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4"/>
  </p:notesMasterIdLst>
  <p:sldIdLst>
    <p:sldId id="256" r:id="rId2"/>
    <p:sldId id="259" r:id="rId3"/>
    <p:sldId id="260" r:id="rId4"/>
    <p:sldId id="263" r:id="rId5"/>
    <p:sldId id="272" r:id="rId6"/>
    <p:sldId id="354" r:id="rId7"/>
    <p:sldId id="261" r:id="rId8"/>
    <p:sldId id="361" r:id="rId9"/>
    <p:sldId id="264" r:id="rId10"/>
    <p:sldId id="268" r:id="rId11"/>
    <p:sldId id="269" r:id="rId12"/>
    <p:sldId id="270" r:id="rId13"/>
    <p:sldId id="339" r:id="rId14"/>
    <p:sldId id="338" r:id="rId15"/>
    <p:sldId id="340" r:id="rId16"/>
    <p:sldId id="341" r:id="rId17"/>
    <p:sldId id="343" r:id="rId18"/>
    <p:sldId id="344" r:id="rId19"/>
    <p:sldId id="335" r:id="rId20"/>
    <p:sldId id="275" r:id="rId21"/>
    <p:sldId id="276" r:id="rId22"/>
    <p:sldId id="277" r:id="rId23"/>
    <p:sldId id="278" r:id="rId24"/>
    <p:sldId id="296" r:id="rId25"/>
    <p:sldId id="279" r:id="rId26"/>
    <p:sldId id="289" r:id="rId27"/>
    <p:sldId id="290" r:id="rId28"/>
    <p:sldId id="297" r:id="rId29"/>
    <p:sldId id="326" r:id="rId30"/>
    <p:sldId id="327" r:id="rId31"/>
    <p:sldId id="292" r:id="rId32"/>
    <p:sldId id="328" r:id="rId33"/>
    <p:sldId id="348" r:id="rId34"/>
    <p:sldId id="349" r:id="rId35"/>
    <p:sldId id="350" r:id="rId36"/>
    <p:sldId id="298" r:id="rId37"/>
    <p:sldId id="329" r:id="rId38"/>
    <p:sldId id="330" r:id="rId39"/>
    <p:sldId id="300" r:id="rId40"/>
    <p:sldId id="310" r:id="rId41"/>
    <p:sldId id="306" r:id="rId42"/>
    <p:sldId id="333" r:id="rId43"/>
    <p:sldId id="309" r:id="rId44"/>
    <p:sldId id="331" r:id="rId45"/>
    <p:sldId id="308" r:id="rId46"/>
    <p:sldId id="305" r:id="rId47"/>
    <p:sldId id="303" r:id="rId48"/>
    <p:sldId id="304" r:id="rId49"/>
    <p:sldId id="301" r:id="rId50"/>
    <p:sldId id="281" r:id="rId51"/>
    <p:sldId id="311" r:id="rId52"/>
    <p:sldId id="312" r:id="rId53"/>
    <p:sldId id="294" r:id="rId54"/>
    <p:sldId id="360" r:id="rId55"/>
    <p:sldId id="346" r:id="rId56"/>
    <p:sldId id="347" r:id="rId57"/>
    <p:sldId id="345" r:id="rId58"/>
    <p:sldId id="307" r:id="rId59"/>
    <p:sldId id="351" r:id="rId60"/>
    <p:sldId id="353" r:id="rId61"/>
    <p:sldId id="287" r:id="rId62"/>
    <p:sldId id="359"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C6B6E130-344F-4941-8008-3820452D191D}">
          <p14:sldIdLst>
            <p14:sldId id="256"/>
          </p14:sldIdLst>
        </p14:section>
        <p14:section name="Introduction and background" id="{62250E8E-7B84-4A5F-BF63-AAA0CD8432D0}">
          <p14:sldIdLst>
            <p14:sldId id="259"/>
            <p14:sldId id="260"/>
            <p14:sldId id="263"/>
            <p14:sldId id="272"/>
            <p14:sldId id="354"/>
          </p14:sldIdLst>
        </p14:section>
        <p14:section name="Paper" id="{17F59CBA-6567-4DE5-AEC2-3001EF5E6E05}">
          <p14:sldIdLst>
            <p14:sldId id="261"/>
            <p14:sldId id="361"/>
            <p14:sldId id="264"/>
            <p14:sldId id="268"/>
            <p14:sldId id="269"/>
            <p14:sldId id="270"/>
            <p14:sldId id="339"/>
            <p14:sldId id="338"/>
            <p14:sldId id="340"/>
            <p14:sldId id="341"/>
            <p14:sldId id="343"/>
            <p14:sldId id="344"/>
            <p14:sldId id="335"/>
            <p14:sldId id="275"/>
            <p14:sldId id="276"/>
            <p14:sldId id="277"/>
            <p14:sldId id="278"/>
            <p14:sldId id="296"/>
            <p14:sldId id="279"/>
            <p14:sldId id="289"/>
            <p14:sldId id="290"/>
            <p14:sldId id="297"/>
            <p14:sldId id="326"/>
            <p14:sldId id="327"/>
            <p14:sldId id="292"/>
            <p14:sldId id="328"/>
            <p14:sldId id="348"/>
            <p14:sldId id="349"/>
            <p14:sldId id="350"/>
            <p14:sldId id="298"/>
            <p14:sldId id="329"/>
            <p14:sldId id="330"/>
            <p14:sldId id="300"/>
            <p14:sldId id="310"/>
            <p14:sldId id="306"/>
            <p14:sldId id="333"/>
            <p14:sldId id="309"/>
            <p14:sldId id="331"/>
            <p14:sldId id="308"/>
            <p14:sldId id="305"/>
            <p14:sldId id="303"/>
            <p14:sldId id="304"/>
            <p14:sldId id="301"/>
            <p14:sldId id="281"/>
            <p14:sldId id="311"/>
            <p14:sldId id="312"/>
            <p14:sldId id="294"/>
          </p14:sldIdLst>
        </p14:section>
        <p14:section name="Conclusion" id="{80CCCA3D-0057-4334-B484-F382F829AA8F}">
          <p14:sldIdLst>
            <p14:sldId id="360"/>
            <p14:sldId id="346"/>
            <p14:sldId id="347"/>
            <p14:sldId id="345"/>
          </p14:sldIdLst>
        </p14:section>
        <p14:section name="Appendix" id="{28E38358-5774-4C72-A257-E1FE5B661F8E}">
          <p14:sldIdLst>
            <p14:sldId id="307"/>
            <p14:sldId id="351"/>
            <p14:sldId id="353"/>
            <p14:sldId id="287"/>
            <p14:sldId id="3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3D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78770" autoAdjust="0"/>
  </p:normalViewPr>
  <p:slideViewPr>
    <p:cSldViewPr>
      <p:cViewPr varScale="1">
        <p:scale>
          <a:sx n="113" d="100"/>
          <a:sy n="113" d="100"/>
        </p:scale>
        <p:origin x="2384" y="176"/>
      </p:cViewPr>
      <p:guideLst>
        <p:guide orient="horz" pos="2160"/>
        <p:guide pos="2880"/>
      </p:guideLst>
    </p:cSldViewPr>
  </p:slideViewPr>
  <p:outlineViewPr>
    <p:cViewPr>
      <p:scale>
        <a:sx n="33" d="100"/>
        <a:sy n="33" d="100"/>
      </p:scale>
      <p:origin x="0" y="2656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0426AB-119F-40B8-9E89-E5BCD9A84C0B}" type="datetimeFigureOut">
              <a:rPr lang="en-US" smtClean="0"/>
              <a:pPr/>
              <a:t>10/15/18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B51096-7E68-4312-B7A2-4A27101725EA}" type="slidenum">
              <a:rPr lang="en-US" smtClean="0"/>
              <a:pPr/>
              <a:t>‹#›</a:t>
            </a:fld>
            <a:endParaRPr lang="en-US"/>
          </a:p>
        </p:txBody>
      </p:sp>
    </p:spTree>
    <p:extLst>
      <p:ext uri="{BB962C8B-B14F-4D97-AF65-F5344CB8AC3E}">
        <p14:creationId xmlns:p14="http://schemas.microsoft.com/office/powerpoint/2010/main" val="3099185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characteristics of a sensor network include:</a:t>
            </a:r>
          </a:p>
          <a:p>
            <a:r>
              <a:rPr lang="en-US" dirty="0"/>
              <a:t>    Power consumption constrains for nodes using batteries or energy harvesting</a:t>
            </a:r>
          </a:p>
          <a:p>
            <a:r>
              <a:rPr lang="en-US" dirty="0"/>
              <a:t>    Ability to cope with node failures</a:t>
            </a:r>
          </a:p>
          <a:p>
            <a:r>
              <a:rPr lang="en-US" dirty="0"/>
              <a:t>    Mobility of nodes</a:t>
            </a:r>
          </a:p>
          <a:p>
            <a:r>
              <a:rPr lang="en-US" dirty="0"/>
              <a:t>    Dynamic network topology</a:t>
            </a:r>
          </a:p>
          <a:p>
            <a:r>
              <a:rPr lang="en-US" dirty="0"/>
              <a:t>    Communication failures</a:t>
            </a:r>
          </a:p>
          <a:p>
            <a:r>
              <a:rPr lang="en-US" dirty="0"/>
              <a:t>    Heterogeneity of nodes</a:t>
            </a:r>
          </a:p>
          <a:p>
            <a:r>
              <a:rPr lang="en-US" dirty="0"/>
              <a:t>    Scalability to large scale of deployment</a:t>
            </a:r>
          </a:p>
          <a:p>
            <a:r>
              <a:rPr lang="en-US" dirty="0"/>
              <a:t>    Ability to withstand harsh environmental conditions</a:t>
            </a:r>
          </a:p>
          <a:p>
            <a:r>
              <a:rPr lang="en-US" dirty="0"/>
              <a:t>    Easy of use</a:t>
            </a:r>
          </a:p>
          <a:p>
            <a:r>
              <a:rPr lang="en-US" dirty="0"/>
              <a:t>    Unattended operation.</a:t>
            </a:r>
          </a:p>
        </p:txBody>
      </p:sp>
      <p:sp>
        <p:nvSpPr>
          <p:cNvPr id="4" name="Slide Number Placeholder 3"/>
          <p:cNvSpPr>
            <a:spLocks noGrp="1"/>
          </p:cNvSpPr>
          <p:nvPr>
            <p:ph type="sldNum" sz="quarter" idx="10"/>
          </p:nvPr>
        </p:nvSpPr>
        <p:spPr/>
        <p:txBody>
          <a:bodyPr/>
          <a:lstStyle/>
          <a:p>
            <a:fld id="{F8B51096-7E68-4312-B7A2-4A27101725EA}" type="slidenum">
              <a:rPr lang="en-US" smtClean="0"/>
              <a:pPr/>
              <a:t>3</a:t>
            </a:fld>
            <a:endParaRPr lang="en-US"/>
          </a:p>
        </p:txBody>
      </p:sp>
    </p:spTree>
    <p:extLst>
      <p:ext uri="{BB962C8B-B14F-4D97-AF65-F5344CB8AC3E}">
        <p14:creationId xmlns:p14="http://schemas.microsoft.com/office/powerpoint/2010/main" val="725267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13</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14</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15</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17</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18</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19</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20</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21</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err="1"/>
              <a:t>eCos</a:t>
            </a:r>
            <a:r>
              <a:rPr lang="en-US" dirty="0"/>
              <a:t> (embedded configurable operating system) is an open source, real-time operating system intended for embedded systems and applications which need only one process with multiple threads. It is designed to be customizable to precise application requirements of run-time performance and hardware needs. Essentially, this enables </a:t>
            </a:r>
            <a:r>
              <a:rPr lang="en-US" dirty="0" err="1"/>
              <a:t>eCos</a:t>
            </a:r>
            <a:r>
              <a:rPr lang="en-US" dirty="0"/>
              <a:t> developers to create their own application-specific operating system</a:t>
            </a:r>
          </a:p>
          <a:p>
            <a:endParaRPr lang="en-US" dirty="0"/>
          </a:p>
          <a:p>
            <a:r>
              <a:rPr lang="en-US" b="1" dirty="0" err="1"/>
              <a:t>VXWorks</a:t>
            </a:r>
            <a:endParaRPr lang="en-US" b="1" dirty="0"/>
          </a:p>
          <a:p>
            <a:r>
              <a:rPr lang="en-US" dirty="0"/>
              <a:t>The key features of the current OS are:</a:t>
            </a:r>
          </a:p>
          <a:p>
            <a:r>
              <a:rPr lang="en-US" dirty="0"/>
              <a:t>    Multitasking kernel with preemptive and round-robin scheduling and fast interrupt response</a:t>
            </a:r>
          </a:p>
          <a:p>
            <a:r>
              <a:rPr lang="en-US" dirty="0"/>
              <a:t>    User-mode applications ("Real-Time Processes", or RTP) isolated from other user-mode applications as well as the kernel via memory protection mechanisms.</a:t>
            </a:r>
          </a:p>
          <a:p>
            <a:r>
              <a:rPr lang="en-US" dirty="0"/>
              <a:t>    SMP and AMP support</a:t>
            </a:r>
          </a:p>
          <a:p>
            <a:r>
              <a:rPr lang="en-US" dirty="0"/>
              <a:t>    Fast, flexible inter-process communication including TIPC</a:t>
            </a:r>
          </a:p>
          <a:p>
            <a:r>
              <a:rPr lang="en-US" dirty="0"/>
              <a:t>    Error handling framework</a:t>
            </a:r>
          </a:p>
          <a:p>
            <a:r>
              <a:rPr lang="en-US" dirty="0"/>
              <a:t>    Binary, counting, and mutual exclusion semaphores with priority inheritance</a:t>
            </a:r>
          </a:p>
          <a:p>
            <a:r>
              <a:rPr lang="en-US" dirty="0"/>
              <a:t>    Local and distributed message queues</a:t>
            </a:r>
          </a:p>
          <a:p>
            <a:r>
              <a:rPr lang="en-US" dirty="0"/>
              <a:t>    POSIX PSE52 certified conformance in user-mode execution environment[13]</a:t>
            </a:r>
          </a:p>
          <a:p>
            <a:r>
              <a:rPr lang="en-US" dirty="0"/>
              <a:t>    File systems: High Reliability File System (HRFS), FAT-based file system (DOSFS), Network File System (NFS)</a:t>
            </a:r>
          </a:p>
          <a:p>
            <a:r>
              <a:rPr lang="en-US" dirty="0"/>
              <a:t>    IPv6 networking stack</a:t>
            </a:r>
          </a:p>
          <a:p>
            <a:r>
              <a:rPr lang="en-US" dirty="0"/>
              <a:t>    </a:t>
            </a:r>
            <a:r>
              <a:rPr lang="en-US" dirty="0" err="1"/>
              <a:t>VxSim</a:t>
            </a:r>
            <a:r>
              <a:rPr lang="en-US" dirty="0"/>
              <a:t> simulator</a:t>
            </a:r>
          </a:p>
          <a:p>
            <a:endParaRPr lang="en-US" dirty="0"/>
          </a:p>
          <a:p>
            <a:r>
              <a:rPr lang="en-US" b="1" dirty="0"/>
              <a:t>QNX</a:t>
            </a:r>
          </a:p>
          <a:p>
            <a:r>
              <a:rPr lang="en-US" dirty="0"/>
              <a:t>As a microkernel-based OS, QNX is based on the idea of running most of the OS in the form of a number of small tasks, known as servers. This differs from the more traditional monolithic kernel, in which the operating system is a single very large program composed of a huge number of "parts" with special abilities. In the case of QNX, the use of a microkernel allows users (developers) to turn off any functionality they do not require without having to change the OS itself; instead, those servers are simply not run. With the QNX microkernel, kernel operations are relatively few and of short duration. This minimal locking approach improves the performance of the rest of the system because neither BKL or fine grained locking approaches are necessary. </a:t>
            </a:r>
          </a:p>
          <a:p>
            <a:endParaRPr lang="en-US" dirty="0"/>
          </a:p>
          <a:p>
            <a:r>
              <a:rPr lang="en-US" b="1" dirty="0" err="1"/>
              <a:t>TinyOS</a:t>
            </a:r>
            <a:endParaRPr lang="en-US" b="1" dirty="0"/>
          </a:p>
          <a:p>
            <a:r>
              <a:rPr lang="en-US" dirty="0" err="1"/>
              <a:t>TinyOS</a:t>
            </a:r>
            <a:r>
              <a:rPr lang="en-US" dirty="0"/>
              <a:t> is a free and open source component-based operating system and platform targeting wireless sensor networks (WSNs). </a:t>
            </a:r>
            <a:r>
              <a:rPr lang="en-US" dirty="0" err="1"/>
              <a:t>TinyOS</a:t>
            </a:r>
            <a:r>
              <a:rPr lang="en-US" dirty="0"/>
              <a:t> is an embedded operating system written in the </a:t>
            </a:r>
            <a:r>
              <a:rPr lang="en-US" dirty="0" err="1"/>
              <a:t>nesC</a:t>
            </a:r>
            <a:r>
              <a:rPr lang="en-US" dirty="0"/>
              <a:t> programming language as a set of cooperating tasks and processes. It is intended to be incorporated into </a:t>
            </a:r>
            <a:r>
              <a:rPr lang="en-US" dirty="0" err="1"/>
              <a:t>smartdust</a:t>
            </a:r>
            <a:r>
              <a:rPr lang="en-US" dirty="0"/>
              <a:t>. </a:t>
            </a:r>
            <a:r>
              <a:rPr lang="en-US" dirty="0" err="1"/>
              <a:t>TinyOS</a:t>
            </a:r>
            <a:r>
              <a:rPr lang="en-US" dirty="0"/>
              <a:t> started as a collaboration between the University of California, Berkeley in co-operation with Intel Research and Crossbow Technology, and has since grown to be an international consortium, the </a:t>
            </a:r>
            <a:r>
              <a:rPr lang="en-US" dirty="0" err="1"/>
              <a:t>TinyOS</a:t>
            </a:r>
            <a:r>
              <a:rPr lang="en-US" dirty="0"/>
              <a:t> Alliance.</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Because</a:t>
            </a:r>
            <a:r>
              <a:rPr lang="en-US" baseline="0" dirty="0"/>
              <a:t> </a:t>
            </a:r>
            <a:r>
              <a:rPr lang="en-US" baseline="0" dirty="0" err="1"/>
              <a:t>sensornets</a:t>
            </a:r>
            <a:r>
              <a:rPr lang="en-US" baseline="0" dirty="0"/>
              <a:t> have limited resources and different use cases than traditional timesharing systems they tend to run small, customizable OSs with flexible abstraction layers.  In practice </a:t>
            </a:r>
            <a:r>
              <a:rPr lang="en-US" baseline="0" dirty="0" err="1"/>
              <a:t>sensornet</a:t>
            </a:r>
            <a:r>
              <a:rPr lang="en-US" baseline="0" dirty="0"/>
              <a:t> operating systems (</a:t>
            </a:r>
            <a:r>
              <a:rPr lang="en-US" baseline="0" dirty="0" err="1"/>
              <a:t>TinyOS</a:t>
            </a:r>
            <a:r>
              <a:rPr lang="en-US" baseline="0" dirty="0"/>
              <a:t>, </a:t>
            </a:r>
            <a:r>
              <a:rPr lang="en-US" baseline="0" dirty="0" err="1"/>
              <a:t>Contiki</a:t>
            </a:r>
            <a:r>
              <a:rPr lang="en-US" baseline="0" dirty="0"/>
              <a:t>, MOS) like their embedded </a:t>
            </a:r>
            <a:r>
              <a:rPr lang="en-US" baseline="0" dirty="0" err="1"/>
              <a:t>siblines</a:t>
            </a:r>
            <a:r>
              <a:rPr lang="en-US" baseline="0" dirty="0"/>
              <a:t>, provide minimal energy management support.  </a:t>
            </a:r>
            <a:r>
              <a:rPr lang="en-US" baseline="0" dirty="0" err="1"/>
              <a:t>eCOS</a:t>
            </a:r>
            <a:r>
              <a:rPr lang="en-US" baseline="0" dirty="0"/>
              <a:t> and </a:t>
            </a:r>
            <a:r>
              <a:rPr lang="en-US" baseline="0" dirty="0" err="1"/>
              <a:t>VxWorks</a:t>
            </a:r>
            <a:r>
              <a:rPr lang="en-US" baseline="0" dirty="0"/>
              <a:t> have interfaces for processor power control but peripheral device control is left to the application.  </a:t>
            </a:r>
            <a:r>
              <a:rPr lang="en-US" baseline="0" dirty="0" err="1"/>
              <a:t>TinyOS</a:t>
            </a:r>
            <a:r>
              <a:rPr lang="en-US" baseline="0" dirty="0"/>
              <a:t> has power control interfaces that the application must </a:t>
            </a:r>
            <a:r>
              <a:rPr lang="en-US" baseline="0" dirty="0" err="1"/>
              <a:t>explicily</a:t>
            </a:r>
            <a:r>
              <a:rPr lang="en-US" baseline="0" dirty="0"/>
              <a:t> invoke.</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a:t>
            </a:fld>
            <a:endParaRPr lang="en-US"/>
          </a:p>
        </p:txBody>
      </p:sp>
    </p:spTree>
    <p:extLst>
      <p:ext uri="{BB962C8B-B14F-4D97-AF65-F5344CB8AC3E}">
        <p14:creationId xmlns:p14="http://schemas.microsoft.com/office/powerpoint/2010/main" val="39605316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23</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24</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25</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Complete control over the hardware</a:t>
            </a:r>
          </a:p>
        </p:txBody>
      </p:sp>
      <p:sp>
        <p:nvSpPr>
          <p:cNvPr id="4" name="Slide Number Placeholder 3"/>
          <p:cNvSpPr>
            <a:spLocks noGrp="1"/>
          </p:cNvSpPr>
          <p:nvPr>
            <p:ph type="sldNum" sz="quarter" idx="10"/>
          </p:nvPr>
        </p:nvSpPr>
        <p:spPr/>
        <p:txBody>
          <a:bodyPr/>
          <a:lstStyle/>
          <a:p>
            <a:fld id="{F8B51096-7E68-4312-B7A2-4A27101725EA}" type="slidenum">
              <a:rPr lang="en-US" smtClean="0"/>
              <a:pPr/>
              <a:t>26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27</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split-phase operations </a:t>
            </a:r>
            <a:r>
              <a:rPr lang="en-US" sz="1200" b="0" i="0" u="none" strike="noStrike" kern="1200" baseline="0" dirty="0" err="1">
                <a:solidFill>
                  <a:schemeClr val="tx1"/>
                </a:solidFill>
                <a:latin typeface="+mn-lt"/>
                <a:ea typeface="+mn-ea"/>
                <a:cs typeface="+mn-cs"/>
              </a:rPr>
              <a:t>TinyOS</a:t>
            </a:r>
            <a:r>
              <a:rPr lang="en-US" sz="1200" b="0" i="0" u="none" strike="noStrike" kern="1200" baseline="0" dirty="0">
                <a:solidFill>
                  <a:schemeClr val="tx1"/>
                </a:solidFill>
                <a:latin typeface="+mn-lt"/>
                <a:ea typeface="+mn-ea"/>
                <a:cs typeface="+mn-cs"/>
              </a:rPr>
              <a:t> provides are similar to traditional asynchronous I/O with one important difference: they know</a:t>
            </a:r>
          </a:p>
          <a:p>
            <a:r>
              <a:rPr lang="en-US" sz="1200" b="0" i="0" u="none" strike="noStrike" kern="1200" baseline="0" dirty="0">
                <a:solidFill>
                  <a:schemeClr val="tx1"/>
                </a:solidFill>
                <a:latin typeface="+mn-lt"/>
                <a:ea typeface="+mn-ea"/>
                <a:cs typeface="+mn-cs"/>
              </a:rPr>
              <a:t>when an application is aware that an I/O operation has completed.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a threaded system, a device driver will resume threads blocked on select (or a similar function), but the scheduler may not run the device thread immediately.  In contrast, an application making split-phase I/O requests receives explicit notification from a device driver upon its completion through a direct </a:t>
            </a:r>
            <a:r>
              <a:rPr lang="en-US" sz="1200" b="0" i="0" u="none" strike="noStrike" kern="1200" baseline="0" dirty="0" err="1">
                <a:solidFill>
                  <a:schemeClr val="tx1"/>
                </a:solidFill>
                <a:latin typeface="+mn-lt"/>
                <a:ea typeface="+mn-ea"/>
                <a:cs typeface="+mn-cs"/>
              </a:rPr>
              <a:t>upcall</a:t>
            </a:r>
            <a:r>
              <a:rPr lang="en-US" sz="1200" b="0" i="0" u="none" strike="noStrike" kern="1200" baseline="0" dirty="0">
                <a:solidFill>
                  <a:schemeClr val="tx1"/>
                </a:solidFill>
                <a:latin typeface="+mn-lt"/>
                <a:ea typeface="+mn-ea"/>
                <a:cs typeface="+mn-cs"/>
              </a:rPr>
              <a:t>. This subtle but important difference allows a device driver to know exactly when an application has been notified about the completion of an I/O event. ICEM leverages this knowledge, using application I/O requests to precisely control a device’s power state.</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28</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a:solidFill>
                  <a:schemeClr val="tx1"/>
                </a:solidFill>
                <a:latin typeface="+mn-lt"/>
                <a:ea typeface="+mn-ea"/>
                <a:cs typeface="+mn-cs"/>
              </a:rPr>
              <a:t>Traditionally, locks such as </a:t>
            </a:r>
            <a:r>
              <a:rPr lang="en-US" sz="1200" kern="1200" baseline="0" dirty="0" err="1">
                <a:solidFill>
                  <a:schemeClr val="tx1"/>
                </a:solidFill>
                <a:latin typeface="+mn-lt"/>
                <a:ea typeface="+mn-ea"/>
                <a:cs typeface="+mn-cs"/>
              </a:rPr>
              <a:t>mutexes</a:t>
            </a:r>
            <a:r>
              <a:rPr lang="en-US" sz="1200" kern="1200" baseline="0" dirty="0">
                <a:solidFill>
                  <a:schemeClr val="tx1"/>
                </a:solidFill>
                <a:latin typeface="+mn-lt"/>
                <a:ea typeface="+mn-ea"/>
                <a:cs typeface="+mn-cs"/>
              </a:rPr>
              <a:t> and semaphores are blocking constructs that protect critical sections or shared data structures.</a:t>
            </a:r>
          </a:p>
          <a:p>
            <a:r>
              <a:rPr lang="en-US" sz="1200" kern="1200" baseline="0" dirty="0">
                <a:solidFill>
                  <a:schemeClr val="tx1"/>
                </a:solidFill>
                <a:latin typeface="+mn-lt"/>
                <a:ea typeface="+mn-ea"/>
                <a:cs typeface="+mn-cs"/>
              </a:rPr>
              <a:t>However, as </a:t>
            </a:r>
            <a:r>
              <a:rPr lang="en-US" sz="1200" kern="1200" baseline="0" dirty="0" err="1">
                <a:solidFill>
                  <a:schemeClr val="tx1"/>
                </a:solidFill>
                <a:latin typeface="+mn-lt"/>
                <a:ea typeface="+mn-ea"/>
                <a:cs typeface="+mn-cs"/>
              </a:rPr>
              <a:t>TinyOS</a:t>
            </a:r>
            <a:r>
              <a:rPr lang="en-US" sz="1200" kern="1200" baseline="0" dirty="0">
                <a:solidFill>
                  <a:schemeClr val="tx1"/>
                </a:solidFill>
                <a:latin typeface="+mn-lt"/>
                <a:ea typeface="+mn-ea"/>
                <a:cs typeface="+mn-cs"/>
              </a:rPr>
              <a:t> does not have blocking calls, its locks must be split-phase.</a:t>
            </a:r>
          </a:p>
          <a:p>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As power lock requests are non-blocking, a component can request several locks in parallel and proceed when they are all granted.</a:t>
            </a:r>
          </a:p>
          <a:p>
            <a:r>
              <a:rPr lang="en-US" sz="1200" kern="1200" baseline="0" dirty="0">
                <a:solidFill>
                  <a:schemeClr val="tx1"/>
                </a:solidFill>
                <a:latin typeface="+mn-lt"/>
                <a:ea typeface="+mn-ea"/>
                <a:cs typeface="+mn-cs"/>
              </a:rPr>
              <a:t>This of course raises deadlock concerns!! – Open area for future work!</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29</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a:solidFill>
                  <a:schemeClr val="tx1"/>
                </a:solidFill>
                <a:latin typeface="+mn-lt"/>
                <a:ea typeface="+mn-ea"/>
                <a:cs typeface="+mn-cs"/>
              </a:rPr>
              <a:t>Traditionally, locks such as </a:t>
            </a:r>
            <a:r>
              <a:rPr lang="en-US" sz="1200" kern="1200" baseline="0" dirty="0" err="1">
                <a:solidFill>
                  <a:schemeClr val="tx1"/>
                </a:solidFill>
                <a:latin typeface="+mn-lt"/>
                <a:ea typeface="+mn-ea"/>
                <a:cs typeface="+mn-cs"/>
              </a:rPr>
              <a:t>mutexes</a:t>
            </a:r>
            <a:r>
              <a:rPr lang="en-US" sz="1200" kern="1200" baseline="0" dirty="0">
                <a:solidFill>
                  <a:schemeClr val="tx1"/>
                </a:solidFill>
                <a:latin typeface="+mn-lt"/>
                <a:ea typeface="+mn-ea"/>
                <a:cs typeface="+mn-cs"/>
              </a:rPr>
              <a:t> and semaphores are blocking constructs that protect critical sections or shared data structures.</a:t>
            </a:r>
          </a:p>
          <a:p>
            <a:r>
              <a:rPr lang="en-US" sz="1200" kern="1200" baseline="0" dirty="0">
                <a:solidFill>
                  <a:schemeClr val="tx1"/>
                </a:solidFill>
                <a:latin typeface="+mn-lt"/>
                <a:ea typeface="+mn-ea"/>
                <a:cs typeface="+mn-cs"/>
              </a:rPr>
              <a:t>However, as </a:t>
            </a:r>
            <a:r>
              <a:rPr lang="en-US" sz="1200" kern="1200" baseline="0" dirty="0" err="1">
                <a:solidFill>
                  <a:schemeClr val="tx1"/>
                </a:solidFill>
                <a:latin typeface="+mn-lt"/>
                <a:ea typeface="+mn-ea"/>
                <a:cs typeface="+mn-cs"/>
              </a:rPr>
              <a:t>TinyOS</a:t>
            </a:r>
            <a:r>
              <a:rPr lang="en-US" sz="1200" kern="1200" baseline="0" dirty="0">
                <a:solidFill>
                  <a:schemeClr val="tx1"/>
                </a:solidFill>
                <a:latin typeface="+mn-lt"/>
                <a:ea typeface="+mn-ea"/>
                <a:cs typeface="+mn-cs"/>
              </a:rPr>
              <a:t> does not have blocking calls, its locks must be split-phase.</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30</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a:solidFill>
                  <a:schemeClr val="tx1"/>
                </a:solidFill>
                <a:latin typeface="+mn-lt"/>
                <a:ea typeface="+mn-ea"/>
                <a:cs typeface="+mn-cs"/>
              </a:rPr>
              <a:t>Arbiters:  </a:t>
            </a:r>
          </a:p>
          <a:p>
            <a:r>
              <a:rPr lang="en-US" sz="1200" kern="1200" baseline="0" dirty="0">
                <a:solidFill>
                  <a:schemeClr val="tx1"/>
                </a:solidFill>
                <a:latin typeface="+mn-lt"/>
                <a:ea typeface="+mn-ea"/>
                <a:cs typeface="+mn-cs"/>
              </a:rPr>
              <a:t>The component library has two arbiter policies, round robin and first come first served</a:t>
            </a:r>
            <a:endParaRPr lang="en-US" dirty="0"/>
          </a:p>
          <a:p>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Power Managers:</a:t>
            </a:r>
          </a:p>
          <a:p>
            <a:r>
              <a:rPr lang="en-US" sz="1200" kern="1200" baseline="0" dirty="0">
                <a:solidFill>
                  <a:schemeClr val="tx1"/>
                </a:solidFill>
                <a:latin typeface="+mn-lt"/>
                <a:ea typeface="+mn-ea"/>
                <a:cs typeface="+mn-cs"/>
              </a:rPr>
              <a:t>At boot, all power managers have control over a lock and all devices are powered down. When a power manager receives a callback from its arbiter that the lock has been requested, it takes this as a signal that the device needs to be used and must be powered up. Conversely, when a power manager receives the lock from its arbiter, it takes this as a signal that the device is idle and may be powered down again.</a:t>
            </a:r>
          </a:p>
          <a:p>
            <a:r>
              <a:rPr lang="en-US" sz="1200" kern="1200" baseline="0" dirty="0">
                <a:solidFill>
                  <a:schemeClr val="tx1"/>
                </a:solidFill>
                <a:latin typeface="+mn-lt"/>
                <a:ea typeface="+mn-ea"/>
                <a:cs typeface="+mn-cs"/>
              </a:rPr>
              <a:t>The component library has two power manager policies, immediate and deferred. The former powers off a driver as soon as the lock falls idle, while the latter waits for a timeout.</a:t>
            </a:r>
          </a:p>
          <a:p>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Configurator:</a:t>
            </a:r>
          </a:p>
          <a:p>
            <a:r>
              <a:rPr lang="en-US" sz="1200" kern="1200" baseline="0" dirty="0">
                <a:solidFill>
                  <a:schemeClr val="tx1"/>
                </a:solidFill>
                <a:latin typeface="+mn-lt"/>
                <a:ea typeface="+mn-ea"/>
                <a:cs typeface="+mn-cs"/>
              </a:rPr>
              <a:t>Configurators are part of a lock granting path. They implement the Configuration interface that arbiters use. Configurators are for when power lock clients have a code preamble which should execute before they perform any operations. Configurators allow clients to incorporate this logic into an arbiter. This is useful when many clients have the same code preamble: one implementation can serve them all.</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31</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Vertigo</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Power management extensions for </a:t>
            </a:r>
            <a:r>
              <a:rPr lang="en-US" sz="1200" b="0" i="0" u="none" strike="noStrike" kern="1200" baseline="0" dirty="0" err="1">
                <a:solidFill>
                  <a:schemeClr val="tx1"/>
                </a:solidFill>
                <a:latin typeface="+mn-lt"/>
                <a:ea typeface="+mn-ea"/>
                <a:cs typeface="+mn-cs"/>
              </a:rPr>
              <a:t>linux</a:t>
            </a:r>
            <a:r>
              <a:rPr lang="en-US" sz="1200" b="0" i="0" u="none" strike="noStrike" kern="1200" baseline="0" dirty="0">
                <a:solidFill>
                  <a:schemeClr val="tx1"/>
                </a:solidFill>
                <a:latin typeface="+mn-lt"/>
                <a:ea typeface="+mn-ea"/>
                <a:cs typeface="+mn-cs"/>
              </a:rPr>
              <a:t>.  Automatically classifies machine utilization into different types of episodes and automatically assigning deadlines to them. Deadline and classification information is derived from communication patterns between the executing tasks based on observations in the OS kernel.</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Vertigo showed that having a process tell the OS its workload class greatly </a:t>
            </a:r>
            <a:r>
              <a:rPr lang="en-US" sz="1200" b="0" i="0" u="none" strike="noStrike" kern="1200" baseline="0" dirty="0" err="1">
                <a:solidFill>
                  <a:schemeClr val="tx1"/>
                </a:solidFill>
                <a:latin typeface="+mn-lt"/>
                <a:ea typeface="+mn-ea"/>
                <a:cs typeface="+mn-cs"/>
              </a:rPr>
              <a:t>outpreforms</a:t>
            </a:r>
            <a:r>
              <a:rPr lang="en-US" sz="1200" b="0" i="0" u="none" strike="noStrike" kern="1200" baseline="0" dirty="0">
                <a:solidFill>
                  <a:schemeClr val="tx1"/>
                </a:solidFill>
                <a:latin typeface="+mn-lt"/>
                <a:ea typeface="+mn-ea"/>
                <a:cs typeface="+mn-cs"/>
              </a:rPr>
              <a:t> simple hardware heuristics and fixed-interval averaging.</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GRACE-OS</a:t>
            </a:r>
            <a:r>
              <a:rPr lang="en-US" sz="1200" b="0" i="0" u="none" strike="noStrike" kern="1200" baseline="0" dirty="0">
                <a:solidFill>
                  <a:schemeClr val="tx1"/>
                </a:solidFill>
                <a:latin typeface="+mn-lt"/>
                <a:ea typeface="+mn-ea"/>
                <a:cs typeface="+mn-cs"/>
              </a:rPr>
              <a:t> integrates dynamic voltage scaling into soft real-time scheduling and decides how fast to execute applications in addition to when and how long to execute them. GRACE-OS makes such scheduling decisions based on the probability distribution of application cycle demands, and obtains the demand distribution via online profiling and estimation.</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Demonstrates that receiving explicit real-time deadlines from applications allows an OS to reduce energy further.</a:t>
            </a:r>
          </a:p>
          <a:p>
            <a:endParaRPr lang="en-US"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Coop-I/O</a:t>
            </a:r>
            <a:endParaRPr lang="en-US" sz="1200" b="0"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Applications can declare open, read and write operations as </a:t>
            </a:r>
            <a:r>
              <a:rPr lang="en-US" sz="1200" b="0" i="1" u="none" strike="noStrike" kern="1200" baseline="0" dirty="0">
                <a:solidFill>
                  <a:schemeClr val="tx1"/>
                </a:solidFill>
                <a:latin typeface="+mn-lt"/>
                <a:ea typeface="+mn-ea"/>
                <a:cs typeface="+mn-cs"/>
              </a:rPr>
              <a:t>deferrable </a:t>
            </a:r>
            <a:r>
              <a:rPr lang="en-US" sz="1200" b="0" i="0" u="none" strike="noStrike" kern="1200" baseline="0" dirty="0">
                <a:solidFill>
                  <a:schemeClr val="tx1"/>
                </a:solidFill>
                <a:latin typeface="+mn-lt"/>
                <a:ea typeface="+mn-ea"/>
                <a:cs typeface="+mn-cs"/>
              </a:rPr>
              <a:t>and even </a:t>
            </a:r>
            <a:r>
              <a:rPr lang="en-US" sz="1200" b="0" i="1" u="none" strike="noStrike" kern="1200" baseline="0" dirty="0" err="1">
                <a:solidFill>
                  <a:schemeClr val="tx1"/>
                </a:solidFill>
                <a:latin typeface="+mn-lt"/>
                <a:ea typeface="+mn-ea"/>
                <a:cs typeface="+mn-cs"/>
              </a:rPr>
              <a:t>abortable</a:t>
            </a:r>
            <a:r>
              <a:rPr lang="en-US" sz="1200" b="0" i="1"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by </a:t>
            </a:r>
            <a:r>
              <a:rPr lang="en-US" sz="1200" b="0" i="0" u="none" strike="noStrike" kern="1200" baseline="0" dirty="0" err="1">
                <a:solidFill>
                  <a:schemeClr val="tx1"/>
                </a:solidFill>
                <a:latin typeface="+mn-lt"/>
                <a:ea typeface="+mn-ea"/>
                <a:cs typeface="+mn-cs"/>
              </a:rPr>
              <a:t>specifing</a:t>
            </a:r>
            <a:r>
              <a:rPr lang="en-US" sz="1200" b="0" i="0" u="none" strike="noStrike" kern="1200" baseline="0" dirty="0">
                <a:solidFill>
                  <a:schemeClr val="tx1"/>
                </a:solidFill>
                <a:latin typeface="+mn-lt"/>
                <a:ea typeface="+mn-ea"/>
                <a:cs typeface="+mn-cs"/>
              </a:rPr>
              <a:t> a time-out and a cancel flag. This information enables the operating system to delay and batch requests so that the number of power mode switches is reduced and the device can be kept longer in a low-power mode.</a:t>
            </a:r>
            <a:endParaRPr lang="en-US" dirty="0"/>
          </a:p>
          <a:p>
            <a:endParaRPr lang="en-US" dirty="0"/>
          </a:p>
          <a:p>
            <a:r>
              <a:rPr lang="en-US" b="1" dirty="0"/>
              <a:t>Cinder Operating System</a:t>
            </a:r>
          </a:p>
          <a:p>
            <a:r>
              <a:rPr lang="en-US" b="1" dirty="0"/>
              <a:t>Reserves</a:t>
            </a:r>
            <a:r>
              <a:rPr lang="en-US" dirty="0"/>
              <a:t> and </a:t>
            </a:r>
            <a:r>
              <a:rPr lang="en-US" b="1" dirty="0"/>
              <a:t>Taps</a:t>
            </a:r>
            <a:r>
              <a:rPr lang="en-US" baseline="0" dirty="0"/>
              <a:t> – Isolation, Delegation, and Subdivision. </a:t>
            </a:r>
          </a:p>
          <a:p>
            <a:pPr algn="l"/>
            <a:r>
              <a:rPr lang="en-US" sz="1200" b="0" i="0" u="none" strike="noStrike" baseline="0" dirty="0">
                <a:latin typeface="NimbusRomNo9L-Regu"/>
              </a:rPr>
              <a:t>A </a:t>
            </a:r>
            <a:r>
              <a:rPr lang="en-US" sz="1200" b="1" i="0" u="none" strike="noStrike" baseline="0" dirty="0">
                <a:latin typeface="NimbusRomNo9L-Regu"/>
              </a:rPr>
              <a:t>reserve</a:t>
            </a:r>
            <a:r>
              <a:rPr lang="en-US" sz="1200" b="0" i="0" u="none" strike="noStrike" baseline="0" dirty="0">
                <a:latin typeface="NimbusRomNo9L-Regu"/>
              </a:rPr>
              <a:t> describes a right to use a given quantity of a resource, such as energy. When an application consumes a resource the Cinder kernel reduces the values in the corresponding reserve. The kernel prevents threads from performing actions for which their reserves do not have sufficient resources.</a:t>
            </a:r>
          </a:p>
          <a:p>
            <a:r>
              <a:rPr lang="en-US" sz="1200" b="0" i="0" u="none" strike="noStrike" kern="1200" baseline="0" dirty="0">
                <a:solidFill>
                  <a:schemeClr val="tx1"/>
                </a:solidFill>
                <a:latin typeface="+mn-lt"/>
                <a:ea typeface="+mn-ea"/>
                <a:cs typeface="+mn-cs"/>
              </a:rPr>
              <a:t>A </a:t>
            </a:r>
            <a:r>
              <a:rPr lang="en-US" sz="1200" b="1" i="0" u="none" strike="noStrike" kern="1200" baseline="0" dirty="0">
                <a:solidFill>
                  <a:schemeClr val="tx1"/>
                </a:solidFill>
                <a:latin typeface="+mn-lt"/>
                <a:ea typeface="+mn-ea"/>
                <a:cs typeface="+mn-cs"/>
              </a:rPr>
              <a:t>tap</a:t>
            </a:r>
            <a:r>
              <a:rPr lang="en-US" sz="1200" b="0" i="0" u="none" strike="noStrike" kern="1200" baseline="0" dirty="0">
                <a:solidFill>
                  <a:schemeClr val="tx1"/>
                </a:solidFill>
                <a:latin typeface="+mn-lt"/>
                <a:ea typeface="+mn-ea"/>
                <a:cs typeface="+mn-cs"/>
              </a:rPr>
              <a:t> transfers a fixed quantity of resources between two reserves per unit time, which controls the maximum rate at which a resource can be consumed.</a:t>
            </a:r>
            <a:endParaRPr lang="en-US" sz="1200" b="0" i="0" u="none" strike="noStrike" baseline="0" dirty="0">
              <a:latin typeface="NimbusRomNo9L-Regu"/>
            </a:endParaRPr>
          </a:p>
          <a:p>
            <a:pPr algn="l"/>
            <a:r>
              <a:rPr lang="en-US" b="1" i="1" baseline="0" dirty="0"/>
              <a:t>Isolation</a:t>
            </a:r>
            <a:r>
              <a:rPr lang="en-US" baseline="0" dirty="0"/>
              <a:t> – Isolate energy consumption (Same as CPU, Disk, Memory). </a:t>
            </a:r>
          </a:p>
          <a:p>
            <a:r>
              <a:rPr lang="en-US" b="1" i="1" baseline="0" dirty="0"/>
              <a:t>Delegation</a:t>
            </a:r>
            <a:r>
              <a:rPr lang="en-US" baseline="0" dirty="0"/>
              <a:t> – Loan any of its available energy to another principal.  </a:t>
            </a:r>
          </a:p>
          <a:p>
            <a:r>
              <a:rPr lang="en-US" b="1" i="1" baseline="0" dirty="0"/>
              <a:t>Subdivision</a:t>
            </a:r>
            <a:r>
              <a:rPr lang="en-US" baseline="0" dirty="0"/>
              <a:t> – Partition available energy.</a:t>
            </a:r>
            <a:endParaRPr lang="en-US" dirty="0"/>
          </a:p>
          <a:p>
            <a:endParaRPr lang="en-US" dirty="0"/>
          </a:p>
          <a:p>
            <a:r>
              <a:rPr lang="en-US" b="1" dirty="0" err="1"/>
              <a:t>ECOSystem</a:t>
            </a:r>
            <a:endParaRPr lang="en-US" b="1" dirty="0"/>
          </a:p>
          <a:p>
            <a:r>
              <a:rPr lang="en-US" dirty="0" err="1"/>
              <a:t>Currentcy</a:t>
            </a:r>
            <a:r>
              <a:rPr lang="en-US" baseline="0" dirty="0"/>
              <a:t> – Gives an application the ability to spend a certain amount of energy, up to a fixed cap. Works great for simple large applications but falls short when confronted with the complex multiple principle applications of today’s mobile systems.  </a:t>
            </a:r>
            <a:r>
              <a:rPr lang="en-US" baseline="0" dirty="0" err="1"/>
              <a:t>Ie</a:t>
            </a:r>
            <a:r>
              <a:rPr lang="en-US" baseline="0" dirty="0"/>
              <a:t>, Web browsers run active code as well as plugins.</a:t>
            </a:r>
          </a:p>
          <a:p>
            <a:endParaRPr lang="en-US" baseline="0" dirty="0"/>
          </a:p>
          <a:p>
            <a:r>
              <a:rPr lang="en-US" b="1" baseline="0" dirty="0"/>
              <a:t>ACPI</a:t>
            </a:r>
          </a:p>
          <a:p>
            <a:r>
              <a:rPr lang="en-US" sz="1200" kern="1200" dirty="0">
                <a:solidFill>
                  <a:schemeClr val="tx1"/>
                </a:solidFill>
                <a:latin typeface="+mn-lt"/>
                <a:ea typeface="+mn-ea"/>
                <a:cs typeface="+mn-cs"/>
              </a:rPr>
              <a:t>ACPI establishes industry-standard interfaces enabling OS-directed configuration, power management, and thermal management of mobile, desktop, and server platforms</a:t>
            </a:r>
            <a:r>
              <a:rPr lang="en-US" baseline="0" dirty="0"/>
              <a:t>. Defines platform-independent interfaces for hardware discovery, configuration, power management and monitoring. The specification is central to Operating System-directed configuration and Power Management (OSPM); which therefore removes device management responsibilities from legacy firmware interfaces. </a:t>
            </a:r>
            <a:r>
              <a:rPr lang="en-US" sz="1200" b="1" i="0" u="none" strike="noStrike" kern="1200" baseline="0" dirty="0">
                <a:solidFill>
                  <a:schemeClr val="tx1"/>
                </a:solidFill>
                <a:latin typeface="+mn-lt"/>
                <a:ea typeface="+mn-ea"/>
                <a:cs typeface="+mn-cs"/>
              </a:rPr>
              <a:t>ACPI’s logic requires dedicated peripheral hardware support that the simple, low-power chips common to embedded systems do not have.</a:t>
            </a:r>
            <a:endParaRPr lang="en-US" b="1" baseline="0" dirty="0"/>
          </a:p>
          <a:p>
            <a:endParaRPr lang="en-US" baseline="0" dirty="0"/>
          </a:p>
          <a:p>
            <a:r>
              <a:rPr lang="en-US" baseline="0" dirty="0"/>
              <a:t>Despite all of these advances most modern operating systems still use very simplistic energy management policies.  Behind all of the advanced libraries applications still use APIs which were designed before energy constraints were a major concern.</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a:t>
            </a:fld>
            <a:endParaRPr lang="en-US"/>
          </a:p>
        </p:txBody>
      </p:sp>
    </p:spTree>
    <p:extLst>
      <p:ext uri="{BB962C8B-B14F-4D97-AF65-F5344CB8AC3E}">
        <p14:creationId xmlns:p14="http://schemas.microsoft.com/office/powerpoint/2010/main" val="39605316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a:solidFill>
                  <a:schemeClr val="tx1"/>
                </a:solidFill>
                <a:latin typeface="+mn-lt"/>
                <a:ea typeface="+mn-ea"/>
                <a:cs typeface="+mn-cs"/>
              </a:rPr>
              <a:t>Arbiters:  </a:t>
            </a:r>
          </a:p>
          <a:p>
            <a:r>
              <a:rPr lang="en-US" sz="1200" kern="1200" baseline="0" dirty="0">
                <a:solidFill>
                  <a:schemeClr val="tx1"/>
                </a:solidFill>
                <a:latin typeface="+mn-lt"/>
                <a:ea typeface="+mn-ea"/>
                <a:cs typeface="+mn-cs"/>
              </a:rPr>
              <a:t>The component library has two arbiter policies, round robin and first come first served</a:t>
            </a:r>
            <a:endParaRPr lang="en-US" dirty="0"/>
          </a:p>
          <a:p>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Power Managers:</a:t>
            </a:r>
          </a:p>
          <a:p>
            <a:r>
              <a:rPr lang="en-US" sz="1200" kern="1200" baseline="0" dirty="0">
                <a:solidFill>
                  <a:schemeClr val="tx1"/>
                </a:solidFill>
                <a:latin typeface="+mn-lt"/>
                <a:ea typeface="+mn-ea"/>
                <a:cs typeface="+mn-cs"/>
              </a:rPr>
              <a:t>At boot, all power managers have control over a lock and all devices are powered down. When a power manager receives a callback from its arbiter that the lock has been requested, it takes this as a signal that the device needs to be used and must be powered up. Conversely, when a power manager receives the lock from its arbiter, it takes this as a signal that the device is idle and may be powered down again.</a:t>
            </a:r>
          </a:p>
          <a:p>
            <a:r>
              <a:rPr lang="en-US" sz="1200" kern="1200" baseline="0" dirty="0">
                <a:solidFill>
                  <a:schemeClr val="tx1"/>
                </a:solidFill>
                <a:latin typeface="+mn-lt"/>
                <a:ea typeface="+mn-ea"/>
                <a:cs typeface="+mn-cs"/>
              </a:rPr>
              <a:t>The component library has two power manager policies, immediate and deferred. The former powers off a driver as soon as the lock falls idle, while the latter waits for a timeout.</a:t>
            </a:r>
          </a:p>
          <a:p>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Configurator:</a:t>
            </a:r>
          </a:p>
          <a:p>
            <a:r>
              <a:rPr lang="en-US" sz="1200" kern="1200" baseline="0" dirty="0">
                <a:solidFill>
                  <a:schemeClr val="tx1"/>
                </a:solidFill>
                <a:latin typeface="+mn-lt"/>
                <a:ea typeface="+mn-ea"/>
                <a:cs typeface="+mn-cs"/>
              </a:rPr>
              <a:t>Configurators are part of a lock granting path. They implement the Configuration interface that arbiters use. Configurators are for when power lock clients have a code preamble which should execute before they perform any operations. Configurators allow clients to incorporate this logic into an arbiter. This is useful when many clients have the same code preamble: one implementation can serve them all.</a:t>
            </a:r>
            <a:endParaRPr lang="en-US" dirty="0"/>
          </a:p>
          <a:p>
            <a:endParaRPr lang="en-US" sz="1200"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8B51096-7E68-4312-B7A2-4A27101725EA}" type="slidenum">
              <a:rPr lang="en-US" smtClean="0"/>
              <a:pPr/>
              <a:t>32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baseline="0" dirty="0">
                <a:solidFill>
                  <a:schemeClr val="tx1"/>
                </a:solidFill>
                <a:latin typeface="+mn-lt"/>
                <a:ea typeface="+mn-ea"/>
                <a:cs typeface="+mn-cs"/>
              </a:rPr>
              <a:t>Arbiters</a:t>
            </a:r>
            <a:r>
              <a:rPr lang="en-US" sz="1200" kern="1200" baseline="0" dirty="0">
                <a:solidFill>
                  <a:schemeClr val="tx1"/>
                </a:solidFill>
                <a:latin typeface="+mn-lt"/>
                <a:ea typeface="+mn-ea"/>
                <a:cs typeface="+mn-cs"/>
              </a:rPr>
              <a:t>:  </a:t>
            </a:r>
          </a:p>
          <a:p>
            <a:r>
              <a:rPr lang="en-US" sz="1200" kern="1200" baseline="0" dirty="0">
                <a:solidFill>
                  <a:schemeClr val="tx1"/>
                </a:solidFill>
                <a:latin typeface="+mn-lt"/>
                <a:ea typeface="+mn-ea"/>
                <a:cs typeface="+mn-cs"/>
              </a:rPr>
              <a:t>The component library has two arbiter policies, round robin and first come first served</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33</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baseline="0" dirty="0">
                <a:solidFill>
                  <a:schemeClr val="tx1"/>
                </a:solidFill>
                <a:latin typeface="+mn-lt"/>
                <a:ea typeface="+mn-ea"/>
                <a:cs typeface="+mn-cs"/>
              </a:rPr>
              <a:t>Configurator</a:t>
            </a:r>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Configurators are part of a lock granting path. They implement the Configuration interface that arbiters use. Configurators are for when power lock clients have a code preamble which should execute before they perform any operations. Configurators allow clients to incorporate this logic into an arbiter. This is useful when many clients have the same code preamble: one implementation can serve them all.</a:t>
            </a:r>
            <a:endParaRPr lang="en-US" dirty="0"/>
          </a:p>
          <a:p>
            <a:endParaRPr lang="en-US" sz="1200"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8B51096-7E68-4312-B7A2-4A27101725EA}" type="slidenum">
              <a:rPr lang="en-US" smtClean="0"/>
              <a:pPr/>
              <a:t>34</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baseline="0" dirty="0">
                <a:solidFill>
                  <a:schemeClr val="tx1"/>
                </a:solidFill>
                <a:latin typeface="+mn-lt"/>
                <a:ea typeface="+mn-ea"/>
                <a:cs typeface="+mn-cs"/>
              </a:rPr>
              <a:t>Power Manager</a:t>
            </a:r>
            <a:endParaRPr lang="en-US" sz="1200" kern="1200" baseline="0" dirty="0">
              <a:solidFill>
                <a:schemeClr val="tx1"/>
              </a:solidFill>
              <a:latin typeface="+mn-lt"/>
              <a:ea typeface="+mn-ea"/>
              <a:cs typeface="+mn-cs"/>
            </a:endParaRPr>
          </a:p>
          <a:p>
            <a:r>
              <a:rPr lang="en-US" sz="1200" kern="1200" baseline="0" dirty="0">
                <a:solidFill>
                  <a:schemeClr val="tx1"/>
                </a:solidFill>
                <a:latin typeface="+mn-lt"/>
                <a:ea typeface="+mn-ea"/>
                <a:cs typeface="+mn-cs"/>
              </a:rPr>
              <a:t>At boot, all power managers have control over a lock and all devices are powered down. When a power manager receives a callback from its arbiter that the lock has been requested, it takes this as a signal that the device needs to be used and must be powered up. Conversely, when a power manager receives the lock from its arbiter, it takes this as a signal that the device is idle and may be powered down again.</a:t>
            </a:r>
          </a:p>
          <a:p>
            <a:r>
              <a:rPr lang="en-US" sz="1200" kern="1200" baseline="0" dirty="0">
                <a:solidFill>
                  <a:schemeClr val="tx1"/>
                </a:solidFill>
                <a:latin typeface="+mn-lt"/>
                <a:ea typeface="+mn-ea"/>
                <a:cs typeface="+mn-cs"/>
              </a:rPr>
              <a:t>The component library has two power manager policies, immediate and deferred. The former powers off a driver as soon as the lock falls idle, while the latter waits for a timeout.</a:t>
            </a:r>
          </a:p>
        </p:txBody>
      </p:sp>
      <p:sp>
        <p:nvSpPr>
          <p:cNvPr id="4" name="Slide Number Placeholder 3"/>
          <p:cNvSpPr>
            <a:spLocks noGrp="1"/>
          </p:cNvSpPr>
          <p:nvPr>
            <p:ph type="sldNum" sz="quarter" idx="10"/>
          </p:nvPr>
        </p:nvSpPr>
        <p:spPr/>
        <p:txBody>
          <a:bodyPr/>
          <a:lstStyle/>
          <a:p>
            <a:fld id="{F8B51096-7E68-4312-B7A2-4A27101725EA}" type="slidenum">
              <a:rPr lang="en-US" smtClean="0"/>
              <a:pPr/>
              <a:t>35</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37</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38</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each</a:t>
            </a:r>
            <a:r>
              <a:rPr lang="en-US" baseline="0" dirty="0"/>
              <a:t> user is supplied a functional and lock interface characteristic of a </a:t>
            </a:r>
            <a:r>
              <a:rPr lang="en-US" baseline="0"/>
              <a:t>SHARED driver</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39</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40</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RR and FCFS</a:t>
            </a:r>
          </a:p>
          <a:p>
            <a:r>
              <a:rPr lang="en-US" dirty="0"/>
              <a:t>+ denotes a complete arbiter.</a:t>
            </a:r>
            <a:r>
              <a:rPr lang="en-US" baseline="0" dirty="0"/>
              <a:t>  A simple arbiter doesn’t support power management (has no default client)</a:t>
            </a:r>
            <a:endParaRPr lang="en-US" dirty="0"/>
          </a:p>
          <a:p>
            <a:r>
              <a:rPr lang="en-US" dirty="0"/>
              <a:t>For n clients</a:t>
            </a:r>
          </a:p>
          <a:p>
            <a:r>
              <a:rPr lang="en-US" dirty="0"/>
              <a:t>	FCFS arbiter uses 6+n</a:t>
            </a:r>
            <a:r>
              <a:rPr lang="en-US" baseline="0" dirty="0"/>
              <a:t> bytes of RAM (Array based queue)</a:t>
            </a:r>
          </a:p>
          <a:p>
            <a:r>
              <a:rPr lang="en-US" baseline="0" dirty="0"/>
              <a:t>	RR arbiter uses 8 + [n/8] (Bitmask of pending requests)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41</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ACPI</a:t>
            </a:r>
            <a:r>
              <a:rPr lang="en-US" b="1" baseline="0" dirty="0"/>
              <a:t> Advanced Configuration and </a:t>
            </a:r>
            <a:r>
              <a:rPr lang="en-US" b="1" baseline="0"/>
              <a:t>Power Interface</a:t>
            </a:r>
            <a:endParaRPr lang="en-US" b="1" dirty="0"/>
          </a:p>
          <a:p>
            <a:r>
              <a:rPr lang="en-US" dirty="0" err="1"/>
              <a:t>Bytecode</a:t>
            </a:r>
            <a:r>
              <a:rPr lang="en-US" baseline="0" dirty="0"/>
              <a:t> </a:t>
            </a:r>
            <a:r>
              <a:rPr lang="en-US" dirty="0"/>
              <a:t>from an external source must be run by the system with full privileges</a:t>
            </a:r>
            <a:endParaRPr lang="en-US" b="1" dirty="0"/>
          </a:p>
          <a:p>
            <a:endParaRPr lang="en-US" b="1" dirty="0"/>
          </a:p>
          <a:p>
            <a:r>
              <a:rPr lang="en-US" b="1" dirty="0"/>
              <a:t>Function Fixed Hardware </a:t>
            </a:r>
            <a:r>
              <a:rPr lang="en-US" dirty="0"/>
              <a:t>interfaces are platform-specific features, provided by platform manufacturers for the purposes of performance and failure recovery</a:t>
            </a:r>
          </a:p>
          <a:p>
            <a:endParaRPr lang="en-US" dirty="0"/>
          </a:p>
          <a:p>
            <a:r>
              <a:rPr lang="en-US" dirty="0"/>
              <a:t>The complexity of the ACPI specification leads to a lengthy and difficult implementation in OS software. The purpose of the </a:t>
            </a:r>
            <a:r>
              <a:rPr lang="en-US" b="1" dirty="0"/>
              <a:t>ACPI Component Architecture </a:t>
            </a:r>
            <a:r>
              <a:rPr lang="en-US" dirty="0"/>
              <a:t>is to simplify ACPI implementations for operating system vendors (OSVs) by providing major portions of an ACPI implementation in OS-independent ACPI modules that can be easily integrated into any OS. </a:t>
            </a:r>
          </a:p>
          <a:p>
            <a:endParaRPr lang="en-US" dirty="0"/>
          </a:p>
          <a:p>
            <a:r>
              <a:rPr lang="en-US" b="1" dirty="0"/>
              <a:t>Global states</a:t>
            </a:r>
          </a:p>
          <a:p>
            <a:r>
              <a:rPr lang="en-US" dirty="0"/>
              <a:t>    G0 (S0): Working</a:t>
            </a:r>
          </a:p>
          <a:p>
            <a:r>
              <a:rPr lang="en-US" dirty="0"/>
              <a:t>    G1, Sleeping subdivides into the four states S1 through S4:</a:t>
            </a:r>
          </a:p>
          <a:p>
            <a:r>
              <a:rPr lang="en-US" dirty="0"/>
              <a:t>        S1: All processor caches are flushed, and the CPU(s) stop executing instructions. Power to the CPU(s) and RAM is maintained; devices that do not indicate they must remain on may be powered down.</a:t>
            </a:r>
          </a:p>
          <a:p>
            <a:r>
              <a:rPr lang="en-US" dirty="0"/>
              <a:t>        S2: CPU powered off</a:t>
            </a:r>
          </a:p>
          <a:p>
            <a:r>
              <a:rPr lang="en-US" dirty="0"/>
              <a:t>        S3: Commonly referred to as Standby, Sleep, or Suspend to RAM. RAM remains powered</a:t>
            </a:r>
          </a:p>
          <a:p>
            <a:r>
              <a:rPr lang="en-US" dirty="0"/>
              <a:t>        S4: Hibernation or Suspend to Disk. All content of main memory is saved to non-volatile memory such as a hard drive, and is powered down.</a:t>
            </a:r>
          </a:p>
          <a:p>
            <a:r>
              <a:rPr lang="en-US" dirty="0"/>
              <a:t>    G2 (S5), Soft Off: G2 is almost the same as G3 Mechanical Off, but some components remain powered so the computer can "wake" from input from the keyboard, clock, modem, LAN, or USB device.</a:t>
            </a:r>
          </a:p>
          <a:p>
            <a:r>
              <a:rPr lang="en-US" dirty="0"/>
              <a:t>    G3, Mechanical Off: The computer's power consumption approaches close to zero, to the point that the power cord can be removed and the system is safe for dis-assembly (typically, only the real-time clock is running off its own small battery).</a:t>
            </a:r>
          </a:p>
          <a:p>
            <a:endParaRPr lang="en-US" dirty="0"/>
          </a:p>
          <a:p>
            <a:r>
              <a:rPr lang="en-US" b="1" dirty="0"/>
              <a:t>Device states</a:t>
            </a:r>
          </a:p>
          <a:p>
            <a:r>
              <a:rPr lang="en-US" dirty="0"/>
              <a:t>    D0 Fully On is the operating state.</a:t>
            </a:r>
          </a:p>
          <a:p>
            <a:r>
              <a:rPr lang="en-US" dirty="0"/>
              <a:t>    D1 and D2 are intermediate power-states whose definition varies by device.</a:t>
            </a:r>
          </a:p>
          <a:p>
            <a:r>
              <a:rPr lang="en-US" dirty="0"/>
              <a:t>    D3 Off has the device powered off and unresponsive to its bus.</a:t>
            </a:r>
          </a:p>
          <a:p>
            <a:endParaRPr lang="en-US" dirty="0"/>
          </a:p>
          <a:p>
            <a:r>
              <a:rPr lang="en-US" b="1" dirty="0"/>
              <a:t>The CPU power states</a:t>
            </a:r>
          </a:p>
          <a:p>
            <a:r>
              <a:rPr lang="en-US" dirty="0"/>
              <a:t>    C0 is the operating state.</a:t>
            </a:r>
          </a:p>
          <a:p>
            <a:r>
              <a:rPr lang="en-US" dirty="0"/>
              <a:t>    C1 (Halt) is a state where the processor is not executing instructions, but can return to an executing state essentially instantaneously. All ACPI-conformant processors must support this power state. Some processors, such as the Pentium 4, also support an Enhanced C1 state (C1E or Enhanced Halt State) for lower power consumption.</a:t>
            </a:r>
          </a:p>
          <a:p>
            <a:r>
              <a:rPr lang="en-US" dirty="0"/>
              <a:t>    C2 (Stop-Clock) is a state where the processor maintains all software-visible state, but may take longer to wake up. This processor state is optional.</a:t>
            </a:r>
          </a:p>
          <a:p>
            <a:r>
              <a:rPr lang="en-US" dirty="0"/>
              <a:t>    C3 (Sleep) is a state where the processor does not need to keep its cache coherent, but maintains other state. Some processors have variations on the C3 state (Deep Sleep, Deeper Sleep, etc.) that differ in how long it takes to wake the processor. This processor state is optional.</a:t>
            </a:r>
          </a:p>
          <a:p>
            <a:endParaRPr lang="en-US" dirty="0"/>
          </a:p>
          <a:p>
            <a:r>
              <a:rPr lang="en-US" b="1" dirty="0"/>
              <a:t>Performance states</a:t>
            </a:r>
          </a:p>
          <a:p>
            <a:r>
              <a:rPr lang="en-US" dirty="0"/>
              <a:t>These states are implementation-dependent, but P0 is always the highest-performance state, with P1 to </a:t>
            </a:r>
            <a:r>
              <a:rPr lang="en-US" dirty="0" err="1"/>
              <a:t>Pn</a:t>
            </a:r>
            <a:r>
              <a:rPr lang="en-US" dirty="0"/>
              <a:t> being successively lower-performance states, up to an implementation-specific limit of n no greater than 16.</a:t>
            </a:r>
          </a:p>
          <a:p>
            <a:r>
              <a:rPr lang="en-US" dirty="0"/>
              <a:t>P-states</a:t>
            </a:r>
          </a:p>
          <a:p>
            <a:r>
              <a:rPr lang="en-US" dirty="0"/>
              <a:t>    P0 max power and frequency</a:t>
            </a:r>
          </a:p>
          <a:p>
            <a:r>
              <a:rPr lang="en-US" dirty="0"/>
              <a:t>    P1 less than P0, voltage/frequency scaled</a:t>
            </a:r>
          </a:p>
          <a:p>
            <a:r>
              <a:rPr lang="en-US" dirty="0"/>
              <a:t>    </a:t>
            </a:r>
            <a:r>
              <a:rPr lang="en-US" dirty="0" err="1"/>
              <a:t>Pn</a:t>
            </a:r>
            <a:r>
              <a:rPr lang="en-US" dirty="0"/>
              <a:t> less than P(n-1), voltage/frequency scaled</a:t>
            </a:r>
          </a:p>
        </p:txBody>
      </p:sp>
      <p:sp>
        <p:nvSpPr>
          <p:cNvPr id="4" name="Slide Number Placeholder 3"/>
          <p:cNvSpPr>
            <a:spLocks noGrp="1"/>
          </p:cNvSpPr>
          <p:nvPr>
            <p:ph type="sldNum" sz="quarter" idx="10"/>
          </p:nvPr>
        </p:nvSpPr>
        <p:spPr/>
        <p:txBody>
          <a:bodyPr/>
          <a:lstStyle/>
          <a:p>
            <a:fld id="{F8B51096-7E68-4312-B7A2-4A27101725EA}" type="slidenum">
              <a:rPr lang="en-US" smtClean="0"/>
              <a:pPr/>
              <a:t>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bars</a:t>
            </a:r>
            <a:r>
              <a:rPr lang="en-US" baseline="0" dirty="0"/>
              <a:t> are the additional cycles of a default client (to support power management).</a:t>
            </a:r>
          </a:p>
          <a:p>
            <a:r>
              <a:rPr lang="en-US" baseline="0" dirty="0"/>
              <a:t>The most expensive arbiter operation is the complete request-grant cycle which take 300-350 cycles.</a:t>
            </a:r>
          </a:p>
        </p:txBody>
      </p:sp>
      <p:sp>
        <p:nvSpPr>
          <p:cNvPr id="4" name="Slide Number Placeholder 3"/>
          <p:cNvSpPr>
            <a:spLocks noGrp="1"/>
          </p:cNvSpPr>
          <p:nvPr>
            <p:ph type="sldNum" sz="quarter" idx="10"/>
          </p:nvPr>
        </p:nvSpPr>
        <p:spPr/>
        <p:txBody>
          <a:bodyPr/>
          <a:lstStyle/>
          <a:p>
            <a:fld id="{F8B51096-7E68-4312-B7A2-4A27101725EA}" type="slidenum">
              <a:rPr lang="en-US" smtClean="0"/>
              <a:pPr/>
              <a:t>42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43</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most expensive arbiter operation is the complete request-grant cycle which take 300-350 cycles (@ 4Mhz 75-87uS).  Full arbiters take longer because they must tell the default client to release the lock</a:t>
            </a:r>
          </a:p>
        </p:txBody>
      </p:sp>
      <p:sp>
        <p:nvSpPr>
          <p:cNvPr id="4" name="Slide Number Placeholder 3"/>
          <p:cNvSpPr>
            <a:spLocks noGrp="1"/>
          </p:cNvSpPr>
          <p:nvPr>
            <p:ph type="sldNum" sz="quarter" idx="10"/>
          </p:nvPr>
        </p:nvSpPr>
        <p:spPr/>
        <p:txBody>
          <a:bodyPr/>
          <a:lstStyle/>
          <a:p>
            <a:fld id="{F8B51096-7E68-4312-B7A2-4A27101725EA}" type="slidenum">
              <a:rPr lang="en-US" smtClean="0"/>
              <a:pPr/>
              <a:t>44</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Denotes a</a:t>
            </a:r>
            <a:r>
              <a:rPr lang="en-US" baseline="0" dirty="0"/>
              <a:t> deferred power manager. (Immediate power manager, lack of plus).</a:t>
            </a:r>
          </a:p>
          <a:p>
            <a:r>
              <a:rPr lang="en-US" baseline="0" dirty="0"/>
              <a:t>Adding power management can add up to an additional 400 cycles of overhead (@ 4Mhz 100uS).</a:t>
            </a:r>
          </a:p>
          <a:p>
            <a:endParaRPr lang="en-US" baseline="0" dirty="0"/>
          </a:p>
          <a:p>
            <a:r>
              <a:rPr lang="en-US" baseline="0" dirty="0"/>
              <a:t>They use immediate power managers for the bus and ADC and deferred power manager for the voltage reference (because of the 17ms wakeup time).</a:t>
            </a:r>
          </a:p>
        </p:txBody>
      </p:sp>
      <p:sp>
        <p:nvSpPr>
          <p:cNvPr id="4" name="Slide Number Placeholder 3"/>
          <p:cNvSpPr>
            <a:spLocks noGrp="1"/>
          </p:cNvSpPr>
          <p:nvPr>
            <p:ph type="sldNum" sz="quarter" idx="10"/>
          </p:nvPr>
        </p:nvSpPr>
        <p:spPr/>
        <p:txBody>
          <a:bodyPr/>
          <a:lstStyle/>
          <a:p>
            <a:fld id="{F8B51096-7E68-4312-B7A2-4A27101725EA}" type="slidenum">
              <a:rPr lang="en-US" smtClean="0"/>
              <a:pPr/>
              <a:t>45</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Serial+ and Serial- are single threaded versions with blocking I/O calls</a:t>
            </a:r>
            <a:r>
              <a:rPr lang="en-US" baseline="0" dirty="0"/>
              <a:t> that differ in their sensor sampling order which effect how often deferred drivers are powered on and off. </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47</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serial+ implementation and the ICEM version have the same energy consumption during the sampling period.  Serial- wastes more energy and the Hand tuned application uses less.  Expected?  Yes.</a:t>
            </a:r>
            <a:endParaRPr lang="en-US" dirty="0"/>
          </a:p>
          <a:p>
            <a:r>
              <a:rPr lang="en-US" dirty="0"/>
              <a:t>Notice</a:t>
            </a:r>
            <a:r>
              <a:rPr lang="en-US" baseline="0" dirty="0"/>
              <a:t> that ICEM and the energy efficient hand tuned application have the same energy consumption (per day) during the send cycles.  </a:t>
            </a:r>
          </a:p>
          <a:p>
            <a:r>
              <a:rPr lang="en-US" baseline="0" dirty="0"/>
              <a:t>	Why is this important?</a:t>
            </a:r>
          </a:p>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48</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radio send function uses the most energy</a:t>
            </a:r>
            <a:r>
              <a:rPr lang="en-US" baseline="0" dirty="0"/>
              <a:t> therefore the implementations with the more optimal send cycles will have greater lifetimes.  </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49</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Write</a:t>
            </a:r>
            <a:r>
              <a:rPr lang="en-US" baseline="0" dirty="0"/>
              <a:t> Prior Samples – Log write and timeout times</a:t>
            </a:r>
          </a:p>
          <a:p>
            <a:r>
              <a:rPr lang="en-US" baseline="0" dirty="0"/>
              <a:t>Sample Photo active and sample total solar – Voltage reference </a:t>
            </a:r>
            <a:r>
              <a:rPr lang="en-US" baseline="0" dirty="0" err="1"/>
              <a:t>warmup</a:t>
            </a:r>
            <a:r>
              <a:rPr lang="en-US" baseline="0" dirty="0"/>
              <a:t>, analog samples, and voltage reference timeout</a:t>
            </a:r>
          </a:p>
          <a:p>
            <a:r>
              <a:rPr lang="en-US" baseline="0" dirty="0"/>
              <a:t>Sample Temperature and sample humidity – Humidity sample, temperature sample, and digital sensor timeout.</a:t>
            </a:r>
          </a:p>
          <a:p>
            <a:r>
              <a:rPr lang="en-US" baseline="0" dirty="0"/>
              <a:t>It is clear that the digital sensor readings dominate execution time and must be serialized (see hardware)</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50</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51</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OS</a:t>
            </a:r>
            <a:r>
              <a:rPr lang="en-US" baseline="0" dirty="0"/>
              <a:t> can improve energy by putting peripherals into low power modes and dropping the processor to a sleep states when idle.  The challenge lies in deciding when and how to do so.  To manage energy well an OS must infer future application behavior.</a:t>
            </a:r>
            <a:endParaRPr lang="en-US" dirty="0"/>
          </a:p>
          <a:p>
            <a:r>
              <a:rPr lang="en-US" dirty="0"/>
              <a:t>Why concurrency?</a:t>
            </a:r>
          </a:p>
          <a:p>
            <a:r>
              <a:rPr lang="en-US" dirty="0"/>
              <a:t>Statement:</a:t>
            </a:r>
            <a:r>
              <a:rPr lang="en-US" baseline="0" dirty="0"/>
              <a:t>  </a:t>
            </a:r>
            <a:r>
              <a:rPr lang="en-US" dirty="0"/>
              <a:t>The more workload information an application can give the OS, the more energy it can save when scheduling</a:t>
            </a:r>
            <a:r>
              <a:rPr lang="en-US" baseline="0" dirty="0"/>
              <a:t> that workload.</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7</a:t>
            </a:fld>
            <a:endParaRPr lang="en-US"/>
          </a:p>
        </p:txBody>
      </p:sp>
    </p:spTree>
    <p:extLst>
      <p:ext uri="{BB962C8B-B14F-4D97-AF65-F5344CB8AC3E}">
        <p14:creationId xmlns:p14="http://schemas.microsoft.com/office/powerpoint/2010/main" val="41919160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53</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OSPM – Operating system directed power </a:t>
            </a:r>
            <a:r>
              <a:rPr lang="en-US"/>
              <a:t>managment</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54</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Is the simple application really representative</a:t>
            </a:r>
            <a:r>
              <a:rPr lang="en-US" sz="1200" baseline="0" dirty="0"/>
              <a:t> of most </a:t>
            </a:r>
            <a:r>
              <a:rPr lang="en-US" sz="1200" baseline="0" dirty="0" err="1"/>
              <a:t>sensornet</a:t>
            </a:r>
            <a:r>
              <a:rPr lang="en-US" sz="1200" baseline="0" dirty="0"/>
              <a:t> systems.</a:t>
            </a:r>
          </a:p>
          <a:p>
            <a:r>
              <a:rPr lang="en-US" sz="1200" baseline="0" dirty="0"/>
              <a:t>Implemented in </a:t>
            </a:r>
            <a:r>
              <a:rPr lang="en-US" sz="1200" baseline="0" dirty="0" err="1"/>
              <a:t>TinyOS</a:t>
            </a:r>
            <a:r>
              <a:rPr lang="en-US" sz="1200" baseline="0" dirty="0"/>
              <a:t> 2.0, Is this a pro or con?  I would argue both.</a:t>
            </a:r>
          </a:p>
          <a:p>
            <a:r>
              <a:rPr lang="en-US" sz="1200" baseline="0" dirty="0"/>
              <a:t>	Pro:	Implementation proves it is viable</a:t>
            </a:r>
          </a:p>
          <a:p>
            <a:r>
              <a:rPr lang="en-US" sz="1200" baseline="0" dirty="0"/>
              <a:t>	Cons:  	</a:t>
            </a:r>
            <a:r>
              <a:rPr lang="en-US" sz="1200" baseline="0" dirty="0" err="1"/>
              <a:t>TinyOS</a:t>
            </a:r>
            <a:r>
              <a:rPr lang="en-US" sz="1200" baseline="0" dirty="0"/>
              <a:t> is a small footprint OS that is single threaded (stack), non-blocking and has completion callback/</a:t>
            </a:r>
            <a:r>
              <a:rPr lang="en-US" sz="1200" baseline="0" dirty="0" err="1"/>
              <a:t>upcall</a:t>
            </a:r>
            <a:r>
              <a:rPr lang="en-US" sz="1200" baseline="0" dirty="0"/>
              <a:t> to eliminate polling.  Would this concept scale?</a:t>
            </a:r>
          </a:p>
          <a:p>
            <a:r>
              <a:rPr lang="en-US" sz="1200" baseline="0" dirty="0"/>
              <a:t>Scalability</a:t>
            </a:r>
          </a:p>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55</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Is the simple application really representative</a:t>
            </a:r>
            <a:r>
              <a:rPr lang="en-US" sz="1200" baseline="0" dirty="0"/>
              <a:t> of most </a:t>
            </a:r>
            <a:r>
              <a:rPr lang="en-US" sz="1200" baseline="0" dirty="0" err="1"/>
              <a:t>sensornet</a:t>
            </a:r>
            <a:r>
              <a:rPr lang="en-US" sz="1200" baseline="0" dirty="0"/>
              <a:t> systems.</a:t>
            </a:r>
          </a:p>
          <a:p>
            <a:r>
              <a:rPr lang="en-US" sz="1200" baseline="0" dirty="0"/>
              <a:t>Implemented in </a:t>
            </a:r>
            <a:r>
              <a:rPr lang="en-US" sz="1200" baseline="0" dirty="0" err="1"/>
              <a:t>TinyOS</a:t>
            </a:r>
            <a:r>
              <a:rPr lang="en-US" sz="1200" baseline="0" dirty="0"/>
              <a:t> 2.0, Is this a pro or con?  I would argue both.</a:t>
            </a:r>
          </a:p>
          <a:p>
            <a:r>
              <a:rPr lang="en-US" sz="1200" baseline="0" dirty="0"/>
              <a:t>	Pro:	Implementation </a:t>
            </a:r>
            <a:r>
              <a:rPr lang="en-US" sz="1200" baseline="0"/>
              <a:t>is viable.</a:t>
            </a:r>
            <a:endParaRPr lang="en-US" sz="1200" baseline="0" dirty="0"/>
          </a:p>
          <a:p>
            <a:r>
              <a:rPr lang="en-US" sz="1200" baseline="0" dirty="0"/>
              <a:t>	Cons:  	</a:t>
            </a:r>
            <a:r>
              <a:rPr lang="en-US" sz="1200" baseline="0" dirty="0" err="1"/>
              <a:t>TinyOS</a:t>
            </a:r>
            <a:r>
              <a:rPr lang="en-US" sz="1200" baseline="0" dirty="0"/>
              <a:t> is a small footprint OS that is single threaded (stack), non-blocking and has completion callback/</a:t>
            </a:r>
            <a:r>
              <a:rPr lang="en-US" sz="1200" baseline="0" dirty="0" err="1"/>
              <a:t>upcall</a:t>
            </a:r>
            <a:r>
              <a:rPr lang="en-US" sz="1200" baseline="0" dirty="0"/>
              <a:t> to eliminate polling. </a:t>
            </a:r>
          </a:p>
          <a:p>
            <a:r>
              <a:rPr lang="en-US" sz="1200" baseline="0" dirty="0"/>
              <a:t>Is it scalable, portable, useable? </a:t>
            </a:r>
          </a:p>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56</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SOSP - </a:t>
            </a:r>
            <a:r>
              <a:rPr lang="en-US" sz="1200" dirty="0"/>
              <a:t>Symposium of Operating Systems Principles</a:t>
            </a:r>
          </a:p>
          <a:p>
            <a:r>
              <a:rPr lang="en-US" sz="1200" dirty="0"/>
              <a:t>Is the simple application really representative</a:t>
            </a:r>
            <a:r>
              <a:rPr lang="en-US" sz="1200" baseline="0" dirty="0"/>
              <a:t> of most </a:t>
            </a:r>
            <a:r>
              <a:rPr lang="en-US" sz="1200" baseline="0" dirty="0" err="1"/>
              <a:t>sensornet</a:t>
            </a:r>
            <a:r>
              <a:rPr lang="en-US" sz="1200" baseline="0" dirty="0"/>
              <a:t> systems</a:t>
            </a:r>
          </a:p>
          <a:p>
            <a:r>
              <a:rPr lang="en-US" sz="1200" baseline="0" dirty="0"/>
              <a:t>Implemented in </a:t>
            </a:r>
            <a:r>
              <a:rPr lang="en-US" sz="1200" baseline="0" dirty="0" err="1"/>
              <a:t>TinyOS</a:t>
            </a:r>
            <a:r>
              <a:rPr lang="en-US" sz="1200" baseline="0" dirty="0"/>
              <a:t> 2.0, </a:t>
            </a:r>
            <a:r>
              <a:rPr lang="en-US" sz="1200" baseline="0"/>
              <a:t>Is this a pro or con?  </a:t>
            </a:r>
            <a:endParaRPr lang="en-US" sz="1200" baseline="0"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57</a:t>
            </a:fld>
            <a:endParaRPr lang="en-US"/>
          </a:p>
        </p:txBody>
      </p:sp>
    </p:spTree>
    <p:extLst>
      <p:ext uri="{BB962C8B-B14F-4D97-AF65-F5344CB8AC3E}">
        <p14:creationId xmlns:p14="http://schemas.microsoft.com/office/powerpoint/2010/main" val="25077299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processor values are reported for each power state and include leakage currents of platform peripherals such as sensors, USB, and flash. The peripheral values do not include the processor current draw; instead, they show the lowest power state the processor can enter while that peripheral is in use. This is LPM3 for the radio because the SPI bus is off except for a few hundred microseconds of radio commands. It is</a:t>
            </a:r>
          </a:p>
          <a:p>
            <a:r>
              <a:rPr lang="en-US" sz="1200" b="0" i="0" u="none" strike="noStrike" kern="1200" baseline="0" dirty="0">
                <a:solidFill>
                  <a:schemeClr val="tx1"/>
                </a:solidFill>
                <a:latin typeface="+mn-lt"/>
                <a:ea typeface="+mn-ea"/>
                <a:cs typeface="+mn-cs"/>
              </a:rPr>
              <a:t>LPM1 for the flash because logging operations keep the SPI bus on.  It is also LPM1 for the analog sensors because the ADC requires a clock source, while it is LPM3 for the two I2C sensors because the bus is in software on GPIO pins. Finally, the voltage reference requires a 17ms </a:t>
            </a:r>
            <a:r>
              <a:rPr lang="en-US" sz="1200" b="0" i="0" u="none" strike="noStrike" kern="1200" baseline="0" dirty="0" err="1">
                <a:solidFill>
                  <a:schemeClr val="tx1"/>
                </a:solidFill>
                <a:latin typeface="+mn-lt"/>
                <a:ea typeface="+mn-ea"/>
                <a:cs typeface="+mn-cs"/>
              </a:rPr>
              <a:t>warmup</a:t>
            </a:r>
            <a:r>
              <a:rPr lang="en-US" sz="1200" b="0" i="0" u="none" strike="noStrike" kern="1200" baseline="0" dirty="0">
                <a:solidFill>
                  <a:schemeClr val="tx1"/>
                </a:solidFill>
                <a:latin typeface="+mn-lt"/>
                <a:ea typeface="+mn-ea"/>
                <a:cs typeface="+mn-cs"/>
              </a:rPr>
              <a:t> time before it can be used.</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58</a:t>
            </a:fld>
            <a:endParaRPr lang="en-US"/>
          </a:p>
        </p:txBody>
      </p:sp>
    </p:spTree>
    <p:extLst>
      <p:ext uri="{BB962C8B-B14F-4D97-AF65-F5344CB8AC3E}">
        <p14:creationId xmlns:p14="http://schemas.microsoft.com/office/powerpoint/2010/main" val="256715963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59</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60</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62</a:t>
            </a:fld>
            <a:endParaRPr lang="en-US"/>
          </a:p>
        </p:txBody>
      </p:sp>
    </p:spTree>
    <p:extLst>
      <p:ext uri="{BB962C8B-B14F-4D97-AF65-F5344CB8AC3E}">
        <p14:creationId xmlns:p14="http://schemas.microsoft.com/office/powerpoint/2010/main" val="4050296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OS</a:t>
            </a:r>
            <a:r>
              <a:rPr lang="en-US" baseline="0" dirty="0"/>
              <a:t> can improve energy by putting peripherals into low power modes and dropping the processor to a sleep states when idle.  The challenge lies in deciding when and how to do so.  To manage energy well an OS must infer future application behavior.</a:t>
            </a:r>
            <a:endParaRPr lang="en-US" dirty="0"/>
          </a:p>
          <a:p>
            <a:r>
              <a:rPr lang="en-US" dirty="0"/>
              <a:t>Why concurrency?</a:t>
            </a:r>
          </a:p>
          <a:p>
            <a:r>
              <a:rPr lang="en-US" dirty="0"/>
              <a:t>Statement:</a:t>
            </a:r>
            <a:r>
              <a:rPr lang="en-US" baseline="0" dirty="0"/>
              <a:t>  </a:t>
            </a:r>
            <a:r>
              <a:rPr lang="en-US" dirty="0"/>
              <a:t>The more workload information an application can give the OS, the more energy it can save when scheduling</a:t>
            </a:r>
            <a:r>
              <a:rPr lang="en-US" baseline="0" dirty="0"/>
              <a:t> that workload.</a:t>
            </a:r>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8</a:t>
            </a:fld>
            <a:endParaRPr lang="en-US"/>
          </a:p>
        </p:txBody>
      </p:sp>
    </p:spTree>
    <p:extLst>
      <p:ext uri="{BB962C8B-B14F-4D97-AF65-F5344CB8AC3E}">
        <p14:creationId xmlns:p14="http://schemas.microsoft.com/office/powerpoint/2010/main" val="693560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B51096-7E68-4312-B7A2-4A27101725EA}" type="slidenum">
              <a:rPr lang="en-US" smtClean="0"/>
              <a:pPr/>
              <a:t>9</a:t>
            </a:fld>
            <a:endParaRPr lang="en-US"/>
          </a:p>
        </p:txBody>
      </p:sp>
    </p:spTree>
    <p:extLst>
      <p:ext uri="{BB962C8B-B14F-4D97-AF65-F5344CB8AC3E}">
        <p14:creationId xmlns:p14="http://schemas.microsoft.com/office/powerpoint/2010/main" val="2158328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latin typeface="+mn-lt"/>
                <a:ea typeface="+mn-ea"/>
                <a:cs typeface="+mn-cs"/>
              </a:rPr>
              <a:t>802.15.4</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latin typeface="+mn-lt"/>
                <a:ea typeface="+mn-ea"/>
                <a:cs typeface="+mn-cs"/>
              </a:rPr>
              <a:t>low-rate wireless personal area networks (LR-WPANs)</a:t>
            </a:r>
          </a:p>
          <a:p>
            <a:r>
              <a:rPr lang="en-US" sz="1200" b="0" i="0" kern="1200" dirty="0">
                <a:solidFill>
                  <a:schemeClr val="tx1"/>
                </a:solidFill>
                <a:latin typeface="+mn-lt"/>
                <a:ea typeface="+mn-ea"/>
                <a:cs typeface="+mn-cs"/>
              </a:rPr>
              <a:t>Data rates of 250 kbps, 40 kbps, and 20 kbps</a:t>
            </a:r>
          </a:p>
          <a:p>
            <a:endParaRPr lang="en-US" sz="1200" b="0" i="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It is the basis for the </a:t>
            </a:r>
            <a:r>
              <a:rPr lang="en-US" dirty="0" err="1"/>
              <a:t>ZigBee</a:t>
            </a:r>
            <a:r>
              <a:rPr lang="en-US" dirty="0"/>
              <a:t>,[1] </a:t>
            </a:r>
            <a:r>
              <a:rPr lang="en-US" dirty="0" err="1"/>
              <a:t>WirelessHART</a:t>
            </a:r>
            <a:r>
              <a:rPr lang="en-US" dirty="0"/>
              <a:t>, and </a:t>
            </a:r>
            <a:r>
              <a:rPr lang="en-US" dirty="0" err="1"/>
              <a:t>MiWi</a:t>
            </a:r>
            <a:r>
              <a:rPr lang="en-US" dirty="0"/>
              <a:t> specification</a:t>
            </a:r>
          </a:p>
          <a:p>
            <a:endParaRPr lang="en-US" dirty="0"/>
          </a:p>
          <a:p>
            <a:r>
              <a:rPr lang="en-US" dirty="0"/>
              <a:t>Fully Active:		30mA</a:t>
            </a:r>
          </a:p>
          <a:p>
            <a:r>
              <a:rPr lang="en-US" dirty="0"/>
              <a:t>Deepest</a:t>
            </a:r>
            <a:r>
              <a:rPr lang="en-US" baseline="0" dirty="0"/>
              <a:t> Sleep State:	7-9uA</a:t>
            </a:r>
          </a:p>
          <a:p>
            <a:endParaRPr lang="en-US" dirty="0"/>
          </a:p>
        </p:txBody>
      </p:sp>
      <p:sp>
        <p:nvSpPr>
          <p:cNvPr id="4" name="Slide Number Placeholder 3"/>
          <p:cNvSpPr>
            <a:spLocks noGrp="1"/>
          </p:cNvSpPr>
          <p:nvPr>
            <p:ph type="sldNum" sz="quarter" idx="10"/>
          </p:nvPr>
        </p:nvSpPr>
        <p:spPr/>
        <p:txBody>
          <a:bodyPr/>
          <a:lstStyle/>
          <a:p>
            <a:fld id="{F8B51096-7E68-4312-B7A2-4A27101725EA}" type="slidenum">
              <a:rPr lang="en-US" smtClean="0"/>
              <a:pPr/>
              <a:t>10</a:t>
            </a:fld>
            <a:endParaRPr lang="en-US"/>
          </a:p>
        </p:txBody>
      </p:sp>
    </p:spTree>
    <p:extLst>
      <p:ext uri="{BB962C8B-B14F-4D97-AF65-F5344CB8AC3E}">
        <p14:creationId xmlns:p14="http://schemas.microsoft.com/office/powerpoint/2010/main" val="2941794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B51096-7E68-4312-B7A2-4A27101725EA}" type="slidenum">
              <a:rPr lang="en-US" smtClean="0"/>
              <a:pPr/>
              <a:t>11</a:t>
            </a:fld>
            <a:endParaRPr lang="en-US"/>
          </a:p>
        </p:txBody>
      </p:sp>
    </p:spTree>
    <p:extLst>
      <p:ext uri="{BB962C8B-B14F-4D97-AF65-F5344CB8AC3E}">
        <p14:creationId xmlns:p14="http://schemas.microsoft.com/office/powerpoint/2010/main" val="1991188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3C2C1-2EF5-E546-8D2C-2C980F866E08}"/>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C318FF0-07C5-FF4D-9121-ACB93F22B3D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16C3954-4C25-6944-A954-83E82EC47CF9}"/>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5" name="Footer Placeholder 4">
            <a:extLst>
              <a:ext uri="{FF2B5EF4-FFF2-40B4-BE49-F238E27FC236}">
                <a16:creationId xmlns:a16="http://schemas.microsoft.com/office/drawing/2014/main" id="{371A18DE-15E9-DE4D-BE96-9C35CCDC6132}"/>
              </a:ext>
            </a:extLst>
          </p:cNvPr>
          <p:cNvSpPr>
            <a:spLocks noGrp="1"/>
          </p:cNvSpPr>
          <p:nvPr>
            <p:ph type="ftr" sz="quarter" idx="11"/>
          </p:nvPr>
        </p:nvSpPr>
        <p:spPr/>
        <p:txBody>
          <a:bodyPr/>
          <a:lstStyle/>
          <a:p>
            <a:endParaRPr kumimoji="0" lang="en-US"/>
          </a:p>
        </p:txBody>
      </p:sp>
      <p:sp>
        <p:nvSpPr>
          <p:cNvPr id="6" name="Slide Number Placeholder 5">
            <a:extLst>
              <a:ext uri="{FF2B5EF4-FFF2-40B4-BE49-F238E27FC236}">
                <a16:creationId xmlns:a16="http://schemas.microsoft.com/office/drawing/2014/main" id="{C45EBB96-0443-BF41-AEA6-4E3BCD2EAA34}"/>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1999196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999C7-2E62-CC43-A162-5F865BE38A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8F4F8B-98B9-C146-BD81-4560553F286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DE38BA-EE0C-854B-AEB9-CC461521B994}"/>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5" name="Footer Placeholder 4">
            <a:extLst>
              <a:ext uri="{FF2B5EF4-FFF2-40B4-BE49-F238E27FC236}">
                <a16:creationId xmlns:a16="http://schemas.microsoft.com/office/drawing/2014/main" id="{C812DE45-C0EE-3D49-B8C1-1CC86E777FEA}"/>
              </a:ext>
            </a:extLst>
          </p:cNvPr>
          <p:cNvSpPr>
            <a:spLocks noGrp="1"/>
          </p:cNvSpPr>
          <p:nvPr>
            <p:ph type="ftr" sz="quarter" idx="11"/>
          </p:nvPr>
        </p:nvSpPr>
        <p:spPr/>
        <p:txBody>
          <a:bodyPr/>
          <a:lstStyle/>
          <a:p>
            <a:endParaRPr kumimoji="0" lang="en-US"/>
          </a:p>
        </p:txBody>
      </p:sp>
      <p:sp>
        <p:nvSpPr>
          <p:cNvPr id="6" name="Slide Number Placeholder 5">
            <a:extLst>
              <a:ext uri="{FF2B5EF4-FFF2-40B4-BE49-F238E27FC236}">
                <a16:creationId xmlns:a16="http://schemas.microsoft.com/office/drawing/2014/main" id="{07C8B43B-A3B2-D143-94FB-4FCA97E9644C}"/>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358520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C7D7BE-D7C5-3643-97EB-CAE0DF4ECD2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625A1B-FB00-D442-A294-756D739F00DA}"/>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FDD2CF-7787-DB4E-AEFE-2785D1D72334}"/>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5" name="Footer Placeholder 4">
            <a:extLst>
              <a:ext uri="{FF2B5EF4-FFF2-40B4-BE49-F238E27FC236}">
                <a16:creationId xmlns:a16="http://schemas.microsoft.com/office/drawing/2014/main" id="{B590E0ED-A4A8-724D-9E01-3FA151888A09}"/>
              </a:ext>
            </a:extLst>
          </p:cNvPr>
          <p:cNvSpPr>
            <a:spLocks noGrp="1"/>
          </p:cNvSpPr>
          <p:nvPr>
            <p:ph type="ftr" sz="quarter" idx="11"/>
          </p:nvPr>
        </p:nvSpPr>
        <p:spPr/>
        <p:txBody>
          <a:bodyPr/>
          <a:lstStyle/>
          <a:p>
            <a:endParaRPr kumimoji="0" lang="en-US"/>
          </a:p>
        </p:txBody>
      </p:sp>
      <p:sp>
        <p:nvSpPr>
          <p:cNvPr id="6" name="Slide Number Placeholder 5">
            <a:extLst>
              <a:ext uri="{FF2B5EF4-FFF2-40B4-BE49-F238E27FC236}">
                <a16:creationId xmlns:a16="http://schemas.microsoft.com/office/drawing/2014/main" id="{8A58C22F-FA54-5A46-A392-190D753A41B7}"/>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129385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9110C-9241-6943-BFAF-400AE8DB5420}"/>
              </a:ext>
            </a:extLst>
          </p:cNvPr>
          <p:cNvSpPr>
            <a:spLocks noGrp="1"/>
          </p:cNvSpPr>
          <p:nvPr>
            <p:ph type="title"/>
          </p:nvPr>
        </p:nvSpPr>
        <p:spPr>
          <a:xfrm>
            <a:off x="628650" y="228600"/>
            <a:ext cx="7886700" cy="914401"/>
          </a:xfrm>
        </p:spPr>
        <p:txBody>
          <a:bodyPr>
            <a:normAutofit/>
          </a:bodyPr>
          <a:lstStyle>
            <a:lvl1pPr>
              <a:defRPr sz="3800" b="1"/>
            </a:lvl1pPr>
          </a:lstStyle>
          <a:p>
            <a:r>
              <a:rPr lang="en-US" dirty="0"/>
              <a:t>Click to edit Master title style</a:t>
            </a:r>
          </a:p>
        </p:txBody>
      </p:sp>
      <p:sp>
        <p:nvSpPr>
          <p:cNvPr id="3" name="Content Placeholder 2">
            <a:extLst>
              <a:ext uri="{FF2B5EF4-FFF2-40B4-BE49-F238E27FC236}">
                <a16:creationId xmlns:a16="http://schemas.microsoft.com/office/drawing/2014/main" id="{5D48C7D3-E4FC-394E-BDAF-726206A603C1}"/>
              </a:ext>
            </a:extLst>
          </p:cNvPr>
          <p:cNvSpPr>
            <a:spLocks noGrp="1"/>
          </p:cNvSpPr>
          <p:nvPr>
            <p:ph idx="1"/>
          </p:nvPr>
        </p:nvSpPr>
        <p:spPr>
          <a:xfrm>
            <a:off x="628650" y="1295400"/>
            <a:ext cx="7886700" cy="4881563"/>
          </a:xfrm>
        </p:spPr>
        <p:txBody>
          <a:bodyPr/>
          <a:lstStyle>
            <a:lvl1pPr marL="171450">
              <a:spcBef>
                <a:spcPts val="750"/>
              </a:spcBef>
              <a:defRPr sz="2400" b="1">
                <a:solidFill>
                  <a:srgbClr val="C00000"/>
                </a:solidFill>
              </a:defRPr>
            </a:lvl1pPr>
            <a:lvl2pPr>
              <a:defRPr sz="2000"/>
            </a:lvl2pPr>
            <a:lvl3pPr>
              <a:defRPr sz="1600"/>
            </a:lvl3pPr>
            <a:lvl4pPr>
              <a:defRPr sz="1400"/>
            </a:lvl4pPr>
            <a:lvl5pPr>
              <a:defRPr sz="1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511350F-14F9-FF43-B7CA-A0CFCB3B15C0}"/>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5" name="Footer Placeholder 4">
            <a:extLst>
              <a:ext uri="{FF2B5EF4-FFF2-40B4-BE49-F238E27FC236}">
                <a16:creationId xmlns:a16="http://schemas.microsoft.com/office/drawing/2014/main" id="{591E56B4-5F3F-0844-81BF-4364626FF2CC}"/>
              </a:ext>
            </a:extLst>
          </p:cNvPr>
          <p:cNvSpPr>
            <a:spLocks noGrp="1"/>
          </p:cNvSpPr>
          <p:nvPr>
            <p:ph type="ftr" sz="quarter" idx="11"/>
          </p:nvPr>
        </p:nvSpPr>
        <p:spPr/>
        <p:txBody>
          <a:bodyPr/>
          <a:lstStyle/>
          <a:p>
            <a:endParaRPr kumimoji="0" lang="en-US"/>
          </a:p>
        </p:txBody>
      </p:sp>
      <p:sp>
        <p:nvSpPr>
          <p:cNvPr id="6" name="Slide Number Placeholder 5">
            <a:extLst>
              <a:ext uri="{FF2B5EF4-FFF2-40B4-BE49-F238E27FC236}">
                <a16:creationId xmlns:a16="http://schemas.microsoft.com/office/drawing/2014/main" id="{0931165E-5D39-F749-9744-E05A2382E29B}"/>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2511255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1E82D-E624-EA42-93CE-FE685BDBC88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21C07DE-285A-E449-A326-EA933469DD7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6FADCEB-D571-CF45-AE32-3676C15B67FF}"/>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5" name="Footer Placeholder 4">
            <a:extLst>
              <a:ext uri="{FF2B5EF4-FFF2-40B4-BE49-F238E27FC236}">
                <a16:creationId xmlns:a16="http://schemas.microsoft.com/office/drawing/2014/main" id="{5EC9C539-3980-E245-99A8-F9E597C5E45F}"/>
              </a:ext>
            </a:extLst>
          </p:cNvPr>
          <p:cNvSpPr>
            <a:spLocks noGrp="1"/>
          </p:cNvSpPr>
          <p:nvPr>
            <p:ph type="ftr" sz="quarter" idx="11"/>
          </p:nvPr>
        </p:nvSpPr>
        <p:spPr/>
        <p:txBody>
          <a:bodyPr/>
          <a:lstStyle/>
          <a:p>
            <a:endParaRPr kumimoji="0" lang="en-US"/>
          </a:p>
        </p:txBody>
      </p:sp>
      <p:sp>
        <p:nvSpPr>
          <p:cNvPr id="6" name="Slide Number Placeholder 5">
            <a:extLst>
              <a:ext uri="{FF2B5EF4-FFF2-40B4-BE49-F238E27FC236}">
                <a16:creationId xmlns:a16="http://schemas.microsoft.com/office/drawing/2014/main" id="{0B367453-09D8-B848-A228-26F5C5CC55F5}"/>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2103333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5AB7-C784-D341-85AD-7A60371909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AD4E99-2E8A-424B-B739-0C7AC30AAEC4}"/>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27462F-1109-B441-B14E-BF640D3EFF5E}"/>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77E0C8-12B4-C840-9FB2-D20C8E1EA960}"/>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6" name="Footer Placeholder 5">
            <a:extLst>
              <a:ext uri="{FF2B5EF4-FFF2-40B4-BE49-F238E27FC236}">
                <a16:creationId xmlns:a16="http://schemas.microsoft.com/office/drawing/2014/main" id="{EEF89A3E-1683-1A49-8159-A670BA3F1F4E}"/>
              </a:ext>
            </a:extLst>
          </p:cNvPr>
          <p:cNvSpPr>
            <a:spLocks noGrp="1"/>
          </p:cNvSpPr>
          <p:nvPr>
            <p:ph type="ftr" sz="quarter" idx="11"/>
          </p:nvPr>
        </p:nvSpPr>
        <p:spPr/>
        <p:txBody>
          <a:bodyPr/>
          <a:lstStyle/>
          <a:p>
            <a:endParaRPr kumimoji="0" lang="en-US"/>
          </a:p>
        </p:txBody>
      </p:sp>
      <p:sp>
        <p:nvSpPr>
          <p:cNvPr id="7" name="Slide Number Placeholder 6">
            <a:extLst>
              <a:ext uri="{FF2B5EF4-FFF2-40B4-BE49-F238E27FC236}">
                <a16:creationId xmlns:a16="http://schemas.microsoft.com/office/drawing/2014/main" id="{603252AB-9716-5840-B866-647F3CEE5F2D}"/>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3690412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0337E-D114-FC45-BB34-650F2318735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1FC821-6A0A-874E-B916-85C286E8E7E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AB146456-FEE9-9E4A-85E7-E5B7F0E7288F}"/>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3B584F5-6A89-BD40-AFCD-540197459A8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E8FDCC2B-D86D-1749-AE99-E6055D315EB3}"/>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0235C2-B327-1F49-A5EF-6FAF17978F1A}"/>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8" name="Footer Placeholder 7">
            <a:extLst>
              <a:ext uri="{FF2B5EF4-FFF2-40B4-BE49-F238E27FC236}">
                <a16:creationId xmlns:a16="http://schemas.microsoft.com/office/drawing/2014/main" id="{50D13C8E-602A-4044-B8FA-B256F9CBE4F0}"/>
              </a:ext>
            </a:extLst>
          </p:cNvPr>
          <p:cNvSpPr>
            <a:spLocks noGrp="1"/>
          </p:cNvSpPr>
          <p:nvPr>
            <p:ph type="ftr" sz="quarter" idx="11"/>
          </p:nvPr>
        </p:nvSpPr>
        <p:spPr/>
        <p:txBody>
          <a:bodyPr/>
          <a:lstStyle/>
          <a:p>
            <a:endParaRPr kumimoji="0" lang="en-US"/>
          </a:p>
        </p:txBody>
      </p:sp>
      <p:sp>
        <p:nvSpPr>
          <p:cNvPr id="9" name="Slide Number Placeholder 8">
            <a:extLst>
              <a:ext uri="{FF2B5EF4-FFF2-40B4-BE49-F238E27FC236}">
                <a16:creationId xmlns:a16="http://schemas.microsoft.com/office/drawing/2014/main" id="{3D332A85-56F2-B949-AE46-7133C15FBBC6}"/>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154738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7F53-AAB3-084A-AC2E-800D3588DF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396316-B9C6-E648-B77A-D3DD0E17700B}"/>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4" name="Footer Placeholder 3">
            <a:extLst>
              <a:ext uri="{FF2B5EF4-FFF2-40B4-BE49-F238E27FC236}">
                <a16:creationId xmlns:a16="http://schemas.microsoft.com/office/drawing/2014/main" id="{8061A5B2-4B53-0F44-83B8-87D4B1193DD7}"/>
              </a:ext>
            </a:extLst>
          </p:cNvPr>
          <p:cNvSpPr>
            <a:spLocks noGrp="1"/>
          </p:cNvSpPr>
          <p:nvPr>
            <p:ph type="ftr" sz="quarter" idx="11"/>
          </p:nvPr>
        </p:nvSpPr>
        <p:spPr/>
        <p:txBody>
          <a:bodyPr/>
          <a:lstStyle/>
          <a:p>
            <a:endParaRPr kumimoji="0" lang="en-US"/>
          </a:p>
        </p:txBody>
      </p:sp>
      <p:sp>
        <p:nvSpPr>
          <p:cNvPr id="5" name="Slide Number Placeholder 4">
            <a:extLst>
              <a:ext uri="{FF2B5EF4-FFF2-40B4-BE49-F238E27FC236}">
                <a16:creationId xmlns:a16="http://schemas.microsoft.com/office/drawing/2014/main" id="{01092D4B-4D18-124D-BFEA-1327FDBC4280}"/>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3175669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162316-23EF-574E-B259-C4ADE1BA6084}"/>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3" name="Footer Placeholder 2">
            <a:extLst>
              <a:ext uri="{FF2B5EF4-FFF2-40B4-BE49-F238E27FC236}">
                <a16:creationId xmlns:a16="http://schemas.microsoft.com/office/drawing/2014/main" id="{E40DDF6D-CF30-7342-8821-71AE99344A25}"/>
              </a:ext>
            </a:extLst>
          </p:cNvPr>
          <p:cNvSpPr>
            <a:spLocks noGrp="1"/>
          </p:cNvSpPr>
          <p:nvPr>
            <p:ph type="ftr" sz="quarter" idx="11"/>
          </p:nvPr>
        </p:nvSpPr>
        <p:spPr/>
        <p:txBody>
          <a:bodyPr/>
          <a:lstStyle/>
          <a:p>
            <a:endParaRPr kumimoji="0" lang="en-US"/>
          </a:p>
        </p:txBody>
      </p:sp>
      <p:sp>
        <p:nvSpPr>
          <p:cNvPr id="4" name="Slide Number Placeholder 3">
            <a:extLst>
              <a:ext uri="{FF2B5EF4-FFF2-40B4-BE49-F238E27FC236}">
                <a16:creationId xmlns:a16="http://schemas.microsoft.com/office/drawing/2014/main" id="{345529F1-C2E5-A443-8A42-9BB42042B125}"/>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2257505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2073-5782-E549-BB59-5603119D254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68C39FD-E54C-F243-806C-B702E98C670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E0BADD-0482-7243-9CB8-40486173BCB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C8DEB63F-D462-B74A-A612-EC748F2BDDA2}"/>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6" name="Footer Placeholder 5">
            <a:extLst>
              <a:ext uri="{FF2B5EF4-FFF2-40B4-BE49-F238E27FC236}">
                <a16:creationId xmlns:a16="http://schemas.microsoft.com/office/drawing/2014/main" id="{C7C1894B-C70A-A247-8B62-E29428773398}"/>
              </a:ext>
            </a:extLst>
          </p:cNvPr>
          <p:cNvSpPr>
            <a:spLocks noGrp="1"/>
          </p:cNvSpPr>
          <p:nvPr>
            <p:ph type="ftr" sz="quarter" idx="11"/>
          </p:nvPr>
        </p:nvSpPr>
        <p:spPr/>
        <p:txBody>
          <a:bodyPr/>
          <a:lstStyle/>
          <a:p>
            <a:endParaRPr kumimoji="0" lang="en-US"/>
          </a:p>
        </p:txBody>
      </p:sp>
      <p:sp>
        <p:nvSpPr>
          <p:cNvPr id="7" name="Slide Number Placeholder 6">
            <a:extLst>
              <a:ext uri="{FF2B5EF4-FFF2-40B4-BE49-F238E27FC236}">
                <a16:creationId xmlns:a16="http://schemas.microsoft.com/office/drawing/2014/main" id="{4D7A76AF-84FA-C843-B94E-84A73D0D1AA2}"/>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1456521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7618D-3A7C-0D47-87F9-D36E47B7F51A}"/>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C411BD9-718A-1643-86B0-7CA7407BA61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FE2900E1-DA0D-A041-B773-AC2AC494CB7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96FD481-E7F3-6043-AC93-BF13774BF585}"/>
              </a:ext>
            </a:extLst>
          </p:cNvPr>
          <p:cNvSpPr>
            <a:spLocks noGrp="1"/>
          </p:cNvSpPr>
          <p:nvPr>
            <p:ph type="dt" sz="half" idx="10"/>
          </p:nvPr>
        </p:nvSpPr>
        <p:spPr/>
        <p:txBody>
          <a:bodyPr/>
          <a:lstStyle/>
          <a:p>
            <a:fld id="{54AB02A5-4FE5-49D9-9E24-09F23B90C450}" type="datetimeFigureOut">
              <a:rPr lang="en-US" smtClean="0"/>
              <a:pPr/>
              <a:t>10/15/18</a:t>
            </a:fld>
            <a:endParaRPr lang="en-US"/>
          </a:p>
        </p:txBody>
      </p:sp>
      <p:sp>
        <p:nvSpPr>
          <p:cNvPr id="6" name="Footer Placeholder 5">
            <a:extLst>
              <a:ext uri="{FF2B5EF4-FFF2-40B4-BE49-F238E27FC236}">
                <a16:creationId xmlns:a16="http://schemas.microsoft.com/office/drawing/2014/main" id="{BCCEE62D-56F5-BD4C-91DE-B01AAB931F1C}"/>
              </a:ext>
            </a:extLst>
          </p:cNvPr>
          <p:cNvSpPr>
            <a:spLocks noGrp="1"/>
          </p:cNvSpPr>
          <p:nvPr>
            <p:ph type="ftr" sz="quarter" idx="11"/>
          </p:nvPr>
        </p:nvSpPr>
        <p:spPr/>
        <p:txBody>
          <a:bodyPr/>
          <a:lstStyle/>
          <a:p>
            <a:endParaRPr kumimoji="0" lang="en-US"/>
          </a:p>
        </p:txBody>
      </p:sp>
      <p:sp>
        <p:nvSpPr>
          <p:cNvPr id="7" name="Slide Number Placeholder 6">
            <a:extLst>
              <a:ext uri="{FF2B5EF4-FFF2-40B4-BE49-F238E27FC236}">
                <a16:creationId xmlns:a16="http://schemas.microsoft.com/office/drawing/2014/main" id="{CA15C526-5457-964F-AD99-9AE0638DF40C}"/>
              </a:ext>
            </a:extLst>
          </p:cNvPr>
          <p:cNvSpPr>
            <a:spLocks noGrp="1"/>
          </p:cNvSpPr>
          <p:nvPr>
            <p:ph type="sldNum" sz="quarter" idx="12"/>
          </p:nvPr>
        </p:nvSpPr>
        <p:spPr/>
        <p:txBody>
          <a:bodyPr/>
          <a:lstStyle/>
          <a:p>
            <a:fld id="{6294C92D-0306-4E69-9CD3-20855E849650}" type="slidenum">
              <a:rPr kumimoji="0" lang="en-US" smtClean="0"/>
              <a:pPr/>
              <a:t>‹#›</a:t>
            </a:fld>
            <a:endParaRPr kumimoji="0" lang="en-US"/>
          </a:p>
        </p:txBody>
      </p:sp>
    </p:spTree>
    <p:extLst>
      <p:ext uri="{BB962C8B-B14F-4D97-AF65-F5344CB8AC3E}">
        <p14:creationId xmlns:p14="http://schemas.microsoft.com/office/powerpoint/2010/main" val="3037562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053FAB-34F5-8048-9E81-AD6968F76D7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B915B9-858F-9A45-A229-8509DB6F3DB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349399-276E-C14E-B980-BC8DBD21A02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pPr algn="r" eaLnBrk="1" latinLnBrk="0" hangingPunct="1"/>
              <a:t>10/15/18</a:t>
            </a:fld>
            <a:endParaRPr lang="en-US" sz="1200">
              <a:solidFill>
                <a:schemeClr val="bg2">
                  <a:shade val="50000"/>
                </a:schemeClr>
              </a:solidFill>
            </a:endParaRPr>
          </a:p>
        </p:txBody>
      </p:sp>
      <p:sp>
        <p:nvSpPr>
          <p:cNvPr id="5" name="Footer Placeholder 4">
            <a:extLst>
              <a:ext uri="{FF2B5EF4-FFF2-40B4-BE49-F238E27FC236}">
                <a16:creationId xmlns:a16="http://schemas.microsoft.com/office/drawing/2014/main" id="{DD6EF427-4B13-4E44-82D3-1139714107A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ide Number Placeholder 5">
            <a:extLst>
              <a:ext uri="{FF2B5EF4-FFF2-40B4-BE49-F238E27FC236}">
                <a16:creationId xmlns:a16="http://schemas.microsoft.com/office/drawing/2014/main" id="{0FDFD378-E02D-0C49-BCD9-C23B94B4967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pPr algn="ctr" eaLnBrk="1" latinLnBrk="0" hangingPunct="1"/>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11159218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Integrating concurrency control and energy management in device drivers</a:t>
            </a:r>
          </a:p>
        </p:txBody>
      </p:sp>
      <p:sp>
        <p:nvSpPr>
          <p:cNvPr id="8" name="Subtitle 7">
            <a:extLst>
              <a:ext uri="{FF2B5EF4-FFF2-40B4-BE49-F238E27FC236}">
                <a16:creationId xmlns:a16="http://schemas.microsoft.com/office/drawing/2014/main" id="{0551FF6B-DD28-4C4F-B998-1D1BC5B68A8A}"/>
              </a:ext>
            </a:extLst>
          </p:cNvPr>
          <p:cNvSpPr>
            <a:spLocks noGrp="1"/>
          </p:cNvSpPr>
          <p:nvPr>
            <p:ph type="subTitle" idx="1"/>
          </p:nvPr>
        </p:nvSpPr>
        <p:spPr/>
        <p:txBody>
          <a:bodyPr/>
          <a:lstStyle/>
          <a:p>
            <a:r>
              <a:rPr lang="en-US" dirty="0"/>
              <a:t>Kevin </a:t>
            </a:r>
            <a:r>
              <a:rPr lang="en-US" dirty="0" err="1"/>
              <a:t>Klues</a:t>
            </a:r>
            <a:r>
              <a:rPr lang="en-US" dirty="0"/>
              <a:t>, Vlado </a:t>
            </a:r>
            <a:r>
              <a:rPr lang="en-US" dirty="0" err="1"/>
              <a:t>Handziski</a:t>
            </a:r>
            <a:r>
              <a:rPr lang="en-US" dirty="0"/>
              <a:t> , </a:t>
            </a:r>
            <a:r>
              <a:rPr lang="en-US" dirty="0" err="1"/>
              <a:t>Chenyang</a:t>
            </a:r>
            <a:r>
              <a:rPr lang="en-US" dirty="0"/>
              <a:t> Lu, Adam </a:t>
            </a:r>
            <a:r>
              <a:rPr lang="en-US" dirty="0" err="1"/>
              <a:t>Wolisz</a:t>
            </a:r>
            <a:r>
              <a:rPr lang="en-US" dirty="0"/>
              <a:t>, David Culler, </a:t>
            </a:r>
            <a:r>
              <a:rPr lang="en-US"/>
              <a:t>David Gay </a:t>
            </a:r>
            <a:r>
              <a:rPr lang="en-US" dirty="0"/>
              <a:t>, and Philip </a:t>
            </a:r>
            <a:r>
              <a:rPr lang="en-US" dirty="0" err="1"/>
              <a:t>Levis</a:t>
            </a:r>
            <a:endParaRPr lang="en-US" dirty="0"/>
          </a:p>
        </p:txBody>
      </p:sp>
    </p:spTree>
    <p:extLst>
      <p:ext uri="{BB962C8B-B14F-4D97-AF65-F5344CB8AC3E}">
        <p14:creationId xmlns:p14="http://schemas.microsoft.com/office/powerpoint/2010/main" val="245571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Platform</a:t>
            </a:r>
          </a:p>
        </p:txBody>
      </p:sp>
      <p:sp>
        <p:nvSpPr>
          <p:cNvPr id="3" name="Content Placeholder 2"/>
          <p:cNvSpPr>
            <a:spLocks noGrp="1"/>
          </p:cNvSpPr>
          <p:nvPr>
            <p:ph idx="1"/>
          </p:nvPr>
        </p:nvSpPr>
        <p:spPr>
          <a:xfrm>
            <a:off x="1435608" y="1447800"/>
            <a:ext cx="7498080" cy="5181600"/>
          </a:xfrm>
        </p:spPr>
        <p:txBody>
          <a:bodyPr>
            <a:normAutofit fontScale="92500" lnSpcReduction="10000"/>
          </a:bodyPr>
          <a:lstStyle/>
          <a:p>
            <a:r>
              <a:rPr lang="en-US" dirty="0"/>
              <a:t>CPU</a:t>
            </a:r>
          </a:p>
          <a:p>
            <a:pPr lvl="1"/>
            <a:r>
              <a:rPr lang="en-US" dirty="0"/>
              <a:t>MSP430</a:t>
            </a:r>
          </a:p>
          <a:p>
            <a:pPr lvl="2"/>
            <a:r>
              <a:rPr lang="en-US" dirty="0"/>
              <a:t>8Mhz, 16-bit</a:t>
            </a:r>
          </a:p>
          <a:p>
            <a:pPr lvl="2"/>
            <a:r>
              <a:rPr lang="en-US" dirty="0"/>
              <a:t>I</a:t>
            </a:r>
            <a:r>
              <a:rPr lang="en-US" baseline="30000" dirty="0"/>
              <a:t>2</a:t>
            </a:r>
            <a:r>
              <a:rPr lang="en-US" dirty="0"/>
              <a:t>C,  SPI,  ADC</a:t>
            </a:r>
          </a:p>
          <a:p>
            <a:pPr lvl="2"/>
            <a:r>
              <a:rPr lang="en-US" dirty="0"/>
              <a:t>10kB Ram</a:t>
            </a:r>
          </a:p>
          <a:p>
            <a:r>
              <a:rPr lang="en-US" dirty="0"/>
              <a:t>Radio</a:t>
            </a:r>
          </a:p>
          <a:p>
            <a:pPr lvl="1"/>
            <a:r>
              <a:rPr lang="en-US" dirty="0"/>
              <a:t>CC2420	</a:t>
            </a:r>
          </a:p>
          <a:p>
            <a:pPr lvl="2"/>
            <a:r>
              <a:rPr lang="en-US" dirty="0"/>
              <a:t>250kbps, 802.15.4</a:t>
            </a:r>
          </a:p>
          <a:p>
            <a:r>
              <a:rPr lang="en-US" dirty="0"/>
              <a:t>Flash</a:t>
            </a:r>
          </a:p>
          <a:p>
            <a:pPr lvl="1"/>
            <a:r>
              <a:rPr lang="en-US" dirty="0"/>
              <a:t>ST M25P80</a:t>
            </a:r>
          </a:p>
          <a:p>
            <a:pPr lvl="2"/>
            <a:r>
              <a:rPr lang="en-US" dirty="0"/>
              <a:t>2Mb External</a:t>
            </a:r>
          </a:p>
          <a:p>
            <a:r>
              <a:rPr lang="en-US" dirty="0"/>
              <a:t>Total Solar</a:t>
            </a:r>
          </a:p>
          <a:p>
            <a:pPr lvl="1"/>
            <a:r>
              <a:rPr lang="en-US" dirty="0"/>
              <a:t>TSR Photodiode</a:t>
            </a:r>
          </a:p>
          <a:p>
            <a:r>
              <a:rPr lang="en-US" dirty="0"/>
              <a:t>Photo Active</a:t>
            </a:r>
          </a:p>
          <a:p>
            <a:pPr lvl="1"/>
            <a:r>
              <a:rPr lang="en-US" dirty="0"/>
              <a:t>PAR Photodiode</a:t>
            </a:r>
          </a:p>
          <a:p>
            <a:r>
              <a:rPr lang="en-US" dirty="0"/>
              <a:t>Temperature and Humidity</a:t>
            </a:r>
          </a:p>
          <a:p>
            <a:pPr lvl="1"/>
            <a:r>
              <a:rPr lang="en-US" dirty="0"/>
              <a:t>SHT11</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91000" y="1966913"/>
            <a:ext cx="4871603" cy="3290887"/>
          </a:xfrm>
          <a:prstGeom prst="rect">
            <a:avLst/>
          </a:prstGeom>
        </p:spPr>
      </p:pic>
    </p:spTree>
    <p:extLst>
      <p:ext uri="{BB962C8B-B14F-4D97-AF65-F5344CB8AC3E}">
        <p14:creationId xmlns:p14="http://schemas.microsoft.com/office/powerpoint/2010/main" val="3583746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Hardware Platform</a:t>
            </a:r>
          </a:p>
        </p:txBody>
      </p:sp>
      <p:sp>
        <p:nvSpPr>
          <p:cNvPr id="3" name="Content Placeholder 2"/>
          <p:cNvSpPr>
            <a:spLocks noGrp="1"/>
          </p:cNvSpPr>
          <p:nvPr>
            <p:ph idx="1"/>
          </p:nvPr>
        </p:nvSpPr>
        <p:spPr/>
        <p:txBody>
          <a:bodyPr/>
          <a:lstStyle/>
          <a:p>
            <a:r>
              <a:rPr lang="en-US" dirty="0"/>
              <a:t>Six Major I/O Devices</a:t>
            </a:r>
          </a:p>
          <a:p>
            <a:r>
              <a:rPr lang="en-US" dirty="0"/>
              <a:t>Possible Concurrency</a:t>
            </a:r>
          </a:p>
          <a:p>
            <a:pPr lvl="1"/>
            <a:r>
              <a:rPr lang="en-US" dirty="0"/>
              <a:t>I</a:t>
            </a:r>
            <a:r>
              <a:rPr lang="en-US" baseline="30000" dirty="0"/>
              <a:t>2</a:t>
            </a:r>
            <a:r>
              <a:rPr lang="en-US" dirty="0"/>
              <a:t>C, SPI, ADC</a:t>
            </a:r>
          </a:p>
          <a:p>
            <a:r>
              <a:rPr lang="en-US" dirty="0"/>
              <a:t>Energy Management</a:t>
            </a:r>
          </a:p>
          <a:p>
            <a:pPr lvl="1"/>
            <a:r>
              <a:rPr lang="en-US" dirty="0"/>
              <a:t>Power on peripherals only when needed</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7357" y="4343400"/>
            <a:ext cx="6359843" cy="210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1105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Application</a:t>
            </a:r>
            <a:endParaRPr lang="en-US" dirty="0"/>
          </a:p>
        </p:txBody>
      </p:sp>
      <p:sp>
        <p:nvSpPr>
          <p:cNvPr id="3" name="Content Placeholder 2"/>
          <p:cNvSpPr>
            <a:spLocks noGrp="1"/>
          </p:cNvSpPr>
          <p:nvPr>
            <p:ph idx="1"/>
          </p:nvPr>
        </p:nvSpPr>
        <p:spPr/>
        <p:txBody>
          <a:bodyPr/>
          <a:lstStyle/>
          <a:p>
            <a:r>
              <a:rPr lang="en-US" dirty="0"/>
              <a:t>Requirements</a:t>
            </a:r>
          </a:p>
          <a:p>
            <a:pPr lvl="1"/>
            <a:r>
              <a:rPr lang="en-US" dirty="0"/>
              <a:t>Every 5 Minutes</a:t>
            </a:r>
          </a:p>
          <a:p>
            <a:pPr lvl="2"/>
            <a:r>
              <a:rPr lang="en-US" sz="1800" dirty="0"/>
              <a:t>Sample all the sensors and log the readings to flash</a:t>
            </a:r>
          </a:p>
          <a:p>
            <a:pPr lvl="1"/>
            <a:r>
              <a:rPr lang="en-US" dirty="0"/>
              <a:t>Every 12 Hours</a:t>
            </a:r>
          </a:p>
          <a:p>
            <a:pPr lvl="2"/>
            <a:r>
              <a:rPr lang="en-US" sz="1800" dirty="0"/>
              <a:t>Retrieve</a:t>
            </a:r>
            <a:r>
              <a:rPr lang="en-US" dirty="0"/>
              <a:t> new readings from flash and send to central collection unit</a:t>
            </a:r>
          </a:p>
          <a:p>
            <a:r>
              <a:rPr lang="en-US" dirty="0"/>
              <a:t>Pseudocode</a:t>
            </a:r>
          </a:p>
          <a:p>
            <a:pPr lvl="1"/>
            <a:endParaRPr lang="en-US"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7117" y="4189501"/>
            <a:ext cx="8189470" cy="1987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0384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Rectangle 4"/>
          <p:cNvSpPr/>
          <p:nvPr/>
        </p:nvSpPr>
        <p:spPr>
          <a:xfrm>
            <a:off x="3124200" y="389671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953000" y="38862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13634" y="3896710"/>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766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600200" y="3920358"/>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4482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Rectangle 4"/>
          <p:cNvSpPr/>
          <p:nvPr/>
        </p:nvSpPr>
        <p:spPr>
          <a:xfrm>
            <a:off x="3124200" y="389671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953000" y="38862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13634" y="3896710"/>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2766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738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Rectangle 4"/>
          <p:cNvSpPr/>
          <p:nvPr/>
        </p:nvSpPr>
        <p:spPr>
          <a:xfrm>
            <a:off x="3124200" y="389671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953000" y="38862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13634" y="3896710"/>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3015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Rectangle 6"/>
          <p:cNvSpPr/>
          <p:nvPr/>
        </p:nvSpPr>
        <p:spPr>
          <a:xfrm>
            <a:off x="4953000" y="38862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13634" y="3896710"/>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3015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613634" y="3896710"/>
            <a:ext cx="1676400" cy="1208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684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Rectangle 7"/>
          <p:cNvSpPr/>
          <p:nvPr/>
        </p:nvSpPr>
        <p:spPr>
          <a:xfrm>
            <a:off x="4876800" y="2133600"/>
            <a:ext cx="16764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684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Application – Work Flow</a:t>
            </a:r>
          </a:p>
        </p:txBody>
      </p:sp>
      <p:grpSp>
        <p:nvGrpSpPr>
          <p:cNvPr id="4" name="Group 3"/>
          <p:cNvGrpSpPr/>
          <p:nvPr/>
        </p:nvGrpSpPr>
        <p:grpSpPr>
          <a:xfrm>
            <a:off x="1371600" y="1905000"/>
            <a:ext cx="7391400" cy="4075390"/>
            <a:chOff x="1295400" y="1563410"/>
            <a:chExt cx="7391400" cy="4075390"/>
          </a:xfrm>
        </p:grpSpPr>
        <p:pic>
          <p:nvPicPr>
            <p:cNvPr id="6146" name="Picture 2"/>
            <p:cNvPicPr>
              <a:picLocks noChangeAspect="1" noChangeArrowheads="1"/>
            </p:cNvPicPr>
            <p:nvPr/>
          </p:nvPicPr>
          <p:blipFill>
            <a:blip r:embed="rId3" cstate="print"/>
            <a:srcRect/>
            <a:stretch>
              <a:fillRect/>
            </a:stretch>
          </p:blipFill>
          <p:spPr bwMode="auto">
            <a:xfrm>
              <a:off x="1381125" y="1724025"/>
              <a:ext cx="7153275" cy="3914775"/>
            </a:xfrm>
            <a:prstGeom prst="rect">
              <a:avLst/>
            </a:prstGeom>
            <a:noFill/>
            <a:ln w="9525">
              <a:noFill/>
              <a:miter lim="800000"/>
              <a:headEnd/>
              <a:tailEnd/>
            </a:ln>
          </p:spPr>
        </p:pic>
        <p:sp>
          <p:nvSpPr>
            <p:cNvPr id="3" name="Rectangle 2"/>
            <p:cNvSpPr/>
            <p:nvPr/>
          </p:nvSpPr>
          <p:spPr>
            <a:xfrm>
              <a:off x="1295400" y="1563410"/>
              <a:ext cx="7391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07009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 Networks</a:t>
            </a:r>
          </a:p>
        </p:txBody>
      </p:sp>
      <p:sp>
        <p:nvSpPr>
          <p:cNvPr id="3" name="Content Placeholder 2"/>
          <p:cNvSpPr>
            <a:spLocks noGrp="1"/>
          </p:cNvSpPr>
          <p:nvPr>
            <p:ph idx="1"/>
          </p:nvPr>
        </p:nvSpPr>
        <p:spPr/>
        <p:txBody>
          <a:bodyPr>
            <a:normAutofit/>
          </a:bodyPr>
          <a:lstStyle/>
          <a:p>
            <a:r>
              <a:rPr lang="en-US" dirty="0"/>
              <a:t>Where can we find them?</a:t>
            </a:r>
          </a:p>
          <a:p>
            <a:pPr lvl="1"/>
            <a:r>
              <a:rPr lang="en-US" dirty="0"/>
              <a:t>Simple answer: Everywhere!!</a:t>
            </a:r>
          </a:p>
          <a:p>
            <a:pPr marL="82296" indent="0">
              <a:buNone/>
            </a:pPr>
            <a:endParaRPr lang="en-US" dirty="0"/>
          </a:p>
          <a:p>
            <a:r>
              <a:rPr lang="en-US" dirty="0"/>
              <a:t>Industrial applications:</a:t>
            </a:r>
          </a:p>
          <a:p>
            <a:pPr lvl="1"/>
            <a:r>
              <a:rPr lang="en-US" dirty="0"/>
              <a:t>Petroleum</a:t>
            </a:r>
          </a:p>
          <a:p>
            <a:pPr lvl="1"/>
            <a:r>
              <a:rPr lang="en-US" dirty="0"/>
              <a:t>Radiation detection (Japan)</a:t>
            </a:r>
          </a:p>
          <a:p>
            <a:pPr lvl="1"/>
            <a:r>
              <a:rPr lang="en-US" dirty="0"/>
              <a:t>Global warming</a:t>
            </a:r>
          </a:p>
          <a:p>
            <a:pPr lvl="1"/>
            <a:r>
              <a:rPr lang="en-US" dirty="0"/>
              <a:t>Weather forecasting (Sometimes they get it right!!!)</a:t>
            </a:r>
          </a:p>
        </p:txBody>
      </p:sp>
    </p:spTree>
    <p:extLst>
      <p:ext uri="{BB962C8B-B14F-4D97-AF65-F5344CB8AC3E}">
        <p14:creationId xmlns:p14="http://schemas.microsoft.com/office/powerpoint/2010/main" val="244855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Application</a:t>
            </a:r>
            <a:endParaRPr lang="en-US" dirty="0"/>
          </a:p>
        </p:txBody>
      </p:sp>
      <p:sp>
        <p:nvSpPr>
          <p:cNvPr id="3" name="Content Placeholder 2"/>
          <p:cNvSpPr>
            <a:spLocks noGrp="1"/>
          </p:cNvSpPr>
          <p:nvPr>
            <p:ph idx="1"/>
          </p:nvPr>
        </p:nvSpPr>
        <p:spPr/>
        <p:txBody>
          <a:bodyPr/>
          <a:lstStyle/>
          <a:p>
            <a:r>
              <a:rPr lang="en-US" dirty="0"/>
              <a:t>Energy efficient application pseudo-code</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61636" y="1977495"/>
            <a:ext cx="5820728"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1721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Application</a:t>
            </a:r>
          </a:p>
        </p:txBody>
      </p:sp>
      <p:sp>
        <p:nvSpPr>
          <p:cNvPr id="3" name="Content Placeholder 2"/>
          <p:cNvSpPr>
            <a:spLocks noGrp="1"/>
          </p:cNvSpPr>
          <p:nvPr>
            <p:ph idx="1"/>
          </p:nvPr>
        </p:nvSpPr>
        <p:spPr/>
        <p:txBody>
          <a:bodyPr/>
          <a:lstStyle/>
          <a:p>
            <a:r>
              <a:rPr lang="en-US" dirty="0"/>
              <a:t>Energy efficient application </a:t>
            </a:r>
            <a:r>
              <a:rPr lang="en-US" dirty="0" err="1"/>
              <a:t>Pseudocode</a:t>
            </a:r>
            <a:endParaRPr lang="en-US"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2672" y="2059305"/>
            <a:ext cx="5820728" cy="4646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622971" y="2297560"/>
            <a:ext cx="19050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622330" y="2511056"/>
            <a:ext cx="2057400" cy="184709"/>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619710" y="2727430"/>
            <a:ext cx="27432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622330" y="2941320"/>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621016" y="3983420"/>
            <a:ext cx="190631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622330" y="3769010"/>
            <a:ext cx="218878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019800" y="3972910"/>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019800" y="3148899"/>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791200" y="2727430"/>
            <a:ext cx="2133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791200" y="2512885"/>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791200" y="2297560"/>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623627" y="4403472"/>
            <a:ext cx="190631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623627" y="5445689"/>
            <a:ext cx="190631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622330" y="5660461"/>
            <a:ext cx="190631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621016" y="6491190"/>
            <a:ext cx="190631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096000" y="5105400"/>
            <a:ext cx="2286000" cy="369332"/>
          </a:xfrm>
          <a:prstGeom prst="rect">
            <a:avLst/>
          </a:prstGeom>
          <a:noFill/>
          <a:ln>
            <a:solidFill>
              <a:schemeClr val="accent1">
                <a:shade val="50000"/>
              </a:schemeClr>
            </a:solidFill>
          </a:ln>
        </p:spPr>
        <p:txBody>
          <a:bodyPr wrap="square" rtlCol="0">
            <a:spAutoFit/>
          </a:bodyPr>
          <a:lstStyle/>
          <a:p>
            <a:r>
              <a:rPr lang="en-US" dirty="0"/>
              <a:t>Device Power Control</a:t>
            </a:r>
          </a:p>
        </p:txBody>
      </p:sp>
    </p:spTree>
    <p:extLst>
      <p:ext uri="{BB962C8B-B14F-4D97-AF65-F5344CB8AC3E}">
        <p14:creationId xmlns:p14="http://schemas.microsoft.com/office/powerpoint/2010/main" val="40561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Application</a:t>
            </a:r>
          </a:p>
        </p:txBody>
      </p:sp>
      <p:sp>
        <p:nvSpPr>
          <p:cNvPr id="3" name="Content Placeholder 2"/>
          <p:cNvSpPr>
            <a:spLocks noGrp="1"/>
          </p:cNvSpPr>
          <p:nvPr>
            <p:ph idx="1"/>
          </p:nvPr>
        </p:nvSpPr>
        <p:spPr/>
        <p:txBody>
          <a:bodyPr/>
          <a:lstStyle/>
          <a:p>
            <a:r>
              <a:rPr lang="en-US" dirty="0"/>
              <a:t>Energy efficient application </a:t>
            </a:r>
            <a:r>
              <a:rPr lang="en-US" dirty="0" err="1"/>
              <a:t>Pseudocode</a:t>
            </a:r>
            <a:endParaRPr lang="en-US"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2672" y="2059305"/>
            <a:ext cx="5820728" cy="4646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2622330" y="3571940"/>
            <a:ext cx="189646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621016" y="4821620"/>
            <a:ext cx="2712984"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019800" y="3783730"/>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612476" y="4190999"/>
            <a:ext cx="2035724" cy="195295"/>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612476" y="5236780"/>
            <a:ext cx="283464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622330" y="5870020"/>
            <a:ext cx="256032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621016" y="6269420"/>
            <a:ext cx="292608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6096000" y="5105400"/>
            <a:ext cx="2286000" cy="369332"/>
          </a:xfrm>
          <a:prstGeom prst="rect">
            <a:avLst/>
          </a:prstGeom>
          <a:noFill/>
          <a:ln>
            <a:solidFill>
              <a:schemeClr val="accent1">
                <a:shade val="50000"/>
              </a:schemeClr>
            </a:solidFill>
          </a:ln>
        </p:spPr>
        <p:txBody>
          <a:bodyPr wrap="square" rtlCol="0">
            <a:spAutoFit/>
          </a:bodyPr>
          <a:lstStyle/>
          <a:p>
            <a:r>
              <a:rPr lang="en-US" dirty="0"/>
              <a:t>Device Wait Times</a:t>
            </a:r>
          </a:p>
        </p:txBody>
      </p:sp>
      <p:sp>
        <p:nvSpPr>
          <p:cNvPr id="21" name="Rectangle 20"/>
          <p:cNvSpPr/>
          <p:nvPr/>
        </p:nvSpPr>
        <p:spPr>
          <a:xfrm>
            <a:off x="6019800" y="4201510"/>
            <a:ext cx="1752600" cy="182880"/>
          </a:xfrm>
          <a:prstGeom prst="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4308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Application</a:t>
            </a:r>
          </a:p>
        </p:txBody>
      </p:sp>
      <p:sp>
        <p:nvSpPr>
          <p:cNvPr id="3" name="Content Placeholder 2"/>
          <p:cNvSpPr>
            <a:spLocks noGrp="1"/>
          </p:cNvSpPr>
          <p:nvPr>
            <p:ph idx="1"/>
          </p:nvPr>
        </p:nvSpPr>
        <p:spPr/>
        <p:txBody>
          <a:bodyPr/>
          <a:lstStyle/>
          <a:p>
            <a:r>
              <a:rPr lang="en-US" dirty="0"/>
              <a:t>ICEM Application – Look familiar?</a:t>
            </a:r>
          </a:p>
          <a:p>
            <a:pPr lvl="1"/>
            <a:r>
              <a:rPr lang="en-US" dirty="0"/>
              <a:t>Removed device control from application</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8800" y="3152775"/>
            <a:ext cx="6161999" cy="1495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6094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ICEM Attributes</a:t>
            </a:r>
          </a:p>
        </p:txBody>
      </p:sp>
      <p:sp>
        <p:nvSpPr>
          <p:cNvPr id="3" name="Content Placeholder 2"/>
          <p:cNvSpPr>
            <a:spLocks noGrp="1"/>
          </p:cNvSpPr>
          <p:nvPr>
            <p:ph idx="1"/>
          </p:nvPr>
        </p:nvSpPr>
        <p:spPr>
          <a:xfrm>
            <a:off x="1435608" y="1447800"/>
            <a:ext cx="7498080" cy="1524000"/>
          </a:xfrm>
        </p:spPr>
        <p:txBody>
          <a:bodyPr>
            <a:normAutofit/>
          </a:bodyPr>
          <a:lstStyle/>
          <a:p>
            <a:r>
              <a:rPr lang="en-US" dirty="0"/>
              <a:t>Three classes of drivers</a:t>
            </a:r>
          </a:p>
          <a:p>
            <a:pPr lvl="1"/>
            <a:r>
              <a:rPr lang="en-US" b="1" i="1" dirty="0"/>
              <a:t>Virtualized</a:t>
            </a:r>
            <a:r>
              <a:rPr lang="en-US" dirty="0"/>
              <a:t> – Functional Interface</a:t>
            </a:r>
          </a:p>
          <a:p>
            <a:pPr lvl="1"/>
            <a:r>
              <a:rPr lang="en-US" b="1" i="1" dirty="0"/>
              <a:t>Dedicated</a:t>
            </a:r>
            <a:r>
              <a:rPr lang="en-US" dirty="0"/>
              <a:t> – Functional and Power Interfaces</a:t>
            </a:r>
          </a:p>
          <a:p>
            <a:pPr lvl="1"/>
            <a:r>
              <a:rPr lang="en-US" b="1" i="1" dirty="0"/>
              <a:t>Shared</a:t>
            </a:r>
            <a:r>
              <a:rPr lang="en-US" dirty="0"/>
              <a:t> – Functional and Lock Interfaces</a:t>
            </a:r>
          </a:p>
        </p:txBody>
      </p:sp>
    </p:spTree>
    <p:extLst>
      <p:ext uri="{BB962C8B-B14F-4D97-AF65-F5344CB8AC3E}">
        <p14:creationId xmlns:p14="http://schemas.microsoft.com/office/powerpoint/2010/main" val="7898000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Virtualized Device Driver</a:t>
            </a:r>
          </a:p>
        </p:txBody>
      </p:sp>
      <p:sp>
        <p:nvSpPr>
          <p:cNvPr id="3" name="Content Placeholder 2"/>
          <p:cNvSpPr>
            <a:spLocks noGrp="1"/>
          </p:cNvSpPr>
          <p:nvPr>
            <p:ph idx="1"/>
          </p:nvPr>
        </p:nvSpPr>
        <p:spPr/>
        <p:txBody>
          <a:bodyPr/>
          <a:lstStyle/>
          <a:p>
            <a:r>
              <a:rPr lang="en-US" dirty="0"/>
              <a:t>Provides a </a:t>
            </a:r>
            <a:r>
              <a:rPr lang="en-US" b="1" i="1" dirty="0"/>
              <a:t>Functional</a:t>
            </a:r>
            <a:r>
              <a:rPr lang="en-US" dirty="0"/>
              <a:t> interface</a:t>
            </a:r>
          </a:p>
          <a:p>
            <a:r>
              <a:rPr lang="en-US" dirty="0"/>
              <a:t>Assumes multiple users</a:t>
            </a:r>
          </a:p>
          <a:p>
            <a:r>
              <a:rPr lang="en-US" dirty="0"/>
              <a:t>Implemented for higher-level users that can tolerate longer latencies</a:t>
            </a:r>
          </a:p>
          <a:p>
            <a:r>
              <a:rPr lang="en-US" dirty="0"/>
              <a:t>Concurrency Control</a:t>
            </a:r>
          </a:p>
          <a:p>
            <a:pPr lvl="1"/>
            <a:r>
              <a:rPr lang="en-US" b="1" i="1" dirty="0"/>
              <a:t>Implicit</a:t>
            </a:r>
            <a:r>
              <a:rPr lang="en-US" dirty="0"/>
              <a:t> control through buffering requests</a:t>
            </a:r>
          </a:p>
          <a:p>
            <a:r>
              <a:rPr lang="en-US" dirty="0"/>
              <a:t>Energy Management</a:t>
            </a:r>
          </a:p>
          <a:p>
            <a:pPr lvl="1"/>
            <a:r>
              <a:rPr lang="en-US" b="1" i="1" dirty="0"/>
              <a:t>Implicit</a:t>
            </a:r>
            <a:r>
              <a:rPr lang="en-US" dirty="0"/>
              <a:t> management based on pending requests</a:t>
            </a:r>
          </a:p>
        </p:txBody>
      </p:sp>
    </p:spTree>
    <p:extLst>
      <p:ext uri="{BB962C8B-B14F-4D97-AF65-F5344CB8AC3E}">
        <p14:creationId xmlns:p14="http://schemas.microsoft.com/office/powerpoint/2010/main" val="3601785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Dedicated Device Driver</a:t>
            </a:r>
          </a:p>
        </p:txBody>
      </p:sp>
      <p:sp>
        <p:nvSpPr>
          <p:cNvPr id="3" name="Content Placeholder 2"/>
          <p:cNvSpPr>
            <a:spLocks noGrp="1"/>
          </p:cNvSpPr>
          <p:nvPr>
            <p:ph idx="1"/>
          </p:nvPr>
        </p:nvSpPr>
        <p:spPr/>
        <p:txBody>
          <a:bodyPr>
            <a:normAutofit/>
          </a:bodyPr>
          <a:lstStyle/>
          <a:p>
            <a:r>
              <a:rPr lang="en-US" dirty="0"/>
              <a:t>Provides a </a:t>
            </a:r>
            <a:r>
              <a:rPr lang="en-US" b="1" i="1" dirty="0"/>
              <a:t>Functional</a:t>
            </a:r>
            <a:r>
              <a:rPr lang="en-US" dirty="0"/>
              <a:t> and </a:t>
            </a:r>
            <a:r>
              <a:rPr lang="en-US" b="1" i="1" dirty="0"/>
              <a:t>Power Control </a:t>
            </a:r>
            <a:r>
              <a:rPr lang="en-US" dirty="0"/>
              <a:t>interface</a:t>
            </a:r>
          </a:p>
          <a:p>
            <a:r>
              <a:rPr lang="en-US" dirty="0"/>
              <a:t>Assumes one user</a:t>
            </a:r>
          </a:p>
          <a:p>
            <a:r>
              <a:rPr lang="en-US" dirty="0"/>
              <a:t>Implemented for lowest-level hardware independent abstractions</a:t>
            </a:r>
          </a:p>
          <a:p>
            <a:r>
              <a:rPr lang="en-US" dirty="0"/>
              <a:t>Concurrency Control</a:t>
            </a:r>
          </a:p>
          <a:p>
            <a:pPr lvl="1"/>
            <a:r>
              <a:rPr lang="en-US" b="1" i="1" dirty="0"/>
              <a:t>None</a:t>
            </a:r>
          </a:p>
          <a:p>
            <a:r>
              <a:rPr lang="en-US" dirty="0"/>
              <a:t>Energy Management</a:t>
            </a:r>
          </a:p>
          <a:p>
            <a:pPr lvl="1"/>
            <a:r>
              <a:rPr lang="en-US" b="1" i="1" dirty="0"/>
              <a:t>Explicit</a:t>
            </a:r>
            <a:r>
              <a:rPr lang="en-US" dirty="0"/>
              <a:t> management through power control interface</a:t>
            </a:r>
          </a:p>
        </p:txBody>
      </p:sp>
    </p:spTree>
    <p:extLst>
      <p:ext uri="{BB962C8B-B14F-4D97-AF65-F5344CB8AC3E}">
        <p14:creationId xmlns:p14="http://schemas.microsoft.com/office/powerpoint/2010/main" val="1686878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Device Driver</a:t>
            </a:r>
          </a:p>
        </p:txBody>
      </p:sp>
      <p:sp>
        <p:nvSpPr>
          <p:cNvPr id="3" name="Content Placeholder 2"/>
          <p:cNvSpPr>
            <a:spLocks noGrp="1"/>
          </p:cNvSpPr>
          <p:nvPr>
            <p:ph idx="1"/>
          </p:nvPr>
        </p:nvSpPr>
        <p:spPr/>
        <p:txBody>
          <a:bodyPr/>
          <a:lstStyle/>
          <a:p>
            <a:r>
              <a:rPr lang="en-US" dirty="0"/>
              <a:t>Provides </a:t>
            </a:r>
            <a:r>
              <a:rPr lang="en-US" b="1" i="1" dirty="0"/>
              <a:t>Functional</a:t>
            </a:r>
            <a:r>
              <a:rPr lang="en-US" dirty="0"/>
              <a:t> and </a:t>
            </a:r>
            <a:r>
              <a:rPr lang="en-US" b="1" i="1" dirty="0"/>
              <a:t>Lock</a:t>
            </a:r>
            <a:r>
              <a:rPr lang="en-US" dirty="0"/>
              <a:t> interfaces</a:t>
            </a:r>
          </a:p>
          <a:p>
            <a:r>
              <a:rPr lang="en-US" dirty="0"/>
              <a:t>Assumes multiple users</a:t>
            </a:r>
          </a:p>
          <a:p>
            <a:r>
              <a:rPr lang="en-US" dirty="0"/>
              <a:t>Implemented for lower-level users that require stringent timing requirements</a:t>
            </a:r>
          </a:p>
          <a:p>
            <a:r>
              <a:rPr lang="en-US" dirty="0"/>
              <a:t>Concurrency Control</a:t>
            </a:r>
          </a:p>
          <a:p>
            <a:pPr lvl="1"/>
            <a:r>
              <a:rPr lang="en-US" b="1" i="1" dirty="0"/>
              <a:t>Explicit</a:t>
            </a:r>
            <a:r>
              <a:rPr lang="en-US" dirty="0"/>
              <a:t> control through Lock requests</a:t>
            </a:r>
          </a:p>
          <a:p>
            <a:r>
              <a:rPr lang="en-US" dirty="0"/>
              <a:t>Energy Management</a:t>
            </a:r>
          </a:p>
          <a:p>
            <a:pPr lvl="1"/>
            <a:r>
              <a:rPr lang="en-US" b="1" i="1" dirty="0"/>
              <a:t>Implicit</a:t>
            </a:r>
            <a:r>
              <a:rPr lang="en-US" dirty="0"/>
              <a:t> management base on pending requests</a:t>
            </a:r>
          </a:p>
        </p:txBody>
      </p:sp>
    </p:spTree>
    <p:extLst>
      <p:ext uri="{BB962C8B-B14F-4D97-AF65-F5344CB8AC3E}">
        <p14:creationId xmlns:p14="http://schemas.microsoft.com/office/powerpoint/2010/main" val="16868784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ICEM Attributes</a:t>
            </a:r>
          </a:p>
        </p:txBody>
      </p:sp>
      <p:sp>
        <p:nvSpPr>
          <p:cNvPr id="3" name="Content Placeholder 2"/>
          <p:cNvSpPr>
            <a:spLocks noGrp="1"/>
          </p:cNvSpPr>
          <p:nvPr>
            <p:ph idx="1"/>
          </p:nvPr>
        </p:nvSpPr>
        <p:spPr>
          <a:xfrm>
            <a:off x="1435608" y="1447800"/>
            <a:ext cx="7498080" cy="2286000"/>
          </a:xfrm>
        </p:spPr>
        <p:txBody>
          <a:bodyPr>
            <a:normAutofit/>
          </a:bodyPr>
          <a:lstStyle/>
          <a:p>
            <a:r>
              <a:rPr lang="en-US" dirty="0"/>
              <a:t>Three classes of drivers</a:t>
            </a:r>
          </a:p>
          <a:p>
            <a:pPr lvl="1"/>
            <a:r>
              <a:rPr lang="en-US" b="1" i="1" dirty="0"/>
              <a:t>Virtualized</a:t>
            </a:r>
            <a:r>
              <a:rPr lang="en-US" dirty="0"/>
              <a:t> – Functional Interface</a:t>
            </a:r>
          </a:p>
          <a:p>
            <a:pPr lvl="1"/>
            <a:r>
              <a:rPr lang="en-US" b="1" i="1" dirty="0"/>
              <a:t>Dedicated</a:t>
            </a:r>
            <a:r>
              <a:rPr lang="en-US" dirty="0"/>
              <a:t> – Functional and Power Interfaces</a:t>
            </a:r>
          </a:p>
          <a:p>
            <a:pPr lvl="1"/>
            <a:r>
              <a:rPr lang="en-US" b="1" i="1" dirty="0"/>
              <a:t>Shared</a:t>
            </a:r>
            <a:r>
              <a:rPr lang="en-US" dirty="0"/>
              <a:t> – Functional and Lock Interfaces</a:t>
            </a:r>
          </a:p>
          <a:p>
            <a:r>
              <a:rPr lang="en-US" dirty="0"/>
              <a:t>Power Locks – Split phase locks with integrated energy and configuration management</a:t>
            </a:r>
          </a:p>
        </p:txBody>
      </p:sp>
    </p:spTree>
    <p:extLst>
      <p:ext uri="{BB962C8B-B14F-4D97-AF65-F5344CB8AC3E}">
        <p14:creationId xmlns:p14="http://schemas.microsoft.com/office/powerpoint/2010/main" val="2329389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Locks</a:t>
            </a:r>
          </a:p>
        </p:txBody>
      </p:sp>
      <p:sp>
        <p:nvSpPr>
          <p:cNvPr id="3" name="Content Placeholder 2"/>
          <p:cNvSpPr>
            <a:spLocks noGrp="1"/>
          </p:cNvSpPr>
          <p:nvPr>
            <p:ph idx="1"/>
          </p:nvPr>
        </p:nvSpPr>
        <p:spPr/>
        <p:txBody>
          <a:bodyPr/>
          <a:lstStyle/>
          <a:p>
            <a:r>
              <a:rPr lang="en-US" dirty="0"/>
              <a:t>Used to synchronize access to drivers between software components</a:t>
            </a:r>
          </a:p>
          <a:p>
            <a:r>
              <a:rPr lang="en-US" dirty="0"/>
              <a:t>Idle Lock  </a:t>
            </a:r>
            <a:r>
              <a:rPr lang="en-US" dirty="0">
                <a:sym typeface="Wingdings" pitchFamily="2" charset="2"/>
              </a:rPr>
              <a:t> Turn off device</a:t>
            </a:r>
          </a:p>
          <a:p>
            <a:r>
              <a:rPr lang="en-US" dirty="0">
                <a:sym typeface="Wingdings" pitchFamily="2" charset="2"/>
              </a:rPr>
              <a:t>Client could specify device configuration</a:t>
            </a:r>
          </a:p>
          <a:p>
            <a:r>
              <a:rPr lang="en-US" dirty="0"/>
              <a:t>Client request a lock, provide a callback function when it is given the lock</a:t>
            </a:r>
          </a:p>
          <a:p>
            <a:r>
              <a:rPr lang="en-US" dirty="0"/>
              <a:t>Deadlock problems could arise</a:t>
            </a:r>
          </a:p>
        </p:txBody>
      </p:sp>
    </p:spTree>
    <p:extLst>
      <p:ext uri="{BB962C8B-B14F-4D97-AF65-F5344CB8AC3E}">
        <p14:creationId xmlns:p14="http://schemas.microsoft.com/office/powerpoint/2010/main" val="1127377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a:t>
            </a:r>
          </a:p>
        </p:txBody>
      </p:sp>
      <p:sp>
        <p:nvSpPr>
          <p:cNvPr id="3" name="Content Placeholder 2"/>
          <p:cNvSpPr>
            <a:spLocks noGrp="1"/>
          </p:cNvSpPr>
          <p:nvPr>
            <p:ph idx="1"/>
          </p:nvPr>
        </p:nvSpPr>
        <p:spPr/>
        <p:txBody>
          <a:bodyPr>
            <a:normAutofit/>
          </a:bodyPr>
          <a:lstStyle/>
          <a:p>
            <a:r>
              <a:rPr lang="en-US" dirty="0"/>
              <a:t>Ease of use</a:t>
            </a:r>
          </a:p>
          <a:p>
            <a:r>
              <a:rPr lang="en-US" dirty="0"/>
              <a:t>Withstand Harsh environmental conditions</a:t>
            </a:r>
          </a:p>
          <a:p>
            <a:r>
              <a:rPr lang="en-US" dirty="0"/>
              <a:t>Mobile</a:t>
            </a:r>
          </a:p>
          <a:p>
            <a:r>
              <a:rPr lang="en-US" dirty="0"/>
              <a:t>Light weight</a:t>
            </a:r>
          </a:p>
          <a:p>
            <a:r>
              <a:rPr lang="en-US" dirty="0"/>
              <a:t>Low power</a:t>
            </a:r>
          </a:p>
          <a:p>
            <a:pPr lvl="1"/>
            <a:r>
              <a:rPr lang="en-US" dirty="0"/>
              <a:t>Small battery</a:t>
            </a:r>
          </a:p>
          <a:p>
            <a:pPr lvl="1"/>
            <a:r>
              <a:rPr lang="en-US" dirty="0"/>
              <a:t>Energy Harvesting</a:t>
            </a:r>
          </a:p>
          <a:p>
            <a:r>
              <a:rPr lang="en-US" dirty="0"/>
              <a:t>Communication failures</a:t>
            </a:r>
          </a:p>
          <a:p>
            <a:r>
              <a:rPr lang="en-US" dirty="0"/>
              <a:t>Dynamic network topology</a:t>
            </a:r>
          </a:p>
          <a:p>
            <a:r>
              <a:rPr lang="en-US" dirty="0"/>
              <a:t>Must run unattended from days to years</a:t>
            </a:r>
          </a:p>
        </p:txBody>
      </p:sp>
    </p:spTree>
    <p:extLst>
      <p:ext uri="{BB962C8B-B14F-4D97-AF65-F5344CB8AC3E}">
        <p14:creationId xmlns:p14="http://schemas.microsoft.com/office/powerpoint/2010/main" val="13844798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 Locks</a:t>
            </a:r>
          </a:p>
        </p:txBody>
      </p:sp>
      <p:pic>
        <p:nvPicPr>
          <p:cNvPr id="1026" name="Picture 2"/>
          <p:cNvPicPr>
            <a:picLocks noChangeAspect="1" noChangeArrowheads="1"/>
          </p:cNvPicPr>
          <p:nvPr/>
        </p:nvPicPr>
        <p:blipFill rotWithShape="1">
          <a:blip r:embed="rId3" cstate="print"/>
          <a:srcRect t="1" b="162"/>
          <a:stretch/>
        </p:blipFill>
        <p:spPr bwMode="auto">
          <a:xfrm>
            <a:off x="1905000" y="1447800"/>
            <a:ext cx="5562600" cy="4963510"/>
          </a:xfrm>
          <a:prstGeom prst="rect">
            <a:avLst/>
          </a:prstGeom>
          <a:noFill/>
          <a:ln w="9525">
            <a:noFill/>
            <a:miter lim="800000"/>
            <a:headEnd/>
            <a:tailEnd/>
          </a:ln>
        </p:spPr>
      </p:pic>
    </p:spTree>
    <p:extLst>
      <p:ext uri="{BB962C8B-B14F-4D97-AF65-F5344CB8AC3E}">
        <p14:creationId xmlns:p14="http://schemas.microsoft.com/office/powerpoint/2010/main" val="32194044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ICEM Attributes</a:t>
            </a:r>
          </a:p>
        </p:txBody>
      </p:sp>
      <p:sp>
        <p:nvSpPr>
          <p:cNvPr id="3" name="Content Placeholder 2"/>
          <p:cNvSpPr>
            <a:spLocks noGrp="1"/>
          </p:cNvSpPr>
          <p:nvPr>
            <p:ph idx="1"/>
          </p:nvPr>
        </p:nvSpPr>
        <p:spPr/>
        <p:txBody>
          <a:bodyPr>
            <a:normAutofit/>
          </a:bodyPr>
          <a:lstStyle/>
          <a:p>
            <a:r>
              <a:rPr lang="en-US" dirty="0"/>
              <a:t>Three classes of drivers</a:t>
            </a:r>
          </a:p>
          <a:p>
            <a:pPr lvl="1"/>
            <a:r>
              <a:rPr lang="en-US" b="1" i="1" dirty="0"/>
              <a:t>Virtualized</a:t>
            </a:r>
            <a:r>
              <a:rPr lang="en-US" dirty="0"/>
              <a:t> – Functional Interface</a:t>
            </a:r>
          </a:p>
          <a:p>
            <a:pPr lvl="1"/>
            <a:r>
              <a:rPr lang="en-US" b="1" i="1" dirty="0"/>
              <a:t>Dedicated</a:t>
            </a:r>
            <a:r>
              <a:rPr lang="en-US" dirty="0"/>
              <a:t> – Functional and Power Interfaces</a:t>
            </a:r>
          </a:p>
          <a:p>
            <a:pPr lvl="1"/>
            <a:r>
              <a:rPr lang="en-US" b="1" i="1" dirty="0"/>
              <a:t>Shared</a:t>
            </a:r>
            <a:r>
              <a:rPr lang="en-US" dirty="0"/>
              <a:t> – Functional and Lock Interfaces</a:t>
            </a:r>
          </a:p>
          <a:p>
            <a:r>
              <a:rPr lang="en-US" dirty="0"/>
              <a:t>Power Locks – Split phase locks with integrated energy and configuration management</a:t>
            </a:r>
          </a:p>
          <a:p>
            <a:r>
              <a:rPr lang="en-US" dirty="0"/>
              <a:t>Component Library</a:t>
            </a:r>
          </a:p>
          <a:p>
            <a:pPr lvl="1"/>
            <a:r>
              <a:rPr lang="en-US" b="1" i="1" dirty="0"/>
              <a:t>Arbiters</a:t>
            </a:r>
            <a:r>
              <a:rPr lang="en-US" dirty="0"/>
              <a:t> – manages I/O concurrency</a:t>
            </a:r>
          </a:p>
          <a:p>
            <a:pPr lvl="1"/>
            <a:r>
              <a:rPr lang="en-US" b="1" i="1" dirty="0"/>
              <a:t>Configurators</a:t>
            </a:r>
            <a:r>
              <a:rPr lang="en-US" dirty="0"/>
              <a:t> – provides device specific configurations</a:t>
            </a:r>
          </a:p>
          <a:p>
            <a:pPr lvl="1"/>
            <a:r>
              <a:rPr lang="en-US" b="1" i="1" dirty="0"/>
              <a:t>Power Managers </a:t>
            </a:r>
            <a:r>
              <a:rPr lang="en-US" dirty="0"/>
              <a:t>– provides energy management policy</a:t>
            </a:r>
          </a:p>
        </p:txBody>
      </p:sp>
    </p:spTree>
    <p:extLst>
      <p:ext uri="{BB962C8B-B14F-4D97-AF65-F5344CB8AC3E}">
        <p14:creationId xmlns:p14="http://schemas.microsoft.com/office/powerpoint/2010/main" val="30090402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Library</a:t>
            </a:r>
          </a:p>
        </p:txBody>
      </p:sp>
      <p:sp>
        <p:nvSpPr>
          <p:cNvPr id="3" name="Content Placeholder 2"/>
          <p:cNvSpPr>
            <a:spLocks noGrp="1"/>
          </p:cNvSpPr>
          <p:nvPr>
            <p:ph idx="1"/>
          </p:nvPr>
        </p:nvSpPr>
        <p:spPr>
          <a:xfrm>
            <a:off x="1435608" y="1447800"/>
            <a:ext cx="7498080" cy="762000"/>
          </a:xfrm>
        </p:spPr>
        <p:txBody>
          <a:bodyPr/>
          <a:lstStyle/>
          <a:p>
            <a:r>
              <a:rPr lang="en-US" dirty="0"/>
              <a:t>Used to implement Power lock</a:t>
            </a:r>
          </a:p>
          <a:p>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600200" y="2514600"/>
            <a:ext cx="5821634" cy="3176587"/>
          </a:xfrm>
          <a:prstGeom prst="rect">
            <a:avLst/>
          </a:prstGeom>
          <a:noFill/>
          <a:ln w="9525">
            <a:noFill/>
            <a:miter lim="800000"/>
            <a:headEnd/>
            <a:tailEnd/>
          </a:ln>
        </p:spPr>
      </p:pic>
    </p:spTree>
    <p:extLst>
      <p:ext uri="{BB962C8B-B14F-4D97-AF65-F5344CB8AC3E}">
        <p14:creationId xmlns:p14="http://schemas.microsoft.com/office/powerpoint/2010/main" val="42948065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Library</a:t>
            </a:r>
          </a:p>
        </p:txBody>
      </p:sp>
      <p:sp>
        <p:nvSpPr>
          <p:cNvPr id="3" name="Content Placeholder 2"/>
          <p:cNvSpPr>
            <a:spLocks noGrp="1"/>
          </p:cNvSpPr>
          <p:nvPr>
            <p:ph idx="1"/>
          </p:nvPr>
        </p:nvSpPr>
        <p:spPr>
          <a:xfrm>
            <a:off x="1435608" y="5105400"/>
            <a:ext cx="7498080" cy="1347787"/>
          </a:xfrm>
        </p:spPr>
        <p:txBody>
          <a:bodyPr>
            <a:normAutofit fontScale="92500" lnSpcReduction="20000"/>
          </a:bodyPr>
          <a:lstStyle/>
          <a:p>
            <a:r>
              <a:rPr lang="en-US" dirty="0"/>
              <a:t>Lock interface for concurrency control (FCFS, Round-Robin</a:t>
            </a:r>
          </a:p>
          <a:p>
            <a:r>
              <a:rPr lang="en-US" dirty="0"/>
              <a:t>ArbiterConfigure interface for automatic hardware configuration</a:t>
            </a:r>
          </a:p>
          <a:p>
            <a:r>
              <a:rPr lang="en-US" dirty="0" err="1"/>
              <a:t>DefaultOwner</a:t>
            </a:r>
            <a:r>
              <a:rPr lang="en-US" dirty="0"/>
              <a:t> interface for automatic power management</a:t>
            </a:r>
          </a:p>
          <a:p>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600200" y="1624013"/>
            <a:ext cx="5821634" cy="3176587"/>
          </a:xfrm>
          <a:prstGeom prst="rect">
            <a:avLst/>
          </a:prstGeom>
          <a:noFill/>
          <a:ln w="9525">
            <a:noFill/>
            <a:miter lim="800000"/>
            <a:headEnd/>
            <a:tailEnd/>
          </a:ln>
        </p:spPr>
      </p:pic>
    </p:spTree>
    <p:extLst>
      <p:ext uri="{BB962C8B-B14F-4D97-AF65-F5344CB8AC3E}">
        <p14:creationId xmlns:p14="http://schemas.microsoft.com/office/powerpoint/2010/main" val="1788175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Library</a:t>
            </a:r>
          </a:p>
        </p:txBody>
      </p:sp>
      <p:sp>
        <p:nvSpPr>
          <p:cNvPr id="3" name="Content Placeholder 2"/>
          <p:cNvSpPr>
            <a:spLocks noGrp="1"/>
          </p:cNvSpPr>
          <p:nvPr>
            <p:ph idx="1"/>
          </p:nvPr>
        </p:nvSpPr>
        <p:spPr>
          <a:xfrm>
            <a:off x="1435608" y="5105400"/>
            <a:ext cx="7498080" cy="1347787"/>
          </a:xfrm>
        </p:spPr>
        <p:txBody>
          <a:bodyPr>
            <a:normAutofit/>
          </a:bodyPr>
          <a:lstStyle/>
          <a:p>
            <a:r>
              <a:rPr lang="en-US" dirty="0"/>
              <a:t>Implement ArbiterConfigure Interface</a:t>
            </a:r>
          </a:p>
          <a:p>
            <a:r>
              <a:rPr lang="en-US" dirty="0"/>
              <a:t>Call hardware specific configuration from dedicated driver</a:t>
            </a:r>
          </a:p>
          <a:p>
            <a:endParaRPr lang="en-US" dirty="0"/>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0" y="1447800"/>
            <a:ext cx="6448425"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97591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Component Library</a:t>
            </a:r>
            <a:endParaRPr lang="en-US" dirty="0"/>
          </a:p>
        </p:txBody>
      </p:sp>
      <p:sp>
        <p:nvSpPr>
          <p:cNvPr id="3" name="Content Placeholder 2"/>
          <p:cNvSpPr>
            <a:spLocks noGrp="1"/>
          </p:cNvSpPr>
          <p:nvPr>
            <p:ph idx="1"/>
          </p:nvPr>
        </p:nvSpPr>
        <p:spPr>
          <a:xfrm>
            <a:off x="628650" y="5105399"/>
            <a:ext cx="7886700" cy="1447800"/>
          </a:xfrm>
        </p:spPr>
        <p:txBody>
          <a:bodyPr>
            <a:normAutofit fontScale="92500" lnSpcReduction="20000"/>
          </a:bodyPr>
          <a:lstStyle/>
          <a:p>
            <a:r>
              <a:rPr lang="en-US" dirty="0"/>
              <a:t>Implement </a:t>
            </a:r>
            <a:r>
              <a:rPr lang="en-US" dirty="0" err="1"/>
              <a:t>DefaultOwner</a:t>
            </a:r>
            <a:r>
              <a:rPr lang="en-US" dirty="0"/>
              <a:t> interface</a:t>
            </a:r>
          </a:p>
          <a:p>
            <a:r>
              <a:rPr lang="en-US" dirty="0"/>
              <a:t>Power down device when device falls idle</a:t>
            </a:r>
          </a:p>
          <a:p>
            <a:r>
              <a:rPr lang="en-US" dirty="0"/>
              <a:t>Power up device when lock request is received</a:t>
            </a:r>
          </a:p>
          <a:p>
            <a:r>
              <a:rPr lang="en-US" dirty="0"/>
              <a:t>Provides Immediate and Deferred policies</a:t>
            </a:r>
          </a:p>
          <a:p>
            <a:endParaRPr lang="en-US"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1371600"/>
            <a:ext cx="6200775"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97591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Example Driver</a:t>
            </a:r>
          </a:p>
        </p:txBody>
      </p:sp>
      <p:sp>
        <p:nvSpPr>
          <p:cNvPr id="3" name="Content Placeholder 2"/>
          <p:cNvSpPr>
            <a:spLocks noGrp="1"/>
          </p:cNvSpPr>
          <p:nvPr>
            <p:ph idx="1"/>
          </p:nvPr>
        </p:nvSpPr>
        <p:spPr/>
        <p:txBody>
          <a:bodyPr/>
          <a:lstStyle/>
          <a:p>
            <a:r>
              <a:rPr lang="en-US" dirty="0"/>
              <a:t>MSP430 USART0</a:t>
            </a:r>
          </a:p>
          <a:p>
            <a:pPr lvl="1"/>
            <a:r>
              <a:rPr lang="en-US" dirty="0"/>
              <a:t>Three modes of operation - SPI, I</a:t>
            </a:r>
            <a:r>
              <a:rPr lang="en-US" baseline="30000" dirty="0"/>
              <a:t>2</a:t>
            </a:r>
            <a:r>
              <a:rPr lang="en-US" dirty="0"/>
              <a:t>C, UART</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8300" y="5036787"/>
            <a:ext cx="4483418" cy="1277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6698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Example Driver</a:t>
            </a:r>
          </a:p>
        </p:txBody>
      </p:sp>
      <p:sp>
        <p:nvSpPr>
          <p:cNvPr id="3" name="Content Placeholder 2"/>
          <p:cNvSpPr>
            <a:spLocks noGrp="1"/>
          </p:cNvSpPr>
          <p:nvPr>
            <p:ph idx="1"/>
          </p:nvPr>
        </p:nvSpPr>
        <p:spPr/>
        <p:txBody>
          <a:bodyPr/>
          <a:lstStyle/>
          <a:p>
            <a:r>
              <a:rPr lang="en-US" dirty="0"/>
              <a:t>MSP430 USART0</a:t>
            </a:r>
          </a:p>
          <a:p>
            <a:pPr lvl="1"/>
            <a:r>
              <a:rPr lang="en-US" dirty="0"/>
              <a:t>Three modes of operation - SPI, I</a:t>
            </a:r>
            <a:r>
              <a:rPr lang="en-US" baseline="30000" dirty="0"/>
              <a:t>2</a:t>
            </a:r>
            <a:r>
              <a:rPr lang="en-US" dirty="0"/>
              <a:t>C, UART</a:t>
            </a:r>
          </a:p>
        </p:txBody>
      </p:sp>
      <p:pic>
        <p:nvPicPr>
          <p:cNvPr id="2050"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561"/>
          <a:stretch/>
        </p:blipFill>
        <p:spPr bwMode="auto">
          <a:xfrm>
            <a:off x="1294707" y="3077330"/>
            <a:ext cx="7552373" cy="3399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158077" y="4114800"/>
            <a:ext cx="389573" cy="2590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5641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Example Driver</a:t>
            </a:r>
          </a:p>
        </p:txBody>
      </p:sp>
      <p:sp>
        <p:nvSpPr>
          <p:cNvPr id="3" name="Content Placeholder 2"/>
          <p:cNvSpPr>
            <a:spLocks noGrp="1"/>
          </p:cNvSpPr>
          <p:nvPr>
            <p:ph idx="1"/>
          </p:nvPr>
        </p:nvSpPr>
        <p:spPr/>
        <p:txBody>
          <a:bodyPr/>
          <a:lstStyle/>
          <a:p>
            <a:r>
              <a:rPr lang="en-US" dirty="0"/>
              <a:t>MSP430 USART0</a:t>
            </a:r>
          </a:p>
          <a:p>
            <a:pPr lvl="1"/>
            <a:r>
              <a:rPr lang="en-US" dirty="0"/>
              <a:t>Three modes of operation - SPI, I</a:t>
            </a:r>
            <a:r>
              <a:rPr lang="en-US" baseline="30000" dirty="0"/>
              <a:t>2</a:t>
            </a:r>
            <a:r>
              <a:rPr lang="en-US" dirty="0"/>
              <a:t>C, UART</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4810" y="3049775"/>
            <a:ext cx="7432358" cy="3308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94183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Example Driver</a:t>
            </a:r>
          </a:p>
        </p:txBody>
      </p:sp>
      <p:sp>
        <p:nvSpPr>
          <p:cNvPr id="3" name="Content Placeholder 2"/>
          <p:cNvSpPr>
            <a:spLocks noGrp="1"/>
          </p:cNvSpPr>
          <p:nvPr>
            <p:ph idx="1"/>
          </p:nvPr>
        </p:nvSpPr>
        <p:spPr/>
        <p:txBody>
          <a:bodyPr/>
          <a:lstStyle/>
          <a:p>
            <a:r>
              <a:rPr lang="en-US" dirty="0"/>
              <a:t>MSP430 USART0</a:t>
            </a:r>
          </a:p>
          <a:p>
            <a:pPr lvl="1"/>
            <a:r>
              <a:rPr lang="en-US" dirty="0"/>
              <a:t>Three modes of operation - SPI, I</a:t>
            </a:r>
            <a:r>
              <a:rPr lang="en-US" baseline="30000" dirty="0"/>
              <a:t>2</a:t>
            </a:r>
            <a:r>
              <a:rPr lang="en-US" dirty="0"/>
              <a:t>C, UART</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34810" y="3049775"/>
            <a:ext cx="7432358" cy="3308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962400" y="2895600"/>
            <a:ext cx="4884680" cy="2514600"/>
          </a:xfrm>
          <a:prstGeom prst="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886200" y="2819400"/>
            <a:ext cx="2819400" cy="523220"/>
          </a:xfrm>
          <a:prstGeom prst="rect">
            <a:avLst/>
          </a:prstGeom>
          <a:noFill/>
        </p:spPr>
        <p:txBody>
          <a:bodyPr wrap="square" rtlCol="0">
            <a:spAutoFit/>
          </a:bodyPr>
          <a:lstStyle/>
          <a:p>
            <a:r>
              <a:rPr lang="en-US" sz="2800" b="1" dirty="0"/>
              <a:t>POWER LOCK</a:t>
            </a:r>
          </a:p>
        </p:txBody>
      </p:sp>
    </p:spTree>
    <p:extLst>
      <p:ext uri="{BB962C8B-B14F-4D97-AF65-F5344CB8AC3E}">
        <p14:creationId xmlns:p14="http://schemas.microsoft.com/office/powerpoint/2010/main" val="2632779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p>
        </p:txBody>
      </p:sp>
      <p:sp>
        <p:nvSpPr>
          <p:cNvPr id="3" name="Content Placeholder 2"/>
          <p:cNvSpPr>
            <a:spLocks noGrp="1"/>
          </p:cNvSpPr>
          <p:nvPr>
            <p:ph idx="1"/>
          </p:nvPr>
        </p:nvSpPr>
        <p:spPr/>
        <p:txBody>
          <a:bodyPr>
            <a:normAutofit/>
          </a:bodyPr>
          <a:lstStyle/>
          <a:p>
            <a:r>
              <a:rPr lang="en-US" dirty="0"/>
              <a:t>Traditional Embedded Operating Systems</a:t>
            </a:r>
          </a:p>
          <a:p>
            <a:pPr lvl="1"/>
            <a:r>
              <a:rPr lang="en-US" dirty="0" err="1"/>
              <a:t>VxWorks</a:t>
            </a:r>
            <a:r>
              <a:rPr lang="en-US" dirty="0"/>
              <a:t> – Multicore, preemptive, blocking</a:t>
            </a:r>
          </a:p>
          <a:p>
            <a:pPr lvl="1"/>
            <a:r>
              <a:rPr lang="en-US" dirty="0"/>
              <a:t>QNX – Multicore, Microkernel architecture, POSIX</a:t>
            </a:r>
          </a:p>
          <a:p>
            <a:pPr lvl="1"/>
            <a:r>
              <a:rPr lang="en-US" dirty="0" err="1"/>
              <a:t>eCos</a:t>
            </a:r>
            <a:r>
              <a:rPr lang="en-US" dirty="0"/>
              <a:t> – One process, preemptive, multiple threads</a:t>
            </a:r>
          </a:p>
          <a:p>
            <a:pPr lvl="1"/>
            <a:r>
              <a:rPr lang="en-US" dirty="0" err="1"/>
              <a:t>TinyOS</a:t>
            </a:r>
            <a:r>
              <a:rPr lang="en-US" dirty="0"/>
              <a:t> – Single Thread/Stack, non-blocking</a:t>
            </a:r>
            <a:br>
              <a:rPr lang="en-US" dirty="0"/>
            </a:br>
            <a:endParaRPr lang="en-US" dirty="0"/>
          </a:p>
          <a:p>
            <a:r>
              <a:rPr lang="en-US" dirty="0"/>
              <a:t>Difficult to manage energy in traditional Operating Systems</a:t>
            </a:r>
          </a:p>
          <a:p>
            <a:pPr lvl="1"/>
            <a:r>
              <a:rPr lang="en-US" dirty="0"/>
              <a:t>Hard to tell the OS about future application workloads</a:t>
            </a:r>
          </a:p>
          <a:p>
            <a:pPr lvl="1"/>
            <a:r>
              <a:rPr lang="en-US" dirty="0"/>
              <a:t>All energy management logic pushed out to the application</a:t>
            </a:r>
          </a:p>
          <a:p>
            <a:pPr lvl="1"/>
            <a:r>
              <a:rPr lang="en-US" dirty="0"/>
              <a:t>Optimal energy savings at cost of application complexity</a:t>
            </a:r>
          </a:p>
        </p:txBody>
      </p:sp>
    </p:spTree>
    <p:extLst>
      <p:ext uri="{BB962C8B-B14F-4D97-AF65-F5344CB8AC3E}">
        <p14:creationId xmlns:p14="http://schemas.microsoft.com/office/powerpoint/2010/main" val="28681323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Drawbacks</a:t>
            </a:r>
            <a:endParaRPr lang="en-US" dirty="0"/>
          </a:p>
        </p:txBody>
      </p:sp>
      <p:sp>
        <p:nvSpPr>
          <p:cNvPr id="3" name="Content Placeholder 2"/>
          <p:cNvSpPr>
            <a:spLocks noGrp="1"/>
          </p:cNvSpPr>
          <p:nvPr>
            <p:ph idx="1"/>
          </p:nvPr>
        </p:nvSpPr>
        <p:spPr/>
        <p:txBody>
          <a:bodyPr/>
          <a:lstStyle/>
          <a:p>
            <a:r>
              <a:rPr lang="en-US" dirty="0"/>
              <a:t>ICEM Overhead</a:t>
            </a:r>
          </a:p>
          <a:p>
            <a:pPr lvl="1"/>
            <a:r>
              <a:rPr lang="en-US" dirty="0"/>
              <a:t>RAM and ROM – Library components require additional code space and memory.</a:t>
            </a:r>
          </a:p>
          <a:p>
            <a:pPr lvl="1"/>
            <a:r>
              <a:rPr lang="en-US" dirty="0"/>
              <a:t>CPU cycles – calls utilizing shared drivers must go through arbiters, power managers.</a:t>
            </a:r>
          </a:p>
        </p:txBody>
      </p:sp>
    </p:spTree>
    <p:extLst>
      <p:ext uri="{BB962C8B-B14F-4D97-AF65-F5344CB8AC3E}">
        <p14:creationId xmlns:p14="http://schemas.microsoft.com/office/powerpoint/2010/main" val="11486167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Arbiter Overhead</a:t>
            </a:r>
            <a:endParaRPr lang="en-US" dirty="0"/>
          </a:p>
        </p:txBody>
      </p:sp>
      <p:sp>
        <p:nvSpPr>
          <p:cNvPr id="3" name="Content Placeholder 2"/>
          <p:cNvSpPr>
            <a:spLocks noGrp="1"/>
          </p:cNvSpPr>
          <p:nvPr>
            <p:ph idx="1"/>
          </p:nvPr>
        </p:nvSpPr>
        <p:spPr/>
        <p:txBody>
          <a:bodyPr/>
          <a:lstStyle/>
          <a:p>
            <a:r>
              <a:rPr lang="en-US" dirty="0"/>
              <a:t>Arbiter Overhead (RAM)</a:t>
            </a:r>
          </a:p>
          <a:p>
            <a:pPr lvl="1"/>
            <a:r>
              <a:rPr lang="en-US" dirty="0"/>
              <a:t>350 – 550 bytes Initial overhead</a:t>
            </a:r>
          </a:p>
          <a:p>
            <a:pPr lvl="1"/>
            <a:r>
              <a:rPr lang="en-US" dirty="0"/>
              <a:t>Increases linearly with the number of clients </a:t>
            </a:r>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62100" y="2679877"/>
            <a:ext cx="6019800" cy="353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77606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Arbiter Overhead</a:t>
            </a:r>
            <a:endParaRPr lang="en-US" dirty="0"/>
          </a:p>
        </p:txBody>
      </p:sp>
      <p:sp>
        <p:nvSpPr>
          <p:cNvPr id="3" name="Content Placeholder 2"/>
          <p:cNvSpPr>
            <a:spLocks noGrp="1"/>
          </p:cNvSpPr>
          <p:nvPr>
            <p:ph idx="1"/>
          </p:nvPr>
        </p:nvSpPr>
        <p:spPr/>
        <p:txBody>
          <a:bodyPr/>
          <a:lstStyle/>
          <a:p>
            <a:r>
              <a:rPr lang="en-US" dirty="0"/>
              <a:t>Arbiter Overhead (CPU)</a:t>
            </a:r>
          </a:p>
        </p:txBody>
      </p:sp>
      <p:pic>
        <p:nvPicPr>
          <p:cNvPr id="1024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2187222"/>
            <a:ext cx="6472238" cy="380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877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Arbiter Overhead</a:t>
            </a:r>
            <a:endParaRPr lang="en-US" dirty="0"/>
          </a:p>
        </p:txBody>
      </p:sp>
      <p:sp>
        <p:nvSpPr>
          <p:cNvPr id="3" name="Content Placeholder 2"/>
          <p:cNvSpPr>
            <a:spLocks noGrp="1"/>
          </p:cNvSpPr>
          <p:nvPr>
            <p:ph idx="1"/>
          </p:nvPr>
        </p:nvSpPr>
        <p:spPr/>
        <p:txBody>
          <a:bodyPr/>
          <a:lstStyle/>
          <a:p>
            <a:r>
              <a:rPr lang="en-US"/>
              <a:t>Arbiter Overhead (CPU)</a:t>
            </a:r>
            <a:endParaRPr lang="en-US" dirty="0"/>
          </a:p>
        </p:txBody>
      </p:sp>
      <p:pic>
        <p:nvPicPr>
          <p:cNvPr id="1024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86760" y="2430520"/>
            <a:ext cx="6472238" cy="380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Oval 7"/>
          <p:cNvSpPr/>
          <p:nvPr/>
        </p:nvSpPr>
        <p:spPr>
          <a:xfrm>
            <a:off x="4729660" y="2582920"/>
            <a:ext cx="898630" cy="3733800"/>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35515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Arbiter Overhead</a:t>
            </a:r>
            <a:endParaRPr lang="en-US" dirty="0"/>
          </a:p>
        </p:txBody>
      </p:sp>
      <p:sp>
        <p:nvSpPr>
          <p:cNvPr id="3" name="Content Placeholder 2"/>
          <p:cNvSpPr>
            <a:spLocks noGrp="1"/>
          </p:cNvSpPr>
          <p:nvPr>
            <p:ph idx="1"/>
          </p:nvPr>
        </p:nvSpPr>
        <p:spPr/>
        <p:txBody>
          <a:bodyPr/>
          <a:lstStyle/>
          <a:p>
            <a:r>
              <a:rPr lang="en-US"/>
              <a:t>Arbiter Overhead (CPU)</a:t>
            </a:r>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2438400"/>
            <a:ext cx="577215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2970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Power Manager Overhead</a:t>
            </a:r>
            <a:endParaRPr lang="en-US" dirty="0"/>
          </a:p>
        </p:txBody>
      </p:sp>
      <p:sp>
        <p:nvSpPr>
          <p:cNvPr id="3" name="Content Placeholder 2"/>
          <p:cNvSpPr>
            <a:spLocks noGrp="1"/>
          </p:cNvSpPr>
          <p:nvPr>
            <p:ph idx="1"/>
          </p:nvPr>
        </p:nvSpPr>
        <p:spPr/>
        <p:txBody>
          <a:bodyPr/>
          <a:lstStyle/>
          <a:p>
            <a:r>
              <a:rPr lang="en-US" dirty="0"/>
              <a:t>Power manager library components </a:t>
            </a:r>
          </a:p>
          <a:p>
            <a:pPr lvl="1"/>
            <a:r>
              <a:rPr lang="en-US" dirty="0"/>
              <a:t>RAM and ROM overhead</a:t>
            </a:r>
          </a:p>
          <a:p>
            <a:pPr lvl="1"/>
            <a:endParaRPr lang="en-US" dirty="0"/>
          </a:p>
          <a:p>
            <a:pPr lvl="1"/>
            <a:endParaRPr lang="en-US" dirty="0"/>
          </a:p>
          <a:p>
            <a:pPr lvl="1"/>
            <a:endParaRPr lang="en-US" dirty="0"/>
          </a:p>
          <a:p>
            <a:pPr lvl="1"/>
            <a:endParaRPr lang="en-US" dirty="0"/>
          </a:p>
          <a:p>
            <a:pPr lvl="1"/>
            <a:endParaRPr lang="en-US" dirty="0"/>
          </a:p>
          <a:p>
            <a:pPr lvl="1"/>
            <a:r>
              <a:rPr lang="en-US" dirty="0"/>
              <a:t>Cycle count overhead</a:t>
            </a:r>
          </a:p>
          <a:p>
            <a:pPr lvl="1"/>
            <a:endParaRPr lang="en-US" dirty="0"/>
          </a:p>
        </p:txBody>
      </p:sp>
      <p:pic>
        <p:nvPicPr>
          <p:cNvPr id="717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2304573"/>
            <a:ext cx="5314950" cy="1020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Content Placeholder 2"/>
          <p:cNvSpPr txBox="1">
            <a:spLocks/>
          </p:cNvSpPr>
          <p:nvPr/>
        </p:nvSpPr>
        <p:spPr>
          <a:xfrm>
            <a:off x="1427830" y="3733800"/>
            <a:ext cx="7498080" cy="1524000"/>
          </a:xfrm>
          <a:prstGeom prst="rect">
            <a:avLst/>
          </a:prstGeom>
        </p:spPr>
        <p:txBody>
          <a:bodyPr>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lvl="1"/>
            <a:endParaRPr lang="en-US" dirty="0"/>
          </a:p>
        </p:txBody>
      </p:sp>
      <p:pic>
        <p:nvPicPr>
          <p:cNvPr id="921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06090" y="4039077"/>
            <a:ext cx="3874770" cy="2597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80774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Drawbacks</a:t>
            </a:r>
          </a:p>
        </p:txBody>
      </p:sp>
      <p:sp>
        <p:nvSpPr>
          <p:cNvPr id="3" name="Content Placeholder 2"/>
          <p:cNvSpPr>
            <a:spLocks noGrp="1"/>
          </p:cNvSpPr>
          <p:nvPr>
            <p:ph idx="1"/>
          </p:nvPr>
        </p:nvSpPr>
        <p:spPr/>
        <p:txBody>
          <a:bodyPr/>
          <a:lstStyle/>
          <a:p>
            <a:r>
              <a:rPr lang="en-US" dirty="0"/>
              <a:t>ICEM Overhead</a:t>
            </a:r>
          </a:p>
          <a:p>
            <a:pPr lvl="1"/>
            <a:r>
              <a:rPr lang="en-US" dirty="0"/>
              <a:t>RAM and ROM – Library components require additional code space and memory.</a:t>
            </a:r>
          </a:p>
          <a:p>
            <a:pPr lvl="1"/>
            <a:r>
              <a:rPr lang="en-US" dirty="0"/>
              <a:t>CPU cycles – calls utilizing shared drivers must go through arbiters.</a:t>
            </a:r>
          </a:p>
          <a:p>
            <a:r>
              <a:rPr lang="en-US" dirty="0"/>
              <a:t>What does this overhead mean to power consumption?</a:t>
            </a:r>
          </a:p>
        </p:txBody>
      </p:sp>
    </p:spTree>
    <p:extLst>
      <p:ext uri="{BB962C8B-B14F-4D97-AF65-F5344CB8AC3E}">
        <p14:creationId xmlns:p14="http://schemas.microsoft.com/office/powerpoint/2010/main" val="16131944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Energy Overhead</a:t>
            </a:r>
          </a:p>
        </p:txBody>
      </p:sp>
      <p:sp>
        <p:nvSpPr>
          <p:cNvPr id="3" name="Content Placeholder 2"/>
          <p:cNvSpPr>
            <a:spLocks noGrp="1"/>
          </p:cNvSpPr>
          <p:nvPr>
            <p:ph idx="1"/>
          </p:nvPr>
        </p:nvSpPr>
        <p:spPr/>
        <p:txBody>
          <a:bodyPr/>
          <a:lstStyle/>
          <a:p>
            <a:r>
              <a:rPr lang="en-US" dirty="0"/>
              <a:t>Hand Tuned – Most energy efficient</a:t>
            </a:r>
          </a:p>
          <a:p>
            <a:r>
              <a:rPr lang="en-US" dirty="0"/>
              <a:t>ICEM 	– All concurrent operations</a:t>
            </a:r>
          </a:p>
          <a:p>
            <a:r>
              <a:rPr lang="en-US" dirty="0"/>
              <a:t>Serial+	– Optimal serial ordering</a:t>
            </a:r>
          </a:p>
          <a:p>
            <a:r>
              <a:rPr lang="en-US" dirty="0"/>
              <a:t>Serial-	– Worst Case serial ordering</a:t>
            </a:r>
          </a:p>
        </p:txBody>
      </p:sp>
    </p:spTree>
    <p:extLst>
      <p:ext uri="{BB962C8B-B14F-4D97-AF65-F5344CB8AC3E}">
        <p14:creationId xmlns:p14="http://schemas.microsoft.com/office/powerpoint/2010/main" val="39064693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Energy Overhead</a:t>
            </a:r>
          </a:p>
        </p:txBody>
      </p:sp>
      <p:sp>
        <p:nvSpPr>
          <p:cNvPr id="3" name="Content Placeholder 2"/>
          <p:cNvSpPr>
            <a:spLocks noGrp="1"/>
          </p:cNvSpPr>
          <p:nvPr>
            <p:ph idx="1"/>
          </p:nvPr>
        </p:nvSpPr>
        <p:spPr/>
        <p:txBody>
          <a:bodyPr/>
          <a:lstStyle/>
          <a:p>
            <a:r>
              <a:rPr lang="en-US" dirty="0"/>
              <a:t>Application Energy per Day</a:t>
            </a:r>
          </a:p>
          <a:p>
            <a:pPr lvl="1"/>
            <a:r>
              <a:rPr lang="en-US" dirty="0"/>
              <a:t>5 Minute sampling interval</a:t>
            </a:r>
          </a:p>
          <a:p>
            <a:pPr lvl="1"/>
            <a:r>
              <a:rPr lang="en-US" dirty="0"/>
              <a:t>12 hour send cycle</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5027" y="3216592"/>
            <a:ext cx="6180773" cy="3489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90168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Energy Overhead</a:t>
            </a:r>
          </a:p>
        </p:txBody>
      </p:sp>
      <p:sp>
        <p:nvSpPr>
          <p:cNvPr id="4" name="Content Placeholder 3"/>
          <p:cNvSpPr>
            <a:spLocks noGrp="1"/>
          </p:cNvSpPr>
          <p:nvPr>
            <p:ph idx="1"/>
          </p:nvPr>
        </p:nvSpPr>
        <p:spPr/>
        <p:txBody>
          <a:bodyPr/>
          <a:lstStyle/>
          <a:p>
            <a:r>
              <a:rPr lang="en-US" dirty="0"/>
              <a:t>Average energy consumption</a:t>
            </a:r>
          </a:p>
        </p:txBody>
      </p:sp>
      <p:pic>
        <p:nvPicPr>
          <p:cNvPr id="4098"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2950"/>
          <a:stretch/>
        </p:blipFill>
        <p:spPr bwMode="auto">
          <a:xfrm>
            <a:off x="695325" y="2362200"/>
            <a:ext cx="7820025" cy="3731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5236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Existing OS Approaches</a:t>
            </a:r>
          </a:p>
        </p:txBody>
      </p:sp>
      <p:sp>
        <p:nvSpPr>
          <p:cNvPr id="3" name="Content Placeholder 2"/>
          <p:cNvSpPr>
            <a:spLocks noGrp="1"/>
          </p:cNvSpPr>
          <p:nvPr>
            <p:ph idx="1"/>
          </p:nvPr>
        </p:nvSpPr>
        <p:spPr/>
        <p:txBody>
          <a:bodyPr>
            <a:normAutofit/>
          </a:bodyPr>
          <a:lstStyle/>
          <a:p>
            <a:r>
              <a:rPr lang="en-US" dirty="0"/>
              <a:t>Dynamic CPU Voltage Scaling</a:t>
            </a:r>
          </a:p>
          <a:p>
            <a:pPr lvl="1"/>
            <a:r>
              <a:rPr lang="en-US" dirty="0"/>
              <a:t>Vertigo – Application workload classes</a:t>
            </a:r>
          </a:p>
          <a:p>
            <a:pPr lvl="1"/>
            <a:r>
              <a:rPr lang="en-US" dirty="0"/>
              <a:t>Grace OS – Explicit real-time deadlines</a:t>
            </a:r>
          </a:p>
          <a:p>
            <a:r>
              <a:rPr lang="en-US" dirty="0"/>
              <a:t>Disk Spin Down</a:t>
            </a:r>
          </a:p>
          <a:p>
            <a:pPr lvl="1"/>
            <a:r>
              <a:rPr lang="en-US" dirty="0"/>
              <a:t>Coop-IO – Application specified timeouts</a:t>
            </a:r>
          </a:p>
          <a:p>
            <a:r>
              <a:rPr lang="en-US" dirty="0"/>
              <a:t>Energy Allocation</a:t>
            </a:r>
          </a:p>
          <a:p>
            <a:pPr lvl="1"/>
            <a:r>
              <a:rPr lang="en-US" dirty="0"/>
              <a:t>Cinder Operating System – Reserves and Taps</a:t>
            </a:r>
          </a:p>
          <a:p>
            <a:r>
              <a:rPr lang="en-US" dirty="0"/>
              <a:t>ACPI</a:t>
            </a:r>
          </a:p>
          <a:p>
            <a:pPr lvl="1"/>
            <a:r>
              <a:rPr lang="en-US" dirty="0"/>
              <a:t>OS directed configuration, power and thermal management of computing platforms</a:t>
            </a:r>
          </a:p>
        </p:txBody>
      </p:sp>
    </p:spTree>
    <p:extLst>
      <p:ext uri="{BB962C8B-B14F-4D97-AF65-F5344CB8AC3E}">
        <p14:creationId xmlns:p14="http://schemas.microsoft.com/office/powerpoint/2010/main" val="9749915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Energy Overhead</a:t>
            </a:r>
            <a:endParaRPr lang="en-US" dirty="0"/>
          </a:p>
        </p:txBody>
      </p:sp>
      <p:sp>
        <p:nvSpPr>
          <p:cNvPr id="3" name="Content Placeholder 2"/>
          <p:cNvSpPr>
            <a:spLocks noGrp="1"/>
          </p:cNvSpPr>
          <p:nvPr>
            <p:ph idx="1"/>
          </p:nvPr>
        </p:nvSpPr>
        <p:spPr/>
        <p:txBody>
          <a:bodyPr/>
          <a:lstStyle/>
          <a:p>
            <a:r>
              <a:rPr lang="en-US" dirty="0"/>
              <a:t>Overhead of ICEM vs Energy Efficient implementation</a:t>
            </a:r>
          </a:p>
          <a:p>
            <a:pPr lvl="1"/>
            <a:r>
              <a:rPr lang="en-US" dirty="0"/>
              <a:t>ADC Timeout + Power Lock Overhead</a:t>
            </a:r>
          </a:p>
          <a:p>
            <a:r>
              <a:rPr lang="en-US" dirty="0"/>
              <a:t>Overhead (Assume 288 samples per day)</a:t>
            </a:r>
          </a:p>
          <a:p>
            <a:pPr lvl="1"/>
            <a:r>
              <a:rPr lang="en-US" dirty="0"/>
              <a:t>2.9mAs/day ~= 1029 </a:t>
            </a:r>
            <a:r>
              <a:rPr lang="en-US" dirty="0" err="1"/>
              <a:t>mAs</a:t>
            </a:r>
            <a:r>
              <a:rPr lang="en-US" dirty="0"/>
              <a:t>/year</a:t>
            </a:r>
          </a:p>
          <a:p>
            <a:pPr lvl="1"/>
            <a:r>
              <a:rPr lang="en-US" dirty="0"/>
              <a:t>5.60% of total sampling energy</a:t>
            </a:r>
          </a:p>
          <a:p>
            <a:pPr lvl="1"/>
            <a:r>
              <a:rPr lang="en-US" dirty="0"/>
              <a:t>0.03% of total application energy</a:t>
            </a:r>
          </a:p>
        </p:txBody>
      </p:sp>
      <p:grpSp>
        <p:nvGrpSpPr>
          <p:cNvPr id="8" name="Group 7">
            <a:extLst>
              <a:ext uri="{FF2B5EF4-FFF2-40B4-BE49-F238E27FC236}">
                <a16:creationId xmlns:a16="http://schemas.microsoft.com/office/drawing/2014/main" id="{055CD5EA-240D-B74E-9898-2766FD142538}"/>
              </a:ext>
            </a:extLst>
          </p:cNvPr>
          <p:cNvGrpSpPr/>
          <p:nvPr/>
        </p:nvGrpSpPr>
        <p:grpSpPr>
          <a:xfrm>
            <a:off x="417689" y="3505200"/>
            <a:ext cx="8134350" cy="2824162"/>
            <a:chOff x="1828800" y="1295400"/>
            <a:chExt cx="6686550" cy="2351690"/>
          </a:xfrm>
        </p:grpSpPr>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8800" y="1295400"/>
              <a:ext cx="668655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819400" y="2362200"/>
              <a:ext cx="304800" cy="304800"/>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V="1">
              <a:off x="2317530" y="2732690"/>
              <a:ext cx="609600" cy="914400"/>
            </a:xfrm>
            <a:prstGeom prst="straightConnector1">
              <a:avLst/>
            </a:prstGeom>
            <a:ln w="63500">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632673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Hand-Tuned Node Lifetime</a:t>
            </a:r>
          </a:p>
        </p:txBody>
      </p:sp>
      <p:sp>
        <p:nvSpPr>
          <p:cNvPr id="3" name="Content Placeholder 2"/>
          <p:cNvSpPr>
            <a:spLocks noGrp="1"/>
          </p:cNvSpPr>
          <p:nvPr>
            <p:ph idx="1"/>
          </p:nvPr>
        </p:nvSpPr>
        <p:spPr/>
        <p:txBody>
          <a:bodyPr>
            <a:normAutofit/>
          </a:bodyPr>
          <a:lstStyle/>
          <a:p>
            <a:r>
              <a:rPr lang="en-US" dirty="0"/>
              <a:t>Assume 2 AA batteries ~= 2700mAh</a:t>
            </a:r>
          </a:p>
          <a:p>
            <a:r>
              <a:rPr lang="en-US" dirty="0"/>
              <a:t>2.93 Years with 5 minute sample interval</a:t>
            </a:r>
          </a:p>
        </p:txBody>
      </p:sp>
      <p:pic>
        <p:nvPicPr>
          <p:cNvPr id="1126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2652" y="2727960"/>
            <a:ext cx="5752148" cy="3977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55950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Node Lifetime Comparison</a:t>
            </a:r>
          </a:p>
        </p:txBody>
      </p:sp>
      <p:pic>
        <p:nvPicPr>
          <p:cNvPr id="1126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1828800"/>
            <a:ext cx="6477000"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29914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Conclusions</a:t>
            </a:r>
            <a:endParaRPr lang="en-US" dirty="0"/>
          </a:p>
        </p:txBody>
      </p:sp>
      <p:sp>
        <p:nvSpPr>
          <p:cNvPr id="3" name="Content Placeholder 2"/>
          <p:cNvSpPr>
            <a:spLocks noGrp="1"/>
          </p:cNvSpPr>
          <p:nvPr>
            <p:ph idx="1"/>
          </p:nvPr>
        </p:nvSpPr>
        <p:spPr/>
        <p:txBody>
          <a:bodyPr/>
          <a:lstStyle/>
          <a:p>
            <a:r>
              <a:rPr lang="en-US" dirty="0"/>
              <a:t>ICEM: Integrated Concurrency and Energy Management</a:t>
            </a:r>
          </a:p>
          <a:p>
            <a:pPr lvl="1"/>
            <a:r>
              <a:rPr lang="en-US" dirty="0"/>
              <a:t>Device driver architecture for ultra-low power device</a:t>
            </a:r>
          </a:p>
          <a:p>
            <a:pPr lvl="1"/>
            <a:r>
              <a:rPr lang="en-US" dirty="0"/>
              <a:t>Applications operate within 1.6% of hand-tuned optimal energy implementation (based on representative application)</a:t>
            </a:r>
          </a:p>
          <a:p>
            <a:pPr lvl="1"/>
            <a:r>
              <a:rPr lang="en-US" dirty="0"/>
              <a:t>Simplifies application and driver development</a:t>
            </a:r>
          </a:p>
          <a:p>
            <a:pPr lvl="1"/>
            <a:r>
              <a:rPr lang="en-US" dirty="0"/>
              <a:t>Based on the hypothesis that the most useful power management information an application can provide an OS is the potential concurrency of its I/O operations.</a:t>
            </a:r>
          </a:p>
          <a:p>
            <a:pPr lvl="2"/>
            <a:r>
              <a:rPr lang="en-US" dirty="0"/>
              <a:t>Application level concurrency allows the OS to save energy by efficiently scheduling I/O operations</a:t>
            </a:r>
          </a:p>
          <a:p>
            <a:pPr lvl="1"/>
            <a:r>
              <a:rPr lang="en-US" dirty="0"/>
              <a:t>Questions the assumption that </a:t>
            </a:r>
            <a:r>
              <a:rPr lang="en-US" dirty="0" err="1"/>
              <a:t>sensornet</a:t>
            </a:r>
            <a:r>
              <a:rPr lang="en-US" dirty="0"/>
              <a:t> applications must be responsible for all energy management and cannot use a standardized OS with a simple API.</a:t>
            </a:r>
          </a:p>
        </p:txBody>
      </p:sp>
    </p:spTree>
    <p:extLst>
      <p:ext uri="{BB962C8B-B14F-4D97-AF65-F5344CB8AC3E}">
        <p14:creationId xmlns:p14="http://schemas.microsoft.com/office/powerpoint/2010/main" val="13066283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Paper Analysis</a:t>
            </a:r>
          </a:p>
        </p:txBody>
      </p:sp>
      <p:sp>
        <p:nvSpPr>
          <p:cNvPr id="3" name="Content Placeholder 2"/>
          <p:cNvSpPr>
            <a:spLocks noGrp="1"/>
          </p:cNvSpPr>
          <p:nvPr>
            <p:ph idx="1"/>
          </p:nvPr>
        </p:nvSpPr>
        <p:spPr/>
        <p:txBody>
          <a:bodyPr>
            <a:normAutofit/>
          </a:bodyPr>
          <a:lstStyle/>
          <a:p>
            <a:r>
              <a:rPr lang="en-US" dirty="0"/>
              <a:t>What is new (2007)</a:t>
            </a:r>
          </a:p>
          <a:p>
            <a:pPr lvl="1"/>
            <a:r>
              <a:rPr lang="en-US" dirty="0"/>
              <a:t>OS power management support in a RTOS</a:t>
            </a:r>
          </a:p>
          <a:p>
            <a:pPr lvl="1"/>
            <a:r>
              <a:rPr lang="en-US" dirty="0"/>
              <a:t>Implemented in </a:t>
            </a:r>
            <a:r>
              <a:rPr lang="en-US" dirty="0" err="1"/>
              <a:t>TinyOS</a:t>
            </a:r>
            <a:r>
              <a:rPr lang="en-US" dirty="0"/>
              <a:t> – Split Phase</a:t>
            </a:r>
          </a:p>
          <a:p>
            <a:pPr lvl="1"/>
            <a:r>
              <a:rPr lang="en-US" dirty="0"/>
              <a:t>Using a traditionally passive mechanism to implement an active power policy</a:t>
            </a:r>
          </a:p>
          <a:p>
            <a:pPr lvl="1"/>
            <a:r>
              <a:rPr lang="en-US" dirty="0"/>
              <a:t>Idea that concurrency is the most important power information you can pass to the OS</a:t>
            </a:r>
          </a:p>
          <a:p>
            <a:r>
              <a:rPr lang="en-US" dirty="0"/>
              <a:t>What isn’t so new</a:t>
            </a:r>
          </a:p>
          <a:p>
            <a:pPr lvl="1"/>
            <a:r>
              <a:rPr lang="en-US" dirty="0"/>
              <a:t>The idea of abstracting power management controls from the application to the OS (OSPM)</a:t>
            </a:r>
          </a:p>
        </p:txBody>
      </p:sp>
    </p:spTree>
    <p:extLst>
      <p:ext uri="{BB962C8B-B14F-4D97-AF65-F5344CB8AC3E}">
        <p14:creationId xmlns:p14="http://schemas.microsoft.com/office/powerpoint/2010/main" val="29291603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Quality</a:t>
            </a:r>
          </a:p>
        </p:txBody>
      </p:sp>
      <p:sp>
        <p:nvSpPr>
          <p:cNvPr id="3" name="Content Placeholder 2"/>
          <p:cNvSpPr>
            <a:spLocks noGrp="1"/>
          </p:cNvSpPr>
          <p:nvPr>
            <p:ph idx="1"/>
          </p:nvPr>
        </p:nvSpPr>
        <p:spPr/>
        <p:txBody>
          <a:bodyPr>
            <a:normAutofit/>
          </a:bodyPr>
          <a:lstStyle/>
          <a:p>
            <a:r>
              <a:rPr lang="en-US" dirty="0"/>
              <a:t>Pros</a:t>
            </a:r>
          </a:p>
          <a:p>
            <a:pPr lvl="1"/>
            <a:r>
              <a:rPr lang="en-US" dirty="0"/>
              <a:t>Major Conference (SOSP ‘07)</a:t>
            </a:r>
          </a:p>
          <a:p>
            <a:pPr lvl="1"/>
            <a:r>
              <a:rPr lang="en-US" dirty="0"/>
              <a:t>Credible Authors</a:t>
            </a:r>
          </a:p>
          <a:p>
            <a:pPr lvl="1"/>
            <a:r>
              <a:rPr lang="en-US" dirty="0"/>
              <a:t>Application using ICEM is within 1.6% energy consumption of the ideal implementation</a:t>
            </a:r>
          </a:p>
          <a:p>
            <a:pPr lvl="1"/>
            <a:r>
              <a:rPr lang="en-US" dirty="0"/>
              <a:t>Low overhead (Memory and Computational)</a:t>
            </a:r>
          </a:p>
          <a:p>
            <a:pPr lvl="1"/>
            <a:r>
              <a:rPr lang="en-US" dirty="0"/>
              <a:t>Reduces application complexity</a:t>
            </a:r>
          </a:p>
          <a:p>
            <a:pPr lvl="1"/>
            <a:r>
              <a:rPr lang="en-US" dirty="0"/>
              <a:t>Unique Solution</a:t>
            </a:r>
          </a:p>
        </p:txBody>
      </p:sp>
    </p:spTree>
    <p:extLst>
      <p:ext uri="{BB962C8B-B14F-4D97-AF65-F5344CB8AC3E}">
        <p14:creationId xmlns:p14="http://schemas.microsoft.com/office/powerpoint/2010/main" val="14057559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Quality</a:t>
            </a:r>
          </a:p>
        </p:txBody>
      </p:sp>
      <p:sp>
        <p:nvSpPr>
          <p:cNvPr id="3" name="Content Placeholder 2"/>
          <p:cNvSpPr>
            <a:spLocks noGrp="1"/>
          </p:cNvSpPr>
          <p:nvPr>
            <p:ph idx="1"/>
          </p:nvPr>
        </p:nvSpPr>
        <p:spPr/>
        <p:txBody>
          <a:bodyPr>
            <a:normAutofit/>
          </a:bodyPr>
          <a:lstStyle/>
          <a:p>
            <a:r>
              <a:rPr lang="en-US" dirty="0"/>
              <a:t>Cons</a:t>
            </a:r>
          </a:p>
          <a:p>
            <a:pPr lvl="1"/>
            <a:r>
              <a:rPr lang="en-US" dirty="0"/>
              <a:t>Small number of citations (11 in 3.5 years)</a:t>
            </a:r>
          </a:p>
          <a:p>
            <a:pPr lvl="1"/>
            <a:r>
              <a:rPr lang="en-US" dirty="0"/>
              <a:t>Increases initial development time</a:t>
            </a:r>
          </a:p>
          <a:p>
            <a:pPr lvl="1"/>
            <a:r>
              <a:rPr lang="en-US" dirty="0"/>
              <a:t>All conclusions based on a “representative” simple application and hardware platform</a:t>
            </a:r>
          </a:p>
          <a:p>
            <a:pPr lvl="2"/>
            <a:r>
              <a:rPr lang="en-US" dirty="0"/>
              <a:t>Low Duty Cycle</a:t>
            </a:r>
          </a:p>
          <a:p>
            <a:pPr lvl="2"/>
            <a:r>
              <a:rPr lang="en-US" dirty="0"/>
              <a:t>All sensors sampled at same frequency</a:t>
            </a:r>
          </a:p>
          <a:p>
            <a:pPr lvl="1"/>
            <a:r>
              <a:rPr lang="en-US" dirty="0"/>
              <a:t>Solution based on assumption that the most important information an application can provide the OS is the potential concurrency of its I/O operations.</a:t>
            </a:r>
          </a:p>
          <a:p>
            <a:pPr lvl="1"/>
            <a:r>
              <a:rPr lang="en-US" dirty="0"/>
              <a:t>Potential for Deadlock</a:t>
            </a:r>
          </a:p>
          <a:p>
            <a:pPr lvl="1"/>
            <a:r>
              <a:rPr lang="en-US" dirty="0"/>
              <a:t>Scalability</a:t>
            </a:r>
          </a:p>
        </p:txBody>
      </p:sp>
    </p:spTree>
    <p:extLst>
      <p:ext uri="{BB962C8B-B14F-4D97-AF65-F5344CB8AC3E}">
        <p14:creationId xmlns:p14="http://schemas.microsoft.com/office/powerpoint/2010/main" val="14057559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Questions?</a:t>
            </a:r>
          </a:p>
        </p:txBody>
      </p:sp>
    </p:spTree>
    <p:extLst>
      <p:ext uri="{BB962C8B-B14F-4D97-AF65-F5344CB8AC3E}">
        <p14:creationId xmlns:p14="http://schemas.microsoft.com/office/powerpoint/2010/main" val="10041628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Power</a:t>
            </a:r>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1733550"/>
            <a:ext cx="7258050" cy="428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256134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Virtualized Example Driver</a:t>
            </a:r>
          </a:p>
        </p:txBody>
      </p:sp>
      <p:sp>
        <p:nvSpPr>
          <p:cNvPr id="3" name="Content Placeholder 2"/>
          <p:cNvSpPr>
            <a:spLocks noGrp="1"/>
          </p:cNvSpPr>
          <p:nvPr>
            <p:ph idx="1"/>
          </p:nvPr>
        </p:nvSpPr>
        <p:spPr/>
        <p:txBody>
          <a:bodyPr/>
          <a:lstStyle/>
          <a:p>
            <a:r>
              <a:rPr lang="en-US" dirty="0"/>
              <a:t>Flash Storage</a:t>
            </a:r>
          </a:p>
        </p:txBody>
      </p:sp>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6137" y="2209800"/>
            <a:ext cx="6431280" cy="4411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9106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440656"/>
            <a:ext cx="3343275" cy="2521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r>
              <a:rPr lang="en-US" dirty="0"/>
              <a:t>Device power management</a:t>
            </a:r>
          </a:p>
        </p:txBody>
      </p:sp>
      <p:sp>
        <p:nvSpPr>
          <p:cNvPr id="3" name="Content Placeholder 2"/>
          <p:cNvSpPr>
            <a:spLocks noGrp="1"/>
          </p:cNvSpPr>
          <p:nvPr>
            <p:ph idx="1"/>
          </p:nvPr>
        </p:nvSpPr>
        <p:spPr/>
        <p:txBody>
          <a:bodyPr>
            <a:normAutofit/>
          </a:bodyPr>
          <a:lstStyle/>
          <a:p>
            <a:r>
              <a:rPr lang="en-US" dirty="0"/>
              <a:t>Device Drivers Power Management</a:t>
            </a:r>
          </a:p>
          <a:p>
            <a:pPr lvl="1"/>
            <a:r>
              <a:rPr lang="en-US" dirty="0"/>
              <a:t>Mac OS X</a:t>
            </a:r>
          </a:p>
          <a:p>
            <a:pPr lvl="1"/>
            <a:r>
              <a:rPr lang="en-US" dirty="0"/>
              <a:t>Linux 2.6</a:t>
            </a:r>
          </a:p>
          <a:p>
            <a:pPr lvl="1"/>
            <a:r>
              <a:rPr lang="en-US" dirty="0"/>
              <a:t>Windows</a:t>
            </a:r>
          </a:p>
          <a:p>
            <a:r>
              <a:rPr lang="en-US" dirty="0"/>
              <a:t>ACPI</a:t>
            </a:r>
          </a:p>
          <a:p>
            <a:pPr lvl="1"/>
            <a:r>
              <a:rPr lang="en-US" dirty="0"/>
              <a:t>Platform Independent Specification</a:t>
            </a:r>
          </a:p>
          <a:p>
            <a:pPr lvl="1"/>
            <a:r>
              <a:rPr lang="en-US" dirty="0"/>
              <a:t>Hardware Support</a:t>
            </a:r>
          </a:p>
          <a:p>
            <a:pPr lvl="2"/>
            <a:r>
              <a:rPr lang="en-US" dirty="0"/>
              <a:t>Function Fixed Hardware Interface relies on AML </a:t>
            </a:r>
          </a:p>
          <a:p>
            <a:pPr lvl="1"/>
            <a:r>
              <a:rPr lang="en-US" dirty="0"/>
              <a:t>ACPI Component Architecture</a:t>
            </a:r>
          </a:p>
          <a:p>
            <a:pPr lvl="1"/>
            <a:r>
              <a:rPr lang="en-US" dirty="0"/>
              <a:t>Global States: G0-G3,  (G0)S0, (G1)S1-S4, (G2)S5</a:t>
            </a:r>
          </a:p>
          <a:p>
            <a:pPr lvl="1"/>
            <a:r>
              <a:rPr lang="en-US" dirty="0"/>
              <a:t>Processor States: C0-C3</a:t>
            </a:r>
          </a:p>
          <a:p>
            <a:pPr lvl="1"/>
            <a:r>
              <a:rPr lang="en-US" dirty="0"/>
              <a:t>Device States: D0-D3</a:t>
            </a:r>
          </a:p>
          <a:p>
            <a:pPr lvl="1"/>
            <a:r>
              <a:rPr lang="en-US" dirty="0"/>
              <a:t>Performance States: P0-Pn (C0, D0)</a:t>
            </a:r>
          </a:p>
        </p:txBody>
      </p:sp>
    </p:spTree>
    <p:extLst>
      <p:ext uri="{BB962C8B-B14F-4D97-AF65-F5344CB8AC3E}">
        <p14:creationId xmlns:p14="http://schemas.microsoft.com/office/powerpoint/2010/main" val="31333571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819400"/>
            <a:ext cx="5532120" cy="3703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Example CC2420 Stack</a:t>
            </a:r>
          </a:p>
        </p:txBody>
      </p:sp>
      <p:sp>
        <p:nvSpPr>
          <p:cNvPr id="3" name="Content Placeholder 2"/>
          <p:cNvSpPr>
            <a:spLocks noGrp="1"/>
          </p:cNvSpPr>
          <p:nvPr>
            <p:ph idx="1"/>
          </p:nvPr>
        </p:nvSpPr>
        <p:spPr>
          <a:xfrm>
            <a:off x="1435608" y="1447800"/>
            <a:ext cx="7498080" cy="2590800"/>
          </a:xfrm>
        </p:spPr>
        <p:txBody>
          <a:bodyPr>
            <a:normAutofit fontScale="92500" lnSpcReduction="10000"/>
          </a:bodyPr>
          <a:lstStyle/>
          <a:p>
            <a:r>
              <a:rPr lang="en-US" dirty="0"/>
              <a:t>3 Shared Drivers</a:t>
            </a:r>
          </a:p>
          <a:p>
            <a:pPr lvl="1"/>
            <a:r>
              <a:rPr lang="en-US" dirty="0"/>
              <a:t>SPI</a:t>
            </a:r>
          </a:p>
          <a:p>
            <a:r>
              <a:rPr lang="en-US" dirty="0"/>
              <a:t>2 Dedicated Drivers</a:t>
            </a:r>
          </a:p>
          <a:p>
            <a:pPr lvl="1"/>
            <a:r>
              <a:rPr lang="en-US" dirty="0"/>
              <a:t>GPIO</a:t>
            </a:r>
          </a:p>
          <a:p>
            <a:pPr lvl="1"/>
            <a:r>
              <a:rPr lang="en-US" dirty="0"/>
              <a:t>Timer</a:t>
            </a:r>
          </a:p>
          <a:p>
            <a:r>
              <a:rPr lang="en-US" dirty="0"/>
              <a:t>2 Virtualized Drivers</a:t>
            </a:r>
          </a:p>
          <a:p>
            <a:pPr lvl="1"/>
            <a:r>
              <a:rPr lang="en-US" dirty="0"/>
              <a:t>Send</a:t>
            </a:r>
          </a:p>
          <a:p>
            <a:pPr lvl="1"/>
            <a:r>
              <a:rPr lang="en-US" dirty="0"/>
              <a:t>Receive</a:t>
            </a:r>
          </a:p>
          <a:p>
            <a:endParaRPr lang="en-US" dirty="0"/>
          </a:p>
          <a:p>
            <a:pPr lvl="1"/>
            <a:endParaRPr lang="en-US" dirty="0"/>
          </a:p>
          <a:p>
            <a:pPr marL="82296" indent="0">
              <a:buNone/>
            </a:pPr>
            <a:endParaRPr lang="en-US" dirty="0"/>
          </a:p>
        </p:txBody>
      </p:sp>
    </p:spTree>
    <p:extLst>
      <p:ext uri="{BB962C8B-B14F-4D97-AF65-F5344CB8AC3E}">
        <p14:creationId xmlns:p14="http://schemas.microsoft.com/office/powerpoint/2010/main" val="25571999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Papers</a:t>
            </a:r>
          </a:p>
        </p:txBody>
      </p:sp>
      <p:sp>
        <p:nvSpPr>
          <p:cNvPr id="3" name="Content Placeholder 2"/>
          <p:cNvSpPr>
            <a:spLocks noGrp="1"/>
          </p:cNvSpPr>
          <p:nvPr>
            <p:ph idx="1"/>
          </p:nvPr>
        </p:nvSpPr>
        <p:spPr/>
        <p:txBody>
          <a:bodyPr/>
          <a:lstStyle/>
          <a:p>
            <a:r>
              <a:rPr lang="en-US" dirty="0"/>
              <a:t>V.  </a:t>
            </a:r>
            <a:r>
              <a:rPr lang="en-US" dirty="0" err="1"/>
              <a:t>Venkatachalam</a:t>
            </a:r>
            <a:r>
              <a:rPr lang="en-US" dirty="0"/>
              <a:t> and M. Franz. “</a:t>
            </a:r>
            <a:r>
              <a:rPr lang="en-US" b="1" dirty="0"/>
              <a:t>Power Reduction Techniques For Microprocessor Systems</a:t>
            </a:r>
            <a:r>
              <a:rPr lang="en-US" dirty="0"/>
              <a:t>”</a:t>
            </a:r>
            <a:r>
              <a:rPr lang="en-US" i="1" dirty="0"/>
              <a:t> ACM Computing Surveys</a:t>
            </a:r>
            <a:r>
              <a:rPr lang="en-US" dirty="0"/>
              <a:t>, 37(3):195-237, 2005</a:t>
            </a:r>
          </a:p>
          <a:p>
            <a:r>
              <a:rPr lang="en-US" dirty="0" err="1"/>
              <a:t>Dutta</a:t>
            </a:r>
            <a:r>
              <a:rPr lang="en-US" dirty="0"/>
              <a:t>, P., Culler, D., and </a:t>
            </a:r>
            <a:r>
              <a:rPr lang="en-US" dirty="0" err="1"/>
              <a:t>Shenker</a:t>
            </a:r>
            <a:r>
              <a:rPr lang="en-US" dirty="0"/>
              <a:t>, S. “</a:t>
            </a:r>
            <a:r>
              <a:rPr lang="en-US" b="1" dirty="0"/>
              <a:t>Procrastination might lead to a longer and more useful life”. </a:t>
            </a:r>
            <a:r>
              <a:rPr lang="en-US" i="1" dirty="0" err="1"/>
              <a:t>HotNets</a:t>
            </a:r>
            <a:r>
              <a:rPr lang="en-US" i="1" dirty="0"/>
              <a:t>-VI (2007). </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Device Driver Links</a:t>
            </a:r>
          </a:p>
        </p:txBody>
      </p:sp>
      <p:sp>
        <p:nvSpPr>
          <p:cNvPr id="3" name="Content Placeholder 2"/>
          <p:cNvSpPr>
            <a:spLocks noGrp="1"/>
          </p:cNvSpPr>
          <p:nvPr>
            <p:ph idx="1"/>
          </p:nvPr>
        </p:nvSpPr>
        <p:spPr/>
        <p:txBody>
          <a:bodyPr>
            <a:normAutofit fontScale="92500" lnSpcReduction="10000"/>
          </a:bodyPr>
          <a:lstStyle/>
          <a:p>
            <a:r>
              <a:rPr lang="en-US" dirty="0"/>
              <a:t>QNX Developer Support "http://www.qnx.com/developers/docs/6.3.0SP3/neutrino/</a:t>
            </a:r>
            <a:r>
              <a:rPr lang="en-US" dirty="0" err="1"/>
              <a:t>sys_arch</a:t>
            </a:r>
            <a:r>
              <a:rPr lang="en-US" dirty="0"/>
              <a:t>/power.html”</a:t>
            </a:r>
          </a:p>
          <a:p>
            <a:r>
              <a:rPr lang="en-US" dirty="0"/>
              <a:t>Linux Device Drivers “http://lwn.net/images/</a:t>
            </a:r>
            <a:r>
              <a:rPr lang="en-US" dirty="0" err="1"/>
              <a:t>pdf</a:t>
            </a:r>
            <a:r>
              <a:rPr lang="en-US" dirty="0"/>
              <a:t>/LDD3/”</a:t>
            </a:r>
          </a:p>
          <a:p>
            <a:r>
              <a:rPr lang="en-US" dirty="0"/>
              <a:t>Mac </a:t>
            </a:r>
            <a:r>
              <a:rPr lang="en-US" dirty="0" err="1"/>
              <a:t>Os</a:t>
            </a:r>
            <a:r>
              <a:rPr lang="en-US" dirty="0"/>
              <a:t> X Developers Library “http://developer.apple.com/library/mac/#documentation/</a:t>
            </a:r>
            <a:r>
              <a:rPr lang="en-US" dirty="0" err="1"/>
              <a:t>DeviceDrivers</a:t>
            </a:r>
            <a:r>
              <a:rPr lang="en-US" dirty="0"/>
              <a:t>/Conceptual/</a:t>
            </a:r>
            <a:r>
              <a:rPr lang="en-US" dirty="0" err="1"/>
              <a:t>IOKitFundamentals</a:t>
            </a:r>
            <a:r>
              <a:rPr lang="en-US" dirty="0"/>
              <a:t>/</a:t>
            </a:r>
            <a:r>
              <a:rPr lang="en-US" dirty="0" err="1"/>
              <a:t>PowerMgmt</a:t>
            </a:r>
            <a:r>
              <a:rPr lang="en-US" dirty="0"/>
              <a:t>/PowerMgmt.html”</a:t>
            </a:r>
          </a:p>
          <a:p>
            <a:r>
              <a:rPr lang="en-US" dirty="0"/>
              <a:t>The Windows 2000 device driver book “http://books.google.com/</a:t>
            </a:r>
            <a:r>
              <a:rPr lang="en-US" dirty="0" err="1"/>
              <a:t>books?id</a:t>
            </a:r>
            <a:r>
              <a:rPr lang="en-US" dirty="0"/>
              <a:t>=nZu3E_IZS34C&amp;pg=PA187&amp;lpg=PA187&amp;dq=</a:t>
            </a:r>
            <a:r>
              <a:rPr lang="en-US" dirty="0" err="1"/>
              <a:t>device+drivers+that+manage+power&amp;source</a:t>
            </a:r>
            <a:r>
              <a:rPr lang="en-US" dirty="0"/>
              <a:t>=</a:t>
            </a:r>
            <a:r>
              <a:rPr lang="en-US" dirty="0" err="1"/>
              <a:t>bl&amp;ots</a:t>
            </a:r>
            <a:r>
              <a:rPr lang="en-US" dirty="0"/>
              <a:t>=dwTefjhD67&amp;sig=WjjWzBABUZC53vbtjnYq4OZGso4&amp;hl=</a:t>
            </a:r>
            <a:r>
              <a:rPr lang="en-US" dirty="0" err="1"/>
              <a:t>en&amp;ei</a:t>
            </a:r>
            <a:r>
              <a:rPr lang="en-US" dirty="0"/>
              <a:t>=ONOcTe7FBYKftwe0ofnVBw&amp;sa=</a:t>
            </a:r>
            <a:r>
              <a:rPr lang="en-US" dirty="0" err="1"/>
              <a:t>X&amp;oi</a:t>
            </a:r>
            <a:r>
              <a:rPr lang="en-US" dirty="0"/>
              <a:t>=</a:t>
            </a:r>
            <a:r>
              <a:rPr lang="en-US" dirty="0" err="1"/>
              <a:t>book_result&amp;ct</a:t>
            </a:r>
            <a:r>
              <a:rPr lang="en-US" dirty="0"/>
              <a:t>=</a:t>
            </a:r>
            <a:r>
              <a:rPr lang="en-US" dirty="0" err="1"/>
              <a:t>result&amp;resnum</a:t>
            </a:r>
            <a:r>
              <a:rPr lang="en-US" dirty="0"/>
              <a:t>=6&amp;ved=0CEIQ6AEwBQ#v=</a:t>
            </a:r>
            <a:r>
              <a:rPr lang="en-US" dirty="0" err="1"/>
              <a:t>onepage&amp;q</a:t>
            </a:r>
            <a:r>
              <a:rPr lang="en-US" dirty="0"/>
              <a:t>=device%20drivers%20that%20manage%20power&amp;f=false”</a:t>
            </a:r>
          </a:p>
        </p:txBody>
      </p:sp>
    </p:spTree>
    <p:extLst>
      <p:ext uri="{BB962C8B-B14F-4D97-AF65-F5344CB8AC3E}">
        <p14:creationId xmlns:p14="http://schemas.microsoft.com/office/powerpoint/2010/main" val="1418293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normAutofit/>
          </a:bodyPr>
          <a:lstStyle/>
          <a:p>
            <a:r>
              <a:rPr lang="en-US" dirty="0"/>
              <a:t>Concurrency Control</a:t>
            </a:r>
          </a:p>
          <a:p>
            <a:pPr lvl="1"/>
            <a:r>
              <a:rPr lang="en-US" dirty="0"/>
              <a:t>Concurrency of I/O operations alone, not of threads in general</a:t>
            </a:r>
          </a:p>
          <a:p>
            <a:pPr lvl="1"/>
            <a:r>
              <a:rPr lang="en-US" dirty="0"/>
              <a:t>Synchronous vs.  Asynchronous I/O</a:t>
            </a:r>
          </a:p>
          <a:p>
            <a:pPr lvl="2"/>
            <a:r>
              <a:rPr lang="en-US" dirty="0"/>
              <a:t>Asynchronous I/O can improve energy efficiency by allowing the OS to schedule it</a:t>
            </a:r>
          </a:p>
          <a:p>
            <a:r>
              <a:rPr lang="en-US" dirty="0"/>
              <a:t>Energy Management</a:t>
            </a:r>
          </a:p>
          <a:p>
            <a:pPr lvl="1"/>
            <a:r>
              <a:rPr lang="en-US" dirty="0"/>
              <a:t>Power state of device needed to perform I/O operations</a:t>
            </a:r>
          </a:p>
          <a:p>
            <a:pPr lvl="1"/>
            <a:r>
              <a:rPr lang="en-US" dirty="0"/>
              <a:t>Determined by pending I/O requests using Asynchronous I/O</a:t>
            </a:r>
          </a:p>
        </p:txBody>
      </p:sp>
    </p:spTree>
    <p:extLst>
      <p:ext uri="{BB962C8B-B14F-4D97-AF65-F5344CB8AC3E}">
        <p14:creationId xmlns:p14="http://schemas.microsoft.com/office/powerpoint/2010/main" val="2030855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Concurrency Control</a:t>
            </a:r>
          </a:p>
          <a:p>
            <a:pPr lvl="1"/>
            <a:r>
              <a:rPr lang="en-US" dirty="0"/>
              <a:t>Concurrency of I/O operations alone, not of threads in general</a:t>
            </a:r>
          </a:p>
          <a:p>
            <a:pPr lvl="1"/>
            <a:r>
              <a:rPr lang="en-US" dirty="0"/>
              <a:t>Synchronous vs.  Asynchronous I/O</a:t>
            </a:r>
          </a:p>
          <a:p>
            <a:pPr lvl="2"/>
            <a:r>
              <a:rPr lang="en-US" dirty="0"/>
              <a:t>Asynchronous I/O can improve energy efficiency by allowing the OS to schedule it</a:t>
            </a:r>
          </a:p>
          <a:p>
            <a:r>
              <a:rPr lang="en-US" dirty="0"/>
              <a:t>Energy Management</a:t>
            </a:r>
          </a:p>
          <a:p>
            <a:pPr lvl="1"/>
            <a:r>
              <a:rPr lang="en-US" dirty="0"/>
              <a:t>Power state of device needed to perform I/O operations</a:t>
            </a:r>
          </a:p>
          <a:p>
            <a:pPr lvl="1"/>
            <a:r>
              <a:rPr lang="en-US" dirty="0"/>
              <a:t>Determined by pending I/O requests using Asynchronous I/O</a:t>
            </a:r>
          </a:p>
        </p:txBody>
      </p:sp>
    </p:spTree>
    <p:extLst>
      <p:ext uri="{BB962C8B-B14F-4D97-AF65-F5344CB8AC3E}">
        <p14:creationId xmlns:p14="http://schemas.microsoft.com/office/powerpoint/2010/main" val="2432677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Integrated Concurrency and Energy Management (ICEM)</a:t>
            </a:r>
            <a:br>
              <a:rPr lang="en-US" dirty="0"/>
            </a:br>
            <a:endParaRPr lang="en-US" dirty="0"/>
          </a:p>
        </p:txBody>
      </p:sp>
      <p:sp>
        <p:nvSpPr>
          <p:cNvPr id="3" name="Content Placeholder 2"/>
          <p:cNvSpPr>
            <a:spLocks noGrp="1"/>
          </p:cNvSpPr>
          <p:nvPr>
            <p:ph idx="1"/>
          </p:nvPr>
        </p:nvSpPr>
        <p:spPr/>
        <p:txBody>
          <a:bodyPr>
            <a:normAutofit/>
          </a:bodyPr>
          <a:lstStyle/>
          <a:p>
            <a:r>
              <a:rPr lang="en-US" dirty="0"/>
              <a:t>Device driver architecture that manages energy</a:t>
            </a:r>
          </a:p>
          <a:p>
            <a:pPr lvl="1"/>
            <a:r>
              <a:rPr lang="en-US" dirty="0"/>
              <a:t>Implemented in </a:t>
            </a:r>
            <a:r>
              <a:rPr lang="en-US" dirty="0" err="1"/>
              <a:t>TinyOS</a:t>
            </a:r>
            <a:r>
              <a:rPr lang="en-US" dirty="0"/>
              <a:t> 2.0</a:t>
            </a:r>
          </a:p>
          <a:p>
            <a:pPr lvl="1"/>
            <a:r>
              <a:rPr lang="en-US" dirty="0"/>
              <a:t>Three driver classes: virtualized, shared, dedicated</a:t>
            </a:r>
          </a:p>
          <a:p>
            <a:pPr lvl="1"/>
            <a:r>
              <a:rPr lang="en-US" dirty="0"/>
              <a:t>Power Locks:  synchronization primitives which couple energy, configuration, and concurrency management.</a:t>
            </a:r>
          </a:p>
          <a:p>
            <a:pPr lvl="1"/>
            <a:r>
              <a:rPr lang="en-US" dirty="0"/>
              <a:t>Component library: arbiters, power managers, and configurators.</a:t>
            </a:r>
          </a:p>
          <a:p>
            <a:r>
              <a:rPr lang="en-US" dirty="0"/>
              <a:t>Advantages of ICEM</a:t>
            </a:r>
          </a:p>
          <a:p>
            <a:pPr lvl="1"/>
            <a:r>
              <a:rPr lang="en-US" dirty="0"/>
              <a:t>Energy Efficient:  within 1.6% of hand tuned implementation</a:t>
            </a:r>
          </a:p>
          <a:p>
            <a:pPr lvl="1"/>
            <a:r>
              <a:rPr lang="en-US" dirty="0"/>
              <a:t>Reduces code complexity: 400 </a:t>
            </a:r>
            <a:r>
              <a:rPr lang="en-US" dirty="0" err="1"/>
              <a:t>vs</a:t>
            </a:r>
            <a:r>
              <a:rPr lang="en-US" dirty="0"/>
              <a:t> 68 lines (</a:t>
            </a:r>
            <a:r>
              <a:rPr lang="en-US" dirty="0" err="1"/>
              <a:t>nesC</a:t>
            </a:r>
            <a:r>
              <a:rPr lang="en-US" dirty="0"/>
              <a:t>)</a:t>
            </a:r>
          </a:p>
        </p:txBody>
      </p:sp>
    </p:spTree>
    <p:extLst>
      <p:ext uri="{BB962C8B-B14F-4D97-AF65-F5344CB8AC3E}">
        <p14:creationId xmlns:p14="http://schemas.microsoft.com/office/powerpoint/2010/main" val="4278234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1507</TotalTime>
  <Words>5017</Words>
  <Application>Microsoft Macintosh PowerPoint</Application>
  <PresentationFormat>On-screen Show (4:3)</PresentationFormat>
  <Paragraphs>558</Paragraphs>
  <Slides>62</Slides>
  <Notes>59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Arial</vt:lpstr>
      <vt:lpstr>Calibri</vt:lpstr>
      <vt:lpstr>Calibri Light</vt:lpstr>
      <vt:lpstr>NimbusRomNo9L-Regu</vt:lpstr>
      <vt:lpstr>Verdana</vt:lpstr>
      <vt:lpstr>Wingdings</vt:lpstr>
      <vt:lpstr>Office Theme</vt:lpstr>
      <vt:lpstr>Integrating concurrency control and energy management in device drivers</vt:lpstr>
      <vt:lpstr>Sensor Networks</vt:lpstr>
      <vt:lpstr>Challenges</vt:lpstr>
      <vt:lpstr>Motivation</vt:lpstr>
      <vt:lpstr>Existing OS Approaches</vt:lpstr>
      <vt:lpstr>Device power management</vt:lpstr>
      <vt:lpstr>Overview</vt:lpstr>
      <vt:lpstr>Overview</vt:lpstr>
      <vt:lpstr>Integrated Concurrency and Energy Management (ICEM) </vt:lpstr>
      <vt:lpstr>Hardware Platform</vt:lpstr>
      <vt:lpstr>Hardware Platform</vt:lpstr>
      <vt:lpstr>Example Application</vt:lpstr>
      <vt:lpstr>Example Application – Work Flow</vt:lpstr>
      <vt:lpstr>Example Application – Work Flow</vt:lpstr>
      <vt:lpstr>Example Application – Work Flow</vt:lpstr>
      <vt:lpstr>Example Application – Work Flow</vt:lpstr>
      <vt:lpstr>Example Application – Work Flow</vt:lpstr>
      <vt:lpstr>Example Application – Work Flow</vt:lpstr>
      <vt:lpstr>Example Application – Work Flow</vt:lpstr>
      <vt:lpstr>Example Application</vt:lpstr>
      <vt:lpstr>Example Application</vt:lpstr>
      <vt:lpstr>Example Application</vt:lpstr>
      <vt:lpstr>Example Application</vt:lpstr>
      <vt:lpstr>ICEM Attributes</vt:lpstr>
      <vt:lpstr>Virtualized Device Driver</vt:lpstr>
      <vt:lpstr>Dedicated Device Driver</vt:lpstr>
      <vt:lpstr>Shared Device Driver</vt:lpstr>
      <vt:lpstr>ICEM Attributes</vt:lpstr>
      <vt:lpstr>Power Locks</vt:lpstr>
      <vt:lpstr>Power Locks</vt:lpstr>
      <vt:lpstr>ICEM Attributes</vt:lpstr>
      <vt:lpstr>Component Library</vt:lpstr>
      <vt:lpstr>Component Library</vt:lpstr>
      <vt:lpstr>Component Library</vt:lpstr>
      <vt:lpstr>Component Library</vt:lpstr>
      <vt:lpstr>Shared Example Driver</vt:lpstr>
      <vt:lpstr>Shared Example Driver</vt:lpstr>
      <vt:lpstr>Shared Example Driver</vt:lpstr>
      <vt:lpstr>Shared Example Driver</vt:lpstr>
      <vt:lpstr>Drawbacks</vt:lpstr>
      <vt:lpstr>Arbiter Overhead</vt:lpstr>
      <vt:lpstr>Arbiter Overhead</vt:lpstr>
      <vt:lpstr>Arbiter Overhead</vt:lpstr>
      <vt:lpstr>Arbiter Overhead</vt:lpstr>
      <vt:lpstr>Power Manager Overhead</vt:lpstr>
      <vt:lpstr>Drawbacks</vt:lpstr>
      <vt:lpstr>Energy Overhead</vt:lpstr>
      <vt:lpstr>Energy Overhead</vt:lpstr>
      <vt:lpstr>Energy Overhead</vt:lpstr>
      <vt:lpstr>Energy Overhead</vt:lpstr>
      <vt:lpstr>Hand-Tuned Node Lifetime</vt:lpstr>
      <vt:lpstr>Node Lifetime Comparison</vt:lpstr>
      <vt:lpstr>Conclusions</vt:lpstr>
      <vt:lpstr>Paper Analysis</vt:lpstr>
      <vt:lpstr>Paper Quality</vt:lpstr>
      <vt:lpstr>Paper Quality</vt:lpstr>
      <vt:lpstr>Questions?</vt:lpstr>
      <vt:lpstr>System Power</vt:lpstr>
      <vt:lpstr>Virtualized Example Driver</vt:lpstr>
      <vt:lpstr>Example CC2420 Stack</vt:lpstr>
      <vt:lpstr>Other Papers</vt:lpstr>
      <vt:lpstr>Device Driver Links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concurrency control and energy management in device drivers</dc:title>
  <dc:creator>Andrew</dc:creator>
  <cp:lastModifiedBy>Chipara, Octav</cp:lastModifiedBy>
  <cp:revision>204</cp:revision>
  <cp:lastPrinted>2011-03-31T02:35:37Z</cp:lastPrinted>
  <dcterms:created xsi:type="dcterms:W3CDTF">2011-03-22T20:48:23Z</dcterms:created>
  <dcterms:modified xsi:type="dcterms:W3CDTF">2018-10-15T14:51:36Z</dcterms:modified>
</cp:coreProperties>
</file>