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07" r:id="rId2"/>
    <p:sldId id="311" r:id="rId3"/>
    <p:sldId id="310" r:id="rId4"/>
    <p:sldId id="312" r:id="rId5"/>
    <p:sldId id="313" r:id="rId6"/>
    <p:sldId id="315" r:id="rId7"/>
    <p:sldId id="316" r:id="rId8"/>
    <p:sldId id="317" r:id="rId9"/>
    <p:sldId id="318" r:id="rId10"/>
    <p:sldId id="314" r:id="rId11"/>
    <p:sldId id="319" r:id="rId12"/>
    <p:sldId id="320" r:id="rId13"/>
    <p:sldId id="295" r:id="rId14"/>
    <p:sldId id="322" r:id="rId15"/>
    <p:sldId id="306" r:id="rId16"/>
    <p:sldId id="321" r:id="rId17"/>
    <p:sldId id="277" r:id="rId18"/>
    <p:sldId id="280" r:id="rId19"/>
    <p:sldId id="285" r:id="rId20"/>
    <p:sldId id="299" r:id="rId21"/>
    <p:sldId id="323" r:id="rId22"/>
    <p:sldId id="324" r:id="rId23"/>
    <p:sldId id="325" r:id="rId24"/>
    <p:sldId id="326" r:id="rId25"/>
    <p:sldId id="328" r:id="rId26"/>
    <p:sldId id="329" r:id="rId27"/>
    <p:sldId id="330" r:id="rId28"/>
    <p:sldId id="331" r:id="rId29"/>
    <p:sldId id="332" r:id="rId30"/>
    <p:sldId id="333" r:id="rId31"/>
    <p:sldId id="334" r:id="rId32"/>
    <p:sldId id="335" r:id="rId33"/>
    <p:sldId id="33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D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3" autoAdjust="0"/>
  </p:normalViewPr>
  <p:slideViewPr>
    <p:cSldViewPr snapToGrid="0" snapToObjects="1">
      <p:cViewPr varScale="1">
        <p:scale>
          <a:sx n="117" d="100"/>
          <a:sy n="117" d="100"/>
        </p:scale>
        <p:origin x="85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12"/>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439CA-551A-AD4A-A1C7-6786EC8045C1}" type="datetimeFigureOut">
              <a:rPr lang="en-US" smtClean="0"/>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9B94A-2E4C-EE45-A095-E0798497CBB4}" type="slidenum">
              <a:rPr lang="en-US" smtClean="0"/>
              <a:t>‹#›</a:t>
            </a:fld>
            <a:endParaRPr lang="en-US"/>
          </a:p>
        </p:txBody>
      </p:sp>
    </p:spTree>
    <p:extLst>
      <p:ext uri="{BB962C8B-B14F-4D97-AF65-F5344CB8AC3E}">
        <p14:creationId xmlns:p14="http://schemas.microsoft.com/office/powerpoint/2010/main" val="4185545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2</a:t>
            </a:fld>
            <a:endParaRPr lang="en-US"/>
          </a:p>
        </p:txBody>
      </p:sp>
    </p:spTree>
    <p:extLst>
      <p:ext uri="{BB962C8B-B14F-4D97-AF65-F5344CB8AC3E}">
        <p14:creationId xmlns:p14="http://schemas.microsoft.com/office/powerpoint/2010/main" val="35889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5363"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Topological equivalence in rubber-world. The figure illustrates the notion of equivalence by showing several objects (topological spaces) connected by the symbols ∼ when they are equivalent or by ≁ when they are not. The reader should think that all the objects shown are made of an elastic material and visualize the equivalence of two spaces by imagining a deformation between to objects.</a:t>
            </a:r>
          </a:p>
        </p:txBody>
      </p:sp>
    </p:spTree>
    <p:extLst>
      <p:ext uri="{BB962C8B-B14F-4D97-AF65-F5344CB8AC3E}">
        <p14:creationId xmlns:p14="http://schemas.microsoft.com/office/powerpoint/2010/main" val="269162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333324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150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Experimental recordings in primary visual cortex. (a) Insertion sequence of a multi-electrode array into primary visual cortex (Nauhaus &amp; Ringach, 2007). (b) Natural image sequences, sampled from commercial movies, were used to stimulate all receptive fields of neurons isolated by the array. In the spontaneous condition, activity was recorded while both eyes were occluded.</a:t>
            </a:r>
          </a:p>
        </p:txBody>
      </p:sp>
    </p:spTree>
    <p:extLst>
      <p:ext uri="{BB962C8B-B14F-4D97-AF65-F5344CB8AC3E}">
        <p14:creationId xmlns:p14="http://schemas.microsoft.com/office/powerpoint/2010/main" val="403019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extLst>
      <p:ext uri="{BB962C8B-B14F-4D97-AF65-F5344CB8AC3E}">
        <p14:creationId xmlns:p14="http://schemas.microsoft.com/office/powerpoint/2010/main" val="255200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8435"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Testing the statistical significance of barcodes. (a) We assume an initial population of Poisson-spiking neurons tuned for orientation. (b) The simulated response of this population to the presentation of different orientations is collected into a data matrix (or point cloud). (c) Analysis of the simulated data shows a long interval with a signature (b0, b1) = (1, 1), which correctly identifies the underlying object as a circle. (d) We also compute the barcodes by shifting the relative positions of the columns (data shuffling). In this case, the statistical distributions of spike counts for each axis remain unchanged, but their relationship is destroyed. By computing the distribution of maximal b1 lengths under this null hypothesis, we can evaluate the likelihood that our data was generated by the null hypothesis that there the coordinates of the points are independent.</a:t>
            </a:r>
          </a:p>
        </p:txBody>
      </p:sp>
    </p:spTree>
    <p:extLst>
      <p:ext uri="{BB962C8B-B14F-4D97-AF65-F5344CB8AC3E}">
        <p14:creationId xmlns:p14="http://schemas.microsoft.com/office/powerpoint/2010/main" val="215612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4986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1917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1610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78892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62AF4-491E-7644-BAA9-0D59783E01F8}"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265946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62AF4-491E-7644-BAA9-0D59783E01F8}"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419027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62AF4-491E-7644-BAA9-0D59783E01F8}"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82286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62AF4-491E-7644-BAA9-0D59783E01F8}" type="datetimeFigureOut">
              <a:rPr lang="en-US" smtClean="0"/>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9544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2AF4-491E-7644-BAA9-0D59783E01F8}"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1590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2AF4-491E-7644-BAA9-0D59783E01F8}"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2176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2AF4-491E-7644-BAA9-0D59783E01F8}"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421415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62AF4-491E-7644-BAA9-0D59783E01F8}" type="datetimeFigureOut">
              <a:rPr lang="en-US" smtClean="0"/>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72952-05BE-7B4A-8FA6-3C3A50D30EAB}" type="slidenum">
              <a:rPr lang="en-US" smtClean="0"/>
              <a:t>‹#›</a:t>
            </a:fld>
            <a:endParaRPr lang="en-US"/>
          </a:p>
        </p:txBody>
      </p:sp>
    </p:spTree>
    <p:extLst>
      <p:ext uri="{BB962C8B-B14F-4D97-AF65-F5344CB8AC3E}">
        <p14:creationId xmlns:p14="http://schemas.microsoft.com/office/powerpoint/2010/main" val="367030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nytimes.com/2006/08/09/technology/09aol.html" TargetMode="Externa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hyperlink" Target="http://www.nytimes.com/2014/10/17/opinion/the-dark-market-for-personal-data.html" TargetMode="External"/><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theguardian.com/science/2005/nov/03/genetics.news" TargetMode="External"/><Relationship Id="rId11"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hyperlink" Target="http://www.washingtonpost.com/business/economy/little-known-firms-tracking-data-used-in-credit-scores/2011/05/24/gIQAXHcWII_story.html" TargetMode="External"/><Relationship Id="rId4" Type="http://schemas.openxmlformats.org/officeDocument/2006/relationships/image" Target="../media/image34.png"/><Relationship Id="rId9" Type="http://schemas.openxmlformats.org/officeDocument/2006/relationships/hyperlink" Target="https://www.sciencemag.org/content/339/6117/26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3399470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440" y="176994"/>
            <a:ext cx="8501760" cy="6547065"/>
          </a:xfrm>
          <a:prstGeom prst="rect">
            <a:avLst/>
          </a:prstGeom>
        </p:spPr>
        <p:txBody>
          <a:bodyPr lIns="82945" tIns="41473" rIns="82945" bIns="41473">
            <a:spAutoFit/>
          </a:bodyPr>
          <a:lstStyle/>
          <a:p>
            <a:r>
              <a:rPr lang="en-US" sz="2800" dirty="0"/>
              <a:t>Studied via </a:t>
            </a:r>
            <a:r>
              <a:rPr lang="en-US" sz="2800" dirty="0" smtClean="0"/>
              <a:t>embedded </a:t>
            </a:r>
            <a:r>
              <a:rPr lang="en-US" sz="2800" dirty="0"/>
              <a:t>electrode arrays</a:t>
            </a:r>
          </a:p>
          <a:p>
            <a:endParaRPr lang="en-US" sz="2800" dirty="0"/>
          </a:p>
          <a:p>
            <a:pPr>
              <a:buFont typeface="Arial" charset="0"/>
              <a:buChar char="•"/>
            </a:pPr>
            <a:r>
              <a:rPr lang="en-US" sz="2800" dirty="0"/>
              <a:t>Record voltages at points in time at each electrode.</a:t>
            </a:r>
          </a:p>
          <a:p>
            <a:pPr>
              <a:buFont typeface="Arial" charset="0"/>
              <a:buChar char="•"/>
            </a:pPr>
            <a:r>
              <a:rPr lang="en-US" sz="2800" dirty="0"/>
              <a:t>Spike train:   lists of firing times for a neuron </a:t>
            </a:r>
          </a:p>
          <a:p>
            <a:pPr marL="702730" lvl="1" indent="-311045">
              <a:buFont typeface="Arial" charset="0"/>
              <a:buChar char="•"/>
            </a:pPr>
            <a:r>
              <a:rPr lang="en-US" sz="2800" dirty="0"/>
              <a:t>obtained via spike sorting –i.e. signal processing.</a:t>
            </a:r>
          </a:p>
          <a:p>
            <a:pPr>
              <a:buFont typeface="Arial" charset="0"/>
              <a:buChar char="•"/>
            </a:pPr>
            <a:r>
              <a:rPr lang="en-US" sz="2800" dirty="0"/>
              <a:t>Data = an array of N spike trains.</a:t>
            </a:r>
          </a:p>
          <a:p>
            <a:pPr>
              <a:buFont typeface="Arial" charset="0"/>
              <a:buChar char="•"/>
            </a:pPr>
            <a:r>
              <a:rPr lang="en-US" sz="2800" dirty="0"/>
              <a:t>Compared spontaneous (eyes occluded) to evoked (via movie clips).</a:t>
            </a:r>
          </a:p>
          <a:p>
            <a:pPr>
              <a:buFont typeface="Arial" charset="0"/>
              <a:buChar char="•"/>
            </a:pPr>
            <a:r>
              <a:rPr lang="en-US" sz="2800" dirty="0"/>
              <a:t>10 second segments broken into </a:t>
            </a:r>
            <a:r>
              <a:rPr lang="en-US" sz="2800" dirty="0" smtClean="0"/>
              <a:t>50 </a:t>
            </a:r>
            <a:r>
              <a:rPr lang="en-US" sz="2800" dirty="0" err="1"/>
              <a:t>ms</a:t>
            </a:r>
            <a:r>
              <a:rPr lang="en-US" sz="2800" dirty="0"/>
              <a:t> bins</a:t>
            </a:r>
          </a:p>
          <a:p>
            <a:pPr>
              <a:buFont typeface="Arial" charset="0"/>
              <a:buChar char="•"/>
            </a:pPr>
            <a:r>
              <a:rPr lang="en-US" sz="2800" dirty="0"/>
              <a:t>The 5 neurons with the highest firing rate in each ten second window were chosen</a:t>
            </a:r>
          </a:p>
          <a:p>
            <a:pPr>
              <a:buFont typeface="Arial" charset="0"/>
              <a:buChar char="•"/>
            </a:pPr>
            <a:r>
              <a:rPr lang="en-US" sz="2800" dirty="0"/>
              <a:t>For each bin, create a vector  in R</a:t>
            </a:r>
            <a:r>
              <a:rPr lang="en-US" sz="2800" baseline="30000" dirty="0"/>
              <a:t>5 </a:t>
            </a:r>
            <a:r>
              <a:rPr lang="en-US" sz="2800" dirty="0"/>
              <a:t>corresponding to the number of firings of each of the 5 neurons.</a:t>
            </a:r>
          </a:p>
          <a:p>
            <a:pPr>
              <a:buFont typeface="Arial" charset="0"/>
              <a:buChar char="•"/>
            </a:pPr>
            <a:r>
              <a:rPr lang="en-US" sz="2800" dirty="0"/>
              <a:t>200 bins = 200 data points in R</a:t>
            </a:r>
            <a:r>
              <a:rPr lang="en-US" sz="2800" baseline="30000" dirty="0"/>
              <a:t>5</a:t>
            </a:r>
          </a:p>
          <a:p>
            <a:pPr>
              <a:buFont typeface="Arial" charset="0"/>
              <a:buChar char="•"/>
            </a:pPr>
            <a:r>
              <a:rPr lang="en-US" sz="2800" dirty="0"/>
              <a:t>Many 10 second segments = many data sets</a:t>
            </a:r>
          </a:p>
        </p:txBody>
      </p:sp>
    </p:spTree>
    <p:extLst>
      <p:ext uri="{BB962C8B-B14F-4D97-AF65-F5344CB8AC3E}">
        <p14:creationId xmlns:p14="http://schemas.microsoft.com/office/powerpoint/2010/main" val="1102807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 shuffled data 52700 times.</a:t>
            </a:r>
            <a:endParaRPr lang="en-US" dirty="0"/>
          </a:p>
        </p:txBody>
      </p:sp>
    </p:spTree>
    <p:extLst>
      <p:ext uri="{BB962C8B-B14F-4D97-AF65-F5344CB8AC3E}">
        <p14:creationId xmlns:p14="http://schemas.microsoft.com/office/powerpoint/2010/main" val="495206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Testing the statistical significance of barcodes.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60" y="979303"/>
            <a:ext cx="54806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3" name="Text Box 4"/>
          <p:cNvSpPr txBox="1">
            <a:spLocks noChangeArrowheads="1"/>
          </p:cNvSpPr>
          <p:nvPr/>
        </p:nvSpPr>
        <p:spPr bwMode="auto">
          <a:xfrm>
            <a:off x="183456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717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34055969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2479876" y="3401268"/>
            <a:ext cx="452086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2894" y="5186186"/>
            <a:ext cx="1692218" cy="1200329"/>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Remember to add the diagonal</a:t>
            </a:r>
            <a:endParaRPr lang="en-US" sz="2400" dirty="0">
              <a:solidFill>
                <a:srgbClr val="0000FF"/>
              </a:solidFill>
            </a:endParaRPr>
          </a:p>
        </p:txBody>
      </p:sp>
      <p:sp>
        <p:nvSpPr>
          <p:cNvPr id="18" name="TextBox 17"/>
          <p:cNvSpPr txBox="1"/>
          <p:nvPr/>
        </p:nvSpPr>
        <p:spPr>
          <a:xfrm>
            <a:off x="7184571" y="3315994"/>
            <a:ext cx="1886812" cy="3046988"/>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The diagonal will be useful when we compute distance between persistence diagrams</a:t>
            </a:r>
            <a:endParaRPr lang="en-US" sz="2400" dirty="0">
              <a:solidFill>
                <a:srgbClr val="0000FF"/>
              </a:solidFill>
            </a:endParaRPr>
          </a:p>
        </p:txBody>
      </p:sp>
    </p:spTree>
    <p:extLst>
      <p:ext uri="{BB962C8B-B14F-4D97-AF65-F5344CB8AC3E}">
        <p14:creationId xmlns:p14="http://schemas.microsoft.com/office/powerpoint/2010/main" val="98605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4" y="2771074"/>
            <a:ext cx="3762375" cy="4162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 t="16714" r="8789" b="3628"/>
          <a:stretch/>
        </p:blipFill>
        <p:spPr>
          <a:xfrm>
            <a:off x="111317" y="461174"/>
            <a:ext cx="3411111" cy="33156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79" t="15377" r="-426" b="1719"/>
          <a:stretch/>
        </p:blipFill>
        <p:spPr>
          <a:xfrm>
            <a:off x="4190336" y="405516"/>
            <a:ext cx="4953663" cy="3450823"/>
          </a:xfrm>
          <a:prstGeom prst="rect">
            <a:avLst/>
          </a:prstGeom>
        </p:spPr>
      </p:pic>
      <p:sp>
        <p:nvSpPr>
          <p:cNvPr id="6" name="TextBox 5"/>
          <p:cNvSpPr txBox="1"/>
          <p:nvPr/>
        </p:nvSpPr>
        <p:spPr>
          <a:xfrm>
            <a:off x="4149418" y="-45437"/>
            <a:ext cx="3291840" cy="646331"/>
          </a:xfrm>
          <a:prstGeom prst="rect">
            <a:avLst/>
          </a:prstGeom>
          <a:noFill/>
        </p:spPr>
        <p:txBody>
          <a:bodyPr wrap="square" rtlCol="0">
            <a:spAutoFit/>
          </a:bodyPr>
          <a:lstStyle/>
          <a:p>
            <a:r>
              <a:rPr lang="en-US" sz="3600" dirty="0" smtClean="0"/>
              <a:t>Barcode</a:t>
            </a:r>
            <a:endParaRPr lang="en-US" sz="3600" dirty="0"/>
          </a:p>
        </p:txBody>
      </p:sp>
      <p:sp>
        <p:nvSpPr>
          <p:cNvPr id="7" name="TextBox 6"/>
          <p:cNvSpPr txBox="1"/>
          <p:nvPr/>
        </p:nvSpPr>
        <p:spPr>
          <a:xfrm>
            <a:off x="288985" y="3776868"/>
            <a:ext cx="5439445" cy="2677656"/>
          </a:xfrm>
          <a:prstGeom prst="rect">
            <a:avLst/>
          </a:prstGeom>
          <a:noFill/>
        </p:spPr>
        <p:txBody>
          <a:bodyPr wrap="square" rtlCol="0">
            <a:spAutoFit/>
          </a:bodyPr>
          <a:lstStyle/>
          <a:p>
            <a:r>
              <a:rPr lang="en-US" sz="3600" dirty="0" smtClean="0"/>
              <a:t>This plot of points</a:t>
            </a:r>
          </a:p>
          <a:p>
            <a:r>
              <a:rPr lang="en-US" sz="3600" dirty="0"/>
              <a:t> </a:t>
            </a:r>
            <a:r>
              <a:rPr lang="en-US" sz="3600" dirty="0" smtClean="0"/>
              <a:t>         (birth, death)</a:t>
            </a:r>
          </a:p>
          <a:p>
            <a:r>
              <a:rPr lang="en-US" sz="3600" dirty="0"/>
              <a:t>i</a:t>
            </a:r>
            <a:r>
              <a:rPr lang="en-US" sz="3600" dirty="0" smtClean="0"/>
              <a:t>s called the </a:t>
            </a:r>
          </a:p>
          <a:p>
            <a:r>
              <a:rPr lang="en-US" sz="3600" dirty="0" smtClean="0">
                <a:solidFill>
                  <a:srgbClr val="0000FF"/>
                </a:solidFill>
              </a:rPr>
              <a:t>Persistence Diagram</a:t>
            </a:r>
          </a:p>
          <a:p>
            <a:r>
              <a:rPr lang="en-US" sz="2400" dirty="0" smtClean="0"/>
              <a:t>where we also throw in the diagonal.</a:t>
            </a:r>
            <a:endParaRPr lang="en-US" sz="2400" dirty="0"/>
          </a:p>
        </p:txBody>
      </p:sp>
      <p:sp>
        <p:nvSpPr>
          <p:cNvPr id="5" name="Rectangle 4"/>
          <p:cNvSpPr/>
          <p:nvPr/>
        </p:nvSpPr>
        <p:spPr>
          <a:xfrm>
            <a:off x="5528490" y="934640"/>
            <a:ext cx="3035643" cy="1569660"/>
          </a:xfrm>
          <a:prstGeom prst="rect">
            <a:avLst/>
          </a:prstGeom>
        </p:spPr>
        <p:txBody>
          <a:bodyPr wrap="square">
            <a:spAutoFit/>
          </a:bodyPr>
          <a:lstStyle/>
          <a:p>
            <a:r>
              <a:rPr lang="en-US" sz="2400" dirty="0">
                <a:solidFill>
                  <a:srgbClr val="7030A0"/>
                </a:solidFill>
              </a:rPr>
              <a:t>A bar starts at the birth time of the cycle it represents and ends at its death time</a:t>
            </a:r>
          </a:p>
        </p:txBody>
      </p:sp>
    </p:spTree>
    <p:extLst>
      <p:ext uri="{BB962C8B-B14F-4D97-AF65-F5344CB8AC3E}">
        <p14:creationId xmlns:p14="http://schemas.microsoft.com/office/powerpoint/2010/main" val="265098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355607" y="169926"/>
            <a:ext cx="2917371" cy="2351315"/>
          </a:xfrm>
          <a:prstGeom prst="rect">
            <a:avLst/>
          </a:prstGeom>
        </p:spPr>
      </p:pic>
      <p:sp>
        <p:nvSpPr>
          <p:cNvPr id="9" name="Rectangle 8"/>
          <p:cNvSpPr/>
          <p:nvPr/>
        </p:nvSpPr>
        <p:spPr>
          <a:xfrm>
            <a:off x="3407855" y="3590693"/>
            <a:ext cx="5661803" cy="317438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6" y="215598"/>
            <a:ext cx="5672951" cy="30469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6848029"/>
          </a:xfrm>
          <a:prstGeom prst="rect">
            <a:avLst/>
          </a:prstGeom>
          <a:noFill/>
        </p:spPr>
        <p:txBody>
          <a:bodyPr wrap="square" rtlCol="0">
            <a:spAutoFit/>
          </a:bodyPr>
          <a:lstStyle/>
          <a:p>
            <a:r>
              <a:rPr lang="en-US" sz="2400" dirty="0" smtClean="0">
                <a:solidFill>
                  <a:srgbClr val="7030A0"/>
                </a:solidFill>
              </a:rPr>
              <a:t>From the barcode:</a:t>
            </a:r>
          </a:p>
          <a:p>
            <a:endParaRPr lang="en-US" sz="1100" dirty="0" smtClean="0"/>
          </a:p>
          <a:p>
            <a:r>
              <a:rPr lang="en-US" sz="2400" dirty="0" smtClean="0"/>
              <a:t>1 persistent 0-dim cycle      </a:t>
            </a:r>
            <a:r>
              <a:rPr lang="en-US" sz="2400" dirty="0" smtClean="0">
                <a:sym typeface="Wingdings" panose="05000000000000000000" pitchFamily="2" charset="2"/>
              </a:rPr>
              <a:t>   </a:t>
            </a:r>
            <a:r>
              <a:rPr lang="en-US" sz="2400" dirty="0" smtClean="0"/>
              <a:t>H</a:t>
            </a:r>
            <a:r>
              <a:rPr lang="en-US" sz="2400" baseline="-25000" dirty="0" smtClean="0"/>
              <a:t>0</a:t>
            </a:r>
            <a:r>
              <a:rPr lang="en-US" sz="2400" dirty="0" smtClean="0"/>
              <a:t> </a:t>
            </a:r>
            <a:r>
              <a:rPr lang="en-US" sz="2400" dirty="0"/>
              <a:t>= 1 </a:t>
            </a:r>
          </a:p>
          <a:p>
            <a:r>
              <a:rPr lang="en-US" sz="2400" dirty="0" smtClean="0">
                <a:solidFill>
                  <a:srgbClr val="FF0000"/>
                </a:solidFill>
              </a:rPr>
              <a:t>1 persistent 1-dim </a:t>
            </a:r>
            <a:r>
              <a:rPr lang="en-US" sz="2400" dirty="0">
                <a:solidFill>
                  <a:srgbClr val="FF0000"/>
                </a:solidFill>
              </a:rPr>
              <a:t>cycle  </a:t>
            </a:r>
            <a:r>
              <a:rPr lang="en-US" sz="2400" dirty="0" smtClean="0">
                <a:solidFill>
                  <a:srgbClr val="FF0000"/>
                </a:solidFill>
              </a:rPr>
              <a:t>    </a:t>
            </a:r>
            <a:r>
              <a:rPr lang="en-US" sz="2400" dirty="0" smtClean="0">
                <a:solidFill>
                  <a:srgbClr val="FF0000"/>
                </a:solidFill>
                <a:sym typeface="Wingdings" panose="05000000000000000000" pitchFamily="2" charset="2"/>
              </a:rPr>
              <a:t>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No </a:t>
            </a:r>
            <a:r>
              <a:rPr lang="en-US" sz="2400" dirty="0">
                <a:solidFill>
                  <a:srgbClr val="0000FF"/>
                </a:solidFill>
              </a:rPr>
              <a:t>persistent </a:t>
            </a:r>
            <a:r>
              <a:rPr lang="en-US" sz="2400" dirty="0" smtClean="0">
                <a:solidFill>
                  <a:srgbClr val="0000FF"/>
                </a:solidFill>
              </a:rPr>
              <a:t>2-dim cycles  </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0 </a:t>
            </a:r>
          </a:p>
          <a:p>
            <a:endParaRPr lang="en-US" sz="1400" dirty="0">
              <a:solidFill>
                <a:srgbClr val="0000FF"/>
              </a:solidFill>
            </a:endParaRPr>
          </a:p>
          <a:p>
            <a:r>
              <a:rPr lang="en-US" sz="2400" dirty="0" smtClean="0"/>
              <a:t>Ignore bars with “small” length</a:t>
            </a:r>
          </a:p>
          <a:p>
            <a:r>
              <a:rPr lang="en-US" sz="2400" dirty="0" smtClean="0"/>
              <a:t>Definition of “small” depends on dimension, data set, application, etc.</a:t>
            </a:r>
            <a:endParaRPr lang="en-US" sz="2400" dirty="0"/>
          </a:p>
          <a:p>
            <a:endParaRPr lang="en-US" sz="2400" dirty="0" smtClean="0">
              <a:solidFill>
                <a:srgbClr val="0000FF"/>
              </a:solidFill>
            </a:endParaRPr>
          </a:p>
          <a:p>
            <a:r>
              <a:rPr lang="en-US" sz="2400" dirty="0" smtClean="0">
                <a:solidFill>
                  <a:srgbClr val="7030A0"/>
                </a:solidFill>
              </a:rPr>
              <a:t>From the persistent diagram:</a:t>
            </a:r>
          </a:p>
          <a:p>
            <a:endParaRPr lang="en-US" sz="600" dirty="0" smtClean="0">
              <a:solidFill>
                <a:srgbClr val="7030A0"/>
              </a:solidFill>
            </a:endParaRPr>
          </a:p>
          <a:p>
            <a:r>
              <a:rPr lang="en-US" sz="2400" dirty="0" smtClean="0"/>
              <a:t>1 black point far from the diagonal </a:t>
            </a:r>
            <a:r>
              <a:rPr lang="en-US" sz="2400" dirty="0" smtClean="0">
                <a:sym typeface="Wingdings" panose="05000000000000000000" pitchFamily="2" charset="2"/>
              </a:rPr>
              <a:t> </a:t>
            </a:r>
            <a:r>
              <a:rPr lang="en-US" sz="2400" dirty="0"/>
              <a:t>H</a:t>
            </a:r>
            <a:r>
              <a:rPr lang="en-US" sz="2400" baseline="-25000" dirty="0"/>
              <a:t>0</a:t>
            </a:r>
            <a:r>
              <a:rPr lang="en-US" sz="2400" dirty="0"/>
              <a:t> = 1 </a:t>
            </a:r>
            <a:endParaRPr lang="en-US" sz="2400" dirty="0" smtClean="0"/>
          </a:p>
          <a:p>
            <a:r>
              <a:rPr lang="en-US" sz="2400" dirty="0" smtClean="0">
                <a:solidFill>
                  <a:srgbClr val="FF0000"/>
                </a:solidFill>
              </a:rPr>
              <a:t>1 red point far from diagonal</a:t>
            </a:r>
            <a:r>
              <a:rPr lang="en-US" sz="2400" dirty="0">
                <a:solidFill>
                  <a:srgbClr val="FF0000"/>
                </a:solidFill>
                <a:sym typeface="Wingdings" panose="05000000000000000000" pitchFamily="2" charset="2"/>
              </a:rPr>
              <a:t> </a:t>
            </a:r>
            <a:r>
              <a:rPr lang="en-US" sz="2400" dirty="0" smtClean="0">
                <a:solidFill>
                  <a:srgbClr val="FF0000"/>
                </a:solidFill>
                <a:sym typeface="Wingdings" panose="05000000000000000000" pitchFamily="2" charset="2"/>
              </a:rPr>
              <a:t>          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All blue points close to diagonal</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0 </a:t>
            </a:r>
            <a:endParaRPr lang="en-US" sz="2400" dirty="0" smtClean="0">
              <a:solidFill>
                <a:srgbClr val="0000FF"/>
              </a:solidFill>
            </a:endParaRPr>
          </a:p>
          <a:p>
            <a:endParaRPr lang="en-US" sz="2400" dirty="0">
              <a:solidFill>
                <a:srgbClr val="0000FF"/>
              </a:solidFill>
            </a:endParaRPr>
          </a:p>
          <a:p>
            <a:r>
              <a:rPr lang="en-US" sz="2400" dirty="0"/>
              <a:t>Ignore </a:t>
            </a:r>
            <a:r>
              <a:rPr lang="en-US" sz="2400" dirty="0" smtClean="0"/>
              <a:t>points  “close” to diagonal</a:t>
            </a:r>
            <a:endParaRPr lang="en-US" sz="2400" dirty="0"/>
          </a:p>
          <a:p>
            <a:r>
              <a:rPr lang="en-US" sz="2400" dirty="0"/>
              <a:t>Definition of </a:t>
            </a:r>
            <a:r>
              <a:rPr lang="en-US" sz="2400" dirty="0" smtClean="0"/>
              <a:t>“close” </a:t>
            </a:r>
            <a:r>
              <a:rPr lang="en-US" sz="2400" dirty="0"/>
              <a:t>depends on dimension, data set, application, etc.</a:t>
            </a:r>
          </a:p>
          <a:p>
            <a:endParaRPr lang="en-US" sz="2400" dirty="0" smtClean="0"/>
          </a:p>
        </p:txBody>
      </p:sp>
    </p:spTree>
    <p:extLst>
      <p:ext uri="{BB962C8B-B14F-4D97-AF65-F5344CB8AC3E}">
        <p14:creationId xmlns:p14="http://schemas.microsoft.com/office/powerpoint/2010/main" val="91748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g: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g(</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t>g</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267250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539" y="635573"/>
            <a:ext cx="9088341" cy="3539430"/>
          </a:xfrm>
          <a:prstGeom prst="rect">
            <a:avLst/>
          </a:prstGeom>
        </p:spPr>
        <p:txBody>
          <a:bodyPr wrap="square">
            <a:spAutoFit/>
          </a:bodyPr>
          <a:lstStyle/>
          <a:p>
            <a:r>
              <a:rPr lang="en-US" sz="2800" dirty="0" smtClean="0">
                <a:latin typeface="CMR10"/>
              </a:rPr>
              <a:t>Bottleneck Distance</a:t>
            </a:r>
            <a:r>
              <a:rPr lang="en-US" sz="2800" dirty="0">
                <a:latin typeface="CMR10"/>
              </a:rPr>
              <a:t>.</a:t>
            </a:r>
            <a:r>
              <a:rPr lang="en-US" sz="2800" dirty="0" smtClean="0">
                <a:latin typeface="CMBX10"/>
              </a:rPr>
              <a:t> </a:t>
            </a:r>
          </a:p>
          <a:p>
            <a:endParaRPr lang="en-US" sz="2800" dirty="0">
              <a:latin typeface="CMBX10"/>
            </a:endParaRPr>
          </a:p>
          <a:p>
            <a:r>
              <a:rPr lang="en-US" sz="2800" dirty="0" smtClean="0">
                <a:latin typeface="CMR10"/>
              </a:rPr>
              <a:t>Let Diag1and Diag2 </a:t>
            </a:r>
            <a:r>
              <a:rPr lang="en-US" sz="2800" dirty="0">
                <a:latin typeface="CMR10"/>
              </a:rPr>
              <a:t>be </a:t>
            </a:r>
            <a:r>
              <a:rPr lang="en-US" sz="2800" dirty="0" smtClean="0">
                <a:latin typeface="CMR10"/>
              </a:rPr>
              <a:t>persistence diagrams</a:t>
            </a:r>
            <a:r>
              <a:rPr lang="en-US" sz="2800" dirty="0">
                <a:latin typeface="CMR10"/>
              </a:rPr>
              <a:t>. </a:t>
            </a:r>
            <a:endParaRPr lang="en-US" sz="2800" dirty="0" smtClean="0">
              <a:latin typeface="CMR10"/>
            </a:endParaRPr>
          </a:p>
          <a:p>
            <a:endParaRPr lang="en-US" sz="2800" dirty="0">
              <a:latin typeface="CMR10"/>
            </a:endParaRPr>
          </a:p>
          <a:p>
            <a:r>
              <a:rPr lang="en-US" sz="2800" dirty="0" smtClean="0">
                <a:latin typeface="CMTI10"/>
              </a:rPr>
              <a:t>The </a:t>
            </a:r>
            <a:r>
              <a:rPr lang="en-US" sz="2800" dirty="0">
                <a:latin typeface="CMTI10"/>
              </a:rPr>
              <a:t>bottleneck distance </a:t>
            </a:r>
            <a:r>
              <a:rPr lang="en-US" sz="2800" dirty="0" smtClean="0">
                <a:latin typeface="CMR10"/>
              </a:rPr>
              <a:t>is </a:t>
            </a:r>
          </a:p>
          <a:p>
            <a:r>
              <a:rPr lang="en-US" sz="2800" dirty="0" smtClean="0">
                <a:latin typeface="CMR10"/>
              </a:rPr>
              <a:t>the infimum over </a:t>
            </a:r>
            <a:r>
              <a:rPr lang="en-US" sz="2800" dirty="0">
                <a:latin typeface="CMR10"/>
              </a:rPr>
              <a:t>all bijections </a:t>
            </a:r>
            <a:r>
              <a:rPr lang="en-US" sz="2800" dirty="0">
                <a:latin typeface="CMMI10"/>
              </a:rPr>
              <a:t>h</a:t>
            </a:r>
            <a:r>
              <a:rPr lang="en-US" sz="2800" dirty="0">
                <a:latin typeface="CMR10"/>
              </a:rPr>
              <a:t>: </a:t>
            </a:r>
            <a:r>
              <a:rPr lang="en-US" sz="2800" dirty="0" smtClean="0">
                <a:latin typeface="CMR10"/>
              </a:rPr>
              <a:t>Diag1 </a:t>
            </a:r>
            <a:r>
              <a:rPr lang="en-US" sz="2800" dirty="0" smtClean="0">
                <a:latin typeface="CMR10"/>
                <a:sym typeface="Wingdings" panose="05000000000000000000" pitchFamily="2" charset="2"/>
              </a:rPr>
              <a:t> </a:t>
            </a:r>
            <a:r>
              <a:rPr lang="en-US" sz="2800" dirty="0" err="1" smtClean="0">
                <a:latin typeface="CMR10"/>
                <a:sym typeface="Wingdings" panose="05000000000000000000" pitchFamily="2" charset="2"/>
              </a:rPr>
              <a:t>Diag</a:t>
            </a:r>
            <a:r>
              <a:rPr lang="en-US" sz="2800" dirty="0" smtClean="0">
                <a:latin typeface="CMR10"/>
                <a:sym typeface="Wingdings" panose="05000000000000000000" pitchFamily="2" charset="2"/>
              </a:rPr>
              <a:t> 2 </a:t>
            </a:r>
            <a:r>
              <a:rPr lang="en-US" sz="2800" dirty="0" smtClean="0">
                <a:latin typeface="CMR10"/>
              </a:rPr>
              <a:t>of </a:t>
            </a:r>
          </a:p>
          <a:p>
            <a:endParaRPr lang="en-US" sz="2800" dirty="0" smtClean="0">
              <a:latin typeface="CMR10"/>
            </a:endParaRPr>
          </a:p>
          <a:p>
            <a:pPr algn="ctr"/>
            <a:r>
              <a:rPr lang="en-US" sz="2800" dirty="0" err="1" smtClean="0">
                <a:latin typeface="CMR10"/>
              </a:rPr>
              <a:t>sup</a:t>
            </a:r>
            <a:r>
              <a:rPr lang="en-US" sz="2800" baseline="-25000" dirty="0" err="1" smtClean="0">
                <a:latin typeface="CMMI7"/>
              </a:rPr>
              <a:t>i</a:t>
            </a:r>
            <a:r>
              <a:rPr lang="en-US" sz="2800" dirty="0" smtClean="0">
                <a:latin typeface="CMMI7"/>
              </a:rPr>
              <a:t> </a:t>
            </a:r>
            <a:r>
              <a:rPr lang="en-US" sz="2800" dirty="0">
                <a:latin typeface="CMMI10"/>
              </a:rPr>
              <a:t>d</a:t>
            </a:r>
            <a:r>
              <a:rPr lang="en-US" sz="2800" dirty="0">
                <a:latin typeface="CMR10"/>
              </a:rPr>
              <a:t>(</a:t>
            </a:r>
            <a:r>
              <a:rPr lang="en-US" sz="2800" dirty="0" err="1">
                <a:latin typeface="CMMI10"/>
              </a:rPr>
              <a:t>i</a:t>
            </a:r>
            <a:r>
              <a:rPr lang="en-US" sz="2800" dirty="0">
                <a:latin typeface="CMMI10"/>
              </a:rPr>
              <a:t>; h</a:t>
            </a:r>
            <a:r>
              <a:rPr lang="en-US" sz="2800" dirty="0">
                <a:latin typeface="CMR10"/>
              </a:rPr>
              <a:t>(</a:t>
            </a:r>
            <a:r>
              <a:rPr lang="en-US" sz="2800" dirty="0" err="1">
                <a:latin typeface="CMMI10"/>
              </a:rPr>
              <a:t>i</a:t>
            </a:r>
            <a:r>
              <a:rPr lang="en-US" sz="2800" dirty="0">
                <a:latin typeface="CMR10"/>
              </a:rPr>
              <a:t>)).</a:t>
            </a:r>
            <a:endParaRPr lang="en-US" sz="2800" dirty="0"/>
          </a:p>
        </p:txBody>
      </p:sp>
    </p:spTree>
    <p:extLst>
      <p:ext uri="{BB962C8B-B14F-4D97-AF65-F5344CB8AC3E}">
        <p14:creationId xmlns:p14="http://schemas.microsoft.com/office/powerpoint/2010/main" val="1855328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
        <p:nvSpPr>
          <p:cNvPr id="4" name="Rectangle 3"/>
          <p:cNvSpPr/>
          <p:nvPr/>
        </p:nvSpPr>
        <p:spPr>
          <a:xfrm>
            <a:off x="367990" y="5489802"/>
            <a:ext cx="4572000" cy="1138773"/>
          </a:xfrm>
          <a:prstGeom prst="rect">
            <a:avLst/>
          </a:prstGeom>
        </p:spPr>
        <p:txBody>
          <a:bodyPr>
            <a:spAutoFit/>
          </a:bodyPr>
          <a:lstStyle/>
          <a:p>
            <a:r>
              <a:rPr lang="en-US" dirty="0">
                <a:latin typeface="CMBX12"/>
              </a:rPr>
              <a:t>Probability measures on the space of persistence</a:t>
            </a:r>
          </a:p>
          <a:p>
            <a:r>
              <a:rPr lang="en-US" dirty="0">
                <a:latin typeface="CMBX12"/>
              </a:rPr>
              <a:t>diagrams</a:t>
            </a:r>
          </a:p>
          <a:p>
            <a:r>
              <a:rPr lang="en-US" sz="1400" dirty="0" err="1">
                <a:latin typeface="CMBX12"/>
              </a:rPr>
              <a:t>Yuriy</a:t>
            </a:r>
            <a:r>
              <a:rPr lang="en-US" sz="1400" dirty="0">
                <a:latin typeface="CMBX12"/>
              </a:rPr>
              <a:t> Mileyko</a:t>
            </a:r>
            <a:r>
              <a:rPr lang="en-US" sz="900" dirty="0">
                <a:latin typeface="CMR8"/>
              </a:rPr>
              <a:t>1</a:t>
            </a:r>
            <a:r>
              <a:rPr lang="en-US" sz="1400" dirty="0">
                <a:latin typeface="CMBX12"/>
              </a:rPr>
              <a:t>, </a:t>
            </a:r>
            <a:r>
              <a:rPr lang="en-US" sz="1400" dirty="0" err="1">
                <a:latin typeface="CMBX12"/>
              </a:rPr>
              <a:t>Sayan</a:t>
            </a:r>
            <a:r>
              <a:rPr lang="en-US" sz="1400" dirty="0">
                <a:latin typeface="CMBX12"/>
              </a:rPr>
              <a:t> Mukherjee</a:t>
            </a:r>
            <a:r>
              <a:rPr lang="en-US" sz="900" dirty="0">
                <a:latin typeface="CMR8"/>
              </a:rPr>
              <a:t>2 </a:t>
            </a:r>
            <a:r>
              <a:rPr lang="en-US" sz="1400" dirty="0">
                <a:latin typeface="CMBX12"/>
              </a:rPr>
              <a:t>and John Harer</a:t>
            </a:r>
            <a:r>
              <a:rPr lang="en-US" sz="900" dirty="0">
                <a:latin typeface="CMR8"/>
              </a:rPr>
              <a:t>1</a:t>
            </a:r>
            <a:endParaRPr lang="en-US" dirty="0"/>
          </a:p>
        </p:txBody>
      </p:sp>
    </p:spTree>
    <p:extLst>
      <p:ext uri="{BB962C8B-B14F-4D97-AF65-F5344CB8AC3E}">
        <p14:creationId xmlns:p14="http://schemas.microsoft.com/office/powerpoint/2010/main" val="268537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74" y="2979229"/>
            <a:ext cx="3762375" cy="4162425"/>
          </a:xfrm>
          <a:prstGeom prst="rect">
            <a:avLst/>
          </a:prstGeom>
        </p:spPr>
      </p:pic>
      <p:sp>
        <p:nvSpPr>
          <p:cNvPr id="3" name="Rectangle 2"/>
          <p:cNvSpPr/>
          <p:nvPr/>
        </p:nvSpPr>
        <p:spPr>
          <a:xfrm>
            <a:off x="364274" y="286049"/>
            <a:ext cx="8631043" cy="3539430"/>
          </a:xfrm>
          <a:prstGeom prst="rect">
            <a:avLst/>
          </a:prstGeom>
        </p:spPr>
        <p:txBody>
          <a:bodyPr wrap="square">
            <a:spAutoFit/>
          </a:bodyPr>
          <a:lstStyle/>
          <a:p>
            <a:r>
              <a:rPr lang="en-US" sz="2800" dirty="0" smtClean="0"/>
              <a:t>&gt; </a:t>
            </a:r>
            <a:r>
              <a:rPr lang="en-US" sz="2800" dirty="0"/>
              <a:t>print( bottleneck(Diag1, Diag2, dimension=0) )</a:t>
            </a:r>
          </a:p>
          <a:p>
            <a:r>
              <a:rPr lang="en-US" sz="2800" dirty="0"/>
              <a:t>[1] </a:t>
            </a:r>
            <a:r>
              <a:rPr lang="en-US" sz="2800" dirty="0" smtClean="0"/>
              <a:t>0.4942465</a:t>
            </a:r>
          </a:p>
          <a:p>
            <a:r>
              <a:rPr lang="en-US" sz="2800" dirty="0"/>
              <a:t>&gt; print( </a:t>
            </a:r>
            <a:r>
              <a:rPr lang="en-US" sz="2800" dirty="0" err="1"/>
              <a:t>wasserstein</a:t>
            </a:r>
            <a:r>
              <a:rPr lang="en-US" sz="2800" dirty="0"/>
              <a:t>(Diag1, Diag2, p=2, dimension=0) )</a:t>
            </a:r>
          </a:p>
          <a:p>
            <a:r>
              <a:rPr lang="en-US" sz="2800" dirty="0"/>
              <a:t>[1] 5.750874</a:t>
            </a:r>
          </a:p>
          <a:p>
            <a:r>
              <a:rPr lang="en-US" sz="2800" dirty="0"/>
              <a:t>&gt; print( bottleneck(Diag1, Diag2, dimension=1) )</a:t>
            </a:r>
          </a:p>
          <a:p>
            <a:r>
              <a:rPr lang="en-US" sz="2800" dirty="0"/>
              <a:t>[1] </a:t>
            </a:r>
            <a:r>
              <a:rPr lang="en-US" sz="2800" dirty="0" smtClean="0"/>
              <a:t>0.279019</a:t>
            </a:r>
            <a:endParaRPr lang="en-US" sz="2800" dirty="0"/>
          </a:p>
          <a:p>
            <a:r>
              <a:rPr lang="en-US" sz="2800" dirty="0"/>
              <a:t>&gt; print( </a:t>
            </a:r>
            <a:r>
              <a:rPr lang="en-US" sz="2800" dirty="0" err="1"/>
              <a:t>wasserstein</a:t>
            </a:r>
            <a:r>
              <a:rPr lang="en-US" sz="2800" dirty="0"/>
              <a:t>(Diag1, Diag2, p=2, dimension=1) )</a:t>
            </a:r>
          </a:p>
          <a:p>
            <a:r>
              <a:rPr lang="en-US" sz="2800" dirty="0"/>
              <a:t>[1] </a:t>
            </a:r>
            <a:r>
              <a:rPr lang="en-US" sz="2800" dirty="0" smtClean="0"/>
              <a:t>0.301575</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1" t="15376" r="8789" b="6112"/>
          <a:stretch/>
        </p:blipFill>
        <p:spPr>
          <a:xfrm>
            <a:off x="4785067" y="3590014"/>
            <a:ext cx="3387255" cy="3267986"/>
          </a:xfrm>
          <a:prstGeom prst="rect">
            <a:avLst/>
          </a:prstGeom>
        </p:spPr>
      </p:pic>
    </p:spTree>
    <p:extLst>
      <p:ext uri="{BB962C8B-B14F-4D97-AF65-F5344CB8AC3E}">
        <p14:creationId xmlns:p14="http://schemas.microsoft.com/office/powerpoint/2010/main" val="33357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340130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936" y="1001864"/>
            <a:ext cx="8086476" cy="4832092"/>
          </a:xfrm>
          <a:prstGeom prst="rect">
            <a:avLst/>
          </a:prstGeom>
          <a:noFill/>
        </p:spPr>
        <p:txBody>
          <a:bodyPr wrap="square" rtlCol="0">
            <a:spAutoFit/>
          </a:bodyPr>
          <a:lstStyle/>
          <a:p>
            <a:r>
              <a:rPr lang="en-US" sz="4400" dirty="0" smtClean="0"/>
              <a:t>For every rule, there is an exception.</a:t>
            </a:r>
          </a:p>
          <a:p>
            <a:endParaRPr lang="en-US" sz="4400" dirty="0"/>
          </a:p>
          <a:p>
            <a:r>
              <a:rPr lang="en-US" sz="4400" dirty="0" smtClean="0"/>
              <a:t>Sometimes you are interested in points near the diagonal </a:t>
            </a:r>
          </a:p>
          <a:p>
            <a:r>
              <a:rPr lang="en-US" sz="4400" dirty="0" smtClean="0"/>
              <a:t>– </a:t>
            </a:r>
            <a:r>
              <a:rPr lang="en-US" sz="4400" dirty="0" err="1" smtClean="0"/>
              <a:t>i.e</a:t>
            </a:r>
            <a:r>
              <a:rPr lang="en-US" sz="4400" dirty="0" smtClean="0"/>
              <a:t>, short bars, </a:t>
            </a:r>
          </a:p>
          <a:p>
            <a:r>
              <a:rPr lang="en-US" sz="4400" dirty="0"/>
              <a:t>– </a:t>
            </a:r>
            <a:r>
              <a:rPr lang="en-US" sz="4400" dirty="0" err="1" smtClean="0"/>
              <a:t>i.e</a:t>
            </a:r>
            <a:r>
              <a:rPr lang="en-US" sz="4400" dirty="0" smtClean="0"/>
              <a:t>, short-lived cycles.</a:t>
            </a:r>
            <a:endParaRPr lang="en-US" sz="4400" dirty="0"/>
          </a:p>
        </p:txBody>
      </p:sp>
    </p:spTree>
    <p:extLst>
      <p:ext uri="{BB962C8B-B14F-4D97-AF65-F5344CB8AC3E}">
        <p14:creationId xmlns:p14="http://schemas.microsoft.com/office/powerpoint/2010/main" val="392804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stru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552" y="1051943"/>
            <a:ext cx="2811780" cy="2811780"/>
          </a:xfrm>
          <a:prstGeom prst="rect">
            <a:avLst/>
          </a:prstGeom>
        </p:spPr>
      </p:pic>
      <p:pic>
        <p:nvPicPr>
          <p:cNvPr id="6" name="Picture 5" descr="Fig1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826" y="1246511"/>
            <a:ext cx="1104175" cy="2658707"/>
          </a:xfrm>
          <a:prstGeom prst="rect">
            <a:avLst/>
          </a:prstGeom>
        </p:spPr>
      </p:pic>
      <p:sp>
        <p:nvSpPr>
          <p:cNvPr id="4" name="Rectangle 3"/>
          <p:cNvSpPr/>
          <p:nvPr/>
        </p:nvSpPr>
        <p:spPr>
          <a:xfrm>
            <a:off x="1294954" y="868789"/>
            <a:ext cx="6681626" cy="5124480"/>
          </a:xfrm>
          <a:prstGeom prst="rect">
            <a:avLst/>
          </a:prstGeom>
        </p:spPr>
        <p:txBody>
          <a:bodyPr wrap="square">
            <a:spAutoFit/>
          </a:bodyPr>
          <a:lstStyle/>
          <a:p>
            <a:r>
              <a:rPr lang="en-US" sz="2400" dirty="0">
                <a:solidFill>
                  <a:srgbClr val="0000FF"/>
                </a:solidFill>
              </a:rPr>
              <a:t>DNA trivia:  Who are the authors of the 1953 paper on DNA with the following quotes:</a:t>
            </a:r>
          </a:p>
          <a:p>
            <a:endParaRPr lang="en-US" sz="900" dirty="0"/>
          </a:p>
          <a:p>
            <a:r>
              <a:rPr lang="en-US" sz="2400" dirty="0"/>
              <a:t>“DNA is a helical structure” </a:t>
            </a:r>
          </a:p>
          <a:p>
            <a:r>
              <a:rPr lang="en-US" sz="2400" dirty="0"/>
              <a:t>with  “two co-axial molecules.”</a:t>
            </a:r>
          </a:p>
          <a:p>
            <a:endParaRPr lang="en-US" sz="1350" dirty="0"/>
          </a:p>
          <a:p>
            <a:r>
              <a:rPr lang="en-US" sz="2400" dirty="0"/>
              <a:t>“period is 34 </a:t>
            </a:r>
            <a:r>
              <a:rPr lang="en-US" sz="2400" dirty="0" err="1"/>
              <a:t>Å</a:t>
            </a:r>
            <a:r>
              <a:rPr lang="en-US" sz="2400" dirty="0"/>
              <a:t>”   </a:t>
            </a:r>
          </a:p>
          <a:p>
            <a:endParaRPr lang="en-US" sz="1350" dirty="0"/>
          </a:p>
          <a:p>
            <a:r>
              <a:rPr lang="en-US" sz="2400" dirty="0"/>
              <a:t>“one repeating unit contains ten </a:t>
            </a:r>
          </a:p>
          <a:p>
            <a:r>
              <a:rPr lang="en-US" sz="2400" dirty="0"/>
              <a:t>nucleotides on each of two . . . co-axial molecules.'’</a:t>
            </a:r>
          </a:p>
          <a:p>
            <a:endParaRPr lang="en-US" sz="1350" dirty="0"/>
          </a:p>
          <a:p>
            <a:r>
              <a:rPr lang="en-US" sz="2400" dirty="0"/>
              <a:t>“The phosphate groups lie on the outside of the structural unit, on a helix of diameter about 20 </a:t>
            </a:r>
            <a:r>
              <a:rPr lang="en-US" sz="2400" dirty="0" err="1"/>
              <a:t>Å</a:t>
            </a:r>
            <a:r>
              <a:rPr lang="en-US" sz="2400" dirty="0"/>
              <a:t>” </a:t>
            </a:r>
          </a:p>
          <a:p>
            <a:endParaRPr lang="en-US" sz="1350" dirty="0"/>
          </a:p>
          <a:p>
            <a:r>
              <a:rPr lang="en-US" sz="2400" dirty="0"/>
              <a:t>“the sugar and base groups must accordingly be turned inwards towards the helical axis.”</a:t>
            </a:r>
          </a:p>
        </p:txBody>
      </p:sp>
    </p:spTree>
    <p:extLst>
      <p:ext uri="{BB962C8B-B14F-4D97-AF65-F5344CB8AC3E}">
        <p14:creationId xmlns:p14="http://schemas.microsoft.com/office/powerpoint/2010/main" val="565278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89317" y="2284755"/>
            <a:ext cx="2517480" cy="2537460"/>
          </a:xfrm>
          <a:prstGeom prst="rect">
            <a:avLst/>
          </a:prstGeom>
        </p:spPr>
      </p:pic>
      <p:pic>
        <p:nvPicPr>
          <p:cNvPr id="7" name="Picture 6"/>
          <p:cNvPicPr>
            <a:picLocks noChangeAspect="1"/>
          </p:cNvPicPr>
          <p:nvPr/>
        </p:nvPicPr>
        <p:blipFill>
          <a:blip r:embed="rId3"/>
          <a:stretch>
            <a:fillRect/>
          </a:stretch>
        </p:blipFill>
        <p:spPr>
          <a:xfrm>
            <a:off x="1143000" y="1362766"/>
            <a:ext cx="6858000" cy="916423"/>
          </a:xfrm>
          <a:prstGeom prst="rect">
            <a:avLst/>
          </a:prstGeom>
        </p:spPr>
      </p:pic>
      <p:pic>
        <p:nvPicPr>
          <p:cNvPr id="8" name="Picture 7"/>
          <p:cNvPicPr>
            <a:picLocks noChangeAspect="1"/>
          </p:cNvPicPr>
          <p:nvPr/>
        </p:nvPicPr>
        <p:blipFill>
          <a:blip r:embed="rId4"/>
          <a:stretch>
            <a:fillRect/>
          </a:stretch>
        </p:blipFill>
        <p:spPr>
          <a:xfrm>
            <a:off x="1191843" y="4758484"/>
            <a:ext cx="6858000" cy="1181216"/>
          </a:xfrm>
          <a:prstGeom prst="rect">
            <a:avLst/>
          </a:prstGeom>
        </p:spPr>
      </p:pic>
      <p:pic>
        <p:nvPicPr>
          <p:cNvPr id="5" name="Picture 4"/>
          <p:cNvPicPr>
            <a:picLocks noChangeAspect="1"/>
          </p:cNvPicPr>
          <p:nvPr/>
        </p:nvPicPr>
        <p:blipFill>
          <a:blip r:embed="rId5"/>
          <a:stretch>
            <a:fillRect/>
          </a:stretch>
        </p:blipFill>
        <p:spPr>
          <a:xfrm>
            <a:off x="1191845" y="957900"/>
            <a:ext cx="6858000" cy="388913"/>
          </a:xfrm>
          <a:prstGeom prst="rect">
            <a:avLst/>
          </a:prstGeom>
        </p:spPr>
      </p:pic>
    </p:spTree>
    <p:extLst>
      <p:ext uri="{BB962C8B-B14F-4D97-AF65-F5344CB8AC3E}">
        <p14:creationId xmlns:p14="http://schemas.microsoft.com/office/powerpoint/2010/main" val="1695209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314" y="2034683"/>
            <a:ext cx="5311140" cy="1165860"/>
          </a:xfrm>
          <a:prstGeom prst="rect">
            <a:avLst/>
          </a:prstGeom>
        </p:spPr>
      </p:pic>
      <p:pic>
        <p:nvPicPr>
          <p:cNvPr id="5" name="Picture 4"/>
          <p:cNvPicPr>
            <a:picLocks noChangeAspect="1"/>
          </p:cNvPicPr>
          <p:nvPr/>
        </p:nvPicPr>
        <p:blipFill>
          <a:blip r:embed="rId3"/>
          <a:stretch>
            <a:fillRect/>
          </a:stretch>
        </p:blipFill>
        <p:spPr>
          <a:xfrm>
            <a:off x="6120543" y="857250"/>
            <a:ext cx="1722437" cy="5143500"/>
          </a:xfrm>
          <a:prstGeom prst="rect">
            <a:avLst/>
          </a:prstGeom>
        </p:spPr>
      </p:pic>
      <p:pic>
        <p:nvPicPr>
          <p:cNvPr id="6" name="Picture 5"/>
          <p:cNvPicPr>
            <a:picLocks noChangeAspect="1"/>
          </p:cNvPicPr>
          <p:nvPr/>
        </p:nvPicPr>
        <p:blipFill>
          <a:blip r:embed="rId4"/>
          <a:stretch>
            <a:fillRect/>
          </a:stretch>
        </p:blipFill>
        <p:spPr>
          <a:xfrm>
            <a:off x="1600202" y="3677756"/>
            <a:ext cx="3211204" cy="809244"/>
          </a:xfrm>
          <a:prstGeom prst="rect">
            <a:avLst/>
          </a:prstGeom>
        </p:spPr>
      </p:pic>
      <p:sp>
        <p:nvSpPr>
          <p:cNvPr id="7" name="TextBox 6"/>
          <p:cNvSpPr txBox="1"/>
          <p:nvPr/>
        </p:nvSpPr>
        <p:spPr>
          <a:xfrm>
            <a:off x="1343768" y="1125873"/>
            <a:ext cx="4874460" cy="830997"/>
          </a:xfrm>
          <a:prstGeom prst="rect">
            <a:avLst/>
          </a:prstGeom>
          <a:noFill/>
        </p:spPr>
        <p:txBody>
          <a:bodyPr wrap="square" rtlCol="0">
            <a:spAutoFit/>
          </a:bodyPr>
          <a:lstStyle/>
          <a:p>
            <a:r>
              <a:rPr lang="en-US" sz="2400" dirty="0"/>
              <a:t>Also published in the same issue of Nature:</a:t>
            </a:r>
          </a:p>
        </p:txBody>
      </p:sp>
    </p:spTree>
    <p:extLst>
      <p:ext uri="{BB962C8B-B14F-4D97-AF65-F5344CB8AC3E}">
        <p14:creationId xmlns:p14="http://schemas.microsoft.com/office/powerpoint/2010/main" val="149600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7643" y="1162054"/>
            <a:ext cx="6400800" cy="3046988"/>
          </a:xfrm>
          <a:prstGeom prst="rect">
            <a:avLst/>
          </a:prstGeom>
          <a:noFill/>
        </p:spPr>
        <p:txBody>
          <a:bodyPr wrap="square" rtlCol="0">
            <a:spAutoFit/>
          </a:bodyPr>
          <a:lstStyle/>
          <a:p>
            <a:r>
              <a:rPr lang="en-US" sz="2400" dirty="0"/>
              <a:t>If someone gives you data, check with them BEFORE you share it with others.</a:t>
            </a:r>
          </a:p>
          <a:p>
            <a:endParaRPr lang="en-US" sz="2400" dirty="0"/>
          </a:p>
          <a:p>
            <a:r>
              <a:rPr lang="en-US" sz="2400" dirty="0"/>
              <a:t>If it involves human data, you may need approval from the ethics board.</a:t>
            </a:r>
          </a:p>
          <a:p>
            <a:endParaRPr lang="en-US" sz="2400" dirty="0"/>
          </a:p>
          <a:p>
            <a:r>
              <a:rPr lang="en-US" sz="2400" dirty="0"/>
              <a:t>If it involves human data, you may need to keep it secure – </a:t>
            </a:r>
            <a:r>
              <a:rPr lang="en-US" sz="2400" dirty="0" err="1"/>
              <a:t>i.e</a:t>
            </a:r>
            <a:r>
              <a:rPr lang="en-US" sz="2400" dirty="0"/>
              <a:t>,  not on an unsecured laptop.</a:t>
            </a:r>
          </a:p>
        </p:txBody>
      </p:sp>
    </p:spTree>
    <p:extLst>
      <p:ext uri="{BB962C8B-B14F-4D97-AF65-F5344CB8AC3E}">
        <p14:creationId xmlns:p14="http://schemas.microsoft.com/office/powerpoint/2010/main" val="1638602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4201"/>
          <a:stretch/>
        </p:blipFill>
        <p:spPr>
          <a:xfrm>
            <a:off x="1390273" y="1428272"/>
            <a:ext cx="2576123" cy="1488186"/>
          </a:xfrm>
          <a:prstGeom prst="rect">
            <a:avLst/>
          </a:prstGeom>
          <a:ln>
            <a:solidFill>
              <a:srgbClr val="FF0000"/>
            </a:solidFill>
          </a:ln>
        </p:spPr>
      </p:pic>
      <p:sp>
        <p:nvSpPr>
          <p:cNvPr id="3" name="TextBox 2"/>
          <p:cNvSpPr txBox="1"/>
          <p:nvPr/>
        </p:nvSpPr>
        <p:spPr>
          <a:xfrm>
            <a:off x="1697616" y="849364"/>
            <a:ext cx="6157913" cy="646331"/>
          </a:xfrm>
          <a:prstGeom prst="rect">
            <a:avLst/>
          </a:prstGeom>
          <a:noFill/>
        </p:spPr>
        <p:txBody>
          <a:bodyPr wrap="square" rtlCol="0">
            <a:spAutoFit/>
          </a:bodyPr>
          <a:lstStyle/>
          <a:p>
            <a:r>
              <a:rPr lang="en-US" sz="3600" dirty="0">
                <a:solidFill>
                  <a:srgbClr val="7030A0"/>
                </a:solidFill>
              </a:rPr>
              <a:t>Data is NEVER fully anonymized</a:t>
            </a:r>
          </a:p>
        </p:txBody>
      </p:sp>
      <p:pic>
        <p:nvPicPr>
          <p:cNvPr id="4" name="Picture 3"/>
          <p:cNvPicPr>
            <a:picLocks noChangeAspect="1"/>
          </p:cNvPicPr>
          <p:nvPr/>
        </p:nvPicPr>
        <p:blipFill rotWithShape="1">
          <a:blip r:embed="rId3"/>
          <a:srcRect t="-1" b="3487"/>
          <a:stretch/>
        </p:blipFill>
        <p:spPr>
          <a:xfrm>
            <a:off x="1279706" y="3937099"/>
            <a:ext cx="6521958" cy="1906524"/>
          </a:xfrm>
          <a:prstGeom prst="rect">
            <a:avLst/>
          </a:prstGeom>
          <a:ln>
            <a:solidFill>
              <a:schemeClr val="accent6">
                <a:lumMod val="50000"/>
              </a:schemeClr>
            </a:solidFill>
          </a:ln>
        </p:spPr>
      </p:pic>
      <p:pic>
        <p:nvPicPr>
          <p:cNvPr id="5" name="Picture 4"/>
          <p:cNvPicPr>
            <a:picLocks noChangeAspect="1"/>
          </p:cNvPicPr>
          <p:nvPr/>
        </p:nvPicPr>
        <p:blipFill>
          <a:blip r:embed="rId4"/>
          <a:stretch>
            <a:fillRect/>
          </a:stretch>
        </p:blipFill>
        <p:spPr>
          <a:xfrm>
            <a:off x="4289369" y="1464554"/>
            <a:ext cx="3566160" cy="3731200"/>
          </a:xfrm>
          <a:prstGeom prst="rect">
            <a:avLst/>
          </a:prstGeom>
          <a:ln>
            <a:solidFill>
              <a:schemeClr val="accent6">
                <a:lumMod val="50000"/>
              </a:schemeClr>
            </a:solidFill>
          </a:ln>
        </p:spPr>
      </p:pic>
      <p:pic>
        <p:nvPicPr>
          <p:cNvPr id="6" name="Picture 5"/>
          <p:cNvPicPr>
            <a:picLocks noChangeAspect="1"/>
          </p:cNvPicPr>
          <p:nvPr/>
        </p:nvPicPr>
        <p:blipFill>
          <a:blip r:embed="rId5"/>
          <a:stretch>
            <a:fillRect/>
          </a:stretch>
        </p:blipFill>
        <p:spPr>
          <a:xfrm>
            <a:off x="1178112" y="2946405"/>
            <a:ext cx="3155218" cy="1028700"/>
          </a:xfrm>
          <a:prstGeom prst="rect">
            <a:avLst/>
          </a:prstGeom>
          <a:ln>
            <a:solidFill>
              <a:srgbClr val="7030A0"/>
            </a:solidFill>
          </a:ln>
        </p:spPr>
      </p:pic>
      <p:sp>
        <p:nvSpPr>
          <p:cNvPr id="7" name="Rectangle 6"/>
          <p:cNvSpPr/>
          <p:nvPr/>
        </p:nvSpPr>
        <p:spPr>
          <a:xfrm>
            <a:off x="1083810" y="5429971"/>
            <a:ext cx="6917192" cy="1061829"/>
          </a:xfrm>
          <a:prstGeom prst="rect">
            <a:avLst/>
          </a:prstGeom>
        </p:spPr>
        <p:txBody>
          <a:bodyPr wrap="square">
            <a:spAutoFit/>
          </a:bodyPr>
          <a:lstStyle/>
          <a:p>
            <a:pPr algn="r"/>
            <a:r>
              <a:rPr lang="en-US" sz="900" dirty="0">
                <a:solidFill>
                  <a:srgbClr val="0000FF"/>
                </a:solidFill>
                <a:hlinkClick r:id="rId6"/>
              </a:rPr>
              <a:t>http://www.theguardian.com/science/2005/nov/03/genetics.news</a:t>
            </a:r>
            <a:endParaRPr lang="en-US" sz="900" dirty="0"/>
          </a:p>
          <a:p>
            <a:pPr algn="r"/>
            <a:r>
              <a:rPr lang="en-US" sz="900" dirty="0">
                <a:hlinkClick r:id="rId7"/>
              </a:rPr>
              <a:t>http://www.nytimes.com/2014/10/17/opinion/the-dark-market-for-personal-data.html</a:t>
            </a:r>
            <a:endParaRPr lang="en-US" sz="900" dirty="0"/>
          </a:p>
          <a:p>
            <a:pPr algn="r"/>
            <a:r>
              <a:rPr lang="en-US" sz="900" dirty="0">
                <a:hlinkClick r:id="rId8"/>
              </a:rPr>
              <a:t>http://www.nytimes.com/2006/08/09/technology/09aol.html, </a:t>
            </a:r>
            <a:r>
              <a:rPr lang="en-US" sz="900" dirty="0">
                <a:hlinkClick r:id="rId9"/>
              </a:rPr>
              <a:t>https://www.sciencemag.org/content/339/6117/262</a:t>
            </a:r>
            <a:endParaRPr lang="en-US" sz="900" dirty="0"/>
          </a:p>
          <a:p>
            <a:pPr algn="r"/>
            <a:r>
              <a:rPr lang="en-US" sz="900" dirty="0">
                <a:hlinkClick r:id="rId10"/>
              </a:rPr>
              <a:t>http://www.washingtonpost.com/business/economy/little-known-firms-tracking-data-used-in-credit-scores/2011/05/24/gIQAXHcWII_story.html</a:t>
            </a:r>
            <a:endParaRPr lang="en-US" sz="900" dirty="0"/>
          </a:p>
          <a:p>
            <a:pPr algn="r"/>
            <a:endParaRPr lang="en-US" sz="900" dirty="0"/>
          </a:p>
          <a:p>
            <a:pPr algn="r"/>
            <a:endParaRPr lang="en-US" sz="900" dirty="0"/>
          </a:p>
        </p:txBody>
      </p:sp>
      <p:grpSp>
        <p:nvGrpSpPr>
          <p:cNvPr id="11" name="Group 10"/>
          <p:cNvGrpSpPr/>
          <p:nvPr/>
        </p:nvGrpSpPr>
        <p:grpSpPr>
          <a:xfrm>
            <a:off x="5923934" y="2846441"/>
            <a:ext cx="1912005" cy="462287"/>
            <a:chOff x="7955283" y="2652254"/>
            <a:chExt cx="2549340" cy="616383"/>
          </a:xfrm>
        </p:grpSpPr>
        <p:pic>
          <p:nvPicPr>
            <p:cNvPr id="8" name="Picture 7"/>
            <p:cNvPicPr>
              <a:picLocks noChangeAspect="1"/>
            </p:cNvPicPr>
            <p:nvPr/>
          </p:nvPicPr>
          <p:blipFill>
            <a:blip r:embed="rId11"/>
            <a:stretch>
              <a:fillRect/>
            </a:stretch>
          </p:blipFill>
          <p:spPr>
            <a:xfrm>
              <a:off x="7958133" y="2874740"/>
              <a:ext cx="2546490" cy="365760"/>
            </a:xfrm>
            <a:prstGeom prst="rect">
              <a:avLst/>
            </a:prstGeom>
          </p:spPr>
        </p:pic>
        <p:pic>
          <p:nvPicPr>
            <p:cNvPr id="9" name="Picture 8"/>
            <p:cNvPicPr>
              <a:picLocks noChangeAspect="1"/>
            </p:cNvPicPr>
            <p:nvPr/>
          </p:nvPicPr>
          <p:blipFill>
            <a:blip r:embed="rId12"/>
            <a:stretch>
              <a:fillRect/>
            </a:stretch>
          </p:blipFill>
          <p:spPr>
            <a:xfrm>
              <a:off x="7955283" y="2652254"/>
              <a:ext cx="1508760" cy="274320"/>
            </a:xfrm>
            <a:prstGeom prst="rect">
              <a:avLst/>
            </a:prstGeom>
          </p:spPr>
        </p:pic>
        <p:pic>
          <p:nvPicPr>
            <p:cNvPr id="10" name="Picture 9"/>
            <p:cNvPicPr>
              <a:picLocks noChangeAspect="1"/>
            </p:cNvPicPr>
            <p:nvPr/>
          </p:nvPicPr>
          <p:blipFill>
            <a:blip r:embed="rId13"/>
            <a:stretch>
              <a:fillRect/>
            </a:stretch>
          </p:blipFill>
          <p:spPr>
            <a:xfrm>
              <a:off x="9061003" y="3096749"/>
              <a:ext cx="1371600" cy="171888"/>
            </a:xfrm>
            <a:prstGeom prst="rect">
              <a:avLst/>
            </a:prstGeom>
          </p:spPr>
        </p:pic>
      </p:grpSp>
      <p:sp>
        <p:nvSpPr>
          <p:cNvPr id="13" name="Freeform 12"/>
          <p:cNvSpPr/>
          <p:nvPr/>
        </p:nvSpPr>
        <p:spPr>
          <a:xfrm>
            <a:off x="5920549" y="2845494"/>
            <a:ext cx="1930613" cy="455279"/>
          </a:xfrm>
          <a:custGeom>
            <a:avLst/>
            <a:gdLst>
              <a:gd name="connsiteX0" fmla="*/ 7684 w 2574151"/>
              <a:gd name="connsiteY0" fmla="*/ 0 h 607038"/>
              <a:gd name="connsiteX1" fmla="*/ 1506070 w 2574151"/>
              <a:gd name="connsiteY1" fmla="*/ 0 h 607038"/>
              <a:gd name="connsiteX2" fmla="*/ 1506070 w 2574151"/>
              <a:gd name="connsiteY2" fmla="*/ 245889 h 607038"/>
              <a:gd name="connsiteX3" fmla="*/ 2574151 w 2574151"/>
              <a:gd name="connsiteY3" fmla="*/ 238205 h 607038"/>
              <a:gd name="connsiteX4" fmla="*/ 2566467 w 2574151"/>
              <a:gd name="connsiteY4" fmla="*/ 607038 h 607038"/>
              <a:gd name="connsiteX5" fmla="*/ 0 w 2574151"/>
              <a:gd name="connsiteY5" fmla="*/ 591670 h 607038"/>
              <a:gd name="connsiteX6" fmla="*/ 7684 w 2574151"/>
              <a:gd name="connsiteY6" fmla="*/ 0 h 60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4151" h="607038">
                <a:moveTo>
                  <a:pt x="7684" y="0"/>
                </a:moveTo>
                <a:lnTo>
                  <a:pt x="1506070" y="0"/>
                </a:lnTo>
                <a:lnTo>
                  <a:pt x="1506070" y="245889"/>
                </a:lnTo>
                <a:lnTo>
                  <a:pt x="2574151" y="238205"/>
                </a:lnTo>
                <a:lnTo>
                  <a:pt x="2566467" y="607038"/>
                </a:lnTo>
                <a:lnTo>
                  <a:pt x="0" y="591670"/>
                </a:lnTo>
                <a:lnTo>
                  <a:pt x="7684"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7088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13665"/>
            <a:ext cx="6858000" cy="2587150"/>
          </a:xfrm>
          <a:prstGeom prst="rect">
            <a:avLst/>
          </a:prstGeom>
        </p:spPr>
      </p:pic>
      <p:sp>
        <p:nvSpPr>
          <p:cNvPr id="3" name="TextBox 2"/>
          <p:cNvSpPr txBox="1"/>
          <p:nvPr/>
        </p:nvSpPr>
        <p:spPr>
          <a:xfrm>
            <a:off x="1240689" y="3700814"/>
            <a:ext cx="6760312" cy="2239074"/>
          </a:xfrm>
          <a:prstGeom prst="rect">
            <a:avLst/>
          </a:prstGeom>
          <a:noFill/>
        </p:spPr>
        <p:txBody>
          <a:bodyPr wrap="square" rtlCol="0">
            <a:spAutoFit/>
          </a:bodyPr>
          <a:lstStyle/>
          <a:p>
            <a:r>
              <a:rPr lang="en-US" sz="2325" dirty="0"/>
              <a:t>“IN MARCH, THE PUBLICATION OF THE complete genome sequence of cancer cells from a Maryland woman who died in 1951 ignited an ethical firestorm. These cells, called </a:t>
            </a:r>
            <a:r>
              <a:rPr lang="en-US" sz="2325" dirty="0" err="1"/>
              <a:t>HeLa</a:t>
            </a:r>
            <a:r>
              <a:rPr lang="en-US" sz="2325" dirty="0"/>
              <a:t> because they were derived from the cervical tumor of Henrietta Lacks, have been widely cultured in laboratories and used in research.”</a:t>
            </a:r>
          </a:p>
        </p:txBody>
      </p:sp>
      <p:sp>
        <p:nvSpPr>
          <p:cNvPr id="4" name="Rectangle 3"/>
          <p:cNvSpPr/>
          <p:nvPr/>
        </p:nvSpPr>
        <p:spPr>
          <a:xfrm>
            <a:off x="1419275" y="869105"/>
            <a:ext cx="6581726" cy="369332"/>
          </a:xfrm>
          <a:prstGeom prst="rect">
            <a:avLst/>
          </a:prstGeom>
        </p:spPr>
        <p:txBody>
          <a:bodyPr wrap="square">
            <a:spAutoFit/>
          </a:bodyPr>
          <a:lstStyle/>
          <a:p>
            <a:r>
              <a:rPr lang="en-US" dirty="0">
                <a:solidFill>
                  <a:srgbClr val="0000FF"/>
                </a:solidFill>
              </a:rPr>
              <a:t>http://</a:t>
            </a:r>
            <a:r>
              <a:rPr lang="en-US" dirty="0" err="1">
                <a:solidFill>
                  <a:srgbClr val="0000FF"/>
                </a:solidFill>
              </a:rPr>
              <a:t>jama.jamanetwork.com</a:t>
            </a:r>
            <a:r>
              <a:rPr lang="en-US" dirty="0">
                <a:solidFill>
                  <a:srgbClr val="0000FF"/>
                </a:solidFill>
              </a:rPr>
              <a:t>/</a:t>
            </a:r>
            <a:r>
              <a:rPr lang="en-US" dirty="0" err="1">
                <a:solidFill>
                  <a:srgbClr val="0000FF"/>
                </a:solidFill>
              </a:rPr>
              <a:t>article.aspx?articleid</a:t>
            </a:r>
            <a:r>
              <a:rPr lang="en-US" dirty="0">
                <a:solidFill>
                  <a:srgbClr val="0000FF"/>
                </a:solidFill>
              </a:rPr>
              <a:t>=1690694</a:t>
            </a:r>
          </a:p>
        </p:txBody>
      </p:sp>
      <p:sp>
        <p:nvSpPr>
          <p:cNvPr id="5" name="Rectangle 4"/>
          <p:cNvSpPr/>
          <p:nvPr/>
        </p:nvSpPr>
        <p:spPr>
          <a:xfrm>
            <a:off x="2564437" y="3347803"/>
            <a:ext cx="5502200" cy="438582"/>
          </a:xfrm>
          <a:prstGeom prst="rect">
            <a:avLst/>
          </a:prstGeom>
          <a:solidFill>
            <a:schemeClr val="bg1"/>
          </a:solidFill>
        </p:spPr>
        <p:txBody>
          <a:bodyPr wrap="square">
            <a:spAutoFit/>
          </a:bodyPr>
          <a:lstStyle/>
          <a:p>
            <a:r>
              <a:rPr lang="hr-HR" sz="1650" dirty="0"/>
              <a:t>JAMA. 2013;309(20):2083-2084. doi:10.1001/jama.2013.5048</a:t>
            </a:r>
          </a:p>
          <a:p>
            <a:endParaRPr lang="en-US" sz="600" dirty="0"/>
          </a:p>
        </p:txBody>
      </p:sp>
    </p:spTree>
    <p:extLst>
      <p:ext uri="{BB962C8B-B14F-4D97-AF65-F5344CB8AC3E}">
        <p14:creationId xmlns:p14="http://schemas.microsoft.com/office/powerpoint/2010/main" val="267610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650" y="1300147"/>
            <a:ext cx="6718718" cy="4801314"/>
          </a:xfrm>
          <a:prstGeom prst="rect">
            <a:avLst/>
          </a:prstGeom>
        </p:spPr>
        <p:txBody>
          <a:bodyPr wrap="square">
            <a:spAutoFit/>
          </a:bodyPr>
          <a:lstStyle/>
          <a:p>
            <a:r>
              <a:rPr lang="en-US" sz="1950" dirty="0"/>
              <a:t>1951  Biopsy of Henrietta Lacks’ </a:t>
            </a:r>
            <a:r>
              <a:rPr lang="en-US" sz="1950" dirty="0" err="1"/>
              <a:t>tumour</a:t>
            </a:r>
            <a:r>
              <a:rPr lang="en-US" sz="1950" dirty="0"/>
              <a:t> collected without her knowledge or consent. </a:t>
            </a:r>
            <a:r>
              <a:rPr lang="en-US" sz="1950" dirty="0" err="1"/>
              <a:t>HeLa</a:t>
            </a:r>
            <a:r>
              <a:rPr lang="en-US" sz="1950" dirty="0"/>
              <a:t> cell line soon established.</a:t>
            </a:r>
          </a:p>
          <a:p>
            <a:pPr>
              <a:lnSpc>
                <a:spcPct val="50000"/>
              </a:lnSpc>
            </a:pPr>
            <a:endParaRPr lang="en-US" sz="1950" dirty="0"/>
          </a:p>
          <a:p>
            <a:r>
              <a:rPr lang="en-US" sz="1950" dirty="0"/>
              <a:t>1971  The journal Obstetrics and Gynecology names Henrietta Lacks as </a:t>
            </a:r>
            <a:r>
              <a:rPr lang="en-US" sz="1950" dirty="0" err="1"/>
              <a:t>HeLa</a:t>
            </a:r>
            <a:r>
              <a:rPr lang="en-US" sz="1950" dirty="0"/>
              <a:t> source; word later spreads in Nature, Science and mainstream press.</a:t>
            </a:r>
          </a:p>
          <a:p>
            <a:pPr>
              <a:lnSpc>
                <a:spcPct val="50000"/>
              </a:lnSpc>
            </a:pPr>
            <a:endParaRPr lang="en-US" sz="1950" dirty="0"/>
          </a:p>
          <a:p>
            <a:r>
              <a:rPr lang="en-US" sz="1950" dirty="0"/>
              <a:t>1973  Lacks family members learn about </a:t>
            </a:r>
            <a:r>
              <a:rPr lang="en-US" sz="1950" dirty="0" err="1"/>
              <a:t>HeLa</a:t>
            </a:r>
            <a:r>
              <a:rPr lang="en-US" sz="1950" dirty="0"/>
              <a:t> cells. Scientists later collect their blood to map </a:t>
            </a:r>
            <a:r>
              <a:rPr lang="en-US" sz="1950" dirty="0" err="1"/>
              <a:t>HeLa</a:t>
            </a:r>
            <a:r>
              <a:rPr lang="en-US" sz="1950" dirty="0"/>
              <a:t> genes, without proper informed consent.</a:t>
            </a:r>
          </a:p>
          <a:p>
            <a:pPr>
              <a:lnSpc>
                <a:spcPct val="50000"/>
              </a:lnSpc>
            </a:pPr>
            <a:endParaRPr lang="en-US" sz="1950" dirty="0"/>
          </a:p>
          <a:p>
            <a:r>
              <a:rPr lang="en-US" sz="1950" dirty="0"/>
              <a:t>1996  Lacks family </a:t>
            </a:r>
            <a:r>
              <a:rPr lang="en-US" sz="1950" dirty="0" smtClean="0"/>
              <a:t>honored </a:t>
            </a:r>
            <a:r>
              <a:rPr lang="en-US" sz="1950" dirty="0"/>
              <a:t>at the first annual HeLa Cancer Control Symposium, organized by former student of scientist who isolated HeLa cells.</a:t>
            </a:r>
          </a:p>
          <a:p>
            <a:pPr>
              <a:lnSpc>
                <a:spcPct val="50000"/>
              </a:lnSpc>
            </a:pPr>
            <a:endParaRPr lang="en-US" sz="1950" dirty="0"/>
          </a:p>
          <a:p>
            <a:r>
              <a:rPr lang="en-US" sz="1950" dirty="0"/>
              <a:t>2013  </a:t>
            </a:r>
            <a:r>
              <a:rPr lang="en-US" sz="1950" dirty="0" err="1"/>
              <a:t>HeLa</a:t>
            </a:r>
            <a:r>
              <a:rPr lang="en-US" sz="1950" dirty="0"/>
              <a:t> genome published without knowledge of the family, which later endorses restricted access to </a:t>
            </a:r>
            <a:r>
              <a:rPr lang="en-US" sz="1950" dirty="0" err="1"/>
              <a:t>HeLa</a:t>
            </a:r>
            <a:r>
              <a:rPr lang="en-US" sz="1950" dirty="0"/>
              <a:t> genome data.</a:t>
            </a:r>
          </a:p>
          <a:p>
            <a:endParaRPr lang="en-US" sz="1350" dirty="0"/>
          </a:p>
        </p:txBody>
      </p:sp>
      <p:sp>
        <p:nvSpPr>
          <p:cNvPr id="3" name="Rectangle 2"/>
          <p:cNvSpPr/>
          <p:nvPr/>
        </p:nvSpPr>
        <p:spPr>
          <a:xfrm>
            <a:off x="1245650" y="976601"/>
            <a:ext cx="671871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www.nature.com</a:t>
            </a:r>
            <a:r>
              <a:rPr lang="en-US" dirty="0">
                <a:solidFill>
                  <a:srgbClr val="0000FF"/>
                </a:solidFill>
              </a:rPr>
              <a:t>/news/deal-done-over-hela-cell-line-1.13511</a:t>
            </a:r>
          </a:p>
        </p:txBody>
      </p:sp>
    </p:spTree>
    <p:extLst>
      <p:ext uri="{BB962C8B-B14F-4D97-AF65-F5344CB8AC3E}">
        <p14:creationId xmlns:p14="http://schemas.microsoft.com/office/powerpoint/2010/main" val="508489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845" y="893864"/>
            <a:ext cx="6948056" cy="323165"/>
          </a:xfrm>
          <a:prstGeom prst="rect">
            <a:avLst/>
          </a:prstGeom>
        </p:spPr>
        <p:txBody>
          <a:bodyPr wrap="square">
            <a:spAutoFit/>
          </a:bodyPr>
          <a:lstStyle/>
          <a:p>
            <a:r>
              <a:rPr lang="en-US" sz="1500" dirty="0">
                <a:solidFill>
                  <a:srgbClr val="0000FF"/>
                </a:solidFill>
              </a:rPr>
              <a:t>http://</a:t>
            </a:r>
            <a:r>
              <a:rPr lang="en-US" sz="1500" dirty="0" err="1">
                <a:solidFill>
                  <a:srgbClr val="0000FF"/>
                </a:solidFill>
              </a:rPr>
              <a:t>www.smithsonianmag.com</a:t>
            </a:r>
            <a:r>
              <a:rPr lang="en-US" sz="1500" dirty="0">
                <a:solidFill>
                  <a:srgbClr val="0000FF"/>
                </a:solidFill>
              </a:rPr>
              <a:t>/science-nature/Henrietta-Lacks-Immortal-</a:t>
            </a:r>
            <a:r>
              <a:rPr lang="en-US" sz="1500" dirty="0" err="1">
                <a:solidFill>
                  <a:srgbClr val="0000FF"/>
                </a:solidFill>
              </a:rPr>
              <a:t>Cells.html</a:t>
            </a:r>
            <a:endParaRPr lang="en-US" sz="1500" dirty="0">
              <a:solidFill>
                <a:srgbClr val="0000FF"/>
              </a:solidFill>
            </a:endParaRPr>
          </a:p>
        </p:txBody>
      </p:sp>
      <p:pic>
        <p:nvPicPr>
          <p:cNvPr id="3" name="Picture 2"/>
          <p:cNvPicPr>
            <a:picLocks noChangeAspect="1"/>
          </p:cNvPicPr>
          <p:nvPr/>
        </p:nvPicPr>
        <p:blipFill>
          <a:blip r:embed="rId2"/>
          <a:stretch>
            <a:fillRect/>
          </a:stretch>
        </p:blipFill>
        <p:spPr>
          <a:xfrm>
            <a:off x="1168946" y="1252955"/>
            <a:ext cx="6858000" cy="1723186"/>
          </a:xfrm>
          <a:prstGeom prst="rect">
            <a:avLst/>
          </a:prstGeom>
        </p:spPr>
      </p:pic>
      <p:sp>
        <p:nvSpPr>
          <p:cNvPr id="4" name="Rectangle 3"/>
          <p:cNvSpPr/>
          <p:nvPr/>
        </p:nvSpPr>
        <p:spPr>
          <a:xfrm>
            <a:off x="1310908" y="2838818"/>
            <a:ext cx="6809155" cy="3208571"/>
          </a:xfrm>
          <a:prstGeom prst="rect">
            <a:avLst/>
          </a:prstGeom>
        </p:spPr>
        <p:txBody>
          <a:bodyPr wrap="square">
            <a:spAutoFit/>
          </a:bodyPr>
          <a:lstStyle/>
          <a:p>
            <a:r>
              <a:rPr lang="en-US" sz="2250" dirty="0"/>
              <a:t>…</a:t>
            </a:r>
            <a:r>
              <a:rPr lang="en-US" sz="2250" dirty="0" err="1"/>
              <a:t>HeLa</a:t>
            </a:r>
            <a:r>
              <a:rPr lang="en-US" sz="2250" dirty="0"/>
              <a:t> cells could float on dust particles in the air &amp; travel on unwashed hands and contaminate other cultures. It became an enormous controversy. In the midst of that, one group of scientists tracked down Henrietta’s relatives to take some samples with hopes that they could use the family’s DNA to make a map of Henrietta’s genes so they could tell which cell cultures were </a:t>
            </a:r>
            <a:r>
              <a:rPr lang="en-US" sz="2250" dirty="0" err="1"/>
              <a:t>HeLa</a:t>
            </a:r>
            <a:r>
              <a:rPr lang="en-US" sz="2250" dirty="0"/>
              <a:t> and which weren’t, to begin straightening </a:t>
            </a:r>
          </a:p>
          <a:p>
            <a:r>
              <a:rPr lang="en-US" sz="2250" dirty="0"/>
              <a:t>out the contamination problem.</a:t>
            </a:r>
          </a:p>
        </p:txBody>
      </p:sp>
    </p:spTree>
    <p:extLst>
      <p:ext uri="{BB962C8B-B14F-4D97-AF65-F5344CB8AC3E}">
        <p14:creationId xmlns:p14="http://schemas.microsoft.com/office/powerpoint/2010/main" val="1402466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1552575"/>
            <a:ext cx="6858000" cy="3742371"/>
          </a:xfrm>
          <a:prstGeom prst="rect">
            <a:avLst/>
          </a:prstGeom>
        </p:spPr>
      </p:pic>
      <p:sp>
        <p:nvSpPr>
          <p:cNvPr id="4" name="Rectangle 3"/>
          <p:cNvSpPr/>
          <p:nvPr/>
        </p:nvSpPr>
        <p:spPr>
          <a:xfrm>
            <a:off x="1245650" y="976601"/>
            <a:ext cx="671871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www.nature.com</a:t>
            </a:r>
            <a:r>
              <a:rPr lang="en-US" dirty="0">
                <a:solidFill>
                  <a:srgbClr val="0000FF"/>
                </a:solidFill>
              </a:rPr>
              <a:t>/news/deal-done-over-hela-cell-line-1.13511</a:t>
            </a:r>
          </a:p>
        </p:txBody>
      </p:sp>
    </p:spTree>
    <p:extLst>
      <p:ext uri="{BB962C8B-B14F-4D97-AF65-F5344CB8AC3E}">
        <p14:creationId xmlns:p14="http://schemas.microsoft.com/office/powerpoint/2010/main" val="3176278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Tree>
    <p:extLst>
      <p:ext uri="{BB962C8B-B14F-4D97-AF65-F5344CB8AC3E}">
        <p14:creationId xmlns:p14="http://schemas.microsoft.com/office/powerpoint/2010/main" val="2043899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705" y="785813"/>
            <a:ext cx="6596609" cy="738664"/>
          </a:xfrm>
          <a:prstGeom prst="rect">
            <a:avLst/>
          </a:prstGeom>
        </p:spPr>
        <p:txBody>
          <a:bodyPr wrap="square">
            <a:spAutoFit/>
          </a:bodyPr>
          <a:lstStyle/>
          <a:p>
            <a:r>
              <a:rPr lang="en-US" sz="2100" dirty="0">
                <a:solidFill>
                  <a:srgbClr val="0000FF"/>
                </a:solidFill>
              </a:rPr>
              <a:t>http://</a:t>
            </a:r>
            <a:r>
              <a:rPr lang="en-US" sz="2100" dirty="0" err="1">
                <a:solidFill>
                  <a:srgbClr val="0000FF"/>
                </a:solidFill>
              </a:rPr>
              <a:t>www.npr.org</a:t>
            </a:r>
            <a:r>
              <a:rPr lang="en-US" sz="2100" dirty="0">
                <a:solidFill>
                  <a:srgbClr val="0000FF"/>
                </a:solidFill>
              </a:rPr>
              <a:t>/blogs/health/2013/01/17/169634045/some-types-of-insurance-can-discriminate-based-on-genes</a:t>
            </a:r>
          </a:p>
        </p:txBody>
      </p:sp>
      <p:sp>
        <p:nvSpPr>
          <p:cNvPr id="3" name="Rectangle 2"/>
          <p:cNvSpPr/>
          <p:nvPr/>
        </p:nvSpPr>
        <p:spPr>
          <a:xfrm>
            <a:off x="1330518" y="1453768"/>
            <a:ext cx="6694295" cy="4593565"/>
          </a:xfrm>
          <a:prstGeom prst="rect">
            <a:avLst/>
          </a:prstGeom>
        </p:spPr>
        <p:txBody>
          <a:bodyPr wrap="square">
            <a:spAutoFit/>
          </a:bodyPr>
          <a:lstStyle/>
          <a:p>
            <a:r>
              <a:rPr lang="en-US" sz="2250" dirty="0"/>
              <a:t>In the USA, Under GINA (2009), it's (mostly) illegal for </a:t>
            </a:r>
          </a:p>
          <a:p>
            <a:r>
              <a:rPr lang="en-US" sz="2250" dirty="0"/>
              <a:t>an employer to fire someone based on his genes, and it's illegal for health insurers to raise rates or to deny coverage because of someone's genetic code.</a:t>
            </a:r>
          </a:p>
          <a:p>
            <a:pPr>
              <a:lnSpc>
                <a:spcPct val="50000"/>
              </a:lnSpc>
            </a:pPr>
            <a:endParaRPr lang="en-US" sz="2250" dirty="0"/>
          </a:p>
          <a:p>
            <a:r>
              <a:rPr lang="en-US" sz="2250" dirty="0">
                <a:solidFill>
                  <a:srgbClr val="660066"/>
                </a:solidFill>
              </a:rPr>
              <a:t>But the law has a loophole: It only applies to health insurance. It doesn't say anything about companies </a:t>
            </a:r>
          </a:p>
          <a:p>
            <a:r>
              <a:rPr lang="en-US" sz="2250" dirty="0">
                <a:solidFill>
                  <a:srgbClr val="660066"/>
                </a:solidFill>
              </a:rPr>
              <a:t>that sell life insurance, disability insurance or </a:t>
            </a:r>
          </a:p>
          <a:p>
            <a:r>
              <a:rPr lang="en-US" sz="2250" dirty="0">
                <a:solidFill>
                  <a:srgbClr val="660066"/>
                </a:solidFill>
              </a:rPr>
              <a:t>long-term-care insurance.”</a:t>
            </a:r>
          </a:p>
          <a:p>
            <a:pPr>
              <a:lnSpc>
                <a:spcPct val="50000"/>
              </a:lnSpc>
            </a:pPr>
            <a:endParaRPr lang="en-US" sz="2250" dirty="0"/>
          </a:p>
          <a:p>
            <a:r>
              <a:rPr lang="en-US" sz="2250" dirty="0"/>
              <a:t>People who discover they have the gene, ApoE4, associated with Alzheimer’s are 5 times more likely </a:t>
            </a:r>
          </a:p>
          <a:p>
            <a:r>
              <a:rPr lang="en-US" sz="2250" dirty="0"/>
              <a:t>than the average person to go out and buy </a:t>
            </a:r>
          </a:p>
          <a:p>
            <a:r>
              <a:rPr lang="en-US" sz="2250" dirty="0"/>
              <a:t>long-term-care insurance.</a:t>
            </a:r>
          </a:p>
        </p:txBody>
      </p:sp>
    </p:spTree>
    <p:extLst>
      <p:ext uri="{BB962C8B-B14F-4D97-AF65-F5344CB8AC3E}">
        <p14:creationId xmlns:p14="http://schemas.microsoft.com/office/powerpoint/2010/main" val="1345279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2" y="1074281"/>
            <a:ext cx="671146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www.theguardian.com</a:t>
            </a:r>
            <a:r>
              <a:rPr lang="en-US" dirty="0">
                <a:solidFill>
                  <a:srgbClr val="0000FF"/>
                </a:solidFill>
              </a:rPr>
              <a:t>/science/2005/</a:t>
            </a:r>
            <a:r>
              <a:rPr lang="en-US" dirty="0" err="1">
                <a:solidFill>
                  <a:srgbClr val="0000FF"/>
                </a:solidFill>
              </a:rPr>
              <a:t>nov</a:t>
            </a:r>
            <a:r>
              <a:rPr lang="en-US" dirty="0">
                <a:solidFill>
                  <a:srgbClr val="0000FF"/>
                </a:solidFill>
              </a:rPr>
              <a:t>/03/</a:t>
            </a:r>
            <a:r>
              <a:rPr lang="en-US" dirty="0" err="1">
                <a:solidFill>
                  <a:srgbClr val="0000FF"/>
                </a:solidFill>
              </a:rPr>
              <a:t>genetics.news</a:t>
            </a:r>
            <a:endParaRPr lang="en-US" dirty="0">
              <a:solidFill>
                <a:srgbClr val="0000FF"/>
              </a:solidFill>
            </a:endParaRPr>
          </a:p>
        </p:txBody>
      </p:sp>
      <p:pic>
        <p:nvPicPr>
          <p:cNvPr id="3" name="Picture 2"/>
          <p:cNvPicPr>
            <a:picLocks noChangeAspect="1"/>
          </p:cNvPicPr>
          <p:nvPr/>
        </p:nvPicPr>
        <p:blipFill>
          <a:blip r:embed="rId2"/>
          <a:stretch>
            <a:fillRect/>
          </a:stretch>
        </p:blipFill>
        <p:spPr>
          <a:xfrm>
            <a:off x="1728788" y="1714500"/>
            <a:ext cx="5686425" cy="3429000"/>
          </a:xfrm>
          <a:prstGeom prst="rect">
            <a:avLst/>
          </a:prstGeom>
        </p:spPr>
      </p:pic>
    </p:spTree>
    <p:extLst>
      <p:ext uri="{BB962C8B-B14F-4D97-AF65-F5344CB8AC3E}">
        <p14:creationId xmlns:p14="http://schemas.microsoft.com/office/powerpoint/2010/main" val="1664814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283" y="1022514"/>
            <a:ext cx="6694296" cy="4766690"/>
          </a:xfrm>
          <a:prstGeom prst="rect">
            <a:avLst/>
          </a:prstGeom>
        </p:spPr>
        <p:txBody>
          <a:bodyPr wrap="square">
            <a:spAutoFit/>
          </a:bodyPr>
          <a:lstStyle/>
          <a:p>
            <a:r>
              <a:rPr lang="en-US" sz="2250" dirty="0"/>
              <a:t>The boy took the saliva sample late and sent it off to an online genealogy DNA-testing service.</a:t>
            </a:r>
          </a:p>
          <a:p>
            <a:pPr>
              <a:lnSpc>
                <a:spcPct val="50000"/>
              </a:lnSpc>
            </a:pPr>
            <a:endParaRPr lang="en-US" sz="2250" dirty="0"/>
          </a:p>
          <a:p>
            <a:r>
              <a:rPr lang="en-US" sz="2250" dirty="0">
                <a:solidFill>
                  <a:srgbClr val="660066"/>
                </a:solidFill>
              </a:rPr>
              <a:t>boy's genetic father had never supplied his DNA </a:t>
            </a:r>
          </a:p>
          <a:p>
            <a:pPr>
              <a:lnSpc>
                <a:spcPct val="50000"/>
              </a:lnSpc>
            </a:pPr>
            <a:endParaRPr lang="en-US" sz="2250" dirty="0"/>
          </a:p>
          <a:p>
            <a:r>
              <a:rPr lang="en-US" sz="2250" dirty="0"/>
              <a:t>2 men on the database matched his Y-chromosome </a:t>
            </a:r>
          </a:p>
          <a:p>
            <a:pPr>
              <a:lnSpc>
                <a:spcPct val="50000"/>
              </a:lnSpc>
            </a:pPr>
            <a:endParaRPr lang="en-US" sz="2250" dirty="0"/>
          </a:p>
          <a:p>
            <a:r>
              <a:rPr lang="en-US" sz="2250" dirty="0">
                <a:solidFill>
                  <a:srgbClr val="660066"/>
                </a:solidFill>
              </a:rPr>
              <a:t>The two men did not know each other, but shared a surname, albeit with a different spelling.</a:t>
            </a:r>
          </a:p>
          <a:p>
            <a:pPr>
              <a:lnSpc>
                <a:spcPct val="50000"/>
              </a:lnSpc>
            </a:pPr>
            <a:endParaRPr lang="en-US" sz="2250" dirty="0"/>
          </a:p>
          <a:p>
            <a:r>
              <a:rPr lang="en-US" sz="2250" dirty="0"/>
              <a:t>genetic similarity of their Y-chromosomes suggested a 50% chance that the 2 men &amp; the boy shared the same father, grandfather or great-grandfather.</a:t>
            </a:r>
          </a:p>
          <a:p>
            <a:pPr>
              <a:lnSpc>
                <a:spcPct val="50000"/>
              </a:lnSpc>
            </a:pPr>
            <a:endParaRPr lang="en-US" sz="2250" dirty="0">
              <a:solidFill>
                <a:srgbClr val="660066"/>
              </a:solidFill>
            </a:endParaRPr>
          </a:p>
          <a:p>
            <a:r>
              <a:rPr lang="en-US" sz="2250" dirty="0">
                <a:solidFill>
                  <a:srgbClr val="660066"/>
                </a:solidFill>
              </a:rPr>
              <a:t>bought information on everyone born in the same place and on the same date as his father.</a:t>
            </a:r>
          </a:p>
        </p:txBody>
      </p:sp>
    </p:spTree>
    <p:extLst>
      <p:ext uri="{BB962C8B-B14F-4D97-AF65-F5344CB8AC3E}">
        <p14:creationId xmlns:p14="http://schemas.microsoft.com/office/powerpoint/2010/main" val="1901115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111" y="1002586"/>
            <a:ext cx="6711468" cy="2769989"/>
          </a:xfrm>
          <a:prstGeom prst="rect">
            <a:avLst/>
          </a:prstGeom>
        </p:spPr>
        <p:txBody>
          <a:bodyPr wrap="square">
            <a:spAutoFit/>
          </a:bodyPr>
          <a:lstStyle/>
          <a:p>
            <a:r>
              <a:rPr lang="en-US" dirty="0"/>
              <a:t>Science 18 January 2013:  Vol. 339 no. 6117 p. 262 </a:t>
            </a:r>
          </a:p>
          <a:p>
            <a:r>
              <a:rPr lang="en-US" dirty="0"/>
              <a:t>NEWS &amp; ANALYSIS GENETICS</a:t>
            </a:r>
          </a:p>
          <a:p>
            <a:r>
              <a:rPr lang="en-US" dirty="0"/>
              <a:t>Genealogy Databases Enable Naming of Anonymous DNA Donors by John Bohannon</a:t>
            </a:r>
          </a:p>
          <a:p>
            <a:pPr>
              <a:lnSpc>
                <a:spcPct val="50000"/>
              </a:lnSpc>
            </a:pPr>
            <a:endParaRPr lang="en-US" sz="2400" dirty="0"/>
          </a:p>
          <a:p>
            <a:r>
              <a:rPr lang="en-US" sz="2250" dirty="0"/>
              <a:t>Science 18 January 2013: Vol. 339 no. 6117 pp. 321-324 </a:t>
            </a:r>
          </a:p>
          <a:p>
            <a:r>
              <a:rPr lang="en-US" sz="2250" dirty="0"/>
              <a:t>Identifying Personal Genomes by Surname Inference</a:t>
            </a:r>
          </a:p>
          <a:p>
            <a:r>
              <a:rPr lang="en-US" sz="2250" dirty="0"/>
              <a:t>Melissa </a:t>
            </a:r>
            <a:r>
              <a:rPr lang="en-US" sz="2250" dirty="0" err="1"/>
              <a:t>Gymrek</a:t>
            </a:r>
            <a:r>
              <a:rPr lang="en-US" sz="2250" dirty="0"/>
              <a:t>, Amy L. McGuire, David Golan, </a:t>
            </a:r>
            <a:r>
              <a:rPr lang="en-US" sz="2250" dirty="0" err="1"/>
              <a:t>Eran</a:t>
            </a:r>
            <a:r>
              <a:rPr lang="en-US" sz="2250" dirty="0"/>
              <a:t> </a:t>
            </a:r>
            <a:r>
              <a:rPr lang="en-US" sz="2250" dirty="0" err="1"/>
              <a:t>Halperin</a:t>
            </a:r>
            <a:r>
              <a:rPr lang="en-US" sz="2250" dirty="0"/>
              <a:t>, </a:t>
            </a:r>
            <a:r>
              <a:rPr lang="en-US" sz="2250" dirty="0" err="1"/>
              <a:t>Yaniv</a:t>
            </a:r>
            <a:r>
              <a:rPr lang="en-US" sz="2250" dirty="0"/>
              <a:t> </a:t>
            </a:r>
            <a:r>
              <a:rPr lang="en-US" sz="2250" dirty="0" err="1"/>
              <a:t>Erlich</a:t>
            </a:r>
            <a:endParaRPr lang="en-US" sz="2250" dirty="0"/>
          </a:p>
        </p:txBody>
      </p:sp>
      <p:sp>
        <p:nvSpPr>
          <p:cNvPr id="3" name="Rectangle 2"/>
          <p:cNvSpPr/>
          <p:nvPr/>
        </p:nvSpPr>
        <p:spPr>
          <a:xfrm>
            <a:off x="1265111" y="4033191"/>
            <a:ext cx="6616827" cy="1569660"/>
          </a:xfrm>
          <a:prstGeom prst="rect">
            <a:avLst/>
          </a:prstGeom>
        </p:spPr>
        <p:txBody>
          <a:bodyPr wrap="square">
            <a:spAutoFit/>
          </a:bodyPr>
          <a:lstStyle/>
          <a:p>
            <a:r>
              <a:rPr lang="en-US" sz="2400" dirty="0">
                <a:solidFill>
                  <a:srgbClr val="660066"/>
                </a:solidFill>
              </a:rPr>
              <a:t>able to expose the identity of 50 individuals whose DNA was donated anonymously for scientific study through consortiums such as the 1000 Genomes Project.</a:t>
            </a:r>
          </a:p>
        </p:txBody>
      </p:sp>
    </p:spTree>
    <p:extLst>
      <p:ext uri="{BB962C8B-B14F-4D97-AF65-F5344CB8AC3E}">
        <p14:creationId xmlns:p14="http://schemas.microsoft.com/office/powerpoint/2010/main" val="46679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90669"/>
          </a:xfrm>
          <a:prstGeom prst="rect">
            <a:avLst/>
          </a:prstGeom>
        </p:spPr>
      </p:pic>
    </p:spTree>
    <p:extLst>
      <p:ext uri="{BB962C8B-B14F-4D97-AF65-F5344CB8AC3E}">
        <p14:creationId xmlns:p14="http://schemas.microsoft.com/office/powerpoint/2010/main" val="346412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404"/>
            <a:ext cx="7252070" cy="2860371"/>
          </a:xfrm>
          <a:prstGeom prst="rect">
            <a:avLst/>
          </a:prstGeom>
        </p:spPr>
      </p:pic>
      <p:sp>
        <p:nvSpPr>
          <p:cNvPr id="2" name="Rectangle 1"/>
          <p:cNvSpPr>
            <a:spLocks noChangeAspect="1"/>
          </p:cNvSpPr>
          <p:nvPr/>
        </p:nvSpPr>
        <p:spPr>
          <a:xfrm>
            <a:off x="548834" y="2155219"/>
            <a:ext cx="8595166" cy="4700404"/>
          </a:xfrm>
          <a:prstGeom prst="rect">
            <a:avLst/>
          </a:prstGeom>
        </p:spPr>
        <p:txBody>
          <a:bodyPr lIns="82945" tIns="41473" rIns="82945" bIns="41473">
            <a:spAutoFit/>
          </a:bodyPr>
          <a:lstStyle/>
          <a:p>
            <a:pPr>
              <a:buFont typeface="Wingdings" charset="2"/>
              <a:buNone/>
              <a:defRPr/>
            </a:pPr>
            <a:r>
              <a:rPr lang="en-US" dirty="0">
                <a:latin typeface="Times New Roman" pitchFamily="16" charset="0"/>
                <a:ea typeface="+mn-ea"/>
                <a:cs typeface="+mn-cs"/>
              </a:rPr>
              <a:t>The primary visual cortex (V1)</a:t>
            </a:r>
          </a:p>
          <a:p>
            <a:pPr>
              <a:buFont typeface="Wingdings" charset="2"/>
              <a:buNone/>
              <a:defRPr/>
            </a:pPr>
            <a:endParaRPr lang="en-US"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1.) V1 is a component in the visual pathway, which begins with</a:t>
            </a:r>
          </a:p>
          <a:p>
            <a:pPr marL="311045" indent="-311045">
              <a:buFont typeface="Arial" pitchFamily="34" charset="0"/>
              <a:buChar char="•"/>
              <a:defRPr/>
            </a:pPr>
            <a:r>
              <a:rPr lang="en-US" sz="2400" dirty="0">
                <a:latin typeface="Times New Roman" pitchFamily="16" charset="0"/>
                <a:ea typeface="+mn-ea"/>
                <a:cs typeface="+mn-cs"/>
              </a:rPr>
              <a:t> the retinal cells in the eye,</a:t>
            </a:r>
          </a:p>
          <a:p>
            <a:pPr marL="311045" indent="-311045">
              <a:buFont typeface="Arial" pitchFamily="34" charset="0"/>
              <a:buChar char="•"/>
              <a:defRPr/>
            </a:pPr>
            <a:r>
              <a:rPr lang="en-US" sz="2400" dirty="0">
                <a:latin typeface="Times New Roman" pitchFamily="16" charset="0"/>
                <a:ea typeface="+mn-ea"/>
                <a:cs typeface="+mn-cs"/>
              </a:rPr>
              <a:t> proceeds through the lateral geniculate locus, </a:t>
            </a:r>
          </a:p>
          <a:p>
            <a:pPr marL="311045" indent="-311045">
              <a:buFont typeface="Arial" pitchFamily="34" charset="0"/>
              <a:buChar char="•"/>
              <a:defRPr/>
            </a:pPr>
            <a:r>
              <a:rPr lang="en-US" sz="2400" dirty="0">
                <a:latin typeface="Times New Roman" pitchFamily="16" charset="0"/>
                <a:ea typeface="+mn-ea"/>
                <a:cs typeface="+mn-cs"/>
              </a:rPr>
              <a:t>then to the primary visual cortex,</a:t>
            </a:r>
          </a:p>
          <a:p>
            <a:pPr marL="311045" indent="-311045">
              <a:buFont typeface="Arial" pitchFamily="34" charset="0"/>
              <a:buChar char="•"/>
              <a:defRPr/>
            </a:pPr>
            <a:r>
              <a:rPr lang="en-US" sz="2400" dirty="0">
                <a:latin typeface="Times New Roman" pitchFamily="16" charset="0"/>
                <a:ea typeface="+mn-ea"/>
                <a:cs typeface="+mn-cs"/>
              </a:rPr>
              <a:t> and then through a number of higher level processing units, such as V2, V3, V4, middle temporal area (MT), and others</a:t>
            </a:r>
          </a:p>
          <a:p>
            <a:pPr>
              <a:buFont typeface="Wingdings" charset="2"/>
              <a:buNone/>
              <a:defRPr/>
            </a:pPr>
            <a:endParaRPr lang="en-US" sz="2400"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2.)  V1 performs low level tasks, such as edge and line detection, and its output is then processed for higher level and larger scale properties further along the visual pathway. However, the mechanism by which it carries out these tasks is not understood</a:t>
            </a:r>
            <a:r>
              <a:rPr lang="en-US" sz="2400" dirty="0" smtClean="0">
                <a:latin typeface="Times New Roman" pitchFamily="16" charset="0"/>
                <a:ea typeface="+mn-ea"/>
                <a:cs typeface="+mn-cs"/>
              </a:rPr>
              <a:t>.</a:t>
            </a:r>
            <a:endParaRPr lang="en-US" sz="2400" dirty="0">
              <a:latin typeface="Times New Roman" pitchFamily="16" charset="0"/>
              <a:ea typeface="+mn-ea"/>
              <a:cs typeface="+mn-cs"/>
            </a:endParaRPr>
          </a:p>
        </p:txBody>
      </p:sp>
    </p:spTree>
    <p:extLst>
      <p:ext uri="{BB962C8B-B14F-4D97-AF65-F5344CB8AC3E}">
        <p14:creationId xmlns:p14="http://schemas.microsoft.com/office/powerpoint/2010/main" val="488919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Topological equivalence in rubber-world. </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720" y="979303"/>
            <a:ext cx="651888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101" name="Text Box 4"/>
          <p:cNvSpPr txBox="1">
            <a:spLocks noChangeArrowheads="1"/>
          </p:cNvSpPr>
          <p:nvPr/>
        </p:nvSpPr>
        <p:spPr bwMode="auto">
          <a:xfrm>
            <a:off x="1314721"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4102"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3227930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4145131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80" y="41764"/>
            <a:ext cx="6645308" cy="6858000"/>
          </a:xfrm>
          <a:prstGeom prst="rect">
            <a:avLst/>
          </a:prstGeom>
        </p:spPr>
      </p:pic>
      <p:sp>
        <p:nvSpPr>
          <p:cNvPr id="2" name="Rectangle 1"/>
          <p:cNvSpPr/>
          <p:nvPr/>
        </p:nvSpPr>
        <p:spPr>
          <a:xfrm>
            <a:off x="5322240" y="318273"/>
            <a:ext cx="4157280" cy="1191752"/>
          </a:xfrm>
          <a:prstGeom prst="rect">
            <a:avLst/>
          </a:prstGeom>
        </p:spPr>
        <p:txBody>
          <a:bodyPr wrap="square" lIns="82945" tIns="41473" rIns="82945" bIns="41473">
            <a:spAutoFit/>
          </a:bodyPr>
          <a:lstStyle/>
          <a:p>
            <a:r>
              <a:rPr lang="en-US" dirty="0" smtClean="0">
                <a:hlinkClick r:id=""/>
              </a:rPr>
              <a:t>http://www.journalofvision.org/</a:t>
            </a:r>
          </a:p>
          <a:p>
            <a:r>
              <a:rPr lang="en-US" dirty="0" smtClean="0">
                <a:hlinkClick r:id=""/>
              </a:rPr>
              <a:t>content/8/8/11.full</a:t>
            </a:r>
            <a:endParaRPr lang="en-US" dirty="0" smtClean="0"/>
          </a:p>
          <a:p>
            <a:pPr algn="ctr"/>
            <a:endParaRPr lang="en-US" dirty="0"/>
          </a:p>
          <a:p>
            <a:r>
              <a:rPr lang="en-US" dirty="0" smtClean="0"/>
              <a:t>Figure 4 animation</a:t>
            </a:r>
            <a:endParaRPr lang="en-US" dirty="0"/>
          </a:p>
        </p:txBody>
      </p:sp>
    </p:spTree>
    <p:extLst>
      <p:ext uri="{BB962C8B-B14F-4D97-AF65-F5344CB8AC3E}">
        <p14:creationId xmlns:p14="http://schemas.microsoft.com/office/powerpoint/2010/main" val="3127820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Experimental recordings in primary visual cortex. </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120" y="979303"/>
            <a:ext cx="50515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5" name="Text Box 4"/>
          <p:cNvSpPr txBox="1">
            <a:spLocks noChangeArrowheads="1"/>
          </p:cNvSpPr>
          <p:nvPr/>
        </p:nvSpPr>
        <p:spPr bwMode="auto">
          <a:xfrm>
            <a:off x="2049121"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1024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1497010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3216</TotalTime>
  <Words>2436</Words>
  <Application>Microsoft Office PowerPoint</Application>
  <PresentationFormat>On-screen Show (4:3)</PresentationFormat>
  <Paragraphs>229</Paragraphs>
  <Slides>33</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33</vt:i4>
      </vt:variant>
    </vt:vector>
  </HeadingPairs>
  <TitlesOfParts>
    <vt:vector size="50" baseType="lpstr">
      <vt:lpstr>ＭＳ Ｐゴシック</vt:lpstr>
      <vt:lpstr>Arial</vt:lpstr>
      <vt:lpstr>Calibri</vt:lpstr>
      <vt:lpstr>CMBX10</vt:lpstr>
      <vt:lpstr>CMBX12</vt:lpstr>
      <vt:lpstr>CMMI10</vt:lpstr>
      <vt:lpstr>CMMI12</vt:lpstr>
      <vt:lpstr>CMMI7</vt:lpstr>
      <vt:lpstr>CMR10</vt:lpstr>
      <vt:lpstr>CMR12</vt:lpstr>
      <vt:lpstr>CMR8</vt:lpstr>
      <vt:lpstr>CMTI10</vt:lpstr>
      <vt:lpstr>msgothic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dc:creator>
  <cp:keywords/>
  <dc:description/>
  <cp:lastModifiedBy>Darcy, Isabel K</cp:lastModifiedBy>
  <cp:revision>65</cp:revision>
  <dcterms:created xsi:type="dcterms:W3CDTF">2015-02-26T01:36:17Z</dcterms:created>
  <dcterms:modified xsi:type="dcterms:W3CDTF">2015-03-26T19:18:32Z</dcterms:modified>
  <cp:category/>
</cp:coreProperties>
</file>