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323" r:id="rId2"/>
    <p:sldId id="324" r:id="rId3"/>
    <p:sldId id="325" r:id="rId4"/>
    <p:sldId id="326" r:id="rId5"/>
    <p:sldId id="328" r:id="rId6"/>
    <p:sldId id="329" r:id="rId7"/>
    <p:sldId id="330" r:id="rId8"/>
    <p:sldId id="331" r:id="rId9"/>
    <p:sldId id="332" r:id="rId10"/>
    <p:sldId id="333" r:id="rId11"/>
    <p:sldId id="334" r:id="rId12"/>
    <p:sldId id="335" r:id="rId13"/>
    <p:sldId id="33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DD7F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5333" autoAdjust="0"/>
  </p:normalViewPr>
  <p:slideViewPr>
    <p:cSldViewPr snapToGrid="0" snapToObjects="1">
      <p:cViewPr varScale="1">
        <p:scale>
          <a:sx n="117" d="100"/>
          <a:sy n="117" d="100"/>
        </p:scale>
        <p:origin x="858"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6439CA-551A-AD4A-A1C7-6786EC8045C1}" type="datetimeFigureOut">
              <a:rPr lang="en-US" smtClean="0"/>
              <a:t>4/16/2015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B9B94A-2E4C-EE45-A095-E0798497CBB4}" type="slidenum">
              <a:rPr lang="en-US" smtClean="0"/>
              <a:t>‹#›</a:t>
            </a:fld>
            <a:endParaRPr lang="en-US"/>
          </a:p>
        </p:txBody>
      </p:sp>
    </p:spTree>
    <p:extLst>
      <p:ext uri="{BB962C8B-B14F-4D97-AF65-F5344CB8AC3E}">
        <p14:creationId xmlns:p14="http://schemas.microsoft.com/office/powerpoint/2010/main" val="41855456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962AF4-491E-7644-BAA9-0D59783E01F8}"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72952-05BE-7B4A-8FA6-3C3A50D30EAB}" type="slidenum">
              <a:rPr lang="en-US" smtClean="0"/>
              <a:t>‹#›</a:t>
            </a:fld>
            <a:endParaRPr lang="en-US"/>
          </a:p>
        </p:txBody>
      </p:sp>
    </p:spTree>
    <p:extLst>
      <p:ext uri="{BB962C8B-B14F-4D97-AF65-F5344CB8AC3E}">
        <p14:creationId xmlns:p14="http://schemas.microsoft.com/office/powerpoint/2010/main" val="1498616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962AF4-491E-7644-BAA9-0D59783E01F8}"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72952-05BE-7B4A-8FA6-3C3A50D30EAB}" type="slidenum">
              <a:rPr lang="en-US" smtClean="0"/>
              <a:t>‹#›</a:t>
            </a:fld>
            <a:endParaRPr lang="en-US"/>
          </a:p>
        </p:txBody>
      </p:sp>
    </p:spTree>
    <p:extLst>
      <p:ext uri="{BB962C8B-B14F-4D97-AF65-F5344CB8AC3E}">
        <p14:creationId xmlns:p14="http://schemas.microsoft.com/office/powerpoint/2010/main" val="319177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962AF4-491E-7644-BAA9-0D59783E01F8}"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72952-05BE-7B4A-8FA6-3C3A50D30EAB}" type="slidenum">
              <a:rPr lang="en-US" smtClean="0"/>
              <a:t>‹#›</a:t>
            </a:fld>
            <a:endParaRPr lang="en-US"/>
          </a:p>
        </p:txBody>
      </p:sp>
    </p:spTree>
    <p:extLst>
      <p:ext uri="{BB962C8B-B14F-4D97-AF65-F5344CB8AC3E}">
        <p14:creationId xmlns:p14="http://schemas.microsoft.com/office/powerpoint/2010/main" val="1216107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962AF4-491E-7644-BAA9-0D59783E01F8}"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72952-05BE-7B4A-8FA6-3C3A50D30EAB}" type="slidenum">
              <a:rPr lang="en-US" smtClean="0"/>
              <a:t>‹#›</a:t>
            </a:fld>
            <a:endParaRPr lang="en-US"/>
          </a:p>
        </p:txBody>
      </p:sp>
    </p:spTree>
    <p:extLst>
      <p:ext uri="{BB962C8B-B14F-4D97-AF65-F5344CB8AC3E}">
        <p14:creationId xmlns:p14="http://schemas.microsoft.com/office/powerpoint/2010/main" val="788927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962AF4-491E-7644-BAA9-0D59783E01F8}"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72952-05BE-7B4A-8FA6-3C3A50D30EAB}" type="slidenum">
              <a:rPr lang="en-US" smtClean="0"/>
              <a:t>‹#›</a:t>
            </a:fld>
            <a:endParaRPr lang="en-US"/>
          </a:p>
        </p:txBody>
      </p:sp>
    </p:spTree>
    <p:extLst>
      <p:ext uri="{BB962C8B-B14F-4D97-AF65-F5344CB8AC3E}">
        <p14:creationId xmlns:p14="http://schemas.microsoft.com/office/powerpoint/2010/main" val="2659462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962AF4-491E-7644-BAA9-0D59783E01F8}" type="datetimeFigureOut">
              <a:rPr lang="en-US" smtClean="0"/>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272952-05BE-7B4A-8FA6-3C3A50D30EAB}" type="slidenum">
              <a:rPr lang="en-US" smtClean="0"/>
              <a:t>‹#›</a:t>
            </a:fld>
            <a:endParaRPr lang="en-US"/>
          </a:p>
        </p:txBody>
      </p:sp>
    </p:spTree>
    <p:extLst>
      <p:ext uri="{BB962C8B-B14F-4D97-AF65-F5344CB8AC3E}">
        <p14:creationId xmlns:p14="http://schemas.microsoft.com/office/powerpoint/2010/main" val="4190274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962AF4-491E-7644-BAA9-0D59783E01F8}" type="datetimeFigureOut">
              <a:rPr lang="en-US" smtClean="0"/>
              <a:t>4/16/2015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272952-05BE-7B4A-8FA6-3C3A50D30EAB}" type="slidenum">
              <a:rPr lang="en-US" smtClean="0"/>
              <a:t>‹#›</a:t>
            </a:fld>
            <a:endParaRPr lang="en-US"/>
          </a:p>
        </p:txBody>
      </p:sp>
    </p:spTree>
    <p:extLst>
      <p:ext uri="{BB962C8B-B14F-4D97-AF65-F5344CB8AC3E}">
        <p14:creationId xmlns:p14="http://schemas.microsoft.com/office/powerpoint/2010/main" val="3822865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962AF4-491E-7644-BAA9-0D59783E01F8}" type="datetimeFigureOut">
              <a:rPr lang="en-US" smtClean="0"/>
              <a:t>4/16/2015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272952-05BE-7B4A-8FA6-3C3A50D30EAB}" type="slidenum">
              <a:rPr lang="en-US" smtClean="0"/>
              <a:t>‹#›</a:t>
            </a:fld>
            <a:endParaRPr lang="en-US"/>
          </a:p>
        </p:txBody>
      </p:sp>
    </p:spTree>
    <p:extLst>
      <p:ext uri="{BB962C8B-B14F-4D97-AF65-F5344CB8AC3E}">
        <p14:creationId xmlns:p14="http://schemas.microsoft.com/office/powerpoint/2010/main" val="1295449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962AF4-491E-7644-BAA9-0D59783E01F8}" type="datetimeFigureOut">
              <a:rPr lang="en-US" smtClean="0"/>
              <a:t>4/16/2015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272952-05BE-7B4A-8FA6-3C3A50D30EAB}" type="slidenum">
              <a:rPr lang="en-US" smtClean="0"/>
              <a:t>‹#›</a:t>
            </a:fld>
            <a:endParaRPr lang="en-US"/>
          </a:p>
        </p:txBody>
      </p:sp>
    </p:spTree>
    <p:extLst>
      <p:ext uri="{BB962C8B-B14F-4D97-AF65-F5344CB8AC3E}">
        <p14:creationId xmlns:p14="http://schemas.microsoft.com/office/powerpoint/2010/main" val="1215903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962AF4-491E-7644-BAA9-0D59783E01F8}" type="datetimeFigureOut">
              <a:rPr lang="en-US" smtClean="0"/>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272952-05BE-7B4A-8FA6-3C3A50D30EAB}" type="slidenum">
              <a:rPr lang="en-US" smtClean="0"/>
              <a:t>‹#›</a:t>
            </a:fld>
            <a:endParaRPr lang="en-US"/>
          </a:p>
        </p:txBody>
      </p:sp>
    </p:spTree>
    <p:extLst>
      <p:ext uri="{BB962C8B-B14F-4D97-AF65-F5344CB8AC3E}">
        <p14:creationId xmlns:p14="http://schemas.microsoft.com/office/powerpoint/2010/main" val="3217605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962AF4-491E-7644-BAA9-0D59783E01F8}" type="datetimeFigureOut">
              <a:rPr lang="en-US" smtClean="0"/>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272952-05BE-7B4A-8FA6-3C3A50D30EAB}" type="slidenum">
              <a:rPr lang="en-US" smtClean="0"/>
              <a:t>‹#›</a:t>
            </a:fld>
            <a:endParaRPr lang="en-US"/>
          </a:p>
        </p:txBody>
      </p:sp>
    </p:spTree>
    <p:extLst>
      <p:ext uri="{BB962C8B-B14F-4D97-AF65-F5344CB8AC3E}">
        <p14:creationId xmlns:p14="http://schemas.microsoft.com/office/powerpoint/2010/main" val="4214151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962AF4-491E-7644-BAA9-0D59783E01F8}" type="datetimeFigureOut">
              <a:rPr lang="en-US" smtClean="0"/>
              <a:t>4/16/2015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272952-05BE-7B4A-8FA6-3C3A50D30EAB}" type="slidenum">
              <a:rPr lang="en-US" smtClean="0"/>
              <a:t>‹#›</a:t>
            </a:fld>
            <a:endParaRPr lang="en-US"/>
          </a:p>
        </p:txBody>
      </p:sp>
    </p:spTree>
    <p:extLst>
      <p:ext uri="{BB962C8B-B14F-4D97-AF65-F5344CB8AC3E}">
        <p14:creationId xmlns:p14="http://schemas.microsoft.com/office/powerpoint/2010/main" val="3670305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www.nytimes.com/2006/08/09/technology/09aol.html" TargetMode="External"/><Relationship Id="rId13"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hyperlink" Target="http://www.nytimes.com/2014/10/17/opinion/the-dark-market-for-personal-data.html" TargetMode="External"/><Relationship Id="rId12"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hyperlink" Target="http://www.theguardian.com/science/2005/nov/03/genetics.news" TargetMode="External"/><Relationship Id="rId11"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hyperlink" Target="http://www.washingtonpost.com/business/economy/little-known-firms-tracking-data-used-in-credit-scores/2011/05/24/gIQAXHcWII_story.html" TargetMode="External"/><Relationship Id="rId4" Type="http://schemas.openxmlformats.org/officeDocument/2006/relationships/image" Target="../media/image12.png"/><Relationship Id="rId9" Type="http://schemas.openxmlformats.org/officeDocument/2006/relationships/hyperlink" Target="https://www.sciencemag.org/content/339/6117/262"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nastructur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9552" y="1051943"/>
            <a:ext cx="2811780" cy="2811780"/>
          </a:xfrm>
          <a:prstGeom prst="rect">
            <a:avLst/>
          </a:prstGeom>
        </p:spPr>
      </p:pic>
      <p:pic>
        <p:nvPicPr>
          <p:cNvPr id="6" name="Picture 5" descr="Fig1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6826" y="1246511"/>
            <a:ext cx="1104175" cy="2658707"/>
          </a:xfrm>
          <a:prstGeom prst="rect">
            <a:avLst/>
          </a:prstGeom>
        </p:spPr>
      </p:pic>
      <p:sp>
        <p:nvSpPr>
          <p:cNvPr id="4" name="Rectangle 3"/>
          <p:cNvSpPr/>
          <p:nvPr/>
        </p:nvSpPr>
        <p:spPr>
          <a:xfrm>
            <a:off x="1294954" y="868789"/>
            <a:ext cx="6681626" cy="5124480"/>
          </a:xfrm>
          <a:prstGeom prst="rect">
            <a:avLst/>
          </a:prstGeom>
        </p:spPr>
        <p:txBody>
          <a:bodyPr wrap="square">
            <a:spAutoFit/>
          </a:bodyPr>
          <a:lstStyle/>
          <a:p>
            <a:r>
              <a:rPr lang="en-US" sz="2400" dirty="0">
                <a:solidFill>
                  <a:srgbClr val="0000FF"/>
                </a:solidFill>
              </a:rPr>
              <a:t>DNA trivia:  Who are the authors of the 1953 paper on DNA with the following quotes:</a:t>
            </a:r>
          </a:p>
          <a:p>
            <a:endParaRPr lang="en-US" sz="900" dirty="0"/>
          </a:p>
          <a:p>
            <a:r>
              <a:rPr lang="en-US" sz="2400" dirty="0"/>
              <a:t>“DNA is a helical structure” </a:t>
            </a:r>
          </a:p>
          <a:p>
            <a:r>
              <a:rPr lang="en-US" sz="2400" dirty="0"/>
              <a:t>with  “two co-axial molecules.”</a:t>
            </a:r>
          </a:p>
          <a:p>
            <a:endParaRPr lang="en-US" sz="1350" dirty="0"/>
          </a:p>
          <a:p>
            <a:r>
              <a:rPr lang="en-US" sz="2400" dirty="0"/>
              <a:t>“period is 34 </a:t>
            </a:r>
            <a:r>
              <a:rPr lang="en-US" sz="2400" dirty="0" err="1"/>
              <a:t>Å</a:t>
            </a:r>
            <a:r>
              <a:rPr lang="en-US" sz="2400" dirty="0"/>
              <a:t>”   </a:t>
            </a:r>
          </a:p>
          <a:p>
            <a:endParaRPr lang="en-US" sz="1350" dirty="0"/>
          </a:p>
          <a:p>
            <a:r>
              <a:rPr lang="en-US" sz="2400" dirty="0"/>
              <a:t>“one repeating unit contains ten </a:t>
            </a:r>
          </a:p>
          <a:p>
            <a:r>
              <a:rPr lang="en-US" sz="2400" dirty="0"/>
              <a:t>nucleotides on each of two . . . co-axial molecules.'’</a:t>
            </a:r>
          </a:p>
          <a:p>
            <a:endParaRPr lang="en-US" sz="1350" dirty="0"/>
          </a:p>
          <a:p>
            <a:r>
              <a:rPr lang="en-US" sz="2400" dirty="0"/>
              <a:t>“The phosphate groups lie on the outside of the structural unit, on a helix of diameter about 20 </a:t>
            </a:r>
            <a:r>
              <a:rPr lang="en-US" sz="2400" dirty="0" err="1"/>
              <a:t>Å</a:t>
            </a:r>
            <a:r>
              <a:rPr lang="en-US" sz="2400" dirty="0"/>
              <a:t>” </a:t>
            </a:r>
          </a:p>
          <a:p>
            <a:endParaRPr lang="en-US" sz="1350" dirty="0"/>
          </a:p>
          <a:p>
            <a:r>
              <a:rPr lang="en-US" sz="2400" dirty="0"/>
              <a:t>“the sugar and base groups must accordingly be turned inwards towards the helical axis.”</a:t>
            </a:r>
          </a:p>
        </p:txBody>
      </p:sp>
    </p:spTree>
    <p:extLst>
      <p:ext uri="{BB962C8B-B14F-4D97-AF65-F5344CB8AC3E}">
        <p14:creationId xmlns:p14="http://schemas.microsoft.com/office/powerpoint/2010/main" val="565278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6705" y="785813"/>
            <a:ext cx="6596609" cy="738664"/>
          </a:xfrm>
          <a:prstGeom prst="rect">
            <a:avLst/>
          </a:prstGeom>
        </p:spPr>
        <p:txBody>
          <a:bodyPr wrap="square">
            <a:spAutoFit/>
          </a:bodyPr>
          <a:lstStyle/>
          <a:p>
            <a:r>
              <a:rPr lang="en-US" sz="2100" dirty="0">
                <a:solidFill>
                  <a:srgbClr val="0000FF"/>
                </a:solidFill>
              </a:rPr>
              <a:t>http://</a:t>
            </a:r>
            <a:r>
              <a:rPr lang="en-US" sz="2100" dirty="0" err="1">
                <a:solidFill>
                  <a:srgbClr val="0000FF"/>
                </a:solidFill>
              </a:rPr>
              <a:t>www.npr.org</a:t>
            </a:r>
            <a:r>
              <a:rPr lang="en-US" sz="2100" dirty="0">
                <a:solidFill>
                  <a:srgbClr val="0000FF"/>
                </a:solidFill>
              </a:rPr>
              <a:t>/blogs/health/2013/01/17/169634045/some-types-of-insurance-can-discriminate-based-on-genes</a:t>
            </a:r>
          </a:p>
        </p:txBody>
      </p:sp>
      <p:sp>
        <p:nvSpPr>
          <p:cNvPr id="3" name="Rectangle 2"/>
          <p:cNvSpPr/>
          <p:nvPr/>
        </p:nvSpPr>
        <p:spPr>
          <a:xfrm>
            <a:off x="1330518" y="1453768"/>
            <a:ext cx="6694295" cy="4593565"/>
          </a:xfrm>
          <a:prstGeom prst="rect">
            <a:avLst/>
          </a:prstGeom>
        </p:spPr>
        <p:txBody>
          <a:bodyPr wrap="square">
            <a:spAutoFit/>
          </a:bodyPr>
          <a:lstStyle/>
          <a:p>
            <a:r>
              <a:rPr lang="en-US" sz="2250" dirty="0"/>
              <a:t>In the USA, Under GINA (2009), it's (mostly) illegal for </a:t>
            </a:r>
          </a:p>
          <a:p>
            <a:r>
              <a:rPr lang="en-US" sz="2250" dirty="0"/>
              <a:t>an employer to fire someone based on his genes, and it's illegal for health insurers to raise rates or to deny coverage because of someone's genetic code.</a:t>
            </a:r>
          </a:p>
          <a:p>
            <a:pPr>
              <a:lnSpc>
                <a:spcPct val="50000"/>
              </a:lnSpc>
            </a:pPr>
            <a:endParaRPr lang="en-US" sz="2250" dirty="0"/>
          </a:p>
          <a:p>
            <a:r>
              <a:rPr lang="en-US" sz="2250" dirty="0">
                <a:solidFill>
                  <a:srgbClr val="660066"/>
                </a:solidFill>
              </a:rPr>
              <a:t>But the law has a loophole: It only applies to health insurance. It doesn't say anything about companies </a:t>
            </a:r>
          </a:p>
          <a:p>
            <a:r>
              <a:rPr lang="en-US" sz="2250" dirty="0">
                <a:solidFill>
                  <a:srgbClr val="660066"/>
                </a:solidFill>
              </a:rPr>
              <a:t>that sell life insurance, disability insurance or </a:t>
            </a:r>
          </a:p>
          <a:p>
            <a:r>
              <a:rPr lang="en-US" sz="2250" dirty="0">
                <a:solidFill>
                  <a:srgbClr val="660066"/>
                </a:solidFill>
              </a:rPr>
              <a:t>long-term-care insurance.”</a:t>
            </a:r>
          </a:p>
          <a:p>
            <a:pPr>
              <a:lnSpc>
                <a:spcPct val="50000"/>
              </a:lnSpc>
            </a:pPr>
            <a:endParaRPr lang="en-US" sz="2250" dirty="0"/>
          </a:p>
          <a:p>
            <a:r>
              <a:rPr lang="en-US" sz="2250" dirty="0"/>
              <a:t>People who discover they have the gene, ApoE4, associated with Alzheimer’s are 5 times more likely </a:t>
            </a:r>
          </a:p>
          <a:p>
            <a:r>
              <a:rPr lang="en-US" sz="2250" dirty="0"/>
              <a:t>than the average person to go out and buy </a:t>
            </a:r>
          </a:p>
          <a:p>
            <a:r>
              <a:rPr lang="en-US" sz="2250" dirty="0"/>
              <a:t>long-term-care insurance.</a:t>
            </a:r>
          </a:p>
        </p:txBody>
      </p:sp>
    </p:spTree>
    <p:extLst>
      <p:ext uri="{BB962C8B-B14F-4D97-AF65-F5344CB8AC3E}">
        <p14:creationId xmlns:p14="http://schemas.microsoft.com/office/powerpoint/2010/main" val="1345279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9532" y="1074281"/>
            <a:ext cx="6711468" cy="369332"/>
          </a:xfrm>
          <a:prstGeom prst="rect">
            <a:avLst/>
          </a:prstGeom>
        </p:spPr>
        <p:txBody>
          <a:bodyPr wrap="square">
            <a:spAutoFit/>
          </a:bodyPr>
          <a:lstStyle/>
          <a:p>
            <a:r>
              <a:rPr lang="en-US" dirty="0">
                <a:solidFill>
                  <a:srgbClr val="0000FF"/>
                </a:solidFill>
              </a:rPr>
              <a:t>http://</a:t>
            </a:r>
            <a:r>
              <a:rPr lang="en-US" dirty="0" err="1">
                <a:solidFill>
                  <a:srgbClr val="0000FF"/>
                </a:solidFill>
              </a:rPr>
              <a:t>www.theguardian.com</a:t>
            </a:r>
            <a:r>
              <a:rPr lang="en-US" dirty="0">
                <a:solidFill>
                  <a:srgbClr val="0000FF"/>
                </a:solidFill>
              </a:rPr>
              <a:t>/science/2005/</a:t>
            </a:r>
            <a:r>
              <a:rPr lang="en-US" dirty="0" err="1">
                <a:solidFill>
                  <a:srgbClr val="0000FF"/>
                </a:solidFill>
              </a:rPr>
              <a:t>nov</a:t>
            </a:r>
            <a:r>
              <a:rPr lang="en-US" dirty="0">
                <a:solidFill>
                  <a:srgbClr val="0000FF"/>
                </a:solidFill>
              </a:rPr>
              <a:t>/03/</a:t>
            </a:r>
            <a:r>
              <a:rPr lang="en-US" dirty="0" err="1">
                <a:solidFill>
                  <a:srgbClr val="0000FF"/>
                </a:solidFill>
              </a:rPr>
              <a:t>genetics.news</a:t>
            </a:r>
            <a:endParaRPr lang="en-US" dirty="0">
              <a:solidFill>
                <a:srgbClr val="0000FF"/>
              </a:solidFill>
            </a:endParaRPr>
          </a:p>
        </p:txBody>
      </p:sp>
      <p:pic>
        <p:nvPicPr>
          <p:cNvPr id="3" name="Picture 2"/>
          <p:cNvPicPr>
            <a:picLocks noChangeAspect="1"/>
          </p:cNvPicPr>
          <p:nvPr/>
        </p:nvPicPr>
        <p:blipFill>
          <a:blip r:embed="rId2"/>
          <a:stretch>
            <a:fillRect/>
          </a:stretch>
        </p:blipFill>
        <p:spPr>
          <a:xfrm>
            <a:off x="1728788" y="1714500"/>
            <a:ext cx="5686425" cy="3429000"/>
          </a:xfrm>
          <a:prstGeom prst="rect">
            <a:avLst/>
          </a:prstGeom>
        </p:spPr>
      </p:pic>
    </p:spTree>
    <p:extLst>
      <p:ext uri="{BB962C8B-B14F-4D97-AF65-F5344CB8AC3E}">
        <p14:creationId xmlns:p14="http://schemas.microsoft.com/office/powerpoint/2010/main" val="1664814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2283" y="1022514"/>
            <a:ext cx="6694296" cy="4766690"/>
          </a:xfrm>
          <a:prstGeom prst="rect">
            <a:avLst/>
          </a:prstGeom>
        </p:spPr>
        <p:txBody>
          <a:bodyPr wrap="square">
            <a:spAutoFit/>
          </a:bodyPr>
          <a:lstStyle/>
          <a:p>
            <a:r>
              <a:rPr lang="en-US" sz="2250" dirty="0"/>
              <a:t>The boy took the saliva sample late and sent it off to an online genealogy DNA-testing service.</a:t>
            </a:r>
          </a:p>
          <a:p>
            <a:pPr>
              <a:lnSpc>
                <a:spcPct val="50000"/>
              </a:lnSpc>
            </a:pPr>
            <a:endParaRPr lang="en-US" sz="2250" dirty="0"/>
          </a:p>
          <a:p>
            <a:r>
              <a:rPr lang="en-US" sz="2250" dirty="0">
                <a:solidFill>
                  <a:srgbClr val="660066"/>
                </a:solidFill>
              </a:rPr>
              <a:t>boy's genetic father had never supplied his DNA </a:t>
            </a:r>
          </a:p>
          <a:p>
            <a:pPr>
              <a:lnSpc>
                <a:spcPct val="50000"/>
              </a:lnSpc>
            </a:pPr>
            <a:endParaRPr lang="en-US" sz="2250" dirty="0"/>
          </a:p>
          <a:p>
            <a:r>
              <a:rPr lang="en-US" sz="2250" dirty="0"/>
              <a:t>2 men on the database matched his Y-chromosome </a:t>
            </a:r>
          </a:p>
          <a:p>
            <a:pPr>
              <a:lnSpc>
                <a:spcPct val="50000"/>
              </a:lnSpc>
            </a:pPr>
            <a:endParaRPr lang="en-US" sz="2250" dirty="0"/>
          </a:p>
          <a:p>
            <a:r>
              <a:rPr lang="en-US" sz="2250" dirty="0">
                <a:solidFill>
                  <a:srgbClr val="660066"/>
                </a:solidFill>
              </a:rPr>
              <a:t>The two men did not know each other, but shared a surname, albeit with a different spelling.</a:t>
            </a:r>
          </a:p>
          <a:p>
            <a:pPr>
              <a:lnSpc>
                <a:spcPct val="50000"/>
              </a:lnSpc>
            </a:pPr>
            <a:endParaRPr lang="en-US" sz="2250" dirty="0"/>
          </a:p>
          <a:p>
            <a:r>
              <a:rPr lang="en-US" sz="2250" dirty="0"/>
              <a:t>genetic similarity of their Y-chromosomes suggested a 50% chance that the 2 men &amp; the boy shared the same father, grandfather or great-grandfather.</a:t>
            </a:r>
          </a:p>
          <a:p>
            <a:pPr>
              <a:lnSpc>
                <a:spcPct val="50000"/>
              </a:lnSpc>
            </a:pPr>
            <a:endParaRPr lang="en-US" sz="2250" dirty="0">
              <a:solidFill>
                <a:srgbClr val="660066"/>
              </a:solidFill>
            </a:endParaRPr>
          </a:p>
          <a:p>
            <a:r>
              <a:rPr lang="en-US" sz="2250" dirty="0">
                <a:solidFill>
                  <a:srgbClr val="660066"/>
                </a:solidFill>
              </a:rPr>
              <a:t>bought information on everyone born in the same place and on the same date as his father.</a:t>
            </a:r>
          </a:p>
        </p:txBody>
      </p:sp>
    </p:spTree>
    <p:extLst>
      <p:ext uri="{BB962C8B-B14F-4D97-AF65-F5344CB8AC3E}">
        <p14:creationId xmlns:p14="http://schemas.microsoft.com/office/powerpoint/2010/main" val="1901115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5111" y="1002586"/>
            <a:ext cx="6711468" cy="2769989"/>
          </a:xfrm>
          <a:prstGeom prst="rect">
            <a:avLst/>
          </a:prstGeom>
        </p:spPr>
        <p:txBody>
          <a:bodyPr wrap="square">
            <a:spAutoFit/>
          </a:bodyPr>
          <a:lstStyle/>
          <a:p>
            <a:r>
              <a:rPr lang="en-US" dirty="0"/>
              <a:t>Science 18 January 2013:  Vol. 339 no. 6117 p. 262 </a:t>
            </a:r>
          </a:p>
          <a:p>
            <a:r>
              <a:rPr lang="en-US" dirty="0"/>
              <a:t>NEWS &amp; ANALYSIS GENETICS</a:t>
            </a:r>
          </a:p>
          <a:p>
            <a:r>
              <a:rPr lang="en-US" dirty="0"/>
              <a:t>Genealogy Databases Enable Naming of Anonymous DNA Donors by John Bohannon</a:t>
            </a:r>
          </a:p>
          <a:p>
            <a:pPr>
              <a:lnSpc>
                <a:spcPct val="50000"/>
              </a:lnSpc>
            </a:pPr>
            <a:endParaRPr lang="en-US" sz="2400" dirty="0"/>
          </a:p>
          <a:p>
            <a:r>
              <a:rPr lang="en-US" sz="2250" dirty="0"/>
              <a:t>Science 18 January 2013: Vol. 339 no. 6117 pp. 321-324 </a:t>
            </a:r>
          </a:p>
          <a:p>
            <a:r>
              <a:rPr lang="en-US" sz="2250" dirty="0"/>
              <a:t>Identifying Personal Genomes by Surname Inference</a:t>
            </a:r>
          </a:p>
          <a:p>
            <a:r>
              <a:rPr lang="en-US" sz="2250" dirty="0"/>
              <a:t>Melissa </a:t>
            </a:r>
            <a:r>
              <a:rPr lang="en-US" sz="2250" dirty="0" err="1"/>
              <a:t>Gymrek</a:t>
            </a:r>
            <a:r>
              <a:rPr lang="en-US" sz="2250" dirty="0"/>
              <a:t>, Amy L. McGuire, David Golan, </a:t>
            </a:r>
            <a:r>
              <a:rPr lang="en-US" sz="2250" dirty="0" err="1"/>
              <a:t>Eran</a:t>
            </a:r>
            <a:r>
              <a:rPr lang="en-US" sz="2250" dirty="0"/>
              <a:t> </a:t>
            </a:r>
            <a:r>
              <a:rPr lang="en-US" sz="2250" dirty="0" err="1"/>
              <a:t>Halperin</a:t>
            </a:r>
            <a:r>
              <a:rPr lang="en-US" sz="2250" dirty="0"/>
              <a:t>, </a:t>
            </a:r>
            <a:r>
              <a:rPr lang="en-US" sz="2250" dirty="0" err="1"/>
              <a:t>Yaniv</a:t>
            </a:r>
            <a:r>
              <a:rPr lang="en-US" sz="2250" dirty="0"/>
              <a:t> </a:t>
            </a:r>
            <a:r>
              <a:rPr lang="en-US" sz="2250" dirty="0" err="1"/>
              <a:t>Erlich</a:t>
            </a:r>
            <a:endParaRPr lang="en-US" sz="2250" dirty="0"/>
          </a:p>
        </p:txBody>
      </p:sp>
      <p:sp>
        <p:nvSpPr>
          <p:cNvPr id="3" name="Rectangle 2"/>
          <p:cNvSpPr/>
          <p:nvPr/>
        </p:nvSpPr>
        <p:spPr>
          <a:xfrm>
            <a:off x="1265111" y="4033191"/>
            <a:ext cx="6616827" cy="1569660"/>
          </a:xfrm>
          <a:prstGeom prst="rect">
            <a:avLst/>
          </a:prstGeom>
        </p:spPr>
        <p:txBody>
          <a:bodyPr wrap="square">
            <a:spAutoFit/>
          </a:bodyPr>
          <a:lstStyle/>
          <a:p>
            <a:r>
              <a:rPr lang="en-US" sz="2400" dirty="0">
                <a:solidFill>
                  <a:srgbClr val="660066"/>
                </a:solidFill>
              </a:rPr>
              <a:t>able to expose the identity of 50 individuals whose DNA was donated anonymously for scientific study through consortiums such as the 1000 Genomes Project.</a:t>
            </a:r>
          </a:p>
        </p:txBody>
      </p:sp>
    </p:spTree>
    <p:extLst>
      <p:ext uri="{BB962C8B-B14F-4D97-AF65-F5344CB8AC3E}">
        <p14:creationId xmlns:p14="http://schemas.microsoft.com/office/powerpoint/2010/main" val="466790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289317" y="2284755"/>
            <a:ext cx="2517480" cy="2537460"/>
          </a:xfrm>
          <a:prstGeom prst="rect">
            <a:avLst/>
          </a:prstGeom>
        </p:spPr>
      </p:pic>
      <p:pic>
        <p:nvPicPr>
          <p:cNvPr id="7" name="Picture 6"/>
          <p:cNvPicPr>
            <a:picLocks noChangeAspect="1"/>
          </p:cNvPicPr>
          <p:nvPr/>
        </p:nvPicPr>
        <p:blipFill>
          <a:blip r:embed="rId3"/>
          <a:stretch>
            <a:fillRect/>
          </a:stretch>
        </p:blipFill>
        <p:spPr>
          <a:xfrm>
            <a:off x="1143000" y="1362766"/>
            <a:ext cx="6858000" cy="916423"/>
          </a:xfrm>
          <a:prstGeom prst="rect">
            <a:avLst/>
          </a:prstGeom>
        </p:spPr>
      </p:pic>
      <p:pic>
        <p:nvPicPr>
          <p:cNvPr id="8" name="Picture 7"/>
          <p:cNvPicPr>
            <a:picLocks noChangeAspect="1"/>
          </p:cNvPicPr>
          <p:nvPr/>
        </p:nvPicPr>
        <p:blipFill>
          <a:blip r:embed="rId4"/>
          <a:stretch>
            <a:fillRect/>
          </a:stretch>
        </p:blipFill>
        <p:spPr>
          <a:xfrm>
            <a:off x="1191843" y="4758484"/>
            <a:ext cx="6858000" cy="1181216"/>
          </a:xfrm>
          <a:prstGeom prst="rect">
            <a:avLst/>
          </a:prstGeom>
        </p:spPr>
      </p:pic>
      <p:pic>
        <p:nvPicPr>
          <p:cNvPr id="5" name="Picture 4"/>
          <p:cNvPicPr>
            <a:picLocks noChangeAspect="1"/>
          </p:cNvPicPr>
          <p:nvPr/>
        </p:nvPicPr>
        <p:blipFill>
          <a:blip r:embed="rId5"/>
          <a:stretch>
            <a:fillRect/>
          </a:stretch>
        </p:blipFill>
        <p:spPr>
          <a:xfrm>
            <a:off x="1191845" y="957900"/>
            <a:ext cx="6858000" cy="388913"/>
          </a:xfrm>
          <a:prstGeom prst="rect">
            <a:avLst/>
          </a:prstGeom>
        </p:spPr>
      </p:pic>
    </p:spTree>
    <p:extLst>
      <p:ext uri="{BB962C8B-B14F-4D97-AF65-F5344CB8AC3E}">
        <p14:creationId xmlns:p14="http://schemas.microsoft.com/office/powerpoint/2010/main" val="1695209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5314" y="2034683"/>
            <a:ext cx="5311140" cy="1165860"/>
          </a:xfrm>
          <a:prstGeom prst="rect">
            <a:avLst/>
          </a:prstGeom>
        </p:spPr>
      </p:pic>
      <p:pic>
        <p:nvPicPr>
          <p:cNvPr id="5" name="Picture 4"/>
          <p:cNvPicPr>
            <a:picLocks noChangeAspect="1"/>
          </p:cNvPicPr>
          <p:nvPr/>
        </p:nvPicPr>
        <p:blipFill>
          <a:blip r:embed="rId3"/>
          <a:stretch>
            <a:fillRect/>
          </a:stretch>
        </p:blipFill>
        <p:spPr>
          <a:xfrm>
            <a:off x="6120543" y="857250"/>
            <a:ext cx="1722437" cy="5143500"/>
          </a:xfrm>
          <a:prstGeom prst="rect">
            <a:avLst/>
          </a:prstGeom>
        </p:spPr>
      </p:pic>
      <p:pic>
        <p:nvPicPr>
          <p:cNvPr id="6" name="Picture 5"/>
          <p:cNvPicPr>
            <a:picLocks noChangeAspect="1"/>
          </p:cNvPicPr>
          <p:nvPr/>
        </p:nvPicPr>
        <p:blipFill>
          <a:blip r:embed="rId4"/>
          <a:stretch>
            <a:fillRect/>
          </a:stretch>
        </p:blipFill>
        <p:spPr>
          <a:xfrm>
            <a:off x="1600202" y="3677756"/>
            <a:ext cx="3211204" cy="809244"/>
          </a:xfrm>
          <a:prstGeom prst="rect">
            <a:avLst/>
          </a:prstGeom>
        </p:spPr>
      </p:pic>
      <p:sp>
        <p:nvSpPr>
          <p:cNvPr id="7" name="TextBox 6"/>
          <p:cNvSpPr txBox="1"/>
          <p:nvPr/>
        </p:nvSpPr>
        <p:spPr>
          <a:xfrm>
            <a:off x="1343768" y="1125873"/>
            <a:ext cx="4874460" cy="830997"/>
          </a:xfrm>
          <a:prstGeom prst="rect">
            <a:avLst/>
          </a:prstGeom>
          <a:noFill/>
        </p:spPr>
        <p:txBody>
          <a:bodyPr wrap="square" rtlCol="0">
            <a:spAutoFit/>
          </a:bodyPr>
          <a:lstStyle/>
          <a:p>
            <a:r>
              <a:rPr lang="en-US" sz="2400" dirty="0"/>
              <a:t>Also published in the same issue of Nature:</a:t>
            </a:r>
          </a:p>
        </p:txBody>
      </p:sp>
    </p:spTree>
    <p:extLst>
      <p:ext uri="{BB962C8B-B14F-4D97-AF65-F5344CB8AC3E}">
        <p14:creationId xmlns:p14="http://schemas.microsoft.com/office/powerpoint/2010/main" val="1496004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7643" y="1162054"/>
            <a:ext cx="6400800" cy="3046988"/>
          </a:xfrm>
          <a:prstGeom prst="rect">
            <a:avLst/>
          </a:prstGeom>
          <a:noFill/>
        </p:spPr>
        <p:txBody>
          <a:bodyPr wrap="square" rtlCol="0">
            <a:spAutoFit/>
          </a:bodyPr>
          <a:lstStyle/>
          <a:p>
            <a:r>
              <a:rPr lang="en-US" sz="2400" dirty="0"/>
              <a:t>If someone gives you data, check with them BEFORE you share it with others.</a:t>
            </a:r>
          </a:p>
          <a:p>
            <a:endParaRPr lang="en-US" sz="2400" dirty="0"/>
          </a:p>
          <a:p>
            <a:r>
              <a:rPr lang="en-US" sz="2400" dirty="0"/>
              <a:t>If it involves human data, you may need approval from the ethics board.</a:t>
            </a:r>
          </a:p>
          <a:p>
            <a:endParaRPr lang="en-US" sz="2400" dirty="0"/>
          </a:p>
          <a:p>
            <a:r>
              <a:rPr lang="en-US" sz="2400" dirty="0"/>
              <a:t>If it involves human data, you may need to keep it secure – </a:t>
            </a:r>
            <a:r>
              <a:rPr lang="en-US" sz="2400" dirty="0" err="1"/>
              <a:t>i.e</a:t>
            </a:r>
            <a:r>
              <a:rPr lang="en-US" sz="2400" dirty="0"/>
              <a:t>,  not on an unsecured laptop.</a:t>
            </a:r>
          </a:p>
        </p:txBody>
      </p:sp>
    </p:spTree>
    <p:extLst>
      <p:ext uri="{BB962C8B-B14F-4D97-AF65-F5344CB8AC3E}">
        <p14:creationId xmlns:p14="http://schemas.microsoft.com/office/powerpoint/2010/main" val="1638602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 b="4201"/>
          <a:stretch/>
        </p:blipFill>
        <p:spPr>
          <a:xfrm>
            <a:off x="1390273" y="1428272"/>
            <a:ext cx="2576123" cy="1488186"/>
          </a:xfrm>
          <a:prstGeom prst="rect">
            <a:avLst/>
          </a:prstGeom>
          <a:ln>
            <a:solidFill>
              <a:srgbClr val="FF0000"/>
            </a:solidFill>
          </a:ln>
        </p:spPr>
      </p:pic>
      <p:sp>
        <p:nvSpPr>
          <p:cNvPr id="3" name="TextBox 2"/>
          <p:cNvSpPr txBox="1"/>
          <p:nvPr/>
        </p:nvSpPr>
        <p:spPr>
          <a:xfrm>
            <a:off x="1697616" y="849364"/>
            <a:ext cx="6157913" cy="646331"/>
          </a:xfrm>
          <a:prstGeom prst="rect">
            <a:avLst/>
          </a:prstGeom>
          <a:noFill/>
        </p:spPr>
        <p:txBody>
          <a:bodyPr wrap="square" rtlCol="0">
            <a:spAutoFit/>
          </a:bodyPr>
          <a:lstStyle/>
          <a:p>
            <a:r>
              <a:rPr lang="en-US" sz="3600" dirty="0">
                <a:solidFill>
                  <a:srgbClr val="7030A0"/>
                </a:solidFill>
              </a:rPr>
              <a:t>Data is NEVER fully anonymized</a:t>
            </a:r>
          </a:p>
        </p:txBody>
      </p:sp>
      <p:pic>
        <p:nvPicPr>
          <p:cNvPr id="4" name="Picture 3"/>
          <p:cNvPicPr>
            <a:picLocks noChangeAspect="1"/>
          </p:cNvPicPr>
          <p:nvPr/>
        </p:nvPicPr>
        <p:blipFill rotWithShape="1">
          <a:blip r:embed="rId3"/>
          <a:srcRect t="-1" b="3487"/>
          <a:stretch/>
        </p:blipFill>
        <p:spPr>
          <a:xfrm>
            <a:off x="1279706" y="3937099"/>
            <a:ext cx="6521958" cy="1906524"/>
          </a:xfrm>
          <a:prstGeom prst="rect">
            <a:avLst/>
          </a:prstGeom>
          <a:ln>
            <a:solidFill>
              <a:schemeClr val="accent6">
                <a:lumMod val="50000"/>
              </a:schemeClr>
            </a:solidFill>
          </a:ln>
        </p:spPr>
      </p:pic>
      <p:pic>
        <p:nvPicPr>
          <p:cNvPr id="5" name="Picture 4"/>
          <p:cNvPicPr>
            <a:picLocks noChangeAspect="1"/>
          </p:cNvPicPr>
          <p:nvPr/>
        </p:nvPicPr>
        <p:blipFill>
          <a:blip r:embed="rId4"/>
          <a:stretch>
            <a:fillRect/>
          </a:stretch>
        </p:blipFill>
        <p:spPr>
          <a:xfrm>
            <a:off x="4289369" y="1464554"/>
            <a:ext cx="3566160" cy="3731200"/>
          </a:xfrm>
          <a:prstGeom prst="rect">
            <a:avLst/>
          </a:prstGeom>
          <a:ln>
            <a:solidFill>
              <a:schemeClr val="accent6">
                <a:lumMod val="50000"/>
              </a:schemeClr>
            </a:solidFill>
          </a:ln>
        </p:spPr>
      </p:pic>
      <p:pic>
        <p:nvPicPr>
          <p:cNvPr id="6" name="Picture 5"/>
          <p:cNvPicPr>
            <a:picLocks noChangeAspect="1"/>
          </p:cNvPicPr>
          <p:nvPr/>
        </p:nvPicPr>
        <p:blipFill>
          <a:blip r:embed="rId5"/>
          <a:stretch>
            <a:fillRect/>
          </a:stretch>
        </p:blipFill>
        <p:spPr>
          <a:xfrm>
            <a:off x="1178112" y="2946405"/>
            <a:ext cx="3155218" cy="1028700"/>
          </a:xfrm>
          <a:prstGeom prst="rect">
            <a:avLst/>
          </a:prstGeom>
          <a:ln>
            <a:solidFill>
              <a:srgbClr val="7030A0"/>
            </a:solidFill>
          </a:ln>
        </p:spPr>
      </p:pic>
      <p:sp>
        <p:nvSpPr>
          <p:cNvPr id="7" name="Rectangle 6"/>
          <p:cNvSpPr/>
          <p:nvPr/>
        </p:nvSpPr>
        <p:spPr>
          <a:xfrm>
            <a:off x="1083810" y="5429971"/>
            <a:ext cx="6917192" cy="1061829"/>
          </a:xfrm>
          <a:prstGeom prst="rect">
            <a:avLst/>
          </a:prstGeom>
        </p:spPr>
        <p:txBody>
          <a:bodyPr wrap="square">
            <a:spAutoFit/>
          </a:bodyPr>
          <a:lstStyle/>
          <a:p>
            <a:pPr algn="r"/>
            <a:r>
              <a:rPr lang="en-US" sz="900" dirty="0">
                <a:solidFill>
                  <a:srgbClr val="0000FF"/>
                </a:solidFill>
                <a:hlinkClick r:id="rId6"/>
              </a:rPr>
              <a:t>http://www.theguardian.com/science/2005/nov/03/genetics.news</a:t>
            </a:r>
            <a:endParaRPr lang="en-US" sz="900" dirty="0"/>
          </a:p>
          <a:p>
            <a:pPr algn="r"/>
            <a:r>
              <a:rPr lang="en-US" sz="900" dirty="0">
                <a:hlinkClick r:id="rId7"/>
              </a:rPr>
              <a:t>http://www.nytimes.com/2014/10/17/opinion/the-dark-market-for-personal-data.html</a:t>
            </a:r>
            <a:endParaRPr lang="en-US" sz="900" dirty="0"/>
          </a:p>
          <a:p>
            <a:pPr algn="r"/>
            <a:r>
              <a:rPr lang="en-US" sz="900" dirty="0">
                <a:hlinkClick r:id="rId8"/>
              </a:rPr>
              <a:t>http://www.nytimes.com/2006/08/09/technology/09aol.html, </a:t>
            </a:r>
            <a:r>
              <a:rPr lang="en-US" sz="900" dirty="0">
                <a:hlinkClick r:id="rId9"/>
              </a:rPr>
              <a:t>https://www.sciencemag.org/content/339/6117/262</a:t>
            </a:r>
            <a:endParaRPr lang="en-US" sz="900" dirty="0"/>
          </a:p>
          <a:p>
            <a:pPr algn="r"/>
            <a:r>
              <a:rPr lang="en-US" sz="900" dirty="0">
                <a:hlinkClick r:id="rId10"/>
              </a:rPr>
              <a:t>http://www.washingtonpost.com/business/economy/little-known-firms-tracking-data-used-in-credit-scores/2011/05/24/gIQAXHcWII_story.html</a:t>
            </a:r>
            <a:endParaRPr lang="en-US" sz="900" dirty="0"/>
          </a:p>
          <a:p>
            <a:pPr algn="r"/>
            <a:endParaRPr lang="en-US" sz="900" dirty="0"/>
          </a:p>
          <a:p>
            <a:pPr algn="r"/>
            <a:endParaRPr lang="en-US" sz="900" dirty="0"/>
          </a:p>
        </p:txBody>
      </p:sp>
      <p:grpSp>
        <p:nvGrpSpPr>
          <p:cNvPr id="11" name="Group 10"/>
          <p:cNvGrpSpPr/>
          <p:nvPr/>
        </p:nvGrpSpPr>
        <p:grpSpPr>
          <a:xfrm>
            <a:off x="5923934" y="2846441"/>
            <a:ext cx="1912005" cy="462287"/>
            <a:chOff x="7955283" y="2652254"/>
            <a:chExt cx="2549340" cy="616383"/>
          </a:xfrm>
        </p:grpSpPr>
        <p:pic>
          <p:nvPicPr>
            <p:cNvPr id="8" name="Picture 7"/>
            <p:cNvPicPr>
              <a:picLocks noChangeAspect="1"/>
            </p:cNvPicPr>
            <p:nvPr/>
          </p:nvPicPr>
          <p:blipFill>
            <a:blip r:embed="rId11"/>
            <a:stretch>
              <a:fillRect/>
            </a:stretch>
          </p:blipFill>
          <p:spPr>
            <a:xfrm>
              <a:off x="7958133" y="2874740"/>
              <a:ext cx="2546490" cy="365760"/>
            </a:xfrm>
            <a:prstGeom prst="rect">
              <a:avLst/>
            </a:prstGeom>
          </p:spPr>
        </p:pic>
        <p:pic>
          <p:nvPicPr>
            <p:cNvPr id="9" name="Picture 8"/>
            <p:cNvPicPr>
              <a:picLocks noChangeAspect="1"/>
            </p:cNvPicPr>
            <p:nvPr/>
          </p:nvPicPr>
          <p:blipFill>
            <a:blip r:embed="rId12"/>
            <a:stretch>
              <a:fillRect/>
            </a:stretch>
          </p:blipFill>
          <p:spPr>
            <a:xfrm>
              <a:off x="7955283" y="2652254"/>
              <a:ext cx="1508760" cy="274320"/>
            </a:xfrm>
            <a:prstGeom prst="rect">
              <a:avLst/>
            </a:prstGeom>
          </p:spPr>
        </p:pic>
        <p:pic>
          <p:nvPicPr>
            <p:cNvPr id="10" name="Picture 9"/>
            <p:cNvPicPr>
              <a:picLocks noChangeAspect="1"/>
            </p:cNvPicPr>
            <p:nvPr/>
          </p:nvPicPr>
          <p:blipFill>
            <a:blip r:embed="rId13"/>
            <a:stretch>
              <a:fillRect/>
            </a:stretch>
          </p:blipFill>
          <p:spPr>
            <a:xfrm>
              <a:off x="9061003" y="3096749"/>
              <a:ext cx="1371600" cy="171888"/>
            </a:xfrm>
            <a:prstGeom prst="rect">
              <a:avLst/>
            </a:prstGeom>
          </p:spPr>
        </p:pic>
      </p:grpSp>
      <p:sp>
        <p:nvSpPr>
          <p:cNvPr id="13" name="Freeform 12"/>
          <p:cNvSpPr/>
          <p:nvPr/>
        </p:nvSpPr>
        <p:spPr>
          <a:xfrm>
            <a:off x="5920549" y="2845494"/>
            <a:ext cx="1930613" cy="455279"/>
          </a:xfrm>
          <a:custGeom>
            <a:avLst/>
            <a:gdLst>
              <a:gd name="connsiteX0" fmla="*/ 7684 w 2574151"/>
              <a:gd name="connsiteY0" fmla="*/ 0 h 607038"/>
              <a:gd name="connsiteX1" fmla="*/ 1506070 w 2574151"/>
              <a:gd name="connsiteY1" fmla="*/ 0 h 607038"/>
              <a:gd name="connsiteX2" fmla="*/ 1506070 w 2574151"/>
              <a:gd name="connsiteY2" fmla="*/ 245889 h 607038"/>
              <a:gd name="connsiteX3" fmla="*/ 2574151 w 2574151"/>
              <a:gd name="connsiteY3" fmla="*/ 238205 h 607038"/>
              <a:gd name="connsiteX4" fmla="*/ 2566467 w 2574151"/>
              <a:gd name="connsiteY4" fmla="*/ 607038 h 607038"/>
              <a:gd name="connsiteX5" fmla="*/ 0 w 2574151"/>
              <a:gd name="connsiteY5" fmla="*/ 591670 h 607038"/>
              <a:gd name="connsiteX6" fmla="*/ 7684 w 2574151"/>
              <a:gd name="connsiteY6" fmla="*/ 0 h 60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4151" h="607038">
                <a:moveTo>
                  <a:pt x="7684" y="0"/>
                </a:moveTo>
                <a:lnTo>
                  <a:pt x="1506070" y="0"/>
                </a:lnTo>
                <a:lnTo>
                  <a:pt x="1506070" y="245889"/>
                </a:lnTo>
                <a:lnTo>
                  <a:pt x="2574151" y="238205"/>
                </a:lnTo>
                <a:lnTo>
                  <a:pt x="2566467" y="607038"/>
                </a:lnTo>
                <a:lnTo>
                  <a:pt x="0" y="591670"/>
                </a:lnTo>
                <a:lnTo>
                  <a:pt x="7684" y="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517088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1113665"/>
            <a:ext cx="6858000" cy="2587150"/>
          </a:xfrm>
          <a:prstGeom prst="rect">
            <a:avLst/>
          </a:prstGeom>
        </p:spPr>
      </p:pic>
      <p:sp>
        <p:nvSpPr>
          <p:cNvPr id="3" name="TextBox 2"/>
          <p:cNvSpPr txBox="1"/>
          <p:nvPr/>
        </p:nvSpPr>
        <p:spPr>
          <a:xfrm>
            <a:off x="1240689" y="3700814"/>
            <a:ext cx="6760312" cy="2239074"/>
          </a:xfrm>
          <a:prstGeom prst="rect">
            <a:avLst/>
          </a:prstGeom>
          <a:noFill/>
        </p:spPr>
        <p:txBody>
          <a:bodyPr wrap="square" rtlCol="0">
            <a:spAutoFit/>
          </a:bodyPr>
          <a:lstStyle/>
          <a:p>
            <a:r>
              <a:rPr lang="en-US" sz="2325" dirty="0"/>
              <a:t>“IN MARCH, THE PUBLICATION OF THE complete genome sequence of cancer cells from a Maryland woman who died in 1951 ignited an ethical firestorm. These cells, called </a:t>
            </a:r>
            <a:r>
              <a:rPr lang="en-US" sz="2325" dirty="0" err="1"/>
              <a:t>HeLa</a:t>
            </a:r>
            <a:r>
              <a:rPr lang="en-US" sz="2325" dirty="0"/>
              <a:t> because they were derived from the cervical tumor of Henrietta Lacks, have been widely cultured in laboratories and used in research.”</a:t>
            </a:r>
          </a:p>
        </p:txBody>
      </p:sp>
      <p:sp>
        <p:nvSpPr>
          <p:cNvPr id="4" name="Rectangle 3"/>
          <p:cNvSpPr/>
          <p:nvPr/>
        </p:nvSpPr>
        <p:spPr>
          <a:xfrm>
            <a:off x="1419275" y="869105"/>
            <a:ext cx="6581726" cy="369332"/>
          </a:xfrm>
          <a:prstGeom prst="rect">
            <a:avLst/>
          </a:prstGeom>
        </p:spPr>
        <p:txBody>
          <a:bodyPr wrap="square">
            <a:spAutoFit/>
          </a:bodyPr>
          <a:lstStyle/>
          <a:p>
            <a:r>
              <a:rPr lang="en-US" dirty="0">
                <a:solidFill>
                  <a:srgbClr val="0000FF"/>
                </a:solidFill>
              </a:rPr>
              <a:t>http://</a:t>
            </a:r>
            <a:r>
              <a:rPr lang="en-US" dirty="0" err="1">
                <a:solidFill>
                  <a:srgbClr val="0000FF"/>
                </a:solidFill>
              </a:rPr>
              <a:t>jama.jamanetwork.com</a:t>
            </a:r>
            <a:r>
              <a:rPr lang="en-US" dirty="0">
                <a:solidFill>
                  <a:srgbClr val="0000FF"/>
                </a:solidFill>
              </a:rPr>
              <a:t>/</a:t>
            </a:r>
            <a:r>
              <a:rPr lang="en-US" dirty="0" err="1">
                <a:solidFill>
                  <a:srgbClr val="0000FF"/>
                </a:solidFill>
              </a:rPr>
              <a:t>article.aspx?articleid</a:t>
            </a:r>
            <a:r>
              <a:rPr lang="en-US" dirty="0">
                <a:solidFill>
                  <a:srgbClr val="0000FF"/>
                </a:solidFill>
              </a:rPr>
              <a:t>=1690694</a:t>
            </a:r>
          </a:p>
        </p:txBody>
      </p:sp>
      <p:sp>
        <p:nvSpPr>
          <p:cNvPr id="5" name="Rectangle 4"/>
          <p:cNvSpPr/>
          <p:nvPr/>
        </p:nvSpPr>
        <p:spPr>
          <a:xfrm>
            <a:off x="2564437" y="3347803"/>
            <a:ext cx="5502200" cy="438582"/>
          </a:xfrm>
          <a:prstGeom prst="rect">
            <a:avLst/>
          </a:prstGeom>
          <a:solidFill>
            <a:schemeClr val="bg1"/>
          </a:solidFill>
        </p:spPr>
        <p:txBody>
          <a:bodyPr wrap="square">
            <a:spAutoFit/>
          </a:bodyPr>
          <a:lstStyle/>
          <a:p>
            <a:r>
              <a:rPr lang="hr-HR" sz="1650" dirty="0"/>
              <a:t>JAMA. 2013;309(20):2083-2084. doi:10.1001/jama.2013.5048</a:t>
            </a:r>
          </a:p>
          <a:p>
            <a:endParaRPr lang="en-US" sz="600" dirty="0"/>
          </a:p>
        </p:txBody>
      </p:sp>
    </p:spTree>
    <p:extLst>
      <p:ext uri="{BB962C8B-B14F-4D97-AF65-F5344CB8AC3E}">
        <p14:creationId xmlns:p14="http://schemas.microsoft.com/office/powerpoint/2010/main" val="2676102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5650" y="1300147"/>
            <a:ext cx="6718718" cy="4801314"/>
          </a:xfrm>
          <a:prstGeom prst="rect">
            <a:avLst/>
          </a:prstGeom>
        </p:spPr>
        <p:txBody>
          <a:bodyPr wrap="square">
            <a:spAutoFit/>
          </a:bodyPr>
          <a:lstStyle/>
          <a:p>
            <a:r>
              <a:rPr lang="en-US" sz="1950" dirty="0"/>
              <a:t>1951  Biopsy of Henrietta Lacks’ </a:t>
            </a:r>
            <a:r>
              <a:rPr lang="en-US" sz="1950" dirty="0" err="1"/>
              <a:t>tumour</a:t>
            </a:r>
            <a:r>
              <a:rPr lang="en-US" sz="1950" dirty="0"/>
              <a:t> collected without her knowledge or consent. </a:t>
            </a:r>
            <a:r>
              <a:rPr lang="en-US" sz="1950" dirty="0" err="1"/>
              <a:t>HeLa</a:t>
            </a:r>
            <a:r>
              <a:rPr lang="en-US" sz="1950" dirty="0"/>
              <a:t> cell line soon established.</a:t>
            </a:r>
          </a:p>
          <a:p>
            <a:pPr>
              <a:lnSpc>
                <a:spcPct val="50000"/>
              </a:lnSpc>
            </a:pPr>
            <a:endParaRPr lang="en-US" sz="1950" dirty="0"/>
          </a:p>
          <a:p>
            <a:r>
              <a:rPr lang="en-US" sz="1950" dirty="0"/>
              <a:t>1971  The journal Obstetrics and Gynecology names Henrietta Lacks as </a:t>
            </a:r>
            <a:r>
              <a:rPr lang="en-US" sz="1950" dirty="0" err="1"/>
              <a:t>HeLa</a:t>
            </a:r>
            <a:r>
              <a:rPr lang="en-US" sz="1950" dirty="0"/>
              <a:t> source; word later spreads in Nature, Science and mainstream press.</a:t>
            </a:r>
          </a:p>
          <a:p>
            <a:pPr>
              <a:lnSpc>
                <a:spcPct val="50000"/>
              </a:lnSpc>
            </a:pPr>
            <a:endParaRPr lang="en-US" sz="1950" dirty="0"/>
          </a:p>
          <a:p>
            <a:r>
              <a:rPr lang="en-US" sz="1950" dirty="0"/>
              <a:t>1973  Lacks family members learn about </a:t>
            </a:r>
            <a:r>
              <a:rPr lang="en-US" sz="1950" dirty="0" err="1"/>
              <a:t>HeLa</a:t>
            </a:r>
            <a:r>
              <a:rPr lang="en-US" sz="1950" dirty="0"/>
              <a:t> cells. Scientists later collect their blood to map </a:t>
            </a:r>
            <a:r>
              <a:rPr lang="en-US" sz="1950" dirty="0" err="1"/>
              <a:t>HeLa</a:t>
            </a:r>
            <a:r>
              <a:rPr lang="en-US" sz="1950" dirty="0"/>
              <a:t> genes, without proper informed consent.</a:t>
            </a:r>
          </a:p>
          <a:p>
            <a:pPr>
              <a:lnSpc>
                <a:spcPct val="50000"/>
              </a:lnSpc>
            </a:pPr>
            <a:endParaRPr lang="en-US" sz="1950" dirty="0"/>
          </a:p>
          <a:p>
            <a:r>
              <a:rPr lang="en-US" sz="1950" dirty="0"/>
              <a:t>1996  Lacks family </a:t>
            </a:r>
            <a:r>
              <a:rPr lang="en-US" sz="1950" dirty="0" smtClean="0"/>
              <a:t>honored </a:t>
            </a:r>
            <a:r>
              <a:rPr lang="en-US" sz="1950" dirty="0"/>
              <a:t>at the first annual HeLa Cancer Control Symposium, organized by former student of scientist who isolated HeLa cells.</a:t>
            </a:r>
          </a:p>
          <a:p>
            <a:pPr>
              <a:lnSpc>
                <a:spcPct val="50000"/>
              </a:lnSpc>
            </a:pPr>
            <a:endParaRPr lang="en-US" sz="1950" dirty="0"/>
          </a:p>
          <a:p>
            <a:r>
              <a:rPr lang="en-US" sz="1950" dirty="0"/>
              <a:t>2013  </a:t>
            </a:r>
            <a:r>
              <a:rPr lang="en-US" sz="1950" dirty="0" err="1"/>
              <a:t>HeLa</a:t>
            </a:r>
            <a:r>
              <a:rPr lang="en-US" sz="1950" dirty="0"/>
              <a:t> genome published without knowledge of the family, which later endorses restricted access to </a:t>
            </a:r>
            <a:r>
              <a:rPr lang="en-US" sz="1950" dirty="0" err="1"/>
              <a:t>HeLa</a:t>
            </a:r>
            <a:r>
              <a:rPr lang="en-US" sz="1950" dirty="0"/>
              <a:t> genome data.</a:t>
            </a:r>
          </a:p>
          <a:p>
            <a:endParaRPr lang="en-US" sz="1350" dirty="0"/>
          </a:p>
        </p:txBody>
      </p:sp>
      <p:sp>
        <p:nvSpPr>
          <p:cNvPr id="3" name="Rectangle 2"/>
          <p:cNvSpPr/>
          <p:nvPr/>
        </p:nvSpPr>
        <p:spPr>
          <a:xfrm>
            <a:off x="1245650" y="976601"/>
            <a:ext cx="6718718" cy="369332"/>
          </a:xfrm>
          <a:prstGeom prst="rect">
            <a:avLst/>
          </a:prstGeom>
        </p:spPr>
        <p:txBody>
          <a:bodyPr wrap="square">
            <a:spAutoFit/>
          </a:bodyPr>
          <a:lstStyle/>
          <a:p>
            <a:r>
              <a:rPr lang="en-US" dirty="0">
                <a:solidFill>
                  <a:srgbClr val="0000FF"/>
                </a:solidFill>
              </a:rPr>
              <a:t>http://</a:t>
            </a:r>
            <a:r>
              <a:rPr lang="en-US" dirty="0" err="1">
                <a:solidFill>
                  <a:srgbClr val="0000FF"/>
                </a:solidFill>
              </a:rPr>
              <a:t>www.nature.com</a:t>
            </a:r>
            <a:r>
              <a:rPr lang="en-US" dirty="0">
                <a:solidFill>
                  <a:srgbClr val="0000FF"/>
                </a:solidFill>
              </a:rPr>
              <a:t>/news/deal-done-over-hela-cell-line-1.13511</a:t>
            </a:r>
          </a:p>
        </p:txBody>
      </p:sp>
    </p:spTree>
    <p:extLst>
      <p:ext uri="{BB962C8B-B14F-4D97-AF65-F5344CB8AC3E}">
        <p14:creationId xmlns:p14="http://schemas.microsoft.com/office/powerpoint/2010/main" val="508489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1845" y="893864"/>
            <a:ext cx="6948056" cy="323165"/>
          </a:xfrm>
          <a:prstGeom prst="rect">
            <a:avLst/>
          </a:prstGeom>
        </p:spPr>
        <p:txBody>
          <a:bodyPr wrap="square">
            <a:spAutoFit/>
          </a:bodyPr>
          <a:lstStyle/>
          <a:p>
            <a:r>
              <a:rPr lang="en-US" sz="1500" dirty="0">
                <a:solidFill>
                  <a:srgbClr val="0000FF"/>
                </a:solidFill>
              </a:rPr>
              <a:t>http://</a:t>
            </a:r>
            <a:r>
              <a:rPr lang="en-US" sz="1500" dirty="0" err="1">
                <a:solidFill>
                  <a:srgbClr val="0000FF"/>
                </a:solidFill>
              </a:rPr>
              <a:t>www.smithsonianmag.com</a:t>
            </a:r>
            <a:r>
              <a:rPr lang="en-US" sz="1500" dirty="0">
                <a:solidFill>
                  <a:srgbClr val="0000FF"/>
                </a:solidFill>
              </a:rPr>
              <a:t>/science-nature/Henrietta-Lacks-Immortal-</a:t>
            </a:r>
            <a:r>
              <a:rPr lang="en-US" sz="1500" dirty="0" err="1">
                <a:solidFill>
                  <a:srgbClr val="0000FF"/>
                </a:solidFill>
              </a:rPr>
              <a:t>Cells.html</a:t>
            </a:r>
            <a:endParaRPr lang="en-US" sz="1500" dirty="0">
              <a:solidFill>
                <a:srgbClr val="0000FF"/>
              </a:solidFill>
            </a:endParaRPr>
          </a:p>
        </p:txBody>
      </p:sp>
      <p:pic>
        <p:nvPicPr>
          <p:cNvPr id="3" name="Picture 2"/>
          <p:cNvPicPr>
            <a:picLocks noChangeAspect="1"/>
          </p:cNvPicPr>
          <p:nvPr/>
        </p:nvPicPr>
        <p:blipFill>
          <a:blip r:embed="rId2"/>
          <a:stretch>
            <a:fillRect/>
          </a:stretch>
        </p:blipFill>
        <p:spPr>
          <a:xfrm>
            <a:off x="1168946" y="1252955"/>
            <a:ext cx="6858000" cy="1723186"/>
          </a:xfrm>
          <a:prstGeom prst="rect">
            <a:avLst/>
          </a:prstGeom>
        </p:spPr>
      </p:pic>
      <p:sp>
        <p:nvSpPr>
          <p:cNvPr id="4" name="Rectangle 3"/>
          <p:cNvSpPr/>
          <p:nvPr/>
        </p:nvSpPr>
        <p:spPr>
          <a:xfrm>
            <a:off x="1310908" y="2838818"/>
            <a:ext cx="6809155" cy="3208571"/>
          </a:xfrm>
          <a:prstGeom prst="rect">
            <a:avLst/>
          </a:prstGeom>
        </p:spPr>
        <p:txBody>
          <a:bodyPr wrap="square">
            <a:spAutoFit/>
          </a:bodyPr>
          <a:lstStyle/>
          <a:p>
            <a:r>
              <a:rPr lang="en-US" sz="2250" dirty="0"/>
              <a:t>…</a:t>
            </a:r>
            <a:r>
              <a:rPr lang="en-US" sz="2250" dirty="0" err="1"/>
              <a:t>HeLa</a:t>
            </a:r>
            <a:r>
              <a:rPr lang="en-US" sz="2250" dirty="0"/>
              <a:t> cells could float on dust particles in the air &amp; travel on unwashed hands and contaminate other cultures. It became an enormous controversy. In the midst of that, one group of scientists tracked down Henrietta’s relatives to take some samples with hopes that they could use the family’s DNA to make a map of Henrietta’s genes so they could tell which cell cultures were </a:t>
            </a:r>
            <a:r>
              <a:rPr lang="en-US" sz="2250" dirty="0" err="1"/>
              <a:t>HeLa</a:t>
            </a:r>
            <a:r>
              <a:rPr lang="en-US" sz="2250" dirty="0"/>
              <a:t> and which weren’t, to begin straightening </a:t>
            </a:r>
          </a:p>
          <a:p>
            <a:r>
              <a:rPr lang="en-US" sz="2250" dirty="0"/>
              <a:t>out the contamination problem.</a:t>
            </a:r>
          </a:p>
        </p:txBody>
      </p:sp>
    </p:spTree>
    <p:extLst>
      <p:ext uri="{BB962C8B-B14F-4D97-AF65-F5344CB8AC3E}">
        <p14:creationId xmlns:p14="http://schemas.microsoft.com/office/powerpoint/2010/main" val="1402466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43000" y="1552575"/>
            <a:ext cx="6858000" cy="3742371"/>
          </a:xfrm>
          <a:prstGeom prst="rect">
            <a:avLst/>
          </a:prstGeom>
        </p:spPr>
      </p:pic>
      <p:sp>
        <p:nvSpPr>
          <p:cNvPr id="4" name="Rectangle 3"/>
          <p:cNvSpPr/>
          <p:nvPr/>
        </p:nvSpPr>
        <p:spPr>
          <a:xfrm>
            <a:off x="1245650" y="976601"/>
            <a:ext cx="6718718" cy="369332"/>
          </a:xfrm>
          <a:prstGeom prst="rect">
            <a:avLst/>
          </a:prstGeom>
        </p:spPr>
        <p:txBody>
          <a:bodyPr wrap="square">
            <a:spAutoFit/>
          </a:bodyPr>
          <a:lstStyle/>
          <a:p>
            <a:r>
              <a:rPr lang="en-US" dirty="0">
                <a:solidFill>
                  <a:srgbClr val="0000FF"/>
                </a:solidFill>
              </a:rPr>
              <a:t>http://</a:t>
            </a:r>
            <a:r>
              <a:rPr lang="en-US" dirty="0" err="1">
                <a:solidFill>
                  <a:srgbClr val="0000FF"/>
                </a:solidFill>
              </a:rPr>
              <a:t>www.nature.com</a:t>
            </a:r>
            <a:r>
              <a:rPr lang="en-US" dirty="0">
                <a:solidFill>
                  <a:srgbClr val="0000FF"/>
                </a:solidFill>
              </a:rPr>
              <a:t>/news/deal-done-over-hela-cell-line-1.13511</a:t>
            </a:r>
          </a:p>
        </p:txBody>
      </p:sp>
    </p:spTree>
    <p:extLst>
      <p:ext uri="{BB962C8B-B14F-4D97-AF65-F5344CB8AC3E}">
        <p14:creationId xmlns:p14="http://schemas.microsoft.com/office/powerpoint/2010/main" val="31762781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3218</TotalTime>
  <Words>742</Words>
  <Application>Microsoft Office PowerPoint</Application>
  <PresentationFormat>On-screen Show (4:3)</PresentationFormat>
  <Paragraphs>72</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 D</dc:creator>
  <cp:keywords/>
  <dc:description/>
  <cp:lastModifiedBy>Darcy, Isabel K</cp:lastModifiedBy>
  <cp:revision>66</cp:revision>
  <dcterms:created xsi:type="dcterms:W3CDTF">2015-02-26T01:36:17Z</dcterms:created>
  <dcterms:modified xsi:type="dcterms:W3CDTF">2015-04-16T18:56:45Z</dcterms:modified>
  <cp:category/>
</cp:coreProperties>
</file>