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81" r:id="rId2"/>
    <p:sldId id="282" r:id="rId3"/>
    <p:sldId id="288" r:id="rId4"/>
    <p:sldId id="289" r:id="rId5"/>
    <p:sldId id="287" r:id="rId6"/>
    <p:sldId id="291" r:id="rId7"/>
    <p:sldId id="292" r:id="rId8"/>
    <p:sldId id="293" r:id="rId9"/>
    <p:sldId id="294" r:id="rId10"/>
    <p:sldId id="295" r:id="rId11"/>
    <p:sldId id="302" r:id="rId12"/>
    <p:sldId id="305" r:id="rId13"/>
    <p:sldId id="304" r:id="rId14"/>
    <p:sldId id="307" r:id="rId15"/>
    <p:sldId id="296" r:id="rId16"/>
    <p:sldId id="306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DD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5333" autoAdjust="0"/>
  </p:normalViewPr>
  <p:slideViewPr>
    <p:cSldViewPr snapToGrid="0" snapToObjects="1">
      <p:cViewPr>
        <p:scale>
          <a:sx n="86" d="100"/>
          <a:sy n="86" d="100"/>
        </p:scale>
        <p:origin x="40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439CA-551A-AD4A-A1C7-6786EC8045C1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B9B94A-2E4C-EE45-A095-E0798497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45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0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2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62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27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5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4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03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60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51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62AF4-491E-7644-BAA9-0D59783E01F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30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8543" y="389622"/>
            <a:ext cx="7051161" cy="44012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222222"/>
                </a:solidFill>
              </a:rPr>
              <a:t>To install the TDA package on a PC:</a:t>
            </a:r>
          </a:p>
          <a:p>
            <a:r>
              <a:rPr lang="en-US" sz="2800" dirty="0">
                <a:solidFill>
                  <a:srgbClr val="222222"/>
                </a:solidFill>
              </a:rPr>
              <a:t> </a:t>
            </a:r>
            <a:r>
              <a:rPr lang="en-US" sz="2800" dirty="0"/>
              <a:t> </a:t>
            </a:r>
            <a:r>
              <a:rPr lang="en-US" sz="2800" dirty="0" smtClean="0"/>
              <a:t>           </a:t>
            </a:r>
            <a:r>
              <a:rPr lang="en-US" sz="2800" dirty="0" err="1" smtClean="0"/>
              <a:t>install.packages</a:t>
            </a:r>
            <a:r>
              <a:rPr lang="en-US" sz="2800" dirty="0"/>
              <a:t>("TDA</a:t>
            </a:r>
            <a:r>
              <a:rPr lang="en-US" sz="2800" dirty="0" smtClean="0"/>
              <a:t>")</a:t>
            </a:r>
          </a:p>
          <a:p>
            <a:endParaRPr lang="en-US" sz="2800" dirty="0">
              <a:solidFill>
                <a:srgbClr val="222222"/>
              </a:solidFill>
            </a:endParaRPr>
          </a:p>
          <a:p>
            <a:r>
              <a:rPr lang="en-US" sz="2800" dirty="0">
                <a:solidFill>
                  <a:srgbClr val="222222"/>
                </a:solidFill>
              </a:rPr>
              <a:t>To install the TDA package on a </a:t>
            </a:r>
            <a:r>
              <a:rPr lang="en-US" sz="2800" dirty="0" smtClean="0">
                <a:solidFill>
                  <a:srgbClr val="222222"/>
                </a:solidFill>
              </a:rPr>
              <a:t>Mac:</a:t>
            </a:r>
            <a:endParaRPr lang="en-US" sz="2800" dirty="0">
              <a:solidFill>
                <a:srgbClr val="222222"/>
              </a:solidFill>
            </a:endParaRPr>
          </a:p>
          <a:p>
            <a:r>
              <a:rPr lang="en-US" sz="2800" dirty="0" smtClean="0">
                <a:solidFill>
                  <a:srgbClr val="222222"/>
                </a:solidFill>
              </a:rPr>
              <a:t>             </a:t>
            </a:r>
            <a:r>
              <a:rPr lang="en-US" sz="2800" dirty="0" err="1" smtClean="0">
                <a:solidFill>
                  <a:srgbClr val="222222"/>
                </a:solidFill>
              </a:rPr>
              <a:t>install.packages</a:t>
            </a:r>
            <a:r>
              <a:rPr lang="en-US" sz="2800" dirty="0">
                <a:solidFill>
                  <a:srgbClr val="222222"/>
                </a:solidFill>
              </a:rPr>
              <a:t>("TDA", type = "source</a:t>
            </a:r>
            <a:r>
              <a:rPr lang="en-US" sz="2800" dirty="0" smtClean="0">
                <a:solidFill>
                  <a:srgbClr val="222222"/>
                </a:solidFill>
              </a:rPr>
              <a:t>")</a:t>
            </a:r>
          </a:p>
          <a:p>
            <a:endParaRPr lang="en-US" sz="2800" dirty="0">
              <a:solidFill>
                <a:srgbClr val="222222"/>
              </a:solidFill>
            </a:endParaRPr>
          </a:p>
          <a:p>
            <a:endParaRPr lang="en-US" sz="2800" dirty="0" smtClean="0">
              <a:solidFill>
                <a:srgbClr val="222222"/>
              </a:solidFill>
            </a:endParaRPr>
          </a:p>
          <a:p>
            <a:r>
              <a:rPr lang="en-US" sz="2800" dirty="0">
                <a:solidFill>
                  <a:srgbClr val="222222"/>
                </a:solidFill>
              </a:rPr>
              <a:t>XX = </a:t>
            </a:r>
            <a:r>
              <a:rPr lang="en-US" sz="2800" dirty="0" err="1">
                <a:solidFill>
                  <a:srgbClr val="222222"/>
                </a:solidFill>
              </a:rPr>
              <a:t>circleUnif</a:t>
            </a:r>
            <a:r>
              <a:rPr lang="en-US" sz="2800" dirty="0">
                <a:solidFill>
                  <a:srgbClr val="222222"/>
                </a:solidFill>
              </a:rPr>
              <a:t>(30)</a:t>
            </a:r>
            <a:endParaRPr lang="en-US" sz="2800" dirty="0" smtClean="0">
              <a:solidFill>
                <a:srgbClr val="222222"/>
              </a:solidFill>
            </a:endParaRPr>
          </a:p>
          <a:p>
            <a:endParaRPr lang="en-US" sz="2800" dirty="0">
              <a:solidFill>
                <a:srgbClr val="222222"/>
              </a:solidFill>
            </a:endParaRPr>
          </a:p>
          <a:p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901" y="2763120"/>
            <a:ext cx="3762375" cy="416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02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312" y="2644579"/>
            <a:ext cx="5667375" cy="420052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7432" y="-220291"/>
            <a:ext cx="9105337" cy="32439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</a:t>
            </a:r>
          </a:p>
          <a:p>
            <a:pPr>
              <a:lnSpc>
                <a:spcPct val="120000"/>
              </a:lnSpc>
            </a:pPr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                                </a:t>
            </a:r>
            <a:r>
              <a:rPr lang="en-US" sz="3200" dirty="0" smtClean="0">
                <a:solidFill>
                  <a:srgbClr val="FF0000"/>
                </a:solidFill>
                <a:sym typeface="Wingdings"/>
              </a:rPr>
              <a:t>[               )</a:t>
            </a:r>
          </a:p>
          <a:p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                </a:t>
            </a:r>
            <a:r>
              <a:rPr lang="en-US" sz="3200" dirty="0" smtClean="0">
                <a:solidFill>
                  <a:srgbClr val="FF0000"/>
                </a:solidFill>
                <a:sym typeface="Wingdings"/>
              </a:rPr>
              <a:t>[                                                  )</a:t>
            </a:r>
          </a:p>
          <a:p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[               ) </a:t>
            </a:r>
          </a:p>
          <a:p>
            <a:r>
              <a:rPr lang="en-US" sz="3200" dirty="0">
                <a:solidFill>
                  <a:srgbClr val="660066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     [                )</a:t>
            </a:r>
          </a:p>
          <a:p>
            <a:r>
              <a:rPr lang="en-US" sz="3200" dirty="0">
                <a:solidFill>
                  <a:srgbClr val="660066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     [</a:t>
            </a:r>
            <a:endParaRPr lang="en-US" sz="3200" dirty="0">
              <a:solidFill>
                <a:srgbClr val="008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86119" y="2738434"/>
            <a:ext cx="8160441" cy="0"/>
          </a:xfrm>
          <a:prstGeom prst="line">
            <a:avLst/>
          </a:prstGeom>
          <a:ln w="38100"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86119" y="2227460"/>
            <a:ext cx="1627632" cy="0"/>
          </a:xfrm>
          <a:prstGeom prst="straightConnector1">
            <a:avLst/>
          </a:prstGeom>
          <a:ln w="38100"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357545" y="1752093"/>
            <a:ext cx="1506334" cy="0"/>
          </a:xfrm>
          <a:prstGeom prst="straightConnector1">
            <a:avLst/>
          </a:prstGeom>
          <a:ln w="38100"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831335" y="1255730"/>
            <a:ext cx="4727448" cy="0"/>
          </a:xfrm>
          <a:prstGeom prst="straightConnector1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287963" y="743180"/>
            <a:ext cx="1521715" cy="240"/>
          </a:xfrm>
          <a:prstGeom prst="straightConnector1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449231" y="44609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(3, 4)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2687" y="1245219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(2, </a:t>
            </a:r>
            <a:r>
              <a:rPr lang="en-US" sz="3600" dirty="0">
                <a:solidFill>
                  <a:srgbClr val="FF0000"/>
                </a:solidFill>
              </a:rPr>
              <a:t>5</a:t>
            </a:r>
            <a:r>
              <a:rPr lang="en-US" sz="3600" dirty="0" smtClean="0">
                <a:solidFill>
                  <a:srgbClr val="FF0000"/>
                </a:solidFill>
              </a:rPr>
              <a:t>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15759" y="1081670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(1, </a:t>
            </a:r>
            <a:r>
              <a:rPr lang="en-US" sz="3600" dirty="0"/>
              <a:t>2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713707" y="1598344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(0, 1)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3992154" y="2126166"/>
            <a:ext cx="1992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(0, 5)</a:t>
            </a:r>
            <a:endParaRPr lang="en-US" sz="3600" dirty="0"/>
          </a:p>
        </p:txBody>
      </p:sp>
      <p:sp>
        <p:nvSpPr>
          <p:cNvPr id="7" name="Isosceles Triangle 6"/>
          <p:cNvSpPr/>
          <p:nvPr/>
        </p:nvSpPr>
        <p:spPr>
          <a:xfrm>
            <a:off x="5018049" y="3888059"/>
            <a:ext cx="133814" cy="137160"/>
          </a:xfrm>
          <a:prstGeom prst="triangle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4218884" y="3393690"/>
            <a:ext cx="133814" cy="137160"/>
          </a:xfrm>
          <a:prstGeom prst="triangle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2479876" y="3401268"/>
            <a:ext cx="4520860" cy="2514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92894" y="5186186"/>
            <a:ext cx="1692218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Remember to add the diagonal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84571" y="3315994"/>
            <a:ext cx="1886812" cy="30469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The diagonal will be useful when we compute distance between persistence diagrams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05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456878" y="160543"/>
            <a:ext cx="56871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homology of a circle is as follows:  </a:t>
            </a:r>
          </a:p>
          <a:p>
            <a:endParaRPr lang="en-US" sz="1200" dirty="0"/>
          </a:p>
          <a:p>
            <a:r>
              <a:rPr lang="en-US" sz="2400" dirty="0"/>
              <a:t>Rank of H</a:t>
            </a:r>
            <a:r>
              <a:rPr lang="en-US" sz="2400" baseline="-25000" dirty="0"/>
              <a:t>0</a:t>
            </a:r>
            <a:r>
              <a:rPr lang="en-US" sz="2400" dirty="0"/>
              <a:t> = 1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since </a:t>
            </a:r>
            <a:r>
              <a:rPr lang="en-US" sz="2400" dirty="0"/>
              <a:t>a circle has only one component</a:t>
            </a:r>
          </a:p>
          <a:p>
            <a:r>
              <a:rPr lang="en-US" sz="2400" dirty="0"/>
              <a:t>Rank of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/>
              <a:t>= 1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since </a:t>
            </a:r>
            <a:r>
              <a:rPr lang="en-US" sz="2400" dirty="0"/>
              <a:t>a circle has a single </a:t>
            </a:r>
            <a:r>
              <a:rPr lang="en-US" sz="2400" dirty="0" smtClean="0"/>
              <a:t>1-d </a:t>
            </a:r>
            <a:r>
              <a:rPr lang="en-US" sz="2400" dirty="0"/>
              <a:t>component</a:t>
            </a:r>
          </a:p>
          <a:p>
            <a:r>
              <a:rPr lang="en-US" sz="2400" dirty="0"/>
              <a:t>Rank of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/>
              <a:t>= 0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since </a:t>
            </a:r>
            <a:r>
              <a:rPr lang="en-US" sz="2400" dirty="0"/>
              <a:t>we don’t have any </a:t>
            </a:r>
            <a:r>
              <a:rPr lang="en-US" sz="2400" dirty="0" smtClean="0"/>
              <a:t>2-d </a:t>
            </a:r>
            <a:r>
              <a:rPr lang="en-US" sz="2400" dirty="0"/>
              <a:t>circles. </a:t>
            </a:r>
          </a:p>
        </p:txBody>
      </p:sp>
      <p:sp>
        <p:nvSpPr>
          <p:cNvPr id="3" name="Oval 2"/>
          <p:cNvSpPr/>
          <p:nvPr/>
        </p:nvSpPr>
        <p:spPr>
          <a:xfrm>
            <a:off x="1012020" y="423764"/>
            <a:ext cx="1737360" cy="1737360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7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" t="6016" r="4600" b="1050"/>
          <a:stretch/>
        </p:blipFill>
        <p:spPr>
          <a:xfrm>
            <a:off x="81425" y="2981631"/>
            <a:ext cx="3243943" cy="26343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56878" y="160543"/>
            <a:ext cx="568712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homology of a circle is as follows:  </a:t>
            </a:r>
          </a:p>
          <a:p>
            <a:endParaRPr lang="en-US" sz="1200" dirty="0"/>
          </a:p>
          <a:p>
            <a:r>
              <a:rPr lang="en-US" sz="2400" dirty="0"/>
              <a:t>Rank of H</a:t>
            </a:r>
            <a:r>
              <a:rPr lang="en-US" sz="2400" baseline="-25000" dirty="0"/>
              <a:t>0</a:t>
            </a:r>
            <a:r>
              <a:rPr lang="en-US" sz="2400" dirty="0"/>
              <a:t> = 1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since </a:t>
            </a:r>
            <a:r>
              <a:rPr lang="en-US" sz="2400" dirty="0"/>
              <a:t>a circle has only one component</a:t>
            </a:r>
          </a:p>
          <a:p>
            <a:r>
              <a:rPr lang="en-US" sz="2400" dirty="0"/>
              <a:t>Rank of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/>
              <a:t>= 1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since </a:t>
            </a:r>
            <a:r>
              <a:rPr lang="en-US" sz="2400" dirty="0"/>
              <a:t>a circle has a single </a:t>
            </a:r>
            <a:r>
              <a:rPr lang="en-US" sz="2400" dirty="0" smtClean="0"/>
              <a:t>1-d </a:t>
            </a:r>
            <a:r>
              <a:rPr lang="en-US" sz="2400" dirty="0"/>
              <a:t>component</a:t>
            </a:r>
          </a:p>
          <a:p>
            <a:r>
              <a:rPr lang="en-US" sz="2400" dirty="0"/>
              <a:t>Rank of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/>
              <a:t>= 0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since </a:t>
            </a:r>
            <a:r>
              <a:rPr lang="en-US" sz="2400" dirty="0"/>
              <a:t>we don’t have any </a:t>
            </a:r>
            <a:r>
              <a:rPr lang="en-US" sz="2400" dirty="0" smtClean="0"/>
              <a:t>2-d </a:t>
            </a:r>
            <a:r>
              <a:rPr lang="en-US" sz="2400" dirty="0"/>
              <a:t>circles. </a:t>
            </a:r>
          </a:p>
          <a:p>
            <a:endParaRPr lang="en-US" sz="1600" dirty="0"/>
          </a:p>
          <a:p>
            <a:r>
              <a:rPr lang="en-US" sz="2400" dirty="0" smtClean="0">
                <a:solidFill>
                  <a:srgbClr val="7030A0"/>
                </a:solidFill>
              </a:rPr>
              <a:t>This data set consists of 60 points randomly taken from a circle of radius 1.</a:t>
            </a:r>
          </a:p>
          <a:p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dirty="0" smtClean="0">
                <a:solidFill>
                  <a:srgbClr val="7030A0"/>
                </a:solidFill>
              </a:rPr>
              <a:t>What should we expect the barcode to look like?</a:t>
            </a:r>
          </a:p>
          <a:p>
            <a:endParaRPr lang="en-US" sz="2400" dirty="0" smtClean="0">
              <a:solidFill>
                <a:srgbClr val="7030A0"/>
              </a:solidFill>
            </a:endParaRPr>
          </a:p>
          <a:p>
            <a:r>
              <a:rPr lang="en-US" sz="2400" dirty="0">
                <a:solidFill>
                  <a:srgbClr val="7030A0"/>
                </a:solidFill>
              </a:rPr>
              <a:t>What should we expect the </a:t>
            </a:r>
            <a:r>
              <a:rPr lang="en-US" sz="2400" dirty="0" smtClean="0">
                <a:solidFill>
                  <a:srgbClr val="7030A0"/>
                </a:solidFill>
              </a:rPr>
              <a:t>persistence diagram </a:t>
            </a:r>
            <a:r>
              <a:rPr lang="en-US" sz="2400" dirty="0">
                <a:solidFill>
                  <a:srgbClr val="7030A0"/>
                </a:solidFill>
              </a:rPr>
              <a:t>to look like</a:t>
            </a:r>
            <a:r>
              <a:rPr lang="en-US" sz="2400" dirty="0" smtClean="0">
                <a:solidFill>
                  <a:srgbClr val="7030A0"/>
                </a:solidFill>
              </a:rPr>
              <a:t>?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012020" y="423764"/>
            <a:ext cx="1737360" cy="1737360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-74342" y="3055433"/>
            <a:ext cx="923321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8858" y="5578804"/>
            <a:ext cx="3360585" cy="1200329"/>
          </a:xfrm>
          <a:prstGeom prst="rect">
            <a:avLst/>
          </a:prstGeom>
          <a:solidFill>
            <a:srgbClr val="FDD7F7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Can we use TDA to determine that our points came from a circle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50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" t="6016" r="4600" b="1050"/>
          <a:stretch/>
        </p:blipFill>
        <p:spPr>
          <a:xfrm>
            <a:off x="6006437" y="42179"/>
            <a:ext cx="3243943" cy="26343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4079" y="2666080"/>
            <a:ext cx="918860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homology of a circle is as follows:  </a:t>
            </a:r>
          </a:p>
          <a:p>
            <a:endParaRPr lang="en-US" sz="1200" dirty="0"/>
          </a:p>
          <a:p>
            <a:r>
              <a:rPr lang="en-US" sz="2400" dirty="0"/>
              <a:t>Rank of </a:t>
            </a:r>
            <a:r>
              <a:rPr lang="en-US" sz="2400" dirty="0" smtClean="0"/>
              <a:t>H</a:t>
            </a:r>
            <a:r>
              <a:rPr lang="en-US" sz="2400" baseline="-25000" dirty="0"/>
              <a:t>0</a:t>
            </a:r>
            <a:r>
              <a:rPr lang="en-US" sz="2400" dirty="0" smtClean="0"/>
              <a:t> </a:t>
            </a:r>
            <a:r>
              <a:rPr lang="en-US" sz="2400" dirty="0"/>
              <a:t>= 1 </a:t>
            </a:r>
            <a:r>
              <a:rPr lang="en-US" sz="2400" dirty="0" smtClean="0"/>
              <a:t>since </a:t>
            </a:r>
            <a:r>
              <a:rPr lang="en-US" sz="2400" dirty="0"/>
              <a:t>a circle has only one </a:t>
            </a:r>
            <a:r>
              <a:rPr lang="en-US" sz="2400" dirty="0" smtClean="0"/>
              <a:t>component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7030A0"/>
                </a:solidFill>
              </a:rPr>
              <a:t>Thus we expect 1 persistent (long) bar in the 0-dim barcode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smtClean="0">
                <a:solidFill>
                  <a:srgbClr val="7030A0"/>
                </a:solidFill>
              </a:rPr>
              <a:t>       plus some shorter bars that we can “ignore” </a:t>
            </a:r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dirty="0"/>
              <a:t>Rank of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/>
              <a:t>= </a:t>
            </a:r>
            <a:r>
              <a:rPr lang="en-US" sz="2400" dirty="0" smtClean="0"/>
              <a:t>1:  circle </a:t>
            </a:r>
            <a:r>
              <a:rPr lang="en-US" sz="2400" dirty="0"/>
              <a:t>has a single </a:t>
            </a:r>
            <a:r>
              <a:rPr lang="en-US" sz="2400" dirty="0" smtClean="0"/>
              <a:t>1-d </a:t>
            </a:r>
            <a:r>
              <a:rPr lang="en-US" sz="2400" dirty="0" smtClean="0"/>
              <a:t>cycle that does not bound surface</a:t>
            </a:r>
            <a:endParaRPr lang="en-US" sz="2400" dirty="0" smtClean="0"/>
          </a:p>
          <a:p>
            <a:r>
              <a:rPr lang="en-US" sz="2400" dirty="0" smtClean="0">
                <a:solidFill>
                  <a:srgbClr val="7030A0"/>
                </a:solidFill>
              </a:rPr>
              <a:t>       Thus </a:t>
            </a:r>
            <a:r>
              <a:rPr lang="en-US" sz="2400" dirty="0">
                <a:solidFill>
                  <a:srgbClr val="7030A0"/>
                </a:solidFill>
              </a:rPr>
              <a:t>we expect 1 persistent (long) bar in the </a:t>
            </a:r>
            <a:r>
              <a:rPr lang="en-US" sz="2400" dirty="0" smtClean="0">
                <a:solidFill>
                  <a:srgbClr val="7030A0"/>
                </a:solidFill>
              </a:rPr>
              <a:t>1-dim </a:t>
            </a:r>
            <a:r>
              <a:rPr lang="en-US" sz="2400" dirty="0">
                <a:solidFill>
                  <a:srgbClr val="7030A0"/>
                </a:solidFill>
              </a:rPr>
              <a:t>barcode </a:t>
            </a:r>
            <a:endParaRPr lang="en-US" sz="2400" dirty="0" smtClean="0">
              <a:solidFill>
                <a:srgbClr val="7030A0"/>
              </a:solidFill>
            </a:endParaRPr>
          </a:p>
          <a:p>
            <a:r>
              <a:rPr lang="en-US" sz="2400" dirty="0" smtClean="0">
                <a:solidFill>
                  <a:srgbClr val="7030A0"/>
                </a:solidFill>
              </a:rPr>
              <a:t>       plus possible some </a:t>
            </a:r>
            <a:r>
              <a:rPr lang="en-US" sz="2400" dirty="0">
                <a:solidFill>
                  <a:srgbClr val="7030A0"/>
                </a:solidFill>
              </a:rPr>
              <a:t>shorter bars that we can “ignore” </a:t>
            </a:r>
            <a:endParaRPr lang="en-US" sz="2400" dirty="0" smtClean="0">
              <a:solidFill>
                <a:srgbClr val="7030A0"/>
              </a:solidFill>
            </a:endParaRPr>
          </a:p>
          <a:p>
            <a:r>
              <a:rPr lang="en-US" sz="2400" dirty="0" smtClean="0"/>
              <a:t>Rank </a:t>
            </a:r>
            <a:r>
              <a:rPr lang="en-US" sz="2400" dirty="0"/>
              <a:t>of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/>
              <a:t>= 0 </a:t>
            </a:r>
            <a:r>
              <a:rPr lang="en-US" sz="2400" dirty="0" smtClean="0"/>
              <a:t>since </a:t>
            </a:r>
            <a:r>
              <a:rPr lang="en-US" sz="2400" dirty="0"/>
              <a:t>we don’t have any </a:t>
            </a:r>
            <a:r>
              <a:rPr lang="en-US" sz="2400" smtClean="0"/>
              <a:t>2-d </a:t>
            </a:r>
            <a:r>
              <a:rPr lang="en-US" sz="2400" smtClean="0"/>
              <a:t>ccles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smtClean="0">
                <a:solidFill>
                  <a:srgbClr val="7030A0"/>
                </a:solidFill>
              </a:rPr>
              <a:t>    Thus </a:t>
            </a:r>
            <a:r>
              <a:rPr lang="en-US" sz="2400" dirty="0">
                <a:solidFill>
                  <a:srgbClr val="7030A0"/>
                </a:solidFill>
              </a:rPr>
              <a:t>we expect </a:t>
            </a:r>
            <a:r>
              <a:rPr lang="en-US" sz="2400" dirty="0" smtClean="0">
                <a:solidFill>
                  <a:srgbClr val="7030A0"/>
                </a:solidFill>
              </a:rPr>
              <a:t>0 </a:t>
            </a:r>
            <a:r>
              <a:rPr lang="en-US" sz="2400" dirty="0">
                <a:solidFill>
                  <a:srgbClr val="7030A0"/>
                </a:solidFill>
              </a:rPr>
              <a:t>persistent (long) </a:t>
            </a:r>
            <a:r>
              <a:rPr lang="en-US" sz="2400" dirty="0" smtClean="0">
                <a:solidFill>
                  <a:srgbClr val="7030A0"/>
                </a:solidFill>
              </a:rPr>
              <a:t>bars </a:t>
            </a:r>
            <a:r>
              <a:rPr lang="en-US" sz="2400" dirty="0">
                <a:solidFill>
                  <a:srgbClr val="7030A0"/>
                </a:solidFill>
              </a:rPr>
              <a:t>in the </a:t>
            </a:r>
            <a:r>
              <a:rPr lang="en-US" sz="2400" dirty="0" smtClean="0">
                <a:solidFill>
                  <a:srgbClr val="7030A0"/>
                </a:solidFill>
              </a:rPr>
              <a:t>2-dim </a:t>
            </a:r>
            <a:r>
              <a:rPr lang="en-US" sz="2400" dirty="0">
                <a:solidFill>
                  <a:srgbClr val="7030A0"/>
                </a:solidFill>
              </a:rPr>
              <a:t>barcode 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      plus possible some shorter bars that we can “ignore” </a:t>
            </a:r>
            <a:endParaRPr lang="en-US" sz="2400" dirty="0" smtClean="0"/>
          </a:p>
          <a:p>
            <a:endParaRPr lang="en-US" sz="2400" dirty="0"/>
          </a:p>
          <a:p>
            <a:endParaRPr lang="en-US" sz="1600" dirty="0"/>
          </a:p>
        </p:txBody>
      </p:sp>
      <p:sp>
        <p:nvSpPr>
          <p:cNvPr id="3" name="Oval 2"/>
          <p:cNvSpPr/>
          <p:nvPr/>
        </p:nvSpPr>
        <p:spPr>
          <a:xfrm>
            <a:off x="387551" y="490671"/>
            <a:ext cx="1737360" cy="1737360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09756" y="90777"/>
            <a:ext cx="3360585" cy="1200329"/>
          </a:xfrm>
          <a:prstGeom prst="rect">
            <a:avLst/>
          </a:prstGeom>
          <a:solidFill>
            <a:srgbClr val="FDD7F7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Can we use TDA to determine that our points came from a circle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074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" t="6016" r="4600" b="1050"/>
          <a:stretch/>
        </p:blipFill>
        <p:spPr>
          <a:xfrm>
            <a:off x="6006437" y="42179"/>
            <a:ext cx="3243943" cy="26343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4079" y="2666080"/>
            <a:ext cx="918860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homology of a circle is as follows:  </a:t>
            </a:r>
          </a:p>
          <a:p>
            <a:endParaRPr lang="en-US" sz="1200" dirty="0"/>
          </a:p>
          <a:p>
            <a:r>
              <a:rPr lang="en-US" sz="2400" dirty="0"/>
              <a:t>Rank of </a:t>
            </a:r>
            <a:r>
              <a:rPr lang="en-US" sz="2400" dirty="0" smtClean="0"/>
              <a:t>H</a:t>
            </a:r>
            <a:r>
              <a:rPr lang="en-US" sz="2400" baseline="-25000" dirty="0"/>
              <a:t>0</a:t>
            </a:r>
            <a:r>
              <a:rPr lang="en-US" sz="2400" dirty="0" smtClean="0"/>
              <a:t> </a:t>
            </a:r>
            <a:r>
              <a:rPr lang="en-US" sz="2400" dirty="0"/>
              <a:t>= 1 </a:t>
            </a:r>
            <a:r>
              <a:rPr lang="en-US" sz="2400" dirty="0" smtClean="0"/>
              <a:t>since </a:t>
            </a:r>
            <a:r>
              <a:rPr lang="en-US" sz="2400" dirty="0"/>
              <a:t>a circle has only one </a:t>
            </a:r>
            <a:r>
              <a:rPr lang="en-US" sz="2400" dirty="0" smtClean="0"/>
              <a:t>component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7030A0"/>
                </a:solidFill>
              </a:rPr>
              <a:t>Thus we expect 1 persistent (long) bar in the 0-dim barcode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smtClean="0">
                <a:solidFill>
                  <a:srgbClr val="7030A0"/>
                </a:solidFill>
              </a:rPr>
              <a:t>       plus some shorter bars that we can “ignore” </a:t>
            </a:r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dirty="0"/>
              <a:t>Rank of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/>
              <a:t>= </a:t>
            </a:r>
            <a:r>
              <a:rPr lang="en-US" sz="2400" dirty="0" smtClean="0"/>
              <a:t>1:  circle </a:t>
            </a:r>
            <a:r>
              <a:rPr lang="en-US" sz="2400" dirty="0"/>
              <a:t>has a single </a:t>
            </a:r>
            <a:r>
              <a:rPr lang="en-US" sz="2400" dirty="0" smtClean="0"/>
              <a:t>1-d </a:t>
            </a:r>
            <a:r>
              <a:rPr lang="en-US" sz="2400" dirty="0" smtClean="0"/>
              <a:t>cycle that does not bound surface</a:t>
            </a:r>
            <a:endParaRPr lang="en-US" sz="2400" dirty="0" smtClean="0"/>
          </a:p>
          <a:p>
            <a:r>
              <a:rPr lang="en-US" sz="2400" dirty="0" smtClean="0">
                <a:solidFill>
                  <a:srgbClr val="7030A0"/>
                </a:solidFill>
              </a:rPr>
              <a:t>       Thus </a:t>
            </a:r>
            <a:r>
              <a:rPr lang="en-US" sz="2400" dirty="0">
                <a:solidFill>
                  <a:srgbClr val="7030A0"/>
                </a:solidFill>
              </a:rPr>
              <a:t>we expect 1 persistent (long) bar in the </a:t>
            </a:r>
            <a:r>
              <a:rPr lang="en-US" sz="2400" dirty="0" smtClean="0">
                <a:solidFill>
                  <a:srgbClr val="7030A0"/>
                </a:solidFill>
              </a:rPr>
              <a:t>1-dim </a:t>
            </a:r>
            <a:r>
              <a:rPr lang="en-US" sz="2400" dirty="0">
                <a:solidFill>
                  <a:srgbClr val="7030A0"/>
                </a:solidFill>
              </a:rPr>
              <a:t>barcode </a:t>
            </a:r>
            <a:endParaRPr lang="en-US" sz="2400" dirty="0" smtClean="0">
              <a:solidFill>
                <a:srgbClr val="7030A0"/>
              </a:solidFill>
            </a:endParaRPr>
          </a:p>
          <a:p>
            <a:r>
              <a:rPr lang="en-US" sz="2400" dirty="0" smtClean="0">
                <a:solidFill>
                  <a:srgbClr val="7030A0"/>
                </a:solidFill>
              </a:rPr>
              <a:t>       plus possible some </a:t>
            </a:r>
            <a:r>
              <a:rPr lang="en-US" sz="2400" dirty="0">
                <a:solidFill>
                  <a:srgbClr val="7030A0"/>
                </a:solidFill>
              </a:rPr>
              <a:t>shorter bars that we can “ignore” </a:t>
            </a:r>
            <a:endParaRPr lang="en-US" sz="2400" dirty="0" smtClean="0">
              <a:solidFill>
                <a:srgbClr val="7030A0"/>
              </a:solidFill>
            </a:endParaRPr>
          </a:p>
          <a:p>
            <a:r>
              <a:rPr lang="en-US" sz="2400" dirty="0" smtClean="0"/>
              <a:t>Rank </a:t>
            </a:r>
            <a:r>
              <a:rPr lang="en-US" sz="2400" dirty="0"/>
              <a:t>of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/>
              <a:t>= 0 </a:t>
            </a:r>
            <a:r>
              <a:rPr lang="en-US" sz="2400" dirty="0" smtClean="0"/>
              <a:t>since </a:t>
            </a:r>
            <a:r>
              <a:rPr lang="en-US" sz="2400" dirty="0"/>
              <a:t>we don’t have any </a:t>
            </a:r>
            <a:r>
              <a:rPr lang="en-US" sz="2400" smtClean="0"/>
              <a:t>2-d </a:t>
            </a:r>
            <a:r>
              <a:rPr lang="en-US" sz="2400" smtClean="0"/>
              <a:t>ccles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smtClean="0">
                <a:solidFill>
                  <a:srgbClr val="7030A0"/>
                </a:solidFill>
              </a:rPr>
              <a:t>    Thus </a:t>
            </a:r>
            <a:r>
              <a:rPr lang="en-US" sz="2400" dirty="0">
                <a:solidFill>
                  <a:srgbClr val="7030A0"/>
                </a:solidFill>
              </a:rPr>
              <a:t>we expect </a:t>
            </a:r>
            <a:r>
              <a:rPr lang="en-US" sz="2400" dirty="0" smtClean="0">
                <a:solidFill>
                  <a:srgbClr val="7030A0"/>
                </a:solidFill>
              </a:rPr>
              <a:t>0 </a:t>
            </a:r>
            <a:r>
              <a:rPr lang="en-US" sz="2400" dirty="0">
                <a:solidFill>
                  <a:srgbClr val="7030A0"/>
                </a:solidFill>
              </a:rPr>
              <a:t>persistent (long) </a:t>
            </a:r>
            <a:r>
              <a:rPr lang="en-US" sz="2400" dirty="0" smtClean="0">
                <a:solidFill>
                  <a:srgbClr val="7030A0"/>
                </a:solidFill>
              </a:rPr>
              <a:t>bars </a:t>
            </a:r>
            <a:r>
              <a:rPr lang="en-US" sz="2400" dirty="0">
                <a:solidFill>
                  <a:srgbClr val="7030A0"/>
                </a:solidFill>
              </a:rPr>
              <a:t>in the </a:t>
            </a:r>
            <a:r>
              <a:rPr lang="en-US" sz="2400" dirty="0" smtClean="0">
                <a:solidFill>
                  <a:srgbClr val="7030A0"/>
                </a:solidFill>
              </a:rPr>
              <a:t>2-dim </a:t>
            </a:r>
            <a:r>
              <a:rPr lang="en-US" sz="2400" dirty="0">
                <a:solidFill>
                  <a:srgbClr val="7030A0"/>
                </a:solidFill>
              </a:rPr>
              <a:t>barcode </a:t>
            </a:r>
          </a:p>
          <a:p>
            <a:r>
              <a:rPr lang="en-US" sz="2400" dirty="0">
                <a:solidFill>
                  <a:srgbClr val="7030A0"/>
                </a:solidFill>
              </a:rPr>
              <a:t>       plus possible some shorter bars that we can “ignore” </a:t>
            </a:r>
            <a:endParaRPr lang="en-US" sz="2400" dirty="0" smtClean="0"/>
          </a:p>
          <a:p>
            <a:endParaRPr lang="en-US" sz="2400" dirty="0"/>
          </a:p>
          <a:p>
            <a:endParaRPr lang="en-US" sz="1600" dirty="0"/>
          </a:p>
        </p:txBody>
      </p:sp>
      <p:sp>
        <p:nvSpPr>
          <p:cNvPr id="3" name="Oval 2"/>
          <p:cNvSpPr/>
          <p:nvPr/>
        </p:nvSpPr>
        <p:spPr>
          <a:xfrm>
            <a:off x="387551" y="490671"/>
            <a:ext cx="1737360" cy="1737360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8" t="11393" r="4601" b="5658"/>
          <a:stretch/>
        </p:blipFill>
        <p:spPr>
          <a:xfrm>
            <a:off x="2786573" y="205727"/>
            <a:ext cx="2917371" cy="2351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15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" t="6016" r="4600" b="1050"/>
          <a:stretch/>
        </p:blipFill>
        <p:spPr>
          <a:xfrm>
            <a:off x="14518" y="-21768"/>
            <a:ext cx="3243943" cy="26343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" y="4074886"/>
            <a:ext cx="3404893" cy="28346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8" t="11393" r="4601" b="5658"/>
          <a:stretch/>
        </p:blipFill>
        <p:spPr>
          <a:xfrm>
            <a:off x="355607" y="2177146"/>
            <a:ext cx="2917371" cy="235131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407856" y="4133385"/>
            <a:ext cx="5527988" cy="263168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96707" y="1776761"/>
            <a:ext cx="5527988" cy="2029522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407856" y="264623"/>
            <a:ext cx="5736144" cy="7371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Our data set = 60 points randomly taken from a circle of radius 1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7030A0"/>
                </a:solidFill>
              </a:rPr>
              <a:t>Can you determine from the barcode that our data set came from a circle?</a:t>
            </a:r>
          </a:p>
          <a:p>
            <a:endParaRPr lang="en-US" sz="1100" dirty="0" smtClean="0"/>
          </a:p>
          <a:p>
            <a:r>
              <a:rPr lang="en-US" sz="2400" dirty="0" smtClean="0"/>
              <a:t>Do you see 1 persistent 0-dim cycle?</a:t>
            </a:r>
            <a:endParaRPr lang="en-US" sz="2400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Do you see 1 persistent 1-dim cycle?</a:t>
            </a:r>
          </a:p>
          <a:p>
            <a:r>
              <a:rPr lang="en-US" sz="2400" dirty="0">
                <a:solidFill>
                  <a:srgbClr val="0000FF"/>
                </a:solidFill>
              </a:rPr>
              <a:t>Do you see </a:t>
            </a:r>
            <a:r>
              <a:rPr lang="en-US" sz="2400" dirty="0" smtClean="0">
                <a:solidFill>
                  <a:srgbClr val="0000FF"/>
                </a:solidFill>
              </a:rPr>
              <a:t>0 </a:t>
            </a:r>
            <a:r>
              <a:rPr lang="en-US" sz="2400" dirty="0">
                <a:solidFill>
                  <a:srgbClr val="0000FF"/>
                </a:solidFill>
              </a:rPr>
              <a:t>persistent </a:t>
            </a:r>
            <a:r>
              <a:rPr lang="en-US" sz="2400" dirty="0" smtClean="0">
                <a:solidFill>
                  <a:srgbClr val="0000FF"/>
                </a:solidFill>
              </a:rPr>
              <a:t>2-dim </a:t>
            </a:r>
            <a:r>
              <a:rPr lang="en-US" sz="2400" dirty="0">
                <a:solidFill>
                  <a:srgbClr val="0000FF"/>
                </a:solidFill>
              </a:rPr>
              <a:t>cycle</a:t>
            </a:r>
            <a:r>
              <a:rPr lang="en-US" sz="2400" dirty="0" smtClean="0">
                <a:solidFill>
                  <a:srgbClr val="0000FF"/>
                </a:solidFill>
              </a:rPr>
              <a:t>?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7030A0"/>
                </a:solidFill>
              </a:rPr>
              <a:t>Does the persistent diagram make sense?</a:t>
            </a:r>
          </a:p>
          <a:p>
            <a:endParaRPr lang="en-US" sz="600" dirty="0" smtClean="0">
              <a:solidFill>
                <a:srgbClr val="7030A0"/>
              </a:solidFill>
            </a:endParaRPr>
          </a:p>
          <a:p>
            <a:r>
              <a:rPr lang="en-US" sz="2400" dirty="0" smtClean="0"/>
              <a:t>1 black point (cycle in H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 is far from the diagonal, while remaining black points are “close” to diagonal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1 red point </a:t>
            </a:r>
            <a:r>
              <a:rPr lang="en-US" sz="2400" dirty="0">
                <a:solidFill>
                  <a:srgbClr val="FF0000"/>
                </a:solidFill>
              </a:rPr>
              <a:t>(cycle in </a:t>
            </a:r>
            <a:r>
              <a:rPr lang="en-US" sz="2400" dirty="0" smtClean="0">
                <a:solidFill>
                  <a:srgbClr val="FF0000"/>
                </a:solidFill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) is far from diagonal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All blue points </a:t>
            </a:r>
            <a:r>
              <a:rPr lang="en-US" sz="2400" dirty="0">
                <a:solidFill>
                  <a:srgbClr val="0000FF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cycles </a:t>
            </a:r>
            <a:r>
              <a:rPr lang="en-US" sz="2400" dirty="0">
                <a:solidFill>
                  <a:srgbClr val="0000FF"/>
                </a:solidFill>
              </a:rPr>
              <a:t>in </a:t>
            </a:r>
            <a:r>
              <a:rPr lang="en-US" sz="2400" dirty="0" smtClean="0">
                <a:solidFill>
                  <a:srgbClr val="0000FF"/>
                </a:solidFill>
              </a:rPr>
              <a:t>H</a:t>
            </a:r>
            <a:r>
              <a:rPr lang="en-US" sz="2400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) are close to diagonal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270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" y="4074886"/>
            <a:ext cx="3404893" cy="28346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8" t="11393" r="4601" b="5658"/>
          <a:stretch/>
        </p:blipFill>
        <p:spPr>
          <a:xfrm>
            <a:off x="355607" y="169926"/>
            <a:ext cx="2917371" cy="235131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407855" y="3590693"/>
            <a:ext cx="5661803" cy="317438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96706" y="215598"/>
            <a:ext cx="5672951" cy="304698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407856" y="264623"/>
            <a:ext cx="5736144" cy="6848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From the barcode:</a:t>
            </a:r>
          </a:p>
          <a:p>
            <a:endParaRPr lang="en-US" sz="1100" dirty="0" smtClean="0"/>
          </a:p>
          <a:p>
            <a:r>
              <a:rPr lang="en-US" sz="2400" dirty="0" smtClean="0"/>
              <a:t>1 persistent 0-dim cycle      </a:t>
            </a:r>
            <a:r>
              <a:rPr lang="en-US" sz="2400" dirty="0" smtClean="0">
                <a:sym typeface="Wingdings" panose="05000000000000000000" pitchFamily="2" charset="2"/>
              </a:rPr>
              <a:t>   </a:t>
            </a:r>
            <a:r>
              <a:rPr lang="en-US" sz="2400" dirty="0" smtClean="0"/>
              <a:t>H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</a:t>
            </a:r>
            <a:r>
              <a:rPr lang="en-US" sz="2400" dirty="0"/>
              <a:t>= 1 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1 persistent 1-dim </a:t>
            </a:r>
            <a:r>
              <a:rPr lang="en-US" sz="2400" dirty="0">
                <a:solidFill>
                  <a:srgbClr val="FF0000"/>
                </a:solidFill>
              </a:rPr>
              <a:t>cycle  </a:t>
            </a:r>
            <a:r>
              <a:rPr lang="en-US" sz="2400" dirty="0" smtClean="0">
                <a:solidFill>
                  <a:srgbClr val="FF0000"/>
                </a:solidFill>
              </a:rPr>
              <a:t>   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  </a:t>
            </a:r>
            <a:r>
              <a:rPr lang="en-US" sz="2400" dirty="0" smtClean="0">
                <a:solidFill>
                  <a:srgbClr val="FF0000"/>
                </a:solidFill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1 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No </a:t>
            </a:r>
            <a:r>
              <a:rPr lang="en-US" sz="2400" dirty="0">
                <a:solidFill>
                  <a:srgbClr val="0000FF"/>
                </a:solidFill>
              </a:rPr>
              <a:t>persistent </a:t>
            </a:r>
            <a:r>
              <a:rPr lang="en-US" sz="2400" dirty="0" smtClean="0">
                <a:solidFill>
                  <a:srgbClr val="0000FF"/>
                </a:solidFill>
              </a:rPr>
              <a:t>2-dim cycles  </a:t>
            </a:r>
            <a:r>
              <a:rPr lang="en-US" sz="2400" dirty="0">
                <a:solidFill>
                  <a:srgbClr val="0000FF"/>
                </a:solidFill>
                <a:sym typeface="Wingdings" panose="05000000000000000000" pitchFamily="2" charset="2"/>
              </a:rPr>
              <a:t> </a:t>
            </a:r>
            <a:r>
              <a:rPr lang="en-US" sz="2400" dirty="0" smtClean="0">
                <a:solidFill>
                  <a:srgbClr val="0000FF"/>
                </a:solidFill>
                <a:sym typeface="Wingdings" panose="05000000000000000000" pitchFamily="2" charset="2"/>
              </a:rPr>
              <a:t>  </a:t>
            </a:r>
            <a:r>
              <a:rPr lang="en-US" sz="2400" dirty="0" smtClean="0">
                <a:solidFill>
                  <a:srgbClr val="0000FF"/>
                </a:solidFill>
              </a:rPr>
              <a:t>H</a:t>
            </a:r>
            <a:r>
              <a:rPr lang="en-US" sz="2400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= </a:t>
            </a:r>
            <a:r>
              <a:rPr lang="en-US" sz="2400" dirty="0" smtClean="0">
                <a:solidFill>
                  <a:srgbClr val="0000FF"/>
                </a:solidFill>
              </a:rPr>
              <a:t>0 </a:t>
            </a:r>
          </a:p>
          <a:p>
            <a:endParaRPr lang="en-US" sz="1400" dirty="0">
              <a:solidFill>
                <a:srgbClr val="0000FF"/>
              </a:solidFill>
            </a:endParaRPr>
          </a:p>
          <a:p>
            <a:r>
              <a:rPr lang="en-US" sz="2400" dirty="0" smtClean="0"/>
              <a:t>Ignore bars with “small” length</a:t>
            </a:r>
          </a:p>
          <a:p>
            <a:r>
              <a:rPr lang="en-US" sz="2400" dirty="0" smtClean="0"/>
              <a:t>Definition of “small” depends on dimension, data set, application, etc.</a:t>
            </a:r>
            <a:endParaRPr lang="en-US" sz="2400" dirty="0"/>
          </a:p>
          <a:p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7030A0"/>
                </a:solidFill>
              </a:rPr>
              <a:t>From the persistent diagram:</a:t>
            </a:r>
          </a:p>
          <a:p>
            <a:endParaRPr lang="en-US" sz="600" dirty="0" smtClean="0">
              <a:solidFill>
                <a:srgbClr val="7030A0"/>
              </a:solidFill>
            </a:endParaRPr>
          </a:p>
          <a:p>
            <a:r>
              <a:rPr lang="en-US" sz="2400" dirty="0" smtClean="0"/>
              <a:t>1 black point far from the diagonal </a:t>
            </a:r>
            <a:r>
              <a:rPr lang="en-US" sz="2400" dirty="0" smtClean="0">
                <a:sym typeface="Wingdings" panose="05000000000000000000" pitchFamily="2" charset="2"/>
              </a:rPr>
              <a:t> </a:t>
            </a:r>
            <a:r>
              <a:rPr lang="en-US" sz="2400" dirty="0"/>
              <a:t>H</a:t>
            </a:r>
            <a:r>
              <a:rPr lang="en-US" sz="2400" baseline="-25000" dirty="0"/>
              <a:t>0</a:t>
            </a:r>
            <a:r>
              <a:rPr lang="en-US" sz="2400" dirty="0"/>
              <a:t> = 1 </a:t>
            </a:r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1 red point far from diagonal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       </a:t>
            </a:r>
            <a:r>
              <a:rPr lang="en-US" sz="2400" dirty="0" smtClean="0">
                <a:solidFill>
                  <a:srgbClr val="FF0000"/>
                </a:solidFill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1 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All blue points close to diagonal</a:t>
            </a:r>
            <a:r>
              <a:rPr lang="en-US" sz="2400" dirty="0">
                <a:solidFill>
                  <a:srgbClr val="0000FF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sym typeface="Wingdings" panose="05000000000000000000" pitchFamily="2" charset="2"/>
              </a:rPr>
              <a:t>      </a:t>
            </a:r>
            <a:r>
              <a:rPr lang="en-US" sz="2400" dirty="0" smtClean="0">
                <a:solidFill>
                  <a:srgbClr val="0000FF"/>
                </a:solidFill>
              </a:rPr>
              <a:t>H</a:t>
            </a:r>
            <a:r>
              <a:rPr lang="en-US" sz="2400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= 0 </a:t>
            </a:r>
            <a:endParaRPr lang="en-US" sz="2400" dirty="0" smtClean="0">
              <a:solidFill>
                <a:srgbClr val="0000FF"/>
              </a:solidFill>
            </a:endParaRPr>
          </a:p>
          <a:p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/>
              <a:t>Ignore </a:t>
            </a:r>
            <a:r>
              <a:rPr lang="en-US" sz="2400" dirty="0" smtClean="0"/>
              <a:t>points  “close” to diagonal</a:t>
            </a:r>
            <a:endParaRPr lang="en-US" sz="2400" dirty="0"/>
          </a:p>
          <a:p>
            <a:r>
              <a:rPr lang="en-US" sz="2400" dirty="0"/>
              <a:t>Definition of </a:t>
            </a:r>
            <a:r>
              <a:rPr lang="en-US" sz="2400" dirty="0" smtClean="0"/>
              <a:t>“close” </a:t>
            </a:r>
            <a:r>
              <a:rPr lang="en-US" sz="2400" dirty="0"/>
              <a:t>depends on dimension, data set, application, etc.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917489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" t="15376" r="8789" b="6112"/>
          <a:stretch/>
        </p:blipFill>
        <p:spPr>
          <a:xfrm>
            <a:off x="5840357" y="4023360"/>
            <a:ext cx="2938095" cy="283464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t="14231" b="6112"/>
          <a:stretch/>
        </p:blipFill>
        <p:spPr>
          <a:xfrm>
            <a:off x="6495282" y="1213658"/>
            <a:ext cx="2562877" cy="2743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" t="14803" r="8156" b="4393"/>
          <a:stretch/>
        </p:blipFill>
        <p:spPr>
          <a:xfrm>
            <a:off x="4093173" y="70658"/>
            <a:ext cx="2334638" cy="2286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" t="6016" r="4600" b="1050"/>
          <a:stretch/>
        </p:blipFill>
        <p:spPr>
          <a:xfrm>
            <a:off x="14518" y="-21768"/>
            <a:ext cx="3243943" cy="26343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" y="4074886"/>
            <a:ext cx="3404893" cy="28346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8" t="11393" r="4601" b="5658"/>
          <a:stretch/>
        </p:blipFill>
        <p:spPr>
          <a:xfrm>
            <a:off x="355607" y="2177146"/>
            <a:ext cx="2917371" cy="2351315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3662792" y="-21768"/>
            <a:ext cx="0" cy="68797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17729" y="2485457"/>
            <a:ext cx="1977549" cy="203132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On Thursday in B5 MLH you will explore the difference between circle and (circle + various amounts of noise)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1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6" y="-20737"/>
            <a:ext cx="3762375" cy="41624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300" y="-20737"/>
            <a:ext cx="5600700" cy="41624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8420" y="163043"/>
            <a:ext cx="8898673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Plot of data points                   Barcode</a:t>
            </a:r>
          </a:p>
          <a:p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200" dirty="0"/>
          </a:p>
          <a:p>
            <a:r>
              <a:rPr lang="en-US" sz="3000" dirty="0"/>
              <a:t>E</a:t>
            </a:r>
            <a:r>
              <a:rPr lang="en-US" sz="3000" dirty="0" smtClean="0"/>
              <a:t>ach bar in the barcode represents a cycle in some H</a:t>
            </a:r>
            <a:r>
              <a:rPr lang="en-US" sz="3000" baseline="-25000" dirty="0" smtClean="0"/>
              <a:t>i</a:t>
            </a:r>
            <a:r>
              <a:rPr lang="en-US" sz="3000" dirty="0" smtClean="0"/>
              <a:t>.  </a:t>
            </a:r>
          </a:p>
          <a:p>
            <a:r>
              <a:rPr lang="en-US" sz="3000" dirty="0">
                <a:solidFill>
                  <a:srgbClr val="FF0000"/>
                </a:solidFill>
              </a:rPr>
              <a:t>The red bar represents the element in H</a:t>
            </a:r>
            <a:r>
              <a:rPr lang="en-US" sz="3000" baseline="-25000" dirty="0">
                <a:solidFill>
                  <a:srgbClr val="FF0000"/>
                </a:solidFill>
              </a:rPr>
              <a:t>1</a:t>
            </a:r>
            <a:r>
              <a:rPr lang="en-US" sz="3000" dirty="0">
                <a:solidFill>
                  <a:srgbClr val="FF0000"/>
                </a:solidFill>
              </a:rPr>
              <a:t>  (i.e., </a:t>
            </a:r>
            <a:r>
              <a:rPr lang="en-US" sz="3000" dirty="0" smtClean="0">
                <a:solidFill>
                  <a:srgbClr val="FF0000"/>
                </a:solidFill>
              </a:rPr>
              <a:t>the circle =  </a:t>
            </a:r>
            <a:r>
              <a:rPr lang="en-US" sz="3000" dirty="0">
                <a:solidFill>
                  <a:srgbClr val="FF0000"/>
                </a:solidFill>
              </a:rPr>
              <a:t>1 dimensional </a:t>
            </a:r>
            <a:r>
              <a:rPr lang="en-US" sz="3000" dirty="0" smtClean="0">
                <a:solidFill>
                  <a:srgbClr val="FF0000"/>
                </a:solidFill>
              </a:rPr>
              <a:t>cycle </a:t>
            </a:r>
            <a:r>
              <a:rPr lang="en-US" sz="3000" dirty="0">
                <a:solidFill>
                  <a:srgbClr val="FF0000"/>
                </a:solidFill>
              </a:rPr>
              <a:t>= sum of edges where the boundary of this sum = 0</a:t>
            </a:r>
            <a:r>
              <a:rPr lang="en-US" sz="3000" dirty="0" smtClean="0">
                <a:solidFill>
                  <a:srgbClr val="FF0000"/>
                </a:solidFill>
              </a:rPr>
              <a:t>).</a:t>
            </a:r>
            <a:endParaRPr lang="en-US" sz="3000" dirty="0" smtClean="0"/>
          </a:p>
          <a:p>
            <a:r>
              <a:rPr lang="en-US" sz="3000" dirty="0" smtClean="0"/>
              <a:t>Bars representing an element in H</a:t>
            </a:r>
            <a:r>
              <a:rPr lang="en-US" sz="3000" baseline="-25000" dirty="0" smtClean="0"/>
              <a:t>0</a:t>
            </a:r>
            <a:r>
              <a:rPr lang="en-US" sz="3000" dirty="0" smtClean="0"/>
              <a:t> (</a:t>
            </a:r>
            <a:r>
              <a:rPr lang="en-US" sz="3000" dirty="0" err="1" smtClean="0"/>
              <a:t>i.e</a:t>
            </a:r>
            <a:r>
              <a:rPr lang="en-US" sz="3000" dirty="0" smtClean="0"/>
              <a:t>, 0-dimensional cycles = vertices) are drawn in black</a:t>
            </a:r>
          </a:p>
        </p:txBody>
      </p:sp>
    </p:spTree>
    <p:extLst>
      <p:ext uri="{BB962C8B-B14F-4D97-AF65-F5344CB8AC3E}">
        <p14:creationId xmlns:p14="http://schemas.microsoft.com/office/powerpoint/2010/main" val="42655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6" y="-20737"/>
            <a:ext cx="3762375" cy="41624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300" y="-20737"/>
            <a:ext cx="5600700" cy="41624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8420" y="163043"/>
            <a:ext cx="8898673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Plot of data points                   Barcode</a:t>
            </a:r>
          </a:p>
          <a:p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200" dirty="0"/>
          </a:p>
          <a:p>
            <a:r>
              <a:rPr lang="en-US" sz="3000" dirty="0"/>
              <a:t>E</a:t>
            </a:r>
            <a:r>
              <a:rPr lang="en-US" sz="3000" dirty="0" smtClean="0"/>
              <a:t>ach bar in the barcode represents a cycle in some H</a:t>
            </a:r>
            <a:r>
              <a:rPr lang="en-US" sz="3000" baseline="-25000" dirty="0" smtClean="0"/>
              <a:t>i</a:t>
            </a:r>
            <a:r>
              <a:rPr lang="en-US" sz="3000" dirty="0" smtClean="0"/>
              <a:t>.  </a:t>
            </a:r>
          </a:p>
          <a:p>
            <a:endParaRPr lang="en-US" dirty="0"/>
          </a:p>
          <a:p>
            <a:r>
              <a:rPr lang="en-US" sz="3000" dirty="0" smtClean="0">
                <a:solidFill>
                  <a:srgbClr val="7030A0"/>
                </a:solidFill>
              </a:rPr>
              <a:t>A bar starts at the birth time of the cycle it represents and ends at its death time.</a:t>
            </a:r>
          </a:p>
          <a:p>
            <a:endParaRPr lang="en-US" sz="3000" dirty="0"/>
          </a:p>
          <a:p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204919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624" y="2771074"/>
            <a:ext cx="3762375" cy="41624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" t="16714" r="8789" b="3628"/>
          <a:stretch/>
        </p:blipFill>
        <p:spPr>
          <a:xfrm>
            <a:off x="111317" y="461174"/>
            <a:ext cx="3411111" cy="331569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9" t="15377" r="-426" b="1719"/>
          <a:stretch/>
        </p:blipFill>
        <p:spPr>
          <a:xfrm>
            <a:off x="4190336" y="405516"/>
            <a:ext cx="4953663" cy="34508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49418" y="-45437"/>
            <a:ext cx="3291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Barcode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23025" y="3680477"/>
            <a:ext cx="554257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For each </a:t>
            </a:r>
            <a:r>
              <a:rPr lang="en-US" sz="2800" dirty="0" smtClean="0"/>
              <a:t>cycle in H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7030A0"/>
                </a:solidFill>
              </a:rPr>
              <a:t>= </a:t>
            </a:r>
            <a:r>
              <a:rPr lang="en-US" sz="2800" dirty="0" smtClean="0"/>
              <a:t>bar in barcode</a:t>
            </a:r>
            <a:r>
              <a:rPr lang="en-US" sz="2800" dirty="0" smtClean="0">
                <a:solidFill>
                  <a:srgbClr val="7030A0"/>
                </a:solidFill>
              </a:rPr>
              <a:t>, we can plot the point (birth, death)</a:t>
            </a:r>
          </a:p>
          <a:p>
            <a:r>
              <a:rPr lang="en-US" sz="2800" dirty="0">
                <a:solidFill>
                  <a:srgbClr val="7030A0"/>
                </a:solidFill>
              </a:rPr>
              <a:t>w</a:t>
            </a:r>
            <a:r>
              <a:rPr lang="en-US" sz="2800" dirty="0" smtClean="0">
                <a:solidFill>
                  <a:srgbClr val="7030A0"/>
                </a:solidFill>
              </a:rPr>
              <a:t>here </a:t>
            </a:r>
          </a:p>
          <a:p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smtClean="0">
                <a:solidFill>
                  <a:srgbClr val="7030A0"/>
                </a:solidFill>
              </a:rPr>
              <a:t>    birth  = birth </a:t>
            </a:r>
            <a:r>
              <a:rPr lang="en-US" sz="2800" dirty="0">
                <a:solidFill>
                  <a:srgbClr val="7030A0"/>
                </a:solidFill>
              </a:rPr>
              <a:t>time of </a:t>
            </a:r>
            <a:r>
              <a:rPr lang="en-US" sz="2800" dirty="0" smtClean="0">
                <a:solidFill>
                  <a:srgbClr val="7030A0"/>
                </a:solidFill>
              </a:rPr>
              <a:t>this cycle   </a:t>
            </a:r>
          </a:p>
          <a:p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smtClean="0">
                <a:solidFill>
                  <a:srgbClr val="7030A0"/>
                </a:solidFill>
              </a:rPr>
              <a:t>   death </a:t>
            </a:r>
            <a:r>
              <a:rPr lang="en-US" sz="2800" dirty="0">
                <a:solidFill>
                  <a:srgbClr val="7030A0"/>
                </a:solidFill>
              </a:rPr>
              <a:t>= </a:t>
            </a:r>
            <a:r>
              <a:rPr lang="en-US" sz="2800" dirty="0" smtClean="0">
                <a:solidFill>
                  <a:srgbClr val="7030A0"/>
                </a:solidFill>
              </a:rPr>
              <a:t>death </a:t>
            </a:r>
            <a:r>
              <a:rPr lang="en-US" sz="2800" dirty="0">
                <a:solidFill>
                  <a:srgbClr val="7030A0"/>
                </a:solidFill>
              </a:rPr>
              <a:t>time of this cycle </a:t>
            </a:r>
            <a:endParaRPr lang="en-US" sz="2800" dirty="0" smtClean="0">
              <a:solidFill>
                <a:srgbClr val="7030A0"/>
              </a:solidFill>
            </a:endParaRPr>
          </a:p>
          <a:p>
            <a:r>
              <a:rPr lang="en-US" sz="2800" dirty="0" smtClean="0"/>
              <a:t>Black point = cycle </a:t>
            </a:r>
            <a:r>
              <a:rPr lang="en-US" sz="2800" dirty="0"/>
              <a:t>in </a:t>
            </a:r>
            <a:r>
              <a:rPr lang="en-US" sz="2800" dirty="0" smtClean="0"/>
              <a:t>H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.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Red triangle = cycle in H</a:t>
            </a:r>
            <a:r>
              <a:rPr lang="en-US" sz="2800" baseline="-25000" dirty="0" smtClean="0">
                <a:solidFill>
                  <a:srgbClr val="FF0000"/>
                </a:solidFill>
              </a:rPr>
              <a:t>1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28490" y="934640"/>
            <a:ext cx="30356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 bar starts at the birth time of the cycle it represents and ends at its death time</a:t>
            </a:r>
          </a:p>
        </p:txBody>
      </p:sp>
    </p:spTree>
    <p:extLst>
      <p:ext uri="{BB962C8B-B14F-4D97-AF65-F5344CB8AC3E}">
        <p14:creationId xmlns:p14="http://schemas.microsoft.com/office/powerpoint/2010/main" val="30730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624" y="2771074"/>
            <a:ext cx="3762375" cy="41624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" t="16714" r="8789" b="3628"/>
          <a:stretch/>
        </p:blipFill>
        <p:spPr>
          <a:xfrm>
            <a:off x="111317" y="461174"/>
            <a:ext cx="3411111" cy="331569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9" t="15377" r="-426" b="1719"/>
          <a:stretch/>
        </p:blipFill>
        <p:spPr>
          <a:xfrm>
            <a:off x="4190336" y="405516"/>
            <a:ext cx="4953663" cy="34508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49418" y="-45437"/>
            <a:ext cx="3291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Barcode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88985" y="3776868"/>
            <a:ext cx="54394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This plot of points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(birth, death)</a:t>
            </a:r>
          </a:p>
          <a:p>
            <a:r>
              <a:rPr lang="en-US" sz="3600" dirty="0"/>
              <a:t>i</a:t>
            </a:r>
            <a:r>
              <a:rPr lang="en-US" sz="3600" dirty="0" smtClean="0"/>
              <a:t>s called the </a:t>
            </a:r>
          </a:p>
          <a:p>
            <a:r>
              <a:rPr lang="en-US" sz="3600" dirty="0" smtClean="0">
                <a:solidFill>
                  <a:srgbClr val="0000FF"/>
                </a:solidFill>
              </a:rPr>
              <a:t>Persistence Diagram</a:t>
            </a:r>
          </a:p>
          <a:p>
            <a:r>
              <a:rPr lang="en-US" sz="2400" dirty="0" smtClean="0"/>
              <a:t>where we also throw in the diagonal.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5528490" y="934640"/>
            <a:ext cx="30356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 bar starts at the birth time of the cycle it represents and ends at its death time</a:t>
            </a:r>
          </a:p>
        </p:txBody>
      </p:sp>
    </p:spTree>
    <p:extLst>
      <p:ext uri="{BB962C8B-B14F-4D97-AF65-F5344CB8AC3E}">
        <p14:creationId xmlns:p14="http://schemas.microsoft.com/office/powerpoint/2010/main" val="250356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48061"/>
            <a:ext cx="9105337" cy="383489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ym typeface="Wingdings"/>
              </a:rPr>
              <a:t>H</a:t>
            </a:r>
            <a:r>
              <a:rPr lang="en-US" sz="3200" baseline="-25000" dirty="0" smtClean="0">
                <a:sym typeface="Wingdings"/>
              </a:rPr>
              <a:t>0</a:t>
            </a:r>
            <a:r>
              <a:rPr lang="en-US" sz="3200" dirty="0" smtClean="0">
                <a:sym typeface="Wingdings"/>
              </a:rPr>
              <a:t>  =  &lt; a, b, c, d  :   </a:t>
            </a:r>
            <a:r>
              <a:rPr lang="en-US" sz="3200" dirty="0" err="1">
                <a:sym typeface="Wingdings"/>
              </a:rPr>
              <a:t>tc</a:t>
            </a:r>
            <a:r>
              <a:rPr lang="en-US" sz="3200" dirty="0">
                <a:sym typeface="Wingdings"/>
              </a:rPr>
              <a:t> + td</a:t>
            </a:r>
            <a:r>
              <a:rPr lang="en-US" sz="3200" dirty="0" smtClean="0">
                <a:sym typeface="Wingdings"/>
              </a:rPr>
              <a:t>,  </a:t>
            </a:r>
            <a:r>
              <a:rPr lang="en-US" sz="3200" dirty="0" err="1">
                <a:sym typeface="Wingdings"/>
              </a:rPr>
              <a:t>tb</a:t>
            </a:r>
            <a:r>
              <a:rPr lang="en-US" sz="3200" dirty="0">
                <a:sym typeface="Wingdings"/>
              </a:rPr>
              <a:t> + c, </a:t>
            </a:r>
            <a:r>
              <a:rPr lang="en-US" sz="3200" dirty="0" smtClean="0">
                <a:sym typeface="Wingdings"/>
              </a:rPr>
              <a:t> ta </a:t>
            </a:r>
            <a:r>
              <a:rPr lang="en-US" sz="3200" dirty="0">
                <a:sym typeface="Wingdings"/>
              </a:rPr>
              <a:t>+ </a:t>
            </a:r>
            <a:r>
              <a:rPr lang="en-US" sz="3200" dirty="0" err="1">
                <a:sym typeface="Wingdings"/>
              </a:rPr>
              <a:t>tb</a:t>
            </a:r>
            <a:r>
              <a:rPr lang="en-US" sz="3200" dirty="0" smtClean="0">
                <a:sym typeface="Wingdings"/>
              </a:rPr>
              <a:t>&gt;</a:t>
            </a:r>
          </a:p>
          <a:p>
            <a:pPr algn="ctr">
              <a:lnSpc>
                <a:spcPct val="130000"/>
              </a:lnSpc>
            </a:pPr>
            <a:r>
              <a:rPr lang="en-US" sz="3200" dirty="0" smtClean="0"/>
              <a:t>H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  =  &lt;</a:t>
            </a:r>
            <a:r>
              <a:rPr lang="en-US" sz="3200" dirty="0"/>
              <a:t>z</a:t>
            </a:r>
            <a:r>
              <a:rPr lang="en-US" sz="3200" baseline="-25000" dirty="0"/>
              <a:t>1</a:t>
            </a:r>
            <a:r>
              <a:rPr lang="en-US" sz="3200" dirty="0"/>
              <a:t>, z</a:t>
            </a:r>
            <a:r>
              <a:rPr lang="en-US" sz="3200" baseline="-25000" dirty="0"/>
              <a:t>2</a:t>
            </a:r>
            <a:r>
              <a:rPr lang="en-US" sz="3200" dirty="0"/>
              <a:t>  :   t z</a:t>
            </a:r>
            <a:r>
              <a:rPr lang="en-US" sz="3200" baseline="-25000" dirty="0"/>
              <a:t>2</a:t>
            </a:r>
            <a:r>
              <a:rPr lang="en-US" sz="3200" dirty="0"/>
              <a:t>,  t</a:t>
            </a:r>
            <a:r>
              <a:rPr lang="en-US" sz="3200" baseline="30000" dirty="0"/>
              <a:t>3</a:t>
            </a:r>
            <a:r>
              <a:rPr lang="en-US" sz="3200" dirty="0"/>
              <a:t>z</a:t>
            </a:r>
            <a:r>
              <a:rPr lang="en-US" sz="3200" baseline="-25000" dirty="0"/>
              <a:t>1</a:t>
            </a:r>
            <a:r>
              <a:rPr lang="en-US" sz="3200" dirty="0"/>
              <a:t> + t</a:t>
            </a:r>
            <a:r>
              <a:rPr lang="en-US" sz="3200" baseline="30000" dirty="0"/>
              <a:t>2</a:t>
            </a:r>
            <a:r>
              <a:rPr lang="en-US" sz="3200" dirty="0"/>
              <a:t>z</a:t>
            </a:r>
            <a:r>
              <a:rPr lang="en-US" sz="3200" baseline="-25000" dirty="0"/>
              <a:t>2</a:t>
            </a:r>
            <a:r>
              <a:rPr lang="en-US" sz="3200" dirty="0"/>
              <a:t>   </a:t>
            </a:r>
            <a:r>
              <a:rPr lang="en-US" sz="3200" dirty="0" smtClean="0"/>
              <a:t>&gt;</a:t>
            </a:r>
            <a:endParaRPr lang="en-US" sz="3200" dirty="0">
              <a:solidFill>
                <a:srgbClr val="008000"/>
              </a:solidFill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                                 </a:t>
            </a:r>
            <a:r>
              <a:rPr lang="en-US" sz="3200" dirty="0" smtClean="0">
                <a:solidFill>
                  <a:srgbClr val="FF0000"/>
                </a:solidFill>
                <a:sym typeface="Wingdings"/>
              </a:rPr>
              <a:t>[               )</a:t>
            </a:r>
          </a:p>
          <a:p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                </a:t>
            </a:r>
            <a:r>
              <a:rPr lang="en-US" sz="3200" dirty="0" smtClean="0">
                <a:solidFill>
                  <a:srgbClr val="FF0000"/>
                </a:solidFill>
                <a:sym typeface="Wingdings"/>
              </a:rPr>
              <a:t>[                                                  )</a:t>
            </a:r>
          </a:p>
          <a:p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[               ) </a:t>
            </a:r>
          </a:p>
          <a:p>
            <a:r>
              <a:rPr lang="en-US" sz="3200" dirty="0">
                <a:solidFill>
                  <a:srgbClr val="660066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     [                )</a:t>
            </a:r>
          </a:p>
          <a:p>
            <a:r>
              <a:rPr lang="en-US" sz="3200" dirty="0">
                <a:solidFill>
                  <a:srgbClr val="660066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     [</a:t>
            </a:r>
            <a:endParaRPr lang="en-US" sz="3200" dirty="0">
              <a:solidFill>
                <a:srgbClr val="008000"/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8663" y="4474580"/>
            <a:ext cx="9144000" cy="2427694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686119" y="3749473"/>
            <a:ext cx="8160441" cy="0"/>
          </a:xfrm>
          <a:prstGeom prst="line">
            <a:avLst/>
          </a:prstGeom>
          <a:ln w="38100"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86119" y="3238499"/>
            <a:ext cx="1627632" cy="0"/>
          </a:xfrm>
          <a:prstGeom prst="straightConnector1">
            <a:avLst/>
          </a:prstGeom>
          <a:ln w="38100"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357545" y="2763132"/>
            <a:ext cx="1506334" cy="0"/>
          </a:xfrm>
          <a:prstGeom prst="straightConnector1">
            <a:avLst/>
          </a:prstGeom>
          <a:ln w="38100"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831335" y="2266769"/>
            <a:ext cx="4727448" cy="0"/>
          </a:xfrm>
          <a:prstGeom prst="straightConnector1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287963" y="1754219"/>
            <a:ext cx="1521715" cy="240"/>
          </a:xfrm>
          <a:prstGeom prst="straightConnector1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66603" y="3864913"/>
            <a:ext cx="8392180" cy="666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dirty="0">
                <a:solidFill>
                  <a:srgbClr val="008000"/>
                </a:solidFill>
              </a:rPr>
              <a:t>z</a:t>
            </a:r>
            <a:r>
              <a:rPr lang="en-US" sz="3200" baseline="-25000" dirty="0">
                <a:solidFill>
                  <a:srgbClr val="008000"/>
                </a:solidFill>
              </a:rPr>
              <a:t>1</a:t>
            </a:r>
            <a:r>
              <a:rPr lang="en-US" sz="3200" dirty="0">
                <a:solidFill>
                  <a:srgbClr val="008000"/>
                </a:solidFill>
              </a:rPr>
              <a:t> =  ad + cd + t(</a:t>
            </a:r>
            <a:r>
              <a:rPr lang="en-US" sz="3200" dirty="0" err="1">
                <a:solidFill>
                  <a:srgbClr val="008000"/>
                </a:solidFill>
              </a:rPr>
              <a:t>bc</a:t>
            </a:r>
            <a:r>
              <a:rPr lang="en-US" sz="3200" dirty="0">
                <a:solidFill>
                  <a:srgbClr val="008000"/>
                </a:solidFill>
              </a:rPr>
              <a:t>) + t(</a:t>
            </a:r>
            <a:r>
              <a:rPr lang="en-US" sz="3200" dirty="0" err="1">
                <a:solidFill>
                  <a:srgbClr val="008000"/>
                </a:solidFill>
              </a:rPr>
              <a:t>ab</a:t>
            </a:r>
            <a:r>
              <a:rPr lang="en-US" sz="3200" dirty="0">
                <a:solidFill>
                  <a:srgbClr val="008000"/>
                </a:solidFill>
              </a:rPr>
              <a:t>),   z</a:t>
            </a:r>
            <a:r>
              <a:rPr lang="en-US" sz="3200" baseline="-25000" dirty="0">
                <a:solidFill>
                  <a:srgbClr val="008000"/>
                </a:solidFill>
              </a:rPr>
              <a:t>2</a:t>
            </a:r>
            <a:r>
              <a:rPr lang="en-US" sz="3200" dirty="0">
                <a:solidFill>
                  <a:srgbClr val="008000"/>
                </a:solidFill>
              </a:rPr>
              <a:t> =  ac + t</a:t>
            </a:r>
            <a:r>
              <a:rPr lang="en-US" sz="3200" baseline="30000" dirty="0">
                <a:solidFill>
                  <a:srgbClr val="008000"/>
                </a:solidFill>
              </a:rPr>
              <a:t>2</a:t>
            </a:r>
            <a:r>
              <a:rPr lang="en-US" sz="3200" dirty="0">
                <a:solidFill>
                  <a:srgbClr val="008000"/>
                </a:solidFill>
              </a:rPr>
              <a:t>bc + t</a:t>
            </a:r>
            <a:r>
              <a:rPr lang="en-US" sz="3200" baseline="30000" dirty="0">
                <a:solidFill>
                  <a:srgbClr val="008000"/>
                </a:solidFill>
              </a:rPr>
              <a:t>2</a:t>
            </a:r>
            <a:r>
              <a:rPr lang="en-US" sz="3200" dirty="0">
                <a:solidFill>
                  <a:srgbClr val="008000"/>
                </a:solidFill>
              </a:rPr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92155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7432" y="1155022"/>
            <a:ext cx="9105337" cy="32439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</a:t>
            </a:r>
          </a:p>
          <a:p>
            <a:pPr>
              <a:lnSpc>
                <a:spcPct val="120000"/>
              </a:lnSpc>
            </a:pPr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                                </a:t>
            </a:r>
            <a:r>
              <a:rPr lang="en-US" sz="3200" dirty="0" smtClean="0">
                <a:solidFill>
                  <a:srgbClr val="FF0000"/>
                </a:solidFill>
                <a:sym typeface="Wingdings"/>
              </a:rPr>
              <a:t>[               )</a:t>
            </a:r>
          </a:p>
          <a:p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                </a:t>
            </a:r>
            <a:r>
              <a:rPr lang="en-US" sz="3200" dirty="0" smtClean="0">
                <a:solidFill>
                  <a:srgbClr val="FF0000"/>
                </a:solidFill>
                <a:sym typeface="Wingdings"/>
              </a:rPr>
              <a:t>[                                                  )</a:t>
            </a:r>
          </a:p>
          <a:p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[               ) </a:t>
            </a:r>
          </a:p>
          <a:p>
            <a:r>
              <a:rPr lang="en-US" sz="3200" dirty="0">
                <a:solidFill>
                  <a:srgbClr val="660066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     [                )</a:t>
            </a:r>
          </a:p>
          <a:p>
            <a:r>
              <a:rPr lang="en-US" sz="3200" dirty="0">
                <a:solidFill>
                  <a:srgbClr val="660066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     [</a:t>
            </a:r>
            <a:endParaRPr lang="en-US" sz="3200" dirty="0">
              <a:solidFill>
                <a:srgbClr val="008000"/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8663" y="4325900"/>
            <a:ext cx="9144000" cy="2427694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686119" y="4113747"/>
            <a:ext cx="8160441" cy="0"/>
          </a:xfrm>
          <a:prstGeom prst="line">
            <a:avLst/>
          </a:prstGeom>
          <a:ln w="38100"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86119" y="3602773"/>
            <a:ext cx="1627632" cy="0"/>
          </a:xfrm>
          <a:prstGeom prst="straightConnector1">
            <a:avLst/>
          </a:prstGeom>
          <a:ln w="38100"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357545" y="3127406"/>
            <a:ext cx="1506334" cy="0"/>
          </a:xfrm>
          <a:prstGeom prst="straightConnector1">
            <a:avLst/>
          </a:prstGeom>
          <a:ln w="38100"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831335" y="2631043"/>
            <a:ext cx="4727448" cy="0"/>
          </a:xfrm>
          <a:prstGeom prst="straightConnector1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287963" y="2118493"/>
            <a:ext cx="1521715" cy="240"/>
          </a:xfrm>
          <a:prstGeom prst="straightConnector1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449231" y="1419922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(3, 4)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2687" y="2620532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(2, </a:t>
            </a:r>
            <a:r>
              <a:rPr lang="en-US" sz="3600" dirty="0">
                <a:solidFill>
                  <a:srgbClr val="FF0000"/>
                </a:solidFill>
              </a:rPr>
              <a:t>5</a:t>
            </a:r>
            <a:r>
              <a:rPr lang="en-US" sz="3600" dirty="0" smtClean="0">
                <a:solidFill>
                  <a:srgbClr val="FF0000"/>
                </a:solidFill>
              </a:rPr>
              <a:t>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15759" y="2456983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(1, </a:t>
            </a:r>
            <a:r>
              <a:rPr lang="en-US" sz="3600" dirty="0"/>
              <a:t>2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713707" y="2973657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(0, 1)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3992153" y="3501479"/>
            <a:ext cx="3888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(0, ∞) </a:t>
            </a:r>
            <a:r>
              <a:rPr lang="en-US" sz="3600" dirty="0" smtClean="0">
                <a:sym typeface="Wingdings" panose="05000000000000000000" pitchFamily="2" charset="2"/>
              </a:rPr>
              <a:t> </a:t>
            </a:r>
            <a:r>
              <a:rPr lang="en-US" sz="3600" dirty="0"/>
              <a:t>(0, 5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45326" y="145863"/>
            <a:ext cx="90101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Since we can’t plot </a:t>
            </a:r>
            <a:r>
              <a:rPr lang="en-US" sz="2400" dirty="0"/>
              <a:t>(0, </a:t>
            </a:r>
            <a:r>
              <a:rPr lang="en-US" sz="2400" dirty="0">
                <a:solidFill>
                  <a:srgbClr val="0000FF"/>
                </a:solidFill>
              </a:rPr>
              <a:t>∞</a:t>
            </a:r>
            <a:r>
              <a:rPr lang="en-US" sz="2400" dirty="0" smtClean="0"/>
              <a:t>), we instead plot (0, </a:t>
            </a:r>
            <a:r>
              <a:rPr lang="en-US" sz="2400" dirty="0" smtClean="0">
                <a:solidFill>
                  <a:srgbClr val="0000FF"/>
                </a:solidFill>
              </a:rPr>
              <a:t>5</a:t>
            </a:r>
            <a:r>
              <a:rPr lang="en-US" sz="2400" dirty="0" smtClean="0"/>
              <a:t>) where </a:t>
            </a:r>
          </a:p>
          <a:p>
            <a:r>
              <a:rPr lang="en-US" sz="2400" dirty="0" smtClean="0"/>
              <a:t>                   </a:t>
            </a:r>
            <a:r>
              <a:rPr lang="en-US" sz="2400" dirty="0" smtClean="0">
                <a:solidFill>
                  <a:srgbClr val="0000FF"/>
                </a:solidFill>
              </a:rPr>
              <a:t>5 = maximum time  = maximum threshold</a:t>
            </a:r>
          </a:p>
          <a:p>
            <a:r>
              <a:rPr lang="en-US" sz="2400" dirty="0" smtClean="0"/>
              <a:t>                      = </a:t>
            </a:r>
            <a:r>
              <a:rPr lang="en-US" sz="2400" dirty="0" smtClean="0">
                <a:solidFill>
                  <a:srgbClr val="0000FF"/>
                </a:solidFill>
              </a:rPr>
              <a:t>3</a:t>
            </a:r>
            <a:r>
              <a:rPr lang="en-US" sz="2400" baseline="30000" dirty="0" smtClean="0">
                <a:solidFill>
                  <a:srgbClr val="0000FF"/>
                </a:solidFill>
              </a:rPr>
              <a:t>rd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argument</a:t>
            </a:r>
            <a:r>
              <a:rPr lang="en-US" sz="2400" dirty="0"/>
              <a:t> </a:t>
            </a:r>
            <a:r>
              <a:rPr lang="en-US" sz="2400" dirty="0" smtClean="0"/>
              <a:t>in </a:t>
            </a:r>
            <a:r>
              <a:rPr lang="en-US" sz="2400" dirty="0" err="1"/>
              <a:t>ripsDiag</a:t>
            </a:r>
            <a:r>
              <a:rPr lang="en-US" sz="2400" dirty="0"/>
              <a:t>(</a:t>
            </a:r>
            <a:r>
              <a:rPr lang="en-US" sz="2400" dirty="0" err="1"/>
              <a:t>XX,maxdimension,</a:t>
            </a:r>
            <a:r>
              <a:rPr lang="en-US" sz="2400" dirty="0" err="1">
                <a:solidFill>
                  <a:srgbClr val="0000FF"/>
                </a:solidFill>
              </a:rPr>
              <a:t>maxscale</a:t>
            </a:r>
            <a:r>
              <a:rPr lang="en-US" sz="2400" dirty="0" smtClean="0"/>
              <a:t>, …)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3468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312" y="2644579"/>
            <a:ext cx="5667375" cy="420052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7432" y="-220291"/>
            <a:ext cx="9105337" cy="32439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</a:t>
            </a:r>
          </a:p>
          <a:p>
            <a:pPr>
              <a:lnSpc>
                <a:spcPct val="120000"/>
              </a:lnSpc>
            </a:pPr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                                </a:t>
            </a:r>
            <a:r>
              <a:rPr lang="en-US" sz="3200" dirty="0" smtClean="0">
                <a:solidFill>
                  <a:srgbClr val="FF0000"/>
                </a:solidFill>
                <a:sym typeface="Wingdings"/>
              </a:rPr>
              <a:t>[               )</a:t>
            </a:r>
          </a:p>
          <a:p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                </a:t>
            </a:r>
            <a:r>
              <a:rPr lang="en-US" sz="3200" dirty="0" smtClean="0">
                <a:solidFill>
                  <a:srgbClr val="FF0000"/>
                </a:solidFill>
                <a:sym typeface="Wingdings"/>
              </a:rPr>
              <a:t>[                                                  )</a:t>
            </a:r>
          </a:p>
          <a:p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[               ) </a:t>
            </a:r>
          </a:p>
          <a:p>
            <a:r>
              <a:rPr lang="en-US" sz="3200" dirty="0">
                <a:solidFill>
                  <a:srgbClr val="660066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     [                )</a:t>
            </a:r>
          </a:p>
          <a:p>
            <a:r>
              <a:rPr lang="en-US" sz="3200" dirty="0">
                <a:solidFill>
                  <a:srgbClr val="660066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     [</a:t>
            </a:r>
            <a:endParaRPr lang="en-US" sz="3200" dirty="0">
              <a:solidFill>
                <a:srgbClr val="008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86119" y="2738434"/>
            <a:ext cx="8160441" cy="0"/>
          </a:xfrm>
          <a:prstGeom prst="line">
            <a:avLst/>
          </a:prstGeom>
          <a:ln w="38100"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86119" y="2227460"/>
            <a:ext cx="1627632" cy="0"/>
          </a:xfrm>
          <a:prstGeom prst="straightConnector1">
            <a:avLst/>
          </a:prstGeom>
          <a:ln w="38100"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357545" y="1752093"/>
            <a:ext cx="1506334" cy="0"/>
          </a:xfrm>
          <a:prstGeom prst="straightConnector1">
            <a:avLst/>
          </a:prstGeom>
          <a:ln w="38100"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831335" y="1255730"/>
            <a:ext cx="4727448" cy="0"/>
          </a:xfrm>
          <a:prstGeom prst="straightConnector1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287963" y="743180"/>
            <a:ext cx="1521715" cy="240"/>
          </a:xfrm>
          <a:prstGeom prst="straightConnector1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449231" y="44609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(3, 4)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2687" y="1245219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(2, </a:t>
            </a:r>
            <a:r>
              <a:rPr lang="en-US" sz="3600" dirty="0">
                <a:solidFill>
                  <a:srgbClr val="FF0000"/>
                </a:solidFill>
              </a:rPr>
              <a:t>5</a:t>
            </a:r>
            <a:r>
              <a:rPr lang="en-US" sz="3600" dirty="0" smtClean="0">
                <a:solidFill>
                  <a:srgbClr val="FF0000"/>
                </a:solidFill>
              </a:rPr>
              <a:t>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15759" y="1081670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(1, </a:t>
            </a:r>
            <a:r>
              <a:rPr lang="en-US" sz="3600" dirty="0"/>
              <a:t>2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713707" y="1598344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(0, 1)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3992154" y="2126166"/>
            <a:ext cx="1992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(0, 5)</a:t>
            </a:r>
            <a:endParaRPr lang="en-US" sz="3600" dirty="0"/>
          </a:p>
        </p:txBody>
      </p:sp>
      <p:sp>
        <p:nvSpPr>
          <p:cNvPr id="7" name="Isosceles Triangle 6"/>
          <p:cNvSpPr/>
          <p:nvPr/>
        </p:nvSpPr>
        <p:spPr>
          <a:xfrm>
            <a:off x="5018049" y="3888059"/>
            <a:ext cx="133814" cy="137160"/>
          </a:xfrm>
          <a:prstGeom prst="triangle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4218884" y="3393690"/>
            <a:ext cx="133814" cy="137160"/>
          </a:xfrm>
          <a:prstGeom prst="triangle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70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312" y="2644579"/>
            <a:ext cx="5667375" cy="420052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7432" y="-220291"/>
            <a:ext cx="9105337" cy="32439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</a:t>
            </a:r>
          </a:p>
          <a:p>
            <a:pPr>
              <a:lnSpc>
                <a:spcPct val="120000"/>
              </a:lnSpc>
            </a:pPr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                                </a:t>
            </a:r>
            <a:r>
              <a:rPr lang="en-US" sz="3200" dirty="0" smtClean="0">
                <a:solidFill>
                  <a:srgbClr val="FF0000"/>
                </a:solidFill>
                <a:sym typeface="Wingdings"/>
              </a:rPr>
              <a:t>[               )</a:t>
            </a:r>
          </a:p>
          <a:p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                </a:t>
            </a:r>
            <a:r>
              <a:rPr lang="en-US" sz="3200" dirty="0" smtClean="0">
                <a:solidFill>
                  <a:srgbClr val="FF0000"/>
                </a:solidFill>
                <a:sym typeface="Wingdings"/>
              </a:rPr>
              <a:t>[                                                  )</a:t>
            </a:r>
          </a:p>
          <a:p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[               ) </a:t>
            </a:r>
          </a:p>
          <a:p>
            <a:r>
              <a:rPr lang="en-US" sz="3200" dirty="0">
                <a:solidFill>
                  <a:srgbClr val="660066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     [                )</a:t>
            </a:r>
          </a:p>
          <a:p>
            <a:r>
              <a:rPr lang="en-US" sz="3200" dirty="0">
                <a:solidFill>
                  <a:srgbClr val="660066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     [</a:t>
            </a:r>
            <a:endParaRPr lang="en-US" sz="3200" dirty="0">
              <a:solidFill>
                <a:srgbClr val="008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86119" y="2738434"/>
            <a:ext cx="8160441" cy="0"/>
          </a:xfrm>
          <a:prstGeom prst="line">
            <a:avLst/>
          </a:prstGeom>
          <a:ln w="38100"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86119" y="2227460"/>
            <a:ext cx="1627632" cy="0"/>
          </a:xfrm>
          <a:prstGeom prst="straightConnector1">
            <a:avLst/>
          </a:prstGeom>
          <a:ln w="38100"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357545" y="1752093"/>
            <a:ext cx="1506334" cy="0"/>
          </a:xfrm>
          <a:prstGeom prst="straightConnector1">
            <a:avLst/>
          </a:prstGeom>
          <a:ln w="38100"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831335" y="1255730"/>
            <a:ext cx="4727448" cy="0"/>
          </a:xfrm>
          <a:prstGeom prst="straightConnector1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287963" y="743180"/>
            <a:ext cx="1521715" cy="240"/>
          </a:xfrm>
          <a:prstGeom prst="straightConnector1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449231" y="44609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(3, 4)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2687" y="1245219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(2, </a:t>
            </a:r>
            <a:r>
              <a:rPr lang="en-US" sz="3600" dirty="0">
                <a:solidFill>
                  <a:srgbClr val="FF0000"/>
                </a:solidFill>
              </a:rPr>
              <a:t>5</a:t>
            </a:r>
            <a:r>
              <a:rPr lang="en-US" sz="3600" dirty="0" smtClean="0">
                <a:solidFill>
                  <a:srgbClr val="FF0000"/>
                </a:solidFill>
              </a:rPr>
              <a:t>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15759" y="1081670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(1, </a:t>
            </a:r>
            <a:r>
              <a:rPr lang="en-US" sz="3600" dirty="0"/>
              <a:t>2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713707" y="1598344"/>
            <a:ext cx="144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(0, 1)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3992154" y="2126166"/>
            <a:ext cx="1992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(0, 5)</a:t>
            </a:r>
            <a:endParaRPr lang="en-US" sz="3600" dirty="0"/>
          </a:p>
        </p:txBody>
      </p:sp>
      <p:sp>
        <p:nvSpPr>
          <p:cNvPr id="7" name="Isosceles Triangle 6"/>
          <p:cNvSpPr/>
          <p:nvPr/>
        </p:nvSpPr>
        <p:spPr>
          <a:xfrm>
            <a:off x="5018049" y="3888059"/>
            <a:ext cx="133814" cy="137160"/>
          </a:xfrm>
          <a:prstGeom prst="triangle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4218884" y="3393690"/>
            <a:ext cx="133814" cy="137160"/>
          </a:xfrm>
          <a:prstGeom prst="triangle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2479876" y="3401268"/>
            <a:ext cx="4520860" cy="2514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92894" y="5186186"/>
            <a:ext cx="1692218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Remember to add the diagonal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87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2542</TotalTime>
  <Words>1171</Words>
  <Application>Microsoft Office PowerPoint</Application>
  <PresentationFormat>On-screen Show (4:3)</PresentationFormat>
  <Paragraphs>179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 D</dc:creator>
  <cp:keywords/>
  <dc:description/>
  <cp:lastModifiedBy>Darcy, Isabel K</cp:lastModifiedBy>
  <cp:revision>60</cp:revision>
  <dcterms:created xsi:type="dcterms:W3CDTF">2015-02-26T01:36:17Z</dcterms:created>
  <dcterms:modified xsi:type="dcterms:W3CDTF">2015-03-10T14:17:45Z</dcterms:modified>
  <cp:category/>
</cp:coreProperties>
</file>