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62" r:id="rId2"/>
    <p:sldId id="263" r:id="rId3"/>
    <p:sldId id="266" r:id="rId4"/>
    <p:sldId id="268" r:id="rId5"/>
    <p:sldId id="267" r:id="rId6"/>
    <p:sldId id="260" r:id="rId7"/>
    <p:sldId id="257" r:id="rId8"/>
    <p:sldId id="273" r:id="rId9"/>
    <p:sldId id="274" r:id="rId10"/>
    <p:sldId id="288" r:id="rId11"/>
    <p:sldId id="269" r:id="rId12"/>
    <p:sldId id="270" r:id="rId13"/>
    <p:sldId id="272" r:id="rId14"/>
    <p:sldId id="291" r:id="rId15"/>
    <p:sldId id="289" r:id="rId16"/>
    <p:sldId id="281" r:id="rId17"/>
    <p:sldId id="282" r:id="rId18"/>
    <p:sldId id="287" r:id="rId19"/>
    <p:sldId id="276" r:id="rId20"/>
    <p:sldId id="277" r:id="rId21"/>
    <p:sldId id="280" r:id="rId22"/>
    <p:sldId id="285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00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6" d="100"/>
        <a:sy n="156" d="100"/>
      </p:scale>
      <p:origin x="0" y="-12072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6439CA-551A-AD4A-A1C7-6786EC8045C1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B9B94A-2E4C-EE45-A095-E0798497C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545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Superscript = time, subscript = dimension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C76E2-9CBA-FC47-BB8F-86D03FD6D15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599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16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7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10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27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462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274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65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449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903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605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151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62AF4-491E-7644-BAA9-0D59783E01F8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305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34063"/>
            <a:ext cx="9144000" cy="2427694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2912528" y="6495703"/>
            <a:ext cx="65701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link.springer.com</a:t>
            </a:r>
            <a:r>
              <a:rPr lang="en-US" dirty="0"/>
              <a:t>/article/10.1007%2Fs00454-004-1146-y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453212" y="199223"/>
            <a:ext cx="8974667" cy="1077218"/>
            <a:chOff x="453212" y="199223"/>
            <a:chExt cx="8974667" cy="1077218"/>
          </a:xfrm>
        </p:grpSpPr>
        <p:sp>
          <p:nvSpPr>
            <p:cNvPr id="29" name="TextBox 28"/>
            <p:cNvSpPr txBox="1"/>
            <p:nvPr/>
          </p:nvSpPr>
          <p:spPr>
            <a:xfrm>
              <a:off x="453212" y="199223"/>
              <a:ext cx="8974667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A </a:t>
              </a:r>
              <a:r>
                <a:rPr lang="en-US" sz="3200" i="1" dirty="0" smtClean="0">
                  <a:solidFill>
                    <a:srgbClr val="0000FF"/>
                  </a:solidFill>
                </a:rPr>
                <a:t>filtered complex </a:t>
              </a:r>
              <a:r>
                <a:rPr lang="en-US" sz="3200" dirty="0" smtClean="0"/>
                <a:t>is an increasing sequence of simplicial complexes:   C</a:t>
              </a:r>
              <a:r>
                <a:rPr lang="en-US" sz="3200" baseline="30000" dirty="0" smtClean="0"/>
                <a:t>0</a:t>
              </a:r>
              <a:r>
                <a:rPr lang="en-US" sz="3200" dirty="0" smtClean="0"/>
                <a:t>        C</a:t>
              </a:r>
              <a:r>
                <a:rPr lang="en-US" sz="3200" baseline="30000" dirty="0" smtClean="0"/>
                <a:t>1</a:t>
              </a:r>
              <a:r>
                <a:rPr lang="en-US" sz="3200" dirty="0" smtClean="0"/>
                <a:t>        C</a:t>
              </a:r>
              <a:r>
                <a:rPr lang="en-US" sz="3200" baseline="30000" dirty="0" smtClean="0"/>
                <a:t>2</a:t>
              </a:r>
              <a:r>
                <a:rPr lang="en-US" sz="3200" dirty="0" smtClean="0"/>
                <a:t>       …</a:t>
              </a: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4758225" y="815985"/>
              <a:ext cx="2752234" cy="423333"/>
              <a:chOff x="4474346" y="1294095"/>
              <a:chExt cx="2752234" cy="423333"/>
            </a:xfrm>
          </p:grpSpPr>
          <p:sp>
            <p:nvSpPr>
              <p:cNvPr id="31" name="TextBox 30"/>
              <p:cNvSpPr txBox="1"/>
              <p:nvPr/>
            </p:nvSpPr>
            <p:spPr>
              <a:xfrm rot="5400000">
                <a:off x="4555067" y="1213374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 rot="5400000">
                <a:off x="5621864" y="1213374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 rot="5400000">
                <a:off x="6722525" y="1213374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0220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65" y="3221571"/>
            <a:ext cx="4941316" cy="327317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6582567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Topological Persistence and </a:t>
            </a:r>
            <a:r>
              <a:rPr lang="en-US" dirty="0" err="1" smtClean="0"/>
              <a:t>Simplification:link.springer.com</a:t>
            </a:r>
            <a:r>
              <a:rPr lang="en-US" dirty="0"/>
              <a:t>/article/10.1007/s00454-002-2885-2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25" y="0"/>
            <a:ext cx="4514850" cy="344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73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6636"/>
            <a:ext cx="9144000" cy="242769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5440" y="15497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Computing Persistent Homology by </a:t>
            </a:r>
            <a:r>
              <a:rPr lang="en-US" sz="2400" dirty="0" err="1" smtClean="0"/>
              <a:t>Afra</a:t>
            </a:r>
            <a:r>
              <a:rPr lang="en-US" sz="2400" dirty="0" smtClean="0"/>
              <a:t> </a:t>
            </a:r>
            <a:r>
              <a:rPr lang="en-US" sz="2400" dirty="0" err="1" smtClean="0"/>
              <a:t>Zomorodian</a:t>
            </a:r>
            <a:r>
              <a:rPr lang="en-US" sz="2400" dirty="0" smtClean="0"/>
              <a:t>,</a:t>
            </a:r>
            <a:r>
              <a:rPr lang="en-US" sz="2400" dirty="0"/>
              <a:t> </a:t>
            </a:r>
            <a:r>
              <a:rPr lang="en-US" sz="2400" dirty="0" smtClean="0"/>
              <a:t>Gunnar </a:t>
            </a:r>
            <a:r>
              <a:rPr lang="en-US" sz="2400" dirty="0" err="1" smtClean="0"/>
              <a:t>Carlsson</a:t>
            </a:r>
            <a:endParaRPr lang="en-US" sz="24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929" y="3136895"/>
            <a:ext cx="8662417" cy="332841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912528" y="6495703"/>
            <a:ext cx="65701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link.springer.com</a:t>
            </a:r>
            <a:r>
              <a:rPr lang="en-US" dirty="0"/>
              <a:t>/article/10.1007%2Fs00454-004-1146-y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-524924" y="5369449"/>
            <a:ext cx="3820118" cy="1550359"/>
            <a:chOff x="-524924" y="5369449"/>
            <a:chExt cx="3820118" cy="1550359"/>
          </a:xfrm>
        </p:grpSpPr>
        <p:sp>
          <p:nvSpPr>
            <p:cNvPr id="24" name="Parallelogram 23"/>
            <p:cNvSpPr/>
            <p:nvPr/>
          </p:nvSpPr>
          <p:spPr>
            <a:xfrm>
              <a:off x="-524924" y="5385394"/>
              <a:ext cx="2488544" cy="754440"/>
            </a:xfrm>
            <a:prstGeom prst="parallelogram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endParaRPr lang="en-US" sz="3200" dirty="0">
                <a:solidFill>
                  <a:schemeClr val="accent1">
                    <a:lumMod val="75000"/>
                  </a:schemeClr>
                </a:solidFill>
                <a:sym typeface="Wingdings"/>
              </a:endParaRPr>
            </a:p>
          </p:txBody>
        </p:sp>
        <p:sp>
          <p:nvSpPr>
            <p:cNvPr id="25" name="Snip Single Corner Rectangle 24"/>
            <p:cNvSpPr/>
            <p:nvPr/>
          </p:nvSpPr>
          <p:spPr>
            <a:xfrm>
              <a:off x="174305" y="5480698"/>
              <a:ext cx="200739" cy="596086"/>
            </a:xfrm>
            <a:prstGeom prst="snip1Rect">
              <a:avLst/>
            </a:prstGeom>
          </p:spPr>
          <p:txBody>
            <a:bodyPr wrap="none" rtlCol="0" anchor="ctr">
              <a:spAutoFit/>
            </a:bodyPr>
            <a:lstStyle/>
            <a:p>
              <a:pPr algn="ctr"/>
              <a:endParaRPr lang="en-US" sz="3200" dirty="0">
                <a:solidFill>
                  <a:schemeClr val="accent1">
                    <a:lumMod val="75000"/>
                  </a:schemeClr>
                </a:solidFill>
                <a:sym typeface="Wingdings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468" y="5515438"/>
              <a:ext cx="2996545" cy="1241366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3200" dirty="0" err="1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H</a:t>
              </a:r>
              <a:r>
                <a:rPr lang="en-US" sz="3200" baseline="-25000" dirty="0" err="1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k</a:t>
              </a:r>
              <a:r>
                <a:rPr lang="en-US" sz="3200" dirty="0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    =  </a:t>
              </a:r>
            </a:p>
            <a:p>
              <a:pPr>
                <a:lnSpc>
                  <a:spcPct val="140000"/>
                </a:lnSpc>
              </a:pPr>
              <a:r>
                <a:rPr lang="en-US" sz="3200" dirty="0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  </a:t>
              </a:r>
              <a:r>
                <a:rPr lang="en-US" sz="3200" dirty="0" err="1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Z</a:t>
              </a:r>
              <a:r>
                <a:rPr lang="en-US" sz="3200" baseline="-25000" dirty="0" err="1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k</a:t>
              </a:r>
              <a:r>
                <a:rPr lang="en-US" sz="3200" baseline="-25000" dirty="0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 </a:t>
              </a:r>
              <a:r>
                <a:rPr lang="en-US" sz="3200" dirty="0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/</a:t>
              </a:r>
              <a:r>
                <a:rPr lang="en-US" sz="3200" baseline="-25000" dirty="0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 </a:t>
              </a:r>
              <a:r>
                <a:rPr lang="en-US" sz="3200" dirty="0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(</a:t>
              </a:r>
              <a:r>
                <a:rPr lang="en-US" sz="3200" baseline="-25000" dirty="0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 </a:t>
              </a:r>
              <a:r>
                <a:rPr lang="en-US" sz="3200" dirty="0" err="1" smtClean="0">
                  <a:solidFill>
                    <a:schemeClr val="accent1">
                      <a:lumMod val="75000"/>
                    </a:schemeClr>
                  </a:solidFill>
                </a:rPr>
                <a:t>B</a:t>
              </a:r>
              <a:r>
                <a:rPr lang="en-US" sz="3200" baseline="-25000" dirty="0" err="1" smtClean="0">
                  <a:solidFill>
                    <a:schemeClr val="accent1">
                      <a:lumMod val="75000"/>
                    </a:schemeClr>
                  </a:solidFill>
                </a:rPr>
                <a:t>k</a:t>
              </a:r>
              <a:r>
                <a:rPr lang="en-US" sz="3200" dirty="0" smtClean="0">
                  <a:solidFill>
                    <a:schemeClr val="accent1">
                      <a:lumMod val="75000"/>
                    </a:schemeClr>
                  </a:solidFill>
                </a:rPr>
                <a:t>       </a:t>
              </a:r>
              <a:r>
                <a:rPr lang="en-US" sz="3200" dirty="0" err="1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Z</a:t>
              </a:r>
              <a:r>
                <a:rPr lang="en-US" sz="3200" baseline="-25000" dirty="0" err="1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k</a:t>
              </a:r>
              <a:r>
                <a:rPr lang="en-US" sz="3200" dirty="0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 )</a:t>
              </a:r>
              <a:r>
                <a:rPr lang="en-US" sz="3200" dirty="0" smtClean="0">
                  <a:solidFill>
                    <a:schemeClr val="accent1">
                      <a:lumMod val="75000"/>
                    </a:schemeClr>
                  </a:solidFill>
                </a:rPr>
                <a:t>   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77238" y="5369449"/>
              <a:ext cx="846318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 err="1">
                  <a:solidFill>
                    <a:schemeClr val="accent1">
                      <a:lumMod val="75000"/>
                    </a:schemeClr>
                  </a:solidFill>
                </a:rPr>
                <a:t>i</a:t>
              </a:r>
              <a:r>
                <a:rPr lang="en-US" sz="3200" baseline="-25000" dirty="0" smtClean="0">
                  <a:solidFill>
                    <a:schemeClr val="accent1">
                      <a:lumMod val="75000"/>
                    </a:schemeClr>
                  </a:solidFill>
                </a:rPr>
                <a:t>, p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216773" y="6028259"/>
              <a:ext cx="887631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 err="1" smtClean="0">
                  <a:solidFill>
                    <a:schemeClr val="accent1">
                      <a:lumMod val="75000"/>
                    </a:schemeClr>
                  </a:solidFill>
                </a:rPr>
                <a:t>i+p</a:t>
              </a:r>
              <a:endParaRPr lang="en-US" sz="3200" baseline="-250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32440" y="6028259"/>
              <a:ext cx="223334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 err="1" smtClean="0">
                  <a:solidFill>
                    <a:schemeClr val="accent1">
                      <a:lumMod val="75000"/>
                    </a:schemeClr>
                  </a:solidFill>
                </a:rPr>
                <a:t>i</a:t>
              </a:r>
              <a:endParaRPr lang="en-US" sz="3200" baseline="-250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185388" y="6028259"/>
              <a:ext cx="223334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 err="1" smtClean="0">
                  <a:solidFill>
                    <a:schemeClr val="accent1">
                      <a:lumMod val="75000"/>
                    </a:schemeClr>
                  </a:solidFill>
                </a:rPr>
                <a:t>i</a:t>
              </a:r>
              <a:endParaRPr lang="en-US" sz="3200" baseline="-250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 rot="10800000">
              <a:off x="1580746" y="6335032"/>
              <a:ext cx="458415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solidFill>
                    <a:schemeClr val="accent1">
                      <a:lumMod val="75000"/>
                    </a:schemeClr>
                  </a:solidFill>
                </a:rPr>
                <a:t>U</a:t>
              </a:r>
            </a:p>
          </p:txBody>
        </p:sp>
        <p:sp>
          <p:nvSpPr>
            <p:cNvPr id="36" name="Parallelogram 35"/>
            <p:cNvSpPr/>
            <p:nvPr/>
          </p:nvSpPr>
          <p:spPr>
            <a:xfrm>
              <a:off x="-289844" y="5567111"/>
              <a:ext cx="3585038" cy="737473"/>
            </a:xfrm>
            <a:prstGeom prst="parallelogram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endParaRPr lang="en-US" sz="3200" dirty="0">
                <a:solidFill>
                  <a:schemeClr val="accent1">
                    <a:lumMod val="75000"/>
                  </a:schemeClr>
                </a:solidFill>
                <a:sym typeface="Wingdings"/>
              </a:endParaRPr>
            </a:p>
          </p:txBody>
        </p:sp>
        <p:sp>
          <p:nvSpPr>
            <p:cNvPr id="37" name="Snip Single Corner Rectangle 36"/>
            <p:cNvSpPr/>
            <p:nvPr/>
          </p:nvSpPr>
          <p:spPr>
            <a:xfrm>
              <a:off x="761701" y="5661038"/>
              <a:ext cx="200739" cy="596086"/>
            </a:xfrm>
            <a:prstGeom prst="snip1Rect">
              <a:avLst/>
            </a:prstGeom>
          </p:spPr>
          <p:txBody>
            <a:bodyPr wrap="none" rtlCol="0" anchor="ctr">
              <a:spAutoFit/>
            </a:bodyPr>
            <a:lstStyle/>
            <a:p>
              <a:pPr algn="ctr"/>
              <a:endParaRPr lang="en-US" sz="3200" dirty="0">
                <a:solidFill>
                  <a:schemeClr val="accent1">
                    <a:lumMod val="75000"/>
                  </a:schemeClr>
                </a:solidFill>
                <a:sym typeface="Wingdings"/>
              </a:endParaRPr>
            </a:p>
          </p:txBody>
        </p:sp>
        <p:grpSp>
          <p:nvGrpSpPr>
            <p:cNvPr id="41" name="Group 40"/>
            <p:cNvGrpSpPr/>
            <p:nvPr/>
          </p:nvGrpSpPr>
          <p:grpSpPr>
            <a:xfrm>
              <a:off x="14951" y="5492170"/>
              <a:ext cx="2578608" cy="1353312"/>
              <a:chOff x="0" y="5521848"/>
              <a:chExt cx="3318933" cy="1336152"/>
            </a:xfrm>
          </p:grpSpPr>
          <p:cxnSp>
            <p:nvCxnSpPr>
              <p:cNvPr id="38" name="Straight Connector 37"/>
              <p:cNvCxnSpPr/>
              <p:nvPr/>
            </p:nvCxnSpPr>
            <p:spPr>
              <a:xfrm>
                <a:off x="0" y="5521848"/>
                <a:ext cx="1938591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1938591" y="5521848"/>
                <a:ext cx="1380342" cy="68443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3318933" y="6206286"/>
                <a:ext cx="0" cy="65171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6639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249784" y="194313"/>
            <a:ext cx="8065932" cy="4436169"/>
            <a:chOff x="168831" y="317355"/>
            <a:chExt cx="9927372" cy="5459941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831" y="451636"/>
              <a:ext cx="4739528" cy="2656552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424598" y="317355"/>
              <a:ext cx="4671605" cy="2679192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57389" y="3236601"/>
              <a:ext cx="5433854" cy="2540695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/>
          <a:srcRect l="536" r="-226"/>
          <a:stretch/>
        </p:blipFill>
        <p:spPr>
          <a:xfrm>
            <a:off x="2520431" y="4699023"/>
            <a:ext cx="6420373" cy="2031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58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50483"/>
            <a:ext cx="9144000" cy="225691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536" r="-226"/>
          <a:stretch/>
        </p:blipFill>
        <p:spPr>
          <a:xfrm>
            <a:off x="182880" y="375245"/>
            <a:ext cx="8814816" cy="278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17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2712" y="248061"/>
            <a:ext cx="8919817" cy="125778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200" dirty="0"/>
              <a:t>&lt;z</a:t>
            </a:r>
            <a:r>
              <a:rPr lang="en-US" sz="3200" baseline="-25000" dirty="0"/>
              <a:t>1</a:t>
            </a:r>
            <a:r>
              <a:rPr lang="en-US" sz="3200" dirty="0"/>
              <a:t>, z</a:t>
            </a:r>
            <a:r>
              <a:rPr lang="en-US" sz="3200" baseline="-25000" dirty="0"/>
              <a:t>2</a:t>
            </a:r>
            <a:r>
              <a:rPr lang="en-US" sz="3200" dirty="0"/>
              <a:t>  :   </a:t>
            </a:r>
            <a:r>
              <a:rPr lang="en-US" sz="3200" dirty="0" smtClean="0"/>
              <a:t>tz</a:t>
            </a:r>
            <a:r>
              <a:rPr lang="en-US" sz="3200" baseline="-25000" dirty="0" smtClean="0"/>
              <a:t>2</a:t>
            </a:r>
            <a:r>
              <a:rPr lang="en-US" sz="3200" dirty="0"/>
              <a:t>,  t</a:t>
            </a:r>
            <a:r>
              <a:rPr lang="en-US" sz="3200" baseline="30000" dirty="0"/>
              <a:t>3</a:t>
            </a:r>
            <a:r>
              <a:rPr lang="en-US" sz="3200" dirty="0"/>
              <a:t>z</a:t>
            </a:r>
            <a:r>
              <a:rPr lang="en-US" sz="3200" baseline="-25000" dirty="0"/>
              <a:t>1</a:t>
            </a:r>
            <a:r>
              <a:rPr lang="en-US" sz="3200" dirty="0"/>
              <a:t> + t</a:t>
            </a:r>
            <a:r>
              <a:rPr lang="en-US" sz="3200" baseline="30000" dirty="0"/>
              <a:t>2</a:t>
            </a:r>
            <a:r>
              <a:rPr lang="en-US" sz="3200" dirty="0"/>
              <a:t>z</a:t>
            </a:r>
            <a:r>
              <a:rPr lang="en-US" sz="3200" baseline="-25000" dirty="0"/>
              <a:t>2</a:t>
            </a:r>
            <a:r>
              <a:rPr lang="en-US" sz="3200" dirty="0"/>
              <a:t>   &gt; </a:t>
            </a:r>
            <a:r>
              <a:rPr lang="en-US" sz="3200" baseline="-25000" dirty="0"/>
              <a:t>   </a:t>
            </a:r>
            <a:r>
              <a:rPr lang="en-US" sz="3200" dirty="0"/>
              <a:t> </a:t>
            </a:r>
            <a:r>
              <a:rPr lang="en-US" sz="3200" dirty="0" smtClean="0"/>
              <a:t>where</a:t>
            </a:r>
            <a:endParaRPr lang="en-US" sz="3200" dirty="0"/>
          </a:p>
          <a:p>
            <a:pPr>
              <a:lnSpc>
                <a:spcPct val="120000"/>
              </a:lnSpc>
            </a:pPr>
            <a:r>
              <a:rPr lang="en-US" sz="3200" dirty="0"/>
              <a:t>z</a:t>
            </a:r>
            <a:r>
              <a:rPr lang="en-US" sz="3200" baseline="-25000" dirty="0"/>
              <a:t>1</a:t>
            </a:r>
            <a:r>
              <a:rPr lang="en-US" sz="3200" dirty="0"/>
              <a:t> =  ad + cd + t(</a:t>
            </a:r>
            <a:r>
              <a:rPr lang="en-US" sz="3200" dirty="0" err="1"/>
              <a:t>bc</a:t>
            </a:r>
            <a:r>
              <a:rPr lang="en-US" sz="3200" dirty="0"/>
              <a:t>) + t(</a:t>
            </a:r>
            <a:r>
              <a:rPr lang="en-US" sz="3200" dirty="0" err="1"/>
              <a:t>ab</a:t>
            </a:r>
            <a:r>
              <a:rPr lang="en-US" sz="3200" dirty="0"/>
              <a:t>),   z</a:t>
            </a:r>
            <a:r>
              <a:rPr lang="en-US" sz="3200" baseline="-25000" dirty="0"/>
              <a:t>2</a:t>
            </a:r>
            <a:r>
              <a:rPr lang="en-US" sz="3200" dirty="0"/>
              <a:t> =  ac + t</a:t>
            </a:r>
            <a:r>
              <a:rPr lang="en-US" sz="3200" baseline="30000" dirty="0"/>
              <a:t>2</a:t>
            </a:r>
            <a:r>
              <a:rPr lang="en-US" sz="3200" dirty="0"/>
              <a:t>bc + t</a:t>
            </a:r>
            <a:r>
              <a:rPr lang="en-US" sz="3200" baseline="30000" dirty="0"/>
              <a:t>2</a:t>
            </a:r>
            <a:r>
              <a:rPr lang="en-US" sz="3200" dirty="0"/>
              <a:t>ab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2214069" y="1415760"/>
            <a:ext cx="5435039" cy="845889"/>
            <a:chOff x="1017127" y="3991131"/>
            <a:chExt cx="5435039" cy="845889"/>
          </a:xfrm>
        </p:grpSpPr>
        <p:sp>
          <p:nvSpPr>
            <p:cNvPr id="19" name="Rectangle 18"/>
            <p:cNvSpPr/>
            <p:nvPr/>
          </p:nvSpPr>
          <p:spPr>
            <a:xfrm>
              <a:off x="1017127" y="4201445"/>
              <a:ext cx="5435039" cy="584776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3200" dirty="0" smtClean="0">
                  <a:solidFill>
                    <a:srgbClr val="376092"/>
                  </a:solidFill>
                  <a:sym typeface="Wingdings"/>
                </a:rPr>
                <a:t>H</a:t>
              </a:r>
              <a:r>
                <a:rPr lang="en-US" sz="3200" baseline="-25000" dirty="0">
                  <a:solidFill>
                    <a:srgbClr val="376092"/>
                  </a:solidFill>
                  <a:sym typeface="Wingdings"/>
                </a:rPr>
                <a:t>1</a:t>
              </a:r>
              <a:r>
                <a:rPr lang="en-US" sz="3200" dirty="0" smtClean="0">
                  <a:solidFill>
                    <a:srgbClr val="376092"/>
                  </a:solidFill>
                  <a:sym typeface="Wingdings"/>
                </a:rPr>
                <a:t>    =  </a:t>
              </a:r>
              <a:r>
                <a:rPr lang="en-US" sz="3200" dirty="0">
                  <a:solidFill>
                    <a:srgbClr val="376092"/>
                  </a:solidFill>
                  <a:sym typeface="Wingdings"/>
                </a:rPr>
                <a:t> </a:t>
              </a:r>
              <a:r>
                <a:rPr lang="en-US" sz="3200" dirty="0" smtClean="0">
                  <a:solidFill>
                    <a:srgbClr val="376092"/>
                  </a:solidFill>
                  <a:sym typeface="Wingdings"/>
                </a:rPr>
                <a:t>Z</a:t>
              </a:r>
              <a:r>
                <a:rPr lang="en-US" sz="3200" baseline="-25000" dirty="0" smtClean="0">
                  <a:solidFill>
                    <a:srgbClr val="376092"/>
                  </a:solidFill>
                  <a:sym typeface="Wingdings"/>
                </a:rPr>
                <a:t>1 </a:t>
              </a:r>
              <a:r>
                <a:rPr lang="en-US" sz="3200" dirty="0" smtClean="0">
                  <a:solidFill>
                    <a:srgbClr val="376092"/>
                  </a:solidFill>
                  <a:sym typeface="Wingdings"/>
                </a:rPr>
                <a:t>/</a:t>
              </a:r>
              <a:r>
                <a:rPr lang="en-US" sz="3200" baseline="-25000" dirty="0" smtClean="0">
                  <a:solidFill>
                    <a:srgbClr val="376092"/>
                  </a:solidFill>
                  <a:sym typeface="Wingdings"/>
                </a:rPr>
                <a:t> </a:t>
              </a:r>
              <a:r>
                <a:rPr lang="en-US" sz="3200" dirty="0" smtClean="0">
                  <a:solidFill>
                    <a:srgbClr val="376092"/>
                  </a:solidFill>
                  <a:sym typeface="Wingdings"/>
                </a:rPr>
                <a:t>(</a:t>
              </a:r>
              <a:r>
                <a:rPr lang="en-US" sz="3200" baseline="-25000" dirty="0" smtClean="0">
                  <a:solidFill>
                    <a:srgbClr val="376092"/>
                  </a:solidFill>
                  <a:sym typeface="Wingdings"/>
                </a:rPr>
                <a:t> </a:t>
              </a:r>
              <a:r>
                <a:rPr lang="en-US" sz="3200" dirty="0" smtClean="0">
                  <a:solidFill>
                    <a:srgbClr val="376092"/>
                  </a:solidFill>
                </a:rPr>
                <a:t>B</a:t>
              </a:r>
              <a:r>
                <a:rPr lang="en-US" sz="3200" baseline="-25000" dirty="0" smtClean="0">
                  <a:solidFill>
                    <a:srgbClr val="376092"/>
                  </a:solidFill>
                </a:rPr>
                <a:t>1</a:t>
              </a:r>
              <a:r>
                <a:rPr lang="en-US" sz="3200" dirty="0" smtClean="0">
                  <a:solidFill>
                    <a:srgbClr val="376092"/>
                  </a:solidFill>
                </a:rPr>
                <a:t>         </a:t>
              </a:r>
              <a:r>
                <a:rPr lang="en-US" sz="3200" dirty="0" smtClean="0">
                  <a:solidFill>
                    <a:srgbClr val="376092"/>
                  </a:solidFill>
                  <a:sym typeface="Wingdings"/>
                </a:rPr>
                <a:t>Z</a:t>
              </a:r>
              <a:r>
                <a:rPr lang="en-US" sz="3200" baseline="-25000" dirty="0" smtClean="0">
                  <a:solidFill>
                    <a:srgbClr val="376092"/>
                  </a:solidFill>
                  <a:sym typeface="Wingdings"/>
                </a:rPr>
                <a:t>1</a:t>
              </a:r>
              <a:r>
                <a:rPr lang="en-US" sz="3200" dirty="0" smtClean="0">
                  <a:solidFill>
                    <a:srgbClr val="376092"/>
                  </a:solidFill>
                  <a:sym typeface="Wingdings"/>
                </a:rPr>
                <a:t> )</a:t>
              </a:r>
              <a:r>
                <a:rPr lang="en-US" sz="3200" dirty="0" smtClean="0">
                  <a:solidFill>
                    <a:srgbClr val="376092"/>
                  </a:solidFill>
                </a:rPr>
                <a:t>   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303864" y="3991131"/>
              <a:ext cx="626533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 err="1">
                  <a:solidFill>
                    <a:srgbClr val="376092"/>
                  </a:solidFill>
                </a:rPr>
                <a:t>i</a:t>
              </a:r>
              <a:r>
                <a:rPr lang="en-US" sz="3200" baseline="-25000" dirty="0" smtClean="0">
                  <a:solidFill>
                    <a:srgbClr val="376092"/>
                  </a:solidFill>
                </a:rPr>
                <a:t>, p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251197" y="4024997"/>
              <a:ext cx="626533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 err="1" smtClean="0">
                  <a:solidFill>
                    <a:srgbClr val="376092"/>
                  </a:solidFill>
                </a:rPr>
                <a:t>i+p</a:t>
              </a:r>
              <a:endParaRPr lang="en-US" sz="3200" baseline="-25000" dirty="0" smtClean="0">
                <a:solidFill>
                  <a:srgbClr val="376092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438394" y="4024997"/>
              <a:ext cx="321739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 err="1" smtClean="0">
                  <a:solidFill>
                    <a:srgbClr val="376092"/>
                  </a:solidFill>
                </a:rPr>
                <a:t>i</a:t>
              </a:r>
              <a:endParaRPr lang="en-US" sz="3200" baseline="-25000" dirty="0" smtClean="0">
                <a:solidFill>
                  <a:srgbClr val="376092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402660" y="4024997"/>
              <a:ext cx="321739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 err="1" smtClean="0">
                  <a:solidFill>
                    <a:srgbClr val="376092"/>
                  </a:solidFill>
                </a:rPr>
                <a:t>i</a:t>
              </a:r>
              <a:endParaRPr lang="en-US" sz="3200" baseline="-25000" dirty="0" smtClean="0">
                <a:solidFill>
                  <a:srgbClr val="37609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 rot="10800000">
              <a:off x="3539064" y="4252244"/>
              <a:ext cx="6604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solidFill>
                    <a:srgbClr val="376092"/>
                  </a:solidFill>
                </a:rPr>
                <a:t>U</a:t>
              </a:r>
            </a:p>
          </p:txBody>
        </p:sp>
      </p:grpSp>
      <p:sp>
        <p:nvSpPr>
          <p:cNvPr id="15" name="Snip Single Corner Rectangle 14"/>
          <p:cNvSpPr/>
          <p:nvPr/>
        </p:nvSpPr>
        <p:spPr>
          <a:xfrm>
            <a:off x="1609896" y="3262358"/>
            <a:ext cx="200739" cy="596086"/>
          </a:xfrm>
          <a:prstGeom prst="snip1Rect">
            <a:avLst/>
          </a:prstGeom>
        </p:spPr>
        <p:txBody>
          <a:bodyPr wrap="none" rtlCol="0" anchor="ctr">
            <a:spAutoFit/>
          </a:bodyPr>
          <a:lstStyle/>
          <a:p>
            <a:pPr algn="ctr"/>
            <a:endParaRPr lang="en-US" sz="3200" dirty="0">
              <a:solidFill>
                <a:srgbClr val="376092"/>
              </a:solidFill>
              <a:sym typeface="Wingdings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8663" y="4098682"/>
            <a:ext cx="9144000" cy="242769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18112" y="2373991"/>
            <a:ext cx="888654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deg</a:t>
            </a:r>
            <a:r>
              <a:rPr lang="en-US" sz="3200" dirty="0" smtClean="0"/>
              <a:t> z</a:t>
            </a:r>
            <a:r>
              <a:rPr lang="en-US" sz="3200" baseline="-25000" dirty="0" smtClean="0"/>
              <a:t>1</a:t>
            </a:r>
            <a:r>
              <a:rPr lang="en-US" sz="3200" dirty="0" smtClean="0"/>
              <a:t> = 2, </a:t>
            </a:r>
            <a:r>
              <a:rPr lang="en-US" sz="3200" dirty="0" err="1" smtClean="0"/>
              <a:t>deg</a:t>
            </a:r>
            <a:r>
              <a:rPr lang="en-US" sz="3200" dirty="0" smtClean="0"/>
              <a:t> z</a:t>
            </a:r>
            <a:r>
              <a:rPr lang="en-US" sz="3200" baseline="-25000" dirty="0" smtClean="0"/>
              <a:t>2</a:t>
            </a:r>
            <a:r>
              <a:rPr lang="en-US" sz="3200" dirty="0" smtClean="0"/>
              <a:t> = 3, </a:t>
            </a:r>
            <a:r>
              <a:rPr lang="en-US" sz="3200" dirty="0" err="1" smtClean="0"/>
              <a:t>deg</a:t>
            </a:r>
            <a:r>
              <a:rPr lang="en-US" sz="3200" dirty="0"/>
              <a:t> </a:t>
            </a:r>
            <a:r>
              <a:rPr lang="en-US" sz="3200" dirty="0" smtClean="0"/>
              <a:t>tz</a:t>
            </a:r>
            <a:r>
              <a:rPr lang="en-US" sz="3200" baseline="-25000" dirty="0" smtClean="0"/>
              <a:t>2</a:t>
            </a:r>
            <a:r>
              <a:rPr lang="en-US" sz="3200" dirty="0" smtClean="0"/>
              <a:t> = 4, </a:t>
            </a:r>
            <a:r>
              <a:rPr lang="en-US" sz="3200" dirty="0" err="1" smtClean="0"/>
              <a:t>deg</a:t>
            </a:r>
            <a:r>
              <a:rPr lang="en-US" sz="3200" dirty="0"/>
              <a:t> t</a:t>
            </a:r>
            <a:r>
              <a:rPr lang="en-US" sz="3200" baseline="30000" dirty="0"/>
              <a:t>3</a:t>
            </a:r>
            <a:r>
              <a:rPr lang="en-US" sz="3200" dirty="0"/>
              <a:t>z</a:t>
            </a:r>
            <a:r>
              <a:rPr lang="en-US" sz="3200" baseline="-25000" dirty="0"/>
              <a:t>1</a:t>
            </a:r>
            <a:r>
              <a:rPr lang="en-US" sz="3200" dirty="0"/>
              <a:t> + t</a:t>
            </a:r>
            <a:r>
              <a:rPr lang="en-US" sz="3200" baseline="30000" dirty="0"/>
              <a:t>2</a:t>
            </a:r>
            <a:r>
              <a:rPr lang="en-US" sz="3200" dirty="0"/>
              <a:t>z</a:t>
            </a:r>
            <a:r>
              <a:rPr lang="en-US" sz="3200" baseline="-25000" dirty="0"/>
              <a:t>2</a:t>
            </a:r>
            <a:r>
              <a:rPr lang="en-US" sz="3200" dirty="0"/>
              <a:t> </a:t>
            </a:r>
            <a:r>
              <a:rPr lang="en-US" sz="3200" dirty="0" smtClean="0"/>
              <a:t> = 5</a:t>
            </a:r>
          </a:p>
        </p:txBody>
      </p:sp>
    </p:spTree>
    <p:extLst>
      <p:ext uri="{BB962C8B-B14F-4D97-AF65-F5344CB8AC3E}">
        <p14:creationId xmlns:p14="http://schemas.microsoft.com/office/powerpoint/2010/main" val="97422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48061"/>
            <a:ext cx="9105337" cy="383489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ym typeface="Wingdings"/>
              </a:rPr>
              <a:t>H</a:t>
            </a:r>
            <a:r>
              <a:rPr lang="en-US" sz="3200" baseline="-25000" dirty="0" smtClean="0">
                <a:sym typeface="Wingdings"/>
              </a:rPr>
              <a:t>0</a:t>
            </a:r>
            <a:r>
              <a:rPr lang="en-US" sz="3200" dirty="0" smtClean="0">
                <a:sym typeface="Wingdings"/>
              </a:rPr>
              <a:t>  =  &lt; a, b, c, d  :   </a:t>
            </a:r>
            <a:r>
              <a:rPr lang="en-US" sz="3200" dirty="0" err="1">
                <a:sym typeface="Wingdings"/>
              </a:rPr>
              <a:t>tc</a:t>
            </a:r>
            <a:r>
              <a:rPr lang="en-US" sz="3200" dirty="0">
                <a:sym typeface="Wingdings"/>
              </a:rPr>
              <a:t> + td</a:t>
            </a:r>
            <a:r>
              <a:rPr lang="en-US" sz="3200" dirty="0" smtClean="0">
                <a:sym typeface="Wingdings"/>
              </a:rPr>
              <a:t>,  </a:t>
            </a:r>
            <a:r>
              <a:rPr lang="en-US" sz="3200" dirty="0" err="1">
                <a:sym typeface="Wingdings"/>
              </a:rPr>
              <a:t>tb</a:t>
            </a:r>
            <a:r>
              <a:rPr lang="en-US" sz="3200" dirty="0">
                <a:sym typeface="Wingdings"/>
              </a:rPr>
              <a:t> + c, </a:t>
            </a:r>
            <a:r>
              <a:rPr lang="en-US" sz="3200" dirty="0" smtClean="0">
                <a:sym typeface="Wingdings"/>
              </a:rPr>
              <a:t> ta </a:t>
            </a:r>
            <a:r>
              <a:rPr lang="en-US" sz="3200" dirty="0">
                <a:sym typeface="Wingdings"/>
              </a:rPr>
              <a:t>+ </a:t>
            </a:r>
            <a:r>
              <a:rPr lang="en-US" sz="3200" dirty="0" err="1">
                <a:sym typeface="Wingdings"/>
              </a:rPr>
              <a:t>tb</a:t>
            </a:r>
            <a:r>
              <a:rPr lang="en-US" sz="3200" dirty="0" smtClean="0">
                <a:sym typeface="Wingdings"/>
              </a:rPr>
              <a:t>&gt;</a:t>
            </a:r>
          </a:p>
          <a:p>
            <a:pPr algn="ctr">
              <a:lnSpc>
                <a:spcPct val="130000"/>
              </a:lnSpc>
            </a:pPr>
            <a:r>
              <a:rPr lang="en-US" sz="3200" dirty="0" smtClean="0"/>
              <a:t>H</a:t>
            </a:r>
            <a:r>
              <a:rPr lang="en-US" sz="3200" baseline="-25000" dirty="0" smtClean="0"/>
              <a:t>1</a:t>
            </a:r>
            <a:r>
              <a:rPr lang="en-US" sz="3200" dirty="0" smtClean="0"/>
              <a:t>  =  &lt;</a:t>
            </a:r>
            <a:r>
              <a:rPr lang="en-US" sz="3200" dirty="0"/>
              <a:t>z</a:t>
            </a:r>
            <a:r>
              <a:rPr lang="en-US" sz="3200" baseline="-25000" dirty="0"/>
              <a:t>1</a:t>
            </a:r>
            <a:r>
              <a:rPr lang="en-US" sz="3200" dirty="0"/>
              <a:t>, z</a:t>
            </a:r>
            <a:r>
              <a:rPr lang="en-US" sz="3200" baseline="-25000" dirty="0"/>
              <a:t>2</a:t>
            </a:r>
            <a:r>
              <a:rPr lang="en-US" sz="3200" dirty="0"/>
              <a:t>  :   t z</a:t>
            </a:r>
            <a:r>
              <a:rPr lang="en-US" sz="3200" baseline="-25000" dirty="0"/>
              <a:t>2</a:t>
            </a:r>
            <a:r>
              <a:rPr lang="en-US" sz="3200" dirty="0"/>
              <a:t>,  t</a:t>
            </a:r>
            <a:r>
              <a:rPr lang="en-US" sz="3200" baseline="30000" dirty="0"/>
              <a:t>3</a:t>
            </a:r>
            <a:r>
              <a:rPr lang="en-US" sz="3200" dirty="0"/>
              <a:t>z</a:t>
            </a:r>
            <a:r>
              <a:rPr lang="en-US" sz="3200" baseline="-25000" dirty="0"/>
              <a:t>1</a:t>
            </a:r>
            <a:r>
              <a:rPr lang="en-US" sz="3200" dirty="0"/>
              <a:t> + t</a:t>
            </a:r>
            <a:r>
              <a:rPr lang="en-US" sz="3200" baseline="30000" dirty="0"/>
              <a:t>2</a:t>
            </a:r>
            <a:r>
              <a:rPr lang="en-US" sz="3200" dirty="0"/>
              <a:t>z</a:t>
            </a:r>
            <a:r>
              <a:rPr lang="en-US" sz="3200" baseline="-25000" dirty="0"/>
              <a:t>2</a:t>
            </a:r>
            <a:r>
              <a:rPr lang="en-US" sz="3200" dirty="0"/>
              <a:t>   </a:t>
            </a:r>
            <a:r>
              <a:rPr lang="en-US" sz="3200" dirty="0" smtClean="0"/>
              <a:t>&gt;</a:t>
            </a:r>
            <a:endParaRPr lang="en-US" sz="3200" dirty="0">
              <a:solidFill>
                <a:srgbClr val="008000"/>
              </a:solidFill>
              <a:sym typeface="Wingdings"/>
            </a:endParaRPr>
          </a:p>
          <a:p>
            <a:pPr>
              <a:lnSpc>
                <a:spcPct val="120000"/>
              </a:lnSpc>
            </a:pPr>
            <a:r>
              <a:rPr lang="en-US" sz="3200" dirty="0" smtClean="0">
                <a:solidFill>
                  <a:srgbClr val="008000"/>
                </a:solidFill>
                <a:sym typeface="Wingdings"/>
              </a:rPr>
              <a:t>                                                        [               )</a:t>
            </a:r>
          </a:p>
          <a:p>
            <a:r>
              <a:rPr lang="en-US" sz="3200" dirty="0">
                <a:solidFill>
                  <a:srgbClr val="008000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008000"/>
                </a:solidFill>
                <a:sym typeface="Wingdings"/>
              </a:rPr>
              <a:t>                                       [                                                  )</a:t>
            </a:r>
          </a:p>
          <a:p>
            <a:r>
              <a:rPr lang="en-US" sz="3200" dirty="0">
                <a:solidFill>
                  <a:srgbClr val="008000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008000"/>
                </a:solidFill>
                <a:sym typeface="Wingdings"/>
              </a:rPr>
              <a:t>                       </a:t>
            </a:r>
            <a:r>
              <a:rPr lang="en-US" sz="3200" dirty="0" smtClean="0">
                <a:solidFill>
                  <a:srgbClr val="660066"/>
                </a:solidFill>
                <a:sym typeface="Wingdings"/>
              </a:rPr>
              <a:t>[               ) </a:t>
            </a:r>
          </a:p>
          <a:p>
            <a:r>
              <a:rPr lang="en-US" sz="3200" dirty="0">
                <a:solidFill>
                  <a:srgbClr val="660066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660066"/>
                </a:solidFill>
                <a:sym typeface="Wingdings"/>
              </a:rPr>
              <a:t>     [                )</a:t>
            </a:r>
          </a:p>
          <a:p>
            <a:r>
              <a:rPr lang="en-US" sz="3200" dirty="0">
                <a:solidFill>
                  <a:srgbClr val="660066"/>
                </a:solidFill>
                <a:sym typeface="Wingdings"/>
              </a:rPr>
              <a:t> </a:t>
            </a:r>
            <a:r>
              <a:rPr lang="en-US" sz="3200" dirty="0" smtClean="0">
                <a:solidFill>
                  <a:srgbClr val="660066"/>
                </a:solidFill>
                <a:sym typeface="Wingdings"/>
              </a:rPr>
              <a:t>     [</a:t>
            </a:r>
            <a:endParaRPr lang="en-US" sz="3200" dirty="0">
              <a:solidFill>
                <a:srgbClr val="008000"/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8663" y="4474580"/>
            <a:ext cx="9144000" cy="2427694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686119" y="3749473"/>
            <a:ext cx="8160441" cy="0"/>
          </a:xfrm>
          <a:prstGeom prst="line">
            <a:avLst/>
          </a:prstGeom>
          <a:ln w="38100"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686119" y="3238499"/>
            <a:ext cx="1627632" cy="0"/>
          </a:xfrm>
          <a:prstGeom prst="straightConnector1">
            <a:avLst/>
          </a:prstGeom>
          <a:ln w="38100"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357545" y="2763132"/>
            <a:ext cx="1506334" cy="0"/>
          </a:xfrm>
          <a:prstGeom prst="straightConnector1">
            <a:avLst/>
          </a:prstGeom>
          <a:ln w="38100"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831335" y="2266769"/>
            <a:ext cx="4727448" cy="0"/>
          </a:xfrm>
          <a:prstGeom prst="straightConnector1">
            <a:avLst/>
          </a:prstGeom>
          <a:ln w="3810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287963" y="1791389"/>
            <a:ext cx="1506334" cy="0"/>
          </a:xfrm>
          <a:prstGeom prst="straightConnector1">
            <a:avLst/>
          </a:prstGeom>
          <a:ln w="3810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66603" y="3864913"/>
            <a:ext cx="8392180" cy="666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200" dirty="0">
                <a:solidFill>
                  <a:srgbClr val="008000"/>
                </a:solidFill>
              </a:rPr>
              <a:t>z</a:t>
            </a:r>
            <a:r>
              <a:rPr lang="en-US" sz="3200" baseline="-25000" dirty="0">
                <a:solidFill>
                  <a:srgbClr val="008000"/>
                </a:solidFill>
              </a:rPr>
              <a:t>1</a:t>
            </a:r>
            <a:r>
              <a:rPr lang="en-US" sz="3200" dirty="0">
                <a:solidFill>
                  <a:srgbClr val="008000"/>
                </a:solidFill>
              </a:rPr>
              <a:t> =  ad + cd + t(</a:t>
            </a:r>
            <a:r>
              <a:rPr lang="en-US" sz="3200" dirty="0" err="1">
                <a:solidFill>
                  <a:srgbClr val="008000"/>
                </a:solidFill>
              </a:rPr>
              <a:t>bc</a:t>
            </a:r>
            <a:r>
              <a:rPr lang="en-US" sz="3200" dirty="0">
                <a:solidFill>
                  <a:srgbClr val="008000"/>
                </a:solidFill>
              </a:rPr>
              <a:t>) + t(</a:t>
            </a:r>
            <a:r>
              <a:rPr lang="en-US" sz="3200" dirty="0" err="1">
                <a:solidFill>
                  <a:srgbClr val="008000"/>
                </a:solidFill>
              </a:rPr>
              <a:t>ab</a:t>
            </a:r>
            <a:r>
              <a:rPr lang="en-US" sz="3200" dirty="0">
                <a:solidFill>
                  <a:srgbClr val="008000"/>
                </a:solidFill>
              </a:rPr>
              <a:t>),   z</a:t>
            </a:r>
            <a:r>
              <a:rPr lang="en-US" sz="3200" baseline="-25000" dirty="0">
                <a:solidFill>
                  <a:srgbClr val="008000"/>
                </a:solidFill>
              </a:rPr>
              <a:t>2</a:t>
            </a:r>
            <a:r>
              <a:rPr lang="en-US" sz="3200" dirty="0">
                <a:solidFill>
                  <a:srgbClr val="008000"/>
                </a:solidFill>
              </a:rPr>
              <a:t> =  ac + t</a:t>
            </a:r>
            <a:r>
              <a:rPr lang="en-US" sz="3200" baseline="30000" dirty="0">
                <a:solidFill>
                  <a:srgbClr val="008000"/>
                </a:solidFill>
              </a:rPr>
              <a:t>2</a:t>
            </a:r>
            <a:r>
              <a:rPr lang="en-US" sz="3200" dirty="0">
                <a:solidFill>
                  <a:srgbClr val="008000"/>
                </a:solidFill>
              </a:rPr>
              <a:t>bc + t</a:t>
            </a:r>
            <a:r>
              <a:rPr lang="en-US" sz="3200" baseline="30000" dirty="0">
                <a:solidFill>
                  <a:srgbClr val="008000"/>
                </a:solidFill>
              </a:rPr>
              <a:t>2</a:t>
            </a:r>
            <a:r>
              <a:rPr lang="en-US" sz="3200" dirty="0">
                <a:solidFill>
                  <a:srgbClr val="008000"/>
                </a:solidFill>
              </a:rPr>
              <a:t>ab</a:t>
            </a:r>
          </a:p>
        </p:txBody>
      </p:sp>
    </p:spTree>
    <p:extLst>
      <p:ext uri="{BB962C8B-B14F-4D97-AF65-F5344CB8AC3E}">
        <p14:creationId xmlns:p14="http://schemas.microsoft.com/office/powerpoint/2010/main" val="290933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8543" y="389622"/>
            <a:ext cx="7051161" cy="44012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222222"/>
                </a:solidFill>
              </a:rPr>
              <a:t>To install the TDA package on a PC:</a:t>
            </a:r>
          </a:p>
          <a:p>
            <a:r>
              <a:rPr lang="en-US" sz="2800" dirty="0">
                <a:solidFill>
                  <a:srgbClr val="222222"/>
                </a:solidFill>
              </a:rPr>
              <a:t> </a:t>
            </a:r>
            <a:r>
              <a:rPr lang="en-US" sz="2800" dirty="0"/>
              <a:t> </a:t>
            </a:r>
            <a:r>
              <a:rPr lang="en-US" sz="2800" dirty="0" smtClean="0"/>
              <a:t>           </a:t>
            </a:r>
            <a:r>
              <a:rPr lang="en-US" sz="2800" dirty="0" err="1" smtClean="0"/>
              <a:t>install.packages</a:t>
            </a:r>
            <a:r>
              <a:rPr lang="en-US" sz="2800" dirty="0"/>
              <a:t>("TDA</a:t>
            </a:r>
            <a:r>
              <a:rPr lang="en-US" sz="2800" dirty="0" smtClean="0"/>
              <a:t>")</a:t>
            </a:r>
          </a:p>
          <a:p>
            <a:endParaRPr lang="en-US" sz="2800" dirty="0">
              <a:solidFill>
                <a:srgbClr val="222222"/>
              </a:solidFill>
            </a:endParaRPr>
          </a:p>
          <a:p>
            <a:r>
              <a:rPr lang="en-US" sz="2800" dirty="0">
                <a:solidFill>
                  <a:srgbClr val="222222"/>
                </a:solidFill>
              </a:rPr>
              <a:t>To install the TDA package on a </a:t>
            </a:r>
            <a:r>
              <a:rPr lang="en-US" sz="2800" dirty="0" smtClean="0">
                <a:solidFill>
                  <a:srgbClr val="222222"/>
                </a:solidFill>
              </a:rPr>
              <a:t>Mac:</a:t>
            </a:r>
            <a:endParaRPr lang="en-US" sz="2800" dirty="0">
              <a:solidFill>
                <a:srgbClr val="222222"/>
              </a:solidFill>
            </a:endParaRPr>
          </a:p>
          <a:p>
            <a:r>
              <a:rPr lang="en-US" sz="2800" dirty="0" smtClean="0">
                <a:solidFill>
                  <a:srgbClr val="222222"/>
                </a:solidFill>
              </a:rPr>
              <a:t>             </a:t>
            </a:r>
            <a:r>
              <a:rPr lang="en-US" sz="2800" dirty="0" err="1" smtClean="0">
                <a:solidFill>
                  <a:srgbClr val="222222"/>
                </a:solidFill>
              </a:rPr>
              <a:t>install.packages</a:t>
            </a:r>
            <a:r>
              <a:rPr lang="en-US" sz="2800" dirty="0">
                <a:solidFill>
                  <a:srgbClr val="222222"/>
                </a:solidFill>
              </a:rPr>
              <a:t>("TDA", type = "source</a:t>
            </a:r>
            <a:r>
              <a:rPr lang="en-US" sz="2800" dirty="0" smtClean="0">
                <a:solidFill>
                  <a:srgbClr val="222222"/>
                </a:solidFill>
              </a:rPr>
              <a:t>")</a:t>
            </a:r>
          </a:p>
          <a:p>
            <a:endParaRPr lang="en-US" sz="2800" dirty="0">
              <a:solidFill>
                <a:srgbClr val="222222"/>
              </a:solidFill>
            </a:endParaRPr>
          </a:p>
          <a:p>
            <a:endParaRPr lang="en-US" sz="2800" dirty="0" smtClean="0">
              <a:solidFill>
                <a:srgbClr val="222222"/>
              </a:solidFill>
            </a:endParaRPr>
          </a:p>
          <a:p>
            <a:r>
              <a:rPr lang="en-US" sz="2800" dirty="0">
                <a:solidFill>
                  <a:srgbClr val="222222"/>
                </a:solidFill>
              </a:rPr>
              <a:t>XX = </a:t>
            </a:r>
            <a:r>
              <a:rPr lang="en-US" sz="2800" dirty="0" err="1">
                <a:solidFill>
                  <a:srgbClr val="222222"/>
                </a:solidFill>
              </a:rPr>
              <a:t>circleUnif</a:t>
            </a:r>
            <a:r>
              <a:rPr lang="en-US" sz="2800" dirty="0">
                <a:solidFill>
                  <a:srgbClr val="222222"/>
                </a:solidFill>
              </a:rPr>
              <a:t>(30)</a:t>
            </a:r>
            <a:endParaRPr lang="en-US" sz="2800" dirty="0" smtClean="0">
              <a:solidFill>
                <a:srgbClr val="222222"/>
              </a:solidFill>
            </a:endParaRPr>
          </a:p>
          <a:p>
            <a:endParaRPr lang="en-US" sz="2800" dirty="0">
              <a:solidFill>
                <a:srgbClr val="222222"/>
              </a:solidFill>
            </a:endParaRPr>
          </a:p>
          <a:p>
            <a:endParaRPr lang="en-US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5901" y="2763120"/>
            <a:ext cx="3762375" cy="416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0218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6" y="1109246"/>
            <a:ext cx="3762375" cy="41624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3300" y="1109246"/>
            <a:ext cx="5600700" cy="41624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149418" y="988232"/>
            <a:ext cx="3291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Barcode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65559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3304" y="2771074"/>
            <a:ext cx="3762375" cy="41624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" t="16714" r="8789" b="3628"/>
          <a:stretch/>
        </p:blipFill>
        <p:spPr>
          <a:xfrm>
            <a:off x="111317" y="461174"/>
            <a:ext cx="3411111" cy="331569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79" t="15377" r="-426" b="1719"/>
          <a:stretch/>
        </p:blipFill>
        <p:spPr>
          <a:xfrm>
            <a:off x="4190336" y="405516"/>
            <a:ext cx="4953663" cy="345082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149418" y="-45437"/>
            <a:ext cx="3291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Barcode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1272371" y="5346883"/>
            <a:ext cx="3291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Persistence Diagram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035630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1" t="15376" r="8789" b="6112"/>
          <a:stretch/>
        </p:blipFill>
        <p:spPr>
          <a:xfrm>
            <a:off x="4190336" y="3590014"/>
            <a:ext cx="3387255" cy="326798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t="14231" b="6112"/>
          <a:stretch/>
        </p:blipFill>
        <p:spPr>
          <a:xfrm>
            <a:off x="5550010" y="628154"/>
            <a:ext cx="3097737" cy="331569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" t="14803" r="8156" b="4393"/>
          <a:stretch/>
        </p:blipFill>
        <p:spPr>
          <a:xfrm>
            <a:off x="755373" y="652006"/>
            <a:ext cx="3434963" cy="3363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19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34063"/>
            <a:ext cx="9144000" cy="242769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83338" y="4390727"/>
            <a:ext cx="63121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a, b is in </a:t>
            </a:r>
            <a:r>
              <a:rPr lang="en-US" sz="3200" dirty="0"/>
              <a:t>C</a:t>
            </a:r>
            <a:r>
              <a:rPr lang="en-US" sz="3200" baseline="30000" dirty="0"/>
              <a:t>0</a:t>
            </a:r>
            <a:r>
              <a:rPr lang="en-US" sz="3200" dirty="0"/>
              <a:t>        C</a:t>
            </a:r>
            <a:r>
              <a:rPr lang="en-US" sz="3200" baseline="30000" dirty="0"/>
              <a:t>1</a:t>
            </a:r>
            <a:r>
              <a:rPr lang="en-US" sz="3200" dirty="0"/>
              <a:t>        C</a:t>
            </a:r>
            <a:r>
              <a:rPr lang="en-US" sz="3200" baseline="30000" dirty="0"/>
              <a:t>2</a:t>
            </a:r>
            <a:r>
              <a:rPr lang="en-US" sz="3200" dirty="0"/>
              <a:t>       </a:t>
            </a:r>
            <a:r>
              <a:rPr lang="en-US" sz="3200" dirty="0" smtClean="0"/>
              <a:t>…        C</a:t>
            </a:r>
            <a:r>
              <a:rPr lang="en-US" sz="3200" baseline="30000" dirty="0" smtClean="0"/>
              <a:t>5</a:t>
            </a:r>
          </a:p>
          <a:p>
            <a:endParaRPr lang="en-US" sz="3200" dirty="0"/>
          </a:p>
          <a:p>
            <a:r>
              <a:rPr lang="en-US" sz="3200" dirty="0" smtClean="0"/>
              <a:t>{a, b, c} is </a:t>
            </a:r>
            <a:r>
              <a:rPr lang="en-US" sz="3200" dirty="0"/>
              <a:t>in </a:t>
            </a:r>
            <a:r>
              <a:rPr lang="en-US" sz="3200" dirty="0" smtClean="0"/>
              <a:t>C</a:t>
            </a:r>
            <a:r>
              <a:rPr lang="en-US" sz="3200" baseline="30000" dirty="0" smtClean="0"/>
              <a:t>4</a:t>
            </a:r>
            <a:r>
              <a:rPr lang="en-US" sz="3200" dirty="0" smtClean="0"/>
              <a:t>        C</a:t>
            </a:r>
            <a:r>
              <a:rPr lang="en-US" sz="3200" baseline="30000" dirty="0" smtClean="0"/>
              <a:t>5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2842799" y="4491600"/>
            <a:ext cx="3089752" cy="465642"/>
            <a:chOff x="2235201" y="4909946"/>
            <a:chExt cx="3089752" cy="465642"/>
          </a:xfrm>
        </p:grpSpPr>
        <p:sp>
          <p:nvSpPr>
            <p:cNvPr id="8" name="TextBox 7"/>
            <p:cNvSpPr txBox="1"/>
            <p:nvPr/>
          </p:nvSpPr>
          <p:spPr>
            <a:xfrm>
              <a:off x="3318936" y="4954960"/>
              <a:ext cx="372533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 smtClean="0"/>
                <a:t>0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406617" y="4954960"/>
              <a:ext cx="372533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 smtClean="0"/>
                <a:t>0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235201" y="4954960"/>
              <a:ext cx="372533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 smtClean="0"/>
                <a:t>0</a:t>
              </a: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2572719" y="4909946"/>
              <a:ext cx="2752234" cy="423333"/>
              <a:chOff x="2572719" y="4909946"/>
              <a:chExt cx="2752234" cy="423333"/>
            </a:xfrm>
          </p:grpSpPr>
          <p:sp>
            <p:nvSpPr>
              <p:cNvPr id="13" name="TextBox 12"/>
              <p:cNvSpPr txBox="1"/>
              <p:nvPr/>
            </p:nvSpPr>
            <p:spPr>
              <a:xfrm rot="5400000">
                <a:off x="2653440" y="4829225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 rot="5400000">
                <a:off x="3720237" y="4829225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 rot="5400000">
                <a:off x="4820898" y="4829225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</p:grpSp>
      </p:grpSp>
      <p:grpSp>
        <p:nvGrpSpPr>
          <p:cNvPr id="19" name="Group 18"/>
          <p:cNvGrpSpPr/>
          <p:nvPr/>
        </p:nvGrpSpPr>
        <p:grpSpPr>
          <a:xfrm>
            <a:off x="3469323" y="5456784"/>
            <a:ext cx="1456268" cy="465642"/>
            <a:chOff x="2235201" y="4909946"/>
            <a:chExt cx="1456268" cy="465642"/>
          </a:xfrm>
        </p:grpSpPr>
        <p:sp>
          <p:nvSpPr>
            <p:cNvPr id="20" name="TextBox 19"/>
            <p:cNvSpPr txBox="1"/>
            <p:nvPr/>
          </p:nvSpPr>
          <p:spPr>
            <a:xfrm>
              <a:off x="3318936" y="4954960"/>
              <a:ext cx="372533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/>
                <a:t>2</a:t>
              </a:r>
              <a:endParaRPr lang="en-US" sz="3200" baseline="-25000" dirty="0" smtClean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235201" y="4954960"/>
              <a:ext cx="372533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 smtClean="0"/>
                <a:t>2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 rot="5400000">
              <a:off x="2653440" y="4829225"/>
              <a:ext cx="4233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U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275184" y="4508533"/>
            <a:ext cx="1118750" cy="465642"/>
            <a:chOff x="2572719" y="4909946"/>
            <a:chExt cx="1118750" cy="465642"/>
          </a:xfrm>
        </p:grpSpPr>
        <p:sp>
          <p:nvSpPr>
            <p:cNvPr id="28" name="TextBox 27"/>
            <p:cNvSpPr txBox="1"/>
            <p:nvPr/>
          </p:nvSpPr>
          <p:spPr>
            <a:xfrm>
              <a:off x="3318936" y="4954960"/>
              <a:ext cx="372533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 smtClean="0"/>
                <a:t>0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 rot="5400000">
              <a:off x="2653440" y="4829225"/>
              <a:ext cx="4233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U</a:t>
              </a:r>
            </a:p>
          </p:txBody>
        </p:sp>
      </p:grpSp>
      <p:sp>
        <p:nvSpPr>
          <p:cNvPr id="25" name="Rectangle 24"/>
          <p:cNvSpPr/>
          <p:nvPr/>
        </p:nvSpPr>
        <p:spPr>
          <a:xfrm>
            <a:off x="2912528" y="6495703"/>
            <a:ext cx="65701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link.springer.com</a:t>
            </a:r>
            <a:r>
              <a:rPr lang="en-US" dirty="0"/>
              <a:t>/article/10.1007%2Fs00454-004-1146-y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453212" y="199223"/>
            <a:ext cx="8974667" cy="1077218"/>
            <a:chOff x="453212" y="199223"/>
            <a:chExt cx="8974667" cy="1077218"/>
          </a:xfrm>
        </p:grpSpPr>
        <p:sp>
          <p:nvSpPr>
            <p:cNvPr id="29" name="TextBox 28"/>
            <p:cNvSpPr txBox="1"/>
            <p:nvPr/>
          </p:nvSpPr>
          <p:spPr>
            <a:xfrm>
              <a:off x="453212" y="199223"/>
              <a:ext cx="8974667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A </a:t>
              </a:r>
              <a:r>
                <a:rPr lang="en-US" sz="3200" i="1" dirty="0" smtClean="0">
                  <a:solidFill>
                    <a:srgbClr val="0000FF"/>
                  </a:solidFill>
                </a:rPr>
                <a:t>filtered complex </a:t>
              </a:r>
              <a:r>
                <a:rPr lang="en-US" sz="3200" dirty="0" smtClean="0"/>
                <a:t>is an increasing sequence of simplicial complexes:   C</a:t>
              </a:r>
              <a:r>
                <a:rPr lang="en-US" sz="3200" baseline="30000" dirty="0" smtClean="0"/>
                <a:t>0</a:t>
              </a:r>
              <a:r>
                <a:rPr lang="en-US" sz="3200" dirty="0" smtClean="0"/>
                <a:t>        C</a:t>
              </a:r>
              <a:r>
                <a:rPr lang="en-US" sz="3200" baseline="30000" dirty="0" smtClean="0"/>
                <a:t>1</a:t>
              </a:r>
              <a:r>
                <a:rPr lang="en-US" sz="3200" dirty="0" smtClean="0"/>
                <a:t>        C</a:t>
              </a:r>
              <a:r>
                <a:rPr lang="en-US" sz="3200" baseline="30000" dirty="0" smtClean="0"/>
                <a:t>2</a:t>
              </a:r>
              <a:r>
                <a:rPr lang="en-US" sz="3200" dirty="0" smtClean="0"/>
                <a:t>       …</a:t>
              </a: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4758225" y="815985"/>
              <a:ext cx="2752234" cy="423333"/>
              <a:chOff x="4474346" y="1294095"/>
              <a:chExt cx="2752234" cy="423333"/>
            </a:xfrm>
          </p:grpSpPr>
          <p:sp>
            <p:nvSpPr>
              <p:cNvPr id="31" name="TextBox 30"/>
              <p:cNvSpPr txBox="1"/>
              <p:nvPr/>
            </p:nvSpPr>
            <p:spPr>
              <a:xfrm rot="5400000">
                <a:off x="4555067" y="1213374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 rot="5400000">
                <a:off x="5621864" y="1213374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 rot="5400000">
                <a:off x="6722525" y="1213374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7497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8539" y="635573"/>
            <a:ext cx="908834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CMR10"/>
              </a:rPr>
              <a:t>Bottleneck Distance</a:t>
            </a:r>
            <a:r>
              <a:rPr lang="en-US" sz="2800" dirty="0">
                <a:latin typeface="CMR10"/>
              </a:rPr>
              <a:t>.</a:t>
            </a:r>
            <a:r>
              <a:rPr lang="en-US" sz="2800" dirty="0" smtClean="0">
                <a:latin typeface="CMBX10"/>
              </a:rPr>
              <a:t> </a:t>
            </a:r>
          </a:p>
          <a:p>
            <a:endParaRPr lang="en-US" sz="2800" dirty="0">
              <a:latin typeface="CMBX10"/>
            </a:endParaRPr>
          </a:p>
          <a:p>
            <a:r>
              <a:rPr lang="en-US" sz="2800" dirty="0" smtClean="0">
                <a:latin typeface="CMR10"/>
              </a:rPr>
              <a:t>Let Diag1and Diag2 </a:t>
            </a:r>
            <a:r>
              <a:rPr lang="en-US" sz="2800" dirty="0">
                <a:latin typeface="CMR10"/>
              </a:rPr>
              <a:t>be </a:t>
            </a:r>
            <a:r>
              <a:rPr lang="en-US" sz="2800" dirty="0" smtClean="0">
                <a:latin typeface="CMR10"/>
              </a:rPr>
              <a:t>persistence diagrams</a:t>
            </a:r>
            <a:r>
              <a:rPr lang="en-US" sz="2800" dirty="0">
                <a:latin typeface="CMR10"/>
              </a:rPr>
              <a:t>. </a:t>
            </a:r>
            <a:endParaRPr lang="en-US" sz="2800" dirty="0" smtClean="0">
              <a:latin typeface="CMR10"/>
            </a:endParaRPr>
          </a:p>
          <a:p>
            <a:endParaRPr lang="en-US" sz="2800" dirty="0">
              <a:latin typeface="CMR10"/>
            </a:endParaRPr>
          </a:p>
          <a:p>
            <a:r>
              <a:rPr lang="en-US" sz="2800" dirty="0" smtClean="0">
                <a:latin typeface="CMTI10"/>
              </a:rPr>
              <a:t>The </a:t>
            </a:r>
            <a:r>
              <a:rPr lang="en-US" sz="2800" dirty="0">
                <a:latin typeface="CMTI10"/>
              </a:rPr>
              <a:t>bottleneck distance </a:t>
            </a:r>
            <a:r>
              <a:rPr lang="en-US" sz="2800" dirty="0" smtClean="0">
                <a:latin typeface="CMR10"/>
              </a:rPr>
              <a:t>is </a:t>
            </a:r>
          </a:p>
          <a:p>
            <a:r>
              <a:rPr lang="en-US" sz="2800" dirty="0" smtClean="0">
                <a:latin typeface="CMR10"/>
              </a:rPr>
              <a:t>the infimum over </a:t>
            </a:r>
            <a:r>
              <a:rPr lang="en-US" sz="2800" dirty="0">
                <a:latin typeface="CMR10"/>
              </a:rPr>
              <a:t>all bijections </a:t>
            </a:r>
            <a:r>
              <a:rPr lang="en-US" sz="2800" dirty="0">
                <a:latin typeface="CMMI10"/>
              </a:rPr>
              <a:t>h</a:t>
            </a:r>
            <a:r>
              <a:rPr lang="en-US" sz="2800" dirty="0">
                <a:latin typeface="CMR10"/>
              </a:rPr>
              <a:t>: </a:t>
            </a:r>
            <a:r>
              <a:rPr lang="en-US" sz="2800" dirty="0" smtClean="0">
                <a:latin typeface="CMR10"/>
              </a:rPr>
              <a:t>Diag1 </a:t>
            </a:r>
            <a:r>
              <a:rPr lang="en-US" sz="2800" dirty="0" smtClean="0">
                <a:latin typeface="CMR10"/>
                <a:sym typeface="Wingdings" panose="05000000000000000000" pitchFamily="2" charset="2"/>
              </a:rPr>
              <a:t> </a:t>
            </a:r>
            <a:r>
              <a:rPr lang="en-US" sz="2800" dirty="0" err="1" smtClean="0">
                <a:latin typeface="CMR10"/>
                <a:sym typeface="Wingdings" panose="05000000000000000000" pitchFamily="2" charset="2"/>
              </a:rPr>
              <a:t>Diag</a:t>
            </a:r>
            <a:r>
              <a:rPr lang="en-US" sz="2800" dirty="0" smtClean="0">
                <a:latin typeface="CMR10"/>
                <a:sym typeface="Wingdings" panose="05000000000000000000" pitchFamily="2" charset="2"/>
              </a:rPr>
              <a:t> 2 </a:t>
            </a:r>
            <a:r>
              <a:rPr lang="en-US" sz="2800" dirty="0" smtClean="0">
                <a:latin typeface="CMR10"/>
              </a:rPr>
              <a:t>of </a:t>
            </a:r>
          </a:p>
          <a:p>
            <a:endParaRPr lang="en-US" sz="2800" dirty="0" smtClean="0">
              <a:latin typeface="CMR10"/>
            </a:endParaRPr>
          </a:p>
          <a:p>
            <a:pPr algn="ctr"/>
            <a:r>
              <a:rPr lang="en-US" sz="2800" dirty="0" err="1" smtClean="0">
                <a:latin typeface="CMR10"/>
              </a:rPr>
              <a:t>sup</a:t>
            </a:r>
            <a:r>
              <a:rPr lang="en-US" sz="2800" baseline="-25000" dirty="0" err="1" smtClean="0">
                <a:latin typeface="CMMI7"/>
              </a:rPr>
              <a:t>i</a:t>
            </a:r>
            <a:r>
              <a:rPr lang="en-US" sz="2800" dirty="0" smtClean="0">
                <a:latin typeface="CMMI7"/>
              </a:rPr>
              <a:t> </a:t>
            </a:r>
            <a:r>
              <a:rPr lang="en-US" sz="2800" dirty="0">
                <a:latin typeface="CMMI10"/>
              </a:rPr>
              <a:t>d</a:t>
            </a:r>
            <a:r>
              <a:rPr lang="en-US" sz="2800" dirty="0">
                <a:latin typeface="CMR10"/>
              </a:rPr>
              <a:t>(</a:t>
            </a:r>
            <a:r>
              <a:rPr lang="en-US" sz="2800" dirty="0" err="1">
                <a:latin typeface="CMMI10"/>
              </a:rPr>
              <a:t>i</a:t>
            </a:r>
            <a:r>
              <a:rPr lang="en-US" sz="2800" dirty="0">
                <a:latin typeface="CMMI10"/>
              </a:rPr>
              <a:t>; h</a:t>
            </a:r>
            <a:r>
              <a:rPr lang="en-US" sz="2800" dirty="0">
                <a:latin typeface="CMR10"/>
              </a:rPr>
              <a:t>(</a:t>
            </a:r>
            <a:r>
              <a:rPr lang="en-US" sz="2800" dirty="0" err="1">
                <a:latin typeface="CMMI10"/>
              </a:rPr>
              <a:t>i</a:t>
            </a:r>
            <a:r>
              <a:rPr lang="en-US" sz="2800" dirty="0">
                <a:latin typeface="CMR10"/>
              </a:rPr>
              <a:t>)).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553282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0589" y="798811"/>
            <a:ext cx="87305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CMR12"/>
              </a:rPr>
              <a:t>(Wasserstein distance)</a:t>
            </a:r>
            <a:r>
              <a:rPr lang="en-US" sz="3200" dirty="0">
                <a:latin typeface="CMBX12"/>
              </a:rPr>
              <a:t>. </a:t>
            </a:r>
            <a:r>
              <a:rPr lang="en-US" sz="3200" dirty="0">
                <a:latin typeface="CMR12"/>
              </a:rPr>
              <a:t>The </a:t>
            </a:r>
            <a:r>
              <a:rPr lang="en-US" sz="3200" dirty="0">
                <a:latin typeface="CMMI12"/>
              </a:rPr>
              <a:t>p</a:t>
            </a:r>
            <a:r>
              <a:rPr lang="en-US" sz="3200" dirty="0">
                <a:latin typeface="CMR12"/>
              </a:rPr>
              <a:t>-</a:t>
            </a:r>
            <a:r>
              <a:rPr lang="en-US" sz="3200" dirty="0" err="1">
                <a:latin typeface="CMR12"/>
              </a:rPr>
              <a:t>th</a:t>
            </a:r>
            <a:r>
              <a:rPr lang="en-US" sz="3200" dirty="0">
                <a:latin typeface="CMR12"/>
              </a:rPr>
              <a:t> Wasserstein distance between </a:t>
            </a:r>
            <a:r>
              <a:rPr lang="en-US" sz="3200" dirty="0" smtClean="0">
                <a:latin typeface="CMR12"/>
              </a:rPr>
              <a:t>two persistence </a:t>
            </a:r>
            <a:r>
              <a:rPr lang="en-US" sz="3200" dirty="0">
                <a:latin typeface="CMR12"/>
              </a:rPr>
              <a:t>diagrams, </a:t>
            </a:r>
            <a:endParaRPr lang="en-US" sz="3200" dirty="0" smtClean="0">
              <a:latin typeface="CMR12"/>
            </a:endParaRPr>
          </a:p>
          <a:p>
            <a:r>
              <a:rPr lang="en-US" sz="3200" dirty="0" smtClean="0">
                <a:latin typeface="CMMI12"/>
              </a:rPr>
              <a:t>d</a:t>
            </a:r>
            <a:r>
              <a:rPr lang="en-US" sz="3200" baseline="-25000" dirty="0" smtClean="0">
                <a:latin typeface="CMR8"/>
              </a:rPr>
              <a:t>1</a:t>
            </a:r>
            <a:r>
              <a:rPr lang="en-US" sz="3200" dirty="0" smtClean="0">
                <a:latin typeface="CMR8"/>
              </a:rPr>
              <a:t> </a:t>
            </a:r>
            <a:r>
              <a:rPr lang="en-US" sz="3200" dirty="0">
                <a:latin typeface="CMR12"/>
              </a:rPr>
              <a:t>and </a:t>
            </a:r>
            <a:r>
              <a:rPr lang="en-US" sz="3200" dirty="0" smtClean="0">
                <a:latin typeface="CMMI12"/>
              </a:rPr>
              <a:t>d</a:t>
            </a:r>
            <a:r>
              <a:rPr lang="en-US" sz="3200" baseline="-25000" dirty="0" smtClean="0">
                <a:latin typeface="CMR8"/>
              </a:rPr>
              <a:t>2</a:t>
            </a:r>
            <a:r>
              <a:rPr lang="en-US" sz="3200" dirty="0" smtClean="0">
                <a:latin typeface="CMR12"/>
              </a:rPr>
              <a:t>, </a:t>
            </a:r>
            <a:r>
              <a:rPr lang="en-US" sz="3200" dirty="0">
                <a:latin typeface="CMR12"/>
              </a:rPr>
              <a:t>is defined </a:t>
            </a:r>
            <a:r>
              <a:rPr lang="en-US" sz="3200" dirty="0" smtClean="0">
                <a:latin typeface="CMR12"/>
              </a:rPr>
              <a:t>as</a:t>
            </a:r>
          </a:p>
          <a:p>
            <a:endParaRPr lang="en-US" sz="3200" dirty="0">
              <a:latin typeface="CMR12"/>
            </a:endParaRPr>
          </a:p>
          <a:p>
            <a:endParaRPr lang="en-US" sz="3200" dirty="0" smtClean="0">
              <a:latin typeface="CMR12"/>
            </a:endParaRPr>
          </a:p>
          <a:p>
            <a:endParaRPr lang="en-US" sz="3200" dirty="0">
              <a:latin typeface="CMR12"/>
            </a:endParaRPr>
          </a:p>
          <a:p>
            <a:endParaRPr lang="en-US" sz="3200" dirty="0" smtClean="0">
              <a:latin typeface="CMR12"/>
            </a:endParaRPr>
          </a:p>
          <a:p>
            <a:endParaRPr lang="en-US" sz="3200" dirty="0">
              <a:latin typeface="CMR12"/>
            </a:endParaRPr>
          </a:p>
          <a:p>
            <a:r>
              <a:rPr lang="en-US" sz="3200" dirty="0">
                <a:latin typeface="CMR12"/>
              </a:rPr>
              <a:t>w</a:t>
            </a:r>
            <a:r>
              <a:rPr lang="en-US" sz="3200" dirty="0" smtClean="0">
                <a:latin typeface="CMR12"/>
              </a:rPr>
              <a:t>here </a:t>
            </a:r>
            <a:r>
              <a:rPr lang="en-US" sz="3200" dirty="0" smtClean="0">
                <a:latin typeface="Symbol" panose="05050102010706020507" pitchFamily="18" charset="2"/>
              </a:rPr>
              <a:t>g</a:t>
            </a:r>
            <a:r>
              <a:rPr lang="en-US" sz="3200" dirty="0" smtClean="0">
                <a:latin typeface="CMMI12"/>
              </a:rPr>
              <a:t> </a:t>
            </a:r>
            <a:r>
              <a:rPr lang="en-US" sz="3200" dirty="0">
                <a:latin typeface="CMR12"/>
              </a:rPr>
              <a:t>ranges over all bijections from </a:t>
            </a:r>
            <a:r>
              <a:rPr lang="en-US" sz="3200" dirty="0" smtClean="0">
                <a:latin typeface="CMMI12"/>
              </a:rPr>
              <a:t>d</a:t>
            </a:r>
            <a:r>
              <a:rPr lang="en-US" sz="3200" baseline="-25000" dirty="0">
                <a:latin typeface="CMR8"/>
              </a:rPr>
              <a:t>1</a:t>
            </a:r>
            <a:r>
              <a:rPr lang="en-US" sz="3200" dirty="0" smtClean="0">
                <a:latin typeface="CMR8"/>
              </a:rPr>
              <a:t> </a:t>
            </a:r>
            <a:r>
              <a:rPr lang="en-US" sz="3200" dirty="0">
                <a:latin typeface="CMR12"/>
              </a:rPr>
              <a:t>to </a:t>
            </a:r>
            <a:r>
              <a:rPr lang="en-US" sz="3200" dirty="0" smtClean="0">
                <a:latin typeface="CMMI12"/>
              </a:rPr>
              <a:t>d</a:t>
            </a:r>
            <a:r>
              <a:rPr lang="en-US" sz="3200" baseline="-25000" dirty="0" smtClean="0">
                <a:latin typeface="CMR8"/>
              </a:rPr>
              <a:t>2</a:t>
            </a:r>
            <a:r>
              <a:rPr lang="en-US" sz="3200" dirty="0" smtClean="0">
                <a:latin typeface="CMR12"/>
              </a:rPr>
              <a:t>.</a:t>
            </a:r>
            <a:endParaRPr lang="en-US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87" y="2409825"/>
            <a:ext cx="7210425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3733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274" y="2979229"/>
            <a:ext cx="3762375" cy="416242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64274" y="286049"/>
            <a:ext cx="863104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&gt; </a:t>
            </a:r>
            <a:r>
              <a:rPr lang="en-US" sz="2800" dirty="0"/>
              <a:t>print( bottleneck(Diag1, Diag2, dimension=0) )</a:t>
            </a:r>
          </a:p>
          <a:p>
            <a:r>
              <a:rPr lang="en-US" sz="2800" dirty="0"/>
              <a:t>[1] </a:t>
            </a:r>
            <a:r>
              <a:rPr lang="en-US" sz="2800" dirty="0" smtClean="0"/>
              <a:t>0.4942465</a:t>
            </a:r>
          </a:p>
          <a:p>
            <a:r>
              <a:rPr lang="en-US" sz="2800" dirty="0"/>
              <a:t>&gt; print( </a:t>
            </a:r>
            <a:r>
              <a:rPr lang="en-US" sz="2800" dirty="0" err="1"/>
              <a:t>wasserstein</a:t>
            </a:r>
            <a:r>
              <a:rPr lang="en-US" sz="2800" dirty="0"/>
              <a:t>(Diag1, Diag2, p=2, dimension=0) )</a:t>
            </a:r>
          </a:p>
          <a:p>
            <a:r>
              <a:rPr lang="en-US" sz="2800" dirty="0"/>
              <a:t>[1] 5.750874</a:t>
            </a:r>
          </a:p>
          <a:p>
            <a:r>
              <a:rPr lang="en-US" sz="2800" dirty="0"/>
              <a:t>&gt; print( bottleneck(Diag1, Diag2, dimension=1) )</a:t>
            </a:r>
          </a:p>
          <a:p>
            <a:r>
              <a:rPr lang="en-US" sz="2800" dirty="0"/>
              <a:t>[1] </a:t>
            </a:r>
            <a:r>
              <a:rPr lang="en-US" sz="2800" dirty="0" smtClean="0"/>
              <a:t>0.279019</a:t>
            </a:r>
            <a:endParaRPr lang="en-US" sz="2800" dirty="0"/>
          </a:p>
          <a:p>
            <a:r>
              <a:rPr lang="en-US" sz="2800" dirty="0"/>
              <a:t>&gt; print( </a:t>
            </a:r>
            <a:r>
              <a:rPr lang="en-US" sz="2800" dirty="0" err="1"/>
              <a:t>wasserstein</a:t>
            </a:r>
            <a:r>
              <a:rPr lang="en-US" sz="2800" dirty="0"/>
              <a:t>(Diag1, Diag2, p=2, dimension=1) )</a:t>
            </a:r>
          </a:p>
          <a:p>
            <a:r>
              <a:rPr lang="en-US" sz="2800" dirty="0"/>
              <a:t>[1] </a:t>
            </a:r>
            <a:r>
              <a:rPr lang="en-US" sz="2800" dirty="0" smtClean="0"/>
              <a:t>0.301575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1" t="15376" r="8789" b="6112"/>
          <a:stretch/>
        </p:blipFill>
        <p:spPr>
          <a:xfrm>
            <a:off x="4785067" y="3590014"/>
            <a:ext cx="3387255" cy="3267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71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125" y="1337203"/>
            <a:ext cx="4572000" cy="4572000"/>
          </a:xfrm>
          <a:prstGeom prst="rect">
            <a:avLst/>
          </a:prstGeom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92874" y="228046"/>
            <a:ext cx="7119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Filtered complex from data points:</a:t>
            </a:r>
            <a:endParaRPr lang="en-US" sz="3200" dirty="0">
              <a:solidFill>
                <a:srgbClr val="7030A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78726" y="4663291"/>
            <a:ext cx="540328" cy="581891"/>
          </a:xfrm>
          <a:prstGeom prst="ellipse">
            <a:avLst/>
          </a:prstGeom>
          <a:solidFill>
            <a:schemeClr val="tx2">
              <a:lumMod val="40000"/>
              <a:lumOff val="60000"/>
              <a:alpha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978725" y="3740485"/>
            <a:ext cx="540328" cy="581891"/>
          </a:xfrm>
          <a:prstGeom prst="ellipse">
            <a:avLst/>
          </a:prstGeom>
          <a:solidFill>
            <a:schemeClr val="tx2">
              <a:lumMod val="40000"/>
              <a:lumOff val="60000"/>
              <a:alpha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816925" y="2563091"/>
            <a:ext cx="540328" cy="581891"/>
          </a:xfrm>
          <a:prstGeom prst="ellipse">
            <a:avLst/>
          </a:prstGeom>
          <a:solidFill>
            <a:schemeClr val="tx2">
              <a:lumMod val="40000"/>
              <a:lumOff val="60000"/>
              <a:alpha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770418" y="1870364"/>
            <a:ext cx="540328" cy="581891"/>
          </a:xfrm>
          <a:prstGeom prst="ellipse">
            <a:avLst/>
          </a:prstGeom>
          <a:solidFill>
            <a:schemeClr val="tx2">
              <a:lumMod val="40000"/>
              <a:lumOff val="60000"/>
              <a:alpha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275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6" grpId="3" animBg="1"/>
      <p:bldP spid="15" grpId="0" animBg="1"/>
      <p:bldP spid="15" grpId="1" animBg="1"/>
      <p:bldP spid="15" grpId="2" animBg="1"/>
      <p:bldP spid="15" grpId="3" animBg="1"/>
      <p:bldP spid="16" grpId="0" animBg="1"/>
      <p:bldP spid="16" grpId="1" animBg="1"/>
      <p:bldP spid="16" grpId="2" animBg="1"/>
      <p:bldP spid="16" grpId="3" animBg="1"/>
      <p:bldP spid="17" grpId="0" animBg="1"/>
      <p:bldP spid="17" grpId="1" animBg="1"/>
      <p:bldP spid="17" grpId="2" animBg="1"/>
      <p:bldP spid="17" grpId="3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79" y="983912"/>
            <a:ext cx="2743200" cy="2743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213" y="3739279"/>
            <a:ext cx="2743200" cy="2743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3179" y="983912"/>
            <a:ext cx="2743200" cy="2743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379" y="983912"/>
            <a:ext cx="2743200" cy="2743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2364" y="3739279"/>
            <a:ext cx="2743200" cy="27432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292874" y="228046"/>
            <a:ext cx="7119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Filtered 1d-complex from data points:</a:t>
            </a:r>
            <a:endParaRPr lang="en-US" sz="3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46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79" y="983912"/>
            <a:ext cx="2743200" cy="2743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213" y="3739279"/>
            <a:ext cx="2743200" cy="2743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3179" y="983912"/>
            <a:ext cx="2743200" cy="2743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379" y="983912"/>
            <a:ext cx="2743200" cy="2743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2364" y="3739279"/>
            <a:ext cx="2743200" cy="27432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Freeform 3"/>
          <p:cNvSpPr/>
          <p:nvPr/>
        </p:nvSpPr>
        <p:spPr>
          <a:xfrm>
            <a:off x="5144495" y="4743133"/>
            <a:ext cx="413467" cy="1097280"/>
          </a:xfrm>
          <a:custGeom>
            <a:avLst/>
            <a:gdLst>
              <a:gd name="connsiteX0" fmla="*/ 0 w 548640"/>
              <a:gd name="connsiteY0" fmla="*/ 1288112 h 1288112"/>
              <a:gd name="connsiteX1" fmla="*/ 0 w 548640"/>
              <a:gd name="connsiteY1" fmla="*/ 739472 h 1288112"/>
              <a:gd name="connsiteX2" fmla="*/ 548640 w 548640"/>
              <a:gd name="connsiteY2" fmla="*/ 0 h 1288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8640" h="1288112">
                <a:moveTo>
                  <a:pt x="0" y="1288112"/>
                </a:moveTo>
                <a:lnTo>
                  <a:pt x="0" y="739472"/>
                </a:lnTo>
                <a:lnTo>
                  <a:pt x="548640" y="0"/>
                </a:lnTo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2874" y="228046"/>
            <a:ext cx="7119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Filtered Rips complex from data points:</a:t>
            </a:r>
            <a:endParaRPr lang="en-US" sz="3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04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53212" y="199223"/>
            <a:ext cx="8974667" cy="1077218"/>
            <a:chOff x="453212" y="199223"/>
            <a:chExt cx="8974667" cy="1077218"/>
          </a:xfrm>
        </p:grpSpPr>
        <p:sp>
          <p:nvSpPr>
            <p:cNvPr id="2" name="TextBox 1"/>
            <p:cNvSpPr txBox="1"/>
            <p:nvPr/>
          </p:nvSpPr>
          <p:spPr>
            <a:xfrm>
              <a:off x="453212" y="199223"/>
              <a:ext cx="8974667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A </a:t>
              </a:r>
              <a:r>
                <a:rPr lang="en-US" sz="3200" i="1" dirty="0" smtClean="0">
                  <a:solidFill>
                    <a:srgbClr val="0000FF"/>
                  </a:solidFill>
                </a:rPr>
                <a:t>filtered complex </a:t>
              </a:r>
              <a:r>
                <a:rPr lang="en-US" sz="3200" dirty="0" smtClean="0"/>
                <a:t>is an increasing sequence of simplicial complexes:   C</a:t>
              </a:r>
              <a:r>
                <a:rPr lang="en-US" sz="3200" baseline="30000" dirty="0" smtClean="0"/>
                <a:t>0</a:t>
              </a:r>
              <a:r>
                <a:rPr lang="en-US" sz="3200" dirty="0" smtClean="0"/>
                <a:t>        C</a:t>
              </a:r>
              <a:r>
                <a:rPr lang="en-US" sz="3200" baseline="30000" dirty="0" smtClean="0"/>
                <a:t>1</a:t>
              </a:r>
              <a:r>
                <a:rPr lang="en-US" sz="3200" dirty="0" smtClean="0"/>
                <a:t>        C</a:t>
              </a:r>
              <a:r>
                <a:rPr lang="en-US" sz="3200" baseline="30000" dirty="0" smtClean="0"/>
                <a:t>2</a:t>
              </a:r>
              <a:r>
                <a:rPr lang="en-US" sz="3200" dirty="0" smtClean="0"/>
                <a:t>       …</a:t>
              </a: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4758225" y="815985"/>
              <a:ext cx="2752234" cy="423333"/>
              <a:chOff x="4474346" y="1294095"/>
              <a:chExt cx="2752234" cy="423333"/>
            </a:xfrm>
          </p:grpSpPr>
          <p:sp>
            <p:nvSpPr>
              <p:cNvPr id="3" name="TextBox 2"/>
              <p:cNvSpPr txBox="1"/>
              <p:nvPr/>
            </p:nvSpPr>
            <p:spPr>
              <a:xfrm rot="5400000">
                <a:off x="4555067" y="1213374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 rot="5400000">
                <a:off x="5621864" y="1213374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 rot="5400000">
                <a:off x="6722525" y="1213374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</p:grp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1330" y="1425855"/>
            <a:ext cx="6669099" cy="5083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40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26153" r="9584" b="63179"/>
          <a:stretch/>
        </p:blipFill>
        <p:spPr>
          <a:xfrm>
            <a:off x="185207" y="1987181"/>
            <a:ext cx="8657178" cy="67659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491" y="2618952"/>
            <a:ext cx="5397648" cy="411465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992469" y="104590"/>
            <a:ext cx="201426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Barcode for H</a:t>
            </a:r>
            <a:r>
              <a:rPr lang="en-US" sz="2400" baseline="-25000" dirty="0" smtClean="0"/>
              <a:t>0</a:t>
            </a:r>
            <a:endParaRPr lang="en-US" sz="2400" baseline="-25000" dirty="0"/>
          </a:p>
        </p:txBody>
      </p:sp>
      <p:sp>
        <p:nvSpPr>
          <p:cNvPr id="3" name="Rectangle 2"/>
          <p:cNvSpPr/>
          <p:nvPr/>
        </p:nvSpPr>
        <p:spPr>
          <a:xfrm>
            <a:off x="6790888" y="3003158"/>
            <a:ext cx="2157963" cy="189795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3200" dirty="0"/>
              <a:t>H</a:t>
            </a:r>
            <a:r>
              <a:rPr lang="en-US" sz="3200" baseline="-25000" dirty="0"/>
              <a:t>0</a:t>
            </a:r>
            <a:r>
              <a:rPr lang="en-US" sz="3200" dirty="0"/>
              <a:t> = </a:t>
            </a:r>
            <a:r>
              <a:rPr lang="en-US" sz="3200" dirty="0" smtClean="0">
                <a:sym typeface="Wingdings"/>
              </a:rPr>
              <a:t>Z</a:t>
            </a:r>
            <a:r>
              <a:rPr lang="en-US" sz="3200" baseline="-25000" dirty="0" smtClean="0">
                <a:sym typeface="Wingdings"/>
              </a:rPr>
              <a:t>0</a:t>
            </a:r>
            <a:r>
              <a:rPr lang="en-US" sz="3200" dirty="0" smtClean="0">
                <a:sym typeface="Wingdings"/>
              </a:rPr>
              <a:t>/</a:t>
            </a:r>
            <a:r>
              <a:rPr lang="en-US" sz="3200" dirty="0" smtClean="0"/>
              <a:t>B</a:t>
            </a:r>
            <a:r>
              <a:rPr lang="en-US" sz="3200" baseline="-25000" dirty="0" smtClean="0"/>
              <a:t>0</a:t>
            </a:r>
            <a:r>
              <a:rPr lang="en-US" sz="3200" dirty="0" smtClean="0"/>
              <a:t> =</a:t>
            </a:r>
            <a:endParaRPr lang="en-US" sz="3200" baseline="-25000" dirty="0" smtClean="0"/>
          </a:p>
          <a:p>
            <a:endParaRPr lang="en-US" sz="3200" baseline="-25000" dirty="0"/>
          </a:p>
          <a:p>
            <a:r>
              <a:rPr lang="en-US" sz="3200" baseline="-25000" dirty="0" smtClean="0"/>
              <a:t>        </a:t>
            </a:r>
            <a:r>
              <a:rPr lang="en-US" sz="3200" dirty="0" smtClean="0"/>
              <a:t>cycles</a:t>
            </a:r>
            <a:endParaRPr lang="en-US" sz="3200" baseline="-25000" dirty="0" smtClean="0"/>
          </a:p>
          <a:p>
            <a:r>
              <a:rPr lang="en-US" sz="3200" dirty="0"/>
              <a:t> </a:t>
            </a:r>
            <a:r>
              <a:rPr lang="en-US" sz="3200" dirty="0" smtClean="0"/>
              <a:t>boundaries</a:t>
            </a:r>
            <a:endParaRPr lang="en-US" sz="32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976141" y="4376057"/>
            <a:ext cx="184991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07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26153" r="9584" b="63179"/>
          <a:stretch/>
        </p:blipFill>
        <p:spPr>
          <a:xfrm>
            <a:off x="185207" y="1987181"/>
            <a:ext cx="8657178" cy="67659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491" y="2618952"/>
            <a:ext cx="5397648" cy="411465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992469" y="104590"/>
            <a:ext cx="201426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Barcode for H</a:t>
            </a:r>
            <a:r>
              <a:rPr lang="en-US" sz="2400" baseline="-25000" dirty="0"/>
              <a:t>1</a:t>
            </a:r>
          </a:p>
        </p:txBody>
      </p:sp>
      <p:sp>
        <p:nvSpPr>
          <p:cNvPr id="3" name="Rectangle 2"/>
          <p:cNvSpPr/>
          <p:nvPr/>
        </p:nvSpPr>
        <p:spPr>
          <a:xfrm>
            <a:off x="6790888" y="3003158"/>
            <a:ext cx="2157963" cy="189795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3200" dirty="0" smtClean="0"/>
              <a:t>H</a:t>
            </a:r>
            <a:r>
              <a:rPr lang="en-US" sz="3200" baseline="-25000" dirty="0" smtClean="0"/>
              <a:t>1</a:t>
            </a:r>
            <a:r>
              <a:rPr lang="en-US" sz="3200" dirty="0" smtClean="0"/>
              <a:t> </a:t>
            </a:r>
            <a:r>
              <a:rPr lang="en-US" sz="3200" dirty="0"/>
              <a:t>= </a:t>
            </a:r>
            <a:r>
              <a:rPr lang="en-US" sz="3200" dirty="0" smtClean="0">
                <a:sym typeface="Wingdings"/>
              </a:rPr>
              <a:t>Z</a:t>
            </a:r>
            <a:r>
              <a:rPr lang="en-US" sz="3200" baseline="-25000" dirty="0" smtClean="0">
                <a:sym typeface="Wingdings"/>
              </a:rPr>
              <a:t>1</a:t>
            </a:r>
            <a:r>
              <a:rPr lang="en-US" sz="3200" dirty="0" smtClean="0">
                <a:sym typeface="Wingdings"/>
              </a:rPr>
              <a:t>/</a:t>
            </a:r>
            <a:r>
              <a:rPr lang="en-US" sz="3200" dirty="0" smtClean="0"/>
              <a:t>B</a:t>
            </a:r>
            <a:r>
              <a:rPr lang="en-US" sz="3200" baseline="-25000" dirty="0"/>
              <a:t>1</a:t>
            </a:r>
            <a:r>
              <a:rPr lang="en-US" sz="3200" dirty="0" smtClean="0"/>
              <a:t> =</a:t>
            </a:r>
            <a:endParaRPr lang="en-US" sz="3200" baseline="-25000" dirty="0" smtClean="0"/>
          </a:p>
          <a:p>
            <a:endParaRPr lang="en-US" sz="3200" baseline="-25000" dirty="0"/>
          </a:p>
          <a:p>
            <a:r>
              <a:rPr lang="en-US" sz="3200" baseline="-25000" dirty="0" smtClean="0"/>
              <a:t>        </a:t>
            </a:r>
            <a:r>
              <a:rPr lang="en-US" sz="3200" dirty="0" smtClean="0"/>
              <a:t>cycles</a:t>
            </a:r>
            <a:endParaRPr lang="en-US" sz="3200" baseline="-25000" dirty="0" smtClean="0"/>
          </a:p>
          <a:p>
            <a:r>
              <a:rPr lang="en-US" sz="3200" dirty="0"/>
              <a:t> </a:t>
            </a:r>
            <a:r>
              <a:rPr lang="en-US" sz="3200" dirty="0" smtClean="0"/>
              <a:t>boundaries</a:t>
            </a:r>
            <a:endParaRPr lang="en-US" sz="32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976141" y="4376057"/>
            <a:ext cx="184991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106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26153" r="9584" b="63179"/>
          <a:stretch/>
        </p:blipFill>
        <p:spPr>
          <a:xfrm>
            <a:off x="185207" y="1987181"/>
            <a:ext cx="8657178" cy="67659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491" y="2618952"/>
            <a:ext cx="5397648" cy="411465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992469" y="104590"/>
            <a:ext cx="201426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Barcode for H</a:t>
            </a:r>
            <a:r>
              <a:rPr lang="en-US" sz="2400" baseline="-25000" dirty="0"/>
              <a:t>2</a:t>
            </a:r>
          </a:p>
        </p:txBody>
      </p:sp>
      <p:sp>
        <p:nvSpPr>
          <p:cNvPr id="3" name="Rectangle 2"/>
          <p:cNvSpPr/>
          <p:nvPr/>
        </p:nvSpPr>
        <p:spPr>
          <a:xfrm>
            <a:off x="6790888" y="3003158"/>
            <a:ext cx="2157963" cy="189795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3200" dirty="0" smtClean="0"/>
              <a:t>H</a:t>
            </a:r>
            <a:r>
              <a:rPr lang="en-US" sz="3200" baseline="-25000" dirty="0" smtClean="0"/>
              <a:t>2</a:t>
            </a:r>
            <a:r>
              <a:rPr lang="en-US" sz="3200" dirty="0" smtClean="0"/>
              <a:t> </a:t>
            </a:r>
            <a:r>
              <a:rPr lang="en-US" sz="3200" dirty="0"/>
              <a:t>= </a:t>
            </a:r>
            <a:r>
              <a:rPr lang="en-US" sz="3200" dirty="0" smtClean="0">
                <a:sym typeface="Wingdings"/>
              </a:rPr>
              <a:t>Z</a:t>
            </a:r>
            <a:r>
              <a:rPr lang="en-US" sz="3200" baseline="-25000" dirty="0" smtClean="0">
                <a:sym typeface="Wingdings"/>
              </a:rPr>
              <a:t>2</a:t>
            </a:r>
            <a:r>
              <a:rPr lang="en-US" sz="3200" dirty="0" smtClean="0">
                <a:sym typeface="Wingdings"/>
              </a:rPr>
              <a:t>/</a:t>
            </a:r>
            <a:r>
              <a:rPr lang="en-US" sz="3200" dirty="0" smtClean="0"/>
              <a:t>B</a:t>
            </a:r>
            <a:r>
              <a:rPr lang="en-US" sz="3200" baseline="-25000" dirty="0"/>
              <a:t>2</a:t>
            </a:r>
            <a:r>
              <a:rPr lang="en-US" sz="3200" dirty="0" smtClean="0"/>
              <a:t> =</a:t>
            </a:r>
            <a:endParaRPr lang="en-US" sz="3200" baseline="-25000" dirty="0" smtClean="0"/>
          </a:p>
          <a:p>
            <a:endParaRPr lang="en-US" sz="3200" baseline="-25000" dirty="0"/>
          </a:p>
          <a:p>
            <a:r>
              <a:rPr lang="en-US" sz="3200" baseline="-25000" dirty="0" smtClean="0"/>
              <a:t>        </a:t>
            </a:r>
            <a:r>
              <a:rPr lang="en-US" sz="3200" dirty="0" smtClean="0"/>
              <a:t>cycles</a:t>
            </a:r>
            <a:endParaRPr lang="en-US" sz="3200" baseline="-25000" dirty="0" smtClean="0"/>
          </a:p>
          <a:p>
            <a:r>
              <a:rPr lang="en-US" sz="3200" dirty="0"/>
              <a:t> </a:t>
            </a:r>
            <a:r>
              <a:rPr lang="en-US" sz="3200" dirty="0" smtClean="0"/>
              <a:t>boundaries</a:t>
            </a:r>
            <a:endParaRPr lang="en-US" sz="32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976141" y="4376057"/>
            <a:ext cx="184991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348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</TotalTime>
  <Words>454</Words>
  <Application>Microsoft Office PowerPoint</Application>
  <PresentationFormat>On-screen Show (4:3)</PresentationFormat>
  <Paragraphs>110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6" baseType="lpstr">
      <vt:lpstr>Arial</vt:lpstr>
      <vt:lpstr>Calibri</vt:lpstr>
      <vt:lpstr>CMBX10</vt:lpstr>
      <vt:lpstr>CMBX12</vt:lpstr>
      <vt:lpstr>CMMI10</vt:lpstr>
      <vt:lpstr>CMMI12</vt:lpstr>
      <vt:lpstr>CMMI7</vt:lpstr>
      <vt:lpstr>CMR10</vt:lpstr>
      <vt:lpstr>CMR12</vt:lpstr>
      <vt:lpstr>CMR8</vt:lpstr>
      <vt:lpstr>CMTI10</vt:lpstr>
      <vt:lpstr>Symbol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I D</dc:creator>
  <cp:keywords/>
  <dc:description/>
  <cp:lastModifiedBy>Darcy, Isabel K</cp:lastModifiedBy>
  <cp:revision>31</cp:revision>
  <dcterms:created xsi:type="dcterms:W3CDTF">2015-02-26T01:36:17Z</dcterms:created>
  <dcterms:modified xsi:type="dcterms:W3CDTF">2015-03-02T15:27:37Z</dcterms:modified>
  <cp:category/>
</cp:coreProperties>
</file>