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2" r:id="rId2"/>
    <p:sldId id="263" r:id="rId3"/>
    <p:sldId id="266" r:id="rId4"/>
    <p:sldId id="268" r:id="rId5"/>
    <p:sldId id="267" r:id="rId6"/>
    <p:sldId id="260" r:id="rId7"/>
    <p:sldId id="257" r:id="rId8"/>
    <p:sldId id="273" r:id="rId9"/>
    <p:sldId id="274" r:id="rId10"/>
    <p:sldId id="269" r:id="rId11"/>
    <p:sldId id="270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68" y="3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439CA-551A-AD4A-A1C7-6786EC8045C1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9B94A-2E4C-EE45-A095-E0798497CB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45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Superscript = time, subscript = dimension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6C76E2-9CBA-FC47-BB8F-86D03FD6D1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99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0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2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6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0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0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5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62AF4-491E-7644-BAA9-0D59783E01F8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72952-05BE-7B4A-8FA6-3C3A50D3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0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4063"/>
            <a:ext cx="9144000" cy="242769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912528" y="6495703"/>
            <a:ext cx="6570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link.springer.com</a:t>
            </a:r>
            <a:r>
              <a:rPr lang="en-US" dirty="0"/>
              <a:t>/article/10.1007%2Fs00454-004-1146-y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53212" y="199223"/>
            <a:ext cx="8974667" cy="1077218"/>
            <a:chOff x="453212" y="199223"/>
            <a:chExt cx="8974667" cy="1077218"/>
          </a:xfrm>
        </p:grpSpPr>
        <p:sp>
          <p:nvSpPr>
            <p:cNvPr id="29" name="TextBox 28"/>
            <p:cNvSpPr txBox="1"/>
            <p:nvPr/>
          </p:nvSpPr>
          <p:spPr>
            <a:xfrm>
              <a:off x="453212" y="199223"/>
              <a:ext cx="89746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 </a:t>
              </a:r>
              <a:r>
                <a:rPr lang="en-US" sz="3200" i="1" dirty="0" smtClean="0">
                  <a:solidFill>
                    <a:srgbClr val="0000FF"/>
                  </a:solidFill>
                </a:rPr>
                <a:t>filtered complex </a:t>
              </a:r>
              <a:r>
                <a:rPr lang="en-US" sz="3200" dirty="0" smtClean="0"/>
                <a:t>is an increasing sequence of simplicial complexes:   C</a:t>
              </a:r>
              <a:r>
                <a:rPr lang="en-US" sz="3200" baseline="30000" dirty="0" smtClean="0"/>
                <a:t>0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1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2</a:t>
              </a:r>
              <a:r>
                <a:rPr lang="en-US" sz="3200" dirty="0" smtClean="0"/>
                <a:t>       …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758225" y="815985"/>
              <a:ext cx="2752234" cy="423333"/>
              <a:chOff x="4474346" y="1294095"/>
              <a:chExt cx="2752234" cy="423333"/>
            </a:xfrm>
          </p:grpSpPr>
          <p:sp>
            <p:nvSpPr>
              <p:cNvPr id="31" name="TextBox 30"/>
              <p:cNvSpPr txBox="1"/>
              <p:nvPr/>
            </p:nvSpPr>
            <p:spPr>
              <a:xfrm rot="5400000">
                <a:off x="4555067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5400000">
                <a:off x="5621864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5400000">
                <a:off x="6722525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220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636"/>
            <a:ext cx="9144000" cy="242769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5440" y="154971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Computing Persistent Homology by </a:t>
            </a:r>
            <a:r>
              <a:rPr lang="en-US" sz="2400" dirty="0" err="1" smtClean="0"/>
              <a:t>Afra</a:t>
            </a:r>
            <a:r>
              <a:rPr lang="en-US" sz="2400" dirty="0" smtClean="0"/>
              <a:t> </a:t>
            </a:r>
            <a:r>
              <a:rPr lang="en-US" sz="2400" dirty="0" err="1" smtClean="0"/>
              <a:t>Zomorodian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Gunnar </a:t>
            </a:r>
            <a:r>
              <a:rPr lang="en-US" sz="2400" dirty="0" err="1" smtClean="0"/>
              <a:t>Carlsson</a:t>
            </a:r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29" y="3136895"/>
            <a:ext cx="8662417" cy="332841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12528" y="6495703"/>
            <a:ext cx="6570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link.springer.com</a:t>
            </a:r>
            <a:r>
              <a:rPr lang="en-US" dirty="0"/>
              <a:t>/article/10.1007%2Fs00454-004-1146-y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-524924" y="5369449"/>
            <a:ext cx="3820118" cy="1550359"/>
            <a:chOff x="-524924" y="5369449"/>
            <a:chExt cx="3820118" cy="1550359"/>
          </a:xfrm>
        </p:grpSpPr>
        <p:sp>
          <p:nvSpPr>
            <p:cNvPr id="24" name="Parallelogram 23"/>
            <p:cNvSpPr/>
            <p:nvPr/>
          </p:nvSpPr>
          <p:spPr>
            <a:xfrm>
              <a:off x="-524924" y="5385394"/>
              <a:ext cx="2488544" cy="754440"/>
            </a:xfrm>
            <a:prstGeom prst="parallelogram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sp>
          <p:nvSpPr>
            <p:cNvPr id="25" name="Snip Single Corner Rectangle 24"/>
            <p:cNvSpPr/>
            <p:nvPr/>
          </p:nvSpPr>
          <p:spPr>
            <a:xfrm>
              <a:off x="174305" y="5480698"/>
              <a:ext cx="200739" cy="596086"/>
            </a:xfrm>
            <a:prstGeom prst="snip1Rect">
              <a:avLst/>
            </a:prstGeom>
          </p:spPr>
          <p:txBody>
            <a:bodyPr wrap="non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468" y="5515438"/>
              <a:ext cx="2996545" cy="1241366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H</a:t>
              </a:r>
              <a:r>
                <a:rPr lang="en-US" sz="3200" baseline="-25000" dirty="0" err="1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k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   =  </a:t>
              </a:r>
            </a:p>
            <a:p>
              <a:pPr>
                <a:lnSpc>
                  <a:spcPct val="140000"/>
                </a:lnSpc>
              </a:pP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 </a:t>
              </a:r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Z</a:t>
              </a:r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k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/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(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</a:t>
              </a:r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</a:rPr>
                <a:t>B</a:t>
              </a:r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k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</a:rPr>
                <a:t>       </a:t>
              </a:r>
              <a:r>
                <a:rPr lang="en-US" sz="32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Z</a:t>
              </a:r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k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  <a:sym typeface="Wingdings"/>
                </a:rPr>
                <a:t> )</a:t>
              </a:r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</a:rPr>
                <a:t>  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77238" y="5369449"/>
              <a:ext cx="846318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r>
                <a:rPr lang="en-US" sz="3200" baseline="-25000" dirty="0" smtClean="0">
                  <a:solidFill>
                    <a:schemeClr val="accent1">
                      <a:lumMod val="75000"/>
                    </a:schemeClr>
                  </a:solidFill>
                </a:rPr>
                <a:t>, p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6773" y="6028259"/>
              <a:ext cx="887631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i+p</a:t>
              </a:r>
              <a:endParaRPr lang="en-US" sz="3200" baseline="-250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2440" y="6028259"/>
              <a:ext cx="223334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endParaRPr lang="en-US" sz="3200" baseline="-250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85388" y="6028259"/>
              <a:ext cx="223334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i</a:t>
              </a:r>
              <a:endParaRPr lang="en-US" sz="3200" baseline="-25000" dirty="0" smtClean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rot="10800000">
              <a:off x="1580746" y="6335032"/>
              <a:ext cx="45841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chemeClr val="accent1">
                      <a:lumMod val="75000"/>
                    </a:schemeClr>
                  </a:solidFill>
                </a:rPr>
                <a:t>U</a:t>
              </a:r>
            </a:p>
          </p:txBody>
        </p:sp>
        <p:sp>
          <p:nvSpPr>
            <p:cNvPr id="36" name="Parallelogram 35"/>
            <p:cNvSpPr/>
            <p:nvPr/>
          </p:nvSpPr>
          <p:spPr>
            <a:xfrm>
              <a:off x="-289844" y="5567111"/>
              <a:ext cx="3585038" cy="737473"/>
            </a:xfrm>
            <a:prstGeom prst="parallelogram">
              <a:avLst/>
            </a:prstGeom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sp>
          <p:nvSpPr>
            <p:cNvPr id="37" name="Snip Single Corner Rectangle 36"/>
            <p:cNvSpPr/>
            <p:nvPr/>
          </p:nvSpPr>
          <p:spPr>
            <a:xfrm>
              <a:off x="761701" y="5661038"/>
              <a:ext cx="200739" cy="596086"/>
            </a:xfrm>
            <a:prstGeom prst="snip1Rect">
              <a:avLst/>
            </a:prstGeom>
          </p:spPr>
          <p:txBody>
            <a:bodyPr wrap="none" rtlCol="0" anchor="ctr">
              <a:spAutoFit/>
            </a:bodyPr>
            <a:lstStyle/>
            <a:p>
              <a:pPr algn="ctr"/>
              <a:endParaRPr lang="en-US" sz="3200" dirty="0">
                <a:solidFill>
                  <a:schemeClr val="accent1">
                    <a:lumMod val="75000"/>
                  </a:schemeClr>
                </a:solidFill>
                <a:sym typeface="Wingdings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14951" y="5492170"/>
              <a:ext cx="2578608" cy="1353312"/>
              <a:chOff x="0" y="5521848"/>
              <a:chExt cx="3318933" cy="133615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0" y="5521848"/>
                <a:ext cx="1938591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1938591" y="5521848"/>
                <a:ext cx="1380342" cy="68443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318933" y="6206286"/>
                <a:ext cx="0" cy="65171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639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249784" y="194313"/>
            <a:ext cx="8065932" cy="4436169"/>
            <a:chOff x="168831" y="317355"/>
            <a:chExt cx="9927372" cy="5459941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831" y="451636"/>
              <a:ext cx="4739528" cy="2656552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24598" y="317355"/>
              <a:ext cx="4671605" cy="2679192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7389" y="3236601"/>
              <a:ext cx="5433854" cy="2540695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/>
          <a:srcRect l="536" r="-226"/>
          <a:stretch/>
        </p:blipFill>
        <p:spPr>
          <a:xfrm>
            <a:off x="2520431" y="4699023"/>
            <a:ext cx="6420373" cy="203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8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50483"/>
            <a:ext cx="9144000" cy="22569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536" r="-226"/>
          <a:stretch/>
        </p:blipFill>
        <p:spPr>
          <a:xfrm>
            <a:off x="182880" y="375245"/>
            <a:ext cx="8814816" cy="278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7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4063"/>
            <a:ext cx="9144000" cy="24276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83338" y="4390727"/>
            <a:ext cx="6312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a, b is in </a:t>
            </a:r>
            <a:r>
              <a:rPr lang="en-US" sz="3200" dirty="0"/>
              <a:t>C</a:t>
            </a:r>
            <a:r>
              <a:rPr lang="en-US" sz="3200" baseline="30000" dirty="0"/>
              <a:t>0</a:t>
            </a:r>
            <a:r>
              <a:rPr lang="en-US" sz="3200" dirty="0"/>
              <a:t>        C</a:t>
            </a:r>
            <a:r>
              <a:rPr lang="en-US" sz="3200" baseline="30000" dirty="0"/>
              <a:t>1</a:t>
            </a:r>
            <a:r>
              <a:rPr lang="en-US" sz="3200" dirty="0"/>
              <a:t>        C</a:t>
            </a:r>
            <a:r>
              <a:rPr lang="en-US" sz="3200" baseline="30000" dirty="0"/>
              <a:t>2</a:t>
            </a:r>
            <a:r>
              <a:rPr lang="en-US" sz="3200" dirty="0"/>
              <a:t>       </a:t>
            </a:r>
            <a:r>
              <a:rPr lang="en-US" sz="3200" dirty="0" smtClean="0"/>
              <a:t>…        C</a:t>
            </a:r>
            <a:r>
              <a:rPr lang="en-US" sz="3200" baseline="30000" dirty="0" smtClean="0"/>
              <a:t>5</a:t>
            </a:r>
          </a:p>
          <a:p>
            <a:endParaRPr lang="en-US" sz="3200" dirty="0"/>
          </a:p>
          <a:p>
            <a:r>
              <a:rPr lang="en-US" sz="3200" dirty="0" smtClean="0"/>
              <a:t>{a, b, c} is </a:t>
            </a:r>
            <a:r>
              <a:rPr lang="en-US" sz="3200" dirty="0"/>
              <a:t>in </a:t>
            </a:r>
            <a:r>
              <a:rPr lang="en-US" sz="3200" dirty="0" smtClean="0"/>
              <a:t>C</a:t>
            </a:r>
            <a:r>
              <a:rPr lang="en-US" sz="3200" baseline="30000" dirty="0" smtClean="0"/>
              <a:t>4</a:t>
            </a:r>
            <a:r>
              <a:rPr lang="en-US" sz="3200" dirty="0" smtClean="0"/>
              <a:t>        C</a:t>
            </a:r>
            <a:r>
              <a:rPr lang="en-US" sz="3200" baseline="30000" dirty="0" smtClean="0"/>
              <a:t>5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2842799" y="4491600"/>
            <a:ext cx="3089752" cy="465642"/>
            <a:chOff x="2235201" y="4909946"/>
            <a:chExt cx="3089752" cy="465642"/>
          </a:xfrm>
        </p:grpSpPr>
        <p:sp>
          <p:nvSpPr>
            <p:cNvPr id="8" name="TextBox 7"/>
            <p:cNvSpPr txBox="1"/>
            <p:nvPr/>
          </p:nvSpPr>
          <p:spPr>
            <a:xfrm>
              <a:off x="3318936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06617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35201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572719" y="4909946"/>
              <a:ext cx="2752234" cy="423333"/>
              <a:chOff x="2572719" y="4909946"/>
              <a:chExt cx="2752234" cy="423333"/>
            </a:xfrm>
          </p:grpSpPr>
          <p:sp>
            <p:nvSpPr>
              <p:cNvPr id="13" name="TextBox 12"/>
              <p:cNvSpPr txBox="1"/>
              <p:nvPr/>
            </p:nvSpPr>
            <p:spPr>
              <a:xfrm rot="5400000">
                <a:off x="2653440" y="4829225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 rot="5400000">
                <a:off x="3720237" y="4829225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 rot="5400000">
                <a:off x="4820898" y="4829225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  <p:grpSp>
        <p:nvGrpSpPr>
          <p:cNvPr id="19" name="Group 18"/>
          <p:cNvGrpSpPr/>
          <p:nvPr/>
        </p:nvGrpSpPr>
        <p:grpSpPr>
          <a:xfrm>
            <a:off x="3469323" y="5456784"/>
            <a:ext cx="1456268" cy="465642"/>
            <a:chOff x="2235201" y="4909946"/>
            <a:chExt cx="1456268" cy="465642"/>
          </a:xfrm>
        </p:grpSpPr>
        <p:sp>
          <p:nvSpPr>
            <p:cNvPr id="20" name="TextBox 19"/>
            <p:cNvSpPr txBox="1"/>
            <p:nvPr/>
          </p:nvSpPr>
          <p:spPr>
            <a:xfrm>
              <a:off x="3318936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/>
                <a:t>2</a:t>
              </a:r>
              <a:endParaRPr lang="en-US" sz="3200" baseline="-25000" dirty="0" smtClean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35201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 rot="5400000">
              <a:off x="2653440" y="4829225"/>
              <a:ext cx="4233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U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275184" y="4508533"/>
            <a:ext cx="1118750" cy="465642"/>
            <a:chOff x="2572719" y="4909946"/>
            <a:chExt cx="1118750" cy="465642"/>
          </a:xfrm>
        </p:grpSpPr>
        <p:sp>
          <p:nvSpPr>
            <p:cNvPr id="28" name="TextBox 27"/>
            <p:cNvSpPr txBox="1"/>
            <p:nvPr/>
          </p:nvSpPr>
          <p:spPr>
            <a:xfrm>
              <a:off x="3318936" y="4954960"/>
              <a:ext cx="372533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aseline="-25000" dirty="0" smtClean="0"/>
                <a:t>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 rot="5400000">
              <a:off x="2653440" y="4829225"/>
              <a:ext cx="4233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U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2912528" y="6495703"/>
            <a:ext cx="6570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link.springer.com</a:t>
            </a:r>
            <a:r>
              <a:rPr lang="en-US" dirty="0"/>
              <a:t>/article/10.1007%2Fs00454-004-1146-y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53212" y="199223"/>
            <a:ext cx="8974667" cy="1077218"/>
            <a:chOff x="453212" y="199223"/>
            <a:chExt cx="8974667" cy="1077218"/>
          </a:xfrm>
        </p:grpSpPr>
        <p:sp>
          <p:nvSpPr>
            <p:cNvPr id="29" name="TextBox 28"/>
            <p:cNvSpPr txBox="1"/>
            <p:nvPr/>
          </p:nvSpPr>
          <p:spPr>
            <a:xfrm>
              <a:off x="453212" y="199223"/>
              <a:ext cx="89746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 </a:t>
              </a:r>
              <a:r>
                <a:rPr lang="en-US" sz="3200" i="1" dirty="0" smtClean="0">
                  <a:solidFill>
                    <a:srgbClr val="0000FF"/>
                  </a:solidFill>
                </a:rPr>
                <a:t>filtered complex </a:t>
              </a:r>
              <a:r>
                <a:rPr lang="en-US" sz="3200" dirty="0" smtClean="0"/>
                <a:t>is an increasing sequence of simplicial complexes:   C</a:t>
              </a:r>
              <a:r>
                <a:rPr lang="en-US" sz="3200" baseline="30000" dirty="0" smtClean="0"/>
                <a:t>0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1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2</a:t>
              </a:r>
              <a:r>
                <a:rPr lang="en-US" sz="3200" dirty="0" smtClean="0"/>
                <a:t>       …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758225" y="815985"/>
              <a:ext cx="2752234" cy="423333"/>
              <a:chOff x="4474346" y="1294095"/>
              <a:chExt cx="2752234" cy="423333"/>
            </a:xfrm>
          </p:grpSpPr>
          <p:sp>
            <p:nvSpPr>
              <p:cNvPr id="31" name="TextBox 30"/>
              <p:cNvSpPr txBox="1"/>
              <p:nvPr/>
            </p:nvSpPr>
            <p:spPr>
              <a:xfrm rot="5400000">
                <a:off x="4555067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5400000">
                <a:off x="5621864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5400000">
                <a:off x="6722525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49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125" y="1337203"/>
            <a:ext cx="4572000" cy="4572000"/>
          </a:xfrm>
          <a:prstGeom prst="rect">
            <a:avLst/>
          </a:prstGeom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92874" y="228046"/>
            <a:ext cx="711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Filtered complex from data points: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78726" y="4663291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978725" y="3740485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16925" y="2563091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770418" y="1870364"/>
            <a:ext cx="540328" cy="581891"/>
          </a:xfrm>
          <a:prstGeom prst="ellipse">
            <a:avLst/>
          </a:prstGeom>
          <a:solidFill>
            <a:schemeClr val="tx2">
              <a:lumMod val="40000"/>
              <a:lumOff val="60000"/>
              <a:alpha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15" grpId="0" animBg="1"/>
      <p:bldP spid="15" grpId="1" animBg="1"/>
      <p:bldP spid="15" grpId="2" animBg="1"/>
      <p:bldP spid="15" grpId="3" animBg="1"/>
      <p:bldP spid="16" grpId="0" animBg="1"/>
      <p:bldP spid="16" grpId="1" animBg="1"/>
      <p:bldP spid="16" grpId="2" animBg="1"/>
      <p:bldP spid="16" grpId="3" animBg="1"/>
      <p:bldP spid="17" grpId="0" animBg="1"/>
      <p:bldP spid="17" grpId="1" animBg="1"/>
      <p:bldP spid="17" grpId="2" animBg="1"/>
      <p:bldP spid="17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213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3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364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92874" y="228046"/>
            <a:ext cx="711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Filtered 1d-complex from data points: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46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213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379" y="983912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364" y="3739279"/>
            <a:ext cx="2743200" cy="2743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Freeform 3"/>
          <p:cNvSpPr/>
          <p:nvPr/>
        </p:nvSpPr>
        <p:spPr>
          <a:xfrm>
            <a:off x="5144495" y="4743133"/>
            <a:ext cx="413467" cy="1097280"/>
          </a:xfrm>
          <a:custGeom>
            <a:avLst/>
            <a:gdLst>
              <a:gd name="connsiteX0" fmla="*/ 0 w 548640"/>
              <a:gd name="connsiteY0" fmla="*/ 1288112 h 1288112"/>
              <a:gd name="connsiteX1" fmla="*/ 0 w 548640"/>
              <a:gd name="connsiteY1" fmla="*/ 739472 h 1288112"/>
              <a:gd name="connsiteX2" fmla="*/ 548640 w 548640"/>
              <a:gd name="connsiteY2" fmla="*/ 0 h 128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640" h="1288112">
                <a:moveTo>
                  <a:pt x="0" y="1288112"/>
                </a:moveTo>
                <a:lnTo>
                  <a:pt x="0" y="739472"/>
                </a:lnTo>
                <a:lnTo>
                  <a:pt x="548640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874" y="228046"/>
            <a:ext cx="711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Filtered Rips complex from data points: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04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53212" y="199223"/>
            <a:ext cx="8974667" cy="1077218"/>
            <a:chOff x="453212" y="199223"/>
            <a:chExt cx="8974667" cy="1077218"/>
          </a:xfrm>
        </p:grpSpPr>
        <p:sp>
          <p:nvSpPr>
            <p:cNvPr id="2" name="TextBox 1"/>
            <p:cNvSpPr txBox="1"/>
            <p:nvPr/>
          </p:nvSpPr>
          <p:spPr>
            <a:xfrm>
              <a:off x="453212" y="199223"/>
              <a:ext cx="897466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A </a:t>
              </a:r>
              <a:r>
                <a:rPr lang="en-US" sz="3200" i="1" dirty="0" smtClean="0">
                  <a:solidFill>
                    <a:srgbClr val="0000FF"/>
                  </a:solidFill>
                </a:rPr>
                <a:t>filtered complex </a:t>
              </a:r>
              <a:r>
                <a:rPr lang="en-US" sz="3200" dirty="0" smtClean="0"/>
                <a:t>is an increasing sequence of simplicial complexes:   C</a:t>
              </a:r>
              <a:r>
                <a:rPr lang="en-US" sz="3200" baseline="30000" dirty="0" smtClean="0"/>
                <a:t>0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1</a:t>
              </a:r>
              <a:r>
                <a:rPr lang="en-US" sz="3200" dirty="0" smtClean="0"/>
                <a:t>        C</a:t>
              </a:r>
              <a:r>
                <a:rPr lang="en-US" sz="3200" baseline="30000" dirty="0" smtClean="0"/>
                <a:t>2</a:t>
              </a:r>
              <a:r>
                <a:rPr lang="en-US" sz="3200" dirty="0" smtClean="0"/>
                <a:t>       …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758225" y="815985"/>
              <a:ext cx="2752234" cy="423333"/>
              <a:chOff x="4474346" y="1294095"/>
              <a:chExt cx="2752234" cy="423333"/>
            </a:xfrm>
          </p:grpSpPr>
          <p:sp>
            <p:nvSpPr>
              <p:cNvPr id="3" name="TextBox 2"/>
              <p:cNvSpPr txBox="1"/>
              <p:nvPr/>
            </p:nvSpPr>
            <p:spPr>
              <a:xfrm rot="5400000">
                <a:off x="4555067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 rot="5400000">
                <a:off x="5621864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 rot="5400000">
                <a:off x="6722525" y="1213374"/>
                <a:ext cx="423333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U</a:t>
                </a:r>
              </a:p>
            </p:txBody>
          </p:sp>
        </p:grp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330" y="1425855"/>
            <a:ext cx="6669099" cy="508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40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153" r="9584" b="63179"/>
          <a:stretch/>
        </p:blipFill>
        <p:spPr>
          <a:xfrm>
            <a:off x="185207" y="1987181"/>
            <a:ext cx="8657178" cy="676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1" y="2618952"/>
            <a:ext cx="5397648" cy="4114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92469" y="104590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H</a:t>
            </a:r>
            <a:r>
              <a:rPr lang="en-US" sz="2400" baseline="-25000" dirty="0" smtClean="0"/>
              <a:t>0</a:t>
            </a:r>
            <a:endParaRPr lang="en-US" sz="2400" baseline="-25000" dirty="0"/>
          </a:p>
        </p:txBody>
      </p:sp>
      <p:sp>
        <p:nvSpPr>
          <p:cNvPr id="3" name="Rectangle 2"/>
          <p:cNvSpPr/>
          <p:nvPr/>
        </p:nvSpPr>
        <p:spPr>
          <a:xfrm>
            <a:off x="6790888" y="3003158"/>
            <a:ext cx="2157963" cy="18979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dirty="0"/>
              <a:t>H</a:t>
            </a:r>
            <a:r>
              <a:rPr lang="en-US" sz="3200" baseline="-25000" dirty="0"/>
              <a:t>0</a:t>
            </a:r>
            <a:r>
              <a:rPr lang="en-US" sz="3200" dirty="0"/>
              <a:t> = </a:t>
            </a:r>
            <a:r>
              <a:rPr lang="en-US" sz="3200" dirty="0" smtClean="0">
                <a:sym typeface="Wingdings"/>
              </a:rPr>
              <a:t>Z</a:t>
            </a:r>
            <a:r>
              <a:rPr lang="en-US" sz="3200" baseline="-25000" dirty="0" smtClean="0">
                <a:sym typeface="Wingdings"/>
              </a:rPr>
              <a:t>0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/>
              <a:t>B</a:t>
            </a:r>
            <a:r>
              <a:rPr lang="en-US" sz="3200" baseline="-25000" dirty="0" smtClean="0"/>
              <a:t>0</a:t>
            </a:r>
            <a:r>
              <a:rPr lang="en-US" sz="3200" dirty="0" smtClean="0"/>
              <a:t> =</a:t>
            </a:r>
            <a:endParaRPr lang="en-US" sz="3200" baseline="-25000" dirty="0" smtClean="0"/>
          </a:p>
          <a:p>
            <a:endParaRPr lang="en-US" sz="3200" baseline="-25000" dirty="0"/>
          </a:p>
          <a:p>
            <a:r>
              <a:rPr lang="en-US" sz="3200" baseline="-25000" dirty="0" smtClean="0"/>
              <a:t>        </a:t>
            </a:r>
            <a:r>
              <a:rPr lang="en-US" sz="3200" dirty="0" smtClean="0"/>
              <a:t>cycles</a:t>
            </a:r>
            <a:endParaRPr lang="en-US" sz="3200" baseline="-250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boundaries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976141" y="4376057"/>
            <a:ext cx="1849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153" r="9584" b="63179"/>
          <a:stretch/>
        </p:blipFill>
        <p:spPr>
          <a:xfrm>
            <a:off x="185207" y="1987181"/>
            <a:ext cx="8657178" cy="676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1" y="2618952"/>
            <a:ext cx="5397648" cy="4114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92469" y="104590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</a:t>
            </a:r>
            <a:r>
              <a:rPr lang="en-US" sz="2400" dirty="0" smtClean="0"/>
              <a:t>H</a:t>
            </a:r>
            <a:r>
              <a:rPr lang="en-US" sz="2400" baseline="-25000" dirty="0"/>
              <a:t>1</a:t>
            </a:r>
            <a:endParaRPr lang="en-US" sz="2400" baseline="-25000" dirty="0"/>
          </a:p>
        </p:txBody>
      </p:sp>
      <p:sp>
        <p:nvSpPr>
          <p:cNvPr id="3" name="Rectangle 2"/>
          <p:cNvSpPr/>
          <p:nvPr/>
        </p:nvSpPr>
        <p:spPr>
          <a:xfrm>
            <a:off x="6790888" y="3003158"/>
            <a:ext cx="2157963" cy="18979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/>
              <a:t>H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>
                <a:sym typeface="Wingdings"/>
              </a:rPr>
              <a:t>Z</a:t>
            </a:r>
            <a:r>
              <a:rPr lang="en-US" sz="3200" baseline="-25000" dirty="0" smtClean="0">
                <a:sym typeface="Wingdings"/>
              </a:rPr>
              <a:t>1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/>
              <a:t>B</a:t>
            </a:r>
            <a:r>
              <a:rPr lang="en-US" sz="3200" baseline="-25000" dirty="0"/>
              <a:t>1</a:t>
            </a:r>
            <a:r>
              <a:rPr lang="en-US" sz="3200" dirty="0" smtClean="0"/>
              <a:t> =</a:t>
            </a:r>
            <a:endParaRPr lang="en-US" sz="3200" baseline="-25000" dirty="0" smtClean="0"/>
          </a:p>
          <a:p>
            <a:endParaRPr lang="en-US" sz="3200" baseline="-25000" dirty="0"/>
          </a:p>
          <a:p>
            <a:r>
              <a:rPr lang="en-US" sz="3200" baseline="-25000" dirty="0" smtClean="0"/>
              <a:t>        </a:t>
            </a:r>
            <a:r>
              <a:rPr lang="en-US" sz="3200" dirty="0" smtClean="0"/>
              <a:t>cycles</a:t>
            </a:r>
            <a:endParaRPr lang="en-US" sz="3200" baseline="-250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boundaries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976141" y="4376057"/>
            <a:ext cx="1849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06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6153" r="9584" b="63179"/>
          <a:stretch/>
        </p:blipFill>
        <p:spPr>
          <a:xfrm>
            <a:off x="185207" y="1987181"/>
            <a:ext cx="8657178" cy="676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1" y="2618952"/>
            <a:ext cx="5397648" cy="411465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92469" y="104590"/>
            <a:ext cx="201426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Barcode for </a:t>
            </a:r>
            <a:r>
              <a:rPr lang="en-US" sz="2400" dirty="0" smtClean="0"/>
              <a:t>H</a:t>
            </a:r>
            <a:r>
              <a:rPr lang="en-US" sz="2400" baseline="-25000" dirty="0"/>
              <a:t>2</a:t>
            </a:r>
            <a:endParaRPr lang="en-US" sz="2400" baseline="-25000" dirty="0"/>
          </a:p>
        </p:txBody>
      </p:sp>
      <p:sp>
        <p:nvSpPr>
          <p:cNvPr id="3" name="Rectangle 2"/>
          <p:cNvSpPr/>
          <p:nvPr/>
        </p:nvSpPr>
        <p:spPr>
          <a:xfrm>
            <a:off x="6790888" y="3003158"/>
            <a:ext cx="2157963" cy="18979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dirty="0" smtClean="0"/>
              <a:t>H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</a:t>
            </a:r>
            <a:r>
              <a:rPr lang="en-US" sz="3200" dirty="0"/>
              <a:t>= </a:t>
            </a:r>
            <a:r>
              <a:rPr lang="en-US" sz="3200" dirty="0" smtClean="0">
                <a:sym typeface="Wingdings"/>
              </a:rPr>
              <a:t>Z</a:t>
            </a:r>
            <a:r>
              <a:rPr lang="en-US" sz="3200" baseline="-25000" dirty="0" smtClean="0">
                <a:sym typeface="Wingdings"/>
              </a:rPr>
              <a:t>2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/>
              <a:t>B</a:t>
            </a:r>
            <a:r>
              <a:rPr lang="en-US" sz="3200" baseline="-25000" dirty="0"/>
              <a:t>2</a:t>
            </a:r>
            <a:r>
              <a:rPr lang="en-US" sz="3200" dirty="0" smtClean="0"/>
              <a:t> =</a:t>
            </a:r>
            <a:endParaRPr lang="en-US" sz="3200" baseline="-25000" dirty="0" smtClean="0"/>
          </a:p>
          <a:p>
            <a:endParaRPr lang="en-US" sz="3200" baseline="-25000" dirty="0"/>
          </a:p>
          <a:p>
            <a:r>
              <a:rPr lang="en-US" sz="3200" baseline="-25000" dirty="0" smtClean="0"/>
              <a:t>        </a:t>
            </a:r>
            <a:r>
              <a:rPr lang="en-US" sz="3200" dirty="0" smtClean="0"/>
              <a:t>cycles</a:t>
            </a:r>
            <a:endParaRPr lang="en-US" sz="3200" baseline="-250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boundaries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976141" y="4376057"/>
            <a:ext cx="1849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48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180</Words>
  <Application>Microsoft Office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</dc:creator>
  <cp:keywords/>
  <dc:description/>
  <cp:lastModifiedBy>Darcy, Isabel K</cp:lastModifiedBy>
  <cp:revision>17</cp:revision>
  <dcterms:created xsi:type="dcterms:W3CDTF">2015-02-26T01:36:17Z</dcterms:created>
  <dcterms:modified xsi:type="dcterms:W3CDTF">2015-02-26T07:35:50Z</dcterms:modified>
  <cp:category/>
</cp:coreProperties>
</file>