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>
        <p:scale>
          <a:sx n="143" d="100"/>
          <a:sy n="143" d="100"/>
        </p:scale>
        <p:origin x="-192" y="36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22" d="100"/>
        <a:sy n="32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0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8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4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1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3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8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9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2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8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3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C378E-A71A-4B28-9FE2-2B8E24A5D8EC}" type="datetimeFigureOut">
              <a:rPr lang="en-US" smtClean="0"/>
              <a:t>2/4/15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5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04497" y="160871"/>
            <a:ext cx="6424903" cy="891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Consider the differences between Z </a:t>
            </a:r>
            <a:r>
              <a:rPr lang="en-US" sz="1400" dirty="0"/>
              <a:t>and </a:t>
            </a:r>
            <a:r>
              <a:rPr lang="en-US" sz="1400" dirty="0" smtClean="0"/>
              <a:t>Z</a:t>
            </a:r>
            <a:r>
              <a:rPr lang="en-US" sz="1400" baseline="-25000" dirty="0" smtClean="0"/>
              <a:t>2:</a:t>
            </a:r>
            <a:r>
              <a:rPr lang="en-US" sz="1400" dirty="0" smtClean="0"/>
              <a:t> </a:t>
            </a:r>
          </a:p>
          <a:p>
            <a:endParaRPr lang="en-US" sz="800" dirty="0"/>
          </a:p>
          <a:p>
            <a:r>
              <a:rPr lang="en-US" sz="1400" dirty="0" smtClean="0"/>
              <a:t>When working over Z = the set of integers, one does not have multiplicative inverses.</a:t>
            </a:r>
          </a:p>
          <a:p>
            <a:endParaRPr lang="en-US" sz="700" dirty="0"/>
          </a:p>
          <a:p>
            <a:r>
              <a:rPr lang="en-US" sz="1400" dirty="0"/>
              <a:t>When working over Z</a:t>
            </a:r>
            <a:r>
              <a:rPr lang="en-US" sz="1400" baseline="-25000" dirty="0"/>
              <a:t>2</a:t>
            </a:r>
            <a:r>
              <a:rPr lang="en-US" sz="1400" dirty="0" smtClean="0"/>
              <a:t> = {0, 1}, one has multiplicative </a:t>
            </a:r>
            <a:r>
              <a:rPr lang="en-US" sz="1400" dirty="0"/>
              <a:t>inverses.</a:t>
            </a:r>
          </a:p>
          <a:p>
            <a:endParaRPr lang="en-US" sz="700" dirty="0" smtClean="0"/>
          </a:p>
          <a:p>
            <a:r>
              <a:rPr lang="en-US" sz="1400" dirty="0" smtClean="0"/>
              <a:t>Also, computationally, </a:t>
            </a:r>
            <a:r>
              <a:rPr lang="en-US" sz="1400" dirty="0"/>
              <a:t>Z</a:t>
            </a:r>
            <a:r>
              <a:rPr lang="en-US" sz="1400" baseline="-25000" dirty="0"/>
              <a:t>2 </a:t>
            </a:r>
            <a:r>
              <a:rPr lang="en-US" sz="1400" dirty="0" smtClean="0"/>
              <a:t>is much easier to work with.  E.g.  -1 = 1.</a:t>
            </a:r>
            <a:endParaRPr lang="en-US" sz="1400" dirty="0"/>
          </a:p>
          <a:p>
            <a:endParaRPr lang="en-US" sz="1400" dirty="0" smtClean="0"/>
          </a:p>
          <a:p>
            <a:pPr algn="ctr"/>
            <a:r>
              <a:rPr lang="en-US" sz="1400" b="1" dirty="0" smtClean="0"/>
              <a:t>Unless otherwise stated, we will work over </a:t>
            </a:r>
            <a:r>
              <a:rPr lang="en-US" sz="1400" b="1" dirty="0"/>
              <a:t>Z</a:t>
            </a:r>
            <a:r>
              <a:rPr lang="en-US" sz="1400" b="1" baseline="-25000" dirty="0"/>
              <a:t>2</a:t>
            </a:r>
            <a:r>
              <a:rPr lang="en-US" sz="1400" b="1" dirty="0"/>
              <a:t> = {0, 1}</a:t>
            </a:r>
            <a:endParaRPr lang="en-US" sz="1400" b="1" dirty="0" smtClean="0"/>
          </a:p>
          <a:p>
            <a:endParaRPr lang="en-US" sz="1400" dirty="0" smtClean="0"/>
          </a:p>
          <a:p>
            <a:r>
              <a:rPr lang="en-US" sz="1400" dirty="0" smtClean="0"/>
              <a:t>Also, consider:  dimension, boundaries, cycles.</a:t>
            </a:r>
          </a:p>
          <a:p>
            <a:endParaRPr lang="en-US" sz="1000" dirty="0" smtClean="0"/>
          </a:p>
          <a:p>
            <a:r>
              <a:rPr lang="en-US" sz="1400" dirty="0" smtClean="0"/>
              <a:t>Note </a:t>
            </a:r>
            <a:r>
              <a:rPr lang="en-US" sz="1400" dirty="0"/>
              <a:t>f</a:t>
            </a:r>
            <a:r>
              <a:rPr lang="en-US" sz="1400" baseline="-25000" dirty="0"/>
              <a:t>1</a:t>
            </a:r>
            <a:r>
              <a:rPr lang="en-US" sz="1400" dirty="0"/>
              <a:t> </a:t>
            </a:r>
            <a:r>
              <a:rPr lang="en-US" sz="1400" dirty="0" smtClean="0"/>
              <a:t>= {v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}. The </a:t>
            </a:r>
            <a:r>
              <a:rPr lang="en-US" sz="1400" dirty="0"/>
              <a:t>dimension of </a:t>
            </a:r>
            <a:r>
              <a:rPr lang="en-US" sz="1400" dirty="0" smtClean="0"/>
              <a:t>f</a:t>
            </a:r>
            <a:r>
              <a:rPr lang="en-US" sz="1400" baseline="-25000" dirty="0"/>
              <a:t>1</a:t>
            </a:r>
            <a:r>
              <a:rPr lang="en-US" sz="1400" dirty="0" smtClean="0"/>
              <a:t> </a:t>
            </a:r>
            <a:r>
              <a:rPr lang="en-US" sz="1400" dirty="0" smtClean="0"/>
              <a:t>= 2</a:t>
            </a:r>
            <a:endParaRPr lang="en-US" sz="1400" dirty="0"/>
          </a:p>
          <a:p>
            <a:endParaRPr lang="en-US" sz="1050" dirty="0"/>
          </a:p>
          <a:p>
            <a:r>
              <a:rPr lang="en-US" sz="1400" dirty="0"/>
              <a:t>Note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= {</a:t>
            </a:r>
            <a:r>
              <a:rPr lang="en-US" sz="1400" dirty="0"/>
              <a:t>v</a:t>
            </a:r>
            <a:r>
              <a:rPr lang="en-US" sz="1400" baseline="-25000" dirty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}. The </a:t>
            </a:r>
            <a:r>
              <a:rPr lang="en-US" sz="1400" dirty="0"/>
              <a:t>dimension of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1 </a:t>
            </a:r>
            <a:r>
              <a:rPr lang="en-US" sz="1400" dirty="0"/>
              <a:t>= </a:t>
            </a:r>
            <a:r>
              <a:rPr lang="en-US" sz="1400" dirty="0" smtClean="0"/>
              <a:t>1</a:t>
            </a:r>
            <a:endParaRPr lang="en-US" sz="1400" dirty="0"/>
          </a:p>
          <a:p>
            <a:endParaRPr lang="en-US" sz="1050" dirty="0"/>
          </a:p>
          <a:p>
            <a:r>
              <a:rPr lang="en-US" sz="1400" dirty="0"/>
              <a:t>Note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= {v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}. The </a:t>
            </a:r>
            <a:r>
              <a:rPr lang="en-US" sz="1400" dirty="0"/>
              <a:t>dimension of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</a:t>
            </a:r>
            <a:r>
              <a:rPr lang="en-US" sz="1400" dirty="0"/>
              <a:t>=  </a:t>
            </a:r>
            <a:r>
              <a:rPr lang="en-US" sz="1400" dirty="0" smtClean="0"/>
              <a:t>0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 smtClean="0"/>
              <a:t>Let C</a:t>
            </a:r>
            <a:r>
              <a:rPr lang="en-US" sz="1400" baseline="-25000" dirty="0" smtClean="0"/>
              <a:t>n</a:t>
            </a:r>
            <a:r>
              <a:rPr lang="en-US" sz="1400" dirty="0"/>
              <a:t> </a:t>
            </a:r>
            <a:r>
              <a:rPr lang="en-US" sz="1400" dirty="0" smtClean="0"/>
              <a:t>= the free abelian group with </a:t>
            </a:r>
            <a:r>
              <a:rPr lang="en-US" sz="1400" dirty="0"/>
              <a:t>Z</a:t>
            </a:r>
            <a:r>
              <a:rPr lang="en-US" sz="1400" baseline="-25000" dirty="0"/>
              <a:t>2 </a:t>
            </a:r>
            <a:r>
              <a:rPr lang="en-US" sz="1400" dirty="0" smtClean="0"/>
              <a:t>coefficients </a:t>
            </a:r>
          </a:p>
          <a:p>
            <a:r>
              <a:rPr lang="en-US" sz="1400" dirty="0" smtClean="0"/>
              <a:t>               generated by </a:t>
            </a:r>
            <a:r>
              <a:rPr lang="en-US" sz="1400" dirty="0" err="1" smtClean="0"/>
              <a:t>simplices</a:t>
            </a:r>
            <a:r>
              <a:rPr lang="en-US" sz="1400" dirty="0" smtClean="0"/>
              <a:t> of dimension n.</a:t>
            </a:r>
            <a:endParaRPr lang="en-US" sz="1400" dirty="0"/>
          </a:p>
          <a:p>
            <a:endParaRPr lang="en-US" sz="10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Z</a:t>
            </a:r>
            <a:r>
              <a:rPr lang="en-US" sz="1400" baseline="-25000" dirty="0" smtClean="0"/>
              <a:t>2</a:t>
            </a:r>
            <a:r>
              <a:rPr lang="en-US" sz="1400" dirty="0"/>
              <a:t>[f</a:t>
            </a:r>
            <a:r>
              <a:rPr lang="en-US" sz="1400" baseline="-25000" dirty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]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</a:t>
            </a:r>
            <a:r>
              <a:rPr lang="en-US" sz="1400" dirty="0"/>
              <a:t>= </a:t>
            </a:r>
            <a:r>
              <a:rPr lang="en-US" sz="1400" dirty="0" smtClean="0"/>
              <a:t> {0f</a:t>
            </a:r>
            <a:r>
              <a:rPr lang="en-US" sz="1400" baseline="-25000" dirty="0" smtClean="0"/>
              <a:t>1 </a:t>
            </a:r>
            <a:r>
              <a:rPr lang="en-US" sz="1400" dirty="0" smtClean="0"/>
              <a:t>+ 0f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, </a:t>
            </a:r>
            <a:r>
              <a:rPr lang="en-US" sz="1400" dirty="0"/>
              <a:t>0f</a:t>
            </a:r>
            <a:r>
              <a:rPr lang="en-US" sz="1400" baseline="-25000" dirty="0"/>
              <a:t>1 </a:t>
            </a:r>
            <a:r>
              <a:rPr lang="en-US" sz="1400" dirty="0"/>
              <a:t>+ </a:t>
            </a:r>
            <a:r>
              <a:rPr lang="en-US" sz="1400" dirty="0" smtClean="0"/>
              <a:t>1f</a:t>
            </a:r>
            <a:r>
              <a:rPr lang="en-US" sz="1400" baseline="-25000" dirty="0" smtClean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1f</a:t>
            </a:r>
            <a:r>
              <a:rPr lang="en-US" sz="1400" baseline="-25000" dirty="0" smtClean="0"/>
              <a:t>1 </a:t>
            </a:r>
            <a:r>
              <a:rPr lang="en-US" sz="1400" dirty="0"/>
              <a:t>+ 0f</a:t>
            </a:r>
            <a:r>
              <a:rPr lang="en-US" sz="1400" baseline="-25000" dirty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1f</a:t>
            </a:r>
            <a:r>
              <a:rPr lang="en-US" sz="1400" baseline="-25000" dirty="0" smtClean="0"/>
              <a:t>1 </a:t>
            </a:r>
            <a:r>
              <a:rPr lang="en-US" sz="1400" dirty="0"/>
              <a:t>+ </a:t>
            </a:r>
            <a:r>
              <a:rPr lang="en-US" sz="1400" dirty="0" smtClean="0"/>
              <a:t>1f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}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</a:t>
            </a:r>
            <a:r>
              <a:rPr lang="en-US" sz="1400" dirty="0"/>
              <a:t>=  {</a:t>
            </a:r>
            <a:r>
              <a:rPr lang="en-US" sz="1400" dirty="0" smtClean="0"/>
              <a:t>0, f</a:t>
            </a:r>
            <a:r>
              <a:rPr lang="en-US" sz="1400" baseline="-25000" dirty="0" smtClean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, f</a:t>
            </a:r>
            <a:r>
              <a:rPr lang="en-US" sz="1400" baseline="-25000" dirty="0" smtClean="0"/>
              <a:t>1 </a:t>
            </a:r>
            <a:r>
              <a:rPr lang="en-US" sz="1400" dirty="0"/>
              <a:t>+ </a:t>
            </a:r>
            <a:r>
              <a:rPr lang="en-US" sz="1400" dirty="0" smtClean="0"/>
              <a:t>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} = </a:t>
            </a:r>
            <a:r>
              <a:rPr lang="en-US" sz="1400" dirty="0"/>
              <a:t>{0, </a:t>
            </a:r>
            <a:r>
              <a:rPr lang="en-US" sz="1400" dirty="0" smtClean="0"/>
              <a:t>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, 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, </a:t>
            </a:r>
            <a:r>
              <a:rPr lang="en-US" sz="1400" dirty="0"/>
              <a:t>f</a:t>
            </a:r>
            <a:r>
              <a:rPr lang="en-US" sz="1400" baseline="-25000" dirty="0"/>
              <a:t>1 </a:t>
            </a:r>
            <a:r>
              <a:rPr lang="en-US" sz="1400" dirty="0"/>
              <a:t>+ f</a:t>
            </a:r>
            <a:r>
              <a:rPr lang="en-US" sz="1400" baseline="-25000" dirty="0"/>
              <a:t>2</a:t>
            </a:r>
            <a:r>
              <a:rPr lang="en-US" sz="1400" dirty="0"/>
              <a:t>} 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=  Z</a:t>
            </a:r>
            <a:r>
              <a:rPr lang="en-US" sz="1400" baseline="-25000" dirty="0"/>
              <a:t>2</a:t>
            </a:r>
            <a:r>
              <a:rPr lang="en-US" sz="1400" dirty="0" smtClean="0"/>
              <a:t>[e</a:t>
            </a:r>
            <a:r>
              <a:rPr lang="en-US" sz="1400" baseline="-25000" dirty="0" smtClean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3</a:t>
            </a:r>
            <a:r>
              <a:rPr lang="en-US" sz="1400" dirty="0"/>
              <a:t>,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,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]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 </a:t>
            </a:r>
            <a:r>
              <a:rPr lang="en-US" sz="1400" dirty="0"/>
              <a:t>= Z</a:t>
            </a:r>
            <a:r>
              <a:rPr lang="en-US" sz="1400" baseline="-25000" dirty="0"/>
              <a:t>2</a:t>
            </a:r>
            <a:r>
              <a:rPr lang="en-US" sz="1400" dirty="0"/>
              <a:t>[v</a:t>
            </a:r>
            <a:r>
              <a:rPr lang="en-US" sz="1400" baseline="-25000" dirty="0"/>
              <a:t>1</a:t>
            </a:r>
            <a:r>
              <a:rPr lang="en-US" sz="1400" dirty="0"/>
              <a:t>, v</a:t>
            </a:r>
            <a:r>
              <a:rPr lang="en-US" sz="1400" baseline="-25000" dirty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3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]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List </a:t>
            </a:r>
            <a:r>
              <a:rPr lang="en-US" sz="1400" dirty="0" smtClean="0"/>
              <a:t>8 </a:t>
            </a:r>
            <a:r>
              <a:rPr lang="en-US" sz="1400" dirty="0" smtClean="0"/>
              <a:t>elements of C</a:t>
            </a:r>
            <a:r>
              <a:rPr lang="en-US" sz="1400" baseline="-25000" dirty="0"/>
              <a:t>0</a:t>
            </a:r>
            <a:r>
              <a:rPr lang="en-US" sz="1400" dirty="0"/>
              <a:t>:  </a:t>
            </a:r>
            <a:endParaRPr lang="en-US" sz="1400" dirty="0" smtClean="0"/>
          </a:p>
          <a:p>
            <a:endParaRPr lang="en-US" sz="700" dirty="0"/>
          </a:p>
          <a:p>
            <a:r>
              <a:rPr lang="en-US" sz="1400" dirty="0" smtClean="0"/>
              <a:t>                0,   v</a:t>
            </a:r>
            <a:r>
              <a:rPr lang="en-US" sz="1400" baseline="-25000" dirty="0" smtClean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  v</a:t>
            </a:r>
            <a:r>
              <a:rPr lang="en-US" sz="1400" baseline="-25000" dirty="0" smtClean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 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,   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,   v</a:t>
            </a:r>
            <a:r>
              <a:rPr lang="en-US" sz="1400" baseline="-25000" dirty="0" smtClean="0"/>
              <a:t>1</a:t>
            </a:r>
            <a:r>
              <a:rPr lang="en-US" sz="1400" dirty="0"/>
              <a:t> </a:t>
            </a:r>
            <a:r>
              <a:rPr lang="en-US" sz="1400" dirty="0" smtClean="0"/>
              <a:t>+ v</a:t>
            </a:r>
            <a:r>
              <a:rPr lang="en-US" sz="1400" baseline="-25000" dirty="0" smtClean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 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+ v</a:t>
            </a:r>
            <a:r>
              <a:rPr lang="en-US" sz="1400" baseline="-25000" dirty="0" smtClean="0"/>
              <a:t>4</a:t>
            </a:r>
            <a:r>
              <a:rPr lang="en-US" sz="1400" dirty="0"/>
              <a:t>,</a:t>
            </a:r>
            <a:r>
              <a:rPr lang="en-US" sz="1400" baseline="-25000" dirty="0" smtClean="0"/>
              <a:t>  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</a:t>
            </a:r>
            <a:r>
              <a:rPr lang="en-US" sz="1400" dirty="0"/>
              <a:t>+ v</a:t>
            </a:r>
            <a:r>
              <a:rPr lang="en-US" sz="1400" baseline="-25000" dirty="0"/>
              <a:t>4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b="1" dirty="0" smtClean="0"/>
              <a:t>Note that the boundary map </a:t>
            </a:r>
            <a:r>
              <a:rPr lang="en-US" sz="1400" b="1" dirty="0" smtClean="0"/>
              <a:t>drops </a:t>
            </a:r>
            <a:r>
              <a:rPr lang="en-US" sz="1400" b="1" dirty="0" smtClean="0"/>
              <a:t>dimension by 1:     </a:t>
            </a:r>
            <a:r>
              <a:rPr lang="en-US" sz="1400" dirty="0" smtClean="0"/>
              <a:t>δ:  C</a:t>
            </a:r>
            <a:r>
              <a:rPr lang="en-US" sz="1400" baseline="-25000" dirty="0" smtClean="0"/>
              <a:t>n</a:t>
            </a:r>
            <a:r>
              <a:rPr lang="en-US" sz="1400" dirty="0" smtClean="0"/>
              <a:t>  </a:t>
            </a:r>
            <a:r>
              <a:rPr lang="en-US" sz="1400" dirty="0" smtClean="0">
                <a:sym typeface="Wingdings" panose="05000000000000000000" pitchFamily="2" charset="2"/>
              </a:rPr>
              <a:t>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n-1</a:t>
            </a:r>
            <a:endParaRPr lang="en-US" sz="1400" dirty="0"/>
          </a:p>
          <a:p>
            <a:endParaRPr lang="en-US" sz="1100" dirty="0" smtClean="0"/>
          </a:p>
          <a:p>
            <a:r>
              <a:rPr lang="en-US" sz="1400" dirty="0" smtClean="0"/>
              <a:t>The boundary of </a:t>
            </a:r>
            <a:r>
              <a:rPr lang="en-US" sz="1400" dirty="0"/>
              <a:t>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</a:t>
            </a:r>
            <a:r>
              <a:rPr lang="en-US" sz="1400" dirty="0" smtClean="0"/>
              <a:t>= 0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1</a:t>
            </a:r>
            <a:r>
              <a:rPr lang="en-US" sz="1400" dirty="0" smtClean="0"/>
              <a:t> </a:t>
            </a:r>
            <a:r>
              <a:rPr lang="en-US" sz="1400" dirty="0"/>
              <a:t>= v</a:t>
            </a:r>
            <a:r>
              <a:rPr lang="en-US" sz="1400" baseline="-25000" dirty="0"/>
              <a:t>1</a:t>
            </a:r>
            <a:r>
              <a:rPr lang="en-US" sz="1400" dirty="0"/>
              <a:t> +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2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Write the </a:t>
            </a:r>
            <a:r>
              <a:rPr lang="en-US" sz="1400" dirty="0"/>
              <a:t>boundary of f</a:t>
            </a:r>
            <a:r>
              <a:rPr lang="en-US" sz="1400" baseline="-25000" dirty="0"/>
              <a:t>1</a:t>
            </a:r>
            <a:r>
              <a:rPr lang="en-US" sz="1400" dirty="0"/>
              <a:t> </a:t>
            </a:r>
            <a:r>
              <a:rPr lang="en-US" sz="1400" dirty="0" smtClean="0"/>
              <a:t>in terms of </a:t>
            </a:r>
            <a:r>
              <a:rPr lang="en-US" sz="1400" dirty="0" err="1" smtClean="0"/>
              <a:t>e</a:t>
            </a:r>
            <a:r>
              <a:rPr lang="en-US" sz="1400" baseline="-25000" dirty="0" err="1" smtClean="0"/>
              <a:t>i</a:t>
            </a:r>
            <a:r>
              <a:rPr lang="en-US" sz="1400" baseline="-25000" dirty="0" smtClean="0"/>
              <a:t> </a:t>
            </a:r>
            <a:r>
              <a:rPr lang="en-US" sz="1400" dirty="0"/>
              <a:t>: </a:t>
            </a:r>
            <a:r>
              <a:rPr lang="en-US" sz="1400" dirty="0" smtClean="0"/>
              <a:t>      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3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Write the boundary of 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in terms of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i </a:t>
            </a:r>
            <a:r>
              <a:rPr lang="en-US" sz="1400" dirty="0"/>
              <a:t>:   </a:t>
            </a:r>
            <a:r>
              <a:rPr lang="en-US" sz="1400" dirty="0" smtClean="0"/>
              <a:t>{v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} + {v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3</a:t>
            </a:r>
            <a:r>
              <a:rPr lang="en-US" sz="1400" dirty="0"/>
              <a:t>}</a:t>
            </a:r>
            <a:r>
              <a:rPr lang="en-US" sz="1400" dirty="0" smtClean="0"/>
              <a:t> </a:t>
            </a:r>
            <a:r>
              <a:rPr lang="en-US" sz="1400" dirty="0"/>
              <a:t>+ {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}</a:t>
            </a:r>
            <a:endParaRPr lang="en-US" sz="1400" dirty="0"/>
          </a:p>
        </p:txBody>
      </p:sp>
      <p:grpSp>
        <p:nvGrpSpPr>
          <p:cNvPr id="4" name="Group 3"/>
          <p:cNvGrpSpPr/>
          <p:nvPr/>
        </p:nvGrpSpPr>
        <p:grpSpPr>
          <a:xfrm>
            <a:off x="4023361" y="2536384"/>
            <a:ext cx="2834642" cy="3818385"/>
            <a:chOff x="4023361" y="2536384"/>
            <a:chExt cx="2834642" cy="3818385"/>
          </a:xfrm>
        </p:grpSpPr>
        <p:sp>
          <p:nvSpPr>
            <p:cNvPr id="3" name="Isosceles Triangle 2"/>
            <p:cNvSpPr/>
            <p:nvPr/>
          </p:nvSpPr>
          <p:spPr>
            <a:xfrm rot="10800000">
              <a:off x="4580986" y="4466836"/>
              <a:ext cx="1516757" cy="1373344"/>
            </a:xfrm>
            <a:prstGeom prst="triangl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>
              <a:grpSpLocks noChangeAspect="1"/>
            </p:cNvGrpSpPr>
            <p:nvPr/>
          </p:nvGrpSpPr>
          <p:grpSpPr>
            <a:xfrm>
              <a:off x="4023361" y="2536384"/>
              <a:ext cx="2834642" cy="3818385"/>
              <a:chOff x="3753842" y="188398"/>
              <a:chExt cx="2932703" cy="3950520"/>
            </a:xfrm>
          </p:grpSpPr>
          <p:sp>
            <p:nvSpPr>
              <p:cNvPr id="39" name="Isosceles Triangle 38"/>
              <p:cNvSpPr/>
              <p:nvPr/>
            </p:nvSpPr>
            <p:spPr>
              <a:xfrm rot="10800000">
                <a:off x="4286791" y="2192299"/>
                <a:ext cx="1600180" cy="1385314"/>
              </a:xfrm>
              <a:prstGeom prst="triangle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14400000" flipV="1">
                <a:off x="4014855" y="2914675"/>
                <a:ext cx="1392070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7200000" flipV="1">
                <a:off x="4784580" y="2923101"/>
                <a:ext cx="1392070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0800000" flipV="1">
                <a:off x="4463869" y="2251735"/>
                <a:ext cx="1392055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 rot="10800000">
                <a:off x="5772673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/>
              <p:nvPr/>
            </p:nvSpPr>
            <p:spPr>
              <a:xfrm rot="10800000">
                <a:off x="4218212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>
                <a:off x="4332511" y="840406"/>
                <a:ext cx="1600180" cy="1385314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4218212" y="2096288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5772673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998955" y="747550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4208602" y="2094887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/>
              <p:nvPr/>
            </p:nvSpPr>
            <p:spPr>
              <a:xfrm rot="10800000">
                <a:off x="4976624" y="3440454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4976624" y="3440454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4225235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5514622" y="117423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4138048" y="117423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5514622" y="263782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92109" y="263782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897419" y="2041930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753842" y="1854412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939479" y="188398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035301" y="1854412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939483" y="3554143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flipH="1" flipV="1">
                <a:off x="5417051" y="1476544"/>
                <a:ext cx="13368" cy="259601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5174138" y="3659069"/>
              <a:ext cx="6294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f</a:t>
              </a:r>
              <a:r>
                <a:rPr lang="en-US" sz="3200" baseline="-25000" dirty="0" smtClean="0"/>
                <a:t>1</a:t>
              </a:r>
              <a:endParaRPr lang="en-US" sz="3200" baseline="-25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43656" y="4882630"/>
              <a:ext cx="6294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f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2783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187563" y="118533"/>
            <a:ext cx="6763570" cy="8792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Let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n</a:t>
            </a:r>
            <a:r>
              <a:rPr lang="en-US" sz="1400" dirty="0"/>
              <a:t> </a:t>
            </a:r>
            <a:r>
              <a:rPr lang="en-US" sz="1400" dirty="0" smtClean="0"/>
              <a:t>= the free abelian group with </a:t>
            </a:r>
            <a:r>
              <a:rPr lang="en-US" sz="1400" dirty="0"/>
              <a:t>Z</a:t>
            </a:r>
            <a:r>
              <a:rPr lang="en-US" sz="1400" baseline="-25000" dirty="0"/>
              <a:t>2 </a:t>
            </a:r>
            <a:r>
              <a:rPr lang="en-US" sz="1400" dirty="0" smtClean="0"/>
              <a:t>coefficients </a:t>
            </a:r>
            <a:r>
              <a:rPr lang="en-US" sz="1400" dirty="0" smtClean="0"/>
              <a:t>generated </a:t>
            </a:r>
            <a:r>
              <a:rPr lang="en-US" sz="1400" dirty="0" smtClean="0"/>
              <a:t>by simplices </a:t>
            </a:r>
            <a:r>
              <a:rPr lang="en-US" sz="1400" dirty="0" smtClean="0"/>
              <a:t>of dimension </a:t>
            </a:r>
            <a:r>
              <a:rPr lang="en-US" sz="1400" dirty="0" smtClean="0"/>
              <a:t>n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r>
              <a:rPr lang="en-US" sz="1400" dirty="0" smtClean="0"/>
              <a:t>How </a:t>
            </a:r>
            <a:r>
              <a:rPr lang="en-US" sz="1400" dirty="0"/>
              <a:t>many elements are in C</a:t>
            </a:r>
            <a:r>
              <a:rPr lang="en-US" sz="1400" baseline="-25000" dirty="0"/>
              <a:t>3</a:t>
            </a:r>
            <a:r>
              <a:rPr lang="en-US" sz="1400" dirty="0" smtClean="0"/>
              <a:t>?</a:t>
            </a:r>
            <a:endParaRPr lang="en-US" sz="1400" dirty="0"/>
          </a:p>
          <a:p>
            <a:endParaRPr lang="en-US" sz="10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Z</a:t>
            </a:r>
            <a:r>
              <a:rPr lang="en-US" sz="1400" baseline="-25000" dirty="0" smtClean="0"/>
              <a:t>2</a:t>
            </a:r>
            <a:r>
              <a:rPr lang="en-US" sz="1400" dirty="0"/>
              <a:t>[f</a:t>
            </a:r>
            <a:r>
              <a:rPr lang="en-US" sz="1400" baseline="-25000" dirty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].   How many elements are </a:t>
            </a:r>
            <a:r>
              <a:rPr lang="en-US" sz="1400" dirty="0"/>
              <a:t>in C</a:t>
            </a:r>
            <a:r>
              <a:rPr lang="en-US" sz="1400" baseline="-25000" dirty="0"/>
              <a:t>2</a:t>
            </a:r>
            <a:r>
              <a:rPr lang="en-US" sz="1400" dirty="0" smtClean="0"/>
              <a:t>?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=  Z</a:t>
            </a:r>
            <a:r>
              <a:rPr lang="en-US" sz="1400" baseline="-25000" dirty="0"/>
              <a:t>2</a:t>
            </a:r>
            <a:r>
              <a:rPr lang="en-US" sz="1400" dirty="0" smtClean="0"/>
              <a:t>[e</a:t>
            </a:r>
            <a:r>
              <a:rPr lang="en-US" sz="1400" baseline="-25000" dirty="0" smtClean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3</a:t>
            </a:r>
            <a:r>
              <a:rPr lang="en-US" sz="1400" dirty="0"/>
              <a:t>,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,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].  How </a:t>
            </a:r>
            <a:r>
              <a:rPr lang="en-US" sz="1400" dirty="0"/>
              <a:t>many elements are in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?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C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 </a:t>
            </a:r>
            <a:r>
              <a:rPr lang="en-US" sz="1400" dirty="0"/>
              <a:t>= Z</a:t>
            </a:r>
            <a:r>
              <a:rPr lang="en-US" sz="1400" baseline="-25000" dirty="0"/>
              <a:t>2</a:t>
            </a:r>
            <a:r>
              <a:rPr lang="en-US" sz="1400" dirty="0"/>
              <a:t>[v</a:t>
            </a:r>
            <a:r>
              <a:rPr lang="en-US" sz="1400" baseline="-25000" dirty="0"/>
              <a:t>1</a:t>
            </a:r>
            <a:r>
              <a:rPr lang="en-US" sz="1400" dirty="0"/>
              <a:t>, v</a:t>
            </a:r>
            <a:r>
              <a:rPr lang="en-US" sz="1400" baseline="-25000" dirty="0"/>
              <a:t>2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3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].  </a:t>
            </a:r>
            <a:r>
              <a:rPr lang="en-US" sz="1400" dirty="0"/>
              <a:t>How many elements are in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0</a:t>
            </a:r>
            <a:r>
              <a:rPr lang="en-US" sz="1400" dirty="0" smtClean="0"/>
              <a:t>?</a:t>
            </a:r>
            <a:endParaRPr lang="en-US" sz="1400" dirty="0"/>
          </a:p>
          <a:p>
            <a:endParaRPr lang="en-US" sz="1400" dirty="0"/>
          </a:p>
          <a:p>
            <a:r>
              <a:rPr lang="en-US" sz="1400" b="1" dirty="0" smtClean="0"/>
              <a:t>Note that the boundary map </a:t>
            </a:r>
            <a:r>
              <a:rPr lang="en-US" sz="1400" b="1" dirty="0" smtClean="0"/>
              <a:t>drops </a:t>
            </a:r>
            <a:r>
              <a:rPr lang="en-US" sz="1400" b="1" dirty="0" smtClean="0"/>
              <a:t>dimension by 1:     </a:t>
            </a:r>
            <a:r>
              <a:rPr lang="en-US" sz="1400" dirty="0" smtClean="0"/>
              <a:t>δ:  C</a:t>
            </a:r>
            <a:r>
              <a:rPr lang="en-US" sz="1400" baseline="-25000" dirty="0" smtClean="0"/>
              <a:t>n</a:t>
            </a:r>
            <a:r>
              <a:rPr lang="en-US" sz="1400" dirty="0" smtClean="0"/>
              <a:t>  </a:t>
            </a:r>
            <a:r>
              <a:rPr lang="en-US" sz="1400" dirty="0" smtClean="0">
                <a:sym typeface="Wingdings" panose="05000000000000000000" pitchFamily="2" charset="2"/>
              </a:rPr>
              <a:t>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n-</a:t>
            </a:r>
            <a:r>
              <a:rPr lang="en-US" sz="1400" baseline="-25000" dirty="0" smtClean="0"/>
              <a:t>1   </a:t>
            </a:r>
          </a:p>
          <a:p>
            <a:endParaRPr lang="en-US" sz="1400" b="1" baseline="-25000" dirty="0"/>
          </a:p>
          <a:p>
            <a:r>
              <a:rPr lang="en-US" sz="1400" b="1" dirty="0" smtClean="0"/>
              <a:t>Note that the boundary map is linear:     </a:t>
            </a:r>
            <a:r>
              <a:rPr lang="en-US" sz="1400" dirty="0" err="1" smtClean="0"/>
              <a:t>δ</a:t>
            </a:r>
            <a:r>
              <a:rPr lang="en-US" sz="1400" dirty="0" smtClean="0"/>
              <a:t>(</a:t>
            </a:r>
            <a:r>
              <a:rPr lang="en-US" sz="1400" dirty="0" err="1" smtClean="0"/>
              <a:t>Σa</a:t>
            </a:r>
            <a:r>
              <a:rPr lang="en-US" sz="1400" baseline="-25000" dirty="0" err="1" smtClean="0"/>
              <a:t>i</a:t>
            </a:r>
            <a:r>
              <a:rPr lang="en-US" sz="1400" dirty="0" err="1" smtClean="0"/>
              <a:t>c</a:t>
            </a:r>
            <a:r>
              <a:rPr lang="en-US" sz="1400" baseline="-25000" dirty="0" err="1" smtClean="0"/>
              <a:t>i</a:t>
            </a:r>
            <a:r>
              <a:rPr lang="en-US" sz="1400" dirty="0" smtClean="0"/>
              <a:t>)= </a:t>
            </a:r>
            <a:r>
              <a:rPr lang="en-US" sz="1400" dirty="0" err="1" smtClean="0"/>
              <a:t>Σa</a:t>
            </a:r>
            <a:r>
              <a:rPr lang="en-US" sz="1400" baseline="-250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δ</a:t>
            </a:r>
            <a:r>
              <a:rPr lang="en-US" sz="1400" dirty="0" smtClean="0"/>
              <a:t>(c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)  where  </a:t>
            </a:r>
            <a:r>
              <a:rPr lang="en-US" sz="1400" dirty="0" err="1"/>
              <a:t>a</a:t>
            </a:r>
            <a:r>
              <a:rPr lang="en-US" sz="1400" baseline="-25000" dirty="0" err="1" smtClean="0"/>
              <a:t>i</a:t>
            </a:r>
            <a:r>
              <a:rPr lang="en-US" sz="1400" baseline="-25000" dirty="0" smtClean="0"/>
              <a:t> </a:t>
            </a:r>
            <a:r>
              <a:rPr lang="en-US" sz="1400" dirty="0" smtClean="0"/>
              <a:t>in Z</a:t>
            </a:r>
            <a:r>
              <a:rPr lang="en-US" sz="1400" baseline="-25000" dirty="0" smtClean="0"/>
              <a:t>2  </a:t>
            </a:r>
            <a:r>
              <a:rPr lang="en-US" sz="1400" dirty="0"/>
              <a:t>c</a:t>
            </a:r>
            <a:r>
              <a:rPr lang="en-US" sz="1400" baseline="-25000" dirty="0" smtClean="0"/>
              <a:t>i </a:t>
            </a:r>
            <a:r>
              <a:rPr lang="en-US" sz="1400" dirty="0" smtClean="0"/>
              <a:t>in</a:t>
            </a:r>
            <a:r>
              <a:rPr lang="en-US" sz="1400" baseline="-25000" dirty="0" smtClean="0"/>
              <a:t> </a:t>
            </a:r>
            <a:r>
              <a:rPr lang="en-US" sz="1400" dirty="0" err="1"/>
              <a:t>C</a:t>
            </a:r>
            <a:r>
              <a:rPr lang="en-US" sz="1400" baseline="-25000" dirty="0" err="1" smtClean="0"/>
              <a:t>n</a:t>
            </a:r>
            <a:r>
              <a:rPr lang="en-US" sz="1400" dirty="0" smtClean="0"/>
              <a:t>  </a:t>
            </a:r>
          </a:p>
          <a:p>
            <a:endParaRPr lang="en-US" sz="1100" dirty="0" smtClean="0"/>
          </a:p>
          <a:p>
            <a:r>
              <a:rPr lang="en-US" sz="1400" b="1" dirty="0"/>
              <a:t> </a:t>
            </a:r>
            <a:r>
              <a:rPr lang="en-US" sz="1400" dirty="0" err="1"/>
              <a:t>δ</a:t>
            </a:r>
            <a:r>
              <a:rPr lang="en-US" sz="1400" dirty="0"/>
              <a:t>(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i</a:t>
            </a:r>
            <a:r>
              <a:rPr lang="en-US" sz="1400" dirty="0"/>
              <a:t>) </a:t>
            </a:r>
            <a:r>
              <a:rPr lang="en-US" sz="1400" dirty="0" smtClean="0"/>
              <a:t>= </a:t>
            </a:r>
            <a:endParaRPr lang="en-US" sz="1400" dirty="0" smtClean="0"/>
          </a:p>
          <a:p>
            <a:endParaRPr lang="en-US" sz="1000" dirty="0" smtClean="0"/>
          </a:p>
          <a:p>
            <a:r>
              <a:rPr lang="en-US" sz="1400" b="1" dirty="0"/>
              <a:t> </a:t>
            </a:r>
            <a:r>
              <a:rPr lang="en-US" sz="1400" dirty="0" err="1"/>
              <a:t>δ</a:t>
            </a:r>
            <a:r>
              <a:rPr lang="en-US" sz="1400" dirty="0"/>
              <a:t>(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v</a:t>
            </a:r>
            <a:r>
              <a:rPr lang="en-US" sz="1400" baseline="-25000" dirty="0" smtClean="0"/>
              <a:t>4</a:t>
            </a:r>
            <a:r>
              <a:rPr lang="en-US" sz="1400" dirty="0"/>
              <a:t>) </a:t>
            </a:r>
            <a:r>
              <a:rPr lang="en-US" sz="1400" dirty="0" smtClean="0"/>
              <a:t>= </a:t>
            </a:r>
            <a:endParaRPr lang="en-US" sz="1400" dirty="0"/>
          </a:p>
          <a:p>
            <a:endParaRPr lang="en-US" sz="1000" dirty="0"/>
          </a:p>
          <a:p>
            <a:r>
              <a:rPr lang="en-US" sz="1400" b="1" dirty="0"/>
              <a:t> </a:t>
            </a:r>
            <a:r>
              <a:rPr lang="en-US" sz="1400" dirty="0" err="1"/>
              <a:t>δ</a:t>
            </a:r>
            <a:r>
              <a:rPr lang="en-US" sz="1400" dirty="0"/>
              <a:t>(e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2</a:t>
            </a:r>
            <a:r>
              <a:rPr lang="en-US" sz="1400" dirty="0"/>
              <a:t>) = </a:t>
            </a:r>
            <a:endParaRPr lang="en-US" sz="1400" dirty="0" smtClean="0"/>
          </a:p>
          <a:p>
            <a:endParaRPr lang="en-US" sz="1000" dirty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δ</a:t>
            </a:r>
            <a:r>
              <a:rPr lang="en-US" sz="1400" dirty="0"/>
              <a:t>(e</a:t>
            </a:r>
            <a:r>
              <a:rPr lang="en-US" sz="1400" baseline="-25000" dirty="0"/>
              <a:t>1</a:t>
            </a:r>
            <a:r>
              <a:rPr lang="en-US" sz="1400" dirty="0"/>
              <a:t> 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2 </a:t>
            </a:r>
            <a:r>
              <a:rPr lang="en-US" sz="1400" dirty="0" smtClean="0"/>
              <a:t>+ e</a:t>
            </a:r>
            <a:r>
              <a:rPr lang="en-US" sz="1400" baseline="-25000" dirty="0"/>
              <a:t>3</a:t>
            </a:r>
            <a:r>
              <a:rPr lang="en-US" sz="1400" dirty="0" smtClean="0"/>
              <a:t> </a:t>
            </a:r>
            <a:r>
              <a:rPr lang="en-US" sz="1400" dirty="0"/>
              <a:t>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) </a:t>
            </a:r>
            <a:r>
              <a:rPr lang="en-US" sz="1400" dirty="0"/>
              <a:t>=</a:t>
            </a:r>
          </a:p>
          <a:p>
            <a:endParaRPr lang="en-US" sz="1000" dirty="0" smtClean="0"/>
          </a:p>
          <a:p>
            <a:r>
              <a:rPr lang="en-US" sz="1400" b="1" dirty="0" smtClean="0"/>
              <a:t> </a:t>
            </a:r>
            <a:r>
              <a:rPr lang="en-US" sz="1400" dirty="0" err="1"/>
              <a:t>δ</a:t>
            </a:r>
            <a:r>
              <a:rPr lang="en-US" sz="1400" dirty="0"/>
              <a:t>(</a:t>
            </a:r>
            <a:r>
              <a:rPr lang="en-US" sz="1400" dirty="0" smtClean="0"/>
              <a:t>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</a:t>
            </a:r>
            <a:r>
              <a:rPr lang="en-US" sz="1400" dirty="0" smtClean="0"/>
              <a:t>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) =</a:t>
            </a:r>
            <a:endParaRPr lang="en-US" sz="1400" dirty="0"/>
          </a:p>
          <a:p>
            <a:endParaRPr lang="en-US" sz="1000" dirty="0" smtClean="0"/>
          </a:p>
          <a:p>
            <a:r>
              <a:rPr lang="en-US" sz="1400" b="1" dirty="0"/>
              <a:t> </a:t>
            </a:r>
            <a:r>
              <a:rPr lang="en-US" sz="1400" dirty="0" err="1"/>
              <a:t>δ</a:t>
            </a:r>
            <a:r>
              <a:rPr lang="en-US" sz="1400" dirty="0"/>
              <a:t>(</a:t>
            </a:r>
            <a:r>
              <a:rPr lang="en-US" sz="1400" dirty="0" smtClean="0"/>
              <a:t>3f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– f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) =</a:t>
            </a:r>
            <a:endParaRPr lang="en-US" sz="1400" dirty="0"/>
          </a:p>
          <a:p>
            <a:endParaRPr lang="en-US" sz="1000" dirty="0" smtClean="0"/>
          </a:p>
          <a:p>
            <a:r>
              <a:rPr lang="en-US" sz="1400" b="1" dirty="0"/>
              <a:t> </a:t>
            </a:r>
            <a:r>
              <a:rPr lang="en-US" sz="1400" dirty="0" err="1"/>
              <a:t>δ</a:t>
            </a:r>
            <a:r>
              <a:rPr lang="en-US" sz="1400" dirty="0" smtClean="0"/>
              <a:t>(4f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+ 2f</a:t>
            </a:r>
            <a:r>
              <a:rPr lang="en-US" sz="1400" baseline="-25000" dirty="0" smtClean="0"/>
              <a:t>2</a:t>
            </a:r>
            <a:r>
              <a:rPr lang="en-US" sz="1400" dirty="0"/>
              <a:t>) =</a:t>
            </a:r>
          </a:p>
          <a:p>
            <a:endParaRPr lang="en-US" sz="1000" dirty="0" smtClean="0"/>
          </a:p>
          <a:p>
            <a:r>
              <a:rPr lang="en-US" sz="1400" b="1" dirty="0"/>
              <a:t> </a:t>
            </a:r>
            <a:r>
              <a:rPr lang="en-US" sz="1400" dirty="0" err="1"/>
              <a:t>δ</a:t>
            </a:r>
            <a:r>
              <a:rPr lang="en-US" sz="1400" dirty="0"/>
              <a:t>(4f</a:t>
            </a:r>
            <a:r>
              <a:rPr lang="en-US" sz="1400" baseline="-25000" dirty="0"/>
              <a:t>1</a:t>
            </a:r>
            <a:r>
              <a:rPr lang="en-US" sz="1400" dirty="0"/>
              <a:t> + </a:t>
            </a:r>
            <a:r>
              <a:rPr lang="en-US" sz="1400" dirty="0" smtClean="0"/>
              <a:t>3f</a:t>
            </a:r>
            <a:r>
              <a:rPr lang="en-US" sz="1400" baseline="-25000" dirty="0" smtClean="0"/>
              <a:t>2</a:t>
            </a:r>
            <a:r>
              <a:rPr lang="en-US" sz="1400" dirty="0"/>
              <a:t>) =</a:t>
            </a:r>
          </a:p>
          <a:p>
            <a:endParaRPr lang="en-US" sz="1600" dirty="0"/>
          </a:p>
          <a:p>
            <a:r>
              <a:rPr lang="en-US" sz="1400" dirty="0"/>
              <a:t>How many elements are in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?</a:t>
            </a:r>
            <a:endParaRPr lang="en-US" sz="1400" dirty="0"/>
          </a:p>
          <a:p>
            <a:endParaRPr lang="en-US" sz="1200" dirty="0" smtClean="0"/>
          </a:p>
          <a:p>
            <a:r>
              <a:rPr lang="en-US" sz="1400" dirty="0"/>
              <a:t>How many elements are in </a:t>
            </a:r>
            <a:r>
              <a:rPr lang="en-US" sz="1400" dirty="0" smtClean="0"/>
              <a:t>C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?</a:t>
            </a:r>
            <a:endParaRPr lang="en-US" sz="1400" dirty="0"/>
          </a:p>
          <a:p>
            <a:endParaRPr lang="en-US" sz="1200" dirty="0" smtClean="0"/>
          </a:p>
          <a:p>
            <a:r>
              <a:rPr lang="en-US" sz="1400" dirty="0" smtClean="0"/>
              <a:t>How </a:t>
            </a:r>
            <a:r>
              <a:rPr lang="en-US" sz="1400" dirty="0"/>
              <a:t>many elements are in C</a:t>
            </a:r>
            <a:r>
              <a:rPr lang="en-US" sz="1400" baseline="-25000" dirty="0"/>
              <a:t>2</a:t>
            </a:r>
            <a:r>
              <a:rPr lang="en-US" sz="1400" dirty="0"/>
              <a:t>?</a:t>
            </a:r>
          </a:p>
          <a:p>
            <a:endParaRPr lang="en-US" sz="1200" dirty="0"/>
          </a:p>
          <a:p>
            <a:r>
              <a:rPr lang="en-US" sz="1400" dirty="0" smtClean="0"/>
              <a:t>How </a:t>
            </a:r>
            <a:r>
              <a:rPr lang="en-US" sz="1400" dirty="0"/>
              <a:t>many elements are in C</a:t>
            </a:r>
            <a:r>
              <a:rPr lang="en-US" sz="1400" baseline="-25000" dirty="0"/>
              <a:t>1</a:t>
            </a:r>
            <a:r>
              <a:rPr lang="en-US" sz="1400" dirty="0"/>
              <a:t>?</a:t>
            </a:r>
          </a:p>
          <a:p>
            <a:endParaRPr lang="en-US" sz="1200" dirty="0"/>
          </a:p>
          <a:p>
            <a:r>
              <a:rPr lang="en-US" sz="1400" dirty="0" smtClean="0"/>
              <a:t>How </a:t>
            </a:r>
            <a:r>
              <a:rPr lang="en-US" sz="1400" dirty="0"/>
              <a:t>many elements are in C</a:t>
            </a:r>
            <a:r>
              <a:rPr lang="en-US" sz="1400" baseline="-25000" dirty="0"/>
              <a:t>0</a:t>
            </a:r>
            <a:r>
              <a:rPr lang="en-US" sz="1400" dirty="0"/>
              <a:t>?</a:t>
            </a:r>
          </a:p>
          <a:p>
            <a:endParaRPr lang="en-US" sz="1400" dirty="0" smtClean="0"/>
          </a:p>
          <a:p>
            <a:r>
              <a:rPr lang="en-US" sz="1400" dirty="0"/>
              <a:t>{v</a:t>
            </a:r>
            <a:r>
              <a:rPr lang="en-US" sz="1400" baseline="-25000" dirty="0"/>
              <a:t>1</a:t>
            </a:r>
            <a:r>
              <a:rPr lang="en-US" sz="1400" dirty="0"/>
              <a:t>, v</a:t>
            </a:r>
            <a:r>
              <a:rPr lang="en-US" sz="1400" baseline="-25000" dirty="0"/>
              <a:t>2</a:t>
            </a:r>
            <a:r>
              <a:rPr lang="en-US" sz="1400" dirty="0"/>
              <a:t>, v</a:t>
            </a:r>
            <a:r>
              <a:rPr lang="en-US" sz="1400" baseline="-25000" dirty="0"/>
              <a:t>3</a:t>
            </a:r>
            <a:r>
              <a:rPr lang="en-US" sz="1400" dirty="0"/>
              <a:t>, v</a:t>
            </a:r>
            <a:r>
              <a:rPr lang="en-US" sz="1400" baseline="-25000" dirty="0"/>
              <a:t>4</a:t>
            </a:r>
            <a:r>
              <a:rPr lang="en-US" sz="1400" dirty="0"/>
              <a:t>} </a:t>
            </a:r>
            <a:r>
              <a:rPr lang="en-US" sz="1400" dirty="0" smtClean="0"/>
              <a:t> is an element of </a:t>
            </a:r>
            <a:r>
              <a:rPr lang="en-US" sz="1400" dirty="0" err="1" smtClean="0"/>
              <a:t>C</a:t>
            </a:r>
            <a:r>
              <a:rPr lang="en-US" sz="1400" baseline="-25000" dirty="0" err="1" smtClean="0"/>
              <a:t>n</a:t>
            </a:r>
            <a:r>
              <a:rPr lang="en-US" sz="1400" baseline="-25000" dirty="0" smtClean="0"/>
              <a:t> </a:t>
            </a:r>
            <a:r>
              <a:rPr lang="en-US" sz="1400" dirty="0" smtClean="0"/>
              <a:t>where </a:t>
            </a:r>
            <a:r>
              <a:rPr lang="en-US" sz="1400" dirty="0"/>
              <a:t>n</a:t>
            </a:r>
            <a:r>
              <a:rPr lang="en-US" sz="1400" dirty="0" smtClean="0"/>
              <a:t> = ____ 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Write the boundary of </a:t>
            </a:r>
            <a:r>
              <a:rPr lang="en-US" sz="1400" dirty="0" smtClean="0"/>
              <a:t>{</a:t>
            </a:r>
            <a:r>
              <a:rPr lang="en-US" sz="1400" dirty="0"/>
              <a:t>v</a:t>
            </a:r>
            <a:r>
              <a:rPr lang="en-US" sz="1400" baseline="-25000" dirty="0"/>
              <a:t>1</a:t>
            </a:r>
            <a:r>
              <a:rPr lang="en-US" sz="1400" dirty="0"/>
              <a:t>,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}  </a:t>
            </a:r>
            <a:r>
              <a:rPr lang="en-US" sz="1400" dirty="0"/>
              <a:t>in terms of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i </a:t>
            </a:r>
            <a:r>
              <a:rPr lang="en-US" sz="1400" dirty="0" smtClean="0"/>
              <a:t>:</a:t>
            </a:r>
            <a:endParaRPr lang="en-US" sz="1400" dirty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4489046" y="2612612"/>
            <a:ext cx="2377442" cy="3150078"/>
            <a:chOff x="4023361" y="2475808"/>
            <a:chExt cx="2834642" cy="3755840"/>
          </a:xfrm>
        </p:grpSpPr>
        <p:sp>
          <p:nvSpPr>
            <p:cNvPr id="3" name="Isosceles Triangle 2"/>
            <p:cNvSpPr/>
            <p:nvPr/>
          </p:nvSpPr>
          <p:spPr>
            <a:xfrm rot="10800000">
              <a:off x="4580986" y="4466836"/>
              <a:ext cx="1516757" cy="1373344"/>
            </a:xfrm>
            <a:prstGeom prst="triangl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>
              <a:grpSpLocks noChangeAspect="1"/>
            </p:cNvGrpSpPr>
            <p:nvPr/>
          </p:nvGrpSpPr>
          <p:grpSpPr>
            <a:xfrm>
              <a:off x="4023361" y="2475808"/>
              <a:ext cx="2834642" cy="3755840"/>
              <a:chOff x="3753842" y="125728"/>
              <a:chExt cx="2932703" cy="3885813"/>
            </a:xfrm>
          </p:grpSpPr>
          <p:sp>
            <p:nvSpPr>
              <p:cNvPr id="39" name="Isosceles Triangle 38"/>
              <p:cNvSpPr/>
              <p:nvPr/>
            </p:nvSpPr>
            <p:spPr>
              <a:xfrm rot="10800000">
                <a:off x="4286791" y="2192299"/>
                <a:ext cx="1600180" cy="1385314"/>
              </a:xfrm>
              <a:prstGeom prst="triangle">
                <a:avLst/>
              </a:prstGeom>
              <a:noFill/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14400000" flipV="1">
                <a:off x="4014855" y="2914675"/>
                <a:ext cx="1392070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7200000" flipV="1">
                <a:off x="4784580" y="2923101"/>
                <a:ext cx="1392070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0800000" flipV="1">
                <a:off x="4463869" y="2251735"/>
                <a:ext cx="1392055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 rot="10800000">
                <a:off x="5772673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/>
              <p:nvPr/>
            </p:nvSpPr>
            <p:spPr>
              <a:xfrm rot="10800000">
                <a:off x="4218212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>
                <a:off x="4332511" y="840406"/>
                <a:ext cx="1600180" cy="1385314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4218212" y="2096288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5772673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998955" y="747550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4208602" y="2094887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/>
              <p:nvPr/>
            </p:nvSpPr>
            <p:spPr>
              <a:xfrm rot="10800000">
                <a:off x="4976624" y="3440454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4976624" y="3440454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4225235" y="2091716"/>
                <a:ext cx="274316" cy="274319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5514622" y="1061870"/>
                <a:ext cx="65124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4044048" y="1061870"/>
                <a:ext cx="65124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5514622" y="263782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92109" y="2637829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897419" y="1958373"/>
                <a:ext cx="651244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753842" y="1854412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918590" y="125728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035301" y="1854412"/>
                <a:ext cx="6512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895663" y="3426765"/>
                <a:ext cx="651244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flipH="1" flipV="1">
                <a:off x="5417051" y="1476544"/>
                <a:ext cx="13368" cy="259601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5174138" y="3659069"/>
              <a:ext cx="6294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f</a:t>
              </a:r>
              <a:r>
                <a:rPr lang="en-US" sz="2800" baseline="-25000" dirty="0" smtClean="0"/>
                <a:t>1</a:t>
              </a:r>
              <a:endParaRPr lang="en-US" sz="2800" baseline="-25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54861" y="4986115"/>
              <a:ext cx="6294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f</a:t>
              </a:r>
              <a:r>
                <a:rPr lang="en-US" sz="2800" baseline="-25000" dirty="0"/>
                <a:t>2</a:t>
              </a:r>
            </a:p>
          </p:txBody>
        </p:sp>
      </p:grpSp>
      <p:cxnSp>
        <p:nvCxnSpPr>
          <p:cNvPr id="6" name="Straight Connector 5"/>
          <p:cNvCxnSpPr/>
          <p:nvPr/>
        </p:nvCxnSpPr>
        <p:spPr>
          <a:xfrm flipV="1">
            <a:off x="-33870" y="5903332"/>
            <a:ext cx="6908800" cy="0"/>
          </a:xfrm>
          <a:prstGeom prst="line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4476320" y="5870031"/>
            <a:ext cx="2440947" cy="2355297"/>
            <a:chOff x="2665211" y="1108406"/>
            <a:chExt cx="2766573" cy="2651166"/>
          </a:xfrm>
        </p:grpSpPr>
        <p:grpSp>
          <p:nvGrpSpPr>
            <p:cNvPr id="35" name="Group 34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65" name="Isosceles Triangle 64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75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rgbClr val="17375E"/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Oval 68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Oval 74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356819" y="1108406"/>
              <a:ext cx="65125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944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618</Words>
  <Application>Microsoft Macintosh PowerPoint</Application>
  <PresentationFormat>Letter Paper (8.5x11 in)</PresentationFormat>
  <Paragraphs>113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Manager/>
  <Company>The University of Iowa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Darcy, Isabel K</dc:creator>
  <cp:keywords/>
  <dc:description/>
  <cp:lastModifiedBy>I D</cp:lastModifiedBy>
  <cp:revision>25</cp:revision>
  <dcterms:created xsi:type="dcterms:W3CDTF">2015-01-27T06:19:44Z</dcterms:created>
  <dcterms:modified xsi:type="dcterms:W3CDTF">2015-02-05T03:23:51Z</dcterms:modified>
  <cp:category/>
</cp:coreProperties>
</file>