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>
        <p:scale>
          <a:sx n="150" d="100"/>
          <a:sy n="150" d="100"/>
        </p:scale>
        <p:origin x="156" y="-4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1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9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378E-A71A-4B28-9FE2-2B8E24A5D8EC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204497" y="160871"/>
            <a:ext cx="6424903" cy="906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Consider the differences between Z </a:t>
            </a:r>
            <a:r>
              <a:rPr lang="en-US" sz="1400" dirty="0"/>
              <a:t>and </a:t>
            </a:r>
            <a:r>
              <a:rPr lang="en-US" sz="1400" dirty="0" smtClean="0"/>
              <a:t>Z</a:t>
            </a:r>
            <a:r>
              <a:rPr lang="en-US" sz="1400" baseline="-25000" dirty="0" smtClean="0"/>
              <a:t>2:</a:t>
            </a:r>
            <a:r>
              <a:rPr lang="en-US" sz="1400" dirty="0" smtClean="0"/>
              <a:t> </a:t>
            </a:r>
          </a:p>
          <a:p>
            <a:endParaRPr lang="en-US" sz="1000" dirty="0"/>
          </a:p>
          <a:p>
            <a:r>
              <a:rPr lang="en-US" sz="1400" dirty="0" smtClean="0"/>
              <a:t>When working over Z = the set of integers, one does not have multiplicative inverses.</a:t>
            </a:r>
          </a:p>
          <a:p>
            <a:endParaRPr lang="en-US" sz="700" dirty="0"/>
          </a:p>
          <a:p>
            <a:r>
              <a:rPr lang="en-US" sz="1400" dirty="0"/>
              <a:t>When working over Z</a:t>
            </a:r>
            <a:r>
              <a:rPr lang="en-US" sz="1400" baseline="-25000" dirty="0"/>
              <a:t>2</a:t>
            </a:r>
            <a:r>
              <a:rPr lang="en-US" sz="1400" dirty="0" smtClean="0"/>
              <a:t> = {0, 1}, one has multiplicative </a:t>
            </a:r>
            <a:r>
              <a:rPr lang="en-US" sz="1400" dirty="0"/>
              <a:t>inverses.</a:t>
            </a:r>
          </a:p>
          <a:p>
            <a:endParaRPr lang="en-US" sz="700" dirty="0" smtClean="0"/>
          </a:p>
          <a:p>
            <a:r>
              <a:rPr lang="en-US" sz="1400" dirty="0" smtClean="0"/>
              <a:t>Also, computationally, </a:t>
            </a:r>
            <a:r>
              <a:rPr lang="en-US" sz="1400" dirty="0"/>
              <a:t>Z</a:t>
            </a:r>
            <a:r>
              <a:rPr lang="en-US" sz="1400" baseline="-25000" dirty="0"/>
              <a:t>2 </a:t>
            </a:r>
            <a:r>
              <a:rPr lang="en-US" sz="1400" dirty="0" smtClean="0"/>
              <a:t>is much easier to work with</a:t>
            </a:r>
            <a:r>
              <a:rPr lang="en-US" sz="1400" dirty="0" smtClean="0"/>
              <a:t>.  E.g.  -1 = 1.</a:t>
            </a:r>
            <a:endParaRPr lang="en-US" sz="1400" dirty="0"/>
          </a:p>
          <a:p>
            <a:endParaRPr lang="en-US" sz="1400" dirty="0" smtClean="0"/>
          </a:p>
          <a:p>
            <a:pPr algn="ctr"/>
            <a:r>
              <a:rPr lang="en-US" sz="1400" b="1" dirty="0" smtClean="0"/>
              <a:t>Unless otherwise stated, we will work over </a:t>
            </a:r>
            <a:r>
              <a:rPr lang="en-US" sz="1400" b="1" dirty="0"/>
              <a:t>Z</a:t>
            </a:r>
            <a:r>
              <a:rPr lang="en-US" sz="1400" b="1" baseline="-25000" dirty="0"/>
              <a:t>2</a:t>
            </a:r>
            <a:r>
              <a:rPr lang="en-US" sz="1400" b="1" dirty="0"/>
              <a:t> = {0, 1}</a:t>
            </a:r>
            <a:endParaRPr lang="en-US" sz="1400" b="1" dirty="0" smtClean="0"/>
          </a:p>
          <a:p>
            <a:endParaRPr lang="en-US" sz="1400" dirty="0" smtClean="0"/>
          </a:p>
          <a:p>
            <a:r>
              <a:rPr lang="en-US" sz="1400" dirty="0" smtClean="0"/>
              <a:t>Also, consider:  dimension, boundaries, cycles</a:t>
            </a:r>
            <a:r>
              <a:rPr lang="en-US" sz="1400" dirty="0" smtClean="0"/>
              <a:t>.</a:t>
            </a:r>
          </a:p>
          <a:p>
            <a:endParaRPr lang="en-US" sz="1000" dirty="0" smtClean="0"/>
          </a:p>
          <a:p>
            <a:r>
              <a:rPr lang="en-US" sz="1400" dirty="0" smtClean="0"/>
              <a:t>Note </a:t>
            </a:r>
            <a:r>
              <a:rPr lang="en-US" sz="1400" dirty="0"/>
              <a:t>f</a:t>
            </a:r>
            <a:r>
              <a:rPr lang="en-US" sz="1400" baseline="-25000" dirty="0"/>
              <a:t>1</a:t>
            </a:r>
            <a:r>
              <a:rPr lang="en-US" sz="1400" dirty="0"/>
              <a:t> </a:t>
            </a:r>
            <a:r>
              <a:rPr lang="en-US" sz="1400" dirty="0" smtClean="0"/>
              <a:t>= {v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}. The </a:t>
            </a:r>
            <a:r>
              <a:rPr lang="en-US" sz="1400" dirty="0"/>
              <a:t>dimension of </a:t>
            </a:r>
            <a:r>
              <a:rPr lang="en-US" sz="1400" dirty="0" smtClean="0"/>
              <a:t>f</a:t>
            </a:r>
            <a:r>
              <a:rPr lang="en-US" sz="1400" baseline="-25000" dirty="0"/>
              <a:t>1</a:t>
            </a:r>
            <a:r>
              <a:rPr lang="en-US" sz="1400" dirty="0" smtClean="0"/>
              <a:t> </a:t>
            </a:r>
            <a:r>
              <a:rPr lang="en-US" sz="1400" dirty="0"/>
              <a:t>=</a:t>
            </a:r>
          </a:p>
          <a:p>
            <a:endParaRPr lang="en-US" sz="1050" dirty="0"/>
          </a:p>
          <a:p>
            <a:r>
              <a:rPr lang="en-US" sz="1400" dirty="0"/>
              <a:t>Note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= {</a:t>
            </a:r>
            <a:r>
              <a:rPr lang="en-US" sz="1400" dirty="0"/>
              <a:t>v</a:t>
            </a:r>
            <a:r>
              <a:rPr lang="en-US" sz="1400" baseline="-25000" dirty="0"/>
              <a:t>1</a:t>
            </a:r>
            <a:r>
              <a:rPr lang="en-US" sz="1400" dirty="0"/>
              <a:t>,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}. The </a:t>
            </a:r>
            <a:r>
              <a:rPr lang="en-US" sz="1400" dirty="0"/>
              <a:t>dimension of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1 </a:t>
            </a:r>
            <a:r>
              <a:rPr lang="en-US" sz="1400" dirty="0"/>
              <a:t>= </a:t>
            </a:r>
          </a:p>
          <a:p>
            <a:endParaRPr lang="en-US" sz="1050" dirty="0"/>
          </a:p>
          <a:p>
            <a:r>
              <a:rPr lang="en-US" sz="1400" dirty="0"/>
              <a:t>Note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= {v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}. The </a:t>
            </a:r>
            <a:r>
              <a:rPr lang="en-US" sz="1400" dirty="0"/>
              <a:t>dimension of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 </a:t>
            </a:r>
          </a:p>
          <a:p>
            <a:endParaRPr lang="en-US" sz="1400" dirty="0"/>
          </a:p>
          <a:p>
            <a:r>
              <a:rPr lang="en-US" sz="1400" dirty="0" smtClean="0"/>
              <a:t>Let C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= the free abelian group with </a:t>
            </a:r>
            <a:r>
              <a:rPr lang="en-US" sz="1400" dirty="0"/>
              <a:t>Z</a:t>
            </a:r>
            <a:r>
              <a:rPr lang="en-US" sz="1400" baseline="-25000" dirty="0"/>
              <a:t>2 </a:t>
            </a:r>
            <a:r>
              <a:rPr lang="en-US" sz="1400" dirty="0" smtClean="0"/>
              <a:t>coefficients </a:t>
            </a:r>
          </a:p>
          <a:p>
            <a:r>
              <a:rPr lang="en-US" sz="1400" dirty="0" smtClean="0"/>
              <a:t>               generated by </a:t>
            </a:r>
            <a:r>
              <a:rPr lang="en-US" sz="1400" dirty="0" err="1" smtClean="0"/>
              <a:t>simplices</a:t>
            </a:r>
            <a:r>
              <a:rPr lang="en-US" sz="1400" dirty="0" smtClean="0"/>
              <a:t> of dimension n.</a:t>
            </a:r>
            <a:endParaRPr lang="en-US" sz="1400" dirty="0"/>
          </a:p>
          <a:p>
            <a:endParaRPr lang="en-US" sz="1000" dirty="0" smtClean="0"/>
          </a:p>
          <a:p>
            <a:r>
              <a:rPr lang="en-US" sz="1400" dirty="0" smtClean="0"/>
              <a:t>C</a:t>
            </a:r>
            <a:r>
              <a:rPr lang="en-US" sz="1400" baseline="-25000" dirty="0"/>
              <a:t>2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=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=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</a:t>
            </a:r>
            <a:r>
              <a:rPr lang="en-US" sz="1400" dirty="0"/>
              <a:t>=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List 3 elements of C</a:t>
            </a:r>
            <a:r>
              <a:rPr lang="en-US" sz="1400" baseline="-25000" dirty="0"/>
              <a:t>0</a:t>
            </a:r>
            <a:r>
              <a:rPr lang="en-US" sz="1400" dirty="0" smtClean="0"/>
              <a:t>: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b="1" dirty="0" smtClean="0"/>
              <a:t>Note that the boundary map drop dimension by 1:     </a:t>
            </a:r>
            <a:r>
              <a:rPr lang="en-US" sz="1400" dirty="0" smtClean="0"/>
              <a:t>δ:  C</a:t>
            </a:r>
            <a:r>
              <a:rPr lang="en-US" sz="1400" baseline="-25000" dirty="0" smtClean="0"/>
              <a:t>n</a:t>
            </a:r>
            <a:r>
              <a:rPr lang="en-US" sz="1400" dirty="0" smtClean="0"/>
              <a:t> 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n-1</a:t>
            </a:r>
            <a:endParaRPr lang="en-US" sz="1400" dirty="0"/>
          </a:p>
          <a:p>
            <a:endParaRPr lang="en-US" sz="1100" dirty="0" smtClean="0"/>
          </a:p>
          <a:p>
            <a:r>
              <a:rPr lang="en-US" sz="1400" dirty="0" smtClean="0"/>
              <a:t>The boundary of </a:t>
            </a:r>
            <a:r>
              <a:rPr lang="en-US" sz="1400" dirty="0"/>
              <a:t>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=</a:t>
            </a:r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1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Write the </a:t>
            </a:r>
            <a:r>
              <a:rPr lang="en-US" sz="1400" dirty="0"/>
              <a:t>boundary of f</a:t>
            </a:r>
            <a:r>
              <a:rPr lang="en-US" sz="1400" baseline="-25000" dirty="0"/>
              <a:t>1</a:t>
            </a:r>
            <a:r>
              <a:rPr lang="en-US" sz="1400" dirty="0"/>
              <a:t> </a:t>
            </a:r>
            <a:r>
              <a:rPr lang="en-US" sz="1400" dirty="0" smtClean="0"/>
              <a:t>in terms of </a:t>
            </a:r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/>
              <a:t>: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Write the boundary of f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in terms of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i 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023361" y="2536384"/>
            <a:ext cx="2834642" cy="3818385"/>
            <a:chOff x="4023361" y="2536384"/>
            <a:chExt cx="2834642" cy="3818385"/>
          </a:xfrm>
        </p:grpSpPr>
        <p:sp>
          <p:nvSpPr>
            <p:cNvPr id="3" name="Isosceles Triangle 2"/>
            <p:cNvSpPr/>
            <p:nvPr/>
          </p:nvSpPr>
          <p:spPr>
            <a:xfrm rot="10800000">
              <a:off x="4580986" y="4466836"/>
              <a:ext cx="1516757" cy="1373344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4023361" y="2536384"/>
              <a:ext cx="2834642" cy="3818385"/>
              <a:chOff x="3753842" y="188398"/>
              <a:chExt cx="2932703" cy="3950520"/>
            </a:xfrm>
          </p:grpSpPr>
          <p:sp>
            <p:nvSpPr>
              <p:cNvPr id="39" name="Isosceles Triangle 38"/>
              <p:cNvSpPr/>
              <p:nvPr/>
            </p:nvSpPr>
            <p:spPr>
              <a:xfrm rot="10800000">
                <a:off x="4286791" y="2192299"/>
                <a:ext cx="1600180" cy="1385314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4400000" flipV="1">
                <a:off x="4014855" y="2914675"/>
                <a:ext cx="1392070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7200000" flipV="1">
                <a:off x="4784580" y="2923101"/>
                <a:ext cx="1392070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 flipV="1">
                <a:off x="4463869" y="2251735"/>
                <a:ext cx="1392055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 rot="10800000">
                <a:off x="5772673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 rot="10800000">
                <a:off x="4218212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>
                <a:off x="4332511" y="840406"/>
                <a:ext cx="1600180" cy="1385314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4218212" y="2096288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772673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998955" y="747550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208602" y="2094887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 rot="10800000">
                <a:off x="4976624" y="3440454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976624" y="3440454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225235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514622" y="117423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138048" y="117423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514622" y="263782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92109" y="263782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897419" y="2041930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753842" y="1854412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939479" y="188398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035301" y="1854412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939483" y="3554143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flipH="1" flipV="1">
                <a:off x="5417051" y="1476544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5174138" y="3659069"/>
              <a:ext cx="6294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</a:t>
              </a:r>
              <a:r>
                <a:rPr lang="en-US" sz="32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43656" y="4882630"/>
              <a:ext cx="6294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</a:t>
              </a:r>
              <a:r>
                <a:rPr lang="en-US" sz="3200" baseline="-25000" dirty="0"/>
                <a:t>2</a:t>
              </a:r>
              <a:endParaRPr lang="en-US" sz="32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944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213</Words>
  <Application>Microsoft Office PowerPoint</Application>
  <PresentationFormat>Letter Paper (8.5x11 in)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14</cp:revision>
  <dcterms:created xsi:type="dcterms:W3CDTF">2015-01-27T06:19:44Z</dcterms:created>
  <dcterms:modified xsi:type="dcterms:W3CDTF">2015-02-03T16:39:54Z</dcterms:modified>
</cp:coreProperties>
</file>