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9" autoAdjust="0"/>
    <p:restoredTop sz="94660"/>
  </p:normalViewPr>
  <p:slideViewPr>
    <p:cSldViewPr snapToGrid="0">
      <p:cViewPr>
        <p:scale>
          <a:sx n="150" d="100"/>
          <a:sy n="150" d="100"/>
        </p:scale>
        <p:origin x="156" y="-4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90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81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43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94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018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730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787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9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2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78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330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C378E-A71A-4B28-9FE2-2B8E24A5D8EC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156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204497" y="160871"/>
            <a:ext cx="6424903" cy="906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Consider the differences between Z </a:t>
            </a:r>
            <a:r>
              <a:rPr lang="en-US" sz="1400" dirty="0"/>
              <a:t>and </a:t>
            </a:r>
            <a:r>
              <a:rPr lang="en-US" sz="1400" dirty="0" smtClean="0"/>
              <a:t>Z</a:t>
            </a:r>
            <a:r>
              <a:rPr lang="en-US" sz="1400" baseline="-25000" dirty="0" smtClean="0"/>
              <a:t>2:</a:t>
            </a:r>
            <a:r>
              <a:rPr lang="en-US" sz="1400" dirty="0" smtClean="0"/>
              <a:t> </a:t>
            </a:r>
          </a:p>
          <a:p>
            <a:endParaRPr lang="en-US" sz="1000" dirty="0"/>
          </a:p>
          <a:p>
            <a:r>
              <a:rPr lang="en-US" sz="1400" dirty="0" smtClean="0"/>
              <a:t>When working over Z = the set of integers, one does not have multiplicative inverses.</a:t>
            </a:r>
          </a:p>
          <a:p>
            <a:endParaRPr lang="en-US" sz="700" dirty="0"/>
          </a:p>
          <a:p>
            <a:r>
              <a:rPr lang="en-US" sz="1400" dirty="0"/>
              <a:t>When working over Z</a:t>
            </a:r>
            <a:r>
              <a:rPr lang="en-US" sz="1400" baseline="-25000" dirty="0"/>
              <a:t>2</a:t>
            </a:r>
            <a:r>
              <a:rPr lang="en-US" sz="1400" dirty="0" smtClean="0"/>
              <a:t> = {0, 1}, one has multiplicative </a:t>
            </a:r>
            <a:r>
              <a:rPr lang="en-US" sz="1400" dirty="0"/>
              <a:t>inverses.</a:t>
            </a:r>
          </a:p>
          <a:p>
            <a:endParaRPr lang="en-US" sz="700" dirty="0" smtClean="0"/>
          </a:p>
          <a:p>
            <a:r>
              <a:rPr lang="en-US" sz="1400" dirty="0" smtClean="0"/>
              <a:t>Also, computationally, </a:t>
            </a:r>
            <a:r>
              <a:rPr lang="en-US" sz="1400" dirty="0"/>
              <a:t>Z</a:t>
            </a:r>
            <a:r>
              <a:rPr lang="en-US" sz="1400" baseline="-25000" dirty="0"/>
              <a:t>2 </a:t>
            </a:r>
            <a:r>
              <a:rPr lang="en-US" sz="1400" dirty="0" smtClean="0"/>
              <a:t>is much easier to work with</a:t>
            </a:r>
            <a:r>
              <a:rPr lang="en-US" sz="1400" dirty="0" smtClean="0"/>
              <a:t>.  E.g.  -1 = 1.</a:t>
            </a:r>
            <a:endParaRPr lang="en-US" sz="1400" dirty="0"/>
          </a:p>
          <a:p>
            <a:endParaRPr lang="en-US" sz="1400" dirty="0" smtClean="0"/>
          </a:p>
          <a:p>
            <a:pPr algn="ctr"/>
            <a:r>
              <a:rPr lang="en-US" sz="1400" b="1" dirty="0" smtClean="0"/>
              <a:t>Unless otherwise stated, we will work over </a:t>
            </a:r>
            <a:r>
              <a:rPr lang="en-US" sz="1400" b="1" dirty="0"/>
              <a:t>Z</a:t>
            </a:r>
            <a:r>
              <a:rPr lang="en-US" sz="1400" b="1" baseline="-25000" dirty="0"/>
              <a:t>2</a:t>
            </a:r>
            <a:r>
              <a:rPr lang="en-US" sz="1400" b="1" dirty="0"/>
              <a:t> = {0, 1}</a:t>
            </a:r>
            <a:endParaRPr lang="en-US" sz="1400" b="1" dirty="0" smtClean="0"/>
          </a:p>
          <a:p>
            <a:endParaRPr lang="en-US" sz="1400" dirty="0" smtClean="0"/>
          </a:p>
          <a:p>
            <a:r>
              <a:rPr lang="en-US" sz="1400" dirty="0" smtClean="0"/>
              <a:t>Also, consider:  dimension, boundaries, cycles</a:t>
            </a:r>
            <a:r>
              <a:rPr lang="en-US" sz="1400" dirty="0" smtClean="0"/>
              <a:t>.</a:t>
            </a:r>
          </a:p>
          <a:p>
            <a:endParaRPr lang="en-US" sz="1000" dirty="0" smtClean="0"/>
          </a:p>
          <a:p>
            <a:r>
              <a:rPr lang="en-US" sz="1400" dirty="0" smtClean="0"/>
              <a:t>Note </a:t>
            </a:r>
            <a:r>
              <a:rPr lang="en-US" sz="1400" dirty="0"/>
              <a:t>f</a:t>
            </a:r>
            <a:r>
              <a:rPr lang="en-US" sz="1400" baseline="-25000" dirty="0"/>
              <a:t>1</a:t>
            </a:r>
            <a:r>
              <a:rPr lang="en-US" sz="1400" dirty="0"/>
              <a:t> </a:t>
            </a:r>
            <a:r>
              <a:rPr lang="en-US" sz="1400" dirty="0" smtClean="0"/>
              <a:t>= {v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, v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, v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}. The </a:t>
            </a:r>
            <a:r>
              <a:rPr lang="en-US" sz="1400" dirty="0"/>
              <a:t>dimension of </a:t>
            </a:r>
            <a:r>
              <a:rPr lang="en-US" sz="1400" dirty="0" smtClean="0"/>
              <a:t>f</a:t>
            </a:r>
            <a:r>
              <a:rPr lang="en-US" sz="1400" baseline="-25000" dirty="0"/>
              <a:t>1</a:t>
            </a:r>
            <a:r>
              <a:rPr lang="en-US" sz="1400" dirty="0" smtClean="0"/>
              <a:t> </a:t>
            </a:r>
            <a:r>
              <a:rPr lang="en-US" sz="1400" dirty="0"/>
              <a:t>=</a:t>
            </a:r>
          </a:p>
          <a:p>
            <a:endParaRPr lang="en-US" sz="1050" dirty="0"/>
          </a:p>
          <a:p>
            <a:r>
              <a:rPr lang="en-US" sz="1400" dirty="0"/>
              <a:t>Note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= {</a:t>
            </a:r>
            <a:r>
              <a:rPr lang="en-US" sz="1400" dirty="0"/>
              <a:t>v</a:t>
            </a:r>
            <a:r>
              <a:rPr lang="en-US" sz="1400" baseline="-25000" dirty="0"/>
              <a:t>1</a:t>
            </a:r>
            <a:r>
              <a:rPr lang="en-US" sz="1400" dirty="0"/>
              <a:t>,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}. The </a:t>
            </a:r>
            <a:r>
              <a:rPr lang="en-US" sz="1400" dirty="0"/>
              <a:t>dimension of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1 </a:t>
            </a:r>
            <a:r>
              <a:rPr lang="en-US" sz="1400" dirty="0"/>
              <a:t>= </a:t>
            </a:r>
          </a:p>
          <a:p>
            <a:endParaRPr lang="en-US" sz="1050" dirty="0"/>
          </a:p>
          <a:p>
            <a:r>
              <a:rPr lang="en-US" sz="1400" dirty="0"/>
              <a:t>Note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= {v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}. The </a:t>
            </a:r>
            <a:r>
              <a:rPr lang="en-US" sz="1400" dirty="0"/>
              <a:t>dimension of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i</a:t>
            </a:r>
            <a:r>
              <a:rPr lang="en-US" sz="1400" dirty="0" smtClean="0"/>
              <a:t> </a:t>
            </a:r>
            <a:r>
              <a:rPr lang="en-US" sz="1400" dirty="0"/>
              <a:t>=  </a:t>
            </a:r>
          </a:p>
          <a:p>
            <a:endParaRPr lang="en-US" sz="1400" dirty="0"/>
          </a:p>
          <a:p>
            <a:r>
              <a:rPr lang="en-US" sz="1400" dirty="0" smtClean="0"/>
              <a:t>Let C</a:t>
            </a:r>
            <a:r>
              <a:rPr lang="en-US" sz="1400" baseline="-25000" dirty="0" smtClean="0"/>
              <a:t>n</a:t>
            </a:r>
            <a:r>
              <a:rPr lang="en-US" sz="1400" dirty="0"/>
              <a:t> </a:t>
            </a:r>
            <a:r>
              <a:rPr lang="en-US" sz="1400" dirty="0" smtClean="0"/>
              <a:t>= the free abelian group with </a:t>
            </a:r>
            <a:r>
              <a:rPr lang="en-US" sz="1400" dirty="0"/>
              <a:t>Z</a:t>
            </a:r>
            <a:r>
              <a:rPr lang="en-US" sz="1400" baseline="-25000" dirty="0"/>
              <a:t>2 </a:t>
            </a:r>
            <a:r>
              <a:rPr lang="en-US" sz="1400" dirty="0" smtClean="0"/>
              <a:t>coefficients </a:t>
            </a:r>
          </a:p>
          <a:p>
            <a:r>
              <a:rPr lang="en-US" sz="1400" dirty="0" smtClean="0"/>
              <a:t>               generated by </a:t>
            </a:r>
            <a:r>
              <a:rPr lang="en-US" sz="1400" dirty="0" err="1" smtClean="0"/>
              <a:t>simplices</a:t>
            </a:r>
            <a:r>
              <a:rPr lang="en-US" sz="1400" dirty="0" smtClean="0"/>
              <a:t> of dimension n.</a:t>
            </a:r>
            <a:endParaRPr lang="en-US" sz="1400" dirty="0"/>
          </a:p>
          <a:p>
            <a:endParaRPr lang="en-US" sz="1000" dirty="0" smtClean="0"/>
          </a:p>
          <a:p>
            <a:r>
              <a:rPr lang="en-US" sz="1400" dirty="0" smtClean="0"/>
              <a:t>C</a:t>
            </a:r>
            <a:r>
              <a:rPr lang="en-US" sz="1400" baseline="-25000" dirty="0"/>
              <a:t>2</a:t>
            </a:r>
            <a:r>
              <a:rPr lang="en-US" sz="1400" dirty="0" smtClean="0"/>
              <a:t> =</a:t>
            </a:r>
          </a:p>
          <a:p>
            <a:endParaRPr lang="en-US" sz="1400" dirty="0" smtClean="0"/>
          </a:p>
          <a:p>
            <a:r>
              <a:rPr lang="en-US" sz="1400" dirty="0"/>
              <a:t> </a:t>
            </a:r>
            <a:r>
              <a:rPr lang="en-US" sz="1400" dirty="0" smtClean="0"/>
              <a:t>    =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/>
              <a:t> </a:t>
            </a:r>
            <a:r>
              <a:rPr lang="en-US" sz="1400" dirty="0" smtClean="0"/>
              <a:t>    =</a:t>
            </a:r>
            <a:endParaRPr lang="en-US" sz="1400" dirty="0"/>
          </a:p>
          <a:p>
            <a:endParaRPr lang="en-US" sz="1400" dirty="0" smtClean="0"/>
          </a:p>
          <a:p>
            <a:r>
              <a:rPr lang="en-US" sz="1400" dirty="0" smtClean="0"/>
              <a:t>C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=</a:t>
            </a:r>
          </a:p>
          <a:p>
            <a:endParaRPr lang="en-US" sz="1400" dirty="0" smtClean="0"/>
          </a:p>
          <a:p>
            <a:r>
              <a:rPr lang="en-US" sz="1400" dirty="0" smtClean="0"/>
              <a:t>C</a:t>
            </a:r>
            <a:r>
              <a:rPr lang="en-US" sz="1400" baseline="-25000" dirty="0" smtClean="0"/>
              <a:t>0</a:t>
            </a:r>
            <a:r>
              <a:rPr lang="en-US" sz="1400" dirty="0" smtClean="0"/>
              <a:t> </a:t>
            </a:r>
            <a:r>
              <a:rPr lang="en-US" sz="1400" dirty="0"/>
              <a:t>=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List 3 elements of C</a:t>
            </a:r>
            <a:r>
              <a:rPr lang="en-US" sz="1400" baseline="-25000" dirty="0"/>
              <a:t>0</a:t>
            </a:r>
            <a:r>
              <a:rPr lang="en-US" sz="1400" dirty="0" smtClean="0"/>
              <a:t>:</a:t>
            </a:r>
          </a:p>
          <a:p>
            <a:endParaRPr lang="en-US" sz="1400" dirty="0" smtClean="0"/>
          </a:p>
          <a:p>
            <a:endParaRPr lang="en-US" sz="1400" dirty="0"/>
          </a:p>
          <a:p>
            <a:r>
              <a:rPr lang="en-US" sz="1400" b="1" dirty="0" smtClean="0"/>
              <a:t>Note that the boundary map drop dimension by 1:     </a:t>
            </a:r>
            <a:r>
              <a:rPr lang="en-US" sz="1400" dirty="0" smtClean="0"/>
              <a:t>δ:  C</a:t>
            </a:r>
            <a:r>
              <a:rPr lang="en-US" sz="1400" baseline="-25000" dirty="0" smtClean="0"/>
              <a:t>n</a:t>
            </a:r>
            <a:r>
              <a:rPr lang="en-US" sz="1400" dirty="0" smtClean="0"/>
              <a:t>  </a:t>
            </a:r>
            <a:r>
              <a:rPr lang="en-US" sz="1400" dirty="0" smtClean="0">
                <a:sym typeface="Wingdings" panose="05000000000000000000" pitchFamily="2" charset="2"/>
              </a:rPr>
              <a:t> </a:t>
            </a:r>
            <a:r>
              <a:rPr lang="en-US" sz="1400" dirty="0" smtClean="0"/>
              <a:t>C</a:t>
            </a:r>
            <a:r>
              <a:rPr lang="en-US" sz="1400" baseline="-25000" dirty="0" smtClean="0"/>
              <a:t>n-1</a:t>
            </a:r>
            <a:endParaRPr lang="en-US" sz="1400" dirty="0"/>
          </a:p>
          <a:p>
            <a:endParaRPr lang="en-US" sz="1100" dirty="0" smtClean="0"/>
          </a:p>
          <a:p>
            <a:r>
              <a:rPr lang="en-US" sz="1400" dirty="0" smtClean="0"/>
              <a:t>The boundary of </a:t>
            </a:r>
            <a:r>
              <a:rPr lang="en-US" sz="1400" dirty="0"/>
              <a:t>v</a:t>
            </a:r>
            <a:r>
              <a:rPr lang="en-US" sz="1400" baseline="-25000" dirty="0" smtClean="0"/>
              <a:t>i</a:t>
            </a:r>
            <a:r>
              <a:rPr lang="en-US" sz="1400" dirty="0" smtClean="0"/>
              <a:t> =</a:t>
            </a:r>
          </a:p>
          <a:p>
            <a:endParaRPr lang="en-US" sz="1400" dirty="0"/>
          </a:p>
          <a:p>
            <a:r>
              <a:rPr lang="en-US" sz="1400" dirty="0" smtClean="0"/>
              <a:t>The boundary of e</a:t>
            </a:r>
            <a:r>
              <a:rPr lang="en-US" sz="1400" baseline="-25000" dirty="0"/>
              <a:t>1</a:t>
            </a:r>
            <a:r>
              <a:rPr lang="en-US" sz="1400" dirty="0" smtClean="0"/>
              <a:t> =</a:t>
            </a:r>
          </a:p>
          <a:p>
            <a:endParaRPr lang="en-US" sz="1400" dirty="0" smtClean="0"/>
          </a:p>
          <a:p>
            <a:r>
              <a:rPr lang="en-US" sz="1400" dirty="0" smtClean="0"/>
              <a:t>Write the </a:t>
            </a:r>
            <a:r>
              <a:rPr lang="en-US" sz="1400" dirty="0"/>
              <a:t>boundary of f</a:t>
            </a:r>
            <a:r>
              <a:rPr lang="en-US" sz="1400" baseline="-25000" dirty="0"/>
              <a:t>1</a:t>
            </a:r>
            <a:r>
              <a:rPr lang="en-US" sz="1400" dirty="0"/>
              <a:t> </a:t>
            </a:r>
            <a:r>
              <a:rPr lang="en-US" sz="1400" dirty="0" smtClean="0"/>
              <a:t>in terms of </a:t>
            </a:r>
            <a:r>
              <a:rPr lang="en-US" sz="1400" dirty="0" err="1" smtClean="0"/>
              <a:t>e</a:t>
            </a:r>
            <a:r>
              <a:rPr lang="en-US" sz="1400" baseline="-25000" dirty="0" err="1" smtClean="0"/>
              <a:t>i</a:t>
            </a:r>
            <a:r>
              <a:rPr lang="en-US" sz="1400" baseline="-25000" dirty="0" smtClean="0"/>
              <a:t> </a:t>
            </a:r>
            <a:r>
              <a:rPr lang="en-US" sz="1400" dirty="0"/>
              <a:t>: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Write the boundary of f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</a:t>
            </a:r>
            <a:r>
              <a:rPr lang="en-US" sz="1400" dirty="0"/>
              <a:t>in terms of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i </a:t>
            </a:r>
            <a:r>
              <a:rPr lang="en-US" sz="1400" dirty="0" smtClean="0"/>
              <a:t>:</a:t>
            </a:r>
            <a:endParaRPr lang="en-US" sz="1400" dirty="0"/>
          </a:p>
        </p:txBody>
      </p:sp>
      <p:grpSp>
        <p:nvGrpSpPr>
          <p:cNvPr id="4" name="Group 3"/>
          <p:cNvGrpSpPr/>
          <p:nvPr/>
        </p:nvGrpSpPr>
        <p:grpSpPr>
          <a:xfrm>
            <a:off x="4023361" y="2536384"/>
            <a:ext cx="2834642" cy="3818385"/>
            <a:chOff x="4023361" y="2536384"/>
            <a:chExt cx="2834642" cy="3818385"/>
          </a:xfrm>
        </p:grpSpPr>
        <p:sp>
          <p:nvSpPr>
            <p:cNvPr id="3" name="Isosceles Triangle 2"/>
            <p:cNvSpPr/>
            <p:nvPr/>
          </p:nvSpPr>
          <p:spPr>
            <a:xfrm rot="10800000">
              <a:off x="4580986" y="4466836"/>
              <a:ext cx="1516757" cy="1373344"/>
            </a:xfrm>
            <a:prstGeom prst="triangl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/>
            <p:cNvGrpSpPr>
              <a:grpSpLocks noChangeAspect="1"/>
            </p:cNvGrpSpPr>
            <p:nvPr/>
          </p:nvGrpSpPr>
          <p:grpSpPr>
            <a:xfrm>
              <a:off x="4023361" y="2536384"/>
              <a:ext cx="2834642" cy="3818385"/>
              <a:chOff x="3753842" y="188398"/>
              <a:chExt cx="2932703" cy="3950520"/>
            </a:xfrm>
          </p:grpSpPr>
          <p:sp>
            <p:nvSpPr>
              <p:cNvPr id="39" name="Isosceles Triangle 38"/>
              <p:cNvSpPr/>
              <p:nvPr/>
            </p:nvSpPr>
            <p:spPr>
              <a:xfrm rot="10800000">
                <a:off x="4286791" y="2192299"/>
                <a:ext cx="1600180" cy="1385314"/>
              </a:xfrm>
              <a:prstGeom prst="triangle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 rot="14400000" flipV="1">
                <a:off x="4014855" y="2914675"/>
                <a:ext cx="1392070" cy="0"/>
              </a:xfrm>
              <a:prstGeom prst="line">
                <a:avLst/>
              </a:prstGeom>
              <a:ln w="635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7200000" flipV="1">
                <a:off x="4784580" y="2923101"/>
                <a:ext cx="1392070" cy="0"/>
              </a:xfrm>
              <a:prstGeom prst="line">
                <a:avLst/>
              </a:prstGeom>
              <a:ln w="635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10800000" flipV="1">
                <a:off x="4463869" y="2251735"/>
                <a:ext cx="1392055" cy="0"/>
              </a:xfrm>
              <a:prstGeom prst="line">
                <a:avLst/>
              </a:prstGeom>
              <a:ln w="635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Oval 42"/>
              <p:cNvSpPr/>
              <p:nvPr/>
            </p:nvSpPr>
            <p:spPr>
              <a:xfrm rot="10800000">
                <a:off x="5772673" y="2091716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/>
              <p:nvPr/>
            </p:nvSpPr>
            <p:spPr>
              <a:xfrm rot="10800000">
                <a:off x="4218212" y="2091716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Isosceles Triangle 44"/>
              <p:cNvSpPr/>
              <p:nvPr/>
            </p:nvSpPr>
            <p:spPr>
              <a:xfrm>
                <a:off x="4332511" y="840406"/>
                <a:ext cx="1600180" cy="1385314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762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4218212" y="2096288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5772673" y="2091716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4998955" y="747550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4208602" y="2094887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/>
              <p:nvPr/>
            </p:nvSpPr>
            <p:spPr>
              <a:xfrm rot="10800000">
                <a:off x="4976624" y="3440454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4976624" y="3440454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4225235" y="2091716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5514622" y="1174239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4138048" y="1174239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1</a:t>
                </a: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5514622" y="2637829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4192109" y="2637829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4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897419" y="2041930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3753842" y="1854412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1</a:t>
                </a: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4939479" y="188398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6035301" y="1854412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4939483" y="3554143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4</a:t>
                </a:r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 flipH="1" flipV="1">
                <a:off x="5417051" y="1476544"/>
                <a:ext cx="13368" cy="259601"/>
              </a:xfrm>
              <a:prstGeom prst="line">
                <a:avLst/>
              </a:prstGeom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TextBox 28"/>
            <p:cNvSpPr txBox="1"/>
            <p:nvPr/>
          </p:nvSpPr>
          <p:spPr>
            <a:xfrm>
              <a:off x="5174138" y="3659069"/>
              <a:ext cx="62946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f</a:t>
              </a:r>
              <a:r>
                <a:rPr lang="en-US" sz="3200" baseline="-25000" dirty="0" smtClean="0"/>
                <a:t>1</a:t>
              </a:r>
              <a:endParaRPr lang="en-US" sz="3200" baseline="-250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143656" y="4882630"/>
              <a:ext cx="62946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f</a:t>
              </a:r>
              <a:r>
                <a:rPr lang="en-US" sz="3200" baseline="-25000" dirty="0"/>
                <a:t>2</a:t>
              </a:r>
              <a:endParaRPr lang="en-US" sz="32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99449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213</Words>
  <Application>Microsoft Office PowerPoint</Application>
  <PresentationFormat>Letter Paper (8.5x11 in)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>The University of Iowa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Darcy, Isabel K</dc:creator>
  <cp:lastModifiedBy>Darcy, Isabel K</cp:lastModifiedBy>
  <cp:revision>14</cp:revision>
  <dcterms:created xsi:type="dcterms:W3CDTF">2015-01-27T06:19:44Z</dcterms:created>
  <dcterms:modified xsi:type="dcterms:W3CDTF">2015-02-03T16:39:54Z</dcterms:modified>
</cp:coreProperties>
</file>