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0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8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4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1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3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8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9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2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8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3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5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04497" y="160871"/>
            <a:ext cx="6424903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Consider the differences between Z </a:t>
            </a:r>
            <a:r>
              <a:rPr lang="en-US" sz="1400" dirty="0"/>
              <a:t>and </a:t>
            </a:r>
            <a:r>
              <a:rPr lang="en-US" sz="1400" dirty="0" smtClean="0"/>
              <a:t>Z</a:t>
            </a:r>
            <a:r>
              <a:rPr lang="en-US" sz="1400" baseline="-25000" dirty="0" smtClean="0"/>
              <a:t>2: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000" dirty="0"/>
          </a:p>
          <a:p>
            <a:r>
              <a:rPr lang="en-US" sz="1400" dirty="0" smtClean="0"/>
              <a:t>When working over Z = the set of integers, one does not have multiplicative inverses.</a:t>
            </a:r>
          </a:p>
          <a:p>
            <a:endParaRPr lang="en-US" sz="1000" dirty="0"/>
          </a:p>
          <a:p>
            <a:r>
              <a:rPr lang="en-US" sz="1400" dirty="0"/>
              <a:t>When working over Z</a:t>
            </a:r>
            <a:r>
              <a:rPr lang="en-US" sz="1400" baseline="-25000" dirty="0"/>
              <a:t>2</a:t>
            </a:r>
            <a:r>
              <a:rPr lang="en-US" sz="1400" dirty="0" smtClean="0"/>
              <a:t> = {0, 1}, one has multiplicative </a:t>
            </a:r>
            <a:r>
              <a:rPr lang="en-US" sz="1400" dirty="0"/>
              <a:t>inverses.</a:t>
            </a:r>
          </a:p>
          <a:p>
            <a:endParaRPr lang="en-US" sz="1000" dirty="0" smtClean="0"/>
          </a:p>
          <a:p>
            <a:r>
              <a:rPr lang="en-US" sz="1400" dirty="0" smtClean="0"/>
              <a:t>Also, computationally, </a:t>
            </a:r>
            <a:r>
              <a:rPr lang="en-US" sz="1400" dirty="0"/>
              <a:t>Z</a:t>
            </a:r>
            <a:r>
              <a:rPr lang="en-US" sz="1400" baseline="-25000" dirty="0"/>
              <a:t>2 </a:t>
            </a:r>
            <a:r>
              <a:rPr lang="en-US" sz="1400" dirty="0" smtClean="0"/>
              <a:t>is much easier to work with.</a:t>
            </a:r>
            <a:endParaRPr lang="en-US" sz="1400" dirty="0"/>
          </a:p>
          <a:p>
            <a:endParaRPr lang="en-US" sz="1400" dirty="0" smtClean="0"/>
          </a:p>
          <a:p>
            <a:pPr algn="ctr"/>
            <a:r>
              <a:rPr lang="en-US" sz="1400" b="1" dirty="0" smtClean="0"/>
              <a:t>Unless otherwise stated, we will work over </a:t>
            </a:r>
            <a:r>
              <a:rPr lang="en-US" sz="1400" b="1" dirty="0"/>
              <a:t>Z</a:t>
            </a:r>
            <a:r>
              <a:rPr lang="en-US" sz="1400" b="1" baseline="-25000" dirty="0"/>
              <a:t>2</a:t>
            </a:r>
            <a:r>
              <a:rPr lang="en-US" sz="1400" b="1" dirty="0"/>
              <a:t> = {0, 1}</a:t>
            </a:r>
            <a:endParaRPr lang="en-US" sz="1400" b="1" dirty="0" smtClean="0"/>
          </a:p>
          <a:p>
            <a:endParaRPr lang="en-US" sz="1400" dirty="0" smtClean="0"/>
          </a:p>
          <a:p>
            <a:r>
              <a:rPr lang="en-US" sz="1400" dirty="0" smtClean="0"/>
              <a:t>Also, consider:  dimension, boundaries, cycles.</a:t>
            </a:r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 smtClean="0"/>
              <a:t>dimension of f =</a:t>
            </a:r>
          </a:p>
          <a:p>
            <a:endParaRPr lang="en-US" sz="1400" dirty="0"/>
          </a:p>
          <a:p>
            <a:r>
              <a:rPr lang="en-US" sz="1400" dirty="0" smtClean="0"/>
              <a:t>The dimension of </a:t>
            </a:r>
            <a:r>
              <a:rPr lang="en-US" sz="1400" dirty="0" err="1" smtClean="0"/>
              <a:t>e</a:t>
            </a:r>
            <a:r>
              <a:rPr lang="en-US" sz="1400" baseline="-25000" dirty="0" err="1" smtClean="0"/>
              <a:t>i</a:t>
            </a:r>
            <a:r>
              <a:rPr lang="en-US" sz="1400" baseline="-25000" dirty="0" smtClean="0"/>
              <a:t> </a:t>
            </a:r>
            <a:r>
              <a:rPr lang="en-US" sz="1400" dirty="0" smtClean="0"/>
              <a:t>= </a:t>
            </a:r>
          </a:p>
          <a:p>
            <a:endParaRPr lang="en-US" sz="1400" dirty="0"/>
          </a:p>
          <a:p>
            <a:r>
              <a:rPr lang="en-US" sz="1400" dirty="0" smtClean="0"/>
              <a:t>The dimension of 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=  </a:t>
            </a:r>
          </a:p>
          <a:p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 smtClean="0"/>
              <a:t>boundary of </a:t>
            </a:r>
            <a:r>
              <a:rPr lang="en-US" sz="1400" dirty="0"/>
              <a:t>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=</a:t>
            </a:r>
          </a:p>
          <a:p>
            <a:endParaRPr lang="en-US" sz="1400" dirty="0"/>
          </a:p>
          <a:p>
            <a:r>
              <a:rPr lang="en-US" sz="1400" dirty="0" smtClean="0"/>
              <a:t>The boundary of f </a:t>
            </a:r>
            <a:r>
              <a:rPr lang="en-US" sz="1400" dirty="0" smtClean="0"/>
              <a:t>= 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1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 smtClean="0"/>
              <a:t>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/>
              <a:t>3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 smtClean="0"/>
              <a:t>boundary of e</a:t>
            </a:r>
            <a:r>
              <a:rPr lang="en-US" sz="1400" baseline="-25000" dirty="0"/>
              <a:t>3</a:t>
            </a:r>
            <a:r>
              <a:rPr lang="en-US" sz="1400" dirty="0" smtClean="0"/>
              <a:t> + e</a:t>
            </a:r>
            <a:r>
              <a:rPr lang="en-US" sz="1400" baseline="-25000" dirty="0"/>
              <a:t>4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</a:t>
            </a:r>
            <a:r>
              <a:rPr lang="en-US" sz="1400" dirty="0" smtClean="0"/>
              <a:t>= -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/>
              <a:t>4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=</a:t>
            </a:r>
          </a:p>
          <a:p>
            <a:endParaRPr lang="en-US" sz="1400" dirty="0"/>
          </a:p>
          <a:p>
            <a:pPr algn="ctr"/>
            <a:r>
              <a:rPr lang="en-US" sz="1400" b="1" dirty="0"/>
              <a:t>Note z is a cycle if the boundary of z = 0.</a:t>
            </a:r>
          </a:p>
          <a:p>
            <a:endParaRPr lang="en-US" sz="1000" dirty="0"/>
          </a:p>
          <a:p>
            <a:r>
              <a:rPr lang="en-US" sz="1400" dirty="0" smtClean="0"/>
              <a:t>List </a:t>
            </a:r>
            <a:r>
              <a:rPr lang="en-US" sz="1400" dirty="0"/>
              <a:t>three 1-dimensional cycles:</a:t>
            </a:r>
          </a:p>
          <a:p>
            <a:endParaRPr lang="en-US" sz="1400" dirty="0"/>
          </a:p>
          <a:p>
            <a:r>
              <a:rPr lang="en-US" sz="1400" dirty="0" smtClean="0"/>
              <a:t>List </a:t>
            </a:r>
            <a:r>
              <a:rPr lang="en-US" sz="1400" dirty="0"/>
              <a:t>four 0-dimensional cycles:</a:t>
            </a:r>
          </a:p>
          <a:p>
            <a:endParaRPr lang="en-US" sz="1400" dirty="0"/>
          </a:p>
          <a:p>
            <a:r>
              <a:rPr lang="en-US" sz="1400" dirty="0" smtClean="0"/>
              <a:t>Are </a:t>
            </a:r>
            <a:r>
              <a:rPr lang="en-US" sz="1400" dirty="0"/>
              <a:t>there any 2-dimensional </a:t>
            </a:r>
            <a:r>
              <a:rPr lang="en-US" sz="1400" dirty="0" smtClean="0"/>
              <a:t>cycles?</a:t>
            </a:r>
            <a:endParaRPr lang="en-US" sz="1400" dirty="0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4023360" y="2510258"/>
            <a:ext cx="2834640" cy="3818386"/>
            <a:chOff x="3753888" y="188398"/>
            <a:chExt cx="2932737" cy="3950527"/>
          </a:xfrm>
        </p:grpSpPr>
        <p:sp>
          <p:nvSpPr>
            <p:cNvPr id="39" name="Isosceles Triangle 38"/>
            <p:cNvSpPr/>
            <p:nvPr/>
          </p:nvSpPr>
          <p:spPr>
            <a:xfrm rot="10800000">
              <a:off x="4286845" y="2192303"/>
              <a:ext cx="1600200" cy="1385316"/>
            </a:xfrm>
            <a:prstGeom prst="triangl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0" name="Straight Connector 39"/>
            <p:cNvCxnSpPr/>
            <p:nvPr/>
          </p:nvCxnSpPr>
          <p:spPr>
            <a:xfrm rot="14400000" flipV="1">
              <a:off x="4014913" y="2914679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7200000" flipV="1">
              <a:off x="4784647" y="292310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0800000" flipV="1">
              <a:off x="4463925" y="2251739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 rot="10800000">
              <a:off x="5772745" y="2091719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/>
            <p:nvPr/>
          </p:nvSpPr>
          <p:spPr>
            <a:xfrm rot="10800000">
              <a:off x="4218265" y="2091719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Isosceles Triangle 44"/>
            <p:cNvSpPr/>
            <p:nvPr/>
          </p:nvSpPr>
          <p:spPr>
            <a:xfrm>
              <a:off x="4332565" y="840407"/>
              <a:ext cx="1600200" cy="138531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762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4218265" y="2096291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5772745" y="2091719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4999017" y="747551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4208654" y="2094890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/>
            <p:nvPr/>
          </p:nvSpPr>
          <p:spPr>
            <a:xfrm rot="10800000">
              <a:off x="4976686" y="3440459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/>
            <p:nvPr/>
          </p:nvSpPr>
          <p:spPr>
            <a:xfrm>
              <a:off x="4976686" y="3440459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/>
            <p:nvPr/>
          </p:nvSpPr>
          <p:spPr>
            <a:xfrm>
              <a:off x="4225288" y="2091719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14691" y="1174240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192162" y="1174240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14691" y="2637833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192162" y="2637833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897480" y="211401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753888" y="1854415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939539" y="188398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035373" y="1854415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939539" y="355414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 flipH="1" flipV="1">
              <a:off x="5417051" y="1476544"/>
              <a:ext cx="13368" cy="259601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9449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195</Words>
  <Application>Microsoft Office PowerPoint</Application>
  <PresentationFormat>Letter Paper (8.5x11 in)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10</cp:revision>
  <dcterms:created xsi:type="dcterms:W3CDTF">2015-01-27T06:19:44Z</dcterms:created>
  <dcterms:modified xsi:type="dcterms:W3CDTF">2015-01-29T03:42:36Z</dcterms:modified>
</cp:coreProperties>
</file>