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4660"/>
  </p:normalViewPr>
  <p:slideViewPr>
    <p:cSldViewPr snapToGrid="0">
      <p:cViewPr>
        <p:scale>
          <a:sx n="96" d="100"/>
          <a:sy n="96" d="100"/>
        </p:scale>
        <p:origin x="560" y="-1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90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781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43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949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018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730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787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598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32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78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330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C378E-A71A-4B28-9FE2-2B8E24A5D8EC}" type="datetimeFigureOut">
              <a:rPr lang="en-US" smtClean="0"/>
              <a:t>1/28/2015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6EB2E-C56F-4D1E-9206-ED30BD740D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5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4063659" y="87359"/>
            <a:ext cx="2932737" cy="3950527"/>
            <a:chOff x="643130" y="534604"/>
            <a:chExt cx="2932737" cy="3950527"/>
          </a:xfrm>
        </p:grpSpPr>
        <p:sp>
          <p:nvSpPr>
            <p:cNvPr id="5" name="Isosceles Triangle 4"/>
            <p:cNvSpPr/>
            <p:nvPr/>
          </p:nvSpPr>
          <p:spPr>
            <a:xfrm rot="10800000">
              <a:off x="1176087" y="2538509"/>
              <a:ext cx="1600200" cy="1385316"/>
            </a:xfrm>
            <a:prstGeom prst="triangle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 rot="14400000" flipV="1">
              <a:off x="904155" y="3260885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7200000" flipV="1">
              <a:off x="1673889" y="3269311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10800000" flipV="1">
              <a:off x="1353167" y="2597945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Oval 8"/>
            <p:cNvSpPr/>
            <p:nvPr/>
          </p:nvSpPr>
          <p:spPr>
            <a:xfrm rot="10800000">
              <a:off x="266198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 rot="10800000">
              <a:off x="110750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Isosceles Triangle 10"/>
            <p:cNvSpPr/>
            <p:nvPr/>
          </p:nvSpPr>
          <p:spPr>
            <a:xfrm>
              <a:off x="1221807" y="1186613"/>
              <a:ext cx="1600200" cy="1385316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762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1107507" y="2442497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266198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888259" y="1093757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1097896" y="2441096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 rot="10800000">
              <a:off x="1865928" y="378666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865928" y="378666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1114530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403933" y="152044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081404" y="152044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403933" y="2984039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5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81404" y="2984039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786722" y="2460222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643130" y="22006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28781" y="534604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924615" y="22006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828781" y="3900355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28" name="Isosceles Triangle 27"/>
            <p:cNvSpPr>
              <a:spLocks noChangeAspect="1"/>
            </p:cNvSpPr>
            <p:nvPr/>
          </p:nvSpPr>
          <p:spPr>
            <a:xfrm rot="16200000" flipH="1">
              <a:off x="1474835" y="2441449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/>
            <p:cNvSpPr>
              <a:spLocks noChangeAspect="1"/>
            </p:cNvSpPr>
            <p:nvPr/>
          </p:nvSpPr>
          <p:spPr>
            <a:xfrm rot="5400000">
              <a:off x="2152950" y="3315129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/>
            <p:cNvSpPr>
              <a:spLocks noChangeAspect="1"/>
            </p:cNvSpPr>
            <p:nvPr/>
          </p:nvSpPr>
          <p:spPr>
            <a:xfrm rot="5400000">
              <a:off x="1337753" y="2885262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>
              <a:spLocks noChangeAspect="1"/>
            </p:cNvSpPr>
            <p:nvPr/>
          </p:nvSpPr>
          <p:spPr>
            <a:xfrm rot="16200000">
              <a:off x="2404872" y="2093976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Isosceles Triangle 31"/>
            <p:cNvSpPr>
              <a:spLocks noChangeAspect="1"/>
            </p:cNvSpPr>
            <p:nvPr/>
          </p:nvSpPr>
          <p:spPr>
            <a:xfrm rot="16200000">
              <a:off x="1517904" y="1554480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>
              <a:spLocks noChangeAspect="1"/>
            </p:cNvSpPr>
            <p:nvPr/>
          </p:nvSpPr>
          <p:spPr>
            <a:xfrm>
              <a:off x="1783080" y="1797662"/>
              <a:ext cx="492862" cy="496003"/>
            </a:xfrm>
            <a:prstGeom prst="ellipse">
              <a:avLst/>
            </a:prstGeom>
            <a:noFill/>
            <a:ln w="76200" cap="flat">
              <a:solidFill>
                <a:srgbClr val="FFFF00"/>
              </a:solidFill>
              <a:rou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Isosceles Triangle 33"/>
            <p:cNvSpPr>
              <a:spLocks noChangeAspect="1"/>
            </p:cNvSpPr>
            <p:nvPr/>
          </p:nvSpPr>
          <p:spPr>
            <a:xfrm rot="16200000">
              <a:off x="2027724" y="1810512"/>
              <a:ext cx="291509" cy="238893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5" name="Straight Connector 34"/>
            <p:cNvCxnSpPr/>
            <p:nvPr/>
          </p:nvCxnSpPr>
          <p:spPr>
            <a:xfrm>
              <a:off x="1948210" y="1952853"/>
              <a:ext cx="455723" cy="303259"/>
            </a:xfrm>
            <a:prstGeom prst="line">
              <a:avLst/>
            </a:prstGeom>
            <a:ln w="174625"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flipH="1" flipV="1">
              <a:off x="2306293" y="1822750"/>
              <a:ext cx="13368" cy="259601"/>
            </a:xfrm>
            <a:prstGeom prst="line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/>
          <p:cNvSpPr txBox="1"/>
          <p:nvPr/>
        </p:nvSpPr>
        <p:spPr>
          <a:xfrm>
            <a:off x="204497" y="160871"/>
            <a:ext cx="6424903" cy="84946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The dimension of f </a:t>
            </a:r>
            <a:r>
              <a:rPr lang="en-US" sz="1400" dirty="0" smtClean="0"/>
              <a:t>= 2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dimension of </a:t>
            </a:r>
            <a:r>
              <a:rPr lang="en-US" sz="1400" dirty="0" err="1" smtClean="0"/>
              <a:t>e</a:t>
            </a:r>
            <a:r>
              <a:rPr lang="en-US" sz="1400" baseline="-25000" dirty="0" err="1" smtClean="0"/>
              <a:t>i</a:t>
            </a:r>
            <a:r>
              <a:rPr lang="en-US" sz="1400" baseline="-25000" dirty="0" smtClean="0"/>
              <a:t> </a:t>
            </a:r>
            <a:r>
              <a:rPr lang="en-US" sz="1400" dirty="0" smtClean="0"/>
              <a:t>= </a:t>
            </a:r>
            <a:r>
              <a:rPr lang="en-US" sz="1400" dirty="0" smtClean="0"/>
              <a:t>1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dimension of v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 =  </a:t>
            </a:r>
            <a:r>
              <a:rPr lang="en-US" sz="1400" dirty="0" smtClean="0"/>
              <a:t>0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boundary of </a:t>
            </a:r>
            <a:r>
              <a:rPr lang="en-US" sz="1400" dirty="0"/>
              <a:t>v</a:t>
            </a:r>
            <a:r>
              <a:rPr lang="en-US" sz="1400" baseline="-25000" dirty="0" smtClean="0"/>
              <a:t>i</a:t>
            </a:r>
            <a:r>
              <a:rPr lang="en-US" sz="1400" dirty="0" smtClean="0"/>
              <a:t> </a:t>
            </a:r>
            <a:r>
              <a:rPr lang="en-US" sz="1400" dirty="0" smtClean="0"/>
              <a:t>= 0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f </a:t>
            </a:r>
            <a:r>
              <a:rPr lang="en-US" sz="1400" dirty="0"/>
              <a:t>=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1</a:t>
            </a:r>
            <a:r>
              <a:rPr lang="en-US" sz="1400" dirty="0"/>
              <a:t> </a:t>
            </a:r>
            <a:r>
              <a:rPr lang="en-US" sz="1400" dirty="0" smtClean="0"/>
              <a:t>+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+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3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</a:t>
            </a:r>
            <a:r>
              <a:rPr lang="en-US" sz="1400" dirty="0" smtClean="0"/>
              <a:t>boundary of e</a:t>
            </a:r>
            <a:r>
              <a:rPr lang="en-US" sz="1400" baseline="-25000" dirty="0"/>
              <a:t>1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– 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2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– v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4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– v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5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– 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– v</a:t>
            </a:r>
            <a:r>
              <a:rPr lang="en-US" sz="1400" baseline="-25000" dirty="0"/>
              <a:t>1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/>
              <a:t>4</a:t>
            </a:r>
            <a:r>
              <a:rPr lang="en-US" sz="1400" dirty="0" smtClean="0"/>
              <a:t> </a:t>
            </a:r>
            <a:r>
              <a:rPr lang="en-US" sz="1400" dirty="0"/>
              <a:t>= v</a:t>
            </a:r>
            <a:r>
              <a:rPr lang="en-US" sz="1400" baseline="-25000" dirty="0"/>
              <a:t>2</a:t>
            </a:r>
            <a:r>
              <a:rPr lang="en-US" sz="1400" dirty="0"/>
              <a:t> </a:t>
            </a:r>
            <a:r>
              <a:rPr lang="en-US" sz="1400" dirty="0" smtClean="0"/>
              <a:t>– v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/>
              <a:t>5</a:t>
            </a:r>
            <a:r>
              <a:rPr lang="en-US" sz="1400" dirty="0" smtClean="0"/>
              <a:t> </a:t>
            </a:r>
            <a:r>
              <a:rPr lang="en-US" sz="1400" dirty="0"/>
              <a:t>= v</a:t>
            </a:r>
            <a:r>
              <a:rPr lang="en-US" sz="1400" baseline="-25000" dirty="0"/>
              <a:t>2</a:t>
            </a:r>
            <a:r>
              <a:rPr lang="en-US" sz="1400" dirty="0"/>
              <a:t> </a:t>
            </a:r>
            <a:r>
              <a:rPr lang="en-US" sz="1400" dirty="0" smtClean="0"/>
              <a:t>– 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v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–</a:t>
            </a:r>
            <a:r>
              <a:rPr lang="en-US" sz="1400" baseline="-25000" dirty="0" smtClean="0"/>
              <a:t> </a:t>
            </a:r>
            <a:r>
              <a:rPr lang="en-US" sz="1400" dirty="0" smtClean="0"/>
              <a:t>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+ e</a:t>
            </a:r>
            <a:r>
              <a:rPr lang="en-US" sz="1400" baseline="-25000" dirty="0"/>
              <a:t>3</a:t>
            </a:r>
            <a:r>
              <a:rPr lang="en-US" sz="1400" dirty="0" smtClean="0"/>
              <a:t> </a:t>
            </a:r>
            <a:r>
              <a:rPr lang="en-US" sz="1400" dirty="0" smtClean="0"/>
              <a:t>= 0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/>
              <a:t>3</a:t>
            </a:r>
            <a:r>
              <a:rPr lang="en-US" sz="1400" dirty="0" smtClean="0"/>
              <a:t> + e</a:t>
            </a:r>
            <a:r>
              <a:rPr lang="en-US" sz="1400" baseline="-25000" dirty="0"/>
              <a:t>4</a:t>
            </a:r>
            <a:r>
              <a:rPr lang="en-US" sz="1400" dirty="0" smtClean="0"/>
              <a:t> + e</a:t>
            </a:r>
            <a:r>
              <a:rPr lang="en-US" sz="1400" baseline="-25000" dirty="0"/>
              <a:t>5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2v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 - 2v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The boundary of -e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5</a:t>
            </a:r>
            <a:r>
              <a:rPr lang="en-US" sz="1400" dirty="0" smtClean="0"/>
              <a:t> </a:t>
            </a:r>
            <a:r>
              <a:rPr lang="en-US" sz="1400" dirty="0" smtClean="0"/>
              <a:t>= 0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 boundary of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+ e</a:t>
            </a:r>
            <a:r>
              <a:rPr lang="en-US" sz="1400" baseline="-25000" dirty="0"/>
              <a:t>4</a:t>
            </a:r>
            <a:r>
              <a:rPr lang="en-US" sz="1400" dirty="0" smtClean="0"/>
              <a:t> + e</a:t>
            </a:r>
            <a:r>
              <a:rPr lang="en-US" sz="1400" baseline="-25000" dirty="0"/>
              <a:t>5</a:t>
            </a:r>
            <a:r>
              <a:rPr lang="en-US" sz="1400" dirty="0" smtClean="0"/>
              <a:t> </a:t>
            </a:r>
            <a:r>
              <a:rPr lang="en-US" sz="1400" dirty="0" smtClean="0"/>
              <a:t>= 0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Let X = e</a:t>
            </a:r>
            <a:r>
              <a:rPr lang="en-US" sz="1400" baseline="-25000" dirty="0"/>
              <a:t>1</a:t>
            </a:r>
            <a:r>
              <a:rPr lang="en-US" sz="1400" dirty="0" smtClean="0"/>
              <a:t> + e</a:t>
            </a:r>
            <a:r>
              <a:rPr lang="en-US" sz="1400" baseline="-25000" dirty="0"/>
              <a:t>2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, let Y = -e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5</a:t>
            </a:r>
            <a:r>
              <a:rPr lang="en-US" sz="1400" dirty="0" smtClean="0"/>
              <a:t>, and let Z =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4</a:t>
            </a:r>
            <a:r>
              <a:rPr lang="en-US" sz="1400" dirty="0" smtClean="0"/>
              <a:t> + e</a:t>
            </a:r>
            <a:r>
              <a:rPr lang="en-US" sz="1400" baseline="-25000" dirty="0" smtClean="0"/>
              <a:t>5</a:t>
            </a:r>
            <a:r>
              <a:rPr lang="en-US" sz="1400" dirty="0" smtClean="0"/>
              <a:t>. Show that Z  = X + Y</a:t>
            </a:r>
          </a:p>
          <a:p>
            <a:endParaRPr lang="en-US" sz="1400" dirty="0"/>
          </a:p>
          <a:p>
            <a:pPr algn="ctr"/>
            <a:r>
              <a:rPr lang="en-US" sz="1400" dirty="0" smtClean="0"/>
              <a:t>X + Y = (e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+ e</a:t>
            </a:r>
            <a:r>
              <a:rPr lang="en-US" sz="1400" baseline="-25000" dirty="0"/>
              <a:t>2</a:t>
            </a:r>
            <a:r>
              <a:rPr lang="en-US" sz="1400" dirty="0"/>
              <a:t> +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) + (</a:t>
            </a:r>
            <a:r>
              <a:rPr lang="en-US" sz="1400" dirty="0"/>
              <a:t>-e</a:t>
            </a:r>
            <a:r>
              <a:rPr lang="en-US" sz="1400" baseline="-25000" dirty="0"/>
              <a:t>3</a:t>
            </a:r>
            <a:r>
              <a:rPr lang="en-US" sz="1400" dirty="0"/>
              <a:t> + e</a:t>
            </a:r>
            <a:r>
              <a:rPr lang="en-US" sz="1400" baseline="-25000" dirty="0"/>
              <a:t>4</a:t>
            </a:r>
            <a:r>
              <a:rPr lang="en-US" sz="1400" dirty="0"/>
              <a:t> + e</a:t>
            </a:r>
            <a:r>
              <a:rPr lang="en-US" sz="1400" baseline="-25000" dirty="0"/>
              <a:t>5</a:t>
            </a:r>
            <a:r>
              <a:rPr lang="en-US" sz="1400" dirty="0" smtClean="0"/>
              <a:t>) </a:t>
            </a:r>
            <a:r>
              <a:rPr lang="en-US" sz="1400" dirty="0"/>
              <a:t>=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+ e</a:t>
            </a:r>
            <a:r>
              <a:rPr lang="en-US" sz="1400" baseline="-25000" dirty="0"/>
              <a:t>2</a:t>
            </a:r>
            <a:r>
              <a:rPr lang="en-US" sz="1400" dirty="0"/>
              <a:t> +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3</a:t>
            </a:r>
            <a:r>
              <a:rPr lang="en-US" sz="1400" dirty="0"/>
              <a:t> </a:t>
            </a:r>
            <a:r>
              <a:rPr lang="en-US" sz="1400" dirty="0" smtClean="0"/>
              <a:t>– e</a:t>
            </a:r>
            <a:r>
              <a:rPr lang="en-US" sz="1400" baseline="-25000" dirty="0"/>
              <a:t>3</a:t>
            </a:r>
            <a:r>
              <a:rPr lang="en-US" sz="1400" dirty="0" smtClean="0"/>
              <a:t> </a:t>
            </a:r>
            <a:r>
              <a:rPr lang="en-US" sz="1400" dirty="0"/>
              <a:t>+ e</a:t>
            </a:r>
            <a:r>
              <a:rPr lang="en-US" sz="1400" baseline="-25000" dirty="0"/>
              <a:t>4</a:t>
            </a:r>
            <a:r>
              <a:rPr lang="en-US" sz="1400" dirty="0"/>
              <a:t> +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5</a:t>
            </a:r>
            <a:r>
              <a:rPr lang="en-US" sz="1400" dirty="0" smtClean="0"/>
              <a:t> = </a:t>
            </a:r>
            <a:r>
              <a:rPr lang="en-US" sz="1400" dirty="0"/>
              <a:t>e</a:t>
            </a:r>
            <a:r>
              <a:rPr lang="en-US" sz="1400" baseline="-25000" dirty="0"/>
              <a:t>1</a:t>
            </a:r>
            <a:r>
              <a:rPr lang="en-US" sz="1400" dirty="0"/>
              <a:t> + e</a:t>
            </a:r>
            <a:r>
              <a:rPr lang="en-US" sz="1400" baseline="-25000" dirty="0"/>
              <a:t>2</a:t>
            </a:r>
            <a:r>
              <a:rPr lang="en-US" sz="1400" dirty="0"/>
              <a:t> + e</a:t>
            </a:r>
            <a:r>
              <a:rPr lang="en-US" sz="1400" baseline="-25000" dirty="0"/>
              <a:t>4</a:t>
            </a:r>
            <a:r>
              <a:rPr lang="en-US" sz="1400" dirty="0"/>
              <a:t> + e</a:t>
            </a:r>
            <a:r>
              <a:rPr lang="en-US" sz="1400" baseline="-25000" dirty="0"/>
              <a:t>5 </a:t>
            </a:r>
            <a:r>
              <a:rPr lang="en-US" sz="1400" baseline="-25000" dirty="0" smtClean="0"/>
              <a:t> </a:t>
            </a:r>
            <a:r>
              <a:rPr lang="en-US" sz="1400" dirty="0" smtClean="0"/>
              <a:t>= Z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33270" y="1310555"/>
            <a:ext cx="327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899449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2763" y="312982"/>
            <a:ext cx="4336416" cy="93871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 z is a cycle if the boundary of z = 0.</a:t>
            </a:r>
          </a:p>
          <a:p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List three 1-dimensional cycles:</a:t>
            </a:r>
          </a:p>
          <a:p>
            <a:endParaRPr lang="en-US" sz="1400" dirty="0" smtClean="0"/>
          </a:p>
          <a:p>
            <a:r>
              <a:rPr lang="en-US" sz="1400" dirty="0"/>
              <a:t> </a:t>
            </a:r>
            <a:r>
              <a:rPr lang="en-US" sz="1400" dirty="0" smtClean="0"/>
              <a:t>                e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 </a:t>
            </a:r>
            <a:r>
              <a:rPr lang="en-US" sz="1400" dirty="0"/>
              <a:t>+ e</a:t>
            </a:r>
            <a:r>
              <a:rPr lang="en-US" sz="1400" baseline="-25000" dirty="0"/>
              <a:t>2</a:t>
            </a:r>
            <a:r>
              <a:rPr lang="en-US" sz="1400" dirty="0"/>
              <a:t> +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3</a:t>
            </a:r>
            <a:endParaRPr lang="en-US" sz="1400" baseline="-25000" dirty="0"/>
          </a:p>
          <a:p>
            <a:r>
              <a:rPr lang="en-US" sz="1400" baseline="-25000" dirty="0" smtClean="0"/>
              <a:t> </a:t>
            </a:r>
            <a:r>
              <a:rPr lang="en-US" sz="1400" dirty="0" smtClean="0"/>
              <a:t>                e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 </a:t>
            </a:r>
            <a:r>
              <a:rPr lang="en-US" sz="1400" dirty="0"/>
              <a:t>+ e</a:t>
            </a:r>
            <a:r>
              <a:rPr lang="en-US" sz="1400" baseline="-25000" dirty="0"/>
              <a:t>4</a:t>
            </a:r>
            <a:r>
              <a:rPr lang="en-US" sz="1400" dirty="0"/>
              <a:t> + </a:t>
            </a:r>
            <a:r>
              <a:rPr lang="en-US" sz="1400" dirty="0" smtClean="0"/>
              <a:t>e</a:t>
            </a:r>
            <a:r>
              <a:rPr lang="en-US" sz="1400" baseline="-25000" dirty="0" smtClean="0"/>
              <a:t>5</a:t>
            </a:r>
          </a:p>
          <a:p>
            <a:r>
              <a:rPr lang="en-US" sz="1400" dirty="0" smtClean="0"/>
              <a:t>            </a:t>
            </a:r>
            <a:r>
              <a:rPr lang="en-US" sz="1400" dirty="0"/>
              <a:t>e</a:t>
            </a:r>
            <a:r>
              <a:rPr lang="en-US" sz="1400" baseline="-25000" dirty="0"/>
              <a:t>1</a:t>
            </a:r>
            <a:r>
              <a:rPr lang="en-US" sz="1400" dirty="0"/>
              <a:t> + e</a:t>
            </a:r>
            <a:r>
              <a:rPr lang="en-US" sz="1400" baseline="-25000" dirty="0"/>
              <a:t>2</a:t>
            </a:r>
            <a:r>
              <a:rPr lang="en-US" sz="1400" dirty="0"/>
              <a:t> + e</a:t>
            </a:r>
            <a:r>
              <a:rPr lang="en-US" sz="1400" baseline="-25000" dirty="0"/>
              <a:t>4</a:t>
            </a:r>
            <a:r>
              <a:rPr lang="en-US" sz="1400" dirty="0"/>
              <a:t> + e</a:t>
            </a:r>
            <a:r>
              <a:rPr lang="en-US" sz="1400" baseline="-25000" dirty="0"/>
              <a:t>5</a:t>
            </a:r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Note:  any sum of cycles is a cycle.</a:t>
            </a:r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List four 0-dimensional cycles:</a:t>
            </a:r>
          </a:p>
          <a:p>
            <a:endParaRPr lang="en-US" sz="1400" dirty="0"/>
          </a:p>
          <a:p>
            <a:r>
              <a:rPr lang="en-US" sz="1400" dirty="0"/>
              <a:t> </a:t>
            </a:r>
            <a:r>
              <a:rPr lang="en-US" sz="1400" dirty="0" smtClean="0"/>
              <a:t>               v</a:t>
            </a:r>
            <a:r>
              <a:rPr lang="en-US" sz="1400" baseline="-25000" dirty="0" smtClean="0"/>
              <a:t>1</a:t>
            </a:r>
            <a:r>
              <a:rPr lang="en-US" sz="1400" dirty="0" smtClean="0"/>
              <a:t>, v</a:t>
            </a:r>
            <a:r>
              <a:rPr lang="en-US" sz="1400" baseline="-25000" dirty="0" smtClean="0"/>
              <a:t>2</a:t>
            </a:r>
            <a:r>
              <a:rPr lang="en-US" sz="1400" dirty="0" smtClean="0"/>
              <a:t>, v</a:t>
            </a:r>
            <a:r>
              <a:rPr lang="en-US" sz="1400" baseline="-25000" dirty="0" smtClean="0"/>
              <a:t>3</a:t>
            </a:r>
            <a:r>
              <a:rPr lang="en-US" sz="1400" dirty="0" smtClean="0"/>
              <a:t>, </a:t>
            </a:r>
            <a:r>
              <a:rPr lang="en-US" sz="1400" dirty="0"/>
              <a:t>v</a:t>
            </a:r>
            <a:r>
              <a:rPr lang="en-US" sz="1400" baseline="-25000" dirty="0" smtClean="0"/>
              <a:t>4</a:t>
            </a:r>
            <a:endParaRPr lang="en-US" sz="1400" dirty="0" smtClean="0"/>
          </a:p>
          <a:p>
            <a:endParaRPr lang="en-US" sz="1400" dirty="0"/>
          </a:p>
          <a:p>
            <a:r>
              <a:rPr lang="en-US" sz="1400" dirty="0"/>
              <a:t>Note:  any sum of cycles is a cycle</a:t>
            </a:r>
            <a:r>
              <a:rPr lang="en-US" sz="1400" dirty="0" smtClean="0"/>
              <a:t>.</a:t>
            </a:r>
            <a:endParaRPr lang="en-US" sz="1400" dirty="0"/>
          </a:p>
          <a:p>
            <a:endParaRPr lang="en-US" sz="1400" dirty="0" smtClean="0"/>
          </a:p>
          <a:p>
            <a:r>
              <a:rPr lang="en-US" sz="1400" dirty="0" smtClean="0"/>
              <a:t>Are there any 2-dimensional </a:t>
            </a:r>
            <a:r>
              <a:rPr lang="en-US" sz="1400" dirty="0" smtClean="0"/>
              <a:t>cycles?  No</a:t>
            </a:r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There is only 1 face and its boundary is not 0</a:t>
            </a:r>
          </a:p>
          <a:p>
            <a:r>
              <a:rPr lang="en-US" sz="1400" dirty="0" smtClean="0"/>
              <a:t>The boundary of f is the cycle </a:t>
            </a:r>
            <a:r>
              <a:rPr lang="en-US" sz="1400" dirty="0"/>
              <a:t>= e</a:t>
            </a:r>
            <a:r>
              <a:rPr lang="en-US" sz="1400" baseline="-25000" dirty="0"/>
              <a:t>1</a:t>
            </a:r>
            <a:r>
              <a:rPr lang="en-US" sz="1400" dirty="0"/>
              <a:t> + e</a:t>
            </a:r>
            <a:r>
              <a:rPr lang="en-US" sz="1400" baseline="-25000" dirty="0"/>
              <a:t>2</a:t>
            </a:r>
            <a:r>
              <a:rPr lang="en-US" sz="1400" dirty="0"/>
              <a:t> + </a:t>
            </a:r>
            <a:r>
              <a:rPr lang="en-US" sz="1400" dirty="0" smtClean="0"/>
              <a:t>e</a:t>
            </a:r>
            <a:r>
              <a:rPr lang="en-US" sz="1400" baseline="-25000" dirty="0"/>
              <a:t>3</a:t>
            </a:r>
            <a:endParaRPr lang="en-US" sz="1400" dirty="0"/>
          </a:p>
          <a:p>
            <a:endParaRPr lang="en-US" sz="1400" dirty="0" smtClean="0"/>
          </a:p>
          <a:p>
            <a:endParaRPr lang="en-US" sz="1400" dirty="0"/>
          </a:p>
          <a:p>
            <a:r>
              <a:rPr lang="en-US" sz="1400" dirty="0" smtClean="0"/>
              <a:t>Note </a:t>
            </a:r>
            <a:r>
              <a:rPr lang="en-US" sz="1400" dirty="0" smtClean="0"/>
              <a:t>the </a:t>
            </a:r>
            <a:r>
              <a:rPr lang="en-US" sz="1400" dirty="0" err="1" smtClean="0"/>
              <a:t>simplicial</a:t>
            </a:r>
            <a:r>
              <a:rPr lang="en-US" sz="1400" dirty="0" smtClean="0"/>
              <a:t> complex on the bottom </a:t>
            </a:r>
          </a:p>
          <a:p>
            <a:r>
              <a:rPr lang="en-US" sz="1400" dirty="0" smtClean="0"/>
              <a:t>right is the boundary of a tetrahedron (and</a:t>
            </a:r>
          </a:p>
          <a:p>
            <a:r>
              <a:rPr lang="en-US" sz="1400" dirty="0" smtClean="0"/>
              <a:t>thus topologically equivalent to a sphere).</a:t>
            </a:r>
          </a:p>
          <a:p>
            <a:endParaRPr lang="en-US" sz="1400" dirty="0"/>
          </a:p>
          <a:p>
            <a:r>
              <a:rPr lang="en-US" sz="1400" dirty="0" smtClean="0"/>
              <a:t>How many independent 0-dimensional cycles does this complex have</a:t>
            </a:r>
            <a:r>
              <a:rPr lang="en-US" sz="1400" dirty="0" smtClean="0"/>
              <a:t>?  4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How many independent 1-dimensional cycles does this complex have</a:t>
            </a:r>
            <a:r>
              <a:rPr lang="en-US" sz="1400" dirty="0" smtClean="0"/>
              <a:t>?  3</a:t>
            </a:r>
            <a:endParaRPr lang="en-US" sz="1400" dirty="0" smtClean="0"/>
          </a:p>
          <a:p>
            <a:endParaRPr lang="en-US" sz="1400" dirty="0" smtClean="0"/>
          </a:p>
          <a:p>
            <a:endParaRPr lang="en-US" sz="1400" dirty="0" smtClean="0"/>
          </a:p>
          <a:p>
            <a:r>
              <a:rPr lang="en-US" sz="1400" dirty="0" smtClean="0"/>
              <a:t>How many independent 2-dimensional cycles does this complex have</a:t>
            </a:r>
            <a:r>
              <a:rPr lang="en-US" sz="1400" dirty="0" smtClean="0"/>
              <a:t>?   1</a:t>
            </a:r>
            <a:endParaRPr lang="en-US" sz="1400" dirty="0" smtClean="0"/>
          </a:p>
          <a:p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3" name="Group 2"/>
          <p:cNvGrpSpPr>
            <a:grpSpLocks noChangeAspect="1"/>
          </p:cNvGrpSpPr>
          <p:nvPr/>
        </p:nvGrpSpPr>
        <p:grpSpPr>
          <a:xfrm>
            <a:off x="4063659" y="87359"/>
            <a:ext cx="2932737" cy="3950527"/>
            <a:chOff x="643130" y="534604"/>
            <a:chExt cx="2932737" cy="3950527"/>
          </a:xfrm>
        </p:grpSpPr>
        <p:sp>
          <p:nvSpPr>
            <p:cNvPr id="4" name="Isosceles Triangle 3"/>
            <p:cNvSpPr/>
            <p:nvPr/>
          </p:nvSpPr>
          <p:spPr>
            <a:xfrm rot="10800000">
              <a:off x="1176087" y="2538509"/>
              <a:ext cx="1600200" cy="1385316"/>
            </a:xfrm>
            <a:prstGeom prst="triangle">
              <a:avLst/>
            </a:prstGeom>
            <a:no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 rot="14400000" flipV="1">
              <a:off x="904155" y="3260885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7200000" flipV="1">
              <a:off x="1673889" y="3269311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10800000" flipV="1">
              <a:off x="1353167" y="2597945"/>
              <a:ext cx="1392072" cy="0"/>
            </a:xfrm>
            <a:prstGeom prst="line">
              <a:avLst/>
            </a:prstGeom>
            <a:ln w="63500">
              <a:solidFill>
                <a:srgbClr val="008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/>
            <p:cNvSpPr/>
            <p:nvPr/>
          </p:nvSpPr>
          <p:spPr>
            <a:xfrm rot="10800000">
              <a:off x="266198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 rot="10800000">
              <a:off x="110750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Isosceles Triangle 9"/>
            <p:cNvSpPr/>
            <p:nvPr/>
          </p:nvSpPr>
          <p:spPr>
            <a:xfrm>
              <a:off x="1221807" y="1186613"/>
              <a:ext cx="1600200" cy="1385316"/>
            </a:xfrm>
            <a:prstGeom prst="triangle">
              <a:avLst/>
            </a:prstGeom>
            <a:solidFill>
              <a:schemeClr val="tx2">
                <a:lumMod val="40000"/>
                <a:lumOff val="60000"/>
              </a:schemeClr>
            </a:solidFill>
            <a:ln w="762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1107507" y="2442497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661987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888259" y="1093757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1097896" y="2441096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 rot="10800000">
              <a:off x="1865928" y="378666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1865928" y="378666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1114530" y="2437925"/>
              <a:ext cx="274320" cy="274320"/>
            </a:xfrm>
            <a:prstGeom prst="ellipse">
              <a:avLst/>
            </a:prstGeom>
            <a:solidFill>
              <a:srgbClr val="770077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403933" y="152044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81404" y="152044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03933" y="2984039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5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081404" y="2984039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786722" y="2460222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e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643130" y="22006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828781" y="534604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924615" y="22006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28781" y="3900355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27" name="Isosceles Triangle 26"/>
            <p:cNvSpPr>
              <a:spLocks noChangeAspect="1"/>
            </p:cNvSpPr>
            <p:nvPr/>
          </p:nvSpPr>
          <p:spPr>
            <a:xfrm rot="16200000" flipH="1">
              <a:off x="1474835" y="2441449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Isosceles Triangle 27"/>
            <p:cNvSpPr>
              <a:spLocks noChangeAspect="1"/>
            </p:cNvSpPr>
            <p:nvPr/>
          </p:nvSpPr>
          <p:spPr>
            <a:xfrm rot="5400000">
              <a:off x="2152950" y="3315129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Isosceles Triangle 28"/>
            <p:cNvSpPr>
              <a:spLocks noChangeAspect="1"/>
            </p:cNvSpPr>
            <p:nvPr/>
          </p:nvSpPr>
          <p:spPr>
            <a:xfrm rot="5400000">
              <a:off x="1337753" y="2885262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Isosceles Triangle 29"/>
            <p:cNvSpPr>
              <a:spLocks noChangeAspect="1"/>
            </p:cNvSpPr>
            <p:nvPr/>
          </p:nvSpPr>
          <p:spPr>
            <a:xfrm rot="16200000">
              <a:off x="2404872" y="2093976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Isosceles Triangle 30"/>
            <p:cNvSpPr>
              <a:spLocks noChangeAspect="1"/>
            </p:cNvSpPr>
            <p:nvPr/>
          </p:nvSpPr>
          <p:spPr>
            <a:xfrm rot="16200000">
              <a:off x="1517904" y="1554480"/>
              <a:ext cx="338964" cy="277783"/>
            </a:xfrm>
            <a:prstGeom prst="triangle">
              <a:avLst/>
            </a:prstGeom>
            <a:solidFill>
              <a:srgbClr val="008000"/>
            </a:solidFill>
            <a:ln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/>
            <p:cNvSpPr>
              <a:spLocks noChangeAspect="1"/>
            </p:cNvSpPr>
            <p:nvPr/>
          </p:nvSpPr>
          <p:spPr>
            <a:xfrm>
              <a:off x="1783080" y="1797662"/>
              <a:ext cx="492862" cy="496003"/>
            </a:xfrm>
            <a:prstGeom prst="ellipse">
              <a:avLst/>
            </a:prstGeom>
            <a:noFill/>
            <a:ln w="76200" cap="flat">
              <a:solidFill>
                <a:srgbClr val="FFFF00"/>
              </a:solidFill>
              <a:rou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Isosceles Triangle 32"/>
            <p:cNvSpPr>
              <a:spLocks noChangeAspect="1"/>
            </p:cNvSpPr>
            <p:nvPr/>
          </p:nvSpPr>
          <p:spPr>
            <a:xfrm rot="16200000">
              <a:off x="2027724" y="1810512"/>
              <a:ext cx="291509" cy="238893"/>
            </a:xfrm>
            <a:prstGeom prst="triangl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1948210" y="1952853"/>
              <a:ext cx="455723" cy="303259"/>
            </a:xfrm>
            <a:prstGeom prst="line">
              <a:avLst/>
            </a:prstGeom>
            <a:ln w="174625"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 flipV="1">
              <a:off x="2306293" y="1822750"/>
              <a:ext cx="13368" cy="259601"/>
            </a:xfrm>
            <a:prstGeom prst="line">
              <a:avLst/>
            </a:prstGeom>
            <a:ln>
              <a:solidFill>
                <a:schemeClr val="tx2">
                  <a:lumMod val="40000"/>
                  <a:lumOff val="60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" name="TextBox 35"/>
          <p:cNvSpPr txBox="1"/>
          <p:nvPr/>
        </p:nvSpPr>
        <p:spPr>
          <a:xfrm>
            <a:off x="5233270" y="1310555"/>
            <a:ext cx="3277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f</a:t>
            </a:r>
            <a:endParaRPr lang="en-US" sz="3200" dirty="0"/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0" y="515084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oup 38"/>
          <p:cNvGrpSpPr>
            <a:grpSpLocks noChangeAspect="1"/>
          </p:cNvGrpSpPr>
          <p:nvPr/>
        </p:nvGrpSpPr>
        <p:grpSpPr>
          <a:xfrm>
            <a:off x="4665196" y="5251508"/>
            <a:ext cx="2413911" cy="2286000"/>
            <a:chOff x="2665211" y="1139596"/>
            <a:chExt cx="2766573" cy="2619976"/>
          </a:xfrm>
        </p:grpSpPr>
        <p:grpSp>
          <p:nvGrpSpPr>
            <p:cNvPr id="40" name="Group 39"/>
            <p:cNvGrpSpPr/>
            <p:nvPr/>
          </p:nvGrpSpPr>
          <p:grpSpPr>
            <a:xfrm>
              <a:off x="2706070" y="1619902"/>
              <a:ext cx="2079510" cy="1687067"/>
              <a:chOff x="1097896" y="1481328"/>
              <a:chExt cx="2079510" cy="1687067"/>
            </a:xfrm>
          </p:grpSpPr>
          <p:sp>
            <p:nvSpPr>
              <p:cNvPr id="45" name="Isosceles Triangle 44"/>
              <p:cNvSpPr/>
              <p:nvPr/>
            </p:nvSpPr>
            <p:spPr>
              <a:xfrm>
                <a:off x="1221807" y="1619902"/>
                <a:ext cx="1352547" cy="13853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Isosceles Triangle 45"/>
              <p:cNvSpPr/>
              <p:nvPr/>
            </p:nvSpPr>
            <p:spPr>
              <a:xfrm rot="19380000">
                <a:off x="2103120" y="1481328"/>
                <a:ext cx="540276" cy="1499616"/>
              </a:xfrm>
              <a:prstGeom prst="triangl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  <a:ln w="76200">
                <a:solidFill>
                  <a:srgbClr val="008000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7" name="Straight Connector 46"/>
              <p:cNvCxnSpPr/>
              <p:nvPr/>
            </p:nvCxnSpPr>
            <p:spPr>
              <a:xfrm>
                <a:off x="1958326" y="1623291"/>
                <a:ext cx="914400" cy="914400"/>
              </a:xfrm>
              <a:prstGeom prst="line">
                <a:avLst/>
              </a:prstGeom>
              <a:ln w="69850">
                <a:solidFill>
                  <a:srgbClr val="008000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>
              <a:xfrm rot="10800000" flipV="1">
                <a:off x="1353167" y="3031234"/>
                <a:ext cx="1392072" cy="0"/>
              </a:xfrm>
              <a:prstGeom prst="line">
                <a:avLst/>
              </a:prstGeom>
              <a:ln w="63500">
                <a:solidFill>
                  <a:srgbClr val="008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9" name="Oval 48"/>
              <p:cNvSpPr/>
              <p:nvPr/>
            </p:nvSpPr>
            <p:spPr>
              <a:xfrm rot="10800000">
                <a:off x="2470919" y="289407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 rot="10800000">
                <a:off x="1107507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50"/>
              <p:cNvSpPr/>
              <p:nvPr/>
            </p:nvSpPr>
            <p:spPr>
              <a:xfrm>
                <a:off x="1107507" y="287578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51"/>
              <p:cNvSpPr/>
              <p:nvPr/>
            </p:nvSpPr>
            <p:spPr>
              <a:xfrm>
                <a:off x="1774883" y="1482742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52"/>
              <p:cNvSpPr/>
              <p:nvPr/>
            </p:nvSpPr>
            <p:spPr>
              <a:xfrm>
                <a:off x="1097896" y="2874385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4" name="Straight Connector 53"/>
              <p:cNvCxnSpPr/>
              <p:nvPr/>
            </p:nvCxnSpPr>
            <p:spPr>
              <a:xfrm flipV="1">
                <a:off x="1280160" y="2606040"/>
                <a:ext cx="1737360" cy="365760"/>
              </a:xfrm>
              <a:prstGeom prst="line">
                <a:avLst/>
              </a:prstGeom>
              <a:ln w="63500">
                <a:solidFill>
                  <a:srgbClr val="008000"/>
                </a:solidFill>
                <a:prstDash val="sysDot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Oval 54"/>
              <p:cNvSpPr/>
              <p:nvPr/>
            </p:nvSpPr>
            <p:spPr>
              <a:xfrm>
                <a:off x="1114530" y="2871214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55"/>
              <p:cNvSpPr/>
              <p:nvPr/>
            </p:nvSpPr>
            <p:spPr>
              <a:xfrm>
                <a:off x="2903086" y="2520006"/>
                <a:ext cx="274320" cy="274320"/>
              </a:xfrm>
              <a:prstGeom prst="ellipse">
                <a:avLst/>
              </a:prstGeom>
              <a:solidFill>
                <a:srgbClr val="770077"/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4780532" y="2497021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4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079093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3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665211" y="31747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1</a:t>
              </a: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3356819" y="1139596"/>
              <a:ext cx="651252" cy="5847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smtClean="0"/>
                <a:t>v</a:t>
              </a:r>
              <a:r>
                <a:rPr lang="en-US" sz="3200" baseline="-25000" dirty="0"/>
                <a:t>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57458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115</TotalTime>
  <Words>407</Words>
  <Application>Microsoft Office PowerPoint</Application>
  <PresentationFormat>Letter Paper (8.5x11 in)</PresentationFormat>
  <Paragraphs>98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The University of Iowa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Darcy, Isabel K</dc:creator>
  <cp:lastModifiedBy>Darcy, Isabel K</cp:lastModifiedBy>
  <cp:revision>10</cp:revision>
  <dcterms:created xsi:type="dcterms:W3CDTF">2015-01-27T06:19:44Z</dcterms:created>
  <dcterms:modified xsi:type="dcterms:W3CDTF">2015-01-29T03:21:01Z</dcterms:modified>
</cp:coreProperties>
</file>