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5" r:id="rId2"/>
    <p:sldId id="327" r:id="rId3"/>
    <p:sldId id="299" r:id="rId4"/>
    <p:sldId id="298" r:id="rId5"/>
    <p:sldId id="259" r:id="rId6"/>
    <p:sldId id="268" r:id="rId7"/>
    <p:sldId id="326" r:id="rId8"/>
    <p:sldId id="286" r:id="rId9"/>
    <p:sldId id="288" r:id="rId10"/>
    <p:sldId id="287" r:id="rId11"/>
    <p:sldId id="285" r:id="rId12"/>
    <p:sldId id="292" r:id="rId13"/>
    <p:sldId id="271" r:id="rId14"/>
    <p:sldId id="273" r:id="rId15"/>
    <p:sldId id="317" r:id="rId16"/>
    <p:sldId id="318" r:id="rId17"/>
    <p:sldId id="328" r:id="rId18"/>
    <p:sldId id="319" r:id="rId19"/>
    <p:sldId id="276" r:id="rId20"/>
    <p:sldId id="300" r:id="rId21"/>
    <p:sldId id="320" r:id="rId22"/>
    <p:sldId id="323" r:id="rId23"/>
    <p:sldId id="324" r:id="rId24"/>
    <p:sldId id="325" r:id="rId25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3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6" d="100"/>
          <a:sy n="116" d="100"/>
        </p:scale>
        <p:origin x="138" y="102"/>
      </p:cViewPr>
      <p:guideLst>
        <p:guide orient="horz" pos="2160"/>
        <p:guide pos="43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C6941AD-1A8A-4120-B49D-187F0C95D9B8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9BE998-A93B-4B11-82CE-9CDB9F3C78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09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F1C8559-6EFD-704F-9CCE-36382068238B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03636D8-DC39-2949-BB73-847DC45A59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32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96157C-2FBF-9340-A3E6-88696799F5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41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36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23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746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28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7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0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36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84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0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617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90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20A98-C627-B644-BD20-EEAD3FC13F27}" type="datetimeFigureOut">
              <a:rPr lang="en-US" smtClean="0"/>
              <a:t>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63A5B-06D9-ED4F-87A3-0E687C683D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101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4012" y="215744"/>
            <a:ext cx="9289694" cy="984633"/>
            <a:chOff x="34793" y="215744"/>
            <a:chExt cx="9289694" cy="984633"/>
          </a:xfrm>
        </p:grpSpPr>
        <p:sp>
          <p:nvSpPr>
            <p:cNvPr id="2" name="Rectangle 1"/>
            <p:cNvSpPr/>
            <p:nvPr/>
          </p:nvSpPr>
          <p:spPr>
            <a:xfrm>
              <a:off x="34793" y="615601"/>
              <a:ext cx="928969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n+1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err="1" smtClean="0"/>
                <a:t>C</a:t>
              </a:r>
              <a:r>
                <a:rPr lang="en-US" sz="3200" baseline="-25000" dirty="0" err="1" smtClean="0"/>
                <a:t>n</a:t>
              </a:r>
              <a:r>
                <a:rPr lang="en-US" sz="3200" baseline="-25000" dirty="0" smtClean="0"/>
                <a:t>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n-1   </a:t>
              </a:r>
              <a:r>
                <a:rPr lang="en-US" sz="3200" dirty="0" smtClean="0">
                  <a:sym typeface="Wingdings"/>
                </a:rPr>
                <a:t>. . .</a:t>
              </a:r>
              <a:r>
                <a:rPr lang="en-US" sz="3200" baseline="-25000" dirty="0" smtClean="0"/>
                <a:t>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/>
                <a:t>2</a:t>
              </a:r>
              <a:r>
                <a:rPr lang="en-US" sz="3200" baseline="-25000" dirty="0" smtClean="0"/>
                <a:t>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  </a:t>
              </a:r>
              <a:r>
                <a:rPr lang="en-US" sz="3200" dirty="0" smtClean="0">
                  <a:sym typeface="Wingdings"/>
                </a:rPr>
                <a:t>   0</a:t>
              </a:r>
            </a:p>
          </p:txBody>
        </p:sp>
        <p:grpSp>
          <p:nvGrpSpPr>
            <p:cNvPr id="3" name="Group 2"/>
            <p:cNvGrpSpPr/>
            <p:nvPr/>
          </p:nvGrpSpPr>
          <p:grpSpPr>
            <a:xfrm>
              <a:off x="605908" y="215744"/>
              <a:ext cx="961338" cy="676656"/>
              <a:chOff x="658368" y="5669280"/>
              <a:chExt cx="961338" cy="676656"/>
            </a:xfrm>
          </p:grpSpPr>
          <p:sp>
            <p:nvSpPr>
              <p:cNvPr id="4" name="Arc 3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n+1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1969160" y="215744"/>
              <a:ext cx="961338" cy="676656"/>
              <a:chOff x="658368" y="5669280"/>
              <a:chExt cx="961338" cy="676656"/>
            </a:xfrm>
          </p:grpSpPr>
          <p:sp>
            <p:nvSpPr>
              <p:cNvPr id="7" name="Arc 6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n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6742652" y="215744"/>
              <a:ext cx="961338" cy="676656"/>
              <a:chOff x="658368" y="5669280"/>
              <a:chExt cx="961338" cy="676656"/>
            </a:xfrm>
          </p:grpSpPr>
          <p:sp>
            <p:nvSpPr>
              <p:cNvPr id="16" name="Arc 1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7930138" y="215744"/>
              <a:ext cx="961338" cy="676656"/>
              <a:chOff x="658368" y="5669280"/>
              <a:chExt cx="961338" cy="676656"/>
            </a:xfrm>
          </p:grpSpPr>
          <p:sp>
            <p:nvSpPr>
              <p:cNvPr id="19" name="Arc 18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0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5548630" y="215744"/>
              <a:ext cx="961338" cy="676656"/>
              <a:chOff x="658368" y="5669280"/>
              <a:chExt cx="961338" cy="676656"/>
            </a:xfrm>
          </p:grpSpPr>
          <p:sp>
            <p:nvSpPr>
              <p:cNvPr id="22" name="Arc 21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1026219" y="1986621"/>
            <a:ext cx="7576500" cy="5243487"/>
            <a:chOff x="1026219" y="2367620"/>
            <a:chExt cx="7576500" cy="5243487"/>
          </a:xfrm>
        </p:grpSpPr>
        <p:sp>
          <p:nvSpPr>
            <p:cNvPr id="25" name="Rectangle 24"/>
            <p:cNvSpPr/>
            <p:nvPr/>
          </p:nvSpPr>
          <p:spPr>
            <a:xfrm>
              <a:off x="1026219" y="2367620"/>
              <a:ext cx="7576500" cy="52434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err="1" smtClean="0">
                  <a:sym typeface="Wingdings"/>
                </a:rPr>
                <a:t>H</a:t>
              </a:r>
              <a:r>
                <a:rPr lang="en-US" sz="3200" baseline="-25000" dirty="0" err="1">
                  <a:sym typeface="Wingdings"/>
                </a:rPr>
                <a:t>n</a:t>
              </a:r>
              <a:r>
                <a:rPr lang="en-US" sz="3200" dirty="0" smtClean="0">
                  <a:sym typeface="Wingdings"/>
                </a:rPr>
                <a:t> = Z</a:t>
              </a:r>
              <a:r>
                <a:rPr lang="en-US" sz="3200" baseline="-25000" dirty="0">
                  <a:sym typeface="Wingdings"/>
                </a:rPr>
                <a:t>n</a:t>
              </a:r>
              <a:r>
                <a:rPr lang="en-US" sz="3200" dirty="0" smtClean="0">
                  <a:sym typeface="Wingdings"/>
                </a:rPr>
                <a:t>/</a:t>
              </a:r>
              <a:r>
                <a:rPr lang="en-US" sz="3200" dirty="0" err="1" smtClean="0"/>
                <a:t>B</a:t>
              </a:r>
              <a:r>
                <a:rPr lang="en-US" sz="3200" baseline="-25000" dirty="0" err="1"/>
                <a:t>n</a:t>
              </a:r>
              <a:r>
                <a:rPr lang="en-US" sz="3200" dirty="0" smtClean="0"/>
                <a:t> = (kernel of      )/ (image of         )</a:t>
              </a:r>
            </a:p>
            <a:p>
              <a:endParaRPr lang="en-US" sz="3200" dirty="0"/>
            </a:p>
            <a:p>
              <a:r>
                <a:rPr lang="en-US" sz="3200" dirty="0" smtClean="0"/>
                <a:t>				     null space of </a:t>
              </a:r>
              <a:r>
                <a:rPr lang="en-US" sz="3200" dirty="0" err="1" smtClean="0"/>
                <a:t>M</a:t>
              </a:r>
              <a:r>
                <a:rPr lang="en-US" sz="3200" baseline="-25000" dirty="0" err="1" smtClean="0"/>
                <a:t>n</a:t>
              </a:r>
              <a:r>
                <a:rPr lang="en-US" sz="3200" baseline="-25000" dirty="0" smtClean="0"/>
                <a:t>        </a:t>
              </a:r>
            </a:p>
            <a:p>
              <a:pPr>
                <a:lnSpc>
                  <a:spcPct val="120000"/>
                </a:lnSpc>
              </a:pPr>
              <a:r>
                <a:rPr lang="en-US" sz="3200" dirty="0"/>
                <a:t>	</a:t>
              </a:r>
              <a:r>
                <a:rPr lang="en-US" sz="3200" dirty="0" smtClean="0"/>
                <a:t>			</a:t>
              </a:r>
              <a:r>
                <a:rPr lang="en-US" sz="3200" dirty="0"/>
                <a:t> </a:t>
              </a:r>
              <a:r>
                <a:rPr lang="en-US" sz="3200" dirty="0" smtClean="0"/>
                <a:t>  column space of M</a:t>
              </a:r>
              <a:r>
                <a:rPr lang="en-US" sz="3200" baseline="-25000" dirty="0" smtClean="0"/>
                <a:t>n+1</a:t>
              </a:r>
            </a:p>
            <a:p>
              <a:pPr>
                <a:lnSpc>
                  <a:spcPct val="120000"/>
                </a:lnSpc>
              </a:pPr>
              <a:r>
                <a:rPr lang="en-US" sz="1050" dirty="0" smtClean="0"/>
                <a:t>                                   </a:t>
              </a:r>
            </a:p>
            <a:p>
              <a:pPr>
                <a:lnSpc>
                  <a:spcPct val="120000"/>
                </a:lnSpc>
              </a:pPr>
              <a:r>
                <a:rPr lang="en-US" sz="3200" dirty="0"/>
                <a:t> </a:t>
              </a:r>
              <a:r>
                <a:rPr lang="en-US" sz="3200" dirty="0" smtClean="0"/>
                <a:t>                              cycles </a:t>
              </a:r>
            </a:p>
            <a:p>
              <a:pPr>
                <a:lnSpc>
                  <a:spcPct val="120000"/>
                </a:lnSpc>
              </a:pPr>
              <a:r>
                <a:rPr lang="en-US" sz="3200" dirty="0"/>
                <a:t> </a:t>
              </a:r>
              <a:r>
                <a:rPr lang="en-US" sz="3200" dirty="0" smtClean="0"/>
                <a:t>                          boundaries    </a:t>
              </a:r>
              <a:r>
                <a:rPr lang="en-US" sz="3200" baseline="-25000" dirty="0" smtClean="0"/>
                <a:t>                </a:t>
              </a:r>
            </a:p>
            <a:p>
              <a:pPr>
                <a:lnSpc>
                  <a:spcPct val="120000"/>
                </a:lnSpc>
              </a:pPr>
              <a:endParaRPr lang="en-US" sz="3200" baseline="-25000" dirty="0"/>
            </a:p>
            <a:p>
              <a:pPr>
                <a:lnSpc>
                  <a:spcPct val="120000"/>
                </a:lnSpc>
              </a:pPr>
              <a:r>
                <a:rPr lang="en-US" sz="3200" dirty="0" smtClean="0"/>
                <a:t>Rank </a:t>
              </a:r>
              <a:r>
                <a:rPr lang="en-US" sz="3200" dirty="0" err="1" smtClean="0">
                  <a:sym typeface="Wingdings"/>
                </a:rPr>
                <a:t>H</a:t>
              </a:r>
              <a:r>
                <a:rPr lang="en-US" sz="3200" baseline="-25000" dirty="0" err="1">
                  <a:sym typeface="Wingdings"/>
                </a:rPr>
                <a:t>n</a:t>
              </a:r>
              <a:r>
                <a:rPr lang="en-US" sz="3200" dirty="0" smtClean="0">
                  <a:sym typeface="Wingdings"/>
                </a:rPr>
                <a:t> = Rank Z</a:t>
              </a:r>
              <a:r>
                <a:rPr lang="en-US" sz="3200" baseline="-25000" dirty="0">
                  <a:sym typeface="Wingdings"/>
                </a:rPr>
                <a:t>n</a:t>
              </a:r>
              <a:r>
                <a:rPr lang="en-US" sz="3200" dirty="0" smtClean="0">
                  <a:sym typeface="Wingdings"/>
                </a:rPr>
                <a:t> – Rank </a:t>
              </a:r>
              <a:r>
                <a:rPr lang="en-US" sz="3200" dirty="0" err="1" smtClean="0"/>
                <a:t>B</a:t>
              </a:r>
              <a:r>
                <a:rPr lang="en-US" sz="3200" baseline="-25000" dirty="0" err="1"/>
                <a:t>n</a:t>
              </a:r>
              <a:r>
                <a:rPr lang="en-US" sz="3200" dirty="0" smtClean="0"/>
                <a:t> </a:t>
              </a:r>
            </a:p>
            <a:p>
              <a:pPr>
                <a:lnSpc>
                  <a:spcPct val="120000"/>
                </a:lnSpc>
              </a:pPr>
              <a:endParaRPr lang="en-US" sz="3200" baseline="-25000" dirty="0" smtClean="0"/>
            </a:p>
            <a:p>
              <a:endParaRPr lang="en-US" sz="3200" baseline="-25000" dirty="0" smtClean="0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3227217" y="3966075"/>
              <a:ext cx="3318192" cy="1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Arc 30"/>
            <p:cNvSpPr/>
            <p:nvPr/>
          </p:nvSpPr>
          <p:spPr>
            <a:xfrm rot="240000">
              <a:off x="4639017" y="2494743"/>
              <a:ext cx="374904" cy="566928"/>
            </a:xfrm>
            <a:prstGeom prst="arc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748745" y="2385015"/>
              <a:ext cx="8516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o</a:t>
              </a:r>
              <a:r>
                <a:rPr lang="en-US" sz="3200" baseline="-25000" dirty="0"/>
                <a:t>n</a:t>
              </a:r>
              <a:r>
                <a:rPr lang="en-US" sz="3200" dirty="0" smtClean="0"/>
                <a:t> </a:t>
              </a:r>
            </a:p>
          </p:txBody>
        </p:sp>
        <p:sp>
          <p:nvSpPr>
            <p:cNvPr id="29" name="Arc 28"/>
            <p:cNvSpPr/>
            <p:nvPr/>
          </p:nvSpPr>
          <p:spPr>
            <a:xfrm rot="240000">
              <a:off x="7156966" y="2507233"/>
              <a:ext cx="374904" cy="566928"/>
            </a:xfrm>
            <a:prstGeom prst="arc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266694" y="2397505"/>
              <a:ext cx="8516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o</a:t>
              </a:r>
              <a:r>
                <a:rPr lang="en-US" sz="3200" baseline="-25000" dirty="0" smtClean="0"/>
                <a:t>n+1</a:t>
              </a:r>
              <a:r>
                <a:rPr lang="en-US" sz="3200" dirty="0" smtClean="0"/>
                <a:t>  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592050" y="3626632"/>
              <a:ext cx="52189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=</a:t>
              </a:r>
              <a:endParaRPr lang="en-US" sz="3200" dirty="0"/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3234141" y="5296111"/>
              <a:ext cx="2424217" cy="1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2598974" y="4956667"/>
              <a:ext cx="52189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=</a:t>
              </a:r>
              <a:endParaRPr 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888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400" y="445506"/>
            <a:ext cx="7556500" cy="37973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512352" y="4997080"/>
            <a:ext cx="3460093" cy="772468"/>
            <a:chOff x="3256081" y="3758785"/>
            <a:chExt cx="3460093" cy="772468"/>
          </a:xfrm>
        </p:grpSpPr>
        <p:grpSp>
          <p:nvGrpSpPr>
            <p:cNvPr id="4" name="Group 3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6" name="Arc 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3590764" y="3758785"/>
              <a:ext cx="31254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(e</a:t>
              </a:r>
              <a:r>
                <a:rPr lang="en-US" sz="3600" baseline="-25000" dirty="0"/>
                <a:t>4</a:t>
              </a:r>
              <a:r>
                <a:rPr lang="en-US" sz="3600" dirty="0" smtClean="0"/>
                <a:t>)  =  v</a:t>
              </a:r>
              <a:r>
                <a:rPr lang="en-US" sz="3600" baseline="-25000" dirty="0"/>
                <a:t>5</a:t>
              </a:r>
              <a:r>
                <a:rPr lang="en-US" sz="3600" dirty="0" smtClean="0"/>
                <a:t> + v</a:t>
              </a:r>
              <a:r>
                <a:rPr lang="en-US" sz="3600" baseline="-25000" dirty="0"/>
                <a:t>6</a:t>
              </a:r>
              <a:endParaRPr lang="en-US" sz="3600" baseline="-25000" dirty="0" smtClean="0"/>
            </a:p>
          </p:txBody>
        </p:sp>
      </p:grp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84475" y="4241574"/>
            <a:ext cx="5627767" cy="2419609"/>
            <a:chOff x="236662" y="3663279"/>
            <a:chExt cx="6316880" cy="2715888"/>
          </a:xfrm>
        </p:grpSpPr>
        <p:grpSp>
          <p:nvGrpSpPr>
            <p:cNvPr id="9" name="Group 8"/>
            <p:cNvGrpSpPr/>
            <p:nvPr/>
          </p:nvGrpSpPr>
          <p:grpSpPr>
            <a:xfrm>
              <a:off x="3436413" y="3663279"/>
              <a:ext cx="3117129" cy="2715888"/>
              <a:chOff x="793381" y="1366738"/>
              <a:chExt cx="3688851" cy="3214016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30" name="Isosceles Triangle 29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" name="Group 30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2" name="Oval 31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149562" y="2588847"/>
                <a:ext cx="88319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989958" y="2588847"/>
                <a:ext cx="104515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236662" y="3663279"/>
              <a:ext cx="3160695" cy="2428302"/>
              <a:chOff x="5038682" y="1366738"/>
              <a:chExt cx="3740408" cy="2873683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21" name="Oval 20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Oval 21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0" name="Oval 19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90407" y="2588847"/>
                <a:ext cx="9327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206716" y="2588847"/>
                <a:ext cx="124180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954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096" y="417480"/>
            <a:ext cx="7594600" cy="40005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512352" y="4997080"/>
            <a:ext cx="3460093" cy="772468"/>
            <a:chOff x="3256081" y="3758785"/>
            <a:chExt cx="3460093" cy="772468"/>
          </a:xfrm>
        </p:grpSpPr>
        <p:grpSp>
          <p:nvGrpSpPr>
            <p:cNvPr id="4" name="Group 3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6" name="Arc 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3590764" y="3758785"/>
              <a:ext cx="31254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(e</a:t>
              </a:r>
              <a:r>
                <a:rPr lang="en-US" sz="3600" baseline="-25000" dirty="0"/>
                <a:t>5</a:t>
              </a:r>
              <a:r>
                <a:rPr lang="en-US" sz="3600" dirty="0" smtClean="0"/>
                <a:t>)  =  v</a:t>
              </a:r>
              <a:r>
                <a:rPr lang="en-US" sz="3600" baseline="-25000" dirty="0"/>
                <a:t>4</a:t>
              </a:r>
              <a:r>
                <a:rPr lang="en-US" sz="3600" dirty="0" smtClean="0"/>
                <a:t> + v</a:t>
              </a:r>
              <a:r>
                <a:rPr lang="en-US" sz="3600" baseline="-25000" dirty="0"/>
                <a:t>6</a:t>
              </a:r>
              <a:endParaRPr lang="en-US" sz="3600" baseline="-25000" dirty="0" smtClean="0"/>
            </a:p>
          </p:txBody>
        </p:sp>
      </p:grp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84475" y="4241574"/>
            <a:ext cx="5627767" cy="2419609"/>
            <a:chOff x="236662" y="3663279"/>
            <a:chExt cx="6316880" cy="2715888"/>
          </a:xfrm>
        </p:grpSpPr>
        <p:grpSp>
          <p:nvGrpSpPr>
            <p:cNvPr id="9" name="Group 8"/>
            <p:cNvGrpSpPr/>
            <p:nvPr/>
          </p:nvGrpSpPr>
          <p:grpSpPr>
            <a:xfrm>
              <a:off x="3436413" y="3663279"/>
              <a:ext cx="3117129" cy="2715888"/>
              <a:chOff x="793381" y="1366738"/>
              <a:chExt cx="3688851" cy="3214016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30" name="Isosceles Triangle 29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" name="Group 30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2" name="Oval 31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149562" y="2588847"/>
                <a:ext cx="88319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989958" y="2588847"/>
                <a:ext cx="104515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236662" y="3663279"/>
              <a:ext cx="3160695" cy="2428302"/>
              <a:chOff x="5038682" y="1366738"/>
              <a:chExt cx="3740408" cy="2873683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21" name="Oval 20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Oval 21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0" name="Oval 19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90407" y="2588847"/>
                <a:ext cx="9327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206716" y="2588847"/>
                <a:ext cx="124180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954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/>
          <p:cNvGrpSpPr/>
          <p:nvPr/>
        </p:nvGrpSpPr>
        <p:grpSpPr>
          <a:xfrm>
            <a:off x="4946201" y="406370"/>
            <a:ext cx="3382244" cy="2975810"/>
            <a:chOff x="793381" y="1412950"/>
            <a:chExt cx="3382244" cy="2975810"/>
          </a:xfrm>
        </p:grpSpPr>
        <p:grpSp>
          <p:nvGrpSpPr>
            <p:cNvPr id="21" name="Group 20"/>
            <p:cNvGrpSpPr/>
            <p:nvPr/>
          </p:nvGrpSpPr>
          <p:grpSpPr>
            <a:xfrm>
              <a:off x="1284670" y="2021707"/>
              <a:ext cx="2239703" cy="1987736"/>
              <a:chOff x="1088696" y="3397905"/>
              <a:chExt cx="2239703" cy="1987736"/>
            </a:xfrm>
          </p:grpSpPr>
          <p:sp>
            <p:nvSpPr>
              <p:cNvPr id="3" name="Isosceles Triangle 2"/>
              <p:cNvSpPr/>
              <p:nvPr/>
            </p:nvSpPr>
            <p:spPr>
              <a:xfrm>
                <a:off x="1284670" y="3565883"/>
                <a:ext cx="1959740" cy="1696575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" name="Group 3"/>
              <p:cNvGrpSpPr/>
              <p:nvPr/>
            </p:nvGrpSpPr>
            <p:grpSpPr>
              <a:xfrm>
                <a:off x="1088696" y="5049686"/>
                <a:ext cx="2239703" cy="335955"/>
                <a:chOff x="2971800" y="2819400"/>
                <a:chExt cx="1021080" cy="182880"/>
              </a:xfrm>
            </p:grpSpPr>
            <p:sp>
              <p:nvSpPr>
                <p:cNvPr id="6" name="Oval 5"/>
                <p:cNvSpPr/>
                <p:nvPr/>
              </p:nvSpPr>
              <p:spPr>
                <a:xfrm>
                  <a:off x="2971800" y="2819400"/>
                  <a:ext cx="153162" cy="182880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3839718" y="2819400"/>
                  <a:ext cx="153162" cy="182880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" name="Oval 4"/>
              <p:cNvSpPr/>
              <p:nvPr/>
            </p:nvSpPr>
            <p:spPr>
              <a:xfrm>
                <a:off x="2090963" y="3397905"/>
                <a:ext cx="335955" cy="335955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3524373" y="346365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6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93381" y="346365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263487" y="1412950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403746" y="2588847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263487" y="3803984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989958" y="2588847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4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06671" y="406370"/>
            <a:ext cx="3409836" cy="2635477"/>
            <a:chOff x="5038682" y="1412950"/>
            <a:chExt cx="3409836" cy="2635477"/>
          </a:xfrm>
        </p:grpSpPr>
        <p:grpSp>
          <p:nvGrpSpPr>
            <p:cNvPr id="36" name="Group 35"/>
            <p:cNvGrpSpPr/>
            <p:nvPr/>
          </p:nvGrpSpPr>
          <p:grpSpPr>
            <a:xfrm>
              <a:off x="5537717" y="2021707"/>
              <a:ext cx="2239703" cy="1987736"/>
              <a:chOff x="4753821" y="2021707"/>
              <a:chExt cx="2239703" cy="1987736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5933925" y="2176272"/>
                <a:ext cx="912912" cy="1655064"/>
              </a:xfrm>
              <a:prstGeom prst="line">
                <a:avLst/>
              </a:prstGeom>
              <a:ln w="1270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V="1">
                <a:off x="4921799" y="2176272"/>
                <a:ext cx="1012126" cy="1655064"/>
              </a:xfrm>
              <a:prstGeom prst="line">
                <a:avLst/>
              </a:prstGeom>
              <a:ln w="1270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/>
              <p:nvPr/>
            </p:nvGrpSpPr>
            <p:grpSpPr>
              <a:xfrm>
                <a:off x="4753821" y="3673488"/>
                <a:ext cx="2239703" cy="335955"/>
                <a:chOff x="2971800" y="2819400"/>
                <a:chExt cx="1021080" cy="182880"/>
              </a:xfrm>
            </p:grpSpPr>
            <p:sp>
              <p:nvSpPr>
                <p:cNvPr id="10" name="Oval 9"/>
                <p:cNvSpPr/>
                <p:nvPr/>
              </p:nvSpPr>
              <p:spPr>
                <a:xfrm>
                  <a:off x="2971800" y="2819400"/>
                  <a:ext cx="153162" cy="182880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3839718" y="2819400"/>
                  <a:ext cx="153162" cy="182880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Oval 11"/>
              <p:cNvSpPr/>
              <p:nvPr/>
            </p:nvSpPr>
            <p:spPr>
              <a:xfrm>
                <a:off x="5756088" y="2021707"/>
                <a:ext cx="335955" cy="335955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5038682" y="346365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531117" y="1412950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797266" y="346365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598375" y="2588847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e</a:t>
              </a:r>
              <a:r>
                <a:rPr lang="en-US" sz="3200" baseline="-25000" dirty="0" smtClean="0"/>
                <a:t>1</a:t>
              </a:r>
              <a:endParaRPr lang="en-US" sz="3200" baseline="-250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206718" y="2588847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2</a:t>
              </a:r>
            </a:p>
          </p:txBody>
        </p:sp>
      </p:grpSp>
      <p:sp>
        <p:nvSpPr>
          <p:cNvPr id="8" name="Rectangle 7"/>
          <p:cNvSpPr/>
          <p:nvPr/>
        </p:nvSpPr>
        <p:spPr>
          <a:xfrm>
            <a:off x="112722" y="146395"/>
            <a:ext cx="90312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Counting number of connected components using homology</a:t>
            </a:r>
          </a:p>
        </p:txBody>
      </p:sp>
      <p:sp>
        <p:nvSpPr>
          <p:cNvPr id="2" name="Rectangle 1"/>
          <p:cNvSpPr/>
          <p:nvPr/>
        </p:nvSpPr>
        <p:spPr>
          <a:xfrm>
            <a:off x="493197" y="3051226"/>
            <a:ext cx="2031535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: C</a:t>
            </a:r>
            <a:r>
              <a:rPr lang="en-US" sz="3200" baseline="-25000" dirty="0" smtClean="0"/>
              <a:t>1   </a:t>
            </a:r>
            <a:r>
              <a:rPr lang="en-US" sz="3200" dirty="0" smtClean="0">
                <a:sym typeface="Wingdings"/>
              </a:rPr>
              <a:t>   </a:t>
            </a:r>
            <a:r>
              <a:rPr lang="en-US" sz="3200" dirty="0" smtClean="0"/>
              <a:t>C</a:t>
            </a:r>
            <a:r>
              <a:rPr lang="en-US" sz="3200" baseline="-25000" dirty="0" smtClean="0"/>
              <a:t>0</a:t>
            </a:r>
            <a:endParaRPr lang="en-US" sz="3200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118618" y="3070527"/>
            <a:ext cx="699555" cy="676656"/>
            <a:chOff x="658368" y="5669280"/>
            <a:chExt cx="699555" cy="676656"/>
          </a:xfrm>
        </p:grpSpPr>
        <p:sp>
          <p:nvSpPr>
            <p:cNvPr id="17" name="Arc 16"/>
            <p:cNvSpPr/>
            <p:nvPr/>
          </p:nvSpPr>
          <p:spPr>
            <a:xfrm rot="240000">
              <a:off x="658368" y="5779008"/>
              <a:ext cx="374904" cy="566928"/>
            </a:xfrm>
            <a:prstGeom prst="arc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68096" y="5669280"/>
              <a:ext cx="58982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o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820186" y="3338705"/>
            <a:ext cx="3460093" cy="736182"/>
            <a:chOff x="3256081" y="3795071"/>
            <a:chExt cx="3460093" cy="736182"/>
          </a:xfrm>
        </p:grpSpPr>
        <p:grpSp>
          <p:nvGrpSpPr>
            <p:cNvPr id="45" name="Group 44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52" name="Arc 51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3590764" y="3795071"/>
              <a:ext cx="31254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(e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) = v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 + v</a:t>
              </a:r>
              <a:r>
                <a:rPr lang="en-US" sz="3200" baseline="-25000" dirty="0" smtClean="0"/>
                <a:t>2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820186" y="4006997"/>
            <a:ext cx="3460093" cy="696498"/>
            <a:chOff x="3256081" y="3834755"/>
            <a:chExt cx="3460093" cy="696498"/>
          </a:xfrm>
        </p:grpSpPr>
        <p:grpSp>
          <p:nvGrpSpPr>
            <p:cNvPr id="55" name="Group 54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57" name="Arc 56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3590764" y="3834755"/>
              <a:ext cx="31254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(e</a:t>
              </a:r>
              <a:r>
                <a:rPr lang="en-US" sz="3200" baseline="-25000" dirty="0"/>
                <a:t>2</a:t>
              </a:r>
              <a:r>
                <a:rPr lang="en-US" sz="3200" dirty="0" smtClean="0"/>
                <a:t>) = v</a:t>
              </a:r>
              <a:r>
                <a:rPr lang="en-US" sz="3200" baseline="-25000" dirty="0" smtClean="0"/>
                <a:t>2</a:t>
              </a:r>
              <a:r>
                <a:rPr lang="en-US" sz="3200" dirty="0" smtClean="0"/>
                <a:t> + v</a:t>
              </a:r>
              <a:r>
                <a:rPr lang="en-US" sz="3200" baseline="-25000" dirty="0"/>
                <a:t>3</a:t>
              </a:r>
              <a:endParaRPr lang="en-US" sz="3200" baseline="-25000" dirty="0" smtClean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820186" y="4695131"/>
            <a:ext cx="3460093" cy="736182"/>
            <a:chOff x="3256081" y="3795071"/>
            <a:chExt cx="3460093" cy="736182"/>
          </a:xfrm>
        </p:grpSpPr>
        <p:grpSp>
          <p:nvGrpSpPr>
            <p:cNvPr id="60" name="Group 59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62" name="Arc 61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3590764" y="3795071"/>
              <a:ext cx="31254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(e</a:t>
              </a:r>
              <a:r>
                <a:rPr lang="en-US" sz="3200" baseline="-25000" dirty="0"/>
                <a:t>3</a:t>
              </a:r>
              <a:r>
                <a:rPr lang="en-US" sz="3200" dirty="0" smtClean="0"/>
                <a:t>) = v</a:t>
              </a:r>
              <a:r>
                <a:rPr lang="en-US" sz="3200" baseline="-25000" dirty="0"/>
                <a:t>4</a:t>
              </a:r>
              <a:r>
                <a:rPr lang="en-US" sz="3200" dirty="0" smtClean="0"/>
                <a:t> + v</a:t>
              </a:r>
              <a:r>
                <a:rPr lang="en-US" sz="3200" baseline="-25000" dirty="0"/>
                <a:t>5</a:t>
              </a:r>
              <a:endParaRPr lang="en-US" sz="3200" baseline="-25000" dirty="0" smtClean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2820186" y="5383265"/>
            <a:ext cx="3460093" cy="736182"/>
            <a:chOff x="3256081" y="3795071"/>
            <a:chExt cx="3460093" cy="736182"/>
          </a:xfrm>
        </p:grpSpPr>
        <p:grpSp>
          <p:nvGrpSpPr>
            <p:cNvPr id="65" name="Group 64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67" name="Arc 66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>
              <a:off x="3590764" y="3795071"/>
              <a:ext cx="31254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(e</a:t>
              </a:r>
              <a:r>
                <a:rPr lang="en-US" sz="3200" baseline="-25000" dirty="0"/>
                <a:t>4</a:t>
              </a:r>
              <a:r>
                <a:rPr lang="en-US" sz="3200" dirty="0" smtClean="0"/>
                <a:t>) = v</a:t>
              </a:r>
              <a:r>
                <a:rPr lang="en-US" sz="3200" baseline="-25000" dirty="0"/>
                <a:t>5</a:t>
              </a:r>
              <a:r>
                <a:rPr lang="en-US" sz="3200" dirty="0" smtClean="0"/>
                <a:t> + v</a:t>
              </a:r>
              <a:r>
                <a:rPr lang="en-US" sz="3200" baseline="-25000" dirty="0"/>
                <a:t>6</a:t>
              </a:r>
              <a:endParaRPr lang="en-US" sz="3200" baseline="-25000" dirty="0" smtClean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2820186" y="6051577"/>
            <a:ext cx="3460093" cy="736182"/>
            <a:chOff x="3256081" y="3795071"/>
            <a:chExt cx="3460093" cy="736182"/>
          </a:xfrm>
        </p:grpSpPr>
        <p:grpSp>
          <p:nvGrpSpPr>
            <p:cNvPr id="70" name="Group 69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72" name="Arc 71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3590764" y="3795071"/>
              <a:ext cx="31254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(e</a:t>
              </a:r>
              <a:r>
                <a:rPr lang="en-US" sz="3200" baseline="-25000" dirty="0"/>
                <a:t>5</a:t>
              </a:r>
              <a:r>
                <a:rPr lang="en-US" sz="3200" dirty="0" smtClean="0"/>
                <a:t>) = v</a:t>
              </a:r>
              <a:r>
                <a:rPr lang="en-US" sz="3200" baseline="-25000" dirty="0"/>
                <a:t>4</a:t>
              </a:r>
              <a:r>
                <a:rPr lang="en-US" sz="3200" dirty="0" smtClean="0"/>
                <a:t> + v</a:t>
              </a:r>
              <a:r>
                <a:rPr lang="en-US" sz="3200" baseline="-25000" dirty="0"/>
                <a:t>6</a:t>
              </a:r>
              <a:endParaRPr lang="en-US" sz="3200" baseline="-25000" dirty="0" smtClean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5438305" y="3526973"/>
            <a:ext cx="3697753" cy="1526680"/>
            <a:chOff x="5612265" y="3387813"/>
            <a:chExt cx="3697753" cy="1526680"/>
          </a:xfrm>
        </p:grpSpPr>
        <p:sp>
          <p:nvSpPr>
            <p:cNvPr id="15" name="TextBox 14"/>
            <p:cNvSpPr txBox="1"/>
            <p:nvPr/>
          </p:nvSpPr>
          <p:spPr>
            <a:xfrm>
              <a:off x="5955773" y="3387813"/>
              <a:ext cx="3354245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FF0000"/>
                  </a:solidFill>
                </a:rPr>
                <a:t>Extend linearly: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955773" y="4209083"/>
              <a:ext cx="3188227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930000"/>
                  </a:solidFill>
                  <a:latin typeface="Symbol"/>
                </a:rPr>
                <a:t>(</a:t>
              </a:r>
              <a:r>
                <a:rPr lang="en-US" sz="3200" dirty="0" err="1" smtClean="0">
                  <a:solidFill>
                    <a:srgbClr val="930000"/>
                  </a:solidFill>
                  <a:latin typeface="Symbol"/>
                </a:rPr>
                <a:t>S</a:t>
              </a:r>
              <a:r>
                <a:rPr lang="en-US" sz="3200" dirty="0" err="1" smtClean="0">
                  <a:solidFill>
                    <a:srgbClr val="930000"/>
                  </a:solidFill>
                </a:rPr>
                <a:t>n</a:t>
              </a:r>
              <a:r>
                <a:rPr lang="en-US" sz="3200" baseline="-25000" dirty="0" err="1" smtClean="0">
                  <a:solidFill>
                    <a:srgbClr val="930000"/>
                  </a:solidFill>
                </a:rPr>
                <a:t>i</a:t>
              </a:r>
              <a:r>
                <a:rPr lang="en-US" sz="3200" dirty="0" err="1" smtClean="0">
                  <a:solidFill>
                    <a:srgbClr val="930000"/>
                  </a:solidFill>
                </a:rPr>
                <a:t>e</a:t>
              </a:r>
              <a:r>
                <a:rPr lang="en-US" sz="3200" baseline="-25000" dirty="0" err="1" smtClean="0">
                  <a:solidFill>
                    <a:srgbClr val="930000"/>
                  </a:solidFill>
                </a:rPr>
                <a:t>i</a:t>
              </a:r>
              <a:r>
                <a:rPr lang="en-US" sz="3200" dirty="0">
                  <a:solidFill>
                    <a:srgbClr val="930000"/>
                  </a:solidFill>
                </a:rPr>
                <a:t>)</a:t>
              </a:r>
              <a:r>
                <a:rPr lang="en-US" sz="3200" dirty="0" smtClean="0">
                  <a:solidFill>
                    <a:srgbClr val="930000"/>
                  </a:solidFill>
                </a:rPr>
                <a:t>  =  </a:t>
              </a:r>
              <a:r>
                <a:rPr lang="en-US" sz="3200" dirty="0" err="1" smtClean="0">
                  <a:solidFill>
                    <a:srgbClr val="930000"/>
                  </a:solidFill>
                </a:rPr>
                <a:t>n</a:t>
              </a:r>
              <a:r>
                <a:rPr lang="en-US" sz="3200" baseline="-25000" dirty="0" err="1" smtClean="0">
                  <a:solidFill>
                    <a:srgbClr val="930000"/>
                  </a:solidFill>
                </a:rPr>
                <a:t>i</a:t>
              </a:r>
              <a:r>
                <a:rPr lang="en-US" sz="3200" baseline="-25000" dirty="0" smtClean="0">
                  <a:solidFill>
                    <a:srgbClr val="930000"/>
                  </a:solidFill>
                </a:rPr>
                <a:t> </a:t>
              </a:r>
              <a:r>
                <a:rPr lang="en-US" sz="3200" dirty="0" smtClean="0">
                  <a:solidFill>
                    <a:srgbClr val="930000"/>
                  </a:solidFill>
                  <a:latin typeface="Symbol"/>
                </a:rPr>
                <a:t>S</a:t>
              </a:r>
              <a:r>
                <a:rPr lang="en-US" sz="3200" dirty="0" smtClean="0">
                  <a:solidFill>
                    <a:srgbClr val="930000"/>
                  </a:solidFill>
                </a:rPr>
                <a:t>   (</a:t>
              </a:r>
              <a:r>
                <a:rPr lang="en-US" sz="3200" dirty="0" err="1" smtClean="0">
                  <a:solidFill>
                    <a:srgbClr val="930000"/>
                  </a:solidFill>
                </a:rPr>
                <a:t>e</a:t>
              </a:r>
              <a:r>
                <a:rPr lang="en-US" sz="3200" baseline="-25000" dirty="0" err="1" smtClean="0">
                  <a:solidFill>
                    <a:srgbClr val="930000"/>
                  </a:solidFill>
                </a:rPr>
                <a:t>i</a:t>
              </a:r>
              <a:r>
                <a:rPr lang="en-US" sz="3200" dirty="0">
                  <a:solidFill>
                    <a:srgbClr val="930000"/>
                  </a:solidFill>
                </a:rPr>
                <a:t>)</a:t>
              </a:r>
              <a:endParaRPr lang="en-US" sz="3200" baseline="-25000" dirty="0">
                <a:solidFill>
                  <a:srgbClr val="930000"/>
                </a:solidFill>
              </a:endParaRP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8087786" y="4241319"/>
              <a:ext cx="689134" cy="660788"/>
              <a:chOff x="8087786" y="4235372"/>
              <a:chExt cx="689134" cy="660788"/>
            </a:xfrm>
          </p:grpSpPr>
          <p:sp>
            <p:nvSpPr>
              <p:cNvPr id="79" name="Arc 78"/>
              <p:cNvSpPr/>
              <p:nvPr/>
            </p:nvSpPr>
            <p:spPr>
              <a:xfrm rot="240000">
                <a:off x="8087786" y="4329232"/>
                <a:ext cx="374904" cy="566928"/>
              </a:xfrm>
              <a:prstGeom prst="arc">
                <a:avLst/>
              </a:prstGeom>
              <a:ln w="28575" cmpd="sng">
                <a:solidFill>
                  <a:srgbClr val="93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930000"/>
                  </a:solidFill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8187093" y="4235372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930000"/>
                    </a:solidFill>
                  </a:rPr>
                  <a:t>o</a:t>
                </a:r>
              </a:p>
            </p:txBody>
          </p:sp>
        </p:grpSp>
        <p:grpSp>
          <p:nvGrpSpPr>
            <p:cNvPr id="84" name="Group 83"/>
            <p:cNvGrpSpPr/>
            <p:nvPr/>
          </p:nvGrpSpPr>
          <p:grpSpPr>
            <a:xfrm>
              <a:off x="5612265" y="4241319"/>
              <a:ext cx="689134" cy="660788"/>
              <a:chOff x="8087786" y="4235372"/>
              <a:chExt cx="689134" cy="660788"/>
            </a:xfrm>
          </p:grpSpPr>
          <p:sp>
            <p:nvSpPr>
              <p:cNvPr id="85" name="Arc 84"/>
              <p:cNvSpPr/>
              <p:nvPr/>
            </p:nvSpPr>
            <p:spPr>
              <a:xfrm rot="240000">
                <a:off x="8087786" y="4329232"/>
                <a:ext cx="374904" cy="566928"/>
              </a:xfrm>
              <a:prstGeom prst="arc">
                <a:avLst/>
              </a:prstGeom>
              <a:ln w="28575" cmpd="sng">
                <a:solidFill>
                  <a:srgbClr val="93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930000"/>
                  </a:solidFill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8187093" y="4235372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930000"/>
                    </a:solidFill>
                  </a:rPr>
                  <a:t>o</a:t>
                </a:r>
              </a:p>
            </p:txBody>
          </p:sp>
        </p:grpSp>
        <p:sp>
          <p:nvSpPr>
            <p:cNvPr id="26" name="Rectangle 25"/>
            <p:cNvSpPr/>
            <p:nvPr/>
          </p:nvSpPr>
          <p:spPr>
            <a:xfrm>
              <a:off x="5694176" y="3387813"/>
              <a:ext cx="3386760" cy="1526680"/>
            </a:xfrm>
            <a:prstGeom prst="rect">
              <a:avLst/>
            </a:prstGeom>
            <a:ln>
              <a:solidFill>
                <a:srgbClr val="930000"/>
              </a:solidFill>
            </a:ln>
          </p:spPr>
          <p:txBody>
            <a:bodyPr rtlCol="0" anchor="ctr">
              <a:spAutoFit/>
            </a:bodyPr>
            <a:lstStyle/>
            <a:p>
              <a:pPr algn="ctr"/>
              <a:endParaRPr lang="en-US" sz="32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283281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300" y="742610"/>
            <a:ext cx="6108700" cy="39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559" y="293815"/>
            <a:ext cx="5526190" cy="3538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667" y="4023760"/>
            <a:ext cx="8272052" cy="269958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45265" y="1165468"/>
            <a:ext cx="13047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9888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032752" y="5576854"/>
            <a:ext cx="7576500" cy="676656"/>
            <a:chOff x="1032752" y="5576854"/>
            <a:chExt cx="7576500" cy="676656"/>
          </a:xfrm>
        </p:grpSpPr>
        <p:sp>
          <p:nvSpPr>
            <p:cNvPr id="4" name="Rectangle 3"/>
            <p:cNvSpPr/>
            <p:nvPr/>
          </p:nvSpPr>
          <p:spPr>
            <a:xfrm>
              <a:off x="1032752" y="5576854"/>
              <a:ext cx="7576500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>
                  <a:sym typeface="Wingdings"/>
                </a:rPr>
                <a:t>Z</a:t>
              </a:r>
              <a:r>
                <a:rPr lang="en-US" sz="3200" baseline="-25000" dirty="0" smtClean="0">
                  <a:sym typeface="Wingdings"/>
                </a:rPr>
                <a:t>1 </a:t>
              </a:r>
              <a:r>
                <a:rPr lang="en-US" sz="3200" dirty="0" smtClean="0">
                  <a:sym typeface="Wingdings"/>
                </a:rPr>
                <a:t> </a:t>
              </a:r>
              <a:r>
                <a:rPr lang="en-US" sz="3200" dirty="0" smtClean="0"/>
                <a:t>= </a:t>
              </a:r>
              <a:r>
                <a:rPr lang="en-US" sz="3200" dirty="0"/>
                <a:t> </a:t>
              </a:r>
              <a:r>
                <a:rPr lang="en-US" sz="3200" dirty="0" smtClean="0"/>
                <a:t>kernel of        =   null space of M</a:t>
              </a:r>
              <a:r>
                <a:rPr lang="en-US" sz="3200" baseline="-25000" dirty="0"/>
                <a:t>1</a:t>
              </a:r>
              <a:r>
                <a:rPr lang="en-US" sz="3200" baseline="-25000" dirty="0" smtClean="0"/>
                <a:t>        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3462227" y="5576854"/>
              <a:ext cx="961338" cy="676656"/>
              <a:chOff x="658368" y="5669280"/>
              <a:chExt cx="961338" cy="676656"/>
            </a:xfrm>
          </p:grpSpPr>
          <p:sp>
            <p:nvSpPr>
              <p:cNvPr id="10" name="Arc 9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3099502" y="194464"/>
            <a:ext cx="3192424" cy="974266"/>
            <a:chOff x="34793" y="607110"/>
            <a:chExt cx="3192424" cy="974266"/>
          </a:xfrm>
        </p:grpSpPr>
        <p:sp>
          <p:nvSpPr>
            <p:cNvPr id="13" name="Rectangle 12"/>
            <p:cNvSpPr/>
            <p:nvPr/>
          </p:nvSpPr>
          <p:spPr>
            <a:xfrm>
              <a:off x="34793" y="996600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1665504" y="607110"/>
              <a:ext cx="961338" cy="676656"/>
              <a:chOff x="658368" y="5669280"/>
              <a:chExt cx="961338" cy="676656"/>
            </a:xfrm>
          </p:grpSpPr>
          <p:sp>
            <p:nvSpPr>
              <p:cNvPr id="18" name="Arc 17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71482" y="607110"/>
              <a:ext cx="961338" cy="676656"/>
              <a:chOff x="658368" y="5669280"/>
              <a:chExt cx="961338" cy="676656"/>
            </a:xfrm>
          </p:grpSpPr>
          <p:sp>
            <p:nvSpPr>
              <p:cNvPr id="16" name="Arc 1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43" y="1411730"/>
            <a:ext cx="7623810" cy="4126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78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032752" y="5576854"/>
            <a:ext cx="7576500" cy="676656"/>
            <a:chOff x="1032752" y="5576854"/>
            <a:chExt cx="7576500" cy="676656"/>
          </a:xfrm>
        </p:grpSpPr>
        <p:sp>
          <p:nvSpPr>
            <p:cNvPr id="4" name="Rectangle 3"/>
            <p:cNvSpPr/>
            <p:nvPr/>
          </p:nvSpPr>
          <p:spPr>
            <a:xfrm>
              <a:off x="1032752" y="5576854"/>
              <a:ext cx="7576500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>
                  <a:sym typeface="Wingdings"/>
                </a:rPr>
                <a:t>Z</a:t>
              </a:r>
              <a:r>
                <a:rPr lang="en-US" sz="3200" baseline="-25000" dirty="0" smtClean="0">
                  <a:sym typeface="Wingdings"/>
                </a:rPr>
                <a:t>1 </a:t>
              </a:r>
              <a:r>
                <a:rPr lang="en-US" sz="3200" dirty="0" smtClean="0">
                  <a:sym typeface="Wingdings"/>
                </a:rPr>
                <a:t> </a:t>
              </a:r>
              <a:r>
                <a:rPr lang="en-US" sz="3200" dirty="0" smtClean="0"/>
                <a:t>= </a:t>
              </a:r>
              <a:r>
                <a:rPr lang="en-US" sz="3200" dirty="0"/>
                <a:t> </a:t>
              </a:r>
              <a:r>
                <a:rPr lang="en-US" sz="3200" dirty="0" smtClean="0"/>
                <a:t>kernel of        =   null space of M</a:t>
              </a:r>
              <a:r>
                <a:rPr lang="en-US" sz="3200" baseline="-25000" dirty="0"/>
                <a:t>1</a:t>
              </a:r>
              <a:r>
                <a:rPr lang="en-US" sz="3200" baseline="-25000" dirty="0" smtClean="0"/>
                <a:t>        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3462227" y="5576854"/>
              <a:ext cx="961338" cy="676656"/>
              <a:chOff x="658368" y="5669280"/>
              <a:chExt cx="961338" cy="676656"/>
            </a:xfrm>
          </p:grpSpPr>
          <p:sp>
            <p:nvSpPr>
              <p:cNvPr id="10" name="Arc 9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3099502" y="194464"/>
            <a:ext cx="3192424" cy="974266"/>
            <a:chOff x="34793" y="607110"/>
            <a:chExt cx="3192424" cy="974266"/>
          </a:xfrm>
        </p:grpSpPr>
        <p:sp>
          <p:nvSpPr>
            <p:cNvPr id="13" name="Rectangle 12"/>
            <p:cNvSpPr/>
            <p:nvPr/>
          </p:nvSpPr>
          <p:spPr>
            <a:xfrm>
              <a:off x="34793" y="996600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1665504" y="607110"/>
              <a:ext cx="961338" cy="676656"/>
              <a:chOff x="658368" y="5669280"/>
              <a:chExt cx="961338" cy="676656"/>
            </a:xfrm>
          </p:grpSpPr>
          <p:sp>
            <p:nvSpPr>
              <p:cNvPr id="18" name="Arc 17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71482" y="607110"/>
              <a:ext cx="961338" cy="676656"/>
              <a:chOff x="658368" y="5669280"/>
              <a:chExt cx="961338" cy="676656"/>
            </a:xfrm>
          </p:grpSpPr>
          <p:sp>
            <p:nvSpPr>
              <p:cNvPr id="16" name="Arc 1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43" y="1411730"/>
            <a:ext cx="7623810" cy="412623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0616" y="2191326"/>
            <a:ext cx="1193800" cy="298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9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482" y="3631930"/>
            <a:ext cx="901700" cy="304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4824" y="3612880"/>
            <a:ext cx="914400" cy="30861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4190" y="3625580"/>
            <a:ext cx="952500" cy="3060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508" y="163445"/>
            <a:ext cx="939800" cy="309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4190" y="95250"/>
            <a:ext cx="952500" cy="3200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7425" y="1113283"/>
            <a:ext cx="334011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= {v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, v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} =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076463" y="4474964"/>
            <a:ext cx="2048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b</a:t>
            </a:r>
            <a:r>
              <a:rPr lang="en-US" sz="3200" baseline="-25000" dirty="0" smtClean="0"/>
              <a:t>5</a:t>
            </a:r>
            <a:r>
              <a:rPr lang="en-US" sz="3200" dirty="0" smtClean="0"/>
              <a:t> =  </a:t>
            </a:r>
          </a:p>
          <a:p>
            <a:r>
              <a:rPr lang="en-US" sz="3200" dirty="0" smtClean="0"/>
              <a:t>e</a:t>
            </a:r>
            <a:r>
              <a:rPr lang="en-US" sz="3200" baseline="-25000" dirty="0" smtClean="0"/>
              <a:t>3</a:t>
            </a:r>
            <a:r>
              <a:rPr lang="en-US" sz="3200" dirty="0" smtClean="0"/>
              <a:t> + e</a:t>
            </a:r>
            <a:r>
              <a:rPr lang="en-US" sz="3200" baseline="-25000" dirty="0" smtClean="0"/>
              <a:t>4</a:t>
            </a:r>
            <a:r>
              <a:rPr lang="en-US" sz="3200" dirty="0" smtClean="0"/>
              <a:t> + e</a:t>
            </a:r>
            <a:r>
              <a:rPr lang="en-US" sz="3200" baseline="-25000" dirty="0" smtClean="0"/>
              <a:t>5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142720" y="4474964"/>
            <a:ext cx="2048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/>
              <a:t>4</a:t>
            </a:r>
            <a:r>
              <a:rPr lang="en-US" sz="3200" dirty="0" smtClean="0"/>
              <a:t> = 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{v</a:t>
            </a:r>
            <a:r>
              <a:rPr lang="en-US" sz="3200" baseline="-25000" dirty="0"/>
              <a:t>5</a:t>
            </a:r>
            <a:r>
              <a:rPr lang="en-US" sz="3200" dirty="0" smtClean="0"/>
              <a:t>, v</a:t>
            </a:r>
            <a:r>
              <a:rPr lang="en-US" sz="3200" baseline="-25000" dirty="0"/>
              <a:t>6</a:t>
            </a:r>
            <a:r>
              <a:rPr lang="en-US" sz="3200" dirty="0" smtClean="0"/>
              <a:t>} =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04376" y="4474964"/>
            <a:ext cx="2048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/>
              <a:t>3</a:t>
            </a:r>
            <a:r>
              <a:rPr lang="en-US" sz="3200" dirty="0" smtClean="0"/>
              <a:t> = 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{v</a:t>
            </a:r>
            <a:r>
              <a:rPr lang="en-US" sz="3200" baseline="-25000" dirty="0"/>
              <a:t>4</a:t>
            </a:r>
            <a:r>
              <a:rPr lang="en-US" sz="3200" dirty="0" smtClean="0"/>
              <a:t>, v</a:t>
            </a:r>
            <a:r>
              <a:rPr lang="en-US" sz="3200" baseline="-25000" dirty="0"/>
              <a:t>5</a:t>
            </a:r>
            <a:r>
              <a:rPr lang="en-US" sz="3200" dirty="0" smtClean="0"/>
              <a:t>} = 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998727" y="1113283"/>
            <a:ext cx="324407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/>
              <a:t>2</a:t>
            </a:r>
            <a:r>
              <a:rPr lang="en-US" sz="3200" dirty="0" smtClean="0"/>
              <a:t> =  {v</a:t>
            </a:r>
            <a:r>
              <a:rPr lang="en-US" sz="3200" baseline="-25000" dirty="0"/>
              <a:t>2</a:t>
            </a:r>
            <a:r>
              <a:rPr lang="en-US" sz="3200" dirty="0" smtClean="0"/>
              <a:t>, v</a:t>
            </a:r>
            <a:r>
              <a:rPr lang="en-US" sz="3200" baseline="-25000" dirty="0"/>
              <a:t>3</a:t>
            </a:r>
            <a:r>
              <a:rPr lang="en-US" sz="3200" dirty="0" smtClean="0"/>
              <a:t>} = 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244692" y="228601"/>
            <a:ext cx="188274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New basis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9902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032752" y="5402904"/>
            <a:ext cx="7576500" cy="1077218"/>
            <a:chOff x="1032752" y="5576854"/>
            <a:chExt cx="7576500" cy="1077218"/>
          </a:xfrm>
        </p:grpSpPr>
        <p:sp>
          <p:nvSpPr>
            <p:cNvPr id="4" name="Rectangle 3"/>
            <p:cNvSpPr/>
            <p:nvPr/>
          </p:nvSpPr>
          <p:spPr>
            <a:xfrm>
              <a:off x="1032752" y="5576854"/>
              <a:ext cx="7576500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>
                  <a:sym typeface="Wingdings"/>
                </a:rPr>
                <a:t>Z</a:t>
              </a:r>
              <a:r>
                <a:rPr lang="en-US" sz="3200" baseline="-25000" dirty="0" smtClean="0">
                  <a:sym typeface="Wingdings"/>
                </a:rPr>
                <a:t>1 </a:t>
              </a:r>
              <a:r>
                <a:rPr lang="en-US" sz="3200" dirty="0" smtClean="0">
                  <a:sym typeface="Wingdings"/>
                </a:rPr>
                <a:t> </a:t>
              </a:r>
              <a:r>
                <a:rPr lang="en-US" sz="3200" dirty="0" smtClean="0"/>
                <a:t>= </a:t>
              </a:r>
              <a:r>
                <a:rPr lang="en-US" sz="3200" dirty="0"/>
                <a:t> </a:t>
              </a:r>
              <a:r>
                <a:rPr lang="en-US" sz="3200" dirty="0" smtClean="0"/>
                <a:t>kernel of        =   null space of M</a:t>
              </a:r>
              <a:r>
                <a:rPr lang="en-US" sz="3200" baseline="-25000" dirty="0" smtClean="0"/>
                <a:t>1</a:t>
              </a:r>
            </a:p>
            <a:p>
              <a:r>
                <a:rPr lang="en-US" sz="3200" dirty="0" smtClean="0"/>
                <a:t>										= &lt;e</a:t>
              </a:r>
              <a:r>
                <a:rPr lang="en-US" sz="3200" baseline="-25000" dirty="0" smtClean="0"/>
                <a:t>3</a:t>
              </a:r>
              <a:r>
                <a:rPr lang="en-US" sz="3200" dirty="0" smtClean="0"/>
                <a:t> + e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 + e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&gt;</a:t>
              </a:r>
              <a:r>
                <a:rPr lang="en-US" sz="3200" baseline="-25000" dirty="0" smtClean="0"/>
                <a:t>        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3462227" y="5576854"/>
              <a:ext cx="961338" cy="676656"/>
              <a:chOff x="658368" y="5669280"/>
              <a:chExt cx="961338" cy="676656"/>
            </a:xfrm>
          </p:grpSpPr>
          <p:sp>
            <p:nvSpPr>
              <p:cNvPr id="10" name="Arc 9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3099502" y="194464"/>
            <a:ext cx="3192424" cy="974266"/>
            <a:chOff x="34793" y="607110"/>
            <a:chExt cx="3192424" cy="974266"/>
          </a:xfrm>
        </p:grpSpPr>
        <p:sp>
          <p:nvSpPr>
            <p:cNvPr id="13" name="Rectangle 12"/>
            <p:cNvSpPr/>
            <p:nvPr/>
          </p:nvSpPr>
          <p:spPr>
            <a:xfrm>
              <a:off x="34793" y="996600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1665504" y="607110"/>
              <a:ext cx="961338" cy="676656"/>
              <a:chOff x="658368" y="5669280"/>
              <a:chExt cx="961338" cy="676656"/>
            </a:xfrm>
          </p:grpSpPr>
          <p:sp>
            <p:nvSpPr>
              <p:cNvPr id="18" name="Arc 17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15" name="Group 14"/>
            <p:cNvGrpSpPr/>
            <p:nvPr/>
          </p:nvGrpSpPr>
          <p:grpSpPr>
            <a:xfrm>
              <a:off x="471482" y="607110"/>
              <a:ext cx="961338" cy="676656"/>
              <a:chOff x="658368" y="5669280"/>
              <a:chExt cx="961338" cy="676656"/>
            </a:xfrm>
          </p:grpSpPr>
          <p:sp>
            <p:nvSpPr>
              <p:cNvPr id="16" name="Arc 1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43" y="1255175"/>
            <a:ext cx="7623810" cy="412623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0616" y="2104351"/>
            <a:ext cx="1193800" cy="298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46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387" y="1295400"/>
            <a:ext cx="4984164" cy="379476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3099502" y="124884"/>
            <a:ext cx="3192424" cy="974266"/>
            <a:chOff x="34793" y="607110"/>
            <a:chExt cx="3192424" cy="974266"/>
          </a:xfrm>
        </p:grpSpPr>
        <p:sp>
          <p:nvSpPr>
            <p:cNvPr id="4" name="Rectangle 3"/>
            <p:cNvSpPr/>
            <p:nvPr/>
          </p:nvSpPr>
          <p:spPr>
            <a:xfrm>
              <a:off x="34793" y="996600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665504" y="607110"/>
              <a:ext cx="961338" cy="676656"/>
              <a:chOff x="658368" y="5669280"/>
              <a:chExt cx="961338" cy="676656"/>
            </a:xfrm>
          </p:grpSpPr>
          <p:sp>
            <p:nvSpPr>
              <p:cNvPr id="9" name="Arc 8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471482" y="607110"/>
              <a:ext cx="961338" cy="676656"/>
              <a:chOff x="658368" y="5669280"/>
              <a:chExt cx="961338" cy="676656"/>
            </a:xfrm>
          </p:grpSpPr>
          <p:sp>
            <p:nvSpPr>
              <p:cNvPr id="7" name="Arc 6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1076458" y="5477305"/>
            <a:ext cx="7550052" cy="913070"/>
            <a:chOff x="954686" y="5703440"/>
            <a:chExt cx="7550052" cy="913070"/>
          </a:xfrm>
        </p:grpSpPr>
        <p:sp>
          <p:nvSpPr>
            <p:cNvPr id="12" name="Rectangle 11"/>
            <p:cNvSpPr/>
            <p:nvPr/>
          </p:nvSpPr>
          <p:spPr>
            <a:xfrm>
              <a:off x="954686" y="5703440"/>
              <a:ext cx="7550052" cy="9130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B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  =  image of       =  column space of M</a:t>
              </a:r>
              <a:r>
                <a:rPr lang="en-US" sz="3200" baseline="-25000" dirty="0"/>
                <a:t>2</a:t>
              </a:r>
              <a:endParaRPr lang="en-US" sz="3200" baseline="-25000" dirty="0" smtClean="0"/>
            </a:p>
            <a:p>
              <a:endParaRPr lang="en-US" sz="3200" baseline="-25000" dirty="0" smtClean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377838" y="5703440"/>
              <a:ext cx="961338" cy="676656"/>
              <a:chOff x="658368" y="5669280"/>
              <a:chExt cx="961338" cy="676656"/>
            </a:xfrm>
          </p:grpSpPr>
          <p:sp>
            <p:nvSpPr>
              <p:cNvPr id="21" name="Arc 20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51" name="Group 50"/>
          <p:cNvGrpSpPr>
            <a:grpSpLocks noChangeAspect="1"/>
          </p:cNvGrpSpPr>
          <p:nvPr/>
        </p:nvGrpSpPr>
        <p:grpSpPr>
          <a:xfrm>
            <a:off x="6419916" y="169766"/>
            <a:ext cx="2646293" cy="4527866"/>
            <a:chOff x="296368" y="1158812"/>
            <a:chExt cx="2940326" cy="5030962"/>
          </a:xfrm>
        </p:grpSpPr>
        <p:grpSp>
          <p:nvGrpSpPr>
            <p:cNvPr id="52" name="Group 51"/>
            <p:cNvGrpSpPr/>
            <p:nvPr/>
          </p:nvGrpSpPr>
          <p:grpSpPr>
            <a:xfrm>
              <a:off x="296368" y="3770165"/>
              <a:ext cx="2777079" cy="2419609"/>
              <a:chOff x="793381" y="1366738"/>
              <a:chExt cx="3688851" cy="3214016"/>
            </a:xfrm>
          </p:grpSpPr>
          <p:grpSp>
            <p:nvGrpSpPr>
              <p:cNvPr id="66" name="Group 65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73" name="Isosceles Triangle 72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74" name="Group 73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76" name="Oval 75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Oval 76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75" name="Oval 74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7" name="TextBox 66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70" name="TextBox 69"/>
              <p:cNvSpPr txBox="1"/>
              <p:nvPr/>
            </p:nvSpPr>
            <p:spPr>
              <a:xfrm>
                <a:off x="1046861" y="2588847"/>
                <a:ext cx="883191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3015633" y="2588847"/>
                <a:ext cx="1045157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420801" y="1158812"/>
              <a:ext cx="2815893" cy="2163396"/>
              <a:chOff x="5038682" y="1366738"/>
              <a:chExt cx="3740408" cy="2873683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60" name="Straight Connector 59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2" name="Group 61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64" name="Oval 63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" name="Oval 64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3" name="Oval 62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5" name="TextBox 54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287707" y="2588848"/>
                <a:ext cx="932739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7232390" y="2588848"/>
                <a:ext cx="1241800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888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3022207" y="784600"/>
            <a:ext cx="2753393" cy="9915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7030A0"/>
            </a:solidFill>
          </a:ln>
        </p:spPr>
        <p:txBody>
          <a:bodyPr rtlCol="0" anchor="ctr">
            <a:spAutoFit/>
          </a:bodyPr>
          <a:lstStyle/>
          <a:p>
            <a:pPr algn="ctr"/>
            <a:endParaRPr lang="en-US" sz="3200" dirty="0" smtClean="0"/>
          </a:p>
        </p:txBody>
      </p:sp>
      <p:grpSp>
        <p:nvGrpSpPr>
          <p:cNvPr id="50" name="Group 49"/>
          <p:cNvGrpSpPr/>
          <p:nvPr/>
        </p:nvGrpSpPr>
        <p:grpSpPr>
          <a:xfrm>
            <a:off x="4912848" y="572622"/>
            <a:ext cx="3382244" cy="2975810"/>
            <a:chOff x="793381" y="1412950"/>
            <a:chExt cx="3382244" cy="2975810"/>
          </a:xfrm>
        </p:grpSpPr>
        <p:grpSp>
          <p:nvGrpSpPr>
            <p:cNvPr id="21" name="Group 20"/>
            <p:cNvGrpSpPr/>
            <p:nvPr/>
          </p:nvGrpSpPr>
          <p:grpSpPr>
            <a:xfrm>
              <a:off x="1284670" y="2021707"/>
              <a:ext cx="2239703" cy="1987736"/>
              <a:chOff x="1088696" y="3397905"/>
              <a:chExt cx="2239703" cy="1987736"/>
            </a:xfrm>
          </p:grpSpPr>
          <p:sp>
            <p:nvSpPr>
              <p:cNvPr id="3" name="Isosceles Triangle 2"/>
              <p:cNvSpPr/>
              <p:nvPr/>
            </p:nvSpPr>
            <p:spPr>
              <a:xfrm>
                <a:off x="1284670" y="3565883"/>
                <a:ext cx="1959740" cy="1696575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1270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" name="Group 3"/>
              <p:cNvGrpSpPr/>
              <p:nvPr/>
            </p:nvGrpSpPr>
            <p:grpSpPr>
              <a:xfrm>
                <a:off x="1088696" y="5049686"/>
                <a:ext cx="2239703" cy="335955"/>
                <a:chOff x="2971800" y="2819400"/>
                <a:chExt cx="1021080" cy="182880"/>
              </a:xfrm>
            </p:grpSpPr>
            <p:sp>
              <p:nvSpPr>
                <p:cNvPr id="6" name="Oval 5"/>
                <p:cNvSpPr/>
                <p:nvPr/>
              </p:nvSpPr>
              <p:spPr>
                <a:xfrm>
                  <a:off x="2971800" y="2819400"/>
                  <a:ext cx="153162" cy="182880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3839718" y="2819400"/>
                  <a:ext cx="153162" cy="182880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" name="Oval 4"/>
              <p:cNvSpPr/>
              <p:nvPr/>
            </p:nvSpPr>
            <p:spPr>
              <a:xfrm>
                <a:off x="2090963" y="3397905"/>
                <a:ext cx="335955" cy="335955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3524373" y="346365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6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93381" y="346365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263487" y="1412950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403746" y="2588847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263487" y="3803984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989958" y="2588847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4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673318" y="572622"/>
            <a:ext cx="3409836" cy="2635477"/>
            <a:chOff x="5038682" y="1412950"/>
            <a:chExt cx="3409836" cy="2635477"/>
          </a:xfrm>
        </p:grpSpPr>
        <p:grpSp>
          <p:nvGrpSpPr>
            <p:cNvPr id="36" name="Group 35"/>
            <p:cNvGrpSpPr/>
            <p:nvPr/>
          </p:nvGrpSpPr>
          <p:grpSpPr>
            <a:xfrm>
              <a:off x="5537717" y="2021707"/>
              <a:ext cx="2239703" cy="1987736"/>
              <a:chOff x="4753821" y="2021707"/>
              <a:chExt cx="2239703" cy="1987736"/>
            </a:xfrm>
          </p:grpSpPr>
          <p:cxnSp>
            <p:nvCxnSpPr>
              <p:cNvPr id="29" name="Straight Connector 28"/>
              <p:cNvCxnSpPr/>
              <p:nvPr/>
            </p:nvCxnSpPr>
            <p:spPr>
              <a:xfrm>
                <a:off x="5933925" y="2176272"/>
                <a:ext cx="912912" cy="1655064"/>
              </a:xfrm>
              <a:prstGeom prst="line">
                <a:avLst/>
              </a:prstGeom>
              <a:ln w="1270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V="1">
                <a:off x="4921799" y="2176272"/>
                <a:ext cx="1012126" cy="1655064"/>
              </a:xfrm>
              <a:prstGeom prst="line">
                <a:avLst/>
              </a:prstGeom>
              <a:ln w="1270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" name="Group 8"/>
              <p:cNvGrpSpPr/>
              <p:nvPr/>
            </p:nvGrpSpPr>
            <p:grpSpPr>
              <a:xfrm>
                <a:off x="4753821" y="3673488"/>
                <a:ext cx="2239703" cy="335955"/>
                <a:chOff x="2971800" y="2819400"/>
                <a:chExt cx="1021080" cy="182880"/>
              </a:xfrm>
            </p:grpSpPr>
            <p:sp>
              <p:nvSpPr>
                <p:cNvPr id="10" name="Oval 9"/>
                <p:cNvSpPr/>
                <p:nvPr/>
              </p:nvSpPr>
              <p:spPr>
                <a:xfrm>
                  <a:off x="2971800" y="2819400"/>
                  <a:ext cx="153162" cy="182880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Oval 10"/>
                <p:cNvSpPr/>
                <p:nvPr/>
              </p:nvSpPr>
              <p:spPr>
                <a:xfrm>
                  <a:off x="3839718" y="2819400"/>
                  <a:ext cx="153162" cy="182880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Oval 11"/>
              <p:cNvSpPr/>
              <p:nvPr/>
            </p:nvSpPr>
            <p:spPr>
              <a:xfrm>
                <a:off x="5756088" y="2021707"/>
                <a:ext cx="335955" cy="335955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5038682" y="346365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531117" y="1412950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797266" y="346365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598375" y="2588847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/>
                <a:t>e</a:t>
              </a:r>
              <a:r>
                <a:rPr lang="en-US" sz="3200" baseline="-25000" dirty="0" smtClean="0"/>
                <a:t>1</a:t>
              </a:r>
              <a:endParaRPr lang="en-US" sz="3200" baseline="-250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206718" y="2588847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2</a:t>
              </a:r>
            </a:p>
          </p:txBody>
        </p:sp>
      </p:grpSp>
      <p:sp>
        <p:nvSpPr>
          <p:cNvPr id="8" name="Rectangle 7"/>
          <p:cNvSpPr/>
          <p:nvPr/>
        </p:nvSpPr>
        <p:spPr>
          <a:xfrm>
            <a:off x="37807" y="96110"/>
            <a:ext cx="903127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Counting number of connected components using homology</a:t>
            </a:r>
          </a:p>
        </p:txBody>
      </p:sp>
      <p:sp>
        <p:nvSpPr>
          <p:cNvPr id="2" name="Rectangle 1"/>
          <p:cNvSpPr/>
          <p:nvPr/>
        </p:nvSpPr>
        <p:spPr>
          <a:xfrm>
            <a:off x="264519" y="3602667"/>
            <a:ext cx="8879479" cy="27515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Z</a:t>
            </a:r>
            <a:r>
              <a:rPr lang="en-US" sz="3200" baseline="-25000" dirty="0" smtClean="0">
                <a:solidFill>
                  <a:srgbClr val="660066"/>
                </a:solidFill>
                <a:sym typeface="Wingdings"/>
              </a:rPr>
              <a:t>0</a:t>
            </a:r>
            <a:r>
              <a:rPr lang="en-US" sz="3200" dirty="0" smtClean="0">
                <a:sym typeface="Wingdings"/>
              </a:rPr>
              <a:t>/</a:t>
            </a:r>
            <a:r>
              <a:rPr lang="en-US" sz="3200" dirty="0" smtClean="0">
                <a:solidFill>
                  <a:srgbClr val="008000"/>
                </a:solidFill>
              </a:rPr>
              <a:t>B</a:t>
            </a:r>
            <a:r>
              <a:rPr lang="en-US" sz="3200" baseline="-25000" dirty="0" smtClean="0">
                <a:solidFill>
                  <a:srgbClr val="008000"/>
                </a:solidFill>
              </a:rPr>
              <a:t>0</a:t>
            </a:r>
            <a:r>
              <a:rPr lang="en-US" sz="3200" dirty="0" smtClean="0"/>
              <a:t> = &lt;</a:t>
            </a:r>
            <a:r>
              <a:rPr lang="en-US" sz="3200" dirty="0" smtClean="0">
                <a:solidFill>
                  <a:srgbClr val="660066"/>
                </a:solidFill>
              </a:rPr>
              <a:t>v</a:t>
            </a:r>
            <a:r>
              <a:rPr lang="en-US" sz="3200" baseline="-25000" dirty="0" smtClean="0">
                <a:solidFill>
                  <a:srgbClr val="660066"/>
                </a:solidFill>
              </a:rPr>
              <a:t>1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2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3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4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5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6 </a:t>
            </a:r>
            <a:r>
              <a:rPr lang="en-US" sz="3200" dirty="0" smtClean="0">
                <a:solidFill>
                  <a:srgbClr val="008000"/>
                </a:solidFill>
              </a:rPr>
              <a:t>: v</a:t>
            </a:r>
            <a:r>
              <a:rPr lang="en-US" sz="3200" baseline="-25000" dirty="0" smtClean="0">
                <a:solidFill>
                  <a:srgbClr val="008000"/>
                </a:solidFill>
              </a:rPr>
              <a:t>1</a:t>
            </a:r>
            <a:r>
              <a:rPr lang="en-US" sz="3200" dirty="0" smtClean="0">
                <a:solidFill>
                  <a:srgbClr val="008000"/>
                </a:solidFill>
              </a:rPr>
              <a:t> + v</a:t>
            </a:r>
            <a:r>
              <a:rPr lang="en-US" sz="3200" baseline="-25000" dirty="0" smtClean="0">
                <a:solidFill>
                  <a:srgbClr val="008000"/>
                </a:solidFill>
              </a:rPr>
              <a:t>2 </a:t>
            </a:r>
            <a:r>
              <a:rPr lang="en-US" sz="3200" dirty="0" smtClean="0">
                <a:solidFill>
                  <a:srgbClr val="008000"/>
                </a:solidFill>
              </a:rPr>
              <a:t>= 0, v</a:t>
            </a:r>
            <a:r>
              <a:rPr lang="en-US" sz="3200" baseline="-25000" dirty="0">
                <a:solidFill>
                  <a:srgbClr val="008000"/>
                </a:solidFill>
              </a:rPr>
              <a:t>2</a:t>
            </a:r>
            <a:r>
              <a:rPr lang="en-US" sz="3200" dirty="0" smtClean="0">
                <a:solidFill>
                  <a:srgbClr val="008000"/>
                </a:solidFill>
              </a:rPr>
              <a:t> + v</a:t>
            </a:r>
            <a:r>
              <a:rPr lang="en-US" sz="3200" baseline="-25000" dirty="0">
                <a:solidFill>
                  <a:srgbClr val="008000"/>
                </a:solidFill>
              </a:rPr>
              <a:t>3</a:t>
            </a:r>
            <a:r>
              <a:rPr lang="en-US" sz="3200" baseline="-25000" dirty="0" smtClean="0">
                <a:solidFill>
                  <a:srgbClr val="008000"/>
                </a:solidFill>
              </a:rPr>
              <a:t> </a:t>
            </a:r>
            <a:r>
              <a:rPr lang="en-US" sz="3200" dirty="0" smtClean="0">
                <a:solidFill>
                  <a:srgbClr val="008000"/>
                </a:solidFill>
              </a:rPr>
              <a:t>= 0, </a:t>
            </a:r>
          </a:p>
          <a:p>
            <a:r>
              <a:rPr lang="en-US" sz="3200" dirty="0">
                <a:solidFill>
                  <a:srgbClr val="008000"/>
                </a:solidFill>
              </a:rPr>
              <a:t> </a:t>
            </a:r>
            <a:r>
              <a:rPr lang="en-US" sz="3200" dirty="0" smtClean="0">
                <a:solidFill>
                  <a:srgbClr val="008000"/>
                </a:solidFill>
              </a:rPr>
              <a:t>                                  v</a:t>
            </a:r>
            <a:r>
              <a:rPr lang="en-US" sz="3200" baseline="-25000" dirty="0" smtClean="0">
                <a:solidFill>
                  <a:srgbClr val="008000"/>
                </a:solidFill>
              </a:rPr>
              <a:t>4</a:t>
            </a:r>
            <a:r>
              <a:rPr lang="en-US" sz="3200" dirty="0" smtClean="0">
                <a:solidFill>
                  <a:srgbClr val="008000"/>
                </a:solidFill>
              </a:rPr>
              <a:t> + v</a:t>
            </a:r>
            <a:r>
              <a:rPr lang="en-US" sz="3200" baseline="-25000" dirty="0">
                <a:solidFill>
                  <a:srgbClr val="008000"/>
                </a:solidFill>
              </a:rPr>
              <a:t>5</a:t>
            </a:r>
            <a:r>
              <a:rPr lang="en-US" sz="3200" baseline="-25000" dirty="0" smtClean="0">
                <a:solidFill>
                  <a:srgbClr val="008000"/>
                </a:solidFill>
              </a:rPr>
              <a:t> </a:t>
            </a:r>
            <a:r>
              <a:rPr lang="en-US" sz="3200" dirty="0" smtClean="0">
                <a:solidFill>
                  <a:srgbClr val="008000"/>
                </a:solidFill>
              </a:rPr>
              <a:t>= 0, v</a:t>
            </a:r>
            <a:r>
              <a:rPr lang="en-US" sz="3200" baseline="-25000" dirty="0" smtClean="0">
                <a:solidFill>
                  <a:srgbClr val="008000"/>
                </a:solidFill>
              </a:rPr>
              <a:t>5</a:t>
            </a:r>
            <a:r>
              <a:rPr lang="en-US" sz="3200" dirty="0" smtClean="0">
                <a:solidFill>
                  <a:srgbClr val="008000"/>
                </a:solidFill>
              </a:rPr>
              <a:t> + v</a:t>
            </a:r>
            <a:r>
              <a:rPr lang="en-US" sz="3200" baseline="-25000" dirty="0">
                <a:solidFill>
                  <a:srgbClr val="008000"/>
                </a:solidFill>
              </a:rPr>
              <a:t>6</a:t>
            </a:r>
            <a:r>
              <a:rPr lang="en-US" sz="3200" baseline="-25000" dirty="0" smtClean="0">
                <a:solidFill>
                  <a:srgbClr val="008000"/>
                </a:solidFill>
              </a:rPr>
              <a:t> </a:t>
            </a:r>
            <a:r>
              <a:rPr lang="en-US" sz="3200" dirty="0" smtClean="0">
                <a:solidFill>
                  <a:srgbClr val="008000"/>
                </a:solidFill>
              </a:rPr>
              <a:t>= 0, v</a:t>
            </a:r>
            <a:r>
              <a:rPr lang="en-US" sz="3200" baseline="-25000" dirty="0" smtClean="0">
                <a:solidFill>
                  <a:srgbClr val="008000"/>
                </a:solidFill>
              </a:rPr>
              <a:t>4</a:t>
            </a:r>
            <a:r>
              <a:rPr lang="en-US" sz="3200" dirty="0" smtClean="0">
                <a:solidFill>
                  <a:srgbClr val="008000"/>
                </a:solidFill>
              </a:rPr>
              <a:t> + v</a:t>
            </a:r>
            <a:r>
              <a:rPr lang="en-US" sz="3200" baseline="-25000" dirty="0">
                <a:solidFill>
                  <a:srgbClr val="008000"/>
                </a:solidFill>
              </a:rPr>
              <a:t>6</a:t>
            </a:r>
            <a:r>
              <a:rPr lang="en-US" sz="3200" baseline="-25000" dirty="0" smtClean="0">
                <a:solidFill>
                  <a:srgbClr val="008000"/>
                </a:solidFill>
              </a:rPr>
              <a:t> </a:t>
            </a:r>
            <a:r>
              <a:rPr lang="en-US" sz="3200" dirty="0" smtClean="0">
                <a:solidFill>
                  <a:srgbClr val="008000"/>
                </a:solidFill>
              </a:rPr>
              <a:t>= 0</a:t>
            </a:r>
            <a:r>
              <a:rPr lang="en-US" sz="3200" dirty="0" smtClean="0"/>
              <a:t>&gt;</a:t>
            </a:r>
          </a:p>
          <a:p>
            <a:endParaRPr lang="en-US" sz="3200" baseline="-25000" dirty="0"/>
          </a:p>
          <a:p>
            <a:pPr>
              <a:lnSpc>
                <a:spcPct val="140000"/>
              </a:lnSpc>
            </a:pPr>
            <a:r>
              <a:rPr lang="en-US" sz="3200" dirty="0" smtClean="0">
                <a:solidFill>
                  <a:srgbClr val="660066"/>
                </a:solidFill>
                <a:sym typeface="Wingdings"/>
              </a:rPr>
              <a:t>Z</a:t>
            </a:r>
            <a:r>
              <a:rPr lang="en-US" sz="3200" baseline="-25000" dirty="0" smtClean="0">
                <a:solidFill>
                  <a:srgbClr val="660066"/>
                </a:solidFill>
                <a:sym typeface="Wingdings"/>
              </a:rPr>
              <a:t>0</a:t>
            </a:r>
            <a:r>
              <a:rPr lang="en-US" sz="3200" dirty="0" smtClean="0">
                <a:sym typeface="Wingdings"/>
              </a:rPr>
              <a:t>/</a:t>
            </a:r>
            <a:r>
              <a:rPr lang="en-US" sz="3200" dirty="0" smtClean="0">
                <a:solidFill>
                  <a:srgbClr val="008000"/>
                </a:solidFill>
              </a:rPr>
              <a:t>B</a:t>
            </a:r>
            <a:r>
              <a:rPr lang="en-US" sz="3200" baseline="-25000" dirty="0" smtClean="0">
                <a:solidFill>
                  <a:srgbClr val="008000"/>
                </a:solidFill>
              </a:rPr>
              <a:t>0</a:t>
            </a:r>
            <a:r>
              <a:rPr lang="en-US" sz="3200" dirty="0" smtClean="0"/>
              <a:t> = &lt;</a:t>
            </a:r>
            <a:r>
              <a:rPr lang="en-US" sz="3200" dirty="0" smtClean="0">
                <a:solidFill>
                  <a:srgbClr val="660066"/>
                </a:solidFill>
              </a:rPr>
              <a:t>[v</a:t>
            </a:r>
            <a:r>
              <a:rPr lang="en-US" sz="3200" baseline="-25000" dirty="0" smtClean="0">
                <a:solidFill>
                  <a:srgbClr val="660066"/>
                </a:solidFill>
              </a:rPr>
              <a:t>1</a:t>
            </a:r>
            <a:r>
              <a:rPr lang="en-US" sz="3200" dirty="0" smtClean="0">
                <a:solidFill>
                  <a:srgbClr val="660066"/>
                </a:solidFill>
              </a:rPr>
              <a:t>],  [v</a:t>
            </a:r>
            <a:r>
              <a:rPr lang="en-US" sz="3200" baseline="-25000" dirty="0" smtClean="0">
                <a:solidFill>
                  <a:srgbClr val="660066"/>
                </a:solidFill>
              </a:rPr>
              <a:t>4</a:t>
            </a:r>
            <a:r>
              <a:rPr lang="en-US" sz="3200" dirty="0" smtClean="0">
                <a:solidFill>
                  <a:srgbClr val="660066"/>
                </a:solidFill>
              </a:rPr>
              <a:t>]</a:t>
            </a:r>
            <a:r>
              <a:rPr lang="en-US" sz="3200" dirty="0" smtClean="0"/>
              <a:t>&gt; where [</a:t>
            </a:r>
            <a:r>
              <a:rPr lang="en-US" sz="3200" dirty="0" smtClean="0">
                <a:solidFill>
                  <a:srgbClr val="660066"/>
                </a:solidFill>
              </a:rPr>
              <a:t>v</a:t>
            </a:r>
            <a:r>
              <a:rPr lang="en-US" sz="3200" baseline="-25000" dirty="0" smtClean="0">
                <a:solidFill>
                  <a:srgbClr val="660066"/>
                </a:solidFill>
              </a:rPr>
              <a:t>1</a:t>
            </a:r>
            <a:r>
              <a:rPr lang="en-US" sz="3200" dirty="0" smtClean="0">
                <a:solidFill>
                  <a:srgbClr val="660066"/>
                </a:solidFill>
              </a:rPr>
              <a:t>]  =  </a:t>
            </a:r>
            <a:r>
              <a:rPr lang="en-US" sz="3200" dirty="0" smtClean="0"/>
              <a:t>{</a:t>
            </a:r>
            <a:r>
              <a:rPr lang="en-US" sz="3200" dirty="0" smtClean="0">
                <a:solidFill>
                  <a:srgbClr val="660066"/>
                </a:solidFill>
              </a:rPr>
              <a:t>v</a:t>
            </a:r>
            <a:r>
              <a:rPr lang="en-US" sz="3200" baseline="-25000" dirty="0" smtClean="0">
                <a:solidFill>
                  <a:srgbClr val="660066"/>
                </a:solidFill>
              </a:rPr>
              <a:t>1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2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3</a:t>
            </a:r>
            <a:r>
              <a:rPr lang="en-US" sz="3200" dirty="0" smtClean="0">
                <a:solidFill>
                  <a:srgbClr val="660066"/>
                </a:solidFill>
              </a:rPr>
              <a:t>}</a:t>
            </a:r>
          </a:p>
          <a:p>
            <a:pPr>
              <a:lnSpc>
                <a:spcPct val="140000"/>
              </a:lnSpc>
            </a:pPr>
            <a:r>
              <a:rPr lang="en-US" sz="3200" dirty="0" smtClean="0">
                <a:solidFill>
                  <a:srgbClr val="660066"/>
                </a:solidFill>
              </a:rPr>
              <a:t>                                and [v</a:t>
            </a:r>
            <a:r>
              <a:rPr lang="en-US" sz="3200" baseline="-25000" dirty="0" smtClean="0">
                <a:solidFill>
                  <a:srgbClr val="660066"/>
                </a:solidFill>
              </a:rPr>
              <a:t>4</a:t>
            </a:r>
            <a:r>
              <a:rPr lang="en-US" sz="3200" dirty="0" smtClean="0">
                <a:solidFill>
                  <a:srgbClr val="660066"/>
                </a:solidFill>
              </a:rPr>
              <a:t>]  =  {v</a:t>
            </a:r>
            <a:r>
              <a:rPr lang="en-US" sz="3200" baseline="-25000" dirty="0" smtClean="0">
                <a:solidFill>
                  <a:srgbClr val="660066"/>
                </a:solidFill>
              </a:rPr>
              <a:t>4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5</a:t>
            </a:r>
            <a:r>
              <a:rPr lang="en-US" sz="3200" dirty="0" smtClean="0">
                <a:solidFill>
                  <a:srgbClr val="660066"/>
                </a:solidFill>
              </a:rPr>
              <a:t>, v</a:t>
            </a:r>
            <a:r>
              <a:rPr lang="en-US" sz="3200" baseline="-25000" dirty="0" smtClean="0">
                <a:solidFill>
                  <a:srgbClr val="660066"/>
                </a:solidFill>
              </a:rPr>
              <a:t>6</a:t>
            </a:r>
            <a:r>
              <a:rPr lang="en-US" sz="3200" dirty="0" smtClean="0">
                <a:solidFill>
                  <a:srgbClr val="660066"/>
                </a:solidFill>
              </a:rPr>
              <a:t>}</a:t>
            </a:r>
            <a:r>
              <a:rPr lang="en-US" sz="3200" baseline="-25000" dirty="0" smtClean="0">
                <a:solidFill>
                  <a:srgbClr val="660066"/>
                </a:solidFill>
              </a:rPr>
              <a:t> </a:t>
            </a:r>
            <a:endParaRPr lang="en-US" sz="3200" baseline="-25000" dirty="0" smtClean="0"/>
          </a:p>
        </p:txBody>
      </p:sp>
      <p:grpSp>
        <p:nvGrpSpPr>
          <p:cNvPr id="13" name="Group 12"/>
          <p:cNvGrpSpPr/>
          <p:nvPr/>
        </p:nvGrpSpPr>
        <p:grpSpPr>
          <a:xfrm>
            <a:off x="3027589" y="795279"/>
            <a:ext cx="2849255" cy="961536"/>
            <a:chOff x="3102504" y="552829"/>
            <a:chExt cx="2849255" cy="961536"/>
          </a:xfrm>
        </p:grpSpPr>
        <p:sp>
          <p:nvSpPr>
            <p:cNvPr id="30" name="Rectangle 29"/>
            <p:cNvSpPr/>
            <p:nvPr/>
          </p:nvSpPr>
          <p:spPr>
            <a:xfrm>
              <a:off x="3102504" y="929590"/>
              <a:ext cx="2849255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  </a:t>
              </a:r>
              <a:r>
                <a:rPr lang="en-US" sz="3200" dirty="0" smtClean="0">
                  <a:sym typeface="Wingdings"/>
                </a:rPr>
                <a:t>  0</a:t>
              </a:r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3526544" y="559165"/>
              <a:ext cx="961338" cy="676656"/>
              <a:chOff x="658368" y="5669280"/>
              <a:chExt cx="961338" cy="676656"/>
            </a:xfrm>
          </p:grpSpPr>
          <p:sp>
            <p:nvSpPr>
              <p:cNvPr id="32" name="Arc 31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4750628" y="552829"/>
              <a:ext cx="961338" cy="676656"/>
              <a:chOff x="658368" y="5669280"/>
              <a:chExt cx="961338" cy="676656"/>
            </a:xfrm>
          </p:grpSpPr>
          <p:sp>
            <p:nvSpPr>
              <p:cNvPr id="35" name="Arc 34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0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sp>
        <p:nvSpPr>
          <p:cNvPr id="15" name="Rectangle 14"/>
          <p:cNvSpPr/>
          <p:nvPr/>
        </p:nvSpPr>
        <p:spPr>
          <a:xfrm>
            <a:off x="3106199" y="784600"/>
            <a:ext cx="921333" cy="840736"/>
          </a:xfrm>
          <a:prstGeom prst="rect">
            <a:avLst/>
          </a:prstGeom>
        </p:spPr>
        <p:txBody>
          <a:bodyPr rtlCol="0" anchor="ctr">
            <a:spAutoFit/>
          </a:bodyPr>
          <a:lstStyle/>
          <a:p>
            <a:pPr algn="ctr"/>
            <a:endParaRPr lang="en-US" sz="32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2938447" y="835867"/>
            <a:ext cx="2910392" cy="912652"/>
          </a:xfrm>
          <a:prstGeom prst="rect">
            <a:avLst/>
          </a:prstGeom>
        </p:spPr>
        <p:txBody>
          <a:bodyPr rtlCol="0" anchor="ctr">
            <a:spAutoFit/>
          </a:bodyPr>
          <a:lstStyle/>
          <a:p>
            <a:pPr algn="ctr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88356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4654" y="1295400"/>
            <a:ext cx="4263562" cy="324612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53495" y="274785"/>
            <a:ext cx="3192424" cy="974266"/>
            <a:chOff x="34793" y="607110"/>
            <a:chExt cx="3192424" cy="974266"/>
          </a:xfrm>
        </p:grpSpPr>
        <p:sp>
          <p:nvSpPr>
            <p:cNvPr id="4" name="Rectangle 3"/>
            <p:cNvSpPr/>
            <p:nvPr/>
          </p:nvSpPr>
          <p:spPr>
            <a:xfrm>
              <a:off x="34793" y="996600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665504" y="607110"/>
              <a:ext cx="961338" cy="676656"/>
              <a:chOff x="658368" y="5669280"/>
              <a:chExt cx="961338" cy="676656"/>
            </a:xfrm>
          </p:grpSpPr>
          <p:sp>
            <p:nvSpPr>
              <p:cNvPr id="9" name="Arc 8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471482" y="607110"/>
              <a:ext cx="961338" cy="676656"/>
              <a:chOff x="658368" y="5669280"/>
              <a:chExt cx="961338" cy="676656"/>
            </a:xfrm>
          </p:grpSpPr>
          <p:sp>
            <p:nvSpPr>
              <p:cNvPr id="7" name="Arc 6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589369" y="4903270"/>
            <a:ext cx="8700338" cy="1733808"/>
            <a:chOff x="954685" y="5703440"/>
            <a:chExt cx="8700338" cy="1733808"/>
          </a:xfrm>
        </p:grpSpPr>
        <p:sp>
          <p:nvSpPr>
            <p:cNvPr id="12" name="Rectangle 11"/>
            <p:cNvSpPr/>
            <p:nvPr/>
          </p:nvSpPr>
          <p:spPr>
            <a:xfrm>
              <a:off x="954685" y="5703440"/>
              <a:ext cx="8700338" cy="17338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B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  =  image of       =  column space of M</a:t>
              </a:r>
              <a:r>
                <a:rPr lang="en-US" sz="3200" baseline="-25000" dirty="0" smtClean="0"/>
                <a:t>2</a:t>
              </a:r>
            </a:p>
            <a:p>
              <a:endParaRPr lang="en-US" sz="3200" baseline="-25000" dirty="0"/>
            </a:p>
            <a:p>
              <a:r>
                <a:rPr lang="en-US" sz="3200" dirty="0" smtClean="0"/>
                <a:t>      = &lt;{v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, v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} + {v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, v</a:t>
              </a:r>
              <a:r>
                <a:rPr lang="en-US" sz="3200" baseline="-25000" dirty="0"/>
                <a:t>6</a:t>
              </a:r>
              <a:r>
                <a:rPr lang="en-US" sz="3200" dirty="0" smtClean="0"/>
                <a:t>} + {v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, v</a:t>
              </a:r>
              <a:r>
                <a:rPr lang="en-US" sz="3200" baseline="-25000" dirty="0"/>
                <a:t>6</a:t>
              </a:r>
              <a:r>
                <a:rPr lang="en-US" sz="3200" dirty="0" smtClean="0"/>
                <a:t>}&gt; = &lt;e</a:t>
              </a:r>
              <a:r>
                <a:rPr lang="en-US" sz="3200" baseline="-25000" dirty="0" smtClean="0"/>
                <a:t>3</a:t>
              </a:r>
              <a:r>
                <a:rPr lang="en-US" sz="3200" dirty="0" smtClean="0"/>
                <a:t> + e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 + e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&gt;</a:t>
              </a:r>
              <a:r>
                <a:rPr lang="en-US" sz="3200" baseline="-25000" dirty="0" smtClean="0"/>
                <a:t> </a:t>
              </a:r>
              <a:endParaRPr lang="en-US" sz="3200" dirty="0" smtClean="0"/>
            </a:p>
            <a:p>
              <a:endParaRPr lang="en-US" sz="3200" baseline="-25000" dirty="0" smtClean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377838" y="5703440"/>
              <a:ext cx="961338" cy="676656"/>
              <a:chOff x="658368" y="5669280"/>
              <a:chExt cx="961338" cy="676656"/>
            </a:xfrm>
          </p:grpSpPr>
          <p:sp>
            <p:nvSpPr>
              <p:cNvPr id="21" name="Arc 20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419916" y="169766"/>
            <a:ext cx="2646293" cy="4527866"/>
            <a:chOff x="296368" y="1158812"/>
            <a:chExt cx="2940326" cy="5030962"/>
          </a:xfrm>
        </p:grpSpPr>
        <p:grpSp>
          <p:nvGrpSpPr>
            <p:cNvPr id="17" name="Group 16"/>
            <p:cNvGrpSpPr/>
            <p:nvPr/>
          </p:nvGrpSpPr>
          <p:grpSpPr>
            <a:xfrm>
              <a:off x="296368" y="3770165"/>
              <a:ext cx="2777079" cy="2419609"/>
              <a:chOff x="793381" y="1366738"/>
              <a:chExt cx="3688851" cy="3214016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42" name="Isosceles Triangle 41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3" name="Group 42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45" name="Oval 44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Oval 45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4" name="Oval 43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6" name="TextBox 35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046861" y="2588847"/>
                <a:ext cx="883191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015633" y="2588847"/>
                <a:ext cx="1045157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20801" y="1158812"/>
              <a:ext cx="2815893" cy="2163396"/>
              <a:chOff x="5038682" y="1366738"/>
              <a:chExt cx="3740408" cy="2873683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Group 30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2" name="Oval 31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287707" y="2588848"/>
                <a:ext cx="932739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232390" y="2588848"/>
                <a:ext cx="1241800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42294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97821" y="377519"/>
            <a:ext cx="3192424" cy="974266"/>
            <a:chOff x="2390364" y="509467"/>
            <a:chExt cx="3192424" cy="974266"/>
          </a:xfrm>
        </p:grpSpPr>
        <p:sp>
          <p:nvSpPr>
            <p:cNvPr id="2" name="Rectangle 1"/>
            <p:cNvSpPr/>
            <p:nvPr/>
          </p:nvSpPr>
          <p:spPr>
            <a:xfrm>
              <a:off x="2390364" y="898957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4021075" y="509467"/>
              <a:ext cx="961338" cy="676656"/>
              <a:chOff x="658368" y="5669280"/>
              <a:chExt cx="961338" cy="676656"/>
            </a:xfrm>
          </p:grpSpPr>
          <p:sp>
            <p:nvSpPr>
              <p:cNvPr id="16" name="Arc 1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2827053" y="509467"/>
              <a:ext cx="961338" cy="676656"/>
              <a:chOff x="658368" y="5669280"/>
              <a:chExt cx="961338" cy="676656"/>
            </a:xfrm>
          </p:grpSpPr>
          <p:sp>
            <p:nvSpPr>
              <p:cNvPr id="22" name="Arc 21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1026219" y="1828375"/>
            <a:ext cx="7576500" cy="5443541"/>
            <a:chOff x="1026219" y="1828375"/>
            <a:chExt cx="7576500" cy="5443541"/>
          </a:xfrm>
        </p:grpSpPr>
        <p:grpSp>
          <p:nvGrpSpPr>
            <p:cNvPr id="24" name="Group 23"/>
            <p:cNvGrpSpPr/>
            <p:nvPr/>
          </p:nvGrpSpPr>
          <p:grpSpPr>
            <a:xfrm>
              <a:off x="1026219" y="1828375"/>
              <a:ext cx="7576500" cy="5443541"/>
              <a:chOff x="112723" y="3602667"/>
              <a:chExt cx="7576500" cy="5443541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12723" y="3602667"/>
                <a:ext cx="7576500" cy="54435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smtClean="0">
                    <a:sym typeface="Wingdings"/>
                  </a:rPr>
                  <a:t>H</a:t>
                </a:r>
                <a:r>
                  <a:rPr lang="en-US" sz="3200" baseline="-25000" dirty="0" smtClean="0">
                    <a:sym typeface="Wingdings"/>
                  </a:rPr>
                  <a:t>1</a:t>
                </a:r>
                <a:r>
                  <a:rPr lang="en-US" sz="3200" dirty="0" smtClean="0">
                    <a:sym typeface="Wingdings"/>
                  </a:rPr>
                  <a:t> = Z</a:t>
                </a:r>
                <a:r>
                  <a:rPr lang="en-US" sz="3200" baseline="-25000" dirty="0" smtClean="0">
                    <a:sym typeface="Wingdings"/>
                  </a:rPr>
                  <a:t>1</a:t>
                </a:r>
                <a:r>
                  <a:rPr lang="en-US" sz="3200" dirty="0" smtClean="0">
                    <a:sym typeface="Wingdings"/>
                  </a:rPr>
                  <a:t>/</a:t>
                </a:r>
                <a:r>
                  <a:rPr lang="en-US" sz="3200" dirty="0" smtClean="0"/>
                  <a:t>B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= (kernel of      )/ (image of         )</a:t>
                </a:r>
              </a:p>
              <a:p>
                <a:endParaRPr lang="en-US" sz="3200" dirty="0"/>
              </a:p>
              <a:p>
                <a:r>
                  <a:rPr lang="en-US" sz="3200" dirty="0" smtClean="0"/>
                  <a:t>				     null space of M</a:t>
                </a:r>
                <a:r>
                  <a:rPr lang="en-US" sz="3200" baseline="-25000" dirty="0"/>
                  <a:t>1</a:t>
                </a:r>
                <a:r>
                  <a:rPr lang="en-US" sz="3200" baseline="-25000" dirty="0" smtClean="0"/>
                  <a:t>       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3200" dirty="0"/>
                  <a:t>	</a:t>
                </a:r>
                <a:r>
                  <a:rPr lang="en-US" sz="3200" dirty="0" smtClean="0"/>
                  <a:t>			</a:t>
                </a:r>
                <a:r>
                  <a:rPr lang="en-US" sz="3200" dirty="0"/>
                  <a:t> </a:t>
                </a:r>
                <a:r>
                  <a:rPr lang="en-US" sz="3200" dirty="0" smtClean="0"/>
                  <a:t>  column space of M</a:t>
                </a:r>
                <a:r>
                  <a:rPr lang="en-US" sz="3200" baseline="-25000" dirty="0" smtClean="0"/>
                  <a:t>2</a:t>
                </a:r>
              </a:p>
              <a:p>
                <a:pPr>
                  <a:lnSpc>
                    <a:spcPct val="120000"/>
                  </a:lnSpc>
                </a:pPr>
                <a:endParaRPr lang="en-US" sz="3200" baseline="-25000" dirty="0"/>
              </a:p>
              <a:p>
                <a:pPr>
                  <a:lnSpc>
                    <a:spcPct val="120000"/>
                  </a:lnSpc>
                </a:pPr>
                <a:r>
                  <a:rPr lang="en-US" sz="3200" dirty="0" smtClean="0"/>
                  <a:t>					   &lt;e</a:t>
                </a:r>
                <a:r>
                  <a:rPr lang="en-US" sz="3200" baseline="-25000" dirty="0" smtClean="0"/>
                  <a:t>3</a:t>
                </a:r>
                <a:r>
                  <a:rPr lang="en-US" sz="3200" dirty="0" smtClean="0"/>
                  <a:t> + e</a:t>
                </a:r>
                <a:r>
                  <a:rPr lang="en-US" sz="3200" baseline="-25000" dirty="0" smtClean="0"/>
                  <a:t>4</a:t>
                </a:r>
                <a:r>
                  <a:rPr lang="en-US" sz="3200" dirty="0" smtClean="0"/>
                  <a:t> + e</a:t>
                </a:r>
                <a:r>
                  <a:rPr lang="en-US" sz="3200" baseline="-25000" dirty="0" smtClean="0"/>
                  <a:t>5</a:t>
                </a:r>
                <a:r>
                  <a:rPr lang="en-US" sz="3200" dirty="0" smtClean="0"/>
                  <a:t>&gt;</a:t>
                </a:r>
                <a:r>
                  <a:rPr lang="en-US" sz="3200" baseline="-25000" dirty="0" smtClean="0"/>
                  <a:t> </a:t>
                </a:r>
                <a:endParaRPr lang="en-US" sz="3200" dirty="0" smtClean="0"/>
              </a:p>
              <a:p>
                <a:pPr>
                  <a:lnSpc>
                    <a:spcPct val="120000"/>
                  </a:lnSpc>
                </a:pPr>
                <a:r>
                  <a:rPr lang="en-US" sz="3200" dirty="0" smtClean="0"/>
                  <a:t>					   &lt;e</a:t>
                </a:r>
                <a:r>
                  <a:rPr lang="en-US" sz="3200" baseline="-25000" dirty="0" smtClean="0"/>
                  <a:t>3</a:t>
                </a:r>
                <a:r>
                  <a:rPr lang="en-US" sz="3200" dirty="0" smtClean="0"/>
                  <a:t> + e</a:t>
                </a:r>
                <a:r>
                  <a:rPr lang="en-US" sz="3200" baseline="-25000" dirty="0" smtClean="0"/>
                  <a:t>4</a:t>
                </a:r>
                <a:r>
                  <a:rPr lang="en-US" sz="3200" dirty="0" smtClean="0"/>
                  <a:t> + e</a:t>
                </a:r>
                <a:r>
                  <a:rPr lang="en-US" sz="3200" baseline="-25000" dirty="0" smtClean="0"/>
                  <a:t>5</a:t>
                </a:r>
                <a:r>
                  <a:rPr lang="en-US" sz="3200" dirty="0" smtClean="0"/>
                  <a:t>&gt;</a:t>
                </a:r>
                <a:r>
                  <a:rPr lang="en-US" sz="3200" baseline="-25000" dirty="0" smtClean="0"/>
                  <a:t> </a:t>
                </a:r>
                <a:endParaRPr lang="en-US" sz="3200" dirty="0" smtClean="0"/>
              </a:p>
              <a:p>
                <a:pPr>
                  <a:lnSpc>
                    <a:spcPct val="120000"/>
                  </a:lnSpc>
                </a:pPr>
                <a:endParaRPr lang="en-US" sz="3200" baseline="-25000" dirty="0"/>
              </a:p>
              <a:p>
                <a:pPr>
                  <a:lnSpc>
                    <a:spcPct val="120000"/>
                  </a:lnSpc>
                </a:pPr>
                <a:r>
                  <a:rPr lang="en-US" sz="3200" dirty="0" smtClean="0"/>
                  <a:t>Rank </a:t>
                </a:r>
                <a:r>
                  <a:rPr lang="en-US" sz="3200" dirty="0" smtClean="0">
                    <a:sym typeface="Wingdings"/>
                  </a:rPr>
                  <a:t>H</a:t>
                </a:r>
                <a:r>
                  <a:rPr lang="en-US" sz="3200" baseline="-25000" dirty="0">
                    <a:sym typeface="Wingdings"/>
                  </a:rPr>
                  <a:t>1</a:t>
                </a:r>
                <a:r>
                  <a:rPr lang="en-US" sz="3200" dirty="0" smtClean="0">
                    <a:sym typeface="Wingdings"/>
                  </a:rPr>
                  <a:t> = Rank Z</a:t>
                </a:r>
                <a:r>
                  <a:rPr lang="en-US" sz="3200" baseline="-25000" dirty="0">
                    <a:sym typeface="Wingdings"/>
                  </a:rPr>
                  <a:t>1</a:t>
                </a:r>
                <a:r>
                  <a:rPr lang="en-US" sz="3200" dirty="0" smtClean="0">
                    <a:sym typeface="Wingdings"/>
                  </a:rPr>
                  <a:t> – Rank </a:t>
                </a:r>
                <a:r>
                  <a:rPr lang="en-US" sz="3200" dirty="0" smtClean="0"/>
                  <a:t>B</a:t>
                </a:r>
                <a:r>
                  <a:rPr lang="en-US" sz="3200" baseline="-25000" dirty="0" smtClean="0"/>
                  <a:t>1 </a:t>
                </a:r>
                <a:r>
                  <a:rPr lang="en-US" sz="3200" dirty="0" smtClean="0"/>
                  <a:t> = 1 – 1 = 0 </a:t>
                </a:r>
              </a:p>
              <a:p>
                <a:pPr>
                  <a:lnSpc>
                    <a:spcPct val="120000"/>
                  </a:lnSpc>
                </a:pPr>
                <a:endParaRPr lang="en-US" sz="3200" baseline="-25000" dirty="0" smtClean="0"/>
              </a:p>
              <a:p>
                <a:endParaRPr lang="en-US" sz="3200" baseline="-25000" dirty="0" smtClean="0"/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 flipV="1">
                <a:off x="2313721" y="5201122"/>
                <a:ext cx="3318192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/>
              <p:cNvGrpSpPr/>
              <p:nvPr/>
            </p:nvGrpSpPr>
            <p:grpSpPr>
              <a:xfrm>
                <a:off x="3725521" y="3620062"/>
                <a:ext cx="961338" cy="676656"/>
                <a:chOff x="658368" y="5669280"/>
                <a:chExt cx="961338" cy="676656"/>
              </a:xfrm>
            </p:grpSpPr>
            <p:sp>
              <p:nvSpPr>
                <p:cNvPr id="31" name="Arc 30"/>
                <p:cNvSpPr/>
                <p:nvPr/>
              </p:nvSpPr>
              <p:spPr>
                <a:xfrm rot="240000">
                  <a:off x="658368" y="5779008"/>
                  <a:ext cx="374904" cy="566928"/>
                </a:xfrm>
                <a:prstGeom prst="arc">
                  <a:avLst/>
                </a:prstGeom>
                <a:ln w="28575" cmpd="sng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768096" y="5669280"/>
                  <a:ext cx="851610" cy="5847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smtClean="0"/>
                    <a:t>o</a:t>
                  </a:r>
                  <a:r>
                    <a:rPr lang="en-US" sz="3200" baseline="-25000" dirty="0" smtClean="0"/>
                    <a:t>1</a:t>
                  </a:r>
                  <a:r>
                    <a:rPr lang="en-US" sz="3200" dirty="0" smtClean="0"/>
                    <a:t> </a:t>
                  </a: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6243470" y="3632552"/>
                <a:ext cx="961338" cy="676656"/>
                <a:chOff x="658368" y="5669280"/>
                <a:chExt cx="961338" cy="676656"/>
              </a:xfrm>
            </p:grpSpPr>
            <p:sp>
              <p:nvSpPr>
                <p:cNvPr id="29" name="Arc 28"/>
                <p:cNvSpPr/>
                <p:nvPr/>
              </p:nvSpPr>
              <p:spPr>
                <a:xfrm rot="240000">
                  <a:off x="658368" y="5779008"/>
                  <a:ext cx="374904" cy="566928"/>
                </a:xfrm>
                <a:prstGeom prst="arc">
                  <a:avLst/>
                </a:prstGeom>
                <a:ln w="28575" cmpd="sng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768096" y="5669280"/>
                  <a:ext cx="851610" cy="5847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smtClean="0"/>
                    <a:t>o</a:t>
                  </a:r>
                  <a:r>
                    <a:rPr lang="en-US" sz="3200" baseline="-25000" dirty="0"/>
                    <a:t>2</a:t>
                  </a:r>
                  <a:r>
                    <a:rPr lang="en-US" sz="3200" dirty="0" smtClean="0"/>
                    <a:t>  </a:t>
                  </a:r>
                </a:p>
              </p:txBody>
            </p:sp>
          </p:grpSp>
        </p:grpSp>
        <p:sp>
          <p:nvSpPr>
            <p:cNvPr id="34" name="TextBox 33"/>
            <p:cNvSpPr txBox="1"/>
            <p:nvPr/>
          </p:nvSpPr>
          <p:spPr>
            <a:xfrm>
              <a:off x="2592050" y="3104782"/>
              <a:ext cx="52189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=</a:t>
              </a:r>
              <a:endParaRPr lang="en-US" sz="3200" dirty="0"/>
            </a:p>
          </p:txBody>
        </p:sp>
      </p:grpSp>
      <p:cxnSp>
        <p:nvCxnSpPr>
          <p:cNvPr id="20" name="Straight Connector 19"/>
          <p:cNvCxnSpPr/>
          <p:nvPr/>
        </p:nvCxnSpPr>
        <p:spPr>
          <a:xfrm>
            <a:off x="3635854" y="4970831"/>
            <a:ext cx="227893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87886" y="4648782"/>
            <a:ext cx="52189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</a:t>
            </a:r>
            <a:endParaRPr lang="en-US" sz="3200" dirty="0"/>
          </a:p>
        </p:txBody>
      </p: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4748772" y="-17317"/>
            <a:ext cx="4102642" cy="1832929"/>
            <a:chOff x="236662" y="3663279"/>
            <a:chExt cx="6316880" cy="2822182"/>
          </a:xfrm>
        </p:grpSpPr>
        <p:grpSp>
          <p:nvGrpSpPr>
            <p:cNvPr id="36" name="Group 35"/>
            <p:cNvGrpSpPr/>
            <p:nvPr/>
          </p:nvGrpSpPr>
          <p:grpSpPr>
            <a:xfrm>
              <a:off x="3436413" y="3663279"/>
              <a:ext cx="3117129" cy="2822182"/>
              <a:chOff x="793381" y="1366738"/>
              <a:chExt cx="3688851" cy="3339803"/>
            </a:xfrm>
          </p:grpSpPr>
          <p:grpSp>
            <p:nvGrpSpPr>
              <p:cNvPr id="50" name="Group 49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57" name="Isosceles Triangle 56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8" name="Group 57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60" name="Oval 59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Oval 60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9" name="Oval 58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1" name="TextBox 50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402436" y="1366738"/>
                <a:ext cx="1176895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23659" y="2425877"/>
                <a:ext cx="1188586" cy="1065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165714" y="3641013"/>
                <a:ext cx="1260887" cy="1065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055139" y="2425877"/>
                <a:ext cx="104515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236662" y="3663279"/>
              <a:ext cx="3160695" cy="2672307"/>
              <a:chOff x="5038682" y="1366738"/>
              <a:chExt cx="3740408" cy="3162441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6" name="Group 45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7" name="Oval 46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9" name="TextBox 38"/>
              <p:cNvSpPr txBox="1"/>
              <p:nvPr/>
            </p:nvSpPr>
            <p:spPr>
              <a:xfrm>
                <a:off x="5038682" y="3463651"/>
                <a:ext cx="1221832" cy="1065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6670960" y="1366738"/>
                <a:ext cx="1099618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066287" y="2425878"/>
                <a:ext cx="1345734" cy="1065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7271896" y="2425878"/>
                <a:ext cx="1241799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5265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53495" y="274785"/>
            <a:ext cx="3192424" cy="974266"/>
            <a:chOff x="34793" y="607110"/>
            <a:chExt cx="3192424" cy="974266"/>
          </a:xfrm>
        </p:grpSpPr>
        <p:sp>
          <p:nvSpPr>
            <p:cNvPr id="4" name="Rectangle 3"/>
            <p:cNvSpPr/>
            <p:nvPr/>
          </p:nvSpPr>
          <p:spPr>
            <a:xfrm>
              <a:off x="34793" y="996600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665504" y="607110"/>
              <a:ext cx="961338" cy="676656"/>
              <a:chOff x="658368" y="5669280"/>
              <a:chExt cx="961338" cy="676656"/>
            </a:xfrm>
          </p:grpSpPr>
          <p:sp>
            <p:nvSpPr>
              <p:cNvPr id="9" name="Arc 8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471482" y="607110"/>
              <a:ext cx="961338" cy="676656"/>
              <a:chOff x="658368" y="5669280"/>
              <a:chExt cx="961338" cy="676656"/>
            </a:xfrm>
          </p:grpSpPr>
          <p:sp>
            <p:nvSpPr>
              <p:cNvPr id="7" name="Arc 6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589369" y="4903270"/>
            <a:ext cx="8700338" cy="1733808"/>
            <a:chOff x="954685" y="5703440"/>
            <a:chExt cx="8700338" cy="1733808"/>
          </a:xfrm>
        </p:grpSpPr>
        <p:sp>
          <p:nvSpPr>
            <p:cNvPr id="12" name="Rectangle 11"/>
            <p:cNvSpPr/>
            <p:nvPr/>
          </p:nvSpPr>
          <p:spPr>
            <a:xfrm>
              <a:off x="954685" y="5703440"/>
              <a:ext cx="8700338" cy="17338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B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  =  image of       =  column space of M</a:t>
              </a:r>
              <a:r>
                <a:rPr lang="en-US" sz="3200" baseline="-25000" dirty="0" smtClean="0"/>
                <a:t>2</a:t>
              </a:r>
            </a:p>
            <a:p>
              <a:endParaRPr lang="en-US" sz="3200" baseline="-25000" dirty="0"/>
            </a:p>
            <a:p>
              <a:r>
                <a:rPr lang="en-US" sz="3200" dirty="0" smtClean="0"/>
                <a:t>      = &lt;{v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, v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} + {v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, v</a:t>
              </a:r>
              <a:r>
                <a:rPr lang="en-US" sz="3200" baseline="-25000" dirty="0"/>
                <a:t>6</a:t>
              </a:r>
              <a:r>
                <a:rPr lang="en-US" sz="3200" dirty="0" smtClean="0"/>
                <a:t>} + {v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, v</a:t>
              </a:r>
              <a:r>
                <a:rPr lang="en-US" sz="3200" baseline="-25000" dirty="0"/>
                <a:t>6</a:t>
              </a:r>
              <a:r>
                <a:rPr lang="en-US" sz="3200" dirty="0" smtClean="0"/>
                <a:t>}&gt; = &lt;e</a:t>
              </a:r>
              <a:r>
                <a:rPr lang="en-US" sz="3200" baseline="-25000" dirty="0" smtClean="0"/>
                <a:t>3</a:t>
              </a:r>
              <a:r>
                <a:rPr lang="en-US" sz="3200" dirty="0" smtClean="0"/>
                <a:t> + e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 + e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&gt;</a:t>
              </a:r>
              <a:r>
                <a:rPr lang="en-US" sz="3200" baseline="-25000" dirty="0" smtClean="0"/>
                <a:t> </a:t>
              </a:r>
              <a:endParaRPr lang="en-US" sz="3200" dirty="0" smtClean="0"/>
            </a:p>
            <a:p>
              <a:endParaRPr lang="en-US" sz="3200" baseline="-25000" dirty="0" smtClean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377838" y="5703440"/>
              <a:ext cx="961338" cy="676656"/>
              <a:chOff x="658368" y="5669280"/>
              <a:chExt cx="961338" cy="676656"/>
            </a:xfrm>
          </p:grpSpPr>
          <p:sp>
            <p:nvSpPr>
              <p:cNvPr id="21" name="Arc 20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419916" y="169766"/>
            <a:ext cx="2646293" cy="4527866"/>
            <a:chOff x="296368" y="1158812"/>
            <a:chExt cx="2940326" cy="5030962"/>
          </a:xfrm>
        </p:grpSpPr>
        <p:grpSp>
          <p:nvGrpSpPr>
            <p:cNvPr id="17" name="Group 16"/>
            <p:cNvGrpSpPr/>
            <p:nvPr/>
          </p:nvGrpSpPr>
          <p:grpSpPr>
            <a:xfrm>
              <a:off x="296368" y="3770165"/>
              <a:ext cx="2777079" cy="2419609"/>
              <a:chOff x="793381" y="1366738"/>
              <a:chExt cx="3688851" cy="3214016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42" name="Isosceles Triangle 41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3" name="Group 42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45" name="Oval 44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Oval 45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4" name="Oval 43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6" name="TextBox 35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046861" y="2588847"/>
                <a:ext cx="883191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015633" y="2588847"/>
                <a:ext cx="1045157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20801" y="1158812"/>
              <a:ext cx="2815893" cy="2163396"/>
              <a:chOff x="5038682" y="1366738"/>
              <a:chExt cx="3740408" cy="2873683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Group 30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2" name="Oval 31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287707" y="2588848"/>
                <a:ext cx="932739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232390" y="2588848"/>
                <a:ext cx="1241800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  <p:pic>
        <p:nvPicPr>
          <p:cNvPr id="47" name="Pictur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9712" y="1275235"/>
            <a:ext cx="3726180" cy="3646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444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453495" y="274785"/>
            <a:ext cx="3192424" cy="974266"/>
            <a:chOff x="34793" y="607110"/>
            <a:chExt cx="3192424" cy="974266"/>
          </a:xfrm>
        </p:grpSpPr>
        <p:sp>
          <p:nvSpPr>
            <p:cNvPr id="4" name="Rectangle 3"/>
            <p:cNvSpPr/>
            <p:nvPr/>
          </p:nvSpPr>
          <p:spPr>
            <a:xfrm>
              <a:off x="34793" y="996600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665504" y="607110"/>
              <a:ext cx="961338" cy="676656"/>
              <a:chOff x="658368" y="5669280"/>
              <a:chExt cx="961338" cy="676656"/>
            </a:xfrm>
          </p:grpSpPr>
          <p:sp>
            <p:nvSpPr>
              <p:cNvPr id="9" name="Arc 8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471482" y="607110"/>
              <a:ext cx="961338" cy="676656"/>
              <a:chOff x="658368" y="5669280"/>
              <a:chExt cx="961338" cy="676656"/>
            </a:xfrm>
          </p:grpSpPr>
          <p:sp>
            <p:nvSpPr>
              <p:cNvPr id="7" name="Arc 6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23" name="Group 22"/>
          <p:cNvGrpSpPr/>
          <p:nvPr/>
        </p:nvGrpSpPr>
        <p:grpSpPr>
          <a:xfrm>
            <a:off x="589369" y="4903270"/>
            <a:ext cx="8700338" cy="1733808"/>
            <a:chOff x="954685" y="5703440"/>
            <a:chExt cx="8700338" cy="1733808"/>
          </a:xfrm>
        </p:grpSpPr>
        <p:sp>
          <p:nvSpPr>
            <p:cNvPr id="12" name="Rectangle 11"/>
            <p:cNvSpPr/>
            <p:nvPr/>
          </p:nvSpPr>
          <p:spPr>
            <a:xfrm>
              <a:off x="954685" y="5703440"/>
              <a:ext cx="8700338" cy="17338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B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  =  image of       =  column space of M</a:t>
              </a:r>
              <a:r>
                <a:rPr lang="en-US" sz="3200" baseline="-25000" dirty="0" smtClean="0"/>
                <a:t>2</a:t>
              </a:r>
            </a:p>
            <a:p>
              <a:endParaRPr lang="en-US" sz="3200" baseline="-25000" dirty="0"/>
            </a:p>
            <a:p>
              <a:r>
                <a:rPr lang="en-US" sz="3200" dirty="0" smtClean="0"/>
                <a:t>      = &lt;{v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, v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} + {v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, v</a:t>
              </a:r>
              <a:r>
                <a:rPr lang="en-US" sz="3200" baseline="-25000" dirty="0"/>
                <a:t>6</a:t>
              </a:r>
              <a:r>
                <a:rPr lang="en-US" sz="3200" dirty="0" smtClean="0"/>
                <a:t>} + {v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, v</a:t>
              </a:r>
              <a:r>
                <a:rPr lang="en-US" sz="3200" baseline="-25000" dirty="0"/>
                <a:t>6</a:t>
              </a:r>
              <a:r>
                <a:rPr lang="en-US" sz="3200" dirty="0" smtClean="0"/>
                <a:t>}&gt; = &lt;e</a:t>
              </a:r>
              <a:r>
                <a:rPr lang="en-US" sz="3200" baseline="-25000" dirty="0" smtClean="0"/>
                <a:t>3</a:t>
              </a:r>
              <a:r>
                <a:rPr lang="en-US" sz="3200" dirty="0" smtClean="0"/>
                <a:t> + e</a:t>
              </a:r>
              <a:r>
                <a:rPr lang="en-US" sz="3200" baseline="-25000" dirty="0" smtClean="0"/>
                <a:t>4</a:t>
              </a:r>
              <a:r>
                <a:rPr lang="en-US" sz="3200" dirty="0" smtClean="0"/>
                <a:t> + e</a:t>
              </a:r>
              <a:r>
                <a:rPr lang="en-US" sz="3200" baseline="-25000" dirty="0" smtClean="0"/>
                <a:t>5</a:t>
              </a:r>
              <a:r>
                <a:rPr lang="en-US" sz="3200" dirty="0" smtClean="0"/>
                <a:t>&gt;</a:t>
              </a:r>
              <a:r>
                <a:rPr lang="en-US" sz="3200" baseline="-25000" dirty="0" smtClean="0"/>
                <a:t> </a:t>
              </a:r>
              <a:endParaRPr lang="en-US" sz="3200" dirty="0" smtClean="0"/>
            </a:p>
            <a:p>
              <a:endParaRPr lang="en-US" sz="3200" baseline="-25000" dirty="0" smtClean="0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3377838" y="5703440"/>
              <a:ext cx="961338" cy="676656"/>
              <a:chOff x="658368" y="5669280"/>
              <a:chExt cx="961338" cy="676656"/>
            </a:xfrm>
          </p:grpSpPr>
          <p:sp>
            <p:nvSpPr>
              <p:cNvPr id="21" name="Arc 20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16" name="Group 15"/>
          <p:cNvGrpSpPr>
            <a:grpSpLocks noChangeAspect="1"/>
          </p:cNvGrpSpPr>
          <p:nvPr/>
        </p:nvGrpSpPr>
        <p:grpSpPr>
          <a:xfrm>
            <a:off x="6419916" y="169766"/>
            <a:ext cx="2646293" cy="4527866"/>
            <a:chOff x="296368" y="1158812"/>
            <a:chExt cx="2940326" cy="5030962"/>
          </a:xfrm>
        </p:grpSpPr>
        <p:grpSp>
          <p:nvGrpSpPr>
            <p:cNvPr id="17" name="Group 16"/>
            <p:cNvGrpSpPr/>
            <p:nvPr/>
          </p:nvGrpSpPr>
          <p:grpSpPr>
            <a:xfrm>
              <a:off x="296368" y="3770165"/>
              <a:ext cx="2777079" cy="2419609"/>
              <a:chOff x="793381" y="1366738"/>
              <a:chExt cx="3688851" cy="3214016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42" name="Isosceles Triangle 41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3" name="Group 42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45" name="Oval 44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Oval 45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4" name="Oval 43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6" name="TextBox 35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1046861" y="2588847"/>
                <a:ext cx="883191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3015633" y="2588847"/>
                <a:ext cx="1045157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20801" y="1158812"/>
              <a:ext cx="2815893" cy="2163396"/>
              <a:chOff x="5038682" y="1366738"/>
              <a:chExt cx="3740408" cy="2873683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29" name="Straight Connector 28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Group 30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2" name="Oval 31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287707" y="2588848"/>
                <a:ext cx="932739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232390" y="2588848"/>
                <a:ext cx="1241800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780" y="1262535"/>
            <a:ext cx="5749290" cy="3669030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 rotWithShape="1">
          <a:blip r:embed="rId2"/>
          <a:srcRect l="891" t="54060" r="56168" b="35972"/>
          <a:stretch/>
        </p:blipFill>
        <p:spPr>
          <a:xfrm>
            <a:off x="645132" y="4373013"/>
            <a:ext cx="2468880" cy="36576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137238" y="2900023"/>
            <a:ext cx="1985011" cy="974296"/>
          </a:xfrm>
          <a:prstGeom prst="rect">
            <a:avLst/>
          </a:prstGeom>
          <a:solidFill>
            <a:schemeClr val="bg1"/>
          </a:solidFill>
        </p:spPr>
        <p:txBody>
          <a:bodyPr rtlCol="0" anchor="ctr">
            <a:spAutoFit/>
          </a:bodyPr>
          <a:lstStyle/>
          <a:p>
            <a:pPr algn="ctr"/>
            <a:endParaRPr lang="en-US" sz="3200" dirty="0" smtClean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 rotWithShape="1">
          <a:blip r:embed="rId2"/>
          <a:srcRect l="67694" t="51319" r="19581" b="37716"/>
          <a:stretch/>
        </p:blipFill>
        <p:spPr>
          <a:xfrm>
            <a:off x="4480560" y="4282365"/>
            <a:ext cx="731520" cy="402336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 rotWithShape="1">
          <a:blip r:embed="rId2"/>
          <a:srcRect l="67694" t="20418" r="19581" b="68617"/>
          <a:stretch/>
        </p:blipFill>
        <p:spPr>
          <a:xfrm>
            <a:off x="4472322" y="3148510"/>
            <a:ext cx="731520" cy="402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166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597821" y="377519"/>
            <a:ext cx="3192424" cy="974266"/>
            <a:chOff x="2390364" y="509467"/>
            <a:chExt cx="3192424" cy="974266"/>
          </a:xfrm>
        </p:grpSpPr>
        <p:sp>
          <p:nvSpPr>
            <p:cNvPr id="2" name="Rectangle 1"/>
            <p:cNvSpPr/>
            <p:nvPr/>
          </p:nvSpPr>
          <p:spPr>
            <a:xfrm>
              <a:off x="2390364" y="898957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C</a:t>
              </a:r>
              <a:r>
                <a:rPr lang="en-US" sz="3200" baseline="-25000" dirty="0" smtClean="0"/>
                <a:t>2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4021075" y="509467"/>
              <a:ext cx="961338" cy="676656"/>
              <a:chOff x="658368" y="5669280"/>
              <a:chExt cx="961338" cy="676656"/>
            </a:xfrm>
          </p:grpSpPr>
          <p:sp>
            <p:nvSpPr>
              <p:cNvPr id="16" name="Arc 1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2827053" y="509467"/>
              <a:ext cx="961338" cy="676656"/>
              <a:chOff x="658368" y="5669280"/>
              <a:chExt cx="961338" cy="676656"/>
            </a:xfrm>
          </p:grpSpPr>
          <p:sp>
            <p:nvSpPr>
              <p:cNvPr id="22" name="Arc 21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1026219" y="1828375"/>
            <a:ext cx="7576500" cy="5443541"/>
            <a:chOff x="1026219" y="1828375"/>
            <a:chExt cx="7576500" cy="5443541"/>
          </a:xfrm>
        </p:grpSpPr>
        <p:grpSp>
          <p:nvGrpSpPr>
            <p:cNvPr id="24" name="Group 23"/>
            <p:cNvGrpSpPr/>
            <p:nvPr/>
          </p:nvGrpSpPr>
          <p:grpSpPr>
            <a:xfrm>
              <a:off x="1026219" y="1828375"/>
              <a:ext cx="7576500" cy="5443541"/>
              <a:chOff x="112723" y="3602667"/>
              <a:chExt cx="7576500" cy="5443541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12723" y="3602667"/>
                <a:ext cx="7576500" cy="54435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smtClean="0">
                    <a:sym typeface="Wingdings"/>
                  </a:rPr>
                  <a:t>H</a:t>
                </a:r>
                <a:r>
                  <a:rPr lang="en-US" sz="3200" baseline="-25000" dirty="0" smtClean="0">
                    <a:sym typeface="Wingdings"/>
                  </a:rPr>
                  <a:t>1</a:t>
                </a:r>
                <a:r>
                  <a:rPr lang="en-US" sz="3200" dirty="0" smtClean="0">
                    <a:sym typeface="Wingdings"/>
                  </a:rPr>
                  <a:t> = Z</a:t>
                </a:r>
                <a:r>
                  <a:rPr lang="en-US" sz="3200" baseline="-25000" dirty="0" smtClean="0">
                    <a:sym typeface="Wingdings"/>
                  </a:rPr>
                  <a:t>1</a:t>
                </a:r>
                <a:r>
                  <a:rPr lang="en-US" sz="3200" dirty="0" smtClean="0">
                    <a:sym typeface="Wingdings"/>
                  </a:rPr>
                  <a:t>/</a:t>
                </a:r>
                <a:r>
                  <a:rPr lang="en-US" sz="3200" dirty="0" smtClean="0"/>
                  <a:t>B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= (kernel of      )/ (image of         )</a:t>
                </a:r>
              </a:p>
              <a:p>
                <a:endParaRPr lang="en-US" sz="3200" dirty="0"/>
              </a:p>
              <a:p>
                <a:r>
                  <a:rPr lang="en-US" sz="3200" dirty="0" smtClean="0"/>
                  <a:t>				     null space of M</a:t>
                </a:r>
                <a:r>
                  <a:rPr lang="en-US" sz="3200" baseline="-25000" dirty="0"/>
                  <a:t>1</a:t>
                </a:r>
                <a:r>
                  <a:rPr lang="en-US" sz="3200" baseline="-25000" dirty="0" smtClean="0"/>
                  <a:t>       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sz="3200" dirty="0"/>
                  <a:t>	</a:t>
                </a:r>
                <a:r>
                  <a:rPr lang="en-US" sz="3200" dirty="0" smtClean="0"/>
                  <a:t>			</a:t>
                </a:r>
                <a:r>
                  <a:rPr lang="en-US" sz="3200" dirty="0"/>
                  <a:t> </a:t>
                </a:r>
                <a:r>
                  <a:rPr lang="en-US" sz="3200" dirty="0" smtClean="0"/>
                  <a:t>  column space of M</a:t>
                </a:r>
                <a:r>
                  <a:rPr lang="en-US" sz="3200" baseline="-25000" dirty="0" smtClean="0"/>
                  <a:t>2</a:t>
                </a:r>
              </a:p>
              <a:p>
                <a:pPr>
                  <a:lnSpc>
                    <a:spcPct val="120000"/>
                  </a:lnSpc>
                </a:pPr>
                <a:endParaRPr lang="en-US" sz="3200" baseline="-25000" dirty="0"/>
              </a:p>
              <a:p>
                <a:pPr>
                  <a:lnSpc>
                    <a:spcPct val="120000"/>
                  </a:lnSpc>
                </a:pPr>
                <a:r>
                  <a:rPr lang="en-US" sz="3200" dirty="0" smtClean="0"/>
                  <a:t>					   &lt;e</a:t>
                </a:r>
                <a:r>
                  <a:rPr lang="en-US" sz="3200" baseline="-25000" dirty="0" smtClean="0"/>
                  <a:t>3</a:t>
                </a:r>
                <a:r>
                  <a:rPr lang="en-US" sz="3200" dirty="0" smtClean="0"/>
                  <a:t> + e</a:t>
                </a:r>
                <a:r>
                  <a:rPr lang="en-US" sz="3200" baseline="-25000" dirty="0" smtClean="0"/>
                  <a:t>4</a:t>
                </a:r>
                <a:r>
                  <a:rPr lang="en-US" sz="3200" dirty="0" smtClean="0"/>
                  <a:t> + e</a:t>
                </a:r>
                <a:r>
                  <a:rPr lang="en-US" sz="3200" baseline="-25000" dirty="0" smtClean="0"/>
                  <a:t>5</a:t>
                </a:r>
                <a:r>
                  <a:rPr lang="en-US" sz="3200" dirty="0" smtClean="0"/>
                  <a:t>&gt;</a:t>
                </a:r>
                <a:r>
                  <a:rPr lang="en-US" sz="3200" baseline="-25000" dirty="0" smtClean="0"/>
                  <a:t> </a:t>
                </a:r>
                <a:endParaRPr lang="en-US" sz="3200" dirty="0" smtClean="0"/>
              </a:p>
              <a:p>
                <a:pPr>
                  <a:lnSpc>
                    <a:spcPct val="120000"/>
                  </a:lnSpc>
                </a:pPr>
                <a:r>
                  <a:rPr lang="en-US" sz="3200" dirty="0" smtClean="0"/>
                  <a:t>					   &lt;e</a:t>
                </a:r>
                <a:r>
                  <a:rPr lang="en-US" sz="3200" baseline="-25000" dirty="0" smtClean="0"/>
                  <a:t>3</a:t>
                </a:r>
                <a:r>
                  <a:rPr lang="en-US" sz="3200" dirty="0" smtClean="0"/>
                  <a:t> + e</a:t>
                </a:r>
                <a:r>
                  <a:rPr lang="en-US" sz="3200" baseline="-25000" dirty="0" smtClean="0"/>
                  <a:t>4</a:t>
                </a:r>
                <a:r>
                  <a:rPr lang="en-US" sz="3200" dirty="0" smtClean="0"/>
                  <a:t> + e</a:t>
                </a:r>
                <a:r>
                  <a:rPr lang="en-US" sz="3200" baseline="-25000" dirty="0" smtClean="0"/>
                  <a:t>5</a:t>
                </a:r>
                <a:r>
                  <a:rPr lang="en-US" sz="3200" dirty="0" smtClean="0"/>
                  <a:t>&gt;</a:t>
                </a:r>
                <a:r>
                  <a:rPr lang="en-US" sz="3200" baseline="-25000" dirty="0" smtClean="0"/>
                  <a:t> </a:t>
                </a:r>
                <a:endParaRPr lang="en-US" sz="3200" dirty="0" smtClean="0"/>
              </a:p>
              <a:p>
                <a:pPr>
                  <a:lnSpc>
                    <a:spcPct val="120000"/>
                  </a:lnSpc>
                </a:pPr>
                <a:endParaRPr lang="en-US" sz="3200" baseline="-25000" dirty="0"/>
              </a:p>
              <a:p>
                <a:pPr>
                  <a:lnSpc>
                    <a:spcPct val="120000"/>
                  </a:lnSpc>
                </a:pPr>
                <a:r>
                  <a:rPr lang="en-US" sz="3200" dirty="0" smtClean="0"/>
                  <a:t>Rank </a:t>
                </a:r>
                <a:r>
                  <a:rPr lang="en-US" sz="3200" dirty="0" smtClean="0">
                    <a:sym typeface="Wingdings"/>
                  </a:rPr>
                  <a:t>H</a:t>
                </a:r>
                <a:r>
                  <a:rPr lang="en-US" sz="3200" baseline="-25000" dirty="0">
                    <a:sym typeface="Wingdings"/>
                  </a:rPr>
                  <a:t>1</a:t>
                </a:r>
                <a:r>
                  <a:rPr lang="en-US" sz="3200" dirty="0" smtClean="0">
                    <a:sym typeface="Wingdings"/>
                  </a:rPr>
                  <a:t> = Rank Z</a:t>
                </a:r>
                <a:r>
                  <a:rPr lang="en-US" sz="3200" baseline="-25000" dirty="0">
                    <a:sym typeface="Wingdings"/>
                  </a:rPr>
                  <a:t>1</a:t>
                </a:r>
                <a:r>
                  <a:rPr lang="en-US" sz="3200" dirty="0" smtClean="0">
                    <a:sym typeface="Wingdings"/>
                  </a:rPr>
                  <a:t> – Rank </a:t>
                </a:r>
                <a:r>
                  <a:rPr lang="en-US" sz="3200" dirty="0" smtClean="0"/>
                  <a:t>B</a:t>
                </a:r>
                <a:r>
                  <a:rPr lang="en-US" sz="3200" baseline="-25000" dirty="0" smtClean="0"/>
                  <a:t>1 </a:t>
                </a:r>
                <a:r>
                  <a:rPr lang="en-US" sz="3200" dirty="0" smtClean="0"/>
                  <a:t> = 1 – 1 = 0 </a:t>
                </a:r>
              </a:p>
              <a:p>
                <a:pPr>
                  <a:lnSpc>
                    <a:spcPct val="120000"/>
                  </a:lnSpc>
                </a:pPr>
                <a:endParaRPr lang="en-US" sz="3200" baseline="-25000" dirty="0" smtClean="0"/>
              </a:p>
              <a:p>
                <a:endParaRPr lang="en-US" sz="3200" baseline="-25000" dirty="0" smtClean="0"/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 flipV="1">
                <a:off x="2313721" y="5201122"/>
                <a:ext cx="3318192" cy="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/>
              <p:cNvGrpSpPr/>
              <p:nvPr/>
            </p:nvGrpSpPr>
            <p:grpSpPr>
              <a:xfrm>
                <a:off x="3725521" y="3620062"/>
                <a:ext cx="961338" cy="676656"/>
                <a:chOff x="658368" y="5669280"/>
                <a:chExt cx="961338" cy="676656"/>
              </a:xfrm>
            </p:grpSpPr>
            <p:sp>
              <p:nvSpPr>
                <p:cNvPr id="31" name="Arc 30"/>
                <p:cNvSpPr/>
                <p:nvPr/>
              </p:nvSpPr>
              <p:spPr>
                <a:xfrm rot="240000">
                  <a:off x="658368" y="5779008"/>
                  <a:ext cx="374904" cy="566928"/>
                </a:xfrm>
                <a:prstGeom prst="arc">
                  <a:avLst/>
                </a:prstGeom>
                <a:ln w="28575" cmpd="sng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extBox 31"/>
                <p:cNvSpPr txBox="1"/>
                <p:nvPr/>
              </p:nvSpPr>
              <p:spPr>
                <a:xfrm>
                  <a:off x="768096" y="5669280"/>
                  <a:ext cx="851610" cy="5847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smtClean="0"/>
                    <a:t>o</a:t>
                  </a:r>
                  <a:r>
                    <a:rPr lang="en-US" sz="3200" baseline="-25000" dirty="0" smtClean="0"/>
                    <a:t>1</a:t>
                  </a:r>
                  <a:r>
                    <a:rPr lang="en-US" sz="3200" dirty="0" smtClean="0"/>
                    <a:t> </a:t>
                  </a: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6243470" y="3632552"/>
                <a:ext cx="961338" cy="676656"/>
                <a:chOff x="658368" y="5669280"/>
                <a:chExt cx="961338" cy="676656"/>
              </a:xfrm>
            </p:grpSpPr>
            <p:sp>
              <p:nvSpPr>
                <p:cNvPr id="29" name="Arc 28"/>
                <p:cNvSpPr/>
                <p:nvPr/>
              </p:nvSpPr>
              <p:spPr>
                <a:xfrm rot="240000">
                  <a:off x="658368" y="5779008"/>
                  <a:ext cx="374904" cy="566928"/>
                </a:xfrm>
                <a:prstGeom prst="arc">
                  <a:avLst/>
                </a:prstGeom>
                <a:ln w="28575" cmpd="sng">
                  <a:solidFill>
                    <a:srgbClr val="0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768096" y="5669280"/>
                  <a:ext cx="851610" cy="5847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dirty="0" smtClean="0"/>
                    <a:t>o</a:t>
                  </a:r>
                  <a:r>
                    <a:rPr lang="en-US" sz="3200" baseline="-25000" dirty="0"/>
                    <a:t>2</a:t>
                  </a:r>
                  <a:r>
                    <a:rPr lang="en-US" sz="3200" dirty="0" smtClean="0"/>
                    <a:t>  </a:t>
                  </a:r>
                </a:p>
              </p:txBody>
            </p:sp>
          </p:grpSp>
        </p:grpSp>
        <p:sp>
          <p:nvSpPr>
            <p:cNvPr id="34" name="TextBox 33"/>
            <p:cNvSpPr txBox="1"/>
            <p:nvPr/>
          </p:nvSpPr>
          <p:spPr>
            <a:xfrm>
              <a:off x="2592050" y="3104782"/>
              <a:ext cx="521893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=</a:t>
              </a:r>
              <a:endParaRPr lang="en-US" sz="3200" dirty="0"/>
            </a:p>
          </p:txBody>
        </p:sp>
      </p:grpSp>
      <p:cxnSp>
        <p:nvCxnSpPr>
          <p:cNvPr id="20" name="Straight Connector 19"/>
          <p:cNvCxnSpPr/>
          <p:nvPr/>
        </p:nvCxnSpPr>
        <p:spPr>
          <a:xfrm>
            <a:off x="3635854" y="4970831"/>
            <a:ext cx="2278933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87886" y="4648782"/>
            <a:ext cx="52189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</a:t>
            </a:r>
            <a:endParaRPr lang="en-US" sz="3200" dirty="0"/>
          </a:p>
        </p:txBody>
      </p: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4748772" y="-17317"/>
            <a:ext cx="4102642" cy="1832929"/>
            <a:chOff x="236662" y="3663279"/>
            <a:chExt cx="6316880" cy="2822182"/>
          </a:xfrm>
        </p:grpSpPr>
        <p:grpSp>
          <p:nvGrpSpPr>
            <p:cNvPr id="36" name="Group 35"/>
            <p:cNvGrpSpPr/>
            <p:nvPr/>
          </p:nvGrpSpPr>
          <p:grpSpPr>
            <a:xfrm>
              <a:off x="3436413" y="3663279"/>
              <a:ext cx="3117129" cy="2822182"/>
              <a:chOff x="793381" y="1366738"/>
              <a:chExt cx="3688851" cy="3339803"/>
            </a:xfrm>
          </p:grpSpPr>
          <p:grpSp>
            <p:nvGrpSpPr>
              <p:cNvPr id="50" name="Group 49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57" name="Isosceles Triangle 56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8" name="Group 57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60" name="Oval 59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1" name="Oval 60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9" name="Oval 58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1" name="TextBox 50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402436" y="1366738"/>
                <a:ext cx="1176895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823659" y="2425877"/>
                <a:ext cx="1188586" cy="1065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165714" y="3641013"/>
                <a:ext cx="1260887" cy="1065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055139" y="2425877"/>
                <a:ext cx="104515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236662" y="3663279"/>
              <a:ext cx="3160695" cy="2672307"/>
              <a:chOff x="5038682" y="1366738"/>
              <a:chExt cx="3740408" cy="3162441"/>
            </a:xfrm>
          </p:grpSpPr>
          <p:grpSp>
            <p:nvGrpSpPr>
              <p:cNvPr id="38" name="Group 37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44" name="Straight Connector 43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6" name="Group 45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48" name="Oval 47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" name="Oval 48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7" name="Oval 46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9" name="TextBox 38"/>
              <p:cNvSpPr txBox="1"/>
              <p:nvPr/>
            </p:nvSpPr>
            <p:spPr>
              <a:xfrm>
                <a:off x="5038682" y="3463651"/>
                <a:ext cx="1221832" cy="10655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6670960" y="1366738"/>
                <a:ext cx="1099618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5066287" y="2425878"/>
                <a:ext cx="1345734" cy="10655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7271896" y="2425878"/>
                <a:ext cx="1241799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28507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5021" y="1903408"/>
            <a:ext cx="3192424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C</a:t>
            </a:r>
            <a:r>
              <a:rPr lang="en-US" sz="3200" baseline="-25000" dirty="0" smtClean="0"/>
              <a:t>2   </a:t>
            </a:r>
            <a:r>
              <a:rPr lang="en-US" sz="3200" dirty="0" smtClean="0">
                <a:sym typeface="Wingdings"/>
              </a:rPr>
              <a:t>   </a:t>
            </a:r>
            <a:r>
              <a:rPr lang="en-US" sz="3200" dirty="0" smtClean="0"/>
              <a:t>C</a:t>
            </a:r>
            <a:r>
              <a:rPr lang="en-US" sz="3200" baseline="-25000" dirty="0" smtClean="0"/>
              <a:t>1   </a:t>
            </a:r>
            <a:r>
              <a:rPr lang="en-US" sz="3200" dirty="0" smtClean="0">
                <a:sym typeface="Wingdings"/>
              </a:rPr>
              <a:t>   </a:t>
            </a:r>
            <a:r>
              <a:rPr lang="en-US" sz="3200" dirty="0" smtClean="0"/>
              <a:t>C</a:t>
            </a:r>
            <a:r>
              <a:rPr lang="en-US" sz="3200" baseline="-25000" dirty="0" smtClean="0"/>
              <a:t>0 </a:t>
            </a:r>
            <a:endParaRPr lang="en-US" sz="3200" dirty="0" smtClean="0">
              <a:sym typeface="Wingdings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815732" y="1513918"/>
            <a:ext cx="961338" cy="676656"/>
            <a:chOff x="658368" y="5669280"/>
            <a:chExt cx="961338" cy="676656"/>
          </a:xfrm>
        </p:grpSpPr>
        <p:sp>
          <p:nvSpPr>
            <p:cNvPr id="16" name="Arc 15"/>
            <p:cNvSpPr/>
            <p:nvPr/>
          </p:nvSpPr>
          <p:spPr>
            <a:xfrm rot="240000">
              <a:off x="658368" y="5779008"/>
              <a:ext cx="374904" cy="566928"/>
            </a:xfrm>
            <a:prstGeom prst="arc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68096" y="5669280"/>
              <a:ext cx="8516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o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 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621710" y="1513918"/>
            <a:ext cx="961338" cy="676656"/>
            <a:chOff x="658368" y="5669280"/>
            <a:chExt cx="961338" cy="676656"/>
          </a:xfrm>
        </p:grpSpPr>
        <p:sp>
          <p:nvSpPr>
            <p:cNvPr id="22" name="Arc 21"/>
            <p:cNvSpPr/>
            <p:nvPr/>
          </p:nvSpPr>
          <p:spPr>
            <a:xfrm rot="240000">
              <a:off x="658368" y="5779008"/>
              <a:ext cx="374904" cy="566928"/>
            </a:xfrm>
            <a:prstGeom prst="arc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68096" y="5669280"/>
              <a:ext cx="851610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o</a:t>
              </a:r>
              <a:r>
                <a:rPr lang="en-US" sz="3200" baseline="-25000" dirty="0"/>
                <a:t>2</a:t>
              </a:r>
              <a:r>
                <a:rPr lang="en-US" sz="3200" dirty="0" smtClean="0"/>
                <a:t> 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026219" y="2984147"/>
            <a:ext cx="7576500" cy="3922441"/>
            <a:chOff x="112723" y="3602667"/>
            <a:chExt cx="7576500" cy="3922441"/>
          </a:xfrm>
        </p:grpSpPr>
        <p:sp>
          <p:nvSpPr>
            <p:cNvPr id="25" name="Rectangle 24"/>
            <p:cNvSpPr/>
            <p:nvPr/>
          </p:nvSpPr>
          <p:spPr>
            <a:xfrm>
              <a:off x="112723" y="3602667"/>
              <a:ext cx="7576500" cy="3922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>
                  <a:sym typeface="Wingdings"/>
                </a:rPr>
                <a:t>H</a:t>
              </a:r>
              <a:r>
                <a:rPr lang="en-US" sz="3200" baseline="-25000" dirty="0" smtClean="0">
                  <a:sym typeface="Wingdings"/>
                </a:rPr>
                <a:t>1</a:t>
              </a:r>
              <a:r>
                <a:rPr lang="en-US" sz="3200" dirty="0" smtClean="0">
                  <a:sym typeface="Wingdings"/>
                </a:rPr>
                <a:t> = Z</a:t>
              </a:r>
              <a:r>
                <a:rPr lang="en-US" sz="3200" baseline="-25000" dirty="0" smtClean="0">
                  <a:sym typeface="Wingdings"/>
                </a:rPr>
                <a:t>1</a:t>
              </a:r>
              <a:r>
                <a:rPr lang="en-US" sz="3200" dirty="0" smtClean="0">
                  <a:sym typeface="Wingdings"/>
                </a:rPr>
                <a:t>/</a:t>
              </a:r>
              <a:r>
                <a:rPr lang="en-US" sz="3200" dirty="0" smtClean="0"/>
                <a:t>B</a:t>
              </a:r>
              <a:r>
                <a:rPr lang="en-US" sz="3200" baseline="-25000" dirty="0" smtClean="0"/>
                <a:t>1</a:t>
              </a:r>
              <a:r>
                <a:rPr lang="en-US" sz="3200" dirty="0" smtClean="0"/>
                <a:t> = (kernel of      )/ (image of         )</a:t>
              </a:r>
            </a:p>
            <a:p>
              <a:endParaRPr lang="en-US" sz="3200" dirty="0"/>
            </a:p>
            <a:p>
              <a:r>
                <a:rPr lang="en-US" sz="3200" dirty="0" smtClean="0"/>
                <a:t>				     null space of M</a:t>
              </a:r>
              <a:r>
                <a:rPr lang="en-US" sz="3200" baseline="-25000" dirty="0"/>
                <a:t>1</a:t>
              </a:r>
              <a:r>
                <a:rPr lang="en-US" sz="3200" baseline="-25000" dirty="0" smtClean="0"/>
                <a:t>        </a:t>
              </a:r>
            </a:p>
            <a:p>
              <a:pPr>
                <a:lnSpc>
                  <a:spcPct val="120000"/>
                </a:lnSpc>
              </a:pPr>
              <a:r>
                <a:rPr lang="en-US" sz="3200" dirty="0"/>
                <a:t>	</a:t>
              </a:r>
              <a:r>
                <a:rPr lang="en-US" sz="3200" dirty="0" smtClean="0"/>
                <a:t>			</a:t>
              </a:r>
              <a:r>
                <a:rPr lang="en-US" sz="3200" dirty="0"/>
                <a:t> </a:t>
              </a:r>
              <a:r>
                <a:rPr lang="en-US" sz="3200" dirty="0" smtClean="0"/>
                <a:t>  column space of M</a:t>
              </a:r>
              <a:r>
                <a:rPr lang="en-US" sz="3200" baseline="-25000" dirty="0" smtClean="0"/>
                <a:t>2</a:t>
              </a:r>
            </a:p>
            <a:p>
              <a:pPr>
                <a:lnSpc>
                  <a:spcPct val="120000"/>
                </a:lnSpc>
              </a:pPr>
              <a:endParaRPr lang="en-US" sz="3200" baseline="-25000" dirty="0"/>
            </a:p>
            <a:p>
              <a:pPr>
                <a:lnSpc>
                  <a:spcPct val="120000"/>
                </a:lnSpc>
              </a:pPr>
              <a:r>
                <a:rPr lang="en-US" sz="3200" dirty="0" smtClean="0"/>
                <a:t>Rank </a:t>
              </a:r>
              <a:r>
                <a:rPr lang="en-US" sz="3200" dirty="0" smtClean="0">
                  <a:sym typeface="Wingdings"/>
                </a:rPr>
                <a:t>H</a:t>
              </a:r>
              <a:r>
                <a:rPr lang="en-US" sz="3200" baseline="-25000" dirty="0">
                  <a:sym typeface="Wingdings"/>
                </a:rPr>
                <a:t>1</a:t>
              </a:r>
              <a:r>
                <a:rPr lang="en-US" sz="3200" dirty="0" smtClean="0">
                  <a:sym typeface="Wingdings"/>
                </a:rPr>
                <a:t> = Rank Z</a:t>
              </a:r>
              <a:r>
                <a:rPr lang="en-US" sz="3200" baseline="-25000" dirty="0">
                  <a:sym typeface="Wingdings"/>
                </a:rPr>
                <a:t>1</a:t>
              </a:r>
              <a:r>
                <a:rPr lang="en-US" sz="3200" dirty="0" smtClean="0">
                  <a:sym typeface="Wingdings"/>
                </a:rPr>
                <a:t> – Rank </a:t>
              </a:r>
              <a:r>
                <a:rPr lang="en-US" sz="3200" dirty="0" smtClean="0"/>
                <a:t>B</a:t>
              </a:r>
              <a:r>
                <a:rPr lang="en-US" sz="3200" baseline="-25000" dirty="0"/>
                <a:t>1</a:t>
              </a:r>
              <a:r>
                <a:rPr lang="en-US" sz="3200" dirty="0" smtClean="0"/>
                <a:t> </a:t>
              </a:r>
            </a:p>
            <a:p>
              <a:pPr>
                <a:lnSpc>
                  <a:spcPct val="120000"/>
                </a:lnSpc>
              </a:pPr>
              <a:endParaRPr lang="en-US" sz="3200" baseline="-25000" dirty="0" smtClean="0"/>
            </a:p>
            <a:p>
              <a:endParaRPr lang="en-US" sz="3200" baseline="-25000" dirty="0" smtClean="0"/>
            </a:p>
          </p:txBody>
        </p:sp>
        <p:cxnSp>
          <p:nvCxnSpPr>
            <p:cNvPr id="26" name="Straight Connector 25"/>
            <p:cNvCxnSpPr/>
            <p:nvPr/>
          </p:nvCxnSpPr>
          <p:spPr>
            <a:xfrm flipV="1">
              <a:off x="2313721" y="5201122"/>
              <a:ext cx="3318192" cy="1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" name="Group 26"/>
            <p:cNvGrpSpPr/>
            <p:nvPr/>
          </p:nvGrpSpPr>
          <p:grpSpPr>
            <a:xfrm>
              <a:off x="3725521" y="3620062"/>
              <a:ext cx="961338" cy="676656"/>
              <a:chOff x="658368" y="5669280"/>
              <a:chExt cx="961338" cy="676656"/>
            </a:xfrm>
          </p:grpSpPr>
          <p:sp>
            <p:nvSpPr>
              <p:cNvPr id="31" name="Arc 30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6243470" y="3632552"/>
              <a:ext cx="961338" cy="676656"/>
              <a:chOff x="658368" y="5669280"/>
              <a:chExt cx="961338" cy="676656"/>
            </a:xfrm>
          </p:grpSpPr>
          <p:sp>
            <p:nvSpPr>
              <p:cNvPr id="29" name="Arc 28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/>
                  <a:t>2</a:t>
                </a:r>
                <a:r>
                  <a:rPr lang="en-US" sz="3200" dirty="0" smtClean="0"/>
                  <a:t>  </a:t>
                </a:r>
              </a:p>
            </p:txBody>
          </p:sp>
        </p:grpSp>
      </p:grpSp>
      <p:sp>
        <p:nvSpPr>
          <p:cNvPr id="34" name="TextBox 33"/>
          <p:cNvSpPr txBox="1"/>
          <p:nvPr/>
        </p:nvSpPr>
        <p:spPr>
          <a:xfrm>
            <a:off x="2592050" y="4243159"/>
            <a:ext cx="52189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=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97118" y="247834"/>
            <a:ext cx="6413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3">
                    <a:lumMod val="50000"/>
                  </a:schemeClr>
                </a:solidFill>
              </a:rPr>
              <a:t>Counting 1-dimensional cycles: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grpSp>
        <p:nvGrpSpPr>
          <p:cNvPr id="20" name="Group 19"/>
          <p:cNvGrpSpPr>
            <a:grpSpLocks noChangeAspect="1"/>
          </p:cNvGrpSpPr>
          <p:nvPr/>
        </p:nvGrpSpPr>
        <p:grpSpPr>
          <a:xfrm>
            <a:off x="5000409" y="-29505"/>
            <a:ext cx="4202084" cy="1899957"/>
            <a:chOff x="236662" y="3539830"/>
            <a:chExt cx="6240367" cy="2821560"/>
          </a:xfrm>
        </p:grpSpPr>
        <p:grpSp>
          <p:nvGrpSpPr>
            <p:cNvPr id="33" name="Group 32"/>
            <p:cNvGrpSpPr/>
            <p:nvPr/>
          </p:nvGrpSpPr>
          <p:grpSpPr>
            <a:xfrm>
              <a:off x="3436413" y="3560409"/>
              <a:ext cx="3040616" cy="2800981"/>
              <a:chOff x="793381" y="1244998"/>
              <a:chExt cx="3598302" cy="3314718"/>
            </a:xfrm>
          </p:grpSpPr>
          <p:grpSp>
            <p:nvGrpSpPr>
              <p:cNvPr id="48" name="Group 47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55" name="Isosceles Triangle 54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6" name="Group 55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58" name="Oval 57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" name="Oval 58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57" name="Oval 56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9" name="TextBox 48"/>
              <p:cNvSpPr txBox="1"/>
              <p:nvPr/>
            </p:nvSpPr>
            <p:spPr>
              <a:xfrm>
                <a:off x="3410717" y="3463652"/>
                <a:ext cx="98096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2142986" y="124499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1149562" y="2235791"/>
                <a:ext cx="1473330" cy="1027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2128688" y="3782946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2989957" y="2235791"/>
                <a:ext cx="1045156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236662" y="3539830"/>
              <a:ext cx="3119548" cy="2763798"/>
              <a:chOff x="5038682" y="1220646"/>
              <a:chExt cx="3691713" cy="3270715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42" name="Straight Connector 41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44" name="Group 43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46" name="Oval 45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" name="Oval 46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5" name="Oval 44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7" name="TextBox 36"/>
              <p:cNvSpPr txBox="1"/>
              <p:nvPr/>
            </p:nvSpPr>
            <p:spPr>
              <a:xfrm>
                <a:off x="5038682" y="3463651"/>
                <a:ext cx="1307350" cy="1027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410618" y="1220646"/>
                <a:ext cx="1099618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7702355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5299752" y="2235790"/>
                <a:ext cx="9327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7206716" y="2235790"/>
                <a:ext cx="124180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2630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2452836" y="5964778"/>
            <a:ext cx="7576500" cy="676656"/>
            <a:chOff x="1032752" y="5576854"/>
            <a:chExt cx="7576500" cy="676656"/>
          </a:xfrm>
        </p:grpSpPr>
        <p:sp>
          <p:nvSpPr>
            <p:cNvPr id="4" name="Rectangle 3"/>
            <p:cNvSpPr/>
            <p:nvPr/>
          </p:nvSpPr>
          <p:spPr>
            <a:xfrm>
              <a:off x="1032752" y="5576854"/>
              <a:ext cx="7576500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>
                  <a:sym typeface="Wingdings"/>
                </a:rPr>
                <a:t>Z</a:t>
              </a:r>
              <a:r>
                <a:rPr lang="en-US" sz="3200" baseline="-25000" dirty="0" smtClean="0">
                  <a:sym typeface="Wingdings"/>
                </a:rPr>
                <a:t>1 </a:t>
              </a:r>
              <a:r>
                <a:rPr lang="en-US" sz="3200" dirty="0" smtClean="0">
                  <a:sym typeface="Wingdings"/>
                </a:rPr>
                <a:t> </a:t>
              </a:r>
              <a:r>
                <a:rPr lang="en-US" sz="3200" dirty="0" smtClean="0"/>
                <a:t>= </a:t>
              </a:r>
              <a:r>
                <a:rPr lang="en-US" sz="3200" dirty="0"/>
                <a:t> </a:t>
              </a:r>
              <a:r>
                <a:rPr lang="en-US" sz="3200" dirty="0" smtClean="0"/>
                <a:t>kernel of        =   null space of M</a:t>
              </a:r>
              <a:r>
                <a:rPr lang="en-US" sz="3200" baseline="-25000" dirty="0"/>
                <a:t>1</a:t>
              </a:r>
              <a:r>
                <a:rPr lang="en-US" sz="3200" baseline="-25000" dirty="0" smtClean="0"/>
                <a:t>        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3462227" y="5576854"/>
              <a:ext cx="961338" cy="676656"/>
              <a:chOff x="658368" y="5669280"/>
              <a:chExt cx="961338" cy="676656"/>
            </a:xfrm>
          </p:grpSpPr>
          <p:sp>
            <p:nvSpPr>
              <p:cNvPr id="10" name="Arc 9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4603341" y="419609"/>
            <a:ext cx="3192424" cy="974266"/>
            <a:chOff x="34793" y="607110"/>
            <a:chExt cx="3192424" cy="974266"/>
          </a:xfrm>
        </p:grpSpPr>
        <p:sp>
          <p:nvSpPr>
            <p:cNvPr id="13" name="Rectangle 12"/>
            <p:cNvSpPr/>
            <p:nvPr/>
          </p:nvSpPr>
          <p:spPr>
            <a:xfrm>
              <a:off x="34793" y="996600"/>
              <a:ext cx="3192424" cy="5847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200" dirty="0" smtClean="0"/>
                <a:t>             C</a:t>
              </a:r>
              <a:r>
                <a:rPr lang="en-US" sz="3200" baseline="-25000" dirty="0" smtClean="0"/>
                <a:t>1   </a:t>
              </a:r>
              <a:r>
                <a:rPr lang="en-US" sz="3200" dirty="0" smtClean="0">
                  <a:sym typeface="Wingdings"/>
                </a:rPr>
                <a:t>   </a:t>
              </a:r>
              <a:r>
                <a:rPr lang="en-US" sz="3200" dirty="0" smtClean="0"/>
                <a:t>C</a:t>
              </a:r>
              <a:r>
                <a:rPr lang="en-US" sz="3200" baseline="-25000" dirty="0" smtClean="0"/>
                <a:t>0 </a:t>
              </a:r>
              <a:endParaRPr lang="en-US" sz="3200" dirty="0" smtClean="0">
                <a:sym typeface="Wingdings"/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1665504" y="607110"/>
              <a:ext cx="961338" cy="676656"/>
              <a:chOff x="658368" y="5669280"/>
              <a:chExt cx="961338" cy="676656"/>
            </a:xfrm>
          </p:grpSpPr>
          <p:sp>
            <p:nvSpPr>
              <p:cNvPr id="18" name="Arc 17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68096" y="5669280"/>
                <a:ext cx="851610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  <a:r>
                  <a:rPr lang="en-US" sz="3200" baseline="-25000" dirty="0" smtClean="0"/>
                  <a:t>1</a:t>
                </a:r>
                <a:r>
                  <a:rPr lang="en-US" sz="3200" dirty="0" smtClean="0"/>
                  <a:t> </a:t>
                </a:r>
              </a:p>
            </p:txBody>
          </p:sp>
        </p:grpSp>
      </p:grp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2300" y="1822339"/>
            <a:ext cx="5607630" cy="4023360"/>
          </a:xfrm>
          <a:prstGeom prst="rect">
            <a:avLst/>
          </a:prstGeom>
        </p:spPr>
      </p:pic>
      <p:grpSp>
        <p:nvGrpSpPr>
          <p:cNvPr id="22" name="Group 21"/>
          <p:cNvGrpSpPr>
            <a:grpSpLocks noChangeAspect="1"/>
          </p:cNvGrpSpPr>
          <p:nvPr/>
        </p:nvGrpSpPr>
        <p:grpSpPr>
          <a:xfrm>
            <a:off x="30192" y="-125875"/>
            <a:ext cx="4202084" cy="1899957"/>
            <a:chOff x="236662" y="3539830"/>
            <a:chExt cx="6240367" cy="2821560"/>
          </a:xfrm>
        </p:grpSpPr>
        <p:grpSp>
          <p:nvGrpSpPr>
            <p:cNvPr id="23" name="Group 22"/>
            <p:cNvGrpSpPr/>
            <p:nvPr/>
          </p:nvGrpSpPr>
          <p:grpSpPr>
            <a:xfrm>
              <a:off x="3436413" y="3560409"/>
              <a:ext cx="3040616" cy="2800981"/>
              <a:chOff x="793381" y="1244998"/>
              <a:chExt cx="3598302" cy="3314718"/>
            </a:xfrm>
          </p:grpSpPr>
          <p:grpSp>
            <p:nvGrpSpPr>
              <p:cNvPr id="37" name="Group 36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44" name="Isosceles Triangle 43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5" name="Group 44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47" name="Oval 46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8" name="Oval 47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6" name="Oval 45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8" name="TextBox 37"/>
              <p:cNvSpPr txBox="1"/>
              <p:nvPr/>
            </p:nvSpPr>
            <p:spPr>
              <a:xfrm>
                <a:off x="3410717" y="3463652"/>
                <a:ext cx="98096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142986" y="124499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149562" y="2235791"/>
                <a:ext cx="1473330" cy="1027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128688" y="3782946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2989957" y="2235791"/>
                <a:ext cx="1045156" cy="77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36662" y="3539830"/>
              <a:ext cx="3119548" cy="2763798"/>
              <a:chOff x="5038682" y="1220646"/>
              <a:chExt cx="3691713" cy="3270715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3" name="Group 32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5" name="Oval 34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" name="Oval 35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4" name="Oval 33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6" name="TextBox 25"/>
              <p:cNvSpPr txBox="1"/>
              <p:nvPr/>
            </p:nvSpPr>
            <p:spPr>
              <a:xfrm>
                <a:off x="5038682" y="3463651"/>
                <a:ext cx="1307350" cy="10277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6410618" y="1220646"/>
                <a:ext cx="1099618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702355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5299752" y="2235790"/>
                <a:ext cx="9327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206716" y="2235790"/>
                <a:ext cx="124180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180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482" y="3631930"/>
            <a:ext cx="901700" cy="304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4824" y="3612880"/>
            <a:ext cx="914400" cy="30861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4190" y="3625580"/>
            <a:ext cx="952500" cy="30607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508" y="163445"/>
            <a:ext cx="939800" cy="309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4190" y="95250"/>
            <a:ext cx="952500" cy="3200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7425" y="1113283"/>
            <a:ext cx="334011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= {v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, v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} = 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6221936" y="4474964"/>
            <a:ext cx="2048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/>
              <a:t>5</a:t>
            </a:r>
            <a:r>
              <a:rPr lang="en-US" sz="3200" dirty="0" smtClean="0"/>
              <a:t> = 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{v</a:t>
            </a:r>
            <a:r>
              <a:rPr lang="en-US" sz="3200" baseline="-25000" dirty="0"/>
              <a:t>4</a:t>
            </a:r>
            <a:r>
              <a:rPr lang="en-US" sz="3200" dirty="0" smtClean="0"/>
              <a:t>, v</a:t>
            </a:r>
            <a:r>
              <a:rPr lang="en-US" sz="3200" baseline="-25000" dirty="0"/>
              <a:t>6</a:t>
            </a:r>
            <a:r>
              <a:rPr lang="en-US" sz="3200" dirty="0" smtClean="0"/>
              <a:t>} = </a:t>
            </a:r>
            <a:endParaRPr lang="en-US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3142720" y="4474964"/>
            <a:ext cx="2048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/>
              <a:t>4</a:t>
            </a:r>
            <a:r>
              <a:rPr lang="en-US" sz="3200" dirty="0" smtClean="0"/>
              <a:t> = 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{v</a:t>
            </a:r>
            <a:r>
              <a:rPr lang="en-US" sz="3200" baseline="-25000" dirty="0"/>
              <a:t>5</a:t>
            </a:r>
            <a:r>
              <a:rPr lang="en-US" sz="3200" dirty="0" smtClean="0"/>
              <a:t>, v</a:t>
            </a:r>
            <a:r>
              <a:rPr lang="en-US" sz="3200" baseline="-25000" dirty="0"/>
              <a:t>6</a:t>
            </a:r>
            <a:r>
              <a:rPr lang="en-US" sz="3200" dirty="0" smtClean="0"/>
              <a:t>} = </a:t>
            </a:r>
            <a:endParaRPr 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104376" y="4474964"/>
            <a:ext cx="20485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/>
              <a:t>3</a:t>
            </a:r>
            <a:r>
              <a:rPr lang="en-US" sz="3200" dirty="0" smtClean="0"/>
              <a:t> =  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{v</a:t>
            </a:r>
            <a:r>
              <a:rPr lang="en-US" sz="3200" baseline="-25000" dirty="0"/>
              <a:t>4</a:t>
            </a:r>
            <a:r>
              <a:rPr lang="en-US" sz="3200" dirty="0" smtClean="0"/>
              <a:t>, v</a:t>
            </a:r>
            <a:r>
              <a:rPr lang="en-US" sz="3200" baseline="-25000" dirty="0"/>
              <a:t>5</a:t>
            </a:r>
            <a:r>
              <a:rPr lang="en-US" sz="3200" dirty="0" smtClean="0"/>
              <a:t>} = 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4998727" y="1113283"/>
            <a:ext cx="3244071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Let e</a:t>
            </a:r>
            <a:r>
              <a:rPr lang="en-US" sz="3200" baseline="-25000" dirty="0"/>
              <a:t>2</a:t>
            </a:r>
            <a:r>
              <a:rPr lang="en-US" sz="3200" dirty="0" smtClean="0"/>
              <a:t> =  {v</a:t>
            </a:r>
            <a:r>
              <a:rPr lang="en-US" sz="3200" baseline="-25000" dirty="0"/>
              <a:t>2</a:t>
            </a:r>
            <a:r>
              <a:rPr lang="en-US" sz="3200" dirty="0" smtClean="0"/>
              <a:t>, v</a:t>
            </a:r>
            <a:r>
              <a:rPr lang="en-US" sz="3200" baseline="-25000" dirty="0"/>
              <a:t>3</a:t>
            </a:r>
            <a:r>
              <a:rPr lang="en-US" sz="3200" dirty="0" smtClean="0"/>
              <a:t>} =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4464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168" y="144331"/>
            <a:ext cx="990600" cy="3657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5490" y="110926"/>
            <a:ext cx="965200" cy="37592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3440" y="118931"/>
            <a:ext cx="1079500" cy="3708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6638" y="106231"/>
            <a:ext cx="1003300" cy="37338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91356" y="1569383"/>
            <a:ext cx="992913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v</a:t>
            </a:r>
            <a:r>
              <a:rPr lang="en-US" sz="3200" baseline="-25000" dirty="0" smtClean="0"/>
              <a:t>1</a:t>
            </a:r>
            <a:r>
              <a:rPr lang="en-US" sz="3200" dirty="0" smtClean="0"/>
              <a:t> = 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761995" y="1569383"/>
            <a:ext cx="123020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, v</a:t>
            </a:r>
            <a:r>
              <a:rPr lang="en-US" sz="3200" baseline="-25000" dirty="0" smtClean="0"/>
              <a:t>2</a:t>
            </a:r>
            <a:r>
              <a:rPr lang="en-US" sz="3200" dirty="0" smtClean="0"/>
              <a:t> = 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535978" y="1569383"/>
            <a:ext cx="123020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, v</a:t>
            </a:r>
            <a:r>
              <a:rPr lang="en-US" sz="3200" baseline="-25000" dirty="0"/>
              <a:t>3</a:t>
            </a:r>
            <a:r>
              <a:rPr lang="en-US" sz="3200" dirty="0" smtClean="0"/>
              <a:t> = 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5303455" y="1569383"/>
            <a:ext cx="123020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, v</a:t>
            </a:r>
            <a:r>
              <a:rPr lang="en-US" sz="3200" baseline="-25000" dirty="0"/>
              <a:t>4</a:t>
            </a:r>
            <a:r>
              <a:rPr lang="en-US" sz="3200" dirty="0" smtClean="0"/>
              <a:t> = </a:t>
            </a:r>
            <a:endParaRPr lang="en-US" sz="3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0690" y="3084715"/>
            <a:ext cx="1016000" cy="37211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7118918" y="1569383"/>
            <a:ext cx="123020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, v</a:t>
            </a:r>
            <a:r>
              <a:rPr lang="en-US" sz="3200" baseline="-25000" dirty="0"/>
              <a:t>5</a:t>
            </a:r>
            <a:r>
              <a:rPr lang="en-US" sz="3200" dirty="0" smtClean="0"/>
              <a:t> = 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7"/>
          <a:srcRect l="6311" r="12371"/>
          <a:stretch/>
        </p:blipFill>
        <p:spPr>
          <a:xfrm>
            <a:off x="8213988" y="106231"/>
            <a:ext cx="877824" cy="38481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6416833" y="4568581"/>
            <a:ext cx="123020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v</a:t>
            </a:r>
            <a:r>
              <a:rPr lang="en-US" sz="3200" baseline="-25000" dirty="0" smtClean="0"/>
              <a:t>6</a:t>
            </a:r>
            <a:r>
              <a:rPr lang="en-US" sz="3200" dirty="0" smtClean="0"/>
              <a:t> =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889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948" y="278320"/>
            <a:ext cx="7759700" cy="41148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512352" y="4997080"/>
            <a:ext cx="3460093" cy="772468"/>
            <a:chOff x="3256081" y="3758785"/>
            <a:chExt cx="3460093" cy="772468"/>
          </a:xfrm>
        </p:grpSpPr>
        <p:grpSp>
          <p:nvGrpSpPr>
            <p:cNvPr id="4" name="Group 3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6" name="Arc 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3590764" y="3758785"/>
              <a:ext cx="31254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(e</a:t>
              </a:r>
              <a:r>
                <a:rPr lang="en-US" sz="3600" baseline="-25000" dirty="0" smtClean="0"/>
                <a:t>1</a:t>
              </a:r>
              <a:r>
                <a:rPr lang="en-US" sz="3600" dirty="0" smtClean="0"/>
                <a:t>)  =  v</a:t>
              </a:r>
              <a:r>
                <a:rPr lang="en-US" sz="3600" baseline="-25000" dirty="0" smtClean="0"/>
                <a:t>1</a:t>
              </a:r>
              <a:r>
                <a:rPr lang="en-US" sz="3600" dirty="0" smtClean="0"/>
                <a:t> + v</a:t>
              </a:r>
              <a:r>
                <a:rPr lang="en-US" sz="3600" baseline="-25000" dirty="0" smtClean="0"/>
                <a:t>2</a:t>
              </a:r>
            </a:p>
          </p:txBody>
        </p:sp>
      </p:grpSp>
      <p:grpSp>
        <p:nvGrpSpPr>
          <p:cNvPr id="35" name="Group 34"/>
          <p:cNvGrpSpPr>
            <a:grpSpLocks noChangeAspect="1"/>
          </p:cNvGrpSpPr>
          <p:nvPr/>
        </p:nvGrpSpPr>
        <p:grpSpPr>
          <a:xfrm>
            <a:off x="184475" y="4241574"/>
            <a:ext cx="5627767" cy="2419609"/>
            <a:chOff x="236662" y="3663279"/>
            <a:chExt cx="6316880" cy="2715888"/>
          </a:xfrm>
        </p:grpSpPr>
        <p:grpSp>
          <p:nvGrpSpPr>
            <p:cNvPr id="8" name="Group 7"/>
            <p:cNvGrpSpPr/>
            <p:nvPr/>
          </p:nvGrpSpPr>
          <p:grpSpPr>
            <a:xfrm>
              <a:off x="3436413" y="3663279"/>
              <a:ext cx="3117129" cy="2715888"/>
              <a:chOff x="793381" y="1366738"/>
              <a:chExt cx="3688851" cy="3214016"/>
            </a:xfrm>
          </p:grpSpPr>
          <p:grpSp>
            <p:nvGrpSpPr>
              <p:cNvPr id="9" name="Group 8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16" name="Isosceles Triangle 15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7" name="Group 16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19" name="Oval 18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Oval 19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8" name="Oval 17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" name="TextBox 9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1149562" y="2588847"/>
                <a:ext cx="88319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989958" y="2588847"/>
                <a:ext cx="104515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236662" y="3663279"/>
              <a:ext cx="3160695" cy="2428302"/>
              <a:chOff x="5038682" y="1366738"/>
              <a:chExt cx="3740408" cy="2873683"/>
            </a:xfrm>
          </p:grpSpPr>
          <p:grpSp>
            <p:nvGrpSpPr>
              <p:cNvPr id="22" name="Group 21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" name="Group 29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2" name="Oval 31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" name="Oval 32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1" name="Oval 30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3" name="TextBox 22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390407" y="2588847"/>
                <a:ext cx="9327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7206716" y="2588847"/>
                <a:ext cx="124180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385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400" y="432808"/>
            <a:ext cx="7569200" cy="38354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512352" y="4997080"/>
            <a:ext cx="3460093" cy="772468"/>
            <a:chOff x="3256081" y="3758785"/>
            <a:chExt cx="3460093" cy="772468"/>
          </a:xfrm>
        </p:grpSpPr>
        <p:grpSp>
          <p:nvGrpSpPr>
            <p:cNvPr id="4" name="Group 3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6" name="Arc 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3590764" y="3758785"/>
              <a:ext cx="31254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(e</a:t>
              </a:r>
              <a:r>
                <a:rPr lang="en-US" sz="3600" baseline="-25000" dirty="0"/>
                <a:t>2</a:t>
              </a:r>
              <a:r>
                <a:rPr lang="en-US" sz="3600" dirty="0" smtClean="0"/>
                <a:t>)  =  v</a:t>
              </a:r>
              <a:r>
                <a:rPr lang="en-US" sz="3600" baseline="-25000" dirty="0"/>
                <a:t>2</a:t>
              </a:r>
              <a:r>
                <a:rPr lang="en-US" sz="3600" dirty="0" smtClean="0"/>
                <a:t> + v</a:t>
              </a:r>
              <a:r>
                <a:rPr lang="en-US" sz="3600" baseline="-25000" dirty="0"/>
                <a:t>3</a:t>
              </a:r>
              <a:endParaRPr lang="en-US" sz="3600" baseline="-25000" dirty="0" smtClean="0"/>
            </a:p>
          </p:txBody>
        </p:sp>
      </p:grp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84475" y="4241574"/>
            <a:ext cx="5627767" cy="2419609"/>
            <a:chOff x="236662" y="3663279"/>
            <a:chExt cx="6316880" cy="2715888"/>
          </a:xfrm>
        </p:grpSpPr>
        <p:grpSp>
          <p:nvGrpSpPr>
            <p:cNvPr id="9" name="Group 8"/>
            <p:cNvGrpSpPr/>
            <p:nvPr/>
          </p:nvGrpSpPr>
          <p:grpSpPr>
            <a:xfrm>
              <a:off x="3436413" y="3663279"/>
              <a:ext cx="3117129" cy="2715888"/>
              <a:chOff x="793381" y="1366738"/>
              <a:chExt cx="3688851" cy="3214016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30" name="Isosceles Triangle 29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" name="Group 30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2" name="Oval 31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149562" y="2588847"/>
                <a:ext cx="88319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989958" y="2588847"/>
                <a:ext cx="104515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236662" y="3663279"/>
              <a:ext cx="3160695" cy="2428302"/>
              <a:chOff x="5038682" y="1366738"/>
              <a:chExt cx="3740408" cy="2873683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21" name="Oval 20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Oval 21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0" name="Oval 19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90407" y="2588847"/>
                <a:ext cx="9327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206716" y="2588847"/>
                <a:ext cx="124180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954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420107"/>
            <a:ext cx="7607300" cy="38608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512352" y="4997080"/>
            <a:ext cx="3460093" cy="772468"/>
            <a:chOff x="3256081" y="3758785"/>
            <a:chExt cx="3460093" cy="772468"/>
          </a:xfrm>
        </p:grpSpPr>
        <p:grpSp>
          <p:nvGrpSpPr>
            <p:cNvPr id="4" name="Group 3"/>
            <p:cNvGrpSpPr/>
            <p:nvPr/>
          </p:nvGrpSpPr>
          <p:grpSpPr>
            <a:xfrm>
              <a:off x="3256081" y="3854597"/>
              <a:ext cx="699555" cy="676656"/>
              <a:chOff x="658368" y="5669280"/>
              <a:chExt cx="699555" cy="676656"/>
            </a:xfrm>
          </p:grpSpPr>
          <p:sp>
            <p:nvSpPr>
              <p:cNvPr id="6" name="Arc 5"/>
              <p:cNvSpPr/>
              <p:nvPr/>
            </p:nvSpPr>
            <p:spPr>
              <a:xfrm rot="240000">
                <a:off x="658368" y="5779008"/>
                <a:ext cx="374904" cy="566928"/>
              </a:xfrm>
              <a:prstGeom prst="arc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768096" y="5669280"/>
                <a:ext cx="589827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o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3590764" y="3758785"/>
              <a:ext cx="31254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smtClean="0"/>
                <a:t>(e</a:t>
              </a:r>
              <a:r>
                <a:rPr lang="en-US" sz="3600" baseline="-25000" dirty="0"/>
                <a:t>3</a:t>
              </a:r>
              <a:r>
                <a:rPr lang="en-US" sz="3600" dirty="0" smtClean="0"/>
                <a:t>)  =  v</a:t>
              </a:r>
              <a:r>
                <a:rPr lang="en-US" sz="3600" baseline="-25000" dirty="0"/>
                <a:t>4</a:t>
              </a:r>
              <a:r>
                <a:rPr lang="en-US" sz="3600" dirty="0" smtClean="0"/>
                <a:t> + v</a:t>
              </a:r>
              <a:r>
                <a:rPr lang="en-US" sz="3600" baseline="-25000" dirty="0"/>
                <a:t>5</a:t>
              </a:r>
              <a:endParaRPr lang="en-US" sz="3600" baseline="-25000" dirty="0" smtClean="0"/>
            </a:p>
          </p:txBody>
        </p:sp>
      </p:grp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84475" y="4241574"/>
            <a:ext cx="5627767" cy="2419609"/>
            <a:chOff x="236662" y="3663279"/>
            <a:chExt cx="6316880" cy="2715888"/>
          </a:xfrm>
        </p:grpSpPr>
        <p:grpSp>
          <p:nvGrpSpPr>
            <p:cNvPr id="9" name="Group 8"/>
            <p:cNvGrpSpPr/>
            <p:nvPr/>
          </p:nvGrpSpPr>
          <p:grpSpPr>
            <a:xfrm>
              <a:off x="3436413" y="3663279"/>
              <a:ext cx="3117129" cy="2715888"/>
              <a:chOff x="793381" y="1366738"/>
              <a:chExt cx="3688851" cy="3214016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1284670" y="2021707"/>
                <a:ext cx="2239703" cy="1987736"/>
                <a:chOff x="1088696" y="3397905"/>
                <a:chExt cx="2239703" cy="1987736"/>
              </a:xfrm>
            </p:grpSpPr>
            <p:sp>
              <p:nvSpPr>
                <p:cNvPr id="30" name="Isosceles Triangle 29"/>
                <p:cNvSpPr/>
                <p:nvPr/>
              </p:nvSpPr>
              <p:spPr>
                <a:xfrm>
                  <a:off x="1284670" y="3565883"/>
                  <a:ext cx="1959740" cy="1696575"/>
                </a:xfrm>
                <a:prstGeom prst="triangle">
                  <a:avLst/>
                </a:prstGeom>
                <a:solidFill>
                  <a:schemeClr val="tx2">
                    <a:lumMod val="40000"/>
                    <a:lumOff val="60000"/>
                  </a:schemeClr>
                </a:solidFill>
                <a:ln w="127000">
                  <a:solidFill>
                    <a:srgbClr val="008000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" name="Group 30"/>
                <p:cNvGrpSpPr/>
                <p:nvPr/>
              </p:nvGrpSpPr>
              <p:grpSpPr>
                <a:xfrm>
                  <a:off x="1088696" y="5049686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33" name="Oval 32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" name="Oval 33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32" name="Oval 31"/>
                <p:cNvSpPr/>
                <p:nvPr/>
              </p:nvSpPr>
              <p:spPr>
                <a:xfrm>
                  <a:off x="2090963" y="3397905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24" name="TextBox 23"/>
              <p:cNvSpPr txBox="1"/>
              <p:nvPr/>
            </p:nvSpPr>
            <p:spPr>
              <a:xfrm>
                <a:off x="3501265" y="3463651"/>
                <a:ext cx="98096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6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93381" y="3463651"/>
                <a:ext cx="109831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4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240378" y="1366738"/>
                <a:ext cx="1176896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149562" y="2588847"/>
                <a:ext cx="88319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2263486" y="3803984"/>
                <a:ext cx="924931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5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989958" y="2588847"/>
                <a:ext cx="104515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4</a:t>
                </a: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236662" y="3663279"/>
              <a:ext cx="3160695" cy="2428302"/>
              <a:chOff x="5038682" y="1366738"/>
              <a:chExt cx="3740408" cy="2873683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5537717" y="2021707"/>
                <a:ext cx="2239703" cy="1987736"/>
                <a:chOff x="4753821" y="2021707"/>
                <a:chExt cx="2239703" cy="1987736"/>
              </a:xfrm>
            </p:grpSpPr>
            <p:cxnSp>
              <p:nvCxnSpPr>
                <p:cNvPr id="17" name="Straight Connector 16"/>
                <p:cNvCxnSpPr/>
                <p:nvPr/>
              </p:nvCxnSpPr>
              <p:spPr>
                <a:xfrm>
                  <a:off x="5933925" y="2176272"/>
                  <a:ext cx="912912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flipV="1">
                  <a:off x="4921799" y="2176272"/>
                  <a:ext cx="1012126" cy="1655064"/>
                </a:xfrm>
                <a:prstGeom prst="line">
                  <a:avLst/>
                </a:prstGeom>
                <a:ln w="127000">
                  <a:solidFill>
                    <a:srgbClr val="008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9" name="Group 18"/>
                <p:cNvGrpSpPr/>
                <p:nvPr/>
              </p:nvGrpSpPr>
              <p:grpSpPr>
                <a:xfrm>
                  <a:off x="4753821" y="3673488"/>
                  <a:ext cx="2239703" cy="335955"/>
                  <a:chOff x="2971800" y="2819400"/>
                  <a:chExt cx="1021080" cy="182880"/>
                </a:xfrm>
              </p:grpSpPr>
              <p:sp>
                <p:nvSpPr>
                  <p:cNvPr id="21" name="Oval 20"/>
                  <p:cNvSpPr/>
                  <p:nvPr/>
                </p:nvSpPr>
                <p:spPr>
                  <a:xfrm>
                    <a:off x="2971800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Oval 21"/>
                  <p:cNvSpPr/>
                  <p:nvPr/>
                </p:nvSpPr>
                <p:spPr>
                  <a:xfrm>
                    <a:off x="3839718" y="2819400"/>
                    <a:ext cx="153162" cy="182880"/>
                  </a:xfrm>
                  <a:prstGeom prst="ellipse">
                    <a:avLst/>
                  </a:prstGeom>
                  <a:solidFill>
                    <a:srgbClr val="770077"/>
                  </a:solidFill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20" name="Oval 19"/>
                <p:cNvSpPr/>
                <p:nvPr/>
              </p:nvSpPr>
              <p:spPr>
                <a:xfrm>
                  <a:off x="5756088" y="2021707"/>
                  <a:ext cx="335955" cy="335955"/>
                </a:xfrm>
                <a:prstGeom prst="ellipse">
                  <a:avLst/>
                </a:prstGeom>
                <a:solidFill>
                  <a:srgbClr val="770077"/>
                </a:soli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2" name="TextBox 11"/>
              <p:cNvSpPr txBox="1"/>
              <p:nvPr/>
            </p:nvSpPr>
            <p:spPr>
              <a:xfrm>
                <a:off x="5038682" y="3463651"/>
                <a:ext cx="83499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1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6508008" y="1366738"/>
                <a:ext cx="1099617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2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751050" y="3463651"/>
                <a:ext cx="10280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v</a:t>
                </a:r>
                <a:r>
                  <a:rPr lang="en-US" sz="3200" baseline="-25000" dirty="0"/>
                  <a:t>3</a:t>
                </a: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390407" y="2588847"/>
                <a:ext cx="93274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e</a:t>
                </a:r>
                <a:r>
                  <a:rPr lang="en-US" sz="3200" baseline="-25000" dirty="0" smtClean="0"/>
                  <a:t>1</a:t>
                </a:r>
                <a:endParaRPr lang="en-US" sz="3200" baseline="-25000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7206716" y="2588847"/>
                <a:ext cx="1241800" cy="7767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e</a:t>
                </a:r>
                <a:r>
                  <a:rPr lang="en-US" sz="3200" baseline="-25000" dirty="0"/>
                  <a:t>2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413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spAutoFit/>
      </a:bodyPr>
      <a:lstStyle>
        <a:defPPr>
          <a:defRPr sz="3200" dirty="0" smtClean="0"/>
        </a:defPPr>
      </a:lst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32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1315</TotalTime>
  <Words>803</Words>
  <Application>Microsoft Office PowerPoint</Application>
  <PresentationFormat>On-screen Show (4:3)</PresentationFormat>
  <Paragraphs>336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I Darcy</dc:creator>
  <cp:keywords/>
  <dc:description/>
  <cp:lastModifiedBy>Darcy, Isabel K</cp:lastModifiedBy>
  <cp:revision>57</cp:revision>
  <cp:lastPrinted>2015-02-19T16:44:21Z</cp:lastPrinted>
  <dcterms:created xsi:type="dcterms:W3CDTF">2013-09-06T00:31:17Z</dcterms:created>
  <dcterms:modified xsi:type="dcterms:W3CDTF">2015-02-19T19:56:40Z</dcterms:modified>
  <cp:category/>
</cp:coreProperties>
</file>