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361" r:id="rId2"/>
    <p:sldId id="377" r:id="rId3"/>
    <p:sldId id="394" r:id="rId4"/>
    <p:sldId id="379" r:id="rId5"/>
    <p:sldId id="380" r:id="rId6"/>
    <p:sldId id="378" r:id="rId7"/>
    <p:sldId id="38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95" r:id="rId23"/>
    <p:sldId id="382" r:id="rId24"/>
    <p:sldId id="384" r:id="rId25"/>
    <p:sldId id="385" r:id="rId26"/>
    <p:sldId id="376" r:id="rId27"/>
    <p:sldId id="396" r:id="rId28"/>
    <p:sldId id="262" r:id="rId29"/>
    <p:sldId id="263" r:id="rId30"/>
    <p:sldId id="276" r:id="rId31"/>
    <p:sldId id="325" r:id="rId32"/>
    <p:sldId id="328" r:id="rId33"/>
    <p:sldId id="327" r:id="rId34"/>
    <p:sldId id="326" r:id="rId35"/>
    <p:sldId id="334" r:id="rId36"/>
    <p:sldId id="265" r:id="rId37"/>
    <p:sldId id="329" r:id="rId38"/>
    <p:sldId id="332" r:id="rId39"/>
    <p:sldId id="331" r:id="rId40"/>
    <p:sldId id="333" r:id="rId41"/>
    <p:sldId id="277" r:id="rId42"/>
    <p:sldId id="286" r:id="rId43"/>
    <p:sldId id="279" r:id="rId44"/>
    <p:sldId id="280" r:id="rId45"/>
    <p:sldId id="283" r:id="rId46"/>
    <p:sldId id="284" r:id="rId47"/>
    <p:sldId id="281" r:id="rId48"/>
    <p:sldId id="274" r:id="rId49"/>
    <p:sldId id="306" r:id="rId50"/>
    <p:sldId id="307" r:id="rId51"/>
    <p:sldId id="308" r:id="rId52"/>
    <p:sldId id="335" r:id="rId53"/>
    <p:sldId id="309" r:id="rId54"/>
    <p:sldId id="290" r:id="rId55"/>
    <p:sldId id="291" r:id="rId56"/>
    <p:sldId id="295" r:id="rId57"/>
    <p:sldId id="296" r:id="rId58"/>
    <p:sldId id="297" r:id="rId59"/>
    <p:sldId id="337" r:id="rId60"/>
    <p:sldId id="338" r:id="rId61"/>
    <p:sldId id="339" r:id="rId62"/>
    <p:sldId id="340" r:id="rId63"/>
    <p:sldId id="301" r:id="rId64"/>
    <p:sldId id="304" r:id="rId65"/>
    <p:sldId id="305" r:id="rId66"/>
    <p:sldId id="336" r:id="rId67"/>
    <p:sldId id="341" r:id="rId68"/>
    <p:sldId id="390" r:id="rId69"/>
    <p:sldId id="391" r:id="rId70"/>
    <p:sldId id="392" r:id="rId71"/>
    <p:sldId id="393" r:id="rId72"/>
    <p:sldId id="342" r:id="rId73"/>
    <p:sldId id="343" r:id="rId74"/>
    <p:sldId id="344" r:id="rId75"/>
    <p:sldId id="345" r:id="rId76"/>
    <p:sldId id="346" r:id="rId77"/>
    <p:sldId id="347" r:id="rId78"/>
    <p:sldId id="348" r:id="rId79"/>
    <p:sldId id="349" r:id="rId80"/>
    <p:sldId id="350" r:id="rId81"/>
    <p:sldId id="351" r:id="rId82"/>
    <p:sldId id="360" r:id="rId83"/>
    <p:sldId id="387" r:id="rId84"/>
    <p:sldId id="388"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315"/>
    <a:srgbClr val="A7DF7D"/>
    <a:srgbClr val="006C31"/>
    <a:srgbClr val="00AE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89" autoAdjust="0"/>
  </p:normalViewPr>
  <p:slideViewPr>
    <p:cSldViewPr snapToGrid="0" snapToObjects="1">
      <p:cViewPr>
        <p:scale>
          <a:sx n="80" d="100"/>
          <a:sy n="80" d="100"/>
        </p:scale>
        <p:origin x="1272" y="4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89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51CCC2-F136-9947-8FDB-2D21E7EED5B9}" type="datetimeFigureOut">
              <a:rPr lang="en-US" smtClean="0"/>
              <a:t>1/18/2015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533819-8353-3940-B7D6-4527171C65EB}" type="slidenum">
              <a:rPr lang="en-US" smtClean="0"/>
              <a:t>‹#›</a:t>
            </a:fld>
            <a:endParaRPr lang="en-US"/>
          </a:p>
        </p:txBody>
      </p:sp>
    </p:spTree>
    <p:extLst>
      <p:ext uri="{BB962C8B-B14F-4D97-AF65-F5344CB8AC3E}">
        <p14:creationId xmlns:p14="http://schemas.microsoft.com/office/powerpoint/2010/main" val="2555243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23</a:t>
            </a:fld>
            <a:endParaRPr lang="en-US"/>
          </a:p>
        </p:txBody>
      </p:sp>
    </p:spTree>
    <p:extLst>
      <p:ext uri="{BB962C8B-B14F-4D97-AF65-F5344CB8AC3E}">
        <p14:creationId xmlns:p14="http://schemas.microsoft.com/office/powerpoint/2010/main" val="3507616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62</a:t>
            </a:fld>
            <a:endParaRPr lang="en-US"/>
          </a:p>
        </p:txBody>
      </p:sp>
    </p:spTree>
    <p:extLst>
      <p:ext uri="{BB962C8B-B14F-4D97-AF65-F5344CB8AC3E}">
        <p14:creationId xmlns:p14="http://schemas.microsoft.com/office/powerpoint/2010/main" val="4029969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3094845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1706511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21507"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Experimental recordings in primary visual cortex. (a) Insertion sequence of a multi-electrode array into primary visual cortex (Nauhaus &amp; Ringach, 2007). (b) Natural image sequences, sampled from commercial movies, were used to stimulate all receptive fields of neurons isolated by the array. In the spontaneous condition, activity was recorded while both eyes were occluded.</a:t>
            </a:r>
          </a:p>
        </p:txBody>
      </p:sp>
    </p:spTree>
    <p:extLst>
      <p:ext uri="{BB962C8B-B14F-4D97-AF65-F5344CB8AC3E}">
        <p14:creationId xmlns:p14="http://schemas.microsoft.com/office/powerpoint/2010/main" val="2999458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22531"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Estimation of topological structure in driven and spontaneous conditions. (a) Ordering of topological signatures observed in our experiments. Each triplet ( b 0, b 1, b 2) is shown along an illustration of objects consistent with these signature. (b) Distribution of topological signatures in the spontaneous and natural image stimulation conditions pooled across the three experiments performed. Each row correspond to signatures with a minimum interval length (denoted as the threshold) expressed as a fraction of the covering radius of the data cloud (see Appendix A for the definition of the covering radius).</a:t>
            </a:r>
          </a:p>
        </p:txBody>
      </p:sp>
    </p:spTree>
    <p:extLst>
      <p:ext uri="{BB962C8B-B14F-4D97-AF65-F5344CB8AC3E}">
        <p14:creationId xmlns:p14="http://schemas.microsoft.com/office/powerpoint/2010/main" val="252790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27</a:t>
            </a:fld>
            <a:endParaRPr lang="en-US"/>
          </a:p>
        </p:txBody>
      </p:sp>
    </p:spTree>
    <p:extLst>
      <p:ext uri="{BB962C8B-B14F-4D97-AF65-F5344CB8AC3E}">
        <p14:creationId xmlns:p14="http://schemas.microsoft.com/office/powerpoint/2010/main" val="1283010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37</a:t>
            </a:fld>
            <a:endParaRPr lang="en-US"/>
          </a:p>
        </p:txBody>
      </p:sp>
    </p:spTree>
    <p:extLst>
      <p:ext uri="{BB962C8B-B14F-4D97-AF65-F5344CB8AC3E}">
        <p14:creationId xmlns:p14="http://schemas.microsoft.com/office/powerpoint/2010/main" val="227998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38</a:t>
            </a:fld>
            <a:endParaRPr lang="en-US"/>
          </a:p>
        </p:txBody>
      </p:sp>
    </p:spTree>
    <p:extLst>
      <p:ext uri="{BB962C8B-B14F-4D97-AF65-F5344CB8AC3E}">
        <p14:creationId xmlns:p14="http://schemas.microsoft.com/office/powerpoint/2010/main" val="90289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39</a:t>
            </a:fld>
            <a:endParaRPr lang="en-US"/>
          </a:p>
        </p:txBody>
      </p:sp>
    </p:spTree>
    <p:extLst>
      <p:ext uri="{BB962C8B-B14F-4D97-AF65-F5344CB8AC3E}">
        <p14:creationId xmlns:p14="http://schemas.microsoft.com/office/powerpoint/2010/main" val="48730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40</a:t>
            </a:fld>
            <a:endParaRPr lang="en-US"/>
          </a:p>
        </p:txBody>
      </p:sp>
    </p:spTree>
    <p:extLst>
      <p:ext uri="{BB962C8B-B14F-4D97-AF65-F5344CB8AC3E}">
        <p14:creationId xmlns:p14="http://schemas.microsoft.com/office/powerpoint/2010/main" val="350612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creative.  Use ideas from pure and applied math (including stat) as well as area of application</a:t>
            </a:r>
          </a:p>
          <a:p>
            <a:r>
              <a:rPr lang="en-US" dirty="0" smtClean="0"/>
              <a:t>Missing data, noise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43</a:t>
            </a:fld>
            <a:endParaRPr lang="en-US"/>
          </a:p>
        </p:txBody>
      </p:sp>
    </p:spTree>
    <p:extLst>
      <p:ext uri="{BB962C8B-B14F-4D97-AF65-F5344CB8AC3E}">
        <p14:creationId xmlns:p14="http://schemas.microsoft.com/office/powerpoint/2010/main" val="287593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distance</a:t>
            </a:r>
          </a:p>
          <a:p>
            <a:r>
              <a:rPr lang="en-US" dirty="0" smtClean="0"/>
              <a:t>Depends on what prop you want to explore</a:t>
            </a:r>
          </a:p>
          <a:p>
            <a:r>
              <a:rPr lang="en-US" dirty="0" smtClean="0"/>
              <a:t>Can also choose any co-domain</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46</a:t>
            </a:fld>
            <a:endParaRPr lang="en-US"/>
          </a:p>
        </p:txBody>
      </p:sp>
    </p:spTree>
    <p:extLst>
      <p:ext uri="{BB962C8B-B14F-4D97-AF65-F5344CB8AC3E}">
        <p14:creationId xmlns:p14="http://schemas.microsoft.com/office/powerpoint/2010/main" val="77074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47</a:t>
            </a:fld>
            <a:endParaRPr lang="en-US"/>
          </a:p>
        </p:txBody>
      </p:sp>
    </p:spTree>
    <p:extLst>
      <p:ext uri="{BB962C8B-B14F-4D97-AF65-F5344CB8AC3E}">
        <p14:creationId xmlns:p14="http://schemas.microsoft.com/office/powerpoint/2010/main" val="227998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7FFB6B-B128-2842-8CC7-E1178F5FF28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256897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FFB6B-B128-2842-8CC7-E1178F5FF28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1043540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FFB6B-B128-2842-8CC7-E1178F5FF28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40863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FFB6B-B128-2842-8CC7-E1178F5FF28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3658796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7FFB6B-B128-2842-8CC7-E1178F5FF28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361477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7FFB6B-B128-2842-8CC7-E1178F5FF28B}"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367966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7FFB6B-B128-2842-8CC7-E1178F5FF28B}" type="datetimeFigureOut">
              <a:rPr lang="en-US" smtClean="0"/>
              <a:t>1/18/2015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1783794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7FFB6B-B128-2842-8CC7-E1178F5FF28B}" type="datetimeFigureOut">
              <a:rPr lang="en-US" smtClean="0"/>
              <a:t>1/18/2015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172646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FFB6B-B128-2842-8CC7-E1178F5FF28B}" type="datetimeFigureOut">
              <a:rPr lang="en-US" smtClean="0"/>
              <a:t>1/18/2015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362481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FFB6B-B128-2842-8CC7-E1178F5FF28B}"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365888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FFB6B-B128-2842-8CC7-E1178F5FF28B}"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B616D-AE02-F547-AD6E-006EB4D898A7}" type="slidenum">
              <a:rPr lang="en-US" smtClean="0"/>
              <a:t>‹#›</a:t>
            </a:fld>
            <a:endParaRPr lang="en-US"/>
          </a:p>
        </p:txBody>
      </p:sp>
    </p:spTree>
    <p:extLst>
      <p:ext uri="{BB962C8B-B14F-4D97-AF65-F5344CB8AC3E}">
        <p14:creationId xmlns:p14="http://schemas.microsoft.com/office/powerpoint/2010/main" val="3390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FFB6B-B128-2842-8CC7-E1178F5FF28B}" type="datetimeFigureOut">
              <a:rPr lang="en-US" smtClean="0"/>
              <a:t>1/18/2015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B616D-AE02-F547-AD6E-006EB4D898A7}" type="slidenum">
              <a:rPr lang="en-US" smtClean="0"/>
              <a:t>‹#›</a:t>
            </a:fld>
            <a:endParaRPr lang="en-US"/>
          </a:p>
        </p:txBody>
      </p:sp>
    </p:spTree>
    <p:extLst>
      <p:ext uri="{BB962C8B-B14F-4D97-AF65-F5344CB8AC3E}">
        <p14:creationId xmlns:p14="http://schemas.microsoft.com/office/powerpoint/2010/main" val="3037017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www.kyb.mpg.de/de/forschung/fg/bethgegroup/downloads/van-hateren-dataset.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ima.umn.edu/videos/?id=2497" TargetMode="External"/><Relationship Id="rId7" Type="http://schemas.openxmlformats.org/officeDocument/2006/relationships/image" Target="../media/image19.png"/><Relationship Id="rId2" Type="http://schemas.openxmlformats.org/officeDocument/2006/relationships/hyperlink" Target="http://www.cse.ohio-state.edu/~tamaldey/" TargetMode="External"/><Relationship Id="rId1" Type="http://schemas.openxmlformats.org/officeDocument/2006/relationships/slideLayout" Target="../slideLayouts/slideLayout7.xml"/><Relationship Id="rId6" Type="http://schemas.openxmlformats.org/officeDocument/2006/relationships/hyperlink" Target="http://web.cse.ohio-state.edu/~tamaldey/GIC/gic.html" TargetMode="External"/><Relationship Id="rId5" Type="http://schemas.openxmlformats.org/officeDocument/2006/relationships/hyperlink" Target="http://web.cse.ohio-state.edu/~tamaldey/paper/GIC/GIC.pdf" TargetMode="External"/><Relationship Id="rId4" Type="http://schemas.openxmlformats.org/officeDocument/2006/relationships/hyperlink" Target="http://web.cse.ohio-state.edu/~tamaldey/talk/GIC/GIC.pd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cran.r-project.org/web/packages/TDA/index.html"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cran.r-project.org/web/packages/TDA/vignettes/article.pd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link.springer.com/article/10.1007/s00200-012-0166-8"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www.maths.ed.ac.uk/~aar/papers/ghristeat.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6" descr="KPS-title3"/>
          <p:cNvPicPr>
            <a:picLocks noChangeAspect="1" noChangeArrowheads="1"/>
          </p:cNvPicPr>
          <p:nvPr/>
        </p:nvPicPr>
        <p:blipFill>
          <a:blip r:embed="rId2" cstate="print"/>
          <a:srcRect/>
          <a:stretch>
            <a:fillRect/>
          </a:stretch>
        </p:blipFill>
        <p:spPr bwMode="auto">
          <a:xfrm>
            <a:off x="152400" y="2362200"/>
            <a:ext cx="2667000" cy="2667000"/>
          </a:xfrm>
          <a:prstGeom prst="rect">
            <a:avLst/>
          </a:prstGeom>
          <a:noFill/>
          <a:ln w="9525">
            <a:noFill/>
            <a:miter lim="800000"/>
            <a:headEnd/>
            <a:tailEnd/>
          </a:ln>
        </p:spPr>
      </p:pic>
      <p:sp>
        <p:nvSpPr>
          <p:cNvPr id="13316" name="WordArt 11"/>
          <p:cNvSpPr>
            <a:spLocks noChangeArrowheads="1" noChangeShapeType="1" noTextEdit="1"/>
          </p:cNvSpPr>
          <p:nvPr/>
        </p:nvSpPr>
        <p:spPr bwMode="auto">
          <a:xfrm>
            <a:off x="533400" y="347140"/>
            <a:ext cx="8153400" cy="1371600"/>
          </a:xfrm>
          <a:prstGeom prst="rect">
            <a:avLst/>
          </a:prstGeom>
        </p:spPr>
        <p:txBody>
          <a:bodyPr wrap="none" fromWordArt="1">
            <a:prstTxWarp prst="textPlain">
              <a:avLst>
                <a:gd name="adj" fmla="val 50000"/>
              </a:avLst>
            </a:prstTxWarp>
          </a:bodyPr>
          <a:lstStyle/>
          <a:p>
            <a:pPr algn="ctr"/>
            <a:r>
              <a:rPr lang="en-US" sz="4000" dirty="0" smtClean="0">
                <a:latin typeface="+mj-lt"/>
              </a:rPr>
              <a:t>Topological Data Analysis  </a:t>
            </a:r>
          </a:p>
          <a:p>
            <a:pPr algn="ctr"/>
            <a:r>
              <a:rPr lang="en-US" sz="4000" dirty="0" smtClean="0">
                <a:latin typeface="+mj-lt"/>
              </a:rPr>
              <a:t>Applications </a:t>
            </a:r>
            <a:r>
              <a:rPr lang="en-US" sz="4000" dirty="0" smtClean="0">
                <a:latin typeface="+mj-lt"/>
              </a:rPr>
              <a:t>IV</a:t>
            </a:r>
            <a:endParaRPr lang="en-US" sz="4000" dirty="0" smtClean="0">
              <a:latin typeface="+mj-lt"/>
            </a:endParaRPr>
          </a:p>
        </p:txBody>
      </p:sp>
      <p:pic>
        <p:nvPicPr>
          <p:cNvPr id="13317" name="Picture 12"/>
          <p:cNvPicPr>
            <a:picLocks noChangeAspect="1" noChangeArrowheads="1"/>
          </p:cNvPicPr>
          <p:nvPr/>
        </p:nvPicPr>
        <p:blipFill>
          <a:blip r:embed="rId3" cstate="print"/>
          <a:srcRect/>
          <a:stretch>
            <a:fillRect/>
          </a:stretch>
        </p:blipFill>
        <p:spPr bwMode="auto">
          <a:xfrm>
            <a:off x="457200" y="1981194"/>
            <a:ext cx="8191500" cy="241300"/>
          </a:xfrm>
          <a:prstGeom prst="rect">
            <a:avLst/>
          </a:prstGeom>
          <a:noFill/>
          <a:ln w="9525">
            <a:noFill/>
            <a:miter lim="800000"/>
            <a:headEnd/>
            <a:tailEnd/>
          </a:ln>
        </p:spPr>
      </p:pic>
      <p:sp>
        <p:nvSpPr>
          <p:cNvPr id="13319" name="Rectangle 6"/>
          <p:cNvSpPr>
            <a:spLocks noChangeArrowheads="1"/>
          </p:cNvSpPr>
          <p:nvPr/>
        </p:nvSpPr>
        <p:spPr bwMode="auto">
          <a:xfrm>
            <a:off x="152401" y="6087523"/>
            <a:ext cx="8856132" cy="707886"/>
          </a:xfrm>
          <a:prstGeom prst="rect">
            <a:avLst/>
          </a:prstGeom>
          <a:noFill/>
          <a:ln w="9525">
            <a:noFill/>
            <a:miter lim="800000"/>
            <a:headEnd/>
            <a:tailEnd/>
          </a:ln>
        </p:spPr>
        <p:txBody>
          <a:bodyPr wrap="square">
            <a:spAutoFit/>
          </a:bodyPr>
          <a:lstStyle/>
          <a:p>
            <a:r>
              <a:rPr lang="en-US" sz="2000" dirty="0"/>
              <a:t>This work was partially supported by  the Joint DMS/NIGMS Initiative to Support Research in the Area of Mathematical Biology (NSF 0800285).</a:t>
            </a:r>
          </a:p>
        </p:txBody>
      </p:sp>
      <p:sp>
        <p:nvSpPr>
          <p:cNvPr id="2" name="Rectangle 1"/>
          <p:cNvSpPr/>
          <p:nvPr/>
        </p:nvSpPr>
        <p:spPr>
          <a:xfrm>
            <a:off x="2958509" y="2456535"/>
            <a:ext cx="6050024" cy="2970044"/>
          </a:xfrm>
          <a:prstGeom prst="rect">
            <a:avLst/>
          </a:prstGeom>
        </p:spPr>
        <p:txBody>
          <a:bodyPr wrap="square">
            <a:spAutoFit/>
          </a:bodyPr>
          <a:lstStyle/>
          <a:p>
            <a:pPr>
              <a:lnSpc>
                <a:spcPct val="110000"/>
              </a:lnSpc>
              <a:defRPr/>
            </a:pPr>
            <a:r>
              <a:rPr lang="en-US" sz="4000" dirty="0">
                <a:solidFill>
                  <a:schemeClr val="accent4">
                    <a:lumMod val="50000"/>
                  </a:schemeClr>
                </a:solidFill>
              </a:rPr>
              <a:t>Isabel K. Darcy</a:t>
            </a:r>
          </a:p>
          <a:p>
            <a:pPr>
              <a:lnSpc>
                <a:spcPct val="110000"/>
              </a:lnSpc>
              <a:defRPr/>
            </a:pPr>
            <a:endParaRPr lang="en-US" sz="1000" dirty="0">
              <a:solidFill>
                <a:schemeClr val="accent4">
                  <a:lumMod val="50000"/>
                </a:schemeClr>
              </a:solidFill>
            </a:endParaRPr>
          </a:p>
          <a:p>
            <a:pPr>
              <a:lnSpc>
                <a:spcPct val="110000"/>
              </a:lnSpc>
              <a:defRPr/>
            </a:pPr>
            <a:r>
              <a:rPr lang="en-US" sz="2400" dirty="0">
                <a:solidFill>
                  <a:schemeClr val="accent4">
                    <a:lumMod val="50000"/>
                  </a:schemeClr>
                </a:solidFill>
              </a:rPr>
              <a:t>Mathematics Department </a:t>
            </a:r>
          </a:p>
          <a:p>
            <a:pPr>
              <a:lnSpc>
                <a:spcPct val="110000"/>
              </a:lnSpc>
              <a:defRPr/>
            </a:pPr>
            <a:r>
              <a:rPr lang="en-US" sz="2400" dirty="0">
                <a:solidFill>
                  <a:schemeClr val="accent4">
                    <a:lumMod val="50000"/>
                  </a:schemeClr>
                </a:solidFill>
              </a:rPr>
              <a:t>Applied Mathematical and </a:t>
            </a:r>
            <a:endParaRPr lang="en-US" sz="2400" dirty="0" smtClean="0">
              <a:solidFill>
                <a:schemeClr val="accent4">
                  <a:lumMod val="50000"/>
                </a:schemeClr>
              </a:solidFill>
            </a:endParaRPr>
          </a:p>
          <a:p>
            <a:pPr>
              <a:lnSpc>
                <a:spcPct val="110000"/>
              </a:lnSpc>
              <a:defRPr/>
            </a:pPr>
            <a:r>
              <a:rPr lang="en-US" sz="2400" dirty="0" smtClean="0">
                <a:solidFill>
                  <a:schemeClr val="accent4">
                    <a:lumMod val="50000"/>
                  </a:schemeClr>
                </a:solidFill>
              </a:rPr>
              <a:t>Computational </a:t>
            </a:r>
            <a:r>
              <a:rPr lang="en-US" sz="2400" dirty="0">
                <a:solidFill>
                  <a:schemeClr val="accent4">
                    <a:lumMod val="50000"/>
                  </a:schemeClr>
                </a:solidFill>
              </a:rPr>
              <a:t>Sciences (AMCS)</a:t>
            </a:r>
          </a:p>
          <a:p>
            <a:pPr>
              <a:lnSpc>
                <a:spcPct val="110000"/>
              </a:lnSpc>
              <a:defRPr/>
            </a:pPr>
            <a:r>
              <a:rPr lang="en-US" sz="2400" dirty="0">
                <a:solidFill>
                  <a:schemeClr val="accent4">
                    <a:lumMod val="50000"/>
                  </a:schemeClr>
                </a:solidFill>
              </a:rPr>
              <a:t>University of Iowa</a:t>
            </a:r>
          </a:p>
          <a:p>
            <a:pPr>
              <a:lnSpc>
                <a:spcPct val="110000"/>
              </a:lnSpc>
              <a:defRPr/>
            </a:pPr>
            <a:r>
              <a:rPr lang="en-US" sz="2400" dirty="0">
                <a:solidFill>
                  <a:schemeClr val="accent4">
                    <a:lumMod val="50000"/>
                  </a:schemeClr>
                </a:solidFill>
              </a:rPr>
              <a:t>http://www.math.uiowa.edu/~idarcy </a:t>
            </a:r>
          </a:p>
        </p:txBody>
      </p:sp>
    </p:spTree>
    <p:extLst>
      <p:ext uri="{BB962C8B-B14F-4D97-AF65-F5344CB8AC3E}">
        <p14:creationId xmlns:p14="http://schemas.microsoft.com/office/powerpoint/2010/main" val="2710260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44452" y="424185"/>
            <a:ext cx="4173832" cy="1552612"/>
            <a:chOff x="1871958" y="5129340"/>
            <a:chExt cx="4173832" cy="1552612"/>
          </a:xfrm>
        </p:grpSpPr>
        <p:pic>
          <p:nvPicPr>
            <p:cNvPr id="3" name="Picture 2"/>
            <p:cNvPicPr>
              <a:picLocks noChangeAspect="1"/>
            </p:cNvPicPr>
            <p:nvPr/>
          </p:nvPicPr>
          <p:blipFill rotWithShape="1">
            <a:blip r:embed="rId2"/>
            <a:srcRect l="64364" t="4243" r="3699" b="63569"/>
            <a:stretch/>
          </p:blipFill>
          <p:spPr>
            <a:xfrm>
              <a:off x="1871958" y="5129340"/>
              <a:ext cx="1463040" cy="1552612"/>
            </a:xfrm>
            <a:prstGeom prst="rect">
              <a:avLst/>
            </a:prstGeom>
          </p:spPr>
        </p:pic>
        <p:sp>
          <p:nvSpPr>
            <p:cNvPr id="4" name="Rectangle 3"/>
            <p:cNvSpPr/>
            <p:nvPr/>
          </p:nvSpPr>
          <p:spPr>
            <a:xfrm>
              <a:off x="3426740" y="5442880"/>
              <a:ext cx="2619050" cy="584775"/>
            </a:xfrm>
            <a:prstGeom prst="rect">
              <a:avLst/>
            </a:prstGeom>
          </p:spPr>
          <p:txBody>
            <a:bodyPr wrap="none">
              <a:spAutoFit/>
            </a:bodyPr>
            <a:lstStyle/>
            <a:p>
              <a:r>
                <a:rPr lang="en-US" sz="3200" dirty="0"/>
                <a:t>is a point in </a:t>
              </a:r>
              <a:r>
                <a:rPr lang="en-US" sz="3200" dirty="0" smtClean="0"/>
                <a:t>S</a:t>
              </a:r>
              <a:r>
                <a:rPr lang="en-US" sz="3200" baseline="30000" dirty="0"/>
                <a:t>7</a:t>
              </a:r>
              <a:r>
                <a:rPr lang="en-US" sz="3200" dirty="0" smtClean="0"/>
                <a:t> </a:t>
              </a:r>
              <a:endParaRPr lang="en-US" sz="3200" dirty="0"/>
            </a:p>
          </p:txBody>
        </p:sp>
      </p:grpSp>
      <p:sp>
        <p:nvSpPr>
          <p:cNvPr id="5" name="Rectangle 4"/>
          <p:cNvSpPr/>
          <p:nvPr/>
        </p:nvSpPr>
        <p:spPr>
          <a:xfrm>
            <a:off x="546620" y="2470250"/>
            <a:ext cx="6806928" cy="3539430"/>
          </a:xfrm>
          <a:prstGeom prst="rect">
            <a:avLst/>
          </a:prstGeom>
        </p:spPr>
        <p:txBody>
          <a:bodyPr wrap="none">
            <a:spAutoFit/>
          </a:bodyPr>
          <a:lstStyle/>
          <a:p>
            <a:r>
              <a:rPr lang="en-US" sz="3200" dirty="0" smtClean="0">
                <a:latin typeface="+mj-lt"/>
              </a:rPr>
              <a:t>Data </a:t>
            </a:r>
            <a:r>
              <a:rPr lang="en-US" sz="3200" dirty="0">
                <a:latin typeface="+mj-lt"/>
              </a:rPr>
              <a:t>set </a:t>
            </a:r>
            <a:r>
              <a:rPr lang="en-US" sz="3200" i="1" dirty="0">
                <a:latin typeface="+mj-lt"/>
              </a:rPr>
              <a:t>M </a:t>
            </a:r>
            <a:r>
              <a:rPr lang="en-US" sz="3200" dirty="0" smtClean="0">
                <a:latin typeface="+mj-lt"/>
              </a:rPr>
              <a:t>has </a:t>
            </a:r>
            <a:r>
              <a:rPr lang="en-US" sz="3200" dirty="0">
                <a:latin typeface="+mj-lt"/>
              </a:rPr>
              <a:t>over 8 </a:t>
            </a:r>
            <a:r>
              <a:rPr lang="en-US" sz="3200" i="1" dirty="0">
                <a:latin typeface="+mj-lt"/>
              </a:rPr>
              <a:t>× </a:t>
            </a:r>
            <a:r>
              <a:rPr lang="en-US" sz="3200" dirty="0">
                <a:latin typeface="+mj-lt"/>
              </a:rPr>
              <a:t>10</a:t>
            </a:r>
            <a:r>
              <a:rPr lang="en-US" sz="3200" baseline="30000" dirty="0">
                <a:latin typeface="+mj-lt"/>
              </a:rPr>
              <a:t>6</a:t>
            </a:r>
            <a:r>
              <a:rPr lang="en-US" sz="3200" dirty="0">
                <a:latin typeface="+mj-lt"/>
              </a:rPr>
              <a:t> points in </a:t>
            </a:r>
            <a:r>
              <a:rPr lang="en-US" sz="3200" i="1" dirty="0" smtClean="0">
                <a:latin typeface="+mj-lt"/>
              </a:rPr>
              <a:t>S</a:t>
            </a:r>
            <a:r>
              <a:rPr lang="en-US" sz="3200" baseline="30000" dirty="0" smtClean="0">
                <a:latin typeface="+mj-lt"/>
              </a:rPr>
              <a:t>7</a:t>
            </a:r>
            <a:r>
              <a:rPr lang="en-US" sz="3200" dirty="0" smtClean="0">
                <a:latin typeface="+mj-lt"/>
              </a:rPr>
              <a:t>.</a:t>
            </a:r>
          </a:p>
          <a:p>
            <a:endParaRPr lang="en-US" sz="3200" dirty="0" smtClean="0">
              <a:latin typeface="+mj-lt"/>
            </a:endParaRPr>
          </a:p>
          <a:p>
            <a:r>
              <a:rPr lang="en-US" sz="3200" dirty="0" smtClean="0">
                <a:latin typeface="+mj-lt"/>
              </a:rPr>
              <a:t>Randomly choose 5000 points.</a:t>
            </a:r>
          </a:p>
          <a:p>
            <a:endParaRPr lang="en-US" sz="3200" dirty="0">
              <a:latin typeface="+mj-lt"/>
            </a:endParaRPr>
          </a:p>
          <a:p>
            <a:r>
              <a:rPr lang="en-US" sz="3200" dirty="0" smtClean="0">
                <a:latin typeface="+mj-lt"/>
              </a:rPr>
              <a:t>Take the T% densest points.</a:t>
            </a:r>
          </a:p>
          <a:p>
            <a:endParaRPr lang="en-US" sz="3200" dirty="0">
              <a:latin typeface="+mj-lt"/>
            </a:endParaRPr>
          </a:p>
          <a:p>
            <a:r>
              <a:rPr lang="en-US" sz="3200" dirty="0" smtClean="0">
                <a:latin typeface="+mj-lt"/>
              </a:rPr>
              <a:t>Choose a subset of 50 Landmark points.</a:t>
            </a:r>
          </a:p>
        </p:txBody>
      </p:sp>
    </p:spTree>
    <p:extLst>
      <p:ext uri="{BB962C8B-B14F-4D97-AF65-F5344CB8AC3E}">
        <p14:creationId xmlns:p14="http://schemas.microsoft.com/office/powerpoint/2010/main" val="1252315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792" y="2650394"/>
            <a:ext cx="8986444" cy="4172581"/>
          </a:xfrm>
          <a:prstGeom prst="rect">
            <a:avLst/>
          </a:prstGeom>
        </p:spPr>
      </p:pic>
      <p:pic>
        <p:nvPicPr>
          <p:cNvPr id="2" name="Picture 1"/>
          <p:cNvPicPr>
            <a:picLocks noChangeAspect="1"/>
          </p:cNvPicPr>
          <p:nvPr/>
        </p:nvPicPr>
        <p:blipFill>
          <a:blip r:embed="rId3"/>
          <a:stretch>
            <a:fillRect/>
          </a:stretch>
        </p:blipFill>
        <p:spPr>
          <a:xfrm>
            <a:off x="0" y="76200"/>
            <a:ext cx="9144000" cy="2941851"/>
          </a:xfrm>
          <a:prstGeom prst="rect">
            <a:avLst/>
          </a:prstGeom>
        </p:spPr>
      </p:pic>
      <p:sp>
        <p:nvSpPr>
          <p:cNvPr id="3" name="Rectangle 2"/>
          <p:cNvSpPr/>
          <p:nvPr/>
        </p:nvSpPr>
        <p:spPr>
          <a:xfrm>
            <a:off x="674355" y="719351"/>
            <a:ext cx="7789312" cy="584776"/>
          </a:xfrm>
          <a:prstGeom prst="rect">
            <a:avLst/>
          </a:prstGeom>
        </p:spPr>
        <p:txBody>
          <a:bodyPr wrap="none">
            <a:spAutoFit/>
          </a:bodyPr>
          <a:lstStyle/>
          <a:p>
            <a:r>
              <a:rPr lang="en-US" sz="3200" dirty="0" err="1" smtClean="0">
                <a:solidFill>
                  <a:srgbClr val="0000FF"/>
                </a:solidFill>
              </a:rPr>
              <a:t>comptop.stanford.edu</a:t>
            </a:r>
            <a:r>
              <a:rPr lang="en-US" sz="3200" dirty="0" smtClean="0">
                <a:solidFill>
                  <a:srgbClr val="0000FF"/>
                </a:solidFill>
              </a:rPr>
              <a:t>/preprints/</a:t>
            </a:r>
            <a:r>
              <a:rPr lang="en-US" sz="3200" dirty="0" err="1" smtClean="0">
                <a:solidFill>
                  <a:srgbClr val="0000FF"/>
                </a:solidFill>
              </a:rPr>
              <a:t>witness.pdf</a:t>
            </a:r>
            <a:endParaRPr lang="en-US" sz="3200" dirty="0">
              <a:solidFill>
                <a:srgbClr val="0000FF"/>
              </a:solidFill>
            </a:endParaRPr>
          </a:p>
        </p:txBody>
      </p:sp>
    </p:spTree>
    <p:extLst>
      <p:ext uri="{BB962C8B-B14F-4D97-AF65-F5344CB8AC3E}">
        <p14:creationId xmlns:p14="http://schemas.microsoft.com/office/powerpoint/2010/main" val="1732348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0600" y="177312"/>
            <a:ext cx="3911600" cy="584776"/>
          </a:xfrm>
          <a:prstGeom prst="rect">
            <a:avLst/>
          </a:prstGeom>
          <a:noFill/>
        </p:spPr>
        <p:txBody>
          <a:bodyPr wrap="square" rtlCol="0">
            <a:spAutoFit/>
          </a:bodyPr>
          <a:lstStyle/>
          <a:p>
            <a:r>
              <a:rPr lang="en-US" sz="3200" dirty="0" smtClean="0"/>
              <a:t>Witness complex</a:t>
            </a:r>
          </a:p>
        </p:txBody>
      </p:sp>
      <p:sp>
        <p:nvSpPr>
          <p:cNvPr id="21" name="TextBox 20"/>
          <p:cNvSpPr txBox="1"/>
          <p:nvPr/>
        </p:nvSpPr>
        <p:spPr>
          <a:xfrm>
            <a:off x="522087" y="3502989"/>
            <a:ext cx="8307123" cy="2062103"/>
          </a:xfrm>
          <a:prstGeom prst="rect">
            <a:avLst/>
          </a:prstGeom>
          <a:noFill/>
        </p:spPr>
        <p:txBody>
          <a:bodyPr wrap="square" rtlCol="0">
            <a:spAutoFit/>
          </a:bodyPr>
          <a:lstStyle/>
          <a:p>
            <a:r>
              <a:rPr lang="en-US" sz="3200" dirty="0" smtClean="0"/>
              <a:t>Let D = set of point cloud data points.</a:t>
            </a:r>
          </a:p>
          <a:p>
            <a:endParaRPr lang="en-US" sz="3200" dirty="0"/>
          </a:p>
          <a:p>
            <a:r>
              <a:rPr lang="en-US" sz="3200" dirty="0" smtClean="0"/>
              <a:t>Choose </a:t>
            </a:r>
            <a:r>
              <a:rPr lang="en-US" sz="3200" dirty="0" smtClean="0">
                <a:solidFill>
                  <a:srgbClr val="FF0000"/>
                </a:solidFill>
              </a:rPr>
              <a:t>L</a:t>
            </a:r>
            <a:r>
              <a:rPr lang="en-US" sz="3200" dirty="0" smtClean="0"/>
              <a:t>      D,  </a:t>
            </a:r>
            <a:r>
              <a:rPr lang="en-US" sz="3200" dirty="0" smtClean="0">
                <a:solidFill>
                  <a:srgbClr val="FF0000"/>
                </a:solidFill>
              </a:rPr>
              <a:t>L</a:t>
            </a:r>
            <a:r>
              <a:rPr lang="en-US" sz="3200" dirty="0" smtClean="0"/>
              <a:t> = set of landmark points.</a:t>
            </a:r>
          </a:p>
          <a:p>
            <a:endParaRPr lang="en-US" sz="3200" dirty="0"/>
          </a:p>
        </p:txBody>
      </p:sp>
      <p:sp>
        <p:nvSpPr>
          <p:cNvPr id="22" name="TextBox 21"/>
          <p:cNvSpPr txBox="1"/>
          <p:nvPr/>
        </p:nvSpPr>
        <p:spPr>
          <a:xfrm rot="5400000">
            <a:off x="2211884" y="4441191"/>
            <a:ext cx="337791" cy="584776"/>
          </a:xfrm>
          <a:prstGeom prst="rect">
            <a:avLst/>
          </a:prstGeom>
          <a:noFill/>
        </p:spPr>
        <p:txBody>
          <a:bodyPr wrap="square" rtlCol="0">
            <a:spAutoFit/>
          </a:bodyPr>
          <a:lstStyle/>
          <a:p>
            <a:r>
              <a:rPr lang="en-US" sz="3200" dirty="0" smtClean="0"/>
              <a:t>U</a:t>
            </a:r>
          </a:p>
        </p:txBody>
      </p:sp>
      <p:grpSp>
        <p:nvGrpSpPr>
          <p:cNvPr id="13" name="Group 12"/>
          <p:cNvGrpSpPr/>
          <p:nvPr/>
        </p:nvGrpSpPr>
        <p:grpSpPr>
          <a:xfrm>
            <a:off x="3373898" y="1304551"/>
            <a:ext cx="1771994" cy="1838948"/>
            <a:chOff x="5145892" y="553294"/>
            <a:chExt cx="1771994" cy="1838948"/>
          </a:xfrm>
        </p:grpSpPr>
        <p:sp>
          <p:nvSpPr>
            <p:cNvPr id="23" name="Oval 22"/>
            <p:cNvSpPr>
              <a:spLocks noChangeAspect="1"/>
            </p:cNvSpPr>
            <p:nvPr/>
          </p:nvSpPr>
          <p:spPr>
            <a:xfrm>
              <a:off x="5145892" y="1762998"/>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6313470" y="1748897"/>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5645518" y="887686"/>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5725792" y="179148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5324372" y="1304551"/>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6643566" y="1732109"/>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6094696" y="125066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5634051" y="553294"/>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5159404" y="2117922"/>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6681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0600" y="177312"/>
            <a:ext cx="3911600" cy="584776"/>
          </a:xfrm>
          <a:prstGeom prst="rect">
            <a:avLst/>
          </a:prstGeom>
          <a:noFill/>
        </p:spPr>
        <p:txBody>
          <a:bodyPr wrap="square" rtlCol="0">
            <a:spAutoFit/>
          </a:bodyPr>
          <a:lstStyle/>
          <a:p>
            <a:r>
              <a:rPr lang="en-US" sz="3200" dirty="0" smtClean="0"/>
              <a:t>Witness complex</a:t>
            </a:r>
          </a:p>
        </p:txBody>
      </p:sp>
      <p:sp>
        <p:nvSpPr>
          <p:cNvPr id="21" name="TextBox 20"/>
          <p:cNvSpPr txBox="1"/>
          <p:nvPr/>
        </p:nvSpPr>
        <p:spPr>
          <a:xfrm>
            <a:off x="522087" y="3502989"/>
            <a:ext cx="8307123" cy="3046988"/>
          </a:xfrm>
          <a:prstGeom prst="rect">
            <a:avLst/>
          </a:prstGeom>
          <a:noFill/>
        </p:spPr>
        <p:txBody>
          <a:bodyPr wrap="square" rtlCol="0">
            <a:spAutoFit/>
          </a:bodyPr>
          <a:lstStyle/>
          <a:p>
            <a:r>
              <a:rPr lang="en-US" sz="3200" dirty="0" smtClean="0"/>
              <a:t>Let D = set of point cloud data points.</a:t>
            </a:r>
          </a:p>
          <a:p>
            <a:endParaRPr lang="en-US" sz="3200" dirty="0"/>
          </a:p>
          <a:p>
            <a:r>
              <a:rPr lang="en-US" sz="3200" dirty="0" smtClean="0"/>
              <a:t>Choose </a:t>
            </a:r>
            <a:r>
              <a:rPr lang="en-US" sz="3200" dirty="0" smtClean="0">
                <a:solidFill>
                  <a:srgbClr val="FF0000"/>
                </a:solidFill>
              </a:rPr>
              <a:t>L</a:t>
            </a:r>
            <a:r>
              <a:rPr lang="en-US" sz="3200" dirty="0" smtClean="0"/>
              <a:t>      D,  </a:t>
            </a:r>
            <a:r>
              <a:rPr lang="en-US" sz="3200" dirty="0" smtClean="0">
                <a:solidFill>
                  <a:srgbClr val="FF0000"/>
                </a:solidFill>
              </a:rPr>
              <a:t>L</a:t>
            </a:r>
            <a:r>
              <a:rPr lang="en-US" sz="3200" dirty="0" smtClean="0"/>
              <a:t> = set of landmark points.</a:t>
            </a:r>
          </a:p>
          <a:p>
            <a:endParaRPr lang="en-US" sz="3200" dirty="0"/>
          </a:p>
          <a:p>
            <a:r>
              <a:rPr lang="en-US" sz="3200" dirty="0" smtClean="0">
                <a:solidFill>
                  <a:srgbClr val="FF0000"/>
                </a:solidFill>
              </a:rPr>
              <a:t>Normally L is a small subset, but in this example, L is a large red subset.</a:t>
            </a:r>
          </a:p>
        </p:txBody>
      </p:sp>
      <p:sp>
        <p:nvSpPr>
          <p:cNvPr id="22" name="TextBox 21"/>
          <p:cNvSpPr txBox="1"/>
          <p:nvPr/>
        </p:nvSpPr>
        <p:spPr>
          <a:xfrm rot="5400000">
            <a:off x="2211884" y="4441191"/>
            <a:ext cx="337791" cy="584776"/>
          </a:xfrm>
          <a:prstGeom prst="rect">
            <a:avLst/>
          </a:prstGeom>
          <a:noFill/>
        </p:spPr>
        <p:txBody>
          <a:bodyPr wrap="square" rtlCol="0">
            <a:spAutoFit/>
          </a:bodyPr>
          <a:lstStyle/>
          <a:p>
            <a:r>
              <a:rPr lang="en-US" sz="3200" dirty="0" smtClean="0"/>
              <a:t>U</a:t>
            </a:r>
          </a:p>
        </p:txBody>
      </p:sp>
      <p:grpSp>
        <p:nvGrpSpPr>
          <p:cNvPr id="13" name="Group 12"/>
          <p:cNvGrpSpPr/>
          <p:nvPr/>
        </p:nvGrpSpPr>
        <p:grpSpPr>
          <a:xfrm>
            <a:off x="3373898" y="1304551"/>
            <a:ext cx="1771994" cy="1838948"/>
            <a:chOff x="5145892" y="553294"/>
            <a:chExt cx="1771994" cy="1838948"/>
          </a:xfrm>
        </p:grpSpPr>
        <p:sp>
          <p:nvSpPr>
            <p:cNvPr id="23" name="Oval 22"/>
            <p:cNvSpPr>
              <a:spLocks noChangeAspect="1"/>
            </p:cNvSpPr>
            <p:nvPr/>
          </p:nvSpPr>
          <p:spPr>
            <a:xfrm>
              <a:off x="5145892" y="1762998"/>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6313470" y="1748897"/>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5645518" y="887686"/>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5725792" y="179148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5324372" y="1304551"/>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6643566" y="1732109"/>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6094696" y="125066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5634051" y="553294"/>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5159404" y="2117922"/>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0665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8817" y="3948892"/>
            <a:ext cx="3685568" cy="2554545"/>
            <a:chOff x="473402" y="5082387"/>
            <a:chExt cx="3685568" cy="2554545"/>
          </a:xfrm>
        </p:grpSpPr>
        <p:sp>
          <p:nvSpPr>
            <p:cNvPr id="21" name="TextBox 20"/>
            <p:cNvSpPr txBox="1"/>
            <p:nvPr/>
          </p:nvSpPr>
          <p:spPr>
            <a:xfrm>
              <a:off x="473402" y="5082387"/>
              <a:ext cx="3685568" cy="2554545"/>
            </a:xfrm>
            <a:prstGeom prst="rect">
              <a:avLst/>
            </a:prstGeom>
            <a:noFill/>
          </p:spPr>
          <p:txBody>
            <a:bodyPr wrap="square" rtlCol="0">
              <a:spAutoFit/>
            </a:bodyPr>
            <a:lstStyle/>
            <a:p>
              <a:r>
                <a:rPr lang="en-US" sz="3200" dirty="0" smtClean="0"/>
                <a:t>Let D = set of point cloud data points.</a:t>
              </a:r>
              <a:endParaRPr lang="en-US" sz="3200" dirty="0"/>
            </a:p>
            <a:p>
              <a:r>
                <a:rPr lang="en-US" sz="3200" dirty="0" smtClean="0"/>
                <a:t>Choose </a:t>
              </a:r>
              <a:r>
                <a:rPr lang="en-US" sz="3200" dirty="0" smtClean="0">
                  <a:solidFill>
                    <a:srgbClr val="FF0000"/>
                  </a:solidFill>
                </a:rPr>
                <a:t>L</a:t>
              </a:r>
              <a:r>
                <a:rPr lang="en-US" sz="3200" dirty="0" smtClean="0"/>
                <a:t>      D,  </a:t>
              </a:r>
            </a:p>
            <a:p>
              <a:r>
                <a:rPr lang="en-US" sz="3200" dirty="0" smtClean="0">
                  <a:solidFill>
                    <a:srgbClr val="FF0000"/>
                  </a:solidFill>
                </a:rPr>
                <a:t>L</a:t>
              </a:r>
              <a:r>
                <a:rPr lang="en-US" sz="3200" dirty="0" smtClean="0"/>
                <a:t> = set of landmark points </a:t>
              </a:r>
              <a:r>
                <a:rPr lang="en-US" sz="3200" dirty="0" smtClean="0">
                  <a:solidFill>
                    <a:srgbClr val="C00000"/>
                  </a:solidFill>
                </a:rPr>
                <a:t>= vertices.</a:t>
              </a:r>
            </a:p>
          </p:txBody>
        </p:sp>
        <p:sp>
          <p:nvSpPr>
            <p:cNvPr id="22" name="TextBox 21"/>
            <p:cNvSpPr txBox="1"/>
            <p:nvPr/>
          </p:nvSpPr>
          <p:spPr>
            <a:xfrm rot="5400000">
              <a:off x="2180237" y="6042153"/>
              <a:ext cx="337791" cy="584776"/>
            </a:xfrm>
            <a:prstGeom prst="rect">
              <a:avLst/>
            </a:prstGeom>
            <a:noFill/>
          </p:spPr>
          <p:txBody>
            <a:bodyPr wrap="square" rtlCol="0">
              <a:spAutoFit/>
            </a:bodyPr>
            <a:lstStyle/>
            <a:p>
              <a:r>
                <a:rPr lang="en-US" sz="3200" dirty="0" smtClean="0"/>
                <a:t>U</a:t>
              </a:r>
            </a:p>
          </p:txBody>
        </p:sp>
      </p:grpSp>
      <p:sp>
        <p:nvSpPr>
          <p:cNvPr id="24" name="TextBox 23"/>
          <p:cNvSpPr txBox="1"/>
          <p:nvPr/>
        </p:nvSpPr>
        <p:spPr>
          <a:xfrm>
            <a:off x="0" y="197936"/>
            <a:ext cx="4685232" cy="584776"/>
          </a:xfrm>
          <a:prstGeom prst="rect">
            <a:avLst/>
          </a:prstGeom>
          <a:noFill/>
        </p:spPr>
        <p:txBody>
          <a:bodyPr wrap="square" rtlCol="0">
            <a:spAutoFit/>
          </a:bodyPr>
          <a:lstStyle/>
          <a:p>
            <a:r>
              <a:rPr lang="en-US" sz="3200" dirty="0" smtClean="0"/>
              <a:t>W</a:t>
            </a:r>
            <a:r>
              <a:rPr lang="en-US" sz="3200" baseline="-25000" dirty="0" smtClean="0"/>
              <a:t>∞</a:t>
            </a:r>
            <a:r>
              <a:rPr lang="en-US" sz="3200" dirty="0" smtClean="0"/>
              <a:t>(D) = Witness complex</a:t>
            </a:r>
          </a:p>
        </p:txBody>
      </p:sp>
      <p:sp>
        <p:nvSpPr>
          <p:cNvPr id="25" name="Rectangle 24"/>
          <p:cNvSpPr/>
          <p:nvPr/>
        </p:nvSpPr>
        <p:spPr>
          <a:xfrm>
            <a:off x="4534072" y="142214"/>
            <a:ext cx="4599797" cy="6329937"/>
          </a:xfrm>
          <a:prstGeom prst="rect">
            <a:avLst/>
          </a:prstGeom>
          <a:solidFill>
            <a:schemeClr val="bg2"/>
          </a:solidFill>
        </p:spPr>
        <p:txBody>
          <a:bodyPr wrap="square">
            <a:spAutoFit/>
          </a:bodyPr>
          <a:lstStyle/>
          <a:p>
            <a:r>
              <a:rPr lang="en-US" sz="3200" dirty="0" smtClean="0">
                <a:solidFill>
                  <a:srgbClr val="FF0000"/>
                </a:solidFill>
              </a:rPr>
              <a:t>v</a:t>
            </a:r>
            <a:r>
              <a:rPr lang="en-US" sz="3200" baseline="-25000" dirty="0" smtClean="0">
                <a:solidFill>
                  <a:srgbClr val="FF0000"/>
                </a:solidFill>
              </a:rPr>
              <a:t>0</a:t>
            </a:r>
            <a:r>
              <a:rPr lang="en-US" sz="3200" dirty="0" smtClean="0">
                <a:solidFill>
                  <a:srgbClr val="FF0000"/>
                </a:solidFill>
              </a:rPr>
              <a:t>,v</a:t>
            </a:r>
            <a:r>
              <a:rPr lang="en-US" sz="3200" baseline="-25000" dirty="0" smtClean="0">
                <a:solidFill>
                  <a:srgbClr val="FF0000"/>
                </a:solidFill>
              </a:rPr>
              <a:t>1</a:t>
            </a:r>
            <a:r>
              <a:rPr lang="en-US" sz="3200" dirty="0">
                <a:solidFill>
                  <a:srgbClr val="FF0000"/>
                </a:solidFill>
              </a:rPr>
              <a:t>,...</a:t>
            </a:r>
            <a:r>
              <a:rPr lang="en-US" sz="3200" dirty="0" smtClean="0">
                <a:solidFill>
                  <a:srgbClr val="FF0000"/>
                </a:solidFill>
              </a:rPr>
              <a:t>,</a:t>
            </a:r>
            <a:r>
              <a:rPr lang="en-US" sz="3200" dirty="0" err="1" smtClean="0">
                <a:solidFill>
                  <a:srgbClr val="FF0000"/>
                </a:solidFill>
              </a:rPr>
              <a:t>v</a:t>
            </a:r>
            <a:r>
              <a:rPr lang="en-US" sz="3200" baseline="-25000" dirty="0" err="1" smtClean="0">
                <a:solidFill>
                  <a:srgbClr val="FF0000"/>
                </a:solidFill>
              </a:rPr>
              <a:t>k</a:t>
            </a:r>
            <a:r>
              <a:rPr lang="en-US" sz="3200" dirty="0" smtClean="0">
                <a:solidFill>
                  <a:srgbClr val="FF0000"/>
                </a:solidFill>
              </a:rPr>
              <a:t> </a:t>
            </a:r>
            <a:r>
              <a:rPr lang="en-US" sz="3200" dirty="0"/>
              <a:t>span a </a:t>
            </a:r>
            <a:r>
              <a:rPr lang="en-US" sz="3200" dirty="0" smtClean="0"/>
              <a:t>k-simplex </a:t>
            </a:r>
          </a:p>
          <a:p>
            <a:pPr algn="ctr"/>
            <a:r>
              <a:rPr lang="en-US" sz="3200" i="1" dirty="0" err="1" smtClean="0">
                <a:solidFill>
                  <a:schemeClr val="tx2">
                    <a:lumMod val="75000"/>
                  </a:schemeClr>
                </a:solidFill>
              </a:rPr>
              <a:t>iff</a:t>
            </a:r>
            <a:r>
              <a:rPr lang="en-US" altLang="zh-TW" sz="3200" i="1" dirty="0" smtClean="0">
                <a:solidFill>
                  <a:srgbClr val="17375E"/>
                </a:solidFill>
                <a:ea typeface="新細明體" charset="0"/>
              </a:rPr>
              <a:t> </a:t>
            </a:r>
            <a:r>
              <a:rPr lang="en-US" altLang="zh-TW" sz="3200" dirty="0" smtClean="0">
                <a:solidFill>
                  <a:srgbClr val="17375E"/>
                </a:solidFill>
                <a:ea typeface="新細明體" charset="0"/>
              </a:rPr>
              <a:t> </a:t>
            </a:r>
          </a:p>
          <a:p>
            <a:r>
              <a:rPr lang="en-US" sz="3200" dirty="0" smtClean="0"/>
              <a:t>there </a:t>
            </a:r>
            <a:r>
              <a:rPr lang="en-US" sz="3200" dirty="0"/>
              <a:t>is a point </a:t>
            </a:r>
            <a:r>
              <a:rPr lang="en-US" sz="3200" dirty="0">
                <a:solidFill>
                  <a:srgbClr val="660066"/>
                </a:solidFill>
              </a:rPr>
              <a:t>w</a:t>
            </a:r>
            <a:r>
              <a:rPr lang="en-US" sz="3200" dirty="0"/>
              <a:t> ∈ D</a:t>
            </a:r>
            <a:r>
              <a:rPr lang="en-US" sz="3200" dirty="0" smtClean="0"/>
              <a:t>, </a:t>
            </a:r>
            <a:r>
              <a:rPr lang="en-US" sz="3200" dirty="0"/>
              <a:t>whose k+1 nearest</a:t>
            </a:r>
          </a:p>
          <a:p>
            <a:r>
              <a:rPr lang="en-US" sz="3200" dirty="0" err="1"/>
              <a:t>neighbours</a:t>
            </a:r>
            <a:r>
              <a:rPr lang="en-US" sz="3200" dirty="0"/>
              <a:t> in </a:t>
            </a:r>
            <a:r>
              <a:rPr lang="en-US" sz="3200" dirty="0">
                <a:solidFill>
                  <a:srgbClr val="FF0000"/>
                </a:solidFill>
              </a:rPr>
              <a:t>L </a:t>
            </a:r>
            <a:r>
              <a:rPr lang="en-US" sz="3200" dirty="0"/>
              <a:t>are </a:t>
            </a:r>
            <a:r>
              <a:rPr lang="en-US" sz="3200" dirty="0" smtClean="0">
                <a:solidFill>
                  <a:srgbClr val="FF0000"/>
                </a:solidFill>
              </a:rPr>
              <a:t>v</a:t>
            </a:r>
            <a:r>
              <a:rPr lang="en-US" sz="3200" baseline="-25000" dirty="0" smtClean="0">
                <a:solidFill>
                  <a:srgbClr val="FF0000"/>
                </a:solidFill>
              </a:rPr>
              <a:t>0</a:t>
            </a:r>
            <a:r>
              <a:rPr lang="en-US" sz="3200" dirty="0" smtClean="0">
                <a:solidFill>
                  <a:srgbClr val="FF0000"/>
                </a:solidFill>
              </a:rPr>
              <a:t>,v</a:t>
            </a:r>
            <a:r>
              <a:rPr lang="en-US" sz="3200" baseline="-25000" dirty="0" smtClean="0">
                <a:solidFill>
                  <a:srgbClr val="FF0000"/>
                </a:solidFill>
              </a:rPr>
              <a:t>1</a:t>
            </a:r>
            <a:r>
              <a:rPr lang="en-US" sz="3200" dirty="0" smtClean="0">
                <a:solidFill>
                  <a:srgbClr val="FF0000"/>
                </a:solidFill>
              </a:rPr>
              <a:t>,...,</a:t>
            </a:r>
            <a:r>
              <a:rPr lang="en-US" sz="3200" dirty="0" err="1" smtClean="0">
                <a:solidFill>
                  <a:srgbClr val="FF0000"/>
                </a:solidFill>
              </a:rPr>
              <a:t>v</a:t>
            </a:r>
            <a:r>
              <a:rPr lang="en-US" sz="3200" baseline="-25000" dirty="0" err="1" smtClean="0">
                <a:solidFill>
                  <a:srgbClr val="FF0000"/>
                </a:solidFill>
              </a:rPr>
              <a:t>k</a:t>
            </a:r>
            <a:endParaRPr lang="en-US" sz="3200" baseline="-25000" dirty="0" smtClean="0">
              <a:solidFill>
                <a:srgbClr val="FF0000"/>
              </a:solidFill>
            </a:endParaRPr>
          </a:p>
          <a:p>
            <a:endParaRPr lang="en-US" sz="3200" baseline="-25000" dirty="0">
              <a:solidFill>
                <a:srgbClr val="FF0000"/>
              </a:solidFill>
            </a:endParaRPr>
          </a:p>
          <a:p>
            <a:r>
              <a:rPr lang="en-US" sz="3200" dirty="0" smtClean="0"/>
              <a:t>and all the faces of {</a:t>
            </a:r>
            <a:r>
              <a:rPr lang="en-US" sz="3200" dirty="0" smtClean="0">
                <a:solidFill>
                  <a:srgbClr val="FF0000"/>
                </a:solidFill>
              </a:rPr>
              <a:t>v</a:t>
            </a:r>
            <a:r>
              <a:rPr lang="en-US" sz="3200" baseline="-25000" dirty="0" smtClean="0">
                <a:solidFill>
                  <a:srgbClr val="FF0000"/>
                </a:solidFill>
              </a:rPr>
              <a:t>0</a:t>
            </a:r>
            <a:r>
              <a:rPr lang="en-US" sz="3200" dirty="0" smtClean="0">
                <a:solidFill>
                  <a:srgbClr val="FF0000"/>
                </a:solidFill>
              </a:rPr>
              <a:t>,v</a:t>
            </a:r>
            <a:r>
              <a:rPr lang="en-US" sz="3200" baseline="-25000" dirty="0" smtClean="0">
                <a:solidFill>
                  <a:srgbClr val="FF0000"/>
                </a:solidFill>
              </a:rPr>
              <a:t>1</a:t>
            </a:r>
            <a:r>
              <a:rPr lang="en-US" sz="3200" dirty="0" smtClean="0">
                <a:solidFill>
                  <a:srgbClr val="FF0000"/>
                </a:solidFill>
              </a:rPr>
              <a:t>,...,</a:t>
            </a:r>
            <a:r>
              <a:rPr lang="en-US" sz="3200" dirty="0" err="1" smtClean="0">
                <a:solidFill>
                  <a:srgbClr val="FF0000"/>
                </a:solidFill>
              </a:rPr>
              <a:t>v</a:t>
            </a:r>
            <a:r>
              <a:rPr lang="en-US" sz="3200" baseline="-25000" dirty="0" err="1" smtClean="0">
                <a:solidFill>
                  <a:srgbClr val="FF0000"/>
                </a:solidFill>
              </a:rPr>
              <a:t>k</a:t>
            </a:r>
            <a:r>
              <a:rPr lang="en-US" sz="3200" dirty="0" smtClean="0"/>
              <a:t>} belong to the witness complex. </a:t>
            </a:r>
          </a:p>
          <a:p>
            <a:endParaRPr lang="en-US" sz="3200" dirty="0"/>
          </a:p>
          <a:p>
            <a:r>
              <a:rPr lang="en-US" sz="3200" dirty="0" smtClean="0">
                <a:solidFill>
                  <a:srgbClr val="660066"/>
                </a:solidFill>
              </a:rPr>
              <a:t>w</a:t>
            </a:r>
            <a:r>
              <a:rPr lang="en-US" sz="3200" dirty="0" smtClean="0">
                <a:solidFill>
                  <a:srgbClr val="000000"/>
                </a:solidFill>
              </a:rPr>
              <a:t> is called a “weak” witness.</a:t>
            </a:r>
            <a:endParaRPr lang="en-US" sz="3200" dirty="0">
              <a:solidFill>
                <a:srgbClr val="000000"/>
              </a:solidFill>
            </a:endParaRPr>
          </a:p>
        </p:txBody>
      </p:sp>
      <p:grpSp>
        <p:nvGrpSpPr>
          <p:cNvPr id="23" name="Group 22"/>
          <p:cNvGrpSpPr/>
          <p:nvPr/>
        </p:nvGrpSpPr>
        <p:grpSpPr>
          <a:xfrm>
            <a:off x="1419144" y="1259580"/>
            <a:ext cx="1771994" cy="1838948"/>
            <a:chOff x="5145892" y="553294"/>
            <a:chExt cx="1771994" cy="1838948"/>
          </a:xfrm>
        </p:grpSpPr>
        <p:sp>
          <p:nvSpPr>
            <p:cNvPr id="26" name="Oval 25"/>
            <p:cNvSpPr>
              <a:spLocks noChangeAspect="1"/>
            </p:cNvSpPr>
            <p:nvPr/>
          </p:nvSpPr>
          <p:spPr>
            <a:xfrm>
              <a:off x="5145892" y="1762998"/>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313470" y="1748897"/>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5645518" y="887686"/>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5725792" y="179148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5324372" y="1304551"/>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6643566" y="1732109"/>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6094696" y="125066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5634051" y="553294"/>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5159404" y="2117922"/>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3189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7936"/>
            <a:ext cx="4685232" cy="584776"/>
          </a:xfrm>
          <a:prstGeom prst="rect">
            <a:avLst/>
          </a:prstGeom>
          <a:noFill/>
        </p:spPr>
        <p:txBody>
          <a:bodyPr wrap="square" rtlCol="0">
            <a:spAutoFit/>
          </a:bodyPr>
          <a:lstStyle/>
          <a:p>
            <a:r>
              <a:rPr lang="en-US" sz="3200" dirty="0" smtClean="0"/>
              <a:t>W</a:t>
            </a:r>
            <a:r>
              <a:rPr lang="en-US" sz="3200" baseline="-25000" dirty="0" smtClean="0"/>
              <a:t>∞</a:t>
            </a:r>
            <a:r>
              <a:rPr lang="en-US" sz="3200" dirty="0" smtClean="0"/>
              <a:t>(D) = Witness complex</a:t>
            </a:r>
          </a:p>
        </p:txBody>
      </p:sp>
      <p:grpSp>
        <p:nvGrpSpPr>
          <p:cNvPr id="3" name="Group 2"/>
          <p:cNvGrpSpPr/>
          <p:nvPr/>
        </p:nvGrpSpPr>
        <p:grpSpPr>
          <a:xfrm>
            <a:off x="378817" y="3948892"/>
            <a:ext cx="3685568" cy="2554545"/>
            <a:chOff x="473402" y="5082387"/>
            <a:chExt cx="3685568" cy="2554545"/>
          </a:xfrm>
        </p:grpSpPr>
        <p:sp>
          <p:nvSpPr>
            <p:cNvPr id="21" name="TextBox 20"/>
            <p:cNvSpPr txBox="1"/>
            <p:nvPr/>
          </p:nvSpPr>
          <p:spPr>
            <a:xfrm>
              <a:off x="473402" y="5082387"/>
              <a:ext cx="3685568" cy="2554545"/>
            </a:xfrm>
            <a:prstGeom prst="rect">
              <a:avLst/>
            </a:prstGeom>
            <a:noFill/>
          </p:spPr>
          <p:txBody>
            <a:bodyPr wrap="square" rtlCol="0">
              <a:spAutoFit/>
            </a:bodyPr>
            <a:lstStyle/>
            <a:p>
              <a:r>
                <a:rPr lang="en-US" sz="3200" dirty="0" smtClean="0"/>
                <a:t>Let D = set of point cloud data points.</a:t>
              </a:r>
              <a:endParaRPr lang="en-US" sz="3200" dirty="0"/>
            </a:p>
            <a:p>
              <a:r>
                <a:rPr lang="en-US" sz="3200" dirty="0" smtClean="0"/>
                <a:t>Choose </a:t>
              </a:r>
              <a:r>
                <a:rPr lang="en-US" sz="3200" dirty="0" smtClean="0">
                  <a:solidFill>
                    <a:srgbClr val="FF0000"/>
                  </a:solidFill>
                </a:rPr>
                <a:t>L</a:t>
              </a:r>
              <a:r>
                <a:rPr lang="en-US" sz="3200" dirty="0" smtClean="0"/>
                <a:t>      D,  </a:t>
              </a:r>
            </a:p>
            <a:p>
              <a:r>
                <a:rPr lang="en-US" sz="3200" dirty="0" smtClean="0">
                  <a:solidFill>
                    <a:srgbClr val="FF0000"/>
                  </a:solidFill>
                </a:rPr>
                <a:t>L</a:t>
              </a:r>
              <a:r>
                <a:rPr lang="en-US" sz="3200" dirty="0" smtClean="0"/>
                <a:t> = set of landmark points </a:t>
              </a:r>
              <a:r>
                <a:rPr lang="en-US" sz="3200" dirty="0">
                  <a:solidFill>
                    <a:srgbClr val="C00000"/>
                  </a:solidFill>
                </a:rPr>
                <a:t>= vertices</a:t>
              </a:r>
              <a:r>
                <a:rPr lang="en-US" sz="3200" dirty="0" smtClean="0">
                  <a:solidFill>
                    <a:srgbClr val="C00000"/>
                  </a:solidFill>
                </a:rPr>
                <a:t>.</a:t>
              </a:r>
              <a:endParaRPr lang="en-US" sz="3200" dirty="0">
                <a:solidFill>
                  <a:srgbClr val="C00000"/>
                </a:solidFill>
              </a:endParaRPr>
            </a:p>
          </p:txBody>
        </p:sp>
        <p:sp>
          <p:nvSpPr>
            <p:cNvPr id="22" name="TextBox 21"/>
            <p:cNvSpPr txBox="1"/>
            <p:nvPr/>
          </p:nvSpPr>
          <p:spPr>
            <a:xfrm rot="5400000">
              <a:off x="2180237" y="6042153"/>
              <a:ext cx="337791" cy="584776"/>
            </a:xfrm>
            <a:prstGeom prst="rect">
              <a:avLst/>
            </a:prstGeom>
            <a:noFill/>
          </p:spPr>
          <p:txBody>
            <a:bodyPr wrap="square" rtlCol="0">
              <a:spAutoFit/>
            </a:bodyPr>
            <a:lstStyle/>
            <a:p>
              <a:r>
                <a:rPr lang="en-US" sz="3200" dirty="0" smtClean="0"/>
                <a:t>U</a:t>
              </a:r>
            </a:p>
          </p:txBody>
        </p:sp>
      </p:grpSp>
      <p:sp>
        <p:nvSpPr>
          <p:cNvPr id="23" name="Rectangle 22"/>
          <p:cNvSpPr/>
          <p:nvPr/>
        </p:nvSpPr>
        <p:spPr>
          <a:xfrm>
            <a:off x="4534072" y="142214"/>
            <a:ext cx="4599797" cy="6329937"/>
          </a:xfrm>
          <a:prstGeom prst="rect">
            <a:avLst/>
          </a:prstGeom>
          <a:solidFill>
            <a:schemeClr val="bg2"/>
          </a:solidFill>
        </p:spPr>
        <p:txBody>
          <a:bodyPr wrap="square">
            <a:spAutoFit/>
          </a:bodyPr>
          <a:lstStyle/>
          <a:p>
            <a:r>
              <a:rPr lang="en-US" sz="3200" dirty="0" smtClean="0">
                <a:solidFill>
                  <a:srgbClr val="FF0000"/>
                </a:solidFill>
              </a:rPr>
              <a:t>v</a:t>
            </a:r>
            <a:r>
              <a:rPr lang="en-US" sz="3200" baseline="-25000" dirty="0" smtClean="0">
                <a:solidFill>
                  <a:srgbClr val="FF0000"/>
                </a:solidFill>
              </a:rPr>
              <a:t>0</a:t>
            </a:r>
            <a:r>
              <a:rPr lang="en-US" sz="3200" dirty="0" smtClean="0">
                <a:solidFill>
                  <a:srgbClr val="FF0000"/>
                </a:solidFill>
              </a:rPr>
              <a:t>,v</a:t>
            </a:r>
            <a:r>
              <a:rPr lang="en-US" sz="3200" baseline="-25000" dirty="0" smtClean="0">
                <a:solidFill>
                  <a:srgbClr val="FF0000"/>
                </a:solidFill>
              </a:rPr>
              <a:t>1</a:t>
            </a:r>
            <a:r>
              <a:rPr lang="en-US" sz="3200" dirty="0">
                <a:solidFill>
                  <a:srgbClr val="FF0000"/>
                </a:solidFill>
              </a:rPr>
              <a:t>,...</a:t>
            </a:r>
            <a:r>
              <a:rPr lang="en-US" sz="3200" dirty="0" smtClean="0">
                <a:solidFill>
                  <a:srgbClr val="FF0000"/>
                </a:solidFill>
              </a:rPr>
              <a:t>,</a:t>
            </a:r>
            <a:r>
              <a:rPr lang="en-US" sz="3200" dirty="0" err="1" smtClean="0">
                <a:solidFill>
                  <a:srgbClr val="FF0000"/>
                </a:solidFill>
              </a:rPr>
              <a:t>v</a:t>
            </a:r>
            <a:r>
              <a:rPr lang="en-US" sz="3200" baseline="-25000" dirty="0" err="1" smtClean="0">
                <a:solidFill>
                  <a:srgbClr val="FF0000"/>
                </a:solidFill>
              </a:rPr>
              <a:t>k</a:t>
            </a:r>
            <a:r>
              <a:rPr lang="en-US" sz="3200" dirty="0" smtClean="0">
                <a:solidFill>
                  <a:srgbClr val="FF0000"/>
                </a:solidFill>
              </a:rPr>
              <a:t> </a:t>
            </a:r>
            <a:r>
              <a:rPr lang="en-US" sz="3200" dirty="0"/>
              <a:t>span a </a:t>
            </a:r>
            <a:r>
              <a:rPr lang="en-US" sz="3200" dirty="0" smtClean="0"/>
              <a:t>k-simplex </a:t>
            </a:r>
          </a:p>
          <a:p>
            <a:pPr algn="ctr"/>
            <a:r>
              <a:rPr lang="en-US" sz="3200" i="1" dirty="0" err="1" smtClean="0">
                <a:solidFill>
                  <a:schemeClr val="tx2">
                    <a:lumMod val="75000"/>
                  </a:schemeClr>
                </a:solidFill>
              </a:rPr>
              <a:t>iff</a:t>
            </a:r>
            <a:r>
              <a:rPr lang="en-US" altLang="zh-TW" sz="3200" i="1" dirty="0" smtClean="0">
                <a:solidFill>
                  <a:srgbClr val="17375E"/>
                </a:solidFill>
                <a:ea typeface="新細明體" charset="0"/>
              </a:rPr>
              <a:t> </a:t>
            </a:r>
            <a:r>
              <a:rPr lang="en-US" altLang="zh-TW" sz="3200" dirty="0" smtClean="0">
                <a:solidFill>
                  <a:srgbClr val="17375E"/>
                </a:solidFill>
                <a:ea typeface="新細明體" charset="0"/>
              </a:rPr>
              <a:t> </a:t>
            </a:r>
          </a:p>
          <a:p>
            <a:r>
              <a:rPr lang="en-US" sz="3200" dirty="0" smtClean="0"/>
              <a:t>there </a:t>
            </a:r>
            <a:r>
              <a:rPr lang="en-US" sz="3200" dirty="0"/>
              <a:t>is a point </a:t>
            </a:r>
            <a:r>
              <a:rPr lang="en-US" sz="3200" dirty="0">
                <a:solidFill>
                  <a:srgbClr val="660066"/>
                </a:solidFill>
              </a:rPr>
              <a:t>w</a:t>
            </a:r>
            <a:r>
              <a:rPr lang="en-US" sz="3200" dirty="0"/>
              <a:t> ∈ D</a:t>
            </a:r>
            <a:r>
              <a:rPr lang="en-US" sz="3200" dirty="0" smtClean="0"/>
              <a:t>, </a:t>
            </a:r>
            <a:r>
              <a:rPr lang="en-US" sz="3200" dirty="0"/>
              <a:t>whose k+1 nearest</a:t>
            </a:r>
          </a:p>
          <a:p>
            <a:r>
              <a:rPr lang="en-US" sz="3200" dirty="0" err="1"/>
              <a:t>neighbours</a:t>
            </a:r>
            <a:r>
              <a:rPr lang="en-US" sz="3200" dirty="0"/>
              <a:t> in </a:t>
            </a:r>
            <a:r>
              <a:rPr lang="en-US" sz="3200" dirty="0">
                <a:solidFill>
                  <a:srgbClr val="FF0000"/>
                </a:solidFill>
              </a:rPr>
              <a:t>L </a:t>
            </a:r>
            <a:r>
              <a:rPr lang="en-US" sz="3200" dirty="0"/>
              <a:t>are </a:t>
            </a:r>
            <a:r>
              <a:rPr lang="en-US" sz="3200" dirty="0" smtClean="0">
                <a:solidFill>
                  <a:srgbClr val="FF0000"/>
                </a:solidFill>
              </a:rPr>
              <a:t>v</a:t>
            </a:r>
            <a:r>
              <a:rPr lang="en-US" sz="3200" baseline="-25000" dirty="0" smtClean="0">
                <a:solidFill>
                  <a:srgbClr val="FF0000"/>
                </a:solidFill>
              </a:rPr>
              <a:t>0</a:t>
            </a:r>
            <a:r>
              <a:rPr lang="en-US" sz="3200" dirty="0" smtClean="0">
                <a:solidFill>
                  <a:srgbClr val="FF0000"/>
                </a:solidFill>
              </a:rPr>
              <a:t>,v</a:t>
            </a:r>
            <a:r>
              <a:rPr lang="en-US" sz="3200" baseline="-25000" dirty="0" smtClean="0">
                <a:solidFill>
                  <a:srgbClr val="FF0000"/>
                </a:solidFill>
              </a:rPr>
              <a:t>1</a:t>
            </a:r>
            <a:r>
              <a:rPr lang="en-US" sz="3200" dirty="0" smtClean="0">
                <a:solidFill>
                  <a:srgbClr val="FF0000"/>
                </a:solidFill>
              </a:rPr>
              <a:t>,...,</a:t>
            </a:r>
            <a:r>
              <a:rPr lang="en-US" sz="3200" dirty="0" err="1" smtClean="0">
                <a:solidFill>
                  <a:srgbClr val="FF0000"/>
                </a:solidFill>
              </a:rPr>
              <a:t>v</a:t>
            </a:r>
            <a:r>
              <a:rPr lang="en-US" sz="3200" baseline="-25000" dirty="0" err="1" smtClean="0">
                <a:solidFill>
                  <a:srgbClr val="FF0000"/>
                </a:solidFill>
              </a:rPr>
              <a:t>k</a:t>
            </a:r>
            <a:endParaRPr lang="en-US" sz="3200" baseline="-25000" dirty="0" smtClean="0">
              <a:solidFill>
                <a:srgbClr val="FF0000"/>
              </a:solidFill>
            </a:endParaRPr>
          </a:p>
          <a:p>
            <a:endParaRPr lang="en-US" sz="3200" baseline="-25000" dirty="0">
              <a:solidFill>
                <a:srgbClr val="FF0000"/>
              </a:solidFill>
            </a:endParaRPr>
          </a:p>
          <a:p>
            <a:r>
              <a:rPr lang="en-US" sz="3200" dirty="0" smtClean="0"/>
              <a:t>and all the faces of {</a:t>
            </a:r>
            <a:r>
              <a:rPr lang="en-US" sz="3200" dirty="0" smtClean="0">
                <a:solidFill>
                  <a:srgbClr val="FF0000"/>
                </a:solidFill>
              </a:rPr>
              <a:t>v</a:t>
            </a:r>
            <a:r>
              <a:rPr lang="en-US" sz="3200" baseline="-25000" dirty="0" smtClean="0">
                <a:solidFill>
                  <a:srgbClr val="FF0000"/>
                </a:solidFill>
              </a:rPr>
              <a:t>0</a:t>
            </a:r>
            <a:r>
              <a:rPr lang="en-US" sz="3200" dirty="0" smtClean="0">
                <a:solidFill>
                  <a:srgbClr val="FF0000"/>
                </a:solidFill>
              </a:rPr>
              <a:t>,v</a:t>
            </a:r>
            <a:r>
              <a:rPr lang="en-US" sz="3200" baseline="-25000" dirty="0" smtClean="0">
                <a:solidFill>
                  <a:srgbClr val="FF0000"/>
                </a:solidFill>
              </a:rPr>
              <a:t>1</a:t>
            </a:r>
            <a:r>
              <a:rPr lang="en-US" sz="3200" dirty="0" smtClean="0">
                <a:solidFill>
                  <a:srgbClr val="FF0000"/>
                </a:solidFill>
              </a:rPr>
              <a:t>,...,</a:t>
            </a:r>
            <a:r>
              <a:rPr lang="en-US" sz="3200" dirty="0" err="1" smtClean="0">
                <a:solidFill>
                  <a:srgbClr val="FF0000"/>
                </a:solidFill>
              </a:rPr>
              <a:t>v</a:t>
            </a:r>
            <a:r>
              <a:rPr lang="en-US" sz="3200" baseline="-25000" dirty="0" err="1" smtClean="0">
                <a:solidFill>
                  <a:srgbClr val="FF0000"/>
                </a:solidFill>
              </a:rPr>
              <a:t>k</a:t>
            </a:r>
            <a:r>
              <a:rPr lang="en-US" sz="3200" dirty="0" smtClean="0"/>
              <a:t>} belong to the witness complex. </a:t>
            </a:r>
          </a:p>
          <a:p>
            <a:endParaRPr lang="en-US" sz="3200" dirty="0"/>
          </a:p>
          <a:p>
            <a:r>
              <a:rPr lang="en-US" sz="3200" dirty="0" smtClean="0">
                <a:solidFill>
                  <a:srgbClr val="660066"/>
                </a:solidFill>
              </a:rPr>
              <a:t>w</a:t>
            </a:r>
            <a:r>
              <a:rPr lang="en-US" sz="3200" dirty="0" smtClean="0">
                <a:solidFill>
                  <a:srgbClr val="000000"/>
                </a:solidFill>
              </a:rPr>
              <a:t> is called a “weak” witness.</a:t>
            </a:r>
            <a:endParaRPr lang="en-US" sz="3200" dirty="0">
              <a:solidFill>
                <a:srgbClr val="000000"/>
              </a:solidFill>
            </a:endParaRPr>
          </a:p>
        </p:txBody>
      </p:sp>
      <p:grpSp>
        <p:nvGrpSpPr>
          <p:cNvPr id="28" name="Group 27"/>
          <p:cNvGrpSpPr/>
          <p:nvPr/>
        </p:nvGrpSpPr>
        <p:grpSpPr>
          <a:xfrm>
            <a:off x="1488290" y="1280319"/>
            <a:ext cx="1771994" cy="1838948"/>
            <a:chOff x="5145892" y="553294"/>
            <a:chExt cx="1771994" cy="1838948"/>
          </a:xfrm>
        </p:grpSpPr>
        <p:sp>
          <p:nvSpPr>
            <p:cNvPr id="29" name="Oval 28"/>
            <p:cNvSpPr>
              <a:spLocks noChangeAspect="1"/>
            </p:cNvSpPr>
            <p:nvPr/>
          </p:nvSpPr>
          <p:spPr>
            <a:xfrm>
              <a:off x="5725792" y="179148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5712280" y="1775917"/>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31" name="Oval 30"/>
            <p:cNvSpPr>
              <a:spLocks noChangeAspect="1"/>
            </p:cNvSpPr>
            <p:nvPr/>
          </p:nvSpPr>
          <p:spPr>
            <a:xfrm>
              <a:off x="5324372" y="1304551"/>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6094696" y="125066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6081184" y="1241740"/>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34" name="Oval 33"/>
            <p:cNvSpPr>
              <a:spLocks noChangeAspect="1"/>
            </p:cNvSpPr>
            <p:nvPr/>
          </p:nvSpPr>
          <p:spPr>
            <a:xfrm>
              <a:off x="5314444" y="1291041"/>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cxnSp>
          <p:nvCxnSpPr>
            <p:cNvPr id="35" name="Straight Connector 34"/>
            <p:cNvCxnSpPr>
              <a:stCxn id="46" idx="4"/>
            </p:cNvCxnSpPr>
            <p:nvPr/>
          </p:nvCxnSpPr>
          <p:spPr>
            <a:xfrm flipH="1" flipV="1">
              <a:off x="5292684" y="1866703"/>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5779840" y="705012"/>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H="1" flipV="1">
              <a:off x="6619054" y="1715675"/>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5346732" y="1886057"/>
              <a:ext cx="1020786" cy="4602"/>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2" idx="1"/>
            </p:cNvCxnSpPr>
            <p:nvPr/>
          </p:nvCxnSpPr>
          <p:spPr>
            <a:xfrm flipH="1" flipV="1">
              <a:off x="5783720" y="1043341"/>
              <a:ext cx="569923" cy="745729"/>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5298603" y="1043340"/>
              <a:ext cx="460211" cy="85681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1" name="Oval 40"/>
            <p:cNvSpPr>
              <a:spLocks noChangeAspect="1"/>
            </p:cNvSpPr>
            <p:nvPr/>
          </p:nvSpPr>
          <p:spPr>
            <a:xfrm>
              <a:off x="5145892" y="1762998"/>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6313470" y="1748897"/>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5645518" y="887686"/>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6643566" y="1732109"/>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5634051" y="553294"/>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5159404" y="2117922"/>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0456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120" y="211446"/>
            <a:ext cx="5201980" cy="584776"/>
          </a:xfrm>
          <a:prstGeom prst="rect">
            <a:avLst/>
          </a:prstGeom>
          <a:noFill/>
        </p:spPr>
        <p:txBody>
          <a:bodyPr wrap="square" rtlCol="0">
            <a:spAutoFit/>
          </a:bodyPr>
          <a:lstStyle/>
          <a:p>
            <a:r>
              <a:rPr lang="en-US" sz="3200" dirty="0" smtClean="0"/>
              <a:t>W</a:t>
            </a:r>
            <a:r>
              <a:rPr lang="en-US" sz="3200" baseline="-25000" dirty="0"/>
              <a:t>1</a:t>
            </a:r>
            <a:r>
              <a:rPr lang="en-US" sz="3200" dirty="0" smtClean="0"/>
              <a:t>(D) = Lazy witness complex</a:t>
            </a:r>
          </a:p>
        </p:txBody>
      </p:sp>
      <p:sp>
        <p:nvSpPr>
          <p:cNvPr id="23" name="Rectangle 22"/>
          <p:cNvSpPr/>
          <p:nvPr/>
        </p:nvSpPr>
        <p:spPr>
          <a:xfrm>
            <a:off x="329853" y="3626921"/>
            <a:ext cx="8641878" cy="2769989"/>
          </a:xfrm>
          <a:prstGeom prst="rect">
            <a:avLst/>
          </a:prstGeom>
          <a:solidFill>
            <a:schemeClr val="bg2"/>
          </a:solidFill>
        </p:spPr>
        <p:txBody>
          <a:bodyPr wrap="square">
            <a:spAutoFit/>
          </a:bodyPr>
          <a:lstStyle/>
          <a:p>
            <a:r>
              <a:rPr lang="en-US" sz="3200" dirty="0" smtClean="0"/>
              <a:t>Let </a:t>
            </a:r>
            <a:r>
              <a:rPr lang="en-US" sz="3200" dirty="0" smtClean="0">
                <a:solidFill>
                  <a:srgbClr val="FF0000"/>
                </a:solidFill>
              </a:rPr>
              <a:t>L</a:t>
            </a:r>
            <a:r>
              <a:rPr lang="en-US" sz="3200" dirty="0" smtClean="0"/>
              <a:t> = set of landmark points.</a:t>
            </a:r>
          </a:p>
          <a:p>
            <a:endParaRPr lang="en-US" sz="1400" dirty="0"/>
          </a:p>
          <a:p>
            <a:r>
              <a:rPr lang="en-US" sz="3200" dirty="0" smtClean="0">
                <a:solidFill>
                  <a:srgbClr val="000000"/>
                </a:solidFill>
              </a:rPr>
              <a:t>1-skeletion of </a:t>
            </a:r>
            <a:r>
              <a:rPr lang="en-US" sz="3200" dirty="0" smtClean="0"/>
              <a:t>W</a:t>
            </a:r>
            <a:r>
              <a:rPr lang="en-US" sz="3200" baseline="-25000" dirty="0" smtClean="0"/>
              <a:t>1</a:t>
            </a:r>
            <a:r>
              <a:rPr lang="en-US" sz="3200" dirty="0" smtClean="0"/>
              <a:t>(D) = </a:t>
            </a:r>
            <a:r>
              <a:rPr lang="en-US" sz="3200" dirty="0" smtClean="0">
                <a:solidFill>
                  <a:srgbClr val="000000"/>
                </a:solidFill>
              </a:rPr>
              <a:t>1-skeletion of </a:t>
            </a:r>
            <a:r>
              <a:rPr lang="en-US" sz="3200" dirty="0" smtClean="0"/>
              <a:t>W</a:t>
            </a:r>
            <a:r>
              <a:rPr lang="en-US" sz="3200" baseline="-25000" dirty="0" smtClean="0"/>
              <a:t>∞ </a:t>
            </a:r>
            <a:r>
              <a:rPr lang="en-US" sz="3200" dirty="0" smtClean="0"/>
              <a:t>(D)</a:t>
            </a:r>
            <a:r>
              <a:rPr lang="en-US" sz="3200" dirty="0" smtClean="0">
                <a:solidFill>
                  <a:srgbClr val="000000"/>
                </a:solidFill>
              </a:rPr>
              <a:t>.</a:t>
            </a:r>
          </a:p>
          <a:p>
            <a:r>
              <a:rPr lang="en-US" sz="3200" dirty="0" smtClean="0">
                <a:solidFill>
                  <a:srgbClr val="000000"/>
                </a:solidFill>
              </a:rPr>
              <a:t>Create the flag (or clique) complex: </a:t>
            </a:r>
          </a:p>
          <a:p>
            <a:pPr algn="r"/>
            <a:r>
              <a:rPr lang="en-US" sz="3200" dirty="0" smtClean="0"/>
              <a:t>Add all possible simplices of dimensional &gt; 1.</a:t>
            </a:r>
          </a:p>
          <a:p>
            <a:r>
              <a:rPr lang="en-US" sz="3200" dirty="0" smtClean="0">
                <a:solidFill>
                  <a:srgbClr val="000000"/>
                </a:solidFill>
              </a:rPr>
              <a:t> </a:t>
            </a:r>
            <a:endParaRPr lang="en-US" sz="3200" dirty="0">
              <a:solidFill>
                <a:srgbClr val="000000"/>
              </a:solidFill>
            </a:endParaRPr>
          </a:p>
        </p:txBody>
      </p:sp>
      <p:sp>
        <p:nvSpPr>
          <p:cNvPr id="25" name="Oval 24"/>
          <p:cNvSpPr>
            <a:spLocks noChangeAspect="1"/>
          </p:cNvSpPr>
          <p:nvPr/>
        </p:nvSpPr>
        <p:spPr>
          <a:xfrm>
            <a:off x="5145892" y="1762998"/>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313470" y="1748897"/>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5645518" y="887686"/>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5725792" y="179148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5324372" y="1304551"/>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6643566" y="1732109"/>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6094696" y="125066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5634051" y="553294"/>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5159404" y="2117922"/>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093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120" y="197936"/>
            <a:ext cx="5201980" cy="584776"/>
          </a:xfrm>
          <a:prstGeom prst="rect">
            <a:avLst/>
          </a:prstGeom>
          <a:noFill/>
        </p:spPr>
        <p:txBody>
          <a:bodyPr wrap="square" rtlCol="0">
            <a:spAutoFit/>
          </a:bodyPr>
          <a:lstStyle/>
          <a:p>
            <a:r>
              <a:rPr lang="en-US" sz="3200" dirty="0" smtClean="0"/>
              <a:t>W</a:t>
            </a:r>
            <a:r>
              <a:rPr lang="en-US" sz="3200" baseline="-25000" dirty="0"/>
              <a:t>1</a:t>
            </a:r>
            <a:r>
              <a:rPr lang="en-US" sz="3200" dirty="0" smtClean="0"/>
              <a:t>(D) = Lazy witness complex</a:t>
            </a:r>
          </a:p>
        </p:txBody>
      </p:sp>
      <p:sp>
        <p:nvSpPr>
          <p:cNvPr id="23" name="Rectangle 22"/>
          <p:cNvSpPr/>
          <p:nvPr/>
        </p:nvSpPr>
        <p:spPr>
          <a:xfrm>
            <a:off x="329853" y="3626921"/>
            <a:ext cx="8641878" cy="2769989"/>
          </a:xfrm>
          <a:prstGeom prst="rect">
            <a:avLst/>
          </a:prstGeom>
          <a:solidFill>
            <a:schemeClr val="bg2"/>
          </a:solidFill>
        </p:spPr>
        <p:txBody>
          <a:bodyPr wrap="square">
            <a:spAutoFit/>
          </a:bodyPr>
          <a:lstStyle/>
          <a:p>
            <a:r>
              <a:rPr lang="en-US" sz="3200" dirty="0" smtClean="0"/>
              <a:t>Let </a:t>
            </a:r>
            <a:r>
              <a:rPr lang="en-US" sz="3200" dirty="0" smtClean="0">
                <a:solidFill>
                  <a:srgbClr val="FF0000"/>
                </a:solidFill>
              </a:rPr>
              <a:t>L</a:t>
            </a:r>
            <a:r>
              <a:rPr lang="en-US" sz="3200" dirty="0" smtClean="0"/>
              <a:t> = set of landmark points.</a:t>
            </a:r>
          </a:p>
          <a:p>
            <a:endParaRPr lang="en-US" sz="1400" dirty="0"/>
          </a:p>
          <a:p>
            <a:r>
              <a:rPr lang="en-US" sz="3200" dirty="0" smtClean="0">
                <a:solidFill>
                  <a:srgbClr val="000000"/>
                </a:solidFill>
              </a:rPr>
              <a:t>1-skeletion of </a:t>
            </a:r>
            <a:r>
              <a:rPr lang="en-US" sz="3200" dirty="0" smtClean="0"/>
              <a:t>W</a:t>
            </a:r>
            <a:r>
              <a:rPr lang="en-US" sz="3200" baseline="-25000" dirty="0" smtClean="0"/>
              <a:t>1</a:t>
            </a:r>
            <a:r>
              <a:rPr lang="en-US" sz="3200" dirty="0" smtClean="0"/>
              <a:t>(D) = </a:t>
            </a:r>
            <a:r>
              <a:rPr lang="en-US" sz="3200" dirty="0" smtClean="0">
                <a:solidFill>
                  <a:srgbClr val="000000"/>
                </a:solidFill>
              </a:rPr>
              <a:t>1-skeletion of </a:t>
            </a:r>
            <a:r>
              <a:rPr lang="en-US" sz="3200" dirty="0" smtClean="0"/>
              <a:t>W</a:t>
            </a:r>
            <a:r>
              <a:rPr lang="en-US" sz="3200" baseline="-25000" dirty="0" smtClean="0"/>
              <a:t>∞ </a:t>
            </a:r>
            <a:r>
              <a:rPr lang="en-US" sz="3200" dirty="0" smtClean="0"/>
              <a:t>(D)</a:t>
            </a:r>
            <a:r>
              <a:rPr lang="en-US" sz="3200" dirty="0" smtClean="0">
                <a:solidFill>
                  <a:srgbClr val="000000"/>
                </a:solidFill>
              </a:rPr>
              <a:t>.</a:t>
            </a:r>
          </a:p>
          <a:p>
            <a:r>
              <a:rPr lang="en-US" sz="3200" dirty="0" smtClean="0">
                <a:solidFill>
                  <a:srgbClr val="000000"/>
                </a:solidFill>
              </a:rPr>
              <a:t>Create the flag (or clique) complex: </a:t>
            </a:r>
          </a:p>
          <a:p>
            <a:pPr algn="r"/>
            <a:r>
              <a:rPr lang="en-US" sz="3200" dirty="0" smtClean="0"/>
              <a:t>Add all possible simplices of dimensional &gt; 1.</a:t>
            </a:r>
          </a:p>
          <a:p>
            <a:r>
              <a:rPr lang="en-US" sz="3200" dirty="0" smtClean="0">
                <a:solidFill>
                  <a:srgbClr val="000000"/>
                </a:solidFill>
              </a:rPr>
              <a:t> </a:t>
            </a:r>
            <a:endParaRPr lang="en-US" sz="3200" dirty="0">
              <a:solidFill>
                <a:srgbClr val="000000"/>
              </a:solidFill>
            </a:endParaRPr>
          </a:p>
        </p:txBody>
      </p:sp>
      <p:sp>
        <p:nvSpPr>
          <p:cNvPr id="33" name="Oval 32"/>
          <p:cNvSpPr>
            <a:spLocks noChangeAspect="1"/>
          </p:cNvSpPr>
          <p:nvPr/>
        </p:nvSpPr>
        <p:spPr>
          <a:xfrm>
            <a:off x="5725792" y="179148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5712280" y="1775917"/>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35" name="Oval 34"/>
          <p:cNvSpPr>
            <a:spLocks noChangeAspect="1"/>
          </p:cNvSpPr>
          <p:nvPr/>
        </p:nvSpPr>
        <p:spPr>
          <a:xfrm>
            <a:off x="5324372" y="1304551"/>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6094696" y="125066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6081184" y="1241740"/>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38" name="Oval 37"/>
          <p:cNvSpPr>
            <a:spLocks noChangeAspect="1"/>
          </p:cNvSpPr>
          <p:nvPr/>
        </p:nvSpPr>
        <p:spPr>
          <a:xfrm>
            <a:off x="5314444" y="1291041"/>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cxnSp>
        <p:nvCxnSpPr>
          <p:cNvPr id="39" name="Straight Connector 38"/>
          <p:cNvCxnSpPr>
            <a:stCxn id="50" idx="4"/>
          </p:cNvCxnSpPr>
          <p:nvPr/>
        </p:nvCxnSpPr>
        <p:spPr>
          <a:xfrm flipH="1" flipV="1">
            <a:off x="5292684" y="1866703"/>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5779840" y="705012"/>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flipV="1">
            <a:off x="6619054" y="1715675"/>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5346732" y="1886057"/>
            <a:ext cx="1020786" cy="4602"/>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46" idx="1"/>
          </p:cNvCxnSpPr>
          <p:nvPr/>
        </p:nvCxnSpPr>
        <p:spPr>
          <a:xfrm flipH="1" flipV="1">
            <a:off x="5783720" y="1043341"/>
            <a:ext cx="569923" cy="745729"/>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298603" y="1043340"/>
            <a:ext cx="460211" cy="85681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5" name="Oval 44"/>
          <p:cNvSpPr>
            <a:spLocks noChangeAspect="1"/>
          </p:cNvSpPr>
          <p:nvPr/>
        </p:nvSpPr>
        <p:spPr>
          <a:xfrm>
            <a:off x="5145892" y="1762998"/>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6313470" y="1748897"/>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5645518" y="887686"/>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6643566" y="1732109"/>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a:off x="5634051" y="553294"/>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a:off x="5159404" y="2117922"/>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369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a:xfrm>
            <a:off x="5296564" y="1025214"/>
            <a:ext cx="1077228" cy="857685"/>
          </a:xfrm>
          <a:prstGeom prst="triangle">
            <a:avLst/>
          </a:prstGeom>
          <a:solidFill>
            <a:schemeClr val="accent1">
              <a:lumMod val="40000"/>
              <a:lumOff val="60000"/>
            </a:schemeClr>
          </a:solidFill>
        </p:spPr>
        <p:txBody>
          <a:bodyPr wrap="square" rtlCol="0" anchor="ctr">
            <a:spAutoFit/>
          </a:bodyPr>
          <a:lstStyle/>
          <a:p>
            <a:pPr algn="ctr"/>
            <a:endParaRPr lang="en-US" sz="3200" dirty="0" err="1" smtClean="0">
              <a:solidFill>
                <a:srgbClr val="0000FF"/>
              </a:solidFill>
            </a:endParaRPr>
          </a:p>
        </p:txBody>
      </p:sp>
      <p:sp>
        <p:nvSpPr>
          <p:cNvPr id="2" name="TextBox 1"/>
          <p:cNvSpPr txBox="1"/>
          <p:nvPr/>
        </p:nvSpPr>
        <p:spPr>
          <a:xfrm>
            <a:off x="135120" y="197936"/>
            <a:ext cx="5201980" cy="584776"/>
          </a:xfrm>
          <a:prstGeom prst="rect">
            <a:avLst/>
          </a:prstGeom>
          <a:noFill/>
        </p:spPr>
        <p:txBody>
          <a:bodyPr wrap="square" rtlCol="0">
            <a:spAutoFit/>
          </a:bodyPr>
          <a:lstStyle/>
          <a:p>
            <a:r>
              <a:rPr lang="en-US" sz="3200" dirty="0" smtClean="0"/>
              <a:t>W</a:t>
            </a:r>
            <a:r>
              <a:rPr lang="en-US" sz="3200" baseline="-25000" dirty="0"/>
              <a:t>1</a:t>
            </a:r>
            <a:r>
              <a:rPr lang="en-US" sz="3200" dirty="0" smtClean="0"/>
              <a:t>(D) = Lazy witness complex</a:t>
            </a:r>
          </a:p>
        </p:txBody>
      </p:sp>
      <p:sp>
        <p:nvSpPr>
          <p:cNvPr id="23" name="Rectangle 22"/>
          <p:cNvSpPr/>
          <p:nvPr/>
        </p:nvSpPr>
        <p:spPr>
          <a:xfrm>
            <a:off x="329853" y="3626921"/>
            <a:ext cx="8641878" cy="2769989"/>
          </a:xfrm>
          <a:prstGeom prst="rect">
            <a:avLst/>
          </a:prstGeom>
          <a:solidFill>
            <a:schemeClr val="bg2"/>
          </a:solidFill>
        </p:spPr>
        <p:txBody>
          <a:bodyPr wrap="square">
            <a:spAutoFit/>
          </a:bodyPr>
          <a:lstStyle/>
          <a:p>
            <a:r>
              <a:rPr lang="en-US" sz="3200" dirty="0" smtClean="0"/>
              <a:t>Let </a:t>
            </a:r>
            <a:r>
              <a:rPr lang="en-US" sz="3200" dirty="0" smtClean="0">
                <a:solidFill>
                  <a:srgbClr val="FF0000"/>
                </a:solidFill>
              </a:rPr>
              <a:t>L</a:t>
            </a:r>
            <a:r>
              <a:rPr lang="en-US" sz="3200" dirty="0" smtClean="0"/>
              <a:t> = set of landmark points.</a:t>
            </a:r>
          </a:p>
          <a:p>
            <a:endParaRPr lang="en-US" sz="1400" dirty="0"/>
          </a:p>
          <a:p>
            <a:r>
              <a:rPr lang="en-US" sz="3200" dirty="0" smtClean="0">
                <a:solidFill>
                  <a:srgbClr val="000000"/>
                </a:solidFill>
              </a:rPr>
              <a:t>1-skeletion of </a:t>
            </a:r>
            <a:r>
              <a:rPr lang="en-US" sz="3200" dirty="0" smtClean="0"/>
              <a:t>W</a:t>
            </a:r>
            <a:r>
              <a:rPr lang="en-US" sz="3200" baseline="-25000" dirty="0" smtClean="0"/>
              <a:t>1</a:t>
            </a:r>
            <a:r>
              <a:rPr lang="en-US" sz="3200" dirty="0" smtClean="0"/>
              <a:t>(D) = </a:t>
            </a:r>
            <a:r>
              <a:rPr lang="en-US" sz="3200" dirty="0" smtClean="0">
                <a:solidFill>
                  <a:srgbClr val="000000"/>
                </a:solidFill>
              </a:rPr>
              <a:t>1-skeletion of </a:t>
            </a:r>
            <a:r>
              <a:rPr lang="en-US" sz="3200" dirty="0" smtClean="0"/>
              <a:t>W</a:t>
            </a:r>
            <a:r>
              <a:rPr lang="en-US" sz="3200" baseline="-25000" dirty="0" smtClean="0"/>
              <a:t>∞ </a:t>
            </a:r>
            <a:r>
              <a:rPr lang="en-US" sz="3200" dirty="0" smtClean="0"/>
              <a:t>(D)</a:t>
            </a:r>
            <a:r>
              <a:rPr lang="en-US" sz="3200" dirty="0" smtClean="0">
                <a:solidFill>
                  <a:srgbClr val="000000"/>
                </a:solidFill>
              </a:rPr>
              <a:t>.</a:t>
            </a:r>
          </a:p>
          <a:p>
            <a:r>
              <a:rPr lang="en-US" sz="3200" dirty="0" smtClean="0">
                <a:solidFill>
                  <a:srgbClr val="000000"/>
                </a:solidFill>
              </a:rPr>
              <a:t>Create the flag (or clique) complex: </a:t>
            </a:r>
          </a:p>
          <a:p>
            <a:pPr algn="r"/>
            <a:r>
              <a:rPr lang="en-US" sz="3200" dirty="0" smtClean="0"/>
              <a:t>Add all possible simplices of dimensional &gt; 1.</a:t>
            </a:r>
          </a:p>
          <a:p>
            <a:r>
              <a:rPr lang="en-US" sz="3200" dirty="0" smtClean="0">
                <a:solidFill>
                  <a:srgbClr val="000000"/>
                </a:solidFill>
              </a:rPr>
              <a:t> </a:t>
            </a:r>
            <a:endParaRPr lang="en-US" sz="3200" dirty="0">
              <a:solidFill>
                <a:srgbClr val="000000"/>
              </a:solidFill>
            </a:endParaRPr>
          </a:p>
        </p:txBody>
      </p:sp>
      <p:sp>
        <p:nvSpPr>
          <p:cNvPr id="33" name="Oval 32"/>
          <p:cNvSpPr>
            <a:spLocks noChangeAspect="1"/>
          </p:cNvSpPr>
          <p:nvPr/>
        </p:nvSpPr>
        <p:spPr>
          <a:xfrm>
            <a:off x="5725792" y="179148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5712280" y="1775917"/>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35" name="Oval 34"/>
          <p:cNvSpPr>
            <a:spLocks noChangeAspect="1"/>
          </p:cNvSpPr>
          <p:nvPr/>
        </p:nvSpPr>
        <p:spPr>
          <a:xfrm>
            <a:off x="5324372" y="1304551"/>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6094696" y="125066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6081184" y="1241740"/>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38" name="Oval 37"/>
          <p:cNvSpPr>
            <a:spLocks noChangeAspect="1"/>
          </p:cNvSpPr>
          <p:nvPr/>
        </p:nvSpPr>
        <p:spPr>
          <a:xfrm>
            <a:off x="5314444" y="1291041"/>
            <a:ext cx="292608" cy="292608"/>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cxnSp>
        <p:nvCxnSpPr>
          <p:cNvPr id="39" name="Straight Connector 38"/>
          <p:cNvCxnSpPr>
            <a:stCxn id="50" idx="4"/>
          </p:cNvCxnSpPr>
          <p:nvPr/>
        </p:nvCxnSpPr>
        <p:spPr>
          <a:xfrm flipH="1" flipV="1">
            <a:off x="5292684" y="1866703"/>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5779840" y="705012"/>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flipV="1">
            <a:off x="6619054" y="1715675"/>
            <a:ext cx="3880" cy="33832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5346732" y="1886057"/>
            <a:ext cx="1020786" cy="4602"/>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46" idx="1"/>
          </p:cNvCxnSpPr>
          <p:nvPr/>
        </p:nvCxnSpPr>
        <p:spPr>
          <a:xfrm flipH="1" flipV="1">
            <a:off x="5783720" y="1043341"/>
            <a:ext cx="569923" cy="745729"/>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298603" y="1043340"/>
            <a:ext cx="460211" cy="856818"/>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5" name="Oval 44"/>
          <p:cNvSpPr>
            <a:spLocks noChangeAspect="1"/>
          </p:cNvSpPr>
          <p:nvPr/>
        </p:nvSpPr>
        <p:spPr>
          <a:xfrm>
            <a:off x="5145892" y="1762998"/>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6313470" y="1748897"/>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5645518" y="887686"/>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6643566" y="1732109"/>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a:off x="5634051" y="553294"/>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a:off x="5159404" y="2117922"/>
            <a:ext cx="274320" cy="2743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77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15" y="337749"/>
            <a:ext cx="9272362" cy="5509200"/>
          </a:xfrm>
          <a:prstGeom prst="rect">
            <a:avLst/>
          </a:prstGeom>
          <a:noFill/>
        </p:spPr>
        <p:txBody>
          <a:bodyPr wrap="square" rtlCol="0">
            <a:spAutoFit/>
          </a:bodyPr>
          <a:lstStyle/>
          <a:p>
            <a:r>
              <a:rPr lang="en-US" sz="3200" dirty="0" smtClean="0"/>
              <a:t>Choosing Landmark points:</a:t>
            </a:r>
          </a:p>
          <a:p>
            <a:endParaRPr lang="en-US" sz="3200" dirty="0"/>
          </a:p>
          <a:p>
            <a:r>
              <a:rPr lang="en-US" sz="3200" dirty="0"/>
              <a:t>A</a:t>
            </a:r>
            <a:r>
              <a:rPr lang="en-US" sz="3200" dirty="0" smtClean="0"/>
              <a:t>.)  Random</a:t>
            </a:r>
          </a:p>
          <a:p>
            <a:endParaRPr lang="en-US" sz="3200" dirty="0"/>
          </a:p>
          <a:p>
            <a:r>
              <a:rPr lang="en-US" sz="3200" dirty="0"/>
              <a:t>B</a:t>
            </a:r>
            <a:r>
              <a:rPr lang="en-US" sz="3200" dirty="0" smtClean="0"/>
              <a:t>.)  </a:t>
            </a:r>
            <a:r>
              <a:rPr lang="en-US" sz="3200" dirty="0" err="1" smtClean="0"/>
              <a:t>Maxmin</a:t>
            </a:r>
            <a:endParaRPr lang="en-US" sz="3200" dirty="0" smtClean="0"/>
          </a:p>
          <a:p>
            <a:pPr marL="176213"/>
            <a:r>
              <a:rPr lang="en-US" sz="3200" dirty="0" smtClean="0"/>
              <a:t>1.)  choose point </a:t>
            </a:r>
            <a:r>
              <a:rPr lang="en-US" sz="4000" dirty="0" smtClean="0">
                <a:latin typeface="Mistral"/>
                <a:cs typeface="Mistral"/>
              </a:rPr>
              <a:t>l</a:t>
            </a:r>
            <a:r>
              <a:rPr lang="en-US" sz="3200" baseline="-25000" dirty="0" smtClean="0"/>
              <a:t>1</a:t>
            </a:r>
            <a:r>
              <a:rPr lang="en-US" sz="3200" dirty="0" smtClean="0"/>
              <a:t> randomly</a:t>
            </a:r>
          </a:p>
          <a:p>
            <a:pPr marL="176213"/>
            <a:endParaRPr lang="en-US" dirty="0" smtClean="0"/>
          </a:p>
          <a:p>
            <a:pPr marL="176213"/>
            <a:r>
              <a:rPr lang="en-US" sz="3200" dirty="0" smtClean="0"/>
              <a:t>2.)  If {</a:t>
            </a:r>
            <a:r>
              <a:rPr lang="en-US" sz="4000" dirty="0" smtClean="0">
                <a:latin typeface="Mistral"/>
                <a:cs typeface="Mistral"/>
              </a:rPr>
              <a:t>l</a:t>
            </a:r>
            <a:r>
              <a:rPr lang="en-US" sz="3200" baseline="-25000" dirty="0" smtClean="0"/>
              <a:t>1</a:t>
            </a:r>
            <a:r>
              <a:rPr lang="en-US" sz="3200" dirty="0" smtClean="0"/>
              <a:t>, …, </a:t>
            </a:r>
            <a:r>
              <a:rPr lang="en-US" sz="4000" dirty="0" smtClean="0">
                <a:latin typeface="Mistral"/>
                <a:cs typeface="Mistral"/>
              </a:rPr>
              <a:t>l</a:t>
            </a:r>
            <a:r>
              <a:rPr lang="en-US" sz="3200" baseline="-25000" dirty="0" smtClean="0"/>
              <a:t>k-1</a:t>
            </a:r>
            <a:r>
              <a:rPr lang="en-US" sz="3200" dirty="0" smtClean="0"/>
              <a:t>} have been chosen,  choose </a:t>
            </a:r>
            <a:r>
              <a:rPr lang="en-US" sz="4000" dirty="0" err="1" smtClean="0">
                <a:latin typeface="Mistral"/>
                <a:cs typeface="Mistral"/>
              </a:rPr>
              <a:t>l</a:t>
            </a:r>
            <a:r>
              <a:rPr lang="en-US" sz="3200" baseline="-25000" dirty="0" err="1"/>
              <a:t>k</a:t>
            </a:r>
            <a:r>
              <a:rPr lang="en-US" sz="3200" baseline="-25000" dirty="0" smtClean="0"/>
              <a:t> </a:t>
            </a:r>
            <a:r>
              <a:rPr lang="en-US" sz="3200" dirty="0" smtClean="0"/>
              <a:t>such that  {</a:t>
            </a:r>
            <a:r>
              <a:rPr lang="en-US" sz="4000" dirty="0" smtClean="0">
                <a:latin typeface="Mistral"/>
                <a:cs typeface="Mistral"/>
              </a:rPr>
              <a:t>l</a:t>
            </a:r>
            <a:r>
              <a:rPr lang="en-US" sz="3200" baseline="-25000" dirty="0" smtClean="0"/>
              <a:t>1</a:t>
            </a:r>
            <a:r>
              <a:rPr lang="en-US" sz="3200" dirty="0" smtClean="0"/>
              <a:t>, …, </a:t>
            </a:r>
            <a:r>
              <a:rPr lang="en-US" sz="4000" dirty="0" smtClean="0">
                <a:latin typeface="Mistral"/>
                <a:cs typeface="Mistral"/>
              </a:rPr>
              <a:t>l</a:t>
            </a:r>
            <a:r>
              <a:rPr lang="en-US" sz="3200" baseline="-25000" dirty="0" smtClean="0"/>
              <a:t>k-1</a:t>
            </a:r>
            <a:r>
              <a:rPr lang="en-US" sz="3200" dirty="0" smtClean="0"/>
              <a:t>}  is in D - {</a:t>
            </a:r>
            <a:r>
              <a:rPr lang="en-US" sz="4000" dirty="0" smtClean="0">
                <a:latin typeface="Mistral"/>
                <a:cs typeface="Mistral"/>
              </a:rPr>
              <a:t>l</a:t>
            </a:r>
            <a:r>
              <a:rPr lang="en-US" sz="3200" baseline="-25000" dirty="0" smtClean="0"/>
              <a:t>1</a:t>
            </a:r>
            <a:r>
              <a:rPr lang="en-US" sz="3200" dirty="0" smtClean="0"/>
              <a:t>, …, </a:t>
            </a:r>
            <a:r>
              <a:rPr lang="en-US" sz="4000" dirty="0" smtClean="0">
                <a:latin typeface="Mistral"/>
                <a:cs typeface="Mistral"/>
              </a:rPr>
              <a:t>l</a:t>
            </a:r>
            <a:r>
              <a:rPr lang="en-US" sz="3200" baseline="-25000" dirty="0" smtClean="0"/>
              <a:t>k-1</a:t>
            </a:r>
            <a:r>
              <a:rPr lang="en-US" sz="3200" dirty="0" smtClean="0"/>
              <a:t>}  and </a:t>
            </a:r>
          </a:p>
          <a:p>
            <a:pPr marL="176213"/>
            <a:endParaRPr lang="en-US" sz="1400" dirty="0"/>
          </a:p>
          <a:p>
            <a:pPr marL="176213"/>
            <a:r>
              <a:rPr lang="en-US" sz="3200" dirty="0" smtClean="0"/>
              <a:t>min {d(</a:t>
            </a:r>
            <a:r>
              <a:rPr lang="en-US" sz="4000" dirty="0" err="1" smtClean="0">
                <a:latin typeface="Mistral"/>
                <a:cs typeface="Mistral"/>
              </a:rPr>
              <a:t>l</a:t>
            </a:r>
            <a:r>
              <a:rPr lang="en-US" sz="3200" baseline="-25000" dirty="0" err="1" smtClean="0"/>
              <a:t>k</a:t>
            </a:r>
            <a:r>
              <a:rPr lang="en-US" sz="3200" dirty="0" smtClean="0"/>
              <a:t>, </a:t>
            </a:r>
            <a:r>
              <a:rPr lang="en-US" sz="4000" dirty="0" smtClean="0">
                <a:latin typeface="Mistral"/>
                <a:cs typeface="Mistral"/>
              </a:rPr>
              <a:t>l</a:t>
            </a:r>
            <a:r>
              <a:rPr lang="en-US" sz="3200" baseline="-25000" dirty="0" smtClean="0"/>
              <a:t>1</a:t>
            </a:r>
            <a:r>
              <a:rPr lang="en-US" sz="3200" dirty="0"/>
              <a:t>)</a:t>
            </a:r>
            <a:r>
              <a:rPr lang="en-US" sz="3200" dirty="0" smtClean="0"/>
              <a:t>, …, d(</a:t>
            </a:r>
            <a:r>
              <a:rPr lang="en-US" sz="4000" dirty="0" err="1" smtClean="0">
                <a:latin typeface="Mistral"/>
                <a:cs typeface="Mistral"/>
              </a:rPr>
              <a:t>l</a:t>
            </a:r>
            <a:r>
              <a:rPr lang="en-US" sz="3200" baseline="-25000" dirty="0" err="1" smtClean="0"/>
              <a:t>k</a:t>
            </a:r>
            <a:r>
              <a:rPr lang="en-US" sz="3200" dirty="0" smtClean="0"/>
              <a:t>, </a:t>
            </a:r>
            <a:r>
              <a:rPr lang="en-US" sz="4000" dirty="0" smtClean="0">
                <a:latin typeface="Mistral"/>
                <a:cs typeface="Mistral"/>
              </a:rPr>
              <a:t>l</a:t>
            </a:r>
            <a:r>
              <a:rPr lang="en-US" sz="3200" baseline="-25000" dirty="0" smtClean="0"/>
              <a:t>k-1</a:t>
            </a:r>
            <a:r>
              <a:rPr lang="en-US" sz="3200" dirty="0" smtClean="0"/>
              <a:t>)} ≥ min {d(</a:t>
            </a:r>
            <a:r>
              <a:rPr lang="en-US" sz="3200" dirty="0" smtClean="0">
                <a:cs typeface="Mistral"/>
              </a:rPr>
              <a:t>v</a:t>
            </a:r>
            <a:r>
              <a:rPr lang="en-US" sz="3200" dirty="0" smtClean="0"/>
              <a:t>, </a:t>
            </a:r>
            <a:r>
              <a:rPr lang="en-US" sz="4000" dirty="0" smtClean="0">
                <a:latin typeface="Mistral"/>
                <a:cs typeface="Mistral"/>
              </a:rPr>
              <a:t>l</a:t>
            </a:r>
            <a:r>
              <a:rPr lang="en-US" sz="3200" baseline="-25000" dirty="0" smtClean="0"/>
              <a:t>1</a:t>
            </a:r>
            <a:r>
              <a:rPr lang="en-US" sz="3200" dirty="0" smtClean="0"/>
              <a:t>), …, d(</a:t>
            </a:r>
            <a:r>
              <a:rPr lang="en-US" sz="3200" dirty="0">
                <a:cs typeface="Mistral"/>
              </a:rPr>
              <a:t>v</a:t>
            </a:r>
            <a:r>
              <a:rPr lang="en-US" sz="3200" dirty="0" smtClean="0"/>
              <a:t>, </a:t>
            </a:r>
            <a:r>
              <a:rPr lang="en-US" sz="4000" dirty="0" smtClean="0">
                <a:latin typeface="Mistral"/>
                <a:cs typeface="Mistral"/>
              </a:rPr>
              <a:t>l</a:t>
            </a:r>
            <a:r>
              <a:rPr lang="en-US" sz="3200" baseline="-25000" dirty="0" smtClean="0"/>
              <a:t>k-1</a:t>
            </a:r>
            <a:r>
              <a:rPr lang="en-US" sz="3200" dirty="0" smtClean="0"/>
              <a:t>)} </a:t>
            </a:r>
          </a:p>
        </p:txBody>
      </p:sp>
    </p:spTree>
    <p:extLst>
      <p:ext uri="{BB962C8B-B14F-4D97-AF65-F5344CB8AC3E}">
        <p14:creationId xmlns:p14="http://schemas.microsoft.com/office/powerpoint/2010/main" val="1701833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7720" y="-548946"/>
            <a:ext cx="4622800" cy="3606800"/>
          </a:xfrm>
          <a:prstGeom prst="rect">
            <a:avLst/>
          </a:prstGeom>
        </p:spPr>
      </p:pic>
      <p:pic>
        <p:nvPicPr>
          <p:cNvPr id="3" name="Picture 2"/>
          <p:cNvPicPr>
            <a:picLocks noChangeAspect="1"/>
          </p:cNvPicPr>
          <p:nvPr/>
        </p:nvPicPr>
        <p:blipFill>
          <a:blip r:embed="rId3"/>
          <a:stretch>
            <a:fillRect/>
          </a:stretch>
        </p:blipFill>
        <p:spPr>
          <a:xfrm>
            <a:off x="2755710" y="-1"/>
            <a:ext cx="6480386" cy="3931920"/>
          </a:xfrm>
          <a:prstGeom prst="rect">
            <a:avLst/>
          </a:prstGeom>
        </p:spPr>
      </p:pic>
      <p:sp>
        <p:nvSpPr>
          <p:cNvPr id="7" name="Rectangle 6"/>
          <p:cNvSpPr/>
          <p:nvPr/>
        </p:nvSpPr>
        <p:spPr>
          <a:xfrm>
            <a:off x="516819" y="3919698"/>
            <a:ext cx="7885177" cy="369332"/>
          </a:xfrm>
          <a:prstGeom prst="rect">
            <a:avLst/>
          </a:prstGeom>
        </p:spPr>
        <p:txBody>
          <a:bodyPr wrap="square">
            <a:spAutoFit/>
          </a:bodyPr>
          <a:lstStyle/>
          <a:p>
            <a:endParaRPr lang="en-US" dirty="0"/>
          </a:p>
        </p:txBody>
      </p:sp>
      <p:sp>
        <p:nvSpPr>
          <p:cNvPr id="8" name="Rectangle 7"/>
          <p:cNvSpPr/>
          <p:nvPr/>
        </p:nvSpPr>
        <p:spPr>
          <a:xfrm>
            <a:off x="251026" y="3778259"/>
            <a:ext cx="8892974" cy="3354765"/>
          </a:xfrm>
          <a:prstGeom prst="rect">
            <a:avLst/>
          </a:prstGeom>
        </p:spPr>
        <p:txBody>
          <a:bodyPr wrap="square">
            <a:spAutoFit/>
          </a:bodyPr>
          <a:lstStyle/>
          <a:p>
            <a:r>
              <a:rPr lang="en-US" sz="3200" dirty="0" smtClean="0"/>
              <a:t>Lee</a:t>
            </a:r>
            <a:r>
              <a:rPr lang="en-US" sz="3200" dirty="0"/>
              <a:t>-Mumford-Pedersen [LMP] study only high </a:t>
            </a:r>
            <a:r>
              <a:rPr lang="en-US" sz="3200" dirty="0" smtClean="0"/>
              <a:t>contrast patches.</a:t>
            </a:r>
          </a:p>
          <a:p>
            <a:endParaRPr lang="en-US" sz="1600" dirty="0"/>
          </a:p>
          <a:p>
            <a:r>
              <a:rPr lang="en-US" sz="3200" dirty="0" smtClean="0"/>
              <a:t>Collection:  4.5 x 10</a:t>
            </a:r>
            <a:r>
              <a:rPr lang="en-US" sz="3200" baseline="30000" dirty="0" smtClean="0"/>
              <a:t>6</a:t>
            </a:r>
            <a:r>
              <a:rPr lang="en-US" sz="3200" dirty="0" smtClean="0"/>
              <a:t> </a:t>
            </a:r>
            <a:r>
              <a:rPr lang="en-US" sz="3200" dirty="0"/>
              <a:t>high contrast patches from a</a:t>
            </a:r>
          </a:p>
          <a:p>
            <a:r>
              <a:rPr lang="en-US" sz="3200" dirty="0"/>
              <a:t>collection of images obtained by van </a:t>
            </a:r>
            <a:r>
              <a:rPr lang="en-US" sz="3200" dirty="0" err="1"/>
              <a:t>Hateren</a:t>
            </a:r>
            <a:r>
              <a:rPr lang="en-US" sz="3200" dirty="0"/>
              <a:t> and van </a:t>
            </a:r>
            <a:r>
              <a:rPr lang="en-US" sz="3200" dirty="0" smtClean="0"/>
              <a:t>der </a:t>
            </a:r>
            <a:r>
              <a:rPr lang="en-US" sz="3200" dirty="0" err="1" smtClean="0"/>
              <a:t>Schaaf</a:t>
            </a:r>
            <a:endParaRPr lang="en-US" sz="3200" dirty="0" smtClean="0"/>
          </a:p>
          <a:p>
            <a:endParaRPr lang="en-US" dirty="0" smtClean="0"/>
          </a:p>
          <a:p>
            <a:endParaRPr lang="en-US" dirty="0"/>
          </a:p>
        </p:txBody>
      </p:sp>
      <p:sp>
        <p:nvSpPr>
          <p:cNvPr id="5" name="Rectangle 4"/>
          <p:cNvSpPr/>
          <p:nvPr/>
        </p:nvSpPr>
        <p:spPr>
          <a:xfrm>
            <a:off x="94940" y="6466782"/>
            <a:ext cx="9049060" cy="369332"/>
          </a:xfrm>
          <a:prstGeom prst="rect">
            <a:avLst/>
          </a:prstGeom>
        </p:spPr>
        <p:txBody>
          <a:bodyPr wrap="square">
            <a:spAutoFit/>
          </a:bodyPr>
          <a:lstStyle/>
          <a:p>
            <a:r>
              <a:rPr lang="en-US" dirty="0">
                <a:hlinkClick r:id="rId4"/>
              </a:rPr>
              <a:t>http://www.kyb.mpg.de/de/forschung/fg/bethgegroup/downloads/van-hateren-dataset.html</a:t>
            </a:r>
            <a:endParaRPr lang="en-US" dirty="0"/>
          </a:p>
        </p:txBody>
      </p:sp>
    </p:spTree>
    <p:extLst>
      <p:ext uri="{BB962C8B-B14F-4D97-AF65-F5344CB8AC3E}">
        <p14:creationId xmlns:p14="http://schemas.microsoft.com/office/powerpoint/2010/main" val="3644824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00" y="168624"/>
            <a:ext cx="8988199" cy="11356955"/>
          </a:xfrm>
          <a:prstGeom prst="rect">
            <a:avLst/>
          </a:prstGeom>
        </p:spPr>
        <p:txBody>
          <a:bodyPr wrap="square">
            <a:spAutoFit/>
          </a:bodyPr>
          <a:lstStyle/>
          <a:p>
            <a:r>
              <a:rPr lang="en-US" sz="2400" dirty="0" err="1"/>
              <a:t>Tamal</a:t>
            </a:r>
            <a:r>
              <a:rPr lang="en-US" sz="2400" dirty="0"/>
              <a:t> K. </a:t>
            </a:r>
            <a:r>
              <a:rPr lang="en-US" sz="2400" dirty="0" err="1"/>
              <a:t>Dey</a:t>
            </a:r>
            <a:r>
              <a:rPr lang="en-US" sz="2400" dirty="0"/>
              <a:t> </a:t>
            </a:r>
            <a:r>
              <a:rPr lang="en-US" sz="2400" dirty="0" smtClean="0">
                <a:hlinkClick r:id="rId2"/>
              </a:rPr>
              <a:t>http</a:t>
            </a:r>
            <a:r>
              <a:rPr lang="en-US" sz="2400" dirty="0">
                <a:hlinkClick r:id="rId2"/>
              </a:rPr>
              <a:t>://www.cse.ohio-state.edu/~tamaldey/</a:t>
            </a:r>
            <a:r>
              <a:rPr lang="en-US" sz="2400" dirty="0"/>
              <a:t> </a:t>
            </a:r>
            <a:br>
              <a:rPr lang="en-US" sz="2400" dirty="0"/>
            </a:br>
            <a:r>
              <a:rPr lang="en-US" dirty="0"/>
              <a:t/>
            </a:r>
            <a:br>
              <a:rPr lang="en-US" dirty="0"/>
            </a:br>
            <a:r>
              <a:rPr lang="en-US" sz="2400" b="1" dirty="0"/>
              <a:t>Graph Induced Complex: A Data </a:t>
            </a:r>
            <a:r>
              <a:rPr lang="en-US" sz="2400" b="1" dirty="0" err="1"/>
              <a:t>Sparsifier</a:t>
            </a:r>
            <a:r>
              <a:rPr lang="en-US" sz="2400" b="1" dirty="0"/>
              <a:t> for Homology </a:t>
            </a:r>
            <a:r>
              <a:rPr lang="en-US" sz="2400" b="1" dirty="0" smtClean="0"/>
              <a:t>Inference</a:t>
            </a:r>
          </a:p>
          <a:p>
            <a:r>
              <a:rPr lang="en-US" sz="2400" dirty="0" smtClean="0"/>
              <a:t>Video:  </a:t>
            </a:r>
            <a:r>
              <a:rPr lang="en-US" sz="2400" dirty="0" smtClean="0">
                <a:hlinkClick r:id="rId3"/>
              </a:rPr>
              <a:t>http</a:t>
            </a:r>
            <a:r>
              <a:rPr lang="en-US" sz="2400" dirty="0">
                <a:hlinkClick r:id="rId3"/>
              </a:rPr>
              <a:t>://www.ima.umn.edu/videos/?</a:t>
            </a:r>
            <a:r>
              <a:rPr lang="en-US" sz="2400" dirty="0" smtClean="0">
                <a:hlinkClick r:id="rId3"/>
              </a:rPr>
              <a:t>id=2497</a:t>
            </a:r>
            <a:endParaRPr lang="en-US" sz="2400" dirty="0" smtClean="0"/>
          </a:p>
          <a:p>
            <a:r>
              <a:rPr lang="en-US" sz="2400" dirty="0" smtClean="0"/>
              <a:t>Slides</a:t>
            </a:r>
            <a:r>
              <a:rPr lang="en-US" sz="2400" dirty="0"/>
              <a:t>:  </a:t>
            </a:r>
            <a:r>
              <a:rPr lang="en-US" sz="2400" dirty="0">
                <a:hlinkClick r:id="rId4"/>
              </a:rPr>
              <a:t>http://web.cse.ohio-state.edu/~</a:t>
            </a:r>
            <a:r>
              <a:rPr lang="en-US" sz="2400" dirty="0" smtClean="0">
                <a:hlinkClick r:id="rId4"/>
              </a:rPr>
              <a:t>tamaldey/talk/GIC/GIC.pdf</a:t>
            </a:r>
            <a:endParaRPr lang="en-US" sz="2400" dirty="0" smtClean="0"/>
          </a:p>
          <a:p>
            <a:endParaRPr lang="en-US" dirty="0" smtClean="0"/>
          </a:p>
          <a:p>
            <a:r>
              <a:rPr lang="en-US" sz="2400" dirty="0" smtClean="0"/>
              <a:t>Paper</a:t>
            </a:r>
            <a:r>
              <a:rPr lang="en-US" sz="2400" dirty="0"/>
              <a:t>: </a:t>
            </a:r>
            <a:r>
              <a:rPr lang="en-US" sz="2400" dirty="0">
                <a:hlinkClick r:id="rId5"/>
              </a:rPr>
              <a:t>http://web.cse.ohio-state.edu/~</a:t>
            </a:r>
            <a:r>
              <a:rPr lang="en-US" sz="2400" dirty="0" smtClean="0">
                <a:hlinkClick r:id="rId5"/>
              </a:rPr>
              <a:t>tamaldey/paper/GIC/GIC.pdf</a:t>
            </a:r>
            <a:endParaRPr lang="en-US" sz="2400" dirty="0" smtClean="0"/>
          </a:p>
          <a:p>
            <a:r>
              <a:rPr lang="en-US" sz="2400" dirty="0" smtClean="0"/>
              <a:t>Graph </a:t>
            </a:r>
            <a:r>
              <a:rPr lang="en-US" sz="2400" dirty="0"/>
              <a:t>Induced Complex on Point Data T. K. </a:t>
            </a:r>
            <a:r>
              <a:rPr lang="en-US" sz="2400" dirty="0" err="1"/>
              <a:t>Dey</a:t>
            </a:r>
            <a:r>
              <a:rPr lang="en-US" sz="2400" dirty="0"/>
              <a:t>,  F. Fan, and Y. </a:t>
            </a:r>
            <a:r>
              <a:rPr lang="en-US" sz="2400" dirty="0" smtClean="0"/>
              <a:t>Wang, </a:t>
            </a:r>
          </a:p>
          <a:p>
            <a:r>
              <a:rPr lang="en-US" sz="2400" dirty="0" smtClean="0"/>
              <a:t>(</a:t>
            </a:r>
            <a:r>
              <a:rPr lang="en-US" sz="2400" dirty="0" err="1"/>
              <a:t>SoCG</a:t>
            </a:r>
            <a:r>
              <a:rPr lang="en-US" sz="2400" dirty="0"/>
              <a:t> 2013) Proc. 29th </a:t>
            </a:r>
            <a:r>
              <a:rPr lang="en-US" sz="2400" dirty="0" err="1"/>
              <a:t>Annu</a:t>
            </a:r>
            <a:r>
              <a:rPr lang="en-US" sz="2400" dirty="0"/>
              <a:t>. </a:t>
            </a:r>
            <a:r>
              <a:rPr lang="en-US" sz="2400" dirty="0" err="1"/>
              <a:t>Sympos</a:t>
            </a:r>
            <a:r>
              <a:rPr lang="en-US" sz="2400" dirty="0"/>
              <a:t>. </a:t>
            </a:r>
            <a:r>
              <a:rPr lang="en-US" sz="2400" dirty="0" err="1"/>
              <a:t>Comput</a:t>
            </a:r>
            <a:r>
              <a:rPr lang="en-US" sz="2400" dirty="0"/>
              <a:t>. Geom. </a:t>
            </a:r>
            <a:r>
              <a:rPr lang="en-US" sz="2400" dirty="0" smtClean="0"/>
              <a:t>2013, 107-116.</a:t>
            </a:r>
          </a:p>
          <a:p>
            <a:endParaRPr lang="en-US" dirty="0"/>
          </a:p>
          <a:p>
            <a:r>
              <a:rPr lang="en-US" sz="2400" dirty="0" smtClean="0"/>
              <a:t>Website</a:t>
            </a:r>
            <a:r>
              <a:rPr lang="en-US" sz="2400" dirty="0"/>
              <a:t>:  </a:t>
            </a:r>
            <a:r>
              <a:rPr lang="en-US" sz="2400" dirty="0">
                <a:hlinkClick r:id="rId6"/>
              </a:rPr>
              <a:t>http://web.cse.ohio-state.edu/~</a:t>
            </a:r>
            <a:r>
              <a:rPr lang="en-US" sz="2400" dirty="0" smtClean="0">
                <a:hlinkClick r:id="rId6"/>
              </a:rPr>
              <a:t>tamaldey/GIC/gic.html</a:t>
            </a:r>
            <a:endParaRPr lang="en-US" sz="2400" dirty="0" smtClean="0"/>
          </a:p>
          <a:p>
            <a:endParaRPr lang="en-US" sz="2400"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r>
              <a:rPr lang="en-US" dirty="0"/>
              <a:t>The efficiency of extracting topological information from point data depends largely on the complex that is built on top of the data points. From a computational viewpoint, the most favored complexes for this purpose have so far been </a:t>
            </a:r>
            <a:r>
              <a:rPr lang="en-US" dirty="0" err="1"/>
              <a:t>Vietoris</a:t>
            </a:r>
            <a:r>
              <a:rPr lang="en-US" dirty="0"/>
              <a:t>-Rips and witness complexes. While the </a:t>
            </a:r>
            <a:r>
              <a:rPr lang="en-US" dirty="0" err="1"/>
              <a:t>Vietoris</a:t>
            </a:r>
            <a:r>
              <a:rPr lang="en-US" dirty="0"/>
              <a:t>-Rips complex is simple to compute and is a good vehicle for extracting topology of sampled spaces, its size is huge--particularly in high dimensions. The witness complex on the other hand enjoys a smaller size because of a subsampling, but fails to capture the topology in high dimensions unless imposed with extra structures. We investigate a complex called the {</a:t>
            </a:r>
            <a:r>
              <a:rPr lang="en-US" dirty="0" err="1"/>
              <a:t>em</a:t>
            </a:r>
            <a:r>
              <a:rPr lang="en-US" dirty="0"/>
              <a:t> graph induced complex} that, to some extent, enjoys the advantages of both. It works on a subsample but still retains the power of capturing the topology as the </a:t>
            </a:r>
            <a:r>
              <a:rPr lang="en-US" dirty="0" err="1"/>
              <a:t>Vietoris</a:t>
            </a:r>
            <a:r>
              <a:rPr lang="en-US" dirty="0"/>
              <a:t>-Rips complex. It only needs a graph connecting the original sample points from which it builds a complex on the subsample thus taming the size considerably. We show that, using the graph induced complex one can (</a:t>
            </a:r>
            <a:r>
              <a:rPr lang="en-US" dirty="0" err="1"/>
              <a:t>i</a:t>
            </a:r>
            <a:r>
              <a:rPr lang="en-US" dirty="0"/>
              <a:t>) infer the one dimensional homology of a manifold from a very lean subsample, (ii) reconstruct a surface in three dimension from a sparse subsample without computing Delaunay triangulations, (iii) infer the persistent homology groups of compact sets from a sufficiently dense sample. We provide experimental evidences in support of our theory.</a:t>
            </a:r>
          </a:p>
        </p:txBody>
      </p:sp>
      <p:pic>
        <p:nvPicPr>
          <p:cNvPr id="5" name="Picture 4"/>
          <p:cNvPicPr>
            <a:picLocks noChangeAspect="1"/>
          </p:cNvPicPr>
          <p:nvPr/>
        </p:nvPicPr>
        <p:blipFill>
          <a:blip r:embed="rId7"/>
          <a:stretch>
            <a:fillRect/>
          </a:stretch>
        </p:blipFill>
        <p:spPr>
          <a:xfrm>
            <a:off x="212152" y="4171518"/>
            <a:ext cx="8750808" cy="2603354"/>
          </a:xfrm>
          <a:prstGeom prst="rect">
            <a:avLst/>
          </a:prstGeom>
        </p:spPr>
      </p:pic>
    </p:spTree>
    <p:extLst>
      <p:ext uri="{BB962C8B-B14F-4D97-AF65-F5344CB8AC3E}">
        <p14:creationId xmlns:p14="http://schemas.microsoft.com/office/powerpoint/2010/main" val="2604369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45" y="807029"/>
            <a:ext cx="9123447" cy="4937760"/>
          </a:xfrm>
          <a:prstGeom prst="rect">
            <a:avLst/>
          </a:prstGeom>
        </p:spPr>
      </p:pic>
      <p:sp>
        <p:nvSpPr>
          <p:cNvPr id="3" name="Rectangle 2"/>
          <p:cNvSpPr/>
          <p:nvPr/>
        </p:nvSpPr>
        <p:spPr>
          <a:xfrm>
            <a:off x="145473" y="92472"/>
            <a:ext cx="8839200" cy="523220"/>
          </a:xfrm>
          <a:prstGeom prst="rect">
            <a:avLst/>
          </a:prstGeom>
        </p:spPr>
        <p:txBody>
          <a:bodyPr wrap="square">
            <a:spAutoFit/>
          </a:bodyPr>
          <a:lstStyle/>
          <a:p>
            <a:r>
              <a:rPr lang="en-US" sz="2800" dirty="0"/>
              <a:t>http://www.sas.upenn.edu/~vnanda/perseus/index.html</a:t>
            </a:r>
          </a:p>
        </p:txBody>
      </p:sp>
      <p:sp>
        <p:nvSpPr>
          <p:cNvPr id="5" name="Rectangle 4"/>
          <p:cNvSpPr/>
          <p:nvPr/>
        </p:nvSpPr>
        <p:spPr>
          <a:xfrm>
            <a:off x="615461" y="5815170"/>
            <a:ext cx="8067208" cy="646331"/>
          </a:xfrm>
          <a:prstGeom prst="rect">
            <a:avLst/>
          </a:prstGeom>
        </p:spPr>
        <p:txBody>
          <a:bodyPr wrap="none">
            <a:spAutoFit/>
          </a:bodyPr>
          <a:lstStyle/>
          <a:p>
            <a:r>
              <a:rPr lang="en-US" sz="3600" dirty="0">
                <a:solidFill>
                  <a:srgbClr val="7030A0"/>
                </a:solidFill>
              </a:rPr>
              <a:t>Perseus is based on discrete Morse theory</a:t>
            </a:r>
          </a:p>
        </p:txBody>
      </p:sp>
    </p:spTree>
    <p:extLst>
      <p:ext uri="{BB962C8B-B14F-4D97-AF65-F5344CB8AC3E}">
        <p14:creationId xmlns:p14="http://schemas.microsoft.com/office/powerpoint/2010/main" val="358050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456" y="875720"/>
            <a:ext cx="8924544" cy="2086722"/>
          </a:xfrm>
          <a:prstGeom prst="rect">
            <a:avLst/>
          </a:prstGeom>
        </p:spPr>
      </p:pic>
      <p:sp>
        <p:nvSpPr>
          <p:cNvPr id="3" name="Rectangle 2"/>
          <p:cNvSpPr/>
          <p:nvPr/>
        </p:nvSpPr>
        <p:spPr>
          <a:xfrm>
            <a:off x="219456" y="219512"/>
            <a:ext cx="8643068" cy="954107"/>
          </a:xfrm>
          <a:prstGeom prst="rect">
            <a:avLst/>
          </a:prstGeom>
        </p:spPr>
        <p:txBody>
          <a:bodyPr wrap="square">
            <a:spAutoFit/>
          </a:bodyPr>
          <a:lstStyle/>
          <a:p>
            <a:r>
              <a:rPr lang="en-US" sz="2800" dirty="0">
                <a:hlinkClick r:id="rId3"/>
              </a:rPr>
              <a:t>http://</a:t>
            </a:r>
            <a:r>
              <a:rPr lang="en-US" sz="2800" dirty="0" smtClean="0">
                <a:hlinkClick r:id="rId3"/>
              </a:rPr>
              <a:t>cran.r-project.org/web/packages/TDA/index.html</a:t>
            </a:r>
            <a:endParaRPr lang="en-US" sz="2800" dirty="0" smtClean="0"/>
          </a:p>
          <a:p>
            <a:endParaRPr lang="en-US" sz="2800" dirty="0"/>
          </a:p>
        </p:txBody>
      </p:sp>
      <p:sp>
        <p:nvSpPr>
          <p:cNvPr id="4" name="Rectangle 3"/>
          <p:cNvSpPr/>
          <p:nvPr/>
        </p:nvSpPr>
        <p:spPr>
          <a:xfrm>
            <a:off x="169363" y="3730660"/>
            <a:ext cx="9024730" cy="830997"/>
          </a:xfrm>
          <a:prstGeom prst="rect">
            <a:avLst/>
          </a:prstGeom>
        </p:spPr>
        <p:txBody>
          <a:bodyPr wrap="square">
            <a:spAutoFit/>
          </a:bodyPr>
          <a:lstStyle/>
          <a:p>
            <a:r>
              <a:rPr lang="en-US" sz="2400" dirty="0">
                <a:hlinkClick r:id="rId4"/>
              </a:rPr>
              <a:t>http://</a:t>
            </a:r>
            <a:r>
              <a:rPr lang="en-US" sz="2400" dirty="0" smtClean="0">
                <a:hlinkClick r:id="rId4"/>
              </a:rPr>
              <a:t>cran.r-project.org/web/packages/TDA/vignettes/article.pdf</a:t>
            </a:r>
            <a:endParaRPr lang="en-US" sz="2400" dirty="0" smtClean="0"/>
          </a:p>
          <a:p>
            <a:endParaRPr lang="en-US" sz="2400" dirty="0"/>
          </a:p>
        </p:txBody>
      </p:sp>
      <p:pic>
        <p:nvPicPr>
          <p:cNvPr id="5" name="Picture 4"/>
          <p:cNvPicPr>
            <a:picLocks noChangeAspect="1"/>
          </p:cNvPicPr>
          <p:nvPr/>
        </p:nvPicPr>
        <p:blipFill>
          <a:blip r:embed="rId5"/>
          <a:stretch>
            <a:fillRect/>
          </a:stretch>
        </p:blipFill>
        <p:spPr>
          <a:xfrm>
            <a:off x="798990" y="4112772"/>
            <a:ext cx="7181850" cy="1781175"/>
          </a:xfrm>
          <a:prstGeom prst="rect">
            <a:avLst/>
          </a:prstGeom>
        </p:spPr>
      </p:pic>
      <p:sp>
        <p:nvSpPr>
          <p:cNvPr id="6" name="TextBox 5"/>
          <p:cNvSpPr txBox="1"/>
          <p:nvPr/>
        </p:nvSpPr>
        <p:spPr>
          <a:xfrm>
            <a:off x="389614" y="5947576"/>
            <a:ext cx="3339548" cy="584775"/>
          </a:xfrm>
          <a:prstGeom prst="rect">
            <a:avLst/>
          </a:prstGeom>
          <a:noFill/>
        </p:spPr>
        <p:txBody>
          <a:bodyPr wrap="square" rtlCol="0">
            <a:spAutoFit/>
          </a:bodyPr>
          <a:lstStyle/>
          <a:p>
            <a:r>
              <a:rPr lang="en-US" sz="3200" dirty="0" smtClean="0">
                <a:solidFill>
                  <a:srgbClr val="7030A0"/>
                </a:solidFill>
              </a:rPr>
              <a:t>Includes </a:t>
            </a:r>
            <a:r>
              <a:rPr lang="en-US" sz="3200" dirty="0" err="1" smtClean="0">
                <a:solidFill>
                  <a:srgbClr val="7030A0"/>
                </a:solidFill>
              </a:rPr>
              <a:t>Dionysis</a:t>
            </a:r>
            <a:endParaRPr lang="en-US" sz="3200" dirty="0" smtClean="0">
              <a:solidFill>
                <a:srgbClr val="7030A0"/>
              </a:solidFill>
            </a:endParaRPr>
          </a:p>
        </p:txBody>
      </p:sp>
    </p:spTree>
    <p:extLst>
      <p:ext uri="{BB962C8B-B14F-4D97-AF65-F5344CB8AC3E}">
        <p14:creationId xmlns:p14="http://schemas.microsoft.com/office/powerpoint/2010/main" val="3560286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980" y="29360"/>
            <a:ext cx="8708278" cy="6786473"/>
          </a:xfrm>
          <a:prstGeom prst="rect">
            <a:avLst/>
          </a:prstGeom>
          <a:noFill/>
        </p:spPr>
        <p:txBody>
          <a:bodyPr wrap="square" rtlCol="0">
            <a:spAutoFit/>
          </a:bodyPr>
          <a:lstStyle/>
          <a:p>
            <a:r>
              <a:rPr lang="en-US" sz="3200" dirty="0" smtClean="0"/>
              <a:t>To analyze data</a:t>
            </a:r>
          </a:p>
          <a:p>
            <a:endParaRPr lang="en-US" sz="1100" dirty="0"/>
          </a:p>
          <a:p>
            <a:r>
              <a:rPr lang="en-US" sz="3200" dirty="0" smtClean="0"/>
              <a:t>1.)  Download data from web or better yet, get it from a collaborator (or start by creating test data).</a:t>
            </a:r>
          </a:p>
          <a:p>
            <a:endParaRPr lang="en-US" sz="1000" dirty="0"/>
          </a:p>
          <a:p>
            <a:r>
              <a:rPr lang="en-US" sz="3200" dirty="0" smtClean="0"/>
              <a:t>2.) Choose how to model</a:t>
            </a:r>
          </a:p>
          <a:p>
            <a:r>
              <a:rPr lang="en-US" sz="3200" dirty="0" smtClean="0"/>
              <a:t>      a.) Use standard methods </a:t>
            </a:r>
          </a:p>
          <a:p>
            <a:r>
              <a:rPr lang="en-US" sz="3200" dirty="0"/>
              <a:t> </a:t>
            </a:r>
            <a:r>
              <a:rPr lang="en-US" sz="3200" dirty="0" smtClean="0"/>
              <a:t>                   like </a:t>
            </a:r>
            <a:r>
              <a:rPr lang="en-US" sz="3200" dirty="0" err="1" smtClean="0"/>
              <a:t>Carlsson</a:t>
            </a:r>
            <a:r>
              <a:rPr lang="en-US" sz="3200" dirty="0" smtClean="0"/>
              <a:t> et al and image data.</a:t>
            </a:r>
          </a:p>
          <a:p>
            <a:r>
              <a:rPr lang="en-US" sz="3200" dirty="0"/>
              <a:t> </a:t>
            </a:r>
            <a:r>
              <a:rPr lang="en-US" sz="3200" dirty="0" smtClean="0"/>
              <a:t>     b.) Be creative.</a:t>
            </a:r>
          </a:p>
          <a:p>
            <a:endParaRPr lang="en-US" sz="1000" dirty="0"/>
          </a:p>
          <a:p>
            <a:r>
              <a:rPr lang="en-US" sz="3200" dirty="0" smtClean="0"/>
              <a:t>3.)  Compute.  </a:t>
            </a:r>
          </a:p>
          <a:p>
            <a:r>
              <a:rPr lang="en-US" sz="3200" dirty="0"/>
              <a:t> </a:t>
            </a:r>
            <a:r>
              <a:rPr lang="en-US" sz="3200" dirty="0" smtClean="0"/>
              <a:t>      a.) Consider using Witness or GIC</a:t>
            </a:r>
          </a:p>
          <a:p>
            <a:r>
              <a:rPr lang="en-US" sz="3200" dirty="0"/>
              <a:t> </a:t>
            </a:r>
            <a:r>
              <a:rPr lang="en-US" sz="3200" dirty="0" smtClean="0"/>
              <a:t>      b.) Software: Perseus, GIC, </a:t>
            </a:r>
            <a:r>
              <a:rPr lang="en-US" sz="3200" dirty="0" err="1" smtClean="0"/>
              <a:t>Dionysis</a:t>
            </a:r>
            <a:r>
              <a:rPr lang="en-US" sz="3200" dirty="0" smtClean="0"/>
              <a:t>, etc. </a:t>
            </a:r>
            <a:r>
              <a:rPr lang="en-US" sz="2800" dirty="0" smtClean="0"/>
              <a:t>(test it).</a:t>
            </a:r>
          </a:p>
          <a:p>
            <a:endParaRPr lang="en-US" sz="1000" dirty="0"/>
          </a:p>
          <a:p>
            <a:r>
              <a:rPr lang="en-US" sz="3200" dirty="0" smtClean="0"/>
              <a:t>4.)  Validate</a:t>
            </a:r>
          </a:p>
          <a:p>
            <a:endParaRPr lang="en-US" sz="1000" dirty="0" smtClean="0"/>
          </a:p>
          <a:p>
            <a:r>
              <a:rPr lang="en-US" sz="3200" dirty="0" smtClean="0"/>
              <a:t>5.)  Try a 2</a:t>
            </a:r>
            <a:r>
              <a:rPr lang="en-US" sz="3200" baseline="30000" dirty="0" smtClean="0"/>
              <a:t>nd</a:t>
            </a:r>
            <a:r>
              <a:rPr lang="en-US" sz="3200" dirty="0" smtClean="0"/>
              <a:t> approach:  </a:t>
            </a:r>
            <a:r>
              <a:rPr lang="en-US" sz="3200" dirty="0" err="1" smtClean="0"/>
              <a:t>E.g</a:t>
            </a:r>
            <a:r>
              <a:rPr lang="en-US" sz="3200" dirty="0" smtClean="0"/>
              <a:t>, mapper.</a:t>
            </a:r>
          </a:p>
        </p:txBody>
      </p:sp>
    </p:spTree>
    <p:extLst>
      <p:ext uri="{BB962C8B-B14F-4D97-AF65-F5344CB8AC3E}">
        <p14:creationId xmlns:p14="http://schemas.microsoft.com/office/powerpoint/2010/main" val="1079038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437" y="792921"/>
            <a:ext cx="9144000" cy="4315061"/>
          </a:xfrm>
          <a:prstGeom prst="rect">
            <a:avLst/>
          </a:prstGeom>
        </p:spPr>
      </p:pic>
      <p:sp>
        <p:nvSpPr>
          <p:cNvPr id="2" name="Rectangle 1"/>
          <p:cNvSpPr/>
          <p:nvPr/>
        </p:nvSpPr>
        <p:spPr>
          <a:xfrm>
            <a:off x="105437" y="5491226"/>
            <a:ext cx="8575482" cy="830997"/>
          </a:xfrm>
          <a:prstGeom prst="rect">
            <a:avLst/>
          </a:prstGeom>
        </p:spPr>
        <p:txBody>
          <a:bodyPr wrap="square">
            <a:spAutoFit/>
          </a:bodyPr>
          <a:lstStyle/>
          <a:p>
            <a:r>
              <a:rPr lang="en-US" sz="2400" dirty="0">
                <a:hlinkClick r:id="rId3"/>
              </a:rPr>
              <a:t>http://</a:t>
            </a:r>
            <a:r>
              <a:rPr lang="en-US" sz="2400" dirty="0" smtClean="0">
                <a:hlinkClick r:id="rId3"/>
              </a:rPr>
              <a:t>link.springer.com/article/10.1007%2Fs00200-012-0166-8</a:t>
            </a:r>
            <a:endParaRPr lang="en-US" sz="2400" dirty="0" smtClean="0"/>
          </a:p>
          <a:p>
            <a:endParaRPr lang="en-US" sz="2400" dirty="0"/>
          </a:p>
        </p:txBody>
      </p:sp>
    </p:spTree>
    <p:extLst>
      <p:ext uri="{BB962C8B-B14F-4D97-AF65-F5344CB8AC3E}">
        <p14:creationId xmlns:p14="http://schemas.microsoft.com/office/powerpoint/2010/main" val="604732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24" y="7671"/>
            <a:ext cx="8683809" cy="338554"/>
          </a:xfrm>
          <a:prstGeom prst="rect">
            <a:avLst/>
          </a:prstGeom>
        </p:spPr>
        <p:txBody>
          <a:bodyPr wrap="square">
            <a:spAutoFit/>
          </a:bodyPr>
          <a:lstStyle/>
          <a:p>
            <a:r>
              <a:rPr lang="en-US" sz="1600" dirty="0"/>
              <a:t>Topological analysis of gene expression arrays </a:t>
            </a:r>
            <a:r>
              <a:rPr lang="en-US" sz="1600" dirty="0" smtClean="0"/>
              <a:t>identifies high </a:t>
            </a:r>
            <a:r>
              <a:rPr lang="en-US" sz="1600" dirty="0"/>
              <a:t>risk molecular subtypes in breast cancer</a:t>
            </a:r>
          </a:p>
        </p:txBody>
      </p:sp>
      <p:pic>
        <p:nvPicPr>
          <p:cNvPr id="2" name="Picture 1"/>
          <p:cNvPicPr>
            <a:picLocks noChangeAspect="1"/>
          </p:cNvPicPr>
          <p:nvPr/>
        </p:nvPicPr>
        <p:blipFill>
          <a:blip r:embed="rId2"/>
          <a:stretch>
            <a:fillRect/>
          </a:stretch>
        </p:blipFill>
        <p:spPr>
          <a:xfrm>
            <a:off x="147264" y="272605"/>
            <a:ext cx="9144000" cy="5609709"/>
          </a:xfrm>
          <a:prstGeom prst="rect">
            <a:avLst/>
          </a:prstGeom>
        </p:spPr>
      </p:pic>
      <p:sp>
        <p:nvSpPr>
          <p:cNvPr id="3" name="Rectangle 2"/>
          <p:cNvSpPr/>
          <p:nvPr/>
        </p:nvSpPr>
        <p:spPr>
          <a:xfrm>
            <a:off x="0" y="2578972"/>
            <a:ext cx="5209366" cy="1600438"/>
          </a:xfrm>
          <a:prstGeom prst="rect">
            <a:avLst/>
          </a:prstGeom>
          <a:ln w="19050" cmpd="sng">
            <a:solidFill>
              <a:schemeClr val="accent3">
                <a:lumMod val="40000"/>
                <a:lumOff val="60000"/>
              </a:schemeClr>
            </a:solidFill>
            <a:prstDash val="sysDot"/>
          </a:ln>
        </p:spPr>
        <p:txBody>
          <a:bodyPr wrap="square">
            <a:spAutoFit/>
          </a:bodyPr>
          <a:lstStyle/>
          <a:p>
            <a:r>
              <a:rPr lang="en-US" dirty="0" smtClean="0"/>
              <a:t>a delay embedding theorem gives the conditions under which a chaotic dynamical system can be reconstructed from a sequence of observations of  the state of a dynamical system. </a:t>
            </a:r>
          </a:p>
          <a:p>
            <a:endParaRPr lang="en-US" sz="800" dirty="0"/>
          </a:p>
          <a:p>
            <a:r>
              <a:rPr lang="en-US" dirty="0" smtClean="0"/>
              <a:t>From:  http://</a:t>
            </a:r>
            <a:r>
              <a:rPr lang="en-US" dirty="0" err="1" smtClean="0"/>
              <a:t>en.wikipedia.org</a:t>
            </a:r>
            <a:r>
              <a:rPr lang="en-US" dirty="0" smtClean="0"/>
              <a:t>/wiki/</a:t>
            </a:r>
            <a:r>
              <a:rPr lang="en-US" dirty="0" err="1" smtClean="0"/>
              <a:t>Takens</a:t>
            </a:r>
            <a:r>
              <a:rPr lang="en-US" dirty="0" smtClean="0"/>
              <a:t>’_theorem</a:t>
            </a:r>
          </a:p>
        </p:txBody>
      </p:sp>
      <p:grpSp>
        <p:nvGrpSpPr>
          <p:cNvPr id="7" name="Group 6"/>
          <p:cNvGrpSpPr/>
          <p:nvPr/>
        </p:nvGrpSpPr>
        <p:grpSpPr>
          <a:xfrm>
            <a:off x="294528" y="4404191"/>
            <a:ext cx="8394700" cy="2360028"/>
            <a:chOff x="294528" y="4551431"/>
            <a:chExt cx="8394700" cy="2360028"/>
          </a:xfrm>
        </p:grpSpPr>
        <p:pic>
          <p:nvPicPr>
            <p:cNvPr id="5" name="Picture 4"/>
            <p:cNvPicPr>
              <a:picLocks noChangeAspect="1"/>
            </p:cNvPicPr>
            <p:nvPr/>
          </p:nvPicPr>
          <p:blipFill>
            <a:blip r:embed="rId3"/>
            <a:stretch>
              <a:fillRect/>
            </a:stretch>
          </p:blipFill>
          <p:spPr>
            <a:xfrm>
              <a:off x="300878" y="4551431"/>
              <a:ext cx="8382000" cy="1066800"/>
            </a:xfrm>
            <a:prstGeom prst="rect">
              <a:avLst/>
            </a:prstGeom>
          </p:spPr>
        </p:pic>
        <p:pic>
          <p:nvPicPr>
            <p:cNvPr id="6" name="Picture 5"/>
            <p:cNvPicPr>
              <a:picLocks noChangeAspect="1"/>
            </p:cNvPicPr>
            <p:nvPr/>
          </p:nvPicPr>
          <p:blipFill>
            <a:blip r:embed="rId4"/>
            <a:stretch>
              <a:fillRect/>
            </a:stretch>
          </p:blipFill>
          <p:spPr>
            <a:xfrm>
              <a:off x="294528" y="5552559"/>
              <a:ext cx="8394700" cy="1358900"/>
            </a:xfrm>
            <a:prstGeom prst="rect">
              <a:avLst/>
            </a:prstGeom>
          </p:spPr>
        </p:pic>
      </p:grpSp>
    </p:spTree>
    <p:extLst>
      <p:ext uri="{BB962C8B-B14F-4D97-AF65-F5344CB8AC3E}">
        <p14:creationId xmlns:p14="http://schemas.microsoft.com/office/powerpoint/2010/main" val="2656419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 y="1540249"/>
            <a:ext cx="9052560" cy="3536486"/>
          </a:xfrm>
          <a:prstGeom prst="rect">
            <a:avLst/>
          </a:prstGeom>
        </p:spPr>
      </p:pic>
      <p:sp>
        <p:nvSpPr>
          <p:cNvPr id="3" name="Rectangle 2"/>
          <p:cNvSpPr/>
          <p:nvPr/>
        </p:nvSpPr>
        <p:spPr>
          <a:xfrm>
            <a:off x="1233458" y="5405643"/>
            <a:ext cx="6677084" cy="707886"/>
          </a:xfrm>
          <a:prstGeom prst="rect">
            <a:avLst/>
          </a:prstGeom>
        </p:spPr>
        <p:txBody>
          <a:bodyPr wrap="none">
            <a:spAutoFit/>
          </a:bodyPr>
          <a:lstStyle/>
          <a:p>
            <a:r>
              <a:rPr lang="en-US" sz="4000" dirty="0">
                <a:solidFill>
                  <a:srgbClr val="7030A0"/>
                </a:solidFill>
              </a:rPr>
              <a:t>http://arxiv.org/abs/1408.5634</a:t>
            </a:r>
          </a:p>
        </p:txBody>
      </p:sp>
      <p:sp>
        <p:nvSpPr>
          <p:cNvPr id="4" name="TextBox 3"/>
          <p:cNvSpPr txBox="1"/>
          <p:nvPr/>
        </p:nvSpPr>
        <p:spPr>
          <a:xfrm>
            <a:off x="331694" y="385482"/>
            <a:ext cx="8202706" cy="707886"/>
          </a:xfrm>
          <a:prstGeom prst="rect">
            <a:avLst/>
          </a:prstGeom>
          <a:noFill/>
        </p:spPr>
        <p:txBody>
          <a:bodyPr wrap="square" rtlCol="0">
            <a:spAutoFit/>
          </a:bodyPr>
          <a:lstStyle/>
          <a:p>
            <a:r>
              <a:rPr lang="en-US" sz="4000" dirty="0" smtClean="0">
                <a:solidFill>
                  <a:srgbClr val="7030A0"/>
                </a:solidFill>
              </a:rPr>
              <a:t>Uses thin position to cluster data</a:t>
            </a:r>
          </a:p>
        </p:txBody>
      </p:sp>
    </p:spTree>
    <p:extLst>
      <p:ext uri="{BB962C8B-B14F-4D97-AF65-F5344CB8AC3E}">
        <p14:creationId xmlns:p14="http://schemas.microsoft.com/office/powerpoint/2010/main" val="23872669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980" y="29360"/>
            <a:ext cx="8708278" cy="6786473"/>
          </a:xfrm>
          <a:prstGeom prst="rect">
            <a:avLst/>
          </a:prstGeom>
          <a:noFill/>
        </p:spPr>
        <p:txBody>
          <a:bodyPr wrap="square" rtlCol="0">
            <a:spAutoFit/>
          </a:bodyPr>
          <a:lstStyle/>
          <a:p>
            <a:r>
              <a:rPr lang="en-US" sz="3200" dirty="0" smtClean="0"/>
              <a:t>To analyze data</a:t>
            </a:r>
          </a:p>
          <a:p>
            <a:endParaRPr lang="en-US" sz="1100" dirty="0"/>
          </a:p>
          <a:p>
            <a:r>
              <a:rPr lang="en-US" sz="3200" dirty="0" smtClean="0"/>
              <a:t>1.)  Download data from web or better yet, get it from a collaborator (or start by creating test data).</a:t>
            </a:r>
          </a:p>
          <a:p>
            <a:endParaRPr lang="en-US" sz="1000" dirty="0"/>
          </a:p>
          <a:p>
            <a:r>
              <a:rPr lang="en-US" sz="3200" dirty="0" smtClean="0"/>
              <a:t>2.) Choose how to model</a:t>
            </a:r>
          </a:p>
          <a:p>
            <a:r>
              <a:rPr lang="en-US" sz="3200" dirty="0" smtClean="0"/>
              <a:t>      a.) Use standard methods </a:t>
            </a:r>
          </a:p>
          <a:p>
            <a:r>
              <a:rPr lang="en-US" sz="3200" dirty="0"/>
              <a:t> </a:t>
            </a:r>
            <a:r>
              <a:rPr lang="en-US" sz="3200" dirty="0" smtClean="0"/>
              <a:t>                   like </a:t>
            </a:r>
            <a:r>
              <a:rPr lang="en-US" sz="3200" dirty="0" err="1" smtClean="0"/>
              <a:t>Carlsson</a:t>
            </a:r>
            <a:r>
              <a:rPr lang="en-US" sz="3200" dirty="0" smtClean="0"/>
              <a:t> et al and image data.</a:t>
            </a:r>
          </a:p>
          <a:p>
            <a:r>
              <a:rPr lang="en-US" sz="3200" dirty="0"/>
              <a:t> </a:t>
            </a:r>
            <a:r>
              <a:rPr lang="en-US" sz="3200" dirty="0" smtClean="0"/>
              <a:t>     b.) Be creative.</a:t>
            </a:r>
          </a:p>
          <a:p>
            <a:endParaRPr lang="en-US" sz="1000" dirty="0"/>
          </a:p>
          <a:p>
            <a:r>
              <a:rPr lang="en-US" sz="3200" dirty="0" smtClean="0"/>
              <a:t>3.)  Compute.  </a:t>
            </a:r>
          </a:p>
          <a:p>
            <a:r>
              <a:rPr lang="en-US" sz="3200" dirty="0"/>
              <a:t> </a:t>
            </a:r>
            <a:r>
              <a:rPr lang="en-US" sz="3200" dirty="0" smtClean="0"/>
              <a:t>      a.) Consider using Witness or GIC</a:t>
            </a:r>
          </a:p>
          <a:p>
            <a:r>
              <a:rPr lang="en-US" sz="3200" dirty="0"/>
              <a:t> </a:t>
            </a:r>
            <a:r>
              <a:rPr lang="en-US" sz="3200" dirty="0" smtClean="0"/>
              <a:t>      b.) Software: Perseus, GIC, </a:t>
            </a:r>
            <a:r>
              <a:rPr lang="en-US" sz="3200" dirty="0" err="1" smtClean="0"/>
              <a:t>Dionysis</a:t>
            </a:r>
            <a:r>
              <a:rPr lang="en-US" sz="3200" dirty="0" smtClean="0"/>
              <a:t>, etc. </a:t>
            </a:r>
            <a:r>
              <a:rPr lang="en-US" sz="2800" dirty="0" smtClean="0"/>
              <a:t>(test it).</a:t>
            </a:r>
          </a:p>
          <a:p>
            <a:endParaRPr lang="en-US" sz="1000" dirty="0"/>
          </a:p>
          <a:p>
            <a:r>
              <a:rPr lang="en-US" sz="3200" dirty="0" smtClean="0"/>
              <a:t>4.)  Validate</a:t>
            </a:r>
          </a:p>
          <a:p>
            <a:endParaRPr lang="en-US" sz="1000" dirty="0" smtClean="0"/>
          </a:p>
          <a:p>
            <a:r>
              <a:rPr lang="en-US" sz="3200" dirty="0" smtClean="0"/>
              <a:t>5.)  Try a 2</a:t>
            </a:r>
            <a:r>
              <a:rPr lang="en-US" sz="3200" baseline="30000" dirty="0" smtClean="0"/>
              <a:t>nd</a:t>
            </a:r>
            <a:r>
              <a:rPr lang="en-US" sz="3200" dirty="0" smtClean="0"/>
              <a:t> approach:  </a:t>
            </a:r>
            <a:r>
              <a:rPr lang="en-US" sz="3200" dirty="0" err="1" smtClean="0"/>
              <a:t>E.g</a:t>
            </a:r>
            <a:r>
              <a:rPr lang="en-US" sz="3200" dirty="0" smtClean="0"/>
              <a:t>, mapper.</a:t>
            </a:r>
          </a:p>
        </p:txBody>
      </p:sp>
    </p:spTree>
    <p:extLst>
      <p:ext uri="{BB962C8B-B14F-4D97-AF65-F5344CB8AC3E}">
        <p14:creationId xmlns:p14="http://schemas.microsoft.com/office/powerpoint/2010/main" val="309058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064287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 b="76001"/>
          <a:stretch/>
        </p:blipFill>
        <p:spPr>
          <a:xfrm>
            <a:off x="90766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Tree>
    <p:extLst>
      <p:ext uri="{BB962C8B-B14F-4D97-AF65-F5344CB8AC3E}">
        <p14:creationId xmlns:p14="http://schemas.microsoft.com/office/powerpoint/2010/main" val="908980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1441" y="3148991"/>
            <a:ext cx="5656580" cy="1347597"/>
          </a:xfrm>
          <a:prstGeom prst="rect">
            <a:avLst/>
          </a:prstGeom>
          <a:ln>
            <a:solidFill>
              <a:srgbClr val="0000FF"/>
            </a:solidFill>
          </a:ln>
        </p:spPr>
      </p:pic>
      <p:pic>
        <p:nvPicPr>
          <p:cNvPr id="4" name="Picture 3"/>
          <p:cNvPicPr>
            <a:picLocks noChangeAspect="1"/>
          </p:cNvPicPr>
          <p:nvPr/>
        </p:nvPicPr>
        <p:blipFill>
          <a:blip r:embed="rId3"/>
          <a:stretch>
            <a:fillRect/>
          </a:stretch>
        </p:blipFill>
        <p:spPr>
          <a:xfrm>
            <a:off x="94113" y="201644"/>
            <a:ext cx="5723128" cy="2478913"/>
          </a:xfrm>
          <a:prstGeom prst="rect">
            <a:avLst/>
          </a:prstGeom>
          <a:ln>
            <a:solidFill>
              <a:srgbClr val="0000FF"/>
            </a:solidFill>
          </a:ln>
        </p:spPr>
      </p:pic>
      <p:pic>
        <p:nvPicPr>
          <p:cNvPr id="5" name="Picture 4"/>
          <p:cNvPicPr>
            <a:picLocks noChangeAspect="1"/>
          </p:cNvPicPr>
          <p:nvPr/>
        </p:nvPicPr>
        <p:blipFill>
          <a:blip r:embed="rId4"/>
          <a:stretch>
            <a:fillRect/>
          </a:stretch>
        </p:blipFill>
        <p:spPr>
          <a:xfrm>
            <a:off x="5891071" y="1068745"/>
            <a:ext cx="3117640" cy="3282696"/>
          </a:xfrm>
          <a:prstGeom prst="rect">
            <a:avLst/>
          </a:prstGeom>
        </p:spPr>
      </p:pic>
      <p:pic>
        <p:nvPicPr>
          <p:cNvPr id="7" name="Picture 6"/>
          <p:cNvPicPr>
            <a:picLocks noChangeAspect="1"/>
          </p:cNvPicPr>
          <p:nvPr/>
        </p:nvPicPr>
        <p:blipFill rotWithShape="1">
          <a:blip r:embed="rId5"/>
          <a:srcRect b="86976"/>
          <a:stretch/>
        </p:blipFill>
        <p:spPr>
          <a:xfrm>
            <a:off x="49878" y="4938745"/>
            <a:ext cx="9052560" cy="499947"/>
          </a:xfrm>
          <a:prstGeom prst="rect">
            <a:avLst/>
          </a:prstGeom>
        </p:spPr>
      </p:pic>
      <p:pic>
        <p:nvPicPr>
          <p:cNvPr id="9" name="Picture 8"/>
          <p:cNvPicPr>
            <a:picLocks noChangeAspect="1"/>
          </p:cNvPicPr>
          <p:nvPr/>
        </p:nvPicPr>
        <p:blipFill>
          <a:blip r:embed="rId6"/>
          <a:stretch>
            <a:fillRect/>
          </a:stretch>
        </p:blipFill>
        <p:spPr>
          <a:xfrm>
            <a:off x="811347" y="6025996"/>
            <a:ext cx="6638544" cy="632535"/>
          </a:xfrm>
          <a:prstGeom prst="rect">
            <a:avLst/>
          </a:prstGeom>
        </p:spPr>
      </p:pic>
      <p:sp>
        <p:nvSpPr>
          <p:cNvPr id="2" name="TextBox 1"/>
          <p:cNvSpPr txBox="1"/>
          <p:nvPr/>
        </p:nvSpPr>
        <p:spPr>
          <a:xfrm>
            <a:off x="2337682" y="5406888"/>
            <a:ext cx="5796500" cy="584775"/>
          </a:xfrm>
          <a:prstGeom prst="rect">
            <a:avLst/>
          </a:prstGeom>
          <a:noFill/>
        </p:spPr>
        <p:txBody>
          <a:bodyPr wrap="square" rtlCol="0">
            <a:spAutoFit/>
          </a:bodyPr>
          <a:lstStyle/>
          <a:p>
            <a:r>
              <a:rPr lang="en-US" sz="3200" dirty="0" smtClean="0"/>
              <a:t>Lee, Pedersen, Mumford</a:t>
            </a:r>
          </a:p>
        </p:txBody>
      </p:sp>
    </p:spTree>
    <p:extLst>
      <p:ext uri="{BB962C8B-B14F-4D97-AF65-F5344CB8AC3E}">
        <p14:creationId xmlns:p14="http://schemas.microsoft.com/office/powerpoint/2010/main" val="343614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3333"/>
          <a:stretch/>
        </p:blipFill>
        <p:spPr>
          <a:xfrm>
            <a:off x="178203" y="162696"/>
            <a:ext cx="6247384" cy="6314790"/>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sp>
        <p:nvSpPr>
          <p:cNvPr id="5" name="Rectangle 4"/>
          <p:cNvSpPr/>
          <p:nvPr/>
        </p:nvSpPr>
        <p:spPr>
          <a:xfrm>
            <a:off x="4793558" y="162696"/>
            <a:ext cx="5836012" cy="5470215"/>
          </a:xfrm>
          <a:prstGeom prst="rect">
            <a:avLst/>
          </a:prstGeom>
        </p:spPr>
        <p:txBody>
          <a:bodyPr wrap="square">
            <a:spAutoFit/>
          </a:bodyPr>
          <a:lstStyle/>
          <a:p>
            <a:pPr>
              <a:lnSpc>
                <a:spcPct val="120000"/>
              </a:lnSpc>
            </a:pPr>
            <a:r>
              <a:rPr lang="en-US" sz="2800" dirty="0" smtClean="0"/>
              <a:t>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endParaRPr lang="en-US" sz="2800" dirty="0"/>
          </a:p>
          <a:p>
            <a:pPr>
              <a:lnSpc>
                <a:spcPct val="120000"/>
              </a:lnSpc>
            </a:pPr>
            <a:endParaRPr lang="en-US" sz="2800" dirty="0" smtClean="0"/>
          </a:p>
          <a:p>
            <a:pPr>
              <a:lnSpc>
                <a:spcPct val="120000"/>
              </a:lnSpc>
            </a:pPr>
            <a:endParaRPr lang="en-US" sz="2800" dirty="0"/>
          </a:p>
          <a:p>
            <a:pPr>
              <a:lnSpc>
                <a:spcPct val="120000"/>
              </a:lnSpc>
            </a:pPr>
            <a:endParaRPr lang="en-US" sz="2800" dirty="0" smtClean="0"/>
          </a:p>
          <a:p>
            <a:pPr>
              <a:lnSpc>
                <a:spcPct val="120000"/>
              </a:lnSpc>
            </a:pPr>
            <a:r>
              <a:rPr lang="en-US" sz="2800" dirty="0" smtClean="0"/>
              <a:t>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p:txBody>
      </p:sp>
    </p:spTree>
    <p:extLst>
      <p:ext uri="{BB962C8B-B14F-4D97-AF65-F5344CB8AC3E}">
        <p14:creationId xmlns:p14="http://schemas.microsoft.com/office/powerpoint/2010/main" val="1491296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3" name="Straight Arrow Connector 2"/>
          <p:cNvCxnSpPr/>
          <p:nvPr/>
        </p:nvCxnSpPr>
        <p:spPr>
          <a:xfrm>
            <a:off x="1391065" y="399120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rotWithShape="1">
          <a:blip r:embed="rId3"/>
          <a:srcRect l="17416" t="6710" r="17316" b="74614"/>
          <a:stretch/>
        </p:blipFill>
        <p:spPr>
          <a:xfrm>
            <a:off x="1502036" y="797274"/>
            <a:ext cx="4391200" cy="2721558"/>
          </a:xfrm>
          <a:prstGeom prst="rect">
            <a:avLst/>
          </a:prstGeom>
        </p:spPr>
      </p:pic>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2195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3" name="Straight Arrow Connector 2"/>
          <p:cNvCxnSpPr/>
          <p:nvPr/>
        </p:nvCxnSpPr>
        <p:spPr>
          <a:xfrm>
            <a:off x="1436425" y="3991203"/>
            <a:ext cx="4762894" cy="1"/>
          </a:xfrm>
          <a:prstGeom prst="straightConnector1">
            <a:avLst/>
          </a:prstGeom>
          <a:ln w="57150" cmpd="sng">
            <a:gradFill flip="none" rotWithShape="1">
              <a:gsLst>
                <a:gs pos="0">
                  <a:srgbClr val="FF0000"/>
                </a:gs>
                <a:gs pos="100000">
                  <a:srgbClr val="0000FF"/>
                </a:gs>
                <a:gs pos="38000">
                  <a:srgbClr val="FFFF00"/>
                </a:gs>
                <a:gs pos="68000">
                  <a:srgbClr val="CCFFCC"/>
                </a:gs>
                <a:gs pos="53000">
                  <a:srgbClr val="00AE00"/>
                </a:gs>
                <a:gs pos="16000">
                  <a:srgbClr val="FF6600"/>
                </a:gs>
                <a:gs pos="45000">
                  <a:srgbClr val="FFFF00"/>
                </a:gs>
                <a:gs pos="84000">
                  <a:srgbClr val="CCFFCC"/>
                </a:gs>
              </a:gsLst>
              <a:lin ang="0" scaled="1"/>
              <a:tileRect/>
            </a:gradFill>
            <a:headEnd type="arrow"/>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3"/>
          <a:srcRect l="17416" t="6710" r="17316" b="74614"/>
          <a:stretch/>
        </p:blipFill>
        <p:spPr>
          <a:xfrm>
            <a:off x="1502036" y="797274"/>
            <a:ext cx="4391200" cy="2721558"/>
          </a:xfrm>
          <a:prstGeom prst="rect">
            <a:avLst/>
          </a:prstGeom>
        </p:spPr>
      </p:pic>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6586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12998" y="4007533"/>
            <a:ext cx="4762894" cy="1"/>
          </a:xfrm>
          <a:prstGeom prst="straightConnector1">
            <a:avLst/>
          </a:prstGeom>
          <a:ln w="57150" cmpd="sng">
            <a:gradFill flip="none" rotWithShape="1">
              <a:gsLst>
                <a:gs pos="0">
                  <a:srgbClr val="FF0000"/>
                </a:gs>
                <a:gs pos="100000">
                  <a:schemeClr val="tx1"/>
                </a:gs>
                <a:gs pos="38000">
                  <a:srgbClr val="FFFF00"/>
                </a:gs>
                <a:gs pos="68000">
                  <a:srgbClr val="CCFFCC"/>
                </a:gs>
                <a:gs pos="53000">
                  <a:srgbClr val="00AE00"/>
                </a:gs>
                <a:gs pos="16000">
                  <a:srgbClr val="FF6600"/>
                </a:gs>
                <a:gs pos="45000">
                  <a:srgbClr val="FFFF00"/>
                </a:gs>
                <a:gs pos="73000">
                  <a:srgbClr val="CCFFCC"/>
                </a:gs>
                <a:gs pos="90000">
                  <a:srgbClr val="0000FF"/>
                </a:gs>
                <a:gs pos="8000">
                  <a:srgbClr val="FF0000"/>
                </a:gs>
              </a:gsLst>
              <a:lin ang="0" scaled="1"/>
              <a:tileRect/>
            </a:gra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9881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652314" y="4516031"/>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 name="Straight Arrow Connector 2"/>
          <p:cNvCxnSpPr/>
          <p:nvPr/>
        </p:nvCxnSpPr>
        <p:spPr>
          <a:xfrm>
            <a:off x="1285225" y="406679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73419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406679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406801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406801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406801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406679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406801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57524" y="1059447"/>
            <a:ext cx="3341585" cy="1848711"/>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endParaRPr lang="en-US" sz="3200" dirty="0"/>
          </a:p>
        </p:txBody>
      </p:sp>
      <p:cxnSp>
        <p:nvCxnSpPr>
          <p:cNvPr id="27" name="Straight Arrow Connector 26"/>
          <p:cNvCxnSpPr/>
          <p:nvPr/>
        </p:nvCxnSpPr>
        <p:spPr>
          <a:xfrm>
            <a:off x="3991759" y="3382488"/>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860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652314" y="4516031"/>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 name="Straight Arrow Connector 2"/>
          <p:cNvCxnSpPr/>
          <p:nvPr/>
        </p:nvCxnSpPr>
        <p:spPr>
          <a:xfrm>
            <a:off x="1285225" y="406679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73419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406679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406801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406801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406801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406679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406801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57524" y="1059447"/>
            <a:ext cx="3341585" cy="1848711"/>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endParaRPr lang="en-US" sz="3200" dirty="0"/>
          </a:p>
        </p:txBody>
      </p:sp>
      <p:cxnSp>
        <p:nvCxnSpPr>
          <p:cNvPr id="27" name="Straight Arrow Connector 26"/>
          <p:cNvCxnSpPr/>
          <p:nvPr/>
        </p:nvCxnSpPr>
        <p:spPr>
          <a:xfrm>
            <a:off x="3991759" y="3382488"/>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2"/>
          <a:srcRect t="49246" b="32208"/>
          <a:stretch/>
        </p:blipFill>
        <p:spPr>
          <a:xfrm>
            <a:off x="1055344" y="4551008"/>
            <a:ext cx="5195961" cy="2087168"/>
          </a:xfrm>
          <a:prstGeom prst="rect">
            <a:avLst/>
          </a:prstGeom>
        </p:spPr>
      </p:pic>
    </p:spTree>
    <p:extLst>
      <p:ext uri="{BB962C8B-B14F-4D97-AF65-F5344CB8AC3E}">
        <p14:creationId xmlns:p14="http://schemas.microsoft.com/office/powerpoint/2010/main" val="2490919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32000"/>
          <a:stretch/>
        </p:blipFill>
        <p:spPr>
          <a:xfrm>
            <a:off x="232139" y="138547"/>
            <a:ext cx="4325112" cy="6370353"/>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4" name="Rectangle 3"/>
          <p:cNvSpPr/>
          <p:nvPr/>
        </p:nvSpPr>
        <p:spPr>
          <a:xfrm>
            <a:off x="4128265" y="138547"/>
            <a:ext cx="5836012" cy="5987281"/>
          </a:xfrm>
          <a:prstGeom prst="rect">
            <a:avLst/>
          </a:prstGeom>
        </p:spPr>
        <p:txBody>
          <a:bodyPr wrap="square">
            <a:spAutoFit/>
          </a:bodyPr>
          <a:lstStyle/>
          <a:p>
            <a:pPr>
              <a:lnSpc>
                <a:spcPct val="120000"/>
              </a:lnSpc>
            </a:pPr>
            <a:r>
              <a:rPr lang="en-US" sz="2800" dirty="0" smtClean="0"/>
              <a:t>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endParaRPr lang="en-US" sz="2800" dirty="0" smtClean="0"/>
          </a:p>
          <a:p>
            <a:pPr>
              <a:lnSpc>
                <a:spcPct val="120000"/>
              </a:lnSpc>
            </a:pPr>
            <a:endParaRPr lang="en-US" sz="2800" dirty="0"/>
          </a:p>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sym typeface="Wingdings"/>
            </a:endParaRPr>
          </a:p>
          <a:p>
            <a:pPr>
              <a:lnSpc>
                <a:spcPct val="120000"/>
              </a:lnSpc>
            </a:pPr>
            <a:endParaRPr lang="en-US" sz="2800" dirty="0" smtClean="0"/>
          </a:p>
          <a:p>
            <a:pPr>
              <a:lnSpc>
                <a:spcPct val="120000"/>
              </a:lnSpc>
            </a:pPr>
            <a:r>
              <a:rPr lang="en-US" sz="2800" dirty="0"/>
              <a:t> </a:t>
            </a: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p:txBody>
      </p:sp>
    </p:spTree>
    <p:extLst>
      <p:ext uri="{BB962C8B-B14F-4D97-AF65-F5344CB8AC3E}">
        <p14:creationId xmlns:p14="http://schemas.microsoft.com/office/powerpoint/2010/main" val="3857909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666849"/>
          </a:xfrm>
          <a:prstGeom prst="rect">
            <a:avLst/>
          </a:prstGeom>
        </p:spPr>
        <p:txBody>
          <a:bodyPr wrap="square">
            <a:spAutoFit/>
          </a:bodyPr>
          <a:lstStyle/>
          <a:p>
            <a:pPr>
              <a:lnSpc>
                <a:spcPct val="120000"/>
              </a:lnSpc>
            </a:pPr>
            <a:r>
              <a:rPr lang="en-US" sz="3200" dirty="0"/>
              <a:t>D</a:t>
            </a:r>
            <a:r>
              <a:rPr lang="en-US" sz="3200" dirty="0" smtClean="0"/>
              <a:t>) Cluster each bin </a:t>
            </a:r>
          </a:p>
        </p:txBody>
      </p:sp>
    </p:spTree>
    <p:extLst>
      <p:ext uri="{BB962C8B-B14F-4D97-AF65-F5344CB8AC3E}">
        <p14:creationId xmlns:p14="http://schemas.microsoft.com/office/powerpoint/2010/main" val="3659350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1274195"/>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366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539431"/>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r>
              <a:rPr lang="en-US" sz="3200" dirty="0" smtClean="0"/>
              <a:t>&amp; create network.</a:t>
            </a:r>
          </a:p>
          <a:p>
            <a:pPr>
              <a:lnSpc>
                <a:spcPct val="120000"/>
              </a:lnSpc>
            </a:pPr>
            <a:r>
              <a:rPr lang="en-US" sz="3200" dirty="0" smtClean="0"/>
              <a:t>       Vertex = a cluster of a bin.  </a:t>
            </a:r>
          </a:p>
          <a:p>
            <a:pPr>
              <a:lnSpc>
                <a:spcPct val="120000"/>
              </a:lnSpc>
            </a:pPr>
            <a:r>
              <a:rPr lang="en-US" sz="3200" dirty="0" smtClean="0"/>
              <a:t>          Edge = nonempty intersection             </a:t>
            </a:r>
          </a:p>
          <a:p>
            <a:r>
              <a:rPr lang="en-US" sz="3200" dirty="0" smtClean="0"/>
              <a:t>                                 between clusters</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34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951" y="-265824"/>
            <a:ext cx="7294372" cy="4933188"/>
          </a:xfrm>
          <a:prstGeom prst="rect">
            <a:avLst/>
          </a:prstGeom>
        </p:spPr>
      </p:pic>
      <p:pic>
        <p:nvPicPr>
          <p:cNvPr id="4" name="Picture 3"/>
          <p:cNvPicPr>
            <a:picLocks noChangeAspect="1"/>
          </p:cNvPicPr>
          <p:nvPr/>
        </p:nvPicPr>
        <p:blipFill>
          <a:blip r:embed="rId3"/>
          <a:stretch>
            <a:fillRect/>
          </a:stretch>
        </p:blipFill>
        <p:spPr>
          <a:xfrm>
            <a:off x="-68015" y="5061726"/>
            <a:ext cx="6043041" cy="1787652"/>
          </a:xfrm>
          <a:prstGeom prst="rect">
            <a:avLst/>
          </a:prstGeom>
        </p:spPr>
      </p:pic>
      <p:pic>
        <p:nvPicPr>
          <p:cNvPr id="3" name="Picture 2"/>
          <p:cNvPicPr>
            <a:picLocks noChangeAspect="1"/>
          </p:cNvPicPr>
          <p:nvPr/>
        </p:nvPicPr>
        <p:blipFill>
          <a:blip r:embed="rId4"/>
          <a:stretch>
            <a:fillRect/>
          </a:stretch>
        </p:blipFill>
        <p:spPr>
          <a:xfrm>
            <a:off x="5315797" y="4024656"/>
            <a:ext cx="3835400" cy="2146300"/>
          </a:xfrm>
          <a:prstGeom prst="rect">
            <a:avLst/>
          </a:prstGeom>
        </p:spPr>
      </p:pic>
      <p:sp>
        <p:nvSpPr>
          <p:cNvPr id="6" name="Rectangle 5"/>
          <p:cNvSpPr/>
          <p:nvPr/>
        </p:nvSpPr>
        <p:spPr>
          <a:xfrm>
            <a:off x="5424054" y="57602"/>
            <a:ext cx="3657601" cy="2308324"/>
          </a:xfrm>
          <a:prstGeom prst="rect">
            <a:avLst/>
          </a:prstGeom>
          <a:ln>
            <a:solidFill>
              <a:srgbClr val="FF0000"/>
            </a:solidFill>
          </a:ln>
        </p:spPr>
        <p:txBody>
          <a:bodyPr wrap="square">
            <a:spAutoFit/>
          </a:bodyPr>
          <a:lstStyle/>
          <a:p>
            <a:r>
              <a:rPr lang="en-US" sz="2400" dirty="0">
                <a:solidFill>
                  <a:srgbClr val="7030A0"/>
                </a:solidFill>
                <a:latin typeface="CMR17"/>
              </a:rPr>
              <a:t>Large values of </a:t>
            </a:r>
            <a:r>
              <a:rPr lang="en-US" sz="2400" i="1" dirty="0" smtClean="0">
                <a:solidFill>
                  <a:srgbClr val="7030A0"/>
                </a:solidFill>
                <a:latin typeface="CMMI12"/>
              </a:rPr>
              <a:t>k:</a:t>
            </a:r>
          </a:p>
          <a:p>
            <a:r>
              <a:rPr lang="en-US" sz="2400" dirty="0" smtClean="0">
                <a:solidFill>
                  <a:srgbClr val="7030A0"/>
                </a:solidFill>
                <a:latin typeface="CMR17"/>
              </a:rPr>
              <a:t>measuring density </a:t>
            </a:r>
            <a:r>
              <a:rPr lang="en-US" sz="2400" dirty="0">
                <a:solidFill>
                  <a:srgbClr val="7030A0"/>
                </a:solidFill>
                <a:latin typeface="CMR17"/>
              </a:rPr>
              <a:t>of large neighborhoods of </a:t>
            </a:r>
            <a:r>
              <a:rPr lang="en-US" sz="2400" i="1" dirty="0">
                <a:solidFill>
                  <a:srgbClr val="7030A0"/>
                </a:solidFill>
                <a:latin typeface="CMMI12"/>
              </a:rPr>
              <a:t>x</a:t>
            </a:r>
            <a:r>
              <a:rPr lang="en-US" sz="2400" dirty="0">
                <a:solidFill>
                  <a:srgbClr val="7030A0"/>
                </a:solidFill>
                <a:latin typeface="CMR17"/>
              </a:rPr>
              <a:t>, </a:t>
            </a:r>
            <a:endParaRPr lang="en-US" sz="2400" dirty="0" smtClean="0">
              <a:solidFill>
                <a:srgbClr val="7030A0"/>
              </a:solidFill>
              <a:latin typeface="CMR17"/>
            </a:endParaRPr>
          </a:p>
          <a:p>
            <a:r>
              <a:rPr lang="en-US" sz="2400" dirty="0">
                <a:solidFill>
                  <a:srgbClr val="0000DD"/>
                </a:solidFill>
                <a:latin typeface="CMR17"/>
              </a:rPr>
              <a:t>S</a:t>
            </a:r>
            <a:r>
              <a:rPr lang="en-US" sz="2400" dirty="0" smtClean="0">
                <a:solidFill>
                  <a:srgbClr val="0000DD"/>
                </a:solidFill>
                <a:latin typeface="CMR17"/>
              </a:rPr>
              <a:t>maller values mean </a:t>
            </a:r>
            <a:r>
              <a:rPr lang="en-US" sz="2400" dirty="0">
                <a:solidFill>
                  <a:srgbClr val="0000DD"/>
                </a:solidFill>
                <a:latin typeface="CMR17"/>
              </a:rPr>
              <a:t>we are using smaller neighborhoods</a:t>
            </a:r>
            <a:endParaRPr lang="en-US" sz="2400" dirty="0">
              <a:solidFill>
                <a:srgbClr val="0000DD"/>
              </a:solidFill>
            </a:endParaRPr>
          </a:p>
        </p:txBody>
      </p:sp>
      <p:sp>
        <p:nvSpPr>
          <p:cNvPr id="7" name="Rectangle 6"/>
          <p:cNvSpPr/>
          <p:nvPr/>
        </p:nvSpPr>
        <p:spPr>
          <a:xfrm>
            <a:off x="5531682" y="3011179"/>
            <a:ext cx="3515706" cy="461665"/>
          </a:xfrm>
          <a:prstGeom prst="rect">
            <a:avLst/>
          </a:prstGeom>
        </p:spPr>
        <p:txBody>
          <a:bodyPr wrap="none">
            <a:spAutoFit/>
          </a:bodyPr>
          <a:lstStyle/>
          <a:p>
            <a:r>
              <a:rPr lang="en-US" sz="2400" dirty="0" smtClean="0">
                <a:solidFill>
                  <a:srgbClr val="7030A0"/>
                </a:solidFill>
                <a:latin typeface="CMR17"/>
                <a:sym typeface="Wingdings" panose="05000000000000000000" pitchFamily="2" charset="2"/>
              </a:rPr>
              <a:t> </a:t>
            </a:r>
            <a:r>
              <a:rPr lang="en-US" sz="2400" dirty="0" smtClean="0">
                <a:solidFill>
                  <a:srgbClr val="7030A0"/>
                </a:solidFill>
                <a:latin typeface="CMR17"/>
              </a:rPr>
              <a:t>smoothed </a:t>
            </a:r>
            <a:r>
              <a:rPr lang="en-US" sz="2400" dirty="0">
                <a:solidFill>
                  <a:srgbClr val="7030A0"/>
                </a:solidFill>
                <a:latin typeface="CMR17"/>
              </a:rPr>
              <a:t>out version</a:t>
            </a:r>
            <a:endParaRPr lang="en-US" sz="2400" dirty="0">
              <a:solidFill>
                <a:srgbClr val="7030A0"/>
              </a:solidFill>
            </a:endParaRPr>
          </a:p>
        </p:txBody>
      </p:sp>
    </p:spTree>
    <p:extLst>
      <p:ext uri="{BB962C8B-B14F-4D97-AF65-F5344CB8AC3E}">
        <p14:creationId xmlns:p14="http://schemas.microsoft.com/office/powerpoint/2010/main" val="2222709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539431"/>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r>
              <a:rPr lang="en-US" sz="3200" dirty="0" smtClean="0"/>
              <a:t>&amp; create network.</a:t>
            </a:r>
          </a:p>
          <a:p>
            <a:pPr>
              <a:lnSpc>
                <a:spcPct val="120000"/>
              </a:lnSpc>
            </a:pPr>
            <a:r>
              <a:rPr lang="en-US" sz="3200" dirty="0" smtClean="0"/>
              <a:t>       Vertex = a cluster of a bin.  </a:t>
            </a:r>
          </a:p>
          <a:p>
            <a:pPr>
              <a:lnSpc>
                <a:spcPct val="120000"/>
              </a:lnSpc>
            </a:pPr>
            <a:r>
              <a:rPr lang="en-US" sz="3200" dirty="0" smtClean="0"/>
              <a:t>          Edge = nonempty intersection             </a:t>
            </a:r>
          </a:p>
          <a:p>
            <a:r>
              <a:rPr lang="en-US" sz="3200" dirty="0" smtClean="0"/>
              <a:t>                                 between clusters</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853954" y="1175930"/>
            <a:ext cx="840360" cy="914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1" idx="2"/>
          </p:cNvCxnSpPr>
          <p:nvPr/>
        </p:nvCxnSpPr>
        <p:spPr>
          <a:xfrm flipV="1">
            <a:off x="3774981" y="1555337"/>
            <a:ext cx="869280" cy="1598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2" idx="6"/>
          </p:cNvCxnSpPr>
          <p:nvPr/>
        </p:nvCxnSpPr>
        <p:spPr>
          <a:xfrm flipV="1">
            <a:off x="3916521" y="1908157"/>
            <a:ext cx="900180" cy="50292"/>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4" idx="6"/>
          </p:cNvCxnSpPr>
          <p:nvPr/>
        </p:nvCxnSpPr>
        <p:spPr>
          <a:xfrm>
            <a:off x="4835751" y="877480"/>
            <a:ext cx="851862" cy="58050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90271" y="1196325"/>
            <a:ext cx="997342" cy="25937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719191" y="1463089"/>
            <a:ext cx="966622" cy="9389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750941" y="1477523"/>
            <a:ext cx="957478" cy="43036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08419" y="1457787"/>
            <a:ext cx="643154" cy="1223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700821" y="2066379"/>
            <a:ext cx="613921" cy="5347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351573" y="1478179"/>
            <a:ext cx="850655" cy="2556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208578" y="1497451"/>
            <a:ext cx="94341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336982" y="1507317"/>
            <a:ext cx="866495" cy="57088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637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569447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we made many, many choices</a:t>
            </a: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2082839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 b="76001"/>
          <a:stretch/>
        </p:blipFill>
        <p:spPr>
          <a:xfrm>
            <a:off x="145198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
        <p:nvSpPr>
          <p:cNvPr id="2" name="TextBox 1"/>
          <p:cNvSpPr txBox="1"/>
          <p:nvPr/>
        </p:nvSpPr>
        <p:spPr>
          <a:xfrm>
            <a:off x="438487" y="1526942"/>
            <a:ext cx="2389007" cy="2062103"/>
          </a:xfrm>
          <a:prstGeom prst="rect">
            <a:avLst/>
          </a:prstGeom>
          <a:noFill/>
        </p:spPr>
        <p:txBody>
          <a:bodyPr wrap="square" rtlCol="0">
            <a:spAutoFit/>
          </a:bodyPr>
          <a:lstStyle/>
          <a:p>
            <a:r>
              <a:rPr lang="en-US" sz="3200" dirty="0" smtClean="0">
                <a:solidFill>
                  <a:srgbClr val="FF0000"/>
                </a:solidFill>
              </a:rPr>
              <a:t>We chose how to model the data set</a:t>
            </a:r>
          </a:p>
        </p:txBody>
      </p:sp>
    </p:spTree>
    <p:extLst>
      <p:ext uri="{BB962C8B-B14F-4D97-AF65-F5344CB8AC3E}">
        <p14:creationId xmlns:p14="http://schemas.microsoft.com/office/powerpoint/2010/main" val="11106272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Tree>
    <p:extLst>
      <p:ext uri="{BB962C8B-B14F-4D97-AF65-F5344CB8AC3E}">
        <p14:creationId xmlns:p14="http://schemas.microsoft.com/office/powerpoint/2010/main" val="20575248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2"/>
          <a:srcRect l="17416" t="6710" r="17316" b="74614"/>
          <a:stretch/>
        </p:blipFill>
        <p:spPr>
          <a:xfrm>
            <a:off x="1670188" y="3352252"/>
            <a:ext cx="4391200" cy="2721558"/>
          </a:xfrm>
          <a:prstGeom prst="rect">
            <a:avLst/>
          </a:prstGeom>
        </p:spPr>
      </p:pic>
      <p:pic>
        <p:nvPicPr>
          <p:cNvPr id="7" name="Picture 6"/>
          <p:cNvPicPr>
            <a:picLocks noChangeAspect="1"/>
          </p:cNvPicPr>
          <p:nvPr/>
        </p:nvPicPr>
        <p:blipFill rotWithShape="1">
          <a:blip r:embed="rId3"/>
          <a:srcRect t="26504" b="53832"/>
          <a:stretch/>
        </p:blipFill>
        <p:spPr>
          <a:xfrm>
            <a:off x="223597" y="384558"/>
            <a:ext cx="6967814" cy="2967694"/>
          </a:xfrm>
          <a:prstGeom prst="rect">
            <a:avLst/>
          </a:prstGeom>
        </p:spPr>
      </p:pic>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5" name="Rectangle 4"/>
          <p:cNvSpPr/>
          <p:nvPr/>
        </p:nvSpPr>
        <p:spPr>
          <a:xfrm>
            <a:off x="4929640" y="781833"/>
            <a:ext cx="5836012" cy="4731552"/>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a:p>
            <a:pPr>
              <a:lnSpc>
                <a:spcPct val="120000"/>
              </a:lnSpc>
            </a:pPr>
            <a:endParaRPr lang="en-US" sz="2800" dirty="0">
              <a:solidFill>
                <a:srgbClr val="0000FF"/>
              </a:solidFill>
              <a:sym typeface="Wingdings"/>
            </a:endParaRPr>
          </a:p>
          <a:p>
            <a:pPr>
              <a:lnSpc>
                <a:spcPct val="120000"/>
              </a:lnSpc>
            </a:pPr>
            <a:endParaRPr lang="en-US" sz="2800" dirty="0" smtClean="0">
              <a:solidFill>
                <a:srgbClr val="0000FF"/>
              </a:solidFill>
              <a:sym typeface="Wingdings"/>
            </a:endParaRPr>
          </a:p>
          <a:p>
            <a:pPr>
              <a:lnSpc>
                <a:spcPct val="120000"/>
              </a:lnSpc>
            </a:pPr>
            <a:endParaRPr lang="en-US" sz="2800" dirty="0">
              <a:solidFill>
                <a:srgbClr val="0000FF"/>
              </a:solidFill>
              <a:sym typeface="Wingdings"/>
            </a:endParaRPr>
          </a:p>
          <a:p>
            <a:pPr>
              <a:lnSpc>
                <a:spcPct val="120000"/>
              </a:lnSpc>
            </a:pPr>
            <a:r>
              <a:rPr lang="en-US" sz="2800" dirty="0" smtClean="0">
                <a:solidFill>
                  <a:srgbClr val="0000FF"/>
                </a:solidFill>
              </a:rPr>
              <a:t>             </a:t>
            </a:r>
            <a:r>
              <a:rPr lang="en-US" sz="2800" dirty="0" smtClean="0">
                <a:solidFill>
                  <a:srgbClr val="660066"/>
                </a:solidFill>
              </a:rPr>
              <a:t>Ex 2:  y-coordinate</a:t>
            </a:r>
          </a:p>
          <a:p>
            <a:pPr>
              <a:lnSpc>
                <a:spcPct val="120000"/>
              </a:lnSpc>
            </a:pPr>
            <a:r>
              <a:rPr lang="en-US" sz="2800" dirty="0" smtClean="0">
                <a:solidFill>
                  <a:srgbClr val="660066"/>
                </a:solidFill>
              </a:rPr>
              <a:t>                   g : (x, y, z) </a:t>
            </a:r>
            <a:r>
              <a:rPr lang="en-US" sz="2800" dirty="0" smtClean="0">
                <a:solidFill>
                  <a:srgbClr val="660066"/>
                </a:solidFill>
                <a:sym typeface="Wingdings"/>
              </a:rPr>
              <a:t> y</a:t>
            </a:r>
            <a:endParaRPr lang="en-US" sz="2800" dirty="0" smtClean="0">
              <a:solidFill>
                <a:srgbClr val="660066"/>
              </a:solidFill>
            </a:endParaRPr>
          </a:p>
          <a:p>
            <a:pPr>
              <a:lnSpc>
                <a:spcPct val="120000"/>
              </a:lnSpc>
            </a:pPr>
            <a:endParaRPr lang="en-US" sz="2800" dirty="0"/>
          </a:p>
        </p:txBody>
      </p:sp>
    </p:spTree>
    <p:extLst>
      <p:ext uri="{BB962C8B-B14F-4D97-AF65-F5344CB8AC3E}">
        <p14:creationId xmlns:p14="http://schemas.microsoft.com/office/powerpoint/2010/main" val="38836166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6504" b="53832"/>
          <a:stretch/>
        </p:blipFill>
        <p:spPr>
          <a:xfrm>
            <a:off x="223597" y="384558"/>
            <a:ext cx="6967814" cy="2967694"/>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solidFill>
                  <a:srgbClr val="660066"/>
                </a:solidFill>
              </a:rPr>
              <a:t>http://</a:t>
            </a:r>
            <a:r>
              <a:rPr lang="en-US" sz="2200" dirty="0" err="1" smtClean="0">
                <a:solidFill>
                  <a:srgbClr val="660066"/>
                </a:solidFill>
              </a:rPr>
              <a:t>www.nature.com</a:t>
            </a:r>
            <a:r>
              <a:rPr lang="en-US" sz="2200" dirty="0" smtClean="0">
                <a:solidFill>
                  <a:srgbClr val="660066"/>
                </a:solidFill>
              </a:rPr>
              <a:t>/</a:t>
            </a:r>
            <a:r>
              <a:rPr lang="en-US" sz="2200" dirty="0" err="1" smtClean="0">
                <a:solidFill>
                  <a:srgbClr val="660066"/>
                </a:solidFill>
              </a:rPr>
              <a:t>srep</a:t>
            </a:r>
            <a:r>
              <a:rPr lang="en-US" sz="2200" dirty="0" smtClean="0">
                <a:solidFill>
                  <a:srgbClr val="660066"/>
                </a:solidFill>
              </a:rPr>
              <a:t>/2013/130207/srep01236/full/srep01236.html</a:t>
            </a:r>
            <a:endParaRPr lang="en-US" sz="2200" dirty="0">
              <a:solidFill>
                <a:srgbClr val="660066"/>
              </a:solidFill>
            </a:endParaRPr>
          </a:p>
        </p:txBody>
      </p:sp>
      <p:sp>
        <p:nvSpPr>
          <p:cNvPr id="5" name="Rectangle 4"/>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3" name="TextBox 2"/>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6" name="Rectangle 5"/>
          <p:cNvSpPr/>
          <p:nvPr/>
        </p:nvSpPr>
        <p:spPr>
          <a:xfrm>
            <a:off x="510863" y="3163881"/>
            <a:ext cx="8304271" cy="3252172"/>
          </a:xfrm>
          <a:prstGeom prst="rect">
            <a:avLst/>
          </a:prstGeom>
        </p:spPr>
        <p:txBody>
          <a:bodyPr wrap="square">
            <a:spAutoFit/>
          </a:bodyPr>
          <a:lstStyle/>
          <a:p>
            <a:r>
              <a:rPr lang="en-US" sz="3200" dirty="0" smtClean="0"/>
              <a:t>Possible filter functions:</a:t>
            </a:r>
          </a:p>
          <a:p>
            <a:pPr marL="514350" indent="574675">
              <a:lnSpc>
                <a:spcPct val="150000"/>
              </a:lnSpc>
            </a:pPr>
            <a:r>
              <a:rPr lang="en-US" sz="3200" dirty="0" smtClean="0"/>
              <a:t>Principle component analysis</a:t>
            </a:r>
          </a:p>
          <a:p>
            <a:pPr marL="514350" indent="574675">
              <a:lnSpc>
                <a:spcPct val="150000"/>
              </a:lnSpc>
            </a:pPr>
            <a:r>
              <a:rPr lang="en-US" sz="3200" dirty="0" smtClean="0"/>
              <a:t>L-infinity centrality:  </a:t>
            </a:r>
          </a:p>
          <a:p>
            <a:pPr marL="514350" indent="574675" algn="ctr"/>
            <a:r>
              <a:rPr lang="en-US" sz="3200" dirty="0" smtClean="0"/>
              <a:t>f(x) = max{d(x, p) : p in data set}</a:t>
            </a:r>
          </a:p>
          <a:p>
            <a:pPr marL="514350" indent="574675">
              <a:lnSpc>
                <a:spcPct val="150000"/>
              </a:lnSpc>
            </a:pPr>
            <a:r>
              <a:rPr lang="en-US" sz="3200" dirty="0" smtClean="0"/>
              <a:t>Norm:   f(x) = ||x || = length of x</a:t>
            </a:r>
            <a:endParaRPr lang="en-US" sz="3200" dirty="0"/>
          </a:p>
        </p:txBody>
      </p:sp>
    </p:spTree>
    <p:extLst>
      <p:ext uri="{BB962C8B-B14F-4D97-AF65-F5344CB8AC3E}">
        <p14:creationId xmlns:p14="http://schemas.microsoft.com/office/powerpoint/2010/main" val="28110099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4" name="Rectangle 3"/>
          <p:cNvSpPr/>
          <p:nvPr/>
        </p:nvSpPr>
        <p:spPr>
          <a:xfrm>
            <a:off x="1845100" y="2862307"/>
            <a:ext cx="5836012" cy="3919022"/>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t>         </a:t>
            </a: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p>
          <a:p>
            <a:pPr>
              <a:lnSpc>
                <a:spcPct val="120000"/>
              </a:lnSpc>
            </a:pPr>
            <a:endParaRPr lang="en-US" sz="2000" dirty="0" smtClean="0">
              <a:solidFill>
                <a:srgbClr val="0000FF"/>
              </a:solidFill>
            </a:endParaRPr>
          </a:p>
          <a:p>
            <a:pPr>
              <a:lnSpc>
                <a:spcPct val="120000"/>
              </a:lnSpc>
            </a:pPr>
            <a:r>
              <a:rPr lang="en-US" sz="3200" dirty="0" smtClean="0">
                <a:solidFill>
                  <a:srgbClr val="660066"/>
                </a:solidFill>
              </a:rPr>
              <a:t>If equal length intervals:</a:t>
            </a:r>
          </a:p>
          <a:p>
            <a:pPr>
              <a:lnSpc>
                <a:spcPct val="120000"/>
              </a:lnSpc>
            </a:pPr>
            <a:r>
              <a:rPr lang="en-US" sz="3200" dirty="0">
                <a:solidFill>
                  <a:srgbClr val="660066"/>
                </a:solidFill>
              </a:rPr>
              <a:t>	</a:t>
            </a:r>
            <a:r>
              <a:rPr lang="en-US" sz="3200" dirty="0" smtClean="0">
                <a:solidFill>
                  <a:srgbClr val="660066"/>
                </a:solidFill>
              </a:rPr>
              <a:t>	Choose length.</a:t>
            </a:r>
          </a:p>
          <a:p>
            <a:pPr>
              <a:lnSpc>
                <a:spcPct val="120000"/>
              </a:lnSpc>
            </a:pPr>
            <a:r>
              <a:rPr lang="en-US" sz="3200" dirty="0">
                <a:solidFill>
                  <a:srgbClr val="660066"/>
                </a:solidFill>
              </a:rPr>
              <a:t>	</a:t>
            </a:r>
            <a:r>
              <a:rPr lang="en-US" sz="3200" dirty="0" smtClean="0">
                <a:solidFill>
                  <a:srgbClr val="660066"/>
                </a:solidFill>
              </a:rPr>
              <a:t>	Choose % overlap.</a:t>
            </a:r>
            <a:endParaRPr lang="en-US" sz="3200" dirty="0">
              <a:solidFill>
                <a:srgbClr val="660066"/>
              </a:solidFill>
            </a:endParaRPr>
          </a:p>
          <a:p>
            <a:pPr>
              <a:lnSpc>
                <a:spcPct val="120000"/>
              </a:lnSpc>
            </a:pPr>
            <a:endParaRPr lang="en-US" sz="2800" dirty="0" smtClean="0">
              <a:solidFill>
                <a:srgbClr val="0000FF"/>
              </a:solidFill>
            </a:endParaRPr>
          </a:p>
        </p:txBody>
      </p:sp>
      <p:sp>
        <p:nvSpPr>
          <p:cNvPr id="5" name="TextBox 4"/>
          <p:cNvSpPr txBox="1"/>
          <p:nvPr/>
        </p:nvSpPr>
        <p:spPr>
          <a:xfrm>
            <a:off x="677187" y="1088517"/>
            <a:ext cx="2337599" cy="584776"/>
          </a:xfrm>
          <a:prstGeom prst="rect">
            <a:avLst/>
          </a:prstGeom>
          <a:noFill/>
        </p:spPr>
        <p:txBody>
          <a:bodyPr wrap="square" rtlCol="0">
            <a:spAutoFit/>
          </a:bodyPr>
          <a:lstStyle/>
          <a:p>
            <a:r>
              <a:rPr lang="en-US" sz="3200" dirty="0" smtClean="0">
                <a:solidFill>
                  <a:srgbClr val="FF0000"/>
                </a:solidFill>
              </a:rPr>
              <a:t>Chose bins</a:t>
            </a:r>
          </a:p>
        </p:txBody>
      </p:sp>
    </p:spTree>
    <p:extLst>
      <p:ext uri="{BB962C8B-B14F-4D97-AF65-F5344CB8AC3E}">
        <p14:creationId xmlns:p14="http://schemas.microsoft.com/office/powerpoint/2010/main" val="2325920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5" name="Picture 4"/>
          <p:cNvPicPr>
            <a:picLocks noChangeAspect="1"/>
          </p:cNvPicPr>
          <p:nvPr/>
        </p:nvPicPr>
        <p:blipFill rotWithShape="1">
          <a:blip r:embed="rId2"/>
          <a:srcRect t="67722" b="-190"/>
          <a:stretch/>
        </p:blipFill>
        <p:spPr>
          <a:xfrm>
            <a:off x="4179017" y="429608"/>
            <a:ext cx="3900688" cy="2743200"/>
          </a:xfrm>
          <a:prstGeom prst="rect">
            <a:avLst/>
          </a:prstGeom>
        </p:spPr>
      </p:pic>
      <p:sp>
        <p:nvSpPr>
          <p:cNvPr id="6" name="Rectangle 5"/>
          <p:cNvSpPr/>
          <p:nvPr/>
        </p:nvSpPr>
        <p:spPr>
          <a:xfrm>
            <a:off x="3631701" y="3674568"/>
            <a:ext cx="5894081" cy="2074414"/>
          </a:xfrm>
          <a:prstGeom prst="rect">
            <a:avLst/>
          </a:prstGeom>
        </p:spPr>
        <p:txBody>
          <a:bodyPr wrap="square">
            <a:spAutoFit/>
          </a:bodyPr>
          <a:lstStyle/>
          <a:p>
            <a:pPr>
              <a:lnSpc>
                <a:spcPct val="120000"/>
              </a:lnSpc>
            </a:pPr>
            <a:r>
              <a:rPr lang="en-US" sz="2800" dirty="0" smtClean="0"/>
              <a:t> Cluster each bin &amp; create network.</a:t>
            </a:r>
          </a:p>
          <a:p>
            <a:pPr>
              <a:lnSpc>
                <a:spcPct val="120000"/>
              </a:lnSpc>
            </a:pPr>
            <a:r>
              <a:rPr lang="en-US" sz="2800" dirty="0" smtClean="0"/>
              <a:t>        Vertex = a cluster of a bin.  </a:t>
            </a:r>
          </a:p>
          <a:p>
            <a:pPr>
              <a:lnSpc>
                <a:spcPct val="120000"/>
              </a:lnSpc>
            </a:pPr>
            <a:r>
              <a:rPr lang="en-US" sz="2800" dirty="0" smtClean="0"/>
              <a:t>          Edge = nonempty intersection             </a:t>
            </a:r>
          </a:p>
          <a:p>
            <a:r>
              <a:rPr lang="en-US" sz="2800" dirty="0" smtClean="0"/>
              <a:t>                                 between clusters</a:t>
            </a:r>
            <a:endParaRPr lang="en-US" sz="2800" dirty="0"/>
          </a:p>
        </p:txBody>
      </p:sp>
      <p:sp>
        <p:nvSpPr>
          <p:cNvPr id="7" name="TextBox 6"/>
          <p:cNvSpPr txBox="1"/>
          <p:nvPr/>
        </p:nvSpPr>
        <p:spPr>
          <a:xfrm>
            <a:off x="516924" y="664429"/>
            <a:ext cx="2434368" cy="4770536"/>
          </a:xfrm>
          <a:prstGeom prst="rect">
            <a:avLst/>
          </a:prstGeom>
          <a:noFill/>
        </p:spPr>
        <p:txBody>
          <a:bodyPr wrap="square" rtlCol="0">
            <a:spAutoFit/>
          </a:bodyPr>
          <a:lstStyle/>
          <a:p>
            <a:r>
              <a:rPr lang="en-US" sz="3200" dirty="0" smtClean="0">
                <a:solidFill>
                  <a:srgbClr val="FF0000"/>
                </a:solidFill>
              </a:rPr>
              <a:t>Chose how to cluster.</a:t>
            </a:r>
          </a:p>
          <a:p>
            <a:endParaRPr lang="en-US" sz="1600" dirty="0">
              <a:solidFill>
                <a:srgbClr val="660066"/>
              </a:solidFill>
            </a:endParaRPr>
          </a:p>
          <a:p>
            <a:r>
              <a:rPr lang="en-US" sz="3200" dirty="0" smtClean="0">
                <a:solidFill>
                  <a:srgbClr val="660066"/>
                </a:solidFill>
              </a:rPr>
              <a:t>Normally need a definition of distance between data points</a:t>
            </a:r>
          </a:p>
          <a:p>
            <a:endParaRPr lang="en-US" sz="3200" dirty="0" smtClean="0">
              <a:solidFill>
                <a:srgbClr val="FF0000"/>
              </a:solidFill>
            </a:endParaRPr>
          </a:p>
        </p:txBody>
      </p:sp>
      <p:pic>
        <p:nvPicPr>
          <p:cNvPr id="8" name="Picture 7"/>
          <p:cNvPicPr>
            <a:picLocks noChangeAspect="1"/>
          </p:cNvPicPr>
          <p:nvPr/>
        </p:nvPicPr>
        <p:blipFill rotWithShape="1">
          <a:blip r:embed="rId3"/>
          <a:srcRect t="52669" b="32396"/>
          <a:stretch/>
        </p:blipFill>
        <p:spPr>
          <a:xfrm>
            <a:off x="262714" y="5236918"/>
            <a:ext cx="3166261" cy="1024128"/>
          </a:xfrm>
          <a:prstGeom prst="rect">
            <a:avLst/>
          </a:prstGeom>
        </p:spPr>
      </p:pic>
    </p:spTree>
    <p:extLst>
      <p:ext uri="{BB962C8B-B14F-4D97-AF65-F5344CB8AC3E}">
        <p14:creationId xmlns:p14="http://schemas.microsoft.com/office/powerpoint/2010/main" val="2369517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we made many, many choices</a:t>
            </a: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3487863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02023" y="4050937"/>
            <a:ext cx="3556000" cy="3111500"/>
          </a:xfrm>
          <a:prstGeom prst="rect">
            <a:avLst/>
          </a:prstGeom>
        </p:spPr>
      </p:pic>
      <p:pic>
        <p:nvPicPr>
          <p:cNvPr id="3" name="Picture 2"/>
          <p:cNvPicPr>
            <a:picLocks noChangeAspect="1"/>
          </p:cNvPicPr>
          <p:nvPr/>
        </p:nvPicPr>
        <p:blipFill rotWithShape="1">
          <a:blip r:embed="rId3"/>
          <a:srcRect l="17780" t="17782" r="2850" b="4091"/>
          <a:stretch/>
        </p:blipFill>
        <p:spPr>
          <a:xfrm>
            <a:off x="319983" y="320878"/>
            <a:ext cx="6455737" cy="4736589"/>
          </a:xfrm>
          <a:prstGeom prst="rect">
            <a:avLst/>
          </a:prstGeom>
        </p:spPr>
      </p:pic>
      <p:sp>
        <p:nvSpPr>
          <p:cNvPr id="4" name="TextBox 3"/>
          <p:cNvSpPr txBox="1"/>
          <p:nvPr/>
        </p:nvSpPr>
        <p:spPr>
          <a:xfrm>
            <a:off x="447140" y="5057467"/>
            <a:ext cx="3666542" cy="1077218"/>
          </a:xfrm>
          <a:prstGeom prst="rect">
            <a:avLst/>
          </a:prstGeom>
          <a:noFill/>
        </p:spPr>
        <p:txBody>
          <a:bodyPr wrap="square" rtlCol="0">
            <a:spAutoFit/>
          </a:bodyPr>
          <a:lstStyle/>
          <a:p>
            <a:r>
              <a:rPr lang="en-US" sz="3200" dirty="0" smtClean="0"/>
              <a:t>M(100, 10)  U Q</a:t>
            </a:r>
          </a:p>
          <a:p>
            <a:r>
              <a:rPr lang="en-US" sz="3200" dirty="0" smtClean="0"/>
              <a:t>where |Q| = 30</a:t>
            </a:r>
          </a:p>
        </p:txBody>
      </p:sp>
      <p:sp>
        <p:nvSpPr>
          <p:cNvPr id="6" name="Rectangle 5"/>
          <p:cNvSpPr/>
          <p:nvPr/>
        </p:nvSpPr>
        <p:spPr>
          <a:xfrm>
            <a:off x="0" y="6176764"/>
            <a:ext cx="8441991" cy="646331"/>
          </a:xfrm>
          <a:prstGeom prst="rect">
            <a:avLst/>
          </a:prstGeom>
        </p:spPr>
        <p:txBody>
          <a:bodyPr wrap="square">
            <a:spAutoFit/>
          </a:bodyPr>
          <a:lstStyle/>
          <a:p>
            <a:r>
              <a:rPr lang="en-US" dirty="0" smtClean="0"/>
              <a:t>On </a:t>
            </a:r>
            <a:r>
              <a:rPr lang="en-US" dirty="0"/>
              <a:t>the Local Behavior of Spaces of Natural </a:t>
            </a:r>
            <a:r>
              <a:rPr lang="en-US" dirty="0" smtClean="0"/>
              <a:t>Images, Gunnar </a:t>
            </a:r>
            <a:r>
              <a:rPr lang="en-US" dirty="0" err="1"/>
              <a:t>Carlsson</a:t>
            </a:r>
            <a:r>
              <a:rPr lang="en-US" dirty="0"/>
              <a:t>, </a:t>
            </a:r>
            <a:r>
              <a:rPr lang="en-US" dirty="0" err="1"/>
              <a:t>Tigran</a:t>
            </a:r>
            <a:r>
              <a:rPr lang="en-US" dirty="0"/>
              <a:t> </a:t>
            </a:r>
            <a:r>
              <a:rPr lang="en-US" dirty="0" err="1"/>
              <a:t>Ishkhanov</a:t>
            </a:r>
            <a:r>
              <a:rPr lang="en-US" dirty="0"/>
              <a:t>, Vin de Silva, </a:t>
            </a:r>
            <a:r>
              <a:rPr lang="en-US" dirty="0" err="1"/>
              <a:t>Afra</a:t>
            </a:r>
            <a:r>
              <a:rPr lang="en-US" dirty="0"/>
              <a:t> </a:t>
            </a:r>
            <a:r>
              <a:rPr lang="en-US" dirty="0" err="1" smtClean="0"/>
              <a:t>Zomorodian</a:t>
            </a:r>
            <a:r>
              <a:rPr lang="en-US" dirty="0" smtClean="0"/>
              <a:t>, </a:t>
            </a:r>
            <a:r>
              <a:rPr lang="en-US" dirty="0"/>
              <a:t>International Journal of Computer Vision 2008, </a:t>
            </a:r>
            <a:r>
              <a:rPr lang="en-US" dirty="0" err="1"/>
              <a:t>pp</a:t>
            </a:r>
            <a:r>
              <a:rPr lang="en-US" dirty="0"/>
              <a:t> 1-</a:t>
            </a:r>
            <a:r>
              <a:rPr lang="en-US" dirty="0" smtClean="0"/>
              <a:t>12.</a:t>
            </a:r>
            <a:endParaRPr lang="en-US" dirty="0"/>
          </a:p>
        </p:txBody>
      </p:sp>
    </p:spTree>
    <p:extLst>
      <p:ext uri="{BB962C8B-B14F-4D97-AF65-F5344CB8AC3E}">
        <p14:creationId xmlns:p14="http://schemas.microsoft.com/office/powerpoint/2010/main" val="770472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970" y="138811"/>
            <a:ext cx="8422006" cy="4278094"/>
          </a:xfrm>
          <a:prstGeom prst="rect">
            <a:avLst/>
          </a:prstGeom>
          <a:noFill/>
        </p:spPr>
        <p:txBody>
          <a:bodyPr wrap="square" rtlCol="0">
            <a:spAutoFit/>
          </a:bodyPr>
          <a:lstStyle/>
          <a:p>
            <a:pPr algn="ctr"/>
            <a:r>
              <a:rPr lang="en-US" sz="3200" dirty="0" smtClean="0">
                <a:solidFill>
                  <a:srgbClr val="FF0000"/>
                </a:solidFill>
              </a:rPr>
              <a:t>Note: we made many, many choices</a:t>
            </a:r>
          </a:p>
          <a:p>
            <a:pPr algn="ctr"/>
            <a:endParaRPr lang="en-US" sz="2400" dirty="0" smtClean="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3200" dirty="0" smtClean="0">
              <a:solidFill>
                <a:srgbClr val="000000"/>
              </a:solidFill>
            </a:endParaRP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639858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we made many, many choices</a:t>
            </a:r>
          </a:p>
          <a:p>
            <a:pPr algn="ctr"/>
            <a:endParaRPr lang="en-US" sz="2400" dirty="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2212451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2">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2">
            <a:extLst>
              <a:ext uri="{28A0092B-C50C-407E-A947-70E740481C1C}">
                <a14:useLocalDpi xmlns:a14="http://schemas.microsoft.com/office/drawing/2010/main" val="0"/>
              </a:ext>
            </a:extLst>
          </a:blip>
          <a:srcRect t="48463" b="409"/>
          <a:stretch/>
        </p:blipFill>
        <p:spPr bwMode="auto">
          <a:xfrm>
            <a:off x="5194286" y="895948"/>
            <a:ext cx="3949714" cy="5601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Tree>
    <p:extLst>
      <p:ext uri="{BB962C8B-B14F-4D97-AF65-F5344CB8AC3E}">
        <p14:creationId xmlns:p14="http://schemas.microsoft.com/office/powerpoint/2010/main" val="1575325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we made many, many choices</a:t>
            </a:r>
          </a:p>
          <a:p>
            <a:pPr algn="ctr"/>
            <a:endParaRPr lang="en-US" sz="2400" dirty="0" smtClean="0">
              <a:solidFill>
                <a:srgbClr val="00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  </a:t>
            </a:r>
            <a:r>
              <a:rPr lang="en-US" sz="4800" dirty="0">
                <a:solidFill>
                  <a:srgbClr val="FF0000"/>
                </a:solidFill>
              </a:rPr>
              <a:t>vs </a:t>
            </a:r>
            <a:r>
              <a:rPr lang="en-US" sz="4800" dirty="0" smtClean="0">
                <a:solidFill>
                  <a:srgbClr val="FF0000"/>
                </a:solidFill>
              </a:rPr>
              <a:t>  </a:t>
            </a:r>
            <a:r>
              <a:rPr lang="en-US" sz="4800" dirty="0" err="1" smtClean="0">
                <a:solidFill>
                  <a:srgbClr val="FF0000"/>
                </a:solidFill>
              </a:rPr>
              <a:t>persistencia</a:t>
            </a:r>
            <a:endParaRPr lang="en-US" sz="4800" dirty="0" smtClean="0">
              <a:solidFill>
                <a:srgbClr val="FF0000"/>
              </a:solidFill>
            </a:endParaRP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770096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Tree>
    <p:extLst>
      <p:ext uri="{BB962C8B-B14F-4D97-AF65-F5344CB8AC3E}">
        <p14:creationId xmlns:p14="http://schemas.microsoft.com/office/powerpoint/2010/main" val="231328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 name="Straight Arrow Connector 2"/>
          <p:cNvCxnSpPr/>
          <p:nvPr/>
        </p:nvCxnSpPr>
        <p:spPr>
          <a:xfrm>
            <a:off x="1285225" y="368884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35624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368884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369006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369006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369006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368884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369006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9045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1522775" y="695162"/>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389901" y="1028045"/>
            <a:ext cx="1874917" cy="1077218"/>
          </a:xfrm>
          <a:prstGeom prst="rect">
            <a:avLst/>
          </a:prstGeom>
          <a:noFill/>
        </p:spPr>
        <p:txBody>
          <a:bodyPr wrap="square" rtlCol="0">
            <a:spAutoFit/>
          </a:bodyPr>
          <a:lstStyle/>
          <a:p>
            <a:r>
              <a:rPr lang="en-US" sz="3200" dirty="0" smtClean="0">
                <a:solidFill>
                  <a:srgbClr val="FF0000"/>
                </a:solidFill>
              </a:rPr>
              <a:t>Chose filter </a:t>
            </a:r>
          </a:p>
        </p:txBody>
      </p:sp>
      <p:sp>
        <p:nvSpPr>
          <p:cNvPr id="2" name="TextBox 1"/>
          <p:cNvSpPr txBox="1"/>
          <p:nvPr/>
        </p:nvSpPr>
        <p:spPr>
          <a:xfrm>
            <a:off x="1134018" y="4338928"/>
            <a:ext cx="6269073" cy="584776"/>
          </a:xfrm>
          <a:prstGeom prst="rect">
            <a:avLst/>
          </a:prstGeom>
          <a:noFill/>
        </p:spPr>
        <p:txBody>
          <a:bodyPr wrap="square" rtlCol="0">
            <a:spAutoFit/>
          </a:bodyPr>
          <a:lstStyle/>
          <a:p>
            <a:r>
              <a:rPr lang="en-US" sz="3200" dirty="0" smtClean="0"/>
              <a:t>Only need to cover the data points.</a:t>
            </a:r>
          </a:p>
        </p:txBody>
      </p:sp>
    </p:spTree>
    <p:extLst>
      <p:ext uri="{BB962C8B-B14F-4D97-AF65-F5344CB8AC3E}">
        <p14:creationId xmlns:p14="http://schemas.microsoft.com/office/powerpoint/2010/main" val="7480730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pic>
        <p:nvPicPr>
          <p:cNvPr id="6" name="Picture 5"/>
          <p:cNvPicPr>
            <a:picLocks noChangeAspect="1"/>
          </p:cNvPicPr>
          <p:nvPr/>
        </p:nvPicPr>
        <p:blipFill rotWithShape="1">
          <a:blip r:embed="rId3"/>
          <a:srcRect r="60000"/>
          <a:stretch/>
        </p:blipFill>
        <p:spPr>
          <a:xfrm>
            <a:off x="5120691" y="-310522"/>
            <a:ext cx="3657600" cy="5791487"/>
          </a:xfrm>
          <a:prstGeom prst="rect">
            <a:avLst/>
          </a:prstGeom>
        </p:spPr>
      </p:pic>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80730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l="50000"/>
          <a:stretch/>
        </p:blipFill>
        <p:spPr>
          <a:xfrm>
            <a:off x="5067770" y="228588"/>
            <a:ext cx="3822965" cy="4842662"/>
          </a:xfrm>
          <a:prstGeom prst="rect">
            <a:avLst/>
          </a:prstGeom>
        </p:spPr>
      </p:pic>
    </p:spTree>
    <p:extLst>
      <p:ext uri="{BB962C8B-B14F-4D97-AF65-F5344CB8AC3E}">
        <p14:creationId xmlns:p14="http://schemas.microsoft.com/office/powerpoint/2010/main" val="18522534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smtClean="0">
                <a:solidFill>
                  <a:srgbClr val="008000"/>
                </a:solidFill>
              </a:rPr>
              <a:t>Application 3 (in paper):  Basketball</a:t>
            </a:r>
          </a:p>
          <a:p>
            <a:endParaRPr lang="en-US" sz="1200" dirty="0"/>
          </a:p>
          <a:p>
            <a:r>
              <a:rPr lang="en-US" sz="3200" dirty="0" smtClean="0">
                <a:solidFill>
                  <a:srgbClr val="0000FF"/>
                </a:solidFill>
              </a:rPr>
              <a:t>Data:  </a:t>
            </a:r>
            <a:r>
              <a:rPr lang="en-US" sz="3200" dirty="0" smtClean="0"/>
              <a:t>rates </a:t>
            </a:r>
            <a:r>
              <a:rPr lang="en-US" sz="3200" dirty="0"/>
              <a:t>(per minute played) of rebounds, assists, turnovers, steals, blocked shots, personal fouls, and points </a:t>
            </a:r>
            <a:r>
              <a:rPr lang="en-US" sz="3200" dirty="0" smtClean="0"/>
              <a:t>scored for 452 players.</a:t>
            </a:r>
          </a:p>
          <a:p>
            <a:endParaRPr lang="en-US" sz="2000" dirty="0" smtClean="0">
              <a:sym typeface="Wingdings"/>
            </a:endParaRPr>
          </a:p>
          <a:p>
            <a:r>
              <a:rPr lang="en-US" sz="3200" dirty="0" smtClean="0">
                <a:sym typeface="Wingdings"/>
              </a:rPr>
              <a:t>                   </a:t>
            </a:r>
            <a:r>
              <a:rPr lang="en-US" sz="3200" dirty="0" smtClean="0"/>
              <a:t>Input:  452 points in </a:t>
            </a:r>
            <a:r>
              <a:rPr lang="en-US" sz="3200" b="1" dirty="0" smtClean="0"/>
              <a:t>R</a:t>
            </a:r>
            <a:r>
              <a:rPr lang="en-US" sz="3200" baseline="30000" dirty="0" smtClean="0"/>
              <a:t>7</a:t>
            </a:r>
          </a:p>
          <a:p>
            <a:endParaRPr lang="en-US" sz="2000" baseline="30000" dirty="0"/>
          </a:p>
          <a:p>
            <a:r>
              <a:rPr lang="en-US" sz="3200" dirty="0" smtClean="0"/>
              <a:t>For each player, we have a vector</a:t>
            </a:r>
            <a:endParaRPr lang="en-US" sz="2000" dirty="0" smtClean="0"/>
          </a:p>
          <a:p>
            <a:endParaRPr lang="en-US" sz="6000" dirty="0" smtClean="0"/>
          </a:p>
          <a:p>
            <a:r>
              <a:rPr lang="en-US" sz="3200" dirty="0"/>
              <a:t> </a:t>
            </a:r>
            <a:r>
              <a:rPr lang="en-US" sz="3200" dirty="0" smtClean="0"/>
              <a:t>                       =  (r, a, t, s, b, f, p)   in  </a:t>
            </a:r>
            <a:r>
              <a:rPr lang="en-US" sz="3200" b="1" dirty="0" smtClean="0"/>
              <a:t>R</a:t>
            </a:r>
            <a:r>
              <a:rPr lang="en-US" sz="3200" baseline="30000" dirty="0" smtClean="0"/>
              <a:t>7</a:t>
            </a:r>
            <a:endParaRPr lang="en-US" sz="3200" baseline="30000" dirty="0"/>
          </a:p>
          <a:p>
            <a:endParaRPr lang="en-US" sz="1200" dirty="0" smtClean="0">
              <a:solidFill>
                <a:srgbClr val="0000FF"/>
              </a:solidFill>
            </a:endParaRPr>
          </a:p>
          <a:p>
            <a:r>
              <a:rPr lang="en-US" sz="3200" dirty="0" smtClean="0">
                <a:solidFill>
                  <a:srgbClr val="0000FF"/>
                </a:solidFill>
              </a:rPr>
              <a:t>Distance</a:t>
            </a:r>
            <a:r>
              <a:rPr lang="en-US" sz="3200" dirty="0">
                <a:solidFill>
                  <a:srgbClr val="0000FF"/>
                </a:solidFill>
              </a:rPr>
              <a:t>: </a:t>
            </a:r>
            <a:r>
              <a:rPr lang="en-US" sz="3200" dirty="0"/>
              <a:t>variance normalized </a:t>
            </a:r>
            <a:r>
              <a:rPr lang="en-US" sz="3200" dirty="0" smtClean="0"/>
              <a:t>Euclidean distance.</a:t>
            </a:r>
          </a:p>
          <a:p>
            <a:r>
              <a:rPr lang="en-US" sz="3200" dirty="0" smtClean="0">
                <a:solidFill>
                  <a:srgbClr val="0000FF"/>
                </a:solidFill>
              </a:rPr>
              <a:t>Clustering:  </a:t>
            </a:r>
            <a:r>
              <a:rPr lang="en-US" sz="3200" dirty="0" smtClean="0"/>
              <a:t>Single linkage. </a:t>
            </a:r>
            <a:endParaRPr lang="en-US" sz="3200" dirty="0"/>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smtClean="0"/>
                <a:t>(</a:t>
              </a:r>
              <a:r>
                <a:rPr lang="en-US" sz="2000" dirty="0" smtClean="0"/>
                <a:t>     min      ,    min </a:t>
              </a:r>
              <a:r>
                <a:rPr lang="en-US" sz="4800" dirty="0" smtClean="0"/>
                <a:t> </a:t>
              </a:r>
              <a:r>
                <a:rPr lang="en-US" sz="2000" dirty="0"/>
                <a:t>,     </a:t>
              </a:r>
              <a:r>
                <a:rPr lang="en-US" sz="2000" dirty="0" smtClean="0"/>
                <a:t>  min     ,   min  ,          min          ,           min         ,          min        </a:t>
              </a:r>
              <a:r>
                <a:rPr lang="en-US" sz="4800" dirty="0" smtClean="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smtClean="0"/>
                <a:t>rebounds   </a:t>
              </a:r>
              <a:r>
                <a:rPr lang="en-US" sz="2000" dirty="0"/>
                <a:t>assists   turnovers   steals   blocked shots   personal fouls   points </a:t>
              </a:r>
              <a:r>
                <a:rPr lang="en-US" sz="2000" dirty="0" smtClean="0"/>
                <a:t>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3335006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123" y="34639"/>
            <a:ext cx="6676045" cy="6400800"/>
          </a:xfrm>
          <a:prstGeom prst="rect">
            <a:avLst/>
          </a:prstGeom>
        </p:spPr>
      </p:pic>
      <p:pic>
        <p:nvPicPr>
          <p:cNvPr id="3" name="Picture 2"/>
          <p:cNvPicPr>
            <a:picLocks noChangeAspect="1"/>
          </p:cNvPicPr>
          <p:nvPr/>
        </p:nvPicPr>
        <p:blipFill rotWithShape="1">
          <a:blip r:embed="rId3"/>
          <a:srcRect l="11218" t="1279" b="-1"/>
          <a:stretch/>
        </p:blipFill>
        <p:spPr>
          <a:xfrm>
            <a:off x="6740235" y="4537363"/>
            <a:ext cx="2319489" cy="2256773"/>
          </a:xfrm>
          <a:prstGeom prst="rect">
            <a:avLst/>
          </a:prstGeom>
        </p:spPr>
      </p:pic>
      <p:sp>
        <p:nvSpPr>
          <p:cNvPr id="4" name="Rectangle 3"/>
          <p:cNvSpPr/>
          <p:nvPr/>
        </p:nvSpPr>
        <p:spPr>
          <a:xfrm>
            <a:off x="70195" y="6470970"/>
            <a:ext cx="6108931" cy="369332"/>
          </a:xfrm>
          <a:prstGeom prst="rect">
            <a:avLst/>
          </a:prstGeom>
        </p:spPr>
        <p:txBody>
          <a:bodyPr wrap="square">
            <a:spAutoFit/>
          </a:bodyPr>
          <a:lstStyle/>
          <a:p>
            <a:r>
              <a:rPr lang="en-US" dirty="0">
                <a:hlinkClick r:id="rId4"/>
              </a:rPr>
              <a:t>http://www.maths.ed.ac.uk/~</a:t>
            </a:r>
            <a:r>
              <a:rPr lang="en-US" dirty="0" smtClean="0">
                <a:hlinkClick r:id="rId4"/>
              </a:rPr>
              <a:t>aar/papers/ghristeat.pdf</a:t>
            </a:r>
            <a:endParaRPr lang="en-US" dirty="0" smtClean="0"/>
          </a:p>
        </p:txBody>
      </p:sp>
    </p:spTree>
    <p:extLst>
      <p:ext uri="{BB962C8B-B14F-4D97-AF65-F5344CB8AC3E}">
        <p14:creationId xmlns:p14="http://schemas.microsoft.com/office/powerpoint/2010/main" val="83640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smtClean="0">
                <a:solidFill>
                  <a:srgbClr val="0000FF"/>
                </a:solidFill>
              </a:rPr>
              <a:t>Filters</a:t>
            </a:r>
            <a:r>
              <a:rPr lang="en-US" sz="3200" dirty="0">
                <a:solidFill>
                  <a:srgbClr val="0000FF"/>
                </a:solidFill>
              </a:rPr>
              <a:t>:  </a:t>
            </a:r>
            <a:r>
              <a:rPr lang="en-US" sz="3200" dirty="0"/>
              <a:t>principle and secondary SVD values</a:t>
            </a:r>
            <a:r>
              <a:rPr lang="en-US" sz="3200" dirty="0" smtClean="0"/>
              <a:t>.</a:t>
            </a:r>
            <a:endParaRPr lang="en-US" sz="3200" dirty="0"/>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smtClean="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33890311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237040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a:t>
            </a:r>
            <a:r>
              <a:rPr lang="en-US" dirty="0" smtClean="0">
                <a:solidFill>
                  <a:srgbClr val="FFD4EF"/>
                </a:solidFill>
              </a:rPr>
              <a:t> </a:t>
            </a:r>
            <a:r>
              <a:rPr lang="en-US" dirty="0">
                <a:solidFill>
                  <a:srgbClr val="FFD4EF"/>
                </a:solidFill>
              </a:rPr>
              <a:t>Kobe </a:t>
            </a:r>
            <a:r>
              <a:rPr lang="en-US" dirty="0" smtClean="0">
                <a:solidFill>
                  <a:srgbClr val="FFD4EF"/>
                </a:solidFill>
              </a:rPr>
              <a:t>Bryant, Brook </a:t>
            </a:r>
            <a:r>
              <a:rPr lang="en-US" dirty="0">
                <a:solidFill>
                  <a:srgbClr val="FFD4EF"/>
                </a:solidFill>
              </a:rPr>
              <a:t>Lopez</a:t>
            </a:r>
          </a:p>
        </p:txBody>
      </p:sp>
    </p:spTree>
    <p:extLst>
      <p:ext uri="{BB962C8B-B14F-4D97-AF65-F5344CB8AC3E}">
        <p14:creationId xmlns:p14="http://schemas.microsoft.com/office/powerpoint/2010/main" val="38532297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4212825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15170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415170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170881"/>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4074555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73341" b="-4022"/>
          <a:stretch/>
        </p:blipFill>
        <p:spPr>
          <a:xfrm>
            <a:off x="5812079" y="3259386"/>
            <a:ext cx="3166261" cy="2103120"/>
          </a:xfrm>
          <a:prstGeom prst="rect">
            <a:avLst/>
          </a:prstGeom>
        </p:spPr>
      </p:pic>
      <p:pic>
        <p:nvPicPr>
          <p:cNvPr id="7" name="Picture 6"/>
          <p:cNvPicPr>
            <a:picLocks noChangeAspect="1"/>
          </p:cNvPicPr>
          <p:nvPr/>
        </p:nvPicPr>
        <p:blipFill rotWithShape="1">
          <a:blip r:embed="rId2"/>
          <a:srcRect l="17416" t="6710" r="17316" b="74614"/>
          <a:stretch/>
        </p:blipFill>
        <p:spPr>
          <a:xfrm>
            <a:off x="7002325" y="882099"/>
            <a:ext cx="2066544" cy="1280160"/>
          </a:xfrm>
          <a:prstGeom prst="rect">
            <a:avLst/>
          </a:prstGeom>
        </p:spPr>
      </p:pic>
      <p:sp>
        <p:nvSpPr>
          <p:cNvPr id="3" name="Rectangle 2"/>
          <p:cNvSpPr/>
          <p:nvPr/>
        </p:nvSpPr>
        <p:spPr>
          <a:xfrm>
            <a:off x="151855" y="174609"/>
            <a:ext cx="8917014" cy="6058046"/>
          </a:xfrm>
          <a:prstGeom prst="rect">
            <a:avLst/>
          </a:prstGeom>
        </p:spPr>
        <p:txBody>
          <a:bodyPr wrap="square" lIns="91419" tIns="45709" rIns="91419" bIns="45709">
            <a:spAutoFit/>
          </a:bodyPr>
          <a:lstStyle/>
          <a:p>
            <a:r>
              <a:rPr lang="en-US" sz="2800" dirty="0" smtClean="0"/>
              <a:t>Topological Data Analysis (TDA): Three key ideas of topology that make extracting of patterns via shape possible. </a:t>
            </a:r>
          </a:p>
          <a:p>
            <a:endParaRPr lang="en-US" sz="3000" dirty="0"/>
          </a:p>
          <a:p>
            <a:pPr marL="111125"/>
            <a:r>
              <a:rPr lang="en-US" sz="3000" i="1" dirty="0" smtClean="0"/>
              <a:t>1.)  coordinate free</a:t>
            </a:r>
            <a:r>
              <a:rPr lang="en-US" sz="3000" dirty="0" smtClean="0"/>
              <a:t>. </a:t>
            </a:r>
            <a:endParaRPr lang="en-US" sz="3000" dirty="0"/>
          </a:p>
          <a:p>
            <a:pPr marL="566738" indent="-222250">
              <a:buFont typeface="Arial"/>
              <a:buChar char="•"/>
            </a:pPr>
            <a:r>
              <a:rPr lang="en-US" sz="3000" dirty="0" smtClean="0"/>
              <a:t>No dependence on the coordinate system chosen. </a:t>
            </a:r>
          </a:p>
          <a:p>
            <a:pPr marL="566738" indent="-222250">
              <a:buFont typeface="Arial"/>
              <a:buChar char="•"/>
            </a:pPr>
            <a:r>
              <a:rPr lang="en-US" sz="3000" dirty="0" smtClean="0"/>
              <a:t>Can compare data derived from different platforms</a:t>
            </a:r>
          </a:p>
          <a:p>
            <a:pPr marL="566738" indent="-222250">
              <a:buFont typeface="Arial"/>
              <a:buChar char="•"/>
            </a:pPr>
            <a:endParaRPr lang="en-US" sz="3000" dirty="0" smtClean="0"/>
          </a:p>
          <a:p>
            <a:pPr marL="111125"/>
            <a:r>
              <a:rPr lang="en-US" sz="2800" i="1" dirty="0" smtClean="0"/>
              <a:t>2</a:t>
            </a:r>
            <a:r>
              <a:rPr lang="en-US" sz="2800" i="1" dirty="0"/>
              <a:t>.) invariant under “small” deformations</a:t>
            </a:r>
            <a:r>
              <a:rPr lang="en-US" sz="2800" dirty="0"/>
              <a:t>. </a:t>
            </a:r>
          </a:p>
          <a:p>
            <a:pPr marL="566738" indent="-222250">
              <a:buFont typeface="Arial"/>
              <a:buChar char="•"/>
            </a:pPr>
            <a:r>
              <a:rPr lang="en-US" sz="2800" dirty="0"/>
              <a:t> less sensitive to noise</a:t>
            </a:r>
          </a:p>
          <a:p>
            <a:pPr marL="566738" indent="-222250">
              <a:buFont typeface="Arial"/>
              <a:buChar char="•"/>
            </a:pPr>
            <a:endParaRPr lang="en-US" sz="3000" dirty="0" smtClean="0"/>
          </a:p>
          <a:p>
            <a:pPr marL="111125"/>
            <a:r>
              <a:rPr lang="en-US" sz="2800" i="1" dirty="0"/>
              <a:t>3.)  compressed representations of shapes</a:t>
            </a:r>
            <a:r>
              <a:rPr lang="en-US" sz="2800" dirty="0"/>
              <a:t>. </a:t>
            </a:r>
            <a:endParaRPr lang="en-US" sz="1400" dirty="0"/>
          </a:p>
          <a:p>
            <a:pPr marL="566738" indent="-222250">
              <a:buFont typeface="Arial"/>
              <a:buChar char="•"/>
            </a:pPr>
            <a:r>
              <a:rPr lang="en-US" sz="2800" dirty="0"/>
              <a:t>Input:  dataset with thousands of points</a:t>
            </a:r>
          </a:p>
          <a:p>
            <a:pPr marL="566738" indent="-222250">
              <a:buFont typeface="Arial"/>
              <a:buChar char="•"/>
            </a:pPr>
            <a:r>
              <a:rPr lang="en-US" sz="2800" dirty="0"/>
              <a:t>Output: network with </a:t>
            </a:r>
            <a:r>
              <a:rPr lang="en-US" sz="2800" dirty="0" smtClean="0"/>
              <a:t>13 </a:t>
            </a:r>
            <a:r>
              <a:rPr lang="en-US" sz="2800" dirty="0"/>
              <a:t>vertices and 12 edges. </a:t>
            </a:r>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9963977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3722190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3829623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100" y="0"/>
            <a:ext cx="7283895" cy="6858000"/>
          </a:xfrm>
          <a:prstGeom prst="rect">
            <a:avLst/>
          </a:prstGeom>
        </p:spPr>
      </p:pic>
    </p:spTree>
    <p:extLst>
      <p:ext uri="{BB962C8B-B14F-4D97-AF65-F5344CB8AC3E}">
        <p14:creationId xmlns:p14="http://schemas.microsoft.com/office/powerpoint/2010/main" val="914319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3911501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28864767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33662294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18159023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Jan 31;415(6871):530-6.</a:t>
            </a:r>
          </a:p>
        </p:txBody>
      </p:sp>
    </p:spTree>
    <p:extLst>
      <p:ext uri="{BB962C8B-B14F-4D97-AF65-F5344CB8AC3E}">
        <p14:creationId xmlns:p14="http://schemas.microsoft.com/office/powerpoint/2010/main" val="17333580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2509437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39268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19146037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5213491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56314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44452" y="424185"/>
            <a:ext cx="4173832" cy="1552612"/>
            <a:chOff x="1871958" y="5129340"/>
            <a:chExt cx="4173832" cy="1552612"/>
          </a:xfrm>
        </p:grpSpPr>
        <p:pic>
          <p:nvPicPr>
            <p:cNvPr id="3" name="Picture 2"/>
            <p:cNvPicPr>
              <a:picLocks noChangeAspect="1"/>
            </p:cNvPicPr>
            <p:nvPr/>
          </p:nvPicPr>
          <p:blipFill rotWithShape="1">
            <a:blip r:embed="rId2"/>
            <a:srcRect l="64364" t="4243" r="3699" b="63569"/>
            <a:stretch/>
          </p:blipFill>
          <p:spPr>
            <a:xfrm>
              <a:off x="1871958" y="5129340"/>
              <a:ext cx="1463040" cy="1552612"/>
            </a:xfrm>
            <a:prstGeom prst="rect">
              <a:avLst/>
            </a:prstGeom>
          </p:spPr>
        </p:pic>
        <p:sp>
          <p:nvSpPr>
            <p:cNvPr id="4" name="Rectangle 3"/>
            <p:cNvSpPr/>
            <p:nvPr/>
          </p:nvSpPr>
          <p:spPr>
            <a:xfrm>
              <a:off x="3426740" y="5442880"/>
              <a:ext cx="2619050" cy="584775"/>
            </a:xfrm>
            <a:prstGeom prst="rect">
              <a:avLst/>
            </a:prstGeom>
          </p:spPr>
          <p:txBody>
            <a:bodyPr wrap="none">
              <a:spAutoFit/>
            </a:bodyPr>
            <a:lstStyle/>
            <a:p>
              <a:r>
                <a:rPr lang="en-US" sz="3200" dirty="0"/>
                <a:t>is a point in </a:t>
              </a:r>
              <a:r>
                <a:rPr lang="en-US" sz="3200" dirty="0" smtClean="0"/>
                <a:t>S</a:t>
              </a:r>
              <a:r>
                <a:rPr lang="en-US" sz="3200" baseline="30000" dirty="0"/>
                <a:t>7</a:t>
              </a:r>
              <a:r>
                <a:rPr lang="en-US" sz="3200" dirty="0" smtClean="0"/>
                <a:t> </a:t>
              </a:r>
              <a:endParaRPr lang="en-US" sz="3200" dirty="0"/>
            </a:p>
          </p:txBody>
        </p:sp>
      </p:grpSp>
      <p:sp>
        <p:nvSpPr>
          <p:cNvPr id="5" name="Rectangle 4"/>
          <p:cNvSpPr/>
          <p:nvPr/>
        </p:nvSpPr>
        <p:spPr>
          <a:xfrm>
            <a:off x="546620" y="2470250"/>
            <a:ext cx="6806928" cy="1077218"/>
          </a:xfrm>
          <a:prstGeom prst="rect">
            <a:avLst/>
          </a:prstGeom>
        </p:spPr>
        <p:txBody>
          <a:bodyPr wrap="none">
            <a:spAutoFit/>
          </a:bodyPr>
          <a:lstStyle/>
          <a:p>
            <a:r>
              <a:rPr lang="en-US" sz="3200" dirty="0" smtClean="0">
                <a:latin typeface="+mj-lt"/>
              </a:rPr>
              <a:t>Data </a:t>
            </a:r>
            <a:r>
              <a:rPr lang="en-US" sz="3200" dirty="0">
                <a:latin typeface="+mj-lt"/>
              </a:rPr>
              <a:t>set </a:t>
            </a:r>
            <a:r>
              <a:rPr lang="en-US" sz="3200" i="1" dirty="0">
                <a:latin typeface="+mj-lt"/>
              </a:rPr>
              <a:t>M </a:t>
            </a:r>
            <a:r>
              <a:rPr lang="en-US" sz="3200" dirty="0" smtClean="0">
                <a:latin typeface="+mj-lt"/>
              </a:rPr>
              <a:t>has </a:t>
            </a:r>
            <a:r>
              <a:rPr lang="en-US" sz="3200" dirty="0">
                <a:latin typeface="+mj-lt"/>
              </a:rPr>
              <a:t>over 8 </a:t>
            </a:r>
            <a:r>
              <a:rPr lang="en-US" sz="3200" i="1" dirty="0">
                <a:latin typeface="+mj-lt"/>
              </a:rPr>
              <a:t>× </a:t>
            </a:r>
            <a:r>
              <a:rPr lang="en-US" sz="3200" dirty="0">
                <a:latin typeface="+mj-lt"/>
              </a:rPr>
              <a:t>10</a:t>
            </a:r>
            <a:r>
              <a:rPr lang="en-US" sz="3200" baseline="30000" dirty="0">
                <a:latin typeface="+mj-lt"/>
              </a:rPr>
              <a:t>6</a:t>
            </a:r>
            <a:r>
              <a:rPr lang="en-US" sz="3200" dirty="0">
                <a:latin typeface="+mj-lt"/>
              </a:rPr>
              <a:t> points in </a:t>
            </a:r>
            <a:r>
              <a:rPr lang="en-US" sz="3200" i="1" dirty="0" smtClean="0">
                <a:latin typeface="+mj-lt"/>
              </a:rPr>
              <a:t>S</a:t>
            </a:r>
            <a:r>
              <a:rPr lang="en-US" sz="3200" baseline="30000" dirty="0" smtClean="0">
                <a:latin typeface="+mj-lt"/>
              </a:rPr>
              <a:t>7</a:t>
            </a:r>
            <a:r>
              <a:rPr lang="en-US" sz="3200" dirty="0" smtClean="0">
                <a:latin typeface="+mj-lt"/>
              </a:rPr>
              <a:t>.</a:t>
            </a:r>
          </a:p>
          <a:p>
            <a:endParaRPr lang="en-US" sz="3200" dirty="0" smtClean="0">
              <a:latin typeface="+mj-lt"/>
            </a:endParaRPr>
          </a:p>
        </p:txBody>
      </p:sp>
    </p:spTree>
    <p:extLst>
      <p:ext uri="{BB962C8B-B14F-4D97-AF65-F5344CB8AC3E}">
        <p14:creationId xmlns:p14="http://schemas.microsoft.com/office/powerpoint/2010/main" val="1149391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7745609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1683029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95702"/>
            <a:ext cx="8974667" cy="369332"/>
          </a:xfrm>
          <a:prstGeom prst="rect">
            <a:avLst/>
          </a:prstGeom>
        </p:spPr>
        <p:txBody>
          <a:bodyPr wrap="square">
            <a:spAutoFit/>
          </a:bodyPr>
          <a:lstStyle/>
          <a:p>
            <a:r>
              <a:rPr lang="en-US" dirty="0" smtClean="0"/>
              <a:t>http://</a:t>
            </a:r>
            <a:r>
              <a:rPr lang="en-US" dirty="0" err="1" smtClean="0"/>
              <a:t>scitation.aip.org</a:t>
            </a:r>
            <a:r>
              <a:rPr lang="en-US" dirty="0" smtClean="0"/>
              <a:t>/content/</a:t>
            </a:r>
            <a:r>
              <a:rPr lang="en-US" dirty="0" err="1" smtClean="0"/>
              <a:t>aip</a:t>
            </a:r>
            <a:r>
              <a:rPr lang="en-US" dirty="0" smtClean="0"/>
              <a:t>/journal/</a:t>
            </a:r>
            <a:r>
              <a:rPr lang="en-US" dirty="0" err="1" smtClean="0"/>
              <a:t>jcp</a:t>
            </a:r>
            <a:r>
              <a:rPr lang="en-US" dirty="0" smtClean="0"/>
              <a:t>/130/14/10.1063/1.3103496</a:t>
            </a:r>
            <a:endParaRPr lang="en-US" dirty="0"/>
          </a:p>
        </p:txBody>
      </p:sp>
      <p:pic>
        <p:nvPicPr>
          <p:cNvPr id="5" name="Picture 4"/>
          <p:cNvPicPr>
            <a:picLocks noChangeAspect="1"/>
          </p:cNvPicPr>
          <p:nvPr/>
        </p:nvPicPr>
        <p:blipFill rotWithShape="1">
          <a:blip r:embed="rId2"/>
          <a:srcRect t="1" b="43174"/>
          <a:stretch/>
        </p:blipFill>
        <p:spPr>
          <a:xfrm>
            <a:off x="406401" y="3269899"/>
            <a:ext cx="3758184" cy="3136392"/>
          </a:xfrm>
          <a:prstGeom prst="rect">
            <a:avLst/>
          </a:prstGeom>
        </p:spPr>
      </p:pic>
      <p:pic>
        <p:nvPicPr>
          <p:cNvPr id="2" name="Picture 1"/>
          <p:cNvPicPr>
            <a:picLocks noChangeAspect="1"/>
          </p:cNvPicPr>
          <p:nvPr/>
        </p:nvPicPr>
        <p:blipFill>
          <a:blip r:embed="rId3"/>
          <a:stretch>
            <a:fillRect/>
          </a:stretch>
        </p:blipFill>
        <p:spPr>
          <a:xfrm>
            <a:off x="0" y="18193"/>
            <a:ext cx="9144000" cy="3217040"/>
          </a:xfrm>
          <a:prstGeom prst="rect">
            <a:avLst/>
          </a:prstGeom>
        </p:spPr>
      </p:pic>
      <p:pic>
        <p:nvPicPr>
          <p:cNvPr id="6" name="Picture 5"/>
          <p:cNvPicPr>
            <a:picLocks noChangeAspect="1"/>
          </p:cNvPicPr>
          <p:nvPr/>
        </p:nvPicPr>
        <p:blipFill rotWithShape="1">
          <a:blip r:embed="rId2"/>
          <a:srcRect t="64666" b="3344"/>
          <a:stretch/>
        </p:blipFill>
        <p:spPr>
          <a:xfrm>
            <a:off x="4909648" y="3958338"/>
            <a:ext cx="3758184" cy="1764792"/>
          </a:xfrm>
          <a:prstGeom prst="rect">
            <a:avLst/>
          </a:prstGeom>
        </p:spPr>
      </p:pic>
    </p:spTree>
    <p:extLst>
      <p:ext uri="{BB962C8B-B14F-4D97-AF65-F5344CB8AC3E}">
        <p14:creationId xmlns:p14="http://schemas.microsoft.com/office/powerpoint/2010/main" val="17413494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930126"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dirty="0">
                <a:solidFill>
                  <a:srgbClr val="000000"/>
                </a:solidFill>
                <a:latin typeface="Arial" charset="0"/>
              </a:rPr>
              <a:t>Experimental recordings in primary visual cortex. </a:t>
            </a:r>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2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3806" y="979303"/>
            <a:ext cx="50515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5" name="Text Box 4"/>
          <p:cNvSpPr txBox="1">
            <a:spLocks noChangeArrowheads="1"/>
          </p:cNvSpPr>
          <p:nvPr/>
        </p:nvSpPr>
        <p:spPr bwMode="auto">
          <a:xfrm>
            <a:off x="3985498"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dirty="0">
                <a:solidFill>
                  <a:srgbClr val="000000"/>
                </a:solidFill>
                <a:latin typeface="Arial" charset="0"/>
              </a:rPr>
              <a:t>Singh G et al. J Vis 2008;8:11</a:t>
            </a:r>
          </a:p>
        </p:txBody>
      </p:sp>
      <p:sp>
        <p:nvSpPr>
          <p:cNvPr id="10246"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3" name="Rectangle 2"/>
          <p:cNvSpPr/>
          <p:nvPr/>
        </p:nvSpPr>
        <p:spPr>
          <a:xfrm>
            <a:off x="97920" y="346828"/>
            <a:ext cx="3326598" cy="4154984"/>
          </a:xfrm>
          <a:prstGeom prst="rect">
            <a:avLst/>
          </a:prstGeom>
        </p:spPr>
        <p:txBody>
          <a:bodyPr wrap="square">
            <a:spAutoFit/>
          </a:bodyPr>
          <a:lstStyle/>
          <a:p>
            <a:r>
              <a:rPr lang="en-US" sz="2400" dirty="0" smtClean="0">
                <a:solidFill>
                  <a:schemeClr val="bg2">
                    <a:lumMod val="10000"/>
                  </a:schemeClr>
                </a:solidFill>
              </a:rPr>
              <a:t>Back to persistent homology:</a:t>
            </a:r>
          </a:p>
          <a:p>
            <a:endParaRPr lang="en-US" sz="2400" dirty="0">
              <a:solidFill>
                <a:srgbClr val="7030A0"/>
              </a:solidFill>
            </a:endParaRPr>
          </a:p>
          <a:p>
            <a:r>
              <a:rPr lang="en-US" sz="2400" dirty="0" smtClean="0">
                <a:solidFill>
                  <a:srgbClr val="7030A0"/>
                </a:solidFill>
              </a:rPr>
              <a:t>Topological </a:t>
            </a:r>
            <a:r>
              <a:rPr lang="en-US" sz="2400" dirty="0">
                <a:solidFill>
                  <a:srgbClr val="7030A0"/>
                </a:solidFill>
              </a:rPr>
              <a:t>analysis of population activity in visual </a:t>
            </a:r>
            <a:r>
              <a:rPr lang="en-US" sz="2400" dirty="0" smtClean="0">
                <a:solidFill>
                  <a:srgbClr val="7030A0"/>
                </a:solidFill>
              </a:rPr>
              <a:t>cortex.</a:t>
            </a:r>
            <a:endParaRPr lang="en-US" sz="2400" dirty="0">
              <a:solidFill>
                <a:srgbClr val="7030A0"/>
              </a:solidFill>
            </a:endParaRPr>
          </a:p>
          <a:p>
            <a:r>
              <a:rPr lang="en-US" sz="2400" dirty="0" smtClean="0">
                <a:solidFill>
                  <a:srgbClr val="7030A0"/>
                </a:solidFill>
              </a:rPr>
              <a:t>By Singh, </a:t>
            </a:r>
            <a:r>
              <a:rPr lang="en-US" sz="2400" dirty="0" err="1" smtClean="0">
                <a:solidFill>
                  <a:srgbClr val="7030A0"/>
                </a:solidFill>
              </a:rPr>
              <a:t>Memoli</a:t>
            </a:r>
            <a:r>
              <a:rPr lang="en-US" sz="2400" dirty="0" smtClean="0">
                <a:solidFill>
                  <a:srgbClr val="7030A0"/>
                </a:solidFill>
              </a:rPr>
              <a:t>, </a:t>
            </a:r>
            <a:r>
              <a:rPr lang="en-US" sz="2400" dirty="0" err="1" smtClean="0">
                <a:solidFill>
                  <a:srgbClr val="7030A0"/>
                </a:solidFill>
              </a:rPr>
              <a:t>Ishkhanov</a:t>
            </a:r>
            <a:r>
              <a:rPr lang="en-US" sz="2400" dirty="0" smtClean="0">
                <a:solidFill>
                  <a:srgbClr val="7030A0"/>
                </a:solidFill>
              </a:rPr>
              <a:t>, </a:t>
            </a:r>
            <a:r>
              <a:rPr lang="en-US" sz="2400" dirty="0" err="1" smtClean="0">
                <a:solidFill>
                  <a:srgbClr val="7030A0"/>
                </a:solidFill>
              </a:rPr>
              <a:t>Sapiro</a:t>
            </a:r>
            <a:r>
              <a:rPr lang="en-US" sz="2400" dirty="0" smtClean="0">
                <a:solidFill>
                  <a:srgbClr val="7030A0"/>
                </a:solidFill>
              </a:rPr>
              <a:t>,</a:t>
            </a:r>
            <a:endParaRPr lang="en-US" sz="2400" dirty="0">
              <a:solidFill>
                <a:srgbClr val="7030A0"/>
              </a:solidFill>
            </a:endParaRPr>
          </a:p>
          <a:p>
            <a:r>
              <a:rPr lang="en-US" sz="2400" dirty="0" err="1" smtClean="0">
                <a:solidFill>
                  <a:srgbClr val="7030A0"/>
                </a:solidFill>
              </a:rPr>
              <a:t>Carlsson</a:t>
            </a:r>
            <a:r>
              <a:rPr lang="en-US" sz="2400" dirty="0" smtClean="0">
                <a:solidFill>
                  <a:srgbClr val="7030A0"/>
                </a:solidFill>
              </a:rPr>
              <a:t>, </a:t>
            </a:r>
            <a:r>
              <a:rPr lang="en-US" sz="2400" dirty="0" err="1" smtClean="0">
                <a:solidFill>
                  <a:srgbClr val="7030A0"/>
                </a:solidFill>
              </a:rPr>
              <a:t>Ringach</a:t>
            </a:r>
            <a:endParaRPr lang="en-US" sz="2400" dirty="0" smtClean="0">
              <a:solidFill>
                <a:srgbClr val="7030A0"/>
              </a:solidFill>
            </a:endParaRPr>
          </a:p>
          <a:p>
            <a:r>
              <a:rPr lang="fr-FR" sz="2400" dirty="0" smtClean="0">
                <a:solidFill>
                  <a:srgbClr val="7030A0"/>
                </a:solidFill>
              </a:rPr>
              <a:t>J </a:t>
            </a:r>
            <a:r>
              <a:rPr lang="fr-FR" sz="2400" dirty="0">
                <a:solidFill>
                  <a:srgbClr val="7030A0"/>
                </a:solidFill>
              </a:rPr>
              <a:t>Vis </a:t>
            </a:r>
            <a:r>
              <a:rPr lang="fr-FR" sz="2400" dirty="0" err="1">
                <a:solidFill>
                  <a:srgbClr val="7030A0"/>
                </a:solidFill>
              </a:rPr>
              <a:t>June</a:t>
            </a:r>
            <a:r>
              <a:rPr lang="fr-FR" sz="2400" dirty="0">
                <a:solidFill>
                  <a:srgbClr val="7030A0"/>
                </a:solidFill>
              </a:rPr>
              <a:t> 30, 2008</a:t>
            </a:r>
            <a:endParaRPr lang="en-US" sz="2400" dirty="0" smtClean="0">
              <a:solidFill>
                <a:srgbClr val="7030A0"/>
              </a:solidFill>
            </a:endParaRPr>
          </a:p>
          <a:p>
            <a:endParaRPr lang="en-US" sz="2400" dirty="0">
              <a:solidFill>
                <a:srgbClr val="7030A0"/>
              </a:solidFill>
            </a:endParaRPr>
          </a:p>
        </p:txBody>
      </p:sp>
    </p:spTree>
    <p:extLst>
      <p:ext uri="{BB962C8B-B14F-4D97-AF65-F5344CB8AC3E}">
        <p14:creationId xmlns:p14="http://schemas.microsoft.com/office/powerpoint/2010/main" val="3040695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Estimation of topological structure in driven and spontaneous conditions. </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12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240" y="871291"/>
            <a:ext cx="32083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69" name="Text Box 4"/>
          <p:cNvSpPr txBox="1">
            <a:spLocks noChangeArrowheads="1"/>
          </p:cNvSpPr>
          <p:nvPr/>
        </p:nvSpPr>
        <p:spPr bwMode="auto">
          <a:xfrm>
            <a:off x="6852960" y="5848454"/>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dirty="0">
                <a:solidFill>
                  <a:srgbClr val="000000"/>
                </a:solidFill>
                <a:latin typeface="Arial" charset="0"/>
              </a:rPr>
              <a:t>Singh G et al. J Vis 2008;8:11</a:t>
            </a:r>
          </a:p>
        </p:txBody>
      </p:sp>
      <p:sp>
        <p:nvSpPr>
          <p:cNvPr id="11270"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2" name="Rectangle 1"/>
          <p:cNvSpPr/>
          <p:nvPr/>
        </p:nvSpPr>
        <p:spPr>
          <a:xfrm>
            <a:off x="217439" y="387400"/>
            <a:ext cx="5539475" cy="4792738"/>
          </a:xfrm>
          <a:prstGeom prst="rect">
            <a:avLst/>
          </a:prstGeom>
        </p:spPr>
        <p:txBody>
          <a:bodyPr wrap="square" lIns="82945" tIns="41473" rIns="82945" bIns="41473">
            <a:spAutoFit/>
          </a:bodyPr>
          <a:lstStyle/>
          <a:p>
            <a:endParaRPr lang="en-US" dirty="0" smtClean="0"/>
          </a:p>
          <a:p>
            <a:pPr>
              <a:buFont typeface="Arial" charset="0"/>
              <a:buChar char="•"/>
            </a:pPr>
            <a:r>
              <a:rPr lang="en-US" dirty="0" smtClean="0"/>
              <a:t>Record voltages at points in time at each electrode.</a:t>
            </a:r>
          </a:p>
          <a:p>
            <a:pPr>
              <a:buFont typeface="Arial" charset="0"/>
              <a:buChar char="•"/>
            </a:pPr>
            <a:r>
              <a:rPr lang="en-US" dirty="0" smtClean="0"/>
              <a:t>Spike train:   lists of firing times for a neuron </a:t>
            </a:r>
          </a:p>
          <a:p>
            <a:pPr marL="702730" lvl="1" indent="-311045">
              <a:buFont typeface="Arial" charset="0"/>
              <a:buChar char="•"/>
            </a:pPr>
            <a:r>
              <a:rPr lang="en-US" dirty="0" smtClean="0"/>
              <a:t>obtained via spike sorting –i.e. signal processing.</a:t>
            </a:r>
          </a:p>
          <a:p>
            <a:pPr>
              <a:buFont typeface="Arial" charset="0"/>
              <a:buChar char="•"/>
            </a:pPr>
            <a:r>
              <a:rPr lang="en-US" dirty="0" smtClean="0"/>
              <a:t>Data = an array of N spike trains.</a:t>
            </a:r>
          </a:p>
          <a:p>
            <a:pPr>
              <a:buFont typeface="Arial" charset="0"/>
              <a:buChar char="•"/>
            </a:pPr>
            <a:r>
              <a:rPr lang="en-US" dirty="0" smtClean="0"/>
              <a:t>Compared spontaneous (eyes occluded) to evoked (via movie clips).</a:t>
            </a:r>
          </a:p>
          <a:p>
            <a:pPr>
              <a:buFont typeface="Arial" charset="0"/>
              <a:buChar char="•"/>
            </a:pPr>
            <a:r>
              <a:rPr lang="en-US" dirty="0" smtClean="0"/>
              <a:t>10 second segments broken into 50 </a:t>
            </a:r>
            <a:r>
              <a:rPr lang="en-US" dirty="0" err="1" smtClean="0"/>
              <a:t>ms</a:t>
            </a:r>
            <a:r>
              <a:rPr lang="en-US" dirty="0" smtClean="0"/>
              <a:t> bins</a:t>
            </a:r>
          </a:p>
          <a:p>
            <a:pPr lvl="1">
              <a:buFont typeface="Arial" charset="0"/>
              <a:buChar char="•"/>
            </a:pPr>
            <a:r>
              <a:rPr lang="en-US" dirty="0" err="1" smtClean="0"/>
              <a:t>Transistion</a:t>
            </a:r>
            <a:r>
              <a:rPr lang="en-US" dirty="0" smtClean="0"/>
              <a:t> between states about 80ms</a:t>
            </a:r>
          </a:p>
          <a:p>
            <a:pPr>
              <a:buFont typeface="Arial" charset="0"/>
              <a:buChar char="•"/>
            </a:pPr>
            <a:r>
              <a:rPr lang="en-US" dirty="0" smtClean="0"/>
              <a:t>The 5 neurons with the highest firing rate in each ten second window were chosen</a:t>
            </a:r>
          </a:p>
          <a:p>
            <a:pPr>
              <a:buFont typeface="Arial" charset="0"/>
              <a:buChar char="•"/>
            </a:pPr>
            <a:r>
              <a:rPr lang="en-US" dirty="0" smtClean="0"/>
              <a:t>For each bin, create a vector  in R</a:t>
            </a:r>
            <a:r>
              <a:rPr lang="en-US" baseline="30000" dirty="0" smtClean="0"/>
              <a:t>5 </a:t>
            </a:r>
            <a:r>
              <a:rPr lang="en-US" dirty="0" smtClean="0"/>
              <a:t>corresponding to the number of firings of each of the 5 neurons.</a:t>
            </a:r>
          </a:p>
          <a:p>
            <a:pPr>
              <a:buFont typeface="Arial" charset="0"/>
              <a:buChar char="•"/>
            </a:pPr>
            <a:r>
              <a:rPr lang="en-US" dirty="0" smtClean="0"/>
              <a:t>200 bins = 200 data points in R</a:t>
            </a:r>
            <a:r>
              <a:rPr lang="en-US" baseline="30000" dirty="0" smtClean="0"/>
              <a:t>5</a:t>
            </a:r>
            <a:r>
              <a:rPr lang="en-US" dirty="0" smtClean="0"/>
              <a:t>.  </a:t>
            </a:r>
          </a:p>
          <a:p>
            <a:pPr lvl="1">
              <a:buFont typeface="Arial" charset="0"/>
              <a:buChar char="•"/>
            </a:pPr>
            <a:r>
              <a:rPr lang="en-US" dirty="0" smtClean="0"/>
              <a:t>Used 35 landmark points.</a:t>
            </a:r>
            <a:endParaRPr lang="en-US" baseline="30000" dirty="0" smtClean="0"/>
          </a:p>
          <a:p>
            <a:pPr>
              <a:buFont typeface="Arial" charset="0"/>
              <a:buChar char="•"/>
            </a:pPr>
            <a:r>
              <a:rPr lang="en-US" dirty="0" smtClean="0"/>
              <a:t>20-30minutes of data = many data sets</a:t>
            </a:r>
          </a:p>
          <a:p>
            <a:pPr>
              <a:buFont typeface="Arial" charset="0"/>
              <a:buChar char="•"/>
            </a:pPr>
            <a:r>
              <a:rPr lang="en-US" dirty="0" smtClean="0"/>
              <a:t>Control: shuffled data 52700 times.</a:t>
            </a:r>
            <a:endParaRPr lang="en-US" dirty="0"/>
          </a:p>
        </p:txBody>
      </p:sp>
    </p:spTree>
    <p:extLst>
      <p:ext uri="{BB962C8B-B14F-4D97-AF65-F5344CB8AC3E}">
        <p14:creationId xmlns:p14="http://schemas.microsoft.com/office/powerpoint/2010/main" val="2743000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44452" y="424185"/>
            <a:ext cx="4173832" cy="1552612"/>
            <a:chOff x="1871958" y="5129340"/>
            <a:chExt cx="4173832" cy="1552612"/>
          </a:xfrm>
        </p:grpSpPr>
        <p:pic>
          <p:nvPicPr>
            <p:cNvPr id="3" name="Picture 2"/>
            <p:cNvPicPr>
              <a:picLocks noChangeAspect="1"/>
            </p:cNvPicPr>
            <p:nvPr/>
          </p:nvPicPr>
          <p:blipFill rotWithShape="1">
            <a:blip r:embed="rId2"/>
            <a:srcRect l="64364" t="4243" r="3699" b="63569"/>
            <a:stretch/>
          </p:blipFill>
          <p:spPr>
            <a:xfrm>
              <a:off x="1871958" y="5129340"/>
              <a:ext cx="1463040" cy="1552612"/>
            </a:xfrm>
            <a:prstGeom prst="rect">
              <a:avLst/>
            </a:prstGeom>
          </p:spPr>
        </p:pic>
        <p:sp>
          <p:nvSpPr>
            <p:cNvPr id="4" name="Rectangle 3"/>
            <p:cNvSpPr/>
            <p:nvPr/>
          </p:nvSpPr>
          <p:spPr>
            <a:xfrm>
              <a:off x="3426740" y="5442880"/>
              <a:ext cx="2619050" cy="584775"/>
            </a:xfrm>
            <a:prstGeom prst="rect">
              <a:avLst/>
            </a:prstGeom>
          </p:spPr>
          <p:txBody>
            <a:bodyPr wrap="none">
              <a:spAutoFit/>
            </a:bodyPr>
            <a:lstStyle/>
            <a:p>
              <a:r>
                <a:rPr lang="en-US" sz="3200" dirty="0"/>
                <a:t>is a point in </a:t>
              </a:r>
              <a:r>
                <a:rPr lang="en-US" sz="3200" dirty="0" smtClean="0"/>
                <a:t>S</a:t>
              </a:r>
              <a:r>
                <a:rPr lang="en-US" sz="3200" baseline="30000" dirty="0"/>
                <a:t>7</a:t>
              </a:r>
              <a:r>
                <a:rPr lang="en-US" sz="3200" dirty="0" smtClean="0"/>
                <a:t> </a:t>
              </a:r>
              <a:endParaRPr lang="en-US" sz="3200" dirty="0"/>
            </a:p>
          </p:txBody>
        </p:sp>
      </p:grpSp>
      <p:sp>
        <p:nvSpPr>
          <p:cNvPr id="5" name="Rectangle 4"/>
          <p:cNvSpPr/>
          <p:nvPr/>
        </p:nvSpPr>
        <p:spPr>
          <a:xfrm>
            <a:off x="546620" y="2470250"/>
            <a:ext cx="6806928" cy="2554545"/>
          </a:xfrm>
          <a:prstGeom prst="rect">
            <a:avLst/>
          </a:prstGeom>
        </p:spPr>
        <p:txBody>
          <a:bodyPr wrap="none">
            <a:spAutoFit/>
          </a:bodyPr>
          <a:lstStyle/>
          <a:p>
            <a:r>
              <a:rPr lang="en-US" sz="3200" dirty="0" smtClean="0">
                <a:latin typeface="+mj-lt"/>
              </a:rPr>
              <a:t>Data </a:t>
            </a:r>
            <a:r>
              <a:rPr lang="en-US" sz="3200" dirty="0">
                <a:latin typeface="+mj-lt"/>
              </a:rPr>
              <a:t>set </a:t>
            </a:r>
            <a:r>
              <a:rPr lang="en-US" sz="3200" i="1" dirty="0">
                <a:latin typeface="+mj-lt"/>
              </a:rPr>
              <a:t>M </a:t>
            </a:r>
            <a:r>
              <a:rPr lang="en-US" sz="3200" dirty="0" smtClean="0">
                <a:latin typeface="+mj-lt"/>
              </a:rPr>
              <a:t>has </a:t>
            </a:r>
            <a:r>
              <a:rPr lang="en-US" sz="3200" dirty="0">
                <a:latin typeface="+mj-lt"/>
              </a:rPr>
              <a:t>over 8 </a:t>
            </a:r>
            <a:r>
              <a:rPr lang="en-US" sz="3200" i="1" dirty="0">
                <a:latin typeface="+mj-lt"/>
              </a:rPr>
              <a:t>× </a:t>
            </a:r>
            <a:r>
              <a:rPr lang="en-US" sz="3200" dirty="0">
                <a:latin typeface="+mj-lt"/>
              </a:rPr>
              <a:t>10</a:t>
            </a:r>
            <a:r>
              <a:rPr lang="en-US" sz="3200" baseline="30000" dirty="0">
                <a:latin typeface="+mj-lt"/>
              </a:rPr>
              <a:t>6</a:t>
            </a:r>
            <a:r>
              <a:rPr lang="en-US" sz="3200" dirty="0">
                <a:latin typeface="+mj-lt"/>
              </a:rPr>
              <a:t> points in </a:t>
            </a:r>
            <a:r>
              <a:rPr lang="en-US" sz="3200" i="1" dirty="0" smtClean="0">
                <a:latin typeface="+mj-lt"/>
              </a:rPr>
              <a:t>S</a:t>
            </a:r>
            <a:r>
              <a:rPr lang="en-US" sz="3200" baseline="30000" dirty="0" smtClean="0">
                <a:latin typeface="+mj-lt"/>
              </a:rPr>
              <a:t>7</a:t>
            </a:r>
            <a:r>
              <a:rPr lang="en-US" sz="3200" dirty="0" smtClean="0">
                <a:latin typeface="+mj-lt"/>
              </a:rPr>
              <a:t>.</a:t>
            </a:r>
          </a:p>
          <a:p>
            <a:endParaRPr lang="en-US" sz="3200" dirty="0" smtClean="0">
              <a:latin typeface="+mj-lt"/>
            </a:endParaRPr>
          </a:p>
          <a:p>
            <a:r>
              <a:rPr lang="en-US" sz="3200" dirty="0" smtClean="0">
                <a:latin typeface="+mj-lt"/>
              </a:rPr>
              <a:t>Randomly choose 5000 points.</a:t>
            </a:r>
          </a:p>
          <a:p>
            <a:endParaRPr lang="en-US" sz="3200" dirty="0">
              <a:latin typeface="+mj-lt"/>
            </a:endParaRPr>
          </a:p>
          <a:p>
            <a:r>
              <a:rPr lang="en-US" sz="3200" dirty="0" smtClean="0">
                <a:latin typeface="+mj-lt"/>
              </a:rPr>
              <a:t>Take the T% densest points.</a:t>
            </a:r>
          </a:p>
        </p:txBody>
      </p:sp>
    </p:spTree>
    <p:extLst>
      <p:ext uri="{BB962C8B-B14F-4D97-AF65-F5344CB8AC3E}">
        <p14:creationId xmlns:p14="http://schemas.microsoft.com/office/powerpoint/2010/main" val="3857304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2262</TotalTime>
  <Words>4297</Words>
  <Application>Microsoft Office PowerPoint</Application>
  <PresentationFormat>On-screen Show (4:3)</PresentationFormat>
  <Paragraphs>539</Paragraphs>
  <Slides>84</Slides>
  <Notes>14</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84</vt:i4>
      </vt:variant>
    </vt:vector>
  </HeadingPairs>
  <TitlesOfParts>
    <vt:vector size="95" baseType="lpstr">
      <vt:lpstr>ＭＳ Ｐゴシック</vt:lpstr>
      <vt:lpstr>新細明體</vt:lpstr>
      <vt:lpstr>Arial</vt:lpstr>
      <vt:lpstr>Calibri</vt:lpstr>
      <vt:lpstr>CMMI12</vt:lpstr>
      <vt:lpstr>CMR17</vt:lpstr>
      <vt:lpstr>Mistral</vt:lpstr>
      <vt:lpstr>msgothic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 Darcy</dc:creator>
  <cp:keywords/>
  <dc:description/>
  <cp:lastModifiedBy>Darcy, Isabel K</cp:lastModifiedBy>
  <cp:revision>76</cp:revision>
  <dcterms:created xsi:type="dcterms:W3CDTF">2013-08-26T01:50:39Z</dcterms:created>
  <dcterms:modified xsi:type="dcterms:W3CDTF">2015-01-19T02:39:08Z</dcterms:modified>
  <cp:category/>
</cp:coreProperties>
</file>