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34" r:id="rId2"/>
    <p:sldId id="332" r:id="rId3"/>
    <p:sldId id="326" r:id="rId4"/>
    <p:sldId id="327" r:id="rId5"/>
    <p:sldId id="328" r:id="rId6"/>
    <p:sldId id="335" r:id="rId7"/>
    <p:sldId id="330" r:id="rId8"/>
    <p:sldId id="336" r:id="rId9"/>
    <p:sldId id="331" r:id="rId10"/>
    <p:sldId id="273" r:id="rId11"/>
    <p:sldId id="258" r:id="rId12"/>
    <p:sldId id="259" r:id="rId13"/>
    <p:sldId id="269" r:id="rId14"/>
    <p:sldId id="270" r:id="rId15"/>
    <p:sldId id="272" r:id="rId16"/>
    <p:sldId id="280" r:id="rId17"/>
    <p:sldId id="281" r:id="rId18"/>
    <p:sldId id="337" r:id="rId19"/>
    <p:sldId id="274" r:id="rId20"/>
    <p:sldId id="279" r:id="rId21"/>
    <p:sldId id="263" r:id="rId22"/>
    <p:sldId id="368" r:id="rId23"/>
    <p:sldId id="369" r:id="rId24"/>
    <p:sldId id="303" r:id="rId25"/>
    <p:sldId id="375" r:id="rId26"/>
    <p:sldId id="373" r:id="rId27"/>
    <p:sldId id="305" r:id="rId28"/>
    <p:sldId id="323" r:id="rId29"/>
    <p:sldId id="309" r:id="rId30"/>
    <p:sldId id="365" r:id="rId31"/>
    <p:sldId id="342" r:id="rId32"/>
    <p:sldId id="343" r:id="rId33"/>
    <p:sldId id="344" r:id="rId34"/>
    <p:sldId id="345" r:id="rId35"/>
    <p:sldId id="346" r:id="rId36"/>
    <p:sldId id="347" r:id="rId37"/>
    <p:sldId id="374" r:id="rId38"/>
    <p:sldId id="348" r:id="rId39"/>
    <p:sldId id="349" r:id="rId40"/>
    <p:sldId id="350" r:id="rId41"/>
    <p:sldId id="351" r:id="rId42"/>
    <p:sldId id="352" r:id="rId43"/>
    <p:sldId id="353" r:id="rId44"/>
    <p:sldId id="354" r:id="rId45"/>
    <p:sldId id="355" r:id="rId46"/>
    <p:sldId id="356"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4">
          <p15:clr>
            <a:srgbClr val="A4A3A4"/>
          </p15:clr>
        </p15:guide>
        <p15:guide id="2" pos="6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54" autoAdjust="0"/>
  </p:normalViewPr>
  <p:slideViewPr>
    <p:cSldViewPr snapToGrid="0" snapToObjects="1">
      <p:cViewPr>
        <p:scale>
          <a:sx n="92" d="100"/>
          <a:sy n="92" d="100"/>
        </p:scale>
        <p:origin x="880" y="104"/>
      </p:cViewPr>
      <p:guideLst>
        <p:guide orient="horz" pos="944"/>
        <p:guide pos="683"/>
      </p:guideLst>
    </p:cSldViewPr>
  </p:slideViewPr>
  <p:notesTextViewPr>
    <p:cViewPr>
      <p:scale>
        <a:sx n="100" d="100"/>
        <a:sy n="100" d="100"/>
      </p:scale>
      <p:origin x="0" y="0"/>
    </p:cViewPr>
  </p:notesTextViewPr>
  <p:sorterViewPr>
    <p:cViewPr varScale="1">
      <p:scale>
        <a:sx n="1" d="1"/>
        <a:sy n="1" d="1"/>
      </p:scale>
      <p:origin x="0" y="-40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B226C-E263-334F-A451-A1B8F7ABBE9E}" type="datetimeFigureOut">
              <a:rPr lang="en-US" smtClean="0"/>
              <a:t>1/18/2015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050B5-266D-F045-96EB-A8F4DF4C1637}" type="slidenum">
              <a:rPr lang="en-US" smtClean="0"/>
              <a:t>‹#›</a:t>
            </a:fld>
            <a:endParaRPr lang="en-US"/>
          </a:p>
        </p:txBody>
      </p:sp>
    </p:spTree>
    <p:extLst>
      <p:ext uri="{BB962C8B-B14F-4D97-AF65-F5344CB8AC3E}">
        <p14:creationId xmlns:p14="http://schemas.microsoft.com/office/powerpoint/2010/main" val="40454437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a:t>
            </a:fld>
            <a:endParaRPr lang="en-US"/>
          </a:p>
        </p:txBody>
      </p:sp>
    </p:spTree>
    <p:extLst>
      <p:ext uri="{BB962C8B-B14F-4D97-AF65-F5344CB8AC3E}">
        <p14:creationId xmlns:p14="http://schemas.microsoft.com/office/powerpoint/2010/main" val="530603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points (1, 5), (1, 8), (2, 7).  These points could represent actual locations OR  each coordinate could represent a particular property. For example, if each point represents a different tumor cell, the first coordinate could represent the gene expression level of the gene coding for the protein ubiquitin hydrolase, while the 2</a:t>
            </a:r>
            <a:r>
              <a:rPr lang="en-US" baseline="30000" dirty="0" smtClean="0"/>
              <a:t>nd</a:t>
            </a:r>
            <a:r>
              <a:rPr lang="en-US" baseline="0" dirty="0" smtClean="0"/>
              <a:t> coordinate could represent the gene expression level of a different  gene.  Normally one models thousands of genes at once, Thus each point would have thousands of coordinates where each coordinate represents the expression level of a single gene.</a:t>
            </a:r>
          </a:p>
          <a:p>
            <a:endParaRPr lang="en-US" baseline="0" dirty="0" smtClean="0"/>
          </a:p>
          <a:p>
            <a:r>
              <a:rPr lang="en-US" dirty="0" smtClean="0"/>
              <a:t>The</a:t>
            </a:r>
            <a:r>
              <a:rPr lang="en-US" baseline="0" dirty="0" smtClean="0"/>
              <a:t> data points </a:t>
            </a:r>
            <a:r>
              <a:rPr lang="en-US" dirty="0" smtClean="0"/>
              <a:t> do</a:t>
            </a:r>
            <a:r>
              <a:rPr lang="en-US" baseline="0" dirty="0" smtClean="0"/>
              <a:t> not</a:t>
            </a:r>
            <a:r>
              <a:rPr lang="en-US" dirty="0" smtClean="0"/>
              <a:t> need to be described</a:t>
            </a:r>
            <a:r>
              <a:rPr lang="en-US" baseline="0" dirty="0" smtClean="0"/>
              <a:t> by numbers.  Often data is described by numbers but not always.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13</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we could be descriptions.  The data can be in just about any format as long as we have a definition</a:t>
            </a:r>
            <a:r>
              <a:rPr lang="en-US" baseline="0" dirty="0" smtClean="0"/>
              <a:t> of closeness between the data points.</a:t>
            </a:r>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14</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two points are “close” ,</a:t>
            </a:r>
            <a:r>
              <a:rPr lang="en-US" baseline="0" dirty="0" smtClean="0"/>
              <a:t> we connect them with an edge</a:t>
            </a:r>
          </a:p>
          <a:p>
            <a:r>
              <a:rPr lang="en-US" dirty="0" smtClean="0"/>
              <a:t>I put quotes around close because we don’t have to use the standard Euclidean distance. Any idea of closeness that is relevant to your application will do.  For example correlation is often used.  We don’t even need an exact distance or an exact definition of distance, we just need to know when to connect 2 points</a:t>
            </a:r>
            <a:r>
              <a:rPr lang="en-US" baseline="0" dirty="0" smtClean="0"/>
              <a:t> with an edge.</a:t>
            </a:r>
          </a:p>
          <a:p>
            <a:endParaRPr lang="en-US" baseline="0" dirty="0" smtClean="0"/>
          </a:p>
          <a:p>
            <a:r>
              <a:rPr lang="en-US" baseline="0" dirty="0" smtClean="0"/>
              <a:t>The definition of closeness will depend upon the application.  For now let’s assume standard Euclidean distance.  </a:t>
            </a:r>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15</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can measure (or</a:t>
            </a:r>
            <a:r>
              <a:rPr lang="en-US" baseline="0" dirty="0" smtClean="0"/>
              <a:t> calculate) the distance between two points to determine if they are “close”.  But we still need to define close.</a:t>
            </a:r>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16</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will connect every pair of vertices if their distance is less than 1.8 cm.  If the center of these points represent the 0-dimensional vertices, then this distance is less than our threshold, so we add an edge.  Similarly this pair of points satisfy our definition of close, so we add an edge</a:t>
            </a:r>
          </a:p>
          <a:p>
            <a:endParaRPr lang="en-US" baseline="0" dirty="0" smtClean="0"/>
          </a:p>
          <a:p>
            <a:r>
              <a:rPr lang="en-US" baseline="0" dirty="0" smtClean="0"/>
              <a:t>The distance between this pair of vertices is greater than 1.8, so we won’t connect them with an edge. Continuing to add edges between vertices whenever their distance is less than our threshold of 1.8cm, we now have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17</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18</a:t>
            </a:fld>
            <a:endParaRPr lang="en-US"/>
          </a:p>
        </p:txBody>
      </p:sp>
    </p:spTree>
    <p:extLst>
      <p:ext uri="{BB962C8B-B14F-4D97-AF65-F5344CB8AC3E}">
        <p14:creationId xmlns:p14="http://schemas.microsoft.com/office/powerpoint/2010/main" val="108207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19</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20</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again by adding our 0-simplices,</a:t>
            </a:r>
            <a:r>
              <a:rPr lang="en-US" baseline="0" dirty="0" smtClean="0"/>
              <a:t> our data points.  I can indicate the threshold using a ball centered at my data point.  The diameter of the ball will be my threshold, so if two balls intersect then the distance between the vertices is less than the threshold,  so we connect the pair of vertices with an edge if and only if the balls intersect, so we can get edges after which we can then add all possible higher dimensional simplices.</a:t>
            </a:r>
          </a:p>
          <a:p>
            <a:endParaRPr lang="en-US" baseline="0" dirty="0" smtClean="0"/>
          </a:p>
          <a:p>
            <a:r>
              <a:rPr lang="en-US" baseline="0" dirty="0" smtClean="0"/>
              <a:t>Note how I grew my balls.  As the diameter increases, my threshold which is equal to my diameter increases.</a:t>
            </a:r>
          </a:p>
        </p:txBody>
      </p:sp>
      <p:sp>
        <p:nvSpPr>
          <p:cNvPr id="4" name="Slide Number Placeholder 3"/>
          <p:cNvSpPr>
            <a:spLocks noGrp="1"/>
          </p:cNvSpPr>
          <p:nvPr>
            <p:ph type="sldNum" sz="quarter" idx="10"/>
          </p:nvPr>
        </p:nvSpPr>
        <p:spPr/>
        <p:txBody>
          <a:bodyPr/>
          <a:lstStyle/>
          <a:p>
            <a:fld id="{D69E9DB7-993A-C643-9AA4-1235EAC7C65C}" type="slidenum">
              <a:rPr lang="en-US" smtClean="0"/>
              <a:t>21</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22</a:t>
            </a:fld>
            <a:endParaRPr lang="en-US"/>
          </a:p>
        </p:txBody>
      </p:sp>
    </p:spTree>
    <p:extLst>
      <p:ext uri="{BB962C8B-B14F-4D97-AF65-F5344CB8AC3E}">
        <p14:creationId xmlns:p14="http://schemas.microsoft.com/office/powerpoint/2010/main" val="289019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a:t>
            </a:r>
            <a:r>
              <a:rPr lang="en-US" sz="1200" baseline="0" dirty="0" smtClean="0">
                <a:solidFill>
                  <a:schemeClr val="tx1"/>
                </a:solidFill>
              </a:rPr>
              <a:t>b</a:t>
            </a:r>
            <a:r>
              <a:rPr lang="en-US" sz="1200" dirty="0" smtClean="0">
                <a:solidFill>
                  <a:schemeClr val="tx1"/>
                </a:solidFill>
              </a:rPr>
              <a:t>uilding blocks for a</a:t>
            </a:r>
            <a:r>
              <a:rPr lang="en-US" sz="1200" baseline="0" dirty="0" smtClean="0">
                <a:solidFill>
                  <a:schemeClr val="tx1"/>
                </a:solidFill>
              </a:rPr>
              <a:t> </a:t>
            </a:r>
            <a:r>
              <a:rPr lang="en-US" sz="1200" dirty="0" smtClean="0">
                <a:solidFill>
                  <a:schemeClr val="tx1"/>
                </a:solidFill>
              </a:rPr>
              <a:t>simplicial complex consist of zero simplices which are zero dimensional vertices, one simplices which are one-dimensional edges, and 2-simplices which are two dimensional triangles,</a:t>
            </a:r>
          </a:p>
          <a:p>
            <a:pPr algn="l"/>
            <a:endParaRPr lang="en-US" baseline="0" dirty="0" smtClean="0"/>
          </a:p>
        </p:txBody>
      </p:sp>
      <p:sp>
        <p:nvSpPr>
          <p:cNvPr id="4" name="Slide Number Placeholder 3"/>
          <p:cNvSpPr>
            <a:spLocks noGrp="1"/>
          </p:cNvSpPr>
          <p:nvPr>
            <p:ph type="sldNum" sz="quarter" idx="10"/>
          </p:nvPr>
        </p:nvSpPr>
        <p:spPr/>
        <p:txBody>
          <a:bodyPr/>
          <a:lstStyle/>
          <a:p>
            <a:fld id="{DB6FC4B9-A07B-9549-B62E-78439FDB3B71}" type="slidenum">
              <a:rPr lang="en-US" smtClean="0"/>
              <a:t>4</a:t>
            </a:fld>
            <a:endParaRPr lang="en-US" dirty="0"/>
          </a:p>
        </p:txBody>
      </p:sp>
    </p:spTree>
    <p:extLst>
      <p:ext uri="{BB962C8B-B14F-4D97-AF65-F5344CB8AC3E}">
        <p14:creationId xmlns:p14="http://schemas.microsoft.com/office/powerpoint/2010/main" val="4086911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23</a:t>
            </a:fld>
            <a:endParaRPr lang="en-US"/>
          </a:p>
        </p:txBody>
      </p:sp>
    </p:spTree>
    <p:extLst>
      <p:ext uri="{BB962C8B-B14F-4D97-AF65-F5344CB8AC3E}">
        <p14:creationId xmlns:p14="http://schemas.microsoft.com/office/powerpoint/2010/main" val="614067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compute the number of clusters for a variety of diameters.</a:t>
            </a:r>
          </a:p>
          <a:p>
            <a:r>
              <a:rPr lang="en-US" baseline="0" dirty="0" smtClean="0"/>
              <a:t>We start with 17 data points, so if the diameter is 0, we have 17 clusters.  Increasing the diameter, these 2 balls intersect so I now have 16 clusters.</a:t>
            </a:r>
          </a:p>
          <a:p>
            <a:r>
              <a:rPr lang="en-US" baseline="0" dirty="0" smtClean="0"/>
              <a:t>If we continue to increase the diameter, we will eventually create the complex we saw before with 5 clusters, </a:t>
            </a:r>
            <a:r>
              <a:rPr lang="en-US" baseline="0" dirty="0" err="1" smtClean="0"/>
              <a:t>etc</a:t>
            </a:r>
            <a:r>
              <a:rPr lang="en-US" baseline="0" dirty="0" smtClean="0"/>
              <a:t> until we only have one cluster left.  </a:t>
            </a:r>
          </a:p>
          <a:p>
            <a:r>
              <a:rPr lang="en-US" baseline="0" dirty="0" smtClean="0"/>
              <a:t>Eventually this entire page will be purple, but right now, we know have one component.  </a:t>
            </a:r>
          </a:p>
          <a:p>
            <a:endParaRPr lang="en-US" baseline="0" dirty="0" smtClean="0"/>
          </a:p>
          <a:p>
            <a:r>
              <a:rPr lang="en-US" baseline="0" dirty="0" smtClean="0"/>
              <a:t>To choose the threshold, one can determine how long a particular number of clusters lasts, for example for what set of radii do we have five clusters.  If we have five clusters for the largest set of radii, then have gives us  a good idea where to set the threshold and which </a:t>
            </a:r>
            <a:r>
              <a:rPr lang="en-US" sz="1200" dirty="0" smtClean="0">
                <a:solidFill>
                  <a:schemeClr val="tx1"/>
                </a:solidFill>
              </a:rPr>
              <a:t>simplicial </a:t>
            </a:r>
            <a:r>
              <a:rPr lang="en-US" baseline="0" dirty="0" smtClean="0"/>
              <a:t>complex best models our data.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have put links to better animations on my on my YouTube site which may better illustrate this persistence concept.  Next month, we will also talk much more about persistence during the live lectures for this course.  This is just a preliminary introduction.</a:t>
            </a:r>
          </a:p>
        </p:txBody>
      </p:sp>
      <p:sp>
        <p:nvSpPr>
          <p:cNvPr id="4" name="Slide Number Placeholder 3"/>
          <p:cNvSpPr>
            <a:spLocks noGrp="1"/>
          </p:cNvSpPr>
          <p:nvPr>
            <p:ph type="sldNum" sz="quarter" idx="10"/>
          </p:nvPr>
        </p:nvSpPr>
        <p:spPr/>
        <p:txBody>
          <a:bodyPr/>
          <a:lstStyle/>
          <a:p>
            <a:fld id="{D69E9DB7-993A-C643-9AA4-1235EAC7C65C}" type="slidenum">
              <a:rPr lang="en-US" smtClean="0"/>
              <a:t>24</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25</a:t>
            </a:fld>
            <a:endParaRPr lang="en-US"/>
          </a:p>
        </p:txBody>
      </p:sp>
    </p:spTree>
    <p:extLst>
      <p:ext uri="{BB962C8B-B14F-4D97-AF65-F5344CB8AC3E}">
        <p14:creationId xmlns:p14="http://schemas.microsoft.com/office/powerpoint/2010/main" val="815606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compute the number of clusters for a variety of diameters.</a:t>
            </a:r>
          </a:p>
          <a:p>
            <a:r>
              <a:rPr lang="en-US" baseline="0" dirty="0" smtClean="0"/>
              <a:t>We start with 17 data points, so if the diameter is 0, we have 17 clusters.  Increasing the diameter, these 2 balls intersect so I now have 16 clusters.</a:t>
            </a:r>
          </a:p>
          <a:p>
            <a:r>
              <a:rPr lang="en-US" baseline="0" dirty="0" smtClean="0"/>
              <a:t>If we continue to increase the diameter, we will eventually create the complex we saw before with 5 clusters, </a:t>
            </a:r>
            <a:r>
              <a:rPr lang="en-US" baseline="0" dirty="0" err="1" smtClean="0"/>
              <a:t>etc</a:t>
            </a:r>
            <a:r>
              <a:rPr lang="en-US" baseline="0" dirty="0" smtClean="0"/>
              <a:t> until we only have one cluster left.  </a:t>
            </a:r>
          </a:p>
          <a:p>
            <a:r>
              <a:rPr lang="en-US" baseline="0" dirty="0" smtClean="0"/>
              <a:t>Eventually this entire page will be purple, but right now, we know have one component.  </a:t>
            </a:r>
          </a:p>
          <a:p>
            <a:endParaRPr lang="en-US" baseline="0" dirty="0" smtClean="0"/>
          </a:p>
          <a:p>
            <a:r>
              <a:rPr lang="en-US" baseline="0" dirty="0" smtClean="0"/>
              <a:t>To choose the threshold, one can determine how long a particular number of clusters lasts, for example for what set of radii do we have five clusters.  If we have five clusters for the largest set of radii, then have gives us  a good idea where to set the threshold and which </a:t>
            </a:r>
            <a:r>
              <a:rPr lang="en-US" sz="1200" dirty="0" smtClean="0">
                <a:solidFill>
                  <a:schemeClr val="tx1"/>
                </a:solidFill>
              </a:rPr>
              <a:t>simplicial </a:t>
            </a:r>
            <a:r>
              <a:rPr lang="en-US" baseline="0" dirty="0" smtClean="0"/>
              <a:t>complex best models our data.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have put links to better animations on my on my YouTube site which may better illustrate this persistence concept.  Next month, we will also talk much more about persistence during the live lectures for this course.  This is just a preliminary introduction.</a:t>
            </a:r>
          </a:p>
        </p:txBody>
      </p:sp>
      <p:sp>
        <p:nvSpPr>
          <p:cNvPr id="4" name="Slide Number Placeholder 3"/>
          <p:cNvSpPr>
            <a:spLocks noGrp="1"/>
          </p:cNvSpPr>
          <p:nvPr>
            <p:ph type="sldNum" sz="quarter" idx="10"/>
          </p:nvPr>
        </p:nvSpPr>
        <p:spPr/>
        <p:txBody>
          <a:bodyPr/>
          <a:lstStyle/>
          <a:p>
            <a:fld id="{D69E9DB7-993A-C643-9AA4-1235EAC7C65C}" type="slidenum">
              <a:rPr lang="en-US" smtClean="0"/>
              <a:t>26</a:t>
            </a:fld>
            <a:endParaRPr lang="en-US"/>
          </a:p>
        </p:txBody>
      </p:sp>
    </p:spTree>
    <p:extLst>
      <p:ext uri="{BB962C8B-B14F-4D97-AF65-F5344CB8AC3E}">
        <p14:creationId xmlns:p14="http://schemas.microsoft.com/office/powerpoint/2010/main" val="143509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6157C-2FBF-9340-A3E6-88696799F5C7}" type="slidenum">
              <a:rPr lang="en-US" smtClean="0"/>
              <a:t>29</a:t>
            </a:fld>
            <a:endParaRPr lang="en-US"/>
          </a:p>
        </p:txBody>
      </p:sp>
    </p:spTree>
    <p:extLst>
      <p:ext uri="{BB962C8B-B14F-4D97-AF65-F5344CB8AC3E}">
        <p14:creationId xmlns:p14="http://schemas.microsoft.com/office/powerpoint/2010/main" val="76777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60566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6</a:t>
            </a:fld>
            <a:endParaRPr lang="en-US"/>
          </a:p>
        </p:txBody>
      </p:sp>
    </p:spTree>
    <p:extLst>
      <p:ext uri="{BB962C8B-B14F-4D97-AF65-F5344CB8AC3E}">
        <p14:creationId xmlns:p14="http://schemas.microsoft.com/office/powerpoint/2010/main" val="2961197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8</a:t>
            </a:fld>
            <a:endParaRPr lang="en-US"/>
          </a:p>
        </p:txBody>
      </p:sp>
    </p:spTree>
    <p:extLst>
      <p:ext uri="{BB962C8B-B14F-4D97-AF65-F5344CB8AC3E}">
        <p14:creationId xmlns:p14="http://schemas.microsoft.com/office/powerpoint/2010/main" val="286308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9</a:t>
            </a:fld>
            <a:endParaRPr lang="en-US"/>
          </a:p>
        </p:txBody>
      </p:sp>
    </p:spTree>
    <p:extLst>
      <p:ext uri="{BB962C8B-B14F-4D97-AF65-F5344CB8AC3E}">
        <p14:creationId xmlns:p14="http://schemas.microsoft.com/office/powerpoint/2010/main" val="345156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10</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Recall that to</a:t>
            </a:r>
            <a:r>
              <a:rPr lang="en-US" sz="1200" baseline="0" dirty="0" smtClean="0">
                <a:solidFill>
                  <a:schemeClr val="tx1"/>
                </a:solidFill>
              </a:rPr>
              <a:t> c</a:t>
            </a:r>
            <a:r>
              <a:rPr lang="en-US" sz="1200" dirty="0" smtClean="0">
                <a:solidFill>
                  <a:schemeClr val="tx1"/>
                </a:solidFill>
              </a:rPr>
              <a:t>reate a simplicial complex,</a:t>
            </a:r>
            <a:r>
              <a:rPr lang="en-US" sz="1200" baseline="0" dirty="0" smtClean="0">
                <a:solidFill>
                  <a:schemeClr val="tx1"/>
                </a:solidFill>
              </a:rPr>
              <a:t> we s</a:t>
            </a:r>
            <a:r>
              <a:rPr lang="en-US" sz="1200" dirty="0" smtClean="0"/>
              <a:t>tart by adding 0-simplices (</a:t>
            </a:r>
            <a:r>
              <a:rPr lang="en-US" sz="1200" dirty="0" err="1" smtClean="0"/>
              <a:t>ie</a:t>
            </a:r>
            <a:r>
              <a:rPr lang="en-US" sz="1200" dirty="0" smtClean="0"/>
              <a:t> 0-dimensional vertices).  So our step zero will be to add 0-</a:t>
            </a:r>
            <a:r>
              <a:rPr lang="en-US" sz="1200" dirty="0" smtClean="0">
                <a:solidFill>
                  <a:schemeClr val="tx1"/>
                </a:solidFill>
              </a:rPr>
              <a:t>simplices,</a:t>
            </a:r>
            <a:r>
              <a:rPr lang="en-US" sz="1200" baseline="0" dirty="0" smtClean="0">
                <a:solidFill>
                  <a:schemeClr val="tx1"/>
                </a:solidFill>
              </a:rPr>
              <a:t> but in this case our 0-dimensional points will be</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11</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since my very simple data is 2-dimensional, each point could represent an ordered pair of numbers.  For example, </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12</a:t>
            </a:fld>
            <a:endParaRPr lang="en-US"/>
          </a:p>
        </p:txBody>
      </p:sp>
    </p:spTree>
    <p:extLst>
      <p:ext uri="{BB962C8B-B14F-4D97-AF65-F5344CB8AC3E}">
        <p14:creationId xmlns:p14="http://schemas.microsoft.com/office/powerpoint/2010/main" val="32967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03126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23818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87198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35373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99D72-DB42-6A41-86C2-62490CB7FC6C}"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62078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A99D72-DB42-6A41-86C2-62490CB7FC6C}" type="datetimeFigureOut">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302634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A99D72-DB42-6A41-86C2-62490CB7FC6C}" type="datetimeFigureOut">
              <a:rPr lang="en-US" smtClean="0"/>
              <a:t>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09205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A99D72-DB42-6A41-86C2-62490CB7FC6C}" type="datetimeFigureOut">
              <a:rPr lang="en-US" smtClean="0"/>
              <a:t>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75540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99D72-DB42-6A41-86C2-62490CB7FC6C}" type="datetimeFigureOut">
              <a:rPr lang="en-US" smtClean="0"/>
              <a:t>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14990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99D72-DB42-6A41-86C2-62490CB7FC6C}" type="datetimeFigureOut">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220806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99D72-DB42-6A41-86C2-62490CB7FC6C}" type="datetimeFigureOut">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35946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99D72-DB42-6A41-86C2-62490CB7FC6C}" type="datetimeFigureOut">
              <a:rPr lang="en-US" smtClean="0"/>
              <a:t>1/18/2015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829A3-DFD4-2E42-A963-0BE92544345A}" type="slidenum">
              <a:rPr lang="en-US" smtClean="0"/>
              <a:t>‹#›</a:t>
            </a:fld>
            <a:endParaRPr lang="en-US"/>
          </a:p>
        </p:txBody>
      </p:sp>
    </p:spTree>
    <p:extLst>
      <p:ext uri="{BB962C8B-B14F-4D97-AF65-F5344CB8AC3E}">
        <p14:creationId xmlns:p14="http://schemas.microsoft.com/office/powerpoint/2010/main" val="2999131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Hyekyoung%20Lee.QT.&amp;searchWithin=p_Author_Ids:37280122800&amp;newsearch=true" TargetMode="External"/><Relationship Id="rId7" Type="http://schemas.openxmlformats.org/officeDocument/2006/relationships/hyperlink" Target="http://ieeexplore.ieee.org/search/searchresult.jsp?searchWithin=p_Authors:.QT.Dong%20Soo%20Lee.QT.&amp;searchWithin=p_Author_Ids:37280609800&amp;newsearch=true"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ieeexplore.ieee.org/search/searchresult.jsp?searchWithin=p_Authors:.QT.Bung-Nyun%20Kim.QT.&amp;searchWithin=p_Author_Ids:38022847100&amp;newsearch=true" TargetMode="External"/><Relationship Id="rId5" Type="http://schemas.openxmlformats.org/officeDocument/2006/relationships/hyperlink" Target="http://ieeexplore.ieee.org/search/searchresult.jsp?searchWithin=p_Authors:.QT.Hyejin%20Kang.QT.&amp;searchWithin=p_Author_Ids:37856404600&amp;newsearch=true" TargetMode="External"/><Relationship Id="rId4" Type="http://schemas.openxmlformats.org/officeDocument/2006/relationships/hyperlink" Target="http://ieeexplore.ieee.org/search/searchresult.jsp?searchWithin=p_Authors:.QT.Chung,%20M.K..QT.&amp;searchWithin=p_Author_Ids:37290726500&amp;newsearch=tru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Hyekyoung%20Lee.QT.&amp;searchWithin=p_Author_Ids:37280122800&amp;newsearch=true" TargetMode="External"/><Relationship Id="rId7" Type="http://schemas.openxmlformats.org/officeDocument/2006/relationships/hyperlink" Target="http://ieeexplore.ieee.org/search/searchresult.jsp?searchWithin=p_Authors:.QT.Dong%20Soo%20Lee.QT.&amp;searchWithin=p_Author_Ids:37280609800&amp;newsearch=true"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ieeexplore.ieee.org/search/searchresult.jsp?searchWithin=p_Authors:.QT.Bung-Nyun%20Kim.QT.&amp;searchWithin=p_Author_Ids:38022847100&amp;newsearch=true" TargetMode="External"/><Relationship Id="rId5" Type="http://schemas.openxmlformats.org/officeDocument/2006/relationships/hyperlink" Target="http://ieeexplore.ieee.org/search/searchresult.jsp?searchWithin=p_Authors:.QT.Hyejin%20Kang.QT.&amp;searchWithin=p_Author_Ids:37856404600&amp;newsearch=true" TargetMode="External"/><Relationship Id="rId4" Type="http://schemas.openxmlformats.org/officeDocument/2006/relationships/hyperlink" Target="http://ieeexplore.ieee.org/search/searchresult.jsp?searchWithin=p_Authors:.QT.Chung,%20M.K..QT.&amp;searchWithin=p_Author_Ids:37290726500&amp;newsearch=tru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ima.umn.edu/2008-2009/ND6.15-26.09/activities/Carlsson-Gunnar/imafive-handout4up.pdf" TargetMode="External"/><Relationship Id="rId4" Type="http://schemas.openxmlformats.org/officeDocument/2006/relationships/hyperlink" Target="http://www.ima.umn.edu/videos/?id=85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ima.umn.edu/videos/?id=1846"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www.ima.umn.edu/2011-2012/W3.26-30.12/activities/Carlsson-Gunnar/imamachinefinal.pd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6" descr="KPS-title3"/>
          <p:cNvPicPr>
            <a:picLocks noChangeAspect="1" noChangeArrowheads="1"/>
          </p:cNvPicPr>
          <p:nvPr/>
        </p:nvPicPr>
        <p:blipFill>
          <a:blip r:embed="rId2" cstate="print"/>
          <a:srcRect/>
          <a:stretch>
            <a:fillRect/>
          </a:stretch>
        </p:blipFill>
        <p:spPr bwMode="auto">
          <a:xfrm>
            <a:off x="152400" y="2362200"/>
            <a:ext cx="2667000" cy="2667000"/>
          </a:xfrm>
          <a:prstGeom prst="rect">
            <a:avLst/>
          </a:prstGeom>
          <a:noFill/>
          <a:ln w="9525">
            <a:noFill/>
            <a:miter lim="800000"/>
            <a:headEnd/>
            <a:tailEnd/>
          </a:ln>
        </p:spPr>
      </p:pic>
      <p:sp>
        <p:nvSpPr>
          <p:cNvPr id="13316" name="WordArt 11"/>
          <p:cNvSpPr>
            <a:spLocks noChangeArrowheads="1" noChangeShapeType="1" noTextEdit="1"/>
          </p:cNvSpPr>
          <p:nvPr/>
        </p:nvSpPr>
        <p:spPr bwMode="auto">
          <a:xfrm>
            <a:off x="533400" y="347140"/>
            <a:ext cx="8153400" cy="1371600"/>
          </a:xfrm>
          <a:prstGeom prst="rect">
            <a:avLst/>
          </a:prstGeom>
        </p:spPr>
        <p:txBody>
          <a:bodyPr wrap="none" fromWordArt="1">
            <a:prstTxWarp prst="textPlain">
              <a:avLst>
                <a:gd name="adj" fmla="val 50000"/>
              </a:avLst>
            </a:prstTxWarp>
          </a:bodyPr>
          <a:lstStyle/>
          <a:p>
            <a:pPr algn="ctr"/>
            <a:r>
              <a:rPr lang="en-US" sz="4000" dirty="0" smtClean="0">
                <a:latin typeface="+mj-lt"/>
              </a:rPr>
              <a:t>Topological Data Analysis  </a:t>
            </a:r>
          </a:p>
          <a:p>
            <a:pPr algn="ctr"/>
            <a:r>
              <a:rPr lang="en-US" sz="4000" dirty="0" smtClean="0">
                <a:latin typeface="+mj-lt"/>
              </a:rPr>
              <a:t>Applications II</a:t>
            </a:r>
          </a:p>
        </p:txBody>
      </p:sp>
      <p:pic>
        <p:nvPicPr>
          <p:cNvPr id="13317" name="Picture 12"/>
          <p:cNvPicPr>
            <a:picLocks noChangeAspect="1" noChangeArrowheads="1"/>
          </p:cNvPicPr>
          <p:nvPr/>
        </p:nvPicPr>
        <p:blipFill>
          <a:blip r:embed="rId3" cstate="print"/>
          <a:srcRect/>
          <a:stretch>
            <a:fillRect/>
          </a:stretch>
        </p:blipFill>
        <p:spPr bwMode="auto">
          <a:xfrm>
            <a:off x="457200" y="1981194"/>
            <a:ext cx="8191500" cy="241300"/>
          </a:xfrm>
          <a:prstGeom prst="rect">
            <a:avLst/>
          </a:prstGeom>
          <a:noFill/>
          <a:ln w="9525">
            <a:noFill/>
            <a:miter lim="800000"/>
            <a:headEnd/>
            <a:tailEnd/>
          </a:ln>
        </p:spPr>
      </p:pic>
      <p:sp>
        <p:nvSpPr>
          <p:cNvPr id="13319" name="Rectangle 6"/>
          <p:cNvSpPr>
            <a:spLocks noChangeArrowheads="1"/>
          </p:cNvSpPr>
          <p:nvPr/>
        </p:nvSpPr>
        <p:spPr bwMode="auto">
          <a:xfrm>
            <a:off x="152401" y="6087523"/>
            <a:ext cx="8856132" cy="707886"/>
          </a:xfrm>
          <a:prstGeom prst="rect">
            <a:avLst/>
          </a:prstGeom>
          <a:noFill/>
          <a:ln w="9525">
            <a:noFill/>
            <a:miter lim="800000"/>
            <a:headEnd/>
            <a:tailEnd/>
          </a:ln>
        </p:spPr>
        <p:txBody>
          <a:bodyPr wrap="square">
            <a:spAutoFit/>
          </a:bodyPr>
          <a:lstStyle/>
          <a:p>
            <a:r>
              <a:rPr lang="en-US" sz="2000" dirty="0"/>
              <a:t>This work was partially supported by  the Joint DMS/NIGMS Initiative to Support Research in the Area of Mathematical Biology (NSF 0800285).</a:t>
            </a:r>
          </a:p>
        </p:txBody>
      </p:sp>
      <p:sp>
        <p:nvSpPr>
          <p:cNvPr id="2" name="Rectangle 1"/>
          <p:cNvSpPr/>
          <p:nvPr/>
        </p:nvSpPr>
        <p:spPr>
          <a:xfrm>
            <a:off x="2958509" y="2456535"/>
            <a:ext cx="6050024" cy="2970044"/>
          </a:xfrm>
          <a:prstGeom prst="rect">
            <a:avLst/>
          </a:prstGeom>
        </p:spPr>
        <p:txBody>
          <a:bodyPr wrap="square">
            <a:spAutoFit/>
          </a:bodyPr>
          <a:lstStyle/>
          <a:p>
            <a:pPr>
              <a:lnSpc>
                <a:spcPct val="110000"/>
              </a:lnSpc>
              <a:defRPr/>
            </a:pPr>
            <a:r>
              <a:rPr lang="en-US" sz="4000" dirty="0">
                <a:solidFill>
                  <a:schemeClr val="accent4">
                    <a:lumMod val="50000"/>
                  </a:schemeClr>
                </a:solidFill>
              </a:rPr>
              <a:t>Isabel K. Darcy</a:t>
            </a:r>
          </a:p>
          <a:p>
            <a:pPr>
              <a:lnSpc>
                <a:spcPct val="110000"/>
              </a:lnSpc>
              <a:defRPr/>
            </a:pPr>
            <a:endParaRPr lang="en-US" sz="1000" dirty="0">
              <a:solidFill>
                <a:schemeClr val="accent4">
                  <a:lumMod val="50000"/>
                </a:schemeClr>
              </a:solidFill>
            </a:endParaRPr>
          </a:p>
          <a:p>
            <a:pPr>
              <a:lnSpc>
                <a:spcPct val="110000"/>
              </a:lnSpc>
              <a:defRPr/>
            </a:pPr>
            <a:r>
              <a:rPr lang="en-US" sz="2400" dirty="0">
                <a:solidFill>
                  <a:schemeClr val="accent4">
                    <a:lumMod val="50000"/>
                  </a:schemeClr>
                </a:solidFill>
              </a:rPr>
              <a:t>Mathematics Department </a:t>
            </a:r>
          </a:p>
          <a:p>
            <a:pPr>
              <a:lnSpc>
                <a:spcPct val="110000"/>
              </a:lnSpc>
              <a:defRPr/>
            </a:pPr>
            <a:r>
              <a:rPr lang="en-US" sz="2400" dirty="0">
                <a:solidFill>
                  <a:schemeClr val="accent4">
                    <a:lumMod val="50000"/>
                  </a:schemeClr>
                </a:solidFill>
              </a:rPr>
              <a:t>Applied Mathematical and </a:t>
            </a:r>
            <a:endParaRPr lang="en-US" sz="2400" dirty="0" smtClean="0">
              <a:solidFill>
                <a:schemeClr val="accent4">
                  <a:lumMod val="50000"/>
                </a:schemeClr>
              </a:solidFill>
            </a:endParaRPr>
          </a:p>
          <a:p>
            <a:pPr>
              <a:lnSpc>
                <a:spcPct val="110000"/>
              </a:lnSpc>
              <a:defRPr/>
            </a:pPr>
            <a:r>
              <a:rPr lang="en-US" sz="2400" dirty="0" smtClean="0">
                <a:solidFill>
                  <a:schemeClr val="accent4">
                    <a:lumMod val="50000"/>
                  </a:schemeClr>
                </a:solidFill>
              </a:rPr>
              <a:t>Computational </a:t>
            </a:r>
            <a:r>
              <a:rPr lang="en-US" sz="2400" dirty="0">
                <a:solidFill>
                  <a:schemeClr val="accent4">
                    <a:lumMod val="50000"/>
                  </a:schemeClr>
                </a:solidFill>
              </a:rPr>
              <a:t>Sciences (AMCS)</a:t>
            </a:r>
          </a:p>
          <a:p>
            <a:pPr>
              <a:lnSpc>
                <a:spcPct val="110000"/>
              </a:lnSpc>
              <a:defRPr/>
            </a:pPr>
            <a:r>
              <a:rPr lang="en-US" sz="2400" dirty="0">
                <a:solidFill>
                  <a:schemeClr val="accent4">
                    <a:lumMod val="50000"/>
                  </a:schemeClr>
                </a:solidFill>
              </a:rPr>
              <a:t>University of Iowa</a:t>
            </a:r>
          </a:p>
          <a:p>
            <a:pPr>
              <a:lnSpc>
                <a:spcPct val="110000"/>
              </a:lnSpc>
              <a:defRPr/>
            </a:pPr>
            <a:r>
              <a:rPr lang="en-US" sz="2400" dirty="0">
                <a:solidFill>
                  <a:schemeClr val="accent4">
                    <a:lumMod val="50000"/>
                  </a:schemeClr>
                </a:solidFill>
              </a:rPr>
              <a:t>http://www.math.uiowa.edu/~idarcy </a:t>
            </a:r>
          </a:p>
        </p:txBody>
      </p:sp>
    </p:spTree>
    <p:extLst>
      <p:ext uri="{BB962C8B-B14F-4D97-AF65-F5344CB8AC3E}">
        <p14:creationId xmlns:p14="http://schemas.microsoft.com/office/powerpoint/2010/main" val="1329045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707789" y="5378785"/>
            <a:ext cx="8641684" cy="1077218"/>
          </a:xfrm>
          <a:prstGeom prst="rect">
            <a:avLst/>
          </a:prstGeom>
          <a:noFill/>
        </p:spPr>
        <p:txBody>
          <a:bodyPr wrap="square" rtlCol="0">
            <a:spAutoFit/>
          </a:bodyPr>
          <a:lstStyle/>
          <a:p>
            <a:r>
              <a:rPr lang="en-US" sz="3200" dirty="0" smtClean="0"/>
              <a:t>Step 0.)  Start by adding data points</a:t>
            </a:r>
          </a:p>
          <a:p>
            <a:pPr algn="ctr"/>
            <a:r>
              <a:rPr lang="en-US" sz="3200" dirty="0" smtClean="0"/>
              <a:t> =  0-dimensional vertices (0-simplices) </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3236436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a:t>
            </a:r>
            <a:r>
              <a:rPr lang="en-US" sz="3200" dirty="0" err="1" smtClean="0">
                <a:solidFill>
                  <a:schemeClr val="tx1"/>
                </a:solidFill>
              </a:rPr>
              <a:t>simplicial</a:t>
            </a:r>
            <a:r>
              <a:rPr lang="en-US" sz="3200" dirty="0" smtClean="0">
                <a:solidFill>
                  <a:schemeClr val="tx1"/>
                </a:solidFill>
              </a:rPr>
              <a:t> complex from Data</a:t>
            </a:r>
            <a:endParaRPr lang="en-US" sz="3200" dirty="0">
              <a:solidFill>
                <a:schemeClr val="tx1"/>
              </a:solidFill>
            </a:endParaRPr>
          </a:p>
        </p:txBody>
      </p:sp>
      <p:sp>
        <p:nvSpPr>
          <p:cNvPr id="2" name="TextBox 1"/>
          <p:cNvSpPr txBox="1"/>
          <p:nvPr/>
        </p:nvSpPr>
        <p:spPr>
          <a:xfrm>
            <a:off x="-143021" y="5378785"/>
            <a:ext cx="9430043" cy="1077218"/>
          </a:xfrm>
          <a:prstGeom prst="rect">
            <a:avLst/>
          </a:prstGeom>
          <a:noFill/>
        </p:spPr>
        <p:txBody>
          <a:bodyPr wrap="square" rtlCol="0">
            <a:spAutoFit/>
          </a:bodyPr>
          <a:lstStyle/>
          <a:p>
            <a:pPr algn="ctr"/>
            <a:r>
              <a:rPr lang="en-US" sz="3200" dirty="0" smtClean="0"/>
              <a:t>Step 0.)  Start by adding 0-dimensional vertices </a:t>
            </a:r>
          </a:p>
          <a:p>
            <a:pPr algn="ctr"/>
            <a:r>
              <a:rPr lang="en-US" sz="3200" dirty="0" smtClean="0"/>
              <a:t>(0-simplices)</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2471429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smtClean="0"/>
              <a:t>0.)  Start by adding 0-dimensional data points </a:t>
            </a:r>
            <a:endParaRPr lang="en-US" sz="3200" dirty="0"/>
          </a:p>
          <a:p>
            <a:endParaRPr lang="en-US" sz="800" dirty="0" smtClean="0"/>
          </a:p>
          <a:p>
            <a:r>
              <a:rPr lang="en-US" sz="3200" dirty="0" smtClean="0">
                <a:solidFill>
                  <a:srgbClr val="0000FF"/>
                </a:solidFill>
              </a:rPr>
              <a:t>Note:  we only need a definition of closeness between data points.  The data points do not need to be actual points in </a:t>
            </a:r>
            <a:r>
              <a:rPr lang="en-US" sz="3200" dirty="0" err="1" smtClean="0">
                <a:solidFill>
                  <a:srgbClr val="0000FF"/>
                </a:solidFill>
              </a:rPr>
              <a:t>R</a:t>
            </a:r>
            <a:r>
              <a:rPr lang="en-US" sz="3200" baseline="30000" dirty="0" err="1" smtClean="0">
                <a:solidFill>
                  <a:srgbClr val="0000FF"/>
                </a:solidFill>
              </a:rPr>
              <a:t>n</a:t>
            </a:r>
            <a:endParaRPr lang="en-US" sz="3200" baseline="30000" dirty="0" smtClean="0">
              <a:solidFill>
                <a:srgbClr val="0000FF"/>
              </a:solidFill>
            </a:endParaRPr>
          </a:p>
        </p:txBody>
      </p:sp>
      <p:pic>
        <p:nvPicPr>
          <p:cNvPr id="11" name="Picture 10"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649399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smtClean="0"/>
              <a:t>0.)  Start by adding 0-dimensional data points </a:t>
            </a:r>
            <a:endParaRPr lang="en-US" sz="3200" dirty="0"/>
          </a:p>
          <a:p>
            <a:endParaRPr lang="en-US" sz="800" dirty="0" smtClean="0"/>
          </a:p>
          <a:p>
            <a:r>
              <a:rPr lang="en-US" sz="3200" dirty="0" smtClean="0">
                <a:solidFill>
                  <a:srgbClr val="0000FF"/>
                </a:solidFill>
              </a:rPr>
              <a:t>Note:  we only need a definition of closeness between data points.  The data points do not need to be actual points in </a:t>
            </a:r>
            <a:r>
              <a:rPr lang="en-US" sz="3200" dirty="0" err="1" smtClean="0">
                <a:solidFill>
                  <a:srgbClr val="0000FF"/>
                </a:solidFill>
              </a:rPr>
              <a:t>R</a:t>
            </a:r>
            <a:r>
              <a:rPr lang="en-US" sz="3200" baseline="30000" dirty="0" err="1" smtClean="0">
                <a:solidFill>
                  <a:srgbClr val="0000FF"/>
                </a:solidFill>
              </a:rPr>
              <a:t>n</a:t>
            </a:r>
            <a:endParaRPr lang="en-US" sz="3200" baseline="30000" dirty="0" smtClean="0">
              <a:solidFill>
                <a:srgbClr val="0000FF"/>
              </a:solidFill>
            </a:endParaRPr>
          </a:p>
        </p:txBody>
      </p:sp>
      <p:sp>
        <p:nvSpPr>
          <p:cNvPr id="3" name="TextBox 2"/>
          <p:cNvSpPr txBox="1"/>
          <p:nvPr/>
        </p:nvSpPr>
        <p:spPr>
          <a:xfrm>
            <a:off x="222616" y="1012680"/>
            <a:ext cx="1155974" cy="584776"/>
          </a:xfrm>
          <a:prstGeom prst="rect">
            <a:avLst/>
          </a:prstGeom>
          <a:noFill/>
        </p:spPr>
        <p:txBody>
          <a:bodyPr wrap="square" rtlCol="0">
            <a:spAutoFit/>
          </a:bodyPr>
          <a:lstStyle/>
          <a:p>
            <a:r>
              <a:rPr lang="en-US" sz="3200" dirty="0" smtClean="0"/>
              <a:t>(1, 8)</a:t>
            </a:r>
            <a:endParaRPr lang="en-US" sz="3200" dirty="0"/>
          </a:p>
        </p:txBody>
      </p:sp>
      <p:sp>
        <p:nvSpPr>
          <p:cNvPr id="11" name="TextBox 10"/>
          <p:cNvSpPr txBox="1"/>
          <p:nvPr/>
        </p:nvSpPr>
        <p:spPr>
          <a:xfrm>
            <a:off x="222616" y="2736525"/>
            <a:ext cx="1155974" cy="584776"/>
          </a:xfrm>
          <a:prstGeom prst="rect">
            <a:avLst/>
          </a:prstGeom>
          <a:noFill/>
        </p:spPr>
        <p:txBody>
          <a:bodyPr wrap="square" rtlCol="0">
            <a:spAutoFit/>
          </a:bodyPr>
          <a:lstStyle/>
          <a:p>
            <a:r>
              <a:rPr lang="en-US" sz="3200" dirty="0" smtClean="0"/>
              <a:t>(1, 5)</a:t>
            </a:r>
            <a:endParaRPr lang="en-US" sz="3200" dirty="0"/>
          </a:p>
        </p:txBody>
      </p:sp>
      <p:sp>
        <p:nvSpPr>
          <p:cNvPr id="12" name="TextBox 11"/>
          <p:cNvSpPr txBox="1"/>
          <p:nvPr/>
        </p:nvSpPr>
        <p:spPr>
          <a:xfrm>
            <a:off x="2179797" y="2242783"/>
            <a:ext cx="1714115" cy="584776"/>
          </a:xfrm>
          <a:prstGeom prst="rect">
            <a:avLst/>
          </a:prstGeom>
          <a:noFill/>
        </p:spPr>
        <p:txBody>
          <a:bodyPr wrap="square" rtlCol="0">
            <a:spAutoFit/>
          </a:bodyPr>
          <a:lstStyle/>
          <a:p>
            <a:r>
              <a:rPr lang="en-US" sz="3200" dirty="0" smtClean="0"/>
              <a:t>(2, 7)</a:t>
            </a:r>
            <a:endParaRPr lang="en-US" sz="3200" dirty="0"/>
          </a:p>
        </p:txBody>
      </p:sp>
      <p:pic>
        <p:nvPicPr>
          <p:cNvPr id="16" name="Picture 15"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282082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smtClean="0"/>
              <a:t>0.)  Start by adding 0-dimensional data points </a:t>
            </a:r>
            <a:endParaRPr lang="en-US" sz="3200" dirty="0"/>
          </a:p>
          <a:p>
            <a:endParaRPr lang="en-US" sz="800" dirty="0" smtClean="0"/>
          </a:p>
          <a:p>
            <a:r>
              <a:rPr lang="en-US" sz="3200" dirty="0" smtClean="0">
                <a:solidFill>
                  <a:srgbClr val="0000FF"/>
                </a:solidFill>
              </a:rPr>
              <a:t>Note:  we only need a definition of closeness between data points.  The data points do not need to be actual points in </a:t>
            </a:r>
            <a:r>
              <a:rPr lang="en-US" sz="3200" dirty="0" err="1" smtClean="0">
                <a:solidFill>
                  <a:srgbClr val="0000FF"/>
                </a:solidFill>
              </a:rPr>
              <a:t>R</a:t>
            </a:r>
            <a:r>
              <a:rPr lang="en-US" sz="3200" baseline="30000" dirty="0" err="1" smtClean="0">
                <a:solidFill>
                  <a:srgbClr val="0000FF"/>
                </a:solidFill>
              </a:rPr>
              <a:t>n</a:t>
            </a:r>
            <a:endParaRPr lang="en-US" sz="3200" baseline="30000" dirty="0" smtClean="0">
              <a:solidFill>
                <a:srgbClr val="0000FF"/>
              </a:solidFill>
            </a:endParaRPr>
          </a:p>
        </p:txBody>
      </p:sp>
      <p:sp>
        <p:nvSpPr>
          <p:cNvPr id="3" name="TextBox 2"/>
          <p:cNvSpPr txBox="1"/>
          <p:nvPr/>
        </p:nvSpPr>
        <p:spPr>
          <a:xfrm>
            <a:off x="201798" y="1012680"/>
            <a:ext cx="2525272" cy="584776"/>
          </a:xfrm>
          <a:prstGeom prst="rect">
            <a:avLst/>
          </a:prstGeom>
          <a:noFill/>
        </p:spPr>
        <p:txBody>
          <a:bodyPr wrap="square" rtlCol="0">
            <a:spAutoFit/>
          </a:bodyPr>
          <a:lstStyle/>
          <a:p>
            <a:r>
              <a:rPr lang="en-US" sz="3200" dirty="0" smtClean="0"/>
              <a:t>(dog, happy)</a:t>
            </a:r>
            <a:endParaRPr lang="en-US" sz="3200" dirty="0"/>
          </a:p>
        </p:txBody>
      </p:sp>
      <p:sp>
        <p:nvSpPr>
          <p:cNvPr id="11" name="TextBox 10"/>
          <p:cNvSpPr txBox="1"/>
          <p:nvPr/>
        </p:nvSpPr>
        <p:spPr>
          <a:xfrm>
            <a:off x="201798" y="2840630"/>
            <a:ext cx="2911423" cy="584776"/>
          </a:xfrm>
          <a:prstGeom prst="rect">
            <a:avLst/>
          </a:prstGeom>
          <a:noFill/>
        </p:spPr>
        <p:txBody>
          <a:bodyPr wrap="square" rtlCol="0">
            <a:spAutoFit/>
          </a:bodyPr>
          <a:lstStyle/>
          <a:p>
            <a:r>
              <a:rPr lang="en-US" sz="3200" dirty="0" smtClean="0"/>
              <a:t>(dog, content)</a:t>
            </a:r>
            <a:endParaRPr lang="en-US" sz="3200" dirty="0"/>
          </a:p>
        </p:txBody>
      </p:sp>
      <p:sp>
        <p:nvSpPr>
          <p:cNvPr id="12" name="TextBox 11"/>
          <p:cNvSpPr txBox="1"/>
          <p:nvPr/>
        </p:nvSpPr>
        <p:spPr>
          <a:xfrm>
            <a:off x="2199671" y="2162669"/>
            <a:ext cx="2774722" cy="584776"/>
          </a:xfrm>
          <a:prstGeom prst="rect">
            <a:avLst/>
          </a:prstGeom>
          <a:noFill/>
        </p:spPr>
        <p:txBody>
          <a:bodyPr wrap="square" rtlCol="0">
            <a:spAutoFit/>
          </a:bodyPr>
          <a:lstStyle/>
          <a:p>
            <a:r>
              <a:rPr lang="en-US" sz="3200" dirty="0" smtClean="0"/>
              <a:t>(wolf, mirthful)</a:t>
            </a:r>
            <a:endParaRPr lang="en-US" sz="3200" dirty="0"/>
          </a:p>
        </p:txBody>
      </p:sp>
      <p:pic>
        <p:nvPicPr>
          <p:cNvPr id="14" name="Picture 13"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1297861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45859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4102439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45859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pic>
        <p:nvPicPr>
          <p:cNvPr id="11" name="Picture 10" descr="rule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44" y="5855008"/>
            <a:ext cx="5270500" cy="660400"/>
          </a:xfrm>
          <a:prstGeom prst="rect">
            <a:avLst/>
          </a:prstGeom>
        </p:spPr>
      </p:pic>
      <p:pic>
        <p:nvPicPr>
          <p:cNvPr id="13" name="Picture 12" descr="ruler2.png"/>
          <p:cNvPicPr>
            <a:picLocks noChangeAspect="1"/>
          </p:cNvPicPr>
          <p:nvPr/>
        </p:nvPicPr>
        <p:blipFill rotWithShape="1">
          <a:blip r:embed="rId4">
            <a:extLst>
              <a:ext uri="{28A0092B-C50C-407E-A947-70E740481C1C}">
                <a14:useLocalDpi xmlns:a14="http://schemas.microsoft.com/office/drawing/2010/main" val="0"/>
              </a:ext>
            </a:extLst>
          </a:blip>
          <a:srcRect r="62528"/>
          <a:stretch/>
        </p:blipFill>
        <p:spPr>
          <a:xfrm rot="19820810">
            <a:off x="1187295" y="2491806"/>
            <a:ext cx="1975104" cy="660400"/>
          </a:xfrm>
          <a:prstGeom prst="rect">
            <a:avLst/>
          </a:prstGeom>
        </p:spPr>
      </p:pic>
      <p:pic>
        <p:nvPicPr>
          <p:cNvPr id="14" name="Picture 13" descr="ruler2.png"/>
          <p:cNvPicPr>
            <a:picLocks noChangeAspect="1"/>
          </p:cNvPicPr>
          <p:nvPr/>
        </p:nvPicPr>
        <p:blipFill rotWithShape="1">
          <a:blip r:embed="rId4">
            <a:extLst>
              <a:ext uri="{28A0092B-C50C-407E-A947-70E740481C1C}">
                <a14:useLocalDpi xmlns:a14="http://schemas.microsoft.com/office/drawing/2010/main" val="0"/>
              </a:ext>
            </a:extLst>
          </a:blip>
          <a:srcRect l="-2" r="45178"/>
          <a:stretch/>
        </p:blipFill>
        <p:spPr>
          <a:xfrm rot="1800000">
            <a:off x="3877936" y="2810834"/>
            <a:ext cx="2889504" cy="660400"/>
          </a:xfrm>
          <a:prstGeom prst="rect">
            <a:avLst/>
          </a:prstGeom>
        </p:spPr>
      </p:pic>
      <p:pic>
        <p:nvPicPr>
          <p:cNvPr id="15" name="Picture 14" descr="ruler2.png"/>
          <p:cNvPicPr>
            <a:picLocks noChangeAspect="1"/>
          </p:cNvPicPr>
          <p:nvPr/>
        </p:nvPicPr>
        <p:blipFill rotWithShape="1">
          <a:blip r:embed="rId4">
            <a:extLst>
              <a:ext uri="{28A0092B-C50C-407E-A947-70E740481C1C}">
                <a14:useLocalDpi xmlns:a14="http://schemas.microsoft.com/office/drawing/2010/main" val="0"/>
              </a:ext>
            </a:extLst>
          </a:blip>
          <a:srcRect r="74673"/>
          <a:stretch/>
        </p:blipFill>
        <p:spPr>
          <a:xfrm rot="16200000">
            <a:off x="7267729" y="3281881"/>
            <a:ext cx="1335024" cy="660400"/>
          </a:xfrm>
          <a:prstGeom prst="rect">
            <a:avLst/>
          </a:prstGeom>
        </p:spPr>
      </p:pic>
    </p:spTree>
    <p:extLst>
      <p:ext uri="{BB962C8B-B14F-4D97-AF65-F5344CB8AC3E}">
        <p14:creationId xmlns:p14="http://schemas.microsoft.com/office/powerpoint/2010/main" val="526661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4585971"/>
            <a:ext cx="8961395" cy="2174954"/>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r>
              <a:rPr lang="en-US" sz="3200" dirty="0" smtClean="0">
                <a:solidFill>
                  <a:srgbClr val="0000FF"/>
                </a:solidFill>
              </a:rPr>
              <a:t>Let T  =  Threshold   =</a:t>
            </a:r>
          </a:p>
          <a:p>
            <a:endParaRPr lang="en-US" sz="800" baseline="30000" dirty="0">
              <a:solidFill>
                <a:srgbClr val="0000FF"/>
              </a:solidFill>
            </a:endParaRPr>
          </a:p>
          <a:p>
            <a:r>
              <a:rPr lang="en-US" sz="3200" dirty="0" smtClean="0">
                <a:solidFill>
                  <a:srgbClr val="0000FF"/>
                </a:solidFill>
              </a:rPr>
              <a:t>Connect vertices v and w with an edge  </a:t>
            </a:r>
            <a:r>
              <a:rPr lang="en-US" sz="3200" dirty="0" err="1" smtClean="0">
                <a:solidFill>
                  <a:srgbClr val="0000FF"/>
                </a:solidFill>
              </a:rPr>
              <a:t>iff</a:t>
            </a:r>
            <a:r>
              <a:rPr lang="en-US" sz="3200" dirty="0" smtClean="0">
                <a:solidFill>
                  <a:srgbClr val="0000FF"/>
                </a:solidFill>
              </a:rPr>
              <a:t> </a:t>
            </a:r>
          </a:p>
          <a:p>
            <a:r>
              <a:rPr lang="en-US" sz="3200" dirty="0" smtClean="0">
                <a:solidFill>
                  <a:srgbClr val="0000FF"/>
                </a:solidFill>
              </a:rPr>
              <a:t>the distance between v and w is less than T</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pic>
        <p:nvPicPr>
          <p:cNvPr id="20" name="Picture 19"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140000">
            <a:off x="4669138" y="1675363"/>
            <a:ext cx="1280160" cy="660400"/>
          </a:xfrm>
          <a:prstGeom prst="rect">
            <a:avLst/>
          </a:prstGeom>
        </p:spPr>
      </p:pic>
      <p:pic>
        <p:nvPicPr>
          <p:cNvPr id="21" name="Picture 20"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9740000">
            <a:off x="1412022" y="2536428"/>
            <a:ext cx="1280160" cy="660400"/>
          </a:xfrm>
          <a:prstGeom prst="rect">
            <a:avLst/>
          </a:prstGeom>
        </p:spPr>
      </p:pic>
      <p:pic>
        <p:nvPicPr>
          <p:cNvPr id="22" name="Picture 21"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5280000">
            <a:off x="126116" y="1967324"/>
            <a:ext cx="1280160" cy="660400"/>
          </a:xfrm>
          <a:prstGeom prst="rect">
            <a:avLst/>
          </a:prstGeom>
        </p:spPr>
      </p:pic>
      <p:pic>
        <p:nvPicPr>
          <p:cNvPr id="24" name="Picture 23"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20220000">
            <a:off x="6400717" y="1692921"/>
            <a:ext cx="1280160" cy="660400"/>
          </a:xfrm>
          <a:prstGeom prst="rect">
            <a:avLst/>
          </a:prstGeom>
        </p:spPr>
      </p:pic>
      <p:pic>
        <p:nvPicPr>
          <p:cNvPr id="25" name="Picture 24"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a:off x="4221577" y="5119852"/>
            <a:ext cx="1280160" cy="660400"/>
          </a:xfrm>
          <a:prstGeom prst="rect">
            <a:avLst/>
          </a:prstGeom>
        </p:spPr>
      </p:pic>
      <p:pic>
        <p:nvPicPr>
          <p:cNvPr id="26" name="Picture 25"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2548454">
            <a:off x="1289911" y="1141613"/>
            <a:ext cx="1280160" cy="660400"/>
          </a:xfrm>
          <a:prstGeom prst="rect">
            <a:avLst/>
          </a:prstGeom>
        </p:spPr>
      </p:pic>
      <p:pic>
        <p:nvPicPr>
          <p:cNvPr id="27" name="Picture 26"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6200000">
            <a:off x="7246233" y="3059943"/>
            <a:ext cx="1280160" cy="660400"/>
          </a:xfrm>
          <a:prstGeom prst="rect">
            <a:avLst/>
          </a:prstGeom>
        </p:spPr>
      </p:pic>
      <p:pic>
        <p:nvPicPr>
          <p:cNvPr id="28" name="Picture 27"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3426123">
            <a:off x="3293332" y="1816421"/>
            <a:ext cx="1280160" cy="660400"/>
          </a:xfrm>
          <a:prstGeom prst="rect">
            <a:avLst/>
          </a:prstGeom>
        </p:spPr>
      </p:pic>
    </p:spTree>
    <p:extLst>
      <p:ext uri="{BB962C8B-B14F-4D97-AF65-F5344CB8AC3E}">
        <p14:creationId xmlns:p14="http://schemas.microsoft.com/office/powerpoint/2010/main" val="2072963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53543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grpSp>
        <p:nvGrpSpPr>
          <p:cNvPr id="10" name="Group 9"/>
          <p:cNvGrpSpPr/>
          <p:nvPr/>
        </p:nvGrpSpPr>
        <p:grpSpPr>
          <a:xfrm>
            <a:off x="638079" y="765614"/>
            <a:ext cx="7349814" cy="4329160"/>
            <a:chOff x="638079" y="765614"/>
            <a:chExt cx="7349814" cy="4329160"/>
          </a:xfrm>
        </p:grpSpPr>
        <p:sp>
          <p:nvSpPr>
            <p:cNvPr id="11" name="Oval 10"/>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2" name="Oval 11"/>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3" name="Oval 12"/>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4" name="Oval 13"/>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5" name="Oval 14"/>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7" name="Oval 16"/>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8" name="Oval 17"/>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9" name="Oval 18"/>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0" name="Oval 19"/>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1" name="Oval 20"/>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2" name="Oval 21"/>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4" name="Oval 23"/>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6" name="Oval 25"/>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spTree>
    <p:extLst>
      <p:ext uri="{BB962C8B-B14F-4D97-AF65-F5344CB8AC3E}">
        <p14:creationId xmlns:p14="http://schemas.microsoft.com/office/powerpoint/2010/main" val="1941415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45859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spTree>
    <p:extLst>
      <p:ext uri="{BB962C8B-B14F-4D97-AF65-F5344CB8AC3E}">
        <p14:creationId xmlns:p14="http://schemas.microsoft.com/office/powerpoint/2010/main" val="1206169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6035" y="123534"/>
            <a:ext cx="6039373" cy="1463040"/>
          </a:xfrm>
          <a:prstGeom prst="rect">
            <a:avLst/>
          </a:prstGeom>
        </p:spPr>
      </p:pic>
      <p:sp>
        <p:nvSpPr>
          <p:cNvPr id="3" name="Rectangle 2"/>
          <p:cNvSpPr/>
          <p:nvPr/>
        </p:nvSpPr>
        <p:spPr>
          <a:xfrm>
            <a:off x="2425255" y="1064938"/>
            <a:ext cx="8789213" cy="461665"/>
          </a:xfrm>
          <a:prstGeom prst="rect">
            <a:avLst/>
          </a:prstGeom>
        </p:spPr>
        <p:txBody>
          <a:bodyPr wrap="square">
            <a:spAutoFit/>
          </a:bodyPr>
          <a:lstStyle/>
          <a:p>
            <a:r>
              <a:rPr lang="en-US" sz="2400" dirty="0"/>
              <a:t>http://www.ima.umn.edu/2008-2009/ND6.15-26.09</a:t>
            </a:r>
            <a:r>
              <a:rPr lang="en-US" sz="2400" dirty="0" smtClean="0"/>
              <a:t>/</a:t>
            </a:r>
            <a:endParaRPr lang="en-US" sz="2400" dirty="0"/>
          </a:p>
        </p:txBody>
      </p:sp>
      <p:pic>
        <p:nvPicPr>
          <p:cNvPr id="7" name="Picture 6"/>
          <p:cNvPicPr>
            <a:picLocks noChangeAspect="1"/>
          </p:cNvPicPr>
          <p:nvPr/>
        </p:nvPicPr>
        <p:blipFill>
          <a:blip r:embed="rId3"/>
          <a:stretch>
            <a:fillRect/>
          </a:stretch>
        </p:blipFill>
        <p:spPr>
          <a:xfrm>
            <a:off x="170579" y="1505363"/>
            <a:ext cx="8870979" cy="4023360"/>
          </a:xfrm>
          <a:prstGeom prst="rect">
            <a:avLst/>
          </a:prstGeom>
        </p:spPr>
      </p:pic>
      <p:pic>
        <p:nvPicPr>
          <p:cNvPr id="6" name="Picture 5"/>
          <p:cNvPicPr>
            <a:picLocks noChangeAspect="1"/>
          </p:cNvPicPr>
          <p:nvPr/>
        </p:nvPicPr>
        <p:blipFill>
          <a:blip r:embed="rId4"/>
          <a:stretch>
            <a:fillRect/>
          </a:stretch>
        </p:blipFill>
        <p:spPr>
          <a:xfrm>
            <a:off x="171875" y="5343515"/>
            <a:ext cx="7370544" cy="1371600"/>
          </a:xfrm>
          <a:prstGeom prst="rect">
            <a:avLst/>
          </a:prstGeom>
        </p:spPr>
      </p:pic>
    </p:spTree>
    <p:extLst>
      <p:ext uri="{BB962C8B-B14F-4D97-AF65-F5344CB8AC3E}">
        <p14:creationId xmlns:p14="http://schemas.microsoft.com/office/powerpoint/2010/main" val="282323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rgbClr val="0000DD"/>
                </a:solidFill>
              </a:rPr>
              <a:t>Vietoris</a:t>
            </a:r>
            <a:r>
              <a:rPr lang="en-US" sz="3200" dirty="0" smtClean="0">
                <a:solidFill>
                  <a:srgbClr val="0000DD"/>
                </a:solidFill>
              </a:rPr>
              <a:t> Rips </a:t>
            </a:r>
            <a:r>
              <a:rPr lang="en-US" sz="3200" dirty="0" smtClean="0">
                <a:solidFill>
                  <a:schemeClr val="tx1"/>
                </a:solidFill>
              </a:rPr>
              <a:t>simplicial complex</a:t>
            </a: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sp>
        <p:nvSpPr>
          <p:cNvPr id="10" name="TextBox 9"/>
          <p:cNvSpPr txBox="1"/>
          <p:nvPr/>
        </p:nvSpPr>
        <p:spPr>
          <a:xfrm>
            <a:off x="325627" y="5023212"/>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spTree>
    <p:extLst>
      <p:ext uri="{BB962C8B-B14F-4D97-AF65-F5344CB8AC3E}">
        <p14:creationId xmlns:p14="http://schemas.microsoft.com/office/powerpoint/2010/main" val="1837994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smtClean="0"/>
              <a:t>0.)  Start by adding 0-dimensional data points </a:t>
            </a:r>
            <a:endParaRPr lang="en-US" sz="3200" dirty="0"/>
          </a:p>
          <a:p>
            <a:endParaRPr lang="en-US" sz="800" dirty="0" smtClean="0"/>
          </a:p>
          <a:p>
            <a:r>
              <a:rPr lang="en-US" sz="3200" dirty="0" smtClean="0">
                <a:solidFill>
                  <a:srgbClr val="0000FF"/>
                </a:solidFill>
              </a:rPr>
              <a:t>Note:  we only need a definition of closeness between data points.  The data points do not need to be actual points in </a:t>
            </a:r>
            <a:r>
              <a:rPr lang="en-US" sz="3200" dirty="0" err="1" smtClean="0">
                <a:solidFill>
                  <a:srgbClr val="0000FF"/>
                </a:solidFill>
              </a:rPr>
              <a:t>R</a:t>
            </a:r>
            <a:r>
              <a:rPr lang="en-US" sz="3200" baseline="30000" dirty="0" err="1" smtClean="0">
                <a:solidFill>
                  <a:srgbClr val="0000FF"/>
                </a:solidFill>
              </a:rPr>
              <a:t>n</a:t>
            </a:r>
            <a:endParaRPr lang="en-US" sz="3200" baseline="30000" dirty="0" smtClean="0">
              <a:solidFill>
                <a:srgbClr val="0000FF"/>
              </a:solidFill>
            </a:endParaRPr>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38965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400000" y="400000"/>
                                    </p:animScale>
                                  </p:childTnLst>
                                </p:cTn>
                              </p:par>
                              <p:par>
                                <p:cTn id="7" presetID="6" presetClass="emph" presetSubtype="0" fill="hold" grpId="0" nodeType="withEffect">
                                  <p:stCondLst>
                                    <p:cond delay="0"/>
                                  </p:stCondLst>
                                  <p:childTnLst>
                                    <p:animScale>
                                      <p:cBhvr>
                                        <p:cTn id="8" dur="2000" fill="hold"/>
                                        <p:tgtEl>
                                          <p:spTgt spid="11"/>
                                        </p:tgtEl>
                                      </p:cBhvr>
                                      <p:by x="400000" y="400000"/>
                                    </p:animScale>
                                  </p:childTnLst>
                                </p:cTn>
                              </p:par>
                              <p:par>
                                <p:cTn id="9" presetID="6" presetClass="emph" presetSubtype="0" fill="hold" grpId="0" nodeType="withEffect">
                                  <p:stCondLst>
                                    <p:cond delay="0"/>
                                  </p:stCondLst>
                                  <p:childTnLst>
                                    <p:animScale>
                                      <p:cBhvr>
                                        <p:cTn id="10" dur="2000" fill="hold"/>
                                        <p:tgtEl>
                                          <p:spTgt spid="12"/>
                                        </p:tgtEl>
                                      </p:cBhvr>
                                      <p:by x="400000" y="400000"/>
                                    </p:animScale>
                                  </p:childTnLst>
                                </p:cTn>
                              </p:par>
                              <p:par>
                                <p:cTn id="11" presetID="6" presetClass="emph" presetSubtype="0" fill="hold" grpId="0" nodeType="withEffect">
                                  <p:stCondLst>
                                    <p:cond delay="0"/>
                                  </p:stCondLst>
                                  <p:childTnLst>
                                    <p:animScale>
                                      <p:cBhvr>
                                        <p:cTn id="12" dur="2000" fill="hold"/>
                                        <p:tgtEl>
                                          <p:spTgt spid="13"/>
                                        </p:tgtEl>
                                      </p:cBhvr>
                                      <p:by x="400000" y="400000"/>
                                    </p:animScale>
                                  </p:childTnLst>
                                </p:cTn>
                              </p:par>
                              <p:par>
                                <p:cTn id="13" presetID="6" presetClass="emph" presetSubtype="0" fill="hold" grpId="0" nodeType="withEffect">
                                  <p:stCondLst>
                                    <p:cond delay="0"/>
                                  </p:stCondLst>
                                  <p:childTnLst>
                                    <p:animScale>
                                      <p:cBhvr>
                                        <p:cTn id="14" dur="2000" fill="hold"/>
                                        <p:tgtEl>
                                          <p:spTgt spid="14"/>
                                        </p:tgtEl>
                                      </p:cBhvr>
                                      <p:by x="400000" y="400000"/>
                                    </p:animScale>
                                  </p:childTnLst>
                                </p:cTn>
                              </p:par>
                              <p:par>
                                <p:cTn id="15" presetID="6" presetClass="emph" presetSubtype="0" fill="hold" grpId="0" nodeType="withEffect">
                                  <p:stCondLst>
                                    <p:cond delay="0"/>
                                  </p:stCondLst>
                                  <p:childTnLst>
                                    <p:animScale>
                                      <p:cBhvr>
                                        <p:cTn id="16" dur="2000" fill="hold"/>
                                        <p:tgtEl>
                                          <p:spTgt spid="15"/>
                                        </p:tgtEl>
                                      </p:cBhvr>
                                      <p:by x="400000" y="400000"/>
                                    </p:animScale>
                                  </p:childTnLst>
                                </p:cTn>
                              </p:par>
                              <p:par>
                                <p:cTn id="17" presetID="6" presetClass="emph" presetSubtype="0" fill="hold" grpId="0" nodeType="withEffect">
                                  <p:stCondLst>
                                    <p:cond delay="0"/>
                                  </p:stCondLst>
                                  <p:childTnLst>
                                    <p:animScale>
                                      <p:cBhvr>
                                        <p:cTn id="18" dur="2000" fill="hold"/>
                                        <p:tgtEl>
                                          <p:spTgt spid="16"/>
                                        </p:tgtEl>
                                      </p:cBhvr>
                                      <p:by x="400000" y="400000"/>
                                    </p:animScale>
                                  </p:childTnLst>
                                </p:cTn>
                              </p:par>
                              <p:par>
                                <p:cTn id="19" presetID="6" presetClass="emph" presetSubtype="0" fill="hold" grpId="0" nodeType="withEffect">
                                  <p:stCondLst>
                                    <p:cond delay="0"/>
                                  </p:stCondLst>
                                  <p:childTnLst>
                                    <p:animScale>
                                      <p:cBhvr>
                                        <p:cTn id="20" dur="2000" fill="hold"/>
                                        <p:tgtEl>
                                          <p:spTgt spid="17"/>
                                        </p:tgtEl>
                                      </p:cBhvr>
                                      <p:by x="400000" y="400000"/>
                                    </p:animScale>
                                  </p:childTnLst>
                                </p:cTn>
                              </p:par>
                              <p:par>
                                <p:cTn id="21" presetID="6" presetClass="emph" presetSubtype="0" fill="hold" grpId="0" nodeType="withEffect">
                                  <p:stCondLst>
                                    <p:cond delay="0"/>
                                  </p:stCondLst>
                                  <p:childTnLst>
                                    <p:animScale>
                                      <p:cBhvr>
                                        <p:cTn id="22" dur="2000" fill="hold"/>
                                        <p:tgtEl>
                                          <p:spTgt spid="18"/>
                                        </p:tgtEl>
                                      </p:cBhvr>
                                      <p:by x="400000" y="400000"/>
                                    </p:animScale>
                                  </p:childTnLst>
                                </p:cTn>
                              </p:par>
                              <p:par>
                                <p:cTn id="23" presetID="6" presetClass="emph" presetSubtype="0" fill="hold" grpId="0" nodeType="withEffect">
                                  <p:stCondLst>
                                    <p:cond delay="0"/>
                                  </p:stCondLst>
                                  <p:childTnLst>
                                    <p:animScale>
                                      <p:cBhvr>
                                        <p:cTn id="24" dur="2000" fill="hold"/>
                                        <p:tgtEl>
                                          <p:spTgt spid="19"/>
                                        </p:tgtEl>
                                      </p:cBhvr>
                                      <p:by x="400000" y="400000"/>
                                    </p:animScale>
                                  </p:childTnLst>
                                </p:cTn>
                              </p:par>
                              <p:par>
                                <p:cTn id="25" presetID="6" presetClass="emph" presetSubtype="0" fill="hold" grpId="0" nodeType="withEffect">
                                  <p:stCondLst>
                                    <p:cond delay="0"/>
                                  </p:stCondLst>
                                  <p:childTnLst>
                                    <p:animScale>
                                      <p:cBhvr>
                                        <p:cTn id="26" dur="2000" fill="hold"/>
                                        <p:tgtEl>
                                          <p:spTgt spid="20"/>
                                        </p:tgtEl>
                                      </p:cBhvr>
                                      <p:by x="400000" y="400000"/>
                                    </p:animScale>
                                  </p:childTnLst>
                                </p:cTn>
                              </p:par>
                              <p:par>
                                <p:cTn id="27" presetID="6" presetClass="emph" presetSubtype="0" fill="hold" grpId="0" nodeType="withEffect">
                                  <p:stCondLst>
                                    <p:cond delay="0"/>
                                  </p:stCondLst>
                                  <p:childTnLst>
                                    <p:animScale>
                                      <p:cBhvr>
                                        <p:cTn id="28" dur="2000" fill="hold"/>
                                        <p:tgtEl>
                                          <p:spTgt spid="22"/>
                                        </p:tgtEl>
                                      </p:cBhvr>
                                      <p:by x="400000" y="400000"/>
                                    </p:animScale>
                                  </p:childTnLst>
                                </p:cTn>
                              </p:par>
                              <p:par>
                                <p:cTn id="29" presetID="6" presetClass="emph" presetSubtype="0" fill="hold" grpId="0" nodeType="withEffect">
                                  <p:stCondLst>
                                    <p:cond delay="0"/>
                                  </p:stCondLst>
                                  <p:childTnLst>
                                    <p:animScale>
                                      <p:cBhvr>
                                        <p:cTn id="30" dur="2000" fill="hold"/>
                                        <p:tgtEl>
                                          <p:spTgt spid="24"/>
                                        </p:tgtEl>
                                      </p:cBhvr>
                                      <p:by x="400000" y="400000"/>
                                    </p:animScale>
                                  </p:childTnLst>
                                </p:cTn>
                              </p:par>
                              <p:par>
                                <p:cTn id="31" presetID="6" presetClass="emph" presetSubtype="0" fill="hold" grpId="0" nodeType="withEffect">
                                  <p:stCondLst>
                                    <p:cond delay="0"/>
                                  </p:stCondLst>
                                  <p:childTnLst>
                                    <p:animScale>
                                      <p:cBhvr>
                                        <p:cTn id="32" dur="2000" fill="hold"/>
                                        <p:tgtEl>
                                          <p:spTgt spid="25"/>
                                        </p:tgtEl>
                                      </p:cBhvr>
                                      <p:by x="400000" y="400000"/>
                                    </p:animScale>
                                  </p:childTnLst>
                                </p:cTn>
                              </p:par>
                              <p:par>
                                <p:cTn id="33" presetID="6" presetClass="emph" presetSubtype="0" fill="hold" grpId="0" nodeType="withEffect">
                                  <p:stCondLst>
                                    <p:cond delay="0"/>
                                  </p:stCondLst>
                                  <p:childTnLst>
                                    <p:animScale>
                                      <p:cBhvr>
                                        <p:cTn id="34" dur="2000" fill="hold"/>
                                        <p:tgtEl>
                                          <p:spTgt spid="26"/>
                                        </p:tgtEl>
                                      </p:cBhvr>
                                      <p:by x="400000" y="400000"/>
                                    </p:animScale>
                                  </p:childTnLst>
                                </p:cTn>
                              </p:par>
                              <p:par>
                                <p:cTn id="35" presetID="6" presetClass="emph" presetSubtype="0" fill="hold" grpId="0" nodeType="withEffect">
                                  <p:stCondLst>
                                    <p:cond delay="0"/>
                                  </p:stCondLst>
                                  <p:childTnLst>
                                    <p:animScale>
                                      <p:cBhvr>
                                        <p:cTn id="36" dur="2000" fill="hold"/>
                                        <p:tgtEl>
                                          <p:spTgt spid="27"/>
                                        </p:tgtEl>
                                      </p:cBhvr>
                                      <p:by x="400000" y="400000"/>
                                    </p:animScale>
                                  </p:childTnLst>
                                </p:cTn>
                              </p:par>
                              <p:par>
                                <p:cTn id="37" presetID="6" presetClass="emph" presetSubtype="0" fill="hold" grpId="0" nodeType="withEffect">
                                  <p:stCondLst>
                                    <p:cond delay="0"/>
                                  </p:stCondLst>
                                  <p:childTnLst>
                                    <p:animScale>
                                      <p:cBhvr>
                                        <p:cTn id="38"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animBg="1"/>
      <p:bldP spid="25" grpId="0" animBg="1"/>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H</a:t>
            </a:r>
            <a:r>
              <a:rPr lang="en-US" sz="3200" baseline="-25000" dirty="0" smtClean="0">
                <a:solidFill>
                  <a:schemeClr val="tx1"/>
                </a:solidFill>
              </a:rPr>
              <a:t>0</a:t>
            </a:r>
            <a:r>
              <a:rPr lang="en-US" sz="3200" dirty="0" smtClean="0">
                <a:solidFill>
                  <a:schemeClr val="tx1"/>
                </a:solidFill>
              </a:rPr>
              <a:t> counts clusters</a:t>
            </a:r>
            <a:endParaRPr lang="en-US" sz="3200" dirty="0">
              <a:solidFill>
                <a:schemeClr val="tx1"/>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grpSp>
        <p:nvGrpSpPr>
          <p:cNvPr id="10" name="Group 9"/>
          <p:cNvGrpSpPr/>
          <p:nvPr/>
        </p:nvGrpSpPr>
        <p:grpSpPr>
          <a:xfrm>
            <a:off x="638079" y="765614"/>
            <a:ext cx="7349814" cy="4329160"/>
            <a:chOff x="638079" y="765614"/>
            <a:chExt cx="7349814" cy="4329160"/>
          </a:xfrm>
        </p:grpSpPr>
        <p:sp>
          <p:nvSpPr>
            <p:cNvPr id="11" name="Oval 10"/>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2" name="Oval 11"/>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3" name="Oval 12"/>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4" name="Oval 13"/>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5" name="Oval 14"/>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7" name="Oval 16"/>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8" name="Oval 17"/>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9" name="Oval 18"/>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0" name="Oval 19"/>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1" name="Oval 20"/>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2" name="Oval 21"/>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4" name="Oval 23"/>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6" name="Oval 25"/>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spTree>
    <p:extLst>
      <p:ext uri="{BB962C8B-B14F-4D97-AF65-F5344CB8AC3E}">
        <p14:creationId xmlns:p14="http://schemas.microsoft.com/office/powerpoint/2010/main" val="2955010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H</a:t>
            </a:r>
            <a:r>
              <a:rPr lang="en-US" sz="3200" baseline="-25000" dirty="0">
                <a:solidFill>
                  <a:schemeClr val="tx1"/>
                </a:solidFill>
              </a:rPr>
              <a:t>0</a:t>
            </a:r>
            <a:r>
              <a:rPr lang="en-US" sz="3200" dirty="0" smtClean="0">
                <a:solidFill>
                  <a:schemeClr val="tx1"/>
                </a:solidFill>
              </a:rPr>
              <a:t> counts clusters</a:t>
            </a:r>
            <a:endParaRPr lang="en-US" sz="3200" dirty="0">
              <a:solidFill>
                <a:schemeClr val="tx1"/>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grpSp>
        <p:nvGrpSpPr>
          <p:cNvPr id="10" name="Group 9"/>
          <p:cNvGrpSpPr/>
          <p:nvPr/>
        </p:nvGrpSpPr>
        <p:grpSpPr>
          <a:xfrm>
            <a:off x="638079" y="1094278"/>
            <a:ext cx="7113094" cy="4000496"/>
            <a:chOff x="638079" y="1094278"/>
            <a:chExt cx="7113094" cy="4000496"/>
          </a:xfrm>
        </p:grpSpPr>
        <p:sp>
          <p:nvSpPr>
            <p:cNvPr id="11" name="Oval 10"/>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2" name="Oval 11"/>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3" name="Oval 12"/>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5" name="Oval 14"/>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8" name="Oval 17"/>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0" name="Oval 19"/>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6" name="Oval 25"/>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sp>
        <p:nvSpPr>
          <p:cNvPr id="29" name="Rectangle 28"/>
          <p:cNvSpPr/>
          <p:nvPr/>
        </p:nvSpPr>
        <p:spPr>
          <a:xfrm>
            <a:off x="3099874" y="1094278"/>
            <a:ext cx="2551885" cy="42600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504145" y="1162529"/>
            <a:ext cx="2683891" cy="36039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6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smtClean="0"/>
              <a:t>0.)  Start by adding 0-dimensional data points </a:t>
            </a:r>
            <a:endParaRPr lang="en-US" sz="3200" dirty="0"/>
          </a:p>
          <a:p>
            <a:endParaRPr lang="en-US" sz="800" dirty="0" smtClean="0"/>
          </a:p>
          <a:p>
            <a:r>
              <a:rPr lang="en-US" sz="3200" dirty="0" smtClean="0">
                <a:solidFill>
                  <a:srgbClr val="0000FF"/>
                </a:solidFill>
              </a:rPr>
              <a:t>Note:  we only need a definition of closeness between data points.  The data points do not need to be actual points in </a:t>
            </a:r>
            <a:r>
              <a:rPr lang="en-US" sz="3200" dirty="0" err="1" smtClean="0">
                <a:solidFill>
                  <a:srgbClr val="0000FF"/>
                </a:solidFill>
              </a:rPr>
              <a:t>R</a:t>
            </a:r>
            <a:r>
              <a:rPr lang="en-US" sz="3200" baseline="30000" dirty="0" err="1" smtClean="0">
                <a:solidFill>
                  <a:srgbClr val="0000FF"/>
                </a:solidFill>
              </a:rPr>
              <a:t>n</a:t>
            </a:r>
            <a:endParaRPr lang="en-US" sz="3200" baseline="30000" dirty="0" smtClean="0">
              <a:solidFill>
                <a:srgbClr val="0000FF"/>
              </a:solidFill>
            </a:endParaRPr>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50639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par>
                                <p:cTn id="7" presetID="6" presetClass="emph" presetSubtype="0" fill="hold" grpId="0" nodeType="withEffect">
                                  <p:stCondLst>
                                    <p:cond delay="0"/>
                                  </p:stCondLst>
                                  <p:childTnLst>
                                    <p:animScale>
                                      <p:cBhvr>
                                        <p:cTn id="8" dur="2000" fill="hold"/>
                                        <p:tgtEl>
                                          <p:spTgt spid="11"/>
                                        </p:tgtEl>
                                      </p:cBhvr>
                                      <p:by x="150000" y="150000"/>
                                    </p:animScale>
                                  </p:childTnLst>
                                </p:cTn>
                              </p:par>
                              <p:par>
                                <p:cTn id="9" presetID="6" presetClass="emph" presetSubtype="0" fill="hold" grpId="0" nodeType="withEffect">
                                  <p:stCondLst>
                                    <p:cond delay="0"/>
                                  </p:stCondLst>
                                  <p:childTnLst>
                                    <p:animScale>
                                      <p:cBhvr>
                                        <p:cTn id="10" dur="2000" fill="hold"/>
                                        <p:tgtEl>
                                          <p:spTgt spid="12"/>
                                        </p:tgtEl>
                                      </p:cBhvr>
                                      <p:by x="150000" y="150000"/>
                                    </p:animScale>
                                  </p:childTnLst>
                                </p:cTn>
                              </p:par>
                              <p:par>
                                <p:cTn id="11" presetID="6" presetClass="emph" presetSubtype="0" fill="hold" grpId="0" nodeType="withEffect">
                                  <p:stCondLst>
                                    <p:cond delay="0"/>
                                  </p:stCondLst>
                                  <p:childTnLst>
                                    <p:animScale>
                                      <p:cBhvr>
                                        <p:cTn id="12" dur="2000" fill="hold"/>
                                        <p:tgtEl>
                                          <p:spTgt spid="13"/>
                                        </p:tgtEl>
                                      </p:cBhvr>
                                      <p:by x="150000" y="150000"/>
                                    </p:animScale>
                                  </p:childTnLst>
                                </p:cTn>
                              </p:par>
                              <p:par>
                                <p:cTn id="13" presetID="6" presetClass="emph" presetSubtype="0" fill="hold" grpId="0" nodeType="withEffect">
                                  <p:stCondLst>
                                    <p:cond delay="0"/>
                                  </p:stCondLst>
                                  <p:childTnLst>
                                    <p:animScale>
                                      <p:cBhvr>
                                        <p:cTn id="14" dur="2000" fill="hold"/>
                                        <p:tgtEl>
                                          <p:spTgt spid="14"/>
                                        </p:tgtEl>
                                      </p:cBhvr>
                                      <p:by x="150000" y="150000"/>
                                    </p:animScale>
                                  </p:childTnLst>
                                </p:cTn>
                              </p:par>
                              <p:par>
                                <p:cTn id="15" presetID="6" presetClass="emph" presetSubtype="0" fill="hold" grpId="0" nodeType="withEffect">
                                  <p:stCondLst>
                                    <p:cond delay="0"/>
                                  </p:stCondLst>
                                  <p:childTnLst>
                                    <p:animScale>
                                      <p:cBhvr>
                                        <p:cTn id="16" dur="2000" fill="hold"/>
                                        <p:tgtEl>
                                          <p:spTgt spid="15"/>
                                        </p:tgtEl>
                                      </p:cBhvr>
                                      <p:by x="150000" y="150000"/>
                                    </p:animScale>
                                  </p:childTnLst>
                                </p:cTn>
                              </p:par>
                              <p:par>
                                <p:cTn id="17" presetID="6" presetClass="emph" presetSubtype="0" fill="hold" grpId="0" nodeType="withEffect">
                                  <p:stCondLst>
                                    <p:cond delay="0"/>
                                  </p:stCondLst>
                                  <p:childTnLst>
                                    <p:animScale>
                                      <p:cBhvr>
                                        <p:cTn id="18" dur="2000" fill="hold"/>
                                        <p:tgtEl>
                                          <p:spTgt spid="16"/>
                                        </p:tgtEl>
                                      </p:cBhvr>
                                      <p:by x="150000" y="150000"/>
                                    </p:animScale>
                                  </p:childTnLst>
                                </p:cTn>
                              </p:par>
                              <p:par>
                                <p:cTn id="19" presetID="6" presetClass="emph" presetSubtype="0" fill="hold" grpId="0" nodeType="withEffect">
                                  <p:stCondLst>
                                    <p:cond delay="0"/>
                                  </p:stCondLst>
                                  <p:childTnLst>
                                    <p:animScale>
                                      <p:cBhvr>
                                        <p:cTn id="20" dur="2000" fill="hold"/>
                                        <p:tgtEl>
                                          <p:spTgt spid="17"/>
                                        </p:tgtEl>
                                      </p:cBhvr>
                                      <p:by x="150000" y="150000"/>
                                    </p:animScale>
                                  </p:childTnLst>
                                </p:cTn>
                              </p:par>
                              <p:par>
                                <p:cTn id="21" presetID="6" presetClass="emph" presetSubtype="0" fill="hold" grpId="0" nodeType="withEffect">
                                  <p:stCondLst>
                                    <p:cond delay="0"/>
                                  </p:stCondLst>
                                  <p:childTnLst>
                                    <p:animScale>
                                      <p:cBhvr>
                                        <p:cTn id="22" dur="2000" fill="hold"/>
                                        <p:tgtEl>
                                          <p:spTgt spid="18"/>
                                        </p:tgtEl>
                                      </p:cBhvr>
                                      <p:by x="150000" y="150000"/>
                                    </p:animScale>
                                  </p:childTnLst>
                                </p:cTn>
                              </p:par>
                              <p:par>
                                <p:cTn id="23" presetID="6" presetClass="emph" presetSubtype="0" fill="hold" grpId="0" nodeType="withEffect">
                                  <p:stCondLst>
                                    <p:cond delay="0"/>
                                  </p:stCondLst>
                                  <p:childTnLst>
                                    <p:animScale>
                                      <p:cBhvr>
                                        <p:cTn id="24" dur="2000" fill="hold"/>
                                        <p:tgtEl>
                                          <p:spTgt spid="19"/>
                                        </p:tgtEl>
                                      </p:cBhvr>
                                      <p:by x="150000" y="150000"/>
                                    </p:animScale>
                                  </p:childTnLst>
                                </p:cTn>
                              </p:par>
                              <p:par>
                                <p:cTn id="25" presetID="6" presetClass="emph" presetSubtype="0" fill="hold" grpId="0" nodeType="withEffect">
                                  <p:stCondLst>
                                    <p:cond delay="0"/>
                                  </p:stCondLst>
                                  <p:childTnLst>
                                    <p:animScale>
                                      <p:cBhvr>
                                        <p:cTn id="26" dur="2000" fill="hold"/>
                                        <p:tgtEl>
                                          <p:spTgt spid="20"/>
                                        </p:tgtEl>
                                      </p:cBhvr>
                                      <p:by x="150000" y="150000"/>
                                    </p:animScale>
                                  </p:childTnLst>
                                </p:cTn>
                              </p:par>
                              <p:par>
                                <p:cTn id="27" presetID="6" presetClass="emph" presetSubtype="0" fill="hold" grpId="0" nodeType="withEffect">
                                  <p:stCondLst>
                                    <p:cond delay="0"/>
                                  </p:stCondLst>
                                  <p:childTnLst>
                                    <p:animScale>
                                      <p:cBhvr>
                                        <p:cTn id="28" dur="2000" fill="hold"/>
                                        <p:tgtEl>
                                          <p:spTgt spid="22"/>
                                        </p:tgtEl>
                                      </p:cBhvr>
                                      <p:by x="150000" y="150000"/>
                                    </p:animScale>
                                  </p:childTnLst>
                                </p:cTn>
                              </p:par>
                              <p:par>
                                <p:cTn id="29" presetID="6" presetClass="emph" presetSubtype="0" fill="hold" grpId="0" nodeType="withEffect">
                                  <p:stCondLst>
                                    <p:cond delay="0"/>
                                  </p:stCondLst>
                                  <p:childTnLst>
                                    <p:animScale>
                                      <p:cBhvr>
                                        <p:cTn id="30" dur="2000" fill="hold"/>
                                        <p:tgtEl>
                                          <p:spTgt spid="24"/>
                                        </p:tgtEl>
                                      </p:cBhvr>
                                      <p:by x="150000" y="150000"/>
                                    </p:animScale>
                                  </p:childTnLst>
                                </p:cTn>
                              </p:par>
                              <p:par>
                                <p:cTn id="31" presetID="6" presetClass="emph" presetSubtype="0" fill="hold" grpId="0" nodeType="withEffect">
                                  <p:stCondLst>
                                    <p:cond delay="0"/>
                                  </p:stCondLst>
                                  <p:childTnLst>
                                    <p:animScale>
                                      <p:cBhvr>
                                        <p:cTn id="32" dur="2000" fill="hold"/>
                                        <p:tgtEl>
                                          <p:spTgt spid="25"/>
                                        </p:tgtEl>
                                      </p:cBhvr>
                                      <p:by x="150000" y="150000"/>
                                    </p:animScale>
                                  </p:childTnLst>
                                </p:cTn>
                              </p:par>
                              <p:par>
                                <p:cTn id="33" presetID="6" presetClass="emph" presetSubtype="0" fill="hold" grpId="0" nodeType="withEffect">
                                  <p:stCondLst>
                                    <p:cond delay="0"/>
                                  </p:stCondLst>
                                  <p:childTnLst>
                                    <p:animScale>
                                      <p:cBhvr>
                                        <p:cTn id="34" dur="2000" fill="hold"/>
                                        <p:tgtEl>
                                          <p:spTgt spid="26"/>
                                        </p:tgtEl>
                                      </p:cBhvr>
                                      <p:by x="150000" y="150000"/>
                                    </p:animScale>
                                  </p:childTnLst>
                                </p:cTn>
                              </p:par>
                              <p:par>
                                <p:cTn id="35" presetID="6" presetClass="emph" presetSubtype="0" fill="hold" grpId="0" nodeType="withEffect">
                                  <p:stCondLst>
                                    <p:cond delay="0"/>
                                  </p:stCondLst>
                                  <p:childTnLst>
                                    <p:animScale>
                                      <p:cBhvr>
                                        <p:cTn id="36" dur="2000" fill="hold"/>
                                        <p:tgtEl>
                                          <p:spTgt spid="27"/>
                                        </p:tgtEl>
                                      </p:cBhvr>
                                      <p:by x="150000" y="150000"/>
                                    </p:animScale>
                                  </p:childTnLst>
                                </p:cTn>
                              </p:par>
                              <p:par>
                                <p:cTn id="37" presetID="6" presetClass="emph" presetSubtype="0" fill="hold" grpId="0" nodeType="withEffect">
                                  <p:stCondLst>
                                    <p:cond delay="0"/>
                                  </p:stCondLst>
                                  <p:childTnLst>
                                    <p:animScale>
                                      <p:cBhvr>
                                        <p:cTn id="38" dur="2000" fill="hold"/>
                                        <p:tgtEl>
                                          <p:spTgt spid="28"/>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3"/>
                                        </p:tgtEl>
                                      </p:cBhvr>
                                      <p:by x="150000" y="150000"/>
                                    </p:animScale>
                                  </p:childTnLst>
                                </p:cTn>
                              </p:par>
                              <p:par>
                                <p:cTn id="43" presetID="6" presetClass="emph" presetSubtype="0" fill="hold" grpId="1" nodeType="withEffect">
                                  <p:stCondLst>
                                    <p:cond delay="0"/>
                                  </p:stCondLst>
                                  <p:childTnLst>
                                    <p:animScale>
                                      <p:cBhvr>
                                        <p:cTn id="44" dur="2000" fill="hold"/>
                                        <p:tgtEl>
                                          <p:spTgt spid="11"/>
                                        </p:tgtEl>
                                      </p:cBhvr>
                                      <p:by x="150000" y="150000"/>
                                    </p:animScale>
                                  </p:childTnLst>
                                </p:cTn>
                              </p:par>
                              <p:par>
                                <p:cTn id="45" presetID="6" presetClass="emph" presetSubtype="0" fill="hold" grpId="1" nodeType="withEffect">
                                  <p:stCondLst>
                                    <p:cond delay="0"/>
                                  </p:stCondLst>
                                  <p:childTnLst>
                                    <p:animScale>
                                      <p:cBhvr>
                                        <p:cTn id="46" dur="2000" fill="hold"/>
                                        <p:tgtEl>
                                          <p:spTgt spid="12"/>
                                        </p:tgtEl>
                                      </p:cBhvr>
                                      <p:by x="150000" y="150000"/>
                                    </p:animScale>
                                  </p:childTnLst>
                                </p:cTn>
                              </p:par>
                              <p:par>
                                <p:cTn id="47" presetID="6" presetClass="emph" presetSubtype="0" fill="hold" grpId="1" nodeType="withEffect">
                                  <p:stCondLst>
                                    <p:cond delay="0"/>
                                  </p:stCondLst>
                                  <p:childTnLst>
                                    <p:animScale>
                                      <p:cBhvr>
                                        <p:cTn id="48" dur="2000" fill="hold"/>
                                        <p:tgtEl>
                                          <p:spTgt spid="13"/>
                                        </p:tgtEl>
                                      </p:cBhvr>
                                      <p:by x="150000" y="150000"/>
                                    </p:animScale>
                                  </p:childTnLst>
                                </p:cTn>
                              </p:par>
                              <p:par>
                                <p:cTn id="49" presetID="6" presetClass="emph" presetSubtype="0" fill="hold" grpId="1" nodeType="withEffect">
                                  <p:stCondLst>
                                    <p:cond delay="0"/>
                                  </p:stCondLst>
                                  <p:childTnLst>
                                    <p:animScale>
                                      <p:cBhvr>
                                        <p:cTn id="50" dur="2000" fill="hold"/>
                                        <p:tgtEl>
                                          <p:spTgt spid="14"/>
                                        </p:tgtEl>
                                      </p:cBhvr>
                                      <p:by x="150000" y="150000"/>
                                    </p:animScale>
                                  </p:childTnLst>
                                </p:cTn>
                              </p:par>
                              <p:par>
                                <p:cTn id="51" presetID="6" presetClass="emph" presetSubtype="0" fill="hold" grpId="1" nodeType="withEffect">
                                  <p:stCondLst>
                                    <p:cond delay="0"/>
                                  </p:stCondLst>
                                  <p:childTnLst>
                                    <p:animScale>
                                      <p:cBhvr>
                                        <p:cTn id="52" dur="2000" fill="hold"/>
                                        <p:tgtEl>
                                          <p:spTgt spid="15"/>
                                        </p:tgtEl>
                                      </p:cBhvr>
                                      <p:by x="150000" y="150000"/>
                                    </p:animScale>
                                  </p:childTnLst>
                                </p:cTn>
                              </p:par>
                              <p:par>
                                <p:cTn id="53" presetID="6" presetClass="emph" presetSubtype="0" fill="hold" grpId="1" nodeType="withEffect">
                                  <p:stCondLst>
                                    <p:cond delay="0"/>
                                  </p:stCondLst>
                                  <p:childTnLst>
                                    <p:animScale>
                                      <p:cBhvr>
                                        <p:cTn id="54" dur="2000" fill="hold"/>
                                        <p:tgtEl>
                                          <p:spTgt spid="16"/>
                                        </p:tgtEl>
                                      </p:cBhvr>
                                      <p:by x="150000" y="150000"/>
                                    </p:animScale>
                                  </p:childTnLst>
                                </p:cTn>
                              </p:par>
                              <p:par>
                                <p:cTn id="55" presetID="6" presetClass="emph" presetSubtype="0" fill="hold" grpId="1" nodeType="withEffect">
                                  <p:stCondLst>
                                    <p:cond delay="0"/>
                                  </p:stCondLst>
                                  <p:childTnLst>
                                    <p:animScale>
                                      <p:cBhvr>
                                        <p:cTn id="56" dur="2000" fill="hold"/>
                                        <p:tgtEl>
                                          <p:spTgt spid="17"/>
                                        </p:tgtEl>
                                      </p:cBhvr>
                                      <p:by x="150000" y="150000"/>
                                    </p:animScale>
                                  </p:childTnLst>
                                </p:cTn>
                              </p:par>
                              <p:par>
                                <p:cTn id="57" presetID="6" presetClass="emph" presetSubtype="0" fill="hold" grpId="1" nodeType="withEffect">
                                  <p:stCondLst>
                                    <p:cond delay="0"/>
                                  </p:stCondLst>
                                  <p:childTnLst>
                                    <p:animScale>
                                      <p:cBhvr>
                                        <p:cTn id="58" dur="2000" fill="hold"/>
                                        <p:tgtEl>
                                          <p:spTgt spid="18"/>
                                        </p:tgtEl>
                                      </p:cBhvr>
                                      <p:by x="150000" y="150000"/>
                                    </p:animScale>
                                  </p:childTnLst>
                                </p:cTn>
                              </p:par>
                              <p:par>
                                <p:cTn id="59" presetID="6" presetClass="emph" presetSubtype="0" fill="hold" grpId="1" nodeType="withEffect">
                                  <p:stCondLst>
                                    <p:cond delay="0"/>
                                  </p:stCondLst>
                                  <p:childTnLst>
                                    <p:animScale>
                                      <p:cBhvr>
                                        <p:cTn id="60" dur="2000" fill="hold"/>
                                        <p:tgtEl>
                                          <p:spTgt spid="19"/>
                                        </p:tgtEl>
                                      </p:cBhvr>
                                      <p:by x="150000" y="150000"/>
                                    </p:animScale>
                                  </p:childTnLst>
                                </p:cTn>
                              </p:par>
                              <p:par>
                                <p:cTn id="61" presetID="6" presetClass="emph" presetSubtype="0" fill="hold" grpId="1" nodeType="withEffect">
                                  <p:stCondLst>
                                    <p:cond delay="0"/>
                                  </p:stCondLst>
                                  <p:childTnLst>
                                    <p:animScale>
                                      <p:cBhvr>
                                        <p:cTn id="62" dur="2000" fill="hold"/>
                                        <p:tgtEl>
                                          <p:spTgt spid="20"/>
                                        </p:tgtEl>
                                      </p:cBhvr>
                                      <p:by x="150000" y="150000"/>
                                    </p:animScale>
                                  </p:childTnLst>
                                </p:cTn>
                              </p:par>
                              <p:par>
                                <p:cTn id="63" presetID="6" presetClass="emph" presetSubtype="0" fill="hold" grpId="1" nodeType="withEffect">
                                  <p:stCondLst>
                                    <p:cond delay="0"/>
                                  </p:stCondLst>
                                  <p:childTnLst>
                                    <p:animScale>
                                      <p:cBhvr>
                                        <p:cTn id="64" dur="2000" fill="hold"/>
                                        <p:tgtEl>
                                          <p:spTgt spid="22"/>
                                        </p:tgtEl>
                                      </p:cBhvr>
                                      <p:by x="150000" y="150000"/>
                                    </p:animScale>
                                  </p:childTnLst>
                                </p:cTn>
                              </p:par>
                              <p:par>
                                <p:cTn id="65" presetID="6" presetClass="emph" presetSubtype="0" fill="hold" grpId="1" nodeType="withEffect">
                                  <p:stCondLst>
                                    <p:cond delay="0"/>
                                  </p:stCondLst>
                                  <p:childTnLst>
                                    <p:animScale>
                                      <p:cBhvr>
                                        <p:cTn id="66" dur="2000" fill="hold"/>
                                        <p:tgtEl>
                                          <p:spTgt spid="24"/>
                                        </p:tgtEl>
                                      </p:cBhvr>
                                      <p:by x="150000" y="150000"/>
                                    </p:animScale>
                                  </p:childTnLst>
                                </p:cTn>
                              </p:par>
                              <p:par>
                                <p:cTn id="67" presetID="6" presetClass="emph" presetSubtype="0" fill="hold" grpId="1" nodeType="withEffect">
                                  <p:stCondLst>
                                    <p:cond delay="0"/>
                                  </p:stCondLst>
                                  <p:childTnLst>
                                    <p:animScale>
                                      <p:cBhvr>
                                        <p:cTn id="68" dur="2000" fill="hold"/>
                                        <p:tgtEl>
                                          <p:spTgt spid="25"/>
                                        </p:tgtEl>
                                      </p:cBhvr>
                                      <p:by x="150000" y="150000"/>
                                    </p:animScale>
                                  </p:childTnLst>
                                </p:cTn>
                              </p:par>
                              <p:par>
                                <p:cTn id="69" presetID="6" presetClass="emph" presetSubtype="0" fill="hold" grpId="1" nodeType="withEffect">
                                  <p:stCondLst>
                                    <p:cond delay="0"/>
                                  </p:stCondLst>
                                  <p:childTnLst>
                                    <p:animScale>
                                      <p:cBhvr>
                                        <p:cTn id="70" dur="2000" fill="hold"/>
                                        <p:tgtEl>
                                          <p:spTgt spid="26"/>
                                        </p:tgtEl>
                                      </p:cBhvr>
                                      <p:by x="150000" y="150000"/>
                                    </p:animScale>
                                  </p:childTnLst>
                                </p:cTn>
                              </p:par>
                              <p:par>
                                <p:cTn id="71" presetID="6" presetClass="emph" presetSubtype="0" fill="hold" grpId="1" nodeType="withEffect">
                                  <p:stCondLst>
                                    <p:cond delay="0"/>
                                  </p:stCondLst>
                                  <p:childTnLst>
                                    <p:animScale>
                                      <p:cBhvr>
                                        <p:cTn id="72" dur="2000" fill="hold"/>
                                        <p:tgtEl>
                                          <p:spTgt spid="27"/>
                                        </p:tgtEl>
                                      </p:cBhvr>
                                      <p:by x="150000" y="150000"/>
                                    </p:animScale>
                                  </p:childTnLst>
                                </p:cTn>
                              </p:par>
                              <p:par>
                                <p:cTn id="73" presetID="6" presetClass="emph" presetSubtype="0" fill="hold" grpId="1" nodeType="withEffect">
                                  <p:stCondLst>
                                    <p:cond delay="0"/>
                                  </p:stCondLst>
                                  <p:childTnLst>
                                    <p:animScale>
                                      <p:cBhvr>
                                        <p:cTn id="74" dur="2000" fill="hold"/>
                                        <p:tgtEl>
                                          <p:spTgt spid="28"/>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2" nodeType="clickEffect">
                                  <p:stCondLst>
                                    <p:cond delay="0"/>
                                  </p:stCondLst>
                                  <p:childTnLst>
                                    <p:animScale>
                                      <p:cBhvr>
                                        <p:cTn id="78" dur="2000" fill="hold"/>
                                        <p:tgtEl>
                                          <p:spTgt spid="3"/>
                                        </p:tgtEl>
                                      </p:cBhvr>
                                      <p:by x="400000" y="400000"/>
                                    </p:animScale>
                                  </p:childTnLst>
                                </p:cTn>
                              </p:par>
                              <p:par>
                                <p:cTn id="79" presetID="6" presetClass="emph" presetSubtype="0" fill="hold" grpId="2" nodeType="withEffect">
                                  <p:stCondLst>
                                    <p:cond delay="0"/>
                                  </p:stCondLst>
                                  <p:childTnLst>
                                    <p:animScale>
                                      <p:cBhvr>
                                        <p:cTn id="80" dur="2000" fill="hold"/>
                                        <p:tgtEl>
                                          <p:spTgt spid="11"/>
                                        </p:tgtEl>
                                      </p:cBhvr>
                                      <p:by x="400000" y="400000"/>
                                    </p:animScale>
                                  </p:childTnLst>
                                </p:cTn>
                              </p:par>
                              <p:par>
                                <p:cTn id="81" presetID="6" presetClass="emph" presetSubtype="0" fill="hold" grpId="2" nodeType="withEffect">
                                  <p:stCondLst>
                                    <p:cond delay="0"/>
                                  </p:stCondLst>
                                  <p:childTnLst>
                                    <p:animScale>
                                      <p:cBhvr>
                                        <p:cTn id="82" dur="2000" fill="hold"/>
                                        <p:tgtEl>
                                          <p:spTgt spid="12"/>
                                        </p:tgtEl>
                                      </p:cBhvr>
                                      <p:by x="400000" y="400000"/>
                                    </p:animScale>
                                  </p:childTnLst>
                                </p:cTn>
                              </p:par>
                              <p:par>
                                <p:cTn id="83" presetID="6" presetClass="emph" presetSubtype="0" fill="hold" grpId="2" nodeType="withEffect">
                                  <p:stCondLst>
                                    <p:cond delay="0"/>
                                  </p:stCondLst>
                                  <p:childTnLst>
                                    <p:animScale>
                                      <p:cBhvr>
                                        <p:cTn id="84" dur="2000" fill="hold"/>
                                        <p:tgtEl>
                                          <p:spTgt spid="13"/>
                                        </p:tgtEl>
                                      </p:cBhvr>
                                      <p:by x="400000" y="400000"/>
                                    </p:animScale>
                                  </p:childTnLst>
                                </p:cTn>
                              </p:par>
                              <p:par>
                                <p:cTn id="85" presetID="6" presetClass="emph" presetSubtype="0" fill="hold" grpId="2" nodeType="withEffect">
                                  <p:stCondLst>
                                    <p:cond delay="0"/>
                                  </p:stCondLst>
                                  <p:childTnLst>
                                    <p:animScale>
                                      <p:cBhvr>
                                        <p:cTn id="86" dur="2000" fill="hold"/>
                                        <p:tgtEl>
                                          <p:spTgt spid="14"/>
                                        </p:tgtEl>
                                      </p:cBhvr>
                                      <p:by x="400000" y="400000"/>
                                    </p:animScale>
                                  </p:childTnLst>
                                </p:cTn>
                              </p:par>
                              <p:par>
                                <p:cTn id="87" presetID="6" presetClass="emph" presetSubtype="0" fill="hold" grpId="2" nodeType="withEffect">
                                  <p:stCondLst>
                                    <p:cond delay="0"/>
                                  </p:stCondLst>
                                  <p:childTnLst>
                                    <p:animScale>
                                      <p:cBhvr>
                                        <p:cTn id="88" dur="2000" fill="hold"/>
                                        <p:tgtEl>
                                          <p:spTgt spid="15"/>
                                        </p:tgtEl>
                                      </p:cBhvr>
                                      <p:by x="400000" y="400000"/>
                                    </p:animScale>
                                  </p:childTnLst>
                                </p:cTn>
                              </p:par>
                              <p:par>
                                <p:cTn id="89" presetID="6" presetClass="emph" presetSubtype="0" fill="hold" grpId="2" nodeType="withEffect">
                                  <p:stCondLst>
                                    <p:cond delay="0"/>
                                  </p:stCondLst>
                                  <p:childTnLst>
                                    <p:animScale>
                                      <p:cBhvr>
                                        <p:cTn id="90" dur="2000" fill="hold"/>
                                        <p:tgtEl>
                                          <p:spTgt spid="16"/>
                                        </p:tgtEl>
                                      </p:cBhvr>
                                      <p:by x="400000" y="400000"/>
                                    </p:animScale>
                                  </p:childTnLst>
                                </p:cTn>
                              </p:par>
                              <p:par>
                                <p:cTn id="91" presetID="6" presetClass="emph" presetSubtype="0" fill="hold" grpId="2" nodeType="withEffect">
                                  <p:stCondLst>
                                    <p:cond delay="0"/>
                                  </p:stCondLst>
                                  <p:childTnLst>
                                    <p:animScale>
                                      <p:cBhvr>
                                        <p:cTn id="92" dur="2000" fill="hold"/>
                                        <p:tgtEl>
                                          <p:spTgt spid="17"/>
                                        </p:tgtEl>
                                      </p:cBhvr>
                                      <p:by x="400000" y="400000"/>
                                    </p:animScale>
                                  </p:childTnLst>
                                </p:cTn>
                              </p:par>
                              <p:par>
                                <p:cTn id="93" presetID="6" presetClass="emph" presetSubtype="0" fill="hold" grpId="2" nodeType="withEffect">
                                  <p:stCondLst>
                                    <p:cond delay="0"/>
                                  </p:stCondLst>
                                  <p:childTnLst>
                                    <p:animScale>
                                      <p:cBhvr>
                                        <p:cTn id="94" dur="2000" fill="hold"/>
                                        <p:tgtEl>
                                          <p:spTgt spid="18"/>
                                        </p:tgtEl>
                                      </p:cBhvr>
                                      <p:by x="400000" y="400000"/>
                                    </p:animScale>
                                  </p:childTnLst>
                                </p:cTn>
                              </p:par>
                              <p:par>
                                <p:cTn id="95" presetID="6" presetClass="emph" presetSubtype="0" fill="hold" grpId="2" nodeType="withEffect">
                                  <p:stCondLst>
                                    <p:cond delay="0"/>
                                  </p:stCondLst>
                                  <p:childTnLst>
                                    <p:animScale>
                                      <p:cBhvr>
                                        <p:cTn id="96" dur="2000" fill="hold"/>
                                        <p:tgtEl>
                                          <p:spTgt spid="19"/>
                                        </p:tgtEl>
                                      </p:cBhvr>
                                      <p:by x="400000" y="400000"/>
                                    </p:animScale>
                                  </p:childTnLst>
                                </p:cTn>
                              </p:par>
                              <p:par>
                                <p:cTn id="97" presetID="6" presetClass="emph" presetSubtype="0" fill="hold" grpId="2" nodeType="withEffect">
                                  <p:stCondLst>
                                    <p:cond delay="0"/>
                                  </p:stCondLst>
                                  <p:childTnLst>
                                    <p:animScale>
                                      <p:cBhvr>
                                        <p:cTn id="98" dur="2000" fill="hold"/>
                                        <p:tgtEl>
                                          <p:spTgt spid="20"/>
                                        </p:tgtEl>
                                      </p:cBhvr>
                                      <p:by x="400000" y="400000"/>
                                    </p:animScale>
                                  </p:childTnLst>
                                </p:cTn>
                              </p:par>
                              <p:par>
                                <p:cTn id="99" presetID="6" presetClass="emph" presetSubtype="0" fill="hold" grpId="2" nodeType="withEffect">
                                  <p:stCondLst>
                                    <p:cond delay="0"/>
                                  </p:stCondLst>
                                  <p:childTnLst>
                                    <p:animScale>
                                      <p:cBhvr>
                                        <p:cTn id="100" dur="2000" fill="hold"/>
                                        <p:tgtEl>
                                          <p:spTgt spid="22"/>
                                        </p:tgtEl>
                                      </p:cBhvr>
                                      <p:by x="400000" y="400000"/>
                                    </p:animScale>
                                  </p:childTnLst>
                                </p:cTn>
                              </p:par>
                              <p:par>
                                <p:cTn id="101" presetID="6" presetClass="emph" presetSubtype="0" fill="hold" grpId="2" nodeType="withEffect">
                                  <p:stCondLst>
                                    <p:cond delay="0"/>
                                  </p:stCondLst>
                                  <p:childTnLst>
                                    <p:animScale>
                                      <p:cBhvr>
                                        <p:cTn id="102" dur="2000" fill="hold"/>
                                        <p:tgtEl>
                                          <p:spTgt spid="24"/>
                                        </p:tgtEl>
                                      </p:cBhvr>
                                      <p:by x="400000" y="400000"/>
                                    </p:animScale>
                                  </p:childTnLst>
                                </p:cTn>
                              </p:par>
                              <p:par>
                                <p:cTn id="103" presetID="6" presetClass="emph" presetSubtype="0" fill="hold" grpId="2" nodeType="withEffect">
                                  <p:stCondLst>
                                    <p:cond delay="0"/>
                                  </p:stCondLst>
                                  <p:childTnLst>
                                    <p:animScale>
                                      <p:cBhvr>
                                        <p:cTn id="104" dur="2000" fill="hold"/>
                                        <p:tgtEl>
                                          <p:spTgt spid="25"/>
                                        </p:tgtEl>
                                      </p:cBhvr>
                                      <p:by x="400000" y="400000"/>
                                    </p:animScale>
                                  </p:childTnLst>
                                </p:cTn>
                              </p:par>
                              <p:par>
                                <p:cTn id="105" presetID="6" presetClass="emph" presetSubtype="0" fill="hold" grpId="2" nodeType="withEffect">
                                  <p:stCondLst>
                                    <p:cond delay="0"/>
                                  </p:stCondLst>
                                  <p:childTnLst>
                                    <p:animScale>
                                      <p:cBhvr>
                                        <p:cTn id="106" dur="2000" fill="hold"/>
                                        <p:tgtEl>
                                          <p:spTgt spid="26"/>
                                        </p:tgtEl>
                                      </p:cBhvr>
                                      <p:by x="400000" y="400000"/>
                                    </p:animScale>
                                  </p:childTnLst>
                                </p:cTn>
                              </p:par>
                              <p:par>
                                <p:cTn id="107" presetID="6" presetClass="emph" presetSubtype="0" fill="hold" grpId="2" nodeType="withEffect">
                                  <p:stCondLst>
                                    <p:cond delay="0"/>
                                  </p:stCondLst>
                                  <p:childTnLst>
                                    <p:animScale>
                                      <p:cBhvr>
                                        <p:cTn id="108" dur="2000" fill="hold"/>
                                        <p:tgtEl>
                                          <p:spTgt spid="27"/>
                                        </p:tgtEl>
                                      </p:cBhvr>
                                      <p:by x="400000" y="400000"/>
                                    </p:animScale>
                                  </p:childTnLst>
                                </p:cTn>
                              </p:par>
                              <p:par>
                                <p:cTn id="109" presetID="6" presetClass="emph" presetSubtype="0" fill="hold" grpId="2" nodeType="withEffect">
                                  <p:stCondLst>
                                    <p:cond delay="0"/>
                                  </p:stCondLst>
                                  <p:childTnLst>
                                    <p:animScale>
                                      <p:cBhvr>
                                        <p:cTn id="110"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2" grpId="0" animBg="1"/>
      <p:bldP spid="22" grpId="1" animBg="1"/>
      <p:bldP spid="22"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162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p:nvSpPr>
        <p:spPr>
          <a:xfrm>
            <a:off x="4152053" y="690879"/>
            <a:ext cx="1402080" cy="747803"/>
          </a:xfrm>
          <a:custGeom>
            <a:avLst/>
            <a:gdLst>
              <a:gd name="connsiteX0" fmla="*/ 1402080 w 1402080"/>
              <a:gd name="connsiteY0" fmla="*/ 203200 h 670560"/>
              <a:gd name="connsiteX1" fmla="*/ 1280160 w 1402080"/>
              <a:gd name="connsiteY1" fmla="*/ 121920 h 670560"/>
              <a:gd name="connsiteX2" fmla="*/ 1198880 w 1402080"/>
              <a:gd name="connsiteY2" fmla="*/ 81280 h 670560"/>
              <a:gd name="connsiteX3" fmla="*/ 1158240 w 1402080"/>
              <a:gd name="connsiteY3" fmla="*/ 60960 h 670560"/>
              <a:gd name="connsiteX4" fmla="*/ 975360 w 1402080"/>
              <a:gd name="connsiteY4" fmla="*/ 0 h 670560"/>
              <a:gd name="connsiteX5" fmla="*/ 670560 w 1402080"/>
              <a:gd name="connsiteY5" fmla="*/ 40640 h 670560"/>
              <a:gd name="connsiteX6" fmla="*/ 650240 w 1402080"/>
              <a:gd name="connsiteY6" fmla="*/ 60960 h 670560"/>
              <a:gd name="connsiteX7" fmla="*/ 568960 w 1402080"/>
              <a:gd name="connsiteY7" fmla="*/ 182880 h 670560"/>
              <a:gd name="connsiteX8" fmla="*/ 528320 w 1402080"/>
              <a:gd name="connsiteY8" fmla="*/ 304800 h 670560"/>
              <a:gd name="connsiteX9" fmla="*/ 508000 w 1402080"/>
              <a:gd name="connsiteY9" fmla="*/ 365760 h 670560"/>
              <a:gd name="connsiteX10" fmla="*/ 467360 w 1402080"/>
              <a:gd name="connsiteY10" fmla="*/ 548640 h 670560"/>
              <a:gd name="connsiteX11" fmla="*/ 426720 w 1402080"/>
              <a:gd name="connsiteY11" fmla="*/ 589280 h 670560"/>
              <a:gd name="connsiteX12" fmla="*/ 365760 w 1402080"/>
              <a:gd name="connsiteY12" fmla="*/ 650240 h 670560"/>
              <a:gd name="connsiteX13" fmla="*/ 325120 w 1402080"/>
              <a:gd name="connsiteY13" fmla="*/ 670560 h 670560"/>
              <a:gd name="connsiteX14" fmla="*/ 223520 w 1402080"/>
              <a:gd name="connsiteY14" fmla="*/ 650240 h 670560"/>
              <a:gd name="connsiteX15" fmla="*/ 203200 w 1402080"/>
              <a:gd name="connsiteY15" fmla="*/ 609600 h 670560"/>
              <a:gd name="connsiteX16" fmla="*/ 162560 w 1402080"/>
              <a:gd name="connsiteY16" fmla="*/ 548640 h 670560"/>
              <a:gd name="connsiteX17" fmla="*/ 142240 w 1402080"/>
              <a:gd name="connsiteY17" fmla="*/ 508000 h 670560"/>
              <a:gd name="connsiteX18" fmla="*/ 101600 w 1402080"/>
              <a:gd name="connsiteY18" fmla="*/ 447040 h 670560"/>
              <a:gd name="connsiteX19" fmla="*/ 40640 w 1402080"/>
              <a:gd name="connsiteY19" fmla="*/ 264160 h 670560"/>
              <a:gd name="connsiteX20" fmla="*/ 0 w 1402080"/>
              <a:gd name="connsiteY20" fmla="*/ 24384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080" h="670560">
                <a:moveTo>
                  <a:pt x="1402080" y="203200"/>
                </a:moveTo>
                <a:cubicBezTo>
                  <a:pt x="1325974" y="127094"/>
                  <a:pt x="1368382" y="151327"/>
                  <a:pt x="1280160" y="121920"/>
                </a:cubicBezTo>
                <a:cubicBezTo>
                  <a:pt x="1241214" y="82974"/>
                  <a:pt x="1276710" y="112412"/>
                  <a:pt x="1198880" y="81280"/>
                </a:cubicBezTo>
                <a:cubicBezTo>
                  <a:pt x="1184818" y="75655"/>
                  <a:pt x="1172474" y="66136"/>
                  <a:pt x="1158240" y="60960"/>
                </a:cubicBezTo>
                <a:cubicBezTo>
                  <a:pt x="1097851" y="39000"/>
                  <a:pt x="975360" y="0"/>
                  <a:pt x="975360" y="0"/>
                </a:cubicBezTo>
                <a:cubicBezTo>
                  <a:pt x="873760" y="13547"/>
                  <a:pt x="771304" y="21751"/>
                  <a:pt x="670560" y="40640"/>
                </a:cubicBezTo>
                <a:cubicBezTo>
                  <a:pt x="661145" y="42405"/>
                  <a:pt x="655168" y="52746"/>
                  <a:pt x="650240" y="60960"/>
                </a:cubicBezTo>
                <a:cubicBezTo>
                  <a:pt x="576429" y="183979"/>
                  <a:pt x="646580" y="105260"/>
                  <a:pt x="568960" y="182880"/>
                </a:cubicBezTo>
                <a:lnTo>
                  <a:pt x="528320" y="304800"/>
                </a:lnTo>
                <a:cubicBezTo>
                  <a:pt x="521547" y="325120"/>
                  <a:pt x="511521" y="344632"/>
                  <a:pt x="508000" y="365760"/>
                </a:cubicBezTo>
                <a:cubicBezTo>
                  <a:pt x="503896" y="390381"/>
                  <a:pt x="490448" y="510161"/>
                  <a:pt x="467360" y="548640"/>
                </a:cubicBezTo>
                <a:cubicBezTo>
                  <a:pt x="457503" y="565068"/>
                  <a:pt x="440267" y="575733"/>
                  <a:pt x="426720" y="589280"/>
                </a:cubicBezTo>
                <a:lnTo>
                  <a:pt x="365760" y="650240"/>
                </a:lnTo>
                <a:lnTo>
                  <a:pt x="325120" y="670560"/>
                </a:lnTo>
                <a:cubicBezTo>
                  <a:pt x="291253" y="663787"/>
                  <a:pt x="254411" y="665686"/>
                  <a:pt x="223520" y="650240"/>
                </a:cubicBezTo>
                <a:cubicBezTo>
                  <a:pt x="209973" y="643467"/>
                  <a:pt x="210992" y="622587"/>
                  <a:pt x="203200" y="609600"/>
                </a:cubicBezTo>
                <a:cubicBezTo>
                  <a:pt x="190635" y="588659"/>
                  <a:pt x="175125" y="569581"/>
                  <a:pt x="162560" y="548640"/>
                </a:cubicBezTo>
                <a:cubicBezTo>
                  <a:pt x="154768" y="535653"/>
                  <a:pt x="150641" y="520602"/>
                  <a:pt x="142240" y="508000"/>
                </a:cubicBezTo>
                <a:cubicBezTo>
                  <a:pt x="80181" y="414911"/>
                  <a:pt x="175266" y="594372"/>
                  <a:pt x="101600" y="447040"/>
                </a:cubicBezTo>
                <a:cubicBezTo>
                  <a:pt x="78571" y="285835"/>
                  <a:pt x="115147" y="338667"/>
                  <a:pt x="40640" y="264160"/>
                </a:cubicBezTo>
                <a:cubicBezTo>
                  <a:pt x="15531" y="239051"/>
                  <a:pt x="29899" y="243840"/>
                  <a:pt x="0" y="24384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3881651" y="583804"/>
            <a:ext cx="599356" cy="691563"/>
          </a:xfrm>
          <a:prstGeom prst="rect">
            <a:avLst/>
          </a:prstGeom>
        </p:spPr>
      </p:pic>
      <p:grpSp>
        <p:nvGrpSpPr>
          <p:cNvPr id="24" name="Group 23"/>
          <p:cNvGrpSpPr/>
          <p:nvPr/>
        </p:nvGrpSpPr>
        <p:grpSpPr>
          <a:xfrm>
            <a:off x="6807743" y="2303621"/>
            <a:ext cx="2259417" cy="2250759"/>
            <a:chOff x="6807743" y="2303621"/>
            <a:chExt cx="2259417" cy="2250759"/>
          </a:xfrm>
        </p:grpSpPr>
        <p:grpSp>
          <p:nvGrpSpPr>
            <p:cNvPr id="26" name="Group 25"/>
            <p:cNvGrpSpPr/>
            <p:nvPr/>
          </p:nvGrpSpPr>
          <p:grpSpPr>
            <a:xfrm>
              <a:off x="6807743" y="2303621"/>
              <a:ext cx="2259417" cy="2250759"/>
              <a:chOff x="6807743" y="3717792"/>
              <a:chExt cx="2259417" cy="2250759"/>
            </a:xfrm>
          </p:grpSpPr>
          <p:sp>
            <p:nvSpPr>
              <p:cNvPr id="28" name="TextBox 27"/>
              <p:cNvSpPr txBox="1"/>
              <p:nvPr/>
            </p:nvSpPr>
            <p:spPr>
              <a:xfrm rot="16200000">
                <a:off x="6370065" y="4155470"/>
                <a:ext cx="1337022" cy="461665"/>
              </a:xfrm>
              <a:prstGeom prst="rect">
                <a:avLst/>
              </a:prstGeom>
              <a:noFill/>
            </p:spPr>
            <p:txBody>
              <a:bodyPr wrap="square" rtlCol="0">
                <a:spAutoFit/>
              </a:bodyPr>
              <a:lstStyle/>
              <a:p>
                <a:r>
                  <a:rPr lang="en-US" sz="2400" dirty="0" smtClean="0"/>
                  <a:t>Cycles</a:t>
                </a:r>
                <a:endParaRPr lang="en-US" sz="2400" dirty="0"/>
              </a:p>
            </p:txBody>
          </p:sp>
          <p:sp>
            <p:nvSpPr>
              <p:cNvPr id="31" name="TextBox 30"/>
              <p:cNvSpPr txBox="1"/>
              <p:nvPr/>
            </p:nvSpPr>
            <p:spPr>
              <a:xfrm>
                <a:off x="7730138" y="5506886"/>
                <a:ext cx="1337022" cy="461665"/>
              </a:xfrm>
              <a:prstGeom prst="rect">
                <a:avLst/>
              </a:prstGeom>
              <a:noFill/>
            </p:spPr>
            <p:txBody>
              <a:bodyPr wrap="square" rtlCol="0">
                <a:spAutoFit/>
              </a:bodyPr>
              <a:lstStyle/>
              <a:p>
                <a:r>
                  <a:rPr lang="en-US" sz="2400" dirty="0" smtClean="0"/>
                  <a:t>Time</a:t>
                </a:r>
                <a:endParaRPr lang="en-US" sz="2400" dirty="0"/>
              </a:p>
            </p:txBody>
          </p:sp>
          <p:cxnSp>
            <p:nvCxnSpPr>
              <p:cNvPr id="33" name="Straight Connector 32"/>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7" name="Straight Connector 26"/>
            <p:cNvCxnSpPr/>
            <p:nvPr/>
          </p:nvCxnSpPr>
          <p:spPr>
            <a:xfrm flipV="1">
              <a:off x="7474527" y="3556422"/>
              <a:ext cx="311728" cy="0"/>
            </a:xfrm>
            <a:prstGeom prst="line">
              <a:avLst/>
            </a:prstGeom>
            <a:ln w="57150"/>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90055" y="5336168"/>
            <a:ext cx="6694949" cy="1569660"/>
          </a:xfrm>
          <a:prstGeom prst="rect">
            <a:avLst/>
          </a:prstGeom>
          <a:noFill/>
        </p:spPr>
        <p:txBody>
          <a:bodyPr wrap="square" rtlCol="0">
            <a:spAutoFit/>
          </a:bodyPr>
          <a:lstStyle/>
          <a:p>
            <a:r>
              <a:rPr lang="en-US" sz="3200" dirty="0" smtClean="0"/>
              <a:t>Instead of growing balls, we have a growing path (along with the cover of the path)</a:t>
            </a:r>
          </a:p>
        </p:txBody>
      </p:sp>
    </p:spTree>
    <p:extLst>
      <p:ext uri="{BB962C8B-B14F-4D97-AF65-F5344CB8AC3E}">
        <p14:creationId xmlns:p14="http://schemas.microsoft.com/office/powerpoint/2010/main" val="2076130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smtClean="0"/>
              <a:t>0.)  Start by adding 0-dimensional data points </a:t>
            </a:r>
            <a:endParaRPr lang="en-US" sz="3200" dirty="0"/>
          </a:p>
          <a:p>
            <a:endParaRPr lang="en-US" sz="800" dirty="0" smtClean="0"/>
          </a:p>
          <a:p>
            <a:r>
              <a:rPr lang="en-US" sz="3200" dirty="0" smtClean="0">
                <a:solidFill>
                  <a:srgbClr val="0000FF"/>
                </a:solidFill>
              </a:rPr>
              <a:t>Note:  we only need a definition of closeness between data points.  The data points do not need to be actual points in </a:t>
            </a:r>
            <a:r>
              <a:rPr lang="en-US" sz="3200" dirty="0" err="1" smtClean="0">
                <a:solidFill>
                  <a:srgbClr val="0000FF"/>
                </a:solidFill>
              </a:rPr>
              <a:t>R</a:t>
            </a:r>
            <a:r>
              <a:rPr lang="en-US" sz="3200" baseline="30000" dirty="0" err="1" smtClean="0">
                <a:solidFill>
                  <a:srgbClr val="0000FF"/>
                </a:solidFill>
              </a:rPr>
              <a:t>n</a:t>
            </a:r>
            <a:endParaRPr lang="en-US" sz="3200" baseline="30000" dirty="0" smtClean="0">
              <a:solidFill>
                <a:srgbClr val="0000FF"/>
              </a:solidFill>
            </a:endParaRPr>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199832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par>
                                <p:cTn id="7" presetID="6" presetClass="emph" presetSubtype="0" fill="hold" grpId="0" nodeType="withEffect">
                                  <p:stCondLst>
                                    <p:cond delay="0"/>
                                  </p:stCondLst>
                                  <p:childTnLst>
                                    <p:animScale>
                                      <p:cBhvr>
                                        <p:cTn id="8" dur="2000" fill="hold"/>
                                        <p:tgtEl>
                                          <p:spTgt spid="11"/>
                                        </p:tgtEl>
                                      </p:cBhvr>
                                      <p:by x="150000" y="150000"/>
                                    </p:animScale>
                                  </p:childTnLst>
                                </p:cTn>
                              </p:par>
                              <p:par>
                                <p:cTn id="9" presetID="6" presetClass="emph" presetSubtype="0" fill="hold" grpId="0" nodeType="withEffect">
                                  <p:stCondLst>
                                    <p:cond delay="0"/>
                                  </p:stCondLst>
                                  <p:childTnLst>
                                    <p:animScale>
                                      <p:cBhvr>
                                        <p:cTn id="10" dur="2000" fill="hold"/>
                                        <p:tgtEl>
                                          <p:spTgt spid="12"/>
                                        </p:tgtEl>
                                      </p:cBhvr>
                                      <p:by x="150000" y="150000"/>
                                    </p:animScale>
                                  </p:childTnLst>
                                </p:cTn>
                              </p:par>
                              <p:par>
                                <p:cTn id="11" presetID="6" presetClass="emph" presetSubtype="0" fill="hold" grpId="0" nodeType="withEffect">
                                  <p:stCondLst>
                                    <p:cond delay="0"/>
                                  </p:stCondLst>
                                  <p:childTnLst>
                                    <p:animScale>
                                      <p:cBhvr>
                                        <p:cTn id="12" dur="2000" fill="hold"/>
                                        <p:tgtEl>
                                          <p:spTgt spid="13"/>
                                        </p:tgtEl>
                                      </p:cBhvr>
                                      <p:by x="150000" y="150000"/>
                                    </p:animScale>
                                  </p:childTnLst>
                                </p:cTn>
                              </p:par>
                              <p:par>
                                <p:cTn id="13" presetID="6" presetClass="emph" presetSubtype="0" fill="hold" grpId="0" nodeType="withEffect">
                                  <p:stCondLst>
                                    <p:cond delay="0"/>
                                  </p:stCondLst>
                                  <p:childTnLst>
                                    <p:animScale>
                                      <p:cBhvr>
                                        <p:cTn id="14" dur="2000" fill="hold"/>
                                        <p:tgtEl>
                                          <p:spTgt spid="14"/>
                                        </p:tgtEl>
                                      </p:cBhvr>
                                      <p:by x="150000" y="150000"/>
                                    </p:animScale>
                                  </p:childTnLst>
                                </p:cTn>
                              </p:par>
                              <p:par>
                                <p:cTn id="15" presetID="6" presetClass="emph" presetSubtype="0" fill="hold" grpId="0" nodeType="withEffect">
                                  <p:stCondLst>
                                    <p:cond delay="0"/>
                                  </p:stCondLst>
                                  <p:childTnLst>
                                    <p:animScale>
                                      <p:cBhvr>
                                        <p:cTn id="16" dur="2000" fill="hold"/>
                                        <p:tgtEl>
                                          <p:spTgt spid="15"/>
                                        </p:tgtEl>
                                      </p:cBhvr>
                                      <p:by x="150000" y="150000"/>
                                    </p:animScale>
                                  </p:childTnLst>
                                </p:cTn>
                              </p:par>
                              <p:par>
                                <p:cTn id="17" presetID="6" presetClass="emph" presetSubtype="0" fill="hold" grpId="0" nodeType="withEffect">
                                  <p:stCondLst>
                                    <p:cond delay="0"/>
                                  </p:stCondLst>
                                  <p:childTnLst>
                                    <p:animScale>
                                      <p:cBhvr>
                                        <p:cTn id="18" dur="2000" fill="hold"/>
                                        <p:tgtEl>
                                          <p:spTgt spid="16"/>
                                        </p:tgtEl>
                                      </p:cBhvr>
                                      <p:by x="150000" y="150000"/>
                                    </p:animScale>
                                  </p:childTnLst>
                                </p:cTn>
                              </p:par>
                              <p:par>
                                <p:cTn id="19" presetID="6" presetClass="emph" presetSubtype="0" fill="hold" grpId="0" nodeType="withEffect">
                                  <p:stCondLst>
                                    <p:cond delay="0"/>
                                  </p:stCondLst>
                                  <p:childTnLst>
                                    <p:animScale>
                                      <p:cBhvr>
                                        <p:cTn id="20" dur="2000" fill="hold"/>
                                        <p:tgtEl>
                                          <p:spTgt spid="17"/>
                                        </p:tgtEl>
                                      </p:cBhvr>
                                      <p:by x="150000" y="150000"/>
                                    </p:animScale>
                                  </p:childTnLst>
                                </p:cTn>
                              </p:par>
                              <p:par>
                                <p:cTn id="21" presetID="6" presetClass="emph" presetSubtype="0" fill="hold" grpId="0" nodeType="withEffect">
                                  <p:stCondLst>
                                    <p:cond delay="0"/>
                                  </p:stCondLst>
                                  <p:childTnLst>
                                    <p:animScale>
                                      <p:cBhvr>
                                        <p:cTn id="22" dur="2000" fill="hold"/>
                                        <p:tgtEl>
                                          <p:spTgt spid="18"/>
                                        </p:tgtEl>
                                      </p:cBhvr>
                                      <p:by x="150000" y="150000"/>
                                    </p:animScale>
                                  </p:childTnLst>
                                </p:cTn>
                              </p:par>
                              <p:par>
                                <p:cTn id="23" presetID="6" presetClass="emph" presetSubtype="0" fill="hold" grpId="0" nodeType="withEffect">
                                  <p:stCondLst>
                                    <p:cond delay="0"/>
                                  </p:stCondLst>
                                  <p:childTnLst>
                                    <p:animScale>
                                      <p:cBhvr>
                                        <p:cTn id="24" dur="2000" fill="hold"/>
                                        <p:tgtEl>
                                          <p:spTgt spid="19"/>
                                        </p:tgtEl>
                                      </p:cBhvr>
                                      <p:by x="150000" y="150000"/>
                                    </p:animScale>
                                  </p:childTnLst>
                                </p:cTn>
                              </p:par>
                              <p:par>
                                <p:cTn id="25" presetID="6" presetClass="emph" presetSubtype="0" fill="hold" grpId="0" nodeType="withEffect">
                                  <p:stCondLst>
                                    <p:cond delay="0"/>
                                  </p:stCondLst>
                                  <p:childTnLst>
                                    <p:animScale>
                                      <p:cBhvr>
                                        <p:cTn id="26" dur="2000" fill="hold"/>
                                        <p:tgtEl>
                                          <p:spTgt spid="20"/>
                                        </p:tgtEl>
                                      </p:cBhvr>
                                      <p:by x="150000" y="150000"/>
                                    </p:animScale>
                                  </p:childTnLst>
                                </p:cTn>
                              </p:par>
                              <p:par>
                                <p:cTn id="27" presetID="6" presetClass="emph" presetSubtype="0" fill="hold" grpId="0" nodeType="withEffect">
                                  <p:stCondLst>
                                    <p:cond delay="0"/>
                                  </p:stCondLst>
                                  <p:childTnLst>
                                    <p:animScale>
                                      <p:cBhvr>
                                        <p:cTn id="28" dur="2000" fill="hold"/>
                                        <p:tgtEl>
                                          <p:spTgt spid="22"/>
                                        </p:tgtEl>
                                      </p:cBhvr>
                                      <p:by x="150000" y="150000"/>
                                    </p:animScale>
                                  </p:childTnLst>
                                </p:cTn>
                              </p:par>
                              <p:par>
                                <p:cTn id="29" presetID="6" presetClass="emph" presetSubtype="0" fill="hold" grpId="0" nodeType="withEffect">
                                  <p:stCondLst>
                                    <p:cond delay="0"/>
                                  </p:stCondLst>
                                  <p:childTnLst>
                                    <p:animScale>
                                      <p:cBhvr>
                                        <p:cTn id="30" dur="2000" fill="hold"/>
                                        <p:tgtEl>
                                          <p:spTgt spid="24"/>
                                        </p:tgtEl>
                                      </p:cBhvr>
                                      <p:by x="150000" y="150000"/>
                                    </p:animScale>
                                  </p:childTnLst>
                                </p:cTn>
                              </p:par>
                              <p:par>
                                <p:cTn id="31" presetID="6" presetClass="emph" presetSubtype="0" fill="hold" grpId="0" nodeType="withEffect">
                                  <p:stCondLst>
                                    <p:cond delay="0"/>
                                  </p:stCondLst>
                                  <p:childTnLst>
                                    <p:animScale>
                                      <p:cBhvr>
                                        <p:cTn id="32" dur="2000" fill="hold"/>
                                        <p:tgtEl>
                                          <p:spTgt spid="25"/>
                                        </p:tgtEl>
                                      </p:cBhvr>
                                      <p:by x="150000" y="150000"/>
                                    </p:animScale>
                                  </p:childTnLst>
                                </p:cTn>
                              </p:par>
                              <p:par>
                                <p:cTn id="33" presetID="6" presetClass="emph" presetSubtype="0" fill="hold" grpId="0" nodeType="withEffect">
                                  <p:stCondLst>
                                    <p:cond delay="0"/>
                                  </p:stCondLst>
                                  <p:childTnLst>
                                    <p:animScale>
                                      <p:cBhvr>
                                        <p:cTn id="34" dur="2000" fill="hold"/>
                                        <p:tgtEl>
                                          <p:spTgt spid="26"/>
                                        </p:tgtEl>
                                      </p:cBhvr>
                                      <p:by x="150000" y="150000"/>
                                    </p:animScale>
                                  </p:childTnLst>
                                </p:cTn>
                              </p:par>
                              <p:par>
                                <p:cTn id="35" presetID="6" presetClass="emph" presetSubtype="0" fill="hold" grpId="0" nodeType="withEffect">
                                  <p:stCondLst>
                                    <p:cond delay="0"/>
                                  </p:stCondLst>
                                  <p:childTnLst>
                                    <p:animScale>
                                      <p:cBhvr>
                                        <p:cTn id="36" dur="2000" fill="hold"/>
                                        <p:tgtEl>
                                          <p:spTgt spid="27"/>
                                        </p:tgtEl>
                                      </p:cBhvr>
                                      <p:by x="150000" y="150000"/>
                                    </p:animScale>
                                  </p:childTnLst>
                                </p:cTn>
                              </p:par>
                              <p:par>
                                <p:cTn id="37" presetID="6" presetClass="emph" presetSubtype="0" fill="hold" grpId="0" nodeType="withEffect">
                                  <p:stCondLst>
                                    <p:cond delay="0"/>
                                  </p:stCondLst>
                                  <p:childTnLst>
                                    <p:animScale>
                                      <p:cBhvr>
                                        <p:cTn id="38" dur="2000" fill="hold"/>
                                        <p:tgtEl>
                                          <p:spTgt spid="28"/>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3"/>
                                        </p:tgtEl>
                                      </p:cBhvr>
                                      <p:by x="150000" y="150000"/>
                                    </p:animScale>
                                  </p:childTnLst>
                                </p:cTn>
                              </p:par>
                              <p:par>
                                <p:cTn id="43" presetID="6" presetClass="emph" presetSubtype="0" fill="hold" grpId="1" nodeType="withEffect">
                                  <p:stCondLst>
                                    <p:cond delay="0"/>
                                  </p:stCondLst>
                                  <p:childTnLst>
                                    <p:animScale>
                                      <p:cBhvr>
                                        <p:cTn id="44" dur="2000" fill="hold"/>
                                        <p:tgtEl>
                                          <p:spTgt spid="11"/>
                                        </p:tgtEl>
                                      </p:cBhvr>
                                      <p:by x="150000" y="150000"/>
                                    </p:animScale>
                                  </p:childTnLst>
                                </p:cTn>
                              </p:par>
                              <p:par>
                                <p:cTn id="45" presetID="6" presetClass="emph" presetSubtype="0" fill="hold" grpId="1" nodeType="withEffect">
                                  <p:stCondLst>
                                    <p:cond delay="0"/>
                                  </p:stCondLst>
                                  <p:childTnLst>
                                    <p:animScale>
                                      <p:cBhvr>
                                        <p:cTn id="46" dur="2000" fill="hold"/>
                                        <p:tgtEl>
                                          <p:spTgt spid="12"/>
                                        </p:tgtEl>
                                      </p:cBhvr>
                                      <p:by x="150000" y="150000"/>
                                    </p:animScale>
                                  </p:childTnLst>
                                </p:cTn>
                              </p:par>
                              <p:par>
                                <p:cTn id="47" presetID="6" presetClass="emph" presetSubtype="0" fill="hold" grpId="1" nodeType="withEffect">
                                  <p:stCondLst>
                                    <p:cond delay="0"/>
                                  </p:stCondLst>
                                  <p:childTnLst>
                                    <p:animScale>
                                      <p:cBhvr>
                                        <p:cTn id="48" dur="2000" fill="hold"/>
                                        <p:tgtEl>
                                          <p:spTgt spid="13"/>
                                        </p:tgtEl>
                                      </p:cBhvr>
                                      <p:by x="150000" y="150000"/>
                                    </p:animScale>
                                  </p:childTnLst>
                                </p:cTn>
                              </p:par>
                              <p:par>
                                <p:cTn id="49" presetID="6" presetClass="emph" presetSubtype="0" fill="hold" grpId="1" nodeType="withEffect">
                                  <p:stCondLst>
                                    <p:cond delay="0"/>
                                  </p:stCondLst>
                                  <p:childTnLst>
                                    <p:animScale>
                                      <p:cBhvr>
                                        <p:cTn id="50" dur="2000" fill="hold"/>
                                        <p:tgtEl>
                                          <p:spTgt spid="14"/>
                                        </p:tgtEl>
                                      </p:cBhvr>
                                      <p:by x="150000" y="150000"/>
                                    </p:animScale>
                                  </p:childTnLst>
                                </p:cTn>
                              </p:par>
                              <p:par>
                                <p:cTn id="51" presetID="6" presetClass="emph" presetSubtype="0" fill="hold" grpId="1" nodeType="withEffect">
                                  <p:stCondLst>
                                    <p:cond delay="0"/>
                                  </p:stCondLst>
                                  <p:childTnLst>
                                    <p:animScale>
                                      <p:cBhvr>
                                        <p:cTn id="52" dur="2000" fill="hold"/>
                                        <p:tgtEl>
                                          <p:spTgt spid="15"/>
                                        </p:tgtEl>
                                      </p:cBhvr>
                                      <p:by x="150000" y="150000"/>
                                    </p:animScale>
                                  </p:childTnLst>
                                </p:cTn>
                              </p:par>
                              <p:par>
                                <p:cTn id="53" presetID="6" presetClass="emph" presetSubtype="0" fill="hold" grpId="1" nodeType="withEffect">
                                  <p:stCondLst>
                                    <p:cond delay="0"/>
                                  </p:stCondLst>
                                  <p:childTnLst>
                                    <p:animScale>
                                      <p:cBhvr>
                                        <p:cTn id="54" dur="2000" fill="hold"/>
                                        <p:tgtEl>
                                          <p:spTgt spid="16"/>
                                        </p:tgtEl>
                                      </p:cBhvr>
                                      <p:by x="150000" y="150000"/>
                                    </p:animScale>
                                  </p:childTnLst>
                                </p:cTn>
                              </p:par>
                              <p:par>
                                <p:cTn id="55" presetID="6" presetClass="emph" presetSubtype="0" fill="hold" grpId="1" nodeType="withEffect">
                                  <p:stCondLst>
                                    <p:cond delay="0"/>
                                  </p:stCondLst>
                                  <p:childTnLst>
                                    <p:animScale>
                                      <p:cBhvr>
                                        <p:cTn id="56" dur="2000" fill="hold"/>
                                        <p:tgtEl>
                                          <p:spTgt spid="17"/>
                                        </p:tgtEl>
                                      </p:cBhvr>
                                      <p:by x="150000" y="150000"/>
                                    </p:animScale>
                                  </p:childTnLst>
                                </p:cTn>
                              </p:par>
                              <p:par>
                                <p:cTn id="57" presetID="6" presetClass="emph" presetSubtype="0" fill="hold" grpId="1" nodeType="withEffect">
                                  <p:stCondLst>
                                    <p:cond delay="0"/>
                                  </p:stCondLst>
                                  <p:childTnLst>
                                    <p:animScale>
                                      <p:cBhvr>
                                        <p:cTn id="58" dur="2000" fill="hold"/>
                                        <p:tgtEl>
                                          <p:spTgt spid="18"/>
                                        </p:tgtEl>
                                      </p:cBhvr>
                                      <p:by x="150000" y="150000"/>
                                    </p:animScale>
                                  </p:childTnLst>
                                </p:cTn>
                              </p:par>
                              <p:par>
                                <p:cTn id="59" presetID="6" presetClass="emph" presetSubtype="0" fill="hold" grpId="1" nodeType="withEffect">
                                  <p:stCondLst>
                                    <p:cond delay="0"/>
                                  </p:stCondLst>
                                  <p:childTnLst>
                                    <p:animScale>
                                      <p:cBhvr>
                                        <p:cTn id="60" dur="2000" fill="hold"/>
                                        <p:tgtEl>
                                          <p:spTgt spid="19"/>
                                        </p:tgtEl>
                                      </p:cBhvr>
                                      <p:by x="150000" y="150000"/>
                                    </p:animScale>
                                  </p:childTnLst>
                                </p:cTn>
                              </p:par>
                              <p:par>
                                <p:cTn id="61" presetID="6" presetClass="emph" presetSubtype="0" fill="hold" grpId="1" nodeType="withEffect">
                                  <p:stCondLst>
                                    <p:cond delay="0"/>
                                  </p:stCondLst>
                                  <p:childTnLst>
                                    <p:animScale>
                                      <p:cBhvr>
                                        <p:cTn id="62" dur="2000" fill="hold"/>
                                        <p:tgtEl>
                                          <p:spTgt spid="20"/>
                                        </p:tgtEl>
                                      </p:cBhvr>
                                      <p:by x="150000" y="150000"/>
                                    </p:animScale>
                                  </p:childTnLst>
                                </p:cTn>
                              </p:par>
                              <p:par>
                                <p:cTn id="63" presetID="6" presetClass="emph" presetSubtype="0" fill="hold" grpId="1" nodeType="withEffect">
                                  <p:stCondLst>
                                    <p:cond delay="0"/>
                                  </p:stCondLst>
                                  <p:childTnLst>
                                    <p:animScale>
                                      <p:cBhvr>
                                        <p:cTn id="64" dur="2000" fill="hold"/>
                                        <p:tgtEl>
                                          <p:spTgt spid="22"/>
                                        </p:tgtEl>
                                      </p:cBhvr>
                                      <p:by x="150000" y="150000"/>
                                    </p:animScale>
                                  </p:childTnLst>
                                </p:cTn>
                              </p:par>
                              <p:par>
                                <p:cTn id="65" presetID="6" presetClass="emph" presetSubtype="0" fill="hold" grpId="1" nodeType="withEffect">
                                  <p:stCondLst>
                                    <p:cond delay="0"/>
                                  </p:stCondLst>
                                  <p:childTnLst>
                                    <p:animScale>
                                      <p:cBhvr>
                                        <p:cTn id="66" dur="2000" fill="hold"/>
                                        <p:tgtEl>
                                          <p:spTgt spid="24"/>
                                        </p:tgtEl>
                                      </p:cBhvr>
                                      <p:by x="150000" y="150000"/>
                                    </p:animScale>
                                  </p:childTnLst>
                                </p:cTn>
                              </p:par>
                              <p:par>
                                <p:cTn id="67" presetID="6" presetClass="emph" presetSubtype="0" fill="hold" grpId="1" nodeType="withEffect">
                                  <p:stCondLst>
                                    <p:cond delay="0"/>
                                  </p:stCondLst>
                                  <p:childTnLst>
                                    <p:animScale>
                                      <p:cBhvr>
                                        <p:cTn id="68" dur="2000" fill="hold"/>
                                        <p:tgtEl>
                                          <p:spTgt spid="25"/>
                                        </p:tgtEl>
                                      </p:cBhvr>
                                      <p:by x="150000" y="150000"/>
                                    </p:animScale>
                                  </p:childTnLst>
                                </p:cTn>
                              </p:par>
                              <p:par>
                                <p:cTn id="69" presetID="6" presetClass="emph" presetSubtype="0" fill="hold" grpId="1" nodeType="withEffect">
                                  <p:stCondLst>
                                    <p:cond delay="0"/>
                                  </p:stCondLst>
                                  <p:childTnLst>
                                    <p:animScale>
                                      <p:cBhvr>
                                        <p:cTn id="70" dur="2000" fill="hold"/>
                                        <p:tgtEl>
                                          <p:spTgt spid="26"/>
                                        </p:tgtEl>
                                      </p:cBhvr>
                                      <p:by x="150000" y="150000"/>
                                    </p:animScale>
                                  </p:childTnLst>
                                </p:cTn>
                              </p:par>
                              <p:par>
                                <p:cTn id="71" presetID="6" presetClass="emph" presetSubtype="0" fill="hold" grpId="1" nodeType="withEffect">
                                  <p:stCondLst>
                                    <p:cond delay="0"/>
                                  </p:stCondLst>
                                  <p:childTnLst>
                                    <p:animScale>
                                      <p:cBhvr>
                                        <p:cTn id="72" dur="2000" fill="hold"/>
                                        <p:tgtEl>
                                          <p:spTgt spid="27"/>
                                        </p:tgtEl>
                                      </p:cBhvr>
                                      <p:by x="150000" y="150000"/>
                                    </p:animScale>
                                  </p:childTnLst>
                                </p:cTn>
                              </p:par>
                              <p:par>
                                <p:cTn id="73" presetID="6" presetClass="emph" presetSubtype="0" fill="hold" grpId="1" nodeType="withEffect">
                                  <p:stCondLst>
                                    <p:cond delay="0"/>
                                  </p:stCondLst>
                                  <p:childTnLst>
                                    <p:animScale>
                                      <p:cBhvr>
                                        <p:cTn id="74" dur="2000" fill="hold"/>
                                        <p:tgtEl>
                                          <p:spTgt spid="28"/>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2" nodeType="clickEffect">
                                  <p:stCondLst>
                                    <p:cond delay="0"/>
                                  </p:stCondLst>
                                  <p:childTnLst>
                                    <p:animScale>
                                      <p:cBhvr>
                                        <p:cTn id="78" dur="2000" fill="hold"/>
                                        <p:tgtEl>
                                          <p:spTgt spid="3"/>
                                        </p:tgtEl>
                                      </p:cBhvr>
                                      <p:by x="400000" y="400000"/>
                                    </p:animScale>
                                  </p:childTnLst>
                                </p:cTn>
                              </p:par>
                              <p:par>
                                <p:cTn id="79" presetID="6" presetClass="emph" presetSubtype="0" fill="hold" grpId="2" nodeType="withEffect">
                                  <p:stCondLst>
                                    <p:cond delay="0"/>
                                  </p:stCondLst>
                                  <p:childTnLst>
                                    <p:animScale>
                                      <p:cBhvr>
                                        <p:cTn id="80" dur="2000" fill="hold"/>
                                        <p:tgtEl>
                                          <p:spTgt spid="11"/>
                                        </p:tgtEl>
                                      </p:cBhvr>
                                      <p:by x="400000" y="400000"/>
                                    </p:animScale>
                                  </p:childTnLst>
                                </p:cTn>
                              </p:par>
                              <p:par>
                                <p:cTn id="81" presetID="6" presetClass="emph" presetSubtype="0" fill="hold" grpId="2" nodeType="withEffect">
                                  <p:stCondLst>
                                    <p:cond delay="0"/>
                                  </p:stCondLst>
                                  <p:childTnLst>
                                    <p:animScale>
                                      <p:cBhvr>
                                        <p:cTn id="82" dur="2000" fill="hold"/>
                                        <p:tgtEl>
                                          <p:spTgt spid="12"/>
                                        </p:tgtEl>
                                      </p:cBhvr>
                                      <p:by x="400000" y="400000"/>
                                    </p:animScale>
                                  </p:childTnLst>
                                </p:cTn>
                              </p:par>
                              <p:par>
                                <p:cTn id="83" presetID="6" presetClass="emph" presetSubtype="0" fill="hold" grpId="2" nodeType="withEffect">
                                  <p:stCondLst>
                                    <p:cond delay="0"/>
                                  </p:stCondLst>
                                  <p:childTnLst>
                                    <p:animScale>
                                      <p:cBhvr>
                                        <p:cTn id="84" dur="2000" fill="hold"/>
                                        <p:tgtEl>
                                          <p:spTgt spid="13"/>
                                        </p:tgtEl>
                                      </p:cBhvr>
                                      <p:by x="400000" y="400000"/>
                                    </p:animScale>
                                  </p:childTnLst>
                                </p:cTn>
                              </p:par>
                              <p:par>
                                <p:cTn id="85" presetID="6" presetClass="emph" presetSubtype="0" fill="hold" grpId="2" nodeType="withEffect">
                                  <p:stCondLst>
                                    <p:cond delay="0"/>
                                  </p:stCondLst>
                                  <p:childTnLst>
                                    <p:animScale>
                                      <p:cBhvr>
                                        <p:cTn id="86" dur="2000" fill="hold"/>
                                        <p:tgtEl>
                                          <p:spTgt spid="14"/>
                                        </p:tgtEl>
                                      </p:cBhvr>
                                      <p:by x="400000" y="400000"/>
                                    </p:animScale>
                                  </p:childTnLst>
                                </p:cTn>
                              </p:par>
                              <p:par>
                                <p:cTn id="87" presetID="6" presetClass="emph" presetSubtype="0" fill="hold" grpId="2" nodeType="withEffect">
                                  <p:stCondLst>
                                    <p:cond delay="0"/>
                                  </p:stCondLst>
                                  <p:childTnLst>
                                    <p:animScale>
                                      <p:cBhvr>
                                        <p:cTn id="88" dur="2000" fill="hold"/>
                                        <p:tgtEl>
                                          <p:spTgt spid="15"/>
                                        </p:tgtEl>
                                      </p:cBhvr>
                                      <p:by x="400000" y="400000"/>
                                    </p:animScale>
                                  </p:childTnLst>
                                </p:cTn>
                              </p:par>
                              <p:par>
                                <p:cTn id="89" presetID="6" presetClass="emph" presetSubtype="0" fill="hold" grpId="2" nodeType="withEffect">
                                  <p:stCondLst>
                                    <p:cond delay="0"/>
                                  </p:stCondLst>
                                  <p:childTnLst>
                                    <p:animScale>
                                      <p:cBhvr>
                                        <p:cTn id="90" dur="2000" fill="hold"/>
                                        <p:tgtEl>
                                          <p:spTgt spid="16"/>
                                        </p:tgtEl>
                                      </p:cBhvr>
                                      <p:by x="400000" y="400000"/>
                                    </p:animScale>
                                  </p:childTnLst>
                                </p:cTn>
                              </p:par>
                              <p:par>
                                <p:cTn id="91" presetID="6" presetClass="emph" presetSubtype="0" fill="hold" grpId="2" nodeType="withEffect">
                                  <p:stCondLst>
                                    <p:cond delay="0"/>
                                  </p:stCondLst>
                                  <p:childTnLst>
                                    <p:animScale>
                                      <p:cBhvr>
                                        <p:cTn id="92" dur="2000" fill="hold"/>
                                        <p:tgtEl>
                                          <p:spTgt spid="17"/>
                                        </p:tgtEl>
                                      </p:cBhvr>
                                      <p:by x="400000" y="400000"/>
                                    </p:animScale>
                                  </p:childTnLst>
                                </p:cTn>
                              </p:par>
                              <p:par>
                                <p:cTn id="93" presetID="6" presetClass="emph" presetSubtype="0" fill="hold" grpId="2" nodeType="withEffect">
                                  <p:stCondLst>
                                    <p:cond delay="0"/>
                                  </p:stCondLst>
                                  <p:childTnLst>
                                    <p:animScale>
                                      <p:cBhvr>
                                        <p:cTn id="94" dur="2000" fill="hold"/>
                                        <p:tgtEl>
                                          <p:spTgt spid="18"/>
                                        </p:tgtEl>
                                      </p:cBhvr>
                                      <p:by x="400000" y="400000"/>
                                    </p:animScale>
                                  </p:childTnLst>
                                </p:cTn>
                              </p:par>
                              <p:par>
                                <p:cTn id="95" presetID="6" presetClass="emph" presetSubtype="0" fill="hold" grpId="2" nodeType="withEffect">
                                  <p:stCondLst>
                                    <p:cond delay="0"/>
                                  </p:stCondLst>
                                  <p:childTnLst>
                                    <p:animScale>
                                      <p:cBhvr>
                                        <p:cTn id="96" dur="2000" fill="hold"/>
                                        <p:tgtEl>
                                          <p:spTgt spid="19"/>
                                        </p:tgtEl>
                                      </p:cBhvr>
                                      <p:by x="400000" y="400000"/>
                                    </p:animScale>
                                  </p:childTnLst>
                                </p:cTn>
                              </p:par>
                              <p:par>
                                <p:cTn id="97" presetID="6" presetClass="emph" presetSubtype="0" fill="hold" grpId="2" nodeType="withEffect">
                                  <p:stCondLst>
                                    <p:cond delay="0"/>
                                  </p:stCondLst>
                                  <p:childTnLst>
                                    <p:animScale>
                                      <p:cBhvr>
                                        <p:cTn id="98" dur="2000" fill="hold"/>
                                        <p:tgtEl>
                                          <p:spTgt spid="20"/>
                                        </p:tgtEl>
                                      </p:cBhvr>
                                      <p:by x="400000" y="400000"/>
                                    </p:animScale>
                                  </p:childTnLst>
                                </p:cTn>
                              </p:par>
                              <p:par>
                                <p:cTn id="99" presetID="6" presetClass="emph" presetSubtype="0" fill="hold" grpId="2" nodeType="withEffect">
                                  <p:stCondLst>
                                    <p:cond delay="0"/>
                                  </p:stCondLst>
                                  <p:childTnLst>
                                    <p:animScale>
                                      <p:cBhvr>
                                        <p:cTn id="100" dur="2000" fill="hold"/>
                                        <p:tgtEl>
                                          <p:spTgt spid="22"/>
                                        </p:tgtEl>
                                      </p:cBhvr>
                                      <p:by x="400000" y="400000"/>
                                    </p:animScale>
                                  </p:childTnLst>
                                </p:cTn>
                              </p:par>
                              <p:par>
                                <p:cTn id="101" presetID="6" presetClass="emph" presetSubtype="0" fill="hold" grpId="2" nodeType="withEffect">
                                  <p:stCondLst>
                                    <p:cond delay="0"/>
                                  </p:stCondLst>
                                  <p:childTnLst>
                                    <p:animScale>
                                      <p:cBhvr>
                                        <p:cTn id="102" dur="2000" fill="hold"/>
                                        <p:tgtEl>
                                          <p:spTgt spid="24"/>
                                        </p:tgtEl>
                                      </p:cBhvr>
                                      <p:by x="400000" y="400000"/>
                                    </p:animScale>
                                  </p:childTnLst>
                                </p:cTn>
                              </p:par>
                              <p:par>
                                <p:cTn id="103" presetID="6" presetClass="emph" presetSubtype="0" fill="hold" grpId="2" nodeType="withEffect">
                                  <p:stCondLst>
                                    <p:cond delay="0"/>
                                  </p:stCondLst>
                                  <p:childTnLst>
                                    <p:animScale>
                                      <p:cBhvr>
                                        <p:cTn id="104" dur="2000" fill="hold"/>
                                        <p:tgtEl>
                                          <p:spTgt spid="25"/>
                                        </p:tgtEl>
                                      </p:cBhvr>
                                      <p:by x="400000" y="400000"/>
                                    </p:animScale>
                                  </p:childTnLst>
                                </p:cTn>
                              </p:par>
                              <p:par>
                                <p:cTn id="105" presetID="6" presetClass="emph" presetSubtype="0" fill="hold" grpId="2" nodeType="withEffect">
                                  <p:stCondLst>
                                    <p:cond delay="0"/>
                                  </p:stCondLst>
                                  <p:childTnLst>
                                    <p:animScale>
                                      <p:cBhvr>
                                        <p:cTn id="106" dur="2000" fill="hold"/>
                                        <p:tgtEl>
                                          <p:spTgt spid="26"/>
                                        </p:tgtEl>
                                      </p:cBhvr>
                                      <p:by x="400000" y="400000"/>
                                    </p:animScale>
                                  </p:childTnLst>
                                </p:cTn>
                              </p:par>
                              <p:par>
                                <p:cTn id="107" presetID="6" presetClass="emph" presetSubtype="0" fill="hold" grpId="2" nodeType="withEffect">
                                  <p:stCondLst>
                                    <p:cond delay="0"/>
                                  </p:stCondLst>
                                  <p:childTnLst>
                                    <p:animScale>
                                      <p:cBhvr>
                                        <p:cTn id="108" dur="2000" fill="hold"/>
                                        <p:tgtEl>
                                          <p:spTgt spid="27"/>
                                        </p:tgtEl>
                                      </p:cBhvr>
                                      <p:by x="400000" y="400000"/>
                                    </p:animScale>
                                  </p:childTnLst>
                                </p:cTn>
                              </p:par>
                              <p:par>
                                <p:cTn id="109" presetID="6" presetClass="emph" presetSubtype="0" fill="hold" grpId="2" nodeType="withEffect">
                                  <p:stCondLst>
                                    <p:cond delay="0"/>
                                  </p:stCondLst>
                                  <p:childTnLst>
                                    <p:animScale>
                                      <p:cBhvr>
                                        <p:cTn id="110"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2" grpId="0" animBg="1"/>
      <p:bldP spid="22" grpId="1" animBg="1"/>
      <p:bldP spid="22"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07340" y="2552548"/>
            <a:ext cx="4446651" cy="2522982"/>
          </a:xfrm>
          <a:prstGeom prst="rect">
            <a:avLst/>
          </a:prstGeom>
        </p:spPr>
      </p:pic>
      <p:sp>
        <p:nvSpPr>
          <p:cNvPr id="2" name="Rectangle 1"/>
          <p:cNvSpPr/>
          <p:nvPr/>
        </p:nvSpPr>
        <p:spPr>
          <a:xfrm>
            <a:off x="121550" y="1294224"/>
            <a:ext cx="9202489" cy="5386089"/>
          </a:xfrm>
          <a:prstGeom prst="rect">
            <a:avLst/>
          </a:prstGeom>
        </p:spPr>
        <p:txBody>
          <a:bodyPr wrap="square">
            <a:spAutoFit/>
          </a:bodyPr>
          <a:lstStyle/>
          <a:p>
            <a:r>
              <a:rPr lang="en-US" sz="2400" dirty="0" smtClean="0"/>
              <a:t>Constructing functional brain </a:t>
            </a:r>
            <a:r>
              <a:rPr lang="en-US" sz="2400" dirty="0"/>
              <a:t>networks with 97 regions of interest (ROIs) </a:t>
            </a:r>
            <a:r>
              <a:rPr lang="en-US" sz="2400" dirty="0" smtClean="0"/>
              <a:t>extracted from </a:t>
            </a:r>
            <a:r>
              <a:rPr lang="en-US" sz="2400" dirty="0"/>
              <a:t>FDG-PET data for </a:t>
            </a:r>
            <a:endParaRPr lang="en-US" sz="2400" dirty="0" smtClean="0"/>
          </a:p>
          <a:p>
            <a:r>
              <a:rPr lang="en-US" sz="2400" dirty="0" smtClean="0"/>
              <a:t>24 </a:t>
            </a:r>
            <a:r>
              <a:rPr lang="en-US" sz="2400" dirty="0"/>
              <a:t>attention-deficit hyperactivity </a:t>
            </a:r>
            <a:r>
              <a:rPr lang="en-US" sz="2400" dirty="0" smtClean="0"/>
              <a:t>disorder (</a:t>
            </a:r>
            <a:r>
              <a:rPr lang="en-US" sz="2400" dirty="0"/>
              <a:t>ADHD)</a:t>
            </a:r>
            <a:r>
              <a:rPr lang="en-US" sz="2400" dirty="0" smtClean="0"/>
              <a:t>,</a:t>
            </a:r>
          </a:p>
          <a:p>
            <a:r>
              <a:rPr lang="en-US" sz="2400" dirty="0" smtClean="0"/>
              <a:t>26 </a:t>
            </a:r>
            <a:r>
              <a:rPr lang="en-US" sz="2400" dirty="0"/>
              <a:t>autism spectrum disorder (ASD) </a:t>
            </a:r>
            <a:r>
              <a:rPr lang="en-US" sz="2400" dirty="0" smtClean="0"/>
              <a:t>and</a:t>
            </a:r>
          </a:p>
          <a:p>
            <a:r>
              <a:rPr lang="en-US" sz="2400" dirty="0" smtClean="0"/>
              <a:t>11 pediatric </a:t>
            </a:r>
            <a:r>
              <a:rPr lang="en-US" sz="2400" dirty="0"/>
              <a:t>control (</a:t>
            </a:r>
            <a:r>
              <a:rPr lang="en-US" sz="2400" dirty="0" err="1"/>
              <a:t>PedCon</a:t>
            </a:r>
            <a:r>
              <a:rPr lang="en-US" sz="2400" dirty="0"/>
              <a:t>)</a:t>
            </a:r>
            <a:r>
              <a:rPr lang="en-US" sz="2400" dirty="0" smtClean="0"/>
              <a:t>.</a:t>
            </a:r>
          </a:p>
          <a:p>
            <a:endParaRPr lang="en-US" sz="2400" dirty="0"/>
          </a:p>
          <a:p>
            <a:endParaRPr lang="en-US" sz="2400" dirty="0"/>
          </a:p>
          <a:p>
            <a:r>
              <a:rPr lang="en-US" sz="2400" dirty="0" smtClean="0"/>
              <a:t>Data = measurement </a:t>
            </a:r>
            <a:r>
              <a:rPr lang="en-US" sz="2400" dirty="0" err="1" smtClean="0"/>
              <a:t>f</a:t>
            </a:r>
            <a:r>
              <a:rPr lang="en-US" sz="2400" baseline="-25000" dirty="0" err="1"/>
              <a:t>j</a:t>
            </a:r>
            <a:r>
              <a:rPr lang="en-US" sz="2400" dirty="0" smtClean="0"/>
              <a:t> </a:t>
            </a:r>
          </a:p>
          <a:p>
            <a:r>
              <a:rPr lang="en-US" sz="2400" dirty="0" smtClean="0"/>
              <a:t>            taken at region j</a:t>
            </a:r>
          </a:p>
          <a:p>
            <a:endParaRPr lang="en-US" sz="2400" dirty="0"/>
          </a:p>
          <a:p>
            <a:r>
              <a:rPr lang="en-US" sz="2400" dirty="0" smtClean="0"/>
              <a:t>Graph:  97 vertices representing 97 regions of interest</a:t>
            </a:r>
          </a:p>
          <a:p>
            <a:r>
              <a:rPr lang="en-US" sz="2400" dirty="0" smtClean="0"/>
              <a:t>              edge exists between two vertices </a:t>
            </a:r>
            <a:r>
              <a:rPr lang="en-US" sz="2400" dirty="0" err="1" smtClean="0"/>
              <a:t>i,j</a:t>
            </a:r>
            <a:r>
              <a:rPr lang="en-US" sz="2400" dirty="0"/>
              <a:t> </a:t>
            </a:r>
            <a:r>
              <a:rPr lang="en-US" sz="2400" dirty="0" smtClean="0"/>
              <a:t>if correlation</a:t>
            </a:r>
          </a:p>
          <a:p>
            <a:r>
              <a:rPr lang="en-US" sz="2400" dirty="0"/>
              <a:t> </a:t>
            </a:r>
            <a:r>
              <a:rPr lang="en-US" sz="2400" dirty="0" smtClean="0"/>
              <a:t>             between  </a:t>
            </a:r>
            <a:r>
              <a:rPr lang="en-US" sz="2400" dirty="0" err="1" smtClean="0"/>
              <a:t>f</a:t>
            </a:r>
            <a:r>
              <a:rPr lang="en-US" sz="2400" baseline="-25000" dirty="0" err="1" smtClean="0"/>
              <a:t>j</a:t>
            </a:r>
            <a:r>
              <a:rPr lang="en-US" sz="2400" dirty="0" smtClean="0"/>
              <a:t> and </a:t>
            </a:r>
            <a:r>
              <a:rPr lang="en-US" sz="2400" dirty="0" err="1" smtClean="0"/>
              <a:t>f</a:t>
            </a:r>
            <a:r>
              <a:rPr lang="en-US" sz="2400" baseline="-25000" dirty="0" err="1" smtClean="0"/>
              <a:t>j</a:t>
            </a:r>
            <a:r>
              <a:rPr lang="en-US" sz="2400" dirty="0" smtClean="0"/>
              <a:t> ≥ threshold</a:t>
            </a:r>
          </a:p>
          <a:p>
            <a:endParaRPr lang="en-US" sz="800" dirty="0"/>
          </a:p>
          <a:p>
            <a:r>
              <a:rPr lang="en-US" sz="2400" dirty="0" smtClean="0">
                <a:solidFill>
                  <a:srgbClr val="0000FF"/>
                </a:solidFill>
              </a:rPr>
              <a:t>How to choose the threshold?  </a:t>
            </a:r>
            <a:r>
              <a:rPr lang="en-US" sz="2400" dirty="0" smtClean="0">
                <a:solidFill>
                  <a:srgbClr val="FF0000"/>
                </a:solidFill>
              </a:rPr>
              <a:t>Don’t, instead use persistent homology</a:t>
            </a:r>
            <a:endParaRPr lang="en-US" sz="2400" dirty="0">
              <a:solidFill>
                <a:srgbClr val="FF0000"/>
              </a:solidFill>
            </a:endParaRPr>
          </a:p>
        </p:txBody>
      </p:sp>
      <p:sp>
        <p:nvSpPr>
          <p:cNvPr id="4" name="Rectangle 3"/>
          <p:cNvSpPr/>
          <p:nvPr/>
        </p:nvSpPr>
        <p:spPr>
          <a:xfrm>
            <a:off x="99268" y="90609"/>
            <a:ext cx="9202489" cy="892552"/>
          </a:xfrm>
          <a:prstGeom prst="rect">
            <a:avLst/>
          </a:prstGeom>
        </p:spPr>
        <p:txBody>
          <a:bodyPr wrap="square">
            <a:spAutoFit/>
          </a:bodyPr>
          <a:lstStyle/>
          <a:p>
            <a:r>
              <a:rPr lang="en-US" sz="2800" dirty="0" smtClean="0"/>
              <a:t>Discriminative persistent homology of brain networks, 2011 </a:t>
            </a:r>
            <a:r>
              <a:rPr lang="en-US" sz="2400" dirty="0" smtClean="0">
                <a:hlinkClick r:id="rId3"/>
              </a:rPr>
              <a:t>Hyekyoung Lee</a:t>
            </a:r>
            <a:r>
              <a:rPr lang="en-US" sz="2400" dirty="0" smtClean="0"/>
              <a:t> </a:t>
            </a:r>
            <a:r>
              <a:rPr lang="en-US" sz="2400" dirty="0" smtClean="0">
                <a:hlinkClick r:id="rId4"/>
              </a:rPr>
              <a:t>Chung, M.K.</a:t>
            </a:r>
            <a:r>
              <a:rPr lang="en-US" sz="2400" dirty="0" smtClean="0"/>
              <a:t>; </a:t>
            </a:r>
            <a:r>
              <a:rPr lang="en-US" sz="2400" dirty="0" smtClean="0">
                <a:hlinkClick r:id="rId5"/>
              </a:rPr>
              <a:t>Hyejin Kang</a:t>
            </a:r>
            <a:r>
              <a:rPr lang="en-US" sz="2400" dirty="0" smtClean="0"/>
              <a:t>; </a:t>
            </a:r>
            <a:r>
              <a:rPr lang="en-US" sz="2400" dirty="0" smtClean="0">
                <a:hlinkClick r:id="rId6"/>
              </a:rPr>
              <a:t>Bung-Nyun </a:t>
            </a:r>
            <a:r>
              <a:rPr lang="en-US" sz="2400" dirty="0" err="1" smtClean="0">
                <a:hlinkClick r:id="rId6"/>
              </a:rPr>
              <a:t>Kim</a:t>
            </a:r>
            <a:r>
              <a:rPr lang="en-US" sz="2400" dirty="0" err="1" smtClean="0"/>
              <a:t>;</a:t>
            </a:r>
            <a:r>
              <a:rPr lang="en-US" sz="2400" dirty="0" err="1" smtClean="0">
                <a:hlinkClick r:id="rId7"/>
              </a:rPr>
              <a:t>Dong</a:t>
            </a:r>
            <a:r>
              <a:rPr lang="en-US" sz="2400" dirty="0" smtClean="0">
                <a:hlinkClick r:id="rId7"/>
              </a:rPr>
              <a:t> Soo Lee</a:t>
            </a:r>
            <a:r>
              <a:rPr lang="en-US" sz="2400" dirty="0" smtClean="0"/>
              <a:t>  </a:t>
            </a:r>
          </a:p>
        </p:txBody>
      </p:sp>
    </p:spTree>
    <p:extLst>
      <p:ext uri="{BB962C8B-B14F-4D97-AF65-F5344CB8AC3E}">
        <p14:creationId xmlns:p14="http://schemas.microsoft.com/office/powerpoint/2010/main" val="3130681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0" y="0"/>
            <a:ext cx="8621486" cy="6858000"/>
          </a:xfrm>
          <a:prstGeom prst="rect">
            <a:avLst/>
          </a:prstGeom>
        </p:spPr>
      </p:pic>
    </p:spTree>
    <p:extLst>
      <p:ext uri="{BB962C8B-B14F-4D97-AF65-F5344CB8AC3E}">
        <p14:creationId xmlns:p14="http://schemas.microsoft.com/office/powerpoint/2010/main" val="2506139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41870" y="0"/>
            <a:ext cx="4643051" cy="6858000"/>
          </a:xfrm>
          <a:prstGeom prst="rect">
            <a:avLst/>
          </a:prstGeom>
        </p:spPr>
      </p:pic>
      <p:sp>
        <p:nvSpPr>
          <p:cNvPr id="3" name="TextBox 2"/>
          <p:cNvSpPr txBox="1"/>
          <p:nvPr/>
        </p:nvSpPr>
        <p:spPr>
          <a:xfrm>
            <a:off x="356513" y="646245"/>
            <a:ext cx="3030360" cy="5262979"/>
          </a:xfrm>
          <a:prstGeom prst="rect">
            <a:avLst/>
          </a:prstGeom>
          <a:noFill/>
        </p:spPr>
        <p:txBody>
          <a:bodyPr wrap="square" rtlCol="0">
            <a:spAutoFit/>
          </a:bodyPr>
          <a:lstStyle/>
          <a:p>
            <a:r>
              <a:rPr lang="en-US" sz="2400" dirty="0" smtClean="0"/>
              <a:t>Vertices = Regions of Interest </a:t>
            </a:r>
          </a:p>
          <a:p>
            <a:endParaRPr lang="en-US" sz="2400" dirty="0"/>
          </a:p>
          <a:p>
            <a:r>
              <a:rPr lang="en-US" sz="2400" dirty="0" smtClean="0"/>
              <a:t>Create Rips complex by growing epsilon balls (i.e. decreasing threshold) where distance between two vertices is given by</a:t>
            </a:r>
          </a:p>
          <a:p>
            <a:endParaRPr lang="en-US" sz="2400" dirty="0"/>
          </a:p>
          <a:p>
            <a:endParaRPr lang="en-US" sz="2400" dirty="0" smtClean="0"/>
          </a:p>
          <a:p>
            <a:r>
              <a:rPr lang="en-US" sz="2400" dirty="0"/>
              <a:t>w</a:t>
            </a:r>
            <a:r>
              <a:rPr lang="en-US" sz="2400" dirty="0" smtClean="0"/>
              <a:t>here </a:t>
            </a:r>
            <a:r>
              <a:rPr lang="en-US" sz="2400" b="1" i="1" dirty="0" smtClean="0"/>
              <a:t>f</a:t>
            </a:r>
            <a:r>
              <a:rPr lang="en-US" sz="2400" b="1" i="1" baseline="-25000" dirty="0" smtClean="0"/>
              <a:t>i</a:t>
            </a:r>
            <a:r>
              <a:rPr lang="en-US" sz="2400" dirty="0" smtClean="0"/>
              <a:t> = </a:t>
            </a:r>
          </a:p>
          <a:p>
            <a:pPr algn="ctr"/>
            <a:r>
              <a:rPr lang="en-US" sz="2400" dirty="0" smtClean="0"/>
              <a:t>measurement at location </a:t>
            </a:r>
            <a:r>
              <a:rPr lang="en-US" sz="2400" i="1" dirty="0" err="1" smtClean="0"/>
              <a:t>i</a:t>
            </a:r>
            <a:endParaRPr lang="en-US" sz="2400" i="1" dirty="0" smtClean="0"/>
          </a:p>
        </p:txBody>
      </p:sp>
      <p:pic>
        <p:nvPicPr>
          <p:cNvPr id="5" name="Picture 4"/>
          <p:cNvPicPr>
            <a:picLocks noChangeAspect="1"/>
          </p:cNvPicPr>
          <p:nvPr/>
        </p:nvPicPr>
        <p:blipFill>
          <a:blip r:embed="rId4"/>
          <a:stretch>
            <a:fillRect/>
          </a:stretch>
        </p:blipFill>
        <p:spPr>
          <a:xfrm>
            <a:off x="181404" y="4124602"/>
            <a:ext cx="3632200" cy="472440"/>
          </a:xfrm>
          <a:prstGeom prst="rect">
            <a:avLst/>
          </a:prstGeom>
        </p:spPr>
      </p:pic>
    </p:spTree>
    <p:extLst>
      <p:ext uri="{BB962C8B-B14F-4D97-AF65-F5344CB8AC3E}">
        <p14:creationId xmlns:p14="http://schemas.microsoft.com/office/powerpoint/2010/main" val="940239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963" y="-2535"/>
            <a:ext cx="9171780" cy="6862763"/>
            <a:chOff x="-6963" y="-2535"/>
            <a:chExt cx="9171780" cy="6862763"/>
          </a:xfrm>
          <a:solidFill>
            <a:schemeClr val="accent3">
              <a:lumMod val="40000"/>
              <a:lumOff val="60000"/>
            </a:schemeClr>
          </a:solidFill>
        </p:grpSpPr>
        <p:grpSp>
          <p:nvGrpSpPr>
            <p:cNvPr id="4" name="Group 3"/>
            <p:cNvGrpSpPr/>
            <p:nvPr/>
          </p:nvGrpSpPr>
          <p:grpSpPr>
            <a:xfrm>
              <a:off x="-6963" y="-1"/>
              <a:ext cx="9171780" cy="6860229"/>
              <a:chOff x="-6963" y="-1"/>
              <a:chExt cx="9171780" cy="6860229"/>
            </a:xfrm>
            <a:grp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solidFill>
                    <a:schemeClr val="tx1"/>
                  </a:solidFill>
                </a:rPr>
                <a:t>Create your own </a:t>
              </a:r>
              <a:r>
                <a:rPr lang="en-US" sz="4800" dirty="0">
                  <a:solidFill>
                    <a:schemeClr val="tx1"/>
                  </a:solidFill>
                </a:rPr>
                <a:t>h</a:t>
              </a:r>
              <a:r>
                <a:rPr lang="en-US" sz="4800" dirty="0" smtClean="0">
                  <a:solidFill>
                    <a:schemeClr val="tx1"/>
                  </a:solidFill>
                </a:rPr>
                <a:t>omology</a:t>
              </a:r>
              <a:endParaRPr lang="en-US" sz="3200" dirty="0">
                <a:solidFill>
                  <a:schemeClr val="tx1"/>
                </a:solidFill>
              </a:endParaRPr>
            </a:p>
          </p:txBody>
        </p:sp>
      </p:grpSp>
      <p:sp>
        <p:nvSpPr>
          <p:cNvPr id="9" name="TextBox 8"/>
          <p:cNvSpPr txBox="1"/>
          <p:nvPr/>
        </p:nvSpPr>
        <p:spPr>
          <a:xfrm>
            <a:off x="1274532" y="1360474"/>
            <a:ext cx="6096000" cy="4579715"/>
          </a:xfrm>
          <a:prstGeom prst="rect">
            <a:avLst/>
          </a:prstGeom>
          <a:noFill/>
        </p:spPr>
        <p:txBody>
          <a:bodyPr wrap="square" rtlCol="0">
            <a:spAutoFit/>
          </a:bodyPr>
          <a:lstStyle/>
          <a:p>
            <a:r>
              <a:rPr lang="en-US" sz="5400" dirty="0" smtClean="0"/>
              <a:t>3 ingredients:</a:t>
            </a:r>
          </a:p>
          <a:p>
            <a:endParaRPr lang="en-US" sz="3600" dirty="0"/>
          </a:p>
          <a:p>
            <a:r>
              <a:rPr lang="en-US" sz="5400" dirty="0" smtClean="0"/>
              <a:t>1.)  Objects</a:t>
            </a:r>
          </a:p>
          <a:p>
            <a:pPr>
              <a:lnSpc>
                <a:spcPct val="140000"/>
              </a:lnSpc>
            </a:pPr>
            <a:r>
              <a:rPr lang="en-US" sz="5400" dirty="0" smtClean="0"/>
              <a:t>2.)  Grading</a:t>
            </a:r>
          </a:p>
          <a:p>
            <a:pPr>
              <a:lnSpc>
                <a:spcPct val="140000"/>
              </a:lnSpc>
            </a:pPr>
            <a:r>
              <a:rPr lang="en-US" sz="5400" dirty="0" smtClean="0"/>
              <a:t>3.)  Boundary map</a:t>
            </a:r>
            <a:endParaRPr lang="en-US" sz="5400" dirty="0"/>
          </a:p>
        </p:txBody>
      </p:sp>
    </p:spTree>
    <p:extLst>
      <p:ext uri="{BB962C8B-B14F-4D97-AF65-F5344CB8AC3E}">
        <p14:creationId xmlns:p14="http://schemas.microsoft.com/office/powerpoint/2010/main" val="1887603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07340" y="2552548"/>
            <a:ext cx="4446651" cy="2522982"/>
          </a:xfrm>
          <a:prstGeom prst="rect">
            <a:avLst/>
          </a:prstGeom>
        </p:spPr>
      </p:pic>
      <p:sp>
        <p:nvSpPr>
          <p:cNvPr id="2" name="Rectangle 1"/>
          <p:cNvSpPr/>
          <p:nvPr/>
        </p:nvSpPr>
        <p:spPr>
          <a:xfrm>
            <a:off x="121550" y="1294224"/>
            <a:ext cx="9202489" cy="5386089"/>
          </a:xfrm>
          <a:prstGeom prst="rect">
            <a:avLst/>
          </a:prstGeom>
        </p:spPr>
        <p:txBody>
          <a:bodyPr wrap="square">
            <a:spAutoFit/>
          </a:bodyPr>
          <a:lstStyle/>
          <a:p>
            <a:r>
              <a:rPr lang="en-US" sz="2400" dirty="0" smtClean="0"/>
              <a:t>Constructing functional brain </a:t>
            </a:r>
            <a:r>
              <a:rPr lang="en-US" sz="2400" dirty="0"/>
              <a:t>networks with 97 regions of interest (ROIs) </a:t>
            </a:r>
            <a:r>
              <a:rPr lang="en-US" sz="2400" dirty="0" smtClean="0"/>
              <a:t>extracted from </a:t>
            </a:r>
            <a:r>
              <a:rPr lang="en-US" sz="2400" dirty="0"/>
              <a:t>FDG-PET data for </a:t>
            </a:r>
            <a:endParaRPr lang="en-US" sz="2400" dirty="0" smtClean="0"/>
          </a:p>
          <a:p>
            <a:r>
              <a:rPr lang="en-US" sz="2400" dirty="0" smtClean="0"/>
              <a:t>24 </a:t>
            </a:r>
            <a:r>
              <a:rPr lang="en-US" sz="2400" dirty="0"/>
              <a:t>attention-deficit hyperactivity </a:t>
            </a:r>
            <a:r>
              <a:rPr lang="en-US" sz="2400" dirty="0" smtClean="0"/>
              <a:t>disorder (</a:t>
            </a:r>
            <a:r>
              <a:rPr lang="en-US" sz="2400" dirty="0"/>
              <a:t>ADHD)</a:t>
            </a:r>
            <a:r>
              <a:rPr lang="en-US" sz="2400" dirty="0" smtClean="0"/>
              <a:t>,</a:t>
            </a:r>
          </a:p>
          <a:p>
            <a:r>
              <a:rPr lang="en-US" sz="2400" dirty="0" smtClean="0"/>
              <a:t>26 </a:t>
            </a:r>
            <a:r>
              <a:rPr lang="en-US" sz="2400" dirty="0"/>
              <a:t>autism spectrum disorder (ASD) </a:t>
            </a:r>
            <a:r>
              <a:rPr lang="en-US" sz="2400" dirty="0" smtClean="0"/>
              <a:t>and</a:t>
            </a:r>
          </a:p>
          <a:p>
            <a:r>
              <a:rPr lang="en-US" sz="2400" dirty="0" smtClean="0"/>
              <a:t>11 pediatric </a:t>
            </a:r>
            <a:r>
              <a:rPr lang="en-US" sz="2400" dirty="0"/>
              <a:t>control (</a:t>
            </a:r>
            <a:r>
              <a:rPr lang="en-US" sz="2400" dirty="0" err="1"/>
              <a:t>PedCon</a:t>
            </a:r>
            <a:r>
              <a:rPr lang="en-US" sz="2400" dirty="0"/>
              <a:t>)</a:t>
            </a:r>
            <a:r>
              <a:rPr lang="en-US" sz="2400" dirty="0" smtClean="0"/>
              <a:t>.</a:t>
            </a:r>
          </a:p>
          <a:p>
            <a:endParaRPr lang="en-US" sz="2400" dirty="0"/>
          </a:p>
          <a:p>
            <a:endParaRPr lang="en-US" sz="2400" dirty="0"/>
          </a:p>
          <a:p>
            <a:r>
              <a:rPr lang="en-US" sz="2400" dirty="0" smtClean="0"/>
              <a:t>Data = measurement </a:t>
            </a:r>
            <a:r>
              <a:rPr lang="en-US" sz="2400" dirty="0" err="1" smtClean="0"/>
              <a:t>f</a:t>
            </a:r>
            <a:r>
              <a:rPr lang="en-US" sz="2400" baseline="-25000" dirty="0" err="1"/>
              <a:t>j</a:t>
            </a:r>
            <a:r>
              <a:rPr lang="en-US" sz="2400" dirty="0" smtClean="0"/>
              <a:t> </a:t>
            </a:r>
          </a:p>
          <a:p>
            <a:r>
              <a:rPr lang="en-US" sz="2400" dirty="0" smtClean="0"/>
              <a:t>            taken at region j</a:t>
            </a:r>
          </a:p>
          <a:p>
            <a:endParaRPr lang="en-US" sz="2400" dirty="0"/>
          </a:p>
          <a:p>
            <a:r>
              <a:rPr lang="en-US" sz="2400" dirty="0" smtClean="0"/>
              <a:t>Graph:  97 vertices representing 97 regions of interest</a:t>
            </a:r>
          </a:p>
          <a:p>
            <a:r>
              <a:rPr lang="en-US" sz="2400" dirty="0" smtClean="0"/>
              <a:t>              edge exists between two vertices </a:t>
            </a:r>
            <a:r>
              <a:rPr lang="en-US" sz="2400" dirty="0" err="1" smtClean="0"/>
              <a:t>i,j</a:t>
            </a:r>
            <a:r>
              <a:rPr lang="en-US" sz="2400" dirty="0"/>
              <a:t> </a:t>
            </a:r>
            <a:r>
              <a:rPr lang="en-US" sz="2400" dirty="0" smtClean="0"/>
              <a:t>if correlation</a:t>
            </a:r>
          </a:p>
          <a:p>
            <a:r>
              <a:rPr lang="en-US" sz="2400" dirty="0"/>
              <a:t> </a:t>
            </a:r>
            <a:r>
              <a:rPr lang="en-US" sz="2400" dirty="0" smtClean="0"/>
              <a:t>             between  </a:t>
            </a:r>
            <a:r>
              <a:rPr lang="en-US" sz="2400" dirty="0" err="1" smtClean="0"/>
              <a:t>f</a:t>
            </a:r>
            <a:r>
              <a:rPr lang="en-US" sz="2400" baseline="-25000" dirty="0" err="1" smtClean="0"/>
              <a:t>j</a:t>
            </a:r>
            <a:r>
              <a:rPr lang="en-US" sz="2400" dirty="0" smtClean="0"/>
              <a:t> and </a:t>
            </a:r>
            <a:r>
              <a:rPr lang="en-US" sz="2400" dirty="0" err="1" smtClean="0"/>
              <a:t>f</a:t>
            </a:r>
            <a:r>
              <a:rPr lang="en-US" sz="2400" baseline="-25000" dirty="0" err="1" smtClean="0"/>
              <a:t>j</a:t>
            </a:r>
            <a:r>
              <a:rPr lang="en-US" sz="2400" dirty="0" smtClean="0"/>
              <a:t> ≥ threshold</a:t>
            </a:r>
          </a:p>
          <a:p>
            <a:endParaRPr lang="en-US" sz="800" dirty="0"/>
          </a:p>
          <a:p>
            <a:r>
              <a:rPr lang="en-US" sz="2400" dirty="0" smtClean="0">
                <a:solidFill>
                  <a:srgbClr val="0000FF"/>
                </a:solidFill>
              </a:rPr>
              <a:t>How to choose the threshold?  </a:t>
            </a:r>
            <a:r>
              <a:rPr lang="en-US" sz="2400" dirty="0" smtClean="0">
                <a:solidFill>
                  <a:srgbClr val="FF0000"/>
                </a:solidFill>
              </a:rPr>
              <a:t>Don’t, instead use persistent homology</a:t>
            </a:r>
            <a:endParaRPr lang="en-US" sz="2400" dirty="0">
              <a:solidFill>
                <a:srgbClr val="FF0000"/>
              </a:solidFill>
            </a:endParaRPr>
          </a:p>
        </p:txBody>
      </p:sp>
      <p:sp>
        <p:nvSpPr>
          <p:cNvPr id="4" name="Rectangle 3"/>
          <p:cNvSpPr/>
          <p:nvPr/>
        </p:nvSpPr>
        <p:spPr>
          <a:xfrm>
            <a:off x="99268" y="90609"/>
            <a:ext cx="9202489" cy="892552"/>
          </a:xfrm>
          <a:prstGeom prst="rect">
            <a:avLst/>
          </a:prstGeom>
        </p:spPr>
        <p:txBody>
          <a:bodyPr wrap="square">
            <a:spAutoFit/>
          </a:bodyPr>
          <a:lstStyle/>
          <a:p>
            <a:r>
              <a:rPr lang="en-US" sz="2800" dirty="0" smtClean="0"/>
              <a:t>Discriminative persistent homology of brain networks, 2011 </a:t>
            </a:r>
            <a:r>
              <a:rPr lang="en-US" sz="2400" dirty="0" smtClean="0">
                <a:hlinkClick r:id="rId3"/>
              </a:rPr>
              <a:t>Hyekyoung Lee</a:t>
            </a:r>
            <a:r>
              <a:rPr lang="en-US" sz="2400" dirty="0" smtClean="0"/>
              <a:t> </a:t>
            </a:r>
            <a:r>
              <a:rPr lang="en-US" sz="2400" dirty="0" smtClean="0">
                <a:hlinkClick r:id="rId4"/>
              </a:rPr>
              <a:t>Chung, M.K.</a:t>
            </a:r>
            <a:r>
              <a:rPr lang="en-US" sz="2400" dirty="0" smtClean="0"/>
              <a:t>; </a:t>
            </a:r>
            <a:r>
              <a:rPr lang="en-US" sz="2400" dirty="0" smtClean="0">
                <a:hlinkClick r:id="rId5"/>
              </a:rPr>
              <a:t>Hyejin Kang</a:t>
            </a:r>
            <a:r>
              <a:rPr lang="en-US" sz="2400" dirty="0" smtClean="0"/>
              <a:t>; </a:t>
            </a:r>
            <a:r>
              <a:rPr lang="en-US" sz="2400" dirty="0" smtClean="0">
                <a:hlinkClick r:id="rId6"/>
              </a:rPr>
              <a:t>Bung-Nyun </a:t>
            </a:r>
            <a:r>
              <a:rPr lang="en-US" sz="2400" dirty="0" err="1" smtClean="0">
                <a:hlinkClick r:id="rId6"/>
              </a:rPr>
              <a:t>Kim</a:t>
            </a:r>
            <a:r>
              <a:rPr lang="en-US" sz="2400" dirty="0" err="1" smtClean="0"/>
              <a:t>;</a:t>
            </a:r>
            <a:r>
              <a:rPr lang="en-US" sz="2400" dirty="0" err="1" smtClean="0">
                <a:hlinkClick r:id="rId7"/>
              </a:rPr>
              <a:t>Dong</a:t>
            </a:r>
            <a:r>
              <a:rPr lang="en-US" sz="2400" dirty="0" smtClean="0">
                <a:hlinkClick r:id="rId7"/>
              </a:rPr>
              <a:t> Soo Lee</a:t>
            </a:r>
            <a:r>
              <a:rPr lang="en-US" sz="2400" dirty="0" smtClean="0"/>
              <a:t>  </a:t>
            </a:r>
          </a:p>
        </p:txBody>
      </p:sp>
    </p:spTree>
    <p:extLst>
      <p:ext uri="{BB962C8B-B14F-4D97-AF65-F5344CB8AC3E}">
        <p14:creationId xmlns:p14="http://schemas.microsoft.com/office/powerpoint/2010/main" val="262863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5460" y="332310"/>
            <a:ext cx="8097154" cy="4272118"/>
          </a:xfrm>
          <a:prstGeom prst="rect">
            <a:avLst/>
          </a:prstGeom>
        </p:spPr>
      </p:pic>
      <p:pic>
        <p:nvPicPr>
          <p:cNvPr id="3" name="Picture 2"/>
          <p:cNvPicPr>
            <a:picLocks noChangeAspect="1"/>
          </p:cNvPicPr>
          <p:nvPr/>
        </p:nvPicPr>
        <p:blipFill>
          <a:blip r:embed="rId3"/>
          <a:stretch>
            <a:fillRect/>
          </a:stretch>
        </p:blipFill>
        <p:spPr>
          <a:xfrm>
            <a:off x="0" y="2194293"/>
            <a:ext cx="9144000" cy="2134585"/>
          </a:xfrm>
          <a:prstGeom prst="rect">
            <a:avLst/>
          </a:prstGeom>
        </p:spPr>
      </p:pic>
      <p:sp>
        <p:nvSpPr>
          <p:cNvPr id="4" name="Rectangle 3"/>
          <p:cNvSpPr/>
          <p:nvPr/>
        </p:nvSpPr>
        <p:spPr>
          <a:xfrm>
            <a:off x="44313" y="4745539"/>
            <a:ext cx="9238426" cy="1408078"/>
          </a:xfrm>
          <a:prstGeom prst="rect">
            <a:avLst/>
          </a:prstGeom>
        </p:spPr>
        <p:txBody>
          <a:bodyPr wrap="none">
            <a:spAutoFit/>
          </a:bodyPr>
          <a:lstStyle/>
          <a:p>
            <a:r>
              <a:rPr lang="en-US" sz="3200" dirty="0" smtClean="0">
                <a:hlinkClick r:id="rId4"/>
              </a:rPr>
              <a:t>http://www.ima.umn.edu/videos/?id=856</a:t>
            </a:r>
            <a:endParaRPr lang="en-US" sz="3200" dirty="0" smtClean="0"/>
          </a:p>
          <a:p>
            <a:endParaRPr lang="en-US" dirty="0"/>
          </a:p>
          <a:p>
            <a:r>
              <a:rPr lang="en-US" sz="1750" dirty="0" smtClean="0">
                <a:hlinkClick r:id="rId5"/>
              </a:rPr>
              <a:t>http://ima.umn.edu/2008-2009/ND6.15-26.09/activities/Carlsson-Gunnar/imafive-handout4up.pdf</a:t>
            </a:r>
            <a:endParaRPr lang="en-US" sz="1750" dirty="0" smtClean="0"/>
          </a:p>
          <a:p>
            <a:endParaRPr lang="en-US" dirty="0"/>
          </a:p>
        </p:txBody>
      </p:sp>
    </p:spTree>
    <p:extLst>
      <p:ext uri="{BB962C8B-B14F-4D97-AF65-F5344CB8AC3E}">
        <p14:creationId xmlns:p14="http://schemas.microsoft.com/office/powerpoint/2010/main" val="1601594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 y="441680"/>
            <a:ext cx="9144000" cy="5148072"/>
          </a:xfrm>
          <a:prstGeom prst="rect">
            <a:avLst/>
          </a:prstGeom>
        </p:spPr>
      </p:pic>
      <p:sp>
        <p:nvSpPr>
          <p:cNvPr id="10" name="Rectangle 9"/>
          <p:cNvSpPr/>
          <p:nvPr/>
        </p:nvSpPr>
        <p:spPr>
          <a:xfrm>
            <a:off x="42333" y="5705857"/>
            <a:ext cx="9075534" cy="1131079"/>
          </a:xfrm>
          <a:prstGeom prst="rect">
            <a:avLst/>
          </a:prstGeom>
        </p:spPr>
        <p:txBody>
          <a:bodyPr wrap="none">
            <a:spAutoFit/>
          </a:bodyPr>
          <a:lstStyle/>
          <a:p>
            <a:pPr algn="ctr"/>
            <a:r>
              <a:rPr lang="en-US" sz="2400" dirty="0" smtClean="0">
                <a:hlinkClick r:id="rId3"/>
              </a:rPr>
              <a:t>http://www.ima.umn.edu/videos/?id=1846</a:t>
            </a:r>
            <a:endParaRPr lang="en-US" sz="2400" dirty="0" smtClean="0"/>
          </a:p>
          <a:p>
            <a:pPr algn="ctr">
              <a:lnSpc>
                <a:spcPct val="150000"/>
              </a:lnSpc>
            </a:pPr>
            <a:r>
              <a:rPr lang="en-US" sz="1700" dirty="0" smtClean="0">
                <a:hlinkClick r:id="rId4"/>
              </a:rPr>
              <a:t>http://www.ima.umn.edu/2011-2012/W3.26-30.12/activities/Carlsson-Gunnar/imamachinefinal.pdf</a:t>
            </a:r>
            <a:endParaRPr lang="en-US" sz="1700" dirty="0" smtClean="0"/>
          </a:p>
          <a:p>
            <a:pPr algn="ctr"/>
            <a:endParaRPr lang="en-US" dirty="0"/>
          </a:p>
        </p:txBody>
      </p:sp>
      <p:sp>
        <p:nvSpPr>
          <p:cNvPr id="11" name="Rectangle 10"/>
          <p:cNvSpPr/>
          <p:nvPr/>
        </p:nvSpPr>
        <p:spPr>
          <a:xfrm>
            <a:off x="437446" y="2305674"/>
            <a:ext cx="8311444" cy="1077218"/>
          </a:xfrm>
          <a:prstGeom prst="rect">
            <a:avLst/>
          </a:prstGeom>
        </p:spPr>
        <p:txBody>
          <a:bodyPr wrap="square">
            <a:spAutoFit/>
          </a:bodyPr>
          <a:lstStyle/>
          <a:p>
            <a:pPr algn="ctr"/>
            <a:r>
              <a:rPr lang="en-US" sz="3200" dirty="0">
                <a:solidFill>
                  <a:srgbClr val="008000"/>
                </a:solidFill>
              </a:rPr>
              <a:t>Application to Natural Image Statistics</a:t>
            </a:r>
          </a:p>
          <a:p>
            <a:pPr algn="ctr"/>
            <a:r>
              <a:rPr lang="en-US" sz="3200" dirty="0">
                <a:solidFill>
                  <a:srgbClr val="008000"/>
                </a:solidFill>
              </a:rPr>
              <a:t>With V. de Silva, T. </a:t>
            </a:r>
            <a:r>
              <a:rPr lang="en-US" sz="3200" dirty="0" err="1">
                <a:solidFill>
                  <a:srgbClr val="008000"/>
                </a:solidFill>
              </a:rPr>
              <a:t>Ishkanov</a:t>
            </a:r>
            <a:r>
              <a:rPr lang="en-US" sz="3200" dirty="0">
                <a:solidFill>
                  <a:srgbClr val="008000"/>
                </a:solidFill>
              </a:rPr>
              <a:t>, A. </a:t>
            </a:r>
            <a:r>
              <a:rPr lang="en-US" sz="3200" dirty="0" err="1">
                <a:solidFill>
                  <a:srgbClr val="008000"/>
                </a:solidFill>
              </a:rPr>
              <a:t>Zomorodian</a:t>
            </a:r>
            <a:endParaRPr lang="en-US" sz="3200" dirty="0">
              <a:solidFill>
                <a:srgbClr val="008000"/>
              </a:solidFill>
            </a:endParaRPr>
          </a:p>
        </p:txBody>
      </p:sp>
    </p:spTree>
    <p:extLst>
      <p:ext uri="{BB962C8B-B14F-4D97-AF65-F5344CB8AC3E}">
        <p14:creationId xmlns:p14="http://schemas.microsoft.com/office/powerpoint/2010/main" val="3308143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507" t="17752" r="-39" b="105"/>
          <a:stretch/>
        </p:blipFill>
        <p:spPr>
          <a:xfrm>
            <a:off x="27432" y="91440"/>
            <a:ext cx="2798064" cy="2962656"/>
          </a:xfrm>
          <a:prstGeom prst="rect">
            <a:avLst/>
          </a:prstGeom>
        </p:spPr>
      </p:pic>
      <p:sp>
        <p:nvSpPr>
          <p:cNvPr id="7" name="Rectangle 6"/>
          <p:cNvSpPr/>
          <p:nvPr/>
        </p:nvSpPr>
        <p:spPr>
          <a:xfrm>
            <a:off x="324556" y="575219"/>
            <a:ext cx="8494888" cy="6001642"/>
          </a:xfrm>
          <a:prstGeom prst="rect">
            <a:avLst/>
          </a:prstGeom>
        </p:spPr>
        <p:txBody>
          <a:bodyPr wrap="square">
            <a:spAutoFit/>
          </a:bodyPr>
          <a:lstStyle/>
          <a:p>
            <a:pPr marL="2574925"/>
            <a:r>
              <a:rPr lang="en-US" sz="3200" dirty="0" smtClean="0"/>
              <a:t>An </a:t>
            </a:r>
            <a:r>
              <a:rPr lang="en-US" sz="3200" dirty="0"/>
              <a:t>image taken by black and white digital camera can </a:t>
            </a:r>
            <a:r>
              <a:rPr lang="en-US" sz="3200" dirty="0" smtClean="0"/>
              <a:t>be viewed </a:t>
            </a:r>
            <a:r>
              <a:rPr lang="en-US" sz="3200" dirty="0"/>
              <a:t>as a vector, with one coordinate for each </a:t>
            </a:r>
            <a:r>
              <a:rPr lang="en-US" sz="3200" dirty="0" smtClean="0"/>
              <a:t>pixel</a:t>
            </a:r>
          </a:p>
          <a:p>
            <a:endParaRPr lang="en-US" sz="3200" dirty="0"/>
          </a:p>
          <a:p>
            <a:r>
              <a:rPr lang="en-US" sz="3200" dirty="0"/>
              <a:t>Each pixel has a “gray scale” value, can be thought of as a </a:t>
            </a:r>
            <a:r>
              <a:rPr lang="en-US" sz="3200" dirty="0" smtClean="0"/>
              <a:t>real number </a:t>
            </a:r>
            <a:r>
              <a:rPr lang="en-US" sz="3200" dirty="0"/>
              <a:t>(in reality, takes one of 255 values</a:t>
            </a:r>
            <a:r>
              <a:rPr lang="en-US" sz="3200" dirty="0" smtClean="0"/>
              <a:t>)</a:t>
            </a:r>
          </a:p>
          <a:p>
            <a:endParaRPr lang="en-US" sz="3200" dirty="0"/>
          </a:p>
          <a:p>
            <a:r>
              <a:rPr lang="en-US" sz="3200" dirty="0"/>
              <a:t>Typical camera uses tens of thousands of pixels, so images lie </a:t>
            </a:r>
            <a:r>
              <a:rPr lang="en-US" sz="3200" dirty="0" smtClean="0"/>
              <a:t>in a </a:t>
            </a:r>
            <a:r>
              <a:rPr lang="en-US" sz="3200" dirty="0"/>
              <a:t>very high dimensional space, call it pixel space, P</a:t>
            </a:r>
          </a:p>
        </p:txBody>
      </p:sp>
    </p:spTree>
    <p:extLst>
      <p:ext uri="{BB962C8B-B14F-4D97-AF65-F5344CB8AC3E}">
        <p14:creationId xmlns:p14="http://schemas.microsoft.com/office/powerpoint/2010/main" val="1173139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2800766"/>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a:p>
        </p:txBody>
      </p:sp>
    </p:spTree>
    <p:extLst>
      <p:ext uri="{BB962C8B-B14F-4D97-AF65-F5344CB8AC3E}">
        <p14:creationId xmlns:p14="http://schemas.microsoft.com/office/powerpoint/2010/main" val="2828785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1" y="3864608"/>
            <a:ext cx="5656580" cy="1347597"/>
          </a:xfrm>
          <a:prstGeom prst="rect">
            <a:avLst/>
          </a:prstGeom>
          <a:ln>
            <a:solidFill>
              <a:srgbClr val="0000FF"/>
            </a:solidFill>
          </a:ln>
        </p:spPr>
      </p:pic>
      <p:pic>
        <p:nvPicPr>
          <p:cNvPr id="4" name="Picture 3"/>
          <p:cNvPicPr>
            <a:picLocks noChangeAspect="1"/>
          </p:cNvPicPr>
          <p:nvPr/>
        </p:nvPicPr>
        <p:blipFill>
          <a:blip r:embed="rId3"/>
          <a:stretch>
            <a:fillRect/>
          </a:stretch>
        </p:blipFill>
        <p:spPr>
          <a:xfrm>
            <a:off x="94113" y="917261"/>
            <a:ext cx="5723128" cy="2478913"/>
          </a:xfrm>
          <a:prstGeom prst="rect">
            <a:avLst/>
          </a:prstGeom>
          <a:ln>
            <a:solidFill>
              <a:srgbClr val="0000FF"/>
            </a:solidFill>
          </a:ln>
        </p:spPr>
      </p:pic>
      <p:pic>
        <p:nvPicPr>
          <p:cNvPr id="5" name="Picture 4"/>
          <p:cNvPicPr>
            <a:picLocks noChangeAspect="1"/>
          </p:cNvPicPr>
          <p:nvPr/>
        </p:nvPicPr>
        <p:blipFill>
          <a:blip r:embed="rId4"/>
          <a:stretch>
            <a:fillRect/>
          </a:stretch>
        </p:blipFill>
        <p:spPr>
          <a:xfrm>
            <a:off x="5891071" y="1784362"/>
            <a:ext cx="3117640" cy="3282696"/>
          </a:xfrm>
          <a:prstGeom prst="rect">
            <a:avLst/>
          </a:prstGeom>
        </p:spPr>
      </p:pic>
    </p:spTree>
    <p:extLst>
      <p:ext uri="{BB962C8B-B14F-4D97-AF65-F5344CB8AC3E}">
        <p14:creationId xmlns:p14="http://schemas.microsoft.com/office/powerpoint/2010/main" val="15161705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07" y="327145"/>
            <a:ext cx="8884787" cy="6061788"/>
          </a:xfrm>
          <a:prstGeom prst="rect">
            <a:avLst/>
          </a:prstGeom>
        </p:spPr>
      </p:pic>
      <p:sp>
        <p:nvSpPr>
          <p:cNvPr id="3" name="Rectangle 2"/>
          <p:cNvSpPr/>
          <p:nvPr/>
        </p:nvSpPr>
        <p:spPr>
          <a:xfrm>
            <a:off x="852055" y="4114800"/>
            <a:ext cx="7793181" cy="1828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534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07" y="327145"/>
            <a:ext cx="8884787" cy="6061788"/>
          </a:xfrm>
          <a:prstGeom prst="rect">
            <a:avLst/>
          </a:prstGeom>
        </p:spPr>
      </p:pic>
    </p:spTree>
    <p:extLst>
      <p:ext uri="{BB962C8B-B14F-4D97-AF65-F5344CB8AC3E}">
        <p14:creationId xmlns:p14="http://schemas.microsoft.com/office/powerpoint/2010/main" val="3291035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Tree>
    <p:extLst>
      <p:ext uri="{BB962C8B-B14F-4D97-AF65-F5344CB8AC3E}">
        <p14:creationId xmlns:p14="http://schemas.microsoft.com/office/powerpoint/2010/main" val="4011131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64482" y="38488"/>
            <a:ext cx="6867605" cy="6858000"/>
          </a:xfrm>
          <a:prstGeom prst="rect">
            <a:avLst/>
          </a:prstGeom>
        </p:spPr>
      </p:pic>
      <p:sp>
        <p:nvSpPr>
          <p:cNvPr id="2" name="Rectangle 1"/>
          <p:cNvSpPr/>
          <p:nvPr/>
        </p:nvSpPr>
        <p:spPr>
          <a:xfrm>
            <a:off x="7326984" y="396534"/>
            <a:ext cx="1817016" cy="2862323"/>
          </a:xfrm>
          <a:prstGeom prst="rect">
            <a:avLst/>
          </a:prstGeom>
        </p:spPr>
        <p:txBody>
          <a:bodyPr wrap="square">
            <a:spAutoFit/>
          </a:bodyPr>
          <a:lstStyle/>
          <a:p>
            <a:r>
              <a:rPr lang="en-US" dirty="0" err="1"/>
              <a:t>Eurographics</a:t>
            </a:r>
            <a:r>
              <a:rPr lang="en-US" dirty="0"/>
              <a:t> Symposium on Point-Based Graphics (2004</a:t>
            </a:r>
            <a:r>
              <a:rPr lang="en-US" dirty="0" smtClean="0"/>
              <a:t>)</a:t>
            </a:r>
            <a:endParaRPr lang="en-US" dirty="0"/>
          </a:p>
          <a:p>
            <a:r>
              <a:rPr lang="en-US" dirty="0"/>
              <a:t>Topological estimation using witness complexes</a:t>
            </a:r>
          </a:p>
          <a:p>
            <a:r>
              <a:rPr lang="en-US" dirty="0"/>
              <a:t>Vin de Silva and Gunnar </a:t>
            </a:r>
            <a:r>
              <a:rPr lang="en-US" dirty="0" err="1" smtClean="0"/>
              <a:t>Carlsson</a:t>
            </a:r>
            <a:endParaRPr lang="en-US" dirty="0"/>
          </a:p>
        </p:txBody>
      </p:sp>
    </p:spTree>
    <p:extLst>
      <p:ext uri="{BB962C8B-B14F-4D97-AF65-F5344CB8AC3E}">
        <p14:creationId xmlns:p14="http://schemas.microsoft.com/office/powerpoint/2010/main" val="1397203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Isosceles Triangle 100"/>
          <p:cNvSpPr/>
          <p:nvPr/>
        </p:nvSpPr>
        <p:spPr>
          <a:xfrm rot="10800000">
            <a:off x="1176087" y="5765765"/>
            <a:ext cx="1600200" cy="1385316"/>
          </a:xfrm>
          <a:prstGeom prst="triangl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1195947" y="4141020"/>
            <a:ext cx="2932737" cy="2510394"/>
            <a:chOff x="643130" y="3761860"/>
            <a:chExt cx="2932737" cy="2510394"/>
          </a:xfrm>
        </p:grpSpPr>
        <p:sp>
          <p:nvSpPr>
            <p:cNvPr id="98" name="TextBox 97"/>
            <p:cNvSpPr txBox="1"/>
            <p:nvPr/>
          </p:nvSpPr>
          <p:spPr>
            <a:xfrm>
              <a:off x="1828781" y="3761860"/>
              <a:ext cx="651252" cy="584776"/>
            </a:xfrm>
            <a:prstGeom prst="rect">
              <a:avLst/>
            </a:prstGeom>
            <a:noFill/>
          </p:spPr>
          <p:txBody>
            <a:bodyPr wrap="square" rtlCol="0">
              <a:spAutoFit/>
            </a:bodyPr>
            <a:lstStyle/>
            <a:p>
              <a:r>
                <a:rPr lang="en-US" sz="3200" dirty="0" smtClean="0"/>
                <a:t>v</a:t>
              </a:r>
              <a:r>
                <a:rPr lang="en-US" sz="3200" baseline="-25000" dirty="0"/>
                <a:t>2</a:t>
              </a:r>
            </a:p>
          </p:txBody>
        </p:sp>
        <p:grpSp>
          <p:nvGrpSpPr>
            <p:cNvPr id="10" name="Group 9"/>
            <p:cNvGrpSpPr/>
            <p:nvPr/>
          </p:nvGrpSpPr>
          <p:grpSpPr>
            <a:xfrm>
              <a:off x="643130" y="4321013"/>
              <a:ext cx="2932737" cy="1951241"/>
              <a:chOff x="643130" y="4321013"/>
              <a:chExt cx="2932737" cy="1951241"/>
            </a:xfrm>
          </p:grpSpPr>
          <p:cxnSp>
            <p:nvCxnSpPr>
              <p:cNvPr id="104" name="Straight Connector 103"/>
              <p:cNvCxnSpPr/>
              <p:nvPr/>
            </p:nvCxnSpPr>
            <p:spPr>
              <a:xfrm rot="10800000" flipV="1">
                <a:off x="1353167" y="5825201"/>
                <a:ext cx="1392072" cy="0"/>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sp>
            <p:nvSpPr>
              <p:cNvPr id="105" name="Oval 104"/>
              <p:cNvSpPr/>
              <p:nvPr/>
            </p:nvSpPr>
            <p:spPr>
              <a:xfrm rot="10800000">
                <a:off x="266198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rot="10800000">
                <a:off x="110750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Isosceles Triangle 106"/>
              <p:cNvSpPr/>
              <p:nvPr/>
            </p:nvSpPr>
            <p:spPr>
              <a:xfrm>
                <a:off x="1221807" y="4413869"/>
                <a:ext cx="1600200" cy="1385316"/>
              </a:xfrm>
              <a:prstGeom prst="triangle">
                <a:avLst/>
              </a:prstGeom>
              <a:solidFill>
                <a:schemeClr val="tx2">
                  <a:lumMod val="40000"/>
                  <a:lumOff val="60000"/>
                </a:schemeClr>
              </a:solidFill>
              <a:ln w="762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p:nvPr/>
            </p:nvSpPr>
            <p:spPr>
              <a:xfrm>
                <a:off x="1107507" y="5669753"/>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108"/>
              <p:cNvSpPr/>
              <p:nvPr/>
            </p:nvSpPr>
            <p:spPr>
              <a:xfrm>
                <a:off x="266198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Oval 109"/>
              <p:cNvSpPr/>
              <p:nvPr/>
            </p:nvSpPr>
            <p:spPr>
              <a:xfrm>
                <a:off x="1888259" y="4321013"/>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Oval 110"/>
              <p:cNvSpPr/>
              <p:nvPr/>
            </p:nvSpPr>
            <p:spPr>
              <a:xfrm>
                <a:off x="1097896" y="5668352"/>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Oval 113"/>
              <p:cNvSpPr/>
              <p:nvPr/>
            </p:nvSpPr>
            <p:spPr>
              <a:xfrm>
                <a:off x="1114530"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TextBox 114"/>
              <p:cNvSpPr txBox="1"/>
              <p:nvPr/>
            </p:nvSpPr>
            <p:spPr>
              <a:xfrm>
                <a:off x="2403933" y="4747702"/>
                <a:ext cx="651252" cy="584776"/>
              </a:xfrm>
              <a:prstGeom prst="rect">
                <a:avLst/>
              </a:prstGeom>
              <a:noFill/>
            </p:spPr>
            <p:txBody>
              <a:bodyPr wrap="square" rtlCol="0">
                <a:spAutoFit/>
              </a:bodyPr>
              <a:lstStyle/>
              <a:p>
                <a:r>
                  <a:rPr lang="en-US" sz="3200" dirty="0" smtClean="0"/>
                  <a:t>e</a:t>
                </a:r>
                <a:r>
                  <a:rPr lang="en-US" sz="3200" baseline="-25000" dirty="0"/>
                  <a:t>2</a:t>
                </a:r>
              </a:p>
            </p:txBody>
          </p:sp>
          <p:sp>
            <p:nvSpPr>
              <p:cNvPr id="116" name="TextBox 115"/>
              <p:cNvSpPr txBox="1"/>
              <p:nvPr/>
            </p:nvSpPr>
            <p:spPr>
              <a:xfrm>
                <a:off x="1081404" y="4747702"/>
                <a:ext cx="651252" cy="584776"/>
              </a:xfrm>
              <a:prstGeom prst="rect">
                <a:avLst/>
              </a:prstGeom>
              <a:noFill/>
            </p:spPr>
            <p:txBody>
              <a:bodyPr wrap="square" rtlCol="0">
                <a:spAutoFit/>
              </a:bodyPr>
              <a:lstStyle/>
              <a:p>
                <a:r>
                  <a:rPr lang="en-US" sz="3200" dirty="0" smtClean="0"/>
                  <a:t>e</a:t>
                </a:r>
                <a:r>
                  <a:rPr lang="en-US" sz="3200" baseline="-25000" dirty="0"/>
                  <a:t>1</a:t>
                </a:r>
              </a:p>
            </p:txBody>
          </p:sp>
          <p:sp>
            <p:nvSpPr>
              <p:cNvPr id="119" name="TextBox 118"/>
              <p:cNvSpPr txBox="1"/>
              <p:nvPr/>
            </p:nvSpPr>
            <p:spPr>
              <a:xfrm>
                <a:off x="1786722" y="5687478"/>
                <a:ext cx="651252" cy="584776"/>
              </a:xfrm>
              <a:prstGeom prst="rect">
                <a:avLst/>
              </a:prstGeom>
              <a:noFill/>
            </p:spPr>
            <p:txBody>
              <a:bodyPr wrap="square" rtlCol="0">
                <a:spAutoFit/>
              </a:bodyPr>
              <a:lstStyle/>
              <a:p>
                <a:r>
                  <a:rPr lang="en-US" sz="3200" dirty="0" smtClean="0"/>
                  <a:t>e</a:t>
                </a:r>
                <a:r>
                  <a:rPr lang="en-US" sz="3200" baseline="-25000" dirty="0"/>
                  <a:t>3</a:t>
                </a:r>
              </a:p>
            </p:txBody>
          </p:sp>
          <p:grpSp>
            <p:nvGrpSpPr>
              <p:cNvPr id="8" name="Group 7"/>
              <p:cNvGrpSpPr/>
              <p:nvPr/>
            </p:nvGrpSpPr>
            <p:grpSpPr>
              <a:xfrm>
                <a:off x="643130" y="5427877"/>
                <a:ext cx="2932737" cy="584776"/>
                <a:chOff x="643130" y="5427877"/>
                <a:chExt cx="2932737" cy="584776"/>
              </a:xfrm>
            </p:grpSpPr>
            <p:sp>
              <p:nvSpPr>
                <p:cNvPr id="97" name="TextBox 96"/>
                <p:cNvSpPr txBox="1"/>
                <p:nvPr/>
              </p:nvSpPr>
              <p:spPr>
                <a:xfrm>
                  <a:off x="643130" y="5427877"/>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99" name="TextBox 98"/>
                <p:cNvSpPr txBox="1"/>
                <p:nvPr/>
              </p:nvSpPr>
              <p:spPr>
                <a:xfrm>
                  <a:off x="2924615" y="5427877"/>
                  <a:ext cx="651252" cy="584776"/>
                </a:xfrm>
                <a:prstGeom prst="rect">
                  <a:avLst/>
                </a:prstGeom>
                <a:noFill/>
              </p:spPr>
              <p:txBody>
                <a:bodyPr wrap="square" rtlCol="0">
                  <a:spAutoFit/>
                </a:bodyPr>
                <a:lstStyle/>
                <a:p>
                  <a:r>
                    <a:rPr lang="en-US" sz="3200" dirty="0" smtClean="0"/>
                    <a:t>v</a:t>
                  </a:r>
                  <a:r>
                    <a:rPr lang="en-US" sz="3200" baseline="-25000" dirty="0"/>
                    <a:t>3</a:t>
                  </a:r>
                </a:p>
              </p:txBody>
            </p:sp>
          </p:grpSp>
        </p:grpSp>
      </p:grpSp>
      <p:sp>
        <p:nvSpPr>
          <p:cNvPr id="3" name="TextBox 2"/>
          <p:cNvSpPr txBox="1"/>
          <p:nvPr/>
        </p:nvSpPr>
        <p:spPr>
          <a:xfrm>
            <a:off x="448285" y="3750477"/>
            <a:ext cx="8277364" cy="1077218"/>
          </a:xfrm>
          <a:prstGeom prst="rect">
            <a:avLst/>
          </a:prstGeom>
          <a:noFill/>
        </p:spPr>
        <p:txBody>
          <a:bodyPr wrap="square" rtlCol="0">
            <a:spAutoFit/>
          </a:bodyPr>
          <a:lstStyle/>
          <a:p>
            <a:r>
              <a:rPr lang="en-US" sz="3200" b="1" dirty="0" smtClean="0">
                <a:solidFill>
                  <a:srgbClr val="000000"/>
                </a:solidFill>
              </a:rPr>
              <a:t>2-simplex = triangle</a:t>
            </a:r>
            <a:endParaRPr lang="en-US" sz="3200" baseline="-25000" dirty="0">
              <a:solidFill>
                <a:srgbClr val="000000"/>
              </a:solidFill>
            </a:endParaRPr>
          </a:p>
          <a:p>
            <a:r>
              <a:rPr lang="en-US" sz="3200" dirty="0" smtClean="0"/>
              <a:t> </a:t>
            </a:r>
          </a:p>
        </p:txBody>
      </p:sp>
      <p:sp>
        <p:nvSpPr>
          <p:cNvPr id="62" name="TextBox 61"/>
          <p:cNvSpPr txBox="1"/>
          <p:nvPr/>
        </p:nvSpPr>
        <p:spPr>
          <a:xfrm>
            <a:off x="448285" y="1813359"/>
            <a:ext cx="8277364" cy="1077218"/>
          </a:xfrm>
          <a:prstGeom prst="rect">
            <a:avLst/>
          </a:prstGeom>
          <a:noFill/>
        </p:spPr>
        <p:txBody>
          <a:bodyPr wrap="square" rtlCol="0">
            <a:spAutoFit/>
          </a:bodyPr>
          <a:lstStyle/>
          <a:p>
            <a:r>
              <a:rPr lang="en-US" sz="3200" b="1" dirty="0">
                <a:solidFill>
                  <a:srgbClr val="000000"/>
                </a:solidFill>
              </a:rPr>
              <a:t>1</a:t>
            </a:r>
            <a:r>
              <a:rPr lang="en-US" sz="3200" b="1" dirty="0" smtClean="0">
                <a:solidFill>
                  <a:srgbClr val="000000"/>
                </a:solidFill>
              </a:rPr>
              <a:t>-simplex = edge</a:t>
            </a:r>
            <a:endParaRPr lang="en-US" sz="3200" baseline="-25000" dirty="0">
              <a:solidFill>
                <a:srgbClr val="000000"/>
              </a:solidFill>
            </a:endParaRPr>
          </a:p>
          <a:p>
            <a:r>
              <a:rPr lang="en-US" sz="3200" dirty="0" smtClean="0"/>
              <a:t> </a:t>
            </a:r>
          </a:p>
        </p:txBody>
      </p:sp>
      <p:grpSp>
        <p:nvGrpSpPr>
          <p:cNvPr id="9" name="Group 8"/>
          <p:cNvGrpSpPr/>
          <p:nvPr/>
        </p:nvGrpSpPr>
        <p:grpSpPr>
          <a:xfrm>
            <a:off x="1195947" y="2727392"/>
            <a:ext cx="2932737" cy="903181"/>
            <a:chOff x="591623" y="2196568"/>
            <a:chExt cx="2932737" cy="903181"/>
          </a:xfrm>
        </p:grpSpPr>
        <p:grpSp>
          <p:nvGrpSpPr>
            <p:cNvPr id="64" name="Group 63"/>
            <p:cNvGrpSpPr/>
            <p:nvPr/>
          </p:nvGrpSpPr>
          <p:grpSpPr>
            <a:xfrm>
              <a:off x="1042252" y="2411276"/>
              <a:ext cx="1838411" cy="688473"/>
              <a:chOff x="5835762" y="906089"/>
              <a:chExt cx="1838411" cy="688473"/>
            </a:xfrm>
          </p:grpSpPr>
          <p:cxnSp>
            <p:nvCxnSpPr>
              <p:cNvPr id="65" name="Straight Connector 64"/>
              <p:cNvCxnSpPr/>
              <p:nvPr/>
            </p:nvCxnSpPr>
            <p:spPr>
              <a:xfrm rot="10800000" flipV="1">
                <a:off x="6091033" y="1066109"/>
                <a:ext cx="1392072" cy="0"/>
              </a:xfrm>
              <a:prstGeom prst="line">
                <a:avLst/>
              </a:prstGeom>
              <a:ln w="88900">
                <a:solidFill>
                  <a:srgbClr val="008000"/>
                </a:solidFill>
              </a:ln>
            </p:spPr>
            <p:style>
              <a:lnRef idx="2">
                <a:schemeClr val="accent1"/>
              </a:lnRef>
              <a:fillRef idx="0">
                <a:schemeClr val="accent1"/>
              </a:fillRef>
              <a:effectRef idx="1">
                <a:schemeClr val="accent1"/>
              </a:effectRef>
              <a:fontRef idx="minor">
                <a:schemeClr val="tx1"/>
              </a:fontRef>
            </p:style>
          </p:cxnSp>
          <p:sp>
            <p:nvSpPr>
              <p:cNvPr id="66" name="Oval 65"/>
              <p:cNvSpPr/>
              <p:nvPr/>
            </p:nvSpPr>
            <p:spPr>
              <a:xfrm rot="10800000">
                <a:off x="739985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rot="10800000">
                <a:off x="584537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5845373" y="91066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739985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p:nvSpPr>
            <p:spPr>
              <a:xfrm>
                <a:off x="5835762" y="909260"/>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p:nvSpPr>
            <p:spPr>
              <a:xfrm>
                <a:off x="5852396"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TextBox 71"/>
              <p:cNvSpPr txBox="1"/>
              <p:nvPr/>
            </p:nvSpPr>
            <p:spPr>
              <a:xfrm>
                <a:off x="6524588" y="1009786"/>
                <a:ext cx="651252" cy="584776"/>
              </a:xfrm>
              <a:prstGeom prst="rect">
                <a:avLst/>
              </a:prstGeom>
              <a:noFill/>
            </p:spPr>
            <p:txBody>
              <a:bodyPr wrap="square" rtlCol="0">
                <a:spAutoFit/>
              </a:bodyPr>
              <a:lstStyle/>
              <a:p>
                <a:r>
                  <a:rPr lang="en-US" sz="3200" dirty="0" smtClean="0"/>
                  <a:t>e</a:t>
                </a:r>
                <a:endParaRPr lang="en-US" sz="3200" baseline="-25000" dirty="0"/>
              </a:p>
            </p:txBody>
          </p:sp>
        </p:grpSp>
        <p:grpSp>
          <p:nvGrpSpPr>
            <p:cNvPr id="75" name="Group 74"/>
            <p:cNvGrpSpPr/>
            <p:nvPr/>
          </p:nvGrpSpPr>
          <p:grpSpPr>
            <a:xfrm>
              <a:off x="591623" y="2196568"/>
              <a:ext cx="2932737" cy="584776"/>
              <a:chOff x="643130" y="5427877"/>
              <a:chExt cx="2932737" cy="584776"/>
            </a:xfrm>
          </p:grpSpPr>
          <p:sp>
            <p:nvSpPr>
              <p:cNvPr id="76" name="TextBox 75"/>
              <p:cNvSpPr txBox="1"/>
              <p:nvPr/>
            </p:nvSpPr>
            <p:spPr>
              <a:xfrm>
                <a:off x="643130" y="5427877"/>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77" name="TextBox 76"/>
              <p:cNvSpPr txBox="1"/>
              <p:nvPr/>
            </p:nvSpPr>
            <p:spPr>
              <a:xfrm>
                <a:off x="2924615" y="5427877"/>
                <a:ext cx="651252" cy="584776"/>
              </a:xfrm>
              <a:prstGeom prst="rect">
                <a:avLst/>
              </a:prstGeom>
              <a:noFill/>
            </p:spPr>
            <p:txBody>
              <a:bodyPr wrap="square" rtlCol="0">
                <a:spAutoFit/>
              </a:bodyPr>
              <a:lstStyle/>
              <a:p>
                <a:r>
                  <a:rPr lang="en-US" sz="3200" dirty="0" smtClean="0"/>
                  <a:t>v</a:t>
                </a:r>
                <a:r>
                  <a:rPr lang="en-US" sz="3200" baseline="-25000" dirty="0"/>
                  <a:t>2</a:t>
                </a:r>
              </a:p>
            </p:txBody>
          </p:sp>
        </p:grpSp>
      </p:grpSp>
      <p:sp>
        <p:nvSpPr>
          <p:cNvPr id="78" name="TextBox 77"/>
          <p:cNvSpPr txBox="1"/>
          <p:nvPr/>
        </p:nvSpPr>
        <p:spPr>
          <a:xfrm>
            <a:off x="448285" y="1012425"/>
            <a:ext cx="8277364" cy="584776"/>
          </a:xfrm>
          <a:prstGeom prst="rect">
            <a:avLst/>
          </a:prstGeom>
          <a:noFill/>
        </p:spPr>
        <p:txBody>
          <a:bodyPr wrap="square" rtlCol="0">
            <a:spAutoFit/>
          </a:bodyPr>
          <a:lstStyle/>
          <a:p>
            <a:r>
              <a:rPr lang="en-US" sz="3200" b="1" dirty="0" smtClean="0">
                <a:solidFill>
                  <a:srgbClr val="000000"/>
                </a:solidFill>
              </a:rPr>
              <a:t>0-simplex = vertex </a:t>
            </a:r>
            <a:r>
              <a:rPr lang="en-US" sz="3200" dirty="0" smtClean="0">
                <a:solidFill>
                  <a:srgbClr val="000000"/>
                </a:solidFill>
              </a:rPr>
              <a:t>= v</a:t>
            </a:r>
            <a:endParaRPr lang="en-US" sz="3200" baseline="-25000" dirty="0">
              <a:solidFill>
                <a:srgbClr val="000000"/>
              </a:solidFill>
            </a:endParaRPr>
          </a:p>
        </p:txBody>
      </p:sp>
      <p:sp>
        <p:nvSpPr>
          <p:cNvPr id="79" name="Oval 78"/>
          <p:cNvSpPr/>
          <p:nvPr/>
        </p:nvSpPr>
        <p:spPr>
          <a:xfrm>
            <a:off x="4646703" y="1229744"/>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3" name="Group 52"/>
          <p:cNvGrpSpPr/>
          <p:nvPr/>
        </p:nvGrpSpPr>
        <p:grpSpPr>
          <a:xfrm>
            <a:off x="-6963" y="-1"/>
            <a:ext cx="9171780" cy="6860229"/>
            <a:chOff x="-6963" y="-1"/>
            <a:chExt cx="9171780" cy="6860229"/>
          </a:xfrm>
          <a:solidFill>
            <a:srgbClr val="C6D9F1"/>
          </a:solidFill>
        </p:grpSpPr>
        <p:sp>
          <p:nvSpPr>
            <p:cNvPr id="54" name="Rectangle 53"/>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8" name="Rectangle 57"/>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Building blocks for a </a:t>
            </a:r>
            <a:r>
              <a:rPr lang="en-US" sz="3200" dirty="0" err="1" smtClean="0">
                <a:solidFill>
                  <a:schemeClr val="tx1"/>
                </a:solidFill>
              </a:rPr>
              <a:t>simplicial</a:t>
            </a:r>
            <a:r>
              <a:rPr lang="en-US" sz="3200" dirty="0" smtClean="0">
                <a:solidFill>
                  <a:schemeClr val="tx1"/>
                </a:solidFill>
              </a:rPr>
              <a:t> homology</a:t>
            </a:r>
            <a:endParaRPr lang="en-US" sz="3200" dirty="0">
              <a:solidFill>
                <a:schemeClr val="tx1"/>
              </a:solidFill>
            </a:endParaRPr>
          </a:p>
        </p:txBody>
      </p:sp>
    </p:spTree>
    <p:extLst>
      <p:ext uri="{BB962C8B-B14F-4D97-AF65-F5344CB8AC3E}">
        <p14:creationId xmlns:p14="http://schemas.microsoft.com/office/powerpoint/2010/main" val="767942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b="1332"/>
          <a:stretch/>
        </p:blipFill>
        <p:spPr>
          <a:xfrm>
            <a:off x="398800" y="38488"/>
            <a:ext cx="6804589" cy="6766560"/>
          </a:xfrm>
          <a:prstGeom prst="rect">
            <a:avLst/>
          </a:prstGeom>
        </p:spPr>
      </p:pic>
      <p:sp>
        <p:nvSpPr>
          <p:cNvPr id="10" name="Rectangle 9"/>
          <p:cNvSpPr/>
          <p:nvPr/>
        </p:nvSpPr>
        <p:spPr>
          <a:xfrm>
            <a:off x="7326984" y="396534"/>
            <a:ext cx="1817016" cy="2862323"/>
          </a:xfrm>
          <a:prstGeom prst="rect">
            <a:avLst/>
          </a:prstGeom>
        </p:spPr>
        <p:txBody>
          <a:bodyPr wrap="square">
            <a:spAutoFit/>
          </a:bodyPr>
          <a:lstStyle/>
          <a:p>
            <a:r>
              <a:rPr lang="en-US" dirty="0" err="1"/>
              <a:t>Eurographics</a:t>
            </a:r>
            <a:r>
              <a:rPr lang="en-US" dirty="0"/>
              <a:t> Symposium on Point-Based Graphics (2004</a:t>
            </a:r>
            <a:r>
              <a:rPr lang="en-US" dirty="0" smtClean="0"/>
              <a:t>)</a:t>
            </a:r>
            <a:endParaRPr lang="en-US" dirty="0"/>
          </a:p>
          <a:p>
            <a:r>
              <a:rPr lang="en-US" dirty="0"/>
              <a:t>Topological estimation using witness complexes</a:t>
            </a:r>
          </a:p>
          <a:p>
            <a:r>
              <a:rPr lang="en-US" dirty="0"/>
              <a:t>Vin de Silva and Gunnar </a:t>
            </a:r>
            <a:r>
              <a:rPr lang="en-US" dirty="0" err="1" smtClean="0"/>
              <a:t>Carlsson</a:t>
            </a:r>
            <a:endParaRPr lang="en-US" dirty="0"/>
          </a:p>
        </p:txBody>
      </p:sp>
    </p:spTree>
    <p:extLst>
      <p:ext uri="{BB962C8B-B14F-4D97-AF65-F5344CB8AC3E}">
        <p14:creationId xmlns:p14="http://schemas.microsoft.com/office/powerpoint/2010/main" val="6045683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 y="0"/>
            <a:ext cx="8578158" cy="6858000"/>
          </a:xfrm>
          <a:prstGeom prst="rect">
            <a:avLst/>
          </a:prstGeom>
        </p:spPr>
      </p:pic>
      <p:pic>
        <p:nvPicPr>
          <p:cNvPr id="3" name="Picture 2"/>
          <p:cNvPicPr>
            <a:picLocks noChangeAspect="1"/>
          </p:cNvPicPr>
          <p:nvPr/>
        </p:nvPicPr>
        <p:blipFill>
          <a:blip r:embed="rId3"/>
          <a:stretch>
            <a:fillRect/>
          </a:stretch>
        </p:blipFill>
        <p:spPr>
          <a:xfrm>
            <a:off x="6303069" y="4066752"/>
            <a:ext cx="2554489" cy="2560320"/>
          </a:xfrm>
          <a:prstGeom prst="rect">
            <a:avLst/>
          </a:prstGeom>
        </p:spPr>
      </p:pic>
    </p:spTree>
    <p:extLst>
      <p:ext uri="{BB962C8B-B14F-4D97-AF65-F5344CB8AC3E}">
        <p14:creationId xmlns:p14="http://schemas.microsoft.com/office/powerpoint/2010/main" val="35162863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0"/>
            <a:ext cx="8663375" cy="6858000"/>
          </a:xfrm>
          <a:prstGeom prst="rect">
            <a:avLst/>
          </a:prstGeom>
        </p:spPr>
      </p:pic>
    </p:spTree>
    <p:extLst>
      <p:ext uri="{BB962C8B-B14F-4D97-AF65-F5344CB8AC3E}">
        <p14:creationId xmlns:p14="http://schemas.microsoft.com/office/powerpoint/2010/main" val="35997561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00" y="0"/>
            <a:ext cx="7239000" cy="4922520"/>
          </a:xfrm>
          <a:prstGeom prst="rect">
            <a:avLst/>
          </a:prstGeom>
        </p:spPr>
      </p:pic>
      <p:pic>
        <p:nvPicPr>
          <p:cNvPr id="2" name="Picture 1"/>
          <p:cNvPicPr>
            <a:picLocks noChangeAspect="1"/>
          </p:cNvPicPr>
          <p:nvPr/>
        </p:nvPicPr>
        <p:blipFill>
          <a:blip r:embed="rId3"/>
          <a:stretch>
            <a:fillRect/>
          </a:stretch>
        </p:blipFill>
        <p:spPr>
          <a:xfrm>
            <a:off x="103526" y="1388158"/>
            <a:ext cx="5288265" cy="5300335"/>
          </a:xfrm>
          <a:prstGeom prst="rect">
            <a:avLst/>
          </a:prstGeom>
        </p:spPr>
      </p:pic>
      <p:sp>
        <p:nvSpPr>
          <p:cNvPr id="4" name="Rectangle 3"/>
          <p:cNvSpPr/>
          <p:nvPr/>
        </p:nvSpPr>
        <p:spPr>
          <a:xfrm>
            <a:off x="5436089" y="4400935"/>
            <a:ext cx="1134891" cy="708875"/>
          </a:xfrm>
          <a:prstGeom prst="rect">
            <a:avLst/>
          </a:prstGeom>
          <a:solidFill>
            <a:schemeClr val="bg1"/>
          </a:solidFill>
          <a:ln>
            <a:noFill/>
          </a:ln>
        </p:spPr>
        <p:txBody>
          <a:bodyPr wrap="square" rtlCol="0" anchor="ctr">
            <a:spAutoFit/>
          </a:bodyPr>
          <a:lstStyle/>
          <a:p>
            <a:pPr algn="ctr"/>
            <a:endParaRPr lang="en-US" sz="3200" dirty="0" smtClean="0"/>
          </a:p>
        </p:txBody>
      </p:sp>
    </p:spTree>
    <p:extLst>
      <p:ext uri="{BB962C8B-B14F-4D97-AF65-F5344CB8AC3E}">
        <p14:creationId xmlns:p14="http://schemas.microsoft.com/office/powerpoint/2010/main" val="30659206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7100" y="0"/>
            <a:ext cx="7283895" cy="6858000"/>
          </a:xfrm>
          <a:prstGeom prst="rect">
            <a:avLst/>
          </a:prstGeom>
        </p:spPr>
      </p:pic>
    </p:spTree>
    <p:extLst>
      <p:ext uri="{BB962C8B-B14F-4D97-AF65-F5344CB8AC3E}">
        <p14:creationId xmlns:p14="http://schemas.microsoft.com/office/powerpoint/2010/main" val="607967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7780" t="17782" r="2850" b="4091"/>
          <a:stretch/>
        </p:blipFill>
        <p:spPr>
          <a:xfrm>
            <a:off x="319983" y="320878"/>
            <a:ext cx="6455737" cy="4736589"/>
          </a:xfrm>
          <a:prstGeom prst="rect">
            <a:avLst/>
          </a:prstGeom>
        </p:spPr>
      </p:pic>
    </p:spTree>
    <p:extLst>
      <p:ext uri="{BB962C8B-B14F-4D97-AF65-F5344CB8AC3E}">
        <p14:creationId xmlns:p14="http://schemas.microsoft.com/office/powerpoint/2010/main" val="42629938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3733" y="4176153"/>
            <a:ext cx="3556000" cy="3111500"/>
          </a:xfrm>
          <a:prstGeom prst="rect">
            <a:avLst/>
          </a:prstGeom>
        </p:spPr>
      </p:pic>
      <p:pic>
        <p:nvPicPr>
          <p:cNvPr id="3" name="Picture 2"/>
          <p:cNvPicPr>
            <a:picLocks noChangeAspect="1"/>
          </p:cNvPicPr>
          <p:nvPr/>
        </p:nvPicPr>
        <p:blipFill rotWithShape="1">
          <a:blip r:embed="rId3"/>
          <a:srcRect l="17780" t="17782" r="2850" b="4091"/>
          <a:stretch/>
        </p:blipFill>
        <p:spPr>
          <a:xfrm>
            <a:off x="319983" y="320878"/>
            <a:ext cx="6455737" cy="4736589"/>
          </a:xfrm>
          <a:prstGeom prst="rect">
            <a:avLst/>
          </a:prstGeom>
        </p:spPr>
      </p:pic>
    </p:spTree>
    <p:extLst>
      <p:ext uri="{BB962C8B-B14F-4D97-AF65-F5344CB8AC3E}">
        <p14:creationId xmlns:p14="http://schemas.microsoft.com/office/powerpoint/2010/main" val="2730614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963" y="-2535"/>
            <a:ext cx="9171780" cy="6862763"/>
            <a:chOff x="-6963" y="-2535"/>
            <a:chExt cx="9171780" cy="6862763"/>
          </a:xfrm>
          <a:solidFill>
            <a:schemeClr val="accent3">
              <a:lumMod val="40000"/>
              <a:lumOff val="60000"/>
            </a:schemeClr>
          </a:solidFill>
        </p:grpSpPr>
        <p:grpSp>
          <p:nvGrpSpPr>
            <p:cNvPr id="4" name="Group 3"/>
            <p:cNvGrpSpPr/>
            <p:nvPr/>
          </p:nvGrpSpPr>
          <p:grpSpPr>
            <a:xfrm>
              <a:off x="-6963" y="-1"/>
              <a:ext cx="9171780" cy="6860229"/>
              <a:chOff x="-6963" y="-1"/>
              <a:chExt cx="9171780" cy="6860229"/>
            </a:xfrm>
            <a:grp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sp>
          <p:nvSpPr>
            <p:cNvPr id="23" name="Rectangle 22"/>
            <p:cNvSpPr/>
            <p:nvPr/>
          </p:nvSpPr>
          <p:spPr>
            <a:xfrm>
              <a:off x="20817" y="-2535"/>
              <a:ext cx="9144000" cy="104241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solidFill>
                    <a:prstClr val="black"/>
                  </a:solidFill>
                  <a:latin typeface="Calibri"/>
                </a:rPr>
                <a:t>Grading</a:t>
              </a:r>
              <a:endParaRPr lang="en-US" sz="4800" dirty="0">
                <a:solidFill>
                  <a:prstClr val="black"/>
                </a:solidFill>
                <a:latin typeface="Calibri"/>
              </a:endParaRPr>
            </a:p>
          </p:txBody>
        </p:sp>
      </p:grpSp>
      <p:sp>
        <p:nvSpPr>
          <p:cNvPr id="2" name="TextBox 1"/>
          <p:cNvSpPr txBox="1"/>
          <p:nvPr/>
        </p:nvSpPr>
        <p:spPr>
          <a:xfrm>
            <a:off x="371231" y="1065296"/>
            <a:ext cx="8421077" cy="1815882"/>
          </a:xfrm>
          <a:prstGeom prst="rect">
            <a:avLst/>
          </a:prstGeom>
          <a:noFill/>
        </p:spPr>
        <p:txBody>
          <a:bodyPr wrap="square" rtlCol="0">
            <a:spAutoFit/>
          </a:bodyPr>
          <a:lstStyle/>
          <a:p>
            <a:r>
              <a:rPr lang="en-US" sz="3200" dirty="0" smtClean="0">
                <a:solidFill>
                  <a:srgbClr val="B60200"/>
                </a:solidFill>
              </a:rPr>
              <a:t>Grading:   Each object is assigned a unique grade</a:t>
            </a:r>
          </a:p>
          <a:p>
            <a:r>
              <a:rPr lang="en-US" sz="3200" dirty="0">
                <a:solidFill>
                  <a:schemeClr val="accent3">
                    <a:lumMod val="50000"/>
                  </a:schemeClr>
                </a:solidFill>
              </a:rPr>
              <a:t>Grading = Partition of R[x</a:t>
            </a:r>
            <a:r>
              <a:rPr lang="en-US" sz="3200" dirty="0" smtClean="0">
                <a:solidFill>
                  <a:schemeClr val="accent3">
                    <a:lumMod val="50000"/>
                  </a:schemeClr>
                </a:solidFill>
              </a:rPr>
              <a:t>]</a:t>
            </a:r>
          </a:p>
          <a:p>
            <a:endParaRPr lang="en-US" sz="1600" dirty="0"/>
          </a:p>
          <a:p>
            <a:r>
              <a:rPr lang="en-US" sz="3200" u="sng" dirty="0"/>
              <a:t>Ex:  Grade = </a:t>
            </a:r>
            <a:r>
              <a:rPr lang="en-US" sz="3200" u="sng" dirty="0" smtClean="0"/>
              <a:t>dimension</a:t>
            </a:r>
            <a:endParaRPr lang="en-US" sz="3200" u="sng" dirty="0"/>
          </a:p>
        </p:txBody>
      </p:sp>
      <p:sp>
        <p:nvSpPr>
          <p:cNvPr id="30" name="TextBox 29"/>
          <p:cNvSpPr txBox="1"/>
          <p:nvPr/>
        </p:nvSpPr>
        <p:spPr>
          <a:xfrm>
            <a:off x="7708973" y="4539007"/>
            <a:ext cx="524441" cy="481927"/>
          </a:xfrm>
          <a:prstGeom prst="rect">
            <a:avLst/>
          </a:prstGeom>
          <a:noFill/>
        </p:spPr>
        <p:txBody>
          <a:bodyPr wrap="square" rtlCol="0">
            <a:spAutoFit/>
          </a:bodyPr>
          <a:lstStyle/>
          <a:p>
            <a:r>
              <a:rPr lang="en-US" sz="3200" dirty="0" smtClean="0"/>
              <a:t>v</a:t>
            </a:r>
            <a:r>
              <a:rPr lang="en-US" sz="3200" baseline="-25000" dirty="0"/>
              <a:t>2</a:t>
            </a:r>
          </a:p>
        </p:txBody>
      </p:sp>
      <p:cxnSp>
        <p:nvCxnSpPr>
          <p:cNvPr id="32" name="Straight Connector 31"/>
          <p:cNvCxnSpPr/>
          <p:nvPr/>
        </p:nvCxnSpPr>
        <p:spPr>
          <a:xfrm rot="10800000" flipV="1">
            <a:off x="7325970" y="6287679"/>
            <a:ext cx="1121010" cy="0"/>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rot="10800000">
            <a:off x="8379938" y="6155803"/>
            <a:ext cx="220905" cy="226073"/>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rot="10800000">
            <a:off x="7128144" y="6155803"/>
            <a:ext cx="220905" cy="226073"/>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Isosceles Triangle 34"/>
          <p:cNvSpPr/>
          <p:nvPr/>
        </p:nvSpPr>
        <p:spPr>
          <a:xfrm>
            <a:off x="7220188" y="5124569"/>
            <a:ext cx="1288612" cy="1141670"/>
          </a:xfrm>
          <a:prstGeom prst="triangle">
            <a:avLst/>
          </a:prstGeom>
          <a:solidFill>
            <a:schemeClr val="tx2">
              <a:lumMod val="40000"/>
              <a:lumOff val="60000"/>
            </a:schemeClr>
          </a:solidFill>
          <a:ln w="762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7128144" y="6159571"/>
            <a:ext cx="220905" cy="226073"/>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8379938" y="6155803"/>
            <a:ext cx="220905" cy="226073"/>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7756869" y="5048044"/>
            <a:ext cx="220905" cy="226073"/>
          </a:xfrm>
          <a:prstGeom prst="ellips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7120405" y="6158416"/>
            <a:ext cx="220905" cy="226073"/>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7133800" y="6155803"/>
            <a:ext cx="220905" cy="226073"/>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p:cNvSpPr txBox="1"/>
          <p:nvPr/>
        </p:nvSpPr>
        <p:spPr>
          <a:xfrm>
            <a:off x="8172132" y="5287163"/>
            <a:ext cx="524441" cy="481927"/>
          </a:xfrm>
          <a:prstGeom prst="rect">
            <a:avLst/>
          </a:prstGeom>
          <a:noFill/>
        </p:spPr>
        <p:txBody>
          <a:bodyPr wrap="square" rtlCol="0">
            <a:spAutoFit/>
          </a:bodyPr>
          <a:lstStyle/>
          <a:p>
            <a:r>
              <a:rPr lang="en-US" sz="3200" dirty="0" smtClean="0"/>
              <a:t>e</a:t>
            </a:r>
            <a:r>
              <a:rPr lang="en-US" sz="3200" baseline="-25000" dirty="0"/>
              <a:t>2</a:t>
            </a:r>
          </a:p>
        </p:txBody>
      </p:sp>
      <p:sp>
        <p:nvSpPr>
          <p:cNvPr id="42" name="TextBox 41"/>
          <p:cNvSpPr txBox="1"/>
          <p:nvPr/>
        </p:nvSpPr>
        <p:spPr>
          <a:xfrm>
            <a:off x="7061398" y="5287163"/>
            <a:ext cx="524441" cy="481927"/>
          </a:xfrm>
          <a:prstGeom prst="rect">
            <a:avLst/>
          </a:prstGeom>
          <a:noFill/>
        </p:spPr>
        <p:txBody>
          <a:bodyPr wrap="square" rtlCol="0">
            <a:spAutoFit/>
          </a:bodyPr>
          <a:lstStyle/>
          <a:p>
            <a:r>
              <a:rPr lang="en-US" sz="3200" dirty="0" smtClean="0"/>
              <a:t>e</a:t>
            </a:r>
            <a:r>
              <a:rPr lang="en-US" sz="3200" baseline="-25000" dirty="0"/>
              <a:t>1</a:t>
            </a:r>
          </a:p>
        </p:txBody>
      </p:sp>
      <p:sp>
        <p:nvSpPr>
          <p:cNvPr id="43" name="TextBox 42"/>
          <p:cNvSpPr txBox="1"/>
          <p:nvPr/>
        </p:nvSpPr>
        <p:spPr>
          <a:xfrm>
            <a:off x="7675104" y="6109878"/>
            <a:ext cx="524441" cy="481927"/>
          </a:xfrm>
          <a:prstGeom prst="rect">
            <a:avLst/>
          </a:prstGeom>
          <a:noFill/>
        </p:spPr>
        <p:txBody>
          <a:bodyPr wrap="square" rtlCol="0">
            <a:spAutoFit/>
          </a:bodyPr>
          <a:lstStyle/>
          <a:p>
            <a:r>
              <a:rPr lang="en-US" sz="3200" dirty="0" smtClean="0"/>
              <a:t>e</a:t>
            </a:r>
            <a:r>
              <a:rPr lang="en-US" sz="3200" baseline="-25000" dirty="0"/>
              <a:t>3</a:t>
            </a:r>
          </a:p>
        </p:txBody>
      </p:sp>
      <p:grpSp>
        <p:nvGrpSpPr>
          <p:cNvPr id="44" name="Group 43"/>
          <p:cNvGrpSpPr/>
          <p:nvPr/>
        </p:nvGrpSpPr>
        <p:grpSpPr>
          <a:xfrm>
            <a:off x="6754190" y="5960235"/>
            <a:ext cx="2361679" cy="481927"/>
            <a:chOff x="643130" y="5427877"/>
            <a:chExt cx="2932737" cy="584776"/>
          </a:xfrm>
        </p:grpSpPr>
        <p:sp>
          <p:nvSpPr>
            <p:cNvPr id="45" name="TextBox 44"/>
            <p:cNvSpPr txBox="1"/>
            <p:nvPr/>
          </p:nvSpPr>
          <p:spPr>
            <a:xfrm>
              <a:off x="643130" y="5427877"/>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6" name="TextBox 45"/>
            <p:cNvSpPr txBox="1"/>
            <p:nvPr/>
          </p:nvSpPr>
          <p:spPr>
            <a:xfrm>
              <a:off x="2924615" y="5427877"/>
              <a:ext cx="651252" cy="584776"/>
            </a:xfrm>
            <a:prstGeom prst="rect">
              <a:avLst/>
            </a:prstGeom>
            <a:noFill/>
          </p:spPr>
          <p:txBody>
            <a:bodyPr wrap="square" rtlCol="0">
              <a:spAutoFit/>
            </a:bodyPr>
            <a:lstStyle/>
            <a:p>
              <a:r>
                <a:rPr lang="en-US" sz="3200" dirty="0" smtClean="0"/>
                <a:t>v</a:t>
              </a:r>
              <a:r>
                <a:rPr lang="en-US" sz="3200" baseline="-25000" dirty="0"/>
                <a:t>3</a:t>
              </a:r>
            </a:p>
          </p:txBody>
        </p:sp>
      </p:grpSp>
      <p:sp>
        <p:nvSpPr>
          <p:cNvPr id="12" name="TextBox 11"/>
          <p:cNvSpPr txBox="1"/>
          <p:nvPr/>
        </p:nvSpPr>
        <p:spPr>
          <a:xfrm>
            <a:off x="514944" y="4687692"/>
            <a:ext cx="8277364" cy="1077218"/>
          </a:xfrm>
          <a:prstGeom prst="rect">
            <a:avLst/>
          </a:prstGeom>
          <a:noFill/>
        </p:spPr>
        <p:txBody>
          <a:bodyPr wrap="square" rtlCol="0">
            <a:spAutoFit/>
          </a:bodyPr>
          <a:lstStyle/>
          <a:p>
            <a:r>
              <a:rPr lang="en-US" sz="3200" dirty="0">
                <a:solidFill>
                  <a:srgbClr val="000000"/>
                </a:solidFill>
              </a:rPr>
              <a:t>Grade </a:t>
            </a:r>
            <a:r>
              <a:rPr lang="en-US" sz="3200" dirty="0" smtClean="0">
                <a:solidFill>
                  <a:srgbClr val="000000"/>
                </a:solidFill>
              </a:rPr>
              <a:t>2:  </a:t>
            </a:r>
            <a:r>
              <a:rPr lang="en-US" sz="3200" b="1" dirty="0" smtClean="0">
                <a:solidFill>
                  <a:srgbClr val="000000"/>
                </a:solidFill>
              </a:rPr>
              <a:t>2-simplex = triangle </a:t>
            </a:r>
            <a:r>
              <a:rPr lang="en-US" sz="3200" dirty="0">
                <a:solidFill>
                  <a:srgbClr val="000000"/>
                </a:solidFill>
              </a:rPr>
              <a:t>= </a:t>
            </a:r>
            <a:r>
              <a:rPr lang="en-US" sz="3200" dirty="0" smtClean="0">
                <a:solidFill>
                  <a:srgbClr val="000000"/>
                </a:solidFill>
              </a:rPr>
              <a:t>{v</a:t>
            </a:r>
            <a:r>
              <a:rPr lang="en-US" sz="3200" baseline="-25000" dirty="0" smtClean="0">
                <a:solidFill>
                  <a:srgbClr val="000000"/>
                </a:solidFill>
              </a:rPr>
              <a:t>1</a:t>
            </a:r>
            <a:r>
              <a:rPr lang="en-US" sz="3200" dirty="0" smtClean="0">
                <a:solidFill>
                  <a:srgbClr val="000000"/>
                </a:solidFill>
              </a:rPr>
              <a:t>, v</a:t>
            </a:r>
            <a:r>
              <a:rPr lang="en-US" sz="3200" baseline="-25000" dirty="0">
                <a:solidFill>
                  <a:srgbClr val="000000"/>
                </a:solidFill>
              </a:rPr>
              <a:t>2</a:t>
            </a:r>
            <a:r>
              <a:rPr lang="en-US" sz="3200" dirty="0" smtClean="0">
                <a:solidFill>
                  <a:srgbClr val="000000"/>
                </a:solidFill>
              </a:rPr>
              <a:t>, v</a:t>
            </a:r>
            <a:r>
              <a:rPr lang="en-US" sz="3200" baseline="-25000" dirty="0" smtClean="0">
                <a:solidFill>
                  <a:srgbClr val="000000"/>
                </a:solidFill>
              </a:rPr>
              <a:t>3</a:t>
            </a:r>
            <a:r>
              <a:rPr lang="en-US" sz="3200" dirty="0">
                <a:solidFill>
                  <a:srgbClr val="000000"/>
                </a:solidFill>
              </a:rPr>
              <a:t>}</a:t>
            </a:r>
            <a:endParaRPr lang="en-US" sz="3200" baseline="-25000" dirty="0">
              <a:solidFill>
                <a:srgbClr val="000000"/>
              </a:solidFill>
            </a:endParaRPr>
          </a:p>
          <a:p>
            <a:r>
              <a:rPr lang="en-US" sz="3200" dirty="0" smtClean="0"/>
              <a:t> </a:t>
            </a:r>
          </a:p>
        </p:txBody>
      </p:sp>
      <p:sp>
        <p:nvSpPr>
          <p:cNvPr id="13" name="TextBox 12"/>
          <p:cNvSpPr txBox="1"/>
          <p:nvPr/>
        </p:nvSpPr>
        <p:spPr>
          <a:xfrm>
            <a:off x="514944" y="3855936"/>
            <a:ext cx="8277364" cy="584776"/>
          </a:xfrm>
          <a:prstGeom prst="rect">
            <a:avLst/>
          </a:prstGeom>
          <a:noFill/>
        </p:spPr>
        <p:txBody>
          <a:bodyPr wrap="square" rtlCol="0">
            <a:spAutoFit/>
          </a:bodyPr>
          <a:lstStyle/>
          <a:p>
            <a:r>
              <a:rPr lang="en-US" sz="3200" dirty="0">
                <a:solidFill>
                  <a:srgbClr val="000000"/>
                </a:solidFill>
              </a:rPr>
              <a:t>Grade </a:t>
            </a:r>
            <a:r>
              <a:rPr lang="en-US" sz="3200" dirty="0" smtClean="0">
                <a:solidFill>
                  <a:srgbClr val="000000"/>
                </a:solidFill>
              </a:rPr>
              <a:t>1:  </a:t>
            </a:r>
            <a:r>
              <a:rPr lang="en-US" sz="3200" b="1" dirty="0" smtClean="0">
                <a:solidFill>
                  <a:srgbClr val="000000"/>
                </a:solidFill>
              </a:rPr>
              <a:t>1-simplex = edge </a:t>
            </a:r>
            <a:r>
              <a:rPr lang="en-US" sz="3200" dirty="0">
                <a:solidFill>
                  <a:srgbClr val="000000"/>
                </a:solidFill>
              </a:rPr>
              <a:t>= </a:t>
            </a:r>
            <a:r>
              <a:rPr lang="en-US" sz="3200" dirty="0" smtClean="0">
                <a:solidFill>
                  <a:srgbClr val="000000"/>
                </a:solidFill>
              </a:rPr>
              <a:t>{v</a:t>
            </a:r>
            <a:r>
              <a:rPr lang="en-US" sz="3200" baseline="-25000" dirty="0" smtClean="0">
                <a:solidFill>
                  <a:srgbClr val="000000"/>
                </a:solidFill>
              </a:rPr>
              <a:t>1</a:t>
            </a:r>
            <a:r>
              <a:rPr lang="en-US" sz="3200" dirty="0" smtClean="0">
                <a:solidFill>
                  <a:srgbClr val="000000"/>
                </a:solidFill>
              </a:rPr>
              <a:t>, v</a:t>
            </a:r>
            <a:r>
              <a:rPr lang="en-US" sz="3200" baseline="-25000" dirty="0" smtClean="0">
                <a:solidFill>
                  <a:srgbClr val="000000"/>
                </a:solidFill>
              </a:rPr>
              <a:t>2</a:t>
            </a:r>
            <a:r>
              <a:rPr lang="en-US" sz="3200" dirty="0" smtClean="0">
                <a:solidFill>
                  <a:srgbClr val="000000"/>
                </a:solidFill>
              </a:rPr>
              <a:t>}</a:t>
            </a:r>
            <a:endParaRPr lang="en-US" sz="3200" baseline="-25000" dirty="0">
              <a:solidFill>
                <a:srgbClr val="000000"/>
              </a:solidFill>
            </a:endParaRPr>
          </a:p>
        </p:txBody>
      </p:sp>
      <p:grpSp>
        <p:nvGrpSpPr>
          <p:cNvPr id="14" name="Group 13"/>
          <p:cNvGrpSpPr/>
          <p:nvPr/>
        </p:nvGrpSpPr>
        <p:grpSpPr>
          <a:xfrm>
            <a:off x="6998778" y="3554594"/>
            <a:ext cx="2073254" cy="800097"/>
            <a:chOff x="975902" y="1890071"/>
            <a:chExt cx="2251635" cy="800097"/>
          </a:xfrm>
        </p:grpSpPr>
        <p:grpSp>
          <p:nvGrpSpPr>
            <p:cNvPr id="17" name="Group 16"/>
            <p:cNvGrpSpPr/>
            <p:nvPr/>
          </p:nvGrpSpPr>
          <p:grpSpPr>
            <a:xfrm>
              <a:off x="1042252" y="2048798"/>
              <a:ext cx="1838411" cy="641370"/>
              <a:chOff x="5835762" y="543611"/>
              <a:chExt cx="1838411" cy="641370"/>
            </a:xfrm>
          </p:grpSpPr>
          <p:cxnSp>
            <p:nvCxnSpPr>
              <p:cNvPr id="21" name="Straight Connector 20"/>
              <p:cNvCxnSpPr/>
              <p:nvPr/>
            </p:nvCxnSpPr>
            <p:spPr>
              <a:xfrm rot="10800000" flipV="1">
                <a:off x="6091033" y="1066109"/>
                <a:ext cx="1392072" cy="0"/>
              </a:xfrm>
              <a:prstGeom prst="line">
                <a:avLst/>
              </a:prstGeom>
              <a:ln w="88900">
                <a:solidFill>
                  <a:srgbClr val="008000"/>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rot="10800000">
                <a:off x="739985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rot="10800000">
                <a:off x="584537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5845373" y="91066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739985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5835762" y="909260"/>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5852396"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6524588" y="543611"/>
                <a:ext cx="651252" cy="584776"/>
              </a:xfrm>
              <a:prstGeom prst="rect">
                <a:avLst/>
              </a:prstGeom>
              <a:noFill/>
            </p:spPr>
            <p:txBody>
              <a:bodyPr wrap="square" rtlCol="0">
                <a:spAutoFit/>
              </a:bodyPr>
              <a:lstStyle/>
              <a:p>
                <a:r>
                  <a:rPr lang="en-US" sz="3200" dirty="0" smtClean="0"/>
                  <a:t>e</a:t>
                </a:r>
                <a:endParaRPr lang="en-US" sz="3200" baseline="-25000" dirty="0"/>
              </a:p>
            </p:txBody>
          </p:sp>
        </p:grpSp>
        <p:grpSp>
          <p:nvGrpSpPr>
            <p:cNvPr id="18" name="Group 17"/>
            <p:cNvGrpSpPr/>
            <p:nvPr/>
          </p:nvGrpSpPr>
          <p:grpSpPr>
            <a:xfrm>
              <a:off x="975902" y="1890071"/>
              <a:ext cx="2251635" cy="617998"/>
              <a:chOff x="1027409" y="5121380"/>
              <a:chExt cx="2251635" cy="617998"/>
            </a:xfrm>
          </p:grpSpPr>
          <p:sp>
            <p:nvSpPr>
              <p:cNvPr id="19" name="TextBox 18"/>
              <p:cNvSpPr txBox="1"/>
              <p:nvPr/>
            </p:nvSpPr>
            <p:spPr>
              <a:xfrm>
                <a:off x="1027409" y="5121380"/>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20" name="TextBox 19"/>
              <p:cNvSpPr txBox="1"/>
              <p:nvPr/>
            </p:nvSpPr>
            <p:spPr>
              <a:xfrm>
                <a:off x="2627791" y="5154602"/>
                <a:ext cx="651253" cy="584776"/>
              </a:xfrm>
              <a:prstGeom prst="rect">
                <a:avLst/>
              </a:prstGeom>
              <a:noFill/>
            </p:spPr>
            <p:txBody>
              <a:bodyPr wrap="square" rtlCol="0">
                <a:spAutoFit/>
              </a:bodyPr>
              <a:lstStyle/>
              <a:p>
                <a:r>
                  <a:rPr lang="en-US" sz="3200" dirty="0" smtClean="0"/>
                  <a:t>v</a:t>
                </a:r>
                <a:r>
                  <a:rPr lang="en-US" sz="3200" baseline="-25000" dirty="0"/>
                  <a:t>2</a:t>
                </a:r>
              </a:p>
            </p:txBody>
          </p:sp>
        </p:grpSp>
      </p:grpSp>
      <p:sp>
        <p:nvSpPr>
          <p:cNvPr id="15" name="TextBox 14"/>
          <p:cNvSpPr txBox="1"/>
          <p:nvPr/>
        </p:nvSpPr>
        <p:spPr>
          <a:xfrm>
            <a:off x="514944" y="3055002"/>
            <a:ext cx="8277364" cy="584776"/>
          </a:xfrm>
          <a:prstGeom prst="rect">
            <a:avLst/>
          </a:prstGeom>
          <a:noFill/>
        </p:spPr>
        <p:txBody>
          <a:bodyPr wrap="square" rtlCol="0">
            <a:spAutoFit/>
          </a:bodyPr>
          <a:lstStyle/>
          <a:p>
            <a:r>
              <a:rPr lang="en-US" sz="3200" dirty="0" smtClean="0">
                <a:solidFill>
                  <a:srgbClr val="000000"/>
                </a:solidFill>
              </a:rPr>
              <a:t>Grade 0:  </a:t>
            </a:r>
            <a:r>
              <a:rPr lang="en-US" sz="3200" b="1" dirty="0" smtClean="0">
                <a:solidFill>
                  <a:srgbClr val="000000"/>
                </a:solidFill>
              </a:rPr>
              <a:t>0-simplex = vertex </a:t>
            </a:r>
            <a:r>
              <a:rPr lang="en-US" sz="3200" dirty="0" smtClean="0">
                <a:solidFill>
                  <a:srgbClr val="000000"/>
                </a:solidFill>
              </a:rPr>
              <a:t>= v</a:t>
            </a:r>
            <a:endParaRPr lang="en-US" sz="3200" baseline="-25000" dirty="0">
              <a:solidFill>
                <a:srgbClr val="000000"/>
              </a:solidFill>
            </a:endParaRPr>
          </a:p>
        </p:txBody>
      </p:sp>
      <p:sp>
        <p:nvSpPr>
          <p:cNvPr id="16" name="Oval 15"/>
          <p:cNvSpPr/>
          <p:nvPr/>
        </p:nvSpPr>
        <p:spPr>
          <a:xfrm>
            <a:off x="6169277" y="327232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1115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963" y="-2535"/>
            <a:ext cx="9171780" cy="6862763"/>
            <a:chOff x="-6963" y="-2535"/>
            <a:chExt cx="9171780" cy="6862763"/>
          </a:xfrm>
          <a:solidFill>
            <a:schemeClr val="accent3">
              <a:lumMod val="40000"/>
              <a:lumOff val="60000"/>
            </a:schemeClr>
          </a:solidFill>
        </p:grpSpPr>
        <p:grpSp>
          <p:nvGrpSpPr>
            <p:cNvPr id="4" name="Group 3"/>
            <p:cNvGrpSpPr/>
            <p:nvPr/>
          </p:nvGrpSpPr>
          <p:grpSpPr>
            <a:xfrm>
              <a:off x="-6963" y="-1"/>
              <a:ext cx="9171780" cy="6860229"/>
              <a:chOff x="-6963" y="-1"/>
              <a:chExt cx="9171780" cy="6860229"/>
            </a:xfrm>
            <a:grp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endParaRPr>
            </a:p>
          </p:txBody>
        </p:sp>
      </p:grpSp>
      <p:sp>
        <p:nvSpPr>
          <p:cNvPr id="2" name="TextBox 1"/>
          <p:cNvSpPr txBox="1"/>
          <p:nvPr/>
        </p:nvSpPr>
        <p:spPr>
          <a:xfrm>
            <a:off x="2396532" y="86429"/>
            <a:ext cx="4350936" cy="830997"/>
          </a:xfrm>
          <a:prstGeom prst="rect">
            <a:avLst/>
          </a:prstGeom>
          <a:noFill/>
        </p:spPr>
        <p:txBody>
          <a:bodyPr wrap="square" rtlCol="0">
            <a:spAutoFit/>
          </a:bodyPr>
          <a:lstStyle/>
          <a:p>
            <a:r>
              <a:rPr lang="en-US" sz="4800" dirty="0" smtClean="0"/>
              <a:t>Boundary Map   </a:t>
            </a:r>
            <a:r>
              <a:rPr lang="en-US" sz="4400" dirty="0" smtClean="0"/>
              <a:t> </a:t>
            </a:r>
          </a:p>
        </p:txBody>
      </p:sp>
      <p:grpSp>
        <p:nvGrpSpPr>
          <p:cNvPr id="65" name="Group 64"/>
          <p:cNvGrpSpPr/>
          <p:nvPr/>
        </p:nvGrpSpPr>
        <p:grpSpPr>
          <a:xfrm>
            <a:off x="450175" y="1218976"/>
            <a:ext cx="8521002" cy="850099"/>
            <a:chOff x="450175" y="1444026"/>
            <a:chExt cx="8521002" cy="850099"/>
          </a:xfrm>
        </p:grpSpPr>
        <p:grpSp>
          <p:nvGrpSpPr>
            <p:cNvPr id="13" name="Group 12"/>
            <p:cNvGrpSpPr/>
            <p:nvPr/>
          </p:nvGrpSpPr>
          <p:grpSpPr>
            <a:xfrm>
              <a:off x="450175" y="1444026"/>
              <a:ext cx="8521002" cy="832917"/>
              <a:chOff x="3593592" y="100584"/>
              <a:chExt cx="8521002" cy="832917"/>
            </a:xfrm>
            <a:noFill/>
          </p:grpSpPr>
          <p:pic>
            <p:nvPicPr>
              <p:cNvPr id="14" name="Picture 13"/>
              <p:cNvPicPr>
                <a:picLocks noChangeAspect="1"/>
              </p:cNvPicPr>
              <p:nvPr/>
            </p:nvPicPr>
            <p:blipFill rotWithShape="1">
              <a:blip r:embed="rId3"/>
              <a:srcRect l="-22826" t="-31574" r="-24015" b="-15269"/>
              <a:stretch/>
            </p:blipFill>
            <p:spPr>
              <a:xfrm>
                <a:off x="3593592" y="100584"/>
                <a:ext cx="554736" cy="832104"/>
              </a:xfrm>
              <a:prstGeom prst="rect">
                <a:avLst/>
              </a:prstGeom>
              <a:grpFill/>
            </p:spPr>
          </p:pic>
          <p:sp>
            <p:nvSpPr>
              <p:cNvPr id="15" name="TextBox 14"/>
              <p:cNvSpPr txBox="1"/>
              <p:nvPr/>
            </p:nvSpPr>
            <p:spPr>
              <a:xfrm>
                <a:off x="3949673" y="102504"/>
                <a:ext cx="8164921" cy="830997"/>
              </a:xfrm>
              <a:prstGeom prst="rect">
                <a:avLst/>
              </a:prstGeom>
              <a:grpFill/>
            </p:spPr>
            <p:txBody>
              <a:bodyPr wrap="square" rtlCol="0">
                <a:spAutoFit/>
              </a:bodyPr>
              <a:lstStyle/>
              <a:p>
                <a:r>
                  <a:rPr lang="en-US" sz="4800" baseline="-25000" dirty="0" smtClean="0"/>
                  <a:t>n</a:t>
                </a:r>
                <a:r>
                  <a:rPr lang="en-US" sz="4800" dirty="0" smtClean="0"/>
                  <a:t> :  </a:t>
                </a:r>
                <a:r>
                  <a:rPr lang="en-US" sz="4800" dirty="0" err="1" smtClean="0"/>
                  <a:t>C</a:t>
                </a:r>
                <a:r>
                  <a:rPr lang="en-US" sz="4800" baseline="-25000" dirty="0" err="1" smtClean="0"/>
                  <a:t>n</a:t>
                </a:r>
                <a:r>
                  <a:rPr lang="en-US" sz="4800" baseline="-25000" dirty="0" smtClean="0"/>
                  <a:t>  </a:t>
                </a:r>
                <a:r>
                  <a:rPr lang="en-US" sz="4800" dirty="0" smtClean="0">
                    <a:sym typeface="Wingdings"/>
                  </a:rPr>
                  <a:t></a:t>
                </a:r>
                <a:r>
                  <a:rPr lang="en-US" sz="4800" dirty="0" smtClean="0"/>
                  <a:t>  C</a:t>
                </a:r>
                <a:r>
                  <a:rPr lang="en-US" sz="4800" baseline="-25000" dirty="0" smtClean="0"/>
                  <a:t>n-1</a:t>
                </a:r>
                <a:r>
                  <a:rPr lang="en-US" sz="4800" dirty="0" smtClean="0"/>
                  <a:t>  such that     </a:t>
                </a:r>
                <a:r>
                  <a:rPr lang="en-US" sz="4800" baseline="30000" dirty="0" smtClean="0"/>
                  <a:t>2</a:t>
                </a:r>
                <a:r>
                  <a:rPr lang="en-US" sz="4800" dirty="0" smtClean="0"/>
                  <a:t>  = 0</a:t>
                </a:r>
                <a:endParaRPr lang="en-US" sz="4800" baseline="-25000" dirty="0" smtClean="0"/>
              </a:p>
            </p:txBody>
          </p:sp>
        </p:grpSp>
        <p:pic>
          <p:nvPicPr>
            <p:cNvPr id="16" name="Picture 15"/>
            <p:cNvPicPr>
              <a:picLocks noChangeAspect="1"/>
            </p:cNvPicPr>
            <p:nvPr/>
          </p:nvPicPr>
          <p:blipFill rotWithShape="1">
            <a:blip r:embed="rId3"/>
            <a:srcRect l="-22826" t="-31574" r="-24015" b="-15269"/>
            <a:stretch/>
          </p:blipFill>
          <p:spPr>
            <a:xfrm>
              <a:off x="6920974" y="1462021"/>
              <a:ext cx="554736" cy="832104"/>
            </a:xfrm>
            <a:prstGeom prst="rect">
              <a:avLst/>
            </a:prstGeom>
            <a:noFill/>
          </p:spPr>
        </p:pic>
      </p:grpSp>
      <p:grpSp>
        <p:nvGrpSpPr>
          <p:cNvPr id="17" name="Group 16"/>
          <p:cNvGrpSpPr/>
          <p:nvPr/>
        </p:nvGrpSpPr>
        <p:grpSpPr>
          <a:xfrm>
            <a:off x="367982" y="4038238"/>
            <a:ext cx="2932737" cy="2510394"/>
            <a:chOff x="643130" y="3761860"/>
            <a:chExt cx="2932737" cy="2510394"/>
          </a:xfrm>
        </p:grpSpPr>
        <p:sp>
          <p:nvSpPr>
            <p:cNvPr id="18" name="TextBox 17"/>
            <p:cNvSpPr txBox="1"/>
            <p:nvPr/>
          </p:nvSpPr>
          <p:spPr>
            <a:xfrm>
              <a:off x="1828781" y="3761860"/>
              <a:ext cx="651252" cy="584776"/>
            </a:xfrm>
            <a:prstGeom prst="rect">
              <a:avLst/>
            </a:prstGeom>
            <a:noFill/>
          </p:spPr>
          <p:txBody>
            <a:bodyPr wrap="square" rtlCol="0">
              <a:spAutoFit/>
            </a:bodyPr>
            <a:lstStyle/>
            <a:p>
              <a:r>
                <a:rPr lang="en-US" sz="3200" dirty="0" smtClean="0"/>
                <a:t>v</a:t>
              </a:r>
              <a:r>
                <a:rPr lang="en-US" sz="3200" baseline="-25000" dirty="0"/>
                <a:t>2</a:t>
              </a:r>
            </a:p>
          </p:txBody>
        </p:sp>
        <p:grpSp>
          <p:nvGrpSpPr>
            <p:cNvPr id="19" name="Group 18"/>
            <p:cNvGrpSpPr/>
            <p:nvPr/>
          </p:nvGrpSpPr>
          <p:grpSpPr>
            <a:xfrm>
              <a:off x="643130" y="4321013"/>
              <a:ext cx="2932737" cy="1951241"/>
              <a:chOff x="643130" y="4321013"/>
              <a:chExt cx="2932737" cy="1951241"/>
            </a:xfrm>
          </p:grpSpPr>
          <p:cxnSp>
            <p:nvCxnSpPr>
              <p:cNvPr id="20" name="Straight Connector 19"/>
              <p:cNvCxnSpPr/>
              <p:nvPr/>
            </p:nvCxnSpPr>
            <p:spPr>
              <a:xfrm rot="10800000" flipV="1">
                <a:off x="1353167" y="5825201"/>
                <a:ext cx="1392072" cy="0"/>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rot="10800000">
                <a:off x="266198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rot="10800000">
                <a:off x="110750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Isosceles Triangle 23"/>
              <p:cNvSpPr/>
              <p:nvPr/>
            </p:nvSpPr>
            <p:spPr>
              <a:xfrm>
                <a:off x="1221807" y="4413869"/>
                <a:ext cx="1600200" cy="1385316"/>
              </a:xfrm>
              <a:prstGeom prst="triangle">
                <a:avLst/>
              </a:prstGeom>
              <a:solidFill>
                <a:schemeClr val="tx2">
                  <a:lumMod val="40000"/>
                  <a:lumOff val="60000"/>
                </a:schemeClr>
              </a:solidFill>
              <a:ln w="762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1107507" y="5669753"/>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266198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1888259" y="4321013"/>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1097896" y="5668352"/>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1114530"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p:cNvSpPr txBox="1"/>
              <p:nvPr/>
            </p:nvSpPr>
            <p:spPr>
              <a:xfrm>
                <a:off x="2403933" y="4747702"/>
                <a:ext cx="651252" cy="584776"/>
              </a:xfrm>
              <a:prstGeom prst="rect">
                <a:avLst/>
              </a:prstGeom>
              <a:noFill/>
            </p:spPr>
            <p:txBody>
              <a:bodyPr wrap="square" rtlCol="0">
                <a:spAutoFit/>
              </a:bodyPr>
              <a:lstStyle/>
              <a:p>
                <a:r>
                  <a:rPr lang="en-US" sz="3200" dirty="0" smtClean="0"/>
                  <a:t>e</a:t>
                </a:r>
                <a:r>
                  <a:rPr lang="en-US" sz="3200" baseline="-25000" dirty="0"/>
                  <a:t>2</a:t>
                </a:r>
              </a:p>
            </p:txBody>
          </p:sp>
          <p:sp>
            <p:nvSpPr>
              <p:cNvPr id="31" name="TextBox 30"/>
              <p:cNvSpPr txBox="1"/>
              <p:nvPr/>
            </p:nvSpPr>
            <p:spPr>
              <a:xfrm>
                <a:off x="1081404" y="4747702"/>
                <a:ext cx="651252" cy="584776"/>
              </a:xfrm>
              <a:prstGeom prst="rect">
                <a:avLst/>
              </a:prstGeom>
              <a:noFill/>
            </p:spPr>
            <p:txBody>
              <a:bodyPr wrap="square" rtlCol="0">
                <a:spAutoFit/>
              </a:bodyPr>
              <a:lstStyle/>
              <a:p>
                <a:r>
                  <a:rPr lang="en-US" sz="3200" dirty="0" smtClean="0"/>
                  <a:t>e</a:t>
                </a:r>
                <a:r>
                  <a:rPr lang="en-US" sz="3200" baseline="-25000" dirty="0"/>
                  <a:t>1</a:t>
                </a:r>
              </a:p>
            </p:txBody>
          </p:sp>
          <p:sp>
            <p:nvSpPr>
              <p:cNvPr id="32" name="TextBox 31"/>
              <p:cNvSpPr txBox="1"/>
              <p:nvPr/>
            </p:nvSpPr>
            <p:spPr>
              <a:xfrm>
                <a:off x="1786722" y="5687478"/>
                <a:ext cx="651252" cy="584776"/>
              </a:xfrm>
              <a:prstGeom prst="rect">
                <a:avLst/>
              </a:prstGeom>
              <a:noFill/>
            </p:spPr>
            <p:txBody>
              <a:bodyPr wrap="square" rtlCol="0">
                <a:spAutoFit/>
              </a:bodyPr>
              <a:lstStyle/>
              <a:p>
                <a:r>
                  <a:rPr lang="en-US" sz="3200" dirty="0" smtClean="0"/>
                  <a:t>e</a:t>
                </a:r>
                <a:r>
                  <a:rPr lang="en-US" sz="3200" baseline="-25000" dirty="0"/>
                  <a:t>3</a:t>
                </a:r>
              </a:p>
            </p:txBody>
          </p:sp>
          <p:grpSp>
            <p:nvGrpSpPr>
              <p:cNvPr id="33" name="Group 32"/>
              <p:cNvGrpSpPr/>
              <p:nvPr/>
            </p:nvGrpSpPr>
            <p:grpSpPr>
              <a:xfrm>
                <a:off x="643130" y="5427877"/>
                <a:ext cx="2932737" cy="584776"/>
                <a:chOff x="643130" y="5427877"/>
                <a:chExt cx="2932737" cy="584776"/>
              </a:xfrm>
            </p:grpSpPr>
            <p:sp>
              <p:nvSpPr>
                <p:cNvPr id="34" name="TextBox 33"/>
                <p:cNvSpPr txBox="1"/>
                <p:nvPr/>
              </p:nvSpPr>
              <p:spPr>
                <a:xfrm>
                  <a:off x="643130" y="5427877"/>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35" name="TextBox 34"/>
                <p:cNvSpPr txBox="1"/>
                <p:nvPr/>
              </p:nvSpPr>
              <p:spPr>
                <a:xfrm>
                  <a:off x="2924615" y="5427877"/>
                  <a:ext cx="651252" cy="584776"/>
                </a:xfrm>
                <a:prstGeom prst="rect">
                  <a:avLst/>
                </a:prstGeom>
                <a:noFill/>
              </p:spPr>
              <p:txBody>
                <a:bodyPr wrap="square" rtlCol="0">
                  <a:spAutoFit/>
                </a:bodyPr>
                <a:lstStyle/>
                <a:p>
                  <a:r>
                    <a:rPr lang="en-US" sz="3200" dirty="0" smtClean="0"/>
                    <a:t>v</a:t>
                  </a:r>
                  <a:r>
                    <a:rPr lang="en-US" sz="3200" baseline="-25000" dirty="0"/>
                    <a:t>3</a:t>
                  </a:r>
                </a:p>
              </p:txBody>
            </p:sp>
          </p:grpSp>
        </p:grpSp>
      </p:grpSp>
      <p:grpSp>
        <p:nvGrpSpPr>
          <p:cNvPr id="36" name="Group 35"/>
          <p:cNvGrpSpPr/>
          <p:nvPr/>
        </p:nvGrpSpPr>
        <p:grpSpPr>
          <a:xfrm>
            <a:off x="367982" y="2828772"/>
            <a:ext cx="2932737" cy="903181"/>
            <a:chOff x="591623" y="2196568"/>
            <a:chExt cx="2932737" cy="903181"/>
          </a:xfrm>
        </p:grpSpPr>
        <p:grpSp>
          <p:nvGrpSpPr>
            <p:cNvPr id="37" name="Group 36"/>
            <p:cNvGrpSpPr/>
            <p:nvPr/>
          </p:nvGrpSpPr>
          <p:grpSpPr>
            <a:xfrm>
              <a:off x="1042252" y="2411276"/>
              <a:ext cx="1838411" cy="688473"/>
              <a:chOff x="5835762" y="906089"/>
              <a:chExt cx="1838411" cy="688473"/>
            </a:xfrm>
          </p:grpSpPr>
          <p:cxnSp>
            <p:nvCxnSpPr>
              <p:cNvPr id="41" name="Straight Connector 40"/>
              <p:cNvCxnSpPr/>
              <p:nvPr/>
            </p:nvCxnSpPr>
            <p:spPr>
              <a:xfrm rot="10800000" flipV="1">
                <a:off x="6091033" y="1066109"/>
                <a:ext cx="1392072" cy="0"/>
              </a:xfrm>
              <a:prstGeom prst="line">
                <a:avLst/>
              </a:prstGeom>
              <a:ln w="88900">
                <a:solidFill>
                  <a:srgbClr val="008000"/>
                </a:solidFill>
              </a:ln>
            </p:spPr>
            <p:style>
              <a:lnRef idx="2">
                <a:schemeClr val="accent1"/>
              </a:lnRef>
              <a:fillRef idx="0">
                <a:schemeClr val="accent1"/>
              </a:fillRef>
              <a:effectRef idx="1">
                <a:schemeClr val="accent1"/>
              </a:effectRef>
              <a:fontRef idx="minor">
                <a:schemeClr val="tx1"/>
              </a:fontRef>
            </p:style>
          </p:cxnSp>
          <p:sp>
            <p:nvSpPr>
              <p:cNvPr id="42" name="Oval 41"/>
              <p:cNvSpPr/>
              <p:nvPr/>
            </p:nvSpPr>
            <p:spPr>
              <a:xfrm rot="10800000">
                <a:off x="739985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rot="10800000">
                <a:off x="584537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5845373" y="91066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739985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5835762" y="909260"/>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a:off x="5852396"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Box 47"/>
              <p:cNvSpPr txBox="1"/>
              <p:nvPr/>
            </p:nvSpPr>
            <p:spPr>
              <a:xfrm>
                <a:off x="6524588" y="1009786"/>
                <a:ext cx="651252" cy="584776"/>
              </a:xfrm>
              <a:prstGeom prst="rect">
                <a:avLst/>
              </a:prstGeom>
              <a:noFill/>
            </p:spPr>
            <p:txBody>
              <a:bodyPr wrap="square" rtlCol="0">
                <a:spAutoFit/>
              </a:bodyPr>
              <a:lstStyle/>
              <a:p>
                <a:r>
                  <a:rPr lang="en-US" sz="3200" dirty="0" smtClean="0"/>
                  <a:t>e</a:t>
                </a:r>
                <a:endParaRPr lang="en-US" sz="3200" baseline="-25000" dirty="0"/>
              </a:p>
            </p:txBody>
          </p:sp>
        </p:grpSp>
        <p:grpSp>
          <p:nvGrpSpPr>
            <p:cNvPr id="38" name="Group 37"/>
            <p:cNvGrpSpPr/>
            <p:nvPr/>
          </p:nvGrpSpPr>
          <p:grpSpPr>
            <a:xfrm>
              <a:off x="591623" y="2196568"/>
              <a:ext cx="2932737" cy="584776"/>
              <a:chOff x="643130" y="5427877"/>
              <a:chExt cx="2932737" cy="584776"/>
            </a:xfrm>
          </p:grpSpPr>
          <p:sp>
            <p:nvSpPr>
              <p:cNvPr id="39" name="TextBox 38"/>
              <p:cNvSpPr txBox="1"/>
              <p:nvPr/>
            </p:nvSpPr>
            <p:spPr>
              <a:xfrm>
                <a:off x="643130" y="5427877"/>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0" name="TextBox 39"/>
              <p:cNvSpPr txBox="1"/>
              <p:nvPr/>
            </p:nvSpPr>
            <p:spPr>
              <a:xfrm>
                <a:off x="2924615" y="5427877"/>
                <a:ext cx="651252" cy="584776"/>
              </a:xfrm>
              <a:prstGeom prst="rect">
                <a:avLst/>
              </a:prstGeom>
              <a:noFill/>
            </p:spPr>
            <p:txBody>
              <a:bodyPr wrap="square" rtlCol="0">
                <a:spAutoFit/>
              </a:bodyPr>
              <a:lstStyle/>
              <a:p>
                <a:r>
                  <a:rPr lang="en-US" sz="3200" dirty="0" smtClean="0"/>
                  <a:t>v</a:t>
                </a:r>
                <a:r>
                  <a:rPr lang="en-US" sz="3200" baseline="-25000" dirty="0"/>
                  <a:t>2</a:t>
                </a:r>
              </a:p>
            </p:txBody>
          </p:sp>
        </p:grpSp>
      </p:grpSp>
      <p:grpSp>
        <p:nvGrpSpPr>
          <p:cNvPr id="52" name="Group 51"/>
          <p:cNvGrpSpPr/>
          <p:nvPr/>
        </p:nvGrpSpPr>
        <p:grpSpPr>
          <a:xfrm>
            <a:off x="3416745" y="2450160"/>
            <a:ext cx="737351" cy="1096322"/>
            <a:chOff x="3657900" y="2390518"/>
            <a:chExt cx="737351" cy="1096322"/>
          </a:xfrm>
        </p:grpSpPr>
        <p:pic>
          <p:nvPicPr>
            <p:cNvPr id="51" name="Picture 50"/>
            <p:cNvPicPr>
              <a:picLocks noChangeAspect="1"/>
            </p:cNvPicPr>
            <p:nvPr/>
          </p:nvPicPr>
          <p:blipFill rotWithShape="1">
            <a:blip r:embed="rId3"/>
            <a:srcRect l="-22826" t="-31574" r="-24015" b="-15269"/>
            <a:stretch/>
          </p:blipFill>
          <p:spPr>
            <a:xfrm>
              <a:off x="3718149" y="2390518"/>
              <a:ext cx="432816" cy="649224"/>
            </a:xfrm>
            <a:prstGeom prst="rect">
              <a:avLst/>
            </a:prstGeom>
            <a:noFill/>
          </p:spPr>
        </p:pic>
        <p:sp>
          <p:nvSpPr>
            <p:cNvPr id="12" name="Rectangle 11"/>
            <p:cNvSpPr/>
            <p:nvPr/>
          </p:nvSpPr>
          <p:spPr>
            <a:xfrm>
              <a:off x="3657900" y="2717399"/>
              <a:ext cx="737351" cy="769441"/>
            </a:xfrm>
            <a:prstGeom prst="rect">
              <a:avLst/>
            </a:prstGeom>
          </p:spPr>
          <p:txBody>
            <a:bodyPr wrap="none">
              <a:spAutoFit/>
            </a:bodyPr>
            <a:lstStyle/>
            <a:p>
              <a:r>
                <a:rPr lang="en-US" sz="4400" dirty="0">
                  <a:sym typeface="Wingdings"/>
                </a:rPr>
                <a:t></a:t>
              </a:r>
              <a:endParaRPr lang="en-US" sz="4400" dirty="0"/>
            </a:p>
          </p:txBody>
        </p:sp>
      </p:grpSp>
      <p:grpSp>
        <p:nvGrpSpPr>
          <p:cNvPr id="56" name="Group 55"/>
          <p:cNvGrpSpPr/>
          <p:nvPr/>
        </p:nvGrpSpPr>
        <p:grpSpPr>
          <a:xfrm>
            <a:off x="3416745" y="4522782"/>
            <a:ext cx="737351" cy="1096322"/>
            <a:chOff x="3657900" y="2390518"/>
            <a:chExt cx="737351" cy="1096322"/>
          </a:xfrm>
        </p:grpSpPr>
        <p:pic>
          <p:nvPicPr>
            <p:cNvPr id="57" name="Picture 56"/>
            <p:cNvPicPr>
              <a:picLocks noChangeAspect="1"/>
            </p:cNvPicPr>
            <p:nvPr/>
          </p:nvPicPr>
          <p:blipFill rotWithShape="1">
            <a:blip r:embed="rId3"/>
            <a:srcRect l="-22826" t="-31574" r="-24015" b="-15269"/>
            <a:stretch/>
          </p:blipFill>
          <p:spPr>
            <a:xfrm>
              <a:off x="3718149" y="2390518"/>
              <a:ext cx="432816" cy="649224"/>
            </a:xfrm>
            <a:prstGeom prst="rect">
              <a:avLst/>
            </a:prstGeom>
            <a:noFill/>
          </p:spPr>
        </p:pic>
        <p:sp>
          <p:nvSpPr>
            <p:cNvPr id="58" name="Rectangle 57"/>
            <p:cNvSpPr/>
            <p:nvPr/>
          </p:nvSpPr>
          <p:spPr>
            <a:xfrm>
              <a:off x="3657900" y="2717399"/>
              <a:ext cx="737351" cy="769441"/>
            </a:xfrm>
            <a:prstGeom prst="rect">
              <a:avLst/>
            </a:prstGeom>
          </p:spPr>
          <p:txBody>
            <a:bodyPr wrap="none">
              <a:spAutoFit/>
            </a:bodyPr>
            <a:lstStyle/>
            <a:p>
              <a:r>
                <a:rPr lang="en-US" sz="4400" dirty="0">
                  <a:sym typeface="Wingdings"/>
                </a:rPr>
                <a:t></a:t>
              </a:r>
              <a:endParaRPr lang="en-US" sz="4400" dirty="0"/>
            </a:p>
          </p:txBody>
        </p:sp>
      </p:grpSp>
      <p:grpSp>
        <p:nvGrpSpPr>
          <p:cNvPr id="59" name="Group 58"/>
          <p:cNvGrpSpPr/>
          <p:nvPr/>
        </p:nvGrpSpPr>
        <p:grpSpPr>
          <a:xfrm>
            <a:off x="7346648" y="2450160"/>
            <a:ext cx="1278465" cy="1096322"/>
            <a:chOff x="3657900" y="2390518"/>
            <a:chExt cx="1278465" cy="1096322"/>
          </a:xfrm>
        </p:grpSpPr>
        <p:pic>
          <p:nvPicPr>
            <p:cNvPr id="60" name="Picture 59"/>
            <p:cNvPicPr>
              <a:picLocks noChangeAspect="1"/>
            </p:cNvPicPr>
            <p:nvPr/>
          </p:nvPicPr>
          <p:blipFill rotWithShape="1">
            <a:blip r:embed="rId3"/>
            <a:srcRect l="-22826" t="-31574" r="-24015" b="-15269"/>
            <a:stretch/>
          </p:blipFill>
          <p:spPr>
            <a:xfrm>
              <a:off x="3718149" y="2390518"/>
              <a:ext cx="432816" cy="649224"/>
            </a:xfrm>
            <a:prstGeom prst="rect">
              <a:avLst/>
            </a:prstGeom>
            <a:noFill/>
          </p:spPr>
        </p:pic>
        <p:sp>
          <p:nvSpPr>
            <p:cNvPr id="61" name="Rectangle 60"/>
            <p:cNvSpPr/>
            <p:nvPr/>
          </p:nvSpPr>
          <p:spPr>
            <a:xfrm>
              <a:off x="3657900" y="2717399"/>
              <a:ext cx="1278465" cy="769441"/>
            </a:xfrm>
            <a:prstGeom prst="rect">
              <a:avLst/>
            </a:prstGeom>
          </p:spPr>
          <p:txBody>
            <a:bodyPr wrap="none">
              <a:spAutoFit/>
            </a:bodyPr>
            <a:lstStyle/>
            <a:p>
              <a:r>
                <a:rPr lang="en-US" sz="4400" dirty="0" smtClean="0">
                  <a:sym typeface="Wingdings"/>
                </a:rPr>
                <a:t>  0</a:t>
              </a:r>
              <a:endParaRPr lang="en-US" sz="4400" dirty="0"/>
            </a:p>
          </p:txBody>
        </p:sp>
      </p:grpSp>
      <p:grpSp>
        <p:nvGrpSpPr>
          <p:cNvPr id="62" name="Group 61"/>
          <p:cNvGrpSpPr/>
          <p:nvPr/>
        </p:nvGrpSpPr>
        <p:grpSpPr>
          <a:xfrm>
            <a:off x="7346648" y="4522782"/>
            <a:ext cx="1278465" cy="1096322"/>
            <a:chOff x="3657900" y="2390518"/>
            <a:chExt cx="1278465" cy="1096322"/>
          </a:xfrm>
        </p:grpSpPr>
        <p:pic>
          <p:nvPicPr>
            <p:cNvPr id="63" name="Picture 62"/>
            <p:cNvPicPr>
              <a:picLocks noChangeAspect="1"/>
            </p:cNvPicPr>
            <p:nvPr/>
          </p:nvPicPr>
          <p:blipFill rotWithShape="1">
            <a:blip r:embed="rId3"/>
            <a:srcRect l="-22826" t="-31574" r="-24015" b="-15269"/>
            <a:stretch/>
          </p:blipFill>
          <p:spPr>
            <a:xfrm>
              <a:off x="3718149" y="2390518"/>
              <a:ext cx="432816" cy="649224"/>
            </a:xfrm>
            <a:prstGeom prst="rect">
              <a:avLst/>
            </a:prstGeom>
            <a:noFill/>
          </p:spPr>
        </p:pic>
        <p:sp>
          <p:nvSpPr>
            <p:cNvPr id="64" name="Rectangle 63"/>
            <p:cNvSpPr/>
            <p:nvPr/>
          </p:nvSpPr>
          <p:spPr>
            <a:xfrm>
              <a:off x="3657900" y="2717399"/>
              <a:ext cx="1278465" cy="769441"/>
            </a:xfrm>
            <a:prstGeom prst="rect">
              <a:avLst/>
            </a:prstGeom>
          </p:spPr>
          <p:txBody>
            <a:bodyPr wrap="none">
              <a:spAutoFit/>
            </a:bodyPr>
            <a:lstStyle/>
            <a:p>
              <a:r>
                <a:rPr lang="en-US" sz="4400" dirty="0" smtClean="0">
                  <a:sym typeface="Wingdings"/>
                </a:rPr>
                <a:t>  0</a:t>
              </a:r>
              <a:endParaRPr lang="en-US" sz="4400" dirty="0"/>
            </a:p>
          </p:txBody>
        </p:sp>
      </p:grpSp>
      <p:grpSp>
        <p:nvGrpSpPr>
          <p:cNvPr id="69" name="Group 68"/>
          <p:cNvGrpSpPr/>
          <p:nvPr/>
        </p:nvGrpSpPr>
        <p:grpSpPr>
          <a:xfrm>
            <a:off x="4321940" y="2828772"/>
            <a:ext cx="2932737" cy="584776"/>
            <a:chOff x="591623" y="2196568"/>
            <a:chExt cx="2932737" cy="584776"/>
          </a:xfrm>
        </p:grpSpPr>
        <p:grpSp>
          <p:nvGrpSpPr>
            <p:cNvPr id="70" name="Group 69"/>
            <p:cNvGrpSpPr/>
            <p:nvPr/>
          </p:nvGrpSpPr>
          <p:grpSpPr>
            <a:xfrm>
              <a:off x="1042252" y="2411276"/>
              <a:ext cx="1838411" cy="278892"/>
              <a:chOff x="5835762" y="906089"/>
              <a:chExt cx="1838411" cy="278892"/>
            </a:xfrm>
          </p:grpSpPr>
          <p:sp>
            <p:nvSpPr>
              <p:cNvPr id="75" name="Oval 74"/>
              <p:cNvSpPr/>
              <p:nvPr/>
            </p:nvSpPr>
            <p:spPr>
              <a:xfrm rot="10800000">
                <a:off x="739985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75"/>
              <p:cNvSpPr/>
              <p:nvPr/>
            </p:nvSpPr>
            <p:spPr>
              <a:xfrm rot="10800000">
                <a:off x="584537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Oval 76"/>
              <p:cNvSpPr/>
              <p:nvPr/>
            </p:nvSpPr>
            <p:spPr>
              <a:xfrm>
                <a:off x="5845373" y="91066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Oval 77"/>
              <p:cNvSpPr/>
              <p:nvPr/>
            </p:nvSpPr>
            <p:spPr>
              <a:xfrm>
                <a:off x="739985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Oval 78"/>
              <p:cNvSpPr/>
              <p:nvPr/>
            </p:nvSpPr>
            <p:spPr>
              <a:xfrm>
                <a:off x="5835762" y="909260"/>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Oval 79"/>
              <p:cNvSpPr/>
              <p:nvPr/>
            </p:nvSpPr>
            <p:spPr>
              <a:xfrm>
                <a:off x="5852396"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1" name="Group 70"/>
            <p:cNvGrpSpPr/>
            <p:nvPr/>
          </p:nvGrpSpPr>
          <p:grpSpPr>
            <a:xfrm>
              <a:off x="591623" y="2196568"/>
              <a:ext cx="2932737" cy="584776"/>
              <a:chOff x="643130" y="5427877"/>
              <a:chExt cx="2932737" cy="584776"/>
            </a:xfrm>
          </p:grpSpPr>
          <p:sp>
            <p:nvSpPr>
              <p:cNvPr id="72" name="TextBox 71"/>
              <p:cNvSpPr txBox="1"/>
              <p:nvPr/>
            </p:nvSpPr>
            <p:spPr>
              <a:xfrm>
                <a:off x="643130" y="5427877"/>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73" name="TextBox 72"/>
              <p:cNvSpPr txBox="1"/>
              <p:nvPr/>
            </p:nvSpPr>
            <p:spPr>
              <a:xfrm>
                <a:off x="2924615" y="5427877"/>
                <a:ext cx="651252" cy="584776"/>
              </a:xfrm>
              <a:prstGeom prst="rect">
                <a:avLst/>
              </a:prstGeom>
              <a:noFill/>
            </p:spPr>
            <p:txBody>
              <a:bodyPr wrap="square" rtlCol="0">
                <a:spAutoFit/>
              </a:bodyPr>
              <a:lstStyle/>
              <a:p>
                <a:r>
                  <a:rPr lang="en-US" sz="3200" dirty="0" smtClean="0"/>
                  <a:t>v</a:t>
                </a:r>
                <a:r>
                  <a:rPr lang="en-US" sz="3200" baseline="-25000" dirty="0"/>
                  <a:t>2</a:t>
                </a:r>
              </a:p>
            </p:txBody>
          </p:sp>
        </p:grpSp>
      </p:grpSp>
      <p:grpSp>
        <p:nvGrpSpPr>
          <p:cNvPr id="82" name="Group 81"/>
          <p:cNvGrpSpPr/>
          <p:nvPr/>
        </p:nvGrpSpPr>
        <p:grpSpPr>
          <a:xfrm>
            <a:off x="4322167" y="4038238"/>
            <a:ext cx="2932737" cy="2510394"/>
            <a:chOff x="643130" y="3761860"/>
            <a:chExt cx="2932737" cy="2510394"/>
          </a:xfrm>
        </p:grpSpPr>
        <p:sp>
          <p:nvSpPr>
            <p:cNvPr id="83" name="TextBox 82"/>
            <p:cNvSpPr txBox="1"/>
            <p:nvPr/>
          </p:nvSpPr>
          <p:spPr>
            <a:xfrm>
              <a:off x="1828781" y="3761860"/>
              <a:ext cx="651252" cy="584776"/>
            </a:xfrm>
            <a:prstGeom prst="rect">
              <a:avLst/>
            </a:prstGeom>
            <a:noFill/>
          </p:spPr>
          <p:txBody>
            <a:bodyPr wrap="square" rtlCol="0">
              <a:spAutoFit/>
            </a:bodyPr>
            <a:lstStyle/>
            <a:p>
              <a:r>
                <a:rPr lang="en-US" sz="3200" dirty="0" smtClean="0"/>
                <a:t>v</a:t>
              </a:r>
              <a:r>
                <a:rPr lang="en-US" sz="3200" baseline="-25000" dirty="0"/>
                <a:t>2</a:t>
              </a:r>
            </a:p>
          </p:txBody>
        </p:sp>
        <p:grpSp>
          <p:nvGrpSpPr>
            <p:cNvPr id="84" name="Group 83"/>
            <p:cNvGrpSpPr/>
            <p:nvPr/>
          </p:nvGrpSpPr>
          <p:grpSpPr>
            <a:xfrm>
              <a:off x="643130" y="4321013"/>
              <a:ext cx="2932737" cy="1951241"/>
              <a:chOff x="643130" y="4321013"/>
              <a:chExt cx="2932737" cy="1951241"/>
            </a:xfrm>
          </p:grpSpPr>
          <p:cxnSp>
            <p:nvCxnSpPr>
              <p:cNvPr id="85" name="Straight Connector 84"/>
              <p:cNvCxnSpPr/>
              <p:nvPr/>
            </p:nvCxnSpPr>
            <p:spPr>
              <a:xfrm rot="10800000" flipV="1">
                <a:off x="1353167" y="5825201"/>
                <a:ext cx="1392072" cy="0"/>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sp>
            <p:nvSpPr>
              <p:cNvPr id="86" name="Oval 85"/>
              <p:cNvSpPr/>
              <p:nvPr/>
            </p:nvSpPr>
            <p:spPr>
              <a:xfrm rot="10800000">
                <a:off x="266198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Oval 86"/>
              <p:cNvSpPr/>
              <p:nvPr/>
            </p:nvSpPr>
            <p:spPr>
              <a:xfrm rot="10800000">
                <a:off x="110750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Isosceles Triangle 87"/>
              <p:cNvSpPr/>
              <p:nvPr/>
            </p:nvSpPr>
            <p:spPr>
              <a:xfrm>
                <a:off x="1221807" y="4413869"/>
                <a:ext cx="1600200" cy="1385316"/>
              </a:xfrm>
              <a:prstGeom prst="triangle">
                <a:avLst/>
              </a:prstGeom>
              <a:noFill/>
              <a:ln w="762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p:nvPr/>
            </p:nvSpPr>
            <p:spPr>
              <a:xfrm>
                <a:off x="1107507" y="5669753"/>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p:nvPr/>
            </p:nvSpPr>
            <p:spPr>
              <a:xfrm>
                <a:off x="266198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1888259" y="4321013"/>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Oval 91"/>
              <p:cNvSpPr/>
              <p:nvPr/>
            </p:nvSpPr>
            <p:spPr>
              <a:xfrm>
                <a:off x="1097896" y="5668352"/>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1114530"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TextBox 93"/>
              <p:cNvSpPr txBox="1"/>
              <p:nvPr/>
            </p:nvSpPr>
            <p:spPr>
              <a:xfrm>
                <a:off x="2403933" y="4747702"/>
                <a:ext cx="651252" cy="584776"/>
              </a:xfrm>
              <a:prstGeom prst="rect">
                <a:avLst/>
              </a:prstGeom>
              <a:noFill/>
            </p:spPr>
            <p:txBody>
              <a:bodyPr wrap="square" rtlCol="0">
                <a:spAutoFit/>
              </a:bodyPr>
              <a:lstStyle/>
              <a:p>
                <a:r>
                  <a:rPr lang="en-US" sz="3200" dirty="0" smtClean="0"/>
                  <a:t>e</a:t>
                </a:r>
                <a:r>
                  <a:rPr lang="en-US" sz="3200" baseline="-25000" dirty="0"/>
                  <a:t>2</a:t>
                </a:r>
              </a:p>
            </p:txBody>
          </p:sp>
          <p:sp>
            <p:nvSpPr>
              <p:cNvPr id="95" name="TextBox 94"/>
              <p:cNvSpPr txBox="1"/>
              <p:nvPr/>
            </p:nvSpPr>
            <p:spPr>
              <a:xfrm>
                <a:off x="1081404" y="4747702"/>
                <a:ext cx="651252" cy="584776"/>
              </a:xfrm>
              <a:prstGeom prst="rect">
                <a:avLst/>
              </a:prstGeom>
              <a:noFill/>
            </p:spPr>
            <p:txBody>
              <a:bodyPr wrap="square" rtlCol="0">
                <a:spAutoFit/>
              </a:bodyPr>
              <a:lstStyle/>
              <a:p>
                <a:r>
                  <a:rPr lang="en-US" sz="3200" dirty="0" smtClean="0"/>
                  <a:t>e</a:t>
                </a:r>
                <a:r>
                  <a:rPr lang="en-US" sz="3200" baseline="-25000" dirty="0"/>
                  <a:t>1</a:t>
                </a:r>
              </a:p>
            </p:txBody>
          </p:sp>
          <p:sp>
            <p:nvSpPr>
              <p:cNvPr id="96" name="TextBox 95"/>
              <p:cNvSpPr txBox="1"/>
              <p:nvPr/>
            </p:nvSpPr>
            <p:spPr>
              <a:xfrm>
                <a:off x="1786722" y="5687478"/>
                <a:ext cx="651252" cy="584776"/>
              </a:xfrm>
              <a:prstGeom prst="rect">
                <a:avLst/>
              </a:prstGeom>
              <a:noFill/>
            </p:spPr>
            <p:txBody>
              <a:bodyPr wrap="square" rtlCol="0">
                <a:spAutoFit/>
              </a:bodyPr>
              <a:lstStyle/>
              <a:p>
                <a:r>
                  <a:rPr lang="en-US" sz="3200" dirty="0" smtClean="0"/>
                  <a:t>e</a:t>
                </a:r>
                <a:r>
                  <a:rPr lang="en-US" sz="3200" baseline="-25000" dirty="0"/>
                  <a:t>3</a:t>
                </a:r>
              </a:p>
            </p:txBody>
          </p:sp>
          <p:grpSp>
            <p:nvGrpSpPr>
              <p:cNvPr id="97" name="Group 96"/>
              <p:cNvGrpSpPr/>
              <p:nvPr/>
            </p:nvGrpSpPr>
            <p:grpSpPr>
              <a:xfrm>
                <a:off x="643130" y="5427877"/>
                <a:ext cx="2932737" cy="584776"/>
                <a:chOff x="643130" y="5427877"/>
                <a:chExt cx="2932737" cy="584776"/>
              </a:xfrm>
            </p:grpSpPr>
            <p:sp>
              <p:nvSpPr>
                <p:cNvPr id="98" name="TextBox 97"/>
                <p:cNvSpPr txBox="1"/>
                <p:nvPr/>
              </p:nvSpPr>
              <p:spPr>
                <a:xfrm>
                  <a:off x="643130" y="5427877"/>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99" name="TextBox 98"/>
                <p:cNvSpPr txBox="1"/>
                <p:nvPr/>
              </p:nvSpPr>
              <p:spPr>
                <a:xfrm>
                  <a:off x="2924615" y="5427877"/>
                  <a:ext cx="651252" cy="584776"/>
                </a:xfrm>
                <a:prstGeom prst="rect">
                  <a:avLst/>
                </a:prstGeom>
                <a:noFill/>
              </p:spPr>
              <p:txBody>
                <a:bodyPr wrap="square" rtlCol="0">
                  <a:spAutoFit/>
                </a:bodyPr>
                <a:lstStyle/>
                <a:p>
                  <a:r>
                    <a:rPr lang="en-US" sz="3200" dirty="0" smtClean="0"/>
                    <a:t>v</a:t>
                  </a:r>
                  <a:r>
                    <a:rPr lang="en-US" sz="3200" baseline="-25000" dirty="0"/>
                    <a:t>3</a:t>
                  </a:r>
                </a:p>
              </p:txBody>
            </p:sp>
          </p:grpSp>
        </p:grpSp>
      </p:grpSp>
    </p:spTree>
    <p:extLst>
      <p:ext uri="{BB962C8B-B14F-4D97-AF65-F5344CB8AC3E}">
        <p14:creationId xmlns:p14="http://schemas.microsoft.com/office/powerpoint/2010/main" val="2840121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93" y="996600"/>
            <a:ext cx="9289694" cy="584776"/>
          </a:xfrm>
          <a:prstGeom prst="rect">
            <a:avLst/>
          </a:prstGeom>
        </p:spPr>
        <p:txBody>
          <a:bodyPr wrap="square">
            <a:spAutoFit/>
          </a:bodyPr>
          <a:lstStyle/>
          <a:p>
            <a:r>
              <a:rPr lang="en-US" sz="3200" dirty="0" smtClean="0"/>
              <a:t>C</a:t>
            </a:r>
            <a:r>
              <a:rPr lang="en-US" sz="3200" baseline="-25000" dirty="0" smtClean="0"/>
              <a:t>n+1   </a:t>
            </a:r>
            <a:r>
              <a:rPr lang="en-US" sz="3200" dirty="0" smtClean="0">
                <a:sym typeface="Wingdings"/>
              </a:rPr>
              <a:t>   </a:t>
            </a:r>
            <a:r>
              <a:rPr lang="en-US" sz="3200" dirty="0" err="1" smtClean="0"/>
              <a:t>C</a:t>
            </a:r>
            <a:r>
              <a:rPr lang="en-US" sz="3200" baseline="-25000" dirty="0" err="1" smtClean="0"/>
              <a:t>n</a:t>
            </a:r>
            <a:r>
              <a:rPr lang="en-US" sz="3200" baseline="-25000" dirty="0" smtClean="0"/>
              <a:t>   </a:t>
            </a:r>
            <a:r>
              <a:rPr lang="en-US" sz="3200" dirty="0" smtClean="0">
                <a:sym typeface="Wingdings"/>
              </a:rPr>
              <a:t>   </a:t>
            </a:r>
            <a:r>
              <a:rPr lang="en-US" sz="3200" dirty="0" smtClean="0"/>
              <a:t>C</a:t>
            </a:r>
            <a:r>
              <a:rPr lang="en-US" sz="3200" baseline="-25000" dirty="0" smtClean="0"/>
              <a:t>n-1   </a:t>
            </a:r>
            <a:r>
              <a:rPr lang="en-US" sz="3200" dirty="0" smtClean="0">
                <a:sym typeface="Wingdings"/>
              </a:rPr>
              <a:t>. . .</a:t>
            </a:r>
            <a:r>
              <a:rPr lang="en-US" sz="3200" baseline="-25000" dirty="0" smtClean="0"/>
              <a:t> </a:t>
            </a:r>
            <a:r>
              <a:rPr lang="en-US" sz="3200" dirty="0" smtClean="0">
                <a:sym typeface="Wingdings"/>
              </a:rPr>
              <a:t>   </a:t>
            </a:r>
            <a:r>
              <a:rPr lang="en-US" sz="3200" dirty="0" smtClean="0"/>
              <a:t>C</a:t>
            </a:r>
            <a:r>
              <a:rPr lang="en-US" sz="3200" baseline="-25000" dirty="0"/>
              <a:t>2</a:t>
            </a:r>
            <a:r>
              <a:rPr lang="en-US" sz="3200" baseline="-25000" dirty="0" smtClean="0"/>
              <a:t>   </a:t>
            </a:r>
            <a:r>
              <a:rPr lang="en-US" sz="3200" dirty="0" smtClean="0">
                <a:sym typeface="Wingdings"/>
              </a:rPr>
              <a:t>   </a:t>
            </a:r>
            <a:r>
              <a:rPr lang="en-US" sz="3200" dirty="0" smtClean="0"/>
              <a:t>C</a:t>
            </a:r>
            <a:r>
              <a:rPr lang="en-US" sz="3200" baseline="-25000" dirty="0" smtClean="0"/>
              <a:t>1   </a:t>
            </a:r>
            <a:r>
              <a:rPr lang="en-US" sz="3200" dirty="0" smtClean="0">
                <a:sym typeface="Wingdings"/>
              </a:rPr>
              <a:t>   </a:t>
            </a:r>
            <a:r>
              <a:rPr lang="en-US" sz="3200" dirty="0" smtClean="0"/>
              <a:t>C</a:t>
            </a:r>
            <a:r>
              <a:rPr lang="en-US" sz="3200" baseline="-25000" dirty="0" smtClean="0"/>
              <a:t>0   </a:t>
            </a:r>
            <a:r>
              <a:rPr lang="en-US" sz="3200" dirty="0" smtClean="0">
                <a:sym typeface="Wingdings"/>
              </a:rPr>
              <a:t>   0</a:t>
            </a:r>
          </a:p>
        </p:txBody>
      </p:sp>
      <p:grpSp>
        <p:nvGrpSpPr>
          <p:cNvPr id="24" name="Group 23"/>
          <p:cNvGrpSpPr/>
          <p:nvPr/>
        </p:nvGrpSpPr>
        <p:grpSpPr>
          <a:xfrm>
            <a:off x="1026219" y="2367620"/>
            <a:ext cx="7576500" cy="2160591"/>
            <a:chOff x="112723" y="3602667"/>
            <a:chExt cx="7576500" cy="2160591"/>
          </a:xfrm>
        </p:grpSpPr>
        <p:sp>
          <p:nvSpPr>
            <p:cNvPr id="25" name="Rectangle 24"/>
            <p:cNvSpPr/>
            <p:nvPr/>
          </p:nvSpPr>
          <p:spPr>
            <a:xfrm>
              <a:off x="112723" y="3602667"/>
              <a:ext cx="7576500" cy="2160591"/>
            </a:xfrm>
            <a:prstGeom prst="rect">
              <a:avLst/>
            </a:prstGeom>
          </p:spPr>
          <p:txBody>
            <a:bodyPr wrap="square">
              <a:spAutoFit/>
            </a:bodyPr>
            <a:lstStyle/>
            <a:p>
              <a:r>
                <a:rPr lang="en-US" sz="3200" dirty="0" err="1" smtClean="0">
                  <a:sym typeface="Wingdings"/>
                </a:rPr>
                <a:t>H</a:t>
              </a:r>
              <a:r>
                <a:rPr lang="en-US" sz="3200" baseline="-25000" dirty="0" err="1">
                  <a:sym typeface="Wingdings"/>
                </a:rPr>
                <a:t>n</a:t>
              </a:r>
              <a:r>
                <a:rPr lang="en-US" sz="3200" dirty="0" smtClean="0">
                  <a:sym typeface="Wingdings"/>
                </a:rPr>
                <a:t> = Z</a:t>
              </a:r>
              <a:r>
                <a:rPr lang="en-US" sz="3200" baseline="-25000" dirty="0">
                  <a:sym typeface="Wingdings"/>
                </a:rPr>
                <a:t>n</a:t>
              </a:r>
              <a:r>
                <a:rPr lang="en-US" sz="3200" dirty="0" smtClean="0">
                  <a:sym typeface="Wingdings"/>
                </a:rPr>
                <a:t>/</a:t>
              </a:r>
              <a:r>
                <a:rPr lang="en-US" sz="3200" dirty="0" err="1" smtClean="0"/>
                <a:t>B</a:t>
              </a:r>
              <a:r>
                <a:rPr lang="en-US" sz="3200" baseline="-25000" dirty="0" err="1"/>
                <a:t>n</a:t>
              </a:r>
              <a:r>
                <a:rPr lang="en-US" sz="3200" dirty="0" smtClean="0"/>
                <a:t> = (kernel of      )/ (image of         )</a:t>
              </a:r>
            </a:p>
            <a:p>
              <a:endParaRPr lang="en-US" sz="3200" dirty="0"/>
            </a:p>
            <a:p>
              <a:r>
                <a:rPr lang="en-US" sz="3200" dirty="0" smtClean="0"/>
                <a:t>				        cycles</a:t>
              </a:r>
              <a:r>
                <a:rPr lang="en-US" sz="3200" baseline="-25000" dirty="0" smtClean="0"/>
                <a:t>       </a:t>
              </a:r>
            </a:p>
            <a:p>
              <a:pPr>
                <a:lnSpc>
                  <a:spcPct val="120000"/>
                </a:lnSpc>
              </a:pPr>
              <a:r>
                <a:rPr lang="en-US" sz="3200" dirty="0"/>
                <a:t>	</a:t>
              </a:r>
              <a:r>
                <a:rPr lang="en-US" sz="3200" dirty="0" smtClean="0"/>
                <a:t>			</a:t>
              </a:r>
              <a:r>
                <a:rPr lang="en-US" sz="3200" dirty="0"/>
                <a:t> </a:t>
              </a:r>
              <a:r>
                <a:rPr lang="en-US" sz="3200" dirty="0" smtClean="0"/>
                <a:t>  boundaries</a:t>
              </a:r>
              <a:endParaRPr lang="en-US" sz="3200" baseline="-25000" dirty="0" smtClean="0"/>
            </a:p>
          </p:txBody>
        </p:sp>
        <p:cxnSp>
          <p:nvCxnSpPr>
            <p:cNvPr id="26" name="Straight Connector 25"/>
            <p:cNvCxnSpPr/>
            <p:nvPr/>
          </p:nvCxnSpPr>
          <p:spPr>
            <a:xfrm flipV="1">
              <a:off x="2313721" y="5201123"/>
              <a:ext cx="1857401"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2592050" y="3626632"/>
            <a:ext cx="521893" cy="584776"/>
          </a:xfrm>
          <a:prstGeom prst="rect">
            <a:avLst/>
          </a:prstGeom>
          <a:noFill/>
        </p:spPr>
        <p:txBody>
          <a:bodyPr wrap="square" rtlCol="0">
            <a:spAutoFit/>
          </a:bodyPr>
          <a:lstStyle/>
          <a:p>
            <a:r>
              <a:rPr lang="en-US" sz="3200" dirty="0" smtClean="0"/>
              <a:t>=</a:t>
            </a:r>
            <a:endParaRPr lang="en-US" sz="3200" dirty="0"/>
          </a:p>
        </p:txBody>
      </p:sp>
      <p:grpSp>
        <p:nvGrpSpPr>
          <p:cNvPr id="10" name="Group 9"/>
          <p:cNvGrpSpPr/>
          <p:nvPr/>
        </p:nvGrpSpPr>
        <p:grpSpPr>
          <a:xfrm>
            <a:off x="681195" y="564593"/>
            <a:ext cx="871219" cy="649224"/>
            <a:chOff x="793734" y="564593"/>
            <a:chExt cx="871219" cy="649224"/>
          </a:xfrm>
        </p:grpSpPr>
        <p:pic>
          <p:nvPicPr>
            <p:cNvPr id="33" name="Picture 32"/>
            <p:cNvPicPr>
              <a:picLocks noChangeAspect="1"/>
            </p:cNvPicPr>
            <p:nvPr/>
          </p:nvPicPr>
          <p:blipFill rotWithShape="1">
            <a:blip r:embed="rId2"/>
            <a:srcRect l="-22826" t="-31574" r="-24015" b="-15269"/>
            <a:stretch/>
          </p:blipFill>
          <p:spPr>
            <a:xfrm>
              <a:off x="793734" y="564593"/>
              <a:ext cx="432816" cy="649224"/>
            </a:xfrm>
            <a:prstGeom prst="rect">
              <a:avLst/>
            </a:prstGeom>
            <a:noFill/>
          </p:spPr>
        </p:pic>
        <p:sp>
          <p:nvSpPr>
            <p:cNvPr id="9" name="Rectangle 8"/>
            <p:cNvSpPr/>
            <p:nvPr/>
          </p:nvSpPr>
          <p:spPr>
            <a:xfrm>
              <a:off x="1061637" y="729500"/>
              <a:ext cx="603316" cy="420628"/>
            </a:xfrm>
            <a:prstGeom prst="rect">
              <a:avLst/>
            </a:prstGeom>
          </p:spPr>
          <p:txBody>
            <a:bodyPr wrap="none">
              <a:spAutoFit/>
            </a:bodyPr>
            <a:lstStyle/>
            <a:p>
              <a:r>
                <a:rPr lang="en-US" sz="3200" baseline="-25000" dirty="0"/>
                <a:t>n</a:t>
              </a:r>
              <a:r>
                <a:rPr lang="en-US" sz="3200" baseline="-25000" dirty="0" smtClean="0"/>
                <a:t>+1</a:t>
              </a:r>
              <a:endParaRPr lang="en-US" sz="3200" dirty="0"/>
            </a:p>
          </p:txBody>
        </p:sp>
      </p:grpSp>
      <p:grpSp>
        <p:nvGrpSpPr>
          <p:cNvPr id="35" name="Group 34"/>
          <p:cNvGrpSpPr/>
          <p:nvPr/>
        </p:nvGrpSpPr>
        <p:grpSpPr>
          <a:xfrm>
            <a:off x="7271992" y="2296779"/>
            <a:ext cx="871219" cy="649224"/>
            <a:chOff x="793734" y="564593"/>
            <a:chExt cx="871219" cy="649224"/>
          </a:xfrm>
        </p:grpSpPr>
        <p:pic>
          <p:nvPicPr>
            <p:cNvPr id="36" name="Picture 35"/>
            <p:cNvPicPr>
              <a:picLocks noChangeAspect="1"/>
            </p:cNvPicPr>
            <p:nvPr/>
          </p:nvPicPr>
          <p:blipFill rotWithShape="1">
            <a:blip r:embed="rId2"/>
            <a:srcRect l="-22826" t="-31574" r="-24015" b="-15269"/>
            <a:stretch/>
          </p:blipFill>
          <p:spPr>
            <a:xfrm>
              <a:off x="793734" y="564593"/>
              <a:ext cx="432816" cy="649224"/>
            </a:xfrm>
            <a:prstGeom prst="rect">
              <a:avLst/>
            </a:prstGeom>
            <a:noFill/>
          </p:spPr>
        </p:pic>
        <p:sp>
          <p:nvSpPr>
            <p:cNvPr id="37" name="Rectangle 36"/>
            <p:cNvSpPr/>
            <p:nvPr/>
          </p:nvSpPr>
          <p:spPr>
            <a:xfrm>
              <a:off x="1061637" y="729500"/>
              <a:ext cx="603316" cy="420628"/>
            </a:xfrm>
            <a:prstGeom prst="rect">
              <a:avLst/>
            </a:prstGeom>
          </p:spPr>
          <p:txBody>
            <a:bodyPr wrap="none">
              <a:spAutoFit/>
            </a:bodyPr>
            <a:lstStyle/>
            <a:p>
              <a:r>
                <a:rPr lang="en-US" sz="3200" baseline="-25000" dirty="0" smtClean="0"/>
                <a:t>n+1</a:t>
              </a:r>
              <a:endParaRPr lang="en-US" sz="3200" dirty="0"/>
            </a:p>
          </p:txBody>
        </p:sp>
      </p:grpSp>
      <p:grpSp>
        <p:nvGrpSpPr>
          <p:cNvPr id="38" name="Group 37"/>
          <p:cNvGrpSpPr/>
          <p:nvPr/>
        </p:nvGrpSpPr>
        <p:grpSpPr>
          <a:xfrm>
            <a:off x="4764171" y="2296779"/>
            <a:ext cx="596305" cy="649224"/>
            <a:chOff x="793734" y="564593"/>
            <a:chExt cx="596305" cy="649224"/>
          </a:xfrm>
        </p:grpSpPr>
        <p:pic>
          <p:nvPicPr>
            <p:cNvPr id="39" name="Picture 38"/>
            <p:cNvPicPr>
              <a:picLocks noChangeAspect="1"/>
            </p:cNvPicPr>
            <p:nvPr/>
          </p:nvPicPr>
          <p:blipFill rotWithShape="1">
            <a:blip r:embed="rId2"/>
            <a:srcRect l="-22826" t="-31574" r="-24015" b="-15269"/>
            <a:stretch/>
          </p:blipFill>
          <p:spPr>
            <a:xfrm>
              <a:off x="793734" y="564593"/>
              <a:ext cx="432816" cy="649224"/>
            </a:xfrm>
            <a:prstGeom prst="rect">
              <a:avLst/>
            </a:prstGeom>
            <a:noFill/>
          </p:spPr>
        </p:pic>
        <p:sp>
          <p:nvSpPr>
            <p:cNvPr id="40" name="Rectangle 39"/>
            <p:cNvSpPr/>
            <p:nvPr/>
          </p:nvSpPr>
          <p:spPr>
            <a:xfrm>
              <a:off x="1061637" y="729500"/>
              <a:ext cx="328402" cy="420628"/>
            </a:xfrm>
            <a:prstGeom prst="rect">
              <a:avLst/>
            </a:prstGeom>
          </p:spPr>
          <p:txBody>
            <a:bodyPr wrap="none">
              <a:spAutoFit/>
            </a:bodyPr>
            <a:lstStyle/>
            <a:p>
              <a:r>
                <a:rPr lang="en-US" sz="3200" baseline="-25000" dirty="0"/>
                <a:t>n</a:t>
              </a:r>
              <a:endParaRPr lang="en-US" sz="3200" dirty="0"/>
            </a:p>
          </p:txBody>
        </p:sp>
      </p:grpSp>
      <p:grpSp>
        <p:nvGrpSpPr>
          <p:cNvPr id="44" name="Group 43"/>
          <p:cNvGrpSpPr/>
          <p:nvPr/>
        </p:nvGrpSpPr>
        <p:grpSpPr>
          <a:xfrm>
            <a:off x="2043976" y="564593"/>
            <a:ext cx="596305" cy="649224"/>
            <a:chOff x="793734" y="564593"/>
            <a:chExt cx="596305" cy="649224"/>
          </a:xfrm>
        </p:grpSpPr>
        <p:pic>
          <p:nvPicPr>
            <p:cNvPr id="45" name="Picture 44"/>
            <p:cNvPicPr>
              <a:picLocks noChangeAspect="1"/>
            </p:cNvPicPr>
            <p:nvPr/>
          </p:nvPicPr>
          <p:blipFill rotWithShape="1">
            <a:blip r:embed="rId2"/>
            <a:srcRect l="-22826" t="-31574" r="-24015" b="-15269"/>
            <a:stretch/>
          </p:blipFill>
          <p:spPr>
            <a:xfrm>
              <a:off x="793734" y="564593"/>
              <a:ext cx="432816" cy="649224"/>
            </a:xfrm>
            <a:prstGeom prst="rect">
              <a:avLst/>
            </a:prstGeom>
            <a:noFill/>
          </p:spPr>
        </p:pic>
        <p:sp>
          <p:nvSpPr>
            <p:cNvPr id="46" name="Rectangle 45"/>
            <p:cNvSpPr/>
            <p:nvPr/>
          </p:nvSpPr>
          <p:spPr>
            <a:xfrm>
              <a:off x="1061637" y="729500"/>
              <a:ext cx="328402" cy="420628"/>
            </a:xfrm>
            <a:prstGeom prst="rect">
              <a:avLst/>
            </a:prstGeom>
          </p:spPr>
          <p:txBody>
            <a:bodyPr wrap="none">
              <a:spAutoFit/>
            </a:bodyPr>
            <a:lstStyle/>
            <a:p>
              <a:r>
                <a:rPr lang="en-US" sz="3200" baseline="-25000" dirty="0"/>
                <a:t>n</a:t>
              </a:r>
              <a:endParaRPr lang="en-US" sz="3200" dirty="0"/>
            </a:p>
          </p:txBody>
        </p:sp>
      </p:grpSp>
      <p:grpSp>
        <p:nvGrpSpPr>
          <p:cNvPr id="47" name="Group 46"/>
          <p:cNvGrpSpPr/>
          <p:nvPr/>
        </p:nvGrpSpPr>
        <p:grpSpPr>
          <a:xfrm>
            <a:off x="5639383" y="564593"/>
            <a:ext cx="591229" cy="649224"/>
            <a:chOff x="793734" y="564593"/>
            <a:chExt cx="591229" cy="649224"/>
          </a:xfrm>
        </p:grpSpPr>
        <p:pic>
          <p:nvPicPr>
            <p:cNvPr id="48" name="Picture 47"/>
            <p:cNvPicPr>
              <a:picLocks noChangeAspect="1"/>
            </p:cNvPicPr>
            <p:nvPr/>
          </p:nvPicPr>
          <p:blipFill rotWithShape="1">
            <a:blip r:embed="rId2"/>
            <a:srcRect l="-22826" t="-31574" r="-24015" b="-15269"/>
            <a:stretch/>
          </p:blipFill>
          <p:spPr>
            <a:xfrm>
              <a:off x="793734" y="564593"/>
              <a:ext cx="432816" cy="649224"/>
            </a:xfrm>
            <a:prstGeom prst="rect">
              <a:avLst/>
            </a:prstGeom>
            <a:noFill/>
          </p:spPr>
        </p:pic>
        <p:sp>
          <p:nvSpPr>
            <p:cNvPr id="49" name="Rectangle 48"/>
            <p:cNvSpPr/>
            <p:nvPr/>
          </p:nvSpPr>
          <p:spPr>
            <a:xfrm>
              <a:off x="1061637" y="729500"/>
              <a:ext cx="323326" cy="420628"/>
            </a:xfrm>
            <a:prstGeom prst="rect">
              <a:avLst/>
            </a:prstGeom>
          </p:spPr>
          <p:txBody>
            <a:bodyPr wrap="none">
              <a:spAutoFit/>
            </a:bodyPr>
            <a:lstStyle/>
            <a:p>
              <a:r>
                <a:rPr lang="en-US" sz="3200" baseline="-25000" dirty="0" smtClean="0"/>
                <a:t>2</a:t>
              </a:r>
              <a:endParaRPr lang="en-US" sz="3200" dirty="0"/>
            </a:p>
          </p:txBody>
        </p:sp>
      </p:grpSp>
      <p:grpSp>
        <p:nvGrpSpPr>
          <p:cNvPr id="50" name="Group 49"/>
          <p:cNvGrpSpPr/>
          <p:nvPr/>
        </p:nvGrpSpPr>
        <p:grpSpPr>
          <a:xfrm>
            <a:off x="6836812" y="564593"/>
            <a:ext cx="591229" cy="649224"/>
            <a:chOff x="793734" y="564593"/>
            <a:chExt cx="591229" cy="649224"/>
          </a:xfrm>
        </p:grpSpPr>
        <p:pic>
          <p:nvPicPr>
            <p:cNvPr id="51" name="Picture 50"/>
            <p:cNvPicPr>
              <a:picLocks noChangeAspect="1"/>
            </p:cNvPicPr>
            <p:nvPr/>
          </p:nvPicPr>
          <p:blipFill rotWithShape="1">
            <a:blip r:embed="rId2"/>
            <a:srcRect l="-22826" t="-31574" r="-24015" b="-15269"/>
            <a:stretch/>
          </p:blipFill>
          <p:spPr>
            <a:xfrm>
              <a:off x="793734" y="564593"/>
              <a:ext cx="432816" cy="649224"/>
            </a:xfrm>
            <a:prstGeom prst="rect">
              <a:avLst/>
            </a:prstGeom>
            <a:noFill/>
          </p:spPr>
        </p:pic>
        <p:sp>
          <p:nvSpPr>
            <p:cNvPr id="52" name="Rectangle 51"/>
            <p:cNvSpPr/>
            <p:nvPr/>
          </p:nvSpPr>
          <p:spPr>
            <a:xfrm>
              <a:off x="1061637" y="729500"/>
              <a:ext cx="323326" cy="420628"/>
            </a:xfrm>
            <a:prstGeom prst="rect">
              <a:avLst/>
            </a:prstGeom>
          </p:spPr>
          <p:txBody>
            <a:bodyPr wrap="none">
              <a:spAutoFit/>
            </a:bodyPr>
            <a:lstStyle/>
            <a:p>
              <a:r>
                <a:rPr lang="en-US" sz="3200" baseline="-25000" dirty="0" smtClean="0"/>
                <a:t>1</a:t>
              </a:r>
              <a:endParaRPr lang="en-US" sz="3200" dirty="0"/>
            </a:p>
          </p:txBody>
        </p:sp>
      </p:grpSp>
      <p:grpSp>
        <p:nvGrpSpPr>
          <p:cNvPr id="53" name="Group 52"/>
          <p:cNvGrpSpPr/>
          <p:nvPr/>
        </p:nvGrpSpPr>
        <p:grpSpPr>
          <a:xfrm>
            <a:off x="8028537" y="564593"/>
            <a:ext cx="591229" cy="649224"/>
            <a:chOff x="793734" y="564593"/>
            <a:chExt cx="591229" cy="649224"/>
          </a:xfrm>
        </p:grpSpPr>
        <p:pic>
          <p:nvPicPr>
            <p:cNvPr id="54" name="Picture 53"/>
            <p:cNvPicPr>
              <a:picLocks noChangeAspect="1"/>
            </p:cNvPicPr>
            <p:nvPr/>
          </p:nvPicPr>
          <p:blipFill rotWithShape="1">
            <a:blip r:embed="rId2"/>
            <a:srcRect l="-22826" t="-31574" r="-24015" b="-15269"/>
            <a:stretch/>
          </p:blipFill>
          <p:spPr>
            <a:xfrm>
              <a:off x="793734" y="564593"/>
              <a:ext cx="432816" cy="649224"/>
            </a:xfrm>
            <a:prstGeom prst="rect">
              <a:avLst/>
            </a:prstGeom>
            <a:noFill/>
          </p:spPr>
        </p:pic>
        <p:sp>
          <p:nvSpPr>
            <p:cNvPr id="55" name="Rectangle 54"/>
            <p:cNvSpPr/>
            <p:nvPr/>
          </p:nvSpPr>
          <p:spPr>
            <a:xfrm>
              <a:off x="1061637" y="729500"/>
              <a:ext cx="323326" cy="420628"/>
            </a:xfrm>
            <a:prstGeom prst="rect">
              <a:avLst/>
            </a:prstGeom>
          </p:spPr>
          <p:txBody>
            <a:bodyPr wrap="none">
              <a:spAutoFit/>
            </a:bodyPr>
            <a:lstStyle/>
            <a:p>
              <a:r>
                <a:rPr lang="en-US" sz="3200" baseline="-25000" dirty="0" smtClean="0"/>
                <a:t>0</a:t>
              </a:r>
              <a:endParaRPr lang="en-US" sz="3200" dirty="0"/>
            </a:p>
          </p:txBody>
        </p:sp>
      </p:grpSp>
      <p:grpSp>
        <p:nvGrpSpPr>
          <p:cNvPr id="29" name="Group 28"/>
          <p:cNvGrpSpPr/>
          <p:nvPr/>
        </p:nvGrpSpPr>
        <p:grpSpPr>
          <a:xfrm>
            <a:off x="167852" y="4265711"/>
            <a:ext cx="2932737" cy="2510394"/>
            <a:chOff x="643130" y="3761860"/>
            <a:chExt cx="2932737" cy="2510394"/>
          </a:xfrm>
        </p:grpSpPr>
        <p:sp>
          <p:nvSpPr>
            <p:cNvPr id="30" name="TextBox 29"/>
            <p:cNvSpPr txBox="1"/>
            <p:nvPr/>
          </p:nvSpPr>
          <p:spPr>
            <a:xfrm>
              <a:off x="1828781" y="3761860"/>
              <a:ext cx="651252" cy="584776"/>
            </a:xfrm>
            <a:prstGeom prst="rect">
              <a:avLst/>
            </a:prstGeom>
            <a:noFill/>
          </p:spPr>
          <p:txBody>
            <a:bodyPr wrap="square" rtlCol="0">
              <a:spAutoFit/>
            </a:bodyPr>
            <a:lstStyle/>
            <a:p>
              <a:r>
                <a:rPr lang="en-US" sz="3200" dirty="0" smtClean="0"/>
                <a:t>v</a:t>
              </a:r>
              <a:r>
                <a:rPr lang="en-US" sz="3200" baseline="-25000" dirty="0"/>
                <a:t>2</a:t>
              </a:r>
            </a:p>
          </p:txBody>
        </p:sp>
        <p:grpSp>
          <p:nvGrpSpPr>
            <p:cNvPr id="31" name="Group 30"/>
            <p:cNvGrpSpPr/>
            <p:nvPr/>
          </p:nvGrpSpPr>
          <p:grpSpPr>
            <a:xfrm>
              <a:off x="643130" y="4321013"/>
              <a:ext cx="2932737" cy="1951241"/>
              <a:chOff x="643130" y="4321013"/>
              <a:chExt cx="2932737" cy="1951241"/>
            </a:xfrm>
          </p:grpSpPr>
          <p:cxnSp>
            <p:nvCxnSpPr>
              <p:cNvPr id="32" name="Straight Connector 31"/>
              <p:cNvCxnSpPr/>
              <p:nvPr/>
            </p:nvCxnSpPr>
            <p:spPr>
              <a:xfrm rot="10800000" flipV="1">
                <a:off x="1353167" y="5825201"/>
                <a:ext cx="1392072" cy="0"/>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rot="10800000">
                <a:off x="266198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rot="10800000">
                <a:off x="110750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Isosceles Triangle 42"/>
              <p:cNvSpPr/>
              <p:nvPr/>
            </p:nvSpPr>
            <p:spPr>
              <a:xfrm>
                <a:off x="1221807" y="4413869"/>
                <a:ext cx="1600200" cy="1385316"/>
              </a:xfrm>
              <a:prstGeom prst="triangle">
                <a:avLst/>
              </a:prstGeom>
              <a:solidFill>
                <a:schemeClr val="tx2">
                  <a:lumMod val="40000"/>
                  <a:lumOff val="60000"/>
                </a:schemeClr>
              </a:solidFill>
              <a:ln w="762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p:nvSpPr>
            <p:spPr>
              <a:xfrm>
                <a:off x="1107507" y="5669753"/>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p:nvPr/>
            </p:nvSpPr>
            <p:spPr>
              <a:xfrm>
                <a:off x="266198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nvSpPr>
            <p:spPr>
              <a:xfrm>
                <a:off x="1888259" y="4321013"/>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nvSpPr>
            <p:spPr>
              <a:xfrm>
                <a:off x="1097896" y="5668352"/>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1114530"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TextBox 60"/>
              <p:cNvSpPr txBox="1"/>
              <p:nvPr/>
            </p:nvSpPr>
            <p:spPr>
              <a:xfrm>
                <a:off x="2403933" y="4747702"/>
                <a:ext cx="651252" cy="584776"/>
              </a:xfrm>
              <a:prstGeom prst="rect">
                <a:avLst/>
              </a:prstGeom>
              <a:noFill/>
            </p:spPr>
            <p:txBody>
              <a:bodyPr wrap="square" rtlCol="0">
                <a:spAutoFit/>
              </a:bodyPr>
              <a:lstStyle/>
              <a:p>
                <a:r>
                  <a:rPr lang="en-US" sz="3200" dirty="0" smtClean="0"/>
                  <a:t>e</a:t>
                </a:r>
                <a:r>
                  <a:rPr lang="en-US" sz="3200" baseline="-25000" dirty="0"/>
                  <a:t>2</a:t>
                </a:r>
              </a:p>
            </p:txBody>
          </p:sp>
          <p:sp>
            <p:nvSpPr>
              <p:cNvPr id="62" name="TextBox 61"/>
              <p:cNvSpPr txBox="1"/>
              <p:nvPr/>
            </p:nvSpPr>
            <p:spPr>
              <a:xfrm>
                <a:off x="1081404" y="4747702"/>
                <a:ext cx="651252" cy="584776"/>
              </a:xfrm>
              <a:prstGeom prst="rect">
                <a:avLst/>
              </a:prstGeom>
              <a:noFill/>
            </p:spPr>
            <p:txBody>
              <a:bodyPr wrap="square" rtlCol="0">
                <a:spAutoFit/>
              </a:bodyPr>
              <a:lstStyle/>
              <a:p>
                <a:r>
                  <a:rPr lang="en-US" sz="3200" dirty="0" smtClean="0"/>
                  <a:t>e</a:t>
                </a:r>
                <a:r>
                  <a:rPr lang="en-US" sz="3200" baseline="-25000" dirty="0"/>
                  <a:t>1</a:t>
                </a:r>
              </a:p>
            </p:txBody>
          </p:sp>
          <p:sp>
            <p:nvSpPr>
              <p:cNvPr id="63" name="TextBox 62"/>
              <p:cNvSpPr txBox="1"/>
              <p:nvPr/>
            </p:nvSpPr>
            <p:spPr>
              <a:xfrm>
                <a:off x="1786722" y="5687478"/>
                <a:ext cx="651252" cy="584776"/>
              </a:xfrm>
              <a:prstGeom prst="rect">
                <a:avLst/>
              </a:prstGeom>
              <a:noFill/>
            </p:spPr>
            <p:txBody>
              <a:bodyPr wrap="square" rtlCol="0">
                <a:spAutoFit/>
              </a:bodyPr>
              <a:lstStyle/>
              <a:p>
                <a:r>
                  <a:rPr lang="en-US" sz="3200" dirty="0" smtClean="0"/>
                  <a:t>e</a:t>
                </a:r>
                <a:r>
                  <a:rPr lang="en-US" sz="3200" baseline="-25000" dirty="0"/>
                  <a:t>3</a:t>
                </a:r>
              </a:p>
            </p:txBody>
          </p:sp>
          <p:grpSp>
            <p:nvGrpSpPr>
              <p:cNvPr id="64" name="Group 63"/>
              <p:cNvGrpSpPr/>
              <p:nvPr/>
            </p:nvGrpSpPr>
            <p:grpSpPr>
              <a:xfrm>
                <a:off x="643130" y="5427877"/>
                <a:ext cx="2932737" cy="584776"/>
                <a:chOff x="643130" y="5427877"/>
                <a:chExt cx="2932737" cy="584776"/>
              </a:xfrm>
            </p:grpSpPr>
            <p:sp>
              <p:nvSpPr>
                <p:cNvPr id="65" name="TextBox 64"/>
                <p:cNvSpPr txBox="1"/>
                <p:nvPr/>
              </p:nvSpPr>
              <p:spPr>
                <a:xfrm>
                  <a:off x="643130" y="5427877"/>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66" name="TextBox 65"/>
                <p:cNvSpPr txBox="1"/>
                <p:nvPr/>
              </p:nvSpPr>
              <p:spPr>
                <a:xfrm>
                  <a:off x="2924615" y="5427877"/>
                  <a:ext cx="651252" cy="584776"/>
                </a:xfrm>
                <a:prstGeom prst="rect">
                  <a:avLst/>
                </a:prstGeom>
                <a:noFill/>
              </p:spPr>
              <p:txBody>
                <a:bodyPr wrap="square" rtlCol="0">
                  <a:spAutoFit/>
                </a:bodyPr>
                <a:lstStyle/>
                <a:p>
                  <a:r>
                    <a:rPr lang="en-US" sz="3200" dirty="0" smtClean="0"/>
                    <a:t>v</a:t>
                  </a:r>
                  <a:r>
                    <a:rPr lang="en-US" sz="3200" baseline="-25000" dirty="0"/>
                    <a:t>3</a:t>
                  </a:r>
                </a:p>
              </p:txBody>
            </p:sp>
          </p:grpSp>
        </p:grpSp>
      </p:grpSp>
      <p:sp>
        <p:nvSpPr>
          <p:cNvPr id="5" name="Freeform 4"/>
          <p:cNvSpPr/>
          <p:nvPr/>
        </p:nvSpPr>
        <p:spPr>
          <a:xfrm>
            <a:off x="3442855" y="4619834"/>
            <a:ext cx="2015836" cy="1620982"/>
          </a:xfrm>
          <a:custGeom>
            <a:avLst/>
            <a:gdLst>
              <a:gd name="connsiteX0" fmla="*/ 249381 w 2015836"/>
              <a:gd name="connsiteY0" fmla="*/ 1620982 h 1620982"/>
              <a:gd name="connsiteX1" fmla="*/ 0 w 2015836"/>
              <a:gd name="connsiteY1" fmla="*/ 374073 h 1620982"/>
              <a:gd name="connsiteX2" fmla="*/ 1163781 w 2015836"/>
              <a:gd name="connsiteY2" fmla="*/ 644236 h 1620982"/>
              <a:gd name="connsiteX3" fmla="*/ 1849581 w 2015836"/>
              <a:gd name="connsiteY3" fmla="*/ 0 h 1620982"/>
              <a:gd name="connsiteX4" fmla="*/ 2015836 w 2015836"/>
              <a:gd name="connsiteY4" fmla="*/ 1558636 h 1620982"/>
              <a:gd name="connsiteX5" fmla="*/ 706581 w 2015836"/>
              <a:gd name="connsiteY5" fmla="*/ 1163782 h 1620982"/>
              <a:gd name="connsiteX6" fmla="*/ 249381 w 2015836"/>
              <a:gd name="connsiteY6" fmla="*/ 1620982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836" h="1620982">
                <a:moveTo>
                  <a:pt x="249381" y="1620982"/>
                </a:moveTo>
                <a:lnTo>
                  <a:pt x="0" y="374073"/>
                </a:lnTo>
                <a:lnTo>
                  <a:pt x="1163781" y="644236"/>
                </a:lnTo>
                <a:lnTo>
                  <a:pt x="1849581" y="0"/>
                </a:lnTo>
                <a:lnTo>
                  <a:pt x="2015836" y="1558636"/>
                </a:lnTo>
                <a:lnTo>
                  <a:pt x="706581" y="1163782"/>
                </a:lnTo>
                <a:lnTo>
                  <a:pt x="249381" y="1620982"/>
                </a:lnTo>
                <a:close/>
              </a:path>
            </a:pathLst>
          </a:custGeom>
          <a:solidFill>
            <a:schemeClr val="tx2">
              <a:lumMod val="40000"/>
              <a:lumOff val="60000"/>
            </a:schemeClr>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6165273" y="4724400"/>
            <a:ext cx="2161309" cy="1662545"/>
          </a:xfrm>
          <a:custGeom>
            <a:avLst/>
            <a:gdLst>
              <a:gd name="connsiteX0" fmla="*/ 290945 w 2161309"/>
              <a:gd name="connsiteY0" fmla="*/ 893618 h 1662545"/>
              <a:gd name="connsiteX1" fmla="*/ 0 w 2161309"/>
              <a:gd name="connsiteY1" fmla="*/ 0 h 1662545"/>
              <a:gd name="connsiteX2" fmla="*/ 872836 w 2161309"/>
              <a:gd name="connsiteY2" fmla="*/ 20782 h 1662545"/>
              <a:gd name="connsiteX3" fmla="*/ 1288472 w 2161309"/>
              <a:gd name="connsiteY3" fmla="*/ 852055 h 1662545"/>
              <a:gd name="connsiteX4" fmla="*/ 2161309 w 2161309"/>
              <a:gd name="connsiteY4" fmla="*/ 498764 h 1662545"/>
              <a:gd name="connsiteX5" fmla="*/ 1891145 w 2161309"/>
              <a:gd name="connsiteY5" fmla="*/ 1641764 h 1662545"/>
              <a:gd name="connsiteX6" fmla="*/ 644236 w 2161309"/>
              <a:gd name="connsiteY6" fmla="*/ 1662545 h 1662545"/>
              <a:gd name="connsiteX7" fmla="*/ 1080654 w 2161309"/>
              <a:gd name="connsiteY7" fmla="*/ 1039091 h 1662545"/>
              <a:gd name="connsiteX8" fmla="*/ 290945 w 2161309"/>
              <a:gd name="connsiteY8" fmla="*/ 893618 h 166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309" h="1662545">
                <a:moveTo>
                  <a:pt x="290945" y="893618"/>
                </a:moveTo>
                <a:lnTo>
                  <a:pt x="0" y="0"/>
                </a:lnTo>
                <a:lnTo>
                  <a:pt x="872836" y="20782"/>
                </a:lnTo>
                <a:lnTo>
                  <a:pt x="1288472" y="852055"/>
                </a:lnTo>
                <a:lnTo>
                  <a:pt x="2161309" y="498764"/>
                </a:lnTo>
                <a:lnTo>
                  <a:pt x="1891145" y="1641764"/>
                </a:lnTo>
                <a:lnTo>
                  <a:pt x="644236" y="1662545"/>
                </a:lnTo>
                <a:lnTo>
                  <a:pt x="1080654" y="1039091"/>
                </a:lnTo>
                <a:lnTo>
                  <a:pt x="290945" y="893618"/>
                </a:lnTo>
                <a:close/>
              </a:path>
            </a:pathLst>
          </a:cu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6664036" y="3519055"/>
            <a:ext cx="997528" cy="872836"/>
          </a:xfrm>
          <a:custGeom>
            <a:avLst/>
            <a:gdLst>
              <a:gd name="connsiteX0" fmla="*/ 0 w 997528"/>
              <a:gd name="connsiteY0" fmla="*/ 0 h 872836"/>
              <a:gd name="connsiteX1" fmla="*/ 145473 w 997528"/>
              <a:gd name="connsiteY1" fmla="*/ 561109 h 872836"/>
              <a:gd name="connsiteX2" fmla="*/ 893619 w 997528"/>
              <a:gd name="connsiteY2" fmla="*/ 872836 h 872836"/>
              <a:gd name="connsiteX3" fmla="*/ 997528 w 997528"/>
              <a:gd name="connsiteY3" fmla="*/ 103909 h 872836"/>
              <a:gd name="connsiteX4" fmla="*/ 0 w 997528"/>
              <a:gd name="connsiteY4" fmla="*/ 0 h 872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528" h="872836">
                <a:moveTo>
                  <a:pt x="0" y="0"/>
                </a:moveTo>
                <a:lnTo>
                  <a:pt x="145473" y="561109"/>
                </a:lnTo>
                <a:lnTo>
                  <a:pt x="893619" y="872836"/>
                </a:lnTo>
                <a:lnTo>
                  <a:pt x="997528" y="103909"/>
                </a:lnTo>
                <a:lnTo>
                  <a:pt x="0" y="0"/>
                </a:lnTo>
                <a:close/>
              </a:path>
            </a:pathLst>
          </a:custGeom>
          <a:solidFill>
            <a:schemeClr val="tx2">
              <a:lumMod val="40000"/>
              <a:lumOff val="60000"/>
            </a:schemeClr>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rot="21386172">
            <a:off x="7536873" y="3588327"/>
            <a:ext cx="831272" cy="946811"/>
          </a:xfrm>
          <a:custGeom>
            <a:avLst/>
            <a:gdLst>
              <a:gd name="connsiteX0" fmla="*/ 145472 w 831272"/>
              <a:gd name="connsiteY0" fmla="*/ 20782 h 976745"/>
              <a:gd name="connsiteX1" fmla="*/ 831272 w 831272"/>
              <a:gd name="connsiteY1" fmla="*/ 0 h 976745"/>
              <a:gd name="connsiteX2" fmla="*/ 540327 w 831272"/>
              <a:gd name="connsiteY2" fmla="*/ 415636 h 976745"/>
              <a:gd name="connsiteX3" fmla="*/ 644236 w 831272"/>
              <a:gd name="connsiteY3" fmla="*/ 976745 h 976745"/>
              <a:gd name="connsiteX4" fmla="*/ 0 w 831272"/>
              <a:gd name="connsiteY4" fmla="*/ 831273 h 976745"/>
              <a:gd name="connsiteX5" fmla="*/ 145472 w 831272"/>
              <a:gd name="connsiteY5" fmla="*/ 20782 h 97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272" h="976745">
                <a:moveTo>
                  <a:pt x="145472" y="20782"/>
                </a:moveTo>
                <a:lnTo>
                  <a:pt x="831272" y="0"/>
                </a:lnTo>
                <a:lnTo>
                  <a:pt x="540327" y="415636"/>
                </a:lnTo>
                <a:lnTo>
                  <a:pt x="644236" y="976745"/>
                </a:lnTo>
                <a:lnTo>
                  <a:pt x="0" y="831273"/>
                </a:lnTo>
                <a:lnTo>
                  <a:pt x="145472" y="20782"/>
                </a:lnTo>
                <a:close/>
              </a:path>
            </a:pathLst>
          </a:custGeom>
          <a:no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192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963" y="-2535"/>
            <a:ext cx="9171780" cy="6862763"/>
            <a:chOff x="-6963" y="-2535"/>
            <a:chExt cx="9171780" cy="6862763"/>
          </a:xfrm>
          <a:solidFill>
            <a:schemeClr val="accent3">
              <a:lumMod val="40000"/>
              <a:lumOff val="60000"/>
            </a:schemeClr>
          </a:solidFill>
        </p:grpSpPr>
        <p:grpSp>
          <p:nvGrpSpPr>
            <p:cNvPr id="4" name="Group 3"/>
            <p:cNvGrpSpPr/>
            <p:nvPr/>
          </p:nvGrpSpPr>
          <p:grpSpPr>
            <a:xfrm>
              <a:off x="-6963" y="-1"/>
              <a:ext cx="9171780" cy="6860229"/>
              <a:chOff x="-6963" y="-1"/>
              <a:chExt cx="9171780" cy="6860229"/>
            </a:xfrm>
            <a:grp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78581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endParaRPr>
            </a:p>
          </p:txBody>
        </p:sp>
      </p:grpSp>
      <p:sp>
        <p:nvSpPr>
          <p:cNvPr id="2" name="Rectangle 1"/>
          <p:cNvSpPr/>
          <p:nvPr/>
        </p:nvSpPr>
        <p:spPr>
          <a:xfrm>
            <a:off x="3033696" y="75394"/>
            <a:ext cx="3076608" cy="646331"/>
          </a:xfrm>
          <a:prstGeom prst="rect">
            <a:avLst/>
          </a:prstGeom>
        </p:spPr>
        <p:txBody>
          <a:bodyPr wrap="none">
            <a:spAutoFit/>
          </a:bodyPr>
          <a:lstStyle/>
          <a:p>
            <a:r>
              <a:rPr lang="en-US" sz="3600" dirty="0" err="1"/>
              <a:t>Čech</a:t>
            </a:r>
            <a:r>
              <a:rPr lang="en-US" sz="3600" dirty="0"/>
              <a:t> homology</a:t>
            </a:r>
          </a:p>
        </p:txBody>
      </p:sp>
      <p:sp>
        <p:nvSpPr>
          <p:cNvPr id="9" name="TextBox 8"/>
          <p:cNvSpPr txBox="1"/>
          <p:nvPr/>
        </p:nvSpPr>
        <p:spPr>
          <a:xfrm>
            <a:off x="529193" y="705650"/>
            <a:ext cx="8943347" cy="7253268"/>
          </a:xfrm>
          <a:prstGeom prst="rect">
            <a:avLst/>
          </a:prstGeom>
          <a:noFill/>
        </p:spPr>
        <p:txBody>
          <a:bodyPr wrap="square" rtlCol="0">
            <a:spAutoFit/>
          </a:bodyPr>
          <a:lstStyle/>
          <a:p>
            <a:r>
              <a:rPr lang="en-US" sz="3200" dirty="0" smtClean="0"/>
              <a:t>Given     U   </a:t>
            </a:r>
            <a:r>
              <a:rPr lang="en-US" sz="3200" dirty="0" err="1" smtClean="0"/>
              <a:t>V</a:t>
            </a:r>
            <a:r>
              <a:rPr lang="en-US" sz="3200" baseline="-25000" dirty="0" err="1" smtClean="0">
                <a:latin typeface="Symbol" charset="2"/>
                <a:cs typeface="Symbol" charset="2"/>
              </a:rPr>
              <a:t>a</a:t>
            </a:r>
            <a:r>
              <a:rPr lang="en-US" sz="3200" dirty="0">
                <a:latin typeface="Symbol" charset="2"/>
                <a:cs typeface="Symbol" charset="2"/>
              </a:rPr>
              <a:t> </a:t>
            </a:r>
            <a:r>
              <a:rPr lang="en-US" sz="3200" dirty="0" smtClean="0">
                <a:latin typeface="Symbol" charset="2"/>
                <a:cs typeface="Symbol" charset="2"/>
              </a:rPr>
              <a:t>   </a:t>
            </a:r>
            <a:r>
              <a:rPr lang="en-US" sz="3200" dirty="0" smtClean="0">
                <a:cs typeface="Symbol" charset="2"/>
              </a:rPr>
              <a:t>where</a:t>
            </a:r>
            <a:r>
              <a:rPr lang="en-US" sz="3200" dirty="0" smtClean="0">
                <a:latin typeface="Symbol" charset="2"/>
                <a:cs typeface="Symbol" charset="2"/>
              </a:rPr>
              <a:t>  </a:t>
            </a:r>
            <a:r>
              <a:rPr lang="en-US" sz="3200" dirty="0" err="1" smtClean="0"/>
              <a:t>V</a:t>
            </a:r>
            <a:r>
              <a:rPr lang="en-US" sz="3200" baseline="-25000" dirty="0" err="1" smtClean="0">
                <a:latin typeface="Symbol" charset="2"/>
                <a:cs typeface="Symbol" charset="2"/>
              </a:rPr>
              <a:t>a</a:t>
            </a:r>
            <a:r>
              <a:rPr lang="en-US" sz="3200" dirty="0" smtClean="0">
                <a:latin typeface="Symbol" charset="2"/>
                <a:cs typeface="Symbol" charset="2"/>
              </a:rPr>
              <a:t> </a:t>
            </a:r>
            <a:r>
              <a:rPr lang="en-US" sz="3200" dirty="0" smtClean="0">
                <a:cs typeface="Symbol" charset="2"/>
              </a:rPr>
              <a:t>open for all </a:t>
            </a:r>
            <a:r>
              <a:rPr lang="en-US" sz="3200" dirty="0" smtClean="0">
                <a:latin typeface="Symbol" charset="2"/>
                <a:cs typeface="Symbol" charset="2"/>
              </a:rPr>
              <a:t>a</a:t>
            </a:r>
            <a:r>
              <a:rPr lang="en-US" sz="3200" dirty="0" smtClean="0">
                <a:cs typeface="Symbol" charset="2"/>
              </a:rPr>
              <a:t> </a:t>
            </a:r>
            <a:r>
              <a:rPr lang="en-US" sz="3200" dirty="0">
                <a:cs typeface="Symbol" charset="2"/>
              </a:rPr>
              <a:t>in </a:t>
            </a:r>
            <a:r>
              <a:rPr lang="en-US" sz="3200" dirty="0" smtClean="0">
                <a:cs typeface="Symbol" charset="2"/>
              </a:rPr>
              <a:t>A.</a:t>
            </a:r>
            <a:endParaRPr lang="en-US" sz="3200" baseline="-25000" dirty="0" smtClean="0">
              <a:latin typeface="Symbol" charset="2"/>
              <a:cs typeface="Symbol" charset="2"/>
            </a:endParaRPr>
          </a:p>
          <a:p>
            <a:endParaRPr lang="en-US" sz="3200" dirty="0">
              <a:latin typeface="Symbol" charset="2"/>
              <a:cs typeface="Symbol" charset="2"/>
            </a:endParaRPr>
          </a:p>
          <a:p>
            <a:r>
              <a:rPr lang="en-US" sz="3200" dirty="0" smtClean="0"/>
              <a:t>Objects = finite intersections = {      </a:t>
            </a:r>
            <a:r>
              <a:rPr lang="en-US" sz="3200" dirty="0" err="1" smtClean="0"/>
              <a:t>V</a:t>
            </a:r>
            <a:r>
              <a:rPr lang="en-US" sz="3200" baseline="-25000" dirty="0" err="1" smtClean="0">
                <a:latin typeface="Symbol" charset="2"/>
                <a:cs typeface="Symbol" charset="2"/>
              </a:rPr>
              <a:t>a</a:t>
            </a:r>
            <a:r>
              <a:rPr lang="en-US" sz="3200" baseline="-25000" dirty="0" smtClean="0">
                <a:latin typeface="Symbol" charset="2"/>
                <a:cs typeface="Symbol" charset="2"/>
              </a:rPr>
              <a:t>   </a:t>
            </a:r>
            <a:r>
              <a:rPr lang="en-US" sz="3200" dirty="0" smtClean="0">
                <a:latin typeface="Symbol" charset="2"/>
                <a:cs typeface="Symbol" charset="2"/>
              </a:rPr>
              <a:t>:  </a:t>
            </a:r>
            <a:r>
              <a:rPr lang="en-US" sz="3200" dirty="0" err="1" smtClean="0">
                <a:latin typeface="Symbol" charset="2"/>
                <a:cs typeface="Symbol" charset="2"/>
              </a:rPr>
              <a:t>a</a:t>
            </a:r>
            <a:r>
              <a:rPr lang="en-US" sz="3200" baseline="-25000" dirty="0" err="1" smtClean="0">
                <a:cs typeface="Symbol" charset="2"/>
              </a:rPr>
              <a:t>i</a:t>
            </a:r>
            <a:r>
              <a:rPr lang="en-US" sz="3200" dirty="0" smtClean="0">
                <a:cs typeface="Symbol" charset="2"/>
              </a:rPr>
              <a:t> in A }</a:t>
            </a:r>
            <a:endParaRPr lang="en-US" sz="3200" baseline="-25000" dirty="0" smtClean="0">
              <a:latin typeface="Symbol" charset="2"/>
              <a:cs typeface="Symbol" charset="2"/>
            </a:endParaRPr>
          </a:p>
          <a:p>
            <a:endParaRPr lang="en-US" sz="3200" baseline="-25000" dirty="0">
              <a:latin typeface="Symbol" charset="2"/>
              <a:cs typeface="Symbol" charset="2"/>
            </a:endParaRPr>
          </a:p>
          <a:p>
            <a:endParaRPr lang="en-US" sz="800" baseline="-25000" dirty="0" smtClean="0">
              <a:latin typeface="Symbol" charset="2"/>
              <a:cs typeface="Symbol" charset="2"/>
            </a:endParaRPr>
          </a:p>
          <a:p>
            <a:r>
              <a:rPr lang="en-US" sz="3200" dirty="0" smtClean="0">
                <a:cs typeface="Symbol" charset="2"/>
              </a:rPr>
              <a:t>Grading  =  n = depth of intersection.</a:t>
            </a:r>
          </a:p>
          <a:p>
            <a:endParaRPr lang="en-US" sz="3200" dirty="0" smtClean="0">
              <a:cs typeface="Symbol" charset="2"/>
            </a:endParaRPr>
          </a:p>
          <a:p>
            <a:r>
              <a:rPr lang="en-US" sz="3200" dirty="0" smtClean="0">
                <a:cs typeface="Symbol" charset="2"/>
              </a:rPr>
              <a:t>          </a:t>
            </a:r>
            <a:r>
              <a:rPr lang="en-US" sz="4400" dirty="0" smtClean="0">
                <a:cs typeface="Symbol" charset="2"/>
              </a:rPr>
              <a:t>( </a:t>
            </a:r>
            <a:r>
              <a:rPr lang="en-US" sz="3200" dirty="0" smtClean="0">
                <a:cs typeface="Symbol" charset="2"/>
              </a:rPr>
              <a:t>      </a:t>
            </a:r>
            <a:r>
              <a:rPr lang="en-US" sz="3200" dirty="0" err="1" smtClean="0"/>
              <a:t>V</a:t>
            </a:r>
            <a:r>
              <a:rPr lang="en-US" sz="3200" baseline="-25000" dirty="0" err="1" smtClean="0">
                <a:latin typeface="Symbol" charset="2"/>
                <a:cs typeface="Symbol" charset="2"/>
              </a:rPr>
              <a:t>a</a:t>
            </a:r>
            <a:r>
              <a:rPr lang="en-US" sz="3200" baseline="-25000" dirty="0" smtClean="0">
                <a:latin typeface="Symbol" charset="2"/>
                <a:cs typeface="Symbol" charset="2"/>
              </a:rPr>
              <a:t>  </a:t>
            </a:r>
            <a:r>
              <a:rPr lang="en-US" sz="4400" dirty="0" smtClean="0">
                <a:latin typeface="Symbol" charset="2"/>
                <a:cs typeface="Symbol" charset="2"/>
              </a:rPr>
              <a:t>)  =  S        </a:t>
            </a:r>
            <a:r>
              <a:rPr lang="en-US" sz="3200" dirty="0" err="1" smtClean="0"/>
              <a:t>V</a:t>
            </a:r>
            <a:r>
              <a:rPr lang="en-US" sz="3200" baseline="-25000" dirty="0" err="1" smtClean="0">
                <a:latin typeface="Symbol" charset="2"/>
                <a:cs typeface="Symbol" charset="2"/>
              </a:rPr>
              <a:t>a</a:t>
            </a:r>
            <a:endParaRPr lang="en-US" sz="3200" baseline="-25000" dirty="0" smtClean="0">
              <a:latin typeface="Symbol" charset="2"/>
              <a:cs typeface="Symbol" charset="2"/>
            </a:endParaRPr>
          </a:p>
          <a:p>
            <a:endParaRPr lang="en-US" sz="3200" baseline="-25000" dirty="0">
              <a:latin typeface="Symbol" charset="2"/>
              <a:cs typeface="Symbol" charset="2"/>
            </a:endParaRPr>
          </a:p>
          <a:p>
            <a:endParaRPr lang="en-US" sz="3200" dirty="0" smtClean="0">
              <a:cs typeface="Symbol" charset="2"/>
            </a:endParaRPr>
          </a:p>
          <a:p>
            <a:r>
              <a:rPr lang="en-US" sz="3200" dirty="0" smtClean="0">
                <a:cs typeface="Symbol" charset="2"/>
              </a:rPr>
              <a:t>Ex:       (</a:t>
            </a:r>
            <a:r>
              <a:rPr lang="en-US" sz="3200" dirty="0" err="1" smtClean="0"/>
              <a:t>V</a:t>
            </a:r>
            <a:r>
              <a:rPr lang="en-US" sz="3200" baseline="-25000" dirty="0" err="1" smtClean="0">
                <a:latin typeface="Symbol" charset="2"/>
                <a:cs typeface="Symbol" charset="2"/>
              </a:rPr>
              <a:t>a</a:t>
            </a:r>
            <a:r>
              <a:rPr lang="en-US" sz="3200" dirty="0">
                <a:latin typeface="Symbol" charset="2"/>
                <a:cs typeface="Symbol" charset="2"/>
              </a:rPr>
              <a:t>)</a:t>
            </a:r>
            <a:r>
              <a:rPr lang="en-US" sz="3200" baseline="-25000" dirty="0" smtClean="0">
                <a:latin typeface="Symbol" charset="2"/>
                <a:cs typeface="Symbol" charset="2"/>
              </a:rPr>
              <a:t> </a:t>
            </a:r>
            <a:r>
              <a:rPr lang="en-US" sz="3200" dirty="0" smtClean="0">
                <a:latin typeface="Symbol" charset="2"/>
                <a:cs typeface="Symbol" charset="2"/>
              </a:rPr>
              <a:t>= 0,       (</a:t>
            </a:r>
            <a:r>
              <a:rPr lang="en-US" sz="3200" dirty="0" err="1" smtClean="0"/>
              <a:t>V</a:t>
            </a:r>
            <a:r>
              <a:rPr lang="en-US" sz="3200" baseline="-25000" dirty="0" err="1" smtClean="0">
                <a:latin typeface="Symbol" charset="2"/>
                <a:cs typeface="Symbol" charset="2"/>
              </a:rPr>
              <a:t>a</a:t>
            </a:r>
            <a:r>
              <a:rPr lang="en-US" sz="3200" baseline="-25000" dirty="0" smtClean="0">
                <a:latin typeface="Symbol" charset="2"/>
                <a:cs typeface="Symbol" charset="2"/>
              </a:rPr>
              <a:t>       </a:t>
            </a:r>
            <a:r>
              <a:rPr lang="en-US" sz="3200" dirty="0" err="1" smtClean="0"/>
              <a:t>V</a:t>
            </a:r>
            <a:r>
              <a:rPr lang="en-US" sz="3200" baseline="-25000" dirty="0" err="1" smtClean="0">
                <a:latin typeface="Symbol" charset="2"/>
                <a:cs typeface="Symbol" charset="2"/>
              </a:rPr>
              <a:t>b</a:t>
            </a:r>
            <a:r>
              <a:rPr lang="en-US" sz="3200" dirty="0" smtClean="0">
                <a:latin typeface="Symbol" charset="2"/>
                <a:cs typeface="Symbol" charset="2"/>
              </a:rPr>
              <a:t>)  = </a:t>
            </a:r>
            <a:r>
              <a:rPr lang="en-US" sz="3200" dirty="0" err="1" smtClean="0"/>
              <a:t>V</a:t>
            </a:r>
            <a:r>
              <a:rPr lang="en-US" sz="3200" baseline="-25000" dirty="0" err="1" smtClean="0">
                <a:latin typeface="Symbol" charset="2"/>
                <a:cs typeface="Symbol" charset="2"/>
              </a:rPr>
              <a:t>a</a:t>
            </a:r>
            <a:r>
              <a:rPr lang="en-US" sz="3200" dirty="0">
                <a:latin typeface="Symbol" charset="2"/>
                <a:cs typeface="Symbol" charset="2"/>
              </a:rPr>
              <a:t> </a:t>
            </a:r>
            <a:r>
              <a:rPr lang="en-US" sz="3200" dirty="0" smtClean="0">
                <a:latin typeface="Symbol" charset="2"/>
                <a:cs typeface="Symbol" charset="2"/>
              </a:rPr>
              <a:t>+ </a:t>
            </a:r>
            <a:r>
              <a:rPr lang="en-US" sz="3200" dirty="0" err="1" smtClean="0"/>
              <a:t>V</a:t>
            </a:r>
            <a:r>
              <a:rPr lang="en-US" sz="3200" baseline="-25000" dirty="0" err="1" smtClean="0">
                <a:latin typeface="Symbol" charset="2"/>
                <a:cs typeface="Symbol" charset="2"/>
              </a:rPr>
              <a:t>b</a:t>
            </a:r>
            <a:endParaRPr lang="en-US" sz="3200" baseline="-25000" dirty="0" smtClean="0">
              <a:latin typeface="Symbol" charset="2"/>
              <a:cs typeface="Symbol" charset="2"/>
            </a:endParaRPr>
          </a:p>
          <a:p>
            <a:endParaRPr lang="en-US" sz="3200" baseline="-25000" dirty="0">
              <a:latin typeface="Symbol" charset="2"/>
              <a:cs typeface="Symbol" charset="2"/>
            </a:endParaRPr>
          </a:p>
          <a:p>
            <a:r>
              <a:rPr lang="en-US" sz="3200" dirty="0" smtClean="0">
                <a:latin typeface="Symbol" charset="2"/>
                <a:cs typeface="Symbol" charset="2"/>
              </a:rPr>
              <a:t>  (</a:t>
            </a:r>
            <a:r>
              <a:rPr lang="en-US" sz="3200" dirty="0" err="1"/>
              <a:t>V</a:t>
            </a:r>
            <a:r>
              <a:rPr lang="en-US" sz="3200" baseline="-25000" dirty="0" err="1">
                <a:latin typeface="Symbol" charset="2"/>
                <a:cs typeface="Symbol" charset="2"/>
              </a:rPr>
              <a:t>a</a:t>
            </a:r>
            <a:r>
              <a:rPr lang="en-US" sz="3200" baseline="-25000" dirty="0">
                <a:latin typeface="Symbol" charset="2"/>
                <a:cs typeface="Symbol" charset="2"/>
              </a:rPr>
              <a:t> </a:t>
            </a:r>
            <a:r>
              <a:rPr lang="en-US" sz="3200" baseline="-25000" dirty="0" smtClean="0">
                <a:latin typeface="Symbol" charset="2"/>
                <a:cs typeface="Symbol" charset="2"/>
              </a:rPr>
              <a:t>     </a:t>
            </a:r>
            <a:r>
              <a:rPr lang="en-US" sz="3200" dirty="0" err="1" smtClean="0"/>
              <a:t>V</a:t>
            </a:r>
            <a:r>
              <a:rPr lang="en-US" sz="3200" baseline="-25000" dirty="0" err="1" smtClean="0">
                <a:latin typeface="Symbol" charset="2"/>
                <a:cs typeface="Symbol" charset="2"/>
              </a:rPr>
              <a:t>b</a:t>
            </a:r>
            <a:r>
              <a:rPr lang="en-US" sz="3200" baseline="-25000" dirty="0" smtClean="0">
                <a:latin typeface="Symbol" charset="2"/>
                <a:cs typeface="Symbol" charset="2"/>
              </a:rPr>
              <a:t>      </a:t>
            </a:r>
            <a:r>
              <a:rPr lang="en-US" sz="3200" dirty="0" smtClean="0">
                <a:cs typeface="Symbol" charset="2"/>
              </a:rPr>
              <a:t>V</a:t>
            </a:r>
            <a:r>
              <a:rPr lang="en-US" sz="3200" baseline="-25000" dirty="0" smtClean="0">
                <a:latin typeface="Symbol" charset="2"/>
                <a:cs typeface="Symbol" charset="2"/>
              </a:rPr>
              <a:t>g</a:t>
            </a:r>
            <a:r>
              <a:rPr lang="en-US" sz="3200" dirty="0" smtClean="0">
                <a:latin typeface="Symbol" charset="2"/>
                <a:cs typeface="Symbol" charset="2"/>
              </a:rPr>
              <a:t>)  </a:t>
            </a:r>
            <a:r>
              <a:rPr lang="en-US" sz="3200" dirty="0">
                <a:latin typeface="Symbol" charset="2"/>
                <a:cs typeface="Symbol" charset="2"/>
              </a:rPr>
              <a:t>= </a:t>
            </a:r>
            <a:r>
              <a:rPr lang="en-US" sz="3200" dirty="0" smtClean="0">
                <a:latin typeface="Symbol" charset="2"/>
                <a:cs typeface="Symbol" charset="2"/>
              </a:rPr>
              <a:t> (</a:t>
            </a:r>
            <a:r>
              <a:rPr lang="en-US" sz="3200" dirty="0" err="1" smtClean="0"/>
              <a:t>V</a:t>
            </a:r>
            <a:r>
              <a:rPr lang="en-US" sz="3200" baseline="-25000" dirty="0" err="1" smtClean="0">
                <a:latin typeface="Symbol" charset="2"/>
                <a:cs typeface="Symbol" charset="2"/>
              </a:rPr>
              <a:t>a</a:t>
            </a:r>
            <a:r>
              <a:rPr lang="en-US" sz="3200" dirty="0" smtClean="0">
                <a:latin typeface="Symbol" charset="2"/>
                <a:cs typeface="Symbol" charset="2"/>
              </a:rPr>
              <a:t>    </a:t>
            </a:r>
            <a:r>
              <a:rPr lang="en-US" sz="3200" dirty="0" err="1" smtClean="0"/>
              <a:t>V</a:t>
            </a:r>
            <a:r>
              <a:rPr lang="en-US" sz="3200" baseline="-25000" dirty="0" err="1" smtClean="0">
                <a:latin typeface="Symbol" charset="2"/>
                <a:cs typeface="Symbol" charset="2"/>
              </a:rPr>
              <a:t>b</a:t>
            </a:r>
            <a:r>
              <a:rPr lang="en-US" sz="3200" dirty="0">
                <a:latin typeface="Symbol" charset="2"/>
                <a:cs typeface="Symbol" charset="2"/>
              </a:rPr>
              <a:t>)</a:t>
            </a:r>
            <a:r>
              <a:rPr lang="en-US" sz="3200" baseline="-25000" dirty="0" smtClean="0">
                <a:latin typeface="Symbol" charset="2"/>
                <a:cs typeface="Symbol" charset="2"/>
              </a:rPr>
              <a:t>  </a:t>
            </a:r>
            <a:r>
              <a:rPr lang="en-US" sz="3200" dirty="0" smtClean="0">
                <a:latin typeface="Symbol" charset="2"/>
                <a:cs typeface="Symbol" charset="2"/>
              </a:rPr>
              <a:t>+ </a:t>
            </a:r>
            <a:r>
              <a:rPr lang="en-US" sz="3200" dirty="0">
                <a:latin typeface="Symbol" charset="2"/>
                <a:cs typeface="Symbol" charset="2"/>
              </a:rPr>
              <a:t>(</a:t>
            </a:r>
            <a:r>
              <a:rPr lang="en-US" sz="3200" dirty="0" err="1"/>
              <a:t>V</a:t>
            </a:r>
            <a:r>
              <a:rPr lang="en-US" sz="3200" baseline="-25000" dirty="0" err="1">
                <a:latin typeface="Symbol" charset="2"/>
                <a:cs typeface="Symbol" charset="2"/>
              </a:rPr>
              <a:t>a</a:t>
            </a:r>
            <a:r>
              <a:rPr lang="en-US" sz="3200" dirty="0">
                <a:latin typeface="Symbol" charset="2"/>
                <a:cs typeface="Symbol" charset="2"/>
              </a:rPr>
              <a:t>    </a:t>
            </a:r>
            <a:r>
              <a:rPr lang="en-US" sz="3200" dirty="0" smtClean="0"/>
              <a:t>V</a:t>
            </a:r>
            <a:r>
              <a:rPr lang="en-US" sz="3200" baseline="-25000" dirty="0" smtClean="0">
                <a:latin typeface="Symbol" charset="2"/>
                <a:cs typeface="Symbol" charset="2"/>
              </a:rPr>
              <a:t>g</a:t>
            </a:r>
            <a:r>
              <a:rPr lang="en-US" sz="3200" dirty="0" smtClean="0">
                <a:latin typeface="Symbol" charset="2"/>
                <a:cs typeface="Symbol" charset="2"/>
              </a:rPr>
              <a:t>)</a:t>
            </a:r>
            <a:r>
              <a:rPr lang="en-US" sz="3200" baseline="-25000" dirty="0" smtClean="0">
                <a:latin typeface="Symbol" charset="2"/>
                <a:cs typeface="Symbol" charset="2"/>
              </a:rPr>
              <a:t>  </a:t>
            </a:r>
            <a:r>
              <a:rPr lang="en-US" sz="3200" dirty="0" smtClean="0">
                <a:latin typeface="Symbol" charset="2"/>
                <a:cs typeface="Symbol" charset="2"/>
              </a:rPr>
              <a:t>+ </a:t>
            </a:r>
            <a:r>
              <a:rPr lang="en-US" sz="3200" dirty="0">
                <a:latin typeface="Symbol" charset="2"/>
                <a:cs typeface="Symbol" charset="2"/>
              </a:rPr>
              <a:t>(</a:t>
            </a:r>
            <a:r>
              <a:rPr lang="en-US" sz="3200" dirty="0" err="1" smtClean="0"/>
              <a:t>V</a:t>
            </a:r>
            <a:r>
              <a:rPr lang="en-US" sz="3200" baseline="-25000" dirty="0" err="1" smtClean="0">
                <a:latin typeface="Symbol" charset="2"/>
                <a:cs typeface="Symbol" charset="2"/>
              </a:rPr>
              <a:t>b</a:t>
            </a:r>
            <a:r>
              <a:rPr lang="en-US" sz="3200" dirty="0" smtClean="0">
                <a:latin typeface="Symbol" charset="2"/>
                <a:cs typeface="Symbol" charset="2"/>
              </a:rPr>
              <a:t>    </a:t>
            </a:r>
            <a:r>
              <a:rPr lang="en-US" sz="3200" dirty="0" smtClean="0"/>
              <a:t>V</a:t>
            </a:r>
            <a:r>
              <a:rPr lang="en-US" sz="3200" baseline="-25000" dirty="0" smtClean="0">
                <a:latin typeface="Symbol" charset="2"/>
                <a:cs typeface="Symbol" charset="2"/>
              </a:rPr>
              <a:t>g</a:t>
            </a:r>
            <a:r>
              <a:rPr lang="en-US" sz="3200" dirty="0" smtClean="0">
                <a:latin typeface="Symbol" charset="2"/>
                <a:cs typeface="Symbol" charset="2"/>
              </a:rPr>
              <a:t>)</a:t>
            </a:r>
            <a:r>
              <a:rPr lang="en-US" sz="3200" baseline="-25000" dirty="0" smtClean="0">
                <a:latin typeface="Symbol" charset="2"/>
                <a:cs typeface="Symbol" charset="2"/>
              </a:rPr>
              <a:t> </a:t>
            </a:r>
            <a:endParaRPr lang="en-US" sz="3200" dirty="0">
              <a:latin typeface="Symbol" charset="2"/>
              <a:cs typeface="Symbol" charset="2"/>
            </a:endParaRPr>
          </a:p>
          <a:p>
            <a:endParaRPr lang="en-US" sz="3200" dirty="0">
              <a:latin typeface="Symbol" charset="2"/>
              <a:cs typeface="Symbol" charset="2"/>
            </a:endParaRPr>
          </a:p>
          <a:p>
            <a:endParaRPr lang="en-US" sz="3200" dirty="0">
              <a:latin typeface="Symbol" charset="2"/>
              <a:cs typeface="Symbol" charset="2"/>
            </a:endParaRPr>
          </a:p>
          <a:p>
            <a:endParaRPr lang="en-US" sz="3200" dirty="0">
              <a:latin typeface="Symbol" charset="2"/>
              <a:cs typeface="Symbol" charset="2"/>
            </a:endParaRPr>
          </a:p>
        </p:txBody>
      </p:sp>
      <p:grpSp>
        <p:nvGrpSpPr>
          <p:cNvPr id="14" name="Group 13"/>
          <p:cNvGrpSpPr/>
          <p:nvPr/>
        </p:nvGrpSpPr>
        <p:grpSpPr>
          <a:xfrm>
            <a:off x="5819251" y="1428431"/>
            <a:ext cx="747823" cy="1080594"/>
            <a:chOff x="5783971" y="1869456"/>
            <a:chExt cx="747823" cy="1080594"/>
          </a:xfrm>
        </p:grpSpPr>
        <p:sp>
          <p:nvSpPr>
            <p:cNvPr id="10" name="Rectangle 9"/>
            <p:cNvSpPr/>
            <p:nvPr/>
          </p:nvSpPr>
          <p:spPr>
            <a:xfrm rot="10800000">
              <a:off x="5868684" y="2168224"/>
              <a:ext cx="447959" cy="584776"/>
            </a:xfrm>
            <a:prstGeom prst="rect">
              <a:avLst/>
            </a:prstGeom>
          </p:spPr>
          <p:txBody>
            <a:bodyPr wrap="none">
              <a:spAutoFit/>
            </a:bodyPr>
            <a:lstStyle/>
            <a:p>
              <a:r>
                <a:rPr lang="en-US" sz="3200" dirty="0"/>
                <a:t>U</a:t>
              </a:r>
              <a:r>
                <a:rPr lang="en-US" dirty="0"/>
                <a:t> </a:t>
              </a:r>
            </a:p>
          </p:txBody>
        </p:sp>
        <p:sp>
          <p:nvSpPr>
            <p:cNvPr id="11" name="TextBox 10"/>
            <p:cNvSpPr txBox="1"/>
            <p:nvPr/>
          </p:nvSpPr>
          <p:spPr>
            <a:xfrm>
              <a:off x="5783971" y="2488385"/>
              <a:ext cx="747823" cy="461665"/>
            </a:xfrm>
            <a:prstGeom prst="rect">
              <a:avLst/>
            </a:prstGeom>
            <a:noFill/>
          </p:spPr>
          <p:txBody>
            <a:bodyPr wrap="square" rtlCol="0">
              <a:spAutoFit/>
            </a:bodyPr>
            <a:lstStyle/>
            <a:p>
              <a:r>
                <a:rPr lang="en-US" sz="2400" dirty="0" err="1" smtClean="0"/>
                <a:t>i</a:t>
              </a:r>
              <a:r>
                <a:rPr lang="en-US" sz="2400" dirty="0" smtClean="0"/>
                <a:t> = 1</a:t>
              </a:r>
              <a:endParaRPr lang="en-US" sz="2400" dirty="0"/>
            </a:p>
          </p:txBody>
        </p:sp>
        <p:sp>
          <p:nvSpPr>
            <p:cNvPr id="12" name="TextBox 11"/>
            <p:cNvSpPr txBox="1"/>
            <p:nvPr/>
          </p:nvSpPr>
          <p:spPr>
            <a:xfrm>
              <a:off x="5910929" y="1869456"/>
              <a:ext cx="440994" cy="461665"/>
            </a:xfrm>
            <a:prstGeom prst="rect">
              <a:avLst/>
            </a:prstGeom>
            <a:noFill/>
          </p:spPr>
          <p:txBody>
            <a:bodyPr wrap="square" rtlCol="0">
              <a:spAutoFit/>
            </a:bodyPr>
            <a:lstStyle/>
            <a:p>
              <a:r>
                <a:rPr lang="en-US" sz="2400" dirty="0" smtClean="0"/>
                <a:t>n</a:t>
              </a:r>
              <a:endParaRPr lang="en-US" sz="2400" dirty="0"/>
            </a:p>
          </p:txBody>
        </p:sp>
      </p:grpSp>
      <p:sp>
        <p:nvSpPr>
          <p:cNvPr id="13" name="TextBox 12"/>
          <p:cNvSpPr txBox="1"/>
          <p:nvPr/>
        </p:nvSpPr>
        <p:spPr>
          <a:xfrm>
            <a:off x="6738381" y="2021463"/>
            <a:ext cx="458633" cy="369332"/>
          </a:xfrm>
          <a:prstGeom prst="rect">
            <a:avLst/>
          </a:prstGeom>
          <a:noFill/>
        </p:spPr>
        <p:txBody>
          <a:bodyPr wrap="square" rtlCol="0">
            <a:spAutoFit/>
          </a:bodyPr>
          <a:lstStyle/>
          <a:p>
            <a:r>
              <a:rPr lang="en-US" dirty="0" err="1" smtClean="0"/>
              <a:t>i</a:t>
            </a:r>
            <a:endParaRPr lang="en-US" dirty="0"/>
          </a:p>
        </p:txBody>
      </p:sp>
      <p:sp>
        <p:nvSpPr>
          <p:cNvPr id="15" name="Rectangle 14"/>
          <p:cNvSpPr/>
          <p:nvPr/>
        </p:nvSpPr>
        <p:spPr>
          <a:xfrm>
            <a:off x="1722746" y="1074111"/>
            <a:ext cx="928459" cy="461665"/>
          </a:xfrm>
          <a:prstGeom prst="rect">
            <a:avLst/>
          </a:prstGeom>
        </p:spPr>
        <p:txBody>
          <a:bodyPr wrap="none">
            <a:spAutoFit/>
          </a:bodyPr>
          <a:lstStyle/>
          <a:p>
            <a:r>
              <a:rPr lang="en-US" sz="2400" dirty="0" smtClean="0">
                <a:latin typeface="Symbol" charset="2"/>
                <a:cs typeface="Symbol" charset="2"/>
              </a:rPr>
              <a:t>a</a:t>
            </a:r>
            <a:r>
              <a:rPr lang="en-US" sz="2400" dirty="0" smtClean="0">
                <a:cs typeface="Symbol" charset="2"/>
              </a:rPr>
              <a:t> </a:t>
            </a:r>
            <a:r>
              <a:rPr lang="en-US" sz="2400" dirty="0">
                <a:cs typeface="Symbol" charset="2"/>
              </a:rPr>
              <a:t>in A </a:t>
            </a:r>
            <a:endParaRPr lang="en-US" sz="2400" dirty="0"/>
          </a:p>
        </p:txBody>
      </p:sp>
      <p:grpSp>
        <p:nvGrpSpPr>
          <p:cNvPr id="17" name="Group 16"/>
          <p:cNvGrpSpPr>
            <a:grpSpLocks noChangeAspect="1"/>
          </p:cNvGrpSpPr>
          <p:nvPr/>
        </p:nvGrpSpPr>
        <p:grpSpPr>
          <a:xfrm>
            <a:off x="599752" y="3545957"/>
            <a:ext cx="993926" cy="740664"/>
            <a:chOff x="793734" y="564593"/>
            <a:chExt cx="871219" cy="649224"/>
          </a:xfrm>
        </p:grpSpPr>
        <p:pic>
          <p:nvPicPr>
            <p:cNvPr id="18" name="Picture 17"/>
            <p:cNvPicPr>
              <a:picLocks noChangeAspect="1"/>
            </p:cNvPicPr>
            <p:nvPr/>
          </p:nvPicPr>
          <p:blipFill rotWithShape="1">
            <a:blip r:embed="rId3"/>
            <a:srcRect l="-22826" t="-31574" r="-24015" b="-15269"/>
            <a:stretch/>
          </p:blipFill>
          <p:spPr>
            <a:xfrm>
              <a:off x="793734" y="564593"/>
              <a:ext cx="432816" cy="649224"/>
            </a:xfrm>
            <a:prstGeom prst="rect">
              <a:avLst/>
            </a:prstGeom>
            <a:noFill/>
          </p:spPr>
        </p:pic>
        <p:sp>
          <p:nvSpPr>
            <p:cNvPr id="19" name="Rectangle 18"/>
            <p:cNvSpPr/>
            <p:nvPr/>
          </p:nvSpPr>
          <p:spPr>
            <a:xfrm>
              <a:off x="1061637" y="729500"/>
              <a:ext cx="603316" cy="420628"/>
            </a:xfrm>
            <a:prstGeom prst="rect">
              <a:avLst/>
            </a:prstGeom>
          </p:spPr>
          <p:txBody>
            <a:bodyPr wrap="none">
              <a:spAutoFit/>
            </a:bodyPr>
            <a:lstStyle/>
            <a:p>
              <a:r>
                <a:rPr lang="en-US" sz="3200" baseline="-25000" dirty="0"/>
                <a:t>n</a:t>
              </a:r>
              <a:r>
                <a:rPr lang="en-US" sz="3200" baseline="-25000" dirty="0" smtClean="0"/>
                <a:t>+1</a:t>
              </a:r>
              <a:endParaRPr lang="en-US" sz="3200" dirty="0"/>
            </a:p>
          </p:txBody>
        </p:sp>
      </p:grpSp>
      <p:grpSp>
        <p:nvGrpSpPr>
          <p:cNvPr id="21" name="Group 20"/>
          <p:cNvGrpSpPr/>
          <p:nvPr/>
        </p:nvGrpSpPr>
        <p:grpSpPr>
          <a:xfrm>
            <a:off x="3814277" y="3338485"/>
            <a:ext cx="747823" cy="1186440"/>
            <a:chOff x="5783971" y="1763610"/>
            <a:chExt cx="747823" cy="1186440"/>
          </a:xfrm>
        </p:grpSpPr>
        <p:sp>
          <p:nvSpPr>
            <p:cNvPr id="24" name="TextBox 23"/>
            <p:cNvSpPr txBox="1"/>
            <p:nvPr/>
          </p:nvSpPr>
          <p:spPr>
            <a:xfrm>
              <a:off x="5783971" y="2488385"/>
              <a:ext cx="747823" cy="461665"/>
            </a:xfrm>
            <a:prstGeom prst="rect">
              <a:avLst/>
            </a:prstGeom>
            <a:noFill/>
          </p:spPr>
          <p:txBody>
            <a:bodyPr wrap="square" rtlCol="0">
              <a:spAutoFit/>
            </a:bodyPr>
            <a:lstStyle/>
            <a:p>
              <a:r>
                <a:rPr lang="en-US" sz="2400" dirty="0"/>
                <a:t>j</a:t>
              </a:r>
              <a:r>
                <a:rPr lang="en-US" sz="2400" dirty="0" smtClean="0"/>
                <a:t> = 1</a:t>
              </a:r>
              <a:endParaRPr lang="en-US" sz="2400" dirty="0"/>
            </a:p>
          </p:txBody>
        </p:sp>
        <p:sp>
          <p:nvSpPr>
            <p:cNvPr id="25" name="TextBox 24"/>
            <p:cNvSpPr txBox="1"/>
            <p:nvPr/>
          </p:nvSpPr>
          <p:spPr>
            <a:xfrm>
              <a:off x="5910929" y="1763610"/>
              <a:ext cx="440994" cy="461665"/>
            </a:xfrm>
            <a:prstGeom prst="rect">
              <a:avLst/>
            </a:prstGeom>
            <a:noFill/>
          </p:spPr>
          <p:txBody>
            <a:bodyPr wrap="square" rtlCol="0">
              <a:spAutoFit/>
            </a:bodyPr>
            <a:lstStyle/>
            <a:p>
              <a:r>
                <a:rPr lang="en-US" sz="2400" dirty="0" smtClean="0"/>
                <a:t>n</a:t>
              </a:r>
              <a:endParaRPr lang="en-US" sz="2400" dirty="0"/>
            </a:p>
          </p:txBody>
        </p:sp>
      </p:grpSp>
      <p:sp>
        <p:nvSpPr>
          <p:cNvPr id="26" name="TextBox 25"/>
          <p:cNvSpPr txBox="1"/>
          <p:nvPr/>
        </p:nvSpPr>
        <p:spPr>
          <a:xfrm>
            <a:off x="2733823" y="4066335"/>
            <a:ext cx="458633" cy="369332"/>
          </a:xfrm>
          <a:prstGeom prst="rect">
            <a:avLst/>
          </a:prstGeom>
          <a:noFill/>
        </p:spPr>
        <p:txBody>
          <a:bodyPr wrap="square" rtlCol="0">
            <a:spAutoFit/>
          </a:bodyPr>
          <a:lstStyle/>
          <a:p>
            <a:r>
              <a:rPr lang="en-US" dirty="0" err="1" smtClean="0"/>
              <a:t>i</a:t>
            </a:r>
            <a:endParaRPr lang="en-US" dirty="0"/>
          </a:p>
        </p:txBody>
      </p:sp>
      <p:sp>
        <p:nvSpPr>
          <p:cNvPr id="27" name="TextBox 26"/>
          <p:cNvSpPr txBox="1"/>
          <p:nvPr/>
        </p:nvSpPr>
        <p:spPr>
          <a:xfrm>
            <a:off x="5483425" y="4020851"/>
            <a:ext cx="458633" cy="369332"/>
          </a:xfrm>
          <a:prstGeom prst="rect">
            <a:avLst/>
          </a:prstGeom>
          <a:noFill/>
        </p:spPr>
        <p:txBody>
          <a:bodyPr wrap="square" rtlCol="0">
            <a:spAutoFit/>
          </a:bodyPr>
          <a:lstStyle/>
          <a:p>
            <a:r>
              <a:rPr lang="en-US" dirty="0" err="1" smtClean="0"/>
              <a:t>i</a:t>
            </a:r>
            <a:endParaRPr lang="en-US" dirty="0"/>
          </a:p>
        </p:txBody>
      </p:sp>
      <p:grpSp>
        <p:nvGrpSpPr>
          <p:cNvPr id="28" name="Group 27"/>
          <p:cNvGrpSpPr/>
          <p:nvPr/>
        </p:nvGrpSpPr>
        <p:grpSpPr>
          <a:xfrm>
            <a:off x="4758594" y="3362161"/>
            <a:ext cx="747823" cy="1413723"/>
            <a:chOff x="5783971" y="1977683"/>
            <a:chExt cx="747823" cy="1238986"/>
          </a:xfrm>
        </p:grpSpPr>
        <p:sp>
          <p:nvSpPr>
            <p:cNvPr id="29" name="Rectangle 28"/>
            <p:cNvSpPr/>
            <p:nvPr/>
          </p:nvSpPr>
          <p:spPr>
            <a:xfrm rot="10800000">
              <a:off x="5868684" y="2168224"/>
              <a:ext cx="447959" cy="584776"/>
            </a:xfrm>
            <a:prstGeom prst="rect">
              <a:avLst/>
            </a:prstGeom>
          </p:spPr>
          <p:txBody>
            <a:bodyPr wrap="none">
              <a:spAutoFit/>
            </a:bodyPr>
            <a:lstStyle/>
            <a:p>
              <a:r>
                <a:rPr lang="en-US" sz="3200" dirty="0"/>
                <a:t>U</a:t>
              </a:r>
              <a:r>
                <a:rPr lang="en-US" dirty="0"/>
                <a:t> </a:t>
              </a:r>
            </a:p>
          </p:txBody>
        </p:sp>
        <p:sp>
          <p:nvSpPr>
            <p:cNvPr id="30" name="TextBox 29"/>
            <p:cNvSpPr txBox="1"/>
            <p:nvPr/>
          </p:nvSpPr>
          <p:spPr>
            <a:xfrm>
              <a:off x="5783971" y="2488385"/>
              <a:ext cx="747823" cy="728284"/>
            </a:xfrm>
            <a:prstGeom prst="rect">
              <a:avLst/>
            </a:prstGeom>
            <a:noFill/>
          </p:spPr>
          <p:txBody>
            <a:bodyPr wrap="square" rtlCol="0">
              <a:spAutoFit/>
            </a:bodyPr>
            <a:lstStyle/>
            <a:p>
              <a:r>
                <a:rPr lang="en-US" sz="2400" dirty="0" err="1" smtClean="0"/>
                <a:t>i</a:t>
              </a:r>
              <a:r>
                <a:rPr lang="en-US" sz="2400" dirty="0" smtClean="0"/>
                <a:t> = 1</a:t>
              </a:r>
            </a:p>
            <a:p>
              <a:r>
                <a:rPr lang="en-US" sz="2400" dirty="0" smtClean="0"/>
                <a:t> </a:t>
              </a:r>
              <a:r>
                <a:rPr lang="en-US" sz="2400" dirty="0" err="1" smtClean="0"/>
                <a:t>i</a:t>
              </a:r>
              <a:r>
                <a:rPr lang="en-US" sz="2400" dirty="0" smtClean="0"/>
                <a:t> ≠ j</a:t>
              </a:r>
              <a:endParaRPr lang="en-US" sz="2400" dirty="0"/>
            </a:p>
          </p:txBody>
        </p:sp>
        <p:sp>
          <p:nvSpPr>
            <p:cNvPr id="31" name="TextBox 30"/>
            <p:cNvSpPr txBox="1"/>
            <p:nvPr/>
          </p:nvSpPr>
          <p:spPr>
            <a:xfrm>
              <a:off x="5910929" y="1977683"/>
              <a:ext cx="440994" cy="461665"/>
            </a:xfrm>
            <a:prstGeom prst="rect">
              <a:avLst/>
            </a:prstGeom>
            <a:noFill/>
          </p:spPr>
          <p:txBody>
            <a:bodyPr wrap="square" rtlCol="0">
              <a:spAutoFit/>
            </a:bodyPr>
            <a:lstStyle/>
            <a:p>
              <a:r>
                <a:rPr lang="en-US" sz="2400" dirty="0" smtClean="0"/>
                <a:t>n</a:t>
              </a:r>
              <a:endParaRPr lang="en-US" sz="2400" dirty="0"/>
            </a:p>
          </p:txBody>
        </p:sp>
      </p:grpSp>
      <p:grpSp>
        <p:nvGrpSpPr>
          <p:cNvPr id="32" name="Group 31"/>
          <p:cNvGrpSpPr/>
          <p:nvPr/>
        </p:nvGrpSpPr>
        <p:grpSpPr>
          <a:xfrm>
            <a:off x="1722758" y="3421963"/>
            <a:ext cx="747823" cy="1080594"/>
            <a:chOff x="5783971" y="1869456"/>
            <a:chExt cx="747823" cy="1080594"/>
          </a:xfrm>
        </p:grpSpPr>
        <p:sp>
          <p:nvSpPr>
            <p:cNvPr id="33" name="Rectangle 32"/>
            <p:cNvSpPr/>
            <p:nvPr/>
          </p:nvSpPr>
          <p:spPr>
            <a:xfrm rot="10800000">
              <a:off x="5868684" y="2168224"/>
              <a:ext cx="447959" cy="584776"/>
            </a:xfrm>
            <a:prstGeom prst="rect">
              <a:avLst/>
            </a:prstGeom>
          </p:spPr>
          <p:txBody>
            <a:bodyPr wrap="none">
              <a:spAutoFit/>
            </a:bodyPr>
            <a:lstStyle/>
            <a:p>
              <a:r>
                <a:rPr lang="en-US" sz="3200" dirty="0"/>
                <a:t>U</a:t>
              </a:r>
              <a:r>
                <a:rPr lang="en-US" dirty="0"/>
                <a:t> </a:t>
              </a:r>
            </a:p>
          </p:txBody>
        </p:sp>
        <p:sp>
          <p:nvSpPr>
            <p:cNvPr id="34" name="TextBox 33"/>
            <p:cNvSpPr txBox="1"/>
            <p:nvPr/>
          </p:nvSpPr>
          <p:spPr>
            <a:xfrm>
              <a:off x="5783971" y="2488385"/>
              <a:ext cx="747823" cy="461665"/>
            </a:xfrm>
            <a:prstGeom prst="rect">
              <a:avLst/>
            </a:prstGeom>
            <a:noFill/>
          </p:spPr>
          <p:txBody>
            <a:bodyPr wrap="square" rtlCol="0">
              <a:spAutoFit/>
            </a:bodyPr>
            <a:lstStyle/>
            <a:p>
              <a:r>
                <a:rPr lang="en-US" sz="2400" dirty="0" err="1" smtClean="0"/>
                <a:t>i</a:t>
              </a:r>
              <a:r>
                <a:rPr lang="en-US" sz="2400" dirty="0" smtClean="0"/>
                <a:t> = 1</a:t>
              </a:r>
              <a:endParaRPr lang="en-US" sz="2400" dirty="0"/>
            </a:p>
          </p:txBody>
        </p:sp>
        <p:sp>
          <p:nvSpPr>
            <p:cNvPr id="35" name="TextBox 34"/>
            <p:cNvSpPr txBox="1"/>
            <p:nvPr/>
          </p:nvSpPr>
          <p:spPr>
            <a:xfrm>
              <a:off x="5910929" y="1869456"/>
              <a:ext cx="440994" cy="461665"/>
            </a:xfrm>
            <a:prstGeom prst="rect">
              <a:avLst/>
            </a:prstGeom>
            <a:noFill/>
          </p:spPr>
          <p:txBody>
            <a:bodyPr wrap="square" rtlCol="0">
              <a:spAutoFit/>
            </a:bodyPr>
            <a:lstStyle/>
            <a:p>
              <a:r>
                <a:rPr lang="en-US" sz="2400" dirty="0" smtClean="0"/>
                <a:t>n</a:t>
              </a:r>
              <a:endParaRPr lang="en-US" sz="2400" dirty="0"/>
            </a:p>
          </p:txBody>
        </p:sp>
      </p:grpSp>
      <p:sp>
        <p:nvSpPr>
          <p:cNvPr id="16" name="TextBox 15"/>
          <p:cNvSpPr txBox="1"/>
          <p:nvPr/>
        </p:nvSpPr>
        <p:spPr>
          <a:xfrm>
            <a:off x="4323352" y="3193138"/>
            <a:ext cx="2944221" cy="1569660"/>
          </a:xfrm>
          <a:prstGeom prst="rect">
            <a:avLst/>
          </a:prstGeom>
          <a:noFill/>
        </p:spPr>
        <p:txBody>
          <a:bodyPr wrap="square" rtlCol="0">
            <a:spAutoFit/>
          </a:bodyPr>
          <a:lstStyle/>
          <a:p>
            <a:r>
              <a:rPr lang="en-US" sz="9600" dirty="0" smtClean="0"/>
              <a:t>(    )</a:t>
            </a:r>
            <a:endParaRPr lang="en-US" sz="9600" dirty="0"/>
          </a:p>
        </p:txBody>
      </p:sp>
      <p:grpSp>
        <p:nvGrpSpPr>
          <p:cNvPr id="36" name="Group 35"/>
          <p:cNvGrpSpPr>
            <a:grpSpLocks noChangeAspect="1"/>
          </p:cNvGrpSpPr>
          <p:nvPr/>
        </p:nvGrpSpPr>
        <p:grpSpPr>
          <a:xfrm>
            <a:off x="1286970" y="5003083"/>
            <a:ext cx="539496" cy="635309"/>
            <a:chOff x="793734" y="564593"/>
            <a:chExt cx="551312" cy="649224"/>
          </a:xfrm>
        </p:grpSpPr>
        <p:pic>
          <p:nvPicPr>
            <p:cNvPr id="37" name="Picture 36"/>
            <p:cNvPicPr>
              <a:picLocks noChangeAspect="1"/>
            </p:cNvPicPr>
            <p:nvPr/>
          </p:nvPicPr>
          <p:blipFill rotWithShape="1">
            <a:blip r:embed="rId3"/>
            <a:srcRect l="-22826" t="-31574" r="-24015" b="-15269"/>
            <a:stretch/>
          </p:blipFill>
          <p:spPr>
            <a:xfrm>
              <a:off x="793734" y="564593"/>
              <a:ext cx="432816" cy="649224"/>
            </a:xfrm>
            <a:prstGeom prst="rect">
              <a:avLst/>
            </a:prstGeom>
            <a:noFill/>
          </p:spPr>
        </p:pic>
        <p:sp>
          <p:nvSpPr>
            <p:cNvPr id="38" name="Rectangle 37"/>
            <p:cNvSpPr/>
            <p:nvPr/>
          </p:nvSpPr>
          <p:spPr>
            <a:xfrm>
              <a:off x="1061637" y="806815"/>
              <a:ext cx="283409" cy="368699"/>
            </a:xfrm>
            <a:prstGeom prst="rect">
              <a:avLst/>
            </a:prstGeom>
          </p:spPr>
          <p:txBody>
            <a:bodyPr wrap="none">
              <a:spAutoFit/>
            </a:bodyPr>
            <a:lstStyle/>
            <a:p>
              <a:r>
                <a:rPr lang="en-US" sz="3200" baseline="-25000" dirty="0"/>
                <a:t>0</a:t>
              </a:r>
              <a:endParaRPr lang="en-US" sz="3200" dirty="0"/>
            </a:p>
          </p:txBody>
        </p:sp>
      </p:grpSp>
      <p:grpSp>
        <p:nvGrpSpPr>
          <p:cNvPr id="42" name="Group 41"/>
          <p:cNvGrpSpPr>
            <a:grpSpLocks noChangeAspect="1"/>
          </p:cNvGrpSpPr>
          <p:nvPr/>
        </p:nvGrpSpPr>
        <p:grpSpPr>
          <a:xfrm>
            <a:off x="3315937" y="5003083"/>
            <a:ext cx="585487" cy="657658"/>
            <a:chOff x="793734" y="564593"/>
            <a:chExt cx="598310" cy="672063"/>
          </a:xfrm>
        </p:grpSpPr>
        <p:pic>
          <p:nvPicPr>
            <p:cNvPr id="43" name="Picture 42"/>
            <p:cNvPicPr>
              <a:picLocks noChangeAspect="1"/>
            </p:cNvPicPr>
            <p:nvPr/>
          </p:nvPicPr>
          <p:blipFill rotWithShape="1">
            <a:blip r:embed="rId3"/>
            <a:srcRect l="-22826" t="-31574" r="-24015" b="-15269"/>
            <a:stretch/>
          </p:blipFill>
          <p:spPr>
            <a:xfrm>
              <a:off x="793734" y="564593"/>
              <a:ext cx="432816" cy="649224"/>
            </a:xfrm>
            <a:prstGeom prst="rect">
              <a:avLst/>
            </a:prstGeom>
            <a:noFill/>
          </p:spPr>
        </p:pic>
        <p:sp>
          <p:nvSpPr>
            <p:cNvPr id="44" name="Rectangle 43"/>
            <p:cNvSpPr/>
            <p:nvPr/>
          </p:nvSpPr>
          <p:spPr>
            <a:xfrm>
              <a:off x="1061637" y="806815"/>
              <a:ext cx="330407" cy="429841"/>
            </a:xfrm>
            <a:prstGeom prst="rect">
              <a:avLst/>
            </a:prstGeom>
          </p:spPr>
          <p:txBody>
            <a:bodyPr wrap="none">
              <a:spAutoFit/>
            </a:bodyPr>
            <a:lstStyle/>
            <a:p>
              <a:r>
                <a:rPr lang="en-US" sz="3200" baseline="-25000" dirty="0" smtClean="0"/>
                <a:t>1</a:t>
              </a:r>
              <a:endParaRPr lang="en-US" sz="3200" dirty="0"/>
            </a:p>
          </p:txBody>
        </p:sp>
      </p:grpSp>
      <p:sp>
        <p:nvSpPr>
          <p:cNvPr id="45" name="Rectangle 44"/>
          <p:cNvSpPr/>
          <p:nvPr/>
        </p:nvSpPr>
        <p:spPr>
          <a:xfrm rot="10800000">
            <a:off x="4250507" y="5075781"/>
            <a:ext cx="447959" cy="584776"/>
          </a:xfrm>
          <a:prstGeom prst="rect">
            <a:avLst/>
          </a:prstGeom>
        </p:spPr>
        <p:txBody>
          <a:bodyPr wrap="none">
            <a:spAutoFit/>
          </a:bodyPr>
          <a:lstStyle/>
          <a:p>
            <a:r>
              <a:rPr lang="en-US" sz="3200" dirty="0" smtClean="0"/>
              <a:t>U</a:t>
            </a:r>
            <a:r>
              <a:rPr lang="en-US" dirty="0" smtClean="0"/>
              <a:t> </a:t>
            </a:r>
            <a:endParaRPr lang="en-US" dirty="0"/>
          </a:p>
        </p:txBody>
      </p:sp>
      <p:sp>
        <p:nvSpPr>
          <p:cNvPr id="46" name="Rectangle 45"/>
          <p:cNvSpPr/>
          <p:nvPr/>
        </p:nvSpPr>
        <p:spPr>
          <a:xfrm rot="10800000">
            <a:off x="4155947" y="5898539"/>
            <a:ext cx="447959" cy="584776"/>
          </a:xfrm>
          <a:prstGeom prst="rect">
            <a:avLst/>
          </a:prstGeom>
        </p:spPr>
        <p:txBody>
          <a:bodyPr wrap="none">
            <a:spAutoFit/>
          </a:bodyPr>
          <a:lstStyle/>
          <a:p>
            <a:r>
              <a:rPr lang="en-US" sz="3200" dirty="0" smtClean="0"/>
              <a:t>U</a:t>
            </a:r>
            <a:r>
              <a:rPr lang="en-US" dirty="0" smtClean="0"/>
              <a:t> </a:t>
            </a:r>
            <a:endParaRPr lang="en-US" dirty="0"/>
          </a:p>
        </p:txBody>
      </p:sp>
      <p:sp>
        <p:nvSpPr>
          <p:cNvPr id="47" name="Rectangle 46"/>
          <p:cNvSpPr/>
          <p:nvPr/>
        </p:nvSpPr>
        <p:spPr>
          <a:xfrm rot="10800000">
            <a:off x="1309547" y="5898539"/>
            <a:ext cx="447959" cy="584776"/>
          </a:xfrm>
          <a:prstGeom prst="rect">
            <a:avLst/>
          </a:prstGeom>
        </p:spPr>
        <p:txBody>
          <a:bodyPr wrap="none">
            <a:spAutoFit/>
          </a:bodyPr>
          <a:lstStyle/>
          <a:p>
            <a:r>
              <a:rPr lang="en-US" sz="3200" dirty="0" smtClean="0"/>
              <a:t>U</a:t>
            </a:r>
            <a:r>
              <a:rPr lang="en-US" dirty="0" smtClean="0"/>
              <a:t> </a:t>
            </a:r>
            <a:endParaRPr lang="en-US" dirty="0"/>
          </a:p>
        </p:txBody>
      </p:sp>
      <p:sp>
        <p:nvSpPr>
          <p:cNvPr id="48" name="Rectangle 47"/>
          <p:cNvSpPr/>
          <p:nvPr/>
        </p:nvSpPr>
        <p:spPr>
          <a:xfrm rot="10800000">
            <a:off x="2114627" y="5898539"/>
            <a:ext cx="447959" cy="584776"/>
          </a:xfrm>
          <a:prstGeom prst="rect">
            <a:avLst/>
          </a:prstGeom>
        </p:spPr>
        <p:txBody>
          <a:bodyPr wrap="none">
            <a:spAutoFit/>
          </a:bodyPr>
          <a:lstStyle/>
          <a:p>
            <a:r>
              <a:rPr lang="en-US" sz="3200" dirty="0" smtClean="0"/>
              <a:t>U</a:t>
            </a:r>
            <a:r>
              <a:rPr lang="en-US" dirty="0" smtClean="0"/>
              <a:t> </a:t>
            </a:r>
            <a:endParaRPr lang="en-US" dirty="0"/>
          </a:p>
        </p:txBody>
      </p:sp>
      <p:sp>
        <p:nvSpPr>
          <p:cNvPr id="49" name="Rectangle 48"/>
          <p:cNvSpPr/>
          <p:nvPr/>
        </p:nvSpPr>
        <p:spPr>
          <a:xfrm rot="10800000">
            <a:off x="7964747" y="5898539"/>
            <a:ext cx="447959" cy="584776"/>
          </a:xfrm>
          <a:prstGeom prst="rect">
            <a:avLst/>
          </a:prstGeom>
        </p:spPr>
        <p:txBody>
          <a:bodyPr wrap="none">
            <a:spAutoFit/>
          </a:bodyPr>
          <a:lstStyle/>
          <a:p>
            <a:r>
              <a:rPr lang="en-US" sz="3200" dirty="0" smtClean="0"/>
              <a:t>U</a:t>
            </a:r>
            <a:r>
              <a:rPr lang="en-US" dirty="0" smtClean="0"/>
              <a:t> </a:t>
            </a:r>
            <a:endParaRPr lang="en-US" dirty="0"/>
          </a:p>
        </p:txBody>
      </p:sp>
      <p:sp>
        <p:nvSpPr>
          <p:cNvPr id="50" name="Rectangle 49"/>
          <p:cNvSpPr/>
          <p:nvPr/>
        </p:nvSpPr>
        <p:spPr>
          <a:xfrm rot="10800000">
            <a:off x="6123827" y="5898539"/>
            <a:ext cx="447959" cy="584776"/>
          </a:xfrm>
          <a:prstGeom prst="rect">
            <a:avLst/>
          </a:prstGeom>
        </p:spPr>
        <p:txBody>
          <a:bodyPr wrap="none">
            <a:spAutoFit/>
          </a:bodyPr>
          <a:lstStyle/>
          <a:p>
            <a:r>
              <a:rPr lang="en-US" sz="3200" dirty="0" smtClean="0"/>
              <a:t>U</a:t>
            </a:r>
            <a:r>
              <a:rPr lang="en-US" dirty="0" smtClean="0"/>
              <a:t> </a:t>
            </a:r>
            <a:endParaRPr lang="en-US" dirty="0"/>
          </a:p>
        </p:txBody>
      </p:sp>
      <p:grpSp>
        <p:nvGrpSpPr>
          <p:cNvPr id="51" name="Group 50"/>
          <p:cNvGrpSpPr>
            <a:grpSpLocks noChangeAspect="1"/>
          </p:cNvGrpSpPr>
          <p:nvPr/>
        </p:nvGrpSpPr>
        <p:grpSpPr>
          <a:xfrm>
            <a:off x="352793" y="5820969"/>
            <a:ext cx="585487" cy="657658"/>
            <a:chOff x="793734" y="564593"/>
            <a:chExt cx="598310" cy="672063"/>
          </a:xfrm>
        </p:grpSpPr>
        <p:pic>
          <p:nvPicPr>
            <p:cNvPr id="52" name="Picture 51"/>
            <p:cNvPicPr>
              <a:picLocks noChangeAspect="1"/>
            </p:cNvPicPr>
            <p:nvPr/>
          </p:nvPicPr>
          <p:blipFill rotWithShape="1">
            <a:blip r:embed="rId3"/>
            <a:srcRect l="-22826" t="-31574" r="-24015" b="-15269"/>
            <a:stretch/>
          </p:blipFill>
          <p:spPr>
            <a:xfrm>
              <a:off x="793734" y="564593"/>
              <a:ext cx="432816" cy="649224"/>
            </a:xfrm>
            <a:prstGeom prst="rect">
              <a:avLst/>
            </a:prstGeom>
            <a:noFill/>
          </p:spPr>
        </p:pic>
        <p:sp>
          <p:nvSpPr>
            <p:cNvPr id="53" name="Rectangle 52"/>
            <p:cNvSpPr/>
            <p:nvPr/>
          </p:nvSpPr>
          <p:spPr>
            <a:xfrm>
              <a:off x="1061637" y="806815"/>
              <a:ext cx="330407" cy="429841"/>
            </a:xfrm>
            <a:prstGeom prst="rect">
              <a:avLst/>
            </a:prstGeom>
          </p:spPr>
          <p:txBody>
            <a:bodyPr wrap="none">
              <a:spAutoFit/>
            </a:bodyPr>
            <a:lstStyle/>
            <a:p>
              <a:r>
                <a:rPr lang="en-US" sz="3200" baseline="-25000" dirty="0"/>
                <a:t>2</a:t>
              </a:r>
              <a:endParaRPr lang="en-US" sz="3200" dirty="0"/>
            </a:p>
          </p:txBody>
        </p:sp>
      </p:grpSp>
    </p:spTree>
    <p:extLst>
      <p:ext uri="{BB962C8B-B14F-4D97-AF65-F5344CB8AC3E}">
        <p14:creationId xmlns:p14="http://schemas.microsoft.com/office/powerpoint/2010/main" val="1964243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963" y="-2535"/>
            <a:ext cx="9171780" cy="6862763"/>
            <a:chOff x="-6963" y="-2535"/>
            <a:chExt cx="9171780" cy="6862763"/>
          </a:xfrm>
          <a:solidFill>
            <a:schemeClr val="accent3">
              <a:lumMod val="40000"/>
              <a:lumOff val="60000"/>
            </a:schemeClr>
          </a:solidFill>
        </p:grpSpPr>
        <p:grpSp>
          <p:nvGrpSpPr>
            <p:cNvPr id="4" name="Group 3"/>
            <p:cNvGrpSpPr/>
            <p:nvPr/>
          </p:nvGrpSpPr>
          <p:grpSpPr>
            <a:xfrm>
              <a:off x="-6963" y="-1"/>
              <a:ext cx="9171780" cy="6860229"/>
              <a:chOff x="-6963" y="-1"/>
              <a:chExt cx="9171780" cy="6860229"/>
            </a:xfrm>
            <a:grp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endParaRPr>
            </a:p>
          </p:txBody>
        </p:sp>
      </p:grpSp>
      <p:sp>
        <p:nvSpPr>
          <p:cNvPr id="2" name="TextBox 1"/>
          <p:cNvSpPr txBox="1"/>
          <p:nvPr/>
        </p:nvSpPr>
        <p:spPr>
          <a:xfrm>
            <a:off x="1110342" y="-24007"/>
            <a:ext cx="6923316" cy="1015663"/>
          </a:xfrm>
          <a:prstGeom prst="rect">
            <a:avLst/>
          </a:prstGeom>
          <a:noFill/>
        </p:spPr>
        <p:txBody>
          <a:bodyPr wrap="square" rtlCol="0">
            <a:spAutoFit/>
          </a:bodyPr>
          <a:lstStyle/>
          <a:p>
            <a:r>
              <a:rPr lang="en-US" sz="6000" dirty="0" smtClean="0"/>
              <a:t>Your name homology</a:t>
            </a:r>
          </a:p>
        </p:txBody>
      </p:sp>
      <p:sp>
        <p:nvSpPr>
          <p:cNvPr id="10" name="TextBox 9"/>
          <p:cNvSpPr txBox="1"/>
          <p:nvPr/>
        </p:nvSpPr>
        <p:spPr>
          <a:xfrm>
            <a:off x="1274532" y="1087199"/>
            <a:ext cx="6096000" cy="4579715"/>
          </a:xfrm>
          <a:prstGeom prst="rect">
            <a:avLst/>
          </a:prstGeom>
          <a:noFill/>
        </p:spPr>
        <p:txBody>
          <a:bodyPr wrap="square" rtlCol="0">
            <a:spAutoFit/>
          </a:bodyPr>
          <a:lstStyle/>
          <a:p>
            <a:r>
              <a:rPr lang="en-US" sz="5400" dirty="0" smtClean="0"/>
              <a:t>3 ingredients:</a:t>
            </a:r>
          </a:p>
          <a:p>
            <a:endParaRPr lang="en-US" sz="3600" dirty="0"/>
          </a:p>
          <a:p>
            <a:r>
              <a:rPr lang="en-US" sz="5400" dirty="0" smtClean="0"/>
              <a:t>1.)  Objects</a:t>
            </a:r>
          </a:p>
          <a:p>
            <a:pPr>
              <a:lnSpc>
                <a:spcPct val="140000"/>
              </a:lnSpc>
            </a:pPr>
            <a:r>
              <a:rPr lang="en-US" sz="5400" dirty="0" smtClean="0"/>
              <a:t>2.)  Grading</a:t>
            </a:r>
          </a:p>
          <a:p>
            <a:pPr>
              <a:lnSpc>
                <a:spcPct val="140000"/>
              </a:lnSpc>
            </a:pPr>
            <a:r>
              <a:rPr lang="en-US" sz="5400" dirty="0" smtClean="0"/>
              <a:t>3.)  Boundary map</a:t>
            </a:r>
            <a:endParaRPr lang="en-US" sz="5400" dirty="0"/>
          </a:p>
        </p:txBody>
      </p:sp>
      <p:grpSp>
        <p:nvGrpSpPr>
          <p:cNvPr id="11" name="Group 10"/>
          <p:cNvGrpSpPr/>
          <p:nvPr/>
        </p:nvGrpSpPr>
        <p:grpSpPr>
          <a:xfrm>
            <a:off x="450175" y="5600780"/>
            <a:ext cx="8521002" cy="850099"/>
            <a:chOff x="450175" y="1444026"/>
            <a:chExt cx="8521002" cy="850099"/>
          </a:xfrm>
        </p:grpSpPr>
        <p:grpSp>
          <p:nvGrpSpPr>
            <p:cNvPr id="12" name="Group 11"/>
            <p:cNvGrpSpPr/>
            <p:nvPr/>
          </p:nvGrpSpPr>
          <p:grpSpPr>
            <a:xfrm>
              <a:off x="450175" y="1444026"/>
              <a:ext cx="8521002" cy="832917"/>
              <a:chOff x="3593592" y="100584"/>
              <a:chExt cx="8521002" cy="832917"/>
            </a:xfrm>
            <a:noFill/>
          </p:grpSpPr>
          <p:pic>
            <p:nvPicPr>
              <p:cNvPr id="14" name="Picture 13"/>
              <p:cNvPicPr>
                <a:picLocks noChangeAspect="1"/>
              </p:cNvPicPr>
              <p:nvPr/>
            </p:nvPicPr>
            <p:blipFill rotWithShape="1">
              <a:blip r:embed="rId3"/>
              <a:srcRect l="-22826" t="-31574" r="-24015" b="-15269"/>
              <a:stretch/>
            </p:blipFill>
            <p:spPr>
              <a:xfrm>
                <a:off x="3593592" y="100584"/>
                <a:ext cx="554736" cy="832104"/>
              </a:xfrm>
              <a:prstGeom prst="rect">
                <a:avLst/>
              </a:prstGeom>
              <a:grpFill/>
            </p:spPr>
          </p:pic>
          <p:sp>
            <p:nvSpPr>
              <p:cNvPr id="15" name="TextBox 14"/>
              <p:cNvSpPr txBox="1"/>
              <p:nvPr/>
            </p:nvSpPr>
            <p:spPr>
              <a:xfrm>
                <a:off x="3949673" y="102504"/>
                <a:ext cx="8164921" cy="830997"/>
              </a:xfrm>
              <a:prstGeom prst="rect">
                <a:avLst/>
              </a:prstGeom>
              <a:grpFill/>
            </p:spPr>
            <p:txBody>
              <a:bodyPr wrap="square" rtlCol="0">
                <a:spAutoFit/>
              </a:bodyPr>
              <a:lstStyle/>
              <a:p>
                <a:r>
                  <a:rPr lang="en-US" sz="4800" baseline="-25000" dirty="0" smtClean="0"/>
                  <a:t>n</a:t>
                </a:r>
                <a:r>
                  <a:rPr lang="en-US" sz="4800" dirty="0" smtClean="0"/>
                  <a:t> :  </a:t>
                </a:r>
                <a:r>
                  <a:rPr lang="en-US" sz="4800" dirty="0" err="1" smtClean="0"/>
                  <a:t>C</a:t>
                </a:r>
                <a:r>
                  <a:rPr lang="en-US" sz="4800" baseline="-25000" dirty="0" err="1" smtClean="0"/>
                  <a:t>n</a:t>
                </a:r>
                <a:r>
                  <a:rPr lang="en-US" sz="4800" baseline="-25000" dirty="0" smtClean="0"/>
                  <a:t>  </a:t>
                </a:r>
                <a:r>
                  <a:rPr lang="en-US" sz="4800" dirty="0" smtClean="0">
                    <a:sym typeface="Wingdings"/>
                  </a:rPr>
                  <a:t></a:t>
                </a:r>
                <a:r>
                  <a:rPr lang="en-US" sz="4800" dirty="0" smtClean="0"/>
                  <a:t>  C</a:t>
                </a:r>
                <a:r>
                  <a:rPr lang="en-US" sz="4800" baseline="-25000" dirty="0" smtClean="0"/>
                  <a:t>n-1</a:t>
                </a:r>
                <a:r>
                  <a:rPr lang="en-US" sz="4800" dirty="0" smtClean="0"/>
                  <a:t>  such that     </a:t>
                </a:r>
                <a:r>
                  <a:rPr lang="en-US" sz="4800" baseline="30000" dirty="0" smtClean="0"/>
                  <a:t>2</a:t>
                </a:r>
                <a:r>
                  <a:rPr lang="en-US" sz="4800" dirty="0" smtClean="0"/>
                  <a:t>  = 0</a:t>
                </a:r>
                <a:endParaRPr lang="en-US" sz="4800" baseline="-25000" dirty="0" smtClean="0"/>
              </a:p>
            </p:txBody>
          </p:sp>
        </p:grpSp>
        <p:pic>
          <p:nvPicPr>
            <p:cNvPr id="13" name="Picture 12"/>
            <p:cNvPicPr>
              <a:picLocks noChangeAspect="1"/>
            </p:cNvPicPr>
            <p:nvPr/>
          </p:nvPicPr>
          <p:blipFill rotWithShape="1">
            <a:blip r:embed="rId3"/>
            <a:srcRect l="-22826" t="-31574" r="-24015" b="-15269"/>
            <a:stretch/>
          </p:blipFill>
          <p:spPr>
            <a:xfrm>
              <a:off x="6920974" y="1462021"/>
              <a:ext cx="554736" cy="832104"/>
            </a:xfrm>
            <a:prstGeom prst="rect">
              <a:avLst/>
            </a:prstGeom>
            <a:noFill/>
          </p:spPr>
        </p:pic>
      </p:grpSp>
    </p:spTree>
    <p:extLst>
      <p:ext uri="{BB962C8B-B14F-4D97-AF65-F5344CB8AC3E}">
        <p14:creationId xmlns:p14="http://schemas.microsoft.com/office/powerpoint/2010/main" val="631452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5275</TotalTime>
  <Words>2673</Words>
  <Application>Microsoft Office PowerPoint</Application>
  <PresentationFormat>On-screen Show (4:3)</PresentationFormat>
  <Paragraphs>343</Paragraphs>
  <Slides>46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99</cp:revision>
  <dcterms:created xsi:type="dcterms:W3CDTF">2013-08-19T23:02:10Z</dcterms:created>
  <dcterms:modified xsi:type="dcterms:W3CDTF">2015-01-19T03:41:10Z</dcterms:modified>
  <cp:category/>
</cp:coreProperties>
</file>