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2"/>
  </p:notesMasterIdLst>
  <p:sldIdLst>
    <p:sldId id="293" r:id="rId2"/>
    <p:sldId id="294" r:id="rId3"/>
    <p:sldId id="258" r:id="rId4"/>
    <p:sldId id="257" r:id="rId5"/>
    <p:sldId id="276" r:id="rId6"/>
    <p:sldId id="259" r:id="rId7"/>
    <p:sldId id="260" r:id="rId8"/>
    <p:sldId id="256" r:id="rId9"/>
    <p:sldId id="277" r:id="rId10"/>
    <p:sldId id="278" r:id="rId11"/>
    <p:sldId id="296" r:id="rId12"/>
    <p:sldId id="261" r:id="rId13"/>
    <p:sldId id="262" r:id="rId14"/>
    <p:sldId id="265" r:id="rId15"/>
    <p:sldId id="280" r:id="rId16"/>
    <p:sldId id="282" r:id="rId17"/>
    <p:sldId id="283" r:id="rId18"/>
    <p:sldId id="286" r:id="rId19"/>
    <p:sldId id="288" r:id="rId20"/>
    <p:sldId id="290" r:id="rId21"/>
    <p:sldId id="292" r:id="rId22"/>
    <p:sldId id="299" r:id="rId23"/>
    <p:sldId id="298" r:id="rId24"/>
    <p:sldId id="297" r:id="rId25"/>
    <p:sldId id="266" r:id="rId26"/>
    <p:sldId id="267" r:id="rId27"/>
    <p:sldId id="268" r:id="rId28"/>
    <p:sldId id="340" r:id="rId29"/>
    <p:sldId id="341" r:id="rId30"/>
    <p:sldId id="269" r:id="rId31"/>
    <p:sldId id="270" r:id="rId32"/>
    <p:sldId id="271" r:id="rId33"/>
    <p:sldId id="342" r:id="rId34"/>
    <p:sldId id="272" r:id="rId35"/>
    <p:sldId id="274" r:id="rId36"/>
    <p:sldId id="273" r:id="rId37"/>
    <p:sldId id="275" r:id="rId38"/>
    <p:sldId id="301" r:id="rId39"/>
    <p:sldId id="321" r:id="rId40"/>
    <p:sldId id="304" r:id="rId41"/>
    <p:sldId id="305" r:id="rId42"/>
    <p:sldId id="306" r:id="rId43"/>
    <p:sldId id="307" r:id="rId44"/>
    <p:sldId id="308" r:id="rId45"/>
    <p:sldId id="311" r:id="rId46"/>
    <p:sldId id="322" r:id="rId47"/>
    <p:sldId id="369" r:id="rId48"/>
    <p:sldId id="371" r:id="rId49"/>
    <p:sldId id="372" r:id="rId50"/>
    <p:sldId id="373" r:id="rId51"/>
    <p:sldId id="374" r:id="rId52"/>
    <p:sldId id="375" r:id="rId53"/>
    <p:sldId id="376" r:id="rId54"/>
    <p:sldId id="370" r:id="rId55"/>
    <p:sldId id="368" r:id="rId56"/>
    <p:sldId id="367" r:id="rId57"/>
    <p:sldId id="366" r:id="rId58"/>
    <p:sldId id="377" r:id="rId59"/>
    <p:sldId id="333" r:id="rId60"/>
    <p:sldId id="345" r:id="rId61"/>
    <p:sldId id="346" r:id="rId62"/>
    <p:sldId id="347" r:id="rId63"/>
    <p:sldId id="348" r:id="rId64"/>
    <p:sldId id="295" r:id="rId65"/>
    <p:sldId id="339" r:id="rId66"/>
    <p:sldId id="337" r:id="rId67"/>
    <p:sldId id="338" r:id="rId68"/>
    <p:sldId id="336" r:id="rId69"/>
    <p:sldId id="343" r:id="rId70"/>
    <p:sldId id="344" r:id="rId7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snapToObjects="1">
      <p:cViewPr varScale="1">
        <p:scale>
          <a:sx n="94" d="100"/>
          <a:sy n="94" d="100"/>
        </p:scale>
        <p:origin x="500" y="68"/>
      </p:cViewPr>
      <p:guideLst>
        <p:guide orient="horz" pos="2160"/>
        <p:guide pos="2880"/>
      </p:guideLst>
    </p:cSldViewPr>
  </p:slideViewPr>
  <p:notesTextViewPr>
    <p:cViewPr>
      <p:scale>
        <a:sx n="100" d="100"/>
        <a:sy n="100" d="100"/>
      </p:scale>
      <p:origin x="0" y="0"/>
    </p:cViewPr>
  </p:notesTextViewPr>
  <p:sorterViewPr>
    <p:cViewPr>
      <p:scale>
        <a:sx n="80" d="100"/>
        <a:sy n="80" d="100"/>
      </p:scale>
      <p:origin x="0" y="-44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E7054D-480E-0D47-9FBF-DF6AD20C12AA}" type="datetimeFigureOut">
              <a:rPr lang="en-US" smtClean="0"/>
              <a:t>1/18/2015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E0242AC-45F7-174C-B98E-CA3C6E2E4CEE}" type="slidenum">
              <a:rPr lang="en-US" smtClean="0"/>
              <a:t>‹#›</a:t>
            </a:fld>
            <a:endParaRPr lang="en-US"/>
          </a:p>
        </p:txBody>
      </p:sp>
    </p:spTree>
    <p:extLst>
      <p:ext uri="{BB962C8B-B14F-4D97-AF65-F5344CB8AC3E}">
        <p14:creationId xmlns:p14="http://schemas.microsoft.com/office/powerpoint/2010/main" val="180955318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The </a:t>
            </a:r>
            <a:r>
              <a:rPr lang="en-US" sz="1200" baseline="0" dirty="0" smtClean="0">
                <a:solidFill>
                  <a:schemeClr val="tx1"/>
                </a:solidFill>
              </a:rPr>
              <a:t>b</a:t>
            </a:r>
            <a:r>
              <a:rPr lang="en-US" sz="1200" dirty="0" smtClean="0">
                <a:solidFill>
                  <a:schemeClr val="tx1"/>
                </a:solidFill>
              </a:rPr>
              <a:t>uilding blocks for a</a:t>
            </a:r>
            <a:r>
              <a:rPr lang="en-US" sz="1200" baseline="0" dirty="0" smtClean="0">
                <a:solidFill>
                  <a:schemeClr val="tx1"/>
                </a:solidFill>
              </a:rPr>
              <a:t> </a:t>
            </a:r>
            <a:r>
              <a:rPr lang="en-US" sz="1200" dirty="0" smtClean="0">
                <a:solidFill>
                  <a:schemeClr val="tx1"/>
                </a:solidFill>
              </a:rPr>
              <a:t>simplicial complex consist of zero simplices which are zero dimensional vertices, one simplices which are one-dimensional edges, and 2-simplices which are two dimensional triangles,</a:t>
            </a:r>
          </a:p>
          <a:p>
            <a:pPr algn="l"/>
            <a:endParaRPr lang="en-US" baseline="0" dirty="0" smtClean="0"/>
          </a:p>
        </p:txBody>
      </p:sp>
      <p:sp>
        <p:nvSpPr>
          <p:cNvPr id="4" name="Slide Number Placeholder 3"/>
          <p:cNvSpPr>
            <a:spLocks noGrp="1"/>
          </p:cNvSpPr>
          <p:nvPr>
            <p:ph type="sldNum" sz="quarter" idx="10"/>
          </p:nvPr>
        </p:nvSpPr>
        <p:spPr/>
        <p:txBody>
          <a:bodyPr/>
          <a:lstStyle/>
          <a:p>
            <a:fld id="{DB6FC4B9-A07B-9549-B62E-78439FDB3B71}" type="slidenum">
              <a:rPr lang="en-US" smtClean="0"/>
              <a:t>15</a:t>
            </a:fld>
            <a:endParaRPr lang="en-US" dirty="0"/>
          </a:p>
        </p:txBody>
      </p:sp>
    </p:spTree>
    <p:extLst>
      <p:ext uri="{BB962C8B-B14F-4D97-AF65-F5344CB8AC3E}">
        <p14:creationId xmlns:p14="http://schemas.microsoft.com/office/powerpoint/2010/main" val="11399647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chemeClr val="tx1"/>
                </a:solidFill>
              </a:rPr>
              <a:t>Thus we now have the </a:t>
            </a:r>
            <a:r>
              <a:rPr lang="en-US" sz="1200" dirty="0" err="1" smtClean="0">
                <a:solidFill>
                  <a:schemeClr val="tx1"/>
                </a:solidFill>
              </a:rPr>
              <a:t>Vietoris</a:t>
            </a:r>
            <a:r>
              <a:rPr lang="en-US" sz="1200" dirty="0" smtClean="0">
                <a:solidFill>
                  <a:schemeClr val="tx1"/>
                </a:solidFill>
              </a:rPr>
              <a:t> Rips simplicial complex.</a:t>
            </a:r>
            <a:r>
              <a:rPr lang="en-US" sz="1200" baseline="0" dirty="0" smtClean="0">
                <a:solidFill>
                  <a:schemeClr val="tx1"/>
                </a:solidFill>
              </a:rPr>
              <a:t>  Note we get the same simplex by adding one dimension at a time</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D69E9DB7-993A-C643-9AA4-1235EAC7C65C}" type="slidenum">
              <a:rPr lang="en-US" smtClean="0"/>
              <a:t>25</a:t>
            </a:fld>
            <a:endParaRPr lang="en-US"/>
          </a:p>
        </p:txBody>
      </p:sp>
    </p:spTree>
    <p:extLst>
      <p:ext uri="{BB962C8B-B14F-4D97-AF65-F5344CB8AC3E}">
        <p14:creationId xmlns:p14="http://schemas.microsoft.com/office/powerpoint/2010/main" val="3296792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chemeClr val="tx1"/>
                </a:solidFill>
              </a:rPr>
              <a:t>Thus we now have the </a:t>
            </a:r>
            <a:r>
              <a:rPr lang="en-US" sz="1200" dirty="0" err="1" smtClean="0">
                <a:solidFill>
                  <a:schemeClr val="tx1"/>
                </a:solidFill>
              </a:rPr>
              <a:t>Vietoris</a:t>
            </a:r>
            <a:r>
              <a:rPr lang="en-US" sz="1200" dirty="0" smtClean="0">
                <a:solidFill>
                  <a:schemeClr val="tx1"/>
                </a:solidFill>
              </a:rPr>
              <a:t> Rips simplicial complex.</a:t>
            </a:r>
            <a:r>
              <a:rPr lang="en-US" sz="1200" baseline="0" dirty="0" smtClean="0">
                <a:solidFill>
                  <a:schemeClr val="tx1"/>
                </a:solidFill>
              </a:rPr>
              <a:t>  Note we get the same simplex by adding one dimension at a time</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D69E9DB7-993A-C643-9AA4-1235EAC7C65C}" type="slidenum">
              <a:rPr lang="en-US" smtClean="0"/>
              <a:t>26</a:t>
            </a:fld>
            <a:endParaRPr lang="en-US"/>
          </a:p>
        </p:txBody>
      </p:sp>
    </p:spTree>
    <p:extLst>
      <p:ext uri="{BB962C8B-B14F-4D97-AF65-F5344CB8AC3E}">
        <p14:creationId xmlns:p14="http://schemas.microsoft.com/office/powerpoint/2010/main" val="3296792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A63240-6D85-6A49-B3C6-01B0D5F3BBBA}" type="slidenum">
              <a:rPr lang="en-US" smtClean="0"/>
              <a:t>27</a:t>
            </a:fld>
            <a:endParaRPr lang="en-US"/>
          </a:p>
        </p:txBody>
      </p:sp>
    </p:spTree>
    <p:extLst>
      <p:ext uri="{BB962C8B-B14F-4D97-AF65-F5344CB8AC3E}">
        <p14:creationId xmlns:p14="http://schemas.microsoft.com/office/powerpoint/2010/main" val="11088821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A63240-6D85-6A49-B3C6-01B0D5F3BBBA}" type="slidenum">
              <a:rPr lang="en-US" smtClean="0"/>
              <a:t>28</a:t>
            </a:fld>
            <a:endParaRPr lang="en-US"/>
          </a:p>
        </p:txBody>
      </p:sp>
    </p:spTree>
    <p:extLst>
      <p:ext uri="{BB962C8B-B14F-4D97-AF65-F5344CB8AC3E}">
        <p14:creationId xmlns:p14="http://schemas.microsoft.com/office/powerpoint/2010/main" val="41512904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chemeClr val="tx1"/>
                </a:solidFill>
              </a:rPr>
              <a:t>Thus we now have the </a:t>
            </a:r>
            <a:r>
              <a:rPr lang="en-US" sz="1200" dirty="0" err="1" smtClean="0">
                <a:solidFill>
                  <a:schemeClr val="tx1"/>
                </a:solidFill>
              </a:rPr>
              <a:t>Vietoris</a:t>
            </a:r>
            <a:r>
              <a:rPr lang="en-US" sz="1200" dirty="0" smtClean="0">
                <a:solidFill>
                  <a:schemeClr val="tx1"/>
                </a:solidFill>
              </a:rPr>
              <a:t> Rips simplicial complex.</a:t>
            </a:r>
            <a:r>
              <a:rPr lang="en-US" sz="1200" baseline="0" dirty="0" smtClean="0">
                <a:solidFill>
                  <a:schemeClr val="tx1"/>
                </a:solidFill>
              </a:rPr>
              <a:t>  Note we get the same simplex by adding one dimension at a time</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D69E9DB7-993A-C643-9AA4-1235EAC7C65C}" type="slidenum">
              <a:rPr lang="en-US" smtClean="0"/>
              <a:t>29</a:t>
            </a:fld>
            <a:endParaRPr lang="en-US"/>
          </a:p>
        </p:txBody>
      </p:sp>
    </p:spTree>
    <p:extLst>
      <p:ext uri="{BB962C8B-B14F-4D97-AF65-F5344CB8AC3E}">
        <p14:creationId xmlns:p14="http://schemas.microsoft.com/office/powerpoint/2010/main" val="31081128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0242AC-45F7-174C-B98E-CA3C6E2E4CEE}" type="slidenum">
              <a:rPr lang="en-US" smtClean="0"/>
              <a:t>38</a:t>
            </a:fld>
            <a:endParaRPr lang="en-US"/>
          </a:p>
        </p:txBody>
      </p:sp>
    </p:spTree>
    <p:extLst>
      <p:ext uri="{BB962C8B-B14F-4D97-AF65-F5344CB8AC3E}">
        <p14:creationId xmlns:p14="http://schemas.microsoft.com/office/powerpoint/2010/main" val="12392958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0242AC-45F7-174C-B98E-CA3C6E2E4CEE}" type="slidenum">
              <a:rPr lang="en-US" smtClean="0"/>
              <a:t>39</a:t>
            </a:fld>
            <a:endParaRPr lang="en-US"/>
          </a:p>
        </p:txBody>
      </p:sp>
    </p:spTree>
    <p:extLst>
      <p:ext uri="{BB962C8B-B14F-4D97-AF65-F5344CB8AC3E}">
        <p14:creationId xmlns:p14="http://schemas.microsoft.com/office/powerpoint/2010/main" val="25914799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0242AC-45F7-174C-B98E-CA3C6E2E4CEE}" type="slidenum">
              <a:rPr lang="en-US" smtClean="0"/>
              <a:t>40</a:t>
            </a:fld>
            <a:endParaRPr lang="en-US"/>
          </a:p>
        </p:txBody>
      </p:sp>
    </p:spTree>
    <p:extLst>
      <p:ext uri="{BB962C8B-B14F-4D97-AF65-F5344CB8AC3E}">
        <p14:creationId xmlns:p14="http://schemas.microsoft.com/office/powerpoint/2010/main" val="38970634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0242AC-45F7-174C-B98E-CA3C6E2E4CEE}" type="slidenum">
              <a:rPr lang="en-US" smtClean="0"/>
              <a:t>41</a:t>
            </a:fld>
            <a:endParaRPr lang="en-US"/>
          </a:p>
        </p:txBody>
      </p:sp>
    </p:spTree>
    <p:extLst>
      <p:ext uri="{BB962C8B-B14F-4D97-AF65-F5344CB8AC3E}">
        <p14:creationId xmlns:p14="http://schemas.microsoft.com/office/powerpoint/2010/main" val="28203205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0242AC-45F7-174C-B98E-CA3C6E2E4CEE}" type="slidenum">
              <a:rPr lang="en-US" smtClean="0"/>
              <a:t>42</a:t>
            </a:fld>
            <a:endParaRPr lang="en-US"/>
          </a:p>
        </p:txBody>
      </p:sp>
    </p:spTree>
    <p:extLst>
      <p:ext uri="{BB962C8B-B14F-4D97-AF65-F5344CB8AC3E}">
        <p14:creationId xmlns:p14="http://schemas.microsoft.com/office/powerpoint/2010/main" val="14003497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To distinguish between the 2-dimensional boundary of a tetrahedron and the three dimensional 3-simplex, I’ll use dark blue when the simplex is filled in and we have a solid three dimensional tetrahedron.</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Thus on the left we have the boundary of the three simplex which consists of the sum of its four 2-dimensional faces while on the right we have the three simplex, the solid filled in  tetrahedron.</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r>
              <a:rPr lang="en-US" sz="1200" baseline="0" dirty="0" smtClean="0"/>
              <a:t>We can also have higher dimensional n-</a:t>
            </a:r>
            <a:r>
              <a:rPr lang="en-US" sz="1200" dirty="0" smtClean="0">
                <a:solidFill>
                  <a:schemeClr val="tx1"/>
                </a:solidFill>
              </a:rPr>
              <a:t>simplices.</a:t>
            </a:r>
          </a:p>
          <a:p>
            <a:endParaRPr lang="en-US" sz="1200" baseline="0" dirty="0" smtClean="0"/>
          </a:p>
          <a:p>
            <a:r>
              <a:rPr lang="en-US" sz="1200" baseline="0" dirty="0" smtClean="0"/>
              <a:t>Let’s now create a </a:t>
            </a:r>
            <a:r>
              <a:rPr lang="en-US" sz="1200" dirty="0" smtClean="0">
                <a:solidFill>
                  <a:schemeClr val="tx1"/>
                </a:solidFill>
              </a:rPr>
              <a:t>simplicial</a:t>
            </a:r>
            <a:r>
              <a:rPr lang="en-US" sz="1200" baseline="0" dirty="0" smtClean="0"/>
              <a:t> complex.</a:t>
            </a:r>
          </a:p>
        </p:txBody>
      </p:sp>
      <p:sp>
        <p:nvSpPr>
          <p:cNvPr id="4" name="Slide Number Placeholder 3"/>
          <p:cNvSpPr>
            <a:spLocks noGrp="1"/>
          </p:cNvSpPr>
          <p:nvPr>
            <p:ph type="sldNum" sz="quarter" idx="10"/>
          </p:nvPr>
        </p:nvSpPr>
        <p:spPr/>
        <p:txBody>
          <a:bodyPr/>
          <a:lstStyle/>
          <a:p>
            <a:fld id="{DB6FC4B9-A07B-9549-B62E-78439FDB3B71}" type="slidenum">
              <a:rPr lang="en-US" smtClean="0"/>
              <a:t>16</a:t>
            </a:fld>
            <a:endParaRPr lang="en-US" dirty="0"/>
          </a:p>
        </p:txBody>
      </p:sp>
    </p:spTree>
    <p:extLst>
      <p:ext uri="{BB962C8B-B14F-4D97-AF65-F5344CB8AC3E}">
        <p14:creationId xmlns:p14="http://schemas.microsoft.com/office/powerpoint/2010/main" val="28888727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0242AC-45F7-174C-B98E-CA3C6E2E4CEE}" type="slidenum">
              <a:rPr lang="en-US" smtClean="0"/>
              <a:t>43</a:t>
            </a:fld>
            <a:endParaRPr lang="en-US"/>
          </a:p>
        </p:txBody>
      </p:sp>
    </p:spTree>
    <p:extLst>
      <p:ext uri="{BB962C8B-B14F-4D97-AF65-F5344CB8AC3E}">
        <p14:creationId xmlns:p14="http://schemas.microsoft.com/office/powerpoint/2010/main" val="27830590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0242AC-45F7-174C-B98E-CA3C6E2E4CEE}" type="slidenum">
              <a:rPr lang="en-US" smtClean="0"/>
              <a:t>44</a:t>
            </a:fld>
            <a:endParaRPr lang="en-US"/>
          </a:p>
        </p:txBody>
      </p:sp>
    </p:spTree>
    <p:extLst>
      <p:ext uri="{BB962C8B-B14F-4D97-AF65-F5344CB8AC3E}">
        <p14:creationId xmlns:p14="http://schemas.microsoft.com/office/powerpoint/2010/main" val="35556392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0242AC-45F7-174C-B98E-CA3C6E2E4CEE}" type="slidenum">
              <a:rPr lang="en-US" smtClean="0"/>
              <a:t>45</a:t>
            </a:fld>
            <a:endParaRPr lang="en-US"/>
          </a:p>
        </p:txBody>
      </p:sp>
    </p:spTree>
    <p:extLst>
      <p:ext uri="{BB962C8B-B14F-4D97-AF65-F5344CB8AC3E}">
        <p14:creationId xmlns:p14="http://schemas.microsoft.com/office/powerpoint/2010/main" val="4393574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0242AC-45F7-174C-B98E-CA3C6E2E4CEE}" type="slidenum">
              <a:rPr lang="en-US" smtClean="0"/>
              <a:t>46</a:t>
            </a:fld>
            <a:endParaRPr lang="en-US"/>
          </a:p>
        </p:txBody>
      </p:sp>
    </p:spTree>
    <p:extLst>
      <p:ext uri="{BB962C8B-B14F-4D97-AF65-F5344CB8AC3E}">
        <p14:creationId xmlns:p14="http://schemas.microsoft.com/office/powerpoint/2010/main" val="26403542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0242AC-45F7-174C-B98E-CA3C6E2E4CEE}" type="slidenum">
              <a:rPr lang="en-US" smtClean="0"/>
              <a:t>47</a:t>
            </a:fld>
            <a:endParaRPr lang="en-US"/>
          </a:p>
        </p:txBody>
      </p:sp>
    </p:spTree>
    <p:extLst>
      <p:ext uri="{BB962C8B-B14F-4D97-AF65-F5344CB8AC3E}">
        <p14:creationId xmlns:p14="http://schemas.microsoft.com/office/powerpoint/2010/main" val="1443781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0242AC-45F7-174C-B98E-CA3C6E2E4CEE}" type="slidenum">
              <a:rPr lang="en-US" smtClean="0"/>
              <a:t>48</a:t>
            </a:fld>
            <a:endParaRPr lang="en-US"/>
          </a:p>
        </p:txBody>
      </p:sp>
    </p:spTree>
    <p:extLst>
      <p:ext uri="{BB962C8B-B14F-4D97-AF65-F5344CB8AC3E}">
        <p14:creationId xmlns:p14="http://schemas.microsoft.com/office/powerpoint/2010/main" val="7626473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0242AC-45F7-174C-B98E-CA3C6E2E4CEE}" type="slidenum">
              <a:rPr lang="en-US" smtClean="0"/>
              <a:t>49</a:t>
            </a:fld>
            <a:endParaRPr lang="en-US"/>
          </a:p>
        </p:txBody>
      </p:sp>
    </p:spTree>
    <p:extLst>
      <p:ext uri="{BB962C8B-B14F-4D97-AF65-F5344CB8AC3E}">
        <p14:creationId xmlns:p14="http://schemas.microsoft.com/office/powerpoint/2010/main" val="16551050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0242AC-45F7-174C-B98E-CA3C6E2E4CEE}" type="slidenum">
              <a:rPr lang="en-US" smtClean="0"/>
              <a:t>50</a:t>
            </a:fld>
            <a:endParaRPr lang="en-US"/>
          </a:p>
        </p:txBody>
      </p:sp>
    </p:spTree>
    <p:extLst>
      <p:ext uri="{BB962C8B-B14F-4D97-AF65-F5344CB8AC3E}">
        <p14:creationId xmlns:p14="http://schemas.microsoft.com/office/powerpoint/2010/main" val="11378998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0242AC-45F7-174C-B98E-CA3C6E2E4CEE}" type="slidenum">
              <a:rPr lang="en-US" smtClean="0"/>
              <a:t>51</a:t>
            </a:fld>
            <a:endParaRPr lang="en-US"/>
          </a:p>
        </p:txBody>
      </p:sp>
    </p:spTree>
    <p:extLst>
      <p:ext uri="{BB962C8B-B14F-4D97-AF65-F5344CB8AC3E}">
        <p14:creationId xmlns:p14="http://schemas.microsoft.com/office/powerpoint/2010/main" val="36764172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0242AC-45F7-174C-B98E-CA3C6E2E4CEE}" type="slidenum">
              <a:rPr lang="en-US" smtClean="0"/>
              <a:t>52</a:t>
            </a:fld>
            <a:endParaRPr lang="en-US"/>
          </a:p>
        </p:txBody>
      </p:sp>
    </p:spTree>
    <p:extLst>
      <p:ext uri="{BB962C8B-B14F-4D97-AF65-F5344CB8AC3E}">
        <p14:creationId xmlns:p14="http://schemas.microsoft.com/office/powerpoint/2010/main" val="1646607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To</a:t>
            </a:r>
            <a:r>
              <a:rPr lang="en-US" sz="1200" baseline="0" dirty="0" smtClean="0">
                <a:solidFill>
                  <a:schemeClr val="tx1"/>
                </a:solidFill>
              </a:rPr>
              <a:t> c</a:t>
            </a:r>
            <a:r>
              <a:rPr lang="en-US" sz="1200" dirty="0" smtClean="0">
                <a:solidFill>
                  <a:schemeClr val="tx1"/>
                </a:solidFill>
              </a:rPr>
              <a:t>reate a simplicial complex,</a:t>
            </a:r>
            <a:r>
              <a:rPr lang="en-US" sz="1200" baseline="0" dirty="0" smtClean="0">
                <a:solidFill>
                  <a:schemeClr val="tx1"/>
                </a:solidFill>
              </a:rPr>
              <a:t> we s</a:t>
            </a:r>
            <a:r>
              <a:rPr lang="en-US" sz="1200" dirty="0" smtClean="0"/>
              <a:t>tart by adding 0-simplices (</a:t>
            </a:r>
            <a:r>
              <a:rPr lang="en-US" sz="1200" dirty="0" err="1" smtClean="0"/>
              <a:t>ie</a:t>
            </a:r>
            <a:r>
              <a:rPr lang="en-US" sz="1200" dirty="0" smtClean="0"/>
              <a:t> 0-dimensional vertices).  So our step zero will be to add 0-</a:t>
            </a:r>
            <a:r>
              <a:rPr lang="en-US" sz="1200" dirty="0" smtClean="0">
                <a:solidFill>
                  <a:schemeClr val="tx1"/>
                </a:solidFill>
              </a:rPr>
              <a:t>simplices.</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D69E9DB7-993A-C643-9AA4-1235EAC7C65C}" type="slidenum">
              <a:rPr lang="en-US" smtClean="0"/>
              <a:t>17</a:t>
            </a:fld>
            <a:endParaRPr lang="en-US"/>
          </a:p>
        </p:txBody>
      </p:sp>
    </p:spTree>
    <p:extLst>
      <p:ext uri="{BB962C8B-B14F-4D97-AF65-F5344CB8AC3E}">
        <p14:creationId xmlns:p14="http://schemas.microsoft.com/office/powerpoint/2010/main" val="20533802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0242AC-45F7-174C-B98E-CA3C6E2E4CEE}" type="slidenum">
              <a:rPr lang="en-US" smtClean="0"/>
              <a:t>53</a:t>
            </a:fld>
            <a:endParaRPr lang="en-US"/>
          </a:p>
        </p:txBody>
      </p:sp>
    </p:spTree>
    <p:extLst>
      <p:ext uri="{BB962C8B-B14F-4D97-AF65-F5344CB8AC3E}">
        <p14:creationId xmlns:p14="http://schemas.microsoft.com/office/powerpoint/2010/main" val="28516548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0242AC-45F7-174C-B98E-CA3C6E2E4CEE}" type="slidenum">
              <a:rPr lang="en-US" smtClean="0"/>
              <a:t>54</a:t>
            </a:fld>
            <a:endParaRPr lang="en-US"/>
          </a:p>
        </p:txBody>
      </p:sp>
    </p:spTree>
    <p:extLst>
      <p:ext uri="{BB962C8B-B14F-4D97-AF65-F5344CB8AC3E}">
        <p14:creationId xmlns:p14="http://schemas.microsoft.com/office/powerpoint/2010/main" val="26385785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0242AC-45F7-174C-B98E-CA3C6E2E4CEE}" type="slidenum">
              <a:rPr lang="en-US" smtClean="0"/>
              <a:t>55</a:t>
            </a:fld>
            <a:endParaRPr lang="en-US"/>
          </a:p>
        </p:txBody>
      </p:sp>
    </p:spTree>
    <p:extLst>
      <p:ext uri="{BB962C8B-B14F-4D97-AF65-F5344CB8AC3E}">
        <p14:creationId xmlns:p14="http://schemas.microsoft.com/office/powerpoint/2010/main" val="11873368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0242AC-45F7-174C-B98E-CA3C6E2E4CEE}" type="slidenum">
              <a:rPr lang="en-US" smtClean="0"/>
              <a:t>56</a:t>
            </a:fld>
            <a:endParaRPr lang="en-US"/>
          </a:p>
        </p:txBody>
      </p:sp>
    </p:spTree>
    <p:extLst>
      <p:ext uri="{BB962C8B-B14F-4D97-AF65-F5344CB8AC3E}">
        <p14:creationId xmlns:p14="http://schemas.microsoft.com/office/powerpoint/2010/main" val="5534926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0242AC-45F7-174C-B98E-CA3C6E2E4CEE}" type="slidenum">
              <a:rPr lang="en-US" smtClean="0"/>
              <a:t>57</a:t>
            </a:fld>
            <a:endParaRPr lang="en-US"/>
          </a:p>
        </p:txBody>
      </p:sp>
    </p:spTree>
    <p:extLst>
      <p:ext uri="{BB962C8B-B14F-4D97-AF65-F5344CB8AC3E}">
        <p14:creationId xmlns:p14="http://schemas.microsoft.com/office/powerpoint/2010/main" val="39279154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0242AC-45F7-174C-B98E-CA3C6E2E4CEE}" type="slidenum">
              <a:rPr lang="en-US" smtClean="0"/>
              <a:t>58</a:t>
            </a:fld>
            <a:endParaRPr lang="en-US"/>
          </a:p>
        </p:txBody>
      </p:sp>
    </p:spTree>
    <p:extLst>
      <p:ext uri="{BB962C8B-B14F-4D97-AF65-F5344CB8AC3E}">
        <p14:creationId xmlns:p14="http://schemas.microsoft.com/office/powerpoint/2010/main" val="41952407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start again by adding our 0-simplices,</a:t>
            </a:r>
            <a:r>
              <a:rPr lang="en-US" baseline="0" dirty="0" smtClean="0"/>
              <a:t> our data points.  I can indicate the threshold using a ball centered at my data point.  The diameter of the ball will be my threshold, so if two balls intersect then the distance between the vertices is less than the threshold,  so we connect the pair of vertices with an edge if and only if the balls intersect, so we can get edges after which we can then add all possible higher dimensional simplices.</a:t>
            </a:r>
          </a:p>
          <a:p>
            <a:endParaRPr lang="en-US" baseline="0" dirty="0" smtClean="0"/>
          </a:p>
          <a:p>
            <a:r>
              <a:rPr lang="en-US" baseline="0" dirty="0" smtClean="0"/>
              <a:t>Note how I grew my balls.  As the diameter increases, my threshold which is equal to my diameter increases.</a:t>
            </a:r>
          </a:p>
        </p:txBody>
      </p:sp>
      <p:sp>
        <p:nvSpPr>
          <p:cNvPr id="4" name="Slide Number Placeholder 3"/>
          <p:cNvSpPr>
            <a:spLocks noGrp="1"/>
          </p:cNvSpPr>
          <p:nvPr>
            <p:ph type="sldNum" sz="quarter" idx="10"/>
          </p:nvPr>
        </p:nvSpPr>
        <p:spPr/>
        <p:txBody>
          <a:bodyPr/>
          <a:lstStyle/>
          <a:p>
            <a:fld id="{D69E9DB7-993A-C643-9AA4-1235EAC7C65C}" type="slidenum">
              <a:rPr lang="en-US" smtClean="0"/>
              <a:t>64</a:t>
            </a:fld>
            <a:endParaRPr lang="en-US"/>
          </a:p>
        </p:txBody>
      </p:sp>
    </p:spTree>
    <p:extLst>
      <p:ext uri="{BB962C8B-B14F-4D97-AF65-F5344CB8AC3E}">
        <p14:creationId xmlns:p14="http://schemas.microsoft.com/office/powerpoint/2010/main" val="232017645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Starting with 0-simplices,</a:t>
            </a:r>
            <a:r>
              <a:rPr lang="en-US" baseline="0" dirty="0" smtClean="0"/>
              <a:t> our data points in step 0</a:t>
            </a:r>
            <a:endParaRPr lang="en-US" dirty="0"/>
          </a:p>
        </p:txBody>
      </p:sp>
      <p:sp>
        <p:nvSpPr>
          <p:cNvPr id="4" name="Slide Number Placeholder 3"/>
          <p:cNvSpPr>
            <a:spLocks noGrp="1"/>
          </p:cNvSpPr>
          <p:nvPr>
            <p:ph type="sldNum" sz="quarter" idx="10"/>
          </p:nvPr>
        </p:nvSpPr>
        <p:spPr/>
        <p:txBody>
          <a:bodyPr/>
          <a:lstStyle/>
          <a:p>
            <a:fld id="{D69E9DB7-993A-C643-9AA4-1235EAC7C65C}" type="slidenum">
              <a:rPr lang="en-US" smtClean="0"/>
              <a:t>65</a:t>
            </a:fld>
            <a:endParaRPr lang="en-US"/>
          </a:p>
        </p:txBody>
      </p:sp>
    </p:spTree>
    <p:extLst>
      <p:ext uri="{BB962C8B-B14F-4D97-AF65-F5344CB8AC3E}">
        <p14:creationId xmlns:p14="http://schemas.microsoft.com/office/powerpoint/2010/main" val="27846103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step 1 Adding 1-simplices connecting data points that are “close”.</a:t>
            </a:r>
          </a:p>
        </p:txBody>
      </p:sp>
      <p:sp>
        <p:nvSpPr>
          <p:cNvPr id="4" name="Slide Number Placeholder 3"/>
          <p:cNvSpPr>
            <a:spLocks noGrp="1"/>
          </p:cNvSpPr>
          <p:nvPr>
            <p:ph type="sldNum" sz="quarter" idx="10"/>
          </p:nvPr>
        </p:nvSpPr>
        <p:spPr/>
        <p:txBody>
          <a:bodyPr/>
          <a:lstStyle/>
          <a:p>
            <a:fld id="{D69E9DB7-993A-C643-9AA4-1235EAC7C65C}" type="slidenum">
              <a:rPr lang="en-US" smtClean="0"/>
              <a:t>66</a:t>
            </a:fld>
            <a:endParaRPr lang="en-US"/>
          </a:p>
        </p:txBody>
      </p:sp>
    </p:spTree>
    <p:extLst>
      <p:ext uri="{BB962C8B-B14F-4D97-AF65-F5344CB8AC3E}">
        <p14:creationId xmlns:p14="http://schemas.microsoft.com/office/powerpoint/2010/main" val="213560733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chemeClr val="tx1"/>
                </a:solidFill>
              </a:rPr>
              <a:t>And then adding an n-simplex whenever we have n+1 points that are close.</a:t>
            </a:r>
          </a:p>
          <a:p>
            <a:r>
              <a:rPr lang="en-US" sz="1200" dirty="0" smtClean="0">
                <a:solidFill>
                  <a:schemeClr val="tx1"/>
                </a:solidFill>
              </a:rPr>
              <a:t>Thus we now have the </a:t>
            </a:r>
            <a:r>
              <a:rPr lang="en-US" sz="1200" dirty="0" err="1" smtClean="0">
                <a:solidFill>
                  <a:schemeClr val="tx1"/>
                </a:solidFill>
              </a:rPr>
              <a:t>Vietoris</a:t>
            </a:r>
            <a:r>
              <a:rPr lang="en-US" sz="1200" dirty="0" smtClean="0">
                <a:solidFill>
                  <a:schemeClr val="tx1"/>
                </a:solidFill>
              </a:rPr>
              <a:t> Rips simplicial complex.</a:t>
            </a:r>
            <a:r>
              <a:rPr lang="en-US" sz="1200" baseline="0" dirty="0" smtClean="0">
                <a:solidFill>
                  <a:schemeClr val="tx1"/>
                </a:solidFill>
              </a:rPr>
              <a:t>  Note we get the same simplex by adding one dimension at a time.</a:t>
            </a:r>
          </a:p>
          <a:p>
            <a:endParaRPr lang="en-US" sz="1200" baseline="0" dirty="0" smtClean="0">
              <a:solidFill>
                <a:schemeClr val="tx1"/>
              </a:solidFill>
            </a:endParaRPr>
          </a:p>
          <a:p>
            <a:r>
              <a:rPr lang="en-US" sz="1200" baseline="0" dirty="0" smtClean="0">
                <a:solidFill>
                  <a:schemeClr val="tx1"/>
                </a:solidFill>
              </a:rPr>
              <a:t>What if I increase my threshold?</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D69E9DB7-993A-C643-9AA4-1235EAC7C65C}" type="slidenum">
              <a:rPr lang="en-US" smtClean="0"/>
              <a:t>67</a:t>
            </a:fld>
            <a:endParaRPr lang="en-US"/>
          </a:p>
        </p:txBody>
      </p:sp>
    </p:spTree>
    <p:extLst>
      <p:ext uri="{BB962C8B-B14F-4D97-AF65-F5344CB8AC3E}">
        <p14:creationId xmlns:p14="http://schemas.microsoft.com/office/powerpoint/2010/main" val="41339121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baseline="0" dirty="0" smtClean="0">
              <a:solidFill>
                <a:schemeClr val="accent4">
                  <a:lumMod val="75000"/>
                </a:schemeClr>
              </a:solidFill>
            </a:endParaRPr>
          </a:p>
        </p:txBody>
      </p:sp>
      <p:sp>
        <p:nvSpPr>
          <p:cNvPr id="4" name="Slide Number Placeholder 3"/>
          <p:cNvSpPr>
            <a:spLocks noGrp="1"/>
          </p:cNvSpPr>
          <p:nvPr>
            <p:ph type="sldNum" sz="quarter" idx="10"/>
          </p:nvPr>
        </p:nvSpPr>
        <p:spPr/>
        <p:txBody>
          <a:bodyPr/>
          <a:lstStyle/>
          <a:p>
            <a:fld id="{D69E9DB7-993A-C643-9AA4-1235EAC7C65C}" type="slidenum">
              <a:rPr lang="en-US" smtClean="0"/>
              <a:t>18</a:t>
            </a:fld>
            <a:endParaRPr lang="en-US"/>
          </a:p>
        </p:txBody>
      </p:sp>
    </p:spTree>
    <p:extLst>
      <p:ext uri="{BB962C8B-B14F-4D97-AF65-F5344CB8AC3E}">
        <p14:creationId xmlns:p14="http://schemas.microsoft.com/office/powerpoint/2010/main" val="214224896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chemeClr val="tx1"/>
                </a:solidFill>
              </a:rPr>
              <a:t>Thus we now have the </a:t>
            </a:r>
            <a:r>
              <a:rPr lang="en-US" sz="1200" dirty="0" err="1" smtClean="0">
                <a:solidFill>
                  <a:schemeClr val="tx1"/>
                </a:solidFill>
              </a:rPr>
              <a:t>Vietoris</a:t>
            </a:r>
            <a:r>
              <a:rPr lang="en-US" sz="1200" dirty="0" smtClean="0">
                <a:solidFill>
                  <a:schemeClr val="tx1"/>
                </a:solidFill>
              </a:rPr>
              <a:t> Rips simplicial complex.</a:t>
            </a:r>
            <a:r>
              <a:rPr lang="en-US" sz="1200" baseline="0" dirty="0" smtClean="0">
                <a:solidFill>
                  <a:schemeClr val="tx1"/>
                </a:solidFill>
              </a:rPr>
              <a:t>  Note we get the same simplex by adding one dimension at a time</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D69E9DB7-993A-C643-9AA4-1235EAC7C65C}" type="slidenum">
              <a:rPr lang="en-US" smtClean="0"/>
              <a:t>68</a:t>
            </a:fld>
            <a:endParaRPr lang="en-US"/>
          </a:p>
        </p:txBody>
      </p:sp>
    </p:spTree>
    <p:extLst>
      <p:ext uri="{BB962C8B-B14F-4D97-AF65-F5344CB8AC3E}">
        <p14:creationId xmlns:p14="http://schemas.microsoft.com/office/powerpoint/2010/main" val="250368361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chemeClr val="tx1"/>
                </a:solidFill>
              </a:rPr>
              <a:t>Thus we now have the </a:t>
            </a:r>
            <a:r>
              <a:rPr lang="en-US" sz="1200" dirty="0" err="1" smtClean="0">
                <a:solidFill>
                  <a:schemeClr val="tx1"/>
                </a:solidFill>
              </a:rPr>
              <a:t>Vietoris</a:t>
            </a:r>
            <a:r>
              <a:rPr lang="en-US" sz="1200" dirty="0" smtClean="0">
                <a:solidFill>
                  <a:schemeClr val="tx1"/>
                </a:solidFill>
              </a:rPr>
              <a:t> Rips simplicial complex.</a:t>
            </a:r>
            <a:r>
              <a:rPr lang="en-US" sz="1200" baseline="0" dirty="0" smtClean="0">
                <a:solidFill>
                  <a:schemeClr val="tx1"/>
                </a:solidFill>
              </a:rPr>
              <a:t>  Note we get the same simplex by adding one dimension at a time</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D69E9DB7-993A-C643-9AA4-1235EAC7C65C}" type="slidenum">
              <a:rPr lang="en-US" smtClean="0"/>
              <a:t>69</a:t>
            </a:fld>
            <a:endParaRPr lang="en-US"/>
          </a:p>
        </p:txBody>
      </p:sp>
    </p:spTree>
    <p:extLst>
      <p:ext uri="{BB962C8B-B14F-4D97-AF65-F5344CB8AC3E}">
        <p14:creationId xmlns:p14="http://schemas.microsoft.com/office/powerpoint/2010/main" val="373525023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chemeClr val="tx1"/>
                </a:solidFill>
              </a:rPr>
              <a:t>Thus we now have the </a:t>
            </a:r>
            <a:r>
              <a:rPr lang="en-US" sz="1200" dirty="0" err="1" smtClean="0">
                <a:solidFill>
                  <a:schemeClr val="tx1"/>
                </a:solidFill>
              </a:rPr>
              <a:t>Vietoris</a:t>
            </a:r>
            <a:r>
              <a:rPr lang="en-US" sz="1200" dirty="0" smtClean="0">
                <a:solidFill>
                  <a:schemeClr val="tx1"/>
                </a:solidFill>
              </a:rPr>
              <a:t> Rips simplicial complex.</a:t>
            </a:r>
            <a:r>
              <a:rPr lang="en-US" sz="1200" baseline="0" dirty="0" smtClean="0">
                <a:solidFill>
                  <a:schemeClr val="tx1"/>
                </a:solidFill>
              </a:rPr>
              <a:t>  Note we get the same simplex by adding one dimension at a time</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D69E9DB7-993A-C643-9AA4-1235EAC7C65C}" type="slidenum">
              <a:rPr lang="en-US" smtClean="0"/>
              <a:t>70</a:t>
            </a:fld>
            <a:endParaRPr lang="en-US"/>
          </a:p>
        </p:txBody>
      </p:sp>
    </p:spTree>
    <p:extLst>
      <p:ext uri="{BB962C8B-B14F-4D97-AF65-F5344CB8AC3E}">
        <p14:creationId xmlns:p14="http://schemas.microsoft.com/office/powerpoint/2010/main" val="4637749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pPr>
            <a:r>
              <a:rPr lang="en-US" sz="1200" dirty="0" smtClean="0"/>
              <a:t>Step 2.)  Add 2-dimensional triangles  (2-simplices).  But we can only</a:t>
            </a:r>
            <a:r>
              <a:rPr lang="en-US" sz="1200" baseline="0" dirty="0" smtClean="0"/>
              <a:t> add a triangle where 3 edges form a triangle since the </a:t>
            </a:r>
            <a:r>
              <a:rPr lang="en-US" sz="1200" dirty="0" smtClean="0">
                <a:solidFill>
                  <a:srgbClr val="FF0000"/>
                </a:solidFill>
              </a:rPr>
              <a:t>Boundary of a triangle is a cycle consisting of 3 edges.  </a:t>
            </a:r>
          </a:p>
          <a:p>
            <a:pPr>
              <a:lnSpc>
                <a:spcPct val="120000"/>
              </a:lnSpc>
            </a:pPr>
            <a:r>
              <a:rPr lang="en-US" sz="1200" dirty="0" smtClean="0">
                <a:solidFill>
                  <a:srgbClr val="FF0000"/>
                </a:solidFill>
              </a:rPr>
              <a:t>The boundary of a simplex must exist before we can</a:t>
            </a:r>
            <a:r>
              <a:rPr lang="en-US" sz="1200" baseline="0" dirty="0" smtClean="0">
                <a:solidFill>
                  <a:srgbClr val="FF0000"/>
                </a:solidFill>
              </a:rPr>
              <a:t> add that simplex.</a:t>
            </a:r>
            <a:endParaRPr lang="en-US" sz="1200" dirty="0" smtClean="0">
              <a:solidFill>
                <a:srgbClr val="FF0000"/>
              </a:solidFill>
            </a:endParaRPr>
          </a:p>
          <a:p>
            <a:pPr>
              <a:lnSpc>
                <a:spcPct val="120000"/>
              </a:lnSpc>
            </a:pPr>
            <a:endParaRPr lang="en-US" sz="1200" dirty="0" smtClean="0">
              <a:solidFill>
                <a:srgbClr val="FF0000"/>
              </a:solidFill>
            </a:endParaRPr>
          </a:p>
          <a:p>
            <a:pPr>
              <a:lnSpc>
                <a:spcPct val="120000"/>
              </a:lnSpc>
            </a:pPr>
            <a:r>
              <a:rPr lang="en-US" sz="1200" dirty="0" smtClean="0">
                <a:solidFill>
                  <a:srgbClr val="FF0000"/>
                </a:solidFill>
              </a:rPr>
              <a:t>Note we can also use n set of three vertices to identify a 2-simplex.  But to add a 2-simplex, we must have its three boundary edges in the complex.</a:t>
            </a:r>
          </a:p>
          <a:p>
            <a:endParaRPr lang="en-US" dirty="0"/>
          </a:p>
        </p:txBody>
      </p:sp>
      <p:sp>
        <p:nvSpPr>
          <p:cNvPr id="4" name="Slide Number Placeholder 3"/>
          <p:cNvSpPr>
            <a:spLocks noGrp="1"/>
          </p:cNvSpPr>
          <p:nvPr>
            <p:ph type="sldNum" sz="quarter" idx="10"/>
          </p:nvPr>
        </p:nvSpPr>
        <p:spPr/>
        <p:txBody>
          <a:bodyPr/>
          <a:lstStyle/>
          <a:p>
            <a:fld id="{D69E9DB7-993A-C643-9AA4-1235EAC7C65C}" type="slidenum">
              <a:rPr lang="en-US" smtClean="0"/>
              <a:t>19</a:t>
            </a:fld>
            <a:endParaRPr lang="en-US"/>
          </a:p>
        </p:txBody>
      </p:sp>
    </p:spTree>
    <p:extLst>
      <p:ext uri="{BB962C8B-B14F-4D97-AF65-F5344CB8AC3E}">
        <p14:creationId xmlns:p14="http://schemas.microsoft.com/office/powerpoint/2010/main" val="40027174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Continuing to increase in dimension, in step 3, we </a:t>
            </a:r>
            <a:r>
              <a:rPr lang="en-US" sz="1200" dirty="0" smtClean="0"/>
              <a:t>Add 3-dimensional tetrahedrons (3-simplices).  But we can only add the tetrahedron if it’s faces are already part of the simplicial complex that we have created so far.  That is we can only add a 3-simplex  if there are 4 2-dimensionals that form the boundary of a tetrahedron,  then we can add a 3-simplex by filling it in.</a:t>
            </a:r>
          </a:p>
          <a:p>
            <a:endParaRPr lang="en-US" sz="1200" dirty="0" smtClean="0"/>
          </a:p>
          <a:p>
            <a:r>
              <a:rPr lang="en-US" sz="1200" dirty="0" smtClean="0"/>
              <a:t>I can identify a 3-simples with four vertices.</a:t>
            </a:r>
          </a:p>
          <a:p>
            <a:endParaRPr lang="en-US" sz="1200" dirty="0" smtClean="0"/>
          </a:p>
          <a:p>
            <a:r>
              <a:rPr lang="en-US" sz="1200" dirty="0" smtClean="0"/>
              <a:t>Note all the 2-dimensionals must be triangles.</a:t>
            </a:r>
            <a:r>
              <a:rPr lang="en-US" sz="1200" baseline="0" dirty="0" smtClean="0"/>
              <a:t>  Thus</a:t>
            </a:r>
            <a:r>
              <a:rPr lang="en-US" sz="1200" dirty="0" smtClean="0"/>
              <a:t> I cannot fill in this pyramid because it has a square base.</a:t>
            </a:r>
            <a:endParaRPr lang="en-US" dirty="0"/>
          </a:p>
        </p:txBody>
      </p:sp>
      <p:sp>
        <p:nvSpPr>
          <p:cNvPr id="4" name="Slide Number Placeholder 3"/>
          <p:cNvSpPr>
            <a:spLocks noGrp="1"/>
          </p:cNvSpPr>
          <p:nvPr>
            <p:ph type="sldNum" sz="quarter" idx="10"/>
          </p:nvPr>
        </p:nvSpPr>
        <p:spPr/>
        <p:txBody>
          <a:bodyPr/>
          <a:lstStyle/>
          <a:p>
            <a:fld id="{D69E9DB7-993A-C643-9AA4-1235EAC7C65C}" type="slidenum">
              <a:rPr lang="en-US" smtClean="0"/>
              <a:t>20</a:t>
            </a:fld>
            <a:endParaRPr lang="en-US"/>
          </a:p>
        </p:txBody>
      </p:sp>
    </p:spTree>
    <p:extLst>
      <p:ext uri="{BB962C8B-B14F-4D97-AF65-F5344CB8AC3E}">
        <p14:creationId xmlns:p14="http://schemas.microsoft.com/office/powerpoint/2010/main" val="8773552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In step n,</a:t>
            </a:r>
            <a:r>
              <a:rPr lang="en-US" sz="1200" baseline="0" dirty="0" smtClean="0"/>
              <a:t> we can</a:t>
            </a:r>
            <a:r>
              <a:rPr lang="en-US" sz="1200" dirty="0" smtClean="0"/>
              <a:t> add n-</a:t>
            </a:r>
            <a:r>
              <a:rPr lang="en-US" sz="1200" dirty="0" smtClean="0">
                <a:solidFill>
                  <a:schemeClr val="tx1"/>
                </a:solidFill>
              </a:rPr>
              <a:t>simplices, but only if its boundary, a sum of (n-1) dimensional</a:t>
            </a:r>
            <a:r>
              <a:rPr lang="en-US" sz="1200" baseline="0" dirty="0" smtClean="0">
                <a:solidFill>
                  <a:schemeClr val="tx1"/>
                </a:solidFill>
              </a:rPr>
              <a:t> simplices was created in the previous step, the n-1 step where we added n-1 - simplices</a:t>
            </a:r>
            <a:r>
              <a:rPr lang="en-US" sz="1200" dirty="0" smtClean="0">
                <a:solidFill>
                  <a:schemeClr val="tx1"/>
                </a:solidFill>
              </a:rPr>
              <a:t>.</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solidFill>
                <a:schemeClr val="tx1"/>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In our</a:t>
            </a:r>
            <a:r>
              <a:rPr lang="en-US" sz="1200" baseline="0" dirty="0" smtClean="0">
                <a:solidFill>
                  <a:schemeClr val="tx1"/>
                </a:solidFill>
              </a:rPr>
              <a:t> example, the highest dimensional simplex is a 3-simplex, this solid tetrahedron, so we have a 3-dimensional </a:t>
            </a:r>
            <a:r>
              <a:rPr lang="en-US" sz="1200" baseline="0" dirty="0" err="1" smtClean="0">
                <a:solidFill>
                  <a:schemeClr val="tx1"/>
                </a:solidFill>
              </a:rPr>
              <a:t>simplicial</a:t>
            </a:r>
            <a:r>
              <a:rPr lang="en-US" sz="1200" baseline="0" dirty="0" smtClean="0">
                <a:solidFill>
                  <a:schemeClr val="tx1"/>
                </a:solidFill>
              </a:rPr>
              <a:t> complex.</a:t>
            </a:r>
            <a:endParaRPr lang="en-US" sz="1200" dirty="0" smtClean="0">
              <a:solidFill>
                <a:schemeClr val="tx1"/>
              </a:solidFill>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solidFill>
                <a:schemeClr val="tx1"/>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This partitioning of an object into  </a:t>
            </a:r>
            <a:r>
              <a:rPr lang="en-US" sz="1200" dirty="0" smtClean="0">
                <a:solidFill>
                  <a:srgbClr val="FF0000"/>
                </a:solidFill>
              </a:rPr>
              <a:t>0-simplices,</a:t>
            </a:r>
            <a:r>
              <a:rPr lang="en-US" sz="1200" baseline="0" dirty="0" smtClean="0">
                <a:solidFill>
                  <a:srgbClr val="FF0000"/>
                </a:solidFill>
              </a:rPr>
              <a:t> 1</a:t>
            </a:r>
            <a:r>
              <a:rPr lang="en-US" sz="1200" dirty="0" smtClean="0">
                <a:solidFill>
                  <a:srgbClr val="FF0000"/>
                </a:solidFill>
              </a:rPr>
              <a:t>-simplices,</a:t>
            </a:r>
            <a:r>
              <a:rPr lang="en-US" sz="1200" baseline="0" dirty="0" smtClean="0">
                <a:solidFill>
                  <a:srgbClr val="FF0000"/>
                </a:solidFill>
              </a:rPr>
              <a:t> 2</a:t>
            </a:r>
            <a:r>
              <a:rPr lang="en-US" sz="1200" dirty="0" smtClean="0">
                <a:solidFill>
                  <a:srgbClr val="FF0000"/>
                </a:solidFill>
              </a:rPr>
              <a:t>-simplices, </a:t>
            </a:r>
            <a:r>
              <a:rPr lang="en-US" sz="1200" dirty="0" smtClean="0">
                <a:solidFill>
                  <a:schemeClr val="tx1"/>
                </a:solidFill>
              </a:rPr>
              <a:t>etc. is called a triangulation of the object.  An object is called a simplicial complex</a:t>
            </a:r>
            <a:r>
              <a:rPr lang="en-US" sz="1200" baseline="0" dirty="0" smtClean="0">
                <a:solidFill>
                  <a:schemeClr val="tx1"/>
                </a:solidFill>
              </a:rPr>
              <a:t> </a:t>
            </a:r>
            <a:r>
              <a:rPr lang="en-US" sz="1200" dirty="0" smtClean="0">
                <a:solidFill>
                  <a:schemeClr val="tx1"/>
                </a:solidFill>
              </a:rPr>
              <a:t>if it has a triangulation.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solidFill>
                <a:schemeClr val="tx1"/>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Let us now</a:t>
            </a:r>
            <a:r>
              <a:rPr lang="en-US" sz="1200" baseline="0" dirty="0" smtClean="0">
                <a:solidFill>
                  <a:schemeClr val="tx1"/>
                </a:solidFill>
              </a:rPr>
              <a:t> triangulate a couple of familiar examples.</a:t>
            </a:r>
            <a:endParaRPr lang="en-US" sz="120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D69E9DB7-993A-C643-9AA4-1235EAC7C65C}" type="slidenum">
              <a:rPr lang="en-US" smtClean="0"/>
              <a:t>21</a:t>
            </a:fld>
            <a:endParaRPr lang="en-US"/>
          </a:p>
        </p:txBody>
      </p:sp>
    </p:spTree>
    <p:extLst>
      <p:ext uri="{BB962C8B-B14F-4D97-AF65-F5344CB8AC3E}">
        <p14:creationId xmlns:p14="http://schemas.microsoft.com/office/powerpoint/2010/main" val="15957418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we will connect every pair of vertices if their distance is less than 1.8 cm.  If the center of these points represent the 0-dimensional vertices, then this distance is less than our threshold, so we add an edge.  Similarly this pair of points satisfy our definition of close, so we add an edge</a:t>
            </a:r>
          </a:p>
          <a:p>
            <a:endParaRPr lang="en-US" baseline="0" dirty="0" smtClean="0"/>
          </a:p>
          <a:p>
            <a:r>
              <a:rPr lang="en-US" baseline="0" dirty="0" smtClean="0"/>
              <a:t>The distance between this pair of vertices is greater than 1.8, so we won’t connect them with an edge. Continuing to add edges between vertices whenever their distance is less than our threshold of 1.8cm, we now have </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D69E9DB7-993A-C643-9AA4-1235EAC7C65C}" type="slidenum">
              <a:rPr lang="en-US" smtClean="0"/>
              <a:t>23</a:t>
            </a:fld>
            <a:endParaRPr lang="en-US"/>
          </a:p>
        </p:txBody>
      </p:sp>
    </p:spTree>
    <p:extLst>
      <p:ext uri="{BB962C8B-B14F-4D97-AF65-F5344CB8AC3E}">
        <p14:creationId xmlns:p14="http://schemas.microsoft.com/office/powerpoint/2010/main" val="29411563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one dimensional simplicial complex.  Note that we have clustered</a:t>
            </a:r>
            <a:r>
              <a:rPr lang="en-US" baseline="0" dirty="0" smtClean="0"/>
              <a:t> </a:t>
            </a:r>
            <a:r>
              <a:rPr lang="en-US" dirty="0" smtClean="0"/>
              <a:t> our data into five disjoint</a:t>
            </a:r>
            <a:r>
              <a:rPr lang="en-US" baseline="0" dirty="0" smtClean="0"/>
              <a:t> </a:t>
            </a:r>
            <a:r>
              <a:rPr lang="en-US" dirty="0" smtClean="0"/>
              <a:t>connected sets.  So this is one way to cluster our data – that is grouping our data points</a:t>
            </a:r>
            <a:r>
              <a:rPr lang="en-US" baseline="0" dirty="0" smtClean="0"/>
              <a:t> into disjoint sets based on some definition of similarity.  In this case, we have 5 clusters.</a:t>
            </a:r>
            <a:endParaRPr lang="en-US" dirty="0" smtClean="0"/>
          </a:p>
          <a:p>
            <a:endParaRPr lang="en-US" dirty="0" smtClean="0"/>
          </a:p>
          <a:p>
            <a:r>
              <a:rPr lang="en-US" dirty="0" smtClean="0"/>
              <a:t>We can now add higher dimensional simplices.</a:t>
            </a:r>
          </a:p>
        </p:txBody>
      </p:sp>
      <p:sp>
        <p:nvSpPr>
          <p:cNvPr id="4" name="Slide Number Placeholder 3"/>
          <p:cNvSpPr>
            <a:spLocks noGrp="1"/>
          </p:cNvSpPr>
          <p:nvPr>
            <p:ph type="sldNum" sz="quarter" idx="10"/>
          </p:nvPr>
        </p:nvSpPr>
        <p:spPr/>
        <p:txBody>
          <a:bodyPr/>
          <a:lstStyle/>
          <a:p>
            <a:fld id="{D69E9DB7-993A-C643-9AA4-1235EAC7C65C}" type="slidenum">
              <a:rPr lang="en-US" smtClean="0"/>
              <a:t>24</a:t>
            </a:fld>
            <a:endParaRPr lang="en-US"/>
          </a:p>
        </p:txBody>
      </p:sp>
    </p:spTree>
    <p:extLst>
      <p:ext uri="{BB962C8B-B14F-4D97-AF65-F5344CB8AC3E}">
        <p14:creationId xmlns:p14="http://schemas.microsoft.com/office/powerpoint/2010/main" val="8710914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257E164-1D30-0143-A611-42F162A59748}" type="datetimeFigureOut">
              <a:rPr lang="en-US" smtClean="0"/>
              <a:t>1/18/2015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CC75FF-9C49-CA42-939B-6C3943C1B67E}" type="slidenum">
              <a:rPr lang="en-US" smtClean="0"/>
              <a:t>‹#›</a:t>
            </a:fld>
            <a:endParaRPr lang="en-US"/>
          </a:p>
        </p:txBody>
      </p:sp>
    </p:spTree>
    <p:extLst>
      <p:ext uri="{BB962C8B-B14F-4D97-AF65-F5344CB8AC3E}">
        <p14:creationId xmlns:p14="http://schemas.microsoft.com/office/powerpoint/2010/main" val="12557402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57E164-1D30-0143-A611-42F162A59748}" type="datetimeFigureOut">
              <a:rPr lang="en-US" smtClean="0"/>
              <a:t>1/18/2015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CC75FF-9C49-CA42-939B-6C3943C1B67E}" type="slidenum">
              <a:rPr lang="en-US" smtClean="0"/>
              <a:t>‹#›</a:t>
            </a:fld>
            <a:endParaRPr lang="en-US"/>
          </a:p>
        </p:txBody>
      </p:sp>
    </p:spTree>
    <p:extLst>
      <p:ext uri="{BB962C8B-B14F-4D97-AF65-F5344CB8AC3E}">
        <p14:creationId xmlns:p14="http://schemas.microsoft.com/office/powerpoint/2010/main" val="36865618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57E164-1D30-0143-A611-42F162A59748}" type="datetimeFigureOut">
              <a:rPr lang="en-US" smtClean="0"/>
              <a:t>1/18/2015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CC75FF-9C49-CA42-939B-6C3943C1B67E}" type="slidenum">
              <a:rPr lang="en-US" smtClean="0"/>
              <a:t>‹#›</a:t>
            </a:fld>
            <a:endParaRPr lang="en-US"/>
          </a:p>
        </p:txBody>
      </p:sp>
    </p:spTree>
    <p:extLst>
      <p:ext uri="{BB962C8B-B14F-4D97-AF65-F5344CB8AC3E}">
        <p14:creationId xmlns:p14="http://schemas.microsoft.com/office/powerpoint/2010/main" val="2239918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57E164-1D30-0143-A611-42F162A59748}" type="datetimeFigureOut">
              <a:rPr lang="en-US" smtClean="0"/>
              <a:t>1/18/2015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CC75FF-9C49-CA42-939B-6C3943C1B67E}" type="slidenum">
              <a:rPr lang="en-US" smtClean="0"/>
              <a:t>‹#›</a:t>
            </a:fld>
            <a:endParaRPr lang="en-US"/>
          </a:p>
        </p:txBody>
      </p:sp>
    </p:spTree>
    <p:extLst>
      <p:ext uri="{BB962C8B-B14F-4D97-AF65-F5344CB8AC3E}">
        <p14:creationId xmlns:p14="http://schemas.microsoft.com/office/powerpoint/2010/main" val="3442376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57E164-1D30-0143-A611-42F162A59748}" type="datetimeFigureOut">
              <a:rPr lang="en-US" smtClean="0"/>
              <a:t>1/18/2015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CC75FF-9C49-CA42-939B-6C3943C1B67E}" type="slidenum">
              <a:rPr lang="en-US" smtClean="0"/>
              <a:t>‹#›</a:t>
            </a:fld>
            <a:endParaRPr lang="en-US"/>
          </a:p>
        </p:txBody>
      </p:sp>
    </p:spTree>
    <p:extLst>
      <p:ext uri="{BB962C8B-B14F-4D97-AF65-F5344CB8AC3E}">
        <p14:creationId xmlns:p14="http://schemas.microsoft.com/office/powerpoint/2010/main" val="1695716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257E164-1D30-0143-A611-42F162A59748}" type="datetimeFigureOut">
              <a:rPr lang="en-US" smtClean="0"/>
              <a:t>1/18/2015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CC75FF-9C49-CA42-939B-6C3943C1B67E}" type="slidenum">
              <a:rPr lang="en-US" smtClean="0"/>
              <a:t>‹#›</a:t>
            </a:fld>
            <a:endParaRPr lang="en-US"/>
          </a:p>
        </p:txBody>
      </p:sp>
    </p:spTree>
    <p:extLst>
      <p:ext uri="{BB962C8B-B14F-4D97-AF65-F5344CB8AC3E}">
        <p14:creationId xmlns:p14="http://schemas.microsoft.com/office/powerpoint/2010/main" val="3971828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257E164-1D30-0143-A611-42F162A59748}" type="datetimeFigureOut">
              <a:rPr lang="en-US" smtClean="0"/>
              <a:t>1/18/2015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3CC75FF-9C49-CA42-939B-6C3943C1B67E}" type="slidenum">
              <a:rPr lang="en-US" smtClean="0"/>
              <a:t>‹#›</a:t>
            </a:fld>
            <a:endParaRPr lang="en-US"/>
          </a:p>
        </p:txBody>
      </p:sp>
    </p:spTree>
    <p:extLst>
      <p:ext uri="{BB962C8B-B14F-4D97-AF65-F5344CB8AC3E}">
        <p14:creationId xmlns:p14="http://schemas.microsoft.com/office/powerpoint/2010/main" val="1686377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257E164-1D30-0143-A611-42F162A59748}" type="datetimeFigureOut">
              <a:rPr lang="en-US" smtClean="0"/>
              <a:t>1/18/2015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3CC75FF-9C49-CA42-939B-6C3943C1B67E}" type="slidenum">
              <a:rPr lang="en-US" smtClean="0"/>
              <a:t>‹#›</a:t>
            </a:fld>
            <a:endParaRPr lang="en-US"/>
          </a:p>
        </p:txBody>
      </p:sp>
    </p:spTree>
    <p:extLst>
      <p:ext uri="{BB962C8B-B14F-4D97-AF65-F5344CB8AC3E}">
        <p14:creationId xmlns:p14="http://schemas.microsoft.com/office/powerpoint/2010/main" val="9355363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57E164-1D30-0143-A611-42F162A59748}" type="datetimeFigureOut">
              <a:rPr lang="en-US" smtClean="0"/>
              <a:t>1/18/2015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3CC75FF-9C49-CA42-939B-6C3943C1B67E}" type="slidenum">
              <a:rPr lang="en-US" smtClean="0"/>
              <a:t>‹#›</a:t>
            </a:fld>
            <a:endParaRPr lang="en-US"/>
          </a:p>
        </p:txBody>
      </p:sp>
    </p:spTree>
    <p:extLst>
      <p:ext uri="{BB962C8B-B14F-4D97-AF65-F5344CB8AC3E}">
        <p14:creationId xmlns:p14="http://schemas.microsoft.com/office/powerpoint/2010/main" val="3290933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57E164-1D30-0143-A611-42F162A59748}" type="datetimeFigureOut">
              <a:rPr lang="en-US" smtClean="0"/>
              <a:t>1/18/2015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CC75FF-9C49-CA42-939B-6C3943C1B67E}" type="slidenum">
              <a:rPr lang="en-US" smtClean="0"/>
              <a:t>‹#›</a:t>
            </a:fld>
            <a:endParaRPr lang="en-US"/>
          </a:p>
        </p:txBody>
      </p:sp>
    </p:spTree>
    <p:extLst>
      <p:ext uri="{BB962C8B-B14F-4D97-AF65-F5344CB8AC3E}">
        <p14:creationId xmlns:p14="http://schemas.microsoft.com/office/powerpoint/2010/main" val="9288139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57E164-1D30-0143-A611-42F162A59748}" type="datetimeFigureOut">
              <a:rPr lang="en-US" smtClean="0"/>
              <a:t>1/18/2015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CC75FF-9C49-CA42-939B-6C3943C1B67E}" type="slidenum">
              <a:rPr lang="en-US" smtClean="0"/>
              <a:t>‹#›</a:t>
            </a:fld>
            <a:endParaRPr lang="en-US"/>
          </a:p>
        </p:txBody>
      </p:sp>
    </p:spTree>
    <p:extLst>
      <p:ext uri="{BB962C8B-B14F-4D97-AF65-F5344CB8AC3E}">
        <p14:creationId xmlns:p14="http://schemas.microsoft.com/office/powerpoint/2010/main" val="1755446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57E164-1D30-0143-A611-42F162A59748}" type="datetimeFigureOut">
              <a:rPr lang="en-US" smtClean="0"/>
              <a:t>1/18/2015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CC75FF-9C49-CA42-939B-6C3943C1B67E}" type="slidenum">
              <a:rPr lang="en-US" smtClean="0"/>
              <a:t>‹#›</a:t>
            </a:fld>
            <a:endParaRPr lang="en-US"/>
          </a:p>
        </p:txBody>
      </p:sp>
    </p:spTree>
    <p:extLst>
      <p:ext uri="{BB962C8B-B14F-4D97-AF65-F5344CB8AC3E}">
        <p14:creationId xmlns:p14="http://schemas.microsoft.com/office/powerpoint/2010/main" val="42072883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4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4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4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4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4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4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4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5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5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5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5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5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5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en.wikipedia.org/wiki/File:Hippocampus.gif" TargetMode="External"/><Relationship Id="rId7" Type="http://schemas.openxmlformats.org/officeDocument/2006/relationships/image" Target="../media/image9.png"/><Relationship Id="rId2" Type="http://schemas.openxmlformats.org/officeDocument/2006/relationships/hyperlink" Target="http://en.wikipedia.org/wiki/File:Gray739-emphasizing-hippocampus.png" TargetMode="Externa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hyperlink" Target="http://en.wikipedia.org/wiki/File:Hippocampal-pyramidal-cell.png" TargetMode="External"/></Relationships>
</file>

<file path=ppt/slides/_rels/slide70.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6" descr="KPS-title3"/>
          <p:cNvPicPr>
            <a:picLocks noChangeAspect="1" noChangeArrowheads="1"/>
          </p:cNvPicPr>
          <p:nvPr/>
        </p:nvPicPr>
        <p:blipFill>
          <a:blip r:embed="rId2" cstate="print"/>
          <a:srcRect/>
          <a:stretch>
            <a:fillRect/>
          </a:stretch>
        </p:blipFill>
        <p:spPr bwMode="auto">
          <a:xfrm>
            <a:off x="152400" y="2362200"/>
            <a:ext cx="2667000" cy="2667000"/>
          </a:xfrm>
          <a:prstGeom prst="rect">
            <a:avLst/>
          </a:prstGeom>
          <a:noFill/>
          <a:ln w="9525">
            <a:noFill/>
            <a:miter lim="800000"/>
            <a:headEnd/>
            <a:tailEnd/>
          </a:ln>
        </p:spPr>
      </p:pic>
      <p:sp>
        <p:nvSpPr>
          <p:cNvPr id="13316" name="WordArt 11"/>
          <p:cNvSpPr>
            <a:spLocks noChangeArrowheads="1" noChangeShapeType="1" noTextEdit="1"/>
          </p:cNvSpPr>
          <p:nvPr/>
        </p:nvSpPr>
        <p:spPr bwMode="auto">
          <a:xfrm>
            <a:off x="533400" y="347140"/>
            <a:ext cx="8153400" cy="1371600"/>
          </a:xfrm>
          <a:prstGeom prst="rect">
            <a:avLst/>
          </a:prstGeom>
        </p:spPr>
        <p:txBody>
          <a:bodyPr wrap="none" fromWordArt="1">
            <a:prstTxWarp prst="textPlain">
              <a:avLst>
                <a:gd name="adj" fmla="val 50000"/>
              </a:avLst>
            </a:prstTxWarp>
          </a:bodyPr>
          <a:lstStyle/>
          <a:p>
            <a:pPr algn="ctr"/>
            <a:r>
              <a:rPr lang="en-US" sz="4000" dirty="0" smtClean="0">
                <a:latin typeface="+mj-lt"/>
              </a:rPr>
              <a:t>Topological Data Analysis  </a:t>
            </a:r>
          </a:p>
          <a:p>
            <a:pPr algn="ctr"/>
            <a:r>
              <a:rPr lang="en-US" sz="4000" dirty="0" smtClean="0">
                <a:latin typeface="+mj-lt"/>
              </a:rPr>
              <a:t>Applications I</a:t>
            </a:r>
          </a:p>
        </p:txBody>
      </p:sp>
      <p:pic>
        <p:nvPicPr>
          <p:cNvPr id="13317" name="Picture 12"/>
          <p:cNvPicPr>
            <a:picLocks noChangeAspect="1" noChangeArrowheads="1"/>
          </p:cNvPicPr>
          <p:nvPr/>
        </p:nvPicPr>
        <p:blipFill>
          <a:blip r:embed="rId3" cstate="print"/>
          <a:srcRect/>
          <a:stretch>
            <a:fillRect/>
          </a:stretch>
        </p:blipFill>
        <p:spPr bwMode="auto">
          <a:xfrm>
            <a:off x="457200" y="1981194"/>
            <a:ext cx="8191500" cy="241300"/>
          </a:xfrm>
          <a:prstGeom prst="rect">
            <a:avLst/>
          </a:prstGeom>
          <a:noFill/>
          <a:ln w="9525">
            <a:noFill/>
            <a:miter lim="800000"/>
            <a:headEnd/>
            <a:tailEnd/>
          </a:ln>
        </p:spPr>
      </p:pic>
      <p:sp>
        <p:nvSpPr>
          <p:cNvPr id="13318" name="Rectangle 14"/>
          <p:cNvSpPr>
            <a:spLocks noChangeArrowheads="1"/>
          </p:cNvSpPr>
          <p:nvPr/>
        </p:nvSpPr>
        <p:spPr bwMode="auto">
          <a:xfrm>
            <a:off x="6967538" y="6613525"/>
            <a:ext cx="2176462" cy="244475"/>
          </a:xfrm>
          <a:prstGeom prst="rect">
            <a:avLst/>
          </a:prstGeom>
          <a:noFill/>
          <a:ln w="9525">
            <a:noFill/>
            <a:miter lim="800000"/>
            <a:headEnd/>
            <a:tailEnd/>
          </a:ln>
        </p:spPr>
        <p:txBody>
          <a:bodyPr>
            <a:spAutoFit/>
          </a:bodyPr>
          <a:lstStyle/>
          <a:p>
            <a:r>
              <a:rPr lang="en-US" sz="1000"/>
              <a:t>©2008 I.K. Darcy. All rights reserved</a:t>
            </a:r>
            <a:endParaRPr lang="en-US"/>
          </a:p>
        </p:txBody>
      </p:sp>
      <p:sp>
        <p:nvSpPr>
          <p:cNvPr id="13319" name="Rectangle 6"/>
          <p:cNvSpPr>
            <a:spLocks noChangeArrowheads="1"/>
          </p:cNvSpPr>
          <p:nvPr/>
        </p:nvSpPr>
        <p:spPr bwMode="auto">
          <a:xfrm>
            <a:off x="152401" y="6087523"/>
            <a:ext cx="8856132" cy="707886"/>
          </a:xfrm>
          <a:prstGeom prst="rect">
            <a:avLst/>
          </a:prstGeom>
          <a:noFill/>
          <a:ln w="9525">
            <a:noFill/>
            <a:miter lim="800000"/>
            <a:headEnd/>
            <a:tailEnd/>
          </a:ln>
        </p:spPr>
        <p:txBody>
          <a:bodyPr wrap="square">
            <a:spAutoFit/>
          </a:bodyPr>
          <a:lstStyle/>
          <a:p>
            <a:r>
              <a:rPr lang="en-US" sz="2000" dirty="0"/>
              <a:t>This work was partially supported by  the Joint DMS/NIGMS Initiative to Support Research in the Area of Mathematical Biology (NSF 0800285).</a:t>
            </a:r>
          </a:p>
        </p:txBody>
      </p:sp>
      <p:sp>
        <p:nvSpPr>
          <p:cNvPr id="2" name="Rectangle 1"/>
          <p:cNvSpPr/>
          <p:nvPr/>
        </p:nvSpPr>
        <p:spPr>
          <a:xfrm>
            <a:off x="2958509" y="2456535"/>
            <a:ext cx="6050024" cy="2970044"/>
          </a:xfrm>
          <a:prstGeom prst="rect">
            <a:avLst/>
          </a:prstGeom>
        </p:spPr>
        <p:txBody>
          <a:bodyPr wrap="square">
            <a:spAutoFit/>
          </a:bodyPr>
          <a:lstStyle/>
          <a:p>
            <a:pPr>
              <a:lnSpc>
                <a:spcPct val="110000"/>
              </a:lnSpc>
              <a:defRPr/>
            </a:pPr>
            <a:r>
              <a:rPr lang="en-US" sz="4000" dirty="0">
                <a:solidFill>
                  <a:schemeClr val="accent4">
                    <a:lumMod val="50000"/>
                  </a:schemeClr>
                </a:solidFill>
              </a:rPr>
              <a:t>Isabel K. Darcy</a:t>
            </a:r>
          </a:p>
          <a:p>
            <a:pPr>
              <a:lnSpc>
                <a:spcPct val="110000"/>
              </a:lnSpc>
              <a:defRPr/>
            </a:pPr>
            <a:endParaRPr lang="en-US" sz="1000" dirty="0">
              <a:solidFill>
                <a:schemeClr val="accent4">
                  <a:lumMod val="50000"/>
                </a:schemeClr>
              </a:solidFill>
            </a:endParaRPr>
          </a:p>
          <a:p>
            <a:pPr>
              <a:lnSpc>
                <a:spcPct val="110000"/>
              </a:lnSpc>
              <a:defRPr/>
            </a:pPr>
            <a:r>
              <a:rPr lang="en-US" sz="2400" dirty="0">
                <a:solidFill>
                  <a:schemeClr val="accent4">
                    <a:lumMod val="50000"/>
                  </a:schemeClr>
                </a:solidFill>
              </a:rPr>
              <a:t>Mathematics Department </a:t>
            </a:r>
          </a:p>
          <a:p>
            <a:pPr>
              <a:lnSpc>
                <a:spcPct val="110000"/>
              </a:lnSpc>
              <a:defRPr/>
            </a:pPr>
            <a:r>
              <a:rPr lang="en-US" sz="2400" dirty="0">
                <a:solidFill>
                  <a:schemeClr val="accent4">
                    <a:lumMod val="50000"/>
                  </a:schemeClr>
                </a:solidFill>
              </a:rPr>
              <a:t>Applied Mathematical and </a:t>
            </a:r>
            <a:endParaRPr lang="en-US" sz="2400" dirty="0" smtClean="0">
              <a:solidFill>
                <a:schemeClr val="accent4">
                  <a:lumMod val="50000"/>
                </a:schemeClr>
              </a:solidFill>
            </a:endParaRPr>
          </a:p>
          <a:p>
            <a:pPr>
              <a:lnSpc>
                <a:spcPct val="110000"/>
              </a:lnSpc>
              <a:defRPr/>
            </a:pPr>
            <a:r>
              <a:rPr lang="en-US" sz="2400" dirty="0" smtClean="0">
                <a:solidFill>
                  <a:schemeClr val="accent4">
                    <a:lumMod val="50000"/>
                  </a:schemeClr>
                </a:solidFill>
              </a:rPr>
              <a:t>Computational </a:t>
            </a:r>
            <a:r>
              <a:rPr lang="en-US" sz="2400" dirty="0">
                <a:solidFill>
                  <a:schemeClr val="accent4">
                    <a:lumMod val="50000"/>
                  </a:schemeClr>
                </a:solidFill>
              </a:rPr>
              <a:t>Sciences (AMCS)</a:t>
            </a:r>
          </a:p>
          <a:p>
            <a:pPr>
              <a:lnSpc>
                <a:spcPct val="110000"/>
              </a:lnSpc>
              <a:defRPr/>
            </a:pPr>
            <a:r>
              <a:rPr lang="en-US" sz="2400" dirty="0">
                <a:solidFill>
                  <a:schemeClr val="accent4">
                    <a:lumMod val="50000"/>
                  </a:schemeClr>
                </a:solidFill>
              </a:rPr>
              <a:t>University of Iowa</a:t>
            </a:r>
          </a:p>
          <a:p>
            <a:pPr>
              <a:lnSpc>
                <a:spcPct val="110000"/>
              </a:lnSpc>
              <a:defRPr/>
            </a:pPr>
            <a:r>
              <a:rPr lang="en-US" sz="2400" dirty="0">
                <a:solidFill>
                  <a:schemeClr val="accent4">
                    <a:lumMod val="50000"/>
                  </a:schemeClr>
                </a:solidFill>
              </a:rPr>
              <a:t>http://www.math.uiowa.edu/~idarcy </a:t>
            </a:r>
          </a:p>
        </p:txBody>
      </p:sp>
    </p:spTree>
    <p:extLst>
      <p:ext uri="{BB962C8B-B14F-4D97-AF65-F5344CB8AC3E}">
        <p14:creationId xmlns:p14="http://schemas.microsoft.com/office/powerpoint/2010/main" val="3493018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rain scan of our salmon with t-values uncorrected for multiple comparisons. Source: Bennett et al. (20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8348" y="1116621"/>
            <a:ext cx="5915025" cy="32194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ource: Bennett et al. (20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8347" y="4343400"/>
            <a:ext cx="5915025" cy="25146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74073" y="168072"/>
            <a:ext cx="8769927" cy="923330"/>
          </a:xfrm>
          <a:prstGeom prst="rect">
            <a:avLst/>
          </a:prstGeom>
          <a:noFill/>
        </p:spPr>
        <p:txBody>
          <a:bodyPr wrap="square" rtlCol="0">
            <a:spAutoFit/>
          </a:bodyPr>
          <a:lstStyle/>
          <a:p>
            <a:r>
              <a:rPr lang="en-US" dirty="0" smtClean="0"/>
              <a:t>2012 Ignoble Prize</a:t>
            </a:r>
          </a:p>
          <a:p>
            <a:r>
              <a:rPr lang="en-US" dirty="0"/>
              <a:t>The Ig Nobel Prizes honor achievements that make people </a:t>
            </a:r>
            <a:r>
              <a:rPr lang="en-US" b="1" dirty="0"/>
              <a:t>LAUGH</a:t>
            </a:r>
            <a:r>
              <a:rPr lang="en-US" dirty="0"/>
              <a:t>, and then </a:t>
            </a:r>
            <a:r>
              <a:rPr lang="en-US" b="1" dirty="0"/>
              <a:t>THINK</a:t>
            </a:r>
            <a:r>
              <a:rPr lang="en-US" dirty="0" smtClean="0"/>
              <a:t>.</a:t>
            </a:r>
          </a:p>
          <a:p>
            <a:r>
              <a:rPr lang="en-US" dirty="0"/>
              <a:t>http://www.improbable.com/ig/</a:t>
            </a:r>
          </a:p>
        </p:txBody>
      </p:sp>
    </p:spTree>
    <p:extLst>
      <p:ext uri="{BB962C8B-B14F-4D97-AF65-F5344CB8AC3E}">
        <p14:creationId xmlns:p14="http://schemas.microsoft.com/office/powerpoint/2010/main" val="32114096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o, uh, we did the green study again and got no link. It was probably a-- &quot;RESEARCH CONFLICTED ON GREEN JELLY BEAN/ACNE LINK; MORE STUDY RECOMMENDED!&quot;"/>
          <p:cNvPicPr>
            <a:picLocks noChangeAspect="1" noChangeArrowheads="1"/>
          </p:cNvPicPr>
          <p:nvPr/>
        </p:nvPicPr>
        <p:blipFill rotWithShape="1">
          <a:blip r:embed="rId2">
            <a:extLst>
              <a:ext uri="{28A0092B-C50C-407E-A947-70E740481C1C}">
                <a14:useLocalDpi xmlns:a14="http://schemas.microsoft.com/office/drawing/2010/main" val="0"/>
              </a:ext>
            </a:extLst>
          </a:blip>
          <a:srcRect t="-1" b="51937"/>
          <a:stretch/>
        </p:blipFill>
        <p:spPr bwMode="auto">
          <a:xfrm>
            <a:off x="0" y="0"/>
            <a:ext cx="51435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So, uh, we did the green study again and got no link. It was probably a-- &quot;RESEARCH CONFLICTED ON GREEN JELLY BEAN/ACNE LINK; MORE STUDY RECOMMENDED!&quot;"/>
          <p:cNvPicPr>
            <a:picLocks noChangeAspect="1" noChangeArrowheads="1"/>
          </p:cNvPicPr>
          <p:nvPr/>
        </p:nvPicPr>
        <p:blipFill rotWithShape="1">
          <a:blip r:embed="rId2">
            <a:extLst>
              <a:ext uri="{28A0092B-C50C-407E-A947-70E740481C1C}">
                <a14:useLocalDpi xmlns:a14="http://schemas.microsoft.com/office/drawing/2010/main" val="0"/>
              </a:ext>
            </a:extLst>
          </a:blip>
          <a:srcRect t="48463" b="409"/>
          <a:stretch/>
        </p:blipFill>
        <p:spPr bwMode="auto">
          <a:xfrm>
            <a:off x="5194286" y="895948"/>
            <a:ext cx="3949714" cy="560199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143500" y="159391"/>
            <a:ext cx="4000500" cy="553998"/>
          </a:xfrm>
          <a:prstGeom prst="rect">
            <a:avLst/>
          </a:prstGeom>
          <a:solidFill>
            <a:srgbClr val="293315"/>
          </a:solidFill>
        </p:spPr>
        <p:txBody>
          <a:bodyPr wrap="square" rtlCol="0">
            <a:spAutoFit/>
          </a:bodyPr>
          <a:lstStyle/>
          <a:p>
            <a:r>
              <a:rPr lang="en-US" sz="3000" dirty="0" smtClean="0">
                <a:solidFill>
                  <a:srgbClr val="A7DF7D"/>
                </a:solidFill>
              </a:rPr>
              <a:t>False Positives will occur</a:t>
            </a:r>
          </a:p>
        </p:txBody>
      </p:sp>
    </p:spTree>
    <p:extLst>
      <p:ext uri="{BB962C8B-B14F-4D97-AF65-F5344CB8AC3E}">
        <p14:creationId xmlns:p14="http://schemas.microsoft.com/office/powerpoint/2010/main" val="19597981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01273" y="1033836"/>
            <a:ext cx="8139951" cy="5486400"/>
          </a:xfrm>
          <a:prstGeom prst="rect">
            <a:avLst/>
          </a:prstGeom>
        </p:spPr>
      </p:pic>
      <p:sp>
        <p:nvSpPr>
          <p:cNvPr id="3" name="Rectangle 2"/>
          <p:cNvSpPr/>
          <p:nvPr/>
        </p:nvSpPr>
        <p:spPr>
          <a:xfrm>
            <a:off x="0" y="6520236"/>
            <a:ext cx="9144000" cy="369332"/>
          </a:xfrm>
          <a:prstGeom prst="rect">
            <a:avLst/>
          </a:prstGeom>
        </p:spPr>
        <p:txBody>
          <a:bodyPr wrap="square">
            <a:spAutoFit/>
          </a:bodyPr>
          <a:lstStyle/>
          <a:p>
            <a:r>
              <a:rPr lang="en-US" dirty="0"/>
              <a:t>http://</a:t>
            </a:r>
            <a:r>
              <a:rPr lang="en-US" dirty="0" err="1"/>
              <a:t>upload.wikimedia.org</a:t>
            </a:r>
            <a:r>
              <a:rPr lang="en-US" dirty="0"/>
              <a:t>/</a:t>
            </a:r>
            <a:r>
              <a:rPr lang="en-US" dirty="0" err="1"/>
              <a:t>wikipedia</a:t>
            </a:r>
            <a:r>
              <a:rPr lang="en-US" dirty="0"/>
              <a:t>/en/5/5e/</a:t>
            </a:r>
            <a:r>
              <a:rPr lang="en-US" dirty="0" err="1"/>
              <a:t>Place_Cell_Spiking_Activity_Example.png</a:t>
            </a:r>
            <a:endParaRPr lang="en-US" dirty="0"/>
          </a:p>
        </p:txBody>
      </p:sp>
      <p:sp>
        <p:nvSpPr>
          <p:cNvPr id="4" name="TextBox 3"/>
          <p:cNvSpPr txBox="1"/>
          <p:nvPr/>
        </p:nvSpPr>
        <p:spPr>
          <a:xfrm>
            <a:off x="183799" y="-41476"/>
            <a:ext cx="8960201" cy="1569660"/>
          </a:xfrm>
          <a:prstGeom prst="rect">
            <a:avLst/>
          </a:prstGeom>
          <a:noFill/>
        </p:spPr>
        <p:txBody>
          <a:bodyPr wrap="square" rtlCol="0">
            <a:spAutoFit/>
          </a:bodyPr>
          <a:lstStyle/>
          <a:p>
            <a:r>
              <a:rPr lang="en-US" sz="3200" dirty="0" smtClean="0"/>
              <a:t>How can the brain understand the spatial environment based only on action potentials (spikes) of place cells?</a:t>
            </a:r>
          </a:p>
        </p:txBody>
      </p:sp>
    </p:spTree>
    <p:extLst>
      <p:ext uri="{BB962C8B-B14F-4D97-AF65-F5344CB8AC3E}">
        <p14:creationId xmlns:p14="http://schemas.microsoft.com/office/powerpoint/2010/main" val="20584212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4218563" y="2086311"/>
            <a:ext cx="3507926" cy="1325893"/>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stretch>
            <a:fillRect/>
          </a:stretch>
        </p:blipFill>
        <p:spPr>
          <a:xfrm>
            <a:off x="501273" y="1033836"/>
            <a:ext cx="8139951" cy="5486400"/>
          </a:xfrm>
          <a:prstGeom prst="rect">
            <a:avLst/>
          </a:prstGeom>
        </p:spPr>
      </p:pic>
      <p:sp>
        <p:nvSpPr>
          <p:cNvPr id="3" name="Rectangle 2"/>
          <p:cNvSpPr/>
          <p:nvPr/>
        </p:nvSpPr>
        <p:spPr>
          <a:xfrm>
            <a:off x="0" y="6520236"/>
            <a:ext cx="9144000" cy="369332"/>
          </a:xfrm>
          <a:prstGeom prst="rect">
            <a:avLst/>
          </a:prstGeom>
        </p:spPr>
        <p:txBody>
          <a:bodyPr wrap="square">
            <a:spAutoFit/>
          </a:bodyPr>
          <a:lstStyle/>
          <a:p>
            <a:r>
              <a:rPr lang="en-US" dirty="0"/>
              <a:t>http://</a:t>
            </a:r>
            <a:r>
              <a:rPr lang="en-US" dirty="0" err="1"/>
              <a:t>upload.wikimedia.org</a:t>
            </a:r>
            <a:r>
              <a:rPr lang="en-US" dirty="0"/>
              <a:t>/</a:t>
            </a:r>
            <a:r>
              <a:rPr lang="en-US" dirty="0" err="1"/>
              <a:t>wikipedia</a:t>
            </a:r>
            <a:r>
              <a:rPr lang="en-US" dirty="0"/>
              <a:t>/en/5/5e/</a:t>
            </a:r>
            <a:r>
              <a:rPr lang="en-US" dirty="0" err="1"/>
              <a:t>Place_Cell_Spiking_Activity_Example.png</a:t>
            </a:r>
            <a:endParaRPr lang="en-US" dirty="0"/>
          </a:p>
        </p:txBody>
      </p:sp>
      <p:sp>
        <p:nvSpPr>
          <p:cNvPr id="4" name="TextBox 3"/>
          <p:cNvSpPr txBox="1"/>
          <p:nvPr/>
        </p:nvSpPr>
        <p:spPr>
          <a:xfrm>
            <a:off x="183799" y="-41476"/>
            <a:ext cx="8960201" cy="1569660"/>
          </a:xfrm>
          <a:prstGeom prst="rect">
            <a:avLst/>
          </a:prstGeom>
          <a:noFill/>
        </p:spPr>
        <p:txBody>
          <a:bodyPr wrap="square" rtlCol="0">
            <a:spAutoFit/>
          </a:bodyPr>
          <a:lstStyle/>
          <a:p>
            <a:r>
              <a:rPr lang="en-US" sz="3200" dirty="0" smtClean="0"/>
              <a:t>How can the brain understand the spatial environment based only on action potentials (spikes) of place cells?</a:t>
            </a:r>
          </a:p>
        </p:txBody>
      </p:sp>
      <p:grpSp>
        <p:nvGrpSpPr>
          <p:cNvPr id="11" name="Group 10"/>
          <p:cNvGrpSpPr/>
          <p:nvPr/>
        </p:nvGrpSpPr>
        <p:grpSpPr>
          <a:xfrm>
            <a:off x="4384842" y="2172512"/>
            <a:ext cx="1276090" cy="272128"/>
            <a:chOff x="7303061" y="5422928"/>
            <a:chExt cx="1276090" cy="272128"/>
          </a:xfrm>
        </p:grpSpPr>
        <p:cxnSp>
          <p:nvCxnSpPr>
            <p:cNvPr id="5" name="Straight Connector 4"/>
            <p:cNvCxnSpPr/>
            <p:nvPr/>
          </p:nvCxnSpPr>
          <p:spPr>
            <a:xfrm>
              <a:off x="7303061" y="5422928"/>
              <a:ext cx="0" cy="272128"/>
            </a:xfrm>
            <a:prstGeom prst="line">
              <a:avLst/>
            </a:prstGeom>
            <a:ln>
              <a:solidFill>
                <a:srgbClr val="BB37B0"/>
              </a:solidFill>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7486899" y="5422928"/>
              <a:ext cx="0" cy="272128"/>
            </a:xfrm>
            <a:prstGeom prst="line">
              <a:avLst/>
            </a:prstGeom>
            <a:ln>
              <a:solidFill>
                <a:srgbClr val="BB37B0"/>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7610255" y="5422928"/>
              <a:ext cx="0" cy="272128"/>
            </a:xfrm>
            <a:prstGeom prst="line">
              <a:avLst/>
            </a:prstGeom>
            <a:ln>
              <a:solidFill>
                <a:srgbClr val="BB37B0"/>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7760261" y="5422928"/>
              <a:ext cx="0" cy="272128"/>
            </a:xfrm>
            <a:prstGeom prst="line">
              <a:avLst/>
            </a:prstGeom>
            <a:ln>
              <a:solidFill>
                <a:srgbClr val="BB37B0"/>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8184826" y="5422928"/>
              <a:ext cx="0" cy="272128"/>
            </a:xfrm>
            <a:prstGeom prst="line">
              <a:avLst/>
            </a:prstGeom>
            <a:ln>
              <a:solidFill>
                <a:srgbClr val="BB37B0"/>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8579151" y="5422928"/>
              <a:ext cx="0" cy="272128"/>
            </a:xfrm>
            <a:prstGeom prst="line">
              <a:avLst/>
            </a:prstGeom>
            <a:ln>
              <a:solidFill>
                <a:srgbClr val="BB37B0"/>
              </a:solidFill>
            </a:ln>
          </p:spPr>
          <p:style>
            <a:lnRef idx="2">
              <a:schemeClr val="accent1"/>
            </a:lnRef>
            <a:fillRef idx="0">
              <a:schemeClr val="accent1"/>
            </a:fillRef>
            <a:effectRef idx="1">
              <a:schemeClr val="accent1"/>
            </a:effectRef>
            <a:fontRef idx="minor">
              <a:schemeClr val="tx1"/>
            </a:fontRef>
          </p:style>
        </p:cxnSp>
      </p:grpSp>
      <p:grpSp>
        <p:nvGrpSpPr>
          <p:cNvPr id="13" name="Group 12"/>
          <p:cNvGrpSpPr/>
          <p:nvPr/>
        </p:nvGrpSpPr>
        <p:grpSpPr>
          <a:xfrm>
            <a:off x="5330636" y="2597040"/>
            <a:ext cx="1276090" cy="272128"/>
            <a:chOff x="7303061" y="5422928"/>
            <a:chExt cx="1276090" cy="272128"/>
          </a:xfrm>
        </p:grpSpPr>
        <p:cxnSp>
          <p:nvCxnSpPr>
            <p:cNvPr id="14" name="Straight Connector 13"/>
            <p:cNvCxnSpPr/>
            <p:nvPr/>
          </p:nvCxnSpPr>
          <p:spPr>
            <a:xfrm>
              <a:off x="7303061" y="5422928"/>
              <a:ext cx="0" cy="272128"/>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7486899" y="5422928"/>
              <a:ext cx="0" cy="272128"/>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7610255" y="5422928"/>
              <a:ext cx="0" cy="272128"/>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8002181" y="5422928"/>
              <a:ext cx="0" cy="272128"/>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8184826" y="5422928"/>
              <a:ext cx="0" cy="272128"/>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8579151" y="5422928"/>
              <a:ext cx="0" cy="272128"/>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grpSp>
      <p:grpSp>
        <p:nvGrpSpPr>
          <p:cNvPr id="20" name="Group 19"/>
          <p:cNvGrpSpPr/>
          <p:nvPr/>
        </p:nvGrpSpPr>
        <p:grpSpPr>
          <a:xfrm>
            <a:off x="6277277" y="3066924"/>
            <a:ext cx="1276090" cy="272128"/>
            <a:chOff x="7303061" y="5422928"/>
            <a:chExt cx="1276090" cy="272128"/>
          </a:xfrm>
        </p:grpSpPr>
        <p:cxnSp>
          <p:nvCxnSpPr>
            <p:cNvPr id="21" name="Straight Connector 20"/>
            <p:cNvCxnSpPr/>
            <p:nvPr/>
          </p:nvCxnSpPr>
          <p:spPr>
            <a:xfrm>
              <a:off x="7303061" y="5422928"/>
              <a:ext cx="0" cy="272128"/>
            </a:xfrm>
            <a:prstGeom prst="line">
              <a:avLst/>
            </a:prstGeom>
            <a:ln>
              <a:solidFill>
                <a:srgbClr val="91FAFF"/>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8409237" y="5422928"/>
              <a:ext cx="0" cy="272128"/>
            </a:xfrm>
            <a:prstGeom prst="line">
              <a:avLst/>
            </a:prstGeom>
            <a:ln>
              <a:solidFill>
                <a:srgbClr val="91FAFF"/>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564895" y="5422928"/>
              <a:ext cx="0" cy="272128"/>
            </a:xfrm>
            <a:prstGeom prst="line">
              <a:avLst/>
            </a:prstGeom>
            <a:ln>
              <a:solidFill>
                <a:srgbClr val="91FAFF"/>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7760261" y="5422928"/>
              <a:ext cx="0" cy="272128"/>
            </a:xfrm>
            <a:prstGeom prst="line">
              <a:avLst/>
            </a:prstGeom>
            <a:ln>
              <a:solidFill>
                <a:srgbClr val="91FAFF"/>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8184826" y="5422928"/>
              <a:ext cx="0" cy="272128"/>
            </a:xfrm>
            <a:prstGeom prst="line">
              <a:avLst/>
            </a:prstGeom>
            <a:ln>
              <a:solidFill>
                <a:srgbClr val="91FAFF"/>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8579151" y="5422928"/>
              <a:ext cx="0" cy="272128"/>
            </a:xfrm>
            <a:prstGeom prst="line">
              <a:avLst/>
            </a:prstGeom>
            <a:ln>
              <a:solidFill>
                <a:srgbClr val="91FAFF"/>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4125484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709398" y="-18918"/>
            <a:ext cx="5311009" cy="6858000"/>
          </a:xfrm>
          <a:prstGeom prst="rect">
            <a:avLst/>
          </a:prstGeom>
        </p:spPr>
      </p:pic>
      <p:sp>
        <p:nvSpPr>
          <p:cNvPr id="3" name="Rectangle 2"/>
          <p:cNvSpPr/>
          <p:nvPr/>
        </p:nvSpPr>
        <p:spPr>
          <a:xfrm>
            <a:off x="0" y="6556839"/>
            <a:ext cx="9144000" cy="369332"/>
          </a:xfrm>
          <a:prstGeom prst="rect">
            <a:avLst/>
          </a:prstGeom>
        </p:spPr>
        <p:txBody>
          <a:bodyPr wrap="square">
            <a:spAutoFit/>
          </a:bodyPr>
          <a:lstStyle/>
          <a:p>
            <a:r>
              <a:rPr lang="en-US" dirty="0" smtClean="0"/>
              <a:t>http://</a:t>
            </a:r>
            <a:r>
              <a:rPr lang="en-US" dirty="0" err="1" smtClean="0"/>
              <a:t>www.ploscompbiol.org</a:t>
            </a:r>
            <a:r>
              <a:rPr lang="en-US" dirty="0" smtClean="0"/>
              <a:t>/article/info%3Adoi%2F10.1371%2Fjournal.pcbi.1000205</a:t>
            </a:r>
            <a:endParaRPr lang="en-US" dirty="0"/>
          </a:p>
        </p:txBody>
      </p:sp>
      <p:sp>
        <p:nvSpPr>
          <p:cNvPr id="5" name="Rectangle 4"/>
          <p:cNvSpPr/>
          <p:nvPr/>
        </p:nvSpPr>
        <p:spPr>
          <a:xfrm>
            <a:off x="230793" y="209925"/>
            <a:ext cx="3512023" cy="3539430"/>
          </a:xfrm>
          <a:prstGeom prst="rect">
            <a:avLst/>
          </a:prstGeom>
          <a:solidFill>
            <a:srgbClr val="EEECE1"/>
          </a:solidFill>
        </p:spPr>
        <p:txBody>
          <a:bodyPr wrap="square">
            <a:spAutoFit/>
          </a:bodyPr>
          <a:lstStyle/>
          <a:p>
            <a:r>
              <a:rPr lang="en-US" sz="3200" dirty="0"/>
              <a:t>Idea:  Can recover the topology of the space traversed by the mouse by looking only at the spiking activity of place cells. </a:t>
            </a:r>
          </a:p>
        </p:txBody>
      </p:sp>
    </p:spTree>
    <p:extLst>
      <p:ext uri="{BB962C8B-B14F-4D97-AF65-F5344CB8AC3E}">
        <p14:creationId xmlns:p14="http://schemas.microsoft.com/office/powerpoint/2010/main" val="16187173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Isosceles Triangle 100"/>
          <p:cNvSpPr/>
          <p:nvPr/>
        </p:nvSpPr>
        <p:spPr>
          <a:xfrm rot="10800000">
            <a:off x="1176087" y="5765765"/>
            <a:ext cx="1600200" cy="1385316"/>
          </a:xfrm>
          <a:prstGeom prst="triangle">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1" name="Group 10"/>
          <p:cNvGrpSpPr/>
          <p:nvPr/>
        </p:nvGrpSpPr>
        <p:grpSpPr>
          <a:xfrm>
            <a:off x="1195947" y="4141020"/>
            <a:ext cx="2932737" cy="2510394"/>
            <a:chOff x="643130" y="3761860"/>
            <a:chExt cx="2932737" cy="2510394"/>
          </a:xfrm>
        </p:grpSpPr>
        <p:sp>
          <p:nvSpPr>
            <p:cNvPr id="98" name="TextBox 97"/>
            <p:cNvSpPr txBox="1"/>
            <p:nvPr/>
          </p:nvSpPr>
          <p:spPr>
            <a:xfrm>
              <a:off x="1828781" y="3761860"/>
              <a:ext cx="651252" cy="584776"/>
            </a:xfrm>
            <a:prstGeom prst="rect">
              <a:avLst/>
            </a:prstGeom>
            <a:noFill/>
          </p:spPr>
          <p:txBody>
            <a:bodyPr wrap="square" rtlCol="0">
              <a:spAutoFit/>
            </a:bodyPr>
            <a:lstStyle/>
            <a:p>
              <a:r>
                <a:rPr lang="en-US" sz="3200" dirty="0" smtClean="0"/>
                <a:t>v</a:t>
              </a:r>
              <a:r>
                <a:rPr lang="en-US" sz="3200" baseline="-25000" dirty="0"/>
                <a:t>2</a:t>
              </a:r>
            </a:p>
          </p:txBody>
        </p:sp>
        <p:grpSp>
          <p:nvGrpSpPr>
            <p:cNvPr id="10" name="Group 9"/>
            <p:cNvGrpSpPr/>
            <p:nvPr/>
          </p:nvGrpSpPr>
          <p:grpSpPr>
            <a:xfrm>
              <a:off x="643130" y="4321013"/>
              <a:ext cx="2932737" cy="1951241"/>
              <a:chOff x="643130" y="4321013"/>
              <a:chExt cx="2932737" cy="1951241"/>
            </a:xfrm>
          </p:grpSpPr>
          <p:cxnSp>
            <p:nvCxnSpPr>
              <p:cNvPr id="104" name="Straight Connector 103"/>
              <p:cNvCxnSpPr/>
              <p:nvPr/>
            </p:nvCxnSpPr>
            <p:spPr>
              <a:xfrm rot="10800000" flipV="1">
                <a:off x="1353167" y="5825201"/>
                <a:ext cx="1392072" cy="0"/>
              </a:xfrm>
              <a:prstGeom prst="line">
                <a:avLst/>
              </a:prstGeom>
              <a:ln w="63500">
                <a:solidFill>
                  <a:srgbClr val="008000"/>
                </a:solidFill>
              </a:ln>
            </p:spPr>
            <p:style>
              <a:lnRef idx="2">
                <a:schemeClr val="accent1"/>
              </a:lnRef>
              <a:fillRef idx="0">
                <a:schemeClr val="accent1"/>
              </a:fillRef>
              <a:effectRef idx="1">
                <a:schemeClr val="accent1"/>
              </a:effectRef>
              <a:fontRef idx="minor">
                <a:schemeClr val="tx1"/>
              </a:fontRef>
            </p:style>
          </p:cxnSp>
          <p:sp>
            <p:nvSpPr>
              <p:cNvPr id="105" name="Oval 104"/>
              <p:cNvSpPr/>
              <p:nvPr/>
            </p:nvSpPr>
            <p:spPr>
              <a:xfrm rot="10800000">
                <a:off x="2661987" y="5665181"/>
                <a:ext cx="274320" cy="274320"/>
              </a:xfrm>
              <a:prstGeom prst="ellipse">
                <a:avLst/>
              </a:prstGeom>
              <a:solidFill>
                <a:srgbClr val="7700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6" name="Oval 105"/>
              <p:cNvSpPr/>
              <p:nvPr/>
            </p:nvSpPr>
            <p:spPr>
              <a:xfrm rot="10800000">
                <a:off x="1107507" y="5665181"/>
                <a:ext cx="274320" cy="274320"/>
              </a:xfrm>
              <a:prstGeom prst="ellipse">
                <a:avLst/>
              </a:prstGeom>
              <a:solidFill>
                <a:srgbClr val="7700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7" name="Isosceles Triangle 106"/>
              <p:cNvSpPr/>
              <p:nvPr/>
            </p:nvSpPr>
            <p:spPr>
              <a:xfrm>
                <a:off x="1221807" y="4413869"/>
                <a:ext cx="1600200" cy="1385316"/>
              </a:xfrm>
              <a:prstGeom prst="triangle">
                <a:avLst/>
              </a:prstGeom>
              <a:solidFill>
                <a:schemeClr val="tx2">
                  <a:lumMod val="40000"/>
                  <a:lumOff val="60000"/>
                </a:schemeClr>
              </a:solidFill>
              <a:ln w="76200">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8" name="Oval 107"/>
              <p:cNvSpPr/>
              <p:nvPr/>
            </p:nvSpPr>
            <p:spPr>
              <a:xfrm>
                <a:off x="1107507" y="5669753"/>
                <a:ext cx="274320" cy="274320"/>
              </a:xfrm>
              <a:prstGeom prst="ellipse">
                <a:avLst/>
              </a:prstGeom>
              <a:solidFill>
                <a:srgbClr val="7700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9" name="Oval 108"/>
              <p:cNvSpPr/>
              <p:nvPr/>
            </p:nvSpPr>
            <p:spPr>
              <a:xfrm>
                <a:off x="2661987" y="5665181"/>
                <a:ext cx="274320" cy="274320"/>
              </a:xfrm>
              <a:prstGeom prst="ellipse">
                <a:avLst/>
              </a:prstGeom>
              <a:solidFill>
                <a:srgbClr val="7700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0" name="Oval 109"/>
              <p:cNvSpPr/>
              <p:nvPr/>
            </p:nvSpPr>
            <p:spPr>
              <a:xfrm>
                <a:off x="1888259" y="4321013"/>
                <a:ext cx="274320" cy="274320"/>
              </a:xfrm>
              <a:prstGeom prst="ellipse">
                <a:avLst/>
              </a:prstGeom>
              <a:solidFill>
                <a:srgbClr val="7700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1" name="Oval 110"/>
              <p:cNvSpPr/>
              <p:nvPr/>
            </p:nvSpPr>
            <p:spPr>
              <a:xfrm>
                <a:off x="1097896" y="5668352"/>
                <a:ext cx="274320" cy="274320"/>
              </a:xfrm>
              <a:prstGeom prst="ellipse">
                <a:avLst/>
              </a:prstGeom>
              <a:solidFill>
                <a:srgbClr val="7700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4" name="Oval 113"/>
              <p:cNvSpPr/>
              <p:nvPr/>
            </p:nvSpPr>
            <p:spPr>
              <a:xfrm>
                <a:off x="1114530" y="5665181"/>
                <a:ext cx="274320" cy="274320"/>
              </a:xfrm>
              <a:prstGeom prst="ellipse">
                <a:avLst/>
              </a:prstGeom>
              <a:solidFill>
                <a:srgbClr val="7700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5" name="TextBox 114"/>
              <p:cNvSpPr txBox="1"/>
              <p:nvPr/>
            </p:nvSpPr>
            <p:spPr>
              <a:xfrm>
                <a:off x="2403933" y="4747702"/>
                <a:ext cx="651252" cy="584776"/>
              </a:xfrm>
              <a:prstGeom prst="rect">
                <a:avLst/>
              </a:prstGeom>
              <a:noFill/>
            </p:spPr>
            <p:txBody>
              <a:bodyPr wrap="square" rtlCol="0">
                <a:spAutoFit/>
              </a:bodyPr>
              <a:lstStyle/>
              <a:p>
                <a:r>
                  <a:rPr lang="en-US" sz="3200" dirty="0" smtClean="0"/>
                  <a:t>e</a:t>
                </a:r>
                <a:r>
                  <a:rPr lang="en-US" sz="3200" baseline="-25000" dirty="0"/>
                  <a:t>2</a:t>
                </a:r>
              </a:p>
            </p:txBody>
          </p:sp>
          <p:sp>
            <p:nvSpPr>
              <p:cNvPr id="116" name="TextBox 115"/>
              <p:cNvSpPr txBox="1"/>
              <p:nvPr/>
            </p:nvSpPr>
            <p:spPr>
              <a:xfrm>
                <a:off x="1081404" y="4747702"/>
                <a:ext cx="651252" cy="584776"/>
              </a:xfrm>
              <a:prstGeom prst="rect">
                <a:avLst/>
              </a:prstGeom>
              <a:noFill/>
            </p:spPr>
            <p:txBody>
              <a:bodyPr wrap="square" rtlCol="0">
                <a:spAutoFit/>
              </a:bodyPr>
              <a:lstStyle/>
              <a:p>
                <a:r>
                  <a:rPr lang="en-US" sz="3200" dirty="0" smtClean="0"/>
                  <a:t>e</a:t>
                </a:r>
                <a:r>
                  <a:rPr lang="en-US" sz="3200" baseline="-25000" dirty="0"/>
                  <a:t>1</a:t>
                </a:r>
              </a:p>
            </p:txBody>
          </p:sp>
          <p:sp>
            <p:nvSpPr>
              <p:cNvPr id="119" name="TextBox 118"/>
              <p:cNvSpPr txBox="1"/>
              <p:nvPr/>
            </p:nvSpPr>
            <p:spPr>
              <a:xfrm>
                <a:off x="1786722" y="5687478"/>
                <a:ext cx="651252" cy="584776"/>
              </a:xfrm>
              <a:prstGeom prst="rect">
                <a:avLst/>
              </a:prstGeom>
              <a:noFill/>
            </p:spPr>
            <p:txBody>
              <a:bodyPr wrap="square" rtlCol="0">
                <a:spAutoFit/>
              </a:bodyPr>
              <a:lstStyle/>
              <a:p>
                <a:r>
                  <a:rPr lang="en-US" sz="3200" dirty="0" smtClean="0"/>
                  <a:t>e</a:t>
                </a:r>
                <a:r>
                  <a:rPr lang="en-US" sz="3200" baseline="-25000" dirty="0"/>
                  <a:t>3</a:t>
                </a:r>
              </a:p>
            </p:txBody>
          </p:sp>
          <p:grpSp>
            <p:nvGrpSpPr>
              <p:cNvPr id="8" name="Group 7"/>
              <p:cNvGrpSpPr/>
              <p:nvPr/>
            </p:nvGrpSpPr>
            <p:grpSpPr>
              <a:xfrm>
                <a:off x="643130" y="5427877"/>
                <a:ext cx="2932737" cy="584776"/>
                <a:chOff x="643130" y="5427877"/>
                <a:chExt cx="2932737" cy="584776"/>
              </a:xfrm>
            </p:grpSpPr>
            <p:sp>
              <p:nvSpPr>
                <p:cNvPr id="97" name="TextBox 96"/>
                <p:cNvSpPr txBox="1"/>
                <p:nvPr/>
              </p:nvSpPr>
              <p:spPr>
                <a:xfrm>
                  <a:off x="643130" y="5427877"/>
                  <a:ext cx="651252" cy="584776"/>
                </a:xfrm>
                <a:prstGeom prst="rect">
                  <a:avLst/>
                </a:prstGeom>
                <a:noFill/>
              </p:spPr>
              <p:txBody>
                <a:bodyPr wrap="square" rtlCol="0">
                  <a:spAutoFit/>
                </a:bodyPr>
                <a:lstStyle/>
                <a:p>
                  <a:r>
                    <a:rPr lang="en-US" sz="3200" dirty="0" smtClean="0"/>
                    <a:t>v</a:t>
                  </a:r>
                  <a:r>
                    <a:rPr lang="en-US" sz="3200" baseline="-25000" dirty="0"/>
                    <a:t>1</a:t>
                  </a:r>
                </a:p>
              </p:txBody>
            </p:sp>
            <p:sp>
              <p:nvSpPr>
                <p:cNvPr id="99" name="TextBox 98"/>
                <p:cNvSpPr txBox="1"/>
                <p:nvPr/>
              </p:nvSpPr>
              <p:spPr>
                <a:xfrm>
                  <a:off x="2924615" y="5427877"/>
                  <a:ext cx="651252" cy="584776"/>
                </a:xfrm>
                <a:prstGeom prst="rect">
                  <a:avLst/>
                </a:prstGeom>
                <a:noFill/>
              </p:spPr>
              <p:txBody>
                <a:bodyPr wrap="square" rtlCol="0">
                  <a:spAutoFit/>
                </a:bodyPr>
                <a:lstStyle/>
                <a:p>
                  <a:r>
                    <a:rPr lang="en-US" sz="3200" dirty="0" smtClean="0"/>
                    <a:t>v</a:t>
                  </a:r>
                  <a:r>
                    <a:rPr lang="en-US" sz="3200" baseline="-25000" dirty="0"/>
                    <a:t>3</a:t>
                  </a:r>
                </a:p>
              </p:txBody>
            </p:sp>
          </p:grpSp>
        </p:grpSp>
      </p:grpSp>
      <p:sp>
        <p:nvSpPr>
          <p:cNvPr id="3" name="TextBox 2"/>
          <p:cNvSpPr txBox="1"/>
          <p:nvPr/>
        </p:nvSpPr>
        <p:spPr>
          <a:xfrm>
            <a:off x="448285" y="3750477"/>
            <a:ext cx="8277364" cy="1077218"/>
          </a:xfrm>
          <a:prstGeom prst="rect">
            <a:avLst/>
          </a:prstGeom>
          <a:noFill/>
        </p:spPr>
        <p:txBody>
          <a:bodyPr wrap="square" rtlCol="0">
            <a:spAutoFit/>
          </a:bodyPr>
          <a:lstStyle/>
          <a:p>
            <a:r>
              <a:rPr lang="en-US" sz="3200" b="1" dirty="0" smtClean="0">
                <a:solidFill>
                  <a:srgbClr val="000000"/>
                </a:solidFill>
              </a:rPr>
              <a:t>2-simplex = triangle </a:t>
            </a:r>
            <a:r>
              <a:rPr lang="en-US" sz="3200" dirty="0">
                <a:solidFill>
                  <a:srgbClr val="000000"/>
                </a:solidFill>
              </a:rPr>
              <a:t>= </a:t>
            </a:r>
            <a:r>
              <a:rPr lang="en-US" sz="3200" dirty="0" smtClean="0">
                <a:solidFill>
                  <a:srgbClr val="000000"/>
                </a:solidFill>
              </a:rPr>
              <a:t>{v</a:t>
            </a:r>
            <a:r>
              <a:rPr lang="en-US" sz="3200" baseline="-25000" dirty="0" smtClean="0">
                <a:solidFill>
                  <a:srgbClr val="000000"/>
                </a:solidFill>
              </a:rPr>
              <a:t>1</a:t>
            </a:r>
            <a:r>
              <a:rPr lang="en-US" sz="3200" dirty="0" smtClean="0">
                <a:solidFill>
                  <a:srgbClr val="000000"/>
                </a:solidFill>
              </a:rPr>
              <a:t>, v</a:t>
            </a:r>
            <a:r>
              <a:rPr lang="en-US" sz="3200" baseline="-25000" dirty="0">
                <a:solidFill>
                  <a:srgbClr val="000000"/>
                </a:solidFill>
              </a:rPr>
              <a:t>2</a:t>
            </a:r>
            <a:r>
              <a:rPr lang="en-US" sz="3200" dirty="0" smtClean="0">
                <a:solidFill>
                  <a:srgbClr val="000000"/>
                </a:solidFill>
              </a:rPr>
              <a:t>, v</a:t>
            </a:r>
            <a:r>
              <a:rPr lang="en-US" sz="3200" baseline="-25000" dirty="0" smtClean="0">
                <a:solidFill>
                  <a:srgbClr val="000000"/>
                </a:solidFill>
              </a:rPr>
              <a:t>3</a:t>
            </a:r>
            <a:r>
              <a:rPr lang="en-US" sz="3200" dirty="0">
                <a:solidFill>
                  <a:srgbClr val="000000"/>
                </a:solidFill>
              </a:rPr>
              <a:t>}</a:t>
            </a:r>
            <a:endParaRPr lang="en-US" sz="3200" baseline="-25000" dirty="0">
              <a:solidFill>
                <a:srgbClr val="000000"/>
              </a:solidFill>
            </a:endParaRPr>
          </a:p>
          <a:p>
            <a:r>
              <a:rPr lang="en-US" sz="3200" dirty="0" smtClean="0"/>
              <a:t> </a:t>
            </a:r>
          </a:p>
        </p:txBody>
      </p:sp>
      <p:sp>
        <p:nvSpPr>
          <p:cNvPr id="6" name="TextBox 5"/>
          <p:cNvSpPr txBox="1"/>
          <p:nvPr/>
        </p:nvSpPr>
        <p:spPr>
          <a:xfrm>
            <a:off x="4375889" y="4392946"/>
            <a:ext cx="4554733" cy="2357568"/>
          </a:xfrm>
          <a:prstGeom prst="rect">
            <a:avLst/>
          </a:prstGeom>
          <a:noFill/>
        </p:spPr>
        <p:txBody>
          <a:bodyPr wrap="square" rtlCol="0">
            <a:spAutoFit/>
          </a:bodyPr>
          <a:lstStyle/>
          <a:p>
            <a:r>
              <a:rPr lang="en-US" sz="3200" dirty="0" smtClean="0"/>
              <a:t>Note that the boundary </a:t>
            </a:r>
          </a:p>
          <a:p>
            <a:r>
              <a:rPr lang="en-US" sz="3200" dirty="0" smtClean="0"/>
              <a:t>of this triangle is the cycle</a:t>
            </a:r>
          </a:p>
          <a:p>
            <a:pPr algn="ctr">
              <a:lnSpc>
                <a:spcPct val="130000"/>
              </a:lnSpc>
            </a:pPr>
            <a:r>
              <a:rPr lang="en-US" sz="3200" dirty="0"/>
              <a:t>e</a:t>
            </a:r>
            <a:r>
              <a:rPr lang="en-US" sz="3200" baseline="-25000" dirty="0"/>
              <a:t>1</a:t>
            </a:r>
            <a:r>
              <a:rPr lang="en-US" sz="3200" dirty="0"/>
              <a:t> + e</a:t>
            </a:r>
            <a:r>
              <a:rPr lang="en-US" sz="3200" baseline="-25000" dirty="0"/>
              <a:t>2</a:t>
            </a:r>
            <a:r>
              <a:rPr lang="en-US" sz="3200" dirty="0"/>
              <a:t> +  e</a:t>
            </a:r>
            <a:r>
              <a:rPr lang="en-US" sz="3200" baseline="-25000" dirty="0"/>
              <a:t>3</a:t>
            </a:r>
            <a:r>
              <a:rPr lang="en-US" sz="3200" dirty="0"/>
              <a:t> </a:t>
            </a:r>
            <a:endParaRPr lang="en-US" sz="3200" dirty="0" smtClean="0"/>
          </a:p>
          <a:p>
            <a:pPr algn="ctr">
              <a:lnSpc>
                <a:spcPct val="130000"/>
              </a:lnSpc>
            </a:pPr>
            <a:r>
              <a:rPr lang="en-US" sz="3200" dirty="0" smtClean="0"/>
              <a:t>= {</a:t>
            </a:r>
            <a:r>
              <a:rPr lang="en-US" sz="3200" dirty="0">
                <a:solidFill>
                  <a:srgbClr val="000000"/>
                </a:solidFill>
              </a:rPr>
              <a:t>v</a:t>
            </a:r>
            <a:r>
              <a:rPr lang="en-US" sz="3200" baseline="-25000" dirty="0">
                <a:solidFill>
                  <a:srgbClr val="000000"/>
                </a:solidFill>
              </a:rPr>
              <a:t>1</a:t>
            </a:r>
            <a:r>
              <a:rPr lang="en-US" sz="3200" dirty="0">
                <a:solidFill>
                  <a:srgbClr val="000000"/>
                </a:solidFill>
              </a:rPr>
              <a:t>, </a:t>
            </a:r>
            <a:r>
              <a:rPr lang="en-US" sz="3200" dirty="0" smtClean="0">
                <a:solidFill>
                  <a:srgbClr val="000000"/>
                </a:solidFill>
              </a:rPr>
              <a:t>v</a:t>
            </a:r>
            <a:r>
              <a:rPr lang="en-US" sz="3200" baseline="-25000" dirty="0" smtClean="0">
                <a:solidFill>
                  <a:srgbClr val="000000"/>
                </a:solidFill>
              </a:rPr>
              <a:t>2</a:t>
            </a:r>
            <a:r>
              <a:rPr lang="en-US" sz="3200" dirty="0" smtClean="0">
                <a:solidFill>
                  <a:srgbClr val="000000"/>
                </a:solidFill>
              </a:rPr>
              <a:t>} + {v</a:t>
            </a:r>
            <a:r>
              <a:rPr lang="en-US" sz="3200" baseline="-25000" dirty="0" smtClean="0">
                <a:solidFill>
                  <a:srgbClr val="000000"/>
                </a:solidFill>
              </a:rPr>
              <a:t>2</a:t>
            </a:r>
            <a:r>
              <a:rPr lang="en-US" sz="3200" dirty="0">
                <a:solidFill>
                  <a:srgbClr val="000000"/>
                </a:solidFill>
              </a:rPr>
              <a:t>, v</a:t>
            </a:r>
            <a:r>
              <a:rPr lang="en-US" sz="3200" baseline="-25000" dirty="0">
                <a:solidFill>
                  <a:srgbClr val="000000"/>
                </a:solidFill>
              </a:rPr>
              <a:t>3</a:t>
            </a:r>
            <a:r>
              <a:rPr lang="en-US" sz="3200" dirty="0" smtClean="0">
                <a:solidFill>
                  <a:srgbClr val="000000"/>
                </a:solidFill>
              </a:rPr>
              <a:t>} +</a:t>
            </a:r>
            <a:r>
              <a:rPr lang="en-US" sz="3200" baseline="-25000" dirty="0" smtClean="0">
                <a:solidFill>
                  <a:srgbClr val="000000"/>
                </a:solidFill>
              </a:rPr>
              <a:t> </a:t>
            </a:r>
            <a:r>
              <a:rPr lang="en-US" sz="3200" dirty="0" smtClean="0"/>
              <a:t>{</a:t>
            </a:r>
            <a:r>
              <a:rPr lang="en-US" sz="3200" dirty="0">
                <a:solidFill>
                  <a:srgbClr val="000000"/>
                </a:solidFill>
              </a:rPr>
              <a:t>v</a:t>
            </a:r>
            <a:r>
              <a:rPr lang="en-US" sz="3200" baseline="-25000" dirty="0">
                <a:solidFill>
                  <a:srgbClr val="000000"/>
                </a:solidFill>
              </a:rPr>
              <a:t>1</a:t>
            </a:r>
            <a:r>
              <a:rPr lang="en-US" sz="3200" dirty="0" smtClean="0">
                <a:solidFill>
                  <a:srgbClr val="000000"/>
                </a:solidFill>
              </a:rPr>
              <a:t>, </a:t>
            </a:r>
            <a:r>
              <a:rPr lang="en-US" sz="3200" dirty="0">
                <a:solidFill>
                  <a:srgbClr val="000000"/>
                </a:solidFill>
              </a:rPr>
              <a:t>v</a:t>
            </a:r>
            <a:r>
              <a:rPr lang="en-US" sz="3200" baseline="-25000" dirty="0">
                <a:solidFill>
                  <a:srgbClr val="000000"/>
                </a:solidFill>
              </a:rPr>
              <a:t>3</a:t>
            </a:r>
            <a:r>
              <a:rPr lang="en-US" sz="3200" dirty="0" smtClean="0">
                <a:solidFill>
                  <a:srgbClr val="000000"/>
                </a:solidFill>
              </a:rPr>
              <a:t>}</a:t>
            </a:r>
            <a:endParaRPr lang="en-US" sz="3200" baseline="-25000" dirty="0">
              <a:solidFill>
                <a:srgbClr val="000000"/>
              </a:solidFill>
            </a:endParaRPr>
          </a:p>
        </p:txBody>
      </p:sp>
      <p:sp>
        <p:nvSpPr>
          <p:cNvPr id="62" name="TextBox 61"/>
          <p:cNvSpPr txBox="1"/>
          <p:nvPr/>
        </p:nvSpPr>
        <p:spPr>
          <a:xfrm>
            <a:off x="448285" y="1813359"/>
            <a:ext cx="8277364" cy="1077218"/>
          </a:xfrm>
          <a:prstGeom prst="rect">
            <a:avLst/>
          </a:prstGeom>
          <a:noFill/>
        </p:spPr>
        <p:txBody>
          <a:bodyPr wrap="square" rtlCol="0">
            <a:spAutoFit/>
          </a:bodyPr>
          <a:lstStyle/>
          <a:p>
            <a:r>
              <a:rPr lang="en-US" sz="3200" b="1" dirty="0">
                <a:solidFill>
                  <a:srgbClr val="000000"/>
                </a:solidFill>
              </a:rPr>
              <a:t>1</a:t>
            </a:r>
            <a:r>
              <a:rPr lang="en-US" sz="3200" b="1" dirty="0" smtClean="0">
                <a:solidFill>
                  <a:srgbClr val="000000"/>
                </a:solidFill>
              </a:rPr>
              <a:t>-simplex = edge </a:t>
            </a:r>
            <a:r>
              <a:rPr lang="en-US" sz="3200" dirty="0">
                <a:solidFill>
                  <a:srgbClr val="000000"/>
                </a:solidFill>
              </a:rPr>
              <a:t>= </a:t>
            </a:r>
            <a:r>
              <a:rPr lang="en-US" sz="3200" dirty="0" smtClean="0">
                <a:solidFill>
                  <a:srgbClr val="000000"/>
                </a:solidFill>
              </a:rPr>
              <a:t>{v</a:t>
            </a:r>
            <a:r>
              <a:rPr lang="en-US" sz="3200" baseline="-25000" dirty="0" smtClean="0">
                <a:solidFill>
                  <a:srgbClr val="000000"/>
                </a:solidFill>
              </a:rPr>
              <a:t>1</a:t>
            </a:r>
            <a:r>
              <a:rPr lang="en-US" sz="3200" dirty="0" smtClean="0">
                <a:solidFill>
                  <a:srgbClr val="000000"/>
                </a:solidFill>
              </a:rPr>
              <a:t>, v</a:t>
            </a:r>
            <a:r>
              <a:rPr lang="en-US" sz="3200" baseline="-25000" dirty="0" smtClean="0">
                <a:solidFill>
                  <a:srgbClr val="000000"/>
                </a:solidFill>
              </a:rPr>
              <a:t>2</a:t>
            </a:r>
            <a:r>
              <a:rPr lang="en-US" sz="3200" dirty="0">
                <a:solidFill>
                  <a:srgbClr val="000000"/>
                </a:solidFill>
              </a:rPr>
              <a:t>}</a:t>
            </a:r>
            <a:endParaRPr lang="en-US" sz="3200" baseline="-25000" dirty="0">
              <a:solidFill>
                <a:srgbClr val="000000"/>
              </a:solidFill>
            </a:endParaRPr>
          </a:p>
          <a:p>
            <a:r>
              <a:rPr lang="en-US" sz="3200" dirty="0" smtClean="0"/>
              <a:t> </a:t>
            </a:r>
          </a:p>
        </p:txBody>
      </p:sp>
      <p:sp>
        <p:nvSpPr>
          <p:cNvPr id="63" name="TextBox 62"/>
          <p:cNvSpPr txBox="1"/>
          <p:nvPr/>
        </p:nvSpPr>
        <p:spPr>
          <a:xfrm>
            <a:off x="4375890" y="2555306"/>
            <a:ext cx="4332942" cy="1077218"/>
          </a:xfrm>
          <a:prstGeom prst="rect">
            <a:avLst/>
          </a:prstGeom>
          <a:noFill/>
        </p:spPr>
        <p:txBody>
          <a:bodyPr wrap="square" rtlCol="0">
            <a:spAutoFit/>
          </a:bodyPr>
          <a:lstStyle/>
          <a:p>
            <a:r>
              <a:rPr lang="en-US" sz="3200" dirty="0" smtClean="0"/>
              <a:t>Note that the boundary of this edge is v</a:t>
            </a:r>
            <a:r>
              <a:rPr lang="en-US" sz="3200" baseline="-25000" dirty="0"/>
              <a:t>2</a:t>
            </a:r>
            <a:r>
              <a:rPr lang="en-US" sz="3200" dirty="0" smtClean="0"/>
              <a:t> </a:t>
            </a:r>
            <a:r>
              <a:rPr lang="en-US" sz="3200" dirty="0"/>
              <a:t>+</a:t>
            </a:r>
            <a:r>
              <a:rPr lang="en-US" sz="3200" dirty="0" smtClean="0"/>
              <a:t>  v</a:t>
            </a:r>
            <a:r>
              <a:rPr lang="en-US" sz="3200" baseline="-25000" dirty="0"/>
              <a:t>1</a:t>
            </a:r>
            <a:r>
              <a:rPr lang="en-US" sz="3200" dirty="0" smtClean="0"/>
              <a:t>  </a:t>
            </a:r>
          </a:p>
        </p:txBody>
      </p:sp>
      <p:grpSp>
        <p:nvGrpSpPr>
          <p:cNvPr id="9" name="Group 8"/>
          <p:cNvGrpSpPr/>
          <p:nvPr/>
        </p:nvGrpSpPr>
        <p:grpSpPr>
          <a:xfrm>
            <a:off x="1195947" y="2727392"/>
            <a:ext cx="2932737" cy="903181"/>
            <a:chOff x="591623" y="2196568"/>
            <a:chExt cx="2932737" cy="903181"/>
          </a:xfrm>
        </p:grpSpPr>
        <p:grpSp>
          <p:nvGrpSpPr>
            <p:cNvPr id="64" name="Group 63"/>
            <p:cNvGrpSpPr/>
            <p:nvPr/>
          </p:nvGrpSpPr>
          <p:grpSpPr>
            <a:xfrm>
              <a:off x="1042252" y="2411276"/>
              <a:ext cx="1838411" cy="688473"/>
              <a:chOff x="5835762" y="906089"/>
              <a:chExt cx="1838411" cy="688473"/>
            </a:xfrm>
          </p:grpSpPr>
          <p:cxnSp>
            <p:nvCxnSpPr>
              <p:cNvPr id="65" name="Straight Connector 64"/>
              <p:cNvCxnSpPr/>
              <p:nvPr/>
            </p:nvCxnSpPr>
            <p:spPr>
              <a:xfrm rot="10800000" flipV="1">
                <a:off x="6091033" y="1066109"/>
                <a:ext cx="1392072" cy="0"/>
              </a:xfrm>
              <a:prstGeom prst="line">
                <a:avLst/>
              </a:prstGeom>
              <a:ln w="88900">
                <a:solidFill>
                  <a:srgbClr val="008000"/>
                </a:solidFill>
              </a:ln>
            </p:spPr>
            <p:style>
              <a:lnRef idx="2">
                <a:schemeClr val="accent1"/>
              </a:lnRef>
              <a:fillRef idx="0">
                <a:schemeClr val="accent1"/>
              </a:fillRef>
              <a:effectRef idx="1">
                <a:schemeClr val="accent1"/>
              </a:effectRef>
              <a:fontRef idx="minor">
                <a:schemeClr val="tx1"/>
              </a:fontRef>
            </p:style>
          </p:cxnSp>
          <p:sp>
            <p:nvSpPr>
              <p:cNvPr id="66" name="Oval 65"/>
              <p:cNvSpPr/>
              <p:nvPr/>
            </p:nvSpPr>
            <p:spPr>
              <a:xfrm rot="10800000">
                <a:off x="7399853" y="906089"/>
                <a:ext cx="274320" cy="274320"/>
              </a:xfrm>
              <a:prstGeom prst="ellipse">
                <a:avLst/>
              </a:prstGeom>
              <a:solidFill>
                <a:srgbClr val="7700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7" name="Oval 66"/>
              <p:cNvSpPr/>
              <p:nvPr/>
            </p:nvSpPr>
            <p:spPr>
              <a:xfrm rot="10800000">
                <a:off x="5845373" y="906089"/>
                <a:ext cx="274320" cy="274320"/>
              </a:xfrm>
              <a:prstGeom prst="ellipse">
                <a:avLst/>
              </a:prstGeom>
              <a:solidFill>
                <a:srgbClr val="7700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8" name="Oval 67"/>
              <p:cNvSpPr/>
              <p:nvPr/>
            </p:nvSpPr>
            <p:spPr>
              <a:xfrm>
                <a:off x="5845373" y="910661"/>
                <a:ext cx="274320" cy="274320"/>
              </a:xfrm>
              <a:prstGeom prst="ellipse">
                <a:avLst/>
              </a:prstGeom>
              <a:solidFill>
                <a:srgbClr val="7700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9" name="Oval 68"/>
              <p:cNvSpPr/>
              <p:nvPr/>
            </p:nvSpPr>
            <p:spPr>
              <a:xfrm>
                <a:off x="7399853" y="906089"/>
                <a:ext cx="274320" cy="274320"/>
              </a:xfrm>
              <a:prstGeom prst="ellipse">
                <a:avLst/>
              </a:prstGeom>
              <a:solidFill>
                <a:srgbClr val="7700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0" name="Oval 69"/>
              <p:cNvSpPr/>
              <p:nvPr/>
            </p:nvSpPr>
            <p:spPr>
              <a:xfrm>
                <a:off x="5835762" y="909260"/>
                <a:ext cx="274320" cy="274320"/>
              </a:xfrm>
              <a:prstGeom prst="ellipse">
                <a:avLst/>
              </a:prstGeom>
              <a:solidFill>
                <a:srgbClr val="7700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1" name="Oval 70"/>
              <p:cNvSpPr/>
              <p:nvPr/>
            </p:nvSpPr>
            <p:spPr>
              <a:xfrm>
                <a:off x="5852396" y="906089"/>
                <a:ext cx="274320" cy="274320"/>
              </a:xfrm>
              <a:prstGeom prst="ellipse">
                <a:avLst/>
              </a:prstGeom>
              <a:solidFill>
                <a:srgbClr val="7700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2" name="TextBox 71"/>
              <p:cNvSpPr txBox="1"/>
              <p:nvPr/>
            </p:nvSpPr>
            <p:spPr>
              <a:xfrm>
                <a:off x="6524588" y="1009786"/>
                <a:ext cx="651252" cy="584776"/>
              </a:xfrm>
              <a:prstGeom prst="rect">
                <a:avLst/>
              </a:prstGeom>
              <a:noFill/>
            </p:spPr>
            <p:txBody>
              <a:bodyPr wrap="square" rtlCol="0">
                <a:spAutoFit/>
              </a:bodyPr>
              <a:lstStyle/>
              <a:p>
                <a:r>
                  <a:rPr lang="en-US" sz="3200" dirty="0" smtClean="0"/>
                  <a:t>e</a:t>
                </a:r>
                <a:endParaRPr lang="en-US" sz="3200" baseline="-25000" dirty="0"/>
              </a:p>
            </p:txBody>
          </p:sp>
        </p:grpSp>
        <p:grpSp>
          <p:nvGrpSpPr>
            <p:cNvPr id="75" name="Group 74"/>
            <p:cNvGrpSpPr/>
            <p:nvPr/>
          </p:nvGrpSpPr>
          <p:grpSpPr>
            <a:xfrm>
              <a:off x="591623" y="2196568"/>
              <a:ext cx="2932737" cy="584776"/>
              <a:chOff x="643130" y="5427877"/>
              <a:chExt cx="2932737" cy="584776"/>
            </a:xfrm>
          </p:grpSpPr>
          <p:sp>
            <p:nvSpPr>
              <p:cNvPr id="76" name="TextBox 75"/>
              <p:cNvSpPr txBox="1"/>
              <p:nvPr/>
            </p:nvSpPr>
            <p:spPr>
              <a:xfrm>
                <a:off x="643130" y="5427877"/>
                <a:ext cx="651252" cy="584776"/>
              </a:xfrm>
              <a:prstGeom prst="rect">
                <a:avLst/>
              </a:prstGeom>
              <a:noFill/>
            </p:spPr>
            <p:txBody>
              <a:bodyPr wrap="square" rtlCol="0">
                <a:spAutoFit/>
              </a:bodyPr>
              <a:lstStyle/>
              <a:p>
                <a:r>
                  <a:rPr lang="en-US" sz="3200" dirty="0" smtClean="0"/>
                  <a:t>v</a:t>
                </a:r>
                <a:r>
                  <a:rPr lang="en-US" sz="3200" baseline="-25000" dirty="0"/>
                  <a:t>1</a:t>
                </a:r>
              </a:p>
            </p:txBody>
          </p:sp>
          <p:sp>
            <p:nvSpPr>
              <p:cNvPr id="77" name="TextBox 76"/>
              <p:cNvSpPr txBox="1"/>
              <p:nvPr/>
            </p:nvSpPr>
            <p:spPr>
              <a:xfrm>
                <a:off x="2924615" y="5427877"/>
                <a:ext cx="651252" cy="584776"/>
              </a:xfrm>
              <a:prstGeom prst="rect">
                <a:avLst/>
              </a:prstGeom>
              <a:noFill/>
            </p:spPr>
            <p:txBody>
              <a:bodyPr wrap="square" rtlCol="0">
                <a:spAutoFit/>
              </a:bodyPr>
              <a:lstStyle/>
              <a:p>
                <a:r>
                  <a:rPr lang="en-US" sz="3200" dirty="0" smtClean="0"/>
                  <a:t>v</a:t>
                </a:r>
                <a:r>
                  <a:rPr lang="en-US" sz="3200" baseline="-25000" dirty="0"/>
                  <a:t>2</a:t>
                </a:r>
              </a:p>
            </p:txBody>
          </p:sp>
        </p:grpSp>
      </p:grpSp>
      <p:sp>
        <p:nvSpPr>
          <p:cNvPr id="78" name="TextBox 77"/>
          <p:cNvSpPr txBox="1"/>
          <p:nvPr/>
        </p:nvSpPr>
        <p:spPr>
          <a:xfrm>
            <a:off x="448285" y="1012425"/>
            <a:ext cx="8277364" cy="584776"/>
          </a:xfrm>
          <a:prstGeom prst="rect">
            <a:avLst/>
          </a:prstGeom>
          <a:noFill/>
        </p:spPr>
        <p:txBody>
          <a:bodyPr wrap="square" rtlCol="0">
            <a:spAutoFit/>
          </a:bodyPr>
          <a:lstStyle/>
          <a:p>
            <a:r>
              <a:rPr lang="en-US" sz="3200" b="1" dirty="0" smtClean="0">
                <a:solidFill>
                  <a:srgbClr val="000000"/>
                </a:solidFill>
              </a:rPr>
              <a:t>0-simplex = vertex </a:t>
            </a:r>
            <a:r>
              <a:rPr lang="en-US" sz="3200" dirty="0" smtClean="0">
                <a:solidFill>
                  <a:srgbClr val="000000"/>
                </a:solidFill>
              </a:rPr>
              <a:t>= v</a:t>
            </a:r>
            <a:endParaRPr lang="en-US" sz="3200" baseline="-25000" dirty="0">
              <a:solidFill>
                <a:srgbClr val="000000"/>
              </a:solidFill>
            </a:endParaRPr>
          </a:p>
        </p:txBody>
      </p:sp>
      <p:sp>
        <p:nvSpPr>
          <p:cNvPr id="79" name="Oval 78"/>
          <p:cNvSpPr/>
          <p:nvPr/>
        </p:nvSpPr>
        <p:spPr>
          <a:xfrm>
            <a:off x="4646703" y="1229744"/>
            <a:ext cx="274320" cy="274320"/>
          </a:xfrm>
          <a:prstGeom prst="ellipse">
            <a:avLst/>
          </a:prstGeom>
          <a:solidFill>
            <a:srgbClr val="7700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53" name="Group 52"/>
          <p:cNvGrpSpPr/>
          <p:nvPr/>
        </p:nvGrpSpPr>
        <p:grpSpPr>
          <a:xfrm>
            <a:off x="-6963" y="-1"/>
            <a:ext cx="9171780" cy="6860229"/>
            <a:chOff x="-6963" y="-1"/>
            <a:chExt cx="9171780" cy="6860229"/>
          </a:xfrm>
          <a:solidFill>
            <a:srgbClr val="C6D9F1"/>
          </a:solidFill>
        </p:grpSpPr>
        <p:sp>
          <p:nvSpPr>
            <p:cNvPr id="54" name="Rectangle 53"/>
            <p:cNvSpPr/>
            <p:nvPr/>
          </p:nvSpPr>
          <p:spPr>
            <a:xfrm>
              <a:off x="0"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 name="Rectangle 54"/>
            <p:cNvSpPr/>
            <p:nvPr/>
          </p:nvSpPr>
          <p:spPr>
            <a:xfrm>
              <a:off x="8976879"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6" name="Rectangle 55"/>
            <p:cNvSpPr/>
            <p:nvPr/>
          </p:nvSpPr>
          <p:spPr>
            <a:xfrm>
              <a:off x="13854" y="-1"/>
              <a:ext cx="9150963" cy="18288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7" name="Rectangle 56"/>
            <p:cNvSpPr/>
            <p:nvPr/>
          </p:nvSpPr>
          <p:spPr>
            <a:xfrm>
              <a:off x="-6963" y="6677348"/>
              <a:ext cx="9150963" cy="1828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58" name="Rectangle 57"/>
          <p:cNvSpPr/>
          <p:nvPr/>
        </p:nvSpPr>
        <p:spPr>
          <a:xfrm>
            <a:off x="20817" y="-2535"/>
            <a:ext cx="9144000" cy="1042416"/>
          </a:xfrm>
          <a:prstGeom prst="rect">
            <a:avLst/>
          </a:prstGeom>
          <a:solidFill>
            <a:srgbClr val="C6D9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1"/>
                </a:solidFill>
              </a:rPr>
              <a:t>Building blocks for a simplicial complex</a:t>
            </a:r>
            <a:endParaRPr lang="en-US" sz="3200" dirty="0">
              <a:solidFill>
                <a:schemeClr val="tx1"/>
              </a:solidFill>
            </a:endParaRPr>
          </a:p>
        </p:txBody>
      </p:sp>
    </p:spTree>
    <p:extLst>
      <p:ext uri="{BB962C8B-B14F-4D97-AF65-F5344CB8AC3E}">
        <p14:creationId xmlns:p14="http://schemas.microsoft.com/office/powerpoint/2010/main" val="24700672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44687" y="1083482"/>
            <a:ext cx="7817806" cy="5262979"/>
          </a:xfrm>
          <a:prstGeom prst="rect">
            <a:avLst/>
          </a:prstGeom>
          <a:noFill/>
        </p:spPr>
        <p:txBody>
          <a:bodyPr wrap="square" rtlCol="0">
            <a:spAutoFit/>
          </a:bodyPr>
          <a:lstStyle/>
          <a:p>
            <a:r>
              <a:rPr lang="en-US" sz="3200" dirty="0" smtClean="0"/>
              <a:t>3-simplex = {v</a:t>
            </a:r>
            <a:r>
              <a:rPr lang="en-US" sz="3200" baseline="-25000" dirty="0" smtClean="0"/>
              <a:t>1</a:t>
            </a:r>
            <a:r>
              <a:rPr lang="en-US" sz="3200" dirty="0"/>
              <a:t>, </a:t>
            </a:r>
            <a:r>
              <a:rPr lang="en-US" sz="3200" dirty="0" smtClean="0"/>
              <a:t>v</a:t>
            </a:r>
            <a:r>
              <a:rPr lang="en-US" sz="3200" baseline="-25000" dirty="0" smtClean="0"/>
              <a:t>2</a:t>
            </a:r>
            <a:r>
              <a:rPr lang="en-US" sz="3200" dirty="0" smtClean="0"/>
              <a:t>, v</a:t>
            </a:r>
            <a:r>
              <a:rPr lang="en-US" sz="3200" baseline="-25000" dirty="0" smtClean="0"/>
              <a:t>3</a:t>
            </a:r>
            <a:r>
              <a:rPr lang="en-US" sz="3200" dirty="0" smtClean="0"/>
              <a:t>, v</a:t>
            </a:r>
            <a:r>
              <a:rPr lang="en-US" sz="3200" baseline="-25000" dirty="0" smtClean="0"/>
              <a:t>4</a:t>
            </a:r>
            <a:r>
              <a:rPr lang="en-US" sz="3200" dirty="0"/>
              <a:t>}</a:t>
            </a:r>
            <a:r>
              <a:rPr lang="en-US" sz="3200" dirty="0" smtClean="0"/>
              <a:t> = tetrahedron</a:t>
            </a:r>
          </a:p>
          <a:p>
            <a:endParaRPr lang="en-US" sz="3200" dirty="0"/>
          </a:p>
          <a:p>
            <a:endParaRPr lang="en-US" sz="3200" dirty="0" smtClean="0"/>
          </a:p>
          <a:p>
            <a:endParaRPr lang="en-US" sz="3200" dirty="0"/>
          </a:p>
          <a:p>
            <a:endParaRPr lang="en-US" sz="3200" dirty="0" smtClean="0"/>
          </a:p>
          <a:p>
            <a:endParaRPr lang="en-US" sz="3200" dirty="0" smtClean="0"/>
          </a:p>
          <a:p>
            <a:r>
              <a:rPr lang="en-US" sz="3200" dirty="0" smtClean="0"/>
              <a:t>boundary of {v</a:t>
            </a:r>
            <a:r>
              <a:rPr lang="en-US" sz="3200" baseline="-25000" dirty="0" smtClean="0"/>
              <a:t>1</a:t>
            </a:r>
            <a:r>
              <a:rPr lang="en-US" sz="3200" dirty="0"/>
              <a:t>, v</a:t>
            </a:r>
            <a:r>
              <a:rPr lang="en-US" sz="3200" baseline="-25000" dirty="0"/>
              <a:t>2</a:t>
            </a:r>
            <a:r>
              <a:rPr lang="en-US" sz="3200" dirty="0"/>
              <a:t>, v</a:t>
            </a:r>
            <a:r>
              <a:rPr lang="en-US" sz="3200" baseline="-25000" dirty="0"/>
              <a:t>3</a:t>
            </a:r>
            <a:r>
              <a:rPr lang="en-US" sz="3200" dirty="0"/>
              <a:t>, </a:t>
            </a:r>
            <a:r>
              <a:rPr lang="en-US" sz="3200" dirty="0" smtClean="0"/>
              <a:t>v</a:t>
            </a:r>
            <a:r>
              <a:rPr lang="en-US" sz="3200" baseline="-25000" dirty="0" smtClean="0"/>
              <a:t>4</a:t>
            </a:r>
            <a:r>
              <a:rPr lang="en-US" sz="3200" dirty="0"/>
              <a:t>}</a:t>
            </a:r>
            <a:r>
              <a:rPr lang="en-US" sz="3200" dirty="0" smtClean="0"/>
              <a:t> =</a:t>
            </a:r>
          </a:p>
          <a:p>
            <a:r>
              <a:rPr lang="en-US" sz="3200" dirty="0"/>
              <a:t>{</a:t>
            </a:r>
            <a:r>
              <a:rPr lang="en-US" sz="3200" dirty="0" smtClean="0"/>
              <a:t>v</a:t>
            </a:r>
            <a:r>
              <a:rPr lang="en-US" sz="3200" baseline="-25000" dirty="0" smtClean="0"/>
              <a:t>1</a:t>
            </a:r>
            <a:r>
              <a:rPr lang="en-US" sz="3200" dirty="0"/>
              <a:t>, v</a:t>
            </a:r>
            <a:r>
              <a:rPr lang="en-US" sz="3200" baseline="-25000" dirty="0"/>
              <a:t>2</a:t>
            </a:r>
            <a:r>
              <a:rPr lang="en-US" sz="3200" dirty="0"/>
              <a:t>, </a:t>
            </a:r>
            <a:r>
              <a:rPr lang="en-US" sz="3200" dirty="0" smtClean="0"/>
              <a:t>v</a:t>
            </a:r>
            <a:r>
              <a:rPr lang="en-US" sz="3200" baseline="-25000" dirty="0" smtClean="0"/>
              <a:t>3</a:t>
            </a:r>
            <a:r>
              <a:rPr lang="en-US" sz="3200" dirty="0"/>
              <a:t>}</a:t>
            </a:r>
            <a:r>
              <a:rPr lang="en-US" sz="3200" dirty="0" smtClean="0"/>
              <a:t> + </a:t>
            </a:r>
            <a:r>
              <a:rPr lang="en-US" sz="3200" dirty="0"/>
              <a:t>{</a:t>
            </a:r>
            <a:r>
              <a:rPr lang="en-US" sz="3200" dirty="0" smtClean="0"/>
              <a:t>v</a:t>
            </a:r>
            <a:r>
              <a:rPr lang="en-US" sz="3200" baseline="-25000" dirty="0" smtClean="0"/>
              <a:t>1</a:t>
            </a:r>
            <a:r>
              <a:rPr lang="en-US" sz="3200" dirty="0"/>
              <a:t>, v</a:t>
            </a:r>
            <a:r>
              <a:rPr lang="en-US" sz="3200" baseline="-25000" dirty="0"/>
              <a:t>2</a:t>
            </a:r>
            <a:r>
              <a:rPr lang="en-US" sz="3200" dirty="0" smtClean="0"/>
              <a:t>, v</a:t>
            </a:r>
            <a:r>
              <a:rPr lang="en-US" sz="3200" baseline="-25000" dirty="0" smtClean="0"/>
              <a:t>4</a:t>
            </a:r>
            <a:r>
              <a:rPr lang="en-US" sz="3200" dirty="0"/>
              <a:t>}</a:t>
            </a:r>
            <a:r>
              <a:rPr lang="en-US" sz="3200" dirty="0" smtClean="0"/>
              <a:t> + </a:t>
            </a:r>
            <a:r>
              <a:rPr lang="en-US" sz="3200" dirty="0"/>
              <a:t>{</a:t>
            </a:r>
            <a:r>
              <a:rPr lang="en-US" sz="3200" dirty="0" smtClean="0"/>
              <a:t>v</a:t>
            </a:r>
            <a:r>
              <a:rPr lang="en-US" sz="3200" baseline="-25000" dirty="0" smtClean="0"/>
              <a:t>1</a:t>
            </a:r>
            <a:r>
              <a:rPr lang="en-US" sz="3200" dirty="0" smtClean="0"/>
              <a:t>, </a:t>
            </a:r>
            <a:r>
              <a:rPr lang="en-US" sz="3200" dirty="0"/>
              <a:t>v</a:t>
            </a:r>
            <a:r>
              <a:rPr lang="en-US" sz="3200" baseline="-25000" dirty="0"/>
              <a:t>3</a:t>
            </a:r>
            <a:r>
              <a:rPr lang="en-US" sz="3200" dirty="0"/>
              <a:t>, </a:t>
            </a:r>
            <a:r>
              <a:rPr lang="en-US" sz="3200" dirty="0" smtClean="0"/>
              <a:t>v</a:t>
            </a:r>
            <a:r>
              <a:rPr lang="en-US" sz="3200" baseline="-25000" dirty="0" smtClean="0"/>
              <a:t>4</a:t>
            </a:r>
            <a:r>
              <a:rPr lang="en-US" sz="3200" dirty="0"/>
              <a:t>}</a:t>
            </a:r>
            <a:r>
              <a:rPr lang="en-US" sz="3200" dirty="0" smtClean="0"/>
              <a:t> + {v</a:t>
            </a:r>
            <a:r>
              <a:rPr lang="en-US" sz="3200" baseline="-25000" dirty="0" smtClean="0"/>
              <a:t>2</a:t>
            </a:r>
            <a:r>
              <a:rPr lang="en-US" sz="3200" dirty="0"/>
              <a:t>, v</a:t>
            </a:r>
            <a:r>
              <a:rPr lang="en-US" sz="3200" baseline="-25000" dirty="0"/>
              <a:t>3</a:t>
            </a:r>
            <a:r>
              <a:rPr lang="en-US" sz="3200" dirty="0"/>
              <a:t>, </a:t>
            </a:r>
            <a:r>
              <a:rPr lang="en-US" sz="3200" dirty="0" smtClean="0"/>
              <a:t>v</a:t>
            </a:r>
            <a:r>
              <a:rPr lang="en-US" sz="3200" baseline="-25000" dirty="0" smtClean="0"/>
              <a:t>4</a:t>
            </a:r>
            <a:r>
              <a:rPr lang="en-US" sz="3200" dirty="0"/>
              <a:t>}</a:t>
            </a:r>
            <a:r>
              <a:rPr lang="en-US" sz="3200" dirty="0" smtClean="0"/>
              <a:t> </a:t>
            </a:r>
            <a:endParaRPr lang="en-US" sz="3200" dirty="0"/>
          </a:p>
          <a:p>
            <a:endParaRPr lang="en-US" dirty="0" smtClean="0"/>
          </a:p>
          <a:p>
            <a:r>
              <a:rPr lang="en-US" sz="3200" dirty="0" smtClean="0"/>
              <a:t>n-simplex </a:t>
            </a:r>
            <a:r>
              <a:rPr lang="en-US" sz="3200" dirty="0"/>
              <a:t>= {</a:t>
            </a:r>
            <a:r>
              <a:rPr lang="en-US" sz="3200" dirty="0" smtClean="0"/>
              <a:t>v</a:t>
            </a:r>
            <a:r>
              <a:rPr lang="en-US" sz="3200" baseline="-25000" dirty="0" smtClean="0"/>
              <a:t>1</a:t>
            </a:r>
            <a:r>
              <a:rPr lang="en-US" sz="3200" dirty="0"/>
              <a:t>, v</a:t>
            </a:r>
            <a:r>
              <a:rPr lang="en-US" sz="3200" baseline="-25000" dirty="0"/>
              <a:t>2</a:t>
            </a:r>
            <a:r>
              <a:rPr lang="en-US" sz="3200" dirty="0"/>
              <a:t>, </a:t>
            </a:r>
            <a:r>
              <a:rPr lang="en-US" sz="3200" dirty="0" smtClean="0"/>
              <a:t>…, v</a:t>
            </a:r>
            <a:r>
              <a:rPr lang="en-US" sz="3200" baseline="-25000" dirty="0" smtClean="0"/>
              <a:t>n+1</a:t>
            </a:r>
            <a:r>
              <a:rPr lang="en-US" sz="3200" dirty="0"/>
              <a:t>}</a:t>
            </a:r>
          </a:p>
          <a:p>
            <a:endParaRPr lang="en-US" sz="3200" dirty="0" smtClean="0"/>
          </a:p>
        </p:txBody>
      </p:sp>
      <p:grpSp>
        <p:nvGrpSpPr>
          <p:cNvPr id="37" name="Group 36"/>
          <p:cNvGrpSpPr/>
          <p:nvPr/>
        </p:nvGrpSpPr>
        <p:grpSpPr>
          <a:xfrm>
            <a:off x="5780488" y="1555166"/>
            <a:ext cx="2440947" cy="2355297"/>
            <a:chOff x="2665211" y="1108406"/>
            <a:chExt cx="2766573" cy="2651166"/>
          </a:xfrm>
        </p:grpSpPr>
        <p:grpSp>
          <p:nvGrpSpPr>
            <p:cNvPr id="32" name="Group 31"/>
            <p:cNvGrpSpPr/>
            <p:nvPr/>
          </p:nvGrpSpPr>
          <p:grpSpPr>
            <a:xfrm>
              <a:off x="2706070" y="1619902"/>
              <a:ext cx="2079510" cy="1687067"/>
              <a:chOff x="1097896" y="1481328"/>
              <a:chExt cx="2079510" cy="1687067"/>
            </a:xfrm>
          </p:grpSpPr>
          <p:sp>
            <p:nvSpPr>
              <p:cNvPr id="8" name="Isosceles Triangle 7"/>
              <p:cNvSpPr/>
              <p:nvPr/>
            </p:nvSpPr>
            <p:spPr>
              <a:xfrm>
                <a:off x="1221807" y="1619902"/>
                <a:ext cx="1352547" cy="1385316"/>
              </a:xfrm>
              <a:prstGeom prst="triangle">
                <a:avLst/>
              </a:prstGeom>
              <a:solidFill>
                <a:schemeClr val="tx2">
                  <a:lumMod val="75000"/>
                </a:schemeClr>
              </a:solidFill>
              <a:ln w="76200">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Isosceles Triangle 25"/>
              <p:cNvSpPr/>
              <p:nvPr/>
            </p:nvSpPr>
            <p:spPr>
              <a:xfrm rot="19380000">
                <a:off x="2103120" y="1481328"/>
                <a:ext cx="540276" cy="1499616"/>
              </a:xfrm>
              <a:prstGeom prst="triangle">
                <a:avLst/>
              </a:prstGeom>
              <a:solidFill>
                <a:srgbClr val="17375E"/>
              </a:solidFill>
              <a:ln w="76200">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4" name="Straight Connector 23"/>
              <p:cNvCxnSpPr/>
              <p:nvPr/>
            </p:nvCxnSpPr>
            <p:spPr>
              <a:xfrm>
                <a:off x="1958326" y="1623291"/>
                <a:ext cx="914400" cy="914400"/>
              </a:xfrm>
              <a:prstGeom prst="line">
                <a:avLst/>
              </a:prstGeom>
              <a:ln w="69850">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rot="10800000" flipV="1">
                <a:off x="1353167" y="3031234"/>
                <a:ext cx="1392072" cy="0"/>
              </a:xfrm>
              <a:prstGeom prst="line">
                <a:avLst/>
              </a:prstGeom>
              <a:ln w="63500">
                <a:solidFill>
                  <a:srgbClr val="008000"/>
                </a:solidFill>
              </a:ln>
            </p:spPr>
            <p:style>
              <a:lnRef idx="2">
                <a:schemeClr val="accent1"/>
              </a:lnRef>
              <a:fillRef idx="0">
                <a:schemeClr val="accent1"/>
              </a:fillRef>
              <a:effectRef idx="1">
                <a:schemeClr val="accent1"/>
              </a:effectRef>
              <a:fontRef idx="minor">
                <a:schemeClr val="tx1"/>
              </a:fontRef>
            </p:style>
          </p:cxnSp>
          <p:sp>
            <p:nvSpPr>
              <p:cNvPr id="6" name="Oval 5"/>
              <p:cNvSpPr/>
              <p:nvPr/>
            </p:nvSpPr>
            <p:spPr>
              <a:xfrm rot="10800000">
                <a:off x="2470919" y="2894075"/>
                <a:ext cx="274320" cy="274320"/>
              </a:xfrm>
              <a:prstGeom prst="ellipse">
                <a:avLst/>
              </a:prstGeom>
              <a:solidFill>
                <a:srgbClr val="7700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Oval 6"/>
              <p:cNvSpPr/>
              <p:nvPr/>
            </p:nvSpPr>
            <p:spPr>
              <a:xfrm rot="10800000">
                <a:off x="1107507" y="2871214"/>
                <a:ext cx="274320" cy="274320"/>
              </a:xfrm>
              <a:prstGeom prst="ellipse">
                <a:avLst/>
              </a:prstGeom>
              <a:solidFill>
                <a:srgbClr val="7700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Oval 8"/>
              <p:cNvSpPr/>
              <p:nvPr/>
            </p:nvSpPr>
            <p:spPr>
              <a:xfrm>
                <a:off x="1107507" y="2875786"/>
                <a:ext cx="274320" cy="274320"/>
              </a:xfrm>
              <a:prstGeom prst="ellipse">
                <a:avLst/>
              </a:prstGeom>
              <a:solidFill>
                <a:srgbClr val="7700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Oval 10"/>
              <p:cNvSpPr/>
              <p:nvPr/>
            </p:nvSpPr>
            <p:spPr>
              <a:xfrm>
                <a:off x="1774883" y="1482742"/>
                <a:ext cx="274320" cy="274320"/>
              </a:xfrm>
              <a:prstGeom prst="ellipse">
                <a:avLst/>
              </a:prstGeom>
              <a:solidFill>
                <a:srgbClr val="7700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Oval 11"/>
              <p:cNvSpPr/>
              <p:nvPr/>
            </p:nvSpPr>
            <p:spPr>
              <a:xfrm>
                <a:off x="1097896" y="2874385"/>
                <a:ext cx="274320" cy="274320"/>
              </a:xfrm>
              <a:prstGeom prst="ellipse">
                <a:avLst/>
              </a:prstGeom>
              <a:solidFill>
                <a:srgbClr val="7700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8" name="Straight Connector 27"/>
              <p:cNvCxnSpPr/>
              <p:nvPr/>
            </p:nvCxnSpPr>
            <p:spPr>
              <a:xfrm flipV="1">
                <a:off x="1280160" y="2606040"/>
                <a:ext cx="1737360" cy="365760"/>
              </a:xfrm>
              <a:prstGeom prst="line">
                <a:avLst/>
              </a:prstGeom>
              <a:ln w="63500">
                <a:solidFill>
                  <a:srgbClr val="008000"/>
                </a:solidFill>
                <a:prstDash val="sysDot"/>
              </a:ln>
            </p:spPr>
            <p:style>
              <a:lnRef idx="2">
                <a:schemeClr val="accent1"/>
              </a:lnRef>
              <a:fillRef idx="0">
                <a:schemeClr val="accent1"/>
              </a:fillRef>
              <a:effectRef idx="1">
                <a:schemeClr val="accent1"/>
              </a:effectRef>
              <a:fontRef idx="minor">
                <a:schemeClr val="tx1"/>
              </a:fontRef>
            </p:style>
          </p:cxnSp>
          <p:sp>
            <p:nvSpPr>
              <p:cNvPr id="13" name="Oval 12"/>
              <p:cNvSpPr/>
              <p:nvPr/>
            </p:nvSpPr>
            <p:spPr>
              <a:xfrm>
                <a:off x="1114530" y="2871214"/>
                <a:ext cx="274320" cy="274320"/>
              </a:xfrm>
              <a:prstGeom prst="ellipse">
                <a:avLst/>
              </a:prstGeom>
              <a:solidFill>
                <a:srgbClr val="7700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Oval 24"/>
              <p:cNvSpPr/>
              <p:nvPr/>
            </p:nvSpPr>
            <p:spPr>
              <a:xfrm>
                <a:off x="2903086" y="2520006"/>
                <a:ext cx="274320" cy="274320"/>
              </a:xfrm>
              <a:prstGeom prst="ellipse">
                <a:avLst/>
              </a:prstGeom>
              <a:solidFill>
                <a:srgbClr val="7700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33" name="TextBox 32"/>
            <p:cNvSpPr txBox="1"/>
            <p:nvPr/>
          </p:nvSpPr>
          <p:spPr>
            <a:xfrm>
              <a:off x="4780532" y="2497021"/>
              <a:ext cx="651252" cy="584776"/>
            </a:xfrm>
            <a:prstGeom prst="rect">
              <a:avLst/>
            </a:prstGeom>
            <a:noFill/>
          </p:spPr>
          <p:txBody>
            <a:bodyPr wrap="square" rtlCol="0">
              <a:spAutoFit/>
            </a:bodyPr>
            <a:lstStyle/>
            <a:p>
              <a:r>
                <a:rPr lang="en-US" sz="3200" dirty="0" smtClean="0"/>
                <a:t>v</a:t>
              </a:r>
              <a:r>
                <a:rPr lang="en-US" sz="3200" baseline="-25000" dirty="0"/>
                <a:t>4</a:t>
              </a:r>
            </a:p>
          </p:txBody>
        </p:sp>
        <p:sp>
          <p:nvSpPr>
            <p:cNvPr id="34" name="TextBox 33"/>
            <p:cNvSpPr txBox="1"/>
            <p:nvPr/>
          </p:nvSpPr>
          <p:spPr>
            <a:xfrm>
              <a:off x="4079093" y="3174796"/>
              <a:ext cx="651252" cy="584776"/>
            </a:xfrm>
            <a:prstGeom prst="rect">
              <a:avLst/>
            </a:prstGeom>
            <a:noFill/>
          </p:spPr>
          <p:txBody>
            <a:bodyPr wrap="square" rtlCol="0">
              <a:spAutoFit/>
            </a:bodyPr>
            <a:lstStyle/>
            <a:p>
              <a:r>
                <a:rPr lang="en-US" sz="3200" dirty="0" smtClean="0"/>
                <a:t>v</a:t>
              </a:r>
              <a:r>
                <a:rPr lang="en-US" sz="3200" baseline="-25000" dirty="0"/>
                <a:t>3</a:t>
              </a:r>
            </a:p>
          </p:txBody>
        </p:sp>
        <p:sp>
          <p:nvSpPr>
            <p:cNvPr id="35" name="TextBox 34"/>
            <p:cNvSpPr txBox="1"/>
            <p:nvPr/>
          </p:nvSpPr>
          <p:spPr>
            <a:xfrm>
              <a:off x="2665211" y="3174796"/>
              <a:ext cx="651252" cy="584776"/>
            </a:xfrm>
            <a:prstGeom prst="rect">
              <a:avLst/>
            </a:prstGeom>
            <a:noFill/>
          </p:spPr>
          <p:txBody>
            <a:bodyPr wrap="square" rtlCol="0">
              <a:spAutoFit/>
            </a:bodyPr>
            <a:lstStyle/>
            <a:p>
              <a:r>
                <a:rPr lang="en-US" sz="3200" dirty="0" smtClean="0"/>
                <a:t>v</a:t>
              </a:r>
              <a:r>
                <a:rPr lang="en-US" sz="3200" baseline="-25000" dirty="0"/>
                <a:t>1</a:t>
              </a:r>
            </a:p>
          </p:txBody>
        </p:sp>
        <p:sp>
          <p:nvSpPr>
            <p:cNvPr id="36" name="TextBox 35"/>
            <p:cNvSpPr txBox="1"/>
            <p:nvPr/>
          </p:nvSpPr>
          <p:spPr>
            <a:xfrm>
              <a:off x="3356819" y="1108406"/>
              <a:ext cx="651253" cy="584776"/>
            </a:xfrm>
            <a:prstGeom prst="rect">
              <a:avLst/>
            </a:prstGeom>
            <a:noFill/>
          </p:spPr>
          <p:txBody>
            <a:bodyPr wrap="square" rtlCol="0">
              <a:spAutoFit/>
            </a:bodyPr>
            <a:lstStyle/>
            <a:p>
              <a:r>
                <a:rPr lang="en-US" sz="3200" dirty="0" smtClean="0"/>
                <a:t>v</a:t>
              </a:r>
              <a:r>
                <a:rPr lang="en-US" sz="3200" baseline="-25000" dirty="0"/>
                <a:t>2</a:t>
              </a:r>
            </a:p>
          </p:txBody>
        </p:sp>
      </p:grpSp>
      <p:cxnSp>
        <p:nvCxnSpPr>
          <p:cNvPr id="4" name="Straight Connector 3"/>
          <p:cNvCxnSpPr/>
          <p:nvPr/>
        </p:nvCxnSpPr>
        <p:spPr>
          <a:xfrm>
            <a:off x="683914" y="5226567"/>
            <a:ext cx="7817806" cy="43543"/>
          </a:xfrm>
          <a:prstGeom prst="line">
            <a:avLst/>
          </a:prstGeom>
        </p:spPr>
        <p:style>
          <a:lnRef idx="2">
            <a:schemeClr val="accent1"/>
          </a:lnRef>
          <a:fillRef idx="0">
            <a:schemeClr val="accent1"/>
          </a:fillRef>
          <a:effectRef idx="1">
            <a:schemeClr val="accent1"/>
          </a:effectRef>
          <a:fontRef idx="minor">
            <a:schemeClr val="tx1"/>
          </a:fontRef>
        </p:style>
      </p:cxnSp>
      <p:grpSp>
        <p:nvGrpSpPr>
          <p:cNvPr id="31" name="Group 30"/>
          <p:cNvGrpSpPr/>
          <p:nvPr/>
        </p:nvGrpSpPr>
        <p:grpSpPr>
          <a:xfrm>
            <a:off x="-6963" y="-1"/>
            <a:ext cx="9171780" cy="6860229"/>
            <a:chOff x="-6963" y="-1"/>
            <a:chExt cx="9171780" cy="6860229"/>
          </a:xfrm>
          <a:solidFill>
            <a:srgbClr val="C6D9F1"/>
          </a:solidFill>
        </p:grpSpPr>
        <p:sp>
          <p:nvSpPr>
            <p:cNvPr id="38" name="Rectangle 37"/>
            <p:cNvSpPr/>
            <p:nvPr/>
          </p:nvSpPr>
          <p:spPr>
            <a:xfrm>
              <a:off x="0"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 name="Rectangle 38"/>
            <p:cNvSpPr/>
            <p:nvPr/>
          </p:nvSpPr>
          <p:spPr>
            <a:xfrm>
              <a:off x="8976879"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0" name="Rectangle 39"/>
            <p:cNvSpPr/>
            <p:nvPr/>
          </p:nvSpPr>
          <p:spPr>
            <a:xfrm>
              <a:off x="13854" y="-1"/>
              <a:ext cx="9150963" cy="18288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1" name="Rectangle 40"/>
            <p:cNvSpPr/>
            <p:nvPr/>
          </p:nvSpPr>
          <p:spPr>
            <a:xfrm>
              <a:off x="-6963" y="6677348"/>
              <a:ext cx="9150963" cy="1828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42" name="Rectangle 41"/>
          <p:cNvSpPr/>
          <p:nvPr/>
        </p:nvSpPr>
        <p:spPr>
          <a:xfrm>
            <a:off x="20817" y="-2535"/>
            <a:ext cx="9144000" cy="1042416"/>
          </a:xfrm>
          <a:prstGeom prst="rect">
            <a:avLst/>
          </a:prstGeom>
          <a:solidFill>
            <a:srgbClr val="C6D9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1"/>
                </a:solidFill>
              </a:rPr>
              <a:t>Building blocks for a simplicial complex</a:t>
            </a:r>
            <a:endParaRPr lang="en-US" sz="3200" dirty="0">
              <a:solidFill>
                <a:schemeClr val="tx1"/>
              </a:solidFill>
            </a:endParaRPr>
          </a:p>
        </p:txBody>
      </p:sp>
      <p:grpSp>
        <p:nvGrpSpPr>
          <p:cNvPr id="29" name="Group 28"/>
          <p:cNvGrpSpPr/>
          <p:nvPr/>
        </p:nvGrpSpPr>
        <p:grpSpPr>
          <a:xfrm>
            <a:off x="1531790" y="1555166"/>
            <a:ext cx="2440947" cy="2355297"/>
            <a:chOff x="2665211" y="1108406"/>
            <a:chExt cx="2766573" cy="2651166"/>
          </a:xfrm>
        </p:grpSpPr>
        <p:grpSp>
          <p:nvGrpSpPr>
            <p:cNvPr id="30" name="Group 29"/>
            <p:cNvGrpSpPr/>
            <p:nvPr/>
          </p:nvGrpSpPr>
          <p:grpSpPr>
            <a:xfrm>
              <a:off x="2706070" y="1619902"/>
              <a:ext cx="2079510" cy="1687067"/>
              <a:chOff x="1097896" y="1481328"/>
              <a:chExt cx="2079510" cy="1687067"/>
            </a:xfrm>
          </p:grpSpPr>
          <p:sp>
            <p:nvSpPr>
              <p:cNvPr id="47" name="Isosceles Triangle 46"/>
              <p:cNvSpPr/>
              <p:nvPr/>
            </p:nvSpPr>
            <p:spPr>
              <a:xfrm>
                <a:off x="1221807" y="1619902"/>
                <a:ext cx="1352547" cy="1385316"/>
              </a:xfrm>
              <a:prstGeom prst="triangle">
                <a:avLst/>
              </a:prstGeom>
              <a:solidFill>
                <a:schemeClr val="tx2">
                  <a:lumMod val="40000"/>
                  <a:lumOff val="60000"/>
                </a:schemeClr>
              </a:solidFill>
              <a:ln w="76200">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8" name="Isosceles Triangle 47"/>
              <p:cNvSpPr/>
              <p:nvPr/>
            </p:nvSpPr>
            <p:spPr>
              <a:xfrm rot="19380000">
                <a:off x="2103120" y="1481328"/>
                <a:ext cx="540276" cy="1499616"/>
              </a:xfrm>
              <a:prstGeom prst="triangle">
                <a:avLst/>
              </a:prstGeom>
              <a:solidFill>
                <a:schemeClr val="tx2">
                  <a:lumMod val="40000"/>
                  <a:lumOff val="60000"/>
                </a:schemeClr>
              </a:solidFill>
              <a:ln w="76200">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49" name="Straight Connector 48"/>
              <p:cNvCxnSpPr/>
              <p:nvPr/>
            </p:nvCxnSpPr>
            <p:spPr>
              <a:xfrm>
                <a:off x="1958326" y="1623291"/>
                <a:ext cx="914400" cy="914400"/>
              </a:xfrm>
              <a:prstGeom prst="line">
                <a:avLst/>
              </a:prstGeom>
              <a:ln w="69850">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rot="10800000" flipV="1">
                <a:off x="1353167" y="3031234"/>
                <a:ext cx="1392072" cy="0"/>
              </a:xfrm>
              <a:prstGeom prst="line">
                <a:avLst/>
              </a:prstGeom>
              <a:ln w="63500">
                <a:solidFill>
                  <a:srgbClr val="008000"/>
                </a:solidFill>
              </a:ln>
            </p:spPr>
            <p:style>
              <a:lnRef idx="2">
                <a:schemeClr val="accent1"/>
              </a:lnRef>
              <a:fillRef idx="0">
                <a:schemeClr val="accent1"/>
              </a:fillRef>
              <a:effectRef idx="1">
                <a:schemeClr val="accent1"/>
              </a:effectRef>
              <a:fontRef idx="minor">
                <a:schemeClr val="tx1"/>
              </a:fontRef>
            </p:style>
          </p:cxnSp>
          <p:sp>
            <p:nvSpPr>
              <p:cNvPr id="51" name="Oval 50"/>
              <p:cNvSpPr/>
              <p:nvPr/>
            </p:nvSpPr>
            <p:spPr>
              <a:xfrm rot="10800000">
                <a:off x="2470919" y="2894075"/>
                <a:ext cx="274320" cy="274320"/>
              </a:xfrm>
              <a:prstGeom prst="ellipse">
                <a:avLst/>
              </a:prstGeom>
              <a:solidFill>
                <a:srgbClr val="7700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 name="Oval 51"/>
              <p:cNvSpPr/>
              <p:nvPr/>
            </p:nvSpPr>
            <p:spPr>
              <a:xfrm rot="10800000">
                <a:off x="1107507" y="2871214"/>
                <a:ext cx="274320" cy="274320"/>
              </a:xfrm>
              <a:prstGeom prst="ellipse">
                <a:avLst/>
              </a:prstGeom>
              <a:solidFill>
                <a:srgbClr val="7700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3" name="Oval 52"/>
              <p:cNvSpPr/>
              <p:nvPr/>
            </p:nvSpPr>
            <p:spPr>
              <a:xfrm>
                <a:off x="1107507" y="2875786"/>
                <a:ext cx="274320" cy="274320"/>
              </a:xfrm>
              <a:prstGeom prst="ellipse">
                <a:avLst/>
              </a:prstGeom>
              <a:solidFill>
                <a:srgbClr val="7700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4" name="Oval 53"/>
              <p:cNvSpPr/>
              <p:nvPr/>
            </p:nvSpPr>
            <p:spPr>
              <a:xfrm>
                <a:off x="1774883" y="1482742"/>
                <a:ext cx="274320" cy="274320"/>
              </a:xfrm>
              <a:prstGeom prst="ellipse">
                <a:avLst/>
              </a:prstGeom>
              <a:solidFill>
                <a:srgbClr val="7700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 name="Oval 54"/>
              <p:cNvSpPr/>
              <p:nvPr/>
            </p:nvSpPr>
            <p:spPr>
              <a:xfrm>
                <a:off x="1097896" y="2874385"/>
                <a:ext cx="274320" cy="274320"/>
              </a:xfrm>
              <a:prstGeom prst="ellipse">
                <a:avLst/>
              </a:prstGeom>
              <a:solidFill>
                <a:srgbClr val="7700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56" name="Straight Connector 55"/>
              <p:cNvCxnSpPr/>
              <p:nvPr/>
            </p:nvCxnSpPr>
            <p:spPr>
              <a:xfrm flipV="1">
                <a:off x="1280160" y="2606040"/>
                <a:ext cx="1737360" cy="365760"/>
              </a:xfrm>
              <a:prstGeom prst="line">
                <a:avLst/>
              </a:prstGeom>
              <a:ln w="63500">
                <a:solidFill>
                  <a:srgbClr val="008000"/>
                </a:solidFill>
                <a:prstDash val="sysDot"/>
              </a:ln>
            </p:spPr>
            <p:style>
              <a:lnRef idx="2">
                <a:schemeClr val="accent1"/>
              </a:lnRef>
              <a:fillRef idx="0">
                <a:schemeClr val="accent1"/>
              </a:fillRef>
              <a:effectRef idx="1">
                <a:schemeClr val="accent1"/>
              </a:effectRef>
              <a:fontRef idx="minor">
                <a:schemeClr val="tx1"/>
              </a:fontRef>
            </p:style>
          </p:cxnSp>
          <p:sp>
            <p:nvSpPr>
              <p:cNvPr id="57" name="Oval 56"/>
              <p:cNvSpPr/>
              <p:nvPr/>
            </p:nvSpPr>
            <p:spPr>
              <a:xfrm>
                <a:off x="1114530" y="2871214"/>
                <a:ext cx="274320" cy="274320"/>
              </a:xfrm>
              <a:prstGeom prst="ellipse">
                <a:avLst/>
              </a:prstGeom>
              <a:solidFill>
                <a:srgbClr val="7700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8" name="Oval 57"/>
              <p:cNvSpPr/>
              <p:nvPr/>
            </p:nvSpPr>
            <p:spPr>
              <a:xfrm>
                <a:off x="2903086" y="2520006"/>
                <a:ext cx="274320" cy="274320"/>
              </a:xfrm>
              <a:prstGeom prst="ellipse">
                <a:avLst/>
              </a:prstGeom>
              <a:solidFill>
                <a:srgbClr val="7700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43" name="TextBox 42"/>
            <p:cNvSpPr txBox="1"/>
            <p:nvPr/>
          </p:nvSpPr>
          <p:spPr>
            <a:xfrm>
              <a:off x="4780532" y="2497021"/>
              <a:ext cx="651252" cy="584776"/>
            </a:xfrm>
            <a:prstGeom prst="rect">
              <a:avLst/>
            </a:prstGeom>
            <a:noFill/>
          </p:spPr>
          <p:txBody>
            <a:bodyPr wrap="square" rtlCol="0">
              <a:spAutoFit/>
            </a:bodyPr>
            <a:lstStyle/>
            <a:p>
              <a:r>
                <a:rPr lang="en-US" sz="3200" dirty="0" smtClean="0"/>
                <a:t>v</a:t>
              </a:r>
              <a:r>
                <a:rPr lang="en-US" sz="3200" baseline="-25000" dirty="0"/>
                <a:t>4</a:t>
              </a:r>
            </a:p>
          </p:txBody>
        </p:sp>
        <p:sp>
          <p:nvSpPr>
            <p:cNvPr id="44" name="TextBox 43"/>
            <p:cNvSpPr txBox="1"/>
            <p:nvPr/>
          </p:nvSpPr>
          <p:spPr>
            <a:xfrm>
              <a:off x="4079093" y="3174796"/>
              <a:ext cx="651252" cy="584776"/>
            </a:xfrm>
            <a:prstGeom prst="rect">
              <a:avLst/>
            </a:prstGeom>
            <a:noFill/>
          </p:spPr>
          <p:txBody>
            <a:bodyPr wrap="square" rtlCol="0">
              <a:spAutoFit/>
            </a:bodyPr>
            <a:lstStyle/>
            <a:p>
              <a:r>
                <a:rPr lang="en-US" sz="3200" dirty="0" smtClean="0"/>
                <a:t>v</a:t>
              </a:r>
              <a:r>
                <a:rPr lang="en-US" sz="3200" baseline="-25000" dirty="0"/>
                <a:t>3</a:t>
              </a:r>
            </a:p>
          </p:txBody>
        </p:sp>
        <p:sp>
          <p:nvSpPr>
            <p:cNvPr id="45" name="TextBox 44"/>
            <p:cNvSpPr txBox="1"/>
            <p:nvPr/>
          </p:nvSpPr>
          <p:spPr>
            <a:xfrm>
              <a:off x="2665211" y="3174796"/>
              <a:ext cx="651252" cy="584776"/>
            </a:xfrm>
            <a:prstGeom prst="rect">
              <a:avLst/>
            </a:prstGeom>
            <a:noFill/>
          </p:spPr>
          <p:txBody>
            <a:bodyPr wrap="square" rtlCol="0">
              <a:spAutoFit/>
            </a:bodyPr>
            <a:lstStyle/>
            <a:p>
              <a:r>
                <a:rPr lang="en-US" sz="3200" dirty="0" smtClean="0"/>
                <a:t>v</a:t>
              </a:r>
              <a:r>
                <a:rPr lang="en-US" sz="3200" baseline="-25000" dirty="0"/>
                <a:t>1</a:t>
              </a:r>
            </a:p>
          </p:txBody>
        </p:sp>
        <p:sp>
          <p:nvSpPr>
            <p:cNvPr id="46" name="TextBox 45"/>
            <p:cNvSpPr txBox="1"/>
            <p:nvPr/>
          </p:nvSpPr>
          <p:spPr>
            <a:xfrm>
              <a:off x="3356819" y="1108406"/>
              <a:ext cx="651253" cy="584776"/>
            </a:xfrm>
            <a:prstGeom prst="rect">
              <a:avLst/>
            </a:prstGeom>
            <a:noFill/>
          </p:spPr>
          <p:txBody>
            <a:bodyPr wrap="square" rtlCol="0">
              <a:spAutoFit/>
            </a:bodyPr>
            <a:lstStyle/>
            <a:p>
              <a:r>
                <a:rPr lang="en-US" sz="3200" dirty="0" smtClean="0"/>
                <a:t>v</a:t>
              </a:r>
              <a:r>
                <a:rPr lang="en-US" sz="3200" baseline="-25000" dirty="0"/>
                <a:t>2</a:t>
              </a:r>
            </a:p>
          </p:txBody>
        </p:sp>
      </p:grpSp>
      <p:grpSp>
        <p:nvGrpSpPr>
          <p:cNvPr id="15" name="Group 14"/>
          <p:cNvGrpSpPr/>
          <p:nvPr/>
        </p:nvGrpSpPr>
        <p:grpSpPr>
          <a:xfrm>
            <a:off x="3877487" y="2011181"/>
            <a:ext cx="1807751" cy="608194"/>
            <a:chOff x="3972737" y="2011181"/>
            <a:chExt cx="1807751" cy="608194"/>
          </a:xfrm>
        </p:grpSpPr>
        <p:cxnSp>
          <p:nvCxnSpPr>
            <p:cNvPr id="10" name="Straight Arrow Connector 9"/>
            <p:cNvCxnSpPr/>
            <p:nvPr/>
          </p:nvCxnSpPr>
          <p:spPr>
            <a:xfrm>
              <a:off x="3972737" y="2587625"/>
              <a:ext cx="1807751" cy="31750"/>
            </a:xfrm>
            <a:prstGeom prst="straightConnector1">
              <a:avLst/>
            </a:prstGeom>
            <a:ln w="88900">
              <a:solidFill>
                <a:schemeClr val="accent6">
                  <a:lumMod val="50000"/>
                </a:schemeClr>
              </a:solidFill>
              <a:tailEnd type="arrow"/>
            </a:ln>
            <a:effectLst/>
          </p:spPr>
          <p:style>
            <a:lnRef idx="3">
              <a:schemeClr val="accent1"/>
            </a:lnRef>
            <a:fillRef idx="0">
              <a:schemeClr val="accent1"/>
            </a:fillRef>
            <a:effectRef idx="2">
              <a:schemeClr val="accent1"/>
            </a:effectRef>
            <a:fontRef idx="minor">
              <a:schemeClr val="tx1"/>
            </a:fontRef>
          </p:style>
        </p:cxnSp>
        <p:sp>
          <p:nvSpPr>
            <p:cNvPr id="14" name="TextBox 13"/>
            <p:cNvSpPr txBox="1"/>
            <p:nvPr/>
          </p:nvSpPr>
          <p:spPr>
            <a:xfrm>
              <a:off x="4175125" y="2011181"/>
              <a:ext cx="1222375" cy="584776"/>
            </a:xfrm>
            <a:prstGeom prst="rect">
              <a:avLst/>
            </a:prstGeom>
            <a:noFill/>
          </p:spPr>
          <p:txBody>
            <a:bodyPr wrap="square" rtlCol="0">
              <a:spAutoFit/>
            </a:bodyPr>
            <a:lstStyle/>
            <a:p>
              <a:r>
                <a:rPr lang="en-US" sz="3200" dirty="0" smtClean="0">
                  <a:solidFill>
                    <a:schemeClr val="accent6">
                      <a:lumMod val="50000"/>
                    </a:schemeClr>
                  </a:solidFill>
                </a:rPr>
                <a:t>Fill in</a:t>
              </a:r>
            </a:p>
          </p:txBody>
        </p:sp>
      </p:grpSp>
    </p:spTree>
    <p:extLst>
      <p:ext uri="{BB962C8B-B14F-4D97-AF65-F5344CB8AC3E}">
        <p14:creationId xmlns:p14="http://schemas.microsoft.com/office/powerpoint/2010/main" val="41939385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963" y="-1"/>
            <a:ext cx="9171780" cy="6860229"/>
            <a:chOff x="-6963" y="-1"/>
            <a:chExt cx="9171780" cy="6860229"/>
          </a:xfrm>
          <a:solidFill>
            <a:srgbClr val="C6D9F1"/>
          </a:solidFill>
        </p:grpSpPr>
        <p:sp>
          <p:nvSpPr>
            <p:cNvPr id="5" name="Rectangle 4"/>
            <p:cNvSpPr/>
            <p:nvPr/>
          </p:nvSpPr>
          <p:spPr>
            <a:xfrm>
              <a:off x="0"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8976879"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13854" y="-1"/>
              <a:ext cx="9150963" cy="18288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6963" y="6677348"/>
              <a:ext cx="9150963" cy="1828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3" name="Rectangle 22"/>
          <p:cNvSpPr/>
          <p:nvPr/>
        </p:nvSpPr>
        <p:spPr>
          <a:xfrm>
            <a:off x="20817" y="-2535"/>
            <a:ext cx="9144000" cy="1042416"/>
          </a:xfrm>
          <a:prstGeom prst="rect">
            <a:avLst/>
          </a:prstGeom>
          <a:solidFill>
            <a:srgbClr val="C6D9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1"/>
                </a:solidFill>
              </a:rPr>
              <a:t>Creating a simplicial complex</a:t>
            </a:r>
            <a:endParaRPr lang="en-US" sz="3200" dirty="0">
              <a:solidFill>
                <a:schemeClr val="tx1"/>
              </a:solidFill>
            </a:endParaRPr>
          </a:p>
        </p:txBody>
      </p:sp>
      <p:sp>
        <p:nvSpPr>
          <p:cNvPr id="2" name="TextBox 1"/>
          <p:cNvSpPr txBox="1"/>
          <p:nvPr/>
        </p:nvSpPr>
        <p:spPr>
          <a:xfrm>
            <a:off x="-143021" y="5649458"/>
            <a:ext cx="9430043" cy="1077218"/>
          </a:xfrm>
          <a:prstGeom prst="rect">
            <a:avLst/>
          </a:prstGeom>
          <a:noFill/>
        </p:spPr>
        <p:txBody>
          <a:bodyPr wrap="square" rtlCol="0">
            <a:spAutoFit/>
          </a:bodyPr>
          <a:lstStyle/>
          <a:p>
            <a:pPr algn="ctr"/>
            <a:r>
              <a:rPr lang="en-US" sz="3200" dirty="0" smtClean="0"/>
              <a:t>0.)  Start by adding 0-dimensional vertices </a:t>
            </a:r>
          </a:p>
          <a:p>
            <a:pPr algn="ctr"/>
            <a:r>
              <a:rPr lang="en-US" sz="3200" dirty="0" smtClean="0"/>
              <a:t>(0-simplices)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2550" y="1528762"/>
            <a:ext cx="6438900" cy="3400425"/>
          </a:xfrm>
          <a:prstGeom prst="rect">
            <a:avLst/>
          </a:prstGeom>
        </p:spPr>
      </p:pic>
    </p:spTree>
    <p:extLst>
      <p:ext uri="{BB962C8B-B14F-4D97-AF65-F5344CB8AC3E}">
        <p14:creationId xmlns:p14="http://schemas.microsoft.com/office/powerpoint/2010/main" val="23808955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6" name="Straight Connector 55"/>
          <p:cNvCxnSpPr>
            <a:stCxn id="26" idx="2"/>
          </p:cNvCxnSpPr>
          <p:nvPr/>
        </p:nvCxnSpPr>
        <p:spPr>
          <a:xfrm>
            <a:off x="7385050" y="1911350"/>
            <a:ext cx="268859" cy="1477367"/>
          </a:xfrm>
          <a:prstGeom prst="line">
            <a:avLst/>
          </a:prstGeom>
          <a:ln w="57150">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flipH="1">
            <a:off x="6545525" y="1788320"/>
            <a:ext cx="829030" cy="336509"/>
          </a:xfrm>
          <a:prstGeom prst="line">
            <a:avLst/>
          </a:prstGeom>
          <a:ln w="57150">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54" name="Straight Connector 53"/>
          <p:cNvCxnSpPr>
            <a:stCxn id="24" idx="2"/>
            <a:endCxn id="34" idx="4"/>
          </p:cNvCxnSpPr>
          <p:nvPr/>
        </p:nvCxnSpPr>
        <p:spPr>
          <a:xfrm>
            <a:off x="6518589" y="2273300"/>
            <a:ext cx="36199" cy="1041400"/>
          </a:xfrm>
          <a:prstGeom prst="line">
            <a:avLst/>
          </a:prstGeom>
          <a:ln w="57150">
            <a:solidFill>
              <a:srgbClr val="00B050"/>
            </a:solidFill>
          </a:ln>
          <a:effectLst/>
        </p:spPr>
        <p:style>
          <a:lnRef idx="2">
            <a:schemeClr val="accent1"/>
          </a:lnRef>
          <a:fillRef idx="0">
            <a:schemeClr val="accent1"/>
          </a:fillRef>
          <a:effectRef idx="1">
            <a:schemeClr val="accent1"/>
          </a:effectRef>
          <a:fontRef idx="minor">
            <a:schemeClr val="tx1"/>
          </a:fontRef>
        </p:style>
      </p:cxnSp>
      <p:grpSp>
        <p:nvGrpSpPr>
          <p:cNvPr id="4" name="Group 3"/>
          <p:cNvGrpSpPr/>
          <p:nvPr/>
        </p:nvGrpSpPr>
        <p:grpSpPr>
          <a:xfrm>
            <a:off x="-6963" y="-1"/>
            <a:ext cx="9171780" cy="6860229"/>
            <a:chOff x="-6963" y="-1"/>
            <a:chExt cx="9171780" cy="6860229"/>
          </a:xfrm>
          <a:solidFill>
            <a:srgbClr val="C6D9F1"/>
          </a:solidFill>
        </p:grpSpPr>
        <p:sp>
          <p:nvSpPr>
            <p:cNvPr id="5" name="Rectangle 4"/>
            <p:cNvSpPr/>
            <p:nvPr/>
          </p:nvSpPr>
          <p:spPr>
            <a:xfrm>
              <a:off x="0"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8976879"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13854" y="-1"/>
              <a:ext cx="9150963" cy="18288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6963" y="6677348"/>
              <a:ext cx="9150963" cy="1828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3" name="Rectangle 22"/>
          <p:cNvSpPr/>
          <p:nvPr/>
        </p:nvSpPr>
        <p:spPr>
          <a:xfrm>
            <a:off x="20817" y="-2535"/>
            <a:ext cx="9144000" cy="1042416"/>
          </a:xfrm>
          <a:prstGeom prst="rect">
            <a:avLst/>
          </a:prstGeom>
          <a:solidFill>
            <a:srgbClr val="C6D9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1"/>
                </a:solidFill>
              </a:rPr>
              <a:t>Creating a simplicial complex</a:t>
            </a:r>
            <a:endParaRPr lang="en-US" sz="3200" dirty="0">
              <a:solidFill>
                <a:schemeClr val="tx1"/>
              </a:solidFill>
            </a:endParaRPr>
          </a:p>
        </p:txBody>
      </p:sp>
      <p:sp>
        <p:nvSpPr>
          <p:cNvPr id="2" name="TextBox 1"/>
          <p:cNvSpPr txBox="1"/>
          <p:nvPr/>
        </p:nvSpPr>
        <p:spPr>
          <a:xfrm>
            <a:off x="670159" y="5178904"/>
            <a:ext cx="8500096" cy="1569660"/>
          </a:xfrm>
          <a:prstGeom prst="rect">
            <a:avLst/>
          </a:prstGeom>
          <a:noFill/>
        </p:spPr>
        <p:txBody>
          <a:bodyPr wrap="square" rtlCol="0">
            <a:spAutoFit/>
          </a:bodyPr>
          <a:lstStyle/>
          <a:p>
            <a:r>
              <a:rPr lang="en-US" sz="3200" dirty="0"/>
              <a:t>1</a:t>
            </a:r>
            <a:r>
              <a:rPr lang="en-US" sz="3200" dirty="0" smtClean="0"/>
              <a:t>.)  Next add </a:t>
            </a:r>
            <a:r>
              <a:rPr lang="en-US" sz="3200" dirty="0"/>
              <a:t>1</a:t>
            </a:r>
            <a:r>
              <a:rPr lang="en-US" sz="3200" dirty="0" smtClean="0"/>
              <a:t>-dimensional edges (1-simplices).</a:t>
            </a:r>
          </a:p>
          <a:p>
            <a:r>
              <a:rPr lang="en-US" sz="3200" dirty="0" smtClean="0">
                <a:solidFill>
                  <a:schemeClr val="accent4">
                    <a:lumMod val="75000"/>
                  </a:schemeClr>
                </a:solidFill>
              </a:rPr>
              <a:t>Note:  These edges must connect two vertices.</a:t>
            </a:r>
          </a:p>
          <a:p>
            <a:r>
              <a:rPr lang="en-US" sz="3200" dirty="0" smtClean="0">
                <a:solidFill>
                  <a:srgbClr val="FF0000"/>
                </a:solidFill>
              </a:rPr>
              <a:t>I.e., the boundary of an edge is two vertices</a:t>
            </a:r>
          </a:p>
        </p:txBody>
      </p:sp>
      <p:sp>
        <p:nvSpPr>
          <p:cNvPr id="10" name="AutoShape 3"/>
          <p:cNvSpPr>
            <a:spLocks noChangeAspect="1" noChangeArrowheads="1" noTextEdit="1"/>
          </p:cNvSpPr>
          <p:nvPr/>
        </p:nvSpPr>
        <p:spPr bwMode="auto">
          <a:xfrm>
            <a:off x="1371600" y="1501775"/>
            <a:ext cx="6400800" cy="344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5"/>
          <p:cNvSpPr>
            <a:spLocks noEditPoints="1"/>
          </p:cNvSpPr>
          <p:nvPr/>
        </p:nvSpPr>
        <p:spPr bwMode="auto">
          <a:xfrm>
            <a:off x="6571839" y="3408363"/>
            <a:ext cx="1100549" cy="1120775"/>
          </a:xfrm>
          <a:custGeom>
            <a:avLst/>
            <a:gdLst>
              <a:gd name="T0" fmla="*/ 0 w 1134"/>
              <a:gd name="T1" fmla="*/ 38 h 1172"/>
              <a:gd name="T2" fmla="*/ 0 w 1134"/>
              <a:gd name="T3" fmla="*/ 38 h 1172"/>
              <a:gd name="T4" fmla="*/ 0 w 1134"/>
              <a:gd name="T5" fmla="*/ 1172 h 1172"/>
              <a:gd name="T6" fmla="*/ 1134 w 1134"/>
              <a:gd name="T7" fmla="*/ 1172 h 1172"/>
              <a:gd name="T8" fmla="*/ 0 w 1134"/>
              <a:gd name="T9" fmla="*/ 38 h 1172"/>
              <a:gd name="T10" fmla="*/ 0 w 1134"/>
              <a:gd name="T11" fmla="*/ 38 h 1172"/>
              <a:gd name="T12" fmla="*/ 0 w 1134"/>
              <a:gd name="T13" fmla="*/ 0 h 1172"/>
              <a:gd name="T14" fmla="*/ 0 w 1134"/>
              <a:gd name="T15" fmla="*/ 0 h 1172"/>
              <a:gd name="T16" fmla="*/ 1096 w 1134"/>
              <a:gd name="T17" fmla="*/ 0 h 1172"/>
              <a:gd name="T18" fmla="*/ 1096 w 1134"/>
              <a:gd name="T19" fmla="*/ 1172 h 1172"/>
              <a:gd name="T20" fmla="*/ 0 w 1134"/>
              <a:gd name="T21" fmla="*/ 0 h 1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34" h="1172">
                <a:moveTo>
                  <a:pt x="0" y="38"/>
                </a:moveTo>
                <a:lnTo>
                  <a:pt x="0" y="38"/>
                </a:lnTo>
                <a:lnTo>
                  <a:pt x="0" y="1172"/>
                </a:lnTo>
                <a:lnTo>
                  <a:pt x="1134" y="1172"/>
                </a:lnTo>
                <a:lnTo>
                  <a:pt x="0" y="38"/>
                </a:lnTo>
                <a:lnTo>
                  <a:pt x="0" y="38"/>
                </a:lnTo>
                <a:close/>
                <a:moveTo>
                  <a:pt x="0" y="0"/>
                </a:moveTo>
                <a:lnTo>
                  <a:pt x="0" y="0"/>
                </a:lnTo>
                <a:lnTo>
                  <a:pt x="1096" y="0"/>
                </a:lnTo>
                <a:lnTo>
                  <a:pt x="1096" y="1172"/>
                </a:lnTo>
                <a:lnTo>
                  <a:pt x="0" y="0"/>
                </a:lnTo>
                <a:close/>
              </a:path>
            </a:pathLst>
          </a:custGeom>
          <a:noFill/>
          <a:ln w="58738" cap="flat">
            <a:solidFill>
              <a:srgbClr val="00B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Freeform 6"/>
          <p:cNvSpPr>
            <a:spLocks noEditPoints="1"/>
          </p:cNvSpPr>
          <p:nvPr/>
        </p:nvSpPr>
        <p:spPr bwMode="auto">
          <a:xfrm>
            <a:off x="7419975" y="3479800"/>
            <a:ext cx="217488" cy="1012825"/>
          </a:xfrm>
          <a:custGeom>
            <a:avLst/>
            <a:gdLst>
              <a:gd name="T0" fmla="*/ 227 w 227"/>
              <a:gd name="T1" fmla="*/ 0 h 1058"/>
              <a:gd name="T2" fmla="*/ 227 w 227"/>
              <a:gd name="T3" fmla="*/ 0 h 1058"/>
              <a:gd name="T4" fmla="*/ 0 w 227"/>
              <a:gd name="T5" fmla="*/ 529 h 1058"/>
              <a:gd name="T6" fmla="*/ 38 w 227"/>
              <a:gd name="T7" fmla="*/ 604 h 1058"/>
              <a:gd name="T8" fmla="*/ 38 w 227"/>
              <a:gd name="T9" fmla="*/ 604 h 1058"/>
              <a:gd name="T10" fmla="*/ 227 w 227"/>
              <a:gd name="T11" fmla="*/ 1058 h 1058"/>
            </a:gdLst>
            <a:ahLst/>
            <a:cxnLst>
              <a:cxn ang="0">
                <a:pos x="T0" y="T1"/>
              </a:cxn>
              <a:cxn ang="0">
                <a:pos x="T2" y="T3"/>
              </a:cxn>
              <a:cxn ang="0">
                <a:pos x="T4" y="T5"/>
              </a:cxn>
              <a:cxn ang="0">
                <a:pos x="T6" y="T7"/>
              </a:cxn>
              <a:cxn ang="0">
                <a:pos x="T8" y="T9"/>
              </a:cxn>
              <a:cxn ang="0">
                <a:pos x="T10" y="T11"/>
              </a:cxn>
            </a:cxnLst>
            <a:rect l="0" t="0" r="r" b="b"/>
            <a:pathLst>
              <a:path w="227" h="1058">
                <a:moveTo>
                  <a:pt x="227" y="0"/>
                </a:moveTo>
                <a:lnTo>
                  <a:pt x="227" y="0"/>
                </a:lnTo>
                <a:lnTo>
                  <a:pt x="0" y="529"/>
                </a:lnTo>
                <a:moveTo>
                  <a:pt x="38" y="604"/>
                </a:moveTo>
                <a:lnTo>
                  <a:pt x="38" y="604"/>
                </a:lnTo>
                <a:lnTo>
                  <a:pt x="227" y="1058"/>
                </a:lnTo>
              </a:path>
            </a:pathLst>
          </a:custGeom>
          <a:noFill/>
          <a:ln w="71438" cap="flat">
            <a:solidFill>
              <a:srgbClr val="00FF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Freeform 7"/>
          <p:cNvSpPr>
            <a:spLocks/>
          </p:cNvSpPr>
          <p:nvPr/>
        </p:nvSpPr>
        <p:spPr bwMode="auto">
          <a:xfrm>
            <a:off x="6554788" y="3408363"/>
            <a:ext cx="1046163" cy="1120775"/>
          </a:xfrm>
          <a:custGeom>
            <a:avLst/>
            <a:gdLst>
              <a:gd name="T0" fmla="*/ 1096 w 1096"/>
              <a:gd name="T1" fmla="*/ 0 h 1172"/>
              <a:gd name="T2" fmla="*/ 1096 w 1096"/>
              <a:gd name="T3" fmla="*/ 0 h 1172"/>
              <a:gd name="T4" fmla="*/ 0 w 1096"/>
              <a:gd name="T5" fmla="*/ 1172 h 1172"/>
            </a:gdLst>
            <a:ahLst/>
            <a:cxnLst>
              <a:cxn ang="0">
                <a:pos x="T0" y="T1"/>
              </a:cxn>
              <a:cxn ang="0">
                <a:pos x="T2" y="T3"/>
              </a:cxn>
              <a:cxn ang="0">
                <a:pos x="T4" y="T5"/>
              </a:cxn>
            </a:cxnLst>
            <a:rect l="0" t="0" r="r" b="b"/>
            <a:pathLst>
              <a:path w="1096" h="1172">
                <a:moveTo>
                  <a:pt x="1096" y="0"/>
                </a:moveTo>
                <a:lnTo>
                  <a:pt x="1096" y="0"/>
                </a:lnTo>
                <a:lnTo>
                  <a:pt x="0" y="1172"/>
                </a:lnTo>
              </a:path>
            </a:pathLst>
          </a:custGeom>
          <a:noFill/>
          <a:ln w="58738" cap="flat">
            <a:solidFill>
              <a:srgbClr val="00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8"/>
          <p:cNvSpPr>
            <a:spLocks/>
          </p:cNvSpPr>
          <p:nvPr/>
        </p:nvSpPr>
        <p:spPr bwMode="auto">
          <a:xfrm>
            <a:off x="4262438" y="1633538"/>
            <a:ext cx="901700" cy="893763"/>
          </a:xfrm>
          <a:custGeom>
            <a:avLst/>
            <a:gdLst>
              <a:gd name="T0" fmla="*/ 508 w 945"/>
              <a:gd name="T1" fmla="*/ 934 h 934"/>
              <a:gd name="T2" fmla="*/ 508 w 945"/>
              <a:gd name="T3" fmla="*/ 934 h 934"/>
              <a:gd name="T4" fmla="*/ 945 w 945"/>
              <a:gd name="T5" fmla="*/ 0 h 934"/>
              <a:gd name="T6" fmla="*/ 0 w 945"/>
              <a:gd name="T7" fmla="*/ 0 h 934"/>
              <a:gd name="T8" fmla="*/ 508 w 945"/>
              <a:gd name="T9" fmla="*/ 934 h 934"/>
            </a:gdLst>
            <a:ahLst/>
            <a:cxnLst>
              <a:cxn ang="0">
                <a:pos x="T0" y="T1"/>
              </a:cxn>
              <a:cxn ang="0">
                <a:pos x="T2" y="T3"/>
              </a:cxn>
              <a:cxn ang="0">
                <a:pos x="T4" y="T5"/>
              </a:cxn>
              <a:cxn ang="0">
                <a:pos x="T6" y="T7"/>
              </a:cxn>
              <a:cxn ang="0">
                <a:pos x="T8" y="T9"/>
              </a:cxn>
            </a:cxnLst>
            <a:rect l="0" t="0" r="r" b="b"/>
            <a:pathLst>
              <a:path w="945" h="934">
                <a:moveTo>
                  <a:pt x="508" y="934"/>
                </a:moveTo>
                <a:lnTo>
                  <a:pt x="508" y="934"/>
                </a:lnTo>
                <a:lnTo>
                  <a:pt x="945" y="0"/>
                </a:lnTo>
                <a:lnTo>
                  <a:pt x="0" y="0"/>
                </a:lnTo>
                <a:lnTo>
                  <a:pt x="508" y="934"/>
                </a:lnTo>
                <a:close/>
              </a:path>
            </a:pathLst>
          </a:custGeom>
          <a:noFill/>
          <a:ln w="58738" cap="flat">
            <a:solidFill>
              <a:srgbClr val="00B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9"/>
          <p:cNvSpPr>
            <a:spLocks noEditPoints="1"/>
          </p:cNvSpPr>
          <p:nvPr/>
        </p:nvSpPr>
        <p:spPr bwMode="auto">
          <a:xfrm>
            <a:off x="6518275" y="3408363"/>
            <a:ext cx="938213" cy="1120775"/>
          </a:xfrm>
          <a:custGeom>
            <a:avLst/>
            <a:gdLst>
              <a:gd name="T0" fmla="*/ 983 w 983"/>
              <a:gd name="T1" fmla="*/ 567 h 1172"/>
              <a:gd name="T2" fmla="*/ 983 w 983"/>
              <a:gd name="T3" fmla="*/ 567 h 1172"/>
              <a:gd name="T4" fmla="*/ 0 w 983"/>
              <a:gd name="T5" fmla="*/ 0 h 1172"/>
              <a:gd name="T6" fmla="*/ 983 w 983"/>
              <a:gd name="T7" fmla="*/ 680 h 1172"/>
              <a:gd name="T8" fmla="*/ 983 w 983"/>
              <a:gd name="T9" fmla="*/ 680 h 1172"/>
              <a:gd name="T10" fmla="*/ 38 w 983"/>
              <a:gd name="T11" fmla="*/ 1172 h 1172"/>
            </a:gdLst>
            <a:ahLst/>
            <a:cxnLst>
              <a:cxn ang="0">
                <a:pos x="T0" y="T1"/>
              </a:cxn>
              <a:cxn ang="0">
                <a:pos x="T2" y="T3"/>
              </a:cxn>
              <a:cxn ang="0">
                <a:pos x="T4" y="T5"/>
              </a:cxn>
              <a:cxn ang="0">
                <a:pos x="T6" y="T7"/>
              </a:cxn>
              <a:cxn ang="0">
                <a:pos x="T8" y="T9"/>
              </a:cxn>
              <a:cxn ang="0">
                <a:pos x="T10" y="T11"/>
              </a:cxn>
            </a:cxnLst>
            <a:rect l="0" t="0" r="r" b="b"/>
            <a:pathLst>
              <a:path w="983" h="1172">
                <a:moveTo>
                  <a:pt x="983" y="567"/>
                </a:moveTo>
                <a:lnTo>
                  <a:pt x="983" y="567"/>
                </a:lnTo>
                <a:lnTo>
                  <a:pt x="0" y="0"/>
                </a:lnTo>
                <a:moveTo>
                  <a:pt x="983" y="680"/>
                </a:moveTo>
                <a:lnTo>
                  <a:pt x="983" y="680"/>
                </a:lnTo>
                <a:lnTo>
                  <a:pt x="38" y="1172"/>
                </a:lnTo>
              </a:path>
            </a:pathLst>
          </a:custGeom>
          <a:noFill/>
          <a:ln w="58738" cap="flat">
            <a:solidFill>
              <a:srgbClr val="00FF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10"/>
          <p:cNvSpPr>
            <a:spLocks noEditPoints="1"/>
          </p:cNvSpPr>
          <p:nvPr/>
        </p:nvSpPr>
        <p:spPr bwMode="auto">
          <a:xfrm>
            <a:off x="1471613" y="1636713"/>
            <a:ext cx="5083175" cy="3216275"/>
          </a:xfrm>
          <a:custGeom>
            <a:avLst/>
            <a:gdLst>
              <a:gd name="T0" fmla="*/ 2872 w 5329"/>
              <a:gd name="T1" fmla="*/ 0 h 3364"/>
              <a:gd name="T2" fmla="*/ 2872 w 5329"/>
              <a:gd name="T3" fmla="*/ 0 h 3364"/>
              <a:gd name="T4" fmla="*/ 3402 w 5329"/>
              <a:gd name="T5" fmla="*/ 302 h 3364"/>
              <a:gd name="T6" fmla="*/ 3931 w 5329"/>
              <a:gd name="T7" fmla="*/ 0 h 3364"/>
              <a:gd name="T8" fmla="*/ 3439 w 5329"/>
              <a:gd name="T9" fmla="*/ 302 h 3364"/>
              <a:gd name="T10" fmla="*/ 3439 w 5329"/>
              <a:gd name="T11" fmla="*/ 302 h 3364"/>
              <a:gd name="T12" fmla="*/ 3439 w 5329"/>
              <a:gd name="T13" fmla="*/ 945 h 3364"/>
              <a:gd name="T14" fmla="*/ 0 w 5329"/>
              <a:gd name="T15" fmla="*/ 378 h 3364"/>
              <a:gd name="T16" fmla="*/ 0 w 5329"/>
              <a:gd name="T17" fmla="*/ 378 h 3364"/>
              <a:gd name="T18" fmla="*/ 1021 w 5329"/>
              <a:gd name="T19" fmla="*/ 945 h 3364"/>
              <a:gd name="T20" fmla="*/ 0 w 5329"/>
              <a:gd name="T21" fmla="*/ 1550 h 3364"/>
              <a:gd name="T22" fmla="*/ 1058 w 5329"/>
              <a:gd name="T23" fmla="*/ 945 h 3364"/>
              <a:gd name="T24" fmla="*/ 1058 w 5329"/>
              <a:gd name="T25" fmla="*/ 945 h 3364"/>
              <a:gd name="T26" fmla="*/ 2343 w 5329"/>
              <a:gd name="T27" fmla="*/ 2910 h 3364"/>
              <a:gd name="T28" fmla="*/ 3250 w 5329"/>
              <a:gd name="T29" fmla="*/ 2646 h 3364"/>
              <a:gd name="T30" fmla="*/ 1058 w 5329"/>
              <a:gd name="T31" fmla="*/ 945 h 3364"/>
              <a:gd name="T32" fmla="*/ 3439 w 5329"/>
              <a:gd name="T33" fmla="*/ 983 h 3364"/>
              <a:gd name="T34" fmla="*/ 3439 w 5329"/>
              <a:gd name="T35" fmla="*/ 983 h 3364"/>
              <a:gd name="T36" fmla="*/ 3213 w 5329"/>
              <a:gd name="T37" fmla="*/ 2646 h 3364"/>
              <a:gd name="T38" fmla="*/ 5291 w 5329"/>
              <a:gd name="T39" fmla="*/ 3024 h 3364"/>
              <a:gd name="T40" fmla="*/ 3439 w 5329"/>
              <a:gd name="T41" fmla="*/ 983 h 3364"/>
              <a:gd name="T42" fmla="*/ 3439 w 5329"/>
              <a:gd name="T43" fmla="*/ 983 h 3364"/>
              <a:gd name="T44" fmla="*/ 3439 w 5329"/>
              <a:gd name="T45" fmla="*/ 983 h 3364"/>
              <a:gd name="T46" fmla="*/ 1021 w 5329"/>
              <a:gd name="T47" fmla="*/ 907 h 3364"/>
              <a:gd name="T48" fmla="*/ 2381 w 5329"/>
              <a:gd name="T49" fmla="*/ 2872 h 3364"/>
              <a:gd name="T50" fmla="*/ 2381 w 5329"/>
              <a:gd name="T51" fmla="*/ 2872 h 3364"/>
              <a:gd name="T52" fmla="*/ 3024 w 5329"/>
              <a:gd name="T53" fmla="*/ 3364 h 3364"/>
              <a:gd name="T54" fmla="*/ 3213 w 5329"/>
              <a:gd name="T55" fmla="*/ 2646 h 3364"/>
              <a:gd name="T56" fmla="*/ 38 w 5329"/>
              <a:gd name="T57" fmla="*/ 416 h 3364"/>
              <a:gd name="T58" fmla="*/ 38 w 5329"/>
              <a:gd name="T59" fmla="*/ 416 h 3364"/>
              <a:gd name="T60" fmla="*/ 38 w 5329"/>
              <a:gd name="T61" fmla="*/ 1474 h 3364"/>
              <a:gd name="T62" fmla="*/ 3477 w 5329"/>
              <a:gd name="T63" fmla="*/ 983 h 3364"/>
              <a:gd name="T64" fmla="*/ 3477 w 5329"/>
              <a:gd name="T65" fmla="*/ 983 h 3364"/>
              <a:gd name="T66" fmla="*/ 5329 w 5329"/>
              <a:gd name="T67" fmla="*/ 1890 h 3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29" h="3364">
                <a:moveTo>
                  <a:pt x="2872" y="0"/>
                </a:moveTo>
                <a:lnTo>
                  <a:pt x="2872" y="0"/>
                </a:lnTo>
                <a:lnTo>
                  <a:pt x="3402" y="302"/>
                </a:lnTo>
                <a:lnTo>
                  <a:pt x="3931" y="0"/>
                </a:lnTo>
                <a:moveTo>
                  <a:pt x="3439" y="302"/>
                </a:moveTo>
                <a:lnTo>
                  <a:pt x="3439" y="302"/>
                </a:lnTo>
                <a:lnTo>
                  <a:pt x="3439" y="945"/>
                </a:lnTo>
                <a:moveTo>
                  <a:pt x="0" y="378"/>
                </a:moveTo>
                <a:lnTo>
                  <a:pt x="0" y="378"/>
                </a:lnTo>
                <a:lnTo>
                  <a:pt x="1021" y="945"/>
                </a:lnTo>
                <a:lnTo>
                  <a:pt x="0" y="1550"/>
                </a:lnTo>
                <a:moveTo>
                  <a:pt x="1058" y="945"/>
                </a:moveTo>
                <a:lnTo>
                  <a:pt x="1058" y="945"/>
                </a:lnTo>
                <a:lnTo>
                  <a:pt x="2343" y="2910"/>
                </a:lnTo>
                <a:lnTo>
                  <a:pt x="3250" y="2646"/>
                </a:lnTo>
                <a:lnTo>
                  <a:pt x="1058" y="945"/>
                </a:lnTo>
                <a:close/>
                <a:moveTo>
                  <a:pt x="3439" y="983"/>
                </a:moveTo>
                <a:lnTo>
                  <a:pt x="3439" y="983"/>
                </a:lnTo>
                <a:lnTo>
                  <a:pt x="3213" y="2646"/>
                </a:lnTo>
                <a:lnTo>
                  <a:pt x="5291" y="3024"/>
                </a:lnTo>
                <a:lnTo>
                  <a:pt x="3439" y="983"/>
                </a:lnTo>
                <a:close/>
                <a:moveTo>
                  <a:pt x="3439" y="983"/>
                </a:moveTo>
                <a:lnTo>
                  <a:pt x="3439" y="983"/>
                </a:lnTo>
                <a:lnTo>
                  <a:pt x="1021" y="907"/>
                </a:lnTo>
                <a:moveTo>
                  <a:pt x="2381" y="2872"/>
                </a:moveTo>
                <a:lnTo>
                  <a:pt x="2381" y="2872"/>
                </a:lnTo>
                <a:lnTo>
                  <a:pt x="3024" y="3364"/>
                </a:lnTo>
                <a:lnTo>
                  <a:pt x="3213" y="2646"/>
                </a:lnTo>
                <a:moveTo>
                  <a:pt x="38" y="416"/>
                </a:moveTo>
                <a:lnTo>
                  <a:pt x="38" y="416"/>
                </a:lnTo>
                <a:lnTo>
                  <a:pt x="38" y="1474"/>
                </a:lnTo>
                <a:moveTo>
                  <a:pt x="3477" y="983"/>
                </a:moveTo>
                <a:lnTo>
                  <a:pt x="3477" y="983"/>
                </a:lnTo>
                <a:lnTo>
                  <a:pt x="5329" y="1890"/>
                </a:lnTo>
              </a:path>
            </a:pathLst>
          </a:custGeom>
          <a:noFill/>
          <a:ln w="58738" cap="flat">
            <a:solidFill>
              <a:srgbClr val="00B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11"/>
          <p:cNvSpPr>
            <a:spLocks/>
          </p:cNvSpPr>
          <p:nvPr/>
        </p:nvSpPr>
        <p:spPr bwMode="auto">
          <a:xfrm>
            <a:off x="7507288" y="4398963"/>
            <a:ext cx="258763" cy="258763"/>
          </a:xfrm>
          <a:custGeom>
            <a:avLst/>
            <a:gdLst>
              <a:gd name="T0" fmla="*/ 272 w 272"/>
              <a:gd name="T1" fmla="*/ 136 h 272"/>
              <a:gd name="T2" fmla="*/ 272 w 272"/>
              <a:gd name="T3" fmla="*/ 136 h 272"/>
              <a:gd name="T4" fmla="*/ 136 w 272"/>
              <a:gd name="T5" fmla="*/ 272 h 272"/>
              <a:gd name="T6" fmla="*/ 0 w 272"/>
              <a:gd name="T7" fmla="*/ 136 h 272"/>
              <a:gd name="T8" fmla="*/ 136 w 272"/>
              <a:gd name="T9" fmla="*/ 0 h 272"/>
              <a:gd name="T10" fmla="*/ 272 w 272"/>
              <a:gd name="T11" fmla="*/ 136 h 272"/>
              <a:gd name="T12" fmla="*/ 272 w 272"/>
              <a:gd name="T13" fmla="*/ 136 h 272"/>
            </a:gdLst>
            <a:ahLst/>
            <a:cxnLst>
              <a:cxn ang="0">
                <a:pos x="T0" y="T1"/>
              </a:cxn>
              <a:cxn ang="0">
                <a:pos x="T2" y="T3"/>
              </a:cxn>
              <a:cxn ang="0">
                <a:pos x="T4" y="T5"/>
              </a:cxn>
              <a:cxn ang="0">
                <a:pos x="T6" y="T7"/>
              </a:cxn>
              <a:cxn ang="0">
                <a:pos x="T8" y="T9"/>
              </a:cxn>
              <a:cxn ang="0">
                <a:pos x="T10" y="T11"/>
              </a:cxn>
              <a:cxn ang="0">
                <a:pos x="T12" y="T13"/>
              </a:cxn>
            </a:cxnLst>
            <a:rect l="0" t="0" r="r" b="b"/>
            <a:pathLst>
              <a:path w="272" h="272">
                <a:moveTo>
                  <a:pt x="272" y="136"/>
                </a:moveTo>
                <a:lnTo>
                  <a:pt x="272" y="136"/>
                </a:lnTo>
                <a:cubicBezTo>
                  <a:pt x="272" y="211"/>
                  <a:pt x="211" y="272"/>
                  <a:pt x="136" y="272"/>
                </a:cubicBezTo>
                <a:cubicBezTo>
                  <a:pt x="61" y="272"/>
                  <a:pt x="0" y="211"/>
                  <a:pt x="0" y="136"/>
                </a:cubicBezTo>
                <a:cubicBezTo>
                  <a:pt x="0" y="61"/>
                  <a:pt x="61" y="0"/>
                  <a:pt x="136" y="0"/>
                </a:cubicBezTo>
                <a:cubicBezTo>
                  <a:pt x="211" y="0"/>
                  <a:pt x="272" y="61"/>
                  <a:pt x="272" y="136"/>
                </a:cubicBezTo>
                <a:lnTo>
                  <a:pt x="272" y="136"/>
                </a:lnTo>
                <a:close/>
              </a:path>
            </a:pathLst>
          </a:custGeom>
          <a:solidFill>
            <a:srgbClr val="8F008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2"/>
          <p:cNvSpPr>
            <a:spLocks/>
          </p:cNvSpPr>
          <p:nvPr/>
        </p:nvSpPr>
        <p:spPr bwMode="auto">
          <a:xfrm>
            <a:off x="7507288" y="4398963"/>
            <a:ext cx="258763" cy="258763"/>
          </a:xfrm>
          <a:custGeom>
            <a:avLst/>
            <a:gdLst>
              <a:gd name="T0" fmla="*/ 272 w 272"/>
              <a:gd name="T1" fmla="*/ 136 h 272"/>
              <a:gd name="T2" fmla="*/ 272 w 272"/>
              <a:gd name="T3" fmla="*/ 136 h 272"/>
              <a:gd name="T4" fmla="*/ 136 w 272"/>
              <a:gd name="T5" fmla="*/ 272 h 272"/>
              <a:gd name="T6" fmla="*/ 0 w 272"/>
              <a:gd name="T7" fmla="*/ 136 h 272"/>
              <a:gd name="T8" fmla="*/ 136 w 272"/>
              <a:gd name="T9" fmla="*/ 0 h 272"/>
              <a:gd name="T10" fmla="*/ 272 w 272"/>
              <a:gd name="T11" fmla="*/ 136 h 272"/>
              <a:gd name="T12" fmla="*/ 272 w 272"/>
              <a:gd name="T13" fmla="*/ 136 h 272"/>
            </a:gdLst>
            <a:ahLst/>
            <a:cxnLst>
              <a:cxn ang="0">
                <a:pos x="T0" y="T1"/>
              </a:cxn>
              <a:cxn ang="0">
                <a:pos x="T2" y="T3"/>
              </a:cxn>
              <a:cxn ang="0">
                <a:pos x="T4" y="T5"/>
              </a:cxn>
              <a:cxn ang="0">
                <a:pos x="T6" y="T7"/>
              </a:cxn>
              <a:cxn ang="0">
                <a:pos x="T8" y="T9"/>
              </a:cxn>
              <a:cxn ang="0">
                <a:pos x="T10" y="T11"/>
              </a:cxn>
              <a:cxn ang="0">
                <a:pos x="T12" y="T13"/>
              </a:cxn>
            </a:cxnLst>
            <a:rect l="0" t="0" r="r" b="b"/>
            <a:pathLst>
              <a:path w="272" h="272">
                <a:moveTo>
                  <a:pt x="272" y="136"/>
                </a:moveTo>
                <a:lnTo>
                  <a:pt x="272" y="136"/>
                </a:lnTo>
                <a:cubicBezTo>
                  <a:pt x="272" y="211"/>
                  <a:pt x="211" y="272"/>
                  <a:pt x="136" y="272"/>
                </a:cubicBezTo>
                <a:cubicBezTo>
                  <a:pt x="61" y="272"/>
                  <a:pt x="0" y="211"/>
                  <a:pt x="0" y="136"/>
                </a:cubicBezTo>
                <a:cubicBezTo>
                  <a:pt x="0" y="61"/>
                  <a:pt x="61" y="0"/>
                  <a:pt x="136" y="0"/>
                </a:cubicBezTo>
                <a:cubicBezTo>
                  <a:pt x="211" y="0"/>
                  <a:pt x="272" y="61"/>
                  <a:pt x="272" y="136"/>
                </a:cubicBezTo>
                <a:lnTo>
                  <a:pt x="272" y="136"/>
                </a:lnTo>
                <a:close/>
              </a:path>
            </a:pathLst>
          </a:custGeom>
          <a:noFill/>
          <a:ln w="6350" cap="flat">
            <a:solidFill>
              <a:srgbClr val="8F008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3"/>
          <p:cNvSpPr>
            <a:spLocks/>
          </p:cNvSpPr>
          <p:nvPr/>
        </p:nvSpPr>
        <p:spPr bwMode="auto">
          <a:xfrm>
            <a:off x="6424613" y="4398963"/>
            <a:ext cx="260350" cy="258763"/>
          </a:xfrm>
          <a:custGeom>
            <a:avLst/>
            <a:gdLst>
              <a:gd name="T0" fmla="*/ 272 w 272"/>
              <a:gd name="T1" fmla="*/ 136 h 272"/>
              <a:gd name="T2" fmla="*/ 272 w 272"/>
              <a:gd name="T3" fmla="*/ 136 h 272"/>
              <a:gd name="T4" fmla="*/ 136 w 272"/>
              <a:gd name="T5" fmla="*/ 272 h 272"/>
              <a:gd name="T6" fmla="*/ 0 w 272"/>
              <a:gd name="T7" fmla="*/ 136 h 272"/>
              <a:gd name="T8" fmla="*/ 136 w 272"/>
              <a:gd name="T9" fmla="*/ 0 h 272"/>
              <a:gd name="T10" fmla="*/ 272 w 272"/>
              <a:gd name="T11" fmla="*/ 136 h 272"/>
              <a:gd name="T12" fmla="*/ 272 w 272"/>
              <a:gd name="T13" fmla="*/ 136 h 272"/>
            </a:gdLst>
            <a:ahLst/>
            <a:cxnLst>
              <a:cxn ang="0">
                <a:pos x="T0" y="T1"/>
              </a:cxn>
              <a:cxn ang="0">
                <a:pos x="T2" y="T3"/>
              </a:cxn>
              <a:cxn ang="0">
                <a:pos x="T4" y="T5"/>
              </a:cxn>
              <a:cxn ang="0">
                <a:pos x="T6" y="T7"/>
              </a:cxn>
              <a:cxn ang="0">
                <a:pos x="T8" y="T9"/>
              </a:cxn>
              <a:cxn ang="0">
                <a:pos x="T10" y="T11"/>
              </a:cxn>
              <a:cxn ang="0">
                <a:pos x="T12" y="T13"/>
              </a:cxn>
            </a:cxnLst>
            <a:rect l="0" t="0" r="r" b="b"/>
            <a:pathLst>
              <a:path w="272" h="272">
                <a:moveTo>
                  <a:pt x="272" y="136"/>
                </a:moveTo>
                <a:lnTo>
                  <a:pt x="272" y="136"/>
                </a:lnTo>
                <a:cubicBezTo>
                  <a:pt x="272" y="211"/>
                  <a:pt x="211" y="272"/>
                  <a:pt x="136" y="272"/>
                </a:cubicBezTo>
                <a:cubicBezTo>
                  <a:pt x="61" y="272"/>
                  <a:pt x="0" y="211"/>
                  <a:pt x="0" y="136"/>
                </a:cubicBezTo>
                <a:cubicBezTo>
                  <a:pt x="0" y="61"/>
                  <a:pt x="61" y="0"/>
                  <a:pt x="136" y="0"/>
                </a:cubicBezTo>
                <a:cubicBezTo>
                  <a:pt x="211" y="0"/>
                  <a:pt x="272" y="61"/>
                  <a:pt x="272" y="136"/>
                </a:cubicBezTo>
                <a:lnTo>
                  <a:pt x="272" y="136"/>
                </a:lnTo>
                <a:close/>
              </a:path>
            </a:pathLst>
          </a:custGeom>
          <a:solidFill>
            <a:srgbClr val="8F008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14"/>
          <p:cNvSpPr>
            <a:spLocks/>
          </p:cNvSpPr>
          <p:nvPr/>
        </p:nvSpPr>
        <p:spPr bwMode="auto">
          <a:xfrm>
            <a:off x="6424613" y="4398963"/>
            <a:ext cx="260350" cy="258763"/>
          </a:xfrm>
          <a:custGeom>
            <a:avLst/>
            <a:gdLst>
              <a:gd name="T0" fmla="*/ 272 w 272"/>
              <a:gd name="T1" fmla="*/ 136 h 272"/>
              <a:gd name="T2" fmla="*/ 272 w 272"/>
              <a:gd name="T3" fmla="*/ 136 h 272"/>
              <a:gd name="T4" fmla="*/ 136 w 272"/>
              <a:gd name="T5" fmla="*/ 272 h 272"/>
              <a:gd name="T6" fmla="*/ 0 w 272"/>
              <a:gd name="T7" fmla="*/ 136 h 272"/>
              <a:gd name="T8" fmla="*/ 136 w 272"/>
              <a:gd name="T9" fmla="*/ 0 h 272"/>
              <a:gd name="T10" fmla="*/ 272 w 272"/>
              <a:gd name="T11" fmla="*/ 136 h 272"/>
              <a:gd name="T12" fmla="*/ 272 w 272"/>
              <a:gd name="T13" fmla="*/ 136 h 272"/>
            </a:gdLst>
            <a:ahLst/>
            <a:cxnLst>
              <a:cxn ang="0">
                <a:pos x="T0" y="T1"/>
              </a:cxn>
              <a:cxn ang="0">
                <a:pos x="T2" y="T3"/>
              </a:cxn>
              <a:cxn ang="0">
                <a:pos x="T4" y="T5"/>
              </a:cxn>
              <a:cxn ang="0">
                <a:pos x="T6" y="T7"/>
              </a:cxn>
              <a:cxn ang="0">
                <a:pos x="T8" y="T9"/>
              </a:cxn>
              <a:cxn ang="0">
                <a:pos x="T10" y="T11"/>
              </a:cxn>
              <a:cxn ang="0">
                <a:pos x="T12" y="T13"/>
              </a:cxn>
            </a:cxnLst>
            <a:rect l="0" t="0" r="r" b="b"/>
            <a:pathLst>
              <a:path w="272" h="272">
                <a:moveTo>
                  <a:pt x="272" y="136"/>
                </a:moveTo>
                <a:lnTo>
                  <a:pt x="272" y="136"/>
                </a:lnTo>
                <a:cubicBezTo>
                  <a:pt x="272" y="211"/>
                  <a:pt x="211" y="272"/>
                  <a:pt x="136" y="272"/>
                </a:cubicBezTo>
                <a:cubicBezTo>
                  <a:pt x="61" y="272"/>
                  <a:pt x="0" y="211"/>
                  <a:pt x="0" y="136"/>
                </a:cubicBezTo>
                <a:cubicBezTo>
                  <a:pt x="0" y="61"/>
                  <a:pt x="61" y="0"/>
                  <a:pt x="136" y="0"/>
                </a:cubicBezTo>
                <a:cubicBezTo>
                  <a:pt x="211" y="0"/>
                  <a:pt x="272" y="61"/>
                  <a:pt x="272" y="136"/>
                </a:cubicBezTo>
                <a:lnTo>
                  <a:pt x="272" y="136"/>
                </a:lnTo>
                <a:close/>
              </a:path>
            </a:pathLst>
          </a:custGeom>
          <a:noFill/>
          <a:ln w="6350" cap="flat">
            <a:solidFill>
              <a:srgbClr val="8F008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5"/>
          <p:cNvSpPr>
            <a:spLocks/>
          </p:cNvSpPr>
          <p:nvPr/>
        </p:nvSpPr>
        <p:spPr bwMode="auto">
          <a:xfrm>
            <a:off x="4622800" y="1797050"/>
            <a:ext cx="258763" cy="258763"/>
          </a:xfrm>
          <a:custGeom>
            <a:avLst/>
            <a:gdLst>
              <a:gd name="T0" fmla="*/ 272 w 272"/>
              <a:gd name="T1" fmla="*/ 136 h 272"/>
              <a:gd name="T2" fmla="*/ 272 w 272"/>
              <a:gd name="T3" fmla="*/ 136 h 272"/>
              <a:gd name="T4" fmla="*/ 136 w 272"/>
              <a:gd name="T5" fmla="*/ 272 h 272"/>
              <a:gd name="T6" fmla="*/ 0 w 272"/>
              <a:gd name="T7" fmla="*/ 136 h 272"/>
              <a:gd name="T8" fmla="*/ 136 w 272"/>
              <a:gd name="T9" fmla="*/ 0 h 272"/>
              <a:gd name="T10" fmla="*/ 272 w 272"/>
              <a:gd name="T11" fmla="*/ 136 h 272"/>
              <a:gd name="T12" fmla="*/ 272 w 272"/>
              <a:gd name="T13" fmla="*/ 136 h 272"/>
            </a:gdLst>
            <a:ahLst/>
            <a:cxnLst>
              <a:cxn ang="0">
                <a:pos x="T0" y="T1"/>
              </a:cxn>
              <a:cxn ang="0">
                <a:pos x="T2" y="T3"/>
              </a:cxn>
              <a:cxn ang="0">
                <a:pos x="T4" y="T5"/>
              </a:cxn>
              <a:cxn ang="0">
                <a:pos x="T6" y="T7"/>
              </a:cxn>
              <a:cxn ang="0">
                <a:pos x="T8" y="T9"/>
              </a:cxn>
              <a:cxn ang="0">
                <a:pos x="T10" y="T11"/>
              </a:cxn>
              <a:cxn ang="0">
                <a:pos x="T12" y="T13"/>
              </a:cxn>
            </a:cxnLst>
            <a:rect l="0" t="0" r="r" b="b"/>
            <a:pathLst>
              <a:path w="272" h="272">
                <a:moveTo>
                  <a:pt x="272" y="136"/>
                </a:moveTo>
                <a:lnTo>
                  <a:pt x="272" y="136"/>
                </a:lnTo>
                <a:cubicBezTo>
                  <a:pt x="272" y="211"/>
                  <a:pt x="211" y="272"/>
                  <a:pt x="136" y="272"/>
                </a:cubicBezTo>
                <a:cubicBezTo>
                  <a:pt x="61" y="272"/>
                  <a:pt x="0" y="211"/>
                  <a:pt x="0" y="136"/>
                </a:cubicBezTo>
                <a:cubicBezTo>
                  <a:pt x="0" y="61"/>
                  <a:pt x="61" y="0"/>
                  <a:pt x="136" y="0"/>
                </a:cubicBezTo>
                <a:cubicBezTo>
                  <a:pt x="211" y="0"/>
                  <a:pt x="272" y="61"/>
                  <a:pt x="272" y="136"/>
                </a:cubicBezTo>
                <a:lnTo>
                  <a:pt x="272" y="136"/>
                </a:lnTo>
                <a:close/>
              </a:path>
            </a:pathLst>
          </a:custGeom>
          <a:solidFill>
            <a:srgbClr val="8F008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16"/>
          <p:cNvSpPr>
            <a:spLocks/>
          </p:cNvSpPr>
          <p:nvPr/>
        </p:nvSpPr>
        <p:spPr bwMode="auto">
          <a:xfrm>
            <a:off x="4622800" y="1797050"/>
            <a:ext cx="258763" cy="258763"/>
          </a:xfrm>
          <a:custGeom>
            <a:avLst/>
            <a:gdLst>
              <a:gd name="T0" fmla="*/ 272 w 272"/>
              <a:gd name="T1" fmla="*/ 136 h 272"/>
              <a:gd name="T2" fmla="*/ 272 w 272"/>
              <a:gd name="T3" fmla="*/ 136 h 272"/>
              <a:gd name="T4" fmla="*/ 136 w 272"/>
              <a:gd name="T5" fmla="*/ 272 h 272"/>
              <a:gd name="T6" fmla="*/ 0 w 272"/>
              <a:gd name="T7" fmla="*/ 136 h 272"/>
              <a:gd name="T8" fmla="*/ 136 w 272"/>
              <a:gd name="T9" fmla="*/ 0 h 272"/>
              <a:gd name="T10" fmla="*/ 272 w 272"/>
              <a:gd name="T11" fmla="*/ 136 h 272"/>
              <a:gd name="T12" fmla="*/ 272 w 272"/>
              <a:gd name="T13" fmla="*/ 136 h 272"/>
            </a:gdLst>
            <a:ahLst/>
            <a:cxnLst>
              <a:cxn ang="0">
                <a:pos x="T0" y="T1"/>
              </a:cxn>
              <a:cxn ang="0">
                <a:pos x="T2" y="T3"/>
              </a:cxn>
              <a:cxn ang="0">
                <a:pos x="T4" y="T5"/>
              </a:cxn>
              <a:cxn ang="0">
                <a:pos x="T6" y="T7"/>
              </a:cxn>
              <a:cxn ang="0">
                <a:pos x="T8" y="T9"/>
              </a:cxn>
              <a:cxn ang="0">
                <a:pos x="T10" y="T11"/>
              </a:cxn>
              <a:cxn ang="0">
                <a:pos x="T12" y="T13"/>
              </a:cxn>
            </a:cxnLst>
            <a:rect l="0" t="0" r="r" b="b"/>
            <a:pathLst>
              <a:path w="272" h="272">
                <a:moveTo>
                  <a:pt x="272" y="136"/>
                </a:moveTo>
                <a:lnTo>
                  <a:pt x="272" y="136"/>
                </a:lnTo>
                <a:cubicBezTo>
                  <a:pt x="272" y="211"/>
                  <a:pt x="211" y="272"/>
                  <a:pt x="136" y="272"/>
                </a:cubicBezTo>
                <a:cubicBezTo>
                  <a:pt x="61" y="272"/>
                  <a:pt x="0" y="211"/>
                  <a:pt x="0" y="136"/>
                </a:cubicBezTo>
                <a:cubicBezTo>
                  <a:pt x="0" y="61"/>
                  <a:pt x="61" y="0"/>
                  <a:pt x="136" y="0"/>
                </a:cubicBezTo>
                <a:cubicBezTo>
                  <a:pt x="211" y="0"/>
                  <a:pt x="272" y="61"/>
                  <a:pt x="272" y="136"/>
                </a:cubicBezTo>
                <a:lnTo>
                  <a:pt x="272" y="136"/>
                </a:lnTo>
                <a:close/>
              </a:path>
            </a:pathLst>
          </a:custGeom>
          <a:noFill/>
          <a:ln w="6350" cap="flat">
            <a:solidFill>
              <a:srgbClr val="8F008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7"/>
          <p:cNvSpPr>
            <a:spLocks/>
          </p:cNvSpPr>
          <p:nvPr/>
        </p:nvSpPr>
        <p:spPr bwMode="auto">
          <a:xfrm>
            <a:off x="6388100" y="2012950"/>
            <a:ext cx="261938" cy="260350"/>
          </a:xfrm>
          <a:custGeom>
            <a:avLst/>
            <a:gdLst>
              <a:gd name="T0" fmla="*/ 273 w 273"/>
              <a:gd name="T1" fmla="*/ 136 h 272"/>
              <a:gd name="T2" fmla="*/ 273 w 273"/>
              <a:gd name="T3" fmla="*/ 136 h 272"/>
              <a:gd name="T4" fmla="*/ 136 w 273"/>
              <a:gd name="T5" fmla="*/ 272 h 272"/>
              <a:gd name="T6" fmla="*/ 0 w 273"/>
              <a:gd name="T7" fmla="*/ 136 h 272"/>
              <a:gd name="T8" fmla="*/ 136 w 273"/>
              <a:gd name="T9" fmla="*/ 0 h 272"/>
              <a:gd name="T10" fmla="*/ 273 w 273"/>
              <a:gd name="T11" fmla="*/ 136 h 272"/>
              <a:gd name="T12" fmla="*/ 273 w 273"/>
              <a:gd name="T13" fmla="*/ 136 h 272"/>
            </a:gdLst>
            <a:ahLst/>
            <a:cxnLst>
              <a:cxn ang="0">
                <a:pos x="T0" y="T1"/>
              </a:cxn>
              <a:cxn ang="0">
                <a:pos x="T2" y="T3"/>
              </a:cxn>
              <a:cxn ang="0">
                <a:pos x="T4" y="T5"/>
              </a:cxn>
              <a:cxn ang="0">
                <a:pos x="T6" y="T7"/>
              </a:cxn>
              <a:cxn ang="0">
                <a:pos x="T8" y="T9"/>
              </a:cxn>
              <a:cxn ang="0">
                <a:pos x="T10" y="T11"/>
              </a:cxn>
              <a:cxn ang="0">
                <a:pos x="T12" y="T13"/>
              </a:cxn>
            </a:cxnLst>
            <a:rect l="0" t="0" r="r" b="b"/>
            <a:pathLst>
              <a:path w="273" h="272">
                <a:moveTo>
                  <a:pt x="273" y="136"/>
                </a:moveTo>
                <a:lnTo>
                  <a:pt x="273" y="136"/>
                </a:lnTo>
                <a:cubicBezTo>
                  <a:pt x="273" y="211"/>
                  <a:pt x="212" y="272"/>
                  <a:pt x="136" y="272"/>
                </a:cubicBezTo>
                <a:cubicBezTo>
                  <a:pt x="61" y="272"/>
                  <a:pt x="0" y="211"/>
                  <a:pt x="0" y="136"/>
                </a:cubicBezTo>
                <a:cubicBezTo>
                  <a:pt x="0" y="61"/>
                  <a:pt x="61" y="0"/>
                  <a:pt x="136" y="0"/>
                </a:cubicBezTo>
                <a:cubicBezTo>
                  <a:pt x="212" y="0"/>
                  <a:pt x="273" y="61"/>
                  <a:pt x="273" y="136"/>
                </a:cubicBezTo>
                <a:lnTo>
                  <a:pt x="273" y="136"/>
                </a:lnTo>
                <a:close/>
              </a:path>
            </a:pathLst>
          </a:custGeom>
          <a:solidFill>
            <a:srgbClr val="8F008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18"/>
          <p:cNvSpPr>
            <a:spLocks/>
          </p:cNvSpPr>
          <p:nvPr/>
        </p:nvSpPr>
        <p:spPr bwMode="auto">
          <a:xfrm>
            <a:off x="6388100" y="2012950"/>
            <a:ext cx="261938" cy="260350"/>
          </a:xfrm>
          <a:custGeom>
            <a:avLst/>
            <a:gdLst>
              <a:gd name="T0" fmla="*/ 273 w 273"/>
              <a:gd name="T1" fmla="*/ 136 h 272"/>
              <a:gd name="T2" fmla="*/ 273 w 273"/>
              <a:gd name="T3" fmla="*/ 136 h 272"/>
              <a:gd name="T4" fmla="*/ 136 w 273"/>
              <a:gd name="T5" fmla="*/ 272 h 272"/>
              <a:gd name="T6" fmla="*/ 0 w 273"/>
              <a:gd name="T7" fmla="*/ 136 h 272"/>
              <a:gd name="T8" fmla="*/ 136 w 273"/>
              <a:gd name="T9" fmla="*/ 0 h 272"/>
              <a:gd name="T10" fmla="*/ 273 w 273"/>
              <a:gd name="T11" fmla="*/ 136 h 272"/>
              <a:gd name="T12" fmla="*/ 273 w 273"/>
              <a:gd name="T13" fmla="*/ 136 h 272"/>
            </a:gdLst>
            <a:ahLst/>
            <a:cxnLst>
              <a:cxn ang="0">
                <a:pos x="T0" y="T1"/>
              </a:cxn>
              <a:cxn ang="0">
                <a:pos x="T2" y="T3"/>
              </a:cxn>
              <a:cxn ang="0">
                <a:pos x="T4" y="T5"/>
              </a:cxn>
              <a:cxn ang="0">
                <a:pos x="T6" y="T7"/>
              </a:cxn>
              <a:cxn ang="0">
                <a:pos x="T8" y="T9"/>
              </a:cxn>
              <a:cxn ang="0">
                <a:pos x="T10" y="T11"/>
              </a:cxn>
              <a:cxn ang="0">
                <a:pos x="T12" y="T13"/>
              </a:cxn>
            </a:cxnLst>
            <a:rect l="0" t="0" r="r" b="b"/>
            <a:pathLst>
              <a:path w="273" h="272">
                <a:moveTo>
                  <a:pt x="273" y="136"/>
                </a:moveTo>
                <a:lnTo>
                  <a:pt x="273" y="136"/>
                </a:lnTo>
                <a:cubicBezTo>
                  <a:pt x="273" y="211"/>
                  <a:pt x="212" y="272"/>
                  <a:pt x="136" y="272"/>
                </a:cubicBezTo>
                <a:cubicBezTo>
                  <a:pt x="61" y="272"/>
                  <a:pt x="0" y="211"/>
                  <a:pt x="0" y="136"/>
                </a:cubicBezTo>
                <a:cubicBezTo>
                  <a:pt x="0" y="61"/>
                  <a:pt x="61" y="0"/>
                  <a:pt x="136" y="0"/>
                </a:cubicBezTo>
                <a:cubicBezTo>
                  <a:pt x="212" y="0"/>
                  <a:pt x="273" y="61"/>
                  <a:pt x="273" y="136"/>
                </a:cubicBezTo>
                <a:lnTo>
                  <a:pt x="273" y="136"/>
                </a:lnTo>
                <a:close/>
              </a:path>
            </a:pathLst>
          </a:custGeom>
          <a:noFill/>
          <a:ln w="6350" cap="flat">
            <a:solidFill>
              <a:srgbClr val="8F008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9"/>
          <p:cNvSpPr>
            <a:spLocks/>
          </p:cNvSpPr>
          <p:nvPr/>
        </p:nvSpPr>
        <p:spPr bwMode="auto">
          <a:xfrm>
            <a:off x="7254875" y="1651000"/>
            <a:ext cx="260350" cy="260350"/>
          </a:xfrm>
          <a:custGeom>
            <a:avLst/>
            <a:gdLst>
              <a:gd name="T0" fmla="*/ 272 w 272"/>
              <a:gd name="T1" fmla="*/ 136 h 272"/>
              <a:gd name="T2" fmla="*/ 272 w 272"/>
              <a:gd name="T3" fmla="*/ 136 h 272"/>
              <a:gd name="T4" fmla="*/ 136 w 272"/>
              <a:gd name="T5" fmla="*/ 272 h 272"/>
              <a:gd name="T6" fmla="*/ 0 w 272"/>
              <a:gd name="T7" fmla="*/ 136 h 272"/>
              <a:gd name="T8" fmla="*/ 136 w 272"/>
              <a:gd name="T9" fmla="*/ 0 h 272"/>
              <a:gd name="T10" fmla="*/ 272 w 272"/>
              <a:gd name="T11" fmla="*/ 136 h 272"/>
              <a:gd name="T12" fmla="*/ 272 w 272"/>
              <a:gd name="T13" fmla="*/ 136 h 272"/>
            </a:gdLst>
            <a:ahLst/>
            <a:cxnLst>
              <a:cxn ang="0">
                <a:pos x="T0" y="T1"/>
              </a:cxn>
              <a:cxn ang="0">
                <a:pos x="T2" y="T3"/>
              </a:cxn>
              <a:cxn ang="0">
                <a:pos x="T4" y="T5"/>
              </a:cxn>
              <a:cxn ang="0">
                <a:pos x="T6" y="T7"/>
              </a:cxn>
              <a:cxn ang="0">
                <a:pos x="T8" y="T9"/>
              </a:cxn>
              <a:cxn ang="0">
                <a:pos x="T10" y="T11"/>
              </a:cxn>
              <a:cxn ang="0">
                <a:pos x="T12" y="T13"/>
              </a:cxn>
            </a:cxnLst>
            <a:rect l="0" t="0" r="r" b="b"/>
            <a:pathLst>
              <a:path w="272" h="272">
                <a:moveTo>
                  <a:pt x="272" y="136"/>
                </a:moveTo>
                <a:lnTo>
                  <a:pt x="272" y="136"/>
                </a:lnTo>
                <a:cubicBezTo>
                  <a:pt x="272" y="211"/>
                  <a:pt x="211" y="272"/>
                  <a:pt x="136" y="272"/>
                </a:cubicBezTo>
                <a:cubicBezTo>
                  <a:pt x="61" y="272"/>
                  <a:pt x="0" y="211"/>
                  <a:pt x="0" y="136"/>
                </a:cubicBezTo>
                <a:cubicBezTo>
                  <a:pt x="0" y="61"/>
                  <a:pt x="61" y="0"/>
                  <a:pt x="136" y="0"/>
                </a:cubicBezTo>
                <a:cubicBezTo>
                  <a:pt x="211" y="0"/>
                  <a:pt x="272" y="61"/>
                  <a:pt x="272" y="136"/>
                </a:cubicBezTo>
                <a:lnTo>
                  <a:pt x="272" y="136"/>
                </a:lnTo>
                <a:close/>
              </a:path>
            </a:pathLst>
          </a:custGeom>
          <a:solidFill>
            <a:srgbClr val="8F008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0"/>
          <p:cNvSpPr>
            <a:spLocks/>
          </p:cNvSpPr>
          <p:nvPr/>
        </p:nvSpPr>
        <p:spPr bwMode="auto">
          <a:xfrm>
            <a:off x="7254875" y="1651000"/>
            <a:ext cx="260350" cy="260350"/>
          </a:xfrm>
          <a:custGeom>
            <a:avLst/>
            <a:gdLst>
              <a:gd name="T0" fmla="*/ 272 w 272"/>
              <a:gd name="T1" fmla="*/ 136 h 272"/>
              <a:gd name="T2" fmla="*/ 272 w 272"/>
              <a:gd name="T3" fmla="*/ 136 h 272"/>
              <a:gd name="T4" fmla="*/ 136 w 272"/>
              <a:gd name="T5" fmla="*/ 272 h 272"/>
              <a:gd name="T6" fmla="*/ 0 w 272"/>
              <a:gd name="T7" fmla="*/ 136 h 272"/>
              <a:gd name="T8" fmla="*/ 136 w 272"/>
              <a:gd name="T9" fmla="*/ 0 h 272"/>
              <a:gd name="T10" fmla="*/ 272 w 272"/>
              <a:gd name="T11" fmla="*/ 136 h 272"/>
              <a:gd name="T12" fmla="*/ 272 w 272"/>
              <a:gd name="T13" fmla="*/ 136 h 272"/>
            </a:gdLst>
            <a:ahLst/>
            <a:cxnLst>
              <a:cxn ang="0">
                <a:pos x="T0" y="T1"/>
              </a:cxn>
              <a:cxn ang="0">
                <a:pos x="T2" y="T3"/>
              </a:cxn>
              <a:cxn ang="0">
                <a:pos x="T4" y="T5"/>
              </a:cxn>
              <a:cxn ang="0">
                <a:pos x="T6" y="T7"/>
              </a:cxn>
              <a:cxn ang="0">
                <a:pos x="T8" y="T9"/>
              </a:cxn>
              <a:cxn ang="0">
                <a:pos x="T10" y="T11"/>
              </a:cxn>
              <a:cxn ang="0">
                <a:pos x="T12" y="T13"/>
              </a:cxn>
            </a:cxnLst>
            <a:rect l="0" t="0" r="r" b="b"/>
            <a:pathLst>
              <a:path w="272" h="272">
                <a:moveTo>
                  <a:pt x="272" y="136"/>
                </a:moveTo>
                <a:lnTo>
                  <a:pt x="272" y="136"/>
                </a:lnTo>
                <a:cubicBezTo>
                  <a:pt x="272" y="211"/>
                  <a:pt x="211" y="272"/>
                  <a:pt x="136" y="272"/>
                </a:cubicBezTo>
                <a:cubicBezTo>
                  <a:pt x="61" y="272"/>
                  <a:pt x="0" y="211"/>
                  <a:pt x="0" y="136"/>
                </a:cubicBezTo>
                <a:cubicBezTo>
                  <a:pt x="0" y="61"/>
                  <a:pt x="61" y="0"/>
                  <a:pt x="136" y="0"/>
                </a:cubicBezTo>
                <a:cubicBezTo>
                  <a:pt x="211" y="0"/>
                  <a:pt x="272" y="61"/>
                  <a:pt x="272" y="136"/>
                </a:cubicBezTo>
                <a:lnTo>
                  <a:pt x="272" y="136"/>
                </a:lnTo>
                <a:close/>
              </a:path>
            </a:pathLst>
          </a:custGeom>
          <a:noFill/>
          <a:ln w="6350" cap="flat">
            <a:solidFill>
              <a:srgbClr val="8F008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21"/>
          <p:cNvSpPr>
            <a:spLocks/>
          </p:cNvSpPr>
          <p:nvPr/>
        </p:nvSpPr>
        <p:spPr bwMode="auto">
          <a:xfrm>
            <a:off x="4406900" y="4035425"/>
            <a:ext cx="258763" cy="260350"/>
          </a:xfrm>
          <a:custGeom>
            <a:avLst/>
            <a:gdLst>
              <a:gd name="T0" fmla="*/ 272 w 272"/>
              <a:gd name="T1" fmla="*/ 136 h 272"/>
              <a:gd name="T2" fmla="*/ 272 w 272"/>
              <a:gd name="T3" fmla="*/ 136 h 272"/>
              <a:gd name="T4" fmla="*/ 136 w 272"/>
              <a:gd name="T5" fmla="*/ 272 h 272"/>
              <a:gd name="T6" fmla="*/ 0 w 272"/>
              <a:gd name="T7" fmla="*/ 136 h 272"/>
              <a:gd name="T8" fmla="*/ 136 w 272"/>
              <a:gd name="T9" fmla="*/ 0 h 272"/>
              <a:gd name="T10" fmla="*/ 272 w 272"/>
              <a:gd name="T11" fmla="*/ 136 h 272"/>
              <a:gd name="T12" fmla="*/ 272 w 272"/>
              <a:gd name="T13" fmla="*/ 136 h 272"/>
            </a:gdLst>
            <a:ahLst/>
            <a:cxnLst>
              <a:cxn ang="0">
                <a:pos x="T0" y="T1"/>
              </a:cxn>
              <a:cxn ang="0">
                <a:pos x="T2" y="T3"/>
              </a:cxn>
              <a:cxn ang="0">
                <a:pos x="T4" y="T5"/>
              </a:cxn>
              <a:cxn ang="0">
                <a:pos x="T6" y="T7"/>
              </a:cxn>
              <a:cxn ang="0">
                <a:pos x="T8" y="T9"/>
              </a:cxn>
              <a:cxn ang="0">
                <a:pos x="T10" y="T11"/>
              </a:cxn>
              <a:cxn ang="0">
                <a:pos x="T12" y="T13"/>
              </a:cxn>
            </a:cxnLst>
            <a:rect l="0" t="0" r="r" b="b"/>
            <a:pathLst>
              <a:path w="272" h="272">
                <a:moveTo>
                  <a:pt x="272" y="136"/>
                </a:moveTo>
                <a:lnTo>
                  <a:pt x="272" y="136"/>
                </a:lnTo>
                <a:cubicBezTo>
                  <a:pt x="272" y="211"/>
                  <a:pt x="211" y="272"/>
                  <a:pt x="136" y="272"/>
                </a:cubicBezTo>
                <a:cubicBezTo>
                  <a:pt x="61" y="272"/>
                  <a:pt x="0" y="211"/>
                  <a:pt x="0" y="136"/>
                </a:cubicBezTo>
                <a:cubicBezTo>
                  <a:pt x="0" y="61"/>
                  <a:pt x="61" y="0"/>
                  <a:pt x="136" y="0"/>
                </a:cubicBezTo>
                <a:cubicBezTo>
                  <a:pt x="211" y="0"/>
                  <a:pt x="272" y="61"/>
                  <a:pt x="272" y="136"/>
                </a:cubicBezTo>
                <a:lnTo>
                  <a:pt x="272" y="136"/>
                </a:lnTo>
                <a:close/>
              </a:path>
            </a:pathLst>
          </a:custGeom>
          <a:solidFill>
            <a:srgbClr val="8F008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22"/>
          <p:cNvSpPr>
            <a:spLocks/>
          </p:cNvSpPr>
          <p:nvPr/>
        </p:nvSpPr>
        <p:spPr bwMode="auto">
          <a:xfrm>
            <a:off x="4406900" y="4035425"/>
            <a:ext cx="258763" cy="260350"/>
          </a:xfrm>
          <a:custGeom>
            <a:avLst/>
            <a:gdLst>
              <a:gd name="T0" fmla="*/ 272 w 272"/>
              <a:gd name="T1" fmla="*/ 136 h 272"/>
              <a:gd name="T2" fmla="*/ 272 w 272"/>
              <a:gd name="T3" fmla="*/ 136 h 272"/>
              <a:gd name="T4" fmla="*/ 136 w 272"/>
              <a:gd name="T5" fmla="*/ 272 h 272"/>
              <a:gd name="T6" fmla="*/ 0 w 272"/>
              <a:gd name="T7" fmla="*/ 136 h 272"/>
              <a:gd name="T8" fmla="*/ 136 w 272"/>
              <a:gd name="T9" fmla="*/ 0 h 272"/>
              <a:gd name="T10" fmla="*/ 272 w 272"/>
              <a:gd name="T11" fmla="*/ 136 h 272"/>
              <a:gd name="T12" fmla="*/ 272 w 272"/>
              <a:gd name="T13" fmla="*/ 136 h 272"/>
            </a:gdLst>
            <a:ahLst/>
            <a:cxnLst>
              <a:cxn ang="0">
                <a:pos x="T0" y="T1"/>
              </a:cxn>
              <a:cxn ang="0">
                <a:pos x="T2" y="T3"/>
              </a:cxn>
              <a:cxn ang="0">
                <a:pos x="T4" y="T5"/>
              </a:cxn>
              <a:cxn ang="0">
                <a:pos x="T6" y="T7"/>
              </a:cxn>
              <a:cxn ang="0">
                <a:pos x="T8" y="T9"/>
              </a:cxn>
              <a:cxn ang="0">
                <a:pos x="T10" y="T11"/>
              </a:cxn>
              <a:cxn ang="0">
                <a:pos x="T12" y="T13"/>
              </a:cxn>
            </a:cxnLst>
            <a:rect l="0" t="0" r="r" b="b"/>
            <a:pathLst>
              <a:path w="272" h="272">
                <a:moveTo>
                  <a:pt x="272" y="136"/>
                </a:moveTo>
                <a:lnTo>
                  <a:pt x="272" y="136"/>
                </a:lnTo>
                <a:cubicBezTo>
                  <a:pt x="272" y="211"/>
                  <a:pt x="211" y="272"/>
                  <a:pt x="136" y="272"/>
                </a:cubicBezTo>
                <a:cubicBezTo>
                  <a:pt x="61" y="272"/>
                  <a:pt x="0" y="211"/>
                  <a:pt x="0" y="136"/>
                </a:cubicBezTo>
                <a:cubicBezTo>
                  <a:pt x="0" y="61"/>
                  <a:pt x="61" y="0"/>
                  <a:pt x="136" y="0"/>
                </a:cubicBezTo>
                <a:cubicBezTo>
                  <a:pt x="211" y="0"/>
                  <a:pt x="272" y="61"/>
                  <a:pt x="272" y="136"/>
                </a:cubicBezTo>
                <a:lnTo>
                  <a:pt x="272" y="136"/>
                </a:lnTo>
                <a:close/>
              </a:path>
            </a:pathLst>
          </a:custGeom>
          <a:noFill/>
          <a:ln w="6350" cap="flat">
            <a:solidFill>
              <a:srgbClr val="8F008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3"/>
          <p:cNvSpPr>
            <a:spLocks/>
          </p:cNvSpPr>
          <p:nvPr/>
        </p:nvSpPr>
        <p:spPr bwMode="auto">
          <a:xfrm>
            <a:off x="3576638" y="4252913"/>
            <a:ext cx="258763" cy="260350"/>
          </a:xfrm>
          <a:custGeom>
            <a:avLst/>
            <a:gdLst>
              <a:gd name="T0" fmla="*/ 272 w 272"/>
              <a:gd name="T1" fmla="*/ 136 h 272"/>
              <a:gd name="T2" fmla="*/ 272 w 272"/>
              <a:gd name="T3" fmla="*/ 136 h 272"/>
              <a:gd name="T4" fmla="*/ 136 w 272"/>
              <a:gd name="T5" fmla="*/ 272 h 272"/>
              <a:gd name="T6" fmla="*/ 0 w 272"/>
              <a:gd name="T7" fmla="*/ 136 h 272"/>
              <a:gd name="T8" fmla="*/ 136 w 272"/>
              <a:gd name="T9" fmla="*/ 0 h 272"/>
              <a:gd name="T10" fmla="*/ 272 w 272"/>
              <a:gd name="T11" fmla="*/ 136 h 272"/>
              <a:gd name="T12" fmla="*/ 272 w 272"/>
              <a:gd name="T13" fmla="*/ 136 h 272"/>
            </a:gdLst>
            <a:ahLst/>
            <a:cxnLst>
              <a:cxn ang="0">
                <a:pos x="T0" y="T1"/>
              </a:cxn>
              <a:cxn ang="0">
                <a:pos x="T2" y="T3"/>
              </a:cxn>
              <a:cxn ang="0">
                <a:pos x="T4" y="T5"/>
              </a:cxn>
              <a:cxn ang="0">
                <a:pos x="T6" y="T7"/>
              </a:cxn>
              <a:cxn ang="0">
                <a:pos x="T8" y="T9"/>
              </a:cxn>
              <a:cxn ang="0">
                <a:pos x="T10" y="T11"/>
              </a:cxn>
              <a:cxn ang="0">
                <a:pos x="T12" y="T13"/>
              </a:cxn>
            </a:cxnLst>
            <a:rect l="0" t="0" r="r" b="b"/>
            <a:pathLst>
              <a:path w="272" h="272">
                <a:moveTo>
                  <a:pt x="272" y="136"/>
                </a:moveTo>
                <a:lnTo>
                  <a:pt x="272" y="136"/>
                </a:lnTo>
                <a:cubicBezTo>
                  <a:pt x="272" y="211"/>
                  <a:pt x="211" y="272"/>
                  <a:pt x="136" y="272"/>
                </a:cubicBezTo>
                <a:cubicBezTo>
                  <a:pt x="61" y="272"/>
                  <a:pt x="0" y="211"/>
                  <a:pt x="0" y="136"/>
                </a:cubicBezTo>
                <a:cubicBezTo>
                  <a:pt x="0" y="61"/>
                  <a:pt x="61" y="0"/>
                  <a:pt x="136" y="0"/>
                </a:cubicBezTo>
                <a:cubicBezTo>
                  <a:pt x="211" y="0"/>
                  <a:pt x="272" y="61"/>
                  <a:pt x="272" y="136"/>
                </a:cubicBezTo>
                <a:lnTo>
                  <a:pt x="272" y="136"/>
                </a:lnTo>
                <a:close/>
              </a:path>
            </a:pathLst>
          </a:custGeom>
          <a:solidFill>
            <a:srgbClr val="8F008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24"/>
          <p:cNvSpPr>
            <a:spLocks/>
          </p:cNvSpPr>
          <p:nvPr/>
        </p:nvSpPr>
        <p:spPr bwMode="auto">
          <a:xfrm>
            <a:off x="3576638" y="4252913"/>
            <a:ext cx="258763" cy="260350"/>
          </a:xfrm>
          <a:custGeom>
            <a:avLst/>
            <a:gdLst>
              <a:gd name="T0" fmla="*/ 272 w 272"/>
              <a:gd name="T1" fmla="*/ 136 h 272"/>
              <a:gd name="T2" fmla="*/ 272 w 272"/>
              <a:gd name="T3" fmla="*/ 136 h 272"/>
              <a:gd name="T4" fmla="*/ 136 w 272"/>
              <a:gd name="T5" fmla="*/ 272 h 272"/>
              <a:gd name="T6" fmla="*/ 0 w 272"/>
              <a:gd name="T7" fmla="*/ 136 h 272"/>
              <a:gd name="T8" fmla="*/ 136 w 272"/>
              <a:gd name="T9" fmla="*/ 0 h 272"/>
              <a:gd name="T10" fmla="*/ 272 w 272"/>
              <a:gd name="T11" fmla="*/ 136 h 272"/>
              <a:gd name="T12" fmla="*/ 272 w 272"/>
              <a:gd name="T13" fmla="*/ 136 h 272"/>
            </a:gdLst>
            <a:ahLst/>
            <a:cxnLst>
              <a:cxn ang="0">
                <a:pos x="T0" y="T1"/>
              </a:cxn>
              <a:cxn ang="0">
                <a:pos x="T2" y="T3"/>
              </a:cxn>
              <a:cxn ang="0">
                <a:pos x="T4" y="T5"/>
              </a:cxn>
              <a:cxn ang="0">
                <a:pos x="T6" y="T7"/>
              </a:cxn>
              <a:cxn ang="0">
                <a:pos x="T8" y="T9"/>
              </a:cxn>
              <a:cxn ang="0">
                <a:pos x="T10" y="T11"/>
              </a:cxn>
              <a:cxn ang="0">
                <a:pos x="T12" y="T13"/>
              </a:cxn>
            </a:cxnLst>
            <a:rect l="0" t="0" r="r" b="b"/>
            <a:pathLst>
              <a:path w="272" h="272">
                <a:moveTo>
                  <a:pt x="272" y="136"/>
                </a:moveTo>
                <a:lnTo>
                  <a:pt x="272" y="136"/>
                </a:lnTo>
                <a:cubicBezTo>
                  <a:pt x="272" y="211"/>
                  <a:pt x="211" y="272"/>
                  <a:pt x="136" y="272"/>
                </a:cubicBezTo>
                <a:cubicBezTo>
                  <a:pt x="61" y="272"/>
                  <a:pt x="0" y="211"/>
                  <a:pt x="0" y="136"/>
                </a:cubicBezTo>
                <a:cubicBezTo>
                  <a:pt x="0" y="61"/>
                  <a:pt x="61" y="0"/>
                  <a:pt x="136" y="0"/>
                </a:cubicBezTo>
                <a:cubicBezTo>
                  <a:pt x="211" y="0"/>
                  <a:pt x="272" y="61"/>
                  <a:pt x="272" y="136"/>
                </a:cubicBezTo>
                <a:lnTo>
                  <a:pt x="272" y="136"/>
                </a:lnTo>
                <a:close/>
              </a:path>
            </a:pathLst>
          </a:custGeom>
          <a:noFill/>
          <a:ln w="6350" cap="flat">
            <a:solidFill>
              <a:srgbClr val="8F008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25"/>
          <p:cNvSpPr>
            <a:spLocks/>
          </p:cNvSpPr>
          <p:nvPr/>
        </p:nvSpPr>
        <p:spPr bwMode="auto">
          <a:xfrm>
            <a:off x="4225925" y="4687888"/>
            <a:ext cx="260350" cy="260350"/>
          </a:xfrm>
          <a:custGeom>
            <a:avLst/>
            <a:gdLst>
              <a:gd name="T0" fmla="*/ 272 w 272"/>
              <a:gd name="T1" fmla="*/ 136 h 272"/>
              <a:gd name="T2" fmla="*/ 272 w 272"/>
              <a:gd name="T3" fmla="*/ 136 h 272"/>
              <a:gd name="T4" fmla="*/ 136 w 272"/>
              <a:gd name="T5" fmla="*/ 272 h 272"/>
              <a:gd name="T6" fmla="*/ 0 w 272"/>
              <a:gd name="T7" fmla="*/ 136 h 272"/>
              <a:gd name="T8" fmla="*/ 136 w 272"/>
              <a:gd name="T9" fmla="*/ 0 h 272"/>
              <a:gd name="T10" fmla="*/ 272 w 272"/>
              <a:gd name="T11" fmla="*/ 136 h 272"/>
              <a:gd name="T12" fmla="*/ 272 w 272"/>
              <a:gd name="T13" fmla="*/ 136 h 272"/>
            </a:gdLst>
            <a:ahLst/>
            <a:cxnLst>
              <a:cxn ang="0">
                <a:pos x="T0" y="T1"/>
              </a:cxn>
              <a:cxn ang="0">
                <a:pos x="T2" y="T3"/>
              </a:cxn>
              <a:cxn ang="0">
                <a:pos x="T4" y="T5"/>
              </a:cxn>
              <a:cxn ang="0">
                <a:pos x="T6" y="T7"/>
              </a:cxn>
              <a:cxn ang="0">
                <a:pos x="T8" y="T9"/>
              </a:cxn>
              <a:cxn ang="0">
                <a:pos x="T10" y="T11"/>
              </a:cxn>
              <a:cxn ang="0">
                <a:pos x="T12" y="T13"/>
              </a:cxn>
            </a:cxnLst>
            <a:rect l="0" t="0" r="r" b="b"/>
            <a:pathLst>
              <a:path w="272" h="272">
                <a:moveTo>
                  <a:pt x="272" y="136"/>
                </a:moveTo>
                <a:lnTo>
                  <a:pt x="272" y="136"/>
                </a:lnTo>
                <a:cubicBezTo>
                  <a:pt x="272" y="211"/>
                  <a:pt x="211" y="272"/>
                  <a:pt x="136" y="272"/>
                </a:cubicBezTo>
                <a:cubicBezTo>
                  <a:pt x="61" y="272"/>
                  <a:pt x="0" y="211"/>
                  <a:pt x="0" y="136"/>
                </a:cubicBezTo>
                <a:cubicBezTo>
                  <a:pt x="0" y="61"/>
                  <a:pt x="61" y="0"/>
                  <a:pt x="136" y="0"/>
                </a:cubicBezTo>
                <a:cubicBezTo>
                  <a:pt x="211" y="0"/>
                  <a:pt x="272" y="61"/>
                  <a:pt x="272" y="136"/>
                </a:cubicBezTo>
                <a:lnTo>
                  <a:pt x="272" y="136"/>
                </a:lnTo>
                <a:close/>
              </a:path>
            </a:pathLst>
          </a:custGeom>
          <a:solidFill>
            <a:srgbClr val="8F008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26"/>
          <p:cNvSpPr>
            <a:spLocks/>
          </p:cNvSpPr>
          <p:nvPr/>
        </p:nvSpPr>
        <p:spPr bwMode="auto">
          <a:xfrm>
            <a:off x="4225925" y="4687888"/>
            <a:ext cx="260350" cy="260350"/>
          </a:xfrm>
          <a:custGeom>
            <a:avLst/>
            <a:gdLst>
              <a:gd name="T0" fmla="*/ 272 w 272"/>
              <a:gd name="T1" fmla="*/ 136 h 272"/>
              <a:gd name="T2" fmla="*/ 272 w 272"/>
              <a:gd name="T3" fmla="*/ 136 h 272"/>
              <a:gd name="T4" fmla="*/ 136 w 272"/>
              <a:gd name="T5" fmla="*/ 272 h 272"/>
              <a:gd name="T6" fmla="*/ 0 w 272"/>
              <a:gd name="T7" fmla="*/ 136 h 272"/>
              <a:gd name="T8" fmla="*/ 136 w 272"/>
              <a:gd name="T9" fmla="*/ 0 h 272"/>
              <a:gd name="T10" fmla="*/ 272 w 272"/>
              <a:gd name="T11" fmla="*/ 136 h 272"/>
              <a:gd name="T12" fmla="*/ 272 w 272"/>
              <a:gd name="T13" fmla="*/ 136 h 272"/>
            </a:gdLst>
            <a:ahLst/>
            <a:cxnLst>
              <a:cxn ang="0">
                <a:pos x="T0" y="T1"/>
              </a:cxn>
              <a:cxn ang="0">
                <a:pos x="T2" y="T3"/>
              </a:cxn>
              <a:cxn ang="0">
                <a:pos x="T4" y="T5"/>
              </a:cxn>
              <a:cxn ang="0">
                <a:pos x="T6" y="T7"/>
              </a:cxn>
              <a:cxn ang="0">
                <a:pos x="T8" y="T9"/>
              </a:cxn>
              <a:cxn ang="0">
                <a:pos x="T10" y="T11"/>
              </a:cxn>
              <a:cxn ang="0">
                <a:pos x="T12" y="T13"/>
              </a:cxn>
            </a:cxnLst>
            <a:rect l="0" t="0" r="r" b="b"/>
            <a:pathLst>
              <a:path w="272" h="272">
                <a:moveTo>
                  <a:pt x="272" y="136"/>
                </a:moveTo>
                <a:lnTo>
                  <a:pt x="272" y="136"/>
                </a:lnTo>
                <a:cubicBezTo>
                  <a:pt x="272" y="211"/>
                  <a:pt x="211" y="272"/>
                  <a:pt x="136" y="272"/>
                </a:cubicBezTo>
                <a:cubicBezTo>
                  <a:pt x="61" y="272"/>
                  <a:pt x="0" y="211"/>
                  <a:pt x="0" y="136"/>
                </a:cubicBezTo>
                <a:cubicBezTo>
                  <a:pt x="0" y="61"/>
                  <a:pt x="61" y="0"/>
                  <a:pt x="136" y="0"/>
                </a:cubicBezTo>
                <a:cubicBezTo>
                  <a:pt x="211" y="0"/>
                  <a:pt x="272" y="61"/>
                  <a:pt x="272" y="136"/>
                </a:cubicBezTo>
                <a:lnTo>
                  <a:pt x="272" y="136"/>
                </a:lnTo>
                <a:close/>
              </a:path>
            </a:pathLst>
          </a:custGeom>
          <a:noFill/>
          <a:ln w="6350" cap="flat">
            <a:solidFill>
              <a:srgbClr val="8F008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Freeform 27"/>
          <p:cNvSpPr>
            <a:spLocks/>
          </p:cNvSpPr>
          <p:nvPr/>
        </p:nvSpPr>
        <p:spPr bwMode="auto">
          <a:xfrm>
            <a:off x="6424613" y="3314700"/>
            <a:ext cx="260350" cy="258763"/>
          </a:xfrm>
          <a:custGeom>
            <a:avLst/>
            <a:gdLst>
              <a:gd name="T0" fmla="*/ 272 w 272"/>
              <a:gd name="T1" fmla="*/ 136 h 272"/>
              <a:gd name="T2" fmla="*/ 272 w 272"/>
              <a:gd name="T3" fmla="*/ 136 h 272"/>
              <a:gd name="T4" fmla="*/ 136 w 272"/>
              <a:gd name="T5" fmla="*/ 272 h 272"/>
              <a:gd name="T6" fmla="*/ 0 w 272"/>
              <a:gd name="T7" fmla="*/ 136 h 272"/>
              <a:gd name="T8" fmla="*/ 136 w 272"/>
              <a:gd name="T9" fmla="*/ 0 h 272"/>
              <a:gd name="T10" fmla="*/ 272 w 272"/>
              <a:gd name="T11" fmla="*/ 136 h 272"/>
              <a:gd name="T12" fmla="*/ 272 w 272"/>
              <a:gd name="T13" fmla="*/ 136 h 272"/>
            </a:gdLst>
            <a:ahLst/>
            <a:cxnLst>
              <a:cxn ang="0">
                <a:pos x="T0" y="T1"/>
              </a:cxn>
              <a:cxn ang="0">
                <a:pos x="T2" y="T3"/>
              </a:cxn>
              <a:cxn ang="0">
                <a:pos x="T4" y="T5"/>
              </a:cxn>
              <a:cxn ang="0">
                <a:pos x="T6" y="T7"/>
              </a:cxn>
              <a:cxn ang="0">
                <a:pos x="T8" y="T9"/>
              </a:cxn>
              <a:cxn ang="0">
                <a:pos x="T10" y="T11"/>
              </a:cxn>
              <a:cxn ang="0">
                <a:pos x="T12" y="T13"/>
              </a:cxn>
            </a:cxnLst>
            <a:rect l="0" t="0" r="r" b="b"/>
            <a:pathLst>
              <a:path w="272" h="272">
                <a:moveTo>
                  <a:pt x="272" y="136"/>
                </a:moveTo>
                <a:lnTo>
                  <a:pt x="272" y="136"/>
                </a:lnTo>
                <a:cubicBezTo>
                  <a:pt x="272" y="211"/>
                  <a:pt x="211" y="272"/>
                  <a:pt x="136" y="272"/>
                </a:cubicBezTo>
                <a:cubicBezTo>
                  <a:pt x="61" y="272"/>
                  <a:pt x="0" y="211"/>
                  <a:pt x="0" y="136"/>
                </a:cubicBezTo>
                <a:cubicBezTo>
                  <a:pt x="0" y="61"/>
                  <a:pt x="61" y="0"/>
                  <a:pt x="136" y="0"/>
                </a:cubicBezTo>
                <a:cubicBezTo>
                  <a:pt x="211" y="0"/>
                  <a:pt x="272" y="61"/>
                  <a:pt x="272" y="136"/>
                </a:cubicBezTo>
                <a:lnTo>
                  <a:pt x="272" y="136"/>
                </a:lnTo>
                <a:close/>
              </a:path>
            </a:pathLst>
          </a:custGeom>
          <a:solidFill>
            <a:srgbClr val="8F008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28"/>
          <p:cNvSpPr>
            <a:spLocks/>
          </p:cNvSpPr>
          <p:nvPr/>
        </p:nvSpPr>
        <p:spPr bwMode="auto">
          <a:xfrm>
            <a:off x="6424613" y="3314700"/>
            <a:ext cx="260350" cy="258763"/>
          </a:xfrm>
          <a:custGeom>
            <a:avLst/>
            <a:gdLst>
              <a:gd name="T0" fmla="*/ 272 w 272"/>
              <a:gd name="T1" fmla="*/ 136 h 272"/>
              <a:gd name="T2" fmla="*/ 272 w 272"/>
              <a:gd name="T3" fmla="*/ 136 h 272"/>
              <a:gd name="T4" fmla="*/ 136 w 272"/>
              <a:gd name="T5" fmla="*/ 272 h 272"/>
              <a:gd name="T6" fmla="*/ 0 w 272"/>
              <a:gd name="T7" fmla="*/ 136 h 272"/>
              <a:gd name="T8" fmla="*/ 136 w 272"/>
              <a:gd name="T9" fmla="*/ 0 h 272"/>
              <a:gd name="T10" fmla="*/ 272 w 272"/>
              <a:gd name="T11" fmla="*/ 136 h 272"/>
              <a:gd name="T12" fmla="*/ 272 w 272"/>
              <a:gd name="T13" fmla="*/ 136 h 272"/>
            </a:gdLst>
            <a:ahLst/>
            <a:cxnLst>
              <a:cxn ang="0">
                <a:pos x="T0" y="T1"/>
              </a:cxn>
              <a:cxn ang="0">
                <a:pos x="T2" y="T3"/>
              </a:cxn>
              <a:cxn ang="0">
                <a:pos x="T4" y="T5"/>
              </a:cxn>
              <a:cxn ang="0">
                <a:pos x="T6" y="T7"/>
              </a:cxn>
              <a:cxn ang="0">
                <a:pos x="T8" y="T9"/>
              </a:cxn>
              <a:cxn ang="0">
                <a:pos x="T10" y="T11"/>
              </a:cxn>
              <a:cxn ang="0">
                <a:pos x="T12" y="T13"/>
              </a:cxn>
            </a:cxnLst>
            <a:rect l="0" t="0" r="r" b="b"/>
            <a:pathLst>
              <a:path w="272" h="272">
                <a:moveTo>
                  <a:pt x="272" y="136"/>
                </a:moveTo>
                <a:lnTo>
                  <a:pt x="272" y="136"/>
                </a:lnTo>
                <a:cubicBezTo>
                  <a:pt x="272" y="211"/>
                  <a:pt x="211" y="272"/>
                  <a:pt x="136" y="272"/>
                </a:cubicBezTo>
                <a:cubicBezTo>
                  <a:pt x="61" y="272"/>
                  <a:pt x="0" y="211"/>
                  <a:pt x="0" y="136"/>
                </a:cubicBezTo>
                <a:cubicBezTo>
                  <a:pt x="0" y="61"/>
                  <a:pt x="61" y="0"/>
                  <a:pt x="136" y="0"/>
                </a:cubicBezTo>
                <a:cubicBezTo>
                  <a:pt x="211" y="0"/>
                  <a:pt x="272" y="61"/>
                  <a:pt x="272" y="136"/>
                </a:cubicBezTo>
                <a:lnTo>
                  <a:pt x="272" y="136"/>
                </a:lnTo>
                <a:close/>
              </a:path>
            </a:pathLst>
          </a:custGeom>
          <a:noFill/>
          <a:ln w="6350" cap="flat">
            <a:solidFill>
              <a:srgbClr val="8F008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Freeform 29"/>
          <p:cNvSpPr>
            <a:spLocks/>
          </p:cNvSpPr>
          <p:nvPr/>
        </p:nvSpPr>
        <p:spPr bwMode="auto">
          <a:xfrm>
            <a:off x="7289800" y="3854450"/>
            <a:ext cx="260350" cy="260350"/>
          </a:xfrm>
          <a:custGeom>
            <a:avLst/>
            <a:gdLst>
              <a:gd name="T0" fmla="*/ 273 w 273"/>
              <a:gd name="T1" fmla="*/ 136 h 272"/>
              <a:gd name="T2" fmla="*/ 273 w 273"/>
              <a:gd name="T3" fmla="*/ 136 h 272"/>
              <a:gd name="T4" fmla="*/ 136 w 273"/>
              <a:gd name="T5" fmla="*/ 272 h 272"/>
              <a:gd name="T6" fmla="*/ 0 w 273"/>
              <a:gd name="T7" fmla="*/ 136 h 272"/>
              <a:gd name="T8" fmla="*/ 136 w 273"/>
              <a:gd name="T9" fmla="*/ 0 h 272"/>
              <a:gd name="T10" fmla="*/ 273 w 273"/>
              <a:gd name="T11" fmla="*/ 136 h 272"/>
              <a:gd name="T12" fmla="*/ 273 w 273"/>
              <a:gd name="T13" fmla="*/ 136 h 272"/>
            </a:gdLst>
            <a:ahLst/>
            <a:cxnLst>
              <a:cxn ang="0">
                <a:pos x="T0" y="T1"/>
              </a:cxn>
              <a:cxn ang="0">
                <a:pos x="T2" y="T3"/>
              </a:cxn>
              <a:cxn ang="0">
                <a:pos x="T4" y="T5"/>
              </a:cxn>
              <a:cxn ang="0">
                <a:pos x="T6" y="T7"/>
              </a:cxn>
              <a:cxn ang="0">
                <a:pos x="T8" y="T9"/>
              </a:cxn>
              <a:cxn ang="0">
                <a:pos x="T10" y="T11"/>
              </a:cxn>
              <a:cxn ang="0">
                <a:pos x="T12" y="T13"/>
              </a:cxn>
            </a:cxnLst>
            <a:rect l="0" t="0" r="r" b="b"/>
            <a:pathLst>
              <a:path w="273" h="272">
                <a:moveTo>
                  <a:pt x="273" y="136"/>
                </a:moveTo>
                <a:lnTo>
                  <a:pt x="273" y="136"/>
                </a:lnTo>
                <a:cubicBezTo>
                  <a:pt x="273" y="211"/>
                  <a:pt x="212" y="272"/>
                  <a:pt x="136" y="272"/>
                </a:cubicBezTo>
                <a:cubicBezTo>
                  <a:pt x="61" y="272"/>
                  <a:pt x="0" y="211"/>
                  <a:pt x="0" y="136"/>
                </a:cubicBezTo>
                <a:cubicBezTo>
                  <a:pt x="0" y="61"/>
                  <a:pt x="61" y="0"/>
                  <a:pt x="136" y="0"/>
                </a:cubicBezTo>
                <a:cubicBezTo>
                  <a:pt x="212" y="0"/>
                  <a:pt x="273" y="61"/>
                  <a:pt x="273" y="136"/>
                </a:cubicBezTo>
                <a:lnTo>
                  <a:pt x="273" y="136"/>
                </a:lnTo>
                <a:close/>
              </a:path>
            </a:pathLst>
          </a:custGeom>
          <a:solidFill>
            <a:srgbClr val="8F008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30"/>
          <p:cNvSpPr>
            <a:spLocks/>
          </p:cNvSpPr>
          <p:nvPr/>
        </p:nvSpPr>
        <p:spPr bwMode="auto">
          <a:xfrm>
            <a:off x="7289800" y="3854450"/>
            <a:ext cx="260350" cy="260350"/>
          </a:xfrm>
          <a:custGeom>
            <a:avLst/>
            <a:gdLst>
              <a:gd name="T0" fmla="*/ 273 w 273"/>
              <a:gd name="T1" fmla="*/ 136 h 272"/>
              <a:gd name="T2" fmla="*/ 273 w 273"/>
              <a:gd name="T3" fmla="*/ 136 h 272"/>
              <a:gd name="T4" fmla="*/ 136 w 273"/>
              <a:gd name="T5" fmla="*/ 272 h 272"/>
              <a:gd name="T6" fmla="*/ 0 w 273"/>
              <a:gd name="T7" fmla="*/ 136 h 272"/>
              <a:gd name="T8" fmla="*/ 136 w 273"/>
              <a:gd name="T9" fmla="*/ 0 h 272"/>
              <a:gd name="T10" fmla="*/ 273 w 273"/>
              <a:gd name="T11" fmla="*/ 136 h 272"/>
              <a:gd name="T12" fmla="*/ 273 w 273"/>
              <a:gd name="T13" fmla="*/ 136 h 272"/>
            </a:gdLst>
            <a:ahLst/>
            <a:cxnLst>
              <a:cxn ang="0">
                <a:pos x="T0" y="T1"/>
              </a:cxn>
              <a:cxn ang="0">
                <a:pos x="T2" y="T3"/>
              </a:cxn>
              <a:cxn ang="0">
                <a:pos x="T4" y="T5"/>
              </a:cxn>
              <a:cxn ang="0">
                <a:pos x="T6" y="T7"/>
              </a:cxn>
              <a:cxn ang="0">
                <a:pos x="T8" y="T9"/>
              </a:cxn>
              <a:cxn ang="0">
                <a:pos x="T10" y="T11"/>
              </a:cxn>
              <a:cxn ang="0">
                <a:pos x="T12" y="T13"/>
              </a:cxn>
            </a:cxnLst>
            <a:rect l="0" t="0" r="r" b="b"/>
            <a:pathLst>
              <a:path w="273" h="272">
                <a:moveTo>
                  <a:pt x="273" y="136"/>
                </a:moveTo>
                <a:lnTo>
                  <a:pt x="273" y="136"/>
                </a:lnTo>
                <a:cubicBezTo>
                  <a:pt x="273" y="211"/>
                  <a:pt x="212" y="272"/>
                  <a:pt x="136" y="272"/>
                </a:cubicBezTo>
                <a:cubicBezTo>
                  <a:pt x="61" y="272"/>
                  <a:pt x="0" y="211"/>
                  <a:pt x="0" y="136"/>
                </a:cubicBezTo>
                <a:cubicBezTo>
                  <a:pt x="0" y="61"/>
                  <a:pt x="61" y="0"/>
                  <a:pt x="136" y="0"/>
                </a:cubicBezTo>
                <a:cubicBezTo>
                  <a:pt x="212" y="0"/>
                  <a:pt x="273" y="61"/>
                  <a:pt x="273" y="136"/>
                </a:cubicBezTo>
                <a:lnTo>
                  <a:pt x="273" y="136"/>
                </a:lnTo>
                <a:close/>
              </a:path>
            </a:pathLst>
          </a:custGeom>
          <a:noFill/>
          <a:ln w="6350" cap="flat">
            <a:solidFill>
              <a:srgbClr val="8F008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Freeform 31"/>
          <p:cNvSpPr>
            <a:spLocks/>
          </p:cNvSpPr>
          <p:nvPr/>
        </p:nvSpPr>
        <p:spPr bwMode="auto">
          <a:xfrm>
            <a:off x="7507288" y="3314700"/>
            <a:ext cx="258763" cy="258763"/>
          </a:xfrm>
          <a:custGeom>
            <a:avLst/>
            <a:gdLst>
              <a:gd name="T0" fmla="*/ 272 w 272"/>
              <a:gd name="T1" fmla="*/ 136 h 272"/>
              <a:gd name="T2" fmla="*/ 272 w 272"/>
              <a:gd name="T3" fmla="*/ 136 h 272"/>
              <a:gd name="T4" fmla="*/ 136 w 272"/>
              <a:gd name="T5" fmla="*/ 272 h 272"/>
              <a:gd name="T6" fmla="*/ 0 w 272"/>
              <a:gd name="T7" fmla="*/ 136 h 272"/>
              <a:gd name="T8" fmla="*/ 136 w 272"/>
              <a:gd name="T9" fmla="*/ 0 h 272"/>
              <a:gd name="T10" fmla="*/ 272 w 272"/>
              <a:gd name="T11" fmla="*/ 136 h 272"/>
              <a:gd name="T12" fmla="*/ 272 w 272"/>
              <a:gd name="T13" fmla="*/ 136 h 272"/>
            </a:gdLst>
            <a:ahLst/>
            <a:cxnLst>
              <a:cxn ang="0">
                <a:pos x="T0" y="T1"/>
              </a:cxn>
              <a:cxn ang="0">
                <a:pos x="T2" y="T3"/>
              </a:cxn>
              <a:cxn ang="0">
                <a:pos x="T4" y="T5"/>
              </a:cxn>
              <a:cxn ang="0">
                <a:pos x="T6" y="T7"/>
              </a:cxn>
              <a:cxn ang="0">
                <a:pos x="T8" y="T9"/>
              </a:cxn>
              <a:cxn ang="0">
                <a:pos x="T10" y="T11"/>
              </a:cxn>
              <a:cxn ang="0">
                <a:pos x="T12" y="T13"/>
              </a:cxn>
            </a:cxnLst>
            <a:rect l="0" t="0" r="r" b="b"/>
            <a:pathLst>
              <a:path w="272" h="272">
                <a:moveTo>
                  <a:pt x="272" y="136"/>
                </a:moveTo>
                <a:lnTo>
                  <a:pt x="272" y="136"/>
                </a:lnTo>
                <a:cubicBezTo>
                  <a:pt x="272" y="211"/>
                  <a:pt x="211" y="272"/>
                  <a:pt x="136" y="272"/>
                </a:cubicBezTo>
                <a:cubicBezTo>
                  <a:pt x="61" y="272"/>
                  <a:pt x="0" y="211"/>
                  <a:pt x="0" y="136"/>
                </a:cubicBezTo>
                <a:cubicBezTo>
                  <a:pt x="0" y="61"/>
                  <a:pt x="61" y="0"/>
                  <a:pt x="136" y="0"/>
                </a:cubicBezTo>
                <a:cubicBezTo>
                  <a:pt x="211" y="0"/>
                  <a:pt x="272" y="61"/>
                  <a:pt x="272" y="136"/>
                </a:cubicBezTo>
                <a:lnTo>
                  <a:pt x="272" y="136"/>
                </a:lnTo>
                <a:close/>
              </a:path>
            </a:pathLst>
          </a:custGeom>
          <a:solidFill>
            <a:srgbClr val="8F008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32"/>
          <p:cNvSpPr>
            <a:spLocks/>
          </p:cNvSpPr>
          <p:nvPr/>
        </p:nvSpPr>
        <p:spPr bwMode="auto">
          <a:xfrm>
            <a:off x="7507288" y="3314700"/>
            <a:ext cx="258763" cy="258763"/>
          </a:xfrm>
          <a:custGeom>
            <a:avLst/>
            <a:gdLst>
              <a:gd name="T0" fmla="*/ 272 w 272"/>
              <a:gd name="T1" fmla="*/ 136 h 272"/>
              <a:gd name="T2" fmla="*/ 272 w 272"/>
              <a:gd name="T3" fmla="*/ 136 h 272"/>
              <a:gd name="T4" fmla="*/ 136 w 272"/>
              <a:gd name="T5" fmla="*/ 272 h 272"/>
              <a:gd name="T6" fmla="*/ 0 w 272"/>
              <a:gd name="T7" fmla="*/ 136 h 272"/>
              <a:gd name="T8" fmla="*/ 136 w 272"/>
              <a:gd name="T9" fmla="*/ 0 h 272"/>
              <a:gd name="T10" fmla="*/ 272 w 272"/>
              <a:gd name="T11" fmla="*/ 136 h 272"/>
              <a:gd name="T12" fmla="*/ 272 w 272"/>
              <a:gd name="T13" fmla="*/ 136 h 272"/>
            </a:gdLst>
            <a:ahLst/>
            <a:cxnLst>
              <a:cxn ang="0">
                <a:pos x="T0" y="T1"/>
              </a:cxn>
              <a:cxn ang="0">
                <a:pos x="T2" y="T3"/>
              </a:cxn>
              <a:cxn ang="0">
                <a:pos x="T4" y="T5"/>
              </a:cxn>
              <a:cxn ang="0">
                <a:pos x="T6" y="T7"/>
              </a:cxn>
              <a:cxn ang="0">
                <a:pos x="T8" y="T9"/>
              </a:cxn>
              <a:cxn ang="0">
                <a:pos x="T10" y="T11"/>
              </a:cxn>
              <a:cxn ang="0">
                <a:pos x="T12" y="T13"/>
              </a:cxn>
            </a:cxnLst>
            <a:rect l="0" t="0" r="r" b="b"/>
            <a:pathLst>
              <a:path w="272" h="272">
                <a:moveTo>
                  <a:pt x="272" y="136"/>
                </a:moveTo>
                <a:lnTo>
                  <a:pt x="272" y="136"/>
                </a:lnTo>
                <a:cubicBezTo>
                  <a:pt x="272" y="211"/>
                  <a:pt x="211" y="272"/>
                  <a:pt x="136" y="272"/>
                </a:cubicBezTo>
                <a:cubicBezTo>
                  <a:pt x="61" y="272"/>
                  <a:pt x="0" y="211"/>
                  <a:pt x="0" y="136"/>
                </a:cubicBezTo>
                <a:cubicBezTo>
                  <a:pt x="0" y="61"/>
                  <a:pt x="61" y="0"/>
                  <a:pt x="136" y="0"/>
                </a:cubicBezTo>
                <a:cubicBezTo>
                  <a:pt x="211" y="0"/>
                  <a:pt x="272" y="61"/>
                  <a:pt x="272" y="136"/>
                </a:cubicBezTo>
                <a:lnTo>
                  <a:pt x="272" y="136"/>
                </a:lnTo>
                <a:close/>
              </a:path>
            </a:pathLst>
          </a:custGeom>
          <a:noFill/>
          <a:ln w="6350" cap="flat">
            <a:solidFill>
              <a:srgbClr val="8F008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Freeform 33"/>
          <p:cNvSpPr>
            <a:spLocks/>
          </p:cNvSpPr>
          <p:nvPr/>
        </p:nvSpPr>
        <p:spPr bwMode="auto">
          <a:xfrm>
            <a:off x="2314575" y="2409825"/>
            <a:ext cx="260350" cy="260350"/>
          </a:xfrm>
          <a:custGeom>
            <a:avLst/>
            <a:gdLst>
              <a:gd name="T0" fmla="*/ 272 w 272"/>
              <a:gd name="T1" fmla="*/ 136 h 272"/>
              <a:gd name="T2" fmla="*/ 272 w 272"/>
              <a:gd name="T3" fmla="*/ 136 h 272"/>
              <a:gd name="T4" fmla="*/ 136 w 272"/>
              <a:gd name="T5" fmla="*/ 272 h 272"/>
              <a:gd name="T6" fmla="*/ 0 w 272"/>
              <a:gd name="T7" fmla="*/ 136 h 272"/>
              <a:gd name="T8" fmla="*/ 136 w 272"/>
              <a:gd name="T9" fmla="*/ 0 h 272"/>
              <a:gd name="T10" fmla="*/ 272 w 272"/>
              <a:gd name="T11" fmla="*/ 136 h 272"/>
              <a:gd name="T12" fmla="*/ 272 w 272"/>
              <a:gd name="T13" fmla="*/ 136 h 272"/>
            </a:gdLst>
            <a:ahLst/>
            <a:cxnLst>
              <a:cxn ang="0">
                <a:pos x="T0" y="T1"/>
              </a:cxn>
              <a:cxn ang="0">
                <a:pos x="T2" y="T3"/>
              </a:cxn>
              <a:cxn ang="0">
                <a:pos x="T4" y="T5"/>
              </a:cxn>
              <a:cxn ang="0">
                <a:pos x="T6" y="T7"/>
              </a:cxn>
              <a:cxn ang="0">
                <a:pos x="T8" y="T9"/>
              </a:cxn>
              <a:cxn ang="0">
                <a:pos x="T10" y="T11"/>
              </a:cxn>
              <a:cxn ang="0">
                <a:pos x="T12" y="T13"/>
              </a:cxn>
            </a:cxnLst>
            <a:rect l="0" t="0" r="r" b="b"/>
            <a:pathLst>
              <a:path w="272" h="272">
                <a:moveTo>
                  <a:pt x="272" y="136"/>
                </a:moveTo>
                <a:lnTo>
                  <a:pt x="272" y="136"/>
                </a:lnTo>
                <a:cubicBezTo>
                  <a:pt x="272" y="211"/>
                  <a:pt x="211" y="272"/>
                  <a:pt x="136" y="272"/>
                </a:cubicBezTo>
                <a:cubicBezTo>
                  <a:pt x="61" y="272"/>
                  <a:pt x="0" y="211"/>
                  <a:pt x="0" y="136"/>
                </a:cubicBezTo>
                <a:cubicBezTo>
                  <a:pt x="0" y="61"/>
                  <a:pt x="61" y="0"/>
                  <a:pt x="136" y="0"/>
                </a:cubicBezTo>
                <a:cubicBezTo>
                  <a:pt x="211" y="0"/>
                  <a:pt x="272" y="61"/>
                  <a:pt x="272" y="136"/>
                </a:cubicBezTo>
                <a:lnTo>
                  <a:pt x="272" y="136"/>
                </a:lnTo>
                <a:close/>
              </a:path>
            </a:pathLst>
          </a:custGeom>
          <a:solidFill>
            <a:srgbClr val="8F008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34"/>
          <p:cNvSpPr>
            <a:spLocks/>
          </p:cNvSpPr>
          <p:nvPr/>
        </p:nvSpPr>
        <p:spPr bwMode="auto">
          <a:xfrm>
            <a:off x="2314575" y="2409825"/>
            <a:ext cx="260350" cy="260350"/>
          </a:xfrm>
          <a:custGeom>
            <a:avLst/>
            <a:gdLst>
              <a:gd name="T0" fmla="*/ 272 w 272"/>
              <a:gd name="T1" fmla="*/ 136 h 272"/>
              <a:gd name="T2" fmla="*/ 272 w 272"/>
              <a:gd name="T3" fmla="*/ 136 h 272"/>
              <a:gd name="T4" fmla="*/ 136 w 272"/>
              <a:gd name="T5" fmla="*/ 272 h 272"/>
              <a:gd name="T6" fmla="*/ 0 w 272"/>
              <a:gd name="T7" fmla="*/ 136 h 272"/>
              <a:gd name="T8" fmla="*/ 136 w 272"/>
              <a:gd name="T9" fmla="*/ 0 h 272"/>
              <a:gd name="T10" fmla="*/ 272 w 272"/>
              <a:gd name="T11" fmla="*/ 136 h 272"/>
              <a:gd name="T12" fmla="*/ 272 w 272"/>
              <a:gd name="T13" fmla="*/ 136 h 272"/>
            </a:gdLst>
            <a:ahLst/>
            <a:cxnLst>
              <a:cxn ang="0">
                <a:pos x="T0" y="T1"/>
              </a:cxn>
              <a:cxn ang="0">
                <a:pos x="T2" y="T3"/>
              </a:cxn>
              <a:cxn ang="0">
                <a:pos x="T4" y="T5"/>
              </a:cxn>
              <a:cxn ang="0">
                <a:pos x="T6" y="T7"/>
              </a:cxn>
              <a:cxn ang="0">
                <a:pos x="T8" y="T9"/>
              </a:cxn>
              <a:cxn ang="0">
                <a:pos x="T10" y="T11"/>
              </a:cxn>
              <a:cxn ang="0">
                <a:pos x="T12" y="T13"/>
              </a:cxn>
            </a:cxnLst>
            <a:rect l="0" t="0" r="r" b="b"/>
            <a:pathLst>
              <a:path w="272" h="272">
                <a:moveTo>
                  <a:pt x="272" y="136"/>
                </a:moveTo>
                <a:lnTo>
                  <a:pt x="272" y="136"/>
                </a:lnTo>
                <a:cubicBezTo>
                  <a:pt x="272" y="211"/>
                  <a:pt x="211" y="272"/>
                  <a:pt x="136" y="272"/>
                </a:cubicBezTo>
                <a:cubicBezTo>
                  <a:pt x="61" y="272"/>
                  <a:pt x="0" y="211"/>
                  <a:pt x="0" y="136"/>
                </a:cubicBezTo>
                <a:cubicBezTo>
                  <a:pt x="0" y="61"/>
                  <a:pt x="61" y="0"/>
                  <a:pt x="136" y="0"/>
                </a:cubicBezTo>
                <a:cubicBezTo>
                  <a:pt x="211" y="0"/>
                  <a:pt x="272" y="61"/>
                  <a:pt x="272" y="136"/>
                </a:cubicBezTo>
                <a:lnTo>
                  <a:pt x="272" y="136"/>
                </a:lnTo>
                <a:close/>
              </a:path>
            </a:pathLst>
          </a:custGeom>
          <a:noFill/>
          <a:ln w="6350" cap="flat">
            <a:solidFill>
              <a:srgbClr val="8F008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Freeform 35"/>
          <p:cNvSpPr>
            <a:spLocks/>
          </p:cNvSpPr>
          <p:nvPr/>
        </p:nvSpPr>
        <p:spPr bwMode="auto">
          <a:xfrm>
            <a:off x="1377950" y="2952750"/>
            <a:ext cx="258763" cy="260350"/>
          </a:xfrm>
          <a:custGeom>
            <a:avLst/>
            <a:gdLst>
              <a:gd name="T0" fmla="*/ 272 w 272"/>
              <a:gd name="T1" fmla="*/ 136 h 272"/>
              <a:gd name="T2" fmla="*/ 272 w 272"/>
              <a:gd name="T3" fmla="*/ 136 h 272"/>
              <a:gd name="T4" fmla="*/ 136 w 272"/>
              <a:gd name="T5" fmla="*/ 272 h 272"/>
              <a:gd name="T6" fmla="*/ 0 w 272"/>
              <a:gd name="T7" fmla="*/ 136 h 272"/>
              <a:gd name="T8" fmla="*/ 136 w 272"/>
              <a:gd name="T9" fmla="*/ 0 h 272"/>
              <a:gd name="T10" fmla="*/ 272 w 272"/>
              <a:gd name="T11" fmla="*/ 136 h 272"/>
              <a:gd name="T12" fmla="*/ 272 w 272"/>
              <a:gd name="T13" fmla="*/ 136 h 272"/>
            </a:gdLst>
            <a:ahLst/>
            <a:cxnLst>
              <a:cxn ang="0">
                <a:pos x="T0" y="T1"/>
              </a:cxn>
              <a:cxn ang="0">
                <a:pos x="T2" y="T3"/>
              </a:cxn>
              <a:cxn ang="0">
                <a:pos x="T4" y="T5"/>
              </a:cxn>
              <a:cxn ang="0">
                <a:pos x="T6" y="T7"/>
              </a:cxn>
              <a:cxn ang="0">
                <a:pos x="T8" y="T9"/>
              </a:cxn>
              <a:cxn ang="0">
                <a:pos x="T10" y="T11"/>
              </a:cxn>
              <a:cxn ang="0">
                <a:pos x="T12" y="T13"/>
              </a:cxn>
            </a:cxnLst>
            <a:rect l="0" t="0" r="r" b="b"/>
            <a:pathLst>
              <a:path w="272" h="272">
                <a:moveTo>
                  <a:pt x="272" y="136"/>
                </a:moveTo>
                <a:lnTo>
                  <a:pt x="272" y="136"/>
                </a:lnTo>
                <a:cubicBezTo>
                  <a:pt x="272" y="211"/>
                  <a:pt x="211" y="272"/>
                  <a:pt x="136" y="272"/>
                </a:cubicBezTo>
                <a:cubicBezTo>
                  <a:pt x="61" y="272"/>
                  <a:pt x="0" y="211"/>
                  <a:pt x="0" y="136"/>
                </a:cubicBezTo>
                <a:cubicBezTo>
                  <a:pt x="0" y="61"/>
                  <a:pt x="61" y="0"/>
                  <a:pt x="136" y="0"/>
                </a:cubicBezTo>
                <a:cubicBezTo>
                  <a:pt x="211" y="0"/>
                  <a:pt x="272" y="61"/>
                  <a:pt x="272" y="136"/>
                </a:cubicBezTo>
                <a:lnTo>
                  <a:pt x="272" y="136"/>
                </a:lnTo>
                <a:close/>
              </a:path>
            </a:pathLst>
          </a:custGeom>
          <a:solidFill>
            <a:srgbClr val="8F008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36"/>
          <p:cNvSpPr>
            <a:spLocks/>
          </p:cNvSpPr>
          <p:nvPr/>
        </p:nvSpPr>
        <p:spPr bwMode="auto">
          <a:xfrm>
            <a:off x="1377950" y="2952750"/>
            <a:ext cx="258763" cy="260350"/>
          </a:xfrm>
          <a:custGeom>
            <a:avLst/>
            <a:gdLst>
              <a:gd name="T0" fmla="*/ 272 w 272"/>
              <a:gd name="T1" fmla="*/ 136 h 272"/>
              <a:gd name="T2" fmla="*/ 272 w 272"/>
              <a:gd name="T3" fmla="*/ 136 h 272"/>
              <a:gd name="T4" fmla="*/ 136 w 272"/>
              <a:gd name="T5" fmla="*/ 272 h 272"/>
              <a:gd name="T6" fmla="*/ 0 w 272"/>
              <a:gd name="T7" fmla="*/ 136 h 272"/>
              <a:gd name="T8" fmla="*/ 136 w 272"/>
              <a:gd name="T9" fmla="*/ 0 h 272"/>
              <a:gd name="T10" fmla="*/ 272 w 272"/>
              <a:gd name="T11" fmla="*/ 136 h 272"/>
              <a:gd name="T12" fmla="*/ 272 w 272"/>
              <a:gd name="T13" fmla="*/ 136 h 272"/>
            </a:gdLst>
            <a:ahLst/>
            <a:cxnLst>
              <a:cxn ang="0">
                <a:pos x="T0" y="T1"/>
              </a:cxn>
              <a:cxn ang="0">
                <a:pos x="T2" y="T3"/>
              </a:cxn>
              <a:cxn ang="0">
                <a:pos x="T4" y="T5"/>
              </a:cxn>
              <a:cxn ang="0">
                <a:pos x="T6" y="T7"/>
              </a:cxn>
              <a:cxn ang="0">
                <a:pos x="T8" y="T9"/>
              </a:cxn>
              <a:cxn ang="0">
                <a:pos x="T10" y="T11"/>
              </a:cxn>
              <a:cxn ang="0">
                <a:pos x="T12" y="T13"/>
              </a:cxn>
            </a:cxnLst>
            <a:rect l="0" t="0" r="r" b="b"/>
            <a:pathLst>
              <a:path w="272" h="272">
                <a:moveTo>
                  <a:pt x="272" y="136"/>
                </a:moveTo>
                <a:lnTo>
                  <a:pt x="272" y="136"/>
                </a:lnTo>
                <a:cubicBezTo>
                  <a:pt x="272" y="211"/>
                  <a:pt x="211" y="272"/>
                  <a:pt x="136" y="272"/>
                </a:cubicBezTo>
                <a:cubicBezTo>
                  <a:pt x="61" y="272"/>
                  <a:pt x="0" y="211"/>
                  <a:pt x="0" y="136"/>
                </a:cubicBezTo>
                <a:cubicBezTo>
                  <a:pt x="0" y="61"/>
                  <a:pt x="61" y="0"/>
                  <a:pt x="136" y="0"/>
                </a:cubicBezTo>
                <a:cubicBezTo>
                  <a:pt x="211" y="0"/>
                  <a:pt x="272" y="61"/>
                  <a:pt x="272" y="136"/>
                </a:cubicBezTo>
                <a:lnTo>
                  <a:pt x="272" y="136"/>
                </a:lnTo>
                <a:close/>
              </a:path>
            </a:pathLst>
          </a:custGeom>
          <a:noFill/>
          <a:ln w="6350" cap="flat">
            <a:solidFill>
              <a:srgbClr val="8F008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Freeform 37"/>
          <p:cNvSpPr>
            <a:spLocks/>
          </p:cNvSpPr>
          <p:nvPr/>
        </p:nvSpPr>
        <p:spPr bwMode="auto">
          <a:xfrm>
            <a:off x="5091113" y="1506538"/>
            <a:ext cx="260350" cy="260350"/>
          </a:xfrm>
          <a:custGeom>
            <a:avLst/>
            <a:gdLst>
              <a:gd name="T0" fmla="*/ 272 w 272"/>
              <a:gd name="T1" fmla="*/ 136 h 272"/>
              <a:gd name="T2" fmla="*/ 272 w 272"/>
              <a:gd name="T3" fmla="*/ 136 h 272"/>
              <a:gd name="T4" fmla="*/ 136 w 272"/>
              <a:gd name="T5" fmla="*/ 272 h 272"/>
              <a:gd name="T6" fmla="*/ 0 w 272"/>
              <a:gd name="T7" fmla="*/ 136 h 272"/>
              <a:gd name="T8" fmla="*/ 136 w 272"/>
              <a:gd name="T9" fmla="*/ 0 h 272"/>
              <a:gd name="T10" fmla="*/ 272 w 272"/>
              <a:gd name="T11" fmla="*/ 136 h 272"/>
              <a:gd name="T12" fmla="*/ 272 w 272"/>
              <a:gd name="T13" fmla="*/ 136 h 272"/>
            </a:gdLst>
            <a:ahLst/>
            <a:cxnLst>
              <a:cxn ang="0">
                <a:pos x="T0" y="T1"/>
              </a:cxn>
              <a:cxn ang="0">
                <a:pos x="T2" y="T3"/>
              </a:cxn>
              <a:cxn ang="0">
                <a:pos x="T4" y="T5"/>
              </a:cxn>
              <a:cxn ang="0">
                <a:pos x="T6" y="T7"/>
              </a:cxn>
              <a:cxn ang="0">
                <a:pos x="T8" y="T9"/>
              </a:cxn>
              <a:cxn ang="0">
                <a:pos x="T10" y="T11"/>
              </a:cxn>
              <a:cxn ang="0">
                <a:pos x="T12" y="T13"/>
              </a:cxn>
            </a:cxnLst>
            <a:rect l="0" t="0" r="r" b="b"/>
            <a:pathLst>
              <a:path w="272" h="272">
                <a:moveTo>
                  <a:pt x="272" y="136"/>
                </a:moveTo>
                <a:lnTo>
                  <a:pt x="272" y="136"/>
                </a:lnTo>
                <a:cubicBezTo>
                  <a:pt x="272" y="211"/>
                  <a:pt x="211" y="272"/>
                  <a:pt x="136" y="272"/>
                </a:cubicBezTo>
                <a:cubicBezTo>
                  <a:pt x="61" y="272"/>
                  <a:pt x="0" y="211"/>
                  <a:pt x="0" y="136"/>
                </a:cubicBezTo>
                <a:cubicBezTo>
                  <a:pt x="0" y="61"/>
                  <a:pt x="61" y="0"/>
                  <a:pt x="136" y="0"/>
                </a:cubicBezTo>
                <a:cubicBezTo>
                  <a:pt x="211" y="0"/>
                  <a:pt x="272" y="61"/>
                  <a:pt x="272" y="136"/>
                </a:cubicBezTo>
                <a:lnTo>
                  <a:pt x="272" y="136"/>
                </a:lnTo>
                <a:close/>
              </a:path>
            </a:pathLst>
          </a:custGeom>
          <a:solidFill>
            <a:srgbClr val="8F008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Freeform 38"/>
          <p:cNvSpPr>
            <a:spLocks/>
          </p:cNvSpPr>
          <p:nvPr/>
        </p:nvSpPr>
        <p:spPr bwMode="auto">
          <a:xfrm>
            <a:off x="5091113" y="1506538"/>
            <a:ext cx="260350" cy="260350"/>
          </a:xfrm>
          <a:custGeom>
            <a:avLst/>
            <a:gdLst>
              <a:gd name="T0" fmla="*/ 272 w 272"/>
              <a:gd name="T1" fmla="*/ 136 h 272"/>
              <a:gd name="T2" fmla="*/ 272 w 272"/>
              <a:gd name="T3" fmla="*/ 136 h 272"/>
              <a:gd name="T4" fmla="*/ 136 w 272"/>
              <a:gd name="T5" fmla="*/ 272 h 272"/>
              <a:gd name="T6" fmla="*/ 0 w 272"/>
              <a:gd name="T7" fmla="*/ 136 h 272"/>
              <a:gd name="T8" fmla="*/ 136 w 272"/>
              <a:gd name="T9" fmla="*/ 0 h 272"/>
              <a:gd name="T10" fmla="*/ 272 w 272"/>
              <a:gd name="T11" fmla="*/ 136 h 272"/>
              <a:gd name="T12" fmla="*/ 272 w 272"/>
              <a:gd name="T13" fmla="*/ 136 h 272"/>
            </a:gdLst>
            <a:ahLst/>
            <a:cxnLst>
              <a:cxn ang="0">
                <a:pos x="T0" y="T1"/>
              </a:cxn>
              <a:cxn ang="0">
                <a:pos x="T2" y="T3"/>
              </a:cxn>
              <a:cxn ang="0">
                <a:pos x="T4" y="T5"/>
              </a:cxn>
              <a:cxn ang="0">
                <a:pos x="T6" y="T7"/>
              </a:cxn>
              <a:cxn ang="0">
                <a:pos x="T8" y="T9"/>
              </a:cxn>
              <a:cxn ang="0">
                <a:pos x="T10" y="T11"/>
              </a:cxn>
              <a:cxn ang="0">
                <a:pos x="T12" y="T13"/>
              </a:cxn>
            </a:cxnLst>
            <a:rect l="0" t="0" r="r" b="b"/>
            <a:pathLst>
              <a:path w="272" h="272">
                <a:moveTo>
                  <a:pt x="272" y="136"/>
                </a:moveTo>
                <a:lnTo>
                  <a:pt x="272" y="136"/>
                </a:lnTo>
                <a:cubicBezTo>
                  <a:pt x="272" y="211"/>
                  <a:pt x="211" y="272"/>
                  <a:pt x="136" y="272"/>
                </a:cubicBezTo>
                <a:cubicBezTo>
                  <a:pt x="61" y="272"/>
                  <a:pt x="0" y="211"/>
                  <a:pt x="0" y="136"/>
                </a:cubicBezTo>
                <a:cubicBezTo>
                  <a:pt x="0" y="61"/>
                  <a:pt x="61" y="0"/>
                  <a:pt x="136" y="0"/>
                </a:cubicBezTo>
                <a:cubicBezTo>
                  <a:pt x="211" y="0"/>
                  <a:pt x="272" y="61"/>
                  <a:pt x="272" y="136"/>
                </a:cubicBezTo>
                <a:lnTo>
                  <a:pt x="272" y="136"/>
                </a:lnTo>
                <a:close/>
              </a:path>
            </a:pathLst>
          </a:custGeom>
          <a:noFill/>
          <a:ln w="6350" cap="flat">
            <a:solidFill>
              <a:srgbClr val="8F008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Freeform 39"/>
          <p:cNvSpPr>
            <a:spLocks/>
          </p:cNvSpPr>
          <p:nvPr/>
        </p:nvSpPr>
        <p:spPr bwMode="auto">
          <a:xfrm>
            <a:off x="4622800" y="2446338"/>
            <a:ext cx="258763" cy="260350"/>
          </a:xfrm>
          <a:custGeom>
            <a:avLst/>
            <a:gdLst>
              <a:gd name="T0" fmla="*/ 272 w 272"/>
              <a:gd name="T1" fmla="*/ 136 h 272"/>
              <a:gd name="T2" fmla="*/ 272 w 272"/>
              <a:gd name="T3" fmla="*/ 136 h 272"/>
              <a:gd name="T4" fmla="*/ 136 w 272"/>
              <a:gd name="T5" fmla="*/ 272 h 272"/>
              <a:gd name="T6" fmla="*/ 0 w 272"/>
              <a:gd name="T7" fmla="*/ 136 h 272"/>
              <a:gd name="T8" fmla="*/ 136 w 272"/>
              <a:gd name="T9" fmla="*/ 0 h 272"/>
              <a:gd name="T10" fmla="*/ 272 w 272"/>
              <a:gd name="T11" fmla="*/ 136 h 272"/>
              <a:gd name="T12" fmla="*/ 272 w 272"/>
              <a:gd name="T13" fmla="*/ 136 h 272"/>
            </a:gdLst>
            <a:ahLst/>
            <a:cxnLst>
              <a:cxn ang="0">
                <a:pos x="T0" y="T1"/>
              </a:cxn>
              <a:cxn ang="0">
                <a:pos x="T2" y="T3"/>
              </a:cxn>
              <a:cxn ang="0">
                <a:pos x="T4" y="T5"/>
              </a:cxn>
              <a:cxn ang="0">
                <a:pos x="T6" y="T7"/>
              </a:cxn>
              <a:cxn ang="0">
                <a:pos x="T8" y="T9"/>
              </a:cxn>
              <a:cxn ang="0">
                <a:pos x="T10" y="T11"/>
              </a:cxn>
              <a:cxn ang="0">
                <a:pos x="T12" y="T13"/>
              </a:cxn>
            </a:cxnLst>
            <a:rect l="0" t="0" r="r" b="b"/>
            <a:pathLst>
              <a:path w="272" h="272">
                <a:moveTo>
                  <a:pt x="272" y="136"/>
                </a:moveTo>
                <a:lnTo>
                  <a:pt x="272" y="136"/>
                </a:lnTo>
                <a:cubicBezTo>
                  <a:pt x="272" y="211"/>
                  <a:pt x="211" y="272"/>
                  <a:pt x="136" y="272"/>
                </a:cubicBezTo>
                <a:cubicBezTo>
                  <a:pt x="61" y="272"/>
                  <a:pt x="0" y="211"/>
                  <a:pt x="0" y="136"/>
                </a:cubicBezTo>
                <a:cubicBezTo>
                  <a:pt x="0" y="61"/>
                  <a:pt x="61" y="0"/>
                  <a:pt x="136" y="0"/>
                </a:cubicBezTo>
                <a:cubicBezTo>
                  <a:pt x="211" y="0"/>
                  <a:pt x="272" y="61"/>
                  <a:pt x="272" y="136"/>
                </a:cubicBezTo>
                <a:lnTo>
                  <a:pt x="272" y="136"/>
                </a:lnTo>
                <a:close/>
              </a:path>
            </a:pathLst>
          </a:custGeom>
          <a:solidFill>
            <a:srgbClr val="8F008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Freeform 40"/>
          <p:cNvSpPr>
            <a:spLocks/>
          </p:cNvSpPr>
          <p:nvPr/>
        </p:nvSpPr>
        <p:spPr bwMode="auto">
          <a:xfrm>
            <a:off x="4622800" y="2446338"/>
            <a:ext cx="258763" cy="260350"/>
          </a:xfrm>
          <a:custGeom>
            <a:avLst/>
            <a:gdLst>
              <a:gd name="T0" fmla="*/ 272 w 272"/>
              <a:gd name="T1" fmla="*/ 136 h 272"/>
              <a:gd name="T2" fmla="*/ 272 w 272"/>
              <a:gd name="T3" fmla="*/ 136 h 272"/>
              <a:gd name="T4" fmla="*/ 136 w 272"/>
              <a:gd name="T5" fmla="*/ 272 h 272"/>
              <a:gd name="T6" fmla="*/ 0 w 272"/>
              <a:gd name="T7" fmla="*/ 136 h 272"/>
              <a:gd name="T8" fmla="*/ 136 w 272"/>
              <a:gd name="T9" fmla="*/ 0 h 272"/>
              <a:gd name="T10" fmla="*/ 272 w 272"/>
              <a:gd name="T11" fmla="*/ 136 h 272"/>
              <a:gd name="T12" fmla="*/ 272 w 272"/>
              <a:gd name="T13" fmla="*/ 136 h 272"/>
            </a:gdLst>
            <a:ahLst/>
            <a:cxnLst>
              <a:cxn ang="0">
                <a:pos x="T0" y="T1"/>
              </a:cxn>
              <a:cxn ang="0">
                <a:pos x="T2" y="T3"/>
              </a:cxn>
              <a:cxn ang="0">
                <a:pos x="T4" y="T5"/>
              </a:cxn>
              <a:cxn ang="0">
                <a:pos x="T6" y="T7"/>
              </a:cxn>
              <a:cxn ang="0">
                <a:pos x="T8" y="T9"/>
              </a:cxn>
              <a:cxn ang="0">
                <a:pos x="T10" y="T11"/>
              </a:cxn>
              <a:cxn ang="0">
                <a:pos x="T12" y="T13"/>
              </a:cxn>
            </a:cxnLst>
            <a:rect l="0" t="0" r="r" b="b"/>
            <a:pathLst>
              <a:path w="272" h="272">
                <a:moveTo>
                  <a:pt x="272" y="136"/>
                </a:moveTo>
                <a:lnTo>
                  <a:pt x="272" y="136"/>
                </a:lnTo>
                <a:cubicBezTo>
                  <a:pt x="272" y="211"/>
                  <a:pt x="211" y="272"/>
                  <a:pt x="136" y="272"/>
                </a:cubicBezTo>
                <a:cubicBezTo>
                  <a:pt x="61" y="272"/>
                  <a:pt x="0" y="211"/>
                  <a:pt x="0" y="136"/>
                </a:cubicBezTo>
                <a:cubicBezTo>
                  <a:pt x="0" y="61"/>
                  <a:pt x="61" y="0"/>
                  <a:pt x="136" y="0"/>
                </a:cubicBezTo>
                <a:cubicBezTo>
                  <a:pt x="211" y="0"/>
                  <a:pt x="272" y="61"/>
                  <a:pt x="272" y="136"/>
                </a:cubicBezTo>
                <a:lnTo>
                  <a:pt x="272" y="136"/>
                </a:lnTo>
                <a:close/>
              </a:path>
            </a:pathLst>
          </a:custGeom>
          <a:noFill/>
          <a:ln w="6350" cap="flat">
            <a:solidFill>
              <a:srgbClr val="8F008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Freeform 41"/>
          <p:cNvSpPr>
            <a:spLocks/>
          </p:cNvSpPr>
          <p:nvPr/>
        </p:nvSpPr>
        <p:spPr bwMode="auto">
          <a:xfrm>
            <a:off x="4081463" y="1506538"/>
            <a:ext cx="258763" cy="260350"/>
          </a:xfrm>
          <a:custGeom>
            <a:avLst/>
            <a:gdLst>
              <a:gd name="T0" fmla="*/ 272 w 272"/>
              <a:gd name="T1" fmla="*/ 136 h 272"/>
              <a:gd name="T2" fmla="*/ 272 w 272"/>
              <a:gd name="T3" fmla="*/ 136 h 272"/>
              <a:gd name="T4" fmla="*/ 136 w 272"/>
              <a:gd name="T5" fmla="*/ 272 h 272"/>
              <a:gd name="T6" fmla="*/ 0 w 272"/>
              <a:gd name="T7" fmla="*/ 136 h 272"/>
              <a:gd name="T8" fmla="*/ 136 w 272"/>
              <a:gd name="T9" fmla="*/ 0 h 272"/>
              <a:gd name="T10" fmla="*/ 272 w 272"/>
              <a:gd name="T11" fmla="*/ 136 h 272"/>
              <a:gd name="T12" fmla="*/ 272 w 272"/>
              <a:gd name="T13" fmla="*/ 136 h 272"/>
            </a:gdLst>
            <a:ahLst/>
            <a:cxnLst>
              <a:cxn ang="0">
                <a:pos x="T0" y="T1"/>
              </a:cxn>
              <a:cxn ang="0">
                <a:pos x="T2" y="T3"/>
              </a:cxn>
              <a:cxn ang="0">
                <a:pos x="T4" y="T5"/>
              </a:cxn>
              <a:cxn ang="0">
                <a:pos x="T6" y="T7"/>
              </a:cxn>
              <a:cxn ang="0">
                <a:pos x="T8" y="T9"/>
              </a:cxn>
              <a:cxn ang="0">
                <a:pos x="T10" y="T11"/>
              </a:cxn>
              <a:cxn ang="0">
                <a:pos x="T12" y="T13"/>
              </a:cxn>
            </a:cxnLst>
            <a:rect l="0" t="0" r="r" b="b"/>
            <a:pathLst>
              <a:path w="272" h="272">
                <a:moveTo>
                  <a:pt x="272" y="136"/>
                </a:moveTo>
                <a:lnTo>
                  <a:pt x="272" y="136"/>
                </a:lnTo>
                <a:cubicBezTo>
                  <a:pt x="272" y="211"/>
                  <a:pt x="211" y="272"/>
                  <a:pt x="136" y="272"/>
                </a:cubicBezTo>
                <a:cubicBezTo>
                  <a:pt x="61" y="272"/>
                  <a:pt x="0" y="211"/>
                  <a:pt x="0" y="136"/>
                </a:cubicBezTo>
                <a:cubicBezTo>
                  <a:pt x="0" y="61"/>
                  <a:pt x="61" y="0"/>
                  <a:pt x="136" y="0"/>
                </a:cubicBezTo>
                <a:cubicBezTo>
                  <a:pt x="211" y="0"/>
                  <a:pt x="272" y="61"/>
                  <a:pt x="272" y="136"/>
                </a:cubicBezTo>
                <a:lnTo>
                  <a:pt x="272" y="136"/>
                </a:lnTo>
                <a:close/>
              </a:path>
            </a:pathLst>
          </a:custGeom>
          <a:solidFill>
            <a:srgbClr val="8F008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Freeform 42"/>
          <p:cNvSpPr>
            <a:spLocks/>
          </p:cNvSpPr>
          <p:nvPr/>
        </p:nvSpPr>
        <p:spPr bwMode="auto">
          <a:xfrm>
            <a:off x="4081463" y="1506538"/>
            <a:ext cx="258763" cy="260350"/>
          </a:xfrm>
          <a:custGeom>
            <a:avLst/>
            <a:gdLst>
              <a:gd name="T0" fmla="*/ 272 w 272"/>
              <a:gd name="T1" fmla="*/ 136 h 272"/>
              <a:gd name="T2" fmla="*/ 272 w 272"/>
              <a:gd name="T3" fmla="*/ 136 h 272"/>
              <a:gd name="T4" fmla="*/ 136 w 272"/>
              <a:gd name="T5" fmla="*/ 272 h 272"/>
              <a:gd name="T6" fmla="*/ 0 w 272"/>
              <a:gd name="T7" fmla="*/ 136 h 272"/>
              <a:gd name="T8" fmla="*/ 136 w 272"/>
              <a:gd name="T9" fmla="*/ 0 h 272"/>
              <a:gd name="T10" fmla="*/ 272 w 272"/>
              <a:gd name="T11" fmla="*/ 136 h 272"/>
              <a:gd name="T12" fmla="*/ 272 w 272"/>
              <a:gd name="T13" fmla="*/ 136 h 272"/>
            </a:gdLst>
            <a:ahLst/>
            <a:cxnLst>
              <a:cxn ang="0">
                <a:pos x="T0" y="T1"/>
              </a:cxn>
              <a:cxn ang="0">
                <a:pos x="T2" y="T3"/>
              </a:cxn>
              <a:cxn ang="0">
                <a:pos x="T4" y="T5"/>
              </a:cxn>
              <a:cxn ang="0">
                <a:pos x="T6" y="T7"/>
              </a:cxn>
              <a:cxn ang="0">
                <a:pos x="T8" y="T9"/>
              </a:cxn>
              <a:cxn ang="0">
                <a:pos x="T10" y="T11"/>
              </a:cxn>
              <a:cxn ang="0">
                <a:pos x="T12" y="T13"/>
              </a:cxn>
            </a:cxnLst>
            <a:rect l="0" t="0" r="r" b="b"/>
            <a:pathLst>
              <a:path w="272" h="272">
                <a:moveTo>
                  <a:pt x="272" y="136"/>
                </a:moveTo>
                <a:lnTo>
                  <a:pt x="272" y="136"/>
                </a:lnTo>
                <a:cubicBezTo>
                  <a:pt x="272" y="211"/>
                  <a:pt x="211" y="272"/>
                  <a:pt x="136" y="272"/>
                </a:cubicBezTo>
                <a:cubicBezTo>
                  <a:pt x="61" y="272"/>
                  <a:pt x="0" y="211"/>
                  <a:pt x="0" y="136"/>
                </a:cubicBezTo>
                <a:cubicBezTo>
                  <a:pt x="0" y="61"/>
                  <a:pt x="61" y="0"/>
                  <a:pt x="136" y="0"/>
                </a:cubicBezTo>
                <a:cubicBezTo>
                  <a:pt x="211" y="0"/>
                  <a:pt x="272" y="61"/>
                  <a:pt x="272" y="136"/>
                </a:cubicBezTo>
                <a:lnTo>
                  <a:pt x="272" y="136"/>
                </a:lnTo>
                <a:close/>
              </a:path>
            </a:pathLst>
          </a:custGeom>
          <a:noFill/>
          <a:ln w="6350" cap="flat">
            <a:solidFill>
              <a:srgbClr val="8F008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43"/>
          <p:cNvSpPr>
            <a:spLocks/>
          </p:cNvSpPr>
          <p:nvPr/>
        </p:nvSpPr>
        <p:spPr bwMode="auto">
          <a:xfrm>
            <a:off x="1377950" y="1868488"/>
            <a:ext cx="258763" cy="260350"/>
          </a:xfrm>
          <a:custGeom>
            <a:avLst/>
            <a:gdLst>
              <a:gd name="T0" fmla="*/ 272 w 272"/>
              <a:gd name="T1" fmla="*/ 136 h 272"/>
              <a:gd name="T2" fmla="*/ 272 w 272"/>
              <a:gd name="T3" fmla="*/ 136 h 272"/>
              <a:gd name="T4" fmla="*/ 136 w 272"/>
              <a:gd name="T5" fmla="*/ 272 h 272"/>
              <a:gd name="T6" fmla="*/ 0 w 272"/>
              <a:gd name="T7" fmla="*/ 136 h 272"/>
              <a:gd name="T8" fmla="*/ 136 w 272"/>
              <a:gd name="T9" fmla="*/ 0 h 272"/>
              <a:gd name="T10" fmla="*/ 272 w 272"/>
              <a:gd name="T11" fmla="*/ 136 h 272"/>
              <a:gd name="T12" fmla="*/ 272 w 272"/>
              <a:gd name="T13" fmla="*/ 136 h 272"/>
            </a:gdLst>
            <a:ahLst/>
            <a:cxnLst>
              <a:cxn ang="0">
                <a:pos x="T0" y="T1"/>
              </a:cxn>
              <a:cxn ang="0">
                <a:pos x="T2" y="T3"/>
              </a:cxn>
              <a:cxn ang="0">
                <a:pos x="T4" y="T5"/>
              </a:cxn>
              <a:cxn ang="0">
                <a:pos x="T6" y="T7"/>
              </a:cxn>
              <a:cxn ang="0">
                <a:pos x="T8" y="T9"/>
              </a:cxn>
              <a:cxn ang="0">
                <a:pos x="T10" y="T11"/>
              </a:cxn>
              <a:cxn ang="0">
                <a:pos x="T12" y="T13"/>
              </a:cxn>
            </a:cxnLst>
            <a:rect l="0" t="0" r="r" b="b"/>
            <a:pathLst>
              <a:path w="272" h="272">
                <a:moveTo>
                  <a:pt x="272" y="136"/>
                </a:moveTo>
                <a:lnTo>
                  <a:pt x="272" y="136"/>
                </a:lnTo>
                <a:cubicBezTo>
                  <a:pt x="272" y="211"/>
                  <a:pt x="211" y="272"/>
                  <a:pt x="136" y="272"/>
                </a:cubicBezTo>
                <a:cubicBezTo>
                  <a:pt x="61" y="272"/>
                  <a:pt x="0" y="211"/>
                  <a:pt x="0" y="136"/>
                </a:cubicBezTo>
                <a:cubicBezTo>
                  <a:pt x="0" y="61"/>
                  <a:pt x="61" y="0"/>
                  <a:pt x="136" y="0"/>
                </a:cubicBezTo>
                <a:cubicBezTo>
                  <a:pt x="211" y="0"/>
                  <a:pt x="272" y="61"/>
                  <a:pt x="272" y="136"/>
                </a:cubicBezTo>
                <a:lnTo>
                  <a:pt x="272" y="136"/>
                </a:lnTo>
                <a:close/>
              </a:path>
            </a:pathLst>
          </a:custGeom>
          <a:solidFill>
            <a:srgbClr val="8F008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44"/>
          <p:cNvSpPr>
            <a:spLocks/>
          </p:cNvSpPr>
          <p:nvPr/>
        </p:nvSpPr>
        <p:spPr bwMode="auto">
          <a:xfrm>
            <a:off x="1377950" y="1868488"/>
            <a:ext cx="258763" cy="260350"/>
          </a:xfrm>
          <a:custGeom>
            <a:avLst/>
            <a:gdLst>
              <a:gd name="T0" fmla="*/ 272 w 272"/>
              <a:gd name="T1" fmla="*/ 136 h 272"/>
              <a:gd name="T2" fmla="*/ 272 w 272"/>
              <a:gd name="T3" fmla="*/ 136 h 272"/>
              <a:gd name="T4" fmla="*/ 136 w 272"/>
              <a:gd name="T5" fmla="*/ 272 h 272"/>
              <a:gd name="T6" fmla="*/ 0 w 272"/>
              <a:gd name="T7" fmla="*/ 136 h 272"/>
              <a:gd name="T8" fmla="*/ 136 w 272"/>
              <a:gd name="T9" fmla="*/ 0 h 272"/>
              <a:gd name="T10" fmla="*/ 272 w 272"/>
              <a:gd name="T11" fmla="*/ 136 h 272"/>
              <a:gd name="T12" fmla="*/ 272 w 272"/>
              <a:gd name="T13" fmla="*/ 136 h 272"/>
            </a:gdLst>
            <a:ahLst/>
            <a:cxnLst>
              <a:cxn ang="0">
                <a:pos x="T0" y="T1"/>
              </a:cxn>
              <a:cxn ang="0">
                <a:pos x="T2" y="T3"/>
              </a:cxn>
              <a:cxn ang="0">
                <a:pos x="T4" y="T5"/>
              </a:cxn>
              <a:cxn ang="0">
                <a:pos x="T6" y="T7"/>
              </a:cxn>
              <a:cxn ang="0">
                <a:pos x="T8" y="T9"/>
              </a:cxn>
              <a:cxn ang="0">
                <a:pos x="T10" y="T11"/>
              </a:cxn>
              <a:cxn ang="0">
                <a:pos x="T12" y="T13"/>
              </a:cxn>
            </a:cxnLst>
            <a:rect l="0" t="0" r="r" b="b"/>
            <a:pathLst>
              <a:path w="272" h="272">
                <a:moveTo>
                  <a:pt x="272" y="136"/>
                </a:moveTo>
                <a:lnTo>
                  <a:pt x="272" y="136"/>
                </a:lnTo>
                <a:cubicBezTo>
                  <a:pt x="272" y="211"/>
                  <a:pt x="211" y="272"/>
                  <a:pt x="136" y="272"/>
                </a:cubicBezTo>
                <a:cubicBezTo>
                  <a:pt x="61" y="272"/>
                  <a:pt x="0" y="211"/>
                  <a:pt x="0" y="136"/>
                </a:cubicBezTo>
                <a:cubicBezTo>
                  <a:pt x="0" y="61"/>
                  <a:pt x="61" y="0"/>
                  <a:pt x="136" y="0"/>
                </a:cubicBezTo>
                <a:cubicBezTo>
                  <a:pt x="211" y="0"/>
                  <a:pt x="272" y="61"/>
                  <a:pt x="272" y="136"/>
                </a:cubicBezTo>
                <a:lnTo>
                  <a:pt x="272" y="136"/>
                </a:lnTo>
                <a:close/>
              </a:path>
            </a:pathLst>
          </a:custGeom>
          <a:noFill/>
          <a:ln w="6350" cap="flat">
            <a:solidFill>
              <a:srgbClr val="8F008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8749104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7385050" y="1735252"/>
            <a:ext cx="268859" cy="1477367"/>
          </a:xfrm>
          <a:prstGeom prst="line">
            <a:avLst/>
          </a:prstGeom>
          <a:ln w="57150">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H="1">
            <a:off x="6545525" y="1700271"/>
            <a:ext cx="829030" cy="336509"/>
          </a:xfrm>
          <a:prstGeom prst="line">
            <a:avLst/>
          </a:prstGeom>
          <a:ln w="57150">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6518589" y="2144223"/>
            <a:ext cx="26936" cy="1154713"/>
          </a:xfrm>
          <a:prstGeom prst="line">
            <a:avLst/>
          </a:prstGeom>
          <a:ln w="57150">
            <a:solidFill>
              <a:srgbClr val="00B050"/>
            </a:solidFill>
          </a:ln>
          <a:effectLst/>
        </p:spPr>
        <p:style>
          <a:lnRef idx="2">
            <a:schemeClr val="accent1"/>
          </a:lnRef>
          <a:fillRef idx="0">
            <a:schemeClr val="accent1"/>
          </a:fillRef>
          <a:effectRef idx="1">
            <a:schemeClr val="accent1"/>
          </a:effectRef>
          <a:fontRef idx="minor">
            <a:schemeClr val="tx1"/>
          </a:fontRef>
        </p:style>
      </p:cxnSp>
      <p:grpSp>
        <p:nvGrpSpPr>
          <p:cNvPr id="4" name="Group 3"/>
          <p:cNvGrpSpPr/>
          <p:nvPr/>
        </p:nvGrpSpPr>
        <p:grpSpPr>
          <a:xfrm>
            <a:off x="-6963" y="-1"/>
            <a:ext cx="9171780" cy="6860229"/>
            <a:chOff x="-6963" y="-1"/>
            <a:chExt cx="9171780" cy="6860229"/>
          </a:xfrm>
          <a:solidFill>
            <a:srgbClr val="C6D9F1"/>
          </a:solidFill>
        </p:grpSpPr>
        <p:sp>
          <p:nvSpPr>
            <p:cNvPr id="5" name="Rectangle 4"/>
            <p:cNvSpPr/>
            <p:nvPr/>
          </p:nvSpPr>
          <p:spPr>
            <a:xfrm>
              <a:off x="0"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8976879"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13854" y="-1"/>
              <a:ext cx="9150963" cy="18288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6963" y="6677348"/>
              <a:ext cx="9150963" cy="1828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9" name="Rectangle 8"/>
          <p:cNvSpPr/>
          <p:nvPr/>
        </p:nvSpPr>
        <p:spPr>
          <a:xfrm>
            <a:off x="20817" y="-2535"/>
            <a:ext cx="9144000" cy="1042416"/>
          </a:xfrm>
          <a:prstGeom prst="rect">
            <a:avLst/>
          </a:prstGeom>
          <a:solidFill>
            <a:srgbClr val="C6D9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1"/>
                </a:solidFill>
              </a:rPr>
              <a:t>Creating a simplicial complex</a:t>
            </a:r>
            <a:endParaRPr lang="en-US" sz="3200" dirty="0">
              <a:solidFill>
                <a:schemeClr val="tx1"/>
              </a:solidFill>
            </a:endParaRPr>
          </a:p>
        </p:txBody>
      </p:sp>
      <p:sp>
        <p:nvSpPr>
          <p:cNvPr id="10" name="TextBox 9"/>
          <p:cNvSpPr txBox="1"/>
          <p:nvPr/>
        </p:nvSpPr>
        <p:spPr>
          <a:xfrm>
            <a:off x="130166" y="5415192"/>
            <a:ext cx="9448174" cy="1274195"/>
          </a:xfrm>
          <a:prstGeom prst="rect">
            <a:avLst/>
          </a:prstGeom>
          <a:noFill/>
        </p:spPr>
        <p:txBody>
          <a:bodyPr wrap="square" rtlCol="0">
            <a:spAutoFit/>
          </a:bodyPr>
          <a:lstStyle/>
          <a:p>
            <a:pPr>
              <a:lnSpc>
                <a:spcPct val="120000"/>
              </a:lnSpc>
            </a:pPr>
            <a:r>
              <a:rPr lang="en-US" sz="3200" dirty="0" smtClean="0"/>
              <a:t>2.)  Add 2-dimensional triangles  (2-simplices).</a:t>
            </a:r>
          </a:p>
          <a:p>
            <a:pPr>
              <a:lnSpc>
                <a:spcPct val="120000"/>
              </a:lnSpc>
            </a:pPr>
            <a:r>
              <a:rPr lang="en-US" sz="3200" dirty="0">
                <a:solidFill>
                  <a:srgbClr val="FF0000"/>
                </a:solidFill>
              </a:rPr>
              <a:t>B</a:t>
            </a:r>
            <a:r>
              <a:rPr lang="en-US" sz="3200" dirty="0" smtClean="0">
                <a:solidFill>
                  <a:srgbClr val="FF0000"/>
                </a:solidFill>
              </a:rPr>
              <a:t>oundary of a triangle = a cycle consisting of 3 edges.</a:t>
            </a:r>
          </a:p>
        </p:txBody>
      </p:sp>
      <p:pic>
        <p:nvPicPr>
          <p:cNvPr id="11" name="Picture 10" descr="2simplex.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1378691"/>
            <a:ext cx="6400800" cy="3441700"/>
          </a:xfrm>
          <a:prstGeom prst="rect">
            <a:avLst/>
          </a:prstGeom>
        </p:spPr>
      </p:pic>
    </p:spTree>
    <p:extLst>
      <p:ext uri="{BB962C8B-B14F-4D97-AF65-F5344CB8AC3E}">
        <p14:creationId xmlns:p14="http://schemas.microsoft.com/office/powerpoint/2010/main" val="19610596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410193"/>
            <a:ext cx="9144000" cy="4522549"/>
          </a:xfrm>
          <a:prstGeom prst="rect">
            <a:avLst/>
          </a:prstGeom>
        </p:spPr>
      </p:pic>
      <p:sp>
        <p:nvSpPr>
          <p:cNvPr id="4" name="Rectangle 3"/>
          <p:cNvSpPr/>
          <p:nvPr/>
        </p:nvSpPr>
        <p:spPr>
          <a:xfrm>
            <a:off x="0" y="40961"/>
            <a:ext cx="9144000" cy="384721"/>
          </a:xfrm>
          <a:prstGeom prst="rect">
            <a:avLst/>
          </a:prstGeom>
        </p:spPr>
        <p:txBody>
          <a:bodyPr wrap="square">
            <a:spAutoFit/>
          </a:bodyPr>
          <a:lstStyle/>
          <a:p>
            <a:pPr algn="ctr"/>
            <a:r>
              <a:rPr lang="en-US" sz="1900" dirty="0" smtClean="0"/>
              <a:t>http://</a:t>
            </a:r>
            <a:r>
              <a:rPr lang="en-US" sz="1900" dirty="0" err="1" smtClean="0"/>
              <a:t>www.ploscompbiol.org</a:t>
            </a:r>
            <a:r>
              <a:rPr lang="en-US" sz="1900" dirty="0" smtClean="0"/>
              <a:t>/article/info%3Adoi%2F10.1371%2Fjournal.pcbi.1000205</a:t>
            </a:r>
            <a:endParaRPr lang="en-US" sz="1900" dirty="0"/>
          </a:p>
        </p:txBody>
      </p:sp>
      <p:sp>
        <p:nvSpPr>
          <p:cNvPr id="5" name="TextBox 4"/>
          <p:cNvSpPr txBox="1"/>
          <p:nvPr/>
        </p:nvSpPr>
        <p:spPr>
          <a:xfrm>
            <a:off x="250635" y="5163861"/>
            <a:ext cx="8822352" cy="1569660"/>
          </a:xfrm>
          <a:prstGeom prst="rect">
            <a:avLst/>
          </a:prstGeom>
          <a:noFill/>
        </p:spPr>
        <p:txBody>
          <a:bodyPr wrap="square" rtlCol="0">
            <a:spAutoFit/>
          </a:bodyPr>
          <a:lstStyle/>
          <a:p>
            <a:r>
              <a:rPr lang="en-US" sz="3200" dirty="0" smtClean="0">
                <a:solidFill>
                  <a:srgbClr val="660066"/>
                </a:solidFill>
              </a:rPr>
              <a:t>First paper to use only the spiking activity of place cells to determine the topology (and geometry) of the environment using homology (and graphs).</a:t>
            </a:r>
            <a:endParaRPr lang="en-US" sz="3200" dirty="0">
              <a:solidFill>
                <a:srgbClr val="660066"/>
              </a:solidFill>
            </a:endParaRPr>
          </a:p>
        </p:txBody>
      </p:sp>
      <p:sp>
        <p:nvSpPr>
          <p:cNvPr id="2" name="TextBox 1"/>
          <p:cNvSpPr txBox="1"/>
          <p:nvPr/>
        </p:nvSpPr>
        <p:spPr>
          <a:xfrm>
            <a:off x="8104478" y="1209458"/>
            <a:ext cx="1225553" cy="584776"/>
          </a:xfrm>
          <a:prstGeom prst="rect">
            <a:avLst/>
          </a:prstGeom>
          <a:noFill/>
        </p:spPr>
        <p:txBody>
          <a:bodyPr wrap="square" rtlCol="0">
            <a:spAutoFit/>
          </a:bodyPr>
          <a:lstStyle/>
          <a:p>
            <a:r>
              <a:rPr lang="en-US" sz="3200" dirty="0" smtClean="0">
                <a:solidFill>
                  <a:srgbClr val="660066"/>
                </a:solidFill>
              </a:rPr>
              <a:t>2008</a:t>
            </a:r>
          </a:p>
        </p:txBody>
      </p:sp>
    </p:spTree>
    <p:extLst>
      <p:ext uri="{BB962C8B-B14F-4D97-AF65-F5344CB8AC3E}">
        <p14:creationId xmlns:p14="http://schemas.microsoft.com/office/powerpoint/2010/main" val="16748221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p:cNvCxnSpPr/>
          <p:nvPr/>
        </p:nvCxnSpPr>
        <p:spPr>
          <a:xfrm>
            <a:off x="7385050" y="1643160"/>
            <a:ext cx="268859" cy="1477367"/>
          </a:xfrm>
          <a:prstGeom prst="line">
            <a:avLst/>
          </a:prstGeom>
          <a:ln w="57150">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flipH="1">
            <a:off x="6545525" y="1608179"/>
            <a:ext cx="829030" cy="336509"/>
          </a:xfrm>
          <a:prstGeom prst="line">
            <a:avLst/>
          </a:prstGeom>
          <a:ln w="57150">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6518589" y="2052131"/>
            <a:ext cx="36199" cy="1041400"/>
          </a:xfrm>
          <a:prstGeom prst="line">
            <a:avLst/>
          </a:prstGeom>
          <a:ln w="57150">
            <a:solidFill>
              <a:srgbClr val="00B050"/>
            </a:solidFill>
          </a:ln>
          <a:effectLst/>
        </p:spPr>
        <p:style>
          <a:lnRef idx="2">
            <a:schemeClr val="accent1"/>
          </a:lnRef>
          <a:fillRef idx="0">
            <a:schemeClr val="accent1"/>
          </a:fillRef>
          <a:effectRef idx="1">
            <a:schemeClr val="accent1"/>
          </a:effectRef>
          <a:fontRef idx="minor">
            <a:schemeClr val="tx1"/>
          </a:fontRef>
        </p:style>
      </p:cxnSp>
      <p:grpSp>
        <p:nvGrpSpPr>
          <p:cNvPr id="4" name="Group 3"/>
          <p:cNvGrpSpPr/>
          <p:nvPr/>
        </p:nvGrpSpPr>
        <p:grpSpPr>
          <a:xfrm>
            <a:off x="-6963" y="-1"/>
            <a:ext cx="9171780" cy="6860229"/>
            <a:chOff x="-6963" y="-1"/>
            <a:chExt cx="9171780" cy="6860229"/>
          </a:xfrm>
          <a:solidFill>
            <a:srgbClr val="C6D9F1"/>
          </a:solidFill>
        </p:grpSpPr>
        <p:sp>
          <p:nvSpPr>
            <p:cNvPr id="5" name="Rectangle 4"/>
            <p:cNvSpPr/>
            <p:nvPr/>
          </p:nvSpPr>
          <p:spPr>
            <a:xfrm>
              <a:off x="0"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8976879"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13854" y="-1"/>
              <a:ext cx="9150963" cy="18288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6963" y="6677348"/>
              <a:ext cx="9150963" cy="1828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9" name="Rectangle 8"/>
          <p:cNvSpPr/>
          <p:nvPr/>
        </p:nvSpPr>
        <p:spPr>
          <a:xfrm>
            <a:off x="20817" y="-2535"/>
            <a:ext cx="9144000" cy="1042416"/>
          </a:xfrm>
          <a:prstGeom prst="rect">
            <a:avLst/>
          </a:prstGeom>
          <a:solidFill>
            <a:srgbClr val="C6D9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1"/>
                </a:solidFill>
              </a:rPr>
              <a:t>Creating a simplicial complex</a:t>
            </a:r>
            <a:endParaRPr lang="en-US" sz="3200" dirty="0">
              <a:solidFill>
                <a:schemeClr val="tx1"/>
              </a:solidFill>
            </a:endParaRPr>
          </a:p>
        </p:txBody>
      </p:sp>
      <p:pic>
        <p:nvPicPr>
          <p:cNvPr id="2" name="Picture 1" descr="3simplex.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1299075"/>
            <a:ext cx="6400800" cy="3441700"/>
          </a:xfrm>
          <a:prstGeom prst="rect">
            <a:avLst/>
          </a:prstGeom>
        </p:spPr>
      </p:pic>
      <p:sp>
        <p:nvSpPr>
          <p:cNvPr id="11" name="TextBox 10"/>
          <p:cNvSpPr txBox="1"/>
          <p:nvPr/>
        </p:nvSpPr>
        <p:spPr>
          <a:xfrm>
            <a:off x="256532" y="4811942"/>
            <a:ext cx="8887468" cy="1865126"/>
          </a:xfrm>
          <a:prstGeom prst="rect">
            <a:avLst/>
          </a:prstGeom>
          <a:noFill/>
        </p:spPr>
        <p:txBody>
          <a:bodyPr wrap="square" rtlCol="0">
            <a:spAutoFit/>
          </a:bodyPr>
          <a:lstStyle/>
          <a:p>
            <a:pPr>
              <a:lnSpc>
                <a:spcPct val="120000"/>
              </a:lnSpc>
            </a:pPr>
            <a:r>
              <a:rPr lang="en-US" sz="3200" dirty="0"/>
              <a:t>3</a:t>
            </a:r>
            <a:r>
              <a:rPr lang="en-US" sz="3200" dirty="0" smtClean="0"/>
              <a:t>.)  </a:t>
            </a:r>
            <a:r>
              <a:rPr lang="en-US" sz="3200" dirty="0"/>
              <a:t>A</a:t>
            </a:r>
            <a:r>
              <a:rPr lang="en-US" sz="3200" dirty="0" smtClean="0"/>
              <a:t>dd 3-dimensional tetrahedrons (3-simplices).</a:t>
            </a:r>
          </a:p>
          <a:p>
            <a:pPr>
              <a:lnSpc>
                <a:spcPct val="120000"/>
              </a:lnSpc>
            </a:pPr>
            <a:r>
              <a:rPr lang="en-US" sz="3200" dirty="0">
                <a:solidFill>
                  <a:srgbClr val="FF0000"/>
                </a:solidFill>
              </a:rPr>
              <a:t>B</a:t>
            </a:r>
            <a:r>
              <a:rPr lang="en-US" sz="3200" dirty="0" smtClean="0">
                <a:solidFill>
                  <a:srgbClr val="FF0000"/>
                </a:solidFill>
              </a:rPr>
              <a:t>oundary of a 3-simplex </a:t>
            </a:r>
          </a:p>
          <a:p>
            <a:pPr>
              <a:lnSpc>
                <a:spcPct val="120000"/>
              </a:lnSpc>
            </a:pPr>
            <a:r>
              <a:rPr lang="en-US" sz="3200" dirty="0" smtClean="0">
                <a:solidFill>
                  <a:srgbClr val="FF0000"/>
                </a:solidFill>
              </a:rPr>
              <a:t>   = a cycle consisting of its four 2-dimensional faces.</a:t>
            </a:r>
          </a:p>
        </p:txBody>
      </p:sp>
    </p:spTree>
    <p:extLst>
      <p:ext uri="{BB962C8B-B14F-4D97-AF65-F5344CB8AC3E}">
        <p14:creationId xmlns:p14="http://schemas.microsoft.com/office/powerpoint/2010/main" val="29802037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Connector 17"/>
          <p:cNvCxnSpPr/>
          <p:nvPr/>
        </p:nvCxnSpPr>
        <p:spPr>
          <a:xfrm>
            <a:off x="7385050" y="1544478"/>
            <a:ext cx="268859" cy="1477367"/>
          </a:xfrm>
          <a:prstGeom prst="line">
            <a:avLst/>
          </a:prstGeom>
          <a:ln w="57150">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6545525" y="1509497"/>
            <a:ext cx="829030" cy="336509"/>
          </a:xfrm>
          <a:prstGeom prst="line">
            <a:avLst/>
          </a:prstGeom>
          <a:ln w="57150">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518589" y="1953449"/>
            <a:ext cx="26936" cy="1154713"/>
          </a:xfrm>
          <a:prstGeom prst="line">
            <a:avLst/>
          </a:prstGeom>
          <a:ln w="57150">
            <a:solidFill>
              <a:srgbClr val="00B050"/>
            </a:solidFill>
          </a:ln>
          <a:effectLst/>
        </p:spPr>
        <p:style>
          <a:lnRef idx="2">
            <a:schemeClr val="accent1"/>
          </a:lnRef>
          <a:fillRef idx="0">
            <a:schemeClr val="accent1"/>
          </a:fillRef>
          <a:effectRef idx="1">
            <a:schemeClr val="accent1"/>
          </a:effectRef>
          <a:fontRef idx="minor">
            <a:schemeClr val="tx1"/>
          </a:fontRef>
        </p:style>
      </p:cxnSp>
      <p:grpSp>
        <p:nvGrpSpPr>
          <p:cNvPr id="4" name="Group 3"/>
          <p:cNvGrpSpPr/>
          <p:nvPr/>
        </p:nvGrpSpPr>
        <p:grpSpPr>
          <a:xfrm>
            <a:off x="-6963" y="-1"/>
            <a:ext cx="9171780" cy="6860229"/>
            <a:chOff x="-6963" y="-1"/>
            <a:chExt cx="9171780" cy="6860229"/>
          </a:xfrm>
          <a:solidFill>
            <a:srgbClr val="C6D9F1"/>
          </a:solidFill>
        </p:grpSpPr>
        <p:sp>
          <p:nvSpPr>
            <p:cNvPr id="5" name="Rectangle 4"/>
            <p:cNvSpPr/>
            <p:nvPr/>
          </p:nvSpPr>
          <p:spPr>
            <a:xfrm>
              <a:off x="0"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8976879"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13854" y="-1"/>
              <a:ext cx="9150963" cy="18288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6963" y="6677348"/>
              <a:ext cx="9150963" cy="1828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9" name="Rectangle 8"/>
          <p:cNvSpPr/>
          <p:nvPr/>
        </p:nvSpPr>
        <p:spPr>
          <a:xfrm>
            <a:off x="20817" y="-15691"/>
            <a:ext cx="9144000" cy="1042416"/>
          </a:xfrm>
          <a:prstGeom prst="rect">
            <a:avLst/>
          </a:prstGeom>
          <a:solidFill>
            <a:srgbClr val="C6D9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1"/>
                </a:solidFill>
              </a:rPr>
              <a:t>Creating a simplicial complex</a:t>
            </a:r>
            <a:endParaRPr lang="en-US" sz="3200" dirty="0">
              <a:solidFill>
                <a:schemeClr val="tx1"/>
              </a:solidFill>
            </a:endParaRPr>
          </a:p>
        </p:txBody>
      </p:sp>
      <p:sp>
        <p:nvSpPr>
          <p:cNvPr id="10" name="TextBox 9"/>
          <p:cNvSpPr txBox="1"/>
          <p:nvPr/>
        </p:nvSpPr>
        <p:spPr>
          <a:xfrm>
            <a:off x="176383" y="4811942"/>
            <a:ext cx="9149390" cy="1848711"/>
          </a:xfrm>
          <a:prstGeom prst="rect">
            <a:avLst/>
          </a:prstGeom>
          <a:noFill/>
        </p:spPr>
        <p:txBody>
          <a:bodyPr wrap="square" rtlCol="0">
            <a:spAutoFit/>
          </a:bodyPr>
          <a:lstStyle/>
          <a:p>
            <a:pPr>
              <a:lnSpc>
                <a:spcPct val="120000"/>
              </a:lnSpc>
            </a:pPr>
            <a:r>
              <a:rPr lang="en-US" sz="3200" dirty="0"/>
              <a:t>n</a:t>
            </a:r>
            <a:r>
              <a:rPr lang="en-US" sz="3200" dirty="0" smtClean="0"/>
              <a:t>.) </a:t>
            </a:r>
            <a:r>
              <a:rPr lang="en-US" sz="3200" dirty="0"/>
              <a:t>A</a:t>
            </a:r>
            <a:r>
              <a:rPr lang="en-US" sz="3200" dirty="0" smtClean="0"/>
              <a:t>dd n-dimensional n-simplices, {v</a:t>
            </a:r>
            <a:r>
              <a:rPr lang="en-US" sz="3200" baseline="-25000" dirty="0" smtClean="0"/>
              <a:t>1</a:t>
            </a:r>
            <a:r>
              <a:rPr lang="en-US" sz="3200" dirty="0" smtClean="0"/>
              <a:t>, v</a:t>
            </a:r>
            <a:r>
              <a:rPr lang="en-US" sz="3200" baseline="-25000" dirty="0" smtClean="0"/>
              <a:t>2</a:t>
            </a:r>
            <a:r>
              <a:rPr lang="en-US" sz="3200" dirty="0" smtClean="0"/>
              <a:t>, …, v</a:t>
            </a:r>
            <a:r>
              <a:rPr lang="en-US" sz="3200" baseline="-25000" dirty="0" smtClean="0"/>
              <a:t>n+1</a:t>
            </a:r>
            <a:r>
              <a:rPr lang="en-US" sz="3200" dirty="0" smtClean="0"/>
              <a:t>}.</a:t>
            </a:r>
          </a:p>
          <a:p>
            <a:pPr>
              <a:lnSpc>
                <a:spcPct val="120000"/>
              </a:lnSpc>
            </a:pPr>
            <a:r>
              <a:rPr lang="en-US" sz="3200" dirty="0" smtClean="0">
                <a:solidFill>
                  <a:srgbClr val="FF0000"/>
                </a:solidFill>
              </a:rPr>
              <a:t>Boundary of a n-simplex </a:t>
            </a:r>
          </a:p>
          <a:p>
            <a:pPr>
              <a:lnSpc>
                <a:spcPct val="120000"/>
              </a:lnSpc>
            </a:pPr>
            <a:r>
              <a:rPr lang="en-US" sz="3200" dirty="0" smtClean="0">
                <a:solidFill>
                  <a:srgbClr val="FF0000"/>
                </a:solidFill>
              </a:rPr>
              <a:t>                           = a cycle consisting of (n-1)-simplices.</a:t>
            </a:r>
          </a:p>
        </p:txBody>
      </p:sp>
      <p:pic>
        <p:nvPicPr>
          <p:cNvPr id="16" name="Picture 15" descr="3simplex.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1213350"/>
            <a:ext cx="6400800" cy="3441700"/>
          </a:xfrm>
          <a:prstGeom prst="rect">
            <a:avLst/>
          </a:prstGeom>
        </p:spPr>
      </p:pic>
    </p:spTree>
    <p:extLst>
      <p:ext uri="{BB962C8B-B14F-4D97-AF65-F5344CB8AC3E}">
        <p14:creationId xmlns:p14="http://schemas.microsoft.com/office/powerpoint/2010/main" val="12142053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47261" t="238"/>
          <a:stretch/>
        </p:blipFill>
        <p:spPr>
          <a:xfrm>
            <a:off x="4364530" y="1014291"/>
            <a:ext cx="4454109" cy="4573781"/>
          </a:xfrm>
          <a:prstGeom prst="rect">
            <a:avLst/>
          </a:prstGeom>
        </p:spPr>
      </p:pic>
      <p:sp>
        <p:nvSpPr>
          <p:cNvPr id="5" name="Rectangle 4"/>
          <p:cNvSpPr/>
          <p:nvPr/>
        </p:nvSpPr>
        <p:spPr>
          <a:xfrm>
            <a:off x="0" y="6488668"/>
            <a:ext cx="9465306" cy="369332"/>
          </a:xfrm>
          <a:prstGeom prst="rect">
            <a:avLst/>
          </a:prstGeom>
        </p:spPr>
        <p:txBody>
          <a:bodyPr wrap="square">
            <a:spAutoFit/>
          </a:bodyPr>
          <a:lstStyle/>
          <a:p>
            <a:r>
              <a:rPr lang="en-US" dirty="0"/>
              <a:t>http://</a:t>
            </a:r>
            <a:r>
              <a:rPr lang="en-US" dirty="0" err="1"/>
              <a:t>www.ploscompbiol.org</a:t>
            </a:r>
            <a:r>
              <a:rPr lang="en-US" dirty="0"/>
              <a:t>/article/info%3Adoi%2F10.1371%2Fjournal.pcbi.1002581</a:t>
            </a:r>
          </a:p>
        </p:txBody>
      </p:sp>
      <p:sp>
        <p:nvSpPr>
          <p:cNvPr id="6" name="TextBox 5"/>
          <p:cNvSpPr txBox="1"/>
          <p:nvPr/>
        </p:nvSpPr>
        <p:spPr>
          <a:xfrm>
            <a:off x="334180" y="3609694"/>
            <a:ext cx="3375218" cy="2554545"/>
          </a:xfrm>
          <a:prstGeom prst="rect">
            <a:avLst/>
          </a:prstGeom>
          <a:solidFill>
            <a:schemeClr val="bg2"/>
          </a:solidFill>
        </p:spPr>
        <p:txBody>
          <a:bodyPr wrap="square" rtlCol="0">
            <a:spAutoFit/>
          </a:bodyPr>
          <a:lstStyle/>
          <a:p>
            <a:r>
              <a:rPr lang="en-US" sz="3200" i="1" dirty="0" smtClean="0"/>
              <a:t>Place field</a:t>
            </a:r>
            <a:r>
              <a:rPr lang="en-US" sz="3200" dirty="0" smtClean="0"/>
              <a:t> = region in space where the firing rates are </a:t>
            </a:r>
            <a:r>
              <a:rPr lang="en-US" sz="3200" b="1" dirty="0" smtClean="0"/>
              <a:t>significantly above baseline</a:t>
            </a:r>
          </a:p>
        </p:txBody>
      </p:sp>
    </p:spTree>
    <p:extLst>
      <p:ext uri="{BB962C8B-B14F-4D97-AF65-F5344CB8AC3E}">
        <p14:creationId xmlns:p14="http://schemas.microsoft.com/office/powerpoint/2010/main" val="10136164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963" y="-1"/>
            <a:ext cx="9171780" cy="6860229"/>
            <a:chOff x="-6963" y="-1"/>
            <a:chExt cx="9171780" cy="6860229"/>
          </a:xfrm>
          <a:solidFill>
            <a:srgbClr val="C6D9F1"/>
          </a:solidFill>
        </p:grpSpPr>
        <p:sp>
          <p:nvSpPr>
            <p:cNvPr id="5" name="Rectangle 4"/>
            <p:cNvSpPr/>
            <p:nvPr/>
          </p:nvSpPr>
          <p:spPr>
            <a:xfrm>
              <a:off x="0"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8976879"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13854" y="-1"/>
              <a:ext cx="9150963" cy="18288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6963" y="6677348"/>
              <a:ext cx="9150963" cy="1828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3" name="Rectangle 22"/>
          <p:cNvSpPr/>
          <p:nvPr/>
        </p:nvSpPr>
        <p:spPr>
          <a:xfrm>
            <a:off x="20817" y="-2535"/>
            <a:ext cx="9144000" cy="1042416"/>
          </a:xfrm>
          <a:prstGeom prst="rect">
            <a:avLst/>
          </a:prstGeom>
          <a:solidFill>
            <a:srgbClr val="C6D9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1"/>
                </a:solidFill>
              </a:rPr>
              <a:t>Creating a simplicial complex</a:t>
            </a:r>
            <a:endParaRPr lang="en-US" sz="3200" dirty="0">
              <a:solidFill>
                <a:schemeClr val="tx1"/>
              </a:solidFill>
            </a:endParaRPr>
          </a:p>
        </p:txBody>
      </p:sp>
      <p:pic>
        <p:nvPicPr>
          <p:cNvPr id="10" name="Picture 9" descr="0simplexA.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396" y="1227496"/>
            <a:ext cx="6438900" cy="3403600"/>
          </a:xfrm>
          <a:prstGeom prst="rect">
            <a:avLst/>
          </a:prstGeom>
        </p:spPr>
      </p:pic>
      <p:grpSp>
        <p:nvGrpSpPr>
          <p:cNvPr id="3" name="Group 2"/>
          <p:cNvGrpSpPr/>
          <p:nvPr/>
        </p:nvGrpSpPr>
        <p:grpSpPr>
          <a:xfrm>
            <a:off x="638079" y="765614"/>
            <a:ext cx="7349814" cy="4329160"/>
            <a:chOff x="638079" y="765614"/>
            <a:chExt cx="7349814" cy="4329160"/>
          </a:xfrm>
        </p:grpSpPr>
        <p:sp>
          <p:nvSpPr>
            <p:cNvPr id="9" name="Oval 8"/>
            <p:cNvSpPr>
              <a:spLocks noChangeAspect="1"/>
            </p:cNvSpPr>
            <p:nvPr/>
          </p:nvSpPr>
          <p:spPr>
            <a:xfrm>
              <a:off x="666506" y="2158774"/>
              <a:ext cx="1188720" cy="1188720"/>
            </a:xfrm>
            <a:prstGeom prst="ellipse">
              <a:avLst/>
            </a:prstGeom>
            <a:solidFill>
              <a:srgbClr val="C0504D">
                <a:alpha val="43000"/>
              </a:srgbClr>
            </a:solidFill>
          </p:spPr>
          <p:txBody>
            <a:bodyPr wrap="square" rtlCol="0" anchor="ctr">
              <a:spAutoFit/>
            </a:bodyPr>
            <a:lstStyle/>
            <a:p>
              <a:pPr algn="ctr"/>
              <a:endParaRPr lang="en-US" sz="3200" dirty="0" smtClean="0"/>
            </a:p>
          </p:txBody>
        </p:sp>
        <p:sp>
          <p:nvSpPr>
            <p:cNvPr id="29" name="Oval 28"/>
            <p:cNvSpPr>
              <a:spLocks noChangeAspect="1"/>
            </p:cNvSpPr>
            <p:nvPr/>
          </p:nvSpPr>
          <p:spPr>
            <a:xfrm>
              <a:off x="1604226" y="1618854"/>
              <a:ext cx="1181314" cy="1181314"/>
            </a:xfrm>
            <a:prstGeom prst="ellipse">
              <a:avLst/>
            </a:prstGeom>
            <a:solidFill>
              <a:srgbClr val="C0504D">
                <a:alpha val="43000"/>
              </a:srgbClr>
            </a:solidFill>
          </p:spPr>
          <p:txBody>
            <a:bodyPr wrap="square" rtlCol="0" anchor="ctr">
              <a:spAutoFit/>
            </a:bodyPr>
            <a:lstStyle/>
            <a:p>
              <a:pPr algn="ctr"/>
              <a:endParaRPr lang="en-US" sz="3200" dirty="0" smtClean="0"/>
            </a:p>
          </p:txBody>
        </p:sp>
        <p:sp>
          <p:nvSpPr>
            <p:cNvPr id="30" name="Oval 29"/>
            <p:cNvSpPr>
              <a:spLocks noChangeAspect="1"/>
            </p:cNvSpPr>
            <p:nvPr/>
          </p:nvSpPr>
          <p:spPr>
            <a:xfrm>
              <a:off x="638079" y="1094278"/>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31" name="Oval 30"/>
            <p:cNvSpPr>
              <a:spLocks noChangeAspect="1"/>
            </p:cNvSpPr>
            <p:nvPr/>
          </p:nvSpPr>
          <p:spPr>
            <a:xfrm>
              <a:off x="6550916" y="851499"/>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32" name="Oval 31"/>
            <p:cNvSpPr>
              <a:spLocks noChangeAspect="1"/>
            </p:cNvSpPr>
            <p:nvPr/>
          </p:nvSpPr>
          <p:spPr>
            <a:xfrm>
              <a:off x="5678887" y="1249133"/>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33" name="Oval 32"/>
            <p:cNvSpPr>
              <a:spLocks noChangeAspect="1"/>
            </p:cNvSpPr>
            <p:nvPr/>
          </p:nvSpPr>
          <p:spPr>
            <a:xfrm>
              <a:off x="4306152" y="765614"/>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34" name="Oval 33"/>
            <p:cNvSpPr>
              <a:spLocks noChangeAspect="1"/>
            </p:cNvSpPr>
            <p:nvPr/>
          </p:nvSpPr>
          <p:spPr>
            <a:xfrm>
              <a:off x="3920224" y="1020267"/>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35" name="Oval 34"/>
            <p:cNvSpPr>
              <a:spLocks noChangeAspect="1"/>
            </p:cNvSpPr>
            <p:nvPr/>
          </p:nvSpPr>
          <p:spPr>
            <a:xfrm>
              <a:off x="3905953" y="1519535"/>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36" name="Oval 35"/>
            <p:cNvSpPr>
              <a:spLocks noChangeAspect="1"/>
            </p:cNvSpPr>
            <p:nvPr/>
          </p:nvSpPr>
          <p:spPr>
            <a:xfrm>
              <a:off x="3445423" y="765614"/>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37" name="Oval 36"/>
            <p:cNvSpPr>
              <a:spLocks noChangeAspect="1"/>
            </p:cNvSpPr>
            <p:nvPr/>
          </p:nvSpPr>
          <p:spPr>
            <a:xfrm>
              <a:off x="3516752" y="3913460"/>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38" name="Oval 37"/>
            <p:cNvSpPr>
              <a:spLocks noChangeAspect="1"/>
            </p:cNvSpPr>
            <p:nvPr/>
          </p:nvSpPr>
          <p:spPr>
            <a:xfrm>
              <a:off x="2860613" y="3462363"/>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39" name="Oval 38"/>
            <p:cNvSpPr>
              <a:spLocks noChangeAspect="1"/>
            </p:cNvSpPr>
            <p:nvPr/>
          </p:nvSpPr>
          <p:spPr>
            <a:xfrm>
              <a:off x="3693629" y="3244781"/>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40" name="Oval 39"/>
            <p:cNvSpPr>
              <a:spLocks noChangeAspect="1"/>
            </p:cNvSpPr>
            <p:nvPr/>
          </p:nvSpPr>
          <p:spPr>
            <a:xfrm>
              <a:off x="6806579" y="3464051"/>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41" name="Oval 40"/>
            <p:cNvSpPr>
              <a:spLocks noChangeAspect="1"/>
            </p:cNvSpPr>
            <p:nvPr/>
          </p:nvSpPr>
          <p:spPr>
            <a:xfrm>
              <a:off x="6100243" y="3427870"/>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42" name="Oval 41"/>
            <p:cNvSpPr>
              <a:spLocks noChangeAspect="1"/>
            </p:cNvSpPr>
            <p:nvPr/>
          </p:nvSpPr>
          <p:spPr>
            <a:xfrm>
              <a:off x="6569859" y="3091428"/>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43" name="Oval 42"/>
            <p:cNvSpPr>
              <a:spLocks noChangeAspect="1"/>
            </p:cNvSpPr>
            <p:nvPr/>
          </p:nvSpPr>
          <p:spPr>
            <a:xfrm>
              <a:off x="6803213" y="2697678"/>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44" name="Oval 43"/>
            <p:cNvSpPr>
              <a:spLocks noChangeAspect="1"/>
            </p:cNvSpPr>
            <p:nvPr/>
          </p:nvSpPr>
          <p:spPr>
            <a:xfrm>
              <a:off x="6064828" y="2717877"/>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grpSp>
    </p:spTree>
    <p:extLst>
      <p:ext uri="{BB962C8B-B14F-4D97-AF65-F5344CB8AC3E}">
        <p14:creationId xmlns:p14="http://schemas.microsoft.com/office/powerpoint/2010/main" val="25855832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963" y="-1"/>
            <a:ext cx="9171780" cy="6860229"/>
            <a:chOff x="-6963" y="-1"/>
            <a:chExt cx="9171780" cy="6860229"/>
          </a:xfrm>
          <a:solidFill>
            <a:srgbClr val="C6D9F1"/>
          </a:solidFill>
        </p:grpSpPr>
        <p:sp>
          <p:nvSpPr>
            <p:cNvPr id="5" name="Rectangle 4"/>
            <p:cNvSpPr/>
            <p:nvPr/>
          </p:nvSpPr>
          <p:spPr>
            <a:xfrm>
              <a:off x="0"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8976879"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13854" y="-1"/>
              <a:ext cx="9150963" cy="18288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6963" y="6677348"/>
              <a:ext cx="9150963" cy="1828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3" name="Rectangle 22"/>
          <p:cNvSpPr/>
          <p:nvPr/>
        </p:nvSpPr>
        <p:spPr>
          <a:xfrm>
            <a:off x="20817" y="-2535"/>
            <a:ext cx="9144000" cy="1042416"/>
          </a:xfrm>
          <a:prstGeom prst="rect">
            <a:avLst/>
          </a:prstGeom>
          <a:solidFill>
            <a:srgbClr val="C6D9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1"/>
                </a:solidFill>
              </a:rPr>
              <a:t>Creating a simplicial complex</a:t>
            </a:r>
            <a:endParaRPr lang="en-US" sz="3200" dirty="0">
              <a:solidFill>
                <a:schemeClr val="tx1"/>
              </a:solidFill>
            </a:endParaRPr>
          </a:p>
        </p:txBody>
      </p:sp>
      <p:sp>
        <p:nvSpPr>
          <p:cNvPr id="2" name="TextBox 1"/>
          <p:cNvSpPr txBox="1"/>
          <p:nvPr/>
        </p:nvSpPr>
        <p:spPr>
          <a:xfrm>
            <a:off x="325627" y="5354371"/>
            <a:ext cx="8961395" cy="1200329"/>
          </a:xfrm>
          <a:prstGeom prst="rect">
            <a:avLst/>
          </a:prstGeom>
          <a:noFill/>
        </p:spPr>
        <p:txBody>
          <a:bodyPr wrap="square" rtlCol="0">
            <a:spAutoFit/>
          </a:bodyPr>
          <a:lstStyle/>
          <a:p>
            <a:r>
              <a:rPr lang="en-US" sz="3200" dirty="0"/>
              <a:t>1</a:t>
            </a:r>
            <a:r>
              <a:rPr lang="en-US" sz="3200" dirty="0" smtClean="0"/>
              <a:t>.)  </a:t>
            </a:r>
            <a:r>
              <a:rPr lang="en-US" sz="3200" dirty="0"/>
              <a:t>A</a:t>
            </a:r>
            <a:r>
              <a:rPr lang="en-US" sz="3200" dirty="0" smtClean="0"/>
              <a:t>dding </a:t>
            </a:r>
            <a:r>
              <a:rPr lang="en-US" sz="3200" dirty="0"/>
              <a:t>1</a:t>
            </a:r>
            <a:r>
              <a:rPr lang="en-US" sz="3200" dirty="0" smtClean="0"/>
              <a:t>-dimensional edges (1-simplices)</a:t>
            </a:r>
            <a:endParaRPr lang="en-US" sz="3200" dirty="0"/>
          </a:p>
          <a:p>
            <a:endParaRPr lang="en-US" sz="800" dirty="0" smtClean="0"/>
          </a:p>
          <a:p>
            <a:r>
              <a:rPr lang="en-US" sz="3200" dirty="0" smtClean="0">
                <a:solidFill>
                  <a:srgbClr val="0000FF"/>
                </a:solidFill>
              </a:rPr>
              <a:t>Add an edge between data points that are “close”</a:t>
            </a:r>
            <a:endParaRPr lang="en-US" sz="3200" baseline="30000" dirty="0" smtClean="0">
              <a:solidFill>
                <a:srgbClr val="0000FF"/>
              </a:solidFill>
            </a:endParaRPr>
          </a:p>
        </p:txBody>
      </p:sp>
      <p:pic>
        <p:nvPicPr>
          <p:cNvPr id="9" name="Picture 8" descr="1simplexDist.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0979" y="1202096"/>
            <a:ext cx="6400800" cy="3441700"/>
          </a:xfrm>
          <a:prstGeom prst="rect">
            <a:avLst/>
          </a:prstGeom>
        </p:spPr>
      </p:pic>
      <p:grpSp>
        <p:nvGrpSpPr>
          <p:cNvPr id="10" name="Group 9"/>
          <p:cNvGrpSpPr/>
          <p:nvPr/>
        </p:nvGrpSpPr>
        <p:grpSpPr>
          <a:xfrm>
            <a:off x="638079" y="765614"/>
            <a:ext cx="7349814" cy="4329160"/>
            <a:chOff x="638079" y="765614"/>
            <a:chExt cx="7349814" cy="4329160"/>
          </a:xfrm>
        </p:grpSpPr>
        <p:sp>
          <p:nvSpPr>
            <p:cNvPr id="11" name="Oval 10"/>
            <p:cNvSpPr>
              <a:spLocks noChangeAspect="1"/>
            </p:cNvSpPr>
            <p:nvPr/>
          </p:nvSpPr>
          <p:spPr>
            <a:xfrm>
              <a:off x="666506" y="2158774"/>
              <a:ext cx="1188720" cy="1188720"/>
            </a:xfrm>
            <a:prstGeom prst="ellipse">
              <a:avLst/>
            </a:prstGeom>
            <a:solidFill>
              <a:srgbClr val="C0504D">
                <a:alpha val="43000"/>
              </a:srgbClr>
            </a:solidFill>
          </p:spPr>
          <p:txBody>
            <a:bodyPr wrap="square" rtlCol="0" anchor="ctr">
              <a:spAutoFit/>
            </a:bodyPr>
            <a:lstStyle/>
            <a:p>
              <a:pPr algn="ctr"/>
              <a:endParaRPr lang="en-US" sz="3200" dirty="0" smtClean="0"/>
            </a:p>
          </p:txBody>
        </p:sp>
        <p:sp>
          <p:nvSpPr>
            <p:cNvPr id="12" name="Oval 11"/>
            <p:cNvSpPr>
              <a:spLocks noChangeAspect="1"/>
            </p:cNvSpPr>
            <p:nvPr/>
          </p:nvSpPr>
          <p:spPr>
            <a:xfrm>
              <a:off x="1604226" y="1618854"/>
              <a:ext cx="1181314" cy="1181314"/>
            </a:xfrm>
            <a:prstGeom prst="ellipse">
              <a:avLst/>
            </a:prstGeom>
            <a:solidFill>
              <a:srgbClr val="C0504D">
                <a:alpha val="43000"/>
              </a:srgbClr>
            </a:solidFill>
          </p:spPr>
          <p:txBody>
            <a:bodyPr wrap="square" rtlCol="0" anchor="ctr">
              <a:spAutoFit/>
            </a:bodyPr>
            <a:lstStyle/>
            <a:p>
              <a:pPr algn="ctr"/>
              <a:endParaRPr lang="en-US" sz="3200" dirty="0" smtClean="0"/>
            </a:p>
          </p:txBody>
        </p:sp>
        <p:sp>
          <p:nvSpPr>
            <p:cNvPr id="13" name="Oval 12"/>
            <p:cNvSpPr>
              <a:spLocks noChangeAspect="1"/>
            </p:cNvSpPr>
            <p:nvPr/>
          </p:nvSpPr>
          <p:spPr>
            <a:xfrm>
              <a:off x="638079" y="1094278"/>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14" name="Oval 13"/>
            <p:cNvSpPr>
              <a:spLocks noChangeAspect="1"/>
            </p:cNvSpPr>
            <p:nvPr/>
          </p:nvSpPr>
          <p:spPr>
            <a:xfrm>
              <a:off x="6550916" y="851499"/>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15" name="Oval 14"/>
            <p:cNvSpPr>
              <a:spLocks noChangeAspect="1"/>
            </p:cNvSpPr>
            <p:nvPr/>
          </p:nvSpPr>
          <p:spPr>
            <a:xfrm>
              <a:off x="5678887" y="1249133"/>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16" name="Oval 15"/>
            <p:cNvSpPr>
              <a:spLocks noChangeAspect="1"/>
            </p:cNvSpPr>
            <p:nvPr/>
          </p:nvSpPr>
          <p:spPr>
            <a:xfrm>
              <a:off x="4306152" y="765614"/>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17" name="Oval 16"/>
            <p:cNvSpPr>
              <a:spLocks noChangeAspect="1"/>
            </p:cNvSpPr>
            <p:nvPr/>
          </p:nvSpPr>
          <p:spPr>
            <a:xfrm>
              <a:off x="3920224" y="1020267"/>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18" name="Oval 17"/>
            <p:cNvSpPr>
              <a:spLocks noChangeAspect="1"/>
            </p:cNvSpPr>
            <p:nvPr/>
          </p:nvSpPr>
          <p:spPr>
            <a:xfrm>
              <a:off x="3905953" y="1519535"/>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19" name="Oval 18"/>
            <p:cNvSpPr>
              <a:spLocks noChangeAspect="1"/>
            </p:cNvSpPr>
            <p:nvPr/>
          </p:nvSpPr>
          <p:spPr>
            <a:xfrm>
              <a:off x="3445423" y="765614"/>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20" name="Oval 19"/>
            <p:cNvSpPr>
              <a:spLocks noChangeAspect="1"/>
            </p:cNvSpPr>
            <p:nvPr/>
          </p:nvSpPr>
          <p:spPr>
            <a:xfrm>
              <a:off x="3516752" y="3913460"/>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21" name="Oval 20"/>
            <p:cNvSpPr>
              <a:spLocks noChangeAspect="1"/>
            </p:cNvSpPr>
            <p:nvPr/>
          </p:nvSpPr>
          <p:spPr>
            <a:xfrm>
              <a:off x="2860613" y="3462363"/>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22" name="Oval 21"/>
            <p:cNvSpPr>
              <a:spLocks noChangeAspect="1"/>
            </p:cNvSpPr>
            <p:nvPr/>
          </p:nvSpPr>
          <p:spPr>
            <a:xfrm>
              <a:off x="3693629" y="3244781"/>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24" name="Oval 23"/>
            <p:cNvSpPr>
              <a:spLocks noChangeAspect="1"/>
            </p:cNvSpPr>
            <p:nvPr/>
          </p:nvSpPr>
          <p:spPr>
            <a:xfrm>
              <a:off x="6806579" y="3464051"/>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25" name="Oval 24"/>
            <p:cNvSpPr>
              <a:spLocks noChangeAspect="1"/>
            </p:cNvSpPr>
            <p:nvPr/>
          </p:nvSpPr>
          <p:spPr>
            <a:xfrm>
              <a:off x="6100243" y="3427870"/>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26" name="Oval 25"/>
            <p:cNvSpPr>
              <a:spLocks noChangeAspect="1"/>
            </p:cNvSpPr>
            <p:nvPr/>
          </p:nvSpPr>
          <p:spPr>
            <a:xfrm>
              <a:off x="6569859" y="3091428"/>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27" name="Oval 26"/>
            <p:cNvSpPr>
              <a:spLocks noChangeAspect="1"/>
            </p:cNvSpPr>
            <p:nvPr/>
          </p:nvSpPr>
          <p:spPr>
            <a:xfrm>
              <a:off x="6803213" y="2697678"/>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28" name="Oval 27"/>
            <p:cNvSpPr>
              <a:spLocks noChangeAspect="1"/>
            </p:cNvSpPr>
            <p:nvPr/>
          </p:nvSpPr>
          <p:spPr>
            <a:xfrm>
              <a:off x="6064828" y="2717877"/>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grpSp>
    </p:spTree>
    <p:extLst>
      <p:ext uri="{BB962C8B-B14F-4D97-AF65-F5344CB8AC3E}">
        <p14:creationId xmlns:p14="http://schemas.microsoft.com/office/powerpoint/2010/main" val="21916381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963" y="-1"/>
            <a:ext cx="9171780" cy="6860229"/>
            <a:chOff x="-6963" y="-1"/>
            <a:chExt cx="9171780" cy="6860229"/>
          </a:xfrm>
          <a:solidFill>
            <a:srgbClr val="C6D9F1"/>
          </a:solidFill>
        </p:grpSpPr>
        <p:sp>
          <p:nvSpPr>
            <p:cNvPr id="5" name="Rectangle 4"/>
            <p:cNvSpPr/>
            <p:nvPr/>
          </p:nvSpPr>
          <p:spPr>
            <a:xfrm>
              <a:off x="0"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8976879"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13854" y="-1"/>
              <a:ext cx="9150963" cy="18288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6963" y="6677348"/>
              <a:ext cx="9150963" cy="1828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3" name="Rectangle 22"/>
          <p:cNvSpPr/>
          <p:nvPr/>
        </p:nvSpPr>
        <p:spPr>
          <a:xfrm>
            <a:off x="20817" y="-2535"/>
            <a:ext cx="9144000" cy="1042416"/>
          </a:xfrm>
          <a:prstGeom prst="rect">
            <a:avLst/>
          </a:prstGeom>
          <a:solidFill>
            <a:srgbClr val="C6D9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smtClean="0">
              <a:solidFill>
                <a:schemeClr val="tx1"/>
              </a:solidFill>
            </a:endParaRPr>
          </a:p>
          <a:p>
            <a:pPr algn="ctr"/>
            <a:r>
              <a:rPr lang="en-US" sz="3200" dirty="0" smtClean="0">
                <a:solidFill>
                  <a:schemeClr val="tx1"/>
                </a:solidFill>
              </a:rPr>
              <a:t>Creating </a:t>
            </a:r>
            <a:r>
              <a:rPr lang="en-US" sz="3200" dirty="0">
                <a:solidFill>
                  <a:schemeClr val="tx1"/>
                </a:solidFill>
              </a:rPr>
              <a:t>the </a:t>
            </a:r>
            <a:r>
              <a:rPr lang="en-US" sz="3200" dirty="0" err="1">
                <a:solidFill>
                  <a:schemeClr val="tx1"/>
                </a:solidFill>
              </a:rPr>
              <a:t>Čech</a:t>
            </a:r>
            <a:r>
              <a:rPr lang="en-US" sz="3200" dirty="0">
                <a:solidFill>
                  <a:schemeClr val="tx1"/>
                </a:solidFill>
              </a:rPr>
              <a:t> simplicial complex</a:t>
            </a:r>
          </a:p>
          <a:p>
            <a:pPr algn="ctr"/>
            <a:endParaRPr lang="en-US" sz="3200" dirty="0">
              <a:solidFill>
                <a:schemeClr val="tx1"/>
              </a:solidFill>
            </a:endParaRPr>
          </a:p>
        </p:txBody>
      </p:sp>
      <p:pic>
        <p:nvPicPr>
          <p:cNvPr id="3" name="Picture 2" descr="nsimplexDist.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0979" y="1222917"/>
            <a:ext cx="6400800" cy="3441700"/>
          </a:xfrm>
          <a:prstGeom prst="rect">
            <a:avLst/>
          </a:prstGeom>
        </p:spPr>
      </p:pic>
      <p:grpSp>
        <p:nvGrpSpPr>
          <p:cNvPr id="30" name="Group 29"/>
          <p:cNvGrpSpPr/>
          <p:nvPr/>
        </p:nvGrpSpPr>
        <p:grpSpPr>
          <a:xfrm>
            <a:off x="943279" y="1574820"/>
            <a:ext cx="1362964" cy="1353167"/>
            <a:chOff x="943279" y="1574820"/>
            <a:chExt cx="1362964" cy="1353167"/>
          </a:xfrm>
        </p:grpSpPr>
        <p:sp>
          <p:nvSpPr>
            <p:cNvPr id="31" name="Isosceles Triangle 30"/>
            <p:cNvSpPr/>
            <p:nvPr/>
          </p:nvSpPr>
          <p:spPr>
            <a:xfrm rot="19709233">
              <a:off x="943279" y="1653562"/>
              <a:ext cx="1072816" cy="932692"/>
            </a:xfrm>
            <a:prstGeom prst="triangle">
              <a:avLst/>
            </a:prstGeom>
            <a:solidFill>
              <a:schemeClr val="bg1"/>
            </a:solidFill>
            <a:ln w="76200" cmpd="sng">
              <a:solidFill>
                <a:srgbClr val="008000"/>
              </a:solidFill>
            </a:ln>
          </p:spPr>
          <p:txBody>
            <a:bodyPr wrap="square" rtlCol="0" anchor="ctr">
              <a:spAutoFit/>
            </a:bodyPr>
            <a:lstStyle/>
            <a:p>
              <a:pPr algn="ctr"/>
              <a:endParaRPr lang="en-US" sz="3200" dirty="0" smtClean="0"/>
            </a:p>
          </p:txBody>
        </p:sp>
        <p:sp>
          <p:nvSpPr>
            <p:cNvPr id="32" name="Oval 31"/>
            <p:cNvSpPr>
              <a:spLocks noChangeAspect="1"/>
            </p:cNvSpPr>
            <p:nvPr/>
          </p:nvSpPr>
          <p:spPr>
            <a:xfrm>
              <a:off x="1108085" y="2653667"/>
              <a:ext cx="274320" cy="274320"/>
            </a:xfrm>
            <a:prstGeom prst="ellipse">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a:spLocks noChangeAspect="1"/>
            </p:cNvSpPr>
            <p:nvPr/>
          </p:nvSpPr>
          <p:spPr>
            <a:xfrm>
              <a:off x="1113956" y="1574820"/>
              <a:ext cx="274320" cy="274320"/>
            </a:xfrm>
            <a:prstGeom prst="ellipse">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2031923" y="2087736"/>
              <a:ext cx="274320" cy="274320"/>
            </a:xfrm>
            <a:prstGeom prst="ellipse">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638079" y="765614"/>
            <a:ext cx="7349814" cy="4329160"/>
            <a:chOff x="638079" y="765614"/>
            <a:chExt cx="7349814" cy="4329160"/>
          </a:xfrm>
        </p:grpSpPr>
        <p:sp>
          <p:nvSpPr>
            <p:cNvPr id="12" name="Oval 11"/>
            <p:cNvSpPr>
              <a:spLocks noChangeAspect="1"/>
            </p:cNvSpPr>
            <p:nvPr/>
          </p:nvSpPr>
          <p:spPr>
            <a:xfrm>
              <a:off x="666506" y="2158774"/>
              <a:ext cx="1188720" cy="1188720"/>
            </a:xfrm>
            <a:prstGeom prst="ellipse">
              <a:avLst/>
            </a:prstGeom>
            <a:solidFill>
              <a:srgbClr val="C0504D">
                <a:alpha val="43000"/>
              </a:srgbClr>
            </a:solidFill>
          </p:spPr>
          <p:txBody>
            <a:bodyPr wrap="square" rtlCol="0" anchor="ctr">
              <a:spAutoFit/>
            </a:bodyPr>
            <a:lstStyle/>
            <a:p>
              <a:pPr algn="ctr"/>
              <a:endParaRPr lang="en-US" sz="3200" dirty="0" smtClean="0"/>
            </a:p>
          </p:txBody>
        </p:sp>
        <p:sp>
          <p:nvSpPr>
            <p:cNvPr id="13" name="Oval 12"/>
            <p:cNvSpPr>
              <a:spLocks noChangeAspect="1"/>
            </p:cNvSpPr>
            <p:nvPr/>
          </p:nvSpPr>
          <p:spPr>
            <a:xfrm>
              <a:off x="1604226" y="1618854"/>
              <a:ext cx="1181314" cy="1181314"/>
            </a:xfrm>
            <a:prstGeom prst="ellipse">
              <a:avLst/>
            </a:prstGeom>
            <a:solidFill>
              <a:srgbClr val="C0504D">
                <a:alpha val="43000"/>
              </a:srgbClr>
            </a:solidFill>
          </p:spPr>
          <p:txBody>
            <a:bodyPr wrap="square" rtlCol="0" anchor="ctr">
              <a:spAutoFit/>
            </a:bodyPr>
            <a:lstStyle/>
            <a:p>
              <a:pPr algn="ctr"/>
              <a:endParaRPr lang="en-US" sz="3200" dirty="0" smtClean="0"/>
            </a:p>
          </p:txBody>
        </p:sp>
        <p:sp>
          <p:nvSpPr>
            <p:cNvPr id="14" name="Oval 13"/>
            <p:cNvSpPr>
              <a:spLocks noChangeAspect="1"/>
            </p:cNvSpPr>
            <p:nvPr/>
          </p:nvSpPr>
          <p:spPr>
            <a:xfrm>
              <a:off x="638079" y="1094278"/>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15" name="Oval 14"/>
            <p:cNvSpPr>
              <a:spLocks noChangeAspect="1"/>
            </p:cNvSpPr>
            <p:nvPr/>
          </p:nvSpPr>
          <p:spPr>
            <a:xfrm>
              <a:off x="6550916" y="851499"/>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16" name="Oval 15"/>
            <p:cNvSpPr>
              <a:spLocks noChangeAspect="1"/>
            </p:cNvSpPr>
            <p:nvPr/>
          </p:nvSpPr>
          <p:spPr>
            <a:xfrm>
              <a:off x="5678887" y="1249133"/>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17" name="Oval 16"/>
            <p:cNvSpPr>
              <a:spLocks noChangeAspect="1"/>
            </p:cNvSpPr>
            <p:nvPr/>
          </p:nvSpPr>
          <p:spPr>
            <a:xfrm>
              <a:off x="4306152" y="765614"/>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18" name="Oval 17"/>
            <p:cNvSpPr>
              <a:spLocks noChangeAspect="1"/>
            </p:cNvSpPr>
            <p:nvPr/>
          </p:nvSpPr>
          <p:spPr>
            <a:xfrm>
              <a:off x="3920224" y="1020267"/>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19" name="Oval 18"/>
            <p:cNvSpPr>
              <a:spLocks noChangeAspect="1"/>
            </p:cNvSpPr>
            <p:nvPr/>
          </p:nvSpPr>
          <p:spPr>
            <a:xfrm>
              <a:off x="3905953" y="1519535"/>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20" name="Oval 19"/>
            <p:cNvSpPr>
              <a:spLocks noChangeAspect="1"/>
            </p:cNvSpPr>
            <p:nvPr/>
          </p:nvSpPr>
          <p:spPr>
            <a:xfrm>
              <a:off x="3445423" y="765614"/>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21" name="Oval 20"/>
            <p:cNvSpPr>
              <a:spLocks noChangeAspect="1"/>
            </p:cNvSpPr>
            <p:nvPr/>
          </p:nvSpPr>
          <p:spPr>
            <a:xfrm>
              <a:off x="3516752" y="3913460"/>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22" name="Oval 21"/>
            <p:cNvSpPr>
              <a:spLocks noChangeAspect="1"/>
            </p:cNvSpPr>
            <p:nvPr/>
          </p:nvSpPr>
          <p:spPr>
            <a:xfrm>
              <a:off x="2860613" y="3462363"/>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24" name="Oval 23"/>
            <p:cNvSpPr>
              <a:spLocks noChangeAspect="1"/>
            </p:cNvSpPr>
            <p:nvPr/>
          </p:nvSpPr>
          <p:spPr>
            <a:xfrm>
              <a:off x="3693629" y="3244781"/>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25" name="Oval 24"/>
            <p:cNvSpPr>
              <a:spLocks noChangeAspect="1"/>
            </p:cNvSpPr>
            <p:nvPr/>
          </p:nvSpPr>
          <p:spPr>
            <a:xfrm>
              <a:off x="6806579" y="3464051"/>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26" name="Oval 25"/>
            <p:cNvSpPr>
              <a:spLocks noChangeAspect="1"/>
            </p:cNvSpPr>
            <p:nvPr/>
          </p:nvSpPr>
          <p:spPr>
            <a:xfrm>
              <a:off x="6100243" y="3427870"/>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27" name="Oval 26"/>
            <p:cNvSpPr>
              <a:spLocks noChangeAspect="1"/>
            </p:cNvSpPr>
            <p:nvPr/>
          </p:nvSpPr>
          <p:spPr>
            <a:xfrm>
              <a:off x="6569859" y="3091428"/>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28" name="Oval 27"/>
            <p:cNvSpPr>
              <a:spLocks noChangeAspect="1"/>
            </p:cNvSpPr>
            <p:nvPr/>
          </p:nvSpPr>
          <p:spPr>
            <a:xfrm>
              <a:off x="6803213" y="2697678"/>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29" name="Oval 28"/>
            <p:cNvSpPr>
              <a:spLocks noChangeAspect="1"/>
            </p:cNvSpPr>
            <p:nvPr/>
          </p:nvSpPr>
          <p:spPr>
            <a:xfrm>
              <a:off x="6064828" y="2717877"/>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grpSp>
      <p:grpSp>
        <p:nvGrpSpPr>
          <p:cNvPr id="36" name="Group 35"/>
          <p:cNvGrpSpPr/>
          <p:nvPr/>
        </p:nvGrpSpPr>
        <p:grpSpPr>
          <a:xfrm>
            <a:off x="282814" y="5366851"/>
            <a:ext cx="8961395" cy="627583"/>
            <a:chOff x="325627" y="5052933"/>
            <a:chExt cx="8961395" cy="627583"/>
          </a:xfrm>
        </p:grpSpPr>
        <p:sp>
          <p:nvSpPr>
            <p:cNvPr id="10" name="TextBox 9"/>
            <p:cNvSpPr txBox="1"/>
            <p:nvPr/>
          </p:nvSpPr>
          <p:spPr>
            <a:xfrm>
              <a:off x="325627" y="5052933"/>
              <a:ext cx="8961395" cy="584776"/>
            </a:xfrm>
            <a:prstGeom prst="rect">
              <a:avLst/>
            </a:prstGeom>
            <a:noFill/>
          </p:spPr>
          <p:txBody>
            <a:bodyPr wrap="square" rtlCol="0">
              <a:spAutoFit/>
            </a:bodyPr>
            <a:lstStyle/>
            <a:p>
              <a:r>
                <a:rPr lang="en-US" sz="3200" dirty="0"/>
                <a:t>1</a:t>
              </a:r>
              <a:r>
                <a:rPr lang="en-US" sz="3200" dirty="0" smtClean="0"/>
                <a:t>.) B</a:t>
              </a:r>
              <a:r>
                <a:rPr lang="en-US" sz="3200" baseline="-25000" dirty="0" smtClean="0"/>
                <a:t>1</a:t>
              </a:r>
              <a:r>
                <a:rPr lang="en-US" sz="3200" dirty="0" smtClean="0"/>
                <a:t>    …    B</a:t>
              </a:r>
              <a:r>
                <a:rPr lang="en-US" sz="3200" baseline="-25000" dirty="0" smtClean="0"/>
                <a:t>k</a:t>
              </a:r>
              <a:r>
                <a:rPr lang="en-US" sz="3200" baseline="-25000" dirty="0"/>
                <a:t>+1</a:t>
              </a:r>
              <a:r>
                <a:rPr lang="en-US" sz="3200" dirty="0" smtClean="0"/>
                <a:t> ≠  ⁄ ,  create k-simplex {v</a:t>
              </a:r>
              <a:r>
                <a:rPr lang="en-US" sz="3200" baseline="-25000" dirty="0" smtClean="0"/>
                <a:t>1</a:t>
              </a:r>
              <a:r>
                <a:rPr lang="en-US" sz="3200" dirty="0" smtClean="0"/>
                <a:t>, ... , v</a:t>
              </a:r>
              <a:r>
                <a:rPr lang="en-US" sz="3200" baseline="-25000" dirty="0" smtClean="0"/>
                <a:t>k+1</a:t>
              </a:r>
              <a:r>
                <a:rPr lang="en-US" sz="3200" dirty="0" smtClean="0"/>
                <a:t>}.</a:t>
              </a:r>
            </a:p>
          </p:txBody>
        </p:sp>
        <p:sp>
          <p:nvSpPr>
            <p:cNvPr id="2" name="TextBox 1"/>
            <p:cNvSpPr txBox="1"/>
            <p:nvPr/>
          </p:nvSpPr>
          <p:spPr>
            <a:xfrm rot="10800000">
              <a:off x="1201737" y="5095740"/>
              <a:ext cx="474946" cy="584776"/>
            </a:xfrm>
            <a:prstGeom prst="rect">
              <a:avLst/>
            </a:prstGeom>
            <a:noFill/>
          </p:spPr>
          <p:txBody>
            <a:bodyPr wrap="square" rtlCol="0">
              <a:spAutoFit/>
            </a:bodyPr>
            <a:lstStyle/>
            <a:p>
              <a:r>
                <a:rPr lang="en-US" sz="3200" dirty="0" smtClean="0"/>
                <a:t>U</a:t>
              </a:r>
            </a:p>
          </p:txBody>
        </p:sp>
        <p:sp>
          <p:nvSpPr>
            <p:cNvPr id="35" name="TextBox 34"/>
            <p:cNvSpPr txBox="1"/>
            <p:nvPr/>
          </p:nvSpPr>
          <p:spPr>
            <a:xfrm rot="10800000">
              <a:off x="1885062" y="5095740"/>
              <a:ext cx="474946" cy="584776"/>
            </a:xfrm>
            <a:prstGeom prst="rect">
              <a:avLst/>
            </a:prstGeom>
            <a:noFill/>
          </p:spPr>
          <p:txBody>
            <a:bodyPr wrap="square" rtlCol="0">
              <a:spAutoFit/>
            </a:bodyPr>
            <a:lstStyle/>
            <a:p>
              <a:r>
                <a:rPr lang="en-US" sz="3200" dirty="0" smtClean="0"/>
                <a:t>U</a:t>
              </a:r>
            </a:p>
          </p:txBody>
        </p:sp>
        <p:sp>
          <p:nvSpPr>
            <p:cNvPr id="9" name="TextBox 8"/>
            <p:cNvSpPr txBox="1"/>
            <p:nvPr/>
          </p:nvSpPr>
          <p:spPr>
            <a:xfrm>
              <a:off x="3293877" y="5052933"/>
              <a:ext cx="540722" cy="584776"/>
            </a:xfrm>
            <a:prstGeom prst="rect">
              <a:avLst/>
            </a:prstGeom>
            <a:noFill/>
          </p:spPr>
          <p:txBody>
            <a:bodyPr wrap="square" rtlCol="0">
              <a:spAutoFit/>
            </a:bodyPr>
            <a:lstStyle/>
            <a:p>
              <a:r>
                <a:rPr lang="en-US" sz="3200" dirty="0" smtClean="0"/>
                <a:t>0</a:t>
              </a:r>
            </a:p>
          </p:txBody>
        </p:sp>
      </p:grpSp>
    </p:spTree>
    <p:extLst>
      <p:ext uri="{BB962C8B-B14F-4D97-AF65-F5344CB8AC3E}">
        <p14:creationId xmlns:p14="http://schemas.microsoft.com/office/powerpoint/2010/main" val="8217648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963" y="-1"/>
            <a:ext cx="9171780" cy="6860229"/>
            <a:chOff x="-6963" y="-1"/>
            <a:chExt cx="9171780" cy="6860229"/>
          </a:xfrm>
          <a:solidFill>
            <a:srgbClr val="C6D9F1"/>
          </a:solidFill>
        </p:grpSpPr>
        <p:sp>
          <p:nvSpPr>
            <p:cNvPr id="5" name="Rectangle 4"/>
            <p:cNvSpPr/>
            <p:nvPr/>
          </p:nvSpPr>
          <p:spPr>
            <a:xfrm>
              <a:off x="0"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8976879"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13854" y="-1"/>
              <a:ext cx="9150963" cy="18288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6963" y="6677348"/>
              <a:ext cx="9150963" cy="1828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3" name="Rectangle 22"/>
          <p:cNvSpPr/>
          <p:nvPr/>
        </p:nvSpPr>
        <p:spPr>
          <a:xfrm>
            <a:off x="20817" y="-2535"/>
            <a:ext cx="9144000" cy="1042416"/>
          </a:xfrm>
          <a:prstGeom prst="rect">
            <a:avLst/>
          </a:prstGeom>
          <a:solidFill>
            <a:srgbClr val="C6D9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chemeClr val="tx1"/>
                </a:solidFill>
              </a:rPr>
              <a:t>Creating the </a:t>
            </a:r>
            <a:r>
              <a:rPr lang="en-US" sz="3200" dirty="0" err="1">
                <a:solidFill>
                  <a:schemeClr val="tx1"/>
                </a:solidFill>
              </a:rPr>
              <a:t>Čech</a:t>
            </a:r>
            <a:r>
              <a:rPr lang="en-US" sz="3200" dirty="0">
                <a:solidFill>
                  <a:schemeClr val="tx1"/>
                </a:solidFill>
              </a:rPr>
              <a:t> simplicial complex</a:t>
            </a:r>
          </a:p>
        </p:txBody>
      </p:sp>
      <p:pic>
        <p:nvPicPr>
          <p:cNvPr id="3" name="Picture 2" descr="nsimplexDist.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0979" y="1222917"/>
            <a:ext cx="6400800" cy="3441700"/>
          </a:xfrm>
          <a:prstGeom prst="rect">
            <a:avLst/>
          </a:prstGeom>
        </p:spPr>
      </p:pic>
      <p:grpSp>
        <p:nvGrpSpPr>
          <p:cNvPr id="2" name="Group 1"/>
          <p:cNvGrpSpPr/>
          <p:nvPr/>
        </p:nvGrpSpPr>
        <p:grpSpPr>
          <a:xfrm>
            <a:off x="943279" y="1574820"/>
            <a:ext cx="1362964" cy="1353167"/>
            <a:chOff x="943279" y="1574820"/>
            <a:chExt cx="1362964" cy="1353167"/>
          </a:xfrm>
        </p:grpSpPr>
        <p:sp>
          <p:nvSpPr>
            <p:cNvPr id="11" name="Isosceles Triangle 10"/>
            <p:cNvSpPr/>
            <p:nvPr/>
          </p:nvSpPr>
          <p:spPr>
            <a:xfrm rot="19709233">
              <a:off x="943279" y="1653562"/>
              <a:ext cx="1072816" cy="932692"/>
            </a:xfrm>
            <a:prstGeom prst="triangle">
              <a:avLst/>
            </a:prstGeom>
            <a:solidFill>
              <a:schemeClr val="bg1"/>
            </a:solidFill>
            <a:ln w="76200" cmpd="sng">
              <a:solidFill>
                <a:srgbClr val="008000"/>
              </a:solidFill>
            </a:ln>
          </p:spPr>
          <p:txBody>
            <a:bodyPr wrap="square" rtlCol="0" anchor="ctr">
              <a:spAutoFit/>
            </a:bodyPr>
            <a:lstStyle/>
            <a:p>
              <a:pPr algn="ctr"/>
              <a:endParaRPr lang="en-US" sz="3200" dirty="0" smtClean="0"/>
            </a:p>
          </p:txBody>
        </p:sp>
        <p:sp>
          <p:nvSpPr>
            <p:cNvPr id="12" name="Oval 11"/>
            <p:cNvSpPr>
              <a:spLocks noChangeAspect="1"/>
            </p:cNvSpPr>
            <p:nvPr/>
          </p:nvSpPr>
          <p:spPr>
            <a:xfrm>
              <a:off x="1108085" y="2653667"/>
              <a:ext cx="274320" cy="274320"/>
            </a:xfrm>
            <a:prstGeom prst="ellipse">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113956" y="1574820"/>
              <a:ext cx="274320" cy="274320"/>
            </a:xfrm>
            <a:prstGeom prst="ellipse">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2031923" y="2087736"/>
              <a:ext cx="274320" cy="274320"/>
            </a:xfrm>
            <a:prstGeom prst="ellipse">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282814" y="5366851"/>
            <a:ext cx="8961395" cy="627583"/>
            <a:chOff x="325627" y="5052933"/>
            <a:chExt cx="8961395" cy="627583"/>
          </a:xfrm>
        </p:grpSpPr>
        <p:sp>
          <p:nvSpPr>
            <p:cNvPr id="16" name="TextBox 15"/>
            <p:cNvSpPr txBox="1"/>
            <p:nvPr/>
          </p:nvSpPr>
          <p:spPr>
            <a:xfrm>
              <a:off x="325627" y="5052933"/>
              <a:ext cx="8961395" cy="584776"/>
            </a:xfrm>
            <a:prstGeom prst="rect">
              <a:avLst/>
            </a:prstGeom>
            <a:noFill/>
          </p:spPr>
          <p:txBody>
            <a:bodyPr wrap="square" rtlCol="0">
              <a:spAutoFit/>
            </a:bodyPr>
            <a:lstStyle/>
            <a:p>
              <a:r>
                <a:rPr lang="en-US" sz="3200" dirty="0"/>
                <a:t>1</a:t>
              </a:r>
              <a:r>
                <a:rPr lang="en-US" sz="3200" dirty="0" smtClean="0"/>
                <a:t>.) B</a:t>
              </a:r>
              <a:r>
                <a:rPr lang="en-US" sz="3200" baseline="-25000" dirty="0" smtClean="0"/>
                <a:t>1</a:t>
              </a:r>
              <a:r>
                <a:rPr lang="en-US" sz="3200" dirty="0" smtClean="0"/>
                <a:t>    …    B</a:t>
              </a:r>
              <a:r>
                <a:rPr lang="en-US" sz="3200" baseline="-25000" dirty="0" smtClean="0"/>
                <a:t>k</a:t>
              </a:r>
              <a:r>
                <a:rPr lang="en-US" sz="3200" baseline="-25000" dirty="0"/>
                <a:t>+1</a:t>
              </a:r>
              <a:r>
                <a:rPr lang="en-US" sz="3200" dirty="0" smtClean="0"/>
                <a:t> ≠  ⁄ ,  create k-simplex {v</a:t>
              </a:r>
              <a:r>
                <a:rPr lang="en-US" sz="3200" baseline="-25000" dirty="0" smtClean="0"/>
                <a:t>1</a:t>
              </a:r>
              <a:r>
                <a:rPr lang="en-US" sz="3200" dirty="0" smtClean="0"/>
                <a:t>, ... , v</a:t>
              </a:r>
              <a:r>
                <a:rPr lang="en-US" sz="3200" baseline="-25000" dirty="0" smtClean="0"/>
                <a:t>k+1</a:t>
              </a:r>
              <a:r>
                <a:rPr lang="en-US" sz="3200" dirty="0" smtClean="0"/>
                <a:t>}.</a:t>
              </a:r>
            </a:p>
          </p:txBody>
        </p:sp>
        <p:sp>
          <p:nvSpPr>
            <p:cNvPr id="17" name="TextBox 16"/>
            <p:cNvSpPr txBox="1"/>
            <p:nvPr/>
          </p:nvSpPr>
          <p:spPr>
            <a:xfrm rot="10800000">
              <a:off x="1201737" y="5095740"/>
              <a:ext cx="474946" cy="584776"/>
            </a:xfrm>
            <a:prstGeom prst="rect">
              <a:avLst/>
            </a:prstGeom>
            <a:noFill/>
          </p:spPr>
          <p:txBody>
            <a:bodyPr wrap="square" rtlCol="0">
              <a:spAutoFit/>
            </a:bodyPr>
            <a:lstStyle/>
            <a:p>
              <a:r>
                <a:rPr lang="en-US" sz="3200" dirty="0" smtClean="0"/>
                <a:t>U</a:t>
              </a:r>
            </a:p>
          </p:txBody>
        </p:sp>
        <p:sp>
          <p:nvSpPr>
            <p:cNvPr id="18" name="TextBox 17"/>
            <p:cNvSpPr txBox="1"/>
            <p:nvPr/>
          </p:nvSpPr>
          <p:spPr>
            <a:xfrm rot="10800000">
              <a:off x="1885062" y="5095740"/>
              <a:ext cx="474946" cy="584776"/>
            </a:xfrm>
            <a:prstGeom prst="rect">
              <a:avLst/>
            </a:prstGeom>
            <a:noFill/>
          </p:spPr>
          <p:txBody>
            <a:bodyPr wrap="square" rtlCol="0">
              <a:spAutoFit/>
            </a:bodyPr>
            <a:lstStyle/>
            <a:p>
              <a:r>
                <a:rPr lang="en-US" sz="3200" dirty="0" smtClean="0"/>
                <a:t>U</a:t>
              </a:r>
            </a:p>
          </p:txBody>
        </p:sp>
        <p:sp>
          <p:nvSpPr>
            <p:cNvPr id="19" name="TextBox 18"/>
            <p:cNvSpPr txBox="1"/>
            <p:nvPr/>
          </p:nvSpPr>
          <p:spPr>
            <a:xfrm>
              <a:off x="3293877" y="5052933"/>
              <a:ext cx="540722" cy="584776"/>
            </a:xfrm>
            <a:prstGeom prst="rect">
              <a:avLst/>
            </a:prstGeom>
            <a:noFill/>
          </p:spPr>
          <p:txBody>
            <a:bodyPr wrap="square" rtlCol="0">
              <a:spAutoFit/>
            </a:bodyPr>
            <a:lstStyle/>
            <a:p>
              <a:r>
                <a:rPr lang="en-US" sz="3200" dirty="0" smtClean="0"/>
                <a:t>0</a:t>
              </a:r>
            </a:p>
          </p:txBody>
        </p:sp>
      </p:grpSp>
    </p:spTree>
    <p:extLst>
      <p:ext uri="{BB962C8B-B14F-4D97-AF65-F5344CB8AC3E}">
        <p14:creationId xmlns:p14="http://schemas.microsoft.com/office/powerpoint/2010/main" val="37537446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45439" y="141128"/>
            <a:ext cx="8998561" cy="7540526"/>
          </a:xfrm>
          <a:prstGeom prst="rect">
            <a:avLst/>
          </a:prstGeom>
        </p:spPr>
        <p:txBody>
          <a:bodyPr wrap="square">
            <a:spAutoFit/>
          </a:bodyPr>
          <a:lstStyle/>
          <a:p>
            <a:r>
              <a:rPr lang="en-US" sz="3200" dirty="0" smtClean="0"/>
              <a:t>Consider </a:t>
            </a:r>
            <a:r>
              <a:rPr lang="en-US" sz="3200" dirty="0"/>
              <a:t>X  an arbitrary topological space. </a:t>
            </a:r>
            <a:endParaRPr lang="en-US" sz="3200" dirty="0" smtClean="0"/>
          </a:p>
          <a:p>
            <a:endParaRPr lang="en-US" sz="2400" dirty="0" smtClean="0"/>
          </a:p>
          <a:p>
            <a:r>
              <a:rPr lang="en-US" sz="3200" dirty="0" smtClean="0"/>
              <a:t>Let </a:t>
            </a:r>
            <a:r>
              <a:rPr lang="en-US" sz="3200" i="1" dirty="0"/>
              <a:t>V</a:t>
            </a:r>
            <a:r>
              <a:rPr lang="en-US" sz="3200" dirty="0" smtClean="0"/>
              <a:t> </a:t>
            </a:r>
            <a:r>
              <a:rPr lang="en-US" sz="3200" dirty="0"/>
              <a:t>= </a:t>
            </a:r>
            <a:r>
              <a:rPr lang="en-US" sz="3200" dirty="0" smtClean="0"/>
              <a:t>{</a:t>
            </a:r>
            <a:r>
              <a:rPr lang="en-US" sz="3200" dirty="0"/>
              <a:t>V</a:t>
            </a:r>
            <a:r>
              <a:rPr lang="en-US" sz="3200" baseline="-25000" dirty="0" smtClean="0"/>
              <a:t>i </a:t>
            </a:r>
            <a:r>
              <a:rPr lang="en-US" sz="3200" dirty="0"/>
              <a:t>| </a:t>
            </a:r>
            <a:r>
              <a:rPr lang="en-US" sz="3200" dirty="0" err="1"/>
              <a:t>i</a:t>
            </a:r>
            <a:r>
              <a:rPr lang="en-US" sz="3200" dirty="0"/>
              <a:t> = 1, …, n </a:t>
            </a:r>
            <a:r>
              <a:rPr lang="en-US" sz="3200" dirty="0" smtClean="0"/>
              <a:t>} </a:t>
            </a:r>
            <a:r>
              <a:rPr lang="en-US" sz="3200" dirty="0"/>
              <a:t> </a:t>
            </a:r>
            <a:r>
              <a:rPr lang="en-US" sz="3200" dirty="0" smtClean="0"/>
              <a:t>where V</a:t>
            </a:r>
            <a:r>
              <a:rPr lang="en-US" sz="3200" baseline="-25000" dirty="0" smtClean="0"/>
              <a:t>i</a:t>
            </a:r>
            <a:r>
              <a:rPr lang="en-US" sz="3200" dirty="0" smtClean="0"/>
              <a:t>     X </a:t>
            </a:r>
            <a:r>
              <a:rPr lang="en-US" sz="3200" dirty="0"/>
              <a:t>, </a:t>
            </a:r>
            <a:endParaRPr lang="en-US" sz="3200" dirty="0" smtClean="0"/>
          </a:p>
          <a:p>
            <a:endParaRPr lang="en-US" sz="2400" dirty="0"/>
          </a:p>
          <a:p>
            <a:r>
              <a:rPr lang="en-US" sz="3200" dirty="0"/>
              <a:t>T</a:t>
            </a:r>
            <a:r>
              <a:rPr lang="en-US" sz="3200" dirty="0" smtClean="0"/>
              <a:t>he nerve </a:t>
            </a:r>
            <a:r>
              <a:rPr lang="en-US" sz="3200" dirty="0"/>
              <a:t>of </a:t>
            </a:r>
            <a:r>
              <a:rPr lang="en-US" sz="3200" i="1" dirty="0"/>
              <a:t>V</a:t>
            </a:r>
            <a:r>
              <a:rPr lang="en-US" sz="3200" dirty="0" smtClean="0"/>
              <a:t> = </a:t>
            </a:r>
            <a:r>
              <a:rPr lang="en-US" sz="3200" i="1" dirty="0"/>
              <a:t>N</a:t>
            </a:r>
            <a:r>
              <a:rPr lang="en-US" sz="3200" dirty="0" smtClean="0"/>
              <a:t>(</a:t>
            </a:r>
            <a:r>
              <a:rPr lang="en-US" sz="3200" i="1" dirty="0"/>
              <a:t>V</a:t>
            </a:r>
            <a:r>
              <a:rPr lang="en-US" sz="3200" dirty="0" smtClean="0"/>
              <a:t>) where </a:t>
            </a:r>
          </a:p>
          <a:p>
            <a:endParaRPr lang="en-US" sz="2400" dirty="0"/>
          </a:p>
          <a:p>
            <a:r>
              <a:rPr lang="en-US" sz="3200" dirty="0" smtClean="0"/>
              <a:t>The </a:t>
            </a:r>
            <a:r>
              <a:rPr lang="en-US" sz="3200" dirty="0"/>
              <a:t>k -simplices of N</a:t>
            </a:r>
            <a:r>
              <a:rPr lang="en-US" sz="3200" dirty="0" smtClean="0"/>
              <a:t>(</a:t>
            </a:r>
            <a:r>
              <a:rPr lang="en-US" sz="3200" i="1" dirty="0" smtClean="0"/>
              <a:t>V</a:t>
            </a:r>
            <a:r>
              <a:rPr lang="en-US" sz="3200" dirty="0" smtClean="0"/>
              <a:t>)  = </a:t>
            </a:r>
          </a:p>
          <a:p>
            <a:r>
              <a:rPr lang="en-US" sz="3200" dirty="0" smtClean="0"/>
              <a:t>		nonempty </a:t>
            </a:r>
            <a:r>
              <a:rPr lang="en-US" sz="3200" dirty="0"/>
              <a:t>intersections of </a:t>
            </a:r>
            <a:endParaRPr lang="en-US" sz="3200" dirty="0" smtClean="0"/>
          </a:p>
          <a:p>
            <a:r>
              <a:rPr lang="en-US" sz="3200" dirty="0"/>
              <a:t>	</a:t>
            </a:r>
            <a:r>
              <a:rPr lang="en-US" sz="3200" dirty="0" smtClean="0"/>
              <a:t>	k </a:t>
            </a:r>
            <a:r>
              <a:rPr lang="en-US" sz="3200" dirty="0"/>
              <a:t>+1  distinct </a:t>
            </a:r>
            <a:r>
              <a:rPr lang="en-US" sz="3200" dirty="0" smtClean="0"/>
              <a:t>elements of </a:t>
            </a:r>
            <a:r>
              <a:rPr lang="en-US" sz="3200" i="1" dirty="0"/>
              <a:t>V</a:t>
            </a:r>
            <a:r>
              <a:rPr lang="en-US" sz="3200" dirty="0" smtClean="0"/>
              <a:t> </a:t>
            </a:r>
            <a:r>
              <a:rPr lang="en-US" sz="3200" dirty="0"/>
              <a:t>. </a:t>
            </a:r>
            <a:endParaRPr lang="en-US" sz="3200" dirty="0" smtClean="0"/>
          </a:p>
          <a:p>
            <a:endParaRPr lang="en-US" sz="2400" dirty="0"/>
          </a:p>
          <a:p>
            <a:r>
              <a:rPr lang="en-US" sz="2800" dirty="0" smtClean="0"/>
              <a:t>For </a:t>
            </a:r>
            <a:r>
              <a:rPr lang="en-US" sz="2800" dirty="0"/>
              <a:t>example, </a:t>
            </a:r>
            <a:endParaRPr lang="en-US" sz="2800" dirty="0" smtClean="0"/>
          </a:p>
          <a:p>
            <a:r>
              <a:rPr lang="en-US" sz="3200" dirty="0" smtClean="0"/>
              <a:t>Vertices = elements of </a:t>
            </a:r>
            <a:r>
              <a:rPr lang="en-US" sz="3200" i="1" dirty="0"/>
              <a:t>V</a:t>
            </a:r>
            <a:r>
              <a:rPr lang="en-US" sz="3200" dirty="0" smtClean="0"/>
              <a:t> </a:t>
            </a:r>
            <a:endParaRPr lang="en-US" sz="3200" dirty="0"/>
          </a:p>
          <a:p>
            <a:r>
              <a:rPr lang="en-US" sz="3200" dirty="0" smtClean="0"/>
              <a:t>Edges = </a:t>
            </a:r>
            <a:r>
              <a:rPr lang="en-US" sz="3200" dirty="0"/>
              <a:t>pairs in </a:t>
            </a:r>
            <a:r>
              <a:rPr lang="en-US" sz="3200" i="1" dirty="0"/>
              <a:t>V</a:t>
            </a:r>
            <a:r>
              <a:rPr lang="en-US" sz="3200" dirty="0" smtClean="0"/>
              <a:t>  </a:t>
            </a:r>
            <a:r>
              <a:rPr lang="en-US" sz="3200" dirty="0"/>
              <a:t>which </a:t>
            </a:r>
            <a:r>
              <a:rPr lang="en-US" sz="3200" dirty="0" smtClean="0"/>
              <a:t>intersect nontrivially.</a:t>
            </a:r>
          </a:p>
          <a:p>
            <a:r>
              <a:rPr lang="en-US" sz="3200" dirty="0" smtClean="0"/>
              <a:t>Triangles = triples </a:t>
            </a:r>
            <a:r>
              <a:rPr lang="en-US" sz="3200" dirty="0"/>
              <a:t>in </a:t>
            </a:r>
            <a:r>
              <a:rPr lang="en-US" sz="3200" i="1" dirty="0"/>
              <a:t>V</a:t>
            </a:r>
            <a:r>
              <a:rPr lang="en-US" sz="3200" dirty="0"/>
              <a:t>  which intersect nontrivially.</a:t>
            </a:r>
          </a:p>
          <a:p>
            <a:endParaRPr lang="en-US" sz="3200" dirty="0" smtClean="0"/>
          </a:p>
          <a:p>
            <a:endParaRPr lang="en-US" sz="2400" dirty="0"/>
          </a:p>
        </p:txBody>
      </p:sp>
      <p:pic>
        <p:nvPicPr>
          <p:cNvPr id="8" name="Picture 7"/>
          <p:cNvPicPr>
            <a:picLocks noChangeAspect="1"/>
          </p:cNvPicPr>
          <p:nvPr/>
        </p:nvPicPr>
        <p:blipFill>
          <a:blip r:embed="rId3"/>
          <a:stretch>
            <a:fillRect/>
          </a:stretch>
        </p:blipFill>
        <p:spPr>
          <a:xfrm>
            <a:off x="6009257" y="1983940"/>
            <a:ext cx="2992830" cy="3029552"/>
          </a:xfrm>
          <a:prstGeom prst="rect">
            <a:avLst/>
          </a:prstGeom>
        </p:spPr>
      </p:pic>
      <p:sp>
        <p:nvSpPr>
          <p:cNvPr id="4" name="Rectangle 3"/>
          <p:cNvSpPr/>
          <p:nvPr/>
        </p:nvSpPr>
        <p:spPr>
          <a:xfrm>
            <a:off x="2663641" y="6428320"/>
            <a:ext cx="6480360" cy="400110"/>
          </a:xfrm>
          <a:prstGeom prst="rect">
            <a:avLst/>
          </a:prstGeom>
        </p:spPr>
        <p:txBody>
          <a:bodyPr wrap="square">
            <a:spAutoFit/>
          </a:bodyPr>
          <a:lstStyle/>
          <a:p>
            <a:r>
              <a:rPr lang="en-US" sz="2000" dirty="0"/>
              <a:t>http://</a:t>
            </a:r>
            <a:r>
              <a:rPr lang="en-US" sz="2000" dirty="0" err="1"/>
              <a:t>www.math.upenn.edu</a:t>
            </a:r>
            <a:r>
              <a:rPr lang="en-US" sz="2000" dirty="0"/>
              <a:t>/~</a:t>
            </a:r>
            <a:r>
              <a:rPr lang="en-US" sz="2000" dirty="0" err="1"/>
              <a:t>ghrist</a:t>
            </a:r>
            <a:r>
              <a:rPr lang="en-US" sz="2000" dirty="0"/>
              <a:t>/EAT/EATchapter2.pdf</a:t>
            </a:r>
          </a:p>
        </p:txBody>
      </p:sp>
    </p:spTree>
    <p:extLst>
      <p:ext uri="{BB962C8B-B14F-4D97-AF65-F5344CB8AC3E}">
        <p14:creationId xmlns:p14="http://schemas.microsoft.com/office/powerpoint/2010/main" val="16971205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45439" y="141128"/>
            <a:ext cx="8998561" cy="7540526"/>
          </a:xfrm>
          <a:prstGeom prst="rect">
            <a:avLst/>
          </a:prstGeom>
        </p:spPr>
        <p:txBody>
          <a:bodyPr wrap="square">
            <a:spAutoFit/>
          </a:bodyPr>
          <a:lstStyle/>
          <a:p>
            <a:r>
              <a:rPr lang="en-US" sz="3200" dirty="0" smtClean="0"/>
              <a:t>Consider </a:t>
            </a:r>
            <a:r>
              <a:rPr lang="en-US" sz="3200" dirty="0"/>
              <a:t>X  an arbitrary topological space. </a:t>
            </a:r>
            <a:endParaRPr lang="en-US" sz="3200" dirty="0" smtClean="0"/>
          </a:p>
          <a:p>
            <a:endParaRPr lang="en-US" sz="2400" dirty="0" smtClean="0"/>
          </a:p>
          <a:p>
            <a:r>
              <a:rPr lang="en-US" sz="3200" dirty="0" smtClean="0"/>
              <a:t>Let </a:t>
            </a:r>
            <a:r>
              <a:rPr lang="en-US" sz="3200" i="1" dirty="0"/>
              <a:t>V</a:t>
            </a:r>
            <a:r>
              <a:rPr lang="en-US" sz="3200" dirty="0" smtClean="0"/>
              <a:t> </a:t>
            </a:r>
            <a:r>
              <a:rPr lang="en-US" sz="3200" dirty="0"/>
              <a:t>= </a:t>
            </a:r>
            <a:r>
              <a:rPr lang="en-US" sz="3200" dirty="0" smtClean="0"/>
              <a:t>{</a:t>
            </a:r>
            <a:r>
              <a:rPr lang="en-US" sz="3200" dirty="0"/>
              <a:t>V</a:t>
            </a:r>
            <a:r>
              <a:rPr lang="en-US" sz="3200" baseline="-25000" dirty="0" smtClean="0"/>
              <a:t>i </a:t>
            </a:r>
            <a:r>
              <a:rPr lang="en-US" sz="3200" dirty="0"/>
              <a:t>| </a:t>
            </a:r>
            <a:r>
              <a:rPr lang="en-US" sz="3200" dirty="0" err="1"/>
              <a:t>i</a:t>
            </a:r>
            <a:r>
              <a:rPr lang="en-US" sz="3200" dirty="0"/>
              <a:t> = 1, …, n </a:t>
            </a:r>
            <a:r>
              <a:rPr lang="en-US" sz="3200" dirty="0" smtClean="0"/>
              <a:t>} </a:t>
            </a:r>
            <a:r>
              <a:rPr lang="en-US" sz="3200" dirty="0"/>
              <a:t> </a:t>
            </a:r>
            <a:r>
              <a:rPr lang="en-US" sz="3200" dirty="0" smtClean="0"/>
              <a:t>where V</a:t>
            </a:r>
            <a:r>
              <a:rPr lang="en-US" sz="3200" baseline="-25000" dirty="0" smtClean="0"/>
              <a:t>i</a:t>
            </a:r>
            <a:r>
              <a:rPr lang="en-US" sz="3200" dirty="0" smtClean="0"/>
              <a:t>     X </a:t>
            </a:r>
            <a:r>
              <a:rPr lang="en-US" sz="3200" dirty="0"/>
              <a:t>, </a:t>
            </a:r>
            <a:endParaRPr lang="en-US" sz="3200" dirty="0" smtClean="0"/>
          </a:p>
          <a:p>
            <a:endParaRPr lang="en-US" sz="2400" dirty="0"/>
          </a:p>
          <a:p>
            <a:r>
              <a:rPr lang="en-US" sz="3200" dirty="0"/>
              <a:t>T</a:t>
            </a:r>
            <a:r>
              <a:rPr lang="en-US" sz="3200" dirty="0" smtClean="0"/>
              <a:t>he nerve </a:t>
            </a:r>
            <a:r>
              <a:rPr lang="en-US" sz="3200" dirty="0"/>
              <a:t>of </a:t>
            </a:r>
            <a:r>
              <a:rPr lang="en-US" sz="3200" i="1" dirty="0"/>
              <a:t>V</a:t>
            </a:r>
            <a:r>
              <a:rPr lang="en-US" sz="3200" dirty="0" smtClean="0"/>
              <a:t> = </a:t>
            </a:r>
            <a:r>
              <a:rPr lang="en-US" sz="3200" i="1" dirty="0"/>
              <a:t>N</a:t>
            </a:r>
            <a:r>
              <a:rPr lang="en-US" sz="3200" dirty="0" smtClean="0"/>
              <a:t>(</a:t>
            </a:r>
            <a:r>
              <a:rPr lang="en-US" sz="3200" i="1" dirty="0"/>
              <a:t>V</a:t>
            </a:r>
            <a:r>
              <a:rPr lang="en-US" sz="3200" dirty="0" smtClean="0"/>
              <a:t>) where </a:t>
            </a:r>
          </a:p>
          <a:p>
            <a:endParaRPr lang="en-US" sz="2400" dirty="0"/>
          </a:p>
          <a:p>
            <a:r>
              <a:rPr lang="en-US" sz="3200" dirty="0" smtClean="0"/>
              <a:t>The </a:t>
            </a:r>
            <a:r>
              <a:rPr lang="en-US" sz="3200" dirty="0"/>
              <a:t>k -simplices of N</a:t>
            </a:r>
            <a:r>
              <a:rPr lang="en-US" sz="3200" dirty="0" smtClean="0"/>
              <a:t>(</a:t>
            </a:r>
            <a:r>
              <a:rPr lang="en-US" sz="3200" i="1" dirty="0" smtClean="0"/>
              <a:t>V</a:t>
            </a:r>
            <a:r>
              <a:rPr lang="en-US" sz="3200" dirty="0" smtClean="0"/>
              <a:t>)  = </a:t>
            </a:r>
          </a:p>
          <a:p>
            <a:r>
              <a:rPr lang="en-US" sz="3200" dirty="0" smtClean="0"/>
              <a:t>		nonempty </a:t>
            </a:r>
            <a:r>
              <a:rPr lang="en-US" sz="3200" dirty="0"/>
              <a:t>intersections of </a:t>
            </a:r>
            <a:endParaRPr lang="en-US" sz="3200" dirty="0" smtClean="0"/>
          </a:p>
          <a:p>
            <a:r>
              <a:rPr lang="en-US" sz="3200" dirty="0"/>
              <a:t>	</a:t>
            </a:r>
            <a:r>
              <a:rPr lang="en-US" sz="3200" dirty="0" smtClean="0"/>
              <a:t>	k </a:t>
            </a:r>
            <a:r>
              <a:rPr lang="en-US" sz="3200" dirty="0"/>
              <a:t>+1  distinct </a:t>
            </a:r>
            <a:r>
              <a:rPr lang="en-US" sz="3200" dirty="0" smtClean="0"/>
              <a:t>elements of </a:t>
            </a:r>
            <a:r>
              <a:rPr lang="en-US" sz="3200" i="1" dirty="0"/>
              <a:t>V</a:t>
            </a:r>
            <a:r>
              <a:rPr lang="en-US" sz="3200" dirty="0" smtClean="0"/>
              <a:t> </a:t>
            </a:r>
            <a:r>
              <a:rPr lang="en-US" sz="3200" dirty="0"/>
              <a:t>. </a:t>
            </a:r>
            <a:endParaRPr lang="en-US" sz="3200" dirty="0" smtClean="0"/>
          </a:p>
          <a:p>
            <a:endParaRPr lang="en-US" sz="2400" dirty="0"/>
          </a:p>
          <a:p>
            <a:r>
              <a:rPr lang="en-US" sz="2800" dirty="0" smtClean="0"/>
              <a:t>For </a:t>
            </a:r>
            <a:r>
              <a:rPr lang="en-US" sz="2800" dirty="0"/>
              <a:t>example, </a:t>
            </a:r>
            <a:endParaRPr lang="en-US" sz="2800" dirty="0" smtClean="0"/>
          </a:p>
          <a:p>
            <a:r>
              <a:rPr lang="en-US" sz="3200" dirty="0" smtClean="0"/>
              <a:t>Vertices = elements of </a:t>
            </a:r>
            <a:r>
              <a:rPr lang="en-US" sz="3200" i="1" dirty="0"/>
              <a:t>V</a:t>
            </a:r>
            <a:r>
              <a:rPr lang="en-US" sz="3200" dirty="0" smtClean="0"/>
              <a:t> </a:t>
            </a:r>
            <a:endParaRPr lang="en-US" sz="3200" dirty="0"/>
          </a:p>
          <a:p>
            <a:r>
              <a:rPr lang="en-US" sz="3200" dirty="0" smtClean="0"/>
              <a:t>Edges = </a:t>
            </a:r>
            <a:r>
              <a:rPr lang="en-US" sz="3200" dirty="0"/>
              <a:t>pairs in </a:t>
            </a:r>
            <a:r>
              <a:rPr lang="en-US" sz="3200" i="1" dirty="0"/>
              <a:t>V</a:t>
            </a:r>
            <a:r>
              <a:rPr lang="en-US" sz="3200" dirty="0" smtClean="0"/>
              <a:t>  </a:t>
            </a:r>
            <a:r>
              <a:rPr lang="en-US" sz="3200" dirty="0"/>
              <a:t>which </a:t>
            </a:r>
            <a:r>
              <a:rPr lang="en-US" sz="3200" dirty="0" smtClean="0"/>
              <a:t>intersect nontrivially.</a:t>
            </a:r>
          </a:p>
          <a:p>
            <a:r>
              <a:rPr lang="en-US" sz="3200" dirty="0" smtClean="0"/>
              <a:t>Triangles = triples </a:t>
            </a:r>
            <a:r>
              <a:rPr lang="en-US" sz="3200" dirty="0"/>
              <a:t>in </a:t>
            </a:r>
            <a:r>
              <a:rPr lang="en-US" sz="3200" i="1" dirty="0"/>
              <a:t>V</a:t>
            </a:r>
            <a:r>
              <a:rPr lang="en-US" sz="3200" dirty="0"/>
              <a:t>  which intersect nontrivially.</a:t>
            </a:r>
          </a:p>
          <a:p>
            <a:endParaRPr lang="en-US" sz="3200" dirty="0" smtClean="0"/>
          </a:p>
          <a:p>
            <a:endParaRPr lang="en-US" sz="2400" dirty="0"/>
          </a:p>
        </p:txBody>
      </p:sp>
      <p:pic>
        <p:nvPicPr>
          <p:cNvPr id="8" name="Picture 7"/>
          <p:cNvPicPr>
            <a:picLocks noChangeAspect="1"/>
          </p:cNvPicPr>
          <p:nvPr/>
        </p:nvPicPr>
        <p:blipFill>
          <a:blip r:embed="rId3"/>
          <a:stretch>
            <a:fillRect/>
          </a:stretch>
        </p:blipFill>
        <p:spPr>
          <a:xfrm>
            <a:off x="6009257" y="1983940"/>
            <a:ext cx="2992830" cy="3029552"/>
          </a:xfrm>
          <a:prstGeom prst="rect">
            <a:avLst/>
          </a:prstGeom>
        </p:spPr>
      </p:pic>
      <p:sp>
        <p:nvSpPr>
          <p:cNvPr id="4" name="Rectangle 3"/>
          <p:cNvSpPr/>
          <p:nvPr/>
        </p:nvSpPr>
        <p:spPr>
          <a:xfrm>
            <a:off x="2663641" y="6428320"/>
            <a:ext cx="6480360" cy="400110"/>
          </a:xfrm>
          <a:prstGeom prst="rect">
            <a:avLst/>
          </a:prstGeom>
        </p:spPr>
        <p:txBody>
          <a:bodyPr wrap="square">
            <a:spAutoFit/>
          </a:bodyPr>
          <a:lstStyle/>
          <a:p>
            <a:r>
              <a:rPr lang="en-US" sz="2000" dirty="0"/>
              <a:t>http://</a:t>
            </a:r>
            <a:r>
              <a:rPr lang="en-US" sz="2000" dirty="0" err="1"/>
              <a:t>www.math.upenn.edu</a:t>
            </a:r>
            <a:r>
              <a:rPr lang="en-US" sz="2000" dirty="0"/>
              <a:t>/~</a:t>
            </a:r>
            <a:r>
              <a:rPr lang="en-US" sz="2000" dirty="0" err="1"/>
              <a:t>ghrist</a:t>
            </a:r>
            <a:r>
              <a:rPr lang="en-US" sz="2000" dirty="0"/>
              <a:t>/EAT/EATchapter2.pdf</a:t>
            </a:r>
          </a:p>
        </p:txBody>
      </p:sp>
      <p:sp>
        <p:nvSpPr>
          <p:cNvPr id="2" name="TextBox 1"/>
          <p:cNvSpPr txBox="1"/>
          <p:nvPr/>
        </p:nvSpPr>
        <p:spPr>
          <a:xfrm>
            <a:off x="4190941" y="813628"/>
            <a:ext cx="4797292" cy="1569660"/>
          </a:xfrm>
          <a:prstGeom prst="rect">
            <a:avLst/>
          </a:prstGeom>
          <a:solidFill>
            <a:srgbClr val="002060"/>
          </a:solidFill>
        </p:spPr>
        <p:txBody>
          <a:bodyPr wrap="square" rtlCol="0">
            <a:spAutoFit/>
          </a:bodyPr>
          <a:lstStyle/>
          <a:p>
            <a:r>
              <a:rPr lang="en-US" sz="3200" dirty="0" err="1">
                <a:solidFill>
                  <a:srgbClr val="FFFF00"/>
                </a:solidFill>
              </a:rPr>
              <a:t>Čech</a:t>
            </a:r>
            <a:r>
              <a:rPr lang="en-US" sz="3200" dirty="0" smtClean="0">
                <a:solidFill>
                  <a:srgbClr val="FFFF00"/>
                </a:solidFill>
              </a:rPr>
              <a:t> complex = </a:t>
            </a:r>
          </a:p>
          <a:p>
            <a:pPr algn="r"/>
            <a:r>
              <a:rPr lang="en-US" sz="3200" dirty="0" smtClean="0">
                <a:solidFill>
                  <a:srgbClr val="FFFF00"/>
                </a:solidFill>
              </a:rPr>
              <a:t>Mathematical nerve, </a:t>
            </a:r>
          </a:p>
          <a:p>
            <a:r>
              <a:rPr lang="en-US" sz="3200" dirty="0" smtClean="0">
                <a:solidFill>
                  <a:srgbClr val="FFFF00"/>
                </a:solidFill>
              </a:rPr>
              <a:t>not biological nerve</a:t>
            </a:r>
            <a:endParaRPr lang="en-US" sz="3200" dirty="0">
              <a:solidFill>
                <a:srgbClr val="FFFF00"/>
              </a:solidFill>
            </a:endParaRPr>
          </a:p>
        </p:txBody>
      </p:sp>
    </p:spTree>
    <p:extLst>
      <p:ext uri="{BB962C8B-B14F-4D97-AF65-F5344CB8AC3E}">
        <p14:creationId xmlns:p14="http://schemas.microsoft.com/office/powerpoint/2010/main" val="5380230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963" y="-1"/>
            <a:ext cx="9171780" cy="6860229"/>
            <a:chOff x="-6963" y="-1"/>
            <a:chExt cx="9171780" cy="6860229"/>
          </a:xfrm>
          <a:solidFill>
            <a:srgbClr val="C6D9F1"/>
          </a:solidFill>
        </p:grpSpPr>
        <p:sp>
          <p:nvSpPr>
            <p:cNvPr id="5" name="Rectangle 4"/>
            <p:cNvSpPr/>
            <p:nvPr/>
          </p:nvSpPr>
          <p:spPr>
            <a:xfrm>
              <a:off x="0"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8976879"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13854" y="-1"/>
              <a:ext cx="9150963" cy="18288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6963" y="6677348"/>
              <a:ext cx="9150963" cy="1828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3" name="Rectangle 22"/>
          <p:cNvSpPr/>
          <p:nvPr/>
        </p:nvSpPr>
        <p:spPr>
          <a:xfrm>
            <a:off x="20817" y="-2535"/>
            <a:ext cx="9144000" cy="1042416"/>
          </a:xfrm>
          <a:prstGeom prst="rect">
            <a:avLst/>
          </a:prstGeom>
          <a:solidFill>
            <a:srgbClr val="C6D9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smtClean="0">
              <a:solidFill>
                <a:schemeClr val="tx1"/>
              </a:solidFill>
            </a:endParaRPr>
          </a:p>
          <a:p>
            <a:pPr algn="ctr"/>
            <a:r>
              <a:rPr lang="en-US" sz="3200" dirty="0" smtClean="0">
                <a:solidFill>
                  <a:schemeClr val="tx1"/>
                </a:solidFill>
              </a:rPr>
              <a:t>Creating </a:t>
            </a:r>
            <a:r>
              <a:rPr lang="en-US" sz="3200" dirty="0">
                <a:solidFill>
                  <a:schemeClr val="tx1"/>
                </a:solidFill>
              </a:rPr>
              <a:t>the </a:t>
            </a:r>
            <a:r>
              <a:rPr lang="en-US" sz="3200" dirty="0" err="1">
                <a:solidFill>
                  <a:schemeClr val="tx1"/>
                </a:solidFill>
              </a:rPr>
              <a:t>Čech</a:t>
            </a:r>
            <a:r>
              <a:rPr lang="en-US" sz="3200" dirty="0">
                <a:solidFill>
                  <a:schemeClr val="tx1"/>
                </a:solidFill>
              </a:rPr>
              <a:t> simplicial complex</a:t>
            </a:r>
          </a:p>
          <a:p>
            <a:pPr algn="ctr"/>
            <a:endParaRPr lang="en-US" sz="3200" dirty="0">
              <a:solidFill>
                <a:schemeClr val="tx1"/>
              </a:solidFill>
            </a:endParaRPr>
          </a:p>
        </p:txBody>
      </p:sp>
      <p:pic>
        <p:nvPicPr>
          <p:cNvPr id="3" name="Picture 2" descr="nsimplexDist.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0979" y="1222917"/>
            <a:ext cx="6400800" cy="3441700"/>
          </a:xfrm>
          <a:prstGeom prst="rect">
            <a:avLst/>
          </a:prstGeom>
        </p:spPr>
      </p:pic>
      <p:grpSp>
        <p:nvGrpSpPr>
          <p:cNvPr id="30" name="Group 29"/>
          <p:cNvGrpSpPr/>
          <p:nvPr/>
        </p:nvGrpSpPr>
        <p:grpSpPr>
          <a:xfrm>
            <a:off x="943279" y="1574820"/>
            <a:ext cx="1362964" cy="1353167"/>
            <a:chOff x="943279" y="1574820"/>
            <a:chExt cx="1362964" cy="1353167"/>
          </a:xfrm>
        </p:grpSpPr>
        <p:sp>
          <p:nvSpPr>
            <p:cNvPr id="31" name="Isosceles Triangle 30"/>
            <p:cNvSpPr/>
            <p:nvPr/>
          </p:nvSpPr>
          <p:spPr>
            <a:xfrm rot="19709233">
              <a:off x="943279" y="1653562"/>
              <a:ext cx="1072816" cy="932692"/>
            </a:xfrm>
            <a:prstGeom prst="triangle">
              <a:avLst/>
            </a:prstGeom>
            <a:solidFill>
              <a:schemeClr val="bg1"/>
            </a:solidFill>
            <a:ln w="76200" cmpd="sng">
              <a:solidFill>
                <a:srgbClr val="008000"/>
              </a:solidFill>
            </a:ln>
          </p:spPr>
          <p:txBody>
            <a:bodyPr wrap="square" rtlCol="0" anchor="ctr">
              <a:spAutoFit/>
            </a:bodyPr>
            <a:lstStyle/>
            <a:p>
              <a:pPr algn="ctr"/>
              <a:endParaRPr lang="en-US" sz="3200" dirty="0" smtClean="0"/>
            </a:p>
          </p:txBody>
        </p:sp>
        <p:sp>
          <p:nvSpPr>
            <p:cNvPr id="32" name="Oval 31"/>
            <p:cNvSpPr>
              <a:spLocks noChangeAspect="1"/>
            </p:cNvSpPr>
            <p:nvPr/>
          </p:nvSpPr>
          <p:spPr>
            <a:xfrm>
              <a:off x="1108085" y="2653667"/>
              <a:ext cx="274320" cy="274320"/>
            </a:xfrm>
            <a:prstGeom prst="ellipse">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a:spLocks noChangeAspect="1"/>
            </p:cNvSpPr>
            <p:nvPr/>
          </p:nvSpPr>
          <p:spPr>
            <a:xfrm>
              <a:off x="1113956" y="1574820"/>
              <a:ext cx="274320" cy="274320"/>
            </a:xfrm>
            <a:prstGeom prst="ellipse">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2031923" y="2087736"/>
              <a:ext cx="274320" cy="274320"/>
            </a:xfrm>
            <a:prstGeom prst="ellipse">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638079" y="765614"/>
            <a:ext cx="7349814" cy="4329160"/>
            <a:chOff x="638079" y="765614"/>
            <a:chExt cx="7349814" cy="4329160"/>
          </a:xfrm>
        </p:grpSpPr>
        <p:sp>
          <p:nvSpPr>
            <p:cNvPr id="12" name="Oval 11"/>
            <p:cNvSpPr>
              <a:spLocks noChangeAspect="1"/>
            </p:cNvSpPr>
            <p:nvPr/>
          </p:nvSpPr>
          <p:spPr>
            <a:xfrm>
              <a:off x="666506" y="2158774"/>
              <a:ext cx="1188720" cy="1188720"/>
            </a:xfrm>
            <a:prstGeom prst="ellipse">
              <a:avLst/>
            </a:prstGeom>
            <a:solidFill>
              <a:srgbClr val="C0504D">
                <a:alpha val="43000"/>
              </a:srgbClr>
            </a:solidFill>
          </p:spPr>
          <p:txBody>
            <a:bodyPr wrap="square" rtlCol="0" anchor="ctr">
              <a:spAutoFit/>
            </a:bodyPr>
            <a:lstStyle/>
            <a:p>
              <a:pPr algn="ctr"/>
              <a:endParaRPr lang="en-US" sz="3200" dirty="0" smtClean="0"/>
            </a:p>
          </p:txBody>
        </p:sp>
        <p:sp>
          <p:nvSpPr>
            <p:cNvPr id="13" name="Oval 12"/>
            <p:cNvSpPr>
              <a:spLocks noChangeAspect="1"/>
            </p:cNvSpPr>
            <p:nvPr/>
          </p:nvSpPr>
          <p:spPr>
            <a:xfrm>
              <a:off x="1604226" y="1618854"/>
              <a:ext cx="1181314" cy="1181314"/>
            </a:xfrm>
            <a:prstGeom prst="ellipse">
              <a:avLst/>
            </a:prstGeom>
            <a:solidFill>
              <a:srgbClr val="C0504D">
                <a:alpha val="43000"/>
              </a:srgbClr>
            </a:solidFill>
          </p:spPr>
          <p:txBody>
            <a:bodyPr wrap="square" rtlCol="0" anchor="ctr">
              <a:spAutoFit/>
            </a:bodyPr>
            <a:lstStyle/>
            <a:p>
              <a:pPr algn="ctr"/>
              <a:endParaRPr lang="en-US" sz="3200" dirty="0" smtClean="0"/>
            </a:p>
          </p:txBody>
        </p:sp>
        <p:sp>
          <p:nvSpPr>
            <p:cNvPr id="14" name="Oval 13"/>
            <p:cNvSpPr>
              <a:spLocks noChangeAspect="1"/>
            </p:cNvSpPr>
            <p:nvPr/>
          </p:nvSpPr>
          <p:spPr>
            <a:xfrm>
              <a:off x="638079" y="1094278"/>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15" name="Oval 14"/>
            <p:cNvSpPr>
              <a:spLocks noChangeAspect="1"/>
            </p:cNvSpPr>
            <p:nvPr/>
          </p:nvSpPr>
          <p:spPr>
            <a:xfrm>
              <a:off x="6550916" y="851499"/>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16" name="Oval 15"/>
            <p:cNvSpPr>
              <a:spLocks noChangeAspect="1"/>
            </p:cNvSpPr>
            <p:nvPr/>
          </p:nvSpPr>
          <p:spPr>
            <a:xfrm>
              <a:off x="5678887" y="1249133"/>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17" name="Oval 16"/>
            <p:cNvSpPr>
              <a:spLocks noChangeAspect="1"/>
            </p:cNvSpPr>
            <p:nvPr/>
          </p:nvSpPr>
          <p:spPr>
            <a:xfrm>
              <a:off x="4306152" y="765614"/>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18" name="Oval 17"/>
            <p:cNvSpPr>
              <a:spLocks noChangeAspect="1"/>
            </p:cNvSpPr>
            <p:nvPr/>
          </p:nvSpPr>
          <p:spPr>
            <a:xfrm>
              <a:off x="3920224" y="1020267"/>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19" name="Oval 18"/>
            <p:cNvSpPr>
              <a:spLocks noChangeAspect="1"/>
            </p:cNvSpPr>
            <p:nvPr/>
          </p:nvSpPr>
          <p:spPr>
            <a:xfrm>
              <a:off x="3905953" y="1519535"/>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20" name="Oval 19"/>
            <p:cNvSpPr>
              <a:spLocks noChangeAspect="1"/>
            </p:cNvSpPr>
            <p:nvPr/>
          </p:nvSpPr>
          <p:spPr>
            <a:xfrm>
              <a:off x="3445423" y="765614"/>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21" name="Oval 20"/>
            <p:cNvSpPr>
              <a:spLocks noChangeAspect="1"/>
            </p:cNvSpPr>
            <p:nvPr/>
          </p:nvSpPr>
          <p:spPr>
            <a:xfrm>
              <a:off x="3516752" y="3913460"/>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22" name="Oval 21"/>
            <p:cNvSpPr>
              <a:spLocks noChangeAspect="1"/>
            </p:cNvSpPr>
            <p:nvPr/>
          </p:nvSpPr>
          <p:spPr>
            <a:xfrm>
              <a:off x="2860613" y="3462363"/>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24" name="Oval 23"/>
            <p:cNvSpPr>
              <a:spLocks noChangeAspect="1"/>
            </p:cNvSpPr>
            <p:nvPr/>
          </p:nvSpPr>
          <p:spPr>
            <a:xfrm>
              <a:off x="3693629" y="3244781"/>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25" name="Oval 24"/>
            <p:cNvSpPr>
              <a:spLocks noChangeAspect="1"/>
            </p:cNvSpPr>
            <p:nvPr/>
          </p:nvSpPr>
          <p:spPr>
            <a:xfrm>
              <a:off x="6806579" y="3464051"/>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26" name="Oval 25"/>
            <p:cNvSpPr>
              <a:spLocks noChangeAspect="1"/>
            </p:cNvSpPr>
            <p:nvPr/>
          </p:nvSpPr>
          <p:spPr>
            <a:xfrm>
              <a:off x="6100243" y="3427870"/>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27" name="Oval 26"/>
            <p:cNvSpPr>
              <a:spLocks noChangeAspect="1"/>
            </p:cNvSpPr>
            <p:nvPr/>
          </p:nvSpPr>
          <p:spPr>
            <a:xfrm>
              <a:off x="6569859" y="3091428"/>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28" name="Oval 27"/>
            <p:cNvSpPr>
              <a:spLocks noChangeAspect="1"/>
            </p:cNvSpPr>
            <p:nvPr/>
          </p:nvSpPr>
          <p:spPr>
            <a:xfrm>
              <a:off x="6803213" y="2697678"/>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29" name="Oval 28"/>
            <p:cNvSpPr>
              <a:spLocks noChangeAspect="1"/>
            </p:cNvSpPr>
            <p:nvPr/>
          </p:nvSpPr>
          <p:spPr>
            <a:xfrm>
              <a:off x="6064828" y="2717877"/>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grpSp>
      <p:grpSp>
        <p:nvGrpSpPr>
          <p:cNvPr id="36" name="Group 35"/>
          <p:cNvGrpSpPr/>
          <p:nvPr/>
        </p:nvGrpSpPr>
        <p:grpSpPr>
          <a:xfrm>
            <a:off x="282814" y="5366851"/>
            <a:ext cx="8961395" cy="627583"/>
            <a:chOff x="325627" y="5052933"/>
            <a:chExt cx="8961395" cy="627583"/>
          </a:xfrm>
        </p:grpSpPr>
        <p:sp>
          <p:nvSpPr>
            <p:cNvPr id="10" name="TextBox 9"/>
            <p:cNvSpPr txBox="1"/>
            <p:nvPr/>
          </p:nvSpPr>
          <p:spPr>
            <a:xfrm>
              <a:off x="325627" y="5052933"/>
              <a:ext cx="8961395" cy="584776"/>
            </a:xfrm>
            <a:prstGeom prst="rect">
              <a:avLst/>
            </a:prstGeom>
            <a:noFill/>
          </p:spPr>
          <p:txBody>
            <a:bodyPr wrap="square" rtlCol="0">
              <a:spAutoFit/>
            </a:bodyPr>
            <a:lstStyle/>
            <a:p>
              <a:r>
                <a:rPr lang="en-US" sz="3200" dirty="0"/>
                <a:t>1</a:t>
              </a:r>
              <a:r>
                <a:rPr lang="en-US" sz="3200" dirty="0" smtClean="0"/>
                <a:t>.) B</a:t>
              </a:r>
              <a:r>
                <a:rPr lang="en-US" sz="3200" baseline="-25000" dirty="0" smtClean="0"/>
                <a:t>1</a:t>
              </a:r>
              <a:r>
                <a:rPr lang="en-US" sz="3200" dirty="0" smtClean="0"/>
                <a:t>    …    B</a:t>
              </a:r>
              <a:r>
                <a:rPr lang="en-US" sz="3200" baseline="-25000" dirty="0" smtClean="0"/>
                <a:t>k</a:t>
              </a:r>
              <a:r>
                <a:rPr lang="en-US" sz="3200" baseline="-25000" dirty="0"/>
                <a:t>+1</a:t>
              </a:r>
              <a:r>
                <a:rPr lang="en-US" sz="3200" dirty="0" smtClean="0"/>
                <a:t> ≠  ⁄ ,  create k-simplex {v</a:t>
              </a:r>
              <a:r>
                <a:rPr lang="en-US" sz="3200" baseline="-25000" dirty="0" smtClean="0"/>
                <a:t>1</a:t>
              </a:r>
              <a:r>
                <a:rPr lang="en-US" sz="3200" dirty="0" smtClean="0"/>
                <a:t>, ... , v</a:t>
              </a:r>
              <a:r>
                <a:rPr lang="en-US" sz="3200" baseline="-25000" dirty="0" smtClean="0"/>
                <a:t>k+1</a:t>
              </a:r>
              <a:r>
                <a:rPr lang="en-US" sz="3200" dirty="0" smtClean="0"/>
                <a:t>}.</a:t>
              </a:r>
            </a:p>
          </p:txBody>
        </p:sp>
        <p:sp>
          <p:nvSpPr>
            <p:cNvPr id="2" name="TextBox 1"/>
            <p:cNvSpPr txBox="1"/>
            <p:nvPr/>
          </p:nvSpPr>
          <p:spPr>
            <a:xfrm rot="10800000">
              <a:off x="1201737" y="5095740"/>
              <a:ext cx="474946" cy="584776"/>
            </a:xfrm>
            <a:prstGeom prst="rect">
              <a:avLst/>
            </a:prstGeom>
            <a:noFill/>
          </p:spPr>
          <p:txBody>
            <a:bodyPr wrap="square" rtlCol="0">
              <a:spAutoFit/>
            </a:bodyPr>
            <a:lstStyle/>
            <a:p>
              <a:r>
                <a:rPr lang="en-US" sz="3200" dirty="0" smtClean="0"/>
                <a:t>U</a:t>
              </a:r>
            </a:p>
          </p:txBody>
        </p:sp>
        <p:sp>
          <p:nvSpPr>
            <p:cNvPr id="35" name="TextBox 34"/>
            <p:cNvSpPr txBox="1"/>
            <p:nvPr/>
          </p:nvSpPr>
          <p:spPr>
            <a:xfrm rot="10800000">
              <a:off x="1885062" y="5095740"/>
              <a:ext cx="474946" cy="584776"/>
            </a:xfrm>
            <a:prstGeom prst="rect">
              <a:avLst/>
            </a:prstGeom>
            <a:noFill/>
          </p:spPr>
          <p:txBody>
            <a:bodyPr wrap="square" rtlCol="0">
              <a:spAutoFit/>
            </a:bodyPr>
            <a:lstStyle/>
            <a:p>
              <a:r>
                <a:rPr lang="en-US" sz="3200" dirty="0" smtClean="0"/>
                <a:t>U</a:t>
              </a:r>
            </a:p>
          </p:txBody>
        </p:sp>
        <p:sp>
          <p:nvSpPr>
            <p:cNvPr id="9" name="TextBox 8"/>
            <p:cNvSpPr txBox="1"/>
            <p:nvPr/>
          </p:nvSpPr>
          <p:spPr>
            <a:xfrm>
              <a:off x="3293877" y="5052933"/>
              <a:ext cx="540722" cy="584776"/>
            </a:xfrm>
            <a:prstGeom prst="rect">
              <a:avLst/>
            </a:prstGeom>
            <a:noFill/>
          </p:spPr>
          <p:txBody>
            <a:bodyPr wrap="square" rtlCol="0">
              <a:spAutoFit/>
            </a:bodyPr>
            <a:lstStyle/>
            <a:p>
              <a:r>
                <a:rPr lang="en-US" sz="3200" dirty="0" smtClean="0"/>
                <a:t>0</a:t>
              </a:r>
            </a:p>
          </p:txBody>
        </p:sp>
      </p:grpSp>
    </p:spTree>
    <p:extLst>
      <p:ext uri="{BB962C8B-B14F-4D97-AF65-F5344CB8AC3E}">
        <p14:creationId xmlns:p14="http://schemas.microsoft.com/office/powerpoint/2010/main" val="32159381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82600" y="0"/>
            <a:ext cx="8155188" cy="6858000"/>
          </a:xfrm>
          <a:prstGeom prst="rect">
            <a:avLst/>
          </a:prstGeom>
        </p:spPr>
      </p:pic>
      <p:sp>
        <p:nvSpPr>
          <p:cNvPr id="4" name="Rectangle 3"/>
          <p:cNvSpPr/>
          <p:nvPr/>
        </p:nvSpPr>
        <p:spPr>
          <a:xfrm>
            <a:off x="482600" y="6488668"/>
            <a:ext cx="8465941" cy="369332"/>
          </a:xfrm>
          <a:prstGeom prst="rect">
            <a:avLst/>
          </a:prstGeom>
          <a:solidFill>
            <a:schemeClr val="bg1"/>
          </a:solidFill>
        </p:spPr>
        <p:txBody>
          <a:bodyPr wrap="square">
            <a:spAutoFit/>
          </a:bodyPr>
          <a:lstStyle/>
          <a:p>
            <a:r>
              <a:rPr lang="en-US" dirty="0"/>
              <a:t>http://</a:t>
            </a:r>
            <a:r>
              <a:rPr lang="en-US" dirty="0" err="1"/>
              <a:t>www.nature.com</a:t>
            </a:r>
            <a:r>
              <a:rPr lang="en-US" dirty="0"/>
              <a:t>/news/nobel-prize-for-decoding-brain-s-sense-of-place-1.16093</a:t>
            </a:r>
          </a:p>
        </p:txBody>
      </p:sp>
      <p:sp>
        <p:nvSpPr>
          <p:cNvPr id="2" name="Rectangle 1"/>
          <p:cNvSpPr/>
          <p:nvPr/>
        </p:nvSpPr>
        <p:spPr>
          <a:xfrm>
            <a:off x="987984" y="6135016"/>
            <a:ext cx="1492716" cy="369332"/>
          </a:xfrm>
          <a:prstGeom prst="rect">
            <a:avLst/>
          </a:prstGeom>
          <a:solidFill>
            <a:srgbClr val="FFFFFF"/>
          </a:solidFill>
        </p:spPr>
        <p:txBody>
          <a:bodyPr wrap="none">
            <a:spAutoFit/>
          </a:bodyPr>
          <a:lstStyle/>
          <a:p>
            <a:r>
              <a:rPr lang="en-US" dirty="0" err="1" smtClean="0"/>
              <a:t>Edvard</a:t>
            </a:r>
            <a:r>
              <a:rPr lang="en-US" dirty="0" smtClean="0"/>
              <a:t> Moser</a:t>
            </a:r>
            <a:endParaRPr lang="en-US" dirty="0"/>
          </a:p>
        </p:txBody>
      </p:sp>
      <p:sp>
        <p:nvSpPr>
          <p:cNvPr id="7" name="Rectangle 6"/>
          <p:cNvSpPr/>
          <p:nvPr/>
        </p:nvSpPr>
        <p:spPr>
          <a:xfrm>
            <a:off x="3675625" y="6133609"/>
            <a:ext cx="1730048" cy="369332"/>
          </a:xfrm>
          <a:prstGeom prst="rect">
            <a:avLst/>
          </a:prstGeom>
          <a:solidFill>
            <a:srgbClr val="FFFFFF"/>
          </a:solidFill>
        </p:spPr>
        <p:txBody>
          <a:bodyPr wrap="none">
            <a:spAutoFit/>
          </a:bodyPr>
          <a:lstStyle/>
          <a:p>
            <a:r>
              <a:rPr lang="en-US" dirty="0"/>
              <a:t>May-Britt Moser</a:t>
            </a:r>
          </a:p>
        </p:txBody>
      </p:sp>
      <p:sp>
        <p:nvSpPr>
          <p:cNvPr id="8" name="Rectangle 7"/>
          <p:cNvSpPr/>
          <p:nvPr/>
        </p:nvSpPr>
        <p:spPr>
          <a:xfrm>
            <a:off x="6531705" y="6150696"/>
            <a:ext cx="1420093" cy="369332"/>
          </a:xfrm>
          <a:prstGeom prst="rect">
            <a:avLst/>
          </a:prstGeom>
          <a:solidFill>
            <a:srgbClr val="FFFFFF"/>
          </a:solidFill>
        </p:spPr>
        <p:txBody>
          <a:bodyPr wrap="none">
            <a:spAutoFit/>
          </a:bodyPr>
          <a:lstStyle/>
          <a:p>
            <a:r>
              <a:rPr lang="en-US" dirty="0"/>
              <a:t>John O’Keefe</a:t>
            </a:r>
          </a:p>
        </p:txBody>
      </p:sp>
    </p:spTree>
    <p:extLst>
      <p:ext uri="{BB962C8B-B14F-4D97-AF65-F5344CB8AC3E}">
        <p14:creationId xmlns:p14="http://schemas.microsoft.com/office/powerpoint/2010/main" val="5874990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349546" y="2090659"/>
            <a:ext cx="4470307" cy="4525158"/>
          </a:xfrm>
          <a:prstGeom prst="rect">
            <a:avLst/>
          </a:prstGeom>
        </p:spPr>
      </p:pic>
      <p:sp>
        <p:nvSpPr>
          <p:cNvPr id="4" name="Rectangle 3"/>
          <p:cNvSpPr/>
          <p:nvPr/>
        </p:nvSpPr>
        <p:spPr>
          <a:xfrm>
            <a:off x="217493" y="285426"/>
            <a:ext cx="8855947" cy="2062103"/>
          </a:xfrm>
          <a:prstGeom prst="rect">
            <a:avLst/>
          </a:prstGeom>
        </p:spPr>
        <p:txBody>
          <a:bodyPr wrap="square">
            <a:spAutoFit/>
          </a:bodyPr>
          <a:lstStyle/>
          <a:p>
            <a:r>
              <a:rPr lang="en-US" sz="3200" dirty="0" smtClean="0"/>
              <a:t>Nerve Lemma</a:t>
            </a:r>
            <a:r>
              <a:rPr lang="en-US" sz="3200" dirty="0"/>
              <a:t>:</a:t>
            </a:r>
            <a:r>
              <a:rPr lang="en-US" sz="3200" dirty="0" smtClean="0"/>
              <a:t> </a:t>
            </a:r>
            <a:r>
              <a:rPr lang="en-US" sz="3200" dirty="0"/>
              <a:t>If </a:t>
            </a:r>
            <a:r>
              <a:rPr lang="en-US" sz="3200" i="1" dirty="0"/>
              <a:t>V</a:t>
            </a:r>
            <a:r>
              <a:rPr lang="en-US" sz="3200" dirty="0" smtClean="0"/>
              <a:t> </a:t>
            </a:r>
            <a:r>
              <a:rPr lang="en-US" sz="3200" dirty="0"/>
              <a:t>is </a:t>
            </a:r>
            <a:r>
              <a:rPr lang="en-US" sz="3200" dirty="0" smtClean="0"/>
              <a:t>a finite </a:t>
            </a:r>
            <a:r>
              <a:rPr lang="en-US" sz="3200" dirty="0"/>
              <a:t>collection of subsets of X with </a:t>
            </a:r>
            <a:r>
              <a:rPr lang="en-US" sz="3200" dirty="0" smtClean="0"/>
              <a:t>all non</a:t>
            </a:r>
            <a:r>
              <a:rPr lang="en-US" sz="3200" dirty="0"/>
              <a:t>-empty intersections of </a:t>
            </a:r>
            <a:r>
              <a:rPr lang="en-US" sz="3200" dirty="0" err="1"/>
              <a:t>subcollections</a:t>
            </a:r>
            <a:r>
              <a:rPr lang="en-US" sz="3200" dirty="0"/>
              <a:t> of </a:t>
            </a:r>
            <a:r>
              <a:rPr lang="en-US" sz="3200" i="1" dirty="0"/>
              <a:t>V</a:t>
            </a:r>
            <a:r>
              <a:rPr lang="en-US" sz="3200" dirty="0" smtClean="0"/>
              <a:t> </a:t>
            </a:r>
            <a:r>
              <a:rPr lang="en-US" sz="3200" dirty="0"/>
              <a:t>contractible, then </a:t>
            </a:r>
            <a:r>
              <a:rPr lang="en-US" sz="3200" dirty="0" smtClean="0"/>
              <a:t>N(V) is </a:t>
            </a:r>
            <a:r>
              <a:rPr lang="en-US" sz="3200" dirty="0" err="1"/>
              <a:t>homotopic</a:t>
            </a:r>
            <a:r>
              <a:rPr lang="en-US" sz="3200" dirty="0"/>
              <a:t> </a:t>
            </a:r>
            <a:r>
              <a:rPr lang="en-US" sz="3200" dirty="0" smtClean="0"/>
              <a:t>to the </a:t>
            </a:r>
            <a:r>
              <a:rPr lang="en-US" sz="3200" dirty="0"/>
              <a:t>union of elements of </a:t>
            </a:r>
            <a:r>
              <a:rPr lang="en-US" sz="3200" i="1" dirty="0"/>
              <a:t>V</a:t>
            </a:r>
            <a:r>
              <a:rPr lang="en-US" sz="3200" dirty="0" smtClean="0"/>
              <a:t>.</a:t>
            </a:r>
            <a:endParaRPr lang="en-US" sz="3200" dirty="0"/>
          </a:p>
        </p:txBody>
      </p:sp>
      <p:sp>
        <p:nvSpPr>
          <p:cNvPr id="2" name="Rectangle 1"/>
          <p:cNvSpPr/>
          <p:nvPr/>
        </p:nvSpPr>
        <p:spPr>
          <a:xfrm>
            <a:off x="176400" y="6340115"/>
            <a:ext cx="8855947" cy="523220"/>
          </a:xfrm>
          <a:prstGeom prst="rect">
            <a:avLst/>
          </a:prstGeom>
        </p:spPr>
        <p:txBody>
          <a:bodyPr wrap="square">
            <a:spAutoFit/>
          </a:bodyPr>
          <a:lstStyle/>
          <a:p>
            <a:r>
              <a:rPr lang="en-US" sz="2800" dirty="0"/>
              <a:t>http://</a:t>
            </a:r>
            <a:r>
              <a:rPr lang="en-US" sz="2800" dirty="0" err="1"/>
              <a:t>www.math.upenn.edu</a:t>
            </a:r>
            <a:r>
              <a:rPr lang="en-US" sz="2800" dirty="0"/>
              <a:t>/~</a:t>
            </a:r>
            <a:r>
              <a:rPr lang="en-US" sz="2800" dirty="0" err="1"/>
              <a:t>ghrist</a:t>
            </a:r>
            <a:r>
              <a:rPr lang="en-US" sz="2800" dirty="0"/>
              <a:t>/EAT/EATchapter2.pdf</a:t>
            </a:r>
          </a:p>
        </p:txBody>
      </p:sp>
      <p:sp>
        <p:nvSpPr>
          <p:cNvPr id="3" name="TextBox 2"/>
          <p:cNvSpPr txBox="1"/>
          <p:nvPr/>
        </p:nvSpPr>
        <p:spPr>
          <a:xfrm>
            <a:off x="41566" y="27706"/>
            <a:ext cx="1486561" cy="369332"/>
          </a:xfrm>
          <a:prstGeom prst="rect">
            <a:avLst/>
          </a:prstGeom>
          <a:solidFill>
            <a:srgbClr val="002060"/>
          </a:solidFill>
        </p:spPr>
        <p:txBody>
          <a:bodyPr wrap="none" rtlCol="0">
            <a:spAutoFit/>
          </a:bodyPr>
          <a:lstStyle/>
          <a:p>
            <a:r>
              <a:rPr lang="en-US" smtClean="0">
                <a:solidFill>
                  <a:srgbClr val="FFFF00"/>
                </a:solidFill>
              </a:rPr>
              <a:t>Mathematical</a:t>
            </a:r>
            <a:endParaRPr lang="en-US" dirty="0">
              <a:solidFill>
                <a:srgbClr val="FFFF00"/>
              </a:solidFill>
            </a:endParaRPr>
          </a:p>
        </p:txBody>
      </p:sp>
    </p:spTree>
    <p:extLst>
      <p:ext uri="{BB962C8B-B14F-4D97-AF65-F5344CB8AC3E}">
        <p14:creationId xmlns:p14="http://schemas.microsoft.com/office/powerpoint/2010/main" val="154629779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709398" y="11318"/>
            <a:ext cx="5311009" cy="6858000"/>
          </a:xfrm>
          <a:prstGeom prst="rect">
            <a:avLst/>
          </a:prstGeom>
        </p:spPr>
      </p:pic>
      <p:sp>
        <p:nvSpPr>
          <p:cNvPr id="3" name="Rectangle 2"/>
          <p:cNvSpPr/>
          <p:nvPr/>
        </p:nvSpPr>
        <p:spPr>
          <a:xfrm>
            <a:off x="0" y="6556839"/>
            <a:ext cx="9144000" cy="369332"/>
          </a:xfrm>
          <a:prstGeom prst="rect">
            <a:avLst/>
          </a:prstGeom>
        </p:spPr>
        <p:txBody>
          <a:bodyPr wrap="square">
            <a:spAutoFit/>
          </a:bodyPr>
          <a:lstStyle/>
          <a:p>
            <a:r>
              <a:rPr lang="en-US" dirty="0" smtClean="0"/>
              <a:t>http://</a:t>
            </a:r>
            <a:r>
              <a:rPr lang="en-US" dirty="0" err="1" smtClean="0"/>
              <a:t>www.ploscompbiol.org</a:t>
            </a:r>
            <a:r>
              <a:rPr lang="en-US" dirty="0" smtClean="0"/>
              <a:t>/article/info%3Adoi%2F10.1371%2Fjournal.pcbi.1000205</a:t>
            </a:r>
            <a:endParaRPr lang="en-US" dirty="0"/>
          </a:p>
        </p:txBody>
      </p:sp>
      <p:sp>
        <p:nvSpPr>
          <p:cNvPr id="5" name="Rectangle 4"/>
          <p:cNvSpPr/>
          <p:nvPr/>
        </p:nvSpPr>
        <p:spPr>
          <a:xfrm>
            <a:off x="230793" y="209925"/>
            <a:ext cx="3512023" cy="3539430"/>
          </a:xfrm>
          <a:prstGeom prst="rect">
            <a:avLst/>
          </a:prstGeom>
          <a:solidFill>
            <a:srgbClr val="EEECE1"/>
          </a:solidFill>
        </p:spPr>
        <p:txBody>
          <a:bodyPr wrap="square">
            <a:spAutoFit/>
          </a:bodyPr>
          <a:lstStyle/>
          <a:p>
            <a:r>
              <a:rPr lang="en-US" sz="3200" dirty="0"/>
              <a:t>Idea:  Can recover the topology of the space traversed by the mouse by looking only at the spiking activity of place cells. </a:t>
            </a:r>
          </a:p>
        </p:txBody>
      </p:sp>
      <p:sp>
        <p:nvSpPr>
          <p:cNvPr id="4" name="TextBox 3"/>
          <p:cNvSpPr txBox="1"/>
          <p:nvPr/>
        </p:nvSpPr>
        <p:spPr>
          <a:xfrm>
            <a:off x="230793" y="4177886"/>
            <a:ext cx="3745949" cy="2062103"/>
          </a:xfrm>
          <a:prstGeom prst="rect">
            <a:avLst/>
          </a:prstGeom>
          <a:solidFill>
            <a:schemeClr val="accent3">
              <a:lumMod val="20000"/>
              <a:lumOff val="80000"/>
            </a:schemeClr>
          </a:solidFill>
        </p:spPr>
        <p:txBody>
          <a:bodyPr wrap="square" rtlCol="0">
            <a:spAutoFit/>
          </a:bodyPr>
          <a:lstStyle/>
          <a:p>
            <a:r>
              <a:rPr lang="en-US" sz="3200" dirty="0" smtClean="0"/>
              <a:t>Vertices = place cells</a:t>
            </a:r>
          </a:p>
          <a:p>
            <a:r>
              <a:rPr lang="en-US" sz="3200" dirty="0" smtClean="0"/>
              <a:t>Add simplex if place cells co-fare within a specified time period</a:t>
            </a:r>
          </a:p>
        </p:txBody>
      </p:sp>
    </p:spTree>
    <p:extLst>
      <p:ext uri="{BB962C8B-B14F-4D97-AF65-F5344CB8AC3E}">
        <p14:creationId xmlns:p14="http://schemas.microsoft.com/office/powerpoint/2010/main" val="40636480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709398" y="-18918"/>
            <a:ext cx="5311009" cy="6858000"/>
          </a:xfrm>
          <a:prstGeom prst="rect">
            <a:avLst/>
          </a:prstGeom>
        </p:spPr>
      </p:pic>
      <p:sp>
        <p:nvSpPr>
          <p:cNvPr id="3" name="Rectangle 2"/>
          <p:cNvSpPr/>
          <p:nvPr/>
        </p:nvSpPr>
        <p:spPr>
          <a:xfrm>
            <a:off x="0" y="6556839"/>
            <a:ext cx="9144000" cy="369332"/>
          </a:xfrm>
          <a:prstGeom prst="rect">
            <a:avLst/>
          </a:prstGeom>
        </p:spPr>
        <p:txBody>
          <a:bodyPr wrap="square">
            <a:spAutoFit/>
          </a:bodyPr>
          <a:lstStyle/>
          <a:p>
            <a:r>
              <a:rPr lang="en-US" dirty="0" smtClean="0"/>
              <a:t>http://</a:t>
            </a:r>
            <a:r>
              <a:rPr lang="en-US" dirty="0" err="1" smtClean="0"/>
              <a:t>www.ploscompbiol.org</a:t>
            </a:r>
            <a:r>
              <a:rPr lang="en-US" dirty="0" smtClean="0"/>
              <a:t>/article/info%3Adoi%2F10.1371%2Fjournal.pcbi.1000205</a:t>
            </a:r>
            <a:endParaRPr lang="en-US" dirty="0"/>
          </a:p>
        </p:txBody>
      </p:sp>
      <p:sp>
        <p:nvSpPr>
          <p:cNvPr id="5" name="Rectangle 4"/>
          <p:cNvSpPr/>
          <p:nvPr/>
        </p:nvSpPr>
        <p:spPr>
          <a:xfrm>
            <a:off x="230793" y="209925"/>
            <a:ext cx="3745949" cy="3046988"/>
          </a:xfrm>
          <a:prstGeom prst="rect">
            <a:avLst/>
          </a:prstGeom>
          <a:solidFill>
            <a:srgbClr val="EEECE1"/>
          </a:solidFill>
        </p:spPr>
        <p:txBody>
          <a:bodyPr wrap="square">
            <a:spAutoFit/>
          </a:bodyPr>
          <a:lstStyle/>
          <a:p>
            <a:r>
              <a:rPr lang="en-US" sz="3200" i="1" dirty="0" smtClean="0"/>
              <a:t>Cell group </a:t>
            </a:r>
            <a:r>
              <a:rPr lang="en-US" sz="3200" dirty="0" smtClean="0"/>
              <a:t>= collection of place </a:t>
            </a:r>
            <a:r>
              <a:rPr lang="en-US" sz="3200" dirty="0"/>
              <a:t>cells </a:t>
            </a:r>
            <a:r>
              <a:rPr lang="en-US" sz="3200" dirty="0" smtClean="0"/>
              <a:t>that co</a:t>
            </a:r>
            <a:r>
              <a:rPr lang="en-US" sz="3200" dirty="0"/>
              <a:t>-</a:t>
            </a:r>
            <a:r>
              <a:rPr lang="en-US" sz="3200" dirty="0" smtClean="0"/>
              <a:t>fire </a:t>
            </a:r>
            <a:r>
              <a:rPr lang="en-US" sz="3200" dirty="0"/>
              <a:t>within a specified time </a:t>
            </a:r>
            <a:r>
              <a:rPr lang="en-US" sz="3200" dirty="0" smtClean="0"/>
              <a:t>period (above a specified threshold) .</a:t>
            </a:r>
            <a:endParaRPr lang="en-US" sz="3200" dirty="0"/>
          </a:p>
        </p:txBody>
      </p:sp>
      <p:sp>
        <p:nvSpPr>
          <p:cNvPr id="4" name="TextBox 3"/>
          <p:cNvSpPr txBox="1"/>
          <p:nvPr/>
        </p:nvSpPr>
        <p:spPr>
          <a:xfrm>
            <a:off x="230793" y="3749355"/>
            <a:ext cx="3745949" cy="2554545"/>
          </a:xfrm>
          <a:prstGeom prst="rect">
            <a:avLst/>
          </a:prstGeom>
          <a:solidFill>
            <a:schemeClr val="accent3">
              <a:lumMod val="20000"/>
              <a:lumOff val="80000"/>
            </a:schemeClr>
          </a:solidFill>
        </p:spPr>
        <p:txBody>
          <a:bodyPr wrap="square" rtlCol="0">
            <a:spAutoFit/>
          </a:bodyPr>
          <a:lstStyle/>
          <a:p>
            <a:r>
              <a:rPr lang="en-US" sz="3200" dirty="0" smtClean="0"/>
              <a:t>Simplices correspond to cell groups.</a:t>
            </a:r>
          </a:p>
          <a:p>
            <a:r>
              <a:rPr lang="en-US" sz="3200" dirty="0" smtClean="0"/>
              <a:t>dimension of simplex = number of place cells in cell group - 1</a:t>
            </a:r>
          </a:p>
        </p:txBody>
      </p:sp>
    </p:spTree>
    <p:extLst>
      <p:ext uri="{BB962C8B-B14F-4D97-AF65-F5344CB8AC3E}">
        <p14:creationId xmlns:p14="http://schemas.microsoft.com/office/powerpoint/2010/main" val="55317246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rain scan of our salmon with t-values uncorrected for multiple comparisons. Source: Bennett et al. (20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2237" y="1137402"/>
            <a:ext cx="5915025" cy="32194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ource: Bennett et al. (20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2236" y="4364181"/>
            <a:ext cx="5915025" cy="25146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74073" y="168072"/>
            <a:ext cx="8769927" cy="923330"/>
          </a:xfrm>
          <a:prstGeom prst="rect">
            <a:avLst/>
          </a:prstGeom>
          <a:noFill/>
        </p:spPr>
        <p:txBody>
          <a:bodyPr wrap="square" rtlCol="0">
            <a:spAutoFit/>
          </a:bodyPr>
          <a:lstStyle/>
          <a:p>
            <a:r>
              <a:rPr lang="en-US" dirty="0" smtClean="0"/>
              <a:t>2012 Ignoble Prize</a:t>
            </a:r>
          </a:p>
          <a:p>
            <a:r>
              <a:rPr lang="en-US" dirty="0"/>
              <a:t>The Ig Nobel Prizes honor achievements that make people </a:t>
            </a:r>
            <a:r>
              <a:rPr lang="en-US" b="1" dirty="0"/>
              <a:t>LAUGH</a:t>
            </a:r>
            <a:r>
              <a:rPr lang="en-US" dirty="0"/>
              <a:t>, and then </a:t>
            </a:r>
            <a:r>
              <a:rPr lang="en-US" b="1" dirty="0"/>
              <a:t>THINK</a:t>
            </a:r>
            <a:r>
              <a:rPr lang="en-US" dirty="0" smtClean="0"/>
              <a:t>.</a:t>
            </a:r>
          </a:p>
          <a:p>
            <a:r>
              <a:rPr lang="en-US" dirty="0"/>
              <a:t>http://www.improbable.com/ig/</a:t>
            </a:r>
          </a:p>
        </p:txBody>
      </p:sp>
      <p:sp>
        <p:nvSpPr>
          <p:cNvPr id="2" name="Rectangle 1"/>
          <p:cNvSpPr/>
          <p:nvPr/>
        </p:nvSpPr>
        <p:spPr>
          <a:xfrm>
            <a:off x="374073" y="1755154"/>
            <a:ext cx="2286000" cy="4247317"/>
          </a:xfrm>
          <a:prstGeom prst="rect">
            <a:avLst/>
          </a:prstGeom>
        </p:spPr>
        <p:txBody>
          <a:bodyPr wrap="square">
            <a:spAutoFit/>
          </a:bodyPr>
          <a:lstStyle/>
          <a:p>
            <a:r>
              <a:rPr lang="en-US" dirty="0" smtClean="0"/>
              <a:t>fMRI of dead salmon </a:t>
            </a:r>
          </a:p>
          <a:p>
            <a:r>
              <a:rPr lang="en-US" dirty="0"/>
              <a:t> </a:t>
            </a:r>
            <a:r>
              <a:rPr lang="en-US" dirty="0" smtClean="0"/>
              <a:t> The salmon </a:t>
            </a:r>
            <a:r>
              <a:rPr lang="en-US" dirty="0"/>
              <a:t>was shown images of people in social situations, either socially inclusive situations or socially exclusive situations</a:t>
            </a:r>
            <a:r>
              <a:rPr lang="en-US" dirty="0" smtClean="0"/>
              <a:t>.</a:t>
            </a:r>
          </a:p>
          <a:p>
            <a:r>
              <a:rPr lang="en-US" dirty="0" smtClean="0"/>
              <a:t> </a:t>
            </a:r>
          </a:p>
          <a:p>
            <a:r>
              <a:rPr lang="en-US" dirty="0" smtClean="0"/>
              <a:t>The </a:t>
            </a:r>
            <a:r>
              <a:rPr lang="en-US" dirty="0"/>
              <a:t>salmon was asked to respond, saying how the person in the situation must be feeling. </a:t>
            </a:r>
            <a:endParaRPr lang="en-US" dirty="0" smtClean="0"/>
          </a:p>
          <a:p>
            <a:endParaRPr lang="en-US" dirty="0"/>
          </a:p>
        </p:txBody>
      </p:sp>
      <p:sp>
        <p:nvSpPr>
          <p:cNvPr id="3" name="Rectangle 2"/>
          <p:cNvSpPr/>
          <p:nvPr/>
        </p:nvSpPr>
        <p:spPr>
          <a:xfrm>
            <a:off x="120955" y="5793663"/>
            <a:ext cx="2605200" cy="830997"/>
          </a:xfrm>
          <a:prstGeom prst="rect">
            <a:avLst/>
          </a:prstGeom>
        </p:spPr>
        <p:txBody>
          <a:bodyPr wrap="square">
            <a:spAutoFit/>
          </a:bodyPr>
          <a:lstStyle/>
          <a:p>
            <a:r>
              <a:rPr lang="en-US" sz="1200" dirty="0"/>
              <a:t>http://blogs.scientificamerican.com/scicurious-brain/2012/09/25/ignobel-prize-in-neuroscience-the-dead-salmon-study/</a:t>
            </a:r>
          </a:p>
        </p:txBody>
      </p:sp>
      <p:sp>
        <p:nvSpPr>
          <p:cNvPr id="5" name="TextBox 4"/>
          <p:cNvSpPr txBox="1"/>
          <p:nvPr/>
        </p:nvSpPr>
        <p:spPr>
          <a:xfrm>
            <a:off x="4815447" y="789708"/>
            <a:ext cx="1157844" cy="1200329"/>
          </a:xfrm>
          <a:prstGeom prst="rect">
            <a:avLst/>
          </a:prstGeom>
          <a:solidFill>
            <a:schemeClr val="accent6">
              <a:lumMod val="20000"/>
              <a:lumOff val="80000"/>
            </a:schemeClr>
          </a:solidFill>
        </p:spPr>
        <p:txBody>
          <a:bodyPr wrap="square" rtlCol="0">
            <a:spAutoFit/>
          </a:bodyPr>
          <a:lstStyle/>
          <a:p>
            <a:r>
              <a:rPr lang="en-US" dirty="0" smtClean="0"/>
              <a:t>Activated compared to other voxels</a:t>
            </a:r>
            <a:endParaRPr lang="en-US" dirty="0"/>
          </a:p>
        </p:txBody>
      </p:sp>
      <p:cxnSp>
        <p:nvCxnSpPr>
          <p:cNvPr id="7" name="Straight Arrow Connector 6"/>
          <p:cNvCxnSpPr/>
          <p:nvPr/>
        </p:nvCxnSpPr>
        <p:spPr>
          <a:xfrm flipH="1">
            <a:off x="4560126" y="1972223"/>
            <a:ext cx="819396" cy="509719"/>
          </a:xfrm>
          <a:prstGeom prst="straightConnector1">
            <a:avLst/>
          </a:prstGeom>
          <a:ln w="57150">
            <a:solidFill>
              <a:schemeClr val="accent6">
                <a:lumMod val="20000"/>
                <a:lumOff val="8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5379522" y="1981130"/>
            <a:ext cx="985652" cy="500812"/>
          </a:xfrm>
          <a:prstGeom prst="straightConnector1">
            <a:avLst/>
          </a:prstGeom>
          <a:ln w="57150">
            <a:solidFill>
              <a:schemeClr val="accent6">
                <a:lumMod val="20000"/>
                <a:lumOff val="8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5374907" y="1953676"/>
            <a:ext cx="1051179" cy="880089"/>
          </a:xfrm>
          <a:prstGeom prst="straightConnector1">
            <a:avLst/>
          </a:prstGeom>
          <a:ln w="57150">
            <a:solidFill>
              <a:schemeClr val="accent6">
                <a:lumMod val="20000"/>
                <a:lumOff val="80000"/>
              </a:schemeClr>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0521491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556839"/>
            <a:ext cx="9144000" cy="369332"/>
          </a:xfrm>
          <a:prstGeom prst="rect">
            <a:avLst/>
          </a:prstGeom>
        </p:spPr>
        <p:txBody>
          <a:bodyPr wrap="square">
            <a:spAutoFit/>
          </a:bodyPr>
          <a:lstStyle/>
          <a:p>
            <a:r>
              <a:rPr lang="en-US" dirty="0" smtClean="0"/>
              <a:t>http://</a:t>
            </a:r>
            <a:r>
              <a:rPr lang="en-US" dirty="0" err="1" smtClean="0"/>
              <a:t>www.ploscompbiol.org</a:t>
            </a:r>
            <a:r>
              <a:rPr lang="en-US" dirty="0" smtClean="0"/>
              <a:t>/article/info%3Adoi%2F10.1371%2Fjournal.pcbi.1000205</a:t>
            </a:r>
            <a:endParaRPr lang="en-US" dirty="0"/>
          </a:p>
        </p:txBody>
      </p:sp>
      <p:pic>
        <p:nvPicPr>
          <p:cNvPr id="3" name="Picture 2"/>
          <p:cNvPicPr>
            <a:picLocks noChangeAspect="1"/>
          </p:cNvPicPr>
          <p:nvPr/>
        </p:nvPicPr>
        <p:blipFill>
          <a:blip r:embed="rId2"/>
          <a:stretch>
            <a:fillRect/>
          </a:stretch>
        </p:blipFill>
        <p:spPr>
          <a:xfrm>
            <a:off x="3430357" y="-15112"/>
            <a:ext cx="5779325" cy="6858000"/>
          </a:xfrm>
          <a:prstGeom prst="rect">
            <a:avLst/>
          </a:prstGeom>
        </p:spPr>
      </p:pic>
      <p:sp>
        <p:nvSpPr>
          <p:cNvPr id="4" name="TextBox 3"/>
          <p:cNvSpPr txBox="1"/>
          <p:nvPr/>
        </p:nvSpPr>
        <p:spPr>
          <a:xfrm>
            <a:off x="604806" y="4036559"/>
            <a:ext cx="2751894" cy="1569660"/>
          </a:xfrm>
          <a:prstGeom prst="rect">
            <a:avLst/>
          </a:prstGeom>
          <a:solidFill>
            <a:srgbClr val="EEECE1"/>
          </a:solidFill>
        </p:spPr>
        <p:txBody>
          <a:bodyPr wrap="square" rtlCol="0">
            <a:spAutoFit/>
          </a:bodyPr>
          <a:lstStyle/>
          <a:p>
            <a:r>
              <a:rPr lang="en-US" sz="3200" dirty="0" smtClean="0"/>
              <a:t>Trial is correct if H</a:t>
            </a:r>
            <a:r>
              <a:rPr lang="en-US" sz="3200" baseline="-25000" dirty="0" smtClean="0"/>
              <a:t>i</a:t>
            </a:r>
            <a:r>
              <a:rPr lang="en-US" sz="3200" dirty="0" smtClean="0"/>
              <a:t> correct for </a:t>
            </a:r>
            <a:r>
              <a:rPr lang="en-US" sz="3200" dirty="0" err="1" smtClean="0"/>
              <a:t>i</a:t>
            </a:r>
            <a:r>
              <a:rPr lang="en-US" sz="3200" dirty="0" smtClean="0"/>
              <a:t> = 0, 1, 2, 3, 4.</a:t>
            </a:r>
          </a:p>
        </p:txBody>
      </p:sp>
      <p:sp>
        <p:nvSpPr>
          <p:cNvPr id="5" name="TextBox 4"/>
          <p:cNvSpPr txBox="1"/>
          <p:nvPr/>
        </p:nvSpPr>
        <p:spPr>
          <a:xfrm>
            <a:off x="604806" y="2600332"/>
            <a:ext cx="2389007" cy="1077218"/>
          </a:xfrm>
          <a:prstGeom prst="rect">
            <a:avLst/>
          </a:prstGeom>
          <a:solidFill>
            <a:schemeClr val="accent3">
              <a:lumMod val="20000"/>
              <a:lumOff val="80000"/>
            </a:schemeClr>
          </a:solidFill>
        </p:spPr>
        <p:txBody>
          <a:bodyPr wrap="square" rtlCol="0">
            <a:spAutoFit/>
          </a:bodyPr>
          <a:lstStyle/>
          <a:p>
            <a:pPr algn="ctr"/>
            <a:r>
              <a:rPr lang="en-US" sz="3200" dirty="0" smtClean="0"/>
              <a:t>Recovering the topology</a:t>
            </a:r>
          </a:p>
        </p:txBody>
      </p:sp>
    </p:spTree>
    <p:extLst>
      <p:ext uri="{BB962C8B-B14F-4D97-AF65-F5344CB8AC3E}">
        <p14:creationId xmlns:p14="http://schemas.microsoft.com/office/powerpoint/2010/main" val="165442419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186580" y="60472"/>
            <a:ext cx="7946048" cy="6858000"/>
          </a:xfrm>
          <a:prstGeom prst="rect">
            <a:avLst/>
          </a:prstGeom>
        </p:spPr>
      </p:pic>
      <p:sp>
        <p:nvSpPr>
          <p:cNvPr id="4" name="TextBox 3"/>
          <p:cNvSpPr txBox="1"/>
          <p:nvPr/>
        </p:nvSpPr>
        <p:spPr>
          <a:xfrm>
            <a:off x="69273" y="4538005"/>
            <a:ext cx="4003963" cy="2062103"/>
          </a:xfrm>
          <a:prstGeom prst="rect">
            <a:avLst/>
          </a:prstGeom>
          <a:solidFill>
            <a:schemeClr val="tx2">
              <a:lumMod val="20000"/>
              <a:lumOff val="80000"/>
            </a:schemeClr>
          </a:solidFill>
        </p:spPr>
        <p:txBody>
          <a:bodyPr wrap="square" rtlCol="0">
            <a:spAutoFit/>
          </a:bodyPr>
          <a:lstStyle/>
          <a:p>
            <a:r>
              <a:rPr lang="en-US" sz="3200" dirty="0" smtClean="0"/>
              <a:t>Remodeling: </a:t>
            </a:r>
            <a:r>
              <a:rPr lang="en-US" sz="3200" dirty="0"/>
              <a:t>the hippocampus can undergo rapid context dependent remapping</a:t>
            </a:r>
            <a:r>
              <a:rPr lang="en-US" sz="3200" dirty="0" smtClean="0"/>
              <a:t>.</a:t>
            </a:r>
            <a:endParaRPr lang="en-US" sz="3200" dirty="0"/>
          </a:p>
        </p:txBody>
      </p:sp>
      <p:sp>
        <p:nvSpPr>
          <p:cNvPr id="5" name="Rectangle 4"/>
          <p:cNvSpPr/>
          <p:nvPr/>
        </p:nvSpPr>
        <p:spPr>
          <a:xfrm>
            <a:off x="0" y="6571792"/>
            <a:ext cx="3527566" cy="369332"/>
          </a:xfrm>
          <a:prstGeom prst="rect">
            <a:avLst/>
          </a:prstGeom>
        </p:spPr>
        <p:txBody>
          <a:bodyPr wrap="none">
            <a:spAutoFit/>
          </a:bodyPr>
          <a:lstStyle/>
          <a:p>
            <a:r>
              <a:rPr lang="en-US" dirty="0"/>
              <a:t>http://</a:t>
            </a:r>
            <a:r>
              <a:rPr lang="en-US" dirty="0" err="1"/>
              <a:t>arxiv.org</a:t>
            </a:r>
            <a:r>
              <a:rPr lang="en-US" dirty="0"/>
              <a:t>/abs/q-bio/0702052</a:t>
            </a:r>
          </a:p>
        </p:txBody>
      </p:sp>
    </p:spTree>
    <p:extLst>
      <p:ext uri="{BB962C8B-B14F-4D97-AF65-F5344CB8AC3E}">
        <p14:creationId xmlns:p14="http://schemas.microsoft.com/office/powerpoint/2010/main" val="296617377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25400"/>
            <a:ext cx="9144000" cy="6791602"/>
          </a:xfrm>
          <a:prstGeom prst="rect">
            <a:avLst/>
          </a:prstGeom>
        </p:spPr>
      </p:pic>
      <p:sp>
        <p:nvSpPr>
          <p:cNvPr id="3" name="Rectangle 2"/>
          <p:cNvSpPr/>
          <p:nvPr/>
        </p:nvSpPr>
        <p:spPr>
          <a:xfrm>
            <a:off x="-33418" y="248160"/>
            <a:ext cx="8688680" cy="369332"/>
          </a:xfrm>
          <a:prstGeom prst="rect">
            <a:avLst/>
          </a:prstGeom>
        </p:spPr>
        <p:txBody>
          <a:bodyPr wrap="square">
            <a:spAutoFit/>
          </a:bodyPr>
          <a:lstStyle/>
          <a:p>
            <a:r>
              <a:rPr lang="en-US" dirty="0" smtClean="0"/>
              <a:t>http://</a:t>
            </a:r>
            <a:r>
              <a:rPr lang="en-US" dirty="0" err="1" smtClean="0"/>
              <a:t>www.ploscompbiol.org</a:t>
            </a:r>
            <a:r>
              <a:rPr lang="en-US" dirty="0" smtClean="0"/>
              <a:t>/article/info%3Adoi%2F10.1371%2Fjournal.pcbi.1002581</a:t>
            </a:r>
            <a:endParaRPr lang="en-US" dirty="0"/>
          </a:p>
        </p:txBody>
      </p:sp>
      <p:sp>
        <p:nvSpPr>
          <p:cNvPr id="4" name="TextBox 3"/>
          <p:cNvSpPr txBox="1"/>
          <p:nvPr/>
        </p:nvSpPr>
        <p:spPr>
          <a:xfrm>
            <a:off x="8104478" y="1209458"/>
            <a:ext cx="1225553" cy="584776"/>
          </a:xfrm>
          <a:prstGeom prst="rect">
            <a:avLst/>
          </a:prstGeom>
          <a:noFill/>
        </p:spPr>
        <p:txBody>
          <a:bodyPr wrap="square" rtlCol="0">
            <a:spAutoFit/>
          </a:bodyPr>
          <a:lstStyle/>
          <a:p>
            <a:r>
              <a:rPr lang="en-US" sz="3200" dirty="0" smtClean="0">
                <a:solidFill>
                  <a:srgbClr val="660066"/>
                </a:solidFill>
              </a:rPr>
              <a:t>2012</a:t>
            </a:r>
          </a:p>
        </p:txBody>
      </p:sp>
    </p:spTree>
    <p:extLst>
      <p:ext uri="{BB962C8B-B14F-4D97-AF65-F5344CB8AC3E}">
        <p14:creationId xmlns:p14="http://schemas.microsoft.com/office/powerpoint/2010/main" val="37246911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468" t="58801"/>
          <a:stretch/>
        </p:blipFill>
        <p:spPr>
          <a:xfrm>
            <a:off x="53788" y="3911173"/>
            <a:ext cx="8412722" cy="2825454"/>
          </a:xfrm>
          <a:prstGeom prst="rect">
            <a:avLst/>
          </a:prstGeom>
        </p:spPr>
      </p:pic>
      <p:pic>
        <p:nvPicPr>
          <p:cNvPr id="7" name="Picture 6"/>
          <p:cNvPicPr>
            <a:picLocks noChangeAspect="1"/>
          </p:cNvPicPr>
          <p:nvPr/>
        </p:nvPicPr>
        <p:blipFill rotWithShape="1">
          <a:blip r:embed="rId3"/>
          <a:srcRect l="-268" t="40108" r="81932" b="2436"/>
          <a:stretch/>
        </p:blipFill>
        <p:spPr>
          <a:xfrm>
            <a:off x="358714" y="1326863"/>
            <a:ext cx="2894885" cy="2831405"/>
          </a:xfrm>
          <a:prstGeom prst="rect">
            <a:avLst/>
          </a:prstGeom>
        </p:spPr>
      </p:pic>
      <p:grpSp>
        <p:nvGrpSpPr>
          <p:cNvPr id="3" name="Group 2"/>
          <p:cNvGrpSpPr/>
          <p:nvPr/>
        </p:nvGrpSpPr>
        <p:grpSpPr>
          <a:xfrm>
            <a:off x="-2491" y="68781"/>
            <a:ext cx="9264956" cy="1281509"/>
            <a:chOff x="0" y="3129021"/>
            <a:chExt cx="9264956" cy="1281509"/>
          </a:xfrm>
        </p:grpSpPr>
        <p:pic>
          <p:nvPicPr>
            <p:cNvPr id="4" name="Picture 3"/>
            <p:cNvPicPr>
              <a:picLocks noChangeAspect="1"/>
            </p:cNvPicPr>
            <p:nvPr/>
          </p:nvPicPr>
          <p:blipFill>
            <a:blip r:embed="rId4"/>
            <a:stretch>
              <a:fillRect/>
            </a:stretch>
          </p:blipFill>
          <p:spPr>
            <a:xfrm>
              <a:off x="0" y="3129021"/>
              <a:ext cx="9144000" cy="1281509"/>
            </a:xfrm>
            <a:prstGeom prst="rect">
              <a:avLst/>
            </a:prstGeom>
          </p:spPr>
        </p:pic>
        <p:sp>
          <p:nvSpPr>
            <p:cNvPr id="5" name="TextBox 4"/>
            <p:cNvSpPr txBox="1"/>
            <p:nvPr/>
          </p:nvSpPr>
          <p:spPr>
            <a:xfrm>
              <a:off x="8043967" y="3569684"/>
              <a:ext cx="1220989" cy="584776"/>
            </a:xfrm>
            <a:prstGeom prst="rect">
              <a:avLst/>
            </a:prstGeom>
            <a:noFill/>
          </p:spPr>
          <p:txBody>
            <a:bodyPr wrap="square" rtlCol="0">
              <a:spAutoFit/>
            </a:bodyPr>
            <a:lstStyle/>
            <a:p>
              <a:r>
                <a:rPr lang="en-US" sz="3200" dirty="0" smtClean="0"/>
                <a:t>2012</a:t>
              </a:r>
            </a:p>
          </p:txBody>
        </p:sp>
      </p:grpSp>
    </p:spTree>
    <p:extLst>
      <p:ext uri="{BB962C8B-B14F-4D97-AF65-F5344CB8AC3E}">
        <p14:creationId xmlns:p14="http://schemas.microsoft.com/office/powerpoint/2010/main" val="268423272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srcRect l="-268" t="40108" r="81932" b="2436"/>
          <a:stretch/>
        </p:blipFill>
        <p:spPr>
          <a:xfrm>
            <a:off x="-163798" y="7684"/>
            <a:ext cx="6948802" cy="6796427"/>
          </a:xfrm>
          <a:prstGeom prst="rect">
            <a:avLst/>
          </a:prstGeom>
        </p:spPr>
      </p:pic>
    </p:spTree>
    <p:extLst>
      <p:ext uri="{BB962C8B-B14F-4D97-AF65-F5344CB8AC3E}">
        <p14:creationId xmlns:p14="http://schemas.microsoft.com/office/powerpoint/2010/main" val="55763785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srcRect l="-268" t="40108" r="81932" b="2436"/>
          <a:stretch/>
        </p:blipFill>
        <p:spPr>
          <a:xfrm>
            <a:off x="-171482" y="23052"/>
            <a:ext cx="6948802" cy="6796427"/>
          </a:xfrm>
          <a:prstGeom prst="rect">
            <a:avLst/>
          </a:prstGeom>
        </p:spPr>
      </p:pic>
      <p:pic>
        <p:nvPicPr>
          <p:cNvPr id="4" name="Picture 3"/>
          <p:cNvPicPr>
            <a:picLocks noChangeAspect="1"/>
          </p:cNvPicPr>
          <p:nvPr/>
        </p:nvPicPr>
        <p:blipFill rotWithShape="1">
          <a:blip r:embed="rId4"/>
          <a:srcRect l="74465" t="1077" r="18438" b="83840"/>
          <a:stretch/>
        </p:blipFill>
        <p:spPr>
          <a:xfrm>
            <a:off x="5716923" y="768403"/>
            <a:ext cx="599356" cy="691563"/>
          </a:xfrm>
          <a:prstGeom prst="rect">
            <a:avLst/>
          </a:prstGeom>
        </p:spPr>
      </p:pic>
    </p:spTree>
    <p:extLst>
      <p:ext uri="{BB962C8B-B14F-4D97-AF65-F5344CB8AC3E}">
        <p14:creationId xmlns:p14="http://schemas.microsoft.com/office/powerpoint/2010/main" val="34365439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82600" y="0"/>
            <a:ext cx="8155188" cy="6858000"/>
          </a:xfrm>
          <a:prstGeom prst="rect">
            <a:avLst/>
          </a:prstGeom>
        </p:spPr>
      </p:pic>
      <p:sp>
        <p:nvSpPr>
          <p:cNvPr id="4" name="Rectangle 3"/>
          <p:cNvSpPr/>
          <p:nvPr/>
        </p:nvSpPr>
        <p:spPr>
          <a:xfrm>
            <a:off x="482600" y="6488668"/>
            <a:ext cx="8465941" cy="369332"/>
          </a:xfrm>
          <a:prstGeom prst="rect">
            <a:avLst/>
          </a:prstGeom>
          <a:solidFill>
            <a:schemeClr val="bg1"/>
          </a:solidFill>
        </p:spPr>
        <p:txBody>
          <a:bodyPr wrap="square">
            <a:spAutoFit/>
          </a:bodyPr>
          <a:lstStyle/>
          <a:p>
            <a:r>
              <a:rPr lang="en-US" dirty="0"/>
              <a:t>http://</a:t>
            </a:r>
            <a:r>
              <a:rPr lang="en-US" dirty="0" err="1"/>
              <a:t>www.nature.com</a:t>
            </a:r>
            <a:r>
              <a:rPr lang="en-US" dirty="0"/>
              <a:t>/news/nobel-prize-for-decoding-brain-s-sense-of-place-1.16093</a:t>
            </a:r>
          </a:p>
        </p:txBody>
      </p:sp>
      <p:pic>
        <p:nvPicPr>
          <p:cNvPr id="5" name="Picture 4"/>
          <p:cNvPicPr>
            <a:picLocks noChangeAspect="1"/>
          </p:cNvPicPr>
          <p:nvPr/>
        </p:nvPicPr>
        <p:blipFill>
          <a:blip r:embed="rId3"/>
          <a:stretch>
            <a:fillRect/>
          </a:stretch>
        </p:blipFill>
        <p:spPr>
          <a:xfrm>
            <a:off x="148312" y="2671615"/>
            <a:ext cx="5448300" cy="3822700"/>
          </a:xfrm>
          <a:prstGeom prst="rect">
            <a:avLst/>
          </a:prstGeom>
        </p:spPr>
      </p:pic>
      <p:sp>
        <p:nvSpPr>
          <p:cNvPr id="6" name="Rectangle 5"/>
          <p:cNvSpPr/>
          <p:nvPr/>
        </p:nvSpPr>
        <p:spPr>
          <a:xfrm>
            <a:off x="132634" y="2933357"/>
            <a:ext cx="5448300" cy="646331"/>
          </a:xfrm>
          <a:prstGeom prst="rect">
            <a:avLst/>
          </a:prstGeom>
        </p:spPr>
        <p:txBody>
          <a:bodyPr wrap="square">
            <a:spAutoFit/>
          </a:bodyPr>
          <a:lstStyle/>
          <a:p>
            <a:r>
              <a:rPr lang="en-US" dirty="0"/>
              <a:t>http://</a:t>
            </a:r>
            <a:r>
              <a:rPr lang="en-US" dirty="0" err="1"/>
              <a:t>www.nature.com</a:t>
            </a:r>
            <a:r>
              <a:rPr lang="en-US" dirty="0"/>
              <a:t>/news/neuroscience-brains-of-norway-1.16079</a:t>
            </a:r>
          </a:p>
        </p:txBody>
      </p:sp>
      <p:sp>
        <p:nvSpPr>
          <p:cNvPr id="7" name="Rectangle 6"/>
          <p:cNvSpPr/>
          <p:nvPr/>
        </p:nvSpPr>
        <p:spPr>
          <a:xfrm>
            <a:off x="6531705" y="6150696"/>
            <a:ext cx="1420093" cy="369332"/>
          </a:xfrm>
          <a:prstGeom prst="rect">
            <a:avLst/>
          </a:prstGeom>
          <a:solidFill>
            <a:srgbClr val="FFFFFF"/>
          </a:solidFill>
        </p:spPr>
        <p:txBody>
          <a:bodyPr wrap="none">
            <a:spAutoFit/>
          </a:bodyPr>
          <a:lstStyle/>
          <a:p>
            <a:r>
              <a:rPr lang="en-US" dirty="0"/>
              <a:t>John O’Keefe</a:t>
            </a:r>
          </a:p>
        </p:txBody>
      </p:sp>
      <p:sp>
        <p:nvSpPr>
          <p:cNvPr id="8" name="Rectangle 7"/>
          <p:cNvSpPr/>
          <p:nvPr/>
        </p:nvSpPr>
        <p:spPr>
          <a:xfrm>
            <a:off x="3224038" y="5797106"/>
            <a:ext cx="1492716" cy="369332"/>
          </a:xfrm>
          <a:prstGeom prst="rect">
            <a:avLst/>
          </a:prstGeom>
          <a:solidFill>
            <a:srgbClr val="FFFFFF"/>
          </a:solidFill>
        </p:spPr>
        <p:txBody>
          <a:bodyPr wrap="none">
            <a:spAutoFit/>
          </a:bodyPr>
          <a:lstStyle/>
          <a:p>
            <a:r>
              <a:rPr lang="en-US" dirty="0" err="1" smtClean="0"/>
              <a:t>Edvard</a:t>
            </a:r>
            <a:r>
              <a:rPr lang="en-US" dirty="0" smtClean="0"/>
              <a:t> Moser</a:t>
            </a:r>
            <a:endParaRPr lang="en-US" dirty="0"/>
          </a:p>
        </p:txBody>
      </p:sp>
      <p:sp>
        <p:nvSpPr>
          <p:cNvPr id="9" name="Rectangle 8"/>
          <p:cNvSpPr/>
          <p:nvPr/>
        </p:nvSpPr>
        <p:spPr>
          <a:xfrm>
            <a:off x="909395" y="5795699"/>
            <a:ext cx="1730048" cy="369332"/>
          </a:xfrm>
          <a:prstGeom prst="rect">
            <a:avLst/>
          </a:prstGeom>
          <a:solidFill>
            <a:srgbClr val="FFFFFF"/>
          </a:solidFill>
        </p:spPr>
        <p:txBody>
          <a:bodyPr wrap="none">
            <a:spAutoFit/>
          </a:bodyPr>
          <a:lstStyle/>
          <a:p>
            <a:r>
              <a:rPr lang="en-US" dirty="0"/>
              <a:t>May-Britt Moser</a:t>
            </a:r>
          </a:p>
        </p:txBody>
      </p:sp>
    </p:spTree>
    <p:extLst>
      <p:ext uri="{BB962C8B-B14F-4D97-AF65-F5344CB8AC3E}">
        <p14:creationId xmlns:p14="http://schemas.microsoft.com/office/powerpoint/2010/main" val="29216832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srcRect l="-268" t="40108" r="81932" b="2436"/>
          <a:stretch/>
        </p:blipFill>
        <p:spPr>
          <a:xfrm>
            <a:off x="-171482" y="23052"/>
            <a:ext cx="6948802" cy="6796427"/>
          </a:xfrm>
          <a:prstGeom prst="rect">
            <a:avLst/>
          </a:prstGeom>
        </p:spPr>
      </p:pic>
      <p:sp>
        <p:nvSpPr>
          <p:cNvPr id="3" name="Oval 2"/>
          <p:cNvSpPr/>
          <p:nvPr/>
        </p:nvSpPr>
        <p:spPr>
          <a:xfrm>
            <a:off x="5369862" y="667230"/>
            <a:ext cx="1175657" cy="11065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4"/>
          <a:srcRect l="74465" t="1077" r="18438" b="83840"/>
          <a:stretch/>
        </p:blipFill>
        <p:spPr>
          <a:xfrm>
            <a:off x="5716923" y="768403"/>
            <a:ext cx="599356" cy="691563"/>
          </a:xfrm>
          <a:prstGeom prst="rect">
            <a:avLst/>
          </a:prstGeom>
        </p:spPr>
      </p:pic>
    </p:spTree>
    <p:extLst>
      <p:ext uri="{BB962C8B-B14F-4D97-AF65-F5344CB8AC3E}">
        <p14:creationId xmlns:p14="http://schemas.microsoft.com/office/powerpoint/2010/main" val="387534289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srcRect l="-268" t="40108" r="81932" b="2436"/>
          <a:stretch/>
        </p:blipFill>
        <p:spPr>
          <a:xfrm>
            <a:off x="-163798" y="23052"/>
            <a:ext cx="6948802" cy="6796427"/>
          </a:xfrm>
          <a:prstGeom prst="rect">
            <a:avLst/>
          </a:prstGeom>
        </p:spPr>
      </p:pic>
      <p:sp>
        <p:nvSpPr>
          <p:cNvPr id="3" name="Oval 2"/>
          <p:cNvSpPr/>
          <p:nvPr/>
        </p:nvSpPr>
        <p:spPr>
          <a:xfrm>
            <a:off x="5377546" y="636494"/>
            <a:ext cx="1175657" cy="11065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4"/>
          <a:srcRect l="74465" t="1077" r="18438" b="83840"/>
          <a:stretch/>
        </p:blipFill>
        <p:spPr>
          <a:xfrm>
            <a:off x="5709880" y="1844166"/>
            <a:ext cx="599356" cy="691563"/>
          </a:xfrm>
          <a:prstGeom prst="rect">
            <a:avLst/>
          </a:prstGeom>
        </p:spPr>
      </p:pic>
      <p:sp>
        <p:nvSpPr>
          <p:cNvPr id="5" name="Oval 4"/>
          <p:cNvSpPr/>
          <p:nvPr/>
        </p:nvSpPr>
        <p:spPr>
          <a:xfrm>
            <a:off x="5493446" y="1636698"/>
            <a:ext cx="1175657" cy="11065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Freeform 8"/>
          <p:cNvSpPr/>
          <p:nvPr/>
        </p:nvSpPr>
        <p:spPr>
          <a:xfrm>
            <a:off x="5955128" y="1290917"/>
            <a:ext cx="140953" cy="576303"/>
          </a:xfrm>
          <a:custGeom>
            <a:avLst/>
            <a:gdLst>
              <a:gd name="connsiteX0" fmla="*/ 0 w 140953"/>
              <a:gd name="connsiteY0" fmla="*/ 0 h 576303"/>
              <a:gd name="connsiteX1" fmla="*/ 23052 w 140953"/>
              <a:gd name="connsiteY1" fmla="*/ 46104 h 576303"/>
              <a:gd name="connsiteX2" fmla="*/ 69157 w 140953"/>
              <a:gd name="connsiteY2" fmla="*/ 276625 h 576303"/>
              <a:gd name="connsiteX3" fmla="*/ 92209 w 140953"/>
              <a:gd name="connsiteY3" fmla="*/ 345782 h 576303"/>
              <a:gd name="connsiteX4" fmla="*/ 138313 w 140953"/>
              <a:gd name="connsiteY4" fmla="*/ 414938 h 576303"/>
              <a:gd name="connsiteX5" fmla="*/ 138313 w 140953"/>
              <a:gd name="connsiteY5" fmla="*/ 576303 h 576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953" h="576303">
                <a:moveTo>
                  <a:pt x="0" y="0"/>
                </a:moveTo>
                <a:cubicBezTo>
                  <a:pt x="7684" y="15368"/>
                  <a:pt x="17619" y="29804"/>
                  <a:pt x="23052" y="46104"/>
                </a:cubicBezTo>
                <a:cubicBezTo>
                  <a:pt x="53673" y="137966"/>
                  <a:pt x="46456" y="174468"/>
                  <a:pt x="69157" y="276625"/>
                </a:cubicBezTo>
                <a:cubicBezTo>
                  <a:pt x="74428" y="300346"/>
                  <a:pt x="81342" y="324048"/>
                  <a:pt x="92209" y="345782"/>
                </a:cubicBezTo>
                <a:cubicBezTo>
                  <a:pt x="114786" y="390937"/>
                  <a:pt x="130362" y="343376"/>
                  <a:pt x="138313" y="414938"/>
                </a:cubicBezTo>
                <a:cubicBezTo>
                  <a:pt x="144253" y="468397"/>
                  <a:pt x="138313" y="522515"/>
                  <a:pt x="138313" y="576303"/>
                </a:cubicBezTo>
              </a:path>
            </a:pathLst>
          </a:cu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308647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srcRect l="-268" t="40108" r="81932" b="2436"/>
          <a:stretch/>
        </p:blipFill>
        <p:spPr>
          <a:xfrm>
            <a:off x="-156114" y="15368"/>
            <a:ext cx="6948802" cy="6796427"/>
          </a:xfrm>
          <a:prstGeom prst="rect">
            <a:avLst/>
          </a:prstGeom>
        </p:spPr>
      </p:pic>
      <p:sp>
        <p:nvSpPr>
          <p:cNvPr id="3" name="Oval 2"/>
          <p:cNvSpPr/>
          <p:nvPr/>
        </p:nvSpPr>
        <p:spPr>
          <a:xfrm>
            <a:off x="5385230" y="628810"/>
            <a:ext cx="1175657" cy="11065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5501130" y="1629014"/>
            <a:ext cx="1175657" cy="11065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Freeform 8"/>
          <p:cNvSpPr/>
          <p:nvPr/>
        </p:nvSpPr>
        <p:spPr>
          <a:xfrm>
            <a:off x="5962812" y="1283233"/>
            <a:ext cx="140953" cy="576303"/>
          </a:xfrm>
          <a:custGeom>
            <a:avLst/>
            <a:gdLst>
              <a:gd name="connsiteX0" fmla="*/ 0 w 140953"/>
              <a:gd name="connsiteY0" fmla="*/ 0 h 576303"/>
              <a:gd name="connsiteX1" fmla="*/ 23052 w 140953"/>
              <a:gd name="connsiteY1" fmla="*/ 46104 h 576303"/>
              <a:gd name="connsiteX2" fmla="*/ 69157 w 140953"/>
              <a:gd name="connsiteY2" fmla="*/ 276625 h 576303"/>
              <a:gd name="connsiteX3" fmla="*/ 92209 w 140953"/>
              <a:gd name="connsiteY3" fmla="*/ 345782 h 576303"/>
              <a:gd name="connsiteX4" fmla="*/ 138313 w 140953"/>
              <a:gd name="connsiteY4" fmla="*/ 414938 h 576303"/>
              <a:gd name="connsiteX5" fmla="*/ 138313 w 140953"/>
              <a:gd name="connsiteY5" fmla="*/ 576303 h 576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953" h="576303">
                <a:moveTo>
                  <a:pt x="0" y="0"/>
                </a:moveTo>
                <a:cubicBezTo>
                  <a:pt x="7684" y="15368"/>
                  <a:pt x="17619" y="29804"/>
                  <a:pt x="23052" y="46104"/>
                </a:cubicBezTo>
                <a:cubicBezTo>
                  <a:pt x="53673" y="137966"/>
                  <a:pt x="46456" y="174468"/>
                  <a:pt x="69157" y="276625"/>
                </a:cubicBezTo>
                <a:cubicBezTo>
                  <a:pt x="74428" y="300346"/>
                  <a:pt x="81342" y="324048"/>
                  <a:pt x="92209" y="345782"/>
                </a:cubicBezTo>
                <a:cubicBezTo>
                  <a:pt x="114786" y="390937"/>
                  <a:pt x="130362" y="343376"/>
                  <a:pt x="138313" y="414938"/>
                </a:cubicBezTo>
                <a:cubicBezTo>
                  <a:pt x="144253" y="468397"/>
                  <a:pt x="138313" y="522515"/>
                  <a:pt x="138313" y="576303"/>
                </a:cubicBezTo>
              </a:path>
            </a:pathLst>
          </a:cu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4815974" y="2449922"/>
            <a:ext cx="1175657" cy="11065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Freeform 1"/>
          <p:cNvSpPr/>
          <p:nvPr/>
        </p:nvSpPr>
        <p:spPr>
          <a:xfrm>
            <a:off x="5524822" y="1859536"/>
            <a:ext cx="806824" cy="968188"/>
          </a:xfrm>
          <a:custGeom>
            <a:avLst/>
            <a:gdLst>
              <a:gd name="connsiteX0" fmla="*/ 576303 w 806824"/>
              <a:gd name="connsiteY0" fmla="*/ 0 h 968188"/>
              <a:gd name="connsiteX1" fmla="*/ 691563 w 806824"/>
              <a:gd name="connsiteY1" fmla="*/ 92208 h 968188"/>
              <a:gd name="connsiteX2" fmla="*/ 737668 w 806824"/>
              <a:gd name="connsiteY2" fmla="*/ 138312 h 968188"/>
              <a:gd name="connsiteX3" fmla="*/ 760720 w 806824"/>
              <a:gd name="connsiteY3" fmla="*/ 161364 h 968188"/>
              <a:gd name="connsiteX4" fmla="*/ 806824 w 806824"/>
              <a:gd name="connsiteY4" fmla="*/ 184417 h 968188"/>
              <a:gd name="connsiteX5" fmla="*/ 760720 w 806824"/>
              <a:gd name="connsiteY5" fmla="*/ 414938 h 968188"/>
              <a:gd name="connsiteX6" fmla="*/ 737668 w 806824"/>
              <a:gd name="connsiteY6" fmla="*/ 437990 h 968188"/>
              <a:gd name="connsiteX7" fmla="*/ 714616 w 806824"/>
              <a:gd name="connsiteY7" fmla="*/ 484094 h 968188"/>
              <a:gd name="connsiteX8" fmla="*/ 668511 w 806824"/>
              <a:gd name="connsiteY8" fmla="*/ 530198 h 968188"/>
              <a:gd name="connsiteX9" fmla="*/ 645459 w 806824"/>
              <a:gd name="connsiteY9" fmla="*/ 553250 h 968188"/>
              <a:gd name="connsiteX10" fmla="*/ 461042 w 806824"/>
              <a:gd name="connsiteY10" fmla="*/ 576302 h 968188"/>
              <a:gd name="connsiteX11" fmla="*/ 345782 w 806824"/>
              <a:gd name="connsiteY11" fmla="*/ 645459 h 968188"/>
              <a:gd name="connsiteX12" fmla="*/ 207469 w 806824"/>
              <a:gd name="connsiteY12" fmla="*/ 783771 h 968188"/>
              <a:gd name="connsiteX13" fmla="*/ 184417 w 806824"/>
              <a:gd name="connsiteY13" fmla="*/ 806823 h 968188"/>
              <a:gd name="connsiteX14" fmla="*/ 161365 w 806824"/>
              <a:gd name="connsiteY14" fmla="*/ 829875 h 968188"/>
              <a:gd name="connsiteX15" fmla="*/ 115261 w 806824"/>
              <a:gd name="connsiteY15" fmla="*/ 852927 h 968188"/>
              <a:gd name="connsiteX16" fmla="*/ 23053 w 806824"/>
              <a:gd name="connsiteY16" fmla="*/ 922084 h 968188"/>
              <a:gd name="connsiteX17" fmla="*/ 0 w 806824"/>
              <a:gd name="connsiteY17" fmla="*/ 968188 h 968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06824" h="968188">
                <a:moveTo>
                  <a:pt x="576303" y="0"/>
                </a:moveTo>
                <a:cubicBezTo>
                  <a:pt x="641615" y="130625"/>
                  <a:pt x="530202" y="-69149"/>
                  <a:pt x="691563" y="92208"/>
                </a:cubicBezTo>
                <a:lnTo>
                  <a:pt x="737668" y="138312"/>
                </a:lnTo>
                <a:cubicBezTo>
                  <a:pt x="745352" y="145996"/>
                  <a:pt x="751001" y="156504"/>
                  <a:pt x="760720" y="161364"/>
                </a:cubicBezTo>
                <a:lnTo>
                  <a:pt x="806824" y="184417"/>
                </a:lnTo>
                <a:cubicBezTo>
                  <a:pt x="791456" y="261257"/>
                  <a:pt x="781338" y="339337"/>
                  <a:pt x="760720" y="414938"/>
                </a:cubicBezTo>
                <a:cubicBezTo>
                  <a:pt x="757861" y="425422"/>
                  <a:pt x="743696" y="428948"/>
                  <a:pt x="737668" y="437990"/>
                </a:cubicBezTo>
                <a:cubicBezTo>
                  <a:pt x="728137" y="452286"/>
                  <a:pt x="724925" y="470349"/>
                  <a:pt x="714616" y="484094"/>
                </a:cubicBezTo>
                <a:cubicBezTo>
                  <a:pt x="701576" y="501481"/>
                  <a:pt x="683879" y="514830"/>
                  <a:pt x="668511" y="530198"/>
                </a:cubicBezTo>
                <a:cubicBezTo>
                  <a:pt x="660827" y="537882"/>
                  <a:pt x="656242" y="551902"/>
                  <a:pt x="645459" y="553250"/>
                </a:cubicBezTo>
                <a:lnTo>
                  <a:pt x="461042" y="576302"/>
                </a:lnTo>
                <a:cubicBezTo>
                  <a:pt x="397756" y="639588"/>
                  <a:pt x="435556" y="615533"/>
                  <a:pt x="345782" y="645459"/>
                </a:cubicBezTo>
                <a:lnTo>
                  <a:pt x="207469" y="783771"/>
                </a:lnTo>
                <a:lnTo>
                  <a:pt x="184417" y="806823"/>
                </a:lnTo>
                <a:cubicBezTo>
                  <a:pt x="176733" y="814507"/>
                  <a:pt x="171085" y="825015"/>
                  <a:pt x="161365" y="829875"/>
                </a:cubicBezTo>
                <a:lnTo>
                  <a:pt x="115261" y="852927"/>
                </a:lnTo>
                <a:cubicBezTo>
                  <a:pt x="57008" y="911182"/>
                  <a:pt x="88596" y="889312"/>
                  <a:pt x="23053" y="922084"/>
                </a:cubicBezTo>
                <a:lnTo>
                  <a:pt x="0" y="968188"/>
                </a:lnTo>
              </a:path>
            </a:pathLst>
          </a:cu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4"/>
          <a:srcRect l="74465" t="1077" r="18438" b="83840"/>
          <a:stretch/>
        </p:blipFill>
        <p:spPr>
          <a:xfrm>
            <a:off x="5032408" y="2657390"/>
            <a:ext cx="599356" cy="691563"/>
          </a:xfrm>
          <a:prstGeom prst="rect">
            <a:avLst/>
          </a:prstGeom>
        </p:spPr>
      </p:pic>
    </p:spTree>
    <p:extLst>
      <p:ext uri="{BB962C8B-B14F-4D97-AF65-F5344CB8AC3E}">
        <p14:creationId xmlns:p14="http://schemas.microsoft.com/office/powerpoint/2010/main" val="203686700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srcRect l="-268" t="40108" r="81932" b="2436"/>
          <a:stretch/>
        </p:blipFill>
        <p:spPr>
          <a:xfrm>
            <a:off x="-156114" y="7684"/>
            <a:ext cx="6948802" cy="6796427"/>
          </a:xfrm>
          <a:prstGeom prst="rect">
            <a:avLst/>
          </a:prstGeom>
        </p:spPr>
      </p:pic>
      <p:sp>
        <p:nvSpPr>
          <p:cNvPr id="3" name="Oval 2"/>
          <p:cNvSpPr/>
          <p:nvPr/>
        </p:nvSpPr>
        <p:spPr>
          <a:xfrm>
            <a:off x="5385230" y="659546"/>
            <a:ext cx="1175657" cy="11065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5501130" y="1659750"/>
            <a:ext cx="1175657" cy="11065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Freeform 8"/>
          <p:cNvSpPr/>
          <p:nvPr/>
        </p:nvSpPr>
        <p:spPr>
          <a:xfrm>
            <a:off x="5962812" y="1313969"/>
            <a:ext cx="140953" cy="576303"/>
          </a:xfrm>
          <a:custGeom>
            <a:avLst/>
            <a:gdLst>
              <a:gd name="connsiteX0" fmla="*/ 0 w 140953"/>
              <a:gd name="connsiteY0" fmla="*/ 0 h 576303"/>
              <a:gd name="connsiteX1" fmla="*/ 23052 w 140953"/>
              <a:gd name="connsiteY1" fmla="*/ 46104 h 576303"/>
              <a:gd name="connsiteX2" fmla="*/ 69157 w 140953"/>
              <a:gd name="connsiteY2" fmla="*/ 276625 h 576303"/>
              <a:gd name="connsiteX3" fmla="*/ 92209 w 140953"/>
              <a:gd name="connsiteY3" fmla="*/ 345782 h 576303"/>
              <a:gd name="connsiteX4" fmla="*/ 138313 w 140953"/>
              <a:gd name="connsiteY4" fmla="*/ 414938 h 576303"/>
              <a:gd name="connsiteX5" fmla="*/ 138313 w 140953"/>
              <a:gd name="connsiteY5" fmla="*/ 576303 h 576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953" h="576303">
                <a:moveTo>
                  <a:pt x="0" y="0"/>
                </a:moveTo>
                <a:cubicBezTo>
                  <a:pt x="7684" y="15368"/>
                  <a:pt x="17619" y="29804"/>
                  <a:pt x="23052" y="46104"/>
                </a:cubicBezTo>
                <a:cubicBezTo>
                  <a:pt x="53673" y="137966"/>
                  <a:pt x="46456" y="174468"/>
                  <a:pt x="69157" y="276625"/>
                </a:cubicBezTo>
                <a:cubicBezTo>
                  <a:pt x="74428" y="300346"/>
                  <a:pt x="81342" y="324048"/>
                  <a:pt x="92209" y="345782"/>
                </a:cubicBezTo>
                <a:cubicBezTo>
                  <a:pt x="114786" y="390937"/>
                  <a:pt x="130362" y="343376"/>
                  <a:pt x="138313" y="414938"/>
                </a:cubicBezTo>
                <a:cubicBezTo>
                  <a:pt x="144253" y="468397"/>
                  <a:pt x="138313" y="522515"/>
                  <a:pt x="138313" y="576303"/>
                </a:cubicBezTo>
              </a:path>
            </a:pathLst>
          </a:cu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4815974" y="2480658"/>
            <a:ext cx="1175657" cy="11065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Freeform 1"/>
          <p:cNvSpPr/>
          <p:nvPr/>
        </p:nvSpPr>
        <p:spPr>
          <a:xfrm>
            <a:off x="5524822" y="1890272"/>
            <a:ext cx="806824" cy="968188"/>
          </a:xfrm>
          <a:custGeom>
            <a:avLst/>
            <a:gdLst>
              <a:gd name="connsiteX0" fmla="*/ 576303 w 806824"/>
              <a:gd name="connsiteY0" fmla="*/ 0 h 968188"/>
              <a:gd name="connsiteX1" fmla="*/ 691563 w 806824"/>
              <a:gd name="connsiteY1" fmla="*/ 92208 h 968188"/>
              <a:gd name="connsiteX2" fmla="*/ 737668 w 806824"/>
              <a:gd name="connsiteY2" fmla="*/ 138312 h 968188"/>
              <a:gd name="connsiteX3" fmla="*/ 760720 w 806824"/>
              <a:gd name="connsiteY3" fmla="*/ 161364 h 968188"/>
              <a:gd name="connsiteX4" fmla="*/ 806824 w 806824"/>
              <a:gd name="connsiteY4" fmla="*/ 184417 h 968188"/>
              <a:gd name="connsiteX5" fmla="*/ 760720 w 806824"/>
              <a:gd name="connsiteY5" fmla="*/ 414938 h 968188"/>
              <a:gd name="connsiteX6" fmla="*/ 737668 w 806824"/>
              <a:gd name="connsiteY6" fmla="*/ 437990 h 968188"/>
              <a:gd name="connsiteX7" fmla="*/ 714616 w 806824"/>
              <a:gd name="connsiteY7" fmla="*/ 484094 h 968188"/>
              <a:gd name="connsiteX8" fmla="*/ 668511 w 806824"/>
              <a:gd name="connsiteY8" fmla="*/ 530198 h 968188"/>
              <a:gd name="connsiteX9" fmla="*/ 645459 w 806824"/>
              <a:gd name="connsiteY9" fmla="*/ 553250 h 968188"/>
              <a:gd name="connsiteX10" fmla="*/ 461042 w 806824"/>
              <a:gd name="connsiteY10" fmla="*/ 576302 h 968188"/>
              <a:gd name="connsiteX11" fmla="*/ 345782 w 806824"/>
              <a:gd name="connsiteY11" fmla="*/ 645459 h 968188"/>
              <a:gd name="connsiteX12" fmla="*/ 207469 w 806824"/>
              <a:gd name="connsiteY12" fmla="*/ 783771 h 968188"/>
              <a:gd name="connsiteX13" fmla="*/ 184417 w 806824"/>
              <a:gd name="connsiteY13" fmla="*/ 806823 h 968188"/>
              <a:gd name="connsiteX14" fmla="*/ 161365 w 806824"/>
              <a:gd name="connsiteY14" fmla="*/ 829875 h 968188"/>
              <a:gd name="connsiteX15" fmla="*/ 115261 w 806824"/>
              <a:gd name="connsiteY15" fmla="*/ 852927 h 968188"/>
              <a:gd name="connsiteX16" fmla="*/ 23053 w 806824"/>
              <a:gd name="connsiteY16" fmla="*/ 922084 h 968188"/>
              <a:gd name="connsiteX17" fmla="*/ 0 w 806824"/>
              <a:gd name="connsiteY17" fmla="*/ 968188 h 968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06824" h="968188">
                <a:moveTo>
                  <a:pt x="576303" y="0"/>
                </a:moveTo>
                <a:cubicBezTo>
                  <a:pt x="641615" y="130625"/>
                  <a:pt x="530202" y="-69149"/>
                  <a:pt x="691563" y="92208"/>
                </a:cubicBezTo>
                <a:lnTo>
                  <a:pt x="737668" y="138312"/>
                </a:lnTo>
                <a:cubicBezTo>
                  <a:pt x="745352" y="145996"/>
                  <a:pt x="751001" y="156504"/>
                  <a:pt x="760720" y="161364"/>
                </a:cubicBezTo>
                <a:lnTo>
                  <a:pt x="806824" y="184417"/>
                </a:lnTo>
                <a:cubicBezTo>
                  <a:pt x="791456" y="261257"/>
                  <a:pt x="781338" y="339337"/>
                  <a:pt x="760720" y="414938"/>
                </a:cubicBezTo>
                <a:cubicBezTo>
                  <a:pt x="757861" y="425422"/>
                  <a:pt x="743696" y="428948"/>
                  <a:pt x="737668" y="437990"/>
                </a:cubicBezTo>
                <a:cubicBezTo>
                  <a:pt x="728137" y="452286"/>
                  <a:pt x="724925" y="470349"/>
                  <a:pt x="714616" y="484094"/>
                </a:cubicBezTo>
                <a:cubicBezTo>
                  <a:pt x="701576" y="501481"/>
                  <a:pt x="683879" y="514830"/>
                  <a:pt x="668511" y="530198"/>
                </a:cubicBezTo>
                <a:cubicBezTo>
                  <a:pt x="660827" y="537882"/>
                  <a:pt x="656242" y="551902"/>
                  <a:pt x="645459" y="553250"/>
                </a:cubicBezTo>
                <a:lnTo>
                  <a:pt x="461042" y="576302"/>
                </a:lnTo>
                <a:cubicBezTo>
                  <a:pt x="397756" y="639588"/>
                  <a:pt x="435556" y="615533"/>
                  <a:pt x="345782" y="645459"/>
                </a:cubicBezTo>
                <a:lnTo>
                  <a:pt x="207469" y="783771"/>
                </a:lnTo>
                <a:lnTo>
                  <a:pt x="184417" y="806823"/>
                </a:lnTo>
                <a:cubicBezTo>
                  <a:pt x="176733" y="814507"/>
                  <a:pt x="171085" y="825015"/>
                  <a:pt x="161365" y="829875"/>
                </a:cubicBezTo>
                <a:lnTo>
                  <a:pt x="115261" y="852927"/>
                </a:lnTo>
                <a:cubicBezTo>
                  <a:pt x="57008" y="911182"/>
                  <a:pt x="88596" y="889312"/>
                  <a:pt x="23053" y="922084"/>
                </a:cubicBezTo>
                <a:lnTo>
                  <a:pt x="0" y="968188"/>
                </a:lnTo>
              </a:path>
            </a:pathLst>
          </a:cu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3907982" y="1903078"/>
            <a:ext cx="1175657" cy="11065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rotWithShape="1">
          <a:blip r:embed="rId4"/>
          <a:srcRect l="74465" t="1077" r="18438" b="83840"/>
          <a:stretch/>
        </p:blipFill>
        <p:spPr>
          <a:xfrm>
            <a:off x="4124416" y="2110546"/>
            <a:ext cx="599356" cy="691563"/>
          </a:xfrm>
          <a:prstGeom prst="rect">
            <a:avLst/>
          </a:prstGeom>
        </p:spPr>
      </p:pic>
      <p:sp>
        <p:nvSpPr>
          <p:cNvPr id="4" name="Freeform 3"/>
          <p:cNvSpPr/>
          <p:nvPr/>
        </p:nvSpPr>
        <p:spPr>
          <a:xfrm>
            <a:off x="4694947" y="2535731"/>
            <a:ext cx="852928" cy="576302"/>
          </a:xfrm>
          <a:custGeom>
            <a:avLst/>
            <a:gdLst>
              <a:gd name="connsiteX0" fmla="*/ 852928 w 852928"/>
              <a:gd name="connsiteY0" fmla="*/ 322729 h 576302"/>
              <a:gd name="connsiteX1" fmla="*/ 737667 w 852928"/>
              <a:gd name="connsiteY1" fmla="*/ 391885 h 576302"/>
              <a:gd name="connsiteX2" fmla="*/ 714615 w 852928"/>
              <a:gd name="connsiteY2" fmla="*/ 414937 h 576302"/>
              <a:gd name="connsiteX3" fmla="*/ 691563 w 852928"/>
              <a:gd name="connsiteY3" fmla="*/ 437989 h 576302"/>
              <a:gd name="connsiteX4" fmla="*/ 622407 w 852928"/>
              <a:gd name="connsiteY4" fmla="*/ 553250 h 576302"/>
              <a:gd name="connsiteX5" fmla="*/ 599354 w 852928"/>
              <a:gd name="connsiteY5" fmla="*/ 576302 h 576302"/>
              <a:gd name="connsiteX6" fmla="*/ 322729 w 852928"/>
              <a:gd name="connsiteY6" fmla="*/ 484094 h 576302"/>
              <a:gd name="connsiteX7" fmla="*/ 299677 w 852928"/>
              <a:gd name="connsiteY7" fmla="*/ 461042 h 576302"/>
              <a:gd name="connsiteX8" fmla="*/ 253573 w 852928"/>
              <a:gd name="connsiteY8" fmla="*/ 276625 h 576302"/>
              <a:gd name="connsiteX9" fmla="*/ 207469 w 852928"/>
              <a:gd name="connsiteY9" fmla="*/ 161364 h 576302"/>
              <a:gd name="connsiteX10" fmla="*/ 161364 w 852928"/>
              <a:gd name="connsiteY10" fmla="*/ 138312 h 576302"/>
              <a:gd name="connsiteX11" fmla="*/ 69156 w 852928"/>
              <a:gd name="connsiteY11" fmla="*/ 0 h 576302"/>
              <a:gd name="connsiteX12" fmla="*/ 0 w 852928"/>
              <a:gd name="connsiteY12" fmla="*/ 0 h 576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2928" h="576302">
                <a:moveTo>
                  <a:pt x="852928" y="322729"/>
                </a:moveTo>
                <a:cubicBezTo>
                  <a:pt x="763153" y="352654"/>
                  <a:pt x="800953" y="328599"/>
                  <a:pt x="737667" y="391885"/>
                </a:cubicBezTo>
                <a:lnTo>
                  <a:pt x="714615" y="414937"/>
                </a:lnTo>
                <a:lnTo>
                  <a:pt x="691563" y="437989"/>
                </a:lnTo>
                <a:cubicBezTo>
                  <a:pt x="664747" y="491622"/>
                  <a:pt x="664133" y="497616"/>
                  <a:pt x="622407" y="553250"/>
                </a:cubicBezTo>
                <a:cubicBezTo>
                  <a:pt x="615887" y="561944"/>
                  <a:pt x="607038" y="568618"/>
                  <a:pt x="599354" y="576302"/>
                </a:cubicBezTo>
                <a:cubicBezTo>
                  <a:pt x="230301" y="542752"/>
                  <a:pt x="398754" y="636143"/>
                  <a:pt x="322729" y="484094"/>
                </a:cubicBezTo>
                <a:cubicBezTo>
                  <a:pt x="317869" y="474374"/>
                  <a:pt x="307361" y="468726"/>
                  <a:pt x="299677" y="461042"/>
                </a:cubicBezTo>
                <a:cubicBezTo>
                  <a:pt x="256718" y="203287"/>
                  <a:pt x="303807" y="402212"/>
                  <a:pt x="253573" y="276625"/>
                </a:cubicBezTo>
                <a:cubicBezTo>
                  <a:pt x="247572" y="261621"/>
                  <a:pt x="225490" y="179384"/>
                  <a:pt x="207469" y="161364"/>
                </a:cubicBezTo>
                <a:cubicBezTo>
                  <a:pt x="195319" y="149214"/>
                  <a:pt x="176732" y="145996"/>
                  <a:pt x="161364" y="138312"/>
                </a:cubicBezTo>
                <a:cubicBezTo>
                  <a:pt x="161199" y="137982"/>
                  <a:pt x="104357" y="0"/>
                  <a:pt x="69156" y="0"/>
                </a:cubicBezTo>
                <a:lnTo>
                  <a:pt x="0" y="0"/>
                </a:lnTo>
              </a:path>
            </a:pathLst>
          </a:cu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274173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srcRect l="-268" t="40108" r="81932" b="2436"/>
          <a:stretch/>
        </p:blipFill>
        <p:spPr>
          <a:xfrm>
            <a:off x="-156114" y="7684"/>
            <a:ext cx="6948802" cy="6796427"/>
          </a:xfrm>
          <a:prstGeom prst="rect">
            <a:avLst/>
          </a:prstGeom>
        </p:spPr>
      </p:pic>
      <p:sp>
        <p:nvSpPr>
          <p:cNvPr id="3" name="Oval 2"/>
          <p:cNvSpPr/>
          <p:nvPr/>
        </p:nvSpPr>
        <p:spPr>
          <a:xfrm>
            <a:off x="5385230" y="621126"/>
            <a:ext cx="1175657" cy="11065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5501130" y="1621330"/>
            <a:ext cx="1175657" cy="11065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Freeform 8"/>
          <p:cNvSpPr/>
          <p:nvPr/>
        </p:nvSpPr>
        <p:spPr>
          <a:xfrm>
            <a:off x="5962812" y="1275549"/>
            <a:ext cx="140953" cy="576303"/>
          </a:xfrm>
          <a:custGeom>
            <a:avLst/>
            <a:gdLst>
              <a:gd name="connsiteX0" fmla="*/ 0 w 140953"/>
              <a:gd name="connsiteY0" fmla="*/ 0 h 576303"/>
              <a:gd name="connsiteX1" fmla="*/ 23052 w 140953"/>
              <a:gd name="connsiteY1" fmla="*/ 46104 h 576303"/>
              <a:gd name="connsiteX2" fmla="*/ 69157 w 140953"/>
              <a:gd name="connsiteY2" fmla="*/ 276625 h 576303"/>
              <a:gd name="connsiteX3" fmla="*/ 92209 w 140953"/>
              <a:gd name="connsiteY3" fmla="*/ 345782 h 576303"/>
              <a:gd name="connsiteX4" fmla="*/ 138313 w 140953"/>
              <a:gd name="connsiteY4" fmla="*/ 414938 h 576303"/>
              <a:gd name="connsiteX5" fmla="*/ 138313 w 140953"/>
              <a:gd name="connsiteY5" fmla="*/ 576303 h 576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953" h="576303">
                <a:moveTo>
                  <a:pt x="0" y="0"/>
                </a:moveTo>
                <a:cubicBezTo>
                  <a:pt x="7684" y="15368"/>
                  <a:pt x="17619" y="29804"/>
                  <a:pt x="23052" y="46104"/>
                </a:cubicBezTo>
                <a:cubicBezTo>
                  <a:pt x="53673" y="137966"/>
                  <a:pt x="46456" y="174468"/>
                  <a:pt x="69157" y="276625"/>
                </a:cubicBezTo>
                <a:cubicBezTo>
                  <a:pt x="74428" y="300346"/>
                  <a:pt x="81342" y="324048"/>
                  <a:pt x="92209" y="345782"/>
                </a:cubicBezTo>
                <a:cubicBezTo>
                  <a:pt x="114786" y="390937"/>
                  <a:pt x="130362" y="343376"/>
                  <a:pt x="138313" y="414938"/>
                </a:cubicBezTo>
                <a:cubicBezTo>
                  <a:pt x="144253" y="468397"/>
                  <a:pt x="138313" y="522515"/>
                  <a:pt x="138313" y="576303"/>
                </a:cubicBezTo>
              </a:path>
            </a:pathLst>
          </a:cu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4815974" y="2442238"/>
            <a:ext cx="1175657" cy="11065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Freeform 1"/>
          <p:cNvSpPr/>
          <p:nvPr/>
        </p:nvSpPr>
        <p:spPr>
          <a:xfrm>
            <a:off x="5524822" y="1851852"/>
            <a:ext cx="806824" cy="968188"/>
          </a:xfrm>
          <a:custGeom>
            <a:avLst/>
            <a:gdLst>
              <a:gd name="connsiteX0" fmla="*/ 576303 w 806824"/>
              <a:gd name="connsiteY0" fmla="*/ 0 h 968188"/>
              <a:gd name="connsiteX1" fmla="*/ 691563 w 806824"/>
              <a:gd name="connsiteY1" fmla="*/ 92208 h 968188"/>
              <a:gd name="connsiteX2" fmla="*/ 737668 w 806824"/>
              <a:gd name="connsiteY2" fmla="*/ 138312 h 968188"/>
              <a:gd name="connsiteX3" fmla="*/ 760720 w 806824"/>
              <a:gd name="connsiteY3" fmla="*/ 161364 h 968188"/>
              <a:gd name="connsiteX4" fmla="*/ 806824 w 806824"/>
              <a:gd name="connsiteY4" fmla="*/ 184417 h 968188"/>
              <a:gd name="connsiteX5" fmla="*/ 760720 w 806824"/>
              <a:gd name="connsiteY5" fmla="*/ 414938 h 968188"/>
              <a:gd name="connsiteX6" fmla="*/ 737668 w 806824"/>
              <a:gd name="connsiteY6" fmla="*/ 437990 h 968188"/>
              <a:gd name="connsiteX7" fmla="*/ 714616 w 806824"/>
              <a:gd name="connsiteY7" fmla="*/ 484094 h 968188"/>
              <a:gd name="connsiteX8" fmla="*/ 668511 w 806824"/>
              <a:gd name="connsiteY8" fmla="*/ 530198 h 968188"/>
              <a:gd name="connsiteX9" fmla="*/ 645459 w 806824"/>
              <a:gd name="connsiteY9" fmla="*/ 553250 h 968188"/>
              <a:gd name="connsiteX10" fmla="*/ 461042 w 806824"/>
              <a:gd name="connsiteY10" fmla="*/ 576302 h 968188"/>
              <a:gd name="connsiteX11" fmla="*/ 345782 w 806824"/>
              <a:gd name="connsiteY11" fmla="*/ 645459 h 968188"/>
              <a:gd name="connsiteX12" fmla="*/ 207469 w 806824"/>
              <a:gd name="connsiteY12" fmla="*/ 783771 h 968188"/>
              <a:gd name="connsiteX13" fmla="*/ 184417 w 806824"/>
              <a:gd name="connsiteY13" fmla="*/ 806823 h 968188"/>
              <a:gd name="connsiteX14" fmla="*/ 161365 w 806824"/>
              <a:gd name="connsiteY14" fmla="*/ 829875 h 968188"/>
              <a:gd name="connsiteX15" fmla="*/ 115261 w 806824"/>
              <a:gd name="connsiteY15" fmla="*/ 852927 h 968188"/>
              <a:gd name="connsiteX16" fmla="*/ 23053 w 806824"/>
              <a:gd name="connsiteY16" fmla="*/ 922084 h 968188"/>
              <a:gd name="connsiteX17" fmla="*/ 0 w 806824"/>
              <a:gd name="connsiteY17" fmla="*/ 968188 h 968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06824" h="968188">
                <a:moveTo>
                  <a:pt x="576303" y="0"/>
                </a:moveTo>
                <a:cubicBezTo>
                  <a:pt x="641615" y="130625"/>
                  <a:pt x="530202" y="-69149"/>
                  <a:pt x="691563" y="92208"/>
                </a:cubicBezTo>
                <a:lnTo>
                  <a:pt x="737668" y="138312"/>
                </a:lnTo>
                <a:cubicBezTo>
                  <a:pt x="745352" y="145996"/>
                  <a:pt x="751001" y="156504"/>
                  <a:pt x="760720" y="161364"/>
                </a:cubicBezTo>
                <a:lnTo>
                  <a:pt x="806824" y="184417"/>
                </a:lnTo>
                <a:cubicBezTo>
                  <a:pt x="791456" y="261257"/>
                  <a:pt x="781338" y="339337"/>
                  <a:pt x="760720" y="414938"/>
                </a:cubicBezTo>
                <a:cubicBezTo>
                  <a:pt x="757861" y="425422"/>
                  <a:pt x="743696" y="428948"/>
                  <a:pt x="737668" y="437990"/>
                </a:cubicBezTo>
                <a:cubicBezTo>
                  <a:pt x="728137" y="452286"/>
                  <a:pt x="724925" y="470349"/>
                  <a:pt x="714616" y="484094"/>
                </a:cubicBezTo>
                <a:cubicBezTo>
                  <a:pt x="701576" y="501481"/>
                  <a:pt x="683879" y="514830"/>
                  <a:pt x="668511" y="530198"/>
                </a:cubicBezTo>
                <a:cubicBezTo>
                  <a:pt x="660827" y="537882"/>
                  <a:pt x="656242" y="551902"/>
                  <a:pt x="645459" y="553250"/>
                </a:cubicBezTo>
                <a:lnTo>
                  <a:pt x="461042" y="576302"/>
                </a:lnTo>
                <a:cubicBezTo>
                  <a:pt x="397756" y="639588"/>
                  <a:pt x="435556" y="615533"/>
                  <a:pt x="345782" y="645459"/>
                </a:cubicBezTo>
                <a:lnTo>
                  <a:pt x="207469" y="783771"/>
                </a:lnTo>
                <a:lnTo>
                  <a:pt x="184417" y="806823"/>
                </a:lnTo>
                <a:cubicBezTo>
                  <a:pt x="176733" y="814507"/>
                  <a:pt x="171085" y="825015"/>
                  <a:pt x="161365" y="829875"/>
                </a:cubicBezTo>
                <a:lnTo>
                  <a:pt x="115261" y="852927"/>
                </a:lnTo>
                <a:cubicBezTo>
                  <a:pt x="57008" y="911182"/>
                  <a:pt x="88596" y="889312"/>
                  <a:pt x="23053" y="922084"/>
                </a:cubicBezTo>
                <a:lnTo>
                  <a:pt x="0" y="968188"/>
                </a:lnTo>
              </a:path>
            </a:pathLst>
          </a:cu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3907982" y="1864658"/>
            <a:ext cx="1175657" cy="11065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Freeform 3"/>
          <p:cNvSpPr/>
          <p:nvPr/>
        </p:nvSpPr>
        <p:spPr>
          <a:xfrm>
            <a:off x="4694947" y="2497311"/>
            <a:ext cx="852928" cy="576302"/>
          </a:xfrm>
          <a:custGeom>
            <a:avLst/>
            <a:gdLst>
              <a:gd name="connsiteX0" fmla="*/ 852928 w 852928"/>
              <a:gd name="connsiteY0" fmla="*/ 322729 h 576302"/>
              <a:gd name="connsiteX1" fmla="*/ 737667 w 852928"/>
              <a:gd name="connsiteY1" fmla="*/ 391885 h 576302"/>
              <a:gd name="connsiteX2" fmla="*/ 714615 w 852928"/>
              <a:gd name="connsiteY2" fmla="*/ 414937 h 576302"/>
              <a:gd name="connsiteX3" fmla="*/ 691563 w 852928"/>
              <a:gd name="connsiteY3" fmla="*/ 437989 h 576302"/>
              <a:gd name="connsiteX4" fmla="*/ 622407 w 852928"/>
              <a:gd name="connsiteY4" fmla="*/ 553250 h 576302"/>
              <a:gd name="connsiteX5" fmla="*/ 599354 w 852928"/>
              <a:gd name="connsiteY5" fmla="*/ 576302 h 576302"/>
              <a:gd name="connsiteX6" fmla="*/ 322729 w 852928"/>
              <a:gd name="connsiteY6" fmla="*/ 484094 h 576302"/>
              <a:gd name="connsiteX7" fmla="*/ 299677 w 852928"/>
              <a:gd name="connsiteY7" fmla="*/ 461042 h 576302"/>
              <a:gd name="connsiteX8" fmla="*/ 253573 w 852928"/>
              <a:gd name="connsiteY8" fmla="*/ 276625 h 576302"/>
              <a:gd name="connsiteX9" fmla="*/ 207469 w 852928"/>
              <a:gd name="connsiteY9" fmla="*/ 161364 h 576302"/>
              <a:gd name="connsiteX10" fmla="*/ 161364 w 852928"/>
              <a:gd name="connsiteY10" fmla="*/ 138312 h 576302"/>
              <a:gd name="connsiteX11" fmla="*/ 69156 w 852928"/>
              <a:gd name="connsiteY11" fmla="*/ 0 h 576302"/>
              <a:gd name="connsiteX12" fmla="*/ 0 w 852928"/>
              <a:gd name="connsiteY12" fmla="*/ 0 h 576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2928" h="576302">
                <a:moveTo>
                  <a:pt x="852928" y="322729"/>
                </a:moveTo>
                <a:cubicBezTo>
                  <a:pt x="763153" y="352654"/>
                  <a:pt x="800953" y="328599"/>
                  <a:pt x="737667" y="391885"/>
                </a:cubicBezTo>
                <a:lnTo>
                  <a:pt x="714615" y="414937"/>
                </a:lnTo>
                <a:lnTo>
                  <a:pt x="691563" y="437989"/>
                </a:lnTo>
                <a:cubicBezTo>
                  <a:pt x="664747" y="491622"/>
                  <a:pt x="664133" y="497616"/>
                  <a:pt x="622407" y="553250"/>
                </a:cubicBezTo>
                <a:cubicBezTo>
                  <a:pt x="615887" y="561944"/>
                  <a:pt x="607038" y="568618"/>
                  <a:pt x="599354" y="576302"/>
                </a:cubicBezTo>
                <a:cubicBezTo>
                  <a:pt x="230301" y="542752"/>
                  <a:pt x="398754" y="636143"/>
                  <a:pt x="322729" y="484094"/>
                </a:cubicBezTo>
                <a:cubicBezTo>
                  <a:pt x="317869" y="474374"/>
                  <a:pt x="307361" y="468726"/>
                  <a:pt x="299677" y="461042"/>
                </a:cubicBezTo>
                <a:cubicBezTo>
                  <a:pt x="256718" y="203287"/>
                  <a:pt x="303807" y="402212"/>
                  <a:pt x="253573" y="276625"/>
                </a:cubicBezTo>
                <a:cubicBezTo>
                  <a:pt x="247572" y="261621"/>
                  <a:pt x="225490" y="179384"/>
                  <a:pt x="207469" y="161364"/>
                </a:cubicBezTo>
                <a:cubicBezTo>
                  <a:pt x="195319" y="149214"/>
                  <a:pt x="176732" y="145996"/>
                  <a:pt x="161364" y="138312"/>
                </a:cubicBezTo>
                <a:cubicBezTo>
                  <a:pt x="161199" y="137982"/>
                  <a:pt x="104357" y="0"/>
                  <a:pt x="69156" y="0"/>
                </a:cubicBezTo>
                <a:lnTo>
                  <a:pt x="0" y="0"/>
                </a:lnTo>
              </a:path>
            </a:pathLst>
          </a:cu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4060382" y="1179502"/>
            <a:ext cx="1175657" cy="11065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rotWithShape="1">
          <a:blip r:embed="rId4"/>
          <a:srcRect l="74465" t="1077" r="18438" b="83840"/>
          <a:stretch/>
        </p:blipFill>
        <p:spPr>
          <a:xfrm>
            <a:off x="4276816" y="1386970"/>
            <a:ext cx="599356" cy="691563"/>
          </a:xfrm>
          <a:prstGeom prst="rect">
            <a:avLst/>
          </a:prstGeom>
        </p:spPr>
      </p:pic>
      <p:sp>
        <p:nvSpPr>
          <p:cNvPr id="6" name="Freeform 5"/>
          <p:cNvSpPr/>
          <p:nvPr/>
        </p:nvSpPr>
        <p:spPr>
          <a:xfrm>
            <a:off x="4256957" y="2036269"/>
            <a:ext cx="461042" cy="487588"/>
          </a:xfrm>
          <a:custGeom>
            <a:avLst/>
            <a:gdLst>
              <a:gd name="connsiteX0" fmla="*/ 461042 w 461042"/>
              <a:gd name="connsiteY0" fmla="*/ 484094 h 487588"/>
              <a:gd name="connsiteX1" fmla="*/ 414938 w 461042"/>
              <a:gd name="connsiteY1" fmla="*/ 461042 h 487588"/>
              <a:gd name="connsiteX2" fmla="*/ 368833 w 461042"/>
              <a:gd name="connsiteY2" fmla="*/ 414937 h 487588"/>
              <a:gd name="connsiteX3" fmla="*/ 322729 w 461042"/>
              <a:gd name="connsiteY3" fmla="*/ 437989 h 487588"/>
              <a:gd name="connsiteX4" fmla="*/ 299677 w 461042"/>
              <a:gd name="connsiteY4" fmla="*/ 484094 h 487588"/>
              <a:gd name="connsiteX5" fmla="*/ 345781 w 461042"/>
              <a:gd name="connsiteY5" fmla="*/ 322729 h 487588"/>
              <a:gd name="connsiteX6" fmla="*/ 322729 w 461042"/>
              <a:gd name="connsiteY6" fmla="*/ 184416 h 487588"/>
              <a:gd name="connsiteX7" fmla="*/ 207469 w 461042"/>
              <a:gd name="connsiteY7" fmla="*/ 253573 h 487588"/>
              <a:gd name="connsiteX8" fmla="*/ 184417 w 461042"/>
              <a:gd name="connsiteY8" fmla="*/ 299677 h 487588"/>
              <a:gd name="connsiteX9" fmla="*/ 138312 w 461042"/>
              <a:gd name="connsiteY9" fmla="*/ 322729 h 487588"/>
              <a:gd name="connsiteX10" fmla="*/ 23052 w 461042"/>
              <a:gd name="connsiteY10" fmla="*/ 368833 h 487588"/>
              <a:gd name="connsiteX11" fmla="*/ 0 w 461042"/>
              <a:gd name="connsiteY11" fmla="*/ 345781 h 487588"/>
              <a:gd name="connsiteX12" fmla="*/ 23052 w 461042"/>
              <a:gd name="connsiteY12" fmla="*/ 299677 h 487588"/>
              <a:gd name="connsiteX13" fmla="*/ 46104 w 461042"/>
              <a:gd name="connsiteY13" fmla="*/ 230521 h 487588"/>
              <a:gd name="connsiteX14" fmla="*/ 115260 w 461042"/>
              <a:gd name="connsiteY14" fmla="*/ 161364 h 487588"/>
              <a:gd name="connsiteX15" fmla="*/ 161365 w 461042"/>
              <a:gd name="connsiteY15" fmla="*/ 115260 h 487588"/>
              <a:gd name="connsiteX16" fmla="*/ 184417 w 461042"/>
              <a:gd name="connsiteY16" fmla="*/ 92208 h 487588"/>
              <a:gd name="connsiteX17" fmla="*/ 253573 w 461042"/>
              <a:gd name="connsiteY17" fmla="*/ 46104 h 487588"/>
              <a:gd name="connsiteX18" fmla="*/ 276625 w 461042"/>
              <a:gd name="connsiteY18" fmla="*/ 0 h 48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1042" h="487588">
                <a:moveTo>
                  <a:pt x="461042" y="484094"/>
                </a:moveTo>
                <a:cubicBezTo>
                  <a:pt x="445674" y="476410"/>
                  <a:pt x="428684" y="471351"/>
                  <a:pt x="414938" y="461042"/>
                </a:cubicBezTo>
                <a:cubicBezTo>
                  <a:pt x="397551" y="448002"/>
                  <a:pt x="368833" y="414937"/>
                  <a:pt x="368833" y="414937"/>
                </a:cubicBezTo>
                <a:cubicBezTo>
                  <a:pt x="353465" y="422621"/>
                  <a:pt x="334878" y="425839"/>
                  <a:pt x="322729" y="437989"/>
                </a:cubicBezTo>
                <a:cubicBezTo>
                  <a:pt x="310579" y="450139"/>
                  <a:pt x="299677" y="501276"/>
                  <a:pt x="299677" y="484094"/>
                </a:cubicBezTo>
                <a:cubicBezTo>
                  <a:pt x="299677" y="455147"/>
                  <a:pt x="334910" y="355342"/>
                  <a:pt x="345781" y="322729"/>
                </a:cubicBezTo>
                <a:cubicBezTo>
                  <a:pt x="338097" y="276625"/>
                  <a:pt x="359227" y="213614"/>
                  <a:pt x="322729" y="184416"/>
                </a:cubicBezTo>
                <a:cubicBezTo>
                  <a:pt x="310965" y="175005"/>
                  <a:pt x="226308" y="225314"/>
                  <a:pt x="207469" y="253573"/>
                </a:cubicBezTo>
                <a:cubicBezTo>
                  <a:pt x="197938" y="267869"/>
                  <a:pt x="196567" y="287528"/>
                  <a:pt x="184417" y="299677"/>
                </a:cubicBezTo>
                <a:cubicBezTo>
                  <a:pt x="172267" y="311827"/>
                  <a:pt x="153680" y="315045"/>
                  <a:pt x="138312" y="322729"/>
                </a:cubicBezTo>
                <a:cubicBezTo>
                  <a:pt x="101668" y="359373"/>
                  <a:pt x="100115" y="368833"/>
                  <a:pt x="23052" y="368833"/>
                </a:cubicBezTo>
                <a:cubicBezTo>
                  <a:pt x="12185" y="368833"/>
                  <a:pt x="7684" y="353465"/>
                  <a:pt x="0" y="345781"/>
                </a:cubicBezTo>
                <a:cubicBezTo>
                  <a:pt x="7684" y="330413"/>
                  <a:pt x="16671" y="315630"/>
                  <a:pt x="23052" y="299677"/>
                </a:cubicBezTo>
                <a:cubicBezTo>
                  <a:pt x="32076" y="277116"/>
                  <a:pt x="32625" y="250739"/>
                  <a:pt x="46104" y="230521"/>
                </a:cubicBezTo>
                <a:cubicBezTo>
                  <a:pt x="64188" y="203396"/>
                  <a:pt x="92208" y="184416"/>
                  <a:pt x="115260" y="161364"/>
                </a:cubicBezTo>
                <a:lnTo>
                  <a:pt x="161365" y="115260"/>
                </a:lnTo>
                <a:cubicBezTo>
                  <a:pt x="169049" y="107576"/>
                  <a:pt x="174697" y="97068"/>
                  <a:pt x="184417" y="92208"/>
                </a:cubicBezTo>
                <a:cubicBezTo>
                  <a:pt x="212411" y="78211"/>
                  <a:pt x="235972" y="72505"/>
                  <a:pt x="253573" y="46104"/>
                </a:cubicBezTo>
                <a:cubicBezTo>
                  <a:pt x="263104" y="31808"/>
                  <a:pt x="276625" y="0"/>
                  <a:pt x="276625" y="0"/>
                </a:cubicBezTo>
              </a:path>
            </a:pathLst>
          </a:cu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47916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srcRect l="-268" t="40108" r="81932" b="2436"/>
          <a:stretch/>
        </p:blipFill>
        <p:spPr>
          <a:xfrm>
            <a:off x="-163798" y="15368"/>
            <a:ext cx="6948802" cy="6796427"/>
          </a:xfrm>
          <a:prstGeom prst="rect">
            <a:avLst/>
          </a:prstGeom>
        </p:spPr>
      </p:pic>
      <p:sp>
        <p:nvSpPr>
          <p:cNvPr id="3" name="Oval 2"/>
          <p:cNvSpPr/>
          <p:nvPr/>
        </p:nvSpPr>
        <p:spPr>
          <a:xfrm>
            <a:off x="5377546" y="628810"/>
            <a:ext cx="1175657" cy="11065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5493446" y="1629014"/>
            <a:ext cx="1175657" cy="11065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Freeform 8"/>
          <p:cNvSpPr/>
          <p:nvPr/>
        </p:nvSpPr>
        <p:spPr>
          <a:xfrm>
            <a:off x="5955128" y="1283233"/>
            <a:ext cx="140953" cy="576303"/>
          </a:xfrm>
          <a:custGeom>
            <a:avLst/>
            <a:gdLst>
              <a:gd name="connsiteX0" fmla="*/ 0 w 140953"/>
              <a:gd name="connsiteY0" fmla="*/ 0 h 576303"/>
              <a:gd name="connsiteX1" fmla="*/ 23052 w 140953"/>
              <a:gd name="connsiteY1" fmla="*/ 46104 h 576303"/>
              <a:gd name="connsiteX2" fmla="*/ 69157 w 140953"/>
              <a:gd name="connsiteY2" fmla="*/ 276625 h 576303"/>
              <a:gd name="connsiteX3" fmla="*/ 92209 w 140953"/>
              <a:gd name="connsiteY3" fmla="*/ 345782 h 576303"/>
              <a:gd name="connsiteX4" fmla="*/ 138313 w 140953"/>
              <a:gd name="connsiteY4" fmla="*/ 414938 h 576303"/>
              <a:gd name="connsiteX5" fmla="*/ 138313 w 140953"/>
              <a:gd name="connsiteY5" fmla="*/ 576303 h 576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953" h="576303">
                <a:moveTo>
                  <a:pt x="0" y="0"/>
                </a:moveTo>
                <a:cubicBezTo>
                  <a:pt x="7684" y="15368"/>
                  <a:pt x="17619" y="29804"/>
                  <a:pt x="23052" y="46104"/>
                </a:cubicBezTo>
                <a:cubicBezTo>
                  <a:pt x="53673" y="137966"/>
                  <a:pt x="46456" y="174468"/>
                  <a:pt x="69157" y="276625"/>
                </a:cubicBezTo>
                <a:cubicBezTo>
                  <a:pt x="74428" y="300346"/>
                  <a:pt x="81342" y="324048"/>
                  <a:pt x="92209" y="345782"/>
                </a:cubicBezTo>
                <a:cubicBezTo>
                  <a:pt x="114786" y="390937"/>
                  <a:pt x="130362" y="343376"/>
                  <a:pt x="138313" y="414938"/>
                </a:cubicBezTo>
                <a:cubicBezTo>
                  <a:pt x="144253" y="468397"/>
                  <a:pt x="138313" y="522515"/>
                  <a:pt x="138313" y="576303"/>
                </a:cubicBezTo>
              </a:path>
            </a:pathLst>
          </a:cu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4808290" y="2449922"/>
            <a:ext cx="1175657" cy="11065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Freeform 1"/>
          <p:cNvSpPr/>
          <p:nvPr/>
        </p:nvSpPr>
        <p:spPr>
          <a:xfrm>
            <a:off x="5517138" y="1859536"/>
            <a:ext cx="806824" cy="968188"/>
          </a:xfrm>
          <a:custGeom>
            <a:avLst/>
            <a:gdLst>
              <a:gd name="connsiteX0" fmla="*/ 576303 w 806824"/>
              <a:gd name="connsiteY0" fmla="*/ 0 h 968188"/>
              <a:gd name="connsiteX1" fmla="*/ 691563 w 806824"/>
              <a:gd name="connsiteY1" fmla="*/ 92208 h 968188"/>
              <a:gd name="connsiteX2" fmla="*/ 737668 w 806824"/>
              <a:gd name="connsiteY2" fmla="*/ 138312 h 968188"/>
              <a:gd name="connsiteX3" fmla="*/ 760720 w 806824"/>
              <a:gd name="connsiteY3" fmla="*/ 161364 h 968188"/>
              <a:gd name="connsiteX4" fmla="*/ 806824 w 806824"/>
              <a:gd name="connsiteY4" fmla="*/ 184417 h 968188"/>
              <a:gd name="connsiteX5" fmla="*/ 760720 w 806824"/>
              <a:gd name="connsiteY5" fmla="*/ 414938 h 968188"/>
              <a:gd name="connsiteX6" fmla="*/ 737668 w 806824"/>
              <a:gd name="connsiteY6" fmla="*/ 437990 h 968188"/>
              <a:gd name="connsiteX7" fmla="*/ 714616 w 806824"/>
              <a:gd name="connsiteY7" fmla="*/ 484094 h 968188"/>
              <a:gd name="connsiteX8" fmla="*/ 668511 w 806824"/>
              <a:gd name="connsiteY8" fmla="*/ 530198 h 968188"/>
              <a:gd name="connsiteX9" fmla="*/ 645459 w 806824"/>
              <a:gd name="connsiteY9" fmla="*/ 553250 h 968188"/>
              <a:gd name="connsiteX10" fmla="*/ 461042 w 806824"/>
              <a:gd name="connsiteY10" fmla="*/ 576302 h 968188"/>
              <a:gd name="connsiteX11" fmla="*/ 345782 w 806824"/>
              <a:gd name="connsiteY11" fmla="*/ 645459 h 968188"/>
              <a:gd name="connsiteX12" fmla="*/ 207469 w 806824"/>
              <a:gd name="connsiteY12" fmla="*/ 783771 h 968188"/>
              <a:gd name="connsiteX13" fmla="*/ 184417 w 806824"/>
              <a:gd name="connsiteY13" fmla="*/ 806823 h 968188"/>
              <a:gd name="connsiteX14" fmla="*/ 161365 w 806824"/>
              <a:gd name="connsiteY14" fmla="*/ 829875 h 968188"/>
              <a:gd name="connsiteX15" fmla="*/ 115261 w 806824"/>
              <a:gd name="connsiteY15" fmla="*/ 852927 h 968188"/>
              <a:gd name="connsiteX16" fmla="*/ 23053 w 806824"/>
              <a:gd name="connsiteY16" fmla="*/ 922084 h 968188"/>
              <a:gd name="connsiteX17" fmla="*/ 0 w 806824"/>
              <a:gd name="connsiteY17" fmla="*/ 968188 h 968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06824" h="968188">
                <a:moveTo>
                  <a:pt x="576303" y="0"/>
                </a:moveTo>
                <a:cubicBezTo>
                  <a:pt x="641615" y="130625"/>
                  <a:pt x="530202" y="-69149"/>
                  <a:pt x="691563" y="92208"/>
                </a:cubicBezTo>
                <a:lnTo>
                  <a:pt x="737668" y="138312"/>
                </a:lnTo>
                <a:cubicBezTo>
                  <a:pt x="745352" y="145996"/>
                  <a:pt x="751001" y="156504"/>
                  <a:pt x="760720" y="161364"/>
                </a:cubicBezTo>
                <a:lnTo>
                  <a:pt x="806824" y="184417"/>
                </a:lnTo>
                <a:cubicBezTo>
                  <a:pt x="791456" y="261257"/>
                  <a:pt x="781338" y="339337"/>
                  <a:pt x="760720" y="414938"/>
                </a:cubicBezTo>
                <a:cubicBezTo>
                  <a:pt x="757861" y="425422"/>
                  <a:pt x="743696" y="428948"/>
                  <a:pt x="737668" y="437990"/>
                </a:cubicBezTo>
                <a:cubicBezTo>
                  <a:pt x="728137" y="452286"/>
                  <a:pt x="724925" y="470349"/>
                  <a:pt x="714616" y="484094"/>
                </a:cubicBezTo>
                <a:cubicBezTo>
                  <a:pt x="701576" y="501481"/>
                  <a:pt x="683879" y="514830"/>
                  <a:pt x="668511" y="530198"/>
                </a:cubicBezTo>
                <a:cubicBezTo>
                  <a:pt x="660827" y="537882"/>
                  <a:pt x="656242" y="551902"/>
                  <a:pt x="645459" y="553250"/>
                </a:cubicBezTo>
                <a:lnTo>
                  <a:pt x="461042" y="576302"/>
                </a:lnTo>
                <a:cubicBezTo>
                  <a:pt x="397756" y="639588"/>
                  <a:pt x="435556" y="615533"/>
                  <a:pt x="345782" y="645459"/>
                </a:cubicBezTo>
                <a:lnTo>
                  <a:pt x="207469" y="783771"/>
                </a:lnTo>
                <a:lnTo>
                  <a:pt x="184417" y="806823"/>
                </a:lnTo>
                <a:cubicBezTo>
                  <a:pt x="176733" y="814507"/>
                  <a:pt x="171085" y="825015"/>
                  <a:pt x="161365" y="829875"/>
                </a:cubicBezTo>
                <a:lnTo>
                  <a:pt x="115261" y="852927"/>
                </a:lnTo>
                <a:cubicBezTo>
                  <a:pt x="57008" y="911182"/>
                  <a:pt x="88596" y="889312"/>
                  <a:pt x="23053" y="922084"/>
                </a:cubicBezTo>
                <a:lnTo>
                  <a:pt x="0" y="968188"/>
                </a:lnTo>
              </a:path>
            </a:pathLst>
          </a:cu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3900298" y="1872342"/>
            <a:ext cx="1175657" cy="11065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Freeform 3"/>
          <p:cNvSpPr/>
          <p:nvPr/>
        </p:nvSpPr>
        <p:spPr>
          <a:xfrm>
            <a:off x="4687263" y="2504995"/>
            <a:ext cx="852928" cy="576302"/>
          </a:xfrm>
          <a:custGeom>
            <a:avLst/>
            <a:gdLst>
              <a:gd name="connsiteX0" fmla="*/ 852928 w 852928"/>
              <a:gd name="connsiteY0" fmla="*/ 322729 h 576302"/>
              <a:gd name="connsiteX1" fmla="*/ 737667 w 852928"/>
              <a:gd name="connsiteY1" fmla="*/ 391885 h 576302"/>
              <a:gd name="connsiteX2" fmla="*/ 714615 w 852928"/>
              <a:gd name="connsiteY2" fmla="*/ 414937 h 576302"/>
              <a:gd name="connsiteX3" fmla="*/ 691563 w 852928"/>
              <a:gd name="connsiteY3" fmla="*/ 437989 h 576302"/>
              <a:gd name="connsiteX4" fmla="*/ 622407 w 852928"/>
              <a:gd name="connsiteY4" fmla="*/ 553250 h 576302"/>
              <a:gd name="connsiteX5" fmla="*/ 599354 w 852928"/>
              <a:gd name="connsiteY5" fmla="*/ 576302 h 576302"/>
              <a:gd name="connsiteX6" fmla="*/ 322729 w 852928"/>
              <a:gd name="connsiteY6" fmla="*/ 484094 h 576302"/>
              <a:gd name="connsiteX7" fmla="*/ 299677 w 852928"/>
              <a:gd name="connsiteY7" fmla="*/ 461042 h 576302"/>
              <a:gd name="connsiteX8" fmla="*/ 253573 w 852928"/>
              <a:gd name="connsiteY8" fmla="*/ 276625 h 576302"/>
              <a:gd name="connsiteX9" fmla="*/ 207469 w 852928"/>
              <a:gd name="connsiteY9" fmla="*/ 161364 h 576302"/>
              <a:gd name="connsiteX10" fmla="*/ 161364 w 852928"/>
              <a:gd name="connsiteY10" fmla="*/ 138312 h 576302"/>
              <a:gd name="connsiteX11" fmla="*/ 69156 w 852928"/>
              <a:gd name="connsiteY11" fmla="*/ 0 h 576302"/>
              <a:gd name="connsiteX12" fmla="*/ 0 w 852928"/>
              <a:gd name="connsiteY12" fmla="*/ 0 h 576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2928" h="576302">
                <a:moveTo>
                  <a:pt x="852928" y="322729"/>
                </a:moveTo>
                <a:cubicBezTo>
                  <a:pt x="763153" y="352654"/>
                  <a:pt x="800953" y="328599"/>
                  <a:pt x="737667" y="391885"/>
                </a:cubicBezTo>
                <a:lnTo>
                  <a:pt x="714615" y="414937"/>
                </a:lnTo>
                <a:lnTo>
                  <a:pt x="691563" y="437989"/>
                </a:lnTo>
                <a:cubicBezTo>
                  <a:pt x="664747" y="491622"/>
                  <a:pt x="664133" y="497616"/>
                  <a:pt x="622407" y="553250"/>
                </a:cubicBezTo>
                <a:cubicBezTo>
                  <a:pt x="615887" y="561944"/>
                  <a:pt x="607038" y="568618"/>
                  <a:pt x="599354" y="576302"/>
                </a:cubicBezTo>
                <a:cubicBezTo>
                  <a:pt x="230301" y="542752"/>
                  <a:pt x="398754" y="636143"/>
                  <a:pt x="322729" y="484094"/>
                </a:cubicBezTo>
                <a:cubicBezTo>
                  <a:pt x="317869" y="474374"/>
                  <a:pt x="307361" y="468726"/>
                  <a:pt x="299677" y="461042"/>
                </a:cubicBezTo>
                <a:cubicBezTo>
                  <a:pt x="256718" y="203287"/>
                  <a:pt x="303807" y="402212"/>
                  <a:pt x="253573" y="276625"/>
                </a:cubicBezTo>
                <a:cubicBezTo>
                  <a:pt x="247572" y="261621"/>
                  <a:pt x="225490" y="179384"/>
                  <a:pt x="207469" y="161364"/>
                </a:cubicBezTo>
                <a:cubicBezTo>
                  <a:pt x="195319" y="149214"/>
                  <a:pt x="176732" y="145996"/>
                  <a:pt x="161364" y="138312"/>
                </a:cubicBezTo>
                <a:cubicBezTo>
                  <a:pt x="161199" y="137982"/>
                  <a:pt x="104357" y="0"/>
                  <a:pt x="69156" y="0"/>
                </a:cubicBezTo>
                <a:lnTo>
                  <a:pt x="0" y="0"/>
                </a:lnTo>
              </a:path>
            </a:pathLst>
          </a:cu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4052698" y="1187186"/>
            <a:ext cx="1175657" cy="11065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reeform 5"/>
          <p:cNvSpPr/>
          <p:nvPr/>
        </p:nvSpPr>
        <p:spPr>
          <a:xfrm>
            <a:off x="4249273" y="2043953"/>
            <a:ext cx="461042" cy="487588"/>
          </a:xfrm>
          <a:custGeom>
            <a:avLst/>
            <a:gdLst>
              <a:gd name="connsiteX0" fmla="*/ 461042 w 461042"/>
              <a:gd name="connsiteY0" fmla="*/ 484094 h 487588"/>
              <a:gd name="connsiteX1" fmla="*/ 414938 w 461042"/>
              <a:gd name="connsiteY1" fmla="*/ 461042 h 487588"/>
              <a:gd name="connsiteX2" fmla="*/ 368833 w 461042"/>
              <a:gd name="connsiteY2" fmla="*/ 414937 h 487588"/>
              <a:gd name="connsiteX3" fmla="*/ 322729 w 461042"/>
              <a:gd name="connsiteY3" fmla="*/ 437989 h 487588"/>
              <a:gd name="connsiteX4" fmla="*/ 299677 w 461042"/>
              <a:gd name="connsiteY4" fmla="*/ 484094 h 487588"/>
              <a:gd name="connsiteX5" fmla="*/ 345781 w 461042"/>
              <a:gd name="connsiteY5" fmla="*/ 322729 h 487588"/>
              <a:gd name="connsiteX6" fmla="*/ 322729 w 461042"/>
              <a:gd name="connsiteY6" fmla="*/ 184416 h 487588"/>
              <a:gd name="connsiteX7" fmla="*/ 207469 w 461042"/>
              <a:gd name="connsiteY7" fmla="*/ 253573 h 487588"/>
              <a:gd name="connsiteX8" fmla="*/ 184417 w 461042"/>
              <a:gd name="connsiteY8" fmla="*/ 299677 h 487588"/>
              <a:gd name="connsiteX9" fmla="*/ 138312 w 461042"/>
              <a:gd name="connsiteY9" fmla="*/ 322729 h 487588"/>
              <a:gd name="connsiteX10" fmla="*/ 23052 w 461042"/>
              <a:gd name="connsiteY10" fmla="*/ 368833 h 487588"/>
              <a:gd name="connsiteX11" fmla="*/ 0 w 461042"/>
              <a:gd name="connsiteY11" fmla="*/ 345781 h 487588"/>
              <a:gd name="connsiteX12" fmla="*/ 23052 w 461042"/>
              <a:gd name="connsiteY12" fmla="*/ 299677 h 487588"/>
              <a:gd name="connsiteX13" fmla="*/ 46104 w 461042"/>
              <a:gd name="connsiteY13" fmla="*/ 230521 h 487588"/>
              <a:gd name="connsiteX14" fmla="*/ 115260 w 461042"/>
              <a:gd name="connsiteY14" fmla="*/ 161364 h 487588"/>
              <a:gd name="connsiteX15" fmla="*/ 161365 w 461042"/>
              <a:gd name="connsiteY15" fmla="*/ 115260 h 487588"/>
              <a:gd name="connsiteX16" fmla="*/ 184417 w 461042"/>
              <a:gd name="connsiteY16" fmla="*/ 92208 h 487588"/>
              <a:gd name="connsiteX17" fmla="*/ 253573 w 461042"/>
              <a:gd name="connsiteY17" fmla="*/ 46104 h 487588"/>
              <a:gd name="connsiteX18" fmla="*/ 276625 w 461042"/>
              <a:gd name="connsiteY18" fmla="*/ 0 h 48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1042" h="487588">
                <a:moveTo>
                  <a:pt x="461042" y="484094"/>
                </a:moveTo>
                <a:cubicBezTo>
                  <a:pt x="445674" y="476410"/>
                  <a:pt x="428684" y="471351"/>
                  <a:pt x="414938" y="461042"/>
                </a:cubicBezTo>
                <a:cubicBezTo>
                  <a:pt x="397551" y="448002"/>
                  <a:pt x="368833" y="414937"/>
                  <a:pt x="368833" y="414937"/>
                </a:cubicBezTo>
                <a:cubicBezTo>
                  <a:pt x="353465" y="422621"/>
                  <a:pt x="334878" y="425839"/>
                  <a:pt x="322729" y="437989"/>
                </a:cubicBezTo>
                <a:cubicBezTo>
                  <a:pt x="310579" y="450139"/>
                  <a:pt x="299677" y="501276"/>
                  <a:pt x="299677" y="484094"/>
                </a:cubicBezTo>
                <a:cubicBezTo>
                  <a:pt x="299677" y="455147"/>
                  <a:pt x="334910" y="355342"/>
                  <a:pt x="345781" y="322729"/>
                </a:cubicBezTo>
                <a:cubicBezTo>
                  <a:pt x="338097" y="276625"/>
                  <a:pt x="359227" y="213614"/>
                  <a:pt x="322729" y="184416"/>
                </a:cubicBezTo>
                <a:cubicBezTo>
                  <a:pt x="310965" y="175005"/>
                  <a:pt x="226308" y="225314"/>
                  <a:pt x="207469" y="253573"/>
                </a:cubicBezTo>
                <a:cubicBezTo>
                  <a:pt x="197938" y="267869"/>
                  <a:pt x="196567" y="287528"/>
                  <a:pt x="184417" y="299677"/>
                </a:cubicBezTo>
                <a:cubicBezTo>
                  <a:pt x="172267" y="311827"/>
                  <a:pt x="153680" y="315045"/>
                  <a:pt x="138312" y="322729"/>
                </a:cubicBezTo>
                <a:cubicBezTo>
                  <a:pt x="101668" y="359373"/>
                  <a:pt x="100115" y="368833"/>
                  <a:pt x="23052" y="368833"/>
                </a:cubicBezTo>
                <a:cubicBezTo>
                  <a:pt x="12185" y="368833"/>
                  <a:pt x="7684" y="353465"/>
                  <a:pt x="0" y="345781"/>
                </a:cubicBezTo>
                <a:cubicBezTo>
                  <a:pt x="7684" y="330413"/>
                  <a:pt x="16671" y="315630"/>
                  <a:pt x="23052" y="299677"/>
                </a:cubicBezTo>
                <a:cubicBezTo>
                  <a:pt x="32076" y="277116"/>
                  <a:pt x="32625" y="250739"/>
                  <a:pt x="46104" y="230521"/>
                </a:cubicBezTo>
                <a:cubicBezTo>
                  <a:pt x="64188" y="203396"/>
                  <a:pt x="92208" y="184416"/>
                  <a:pt x="115260" y="161364"/>
                </a:cubicBezTo>
                <a:lnTo>
                  <a:pt x="161365" y="115260"/>
                </a:lnTo>
                <a:cubicBezTo>
                  <a:pt x="169049" y="107576"/>
                  <a:pt x="174697" y="97068"/>
                  <a:pt x="184417" y="92208"/>
                </a:cubicBezTo>
                <a:cubicBezTo>
                  <a:pt x="212411" y="78211"/>
                  <a:pt x="235972" y="72505"/>
                  <a:pt x="253573" y="46104"/>
                </a:cubicBezTo>
                <a:cubicBezTo>
                  <a:pt x="263104" y="31808"/>
                  <a:pt x="276625" y="0"/>
                  <a:pt x="276625" y="0"/>
                </a:cubicBezTo>
              </a:path>
            </a:pathLst>
          </a:cu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4466354" y="502030"/>
            <a:ext cx="1175657" cy="11065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rotWithShape="1">
          <a:blip r:embed="rId4"/>
          <a:srcRect l="74465" t="1077" r="18438" b="83840"/>
          <a:stretch/>
        </p:blipFill>
        <p:spPr>
          <a:xfrm>
            <a:off x="4682788" y="709498"/>
            <a:ext cx="599356" cy="691563"/>
          </a:xfrm>
          <a:prstGeom prst="rect">
            <a:avLst/>
          </a:prstGeom>
        </p:spPr>
      </p:pic>
      <p:sp>
        <p:nvSpPr>
          <p:cNvPr id="8" name="Freeform 7"/>
          <p:cNvSpPr/>
          <p:nvPr/>
        </p:nvSpPr>
        <p:spPr>
          <a:xfrm>
            <a:off x="4502846" y="1325922"/>
            <a:ext cx="391886" cy="787187"/>
          </a:xfrm>
          <a:custGeom>
            <a:avLst/>
            <a:gdLst>
              <a:gd name="connsiteX0" fmla="*/ 0 w 391886"/>
              <a:gd name="connsiteY0" fmla="*/ 787187 h 787187"/>
              <a:gd name="connsiteX1" fmla="*/ 69156 w 391886"/>
              <a:gd name="connsiteY1" fmla="*/ 694978 h 787187"/>
              <a:gd name="connsiteX2" fmla="*/ 92208 w 391886"/>
              <a:gd name="connsiteY2" fmla="*/ 648874 h 787187"/>
              <a:gd name="connsiteX3" fmla="*/ 161365 w 391886"/>
              <a:gd name="connsiteY3" fmla="*/ 602770 h 787187"/>
              <a:gd name="connsiteX4" fmla="*/ 253573 w 391886"/>
              <a:gd name="connsiteY4" fmla="*/ 487510 h 787187"/>
              <a:gd name="connsiteX5" fmla="*/ 276625 w 391886"/>
              <a:gd name="connsiteY5" fmla="*/ 464457 h 787187"/>
              <a:gd name="connsiteX6" fmla="*/ 299677 w 391886"/>
              <a:gd name="connsiteY6" fmla="*/ 395301 h 787187"/>
              <a:gd name="connsiteX7" fmla="*/ 322729 w 391886"/>
              <a:gd name="connsiteY7" fmla="*/ 372249 h 787187"/>
              <a:gd name="connsiteX8" fmla="*/ 345781 w 391886"/>
              <a:gd name="connsiteY8" fmla="*/ 280041 h 787187"/>
              <a:gd name="connsiteX9" fmla="*/ 391886 w 391886"/>
              <a:gd name="connsiteY9" fmla="*/ 187832 h 787187"/>
              <a:gd name="connsiteX10" fmla="*/ 368834 w 391886"/>
              <a:gd name="connsiteY10" fmla="*/ 26468 h 787187"/>
              <a:gd name="connsiteX11" fmla="*/ 345781 w 391886"/>
              <a:gd name="connsiteY11" fmla="*/ 3415 h 787187"/>
              <a:gd name="connsiteX12" fmla="*/ 368834 w 391886"/>
              <a:gd name="connsiteY12" fmla="*/ 3415 h 787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1886" h="787187">
                <a:moveTo>
                  <a:pt x="0" y="787187"/>
                </a:moveTo>
                <a:cubicBezTo>
                  <a:pt x="55798" y="675591"/>
                  <a:pt x="-18224" y="811486"/>
                  <a:pt x="69156" y="694978"/>
                </a:cubicBezTo>
                <a:cubicBezTo>
                  <a:pt x="79465" y="681232"/>
                  <a:pt x="82677" y="663170"/>
                  <a:pt x="92208" y="648874"/>
                </a:cubicBezTo>
                <a:cubicBezTo>
                  <a:pt x="109809" y="622472"/>
                  <a:pt x="133370" y="616767"/>
                  <a:pt x="161365" y="602770"/>
                </a:cubicBezTo>
                <a:cubicBezTo>
                  <a:pt x="198997" y="527506"/>
                  <a:pt x="172267" y="568817"/>
                  <a:pt x="253573" y="487510"/>
                </a:cubicBezTo>
                <a:lnTo>
                  <a:pt x="276625" y="464457"/>
                </a:lnTo>
                <a:cubicBezTo>
                  <a:pt x="284309" y="441405"/>
                  <a:pt x="288810" y="417035"/>
                  <a:pt x="299677" y="395301"/>
                </a:cubicBezTo>
                <a:cubicBezTo>
                  <a:pt x="304537" y="385581"/>
                  <a:pt x="318693" y="382339"/>
                  <a:pt x="322729" y="372249"/>
                </a:cubicBezTo>
                <a:cubicBezTo>
                  <a:pt x="334495" y="342833"/>
                  <a:pt x="334657" y="309706"/>
                  <a:pt x="345781" y="280041"/>
                </a:cubicBezTo>
                <a:cubicBezTo>
                  <a:pt x="357847" y="247865"/>
                  <a:pt x="391886" y="187832"/>
                  <a:pt x="391886" y="187832"/>
                </a:cubicBezTo>
                <a:cubicBezTo>
                  <a:pt x="384202" y="134044"/>
                  <a:pt x="382012" y="79180"/>
                  <a:pt x="368834" y="26468"/>
                </a:cubicBezTo>
                <a:cubicBezTo>
                  <a:pt x="366198" y="15925"/>
                  <a:pt x="345781" y="14282"/>
                  <a:pt x="345781" y="3415"/>
                </a:cubicBezTo>
                <a:cubicBezTo>
                  <a:pt x="345781" y="-4269"/>
                  <a:pt x="361150" y="3415"/>
                  <a:pt x="368834" y="3415"/>
                </a:cubicBezTo>
              </a:path>
            </a:pathLst>
          </a:cu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727544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srcRect l="-268" t="40108" r="81932" b="2436"/>
          <a:stretch/>
        </p:blipFill>
        <p:spPr>
          <a:xfrm>
            <a:off x="-163798" y="15368"/>
            <a:ext cx="6948802" cy="6796427"/>
          </a:xfrm>
          <a:prstGeom prst="rect">
            <a:avLst/>
          </a:prstGeom>
        </p:spPr>
      </p:pic>
      <p:sp>
        <p:nvSpPr>
          <p:cNvPr id="3" name="Oval 2"/>
          <p:cNvSpPr/>
          <p:nvPr/>
        </p:nvSpPr>
        <p:spPr>
          <a:xfrm>
            <a:off x="5377546" y="628810"/>
            <a:ext cx="1175657" cy="11065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5493446" y="1629014"/>
            <a:ext cx="1175657" cy="11065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Freeform 8"/>
          <p:cNvSpPr/>
          <p:nvPr/>
        </p:nvSpPr>
        <p:spPr>
          <a:xfrm>
            <a:off x="5955128" y="1283233"/>
            <a:ext cx="140953" cy="576303"/>
          </a:xfrm>
          <a:custGeom>
            <a:avLst/>
            <a:gdLst>
              <a:gd name="connsiteX0" fmla="*/ 0 w 140953"/>
              <a:gd name="connsiteY0" fmla="*/ 0 h 576303"/>
              <a:gd name="connsiteX1" fmla="*/ 23052 w 140953"/>
              <a:gd name="connsiteY1" fmla="*/ 46104 h 576303"/>
              <a:gd name="connsiteX2" fmla="*/ 69157 w 140953"/>
              <a:gd name="connsiteY2" fmla="*/ 276625 h 576303"/>
              <a:gd name="connsiteX3" fmla="*/ 92209 w 140953"/>
              <a:gd name="connsiteY3" fmla="*/ 345782 h 576303"/>
              <a:gd name="connsiteX4" fmla="*/ 138313 w 140953"/>
              <a:gd name="connsiteY4" fmla="*/ 414938 h 576303"/>
              <a:gd name="connsiteX5" fmla="*/ 138313 w 140953"/>
              <a:gd name="connsiteY5" fmla="*/ 576303 h 576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953" h="576303">
                <a:moveTo>
                  <a:pt x="0" y="0"/>
                </a:moveTo>
                <a:cubicBezTo>
                  <a:pt x="7684" y="15368"/>
                  <a:pt x="17619" y="29804"/>
                  <a:pt x="23052" y="46104"/>
                </a:cubicBezTo>
                <a:cubicBezTo>
                  <a:pt x="53673" y="137966"/>
                  <a:pt x="46456" y="174468"/>
                  <a:pt x="69157" y="276625"/>
                </a:cubicBezTo>
                <a:cubicBezTo>
                  <a:pt x="74428" y="300346"/>
                  <a:pt x="81342" y="324048"/>
                  <a:pt x="92209" y="345782"/>
                </a:cubicBezTo>
                <a:cubicBezTo>
                  <a:pt x="114786" y="390937"/>
                  <a:pt x="130362" y="343376"/>
                  <a:pt x="138313" y="414938"/>
                </a:cubicBezTo>
                <a:cubicBezTo>
                  <a:pt x="144253" y="468397"/>
                  <a:pt x="138313" y="522515"/>
                  <a:pt x="138313" y="576303"/>
                </a:cubicBezTo>
              </a:path>
            </a:pathLst>
          </a:cu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4808290" y="2449922"/>
            <a:ext cx="1175657" cy="11065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Freeform 1"/>
          <p:cNvSpPr/>
          <p:nvPr/>
        </p:nvSpPr>
        <p:spPr>
          <a:xfrm>
            <a:off x="5517138" y="1859536"/>
            <a:ext cx="806824" cy="968188"/>
          </a:xfrm>
          <a:custGeom>
            <a:avLst/>
            <a:gdLst>
              <a:gd name="connsiteX0" fmla="*/ 576303 w 806824"/>
              <a:gd name="connsiteY0" fmla="*/ 0 h 968188"/>
              <a:gd name="connsiteX1" fmla="*/ 691563 w 806824"/>
              <a:gd name="connsiteY1" fmla="*/ 92208 h 968188"/>
              <a:gd name="connsiteX2" fmla="*/ 737668 w 806824"/>
              <a:gd name="connsiteY2" fmla="*/ 138312 h 968188"/>
              <a:gd name="connsiteX3" fmla="*/ 760720 w 806824"/>
              <a:gd name="connsiteY3" fmla="*/ 161364 h 968188"/>
              <a:gd name="connsiteX4" fmla="*/ 806824 w 806824"/>
              <a:gd name="connsiteY4" fmla="*/ 184417 h 968188"/>
              <a:gd name="connsiteX5" fmla="*/ 760720 w 806824"/>
              <a:gd name="connsiteY5" fmla="*/ 414938 h 968188"/>
              <a:gd name="connsiteX6" fmla="*/ 737668 w 806824"/>
              <a:gd name="connsiteY6" fmla="*/ 437990 h 968188"/>
              <a:gd name="connsiteX7" fmla="*/ 714616 w 806824"/>
              <a:gd name="connsiteY7" fmla="*/ 484094 h 968188"/>
              <a:gd name="connsiteX8" fmla="*/ 668511 w 806824"/>
              <a:gd name="connsiteY8" fmla="*/ 530198 h 968188"/>
              <a:gd name="connsiteX9" fmla="*/ 645459 w 806824"/>
              <a:gd name="connsiteY9" fmla="*/ 553250 h 968188"/>
              <a:gd name="connsiteX10" fmla="*/ 461042 w 806824"/>
              <a:gd name="connsiteY10" fmla="*/ 576302 h 968188"/>
              <a:gd name="connsiteX11" fmla="*/ 345782 w 806824"/>
              <a:gd name="connsiteY11" fmla="*/ 645459 h 968188"/>
              <a:gd name="connsiteX12" fmla="*/ 207469 w 806824"/>
              <a:gd name="connsiteY12" fmla="*/ 783771 h 968188"/>
              <a:gd name="connsiteX13" fmla="*/ 184417 w 806824"/>
              <a:gd name="connsiteY13" fmla="*/ 806823 h 968188"/>
              <a:gd name="connsiteX14" fmla="*/ 161365 w 806824"/>
              <a:gd name="connsiteY14" fmla="*/ 829875 h 968188"/>
              <a:gd name="connsiteX15" fmla="*/ 115261 w 806824"/>
              <a:gd name="connsiteY15" fmla="*/ 852927 h 968188"/>
              <a:gd name="connsiteX16" fmla="*/ 23053 w 806824"/>
              <a:gd name="connsiteY16" fmla="*/ 922084 h 968188"/>
              <a:gd name="connsiteX17" fmla="*/ 0 w 806824"/>
              <a:gd name="connsiteY17" fmla="*/ 968188 h 968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06824" h="968188">
                <a:moveTo>
                  <a:pt x="576303" y="0"/>
                </a:moveTo>
                <a:cubicBezTo>
                  <a:pt x="641615" y="130625"/>
                  <a:pt x="530202" y="-69149"/>
                  <a:pt x="691563" y="92208"/>
                </a:cubicBezTo>
                <a:lnTo>
                  <a:pt x="737668" y="138312"/>
                </a:lnTo>
                <a:cubicBezTo>
                  <a:pt x="745352" y="145996"/>
                  <a:pt x="751001" y="156504"/>
                  <a:pt x="760720" y="161364"/>
                </a:cubicBezTo>
                <a:lnTo>
                  <a:pt x="806824" y="184417"/>
                </a:lnTo>
                <a:cubicBezTo>
                  <a:pt x="791456" y="261257"/>
                  <a:pt x="781338" y="339337"/>
                  <a:pt x="760720" y="414938"/>
                </a:cubicBezTo>
                <a:cubicBezTo>
                  <a:pt x="757861" y="425422"/>
                  <a:pt x="743696" y="428948"/>
                  <a:pt x="737668" y="437990"/>
                </a:cubicBezTo>
                <a:cubicBezTo>
                  <a:pt x="728137" y="452286"/>
                  <a:pt x="724925" y="470349"/>
                  <a:pt x="714616" y="484094"/>
                </a:cubicBezTo>
                <a:cubicBezTo>
                  <a:pt x="701576" y="501481"/>
                  <a:pt x="683879" y="514830"/>
                  <a:pt x="668511" y="530198"/>
                </a:cubicBezTo>
                <a:cubicBezTo>
                  <a:pt x="660827" y="537882"/>
                  <a:pt x="656242" y="551902"/>
                  <a:pt x="645459" y="553250"/>
                </a:cubicBezTo>
                <a:lnTo>
                  <a:pt x="461042" y="576302"/>
                </a:lnTo>
                <a:cubicBezTo>
                  <a:pt x="397756" y="639588"/>
                  <a:pt x="435556" y="615533"/>
                  <a:pt x="345782" y="645459"/>
                </a:cubicBezTo>
                <a:lnTo>
                  <a:pt x="207469" y="783771"/>
                </a:lnTo>
                <a:lnTo>
                  <a:pt x="184417" y="806823"/>
                </a:lnTo>
                <a:cubicBezTo>
                  <a:pt x="176733" y="814507"/>
                  <a:pt x="171085" y="825015"/>
                  <a:pt x="161365" y="829875"/>
                </a:cubicBezTo>
                <a:lnTo>
                  <a:pt x="115261" y="852927"/>
                </a:lnTo>
                <a:cubicBezTo>
                  <a:pt x="57008" y="911182"/>
                  <a:pt x="88596" y="889312"/>
                  <a:pt x="23053" y="922084"/>
                </a:cubicBezTo>
                <a:lnTo>
                  <a:pt x="0" y="968188"/>
                </a:lnTo>
              </a:path>
            </a:pathLst>
          </a:cu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3900298" y="1872342"/>
            <a:ext cx="1175657" cy="11065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Freeform 3"/>
          <p:cNvSpPr/>
          <p:nvPr/>
        </p:nvSpPr>
        <p:spPr>
          <a:xfrm>
            <a:off x="4687263" y="2504995"/>
            <a:ext cx="852928" cy="576302"/>
          </a:xfrm>
          <a:custGeom>
            <a:avLst/>
            <a:gdLst>
              <a:gd name="connsiteX0" fmla="*/ 852928 w 852928"/>
              <a:gd name="connsiteY0" fmla="*/ 322729 h 576302"/>
              <a:gd name="connsiteX1" fmla="*/ 737667 w 852928"/>
              <a:gd name="connsiteY1" fmla="*/ 391885 h 576302"/>
              <a:gd name="connsiteX2" fmla="*/ 714615 w 852928"/>
              <a:gd name="connsiteY2" fmla="*/ 414937 h 576302"/>
              <a:gd name="connsiteX3" fmla="*/ 691563 w 852928"/>
              <a:gd name="connsiteY3" fmla="*/ 437989 h 576302"/>
              <a:gd name="connsiteX4" fmla="*/ 622407 w 852928"/>
              <a:gd name="connsiteY4" fmla="*/ 553250 h 576302"/>
              <a:gd name="connsiteX5" fmla="*/ 599354 w 852928"/>
              <a:gd name="connsiteY5" fmla="*/ 576302 h 576302"/>
              <a:gd name="connsiteX6" fmla="*/ 322729 w 852928"/>
              <a:gd name="connsiteY6" fmla="*/ 484094 h 576302"/>
              <a:gd name="connsiteX7" fmla="*/ 299677 w 852928"/>
              <a:gd name="connsiteY7" fmla="*/ 461042 h 576302"/>
              <a:gd name="connsiteX8" fmla="*/ 253573 w 852928"/>
              <a:gd name="connsiteY8" fmla="*/ 276625 h 576302"/>
              <a:gd name="connsiteX9" fmla="*/ 207469 w 852928"/>
              <a:gd name="connsiteY9" fmla="*/ 161364 h 576302"/>
              <a:gd name="connsiteX10" fmla="*/ 161364 w 852928"/>
              <a:gd name="connsiteY10" fmla="*/ 138312 h 576302"/>
              <a:gd name="connsiteX11" fmla="*/ 69156 w 852928"/>
              <a:gd name="connsiteY11" fmla="*/ 0 h 576302"/>
              <a:gd name="connsiteX12" fmla="*/ 0 w 852928"/>
              <a:gd name="connsiteY12" fmla="*/ 0 h 576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2928" h="576302">
                <a:moveTo>
                  <a:pt x="852928" y="322729"/>
                </a:moveTo>
                <a:cubicBezTo>
                  <a:pt x="763153" y="352654"/>
                  <a:pt x="800953" y="328599"/>
                  <a:pt x="737667" y="391885"/>
                </a:cubicBezTo>
                <a:lnTo>
                  <a:pt x="714615" y="414937"/>
                </a:lnTo>
                <a:lnTo>
                  <a:pt x="691563" y="437989"/>
                </a:lnTo>
                <a:cubicBezTo>
                  <a:pt x="664747" y="491622"/>
                  <a:pt x="664133" y="497616"/>
                  <a:pt x="622407" y="553250"/>
                </a:cubicBezTo>
                <a:cubicBezTo>
                  <a:pt x="615887" y="561944"/>
                  <a:pt x="607038" y="568618"/>
                  <a:pt x="599354" y="576302"/>
                </a:cubicBezTo>
                <a:cubicBezTo>
                  <a:pt x="230301" y="542752"/>
                  <a:pt x="398754" y="636143"/>
                  <a:pt x="322729" y="484094"/>
                </a:cubicBezTo>
                <a:cubicBezTo>
                  <a:pt x="317869" y="474374"/>
                  <a:pt x="307361" y="468726"/>
                  <a:pt x="299677" y="461042"/>
                </a:cubicBezTo>
                <a:cubicBezTo>
                  <a:pt x="256718" y="203287"/>
                  <a:pt x="303807" y="402212"/>
                  <a:pt x="253573" y="276625"/>
                </a:cubicBezTo>
                <a:cubicBezTo>
                  <a:pt x="247572" y="261621"/>
                  <a:pt x="225490" y="179384"/>
                  <a:pt x="207469" y="161364"/>
                </a:cubicBezTo>
                <a:cubicBezTo>
                  <a:pt x="195319" y="149214"/>
                  <a:pt x="176732" y="145996"/>
                  <a:pt x="161364" y="138312"/>
                </a:cubicBezTo>
                <a:cubicBezTo>
                  <a:pt x="161199" y="137982"/>
                  <a:pt x="104357" y="0"/>
                  <a:pt x="69156" y="0"/>
                </a:cubicBezTo>
                <a:lnTo>
                  <a:pt x="0" y="0"/>
                </a:lnTo>
              </a:path>
            </a:pathLst>
          </a:cu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4052698" y="1187186"/>
            <a:ext cx="1175657" cy="11065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reeform 5"/>
          <p:cNvSpPr/>
          <p:nvPr/>
        </p:nvSpPr>
        <p:spPr>
          <a:xfrm>
            <a:off x="4249273" y="2043953"/>
            <a:ext cx="461042" cy="487588"/>
          </a:xfrm>
          <a:custGeom>
            <a:avLst/>
            <a:gdLst>
              <a:gd name="connsiteX0" fmla="*/ 461042 w 461042"/>
              <a:gd name="connsiteY0" fmla="*/ 484094 h 487588"/>
              <a:gd name="connsiteX1" fmla="*/ 414938 w 461042"/>
              <a:gd name="connsiteY1" fmla="*/ 461042 h 487588"/>
              <a:gd name="connsiteX2" fmla="*/ 368833 w 461042"/>
              <a:gd name="connsiteY2" fmla="*/ 414937 h 487588"/>
              <a:gd name="connsiteX3" fmla="*/ 322729 w 461042"/>
              <a:gd name="connsiteY3" fmla="*/ 437989 h 487588"/>
              <a:gd name="connsiteX4" fmla="*/ 299677 w 461042"/>
              <a:gd name="connsiteY4" fmla="*/ 484094 h 487588"/>
              <a:gd name="connsiteX5" fmla="*/ 345781 w 461042"/>
              <a:gd name="connsiteY5" fmla="*/ 322729 h 487588"/>
              <a:gd name="connsiteX6" fmla="*/ 322729 w 461042"/>
              <a:gd name="connsiteY6" fmla="*/ 184416 h 487588"/>
              <a:gd name="connsiteX7" fmla="*/ 207469 w 461042"/>
              <a:gd name="connsiteY7" fmla="*/ 253573 h 487588"/>
              <a:gd name="connsiteX8" fmla="*/ 184417 w 461042"/>
              <a:gd name="connsiteY8" fmla="*/ 299677 h 487588"/>
              <a:gd name="connsiteX9" fmla="*/ 138312 w 461042"/>
              <a:gd name="connsiteY9" fmla="*/ 322729 h 487588"/>
              <a:gd name="connsiteX10" fmla="*/ 23052 w 461042"/>
              <a:gd name="connsiteY10" fmla="*/ 368833 h 487588"/>
              <a:gd name="connsiteX11" fmla="*/ 0 w 461042"/>
              <a:gd name="connsiteY11" fmla="*/ 345781 h 487588"/>
              <a:gd name="connsiteX12" fmla="*/ 23052 w 461042"/>
              <a:gd name="connsiteY12" fmla="*/ 299677 h 487588"/>
              <a:gd name="connsiteX13" fmla="*/ 46104 w 461042"/>
              <a:gd name="connsiteY13" fmla="*/ 230521 h 487588"/>
              <a:gd name="connsiteX14" fmla="*/ 115260 w 461042"/>
              <a:gd name="connsiteY14" fmla="*/ 161364 h 487588"/>
              <a:gd name="connsiteX15" fmla="*/ 161365 w 461042"/>
              <a:gd name="connsiteY15" fmla="*/ 115260 h 487588"/>
              <a:gd name="connsiteX16" fmla="*/ 184417 w 461042"/>
              <a:gd name="connsiteY16" fmla="*/ 92208 h 487588"/>
              <a:gd name="connsiteX17" fmla="*/ 253573 w 461042"/>
              <a:gd name="connsiteY17" fmla="*/ 46104 h 487588"/>
              <a:gd name="connsiteX18" fmla="*/ 276625 w 461042"/>
              <a:gd name="connsiteY18" fmla="*/ 0 h 48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1042" h="487588">
                <a:moveTo>
                  <a:pt x="461042" y="484094"/>
                </a:moveTo>
                <a:cubicBezTo>
                  <a:pt x="445674" y="476410"/>
                  <a:pt x="428684" y="471351"/>
                  <a:pt x="414938" y="461042"/>
                </a:cubicBezTo>
                <a:cubicBezTo>
                  <a:pt x="397551" y="448002"/>
                  <a:pt x="368833" y="414937"/>
                  <a:pt x="368833" y="414937"/>
                </a:cubicBezTo>
                <a:cubicBezTo>
                  <a:pt x="353465" y="422621"/>
                  <a:pt x="334878" y="425839"/>
                  <a:pt x="322729" y="437989"/>
                </a:cubicBezTo>
                <a:cubicBezTo>
                  <a:pt x="310579" y="450139"/>
                  <a:pt x="299677" y="501276"/>
                  <a:pt x="299677" y="484094"/>
                </a:cubicBezTo>
                <a:cubicBezTo>
                  <a:pt x="299677" y="455147"/>
                  <a:pt x="334910" y="355342"/>
                  <a:pt x="345781" y="322729"/>
                </a:cubicBezTo>
                <a:cubicBezTo>
                  <a:pt x="338097" y="276625"/>
                  <a:pt x="359227" y="213614"/>
                  <a:pt x="322729" y="184416"/>
                </a:cubicBezTo>
                <a:cubicBezTo>
                  <a:pt x="310965" y="175005"/>
                  <a:pt x="226308" y="225314"/>
                  <a:pt x="207469" y="253573"/>
                </a:cubicBezTo>
                <a:cubicBezTo>
                  <a:pt x="197938" y="267869"/>
                  <a:pt x="196567" y="287528"/>
                  <a:pt x="184417" y="299677"/>
                </a:cubicBezTo>
                <a:cubicBezTo>
                  <a:pt x="172267" y="311827"/>
                  <a:pt x="153680" y="315045"/>
                  <a:pt x="138312" y="322729"/>
                </a:cubicBezTo>
                <a:cubicBezTo>
                  <a:pt x="101668" y="359373"/>
                  <a:pt x="100115" y="368833"/>
                  <a:pt x="23052" y="368833"/>
                </a:cubicBezTo>
                <a:cubicBezTo>
                  <a:pt x="12185" y="368833"/>
                  <a:pt x="7684" y="353465"/>
                  <a:pt x="0" y="345781"/>
                </a:cubicBezTo>
                <a:cubicBezTo>
                  <a:pt x="7684" y="330413"/>
                  <a:pt x="16671" y="315630"/>
                  <a:pt x="23052" y="299677"/>
                </a:cubicBezTo>
                <a:cubicBezTo>
                  <a:pt x="32076" y="277116"/>
                  <a:pt x="32625" y="250739"/>
                  <a:pt x="46104" y="230521"/>
                </a:cubicBezTo>
                <a:cubicBezTo>
                  <a:pt x="64188" y="203396"/>
                  <a:pt x="92208" y="184416"/>
                  <a:pt x="115260" y="161364"/>
                </a:cubicBezTo>
                <a:lnTo>
                  <a:pt x="161365" y="115260"/>
                </a:lnTo>
                <a:cubicBezTo>
                  <a:pt x="169049" y="107576"/>
                  <a:pt x="174697" y="97068"/>
                  <a:pt x="184417" y="92208"/>
                </a:cubicBezTo>
                <a:cubicBezTo>
                  <a:pt x="212411" y="78211"/>
                  <a:pt x="235972" y="72505"/>
                  <a:pt x="253573" y="46104"/>
                </a:cubicBezTo>
                <a:cubicBezTo>
                  <a:pt x="263104" y="31808"/>
                  <a:pt x="276625" y="0"/>
                  <a:pt x="276625" y="0"/>
                </a:cubicBezTo>
              </a:path>
            </a:pathLst>
          </a:cu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4466354" y="502030"/>
            <a:ext cx="1175657" cy="11065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rotWithShape="1">
          <a:blip r:embed="rId4"/>
          <a:srcRect l="74465" t="1077" r="18438" b="83840"/>
          <a:stretch/>
        </p:blipFill>
        <p:spPr>
          <a:xfrm>
            <a:off x="4682788" y="709498"/>
            <a:ext cx="599356" cy="691563"/>
          </a:xfrm>
          <a:prstGeom prst="rect">
            <a:avLst/>
          </a:prstGeom>
        </p:spPr>
      </p:pic>
      <p:sp>
        <p:nvSpPr>
          <p:cNvPr id="8" name="Freeform 7"/>
          <p:cNvSpPr/>
          <p:nvPr/>
        </p:nvSpPr>
        <p:spPr>
          <a:xfrm>
            <a:off x="4502846" y="1325922"/>
            <a:ext cx="391886" cy="787187"/>
          </a:xfrm>
          <a:custGeom>
            <a:avLst/>
            <a:gdLst>
              <a:gd name="connsiteX0" fmla="*/ 0 w 391886"/>
              <a:gd name="connsiteY0" fmla="*/ 787187 h 787187"/>
              <a:gd name="connsiteX1" fmla="*/ 69156 w 391886"/>
              <a:gd name="connsiteY1" fmla="*/ 694978 h 787187"/>
              <a:gd name="connsiteX2" fmla="*/ 92208 w 391886"/>
              <a:gd name="connsiteY2" fmla="*/ 648874 h 787187"/>
              <a:gd name="connsiteX3" fmla="*/ 161365 w 391886"/>
              <a:gd name="connsiteY3" fmla="*/ 602770 h 787187"/>
              <a:gd name="connsiteX4" fmla="*/ 253573 w 391886"/>
              <a:gd name="connsiteY4" fmla="*/ 487510 h 787187"/>
              <a:gd name="connsiteX5" fmla="*/ 276625 w 391886"/>
              <a:gd name="connsiteY5" fmla="*/ 464457 h 787187"/>
              <a:gd name="connsiteX6" fmla="*/ 299677 w 391886"/>
              <a:gd name="connsiteY6" fmla="*/ 395301 h 787187"/>
              <a:gd name="connsiteX7" fmla="*/ 322729 w 391886"/>
              <a:gd name="connsiteY7" fmla="*/ 372249 h 787187"/>
              <a:gd name="connsiteX8" fmla="*/ 345781 w 391886"/>
              <a:gd name="connsiteY8" fmla="*/ 280041 h 787187"/>
              <a:gd name="connsiteX9" fmla="*/ 391886 w 391886"/>
              <a:gd name="connsiteY9" fmla="*/ 187832 h 787187"/>
              <a:gd name="connsiteX10" fmla="*/ 368834 w 391886"/>
              <a:gd name="connsiteY10" fmla="*/ 26468 h 787187"/>
              <a:gd name="connsiteX11" fmla="*/ 345781 w 391886"/>
              <a:gd name="connsiteY11" fmla="*/ 3415 h 787187"/>
              <a:gd name="connsiteX12" fmla="*/ 368834 w 391886"/>
              <a:gd name="connsiteY12" fmla="*/ 3415 h 787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1886" h="787187">
                <a:moveTo>
                  <a:pt x="0" y="787187"/>
                </a:moveTo>
                <a:cubicBezTo>
                  <a:pt x="55798" y="675591"/>
                  <a:pt x="-18224" y="811486"/>
                  <a:pt x="69156" y="694978"/>
                </a:cubicBezTo>
                <a:cubicBezTo>
                  <a:pt x="79465" y="681232"/>
                  <a:pt x="82677" y="663170"/>
                  <a:pt x="92208" y="648874"/>
                </a:cubicBezTo>
                <a:cubicBezTo>
                  <a:pt x="109809" y="622472"/>
                  <a:pt x="133370" y="616767"/>
                  <a:pt x="161365" y="602770"/>
                </a:cubicBezTo>
                <a:cubicBezTo>
                  <a:pt x="198997" y="527506"/>
                  <a:pt x="172267" y="568817"/>
                  <a:pt x="253573" y="487510"/>
                </a:cubicBezTo>
                <a:lnTo>
                  <a:pt x="276625" y="464457"/>
                </a:lnTo>
                <a:cubicBezTo>
                  <a:pt x="284309" y="441405"/>
                  <a:pt x="288810" y="417035"/>
                  <a:pt x="299677" y="395301"/>
                </a:cubicBezTo>
                <a:cubicBezTo>
                  <a:pt x="304537" y="385581"/>
                  <a:pt x="318693" y="382339"/>
                  <a:pt x="322729" y="372249"/>
                </a:cubicBezTo>
                <a:cubicBezTo>
                  <a:pt x="334495" y="342833"/>
                  <a:pt x="334657" y="309706"/>
                  <a:pt x="345781" y="280041"/>
                </a:cubicBezTo>
                <a:cubicBezTo>
                  <a:pt x="357847" y="247865"/>
                  <a:pt x="391886" y="187832"/>
                  <a:pt x="391886" y="187832"/>
                </a:cubicBezTo>
                <a:cubicBezTo>
                  <a:pt x="384202" y="134044"/>
                  <a:pt x="382012" y="79180"/>
                  <a:pt x="368834" y="26468"/>
                </a:cubicBezTo>
                <a:cubicBezTo>
                  <a:pt x="366198" y="15925"/>
                  <a:pt x="345781" y="14282"/>
                  <a:pt x="345781" y="3415"/>
                </a:cubicBezTo>
                <a:cubicBezTo>
                  <a:pt x="345781" y="-4269"/>
                  <a:pt x="361150" y="3415"/>
                  <a:pt x="368834" y="3415"/>
                </a:cubicBezTo>
              </a:path>
            </a:pathLst>
          </a:cu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3" name="Group 22"/>
          <p:cNvGrpSpPr/>
          <p:nvPr/>
        </p:nvGrpSpPr>
        <p:grpSpPr>
          <a:xfrm>
            <a:off x="6807743" y="2303621"/>
            <a:ext cx="2259417" cy="2250759"/>
            <a:chOff x="6807743" y="3717792"/>
            <a:chExt cx="2259417" cy="2250759"/>
          </a:xfrm>
        </p:grpSpPr>
        <p:sp>
          <p:nvSpPr>
            <p:cNvPr id="18" name="TextBox 17"/>
            <p:cNvSpPr txBox="1"/>
            <p:nvPr/>
          </p:nvSpPr>
          <p:spPr>
            <a:xfrm rot="16200000">
              <a:off x="6370065" y="4155470"/>
              <a:ext cx="1337022" cy="461665"/>
            </a:xfrm>
            <a:prstGeom prst="rect">
              <a:avLst/>
            </a:prstGeom>
            <a:noFill/>
          </p:spPr>
          <p:txBody>
            <a:bodyPr wrap="square" rtlCol="0">
              <a:spAutoFit/>
            </a:bodyPr>
            <a:lstStyle/>
            <a:p>
              <a:r>
                <a:rPr lang="en-US" sz="2400" dirty="0" smtClean="0"/>
                <a:t>Cycles</a:t>
              </a:r>
              <a:endParaRPr lang="en-US" sz="2400" dirty="0"/>
            </a:p>
          </p:txBody>
        </p:sp>
        <p:sp>
          <p:nvSpPr>
            <p:cNvPr id="19" name="TextBox 18"/>
            <p:cNvSpPr txBox="1"/>
            <p:nvPr/>
          </p:nvSpPr>
          <p:spPr>
            <a:xfrm>
              <a:off x="7730138" y="5506886"/>
              <a:ext cx="1337022" cy="461665"/>
            </a:xfrm>
            <a:prstGeom prst="rect">
              <a:avLst/>
            </a:prstGeom>
            <a:noFill/>
          </p:spPr>
          <p:txBody>
            <a:bodyPr wrap="square" rtlCol="0">
              <a:spAutoFit/>
            </a:bodyPr>
            <a:lstStyle/>
            <a:p>
              <a:r>
                <a:rPr lang="en-US" sz="2400" dirty="0" smtClean="0"/>
                <a:t>Time</a:t>
              </a:r>
              <a:endParaRPr lang="en-US" sz="2400" dirty="0"/>
            </a:p>
          </p:txBody>
        </p:sp>
        <p:cxnSp>
          <p:nvCxnSpPr>
            <p:cNvPr id="21" name="Straight Connector 20"/>
            <p:cNvCxnSpPr/>
            <p:nvPr/>
          </p:nvCxnSpPr>
          <p:spPr>
            <a:xfrm>
              <a:off x="7292148" y="5486400"/>
              <a:ext cx="1775012"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rot="5400000">
              <a:off x="6414888" y="4605298"/>
              <a:ext cx="1775012"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5077588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srcRect l="-268" t="40108" r="81932" b="2436"/>
          <a:stretch/>
        </p:blipFill>
        <p:spPr>
          <a:xfrm>
            <a:off x="-163798" y="-18499"/>
            <a:ext cx="6948802" cy="6796427"/>
          </a:xfrm>
          <a:prstGeom prst="rect">
            <a:avLst/>
          </a:prstGeom>
        </p:spPr>
      </p:pic>
      <p:sp>
        <p:nvSpPr>
          <p:cNvPr id="3" name="Oval 2"/>
          <p:cNvSpPr/>
          <p:nvPr/>
        </p:nvSpPr>
        <p:spPr>
          <a:xfrm>
            <a:off x="5377546" y="628810"/>
            <a:ext cx="1175657" cy="11065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5493446" y="1629014"/>
            <a:ext cx="1175657" cy="11065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Freeform 8"/>
          <p:cNvSpPr/>
          <p:nvPr/>
        </p:nvSpPr>
        <p:spPr>
          <a:xfrm>
            <a:off x="5955128" y="1283233"/>
            <a:ext cx="140953" cy="576303"/>
          </a:xfrm>
          <a:custGeom>
            <a:avLst/>
            <a:gdLst>
              <a:gd name="connsiteX0" fmla="*/ 0 w 140953"/>
              <a:gd name="connsiteY0" fmla="*/ 0 h 576303"/>
              <a:gd name="connsiteX1" fmla="*/ 23052 w 140953"/>
              <a:gd name="connsiteY1" fmla="*/ 46104 h 576303"/>
              <a:gd name="connsiteX2" fmla="*/ 69157 w 140953"/>
              <a:gd name="connsiteY2" fmla="*/ 276625 h 576303"/>
              <a:gd name="connsiteX3" fmla="*/ 92209 w 140953"/>
              <a:gd name="connsiteY3" fmla="*/ 345782 h 576303"/>
              <a:gd name="connsiteX4" fmla="*/ 138313 w 140953"/>
              <a:gd name="connsiteY4" fmla="*/ 414938 h 576303"/>
              <a:gd name="connsiteX5" fmla="*/ 138313 w 140953"/>
              <a:gd name="connsiteY5" fmla="*/ 576303 h 576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953" h="576303">
                <a:moveTo>
                  <a:pt x="0" y="0"/>
                </a:moveTo>
                <a:cubicBezTo>
                  <a:pt x="7684" y="15368"/>
                  <a:pt x="17619" y="29804"/>
                  <a:pt x="23052" y="46104"/>
                </a:cubicBezTo>
                <a:cubicBezTo>
                  <a:pt x="53673" y="137966"/>
                  <a:pt x="46456" y="174468"/>
                  <a:pt x="69157" y="276625"/>
                </a:cubicBezTo>
                <a:cubicBezTo>
                  <a:pt x="74428" y="300346"/>
                  <a:pt x="81342" y="324048"/>
                  <a:pt x="92209" y="345782"/>
                </a:cubicBezTo>
                <a:cubicBezTo>
                  <a:pt x="114786" y="390937"/>
                  <a:pt x="130362" y="343376"/>
                  <a:pt x="138313" y="414938"/>
                </a:cubicBezTo>
                <a:cubicBezTo>
                  <a:pt x="144253" y="468397"/>
                  <a:pt x="138313" y="522515"/>
                  <a:pt x="138313" y="576303"/>
                </a:cubicBezTo>
              </a:path>
            </a:pathLst>
          </a:cu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4808290" y="2449922"/>
            <a:ext cx="1175657" cy="11065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Freeform 1"/>
          <p:cNvSpPr/>
          <p:nvPr/>
        </p:nvSpPr>
        <p:spPr>
          <a:xfrm>
            <a:off x="5517138" y="1859536"/>
            <a:ext cx="806824" cy="968188"/>
          </a:xfrm>
          <a:custGeom>
            <a:avLst/>
            <a:gdLst>
              <a:gd name="connsiteX0" fmla="*/ 576303 w 806824"/>
              <a:gd name="connsiteY0" fmla="*/ 0 h 968188"/>
              <a:gd name="connsiteX1" fmla="*/ 691563 w 806824"/>
              <a:gd name="connsiteY1" fmla="*/ 92208 h 968188"/>
              <a:gd name="connsiteX2" fmla="*/ 737668 w 806824"/>
              <a:gd name="connsiteY2" fmla="*/ 138312 h 968188"/>
              <a:gd name="connsiteX3" fmla="*/ 760720 w 806824"/>
              <a:gd name="connsiteY3" fmla="*/ 161364 h 968188"/>
              <a:gd name="connsiteX4" fmla="*/ 806824 w 806824"/>
              <a:gd name="connsiteY4" fmla="*/ 184417 h 968188"/>
              <a:gd name="connsiteX5" fmla="*/ 760720 w 806824"/>
              <a:gd name="connsiteY5" fmla="*/ 414938 h 968188"/>
              <a:gd name="connsiteX6" fmla="*/ 737668 w 806824"/>
              <a:gd name="connsiteY6" fmla="*/ 437990 h 968188"/>
              <a:gd name="connsiteX7" fmla="*/ 714616 w 806824"/>
              <a:gd name="connsiteY7" fmla="*/ 484094 h 968188"/>
              <a:gd name="connsiteX8" fmla="*/ 668511 w 806824"/>
              <a:gd name="connsiteY8" fmla="*/ 530198 h 968188"/>
              <a:gd name="connsiteX9" fmla="*/ 645459 w 806824"/>
              <a:gd name="connsiteY9" fmla="*/ 553250 h 968188"/>
              <a:gd name="connsiteX10" fmla="*/ 461042 w 806824"/>
              <a:gd name="connsiteY10" fmla="*/ 576302 h 968188"/>
              <a:gd name="connsiteX11" fmla="*/ 345782 w 806824"/>
              <a:gd name="connsiteY11" fmla="*/ 645459 h 968188"/>
              <a:gd name="connsiteX12" fmla="*/ 207469 w 806824"/>
              <a:gd name="connsiteY12" fmla="*/ 783771 h 968188"/>
              <a:gd name="connsiteX13" fmla="*/ 184417 w 806824"/>
              <a:gd name="connsiteY13" fmla="*/ 806823 h 968188"/>
              <a:gd name="connsiteX14" fmla="*/ 161365 w 806824"/>
              <a:gd name="connsiteY14" fmla="*/ 829875 h 968188"/>
              <a:gd name="connsiteX15" fmla="*/ 115261 w 806824"/>
              <a:gd name="connsiteY15" fmla="*/ 852927 h 968188"/>
              <a:gd name="connsiteX16" fmla="*/ 23053 w 806824"/>
              <a:gd name="connsiteY16" fmla="*/ 922084 h 968188"/>
              <a:gd name="connsiteX17" fmla="*/ 0 w 806824"/>
              <a:gd name="connsiteY17" fmla="*/ 968188 h 968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06824" h="968188">
                <a:moveTo>
                  <a:pt x="576303" y="0"/>
                </a:moveTo>
                <a:cubicBezTo>
                  <a:pt x="641615" y="130625"/>
                  <a:pt x="530202" y="-69149"/>
                  <a:pt x="691563" y="92208"/>
                </a:cubicBezTo>
                <a:lnTo>
                  <a:pt x="737668" y="138312"/>
                </a:lnTo>
                <a:cubicBezTo>
                  <a:pt x="745352" y="145996"/>
                  <a:pt x="751001" y="156504"/>
                  <a:pt x="760720" y="161364"/>
                </a:cubicBezTo>
                <a:lnTo>
                  <a:pt x="806824" y="184417"/>
                </a:lnTo>
                <a:cubicBezTo>
                  <a:pt x="791456" y="261257"/>
                  <a:pt x="781338" y="339337"/>
                  <a:pt x="760720" y="414938"/>
                </a:cubicBezTo>
                <a:cubicBezTo>
                  <a:pt x="757861" y="425422"/>
                  <a:pt x="743696" y="428948"/>
                  <a:pt x="737668" y="437990"/>
                </a:cubicBezTo>
                <a:cubicBezTo>
                  <a:pt x="728137" y="452286"/>
                  <a:pt x="724925" y="470349"/>
                  <a:pt x="714616" y="484094"/>
                </a:cubicBezTo>
                <a:cubicBezTo>
                  <a:pt x="701576" y="501481"/>
                  <a:pt x="683879" y="514830"/>
                  <a:pt x="668511" y="530198"/>
                </a:cubicBezTo>
                <a:cubicBezTo>
                  <a:pt x="660827" y="537882"/>
                  <a:pt x="656242" y="551902"/>
                  <a:pt x="645459" y="553250"/>
                </a:cubicBezTo>
                <a:lnTo>
                  <a:pt x="461042" y="576302"/>
                </a:lnTo>
                <a:cubicBezTo>
                  <a:pt x="397756" y="639588"/>
                  <a:pt x="435556" y="615533"/>
                  <a:pt x="345782" y="645459"/>
                </a:cubicBezTo>
                <a:lnTo>
                  <a:pt x="207469" y="783771"/>
                </a:lnTo>
                <a:lnTo>
                  <a:pt x="184417" y="806823"/>
                </a:lnTo>
                <a:cubicBezTo>
                  <a:pt x="176733" y="814507"/>
                  <a:pt x="171085" y="825015"/>
                  <a:pt x="161365" y="829875"/>
                </a:cubicBezTo>
                <a:lnTo>
                  <a:pt x="115261" y="852927"/>
                </a:lnTo>
                <a:cubicBezTo>
                  <a:pt x="57008" y="911182"/>
                  <a:pt x="88596" y="889312"/>
                  <a:pt x="23053" y="922084"/>
                </a:cubicBezTo>
                <a:lnTo>
                  <a:pt x="0" y="968188"/>
                </a:lnTo>
              </a:path>
            </a:pathLst>
          </a:cu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Freeform 3"/>
          <p:cNvSpPr/>
          <p:nvPr/>
        </p:nvSpPr>
        <p:spPr>
          <a:xfrm>
            <a:off x="4687263" y="2504995"/>
            <a:ext cx="852928" cy="576302"/>
          </a:xfrm>
          <a:custGeom>
            <a:avLst/>
            <a:gdLst>
              <a:gd name="connsiteX0" fmla="*/ 852928 w 852928"/>
              <a:gd name="connsiteY0" fmla="*/ 322729 h 576302"/>
              <a:gd name="connsiteX1" fmla="*/ 737667 w 852928"/>
              <a:gd name="connsiteY1" fmla="*/ 391885 h 576302"/>
              <a:gd name="connsiteX2" fmla="*/ 714615 w 852928"/>
              <a:gd name="connsiteY2" fmla="*/ 414937 h 576302"/>
              <a:gd name="connsiteX3" fmla="*/ 691563 w 852928"/>
              <a:gd name="connsiteY3" fmla="*/ 437989 h 576302"/>
              <a:gd name="connsiteX4" fmla="*/ 622407 w 852928"/>
              <a:gd name="connsiteY4" fmla="*/ 553250 h 576302"/>
              <a:gd name="connsiteX5" fmla="*/ 599354 w 852928"/>
              <a:gd name="connsiteY5" fmla="*/ 576302 h 576302"/>
              <a:gd name="connsiteX6" fmla="*/ 322729 w 852928"/>
              <a:gd name="connsiteY6" fmla="*/ 484094 h 576302"/>
              <a:gd name="connsiteX7" fmla="*/ 299677 w 852928"/>
              <a:gd name="connsiteY7" fmla="*/ 461042 h 576302"/>
              <a:gd name="connsiteX8" fmla="*/ 253573 w 852928"/>
              <a:gd name="connsiteY8" fmla="*/ 276625 h 576302"/>
              <a:gd name="connsiteX9" fmla="*/ 207469 w 852928"/>
              <a:gd name="connsiteY9" fmla="*/ 161364 h 576302"/>
              <a:gd name="connsiteX10" fmla="*/ 161364 w 852928"/>
              <a:gd name="connsiteY10" fmla="*/ 138312 h 576302"/>
              <a:gd name="connsiteX11" fmla="*/ 69156 w 852928"/>
              <a:gd name="connsiteY11" fmla="*/ 0 h 576302"/>
              <a:gd name="connsiteX12" fmla="*/ 0 w 852928"/>
              <a:gd name="connsiteY12" fmla="*/ 0 h 576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2928" h="576302">
                <a:moveTo>
                  <a:pt x="852928" y="322729"/>
                </a:moveTo>
                <a:cubicBezTo>
                  <a:pt x="763153" y="352654"/>
                  <a:pt x="800953" y="328599"/>
                  <a:pt x="737667" y="391885"/>
                </a:cubicBezTo>
                <a:lnTo>
                  <a:pt x="714615" y="414937"/>
                </a:lnTo>
                <a:lnTo>
                  <a:pt x="691563" y="437989"/>
                </a:lnTo>
                <a:cubicBezTo>
                  <a:pt x="664747" y="491622"/>
                  <a:pt x="664133" y="497616"/>
                  <a:pt x="622407" y="553250"/>
                </a:cubicBezTo>
                <a:cubicBezTo>
                  <a:pt x="615887" y="561944"/>
                  <a:pt x="607038" y="568618"/>
                  <a:pt x="599354" y="576302"/>
                </a:cubicBezTo>
                <a:cubicBezTo>
                  <a:pt x="230301" y="542752"/>
                  <a:pt x="398754" y="636143"/>
                  <a:pt x="322729" y="484094"/>
                </a:cubicBezTo>
                <a:cubicBezTo>
                  <a:pt x="317869" y="474374"/>
                  <a:pt x="307361" y="468726"/>
                  <a:pt x="299677" y="461042"/>
                </a:cubicBezTo>
                <a:cubicBezTo>
                  <a:pt x="256718" y="203287"/>
                  <a:pt x="303807" y="402212"/>
                  <a:pt x="253573" y="276625"/>
                </a:cubicBezTo>
                <a:cubicBezTo>
                  <a:pt x="247572" y="261621"/>
                  <a:pt x="225490" y="179384"/>
                  <a:pt x="207469" y="161364"/>
                </a:cubicBezTo>
                <a:cubicBezTo>
                  <a:pt x="195319" y="149214"/>
                  <a:pt x="176732" y="145996"/>
                  <a:pt x="161364" y="138312"/>
                </a:cubicBezTo>
                <a:cubicBezTo>
                  <a:pt x="161199" y="137982"/>
                  <a:pt x="104357" y="0"/>
                  <a:pt x="69156" y="0"/>
                </a:cubicBezTo>
                <a:lnTo>
                  <a:pt x="0" y="0"/>
                </a:lnTo>
              </a:path>
            </a:pathLst>
          </a:cu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4052698" y="1187186"/>
            <a:ext cx="1175657" cy="11065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reeform 5"/>
          <p:cNvSpPr/>
          <p:nvPr/>
        </p:nvSpPr>
        <p:spPr>
          <a:xfrm>
            <a:off x="4249273" y="2043953"/>
            <a:ext cx="461042" cy="487588"/>
          </a:xfrm>
          <a:custGeom>
            <a:avLst/>
            <a:gdLst>
              <a:gd name="connsiteX0" fmla="*/ 461042 w 461042"/>
              <a:gd name="connsiteY0" fmla="*/ 484094 h 487588"/>
              <a:gd name="connsiteX1" fmla="*/ 414938 w 461042"/>
              <a:gd name="connsiteY1" fmla="*/ 461042 h 487588"/>
              <a:gd name="connsiteX2" fmla="*/ 368833 w 461042"/>
              <a:gd name="connsiteY2" fmla="*/ 414937 h 487588"/>
              <a:gd name="connsiteX3" fmla="*/ 322729 w 461042"/>
              <a:gd name="connsiteY3" fmla="*/ 437989 h 487588"/>
              <a:gd name="connsiteX4" fmla="*/ 299677 w 461042"/>
              <a:gd name="connsiteY4" fmla="*/ 484094 h 487588"/>
              <a:gd name="connsiteX5" fmla="*/ 345781 w 461042"/>
              <a:gd name="connsiteY5" fmla="*/ 322729 h 487588"/>
              <a:gd name="connsiteX6" fmla="*/ 322729 w 461042"/>
              <a:gd name="connsiteY6" fmla="*/ 184416 h 487588"/>
              <a:gd name="connsiteX7" fmla="*/ 207469 w 461042"/>
              <a:gd name="connsiteY7" fmla="*/ 253573 h 487588"/>
              <a:gd name="connsiteX8" fmla="*/ 184417 w 461042"/>
              <a:gd name="connsiteY8" fmla="*/ 299677 h 487588"/>
              <a:gd name="connsiteX9" fmla="*/ 138312 w 461042"/>
              <a:gd name="connsiteY9" fmla="*/ 322729 h 487588"/>
              <a:gd name="connsiteX10" fmla="*/ 23052 w 461042"/>
              <a:gd name="connsiteY10" fmla="*/ 368833 h 487588"/>
              <a:gd name="connsiteX11" fmla="*/ 0 w 461042"/>
              <a:gd name="connsiteY11" fmla="*/ 345781 h 487588"/>
              <a:gd name="connsiteX12" fmla="*/ 23052 w 461042"/>
              <a:gd name="connsiteY12" fmla="*/ 299677 h 487588"/>
              <a:gd name="connsiteX13" fmla="*/ 46104 w 461042"/>
              <a:gd name="connsiteY13" fmla="*/ 230521 h 487588"/>
              <a:gd name="connsiteX14" fmla="*/ 115260 w 461042"/>
              <a:gd name="connsiteY14" fmla="*/ 161364 h 487588"/>
              <a:gd name="connsiteX15" fmla="*/ 161365 w 461042"/>
              <a:gd name="connsiteY15" fmla="*/ 115260 h 487588"/>
              <a:gd name="connsiteX16" fmla="*/ 184417 w 461042"/>
              <a:gd name="connsiteY16" fmla="*/ 92208 h 487588"/>
              <a:gd name="connsiteX17" fmla="*/ 253573 w 461042"/>
              <a:gd name="connsiteY17" fmla="*/ 46104 h 487588"/>
              <a:gd name="connsiteX18" fmla="*/ 276625 w 461042"/>
              <a:gd name="connsiteY18" fmla="*/ 0 h 48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1042" h="487588">
                <a:moveTo>
                  <a:pt x="461042" y="484094"/>
                </a:moveTo>
                <a:cubicBezTo>
                  <a:pt x="445674" y="476410"/>
                  <a:pt x="428684" y="471351"/>
                  <a:pt x="414938" y="461042"/>
                </a:cubicBezTo>
                <a:cubicBezTo>
                  <a:pt x="397551" y="448002"/>
                  <a:pt x="368833" y="414937"/>
                  <a:pt x="368833" y="414937"/>
                </a:cubicBezTo>
                <a:cubicBezTo>
                  <a:pt x="353465" y="422621"/>
                  <a:pt x="334878" y="425839"/>
                  <a:pt x="322729" y="437989"/>
                </a:cubicBezTo>
                <a:cubicBezTo>
                  <a:pt x="310579" y="450139"/>
                  <a:pt x="299677" y="501276"/>
                  <a:pt x="299677" y="484094"/>
                </a:cubicBezTo>
                <a:cubicBezTo>
                  <a:pt x="299677" y="455147"/>
                  <a:pt x="334910" y="355342"/>
                  <a:pt x="345781" y="322729"/>
                </a:cubicBezTo>
                <a:cubicBezTo>
                  <a:pt x="338097" y="276625"/>
                  <a:pt x="359227" y="213614"/>
                  <a:pt x="322729" y="184416"/>
                </a:cubicBezTo>
                <a:cubicBezTo>
                  <a:pt x="310965" y="175005"/>
                  <a:pt x="226308" y="225314"/>
                  <a:pt x="207469" y="253573"/>
                </a:cubicBezTo>
                <a:cubicBezTo>
                  <a:pt x="197938" y="267869"/>
                  <a:pt x="196567" y="287528"/>
                  <a:pt x="184417" y="299677"/>
                </a:cubicBezTo>
                <a:cubicBezTo>
                  <a:pt x="172267" y="311827"/>
                  <a:pt x="153680" y="315045"/>
                  <a:pt x="138312" y="322729"/>
                </a:cubicBezTo>
                <a:cubicBezTo>
                  <a:pt x="101668" y="359373"/>
                  <a:pt x="100115" y="368833"/>
                  <a:pt x="23052" y="368833"/>
                </a:cubicBezTo>
                <a:cubicBezTo>
                  <a:pt x="12185" y="368833"/>
                  <a:pt x="7684" y="353465"/>
                  <a:pt x="0" y="345781"/>
                </a:cubicBezTo>
                <a:cubicBezTo>
                  <a:pt x="7684" y="330413"/>
                  <a:pt x="16671" y="315630"/>
                  <a:pt x="23052" y="299677"/>
                </a:cubicBezTo>
                <a:cubicBezTo>
                  <a:pt x="32076" y="277116"/>
                  <a:pt x="32625" y="250739"/>
                  <a:pt x="46104" y="230521"/>
                </a:cubicBezTo>
                <a:cubicBezTo>
                  <a:pt x="64188" y="203396"/>
                  <a:pt x="92208" y="184416"/>
                  <a:pt x="115260" y="161364"/>
                </a:cubicBezTo>
                <a:lnTo>
                  <a:pt x="161365" y="115260"/>
                </a:lnTo>
                <a:cubicBezTo>
                  <a:pt x="169049" y="107576"/>
                  <a:pt x="174697" y="97068"/>
                  <a:pt x="184417" y="92208"/>
                </a:cubicBezTo>
                <a:cubicBezTo>
                  <a:pt x="212411" y="78211"/>
                  <a:pt x="235972" y="72505"/>
                  <a:pt x="253573" y="46104"/>
                </a:cubicBezTo>
                <a:cubicBezTo>
                  <a:pt x="263104" y="31808"/>
                  <a:pt x="276625" y="0"/>
                  <a:pt x="276625" y="0"/>
                </a:cubicBezTo>
              </a:path>
            </a:pathLst>
          </a:cu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4466354" y="502030"/>
            <a:ext cx="1175657" cy="11065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Freeform 28"/>
          <p:cNvSpPr/>
          <p:nvPr/>
        </p:nvSpPr>
        <p:spPr>
          <a:xfrm>
            <a:off x="4470400" y="925819"/>
            <a:ext cx="548640" cy="1160368"/>
          </a:xfrm>
          <a:custGeom>
            <a:avLst/>
            <a:gdLst>
              <a:gd name="connsiteX0" fmla="*/ 0 w 548640"/>
              <a:gd name="connsiteY0" fmla="*/ 1160368 h 1160368"/>
              <a:gd name="connsiteX1" fmla="*/ 40640 w 548640"/>
              <a:gd name="connsiteY1" fmla="*/ 1140048 h 1160368"/>
              <a:gd name="connsiteX2" fmla="*/ 162560 w 548640"/>
              <a:gd name="connsiteY2" fmla="*/ 1099408 h 1160368"/>
              <a:gd name="connsiteX3" fmla="*/ 223520 w 548640"/>
              <a:gd name="connsiteY3" fmla="*/ 1058768 h 1160368"/>
              <a:gd name="connsiteX4" fmla="*/ 264160 w 548640"/>
              <a:gd name="connsiteY4" fmla="*/ 1018128 h 1160368"/>
              <a:gd name="connsiteX5" fmla="*/ 284480 w 548640"/>
              <a:gd name="connsiteY5" fmla="*/ 997808 h 1160368"/>
              <a:gd name="connsiteX6" fmla="*/ 304800 w 548640"/>
              <a:gd name="connsiteY6" fmla="*/ 916528 h 1160368"/>
              <a:gd name="connsiteX7" fmla="*/ 264160 w 548640"/>
              <a:gd name="connsiteY7" fmla="*/ 652368 h 1160368"/>
              <a:gd name="connsiteX8" fmla="*/ 304800 w 548640"/>
              <a:gd name="connsiteY8" fmla="*/ 367888 h 1160368"/>
              <a:gd name="connsiteX9" fmla="*/ 325120 w 548640"/>
              <a:gd name="connsiteY9" fmla="*/ 347568 h 1160368"/>
              <a:gd name="connsiteX10" fmla="*/ 345440 w 548640"/>
              <a:gd name="connsiteY10" fmla="*/ 306928 h 1160368"/>
              <a:gd name="connsiteX11" fmla="*/ 386080 w 548640"/>
              <a:gd name="connsiteY11" fmla="*/ 266288 h 1160368"/>
              <a:gd name="connsiteX12" fmla="*/ 447040 w 548640"/>
              <a:gd name="connsiteY12" fmla="*/ 225648 h 1160368"/>
              <a:gd name="connsiteX13" fmla="*/ 487680 w 548640"/>
              <a:gd name="connsiteY13" fmla="*/ 144368 h 1160368"/>
              <a:gd name="connsiteX14" fmla="*/ 528320 w 548640"/>
              <a:gd name="connsiteY14" fmla="*/ 2128 h 1160368"/>
              <a:gd name="connsiteX15" fmla="*/ 548640 w 548640"/>
              <a:gd name="connsiteY15" fmla="*/ 2128 h 1160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48640" h="1160368">
                <a:moveTo>
                  <a:pt x="0" y="1160368"/>
                </a:moveTo>
                <a:cubicBezTo>
                  <a:pt x="13547" y="1153595"/>
                  <a:pt x="26459" y="1145366"/>
                  <a:pt x="40640" y="1140048"/>
                </a:cubicBezTo>
                <a:cubicBezTo>
                  <a:pt x="80751" y="1125006"/>
                  <a:pt x="162560" y="1099408"/>
                  <a:pt x="162560" y="1099408"/>
                </a:cubicBezTo>
                <a:cubicBezTo>
                  <a:pt x="224711" y="1037257"/>
                  <a:pt x="125105" y="1132579"/>
                  <a:pt x="223520" y="1058768"/>
                </a:cubicBezTo>
                <a:cubicBezTo>
                  <a:pt x="238846" y="1047273"/>
                  <a:pt x="250613" y="1031675"/>
                  <a:pt x="264160" y="1018128"/>
                </a:cubicBezTo>
                <a:lnTo>
                  <a:pt x="284480" y="997808"/>
                </a:lnTo>
                <a:cubicBezTo>
                  <a:pt x="291253" y="970715"/>
                  <a:pt x="304800" y="944455"/>
                  <a:pt x="304800" y="916528"/>
                </a:cubicBezTo>
                <a:cubicBezTo>
                  <a:pt x="304800" y="721307"/>
                  <a:pt x="313547" y="751141"/>
                  <a:pt x="264160" y="652368"/>
                </a:cubicBezTo>
                <a:cubicBezTo>
                  <a:pt x="271173" y="568208"/>
                  <a:pt x="250709" y="449024"/>
                  <a:pt x="304800" y="367888"/>
                </a:cubicBezTo>
                <a:cubicBezTo>
                  <a:pt x="310113" y="359918"/>
                  <a:pt x="319807" y="355538"/>
                  <a:pt x="325120" y="347568"/>
                </a:cubicBezTo>
                <a:cubicBezTo>
                  <a:pt x="333521" y="334966"/>
                  <a:pt x="336353" y="319045"/>
                  <a:pt x="345440" y="306928"/>
                </a:cubicBezTo>
                <a:cubicBezTo>
                  <a:pt x="356935" y="291602"/>
                  <a:pt x="368945" y="274856"/>
                  <a:pt x="386080" y="266288"/>
                </a:cubicBezTo>
                <a:cubicBezTo>
                  <a:pt x="407252" y="255702"/>
                  <a:pt x="433742" y="247812"/>
                  <a:pt x="447040" y="225648"/>
                </a:cubicBezTo>
                <a:cubicBezTo>
                  <a:pt x="462625" y="199673"/>
                  <a:pt x="487680" y="144368"/>
                  <a:pt x="487680" y="144368"/>
                </a:cubicBezTo>
                <a:cubicBezTo>
                  <a:pt x="490581" y="129864"/>
                  <a:pt x="501496" y="28952"/>
                  <a:pt x="528320" y="2128"/>
                </a:cubicBezTo>
                <a:cubicBezTo>
                  <a:pt x="533109" y="-2661"/>
                  <a:pt x="541867" y="2128"/>
                  <a:pt x="548640" y="2128"/>
                </a:cubicBezTo>
              </a:path>
            </a:pathLst>
          </a:cu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Freeform 31"/>
          <p:cNvSpPr/>
          <p:nvPr/>
        </p:nvSpPr>
        <p:spPr>
          <a:xfrm>
            <a:off x="4998720" y="887307"/>
            <a:ext cx="557025" cy="93162"/>
          </a:xfrm>
          <a:custGeom>
            <a:avLst/>
            <a:gdLst>
              <a:gd name="connsiteX0" fmla="*/ 0 w 557025"/>
              <a:gd name="connsiteY0" fmla="*/ 60960 h 93162"/>
              <a:gd name="connsiteX1" fmla="*/ 121920 w 557025"/>
              <a:gd name="connsiteY1" fmla="*/ 40640 h 93162"/>
              <a:gd name="connsiteX2" fmla="*/ 162560 w 557025"/>
              <a:gd name="connsiteY2" fmla="*/ 20320 h 93162"/>
              <a:gd name="connsiteX3" fmla="*/ 243840 w 557025"/>
              <a:gd name="connsiteY3" fmla="*/ 0 h 93162"/>
              <a:gd name="connsiteX4" fmla="*/ 426720 w 557025"/>
              <a:gd name="connsiteY4" fmla="*/ 20320 h 93162"/>
              <a:gd name="connsiteX5" fmla="*/ 548640 w 557025"/>
              <a:gd name="connsiteY5" fmla="*/ 60960 h 93162"/>
              <a:gd name="connsiteX6" fmla="*/ 548640 w 557025"/>
              <a:gd name="connsiteY6" fmla="*/ 0 h 93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7025" h="93162">
                <a:moveTo>
                  <a:pt x="0" y="60960"/>
                </a:moveTo>
                <a:cubicBezTo>
                  <a:pt x="40640" y="54187"/>
                  <a:pt x="81950" y="50633"/>
                  <a:pt x="121920" y="40640"/>
                </a:cubicBezTo>
                <a:cubicBezTo>
                  <a:pt x="136613" y="36967"/>
                  <a:pt x="148192" y="25109"/>
                  <a:pt x="162560" y="20320"/>
                </a:cubicBezTo>
                <a:cubicBezTo>
                  <a:pt x="189054" y="11489"/>
                  <a:pt x="216747" y="6773"/>
                  <a:pt x="243840" y="0"/>
                </a:cubicBezTo>
                <a:cubicBezTo>
                  <a:pt x="304800" y="6773"/>
                  <a:pt x="366576" y="8291"/>
                  <a:pt x="426720" y="20320"/>
                </a:cubicBezTo>
                <a:cubicBezTo>
                  <a:pt x="500333" y="35043"/>
                  <a:pt x="333549" y="146996"/>
                  <a:pt x="548640" y="60960"/>
                </a:cubicBezTo>
                <a:cubicBezTo>
                  <a:pt x="567507" y="53413"/>
                  <a:pt x="548640" y="20320"/>
                  <a:pt x="548640" y="0"/>
                </a:cubicBezTo>
              </a:path>
            </a:pathLst>
          </a:cu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6" name="Picture 35"/>
          <p:cNvPicPr>
            <a:picLocks noChangeAspect="1"/>
          </p:cNvPicPr>
          <p:nvPr/>
        </p:nvPicPr>
        <p:blipFill rotWithShape="1">
          <a:blip r:embed="rId4"/>
          <a:srcRect l="74465" t="1077" r="18438" b="83840"/>
          <a:stretch/>
        </p:blipFill>
        <p:spPr>
          <a:xfrm>
            <a:off x="5222092" y="708208"/>
            <a:ext cx="599356" cy="691563"/>
          </a:xfrm>
          <a:prstGeom prst="rect">
            <a:avLst/>
          </a:prstGeom>
        </p:spPr>
      </p:pic>
      <p:sp>
        <p:nvSpPr>
          <p:cNvPr id="40" name="TextBox 39"/>
          <p:cNvSpPr txBox="1"/>
          <p:nvPr/>
        </p:nvSpPr>
        <p:spPr>
          <a:xfrm rot="16200000">
            <a:off x="6370065" y="2741299"/>
            <a:ext cx="1337022" cy="461665"/>
          </a:xfrm>
          <a:prstGeom prst="rect">
            <a:avLst/>
          </a:prstGeom>
          <a:noFill/>
        </p:spPr>
        <p:txBody>
          <a:bodyPr wrap="square" rtlCol="0">
            <a:spAutoFit/>
          </a:bodyPr>
          <a:lstStyle/>
          <a:p>
            <a:r>
              <a:rPr lang="en-US" sz="2400" dirty="0" smtClean="0"/>
              <a:t>Cycles</a:t>
            </a:r>
            <a:endParaRPr lang="en-US" sz="2400" dirty="0"/>
          </a:p>
        </p:txBody>
      </p:sp>
      <p:sp>
        <p:nvSpPr>
          <p:cNvPr id="41" name="TextBox 40"/>
          <p:cNvSpPr txBox="1"/>
          <p:nvPr/>
        </p:nvSpPr>
        <p:spPr>
          <a:xfrm>
            <a:off x="7730138" y="4092715"/>
            <a:ext cx="1337022" cy="461665"/>
          </a:xfrm>
          <a:prstGeom prst="rect">
            <a:avLst/>
          </a:prstGeom>
          <a:noFill/>
        </p:spPr>
        <p:txBody>
          <a:bodyPr wrap="square" rtlCol="0">
            <a:spAutoFit/>
          </a:bodyPr>
          <a:lstStyle/>
          <a:p>
            <a:r>
              <a:rPr lang="en-US" sz="2400" dirty="0" smtClean="0"/>
              <a:t>Time</a:t>
            </a:r>
            <a:endParaRPr lang="en-US" sz="2400" dirty="0"/>
          </a:p>
        </p:txBody>
      </p:sp>
      <p:cxnSp>
        <p:nvCxnSpPr>
          <p:cNvPr id="42" name="Straight Connector 41"/>
          <p:cNvCxnSpPr/>
          <p:nvPr/>
        </p:nvCxnSpPr>
        <p:spPr>
          <a:xfrm>
            <a:off x="7292148" y="4072229"/>
            <a:ext cx="1775012"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rot="5400000">
            <a:off x="6414888" y="3191127"/>
            <a:ext cx="1775012"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flipV="1">
            <a:off x="7474527" y="3556422"/>
            <a:ext cx="45720" cy="0"/>
          </a:xfrm>
          <a:prstGeom prst="line">
            <a:avLst/>
          </a:prstGeom>
          <a:ln w="57150"/>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7840744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srcRect l="-268" t="40108" r="81932" b="2436"/>
          <a:stretch/>
        </p:blipFill>
        <p:spPr>
          <a:xfrm>
            <a:off x="-163798" y="-18499"/>
            <a:ext cx="6948802" cy="6796427"/>
          </a:xfrm>
          <a:prstGeom prst="rect">
            <a:avLst/>
          </a:prstGeom>
        </p:spPr>
      </p:pic>
      <p:sp>
        <p:nvSpPr>
          <p:cNvPr id="3" name="Oval 2"/>
          <p:cNvSpPr/>
          <p:nvPr/>
        </p:nvSpPr>
        <p:spPr>
          <a:xfrm>
            <a:off x="5377546" y="628810"/>
            <a:ext cx="1175657" cy="11065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5493446" y="1629014"/>
            <a:ext cx="1175657" cy="11065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Freeform 8"/>
          <p:cNvSpPr/>
          <p:nvPr/>
        </p:nvSpPr>
        <p:spPr>
          <a:xfrm>
            <a:off x="5955128" y="1283233"/>
            <a:ext cx="140953" cy="576303"/>
          </a:xfrm>
          <a:custGeom>
            <a:avLst/>
            <a:gdLst>
              <a:gd name="connsiteX0" fmla="*/ 0 w 140953"/>
              <a:gd name="connsiteY0" fmla="*/ 0 h 576303"/>
              <a:gd name="connsiteX1" fmla="*/ 23052 w 140953"/>
              <a:gd name="connsiteY1" fmla="*/ 46104 h 576303"/>
              <a:gd name="connsiteX2" fmla="*/ 69157 w 140953"/>
              <a:gd name="connsiteY2" fmla="*/ 276625 h 576303"/>
              <a:gd name="connsiteX3" fmla="*/ 92209 w 140953"/>
              <a:gd name="connsiteY3" fmla="*/ 345782 h 576303"/>
              <a:gd name="connsiteX4" fmla="*/ 138313 w 140953"/>
              <a:gd name="connsiteY4" fmla="*/ 414938 h 576303"/>
              <a:gd name="connsiteX5" fmla="*/ 138313 w 140953"/>
              <a:gd name="connsiteY5" fmla="*/ 576303 h 576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953" h="576303">
                <a:moveTo>
                  <a:pt x="0" y="0"/>
                </a:moveTo>
                <a:cubicBezTo>
                  <a:pt x="7684" y="15368"/>
                  <a:pt x="17619" y="29804"/>
                  <a:pt x="23052" y="46104"/>
                </a:cubicBezTo>
                <a:cubicBezTo>
                  <a:pt x="53673" y="137966"/>
                  <a:pt x="46456" y="174468"/>
                  <a:pt x="69157" y="276625"/>
                </a:cubicBezTo>
                <a:cubicBezTo>
                  <a:pt x="74428" y="300346"/>
                  <a:pt x="81342" y="324048"/>
                  <a:pt x="92209" y="345782"/>
                </a:cubicBezTo>
                <a:cubicBezTo>
                  <a:pt x="114786" y="390937"/>
                  <a:pt x="130362" y="343376"/>
                  <a:pt x="138313" y="414938"/>
                </a:cubicBezTo>
                <a:cubicBezTo>
                  <a:pt x="144253" y="468397"/>
                  <a:pt x="138313" y="522515"/>
                  <a:pt x="138313" y="576303"/>
                </a:cubicBezTo>
              </a:path>
            </a:pathLst>
          </a:cu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4808290" y="2449922"/>
            <a:ext cx="1175657" cy="11065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Freeform 1"/>
          <p:cNvSpPr/>
          <p:nvPr/>
        </p:nvSpPr>
        <p:spPr>
          <a:xfrm>
            <a:off x="5517138" y="1859536"/>
            <a:ext cx="806824" cy="968188"/>
          </a:xfrm>
          <a:custGeom>
            <a:avLst/>
            <a:gdLst>
              <a:gd name="connsiteX0" fmla="*/ 576303 w 806824"/>
              <a:gd name="connsiteY0" fmla="*/ 0 h 968188"/>
              <a:gd name="connsiteX1" fmla="*/ 691563 w 806824"/>
              <a:gd name="connsiteY1" fmla="*/ 92208 h 968188"/>
              <a:gd name="connsiteX2" fmla="*/ 737668 w 806824"/>
              <a:gd name="connsiteY2" fmla="*/ 138312 h 968188"/>
              <a:gd name="connsiteX3" fmla="*/ 760720 w 806824"/>
              <a:gd name="connsiteY3" fmla="*/ 161364 h 968188"/>
              <a:gd name="connsiteX4" fmla="*/ 806824 w 806824"/>
              <a:gd name="connsiteY4" fmla="*/ 184417 h 968188"/>
              <a:gd name="connsiteX5" fmla="*/ 760720 w 806824"/>
              <a:gd name="connsiteY5" fmla="*/ 414938 h 968188"/>
              <a:gd name="connsiteX6" fmla="*/ 737668 w 806824"/>
              <a:gd name="connsiteY6" fmla="*/ 437990 h 968188"/>
              <a:gd name="connsiteX7" fmla="*/ 714616 w 806824"/>
              <a:gd name="connsiteY7" fmla="*/ 484094 h 968188"/>
              <a:gd name="connsiteX8" fmla="*/ 668511 w 806824"/>
              <a:gd name="connsiteY8" fmla="*/ 530198 h 968188"/>
              <a:gd name="connsiteX9" fmla="*/ 645459 w 806824"/>
              <a:gd name="connsiteY9" fmla="*/ 553250 h 968188"/>
              <a:gd name="connsiteX10" fmla="*/ 461042 w 806824"/>
              <a:gd name="connsiteY10" fmla="*/ 576302 h 968188"/>
              <a:gd name="connsiteX11" fmla="*/ 345782 w 806824"/>
              <a:gd name="connsiteY11" fmla="*/ 645459 h 968188"/>
              <a:gd name="connsiteX12" fmla="*/ 207469 w 806824"/>
              <a:gd name="connsiteY12" fmla="*/ 783771 h 968188"/>
              <a:gd name="connsiteX13" fmla="*/ 184417 w 806824"/>
              <a:gd name="connsiteY13" fmla="*/ 806823 h 968188"/>
              <a:gd name="connsiteX14" fmla="*/ 161365 w 806824"/>
              <a:gd name="connsiteY14" fmla="*/ 829875 h 968188"/>
              <a:gd name="connsiteX15" fmla="*/ 115261 w 806824"/>
              <a:gd name="connsiteY15" fmla="*/ 852927 h 968188"/>
              <a:gd name="connsiteX16" fmla="*/ 23053 w 806824"/>
              <a:gd name="connsiteY16" fmla="*/ 922084 h 968188"/>
              <a:gd name="connsiteX17" fmla="*/ 0 w 806824"/>
              <a:gd name="connsiteY17" fmla="*/ 968188 h 968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06824" h="968188">
                <a:moveTo>
                  <a:pt x="576303" y="0"/>
                </a:moveTo>
                <a:cubicBezTo>
                  <a:pt x="641615" y="130625"/>
                  <a:pt x="530202" y="-69149"/>
                  <a:pt x="691563" y="92208"/>
                </a:cubicBezTo>
                <a:lnTo>
                  <a:pt x="737668" y="138312"/>
                </a:lnTo>
                <a:cubicBezTo>
                  <a:pt x="745352" y="145996"/>
                  <a:pt x="751001" y="156504"/>
                  <a:pt x="760720" y="161364"/>
                </a:cubicBezTo>
                <a:lnTo>
                  <a:pt x="806824" y="184417"/>
                </a:lnTo>
                <a:cubicBezTo>
                  <a:pt x="791456" y="261257"/>
                  <a:pt x="781338" y="339337"/>
                  <a:pt x="760720" y="414938"/>
                </a:cubicBezTo>
                <a:cubicBezTo>
                  <a:pt x="757861" y="425422"/>
                  <a:pt x="743696" y="428948"/>
                  <a:pt x="737668" y="437990"/>
                </a:cubicBezTo>
                <a:cubicBezTo>
                  <a:pt x="728137" y="452286"/>
                  <a:pt x="724925" y="470349"/>
                  <a:pt x="714616" y="484094"/>
                </a:cubicBezTo>
                <a:cubicBezTo>
                  <a:pt x="701576" y="501481"/>
                  <a:pt x="683879" y="514830"/>
                  <a:pt x="668511" y="530198"/>
                </a:cubicBezTo>
                <a:cubicBezTo>
                  <a:pt x="660827" y="537882"/>
                  <a:pt x="656242" y="551902"/>
                  <a:pt x="645459" y="553250"/>
                </a:cubicBezTo>
                <a:lnTo>
                  <a:pt x="461042" y="576302"/>
                </a:lnTo>
                <a:cubicBezTo>
                  <a:pt x="397756" y="639588"/>
                  <a:pt x="435556" y="615533"/>
                  <a:pt x="345782" y="645459"/>
                </a:cubicBezTo>
                <a:lnTo>
                  <a:pt x="207469" y="783771"/>
                </a:lnTo>
                <a:lnTo>
                  <a:pt x="184417" y="806823"/>
                </a:lnTo>
                <a:cubicBezTo>
                  <a:pt x="176733" y="814507"/>
                  <a:pt x="171085" y="825015"/>
                  <a:pt x="161365" y="829875"/>
                </a:cubicBezTo>
                <a:lnTo>
                  <a:pt x="115261" y="852927"/>
                </a:lnTo>
                <a:cubicBezTo>
                  <a:pt x="57008" y="911182"/>
                  <a:pt x="88596" y="889312"/>
                  <a:pt x="23053" y="922084"/>
                </a:cubicBezTo>
                <a:lnTo>
                  <a:pt x="0" y="968188"/>
                </a:lnTo>
              </a:path>
            </a:pathLst>
          </a:cu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Freeform 3"/>
          <p:cNvSpPr/>
          <p:nvPr/>
        </p:nvSpPr>
        <p:spPr>
          <a:xfrm>
            <a:off x="4687263" y="2504995"/>
            <a:ext cx="852928" cy="576302"/>
          </a:xfrm>
          <a:custGeom>
            <a:avLst/>
            <a:gdLst>
              <a:gd name="connsiteX0" fmla="*/ 852928 w 852928"/>
              <a:gd name="connsiteY0" fmla="*/ 322729 h 576302"/>
              <a:gd name="connsiteX1" fmla="*/ 737667 w 852928"/>
              <a:gd name="connsiteY1" fmla="*/ 391885 h 576302"/>
              <a:gd name="connsiteX2" fmla="*/ 714615 w 852928"/>
              <a:gd name="connsiteY2" fmla="*/ 414937 h 576302"/>
              <a:gd name="connsiteX3" fmla="*/ 691563 w 852928"/>
              <a:gd name="connsiteY3" fmla="*/ 437989 h 576302"/>
              <a:gd name="connsiteX4" fmla="*/ 622407 w 852928"/>
              <a:gd name="connsiteY4" fmla="*/ 553250 h 576302"/>
              <a:gd name="connsiteX5" fmla="*/ 599354 w 852928"/>
              <a:gd name="connsiteY5" fmla="*/ 576302 h 576302"/>
              <a:gd name="connsiteX6" fmla="*/ 322729 w 852928"/>
              <a:gd name="connsiteY6" fmla="*/ 484094 h 576302"/>
              <a:gd name="connsiteX7" fmla="*/ 299677 w 852928"/>
              <a:gd name="connsiteY7" fmla="*/ 461042 h 576302"/>
              <a:gd name="connsiteX8" fmla="*/ 253573 w 852928"/>
              <a:gd name="connsiteY8" fmla="*/ 276625 h 576302"/>
              <a:gd name="connsiteX9" fmla="*/ 207469 w 852928"/>
              <a:gd name="connsiteY9" fmla="*/ 161364 h 576302"/>
              <a:gd name="connsiteX10" fmla="*/ 161364 w 852928"/>
              <a:gd name="connsiteY10" fmla="*/ 138312 h 576302"/>
              <a:gd name="connsiteX11" fmla="*/ 69156 w 852928"/>
              <a:gd name="connsiteY11" fmla="*/ 0 h 576302"/>
              <a:gd name="connsiteX12" fmla="*/ 0 w 852928"/>
              <a:gd name="connsiteY12" fmla="*/ 0 h 576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2928" h="576302">
                <a:moveTo>
                  <a:pt x="852928" y="322729"/>
                </a:moveTo>
                <a:cubicBezTo>
                  <a:pt x="763153" y="352654"/>
                  <a:pt x="800953" y="328599"/>
                  <a:pt x="737667" y="391885"/>
                </a:cubicBezTo>
                <a:lnTo>
                  <a:pt x="714615" y="414937"/>
                </a:lnTo>
                <a:lnTo>
                  <a:pt x="691563" y="437989"/>
                </a:lnTo>
                <a:cubicBezTo>
                  <a:pt x="664747" y="491622"/>
                  <a:pt x="664133" y="497616"/>
                  <a:pt x="622407" y="553250"/>
                </a:cubicBezTo>
                <a:cubicBezTo>
                  <a:pt x="615887" y="561944"/>
                  <a:pt x="607038" y="568618"/>
                  <a:pt x="599354" y="576302"/>
                </a:cubicBezTo>
                <a:cubicBezTo>
                  <a:pt x="230301" y="542752"/>
                  <a:pt x="398754" y="636143"/>
                  <a:pt x="322729" y="484094"/>
                </a:cubicBezTo>
                <a:cubicBezTo>
                  <a:pt x="317869" y="474374"/>
                  <a:pt x="307361" y="468726"/>
                  <a:pt x="299677" y="461042"/>
                </a:cubicBezTo>
                <a:cubicBezTo>
                  <a:pt x="256718" y="203287"/>
                  <a:pt x="303807" y="402212"/>
                  <a:pt x="253573" y="276625"/>
                </a:cubicBezTo>
                <a:cubicBezTo>
                  <a:pt x="247572" y="261621"/>
                  <a:pt x="225490" y="179384"/>
                  <a:pt x="207469" y="161364"/>
                </a:cubicBezTo>
                <a:cubicBezTo>
                  <a:pt x="195319" y="149214"/>
                  <a:pt x="176732" y="145996"/>
                  <a:pt x="161364" y="138312"/>
                </a:cubicBezTo>
                <a:cubicBezTo>
                  <a:pt x="161199" y="137982"/>
                  <a:pt x="104357" y="0"/>
                  <a:pt x="69156" y="0"/>
                </a:cubicBezTo>
                <a:lnTo>
                  <a:pt x="0" y="0"/>
                </a:lnTo>
              </a:path>
            </a:pathLst>
          </a:cu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4052698" y="1187186"/>
            <a:ext cx="1175657" cy="11065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reeform 5"/>
          <p:cNvSpPr/>
          <p:nvPr/>
        </p:nvSpPr>
        <p:spPr>
          <a:xfrm>
            <a:off x="4249273" y="2043953"/>
            <a:ext cx="461042" cy="487588"/>
          </a:xfrm>
          <a:custGeom>
            <a:avLst/>
            <a:gdLst>
              <a:gd name="connsiteX0" fmla="*/ 461042 w 461042"/>
              <a:gd name="connsiteY0" fmla="*/ 484094 h 487588"/>
              <a:gd name="connsiteX1" fmla="*/ 414938 w 461042"/>
              <a:gd name="connsiteY1" fmla="*/ 461042 h 487588"/>
              <a:gd name="connsiteX2" fmla="*/ 368833 w 461042"/>
              <a:gd name="connsiteY2" fmla="*/ 414937 h 487588"/>
              <a:gd name="connsiteX3" fmla="*/ 322729 w 461042"/>
              <a:gd name="connsiteY3" fmla="*/ 437989 h 487588"/>
              <a:gd name="connsiteX4" fmla="*/ 299677 w 461042"/>
              <a:gd name="connsiteY4" fmla="*/ 484094 h 487588"/>
              <a:gd name="connsiteX5" fmla="*/ 345781 w 461042"/>
              <a:gd name="connsiteY5" fmla="*/ 322729 h 487588"/>
              <a:gd name="connsiteX6" fmla="*/ 322729 w 461042"/>
              <a:gd name="connsiteY6" fmla="*/ 184416 h 487588"/>
              <a:gd name="connsiteX7" fmla="*/ 207469 w 461042"/>
              <a:gd name="connsiteY7" fmla="*/ 253573 h 487588"/>
              <a:gd name="connsiteX8" fmla="*/ 184417 w 461042"/>
              <a:gd name="connsiteY8" fmla="*/ 299677 h 487588"/>
              <a:gd name="connsiteX9" fmla="*/ 138312 w 461042"/>
              <a:gd name="connsiteY9" fmla="*/ 322729 h 487588"/>
              <a:gd name="connsiteX10" fmla="*/ 23052 w 461042"/>
              <a:gd name="connsiteY10" fmla="*/ 368833 h 487588"/>
              <a:gd name="connsiteX11" fmla="*/ 0 w 461042"/>
              <a:gd name="connsiteY11" fmla="*/ 345781 h 487588"/>
              <a:gd name="connsiteX12" fmla="*/ 23052 w 461042"/>
              <a:gd name="connsiteY12" fmla="*/ 299677 h 487588"/>
              <a:gd name="connsiteX13" fmla="*/ 46104 w 461042"/>
              <a:gd name="connsiteY13" fmla="*/ 230521 h 487588"/>
              <a:gd name="connsiteX14" fmla="*/ 115260 w 461042"/>
              <a:gd name="connsiteY14" fmla="*/ 161364 h 487588"/>
              <a:gd name="connsiteX15" fmla="*/ 161365 w 461042"/>
              <a:gd name="connsiteY15" fmla="*/ 115260 h 487588"/>
              <a:gd name="connsiteX16" fmla="*/ 184417 w 461042"/>
              <a:gd name="connsiteY16" fmla="*/ 92208 h 487588"/>
              <a:gd name="connsiteX17" fmla="*/ 253573 w 461042"/>
              <a:gd name="connsiteY17" fmla="*/ 46104 h 487588"/>
              <a:gd name="connsiteX18" fmla="*/ 276625 w 461042"/>
              <a:gd name="connsiteY18" fmla="*/ 0 h 48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1042" h="487588">
                <a:moveTo>
                  <a:pt x="461042" y="484094"/>
                </a:moveTo>
                <a:cubicBezTo>
                  <a:pt x="445674" y="476410"/>
                  <a:pt x="428684" y="471351"/>
                  <a:pt x="414938" y="461042"/>
                </a:cubicBezTo>
                <a:cubicBezTo>
                  <a:pt x="397551" y="448002"/>
                  <a:pt x="368833" y="414937"/>
                  <a:pt x="368833" y="414937"/>
                </a:cubicBezTo>
                <a:cubicBezTo>
                  <a:pt x="353465" y="422621"/>
                  <a:pt x="334878" y="425839"/>
                  <a:pt x="322729" y="437989"/>
                </a:cubicBezTo>
                <a:cubicBezTo>
                  <a:pt x="310579" y="450139"/>
                  <a:pt x="299677" y="501276"/>
                  <a:pt x="299677" y="484094"/>
                </a:cubicBezTo>
                <a:cubicBezTo>
                  <a:pt x="299677" y="455147"/>
                  <a:pt x="334910" y="355342"/>
                  <a:pt x="345781" y="322729"/>
                </a:cubicBezTo>
                <a:cubicBezTo>
                  <a:pt x="338097" y="276625"/>
                  <a:pt x="359227" y="213614"/>
                  <a:pt x="322729" y="184416"/>
                </a:cubicBezTo>
                <a:cubicBezTo>
                  <a:pt x="310965" y="175005"/>
                  <a:pt x="226308" y="225314"/>
                  <a:pt x="207469" y="253573"/>
                </a:cubicBezTo>
                <a:cubicBezTo>
                  <a:pt x="197938" y="267869"/>
                  <a:pt x="196567" y="287528"/>
                  <a:pt x="184417" y="299677"/>
                </a:cubicBezTo>
                <a:cubicBezTo>
                  <a:pt x="172267" y="311827"/>
                  <a:pt x="153680" y="315045"/>
                  <a:pt x="138312" y="322729"/>
                </a:cubicBezTo>
                <a:cubicBezTo>
                  <a:pt x="101668" y="359373"/>
                  <a:pt x="100115" y="368833"/>
                  <a:pt x="23052" y="368833"/>
                </a:cubicBezTo>
                <a:cubicBezTo>
                  <a:pt x="12185" y="368833"/>
                  <a:pt x="7684" y="353465"/>
                  <a:pt x="0" y="345781"/>
                </a:cubicBezTo>
                <a:cubicBezTo>
                  <a:pt x="7684" y="330413"/>
                  <a:pt x="16671" y="315630"/>
                  <a:pt x="23052" y="299677"/>
                </a:cubicBezTo>
                <a:cubicBezTo>
                  <a:pt x="32076" y="277116"/>
                  <a:pt x="32625" y="250739"/>
                  <a:pt x="46104" y="230521"/>
                </a:cubicBezTo>
                <a:cubicBezTo>
                  <a:pt x="64188" y="203396"/>
                  <a:pt x="92208" y="184416"/>
                  <a:pt x="115260" y="161364"/>
                </a:cubicBezTo>
                <a:lnTo>
                  <a:pt x="161365" y="115260"/>
                </a:lnTo>
                <a:cubicBezTo>
                  <a:pt x="169049" y="107576"/>
                  <a:pt x="174697" y="97068"/>
                  <a:pt x="184417" y="92208"/>
                </a:cubicBezTo>
                <a:cubicBezTo>
                  <a:pt x="212411" y="78211"/>
                  <a:pt x="235972" y="72505"/>
                  <a:pt x="253573" y="46104"/>
                </a:cubicBezTo>
                <a:cubicBezTo>
                  <a:pt x="263104" y="31808"/>
                  <a:pt x="276625" y="0"/>
                  <a:pt x="276625" y="0"/>
                </a:cubicBezTo>
              </a:path>
            </a:pathLst>
          </a:cu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4466354" y="502030"/>
            <a:ext cx="1175657" cy="11065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p:nvSpPr>
        <p:spPr>
          <a:xfrm>
            <a:off x="3658254" y="416226"/>
            <a:ext cx="1175657" cy="11065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Freeform 28"/>
          <p:cNvSpPr/>
          <p:nvPr/>
        </p:nvSpPr>
        <p:spPr>
          <a:xfrm>
            <a:off x="4470400" y="925819"/>
            <a:ext cx="548640" cy="1160368"/>
          </a:xfrm>
          <a:custGeom>
            <a:avLst/>
            <a:gdLst>
              <a:gd name="connsiteX0" fmla="*/ 0 w 548640"/>
              <a:gd name="connsiteY0" fmla="*/ 1160368 h 1160368"/>
              <a:gd name="connsiteX1" fmla="*/ 40640 w 548640"/>
              <a:gd name="connsiteY1" fmla="*/ 1140048 h 1160368"/>
              <a:gd name="connsiteX2" fmla="*/ 162560 w 548640"/>
              <a:gd name="connsiteY2" fmla="*/ 1099408 h 1160368"/>
              <a:gd name="connsiteX3" fmla="*/ 223520 w 548640"/>
              <a:gd name="connsiteY3" fmla="*/ 1058768 h 1160368"/>
              <a:gd name="connsiteX4" fmla="*/ 264160 w 548640"/>
              <a:gd name="connsiteY4" fmla="*/ 1018128 h 1160368"/>
              <a:gd name="connsiteX5" fmla="*/ 284480 w 548640"/>
              <a:gd name="connsiteY5" fmla="*/ 997808 h 1160368"/>
              <a:gd name="connsiteX6" fmla="*/ 304800 w 548640"/>
              <a:gd name="connsiteY6" fmla="*/ 916528 h 1160368"/>
              <a:gd name="connsiteX7" fmla="*/ 264160 w 548640"/>
              <a:gd name="connsiteY7" fmla="*/ 652368 h 1160368"/>
              <a:gd name="connsiteX8" fmla="*/ 304800 w 548640"/>
              <a:gd name="connsiteY8" fmla="*/ 367888 h 1160368"/>
              <a:gd name="connsiteX9" fmla="*/ 325120 w 548640"/>
              <a:gd name="connsiteY9" fmla="*/ 347568 h 1160368"/>
              <a:gd name="connsiteX10" fmla="*/ 345440 w 548640"/>
              <a:gd name="connsiteY10" fmla="*/ 306928 h 1160368"/>
              <a:gd name="connsiteX11" fmla="*/ 386080 w 548640"/>
              <a:gd name="connsiteY11" fmla="*/ 266288 h 1160368"/>
              <a:gd name="connsiteX12" fmla="*/ 447040 w 548640"/>
              <a:gd name="connsiteY12" fmla="*/ 225648 h 1160368"/>
              <a:gd name="connsiteX13" fmla="*/ 487680 w 548640"/>
              <a:gd name="connsiteY13" fmla="*/ 144368 h 1160368"/>
              <a:gd name="connsiteX14" fmla="*/ 528320 w 548640"/>
              <a:gd name="connsiteY14" fmla="*/ 2128 h 1160368"/>
              <a:gd name="connsiteX15" fmla="*/ 548640 w 548640"/>
              <a:gd name="connsiteY15" fmla="*/ 2128 h 1160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48640" h="1160368">
                <a:moveTo>
                  <a:pt x="0" y="1160368"/>
                </a:moveTo>
                <a:cubicBezTo>
                  <a:pt x="13547" y="1153595"/>
                  <a:pt x="26459" y="1145366"/>
                  <a:pt x="40640" y="1140048"/>
                </a:cubicBezTo>
                <a:cubicBezTo>
                  <a:pt x="80751" y="1125006"/>
                  <a:pt x="162560" y="1099408"/>
                  <a:pt x="162560" y="1099408"/>
                </a:cubicBezTo>
                <a:cubicBezTo>
                  <a:pt x="224711" y="1037257"/>
                  <a:pt x="125105" y="1132579"/>
                  <a:pt x="223520" y="1058768"/>
                </a:cubicBezTo>
                <a:cubicBezTo>
                  <a:pt x="238846" y="1047273"/>
                  <a:pt x="250613" y="1031675"/>
                  <a:pt x="264160" y="1018128"/>
                </a:cubicBezTo>
                <a:lnTo>
                  <a:pt x="284480" y="997808"/>
                </a:lnTo>
                <a:cubicBezTo>
                  <a:pt x="291253" y="970715"/>
                  <a:pt x="304800" y="944455"/>
                  <a:pt x="304800" y="916528"/>
                </a:cubicBezTo>
                <a:cubicBezTo>
                  <a:pt x="304800" y="721307"/>
                  <a:pt x="313547" y="751141"/>
                  <a:pt x="264160" y="652368"/>
                </a:cubicBezTo>
                <a:cubicBezTo>
                  <a:pt x="271173" y="568208"/>
                  <a:pt x="250709" y="449024"/>
                  <a:pt x="304800" y="367888"/>
                </a:cubicBezTo>
                <a:cubicBezTo>
                  <a:pt x="310113" y="359918"/>
                  <a:pt x="319807" y="355538"/>
                  <a:pt x="325120" y="347568"/>
                </a:cubicBezTo>
                <a:cubicBezTo>
                  <a:pt x="333521" y="334966"/>
                  <a:pt x="336353" y="319045"/>
                  <a:pt x="345440" y="306928"/>
                </a:cubicBezTo>
                <a:cubicBezTo>
                  <a:pt x="356935" y="291602"/>
                  <a:pt x="368945" y="274856"/>
                  <a:pt x="386080" y="266288"/>
                </a:cubicBezTo>
                <a:cubicBezTo>
                  <a:pt x="407252" y="255702"/>
                  <a:pt x="433742" y="247812"/>
                  <a:pt x="447040" y="225648"/>
                </a:cubicBezTo>
                <a:cubicBezTo>
                  <a:pt x="462625" y="199673"/>
                  <a:pt x="487680" y="144368"/>
                  <a:pt x="487680" y="144368"/>
                </a:cubicBezTo>
                <a:cubicBezTo>
                  <a:pt x="490581" y="129864"/>
                  <a:pt x="501496" y="28952"/>
                  <a:pt x="528320" y="2128"/>
                </a:cubicBezTo>
                <a:cubicBezTo>
                  <a:pt x="533109" y="-2661"/>
                  <a:pt x="541867" y="2128"/>
                  <a:pt x="548640" y="2128"/>
                </a:cubicBezTo>
              </a:path>
            </a:pathLst>
          </a:cu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Freeform 31"/>
          <p:cNvSpPr/>
          <p:nvPr/>
        </p:nvSpPr>
        <p:spPr>
          <a:xfrm>
            <a:off x="4998720" y="887307"/>
            <a:ext cx="557025" cy="93162"/>
          </a:xfrm>
          <a:custGeom>
            <a:avLst/>
            <a:gdLst>
              <a:gd name="connsiteX0" fmla="*/ 0 w 557025"/>
              <a:gd name="connsiteY0" fmla="*/ 60960 h 93162"/>
              <a:gd name="connsiteX1" fmla="*/ 121920 w 557025"/>
              <a:gd name="connsiteY1" fmla="*/ 40640 h 93162"/>
              <a:gd name="connsiteX2" fmla="*/ 162560 w 557025"/>
              <a:gd name="connsiteY2" fmla="*/ 20320 h 93162"/>
              <a:gd name="connsiteX3" fmla="*/ 243840 w 557025"/>
              <a:gd name="connsiteY3" fmla="*/ 0 h 93162"/>
              <a:gd name="connsiteX4" fmla="*/ 426720 w 557025"/>
              <a:gd name="connsiteY4" fmla="*/ 20320 h 93162"/>
              <a:gd name="connsiteX5" fmla="*/ 548640 w 557025"/>
              <a:gd name="connsiteY5" fmla="*/ 60960 h 93162"/>
              <a:gd name="connsiteX6" fmla="*/ 548640 w 557025"/>
              <a:gd name="connsiteY6" fmla="*/ 0 h 93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7025" h="93162">
                <a:moveTo>
                  <a:pt x="0" y="60960"/>
                </a:moveTo>
                <a:cubicBezTo>
                  <a:pt x="40640" y="54187"/>
                  <a:pt x="81950" y="50633"/>
                  <a:pt x="121920" y="40640"/>
                </a:cubicBezTo>
                <a:cubicBezTo>
                  <a:pt x="136613" y="36967"/>
                  <a:pt x="148192" y="25109"/>
                  <a:pt x="162560" y="20320"/>
                </a:cubicBezTo>
                <a:cubicBezTo>
                  <a:pt x="189054" y="11489"/>
                  <a:pt x="216747" y="6773"/>
                  <a:pt x="243840" y="0"/>
                </a:cubicBezTo>
                <a:cubicBezTo>
                  <a:pt x="304800" y="6773"/>
                  <a:pt x="366576" y="8291"/>
                  <a:pt x="426720" y="20320"/>
                </a:cubicBezTo>
                <a:cubicBezTo>
                  <a:pt x="500333" y="35043"/>
                  <a:pt x="333549" y="146996"/>
                  <a:pt x="548640" y="60960"/>
                </a:cubicBezTo>
                <a:cubicBezTo>
                  <a:pt x="567507" y="53413"/>
                  <a:pt x="548640" y="20320"/>
                  <a:pt x="548640" y="0"/>
                </a:cubicBezTo>
              </a:path>
            </a:pathLst>
          </a:cu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Freeform 34"/>
          <p:cNvSpPr/>
          <p:nvPr/>
        </p:nvSpPr>
        <p:spPr>
          <a:xfrm>
            <a:off x="4152053" y="690879"/>
            <a:ext cx="1402080" cy="747803"/>
          </a:xfrm>
          <a:custGeom>
            <a:avLst/>
            <a:gdLst>
              <a:gd name="connsiteX0" fmla="*/ 1402080 w 1402080"/>
              <a:gd name="connsiteY0" fmla="*/ 203200 h 670560"/>
              <a:gd name="connsiteX1" fmla="*/ 1280160 w 1402080"/>
              <a:gd name="connsiteY1" fmla="*/ 121920 h 670560"/>
              <a:gd name="connsiteX2" fmla="*/ 1198880 w 1402080"/>
              <a:gd name="connsiteY2" fmla="*/ 81280 h 670560"/>
              <a:gd name="connsiteX3" fmla="*/ 1158240 w 1402080"/>
              <a:gd name="connsiteY3" fmla="*/ 60960 h 670560"/>
              <a:gd name="connsiteX4" fmla="*/ 975360 w 1402080"/>
              <a:gd name="connsiteY4" fmla="*/ 0 h 670560"/>
              <a:gd name="connsiteX5" fmla="*/ 670560 w 1402080"/>
              <a:gd name="connsiteY5" fmla="*/ 40640 h 670560"/>
              <a:gd name="connsiteX6" fmla="*/ 650240 w 1402080"/>
              <a:gd name="connsiteY6" fmla="*/ 60960 h 670560"/>
              <a:gd name="connsiteX7" fmla="*/ 568960 w 1402080"/>
              <a:gd name="connsiteY7" fmla="*/ 182880 h 670560"/>
              <a:gd name="connsiteX8" fmla="*/ 528320 w 1402080"/>
              <a:gd name="connsiteY8" fmla="*/ 304800 h 670560"/>
              <a:gd name="connsiteX9" fmla="*/ 508000 w 1402080"/>
              <a:gd name="connsiteY9" fmla="*/ 365760 h 670560"/>
              <a:gd name="connsiteX10" fmla="*/ 467360 w 1402080"/>
              <a:gd name="connsiteY10" fmla="*/ 548640 h 670560"/>
              <a:gd name="connsiteX11" fmla="*/ 426720 w 1402080"/>
              <a:gd name="connsiteY11" fmla="*/ 589280 h 670560"/>
              <a:gd name="connsiteX12" fmla="*/ 365760 w 1402080"/>
              <a:gd name="connsiteY12" fmla="*/ 650240 h 670560"/>
              <a:gd name="connsiteX13" fmla="*/ 325120 w 1402080"/>
              <a:gd name="connsiteY13" fmla="*/ 670560 h 670560"/>
              <a:gd name="connsiteX14" fmla="*/ 223520 w 1402080"/>
              <a:gd name="connsiteY14" fmla="*/ 650240 h 670560"/>
              <a:gd name="connsiteX15" fmla="*/ 203200 w 1402080"/>
              <a:gd name="connsiteY15" fmla="*/ 609600 h 670560"/>
              <a:gd name="connsiteX16" fmla="*/ 162560 w 1402080"/>
              <a:gd name="connsiteY16" fmla="*/ 548640 h 670560"/>
              <a:gd name="connsiteX17" fmla="*/ 142240 w 1402080"/>
              <a:gd name="connsiteY17" fmla="*/ 508000 h 670560"/>
              <a:gd name="connsiteX18" fmla="*/ 101600 w 1402080"/>
              <a:gd name="connsiteY18" fmla="*/ 447040 h 670560"/>
              <a:gd name="connsiteX19" fmla="*/ 40640 w 1402080"/>
              <a:gd name="connsiteY19" fmla="*/ 264160 h 670560"/>
              <a:gd name="connsiteX20" fmla="*/ 0 w 1402080"/>
              <a:gd name="connsiteY20" fmla="*/ 243840 h 670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02080" h="670560">
                <a:moveTo>
                  <a:pt x="1402080" y="203200"/>
                </a:moveTo>
                <a:cubicBezTo>
                  <a:pt x="1325974" y="127094"/>
                  <a:pt x="1368382" y="151327"/>
                  <a:pt x="1280160" y="121920"/>
                </a:cubicBezTo>
                <a:cubicBezTo>
                  <a:pt x="1241214" y="82974"/>
                  <a:pt x="1276710" y="112412"/>
                  <a:pt x="1198880" y="81280"/>
                </a:cubicBezTo>
                <a:cubicBezTo>
                  <a:pt x="1184818" y="75655"/>
                  <a:pt x="1172474" y="66136"/>
                  <a:pt x="1158240" y="60960"/>
                </a:cubicBezTo>
                <a:cubicBezTo>
                  <a:pt x="1097851" y="39000"/>
                  <a:pt x="975360" y="0"/>
                  <a:pt x="975360" y="0"/>
                </a:cubicBezTo>
                <a:cubicBezTo>
                  <a:pt x="873760" y="13547"/>
                  <a:pt x="771304" y="21751"/>
                  <a:pt x="670560" y="40640"/>
                </a:cubicBezTo>
                <a:cubicBezTo>
                  <a:pt x="661145" y="42405"/>
                  <a:pt x="655168" y="52746"/>
                  <a:pt x="650240" y="60960"/>
                </a:cubicBezTo>
                <a:cubicBezTo>
                  <a:pt x="576429" y="183979"/>
                  <a:pt x="646580" y="105260"/>
                  <a:pt x="568960" y="182880"/>
                </a:cubicBezTo>
                <a:lnTo>
                  <a:pt x="528320" y="304800"/>
                </a:lnTo>
                <a:cubicBezTo>
                  <a:pt x="521547" y="325120"/>
                  <a:pt x="511521" y="344632"/>
                  <a:pt x="508000" y="365760"/>
                </a:cubicBezTo>
                <a:cubicBezTo>
                  <a:pt x="503896" y="390381"/>
                  <a:pt x="490448" y="510161"/>
                  <a:pt x="467360" y="548640"/>
                </a:cubicBezTo>
                <a:cubicBezTo>
                  <a:pt x="457503" y="565068"/>
                  <a:pt x="440267" y="575733"/>
                  <a:pt x="426720" y="589280"/>
                </a:cubicBezTo>
                <a:lnTo>
                  <a:pt x="365760" y="650240"/>
                </a:lnTo>
                <a:lnTo>
                  <a:pt x="325120" y="670560"/>
                </a:lnTo>
                <a:cubicBezTo>
                  <a:pt x="291253" y="663787"/>
                  <a:pt x="254411" y="665686"/>
                  <a:pt x="223520" y="650240"/>
                </a:cubicBezTo>
                <a:cubicBezTo>
                  <a:pt x="209973" y="643467"/>
                  <a:pt x="210992" y="622587"/>
                  <a:pt x="203200" y="609600"/>
                </a:cubicBezTo>
                <a:cubicBezTo>
                  <a:pt x="190635" y="588659"/>
                  <a:pt x="175125" y="569581"/>
                  <a:pt x="162560" y="548640"/>
                </a:cubicBezTo>
                <a:cubicBezTo>
                  <a:pt x="154768" y="535653"/>
                  <a:pt x="150641" y="520602"/>
                  <a:pt x="142240" y="508000"/>
                </a:cubicBezTo>
                <a:cubicBezTo>
                  <a:pt x="80181" y="414911"/>
                  <a:pt x="175266" y="594372"/>
                  <a:pt x="101600" y="447040"/>
                </a:cubicBezTo>
                <a:cubicBezTo>
                  <a:pt x="78571" y="285835"/>
                  <a:pt x="115147" y="338667"/>
                  <a:pt x="40640" y="264160"/>
                </a:cubicBezTo>
                <a:cubicBezTo>
                  <a:pt x="15531" y="239051"/>
                  <a:pt x="29899" y="243840"/>
                  <a:pt x="0" y="243840"/>
                </a:cubicBezTo>
              </a:path>
            </a:pathLst>
          </a:cu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6" name="Picture 35"/>
          <p:cNvPicPr>
            <a:picLocks noChangeAspect="1"/>
          </p:cNvPicPr>
          <p:nvPr/>
        </p:nvPicPr>
        <p:blipFill rotWithShape="1">
          <a:blip r:embed="rId4"/>
          <a:srcRect l="74465" t="1077" r="18438" b="83840"/>
          <a:stretch/>
        </p:blipFill>
        <p:spPr>
          <a:xfrm>
            <a:off x="3881651" y="583804"/>
            <a:ext cx="599356" cy="691563"/>
          </a:xfrm>
          <a:prstGeom prst="rect">
            <a:avLst/>
          </a:prstGeom>
        </p:spPr>
      </p:pic>
      <p:grpSp>
        <p:nvGrpSpPr>
          <p:cNvPr id="24" name="Group 23"/>
          <p:cNvGrpSpPr/>
          <p:nvPr/>
        </p:nvGrpSpPr>
        <p:grpSpPr>
          <a:xfrm>
            <a:off x="6807743" y="2303621"/>
            <a:ext cx="2259417" cy="2250759"/>
            <a:chOff x="6807743" y="2303621"/>
            <a:chExt cx="2259417" cy="2250759"/>
          </a:xfrm>
        </p:grpSpPr>
        <p:grpSp>
          <p:nvGrpSpPr>
            <p:cNvPr id="26" name="Group 25"/>
            <p:cNvGrpSpPr/>
            <p:nvPr/>
          </p:nvGrpSpPr>
          <p:grpSpPr>
            <a:xfrm>
              <a:off x="6807743" y="2303621"/>
              <a:ext cx="2259417" cy="2250759"/>
              <a:chOff x="6807743" y="3717792"/>
              <a:chExt cx="2259417" cy="2250759"/>
            </a:xfrm>
          </p:grpSpPr>
          <p:sp>
            <p:nvSpPr>
              <p:cNvPr id="28" name="TextBox 27"/>
              <p:cNvSpPr txBox="1"/>
              <p:nvPr/>
            </p:nvSpPr>
            <p:spPr>
              <a:xfrm rot="16200000">
                <a:off x="6370065" y="4155470"/>
                <a:ext cx="1337022" cy="461665"/>
              </a:xfrm>
              <a:prstGeom prst="rect">
                <a:avLst/>
              </a:prstGeom>
              <a:noFill/>
            </p:spPr>
            <p:txBody>
              <a:bodyPr wrap="square" rtlCol="0">
                <a:spAutoFit/>
              </a:bodyPr>
              <a:lstStyle/>
              <a:p>
                <a:r>
                  <a:rPr lang="en-US" sz="2400" dirty="0" smtClean="0"/>
                  <a:t>Cycles</a:t>
                </a:r>
                <a:endParaRPr lang="en-US" sz="2400" dirty="0"/>
              </a:p>
            </p:txBody>
          </p:sp>
          <p:sp>
            <p:nvSpPr>
              <p:cNvPr id="31" name="TextBox 30"/>
              <p:cNvSpPr txBox="1"/>
              <p:nvPr/>
            </p:nvSpPr>
            <p:spPr>
              <a:xfrm>
                <a:off x="7730138" y="5506886"/>
                <a:ext cx="1337022" cy="461665"/>
              </a:xfrm>
              <a:prstGeom prst="rect">
                <a:avLst/>
              </a:prstGeom>
              <a:noFill/>
            </p:spPr>
            <p:txBody>
              <a:bodyPr wrap="square" rtlCol="0">
                <a:spAutoFit/>
              </a:bodyPr>
              <a:lstStyle/>
              <a:p>
                <a:r>
                  <a:rPr lang="en-US" sz="2400" dirty="0" smtClean="0"/>
                  <a:t>Time</a:t>
                </a:r>
                <a:endParaRPr lang="en-US" sz="2400" dirty="0"/>
              </a:p>
            </p:txBody>
          </p:sp>
          <p:cxnSp>
            <p:nvCxnSpPr>
              <p:cNvPr id="33" name="Straight Connector 32"/>
              <p:cNvCxnSpPr/>
              <p:nvPr/>
            </p:nvCxnSpPr>
            <p:spPr>
              <a:xfrm>
                <a:off x="7292148" y="5486400"/>
                <a:ext cx="1775012"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rot="5400000">
                <a:off x="6414888" y="4605298"/>
                <a:ext cx="1775012"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27" name="Straight Connector 26"/>
            <p:cNvCxnSpPr/>
            <p:nvPr/>
          </p:nvCxnSpPr>
          <p:spPr>
            <a:xfrm flipV="1">
              <a:off x="7474527" y="3556422"/>
              <a:ext cx="311728" cy="0"/>
            </a:xfrm>
            <a:prstGeom prst="line">
              <a:avLst/>
            </a:prstGeom>
            <a:ln w="57150"/>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49176518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srcRect l="-268" t="40108" r="81932" b="2436"/>
          <a:stretch/>
        </p:blipFill>
        <p:spPr>
          <a:xfrm>
            <a:off x="-163798" y="-33123"/>
            <a:ext cx="6948802" cy="6796427"/>
          </a:xfrm>
          <a:prstGeom prst="rect">
            <a:avLst/>
          </a:prstGeom>
        </p:spPr>
      </p:pic>
      <p:grpSp>
        <p:nvGrpSpPr>
          <p:cNvPr id="23" name="Group 22"/>
          <p:cNvGrpSpPr/>
          <p:nvPr/>
        </p:nvGrpSpPr>
        <p:grpSpPr>
          <a:xfrm>
            <a:off x="6807743" y="2303621"/>
            <a:ext cx="2259417" cy="2250759"/>
            <a:chOff x="6807743" y="3717792"/>
            <a:chExt cx="2259417" cy="2250759"/>
          </a:xfrm>
        </p:grpSpPr>
        <p:sp>
          <p:nvSpPr>
            <p:cNvPr id="18" name="TextBox 17"/>
            <p:cNvSpPr txBox="1"/>
            <p:nvPr/>
          </p:nvSpPr>
          <p:spPr>
            <a:xfrm rot="16200000">
              <a:off x="6370065" y="4155470"/>
              <a:ext cx="1337022" cy="461665"/>
            </a:xfrm>
            <a:prstGeom prst="rect">
              <a:avLst/>
            </a:prstGeom>
            <a:noFill/>
          </p:spPr>
          <p:txBody>
            <a:bodyPr wrap="square" rtlCol="0">
              <a:spAutoFit/>
            </a:bodyPr>
            <a:lstStyle/>
            <a:p>
              <a:r>
                <a:rPr lang="en-US" sz="2400" dirty="0" smtClean="0"/>
                <a:t>Cycles</a:t>
              </a:r>
              <a:endParaRPr lang="en-US" sz="2400" dirty="0"/>
            </a:p>
          </p:txBody>
        </p:sp>
        <p:sp>
          <p:nvSpPr>
            <p:cNvPr id="19" name="TextBox 18"/>
            <p:cNvSpPr txBox="1"/>
            <p:nvPr/>
          </p:nvSpPr>
          <p:spPr>
            <a:xfrm>
              <a:off x="7730138" y="5506886"/>
              <a:ext cx="1337022" cy="461665"/>
            </a:xfrm>
            <a:prstGeom prst="rect">
              <a:avLst/>
            </a:prstGeom>
            <a:noFill/>
          </p:spPr>
          <p:txBody>
            <a:bodyPr wrap="square" rtlCol="0">
              <a:spAutoFit/>
            </a:bodyPr>
            <a:lstStyle/>
            <a:p>
              <a:r>
                <a:rPr lang="en-US" sz="2400" dirty="0" smtClean="0"/>
                <a:t>Time</a:t>
              </a:r>
              <a:endParaRPr lang="en-US" sz="2400" dirty="0"/>
            </a:p>
          </p:txBody>
        </p:sp>
        <p:cxnSp>
          <p:nvCxnSpPr>
            <p:cNvPr id="21" name="Straight Connector 20"/>
            <p:cNvCxnSpPr/>
            <p:nvPr/>
          </p:nvCxnSpPr>
          <p:spPr>
            <a:xfrm>
              <a:off x="7292148" y="5486400"/>
              <a:ext cx="1775012"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rot="5400000">
              <a:off x="6414888" y="4605298"/>
              <a:ext cx="1775012"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3" name="Oval 2"/>
          <p:cNvSpPr/>
          <p:nvPr/>
        </p:nvSpPr>
        <p:spPr>
          <a:xfrm>
            <a:off x="5377546" y="642664"/>
            <a:ext cx="1175657" cy="11065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5493446" y="1642868"/>
            <a:ext cx="1175657" cy="11065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4808290" y="2463776"/>
            <a:ext cx="1175657" cy="11065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3900298" y="1886196"/>
            <a:ext cx="1175657" cy="11065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4052698" y="1201040"/>
            <a:ext cx="1175657" cy="11065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4466354" y="515884"/>
            <a:ext cx="1175657" cy="11065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p:nvSpPr>
        <p:spPr>
          <a:xfrm>
            <a:off x="3658254" y="430080"/>
            <a:ext cx="1175657" cy="11065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7" name="Straight Connector 16"/>
          <p:cNvCxnSpPr/>
          <p:nvPr/>
        </p:nvCxnSpPr>
        <p:spPr>
          <a:xfrm flipV="1">
            <a:off x="7474527" y="3556422"/>
            <a:ext cx="311728" cy="0"/>
          </a:xfrm>
          <a:prstGeom prst="line">
            <a:avLst/>
          </a:prstGeom>
          <a:ln w="57150"/>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634373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125240"/>
            <a:ext cx="9144000" cy="4820951"/>
          </a:xfrm>
          <a:prstGeom prst="rect">
            <a:avLst/>
          </a:prstGeom>
        </p:spPr>
      </p:pic>
      <p:sp>
        <p:nvSpPr>
          <p:cNvPr id="3" name="Rectangle 2"/>
          <p:cNvSpPr/>
          <p:nvPr/>
        </p:nvSpPr>
        <p:spPr>
          <a:xfrm>
            <a:off x="68274" y="170100"/>
            <a:ext cx="9075725" cy="584776"/>
          </a:xfrm>
          <a:prstGeom prst="rect">
            <a:avLst/>
          </a:prstGeom>
        </p:spPr>
        <p:txBody>
          <a:bodyPr wrap="square">
            <a:spAutoFit/>
          </a:bodyPr>
          <a:lstStyle/>
          <a:p>
            <a:r>
              <a:rPr lang="en-US" sz="3200" dirty="0" smtClean="0"/>
              <a:t>http://</a:t>
            </a:r>
            <a:r>
              <a:rPr lang="en-US" sz="3200" dirty="0" err="1" smtClean="0"/>
              <a:t>www.ntnu.edu</a:t>
            </a:r>
            <a:r>
              <a:rPr lang="en-US" sz="3200" dirty="0" smtClean="0"/>
              <a:t>/</a:t>
            </a:r>
            <a:r>
              <a:rPr lang="en-US" sz="3200" dirty="0" err="1" smtClean="0"/>
              <a:t>kavli</a:t>
            </a:r>
            <a:r>
              <a:rPr lang="en-US" sz="3200" dirty="0" smtClean="0"/>
              <a:t>/research/grid-cell-data</a:t>
            </a:r>
            <a:endParaRPr lang="en-US" sz="3200" dirty="0"/>
          </a:p>
        </p:txBody>
      </p:sp>
    </p:spTree>
    <p:extLst>
      <p:ext uri="{BB962C8B-B14F-4D97-AF65-F5344CB8AC3E}">
        <p14:creationId xmlns:p14="http://schemas.microsoft.com/office/powerpoint/2010/main" val="379796390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srcRect l="-268" t="40108" r="81932" b="2436"/>
          <a:stretch/>
        </p:blipFill>
        <p:spPr>
          <a:xfrm>
            <a:off x="-163798" y="-33123"/>
            <a:ext cx="6948802" cy="6796427"/>
          </a:xfrm>
          <a:prstGeom prst="rect">
            <a:avLst/>
          </a:prstGeom>
        </p:spPr>
      </p:pic>
      <p:grpSp>
        <p:nvGrpSpPr>
          <p:cNvPr id="23" name="Group 22"/>
          <p:cNvGrpSpPr/>
          <p:nvPr/>
        </p:nvGrpSpPr>
        <p:grpSpPr>
          <a:xfrm>
            <a:off x="6807743" y="2303621"/>
            <a:ext cx="2259417" cy="2250759"/>
            <a:chOff x="6807743" y="3717792"/>
            <a:chExt cx="2259417" cy="2250759"/>
          </a:xfrm>
        </p:grpSpPr>
        <p:sp>
          <p:nvSpPr>
            <p:cNvPr id="18" name="TextBox 17"/>
            <p:cNvSpPr txBox="1"/>
            <p:nvPr/>
          </p:nvSpPr>
          <p:spPr>
            <a:xfrm rot="16200000">
              <a:off x="6370065" y="4155470"/>
              <a:ext cx="1337022" cy="461665"/>
            </a:xfrm>
            <a:prstGeom prst="rect">
              <a:avLst/>
            </a:prstGeom>
            <a:noFill/>
          </p:spPr>
          <p:txBody>
            <a:bodyPr wrap="square" rtlCol="0">
              <a:spAutoFit/>
            </a:bodyPr>
            <a:lstStyle/>
            <a:p>
              <a:r>
                <a:rPr lang="en-US" sz="2400" dirty="0" smtClean="0"/>
                <a:t>Cycles</a:t>
              </a:r>
              <a:endParaRPr lang="en-US" sz="2400" dirty="0"/>
            </a:p>
          </p:txBody>
        </p:sp>
        <p:sp>
          <p:nvSpPr>
            <p:cNvPr id="19" name="TextBox 18"/>
            <p:cNvSpPr txBox="1"/>
            <p:nvPr/>
          </p:nvSpPr>
          <p:spPr>
            <a:xfrm>
              <a:off x="7730138" y="5506886"/>
              <a:ext cx="1337022" cy="461665"/>
            </a:xfrm>
            <a:prstGeom prst="rect">
              <a:avLst/>
            </a:prstGeom>
            <a:noFill/>
          </p:spPr>
          <p:txBody>
            <a:bodyPr wrap="square" rtlCol="0">
              <a:spAutoFit/>
            </a:bodyPr>
            <a:lstStyle/>
            <a:p>
              <a:r>
                <a:rPr lang="en-US" sz="2400" dirty="0" smtClean="0"/>
                <a:t>Time</a:t>
              </a:r>
              <a:endParaRPr lang="en-US" sz="2400" dirty="0"/>
            </a:p>
          </p:txBody>
        </p:sp>
        <p:cxnSp>
          <p:nvCxnSpPr>
            <p:cNvPr id="21" name="Straight Connector 20"/>
            <p:cNvCxnSpPr/>
            <p:nvPr/>
          </p:nvCxnSpPr>
          <p:spPr>
            <a:xfrm>
              <a:off x="7292148" y="5486400"/>
              <a:ext cx="1775012"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rot="5400000">
              <a:off x="6414888" y="4605298"/>
              <a:ext cx="1775012"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3" name="Oval 2"/>
          <p:cNvSpPr/>
          <p:nvPr/>
        </p:nvSpPr>
        <p:spPr>
          <a:xfrm>
            <a:off x="5377546" y="642664"/>
            <a:ext cx="1175657" cy="11065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5493446" y="1642868"/>
            <a:ext cx="1175657" cy="11065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4808290" y="2463776"/>
            <a:ext cx="1175657" cy="11065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3900298" y="1886196"/>
            <a:ext cx="1175657" cy="11065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4052698" y="1201040"/>
            <a:ext cx="1175657" cy="11065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4466354" y="515884"/>
            <a:ext cx="1175657" cy="11065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p:nvSpPr>
        <p:spPr>
          <a:xfrm>
            <a:off x="3658254" y="430080"/>
            <a:ext cx="1175657" cy="11065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Freeform 43"/>
          <p:cNvSpPr>
            <a:spLocks/>
          </p:cNvSpPr>
          <p:nvPr/>
        </p:nvSpPr>
        <p:spPr bwMode="auto">
          <a:xfrm>
            <a:off x="4116700" y="826016"/>
            <a:ext cx="258763" cy="260350"/>
          </a:xfrm>
          <a:custGeom>
            <a:avLst/>
            <a:gdLst>
              <a:gd name="T0" fmla="*/ 272 w 272"/>
              <a:gd name="T1" fmla="*/ 136 h 272"/>
              <a:gd name="T2" fmla="*/ 272 w 272"/>
              <a:gd name="T3" fmla="*/ 136 h 272"/>
              <a:gd name="T4" fmla="*/ 136 w 272"/>
              <a:gd name="T5" fmla="*/ 272 h 272"/>
              <a:gd name="T6" fmla="*/ 0 w 272"/>
              <a:gd name="T7" fmla="*/ 136 h 272"/>
              <a:gd name="T8" fmla="*/ 136 w 272"/>
              <a:gd name="T9" fmla="*/ 0 h 272"/>
              <a:gd name="T10" fmla="*/ 272 w 272"/>
              <a:gd name="T11" fmla="*/ 136 h 272"/>
              <a:gd name="T12" fmla="*/ 272 w 272"/>
              <a:gd name="T13" fmla="*/ 136 h 272"/>
            </a:gdLst>
            <a:ahLst/>
            <a:cxnLst>
              <a:cxn ang="0">
                <a:pos x="T0" y="T1"/>
              </a:cxn>
              <a:cxn ang="0">
                <a:pos x="T2" y="T3"/>
              </a:cxn>
              <a:cxn ang="0">
                <a:pos x="T4" y="T5"/>
              </a:cxn>
              <a:cxn ang="0">
                <a:pos x="T6" y="T7"/>
              </a:cxn>
              <a:cxn ang="0">
                <a:pos x="T8" y="T9"/>
              </a:cxn>
              <a:cxn ang="0">
                <a:pos x="T10" y="T11"/>
              </a:cxn>
              <a:cxn ang="0">
                <a:pos x="T12" y="T13"/>
              </a:cxn>
            </a:cxnLst>
            <a:rect l="0" t="0" r="r" b="b"/>
            <a:pathLst>
              <a:path w="272" h="272">
                <a:moveTo>
                  <a:pt x="272" y="136"/>
                </a:moveTo>
                <a:lnTo>
                  <a:pt x="272" y="136"/>
                </a:lnTo>
                <a:cubicBezTo>
                  <a:pt x="272" y="211"/>
                  <a:pt x="211" y="272"/>
                  <a:pt x="136" y="272"/>
                </a:cubicBezTo>
                <a:cubicBezTo>
                  <a:pt x="61" y="272"/>
                  <a:pt x="0" y="211"/>
                  <a:pt x="0" y="136"/>
                </a:cubicBezTo>
                <a:cubicBezTo>
                  <a:pt x="0" y="61"/>
                  <a:pt x="61" y="0"/>
                  <a:pt x="136" y="0"/>
                </a:cubicBezTo>
                <a:cubicBezTo>
                  <a:pt x="211" y="0"/>
                  <a:pt x="272" y="61"/>
                  <a:pt x="272" y="136"/>
                </a:cubicBezTo>
                <a:lnTo>
                  <a:pt x="272" y="136"/>
                </a:lnTo>
                <a:close/>
              </a:path>
            </a:pathLst>
          </a:custGeom>
          <a:solidFill>
            <a:srgbClr val="8F008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43"/>
          <p:cNvSpPr>
            <a:spLocks/>
          </p:cNvSpPr>
          <p:nvPr/>
        </p:nvSpPr>
        <p:spPr bwMode="auto">
          <a:xfrm>
            <a:off x="4521819" y="1622384"/>
            <a:ext cx="258763" cy="260350"/>
          </a:xfrm>
          <a:custGeom>
            <a:avLst/>
            <a:gdLst>
              <a:gd name="T0" fmla="*/ 272 w 272"/>
              <a:gd name="T1" fmla="*/ 136 h 272"/>
              <a:gd name="T2" fmla="*/ 272 w 272"/>
              <a:gd name="T3" fmla="*/ 136 h 272"/>
              <a:gd name="T4" fmla="*/ 136 w 272"/>
              <a:gd name="T5" fmla="*/ 272 h 272"/>
              <a:gd name="T6" fmla="*/ 0 w 272"/>
              <a:gd name="T7" fmla="*/ 136 h 272"/>
              <a:gd name="T8" fmla="*/ 136 w 272"/>
              <a:gd name="T9" fmla="*/ 0 h 272"/>
              <a:gd name="T10" fmla="*/ 272 w 272"/>
              <a:gd name="T11" fmla="*/ 136 h 272"/>
              <a:gd name="T12" fmla="*/ 272 w 272"/>
              <a:gd name="T13" fmla="*/ 136 h 272"/>
            </a:gdLst>
            <a:ahLst/>
            <a:cxnLst>
              <a:cxn ang="0">
                <a:pos x="T0" y="T1"/>
              </a:cxn>
              <a:cxn ang="0">
                <a:pos x="T2" y="T3"/>
              </a:cxn>
              <a:cxn ang="0">
                <a:pos x="T4" y="T5"/>
              </a:cxn>
              <a:cxn ang="0">
                <a:pos x="T6" y="T7"/>
              </a:cxn>
              <a:cxn ang="0">
                <a:pos x="T8" y="T9"/>
              </a:cxn>
              <a:cxn ang="0">
                <a:pos x="T10" y="T11"/>
              </a:cxn>
              <a:cxn ang="0">
                <a:pos x="T12" y="T13"/>
              </a:cxn>
            </a:cxnLst>
            <a:rect l="0" t="0" r="r" b="b"/>
            <a:pathLst>
              <a:path w="272" h="272">
                <a:moveTo>
                  <a:pt x="272" y="136"/>
                </a:moveTo>
                <a:lnTo>
                  <a:pt x="272" y="136"/>
                </a:lnTo>
                <a:cubicBezTo>
                  <a:pt x="272" y="211"/>
                  <a:pt x="211" y="272"/>
                  <a:pt x="136" y="272"/>
                </a:cubicBezTo>
                <a:cubicBezTo>
                  <a:pt x="61" y="272"/>
                  <a:pt x="0" y="211"/>
                  <a:pt x="0" y="136"/>
                </a:cubicBezTo>
                <a:cubicBezTo>
                  <a:pt x="0" y="61"/>
                  <a:pt x="61" y="0"/>
                  <a:pt x="136" y="0"/>
                </a:cubicBezTo>
                <a:cubicBezTo>
                  <a:pt x="211" y="0"/>
                  <a:pt x="272" y="61"/>
                  <a:pt x="272" y="136"/>
                </a:cubicBezTo>
                <a:lnTo>
                  <a:pt x="272" y="136"/>
                </a:lnTo>
                <a:close/>
              </a:path>
            </a:pathLst>
          </a:custGeom>
          <a:solidFill>
            <a:srgbClr val="8F008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43"/>
          <p:cNvSpPr>
            <a:spLocks/>
          </p:cNvSpPr>
          <p:nvPr/>
        </p:nvSpPr>
        <p:spPr bwMode="auto">
          <a:xfrm>
            <a:off x="4335781" y="2298966"/>
            <a:ext cx="258763" cy="260350"/>
          </a:xfrm>
          <a:custGeom>
            <a:avLst/>
            <a:gdLst>
              <a:gd name="T0" fmla="*/ 272 w 272"/>
              <a:gd name="T1" fmla="*/ 136 h 272"/>
              <a:gd name="T2" fmla="*/ 272 w 272"/>
              <a:gd name="T3" fmla="*/ 136 h 272"/>
              <a:gd name="T4" fmla="*/ 136 w 272"/>
              <a:gd name="T5" fmla="*/ 272 h 272"/>
              <a:gd name="T6" fmla="*/ 0 w 272"/>
              <a:gd name="T7" fmla="*/ 136 h 272"/>
              <a:gd name="T8" fmla="*/ 136 w 272"/>
              <a:gd name="T9" fmla="*/ 0 h 272"/>
              <a:gd name="T10" fmla="*/ 272 w 272"/>
              <a:gd name="T11" fmla="*/ 136 h 272"/>
              <a:gd name="T12" fmla="*/ 272 w 272"/>
              <a:gd name="T13" fmla="*/ 136 h 272"/>
            </a:gdLst>
            <a:ahLst/>
            <a:cxnLst>
              <a:cxn ang="0">
                <a:pos x="T0" y="T1"/>
              </a:cxn>
              <a:cxn ang="0">
                <a:pos x="T2" y="T3"/>
              </a:cxn>
              <a:cxn ang="0">
                <a:pos x="T4" y="T5"/>
              </a:cxn>
              <a:cxn ang="0">
                <a:pos x="T6" y="T7"/>
              </a:cxn>
              <a:cxn ang="0">
                <a:pos x="T8" y="T9"/>
              </a:cxn>
              <a:cxn ang="0">
                <a:pos x="T10" y="T11"/>
              </a:cxn>
              <a:cxn ang="0">
                <a:pos x="T12" y="T13"/>
              </a:cxn>
            </a:cxnLst>
            <a:rect l="0" t="0" r="r" b="b"/>
            <a:pathLst>
              <a:path w="272" h="272">
                <a:moveTo>
                  <a:pt x="272" y="136"/>
                </a:moveTo>
                <a:lnTo>
                  <a:pt x="272" y="136"/>
                </a:lnTo>
                <a:cubicBezTo>
                  <a:pt x="272" y="211"/>
                  <a:pt x="211" y="272"/>
                  <a:pt x="136" y="272"/>
                </a:cubicBezTo>
                <a:cubicBezTo>
                  <a:pt x="61" y="272"/>
                  <a:pt x="0" y="211"/>
                  <a:pt x="0" y="136"/>
                </a:cubicBezTo>
                <a:cubicBezTo>
                  <a:pt x="0" y="61"/>
                  <a:pt x="61" y="0"/>
                  <a:pt x="136" y="0"/>
                </a:cubicBezTo>
                <a:cubicBezTo>
                  <a:pt x="211" y="0"/>
                  <a:pt x="272" y="61"/>
                  <a:pt x="272" y="136"/>
                </a:cubicBezTo>
                <a:lnTo>
                  <a:pt x="272" y="136"/>
                </a:lnTo>
                <a:close/>
              </a:path>
            </a:pathLst>
          </a:custGeom>
          <a:solidFill>
            <a:srgbClr val="8F008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43"/>
          <p:cNvSpPr>
            <a:spLocks/>
          </p:cNvSpPr>
          <p:nvPr/>
        </p:nvSpPr>
        <p:spPr bwMode="auto">
          <a:xfrm>
            <a:off x="4924800" y="918091"/>
            <a:ext cx="258763" cy="260350"/>
          </a:xfrm>
          <a:custGeom>
            <a:avLst/>
            <a:gdLst>
              <a:gd name="T0" fmla="*/ 272 w 272"/>
              <a:gd name="T1" fmla="*/ 136 h 272"/>
              <a:gd name="T2" fmla="*/ 272 w 272"/>
              <a:gd name="T3" fmla="*/ 136 h 272"/>
              <a:gd name="T4" fmla="*/ 136 w 272"/>
              <a:gd name="T5" fmla="*/ 272 h 272"/>
              <a:gd name="T6" fmla="*/ 0 w 272"/>
              <a:gd name="T7" fmla="*/ 136 h 272"/>
              <a:gd name="T8" fmla="*/ 136 w 272"/>
              <a:gd name="T9" fmla="*/ 0 h 272"/>
              <a:gd name="T10" fmla="*/ 272 w 272"/>
              <a:gd name="T11" fmla="*/ 136 h 272"/>
              <a:gd name="T12" fmla="*/ 272 w 272"/>
              <a:gd name="T13" fmla="*/ 136 h 272"/>
            </a:gdLst>
            <a:ahLst/>
            <a:cxnLst>
              <a:cxn ang="0">
                <a:pos x="T0" y="T1"/>
              </a:cxn>
              <a:cxn ang="0">
                <a:pos x="T2" y="T3"/>
              </a:cxn>
              <a:cxn ang="0">
                <a:pos x="T4" y="T5"/>
              </a:cxn>
              <a:cxn ang="0">
                <a:pos x="T6" y="T7"/>
              </a:cxn>
              <a:cxn ang="0">
                <a:pos x="T8" y="T9"/>
              </a:cxn>
              <a:cxn ang="0">
                <a:pos x="T10" y="T11"/>
              </a:cxn>
              <a:cxn ang="0">
                <a:pos x="T12" y="T13"/>
              </a:cxn>
            </a:cxnLst>
            <a:rect l="0" t="0" r="r" b="b"/>
            <a:pathLst>
              <a:path w="272" h="272">
                <a:moveTo>
                  <a:pt x="272" y="136"/>
                </a:moveTo>
                <a:lnTo>
                  <a:pt x="272" y="136"/>
                </a:lnTo>
                <a:cubicBezTo>
                  <a:pt x="272" y="211"/>
                  <a:pt x="211" y="272"/>
                  <a:pt x="136" y="272"/>
                </a:cubicBezTo>
                <a:cubicBezTo>
                  <a:pt x="61" y="272"/>
                  <a:pt x="0" y="211"/>
                  <a:pt x="0" y="136"/>
                </a:cubicBezTo>
                <a:cubicBezTo>
                  <a:pt x="0" y="61"/>
                  <a:pt x="61" y="0"/>
                  <a:pt x="136" y="0"/>
                </a:cubicBezTo>
                <a:cubicBezTo>
                  <a:pt x="211" y="0"/>
                  <a:pt x="272" y="61"/>
                  <a:pt x="272" y="136"/>
                </a:cubicBezTo>
                <a:lnTo>
                  <a:pt x="272" y="136"/>
                </a:lnTo>
                <a:close/>
              </a:path>
            </a:pathLst>
          </a:custGeom>
          <a:solidFill>
            <a:srgbClr val="8F008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43"/>
          <p:cNvSpPr>
            <a:spLocks/>
          </p:cNvSpPr>
          <p:nvPr/>
        </p:nvSpPr>
        <p:spPr bwMode="auto">
          <a:xfrm>
            <a:off x="5854565" y="1071355"/>
            <a:ext cx="258763" cy="260350"/>
          </a:xfrm>
          <a:custGeom>
            <a:avLst/>
            <a:gdLst>
              <a:gd name="T0" fmla="*/ 272 w 272"/>
              <a:gd name="T1" fmla="*/ 136 h 272"/>
              <a:gd name="T2" fmla="*/ 272 w 272"/>
              <a:gd name="T3" fmla="*/ 136 h 272"/>
              <a:gd name="T4" fmla="*/ 136 w 272"/>
              <a:gd name="T5" fmla="*/ 272 h 272"/>
              <a:gd name="T6" fmla="*/ 0 w 272"/>
              <a:gd name="T7" fmla="*/ 136 h 272"/>
              <a:gd name="T8" fmla="*/ 136 w 272"/>
              <a:gd name="T9" fmla="*/ 0 h 272"/>
              <a:gd name="T10" fmla="*/ 272 w 272"/>
              <a:gd name="T11" fmla="*/ 136 h 272"/>
              <a:gd name="T12" fmla="*/ 272 w 272"/>
              <a:gd name="T13" fmla="*/ 136 h 272"/>
            </a:gdLst>
            <a:ahLst/>
            <a:cxnLst>
              <a:cxn ang="0">
                <a:pos x="T0" y="T1"/>
              </a:cxn>
              <a:cxn ang="0">
                <a:pos x="T2" y="T3"/>
              </a:cxn>
              <a:cxn ang="0">
                <a:pos x="T4" y="T5"/>
              </a:cxn>
              <a:cxn ang="0">
                <a:pos x="T6" y="T7"/>
              </a:cxn>
              <a:cxn ang="0">
                <a:pos x="T8" y="T9"/>
              </a:cxn>
              <a:cxn ang="0">
                <a:pos x="T10" y="T11"/>
              </a:cxn>
              <a:cxn ang="0">
                <a:pos x="T12" y="T13"/>
              </a:cxn>
            </a:cxnLst>
            <a:rect l="0" t="0" r="r" b="b"/>
            <a:pathLst>
              <a:path w="272" h="272">
                <a:moveTo>
                  <a:pt x="272" y="136"/>
                </a:moveTo>
                <a:lnTo>
                  <a:pt x="272" y="136"/>
                </a:lnTo>
                <a:cubicBezTo>
                  <a:pt x="272" y="211"/>
                  <a:pt x="211" y="272"/>
                  <a:pt x="136" y="272"/>
                </a:cubicBezTo>
                <a:cubicBezTo>
                  <a:pt x="61" y="272"/>
                  <a:pt x="0" y="211"/>
                  <a:pt x="0" y="136"/>
                </a:cubicBezTo>
                <a:cubicBezTo>
                  <a:pt x="0" y="61"/>
                  <a:pt x="61" y="0"/>
                  <a:pt x="136" y="0"/>
                </a:cubicBezTo>
                <a:cubicBezTo>
                  <a:pt x="211" y="0"/>
                  <a:pt x="272" y="61"/>
                  <a:pt x="272" y="136"/>
                </a:cubicBezTo>
                <a:lnTo>
                  <a:pt x="272" y="136"/>
                </a:lnTo>
                <a:close/>
              </a:path>
            </a:pathLst>
          </a:custGeom>
          <a:solidFill>
            <a:srgbClr val="8F008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43"/>
          <p:cNvSpPr>
            <a:spLocks/>
          </p:cNvSpPr>
          <p:nvPr/>
        </p:nvSpPr>
        <p:spPr bwMode="auto">
          <a:xfrm>
            <a:off x="5965374" y="2063674"/>
            <a:ext cx="258763" cy="260350"/>
          </a:xfrm>
          <a:custGeom>
            <a:avLst/>
            <a:gdLst>
              <a:gd name="T0" fmla="*/ 272 w 272"/>
              <a:gd name="T1" fmla="*/ 136 h 272"/>
              <a:gd name="T2" fmla="*/ 272 w 272"/>
              <a:gd name="T3" fmla="*/ 136 h 272"/>
              <a:gd name="T4" fmla="*/ 136 w 272"/>
              <a:gd name="T5" fmla="*/ 272 h 272"/>
              <a:gd name="T6" fmla="*/ 0 w 272"/>
              <a:gd name="T7" fmla="*/ 136 h 272"/>
              <a:gd name="T8" fmla="*/ 136 w 272"/>
              <a:gd name="T9" fmla="*/ 0 h 272"/>
              <a:gd name="T10" fmla="*/ 272 w 272"/>
              <a:gd name="T11" fmla="*/ 136 h 272"/>
              <a:gd name="T12" fmla="*/ 272 w 272"/>
              <a:gd name="T13" fmla="*/ 136 h 272"/>
            </a:gdLst>
            <a:ahLst/>
            <a:cxnLst>
              <a:cxn ang="0">
                <a:pos x="T0" y="T1"/>
              </a:cxn>
              <a:cxn ang="0">
                <a:pos x="T2" y="T3"/>
              </a:cxn>
              <a:cxn ang="0">
                <a:pos x="T4" y="T5"/>
              </a:cxn>
              <a:cxn ang="0">
                <a:pos x="T6" y="T7"/>
              </a:cxn>
              <a:cxn ang="0">
                <a:pos x="T8" y="T9"/>
              </a:cxn>
              <a:cxn ang="0">
                <a:pos x="T10" y="T11"/>
              </a:cxn>
              <a:cxn ang="0">
                <a:pos x="T12" y="T13"/>
              </a:cxn>
            </a:cxnLst>
            <a:rect l="0" t="0" r="r" b="b"/>
            <a:pathLst>
              <a:path w="272" h="272">
                <a:moveTo>
                  <a:pt x="272" y="136"/>
                </a:moveTo>
                <a:lnTo>
                  <a:pt x="272" y="136"/>
                </a:lnTo>
                <a:cubicBezTo>
                  <a:pt x="272" y="211"/>
                  <a:pt x="211" y="272"/>
                  <a:pt x="136" y="272"/>
                </a:cubicBezTo>
                <a:cubicBezTo>
                  <a:pt x="61" y="272"/>
                  <a:pt x="0" y="211"/>
                  <a:pt x="0" y="136"/>
                </a:cubicBezTo>
                <a:cubicBezTo>
                  <a:pt x="0" y="61"/>
                  <a:pt x="61" y="0"/>
                  <a:pt x="136" y="0"/>
                </a:cubicBezTo>
                <a:cubicBezTo>
                  <a:pt x="211" y="0"/>
                  <a:pt x="272" y="61"/>
                  <a:pt x="272" y="136"/>
                </a:cubicBezTo>
                <a:lnTo>
                  <a:pt x="272" y="136"/>
                </a:lnTo>
                <a:close/>
              </a:path>
            </a:pathLst>
          </a:custGeom>
          <a:solidFill>
            <a:srgbClr val="8F008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43"/>
          <p:cNvSpPr>
            <a:spLocks/>
          </p:cNvSpPr>
          <p:nvPr/>
        </p:nvSpPr>
        <p:spPr bwMode="auto">
          <a:xfrm>
            <a:off x="5276009" y="2869448"/>
            <a:ext cx="258763" cy="260350"/>
          </a:xfrm>
          <a:custGeom>
            <a:avLst/>
            <a:gdLst>
              <a:gd name="T0" fmla="*/ 272 w 272"/>
              <a:gd name="T1" fmla="*/ 136 h 272"/>
              <a:gd name="T2" fmla="*/ 272 w 272"/>
              <a:gd name="T3" fmla="*/ 136 h 272"/>
              <a:gd name="T4" fmla="*/ 136 w 272"/>
              <a:gd name="T5" fmla="*/ 272 h 272"/>
              <a:gd name="T6" fmla="*/ 0 w 272"/>
              <a:gd name="T7" fmla="*/ 136 h 272"/>
              <a:gd name="T8" fmla="*/ 136 w 272"/>
              <a:gd name="T9" fmla="*/ 0 h 272"/>
              <a:gd name="T10" fmla="*/ 272 w 272"/>
              <a:gd name="T11" fmla="*/ 136 h 272"/>
              <a:gd name="T12" fmla="*/ 272 w 272"/>
              <a:gd name="T13" fmla="*/ 136 h 272"/>
            </a:gdLst>
            <a:ahLst/>
            <a:cxnLst>
              <a:cxn ang="0">
                <a:pos x="T0" y="T1"/>
              </a:cxn>
              <a:cxn ang="0">
                <a:pos x="T2" y="T3"/>
              </a:cxn>
              <a:cxn ang="0">
                <a:pos x="T4" y="T5"/>
              </a:cxn>
              <a:cxn ang="0">
                <a:pos x="T6" y="T7"/>
              </a:cxn>
              <a:cxn ang="0">
                <a:pos x="T8" y="T9"/>
              </a:cxn>
              <a:cxn ang="0">
                <a:pos x="T10" y="T11"/>
              </a:cxn>
              <a:cxn ang="0">
                <a:pos x="T12" y="T13"/>
              </a:cxn>
            </a:cxnLst>
            <a:rect l="0" t="0" r="r" b="b"/>
            <a:pathLst>
              <a:path w="272" h="272">
                <a:moveTo>
                  <a:pt x="272" y="136"/>
                </a:moveTo>
                <a:lnTo>
                  <a:pt x="272" y="136"/>
                </a:lnTo>
                <a:cubicBezTo>
                  <a:pt x="272" y="211"/>
                  <a:pt x="211" y="272"/>
                  <a:pt x="136" y="272"/>
                </a:cubicBezTo>
                <a:cubicBezTo>
                  <a:pt x="61" y="272"/>
                  <a:pt x="0" y="211"/>
                  <a:pt x="0" y="136"/>
                </a:cubicBezTo>
                <a:cubicBezTo>
                  <a:pt x="0" y="61"/>
                  <a:pt x="61" y="0"/>
                  <a:pt x="136" y="0"/>
                </a:cubicBezTo>
                <a:cubicBezTo>
                  <a:pt x="211" y="0"/>
                  <a:pt x="272" y="61"/>
                  <a:pt x="272" y="136"/>
                </a:cubicBezTo>
                <a:lnTo>
                  <a:pt x="272" y="136"/>
                </a:lnTo>
                <a:close/>
              </a:path>
            </a:pathLst>
          </a:custGeom>
          <a:solidFill>
            <a:srgbClr val="8F008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cxnSp>
        <p:nvCxnSpPr>
          <p:cNvPr id="35" name="Straight Connector 34"/>
          <p:cNvCxnSpPr/>
          <p:nvPr/>
        </p:nvCxnSpPr>
        <p:spPr>
          <a:xfrm flipV="1">
            <a:off x="7474527" y="3556422"/>
            <a:ext cx="311728" cy="0"/>
          </a:xfrm>
          <a:prstGeom prst="line">
            <a:avLst/>
          </a:prstGeom>
          <a:ln w="57150"/>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1096544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srcRect l="-268" t="40108" r="81932" b="2436"/>
          <a:stretch/>
        </p:blipFill>
        <p:spPr>
          <a:xfrm>
            <a:off x="-163798" y="-33123"/>
            <a:ext cx="6948802" cy="6796427"/>
          </a:xfrm>
          <a:prstGeom prst="rect">
            <a:avLst/>
          </a:prstGeom>
        </p:spPr>
      </p:pic>
      <p:grpSp>
        <p:nvGrpSpPr>
          <p:cNvPr id="23" name="Group 22"/>
          <p:cNvGrpSpPr/>
          <p:nvPr/>
        </p:nvGrpSpPr>
        <p:grpSpPr>
          <a:xfrm>
            <a:off x="6807743" y="2303621"/>
            <a:ext cx="2259417" cy="2250759"/>
            <a:chOff x="6807743" y="3717792"/>
            <a:chExt cx="2259417" cy="2250759"/>
          </a:xfrm>
        </p:grpSpPr>
        <p:sp>
          <p:nvSpPr>
            <p:cNvPr id="18" name="TextBox 17"/>
            <p:cNvSpPr txBox="1"/>
            <p:nvPr/>
          </p:nvSpPr>
          <p:spPr>
            <a:xfrm rot="16200000">
              <a:off x="6370065" y="4155470"/>
              <a:ext cx="1337022" cy="461665"/>
            </a:xfrm>
            <a:prstGeom prst="rect">
              <a:avLst/>
            </a:prstGeom>
            <a:noFill/>
          </p:spPr>
          <p:txBody>
            <a:bodyPr wrap="square" rtlCol="0">
              <a:spAutoFit/>
            </a:bodyPr>
            <a:lstStyle/>
            <a:p>
              <a:r>
                <a:rPr lang="en-US" sz="2400" dirty="0" smtClean="0"/>
                <a:t>Cycles</a:t>
              </a:r>
              <a:endParaRPr lang="en-US" sz="2400" dirty="0"/>
            </a:p>
          </p:txBody>
        </p:sp>
        <p:sp>
          <p:nvSpPr>
            <p:cNvPr id="19" name="TextBox 18"/>
            <p:cNvSpPr txBox="1"/>
            <p:nvPr/>
          </p:nvSpPr>
          <p:spPr>
            <a:xfrm>
              <a:off x="7730138" y="5506886"/>
              <a:ext cx="1337022" cy="461665"/>
            </a:xfrm>
            <a:prstGeom prst="rect">
              <a:avLst/>
            </a:prstGeom>
            <a:noFill/>
          </p:spPr>
          <p:txBody>
            <a:bodyPr wrap="square" rtlCol="0">
              <a:spAutoFit/>
            </a:bodyPr>
            <a:lstStyle/>
            <a:p>
              <a:r>
                <a:rPr lang="en-US" sz="2400" dirty="0" smtClean="0"/>
                <a:t>Time</a:t>
              </a:r>
              <a:endParaRPr lang="en-US" sz="2400" dirty="0"/>
            </a:p>
          </p:txBody>
        </p:sp>
        <p:cxnSp>
          <p:nvCxnSpPr>
            <p:cNvPr id="21" name="Straight Connector 20"/>
            <p:cNvCxnSpPr/>
            <p:nvPr/>
          </p:nvCxnSpPr>
          <p:spPr>
            <a:xfrm>
              <a:off x="7292148" y="5486400"/>
              <a:ext cx="1775012"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rot="5400000">
              <a:off x="6414888" y="4605298"/>
              <a:ext cx="1775012"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34" name="Straight Connector 33"/>
          <p:cNvCxnSpPr/>
          <p:nvPr/>
        </p:nvCxnSpPr>
        <p:spPr>
          <a:xfrm rot="300000" flipH="1">
            <a:off x="5473171" y="2163654"/>
            <a:ext cx="601718" cy="835969"/>
          </a:xfrm>
          <a:prstGeom prst="line">
            <a:avLst/>
          </a:prstGeom>
          <a:ln w="57150">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a:stCxn id="31" idx="2"/>
          </p:cNvCxnSpPr>
          <p:nvPr/>
        </p:nvCxnSpPr>
        <p:spPr>
          <a:xfrm>
            <a:off x="5983947" y="1331705"/>
            <a:ext cx="140138" cy="835265"/>
          </a:xfrm>
          <a:prstGeom prst="line">
            <a:avLst/>
          </a:prstGeom>
          <a:ln w="57150">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4469604" y="2445787"/>
            <a:ext cx="945543" cy="553836"/>
          </a:xfrm>
          <a:prstGeom prst="line">
            <a:avLst/>
          </a:prstGeom>
          <a:ln w="57150">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flipH="1">
            <a:off x="4488126" y="1756021"/>
            <a:ext cx="161978" cy="657415"/>
          </a:xfrm>
          <a:prstGeom prst="line">
            <a:avLst/>
          </a:prstGeom>
          <a:ln w="57150">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a:off x="5045675" y="1044670"/>
            <a:ext cx="937828" cy="196918"/>
          </a:xfrm>
          <a:prstGeom prst="line">
            <a:avLst/>
          </a:prstGeom>
          <a:ln w="57150">
            <a:solidFill>
              <a:srgbClr val="00B050"/>
            </a:solidFill>
          </a:ln>
          <a:effectLst/>
        </p:spPr>
        <p:style>
          <a:lnRef idx="2">
            <a:schemeClr val="accent1"/>
          </a:lnRef>
          <a:fillRef idx="0">
            <a:schemeClr val="accent1"/>
          </a:fillRef>
          <a:effectRef idx="1">
            <a:schemeClr val="accent1"/>
          </a:effectRef>
          <a:fontRef idx="minor">
            <a:schemeClr val="tx1"/>
          </a:fontRef>
        </p:style>
      </p:cxnSp>
      <p:sp>
        <p:nvSpPr>
          <p:cNvPr id="26" name="Isosceles Triangle 25"/>
          <p:cNvSpPr/>
          <p:nvPr/>
        </p:nvSpPr>
        <p:spPr>
          <a:xfrm rot="18120000">
            <a:off x="4134136" y="801017"/>
            <a:ext cx="816473" cy="751516"/>
          </a:xfrm>
          <a:prstGeom prst="triangle">
            <a:avLst/>
          </a:prstGeom>
          <a:solidFill>
            <a:schemeClr val="accent5">
              <a:lumMod val="60000"/>
              <a:lumOff val="40000"/>
            </a:schemeClr>
          </a:solidFill>
          <a:ln w="57150">
            <a:solidFill>
              <a:srgbClr val="00B05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2" name="Group 1"/>
          <p:cNvGrpSpPr/>
          <p:nvPr/>
        </p:nvGrpSpPr>
        <p:grpSpPr>
          <a:xfrm>
            <a:off x="3658254" y="430080"/>
            <a:ext cx="3010849" cy="3140196"/>
            <a:chOff x="3658254" y="430080"/>
            <a:chExt cx="3010849" cy="3140196"/>
          </a:xfrm>
        </p:grpSpPr>
        <p:sp>
          <p:nvSpPr>
            <p:cNvPr id="3" name="Oval 2"/>
            <p:cNvSpPr/>
            <p:nvPr/>
          </p:nvSpPr>
          <p:spPr>
            <a:xfrm>
              <a:off x="5377546" y="642664"/>
              <a:ext cx="1175657" cy="11065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5493446" y="1642868"/>
              <a:ext cx="1175657" cy="11065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4808290" y="2463776"/>
              <a:ext cx="1175657" cy="11065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3900298" y="1886196"/>
              <a:ext cx="1175657" cy="11065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4052698" y="1201040"/>
              <a:ext cx="1175657" cy="11065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4466354" y="515884"/>
              <a:ext cx="1175657" cy="11065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p:nvSpPr>
          <p:spPr>
            <a:xfrm>
              <a:off x="3658254" y="430080"/>
              <a:ext cx="1175657" cy="11065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Freeform 43"/>
            <p:cNvSpPr>
              <a:spLocks/>
            </p:cNvSpPr>
            <p:nvPr/>
          </p:nvSpPr>
          <p:spPr bwMode="auto">
            <a:xfrm>
              <a:off x="4116700" y="826016"/>
              <a:ext cx="258763" cy="260350"/>
            </a:xfrm>
            <a:custGeom>
              <a:avLst/>
              <a:gdLst>
                <a:gd name="T0" fmla="*/ 272 w 272"/>
                <a:gd name="T1" fmla="*/ 136 h 272"/>
                <a:gd name="T2" fmla="*/ 272 w 272"/>
                <a:gd name="T3" fmla="*/ 136 h 272"/>
                <a:gd name="T4" fmla="*/ 136 w 272"/>
                <a:gd name="T5" fmla="*/ 272 h 272"/>
                <a:gd name="T6" fmla="*/ 0 w 272"/>
                <a:gd name="T7" fmla="*/ 136 h 272"/>
                <a:gd name="T8" fmla="*/ 136 w 272"/>
                <a:gd name="T9" fmla="*/ 0 h 272"/>
                <a:gd name="T10" fmla="*/ 272 w 272"/>
                <a:gd name="T11" fmla="*/ 136 h 272"/>
                <a:gd name="T12" fmla="*/ 272 w 272"/>
                <a:gd name="T13" fmla="*/ 136 h 272"/>
              </a:gdLst>
              <a:ahLst/>
              <a:cxnLst>
                <a:cxn ang="0">
                  <a:pos x="T0" y="T1"/>
                </a:cxn>
                <a:cxn ang="0">
                  <a:pos x="T2" y="T3"/>
                </a:cxn>
                <a:cxn ang="0">
                  <a:pos x="T4" y="T5"/>
                </a:cxn>
                <a:cxn ang="0">
                  <a:pos x="T6" y="T7"/>
                </a:cxn>
                <a:cxn ang="0">
                  <a:pos x="T8" y="T9"/>
                </a:cxn>
                <a:cxn ang="0">
                  <a:pos x="T10" y="T11"/>
                </a:cxn>
                <a:cxn ang="0">
                  <a:pos x="T12" y="T13"/>
                </a:cxn>
              </a:cxnLst>
              <a:rect l="0" t="0" r="r" b="b"/>
              <a:pathLst>
                <a:path w="272" h="272">
                  <a:moveTo>
                    <a:pt x="272" y="136"/>
                  </a:moveTo>
                  <a:lnTo>
                    <a:pt x="272" y="136"/>
                  </a:lnTo>
                  <a:cubicBezTo>
                    <a:pt x="272" y="211"/>
                    <a:pt x="211" y="272"/>
                    <a:pt x="136" y="272"/>
                  </a:cubicBezTo>
                  <a:cubicBezTo>
                    <a:pt x="61" y="272"/>
                    <a:pt x="0" y="211"/>
                    <a:pt x="0" y="136"/>
                  </a:cubicBezTo>
                  <a:cubicBezTo>
                    <a:pt x="0" y="61"/>
                    <a:pt x="61" y="0"/>
                    <a:pt x="136" y="0"/>
                  </a:cubicBezTo>
                  <a:cubicBezTo>
                    <a:pt x="211" y="0"/>
                    <a:pt x="272" y="61"/>
                    <a:pt x="272" y="136"/>
                  </a:cubicBezTo>
                  <a:lnTo>
                    <a:pt x="272" y="136"/>
                  </a:lnTo>
                  <a:close/>
                </a:path>
              </a:pathLst>
            </a:custGeom>
            <a:solidFill>
              <a:srgbClr val="8F008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43"/>
            <p:cNvSpPr>
              <a:spLocks/>
            </p:cNvSpPr>
            <p:nvPr/>
          </p:nvSpPr>
          <p:spPr bwMode="auto">
            <a:xfrm>
              <a:off x="4521819" y="1622384"/>
              <a:ext cx="258763" cy="260350"/>
            </a:xfrm>
            <a:custGeom>
              <a:avLst/>
              <a:gdLst>
                <a:gd name="T0" fmla="*/ 272 w 272"/>
                <a:gd name="T1" fmla="*/ 136 h 272"/>
                <a:gd name="T2" fmla="*/ 272 w 272"/>
                <a:gd name="T3" fmla="*/ 136 h 272"/>
                <a:gd name="T4" fmla="*/ 136 w 272"/>
                <a:gd name="T5" fmla="*/ 272 h 272"/>
                <a:gd name="T6" fmla="*/ 0 w 272"/>
                <a:gd name="T7" fmla="*/ 136 h 272"/>
                <a:gd name="T8" fmla="*/ 136 w 272"/>
                <a:gd name="T9" fmla="*/ 0 h 272"/>
                <a:gd name="T10" fmla="*/ 272 w 272"/>
                <a:gd name="T11" fmla="*/ 136 h 272"/>
                <a:gd name="T12" fmla="*/ 272 w 272"/>
                <a:gd name="T13" fmla="*/ 136 h 272"/>
              </a:gdLst>
              <a:ahLst/>
              <a:cxnLst>
                <a:cxn ang="0">
                  <a:pos x="T0" y="T1"/>
                </a:cxn>
                <a:cxn ang="0">
                  <a:pos x="T2" y="T3"/>
                </a:cxn>
                <a:cxn ang="0">
                  <a:pos x="T4" y="T5"/>
                </a:cxn>
                <a:cxn ang="0">
                  <a:pos x="T6" y="T7"/>
                </a:cxn>
                <a:cxn ang="0">
                  <a:pos x="T8" y="T9"/>
                </a:cxn>
                <a:cxn ang="0">
                  <a:pos x="T10" y="T11"/>
                </a:cxn>
                <a:cxn ang="0">
                  <a:pos x="T12" y="T13"/>
                </a:cxn>
              </a:cxnLst>
              <a:rect l="0" t="0" r="r" b="b"/>
              <a:pathLst>
                <a:path w="272" h="272">
                  <a:moveTo>
                    <a:pt x="272" y="136"/>
                  </a:moveTo>
                  <a:lnTo>
                    <a:pt x="272" y="136"/>
                  </a:lnTo>
                  <a:cubicBezTo>
                    <a:pt x="272" y="211"/>
                    <a:pt x="211" y="272"/>
                    <a:pt x="136" y="272"/>
                  </a:cubicBezTo>
                  <a:cubicBezTo>
                    <a:pt x="61" y="272"/>
                    <a:pt x="0" y="211"/>
                    <a:pt x="0" y="136"/>
                  </a:cubicBezTo>
                  <a:cubicBezTo>
                    <a:pt x="0" y="61"/>
                    <a:pt x="61" y="0"/>
                    <a:pt x="136" y="0"/>
                  </a:cubicBezTo>
                  <a:cubicBezTo>
                    <a:pt x="211" y="0"/>
                    <a:pt x="272" y="61"/>
                    <a:pt x="272" y="136"/>
                  </a:cubicBezTo>
                  <a:lnTo>
                    <a:pt x="272" y="136"/>
                  </a:lnTo>
                  <a:close/>
                </a:path>
              </a:pathLst>
            </a:custGeom>
            <a:solidFill>
              <a:srgbClr val="8F008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43"/>
            <p:cNvSpPr>
              <a:spLocks/>
            </p:cNvSpPr>
            <p:nvPr/>
          </p:nvSpPr>
          <p:spPr bwMode="auto">
            <a:xfrm>
              <a:off x="4335781" y="2298966"/>
              <a:ext cx="258763" cy="260350"/>
            </a:xfrm>
            <a:custGeom>
              <a:avLst/>
              <a:gdLst>
                <a:gd name="T0" fmla="*/ 272 w 272"/>
                <a:gd name="T1" fmla="*/ 136 h 272"/>
                <a:gd name="T2" fmla="*/ 272 w 272"/>
                <a:gd name="T3" fmla="*/ 136 h 272"/>
                <a:gd name="T4" fmla="*/ 136 w 272"/>
                <a:gd name="T5" fmla="*/ 272 h 272"/>
                <a:gd name="T6" fmla="*/ 0 w 272"/>
                <a:gd name="T7" fmla="*/ 136 h 272"/>
                <a:gd name="T8" fmla="*/ 136 w 272"/>
                <a:gd name="T9" fmla="*/ 0 h 272"/>
                <a:gd name="T10" fmla="*/ 272 w 272"/>
                <a:gd name="T11" fmla="*/ 136 h 272"/>
                <a:gd name="T12" fmla="*/ 272 w 272"/>
                <a:gd name="T13" fmla="*/ 136 h 272"/>
              </a:gdLst>
              <a:ahLst/>
              <a:cxnLst>
                <a:cxn ang="0">
                  <a:pos x="T0" y="T1"/>
                </a:cxn>
                <a:cxn ang="0">
                  <a:pos x="T2" y="T3"/>
                </a:cxn>
                <a:cxn ang="0">
                  <a:pos x="T4" y="T5"/>
                </a:cxn>
                <a:cxn ang="0">
                  <a:pos x="T6" y="T7"/>
                </a:cxn>
                <a:cxn ang="0">
                  <a:pos x="T8" y="T9"/>
                </a:cxn>
                <a:cxn ang="0">
                  <a:pos x="T10" y="T11"/>
                </a:cxn>
                <a:cxn ang="0">
                  <a:pos x="T12" y="T13"/>
                </a:cxn>
              </a:cxnLst>
              <a:rect l="0" t="0" r="r" b="b"/>
              <a:pathLst>
                <a:path w="272" h="272">
                  <a:moveTo>
                    <a:pt x="272" y="136"/>
                  </a:moveTo>
                  <a:lnTo>
                    <a:pt x="272" y="136"/>
                  </a:lnTo>
                  <a:cubicBezTo>
                    <a:pt x="272" y="211"/>
                    <a:pt x="211" y="272"/>
                    <a:pt x="136" y="272"/>
                  </a:cubicBezTo>
                  <a:cubicBezTo>
                    <a:pt x="61" y="272"/>
                    <a:pt x="0" y="211"/>
                    <a:pt x="0" y="136"/>
                  </a:cubicBezTo>
                  <a:cubicBezTo>
                    <a:pt x="0" y="61"/>
                    <a:pt x="61" y="0"/>
                    <a:pt x="136" y="0"/>
                  </a:cubicBezTo>
                  <a:cubicBezTo>
                    <a:pt x="211" y="0"/>
                    <a:pt x="272" y="61"/>
                    <a:pt x="272" y="136"/>
                  </a:cubicBezTo>
                  <a:lnTo>
                    <a:pt x="272" y="136"/>
                  </a:lnTo>
                  <a:close/>
                </a:path>
              </a:pathLst>
            </a:custGeom>
            <a:solidFill>
              <a:srgbClr val="8F008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43"/>
            <p:cNvSpPr>
              <a:spLocks/>
            </p:cNvSpPr>
            <p:nvPr/>
          </p:nvSpPr>
          <p:spPr bwMode="auto">
            <a:xfrm>
              <a:off x="4924800" y="918091"/>
              <a:ext cx="258763" cy="260350"/>
            </a:xfrm>
            <a:custGeom>
              <a:avLst/>
              <a:gdLst>
                <a:gd name="T0" fmla="*/ 272 w 272"/>
                <a:gd name="T1" fmla="*/ 136 h 272"/>
                <a:gd name="T2" fmla="*/ 272 w 272"/>
                <a:gd name="T3" fmla="*/ 136 h 272"/>
                <a:gd name="T4" fmla="*/ 136 w 272"/>
                <a:gd name="T5" fmla="*/ 272 h 272"/>
                <a:gd name="T6" fmla="*/ 0 w 272"/>
                <a:gd name="T7" fmla="*/ 136 h 272"/>
                <a:gd name="T8" fmla="*/ 136 w 272"/>
                <a:gd name="T9" fmla="*/ 0 h 272"/>
                <a:gd name="T10" fmla="*/ 272 w 272"/>
                <a:gd name="T11" fmla="*/ 136 h 272"/>
                <a:gd name="T12" fmla="*/ 272 w 272"/>
                <a:gd name="T13" fmla="*/ 136 h 272"/>
              </a:gdLst>
              <a:ahLst/>
              <a:cxnLst>
                <a:cxn ang="0">
                  <a:pos x="T0" y="T1"/>
                </a:cxn>
                <a:cxn ang="0">
                  <a:pos x="T2" y="T3"/>
                </a:cxn>
                <a:cxn ang="0">
                  <a:pos x="T4" y="T5"/>
                </a:cxn>
                <a:cxn ang="0">
                  <a:pos x="T6" y="T7"/>
                </a:cxn>
                <a:cxn ang="0">
                  <a:pos x="T8" y="T9"/>
                </a:cxn>
                <a:cxn ang="0">
                  <a:pos x="T10" y="T11"/>
                </a:cxn>
                <a:cxn ang="0">
                  <a:pos x="T12" y="T13"/>
                </a:cxn>
              </a:cxnLst>
              <a:rect l="0" t="0" r="r" b="b"/>
              <a:pathLst>
                <a:path w="272" h="272">
                  <a:moveTo>
                    <a:pt x="272" y="136"/>
                  </a:moveTo>
                  <a:lnTo>
                    <a:pt x="272" y="136"/>
                  </a:lnTo>
                  <a:cubicBezTo>
                    <a:pt x="272" y="211"/>
                    <a:pt x="211" y="272"/>
                    <a:pt x="136" y="272"/>
                  </a:cubicBezTo>
                  <a:cubicBezTo>
                    <a:pt x="61" y="272"/>
                    <a:pt x="0" y="211"/>
                    <a:pt x="0" y="136"/>
                  </a:cubicBezTo>
                  <a:cubicBezTo>
                    <a:pt x="0" y="61"/>
                    <a:pt x="61" y="0"/>
                    <a:pt x="136" y="0"/>
                  </a:cubicBezTo>
                  <a:cubicBezTo>
                    <a:pt x="211" y="0"/>
                    <a:pt x="272" y="61"/>
                    <a:pt x="272" y="136"/>
                  </a:cubicBezTo>
                  <a:lnTo>
                    <a:pt x="272" y="136"/>
                  </a:lnTo>
                  <a:close/>
                </a:path>
              </a:pathLst>
            </a:custGeom>
            <a:solidFill>
              <a:srgbClr val="8F008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43"/>
            <p:cNvSpPr>
              <a:spLocks/>
            </p:cNvSpPr>
            <p:nvPr/>
          </p:nvSpPr>
          <p:spPr bwMode="auto">
            <a:xfrm>
              <a:off x="5854565" y="1071355"/>
              <a:ext cx="258763" cy="260350"/>
            </a:xfrm>
            <a:custGeom>
              <a:avLst/>
              <a:gdLst>
                <a:gd name="T0" fmla="*/ 272 w 272"/>
                <a:gd name="T1" fmla="*/ 136 h 272"/>
                <a:gd name="T2" fmla="*/ 272 w 272"/>
                <a:gd name="T3" fmla="*/ 136 h 272"/>
                <a:gd name="T4" fmla="*/ 136 w 272"/>
                <a:gd name="T5" fmla="*/ 272 h 272"/>
                <a:gd name="T6" fmla="*/ 0 w 272"/>
                <a:gd name="T7" fmla="*/ 136 h 272"/>
                <a:gd name="T8" fmla="*/ 136 w 272"/>
                <a:gd name="T9" fmla="*/ 0 h 272"/>
                <a:gd name="T10" fmla="*/ 272 w 272"/>
                <a:gd name="T11" fmla="*/ 136 h 272"/>
                <a:gd name="T12" fmla="*/ 272 w 272"/>
                <a:gd name="T13" fmla="*/ 136 h 272"/>
              </a:gdLst>
              <a:ahLst/>
              <a:cxnLst>
                <a:cxn ang="0">
                  <a:pos x="T0" y="T1"/>
                </a:cxn>
                <a:cxn ang="0">
                  <a:pos x="T2" y="T3"/>
                </a:cxn>
                <a:cxn ang="0">
                  <a:pos x="T4" y="T5"/>
                </a:cxn>
                <a:cxn ang="0">
                  <a:pos x="T6" y="T7"/>
                </a:cxn>
                <a:cxn ang="0">
                  <a:pos x="T8" y="T9"/>
                </a:cxn>
                <a:cxn ang="0">
                  <a:pos x="T10" y="T11"/>
                </a:cxn>
                <a:cxn ang="0">
                  <a:pos x="T12" y="T13"/>
                </a:cxn>
              </a:cxnLst>
              <a:rect l="0" t="0" r="r" b="b"/>
              <a:pathLst>
                <a:path w="272" h="272">
                  <a:moveTo>
                    <a:pt x="272" y="136"/>
                  </a:moveTo>
                  <a:lnTo>
                    <a:pt x="272" y="136"/>
                  </a:lnTo>
                  <a:cubicBezTo>
                    <a:pt x="272" y="211"/>
                    <a:pt x="211" y="272"/>
                    <a:pt x="136" y="272"/>
                  </a:cubicBezTo>
                  <a:cubicBezTo>
                    <a:pt x="61" y="272"/>
                    <a:pt x="0" y="211"/>
                    <a:pt x="0" y="136"/>
                  </a:cubicBezTo>
                  <a:cubicBezTo>
                    <a:pt x="0" y="61"/>
                    <a:pt x="61" y="0"/>
                    <a:pt x="136" y="0"/>
                  </a:cubicBezTo>
                  <a:cubicBezTo>
                    <a:pt x="211" y="0"/>
                    <a:pt x="272" y="61"/>
                    <a:pt x="272" y="136"/>
                  </a:cubicBezTo>
                  <a:lnTo>
                    <a:pt x="272" y="136"/>
                  </a:lnTo>
                  <a:close/>
                </a:path>
              </a:pathLst>
            </a:custGeom>
            <a:solidFill>
              <a:srgbClr val="8F008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43"/>
            <p:cNvSpPr>
              <a:spLocks/>
            </p:cNvSpPr>
            <p:nvPr/>
          </p:nvSpPr>
          <p:spPr bwMode="auto">
            <a:xfrm>
              <a:off x="5965374" y="2063674"/>
              <a:ext cx="258763" cy="260350"/>
            </a:xfrm>
            <a:custGeom>
              <a:avLst/>
              <a:gdLst>
                <a:gd name="T0" fmla="*/ 272 w 272"/>
                <a:gd name="T1" fmla="*/ 136 h 272"/>
                <a:gd name="T2" fmla="*/ 272 w 272"/>
                <a:gd name="T3" fmla="*/ 136 h 272"/>
                <a:gd name="T4" fmla="*/ 136 w 272"/>
                <a:gd name="T5" fmla="*/ 272 h 272"/>
                <a:gd name="T6" fmla="*/ 0 w 272"/>
                <a:gd name="T7" fmla="*/ 136 h 272"/>
                <a:gd name="T8" fmla="*/ 136 w 272"/>
                <a:gd name="T9" fmla="*/ 0 h 272"/>
                <a:gd name="T10" fmla="*/ 272 w 272"/>
                <a:gd name="T11" fmla="*/ 136 h 272"/>
                <a:gd name="T12" fmla="*/ 272 w 272"/>
                <a:gd name="T13" fmla="*/ 136 h 272"/>
              </a:gdLst>
              <a:ahLst/>
              <a:cxnLst>
                <a:cxn ang="0">
                  <a:pos x="T0" y="T1"/>
                </a:cxn>
                <a:cxn ang="0">
                  <a:pos x="T2" y="T3"/>
                </a:cxn>
                <a:cxn ang="0">
                  <a:pos x="T4" y="T5"/>
                </a:cxn>
                <a:cxn ang="0">
                  <a:pos x="T6" y="T7"/>
                </a:cxn>
                <a:cxn ang="0">
                  <a:pos x="T8" y="T9"/>
                </a:cxn>
                <a:cxn ang="0">
                  <a:pos x="T10" y="T11"/>
                </a:cxn>
                <a:cxn ang="0">
                  <a:pos x="T12" y="T13"/>
                </a:cxn>
              </a:cxnLst>
              <a:rect l="0" t="0" r="r" b="b"/>
              <a:pathLst>
                <a:path w="272" h="272">
                  <a:moveTo>
                    <a:pt x="272" y="136"/>
                  </a:moveTo>
                  <a:lnTo>
                    <a:pt x="272" y="136"/>
                  </a:lnTo>
                  <a:cubicBezTo>
                    <a:pt x="272" y="211"/>
                    <a:pt x="211" y="272"/>
                    <a:pt x="136" y="272"/>
                  </a:cubicBezTo>
                  <a:cubicBezTo>
                    <a:pt x="61" y="272"/>
                    <a:pt x="0" y="211"/>
                    <a:pt x="0" y="136"/>
                  </a:cubicBezTo>
                  <a:cubicBezTo>
                    <a:pt x="0" y="61"/>
                    <a:pt x="61" y="0"/>
                    <a:pt x="136" y="0"/>
                  </a:cubicBezTo>
                  <a:cubicBezTo>
                    <a:pt x="211" y="0"/>
                    <a:pt x="272" y="61"/>
                    <a:pt x="272" y="136"/>
                  </a:cubicBezTo>
                  <a:lnTo>
                    <a:pt x="272" y="136"/>
                  </a:lnTo>
                  <a:close/>
                </a:path>
              </a:pathLst>
            </a:custGeom>
            <a:solidFill>
              <a:srgbClr val="8F008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43"/>
            <p:cNvSpPr>
              <a:spLocks/>
            </p:cNvSpPr>
            <p:nvPr/>
          </p:nvSpPr>
          <p:spPr bwMode="auto">
            <a:xfrm>
              <a:off x="5276009" y="2869448"/>
              <a:ext cx="258763" cy="260350"/>
            </a:xfrm>
            <a:custGeom>
              <a:avLst/>
              <a:gdLst>
                <a:gd name="T0" fmla="*/ 272 w 272"/>
                <a:gd name="T1" fmla="*/ 136 h 272"/>
                <a:gd name="T2" fmla="*/ 272 w 272"/>
                <a:gd name="T3" fmla="*/ 136 h 272"/>
                <a:gd name="T4" fmla="*/ 136 w 272"/>
                <a:gd name="T5" fmla="*/ 272 h 272"/>
                <a:gd name="T6" fmla="*/ 0 w 272"/>
                <a:gd name="T7" fmla="*/ 136 h 272"/>
                <a:gd name="T8" fmla="*/ 136 w 272"/>
                <a:gd name="T9" fmla="*/ 0 h 272"/>
                <a:gd name="T10" fmla="*/ 272 w 272"/>
                <a:gd name="T11" fmla="*/ 136 h 272"/>
                <a:gd name="T12" fmla="*/ 272 w 272"/>
                <a:gd name="T13" fmla="*/ 136 h 272"/>
              </a:gdLst>
              <a:ahLst/>
              <a:cxnLst>
                <a:cxn ang="0">
                  <a:pos x="T0" y="T1"/>
                </a:cxn>
                <a:cxn ang="0">
                  <a:pos x="T2" y="T3"/>
                </a:cxn>
                <a:cxn ang="0">
                  <a:pos x="T4" y="T5"/>
                </a:cxn>
                <a:cxn ang="0">
                  <a:pos x="T6" y="T7"/>
                </a:cxn>
                <a:cxn ang="0">
                  <a:pos x="T8" y="T9"/>
                </a:cxn>
                <a:cxn ang="0">
                  <a:pos x="T10" y="T11"/>
                </a:cxn>
                <a:cxn ang="0">
                  <a:pos x="T12" y="T13"/>
                </a:cxn>
              </a:cxnLst>
              <a:rect l="0" t="0" r="r" b="b"/>
              <a:pathLst>
                <a:path w="272" h="272">
                  <a:moveTo>
                    <a:pt x="272" y="136"/>
                  </a:moveTo>
                  <a:lnTo>
                    <a:pt x="272" y="136"/>
                  </a:lnTo>
                  <a:cubicBezTo>
                    <a:pt x="272" y="211"/>
                    <a:pt x="211" y="272"/>
                    <a:pt x="136" y="272"/>
                  </a:cubicBezTo>
                  <a:cubicBezTo>
                    <a:pt x="61" y="272"/>
                    <a:pt x="0" y="211"/>
                    <a:pt x="0" y="136"/>
                  </a:cubicBezTo>
                  <a:cubicBezTo>
                    <a:pt x="0" y="61"/>
                    <a:pt x="61" y="0"/>
                    <a:pt x="136" y="0"/>
                  </a:cubicBezTo>
                  <a:cubicBezTo>
                    <a:pt x="211" y="0"/>
                    <a:pt x="272" y="61"/>
                    <a:pt x="272" y="136"/>
                  </a:cubicBezTo>
                  <a:lnTo>
                    <a:pt x="272" y="136"/>
                  </a:lnTo>
                  <a:close/>
                </a:path>
              </a:pathLst>
            </a:custGeom>
            <a:solidFill>
              <a:srgbClr val="8F008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cxnSp>
        <p:nvCxnSpPr>
          <p:cNvPr id="42" name="Straight Connector 41"/>
          <p:cNvCxnSpPr/>
          <p:nvPr/>
        </p:nvCxnSpPr>
        <p:spPr>
          <a:xfrm flipV="1">
            <a:off x="7474527" y="3556422"/>
            <a:ext cx="311728" cy="0"/>
          </a:xfrm>
          <a:prstGeom prst="line">
            <a:avLst/>
          </a:prstGeom>
          <a:ln w="57150"/>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8450117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srcRect l="-268" t="40108" r="81932" b="2436"/>
          <a:stretch/>
        </p:blipFill>
        <p:spPr>
          <a:xfrm>
            <a:off x="-163798" y="-33123"/>
            <a:ext cx="6948802" cy="6796427"/>
          </a:xfrm>
          <a:prstGeom prst="rect">
            <a:avLst/>
          </a:prstGeom>
        </p:spPr>
      </p:pic>
      <p:grpSp>
        <p:nvGrpSpPr>
          <p:cNvPr id="23" name="Group 22"/>
          <p:cNvGrpSpPr/>
          <p:nvPr/>
        </p:nvGrpSpPr>
        <p:grpSpPr>
          <a:xfrm>
            <a:off x="6807743" y="2303621"/>
            <a:ext cx="2259417" cy="2250759"/>
            <a:chOff x="6807743" y="3717792"/>
            <a:chExt cx="2259417" cy="2250759"/>
          </a:xfrm>
        </p:grpSpPr>
        <p:sp>
          <p:nvSpPr>
            <p:cNvPr id="18" name="TextBox 17"/>
            <p:cNvSpPr txBox="1"/>
            <p:nvPr/>
          </p:nvSpPr>
          <p:spPr>
            <a:xfrm rot="16200000">
              <a:off x="6370065" y="4155470"/>
              <a:ext cx="1337022" cy="461665"/>
            </a:xfrm>
            <a:prstGeom prst="rect">
              <a:avLst/>
            </a:prstGeom>
            <a:noFill/>
          </p:spPr>
          <p:txBody>
            <a:bodyPr wrap="square" rtlCol="0">
              <a:spAutoFit/>
            </a:bodyPr>
            <a:lstStyle/>
            <a:p>
              <a:r>
                <a:rPr lang="en-US" sz="2400" dirty="0" smtClean="0"/>
                <a:t>Cycles</a:t>
              </a:r>
              <a:endParaRPr lang="en-US" sz="2400" dirty="0"/>
            </a:p>
          </p:txBody>
        </p:sp>
        <p:sp>
          <p:nvSpPr>
            <p:cNvPr id="19" name="TextBox 18"/>
            <p:cNvSpPr txBox="1"/>
            <p:nvPr/>
          </p:nvSpPr>
          <p:spPr>
            <a:xfrm>
              <a:off x="7730138" y="5506886"/>
              <a:ext cx="1337022" cy="461665"/>
            </a:xfrm>
            <a:prstGeom prst="rect">
              <a:avLst/>
            </a:prstGeom>
            <a:noFill/>
          </p:spPr>
          <p:txBody>
            <a:bodyPr wrap="square" rtlCol="0">
              <a:spAutoFit/>
            </a:bodyPr>
            <a:lstStyle/>
            <a:p>
              <a:r>
                <a:rPr lang="en-US" sz="2400" dirty="0" smtClean="0"/>
                <a:t>Time</a:t>
              </a:r>
              <a:endParaRPr lang="en-US" sz="2400" dirty="0"/>
            </a:p>
          </p:txBody>
        </p:sp>
        <p:cxnSp>
          <p:nvCxnSpPr>
            <p:cNvPr id="21" name="Straight Connector 20"/>
            <p:cNvCxnSpPr/>
            <p:nvPr/>
          </p:nvCxnSpPr>
          <p:spPr>
            <a:xfrm>
              <a:off x="7292148" y="5486400"/>
              <a:ext cx="1775012"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rot="5400000">
              <a:off x="6414888" y="4605298"/>
              <a:ext cx="1775012"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34" name="Straight Connector 33"/>
          <p:cNvCxnSpPr/>
          <p:nvPr/>
        </p:nvCxnSpPr>
        <p:spPr>
          <a:xfrm rot="300000" flipH="1">
            <a:off x="5473171" y="2163654"/>
            <a:ext cx="601718" cy="835969"/>
          </a:xfrm>
          <a:prstGeom prst="line">
            <a:avLst/>
          </a:prstGeom>
          <a:ln w="57150">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a:stCxn id="31" idx="2"/>
          </p:cNvCxnSpPr>
          <p:nvPr/>
        </p:nvCxnSpPr>
        <p:spPr>
          <a:xfrm>
            <a:off x="5983947" y="1331705"/>
            <a:ext cx="140138" cy="835265"/>
          </a:xfrm>
          <a:prstGeom prst="line">
            <a:avLst/>
          </a:prstGeom>
          <a:ln w="57150">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4469604" y="2445787"/>
            <a:ext cx="945543" cy="553836"/>
          </a:xfrm>
          <a:prstGeom prst="line">
            <a:avLst/>
          </a:prstGeom>
          <a:ln w="57150">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flipH="1">
            <a:off x="4488126" y="1756021"/>
            <a:ext cx="161978" cy="657415"/>
          </a:xfrm>
          <a:prstGeom prst="line">
            <a:avLst/>
          </a:prstGeom>
          <a:ln w="57150">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a:off x="5045675" y="1044670"/>
            <a:ext cx="937828" cy="196918"/>
          </a:xfrm>
          <a:prstGeom prst="line">
            <a:avLst/>
          </a:prstGeom>
          <a:ln w="57150">
            <a:solidFill>
              <a:srgbClr val="00B050"/>
            </a:solidFill>
          </a:ln>
          <a:effectLst/>
        </p:spPr>
        <p:style>
          <a:lnRef idx="2">
            <a:schemeClr val="accent1"/>
          </a:lnRef>
          <a:fillRef idx="0">
            <a:schemeClr val="accent1"/>
          </a:fillRef>
          <a:effectRef idx="1">
            <a:schemeClr val="accent1"/>
          </a:effectRef>
          <a:fontRef idx="minor">
            <a:schemeClr val="tx1"/>
          </a:fontRef>
        </p:style>
      </p:cxnSp>
      <p:sp>
        <p:nvSpPr>
          <p:cNvPr id="26" name="Isosceles Triangle 25"/>
          <p:cNvSpPr/>
          <p:nvPr/>
        </p:nvSpPr>
        <p:spPr>
          <a:xfrm rot="18120000">
            <a:off x="4134136" y="801017"/>
            <a:ext cx="816473" cy="751516"/>
          </a:xfrm>
          <a:prstGeom prst="triangle">
            <a:avLst/>
          </a:prstGeom>
          <a:solidFill>
            <a:schemeClr val="accent5">
              <a:lumMod val="60000"/>
              <a:lumOff val="40000"/>
            </a:schemeClr>
          </a:solidFill>
          <a:ln w="57150">
            <a:solidFill>
              <a:srgbClr val="00B05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Freeform 43"/>
          <p:cNvSpPr>
            <a:spLocks/>
          </p:cNvSpPr>
          <p:nvPr/>
        </p:nvSpPr>
        <p:spPr bwMode="auto">
          <a:xfrm>
            <a:off x="4116700" y="826016"/>
            <a:ext cx="258763" cy="260350"/>
          </a:xfrm>
          <a:custGeom>
            <a:avLst/>
            <a:gdLst>
              <a:gd name="T0" fmla="*/ 272 w 272"/>
              <a:gd name="T1" fmla="*/ 136 h 272"/>
              <a:gd name="T2" fmla="*/ 272 w 272"/>
              <a:gd name="T3" fmla="*/ 136 h 272"/>
              <a:gd name="T4" fmla="*/ 136 w 272"/>
              <a:gd name="T5" fmla="*/ 272 h 272"/>
              <a:gd name="T6" fmla="*/ 0 w 272"/>
              <a:gd name="T7" fmla="*/ 136 h 272"/>
              <a:gd name="T8" fmla="*/ 136 w 272"/>
              <a:gd name="T9" fmla="*/ 0 h 272"/>
              <a:gd name="T10" fmla="*/ 272 w 272"/>
              <a:gd name="T11" fmla="*/ 136 h 272"/>
              <a:gd name="T12" fmla="*/ 272 w 272"/>
              <a:gd name="T13" fmla="*/ 136 h 272"/>
            </a:gdLst>
            <a:ahLst/>
            <a:cxnLst>
              <a:cxn ang="0">
                <a:pos x="T0" y="T1"/>
              </a:cxn>
              <a:cxn ang="0">
                <a:pos x="T2" y="T3"/>
              </a:cxn>
              <a:cxn ang="0">
                <a:pos x="T4" y="T5"/>
              </a:cxn>
              <a:cxn ang="0">
                <a:pos x="T6" y="T7"/>
              </a:cxn>
              <a:cxn ang="0">
                <a:pos x="T8" y="T9"/>
              </a:cxn>
              <a:cxn ang="0">
                <a:pos x="T10" y="T11"/>
              </a:cxn>
              <a:cxn ang="0">
                <a:pos x="T12" y="T13"/>
              </a:cxn>
            </a:cxnLst>
            <a:rect l="0" t="0" r="r" b="b"/>
            <a:pathLst>
              <a:path w="272" h="272">
                <a:moveTo>
                  <a:pt x="272" y="136"/>
                </a:moveTo>
                <a:lnTo>
                  <a:pt x="272" y="136"/>
                </a:lnTo>
                <a:cubicBezTo>
                  <a:pt x="272" y="211"/>
                  <a:pt x="211" y="272"/>
                  <a:pt x="136" y="272"/>
                </a:cubicBezTo>
                <a:cubicBezTo>
                  <a:pt x="61" y="272"/>
                  <a:pt x="0" y="211"/>
                  <a:pt x="0" y="136"/>
                </a:cubicBezTo>
                <a:cubicBezTo>
                  <a:pt x="0" y="61"/>
                  <a:pt x="61" y="0"/>
                  <a:pt x="136" y="0"/>
                </a:cubicBezTo>
                <a:cubicBezTo>
                  <a:pt x="211" y="0"/>
                  <a:pt x="272" y="61"/>
                  <a:pt x="272" y="136"/>
                </a:cubicBezTo>
                <a:lnTo>
                  <a:pt x="272" y="136"/>
                </a:lnTo>
                <a:close/>
              </a:path>
            </a:pathLst>
          </a:custGeom>
          <a:solidFill>
            <a:srgbClr val="8F008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43"/>
          <p:cNvSpPr>
            <a:spLocks/>
          </p:cNvSpPr>
          <p:nvPr/>
        </p:nvSpPr>
        <p:spPr bwMode="auto">
          <a:xfrm>
            <a:off x="4521819" y="1622384"/>
            <a:ext cx="258763" cy="260350"/>
          </a:xfrm>
          <a:custGeom>
            <a:avLst/>
            <a:gdLst>
              <a:gd name="T0" fmla="*/ 272 w 272"/>
              <a:gd name="T1" fmla="*/ 136 h 272"/>
              <a:gd name="T2" fmla="*/ 272 w 272"/>
              <a:gd name="T3" fmla="*/ 136 h 272"/>
              <a:gd name="T4" fmla="*/ 136 w 272"/>
              <a:gd name="T5" fmla="*/ 272 h 272"/>
              <a:gd name="T6" fmla="*/ 0 w 272"/>
              <a:gd name="T7" fmla="*/ 136 h 272"/>
              <a:gd name="T8" fmla="*/ 136 w 272"/>
              <a:gd name="T9" fmla="*/ 0 h 272"/>
              <a:gd name="T10" fmla="*/ 272 w 272"/>
              <a:gd name="T11" fmla="*/ 136 h 272"/>
              <a:gd name="T12" fmla="*/ 272 w 272"/>
              <a:gd name="T13" fmla="*/ 136 h 272"/>
            </a:gdLst>
            <a:ahLst/>
            <a:cxnLst>
              <a:cxn ang="0">
                <a:pos x="T0" y="T1"/>
              </a:cxn>
              <a:cxn ang="0">
                <a:pos x="T2" y="T3"/>
              </a:cxn>
              <a:cxn ang="0">
                <a:pos x="T4" y="T5"/>
              </a:cxn>
              <a:cxn ang="0">
                <a:pos x="T6" y="T7"/>
              </a:cxn>
              <a:cxn ang="0">
                <a:pos x="T8" y="T9"/>
              </a:cxn>
              <a:cxn ang="0">
                <a:pos x="T10" y="T11"/>
              </a:cxn>
              <a:cxn ang="0">
                <a:pos x="T12" y="T13"/>
              </a:cxn>
            </a:cxnLst>
            <a:rect l="0" t="0" r="r" b="b"/>
            <a:pathLst>
              <a:path w="272" h="272">
                <a:moveTo>
                  <a:pt x="272" y="136"/>
                </a:moveTo>
                <a:lnTo>
                  <a:pt x="272" y="136"/>
                </a:lnTo>
                <a:cubicBezTo>
                  <a:pt x="272" y="211"/>
                  <a:pt x="211" y="272"/>
                  <a:pt x="136" y="272"/>
                </a:cubicBezTo>
                <a:cubicBezTo>
                  <a:pt x="61" y="272"/>
                  <a:pt x="0" y="211"/>
                  <a:pt x="0" y="136"/>
                </a:cubicBezTo>
                <a:cubicBezTo>
                  <a:pt x="0" y="61"/>
                  <a:pt x="61" y="0"/>
                  <a:pt x="136" y="0"/>
                </a:cubicBezTo>
                <a:cubicBezTo>
                  <a:pt x="211" y="0"/>
                  <a:pt x="272" y="61"/>
                  <a:pt x="272" y="136"/>
                </a:cubicBezTo>
                <a:lnTo>
                  <a:pt x="272" y="136"/>
                </a:lnTo>
                <a:close/>
              </a:path>
            </a:pathLst>
          </a:custGeom>
          <a:solidFill>
            <a:srgbClr val="8F008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43"/>
          <p:cNvSpPr>
            <a:spLocks/>
          </p:cNvSpPr>
          <p:nvPr/>
        </p:nvSpPr>
        <p:spPr bwMode="auto">
          <a:xfrm>
            <a:off x="4335781" y="2298966"/>
            <a:ext cx="258763" cy="260350"/>
          </a:xfrm>
          <a:custGeom>
            <a:avLst/>
            <a:gdLst>
              <a:gd name="T0" fmla="*/ 272 w 272"/>
              <a:gd name="T1" fmla="*/ 136 h 272"/>
              <a:gd name="T2" fmla="*/ 272 w 272"/>
              <a:gd name="T3" fmla="*/ 136 h 272"/>
              <a:gd name="T4" fmla="*/ 136 w 272"/>
              <a:gd name="T5" fmla="*/ 272 h 272"/>
              <a:gd name="T6" fmla="*/ 0 w 272"/>
              <a:gd name="T7" fmla="*/ 136 h 272"/>
              <a:gd name="T8" fmla="*/ 136 w 272"/>
              <a:gd name="T9" fmla="*/ 0 h 272"/>
              <a:gd name="T10" fmla="*/ 272 w 272"/>
              <a:gd name="T11" fmla="*/ 136 h 272"/>
              <a:gd name="T12" fmla="*/ 272 w 272"/>
              <a:gd name="T13" fmla="*/ 136 h 272"/>
            </a:gdLst>
            <a:ahLst/>
            <a:cxnLst>
              <a:cxn ang="0">
                <a:pos x="T0" y="T1"/>
              </a:cxn>
              <a:cxn ang="0">
                <a:pos x="T2" y="T3"/>
              </a:cxn>
              <a:cxn ang="0">
                <a:pos x="T4" y="T5"/>
              </a:cxn>
              <a:cxn ang="0">
                <a:pos x="T6" y="T7"/>
              </a:cxn>
              <a:cxn ang="0">
                <a:pos x="T8" y="T9"/>
              </a:cxn>
              <a:cxn ang="0">
                <a:pos x="T10" y="T11"/>
              </a:cxn>
              <a:cxn ang="0">
                <a:pos x="T12" y="T13"/>
              </a:cxn>
            </a:cxnLst>
            <a:rect l="0" t="0" r="r" b="b"/>
            <a:pathLst>
              <a:path w="272" h="272">
                <a:moveTo>
                  <a:pt x="272" y="136"/>
                </a:moveTo>
                <a:lnTo>
                  <a:pt x="272" y="136"/>
                </a:lnTo>
                <a:cubicBezTo>
                  <a:pt x="272" y="211"/>
                  <a:pt x="211" y="272"/>
                  <a:pt x="136" y="272"/>
                </a:cubicBezTo>
                <a:cubicBezTo>
                  <a:pt x="61" y="272"/>
                  <a:pt x="0" y="211"/>
                  <a:pt x="0" y="136"/>
                </a:cubicBezTo>
                <a:cubicBezTo>
                  <a:pt x="0" y="61"/>
                  <a:pt x="61" y="0"/>
                  <a:pt x="136" y="0"/>
                </a:cubicBezTo>
                <a:cubicBezTo>
                  <a:pt x="211" y="0"/>
                  <a:pt x="272" y="61"/>
                  <a:pt x="272" y="136"/>
                </a:cubicBezTo>
                <a:lnTo>
                  <a:pt x="272" y="136"/>
                </a:lnTo>
                <a:close/>
              </a:path>
            </a:pathLst>
          </a:custGeom>
          <a:solidFill>
            <a:srgbClr val="8F008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43"/>
          <p:cNvSpPr>
            <a:spLocks/>
          </p:cNvSpPr>
          <p:nvPr/>
        </p:nvSpPr>
        <p:spPr bwMode="auto">
          <a:xfrm>
            <a:off x="4924800" y="918091"/>
            <a:ext cx="258763" cy="260350"/>
          </a:xfrm>
          <a:custGeom>
            <a:avLst/>
            <a:gdLst>
              <a:gd name="T0" fmla="*/ 272 w 272"/>
              <a:gd name="T1" fmla="*/ 136 h 272"/>
              <a:gd name="T2" fmla="*/ 272 w 272"/>
              <a:gd name="T3" fmla="*/ 136 h 272"/>
              <a:gd name="T4" fmla="*/ 136 w 272"/>
              <a:gd name="T5" fmla="*/ 272 h 272"/>
              <a:gd name="T6" fmla="*/ 0 w 272"/>
              <a:gd name="T7" fmla="*/ 136 h 272"/>
              <a:gd name="T8" fmla="*/ 136 w 272"/>
              <a:gd name="T9" fmla="*/ 0 h 272"/>
              <a:gd name="T10" fmla="*/ 272 w 272"/>
              <a:gd name="T11" fmla="*/ 136 h 272"/>
              <a:gd name="T12" fmla="*/ 272 w 272"/>
              <a:gd name="T13" fmla="*/ 136 h 272"/>
            </a:gdLst>
            <a:ahLst/>
            <a:cxnLst>
              <a:cxn ang="0">
                <a:pos x="T0" y="T1"/>
              </a:cxn>
              <a:cxn ang="0">
                <a:pos x="T2" y="T3"/>
              </a:cxn>
              <a:cxn ang="0">
                <a:pos x="T4" y="T5"/>
              </a:cxn>
              <a:cxn ang="0">
                <a:pos x="T6" y="T7"/>
              </a:cxn>
              <a:cxn ang="0">
                <a:pos x="T8" y="T9"/>
              </a:cxn>
              <a:cxn ang="0">
                <a:pos x="T10" y="T11"/>
              </a:cxn>
              <a:cxn ang="0">
                <a:pos x="T12" y="T13"/>
              </a:cxn>
            </a:cxnLst>
            <a:rect l="0" t="0" r="r" b="b"/>
            <a:pathLst>
              <a:path w="272" h="272">
                <a:moveTo>
                  <a:pt x="272" y="136"/>
                </a:moveTo>
                <a:lnTo>
                  <a:pt x="272" y="136"/>
                </a:lnTo>
                <a:cubicBezTo>
                  <a:pt x="272" y="211"/>
                  <a:pt x="211" y="272"/>
                  <a:pt x="136" y="272"/>
                </a:cubicBezTo>
                <a:cubicBezTo>
                  <a:pt x="61" y="272"/>
                  <a:pt x="0" y="211"/>
                  <a:pt x="0" y="136"/>
                </a:cubicBezTo>
                <a:cubicBezTo>
                  <a:pt x="0" y="61"/>
                  <a:pt x="61" y="0"/>
                  <a:pt x="136" y="0"/>
                </a:cubicBezTo>
                <a:cubicBezTo>
                  <a:pt x="211" y="0"/>
                  <a:pt x="272" y="61"/>
                  <a:pt x="272" y="136"/>
                </a:cubicBezTo>
                <a:lnTo>
                  <a:pt x="272" y="136"/>
                </a:lnTo>
                <a:close/>
              </a:path>
            </a:pathLst>
          </a:custGeom>
          <a:solidFill>
            <a:srgbClr val="8F008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43"/>
          <p:cNvSpPr>
            <a:spLocks/>
          </p:cNvSpPr>
          <p:nvPr/>
        </p:nvSpPr>
        <p:spPr bwMode="auto">
          <a:xfrm>
            <a:off x="5854565" y="1071355"/>
            <a:ext cx="258763" cy="260350"/>
          </a:xfrm>
          <a:custGeom>
            <a:avLst/>
            <a:gdLst>
              <a:gd name="T0" fmla="*/ 272 w 272"/>
              <a:gd name="T1" fmla="*/ 136 h 272"/>
              <a:gd name="T2" fmla="*/ 272 w 272"/>
              <a:gd name="T3" fmla="*/ 136 h 272"/>
              <a:gd name="T4" fmla="*/ 136 w 272"/>
              <a:gd name="T5" fmla="*/ 272 h 272"/>
              <a:gd name="T6" fmla="*/ 0 w 272"/>
              <a:gd name="T7" fmla="*/ 136 h 272"/>
              <a:gd name="T8" fmla="*/ 136 w 272"/>
              <a:gd name="T9" fmla="*/ 0 h 272"/>
              <a:gd name="T10" fmla="*/ 272 w 272"/>
              <a:gd name="T11" fmla="*/ 136 h 272"/>
              <a:gd name="T12" fmla="*/ 272 w 272"/>
              <a:gd name="T13" fmla="*/ 136 h 272"/>
            </a:gdLst>
            <a:ahLst/>
            <a:cxnLst>
              <a:cxn ang="0">
                <a:pos x="T0" y="T1"/>
              </a:cxn>
              <a:cxn ang="0">
                <a:pos x="T2" y="T3"/>
              </a:cxn>
              <a:cxn ang="0">
                <a:pos x="T4" y="T5"/>
              </a:cxn>
              <a:cxn ang="0">
                <a:pos x="T6" y="T7"/>
              </a:cxn>
              <a:cxn ang="0">
                <a:pos x="T8" y="T9"/>
              </a:cxn>
              <a:cxn ang="0">
                <a:pos x="T10" y="T11"/>
              </a:cxn>
              <a:cxn ang="0">
                <a:pos x="T12" y="T13"/>
              </a:cxn>
            </a:cxnLst>
            <a:rect l="0" t="0" r="r" b="b"/>
            <a:pathLst>
              <a:path w="272" h="272">
                <a:moveTo>
                  <a:pt x="272" y="136"/>
                </a:moveTo>
                <a:lnTo>
                  <a:pt x="272" y="136"/>
                </a:lnTo>
                <a:cubicBezTo>
                  <a:pt x="272" y="211"/>
                  <a:pt x="211" y="272"/>
                  <a:pt x="136" y="272"/>
                </a:cubicBezTo>
                <a:cubicBezTo>
                  <a:pt x="61" y="272"/>
                  <a:pt x="0" y="211"/>
                  <a:pt x="0" y="136"/>
                </a:cubicBezTo>
                <a:cubicBezTo>
                  <a:pt x="0" y="61"/>
                  <a:pt x="61" y="0"/>
                  <a:pt x="136" y="0"/>
                </a:cubicBezTo>
                <a:cubicBezTo>
                  <a:pt x="211" y="0"/>
                  <a:pt x="272" y="61"/>
                  <a:pt x="272" y="136"/>
                </a:cubicBezTo>
                <a:lnTo>
                  <a:pt x="272" y="136"/>
                </a:lnTo>
                <a:close/>
              </a:path>
            </a:pathLst>
          </a:custGeom>
          <a:solidFill>
            <a:srgbClr val="8F008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43"/>
          <p:cNvSpPr>
            <a:spLocks/>
          </p:cNvSpPr>
          <p:nvPr/>
        </p:nvSpPr>
        <p:spPr bwMode="auto">
          <a:xfrm>
            <a:off x="5965374" y="2063674"/>
            <a:ext cx="258763" cy="260350"/>
          </a:xfrm>
          <a:custGeom>
            <a:avLst/>
            <a:gdLst>
              <a:gd name="T0" fmla="*/ 272 w 272"/>
              <a:gd name="T1" fmla="*/ 136 h 272"/>
              <a:gd name="T2" fmla="*/ 272 w 272"/>
              <a:gd name="T3" fmla="*/ 136 h 272"/>
              <a:gd name="T4" fmla="*/ 136 w 272"/>
              <a:gd name="T5" fmla="*/ 272 h 272"/>
              <a:gd name="T6" fmla="*/ 0 w 272"/>
              <a:gd name="T7" fmla="*/ 136 h 272"/>
              <a:gd name="T8" fmla="*/ 136 w 272"/>
              <a:gd name="T9" fmla="*/ 0 h 272"/>
              <a:gd name="T10" fmla="*/ 272 w 272"/>
              <a:gd name="T11" fmla="*/ 136 h 272"/>
              <a:gd name="T12" fmla="*/ 272 w 272"/>
              <a:gd name="T13" fmla="*/ 136 h 272"/>
            </a:gdLst>
            <a:ahLst/>
            <a:cxnLst>
              <a:cxn ang="0">
                <a:pos x="T0" y="T1"/>
              </a:cxn>
              <a:cxn ang="0">
                <a:pos x="T2" y="T3"/>
              </a:cxn>
              <a:cxn ang="0">
                <a:pos x="T4" y="T5"/>
              </a:cxn>
              <a:cxn ang="0">
                <a:pos x="T6" y="T7"/>
              </a:cxn>
              <a:cxn ang="0">
                <a:pos x="T8" y="T9"/>
              </a:cxn>
              <a:cxn ang="0">
                <a:pos x="T10" y="T11"/>
              </a:cxn>
              <a:cxn ang="0">
                <a:pos x="T12" y="T13"/>
              </a:cxn>
            </a:cxnLst>
            <a:rect l="0" t="0" r="r" b="b"/>
            <a:pathLst>
              <a:path w="272" h="272">
                <a:moveTo>
                  <a:pt x="272" y="136"/>
                </a:moveTo>
                <a:lnTo>
                  <a:pt x="272" y="136"/>
                </a:lnTo>
                <a:cubicBezTo>
                  <a:pt x="272" y="211"/>
                  <a:pt x="211" y="272"/>
                  <a:pt x="136" y="272"/>
                </a:cubicBezTo>
                <a:cubicBezTo>
                  <a:pt x="61" y="272"/>
                  <a:pt x="0" y="211"/>
                  <a:pt x="0" y="136"/>
                </a:cubicBezTo>
                <a:cubicBezTo>
                  <a:pt x="0" y="61"/>
                  <a:pt x="61" y="0"/>
                  <a:pt x="136" y="0"/>
                </a:cubicBezTo>
                <a:cubicBezTo>
                  <a:pt x="211" y="0"/>
                  <a:pt x="272" y="61"/>
                  <a:pt x="272" y="136"/>
                </a:cubicBezTo>
                <a:lnTo>
                  <a:pt x="272" y="136"/>
                </a:lnTo>
                <a:close/>
              </a:path>
            </a:pathLst>
          </a:custGeom>
          <a:solidFill>
            <a:srgbClr val="8F008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43"/>
          <p:cNvSpPr>
            <a:spLocks/>
          </p:cNvSpPr>
          <p:nvPr/>
        </p:nvSpPr>
        <p:spPr bwMode="auto">
          <a:xfrm>
            <a:off x="5276009" y="2869448"/>
            <a:ext cx="258763" cy="260350"/>
          </a:xfrm>
          <a:custGeom>
            <a:avLst/>
            <a:gdLst>
              <a:gd name="T0" fmla="*/ 272 w 272"/>
              <a:gd name="T1" fmla="*/ 136 h 272"/>
              <a:gd name="T2" fmla="*/ 272 w 272"/>
              <a:gd name="T3" fmla="*/ 136 h 272"/>
              <a:gd name="T4" fmla="*/ 136 w 272"/>
              <a:gd name="T5" fmla="*/ 272 h 272"/>
              <a:gd name="T6" fmla="*/ 0 w 272"/>
              <a:gd name="T7" fmla="*/ 136 h 272"/>
              <a:gd name="T8" fmla="*/ 136 w 272"/>
              <a:gd name="T9" fmla="*/ 0 h 272"/>
              <a:gd name="T10" fmla="*/ 272 w 272"/>
              <a:gd name="T11" fmla="*/ 136 h 272"/>
              <a:gd name="T12" fmla="*/ 272 w 272"/>
              <a:gd name="T13" fmla="*/ 136 h 272"/>
            </a:gdLst>
            <a:ahLst/>
            <a:cxnLst>
              <a:cxn ang="0">
                <a:pos x="T0" y="T1"/>
              </a:cxn>
              <a:cxn ang="0">
                <a:pos x="T2" y="T3"/>
              </a:cxn>
              <a:cxn ang="0">
                <a:pos x="T4" y="T5"/>
              </a:cxn>
              <a:cxn ang="0">
                <a:pos x="T6" y="T7"/>
              </a:cxn>
              <a:cxn ang="0">
                <a:pos x="T8" y="T9"/>
              </a:cxn>
              <a:cxn ang="0">
                <a:pos x="T10" y="T11"/>
              </a:cxn>
              <a:cxn ang="0">
                <a:pos x="T12" y="T13"/>
              </a:cxn>
            </a:cxnLst>
            <a:rect l="0" t="0" r="r" b="b"/>
            <a:pathLst>
              <a:path w="272" h="272">
                <a:moveTo>
                  <a:pt x="272" y="136"/>
                </a:moveTo>
                <a:lnTo>
                  <a:pt x="272" y="136"/>
                </a:lnTo>
                <a:cubicBezTo>
                  <a:pt x="272" y="211"/>
                  <a:pt x="211" y="272"/>
                  <a:pt x="136" y="272"/>
                </a:cubicBezTo>
                <a:cubicBezTo>
                  <a:pt x="61" y="272"/>
                  <a:pt x="0" y="211"/>
                  <a:pt x="0" y="136"/>
                </a:cubicBezTo>
                <a:cubicBezTo>
                  <a:pt x="0" y="61"/>
                  <a:pt x="61" y="0"/>
                  <a:pt x="136" y="0"/>
                </a:cubicBezTo>
                <a:cubicBezTo>
                  <a:pt x="211" y="0"/>
                  <a:pt x="272" y="61"/>
                  <a:pt x="272" y="136"/>
                </a:cubicBezTo>
                <a:lnTo>
                  <a:pt x="272" y="136"/>
                </a:lnTo>
                <a:close/>
              </a:path>
            </a:pathLst>
          </a:custGeom>
          <a:solidFill>
            <a:srgbClr val="8F008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cxnSp>
        <p:nvCxnSpPr>
          <p:cNvPr id="38" name="Straight Connector 37"/>
          <p:cNvCxnSpPr/>
          <p:nvPr/>
        </p:nvCxnSpPr>
        <p:spPr>
          <a:xfrm flipV="1">
            <a:off x="7474527" y="3556422"/>
            <a:ext cx="311728" cy="0"/>
          </a:xfrm>
          <a:prstGeom prst="line">
            <a:avLst/>
          </a:prstGeom>
          <a:ln w="57150"/>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5639528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srcRect l="-268" t="40108" r="81932" b="2436"/>
          <a:stretch/>
        </p:blipFill>
        <p:spPr>
          <a:xfrm>
            <a:off x="-163798" y="-18499"/>
            <a:ext cx="6948802" cy="6796427"/>
          </a:xfrm>
          <a:prstGeom prst="rect">
            <a:avLst/>
          </a:prstGeom>
        </p:spPr>
      </p:pic>
      <p:sp>
        <p:nvSpPr>
          <p:cNvPr id="3" name="Oval 2"/>
          <p:cNvSpPr/>
          <p:nvPr/>
        </p:nvSpPr>
        <p:spPr>
          <a:xfrm>
            <a:off x="5377546" y="628810"/>
            <a:ext cx="1175657" cy="11065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5493446" y="1629014"/>
            <a:ext cx="1175657" cy="11065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Freeform 8"/>
          <p:cNvSpPr/>
          <p:nvPr/>
        </p:nvSpPr>
        <p:spPr>
          <a:xfrm>
            <a:off x="5955128" y="1283233"/>
            <a:ext cx="140953" cy="576303"/>
          </a:xfrm>
          <a:custGeom>
            <a:avLst/>
            <a:gdLst>
              <a:gd name="connsiteX0" fmla="*/ 0 w 140953"/>
              <a:gd name="connsiteY0" fmla="*/ 0 h 576303"/>
              <a:gd name="connsiteX1" fmla="*/ 23052 w 140953"/>
              <a:gd name="connsiteY1" fmla="*/ 46104 h 576303"/>
              <a:gd name="connsiteX2" fmla="*/ 69157 w 140953"/>
              <a:gd name="connsiteY2" fmla="*/ 276625 h 576303"/>
              <a:gd name="connsiteX3" fmla="*/ 92209 w 140953"/>
              <a:gd name="connsiteY3" fmla="*/ 345782 h 576303"/>
              <a:gd name="connsiteX4" fmla="*/ 138313 w 140953"/>
              <a:gd name="connsiteY4" fmla="*/ 414938 h 576303"/>
              <a:gd name="connsiteX5" fmla="*/ 138313 w 140953"/>
              <a:gd name="connsiteY5" fmla="*/ 576303 h 576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953" h="576303">
                <a:moveTo>
                  <a:pt x="0" y="0"/>
                </a:moveTo>
                <a:cubicBezTo>
                  <a:pt x="7684" y="15368"/>
                  <a:pt x="17619" y="29804"/>
                  <a:pt x="23052" y="46104"/>
                </a:cubicBezTo>
                <a:cubicBezTo>
                  <a:pt x="53673" y="137966"/>
                  <a:pt x="46456" y="174468"/>
                  <a:pt x="69157" y="276625"/>
                </a:cubicBezTo>
                <a:cubicBezTo>
                  <a:pt x="74428" y="300346"/>
                  <a:pt x="81342" y="324048"/>
                  <a:pt x="92209" y="345782"/>
                </a:cubicBezTo>
                <a:cubicBezTo>
                  <a:pt x="114786" y="390937"/>
                  <a:pt x="130362" y="343376"/>
                  <a:pt x="138313" y="414938"/>
                </a:cubicBezTo>
                <a:cubicBezTo>
                  <a:pt x="144253" y="468397"/>
                  <a:pt x="138313" y="522515"/>
                  <a:pt x="138313" y="576303"/>
                </a:cubicBezTo>
              </a:path>
            </a:pathLst>
          </a:cu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4808290" y="2449922"/>
            <a:ext cx="1175657" cy="11065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Freeform 1"/>
          <p:cNvSpPr/>
          <p:nvPr/>
        </p:nvSpPr>
        <p:spPr>
          <a:xfrm>
            <a:off x="5517138" y="1859536"/>
            <a:ext cx="806824" cy="968188"/>
          </a:xfrm>
          <a:custGeom>
            <a:avLst/>
            <a:gdLst>
              <a:gd name="connsiteX0" fmla="*/ 576303 w 806824"/>
              <a:gd name="connsiteY0" fmla="*/ 0 h 968188"/>
              <a:gd name="connsiteX1" fmla="*/ 691563 w 806824"/>
              <a:gd name="connsiteY1" fmla="*/ 92208 h 968188"/>
              <a:gd name="connsiteX2" fmla="*/ 737668 w 806824"/>
              <a:gd name="connsiteY2" fmla="*/ 138312 h 968188"/>
              <a:gd name="connsiteX3" fmla="*/ 760720 w 806824"/>
              <a:gd name="connsiteY3" fmla="*/ 161364 h 968188"/>
              <a:gd name="connsiteX4" fmla="*/ 806824 w 806824"/>
              <a:gd name="connsiteY4" fmla="*/ 184417 h 968188"/>
              <a:gd name="connsiteX5" fmla="*/ 760720 w 806824"/>
              <a:gd name="connsiteY5" fmla="*/ 414938 h 968188"/>
              <a:gd name="connsiteX6" fmla="*/ 737668 w 806824"/>
              <a:gd name="connsiteY6" fmla="*/ 437990 h 968188"/>
              <a:gd name="connsiteX7" fmla="*/ 714616 w 806824"/>
              <a:gd name="connsiteY7" fmla="*/ 484094 h 968188"/>
              <a:gd name="connsiteX8" fmla="*/ 668511 w 806824"/>
              <a:gd name="connsiteY8" fmla="*/ 530198 h 968188"/>
              <a:gd name="connsiteX9" fmla="*/ 645459 w 806824"/>
              <a:gd name="connsiteY9" fmla="*/ 553250 h 968188"/>
              <a:gd name="connsiteX10" fmla="*/ 461042 w 806824"/>
              <a:gd name="connsiteY10" fmla="*/ 576302 h 968188"/>
              <a:gd name="connsiteX11" fmla="*/ 345782 w 806824"/>
              <a:gd name="connsiteY11" fmla="*/ 645459 h 968188"/>
              <a:gd name="connsiteX12" fmla="*/ 207469 w 806824"/>
              <a:gd name="connsiteY12" fmla="*/ 783771 h 968188"/>
              <a:gd name="connsiteX13" fmla="*/ 184417 w 806824"/>
              <a:gd name="connsiteY13" fmla="*/ 806823 h 968188"/>
              <a:gd name="connsiteX14" fmla="*/ 161365 w 806824"/>
              <a:gd name="connsiteY14" fmla="*/ 829875 h 968188"/>
              <a:gd name="connsiteX15" fmla="*/ 115261 w 806824"/>
              <a:gd name="connsiteY15" fmla="*/ 852927 h 968188"/>
              <a:gd name="connsiteX16" fmla="*/ 23053 w 806824"/>
              <a:gd name="connsiteY16" fmla="*/ 922084 h 968188"/>
              <a:gd name="connsiteX17" fmla="*/ 0 w 806824"/>
              <a:gd name="connsiteY17" fmla="*/ 968188 h 968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06824" h="968188">
                <a:moveTo>
                  <a:pt x="576303" y="0"/>
                </a:moveTo>
                <a:cubicBezTo>
                  <a:pt x="641615" y="130625"/>
                  <a:pt x="530202" y="-69149"/>
                  <a:pt x="691563" y="92208"/>
                </a:cubicBezTo>
                <a:lnTo>
                  <a:pt x="737668" y="138312"/>
                </a:lnTo>
                <a:cubicBezTo>
                  <a:pt x="745352" y="145996"/>
                  <a:pt x="751001" y="156504"/>
                  <a:pt x="760720" y="161364"/>
                </a:cubicBezTo>
                <a:lnTo>
                  <a:pt x="806824" y="184417"/>
                </a:lnTo>
                <a:cubicBezTo>
                  <a:pt x="791456" y="261257"/>
                  <a:pt x="781338" y="339337"/>
                  <a:pt x="760720" y="414938"/>
                </a:cubicBezTo>
                <a:cubicBezTo>
                  <a:pt x="757861" y="425422"/>
                  <a:pt x="743696" y="428948"/>
                  <a:pt x="737668" y="437990"/>
                </a:cubicBezTo>
                <a:cubicBezTo>
                  <a:pt x="728137" y="452286"/>
                  <a:pt x="724925" y="470349"/>
                  <a:pt x="714616" y="484094"/>
                </a:cubicBezTo>
                <a:cubicBezTo>
                  <a:pt x="701576" y="501481"/>
                  <a:pt x="683879" y="514830"/>
                  <a:pt x="668511" y="530198"/>
                </a:cubicBezTo>
                <a:cubicBezTo>
                  <a:pt x="660827" y="537882"/>
                  <a:pt x="656242" y="551902"/>
                  <a:pt x="645459" y="553250"/>
                </a:cubicBezTo>
                <a:lnTo>
                  <a:pt x="461042" y="576302"/>
                </a:lnTo>
                <a:cubicBezTo>
                  <a:pt x="397756" y="639588"/>
                  <a:pt x="435556" y="615533"/>
                  <a:pt x="345782" y="645459"/>
                </a:cubicBezTo>
                <a:lnTo>
                  <a:pt x="207469" y="783771"/>
                </a:lnTo>
                <a:lnTo>
                  <a:pt x="184417" y="806823"/>
                </a:lnTo>
                <a:cubicBezTo>
                  <a:pt x="176733" y="814507"/>
                  <a:pt x="171085" y="825015"/>
                  <a:pt x="161365" y="829875"/>
                </a:cubicBezTo>
                <a:lnTo>
                  <a:pt x="115261" y="852927"/>
                </a:lnTo>
                <a:cubicBezTo>
                  <a:pt x="57008" y="911182"/>
                  <a:pt x="88596" y="889312"/>
                  <a:pt x="23053" y="922084"/>
                </a:cubicBezTo>
                <a:lnTo>
                  <a:pt x="0" y="968188"/>
                </a:lnTo>
              </a:path>
            </a:pathLst>
          </a:cu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Freeform 3"/>
          <p:cNvSpPr/>
          <p:nvPr/>
        </p:nvSpPr>
        <p:spPr>
          <a:xfrm>
            <a:off x="4687263" y="2504995"/>
            <a:ext cx="852928" cy="576302"/>
          </a:xfrm>
          <a:custGeom>
            <a:avLst/>
            <a:gdLst>
              <a:gd name="connsiteX0" fmla="*/ 852928 w 852928"/>
              <a:gd name="connsiteY0" fmla="*/ 322729 h 576302"/>
              <a:gd name="connsiteX1" fmla="*/ 737667 w 852928"/>
              <a:gd name="connsiteY1" fmla="*/ 391885 h 576302"/>
              <a:gd name="connsiteX2" fmla="*/ 714615 w 852928"/>
              <a:gd name="connsiteY2" fmla="*/ 414937 h 576302"/>
              <a:gd name="connsiteX3" fmla="*/ 691563 w 852928"/>
              <a:gd name="connsiteY3" fmla="*/ 437989 h 576302"/>
              <a:gd name="connsiteX4" fmla="*/ 622407 w 852928"/>
              <a:gd name="connsiteY4" fmla="*/ 553250 h 576302"/>
              <a:gd name="connsiteX5" fmla="*/ 599354 w 852928"/>
              <a:gd name="connsiteY5" fmla="*/ 576302 h 576302"/>
              <a:gd name="connsiteX6" fmla="*/ 322729 w 852928"/>
              <a:gd name="connsiteY6" fmla="*/ 484094 h 576302"/>
              <a:gd name="connsiteX7" fmla="*/ 299677 w 852928"/>
              <a:gd name="connsiteY7" fmla="*/ 461042 h 576302"/>
              <a:gd name="connsiteX8" fmla="*/ 253573 w 852928"/>
              <a:gd name="connsiteY8" fmla="*/ 276625 h 576302"/>
              <a:gd name="connsiteX9" fmla="*/ 207469 w 852928"/>
              <a:gd name="connsiteY9" fmla="*/ 161364 h 576302"/>
              <a:gd name="connsiteX10" fmla="*/ 161364 w 852928"/>
              <a:gd name="connsiteY10" fmla="*/ 138312 h 576302"/>
              <a:gd name="connsiteX11" fmla="*/ 69156 w 852928"/>
              <a:gd name="connsiteY11" fmla="*/ 0 h 576302"/>
              <a:gd name="connsiteX12" fmla="*/ 0 w 852928"/>
              <a:gd name="connsiteY12" fmla="*/ 0 h 576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2928" h="576302">
                <a:moveTo>
                  <a:pt x="852928" y="322729"/>
                </a:moveTo>
                <a:cubicBezTo>
                  <a:pt x="763153" y="352654"/>
                  <a:pt x="800953" y="328599"/>
                  <a:pt x="737667" y="391885"/>
                </a:cubicBezTo>
                <a:lnTo>
                  <a:pt x="714615" y="414937"/>
                </a:lnTo>
                <a:lnTo>
                  <a:pt x="691563" y="437989"/>
                </a:lnTo>
                <a:cubicBezTo>
                  <a:pt x="664747" y="491622"/>
                  <a:pt x="664133" y="497616"/>
                  <a:pt x="622407" y="553250"/>
                </a:cubicBezTo>
                <a:cubicBezTo>
                  <a:pt x="615887" y="561944"/>
                  <a:pt x="607038" y="568618"/>
                  <a:pt x="599354" y="576302"/>
                </a:cubicBezTo>
                <a:cubicBezTo>
                  <a:pt x="230301" y="542752"/>
                  <a:pt x="398754" y="636143"/>
                  <a:pt x="322729" y="484094"/>
                </a:cubicBezTo>
                <a:cubicBezTo>
                  <a:pt x="317869" y="474374"/>
                  <a:pt x="307361" y="468726"/>
                  <a:pt x="299677" y="461042"/>
                </a:cubicBezTo>
                <a:cubicBezTo>
                  <a:pt x="256718" y="203287"/>
                  <a:pt x="303807" y="402212"/>
                  <a:pt x="253573" y="276625"/>
                </a:cubicBezTo>
                <a:cubicBezTo>
                  <a:pt x="247572" y="261621"/>
                  <a:pt x="225490" y="179384"/>
                  <a:pt x="207469" y="161364"/>
                </a:cubicBezTo>
                <a:cubicBezTo>
                  <a:pt x="195319" y="149214"/>
                  <a:pt x="176732" y="145996"/>
                  <a:pt x="161364" y="138312"/>
                </a:cubicBezTo>
                <a:cubicBezTo>
                  <a:pt x="161199" y="137982"/>
                  <a:pt x="104357" y="0"/>
                  <a:pt x="69156" y="0"/>
                </a:cubicBezTo>
                <a:lnTo>
                  <a:pt x="0" y="0"/>
                </a:lnTo>
              </a:path>
            </a:pathLst>
          </a:cu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4052698" y="1187186"/>
            <a:ext cx="1175657" cy="11065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reeform 5"/>
          <p:cNvSpPr/>
          <p:nvPr/>
        </p:nvSpPr>
        <p:spPr>
          <a:xfrm>
            <a:off x="4249273" y="2043953"/>
            <a:ext cx="461042" cy="487588"/>
          </a:xfrm>
          <a:custGeom>
            <a:avLst/>
            <a:gdLst>
              <a:gd name="connsiteX0" fmla="*/ 461042 w 461042"/>
              <a:gd name="connsiteY0" fmla="*/ 484094 h 487588"/>
              <a:gd name="connsiteX1" fmla="*/ 414938 w 461042"/>
              <a:gd name="connsiteY1" fmla="*/ 461042 h 487588"/>
              <a:gd name="connsiteX2" fmla="*/ 368833 w 461042"/>
              <a:gd name="connsiteY2" fmla="*/ 414937 h 487588"/>
              <a:gd name="connsiteX3" fmla="*/ 322729 w 461042"/>
              <a:gd name="connsiteY3" fmla="*/ 437989 h 487588"/>
              <a:gd name="connsiteX4" fmla="*/ 299677 w 461042"/>
              <a:gd name="connsiteY4" fmla="*/ 484094 h 487588"/>
              <a:gd name="connsiteX5" fmla="*/ 345781 w 461042"/>
              <a:gd name="connsiteY5" fmla="*/ 322729 h 487588"/>
              <a:gd name="connsiteX6" fmla="*/ 322729 w 461042"/>
              <a:gd name="connsiteY6" fmla="*/ 184416 h 487588"/>
              <a:gd name="connsiteX7" fmla="*/ 207469 w 461042"/>
              <a:gd name="connsiteY7" fmla="*/ 253573 h 487588"/>
              <a:gd name="connsiteX8" fmla="*/ 184417 w 461042"/>
              <a:gd name="connsiteY8" fmla="*/ 299677 h 487588"/>
              <a:gd name="connsiteX9" fmla="*/ 138312 w 461042"/>
              <a:gd name="connsiteY9" fmla="*/ 322729 h 487588"/>
              <a:gd name="connsiteX10" fmla="*/ 23052 w 461042"/>
              <a:gd name="connsiteY10" fmla="*/ 368833 h 487588"/>
              <a:gd name="connsiteX11" fmla="*/ 0 w 461042"/>
              <a:gd name="connsiteY11" fmla="*/ 345781 h 487588"/>
              <a:gd name="connsiteX12" fmla="*/ 23052 w 461042"/>
              <a:gd name="connsiteY12" fmla="*/ 299677 h 487588"/>
              <a:gd name="connsiteX13" fmla="*/ 46104 w 461042"/>
              <a:gd name="connsiteY13" fmla="*/ 230521 h 487588"/>
              <a:gd name="connsiteX14" fmla="*/ 115260 w 461042"/>
              <a:gd name="connsiteY14" fmla="*/ 161364 h 487588"/>
              <a:gd name="connsiteX15" fmla="*/ 161365 w 461042"/>
              <a:gd name="connsiteY15" fmla="*/ 115260 h 487588"/>
              <a:gd name="connsiteX16" fmla="*/ 184417 w 461042"/>
              <a:gd name="connsiteY16" fmla="*/ 92208 h 487588"/>
              <a:gd name="connsiteX17" fmla="*/ 253573 w 461042"/>
              <a:gd name="connsiteY17" fmla="*/ 46104 h 487588"/>
              <a:gd name="connsiteX18" fmla="*/ 276625 w 461042"/>
              <a:gd name="connsiteY18" fmla="*/ 0 h 48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1042" h="487588">
                <a:moveTo>
                  <a:pt x="461042" y="484094"/>
                </a:moveTo>
                <a:cubicBezTo>
                  <a:pt x="445674" y="476410"/>
                  <a:pt x="428684" y="471351"/>
                  <a:pt x="414938" y="461042"/>
                </a:cubicBezTo>
                <a:cubicBezTo>
                  <a:pt x="397551" y="448002"/>
                  <a:pt x="368833" y="414937"/>
                  <a:pt x="368833" y="414937"/>
                </a:cubicBezTo>
                <a:cubicBezTo>
                  <a:pt x="353465" y="422621"/>
                  <a:pt x="334878" y="425839"/>
                  <a:pt x="322729" y="437989"/>
                </a:cubicBezTo>
                <a:cubicBezTo>
                  <a:pt x="310579" y="450139"/>
                  <a:pt x="299677" y="501276"/>
                  <a:pt x="299677" y="484094"/>
                </a:cubicBezTo>
                <a:cubicBezTo>
                  <a:pt x="299677" y="455147"/>
                  <a:pt x="334910" y="355342"/>
                  <a:pt x="345781" y="322729"/>
                </a:cubicBezTo>
                <a:cubicBezTo>
                  <a:pt x="338097" y="276625"/>
                  <a:pt x="359227" y="213614"/>
                  <a:pt x="322729" y="184416"/>
                </a:cubicBezTo>
                <a:cubicBezTo>
                  <a:pt x="310965" y="175005"/>
                  <a:pt x="226308" y="225314"/>
                  <a:pt x="207469" y="253573"/>
                </a:cubicBezTo>
                <a:cubicBezTo>
                  <a:pt x="197938" y="267869"/>
                  <a:pt x="196567" y="287528"/>
                  <a:pt x="184417" y="299677"/>
                </a:cubicBezTo>
                <a:cubicBezTo>
                  <a:pt x="172267" y="311827"/>
                  <a:pt x="153680" y="315045"/>
                  <a:pt x="138312" y="322729"/>
                </a:cubicBezTo>
                <a:cubicBezTo>
                  <a:pt x="101668" y="359373"/>
                  <a:pt x="100115" y="368833"/>
                  <a:pt x="23052" y="368833"/>
                </a:cubicBezTo>
                <a:cubicBezTo>
                  <a:pt x="12185" y="368833"/>
                  <a:pt x="7684" y="353465"/>
                  <a:pt x="0" y="345781"/>
                </a:cubicBezTo>
                <a:cubicBezTo>
                  <a:pt x="7684" y="330413"/>
                  <a:pt x="16671" y="315630"/>
                  <a:pt x="23052" y="299677"/>
                </a:cubicBezTo>
                <a:cubicBezTo>
                  <a:pt x="32076" y="277116"/>
                  <a:pt x="32625" y="250739"/>
                  <a:pt x="46104" y="230521"/>
                </a:cubicBezTo>
                <a:cubicBezTo>
                  <a:pt x="64188" y="203396"/>
                  <a:pt x="92208" y="184416"/>
                  <a:pt x="115260" y="161364"/>
                </a:cubicBezTo>
                <a:lnTo>
                  <a:pt x="161365" y="115260"/>
                </a:lnTo>
                <a:cubicBezTo>
                  <a:pt x="169049" y="107576"/>
                  <a:pt x="174697" y="97068"/>
                  <a:pt x="184417" y="92208"/>
                </a:cubicBezTo>
                <a:cubicBezTo>
                  <a:pt x="212411" y="78211"/>
                  <a:pt x="235972" y="72505"/>
                  <a:pt x="253573" y="46104"/>
                </a:cubicBezTo>
                <a:cubicBezTo>
                  <a:pt x="263104" y="31808"/>
                  <a:pt x="276625" y="0"/>
                  <a:pt x="276625" y="0"/>
                </a:cubicBezTo>
              </a:path>
            </a:pathLst>
          </a:cu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4466354" y="502030"/>
            <a:ext cx="1175657" cy="11065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p:nvSpPr>
        <p:spPr>
          <a:xfrm>
            <a:off x="3658254" y="416226"/>
            <a:ext cx="1175657" cy="11065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Freeform 28"/>
          <p:cNvSpPr/>
          <p:nvPr/>
        </p:nvSpPr>
        <p:spPr>
          <a:xfrm>
            <a:off x="4470400" y="925819"/>
            <a:ext cx="548640" cy="1160368"/>
          </a:xfrm>
          <a:custGeom>
            <a:avLst/>
            <a:gdLst>
              <a:gd name="connsiteX0" fmla="*/ 0 w 548640"/>
              <a:gd name="connsiteY0" fmla="*/ 1160368 h 1160368"/>
              <a:gd name="connsiteX1" fmla="*/ 40640 w 548640"/>
              <a:gd name="connsiteY1" fmla="*/ 1140048 h 1160368"/>
              <a:gd name="connsiteX2" fmla="*/ 162560 w 548640"/>
              <a:gd name="connsiteY2" fmla="*/ 1099408 h 1160368"/>
              <a:gd name="connsiteX3" fmla="*/ 223520 w 548640"/>
              <a:gd name="connsiteY3" fmla="*/ 1058768 h 1160368"/>
              <a:gd name="connsiteX4" fmla="*/ 264160 w 548640"/>
              <a:gd name="connsiteY4" fmla="*/ 1018128 h 1160368"/>
              <a:gd name="connsiteX5" fmla="*/ 284480 w 548640"/>
              <a:gd name="connsiteY5" fmla="*/ 997808 h 1160368"/>
              <a:gd name="connsiteX6" fmla="*/ 304800 w 548640"/>
              <a:gd name="connsiteY6" fmla="*/ 916528 h 1160368"/>
              <a:gd name="connsiteX7" fmla="*/ 264160 w 548640"/>
              <a:gd name="connsiteY7" fmla="*/ 652368 h 1160368"/>
              <a:gd name="connsiteX8" fmla="*/ 304800 w 548640"/>
              <a:gd name="connsiteY8" fmla="*/ 367888 h 1160368"/>
              <a:gd name="connsiteX9" fmla="*/ 325120 w 548640"/>
              <a:gd name="connsiteY9" fmla="*/ 347568 h 1160368"/>
              <a:gd name="connsiteX10" fmla="*/ 345440 w 548640"/>
              <a:gd name="connsiteY10" fmla="*/ 306928 h 1160368"/>
              <a:gd name="connsiteX11" fmla="*/ 386080 w 548640"/>
              <a:gd name="connsiteY11" fmla="*/ 266288 h 1160368"/>
              <a:gd name="connsiteX12" fmla="*/ 447040 w 548640"/>
              <a:gd name="connsiteY12" fmla="*/ 225648 h 1160368"/>
              <a:gd name="connsiteX13" fmla="*/ 487680 w 548640"/>
              <a:gd name="connsiteY13" fmla="*/ 144368 h 1160368"/>
              <a:gd name="connsiteX14" fmla="*/ 528320 w 548640"/>
              <a:gd name="connsiteY14" fmla="*/ 2128 h 1160368"/>
              <a:gd name="connsiteX15" fmla="*/ 548640 w 548640"/>
              <a:gd name="connsiteY15" fmla="*/ 2128 h 1160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48640" h="1160368">
                <a:moveTo>
                  <a:pt x="0" y="1160368"/>
                </a:moveTo>
                <a:cubicBezTo>
                  <a:pt x="13547" y="1153595"/>
                  <a:pt x="26459" y="1145366"/>
                  <a:pt x="40640" y="1140048"/>
                </a:cubicBezTo>
                <a:cubicBezTo>
                  <a:pt x="80751" y="1125006"/>
                  <a:pt x="162560" y="1099408"/>
                  <a:pt x="162560" y="1099408"/>
                </a:cubicBezTo>
                <a:cubicBezTo>
                  <a:pt x="224711" y="1037257"/>
                  <a:pt x="125105" y="1132579"/>
                  <a:pt x="223520" y="1058768"/>
                </a:cubicBezTo>
                <a:cubicBezTo>
                  <a:pt x="238846" y="1047273"/>
                  <a:pt x="250613" y="1031675"/>
                  <a:pt x="264160" y="1018128"/>
                </a:cubicBezTo>
                <a:lnTo>
                  <a:pt x="284480" y="997808"/>
                </a:lnTo>
                <a:cubicBezTo>
                  <a:pt x="291253" y="970715"/>
                  <a:pt x="304800" y="944455"/>
                  <a:pt x="304800" y="916528"/>
                </a:cubicBezTo>
                <a:cubicBezTo>
                  <a:pt x="304800" y="721307"/>
                  <a:pt x="313547" y="751141"/>
                  <a:pt x="264160" y="652368"/>
                </a:cubicBezTo>
                <a:cubicBezTo>
                  <a:pt x="271173" y="568208"/>
                  <a:pt x="250709" y="449024"/>
                  <a:pt x="304800" y="367888"/>
                </a:cubicBezTo>
                <a:cubicBezTo>
                  <a:pt x="310113" y="359918"/>
                  <a:pt x="319807" y="355538"/>
                  <a:pt x="325120" y="347568"/>
                </a:cubicBezTo>
                <a:cubicBezTo>
                  <a:pt x="333521" y="334966"/>
                  <a:pt x="336353" y="319045"/>
                  <a:pt x="345440" y="306928"/>
                </a:cubicBezTo>
                <a:cubicBezTo>
                  <a:pt x="356935" y="291602"/>
                  <a:pt x="368945" y="274856"/>
                  <a:pt x="386080" y="266288"/>
                </a:cubicBezTo>
                <a:cubicBezTo>
                  <a:pt x="407252" y="255702"/>
                  <a:pt x="433742" y="247812"/>
                  <a:pt x="447040" y="225648"/>
                </a:cubicBezTo>
                <a:cubicBezTo>
                  <a:pt x="462625" y="199673"/>
                  <a:pt x="487680" y="144368"/>
                  <a:pt x="487680" y="144368"/>
                </a:cubicBezTo>
                <a:cubicBezTo>
                  <a:pt x="490581" y="129864"/>
                  <a:pt x="501496" y="28952"/>
                  <a:pt x="528320" y="2128"/>
                </a:cubicBezTo>
                <a:cubicBezTo>
                  <a:pt x="533109" y="-2661"/>
                  <a:pt x="541867" y="2128"/>
                  <a:pt x="548640" y="2128"/>
                </a:cubicBezTo>
              </a:path>
            </a:pathLst>
          </a:cu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Freeform 31"/>
          <p:cNvSpPr/>
          <p:nvPr/>
        </p:nvSpPr>
        <p:spPr>
          <a:xfrm>
            <a:off x="4998720" y="887307"/>
            <a:ext cx="557025" cy="93162"/>
          </a:xfrm>
          <a:custGeom>
            <a:avLst/>
            <a:gdLst>
              <a:gd name="connsiteX0" fmla="*/ 0 w 557025"/>
              <a:gd name="connsiteY0" fmla="*/ 60960 h 93162"/>
              <a:gd name="connsiteX1" fmla="*/ 121920 w 557025"/>
              <a:gd name="connsiteY1" fmla="*/ 40640 h 93162"/>
              <a:gd name="connsiteX2" fmla="*/ 162560 w 557025"/>
              <a:gd name="connsiteY2" fmla="*/ 20320 h 93162"/>
              <a:gd name="connsiteX3" fmla="*/ 243840 w 557025"/>
              <a:gd name="connsiteY3" fmla="*/ 0 h 93162"/>
              <a:gd name="connsiteX4" fmla="*/ 426720 w 557025"/>
              <a:gd name="connsiteY4" fmla="*/ 20320 h 93162"/>
              <a:gd name="connsiteX5" fmla="*/ 548640 w 557025"/>
              <a:gd name="connsiteY5" fmla="*/ 60960 h 93162"/>
              <a:gd name="connsiteX6" fmla="*/ 548640 w 557025"/>
              <a:gd name="connsiteY6" fmla="*/ 0 h 93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7025" h="93162">
                <a:moveTo>
                  <a:pt x="0" y="60960"/>
                </a:moveTo>
                <a:cubicBezTo>
                  <a:pt x="40640" y="54187"/>
                  <a:pt x="81950" y="50633"/>
                  <a:pt x="121920" y="40640"/>
                </a:cubicBezTo>
                <a:cubicBezTo>
                  <a:pt x="136613" y="36967"/>
                  <a:pt x="148192" y="25109"/>
                  <a:pt x="162560" y="20320"/>
                </a:cubicBezTo>
                <a:cubicBezTo>
                  <a:pt x="189054" y="11489"/>
                  <a:pt x="216747" y="6773"/>
                  <a:pt x="243840" y="0"/>
                </a:cubicBezTo>
                <a:cubicBezTo>
                  <a:pt x="304800" y="6773"/>
                  <a:pt x="366576" y="8291"/>
                  <a:pt x="426720" y="20320"/>
                </a:cubicBezTo>
                <a:cubicBezTo>
                  <a:pt x="500333" y="35043"/>
                  <a:pt x="333549" y="146996"/>
                  <a:pt x="548640" y="60960"/>
                </a:cubicBezTo>
                <a:cubicBezTo>
                  <a:pt x="567507" y="53413"/>
                  <a:pt x="548640" y="20320"/>
                  <a:pt x="548640" y="0"/>
                </a:cubicBezTo>
              </a:path>
            </a:pathLst>
          </a:cu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Freeform 34"/>
          <p:cNvSpPr/>
          <p:nvPr/>
        </p:nvSpPr>
        <p:spPr>
          <a:xfrm>
            <a:off x="4152053" y="690879"/>
            <a:ext cx="1402080" cy="747803"/>
          </a:xfrm>
          <a:custGeom>
            <a:avLst/>
            <a:gdLst>
              <a:gd name="connsiteX0" fmla="*/ 1402080 w 1402080"/>
              <a:gd name="connsiteY0" fmla="*/ 203200 h 670560"/>
              <a:gd name="connsiteX1" fmla="*/ 1280160 w 1402080"/>
              <a:gd name="connsiteY1" fmla="*/ 121920 h 670560"/>
              <a:gd name="connsiteX2" fmla="*/ 1198880 w 1402080"/>
              <a:gd name="connsiteY2" fmla="*/ 81280 h 670560"/>
              <a:gd name="connsiteX3" fmla="*/ 1158240 w 1402080"/>
              <a:gd name="connsiteY3" fmla="*/ 60960 h 670560"/>
              <a:gd name="connsiteX4" fmla="*/ 975360 w 1402080"/>
              <a:gd name="connsiteY4" fmla="*/ 0 h 670560"/>
              <a:gd name="connsiteX5" fmla="*/ 670560 w 1402080"/>
              <a:gd name="connsiteY5" fmla="*/ 40640 h 670560"/>
              <a:gd name="connsiteX6" fmla="*/ 650240 w 1402080"/>
              <a:gd name="connsiteY6" fmla="*/ 60960 h 670560"/>
              <a:gd name="connsiteX7" fmla="*/ 568960 w 1402080"/>
              <a:gd name="connsiteY7" fmla="*/ 182880 h 670560"/>
              <a:gd name="connsiteX8" fmla="*/ 528320 w 1402080"/>
              <a:gd name="connsiteY8" fmla="*/ 304800 h 670560"/>
              <a:gd name="connsiteX9" fmla="*/ 508000 w 1402080"/>
              <a:gd name="connsiteY9" fmla="*/ 365760 h 670560"/>
              <a:gd name="connsiteX10" fmla="*/ 467360 w 1402080"/>
              <a:gd name="connsiteY10" fmla="*/ 548640 h 670560"/>
              <a:gd name="connsiteX11" fmla="*/ 426720 w 1402080"/>
              <a:gd name="connsiteY11" fmla="*/ 589280 h 670560"/>
              <a:gd name="connsiteX12" fmla="*/ 365760 w 1402080"/>
              <a:gd name="connsiteY12" fmla="*/ 650240 h 670560"/>
              <a:gd name="connsiteX13" fmla="*/ 325120 w 1402080"/>
              <a:gd name="connsiteY13" fmla="*/ 670560 h 670560"/>
              <a:gd name="connsiteX14" fmla="*/ 223520 w 1402080"/>
              <a:gd name="connsiteY14" fmla="*/ 650240 h 670560"/>
              <a:gd name="connsiteX15" fmla="*/ 203200 w 1402080"/>
              <a:gd name="connsiteY15" fmla="*/ 609600 h 670560"/>
              <a:gd name="connsiteX16" fmla="*/ 162560 w 1402080"/>
              <a:gd name="connsiteY16" fmla="*/ 548640 h 670560"/>
              <a:gd name="connsiteX17" fmla="*/ 142240 w 1402080"/>
              <a:gd name="connsiteY17" fmla="*/ 508000 h 670560"/>
              <a:gd name="connsiteX18" fmla="*/ 101600 w 1402080"/>
              <a:gd name="connsiteY18" fmla="*/ 447040 h 670560"/>
              <a:gd name="connsiteX19" fmla="*/ 40640 w 1402080"/>
              <a:gd name="connsiteY19" fmla="*/ 264160 h 670560"/>
              <a:gd name="connsiteX20" fmla="*/ 0 w 1402080"/>
              <a:gd name="connsiteY20" fmla="*/ 243840 h 670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02080" h="670560">
                <a:moveTo>
                  <a:pt x="1402080" y="203200"/>
                </a:moveTo>
                <a:cubicBezTo>
                  <a:pt x="1325974" y="127094"/>
                  <a:pt x="1368382" y="151327"/>
                  <a:pt x="1280160" y="121920"/>
                </a:cubicBezTo>
                <a:cubicBezTo>
                  <a:pt x="1241214" y="82974"/>
                  <a:pt x="1276710" y="112412"/>
                  <a:pt x="1198880" y="81280"/>
                </a:cubicBezTo>
                <a:cubicBezTo>
                  <a:pt x="1184818" y="75655"/>
                  <a:pt x="1172474" y="66136"/>
                  <a:pt x="1158240" y="60960"/>
                </a:cubicBezTo>
                <a:cubicBezTo>
                  <a:pt x="1097851" y="39000"/>
                  <a:pt x="975360" y="0"/>
                  <a:pt x="975360" y="0"/>
                </a:cubicBezTo>
                <a:cubicBezTo>
                  <a:pt x="873760" y="13547"/>
                  <a:pt x="771304" y="21751"/>
                  <a:pt x="670560" y="40640"/>
                </a:cubicBezTo>
                <a:cubicBezTo>
                  <a:pt x="661145" y="42405"/>
                  <a:pt x="655168" y="52746"/>
                  <a:pt x="650240" y="60960"/>
                </a:cubicBezTo>
                <a:cubicBezTo>
                  <a:pt x="576429" y="183979"/>
                  <a:pt x="646580" y="105260"/>
                  <a:pt x="568960" y="182880"/>
                </a:cubicBezTo>
                <a:lnTo>
                  <a:pt x="528320" y="304800"/>
                </a:lnTo>
                <a:cubicBezTo>
                  <a:pt x="521547" y="325120"/>
                  <a:pt x="511521" y="344632"/>
                  <a:pt x="508000" y="365760"/>
                </a:cubicBezTo>
                <a:cubicBezTo>
                  <a:pt x="503896" y="390381"/>
                  <a:pt x="490448" y="510161"/>
                  <a:pt x="467360" y="548640"/>
                </a:cubicBezTo>
                <a:cubicBezTo>
                  <a:pt x="457503" y="565068"/>
                  <a:pt x="440267" y="575733"/>
                  <a:pt x="426720" y="589280"/>
                </a:cubicBezTo>
                <a:lnTo>
                  <a:pt x="365760" y="650240"/>
                </a:lnTo>
                <a:lnTo>
                  <a:pt x="325120" y="670560"/>
                </a:lnTo>
                <a:cubicBezTo>
                  <a:pt x="291253" y="663787"/>
                  <a:pt x="254411" y="665686"/>
                  <a:pt x="223520" y="650240"/>
                </a:cubicBezTo>
                <a:cubicBezTo>
                  <a:pt x="209973" y="643467"/>
                  <a:pt x="210992" y="622587"/>
                  <a:pt x="203200" y="609600"/>
                </a:cubicBezTo>
                <a:cubicBezTo>
                  <a:pt x="190635" y="588659"/>
                  <a:pt x="175125" y="569581"/>
                  <a:pt x="162560" y="548640"/>
                </a:cubicBezTo>
                <a:cubicBezTo>
                  <a:pt x="154768" y="535653"/>
                  <a:pt x="150641" y="520602"/>
                  <a:pt x="142240" y="508000"/>
                </a:cubicBezTo>
                <a:cubicBezTo>
                  <a:pt x="80181" y="414911"/>
                  <a:pt x="175266" y="594372"/>
                  <a:pt x="101600" y="447040"/>
                </a:cubicBezTo>
                <a:cubicBezTo>
                  <a:pt x="78571" y="285835"/>
                  <a:pt x="115147" y="338667"/>
                  <a:pt x="40640" y="264160"/>
                </a:cubicBezTo>
                <a:cubicBezTo>
                  <a:pt x="15531" y="239051"/>
                  <a:pt x="29899" y="243840"/>
                  <a:pt x="0" y="243840"/>
                </a:cubicBezTo>
              </a:path>
            </a:pathLst>
          </a:cu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6" name="Picture 35"/>
          <p:cNvPicPr>
            <a:picLocks noChangeAspect="1"/>
          </p:cNvPicPr>
          <p:nvPr/>
        </p:nvPicPr>
        <p:blipFill rotWithShape="1">
          <a:blip r:embed="rId4"/>
          <a:srcRect l="74465" t="1077" r="18438" b="83840"/>
          <a:stretch/>
        </p:blipFill>
        <p:spPr>
          <a:xfrm>
            <a:off x="3881651" y="583804"/>
            <a:ext cx="599356" cy="691563"/>
          </a:xfrm>
          <a:prstGeom prst="rect">
            <a:avLst/>
          </a:prstGeom>
        </p:spPr>
      </p:pic>
      <p:grpSp>
        <p:nvGrpSpPr>
          <p:cNvPr id="24" name="Group 23"/>
          <p:cNvGrpSpPr/>
          <p:nvPr/>
        </p:nvGrpSpPr>
        <p:grpSpPr>
          <a:xfrm>
            <a:off x="6807743" y="2303621"/>
            <a:ext cx="2259417" cy="2250759"/>
            <a:chOff x="6807743" y="2303621"/>
            <a:chExt cx="2259417" cy="2250759"/>
          </a:xfrm>
        </p:grpSpPr>
        <p:grpSp>
          <p:nvGrpSpPr>
            <p:cNvPr id="26" name="Group 25"/>
            <p:cNvGrpSpPr/>
            <p:nvPr/>
          </p:nvGrpSpPr>
          <p:grpSpPr>
            <a:xfrm>
              <a:off x="6807743" y="2303621"/>
              <a:ext cx="2259417" cy="2250759"/>
              <a:chOff x="6807743" y="3717792"/>
              <a:chExt cx="2259417" cy="2250759"/>
            </a:xfrm>
          </p:grpSpPr>
          <p:sp>
            <p:nvSpPr>
              <p:cNvPr id="28" name="TextBox 27"/>
              <p:cNvSpPr txBox="1"/>
              <p:nvPr/>
            </p:nvSpPr>
            <p:spPr>
              <a:xfrm rot="16200000">
                <a:off x="6370065" y="4155470"/>
                <a:ext cx="1337022" cy="461665"/>
              </a:xfrm>
              <a:prstGeom prst="rect">
                <a:avLst/>
              </a:prstGeom>
              <a:noFill/>
            </p:spPr>
            <p:txBody>
              <a:bodyPr wrap="square" rtlCol="0">
                <a:spAutoFit/>
              </a:bodyPr>
              <a:lstStyle/>
              <a:p>
                <a:r>
                  <a:rPr lang="en-US" sz="2400" dirty="0" smtClean="0"/>
                  <a:t>Cycles</a:t>
                </a:r>
                <a:endParaRPr lang="en-US" sz="2400" dirty="0"/>
              </a:p>
            </p:txBody>
          </p:sp>
          <p:sp>
            <p:nvSpPr>
              <p:cNvPr id="31" name="TextBox 30"/>
              <p:cNvSpPr txBox="1"/>
              <p:nvPr/>
            </p:nvSpPr>
            <p:spPr>
              <a:xfrm>
                <a:off x="7730138" y="5506886"/>
                <a:ext cx="1337022" cy="461665"/>
              </a:xfrm>
              <a:prstGeom prst="rect">
                <a:avLst/>
              </a:prstGeom>
              <a:noFill/>
            </p:spPr>
            <p:txBody>
              <a:bodyPr wrap="square" rtlCol="0">
                <a:spAutoFit/>
              </a:bodyPr>
              <a:lstStyle/>
              <a:p>
                <a:r>
                  <a:rPr lang="en-US" sz="2400" dirty="0" smtClean="0"/>
                  <a:t>Time</a:t>
                </a:r>
                <a:endParaRPr lang="en-US" sz="2400" dirty="0"/>
              </a:p>
            </p:txBody>
          </p:sp>
          <p:cxnSp>
            <p:nvCxnSpPr>
              <p:cNvPr id="33" name="Straight Connector 32"/>
              <p:cNvCxnSpPr/>
              <p:nvPr/>
            </p:nvCxnSpPr>
            <p:spPr>
              <a:xfrm>
                <a:off x="7292148" y="5486400"/>
                <a:ext cx="1775012"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rot="5400000">
                <a:off x="6414888" y="4605298"/>
                <a:ext cx="1775012"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27" name="Straight Connector 26"/>
            <p:cNvCxnSpPr/>
            <p:nvPr/>
          </p:nvCxnSpPr>
          <p:spPr>
            <a:xfrm flipV="1">
              <a:off x="7474527" y="3556422"/>
              <a:ext cx="311728" cy="0"/>
            </a:xfrm>
            <a:prstGeom prst="line">
              <a:avLst/>
            </a:prstGeom>
            <a:ln w="57150"/>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96024710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srcRect l="-268" t="40108" r="81932" b="2436"/>
          <a:stretch/>
        </p:blipFill>
        <p:spPr>
          <a:xfrm>
            <a:off x="-163798" y="-18499"/>
            <a:ext cx="6948802" cy="6796427"/>
          </a:xfrm>
          <a:prstGeom prst="rect">
            <a:avLst/>
          </a:prstGeom>
        </p:spPr>
      </p:pic>
      <p:grpSp>
        <p:nvGrpSpPr>
          <p:cNvPr id="23" name="Group 22"/>
          <p:cNvGrpSpPr/>
          <p:nvPr/>
        </p:nvGrpSpPr>
        <p:grpSpPr>
          <a:xfrm>
            <a:off x="6807743" y="2303621"/>
            <a:ext cx="2259417" cy="2250759"/>
            <a:chOff x="6807743" y="3717792"/>
            <a:chExt cx="2259417" cy="2250759"/>
          </a:xfrm>
        </p:grpSpPr>
        <p:sp>
          <p:nvSpPr>
            <p:cNvPr id="18" name="TextBox 17"/>
            <p:cNvSpPr txBox="1"/>
            <p:nvPr/>
          </p:nvSpPr>
          <p:spPr>
            <a:xfrm rot="16200000">
              <a:off x="6370065" y="4155470"/>
              <a:ext cx="1337022" cy="461665"/>
            </a:xfrm>
            <a:prstGeom prst="rect">
              <a:avLst/>
            </a:prstGeom>
            <a:noFill/>
          </p:spPr>
          <p:txBody>
            <a:bodyPr wrap="square" rtlCol="0">
              <a:spAutoFit/>
            </a:bodyPr>
            <a:lstStyle/>
            <a:p>
              <a:r>
                <a:rPr lang="en-US" sz="2400" dirty="0" smtClean="0"/>
                <a:t>Cycles</a:t>
              </a:r>
              <a:endParaRPr lang="en-US" sz="2400" dirty="0"/>
            </a:p>
          </p:txBody>
        </p:sp>
        <p:sp>
          <p:nvSpPr>
            <p:cNvPr id="19" name="TextBox 18"/>
            <p:cNvSpPr txBox="1"/>
            <p:nvPr/>
          </p:nvSpPr>
          <p:spPr>
            <a:xfrm>
              <a:off x="7730138" y="5506886"/>
              <a:ext cx="1337022" cy="461665"/>
            </a:xfrm>
            <a:prstGeom prst="rect">
              <a:avLst/>
            </a:prstGeom>
            <a:noFill/>
          </p:spPr>
          <p:txBody>
            <a:bodyPr wrap="square" rtlCol="0">
              <a:spAutoFit/>
            </a:bodyPr>
            <a:lstStyle/>
            <a:p>
              <a:r>
                <a:rPr lang="en-US" sz="2400" dirty="0" smtClean="0"/>
                <a:t>Time</a:t>
              </a:r>
              <a:endParaRPr lang="en-US" sz="2400" dirty="0"/>
            </a:p>
          </p:txBody>
        </p:sp>
        <p:cxnSp>
          <p:nvCxnSpPr>
            <p:cNvPr id="21" name="Straight Connector 20"/>
            <p:cNvCxnSpPr/>
            <p:nvPr/>
          </p:nvCxnSpPr>
          <p:spPr>
            <a:xfrm>
              <a:off x="7292148" y="5486400"/>
              <a:ext cx="1775012"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rot="5400000">
              <a:off x="6414888" y="4605298"/>
              <a:ext cx="1775012"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3" name="Oval 2"/>
          <p:cNvSpPr/>
          <p:nvPr/>
        </p:nvSpPr>
        <p:spPr>
          <a:xfrm>
            <a:off x="5377546" y="628810"/>
            <a:ext cx="1175657" cy="11065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5493446" y="1629014"/>
            <a:ext cx="1175657" cy="11065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Freeform 8"/>
          <p:cNvSpPr/>
          <p:nvPr/>
        </p:nvSpPr>
        <p:spPr>
          <a:xfrm>
            <a:off x="5955128" y="1283233"/>
            <a:ext cx="140953" cy="576303"/>
          </a:xfrm>
          <a:custGeom>
            <a:avLst/>
            <a:gdLst>
              <a:gd name="connsiteX0" fmla="*/ 0 w 140953"/>
              <a:gd name="connsiteY0" fmla="*/ 0 h 576303"/>
              <a:gd name="connsiteX1" fmla="*/ 23052 w 140953"/>
              <a:gd name="connsiteY1" fmla="*/ 46104 h 576303"/>
              <a:gd name="connsiteX2" fmla="*/ 69157 w 140953"/>
              <a:gd name="connsiteY2" fmla="*/ 276625 h 576303"/>
              <a:gd name="connsiteX3" fmla="*/ 92209 w 140953"/>
              <a:gd name="connsiteY3" fmla="*/ 345782 h 576303"/>
              <a:gd name="connsiteX4" fmla="*/ 138313 w 140953"/>
              <a:gd name="connsiteY4" fmla="*/ 414938 h 576303"/>
              <a:gd name="connsiteX5" fmla="*/ 138313 w 140953"/>
              <a:gd name="connsiteY5" fmla="*/ 576303 h 576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953" h="576303">
                <a:moveTo>
                  <a:pt x="0" y="0"/>
                </a:moveTo>
                <a:cubicBezTo>
                  <a:pt x="7684" y="15368"/>
                  <a:pt x="17619" y="29804"/>
                  <a:pt x="23052" y="46104"/>
                </a:cubicBezTo>
                <a:cubicBezTo>
                  <a:pt x="53673" y="137966"/>
                  <a:pt x="46456" y="174468"/>
                  <a:pt x="69157" y="276625"/>
                </a:cubicBezTo>
                <a:cubicBezTo>
                  <a:pt x="74428" y="300346"/>
                  <a:pt x="81342" y="324048"/>
                  <a:pt x="92209" y="345782"/>
                </a:cubicBezTo>
                <a:cubicBezTo>
                  <a:pt x="114786" y="390937"/>
                  <a:pt x="130362" y="343376"/>
                  <a:pt x="138313" y="414938"/>
                </a:cubicBezTo>
                <a:cubicBezTo>
                  <a:pt x="144253" y="468397"/>
                  <a:pt x="138313" y="522515"/>
                  <a:pt x="138313" y="576303"/>
                </a:cubicBezTo>
              </a:path>
            </a:pathLst>
          </a:cu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4808290" y="2449922"/>
            <a:ext cx="1175657" cy="11065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Freeform 1"/>
          <p:cNvSpPr/>
          <p:nvPr/>
        </p:nvSpPr>
        <p:spPr>
          <a:xfrm>
            <a:off x="5517138" y="1859536"/>
            <a:ext cx="806824" cy="968188"/>
          </a:xfrm>
          <a:custGeom>
            <a:avLst/>
            <a:gdLst>
              <a:gd name="connsiteX0" fmla="*/ 576303 w 806824"/>
              <a:gd name="connsiteY0" fmla="*/ 0 h 968188"/>
              <a:gd name="connsiteX1" fmla="*/ 691563 w 806824"/>
              <a:gd name="connsiteY1" fmla="*/ 92208 h 968188"/>
              <a:gd name="connsiteX2" fmla="*/ 737668 w 806824"/>
              <a:gd name="connsiteY2" fmla="*/ 138312 h 968188"/>
              <a:gd name="connsiteX3" fmla="*/ 760720 w 806824"/>
              <a:gd name="connsiteY3" fmla="*/ 161364 h 968188"/>
              <a:gd name="connsiteX4" fmla="*/ 806824 w 806824"/>
              <a:gd name="connsiteY4" fmla="*/ 184417 h 968188"/>
              <a:gd name="connsiteX5" fmla="*/ 760720 w 806824"/>
              <a:gd name="connsiteY5" fmla="*/ 414938 h 968188"/>
              <a:gd name="connsiteX6" fmla="*/ 737668 w 806824"/>
              <a:gd name="connsiteY6" fmla="*/ 437990 h 968188"/>
              <a:gd name="connsiteX7" fmla="*/ 714616 w 806824"/>
              <a:gd name="connsiteY7" fmla="*/ 484094 h 968188"/>
              <a:gd name="connsiteX8" fmla="*/ 668511 w 806824"/>
              <a:gd name="connsiteY8" fmla="*/ 530198 h 968188"/>
              <a:gd name="connsiteX9" fmla="*/ 645459 w 806824"/>
              <a:gd name="connsiteY9" fmla="*/ 553250 h 968188"/>
              <a:gd name="connsiteX10" fmla="*/ 461042 w 806824"/>
              <a:gd name="connsiteY10" fmla="*/ 576302 h 968188"/>
              <a:gd name="connsiteX11" fmla="*/ 345782 w 806824"/>
              <a:gd name="connsiteY11" fmla="*/ 645459 h 968188"/>
              <a:gd name="connsiteX12" fmla="*/ 207469 w 806824"/>
              <a:gd name="connsiteY12" fmla="*/ 783771 h 968188"/>
              <a:gd name="connsiteX13" fmla="*/ 184417 w 806824"/>
              <a:gd name="connsiteY13" fmla="*/ 806823 h 968188"/>
              <a:gd name="connsiteX14" fmla="*/ 161365 w 806824"/>
              <a:gd name="connsiteY14" fmla="*/ 829875 h 968188"/>
              <a:gd name="connsiteX15" fmla="*/ 115261 w 806824"/>
              <a:gd name="connsiteY15" fmla="*/ 852927 h 968188"/>
              <a:gd name="connsiteX16" fmla="*/ 23053 w 806824"/>
              <a:gd name="connsiteY16" fmla="*/ 922084 h 968188"/>
              <a:gd name="connsiteX17" fmla="*/ 0 w 806824"/>
              <a:gd name="connsiteY17" fmla="*/ 968188 h 968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06824" h="968188">
                <a:moveTo>
                  <a:pt x="576303" y="0"/>
                </a:moveTo>
                <a:cubicBezTo>
                  <a:pt x="641615" y="130625"/>
                  <a:pt x="530202" y="-69149"/>
                  <a:pt x="691563" y="92208"/>
                </a:cubicBezTo>
                <a:lnTo>
                  <a:pt x="737668" y="138312"/>
                </a:lnTo>
                <a:cubicBezTo>
                  <a:pt x="745352" y="145996"/>
                  <a:pt x="751001" y="156504"/>
                  <a:pt x="760720" y="161364"/>
                </a:cubicBezTo>
                <a:lnTo>
                  <a:pt x="806824" y="184417"/>
                </a:lnTo>
                <a:cubicBezTo>
                  <a:pt x="791456" y="261257"/>
                  <a:pt x="781338" y="339337"/>
                  <a:pt x="760720" y="414938"/>
                </a:cubicBezTo>
                <a:cubicBezTo>
                  <a:pt x="757861" y="425422"/>
                  <a:pt x="743696" y="428948"/>
                  <a:pt x="737668" y="437990"/>
                </a:cubicBezTo>
                <a:cubicBezTo>
                  <a:pt x="728137" y="452286"/>
                  <a:pt x="724925" y="470349"/>
                  <a:pt x="714616" y="484094"/>
                </a:cubicBezTo>
                <a:cubicBezTo>
                  <a:pt x="701576" y="501481"/>
                  <a:pt x="683879" y="514830"/>
                  <a:pt x="668511" y="530198"/>
                </a:cubicBezTo>
                <a:cubicBezTo>
                  <a:pt x="660827" y="537882"/>
                  <a:pt x="656242" y="551902"/>
                  <a:pt x="645459" y="553250"/>
                </a:cubicBezTo>
                <a:lnTo>
                  <a:pt x="461042" y="576302"/>
                </a:lnTo>
                <a:cubicBezTo>
                  <a:pt x="397756" y="639588"/>
                  <a:pt x="435556" y="615533"/>
                  <a:pt x="345782" y="645459"/>
                </a:cubicBezTo>
                <a:lnTo>
                  <a:pt x="207469" y="783771"/>
                </a:lnTo>
                <a:lnTo>
                  <a:pt x="184417" y="806823"/>
                </a:lnTo>
                <a:cubicBezTo>
                  <a:pt x="176733" y="814507"/>
                  <a:pt x="171085" y="825015"/>
                  <a:pt x="161365" y="829875"/>
                </a:cubicBezTo>
                <a:lnTo>
                  <a:pt x="115261" y="852927"/>
                </a:lnTo>
                <a:cubicBezTo>
                  <a:pt x="57008" y="911182"/>
                  <a:pt x="88596" y="889312"/>
                  <a:pt x="23053" y="922084"/>
                </a:cubicBezTo>
                <a:lnTo>
                  <a:pt x="0" y="968188"/>
                </a:lnTo>
              </a:path>
            </a:pathLst>
          </a:cu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Freeform 3"/>
          <p:cNvSpPr/>
          <p:nvPr/>
        </p:nvSpPr>
        <p:spPr>
          <a:xfrm>
            <a:off x="4687263" y="2504995"/>
            <a:ext cx="852928" cy="576302"/>
          </a:xfrm>
          <a:custGeom>
            <a:avLst/>
            <a:gdLst>
              <a:gd name="connsiteX0" fmla="*/ 852928 w 852928"/>
              <a:gd name="connsiteY0" fmla="*/ 322729 h 576302"/>
              <a:gd name="connsiteX1" fmla="*/ 737667 w 852928"/>
              <a:gd name="connsiteY1" fmla="*/ 391885 h 576302"/>
              <a:gd name="connsiteX2" fmla="*/ 714615 w 852928"/>
              <a:gd name="connsiteY2" fmla="*/ 414937 h 576302"/>
              <a:gd name="connsiteX3" fmla="*/ 691563 w 852928"/>
              <a:gd name="connsiteY3" fmla="*/ 437989 h 576302"/>
              <a:gd name="connsiteX4" fmla="*/ 622407 w 852928"/>
              <a:gd name="connsiteY4" fmla="*/ 553250 h 576302"/>
              <a:gd name="connsiteX5" fmla="*/ 599354 w 852928"/>
              <a:gd name="connsiteY5" fmla="*/ 576302 h 576302"/>
              <a:gd name="connsiteX6" fmla="*/ 322729 w 852928"/>
              <a:gd name="connsiteY6" fmla="*/ 484094 h 576302"/>
              <a:gd name="connsiteX7" fmla="*/ 299677 w 852928"/>
              <a:gd name="connsiteY7" fmla="*/ 461042 h 576302"/>
              <a:gd name="connsiteX8" fmla="*/ 253573 w 852928"/>
              <a:gd name="connsiteY8" fmla="*/ 276625 h 576302"/>
              <a:gd name="connsiteX9" fmla="*/ 207469 w 852928"/>
              <a:gd name="connsiteY9" fmla="*/ 161364 h 576302"/>
              <a:gd name="connsiteX10" fmla="*/ 161364 w 852928"/>
              <a:gd name="connsiteY10" fmla="*/ 138312 h 576302"/>
              <a:gd name="connsiteX11" fmla="*/ 69156 w 852928"/>
              <a:gd name="connsiteY11" fmla="*/ 0 h 576302"/>
              <a:gd name="connsiteX12" fmla="*/ 0 w 852928"/>
              <a:gd name="connsiteY12" fmla="*/ 0 h 576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2928" h="576302">
                <a:moveTo>
                  <a:pt x="852928" y="322729"/>
                </a:moveTo>
                <a:cubicBezTo>
                  <a:pt x="763153" y="352654"/>
                  <a:pt x="800953" y="328599"/>
                  <a:pt x="737667" y="391885"/>
                </a:cubicBezTo>
                <a:lnTo>
                  <a:pt x="714615" y="414937"/>
                </a:lnTo>
                <a:lnTo>
                  <a:pt x="691563" y="437989"/>
                </a:lnTo>
                <a:cubicBezTo>
                  <a:pt x="664747" y="491622"/>
                  <a:pt x="664133" y="497616"/>
                  <a:pt x="622407" y="553250"/>
                </a:cubicBezTo>
                <a:cubicBezTo>
                  <a:pt x="615887" y="561944"/>
                  <a:pt x="607038" y="568618"/>
                  <a:pt x="599354" y="576302"/>
                </a:cubicBezTo>
                <a:cubicBezTo>
                  <a:pt x="230301" y="542752"/>
                  <a:pt x="398754" y="636143"/>
                  <a:pt x="322729" y="484094"/>
                </a:cubicBezTo>
                <a:cubicBezTo>
                  <a:pt x="317869" y="474374"/>
                  <a:pt x="307361" y="468726"/>
                  <a:pt x="299677" y="461042"/>
                </a:cubicBezTo>
                <a:cubicBezTo>
                  <a:pt x="256718" y="203287"/>
                  <a:pt x="303807" y="402212"/>
                  <a:pt x="253573" y="276625"/>
                </a:cubicBezTo>
                <a:cubicBezTo>
                  <a:pt x="247572" y="261621"/>
                  <a:pt x="225490" y="179384"/>
                  <a:pt x="207469" y="161364"/>
                </a:cubicBezTo>
                <a:cubicBezTo>
                  <a:pt x="195319" y="149214"/>
                  <a:pt x="176732" y="145996"/>
                  <a:pt x="161364" y="138312"/>
                </a:cubicBezTo>
                <a:cubicBezTo>
                  <a:pt x="161199" y="137982"/>
                  <a:pt x="104357" y="0"/>
                  <a:pt x="69156" y="0"/>
                </a:cubicBezTo>
                <a:lnTo>
                  <a:pt x="0" y="0"/>
                </a:lnTo>
              </a:path>
            </a:pathLst>
          </a:cu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4052698" y="1187186"/>
            <a:ext cx="1175657" cy="11065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reeform 5"/>
          <p:cNvSpPr/>
          <p:nvPr/>
        </p:nvSpPr>
        <p:spPr>
          <a:xfrm>
            <a:off x="4249273" y="2043953"/>
            <a:ext cx="461042" cy="487588"/>
          </a:xfrm>
          <a:custGeom>
            <a:avLst/>
            <a:gdLst>
              <a:gd name="connsiteX0" fmla="*/ 461042 w 461042"/>
              <a:gd name="connsiteY0" fmla="*/ 484094 h 487588"/>
              <a:gd name="connsiteX1" fmla="*/ 414938 w 461042"/>
              <a:gd name="connsiteY1" fmla="*/ 461042 h 487588"/>
              <a:gd name="connsiteX2" fmla="*/ 368833 w 461042"/>
              <a:gd name="connsiteY2" fmla="*/ 414937 h 487588"/>
              <a:gd name="connsiteX3" fmla="*/ 322729 w 461042"/>
              <a:gd name="connsiteY3" fmla="*/ 437989 h 487588"/>
              <a:gd name="connsiteX4" fmla="*/ 299677 w 461042"/>
              <a:gd name="connsiteY4" fmla="*/ 484094 h 487588"/>
              <a:gd name="connsiteX5" fmla="*/ 345781 w 461042"/>
              <a:gd name="connsiteY5" fmla="*/ 322729 h 487588"/>
              <a:gd name="connsiteX6" fmla="*/ 322729 w 461042"/>
              <a:gd name="connsiteY6" fmla="*/ 184416 h 487588"/>
              <a:gd name="connsiteX7" fmla="*/ 207469 w 461042"/>
              <a:gd name="connsiteY7" fmla="*/ 253573 h 487588"/>
              <a:gd name="connsiteX8" fmla="*/ 184417 w 461042"/>
              <a:gd name="connsiteY8" fmla="*/ 299677 h 487588"/>
              <a:gd name="connsiteX9" fmla="*/ 138312 w 461042"/>
              <a:gd name="connsiteY9" fmla="*/ 322729 h 487588"/>
              <a:gd name="connsiteX10" fmla="*/ 23052 w 461042"/>
              <a:gd name="connsiteY10" fmla="*/ 368833 h 487588"/>
              <a:gd name="connsiteX11" fmla="*/ 0 w 461042"/>
              <a:gd name="connsiteY11" fmla="*/ 345781 h 487588"/>
              <a:gd name="connsiteX12" fmla="*/ 23052 w 461042"/>
              <a:gd name="connsiteY12" fmla="*/ 299677 h 487588"/>
              <a:gd name="connsiteX13" fmla="*/ 46104 w 461042"/>
              <a:gd name="connsiteY13" fmla="*/ 230521 h 487588"/>
              <a:gd name="connsiteX14" fmla="*/ 115260 w 461042"/>
              <a:gd name="connsiteY14" fmla="*/ 161364 h 487588"/>
              <a:gd name="connsiteX15" fmla="*/ 161365 w 461042"/>
              <a:gd name="connsiteY15" fmla="*/ 115260 h 487588"/>
              <a:gd name="connsiteX16" fmla="*/ 184417 w 461042"/>
              <a:gd name="connsiteY16" fmla="*/ 92208 h 487588"/>
              <a:gd name="connsiteX17" fmla="*/ 253573 w 461042"/>
              <a:gd name="connsiteY17" fmla="*/ 46104 h 487588"/>
              <a:gd name="connsiteX18" fmla="*/ 276625 w 461042"/>
              <a:gd name="connsiteY18" fmla="*/ 0 h 48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1042" h="487588">
                <a:moveTo>
                  <a:pt x="461042" y="484094"/>
                </a:moveTo>
                <a:cubicBezTo>
                  <a:pt x="445674" y="476410"/>
                  <a:pt x="428684" y="471351"/>
                  <a:pt x="414938" y="461042"/>
                </a:cubicBezTo>
                <a:cubicBezTo>
                  <a:pt x="397551" y="448002"/>
                  <a:pt x="368833" y="414937"/>
                  <a:pt x="368833" y="414937"/>
                </a:cubicBezTo>
                <a:cubicBezTo>
                  <a:pt x="353465" y="422621"/>
                  <a:pt x="334878" y="425839"/>
                  <a:pt x="322729" y="437989"/>
                </a:cubicBezTo>
                <a:cubicBezTo>
                  <a:pt x="310579" y="450139"/>
                  <a:pt x="299677" y="501276"/>
                  <a:pt x="299677" y="484094"/>
                </a:cubicBezTo>
                <a:cubicBezTo>
                  <a:pt x="299677" y="455147"/>
                  <a:pt x="334910" y="355342"/>
                  <a:pt x="345781" y="322729"/>
                </a:cubicBezTo>
                <a:cubicBezTo>
                  <a:pt x="338097" y="276625"/>
                  <a:pt x="359227" y="213614"/>
                  <a:pt x="322729" y="184416"/>
                </a:cubicBezTo>
                <a:cubicBezTo>
                  <a:pt x="310965" y="175005"/>
                  <a:pt x="226308" y="225314"/>
                  <a:pt x="207469" y="253573"/>
                </a:cubicBezTo>
                <a:cubicBezTo>
                  <a:pt x="197938" y="267869"/>
                  <a:pt x="196567" y="287528"/>
                  <a:pt x="184417" y="299677"/>
                </a:cubicBezTo>
                <a:cubicBezTo>
                  <a:pt x="172267" y="311827"/>
                  <a:pt x="153680" y="315045"/>
                  <a:pt x="138312" y="322729"/>
                </a:cubicBezTo>
                <a:cubicBezTo>
                  <a:pt x="101668" y="359373"/>
                  <a:pt x="100115" y="368833"/>
                  <a:pt x="23052" y="368833"/>
                </a:cubicBezTo>
                <a:cubicBezTo>
                  <a:pt x="12185" y="368833"/>
                  <a:pt x="7684" y="353465"/>
                  <a:pt x="0" y="345781"/>
                </a:cubicBezTo>
                <a:cubicBezTo>
                  <a:pt x="7684" y="330413"/>
                  <a:pt x="16671" y="315630"/>
                  <a:pt x="23052" y="299677"/>
                </a:cubicBezTo>
                <a:cubicBezTo>
                  <a:pt x="32076" y="277116"/>
                  <a:pt x="32625" y="250739"/>
                  <a:pt x="46104" y="230521"/>
                </a:cubicBezTo>
                <a:cubicBezTo>
                  <a:pt x="64188" y="203396"/>
                  <a:pt x="92208" y="184416"/>
                  <a:pt x="115260" y="161364"/>
                </a:cubicBezTo>
                <a:lnTo>
                  <a:pt x="161365" y="115260"/>
                </a:lnTo>
                <a:cubicBezTo>
                  <a:pt x="169049" y="107576"/>
                  <a:pt x="174697" y="97068"/>
                  <a:pt x="184417" y="92208"/>
                </a:cubicBezTo>
                <a:cubicBezTo>
                  <a:pt x="212411" y="78211"/>
                  <a:pt x="235972" y="72505"/>
                  <a:pt x="253573" y="46104"/>
                </a:cubicBezTo>
                <a:cubicBezTo>
                  <a:pt x="263104" y="31808"/>
                  <a:pt x="276625" y="0"/>
                  <a:pt x="276625" y="0"/>
                </a:cubicBezTo>
              </a:path>
            </a:pathLst>
          </a:cu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4466354" y="502030"/>
            <a:ext cx="1175657" cy="11065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p:nvSpPr>
        <p:spPr>
          <a:xfrm>
            <a:off x="3658254" y="416226"/>
            <a:ext cx="1175657" cy="11065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p:cNvSpPr/>
          <p:nvPr/>
        </p:nvSpPr>
        <p:spPr>
          <a:xfrm>
            <a:off x="2798288" y="919685"/>
            <a:ext cx="1175657" cy="11065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Freeform 28"/>
          <p:cNvSpPr/>
          <p:nvPr/>
        </p:nvSpPr>
        <p:spPr>
          <a:xfrm>
            <a:off x="4470400" y="925819"/>
            <a:ext cx="548640" cy="1160368"/>
          </a:xfrm>
          <a:custGeom>
            <a:avLst/>
            <a:gdLst>
              <a:gd name="connsiteX0" fmla="*/ 0 w 548640"/>
              <a:gd name="connsiteY0" fmla="*/ 1160368 h 1160368"/>
              <a:gd name="connsiteX1" fmla="*/ 40640 w 548640"/>
              <a:gd name="connsiteY1" fmla="*/ 1140048 h 1160368"/>
              <a:gd name="connsiteX2" fmla="*/ 162560 w 548640"/>
              <a:gd name="connsiteY2" fmla="*/ 1099408 h 1160368"/>
              <a:gd name="connsiteX3" fmla="*/ 223520 w 548640"/>
              <a:gd name="connsiteY3" fmla="*/ 1058768 h 1160368"/>
              <a:gd name="connsiteX4" fmla="*/ 264160 w 548640"/>
              <a:gd name="connsiteY4" fmla="*/ 1018128 h 1160368"/>
              <a:gd name="connsiteX5" fmla="*/ 284480 w 548640"/>
              <a:gd name="connsiteY5" fmla="*/ 997808 h 1160368"/>
              <a:gd name="connsiteX6" fmla="*/ 304800 w 548640"/>
              <a:gd name="connsiteY6" fmla="*/ 916528 h 1160368"/>
              <a:gd name="connsiteX7" fmla="*/ 264160 w 548640"/>
              <a:gd name="connsiteY7" fmla="*/ 652368 h 1160368"/>
              <a:gd name="connsiteX8" fmla="*/ 304800 w 548640"/>
              <a:gd name="connsiteY8" fmla="*/ 367888 h 1160368"/>
              <a:gd name="connsiteX9" fmla="*/ 325120 w 548640"/>
              <a:gd name="connsiteY9" fmla="*/ 347568 h 1160368"/>
              <a:gd name="connsiteX10" fmla="*/ 345440 w 548640"/>
              <a:gd name="connsiteY10" fmla="*/ 306928 h 1160368"/>
              <a:gd name="connsiteX11" fmla="*/ 386080 w 548640"/>
              <a:gd name="connsiteY11" fmla="*/ 266288 h 1160368"/>
              <a:gd name="connsiteX12" fmla="*/ 447040 w 548640"/>
              <a:gd name="connsiteY12" fmla="*/ 225648 h 1160368"/>
              <a:gd name="connsiteX13" fmla="*/ 487680 w 548640"/>
              <a:gd name="connsiteY13" fmla="*/ 144368 h 1160368"/>
              <a:gd name="connsiteX14" fmla="*/ 528320 w 548640"/>
              <a:gd name="connsiteY14" fmla="*/ 2128 h 1160368"/>
              <a:gd name="connsiteX15" fmla="*/ 548640 w 548640"/>
              <a:gd name="connsiteY15" fmla="*/ 2128 h 1160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48640" h="1160368">
                <a:moveTo>
                  <a:pt x="0" y="1160368"/>
                </a:moveTo>
                <a:cubicBezTo>
                  <a:pt x="13547" y="1153595"/>
                  <a:pt x="26459" y="1145366"/>
                  <a:pt x="40640" y="1140048"/>
                </a:cubicBezTo>
                <a:cubicBezTo>
                  <a:pt x="80751" y="1125006"/>
                  <a:pt x="162560" y="1099408"/>
                  <a:pt x="162560" y="1099408"/>
                </a:cubicBezTo>
                <a:cubicBezTo>
                  <a:pt x="224711" y="1037257"/>
                  <a:pt x="125105" y="1132579"/>
                  <a:pt x="223520" y="1058768"/>
                </a:cubicBezTo>
                <a:cubicBezTo>
                  <a:pt x="238846" y="1047273"/>
                  <a:pt x="250613" y="1031675"/>
                  <a:pt x="264160" y="1018128"/>
                </a:cubicBezTo>
                <a:lnTo>
                  <a:pt x="284480" y="997808"/>
                </a:lnTo>
                <a:cubicBezTo>
                  <a:pt x="291253" y="970715"/>
                  <a:pt x="304800" y="944455"/>
                  <a:pt x="304800" y="916528"/>
                </a:cubicBezTo>
                <a:cubicBezTo>
                  <a:pt x="304800" y="721307"/>
                  <a:pt x="313547" y="751141"/>
                  <a:pt x="264160" y="652368"/>
                </a:cubicBezTo>
                <a:cubicBezTo>
                  <a:pt x="271173" y="568208"/>
                  <a:pt x="250709" y="449024"/>
                  <a:pt x="304800" y="367888"/>
                </a:cubicBezTo>
                <a:cubicBezTo>
                  <a:pt x="310113" y="359918"/>
                  <a:pt x="319807" y="355538"/>
                  <a:pt x="325120" y="347568"/>
                </a:cubicBezTo>
                <a:cubicBezTo>
                  <a:pt x="333521" y="334966"/>
                  <a:pt x="336353" y="319045"/>
                  <a:pt x="345440" y="306928"/>
                </a:cubicBezTo>
                <a:cubicBezTo>
                  <a:pt x="356935" y="291602"/>
                  <a:pt x="368945" y="274856"/>
                  <a:pt x="386080" y="266288"/>
                </a:cubicBezTo>
                <a:cubicBezTo>
                  <a:pt x="407252" y="255702"/>
                  <a:pt x="433742" y="247812"/>
                  <a:pt x="447040" y="225648"/>
                </a:cubicBezTo>
                <a:cubicBezTo>
                  <a:pt x="462625" y="199673"/>
                  <a:pt x="487680" y="144368"/>
                  <a:pt x="487680" y="144368"/>
                </a:cubicBezTo>
                <a:cubicBezTo>
                  <a:pt x="490581" y="129864"/>
                  <a:pt x="501496" y="28952"/>
                  <a:pt x="528320" y="2128"/>
                </a:cubicBezTo>
                <a:cubicBezTo>
                  <a:pt x="533109" y="-2661"/>
                  <a:pt x="541867" y="2128"/>
                  <a:pt x="548640" y="2128"/>
                </a:cubicBezTo>
              </a:path>
            </a:pathLst>
          </a:cu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Freeform 31"/>
          <p:cNvSpPr/>
          <p:nvPr/>
        </p:nvSpPr>
        <p:spPr>
          <a:xfrm>
            <a:off x="4998720" y="887307"/>
            <a:ext cx="557025" cy="93162"/>
          </a:xfrm>
          <a:custGeom>
            <a:avLst/>
            <a:gdLst>
              <a:gd name="connsiteX0" fmla="*/ 0 w 557025"/>
              <a:gd name="connsiteY0" fmla="*/ 60960 h 93162"/>
              <a:gd name="connsiteX1" fmla="*/ 121920 w 557025"/>
              <a:gd name="connsiteY1" fmla="*/ 40640 h 93162"/>
              <a:gd name="connsiteX2" fmla="*/ 162560 w 557025"/>
              <a:gd name="connsiteY2" fmla="*/ 20320 h 93162"/>
              <a:gd name="connsiteX3" fmla="*/ 243840 w 557025"/>
              <a:gd name="connsiteY3" fmla="*/ 0 h 93162"/>
              <a:gd name="connsiteX4" fmla="*/ 426720 w 557025"/>
              <a:gd name="connsiteY4" fmla="*/ 20320 h 93162"/>
              <a:gd name="connsiteX5" fmla="*/ 548640 w 557025"/>
              <a:gd name="connsiteY5" fmla="*/ 60960 h 93162"/>
              <a:gd name="connsiteX6" fmla="*/ 548640 w 557025"/>
              <a:gd name="connsiteY6" fmla="*/ 0 h 93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7025" h="93162">
                <a:moveTo>
                  <a:pt x="0" y="60960"/>
                </a:moveTo>
                <a:cubicBezTo>
                  <a:pt x="40640" y="54187"/>
                  <a:pt x="81950" y="50633"/>
                  <a:pt x="121920" y="40640"/>
                </a:cubicBezTo>
                <a:cubicBezTo>
                  <a:pt x="136613" y="36967"/>
                  <a:pt x="148192" y="25109"/>
                  <a:pt x="162560" y="20320"/>
                </a:cubicBezTo>
                <a:cubicBezTo>
                  <a:pt x="189054" y="11489"/>
                  <a:pt x="216747" y="6773"/>
                  <a:pt x="243840" y="0"/>
                </a:cubicBezTo>
                <a:cubicBezTo>
                  <a:pt x="304800" y="6773"/>
                  <a:pt x="366576" y="8291"/>
                  <a:pt x="426720" y="20320"/>
                </a:cubicBezTo>
                <a:cubicBezTo>
                  <a:pt x="500333" y="35043"/>
                  <a:pt x="333549" y="146996"/>
                  <a:pt x="548640" y="60960"/>
                </a:cubicBezTo>
                <a:cubicBezTo>
                  <a:pt x="567507" y="53413"/>
                  <a:pt x="548640" y="20320"/>
                  <a:pt x="548640" y="0"/>
                </a:cubicBezTo>
              </a:path>
            </a:pathLst>
          </a:cu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6" name="Picture 35"/>
          <p:cNvPicPr>
            <a:picLocks noChangeAspect="1"/>
          </p:cNvPicPr>
          <p:nvPr/>
        </p:nvPicPr>
        <p:blipFill rotWithShape="1">
          <a:blip r:embed="rId4"/>
          <a:srcRect l="74465" t="1077" r="18438" b="83840"/>
          <a:stretch/>
        </p:blipFill>
        <p:spPr>
          <a:xfrm>
            <a:off x="3124781" y="1187988"/>
            <a:ext cx="599356" cy="691563"/>
          </a:xfrm>
          <a:prstGeom prst="rect">
            <a:avLst/>
          </a:prstGeom>
        </p:spPr>
      </p:pic>
      <p:grpSp>
        <p:nvGrpSpPr>
          <p:cNvPr id="31" name="Group 30"/>
          <p:cNvGrpSpPr/>
          <p:nvPr/>
        </p:nvGrpSpPr>
        <p:grpSpPr>
          <a:xfrm>
            <a:off x="3608614" y="690879"/>
            <a:ext cx="1945519" cy="747803"/>
            <a:chOff x="3608614" y="690880"/>
            <a:chExt cx="1945519" cy="670560"/>
          </a:xfrm>
        </p:grpSpPr>
        <p:sp>
          <p:nvSpPr>
            <p:cNvPr id="34" name="Freeform 33"/>
            <p:cNvSpPr/>
            <p:nvPr/>
          </p:nvSpPr>
          <p:spPr>
            <a:xfrm>
              <a:off x="3608614" y="930729"/>
              <a:ext cx="553513" cy="367392"/>
            </a:xfrm>
            <a:custGeom>
              <a:avLst/>
              <a:gdLst>
                <a:gd name="connsiteX0" fmla="*/ 906236 w 906236"/>
                <a:gd name="connsiteY0" fmla="*/ 0 h 367392"/>
                <a:gd name="connsiteX1" fmla="*/ 318407 w 906236"/>
                <a:gd name="connsiteY1" fmla="*/ 24492 h 367392"/>
                <a:gd name="connsiteX2" fmla="*/ 293915 w 906236"/>
                <a:gd name="connsiteY2" fmla="*/ 48985 h 367392"/>
                <a:gd name="connsiteX3" fmla="*/ 244929 w 906236"/>
                <a:gd name="connsiteY3" fmla="*/ 73478 h 367392"/>
                <a:gd name="connsiteX4" fmla="*/ 195943 w 906236"/>
                <a:gd name="connsiteY4" fmla="*/ 122464 h 367392"/>
                <a:gd name="connsiteX5" fmla="*/ 146957 w 906236"/>
                <a:gd name="connsiteY5" fmla="*/ 293914 h 367392"/>
                <a:gd name="connsiteX6" fmla="*/ 97972 w 906236"/>
                <a:gd name="connsiteY6" fmla="*/ 342900 h 367392"/>
                <a:gd name="connsiteX7" fmla="*/ 73479 w 906236"/>
                <a:gd name="connsiteY7" fmla="*/ 367392 h 367392"/>
                <a:gd name="connsiteX8" fmla="*/ 0 w 906236"/>
                <a:gd name="connsiteY8" fmla="*/ 367392 h 36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6236" h="367392">
                  <a:moveTo>
                    <a:pt x="906236" y="0"/>
                  </a:moveTo>
                  <a:cubicBezTo>
                    <a:pt x="710293" y="8164"/>
                    <a:pt x="513895" y="8853"/>
                    <a:pt x="318407" y="24492"/>
                  </a:cubicBezTo>
                  <a:cubicBezTo>
                    <a:pt x="306898" y="25413"/>
                    <a:pt x="303522" y="42580"/>
                    <a:pt x="293915" y="48985"/>
                  </a:cubicBezTo>
                  <a:cubicBezTo>
                    <a:pt x="278725" y="59112"/>
                    <a:pt x="259534" y="62524"/>
                    <a:pt x="244929" y="73478"/>
                  </a:cubicBezTo>
                  <a:cubicBezTo>
                    <a:pt x="226455" y="87333"/>
                    <a:pt x="195943" y="122464"/>
                    <a:pt x="195943" y="122464"/>
                  </a:cubicBezTo>
                  <a:cubicBezTo>
                    <a:pt x="179614" y="179614"/>
                    <a:pt x="171097" y="239600"/>
                    <a:pt x="146957" y="293914"/>
                  </a:cubicBezTo>
                  <a:cubicBezTo>
                    <a:pt x="137579" y="315016"/>
                    <a:pt x="114301" y="326571"/>
                    <a:pt x="97972" y="342900"/>
                  </a:cubicBezTo>
                  <a:cubicBezTo>
                    <a:pt x="89808" y="351064"/>
                    <a:pt x="85025" y="367392"/>
                    <a:pt x="73479" y="367392"/>
                  </a:cubicBezTo>
                  <a:lnTo>
                    <a:pt x="0" y="367392"/>
                  </a:lnTo>
                </a:path>
              </a:pathLst>
            </a:cu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Freeform 34"/>
            <p:cNvSpPr/>
            <p:nvPr/>
          </p:nvSpPr>
          <p:spPr>
            <a:xfrm>
              <a:off x="4152053" y="690880"/>
              <a:ext cx="1402080" cy="670560"/>
            </a:xfrm>
            <a:custGeom>
              <a:avLst/>
              <a:gdLst>
                <a:gd name="connsiteX0" fmla="*/ 1402080 w 1402080"/>
                <a:gd name="connsiteY0" fmla="*/ 203200 h 670560"/>
                <a:gd name="connsiteX1" fmla="*/ 1280160 w 1402080"/>
                <a:gd name="connsiteY1" fmla="*/ 121920 h 670560"/>
                <a:gd name="connsiteX2" fmla="*/ 1198880 w 1402080"/>
                <a:gd name="connsiteY2" fmla="*/ 81280 h 670560"/>
                <a:gd name="connsiteX3" fmla="*/ 1158240 w 1402080"/>
                <a:gd name="connsiteY3" fmla="*/ 60960 h 670560"/>
                <a:gd name="connsiteX4" fmla="*/ 975360 w 1402080"/>
                <a:gd name="connsiteY4" fmla="*/ 0 h 670560"/>
                <a:gd name="connsiteX5" fmla="*/ 670560 w 1402080"/>
                <a:gd name="connsiteY5" fmla="*/ 40640 h 670560"/>
                <a:gd name="connsiteX6" fmla="*/ 650240 w 1402080"/>
                <a:gd name="connsiteY6" fmla="*/ 60960 h 670560"/>
                <a:gd name="connsiteX7" fmla="*/ 568960 w 1402080"/>
                <a:gd name="connsiteY7" fmla="*/ 182880 h 670560"/>
                <a:gd name="connsiteX8" fmla="*/ 528320 w 1402080"/>
                <a:gd name="connsiteY8" fmla="*/ 304800 h 670560"/>
                <a:gd name="connsiteX9" fmla="*/ 508000 w 1402080"/>
                <a:gd name="connsiteY9" fmla="*/ 365760 h 670560"/>
                <a:gd name="connsiteX10" fmla="*/ 467360 w 1402080"/>
                <a:gd name="connsiteY10" fmla="*/ 548640 h 670560"/>
                <a:gd name="connsiteX11" fmla="*/ 426720 w 1402080"/>
                <a:gd name="connsiteY11" fmla="*/ 589280 h 670560"/>
                <a:gd name="connsiteX12" fmla="*/ 365760 w 1402080"/>
                <a:gd name="connsiteY12" fmla="*/ 650240 h 670560"/>
                <a:gd name="connsiteX13" fmla="*/ 325120 w 1402080"/>
                <a:gd name="connsiteY13" fmla="*/ 670560 h 670560"/>
                <a:gd name="connsiteX14" fmla="*/ 223520 w 1402080"/>
                <a:gd name="connsiteY14" fmla="*/ 650240 h 670560"/>
                <a:gd name="connsiteX15" fmla="*/ 203200 w 1402080"/>
                <a:gd name="connsiteY15" fmla="*/ 609600 h 670560"/>
                <a:gd name="connsiteX16" fmla="*/ 162560 w 1402080"/>
                <a:gd name="connsiteY16" fmla="*/ 548640 h 670560"/>
                <a:gd name="connsiteX17" fmla="*/ 142240 w 1402080"/>
                <a:gd name="connsiteY17" fmla="*/ 508000 h 670560"/>
                <a:gd name="connsiteX18" fmla="*/ 101600 w 1402080"/>
                <a:gd name="connsiteY18" fmla="*/ 447040 h 670560"/>
                <a:gd name="connsiteX19" fmla="*/ 40640 w 1402080"/>
                <a:gd name="connsiteY19" fmla="*/ 264160 h 670560"/>
                <a:gd name="connsiteX20" fmla="*/ 0 w 1402080"/>
                <a:gd name="connsiteY20" fmla="*/ 243840 h 670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02080" h="670560">
                  <a:moveTo>
                    <a:pt x="1402080" y="203200"/>
                  </a:moveTo>
                  <a:cubicBezTo>
                    <a:pt x="1325974" y="127094"/>
                    <a:pt x="1368382" y="151327"/>
                    <a:pt x="1280160" y="121920"/>
                  </a:cubicBezTo>
                  <a:cubicBezTo>
                    <a:pt x="1241214" y="82974"/>
                    <a:pt x="1276710" y="112412"/>
                    <a:pt x="1198880" y="81280"/>
                  </a:cubicBezTo>
                  <a:cubicBezTo>
                    <a:pt x="1184818" y="75655"/>
                    <a:pt x="1172474" y="66136"/>
                    <a:pt x="1158240" y="60960"/>
                  </a:cubicBezTo>
                  <a:cubicBezTo>
                    <a:pt x="1097851" y="39000"/>
                    <a:pt x="975360" y="0"/>
                    <a:pt x="975360" y="0"/>
                  </a:cubicBezTo>
                  <a:cubicBezTo>
                    <a:pt x="873760" y="13547"/>
                    <a:pt x="771304" y="21751"/>
                    <a:pt x="670560" y="40640"/>
                  </a:cubicBezTo>
                  <a:cubicBezTo>
                    <a:pt x="661145" y="42405"/>
                    <a:pt x="655168" y="52746"/>
                    <a:pt x="650240" y="60960"/>
                  </a:cubicBezTo>
                  <a:cubicBezTo>
                    <a:pt x="576429" y="183979"/>
                    <a:pt x="646580" y="105260"/>
                    <a:pt x="568960" y="182880"/>
                  </a:cubicBezTo>
                  <a:lnTo>
                    <a:pt x="528320" y="304800"/>
                  </a:lnTo>
                  <a:cubicBezTo>
                    <a:pt x="521547" y="325120"/>
                    <a:pt x="511521" y="344632"/>
                    <a:pt x="508000" y="365760"/>
                  </a:cubicBezTo>
                  <a:cubicBezTo>
                    <a:pt x="503896" y="390381"/>
                    <a:pt x="490448" y="510161"/>
                    <a:pt x="467360" y="548640"/>
                  </a:cubicBezTo>
                  <a:cubicBezTo>
                    <a:pt x="457503" y="565068"/>
                    <a:pt x="440267" y="575733"/>
                    <a:pt x="426720" y="589280"/>
                  </a:cubicBezTo>
                  <a:lnTo>
                    <a:pt x="365760" y="650240"/>
                  </a:lnTo>
                  <a:lnTo>
                    <a:pt x="325120" y="670560"/>
                  </a:lnTo>
                  <a:cubicBezTo>
                    <a:pt x="291253" y="663787"/>
                    <a:pt x="254411" y="665686"/>
                    <a:pt x="223520" y="650240"/>
                  </a:cubicBezTo>
                  <a:cubicBezTo>
                    <a:pt x="209973" y="643467"/>
                    <a:pt x="210992" y="622587"/>
                    <a:pt x="203200" y="609600"/>
                  </a:cubicBezTo>
                  <a:cubicBezTo>
                    <a:pt x="190635" y="588659"/>
                    <a:pt x="175125" y="569581"/>
                    <a:pt x="162560" y="548640"/>
                  </a:cubicBezTo>
                  <a:cubicBezTo>
                    <a:pt x="154768" y="535653"/>
                    <a:pt x="150641" y="520602"/>
                    <a:pt x="142240" y="508000"/>
                  </a:cubicBezTo>
                  <a:cubicBezTo>
                    <a:pt x="80181" y="414911"/>
                    <a:pt x="175266" y="594372"/>
                    <a:pt x="101600" y="447040"/>
                  </a:cubicBezTo>
                  <a:cubicBezTo>
                    <a:pt x="78571" y="285835"/>
                    <a:pt x="115147" y="338667"/>
                    <a:pt x="40640" y="264160"/>
                  </a:cubicBezTo>
                  <a:cubicBezTo>
                    <a:pt x="15531" y="239051"/>
                    <a:pt x="29899" y="243840"/>
                    <a:pt x="0" y="243840"/>
                  </a:cubicBezTo>
                </a:path>
              </a:pathLst>
            </a:cu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42" name="Straight Connector 41"/>
          <p:cNvCxnSpPr/>
          <p:nvPr/>
        </p:nvCxnSpPr>
        <p:spPr>
          <a:xfrm>
            <a:off x="7474527" y="3556422"/>
            <a:ext cx="567294" cy="0"/>
          </a:xfrm>
          <a:prstGeom prst="line">
            <a:avLst/>
          </a:prstGeom>
          <a:ln w="57150"/>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9685411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srcRect l="-268" t="40108" r="81932" b="2436"/>
          <a:stretch/>
        </p:blipFill>
        <p:spPr>
          <a:xfrm>
            <a:off x="-163798" y="-18499"/>
            <a:ext cx="6948802" cy="6796427"/>
          </a:xfrm>
          <a:prstGeom prst="rect">
            <a:avLst/>
          </a:prstGeom>
        </p:spPr>
      </p:pic>
      <p:grpSp>
        <p:nvGrpSpPr>
          <p:cNvPr id="23" name="Group 22"/>
          <p:cNvGrpSpPr/>
          <p:nvPr/>
        </p:nvGrpSpPr>
        <p:grpSpPr>
          <a:xfrm>
            <a:off x="6807743" y="2303621"/>
            <a:ext cx="2259417" cy="2250759"/>
            <a:chOff x="6807743" y="3717792"/>
            <a:chExt cx="2259417" cy="2250759"/>
          </a:xfrm>
        </p:grpSpPr>
        <p:sp>
          <p:nvSpPr>
            <p:cNvPr id="18" name="TextBox 17"/>
            <p:cNvSpPr txBox="1"/>
            <p:nvPr/>
          </p:nvSpPr>
          <p:spPr>
            <a:xfrm rot="16200000">
              <a:off x="6370065" y="4155470"/>
              <a:ext cx="1337022" cy="461665"/>
            </a:xfrm>
            <a:prstGeom prst="rect">
              <a:avLst/>
            </a:prstGeom>
            <a:noFill/>
          </p:spPr>
          <p:txBody>
            <a:bodyPr wrap="square" rtlCol="0">
              <a:spAutoFit/>
            </a:bodyPr>
            <a:lstStyle/>
            <a:p>
              <a:r>
                <a:rPr lang="en-US" sz="2400" dirty="0" smtClean="0"/>
                <a:t>Cycles</a:t>
              </a:r>
              <a:endParaRPr lang="en-US" sz="2400" dirty="0"/>
            </a:p>
          </p:txBody>
        </p:sp>
        <p:sp>
          <p:nvSpPr>
            <p:cNvPr id="19" name="TextBox 18"/>
            <p:cNvSpPr txBox="1"/>
            <p:nvPr/>
          </p:nvSpPr>
          <p:spPr>
            <a:xfrm>
              <a:off x="7730138" y="5506886"/>
              <a:ext cx="1337022" cy="461665"/>
            </a:xfrm>
            <a:prstGeom prst="rect">
              <a:avLst/>
            </a:prstGeom>
            <a:noFill/>
          </p:spPr>
          <p:txBody>
            <a:bodyPr wrap="square" rtlCol="0">
              <a:spAutoFit/>
            </a:bodyPr>
            <a:lstStyle/>
            <a:p>
              <a:r>
                <a:rPr lang="en-US" sz="2400" dirty="0" smtClean="0"/>
                <a:t>Time</a:t>
              </a:r>
              <a:endParaRPr lang="en-US" sz="2400" dirty="0"/>
            </a:p>
          </p:txBody>
        </p:sp>
        <p:cxnSp>
          <p:nvCxnSpPr>
            <p:cNvPr id="21" name="Straight Connector 20"/>
            <p:cNvCxnSpPr/>
            <p:nvPr/>
          </p:nvCxnSpPr>
          <p:spPr>
            <a:xfrm>
              <a:off x="7292148" y="5486400"/>
              <a:ext cx="1775012"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rot="5400000">
              <a:off x="6414888" y="4605298"/>
              <a:ext cx="1775012"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3" name="Oval 2"/>
          <p:cNvSpPr/>
          <p:nvPr/>
        </p:nvSpPr>
        <p:spPr>
          <a:xfrm>
            <a:off x="5377546" y="628810"/>
            <a:ext cx="1175657" cy="11065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5493446" y="1629014"/>
            <a:ext cx="1175657" cy="11065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Freeform 8"/>
          <p:cNvSpPr/>
          <p:nvPr/>
        </p:nvSpPr>
        <p:spPr>
          <a:xfrm>
            <a:off x="5955128" y="1283233"/>
            <a:ext cx="140953" cy="576303"/>
          </a:xfrm>
          <a:custGeom>
            <a:avLst/>
            <a:gdLst>
              <a:gd name="connsiteX0" fmla="*/ 0 w 140953"/>
              <a:gd name="connsiteY0" fmla="*/ 0 h 576303"/>
              <a:gd name="connsiteX1" fmla="*/ 23052 w 140953"/>
              <a:gd name="connsiteY1" fmla="*/ 46104 h 576303"/>
              <a:gd name="connsiteX2" fmla="*/ 69157 w 140953"/>
              <a:gd name="connsiteY2" fmla="*/ 276625 h 576303"/>
              <a:gd name="connsiteX3" fmla="*/ 92209 w 140953"/>
              <a:gd name="connsiteY3" fmla="*/ 345782 h 576303"/>
              <a:gd name="connsiteX4" fmla="*/ 138313 w 140953"/>
              <a:gd name="connsiteY4" fmla="*/ 414938 h 576303"/>
              <a:gd name="connsiteX5" fmla="*/ 138313 w 140953"/>
              <a:gd name="connsiteY5" fmla="*/ 576303 h 576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953" h="576303">
                <a:moveTo>
                  <a:pt x="0" y="0"/>
                </a:moveTo>
                <a:cubicBezTo>
                  <a:pt x="7684" y="15368"/>
                  <a:pt x="17619" y="29804"/>
                  <a:pt x="23052" y="46104"/>
                </a:cubicBezTo>
                <a:cubicBezTo>
                  <a:pt x="53673" y="137966"/>
                  <a:pt x="46456" y="174468"/>
                  <a:pt x="69157" y="276625"/>
                </a:cubicBezTo>
                <a:cubicBezTo>
                  <a:pt x="74428" y="300346"/>
                  <a:pt x="81342" y="324048"/>
                  <a:pt x="92209" y="345782"/>
                </a:cubicBezTo>
                <a:cubicBezTo>
                  <a:pt x="114786" y="390937"/>
                  <a:pt x="130362" y="343376"/>
                  <a:pt x="138313" y="414938"/>
                </a:cubicBezTo>
                <a:cubicBezTo>
                  <a:pt x="144253" y="468397"/>
                  <a:pt x="138313" y="522515"/>
                  <a:pt x="138313" y="576303"/>
                </a:cubicBezTo>
              </a:path>
            </a:pathLst>
          </a:cu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4808290" y="2449922"/>
            <a:ext cx="1175657" cy="11065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Freeform 1"/>
          <p:cNvSpPr/>
          <p:nvPr/>
        </p:nvSpPr>
        <p:spPr>
          <a:xfrm>
            <a:off x="5517138" y="1859536"/>
            <a:ext cx="806824" cy="968188"/>
          </a:xfrm>
          <a:custGeom>
            <a:avLst/>
            <a:gdLst>
              <a:gd name="connsiteX0" fmla="*/ 576303 w 806824"/>
              <a:gd name="connsiteY0" fmla="*/ 0 h 968188"/>
              <a:gd name="connsiteX1" fmla="*/ 691563 w 806824"/>
              <a:gd name="connsiteY1" fmla="*/ 92208 h 968188"/>
              <a:gd name="connsiteX2" fmla="*/ 737668 w 806824"/>
              <a:gd name="connsiteY2" fmla="*/ 138312 h 968188"/>
              <a:gd name="connsiteX3" fmla="*/ 760720 w 806824"/>
              <a:gd name="connsiteY3" fmla="*/ 161364 h 968188"/>
              <a:gd name="connsiteX4" fmla="*/ 806824 w 806824"/>
              <a:gd name="connsiteY4" fmla="*/ 184417 h 968188"/>
              <a:gd name="connsiteX5" fmla="*/ 760720 w 806824"/>
              <a:gd name="connsiteY5" fmla="*/ 414938 h 968188"/>
              <a:gd name="connsiteX6" fmla="*/ 737668 w 806824"/>
              <a:gd name="connsiteY6" fmla="*/ 437990 h 968188"/>
              <a:gd name="connsiteX7" fmla="*/ 714616 w 806824"/>
              <a:gd name="connsiteY7" fmla="*/ 484094 h 968188"/>
              <a:gd name="connsiteX8" fmla="*/ 668511 w 806824"/>
              <a:gd name="connsiteY8" fmla="*/ 530198 h 968188"/>
              <a:gd name="connsiteX9" fmla="*/ 645459 w 806824"/>
              <a:gd name="connsiteY9" fmla="*/ 553250 h 968188"/>
              <a:gd name="connsiteX10" fmla="*/ 461042 w 806824"/>
              <a:gd name="connsiteY10" fmla="*/ 576302 h 968188"/>
              <a:gd name="connsiteX11" fmla="*/ 345782 w 806824"/>
              <a:gd name="connsiteY11" fmla="*/ 645459 h 968188"/>
              <a:gd name="connsiteX12" fmla="*/ 207469 w 806824"/>
              <a:gd name="connsiteY12" fmla="*/ 783771 h 968188"/>
              <a:gd name="connsiteX13" fmla="*/ 184417 w 806824"/>
              <a:gd name="connsiteY13" fmla="*/ 806823 h 968188"/>
              <a:gd name="connsiteX14" fmla="*/ 161365 w 806824"/>
              <a:gd name="connsiteY14" fmla="*/ 829875 h 968188"/>
              <a:gd name="connsiteX15" fmla="*/ 115261 w 806824"/>
              <a:gd name="connsiteY15" fmla="*/ 852927 h 968188"/>
              <a:gd name="connsiteX16" fmla="*/ 23053 w 806824"/>
              <a:gd name="connsiteY16" fmla="*/ 922084 h 968188"/>
              <a:gd name="connsiteX17" fmla="*/ 0 w 806824"/>
              <a:gd name="connsiteY17" fmla="*/ 968188 h 968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06824" h="968188">
                <a:moveTo>
                  <a:pt x="576303" y="0"/>
                </a:moveTo>
                <a:cubicBezTo>
                  <a:pt x="641615" y="130625"/>
                  <a:pt x="530202" y="-69149"/>
                  <a:pt x="691563" y="92208"/>
                </a:cubicBezTo>
                <a:lnTo>
                  <a:pt x="737668" y="138312"/>
                </a:lnTo>
                <a:cubicBezTo>
                  <a:pt x="745352" y="145996"/>
                  <a:pt x="751001" y="156504"/>
                  <a:pt x="760720" y="161364"/>
                </a:cubicBezTo>
                <a:lnTo>
                  <a:pt x="806824" y="184417"/>
                </a:lnTo>
                <a:cubicBezTo>
                  <a:pt x="791456" y="261257"/>
                  <a:pt x="781338" y="339337"/>
                  <a:pt x="760720" y="414938"/>
                </a:cubicBezTo>
                <a:cubicBezTo>
                  <a:pt x="757861" y="425422"/>
                  <a:pt x="743696" y="428948"/>
                  <a:pt x="737668" y="437990"/>
                </a:cubicBezTo>
                <a:cubicBezTo>
                  <a:pt x="728137" y="452286"/>
                  <a:pt x="724925" y="470349"/>
                  <a:pt x="714616" y="484094"/>
                </a:cubicBezTo>
                <a:cubicBezTo>
                  <a:pt x="701576" y="501481"/>
                  <a:pt x="683879" y="514830"/>
                  <a:pt x="668511" y="530198"/>
                </a:cubicBezTo>
                <a:cubicBezTo>
                  <a:pt x="660827" y="537882"/>
                  <a:pt x="656242" y="551902"/>
                  <a:pt x="645459" y="553250"/>
                </a:cubicBezTo>
                <a:lnTo>
                  <a:pt x="461042" y="576302"/>
                </a:lnTo>
                <a:cubicBezTo>
                  <a:pt x="397756" y="639588"/>
                  <a:pt x="435556" y="615533"/>
                  <a:pt x="345782" y="645459"/>
                </a:cubicBezTo>
                <a:lnTo>
                  <a:pt x="207469" y="783771"/>
                </a:lnTo>
                <a:lnTo>
                  <a:pt x="184417" y="806823"/>
                </a:lnTo>
                <a:cubicBezTo>
                  <a:pt x="176733" y="814507"/>
                  <a:pt x="171085" y="825015"/>
                  <a:pt x="161365" y="829875"/>
                </a:cubicBezTo>
                <a:lnTo>
                  <a:pt x="115261" y="852927"/>
                </a:lnTo>
                <a:cubicBezTo>
                  <a:pt x="57008" y="911182"/>
                  <a:pt x="88596" y="889312"/>
                  <a:pt x="23053" y="922084"/>
                </a:cubicBezTo>
                <a:lnTo>
                  <a:pt x="0" y="968188"/>
                </a:lnTo>
              </a:path>
            </a:pathLst>
          </a:cu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Freeform 3"/>
          <p:cNvSpPr/>
          <p:nvPr/>
        </p:nvSpPr>
        <p:spPr>
          <a:xfrm>
            <a:off x="4687263" y="2504995"/>
            <a:ext cx="852928" cy="576302"/>
          </a:xfrm>
          <a:custGeom>
            <a:avLst/>
            <a:gdLst>
              <a:gd name="connsiteX0" fmla="*/ 852928 w 852928"/>
              <a:gd name="connsiteY0" fmla="*/ 322729 h 576302"/>
              <a:gd name="connsiteX1" fmla="*/ 737667 w 852928"/>
              <a:gd name="connsiteY1" fmla="*/ 391885 h 576302"/>
              <a:gd name="connsiteX2" fmla="*/ 714615 w 852928"/>
              <a:gd name="connsiteY2" fmla="*/ 414937 h 576302"/>
              <a:gd name="connsiteX3" fmla="*/ 691563 w 852928"/>
              <a:gd name="connsiteY3" fmla="*/ 437989 h 576302"/>
              <a:gd name="connsiteX4" fmla="*/ 622407 w 852928"/>
              <a:gd name="connsiteY4" fmla="*/ 553250 h 576302"/>
              <a:gd name="connsiteX5" fmla="*/ 599354 w 852928"/>
              <a:gd name="connsiteY5" fmla="*/ 576302 h 576302"/>
              <a:gd name="connsiteX6" fmla="*/ 322729 w 852928"/>
              <a:gd name="connsiteY6" fmla="*/ 484094 h 576302"/>
              <a:gd name="connsiteX7" fmla="*/ 299677 w 852928"/>
              <a:gd name="connsiteY7" fmla="*/ 461042 h 576302"/>
              <a:gd name="connsiteX8" fmla="*/ 253573 w 852928"/>
              <a:gd name="connsiteY8" fmla="*/ 276625 h 576302"/>
              <a:gd name="connsiteX9" fmla="*/ 207469 w 852928"/>
              <a:gd name="connsiteY9" fmla="*/ 161364 h 576302"/>
              <a:gd name="connsiteX10" fmla="*/ 161364 w 852928"/>
              <a:gd name="connsiteY10" fmla="*/ 138312 h 576302"/>
              <a:gd name="connsiteX11" fmla="*/ 69156 w 852928"/>
              <a:gd name="connsiteY11" fmla="*/ 0 h 576302"/>
              <a:gd name="connsiteX12" fmla="*/ 0 w 852928"/>
              <a:gd name="connsiteY12" fmla="*/ 0 h 576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2928" h="576302">
                <a:moveTo>
                  <a:pt x="852928" y="322729"/>
                </a:moveTo>
                <a:cubicBezTo>
                  <a:pt x="763153" y="352654"/>
                  <a:pt x="800953" y="328599"/>
                  <a:pt x="737667" y="391885"/>
                </a:cubicBezTo>
                <a:lnTo>
                  <a:pt x="714615" y="414937"/>
                </a:lnTo>
                <a:lnTo>
                  <a:pt x="691563" y="437989"/>
                </a:lnTo>
                <a:cubicBezTo>
                  <a:pt x="664747" y="491622"/>
                  <a:pt x="664133" y="497616"/>
                  <a:pt x="622407" y="553250"/>
                </a:cubicBezTo>
                <a:cubicBezTo>
                  <a:pt x="615887" y="561944"/>
                  <a:pt x="607038" y="568618"/>
                  <a:pt x="599354" y="576302"/>
                </a:cubicBezTo>
                <a:cubicBezTo>
                  <a:pt x="230301" y="542752"/>
                  <a:pt x="398754" y="636143"/>
                  <a:pt x="322729" y="484094"/>
                </a:cubicBezTo>
                <a:cubicBezTo>
                  <a:pt x="317869" y="474374"/>
                  <a:pt x="307361" y="468726"/>
                  <a:pt x="299677" y="461042"/>
                </a:cubicBezTo>
                <a:cubicBezTo>
                  <a:pt x="256718" y="203287"/>
                  <a:pt x="303807" y="402212"/>
                  <a:pt x="253573" y="276625"/>
                </a:cubicBezTo>
                <a:cubicBezTo>
                  <a:pt x="247572" y="261621"/>
                  <a:pt x="225490" y="179384"/>
                  <a:pt x="207469" y="161364"/>
                </a:cubicBezTo>
                <a:cubicBezTo>
                  <a:pt x="195319" y="149214"/>
                  <a:pt x="176732" y="145996"/>
                  <a:pt x="161364" y="138312"/>
                </a:cubicBezTo>
                <a:cubicBezTo>
                  <a:pt x="161199" y="137982"/>
                  <a:pt x="104357" y="0"/>
                  <a:pt x="69156" y="0"/>
                </a:cubicBezTo>
                <a:lnTo>
                  <a:pt x="0" y="0"/>
                </a:lnTo>
              </a:path>
            </a:pathLst>
          </a:cu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4052698" y="1187186"/>
            <a:ext cx="1175657" cy="11065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reeform 5"/>
          <p:cNvSpPr/>
          <p:nvPr/>
        </p:nvSpPr>
        <p:spPr>
          <a:xfrm>
            <a:off x="4249273" y="2043953"/>
            <a:ext cx="461042" cy="487588"/>
          </a:xfrm>
          <a:custGeom>
            <a:avLst/>
            <a:gdLst>
              <a:gd name="connsiteX0" fmla="*/ 461042 w 461042"/>
              <a:gd name="connsiteY0" fmla="*/ 484094 h 487588"/>
              <a:gd name="connsiteX1" fmla="*/ 414938 w 461042"/>
              <a:gd name="connsiteY1" fmla="*/ 461042 h 487588"/>
              <a:gd name="connsiteX2" fmla="*/ 368833 w 461042"/>
              <a:gd name="connsiteY2" fmla="*/ 414937 h 487588"/>
              <a:gd name="connsiteX3" fmla="*/ 322729 w 461042"/>
              <a:gd name="connsiteY3" fmla="*/ 437989 h 487588"/>
              <a:gd name="connsiteX4" fmla="*/ 299677 w 461042"/>
              <a:gd name="connsiteY4" fmla="*/ 484094 h 487588"/>
              <a:gd name="connsiteX5" fmla="*/ 345781 w 461042"/>
              <a:gd name="connsiteY5" fmla="*/ 322729 h 487588"/>
              <a:gd name="connsiteX6" fmla="*/ 322729 w 461042"/>
              <a:gd name="connsiteY6" fmla="*/ 184416 h 487588"/>
              <a:gd name="connsiteX7" fmla="*/ 207469 w 461042"/>
              <a:gd name="connsiteY7" fmla="*/ 253573 h 487588"/>
              <a:gd name="connsiteX8" fmla="*/ 184417 w 461042"/>
              <a:gd name="connsiteY8" fmla="*/ 299677 h 487588"/>
              <a:gd name="connsiteX9" fmla="*/ 138312 w 461042"/>
              <a:gd name="connsiteY9" fmla="*/ 322729 h 487588"/>
              <a:gd name="connsiteX10" fmla="*/ 23052 w 461042"/>
              <a:gd name="connsiteY10" fmla="*/ 368833 h 487588"/>
              <a:gd name="connsiteX11" fmla="*/ 0 w 461042"/>
              <a:gd name="connsiteY11" fmla="*/ 345781 h 487588"/>
              <a:gd name="connsiteX12" fmla="*/ 23052 w 461042"/>
              <a:gd name="connsiteY12" fmla="*/ 299677 h 487588"/>
              <a:gd name="connsiteX13" fmla="*/ 46104 w 461042"/>
              <a:gd name="connsiteY13" fmla="*/ 230521 h 487588"/>
              <a:gd name="connsiteX14" fmla="*/ 115260 w 461042"/>
              <a:gd name="connsiteY14" fmla="*/ 161364 h 487588"/>
              <a:gd name="connsiteX15" fmla="*/ 161365 w 461042"/>
              <a:gd name="connsiteY15" fmla="*/ 115260 h 487588"/>
              <a:gd name="connsiteX16" fmla="*/ 184417 w 461042"/>
              <a:gd name="connsiteY16" fmla="*/ 92208 h 487588"/>
              <a:gd name="connsiteX17" fmla="*/ 253573 w 461042"/>
              <a:gd name="connsiteY17" fmla="*/ 46104 h 487588"/>
              <a:gd name="connsiteX18" fmla="*/ 276625 w 461042"/>
              <a:gd name="connsiteY18" fmla="*/ 0 h 48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1042" h="487588">
                <a:moveTo>
                  <a:pt x="461042" y="484094"/>
                </a:moveTo>
                <a:cubicBezTo>
                  <a:pt x="445674" y="476410"/>
                  <a:pt x="428684" y="471351"/>
                  <a:pt x="414938" y="461042"/>
                </a:cubicBezTo>
                <a:cubicBezTo>
                  <a:pt x="397551" y="448002"/>
                  <a:pt x="368833" y="414937"/>
                  <a:pt x="368833" y="414937"/>
                </a:cubicBezTo>
                <a:cubicBezTo>
                  <a:pt x="353465" y="422621"/>
                  <a:pt x="334878" y="425839"/>
                  <a:pt x="322729" y="437989"/>
                </a:cubicBezTo>
                <a:cubicBezTo>
                  <a:pt x="310579" y="450139"/>
                  <a:pt x="299677" y="501276"/>
                  <a:pt x="299677" y="484094"/>
                </a:cubicBezTo>
                <a:cubicBezTo>
                  <a:pt x="299677" y="455147"/>
                  <a:pt x="334910" y="355342"/>
                  <a:pt x="345781" y="322729"/>
                </a:cubicBezTo>
                <a:cubicBezTo>
                  <a:pt x="338097" y="276625"/>
                  <a:pt x="359227" y="213614"/>
                  <a:pt x="322729" y="184416"/>
                </a:cubicBezTo>
                <a:cubicBezTo>
                  <a:pt x="310965" y="175005"/>
                  <a:pt x="226308" y="225314"/>
                  <a:pt x="207469" y="253573"/>
                </a:cubicBezTo>
                <a:cubicBezTo>
                  <a:pt x="197938" y="267869"/>
                  <a:pt x="196567" y="287528"/>
                  <a:pt x="184417" y="299677"/>
                </a:cubicBezTo>
                <a:cubicBezTo>
                  <a:pt x="172267" y="311827"/>
                  <a:pt x="153680" y="315045"/>
                  <a:pt x="138312" y="322729"/>
                </a:cubicBezTo>
                <a:cubicBezTo>
                  <a:pt x="101668" y="359373"/>
                  <a:pt x="100115" y="368833"/>
                  <a:pt x="23052" y="368833"/>
                </a:cubicBezTo>
                <a:cubicBezTo>
                  <a:pt x="12185" y="368833"/>
                  <a:pt x="7684" y="353465"/>
                  <a:pt x="0" y="345781"/>
                </a:cubicBezTo>
                <a:cubicBezTo>
                  <a:pt x="7684" y="330413"/>
                  <a:pt x="16671" y="315630"/>
                  <a:pt x="23052" y="299677"/>
                </a:cubicBezTo>
                <a:cubicBezTo>
                  <a:pt x="32076" y="277116"/>
                  <a:pt x="32625" y="250739"/>
                  <a:pt x="46104" y="230521"/>
                </a:cubicBezTo>
                <a:cubicBezTo>
                  <a:pt x="64188" y="203396"/>
                  <a:pt x="92208" y="184416"/>
                  <a:pt x="115260" y="161364"/>
                </a:cubicBezTo>
                <a:lnTo>
                  <a:pt x="161365" y="115260"/>
                </a:lnTo>
                <a:cubicBezTo>
                  <a:pt x="169049" y="107576"/>
                  <a:pt x="174697" y="97068"/>
                  <a:pt x="184417" y="92208"/>
                </a:cubicBezTo>
                <a:cubicBezTo>
                  <a:pt x="212411" y="78211"/>
                  <a:pt x="235972" y="72505"/>
                  <a:pt x="253573" y="46104"/>
                </a:cubicBezTo>
                <a:cubicBezTo>
                  <a:pt x="263104" y="31808"/>
                  <a:pt x="276625" y="0"/>
                  <a:pt x="276625" y="0"/>
                </a:cubicBezTo>
              </a:path>
            </a:pathLst>
          </a:cu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4466354" y="502030"/>
            <a:ext cx="1175657" cy="11065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p:nvSpPr>
        <p:spPr>
          <a:xfrm>
            <a:off x="3658254" y="416226"/>
            <a:ext cx="1175657" cy="11065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p:cNvSpPr/>
          <p:nvPr/>
        </p:nvSpPr>
        <p:spPr>
          <a:xfrm>
            <a:off x="2798288" y="919685"/>
            <a:ext cx="1175657" cy="11065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p:nvPr/>
        </p:nvSpPr>
        <p:spPr>
          <a:xfrm>
            <a:off x="3375231" y="1749721"/>
            <a:ext cx="1175657" cy="11065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Freeform 15"/>
          <p:cNvSpPr/>
          <p:nvPr/>
        </p:nvSpPr>
        <p:spPr>
          <a:xfrm>
            <a:off x="3388179" y="1347107"/>
            <a:ext cx="269421" cy="808264"/>
          </a:xfrm>
          <a:custGeom>
            <a:avLst/>
            <a:gdLst>
              <a:gd name="connsiteX0" fmla="*/ 269421 w 269421"/>
              <a:gd name="connsiteY0" fmla="*/ 0 h 808264"/>
              <a:gd name="connsiteX1" fmla="*/ 195942 w 269421"/>
              <a:gd name="connsiteY1" fmla="*/ 122464 h 808264"/>
              <a:gd name="connsiteX2" fmla="*/ 171450 w 269421"/>
              <a:gd name="connsiteY2" fmla="*/ 171450 h 808264"/>
              <a:gd name="connsiteX3" fmla="*/ 146957 w 269421"/>
              <a:gd name="connsiteY3" fmla="*/ 195943 h 808264"/>
              <a:gd name="connsiteX4" fmla="*/ 73478 w 269421"/>
              <a:gd name="connsiteY4" fmla="*/ 293914 h 808264"/>
              <a:gd name="connsiteX5" fmla="*/ 0 w 269421"/>
              <a:gd name="connsiteY5" fmla="*/ 318407 h 808264"/>
              <a:gd name="connsiteX6" fmla="*/ 24492 w 269421"/>
              <a:gd name="connsiteY6" fmla="*/ 612322 h 808264"/>
              <a:gd name="connsiteX7" fmla="*/ 73478 w 269421"/>
              <a:gd name="connsiteY7" fmla="*/ 636814 h 808264"/>
              <a:gd name="connsiteX8" fmla="*/ 122464 w 269421"/>
              <a:gd name="connsiteY8" fmla="*/ 685800 h 808264"/>
              <a:gd name="connsiteX9" fmla="*/ 146957 w 269421"/>
              <a:gd name="connsiteY9" fmla="*/ 710293 h 808264"/>
              <a:gd name="connsiteX10" fmla="*/ 171450 w 269421"/>
              <a:gd name="connsiteY10" fmla="*/ 734786 h 808264"/>
              <a:gd name="connsiteX11" fmla="*/ 195942 w 269421"/>
              <a:gd name="connsiteY11" fmla="*/ 783772 h 808264"/>
              <a:gd name="connsiteX12" fmla="*/ 220435 w 269421"/>
              <a:gd name="connsiteY12" fmla="*/ 808264 h 80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21" h="808264">
                <a:moveTo>
                  <a:pt x="269421" y="0"/>
                </a:moveTo>
                <a:cubicBezTo>
                  <a:pt x="215272" y="108299"/>
                  <a:pt x="246253" y="72155"/>
                  <a:pt x="195942" y="122464"/>
                </a:cubicBezTo>
                <a:cubicBezTo>
                  <a:pt x="187778" y="138793"/>
                  <a:pt x="181576" y="156260"/>
                  <a:pt x="171450" y="171450"/>
                </a:cubicBezTo>
                <a:cubicBezTo>
                  <a:pt x="165045" y="181057"/>
                  <a:pt x="153362" y="186336"/>
                  <a:pt x="146957" y="195943"/>
                </a:cubicBezTo>
                <a:cubicBezTo>
                  <a:pt x="125175" y="228616"/>
                  <a:pt x="118882" y="278779"/>
                  <a:pt x="73478" y="293914"/>
                </a:cubicBezTo>
                <a:lnTo>
                  <a:pt x="0" y="318407"/>
                </a:lnTo>
                <a:cubicBezTo>
                  <a:pt x="8164" y="416379"/>
                  <a:pt x="2386" y="516528"/>
                  <a:pt x="24492" y="612322"/>
                </a:cubicBezTo>
                <a:cubicBezTo>
                  <a:pt x="28597" y="630110"/>
                  <a:pt x="58873" y="625861"/>
                  <a:pt x="73478" y="636814"/>
                </a:cubicBezTo>
                <a:cubicBezTo>
                  <a:pt x="91952" y="650669"/>
                  <a:pt x="106135" y="669471"/>
                  <a:pt x="122464" y="685800"/>
                </a:cubicBezTo>
                <a:lnTo>
                  <a:pt x="146957" y="710293"/>
                </a:lnTo>
                <a:lnTo>
                  <a:pt x="171450" y="734786"/>
                </a:lnTo>
                <a:cubicBezTo>
                  <a:pt x="179614" y="751115"/>
                  <a:pt x="185816" y="768582"/>
                  <a:pt x="195942" y="783772"/>
                </a:cubicBezTo>
                <a:cubicBezTo>
                  <a:pt x="202346" y="793379"/>
                  <a:pt x="220435" y="808264"/>
                  <a:pt x="220435" y="808264"/>
                </a:cubicBezTo>
              </a:path>
            </a:pathLst>
          </a:cu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Freeform 28"/>
          <p:cNvSpPr/>
          <p:nvPr/>
        </p:nvSpPr>
        <p:spPr>
          <a:xfrm>
            <a:off x="4470400" y="925819"/>
            <a:ext cx="548640" cy="1160368"/>
          </a:xfrm>
          <a:custGeom>
            <a:avLst/>
            <a:gdLst>
              <a:gd name="connsiteX0" fmla="*/ 0 w 548640"/>
              <a:gd name="connsiteY0" fmla="*/ 1160368 h 1160368"/>
              <a:gd name="connsiteX1" fmla="*/ 40640 w 548640"/>
              <a:gd name="connsiteY1" fmla="*/ 1140048 h 1160368"/>
              <a:gd name="connsiteX2" fmla="*/ 162560 w 548640"/>
              <a:gd name="connsiteY2" fmla="*/ 1099408 h 1160368"/>
              <a:gd name="connsiteX3" fmla="*/ 223520 w 548640"/>
              <a:gd name="connsiteY3" fmla="*/ 1058768 h 1160368"/>
              <a:gd name="connsiteX4" fmla="*/ 264160 w 548640"/>
              <a:gd name="connsiteY4" fmla="*/ 1018128 h 1160368"/>
              <a:gd name="connsiteX5" fmla="*/ 284480 w 548640"/>
              <a:gd name="connsiteY5" fmla="*/ 997808 h 1160368"/>
              <a:gd name="connsiteX6" fmla="*/ 304800 w 548640"/>
              <a:gd name="connsiteY6" fmla="*/ 916528 h 1160368"/>
              <a:gd name="connsiteX7" fmla="*/ 264160 w 548640"/>
              <a:gd name="connsiteY7" fmla="*/ 652368 h 1160368"/>
              <a:gd name="connsiteX8" fmla="*/ 304800 w 548640"/>
              <a:gd name="connsiteY8" fmla="*/ 367888 h 1160368"/>
              <a:gd name="connsiteX9" fmla="*/ 325120 w 548640"/>
              <a:gd name="connsiteY9" fmla="*/ 347568 h 1160368"/>
              <a:gd name="connsiteX10" fmla="*/ 345440 w 548640"/>
              <a:gd name="connsiteY10" fmla="*/ 306928 h 1160368"/>
              <a:gd name="connsiteX11" fmla="*/ 386080 w 548640"/>
              <a:gd name="connsiteY11" fmla="*/ 266288 h 1160368"/>
              <a:gd name="connsiteX12" fmla="*/ 447040 w 548640"/>
              <a:gd name="connsiteY12" fmla="*/ 225648 h 1160368"/>
              <a:gd name="connsiteX13" fmla="*/ 487680 w 548640"/>
              <a:gd name="connsiteY13" fmla="*/ 144368 h 1160368"/>
              <a:gd name="connsiteX14" fmla="*/ 528320 w 548640"/>
              <a:gd name="connsiteY14" fmla="*/ 2128 h 1160368"/>
              <a:gd name="connsiteX15" fmla="*/ 548640 w 548640"/>
              <a:gd name="connsiteY15" fmla="*/ 2128 h 1160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48640" h="1160368">
                <a:moveTo>
                  <a:pt x="0" y="1160368"/>
                </a:moveTo>
                <a:cubicBezTo>
                  <a:pt x="13547" y="1153595"/>
                  <a:pt x="26459" y="1145366"/>
                  <a:pt x="40640" y="1140048"/>
                </a:cubicBezTo>
                <a:cubicBezTo>
                  <a:pt x="80751" y="1125006"/>
                  <a:pt x="162560" y="1099408"/>
                  <a:pt x="162560" y="1099408"/>
                </a:cubicBezTo>
                <a:cubicBezTo>
                  <a:pt x="224711" y="1037257"/>
                  <a:pt x="125105" y="1132579"/>
                  <a:pt x="223520" y="1058768"/>
                </a:cubicBezTo>
                <a:cubicBezTo>
                  <a:pt x="238846" y="1047273"/>
                  <a:pt x="250613" y="1031675"/>
                  <a:pt x="264160" y="1018128"/>
                </a:cubicBezTo>
                <a:lnTo>
                  <a:pt x="284480" y="997808"/>
                </a:lnTo>
                <a:cubicBezTo>
                  <a:pt x="291253" y="970715"/>
                  <a:pt x="304800" y="944455"/>
                  <a:pt x="304800" y="916528"/>
                </a:cubicBezTo>
                <a:cubicBezTo>
                  <a:pt x="304800" y="721307"/>
                  <a:pt x="313547" y="751141"/>
                  <a:pt x="264160" y="652368"/>
                </a:cubicBezTo>
                <a:cubicBezTo>
                  <a:pt x="271173" y="568208"/>
                  <a:pt x="250709" y="449024"/>
                  <a:pt x="304800" y="367888"/>
                </a:cubicBezTo>
                <a:cubicBezTo>
                  <a:pt x="310113" y="359918"/>
                  <a:pt x="319807" y="355538"/>
                  <a:pt x="325120" y="347568"/>
                </a:cubicBezTo>
                <a:cubicBezTo>
                  <a:pt x="333521" y="334966"/>
                  <a:pt x="336353" y="319045"/>
                  <a:pt x="345440" y="306928"/>
                </a:cubicBezTo>
                <a:cubicBezTo>
                  <a:pt x="356935" y="291602"/>
                  <a:pt x="368945" y="274856"/>
                  <a:pt x="386080" y="266288"/>
                </a:cubicBezTo>
                <a:cubicBezTo>
                  <a:pt x="407252" y="255702"/>
                  <a:pt x="433742" y="247812"/>
                  <a:pt x="447040" y="225648"/>
                </a:cubicBezTo>
                <a:cubicBezTo>
                  <a:pt x="462625" y="199673"/>
                  <a:pt x="487680" y="144368"/>
                  <a:pt x="487680" y="144368"/>
                </a:cubicBezTo>
                <a:cubicBezTo>
                  <a:pt x="490581" y="129864"/>
                  <a:pt x="501496" y="28952"/>
                  <a:pt x="528320" y="2128"/>
                </a:cubicBezTo>
                <a:cubicBezTo>
                  <a:pt x="533109" y="-2661"/>
                  <a:pt x="541867" y="2128"/>
                  <a:pt x="548640" y="2128"/>
                </a:cubicBezTo>
              </a:path>
            </a:pathLst>
          </a:cu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Freeform 31"/>
          <p:cNvSpPr/>
          <p:nvPr/>
        </p:nvSpPr>
        <p:spPr>
          <a:xfrm>
            <a:off x="4998720" y="887307"/>
            <a:ext cx="557025" cy="93162"/>
          </a:xfrm>
          <a:custGeom>
            <a:avLst/>
            <a:gdLst>
              <a:gd name="connsiteX0" fmla="*/ 0 w 557025"/>
              <a:gd name="connsiteY0" fmla="*/ 60960 h 93162"/>
              <a:gd name="connsiteX1" fmla="*/ 121920 w 557025"/>
              <a:gd name="connsiteY1" fmla="*/ 40640 h 93162"/>
              <a:gd name="connsiteX2" fmla="*/ 162560 w 557025"/>
              <a:gd name="connsiteY2" fmla="*/ 20320 h 93162"/>
              <a:gd name="connsiteX3" fmla="*/ 243840 w 557025"/>
              <a:gd name="connsiteY3" fmla="*/ 0 h 93162"/>
              <a:gd name="connsiteX4" fmla="*/ 426720 w 557025"/>
              <a:gd name="connsiteY4" fmla="*/ 20320 h 93162"/>
              <a:gd name="connsiteX5" fmla="*/ 548640 w 557025"/>
              <a:gd name="connsiteY5" fmla="*/ 60960 h 93162"/>
              <a:gd name="connsiteX6" fmla="*/ 548640 w 557025"/>
              <a:gd name="connsiteY6" fmla="*/ 0 h 93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7025" h="93162">
                <a:moveTo>
                  <a:pt x="0" y="60960"/>
                </a:moveTo>
                <a:cubicBezTo>
                  <a:pt x="40640" y="54187"/>
                  <a:pt x="81950" y="50633"/>
                  <a:pt x="121920" y="40640"/>
                </a:cubicBezTo>
                <a:cubicBezTo>
                  <a:pt x="136613" y="36967"/>
                  <a:pt x="148192" y="25109"/>
                  <a:pt x="162560" y="20320"/>
                </a:cubicBezTo>
                <a:cubicBezTo>
                  <a:pt x="189054" y="11489"/>
                  <a:pt x="216747" y="6773"/>
                  <a:pt x="243840" y="0"/>
                </a:cubicBezTo>
                <a:cubicBezTo>
                  <a:pt x="304800" y="6773"/>
                  <a:pt x="366576" y="8291"/>
                  <a:pt x="426720" y="20320"/>
                </a:cubicBezTo>
                <a:cubicBezTo>
                  <a:pt x="500333" y="35043"/>
                  <a:pt x="333549" y="146996"/>
                  <a:pt x="548640" y="60960"/>
                </a:cubicBezTo>
                <a:cubicBezTo>
                  <a:pt x="567507" y="53413"/>
                  <a:pt x="548640" y="20320"/>
                  <a:pt x="548640" y="0"/>
                </a:cubicBezTo>
              </a:path>
            </a:pathLst>
          </a:cu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6" name="Picture 35"/>
          <p:cNvPicPr>
            <a:picLocks noChangeAspect="1"/>
          </p:cNvPicPr>
          <p:nvPr/>
        </p:nvPicPr>
        <p:blipFill rotWithShape="1">
          <a:blip r:embed="rId4"/>
          <a:srcRect l="74465" t="1077" r="18438" b="83840"/>
          <a:stretch/>
        </p:blipFill>
        <p:spPr>
          <a:xfrm>
            <a:off x="3593002" y="1974326"/>
            <a:ext cx="599356" cy="691563"/>
          </a:xfrm>
          <a:prstGeom prst="rect">
            <a:avLst/>
          </a:prstGeom>
        </p:spPr>
      </p:pic>
      <p:grpSp>
        <p:nvGrpSpPr>
          <p:cNvPr id="28" name="Group 27"/>
          <p:cNvGrpSpPr/>
          <p:nvPr/>
        </p:nvGrpSpPr>
        <p:grpSpPr>
          <a:xfrm>
            <a:off x="3608614" y="690879"/>
            <a:ext cx="1945519" cy="747803"/>
            <a:chOff x="3608614" y="690880"/>
            <a:chExt cx="1945519" cy="670560"/>
          </a:xfrm>
        </p:grpSpPr>
        <p:sp>
          <p:nvSpPr>
            <p:cNvPr id="31" name="Freeform 30"/>
            <p:cNvSpPr/>
            <p:nvPr/>
          </p:nvSpPr>
          <p:spPr>
            <a:xfrm>
              <a:off x="3608614" y="930729"/>
              <a:ext cx="553513" cy="367392"/>
            </a:xfrm>
            <a:custGeom>
              <a:avLst/>
              <a:gdLst>
                <a:gd name="connsiteX0" fmla="*/ 906236 w 906236"/>
                <a:gd name="connsiteY0" fmla="*/ 0 h 367392"/>
                <a:gd name="connsiteX1" fmla="*/ 318407 w 906236"/>
                <a:gd name="connsiteY1" fmla="*/ 24492 h 367392"/>
                <a:gd name="connsiteX2" fmla="*/ 293915 w 906236"/>
                <a:gd name="connsiteY2" fmla="*/ 48985 h 367392"/>
                <a:gd name="connsiteX3" fmla="*/ 244929 w 906236"/>
                <a:gd name="connsiteY3" fmla="*/ 73478 h 367392"/>
                <a:gd name="connsiteX4" fmla="*/ 195943 w 906236"/>
                <a:gd name="connsiteY4" fmla="*/ 122464 h 367392"/>
                <a:gd name="connsiteX5" fmla="*/ 146957 w 906236"/>
                <a:gd name="connsiteY5" fmla="*/ 293914 h 367392"/>
                <a:gd name="connsiteX6" fmla="*/ 97972 w 906236"/>
                <a:gd name="connsiteY6" fmla="*/ 342900 h 367392"/>
                <a:gd name="connsiteX7" fmla="*/ 73479 w 906236"/>
                <a:gd name="connsiteY7" fmla="*/ 367392 h 367392"/>
                <a:gd name="connsiteX8" fmla="*/ 0 w 906236"/>
                <a:gd name="connsiteY8" fmla="*/ 367392 h 36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6236" h="367392">
                  <a:moveTo>
                    <a:pt x="906236" y="0"/>
                  </a:moveTo>
                  <a:cubicBezTo>
                    <a:pt x="710293" y="8164"/>
                    <a:pt x="513895" y="8853"/>
                    <a:pt x="318407" y="24492"/>
                  </a:cubicBezTo>
                  <a:cubicBezTo>
                    <a:pt x="306898" y="25413"/>
                    <a:pt x="303522" y="42580"/>
                    <a:pt x="293915" y="48985"/>
                  </a:cubicBezTo>
                  <a:cubicBezTo>
                    <a:pt x="278725" y="59112"/>
                    <a:pt x="259534" y="62524"/>
                    <a:pt x="244929" y="73478"/>
                  </a:cubicBezTo>
                  <a:cubicBezTo>
                    <a:pt x="226455" y="87333"/>
                    <a:pt x="195943" y="122464"/>
                    <a:pt x="195943" y="122464"/>
                  </a:cubicBezTo>
                  <a:cubicBezTo>
                    <a:pt x="179614" y="179614"/>
                    <a:pt x="171097" y="239600"/>
                    <a:pt x="146957" y="293914"/>
                  </a:cubicBezTo>
                  <a:cubicBezTo>
                    <a:pt x="137579" y="315016"/>
                    <a:pt x="114301" y="326571"/>
                    <a:pt x="97972" y="342900"/>
                  </a:cubicBezTo>
                  <a:cubicBezTo>
                    <a:pt x="89808" y="351064"/>
                    <a:pt x="85025" y="367392"/>
                    <a:pt x="73479" y="367392"/>
                  </a:cubicBezTo>
                  <a:lnTo>
                    <a:pt x="0" y="367392"/>
                  </a:lnTo>
                </a:path>
              </a:pathLst>
            </a:cu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Freeform 33"/>
            <p:cNvSpPr/>
            <p:nvPr/>
          </p:nvSpPr>
          <p:spPr>
            <a:xfrm>
              <a:off x="4152053" y="690880"/>
              <a:ext cx="1402080" cy="670560"/>
            </a:xfrm>
            <a:custGeom>
              <a:avLst/>
              <a:gdLst>
                <a:gd name="connsiteX0" fmla="*/ 1402080 w 1402080"/>
                <a:gd name="connsiteY0" fmla="*/ 203200 h 670560"/>
                <a:gd name="connsiteX1" fmla="*/ 1280160 w 1402080"/>
                <a:gd name="connsiteY1" fmla="*/ 121920 h 670560"/>
                <a:gd name="connsiteX2" fmla="*/ 1198880 w 1402080"/>
                <a:gd name="connsiteY2" fmla="*/ 81280 h 670560"/>
                <a:gd name="connsiteX3" fmla="*/ 1158240 w 1402080"/>
                <a:gd name="connsiteY3" fmla="*/ 60960 h 670560"/>
                <a:gd name="connsiteX4" fmla="*/ 975360 w 1402080"/>
                <a:gd name="connsiteY4" fmla="*/ 0 h 670560"/>
                <a:gd name="connsiteX5" fmla="*/ 670560 w 1402080"/>
                <a:gd name="connsiteY5" fmla="*/ 40640 h 670560"/>
                <a:gd name="connsiteX6" fmla="*/ 650240 w 1402080"/>
                <a:gd name="connsiteY6" fmla="*/ 60960 h 670560"/>
                <a:gd name="connsiteX7" fmla="*/ 568960 w 1402080"/>
                <a:gd name="connsiteY7" fmla="*/ 182880 h 670560"/>
                <a:gd name="connsiteX8" fmla="*/ 528320 w 1402080"/>
                <a:gd name="connsiteY8" fmla="*/ 304800 h 670560"/>
                <a:gd name="connsiteX9" fmla="*/ 508000 w 1402080"/>
                <a:gd name="connsiteY9" fmla="*/ 365760 h 670560"/>
                <a:gd name="connsiteX10" fmla="*/ 467360 w 1402080"/>
                <a:gd name="connsiteY10" fmla="*/ 548640 h 670560"/>
                <a:gd name="connsiteX11" fmla="*/ 426720 w 1402080"/>
                <a:gd name="connsiteY11" fmla="*/ 589280 h 670560"/>
                <a:gd name="connsiteX12" fmla="*/ 365760 w 1402080"/>
                <a:gd name="connsiteY12" fmla="*/ 650240 h 670560"/>
                <a:gd name="connsiteX13" fmla="*/ 325120 w 1402080"/>
                <a:gd name="connsiteY13" fmla="*/ 670560 h 670560"/>
                <a:gd name="connsiteX14" fmla="*/ 223520 w 1402080"/>
                <a:gd name="connsiteY14" fmla="*/ 650240 h 670560"/>
                <a:gd name="connsiteX15" fmla="*/ 203200 w 1402080"/>
                <a:gd name="connsiteY15" fmla="*/ 609600 h 670560"/>
                <a:gd name="connsiteX16" fmla="*/ 162560 w 1402080"/>
                <a:gd name="connsiteY16" fmla="*/ 548640 h 670560"/>
                <a:gd name="connsiteX17" fmla="*/ 142240 w 1402080"/>
                <a:gd name="connsiteY17" fmla="*/ 508000 h 670560"/>
                <a:gd name="connsiteX18" fmla="*/ 101600 w 1402080"/>
                <a:gd name="connsiteY18" fmla="*/ 447040 h 670560"/>
                <a:gd name="connsiteX19" fmla="*/ 40640 w 1402080"/>
                <a:gd name="connsiteY19" fmla="*/ 264160 h 670560"/>
                <a:gd name="connsiteX20" fmla="*/ 0 w 1402080"/>
                <a:gd name="connsiteY20" fmla="*/ 243840 h 670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02080" h="670560">
                  <a:moveTo>
                    <a:pt x="1402080" y="203200"/>
                  </a:moveTo>
                  <a:cubicBezTo>
                    <a:pt x="1325974" y="127094"/>
                    <a:pt x="1368382" y="151327"/>
                    <a:pt x="1280160" y="121920"/>
                  </a:cubicBezTo>
                  <a:cubicBezTo>
                    <a:pt x="1241214" y="82974"/>
                    <a:pt x="1276710" y="112412"/>
                    <a:pt x="1198880" y="81280"/>
                  </a:cubicBezTo>
                  <a:cubicBezTo>
                    <a:pt x="1184818" y="75655"/>
                    <a:pt x="1172474" y="66136"/>
                    <a:pt x="1158240" y="60960"/>
                  </a:cubicBezTo>
                  <a:cubicBezTo>
                    <a:pt x="1097851" y="39000"/>
                    <a:pt x="975360" y="0"/>
                    <a:pt x="975360" y="0"/>
                  </a:cubicBezTo>
                  <a:cubicBezTo>
                    <a:pt x="873760" y="13547"/>
                    <a:pt x="771304" y="21751"/>
                    <a:pt x="670560" y="40640"/>
                  </a:cubicBezTo>
                  <a:cubicBezTo>
                    <a:pt x="661145" y="42405"/>
                    <a:pt x="655168" y="52746"/>
                    <a:pt x="650240" y="60960"/>
                  </a:cubicBezTo>
                  <a:cubicBezTo>
                    <a:pt x="576429" y="183979"/>
                    <a:pt x="646580" y="105260"/>
                    <a:pt x="568960" y="182880"/>
                  </a:cubicBezTo>
                  <a:lnTo>
                    <a:pt x="528320" y="304800"/>
                  </a:lnTo>
                  <a:cubicBezTo>
                    <a:pt x="521547" y="325120"/>
                    <a:pt x="511521" y="344632"/>
                    <a:pt x="508000" y="365760"/>
                  </a:cubicBezTo>
                  <a:cubicBezTo>
                    <a:pt x="503896" y="390381"/>
                    <a:pt x="490448" y="510161"/>
                    <a:pt x="467360" y="548640"/>
                  </a:cubicBezTo>
                  <a:cubicBezTo>
                    <a:pt x="457503" y="565068"/>
                    <a:pt x="440267" y="575733"/>
                    <a:pt x="426720" y="589280"/>
                  </a:cubicBezTo>
                  <a:lnTo>
                    <a:pt x="365760" y="650240"/>
                  </a:lnTo>
                  <a:lnTo>
                    <a:pt x="325120" y="670560"/>
                  </a:lnTo>
                  <a:cubicBezTo>
                    <a:pt x="291253" y="663787"/>
                    <a:pt x="254411" y="665686"/>
                    <a:pt x="223520" y="650240"/>
                  </a:cubicBezTo>
                  <a:cubicBezTo>
                    <a:pt x="209973" y="643467"/>
                    <a:pt x="210992" y="622587"/>
                    <a:pt x="203200" y="609600"/>
                  </a:cubicBezTo>
                  <a:cubicBezTo>
                    <a:pt x="190635" y="588659"/>
                    <a:pt x="175125" y="569581"/>
                    <a:pt x="162560" y="548640"/>
                  </a:cubicBezTo>
                  <a:cubicBezTo>
                    <a:pt x="154768" y="535653"/>
                    <a:pt x="150641" y="520602"/>
                    <a:pt x="142240" y="508000"/>
                  </a:cubicBezTo>
                  <a:cubicBezTo>
                    <a:pt x="80181" y="414911"/>
                    <a:pt x="175266" y="594372"/>
                    <a:pt x="101600" y="447040"/>
                  </a:cubicBezTo>
                  <a:cubicBezTo>
                    <a:pt x="78571" y="285835"/>
                    <a:pt x="115147" y="338667"/>
                    <a:pt x="40640" y="264160"/>
                  </a:cubicBezTo>
                  <a:cubicBezTo>
                    <a:pt x="15531" y="239051"/>
                    <a:pt x="29899" y="243840"/>
                    <a:pt x="0" y="243840"/>
                  </a:cubicBezTo>
                </a:path>
              </a:pathLst>
            </a:cu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35" name="Straight Connector 34"/>
          <p:cNvCxnSpPr/>
          <p:nvPr/>
        </p:nvCxnSpPr>
        <p:spPr>
          <a:xfrm>
            <a:off x="7474527" y="3556422"/>
            <a:ext cx="755073" cy="0"/>
          </a:xfrm>
          <a:prstGeom prst="line">
            <a:avLst/>
          </a:prstGeom>
          <a:ln w="57150"/>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3377760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srcRect l="-268" t="40108" r="81932" b="2436"/>
          <a:stretch/>
        </p:blipFill>
        <p:spPr>
          <a:xfrm>
            <a:off x="-163798" y="-18499"/>
            <a:ext cx="6948802" cy="6796427"/>
          </a:xfrm>
          <a:prstGeom prst="rect">
            <a:avLst/>
          </a:prstGeom>
        </p:spPr>
      </p:pic>
      <p:grpSp>
        <p:nvGrpSpPr>
          <p:cNvPr id="23" name="Group 22"/>
          <p:cNvGrpSpPr/>
          <p:nvPr/>
        </p:nvGrpSpPr>
        <p:grpSpPr>
          <a:xfrm>
            <a:off x="6807743" y="2303621"/>
            <a:ext cx="2259417" cy="2250759"/>
            <a:chOff x="6807743" y="3717792"/>
            <a:chExt cx="2259417" cy="2250759"/>
          </a:xfrm>
        </p:grpSpPr>
        <p:sp>
          <p:nvSpPr>
            <p:cNvPr id="18" name="TextBox 17"/>
            <p:cNvSpPr txBox="1"/>
            <p:nvPr/>
          </p:nvSpPr>
          <p:spPr>
            <a:xfrm rot="16200000">
              <a:off x="6370065" y="4155470"/>
              <a:ext cx="1337022" cy="461665"/>
            </a:xfrm>
            <a:prstGeom prst="rect">
              <a:avLst/>
            </a:prstGeom>
            <a:noFill/>
          </p:spPr>
          <p:txBody>
            <a:bodyPr wrap="square" rtlCol="0">
              <a:spAutoFit/>
            </a:bodyPr>
            <a:lstStyle/>
            <a:p>
              <a:r>
                <a:rPr lang="en-US" sz="2400" dirty="0" smtClean="0"/>
                <a:t>Cycles</a:t>
              </a:r>
              <a:endParaRPr lang="en-US" sz="2400" dirty="0"/>
            </a:p>
          </p:txBody>
        </p:sp>
        <p:sp>
          <p:nvSpPr>
            <p:cNvPr id="19" name="TextBox 18"/>
            <p:cNvSpPr txBox="1"/>
            <p:nvPr/>
          </p:nvSpPr>
          <p:spPr>
            <a:xfrm>
              <a:off x="7730138" y="5506886"/>
              <a:ext cx="1337022" cy="461665"/>
            </a:xfrm>
            <a:prstGeom prst="rect">
              <a:avLst/>
            </a:prstGeom>
            <a:noFill/>
          </p:spPr>
          <p:txBody>
            <a:bodyPr wrap="square" rtlCol="0">
              <a:spAutoFit/>
            </a:bodyPr>
            <a:lstStyle/>
            <a:p>
              <a:r>
                <a:rPr lang="en-US" sz="2400" dirty="0" smtClean="0"/>
                <a:t>Time</a:t>
              </a:r>
              <a:endParaRPr lang="en-US" sz="2400" dirty="0"/>
            </a:p>
          </p:txBody>
        </p:sp>
        <p:cxnSp>
          <p:nvCxnSpPr>
            <p:cNvPr id="21" name="Straight Connector 20"/>
            <p:cNvCxnSpPr/>
            <p:nvPr/>
          </p:nvCxnSpPr>
          <p:spPr>
            <a:xfrm>
              <a:off x="7292148" y="5486400"/>
              <a:ext cx="1775012"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rot="5400000">
              <a:off x="6414888" y="4605298"/>
              <a:ext cx="1775012"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3" name="Oval 2"/>
          <p:cNvSpPr/>
          <p:nvPr/>
        </p:nvSpPr>
        <p:spPr>
          <a:xfrm>
            <a:off x="5377546" y="628810"/>
            <a:ext cx="1175657" cy="11065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5493446" y="1629014"/>
            <a:ext cx="1175657" cy="11065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Freeform 8"/>
          <p:cNvSpPr/>
          <p:nvPr/>
        </p:nvSpPr>
        <p:spPr>
          <a:xfrm>
            <a:off x="5955128" y="1283233"/>
            <a:ext cx="140953" cy="576303"/>
          </a:xfrm>
          <a:custGeom>
            <a:avLst/>
            <a:gdLst>
              <a:gd name="connsiteX0" fmla="*/ 0 w 140953"/>
              <a:gd name="connsiteY0" fmla="*/ 0 h 576303"/>
              <a:gd name="connsiteX1" fmla="*/ 23052 w 140953"/>
              <a:gd name="connsiteY1" fmla="*/ 46104 h 576303"/>
              <a:gd name="connsiteX2" fmla="*/ 69157 w 140953"/>
              <a:gd name="connsiteY2" fmla="*/ 276625 h 576303"/>
              <a:gd name="connsiteX3" fmla="*/ 92209 w 140953"/>
              <a:gd name="connsiteY3" fmla="*/ 345782 h 576303"/>
              <a:gd name="connsiteX4" fmla="*/ 138313 w 140953"/>
              <a:gd name="connsiteY4" fmla="*/ 414938 h 576303"/>
              <a:gd name="connsiteX5" fmla="*/ 138313 w 140953"/>
              <a:gd name="connsiteY5" fmla="*/ 576303 h 576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953" h="576303">
                <a:moveTo>
                  <a:pt x="0" y="0"/>
                </a:moveTo>
                <a:cubicBezTo>
                  <a:pt x="7684" y="15368"/>
                  <a:pt x="17619" y="29804"/>
                  <a:pt x="23052" y="46104"/>
                </a:cubicBezTo>
                <a:cubicBezTo>
                  <a:pt x="53673" y="137966"/>
                  <a:pt x="46456" y="174468"/>
                  <a:pt x="69157" y="276625"/>
                </a:cubicBezTo>
                <a:cubicBezTo>
                  <a:pt x="74428" y="300346"/>
                  <a:pt x="81342" y="324048"/>
                  <a:pt x="92209" y="345782"/>
                </a:cubicBezTo>
                <a:cubicBezTo>
                  <a:pt x="114786" y="390937"/>
                  <a:pt x="130362" y="343376"/>
                  <a:pt x="138313" y="414938"/>
                </a:cubicBezTo>
                <a:cubicBezTo>
                  <a:pt x="144253" y="468397"/>
                  <a:pt x="138313" y="522515"/>
                  <a:pt x="138313" y="576303"/>
                </a:cubicBezTo>
              </a:path>
            </a:pathLst>
          </a:cu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4808290" y="2449922"/>
            <a:ext cx="1175657" cy="11065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Freeform 1"/>
          <p:cNvSpPr/>
          <p:nvPr/>
        </p:nvSpPr>
        <p:spPr>
          <a:xfrm>
            <a:off x="5517138" y="1859536"/>
            <a:ext cx="806824" cy="968188"/>
          </a:xfrm>
          <a:custGeom>
            <a:avLst/>
            <a:gdLst>
              <a:gd name="connsiteX0" fmla="*/ 576303 w 806824"/>
              <a:gd name="connsiteY0" fmla="*/ 0 h 968188"/>
              <a:gd name="connsiteX1" fmla="*/ 691563 w 806824"/>
              <a:gd name="connsiteY1" fmla="*/ 92208 h 968188"/>
              <a:gd name="connsiteX2" fmla="*/ 737668 w 806824"/>
              <a:gd name="connsiteY2" fmla="*/ 138312 h 968188"/>
              <a:gd name="connsiteX3" fmla="*/ 760720 w 806824"/>
              <a:gd name="connsiteY3" fmla="*/ 161364 h 968188"/>
              <a:gd name="connsiteX4" fmla="*/ 806824 w 806824"/>
              <a:gd name="connsiteY4" fmla="*/ 184417 h 968188"/>
              <a:gd name="connsiteX5" fmla="*/ 760720 w 806824"/>
              <a:gd name="connsiteY5" fmla="*/ 414938 h 968188"/>
              <a:gd name="connsiteX6" fmla="*/ 737668 w 806824"/>
              <a:gd name="connsiteY6" fmla="*/ 437990 h 968188"/>
              <a:gd name="connsiteX7" fmla="*/ 714616 w 806824"/>
              <a:gd name="connsiteY7" fmla="*/ 484094 h 968188"/>
              <a:gd name="connsiteX8" fmla="*/ 668511 w 806824"/>
              <a:gd name="connsiteY8" fmla="*/ 530198 h 968188"/>
              <a:gd name="connsiteX9" fmla="*/ 645459 w 806824"/>
              <a:gd name="connsiteY9" fmla="*/ 553250 h 968188"/>
              <a:gd name="connsiteX10" fmla="*/ 461042 w 806824"/>
              <a:gd name="connsiteY10" fmla="*/ 576302 h 968188"/>
              <a:gd name="connsiteX11" fmla="*/ 345782 w 806824"/>
              <a:gd name="connsiteY11" fmla="*/ 645459 h 968188"/>
              <a:gd name="connsiteX12" fmla="*/ 207469 w 806824"/>
              <a:gd name="connsiteY12" fmla="*/ 783771 h 968188"/>
              <a:gd name="connsiteX13" fmla="*/ 184417 w 806824"/>
              <a:gd name="connsiteY13" fmla="*/ 806823 h 968188"/>
              <a:gd name="connsiteX14" fmla="*/ 161365 w 806824"/>
              <a:gd name="connsiteY14" fmla="*/ 829875 h 968188"/>
              <a:gd name="connsiteX15" fmla="*/ 115261 w 806824"/>
              <a:gd name="connsiteY15" fmla="*/ 852927 h 968188"/>
              <a:gd name="connsiteX16" fmla="*/ 23053 w 806824"/>
              <a:gd name="connsiteY16" fmla="*/ 922084 h 968188"/>
              <a:gd name="connsiteX17" fmla="*/ 0 w 806824"/>
              <a:gd name="connsiteY17" fmla="*/ 968188 h 968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06824" h="968188">
                <a:moveTo>
                  <a:pt x="576303" y="0"/>
                </a:moveTo>
                <a:cubicBezTo>
                  <a:pt x="641615" y="130625"/>
                  <a:pt x="530202" y="-69149"/>
                  <a:pt x="691563" y="92208"/>
                </a:cubicBezTo>
                <a:lnTo>
                  <a:pt x="737668" y="138312"/>
                </a:lnTo>
                <a:cubicBezTo>
                  <a:pt x="745352" y="145996"/>
                  <a:pt x="751001" y="156504"/>
                  <a:pt x="760720" y="161364"/>
                </a:cubicBezTo>
                <a:lnTo>
                  <a:pt x="806824" y="184417"/>
                </a:lnTo>
                <a:cubicBezTo>
                  <a:pt x="791456" y="261257"/>
                  <a:pt x="781338" y="339337"/>
                  <a:pt x="760720" y="414938"/>
                </a:cubicBezTo>
                <a:cubicBezTo>
                  <a:pt x="757861" y="425422"/>
                  <a:pt x="743696" y="428948"/>
                  <a:pt x="737668" y="437990"/>
                </a:cubicBezTo>
                <a:cubicBezTo>
                  <a:pt x="728137" y="452286"/>
                  <a:pt x="724925" y="470349"/>
                  <a:pt x="714616" y="484094"/>
                </a:cubicBezTo>
                <a:cubicBezTo>
                  <a:pt x="701576" y="501481"/>
                  <a:pt x="683879" y="514830"/>
                  <a:pt x="668511" y="530198"/>
                </a:cubicBezTo>
                <a:cubicBezTo>
                  <a:pt x="660827" y="537882"/>
                  <a:pt x="656242" y="551902"/>
                  <a:pt x="645459" y="553250"/>
                </a:cubicBezTo>
                <a:lnTo>
                  <a:pt x="461042" y="576302"/>
                </a:lnTo>
                <a:cubicBezTo>
                  <a:pt x="397756" y="639588"/>
                  <a:pt x="435556" y="615533"/>
                  <a:pt x="345782" y="645459"/>
                </a:cubicBezTo>
                <a:lnTo>
                  <a:pt x="207469" y="783771"/>
                </a:lnTo>
                <a:lnTo>
                  <a:pt x="184417" y="806823"/>
                </a:lnTo>
                <a:cubicBezTo>
                  <a:pt x="176733" y="814507"/>
                  <a:pt x="171085" y="825015"/>
                  <a:pt x="161365" y="829875"/>
                </a:cubicBezTo>
                <a:lnTo>
                  <a:pt x="115261" y="852927"/>
                </a:lnTo>
                <a:cubicBezTo>
                  <a:pt x="57008" y="911182"/>
                  <a:pt x="88596" y="889312"/>
                  <a:pt x="23053" y="922084"/>
                </a:cubicBezTo>
                <a:lnTo>
                  <a:pt x="0" y="968188"/>
                </a:lnTo>
              </a:path>
            </a:pathLst>
          </a:cu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3900298" y="1872342"/>
            <a:ext cx="1175657" cy="11065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Freeform 3"/>
          <p:cNvSpPr/>
          <p:nvPr/>
        </p:nvSpPr>
        <p:spPr>
          <a:xfrm>
            <a:off x="4687263" y="2504995"/>
            <a:ext cx="852928" cy="576302"/>
          </a:xfrm>
          <a:custGeom>
            <a:avLst/>
            <a:gdLst>
              <a:gd name="connsiteX0" fmla="*/ 852928 w 852928"/>
              <a:gd name="connsiteY0" fmla="*/ 322729 h 576302"/>
              <a:gd name="connsiteX1" fmla="*/ 737667 w 852928"/>
              <a:gd name="connsiteY1" fmla="*/ 391885 h 576302"/>
              <a:gd name="connsiteX2" fmla="*/ 714615 w 852928"/>
              <a:gd name="connsiteY2" fmla="*/ 414937 h 576302"/>
              <a:gd name="connsiteX3" fmla="*/ 691563 w 852928"/>
              <a:gd name="connsiteY3" fmla="*/ 437989 h 576302"/>
              <a:gd name="connsiteX4" fmla="*/ 622407 w 852928"/>
              <a:gd name="connsiteY4" fmla="*/ 553250 h 576302"/>
              <a:gd name="connsiteX5" fmla="*/ 599354 w 852928"/>
              <a:gd name="connsiteY5" fmla="*/ 576302 h 576302"/>
              <a:gd name="connsiteX6" fmla="*/ 322729 w 852928"/>
              <a:gd name="connsiteY6" fmla="*/ 484094 h 576302"/>
              <a:gd name="connsiteX7" fmla="*/ 299677 w 852928"/>
              <a:gd name="connsiteY7" fmla="*/ 461042 h 576302"/>
              <a:gd name="connsiteX8" fmla="*/ 253573 w 852928"/>
              <a:gd name="connsiteY8" fmla="*/ 276625 h 576302"/>
              <a:gd name="connsiteX9" fmla="*/ 207469 w 852928"/>
              <a:gd name="connsiteY9" fmla="*/ 161364 h 576302"/>
              <a:gd name="connsiteX10" fmla="*/ 161364 w 852928"/>
              <a:gd name="connsiteY10" fmla="*/ 138312 h 576302"/>
              <a:gd name="connsiteX11" fmla="*/ 69156 w 852928"/>
              <a:gd name="connsiteY11" fmla="*/ 0 h 576302"/>
              <a:gd name="connsiteX12" fmla="*/ 0 w 852928"/>
              <a:gd name="connsiteY12" fmla="*/ 0 h 576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2928" h="576302">
                <a:moveTo>
                  <a:pt x="852928" y="322729"/>
                </a:moveTo>
                <a:cubicBezTo>
                  <a:pt x="763153" y="352654"/>
                  <a:pt x="800953" y="328599"/>
                  <a:pt x="737667" y="391885"/>
                </a:cubicBezTo>
                <a:lnTo>
                  <a:pt x="714615" y="414937"/>
                </a:lnTo>
                <a:lnTo>
                  <a:pt x="691563" y="437989"/>
                </a:lnTo>
                <a:cubicBezTo>
                  <a:pt x="664747" y="491622"/>
                  <a:pt x="664133" y="497616"/>
                  <a:pt x="622407" y="553250"/>
                </a:cubicBezTo>
                <a:cubicBezTo>
                  <a:pt x="615887" y="561944"/>
                  <a:pt x="607038" y="568618"/>
                  <a:pt x="599354" y="576302"/>
                </a:cubicBezTo>
                <a:cubicBezTo>
                  <a:pt x="230301" y="542752"/>
                  <a:pt x="398754" y="636143"/>
                  <a:pt x="322729" y="484094"/>
                </a:cubicBezTo>
                <a:cubicBezTo>
                  <a:pt x="317869" y="474374"/>
                  <a:pt x="307361" y="468726"/>
                  <a:pt x="299677" y="461042"/>
                </a:cubicBezTo>
                <a:cubicBezTo>
                  <a:pt x="256718" y="203287"/>
                  <a:pt x="303807" y="402212"/>
                  <a:pt x="253573" y="276625"/>
                </a:cubicBezTo>
                <a:cubicBezTo>
                  <a:pt x="247572" y="261621"/>
                  <a:pt x="225490" y="179384"/>
                  <a:pt x="207469" y="161364"/>
                </a:cubicBezTo>
                <a:cubicBezTo>
                  <a:pt x="195319" y="149214"/>
                  <a:pt x="176732" y="145996"/>
                  <a:pt x="161364" y="138312"/>
                </a:cubicBezTo>
                <a:cubicBezTo>
                  <a:pt x="161199" y="137982"/>
                  <a:pt x="104357" y="0"/>
                  <a:pt x="69156" y="0"/>
                </a:cubicBezTo>
                <a:lnTo>
                  <a:pt x="0" y="0"/>
                </a:lnTo>
              </a:path>
            </a:pathLst>
          </a:cu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4052698" y="1187186"/>
            <a:ext cx="1175657" cy="11065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reeform 5"/>
          <p:cNvSpPr/>
          <p:nvPr/>
        </p:nvSpPr>
        <p:spPr>
          <a:xfrm>
            <a:off x="4249273" y="2043953"/>
            <a:ext cx="461042" cy="487588"/>
          </a:xfrm>
          <a:custGeom>
            <a:avLst/>
            <a:gdLst>
              <a:gd name="connsiteX0" fmla="*/ 461042 w 461042"/>
              <a:gd name="connsiteY0" fmla="*/ 484094 h 487588"/>
              <a:gd name="connsiteX1" fmla="*/ 414938 w 461042"/>
              <a:gd name="connsiteY1" fmla="*/ 461042 h 487588"/>
              <a:gd name="connsiteX2" fmla="*/ 368833 w 461042"/>
              <a:gd name="connsiteY2" fmla="*/ 414937 h 487588"/>
              <a:gd name="connsiteX3" fmla="*/ 322729 w 461042"/>
              <a:gd name="connsiteY3" fmla="*/ 437989 h 487588"/>
              <a:gd name="connsiteX4" fmla="*/ 299677 w 461042"/>
              <a:gd name="connsiteY4" fmla="*/ 484094 h 487588"/>
              <a:gd name="connsiteX5" fmla="*/ 345781 w 461042"/>
              <a:gd name="connsiteY5" fmla="*/ 322729 h 487588"/>
              <a:gd name="connsiteX6" fmla="*/ 322729 w 461042"/>
              <a:gd name="connsiteY6" fmla="*/ 184416 h 487588"/>
              <a:gd name="connsiteX7" fmla="*/ 207469 w 461042"/>
              <a:gd name="connsiteY7" fmla="*/ 253573 h 487588"/>
              <a:gd name="connsiteX8" fmla="*/ 184417 w 461042"/>
              <a:gd name="connsiteY8" fmla="*/ 299677 h 487588"/>
              <a:gd name="connsiteX9" fmla="*/ 138312 w 461042"/>
              <a:gd name="connsiteY9" fmla="*/ 322729 h 487588"/>
              <a:gd name="connsiteX10" fmla="*/ 23052 w 461042"/>
              <a:gd name="connsiteY10" fmla="*/ 368833 h 487588"/>
              <a:gd name="connsiteX11" fmla="*/ 0 w 461042"/>
              <a:gd name="connsiteY11" fmla="*/ 345781 h 487588"/>
              <a:gd name="connsiteX12" fmla="*/ 23052 w 461042"/>
              <a:gd name="connsiteY12" fmla="*/ 299677 h 487588"/>
              <a:gd name="connsiteX13" fmla="*/ 46104 w 461042"/>
              <a:gd name="connsiteY13" fmla="*/ 230521 h 487588"/>
              <a:gd name="connsiteX14" fmla="*/ 115260 w 461042"/>
              <a:gd name="connsiteY14" fmla="*/ 161364 h 487588"/>
              <a:gd name="connsiteX15" fmla="*/ 161365 w 461042"/>
              <a:gd name="connsiteY15" fmla="*/ 115260 h 487588"/>
              <a:gd name="connsiteX16" fmla="*/ 184417 w 461042"/>
              <a:gd name="connsiteY16" fmla="*/ 92208 h 487588"/>
              <a:gd name="connsiteX17" fmla="*/ 253573 w 461042"/>
              <a:gd name="connsiteY17" fmla="*/ 46104 h 487588"/>
              <a:gd name="connsiteX18" fmla="*/ 276625 w 461042"/>
              <a:gd name="connsiteY18" fmla="*/ 0 h 48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1042" h="487588">
                <a:moveTo>
                  <a:pt x="461042" y="484094"/>
                </a:moveTo>
                <a:cubicBezTo>
                  <a:pt x="445674" y="476410"/>
                  <a:pt x="428684" y="471351"/>
                  <a:pt x="414938" y="461042"/>
                </a:cubicBezTo>
                <a:cubicBezTo>
                  <a:pt x="397551" y="448002"/>
                  <a:pt x="368833" y="414937"/>
                  <a:pt x="368833" y="414937"/>
                </a:cubicBezTo>
                <a:cubicBezTo>
                  <a:pt x="353465" y="422621"/>
                  <a:pt x="334878" y="425839"/>
                  <a:pt x="322729" y="437989"/>
                </a:cubicBezTo>
                <a:cubicBezTo>
                  <a:pt x="310579" y="450139"/>
                  <a:pt x="299677" y="501276"/>
                  <a:pt x="299677" y="484094"/>
                </a:cubicBezTo>
                <a:cubicBezTo>
                  <a:pt x="299677" y="455147"/>
                  <a:pt x="334910" y="355342"/>
                  <a:pt x="345781" y="322729"/>
                </a:cubicBezTo>
                <a:cubicBezTo>
                  <a:pt x="338097" y="276625"/>
                  <a:pt x="359227" y="213614"/>
                  <a:pt x="322729" y="184416"/>
                </a:cubicBezTo>
                <a:cubicBezTo>
                  <a:pt x="310965" y="175005"/>
                  <a:pt x="226308" y="225314"/>
                  <a:pt x="207469" y="253573"/>
                </a:cubicBezTo>
                <a:cubicBezTo>
                  <a:pt x="197938" y="267869"/>
                  <a:pt x="196567" y="287528"/>
                  <a:pt x="184417" y="299677"/>
                </a:cubicBezTo>
                <a:cubicBezTo>
                  <a:pt x="172267" y="311827"/>
                  <a:pt x="153680" y="315045"/>
                  <a:pt x="138312" y="322729"/>
                </a:cubicBezTo>
                <a:cubicBezTo>
                  <a:pt x="101668" y="359373"/>
                  <a:pt x="100115" y="368833"/>
                  <a:pt x="23052" y="368833"/>
                </a:cubicBezTo>
                <a:cubicBezTo>
                  <a:pt x="12185" y="368833"/>
                  <a:pt x="7684" y="353465"/>
                  <a:pt x="0" y="345781"/>
                </a:cubicBezTo>
                <a:cubicBezTo>
                  <a:pt x="7684" y="330413"/>
                  <a:pt x="16671" y="315630"/>
                  <a:pt x="23052" y="299677"/>
                </a:cubicBezTo>
                <a:cubicBezTo>
                  <a:pt x="32076" y="277116"/>
                  <a:pt x="32625" y="250739"/>
                  <a:pt x="46104" y="230521"/>
                </a:cubicBezTo>
                <a:cubicBezTo>
                  <a:pt x="64188" y="203396"/>
                  <a:pt x="92208" y="184416"/>
                  <a:pt x="115260" y="161364"/>
                </a:cubicBezTo>
                <a:lnTo>
                  <a:pt x="161365" y="115260"/>
                </a:lnTo>
                <a:cubicBezTo>
                  <a:pt x="169049" y="107576"/>
                  <a:pt x="174697" y="97068"/>
                  <a:pt x="184417" y="92208"/>
                </a:cubicBezTo>
                <a:cubicBezTo>
                  <a:pt x="212411" y="78211"/>
                  <a:pt x="235972" y="72505"/>
                  <a:pt x="253573" y="46104"/>
                </a:cubicBezTo>
                <a:cubicBezTo>
                  <a:pt x="263104" y="31808"/>
                  <a:pt x="276625" y="0"/>
                  <a:pt x="276625" y="0"/>
                </a:cubicBezTo>
              </a:path>
            </a:pathLst>
          </a:cu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4466354" y="502030"/>
            <a:ext cx="1175657" cy="11065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p:nvSpPr>
        <p:spPr>
          <a:xfrm>
            <a:off x="3658254" y="416226"/>
            <a:ext cx="1175657" cy="11065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p:cNvSpPr/>
          <p:nvPr/>
        </p:nvSpPr>
        <p:spPr>
          <a:xfrm>
            <a:off x="2798288" y="919685"/>
            <a:ext cx="1175657" cy="11065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p:nvPr/>
        </p:nvSpPr>
        <p:spPr>
          <a:xfrm>
            <a:off x="3375231" y="1749721"/>
            <a:ext cx="1175657" cy="11065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Freeform 15"/>
          <p:cNvSpPr/>
          <p:nvPr/>
        </p:nvSpPr>
        <p:spPr>
          <a:xfrm>
            <a:off x="3388179" y="1347107"/>
            <a:ext cx="269421" cy="808264"/>
          </a:xfrm>
          <a:custGeom>
            <a:avLst/>
            <a:gdLst>
              <a:gd name="connsiteX0" fmla="*/ 269421 w 269421"/>
              <a:gd name="connsiteY0" fmla="*/ 0 h 808264"/>
              <a:gd name="connsiteX1" fmla="*/ 195942 w 269421"/>
              <a:gd name="connsiteY1" fmla="*/ 122464 h 808264"/>
              <a:gd name="connsiteX2" fmla="*/ 171450 w 269421"/>
              <a:gd name="connsiteY2" fmla="*/ 171450 h 808264"/>
              <a:gd name="connsiteX3" fmla="*/ 146957 w 269421"/>
              <a:gd name="connsiteY3" fmla="*/ 195943 h 808264"/>
              <a:gd name="connsiteX4" fmla="*/ 73478 w 269421"/>
              <a:gd name="connsiteY4" fmla="*/ 293914 h 808264"/>
              <a:gd name="connsiteX5" fmla="*/ 0 w 269421"/>
              <a:gd name="connsiteY5" fmla="*/ 318407 h 808264"/>
              <a:gd name="connsiteX6" fmla="*/ 24492 w 269421"/>
              <a:gd name="connsiteY6" fmla="*/ 612322 h 808264"/>
              <a:gd name="connsiteX7" fmla="*/ 73478 w 269421"/>
              <a:gd name="connsiteY7" fmla="*/ 636814 h 808264"/>
              <a:gd name="connsiteX8" fmla="*/ 122464 w 269421"/>
              <a:gd name="connsiteY8" fmla="*/ 685800 h 808264"/>
              <a:gd name="connsiteX9" fmla="*/ 146957 w 269421"/>
              <a:gd name="connsiteY9" fmla="*/ 710293 h 808264"/>
              <a:gd name="connsiteX10" fmla="*/ 171450 w 269421"/>
              <a:gd name="connsiteY10" fmla="*/ 734786 h 808264"/>
              <a:gd name="connsiteX11" fmla="*/ 195942 w 269421"/>
              <a:gd name="connsiteY11" fmla="*/ 783772 h 808264"/>
              <a:gd name="connsiteX12" fmla="*/ 220435 w 269421"/>
              <a:gd name="connsiteY12" fmla="*/ 808264 h 80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21" h="808264">
                <a:moveTo>
                  <a:pt x="269421" y="0"/>
                </a:moveTo>
                <a:cubicBezTo>
                  <a:pt x="215272" y="108299"/>
                  <a:pt x="246253" y="72155"/>
                  <a:pt x="195942" y="122464"/>
                </a:cubicBezTo>
                <a:cubicBezTo>
                  <a:pt x="187778" y="138793"/>
                  <a:pt x="181576" y="156260"/>
                  <a:pt x="171450" y="171450"/>
                </a:cubicBezTo>
                <a:cubicBezTo>
                  <a:pt x="165045" y="181057"/>
                  <a:pt x="153362" y="186336"/>
                  <a:pt x="146957" y="195943"/>
                </a:cubicBezTo>
                <a:cubicBezTo>
                  <a:pt x="125175" y="228616"/>
                  <a:pt x="118882" y="278779"/>
                  <a:pt x="73478" y="293914"/>
                </a:cubicBezTo>
                <a:lnTo>
                  <a:pt x="0" y="318407"/>
                </a:lnTo>
                <a:cubicBezTo>
                  <a:pt x="8164" y="416379"/>
                  <a:pt x="2386" y="516528"/>
                  <a:pt x="24492" y="612322"/>
                </a:cubicBezTo>
                <a:cubicBezTo>
                  <a:pt x="28597" y="630110"/>
                  <a:pt x="58873" y="625861"/>
                  <a:pt x="73478" y="636814"/>
                </a:cubicBezTo>
                <a:cubicBezTo>
                  <a:pt x="91952" y="650669"/>
                  <a:pt x="106135" y="669471"/>
                  <a:pt x="122464" y="685800"/>
                </a:cubicBezTo>
                <a:lnTo>
                  <a:pt x="146957" y="710293"/>
                </a:lnTo>
                <a:lnTo>
                  <a:pt x="171450" y="734786"/>
                </a:lnTo>
                <a:cubicBezTo>
                  <a:pt x="179614" y="751115"/>
                  <a:pt x="185816" y="768582"/>
                  <a:pt x="195942" y="783772"/>
                </a:cubicBezTo>
                <a:cubicBezTo>
                  <a:pt x="202346" y="793379"/>
                  <a:pt x="220435" y="808264"/>
                  <a:pt x="220435" y="808264"/>
                </a:cubicBezTo>
              </a:path>
            </a:pathLst>
          </a:cu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Freeform 16"/>
          <p:cNvSpPr/>
          <p:nvPr/>
        </p:nvSpPr>
        <p:spPr>
          <a:xfrm>
            <a:off x="3608614" y="2155371"/>
            <a:ext cx="1077686" cy="171450"/>
          </a:xfrm>
          <a:custGeom>
            <a:avLst/>
            <a:gdLst>
              <a:gd name="connsiteX0" fmla="*/ 0 w 1077686"/>
              <a:gd name="connsiteY0" fmla="*/ 0 h 171450"/>
              <a:gd name="connsiteX1" fmla="*/ 48986 w 1077686"/>
              <a:gd name="connsiteY1" fmla="*/ 24493 h 171450"/>
              <a:gd name="connsiteX2" fmla="*/ 73479 w 1077686"/>
              <a:gd name="connsiteY2" fmla="*/ 48986 h 171450"/>
              <a:gd name="connsiteX3" fmla="*/ 146957 w 1077686"/>
              <a:gd name="connsiteY3" fmla="*/ 73479 h 171450"/>
              <a:gd name="connsiteX4" fmla="*/ 269422 w 1077686"/>
              <a:gd name="connsiteY4" fmla="*/ 122465 h 171450"/>
              <a:gd name="connsiteX5" fmla="*/ 318407 w 1077686"/>
              <a:gd name="connsiteY5" fmla="*/ 171450 h 171450"/>
              <a:gd name="connsiteX6" fmla="*/ 783772 w 1077686"/>
              <a:gd name="connsiteY6" fmla="*/ 146958 h 171450"/>
              <a:gd name="connsiteX7" fmla="*/ 808265 w 1077686"/>
              <a:gd name="connsiteY7" fmla="*/ 122465 h 171450"/>
              <a:gd name="connsiteX8" fmla="*/ 979715 w 1077686"/>
              <a:gd name="connsiteY8" fmla="*/ 97972 h 171450"/>
              <a:gd name="connsiteX9" fmla="*/ 1077686 w 1077686"/>
              <a:gd name="connsiteY9" fmla="*/ 73479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7686" h="171450">
                <a:moveTo>
                  <a:pt x="0" y="0"/>
                </a:moveTo>
                <a:cubicBezTo>
                  <a:pt x="16329" y="8164"/>
                  <a:pt x="33796" y="14366"/>
                  <a:pt x="48986" y="24493"/>
                </a:cubicBezTo>
                <a:cubicBezTo>
                  <a:pt x="58593" y="30898"/>
                  <a:pt x="63152" y="43822"/>
                  <a:pt x="73479" y="48986"/>
                </a:cubicBezTo>
                <a:cubicBezTo>
                  <a:pt x="96571" y="60532"/>
                  <a:pt x="122464" y="65315"/>
                  <a:pt x="146957" y="73479"/>
                </a:cubicBezTo>
                <a:cubicBezTo>
                  <a:pt x="213976" y="140498"/>
                  <a:pt x="105663" y="40586"/>
                  <a:pt x="269422" y="122465"/>
                </a:cubicBezTo>
                <a:cubicBezTo>
                  <a:pt x="290076" y="132792"/>
                  <a:pt x="318407" y="171450"/>
                  <a:pt x="318407" y="171450"/>
                </a:cubicBezTo>
                <a:cubicBezTo>
                  <a:pt x="473529" y="163286"/>
                  <a:pt x="629207" y="162414"/>
                  <a:pt x="783772" y="146958"/>
                </a:cubicBezTo>
                <a:cubicBezTo>
                  <a:pt x="795261" y="145809"/>
                  <a:pt x="797064" y="125265"/>
                  <a:pt x="808265" y="122465"/>
                </a:cubicBezTo>
                <a:cubicBezTo>
                  <a:pt x="864272" y="108463"/>
                  <a:pt x="922565" y="106136"/>
                  <a:pt x="979715" y="97972"/>
                </a:cubicBezTo>
                <a:cubicBezTo>
                  <a:pt x="1043305" y="66176"/>
                  <a:pt x="1010444" y="73479"/>
                  <a:pt x="1077686" y="73479"/>
                </a:cubicBezTo>
              </a:path>
            </a:pathLst>
          </a:cu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Freeform 28"/>
          <p:cNvSpPr/>
          <p:nvPr/>
        </p:nvSpPr>
        <p:spPr>
          <a:xfrm>
            <a:off x="4470400" y="925819"/>
            <a:ext cx="548640" cy="1160368"/>
          </a:xfrm>
          <a:custGeom>
            <a:avLst/>
            <a:gdLst>
              <a:gd name="connsiteX0" fmla="*/ 0 w 548640"/>
              <a:gd name="connsiteY0" fmla="*/ 1160368 h 1160368"/>
              <a:gd name="connsiteX1" fmla="*/ 40640 w 548640"/>
              <a:gd name="connsiteY1" fmla="*/ 1140048 h 1160368"/>
              <a:gd name="connsiteX2" fmla="*/ 162560 w 548640"/>
              <a:gd name="connsiteY2" fmla="*/ 1099408 h 1160368"/>
              <a:gd name="connsiteX3" fmla="*/ 223520 w 548640"/>
              <a:gd name="connsiteY3" fmla="*/ 1058768 h 1160368"/>
              <a:gd name="connsiteX4" fmla="*/ 264160 w 548640"/>
              <a:gd name="connsiteY4" fmla="*/ 1018128 h 1160368"/>
              <a:gd name="connsiteX5" fmla="*/ 284480 w 548640"/>
              <a:gd name="connsiteY5" fmla="*/ 997808 h 1160368"/>
              <a:gd name="connsiteX6" fmla="*/ 304800 w 548640"/>
              <a:gd name="connsiteY6" fmla="*/ 916528 h 1160368"/>
              <a:gd name="connsiteX7" fmla="*/ 264160 w 548640"/>
              <a:gd name="connsiteY7" fmla="*/ 652368 h 1160368"/>
              <a:gd name="connsiteX8" fmla="*/ 304800 w 548640"/>
              <a:gd name="connsiteY8" fmla="*/ 367888 h 1160368"/>
              <a:gd name="connsiteX9" fmla="*/ 325120 w 548640"/>
              <a:gd name="connsiteY9" fmla="*/ 347568 h 1160368"/>
              <a:gd name="connsiteX10" fmla="*/ 345440 w 548640"/>
              <a:gd name="connsiteY10" fmla="*/ 306928 h 1160368"/>
              <a:gd name="connsiteX11" fmla="*/ 386080 w 548640"/>
              <a:gd name="connsiteY11" fmla="*/ 266288 h 1160368"/>
              <a:gd name="connsiteX12" fmla="*/ 447040 w 548640"/>
              <a:gd name="connsiteY12" fmla="*/ 225648 h 1160368"/>
              <a:gd name="connsiteX13" fmla="*/ 487680 w 548640"/>
              <a:gd name="connsiteY13" fmla="*/ 144368 h 1160368"/>
              <a:gd name="connsiteX14" fmla="*/ 528320 w 548640"/>
              <a:gd name="connsiteY14" fmla="*/ 2128 h 1160368"/>
              <a:gd name="connsiteX15" fmla="*/ 548640 w 548640"/>
              <a:gd name="connsiteY15" fmla="*/ 2128 h 1160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48640" h="1160368">
                <a:moveTo>
                  <a:pt x="0" y="1160368"/>
                </a:moveTo>
                <a:cubicBezTo>
                  <a:pt x="13547" y="1153595"/>
                  <a:pt x="26459" y="1145366"/>
                  <a:pt x="40640" y="1140048"/>
                </a:cubicBezTo>
                <a:cubicBezTo>
                  <a:pt x="80751" y="1125006"/>
                  <a:pt x="162560" y="1099408"/>
                  <a:pt x="162560" y="1099408"/>
                </a:cubicBezTo>
                <a:cubicBezTo>
                  <a:pt x="224711" y="1037257"/>
                  <a:pt x="125105" y="1132579"/>
                  <a:pt x="223520" y="1058768"/>
                </a:cubicBezTo>
                <a:cubicBezTo>
                  <a:pt x="238846" y="1047273"/>
                  <a:pt x="250613" y="1031675"/>
                  <a:pt x="264160" y="1018128"/>
                </a:cubicBezTo>
                <a:lnTo>
                  <a:pt x="284480" y="997808"/>
                </a:lnTo>
                <a:cubicBezTo>
                  <a:pt x="291253" y="970715"/>
                  <a:pt x="304800" y="944455"/>
                  <a:pt x="304800" y="916528"/>
                </a:cubicBezTo>
                <a:cubicBezTo>
                  <a:pt x="304800" y="721307"/>
                  <a:pt x="313547" y="751141"/>
                  <a:pt x="264160" y="652368"/>
                </a:cubicBezTo>
                <a:cubicBezTo>
                  <a:pt x="271173" y="568208"/>
                  <a:pt x="250709" y="449024"/>
                  <a:pt x="304800" y="367888"/>
                </a:cubicBezTo>
                <a:cubicBezTo>
                  <a:pt x="310113" y="359918"/>
                  <a:pt x="319807" y="355538"/>
                  <a:pt x="325120" y="347568"/>
                </a:cubicBezTo>
                <a:cubicBezTo>
                  <a:pt x="333521" y="334966"/>
                  <a:pt x="336353" y="319045"/>
                  <a:pt x="345440" y="306928"/>
                </a:cubicBezTo>
                <a:cubicBezTo>
                  <a:pt x="356935" y="291602"/>
                  <a:pt x="368945" y="274856"/>
                  <a:pt x="386080" y="266288"/>
                </a:cubicBezTo>
                <a:cubicBezTo>
                  <a:pt x="407252" y="255702"/>
                  <a:pt x="433742" y="247812"/>
                  <a:pt x="447040" y="225648"/>
                </a:cubicBezTo>
                <a:cubicBezTo>
                  <a:pt x="462625" y="199673"/>
                  <a:pt x="487680" y="144368"/>
                  <a:pt x="487680" y="144368"/>
                </a:cubicBezTo>
                <a:cubicBezTo>
                  <a:pt x="490581" y="129864"/>
                  <a:pt x="501496" y="28952"/>
                  <a:pt x="528320" y="2128"/>
                </a:cubicBezTo>
                <a:cubicBezTo>
                  <a:pt x="533109" y="-2661"/>
                  <a:pt x="541867" y="2128"/>
                  <a:pt x="548640" y="2128"/>
                </a:cubicBezTo>
              </a:path>
            </a:pathLst>
          </a:cu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Freeform 31"/>
          <p:cNvSpPr/>
          <p:nvPr/>
        </p:nvSpPr>
        <p:spPr>
          <a:xfrm>
            <a:off x="4998720" y="887307"/>
            <a:ext cx="557025" cy="93162"/>
          </a:xfrm>
          <a:custGeom>
            <a:avLst/>
            <a:gdLst>
              <a:gd name="connsiteX0" fmla="*/ 0 w 557025"/>
              <a:gd name="connsiteY0" fmla="*/ 60960 h 93162"/>
              <a:gd name="connsiteX1" fmla="*/ 121920 w 557025"/>
              <a:gd name="connsiteY1" fmla="*/ 40640 h 93162"/>
              <a:gd name="connsiteX2" fmla="*/ 162560 w 557025"/>
              <a:gd name="connsiteY2" fmla="*/ 20320 h 93162"/>
              <a:gd name="connsiteX3" fmla="*/ 243840 w 557025"/>
              <a:gd name="connsiteY3" fmla="*/ 0 h 93162"/>
              <a:gd name="connsiteX4" fmla="*/ 426720 w 557025"/>
              <a:gd name="connsiteY4" fmla="*/ 20320 h 93162"/>
              <a:gd name="connsiteX5" fmla="*/ 548640 w 557025"/>
              <a:gd name="connsiteY5" fmla="*/ 60960 h 93162"/>
              <a:gd name="connsiteX6" fmla="*/ 548640 w 557025"/>
              <a:gd name="connsiteY6" fmla="*/ 0 h 93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7025" h="93162">
                <a:moveTo>
                  <a:pt x="0" y="60960"/>
                </a:moveTo>
                <a:cubicBezTo>
                  <a:pt x="40640" y="54187"/>
                  <a:pt x="81950" y="50633"/>
                  <a:pt x="121920" y="40640"/>
                </a:cubicBezTo>
                <a:cubicBezTo>
                  <a:pt x="136613" y="36967"/>
                  <a:pt x="148192" y="25109"/>
                  <a:pt x="162560" y="20320"/>
                </a:cubicBezTo>
                <a:cubicBezTo>
                  <a:pt x="189054" y="11489"/>
                  <a:pt x="216747" y="6773"/>
                  <a:pt x="243840" y="0"/>
                </a:cubicBezTo>
                <a:cubicBezTo>
                  <a:pt x="304800" y="6773"/>
                  <a:pt x="366576" y="8291"/>
                  <a:pt x="426720" y="20320"/>
                </a:cubicBezTo>
                <a:cubicBezTo>
                  <a:pt x="500333" y="35043"/>
                  <a:pt x="333549" y="146996"/>
                  <a:pt x="548640" y="60960"/>
                </a:cubicBezTo>
                <a:cubicBezTo>
                  <a:pt x="567507" y="53413"/>
                  <a:pt x="548640" y="20320"/>
                  <a:pt x="548640" y="0"/>
                </a:cubicBezTo>
              </a:path>
            </a:pathLst>
          </a:cu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6" name="Picture 35"/>
          <p:cNvPicPr>
            <a:picLocks noChangeAspect="1"/>
          </p:cNvPicPr>
          <p:nvPr/>
        </p:nvPicPr>
        <p:blipFill rotWithShape="1">
          <a:blip r:embed="rId4"/>
          <a:srcRect l="74465" t="1077" r="18438" b="83840"/>
          <a:stretch/>
        </p:blipFill>
        <p:spPr>
          <a:xfrm>
            <a:off x="4262580" y="2029009"/>
            <a:ext cx="599356" cy="691563"/>
          </a:xfrm>
          <a:prstGeom prst="rect">
            <a:avLst/>
          </a:prstGeom>
        </p:spPr>
      </p:pic>
      <p:grpSp>
        <p:nvGrpSpPr>
          <p:cNvPr id="31" name="Group 30"/>
          <p:cNvGrpSpPr/>
          <p:nvPr/>
        </p:nvGrpSpPr>
        <p:grpSpPr>
          <a:xfrm>
            <a:off x="3608614" y="690879"/>
            <a:ext cx="1945519" cy="747803"/>
            <a:chOff x="3608614" y="690880"/>
            <a:chExt cx="1945519" cy="670560"/>
          </a:xfrm>
        </p:grpSpPr>
        <p:sp>
          <p:nvSpPr>
            <p:cNvPr id="34" name="Freeform 33"/>
            <p:cNvSpPr/>
            <p:nvPr/>
          </p:nvSpPr>
          <p:spPr>
            <a:xfrm>
              <a:off x="3608614" y="930729"/>
              <a:ext cx="553513" cy="367392"/>
            </a:xfrm>
            <a:custGeom>
              <a:avLst/>
              <a:gdLst>
                <a:gd name="connsiteX0" fmla="*/ 906236 w 906236"/>
                <a:gd name="connsiteY0" fmla="*/ 0 h 367392"/>
                <a:gd name="connsiteX1" fmla="*/ 318407 w 906236"/>
                <a:gd name="connsiteY1" fmla="*/ 24492 h 367392"/>
                <a:gd name="connsiteX2" fmla="*/ 293915 w 906236"/>
                <a:gd name="connsiteY2" fmla="*/ 48985 h 367392"/>
                <a:gd name="connsiteX3" fmla="*/ 244929 w 906236"/>
                <a:gd name="connsiteY3" fmla="*/ 73478 h 367392"/>
                <a:gd name="connsiteX4" fmla="*/ 195943 w 906236"/>
                <a:gd name="connsiteY4" fmla="*/ 122464 h 367392"/>
                <a:gd name="connsiteX5" fmla="*/ 146957 w 906236"/>
                <a:gd name="connsiteY5" fmla="*/ 293914 h 367392"/>
                <a:gd name="connsiteX6" fmla="*/ 97972 w 906236"/>
                <a:gd name="connsiteY6" fmla="*/ 342900 h 367392"/>
                <a:gd name="connsiteX7" fmla="*/ 73479 w 906236"/>
                <a:gd name="connsiteY7" fmla="*/ 367392 h 367392"/>
                <a:gd name="connsiteX8" fmla="*/ 0 w 906236"/>
                <a:gd name="connsiteY8" fmla="*/ 367392 h 36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6236" h="367392">
                  <a:moveTo>
                    <a:pt x="906236" y="0"/>
                  </a:moveTo>
                  <a:cubicBezTo>
                    <a:pt x="710293" y="8164"/>
                    <a:pt x="513895" y="8853"/>
                    <a:pt x="318407" y="24492"/>
                  </a:cubicBezTo>
                  <a:cubicBezTo>
                    <a:pt x="306898" y="25413"/>
                    <a:pt x="303522" y="42580"/>
                    <a:pt x="293915" y="48985"/>
                  </a:cubicBezTo>
                  <a:cubicBezTo>
                    <a:pt x="278725" y="59112"/>
                    <a:pt x="259534" y="62524"/>
                    <a:pt x="244929" y="73478"/>
                  </a:cubicBezTo>
                  <a:cubicBezTo>
                    <a:pt x="226455" y="87333"/>
                    <a:pt x="195943" y="122464"/>
                    <a:pt x="195943" y="122464"/>
                  </a:cubicBezTo>
                  <a:cubicBezTo>
                    <a:pt x="179614" y="179614"/>
                    <a:pt x="171097" y="239600"/>
                    <a:pt x="146957" y="293914"/>
                  </a:cubicBezTo>
                  <a:cubicBezTo>
                    <a:pt x="137579" y="315016"/>
                    <a:pt x="114301" y="326571"/>
                    <a:pt x="97972" y="342900"/>
                  </a:cubicBezTo>
                  <a:cubicBezTo>
                    <a:pt x="89808" y="351064"/>
                    <a:pt x="85025" y="367392"/>
                    <a:pt x="73479" y="367392"/>
                  </a:cubicBezTo>
                  <a:lnTo>
                    <a:pt x="0" y="367392"/>
                  </a:lnTo>
                </a:path>
              </a:pathLst>
            </a:cu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Freeform 34"/>
            <p:cNvSpPr/>
            <p:nvPr/>
          </p:nvSpPr>
          <p:spPr>
            <a:xfrm>
              <a:off x="4152053" y="690880"/>
              <a:ext cx="1402080" cy="670560"/>
            </a:xfrm>
            <a:custGeom>
              <a:avLst/>
              <a:gdLst>
                <a:gd name="connsiteX0" fmla="*/ 1402080 w 1402080"/>
                <a:gd name="connsiteY0" fmla="*/ 203200 h 670560"/>
                <a:gd name="connsiteX1" fmla="*/ 1280160 w 1402080"/>
                <a:gd name="connsiteY1" fmla="*/ 121920 h 670560"/>
                <a:gd name="connsiteX2" fmla="*/ 1198880 w 1402080"/>
                <a:gd name="connsiteY2" fmla="*/ 81280 h 670560"/>
                <a:gd name="connsiteX3" fmla="*/ 1158240 w 1402080"/>
                <a:gd name="connsiteY3" fmla="*/ 60960 h 670560"/>
                <a:gd name="connsiteX4" fmla="*/ 975360 w 1402080"/>
                <a:gd name="connsiteY4" fmla="*/ 0 h 670560"/>
                <a:gd name="connsiteX5" fmla="*/ 670560 w 1402080"/>
                <a:gd name="connsiteY5" fmla="*/ 40640 h 670560"/>
                <a:gd name="connsiteX6" fmla="*/ 650240 w 1402080"/>
                <a:gd name="connsiteY6" fmla="*/ 60960 h 670560"/>
                <a:gd name="connsiteX7" fmla="*/ 568960 w 1402080"/>
                <a:gd name="connsiteY7" fmla="*/ 182880 h 670560"/>
                <a:gd name="connsiteX8" fmla="*/ 528320 w 1402080"/>
                <a:gd name="connsiteY8" fmla="*/ 304800 h 670560"/>
                <a:gd name="connsiteX9" fmla="*/ 508000 w 1402080"/>
                <a:gd name="connsiteY9" fmla="*/ 365760 h 670560"/>
                <a:gd name="connsiteX10" fmla="*/ 467360 w 1402080"/>
                <a:gd name="connsiteY10" fmla="*/ 548640 h 670560"/>
                <a:gd name="connsiteX11" fmla="*/ 426720 w 1402080"/>
                <a:gd name="connsiteY11" fmla="*/ 589280 h 670560"/>
                <a:gd name="connsiteX12" fmla="*/ 365760 w 1402080"/>
                <a:gd name="connsiteY12" fmla="*/ 650240 h 670560"/>
                <a:gd name="connsiteX13" fmla="*/ 325120 w 1402080"/>
                <a:gd name="connsiteY13" fmla="*/ 670560 h 670560"/>
                <a:gd name="connsiteX14" fmla="*/ 223520 w 1402080"/>
                <a:gd name="connsiteY14" fmla="*/ 650240 h 670560"/>
                <a:gd name="connsiteX15" fmla="*/ 203200 w 1402080"/>
                <a:gd name="connsiteY15" fmla="*/ 609600 h 670560"/>
                <a:gd name="connsiteX16" fmla="*/ 162560 w 1402080"/>
                <a:gd name="connsiteY16" fmla="*/ 548640 h 670560"/>
                <a:gd name="connsiteX17" fmla="*/ 142240 w 1402080"/>
                <a:gd name="connsiteY17" fmla="*/ 508000 h 670560"/>
                <a:gd name="connsiteX18" fmla="*/ 101600 w 1402080"/>
                <a:gd name="connsiteY18" fmla="*/ 447040 h 670560"/>
                <a:gd name="connsiteX19" fmla="*/ 40640 w 1402080"/>
                <a:gd name="connsiteY19" fmla="*/ 264160 h 670560"/>
                <a:gd name="connsiteX20" fmla="*/ 0 w 1402080"/>
                <a:gd name="connsiteY20" fmla="*/ 243840 h 670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02080" h="670560">
                  <a:moveTo>
                    <a:pt x="1402080" y="203200"/>
                  </a:moveTo>
                  <a:cubicBezTo>
                    <a:pt x="1325974" y="127094"/>
                    <a:pt x="1368382" y="151327"/>
                    <a:pt x="1280160" y="121920"/>
                  </a:cubicBezTo>
                  <a:cubicBezTo>
                    <a:pt x="1241214" y="82974"/>
                    <a:pt x="1276710" y="112412"/>
                    <a:pt x="1198880" y="81280"/>
                  </a:cubicBezTo>
                  <a:cubicBezTo>
                    <a:pt x="1184818" y="75655"/>
                    <a:pt x="1172474" y="66136"/>
                    <a:pt x="1158240" y="60960"/>
                  </a:cubicBezTo>
                  <a:cubicBezTo>
                    <a:pt x="1097851" y="39000"/>
                    <a:pt x="975360" y="0"/>
                    <a:pt x="975360" y="0"/>
                  </a:cubicBezTo>
                  <a:cubicBezTo>
                    <a:pt x="873760" y="13547"/>
                    <a:pt x="771304" y="21751"/>
                    <a:pt x="670560" y="40640"/>
                  </a:cubicBezTo>
                  <a:cubicBezTo>
                    <a:pt x="661145" y="42405"/>
                    <a:pt x="655168" y="52746"/>
                    <a:pt x="650240" y="60960"/>
                  </a:cubicBezTo>
                  <a:cubicBezTo>
                    <a:pt x="576429" y="183979"/>
                    <a:pt x="646580" y="105260"/>
                    <a:pt x="568960" y="182880"/>
                  </a:cubicBezTo>
                  <a:lnTo>
                    <a:pt x="528320" y="304800"/>
                  </a:lnTo>
                  <a:cubicBezTo>
                    <a:pt x="521547" y="325120"/>
                    <a:pt x="511521" y="344632"/>
                    <a:pt x="508000" y="365760"/>
                  </a:cubicBezTo>
                  <a:cubicBezTo>
                    <a:pt x="503896" y="390381"/>
                    <a:pt x="490448" y="510161"/>
                    <a:pt x="467360" y="548640"/>
                  </a:cubicBezTo>
                  <a:cubicBezTo>
                    <a:pt x="457503" y="565068"/>
                    <a:pt x="440267" y="575733"/>
                    <a:pt x="426720" y="589280"/>
                  </a:cubicBezTo>
                  <a:lnTo>
                    <a:pt x="365760" y="650240"/>
                  </a:lnTo>
                  <a:lnTo>
                    <a:pt x="325120" y="670560"/>
                  </a:lnTo>
                  <a:cubicBezTo>
                    <a:pt x="291253" y="663787"/>
                    <a:pt x="254411" y="665686"/>
                    <a:pt x="223520" y="650240"/>
                  </a:cubicBezTo>
                  <a:cubicBezTo>
                    <a:pt x="209973" y="643467"/>
                    <a:pt x="210992" y="622587"/>
                    <a:pt x="203200" y="609600"/>
                  </a:cubicBezTo>
                  <a:cubicBezTo>
                    <a:pt x="190635" y="588659"/>
                    <a:pt x="175125" y="569581"/>
                    <a:pt x="162560" y="548640"/>
                  </a:cubicBezTo>
                  <a:cubicBezTo>
                    <a:pt x="154768" y="535653"/>
                    <a:pt x="150641" y="520602"/>
                    <a:pt x="142240" y="508000"/>
                  </a:cubicBezTo>
                  <a:cubicBezTo>
                    <a:pt x="80181" y="414911"/>
                    <a:pt x="175266" y="594372"/>
                    <a:pt x="101600" y="447040"/>
                  </a:cubicBezTo>
                  <a:cubicBezTo>
                    <a:pt x="78571" y="285835"/>
                    <a:pt x="115147" y="338667"/>
                    <a:pt x="40640" y="264160"/>
                  </a:cubicBezTo>
                  <a:cubicBezTo>
                    <a:pt x="15531" y="239051"/>
                    <a:pt x="29899" y="243840"/>
                    <a:pt x="0" y="243840"/>
                  </a:cubicBezTo>
                </a:path>
              </a:pathLst>
            </a:cu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37" name="Straight Connector 36"/>
          <p:cNvCxnSpPr/>
          <p:nvPr/>
        </p:nvCxnSpPr>
        <p:spPr>
          <a:xfrm>
            <a:off x="7474527" y="3556422"/>
            <a:ext cx="885702" cy="0"/>
          </a:xfrm>
          <a:prstGeom prst="line">
            <a:avLst/>
          </a:prstGeom>
          <a:ln w="57150"/>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8237764" y="3333268"/>
            <a:ext cx="136072" cy="0"/>
          </a:xfrm>
          <a:prstGeom prst="line">
            <a:avLst/>
          </a:prstGeom>
          <a:ln w="57150"/>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8047105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srcRect l="-268" t="40108" r="81932" b="2436"/>
          <a:stretch/>
        </p:blipFill>
        <p:spPr>
          <a:xfrm>
            <a:off x="-163798" y="-18499"/>
            <a:ext cx="6948802" cy="6796427"/>
          </a:xfrm>
          <a:prstGeom prst="rect">
            <a:avLst/>
          </a:prstGeom>
        </p:spPr>
      </p:pic>
      <p:grpSp>
        <p:nvGrpSpPr>
          <p:cNvPr id="23" name="Group 22"/>
          <p:cNvGrpSpPr/>
          <p:nvPr/>
        </p:nvGrpSpPr>
        <p:grpSpPr>
          <a:xfrm>
            <a:off x="6807743" y="2303621"/>
            <a:ext cx="2259417" cy="2250759"/>
            <a:chOff x="6807743" y="3717792"/>
            <a:chExt cx="2259417" cy="2250759"/>
          </a:xfrm>
        </p:grpSpPr>
        <p:sp>
          <p:nvSpPr>
            <p:cNvPr id="18" name="TextBox 17"/>
            <p:cNvSpPr txBox="1"/>
            <p:nvPr/>
          </p:nvSpPr>
          <p:spPr>
            <a:xfrm rot="16200000">
              <a:off x="6370065" y="4155470"/>
              <a:ext cx="1337022" cy="461665"/>
            </a:xfrm>
            <a:prstGeom prst="rect">
              <a:avLst/>
            </a:prstGeom>
            <a:noFill/>
          </p:spPr>
          <p:txBody>
            <a:bodyPr wrap="square" rtlCol="0">
              <a:spAutoFit/>
            </a:bodyPr>
            <a:lstStyle/>
            <a:p>
              <a:r>
                <a:rPr lang="en-US" sz="2400" dirty="0" smtClean="0"/>
                <a:t>Cycles</a:t>
              </a:r>
              <a:endParaRPr lang="en-US" sz="2400" dirty="0"/>
            </a:p>
          </p:txBody>
        </p:sp>
        <p:sp>
          <p:nvSpPr>
            <p:cNvPr id="19" name="TextBox 18"/>
            <p:cNvSpPr txBox="1"/>
            <p:nvPr/>
          </p:nvSpPr>
          <p:spPr>
            <a:xfrm>
              <a:off x="7730138" y="5506886"/>
              <a:ext cx="1337022" cy="461665"/>
            </a:xfrm>
            <a:prstGeom prst="rect">
              <a:avLst/>
            </a:prstGeom>
            <a:noFill/>
          </p:spPr>
          <p:txBody>
            <a:bodyPr wrap="square" rtlCol="0">
              <a:spAutoFit/>
            </a:bodyPr>
            <a:lstStyle/>
            <a:p>
              <a:r>
                <a:rPr lang="en-US" sz="2400" dirty="0" smtClean="0"/>
                <a:t>Time</a:t>
              </a:r>
              <a:endParaRPr lang="en-US" sz="2400" dirty="0"/>
            </a:p>
          </p:txBody>
        </p:sp>
        <p:cxnSp>
          <p:nvCxnSpPr>
            <p:cNvPr id="21" name="Straight Connector 20"/>
            <p:cNvCxnSpPr/>
            <p:nvPr/>
          </p:nvCxnSpPr>
          <p:spPr>
            <a:xfrm>
              <a:off x="7292148" y="5486400"/>
              <a:ext cx="1775012"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rot="5400000">
              <a:off x="6414888" y="4605298"/>
              <a:ext cx="1775012"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3" name="Oval 2"/>
          <p:cNvSpPr/>
          <p:nvPr/>
        </p:nvSpPr>
        <p:spPr>
          <a:xfrm>
            <a:off x="5377546" y="628810"/>
            <a:ext cx="1175657" cy="11065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5493446" y="1629014"/>
            <a:ext cx="1175657" cy="11065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Freeform 8"/>
          <p:cNvSpPr/>
          <p:nvPr/>
        </p:nvSpPr>
        <p:spPr>
          <a:xfrm>
            <a:off x="5955128" y="1283233"/>
            <a:ext cx="140953" cy="576303"/>
          </a:xfrm>
          <a:custGeom>
            <a:avLst/>
            <a:gdLst>
              <a:gd name="connsiteX0" fmla="*/ 0 w 140953"/>
              <a:gd name="connsiteY0" fmla="*/ 0 h 576303"/>
              <a:gd name="connsiteX1" fmla="*/ 23052 w 140953"/>
              <a:gd name="connsiteY1" fmla="*/ 46104 h 576303"/>
              <a:gd name="connsiteX2" fmla="*/ 69157 w 140953"/>
              <a:gd name="connsiteY2" fmla="*/ 276625 h 576303"/>
              <a:gd name="connsiteX3" fmla="*/ 92209 w 140953"/>
              <a:gd name="connsiteY3" fmla="*/ 345782 h 576303"/>
              <a:gd name="connsiteX4" fmla="*/ 138313 w 140953"/>
              <a:gd name="connsiteY4" fmla="*/ 414938 h 576303"/>
              <a:gd name="connsiteX5" fmla="*/ 138313 w 140953"/>
              <a:gd name="connsiteY5" fmla="*/ 576303 h 576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953" h="576303">
                <a:moveTo>
                  <a:pt x="0" y="0"/>
                </a:moveTo>
                <a:cubicBezTo>
                  <a:pt x="7684" y="15368"/>
                  <a:pt x="17619" y="29804"/>
                  <a:pt x="23052" y="46104"/>
                </a:cubicBezTo>
                <a:cubicBezTo>
                  <a:pt x="53673" y="137966"/>
                  <a:pt x="46456" y="174468"/>
                  <a:pt x="69157" y="276625"/>
                </a:cubicBezTo>
                <a:cubicBezTo>
                  <a:pt x="74428" y="300346"/>
                  <a:pt x="81342" y="324048"/>
                  <a:pt x="92209" y="345782"/>
                </a:cubicBezTo>
                <a:cubicBezTo>
                  <a:pt x="114786" y="390937"/>
                  <a:pt x="130362" y="343376"/>
                  <a:pt x="138313" y="414938"/>
                </a:cubicBezTo>
                <a:cubicBezTo>
                  <a:pt x="144253" y="468397"/>
                  <a:pt x="138313" y="522515"/>
                  <a:pt x="138313" y="576303"/>
                </a:cubicBezTo>
              </a:path>
            </a:pathLst>
          </a:cu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4808290" y="2449922"/>
            <a:ext cx="1175657" cy="11065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Freeform 1"/>
          <p:cNvSpPr/>
          <p:nvPr/>
        </p:nvSpPr>
        <p:spPr>
          <a:xfrm>
            <a:off x="5517138" y="1859536"/>
            <a:ext cx="806824" cy="968188"/>
          </a:xfrm>
          <a:custGeom>
            <a:avLst/>
            <a:gdLst>
              <a:gd name="connsiteX0" fmla="*/ 576303 w 806824"/>
              <a:gd name="connsiteY0" fmla="*/ 0 h 968188"/>
              <a:gd name="connsiteX1" fmla="*/ 691563 w 806824"/>
              <a:gd name="connsiteY1" fmla="*/ 92208 h 968188"/>
              <a:gd name="connsiteX2" fmla="*/ 737668 w 806824"/>
              <a:gd name="connsiteY2" fmla="*/ 138312 h 968188"/>
              <a:gd name="connsiteX3" fmla="*/ 760720 w 806824"/>
              <a:gd name="connsiteY3" fmla="*/ 161364 h 968188"/>
              <a:gd name="connsiteX4" fmla="*/ 806824 w 806824"/>
              <a:gd name="connsiteY4" fmla="*/ 184417 h 968188"/>
              <a:gd name="connsiteX5" fmla="*/ 760720 w 806824"/>
              <a:gd name="connsiteY5" fmla="*/ 414938 h 968188"/>
              <a:gd name="connsiteX6" fmla="*/ 737668 w 806824"/>
              <a:gd name="connsiteY6" fmla="*/ 437990 h 968188"/>
              <a:gd name="connsiteX7" fmla="*/ 714616 w 806824"/>
              <a:gd name="connsiteY7" fmla="*/ 484094 h 968188"/>
              <a:gd name="connsiteX8" fmla="*/ 668511 w 806824"/>
              <a:gd name="connsiteY8" fmla="*/ 530198 h 968188"/>
              <a:gd name="connsiteX9" fmla="*/ 645459 w 806824"/>
              <a:gd name="connsiteY9" fmla="*/ 553250 h 968188"/>
              <a:gd name="connsiteX10" fmla="*/ 461042 w 806824"/>
              <a:gd name="connsiteY10" fmla="*/ 576302 h 968188"/>
              <a:gd name="connsiteX11" fmla="*/ 345782 w 806824"/>
              <a:gd name="connsiteY11" fmla="*/ 645459 h 968188"/>
              <a:gd name="connsiteX12" fmla="*/ 207469 w 806824"/>
              <a:gd name="connsiteY12" fmla="*/ 783771 h 968188"/>
              <a:gd name="connsiteX13" fmla="*/ 184417 w 806824"/>
              <a:gd name="connsiteY13" fmla="*/ 806823 h 968188"/>
              <a:gd name="connsiteX14" fmla="*/ 161365 w 806824"/>
              <a:gd name="connsiteY14" fmla="*/ 829875 h 968188"/>
              <a:gd name="connsiteX15" fmla="*/ 115261 w 806824"/>
              <a:gd name="connsiteY15" fmla="*/ 852927 h 968188"/>
              <a:gd name="connsiteX16" fmla="*/ 23053 w 806824"/>
              <a:gd name="connsiteY16" fmla="*/ 922084 h 968188"/>
              <a:gd name="connsiteX17" fmla="*/ 0 w 806824"/>
              <a:gd name="connsiteY17" fmla="*/ 968188 h 968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06824" h="968188">
                <a:moveTo>
                  <a:pt x="576303" y="0"/>
                </a:moveTo>
                <a:cubicBezTo>
                  <a:pt x="641615" y="130625"/>
                  <a:pt x="530202" y="-69149"/>
                  <a:pt x="691563" y="92208"/>
                </a:cubicBezTo>
                <a:lnTo>
                  <a:pt x="737668" y="138312"/>
                </a:lnTo>
                <a:cubicBezTo>
                  <a:pt x="745352" y="145996"/>
                  <a:pt x="751001" y="156504"/>
                  <a:pt x="760720" y="161364"/>
                </a:cubicBezTo>
                <a:lnTo>
                  <a:pt x="806824" y="184417"/>
                </a:lnTo>
                <a:cubicBezTo>
                  <a:pt x="791456" y="261257"/>
                  <a:pt x="781338" y="339337"/>
                  <a:pt x="760720" y="414938"/>
                </a:cubicBezTo>
                <a:cubicBezTo>
                  <a:pt x="757861" y="425422"/>
                  <a:pt x="743696" y="428948"/>
                  <a:pt x="737668" y="437990"/>
                </a:cubicBezTo>
                <a:cubicBezTo>
                  <a:pt x="728137" y="452286"/>
                  <a:pt x="724925" y="470349"/>
                  <a:pt x="714616" y="484094"/>
                </a:cubicBezTo>
                <a:cubicBezTo>
                  <a:pt x="701576" y="501481"/>
                  <a:pt x="683879" y="514830"/>
                  <a:pt x="668511" y="530198"/>
                </a:cubicBezTo>
                <a:cubicBezTo>
                  <a:pt x="660827" y="537882"/>
                  <a:pt x="656242" y="551902"/>
                  <a:pt x="645459" y="553250"/>
                </a:cubicBezTo>
                <a:lnTo>
                  <a:pt x="461042" y="576302"/>
                </a:lnTo>
                <a:cubicBezTo>
                  <a:pt x="397756" y="639588"/>
                  <a:pt x="435556" y="615533"/>
                  <a:pt x="345782" y="645459"/>
                </a:cubicBezTo>
                <a:lnTo>
                  <a:pt x="207469" y="783771"/>
                </a:lnTo>
                <a:lnTo>
                  <a:pt x="184417" y="806823"/>
                </a:lnTo>
                <a:cubicBezTo>
                  <a:pt x="176733" y="814507"/>
                  <a:pt x="171085" y="825015"/>
                  <a:pt x="161365" y="829875"/>
                </a:cubicBezTo>
                <a:lnTo>
                  <a:pt x="115261" y="852927"/>
                </a:lnTo>
                <a:cubicBezTo>
                  <a:pt x="57008" y="911182"/>
                  <a:pt x="88596" y="889312"/>
                  <a:pt x="23053" y="922084"/>
                </a:cubicBezTo>
                <a:lnTo>
                  <a:pt x="0" y="968188"/>
                </a:lnTo>
              </a:path>
            </a:pathLst>
          </a:cu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3900298" y="1872342"/>
            <a:ext cx="1175657" cy="11065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Freeform 3"/>
          <p:cNvSpPr/>
          <p:nvPr/>
        </p:nvSpPr>
        <p:spPr>
          <a:xfrm>
            <a:off x="4687263" y="2504995"/>
            <a:ext cx="852928" cy="576302"/>
          </a:xfrm>
          <a:custGeom>
            <a:avLst/>
            <a:gdLst>
              <a:gd name="connsiteX0" fmla="*/ 852928 w 852928"/>
              <a:gd name="connsiteY0" fmla="*/ 322729 h 576302"/>
              <a:gd name="connsiteX1" fmla="*/ 737667 w 852928"/>
              <a:gd name="connsiteY1" fmla="*/ 391885 h 576302"/>
              <a:gd name="connsiteX2" fmla="*/ 714615 w 852928"/>
              <a:gd name="connsiteY2" fmla="*/ 414937 h 576302"/>
              <a:gd name="connsiteX3" fmla="*/ 691563 w 852928"/>
              <a:gd name="connsiteY3" fmla="*/ 437989 h 576302"/>
              <a:gd name="connsiteX4" fmla="*/ 622407 w 852928"/>
              <a:gd name="connsiteY4" fmla="*/ 553250 h 576302"/>
              <a:gd name="connsiteX5" fmla="*/ 599354 w 852928"/>
              <a:gd name="connsiteY5" fmla="*/ 576302 h 576302"/>
              <a:gd name="connsiteX6" fmla="*/ 322729 w 852928"/>
              <a:gd name="connsiteY6" fmla="*/ 484094 h 576302"/>
              <a:gd name="connsiteX7" fmla="*/ 299677 w 852928"/>
              <a:gd name="connsiteY7" fmla="*/ 461042 h 576302"/>
              <a:gd name="connsiteX8" fmla="*/ 253573 w 852928"/>
              <a:gd name="connsiteY8" fmla="*/ 276625 h 576302"/>
              <a:gd name="connsiteX9" fmla="*/ 207469 w 852928"/>
              <a:gd name="connsiteY9" fmla="*/ 161364 h 576302"/>
              <a:gd name="connsiteX10" fmla="*/ 161364 w 852928"/>
              <a:gd name="connsiteY10" fmla="*/ 138312 h 576302"/>
              <a:gd name="connsiteX11" fmla="*/ 69156 w 852928"/>
              <a:gd name="connsiteY11" fmla="*/ 0 h 576302"/>
              <a:gd name="connsiteX12" fmla="*/ 0 w 852928"/>
              <a:gd name="connsiteY12" fmla="*/ 0 h 576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2928" h="576302">
                <a:moveTo>
                  <a:pt x="852928" y="322729"/>
                </a:moveTo>
                <a:cubicBezTo>
                  <a:pt x="763153" y="352654"/>
                  <a:pt x="800953" y="328599"/>
                  <a:pt x="737667" y="391885"/>
                </a:cubicBezTo>
                <a:lnTo>
                  <a:pt x="714615" y="414937"/>
                </a:lnTo>
                <a:lnTo>
                  <a:pt x="691563" y="437989"/>
                </a:lnTo>
                <a:cubicBezTo>
                  <a:pt x="664747" y="491622"/>
                  <a:pt x="664133" y="497616"/>
                  <a:pt x="622407" y="553250"/>
                </a:cubicBezTo>
                <a:cubicBezTo>
                  <a:pt x="615887" y="561944"/>
                  <a:pt x="607038" y="568618"/>
                  <a:pt x="599354" y="576302"/>
                </a:cubicBezTo>
                <a:cubicBezTo>
                  <a:pt x="230301" y="542752"/>
                  <a:pt x="398754" y="636143"/>
                  <a:pt x="322729" y="484094"/>
                </a:cubicBezTo>
                <a:cubicBezTo>
                  <a:pt x="317869" y="474374"/>
                  <a:pt x="307361" y="468726"/>
                  <a:pt x="299677" y="461042"/>
                </a:cubicBezTo>
                <a:cubicBezTo>
                  <a:pt x="256718" y="203287"/>
                  <a:pt x="303807" y="402212"/>
                  <a:pt x="253573" y="276625"/>
                </a:cubicBezTo>
                <a:cubicBezTo>
                  <a:pt x="247572" y="261621"/>
                  <a:pt x="225490" y="179384"/>
                  <a:pt x="207469" y="161364"/>
                </a:cubicBezTo>
                <a:cubicBezTo>
                  <a:pt x="195319" y="149214"/>
                  <a:pt x="176732" y="145996"/>
                  <a:pt x="161364" y="138312"/>
                </a:cubicBezTo>
                <a:cubicBezTo>
                  <a:pt x="161199" y="137982"/>
                  <a:pt x="104357" y="0"/>
                  <a:pt x="69156" y="0"/>
                </a:cubicBezTo>
                <a:lnTo>
                  <a:pt x="0" y="0"/>
                </a:lnTo>
              </a:path>
            </a:pathLst>
          </a:cu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4052698" y="1187186"/>
            <a:ext cx="1175657" cy="11065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reeform 5"/>
          <p:cNvSpPr/>
          <p:nvPr/>
        </p:nvSpPr>
        <p:spPr>
          <a:xfrm>
            <a:off x="4249273" y="2043953"/>
            <a:ext cx="461042" cy="487588"/>
          </a:xfrm>
          <a:custGeom>
            <a:avLst/>
            <a:gdLst>
              <a:gd name="connsiteX0" fmla="*/ 461042 w 461042"/>
              <a:gd name="connsiteY0" fmla="*/ 484094 h 487588"/>
              <a:gd name="connsiteX1" fmla="*/ 414938 w 461042"/>
              <a:gd name="connsiteY1" fmla="*/ 461042 h 487588"/>
              <a:gd name="connsiteX2" fmla="*/ 368833 w 461042"/>
              <a:gd name="connsiteY2" fmla="*/ 414937 h 487588"/>
              <a:gd name="connsiteX3" fmla="*/ 322729 w 461042"/>
              <a:gd name="connsiteY3" fmla="*/ 437989 h 487588"/>
              <a:gd name="connsiteX4" fmla="*/ 299677 w 461042"/>
              <a:gd name="connsiteY4" fmla="*/ 484094 h 487588"/>
              <a:gd name="connsiteX5" fmla="*/ 345781 w 461042"/>
              <a:gd name="connsiteY5" fmla="*/ 322729 h 487588"/>
              <a:gd name="connsiteX6" fmla="*/ 322729 w 461042"/>
              <a:gd name="connsiteY6" fmla="*/ 184416 h 487588"/>
              <a:gd name="connsiteX7" fmla="*/ 207469 w 461042"/>
              <a:gd name="connsiteY7" fmla="*/ 253573 h 487588"/>
              <a:gd name="connsiteX8" fmla="*/ 184417 w 461042"/>
              <a:gd name="connsiteY8" fmla="*/ 299677 h 487588"/>
              <a:gd name="connsiteX9" fmla="*/ 138312 w 461042"/>
              <a:gd name="connsiteY9" fmla="*/ 322729 h 487588"/>
              <a:gd name="connsiteX10" fmla="*/ 23052 w 461042"/>
              <a:gd name="connsiteY10" fmla="*/ 368833 h 487588"/>
              <a:gd name="connsiteX11" fmla="*/ 0 w 461042"/>
              <a:gd name="connsiteY11" fmla="*/ 345781 h 487588"/>
              <a:gd name="connsiteX12" fmla="*/ 23052 w 461042"/>
              <a:gd name="connsiteY12" fmla="*/ 299677 h 487588"/>
              <a:gd name="connsiteX13" fmla="*/ 46104 w 461042"/>
              <a:gd name="connsiteY13" fmla="*/ 230521 h 487588"/>
              <a:gd name="connsiteX14" fmla="*/ 115260 w 461042"/>
              <a:gd name="connsiteY14" fmla="*/ 161364 h 487588"/>
              <a:gd name="connsiteX15" fmla="*/ 161365 w 461042"/>
              <a:gd name="connsiteY15" fmla="*/ 115260 h 487588"/>
              <a:gd name="connsiteX16" fmla="*/ 184417 w 461042"/>
              <a:gd name="connsiteY16" fmla="*/ 92208 h 487588"/>
              <a:gd name="connsiteX17" fmla="*/ 253573 w 461042"/>
              <a:gd name="connsiteY17" fmla="*/ 46104 h 487588"/>
              <a:gd name="connsiteX18" fmla="*/ 276625 w 461042"/>
              <a:gd name="connsiteY18" fmla="*/ 0 h 48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1042" h="487588">
                <a:moveTo>
                  <a:pt x="461042" y="484094"/>
                </a:moveTo>
                <a:cubicBezTo>
                  <a:pt x="445674" y="476410"/>
                  <a:pt x="428684" y="471351"/>
                  <a:pt x="414938" y="461042"/>
                </a:cubicBezTo>
                <a:cubicBezTo>
                  <a:pt x="397551" y="448002"/>
                  <a:pt x="368833" y="414937"/>
                  <a:pt x="368833" y="414937"/>
                </a:cubicBezTo>
                <a:cubicBezTo>
                  <a:pt x="353465" y="422621"/>
                  <a:pt x="334878" y="425839"/>
                  <a:pt x="322729" y="437989"/>
                </a:cubicBezTo>
                <a:cubicBezTo>
                  <a:pt x="310579" y="450139"/>
                  <a:pt x="299677" y="501276"/>
                  <a:pt x="299677" y="484094"/>
                </a:cubicBezTo>
                <a:cubicBezTo>
                  <a:pt x="299677" y="455147"/>
                  <a:pt x="334910" y="355342"/>
                  <a:pt x="345781" y="322729"/>
                </a:cubicBezTo>
                <a:cubicBezTo>
                  <a:pt x="338097" y="276625"/>
                  <a:pt x="359227" y="213614"/>
                  <a:pt x="322729" y="184416"/>
                </a:cubicBezTo>
                <a:cubicBezTo>
                  <a:pt x="310965" y="175005"/>
                  <a:pt x="226308" y="225314"/>
                  <a:pt x="207469" y="253573"/>
                </a:cubicBezTo>
                <a:cubicBezTo>
                  <a:pt x="197938" y="267869"/>
                  <a:pt x="196567" y="287528"/>
                  <a:pt x="184417" y="299677"/>
                </a:cubicBezTo>
                <a:cubicBezTo>
                  <a:pt x="172267" y="311827"/>
                  <a:pt x="153680" y="315045"/>
                  <a:pt x="138312" y="322729"/>
                </a:cubicBezTo>
                <a:cubicBezTo>
                  <a:pt x="101668" y="359373"/>
                  <a:pt x="100115" y="368833"/>
                  <a:pt x="23052" y="368833"/>
                </a:cubicBezTo>
                <a:cubicBezTo>
                  <a:pt x="12185" y="368833"/>
                  <a:pt x="7684" y="353465"/>
                  <a:pt x="0" y="345781"/>
                </a:cubicBezTo>
                <a:cubicBezTo>
                  <a:pt x="7684" y="330413"/>
                  <a:pt x="16671" y="315630"/>
                  <a:pt x="23052" y="299677"/>
                </a:cubicBezTo>
                <a:cubicBezTo>
                  <a:pt x="32076" y="277116"/>
                  <a:pt x="32625" y="250739"/>
                  <a:pt x="46104" y="230521"/>
                </a:cubicBezTo>
                <a:cubicBezTo>
                  <a:pt x="64188" y="203396"/>
                  <a:pt x="92208" y="184416"/>
                  <a:pt x="115260" y="161364"/>
                </a:cubicBezTo>
                <a:lnTo>
                  <a:pt x="161365" y="115260"/>
                </a:lnTo>
                <a:cubicBezTo>
                  <a:pt x="169049" y="107576"/>
                  <a:pt x="174697" y="97068"/>
                  <a:pt x="184417" y="92208"/>
                </a:cubicBezTo>
                <a:cubicBezTo>
                  <a:pt x="212411" y="78211"/>
                  <a:pt x="235972" y="72505"/>
                  <a:pt x="253573" y="46104"/>
                </a:cubicBezTo>
                <a:cubicBezTo>
                  <a:pt x="263104" y="31808"/>
                  <a:pt x="276625" y="0"/>
                  <a:pt x="276625" y="0"/>
                </a:cubicBezTo>
              </a:path>
            </a:pathLst>
          </a:cu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4466354" y="502030"/>
            <a:ext cx="1175657" cy="11065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p:nvSpPr>
        <p:spPr>
          <a:xfrm>
            <a:off x="3658254" y="416226"/>
            <a:ext cx="1175657" cy="11065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p:cNvSpPr/>
          <p:nvPr/>
        </p:nvSpPr>
        <p:spPr>
          <a:xfrm>
            <a:off x="2798288" y="919685"/>
            <a:ext cx="1175657" cy="11065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p:nvPr/>
        </p:nvSpPr>
        <p:spPr>
          <a:xfrm>
            <a:off x="3375231" y="1749721"/>
            <a:ext cx="1175657" cy="11065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Freeform 15"/>
          <p:cNvSpPr/>
          <p:nvPr/>
        </p:nvSpPr>
        <p:spPr>
          <a:xfrm>
            <a:off x="3388179" y="1347107"/>
            <a:ext cx="269421" cy="808264"/>
          </a:xfrm>
          <a:custGeom>
            <a:avLst/>
            <a:gdLst>
              <a:gd name="connsiteX0" fmla="*/ 269421 w 269421"/>
              <a:gd name="connsiteY0" fmla="*/ 0 h 808264"/>
              <a:gd name="connsiteX1" fmla="*/ 195942 w 269421"/>
              <a:gd name="connsiteY1" fmla="*/ 122464 h 808264"/>
              <a:gd name="connsiteX2" fmla="*/ 171450 w 269421"/>
              <a:gd name="connsiteY2" fmla="*/ 171450 h 808264"/>
              <a:gd name="connsiteX3" fmla="*/ 146957 w 269421"/>
              <a:gd name="connsiteY3" fmla="*/ 195943 h 808264"/>
              <a:gd name="connsiteX4" fmla="*/ 73478 w 269421"/>
              <a:gd name="connsiteY4" fmla="*/ 293914 h 808264"/>
              <a:gd name="connsiteX5" fmla="*/ 0 w 269421"/>
              <a:gd name="connsiteY5" fmla="*/ 318407 h 808264"/>
              <a:gd name="connsiteX6" fmla="*/ 24492 w 269421"/>
              <a:gd name="connsiteY6" fmla="*/ 612322 h 808264"/>
              <a:gd name="connsiteX7" fmla="*/ 73478 w 269421"/>
              <a:gd name="connsiteY7" fmla="*/ 636814 h 808264"/>
              <a:gd name="connsiteX8" fmla="*/ 122464 w 269421"/>
              <a:gd name="connsiteY8" fmla="*/ 685800 h 808264"/>
              <a:gd name="connsiteX9" fmla="*/ 146957 w 269421"/>
              <a:gd name="connsiteY9" fmla="*/ 710293 h 808264"/>
              <a:gd name="connsiteX10" fmla="*/ 171450 w 269421"/>
              <a:gd name="connsiteY10" fmla="*/ 734786 h 808264"/>
              <a:gd name="connsiteX11" fmla="*/ 195942 w 269421"/>
              <a:gd name="connsiteY11" fmla="*/ 783772 h 808264"/>
              <a:gd name="connsiteX12" fmla="*/ 220435 w 269421"/>
              <a:gd name="connsiteY12" fmla="*/ 808264 h 80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21" h="808264">
                <a:moveTo>
                  <a:pt x="269421" y="0"/>
                </a:moveTo>
                <a:cubicBezTo>
                  <a:pt x="215272" y="108299"/>
                  <a:pt x="246253" y="72155"/>
                  <a:pt x="195942" y="122464"/>
                </a:cubicBezTo>
                <a:cubicBezTo>
                  <a:pt x="187778" y="138793"/>
                  <a:pt x="181576" y="156260"/>
                  <a:pt x="171450" y="171450"/>
                </a:cubicBezTo>
                <a:cubicBezTo>
                  <a:pt x="165045" y="181057"/>
                  <a:pt x="153362" y="186336"/>
                  <a:pt x="146957" y="195943"/>
                </a:cubicBezTo>
                <a:cubicBezTo>
                  <a:pt x="125175" y="228616"/>
                  <a:pt x="118882" y="278779"/>
                  <a:pt x="73478" y="293914"/>
                </a:cubicBezTo>
                <a:lnTo>
                  <a:pt x="0" y="318407"/>
                </a:lnTo>
                <a:cubicBezTo>
                  <a:pt x="8164" y="416379"/>
                  <a:pt x="2386" y="516528"/>
                  <a:pt x="24492" y="612322"/>
                </a:cubicBezTo>
                <a:cubicBezTo>
                  <a:pt x="28597" y="630110"/>
                  <a:pt x="58873" y="625861"/>
                  <a:pt x="73478" y="636814"/>
                </a:cubicBezTo>
                <a:cubicBezTo>
                  <a:pt x="91952" y="650669"/>
                  <a:pt x="106135" y="669471"/>
                  <a:pt x="122464" y="685800"/>
                </a:cubicBezTo>
                <a:lnTo>
                  <a:pt x="146957" y="710293"/>
                </a:lnTo>
                <a:lnTo>
                  <a:pt x="171450" y="734786"/>
                </a:lnTo>
                <a:cubicBezTo>
                  <a:pt x="179614" y="751115"/>
                  <a:pt x="185816" y="768582"/>
                  <a:pt x="195942" y="783772"/>
                </a:cubicBezTo>
                <a:cubicBezTo>
                  <a:pt x="202346" y="793379"/>
                  <a:pt x="220435" y="808264"/>
                  <a:pt x="220435" y="808264"/>
                </a:cubicBezTo>
              </a:path>
            </a:pathLst>
          </a:cu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Freeform 16"/>
          <p:cNvSpPr/>
          <p:nvPr/>
        </p:nvSpPr>
        <p:spPr>
          <a:xfrm>
            <a:off x="3608614" y="2155371"/>
            <a:ext cx="1077686" cy="171450"/>
          </a:xfrm>
          <a:custGeom>
            <a:avLst/>
            <a:gdLst>
              <a:gd name="connsiteX0" fmla="*/ 0 w 1077686"/>
              <a:gd name="connsiteY0" fmla="*/ 0 h 171450"/>
              <a:gd name="connsiteX1" fmla="*/ 48986 w 1077686"/>
              <a:gd name="connsiteY1" fmla="*/ 24493 h 171450"/>
              <a:gd name="connsiteX2" fmla="*/ 73479 w 1077686"/>
              <a:gd name="connsiteY2" fmla="*/ 48986 h 171450"/>
              <a:gd name="connsiteX3" fmla="*/ 146957 w 1077686"/>
              <a:gd name="connsiteY3" fmla="*/ 73479 h 171450"/>
              <a:gd name="connsiteX4" fmla="*/ 269422 w 1077686"/>
              <a:gd name="connsiteY4" fmla="*/ 122465 h 171450"/>
              <a:gd name="connsiteX5" fmla="*/ 318407 w 1077686"/>
              <a:gd name="connsiteY5" fmla="*/ 171450 h 171450"/>
              <a:gd name="connsiteX6" fmla="*/ 783772 w 1077686"/>
              <a:gd name="connsiteY6" fmla="*/ 146958 h 171450"/>
              <a:gd name="connsiteX7" fmla="*/ 808265 w 1077686"/>
              <a:gd name="connsiteY7" fmla="*/ 122465 h 171450"/>
              <a:gd name="connsiteX8" fmla="*/ 979715 w 1077686"/>
              <a:gd name="connsiteY8" fmla="*/ 97972 h 171450"/>
              <a:gd name="connsiteX9" fmla="*/ 1077686 w 1077686"/>
              <a:gd name="connsiteY9" fmla="*/ 73479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7686" h="171450">
                <a:moveTo>
                  <a:pt x="0" y="0"/>
                </a:moveTo>
                <a:cubicBezTo>
                  <a:pt x="16329" y="8164"/>
                  <a:pt x="33796" y="14366"/>
                  <a:pt x="48986" y="24493"/>
                </a:cubicBezTo>
                <a:cubicBezTo>
                  <a:pt x="58593" y="30898"/>
                  <a:pt x="63152" y="43822"/>
                  <a:pt x="73479" y="48986"/>
                </a:cubicBezTo>
                <a:cubicBezTo>
                  <a:pt x="96571" y="60532"/>
                  <a:pt x="122464" y="65315"/>
                  <a:pt x="146957" y="73479"/>
                </a:cubicBezTo>
                <a:cubicBezTo>
                  <a:pt x="213976" y="140498"/>
                  <a:pt x="105663" y="40586"/>
                  <a:pt x="269422" y="122465"/>
                </a:cubicBezTo>
                <a:cubicBezTo>
                  <a:pt x="290076" y="132792"/>
                  <a:pt x="318407" y="171450"/>
                  <a:pt x="318407" y="171450"/>
                </a:cubicBezTo>
                <a:cubicBezTo>
                  <a:pt x="473529" y="163286"/>
                  <a:pt x="629207" y="162414"/>
                  <a:pt x="783772" y="146958"/>
                </a:cubicBezTo>
                <a:cubicBezTo>
                  <a:pt x="795261" y="145809"/>
                  <a:pt x="797064" y="125265"/>
                  <a:pt x="808265" y="122465"/>
                </a:cubicBezTo>
                <a:cubicBezTo>
                  <a:pt x="864272" y="108463"/>
                  <a:pt x="922565" y="106136"/>
                  <a:pt x="979715" y="97972"/>
                </a:cubicBezTo>
                <a:cubicBezTo>
                  <a:pt x="1043305" y="66176"/>
                  <a:pt x="1010444" y="73479"/>
                  <a:pt x="1077686" y="73479"/>
                </a:cubicBezTo>
              </a:path>
            </a:pathLst>
          </a:cu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Freeform 28"/>
          <p:cNvSpPr/>
          <p:nvPr/>
        </p:nvSpPr>
        <p:spPr>
          <a:xfrm>
            <a:off x="4470400" y="925819"/>
            <a:ext cx="548640" cy="1160368"/>
          </a:xfrm>
          <a:custGeom>
            <a:avLst/>
            <a:gdLst>
              <a:gd name="connsiteX0" fmla="*/ 0 w 548640"/>
              <a:gd name="connsiteY0" fmla="*/ 1160368 h 1160368"/>
              <a:gd name="connsiteX1" fmla="*/ 40640 w 548640"/>
              <a:gd name="connsiteY1" fmla="*/ 1140048 h 1160368"/>
              <a:gd name="connsiteX2" fmla="*/ 162560 w 548640"/>
              <a:gd name="connsiteY2" fmla="*/ 1099408 h 1160368"/>
              <a:gd name="connsiteX3" fmla="*/ 223520 w 548640"/>
              <a:gd name="connsiteY3" fmla="*/ 1058768 h 1160368"/>
              <a:gd name="connsiteX4" fmla="*/ 264160 w 548640"/>
              <a:gd name="connsiteY4" fmla="*/ 1018128 h 1160368"/>
              <a:gd name="connsiteX5" fmla="*/ 284480 w 548640"/>
              <a:gd name="connsiteY5" fmla="*/ 997808 h 1160368"/>
              <a:gd name="connsiteX6" fmla="*/ 304800 w 548640"/>
              <a:gd name="connsiteY6" fmla="*/ 916528 h 1160368"/>
              <a:gd name="connsiteX7" fmla="*/ 264160 w 548640"/>
              <a:gd name="connsiteY7" fmla="*/ 652368 h 1160368"/>
              <a:gd name="connsiteX8" fmla="*/ 304800 w 548640"/>
              <a:gd name="connsiteY8" fmla="*/ 367888 h 1160368"/>
              <a:gd name="connsiteX9" fmla="*/ 325120 w 548640"/>
              <a:gd name="connsiteY9" fmla="*/ 347568 h 1160368"/>
              <a:gd name="connsiteX10" fmla="*/ 345440 w 548640"/>
              <a:gd name="connsiteY10" fmla="*/ 306928 h 1160368"/>
              <a:gd name="connsiteX11" fmla="*/ 386080 w 548640"/>
              <a:gd name="connsiteY11" fmla="*/ 266288 h 1160368"/>
              <a:gd name="connsiteX12" fmla="*/ 447040 w 548640"/>
              <a:gd name="connsiteY12" fmla="*/ 225648 h 1160368"/>
              <a:gd name="connsiteX13" fmla="*/ 487680 w 548640"/>
              <a:gd name="connsiteY13" fmla="*/ 144368 h 1160368"/>
              <a:gd name="connsiteX14" fmla="*/ 528320 w 548640"/>
              <a:gd name="connsiteY14" fmla="*/ 2128 h 1160368"/>
              <a:gd name="connsiteX15" fmla="*/ 548640 w 548640"/>
              <a:gd name="connsiteY15" fmla="*/ 2128 h 1160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48640" h="1160368">
                <a:moveTo>
                  <a:pt x="0" y="1160368"/>
                </a:moveTo>
                <a:cubicBezTo>
                  <a:pt x="13547" y="1153595"/>
                  <a:pt x="26459" y="1145366"/>
                  <a:pt x="40640" y="1140048"/>
                </a:cubicBezTo>
                <a:cubicBezTo>
                  <a:pt x="80751" y="1125006"/>
                  <a:pt x="162560" y="1099408"/>
                  <a:pt x="162560" y="1099408"/>
                </a:cubicBezTo>
                <a:cubicBezTo>
                  <a:pt x="224711" y="1037257"/>
                  <a:pt x="125105" y="1132579"/>
                  <a:pt x="223520" y="1058768"/>
                </a:cubicBezTo>
                <a:cubicBezTo>
                  <a:pt x="238846" y="1047273"/>
                  <a:pt x="250613" y="1031675"/>
                  <a:pt x="264160" y="1018128"/>
                </a:cubicBezTo>
                <a:lnTo>
                  <a:pt x="284480" y="997808"/>
                </a:lnTo>
                <a:cubicBezTo>
                  <a:pt x="291253" y="970715"/>
                  <a:pt x="304800" y="944455"/>
                  <a:pt x="304800" y="916528"/>
                </a:cubicBezTo>
                <a:cubicBezTo>
                  <a:pt x="304800" y="721307"/>
                  <a:pt x="313547" y="751141"/>
                  <a:pt x="264160" y="652368"/>
                </a:cubicBezTo>
                <a:cubicBezTo>
                  <a:pt x="271173" y="568208"/>
                  <a:pt x="250709" y="449024"/>
                  <a:pt x="304800" y="367888"/>
                </a:cubicBezTo>
                <a:cubicBezTo>
                  <a:pt x="310113" y="359918"/>
                  <a:pt x="319807" y="355538"/>
                  <a:pt x="325120" y="347568"/>
                </a:cubicBezTo>
                <a:cubicBezTo>
                  <a:pt x="333521" y="334966"/>
                  <a:pt x="336353" y="319045"/>
                  <a:pt x="345440" y="306928"/>
                </a:cubicBezTo>
                <a:cubicBezTo>
                  <a:pt x="356935" y="291602"/>
                  <a:pt x="368945" y="274856"/>
                  <a:pt x="386080" y="266288"/>
                </a:cubicBezTo>
                <a:cubicBezTo>
                  <a:pt x="407252" y="255702"/>
                  <a:pt x="433742" y="247812"/>
                  <a:pt x="447040" y="225648"/>
                </a:cubicBezTo>
                <a:cubicBezTo>
                  <a:pt x="462625" y="199673"/>
                  <a:pt x="487680" y="144368"/>
                  <a:pt x="487680" y="144368"/>
                </a:cubicBezTo>
                <a:cubicBezTo>
                  <a:pt x="490581" y="129864"/>
                  <a:pt x="501496" y="28952"/>
                  <a:pt x="528320" y="2128"/>
                </a:cubicBezTo>
                <a:cubicBezTo>
                  <a:pt x="533109" y="-2661"/>
                  <a:pt x="541867" y="2128"/>
                  <a:pt x="548640" y="2128"/>
                </a:cubicBezTo>
              </a:path>
            </a:pathLst>
          </a:cu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Oval 36"/>
          <p:cNvSpPr/>
          <p:nvPr/>
        </p:nvSpPr>
        <p:spPr>
          <a:xfrm>
            <a:off x="4734663" y="1613107"/>
            <a:ext cx="1175657" cy="11065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Freeform 31"/>
          <p:cNvSpPr/>
          <p:nvPr/>
        </p:nvSpPr>
        <p:spPr>
          <a:xfrm>
            <a:off x="4998720" y="887307"/>
            <a:ext cx="557025" cy="93162"/>
          </a:xfrm>
          <a:custGeom>
            <a:avLst/>
            <a:gdLst>
              <a:gd name="connsiteX0" fmla="*/ 0 w 557025"/>
              <a:gd name="connsiteY0" fmla="*/ 60960 h 93162"/>
              <a:gd name="connsiteX1" fmla="*/ 121920 w 557025"/>
              <a:gd name="connsiteY1" fmla="*/ 40640 h 93162"/>
              <a:gd name="connsiteX2" fmla="*/ 162560 w 557025"/>
              <a:gd name="connsiteY2" fmla="*/ 20320 h 93162"/>
              <a:gd name="connsiteX3" fmla="*/ 243840 w 557025"/>
              <a:gd name="connsiteY3" fmla="*/ 0 h 93162"/>
              <a:gd name="connsiteX4" fmla="*/ 426720 w 557025"/>
              <a:gd name="connsiteY4" fmla="*/ 20320 h 93162"/>
              <a:gd name="connsiteX5" fmla="*/ 548640 w 557025"/>
              <a:gd name="connsiteY5" fmla="*/ 60960 h 93162"/>
              <a:gd name="connsiteX6" fmla="*/ 548640 w 557025"/>
              <a:gd name="connsiteY6" fmla="*/ 0 h 93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7025" h="93162">
                <a:moveTo>
                  <a:pt x="0" y="60960"/>
                </a:moveTo>
                <a:cubicBezTo>
                  <a:pt x="40640" y="54187"/>
                  <a:pt x="81950" y="50633"/>
                  <a:pt x="121920" y="40640"/>
                </a:cubicBezTo>
                <a:cubicBezTo>
                  <a:pt x="136613" y="36967"/>
                  <a:pt x="148192" y="25109"/>
                  <a:pt x="162560" y="20320"/>
                </a:cubicBezTo>
                <a:cubicBezTo>
                  <a:pt x="189054" y="11489"/>
                  <a:pt x="216747" y="6773"/>
                  <a:pt x="243840" y="0"/>
                </a:cubicBezTo>
                <a:cubicBezTo>
                  <a:pt x="304800" y="6773"/>
                  <a:pt x="366576" y="8291"/>
                  <a:pt x="426720" y="20320"/>
                </a:cubicBezTo>
                <a:cubicBezTo>
                  <a:pt x="500333" y="35043"/>
                  <a:pt x="333549" y="146996"/>
                  <a:pt x="548640" y="60960"/>
                </a:cubicBezTo>
                <a:cubicBezTo>
                  <a:pt x="567507" y="53413"/>
                  <a:pt x="548640" y="20320"/>
                  <a:pt x="548640" y="0"/>
                </a:cubicBezTo>
              </a:path>
            </a:pathLst>
          </a:cu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Freeform 23"/>
          <p:cNvSpPr/>
          <p:nvPr/>
        </p:nvSpPr>
        <p:spPr>
          <a:xfrm>
            <a:off x="4686300" y="1934936"/>
            <a:ext cx="612321" cy="293914"/>
          </a:xfrm>
          <a:custGeom>
            <a:avLst/>
            <a:gdLst>
              <a:gd name="connsiteX0" fmla="*/ 0 w 612321"/>
              <a:gd name="connsiteY0" fmla="*/ 293914 h 293914"/>
              <a:gd name="connsiteX1" fmla="*/ 97971 w 612321"/>
              <a:gd name="connsiteY1" fmla="*/ 269421 h 293914"/>
              <a:gd name="connsiteX2" fmla="*/ 342900 w 612321"/>
              <a:gd name="connsiteY2" fmla="*/ 244928 h 293914"/>
              <a:gd name="connsiteX3" fmla="*/ 489857 w 612321"/>
              <a:gd name="connsiteY3" fmla="*/ 195943 h 293914"/>
              <a:gd name="connsiteX4" fmla="*/ 563336 w 612321"/>
              <a:gd name="connsiteY4" fmla="*/ 122464 h 293914"/>
              <a:gd name="connsiteX5" fmla="*/ 587829 w 612321"/>
              <a:gd name="connsiteY5" fmla="*/ 97971 h 293914"/>
              <a:gd name="connsiteX6" fmla="*/ 612321 w 612321"/>
              <a:gd name="connsiteY6" fmla="*/ 0 h 29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2321" h="293914">
                <a:moveTo>
                  <a:pt x="0" y="293914"/>
                </a:moveTo>
                <a:cubicBezTo>
                  <a:pt x="32657" y="285750"/>
                  <a:pt x="64647" y="274182"/>
                  <a:pt x="97971" y="269421"/>
                </a:cubicBezTo>
                <a:cubicBezTo>
                  <a:pt x="179197" y="257817"/>
                  <a:pt x="262255" y="260049"/>
                  <a:pt x="342900" y="244928"/>
                </a:cubicBezTo>
                <a:cubicBezTo>
                  <a:pt x="393651" y="235412"/>
                  <a:pt x="489857" y="195943"/>
                  <a:pt x="489857" y="195943"/>
                </a:cubicBezTo>
                <a:lnTo>
                  <a:pt x="563336" y="122464"/>
                </a:lnTo>
                <a:lnTo>
                  <a:pt x="587829" y="97971"/>
                </a:lnTo>
                <a:lnTo>
                  <a:pt x="612321" y="0"/>
                </a:lnTo>
              </a:path>
            </a:pathLst>
          </a:cu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6" name="Picture 35"/>
          <p:cNvPicPr>
            <a:picLocks noChangeAspect="1"/>
          </p:cNvPicPr>
          <p:nvPr/>
        </p:nvPicPr>
        <p:blipFill rotWithShape="1">
          <a:blip r:embed="rId4"/>
          <a:srcRect l="74465" t="1077" r="18438" b="83840"/>
          <a:stretch/>
        </p:blipFill>
        <p:spPr>
          <a:xfrm>
            <a:off x="4993989" y="1725177"/>
            <a:ext cx="599356" cy="691563"/>
          </a:xfrm>
          <a:prstGeom prst="rect">
            <a:avLst/>
          </a:prstGeom>
        </p:spPr>
      </p:pic>
      <p:grpSp>
        <p:nvGrpSpPr>
          <p:cNvPr id="34" name="Group 33"/>
          <p:cNvGrpSpPr/>
          <p:nvPr/>
        </p:nvGrpSpPr>
        <p:grpSpPr>
          <a:xfrm>
            <a:off x="3608614" y="690879"/>
            <a:ext cx="1945519" cy="747803"/>
            <a:chOff x="3608614" y="690880"/>
            <a:chExt cx="1945519" cy="670560"/>
          </a:xfrm>
        </p:grpSpPr>
        <p:sp>
          <p:nvSpPr>
            <p:cNvPr id="35" name="Freeform 34"/>
            <p:cNvSpPr/>
            <p:nvPr/>
          </p:nvSpPr>
          <p:spPr>
            <a:xfrm>
              <a:off x="3608614" y="930729"/>
              <a:ext cx="553513" cy="367392"/>
            </a:xfrm>
            <a:custGeom>
              <a:avLst/>
              <a:gdLst>
                <a:gd name="connsiteX0" fmla="*/ 906236 w 906236"/>
                <a:gd name="connsiteY0" fmla="*/ 0 h 367392"/>
                <a:gd name="connsiteX1" fmla="*/ 318407 w 906236"/>
                <a:gd name="connsiteY1" fmla="*/ 24492 h 367392"/>
                <a:gd name="connsiteX2" fmla="*/ 293915 w 906236"/>
                <a:gd name="connsiteY2" fmla="*/ 48985 h 367392"/>
                <a:gd name="connsiteX3" fmla="*/ 244929 w 906236"/>
                <a:gd name="connsiteY3" fmla="*/ 73478 h 367392"/>
                <a:gd name="connsiteX4" fmla="*/ 195943 w 906236"/>
                <a:gd name="connsiteY4" fmla="*/ 122464 h 367392"/>
                <a:gd name="connsiteX5" fmla="*/ 146957 w 906236"/>
                <a:gd name="connsiteY5" fmla="*/ 293914 h 367392"/>
                <a:gd name="connsiteX6" fmla="*/ 97972 w 906236"/>
                <a:gd name="connsiteY6" fmla="*/ 342900 h 367392"/>
                <a:gd name="connsiteX7" fmla="*/ 73479 w 906236"/>
                <a:gd name="connsiteY7" fmla="*/ 367392 h 367392"/>
                <a:gd name="connsiteX8" fmla="*/ 0 w 906236"/>
                <a:gd name="connsiteY8" fmla="*/ 367392 h 36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6236" h="367392">
                  <a:moveTo>
                    <a:pt x="906236" y="0"/>
                  </a:moveTo>
                  <a:cubicBezTo>
                    <a:pt x="710293" y="8164"/>
                    <a:pt x="513895" y="8853"/>
                    <a:pt x="318407" y="24492"/>
                  </a:cubicBezTo>
                  <a:cubicBezTo>
                    <a:pt x="306898" y="25413"/>
                    <a:pt x="303522" y="42580"/>
                    <a:pt x="293915" y="48985"/>
                  </a:cubicBezTo>
                  <a:cubicBezTo>
                    <a:pt x="278725" y="59112"/>
                    <a:pt x="259534" y="62524"/>
                    <a:pt x="244929" y="73478"/>
                  </a:cubicBezTo>
                  <a:cubicBezTo>
                    <a:pt x="226455" y="87333"/>
                    <a:pt x="195943" y="122464"/>
                    <a:pt x="195943" y="122464"/>
                  </a:cubicBezTo>
                  <a:cubicBezTo>
                    <a:pt x="179614" y="179614"/>
                    <a:pt x="171097" y="239600"/>
                    <a:pt x="146957" y="293914"/>
                  </a:cubicBezTo>
                  <a:cubicBezTo>
                    <a:pt x="137579" y="315016"/>
                    <a:pt x="114301" y="326571"/>
                    <a:pt x="97972" y="342900"/>
                  </a:cubicBezTo>
                  <a:cubicBezTo>
                    <a:pt x="89808" y="351064"/>
                    <a:pt x="85025" y="367392"/>
                    <a:pt x="73479" y="367392"/>
                  </a:cubicBezTo>
                  <a:lnTo>
                    <a:pt x="0" y="367392"/>
                  </a:lnTo>
                </a:path>
              </a:pathLst>
            </a:cu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Freeform 37"/>
            <p:cNvSpPr/>
            <p:nvPr/>
          </p:nvSpPr>
          <p:spPr>
            <a:xfrm>
              <a:off x="4152053" y="690880"/>
              <a:ext cx="1402080" cy="670560"/>
            </a:xfrm>
            <a:custGeom>
              <a:avLst/>
              <a:gdLst>
                <a:gd name="connsiteX0" fmla="*/ 1402080 w 1402080"/>
                <a:gd name="connsiteY0" fmla="*/ 203200 h 670560"/>
                <a:gd name="connsiteX1" fmla="*/ 1280160 w 1402080"/>
                <a:gd name="connsiteY1" fmla="*/ 121920 h 670560"/>
                <a:gd name="connsiteX2" fmla="*/ 1198880 w 1402080"/>
                <a:gd name="connsiteY2" fmla="*/ 81280 h 670560"/>
                <a:gd name="connsiteX3" fmla="*/ 1158240 w 1402080"/>
                <a:gd name="connsiteY3" fmla="*/ 60960 h 670560"/>
                <a:gd name="connsiteX4" fmla="*/ 975360 w 1402080"/>
                <a:gd name="connsiteY4" fmla="*/ 0 h 670560"/>
                <a:gd name="connsiteX5" fmla="*/ 670560 w 1402080"/>
                <a:gd name="connsiteY5" fmla="*/ 40640 h 670560"/>
                <a:gd name="connsiteX6" fmla="*/ 650240 w 1402080"/>
                <a:gd name="connsiteY6" fmla="*/ 60960 h 670560"/>
                <a:gd name="connsiteX7" fmla="*/ 568960 w 1402080"/>
                <a:gd name="connsiteY7" fmla="*/ 182880 h 670560"/>
                <a:gd name="connsiteX8" fmla="*/ 528320 w 1402080"/>
                <a:gd name="connsiteY8" fmla="*/ 304800 h 670560"/>
                <a:gd name="connsiteX9" fmla="*/ 508000 w 1402080"/>
                <a:gd name="connsiteY9" fmla="*/ 365760 h 670560"/>
                <a:gd name="connsiteX10" fmla="*/ 467360 w 1402080"/>
                <a:gd name="connsiteY10" fmla="*/ 548640 h 670560"/>
                <a:gd name="connsiteX11" fmla="*/ 426720 w 1402080"/>
                <a:gd name="connsiteY11" fmla="*/ 589280 h 670560"/>
                <a:gd name="connsiteX12" fmla="*/ 365760 w 1402080"/>
                <a:gd name="connsiteY12" fmla="*/ 650240 h 670560"/>
                <a:gd name="connsiteX13" fmla="*/ 325120 w 1402080"/>
                <a:gd name="connsiteY13" fmla="*/ 670560 h 670560"/>
                <a:gd name="connsiteX14" fmla="*/ 223520 w 1402080"/>
                <a:gd name="connsiteY14" fmla="*/ 650240 h 670560"/>
                <a:gd name="connsiteX15" fmla="*/ 203200 w 1402080"/>
                <a:gd name="connsiteY15" fmla="*/ 609600 h 670560"/>
                <a:gd name="connsiteX16" fmla="*/ 162560 w 1402080"/>
                <a:gd name="connsiteY16" fmla="*/ 548640 h 670560"/>
                <a:gd name="connsiteX17" fmla="*/ 142240 w 1402080"/>
                <a:gd name="connsiteY17" fmla="*/ 508000 h 670560"/>
                <a:gd name="connsiteX18" fmla="*/ 101600 w 1402080"/>
                <a:gd name="connsiteY18" fmla="*/ 447040 h 670560"/>
                <a:gd name="connsiteX19" fmla="*/ 40640 w 1402080"/>
                <a:gd name="connsiteY19" fmla="*/ 264160 h 670560"/>
                <a:gd name="connsiteX20" fmla="*/ 0 w 1402080"/>
                <a:gd name="connsiteY20" fmla="*/ 243840 h 670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02080" h="670560">
                  <a:moveTo>
                    <a:pt x="1402080" y="203200"/>
                  </a:moveTo>
                  <a:cubicBezTo>
                    <a:pt x="1325974" y="127094"/>
                    <a:pt x="1368382" y="151327"/>
                    <a:pt x="1280160" y="121920"/>
                  </a:cubicBezTo>
                  <a:cubicBezTo>
                    <a:pt x="1241214" y="82974"/>
                    <a:pt x="1276710" y="112412"/>
                    <a:pt x="1198880" y="81280"/>
                  </a:cubicBezTo>
                  <a:cubicBezTo>
                    <a:pt x="1184818" y="75655"/>
                    <a:pt x="1172474" y="66136"/>
                    <a:pt x="1158240" y="60960"/>
                  </a:cubicBezTo>
                  <a:cubicBezTo>
                    <a:pt x="1097851" y="39000"/>
                    <a:pt x="975360" y="0"/>
                    <a:pt x="975360" y="0"/>
                  </a:cubicBezTo>
                  <a:cubicBezTo>
                    <a:pt x="873760" y="13547"/>
                    <a:pt x="771304" y="21751"/>
                    <a:pt x="670560" y="40640"/>
                  </a:cubicBezTo>
                  <a:cubicBezTo>
                    <a:pt x="661145" y="42405"/>
                    <a:pt x="655168" y="52746"/>
                    <a:pt x="650240" y="60960"/>
                  </a:cubicBezTo>
                  <a:cubicBezTo>
                    <a:pt x="576429" y="183979"/>
                    <a:pt x="646580" y="105260"/>
                    <a:pt x="568960" y="182880"/>
                  </a:cubicBezTo>
                  <a:lnTo>
                    <a:pt x="528320" y="304800"/>
                  </a:lnTo>
                  <a:cubicBezTo>
                    <a:pt x="521547" y="325120"/>
                    <a:pt x="511521" y="344632"/>
                    <a:pt x="508000" y="365760"/>
                  </a:cubicBezTo>
                  <a:cubicBezTo>
                    <a:pt x="503896" y="390381"/>
                    <a:pt x="490448" y="510161"/>
                    <a:pt x="467360" y="548640"/>
                  </a:cubicBezTo>
                  <a:cubicBezTo>
                    <a:pt x="457503" y="565068"/>
                    <a:pt x="440267" y="575733"/>
                    <a:pt x="426720" y="589280"/>
                  </a:cubicBezTo>
                  <a:lnTo>
                    <a:pt x="365760" y="650240"/>
                  </a:lnTo>
                  <a:lnTo>
                    <a:pt x="325120" y="670560"/>
                  </a:lnTo>
                  <a:cubicBezTo>
                    <a:pt x="291253" y="663787"/>
                    <a:pt x="254411" y="665686"/>
                    <a:pt x="223520" y="650240"/>
                  </a:cubicBezTo>
                  <a:cubicBezTo>
                    <a:pt x="209973" y="643467"/>
                    <a:pt x="210992" y="622587"/>
                    <a:pt x="203200" y="609600"/>
                  </a:cubicBezTo>
                  <a:cubicBezTo>
                    <a:pt x="190635" y="588659"/>
                    <a:pt x="175125" y="569581"/>
                    <a:pt x="162560" y="548640"/>
                  </a:cubicBezTo>
                  <a:cubicBezTo>
                    <a:pt x="154768" y="535653"/>
                    <a:pt x="150641" y="520602"/>
                    <a:pt x="142240" y="508000"/>
                  </a:cubicBezTo>
                  <a:cubicBezTo>
                    <a:pt x="80181" y="414911"/>
                    <a:pt x="175266" y="594372"/>
                    <a:pt x="101600" y="447040"/>
                  </a:cubicBezTo>
                  <a:cubicBezTo>
                    <a:pt x="78571" y="285835"/>
                    <a:pt x="115147" y="338667"/>
                    <a:pt x="40640" y="264160"/>
                  </a:cubicBezTo>
                  <a:cubicBezTo>
                    <a:pt x="15531" y="239051"/>
                    <a:pt x="29899" y="243840"/>
                    <a:pt x="0" y="243840"/>
                  </a:cubicBezTo>
                </a:path>
              </a:pathLst>
            </a:cu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39" name="Straight Connector 38"/>
          <p:cNvCxnSpPr/>
          <p:nvPr/>
        </p:nvCxnSpPr>
        <p:spPr>
          <a:xfrm>
            <a:off x="7474527" y="3556422"/>
            <a:ext cx="1179616" cy="0"/>
          </a:xfrm>
          <a:prstGeom prst="line">
            <a:avLst/>
          </a:prstGeom>
          <a:ln w="57150"/>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8237764" y="3333268"/>
            <a:ext cx="416379" cy="0"/>
          </a:xfrm>
          <a:prstGeom prst="line">
            <a:avLst/>
          </a:prstGeom>
          <a:ln w="57150"/>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1206332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srcRect l="-268" t="40108" r="81932" b="2436"/>
          <a:stretch/>
        </p:blipFill>
        <p:spPr>
          <a:xfrm>
            <a:off x="-163798" y="-18499"/>
            <a:ext cx="6948802" cy="6796427"/>
          </a:xfrm>
          <a:prstGeom prst="rect">
            <a:avLst/>
          </a:prstGeom>
        </p:spPr>
      </p:pic>
      <p:grpSp>
        <p:nvGrpSpPr>
          <p:cNvPr id="23" name="Group 22"/>
          <p:cNvGrpSpPr/>
          <p:nvPr/>
        </p:nvGrpSpPr>
        <p:grpSpPr>
          <a:xfrm>
            <a:off x="6807743" y="2303621"/>
            <a:ext cx="2259417" cy="2250759"/>
            <a:chOff x="6807743" y="3717792"/>
            <a:chExt cx="2259417" cy="2250759"/>
          </a:xfrm>
        </p:grpSpPr>
        <p:sp>
          <p:nvSpPr>
            <p:cNvPr id="18" name="TextBox 17"/>
            <p:cNvSpPr txBox="1"/>
            <p:nvPr/>
          </p:nvSpPr>
          <p:spPr>
            <a:xfrm rot="16200000">
              <a:off x="6370065" y="4155470"/>
              <a:ext cx="1337022" cy="461665"/>
            </a:xfrm>
            <a:prstGeom prst="rect">
              <a:avLst/>
            </a:prstGeom>
            <a:noFill/>
          </p:spPr>
          <p:txBody>
            <a:bodyPr wrap="square" rtlCol="0">
              <a:spAutoFit/>
            </a:bodyPr>
            <a:lstStyle/>
            <a:p>
              <a:r>
                <a:rPr lang="en-US" sz="2400" dirty="0" smtClean="0"/>
                <a:t>Cycles</a:t>
              </a:r>
              <a:endParaRPr lang="en-US" sz="2400" dirty="0"/>
            </a:p>
          </p:txBody>
        </p:sp>
        <p:sp>
          <p:nvSpPr>
            <p:cNvPr id="19" name="TextBox 18"/>
            <p:cNvSpPr txBox="1"/>
            <p:nvPr/>
          </p:nvSpPr>
          <p:spPr>
            <a:xfrm>
              <a:off x="7730138" y="5506886"/>
              <a:ext cx="1337022" cy="461665"/>
            </a:xfrm>
            <a:prstGeom prst="rect">
              <a:avLst/>
            </a:prstGeom>
            <a:noFill/>
          </p:spPr>
          <p:txBody>
            <a:bodyPr wrap="square" rtlCol="0">
              <a:spAutoFit/>
            </a:bodyPr>
            <a:lstStyle/>
            <a:p>
              <a:r>
                <a:rPr lang="en-US" sz="2400" dirty="0" smtClean="0"/>
                <a:t>Time</a:t>
              </a:r>
              <a:endParaRPr lang="en-US" sz="2400" dirty="0"/>
            </a:p>
          </p:txBody>
        </p:sp>
        <p:cxnSp>
          <p:nvCxnSpPr>
            <p:cNvPr id="21" name="Straight Connector 20"/>
            <p:cNvCxnSpPr/>
            <p:nvPr/>
          </p:nvCxnSpPr>
          <p:spPr>
            <a:xfrm>
              <a:off x="7292148" y="5486400"/>
              <a:ext cx="1775012"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rot="5400000">
              <a:off x="6414888" y="4605298"/>
              <a:ext cx="1775012"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3" name="Oval 2"/>
          <p:cNvSpPr/>
          <p:nvPr/>
        </p:nvSpPr>
        <p:spPr>
          <a:xfrm>
            <a:off x="5377546" y="628810"/>
            <a:ext cx="1175657" cy="11065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5493446" y="1629014"/>
            <a:ext cx="1175657" cy="11065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Freeform 8"/>
          <p:cNvSpPr/>
          <p:nvPr/>
        </p:nvSpPr>
        <p:spPr>
          <a:xfrm>
            <a:off x="5955128" y="1283233"/>
            <a:ext cx="140953" cy="576303"/>
          </a:xfrm>
          <a:custGeom>
            <a:avLst/>
            <a:gdLst>
              <a:gd name="connsiteX0" fmla="*/ 0 w 140953"/>
              <a:gd name="connsiteY0" fmla="*/ 0 h 576303"/>
              <a:gd name="connsiteX1" fmla="*/ 23052 w 140953"/>
              <a:gd name="connsiteY1" fmla="*/ 46104 h 576303"/>
              <a:gd name="connsiteX2" fmla="*/ 69157 w 140953"/>
              <a:gd name="connsiteY2" fmla="*/ 276625 h 576303"/>
              <a:gd name="connsiteX3" fmla="*/ 92209 w 140953"/>
              <a:gd name="connsiteY3" fmla="*/ 345782 h 576303"/>
              <a:gd name="connsiteX4" fmla="*/ 138313 w 140953"/>
              <a:gd name="connsiteY4" fmla="*/ 414938 h 576303"/>
              <a:gd name="connsiteX5" fmla="*/ 138313 w 140953"/>
              <a:gd name="connsiteY5" fmla="*/ 576303 h 576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953" h="576303">
                <a:moveTo>
                  <a:pt x="0" y="0"/>
                </a:moveTo>
                <a:cubicBezTo>
                  <a:pt x="7684" y="15368"/>
                  <a:pt x="17619" y="29804"/>
                  <a:pt x="23052" y="46104"/>
                </a:cubicBezTo>
                <a:cubicBezTo>
                  <a:pt x="53673" y="137966"/>
                  <a:pt x="46456" y="174468"/>
                  <a:pt x="69157" y="276625"/>
                </a:cubicBezTo>
                <a:cubicBezTo>
                  <a:pt x="74428" y="300346"/>
                  <a:pt x="81342" y="324048"/>
                  <a:pt x="92209" y="345782"/>
                </a:cubicBezTo>
                <a:cubicBezTo>
                  <a:pt x="114786" y="390937"/>
                  <a:pt x="130362" y="343376"/>
                  <a:pt x="138313" y="414938"/>
                </a:cubicBezTo>
                <a:cubicBezTo>
                  <a:pt x="144253" y="468397"/>
                  <a:pt x="138313" y="522515"/>
                  <a:pt x="138313" y="576303"/>
                </a:cubicBezTo>
              </a:path>
            </a:pathLst>
          </a:cu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4808290" y="2449922"/>
            <a:ext cx="1175657" cy="11065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Freeform 1"/>
          <p:cNvSpPr/>
          <p:nvPr/>
        </p:nvSpPr>
        <p:spPr>
          <a:xfrm>
            <a:off x="5517138" y="1859536"/>
            <a:ext cx="806824" cy="968188"/>
          </a:xfrm>
          <a:custGeom>
            <a:avLst/>
            <a:gdLst>
              <a:gd name="connsiteX0" fmla="*/ 576303 w 806824"/>
              <a:gd name="connsiteY0" fmla="*/ 0 h 968188"/>
              <a:gd name="connsiteX1" fmla="*/ 691563 w 806824"/>
              <a:gd name="connsiteY1" fmla="*/ 92208 h 968188"/>
              <a:gd name="connsiteX2" fmla="*/ 737668 w 806824"/>
              <a:gd name="connsiteY2" fmla="*/ 138312 h 968188"/>
              <a:gd name="connsiteX3" fmla="*/ 760720 w 806824"/>
              <a:gd name="connsiteY3" fmla="*/ 161364 h 968188"/>
              <a:gd name="connsiteX4" fmla="*/ 806824 w 806824"/>
              <a:gd name="connsiteY4" fmla="*/ 184417 h 968188"/>
              <a:gd name="connsiteX5" fmla="*/ 760720 w 806824"/>
              <a:gd name="connsiteY5" fmla="*/ 414938 h 968188"/>
              <a:gd name="connsiteX6" fmla="*/ 737668 w 806824"/>
              <a:gd name="connsiteY6" fmla="*/ 437990 h 968188"/>
              <a:gd name="connsiteX7" fmla="*/ 714616 w 806824"/>
              <a:gd name="connsiteY7" fmla="*/ 484094 h 968188"/>
              <a:gd name="connsiteX8" fmla="*/ 668511 w 806824"/>
              <a:gd name="connsiteY8" fmla="*/ 530198 h 968188"/>
              <a:gd name="connsiteX9" fmla="*/ 645459 w 806824"/>
              <a:gd name="connsiteY9" fmla="*/ 553250 h 968188"/>
              <a:gd name="connsiteX10" fmla="*/ 461042 w 806824"/>
              <a:gd name="connsiteY10" fmla="*/ 576302 h 968188"/>
              <a:gd name="connsiteX11" fmla="*/ 345782 w 806824"/>
              <a:gd name="connsiteY11" fmla="*/ 645459 h 968188"/>
              <a:gd name="connsiteX12" fmla="*/ 207469 w 806824"/>
              <a:gd name="connsiteY12" fmla="*/ 783771 h 968188"/>
              <a:gd name="connsiteX13" fmla="*/ 184417 w 806824"/>
              <a:gd name="connsiteY13" fmla="*/ 806823 h 968188"/>
              <a:gd name="connsiteX14" fmla="*/ 161365 w 806824"/>
              <a:gd name="connsiteY14" fmla="*/ 829875 h 968188"/>
              <a:gd name="connsiteX15" fmla="*/ 115261 w 806824"/>
              <a:gd name="connsiteY15" fmla="*/ 852927 h 968188"/>
              <a:gd name="connsiteX16" fmla="*/ 23053 w 806824"/>
              <a:gd name="connsiteY16" fmla="*/ 922084 h 968188"/>
              <a:gd name="connsiteX17" fmla="*/ 0 w 806824"/>
              <a:gd name="connsiteY17" fmla="*/ 968188 h 968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06824" h="968188">
                <a:moveTo>
                  <a:pt x="576303" y="0"/>
                </a:moveTo>
                <a:cubicBezTo>
                  <a:pt x="641615" y="130625"/>
                  <a:pt x="530202" y="-69149"/>
                  <a:pt x="691563" y="92208"/>
                </a:cubicBezTo>
                <a:lnTo>
                  <a:pt x="737668" y="138312"/>
                </a:lnTo>
                <a:cubicBezTo>
                  <a:pt x="745352" y="145996"/>
                  <a:pt x="751001" y="156504"/>
                  <a:pt x="760720" y="161364"/>
                </a:cubicBezTo>
                <a:lnTo>
                  <a:pt x="806824" y="184417"/>
                </a:lnTo>
                <a:cubicBezTo>
                  <a:pt x="791456" y="261257"/>
                  <a:pt x="781338" y="339337"/>
                  <a:pt x="760720" y="414938"/>
                </a:cubicBezTo>
                <a:cubicBezTo>
                  <a:pt x="757861" y="425422"/>
                  <a:pt x="743696" y="428948"/>
                  <a:pt x="737668" y="437990"/>
                </a:cubicBezTo>
                <a:cubicBezTo>
                  <a:pt x="728137" y="452286"/>
                  <a:pt x="724925" y="470349"/>
                  <a:pt x="714616" y="484094"/>
                </a:cubicBezTo>
                <a:cubicBezTo>
                  <a:pt x="701576" y="501481"/>
                  <a:pt x="683879" y="514830"/>
                  <a:pt x="668511" y="530198"/>
                </a:cubicBezTo>
                <a:cubicBezTo>
                  <a:pt x="660827" y="537882"/>
                  <a:pt x="656242" y="551902"/>
                  <a:pt x="645459" y="553250"/>
                </a:cubicBezTo>
                <a:lnTo>
                  <a:pt x="461042" y="576302"/>
                </a:lnTo>
                <a:cubicBezTo>
                  <a:pt x="397756" y="639588"/>
                  <a:pt x="435556" y="615533"/>
                  <a:pt x="345782" y="645459"/>
                </a:cubicBezTo>
                <a:lnTo>
                  <a:pt x="207469" y="783771"/>
                </a:lnTo>
                <a:lnTo>
                  <a:pt x="184417" y="806823"/>
                </a:lnTo>
                <a:cubicBezTo>
                  <a:pt x="176733" y="814507"/>
                  <a:pt x="171085" y="825015"/>
                  <a:pt x="161365" y="829875"/>
                </a:cubicBezTo>
                <a:lnTo>
                  <a:pt x="115261" y="852927"/>
                </a:lnTo>
                <a:cubicBezTo>
                  <a:pt x="57008" y="911182"/>
                  <a:pt x="88596" y="889312"/>
                  <a:pt x="23053" y="922084"/>
                </a:cubicBezTo>
                <a:lnTo>
                  <a:pt x="0" y="968188"/>
                </a:lnTo>
              </a:path>
            </a:pathLst>
          </a:cu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3900298" y="1872342"/>
            <a:ext cx="1175657" cy="11065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Freeform 3"/>
          <p:cNvSpPr/>
          <p:nvPr/>
        </p:nvSpPr>
        <p:spPr>
          <a:xfrm>
            <a:off x="4687263" y="2504995"/>
            <a:ext cx="852928" cy="576302"/>
          </a:xfrm>
          <a:custGeom>
            <a:avLst/>
            <a:gdLst>
              <a:gd name="connsiteX0" fmla="*/ 852928 w 852928"/>
              <a:gd name="connsiteY0" fmla="*/ 322729 h 576302"/>
              <a:gd name="connsiteX1" fmla="*/ 737667 w 852928"/>
              <a:gd name="connsiteY1" fmla="*/ 391885 h 576302"/>
              <a:gd name="connsiteX2" fmla="*/ 714615 w 852928"/>
              <a:gd name="connsiteY2" fmla="*/ 414937 h 576302"/>
              <a:gd name="connsiteX3" fmla="*/ 691563 w 852928"/>
              <a:gd name="connsiteY3" fmla="*/ 437989 h 576302"/>
              <a:gd name="connsiteX4" fmla="*/ 622407 w 852928"/>
              <a:gd name="connsiteY4" fmla="*/ 553250 h 576302"/>
              <a:gd name="connsiteX5" fmla="*/ 599354 w 852928"/>
              <a:gd name="connsiteY5" fmla="*/ 576302 h 576302"/>
              <a:gd name="connsiteX6" fmla="*/ 322729 w 852928"/>
              <a:gd name="connsiteY6" fmla="*/ 484094 h 576302"/>
              <a:gd name="connsiteX7" fmla="*/ 299677 w 852928"/>
              <a:gd name="connsiteY7" fmla="*/ 461042 h 576302"/>
              <a:gd name="connsiteX8" fmla="*/ 253573 w 852928"/>
              <a:gd name="connsiteY8" fmla="*/ 276625 h 576302"/>
              <a:gd name="connsiteX9" fmla="*/ 207469 w 852928"/>
              <a:gd name="connsiteY9" fmla="*/ 161364 h 576302"/>
              <a:gd name="connsiteX10" fmla="*/ 161364 w 852928"/>
              <a:gd name="connsiteY10" fmla="*/ 138312 h 576302"/>
              <a:gd name="connsiteX11" fmla="*/ 69156 w 852928"/>
              <a:gd name="connsiteY11" fmla="*/ 0 h 576302"/>
              <a:gd name="connsiteX12" fmla="*/ 0 w 852928"/>
              <a:gd name="connsiteY12" fmla="*/ 0 h 576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2928" h="576302">
                <a:moveTo>
                  <a:pt x="852928" y="322729"/>
                </a:moveTo>
                <a:cubicBezTo>
                  <a:pt x="763153" y="352654"/>
                  <a:pt x="800953" y="328599"/>
                  <a:pt x="737667" y="391885"/>
                </a:cubicBezTo>
                <a:lnTo>
                  <a:pt x="714615" y="414937"/>
                </a:lnTo>
                <a:lnTo>
                  <a:pt x="691563" y="437989"/>
                </a:lnTo>
                <a:cubicBezTo>
                  <a:pt x="664747" y="491622"/>
                  <a:pt x="664133" y="497616"/>
                  <a:pt x="622407" y="553250"/>
                </a:cubicBezTo>
                <a:cubicBezTo>
                  <a:pt x="615887" y="561944"/>
                  <a:pt x="607038" y="568618"/>
                  <a:pt x="599354" y="576302"/>
                </a:cubicBezTo>
                <a:cubicBezTo>
                  <a:pt x="230301" y="542752"/>
                  <a:pt x="398754" y="636143"/>
                  <a:pt x="322729" y="484094"/>
                </a:cubicBezTo>
                <a:cubicBezTo>
                  <a:pt x="317869" y="474374"/>
                  <a:pt x="307361" y="468726"/>
                  <a:pt x="299677" y="461042"/>
                </a:cubicBezTo>
                <a:cubicBezTo>
                  <a:pt x="256718" y="203287"/>
                  <a:pt x="303807" y="402212"/>
                  <a:pt x="253573" y="276625"/>
                </a:cubicBezTo>
                <a:cubicBezTo>
                  <a:pt x="247572" y="261621"/>
                  <a:pt x="225490" y="179384"/>
                  <a:pt x="207469" y="161364"/>
                </a:cubicBezTo>
                <a:cubicBezTo>
                  <a:pt x="195319" y="149214"/>
                  <a:pt x="176732" y="145996"/>
                  <a:pt x="161364" y="138312"/>
                </a:cubicBezTo>
                <a:cubicBezTo>
                  <a:pt x="161199" y="137982"/>
                  <a:pt x="104357" y="0"/>
                  <a:pt x="69156" y="0"/>
                </a:cubicBezTo>
                <a:lnTo>
                  <a:pt x="0" y="0"/>
                </a:lnTo>
              </a:path>
            </a:pathLst>
          </a:cu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4052698" y="1187186"/>
            <a:ext cx="1175657" cy="11065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reeform 5"/>
          <p:cNvSpPr/>
          <p:nvPr/>
        </p:nvSpPr>
        <p:spPr>
          <a:xfrm>
            <a:off x="4249273" y="2043953"/>
            <a:ext cx="461042" cy="487588"/>
          </a:xfrm>
          <a:custGeom>
            <a:avLst/>
            <a:gdLst>
              <a:gd name="connsiteX0" fmla="*/ 461042 w 461042"/>
              <a:gd name="connsiteY0" fmla="*/ 484094 h 487588"/>
              <a:gd name="connsiteX1" fmla="*/ 414938 w 461042"/>
              <a:gd name="connsiteY1" fmla="*/ 461042 h 487588"/>
              <a:gd name="connsiteX2" fmla="*/ 368833 w 461042"/>
              <a:gd name="connsiteY2" fmla="*/ 414937 h 487588"/>
              <a:gd name="connsiteX3" fmla="*/ 322729 w 461042"/>
              <a:gd name="connsiteY3" fmla="*/ 437989 h 487588"/>
              <a:gd name="connsiteX4" fmla="*/ 299677 w 461042"/>
              <a:gd name="connsiteY4" fmla="*/ 484094 h 487588"/>
              <a:gd name="connsiteX5" fmla="*/ 345781 w 461042"/>
              <a:gd name="connsiteY5" fmla="*/ 322729 h 487588"/>
              <a:gd name="connsiteX6" fmla="*/ 322729 w 461042"/>
              <a:gd name="connsiteY6" fmla="*/ 184416 h 487588"/>
              <a:gd name="connsiteX7" fmla="*/ 207469 w 461042"/>
              <a:gd name="connsiteY7" fmla="*/ 253573 h 487588"/>
              <a:gd name="connsiteX8" fmla="*/ 184417 w 461042"/>
              <a:gd name="connsiteY8" fmla="*/ 299677 h 487588"/>
              <a:gd name="connsiteX9" fmla="*/ 138312 w 461042"/>
              <a:gd name="connsiteY9" fmla="*/ 322729 h 487588"/>
              <a:gd name="connsiteX10" fmla="*/ 23052 w 461042"/>
              <a:gd name="connsiteY10" fmla="*/ 368833 h 487588"/>
              <a:gd name="connsiteX11" fmla="*/ 0 w 461042"/>
              <a:gd name="connsiteY11" fmla="*/ 345781 h 487588"/>
              <a:gd name="connsiteX12" fmla="*/ 23052 w 461042"/>
              <a:gd name="connsiteY12" fmla="*/ 299677 h 487588"/>
              <a:gd name="connsiteX13" fmla="*/ 46104 w 461042"/>
              <a:gd name="connsiteY13" fmla="*/ 230521 h 487588"/>
              <a:gd name="connsiteX14" fmla="*/ 115260 w 461042"/>
              <a:gd name="connsiteY14" fmla="*/ 161364 h 487588"/>
              <a:gd name="connsiteX15" fmla="*/ 161365 w 461042"/>
              <a:gd name="connsiteY15" fmla="*/ 115260 h 487588"/>
              <a:gd name="connsiteX16" fmla="*/ 184417 w 461042"/>
              <a:gd name="connsiteY16" fmla="*/ 92208 h 487588"/>
              <a:gd name="connsiteX17" fmla="*/ 253573 w 461042"/>
              <a:gd name="connsiteY17" fmla="*/ 46104 h 487588"/>
              <a:gd name="connsiteX18" fmla="*/ 276625 w 461042"/>
              <a:gd name="connsiteY18" fmla="*/ 0 h 48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1042" h="487588">
                <a:moveTo>
                  <a:pt x="461042" y="484094"/>
                </a:moveTo>
                <a:cubicBezTo>
                  <a:pt x="445674" y="476410"/>
                  <a:pt x="428684" y="471351"/>
                  <a:pt x="414938" y="461042"/>
                </a:cubicBezTo>
                <a:cubicBezTo>
                  <a:pt x="397551" y="448002"/>
                  <a:pt x="368833" y="414937"/>
                  <a:pt x="368833" y="414937"/>
                </a:cubicBezTo>
                <a:cubicBezTo>
                  <a:pt x="353465" y="422621"/>
                  <a:pt x="334878" y="425839"/>
                  <a:pt x="322729" y="437989"/>
                </a:cubicBezTo>
                <a:cubicBezTo>
                  <a:pt x="310579" y="450139"/>
                  <a:pt x="299677" y="501276"/>
                  <a:pt x="299677" y="484094"/>
                </a:cubicBezTo>
                <a:cubicBezTo>
                  <a:pt x="299677" y="455147"/>
                  <a:pt x="334910" y="355342"/>
                  <a:pt x="345781" y="322729"/>
                </a:cubicBezTo>
                <a:cubicBezTo>
                  <a:pt x="338097" y="276625"/>
                  <a:pt x="359227" y="213614"/>
                  <a:pt x="322729" y="184416"/>
                </a:cubicBezTo>
                <a:cubicBezTo>
                  <a:pt x="310965" y="175005"/>
                  <a:pt x="226308" y="225314"/>
                  <a:pt x="207469" y="253573"/>
                </a:cubicBezTo>
                <a:cubicBezTo>
                  <a:pt x="197938" y="267869"/>
                  <a:pt x="196567" y="287528"/>
                  <a:pt x="184417" y="299677"/>
                </a:cubicBezTo>
                <a:cubicBezTo>
                  <a:pt x="172267" y="311827"/>
                  <a:pt x="153680" y="315045"/>
                  <a:pt x="138312" y="322729"/>
                </a:cubicBezTo>
                <a:cubicBezTo>
                  <a:pt x="101668" y="359373"/>
                  <a:pt x="100115" y="368833"/>
                  <a:pt x="23052" y="368833"/>
                </a:cubicBezTo>
                <a:cubicBezTo>
                  <a:pt x="12185" y="368833"/>
                  <a:pt x="7684" y="353465"/>
                  <a:pt x="0" y="345781"/>
                </a:cubicBezTo>
                <a:cubicBezTo>
                  <a:pt x="7684" y="330413"/>
                  <a:pt x="16671" y="315630"/>
                  <a:pt x="23052" y="299677"/>
                </a:cubicBezTo>
                <a:cubicBezTo>
                  <a:pt x="32076" y="277116"/>
                  <a:pt x="32625" y="250739"/>
                  <a:pt x="46104" y="230521"/>
                </a:cubicBezTo>
                <a:cubicBezTo>
                  <a:pt x="64188" y="203396"/>
                  <a:pt x="92208" y="184416"/>
                  <a:pt x="115260" y="161364"/>
                </a:cubicBezTo>
                <a:lnTo>
                  <a:pt x="161365" y="115260"/>
                </a:lnTo>
                <a:cubicBezTo>
                  <a:pt x="169049" y="107576"/>
                  <a:pt x="174697" y="97068"/>
                  <a:pt x="184417" y="92208"/>
                </a:cubicBezTo>
                <a:cubicBezTo>
                  <a:pt x="212411" y="78211"/>
                  <a:pt x="235972" y="72505"/>
                  <a:pt x="253573" y="46104"/>
                </a:cubicBezTo>
                <a:cubicBezTo>
                  <a:pt x="263104" y="31808"/>
                  <a:pt x="276625" y="0"/>
                  <a:pt x="276625" y="0"/>
                </a:cubicBezTo>
              </a:path>
            </a:pathLst>
          </a:cu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4466354" y="502030"/>
            <a:ext cx="1175657" cy="11065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p:nvSpPr>
        <p:spPr>
          <a:xfrm>
            <a:off x="3658254" y="416226"/>
            <a:ext cx="1175657" cy="11065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p:cNvSpPr/>
          <p:nvPr/>
        </p:nvSpPr>
        <p:spPr>
          <a:xfrm>
            <a:off x="2798288" y="919685"/>
            <a:ext cx="1175657" cy="11065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p:nvPr/>
        </p:nvSpPr>
        <p:spPr>
          <a:xfrm>
            <a:off x="3375231" y="1749721"/>
            <a:ext cx="1175657" cy="11065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Freeform 15"/>
          <p:cNvSpPr/>
          <p:nvPr/>
        </p:nvSpPr>
        <p:spPr>
          <a:xfrm>
            <a:off x="3388179" y="1347107"/>
            <a:ext cx="269421" cy="808264"/>
          </a:xfrm>
          <a:custGeom>
            <a:avLst/>
            <a:gdLst>
              <a:gd name="connsiteX0" fmla="*/ 269421 w 269421"/>
              <a:gd name="connsiteY0" fmla="*/ 0 h 808264"/>
              <a:gd name="connsiteX1" fmla="*/ 195942 w 269421"/>
              <a:gd name="connsiteY1" fmla="*/ 122464 h 808264"/>
              <a:gd name="connsiteX2" fmla="*/ 171450 w 269421"/>
              <a:gd name="connsiteY2" fmla="*/ 171450 h 808264"/>
              <a:gd name="connsiteX3" fmla="*/ 146957 w 269421"/>
              <a:gd name="connsiteY3" fmla="*/ 195943 h 808264"/>
              <a:gd name="connsiteX4" fmla="*/ 73478 w 269421"/>
              <a:gd name="connsiteY4" fmla="*/ 293914 h 808264"/>
              <a:gd name="connsiteX5" fmla="*/ 0 w 269421"/>
              <a:gd name="connsiteY5" fmla="*/ 318407 h 808264"/>
              <a:gd name="connsiteX6" fmla="*/ 24492 w 269421"/>
              <a:gd name="connsiteY6" fmla="*/ 612322 h 808264"/>
              <a:gd name="connsiteX7" fmla="*/ 73478 w 269421"/>
              <a:gd name="connsiteY7" fmla="*/ 636814 h 808264"/>
              <a:gd name="connsiteX8" fmla="*/ 122464 w 269421"/>
              <a:gd name="connsiteY8" fmla="*/ 685800 h 808264"/>
              <a:gd name="connsiteX9" fmla="*/ 146957 w 269421"/>
              <a:gd name="connsiteY9" fmla="*/ 710293 h 808264"/>
              <a:gd name="connsiteX10" fmla="*/ 171450 w 269421"/>
              <a:gd name="connsiteY10" fmla="*/ 734786 h 808264"/>
              <a:gd name="connsiteX11" fmla="*/ 195942 w 269421"/>
              <a:gd name="connsiteY11" fmla="*/ 783772 h 808264"/>
              <a:gd name="connsiteX12" fmla="*/ 220435 w 269421"/>
              <a:gd name="connsiteY12" fmla="*/ 808264 h 80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21" h="808264">
                <a:moveTo>
                  <a:pt x="269421" y="0"/>
                </a:moveTo>
                <a:cubicBezTo>
                  <a:pt x="215272" y="108299"/>
                  <a:pt x="246253" y="72155"/>
                  <a:pt x="195942" y="122464"/>
                </a:cubicBezTo>
                <a:cubicBezTo>
                  <a:pt x="187778" y="138793"/>
                  <a:pt x="181576" y="156260"/>
                  <a:pt x="171450" y="171450"/>
                </a:cubicBezTo>
                <a:cubicBezTo>
                  <a:pt x="165045" y="181057"/>
                  <a:pt x="153362" y="186336"/>
                  <a:pt x="146957" y="195943"/>
                </a:cubicBezTo>
                <a:cubicBezTo>
                  <a:pt x="125175" y="228616"/>
                  <a:pt x="118882" y="278779"/>
                  <a:pt x="73478" y="293914"/>
                </a:cubicBezTo>
                <a:lnTo>
                  <a:pt x="0" y="318407"/>
                </a:lnTo>
                <a:cubicBezTo>
                  <a:pt x="8164" y="416379"/>
                  <a:pt x="2386" y="516528"/>
                  <a:pt x="24492" y="612322"/>
                </a:cubicBezTo>
                <a:cubicBezTo>
                  <a:pt x="28597" y="630110"/>
                  <a:pt x="58873" y="625861"/>
                  <a:pt x="73478" y="636814"/>
                </a:cubicBezTo>
                <a:cubicBezTo>
                  <a:pt x="91952" y="650669"/>
                  <a:pt x="106135" y="669471"/>
                  <a:pt x="122464" y="685800"/>
                </a:cubicBezTo>
                <a:lnTo>
                  <a:pt x="146957" y="710293"/>
                </a:lnTo>
                <a:lnTo>
                  <a:pt x="171450" y="734786"/>
                </a:lnTo>
                <a:cubicBezTo>
                  <a:pt x="179614" y="751115"/>
                  <a:pt x="185816" y="768582"/>
                  <a:pt x="195942" y="783772"/>
                </a:cubicBezTo>
                <a:cubicBezTo>
                  <a:pt x="202346" y="793379"/>
                  <a:pt x="220435" y="808264"/>
                  <a:pt x="220435" y="808264"/>
                </a:cubicBezTo>
              </a:path>
            </a:pathLst>
          </a:cu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7474527" y="3556422"/>
            <a:ext cx="1234440" cy="0"/>
          </a:xfrm>
          <a:prstGeom prst="line">
            <a:avLst/>
          </a:prstGeom>
          <a:ln w="57150"/>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8237764" y="3333268"/>
            <a:ext cx="829396" cy="0"/>
          </a:xfrm>
          <a:prstGeom prst="line">
            <a:avLst/>
          </a:prstGeom>
          <a:ln w="57150"/>
          <a:effectLst/>
        </p:spPr>
        <p:style>
          <a:lnRef idx="2">
            <a:schemeClr val="accent1"/>
          </a:lnRef>
          <a:fillRef idx="0">
            <a:schemeClr val="accent1"/>
          </a:fillRef>
          <a:effectRef idx="1">
            <a:schemeClr val="accent1"/>
          </a:effectRef>
          <a:fontRef idx="minor">
            <a:schemeClr val="tx1"/>
          </a:fontRef>
        </p:style>
      </p:cxnSp>
      <p:sp>
        <p:nvSpPr>
          <p:cNvPr id="17" name="Freeform 16"/>
          <p:cNvSpPr/>
          <p:nvPr/>
        </p:nvSpPr>
        <p:spPr>
          <a:xfrm>
            <a:off x="3608614" y="2155371"/>
            <a:ext cx="1077686" cy="171450"/>
          </a:xfrm>
          <a:custGeom>
            <a:avLst/>
            <a:gdLst>
              <a:gd name="connsiteX0" fmla="*/ 0 w 1077686"/>
              <a:gd name="connsiteY0" fmla="*/ 0 h 171450"/>
              <a:gd name="connsiteX1" fmla="*/ 48986 w 1077686"/>
              <a:gd name="connsiteY1" fmla="*/ 24493 h 171450"/>
              <a:gd name="connsiteX2" fmla="*/ 73479 w 1077686"/>
              <a:gd name="connsiteY2" fmla="*/ 48986 h 171450"/>
              <a:gd name="connsiteX3" fmla="*/ 146957 w 1077686"/>
              <a:gd name="connsiteY3" fmla="*/ 73479 h 171450"/>
              <a:gd name="connsiteX4" fmla="*/ 269422 w 1077686"/>
              <a:gd name="connsiteY4" fmla="*/ 122465 h 171450"/>
              <a:gd name="connsiteX5" fmla="*/ 318407 w 1077686"/>
              <a:gd name="connsiteY5" fmla="*/ 171450 h 171450"/>
              <a:gd name="connsiteX6" fmla="*/ 783772 w 1077686"/>
              <a:gd name="connsiteY6" fmla="*/ 146958 h 171450"/>
              <a:gd name="connsiteX7" fmla="*/ 808265 w 1077686"/>
              <a:gd name="connsiteY7" fmla="*/ 122465 h 171450"/>
              <a:gd name="connsiteX8" fmla="*/ 979715 w 1077686"/>
              <a:gd name="connsiteY8" fmla="*/ 97972 h 171450"/>
              <a:gd name="connsiteX9" fmla="*/ 1077686 w 1077686"/>
              <a:gd name="connsiteY9" fmla="*/ 73479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7686" h="171450">
                <a:moveTo>
                  <a:pt x="0" y="0"/>
                </a:moveTo>
                <a:cubicBezTo>
                  <a:pt x="16329" y="8164"/>
                  <a:pt x="33796" y="14366"/>
                  <a:pt x="48986" y="24493"/>
                </a:cubicBezTo>
                <a:cubicBezTo>
                  <a:pt x="58593" y="30898"/>
                  <a:pt x="63152" y="43822"/>
                  <a:pt x="73479" y="48986"/>
                </a:cubicBezTo>
                <a:cubicBezTo>
                  <a:pt x="96571" y="60532"/>
                  <a:pt x="122464" y="65315"/>
                  <a:pt x="146957" y="73479"/>
                </a:cubicBezTo>
                <a:cubicBezTo>
                  <a:pt x="213976" y="140498"/>
                  <a:pt x="105663" y="40586"/>
                  <a:pt x="269422" y="122465"/>
                </a:cubicBezTo>
                <a:cubicBezTo>
                  <a:pt x="290076" y="132792"/>
                  <a:pt x="318407" y="171450"/>
                  <a:pt x="318407" y="171450"/>
                </a:cubicBezTo>
                <a:cubicBezTo>
                  <a:pt x="473529" y="163286"/>
                  <a:pt x="629207" y="162414"/>
                  <a:pt x="783772" y="146958"/>
                </a:cubicBezTo>
                <a:cubicBezTo>
                  <a:pt x="795261" y="145809"/>
                  <a:pt x="797064" y="125265"/>
                  <a:pt x="808265" y="122465"/>
                </a:cubicBezTo>
                <a:cubicBezTo>
                  <a:pt x="864272" y="108463"/>
                  <a:pt x="922565" y="106136"/>
                  <a:pt x="979715" y="97972"/>
                </a:cubicBezTo>
                <a:cubicBezTo>
                  <a:pt x="1043305" y="66176"/>
                  <a:pt x="1010444" y="73479"/>
                  <a:pt x="1077686" y="73479"/>
                </a:cubicBezTo>
              </a:path>
            </a:pathLst>
          </a:cu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Freeform 28"/>
          <p:cNvSpPr/>
          <p:nvPr/>
        </p:nvSpPr>
        <p:spPr>
          <a:xfrm>
            <a:off x="4470400" y="925819"/>
            <a:ext cx="548640" cy="1160368"/>
          </a:xfrm>
          <a:custGeom>
            <a:avLst/>
            <a:gdLst>
              <a:gd name="connsiteX0" fmla="*/ 0 w 548640"/>
              <a:gd name="connsiteY0" fmla="*/ 1160368 h 1160368"/>
              <a:gd name="connsiteX1" fmla="*/ 40640 w 548640"/>
              <a:gd name="connsiteY1" fmla="*/ 1140048 h 1160368"/>
              <a:gd name="connsiteX2" fmla="*/ 162560 w 548640"/>
              <a:gd name="connsiteY2" fmla="*/ 1099408 h 1160368"/>
              <a:gd name="connsiteX3" fmla="*/ 223520 w 548640"/>
              <a:gd name="connsiteY3" fmla="*/ 1058768 h 1160368"/>
              <a:gd name="connsiteX4" fmla="*/ 264160 w 548640"/>
              <a:gd name="connsiteY4" fmla="*/ 1018128 h 1160368"/>
              <a:gd name="connsiteX5" fmla="*/ 284480 w 548640"/>
              <a:gd name="connsiteY5" fmla="*/ 997808 h 1160368"/>
              <a:gd name="connsiteX6" fmla="*/ 304800 w 548640"/>
              <a:gd name="connsiteY6" fmla="*/ 916528 h 1160368"/>
              <a:gd name="connsiteX7" fmla="*/ 264160 w 548640"/>
              <a:gd name="connsiteY7" fmla="*/ 652368 h 1160368"/>
              <a:gd name="connsiteX8" fmla="*/ 304800 w 548640"/>
              <a:gd name="connsiteY8" fmla="*/ 367888 h 1160368"/>
              <a:gd name="connsiteX9" fmla="*/ 325120 w 548640"/>
              <a:gd name="connsiteY9" fmla="*/ 347568 h 1160368"/>
              <a:gd name="connsiteX10" fmla="*/ 345440 w 548640"/>
              <a:gd name="connsiteY10" fmla="*/ 306928 h 1160368"/>
              <a:gd name="connsiteX11" fmla="*/ 386080 w 548640"/>
              <a:gd name="connsiteY11" fmla="*/ 266288 h 1160368"/>
              <a:gd name="connsiteX12" fmla="*/ 447040 w 548640"/>
              <a:gd name="connsiteY12" fmla="*/ 225648 h 1160368"/>
              <a:gd name="connsiteX13" fmla="*/ 487680 w 548640"/>
              <a:gd name="connsiteY13" fmla="*/ 144368 h 1160368"/>
              <a:gd name="connsiteX14" fmla="*/ 528320 w 548640"/>
              <a:gd name="connsiteY14" fmla="*/ 2128 h 1160368"/>
              <a:gd name="connsiteX15" fmla="*/ 548640 w 548640"/>
              <a:gd name="connsiteY15" fmla="*/ 2128 h 1160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48640" h="1160368">
                <a:moveTo>
                  <a:pt x="0" y="1160368"/>
                </a:moveTo>
                <a:cubicBezTo>
                  <a:pt x="13547" y="1153595"/>
                  <a:pt x="26459" y="1145366"/>
                  <a:pt x="40640" y="1140048"/>
                </a:cubicBezTo>
                <a:cubicBezTo>
                  <a:pt x="80751" y="1125006"/>
                  <a:pt x="162560" y="1099408"/>
                  <a:pt x="162560" y="1099408"/>
                </a:cubicBezTo>
                <a:cubicBezTo>
                  <a:pt x="224711" y="1037257"/>
                  <a:pt x="125105" y="1132579"/>
                  <a:pt x="223520" y="1058768"/>
                </a:cubicBezTo>
                <a:cubicBezTo>
                  <a:pt x="238846" y="1047273"/>
                  <a:pt x="250613" y="1031675"/>
                  <a:pt x="264160" y="1018128"/>
                </a:cubicBezTo>
                <a:lnTo>
                  <a:pt x="284480" y="997808"/>
                </a:lnTo>
                <a:cubicBezTo>
                  <a:pt x="291253" y="970715"/>
                  <a:pt x="304800" y="944455"/>
                  <a:pt x="304800" y="916528"/>
                </a:cubicBezTo>
                <a:cubicBezTo>
                  <a:pt x="304800" y="721307"/>
                  <a:pt x="313547" y="751141"/>
                  <a:pt x="264160" y="652368"/>
                </a:cubicBezTo>
                <a:cubicBezTo>
                  <a:pt x="271173" y="568208"/>
                  <a:pt x="250709" y="449024"/>
                  <a:pt x="304800" y="367888"/>
                </a:cubicBezTo>
                <a:cubicBezTo>
                  <a:pt x="310113" y="359918"/>
                  <a:pt x="319807" y="355538"/>
                  <a:pt x="325120" y="347568"/>
                </a:cubicBezTo>
                <a:cubicBezTo>
                  <a:pt x="333521" y="334966"/>
                  <a:pt x="336353" y="319045"/>
                  <a:pt x="345440" y="306928"/>
                </a:cubicBezTo>
                <a:cubicBezTo>
                  <a:pt x="356935" y="291602"/>
                  <a:pt x="368945" y="274856"/>
                  <a:pt x="386080" y="266288"/>
                </a:cubicBezTo>
                <a:cubicBezTo>
                  <a:pt x="407252" y="255702"/>
                  <a:pt x="433742" y="247812"/>
                  <a:pt x="447040" y="225648"/>
                </a:cubicBezTo>
                <a:cubicBezTo>
                  <a:pt x="462625" y="199673"/>
                  <a:pt x="487680" y="144368"/>
                  <a:pt x="487680" y="144368"/>
                </a:cubicBezTo>
                <a:cubicBezTo>
                  <a:pt x="490581" y="129864"/>
                  <a:pt x="501496" y="28952"/>
                  <a:pt x="528320" y="2128"/>
                </a:cubicBezTo>
                <a:cubicBezTo>
                  <a:pt x="533109" y="-2661"/>
                  <a:pt x="541867" y="2128"/>
                  <a:pt x="548640" y="2128"/>
                </a:cubicBezTo>
              </a:path>
            </a:pathLst>
          </a:cu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Oval 36"/>
          <p:cNvSpPr/>
          <p:nvPr/>
        </p:nvSpPr>
        <p:spPr>
          <a:xfrm>
            <a:off x="4734663" y="1613107"/>
            <a:ext cx="1175657" cy="11065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Freeform 31"/>
          <p:cNvSpPr/>
          <p:nvPr/>
        </p:nvSpPr>
        <p:spPr>
          <a:xfrm>
            <a:off x="4998720" y="887307"/>
            <a:ext cx="557025" cy="93162"/>
          </a:xfrm>
          <a:custGeom>
            <a:avLst/>
            <a:gdLst>
              <a:gd name="connsiteX0" fmla="*/ 0 w 557025"/>
              <a:gd name="connsiteY0" fmla="*/ 60960 h 93162"/>
              <a:gd name="connsiteX1" fmla="*/ 121920 w 557025"/>
              <a:gd name="connsiteY1" fmla="*/ 40640 h 93162"/>
              <a:gd name="connsiteX2" fmla="*/ 162560 w 557025"/>
              <a:gd name="connsiteY2" fmla="*/ 20320 h 93162"/>
              <a:gd name="connsiteX3" fmla="*/ 243840 w 557025"/>
              <a:gd name="connsiteY3" fmla="*/ 0 h 93162"/>
              <a:gd name="connsiteX4" fmla="*/ 426720 w 557025"/>
              <a:gd name="connsiteY4" fmla="*/ 20320 h 93162"/>
              <a:gd name="connsiteX5" fmla="*/ 548640 w 557025"/>
              <a:gd name="connsiteY5" fmla="*/ 60960 h 93162"/>
              <a:gd name="connsiteX6" fmla="*/ 548640 w 557025"/>
              <a:gd name="connsiteY6" fmla="*/ 0 h 93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7025" h="93162">
                <a:moveTo>
                  <a:pt x="0" y="60960"/>
                </a:moveTo>
                <a:cubicBezTo>
                  <a:pt x="40640" y="54187"/>
                  <a:pt x="81950" y="50633"/>
                  <a:pt x="121920" y="40640"/>
                </a:cubicBezTo>
                <a:cubicBezTo>
                  <a:pt x="136613" y="36967"/>
                  <a:pt x="148192" y="25109"/>
                  <a:pt x="162560" y="20320"/>
                </a:cubicBezTo>
                <a:cubicBezTo>
                  <a:pt x="189054" y="11489"/>
                  <a:pt x="216747" y="6773"/>
                  <a:pt x="243840" y="0"/>
                </a:cubicBezTo>
                <a:cubicBezTo>
                  <a:pt x="304800" y="6773"/>
                  <a:pt x="366576" y="8291"/>
                  <a:pt x="426720" y="20320"/>
                </a:cubicBezTo>
                <a:cubicBezTo>
                  <a:pt x="500333" y="35043"/>
                  <a:pt x="333549" y="146996"/>
                  <a:pt x="548640" y="60960"/>
                </a:cubicBezTo>
                <a:cubicBezTo>
                  <a:pt x="567507" y="53413"/>
                  <a:pt x="548640" y="20320"/>
                  <a:pt x="548640" y="0"/>
                </a:cubicBezTo>
              </a:path>
            </a:pathLst>
          </a:cu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Freeform 23"/>
          <p:cNvSpPr/>
          <p:nvPr/>
        </p:nvSpPr>
        <p:spPr>
          <a:xfrm>
            <a:off x="4686300" y="1934936"/>
            <a:ext cx="612321" cy="293914"/>
          </a:xfrm>
          <a:custGeom>
            <a:avLst/>
            <a:gdLst>
              <a:gd name="connsiteX0" fmla="*/ 0 w 612321"/>
              <a:gd name="connsiteY0" fmla="*/ 293914 h 293914"/>
              <a:gd name="connsiteX1" fmla="*/ 97971 w 612321"/>
              <a:gd name="connsiteY1" fmla="*/ 269421 h 293914"/>
              <a:gd name="connsiteX2" fmla="*/ 342900 w 612321"/>
              <a:gd name="connsiteY2" fmla="*/ 244928 h 293914"/>
              <a:gd name="connsiteX3" fmla="*/ 489857 w 612321"/>
              <a:gd name="connsiteY3" fmla="*/ 195943 h 293914"/>
              <a:gd name="connsiteX4" fmla="*/ 563336 w 612321"/>
              <a:gd name="connsiteY4" fmla="*/ 122464 h 293914"/>
              <a:gd name="connsiteX5" fmla="*/ 587829 w 612321"/>
              <a:gd name="connsiteY5" fmla="*/ 97971 h 293914"/>
              <a:gd name="connsiteX6" fmla="*/ 612321 w 612321"/>
              <a:gd name="connsiteY6" fmla="*/ 0 h 29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2321" h="293914">
                <a:moveTo>
                  <a:pt x="0" y="293914"/>
                </a:moveTo>
                <a:cubicBezTo>
                  <a:pt x="32657" y="285750"/>
                  <a:pt x="64647" y="274182"/>
                  <a:pt x="97971" y="269421"/>
                </a:cubicBezTo>
                <a:cubicBezTo>
                  <a:pt x="179197" y="257817"/>
                  <a:pt x="262255" y="260049"/>
                  <a:pt x="342900" y="244928"/>
                </a:cubicBezTo>
                <a:cubicBezTo>
                  <a:pt x="393651" y="235412"/>
                  <a:pt x="489857" y="195943"/>
                  <a:pt x="489857" y="195943"/>
                </a:cubicBezTo>
                <a:lnTo>
                  <a:pt x="563336" y="122464"/>
                </a:lnTo>
                <a:lnTo>
                  <a:pt x="587829" y="97971"/>
                </a:lnTo>
                <a:lnTo>
                  <a:pt x="612321" y="0"/>
                </a:lnTo>
              </a:path>
            </a:pathLst>
          </a:cu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4" name="Group 33"/>
          <p:cNvGrpSpPr/>
          <p:nvPr/>
        </p:nvGrpSpPr>
        <p:grpSpPr>
          <a:xfrm>
            <a:off x="3608614" y="690879"/>
            <a:ext cx="1945519" cy="747803"/>
            <a:chOff x="3608614" y="690880"/>
            <a:chExt cx="1945519" cy="670560"/>
          </a:xfrm>
        </p:grpSpPr>
        <p:sp>
          <p:nvSpPr>
            <p:cNvPr id="35" name="Freeform 34"/>
            <p:cNvSpPr/>
            <p:nvPr/>
          </p:nvSpPr>
          <p:spPr>
            <a:xfrm>
              <a:off x="3608614" y="930729"/>
              <a:ext cx="553513" cy="367392"/>
            </a:xfrm>
            <a:custGeom>
              <a:avLst/>
              <a:gdLst>
                <a:gd name="connsiteX0" fmla="*/ 906236 w 906236"/>
                <a:gd name="connsiteY0" fmla="*/ 0 h 367392"/>
                <a:gd name="connsiteX1" fmla="*/ 318407 w 906236"/>
                <a:gd name="connsiteY1" fmla="*/ 24492 h 367392"/>
                <a:gd name="connsiteX2" fmla="*/ 293915 w 906236"/>
                <a:gd name="connsiteY2" fmla="*/ 48985 h 367392"/>
                <a:gd name="connsiteX3" fmla="*/ 244929 w 906236"/>
                <a:gd name="connsiteY3" fmla="*/ 73478 h 367392"/>
                <a:gd name="connsiteX4" fmla="*/ 195943 w 906236"/>
                <a:gd name="connsiteY4" fmla="*/ 122464 h 367392"/>
                <a:gd name="connsiteX5" fmla="*/ 146957 w 906236"/>
                <a:gd name="connsiteY5" fmla="*/ 293914 h 367392"/>
                <a:gd name="connsiteX6" fmla="*/ 97972 w 906236"/>
                <a:gd name="connsiteY6" fmla="*/ 342900 h 367392"/>
                <a:gd name="connsiteX7" fmla="*/ 73479 w 906236"/>
                <a:gd name="connsiteY7" fmla="*/ 367392 h 367392"/>
                <a:gd name="connsiteX8" fmla="*/ 0 w 906236"/>
                <a:gd name="connsiteY8" fmla="*/ 367392 h 36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6236" h="367392">
                  <a:moveTo>
                    <a:pt x="906236" y="0"/>
                  </a:moveTo>
                  <a:cubicBezTo>
                    <a:pt x="710293" y="8164"/>
                    <a:pt x="513895" y="8853"/>
                    <a:pt x="318407" y="24492"/>
                  </a:cubicBezTo>
                  <a:cubicBezTo>
                    <a:pt x="306898" y="25413"/>
                    <a:pt x="303522" y="42580"/>
                    <a:pt x="293915" y="48985"/>
                  </a:cubicBezTo>
                  <a:cubicBezTo>
                    <a:pt x="278725" y="59112"/>
                    <a:pt x="259534" y="62524"/>
                    <a:pt x="244929" y="73478"/>
                  </a:cubicBezTo>
                  <a:cubicBezTo>
                    <a:pt x="226455" y="87333"/>
                    <a:pt x="195943" y="122464"/>
                    <a:pt x="195943" y="122464"/>
                  </a:cubicBezTo>
                  <a:cubicBezTo>
                    <a:pt x="179614" y="179614"/>
                    <a:pt x="171097" y="239600"/>
                    <a:pt x="146957" y="293914"/>
                  </a:cubicBezTo>
                  <a:cubicBezTo>
                    <a:pt x="137579" y="315016"/>
                    <a:pt x="114301" y="326571"/>
                    <a:pt x="97972" y="342900"/>
                  </a:cubicBezTo>
                  <a:cubicBezTo>
                    <a:pt x="89808" y="351064"/>
                    <a:pt x="85025" y="367392"/>
                    <a:pt x="73479" y="367392"/>
                  </a:cubicBezTo>
                  <a:lnTo>
                    <a:pt x="0" y="367392"/>
                  </a:lnTo>
                </a:path>
              </a:pathLst>
            </a:cu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Freeform 37"/>
            <p:cNvSpPr/>
            <p:nvPr/>
          </p:nvSpPr>
          <p:spPr>
            <a:xfrm>
              <a:off x="4152053" y="690880"/>
              <a:ext cx="1402080" cy="670560"/>
            </a:xfrm>
            <a:custGeom>
              <a:avLst/>
              <a:gdLst>
                <a:gd name="connsiteX0" fmla="*/ 1402080 w 1402080"/>
                <a:gd name="connsiteY0" fmla="*/ 203200 h 670560"/>
                <a:gd name="connsiteX1" fmla="*/ 1280160 w 1402080"/>
                <a:gd name="connsiteY1" fmla="*/ 121920 h 670560"/>
                <a:gd name="connsiteX2" fmla="*/ 1198880 w 1402080"/>
                <a:gd name="connsiteY2" fmla="*/ 81280 h 670560"/>
                <a:gd name="connsiteX3" fmla="*/ 1158240 w 1402080"/>
                <a:gd name="connsiteY3" fmla="*/ 60960 h 670560"/>
                <a:gd name="connsiteX4" fmla="*/ 975360 w 1402080"/>
                <a:gd name="connsiteY4" fmla="*/ 0 h 670560"/>
                <a:gd name="connsiteX5" fmla="*/ 670560 w 1402080"/>
                <a:gd name="connsiteY5" fmla="*/ 40640 h 670560"/>
                <a:gd name="connsiteX6" fmla="*/ 650240 w 1402080"/>
                <a:gd name="connsiteY6" fmla="*/ 60960 h 670560"/>
                <a:gd name="connsiteX7" fmla="*/ 568960 w 1402080"/>
                <a:gd name="connsiteY7" fmla="*/ 182880 h 670560"/>
                <a:gd name="connsiteX8" fmla="*/ 528320 w 1402080"/>
                <a:gd name="connsiteY8" fmla="*/ 304800 h 670560"/>
                <a:gd name="connsiteX9" fmla="*/ 508000 w 1402080"/>
                <a:gd name="connsiteY9" fmla="*/ 365760 h 670560"/>
                <a:gd name="connsiteX10" fmla="*/ 467360 w 1402080"/>
                <a:gd name="connsiteY10" fmla="*/ 548640 h 670560"/>
                <a:gd name="connsiteX11" fmla="*/ 426720 w 1402080"/>
                <a:gd name="connsiteY11" fmla="*/ 589280 h 670560"/>
                <a:gd name="connsiteX12" fmla="*/ 365760 w 1402080"/>
                <a:gd name="connsiteY12" fmla="*/ 650240 h 670560"/>
                <a:gd name="connsiteX13" fmla="*/ 325120 w 1402080"/>
                <a:gd name="connsiteY13" fmla="*/ 670560 h 670560"/>
                <a:gd name="connsiteX14" fmla="*/ 223520 w 1402080"/>
                <a:gd name="connsiteY14" fmla="*/ 650240 h 670560"/>
                <a:gd name="connsiteX15" fmla="*/ 203200 w 1402080"/>
                <a:gd name="connsiteY15" fmla="*/ 609600 h 670560"/>
                <a:gd name="connsiteX16" fmla="*/ 162560 w 1402080"/>
                <a:gd name="connsiteY16" fmla="*/ 548640 h 670560"/>
                <a:gd name="connsiteX17" fmla="*/ 142240 w 1402080"/>
                <a:gd name="connsiteY17" fmla="*/ 508000 h 670560"/>
                <a:gd name="connsiteX18" fmla="*/ 101600 w 1402080"/>
                <a:gd name="connsiteY18" fmla="*/ 447040 h 670560"/>
                <a:gd name="connsiteX19" fmla="*/ 40640 w 1402080"/>
                <a:gd name="connsiteY19" fmla="*/ 264160 h 670560"/>
                <a:gd name="connsiteX20" fmla="*/ 0 w 1402080"/>
                <a:gd name="connsiteY20" fmla="*/ 243840 h 670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02080" h="670560">
                  <a:moveTo>
                    <a:pt x="1402080" y="203200"/>
                  </a:moveTo>
                  <a:cubicBezTo>
                    <a:pt x="1325974" y="127094"/>
                    <a:pt x="1368382" y="151327"/>
                    <a:pt x="1280160" y="121920"/>
                  </a:cubicBezTo>
                  <a:cubicBezTo>
                    <a:pt x="1241214" y="82974"/>
                    <a:pt x="1276710" y="112412"/>
                    <a:pt x="1198880" y="81280"/>
                  </a:cubicBezTo>
                  <a:cubicBezTo>
                    <a:pt x="1184818" y="75655"/>
                    <a:pt x="1172474" y="66136"/>
                    <a:pt x="1158240" y="60960"/>
                  </a:cubicBezTo>
                  <a:cubicBezTo>
                    <a:pt x="1097851" y="39000"/>
                    <a:pt x="975360" y="0"/>
                    <a:pt x="975360" y="0"/>
                  </a:cubicBezTo>
                  <a:cubicBezTo>
                    <a:pt x="873760" y="13547"/>
                    <a:pt x="771304" y="21751"/>
                    <a:pt x="670560" y="40640"/>
                  </a:cubicBezTo>
                  <a:cubicBezTo>
                    <a:pt x="661145" y="42405"/>
                    <a:pt x="655168" y="52746"/>
                    <a:pt x="650240" y="60960"/>
                  </a:cubicBezTo>
                  <a:cubicBezTo>
                    <a:pt x="576429" y="183979"/>
                    <a:pt x="646580" y="105260"/>
                    <a:pt x="568960" y="182880"/>
                  </a:cubicBezTo>
                  <a:lnTo>
                    <a:pt x="528320" y="304800"/>
                  </a:lnTo>
                  <a:cubicBezTo>
                    <a:pt x="521547" y="325120"/>
                    <a:pt x="511521" y="344632"/>
                    <a:pt x="508000" y="365760"/>
                  </a:cubicBezTo>
                  <a:cubicBezTo>
                    <a:pt x="503896" y="390381"/>
                    <a:pt x="490448" y="510161"/>
                    <a:pt x="467360" y="548640"/>
                  </a:cubicBezTo>
                  <a:cubicBezTo>
                    <a:pt x="457503" y="565068"/>
                    <a:pt x="440267" y="575733"/>
                    <a:pt x="426720" y="589280"/>
                  </a:cubicBezTo>
                  <a:lnTo>
                    <a:pt x="365760" y="650240"/>
                  </a:lnTo>
                  <a:lnTo>
                    <a:pt x="325120" y="670560"/>
                  </a:lnTo>
                  <a:cubicBezTo>
                    <a:pt x="291253" y="663787"/>
                    <a:pt x="254411" y="665686"/>
                    <a:pt x="223520" y="650240"/>
                  </a:cubicBezTo>
                  <a:cubicBezTo>
                    <a:pt x="209973" y="643467"/>
                    <a:pt x="210992" y="622587"/>
                    <a:pt x="203200" y="609600"/>
                  </a:cubicBezTo>
                  <a:cubicBezTo>
                    <a:pt x="190635" y="588659"/>
                    <a:pt x="175125" y="569581"/>
                    <a:pt x="162560" y="548640"/>
                  </a:cubicBezTo>
                  <a:cubicBezTo>
                    <a:pt x="154768" y="535653"/>
                    <a:pt x="150641" y="520602"/>
                    <a:pt x="142240" y="508000"/>
                  </a:cubicBezTo>
                  <a:cubicBezTo>
                    <a:pt x="80181" y="414911"/>
                    <a:pt x="175266" y="594372"/>
                    <a:pt x="101600" y="447040"/>
                  </a:cubicBezTo>
                  <a:cubicBezTo>
                    <a:pt x="78571" y="285835"/>
                    <a:pt x="115147" y="338667"/>
                    <a:pt x="40640" y="264160"/>
                  </a:cubicBezTo>
                  <a:cubicBezTo>
                    <a:pt x="15531" y="239051"/>
                    <a:pt x="29899" y="243840"/>
                    <a:pt x="0" y="243840"/>
                  </a:cubicBezTo>
                </a:path>
              </a:pathLst>
            </a:cu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3" name="Oval 32"/>
          <p:cNvSpPr/>
          <p:nvPr/>
        </p:nvSpPr>
        <p:spPr>
          <a:xfrm>
            <a:off x="4823028" y="1050325"/>
            <a:ext cx="1175657" cy="11065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reeform 7"/>
          <p:cNvSpPr/>
          <p:nvPr/>
        </p:nvSpPr>
        <p:spPr>
          <a:xfrm>
            <a:off x="4870904" y="1097280"/>
            <a:ext cx="1272509" cy="1686560"/>
          </a:xfrm>
          <a:custGeom>
            <a:avLst/>
            <a:gdLst>
              <a:gd name="connsiteX0" fmla="*/ 419069 w 1272509"/>
              <a:gd name="connsiteY0" fmla="*/ 853440 h 1686560"/>
              <a:gd name="connsiteX1" fmla="*/ 337789 w 1272509"/>
              <a:gd name="connsiteY1" fmla="*/ 833120 h 1686560"/>
              <a:gd name="connsiteX2" fmla="*/ 297149 w 1272509"/>
              <a:gd name="connsiteY2" fmla="*/ 792480 h 1686560"/>
              <a:gd name="connsiteX3" fmla="*/ 114269 w 1272509"/>
              <a:gd name="connsiteY3" fmla="*/ 751840 h 1686560"/>
              <a:gd name="connsiteX4" fmla="*/ 134589 w 1272509"/>
              <a:gd name="connsiteY4" fmla="*/ 568960 h 1686560"/>
              <a:gd name="connsiteX5" fmla="*/ 154909 w 1272509"/>
              <a:gd name="connsiteY5" fmla="*/ 487680 h 1686560"/>
              <a:gd name="connsiteX6" fmla="*/ 175229 w 1272509"/>
              <a:gd name="connsiteY6" fmla="*/ 203200 h 1686560"/>
              <a:gd name="connsiteX7" fmla="*/ 256509 w 1272509"/>
              <a:gd name="connsiteY7" fmla="*/ 142240 h 1686560"/>
              <a:gd name="connsiteX8" fmla="*/ 276829 w 1272509"/>
              <a:gd name="connsiteY8" fmla="*/ 121920 h 1686560"/>
              <a:gd name="connsiteX9" fmla="*/ 358109 w 1272509"/>
              <a:gd name="connsiteY9" fmla="*/ 81280 h 1686560"/>
              <a:gd name="connsiteX10" fmla="*/ 419069 w 1272509"/>
              <a:gd name="connsiteY10" fmla="*/ 40640 h 1686560"/>
              <a:gd name="connsiteX11" fmla="*/ 439389 w 1272509"/>
              <a:gd name="connsiteY11" fmla="*/ 0 h 1686560"/>
              <a:gd name="connsiteX12" fmla="*/ 703549 w 1272509"/>
              <a:gd name="connsiteY12" fmla="*/ 40640 h 1686560"/>
              <a:gd name="connsiteX13" fmla="*/ 764509 w 1272509"/>
              <a:gd name="connsiteY13" fmla="*/ 81280 h 1686560"/>
              <a:gd name="connsiteX14" fmla="*/ 825469 w 1272509"/>
              <a:gd name="connsiteY14" fmla="*/ 162560 h 1686560"/>
              <a:gd name="connsiteX15" fmla="*/ 845789 w 1272509"/>
              <a:gd name="connsiteY15" fmla="*/ 345440 h 1686560"/>
              <a:gd name="connsiteX16" fmla="*/ 866109 w 1272509"/>
              <a:gd name="connsiteY16" fmla="*/ 406400 h 1686560"/>
              <a:gd name="connsiteX17" fmla="*/ 886429 w 1272509"/>
              <a:gd name="connsiteY17" fmla="*/ 447040 h 1686560"/>
              <a:gd name="connsiteX18" fmla="*/ 967709 w 1272509"/>
              <a:gd name="connsiteY18" fmla="*/ 508000 h 1686560"/>
              <a:gd name="connsiteX19" fmla="*/ 1109949 w 1272509"/>
              <a:gd name="connsiteY19" fmla="*/ 528320 h 1686560"/>
              <a:gd name="connsiteX20" fmla="*/ 1069309 w 1272509"/>
              <a:gd name="connsiteY20" fmla="*/ 873760 h 1686560"/>
              <a:gd name="connsiteX21" fmla="*/ 1048989 w 1272509"/>
              <a:gd name="connsiteY21" fmla="*/ 894080 h 1686560"/>
              <a:gd name="connsiteX22" fmla="*/ 988029 w 1272509"/>
              <a:gd name="connsiteY22" fmla="*/ 995680 h 1686560"/>
              <a:gd name="connsiteX23" fmla="*/ 967709 w 1272509"/>
              <a:gd name="connsiteY23" fmla="*/ 1056640 h 1686560"/>
              <a:gd name="connsiteX24" fmla="*/ 927069 w 1272509"/>
              <a:gd name="connsiteY24" fmla="*/ 1117600 h 1686560"/>
              <a:gd name="connsiteX25" fmla="*/ 906749 w 1272509"/>
              <a:gd name="connsiteY25" fmla="*/ 1463040 h 1686560"/>
              <a:gd name="connsiteX26" fmla="*/ 866109 w 1272509"/>
              <a:gd name="connsiteY26" fmla="*/ 1503680 h 1686560"/>
              <a:gd name="connsiteX27" fmla="*/ 845789 w 1272509"/>
              <a:gd name="connsiteY27" fmla="*/ 1524000 h 1686560"/>
              <a:gd name="connsiteX28" fmla="*/ 784829 w 1272509"/>
              <a:gd name="connsiteY28" fmla="*/ 1564640 h 1686560"/>
              <a:gd name="connsiteX29" fmla="*/ 744189 w 1272509"/>
              <a:gd name="connsiteY29" fmla="*/ 1605280 h 1686560"/>
              <a:gd name="connsiteX30" fmla="*/ 723869 w 1272509"/>
              <a:gd name="connsiteY30" fmla="*/ 1625600 h 1686560"/>
              <a:gd name="connsiteX31" fmla="*/ 561309 w 1272509"/>
              <a:gd name="connsiteY31" fmla="*/ 1686560 h 1686560"/>
              <a:gd name="connsiteX32" fmla="*/ 378429 w 1272509"/>
              <a:gd name="connsiteY32" fmla="*/ 1645920 h 1686560"/>
              <a:gd name="connsiteX33" fmla="*/ 337789 w 1272509"/>
              <a:gd name="connsiteY33" fmla="*/ 1605280 h 1686560"/>
              <a:gd name="connsiteX34" fmla="*/ 378429 w 1272509"/>
              <a:gd name="connsiteY34" fmla="*/ 1341120 h 1686560"/>
              <a:gd name="connsiteX35" fmla="*/ 419069 w 1272509"/>
              <a:gd name="connsiteY35" fmla="*/ 1320800 h 1686560"/>
              <a:gd name="connsiteX36" fmla="*/ 683229 w 1272509"/>
              <a:gd name="connsiteY36" fmla="*/ 1300480 h 1686560"/>
              <a:gd name="connsiteX37" fmla="*/ 622269 w 1272509"/>
              <a:gd name="connsiteY37" fmla="*/ 1097280 h 1686560"/>
              <a:gd name="connsiteX38" fmla="*/ 561309 w 1272509"/>
              <a:gd name="connsiteY38" fmla="*/ 1076960 h 1686560"/>
              <a:gd name="connsiteX39" fmla="*/ 134589 w 1272509"/>
              <a:gd name="connsiteY39" fmla="*/ 1097280 h 1686560"/>
              <a:gd name="connsiteX40" fmla="*/ 114269 w 1272509"/>
              <a:gd name="connsiteY40" fmla="*/ 1117600 h 1686560"/>
              <a:gd name="connsiteX41" fmla="*/ 175229 w 1272509"/>
              <a:gd name="connsiteY41" fmla="*/ 1402080 h 1686560"/>
              <a:gd name="connsiteX42" fmla="*/ 317469 w 1272509"/>
              <a:gd name="connsiteY42" fmla="*/ 1381760 h 1686560"/>
              <a:gd name="connsiteX43" fmla="*/ 398749 w 1272509"/>
              <a:gd name="connsiteY43" fmla="*/ 1320800 h 1686560"/>
              <a:gd name="connsiteX44" fmla="*/ 439389 w 1272509"/>
              <a:gd name="connsiteY44" fmla="*/ 1280160 h 1686560"/>
              <a:gd name="connsiteX45" fmla="*/ 459709 w 1272509"/>
              <a:gd name="connsiteY45" fmla="*/ 1259840 h 1686560"/>
              <a:gd name="connsiteX46" fmla="*/ 480029 w 1272509"/>
              <a:gd name="connsiteY46" fmla="*/ 1219200 h 1686560"/>
              <a:gd name="connsiteX47" fmla="*/ 540989 w 1272509"/>
              <a:gd name="connsiteY47" fmla="*/ 1178560 h 1686560"/>
              <a:gd name="connsiteX48" fmla="*/ 581629 w 1272509"/>
              <a:gd name="connsiteY48" fmla="*/ 1137920 h 1686560"/>
              <a:gd name="connsiteX49" fmla="*/ 622269 w 1272509"/>
              <a:gd name="connsiteY49" fmla="*/ 1097280 h 1686560"/>
              <a:gd name="connsiteX50" fmla="*/ 581629 w 1272509"/>
              <a:gd name="connsiteY50" fmla="*/ 833120 h 1686560"/>
              <a:gd name="connsiteX51" fmla="*/ 540989 w 1272509"/>
              <a:gd name="connsiteY51" fmla="*/ 792480 h 1686560"/>
              <a:gd name="connsiteX52" fmla="*/ 520669 w 1272509"/>
              <a:gd name="connsiteY52" fmla="*/ 772160 h 1686560"/>
              <a:gd name="connsiteX53" fmla="*/ 215869 w 1272509"/>
              <a:gd name="connsiteY53" fmla="*/ 792480 h 1686560"/>
              <a:gd name="connsiteX54" fmla="*/ 53309 w 1272509"/>
              <a:gd name="connsiteY54" fmla="*/ 792480 h 1686560"/>
              <a:gd name="connsiteX55" fmla="*/ 53309 w 1272509"/>
              <a:gd name="connsiteY55" fmla="*/ 467360 h 1686560"/>
              <a:gd name="connsiteX56" fmla="*/ 73629 w 1272509"/>
              <a:gd name="connsiteY56" fmla="*/ 406400 h 1686560"/>
              <a:gd name="connsiteX57" fmla="*/ 93949 w 1272509"/>
              <a:gd name="connsiteY57" fmla="*/ 304800 h 1686560"/>
              <a:gd name="connsiteX58" fmla="*/ 114269 w 1272509"/>
              <a:gd name="connsiteY58" fmla="*/ 284480 h 1686560"/>
              <a:gd name="connsiteX59" fmla="*/ 154909 w 1272509"/>
              <a:gd name="connsiteY59" fmla="*/ 203200 h 1686560"/>
              <a:gd name="connsiteX60" fmla="*/ 215869 w 1272509"/>
              <a:gd name="connsiteY60" fmla="*/ 121920 h 1686560"/>
              <a:gd name="connsiteX61" fmla="*/ 276829 w 1272509"/>
              <a:gd name="connsiteY61" fmla="*/ 81280 h 1686560"/>
              <a:gd name="connsiteX62" fmla="*/ 378429 w 1272509"/>
              <a:gd name="connsiteY62" fmla="*/ 40640 h 1686560"/>
              <a:gd name="connsiteX63" fmla="*/ 662909 w 1272509"/>
              <a:gd name="connsiteY63" fmla="*/ 60960 h 1686560"/>
              <a:gd name="connsiteX64" fmla="*/ 622269 w 1272509"/>
              <a:gd name="connsiteY64" fmla="*/ 182880 h 1686560"/>
              <a:gd name="connsiteX65" fmla="*/ 581629 w 1272509"/>
              <a:gd name="connsiteY65" fmla="*/ 203200 h 1686560"/>
              <a:gd name="connsiteX66" fmla="*/ 520669 w 1272509"/>
              <a:gd name="connsiteY66" fmla="*/ 284480 h 1686560"/>
              <a:gd name="connsiteX67" fmla="*/ 500349 w 1272509"/>
              <a:gd name="connsiteY67" fmla="*/ 304800 h 1686560"/>
              <a:gd name="connsiteX68" fmla="*/ 480029 w 1272509"/>
              <a:gd name="connsiteY68" fmla="*/ 325120 h 1686560"/>
              <a:gd name="connsiteX69" fmla="*/ 500349 w 1272509"/>
              <a:gd name="connsiteY69" fmla="*/ 467360 h 1686560"/>
              <a:gd name="connsiteX70" fmla="*/ 540989 w 1272509"/>
              <a:gd name="connsiteY70" fmla="*/ 508000 h 1686560"/>
              <a:gd name="connsiteX71" fmla="*/ 764509 w 1272509"/>
              <a:gd name="connsiteY71" fmla="*/ 487680 h 1686560"/>
              <a:gd name="connsiteX72" fmla="*/ 784829 w 1272509"/>
              <a:gd name="connsiteY72" fmla="*/ 467360 h 1686560"/>
              <a:gd name="connsiteX73" fmla="*/ 825469 w 1272509"/>
              <a:gd name="connsiteY73" fmla="*/ 447040 h 1686560"/>
              <a:gd name="connsiteX74" fmla="*/ 845789 w 1272509"/>
              <a:gd name="connsiteY74" fmla="*/ 406400 h 1686560"/>
              <a:gd name="connsiteX75" fmla="*/ 906749 w 1272509"/>
              <a:gd name="connsiteY75" fmla="*/ 345440 h 1686560"/>
              <a:gd name="connsiteX76" fmla="*/ 947389 w 1272509"/>
              <a:gd name="connsiteY76" fmla="*/ 304800 h 1686560"/>
              <a:gd name="connsiteX77" fmla="*/ 967709 w 1272509"/>
              <a:gd name="connsiteY77" fmla="*/ 284480 h 1686560"/>
              <a:gd name="connsiteX78" fmla="*/ 1150589 w 1272509"/>
              <a:gd name="connsiteY78" fmla="*/ 304800 h 1686560"/>
              <a:gd name="connsiteX79" fmla="*/ 1170909 w 1272509"/>
              <a:gd name="connsiteY79" fmla="*/ 325120 h 1686560"/>
              <a:gd name="connsiteX80" fmla="*/ 1231869 w 1272509"/>
              <a:gd name="connsiteY80" fmla="*/ 467360 h 1686560"/>
              <a:gd name="connsiteX81" fmla="*/ 1272509 w 1272509"/>
              <a:gd name="connsiteY81" fmla="*/ 629920 h 1686560"/>
              <a:gd name="connsiteX82" fmla="*/ 1252189 w 1272509"/>
              <a:gd name="connsiteY82" fmla="*/ 995680 h 1686560"/>
              <a:gd name="connsiteX83" fmla="*/ 1191229 w 1272509"/>
              <a:gd name="connsiteY83" fmla="*/ 1056640 h 1686560"/>
              <a:gd name="connsiteX84" fmla="*/ 1069309 w 1272509"/>
              <a:gd name="connsiteY84" fmla="*/ 1097280 h 1686560"/>
              <a:gd name="connsiteX85" fmla="*/ 744189 w 1272509"/>
              <a:gd name="connsiteY85" fmla="*/ 1076960 h 1686560"/>
              <a:gd name="connsiteX86" fmla="*/ 723869 w 1272509"/>
              <a:gd name="connsiteY86" fmla="*/ 894080 h 1686560"/>
              <a:gd name="connsiteX87" fmla="*/ 703549 w 1272509"/>
              <a:gd name="connsiteY87" fmla="*/ 853440 h 1686560"/>
              <a:gd name="connsiteX88" fmla="*/ 662909 w 1272509"/>
              <a:gd name="connsiteY88" fmla="*/ 812800 h 1686560"/>
              <a:gd name="connsiteX89" fmla="*/ 642589 w 1272509"/>
              <a:gd name="connsiteY89" fmla="*/ 792480 h 1686560"/>
              <a:gd name="connsiteX90" fmla="*/ 622269 w 1272509"/>
              <a:gd name="connsiteY90" fmla="*/ 772160 h 1686560"/>
              <a:gd name="connsiteX91" fmla="*/ 540989 w 1272509"/>
              <a:gd name="connsiteY91" fmla="*/ 731520 h 168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272509" h="1686560">
                <a:moveTo>
                  <a:pt x="419069" y="853440"/>
                </a:moveTo>
                <a:cubicBezTo>
                  <a:pt x="391976" y="846667"/>
                  <a:pt x="362768" y="845609"/>
                  <a:pt x="337789" y="833120"/>
                </a:cubicBezTo>
                <a:cubicBezTo>
                  <a:pt x="320654" y="824552"/>
                  <a:pt x="316046" y="795630"/>
                  <a:pt x="297149" y="792480"/>
                </a:cubicBezTo>
                <a:cubicBezTo>
                  <a:pt x="154101" y="768639"/>
                  <a:pt x="214315" y="785189"/>
                  <a:pt x="114269" y="751840"/>
                </a:cubicBezTo>
                <a:cubicBezTo>
                  <a:pt x="121042" y="690880"/>
                  <a:pt x="125263" y="629582"/>
                  <a:pt x="134589" y="568960"/>
                </a:cubicBezTo>
                <a:cubicBezTo>
                  <a:pt x="138836" y="541358"/>
                  <a:pt x="151825" y="515436"/>
                  <a:pt x="154909" y="487680"/>
                </a:cubicBezTo>
                <a:cubicBezTo>
                  <a:pt x="165408" y="393193"/>
                  <a:pt x="157709" y="296640"/>
                  <a:pt x="175229" y="203200"/>
                </a:cubicBezTo>
                <a:cubicBezTo>
                  <a:pt x="181507" y="169718"/>
                  <a:pt x="234366" y="157002"/>
                  <a:pt x="256509" y="142240"/>
                </a:cubicBezTo>
                <a:cubicBezTo>
                  <a:pt x="264479" y="136927"/>
                  <a:pt x="268615" y="126848"/>
                  <a:pt x="276829" y="121920"/>
                </a:cubicBezTo>
                <a:cubicBezTo>
                  <a:pt x="302804" y="106335"/>
                  <a:pt x="336690" y="102699"/>
                  <a:pt x="358109" y="81280"/>
                </a:cubicBezTo>
                <a:cubicBezTo>
                  <a:pt x="389139" y="50250"/>
                  <a:pt x="369861" y="65244"/>
                  <a:pt x="419069" y="40640"/>
                </a:cubicBezTo>
                <a:cubicBezTo>
                  <a:pt x="425842" y="27093"/>
                  <a:pt x="424243" y="0"/>
                  <a:pt x="439389" y="0"/>
                </a:cubicBezTo>
                <a:cubicBezTo>
                  <a:pt x="528478" y="0"/>
                  <a:pt x="616190" y="23168"/>
                  <a:pt x="703549" y="40640"/>
                </a:cubicBezTo>
                <a:cubicBezTo>
                  <a:pt x="722531" y="44436"/>
                  <a:pt x="752596" y="63410"/>
                  <a:pt x="764509" y="81280"/>
                </a:cubicBezTo>
                <a:cubicBezTo>
                  <a:pt x="822284" y="167943"/>
                  <a:pt x="737579" y="74670"/>
                  <a:pt x="825469" y="162560"/>
                </a:cubicBezTo>
                <a:cubicBezTo>
                  <a:pt x="832242" y="223520"/>
                  <a:pt x="835706" y="284939"/>
                  <a:pt x="845789" y="345440"/>
                </a:cubicBezTo>
                <a:cubicBezTo>
                  <a:pt x="849310" y="366568"/>
                  <a:pt x="858154" y="386513"/>
                  <a:pt x="866109" y="406400"/>
                </a:cubicBezTo>
                <a:cubicBezTo>
                  <a:pt x="871734" y="420462"/>
                  <a:pt x="877342" y="434923"/>
                  <a:pt x="886429" y="447040"/>
                </a:cubicBezTo>
                <a:cubicBezTo>
                  <a:pt x="904104" y="470606"/>
                  <a:pt x="936556" y="501077"/>
                  <a:pt x="967709" y="508000"/>
                </a:cubicBezTo>
                <a:cubicBezTo>
                  <a:pt x="1014463" y="518390"/>
                  <a:pt x="1062536" y="521547"/>
                  <a:pt x="1109949" y="528320"/>
                </a:cubicBezTo>
                <a:cubicBezTo>
                  <a:pt x="1105020" y="602250"/>
                  <a:pt x="1132728" y="778632"/>
                  <a:pt x="1069309" y="873760"/>
                </a:cubicBezTo>
                <a:cubicBezTo>
                  <a:pt x="1063996" y="881730"/>
                  <a:pt x="1055762" y="887307"/>
                  <a:pt x="1048989" y="894080"/>
                </a:cubicBezTo>
                <a:cubicBezTo>
                  <a:pt x="991426" y="1066770"/>
                  <a:pt x="1071707" y="856216"/>
                  <a:pt x="988029" y="995680"/>
                </a:cubicBezTo>
                <a:cubicBezTo>
                  <a:pt x="977009" y="1014047"/>
                  <a:pt x="975664" y="1036753"/>
                  <a:pt x="967709" y="1056640"/>
                </a:cubicBezTo>
                <a:cubicBezTo>
                  <a:pt x="951306" y="1097646"/>
                  <a:pt x="952912" y="1091757"/>
                  <a:pt x="927069" y="1117600"/>
                </a:cubicBezTo>
                <a:cubicBezTo>
                  <a:pt x="920296" y="1232747"/>
                  <a:pt x="924739" y="1349106"/>
                  <a:pt x="906749" y="1463040"/>
                </a:cubicBezTo>
                <a:cubicBezTo>
                  <a:pt x="903761" y="1481963"/>
                  <a:pt x="879656" y="1490133"/>
                  <a:pt x="866109" y="1503680"/>
                </a:cubicBezTo>
                <a:lnTo>
                  <a:pt x="845789" y="1524000"/>
                </a:lnTo>
                <a:cubicBezTo>
                  <a:pt x="783638" y="1586151"/>
                  <a:pt x="883244" y="1490829"/>
                  <a:pt x="784829" y="1564640"/>
                </a:cubicBezTo>
                <a:cubicBezTo>
                  <a:pt x="769503" y="1576135"/>
                  <a:pt x="757736" y="1591733"/>
                  <a:pt x="744189" y="1605280"/>
                </a:cubicBezTo>
                <a:cubicBezTo>
                  <a:pt x="737416" y="1612053"/>
                  <a:pt x="733162" y="1623277"/>
                  <a:pt x="723869" y="1625600"/>
                </a:cubicBezTo>
                <a:cubicBezTo>
                  <a:pt x="613202" y="1653267"/>
                  <a:pt x="667568" y="1633431"/>
                  <a:pt x="561309" y="1686560"/>
                </a:cubicBezTo>
                <a:cubicBezTo>
                  <a:pt x="500349" y="1673013"/>
                  <a:pt x="437116" y="1667261"/>
                  <a:pt x="378429" y="1645920"/>
                </a:cubicBezTo>
                <a:cubicBezTo>
                  <a:pt x="360425" y="1639373"/>
                  <a:pt x="337789" y="1605280"/>
                  <a:pt x="337789" y="1605280"/>
                </a:cubicBezTo>
                <a:cubicBezTo>
                  <a:pt x="339373" y="1586277"/>
                  <a:pt x="302730" y="1391586"/>
                  <a:pt x="378429" y="1341120"/>
                </a:cubicBezTo>
                <a:cubicBezTo>
                  <a:pt x="391031" y="1332719"/>
                  <a:pt x="404056" y="1322802"/>
                  <a:pt x="419069" y="1320800"/>
                </a:cubicBezTo>
                <a:cubicBezTo>
                  <a:pt x="506608" y="1309128"/>
                  <a:pt x="595176" y="1307253"/>
                  <a:pt x="683229" y="1300480"/>
                </a:cubicBezTo>
                <a:cubicBezTo>
                  <a:pt x="665733" y="1143020"/>
                  <a:pt x="716658" y="1135036"/>
                  <a:pt x="622269" y="1097280"/>
                </a:cubicBezTo>
                <a:cubicBezTo>
                  <a:pt x="602382" y="1089325"/>
                  <a:pt x="581629" y="1083733"/>
                  <a:pt x="561309" y="1076960"/>
                </a:cubicBezTo>
                <a:cubicBezTo>
                  <a:pt x="419069" y="1083733"/>
                  <a:pt x="276405" y="1084388"/>
                  <a:pt x="134589" y="1097280"/>
                </a:cubicBezTo>
                <a:cubicBezTo>
                  <a:pt x="125049" y="1098147"/>
                  <a:pt x="114269" y="1108021"/>
                  <a:pt x="114269" y="1117600"/>
                </a:cubicBezTo>
                <a:cubicBezTo>
                  <a:pt x="114269" y="1386120"/>
                  <a:pt x="59283" y="1344107"/>
                  <a:pt x="175229" y="1402080"/>
                </a:cubicBezTo>
                <a:cubicBezTo>
                  <a:pt x="222642" y="1395307"/>
                  <a:pt x="270715" y="1392150"/>
                  <a:pt x="317469" y="1381760"/>
                </a:cubicBezTo>
                <a:cubicBezTo>
                  <a:pt x="354610" y="1373506"/>
                  <a:pt x="373500" y="1346049"/>
                  <a:pt x="398749" y="1320800"/>
                </a:cubicBezTo>
                <a:lnTo>
                  <a:pt x="439389" y="1280160"/>
                </a:lnTo>
                <a:cubicBezTo>
                  <a:pt x="446162" y="1273387"/>
                  <a:pt x="455425" y="1268408"/>
                  <a:pt x="459709" y="1259840"/>
                </a:cubicBezTo>
                <a:cubicBezTo>
                  <a:pt x="466482" y="1246293"/>
                  <a:pt x="471628" y="1231802"/>
                  <a:pt x="480029" y="1219200"/>
                </a:cubicBezTo>
                <a:cubicBezTo>
                  <a:pt x="500746" y="1188124"/>
                  <a:pt x="508087" y="1203237"/>
                  <a:pt x="540989" y="1178560"/>
                </a:cubicBezTo>
                <a:cubicBezTo>
                  <a:pt x="556315" y="1167065"/>
                  <a:pt x="568082" y="1151467"/>
                  <a:pt x="581629" y="1137920"/>
                </a:cubicBezTo>
                <a:lnTo>
                  <a:pt x="622269" y="1097280"/>
                </a:lnTo>
                <a:cubicBezTo>
                  <a:pt x="608722" y="1009227"/>
                  <a:pt x="604584" y="919201"/>
                  <a:pt x="581629" y="833120"/>
                </a:cubicBezTo>
                <a:cubicBezTo>
                  <a:pt x="576693" y="814609"/>
                  <a:pt x="554536" y="806027"/>
                  <a:pt x="540989" y="792480"/>
                </a:cubicBezTo>
                <a:lnTo>
                  <a:pt x="520669" y="772160"/>
                </a:lnTo>
                <a:cubicBezTo>
                  <a:pt x="419069" y="778933"/>
                  <a:pt x="317135" y="781820"/>
                  <a:pt x="215869" y="792480"/>
                </a:cubicBezTo>
                <a:cubicBezTo>
                  <a:pt x="63344" y="808535"/>
                  <a:pt x="205834" y="830611"/>
                  <a:pt x="53309" y="792480"/>
                </a:cubicBezTo>
                <a:cubicBezTo>
                  <a:pt x="-34673" y="660507"/>
                  <a:pt x="1383" y="744299"/>
                  <a:pt x="53309" y="467360"/>
                </a:cubicBezTo>
                <a:cubicBezTo>
                  <a:pt x="57256" y="446308"/>
                  <a:pt x="68434" y="427180"/>
                  <a:pt x="73629" y="406400"/>
                </a:cubicBezTo>
                <a:cubicBezTo>
                  <a:pt x="82006" y="372894"/>
                  <a:pt x="83027" y="337565"/>
                  <a:pt x="93949" y="304800"/>
                </a:cubicBezTo>
                <a:cubicBezTo>
                  <a:pt x="96978" y="295713"/>
                  <a:pt x="109341" y="292694"/>
                  <a:pt x="114269" y="284480"/>
                </a:cubicBezTo>
                <a:cubicBezTo>
                  <a:pt x="129854" y="258505"/>
                  <a:pt x="141362" y="230293"/>
                  <a:pt x="154909" y="203200"/>
                </a:cubicBezTo>
                <a:cubicBezTo>
                  <a:pt x="170265" y="172488"/>
                  <a:pt x="181636" y="139037"/>
                  <a:pt x="215869" y="121920"/>
                </a:cubicBezTo>
                <a:cubicBezTo>
                  <a:pt x="363201" y="48254"/>
                  <a:pt x="183740" y="143339"/>
                  <a:pt x="276829" y="81280"/>
                </a:cubicBezTo>
                <a:cubicBezTo>
                  <a:pt x="306728" y="61347"/>
                  <a:pt x="345384" y="51655"/>
                  <a:pt x="378429" y="40640"/>
                </a:cubicBezTo>
                <a:cubicBezTo>
                  <a:pt x="473256" y="47413"/>
                  <a:pt x="576591" y="21121"/>
                  <a:pt x="662909" y="60960"/>
                </a:cubicBezTo>
                <a:cubicBezTo>
                  <a:pt x="700510" y="78314"/>
                  <a:pt x="650425" y="164109"/>
                  <a:pt x="622269" y="182880"/>
                </a:cubicBezTo>
                <a:cubicBezTo>
                  <a:pt x="609667" y="191281"/>
                  <a:pt x="595176" y="196427"/>
                  <a:pt x="581629" y="203200"/>
                </a:cubicBezTo>
                <a:cubicBezTo>
                  <a:pt x="552741" y="260975"/>
                  <a:pt x="572019" y="233130"/>
                  <a:pt x="520669" y="284480"/>
                </a:cubicBezTo>
                <a:lnTo>
                  <a:pt x="500349" y="304800"/>
                </a:lnTo>
                <a:lnTo>
                  <a:pt x="480029" y="325120"/>
                </a:lnTo>
                <a:cubicBezTo>
                  <a:pt x="486802" y="372533"/>
                  <a:pt x="485203" y="421923"/>
                  <a:pt x="500349" y="467360"/>
                </a:cubicBezTo>
                <a:cubicBezTo>
                  <a:pt x="506407" y="485535"/>
                  <a:pt x="540989" y="508000"/>
                  <a:pt x="540989" y="508000"/>
                </a:cubicBezTo>
                <a:cubicBezTo>
                  <a:pt x="615496" y="501227"/>
                  <a:pt x="690713" y="499979"/>
                  <a:pt x="764509" y="487680"/>
                </a:cubicBezTo>
                <a:cubicBezTo>
                  <a:pt x="773958" y="486105"/>
                  <a:pt x="776859" y="472673"/>
                  <a:pt x="784829" y="467360"/>
                </a:cubicBezTo>
                <a:cubicBezTo>
                  <a:pt x="797431" y="458959"/>
                  <a:pt x="811922" y="453813"/>
                  <a:pt x="825469" y="447040"/>
                </a:cubicBezTo>
                <a:cubicBezTo>
                  <a:pt x="832242" y="433493"/>
                  <a:pt x="836702" y="418517"/>
                  <a:pt x="845789" y="406400"/>
                </a:cubicBezTo>
                <a:lnTo>
                  <a:pt x="906749" y="345440"/>
                </a:lnTo>
                <a:lnTo>
                  <a:pt x="947389" y="304800"/>
                </a:lnTo>
                <a:lnTo>
                  <a:pt x="967709" y="284480"/>
                </a:lnTo>
                <a:cubicBezTo>
                  <a:pt x="1028669" y="291253"/>
                  <a:pt x="1090445" y="292771"/>
                  <a:pt x="1150589" y="304800"/>
                </a:cubicBezTo>
                <a:cubicBezTo>
                  <a:pt x="1159982" y="306679"/>
                  <a:pt x="1166625" y="316552"/>
                  <a:pt x="1170909" y="325120"/>
                </a:cubicBezTo>
                <a:cubicBezTo>
                  <a:pt x="1193978" y="371258"/>
                  <a:pt x="1215557" y="418423"/>
                  <a:pt x="1231869" y="467360"/>
                </a:cubicBezTo>
                <a:cubicBezTo>
                  <a:pt x="1249532" y="520348"/>
                  <a:pt x="1272509" y="629920"/>
                  <a:pt x="1272509" y="629920"/>
                </a:cubicBezTo>
                <a:cubicBezTo>
                  <a:pt x="1265736" y="751840"/>
                  <a:pt x="1275037" y="875729"/>
                  <a:pt x="1252189" y="995680"/>
                </a:cubicBezTo>
                <a:cubicBezTo>
                  <a:pt x="1246812" y="1023909"/>
                  <a:pt x="1211549" y="1036320"/>
                  <a:pt x="1191229" y="1056640"/>
                </a:cubicBezTo>
                <a:cubicBezTo>
                  <a:pt x="1146487" y="1101382"/>
                  <a:pt x="1180302" y="1075081"/>
                  <a:pt x="1069309" y="1097280"/>
                </a:cubicBezTo>
                <a:cubicBezTo>
                  <a:pt x="960936" y="1090507"/>
                  <a:pt x="837782" y="1132015"/>
                  <a:pt x="744189" y="1076960"/>
                </a:cubicBezTo>
                <a:cubicBezTo>
                  <a:pt x="691322" y="1045862"/>
                  <a:pt x="734841" y="954426"/>
                  <a:pt x="723869" y="894080"/>
                </a:cubicBezTo>
                <a:cubicBezTo>
                  <a:pt x="721160" y="879179"/>
                  <a:pt x="712636" y="865557"/>
                  <a:pt x="703549" y="853440"/>
                </a:cubicBezTo>
                <a:cubicBezTo>
                  <a:pt x="692054" y="838114"/>
                  <a:pt x="676456" y="826347"/>
                  <a:pt x="662909" y="812800"/>
                </a:cubicBezTo>
                <a:lnTo>
                  <a:pt x="642589" y="792480"/>
                </a:lnTo>
                <a:cubicBezTo>
                  <a:pt x="635816" y="785707"/>
                  <a:pt x="630837" y="776444"/>
                  <a:pt x="622269" y="772160"/>
                </a:cubicBezTo>
                <a:lnTo>
                  <a:pt x="540989" y="731520"/>
                </a:lnTo>
              </a:path>
            </a:pathLst>
          </a:cu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6" name="Picture 35"/>
          <p:cNvPicPr>
            <a:picLocks noChangeAspect="1"/>
          </p:cNvPicPr>
          <p:nvPr/>
        </p:nvPicPr>
        <p:blipFill rotWithShape="1">
          <a:blip r:embed="rId4"/>
          <a:srcRect l="74465" t="1077" r="18438" b="83840"/>
          <a:stretch/>
        </p:blipFill>
        <p:spPr>
          <a:xfrm>
            <a:off x="5114844" y="1299444"/>
            <a:ext cx="599356" cy="691563"/>
          </a:xfrm>
          <a:prstGeom prst="rect">
            <a:avLst/>
          </a:prstGeom>
        </p:spPr>
      </p:pic>
    </p:spTree>
    <p:extLst>
      <p:ext uri="{BB962C8B-B14F-4D97-AF65-F5344CB8AC3E}">
        <p14:creationId xmlns:p14="http://schemas.microsoft.com/office/powerpoint/2010/main" val="27747422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468" t="58801"/>
          <a:stretch/>
        </p:blipFill>
        <p:spPr>
          <a:xfrm>
            <a:off x="53788" y="3911173"/>
            <a:ext cx="8412722" cy="2825454"/>
          </a:xfrm>
          <a:prstGeom prst="rect">
            <a:avLst/>
          </a:prstGeom>
        </p:spPr>
      </p:pic>
      <p:pic>
        <p:nvPicPr>
          <p:cNvPr id="7" name="Picture 6"/>
          <p:cNvPicPr>
            <a:picLocks noChangeAspect="1"/>
          </p:cNvPicPr>
          <p:nvPr/>
        </p:nvPicPr>
        <p:blipFill rotWithShape="1">
          <a:blip r:embed="rId3"/>
          <a:srcRect l="-268" t="40108" r="81932" b="2436"/>
          <a:stretch/>
        </p:blipFill>
        <p:spPr>
          <a:xfrm>
            <a:off x="358714" y="1326863"/>
            <a:ext cx="2894885" cy="2831405"/>
          </a:xfrm>
          <a:prstGeom prst="rect">
            <a:avLst/>
          </a:prstGeom>
        </p:spPr>
      </p:pic>
      <p:grpSp>
        <p:nvGrpSpPr>
          <p:cNvPr id="3" name="Group 2"/>
          <p:cNvGrpSpPr/>
          <p:nvPr/>
        </p:nvGrpSpPr>
        <p:grpSpPr>
          <a:xfrm>
            <a:off x="-2491" y="68781"/>
            <a:ext cx="9264956" cy="1281509"/>
            <a:chOff x="0" y="3129021"/>
            <a:chExt cx="9264956" cy="1281509"/>
          </a:xfrm>
        </p:grpSpPr>
        <p:pic>
          <p:nvPicPr>
            <p:cNvPr id="4" name="Picture 3"/>
            <p:cNvPicPr>
              <a:picLocks noChangeAspect="1"/>
            </p:cNvPicPr>
            <p:nvPr/>
          </p:nvPicPr>
          <p:blipFill>
            <a:blip r:embed="rId4"/>
            <a:stretch>
              <a:fillRect/>
            </a:stretch>
          </p:blipFill>
          <p:spPr>
            <a:xfrm>
              <a:off x="0" y="3129021"/>
              <a:ext cx="9144000" cy="1281509"/>
            </a:xfrm>
            <a:prstGeom prst="rect">
              <a:avLst/>
            </a:prstGeom>
          </p:spPr>
        </p:pic>
        <p:sp>
          <p:nvSpPr>
            <p:cNvPr id="5" name="TextBox 4"/>
            <p:cNvSpPr txBox="1"/>
            <p:nvPr/>
          </p:nvSpPr>
          <p:spPr>
            <a:xfrm>
              <a:off x="8043967" y="3569684"/>
              <a:ext cx="1220989" cy="584776"/>
            </a:xfrm>
            <a:prstGeom prst="rect">
              <a:avLst/>
            </a:prstGeom>
            <a:noFill/>
          </p:spPr>
          <p:txBody>
            <a:bodyPr wrap="square" rtlCol="0">
              <a:spAutoFit/>
            </a:bodyPr>
            <a:lstStyle/>
            <a:p>
              <a:r>
                <a:rPr lang="en-US" sz="3200" dirty="0" smtClean="0"/>
                <a:t>2012</a:t>
              </a:r>
            </a:p>
          </p:txBody>
        </p:sp>
      </p:grpSp>
    </p:spTree>
    <p:extLst>
      <p:ext uri="{BB962C8B-B14F-4D97-AF65-F5344CB8AC3E}">
        <p14:creationId xmlns:p14="http://schemas.microsoft.com/office/powerpoint/2010/main" val="22856825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410193"/>
            <a:ext cx="9144000" cy="4522549"/>
          </a:xfrm>
          <a:prstGeom prst="rect">
            <a:avLst/>
          </a:prstGeom>
        </p:spPr>
      </p:pic>
      <p:sp>
        <p:nvSpPr>
          <p:cNvPr id="4" name="Rectangle 3"/>
          <p:cNvSpPr/>
          <p:nvPr/>
        </p:nvSpPr>
        <p:spPr>
          <a:xfrm>
            <a:off x="0" y="40961"/>
            <a:ext cx="9144000" cy="384721"/>
          </a:xfrm>
          <a:prstGeom prst="rect">
            <a:avLst/>
          </a:prstGeom>
        </p:spPr>
        <p:txBody>
          <a:bodyPr wrap="square">
            <a:spAutoFit/>
          </a:bodyPr>
          <a:lstStyle/>
          <a:p>
            <a:pPr algn="ctr"/>
            <a:r>
              <a:rPr lang="en-US" sz="1900" dirty="0" smtClean="0"/>
              <a:t>http://</a:t>
            </a:r>
            <a:r>
              <a:rPr lang="en-US" sz="1900" dirty="0" err="1" smtClean="0"/>
              <a:t>www.ploscompbiol.org</a:t>
            </a:r>
            <a:r>
              <a:rPr lang="en-US" sz="1900" dirty="0" smtClean="0"/>
              <a:t>/article/info%3Adoi%2F10.1371%2Fjournal.pcbi.1000205</a:t>
            </a:r>
            <a:endParaRPr lang="en-US" sz="1900" dirty="0"/>
          </a:p>
        </p:txBody>
      </p:sp>
      <p:sp>
        <p:nvSpPr>
          <p:cNvPr id="5" name="TextBox 4"/>
          <p:cNvSpPr txBox="1"/>
          <p:nvPr/>
        </p:nvSpPr>
        <p:spPr>
          <a:xfrm>
            <a:off x="250635" y="5163861"/>
            <a:ext cx="8822352" cy="1569660"/>
          </a:xfrm>
          <a:prstGeom prst="rect">
            <a:avLst/>
          </a:prstGeom>
          <a:noFill/>
        </p:spPr>
        <p:txBody>
          <a:bodyPr wrap="square" rtlCol="0">
            <a:spAutoFit/>
          </a:bodyPr>
          <a:lstStyle/>
          <a:p>
            <a:r>
              <a:rPr lang="en-US" sz="3200" dirty="0" smtClean="0">
                <a:solidFill>
                  <a:srgbClr val="660066"/>
                </a:solidFill>
              </a:rPr>
              <a:t>First paper to use only the spiking activity of place cells to determine the topology (and geometry) of the environment using homology (and graphs).</a:t>
            </a:r>
            <a:endParaRPr lang="en-US" sz="3200" dirty="0">
              <a:solidFill>
                <a:srgbClr val="660066"/>
              </a:solidFill>
            </a:endParaRPr>
          </a:p>
        </p:txBody>
      </p:sp>
      <p:sp>
        <p:nvSpPr>
          <p:cNvPr id="2" name="TextBox 1"/>
          <p:cNvSpPr txBox="1"/>
          <p:nvPr/>
        </p:nvSpPr>
        <p:spPr>
          <a:xfrm>
            <a:off x="8104478" y="1209458"/>
            <a:ext cx="1225553" cy="584776"/>
          </a:xfrm>
          <a:prstGeom prst="rect">
            <a:avLst/>
          </a:prstGeom>
          <a:noFill/>
        </p:spPr>
        <p:txBody>
          <a:bodyPr wrap="square" rtlCol="0">
            <a:spAutoFit/>
          </a:bodyPr>
          <a:lstStyle/>
          <a:p>
            <a:r>
              <a:rPr lang="en-US" sz="3200" dirty="0" smtClean="0">
                <a:solidFill>
                  <a:srgbClr val="660066"/>
                </a:solidFill>
              </a:rPr>
              <a:t>2008</a:t>
            </a:r>
          </a:p>
        </p:txBody>
      </p:sp>
    </p:spTree>
    <p:extLst>
      <p:ext uri="{BB962C8B-B14F-4D97-AF65-F5344CB8AC3E}">
        <p14:creationId xmlns:p14="http://schemas.microsoft.com/office/powerpoint/2010/main" val="375565212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19245"/>
            <a:ext cx="9144000" cy="2852186"/>
          </a:xfrm>
          <a:prstGeom prst="rect">
            <a:avLst/>
          </a:prstGeom>
        </p:spPr>
      </p:pic>
      <p:pic>
        <p:nvPicPr>
          <p:cNvPr id="3" name="Picture 2"/>
          <p:cNvPicPr>
            <a:picLocks noChangeAspect="1"/>
          </p:cNvPicPr>
          <p:nvPr/>
        </p:nvPicPr>
        <p:blipFill>
          <a:blip r:embed="rId3"/>
          <a:stretch>
            <a:fillRect/>
          </a:stretch>
        </p:blipFill>
        <p:spPr>
          <a:xfrm>
            <a:off x="0" y="3184659"/>
            <a:ext cx="9144000" cy="3690965"/>
          </a:xfrm>
          <a:prstGeom prst="rect">
            <a:avLst/>
          </a:prstGeom>
        </p:spPr>
      </p:pic>
    </p:spTree>
    <p:extLst>
      <p:ext uri="{BB962C8B-B14F-4D97-AF65-F5344CB8AC3E}">
        <p14:creationId xmlns:p14="http://schemas.microsoft.com/office/powerpoint/2010/main" val="161533474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19245"/>
            <a:ext cx="9144000" cy="2852186"/>
          </a:xfrm>
          <a:prstGeom prst="rect">
            <a:avLst/>
          </a:prstGeom>
        </p:spPr>
      </p:pic>
      <p:pic>
        <p:nvPicPr>
          <p:cNvPr id="3" name="Picture 2"/>
          <p:cNvPicPr>
            <a:picLocks noChangeAspect="1"/>
          </p:cNvPicPr>
          <p:nvPr/>
        </p:nvPicPr>
        <p:blipFill>
          <a:blip r:embed="rId3"/>
          <a:stretch>
            <a:fillRect/>
          </a:stretch>
        </p:blipFill>
        <p:spPr>
          <a:xfrm>
            <a:off x="0" y="3184659"/>
            <a:ext cx="9144000" cy="3690965"/>
          </a:xfrm>
          <a:prstGeom prst="rect">
            <a:avLst/>
          </a:prstGeom>
        </p:spPr>
      </p:pic>
      <p:sp>
        <p:nvSpPr>
          <p:cNvPr id="4" name="TextBox 3"/>
          <p:cNvSpPr txBox="1"/>
          <p:nvPr/>
        </p:nvSpPr>
        <p:spPr>
          <a:xfrm>
            <a:off x="1363851" y="119245"/>
            <a:ext cx="6648772" cy="1323439"/>
          </a:xfrm>
          <a:prstGeom prst="rect">
            <a:avLst/>
          </a:prstGeom>
          <a:solidFill>
            <a:srgbClr val="002060"/>
          </a:solidFill>
        </p:spPr>
        <p:txBody>
          <a:bodyPr wrap="square" rtlCol="0">
            <a:spAutoFit/>
          </a:bodyPr>
          <a:lstStyle/>
          <a:p>
            <a:pPr algn="ctr"/>
            <a:r>
              <a:rPr lang="en-US" sz="4000" dirty="0" smtClean="0">
                <a:solidFill>
                  <a:srgbClr val="FFFF00"/>
                </a:solidFill>
              </a:rPr>
              <a:t>Data obtained via computer simulations</a:t>
            </a:r>
            <a:endParaRPr lang="en-US" sz="4000" dirty="0">
              <a:solidFill>
                <a:srgbClr val="FFFF00"/>
              </a:solidFill>
            </a:endParaRPr>
          </a:p>
        </p:txBody>
      </p:sp>
    </p:spTree>
    <p:extLst>
      <p:ext uri="{BB962C8B-B14F-4D97-AF65-F5344CB8AC3E}">
        <p14:creationId xmlns:p14="http://schemas.microsoft.com/office/powerpoint/2010/main" val="360828753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125240"/>
            <a:ext cx="9144000" cy="4820951"/>
          </a:xfrm>
          <a:prstGeom prst="rect">
            <a:avLst/>
          </a:prstGeom>
        </p:spPr>
      </p:pic>
      <p:sp>
        <p:nvSpPr>
          <p:cNvPr id="3" name="Rectangle 2"/>
          <p:cNvSpPr/>
          <p:nvPr/>
        </p:nvSpPr>
        <p:spPr>
          <a:xfrm>
            <a:off x="68274" y="170100"/>
            <a:ext cx="9075725" cy="584776"/>
          </a:xfrm>
          <a:prstGeom prst="rect">
            <a:avLst/>
          </a:prstGeom>
        </p:spPr>
        <p:txBody>
          <a:bodyPr wrap="square">
            <a:spAutoFit/>
          </a:bodyPr>
          <a:lstStyle/>
          <a:p>
            <a:r>
              <a:rPr lang="en-US" sz="3200" dirty="0" smtClean="0"/>
              <a:t>http://</a:t>
            </a:r>
            <a:r>
              <a:rPr lang="en-US" sz="3200" dirty="0" err="1" smtClean="0"/>
              <a:t>www.ntnu.edu</a:t>
            </a:r>
            <a:r>
              <a:rPr lang="en-US" sz="3200" dirty="0" smtClean="0"/>
              <a:t>/</a:t>
            </a:r>
            <a:r>
              <a:rPr lang="en-US" sz="3200" dirty="0" err="1" smtClean="0"/>
              <a:t>kavli</a:t>
            </a:r>
            <a:r>
              <a:rPr lang="en-US" sz="3200" dirty="0" smtClean="0"/>
              <a:t>/research/grid-cell-data</a:t>
            </a:r>
            <a:endParaRPr lang="en-US" sz="3200" dirty="0"/>
          </a:p>
        </p:txBody>
      </p:sp>
    </p:spTree>
    <p:extLst>
      <p:ext uri="{BB962C8B-B14F-4D97-AF65-F5344CB8AC3E}">
        <p14:creationId xmlns:p14="http://schemas.microsoft.com/office/powerpoint/2010/main" val="83509620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5945" y="596685"/>
            <a:ext cx="8276096" cy="5632311"/>
          </a:xfrm>
          <a:prstGeom prst="rect">
            <a:avLst/>
          </a:prstGeom>
          <a:noFill/>
        </p:spPr>
        <p:txBody>
          <a:bodyPr wrap="square" rtlCol="0">
            <a:spAutoFit/>
          </a:bodyPr>
          <a:lstStyle/>
          <a:p>
            <a:r>
              <a:rPr lang="en-US" sz="3600" dirty="0" smtClean="0"/>
              <a:t>Note the above examples use the </a:t>
            </a:r>
            <a:r>
              <a:rPr lang="en-US" sz="3600" dirty="0" err="1" smtClean="0"/>
              <a:t>Čech</a:t>
            </a:r>
            <a:r>
              <a:rPr lang="en-US" sz="3600" dirty="0" smtClean="0"/>
              <a:t> complex to determine the topology of the mouse environment.</a:t>
            </a:r>
          </a:p>
          <a:p>
            <a:endParaRPr lang="en-US" sz="3600" dirty="0"/>
          </a:p>
          <a:p>
            <a:r>
              <a:rPr lang="en-US" sz="3600" dirty="0" smtClean="0"/>
              <a:t>But often in topological data analysis </a:t>
            </a:r>
            <a:r>
              <a:rPr lang="en-US" sz="3600" dirty="0"/>
              <a:t>for computational </a:t>
            </a:r>
            <a:r>
              <a:rPr lang="en-US" sz="3600" dirty="0" smtClean="0"/>
              <a:t>efficiency, one uses the Rips complex instead of the </a:t>
            </a:r>
            <a:r>
              <a:rPr lang="en-US" sz="3600" dirty="0" err="1" smtClean="0"/>
              <a:t>Čech</a:t>
            </a:r>
            <a:r>
              <a:rPr lang="en-US" sz="3600" dirty="0" smtClean="0"/>
              <a:t> complex.</a:t>
            </a:r>
          </a:p>
          <a:p>
            <a:endParaRPr lang="en-US" sz="3600" dirty="0"/>
          </a:p>
          <a:p>
            <a:r>
              <a:rPr lang="en-US" sz="3600" dirty="0" smtClean="0"/>
              <a:t>Unfortunately there is no nerve lemma for the Rips complex.</a:t>
            </a:r>
            <a:endParaRPr lang="en-US" sz="3600" dirty="0"/>
          </a:p>
        </p:txBody>
      </p:sp>
    </p:spTree>
    <p:extLst>
      <p:ext uri="{BB962C8B-B14F-4D97-AF65-F5344CB8AC3E}">
        <p14:creationId xmlns:p14="http://schemas.microsoft.com/office/powerpoint/2010/main" val="71927418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963" y="-1"/>
            <a:ext cx="9171780" cy="6860229"/>
            <a:chOff x="-6963" y="-1"/>
            <a:chExt cx="9171780" cy="6860229"/>
          </a:xfrm>
          <a:solidFill>
            <a:srgbClr val="C6D9F1"/>
          </a:solidFill>
        </p:grpSpPr>
        <p:sp>
          <p:nvSpPr>
            <p:cNvPr id="5" name="Rectangle 4"/>
            <p:cNvSpPr/>
            <p:nvPr/>
          </p:nvSpPr>
          <p:spPr>
            <a:xfrm>
              <a:off x="0"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8976879"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13854" y="-1"/>
              <a:ext cx="9150963" cy="18288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6963" y="6677348"/>
              <a:ext cx="9150963" cy="1828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 name="TextBox 1"/>
          <p:cNvSpPr txBox="1"/>
          <p:nvPr/>
        </p:nvSpPr>
        <p:spPr>
          <a:xfrm>
            <a:off x="325627" y="4585971"/>
            <a:ext cx="8961395" cy="2185214"/>
          </a:xfrm>
          <a:prstGeom prst="rect">
            <a:avLst/>
          </a:prstGeom>
          <a:noFill/>
        </p:spPr>
        <p:txBody>
          <a:bodyPr wrap="square" rtlCol="0">
            <a:spAutoFit/>
          </a:bodyPr>
          <a:lstStyle/>
          <a:p>
            <a:r>
              <a:rPr lang="en-US" sz="3200" dirty="0" smtClean="0"/>
              <a:t>0.)  Start by adding 0-dimensional data points </a:t>
            </a:r>
            <a:endParaRPr lang="en-US" sz="3200" dirty="0"/>
          </a:p>
          <a:p>
            <a:endParaRPr lang="en-US" sz="800" dirty="0" smtClean="0"/>
          </a:p>
          <a:p>
            <a:r>
              <a:rPr lang="en-US" sz="3200" dirty="0" smtClean="0">
                <a:solidFill>
                  <a:srgbClr val="0000FF"/>
                </a:solidFill>
              </a:rPr>
              <a:t>Note:  we only need a definition of closeness between data points.  The data points do not need to be actual points in </a:t>
            </a:r>
            <a:r>
              <a:rPr lang="en-US" sz="3200" dirty="0" err="1" smtClean="0">
                <a:solidFill>
                  <a:srgbClr val="0000FF"/>
                </a:solidFill>
              </a:rPr>
              <a:t>R</a:t>
            </a:r>
            <a:r>
              <a:rPr lang="en-US" sz="3200" baseline="30000" dirty="0" err="1" smtClean="0">
                <a:solidFill>
                  <a:srgbClr val="0000FF"/>
                </a:solidFill>
              </a:rPr>
              <a:t>n</a:t>
            </a:r>
            <a:endParaRPr lang="en-US" sz="3200" baseline="30000" dirty="0" smtClean="0">
              <a:solidFill>
                <a:srgbClr val="0000FF"/>
              </a:solidFill>
            </a:endParaRPr>
          </a:p>
        </p:txBody>
      </p:sp>
      <p:sp>
        <p:nvSpPr>
          <p:cNvPr id="3" name="Oval 2"/>
          <p:cNvSpPr>
            <a:spLocks noChangeAspect="1"/>
          </p:cNvSpPr>
          <p:nvPr/>
        </p:nvSpPr>
        <p:spPr>
          <a:xfrm>
            <a:off x="1122356" y="2653667"/>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1974839" y="2073467"/>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a:spLocks noChangeAspect="1"/>
          </p:cNvSpPr>
          <p:nvPr/>
        </p:nvSpPr>
        <p:spPr>
          <a:xfrm>
            <a:off x="1128227" y="1617627"/>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3934466" y="1245458"/>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786962" y="1245458"/>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a:spLocks noChangeAspect="1"/>
          </p:cNvSpPr>
          <p:nvPr/>
        </p:nvSpPr>
        <p:spPr>
          <a:xfrm>
            <a:off x="4413794" y="1518738"/>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4397653" y="2024627"/>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6178046" y="1722227"/>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a:spLocks noChangeAspect="1"/>
          </p:cNvSpPr>
          <p:nvPr/>
        </p:nvSpPr>
        <p:spPr>
          <a:xfrm>
            <a:off x="7229764" y="3219941"/>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6579568" y="3219941"/>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a:spLocks noChangeAspect="1"/>
          </p:cNvSpPr>
          <p:nvPr/>
        </p:nvSpPr>
        <p:spPr>
          <a:xfrm>
            <a:off x="7013481" y="1365298"/>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a:spLocks noChangeAspect="1"/>
          </p:cNvSpPr>
          <p:nvPr/>
        </p:nvSpPr>
        <p:spPr>
          <a:xfrm>
            <a:off x="3361376" y="3943720"/>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4182231" y="3754270"/>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3983309" y="4387568"/>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6582534" y="3903169"/>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p:cNvSpPr>
            <a:spLocks noChangeAspect="1"/>
          </p:cNvSpPr>
          <p:nvPr/>
        </p:nvSpPr>
        <p:spPr>
          <a:xfrm>
            <a:off x="6993501" y="3546046"/>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a:spLocks noChangeAspect="1"/>
          </p:cNvSpPr>
          <p:nvPr/>
        </p:nvSpPr>
        <p:spPr>
          <a:xfrm>
            <a:off x="7229764" y="3904659"/>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p:cNvSpPr/>
          <p:nvPr/>
        </p:nvSpPr>
        <p:spPr>
          <a:xfrm>
            <a:off x="20817" y="-2535"/>
            <a:ext cx="9144000" cy="1042416"/>
          </a:xfrm>
          <a:prstGeom prst="rect">
            <a:avLst/>
          </a:prstGeom>
          <a:solidFill>
            <a:srgbClr val="C6D9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1"/>
                </a:solidFill>
              </a:rPr>
              <a:t>Creating the </a:t>
            </a:r>
            <a:r>
              <a:rPr lang="en-US" sz="3200" dirty="0" err="1" smtClean="0">
                <a:solidFill>
                  <a:schemeClr val="tx1"/>
                </a:solidFill>
              </a:rPr>
              <a:t>Vietoris</a:t>
            </a:r>
            <a:r>
              <a:rPr lang="en-US" sz="3200" dirty="0" smtClean="0">
                <a:solidFill>
                  <a:schemeClr val="tx1"/>
                </a:solidFill>
              </a:rPr>
              <a:t> Rips simplicial complex</a:t>
            </a:r>
            <a:endParaRPr lang="en-US" sz="3200" dirty="0">
              <a:solidFill>
                <a:schemeClr val="tx1"/>
              </a:solidFill>
            </a:endParaRPr>
          </a:p>
        </p:txBody>
      </p:sp>
    </p:spTree>
    <p:extLst>
      <p:ext uri="{BB962C8B-B14F-4D97-AF65-F5344CB8AC3E}">
        <p14:creationId xmlns:p14="http://schemas.microsoft.com/office/powerpoint/2010/main" val="4256097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3"/>
                                        </p:tgtEl>
                                      </p:cBhvr>
                                      <p:by x="400000" y="400000"/>
                                    </p:animScale>
                                  </p:childTnLst>
                                </p:cTn>
                              </p:par>
                              <p:par>
                                <p:cTn id="7" presetID="6" presetClass="emph" presetSubtype="0" fill="hold" grpId="0" nodeType="withEffect">
                                  <p:stCondLst>
                                    <p:cond delay="0"/>
                                  </p:stCondLst>
                                  <p:childTnLst>
                                    <p:animScale>
                                      <p:cBhvr>
                                        <p:cTn id="8" dur="2000" fill="hold"/>
                                        <p:tgtEl>
                                          <p:spTgt spid="11"/>
                                        </p:tgtEl>
                                      </p:cBhvr>
                                      <p:by x="400000" y="400000"/>
                                    </p:animScale>
                                  </p:childTnLst>
                                </p:cTn>
                              </p:par>
                              <p:par>
                                <p:cTn id="9" presetID="6" presetClass="emph" presetSubtype="0" fill="hold" grpId="0" nodeType="withEffect">
                                  <p:stCondLst>
                                    <p:cond delay="0"/>
                                  </p:stCondLst>
                                  <p:childTnLst>
                                    <p:animScale>
                                      <p:cBhvr>
                                        <p:cTn id="10" dur="2000" fill="hold"/>
                                        <p:tgtEl>
                                          <p:spTgt spid="12"/>
                                        </p:tgtEl>
                                      </p:cBhvr>
                                      <p:by x="400000" y="400000"/>
                                    </p:animScale>
                                  </p:childTnLst>
                                </p:cTn>
                              </p:par>
                              <p:par>
                                <p:cTn id="11" presetID="6" presetClass="emph" presetSubtype="0" fill="hold" grpId="0" nodeType="withEffect">
                                  <p:stCondLst>
                                    <p:cond delay="0"/>
                                  </p:stCondLst>
                                  <p:childTnLst>
                                    <p:animScale>
                                      <p:cBhvr>
                                        <p:cTn id="12" dur="2000" fill="hold"/>
                                        <p:tgtEl>
                                          <p:spTgt spid="13"/>
                                        </p:tgtEl>
                                      </p:cBhvr>
                                      <p:by x="400000" y="400000"/>
                                    </p:animScale>
                                  </p:childTnLst>
                                </p:cTn>
                              </p:par>
                              <p:par>
                                <p:cTn id="13" presetID="6" presetClass="emph" presetSubtype="0" fill="hold" grpId="0" nodeType="withEffect">
                                  <p:stCondLst>
                                    <p:cond delay="0"/>
                                  </p:stCondLst>
                                  <p:childTnLst>
                                    <p:animScale>
                                      <p:cBhvr>
                                        <p:cTn id="14" dur="2000" fill="hold"/>
                                        <p:tgtEl>
                                          <p:spTgt spid="14"/>
                                        </p:tgtEl>
                                      </p:cBhvr>
                                      <p:by x="400000" y="400000"/>
                                    </p:animScale>
                                  </p:childTnLst>
                                </p:cTn>
                              </p:par>
                              <p:par>
                                <p:cTn id="15" presetID="6" presetClass="emph" presetSubtype="0" fill="hold" grpId="0" nodeType="withEffect">
                                  <p:stCondLst>
                                    <p:cond delay="0"/>
                                  </p:stCondLst>
                                  <p:childTnLst>
                                    <p:animScale>
                                      <p:cBhvr>
                                        <p:cTn id="16" dur="2000" fill="hold"/>
                                        <p:tgtEl>
                                          <p:spTgt spid="15"/>
                                        </p:tgtEl>
                                      </p:cBhvr>
                                      <p:by x="400000" y="400000"/>
                                    </p:animScale>
                                  </p:childTnLst>
                                </p:cTn>
                              </p:par>
                              <p:par>
                                <p:cTn id="17" presetID="6" presetClass="emph" presetSubtype="0" fill="hold" grpId="0" nodeType="withEffect">
                                  <p:stCondLst>
                                    <p:cond delay="0"/>
                                  </p:stCondLst>
                                  <p:childTnLst>
                                    <p:animScale>
                                      <p:cBhvr>
                                        <p:cTn id="18" dur="2000" fill="hold"/>
                                        <p:tgtEl>
                                          <p:spTgt spid="16"/>
                                        </p:tgtEl>
                                      </p:cBhvr>
                                      <p:by x="400000" y="400000"/>
                                    </p:animScale>
                                  </p:childTnLst>
                                </p:cTn>
                              </p:par>
                              <p:par>
                                <p:cTn id="19" presetID="6" presetClass="emph" presetSubtype="0" fill="hold" grpId="0" nodeType="withEffect">
                                  <p:stCondLst>
                                    <p:cond delay="0"/>
                                  </p:stCondLst>
                                  <p:childTnLst>
                                    <p:animScale>
                                      <p:cBhvr>
                                        <p:cTn id="20" dur="2000" fill="hold"/>
                                        <p:tgtEl>
                                          <p:spTgt spid="17"/>
                                        </p:tgtEl>
                                      </p:cBhvr>
                                      <p:by x="400000" y="400000"/>
                                    </p:animScale>
                                  </p:childTnLst>
                                </p:cTn>
                              </p:par>
                              <p:par>
                                <p:cTn id="21" presetID="6" presetClass="emph" presetSubtype="0" fill="hold" grpId="0" nodeType="withEffect">
                                  <p:stCondLst>
                                    <p:cond delay="0"/>
                                  </p:stCondLst>
                                  <p:childTnLst>
                                    <p:animScale>
                                      <p:cBhvr>
                                        <p:cTn id="22" dur="2000" fill="hold"/>
                                        <p:tgtEl>
                                          <p:spTgt spid="18"/>
                                        </p:tgtEl>
                                      </p:cBhvr>
                                      <p:by x="400000" y="400000"/>
                                    </p:animScale>
                                  </p:childTnLst>
                                </p:cTn>
                              </p:par>
                              <p:par>
                                <p:cTn id="23" presetID="6" presetClass="emph" presetSubtype="0" fill="hold" grpId="0" nodeType="withEffect">
                                  <p:stCondLst>
                                    <p:cond delay="0"/>
                                  </p:stCondLst>
                                  <p:childTnLst>
                                    <p:animScale>
                                      <p:cBhvr>
                                        <p:cTn id="24" dur="2000" fill="hold"/>
                                        <p:tgtEl>
                                          <p:spTgt spid="19"/>
                                        </p:tgtEl>
                                      </p:cBhvr>
                                      <p:by x="400000" y="400000"/>
                                    </p:animScale>
                                  </p:childTnLst>
                                </p:cTn>
                              </p:par>
                              <p:par>
                                <p:cTn id="25" presetID="6" presetClass="emph" presetSubtype="0" fill="hold" grpId="0" nodeType="withEffect">
                                  <p:stCondLst>
                                    <p:cond delay="0"/>
                                  </p:stCondLst>
                                  <p:childTnLst>
                                    <p:animScale>
                                      <p:cBhvr>
                                        <p:cTn id="26" dur="2000" fill="hold"/>
                                        <p:tgtEl>
                                          <p:spTgt spid="20"/>
                                        </p:tgtEl>
                                      </p:cBhvr>
                                      <p:by x="400000" y="400000"/>
                                    </p:animScale>
                                  </p:childTnLst>
                                </p:cTn>
                              </p:par>
                              <p:par>
                                <p:cTn id="27" presetID="6" presetClass="emph" presetSubtype="0" fill="hold" grpId="0" nodeType="withEffect">
                                  <p:stCondLst>
                                    <p:cond delay="0"/>
                                  </p:stCondLst>
                                  <p:childTnLst>
                                    <p:animScale>
                                      <p:cBhvr>
                                        <p:cTn id="28" dur="2000" fill="hold"/>
                                        <p:tgtEl>
                                          <p:spTgt spid="22"/>
                                        </p:tgtEl>
                                      </p:cBhvr>
                                      <p:by x="400000" y="400000"/>
                                    </p:animScale>
                                  </p:childTnLst>
                                </p:cTn>
                              </p:par>
                              <p:par>
                                <p:cTn id="29" presetID="6" presetClass="emph" presetSubtype="0" fill="hold" grpId="0" nodeType="withEffect">
                                  <p:stCondLst>
                                    <p:cond delay="0"/>
                                  </p:stCondLst>
                                  <p:childTnLst>
                                    <p:animScale>
                                      <p:cBhvr>
                                        <p:cTn id="30" dur="2000" fill="hold"/>
                                        <p:tgtEl>
                                          <p:spTgt spid="24"/>
                                        </p:tgtEl>
                                      </p:cBhvr>
                                      <p:by x="400000" y="400000"/>
                                    </p:animScale>
                                  </p:childTnLst>
                                </p:cTn>
                              </p:par>
                              <p:par>
                                <p:cTn id="31" presetID="6" presetClass="emph" presetSubtype="0" fill="hold" grpId="0" nodeType="withEffect">
                                  <p:stCondLst>
                                    <p:cond delay="0"/>
                                  </p:stCondLst>
                                  <p:childTnLst>
                                    <p:animScale>
                                      <p:cBhvr>
                                        <p:cTn id="32" dur="2000" fill="hold"/>
                                        <p:tgtEl>
                                          <p:spTgt spid="25"/>
                                        </p:tgtEl>
                                      </p:cBhvr>
                                      <p:by x="400000" y="400000"/>
                                    </p:animScale>
                                  </p:childTnLst>
                                </p:cTn>
                              </p:par>
                              <p:par>
                                <p:cTn id="33" presetID="6" presetClass="emph" presetSubtype="0" fill="hold" grpId="0" nodeType="withEffect">
                                  <p:stCondLst>
                                    <p:cond delay="0"/>
                                  </p:stCondLst>
                                  <p:childTnLst>
                                    <p:animScale>
                                      <p:cBhvr>
                                        <p:cTn id="34" dur="2000" fill="hold"/>
                                        <p:tgtEl>
                                          <p:spTgt spid="26"/>
                                        </p:tgtEl>
                                      </p:cBhvr>
                                      <p:by x="400000" y="400000"/>
                                    </p:animScale>
                                  </p:childTnLst>
                                </p:cTn>
                              </p:par>
                              <p:par>
                                <p:cTn id="35" presetID="6" presetClass="emph" presetSubtype="0" fill="hold" grpId="0" nodeType="withEffect">
                                  <p:stCondLst>
                                    <p:cond delay="0"/>
                                  </p:stCondLst>
                                  <p:childTnLst>
                                    <p:animScale>
                                      <p:cBhvr>
                                        <p:cTn id="36" dur="2000" fill="hold"/>
                                        <p:tgtEl>
                                          <p:spTgt spid="27"/>
                                        </p:tgtEl>
                                      </p:cBhvr>
                                      <p:by x="400000" y="400000"/>
                                    </p:animScale>
                                  </p:childTnLst>
                                </p:cTn>
                              </p:par>
                              <p:par>
                                <p:cTn id="37" presetID="6" presetClass="emph" presetSubtype="0" fill="hold" grpId="0" nodeType="withEffect">
                                  <p:stCondLst>
                                    <p:cond delay="0"/>
                                  </p:stCondLst>
                                  <p:childTnLst>
                                    <p:animScale>
                                      <p:cBhvr>
                                        <p:cTn id="38" dur="2000" fill="hold"/>
                                        <p:tgtEl>
                                          <p:spTgt spid="28"/>
                                        </p:tgtEl>
                                      </p:cBhvr>
                                      <p:by x="400000" y="400000"/>
                                    </p:animScale>
                                  </p:childTnLst>
                                </p:cTn>
                              </p:par>
                            </p:childTnLst>
                          </p:cTn>
                        </p:par>
                      </p:childTnLst>
                    </p:cTn>
                  </p:par>
                  <p:par>
                    <p:cTn id="39" fill="hold">
                      <p:stCondLst>
                        <p:cond delay="indefinite"/>
                      </p:stCondLst>
                      <p:childTnLst>
                        <p:par>
                          <p:cTn id="40" fill="hold">
                            <p:stCondLst>
                              <p:cond delay="0"/>
                            </p:stCondLst>
                            <p:childTnLst>
                              <p:par>
                                <p:cTn id="41" presetID="6" presetClass="emph" presetSubtype="0" fill="hold" grpId="1" nodeType="clickEffect">
                                  <p:stCondLst>
                                    <p:cond delay="0"/>
                                  </p:stCondLst>
                                  <p:childTnLst>
                                    <p:animScale>
                                      <p:cBhvr>
                                        <p:cTn id="42" dur="2000" fill="hold"/>
                                        <p:tgtEl>
                                          <p:spTgt spid="3"/>
                                        </p:tgtEl>
                                      </p:cBhvr>
                                      <p:by x="400000" y="400000"/>
                                    </p:animScale>
                                  </p:childTnLst>
                                </p:cTn>
                              </p:par>
                              <p:par>
                                <p:cTn id="43" presetID="6" presetClass="emph" presetSubtype="0" fill="hold" grpId="1" nodeType="withEffect">
                                  <p:stCondLst>
                                    <p:cond delay="0"/>
                                  </p:stCondLst>
                                  <p:childTnLst>
                                    <p:animScale>
                                      <p:cBhvr>
                                        <p:cTn id="44" dur="2000" fill="hold"/>
                                        <p:tgtEl>
                                          <p:spTgt spid="11"/>
                                        </p:tgtEl>
                                      </p:cBhvr>
                                      <p:by x="400000" y="400000"/>
                                    </p:animScale>
                                  </p:childTnLst>
                                </p:cTn>
                              </p:par>
                              <p:par>
                                <p:cTn id="45" presetID="6" presetClass="emph" presetSubtype="0" fill="hold" grpId="1" nodeType="withEffect">
                                  <p:stCondLst>
                                    <p:cond delay="0"/>
                                  </p:stCondLst>
                                  <p:childTnLst>
                                    <p:animScale>
                                      <p:cBhvr>
                                        <p:cTn id="46" dur="2000" fill="hold"/>
                                        <p:tgtEl>
                                          <p:spTgt spid="12"/>
                                        </p:tgtEl>
                                      </p:cBhvr>
                                      <p:by x="400000" y="400000"/>
                                    </p:animScale>
                                  </p:childTnLst>
                                </p:cTn>
                              </p:par>
                              <p:par>
                                <p:cTn id="47" presetID="6" presetClass="emph" presetSubtype="0" fill="hold" grpId="1" nodeType="withEffect">
                                  <p:stCondLst>
                                    <p:cond delay="0"/>
                                  </p:stCondLst>
                                  <p:childTnLst>
                                    <p:animScale>
                                      <p:cBhvr>
                                        <p:cTn id="48" dur="2000" fill="hold"/>
                                        <p:tgtEl>
                                          <p:spTgt spid="13"/>
                                        </p:tgtEl>
                                      </p:cBhvr>
                                      <p:by x="400000" y="400000"/>
                                    </p:animScale>
                                  </p:childTnLst>
                                </p:cTn>
                              </p:par>
                              <p:par>
                                <p:cTn id="49" presetID="6" presetClass="emph" presetSubtype="0" fill="hold" grpId="1" nodeType="withEffect">
                                  <p:stCondLst>
                                    <p:cond delay="0"/>
                                  </p:stCondLst>
                                  <p:childTnLst>
                                    <p:animScale>
                                      <p:cBhvr>
                                        <p:cTn id="50" dur="2000" fill="hold"/>
                                        <p:tgtEl>
                                          <p:spTgt spid="14"/>
                                        </p:tgtEl>
                                      </p:cBhvr>
                                      <p:by x="400000" y="400000"/>
                                    </p:animScale>
                                  </p:childTnLst>
                                </p:cTn>
                              </p:par>
                              <p:par>
                                <p:cTn id="51" presetID="6" presetClass="emph" presetSubtype="0" fill="hold" grpId="1" nodeType="withEffect">
                                  <p:stCondLst>
                                    <p:cond delay="0"/>
                                  </p:stCondLst>
                                  <p:childTnLst>
                                    <p:animScale>
                                      <p:cBhvr>
                                        <p:cTn id="52" dur="2000" fill="hold"/>
                                        <p:tgtEl>
                                          <p:spTgt spid="15"/>
                                        </p:tgtEl>
                                      </p:cBhvr>
                                      <p:by x="400000" y="400000"/>
                                    </p:animScale>
                                  </p:childTnLst>
                                </p:cTn>
                              </p:par>
                              <p:par>
                                <p:cTn id="53" presetID="6" presetClass="emph" presetSubtype="0" fill="hold" grpId="1" nodeType="withEffect">
                                  <p:stCondLst>
                                    <p:cond delay="0"/>
                                  </p:stCondLst>
                                  <p:childTnLst>
                                    <p:animScale>
                                      <p:cBhvr>
                                        <p:cTn id="54" dur="2000" fill="hold"/>
                                        <p:tgtEl>
                                          <p:spTgt spid="16"/>
                                        </p:tgtEl>
                                      </p:cBhvr>
                                      <p:by x="400000" y="400000"/>
                                    </p:animScale>
                                  </p:childTnLst>
                                </p:cTn>
                              </p:par>
                              <p:par>
                                <p:cTn id="55" presetID="6" presetClass="emph" presetSubtype="0" fill="hold" grpId="1" nodeType="withEffect">
                                  <p:stCondLst>
                                    <p:cond delay="0"/>
                                  </p:stCondLst>
                                  <p:childTnLst>
                                    <p:animScale>
                                      <p:cBhvr>
                                        <p:cTn id="56" dur="2000" fill="hold"/>
                                        <p:tgtEl>
                                          <p:spTgt spid="17"/>
                                        </p:tgtEl>
                                      </p:cBhvr>
                                      <p:by x="400000" y="400000"/>
                                    </p:animScale>
                                  </p:childTnLst>
                                </p:cTn>
                              </p:par>
                              <p:par>
                                <p:cTn id="57" presetID="6" presetClass="emph" presetSubtype="0" fill="hold" grpId="1" nodeType="withEffect">
                                  <p:stCondLst>
                                    <p:cond delay="0"/>
                                  </p:stCondLst>
                                  <p:childTnLst>
                                    <p:animScale>
                                      <p:cBhvr>
                                        <p:cTn id="58" dur="2000" fill="hold"/>
                                        <p:tgtEl>
                                          <p:spTgt spid="18"/>
                                        </p:tgtEl>
                                      </p:cBhvr>
                                      <p:by x="400000" y="400000"/>
                                    </p:animScale>
                                  </p:childTnLst>
                                </p:cTn>
                              </p:par>
                              <p:par>
                                <p:cTn id="59" presetID="6" presetClass="emph" presetSubtype="0" fill="hold" grpId="1" nodeType="withEffect">
                                  <p:stCondLst>
                                    <p:cond delay="0"/>
                                  </p:stCondLst>
                                  <p:childTnLst>
                                    <p:animScale>
                                      <p:cBhvr>
                                        <p:cTn id="60" dur="2000" fill="hold"/>
                                        <p:tgtEl>
                                          <p:spTgt spid="19"/>
                                        </p:tgtEl>
                                      </p:cBhvr>
                                      <p:by x="400000" y="400000"/>
                                    </p:animScale>
                                  </p:childTnLst>
                                </p:cTn>
                              </p:par>
                              <p:par>
                                <p:cTn id="61" presetID="6" presetClass="emph" presetSubtype="0" fill="hold" grpId="1" nodeType="withEffect">
                                  <p:stCondLst>
                                    <p:cond delay="0"/>
                                  </p:stCondLst>
                                  <p:childTnLst>
                                    <p:animScale>
                                      <p:cBhvr>
                                        <p:cTn id="62" dur="2000" fill="hold"/>
                                        <p:tgtEl>
                                          <p:spTgt spid="20"/>
                                        </p:tgtEl>
                                      </p:cBhvr>
                                      <p:by x="400000" y="400000"/>
                                    </p:animScale>
                                  </p:childTnLst>
                                </p:cTn>
                              </p:par>
                              <p:par>
                                <p:cTn id="63" presetID="6" presetClass="emph" presetSubtype="0" fill="hold" grpId="1" nodeType="withEffect">
                                  <p:stCondLst>
                                    <p:cond delay="0"/>
                                  </p:stCondLst>
                                  <p:childTnLst>
                                    <p:animScale>
                                      <p:cBhvr>
                                        <p:cTn id="64" dur="2000" fill="hold"/>
                                        <p:tgtEl>
                                          <p:spTgt spid="22"/>
                                        </p:tgtEl>
                                      </p:cBhvr>
                                      <p:by x="400000" y="400000"/>
                                    </p:animScale>
                                  </p:childTnLst>
                                </p:cTn>
                              </p:par>
                              <p:par>
                                <p:cTn id="65" presetID="6" presetClass="emph" presetSubtype="0" fill="hold" grpId="1" nodeType="withEffect">
                                  <p:stCondLst>
                                    <p:cond delay="0"/>
                                  </p:stCondLst>
                                  <p:childTnLst>
                                    <p:animScale>
                                      <p:cBhvr>
                                        <p:cTn id="66" dur="2000" fill="hold"/>
                                        <p:tgtEl>
                                          <p:spTgt spid="24"/>
                                        </p:tgtEl>
                                      </p:cBhvr>
                                      <p:by x="400000" y="400000"/>
                                    </p:animScale>
                                  </p:childTnLst>
                                </p:cTn>
                              </p:par>
                              <p:par>
                                <p:cTn id="67" presetID="6" presetClass="emph" presetSubtype="0" fill="hold" grpId="1" nodeType="withEffect">
                                  <p:stCondLst>
                                    <p:cond delay="0"/>
                                  </p:stCondLst>
                                  <p:childTnLst>
                                    <p:animScale>
                                      <p:cBhvr>
                                        <p:cTn id="68" dur="2000" fill="hold"/>
                                        <p:tgtEl>
                                          <p:spTgt spid="25"/>
                                        </p:tgtEl>
                                      </p:cBhvr>
                                      <p:by x="400000" y="400000"/>
                                    </p:animScale>
                                  </p:childTnLst>
                                </p:cTn>
                              </p:par>
                              <p:par>
                                <p:cTn id="69" presetID="6" presetClass="emph" presetSubtype="0" fill="hold" grpId="1" nodeType="withEffect">
                                  <p:stCondLst>
                                    <p:cond delay="0"/>
                                  </p:stCondLst>
                                  <p:childTnLst>
                                    <p:animScale>
                                      <p:cBhvr>
                                        <p:cTn id="70" dur="2000" fill="hold"/>
                                        <p:tgtEl>
                                          <p:spTgt spid="26"/>
                                        </p:tgtEl>
                                      </p:cBhvr>
                                      <p:by x="400000" y="400000"/>
                                    </p:animScale>
                                  </p:childTnLst>
                                </p:cTn>
                              </p:par>
                              <p:par>
                                <p:cTn id="71" presetID="6" presetClass="emph" presetSubtype="0" fill="hold" grpId="1" nodeType="withEffect">
                                  <p:stCondLst>
                                    <p:cond delay="0"/>
                                  </p:stCondLst>
                                  <p:childTnLst>
                                    <p:animScale>
                                      <p:cBhvr>
                                        <p:cTn id="72" dur="2000" fill="hold"/>
                                        <p:tgtEl>
                                          <p:spTgt spid="27"/>
                                        </p:tgtEl>
                                      </p:cBhvr>
                                      <p:by x="400000" y="400000"/>
                                    </p:animScale>
                                  </p:childTnLst>
                                </p:cTn>
                              </p:par>
                              <p:par>
                                <p:cTn id="73" presetID="6" presetClass="emph" presetSubtype="0" fill="hold" grpId="1" nodeType="withEffect">
                                  <p:stCondLst>
                                    <p:cond delay="0"/>
                                  </p:stCondLst>
                                  <p:childTnLst>
                                    <p:animScale>
                                      <p:cBhvr>
                                        <p:cTn id="74" dur="2000" fill="hold"/>
                                        <p:tgtEl>
                                          <p:spTgt spid="28"/>
                                        </p:tgtEl>
                                      </p:cBhvr>
                                      <p:by x="400000" y="4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2" grpId="0" animBg="1"/>
      <p:bldP spid="22"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963" y="-1"/>
            <a:ext cx="9171780" cy="6860229"/>
            <a:chOff x="-6963" y="-1"/>
            <a:chExt cx="9171780" cy="6860229"/>
          </a:xfrm>
          <a:solidFill>
            <a:srgbClr val="C6D9F1"/>
          </a:solidFill>
        </p:grpSpPr>
        <p:sp>
          <p:nvSpPr>
            <p:cNvPr id="5" name="Rectangle 4"/>
            <p:cNvSpPr/>
            <p:nvPr/>
          </p:nvSpPr>
          <p:spPr>
            <a:xfrm>
              <a:off x="0"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8976879"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13854" y="-1"/>
              <a:ext cx="9150963" cy="18288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6963" y="6677348"/>
              <a:ext cx="9150963" cy="1828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 name="TextBox 1"/>
          <p:cNvSpPr txBox="1"/>
          <p:nvPr/>
        </p:nvSpPr>
        <p:spPr>
          <a:xfrm>
            <a:off x="707789" y="5378785"/>
            <a:ext cx="8641684" cy="1077218"/>
          </a:xfrm>
          <a:prstGeom prst="rect">
            <a:avLst/>
          </a:prstGeom>
          <a:noFill/>
        </p:spPr>
        <p:txBody>
          <a:bodyPr wrap="square" rtlCol="0">
            <a:spAutoFit/>
          </a:bodyPr>
          <a:lstStyle/>
          <a:p>
            <a:r>
              <a:rPr lang="en-US" sz="3200" dirty="0" smtClean="0"/>
              <a:t>Step 0.)  Start by adding data points</a:t>
            </a:r>
          </a:p>
          <a:p>
            <a:pPr algn="ctr"/>
            <a:r>
              <a:rPr lang="en-US" sz="3200" dirty="0" smtClean="0"/>
              <a:t> =  0-dimensional vertices (0-simplices) </a:t>
            </a:r>
          </a:p>
        </p:txBody>
      </p:sp>
      <p:pic>
        <p:nvPicPr>
          <p:cNvPr id="10" name="Picture 9" descr="0simplexA.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396" y="1227496"/>
            <a:ext cx="6438900" cy="3403600"/>
          </a:xfrm>
          <a:prstGeom prst="rect">
            <a:avLst/>
          </a:prstGeom>
        </p:spPr>
      </p:pic>
      <p:sp>
        <p:nvSpPr>
          <p:cNvPr id="11" name="Rectangle 10"/>
          <p:cNvSpPr/>
          <p:nvPr/>
        </p:nvSpPr>
        <p:spPr>
          <a:xfrm>
            <a:off x="20817" y="-2535"/>
            <a:ext cx="9144000" cy="1042416"/>
          </a:xfrm>
          <a:prstGeom prst="rect">
            <a:avLst/>
          </a:prstGeom>
          <a:solidFill>
            <a:srgbClr val="C6D9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1"/>
                </a:solidFill>
              </a:rPr>
              <a:t>Creating the </a:t>
            </a:r>
            <a:r>
              <a:rPr lang="en-US" sz="3200" dirty="0" err="1" smtClean="0">
                <a:solidFill>
                  <a:schemeClr val="tx1"/>
                </a:solidFill>
              </a:rPr>
              <a:t>Vietoris</a:t>
            </a:r>
            <a:r>
              <a:rPr lang="en-US" sz="3200" dirty="0" smtClean="0">
                <a:solidFill>
                  <a:schemeClr val="tx1"/>
                </a:solidFill>
              </a:rPr>
              <a:t> Rips simplicial complex</a:t>
            </a:r>
            <a:endParaRPr lang="en-US" sz="3200" dirty="0">
              <a:solidFill>
                <a:schemeClr val="tx1"/>
              </a:solidFill>
            </a:endParaRPr>
          </a:p>
        </p:txBody>
      </p:sp>
    </p:spTree>
    <p:extLst>
      <p:ext uri="{BB962C8B-B14F-4D97-AF65-F5344CB8AC3E}">
        <p14:creationId xmlns:p14="http://schemas.microsoft.com/office/powerpoint/2010/main" val="374776831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963" y="-1"/>
            <a:ext cx="9171780" cy="6860229"/>
            <a:chOff x="-6963" y="-1"/>
            <a:chExt cx="9171780" cy="6860229"/>
          </a:xfrm>
          <a:solidFill>
            <a:srgbClr val="C6D9F1"/>
          </a:solidFill>
        </p:grpSpPr>
        <p:sp>
          <p:nvSpPr>
            <p:cNvPr id="5" name="Rectangle 4"/>
            <p:cNvSpPr/>
            <p:nvPr/>
          </p:nvSpPr>
          <p:spPr>
            <a:xfrm>
              <a:off x="0"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8976879"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13854" y="-1"/>
              <a:ext cx="9150963" cy="18288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6963" y="6677348"/>
              <a:ext cx="9150963" cy="1828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 name="TextBox 1"/>
          <p:cNvSpPr txBox="1"/>
          <p:nvPr/>
        </p:nvSpPr>
        <p:spPr>
          <a:xfrm>
            <a:off x="325627" y="4835823"/>
            <a:ext cx="8961395" cy="1200329"/>
          </a:xfrm>
          <a:prstGeom prst="rect">
            <a:avLst/>
          </a:prstGeom>
          <a:noFill/>
        </p:spPr>
        <p:txBody>
          <a:bodyPr wrap="square" rtlCol="0">
            <a:spAutoFit/>
          </a:bodyPr>
          <a:lstStyle/>
          <a:p>
            <a:r>
              <a:rPr lang="en-US" sz="3200" dirty="0"/>
              <a:t>1</a:t>
            </a:r>
            <a:r>
              <a:rPr lang="en-US" sz="3200" dirty="0" smtClean="0"/>
              <a:t>.)  </a:t>
            </a:r>
            <a:r>
              <a:rPr lang="en-US" sz="3200" dirty="0"/>
              <a:t>A</a:t>
            </a:r>
            <a:r>
              <a:rPr lang="en-US" sz="3200" dirty="0" smtClean="0"/>
              <a:t>dding </a:t>
            </a:r>
            <a:r>
              <a:rPr lang="en-US" sz="3200" dirty="0"/>
              <a:t>1</a:t>
            </a:r>
            <a:r>
              <a:rPr lang="en-US" sz="3200" dirty="0" smtClean="0"/>
              <a:t>-dimensional edges (1-simplices)</a:t>
            </a:r>
            <a:endParaRPr lang="en-US" sz="3200" dirty="0"/>
          </a:p>
          <a:p>
            <a:endParaRPr lang="en-US" sz="800" dirty="0" smtClean="0"/>
          </a:p>
          <a:p>
            <a:r>
              <a:rPr lang="en-US" sz="3200" dirty="0" smtClean="0">
                <a:solidFill>
                  <a:srgbClr val="0000FF"/>
                </a:solidFill>
              </a:rPr>
              <a:t>Add an edge between data points that are “close”</a:t>
            </a:r>
            <a:endParaRPr lang="en-US" sz="3200" baseline="30000" dirty="0" smtClean="0">
              <a:solidFill>
                <a:srgbClr val="0000FF"/>
              </a:solidFill>
            </a:endParaRPr>
          </a:p>
        </p:txBody>
      </p:sp>
      <p:pic>
        <p:nvPicPr>
          <p:cNvPr id="9" name="Picture 8" descr="1simplexDist.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0979" y="1202096"/>
            <a:ext cx="6400800" cy="3441700"/>
          </a:xfrm>
          <a:prstGeom prst="rect">
            <a:avLst/>
          </a:prstGeom>
        </p:spPr>
      </p:pic>
      <p:sp>
        <p:nvSpPr>
          <p:cNvPr id="10" name="Rectangle 9"/>
          <p:cNvSpPr/>
          <p:nvPr/>
        </p:nvSpPr>
        <p:spPr>
          <a:xfrm>
            <a:off x="20817" y="-2535"/>
            <a:ext cx="9144000" cy="1042416"/>
          </a:xfrm>
          <a:prstGeom prst="rect">
            <a:avLst/>
          </a:prstGeom>
          <a:solidFill>
            <a:srgbClr val="C6D9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1"/>
                </a:solidFill>
              </a:rPr>
              <a:t>Creating the </a:t>
            </a:r>
            <a:r>
              <a:rPr lang="en-US" sz="3200" dirty="0" err="1" smtClean="0">
                <a:solidFill>
                  <a:schemeClr val="tx1"/>
                </a:solidFill>
              </a:rPr>
              <a:t>Vietoris</a:t>
            </a:r>
            <a:r>
              <a:rPr lang="en-US" sz="3200" dirty="0" smtClean="0">
                <a:solidFill>
                  <a:schemeClr val="tx1"/>
                </a:solidFill>
              </a:rPr>
              <a:t> Rips simplicial complex</a:t>
            </a:r>
            <a:endParaRPr lang="en-US" sz="3200" dirty="0">
              <a:solidFill>
                <a:schemeClr val="tx1"/>
              </a:solidFill>
            </a:endParaRPr>
          </a:p>
        </p:txBody>
      </p:sp>
    </p:spTree>
    <p:extLst>
      <p:ext uri="{BB962C8B-B14F-4D97-AF65-F5344CB8AC3E}">
        <p14:creationId xmlns:p14="http://schemas.microsoft.com/office/powerpoint/2010/main" val="248850444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963" y="-1"/>
            <a:ext cx="9171780" cy="6860229"/>
            <a:chOff x="-6963" y="-1"/>
            <a:chExt cx="9171780" cy="6860229"/>
          </a:xfrm>
          <a:solidFill>
            <a:srgbClr val="C6D9F1"/>
          </a:solidFill>
        </p:grpSpPr>
        <p:sp>
          <p:nvSpPr>
            <p:cNvPr id="5" name="Rectangle 4"/>
            <p:cNvSpPr/>
            <p:nvPr/>
          </p:nvSpPr>
          <p:spPr>
            <a:xfrm>
              <a:off x="0"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8976879"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13854" y="-1"/>
              <a:ext cx="9150963" cy="18288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6963" y="6677348"/>
              <a:ext cx="9150963" cy="1828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3" name="Rectangle 22"/>
          <p:cNvSpPr/>
          <p:nvPr/>
        </p:nvSpPr>
        <p:spPr>
          <a:xfrm>
            <a:off x="20817" y="-2535"/>
            <a:ext cx="9144000" cy="1042416"/>
          </a:xfrm>
          <a:prstGeom prst="rect">
            <a:avLst/>
          </a:prstGeom>
          <a:solidFill>
            <a:srgbClr val="C6D9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1"/>
                </a:solidFill>
              </a:rPr>
              <a:t>Creating the </a:t>
            </a:r>
            <a:r>
              <a:rPr lang="en-US" sz="3200" dirty="0" err="1" smtClean="0">
                <a:solidFill>
                  <a:schemeClr val="tx1"/>
                </a:solidFill>
              </a:rPr>
              <a:t>Vietoris</a:t>
            </a:r>
            <a:r>
              <a:rPr lang="en-US" sz="3200" dirty="0" smtClean="0">
                <a:solidFill>
                  <a:schemeClr val="tx1"/>
                </a:solidFill>
              </a:rPr>
              <a:t> Rips simplicial complex</a:t>
            </a:r>
            <a:endParaRPr lang="en-US" sz="3200" dirty="0">
              <a:solidFill>
                <a:schemeClr val="tx1"/>
              </a:solidFill>
            </a:endParaRPr>
          </a:p>
        </p:txBody>
      </p:sp>
      <p:pic>
        <p:nvPicPr>
          <p:cNvPr id="3" name="Picture 2" descr="nsimplexDist.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0979" y="1222917"/>
            <a:ext cx="6400800" cy="3441700"/>
          </a:xfrm>
          <a:prstGeom prst="rect">
            <a:avLst/>
          </a:prstGeom>
        </p:spPr>
      </p:pic>
      <p:sp>
        <p:nvSpPr>
          <p:cNvPr id="10" name="TextBox 9"/>
          <p:cNvSpPr txBox="1"/>
          <p:nvPr/>
        </p:nvSpPr>
        <p:spPr>
          <a:xfrm>
            <a:off x="325627" y="5023212"/>
            <a:ext cx="8961395" cy="584776"/>
          </a:xfrm>
          <a:prstGeom prst="rect">
            <a:avLst/>
          </a:prstGeom>
          <a:noFill/>
        </p:spPr>
        <p:txBody>
          <a:bodyPr wrap="square" rtlCol="0">
            <a:spAutoFit/>
          </a:bodyPr>
          <a:lstStyle/>
          <a:p>
            <a:r>
              <a:rPr lang="en-US" sz="3200" dirty="0"/>
              <a:t>2</a:t>
            </a:r>
            <a:r>
              <a:rPr lang="en-US" sz="3200" dirty="0" smtClean="0"/>
              <a:t>.)  Add all possible simplices of dimensional &gt; 1.</a:t>
            </a:r>
          </a:p>
        </p:txBody>
      </p:sp>
    </p:spTree>
    <p:extLst>
      <p:ext uri="{BB962C8B-B14F-4D97-AF65-F5344CB8AC3E}">
        <p14:creationId xmlns:p14="http://schemas.microsoft.com/office/powerpoint/2010/main" val="28965123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963" y="-1"/>
            <a:ext cx="9171780" cy="6860229"/>
            <a:chOff x="-6963" y="-1"/>
            <a:chExt cx="9171780" cy="6860229"/>
          </a:xfrm>
          <a:solidFill>
            <a:srgbClr val="C6D9F1"/>
          </a:solidFill>
        </p:grpSpPr>
        <p:sp>
          <p:nvSpPr>
            <p:cNvPr id="5" name="Rectangle 4"/>
            <p:cNvSpPr/>
            <p:nvPr/>
          </p:nvSpPr>
          <p:spPr>
            <a:xfrm>
              <a:off x="0"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8976879"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13854" y="-1"/>
              <a:ext cx="9150963" cy="18288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6963" y="6677348"/>
              <a:ext cx="9150963" cy="1828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3" name="Rectangle 22"/>
          <p:cNvSpPr/>
          <p:nvPr/>
        </p:nvSpPr>
        <p:spPr>
          <a:xfrm>
            <a:off x="20817" y="-2535"/>
            <a:ext cx="9144000" cy="1042416"/>
          </a:xfrm>
          <a:prstGeom prst="rect">
            <a:avLst/>
          </a:prstGeom>
          <a:solidFill>
            <a:srgbClr val="C6D9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err="1" smtClean="0">
                <a:solidFill>
                  <a:srgbClr val="0000DD"/>
                </a:solidFill>
              </a:rPr>
              <a:t>Vietoris</a:t>
            </a:r>
            <a:r>
              <a:rPr lang="en-US" sz="3200" dirty="0" smtClean="0">
                <a:solidFill>
                  <a:srgbClr val="0000DD"/>
                </a:solidFill>
              </a:rPr>
              <a:t> Rips</a:t>
            </a:r>
            <a:r>
              <a:rPr lang="en-US" sz="3200" dirty="0" smtClean="0">
                <a:solidFill>
                  <a:schemeClr val="tx1"/>
                </a:solidFill>
              </a:rPr>
              <a:t> complex = </a:t>
            </a:r>
            <a:r>
              <a:rPr lang="en-US" sz="3200" dirty="0" smtClean="0">
                <a:solidFill>
                  <a:srgbClr val="0000FF"/>
                </a:solidFill>
              </a:rPr>
              <a:t>flag</a:t>
            </a:r>
            <a:r>
              <a:rPr lang="en-US" sz="3200" dirty="0" smtClean="0">
                <a:solidFill>
                  <a:schemeClr val="tx1"/>
                </a:solidFill>
              </a:rPr>
              <a:t> complex = </a:t>
            </a:r>
            <a:r>
              <a:rPr lang="en-US" sz="3200" dirty="0" smtClean="0">
                <a:solidFill>
                  <a:srgbClr val="0000FF"/>
                </a:solidFill>
              </a:rPr>
              <a:t>clique</a:t>
            </a:r>
            <a:r>
              <a:rPr lang="en-US" sz="3200" dirty="0" smtClean="0">
                <a:solidFill>
                  <a:schemeClr val="tx1"/>
                </a:solidFill>
              </a:rPr>
              <a:t> complex</a:t>
            </a:r>
            <a:endParaRPr lang="en-US" sz="3200" dirty="0">
              <a:solidFill>
                <a:schemeClr val="tx1"/>
              </a:solidFill>
            </a:endParaRPr>
          </a:p>
        </p:txBody>
      </p:sp>
      <p:pic>
        <p:nvPicPr>
          <p:cNvPr id="3" name="Picture 2" descr="nsimplexDist.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0979" y="1222917"/>
            <a:ext cx="6400800" cy="3441700"/>
          </a:xfrm>
          <a:prstGeom prst="rect">
            <a:avLst/>
          </a:prstGeom>
        </p:spPr>
      </p:pic>
      <p:sp>
        <p:nvSpPr>
          <p:cNvPr id="10" name="TextBox 9"/>
          <p:cNvSpPr txBox="1"/>
          <p:nvPr/>
        </p:nvSpPr>
        <p:spPr>
          <a:xfrm>
            <a:off x="325627" y="5023212"/>
            <a:ext cx="8961395" cy="584776"/>
          </a:xfrm>
          <a:prstGeom prst="rect">
            <a:avLst/>
          </a:prstGeom>
          <a:noFill/>
        </p:spPr>
        <p:txBody>
          <a:bodyPr wrap="square" rtlCol="0">
            <a:spAutoFit/>
          </a:bodyPr>
          <a:lstStyle/>
          <a:p>
            <a:r>
              <a:rPr lang="en-US" sz="3200" dirty="0"/>
              <a:t>2</a:t>
            </a:r>
            <a:r>
              <a:rPr lang="en-US" sz="3200" dirty="0" smtClean="0"/>
              <a:t>.)  Add all possible simplices of dimensional &gt; 1.</a:t>
            </a:r>
          </a:p>
        </p:txBody>
      </p:sp>
    </p:spTree>
    <p:extLst>
      <p:ext uri="{BB962C8B-B14F-4D97-AF65-F5344CB8AC3E}">
        <p14:creationId xmlns:p14="http://schemas.microsoft.com/office/powerpoint/2010/main" val="418995342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963" y="-1"/>
            <a:ext cx="9171780" cy="6860229"/>
            <a:chOff x="-6963" y="-1"/>
            <a:chExt cx="9171780" cy="6860229"/>
          </a:xfrm>
          <a:solidFill>
            <a:srgbClr val="C6D9F1"/>
          </a:solidFill>
        </p:grpSpPr>
        <p:sp>
          <p:nvSpPr>
            <p:cNvPr id="5" name="Rectangle 4"/>
            <p:cNvSpPr/>
            <p:nvPr/>
          </p:nvSpPr>
          <p:spPr>
            <a:xfrm>
              <a:off x="0"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8976879"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13854" y="-1"/>
              <a:ext cx="9150963" cy="18288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6963" y="6677348"/>
              <a:ext cx="9150963" cy="1828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3" name="Rectangle 22"/>
          <p:cNvSpPr/>
          <p:nvPr/>
        </p:nvSpPr>
        <p:spPr>
          <a:xfrm>
            <a:off x="20817" y="-2535"/>
            <a:ext cx="9144000" cy="1042416"/>
          </a:xfrm>
          <a:prstGeom prst="rect">
            <a:avLst/>
          </a:prstGeom>
          <a:solidFill>
            <a:srgbClr val="C6D9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smtClean="0">
              <a:solidFill>
                <a:schemeClr val="tx1"/>
              </a:solidFill>
            </a:endParaRPr>
          </a:p>
          <a:p>
            <a:pPr algn="ctr"/>
            <a:r>
              <a:rPr lang="en-US" sz="3200" dirty="0" smtClean="0">
                <a:solidFill>
                  <a:schemeClr val="tx1"/>
                </a:solidFill>
              </a:rPr>
              <a:t>Creating </a:t>
            </a:r>
            <a:r>
              <a:rPr lang="en-US" sz="3200" dirty="0">
                <a:solidFill>
                  <a:schemeClr val="tx1"/>
                </a:solidFill>
              </a:rPr>
              <a:t>the </a:t>
            </a:r>
            <a:r>
              <a:rPr lang="en-US" sz="3200" dirty="0" err="1">
                <a:solidFill>
                  <a:schemeClr val="tx1"/>
                </a:solidFill>
              </a:rPr>
              <a:t>Čech</a:t>
            </a:r>
            <a:r>
              <a:rPr lang="en-US" sz="3200" dirty="0">
                <a:solidFill>
                  <a:schemeClr val="tx1"/>
                </a:solidFill>
              </a:rPr>
              <a:t> simplicial complex</a:t>
            </a:r>
          </a:p>
          <a:p>
            <a:pPr algn="ctr"/>
            <a:endParaRPr lang="en-US" sz="3200" dirty="0">
              <a:solidFill>
                <a:schemeClr val="tx1"/>
              </a:solidFill>
            </a:endParaRPr>
          </a:p>
        </p:txBody>
      </p:sp>
      <p:pic>
        <p:nvPicPr>
          <p:cNvPr id="3" name="Picture 2" descr="nsimplexDist.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0979" y="1222917"/>
            <a:ext cx="6400800" cy="3441700"/>
          </a:xfrm>
          <a:prstGeom prst="rect">
            <a:avLst/>
          </a:prstGeom>
        </p:spPr>
      </p:pic>
      <p:grpSp>
        <p:nvGrpSpPr>
          <p:cNvPr id="30" name="Group 29"/>
          <p:cNvGrpSpPr/>
          <p:nvPr/>
        </p:nvGrpSpPr>
        <p:grpSpPr>
          <a:xfrm>
            <a:off x="943279" y="1574820"/>
            <a:ext cx="1362964" cy="1353167"/>
            <a:chOff x="943279" y="1574820"/>
            <a:chExt cx="1362964" cy="1353167"/>
          </a:xfrm>
        </p:grpSpPr>
        <p:sp>
          <p:nvSpPr>
            <p:cNvPr id="31" name="Isosceles Triangle 30"/>
            <p:cNvSpPr/>
            <p:nvPr/>
          </p:nvSpPr>
          <p:spPr>
            <a:xfrm rot="19709233">
              <a:off x="943279" y="1653562"/>
              <a:ext cx="1072816" cy="932692"/>
            </a:xfrm>
            <a:prstGeom prst="triangle">
              <a:avLst/>
            </a:prstGeom>
            <a:solidFill>
              <a:schemeClr val="bg1"/>
            </a:solidFill>
            <a:ln w="76200" cmpd="sng">
              <a:solidFill>
                <a:srgbClr val="008000"/>
              </a:solidFill>
            </a:ln>
          </p:spPr>
          <p:txBody>
            <a:bodyPr wrap="square" rtlCol="0" anchor="ctr">
              <a:spAutoFit/>
            </a:bodyPr>
            <a:lstStyle/>
            <a:p>
              <a:pPr algn="ctr"/>
              <a:endParaRPr lang="en-US" sz="3200" dirty="0" smtClean="0"/>
            </a:p>
          </p:txBody>
        </p:sp>
        <p:sp>
          <p:nvSpPr>
            <p:cNvPr id="32" name="Oval 31"/>
            <p:cNvSpPr>
              <a:spLocks noChangeAspect="1"/>
            </p:cNvSpPr>
            <p:nvPr/>
          </p:nvSpPr>
          <p:spPr>
            <a:xfrm>
              <a:off x="1108085" y="2653667"/>
              <a:ext cx="274320" cy="274320"/>
            </a:xfrm>
            <a:prstGeom prst="ellipse">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a:spLocks noChangeAspect="1"/>
            </p:cNvSpPr>
            <p:nvPr/>
          </p:nvSpPr>
          <p:spPr>
            <a:xfrm>
              <a:off x="1113956" y="1574820"/>
              <a:ext cx="274320" cy="274320"/>
            </a:xfrm>
            <a:prstGeom prst="ellipse">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2031923" y="2087736"/>
              <a:ext cx="274320" cy="274320"/>
            </a:xfrm>
            <a:prstGeom prst="ellipse">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638079" y="765614"/>
            <a:ext cx="7349814" cy="4329160"/>
            <a:chOff x="638079" y="765614"/>
            <a:chExt cx="7349814" cy="4329160"/>
          </a:xfrm>
        </p:grpSpPr>
        <p:sp>
          <p:nvSpPr>
            <p:cNvPr id="12" name="Oval 11"/>
            <p:cNvSpPr>
              <a:spLocks noChangeAspect="1"/>
            </p:cNvSpPr>
            <p:nvPr/>
          </p:nvSpPr>
          <p:spPr>
            <a:xfrm>
              <a:off x="666506" y="2158774"/>
              <a:ext cx="1188720" cy="1188720"/>
            </a:xfrm>
            <a:prstGeom prst="ellipse">
              <a:avLst/>
            </a:prstGeom>
            <a:solidFill>
              <a:srgbClr val="C0504D">
                <a:alpha val="43000"/>
              </a:srgbClr>
            </a:solidFill>
          </p:spPr>
          <p:txBody>
            <a:bodyPr wrap="square" rtlCol="0" anchor="ctr">
              <a:spAutoFit/>
            </a:bodyPr>
            <a:lstStyle/>
            <a:p>
              <a:pPr algn="ctr"/>
              <a:endParaRPr lang="en-US" sz="3200" dirty="0" smtClean="0"/>
            </a:p>
          </p:txBody>
        </p:sp>
        <p:sp>
          <p:nvSpPr>
            <p:cNvPr id="13" name="Oval 12"/>
            <p:cNvSpPr>
              <a:spLocks noChangeAspect="1"/>
            </p:cNvSpPr>
            <p:nvPr/>
          </p:nvSpPr>
          <p:spPr>
            <a:xfrm>
              <a:off x="1604226" y="1618854"/>
              <a:ext cx="1181314" cy="1181314"/>
            </a:xfrm>
            <a:prstGeom prst="ellipse">
              <a:avLst/>
            </a:prstGeom>
            <a:solidFill>
              <a:srgbClr val="C0504D">
                <a:alpha val="43000"/>
              </a:srgbClr>
            </a:solidFill>
          </p:spPr>
          <p:txBody>
            <a:bodyPr wrap="square" rtlCol="0" anchor="ctr">
              <a:spAutoFit/>
            </a:bodyPr>
            <a:lstStyle/>
            <a:p>
              <a:pPr algn="ctr"/>
              <a:endParaRPr lang="en-US" sz="3200" dirty="0" smtClean="0"/>
            </a:p>
          </p:txBody>
        </p:sp>
        <p:sp>
          <p:nvSpPr>
            <p:cNvPr id="14" name="Oval 13"/>
            <p:cNvSpPr>
              <a:spLocks noChangeAspect="1"/>
            </p:cNvSpPr>
            <p:nvPr/>
          </p:nvSpPr>
          <p:spPr>
            <a:xfrm>
              <a:off x="638079" y="1094278"/>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15" name="Oval 14"/>
            <p:cNvSpPr>
              <a:spLocks noChangeAspect="1"/>
            </p:cNvSpPr>
            <p:nvPr/>
          </p:nvSpPr>
          <p:spPr>
            <a:xfrm>
              <a:off x="6550916" y="851499"/>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16" name="Oval 15"/>
            <p:cNvSpPr>
              <a:spLocks noChangeAspect="1"/>
            </p:cNvSpPr>
            <p:nvPr/>
          </p:nvSpPr>
          <p:spPr>
            <a:xfrm>
              <a:off x="5678887" y="1249133"/>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17" name="Oval 16"/>
            <p:cNvSpPr>
              <a:spLocks noChangeAspect="1"/>
            </p:cNvSpPr>
            <p:nvPr/>
          </p:nvSpPr>
          <p:spPr>
            <a:xfrm>
              <a:off x="4306152" y="765614"/>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18" name="Oval 17"/>
            <p:cNvSpPr>
              <a:spLocks noChangeAspect="1"/>
            </p:cNvSpPr>
            <p:nvPr/>
          </p:nvSpPr>
          <p:spPr>
            <a:xfrm>
              <a:off x="3920224" y="1020267"/>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19" name="Oval 18"/>
            <p:cNvSpPr>
              <a:spLocks noChangeAspect="1"/>
            </p:cNvSpPr>
            <p:nvPr/>
          </p:nvSpPr>
          <p:spPr>
            <a:xfrm>
              <a:off x="3905953" y="1519535"/>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20" name="Oval 19"/>
            <p:cNvSpPr>
              <a:spLocks noChangeAspect="1"/>
            </p:cNvSpPr>
            <p:nvPr/>
          </p:nvSpPr>
          <p:spPr>
            <a:xfrm>
              <a:off x="3445423" y="765614"/>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21" name="Oval 20"/>
            <p:cNvSpPr>
              <a:spLocks noChangeAspect="1"/>
            </p:cNvSpPr>
            <p:nvPr/>
          </p:nvSpPr>
          <p:spPr>
            <a:xfrm>
              <a:off x="3516752" y="3913460"/>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22" name="Oval 21"/>
            <p:cNvSpPr>
              <a:spLocks noChangeAspect="1"/>
            </p:cNvSpPr>
            <p:nvPr/>
          </p:nvSpPr>
          <p:spPr>
            <a:xfrm>
              <a:off x="2860613" y="3462363"/>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24" name="Oval 23"/>
            <p:cNvSpPr>
              <a:spLocks noChangeAspect="1"/>
            </p:cNvSpPr>
            <p:nvPr/>
          </p:nvSpPr>
          <p:spPr>
            <a:xfrm>
              <a:off x="3693629" y="3244781"/>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25" name="Oval 24"/>
            <p:cNvSpPr>
              <a:spLocks noChangeAspect="1"/>
            </p:cNvSpPr>
            <p:nvPr/>
          </p:nvSpPr>
          <p:spPr>
            <a:xfrm>
              <a:off x="6806579" y="3464051"/>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26" name="Oval 25"/>
            <p:cNvSpPr>
              <a:spLocks noChangeAspect="1"/>
            </p:cNvSpPr>
            <p:nvPr/>
          </p:nvSpPr>
          <p:spPr>
            <a:xfrm>
              <a:off x="6100243" y="3427870"/>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27" name="Oval 26"/>
            <p:cNvSpPr>
              <a:spLocks noChangeAspect="1"/>
            </p:cNvSpPr>
            <p:nvPr/>
          </p:nvSpPr>
          <p:spPr>
            <a:xfrm>
              <a:off x="6569859" y="3091428"/>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28" name="Oval 27"/>
            <p:cNvSpPr>
              <a:spLocks noChangeAspect="1"/>
            </p:cNvSpPr>
            <p:nvPr/>
          </p:nvSpPr>
          <p:spPr>
            <a:xfrm>
              <a:off x="6803213" y="2697678"/>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29" name="Oval 28"/>
            <p:cNvSpPr>
              <a:spLocks noChangeAspect="1"/>
            </p:cNvSpPr>
            <p:nvPr/>
          </p:nvSpPr>
          <p:spPr>
            <a:xfrm>
              <a:off x="6064828" y="2717877"/>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grpSp>
      <p:grpSp>
        <p:nvGrpSpPr>
          <p:cNvPr id="36" name="Group 35"/>
          <p:cNvGrpSpPr/>
          <p:nvPr/>
        </p:nvGrpSpPr>
        <p:grpSpPr>
          <a:xfrm>
            <a:off x="282814" y="5366851"/>
            <a:ext cx="8961395" cy="627583"/>
            <a:chOff x="325627" y="5052933"/>
            <a:chExt cx="8961395" cy="627583"/>
          </a:xfrm>
        </p:grpSpPr>
        <p:sp>
          <p:nvSpPr>
            <p:cNvPr id="10" name="TextBox 9"/>
            <p:cNvSpPr txBox="1"/>
            <p:nvPr/>
          </p:nvSpPr>
          <p:spPr>
            <a:xfrm>
              <a:off x="325627" y="5052933"/>
              <a:ext cx="8961395" cy="584776"/>
            </a:xfrm>
            <a:prstGeom prst="rect">
              <a:avLst/>
            </a:prstGeom>
            <a:noFill/>
          </p:spPr>
          <p:txBody>
            <a:bodyPr wrap="square" rtlCol="0">
              <a:spAutoFit/>
            </a:bodyPr>
            <a:lstStyle/>
            <a:p>
              <a:r>
                <a:rPr lang="en-US" sz="3200" dirty="0"/>
                <a:t>1</a:t>
              </a:r>
              <a:r>
                <a:rPr lang="en-US" sz="3200" dirty="0" smtClean="0"/>
                <a:t>.) B</a:t>
              </a:r>
              <a:r>
                <a:rPr lang="en-US" sz="3200" baseline="-25000" dirty="0" smtClean="0"/>
                <a:t>1</a:t>
              </a:r>
              <a:r>
                <a:rPr lang="en-US" sz="3200" dirty="0" smtClean="0"/>
                <a:t>    …    B</a:t>
              </a:r>
              <a:r>
                <a:rPr lang="en-US" sz="3200" baseline="-25000" dirty="0" smtClean="0"/>
                <a:t>k</a:t>
              </a:r>
              <a:r>
                <a:rPr lang="en-US" sz="3200" baseline="-25000" dirty="0"/>
                <a:t>+1</a:t>
              </a:r>
              <a:r>
                <a:rPr lang="en-US" sz="3200" dirty="0" smtClean="0"/>
                <a:t> ≠  ⁄ ,  create k-simplex {v</a:t>
              </a:r>
              <a:r>
                <a:rPr lang="en-US" sz="3200" baseline="-25000" dirty="0" smtClean="0"/>
                <a:t>1</a:t>
              </a:r>
              <a:r>
                <a:rPr lang="en-US" sz="3200" dirty="0" smtClean="0"/>
                <a:t>, ... , v</a:t>
              </a:r>
              <a:r>
                <a:rPr lang="en-US" sz="3200" baseline="-25000" dirty="0" smtClean="0"/>
                <a:t>k+1</a:t>
              </a:r>
              <a:r>
                <a:rPr lang="en-US" sz="3200" dirty="0" smtClean="0"/>
                <a:t>}.</a:t>
              </a:r>
            </a:p>
          </p:txBody>
        </p:sp>
        <p:sp>
          <p:nvSpPr>
            <p:cNvPr id="2" name="TextBox 1"/>
            <p:cNvSpPr txBox="1"/>
            <p:nvPr/>
          </p:nvSpPr>
          <p:spPr>
            <a:xfrm rot="10800000">
              <a:off x="1201737" y="5095740"/>
              <a:ext cx="474946" cy="584776"/>
            </a:xfrm>
            <a:prstGeom prst="rect">
              <a:avLst/>
            </a:prstGeom>
            <a:noFill/>
          </p:spPr>
          <p:txBody>
            <a:bodyPr wrap="square" rtlCol="0">
              <a:spAutoFit/>
            </a:bodyPr>
            <a:lstStyle/>
            <a:p>
              <a:r>
                <a:rPr lang="en-US" sz="3200" dirty="0" smtClean="0"/>
                <a:t>U</a:t>
              </a:r>
            </a:p>
          </p:txBody>
        </p:sp>
        <p:sp>
          <p:nvSpPr>
            <p:cNvPr id="35" name="TextBox 34"/>
            <p:cNvSpPr txBox="1"/>
            <p:nvPr/>
          </p:nvSpPr>
          <p:spPr>
            <a:xfrm rot="10800000">
              <a:off x="1885062" y="5095740"/>
              <a:ext cx="474946" cy="584776"/>
            </a:xfrm>
            <a:prstGeom prst="rect">
              <a:avLst/>
            </a:prstGeom>
            <a:noFill/>
          </p:spPr>
          <p:txBody>
            <a:bodyPr wrap="square" rtlCol="0">
              <a:spAutoFit/>
            </a:bodyPr>
            <a:lstStyle/>
            <a:p>
              <a:r>
                <a:rPr lang="en-US" sz="3200" dirty="0" smtClean="0"/>
                <a:t>U</a:t>
              </a:r>
            </a:p>
          </p:txBody>
        </p:sp>
        <p:sp>
          <p:nvSpPr>
            <p:cNvPr id="9" name="TextBox 8"/>
            <p:cNvSpPr txBox="1"/>
            <p:nvPr/>
          </p:nvSpPr>
          <p:spPr>
            <a:xfrm>
              <a:off x="3293877" y="5052933"/>
              <a:ext cx="540722" cy="584776"/>
            </a:xfrm>
            <a:prstGeom prst="rect">
              <a:avLst/>
            </a:prstGeom>
            <a:noFill/>
          </p:spPr>
          <p:txBody>
            <a:bodyPr wrap="square" rtlCol="0">
              <a:spAutoFit/>
            </a:bodyPr>
            <a:lstStyle/>
            <a:p>
              <a:r>
                <a:rPr lang="en-US" sz="3200" dirty="0" smtClean="0"/>
                <a:t>0</a:t>
              </a:r>
            </a:p>
          </p:txBody>
        </p:sp>
      </p:grpSp>
    </p:spTree>
    <p:extLst>
      <p:ext uri="{BB962C8B-B14F-4D97-AF65-F5344CB8AC3E}">
        <p14:creationId xmlns:p14="http://schemas.microsoft.com/office/powerpoint/2010/main" val="37497337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9974" y="5962684"/>
            <a:ext cx="9010328" cy="1477328"/>
          </a:xfrm>
          <a:prstGeom prst="rect">
            <a:avLst/>
          </a:prstGeom>
        </p:spPr>
        <p:txBody>
          <a:bodyPr wrap="square">
            <a:spAutoFit/>
          </a:bodyPr>
          <a:lstStyle/>
          <a:p>
            <a:r>
              <a:rPr lang="en-US" dirty="0">
                <a:hlinkClick r:id="rId2"/>
              </a:rPr>
              <a:t>http://en.wikipedia.org/wiki/File:Gray739-emphasizing-</a:t>
            </a:r>
            <a:r>
              <a:rPr lang="en-US" dirty="0" smtClean="0">
                <a:hlinkClick r:id="rId2"/>
              </a:rPr>
              <a:t>hippocampus.png</a:t>
            </a:r>
            <a:endParaRPr lang="en-US" dirty="0" smtClean="0"/>
          </a:p>
          <a:p>
            <a:r>
              <a:rPr lang="en-US" dirty="0">
                <a:hlinkClick r:id="rId3"/>
              </a:rPr>
              <a:t>http://en.wikipedia.org/wiki/</a:t>
            </a:r>
            <a:r>
              <a:rPr lang="en-US" dirty="0" smtClean="0">
                <a:hlinkClick r:id="rId3"/>
              </a:rPr>
              <a:t>File:Hippocampus.gif</a:t>
            </a:r>
            <a:endParaRPr lang="en-US" dirty="0" smtClean="0"/>
          </a:p>
          <a:p>
            <a:r>
              <a:rPr lang="en-US" dirty="0">
                <a:hlinkClick r:id="rId4"/>
              </a:rPr>
              <a:t>http://en.wikipedia.org/wiki/File:Hippocampal-pyramidal-</a:t>
            </a:r>
            <a:r>
              <a:rPr lang="en-US" dirty="0" smtClean="0">
                <a:hlinkClick r:id="rId4"/>
              </a:rPr>
              <a:t>cell.png</a:t>
            </a:r>
            <a:endParaRPr lang="en-US" dirty="0" smtClean="0"/>
          </a:p>
          <a:p>
            <a:endParaRPr lang="en-US" dirty="0" smtClean="0"/>
          </a:p>
          <a:p>
            <a:endParaRPr lang="en-US" dirty="0"/>
          </a:p>
        </p:txBody>
      </p:sp>
      <p:pic>
        <p:nvPicPr>
          <p:cNvPr id="4" name="Picture 3"/>
          <p:cNvPicPr>
            <a:picLocks noChangeAspect="1"/>
          </p:cNvPicPr>
          <p:nvPr/>
        </p:nvPicPr>
        <p:blipFill>
          <a:blip r:embed="rId5"/>
          <a:stretch>
            <a:fillRect/>
          </a:stretch>
        </p:blipFill>
        <p:spPr>
          <a:xfrm>
            <a:off x="4179975" y="-804297"/>
            <a:ext cx="5934405" cy="5934405"/>
          </a:xfrm>
          <a:prstGeom prst="rect">
            <a:avLst/>
          </a:prstGeom>
        </p:spPr>
      </p:pic>
      <p:pic>
        <p:nvPicPr>
          <p:cNvPr id="2" name="Picture 1"/>
          <p:cNvPicPr>
            <a:picLocks noChangeAspect="1"/>
          </p:cNvPicPr>
          <p:nvPr/>
        </p:nvPicPr>
        <p:blipFill>
          <a:blip r:embed="rId6"/>
          <a:stretch>
            <a:fillRect/>
          </a:stretch>
        </p:blipFill>
        <p:spPr>
          <a:xfrm>
            <a:off x="85844" y="1531658"/>
            <a:ext cx="5782989" cy="4383507"/>
          </a:xfrm>
          <a:prstGeom prst="rect">
            <a:avLst/>
          </a:prstGeom>
        </p:spPr>
      </p:pic>
      <p:sp>
        <p:nvSpPr>
          <p:cNvPr id="5" name="TextBox 4"/>
          <p:cNvSpPr txBox="1"/>
          <p:nvPr/>
        </p:nvSpPr>
        <p:spPr>
          <a:xfrm>
            <a:off x="434434" y="284096"/>
            <a:ext cx="5296753" cy="1569660"/>
          </a:xfrm>
          <a:prstGeom prst="rect">
            <a:avLst/>
          </a:prstGeom>
          <a:noFill/>
        </p:spPr>
        <p:txBody>
          <a:bodyPr wrap="square" rtlCol="0">
            <a:spAutoFit/>
          </a:bodyPr>
          <a:lstStyle/>
          <a:p>
            <a:r>
              <a:rPr lang="en-US" sz="3200" dirty="0" smtClean="0"/>
              <a:t>place cells = neurons in the hippocampus that are involved in spatial navigation</a:t>
            </a:r>
          </a:p>
        </p:txBody>
      </p:sp>
      <p:pic>
        <p:nvPicPr>
          <p:cNvPr id="6" name="Picture 5"/>
          <p:cNvPicPr>
            <a:picLocks noChangeAspect="1"/>
          </p:cNvPicPr>
          <p:nvPr/>
        </p:nvPicPr>
        <p:blipFill>
          <a:blip r:embed="rId7"/>
          <a:stretch>
            <a:fillRect/>
          </a:stretch>
        </p:blipFill>
        <p:spPr>
          <a:xfrm>
            <a:off x="6978121" y="4401853"/>
            <a:ext cx="1992233" cy="1956816"/>
          </a:xfrm>
          <a:prstGeom prst="rect">
            <a:avLst/>
          </a:prstGeom>
        </p:spPr>
      </p:pic>
    </p:spTree>
    <p:extLst>
      <p:ext uri="{BB962C8B-B14F-4D97-AF65-F5344CB8AC3E}">
        <p14:creationId xmlns:p14="http://schemas.microsoft.com/office/powerpoint/2010/main" val="235947940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963" y="-1"/>
            <a:ext cx="9171780" cy="6860229"/>
            <a:chOff x="-6963" y="-1"/>
            <a:chExt cx="9171780" cy="6860229"/>
          </a:xfrm>
          <a:solidFill>
            <a:srgbClr val="C6D9F1"/>
          </a:solidFill>
        </p:grpSpPr>
        <p:sp>
          <p:nvSpPr>
            <p:cNvPr id="5" name="Rectangle 4"/>
            <p:cNvSpPr/>
            <p:nvPr/>
          </p:nvSpPr>
          <p:spPr>
            <a:xfrm>
              <a:off x="0"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8976879"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13854" y="-1"/>
              <a:ext cx="9150963" cy="18288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6963" y="6677348"/>
              <a:ext cx="9150963" cy="1828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3" name="Rectangle 22"/>
          <p:cNvSpPr/>
          <p:nvPr/>
        </p:nvSpPr>
        <p:spPr>
          <a:xfrm>
            <a:off x="20817" y="-2535"/>
            <a:ext cx="9144000" cy="1042416"/>
          </a:xfrm>
          <a:prstGeom prst="rect">
            <a:avLst/>
          </a:prstGeom>
          <a:solidFill>
            <a:srgbClr val="C6D9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chemeClr val="tx1"/>
                </a:solidFill>
              </a:rPr>
              <a:t>Creating the </a:t>
            </a:r>
            <a:r>
              <a:rPr lang="en-US" sz="3200" dirty="0" err="1">
                <a:solidFill>
                  <a:schemeClr val="tx1"/>
                </a:solidFill>
              </a:rPr>
              <a:t>Čech</a:t>
            </a:r>
            <a:r>
              <a:rPr lang="en-US" sz="3200" dirty="0">
                <a:solidFill>
                  <a:schemeClr val="tx1"/>
                </a:solidFill>
              </a:rPr>
              <a:t> simplicial complex</a:t>
            </a:r>
          </a:p>
        </p:txBody>
      </p:sp>
      <p:pic>
        <p:nvPicPr>
          <p:cNvPr id="3" name="Picture 2" descr="nsimplexDist.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0979" y="1222917"/>
            <a:ext cx="6400800" cy="3441700"/>
          </a:xfrm>
          <a:prstGeom prst="rect">
            <a:avLst/>
          </a:prstGeom>
        </p:spPr>
      </p:pic>
      <p:grpSp>
        <p:nvGrpSpPr>
          <p:cNvPr id="2" name="Group 1"/>
          <p:cNvGrpSpPr/>
          <p:nvPr/>
        </p:nvGrpSpPr>
        <p:grpSpPr>
          <a:xfrm>
            <a:off x="943279" y="1574820"/>
            <a:ext cx="1362964" cy="1353167"/>
            <a:chOff x="943279" y="1574820"/>
            <a:chExt cx="1362964" cy="1353167"/>
          </a:xfrm>
        </p:grpSpPr>
        <p:sp>
          <p:nvSpPr>
            <p:cNvPr id="11" name="Isosceles Triangle 10"/>
            <p:cNvSpPr/>
            <p:nvPr/>
          </p:nvSpPr>
          <p:spPr>
            <a:xfrm rot="19709233">
              <a:off x="943279" y="1653562"/>
              <a:ext cx="1072816" cy="932692"/>
            </a:xfrm>
            <a:prstGeom prst="triangle">
              <a:avLst/>
            </a:prstGeom>
            <a:solidFill>
              <a:schemeClr val="bg1"/>
            </a:solidFill>
            <a:ln w="76200" cmpd="sng">
              <a:solidFill>
                <a:srgbClr val="008000"/>
              </a:solidFill>
            </a:ln>
          </p:spPr>
          <p:txBody>
            <a:bodyPr wrap="square" rtlCol="0" anchor="ctr">
              <a:spAutoFit/>
            </a:bodyPr>
            <a:lstStyle/>
            <a:p>
              <a:pPr algn="ctr"/>
              <a:endParaRPr lang="en-US" sz="3200" dirty="0" smtClean="0"/>
            </a:p>
          </p:txBody>
        </p:sp>
        <p:sp>
          <p:nvSpPr>
            <p:cNvPr id="12" name="Oval 11"/>
            <p:cNvSpPr>
              <a:spLocks noChangeAspect="1"/>
            </p:cNvSpPr>
            <p:nvPr/>
          </p:nvSpPr>
          <p:spPr>
            <a:xfrm>
              <a:off x="1108085" y="2653667"/>
              <a:ext cx="274320" cy="274320"/>
            </a:xfrm>
            <a:prstGeom prst="ellipse">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113956" y="1574820"/>
              <a:ext cx="274320" cy="274320"/>
            </a:xfrm>
            <a:prstGeom prst="ellipse">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2031923" y="2087736"/>
              <a:ext cx="274320" cy="274320"/>
            </a:xfrm>
            <a:prstGeom prst="ellipse">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282814" y="5366851"/>
            <a:ext cx="8961395" cy="627583"/>
            <a:chOff x="325627" y="5052933"/>
            <a:chExt cx="8961395" cy="627583"/>
          </a:xfrm>
        </p:grpSpPr>
        <p:sp>
          <p:nvSpPr>
            <p:cNvPr id="16" name="TextBox 15"/>
            <p:cNvSpPr txBox="1"/>
            <p:nvPr/>
          </p:nvSpPr>
          <p:spPr>
            <a:xfrm>
              <a:off x="325627" y="5052933"/>
              <a:ext cx="8961395" cy="584776"/>
            </a:xfrm>
            <a:prstGeom prst="rect">
              <a:avLst/>
            </a:prstGeom>
            <a:noFill/>
          </p:spPr>
          <p:txBody>
            <a:bodyPr wrap="square" rtlCol="0">
              <a:spAutoFit/>
            </a:bodyPr>
            <a:lstStyle/>
            <a:p>
              <a:r>
                <a:rPr lang="en-US" sz="3200" dirty="0"/>
                <a:t>1</a:t>
              </a:r>
              <a:r>
                <a:rPr lang="en-US" sz="3200" dirty="0" smtClean="0"/>
                <a:t>.) B</a:t>
              </a:r>
              <a:r>
                <a:rPr lang="en-US" sz="3200" baseline="-25000" dirty="0" smtClean="0"/>
                <a:t>1</a:t>
              </a:r>
              <a:r>
                <a:rPr lang="en-US" sz="3200" dirty="0" smtClean="0"/>
                <a:t>    …    B</a:t>
              </a:r>
              <a:r>
                <a:rPr lang="en-US" sz="3200" baseline="-25000" dirty="0" smtClean="0"/>
                <a:t>k</a:t>
              </a:r>
              <a:r>
                <a:rPr lang="en-US" sz="3200" baseline="-25000" dirty="0"/>
                <a:t>+1</a:t>
              </a:r>
              <a:r>
                <a:rPr lang="en-US" sz="3200" dirty="0" smtClean="0"/>
                <a:t> ≠  ⁄ ,  create k-simplex {v</a:t>
              </a:r>
              <a:r>
                <a:rPr lang="en-US" sz="3200" baseline="-25000" dirty="0" smtClean="0"/>
                <a:t>1</a:t>
              </a:r>
              <a:r>
                <a:rPr lang="en-US" sz="3200" dirty="0" smtClean="0"/>
                <a:t>, ... , v</a:t>
              </a:r>
              <a:r>
                <a:rPr lang="en-US" sz="3200" baseline="-25000" dirty="0" smtClean="0"/>
                <a:t>k+1</a:t>
              </a:r>
              <a:r>
                <a:rPr lang="en-US" sz="3200" dirty="0" smtClean="0"/>
                <a:t>}.</a:t>
              </a:r>
            </a:p>
          </p:txBody>
        </p:sp>
        <p:sp>
          <p:nvSpPr>
            <p:cNvPr id="17" name="TextBox 16"/>
            <p:cNvSpPr txBox="1"/>
            <p:nvPr/>
          </p:nvSpPr>
          <p:spPr>
            <a:xfrm rot="10800000">
              <a:off x="1201737" y="5095740"/>
              <a:ext cx="474946" cy="584776"/>
            </a:xfrm>
            <a:prstGeom prst="rect">
              <a:avLst/>
            </a:prstGeom>
            <a:noFill/>
          </p:spPr>
          <p:txBody>
            <a:bodyPr wrap="square" rtlCol="0">
              <a:spAutoFit/>
            </a:bodyPr>
            <a:lstStyle/>
            <a:p>
              <a:r>
                <a:rPr lang="en-US" sz="3200" dirty="0" smtClean="0"/>
                <a:t>U</a:t>
              </a:r>
            </a:p>
          </p:txBody>
        </p:sp>
        <p:sp>
          <p:nvSpPr>
            <p:cNvPr id="18" name="TextBox 17"/>
            <p:cNvSpPr txBox="1"/>
            <p:nvPr/>
          </p:nvSpPr>
          <p:spPr>
            <a:xfrm rot="10800000">
              <a:off x="1885062" y="5095740"/>
              <a:ext cx="474946" cy="584776"/>
            </a:xfrm>
            <a:prstGeom prst="rect">
              <a:avLst/>
            </a:prstGeom>
            <a:noFill/>
          </p:spPr>
          <p:txBody>
            <a:bodyPr wrap="square" rtlCol="0">
              <a:spAutoFit/>
            </a:bodyPr>
            <a:lstStyle/>
            <a:p>
              <a:r>
                <a:rPr lang="en-US" sz="3200" dirty="0" smtClean="0"/>
                <a:t>U</a:t>
              </a:r>
            </a:p>
          </p:txBody>
        </p:sp>
        <p:sp>
          <p:nvSpPr>
            <p:cNvPr id="19" name="TextBox 18"/>
            <p:cNvSpPr txBox="1"/>
            <p:nvPr/>
          </p:nvSpPr>
          <p:spPr>
            <a:xfrm>
              <a:off x="3293877" y="5052933"/>
              <a:ext cx="540722" cy="584776"/>
            </a:xfrm>
            <a:prstGeom prst="rect">
              <a:avLst/>
            </a:prstGeom>
            <a:noFill/>
          </p:spPr>
          <p:txBody>
            <a:bodyPr wrap="square" rtlCol="0">
              <a:spAutoFit/>
            </a:bodyPr>
            <a:lstStyle/>
            <a:p>
              <a:r>
                <a:rPr lang="en-US" sz="3200" dirty="0" smtClean="0"/>
                <a:t>0</a:t>
              </a:r>
            </a:p>
          </p:txBody>
        </p:sp>
      </p:grpSp>
    </p:spTree>
    <p:extLst>
      <p:ext uri="{BB962C8B-B14F-4D97-AF65-F5344CB8AC3E}">
        <p14:creationId xmlns:p14="http://schemas.microsoft.com/office/powerpoint/2010/main" val="2233806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0"/>
            <a:ext cx="9144000" cy="6835115"/>
          </a:xfrm>
          <a:prstGeom prst="rect">
            <a:avLst/>
          </a:prstGeom>
        </p:spPr>
      </p:pic>
      <p:sp>
        <p:nvSpPr>
          <p:cNvPr id="7" name="Rectangle 6"/>
          <p:cNvSpPr/>
          <p:nvPr/>
        </p:nvSpPr>
        <p:spPr>
          <a:xfrm>
            <a:off x="326294" y="9072"/>
            <a:ext cx="4572000" cy="646331"/>
          </a:xfrm>
          <a:prstGeom prst="rect">
            <a:avLst/>
          </a:prstGeom>
        </p:spPr>
        <p:txBody>
          <a:bodyPr>
            <a:spAutoFit/>
          </a:bodyPr>
          <a:lstStyle/>
          <a:p>
            <a:r>
              <a:rPr lang="en-US" dirty="0" smtClean="0"/>
              <a:t>http://</a:t>
            </a:r>
            <a:r>
              <a:rPr lang="en-US" dirty="0" err="1" smtClean="0"/>
              <a:t>www.nytimes.com</a:t>
            </a:r>
            <a:r>
              <a:rPr lang="en-US" dirty="0" smtClean="0"/>
              <a:t>/2014/10/07/science/</a:t>
            </a:r>
            <a:r>
              <a:rPr lang="en-US" dirty="0" err="1" smtClean="0"/>
              <a:t>nobel</a:t>
            </a:r>
            <a:r>
              <a:rPr lang="en-US" dirty="0" smtClean="0"/>
              <a:t>-prize-</a:t>
            </a:r>
            <a:r>
              <a:rPr lang="en-US" dirty="0" err="1" smtClean="0"/>
              <a:t>medicine.html</a:t>
            </a:r>
            <a:endParaRPr lang="en-US" dirty="0"/>
          </a:p>
        </p:txBody>
      </p:sp>
    </p:spTree>
    <p:extLst>
      <p:ext uri="{BB962C8B-B14F-4D97-AF65-F5344CB8AC3E}">
        <p14:creationId xmlns:p14="http://schemas.microsoft.com/office/powerpoint/2010/main" val="29386939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73140" y="1003373"/>
            <a:ext cx="8445500" cy="4584700"/>
          </a:xfrm>
          <a:prstGeom prst="rect">
            <a:avLst/>
          </a:prstGeom>
        </p:spPr>
      </p:pic>
      <p:sp>
        <p:nvSpPr>
          <p:cNvPr id="5" name="Rectangle 4"/>
          <p:cNvSpPr/>
          <p:nvPr/>
        </p:nvSpPr>
        <p:spPr>
          <a:xfrm>
            <a:off x="0" y="6488668"/>
            <a:ext cx="9465306" cy="369332"/>
          </a:xfrm>
          <a:prstGeom prst="rect">
            <a:avLst/>
          </a:prstGeom>
        </p:spPr>
        <p:txBody>
          <a:bodyPr wrap="square">
            <a:spAutoFit/>
          </a:bodyPr>
          <a:lstStyle/>
          <a:p>
            <a:r>
              <a:rPr lang="en-US" dirty="0"/>
              <a:t>http://</a:t>
            </a:r>
            <a:r>
              <a:rPr lang="en-US" dirty="0" err="1"/>
              <a:t>www.ploscompbiol.org</a:t>
            </a:r>
            <a:r>
              <a:rPr lang="en-US" dirty="0"/>
              <a:t>/article/info%3Adoi%2F10.1371%2Fjournal.pcbi.1002581</a:t>
            </a:r>
          </a:p>
        </p:txBody>
      </p:sp>
    </p:spTree>
    <p:extLst>
      <p:ext uri="{BB962C8B-B14F-4D97-AF65-F5344CB8AC3E}">
        <p14:creationId xmlns:p14="http://schemas.microsoft.com/office/powerpoint/2010/main" val="421762150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57150"/>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4056</TotalTime>
  <Words>2235</Words>
  <Application>Microsoft Office PowerPoint</Application>
  <PresentationFormat>On-screen Show (4:3)</PresentationFormat>
  <Paragraphs>333</Paragraphs>
  <Slides>70</Slides>
  <Notes>42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70</vt:i4>
      </vt:variant>
    </vt:vector>
  </HeadingPairs>
  <TitlesOfParts>
    <vt:vector size="73"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I Darcy</dc:creator>
  <cp:keywords/>
  <dc:description/>
  <cp:lastModifiedBy>Darcy, Isabel K</cp:lastModifiedBy>
  <cp:revision>61</cp:revision>
  <dcterms:created xsi:type="dcterms:W3CDTF">2014-10-11T22:55:11Z</dcterms:created>
  <dcterms:modified xsi:type="dcterms:W3CDTF">2015-01-19T03:42:22Z</dcterms:modified>
  <cp:category/>
</cp:coreProperties>
</file>