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2"/>
  </p:notesMasterIdLst>
  <p:sldIdLst>
    <p:sldId id="343" r:id="rId2"/>
    <p:sldId id="347" r:id="rId3"/>
    <p:sldId id="352" r:id="rId4"/>
    <p:sldId id="354" r:id="rId5"/>
    <p:sldId id="355" r:id="rId6"/>
    <p:sldId id="356" r:id="rId7"/>
    <p:sldId id="357" r:id="rId8"/>
    <p:sldId id="358" r:id="rId9"/>
    <p:sldId id="359" r:id="rId10"/>
    <p:sldId id="360" r:id="rId11"/>
    <p:sldId id="361" r:id="rId12"/>
    <p:sldId id="362" r:id="rId13"/>
    <p:sldId id="363" r:id="rId14"/>
    <p:sldId id="333" r:id="rId15"/>
    <p:sldId id="341" r:id="rId16"/>
    <p:sldId id="334" r:id="rId17"/>
    <p:sldId id="340" r:id="rId18"/>
    <p:sldId id="332" r:id="rId19"/>
    <p:sldId id="335" r:id="rId20"/>
    <p:sldId id="336" r:id="rId21"/>
    <p:sldId id="337" r:id="rId22"/>
    <p:sldId id="339" r:id="rId23"/>
    <p:sldId id="345" r:id="rId24"/>
    <p:sldId id="344" r:id="rId25"/>
    <p:sldId id="346" r:id="rId26"/>
    <p:sldId id="342" r:id="rId27"/>
    <p:sldId id="331" r:id="rId28"/>
    <p:sldId id="330" r:id="rId29"/>
    <p:sldId id="364" r:id="rId30"/>
    <p:sldId id="257" r:id="rId31"/>
    <p:sldId id="258" r:id="rId32"/>
    <p:sldId id="259" r:id="rId33"/>
    <p:sldId id="260" r:id="rId34"/>
    <p:sldId id="261" r:id="rId35"/>
    <p:sldId id="262" r:id="rId36"/>
    <p:sldId id="263" r:id="rId37"/>
    <p:sldId id="264" r:id="rId38"/>
    <p:sldId id="265" r:id="rId39"/>
    <p:sldId id="266" r:id="rId40"/>
    <p:sldId id="267" r:id="rId41"/>
    <p:sldId id="268" r:id="rId42"/>
    <p:sldId id="269" r:id="rId43"/>
    <p:sldId id="270" r:id="rId44"/>
    <p:sldId id="271" r:id="rId45"/>
    <p:sldId id="272" r:id="rId46"/>
    <p:sldId id="273" r:id="rId47"/>
    <p:sldId id="274" r:id="rId48"/>
    <p:sldId id="275" r:id="rId49"/>
    <p:sldId id="276" r:id="rId50"/>
    <p:sldId id="277" r:id="rId51"/>
    <p:sldId id="278" r:id="rId52"/>
    <p:sldId id="279" r:id="rId53"/>
    <p:sldId id="280" r:id="rId54"/>
    <p:sldId id="281" r:id="rId55"/>
    <p:sldId id="282" r:id="rId56"/>
    <p:sldId id="283" r:id="rId57"/>
    <p:sldId id="284" r:id="rId58"/>
    <p:sldId id="365" r:id="rId59"/>
    <p:sldId id="285" r:id="rId60"/>
    <p:sldId id="286"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951" autoAdjust="0"/>
    <p:restoredTop sz="94660"/>
  </p:normalViewPr>
  <p:slideViewPr>
    <p:cSldViewPr snapToGrid="0">
      <p:cViewPr varScale="1">
        <p:scale>
          <a:sx n="56" d="100"/>
          <a:sy n="56" d="100"/>
        </p:scale>
        <p:origin x="752" y="60"/>
      </p:cViewPr>
      <p:guideLst>
        <p:guide orient="horz" pos="2160"/>
        <p:guide pos="2880"/>
      </p:guideLst>
    </p:cSldViewPr>
  </p:slideViewPr>
  <p:notesTextViewPr>
    <p:cViewPr>
      <p:scale>
        <a:sx n="1" d="1"/>
        <a:sy n="1" d="1"/>
      </p:scale>
      <p:origin x="0" y="0"/>
    </p:cViewPr>
  </p:notesTextViewPr>
  <p:sorterViewPr>
    <p:cViewPr>
      <p:scale>
        <a:sx n="119" d="100"/>
        <a:sy n="119" d="100"/>
      </p:scale>
      <p:origin x="0" y="-2463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03F687-9174-477F-A55B-C0A1E9831541}" type="datetimeFigureOut">
              <a:rPr lang="en-US" smtClean="0"/>
              <a:t>1/20/2026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CAC008-90CC-4549-A890-B92169F1F735}" type="slidenum">
              <a:rPr lang="en-US" smtClean="0"/>
              <a:t>‹#›</a:t>
            </a:fld>
            <a:endParaRPr lang="en-US"/>
          </a:p>
        </p:txBody>
      </p:sp>
    </p:spTree>
    <p:extLst>
      <p:ext uri="{BB962C8B-B14F-4D97-AF65-F5344CB8AC3E}">
        <p14:creationId xmlns:p14="http://schemas.microsoft.com/office/powerpoint/2010/main" val="16196239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Compare</a:t>
            </a:r>
            <a:r>
              <a:rPr lang="en-US" baseline="0" dirty="0"/>
              <a:t> how graphs drawn.   Note disconnected means not close  Don’t be mislead by graph drawing</a:t>
            </a:r>
            <a:endParaRPr lang="en-US" dirty="0"/>
          </a:p>
        </p:txBody>
      </p:sp>
      <p:sp>
        <p:nvSpPr>
          <p:cNvPr id="4" name="Slide Number Placeholder 3"/>
          <p:cNvSpPr>
            <a:spLocks noGrp="1"/>
          </p:cNvSpPr>
          <p:nvPr>
            <p:ph type="sldNum" sz="quarter" idx="10"/>
          </p:nvPr>
        </p:nvSpPr>
        <p:spPr/>
        <p:txBody>
          <a:bodyPr/>
          <a:lstStyle/>
          <a:p>
            <a:fld id="{19533819-8353-3940-B7D6-4527171C65EB}" type="slidenum">
              <a:rPr lang="en-US" smtClean="0"/>
              <a:t>40</a:t>
            </a:fld>
            <a:endParaRPr lang="en-US"/>
          </a:p>
        </p:txBody>
      </p:sp>
    </p:spTree>
    <p:extLst>
      <p:ext uri="{BB962C8B-B14F-4D97-AF65-F5344CB8AC3E}">
        <p14:creationId xmlns:p14="http://schemas.microsoft.com/office/powerpoint/2010/main" val="2656717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DSGA decomposition of the original tumor vector into the Normal component its linear models fit onto the Healthy State Model and the Disease component vector of residuals.</a:t>
            </a:r>
          </a:p>
        </p:txBody>
      </p:sp>
    </p:spTree>
    <p:extLst>
      <p:ext uri="{BB962C8B-B14F-4D97-AF65-F5344CB8AC3E}">
        <p14:creationId xmlns:p14="http://schemas.microsoft.com/office/powerpoint/2010/main" val="2988660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dirty="0">
                <a:latin typeface="Arial" charset="0"/>
                <a:cs typeface="msgothic" charset="0"/>
              </a:rPr>
              <a:t>PAD analysis of the NKI data. The output has three progression arms, because </a:t>
            </a:r>
            <a:r>
              <a:rPr lang="en-GB" dirty="0" err="1">
                <a:latin typeface="Arial" charset="0"/>
                <a:cs typeface="msgothic" charset="0"/>
              </a:rPr>
              <a:t>tumors</a:t>
            </a:r>
            <a:r>
              <a:rPr lang="en-GB" dirty="0">
                <a:latin typeface="Arial" charset="0"/>
                <a:cs typeface="msgothic" charset="0"/>
              </a:rPr>
              <a:t> (data points) are ordered by the magnitude of deviation from normal (the HSM). Each bin is </a:t>
            </a:r>
            <a:r>
              <a:rPr lang="en-GB" dirty="0" err="1">
                <a:latin typeface="Arial" charset="0"/>
                <a:cs typeface="msgothic" charset="0"/>
              </a:rPr>
              <a:t>colored</a:t>
            </a:r>
            <a:r>
              <a:rPr lang="en-GB" dirty="0">
                <a:latin typeface="Arial" charset="0"/>
                <a:cs typeface="msgothic" charset="0"/>
              </a:rPr>
              <a:t> by the mean of the filter map on the points. Blue bins contain </a:t>
            </a:r>
            <a:r>
              <a:rPr lang="en-GB" dirty="0" err="1">
                <a:latin typeface="Arial" charset="0"/>
                <a:cs typeface="msgothic" charset="0"/>
              </a:rPr>
              <a:t>tumors</a:t>
            </a:r>
            <a:r>
              <a:rPr lang="en-GB" dirty="0">
                <a:latin typeface="Arial" charset="0"/>
                <a:cs typeface="msgothic" charset="0"/>
              </a:rPr>
              <a:t> whose total deviation from HSM is small (normal and Normal-like </a:t>
            </a:r>
            <a:r>
              <a:rPr lang="en-GB" dirty="0" err="1">
                <a:latin typeface="Arial" charset="0"/>
                <a:cs typeface="msgothic" charset="0"/>
              </a:rPr>
              <a:t>tumors</a:t>
            </a:r>
            <a:r>
              <a:rPr lang="en-GB" dirty="0">
                <a:latin typeface="Arial" charset="0"/>
                <a:cs typeface="msgothic" charset="0"/>
              </a:rPr>
              <a:t>). Red bins contain </a:t>
            </a:r>
            <a:r>
              <a:rPr lang="en-GB" dirty="0" err="1">
                <a:latin typeface="Arial" charset="0"/>
                <a:cs typeface="msgothic" charset="0"/>
              </a:rPr>
              <a:t>tumors</a:t>
            </a:r>
            <a:r>
              <a:rPr lang="en-GB" dirty="0">
                <a:latin typeface="Arial" charset="0"/>
                <a:cs typeface="msgothic" charset="0"/>
              </a:rPr>
              <a:t> whose deviation from HSM is large. The image of f was subdivided into 15 intervals with 80% overlap. All bins are seen (outliers included). Regions of sparse data show branching. Several bins are disconnected from the main graph. The ER− arm consists mostly of Basal </a:t>
            </a:r>
            <a:r>
              <a:rPr lang="en-GB" dirty="0" err="1">
                <a:latin typeface="Arial" charset="0"/>
                <a:cs typeface="msgothic" charset="0"/>
              </a:rPr>
              <a:t>tumors</a:t>
            </a:r>
            <a:r>
              <a:rPr lang="en-GB" dirty="0">
                <a:latin typeface="Arial" charset="0"/>
                <a:cs typeface="msgothic" charset="0"/>
              </a:rPr>
              <a:t>. The c-MYB+ group was chosen within the ER arm as the tightest subset, between the two sparse regions.</a:t>
            </a:r>
          </a:p>
        </p:txBody>
      </p:sp>
    </p:spTree>
    <p:extLst>
      <p:ext uri="{BB962C8B-B14F-4D97-AF65-F5344CB8AC3E}">
        <p14:creationId xmlns:p14="http://schemas.microsoft.com/office/powerpoint/2010/main" val="874504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dirty="0">
                <a:latin typeface="Arial" charset="0"/>
                <a:cs typeface="msgothic" charset="0"/>
              </a:rPr>
              <a:t>PAD analysis of the NKI data. The output has three progression arms, because </a:t>
            </a:r>
            <a:r>
              <a:rPr lang="en-GB" dirty="0" err="1">
                <a:latin typeface="Arial" charset="0"/>
                <a:cs typeface="msgothic" charset="0"/>
              </a:rPr>
              <a:t>tumors</a:t>
            </a:r>
            <a:r>
              <a:rPr lang="en-GB" dirty="0">
                <a:latin typeface="Arial" charset="0"/>
                <a:cs typeface="msgothic" charset="0"/>
              </a:rPr>
              <a:t> (data points) are ordered by the magnitude of deviation from normal (the HSM). Each bin is </a:t>
            </a:r>
            <a:r>
              <a:rPr lang="en-GB" dirty="0" err="1">
                <a:latin typeface="Arial" charset="0"/>
                <a:cs typeface="msgothic" charset="0"/>
              </a:rPr>
              <a:t>colored</a:t>
            </a:r>
            <a:r>
              <a:rPr lang="en-GB" dirty="0">
                <a:latin typeface="Arial" charset="0"/>
                <a:cs typeface="msgothic" charset="0"/>
              </a:rPr>
              <a:t> by the mean of the filter map on the points. Blue bins contain </a:t>
            </a:r>
            <a:r>
              <a:rPr lang="en-GB" dirty="0" err="1">
                <a:latin typeface="Arial" charset="0"/>
                <a:cs typeface="msgothic" charset="0"/>
              </a:rPr>
              <a:t>tumors</a:t>
            </a:r>
            <a:r>
              <a:rPr lang="en-GB" dirty="0">
                <a:latin typeface="Arial" charset="0"/>
                <a:cs typeface="msgothic" charset="0"/>
              </a:rPr>
              <a:t> whose total deviation from HSM is small (normal and Normal-like </a:t>
            </a:r>
            <a:r>
              <a:rPr lang="en-GB" dirty="0" err="1">
                <a:latin typeface="Arial" charset="0"/>
                <a:cs typeface="msgothic" charset="0"/>
              </a:rPr>
              <a:t>tumors</a:t>
            </a:r>
            <a:r>
              <a:rPr lang="en-GB" dirty="0">
                <a:latin typeface="Arial" charset="0"/>
                <a:cs typeface="msgothic" charset="0"/>
              </a:rPr>
              <a:t>). Red bins contain </a:t>
            </a:r>
            <a:r>
              <a:rPr lang="en-GB" dirty="0" err="1">
                <a:latin typeface="Arial" charset="0"/>
                <a:cs typeface="msgothic" charset="0"/>
              </a:rPr>
              <a:t>tumors</a:t>
            </a:r>
            <a:r>
              <a:rPr lang="en-GB" dirty="0">
                <a:latin typeface="Arial" charset="0"/>
                <a:cs typeface="msgothic" charset="0"/>
              </a:rPr>
              <a:t> whose deviation from HSM is large. The image of f was subdivided into 15 intervals with 80% overlap. All bins are seen (outliers included). Regions of sparse data show branching. Several bins are disconnected from the main graph. The ER− arm consists mostly of Basal </a:t>
            </a:r>
            <a:r>
              <a:rPr lang="en-GB" dirty="0" err="1">
                <a:latin typeface="Arial" charset="0"/>
                <a:cs typeface="msgothic" charset="0"/>
              </a:rPr>
              <a:t>tumors</a:t>
            </a:r>
            <a:r>
              <a:rPr lang="en-GB" dirty="0">
                <a:latin typeface="Arial" charset="0"/>
                <a:cs typeface="msgothic" charset="0"/>
              </a:rPr>
              <a:t>. The c-MYB+ group was chosen within the ER arm as the tightest subset, between the two sparse regions.</a:t>
            </a:r>
          </a:p>
        </p:txBody>
      </p:sp>
    </p:spTree>
    <p:extLst>
      <p:ext uri="{BB962C8B-B14F-4D97-AF65-F5344CB8AC3E}">
        <p14:creationId xmlns:p14="http://schemas.microsoft.com/office/powerpoint/2010/main" val="3239008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AFB1DC3-BC68-4F29-99D7-06103B13BD0E}"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1674929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FB1DC3-BC68-4F29-99D7-06103B13BD0E}"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38490205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FB1DC3-BC68-4F29-99D7-06103B13BD0E}"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3406650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FB1DC3-BC68-4F29-99D7-06103B13BD0E}"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164570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B1DC3-BC68-4F29-99D7-06103B13BD0E}" type="datetimeFigureOut">
              <a:rPr lang="en-US" smtClean="0"/>
              <a:t>1/20/2026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786600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AFB1DC3-BC68-4F29-99D7-06103B13BD0E}"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3846817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AFB1DC3-BC68-4F29-99D7-06103B13BD0E}" type="datetimeFigureOut">
              <a:rPr lang="en-US" smtClean="0"/>
              <a:t>1/20/2026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1502770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AFB1DC3-BC68-4F29-99D7-06103B13BD0E}" type="datetimeFigureOut">
              <a:rPr lang="en-US" smtClean="0"/>
              <a:t>1/20/2026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3584561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B1DC3-BC68-4F29-99D7-06103B13BD0E}" type="datetimeFigureOut">
              <a:rPr lang="en-US" smtClean="0"/>
              <a:t>1/20/2026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1092260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AFB1DC3-BC68-4F29-99D7-06103B13BD0E}"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2259361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AFB1DC3-BC68-4F29-99D7-06103B13BD0E}" type="datetimeFigureOut">
              <a:rPr lang="en-US" smtClean="0"/>
              <a:t>1/20/2026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E512E-1477-42D6-A67F-44B450783289}" type="slidenum">
              <a:rPr lang="en-US" smtClean="0"/>
              <a:t>‹#›</a:t>
            </a:fld>
            <a:endParaRPr lang="en-US"/>
          </a:p>
        </p:txBody>
      </p:sp>
    </p:spTree>
    <p:extLst>
      <p:ext uri="{BB962C8B-B14F-4D97-AF65-F5344CB8AC3E}">
        <p14:creationId xmlns:p14="http://schemas.microsoft.com/office/powerpoint/2010/main" val="3427640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B1DC3-BC68-4F29-99D7-06103B13BD0E}" type="datetimeFigureOut">
              <a:rPr lang="en-US" smtClean="0"/>
              <a:t>1/20/2026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E512E-1477-42D6-A67F-44B450783289}" type="slidenum">
              <a:rPr lang="en-US" smtClean="0"/>
              <a:t>‹#›</a:t>
            </a:fld>
            <a:endParaRPr lang="en-US"/>
          </a:p>
        </p:txBody>
      </p:sp>
    </p:spTree>
    <p:extLst>
      <p:ext uri="{BB962C8B-B14F-4D97-AF65-F5344CB8AC3E}">
        <p14:creationId xmlns:p14="http://schemas.microsoft.com/office/powerpoint/2010/main" val="28972653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5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5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b="49466"/>
          <a:stretch/>
        </p:blipFill>
        <p:spPr>
          <a:xfrm>
            <a:off x="3900158" y="548709"/>
            <a:ext cx="5226152" cy="2869511"/>
          </a:xfrm>
          <a:prstGeom prst="rect">
            <a:avLst/>
          </a:prstGeom>
        </p:spPr>
      </p:pic>
      <p:pic>
        <p:nvPicPr>
          <p:cNvPr id="3" name="Picture 2"/>
          <p:cNvPicPr>
            <a:picLocks noChangeAspect="1"/>
          </p:cNvPicPr>
          <p:nvPr/>
        </p:nvPicPr>
        <p:blipFill>
          <a:blip r:embed="rId3"/>
          <a:stretch>
            <a:fillRect/>
          </a:stretch>
        </p:blipFill>
        <p:spPr>
          <a:xfrm>
            <a:off x="-7466" y="0"/>
            <a:ext cx="3964021" cy="6858000"/>
          </a:xfrm>
          <a:prstGeom prst="rect">
            <a:avLst/>
          </a:prstGeom>
        </p:spPr>
      </p:pic>
      <p:pic>
        <p:nvPicPr>
          <p:cNvPr id="2" name="Picture 1"/>
          <p:cNvPicPr>
            <a:picLocks noChangeAspect="1"/>
          </p:cNvPicPr>
          <p:nvPr/>
        </p:nvPicPr>
        <p:blipFill>
          <a:blip r:embed="rId4"/>
          <a:stretch>
            <a:fillRect/>
          </a:stretch>
        </p:blipFill>
        <p:spPr>
          <a:xfrm>
            <a:off x="3617320" y="4755697"/>
            <a:ext cx="5526680" cy="1911095"/>
          </a:xfrm>
          <a:prstGeom prst="rect">
            <a:avLst/>
          </a:prstGeom>
        </p:spPr>
      </p:pic>
      <p:sp>
        <p:nvSpPr>
          <p:cNvPr id="4" name="Rectangle 3"/>
          <p:cNvSpPr/>
          <p:nvPr/>
        </p:nvSpPr>
        <p:spPr>
          <a:xfrm>
            <a:off x="4215740" y="3668018"/>
            <a:ext cx="4699224" cy="923330"/>
          </a:xfrm>
          <a:prstGeom prst="rect">
            <a:avLst/>
          </a:prstGeom>
          <a:solidFill>
            <a:schemeClr val="accent6">
              <a:lumMod val="20000"/>
              <a:lumOff val="80000"/>
            </a:schemeClr>
          </a:solidFill>
        </p:spPr>
        <p:txBody>
          <a:bodyPr wrap="square">
            <a:spAutoFit/>
          </a:bodyPr>
          <a:lstStyle/>
          <a:p>
            <a:pPr marL="285750" indent="-285750">
              <a:buFont typeface="Arial" panose="020B0604020202020204" pitchFamily="34" charset="0"/>
              <a:buChar char="•"/>
            </a:pPr>
            <a:r>
              <a:rPr lang="en-US" dirty="0"/>
              <a:t>One of the original mapper programs</a:t>
            </a:r>
          </a:p>
          <a:p>
            <a:r>
              <a:rPr lang="en-US" dirty="0"/>
              <a:t>	 – written in python 2.7.</a:t>
            </a:r>
          </a:p>
          <a:p>
            <a:pPr marL="285750" indent="-285750">
              <a:buFont typeface="Arial" panose="020B0604020202020204" pitchFamily="34" charset="0"/>
              <a:buChar char="•"/>
            </a:pPr>
            <a:r>
              <a:rPr lang="en-US" dirty="0"/>
              <a:t>Has very nice documentation.</a:t>
            </a:r>
          </a:p>
        </p:txBody>
      </p:sp>
      <p:sp>
        <p:nvSpPr>
          <p:cNvPr id="5" name="Rectangle 4"/>
          <p:cNvSpPr/>
          <p:nvPr/>
        </p:nvSpPr>
        <p:spPr>
          <a:xfrm>
            <a:off x="4498288" y="145102"/>
            <a:ext cx="4498572" cy="369332"/>
          </a:xfrm>
          <a:prstGeom prst="rect">
            <a:avLst/>
          </a:prstGeom>
        </p:spPr>
        <p:txBody>
          <a:bodyPr wrap="none">
            <a:spAutoFit/>
          </a:bodyPr>
          <a:lstStyle/>
          <a:p>
            <a:r>
              <a:rPr lang="en-US" dirty="0"/>
              <a:t>Python Mapper:  http://</a:t>
            </a:r>
            <a:r>
              <a:rPr lang="en-US" dirty="0" err="1"/>
              <a:t>danifold.net</a:t>
            </a:r>
            <a:r>
              <a:rPr lang="en-US" dirty="0"/>
              <a:t>/mapper/</a:t>
            </a:r>
          </a:p>
        </p:txBody>
      </p:sp>
    </p:spTree>
    <p:extLst>
      <p:ext uri="{BB962C8B-B14F-4D97-AF65-F5344CB8AC3E}">
        <p14:creationId xmlns:p14="http://schemas.microsoft.com/office/powerpoint/2010/main" val="36674193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991672" y="145993"/>
            <a:ext cx="6993815" cy="4379777"/>
          </a:xfrm>
          <a:custGeom>
            <a:avLst/>
            <a:gdLst>
              <a:gd name="connsiteX0" fmla="*/ 1095883 w 6993815"/>
              <a:gd name="connsiteY0" fmla="*/ 1518323 h 4379777"/>
              <a:gd name="connsiteX1" fmla="*/ 1095883 w 6993815"/>
              <a:gd name="connsiteY1" fmla="*/ 1518323 h 4379777"/>
              <a:gd name="connsiteX2" fmla="*/ 1387848 w 6993815"/>
              <a:gd name="connsiteY2" fmla="*/ 1503723 h 4379777"/>
              <a:gd name="connsiteX3" fmla="*/ 1636019 w 6993815"/>
              <a:gd name="connsiteY3" fmla="*/ 1532922 h 4379777"/>
              <a:gd name="connsiteX4" fmla="*/ 1679814 w 6993815"/>
              <a:gd name="connsiteY4" fmla="*/ 1547521 h 4379777"/>
              <a:gd name="connsiteX5" fmla="*/ 1752805 w 6993815"/>
              <a:gd name="connsiteY5" fmla="*/ 1562120 h 4379777"/>
              <a:gd name="connsiteX6" fmla="*/ 1811199 w 6993815"/>
              <a:gd name="connsiteY6" fmla="*/ 1547521 h 4379777"/>
              <a:gd name="connsiteX7" fmla="*/ 1825797 w 6993815"/>
              <a:gd name="connsiteY7" fmla="*/ 1328532 h 4379777"/>
              <a:gd name="connsiteX8" fmla="*/ 1840395 w 6993815"/>
              <a:gd name="connsiteY8" fmla="*/ 1182540 h 4379777"/>
              <a:gd name="connsiteX9" fmla="*/ 1869592 w 6993815"/>
              <a:gd name="connsiteY9" fmla="*/ 846757 h 4379777"/>
              <a:gd name="connsiteX10" fmla="*/ 1884190 w 6993815"/>
              <a:gd name="connsiteY10" fmla="*/ 759161 h 4379777"/>
              <a:gd name="connsiteX11" fmla="*/ 1913387 w 6993815"/>
              <a:gd name="connsiteY11" fmla="*/ 671566 h 4379777"/>
              <a:gd name="connsiteX12" fmla="*/ 1927985 w 6993815"/>
              <a:gd name="connsiteY12" fmla="*/ 627768 h 4379777"/>
              <a:gd name="connsiteX13" fmla="*/ 1957181 w 6993815"/>
              <a:gd name="connsiteY13" fmla="*/ 569371 h 4379777"/>
              <a:gd name="connsiteX14" fmla="*/ 1971780 w 6993815"/>
              <a:gd name="connsiteY14" fmla="*/ 510974 h 4379777"/>
              <a:gd name="connsiteX15" fmla="*/ 2000976 w 6993815"/>
              <a:gd name="connsiteY15" fmla="*/ 467176 h 4379777"/>
              <a:gd name="connsiteX16" fmla="*/ 2030173 w 6993815"/>
              <a:gd name="connsiteY16" fmla="*/ 408779 h 4379777"/>
              <a:gd name="connsiteX17" fmla="*/ 2073968 w 6993815"/>
              <a:gd name="connsiteY17" fmla="*/ 379581 h 4379777"/>
              <a:gd name="connsiteX18" fmla="*/ 2234549 w 6993815"/>
              <a:gd name="connsiteY18" fmla="*/ 335783 h 4379777"/>
              <a:gd name="connsiteX19" fmla="*/ 2322139 w 6993815"/>
              <a:gd name="connsiteY19" fmla="*/ 350382 h 4379777"/>
              <a:gd name="connsiteX20" fmla="*/ 2336737 w 6993815"/>
              <a:gd name="connsiteY20" fmla="*/ 394180 h 4379777"/>
              <a:gd name="connsiteX21" fmla="*/ 2365933 w 6993815"/>
              <a:gd name="connsiteY21" fmla="*/ 452577 h 4379777"/>
              <a:gd name="connsiteX22" fmla="*/ 2365933 w 6993815"/>
              <a:gd name="connsiteY22" fmla="*/ 905154 h 4379777"/>
              <a:gd name="connsiteX23" fmla="*/ 2380532 w 6993815"/>
              <a:gd name="connsiteY23" fmla="*/ 1240937 h 4379777"/>
              <a:gd name="connsiteX24" fmla="*/ 2395130 w 6993815"/>
              <a:gd name="connsiteY24" fmla="*/ 1299334 h 4379777"/>
              <a:gd name="connsiteX25" fmla="*/ 2468121 w 6993815"/>
              <a:gd name="connsiteY25" fmla="*/ 1430727 h 4379777"/>
              <a:gd name="connsiteX26" fmla="*/ 2511916 w 6993815"/>
              <a:gd name="connsiteY26" fmla="*/ 1445326 h 4379777"/>
              <a:gd name="connsiteX27" fmla="*/ 2614104 w 6993815"/>
              <a:gd name="connsiteY27" fmla="*/ 1489124 h 4379777"/>
              <a:gd name="connsiteX28" fmla="*/ 2730890 w 6993815"/>
              <a:gd name="connsiteY28" fmla="*/ 1503723 h 4379777"/>
              <a:gd name="connsiteX29" fmla="*/ 3008258 w 6993815"/>
              <a:gd name="connsiteY29" fmla="*/ 1474525 h 4379777"/>
              <a:gd name="connsiteX30" fmla="*/ 3095848 w 6993815"/>
              <a:gd name="connsiteY30" fmla="*/ 1372330 h 4379777"/>
              <a:gd name="connsiteX31" fmla="*/ 3183437 w 6993815"/>
              <a:gd name="connsiteY31" fmla="*/ 1270135 h 4379777"/>
              <a:gd name="connsiteX32" fmla="*/ 3198036 w 6993815"/>
              <a:gd name="connsiteY32" fmla="*/ 1226338 h 4379777"/>
              <a:gd name="connsiteX33" fmla="*/ 3227232 w 6993815"/>
              <a:gd name="connsiteY33" fmla="*/ 1094944 h 4379777"/>
              <a:gd name="connsiteX34" fmla="*/ 3241830 w 6993815"/>
              <a:gd name="connsiteY34" fmla="*/ 1036547 h 4379777"/>
              <a:gd name="connsiteX35" fmla="*/ 3256429 w 6993815"/>
              <a:gd name="connsiteY35" fmla="*/ 510974 h 4379777"/>
              <a:gd name="connsiteX36" fmla="*/ 3285625 w 6993815"/>
              <a:gd name="connsiteY36" fmla="*/ 364982 h 4379777"/>
              <a:gd name="connsiteX37" fmla="*/ 3300224 w 6993815"/>
              <a:gd name="connsiteY37" fmla="*/ 321184 h 4379777"/>
              <a:gd name="connsiteX38" fmla="*/ 3329420 w 6993815"/>
              <a:gd name="connsiteY38" fmla="*/ 189790 h 4379777"/>
              <a:gd name="connsiteX39" fmla="*/ 3344018 w 6993815"/>
              <a:gd name="connsiteY39" fmla="*/ 145993 h 4379777"/>
              <a:gd name="connsiteX40" fmla="*/ 3387813 w 6993815"/>
              <a:gd name="connsiteY40" fmla="*/ 102195 h 4379777"/>
              <a:gd name="connsiteX41" fmla="*/ 3460805 w 6993815"/>
              <a:gd name="connsiteY41" fmla="*/ 14599 h 4379777"/>
              <a:gd name="connsiteX42" fmla="*/ 3519198 w 6993815"/>
              <a:gd name="connsiteY42" fmla="*/ 0 h 4379777"/>
              <a:gd name="connsiteX43" fmla="*/ 3665181 w 6993815"/>
              <a:gd name="connsiteY43" fmla="*/ 43798 h 4379777"/>
              <a:gd name="connsiteX44" fmla="*/ 3723574 w 6993815"/>
              <a:gd name="connsiteY44" fmla="*/ 1094944 h 4379777"/>
              <a:gd name="connsiteX45" fmla="*/ 3738172 w 6993815"/>
              <a:gd name="connsiteY45" fmla="*/ 1138742 h 4379777"/>
              <a:gd name="connsiteX46" fmla="*/ 3781967 w 6993815"/>
              <a:gd name="connsiteY46" fmla="*/ 1197139 h 4379777"/>
              <a:gd name="connsiteX47" fmla="*/ 3796565 w 6993815"/>
              <a:gd name="connsiteY47" fmla="*/ 1518323 h 4379777"/>
              <a:gd name="connsiteX48" fmla="*/ 3811163 w 6993815"/>
              <a:gd name="connsiteY48" fmla="*/ 1576720 h 4379777"/>
              <a:gd name="connsiteX49" fmla="*/ 3854958 w 6993815"/>
              <a:gd name="connsiteY49" fmla="*/ 1605918 h 4379777"/>
              <a:gd name="connsiteX50" fmla="*/ 4322103 w 6993815"/>
              <a:gd name="connsiteY50" fmla="*/ 1591319 h 4379777"/>
              <a:gd name="connsiteX51" fmla="*/ 4468086 w 6993815"/>
              <a:gd name="connsiteY51" fmla="*/ 1562120 h 4379777"/>
              <a:gd name="connsiteX52" fmla="*/ 4643266 w 6993815"/>
              <a:gd name="connsiteY52" fmla="*/ 1532922 h 4379777"/>
              <a:gd name="connsiteX53" fmla="*/ 4876838 w 6993815"/>
              <a:gd name="connsiteY53" fmla="*/ 1474525 h 4379777"/>
              <a:gd name="connsiteX54" fmla="*/ 5008223 w 6993815"/>
              <a:gd name="connsiteY54" fmla="*/ 1445326 h 4379777"/>
              <a:gd name="connsiteX55" fmla="*/ 5183402 w 6993815"/>
              <a:gd name="connsiteY55" fmla="*/ 1416128 h 4379777"/>
              <a:gd name="connsiteX56" fmla="*/ 5329385 w 6993815"/>
              <a:gd name="connsiteY56" fmla="*/ 1372330 h 4379777"/>
              <a:gd name="connsiteX57" fmla="*/ 5650547 w 6993815"/>
              <a:gd name="connsiteY57" fmla="*/ 1343132 h 4379777"/>
              <a:gd name="connsiteX58" fmla="*/ 6292872 w 6993815"/>
              <a:gd name="connsiteY58" fmla="*/ 1357731 h 4379777"/>
              <a:gd name="connsiteX59" fmla="*/ 6395060 w 6993815"/>
              <a:gd name="connsiteY59" fmla="*/ 1386929 h 4379777"/>
              <a:gd name="connsiteX60" fmla="*/ 6482649 w 6993815"/>
              <a:gd name="connsiteY60" fmla="*/ 1401529 h 4379777"/>
              <a:gd name="connsiteX61" fmla="*/ 6657829 w 6993815"/>
              <a:gd name="connsiteY61" fmla="*/ 1445326 h 4379777"/>
              <a:gd name="connsiteX62" fmla="*/ 6716222 w 6993815"/>
              <a:gd name="connsiteY62" fmla="*/ 1459926 h 4379777"/>
              <a:gd name="connsiteX63" fmla="*/ 6803812 w 6993815"/>
              <a:gd name="connsiteY63" fmla="*/ 1489124 h 4379777"/>
              <a:gd name="connsiteX64" fmla="*/ 6847606 w 6993815"/>
              <a:gd name="connsiteY64" fmla="*/ 1518323 h 4379777"/>
              <a:gd name="connsiteX65" fmla="*/ 6891401 w 6993815"/>
              <a:gd name="connsiteY65" fmla="*/ 1532922 h 4379777"/>
              <a:gd name="connsiteX66" fmla="*/ 6978991 w 6993815"/>
              <a:gd name="connsiteY66" fmla="*/ 1620517 h 4379777"/>
              <a:gd name="connsiteX67" fmla="*/ 6993589 w 6993815"/>
              <a:gd name="connsiteY67" fmla="*/ 1678914 h 4379777"/>
              <a:gd name="connsiteX68" fmla="*/ 6964393 w 6993815"/>
              <a:gd name="connsiteY68" fmla="*/ 1766510 h 4379777"/>
              <a:gd name="connsiteX69" fmla="*/ 6906000 w 6993815"/>
              <a:gd name="connsiteY69" fmla="*/ 1795709 h 4379777"/>
              <a:gd name="connsiteX70" fmla="*/ 6774615 w 6993815"/>
              <a:gd name="connsiteY70" fmla="*/ 1824907 h 4379777"/>
              <a:gd name="connsiteX71" fmla="*/ 4614069 w 6993815"/>
              <a:gd name="connsiteY71" fmla="*/ 1824907 h 4379777"/>
              <a:gd name="connsiteX72" fmla="*/ 4526479 w 6993815"/>
              <a:gd name="connsiteY72" fmla="*/ 1854106 h 4379777"/>
              <a:gd name="connsiteX73" fmla="*/ 4409693 w 6993815"/>
              <a:gd name="connsiteY73" fmla="*/ 1956300 h 4379777"/>
              <a:gd name="connsiteX74" fmla="*/ 4351300 w 6993815"/>
              <a:gd name="connsiteY74" fmla="*/ 1985499 h 4379777"/>
              <a:gd name="connsiteX75" fmla="*/ 4263710 w 6993815"/>
              <a:gd name="connsiteY75" fmla="*/ 2043896 h 4379777"/>
              <a:gd name="connsiteX76" fmla="*/ 4176121 w 6993815"/>
              <a:gd name="connsiteY76" fmla="*/ 2102293 h 4379777"/>
              <a:gd name="connsiteX77" fmla="*/ 4117727 w 6993815"/>
              <a:gd name="connsiteY77" fmla="*/ 2146091 h 4379777"/>
              <a:gd name="connsiteX78" fmla="*/ 4088531 w 6993815"/>
              <a:gd name="connsiteY78" fmla="*/ 2189888 h 4379777"/>
              <a:gd name="connsiteX79" fmla="*/ 4103129 w 6993815"/>
              <a:gd name="connsiteY79" fmla="*/ 2335881 h 4379777"/>
              <a:gd name="connsiteX80" fmla="*/ 4176121 w 6993815"/>
              <a:gd name="connsiteY80" fmla="*/ 2365079 h 4379777"/>
              <a:gd name="connsiteX81" fmla="*/ 4278309 w 6993815"/>
              <a:gd name="connsiteY81" fmla="*/ 2408877 h 4379777"/>
              <a:gd name="connsiteX82" fmla="*/ 4395095 w 6993815"/>
              <a:gd name="connsiteY82" fmla="*/ 2438076 h 4379777"/>
              <a:gd name="connsiteX83" fmla="*/ 4453488 w 6993815"/>
              <a:gd name="connsiteY83" fmla="*/ 2452675 h 4379777"/>
              <a:gd name="connsiteX84" fmla="*/ 4657864 w 6993815"/>
              <a:gd name="connsiteY84" fmla="*/ 2511072 h 4379777"/>
              <a:gd name="connsiteX85" fmla="*/ 4876838 w 6993815"/>
              <a:gd name="connsiteY85" fmla="*/ 2554870 h 4379777"/>
              <a:gd name="connsiteX86" fmla="*/ 5008223 w 6993815"/>
              <a:gd name="connsiteY86" fmla="*/ 2584068 h 4379777"/>
              <a:gd name="connsiteX87" fmla="*/ 5154206 w 6993815"/>
              <a:gd name="connsiteY87" fmla="*/ 2613267 h 4379777"/>
              <a:gd name="connsiteX88" fmla="*/ 5358582 w 6993815"/>
              <a:gd name="connsiteY88" fmla="*/ 2657065 h 4379777"/>
              <a:gd name="connsiteX89" fmla="*/ 5577556 w 6993815"/>
              <a:gd name="connsiteY89" fmla="*/ 2686263 h 4379777"/>
              <a:gd name="connsiteX90" fmla="*/ 6614034 w 6993815"/>
              <a:gd name="connsiteY90" fmla="*/ 2700862 h 4379777"/>
              <a:gd name="connsiteX91" fmla="*/ 6614034 w 6993815"/>
              <a:gd name="connsiteY91" fmla="*/ 2978248 h 4379777"/>
              <a:gd name="connsiteX92" fmla="*/ 6570239 w 6993815"/>
              <a:gd name="connsiteY92" fmla="*/ 2992847 h 4379777"/>
              <a:gd name="connsiteX93" fmla="*/ 6015504 w 6993815"/>
              <a:gd name="connsiteY93" fmla="*/ 2978248 h 4379777"/>
              <a:gd name="connsiteX94" fmla="*/ 5854923 w 6993815"/>
              <a:gd name="connsiteY94" fmla="*/ 2963649 h 4379777"/>
              <a:gd name="connsiteX95" fmla="*/ 5314787 w 6993815"/>
              <a:gd name="connsiteY95" fmla="*/ 2978248 h 4379777"/>
              <a:gd name="connsiteX96" fmla="*/ 5270992 w 6993815"/>
              <a:gd name="connsiteY96" fmla="*/ 2992847 h 4379777"/>
              <a:gd name="connsiteX97" fmla="*/ 5212599 w 6993815"/>
              <a:gd name="connsiteY97" fmla="*/ 3007447 h 4379777"/>
              <a:gd name="connsiteX98" fmla="*/ 5110411 w 6993815"/>
              <a:gd name="connsiteY98" fmla="*/ 3065844 h 4379777"/>
              <a:gd name="connsiteX99" fmla="*/ 5022821 w 6993815"/>
              <a:gd name="connsiteY99" fmla="*/ 3080443 h 4379777"/>
              <a:gd name="connsiteX100" fmla="*/ 4336702 w 6993815"/>
              <a:gd name="connsiteY100" fmla="*/ 3095042 h 4379777"/>
              <a:gd name="connsiteX101" fmla="*/ 4219915 w 6993815"/>
              <a:gd name="connsiteY101" fmla="*/ 3138840 h 4379777"/>
              <a:gd name="connsiteX102" fmla="*/ 4132326 w 6993815"/>
              <a:gd name="connsiteY102" fmla="*/ 3211836 h 4379777"/>
              <a:gd name="connsiteX103" fmla="*/ 4117727 w 6993815"/>
              <a:gd name="connsiteY103" fmla="*/ 3270233 h 4379777"/>
              <a:gd name="connsiteX104" fmla="*/ 4103129 w 6993815"/>
              <a:gd name="connsiteY104" fmla="*/ 3357829 h 4379777"/>
              <a:gd name="connsiteX105" fmla="*/ 4088531 w 6993815"/>
              <a:gd name="connsiteY105" fmla="*/ 3401627 h 4379777"/>
              <a:gd name="connsiteX106" fmla="*/ 4073933 w 6993815"/>
              <a:gd name="connsiteY106" fmla="*/ 3474623 h 4379777"/>
              <a:gd name="connsiteX107" fmla="*/ 4059334 w 6993815"/>
              <a:gd name="connsiteY107" fmla="*/ 4131589 h 4379777"/>
              <a:gd name="connsiteX108" fmla="*/ 4044736 w 6993815"/>
              <a:gd name="connsiteY108" fmla="*/ 4219185 h 4379777"/>
              <a:gd name="connsiteX109" fmla="*/ 4015539 w 6993815"/>
              <a:gd name="connsiteY109" fmla="*/ 4321380 h 4379777"/>
              <a:gd name="connsiteX110" fmla="*/ 3986343 w 6993815"/>
              <a:gd name="connsiteY110" fmla="*/ 4365177 h 4379777"/>
              <a:gd name="connsiteX111" fmla="*/ 3942548 w 6993815"/>
              <a:gd name="connsiteY111" fmla="*/ 4379777 h 4379777"/>
              <a:gd name="connsiteX112" fmla="*/ 3796565 w 6993815"/>
              <a:gd name="connsiteY112" fmla="*/ 4365177 h 4379777"/>
              <a:gd name="connsiteX113" fmla="*/ 3738172 w 6993815"/>
              <a:gd name="connsiteY113" fmla="*/ 4321380 h 4379777"/>
              <a:gd name="connsiteX114" fmla="*/ 3708975 w 6993815"/>
              <a:gd name="connsiteY114" fmla="*/ 4233784 h 4379777"/>
              <a:gd name="connsiteX115" fmla="*/ 3665181 w 6993815"/>
              <a:gd name="connsiteY115" fmla="*/ 4087792 h 4379777"/>
              <a:gd name="connsiteX116" fmla="*/ 3635984 w 6993815"/>
              <a:gd name="connsiteY116" fmla="*/ 3679012 h 4379777"/>
              <a:gd name="connsiteX117" fmla="*/ 3621386 w 6993815"/>
              <a:gd name="connsiteY117" fmla="*/ 3562218 h 4379777"/>
              <a:gd name="connsiteX118" fmla="*/ 3606787 w 6993815"/>
              <a:gd name="connsiteY118" fmla="*/ 3503821 h 4379777"/>
              <a:gd name="connsiteX119" fmla="*/ 3562993 w 6993815"/>
              <a:gd name="connsiteY119" fmla="*/ 3401627 h 4379777"/>
              <a:gd name="connsiteX120" fmla="*/ 3533796 w 6993815"/>
              <a:gd name="connsiteY120" fmla="*/ 3284833 h 4379777"/>
              <a:gd name="connsiteX121" fmla="*/ 3504599 w 6993815"/>
              <a:gd name="connsiteY121" fmla="*/ 3226436 h 4379777"/>
              <a:gd name="connsiteX122" fmla="*/ 3446206 w 6993815"/>
              <a:gd name="connsiteY122" fmla="*/ 3095042 h 4379777"/>
              <a:gd name="connsiteX123" fmla="*/ 3402412 w 6993815"/>
              <a:gd name="connsiteY123" fmla="*/ 3007447 h 4379777"/>
              <a:gd name="connsiteX124" fmla="*/ 3329420 w 6993815"/>
              <a:gd name="connsiteY124" fmla="*/ 2876053 h 4379777"/>
              <a:gd name="connsiteX125" fmla="*/ 3271027 w 6993815"/>
              <a:gd name="connsiteY125" fmla="*/ 2832256 h 4379777"/>
              <a:gd name="connsiteX126" fmla="*/ 3183437 w 6993815"/>
              <a:gd name="connsiteY126" fmla="*/ 2773859 h 4379777"/>
              <a:gd name="connsiteX127" fmla="*/ 2891472 w 6993815"/>
              <a:gd name="connsiteY127" fmla="*/ 2788458 h 4379777"/>
              <a:gd name="connsiteX128" fmla="*/ 2803882 w 6993815"/>
              <a:gd name="connsiteY128" fmla="*/ 2876053 h 4379777"/>
              <a:gd name="connsiteX129" fmla="*/ 2730890 w 6993815"/>
              <a:gd name="connsiteY129" fmla="*/ 2949050 h 4379777"/>
              <a:gd name="connsiteX130" fmla="*/ 2687096 w 6993815"/>
              <a:gd name="connsiteY130" fmla="*/ 3051244 h 4379777"/>
              <a:gd name="connsiteX131" fmla="*/ 2657899 w 6993815"/>
              <a:gd name="connsiteY131" fmla="*/ 3138840 h 4379777"/>
              <a:gd name="connsiteX132" fmla="*/ 2643301 w 6993815"/>
              <a:gd name="connsiteY132" fmla="*/ 3182638 h 4379777"/>
              <a:gd name="connsiteX133" fmla="*/ 2614104 w 6993815"/>
              <a:gd name="connsiteY133" fmla="*/ 3226436 h 4379777"/>
              <a:gd name="connsiteX134" fmla="*/ 2599506 w 6993815"/>
              <a:gd name="connsiteY134" fmla="*/ 3270233 h 4379777"/>
              <a:gd name="connsiteX135" fmla="*/ 2570309 w 6993815"/>
              <a:gd name="connsiteY135" fmla="*/ 3795806 h 4379777"/>
              <a:gd name="connsiteX136" fmla="*/ 2541113 w 6993815"/>
              <a:gd name="connsiteY136" fmla="*/ 4029395 h 4379777"/>
              <a:gd name="connsiteX137" fmla="*/ 2526514 w 6993815"/>
              <a:gd name="connsiteY137" fmla="*/ 4087792 h 4379777"/>
              <a:gd name="connsiteX138" fmla="*/ 2468121 w 6993815"/>
              <a:gd name="connsiteY138" fmla="*/ 4175387 h 4379777"/>
              <a:gd name="connsiteX139" fmla="*/ 2453523 w 6993815"/>
              <a:gd name="connsiteY139" fmla="*/ 4233784 h 4379777"/>
              <a:gd name="connsiteX140" fmla="*/ 2263745 w 6993815"/>
              <a:gd name="connsiteY140" fmla="*/ 4219185 h 4379777"/>
              <a:gd name="connsiteX141" fmla="*/ 2190754 w 6993815"/>
              <a:gd name="connsiteY141" fmla="*/ 4087792 h 4379777"/>
              <a:gd name="connsiteX142" fmla="*/ 2161557 w 6993815"/>
              <a:gd name="connsiteY142" fmla="*/ 4000196 h 4379777"/>
              <a:gd name="connsiteX143" fmla="*/ 2146959 w 6993815"/>
              <a:gd name="connsiteY143" fmla="*/ 3941799 h 4379777"/>
              <a:gd name="connsiteX144" fmla="*/ 2117763 w 6993815"/>
              <a:gd name="connsiteY144" fmla="*/ 3883402 h 4379777"/>
              <a:gd name="connsiteX145" fmla="*/ 2088566 w 6993815"/>
              <a:gd name="connsiteY145" fmla="*/ 3314031 h 4379777"/>
              <a:gd name="connsiteX146" fmla="*/ 2030173 w 6993815"/>
              <a:gd name="connsiteY146" fmla="*/ 2730061 h 4379777"/>
              <a:gd name="connsiteX147" fmla="*/ 716327 w 6993815"/>
              <a:gd name="connsiteY147" fmla="*/ 2730061 h 4379777"/>
              <a:gd name="connsiteX148" fmla="*/ 643336 w 6993815"/>
              <a:gd name="connsiteY148" fmla="*/ 2700862 h 4379777"/>
              <a:gd name="connsiteX149" fmla="*/ 541148 w 6993815"/>
              <a:gd name="connsiteY149" fmla="*/ 2686263 h 4379777"/>
              <a:gd name="connsiteX150" fmla="*/ 453558 w 6993815"/>
              <a:gd name="connsiteY150" fmla="*/ 2657065 h 4379777"/>
              <a:gd name="connsiteX151" fmla="*/ 249182 w 6993815"/>
              <a:gd name="connsiteY151" fmla="*/ 2613267 h 4379777"/>
              <a:gd name="connsiteX152" fmla="*/ 161593 w 6993815"/>
              <a:gd name="connsiteY152" fmla="*/ 2584068 h 4379777"/>
              <a:gd name="connsiteX153" fmla="*/ 117798 w 6993815"/>
              <a:gd name="connsiteY153" fmla="*/ 2569469 h 4379777"/>
              <a:gd name="connsiteX154" fmla="*/ 59405 w 6993815"/>
              <a:gd name="connsiteY154" fmla="*/ 2540271 h 4379777"/>
              <a:gd name="connsiteX155" fmla="*/ 1011 w 6993815"/>
              <a:gd name="connsiteY155" fmla="*/ 2452675 h 4379777"/>
              <a:gd name="connsiteX156" fmla="*/ 15610 w 6993815"/>
              <a:gd name="connsiteY156" fmla="*/ 2394278 h 4379777"/>
              <a:gd name="connsiteX157" fmla="*/ 176191 w 6993815"/>
              <a:gd name="connsiteY157" fmla="*/ 2350480 h 4379777"/>
              <a:gd name="connsiteX158" fmla="*/ 438960 w 6993815"/>
              <a:gd name="connsiteY158" fmla="*/ 2306682 h 4379777"/>
              <a:gd name="connsiteX159" fmla="*/ 1022891 w 6993815"/>
              <a:gd name="connsiteY159" fmla="*/ 2321282 h 4379777"/>
              <a:gd name="connsiteX160" fmla="*/ 1110481 w 6993815"/>
              <a:gd name="connsiteY160" fmla="*/ 2335881 h 4379777"/>
              <a:gd name="connsiteX161" fmla="*/ 1241866 w 6993815"/>
              <a:gd name="connsiteY161" fmla="*/ 2350480 h 4379777"/>
              <a:gd name="connsiteX162" fmla="*/ 2132361 w 6993815"/>
              <a:gd name="connsiteY162" fmla="*/ 2335881 h 4379777"/>
              <a:gd name="connsiteX163" fmla="*/ 2176156 w 6993815"/>
              <a:gd name="connsiteY163" fmla="*/ 2292083 h 4379777"/>
              <a:gd name="connsiteX164" fmla="*/ 2234549 w 6993815"/>
              <a:gd name="connsiteY164" fmla="*/ 2204488 h 4379777"/>
              <a:gd name="connsiteX165" fmla="*/ 2205352 w 6993815"/>
              <a:gd name="connsiteY165" fmla="*/ 2102293 h 4379777"/>
              <a:gd name="connsiteX166" fmla="*/ 2059369 w 6993815"/>
              <a:gd name="connsiteY166" fmla="*/ 2014697 h 4379777"/>
              <a:gd name="connsiteX167" fmla="*/ 2015575 w 6993815"/>
              <a:gd name="connsiteY167" fmla="*/ 1985499 h 4379777"/>
              <a:gd name="connsiteX168" fmla="*/ 1971780 w 6993815"/>
              <a:gd name="connsiteY168" fmla="*/ 1970900 h 4379777"/>
              <a:gd name="connsiteX169" fmla="*/ 1563028 w 6993815"/>
              <a:gd name="connsiteY169" fmla="*/ 1941701 h 4379777"/>
              <a:gd name="connsiteX170" fmla="*/ 1314857 w 6993815"/>
              <a:gd name="connsiteY170" fmla="*/ 1897903 h 4379777"/>
              <a:gd name="connsiteX171" fmla="*/ 1125079 w 6993815"/>
              <a:gd name="connsiteY171" fmla="*/ 1854106 h 4379777"/>
              <a:gd name="connsiteX172" fmla="*/ 803917 w 6993815"/>
              <a:gd name="connsiteY172" fmla="*/ 1810308 h 4379777"/>
              <a:gd name="connsiteX173" fmla="*/ 716327 w 6993815"/>
              <a:gd name="connsiteY173" fmla="*/ 1795709 h 4379777"/>
              <a:gd name="connsiteX174" fmla="*/ 468156 w 6993815"/>
              <a:gd name="connsiteY174" fmla="*/ 1781109 h 4379777"/>
              <a:gd name="connsiteX175" fmla="*/ 307575 w 6993815"/>
              <a:gd name="connsiteY175" fmla="*/ 1766510 h 4379777"/>
              <a:gd name="connsiteX176" fmla="*/ 205387 w 6993815"/>
              <a:gd name="connsiteY176" fmla="*/ 1737312 h 4379777"/>
              <a:gd name="connsiteX177" fmla="*/ 190789 w 6993815"/>
              <a:gd name="connsiteY177" fmla="*/ 1693514 h 4379777"/>
              <a:gd name="connsiteX178" fmla="*/ 307575 w 6993815"/>
              <a:gd name="connsiteY178" fmla="*/ 1591319 h 4379777"/>
              <a:gd name="connsiteX179" fmla="*/ 1241866 w 6993815"/>
              <a:gd name="connsiteY179" fmla="*/ 1576720 h 4379777"/>
              <a:gd name="connsiteX180" fmla="*/ 1285660 w 6993815"/>
              <a:gd name="connsiteY180" fmla="*/ 1547521 h 4379777"/>
              <a:gd name="connsiteX181" fmla="*/ 1329455 w 6993815"/>
              <a:gd name="connsiteY181" fmla="*/ 1532922 h 4379777"/>
              <a:gd name="connsiteX182" fmla="*/ 1358652 w 6993815"/>
              <a:gd name="connsiteY182" fmla="*/ 1503723 h 4379777"/>
              <a:gd name="connsiteX183" fmla="*/ 1358652 w 6993815"/>
              <a:gd name="connsiteY183" fmla="*/ 1503723 h 4379777"/>
              <a:gd name="connsiteX184" fmla="*/ 1358652 w 6993815"/>
              <a:gd name="connsiteY184" fmla="*/ 1503723 h 43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6993815" h="4379777">
                <a:moveTo>
                  <a:pt x="1095883" y="1518323"/>
                </a:moveTo>
                <a:lnTo>
                  <a:pt x="1095883" y="1518323"/>
                </a:lnTo>
                <a:cubicBezTo>
                  <a:pt x="1193205" y="1513456"/>
                  <a:pt x="1290405" y="1503723"/>
                  <a:pt x="1387848" y="1503723"/>
                </a:cubicBezTo>
                <a:cubicBezTo>
                  <a:pt x="1436320" y="1503723"/>
                  <a:pt x="1573386" y="1519003"/>
                  <a:pt x="1636019" y="1532922"/>
                </a:cubicBezTo>
                <a:cubicBezTo>
                  <a:pt x="1651041" y="1536260"/>
                  <a:pt x="1664885" y="1543789"/>
                  <a:pt x="1679814" y="1547521"/>
                </a:cubicBezTo>
                <a:cubicBezTo>
                  <a:pt x="1703885" y="1553539"/>
                  <a:pt x="1728475" y="1557254"/>
                  <a:pt x="1752805" y="1562120"/>
                </a:cubicBezTo>
                <a:cubicBezTo>
                  <a:pt x="1772270" y="1557254"/>
                  <a:pt x="1805215" y="1566672"/>
                  <a:pt x="1811199" y="1547521"/>
                </a:cubicBezTo>
                <a:cubicBezTo>
                  <a:pt x="1833019" y="1477692"/>
                  <a:pt x="1819963" y="1401457"/>
                  <a:pt x="1825797" y="1328532"/>
                </a:cubicBezTo>
                <a:cubicBezTo>
                  <a:pt x="1829697" y="1279781"/>
                  <a:pt x="1836911" y="1231322"/>
                  <a:pt x="1840395" y="1182540"/>
                </a:cubicBezTo>
                <a:cubicBezTo>
                  <a:pt x="1870503" y="760989"/>
                  <a:pt x="1833790" y="1043677"/>
                  <a:pt x="1869592" y="846757"/>
                </a:cubicBezTo>
                <a:cubicBezTo>
                  <a:pt x="1874887" y="817633"/>
                  <a:pt x="1877011" y="787879"/>
                  <a:pt x="1884190" y="759161"/>
                </a:cubicBezTo>
                <a:cubicBezTo>
                  <a:pt x="1891654" y="729302"/>
                  <a:pt x="1903655" y="700764"/>
                  <a:pt x="1913387" y="671566"/>
                </a:cubicBezTo>
                <a:cubicBezTo>
                  <a:pt x="1918253" y="656967"/>
                  <a:pt x="1921103" y="641532"/>
                  <a:pt x="1927985" y="627768"/>
                </a:cubicBezTo>
                <a:cubicBezTo>
                  <a:pt x="1937717" y="608302"/>
                  <a:pt x="1949540" y="589748"/>
                  <a:pt x="1957181" y="569371"/>
                </a:cubicBezTo>
                <a:cubicBezTo>
                  <a:pt x="1964226" y="550584"/>
                  <a:pt x="1963877" y="529417"/>
                  <a:pt x="1971780" y="510974"/>
                </a:cubicBezTo>
                <a:cubicBezTo>
                  <a:pt x="1978691" y="494847"/>
                  <a:pt x="1992271" y="482410"/>
                  <a:pt x="2000976" y="467176"/>
                </a:cubicBezTo>
                <a:cubicBezTo>
                  <a:pt x="2011773" y="448280"/>
                  <a:pt x="2016241" y="425498"/>
                  <a:pt x="2030173" y="408779"/>
                </a:cubicBezTo>
                <a:cubicBezTo>
                  <a:pt x="2041405" y="395300"/>
                  <a:pt x="2058735" y="388286"/>
                  <a:pt x="2073968" y="379581"/>
                </a:cubicBezTo>
                <a:cubicBezTo>
                  <a:pt x="2148277" y="337116"/>
                  <a:pt x="2134312" y="350103"/>
                  <a:pt x="2234549" y="335783"/>
                </a:cubicBezTo>
                <a:cubicBezTo>
                  <a:pt x="2263746" y="340649"/>
                  <a:pt x="2296440" y="335696"/>
                  <a:pt x="2322139" y="350382"/>
                </a:cubicBezTo>
                <a:cubicBezTo>
                  <a:pt x="2335500" y="358017"/>
                  <a:pt x="2330675" y="380035"/>
                  <a:pt x="2336737" y="394180"/>
                </a:cubicBezTo>
                <a:cubicBezTo>
                  <a:pt x="2345309" y="414184"/>
                  <a:pt x="2356201" y="433111"/>
                  <a:pt x="2365933" y="452577"/>
                </a:cubicBezTo>
                <a:cubicBezTo>
                  <a:pt x="2400137" y="726215"/>
                  <a:pt x="2365933" y="399746"/>
                  <a:pt x="2365933" y="905154"/>
                </a:cubicBezTo>
                <a:cubicBezTo>
                  <a:pt x="2365933" y="1017187"/>
                  <a:pt x="2372256" y="1129210"/>
                  <a:pt x="2380532" y="1240937"/>
                </a:cubicBezTo>
                <a:cubicBezTo>
                  <a:pt x="2382014" y="1260947"/>
                  <a:pt x="2389618" y="1280041"/>
                  <a:pt x="2395130" y="1299334"/>
                </a:cubicBezTo>
                <a:cubicBezTo>
                  <a:pt x="2405954" y="1337221"/>
                  <a:pt x="2435100" y="1419720"/>
                  <a:pt x="2468121" y="1430727"/>
                </a:cubicBezTo>
                <a:cubicBezTo>
                  <a:pt x="2482719" y="1435593"/>
                  <a:pt x="2497772" y="1439264"/>
                  <a:pt x="2511916" y="1445326"/>
                </a:cubicBezTo>
                <a:cubicBezTo>
                  <a:pt x="2549005" y="1461222"/>
                  <a:pt x="2574460" y="1481916"/>
                  <a:pt x="2614104" y="1489124"/>
                </a:cubicBezTo>
                <a:cubicBezTo>
                  <a:pt x="2652703" y="1496142"/>
                  <a:pt x="2691961" y="1498857"/>
                  <a:pt x="2730890" y="1503723"/>
                </a:cubicBezTo>
                <a:cubicBezTo>
                  <a:pt x="2823346" y="1493990"/>
                  <a:pt x="2917413" y="1494275"/>
                  <a:pt x="3008258" y="1474525"/>
                </a:cubicBezTo>
                <a:cubicBezTo>
                  <a:pt x="3067822" y="1461576"/>
                  <a:pt x="3070296" y="1413217"/>
                  <a:pt x="3095848" y="1372330"/>
                </a:cubicBezTo>
                <a:cubicBezTo>
                  <a:pt x="3127061" y="1322385"/>
                  <a:pt x="3143623" y="1309951"/>
                  <a:pt x="3183437" y="1270135"/>
                </a:cubicBezTo>
                <a:cubicBezTo>
                  <a:pt x="3188303" y="1255536"/>
                  <a:pt x="3193809" y="1241135"/>
                  <a:pt x="3198036" y="1226338"/>
                </a:cubicBezTo>
                <a:cubicBezTo>
                  <a:pt x="3215835" y="1164040"/>
                  <a:pt x="3212184" y="1162668"/>
                  <a:pt x="3227232" y="1094944"/>
                </a:cubicBezTo>
                <a:cubicBezTo>
                  <a:pt x="3231584" y="1075357"/>
                  <a:pt x="3236964" y="1056013"/>
                  <a:pt x="3241830" y="1036547"/>
                </a:cubicBezTo>
                <a:cubicBezTo>
                  <a:pt x="3246696" y="861356"/>
                  <a:pt x="3248093" y="686034"/>
                  <a:pt x="3256429" y="510974"/>
                </a:cubicBezTo>
                <a:cubicBezTo>
                  <a:pt x="3258068" y="476561"/>
                  <a:pt x="3274868" y="402632"/>
                  <a:pt x="3285625" y="364982"/>
                </a:cubicBezTo>
                <a:cubicBezTo>
                  <a:pt x="3289852" y="350185"/>
                  <a:pt x="3295997" y="335981"/>
                  <a:pt x="3300224" y="321184"/>
                </a:cubicBezTo>
                <a:cubicBezTo>
                  <a:pt x="3330190" y="216298"/>
                  <a:pt x="3299324" y="310184"/>
                  <a:pt x="3329420" y="189790"/>
                </a:cubicBezTo>
                <a:cubicBezTo>
                  <a:pt x="3333152" y="174861"/>
                  <a:pt x="3335482" y="158797"/>
                  <a:pt x="3344018" y="145993"/>
                </a:cubicBezTo>
                <a:cubicBezTo>
                  <a:pt x="3355470" y="128814"/>
                  <a:pt x="3374596" y="118056"/>
                  <a:pt x="3387813" y="102195"/>
                </a:cubicBezTo>
                <a:cubicBezTo>
                  <a:pt x="3415296" y="69213"/>
                  <a:pt x="3420096" y="37863"/>
                  <a:pt x="3460805" y="14599"/>
                </a:cubicBezTo>
                <a:cubicBezTo>
                  <a:pt x="3478225" y="4644"/>
                  <a:pt x="3499734" y="4866"/>
                  <a:pt x="3519198" y="0"/>
                </a:cubicBezTo>
                <a:cubicBezTo>
                  <a:pt x="3567859" y="14599"/>
                  <a:pt x="3657403" y="-6407"/>
                  <a:pt x="3665181" y="43798"/>
                </a:cubicBezTo>
                <a:cubicBezTo>
                  <a:pt x="3859875" y="1300542"/>
                  <a:pt x="3468001" y="754159"/>
                  <a:pt x="3723574" y="1094944"/>
                </a:cubicBezTo>
                <a:cubicBezTo>
                  <a:pt x="3728440" y="1109543"/>
                  <a:pt x="3730537" y="1125380"/>
                  <a:pt x="3738172" y="1138742"/>
                </a:cubicBezTo>
                <a:cubicBezTo>
                  <a:pt x="3750243" y="1159868"/>
                  <a:pt x="3778267" y="1173090"/>
                  <a:pt x="3781967" y="1197139"/>
                </a:cubicBezTo>
                <a:cubicBezTo>
                  <a:pt x="3798262" y="1303065"/>
                  <a:pt x="3788346" y="1411467"/>
                  <a:pt x="3796565" y="1518323"/>
                </a:cubicBezTo>
                <a:cubicBezTo>
                  <a:pt x="3798104" y="1538329"/>
                  <a:pt x="3800034" y="1560025"/>
                  <a:pt x="3811163" y="1576720"/>
                </a:cubicBezTo>
                <a:cubicBezTo>
                  <a:pt x="3820895" y="1591319"/>
                  <a:pt x="3840360" y="1596185"/>
                  <a:pt x="3854958" y="1605918"/>
                </a:cubicBezTo>
                <a:cubicBezTo>
                  <a:pt x="4010673" y="1601052"/>
                  <a:pt x="4166708" y="1602419"/>
                  <a:pt x="4322103" y="1591319"/>
                </a:cubicBezTo>
                <a:cubicBezTo>
                  <a:pt x="4371602" y="1587783"/>
                  <a:pt x="4419136" y="1570279"/>
                  <a:pt x="4468086" y="1562120"/>
                </a:cubicBezTo>
                <a:lnTo>
                  <a:pt x="4643266" y="1532922"/>
                </a:lnTo>
                <a:cubicBezTo>
                  <a:pt x="4799788" y="1480743"/>
                  <a:pt x="4665436" y="1521507"/>
                  <a:pt x="4876838" y="1474525"/>
                </a:cubicBezTo>
                <a:cubicBezTo>
                  <a:pt x="4920633" y="1464792"/>
                  <a:pt x="4964152" y="1453721"/>
                  <a:pt x="5008223" y="1445326"/>
                </a:cubicBezTo>
                <a:cubicBezTo>
                  <a:pt x="5066376" y="1434249"/>
                  <a:pt x="5183402" y="1416128"/>
                  <a:pt x="5183402" y="1416128"/>
                </a:cubicBezTo>
                <a:cubicBezTo>
                  <a:pt x="5247362" y="1390542"/>
                  <a:pt x="5261062" y="1379922"/>
                  <a:pt x="5329385" y="1372330"/>
                </a:cubicBezTo>
                <a:cubicBezTo>
                  <a:pt x="5436223" y="1360459"/>
                  <a:pt x="5650547" y="1343132"/>
                  <a:pt x="5650547" y="1343132"/>
                </a:cubicBezTo>
                <a:cubicBezTo>
                  <a:pt x="5864655" y="1347998"/>
                  <a:pt x="6079078" y="1345154"/>
                  <a:pt x="6292872" y="1357731"/>
                </a:cubicBezTo>
                <a:cubicBezTo>
                  <a:pt x="6328237" y="1359811"/>
                  <a:pt x="6360542" y="1378963"/>
                  <a:pt x="6395060" y="1386929"/>
                </a:cubicBezTo>
                <a:cubicBezTo>
                  <a:pt x="6423901" y="1393585"/>
                  <a:pt x="6453934" y="1394350"/>
                  <a:pt x="6482649" y="1401529"/>
                </a:cubicBezTo>
                <a:cubicBezTo>
                  <a:pt x="6872863" y="1499090"/>
                  <a:pt x="6275835" y="1368921"/>
                  <a:pt x="6657829" y="1445326"/>
                </a:cubicBezTo>
                <a:cubicBezTo>
                  <a:pt x="6677503" y="1449261"/>
                  <a:pt x="6697005" y="1454160"/>
                  <a:pt x="6716222" y="1459926"/>
                </a:cubicBezTo>
                <a:cubicBezTo>
                  <a:pt x="6745700" y="1468770"/>
                  <a:pt x="6803812" y="1489124"/>
                  <a:pt x="6803812" y="1489124"/>
                </a:cubicBezTo>
                <a:cubicBezTo>
                  <a:pt x="6818410" y="1498857"/>
                  <a:pt x="6831913" y="1510476"/>
                  <a:pt x="6847606" y="1518323"/>
                </a:cubicBezTo>
                <a:cubicBezTo>
                  <a:pt x="6861369" y="1525205"/>
                  <a:pt x="6879255" y="1523474"/>
                  <a:pt x="6891401" y="1532922"/>
                </a:cubicBezTo>
                <a:cubicBezTo>
                  <a:pt x="6923994" y="1558273"/>
                  <a:pt x="6978991" y="1620517"/>
                  <a:pt x="6978991" y="1620517"/>
                </a:cubicBezTo>
                <a:cubicBezTo>
                  <a:pt x="6983857" y="1639983"/>
                  <a:pt x="6995585" y="1658949"/>
                  <a:pt x="6993589" y="1678914"/>
                </a:cubicBezTo>
                <a:cubicBezTo>
                  <a:pt x="6990527" y="1709539"/>
                  <a:pt x="6982859" y="1741887"/>
                  <a:pt x="6964393" y="1766510"/>
                </a:cubicBezTo>
                <a:cubicBezTo>
                  <a:pt x="6951336" y="1783920"/>
                  <a:pt x="6926376" y="1788067"/>
                  <a:pt x="6906000" y="1795709"/>
                </a:cubicBezTo>
                <a:cubicBezTo>
                  <a:pt x="6882441" y="1804544"/>
                  <a:pt x="6794432" y="1820943"/>
                  <a:pt x="6774615" y="1824907"/>
                </a:cubicBezTo>
                <a:cubicBezTo>
                  <a:pt x="6113452" y="1817036"/>
                  <a:pt x="5289217" y="1795970"/>
                  <a:pt x="4614069" y="1824907"/>
                </a:cubicBezTo>
                <a:cubicBezTo>
                  <a:pt x="4583321" y="1826225"/>
                  <a:pt x="4555676" y="1844373"/>
                  <a:pt x="4526479" y="1854106"/>
                </a:cubicBezTo>
                <a:cubicBezTo>
                  <a:pt x="4484269" y="1896319"/>
                  <a:pt x="4463163" y="1920651"/>
                  <a:pt x="4409693" y="1956300"/>
                </a:cubicBezTo>
                <a:cubicBezTo>
                  <a:pt x="4391586" y="1968372"/>
                  <a:pt x="4369961" y="1974302"/>
                  <a:pt x="4351300" y="1985499"/>
                </a:cubicBezTo>
                <a:cubicBezTo>
                  <a:pt x="4321211" y="2003554"/>
                  <a:pt x="4292907" y="2024430"/>
                  <a:pt x="4263710" y="2043896"/>
                </a:cubicBezTo>
                <a:cubicBezTo>
                  <a:pt x="4263682" y="2043914"/>
                  <a:pt x="4176148" y="2102273"/>
                  <a:pt x="4176121" y="2102293"/>
                </a:cubicBezTo>
                <a:lnTo>
                  <a:pt x="4117727" y="2146091"/>
                </a:lnTo>
                <a:cubicBezTo>
                  <a:pt x="4107995" y="2160690"/>
                  <a:pt x="4096377" y="2174195"/>
                  <a:pt x="4088531" y="2189888"/>
                </a:cubicBezTo>
                <a:cubicBezTo>
                  <a:pt x="4064662" y="2237629"/>
                  <a:pt x="4065259" y="2287187"/>
                  <a:pt x="4103129" y="2335881"/>
                </a:cubicBezTo>
                <a:cubicBezTo>
                  <a:pt x="4119217" y="2356567"/>
                  <a:pt x="4152175" y="2354436"/>
                  <a:pt x="4176121" y="2365079"/>
                </a:cubicBezTo>
                <a:cubicBezTo>
                  <a:pt x="4239466" y="2393234"/>
                  <a:pt x="4220099" y="2393000"/>
                  <a:pt x="4278309" y="2408877"/>
                </a:cubicBezTo>
                <a:cubicBezTo>
                  <a:pt x="4317022" y="2419436"/>
                  <a:pt x="4356166" y="2428343"/>
                  <a:pt x="4395095" y="2438076"/>
                </a:cubicBezTo>
                <a:cubicBezTo>
                  <a:pt x="4414559" y="2442942"/>
                  <a:pt x="4434454" y="2446330"/>
                  <a:pt x="4453488" y="2452675"/>
                </a:cubicBezTo>
                <a:cubicBezTo>
                  <a:pt x="4536974" y="2480506"/>
                  <a:pt x="4566205" y="2492739"/>
                  <a:pt x="4657864" y="2511072"/>
                </a:cubicBezTo>
                <a:lnTo>
                  <a:pt x="4876838" y="2554870"/>
                </a:lnTo>
                <a:cubicBezTo>
                  <a:pt x="5224436" y="2624394"/>
                  <a:pt x="4719620" y="2522220"/>
                  <a:pt x="5008223" y="2584068"/>
                </a:cubicBezTo>
                <a:cubicBezTo>
                  <a:pt x="5056746" y="2594467"/>
                  <a:pt x="5106063" y="2601231"/>
                  <a:pt x="5154206" y="2613267"/>
                </a:cubicBezTo>
                <a:cubicBezTo>
                  <a:pt x="5260740" y="2639902"/>
                  <a:pt x="5192931" y="2623932"/>
                  <a:pt x="5358582" y="2657065"/>
                </a:cubicBezTo>
                <a:cubicBezTo>
                  <a:pt x="5442327" y="2673815"/>
                  <a:pt x="5480204" y="2683859"/>
                  <a:pt x="5577556" y="2686263"/>
                </a:cubicBezTo>
                <a:cubicBezTo>
                  <a:pt x="5922978" y="2694792"/>
                  <a:pt x="6268541" y="2695996"/>
                  <a:pt x="6614034" y="2700862"/>
                </a:cubicBezTo>
                <a:cubicBezTo>
                  <a:pt x="6648327" y="2803749"/>
                  <a:pt x="6654807" y="2804952"/>
                  <a:pt x="6614034" y="2978248"/>
                </a:cubicBezTo>
                <a:cubicBezTo>
                  <a:pt x="6610510" y="2993227"/>
                  <a:pt x="6584837" y="2987981"/>
                  <a:pt x="6570239" y="2992847"/>
                </a:cubicBezTo>
                <a:lnTo>
                  <a:pt x="6015504" y="2978248"/>
                </a:lnTo>
                <a:cubicBezTo>
                  <a:pt x="5961801" y="2976056"/>
                  <a:pt x="5908671" y="2963649"/>
                  <a:pt x="5854923" y="2963649"/>
                </a:cubicBezTo>
                <a:cubicBezTo>
                  <a:pt x="5674812" y="2963649"/>
                  <a:pt x="5494832" y="2973382"/>
                  <a:pt x="5314787" y="2978248"/>
                </a:cubicBezTo>
                <a:cubicBezTo>
                  <a:pt x="5300189" y="2983114"/>
                  <a:pt x="5285788" y="2988619"/>
                  <a:pt x="5270992" y="2992847"/>
                </a:cubicBezTo>
                <a:cubicBezTo>
                  <a:pt x="5251701" y="2998359"/>
                  <a:pt x="5231040" y="2999543"/>
                  <a:pt x="5212599" y="3007447"/>
                </a:cubicBezTo>
                <a:cubicBezTo>
                  <a:pt x="5128989" y="3043283"/>
                  <a:pt x="5211422" y="3035538"/>
                  <a:pt x="5110411" y="3065844"/>
                </a:cubicBezTo>
                <a:cubicBezTo>
                  <a:pt x="5082060" y="3074350"/>
                  <a:pt x="5052399" y="3079327"/>
                  <a:pt x="5022821" y="3080443"/>
                </a:cubicBezTo>
                <a:cubicBezTo>
                  <a:pt x="4794226" y="3089070"/>
                  <a:pt x="4565408" y="3090176"/>
                  <a:pt x="4336702" y="3095042"/>
                </a:cubicBezTo>
                <a:cubicBezTo>
                  <a:pt x="4233996" y="3163518"/>
                  <a:pt x="4364227" y="3084720"/>
                  <a:pt x="4219915" y="3138840"/>
                </a:cubicBezTo>
                <a:cubicBezTo>
                  <a:pt x="4187397" y="3151035"/>
                  <a:pt x="4155044" y="3189117"/>
                  <a:pt x="4132326" y="3211836"/>
                </a:cubicBezTo>
                <a:cubicBezTo>
                  <a:pt x="4127460" y="3231302"/>
                  <a:pt x="4121662" y="3250558"/>
                  <a:pt x="4117727" y="3270233"/>
                </a:cubicBezTo>
                <a:cubicBezTo>
                  <a:pt x="4111922" y="3299260"/>
                  <a:pt x="4109550" y="3328932"/>
                  <a:pt x="4103129" y="3357829"/>
                </a:cubicBezTo>
                <a:cubicBezTo>
                  <a:pt x="4099791" y="3372852"/>
                  <a:pt x="4092263" y="3386697"/>
                  <a:pt x="4088531" y="3401627"/>
                </a:cubicBezTo>
                <a:cubicBezTo>
                  <a:pt x="4082513" y="3425700"/>
                  <a:pt x="4078799" y="3450291"/>
                  <a:pt x="4073933" y="3474623"/>
                </a:cubicBezTo>
                <a:cubicBezTo>
                  <a:pt x="4069067" y="3693612"/>
                  <a:pt x="4067917" y="3912714"/>
                  <a:pt x="4059334" y="4131589"/>
                </a:cubicBezTo>
                <a:cubicBezTo>
                  <a:pt x="4058174" y="4161168"/>
                  <a:pt x="4050541" y="4190158"/>
                  <a:pt x="4044736" y="4219185"/>
                </a:cubicBezTo>
                <a:cubicBezTo>
                  <a:pt x="4041617" y="4234782"/>
                  <a:pt x="4024816" y="4302824"/>
                  <a:pt x="4015539" y="4321380"/>
                </a:cubicBezTo>
                <a:cubicBezTo>
                  <a:pt x="4007693" y="4337073"/>
                  <a:pt x="4000043" y="4354216"/>
                  <a:pt x="3986343" y="4365177"/>
                </a:cubicBezTo>
                <a:cubicBezTo>
                  <a:pt x="3974327" y="4374790"/>
                  <a:pt x="3957146" y="4374910"/>
                  <a:pt x="3942548" y="4379777"/>
                </a:cubicBezTo>
                <a:cubicBezTo>
                  <a:pt x="3893887" y="4374910"/>
                  <a:pt x="3843587" y="4378613"/>
                  <a:pt x="3796565" y="4365177"/>
                </a:cubicBezTo>
                <a:cubicBezTo>
                  <a:pt x="3773170" y="4358492"/>
                  <a:pt x="3751668" y="4341625"/>
                  <a:pt x="3738172" y="4321380"/>
                </a:cubicBezTo>
                <a:cubicBezTo>
                  <a:pt x="3721100" y="4295771"/>
                  <a:pt x="3720405" y="4262361"/>
                  <a:pt x="3708975" y="4233784"/>
                </a:cubicBezTo>
                <a:cubicBezTo>
                  <a:pt x="3670564" y="4137749"/>
                  <a:pt x="3684918" y="4186485"/>
                  <a:pt x="3665181" y="4087792"/>
                </a:cubicBezTo>
                <a:cubicBezTo>
                  <a:pt x="3654241" y="3901816"/>
                  <a:pt x="3653664" y="3846982"/>
                  <a:pt x="3635984" y="3679012"/>
                </a:cubicBezTo>
                <a:cubicBezTo>
                  <a:pt x="3631877" y="3639993"/>
                  <a:pt x="3627836" y="3600918"/>
                  <a:pt x="3621386" y="3562218"/>
                </a:cubicBezTo>
                <a:cubicBezTo>
                  <a:pt x="3618088" y="3542426"/>
                  <a:pt x="3613832" y="3522608"/>
                  <a:pt x="3606787" y="3503821"/>
                </a:cubicBezTo>
                <a:cubicBezTo>
                  <a:pt x="3575453" y="3420260"/>
                  <a:pt x="3581118" y="3474131"/>
                  <a:pt x="3562993" y="3401627"/>
                </a:cubicBezTo>
                <a:cubicBezTo>
                  <a:pt x="3549285" y="3346792"/>
                  <a:pt x="3553816" y="3331550"/>
                  <a:pt x="3533796" y="3284833"/>
                </a:cubicBezTo>
                <a:cubicBezTo>
                  <a:pt x="3525224" y="3264829"/>
                  <a:pt x="3512681" y="3246643"/>
                  <a:pt x="3504599" y="3226436"/>
                </a:cubicBezTo>
                <a:cubicBezTo>
                  <a:pt x="3452481" y="3096132"/>
                  <a:pt x="3502379" y="3179307"/>
                  <a:pt x="3446206" y="3095042"/>
                </a:cubicBezTo>
                <a:cubicBezTo>
                  <a:pt x="3409515" y="2984960"/>
                  <a:pt x="3459007" y="3120644"/>
                  <a:pt x="3402412" y="3007447"/>
                </a:cubicBezTo>
                <a:cubicBezTo>
                  <a:pt x="3373773" y="2950166"/>
                  <a:pt x="3403060" y="2931286"/>
                  <a:pt x="3329420" y="2876053"/>
                </a:cubicBezTo>
                <a:cubicBezTo>
                  <a:pt x="3309956" y="2861454"/>
                  <a:pt x="3290959" y="2846209"/>
                  <a:pt x="3271027" y="2832256"/>
                </a:cubicBezTo>
                <a:cubicBezTo>
                  <a:pt x="3242280" y="2812132"/>
                  <a:pt x="3183437" y="2773859"/>
                  <a:pt x="3183437" y="2773859"/>
                </a:cubicBezTo>
                <a:cubicBezTo>
                  <a:pt x="3086115" y="2778725"/>
                  <a:pt x="2988163" y="2776371"/>
                  <a:pt x="2891472" y="2788458"/>
                </a:cubicBezTo>
                <a:cubicBezTo>
                  <a:pt x="2825590" y="2796694"/>
                  <a:pt x="2830832" y="2828887"/>
                  <a:pt x="2803882" y="2876053"/>
                </a:cubicBezTo>
                <a:cubicBezTo>
                  <a:pt x="2773937" y="2928460"/>
                  <a:pt x="2780300" y="2916108"/>
                  <a:pt x="2730890" y="2949050"/>
                </a:cubicBezTo>
                <a:cubicBezTo>
                  <a:pt x="2692274" y="3103527"/>
                  <a:pt x="2744703" y="2921620"/>
                  <a:pt x="2687096" y="3051244"/>
                </a:cubicBezTo>
                <a:cubicBezTo>
                  <a:pt x="2674597" y="3079370"/>
                  <a:pt x="2667631" y="3109641"/>
                  <a:pt x="2657899" y="3138840"/>
                </a:cubicBezTo>
                <a:cubicBezTo>
                  <a:pt x="2653033" y="3153439"/>
                  <a:pt x="2651837" y="3169833"/>
                  <a:pt x="2643301" y="3182638"/>
                </a:cubicBezTo>
                <a:lnTo>
                  <a:pt x="2614104" y="3226436"/>
                </a:lnTo>
                <a:cubicBezTo>
                  <a:pt x="2609238" y="3241035"/>
                  <a:pt x="2602524" y="3255143"/>
                  <a:pt x="2599506" y="3270233"/>
                </a:cubicBezTo>
                <a:cubicBezTo>
                  <a:pt x="2567188" y="3431837"/>
                  <a:pt x="2576868" y="3667896"/>
                  <a:pt x="2570309" y="3795806"/>
                </a:cubicBezTo>
                <a:cubicBezTo>
                  <a:pt x="2566839" y="3863471"/>
                  <a:pt x="2555233" y="3958793"/>
                  <a:pt x="2541113" y="4029395"/>
                </a:cubicBezTo>
                <a:cubicBezTo>
                  <a:pt x="2537178" y="4049070"/>
                  <a:pt x="2535487" y="4069845"/>
                  <a:pt x="2526514" y="4087792"/>
                </a:cubicBezTo>
                <a:cubicBezTo>
                  <a:pt x="2510821" y="4119179"/>
                  <a:pt x="2468121" y="4175387"/>
                  <a:pt x="2468121" y="4175387"/>
                </a:cubicBezTo>
                <a:cubicBezTo>
                  <a:pt x="2463255" y="4194853"/>
                  <a:pt x="2464652" y="4217089"/>
                  <a:pt x="2453523" y="4233784"/>
                </a:cubicBezTo>
                <a:cubicBezTo>
                  <a:pt x="2407303" y="4303120"/>
                  <a:pt x="2311160" y="4233411"/>
                  <a:pt x="2263745" y="4219185"/>
                </a:cubicBezTo>
                <a:cubicBezTo>
                  <a:pt x="2241524" y="4182147"/>
                  <a:pt x="2207507" y="4129676"/>
                  <a:pt x="2190754" y="4087792"/>
                </a:cubicBezTo>
                <a:cubicBezTo>
                  <a:pt x="2179324" y="4059215"/>
                  <a:pt x="2170400" y="4029676"/>
                  <a:pt x="2161557" y="4000196"/>
                </a:cubicBezTo>
                <a:cubicBezTo>
                  <a:pt x="2155792" y="3980977"/>
                  <a:pt x="2154004" y="3960586"/>
                  <a:pt x="2146959" y="3941799"/>
                </a:cubicBezTo>
                <a:cubicBezTo>
                  <a:pt x="2139318" y="3921422"/>
                  <a:pt x="2127495" y="3902868"/>
                  <a:pt x="2117763" y="3883402"/>
                </a:cubicBezTo>
                <a:cubicBezTo>
                  <a:pt x="2084051" y="3579986"/>
                  <a:pt x="2114518" y="3885029"/>
                  <a:pt x="2088566" y="3314031"/>
                </a:cubicBezTo>
                <a:cubicBezTo>
                  <a:pt x="2079097" y="3105697"/>
                  <a:pt x="2055313" y="2947953"/>
                  <a:pt x="2030173" y="2730061"/>
                </a:cubicBezTo>
                <a:cubicBezTo>
                  <a:pt x="1495551" y="2761511"/>
                  <a:pt x="1572506" y="2762993"/>
                  <a:pt x="716327" y="2730061"/>
                </a:cubicBezTo>
                <a:cubicBezTo>
                  <a:pt x="690141" y="2729054"/>
                  <a:pt x="668758" y="2707218"/>
                  <a:pt x="643336" y="2700862"/>
                </a:cubicBezTo>
                <a:cubicBezTo>
                  <a:pt x="609955" y="2692516"/>
                  <a:pt x="575211" y="2691129"/>
                  <a:pt x="541148" y="2686263"/>
                </a:cubicBezTo>
                <a:cubicBezTo>
                  <a:pt x="511951" y="2676530"/>
                  <a:pt x="483415" y="2664530"/>
                  <a:pt x="453558" y="2657065"/>
                </a:cubicBezTo>
                <a:cubicBezTo>
                  <a:pt x="385792" y="2640123"/>
                  <a:pt x="316140" y="2633356"/>
                  <a:pt x="249182" y="2613267"/>
                </a:cubicBezTo>
                <a:cubicBezTo>
                  <a:pt x="219704" y="2604423"/>
                  <a:pt x="190789" y="2593801"/>
                  <a:pt x="161593" y="2584068"/>
                </a:cubicBezTo>
                <a:cubicBezTo>
                  <a:pt x="146995" y="2579202"/>
                  <a:pt x="131561" y="2576351"/>
                  <a:pt x="117798" y="2569469"/>
                </a:cubicBezTo>
                <a:lnTo>
                  <a:pt x="59405" y="2540271"/>
                </a:lnTo>
                <a:cubicBezTo>
                  <a:pt x="39940" y="2511072"/>
                  <a:pt x="-7500" y="2486719"/>
                  <a:pt x="1011" y="2452675"/>
                </a:cubicBezTo>
                <a:cubicBezTo>
                  <a:pt x="5877" y="2433209"/>
                  <a:pt x="1423" y="2408466"/>
                  <a:pt x="15610" y="2394278"/>
                </a:cubicBezTo>
                <a:cubicBezTo>
                  <a:pt x="46085" y="2363801"/>
                  <a:pt x="141819" y="2358412"/>
                  <a:pt x="176191" y="2350480"/>
                </a:cubicBezTo>
                <a:cubicBezTo>
                  <a:pt x="390510" y="2301019"/>
                  <a:pt x="151383" y="2332828"/>
                  <a:pt x="438960" y="2306682"/>
                </a:cubicBezTo>
                <a:lnTo>
                  <a:pt x="1022891" y="2321282"/>
                </a:lnTo>
                <a:cubicBezTo>
                  <a:pt x="1052462" y="2322568"/>
                  <a:pt x="1081141" y="2331969"/>
                  <a:pt x="1110481" y="2335881"/>
                </a:cubicBezTo>
                <a:cubicBezTo>
                  <a:pt x="1154159" y="2341705"/>
                  <a:pt x="1198071" y="2345614"/>
                  <a:pt x="1241866" y="2350480"/>
                </a:cubicBezTo>
                <a:lnTo>
                  <a:pt x="2132361" y="2335881"/>
                </a:lnTo>
                <a:cubicBezTo>
                  <a:pt x="2152967" y="2334593"/>
                  <a:pt x="2163481" y="2308380"/>
                  <a:pt x="2176156" y="2292083"/>
                </a:cubicBezTo>
                <a:cubicBezTo>
                  <a:pt x="2197699" y="2264383"/>
                  <a:pt x="2234549" y="2204488"/>
                  <a:pt x="2234549" y="2204488"/>
                </a:cubicBezTo>
                <a:cubicBezTo>
                  <a:pt x="2224817" y="2170423"/>
                  <a:pt x="2226189" y="2130946"/>
                  <a:pt x="2205352" y="2102293"/>
                </a:cubicBezTo>
                <a:cubicBezTo>
                  <a:pt x="2179957" y="2067372"/>
                  <a:pt x="2099347" y="2037543"/>
                  <a:pt x="2059369" y="2014697"/>
                </a:cubicBezTo>
                <a:cubicBezTo>
                  <a:pt x="2044136" y="2005992"/>
                  <a:pt x="2031268" y="1993346"/>
                  <a:pt x="2015575" y="1985499"/>
                </a:cubicBezTo>
                <a:cubicBezTo>
                  <a:pt x="2001812" y="1978617"/>
                  <a:pt x="1986576" y="1975128"/>
                  <a:pt x="1971780" y="1970900"/>
                </a:cubicBezTo>
                <a:cubicBezTo>
                  <a:pt x="1825123" y="1928995"/>
                  <a:pt x="1787009" y="1951034"/>
                  <a:pt x="1563028" y="1941701"/>
                </a:cubicBezTo>
                <a:cubicBezTo>
                  <a:pt x="1498940" y="1932545"/>
                  <a:pt x="1368781" y="1915878"/>
                  <a:pt x="1314857" y="1897903"/>
                </a:cubicBezTo>
                <a:cubicBezTo>
                  <a:pt x="1194624" y="1857824"/>
                  <a:pt x="1257734" y="1873058"/>
                  <a:pt x="1125079" y="1854106"/>
                </a:cubicBezTo>
                <a:cubicBezTo>
                  <a:pt x="934080" y="1799530"/>
                  <a:pt x="1096385" y="1838163"/>
                  <a:pt x="803917" y="1810308"/>
                </a:cubicBezTo>
                <a:cubicBezTo>
                  <a:pt x="774451" y="1807502"/>
                  <a:pt x="745815" y="1798273"/>
                  <a:pt x="716327" y="1795709"/>
                </a:cubicBezTo>
                <a:cubicBezTo>
                  <a:pt x="633772" y="1788530"/>
                  <a:pt x="550812" y="1787013"/>
                  <a:pt x="468156" y="1781109"/>
                </a:cubicBezTo>
                <a:cubicBezTo>
                  <a:pt x="414545" y="1777279"/>
                  <a:pt x="361102" y="1771376"/>
                  <a:pt x="307575" y="1766510"/>
                </a:cubicBezTo>
                <a:cubicBezTo>
                  <a:pt x="307070" y="1766384"/>
                  <a:pt x="212368" y="1744293"/>
                  <a:pt x="205387" y="1737312"/>
                </a:cubicBezTo>
                <a:cubicBezTo>
                  <a:pt x="194506" y="1726430"/>
                  <a:pt x="195655" y="1708113"/>
                  <a:pt x="190789" y="1693514"/>
                </a:cubicBezTo>
                <a:cubicBezTo>
                  <a:pt x="220095" y="1620243"/>
                  <a:pt x="208418" y="1595569"/>
                  <a:pt x="307575" y="1591319"/>
                </a:cubicBezTo>
                <a:cubicBezTo>
                  <a:pt x="618758" y="1577982"/>
                  <a:pt x="930436" y="1581586"/>
                  <a:pt x="1241866" y="1576720"/>
                </a:cubicBezTo>
                <a:cubicBezTo>
                  <a:pt x="1256464" y="1566987"/>
                  <a:pt x="1269967" y="1555368"/>
                  <a:pt x="1285660" y="1547521"/>
                </a:cubicBezTo>
                <a:cubicBezTo>
                  <a:pt x="1299423" y="1540639"/>
                  <a:pt x="1316260" y="1540839"/>
                  <a:pt x="1329455" y="1532922"/>
                </a:cubicBezTo>
                <a:cubicBezTo>
                  <a:pt x="1341257" y="1525840"/>
                  <a:pt x="1348920" y="1513456"/>
                  <a:pt x="1358652" y="1503723"/>
                </a:cubicBezTo>
                <a:lnTo>
                  <a:pt x="1358652" y="1503723"/>
                </a:lnTo>
                <a:lnTo>
                  <a:pt x="1358652" y="1503723"/>
                </a:lnTo>
              </a:path>
            </a:pathLst>
          </a:custGeom>
          <a:solidFill>
            <a:schemeClr val="accent1"/>
          </a:solidFill>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9" name="Straight Arrow Connector 18"/>
          <p:cNvCxnSpPr/>
          <p:nvPr/>
        </p:nvCxnSpPr>
        <p:spPr>
          <a:xfrm>
            <a:off x="145982" y="5101608"/>
            <a:ext cx="8656784" cy="0"/>
          </a:xfrm>
          <a:prstGeom prst="straightConnector1">
            <a:avLst/>
          </a:prstGeom>
          <a:ln w="571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898483" y="5100388"/>
            <a:ext cx="1604186" cy="0"/>
          </a:xfrm>
          <a:prstGeom prst="line">
            <a:avLst/>
          </a:prstGeom>
          <a:ln w="76200" cmpd="sng">
            <a:solidFill>
              <a:srgbClr val="FF0000">
                <a:alpha val="55000"/>
              </a:srgb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018231" y="5101608"/>
            <a:ext cx="1604186" cy="0"/>
          </a:xfrm>
          <a:prstGeom prst="line">
            <a:avLst/>
          </a:prstGeom>
          <a:ln w="76200" cmpd="sng">
            <a:solidFill>
              <a:srgbClr val="FF6600">
                <a:alpha val="55000"/>
              </a:srgb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147850" y="5101608"/>
            <a:ext cx="1604186" cy="0"/>
          </a:xfrm>
          <a:prstGeom prst="line">
            <a:avLst/>
          </a:prstGeom>
          <a:ln w="76200" cmpd="sng">
            <a:solidFill>
              <a:srgbClr val="FFFF00">
                <a:alpha val="55000"/>
              </a:srgb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4349517" y="5101608"/>
            <a:ext cx="1604186" cy="0"/>
          </a:xfrm>
          <a:prstGeom prst="line">
            <a:avLst/>
          </a:prstGeom>
          <a:ln w="76200" cmpd="sng">
            <a:solidFill>
              <a:srgbClr val="008000">
                <a:alpha val="55000"/>
              </a:srgb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436397" y="5100388"/>
            <a:ext cx="1604186" cy="0"/>
          </a:xfrm>
          <a:prstGeom prst="line">
            <a:avLst/>
          </a:prstGeom>
          <a:ln w="76200" cmpd="sng">
            <a:solidFill>
              <a:schemeClr val="accent5">
                <a:lumMod val="75000"/>
                <a:alpha val="5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506634" y="5101606"/>
            <a:ext cx="1604186" cy="0"/>
          </a:xfrm>
          <a:prstGeom prst="line">
            <a:avLst/>
          </a:prstGeom>
          <a:ln w="76200" cmpd="sng">
            <a:solidFill>
              <a:srgbClr val="0000FF">
                <a:alpha val="55000"/>
              </a:srgbClr>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35624" y="4767793"/>
            <a:ext cx="10035721" cy="584776"/>
          </a:xfrm>
          <a:prstGeom prst="rect">
            <a:avLst/>
          </a:prstGeom>
          <a:noFill/>
        </p:spPr>
        <p:txBody>
          <a:bodyPr wrap="square" rtlCol="0">
            <a:spAutoFit/>
          </a:bodyPr>
          <a:lstStyle/>
          <a:p>
            <a:r>
              <a:rPr lang="en-US" sz="3200" dirty="0">
                <a:solidFill>
                  <a:srgbClr val="FF0000"/>
                </a:solidFill>
              </a:rPr>
              <a:t> (</a:t>
            </a:r>
            <a:r>
              <a:rPr lang="en-US" sz="3200" dirty="0"/>
              <a:t>           </a:t>
            </a:r>
            <a:r>
              <a:rPr lang="en-US" sz="3200" dirty="0">
                <a:solidFill>
                  <a:srgbClr val="FF6600"/>
                </a:solidFill>
              </a:rPr>
              <a:t>(</a:t>
            </a:r>
            <a:r>
              <a:rPr lang="en-US" sz="3200" dirty="0"/>
              <a:t>    </a:t>
            </a:r>
            <a:r>
              <a:rPr lang="en-US" sz="3200" dirty="0">
                <a:solidFill>
                  <a:srgbClr val="FF0000"/>
                </a:solidFill>
              </a:rPr>
              <a:t>)</a:t>
            </a:r>
            <a:r>
              <a:rPr lang="en-US" sz="3200" dirty="0"/>
              <a:t>     </a:t>
            </a:r>
            <a:r>
              <a:rPr lang="en-US" sz="3200" dirty="0">
                <a:solidFill>
                  <a:srgbClr val="FFFF00"/>
                </a:solidFill>
              </a:rPr>
              <a:t>(</a:t>
            </a:r>
            <a:r>
              <a:rPr lang="en-US" sz="3200" dirty="0"/>
              <a:t>    </a:t>
            </a:r>
            <a:r>
              <a:rPr lang="en-US" sz="3200" dirty="0">
                <a:solidFill>
                  <a:srgbClr val="FF6600"/>
                </a:solidFill>
              </a:rPr>
              <a:t>)</a:t>
            </a:r>
            <a:r>
              <a:rPr lang="en-US" sz="3200" dirty="0"/>
              <a:t>       </a:t>
            </a:r>
            <a:r>
              <a:rPr lang="en-US" sz="3200" dirty="0">
                <a:solidFill>
                  <a:srgbClr val="008000"/>
                </a:solidFill>
              </a:rPr>
              <a:t>(</a:t>
            </a:r>
            <a:r>
              <a:rPr lang="en-US" sz="3200" dirty="0"/>
              <a:t>   </a:t>
            </a:r>
            <a:r>
              <a:rPr lang="en-US" sz="3200" dirty="0">
                <a:solidFill>
                  <a:srgbClr val="FFFF00"/>
                </a:solidFill>
              </a:rPr>
              <a:t>)</a:t>
            </a:r>
            <a:r>
              <a:rPr lang="en-US" sz="3200" dirty="0"/>
              <a:t>      </a:t>
            </a:r>
            <a:r>
              <a:rPr lang="en-US" sz="3200" dirty="0">
                <a:solidFill>
                  <a:schemeClr val="accent5">
                    <a:lumMod val="75000"/>
                  </a:schemeClr>
                </a:solidFill>
              </a:rPr>
              <a:t>(</a:t>
            </a:r>
            <a:r>
              <a:rPr lang="en-US" sz="3200" dirty="0"/>
              <a:t>    </a:t>
            </a:r>
            <a:r>
              <a:rPr lang="en-US" sz="3200" dirty="0">
                <a:solidFill>
                  <a:srgbClr val="008000"/>
                </a:solidFill>
              </a:rPr>
              <a:t>)</a:t>
            </a:r>
            <a:r>
              <a:rPr lang="en-US" sz="3200" dirty="0"/>
              <a:t>     </a:t>
            </a:r>
            <a:r>
              <a:rPr lang="en-US" sz="3200" dirty="0">
                <a:solidFill>
                  <a:srgbClr val="0000FF"/>
                </a:solidFill>
              </a:rPr>
              <a:t>(</a:t>
            </a:r>
            <a:r>
              <a:rPr lang="en-US" sz="3200" dirty="0"/>
              <a:t>   </a:t>
            </a:r>
            <a:r>
              <a:rPr lang="en-US" sz="3200" dirty="0">
                <a:solidFill>
                  <a:srgbClr val="31859C"/>
                </a:solidFill>
              </a:rPr>
              <a:t>)</a:t>
            </a:r>
            <a:r>
              <a:rPr lang="en-US" sz="3200" dirty="0"/>
              <a:t>           </a:t>
            </a:r>
            <a:r>
              <a:rPr lang="en-US" sz="3200" dirty="0">
                <a:solidFill>
                  <a:srgbClr val="0000FF"/>
                </a:solidFill>
              </a:rPr>
              <a:t>)</a:t>
            </a:r>
          </a:p>
        </p:txBody>
      </p:sp>
      <p:grpSp>
        <p:nvGrpSpPr>
          <p:cNvPr id="2" name="Group 1"/>
          <p:cNvGrpSpPr/>
          <p:nvPr/>
        </p:nvGrpSpPr>
        <p:grpSpPr>
          <a:xfrm>
            <a:off x="1513177" y="1749826"/>
            <a:ext cx="179377" cy="946524"/>
            <a:chOff x="1513177" y="1749826"/>
            <a:chExt cx="179377" cy="946524"/>
          </a:xfrm>
        </p:grpSpPr>
        <p:sp>
          <p:nvSpPr>
            <p:cNvPr id="21" name="Oval 20"/>
            <p:cNvSpPr/>
            <p:nvPr/>
          </p:nvSpPr>
          <p:spPr>
            <a:xfrm>
              <a:off x="1513177" y="1749826"/>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5" name="Oval 24"/>
          <p:cNvSpPr/>
          <p:nvPr/>
        </p:nvSpPr>
        <p:spPr>
          <a:xfrm>
            <a:off x="2700458" y="259479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3918512" y="261580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4990586" y="262221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3" name="Group 22"/>
          <p:cNvGrpSpPr/>
          <p:nvPr/>
        </p:nvGrpSpPr>
        <p:grpSpPr>
          <a:xfrm>
            <a:off x="5953703" y="1747406"/>
            <a:ext cx="179377" cy="1267702"/>
            <a:chOff x="1513177" y="1428648"/>
            <a:chExt cx="179377" cy="1267702"/>
          </a:xfrm>
        </p:grpSpPr>
        <p:sp>
          <p:nvSpPr>
            <p:cNvPr id="24" name="Oval 23"/>
            <p:cNvSpPr/>
            <p:nvPr/>
          </p:nvSpPr>
          <p:spPr>
            <a:xfrm>
              <a:off x="1513177" y="142864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8" name="Rectangle 27"/>
          <p:cNvSpPr/>
          <p:nvPr/>
        </p:nvSpPr>
        <p:spPr>
          <a:xfrm>
            <a:off x="6418110" y="145993"/>
            <a:ext cx="1604185" cy="4446612"/>
          </a:xfrm>
          <a:prstGeom prst="rect">
            <a:avLst/>
          </a:prstGeom>
          <a:solidFill>
            <a:srgbClr val="0000FF">
              <a:alpha val="47000"/>
            </a:srgbClr>
          </a:solidFill>
          <a:ln w="19050" cmpd="sng">
            <a:solidFill>
              <a:srgbClr val="0000FF"/>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9" name="Group 28"/>
          <p:cNvGrpSpPr/>
          <p:nvPr/>
        </p:nvGrpSpPr>
        <p:grpSpPr>
          <a:xfrm>
            <a:off x="7273943" y="1753816"/>
            <a:ext cx="179377" cy="1267702"/>
            <a:chOff x="1513177" y="1428648"/>
            <a:chExt cx="179377" cy="1267702"/>
          </a:xfrm>
        </p:grpSpPr>
        <p:sp>
          <p:nvSpPr>
            <p:cNvPr id="30" name="Oval 29"/>
            <p:cNvSpPr/>
            <p:nvPr/>
          </p:nvSpPr>
          <p:spPr>
            <a:xfrm>
              <a:off x="1513177" y="142864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041037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991672" y="145993"/>
            <a:ext cx="6993815" cy="4379777"/>
          </a:xfrm>
          <a:custGeom>
            <a:avLst/>
            <a:gdLst>
              <a:gd name="connsiteX0" fmla="*/ 1095883 w 6993815"/>
              <a:gd name="connsiteY0" fmla="*/ 1518323 h 4379777"/>
              <a:gd name="connsiteX1" fmla="*/ 1095883 w 6993815"/>
              <a:gd name="connsiteY1" fmla="*/ 1518323 h 4379777"/>
              <a:gd name="connsiteX2" fmla="*/ 1387848 w 6993815"/>
              <a:gd name="connsiteY2" fmla="*/ 1503723 h 4379777"/>
              <a:gd name="connsiteX3" fmla="*/ 1636019 w 6993815"/>
              <a:gd name="connsiteY3" fmla="*/ 1532922 h 4379777"/>
              <a:gd name="connsiteX4" fmla="*/ 1679814 w 6993815"/>
              <a:gd name="connsiteY4" fmla="*/ 1547521 h 4379777"/>
              <a:gd name="connsiteX5" fmla="*/ 1752805 w 6993815"/>
              <a:gd name="connsiteY5" fmla="*/ 1562120 h 4379777"/>
              <a:gd name="connsiteX6" fmla="*/ 1811199 w 6993815"/>
              <a:gd name="connsiteY6" fmla="*/ 1547521 h 4379777"/>
              <a:gd name="connsiteX7" fmla="*/ 1825797 w 6993815"/>
              <a:gd name="connsiteY7" fmla="*/ 1328532 h 4379777"/>
              <a:gd name="connsiteX8" fmla="*/ 1840395 w 6993815"/>
              <a:gd name="connsiteY8" fmla="*/ 1182540 h 4379777"/>
              <a:gd name="connsiteX9" fmla="*/ 1869592 w 6993815"/>
              <a:gd name="connsiteY9" fmla="*/ 846757 h 4379777"/>
              <a:gd name="connsiteX10" fmla="*/ 1884190 w 6993815"/>
              <a:gd name="connsiteY10" fmla="*/ 759161 h 4379777"/>
              <a:gd name="connsiteX11" fmla="*/ 1913387 w 6993815"/>
              <a:gd name="connsiteY11" fmla="*/ 671566 h 4379777"/>
              <a:gd name="connsiteX12" fmla="*/ 1927985 w 6993815"/>
              <a:gd name="connsiteY12" fmla="*/ 627768 h 4379777"/>
              <a:gd name="connsiteX13" fmla="*/ 1957181 w 6993815"/>
              <a:gd name="connsiteY13" fmla="*/ 569371 h 4379777"/>
              <a:gd name="connsiteX14" fmla="*/ 1971780 w 6993815"/>
              <a:gd name="connsiteY14" fmla="*/ 510974 h 4379777"/>
              <a:gd name="connsiteX15" fmla="*/ 2000976 w 6993815"/>
              <a:gd name="connsiteY15" fmla="*/ 467176 h 4379777"/>
              <a:gd name="connsiteX16" fmla="*/ 2030173 w 6993815"/>
              <a:gd name="connsiteY16" fmla="*/ 408779 h 4379777"/>
              <a:gd name="connsiteX17" fmla="*/ 2073968 w 6993815"/>
              <a:gd name="connsiteY17" fmla="*/ 379581 h 4379777"/>
              <a:gd name="connsiteX18" fmla="*/ 2234549 w 6993815"/>
              <a:gd name="connsiteY18" fmla="*/ 335783 h 4379777"/>
              <a:gd name="connsiteX19" fmla="*/ 2322139 w 6993815"/>
              <a:gd name="connsiteY19" fmla="*/ 350382 h 4379777"/>
              <a:gd name="connsiteX20" fmla="*/ 2336737 w 6993815"/>
              <a:gd name="connsiteY20" fmla="*/ 394180 h 4379777"/>
              <a:gd name="connsiteX21" fmla="*/ 2365933 w 6993815"/>
              <a:gd name="connsiteY21" fmla="*/ 452577 h 4379777"/>
              <a:gd name="connsiteX22" fmla="*/ 2365933 w 6993815"/>
              <a:gd name="connsiteY22" fmla="*/ 905154 h 4379777"/>
              <a:gd name="connsiteX23" fmla="*/ 2380532 w 6993815"/>
              <a:gd name="connsiteY23" fmla="*/ 1240937 h 4379777"/>
              <a:gd name="connsiteX24" fmla="*/ 2395130 w 6993815"/>
              <a:gd name="connsiteY24" fmla="*/ 1299334 h 4379777"/>
              <a:gd name="connsiteX25" fmla="*/ 2468121 w 6993815"/>
              <a:gd name="connsiteY25" fmla="*/ 1430727 h 4379777"/>
              <a:gd name="connsiteX26" fmla="*/ 2511916 w 6993815"/>
              <a:gd name="connsiteY26" fmla="*/ 1445326 h 4379777"/>
              <a:gd name="connsiteX27" fmla="*/ 2614104 w 6993815"/>
              <a:gd name="connsiteY27" fmla="*/ 1489124 h 4379777"/>
              <a:gd name="connsiteX28" fmla="*/ 2730890 w 6993815"/>
              <a:gd name="connsiteY28" fmla="*/ 1503723 h 4379777"/>
              <a:gd name="connsiteX29" fmla="*/ 3008258 w 6993815"/>
              <a:gd name="connsiteY29" fmla="*/ 1474525 h 4379777"/>
              <a:gd name="connsiteX30" fmla="*/ 3095848 w 6993815"/>
              <a:gd name="connsiteY30" fmla="*/ 1372330 h 4379777"/>
              <a:gd name="connsiteX31" fmla="*/ 3183437 w 6993815"/>
              <a:gd name="connsiteY31" fmla="*/ 1270135 h 4379777"/>
              <a:gd name="connsiteX32" fmla="*/ 3198036 w 6993815"/>
              <a:gd name="connsiteY32" fmla="*/ 1226338 h 4379777"/>
              <a:gd name="connsiteX33" fmla="*/ 3227232 w 6993815"/>
              <a:gd name="connsiteY33" fmla="*/ 1094944 h 4379777"/>
              <a:gd name="connsiteX34" fmla="*/ 3241830 w 6993815"/>
              <a:gd name="connsiteY34" fmla="*/ 1036547 h 4379777"/>
              <a:gd name="connsiteX35" fmla="*/ 3256429 w 6993815"/>
              <a:gd name="connsiteY35" fmla="*/ 510974 h 4379777"/>
              <a:gd name="connsiteX36" fmla="*/ 3285625 w 6993815"/>
              <a:gd name="connsiteY36" fmla="*/ 364982 h 4379777"/>
              <a:gd name="connsiteX37" fmla="*/ 3300224 w 6993815"/>
              <a:gd name="connsiteY37" fmla="*/ 321184 h 4379777"/>
              <a:gd name="connsiteX38" fmla="*/ 3329420 w 6993815"/>
              <a:gd name="connsiteY38" fmla="*/ 189790 h 4379777"/>
              <a:gd name="connsiteX39" fmla="*/ 3344018 w 6993815"/>
              <a:gd name="connsiteY39" fmla="*/ 145993 h 4379777"/>
              <a:gd name="connsiteX40" fmla="*/ 3387813 w 6993815"/>
              <a:gd name="connsiteY40" fmla="*/ 102195 h 4379777"/>
              <a:gd name="connsiteX41" fmla="*/ 3460805 w 6993815"/>
              <a:gd name="connsiteY41" fmla="*/ 14599 h 4379777"/>
              <a:gd name="connsiteX42" fmla="*/ 3519198 w 6993815"/>
              <a:gd name="connsiteY42" fmla="*/ 0 h 4379777"/>
              <a:gd name="connsiteX43" fmla="*/ 3665181 w 6993815"/>
              <a:gd name="connsiteY43" fmla="*/ 43798 h 4379777"/>
              <a:gd name="connsiteX44" fmla="*/ 3723574 w 6993815"/>
              <a:gd name="connsiteY44" fmla="*/ 1094944 h 4379777"/>
              <a:gd name="connsiteX45" fmla="*/ 3738172 w 6993815"/>
              <a:gd name="connsiteY45" fmla="*/ 1138742 h 4379777"/>
              <a:gd name="connsiteX46" fmla="*/ 3781967 w 6993815"/>
              <a:gd name="connsiteY46" fmla="*/ 1197139 h 4379777"/>
              <a:gd name="connsiteX47" fmla="*/ 3796565 w 6993815"/>
              <a:gd name="connsiteY47" fmla="*/ 1518323 h 4379777"/>
              <a:gd name="connsiteX48" fmla="*/ 3811163 w 6993815"/>
              <a:gd name="connsiteY48" fmla="*/ 1576720 h 4379777"/>
              <a:gd name="connsiteX49" fmla="*/ 3854958 w 6993815"/>
              <a:gd name="connsiteY49" fmla="*/ 1605918 h 4379777"/>
              <a:gd name="connsiteX50" fmla="*/ 4322103 w 6993815"/>
              <a:gd name="connsiteY50" fmla="*/ 1591319 h 4379777"/>
              <a:gd name="connsiteX51" fmla="*/ 4468086 w 6993815"/>
              <a:gd name="connsiteY51" fmla="*/ 1562120 h 4379777"/>
              <a:gd name="connsiteX52" fmla="*/ 4643266 w 6993815"/>
              <a:gd name="connsiteY52" fmla="*/ 1532922 h 4379777"/>
              <a:gd name="connsiteX53" fmla="*/ 4876838 w 6993815"/>
              <a:gd name="connsiteY53" fmla="*/ 1474525 h 4379777"/>
              <a:gd name="connsiteX54" fmla="*/ 5008223 w 6993815"/>
              <a:gd name="connsiteY54" fmla="*/ 1445326 h 4379777"/>
              <a:gd name="connsiteX55" fmla="*/ 5183402 w 6993815"/>
              <a:gd name="connsiteY55" fmla="*/ 1416128 h 4379777"/>
              <a:gd name="connsiteX56" fmla="*/ 5329385 w 6993815"/>
              <a:gd name="connsiteY56" fmla="*/ 1372330 h 4379777"/>
              <a:gd name="connsiteX57" fmla="*/ 5650547 w 6993815"/>
              <a:gd name="connsiteY57" fmla="*/ 1343132 h 4379777"/>
              <a:gd name="connsiteX58" fmla="*/ 6292872 w 6993815"/>
              <a:gd name="connsiteY58" fmla="*/ 1357731 h 4379777"/>
              <a:gd name="connsiteX59" fmla="*/ 6395060 w 6993815"/>
              <a:gd name="connsiteY59" fmla="*/ 1386929 h 4379777"/>
              <a:gd name="connsiteX60" fmla="*/ 6482649 w 6993815"/>
              <a:gd name="connsiteY60" fmla="*/ 1401529 h 4379777"/>
              <a:gd name="connsiteX61" fmla="*/ 6657829 w 6993815"/>
              <a:gd name="connsiteY61" fmla="*/ 1445326 h 4379777"/>
              <a:gd name="connsiteX62" fmla="*/ 6716222 w 6993815"/>
              <a:gd name="connsiteY62" fmla="*/ 1459926 h 4379777"/>
              <a:gd name="connsiteX63" fmla="*/ 6803812 w 6993815"/>
              <a:gd name="connsiteY63" fmla="*/ 1489124 h 4379777"/>
              <a:gd name="connsiteX64" fmla="*/ 6847606 w 6993815"/>
              <a:gd name="connsiteY64" fmla="*/ 1518323 h 4379777"/>
              <a:gd name="connsiteX65" fmla="*/ 6891401 w 6993815"/>
              <a:gd name="connsiteY65" fmla="*/ 1532922 h 4379777"/>
              <a:gd name="connsiteX66" fmla="*/ 6978991 w 6993815"/>
              <a:gd name="connsiteY66" fmla="*/ 1620517 h 4379777"/>
              <a:gd name="connsiteX67" fmla="*/ 6993589 w 6993815"/>
              <a:gd name="connsiteY67" fmla="*/ 1678914 h 4379777"/>
              <a:gd name="connsiteX68" fmla="*/ 6964393 w 6993815"/>
              <a:gd name="connsiteY68" fmla="*/ 1766510 h 4379777"/>
              <a:gd name="connsiteX69" fmla="*/ 6906000 w 6993815"/>
              <a:gd name="connsiteY69" fmla="*/ 1795709 h 4379777"/>
              <a:gd name="connsiteX70" fmla="*/ 6774615 w 6993815"/>
              <a:gd name="connsiteY70" fmla="*/ 1824907 h 4379777"/>
              <a:gd name="connsiteX71" fmla="*/ 4614069 w 6993815"/>
              <a:gd name="connsiteY71" fmla="*/ 1824907 h 4379777"/>
              <a:gd name="connsiteX72" fmla="*/ 4526479 w 6993815"/>
              <a:gd name="connsiteY72" fmla="*/ 1854106 h 4379777"/>
              <a:gd name="connsiteX73" fmla="*/ 4409693 w 6993815"/>
              <a:gd name="connsiteY73" fmla="*/ 1956300 h 4379777"/>
              <a:gd name="connsiteX74" fmla="*/ 4351300 w 6993815"/>
              <a:gd name="connsiteY74" fmla="*/ 1985499 h 4379777"/>
              <a:gd name="connsiteX75" fmla="*/ 4263710 w 6993815"/>
              <a:gd name="connsiteY75" fmla="*/ 2043896 h 4379777"/>
              <a:gd name="connsiteX76" fmla="*/ 4176121 w 6993815"/>
              <a:gd name="connsiteY76" fmla="*/ 2102293 h 4379777"/>
              <a:gd name="connsiteX77" fmla="*/ 4117727 w 6993815"/>
              <a:gd name="connsiteY77" fmla="*/ 2146091 h 4379777"/>
              <a:gd name="connsiteX78" fmla="*/ 4088531 w 6993815"/>
              <a:gd name="connsiteY78" fmla="*/ 2189888 h 4379777"/>
              <a:gd name="connsiteX79" fmla="*/ 4103129 w 6993815"/>
              <a:gd name="connsiteY79" fmla="*/ 2335881 h 4379777"/>
              <a:gd name="connsiteX80" fmla="*/ 4176121 w 6993815"/>
              <a:gd name="connsiteY80" fmla="*/ 2365079 h 4379777"/>
              <a:gd name="connsiteX81" fmla="*/ 4278309 w 6993815"/>
              <a:gd name="connsiteY81" fmla="*/ 2408877 h 4379777"/>
              <a:gd name="connsiteX82" fmla="*/ 4395095 w 6993815"/>
              <a:gd name="connsiteY82" fmla="*/ 2438076 h 4379777"/>
              <a:gd name="connsiteX83" fmla="*/ 4453488 w 6993815"/>
              <a:gd name="connsiteY83" fmla="*/ 2452675 h 4379777"/>
              <a:gd name="connsiteX84" fmla="*/ 4657864 w 6993815"/>
              <a:gd name="connsiteY84" fmla="*/ 2511072 h 4379777"/>
              <a:gd name="connsiteX85" fmla="*/ 4876838 w 6993815"/>
              <a:gd name="connsiteY85" fmla="*/ 2554870 h 4379777"/>
              <a:gd name="connsiteX86" fmla="*/ 5008223 w 6993815"/>
              <a:gd name="connsiteY86" fmla="*/ 2584068 h 4379777"/>
              <a:gd name="connsiteX87" fmla="*/ 5154206 w 6993815"/>
              <a:gd name="connsiteY87" fmla="*/ 2613267 h 4379777"/>
              <a:gd name="connsiteX88" fmla="*/ 5358582 w 6993815"/>
              <a:gd name="connsiteY88" fmla="*/ 2657065 h 4379777"/>
              <a:gd name="connsiteX89" fmla="*/ 5577556 w 6993815"/>
              <a:gd name="connsiteY89" fmla="*/ 2686263 h 4379777"/>
              <a:gd name="connsiteX90" fmla="*/ 6614034 w 6993815"/>
              <a:gd name="connsiteY90" fmla="*/ 2700862 h 4379777"/>
              <a:gd name="connsiteX91" fmla="*/ 6614034 w 6993815"/>
              <a:gd name="connsiteY91" fmla="*/ 2978248 h 4379777"/>
              <a:gd name="connsiteX92" fmla="*/ 6570239 w 6993815"/>
              <a:gd name="connsiteY92" fmla="*/ 2992847 h 4379777"/>
              <a:gd name="connsiteX93" fmla="*/ 6015504 w 6993815"/>
              <a:gd name="connsiteY93" fmla="*/ 2978248 h 4379777"/>
              <a:gd name="connsiteX94" fmla="*/ 5854923 w 6993815"/>
              <a:gd name="connsiteY94" fmla="*/ 2963649 h 4379777"/>
              <a:gd name="connsiteX95" fmla="*/ 5314787 w 6993815"/>
              <a:gd name="connsiteY95" fmla="*/ 2978248 h 4379777"/>
              <a:gd name="connsiteX96" fmla="*/ 5270992 w 6993815"/>
              <a:gd name="connsiteY96" fmla="*/ 2992847 h 4379777"/>
              <a:gd name="connsiteX97" fmla="*/ 5212599 w 6993815"/>
              <a:gd name="connsiteY97" fmla="*/ 3007447 h 4379777"/>
              <a:gd name="connsiteX98" fmla="*/ 5110411 w 6993815"/>
              <a:gd name="connsiteY98" fmla="*/ 3065844 h 4379777"/>
              <a:gd name="connsiteX99" fmla="*/ 5022821 w 6993815"/>
              <a:gd name="connsiteY99" fmla="*/ 3080443 h 4379777"/>
              <a:gd name="connsiteX100" fmla="*/ 4336702 w 6993815"/>
              <a:gd name="connsiteY100" fmla="*/ 3095042 h 4379777"/>
              <a:gd name="connsiteX101" fmla="*/ 4219915 w 6993815"/>
              <a:gd name="connsiteY101" fmla="*/ 3138840 h 4379777"/>
              <a:gd name="connsiteX102" fmla="*/ 4132326 w 6993815"/>
              <a:gd name="connsiteY102" fmla="*/ 3211836 h 4379777"/>
              <a:gd name="connsiteX103" fmla="*/ 4117727 w 6993815"/>
              <a:gd name="connsiteY103" fmla="*/ 3270233 h 4379777"/>
              <a:gd name="connsiteX104" fmla="*/ 4103129 w 6993815"/>
              <a:gd name="connsiteY104" fmla="*/ 3357829 h 4379777"/>
              <a:gd name="connsiteX105" fmla="*/ 4088531 w 6993815"/>
              <a:gd name="connsiteY105" fmla="*/ 3401627 h 4379777"/>
              <a:gd name="connsiteX106" fmla="*/ 4073933 w 6993815"/>
              <a:gd name="connsiteY106" fmla="*/ 3474623 h 4379777"/>
              <a:gd name="connsiteX107" fmla="*/ 4059334 w 6993815"/>
              <a:gd name="connsiteY107" fmla="*/ 4131589 h 4379777"/>
              <a:gd name="connsiteX108" fmla="*/ 4044736 w 6993815"/>
              <a:gd name="connsiteY108" fmla="*/ 4219185 h 4379777"/>
              <a:gd name="connsiteX109" fmla="*/ 4015539 w 6993815"/>
              <a:gd name="connsiteY109" fmla="*/ 4321380 h 4379777"/>
              <a:gd name="connsiteX110" fmla="*/ 3986343 w 6993815"/>
              <a:gd name="connsiteY110" fmla="*/ 4365177 h 4379777"/>
              <a:gd name="connsiteX111" fmla="*/ 3942548 w 6993815"/>
              <a:gd name="connsiteY111" fmla="*/ 4379777 h 4379777"/>
              <a:gd name="connsiteX112" fmla="*/ 3796565 w 6993815"/>
              <a:gd name="connsiteY112" fmla="*/ 4365177 h 4379777"/>
              <a:gd name="connsiteX113" fmla="*/ 3738172 w 6993815"/>
              <a:gd name="connsiteY113" fmla="*/ 4321380 h 4379777"/>
              <a:gd name="connsiteX114" fmla="*/ 3708975 w 6993815"/>
              <a:gd name="connsiteY114" fmla="*/ 4233784 h 4379777"/>
              <a:gd name="connsiteX115" fmla="*/ 3665181 w 6993815"/>
              <a:gd name="connsiteY115" fmla="*/ 4087792 h 4379777"/>
              <a:gd name="connsiteX116" fmla="*/ 3635984 w 6993815"/>
              <a:gd name="connsiteY116" fmla="*/ 3679012 h 4379777"/>
              <a:gd name="connsiteX117" fmla="*/ 3621386 w 6993815"/>
              <a:gd name="connsiteY117" fmla="*/ 3562218 h 4379777"/>
              <a:gd name="connsiteX118" fmla="*/ 3606787 w 6993815"/>
              <a:gd name="connsiteY118" fmla="*/ 3503821 h 4379777"/>
              <a:gd name="connsiteX119" fmla="*/ 3562993 w 6993815"/>
              <a:gd name="connsiteY119" fmla="*/ 3401627 h 4379777"/>
              <a:gd name="connsiteX120" fmla="*/ 3533796 w 6993815"/>
              <a:gd name="connsiteY120" fmla="*/ 3284833 h 4379777"/>
              <a:gd name="connsiteX121" fmla="*/ 3504599 w 6993815"/>
              <a:gd name="connsiteY121" fmla="*/ 3226436 h 4379777"/>
              <a:gd name="connsiteX122" fmla="*/ 3446206 w 6993815"/>
              <a:gd name="connsiteY122" fmla="*/ 3095042 h 4379777"/>
              <a:gd name="connsiteX123" fmla="*/ 3402412 w 6993815"/>
              <a:gd name="connsiteY123" fmla="*/ 3007447 h 4379777"/>
              <a:gd name="connsiteX124" fmla="*/ 3329420 w 6993815"/>
              <a:gd name="connsiteY124" fmla="*/ 2876053 h 4379777"/>
              <a:gd name="connsiteX125" fmla="*/ 3271027 w 6993815"/>
              <a:gd name="connsiteY125" fmla="*/ 2832256 h 4379777"/>
              <a:gd name="connsiteX126" fmla="*/ 3183437 w 6993815"/>
              <a:gd name="connsiteY126" fmla="*/ 2773859 h 4379777"/>
              <a:gd name="connsiteX127" fmla="*/ 2891472 w 6993815"/>
              <a:gd name="connsiteY127" fmla="*/ 2788458 h 4379777"/>
              <a:gd name="connsiteX128" fmla="*/ 2803882 w 6993815"/>
              <a:gd name="connsiteY128" fmla="*/ 2876053 h 4379777"/>
              <a:gd name="connsiteX129" fmla="*/ 2730890 w 6993815"/>
              <a:gd name="connsiteY129" fmla="*/ 2949050 h 4379777"/>
              <a:gd name="connsiteX130" fmla="*/ 2687096 w 6993815"/>
              <a:gd name="connsiteY130" fmla="*/ 3051244 h 4379777"/>
              <a:gd name="connsiteX131" fmla="*/ 2657899 w 6993815"/>
              <a:gd name="connsiteY131" fmla="*/ 3138840 h 4379777"/>
              <a:gd name="connsiteX132" fmla="*/ 2643301 w 6993815"/>
              <a:gd name="connsiteY132" fmla="*/ 3182638 h 4379777"/>
              <a:gd name="connsiteX133" fmla="*/ 2614104 w 6993815"/>
              <a:gd name="connsiteY133" fmla="*/ 3226436 h 4379777"/>
              <a:gd name="connsiteX134" fmla="*/ 2599506 w 6993815"/>
              <a:gd name="connsiteY134" fmla="*/ 3270233 h 4379777"/>
              <a:gd name="connsiteX135" fmla="*/ 2570309 w 6993815"/>
              <a:gd name="connsiteY135" fmla="*/ 3795806 h 4379777"/>
              <a:gd name="connsiteX136" fmla="*/ 2541113 w 6993815"/>
              <a:gd name="connsiteY136" fmla="*/ 4029395 h 4379777"/>
              <a:gd name="connsiteX137" fmla="*/ 2526514 w 6993815"/>
              <a:gd name="connsiteY137" fmla="*/ 4087792 h 4379777"/>
              <a:gd name="connsiteX138" fmla="*/ 2468121 w 6993815"/>
              <a:gd name="connsiteY138" fmla="*/ 4175387 h 4379777"/>
              <a:gd name="connsiteX139" fmla="*/ 2453523 w 6993815"/>
              <a:gd name="connsiteY139" fmla="*/ 4233784 h 4379777"/>
              <a:gd name="connsiteX140" fmla="*/ 2263745 w 6993815"/>
              <a:gd name="connsiteY140" fmla="*/ 4219185 h 4379777"/>
              <a:gd name="connsiteX141" fmla="*/ 2190754 w 6993815"/>
              <a:gd name="connsiteY141" fmla="*/ 4087792 h 4379777"/>
              <a:gd name="connsiteX142" fmla="*/ 2161557 w 6993815"/>
              <a:gd name="connsiteY142" fmla="*/ 4000196 h 4379777"/>
              <a:gd name="connsiteX143" fmla="*/ 2146959 w 6993815"/>
              <a:gd name="connsiteY143" fmla="*/ 3941799 h 4379777"/>
              <a:gd name="connsiteX144" fmla="*/ 2117763 w 6993815"/>
              <a:gd name="connsiteY144" fmla="*/ 3883402 h 4379777"/>
              <a:gd name="connsiteX145" fmla="*/ 2088566 w 6993815"/>
              <a:gd name="connsiteY145" fmla="*/ 3314031 h 4379777"/>
              <a:gd name="connsiteX146" fmla="*/ 2030173 w 6993815"/>
              <a:gd name="connsiteY146" fmla="*/ 2730061 h 4379777"/>
              <a:gd name="connsiteX147" fmla="*/ 716327 w 6993815"/>
              <a:gd name="connsiteY147" fmla="*/ 2730061 h 4379777"/>
              <a:gd name="connsiteX148" fmla="*/ 643336 w 6993815"/>
              <a:gd name="connsiteY148" fmla="*/ 2700862 h 4379777"/>
              <a:gd name="connsiteX149" fmla="*/ 541148 w 6993815"/>
              <a:gd name="connsiteY149" fmla="*/ 2686263 h 4379777"/>
              <a:gd name="connsiteX150" fmla="*/ 453558 w 6993815"/>
              <a:gd name="connsiteY150" fmla="*/ 2657065 h 4379777"/>
              <a:gd name="connsiteX151" fmla="*/ 249182 w 6993815"/>
              <a:gd name="connsiteY151" fmla="*/ 2613267 h 4379777"/>
              <a:gd name="connsiteX152" fmla="*/ 161593 w 6993815"/>
              <a:gd name="connsiteY152" fmla="*/ 2584068 h 4379777"/>
              <a:gd name="connsiteX153" fmla="*/ 117798 w 6993815"/>
              <a:gd name="connsiteY153" fmla="*/ 2569469 h 4379777"/>
              <a:gd name="connsiteX154" fmla="*/ 59405 w 6993815"/>
              <a:gd name="connsiteY154" fmla="*/ 2540271 h 4379777"/>
              <a:gd name="connsiteX155" fmla="*/ 1011 w 6993815"/>
              <a:gd name="connsiteY155" fmla="*/ 2452675 h 4379777"/>
              <a:gd name="connsiteX156" fmla="*/ 15610 w 6993815"/>
              <a:gd name="connsiteY156" fmla="*/ 2394278 h 4379777"/>
              <a:gd name="connsiteX157" fmla="*/ 176191 w 6993815"/>
              <a:gd name="connsiteY157" fmla="*/ 2350480 h 4379777"/>
              <a:gd name="connsiteX158" fmla="*/ 438960 w 6993815"/>
              <a:gd name="connsiteY158" fmla="*/ 2306682 h 4379777"/>
              <a:gd name="connsiteX159" fmla="*/ 1022891 w 6993815"/>
              <a:gd name="connsiteY159" fmla="*/ 2321282 h 4379777"/>
              <a:gd name="connsiteX160" fmla="*/ 1110481 w 6993815"/>
              <a:gd name="connsiteY160" fmla="*/ 2335881 h 4379777"/>
              <a:gd name="connsiteX161" fmla="*/ 1241866 w 6993815"/>
              <a:gd name="connsiteY161" fmla="*/ 2350480 h 4379777"/>
              <a:gd name="connsiteX162" fmla="*/ 2132361 w 6993815"/>
              <a:gd name="connsiteY162" fmla="*/ 2335881 h 4379777"/>
              <a:gd name="connsiteX163" fmla="*/ 2176156 w 6993815"/>
              <a:gd name="connsiteY163" fmla="*/ 2292083 h 4379777"/>
              <a:gd name="connsiteX164" fmla="*/ 2234549 w 6993815"/>
              <a:gd name="connsiteY164" fmla="*/ 2204488 h 4379777"/>
              <a:gd name="connsiteX165" fmla="*/ 2205352 w 6993815"/>
              <a:gd name="connsiteY165" fmla="*/ 2102293 h 4379777"/>
              <a:gd name="connsiteX166" fmla="*/ 2059369 w 6993815"/>
              <a:gd name="connsiteY166" fmla="*/ 2014697 h 4379777"/>
              <a:gd name="connsiteX167" fmla="*/ 2015575 w 6993815"/>
              <a:gd name="connsiteY167" fmla="*/ 1985499 h 4379777"/>
              <a:gd name="connsiteX168" fmla="*/ 1971780 w 6993815"/>
              <a:gd name="connsiteY168" fmla="*/ 1970900 h 4379777"/>
              <a:gd name="connsiteX169" fmla="*/ 1563028 w 6993815"/>
              <a:gd name="connsiteY169" fmla="*/ 1941701 h 4379777"/>
              <a:gd name="connsiteX170" fmla="*/ 1314857 w 6993815"/>
              <a:gd name="connsiteY170" fmla="*/ 1897903 h 4379777"/>
              <a:gd name="connsiteX171" fmla="*/ 1125079 w 6993815"/>
              <a:gd name="connsiteY171" fmla="*/ 1854106 h 4379777"/>
              <a:gd name="connsiteX172" fmla="*/ 803917 w 6993815"/>
              <a:gd name="connsiteY172" fmla="*/ 1810308 h 4379777"/>
              <a:gd name="connsiteX173" fmla="*/ 716327 w 6993815"/>
              <a:gd name="connsiteY173" fmla="*/ 1795709 h 4379777"/>
              <a:gd name="connsiteX174" fmla="*/ 468156 w 6993815"/>
              <a:gd name="connsiteY174" fmla="*/ 1781109 h 4379777"/>
              <a:gd name="connsiteX175" fmla="*/ 307575 w 6993815"/>
              <a:gd name="connsiteY175" fmla="*/ 1766510 h 4379777"/>
              <a:gd name="connsiteX176" fmla="*/ 205387 w 6993815"/>
              <a:gd name="connsiteY176" fmla="*/ 1737312 h 4379777"/>
              <a:gd name="connsiteX177" fmla="*/ 190789 w 6993815"/>
              <a:gd name="connsiteY177" fmla="*/ 1693514 h 4379777"/>
              <a:gd name="connsiteX178" fmla="*/ 307575 w 6993815"/>
              <a:gd name="connsiteY178" fmla="*/ 1591319 h 4379777"/>
              <a:gd name="connsiteX179" fmla="*/ 1241866 w 6993815"/>
              <a:gd name="connsiteY179" fmla="*/ 1576720 h 4379777"/>
              <a:gd name="connsiteX180" fmla="*/ 1285660 w 6993815"/>
              <a:gd name="connsiteY180" fmla="*/ 1547521 h 4379777"/>
              <a:gd name="connsiteX181" fmla="*/ 1329455 w 6993815"/>
              <a:gd name="connsiteY181" fmla="*/ 1532922 h 4379777"/>
              <a:gd name="connsiteX182" fmla="*/ 1358652 w 6993815"/>
              <a:gd name="connsiteY182" fmla="*/ 1503723 h 4379777"/>
              <a:gd name="connsiteX183" fmla="*/ 1358652 w 6993815"/>
              <a:gd name="connsiteY183" fmla="*/ 1503723 h 4379777"/>
              <a:gd name="connsiteX184" fmla="*/ 1358652 w 6993815"/>
              <a:gd name="connsiteY184" fmla="*/ 1503723 h 43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6993815" h="4379777">
                <a:moveTo>
                  <a:pt x="1095883" y="1518323"/>
                </a:moveTo>
                <a:lnTo>
                  <a:pt x="1095883" y="1518323"/>
                </a:lnTo>
                <a:cubicBezTo>
                  <a:pt x="1193205" y="1513456"/>
                  <a:pt x="1290405" y="1503723"/>
                  <a:pt x="1387848" y="1503723"/>
                </a:cubicBezTo>
                <a:cubicBezTo>
                  <a:pt x="1436320" y="1503723"/>
                  <a:pt x="1573386" y="1519003"/>
                  <a:pt x="1636019" y="1532922"/>
                </a:cubicBezTo>
                <a:cubicBezTo>
                  <a:pt x="1651041" y="1536260"/>
                  <a:pt x="1664885" y="1543789"/>
                  <a:pt x="1679814" y="1547521"/>
                </a:cubicBezTo>
                <a:cubicBezTo>
                  <a:pt x="1703885" y="1553539"/>
                  <a:pt x="1728475" y="1557254"/>
                  <a:pt x="1752805" y="1562120"/>
                </a:cubicBezTo>
                <a:cubicBezTo>
                  <a:pt x="1772270" y="1557254"/>
                  <a:pt x="1805215" y="1566672"/>
                  <a:pt x="1811199" y="1547521"/>
                </a:cubicBezTo>
                <a:cubicBezTo>
                  <a:pt x="1833019" y="1477692"/>
                  <a:pt x="1819963" y="1401457"/>
                  <a:pt x="1825797" y="1328532"/>
                </a:cubicBezTo>
                <a:cubicBezTo>
                  <a:pt x="1829697" y="1279781"/>
                  <a:pt x="1836911" y="1231322"/>
                  <a:pt x="1840395" y="1182540"/>
                </a:cubicBezTo>
                <a:cubicBezTo>
                  <a:pt x="1870503" y="760989"/>
                  <a:pt x="1833790" y="1043677"/>
                  <a:pt x="1869592" y="846757"/>
                </a:cubicBezTo>
                <a:cubicBezTo>
                  <a:pt x="1874887" y="817633"/>
                  <a:pt x="1877011" y="787879"/>
                  <a:pt x="1884190" y="759161"/>
                </a:cubicBezTo>
                <a:cubicBezTo>
                  <a:pt x="1891654" y="729302"/>
                  <a:pt x="1903655" y="700764"/>
                  <a:pt x="1913387" y="671566"/>
                </a:cubicBezTo>
                <a:cubicBezTo>
                  <a:pt x="1918253" y="656967"/>
                  <a:pt x="1921103" y="641532"/>
                  <a:pt x="1927985" y="627768"/>
                </a:cubicBezTo>
                <a:cubicBezTo>
                  <a:pt x="1937717" y="608302"/>
                  <a:pt x="1949540" y="589748"/>
                  <a:pt x="1957181" y="569371"/>
                </a:cubicBezTo>
                <a:cubicBezTo>
                  <a:pt x="1964226" y="550584"/>
                  <a:pt x="1963877" y="529417"/>
                  <a:pt x="1971780" y="510974"/>
                </a:cubicBezTo>
                <a:cubicBezTo>
                  <a:pt x="1978691" y="494847"/>
                  <a:pt x="1992271" y="482410"/>
                  <a:pt x="2000976" y="467176"/>
                </a:cubicBezTo>
                <a:cubicBezTo>
                  <a:pt x="2011773" y="448280"/>
                  <a:pt x="2016241" y="425498"/>
                  <a:pt x="2030173" y="408779"/>
                </a:cubicBezTo>
                <a:cubicBezTo>
                  <a:pt x="2041405" y="395300"/>
                  <a:pt x="2058735" y="388286"/>
                  <a:pt x="2073968" y="379581"/>
                </a:cubicBezTo>
                <a:cubicBezTo>
                  <a:pt x="2148277" y="337116"/>
                  <a:pt x="2134312" y="350103"/>
                  <a:pt x="2234549" y="335783"/>
                </a:cubicBezTo>
                <a:cubicBezTo>
                  <a:pt x="2263746" y="340649"/>
                  <a:pt x="2296440" y="335696"/>
                  <a:pt x="2322139" y="350382"/>
                </a:cubicBezTo>
                <a:cubicBezTo>
                  <a:pt x="2335500" y="358017"/>
                  <a:pt x="2330675" y="380035"/>
                  <a:pt x="2336737" y="394180"/>
                </a:cubicBezTo>
                <a:cubicBezTo>
                  <a:pt x="2345309" y="414184"/>
                  <a:pt x="2356201" y="433111"/>
                  <a:pt x="2365933" y="452577"/>
                </a:cubicBezTo>
                <a:cubicBezTo>
                  <a:pt x="2400137" y="726215"/>
                  <a:pt x="2365933" y="399746"/>
                  <a:pt x="2365933" y="905154"/>
                </a:cubicBezTo>
                <a:cubicBezTo>
                  <a:pt x="2365933" y="1017187"/>
                  <a:pt x="2372256" y="1129210"/>
                  <a:pt x="2380532" y="1240937"/>
                </a:cubicBezTo>
                <a:cubicBezTo>
                  <a:pt x="2382014" y="1260947"/>
                  <a:pt x="2389618" y="1280041"/>
                  <a:pt x="2395130" y="1299334"/>
                </a:cubicBezTo>
                <a:cubicBezTo>
                  <a:pt x="2405954" y="1337221"/>
                  <a:pt x="2435100" y="1419720"/>
                  <a:pt x="2468121" y="1430727"/>
                </a:cubicBezTo>
                <a:cubicBezTo>
                  <a:pt x="2482719" y="1435593"/>
                  <a:pt x="2497772" y="1439264"/>
                  <a:pt x="2511916" y="1445326"/>
                </a:cubicBezTo>
                <a:cubicBezTo>
                  <a:pt x="2549005" y="1461222"/>
                  <a:pt x="2574460" y="1481916"/>
                  <a:pt x="2614104" y="1489124"/>
                </a:cubicBezTo>
                <a:cubicBezTo>
                  <a:pt x="2652703" y="1496142"/>
                  <a:pt x="2691961" y="1498857"/>
                  <a:pt x="2730890" y="1503723"/>
                </a:cubicBezTo>
                <a:cubicBezTo>
                  <a:pt x="2823346" y="1493990"/>
                  <a:pt x="2917413" y="1494275"/>
                  <a:pt x="3008258" y="1474525"/>
                </a:cubicBezTo>
                <a:cubicBezTo>
                  <a:pt x="3067822" y="1461576"/>
                  <a:pt x="3070296" y="1413217"/>
                  <a:pt x="3095848" y="1372330"/>
                </a:cubicBezTo>
                <a:cubicBezTo>
                  <a:pt x="3127061" y="1322385"/>
                  <a:pt x="3143623" y="1309951"/>
                  <a:pt x="3183437" y="1270135"/>
                </a:cubicBezTo>
                <a:cubicBezTo>
                  <a:pt x="3188303" y="1255536"/>
                  <a:pt x="3193809" y="1241135"/>
                  <a:pt x="3198036" y="1226338"/>
                </a:cubicBezTo>
                <a:cubicBezTo>
                  <a:pt x="3215835" y="1164040"/>
                  <a:pt x="3212184" y="1162668"/>
                  <a:pt x="3227232" y="1094944"/>
                </a:cubicBezTo>
                <a:cubicBezTo>
                  <a:pt x="3231584" y="1075357"/>
                  <a:pt x="3236964" y="1056013"/>
                  <a:pt x="3241830" y="1036547"/>
                </a:cubicBezTo>
                <a:cubicBezTo>
                  <a:pt x="3246696" y="861356"/>
                  <a:pt x="3248093" y="686034"/>
                  <a:pt x="3256429" y="510974"/>
                </a:cubicBezTo>
                <a:cubicBezTo>
                  <a:pt x="3258068" y="476561"/>
                  <a:pt x="3274868" y="402632"/>
                  <a:pt x="3285625" y="364982"/>
                </a:cubicBezTo>
                <a:cubicBezTo>
                  <a:pt x="3289852" y="350185"/>
                  <a:pt x="3295997" y="335981"/>
                  <a:pt x="3300224" y="321184"/>
                </a:cubicBezTo>
                <a:cubicBezTo>
                  <a:pt x="3330190" y="216298"/>
                  <a:pt x="3299324" y="310184"/>
                  <a:pt x="3329420" y="189790"/>
                </a:cubicBezTo>
                <a:cubicBezTo>
                  <a:pt x="3333152" y="174861"/>
                  <a:pt x="3335482" y="158797"/>
                  <a:pt x="3344018" y="145993"/>
                </a:cubicBezTo>
                <a:cubicBezTo>
                  <a:pt x="3355470" y="128814"/>
                  <a:pt x="3374596" y="118056"/>
                  <a:pt x="3387813" y="102195"/>
                </a:cubicBezTo>
                <a:cubicBezTo>
                  <a:pt x="3415296" y="69213"/>
                  <a:pt x="3420096" y="37863"/>
                  <a:pt x="3460805" y="14599"/>
                </a:cubicBezTo>
                <a:cubicBezTo>
                  <a:pt x="3478225" y="4644"/>
                  <a:pt x="3499734" y="4866"/>
                  <a:pt x="3519198" y="0"/>
                </a:cubicBezTo>
                <a:cubicBezTo>
                  <a:pt x="3567859" y="14599"/>
                  <a:pt x="3657403" y="-6407"/>
                  <a:pt x="3665181" y="43798"/>
                </a:cubicBezTo>
                <a:cubicBezTo>
                  <a:pt x="3859875" y="1300542"/>
                  <a:pt x="3468001" y="754159"/>
                  <a:pt x="3723574" y="1094944"/>
                </a:cubicBezTo>
                <a:cubicBezTo>
                  <a:pt x="3728440" y="1109543"/>
                  <a:pt x="3730537" y="1125380"/>
                  <a:pt x="3738172" y="1138742"/>
                </a:cubicBezTo>
                <a:cubicBezTo>
                  <a:pt x="3750243" y="1159868"/>
                  <a:pt x="3778267" y="1173090"/>
                  <a:pt x="3781967" y="1197139"/>
                </a:cubicBezTo>
                <a:cubicBezTo>
                  <a:pt x="3798262" y="1303065"/>
                  <a:pt x="3788346" y="1411467"/>
                  <a:pt x="3796565" y="1518323"/>
                </a:cubicBezTo>
                <a:cubicBezTo>
                  <a:pt x="3798104" y="1538329"/>
                  <a:pt x="3800034" y="1560025"/>
                  <a:pt x="3811163" y="1576720"/>
                </a:cubicBezTo>
                <a:cubicBezTo>
                  <a:pt x="3820895" y="1591319"/>
                  <a:pt x="3840360" y="1596185"/>
                  <a:pt x="3854958" y="1605918"/>
                </a:cubicBezTo>
                <a:cubicBezTo>
                  <a:pt x="4010673" y="1601052"/>
                  <a:pt x="4166708" y="1602419"/>
                  <a:pt x="4322103" y="1591319"/>
                </a:cubicBezTo>
                <a:cubicBezTo>
                  <a:pt x="4371602" y="1587783"/>
                  <a:pt x="4419136" y="1570279"/>
                  <a:pt x="4468086" y="1562120"/>
                </a:cubicBezTo>
                <a:lnTo>
                  <a:pt x="4643266" y="1532922"/>
                </a:lnTo>
                <a:cubicBezTo>
                  <a:pt x="4799788" y="1480743"/>
                  <a:pt x="4665436" y="1521507"/>
                  <a:pt x="4876838" y="1474525"/>
                </a:cubicBezTo>
                <a:cubicBezTo>
                  <a:pt x="4920633" y="1464792"/>
                  <a:pt x="4964152" y="1453721"/>
                  <a:pt x="5008223" y="1445326"/>
                </a:cubicBezTo>
                <a:cubicBezTo>
                  <a:pt x="5066376" y="1434249"/>
                  <a:pt x="5183402" y="1416128"/>
                  <a:pt x="5183402" y="1416128"/>
                </a:cubicBezTo>
                <a:cubicBezTo>
                  <a:pt x="5247362" y="1390542"/>
                  <a:pt x="5261062" y="1379922"/>
                  <a:pt x="5329385" y="1372330"/>
                </a:cubicBezTo>
                <a:cubicBezTo>
                  <a:pt x="5436223" y="1360459"/>
                  <a:pt x="5650547" y="1343132"/>
                  <a:pt x="5650547" y="1343132"/>
                </a:cubicBezTo>
                <a:cubicBezTo>
                  <a:pt x="5864655" y="1347998"/>
                  <a:pt x="6079078" y="1345154"/>
                  <a:pt x="6292872" y="1357731"/>
                </a:cubicBezTo>
                <a:cubicBezTo>
                  <a:pt x="6328237" y="1359811"/>
                  <a:pt x="6360542" y="1378963"/>
                  <a:pt x="6395060" y="1386929"/>
                </a:cubicBezTo>
                <a:cubicBezTo>
                  <a:pt x="6423901" y="1393585"/>
                  <a:pt x="6453934" y="1394350"/>
                  <a:pt x="6482649" y="1401529"/>
                </a:cubicBezTo>
                <a:cubicBezTo>
                  <a:pt x="6872863" y="1499090"/>
                  <a:pt x="6275835" y="1368921"/>
                  <a:pt x="6657829" y="1445326"/>
                </a:cubicBezTo>
                <a:cubicBezTo>
                  <a:pt x="6677503" y="1449261"/>
                  <a:pt x="6697005" y="1454160"/>
                  <a:pt x="6716222" y="1459926"/>
                </a:cubicBezTo>
                <a:cubicBezTo>
                  <a:pt x="6745700" y="1468770"/>
                  <a:pt x="6803812" y="1489124"/>
                  <a:pt x="6803812" y="1489124"/>
                </a:cubicBezTo>
                <a:cubicBezTo>
                  <a:pt x="6818410" y="1498857"/>
                  <a:pt x="6831913" y="1510476"/>
                  <a:pt x="6847606" y="1518323"/>
                </a:cubicBezTo>
                <a:cubicBezTo>
                  <a:pt x="6861369" y="1525205"/>
                  <a:pt x="6879255" y="1523474"/>
                  <a:pt x="6891401" y="1532922"/>
                </a:cubicBezTo>
                <a:cubicBezTo>
                  <a:pt x="6923994" y="1558273"/>
                  <a:pt x="6978991" y="1620517"/>
                  <a:pt x="6978991" y="1620517"/>
                </a:cubicBezTo>
                <a:cubicBezTo>
                  <a:pt x="6983857" y="1639983"/>
                  <a:pt x="6995585" y="1658949"/>
                  <a:pt x="6993589" y="1678914"/>
                </a:cubicBezTo>
                <a:cubicBezTo>
                  <a:pt x="6990527" y="1709539"/>
                  <a:pt x="6982859" y="1741887"/>
                  <a:pt x="6964393" y="1766510"/>
                </a:cubicBezTo>
                <a:cubicBezTo>
                  <a:pt x="6951336" y="1783920"/>
                  <a:pt x="6926376" y="1788067"/>
                  <a:pt x="6906000" y="1795709"/>
                </a:cubicBezTo>
                <a:cubicBezTo>
                  <a:pt x="6882441" y="1804544"/>
                  <a:pt x="6794432" y="1820943"/>
                  <a:pt x="6774615" y="1824907"/>
                </a:cubicBezTo>
                <a:cubicBezTo>
                  <a:pt x="6113452" y="1817036"/>
                  <a:pt x="5289217" y="1795970"/>
                  <a:pt x="4614069" y="1824907"/>
                </a:cubicBezTo>
                <a:cubicBezTo>
                  <a:pt x="4583321" y="1826225"/>
                  <a:pt x="4555676" y="1844373"/>
                  <a:pt x="4526479" y="1854106"/>
                </a:cubicBezTo>
                <a:cubicBezTo>
                  <a:pt x="4484269" y="1896319"/>
                  <a:pt x="4463163" y="1920651"/>
                  <a:pt x="4409693" y="1956300"/>
                </a:cubicBezTo>
                <a:cubicBezTo>
                  <a:pt x="4391586" y="1968372"/>
                  <a:pt x="4369961" y="1974302"/>
                  <a:pt x="4351300" y="1985499"/>
                </a:cubicBezTo>
                <a:cubicBezTo>
                  <a:pt x="4321211" y="2003554"/>
                  <a:pt x="4292907" y="2024430"/>
                  <a:pt x="4263710" y="2043896"/>
                </a:cubicBezTo>
                <a:cubicBezTo>
                  <a:pt x="4263682" y="2043914"/>
                  <a:pt x="4176148" y="2102273"/>
                  <a:pt x="4176121" y="2102293"/>
                </a:cubicBezTo>
                <a:lnTo>
                  <a:pt x="4117727" y="2146091"/>
                </a:lnTo>
                <a:cubicBezTo>
                  <a:pt x="4107995" y="2160690"/>
                  <a:pt x="4096377" y="2174195"/>
                  <a:pt x="4088531" y="2189888"/>
                </a:cubicBezTo>
                <a:cubicBezTo>
                  <a:pt x="4064662" y="2237629"/>
                  <a:pt x="4065259" y="2287187"/>
                  <a:pt x="4103129" y="2335881"/>
                </a:cubicBezTo>
                <a:cubicBezTo>
                  <a:pt x="4119217" y="2356567"/>
                  <a:pt x="4152175" y="2354436"/>
                  <a:pt x="4176121" y="2365079"/>
                </a:cubicBezTo>
                <a:cubicBezTo>
                  <a:pt x="4239466" y="2393234"/>
                  <a:pt x="4220099" y="2393000"/>
                  <a:pt x="4278309" y="2408877"/>
                </a:cubicBezTo>
                <a:cubicBezTo>
                  <a:pt x="4317022" y="2419436"/>
                  <a:pt x="4356166" y="2428343"/>
                  <a:pt x="4395095" y="2438076"/>
                </a:cubicBezTo>
                <a:cubicBezTo>
                  <a:pt x="4414559" y="2442942"/>
                  <a:pt x="4434454" y="2446330"/>
                  <a:pt x="4453488" y="2452675"/>
                </a:cubicBezTo>
                <a:cubicBezTo>
                  <a:pt x="4536974" y="2480506"/>
                  <a:pt x="4566205" y="2492739"/>
                  <a:pt x="4657864" y="2511072"/>
                </a:cubicBezTo>
                <a:lnTo>
                  <a:pt x="4876838" y="2554870"/>
                </a:lnTo>
                <a:cubicBezTo>
                  <a:pt x="5224436" y="2624394"/>
                  <a:pt x="4719620" y="2522220"/>
                  <a:pt x="5008223" y="2584068"/>
                </a:cubicBezTo>
                <a:cubicBezTo>
                  <a:pt x="5056746" y="2594467"/>
                  <a:pt x="5106063" y="2601231"/>
                  <a:pt x="5154206" y="2613267"/>
                </a:cubicBezTo>
                <a:cubicBezTo>
                  <a:pt x="5260740" y="2639902"/>
                  <a:pt x="5192931" y="2623932"/>
                  <a:pt x="5358582" y="2657065"/>
                </a:cubicBezTo>
                <a:cubicBezTo>
                  <a:pt x="5442327" y="2673815"/>
                  <a:pt x="5480204" y="2683859"/>
                  <a:pt x="5577556" y="2686263"/>
                </a:cubicBezTo>
                <a:cubicBezTo>
                  <a:pt x="5922978" y="2694792"/>
                  <a:pt x="6268541" y="2695996"/>
                  <a:pt x="6614034" y="2700862"/>
                </a:cubicBezTo>
                <a:cubicBezTo>
                  <a:pt x="6648327" y="2803749"/>
                  <a:pt x="6654807" y="2804952"/>
                  <a:pt x="6614034" y="2978248"/>
                </a:cubicBezTo>
                <a:cubicBezTo>
                  <a:pt x="6610510" y="2993227"/>
                  <a:pt x="6584837" y="2987981"/>
                  <a:pt x="6570239" y="2992847"/>
                </a:cubicBezTo>
                <a:lnTo>
                  <a:pt x="6015504" y="2978248"/>
                </a:lnTo>
                <a:cubicBezTo>
                  <a:pt x="5961801" y="2976056"/>
                  <a:pt x="5908671" y="2963649"/>
                  <a:pt x="5854923" y="2963649"/>
                </a:cubicBezTo>
                <a:cubicBezTo>
                  <a:pt x="5674812" y="2963649"/>
                  <a:pt x="5494832" y="2973382"/>
                  <a:pt x="5314787" y="2978248"/>
                </a:cubicBezTo>
                <a:cubicBezTo>
                  <a:pt x="5300189" y="2983114"/>
                  <a:pt x="5285788" y="2988619"/>
                  <a:pt x="5270992" y="2992847"/>
                </a:cubicBezTo>
                <a:cubicBezTo>
                  <a:pt x="5251701" y="2998359"/>
                  <a:pt x="5231040" y="2999543"/>
                  <a:pt x="5212599" y="3007447"/>
                </a:cubicBezTo>
                <a:cubicBezTo>
                  <a:pt x="5128989" y="3043283"/>
                  <a:pt x="5211422" y="3035538"/>
                  <a:pt x="5110411" y="3065844"/>
                </a:cubicBezTo>
                <a:cubicBezTo>
                  <a:pt x="5082060" y="3074350"/>
                  <a:pt x="5052399" y="3079327"/>
                  <a:pt x="5022821" y="3080443"/>
                </a:cubicBezTo>
                <a:cubicBezTo>
                  <a:pt x="4794226" y="3089070"/>
                  <a:pt x="4565408" y="3090176"/>
                  <a:pt x="4336702" y="3095042"/>
                </a:cubicBezTo>
                <a:cubicBezTo>
                  <a:pt x="4233996" y="3163518"/>
                  <a:pt x="4364227" y="3084720"/>
                  <a:pt x="4219915" y="3138840"/>
                </a:cubicBezTo>
                <a:cubicBezTo>
                  <a:pt x="4187397" y="3151035"/>
                  <a:pt x="4155044" y="3189117"/>
                  <a:pt x="4132326" y="3211836"/>
                </a:cubicBezTo>
                <a:cubicBezTo>
                  <a:pt x="4127460" y="3231302"/>
                  <a:pt x="4121662" y="3250558"/>
                  <a:pt x="4117727" y="3270233"/>
                </a:cubicBezTo>
                <a:cubicBezTo>
                  <a:pt x="4111922" y="3299260"/>
                  <a:pt x="4109550" y="3328932"/>
                  <a:pt x="4103129" y="3357829"/>
                </a:cubicBezTo>
                <a:cubicBezTo>
                  <a:pt x="4099791" y="3372852"/>
                  <a:pt x="4092263" y="3386697"/>
                  <a:pt x="4088531" y="3401627"/>
                </a:cubicBezTo>
                <a:cubicBezTo>
                  <a:pt x="4082513" y="3425700"/>
                  <a:pt x="4078799" y="3450291"/>
                  <a:pt x="4073933" y="3474623"/>
                </a:cubicBezTo>
                <a:cubicBezTo>
                  <a:pt x="4069067" y="3693612"/>
                  <a:pt x="4067917" y="3912714"/>
                  <a:pt x="4059334" y="4131589"/>
                </a:cubicBezTo>
                <a:cubicBezTo>
                  <a:pt x="4058174" y="4161168"/>
                  <a:pt x="4050541" y="4190158"/>
                  <a:pt x="4044736" y="4219185"/>
                </a:cubicBezTo>
                <a:cubicBezTo>
                  <a:pt x="4041617" y="4234782"/>
                  <a:pt x="4024816" y="4302824"/>
                  <a:pt x="4015539" y="4321380"/>
                </a:cubicBezTo>
                <a:cubicBezTo>
                  <a:pt x="4007693" y="4337073"/>
                  <a:pt x="4000043" y="4354216"/>
                  <a:pt x="3986343" y="4365177"/>
                </a:cubicBezTo>
                <a:cubicBezTo>
                  <a:pt x="3974327" y="4374790"/>
                  <a:pt x="3957146" y="4374910"/>
                  <a:pt x="3942548" y="4379777"/>
                </a:cubicBezTo>
                <a:cubicBezTo>
                  <a:pt x="3893887" y="4374910"/>
                  <a:pt x="3843587" y="4378613"/>
                  <a:pt x="3796565" y="4365177"/>
                </a:cubicBezTo>
                <a:cubicBezTo>
                  <a:pt x="3773170" y="4358492"/>
                  <a:pt x="3751668" y="4341625"/>
                  <a:pt x="3738172" y="4321380"/>
                </a:cubicBezTo>
                <a:cubicBezTo>
                  <a:pt x="3721100" y="4295771"/>
                  <a:pt x="3720405" y="4262361"/>
                  <a:pt x="3708975" y="4233784"/>
                </a:cubicBezTo>
                <a:cubicBezTo>
                  <a:pt x="3670564" y="4137749"/>
                  <a:pt x="3684918" y="4186485"/>
                  <a:pt x="3665181" y="4087792"/>
                </a:cubicBezTo>
                <a:cubicBezTo>
                  <a:pt x="3654241" y="3901816"/>
                  <a:pt x="3653664" y="3846982"/>
                  <a:pt x="3635984" y="3679012"/>
                </a:cubicBezTo>
                <a:cubicBezTo>
                  <a:pt x="3631877" y="3639993"/>
                  <a:pt x="3627836" y="3600918"/>
                  <a:pt x="3621386" y="3562218"/>
                </a:cubicBezTo>
                <a:cubicBezTo>
                  <a:pt x="3618088" y="3542426"/>
                  <a:pt x="3613832" y="3522608"/>
                  <a:pt x="3606787" y="3503821"/>
                </a:cubicBezTo>
                <a:cubicBezTo>
                  <a:pt x="3575453" y="3420260"/>
                  <a:pt x="3581118" y="3474131"/>
                  <a:pt x="3562993" y="3401627"/>
                </a:cubicBezTo>
                <a:cubicBezTo>
                  <a:pt x="3549285" y="3346792"/>
                  <a:pt x="3553816" y="3331550"/>
                  <a:pt x="3533796" y="3284833"/>
                </a:cubicBezTo>
                <a:cubicBezTo>
                  <a:pt x="3525224" y="3264829"/>
                  <a:pt x="3512681" y="3246643"/>
                  <a:pt x="3504599" y="3226436"/>
                </a:cubicBezTo>
                <a:cubicBezTo>
                  <a:pt x="3452481" y="3096132"/>
                  <a:pt x="3502379" y="3179307"/>
                  <a:pt x="3446206" y="3095042"/>
                </a:cubicBezTo>
                <a:cubicBezTo>
                  <a:pt x="3409515" y="2984960"/>
                  <a:pt x="3459007" y="3120644"/>
                  <a:pt x="3402412" y="3007447"/>
                </a:cubicBezTo>
                <a:cubicBezTo>
                  <a:pt x="3373773" y="2950166"/>
                  <a:pt x="3403060" y="2931286"/>
                  <a:pt x="3329420" y="2876053"/>
                </a:cubicBezTo>
                <a:cubicBezTo>
                  <a:pt x="3309956" y="2861454"/>
                  <a:pt x="3290959" y="2846209"/>
                  <a:pt x="3271027" y="2832256"/>
                </a:cubicBezTo>
                <a:cubicBezTo>
                  <a:pt x="3242280" y="2812132"/>
                  <a:pt x="3183437" y="2773859"/>
                  <a:pt x="3183437" y="2773859"/>
                </a:cubicBezTo>
                <a:cubicBezTo>
                  <a:pt x="3086115" y="2778725"/>
                  <a:pt x="2988163" y="2776371"/>
                  <a:pt x="2891472" y="2788458"/>
                </a:cubicBezTo>
                <a:cubicBezTo>
                  <a:pt x="2825590" y="2796694"/>
                  <a:pt x="2830832" y="2828887"/>
                  <a:pt x="2803882" y="2876053"/>
                </a:cubicBezTo>
                <a:cubicBezTo>
                  <a:pt x="2773937" y="2928460"/>
                  <a:pt x="2780300" y="2916108"/>
                  <a:pt x="2730890" y="2949050"/>
                </a:cubicBezTo>
                <a:cubicBezTo>
                  <a:pt x="2692274" y="3103527"/>
                  <a:pt x="2744703" y="2921620"/>
                  <a:pt x="2687096" y="3051244"/>
                </a:cubicBezTo>
                <a:cubicBezTo>
                  <a:pt x="2674597" y="3079370"/>
                  <a:pt x="2667631" y="3109641"/>
                  <a:pt x="2657899" y="3138840"/>
                </a:cubicBezTo>
                <a:cubicBezTo>
                  <a:pt x="2653033" y="3153439"/>
                  <a:pt x="2651837" y="3169833"/>
                  <a:pt x="2643301" y="3182638"/>
                </a:cubicBezTo>
                <a:lnTo>
                  <a:pt x="2614104" y="3226436"/>
                </a:lnTo>
                <a:cubicBezTo>
                  <a:pt x="2609238" y="3241035"/>
                  <a:pt x="2602524" y="3255143"/>
                  <a:pt x="2599506" y="3270233"/>
                </a:cubicBezTo>
                <a:cubicBezTo>
                  <a:pt x="2567188" y="3431837"/>
                  <a:pt x="2576868" y="3667896"/>
                  <a:pt x="2570309" y="3795806"/>
                </a:cubicBezTo>
                <a:cubicBezTo>
                  <a:pt x="2566839" y="3863471"/>
                  <a:pt x="2555233" y="3958793"/>
                  <a:pt x="2541113" y="4029395"/>
                </a:cubicBezTo>
                <a:cubicBezTo>
                  <a:pt x="2537178" y="4049070"/>
                  <a:pt x="2535487" y="4069845"/>
                  <a:pt x="2526514" y="4087792"/>
                </a:cubicBezTo>
                <a:cubicBezTo>
                  <a:pt x="2510821" y="4119179"/>
                  <a:pt x="2468121" y="4175387"/>
                  <a:pt x="2468121" y="4175387"/>
                </a:cubicBezTo>
                <a:cubicBezTo>
                  <a:pt x="2463255" y="4194853"/>
                  <a:pt x="2464652" y="4217089"/>
                  <a:pt x="2453523" y="4233784"/>
                </a:cubicBezTo>
                <a:cubicBezTo>
                  <a:pt x="2407303" y="4303120"/>
                  <a:pt x="2311160" y="4233411"/>
                  <a:pt x="2263745" y="4219185"/>
                </a:cubicBezTo>
                <a:cubicBezTo>
                  <a:pt x="2241524" y="4182147"/>
                  <a:pt x="2207507" y="4129676"/>
                  <a:pt x="2190754" y="4087792"/>
                </a:cubicBezTo>
                <a:cubicBezTo>
                  <a:pt x="2179324" y="4059215"/>
                  <a:pt x="2170400" y="4029676"/>
                  <a:pt x="2161557" y="4000196"/>
                </a:cubicBezTo>
                <a:cubicBezTo>
                  <a:pt x="2155792" y="3980977"/>
                  <a:pt x="2154004" y="3960586"/>
                  <a:pt x="2146959" y="3941799"/>
                </a:cubicBezTo>
                <a:cubicBezTo>
                  <a:pt x="2139318" y="3921422"/>
                  <a:pt x="2127495" y="3902868"/>
                  <a:pt x="2117763" y="3883402"/>
                </a:cubicBezTo>
                <a:cubicBezTo>
                  <a:pt x="2084051" y="3579986"/>
                  <a:pt x="2114518" y="3885029"/>
                  <a:pt x="2088566" y="3314031"/>
                </a:cubicBezTo>
                <a:cubicBezTo>
                  <a:pt x="2079097" y="3105697"/>
                  <a:pt x="2055313" y="2947953"/>
                  <a:pt x="2030173" y="2730061"/>
                </a:cubicBezTo>
                <a:cubicBezTo>
                  <a:pt x="1495551" y="2761511"/>
                  <a:pt x="1572506" y="2762993"/>
                  <a:pt x="716327" y="2730061"/>
                </a:cubicBezTo>
                <a:cubicBezTo>
                  <a:pt x="690141" y="2729054"/>
                  <a:pt x="668758" y="2707218"/>
                  <a:pt x="643336" y="2700862"/>
                </a:cubicBezTo>
                <a:cubicBezTo>
                  <a:pt x="609955" y="2692516"/>
                  <a:pt x="575211" y="2691129"/>
                  <a:pt x="541148" y="2686263"/>
                </a:cubicBezTo>
                <a:cubicBezTo>
                  <a:pt x="511951" y="2676530"/>
                  <a:pt x="483415" y="2664530"/>
                  <a:pt x="453558" y="2657065"/>
                </a:cubicBezTo>
                <a:cubicBezTo>
                  <a:pt x="385792" y="2640123"/>
                  <a:pt x="316140" y="2633356"/>
                  <a:pt x="249182" y="2613267"/>
                </a:cubicBezTo>
                <a:cubicBezTo>
                  <a:pt x="219704" y="2604423"/>
                  <a:pt x="190789" y="2593801"/>
                  <a:pt x="161593" y="2584068"/>
                </a:cubicBezTo>
                <a:cubicBezTo>
                  <a:pt x="146995" y="2579202"/>
                  <a:pt x="131561" y="2576351"/>
                  <a:pt x="117798" y="2569469"/>
                </a:cubicBezTo>
                <a:lnTo>
                  <a:pt x="59405" y="2540271"/>
                </a:lnTo>
                <a:cubicBezTo>
                  <a:pt x="39940" y="2511072"/>
                  <a:pt x="-7500" y="2486719"/>
                  <a:pt x="1011" y="2452675"/>
                </a:cubicBezTo>
                <a:cubicBezTo>
                  <a:pt x="5877" y="2433209"/>
                  <a:pt x="1423" y="2408466"/>
                  <a:pt x="15610" y="2394278"/>
                </a:cubicBezTo>
                <a:cubicBezTo>
                  <a:pt x="46085" y="2363801"/>
                  <a:pt x="141819" y="2358412"/>
                  <a:pt x="176191" y="2350480"/>
                </a:cubicBezTo>
                <a:cubicBezTo>
                  <a:pt x="390510" y="2301019"/>
                  <a:pt x="151383" y="2332828"/>
                  <a:pt x="438960" y="2306682"/>
                </a:cubicBezTo>
                <a:lnTo>
                  <a:pt x="1022891" y="2321282"/>
                </a:lnTo>
                <a:cubicBezTo>
                  <a:pt x="1052462" y="2322568"/>
                  <a:pt x="1081141" y="2331969"/>
                  <a:pt x="1110481" y="2335881"/>
                </a:cubicBezTo>
                <a:cubicBezTo>
                  <a:pt x="1154159" y="2341705"/>
                  <a:pt x="1198071" y="2345614"/>
                  <a:pt x="1241866" y="2350480"/>
                </a:cubicBezTo>
                <a:lnTo>
                  <a:pt x="2132361" y="2335881"/>
                </a:lnTo>
                <a:cubicBezTo>
                  <a:pt x="2152967" y="2334593"/>
                  <a:pt x="2163481" y="2308380"/>
                  <a:pt x="2176156" y="2292083"/>
                </a:cubicBezTo>
                <a:cubicBezTo>
                  <a:pt x="2197699" y="2264383"/>
                  <a:pt x="2234549" y="2204488"/>
                  <a:pt x="2234549" y="2204488"/>
                </a:cubicBezTo>
                <a:cubicBezTo>
                  <a:pt x="2224817" y="2170423"/>
                  <a:pt x="2226189" y="2130946"/>
                  <a:pt x="2205352" y="2102293"/>
                </a:cubicBezTo>
                <a:cubicBezTo>
                  <a:pt x="2179957" y="2067372"/>
                  <a:pt x="2099347" y="2037543"/>
                  <a:pt x="2059369" y="2014697"/>
                </a:cubicBezTo>
                <a:cubicBezTo>
                  <a:pt x="2044136" y="2005992"/>
                  <a:pt x="2031268" y="1993346"/>
                  <a:pt x="2015575" y="1985499"/>
                </a:cubicBezTo>
                <a:cubicBezTo>
                  <a:pt x="2001812" y="1978617"/>
                  <a:pt x="1986576" y="1975128"/>
                  <a:pt x="1971780" y="1970900"/>
                </a:cubicBezTo>
                <a:cubicBezTo>
                  <a:pt x="1825123" y="1928995"/>
                  <a:pt x="1787009" y="1951034"/>
                  <a:pt x="1563028" y="1941701"/>
                </a:cubicBezTo>
                <a:cubicBezTo>
                  <a:pt x="1498940" y="1932545"/>
                  <a:pt x="1368781" y="1915878"/>
                  <a:pt x="1314857" y="1897903"/>
                </a:cubicBezTo>
                <a:cubicBezTo>
                  <a:pt x="1194624" y="1857824"/>
                  <a:pt x="1257734" y="1873058"/>
                  <a:pt x="1125079" y="1854106"/>
                </a:cubicBezTo>
                <a:cubicBezTo>
                  <a:pt x="934080" y="1799530"/>
                  <a:pt x="1096385" y="1838163"/>
                  <a:pt x="803917" y="1810308"/>
                </a:cubicBezTo>
                <a:cubicBezTo>
                  <a:pt x="774451" y="1807502"/>
                  <a:pt x="745815" y="1798273"/>
                  <a:pt x="716327" y="1795709"/>
                </a:cubicBezTo>
                <a:cubicBezTo>
                  <a:pt x="633772" y="1788530"/>
                  <a:pt x="550812" y="1787013"/>
                  <a:pt x="468156" y="1781109"/>
                </a:cubicBezTo>
                <a:cubicBezTo>
                  <a:pt x="414545" y="1777279"/>
                  <a:pt x="361102" y="1771376"/>
                  <a:pt x="307575" y="1766510"/>
                </a:cubicBezTo>
                <a:cubicBezTo>
                  <a:pt x="307070" y="1766384"/>
                  <a:pt x="212368" y="1744293"/>
                  <a:pt x="205387" y="1737312"/>
                </a:cubicBezTo>
                <a:cubicBezTo>
                  <a:pt x="194506" y="1726430"/>
                  <a:pt x="195655" y="1708113"/>
                  <a:pt x="190789" y="1693514"/>
                </a:cubicBezTo>
                <a:cubicBezTo>
                  <a:pt x="220095" y="1620243"/>
                  <a:pt x="208418" y="1595569"/>
                  <a:pt x="307575" y="1591319"/>
                </a:cubicBezTo>
                <a:cubicBezTo>
                  <a:pt x="618758" y="1577982"/>
                  <a:pt x="930436" y="1581586"/>
                  <a:pt x="1241866" y="1576720"/>
                </a:cubicBezTo>
                <a:cubicBezTo>
                  <a:pt x="1256464" y="1566987"/>
                  <a:pt x="1269967" y="1555368"/>
                  <a:pt x="1285660" y="1547521"/>
                </a:cubicBezTo>
                <a:cubicBezTo>
                  <a:pt x="1299423" y="1540639"/>
                  <a:pt x="1316260" y="1540839"/>
                  <a:pt x="1329455" y="1532922"/>
                </a:cubicBezTo>
                <a:cubicBezTo>
                  <a:pt x="1341257" y="1525840"/>
                  <a:pt x="1348920" y="1513456"/>
                  <a:pt x="1358652" y="1503723"/>
                </a:cubicBezTo>
                <a:lnTo>
                  <a:pt x="1358652" y="1503723"/>
                </a:lnTo>
                <a:lnTo>
                  <a:pt x="1358652" y="1503723"/>
                </a:lnTo>
              </a:path>
            </a:pathLst>
          </a:custGeom>
          <a:solidFill>
            <a:schemeClr val="accent1"/>
          </a:solidFill>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9" name="Straight Arrow Connector 18"/>
          <p:cNvCxnSpPr/>
          <p:nvPr/>
        </p:nvCxnSpPr>
        <p:spPr>
          <a:xfrm>
            <a:off x="145982" y="5101608"/>
            <a:ext cx="8656784" cy="0"/>
          </a:xfrm>
          <a:prstGeom prst="straightConnector1">
            <a:avLst/>
          </a:prstGeom>
          <a:ln w="571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898483" y="5100388"/>
            <a:ext cx="1604186" cy="0"/>
          </a:xfrm>
          <a:prstGeom prst="line">
            <a:avLst/>
          </a:prstGeom>
          <a:ln w="76200" cmpd="sng">
            <a:solidFill>
              <a:srgbClr val="FF0000">
                <a:alpha val="55000"/>
              </a:srgb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018231" y="5101608"/>
            <a:ext cx="1604186" cy="0"/>
          </a:xfrm>
          <a:prstGeom prst="line">
            <a:avLst/>
          </a:prstGeom>
          <a:ln w="76200" cmpd="sng">
            <a:solidFill>
              <a:srgbClr val="FF6600">
                <a:alpha val="55000"/>
              </a:srgb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147850" y="5101608"/>
            <a:ext cx="1604186" cy="0"/>
          </a:xfrm>
          <a:prstGeom prst="line">
            <a:avLst/>
          </a:prstGeom>
          <a:ln w="76200" cmpd="sng">
            <a:solidFill>
              <a:srgbClr val="FFFF00">
                <a:alpha val="55000"/>
              </a:srgb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4349517" y="5101608"/>
            <a:ext cx="1604186" cy="0"/>
          </a:xfrm>
          <a:prstGeom prst="line">
            <a:avLst/>
          </a:prstGeom>
          <a:ln w="76200" cmpd="sng">
            <a:solidFill>
              <a:srgbClr val="008000">
                <a:alpha val="55000"/>
              </a:srgb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436397" y="5100388"/>
            <a:ext cx="1604186" cy="0"/>
          </a:xfrm>
          <a:prstGeom prst="line">
            <a:avLst/>
          </a:prstGeom>
          <a:ln w="76200" cmpd="sng">
            <a:solidFill>
              <a:schemeClr val="accent5">
                <a:lumMod val="75000"/>
                <a:alpha val="5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506634" y="5101606"/>
            <a:ext cx="1604186" cy="0"/>
          </a:xfrm>
          <a:prstGeom prst="line">
            <a:avLst/>
          </a:prstGeom>
          <a:ln w="76200" cmpd="sng">
            <a:solidFill>
              <a:srgbClr val="0000FF">
                <a:alpha val="55000"/>
              </a:srgbClr>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35624" y="4767793"/>
            <a:ext cx="10035721" cy="584776"/>
          </a:xfrm>
          <a:prstGeom prst="rect">
            <a:avLst/>
          </a:prstGeom>
          <a:noFill/>
        </p:spPr>
        <p:txBody>
          <a:bodyPr wrap="square" rtlCol="0">
            <a:spAutoFit/>
          </a:bodyPr>
          <a:lstStyle/>
          <a:p>
            <a:r>
              <a:rPr lang="en-US" sz="3200" dirty="0">
                <a:solidFill>
                  <a:srgbClr val="FF0000"/>
                </a:solidFill>
              </a:rPr>
              <a:t> (</a:t>
            </a:r>
            <a:r>
              <a:rPr lang="en-US" sz="3200" dirty="0"/>
              <a:t>           </a:t>
            </a:r>
            <a:r>
              <a:rPr lang="en-US" sz="3200" dirty="0">
                <a:solidFill>
                  <a:srgbClr val="FF6600"/>
                </a:solidFill>
              </a:rPr>
              <a:t>(</a:t>
            </a:r>
            <a:r>
              <a:rPr lang="en-US" sz="3200" dirty="0"/>
              <a:t>    </a:t>
            </a:r>
            <a:r>
              <a:rPr lang="en-US" sz="3200" dirty="0">
                <a:solidFill>
                  <a:srgbClr val="FF0000"/>
                </a:solidFill>
              </a:rPr>
              <a:t>)</a:t>
            </a:r>
            <a:r>
              <a:rPr lang="en-US" sz="3200" dirty="0"/>
              <a:t>     </a:t>
            </a:r>
            <a:r>
              <a:rPr lang="en-US" sz="3200" dirty="0">
                <a:solidFill>
                  <a:srgbClr val="FFFF00"/>
                </a:solidFill>
              </a:rPr>
              <a:t>(</a:t>
            </a:r>
            <a:r>
              <a:rPr lang="en-US" sz="3200" dirty="0"/>
              <a:t>    </a:t>
            </a:r>
            <a:r>
              <a:rPr lang="en-US" sz="3200" dirty="0">
                <a:solidFill>
                  <a:srgbClr val="FF6600"/>
                </a:solidFill>
              </a:rPr>
              <a:t>)</a:t>
            </a:r>
            <a:r>
              <a:rPr lang="en-US" sz="3200" dirty="0"/>
              <a:t>       </a:t>
            </a:r>
            <a:r>
              <a:rPr lang="en-US" sz="3200" dirty="0">
                <a:solidFill>
                  <a:srgbClr val="008000"/>
                </a:solidFill>
              </a:rPr>
              <a:t>(</a:t>
            </a:r>
            <a:r>
              <a:rPr lang="en-US" sz="3200" dirty="0"/>
              <a:t>   </a:t>
            </a:r>
            <a:r>
              <a:rPr lang="en-US" sz="3200" dirty="0">
                <a:solidFill>
                  <a:srgbClr val="FFFF00"/>
                </a:solidFill>
              </a:rPr>
              <a:t>)</a:t>
            </a:r>
            <a:r>
              <a:rPr lang="en-US" sz="3200" dirty="0"/>
              <a:t>      </a:t>
            </a:r>
            <a:r>
              <a:rPr lang="en-US" sz="3200" dirty="0">
                <a:solidFill>
                  <a:schemeClr val="accent5">
                    <a:lumMod val="75000"/>
                  </a:schemeClr>
                </a:solidFill>
              </a:rPr>
              <a:t>(</a:t>
            </a:r>
            <a:r>
              <a:rPr lang="en-US" sz="3200" dirty="0"/>
              <a:t>    </a:t>
            </a:r>
            <a:r>
              <a:rPr lang="en-US" sz="3200" dirty="0">
                <a:solidFill>
                  <a:srgbClr val="008000"/>
                </a:solidFill>
              </a:rPr>
              <a:t>)</a:t>
            </a:r>
            <a:r>
              <a:rPr lang="en-US" sz="3200" dirty="0"/>
              <a:t>     </a:t>
            </a:r>
            <a:r>
              <a:rPr lang="en-US" sz="3200" dirty="0">
                <a:solidFill>
                  <a:srgbClr val="0000FF"/>
                </a:solidFill>
              </a:rPr>
              <a:t>(</a:t>
            </a:r>
            <a:r>
              <a:rPr lang="en-US" sz="3200" dirty="0"/>
              <a:t>   </a:t>
            </a:r>
            <a:r>
              <a:rPr lang="en-US" sz="3200" dirty="0">
                <a:solidFill>
                  <a:srgbClr val="31859C"/>
                </a:solidFill>
              </a:rPr>
              <a:t>)</a:t>
            </a:r>
            <a:r>
              <a:rPr lang="en-US" sz="3200" dirty="0"/>
              <a:t>           </a:t>
            </a:r>
            <a:r>
              <a:rPr lang="en-US" sz="3200" dirty="0">
                <a:solidFill>
                  <a:srgbClr val="0000FF"/>
                </a:solidFill>
              </a:rPr>
              <a:t>)</a:t>
            </a:r>
          </a:p>
        </p:txBody>
      </p:sp>
      <p:grpSp>
        <p:nvGrpSpPr>
          <p:cNvPr id="2" name="Group 1"/>
          <p:cNvGrpSpPr/>
          <p:nvPr/>
        </p:nvGrpSpPr>
        <p:grpSpPr>
          <a:xfrm>
            <a:off x="1513177" y="1749826"/>
            <a:ext cx="179377" cy="946524"/>
            <a:chOff x="1513177" y="1749826"/>
            <a:chExt cx="179377" cy="946524"/>
          </a:xfrm>
        </p:grpSpPr>
        <p:sp>
          <p:nvSpPr>
            <p:cNvPr id="21" name="Oval 20"/>
            <p:cNvSpPr/>
            <p:nvPr/>
          </p:nvSpPr>
          <p:spPr>
            <a:xfrm>
              <a:off x="1513177" y="1749826"/>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5" name="Oval 24"/>
          <p:cNvSpPr/>
          <p:nvPr/>
        </p:nvSpPr>
        <p:spPr>
          <a:xfrm>
            <a:off x="2700458" y="259479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3918512" y="261580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4990586" y="262221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3" name="Group 22"/>
          <p:cNvGrpSpPr/>
          <p:nvPr/>
        </p:nvGrpSpPr>
        <p:grpSpPr>
          <a:xfrm>
            <a:off x="5953703" y="1747406"/>
            <a:ext cx="179377" cy="1267702"/>
            <a:chOff x="1513177" y="1428648"/>
            <a:chExt cx="179377" cy="1267702"/>
          </a:xfrm>
        </p:grpSpPr>
        <p:sp>
          <p:nvSpPr>
            <p:cNvPr id="24" name="Oval 23"/>
            <p:cNvSpPr/>
            <p:nvPr/>
          </p:nvSpPr>
          <p:spPr>
            <a:xfrm>
              <a:off x="1513177" y="142864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7273943" y="1753816"/>
            <a:ext cx="179377" cy="1267702"/>
            <a:chOff x="1513177" y="1428648"/>
            <a:chExt cx="179377" cy="1267702"/>
          </a:xfrm>
        </p:grpSpPr>
        <p:sp>
          <p:nvSpPr>
            <p:cNvPr id="30" name="Oval 29"/>
            <p:cNvSpPr/>
            <p:nvPr/>
          </p:nvSpPr>
          <p:spPr>
            <a:xfrm>
              <a:off x="1513177" y="142864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2" name="Group 31"/>
          <p:cNvGrpSpPr>
            <a:grpSpLocks noChangeAspect="1"/>
          </p:cNvGrpSpPr>
          <p:nvPr/>
        </p:nvGrpSpPr>
        <p:grpSpPr>
          <a:xfrm>
            <a:off x="898483" y="145993"/>
            <a:ext cx="7123812" cy="4446612"/>
            <a:chOff x="3449435" y="3089563"/>
            <a:chExt cx="2152138" cy="1525848"/>
          </a:xfrm>
        </p:grpSpPr>
        <p:sp>
          <p:nvSpPr>
            <p:cNvPr id="33" name="Rectangle 32"/>
            <p:cNvSpPr/>
            <p:nvPr/>
          </p:nvSpPr>
          <p:spPr>
            <a:xfrm>
              <a:off x="5116941" y="3089563"/>
              <a:ext cx="484632" cy="1525848"/>
            </a:xfrm>
            <a:prstGeom prst="rect">
              <a:avLst/>
            </a:prstGeom>
            <a:solidFill>
              <a:srgbClr val="0000FF">
                <a:alpha val="47000"/>
              </a:srgbClr>
            </a:solidFill>
            <a:ln w="19050" cmpd="sng">
              <a:solidFill>
                <a:srgbClr val="0000FF"/>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4790582" y="3089563"/>
              <a:ext cx="484632" cy="1525848"/>
            </a:xfrm>
            <a:prstGeom prst="rect">
              <a:avLst/>
            </a:prstGeom>
            <a:solidFill>
              <a:schemeClr val="accent5">
                <a:lumMod val="75000"/>
                <a:alpha val="47000"/>
              </a:schemeClr>
            </a:solidFill>
            <a:ln w="19050" cmpd="sng">
              <a:solidFill>
                <a:schemeClr val="accent5">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4474931" y="3089563"/>
              <a:ext cx="484632" cy="1525848"/>
            </a:xfrm>
            <a:prstGeom prst="rect">
              <a:avLst/>
            </a:prstGeom>
            <a:solidFill>
              <a:srgbClr val="008000">
                <a:alpha val="47000"/>
              </a:srgbClr>
            </a:solidFill>
            <a:ln w="19050" cmpd="sng">
              <a:solidFill>
                <a:srgbClr val="008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4119053" y="3089563"/>
              <a:ext cx="484632" cy="1525848"/>
            </a:xfrm>
            <a:prstGeom prst="rect">
              <a:avLst/>
            </a:prstGeom>
            <a:solidFill>
              <a:srgbClr val="FFFF00">
                <a:alpha val="47000"/>
              </a:srgbClr>
            </a:solidFill>
            <a:ln w="19050" cmpd="sng">
              <a:solidFill>
                <a:srgbClr val="FFFF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3794797" y="3089563"/>
              <a:ext cx="484632" cy="1525848"/>
            </a:xfrm>
            <a:prstGeom prst="rect">
              <a:avLst/>
            </a:prstGeom>
            <a:solidFill>
              <a:srgbClr val="FF6600">
                <a:alpha val="47000"/>
              </a:srgbClr>
            </a:solidFill>
            <a:ln w="19050" cmpd="sng">
              <a:solidFill>
                <a:srgbClr val="FF66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3449435" y="3089563"/>
              <a:ext cx="484632" cy="1525848"/>
            </a:xfrm>
            <a:prstGeom prst="rect">
              <a:avLst/>
            </a:prstGeom>
            <a:solidFill>
              <a:srgbClr val="FF0000">
                <a:alpha val="47000"/>
              </a:srgbClr>
            </a:solidFill>
            <a:ln w="19050"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902564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991672" y="145993"/>
            <a:ext cx="6993815" cy="4379777"/>
          </a:xfrm>
          <a:custGeom>
            <a:avLst/>
            <a:gdLst>
              <a:gd name="connsiteX0" fmla="*/ 1095883 w 6993815"/>
              <a:gd name="connsiteY0" fmla="*/ 1518323 h 4379777"/>
              <a:gd name="connsiteX1" fmla="*/ 1095883 w 6993815"/>
              <a:gd name="connsiteY1" fmla="*/ 1518323 h 4379777"/>
              <a:gd name="connsiteX2" fmla="*/ 1387848 w 6993815"/>
              <a:gd name="connsiteY2" fmla="*/ 1503723 h 4379777"/>
              <a:gd name="connsiteX3" fmla="*/ 1636019 w 6993815"/>
              <a:gd name="connsiteY3" fmla="*/ 1532922 h 4379777"/>
              <a:gd name="connsiteX4" fmla="*/ 1679814 w 6993815"/>
              <a:gd name="connsiteY4" fmla="*/ 1547521 h 4379777"/>
              <a:gd name="connsiteX5" fmla="*/ 1752805 w 6993815"/>
              <a:gd name="connsiteY5" fmla="*/ 1562120 h 4379777"/>
              <a:gd name="connsiteX6" fmla="*/ 1811199 w 6993815"/>
              <a:gd name="connsiteY6" fmla="*/ 1547521 h 4379777"/>
              <a:gd name="connsiteX7" fmla="*/ 1825797 w 6993815"/>
              <a:gd name="connsiteY7" fmla="*/ 1328532 h 4379777"/>
              <a:gd name="connsiteX8" fmla="*/ 1840395 w 6993815"/>
              <a:gd name="connsiteY8" fmla="*/ 1182540 h 4379777"/>
              <a:gd name="connsiteX9" fmla="*/ 1869592 w 6993815"/>
              <a:gd name="connsiteY9" fmla="*/ 846757 h 4379777"/>
              <a:gd name="connsiteX10" fmla="*/ 1884190 w 6993815"/>
              <a:gd name="connsiteY10" fmla="*/ 759161 h 4379777"/>
              <a:gd name="connsiteX11" fmla="*/ 1913387 w 6993815"/>
              <a:gd name="connsiteY11" fmla="*/ 671566 h 4379777"/>
              <a:gd name="connsiteX12" fmla="*/ 1927985 w 6993815"/>
              <a:gd name="connsiteY12" fmla="*/ 627768 h 4379777"/>
              <a:gd name="connsiteX13" fmla="*/ 1957181 w 6993815"/>
              <a:gd name="connsiteY13" fmla="*/ 569371 h 4379777"/>
              <a:gd name="connsiteX14" fmla="*/ 1971780 w 6993815"/>
              <a:gd name="connsiteY14" fmla="*/ 510974 h 4379777"/>
              <a:gd name="connsiteX15" fmla="*/ 2000976 w 6993815"/>
              <a:gd name="connsiteY15" fmla="*/ 467176 h 4379777"/>
              <a:gd name="connsiteX16" fmla="*/ 2030173 w 6993815"/>
              <a:gd name="connsiteY16" fmla="*/ 408779 h 4379777"/>
              <a:gd name="connsiteX17" fmla="*/ 2073968 w 6993815"/>
              <a:gd name="connsiteY17" fmla="*/ 379581 h 4379777"/>
              <a:gd name="connsiteX18" fmla="*/ 2234549 w 6993815"/>
              <a:gd name="connsiteY18" fmla="*/ 335783 h 4379777"/>
              <a:gd name="connsiteX19" fmla="*/ 2322139 w 6993815"/>
              <a:gd name="connsiteY19" fmla="*/ 350382 h 4379777"/>
              <a:gd name="connsiteX20" fmla="*/ 2336737 w 6993815"/>
              <a:gd name="connsiteY20" fmla="*/ 394180 h 4379777"/>
              <a:gd name="connsiteX21" fmla="*/ 2365933 w 6993815"/>
              <a:gd name="connsiteY21" fmla="*/ 452577 h 4379777"/>
              <a:gd name="connsiteX22" fmla="*/ 2365933 w 6993815"/>
              <a:gd name="connsiteY22" fmla="*/ 905154 h 4379777"/>
              <a:gd name="connsiteX23" fmla="*/ 2380532 w 6993815"/>
              <a:gd name="connsiteY23" fmla="*/ 1240937 h 4379777"/>
              <a:gd name="connsiteX24" fmla="*/ 2395130 w 6993815"/>
              <a:gd name="connsiteY24" fmla="*/ 1299334 h 4379777"/>
              <a:gd name="connsiteX25" fmla="*/ 2468121 w 6993815"/>
              <a:gd name="connsiteY25" fmla="*/ 1430727 h 4379777"/>
              <a:gd name="connsiteX26" fmla="*/ 2511916 w 6993815"/>
              <a:gd name="connsiteY26" fmla="*/ 1445326 h 4379777"/>
              <a:gd name="connsiteX27" fmla="*/ 2614104 w 6993815"/>
              <a:gd name="connsiteY27" fmla="*/ 1489124 h 4379777"/>
              <a:gd name="connsiteX28" fmla="*/ 2730890 w 6993815"/>
              <a:gd name="connsiteY28" fmla="*/ 1503723 h 4379777"/>
              <a:gd name="connsiteX29" fmla="*/ 3008258 w 6993815"/>
              <a:gd name="connsiteY29" fmla="*/ 1474525 h 4379777"/>
              <a:gd name="connsiteX30" fmla="*/ 3095848 w 6993815"/>
              <a:gd name="connsiteY30" fmla="*/ 1372330 h 4379777"/>
              <a:gd name="connsiteX31" fmla="*/ 3183437 w 6993815"/>
              <a:gd name="connsiteY31" fmla="*/ 1270135 h 4379777"/>
              <a:gd name="connsiteX32" fmla="*/ 3198036 w 6993815"/>
              <a:gd name="connsiteY32" fmla="*/ 1226338 h 4379777"/>
              <a:gd name="connsiteX33" fmla="*/ 3227232 w 6993815"/>
              <a:gd name="connsiteY33" fmla="*/ 1094944 h 4379777"/>
              <a:gd name="connsiteX34" fmla="*/ 3241830 w 6993815"/>
              <a:gd name="connsiteY34" fmla="*/ 1036547 h 4379777"/>
              <a:gd name="connsiteX35" fmla="*/ 3256429 w 6993815"/>
              <a:gd name="connsiteY35" fmla="*/ 510974 h 4379777"/>
              <a:gd name="connsiteX36" fmla="*/ 3285625 w 6993815"/>
              <a:gd name="connsiteY36" fmla="*/ 364982 h 4379777"/>
              <a:gd name="connsiteX37" fmla="*/ 3300224 w 6993815"/>
              <a:gd name="connsiteY37" fmla="*/ 321184 h 4379777"/>
              <a:gd name="connsiteX38" fmla="*/ 3329420 w 6993815"/>
              <a:gd name="connsiteY38" fmla="*/ 189790 h 4379777"/>
              <a:gd name="connsiteX39" fmla="*/ 3344018 w 6993815"/>
              <a:gd name="connsiteY39" fmla="*/ 145993 h 4379777"/>
              <a:gd name="connsiteX40" fmla="*/ 3387813 w 6993815"/>
              <a:gd name="connsiteY40" fmla="*/ 102195 h 4379777"/>
              <a:gd name="connsiteX41" fmla="*/ 3460805 w 6993815"/>
              <a:gd name="connsiteY41" fmla="*/ 14599 h 4379777"/>
              <a:gd name="connsiteX42" fmla="*/ 3519198 w 6993815"/>
              <a:gd name="connsiteY42" fmla="*/ 0 h 4379777"/>
              <a:gd name="connsiteX43" fmla="*/ 3665181 w 6993815"/>
              <a:gd name="connsiteY43" fmla="*/ 43798 h 4379777"/>
              <a:gd name="connsiteX44" fmla="*/ 3723574 w 6993815"/>
              <a:gd name="connsiteY44" fmla="*/ 1094944 h 4379777"/>
              <a:gd name="connsiteX45" fmla="*/ 3738172 w 6993815"/>
              <a:gd name="connsiteY45" fmla="*/ 1138742 h 4379777"/>
              <a:gd name="connsiteX46" fmla="*/ 3781967 w 6993815"/>
              <a:gd name="connsiteY46" fmla="*/ 1197139 h 4379777"/>
              <a:gd name="connsiteX47" fmla="*/ 3796565 w 6993815"/>
              <a:gd name="connsiteY47" fmla="*/ 1518323 h 4379777"/>
              <a:gd name="connsiteX48" fmla="*/ 3811163 w 6993815"/>
              <a:gd name="connsiteY48" fmla="*/ 1576720 h 4379777"/>
              <a:gd name="connsiteX49" fmla="*/ 3854958 w 6993815"/>
              <a:gd name="connsiteY49" fmla="*/ 1605918 h 4379777"/>
              <a:gd name="connsiteX50" fmla="*/ 4322103 w 6993815"/>
              <a:gd name="connsiteY50" fmla="*/ 1591319 h 4379777"/>
              <a:gd name="connsiteX51" fmla="*/ 4468086 w 6993815"/>
              <a:gd name="connsiteY51" fmla="*/ 1562120 h 4379777"/>
              <a:gd name="connsiteX52" fmla="*/ 4643266 w 6993815"/>
              <a:gd name="connsiteY52" fmla="*/ 1532922 h 4379777"/>
              <a:gd name="connsiteX53" fmla="*/ 4876838 w 6993815"/>
              <a:gd name="connsiteY53" fmla="*/ 1474525 h 4379777"/>
              <a:gd name="connsiteX54" fmla="*/ 5008223 w 6993815"/>
              <a:gd name="connsiteY54" fmla="*/ 1445326 h 4379777"/>
              <a:gd name="connsiteX55" fmla="*/ 5183402 w 6993815"/>
              <a:gd name="connsiteY55" fmla="*/ 1416128 h 4379777"/>
              <a:gd name="connsiteX56" fmla="*/ 5329385 w 6993815"/>
              <a:gd name="connsiteY56" fmla="*/ 1372330 h 4379777"/>
              <a:gd name="connsiteX57" fmla="*/ 5650547 w 6993815"/>
              <a:gd name="connsiteY57" fmla="*/ 1343132 h 4379777"/>
              <a:gd name="connsiteX58" fmla="*/ 6292872 w 6993815"/>
              <a:gd name="connsiteY58" fmla="*/ 1357731 h 4379777"/>
              <a:gd name="connsiteX59" fmla="*/ 6395060 w 6993815"/>
              <a:gd name="connsiteY59" fmla="*/ 1386929 h 4379777"/>
              <a:gd name="connsiteX60" fmla="*/ 6482649 w 6993815"/>
              <a:gd name="connsiteY60" fmla="*/ 1401529 h 4379777"/>
              <a:gd name="connsiteX61" fmla="*/ 6657829 w 6993815"/>
              <a:gd name="connsiteY61" fmla="*/ 1445326 h 4379777"/>
              <a:gd name="connsiteX62" fmla="*/ 6716222 w 6993815"/>
              <a:gd name="connsiteY62" fmla="*/ 1459926 h 4379777"/>
              <a:gd name="connsiteX63" fmla="*/ 6803812 w 6993815"/>
              <a:gd name="connsiteY63" fmla="*/ 1489124 h 4379777"/>
              <a:gd name="connsiteX64" fmla="*/ 6847606 w 6993815"/>
              <a:gd name="connsiteY64" fmla="*/ 1518323 h 4379777"/>
              <a:gd name="connsiteX65" fmla="*/ 6891401 w 6993815"/>
              <a:gd name="connsiteY65" fmla="*/ 1532922 h 4379777"/>
              <a:gd name="connsiteX66" fmla="*/ 6978991 w 6993815"/>
              <a:gd name="connsiteY66" fmla="*/ 1620517 h 4379777"/>
              <a:gd name="connsiteX67" fmla="*/ 6993589 w 6993815"/>
              <a:gd name="connsiteY67" fmla="*/ 1678914 h 4379777"/>
              <a:gd name="connsiteX68" fmla="*/ 6964393 w 6993815"/>
              <a:gd name="connsiteY68" fmla="*/ 1766510 h 4379777"/>
              <a:gd name="connsiteX69" fmla="*/ 6906000 w 6993815"/>
              <a:gd name="connsiteY69" fmla="*/ 1795709 h 4379777"/>
              <a:gd name="connsiteX70" fmla="*/ 6774615 w 6993815"/>
              <a:gd name="connsiteY70" fmla="*/ 1824907 h 4379777"/>
              <a:gd name="connsiteX71" fmla="*/ 4614069 w 6993815"/>
              <a:gd name="connsiteY71" fmla="*/ 1824907 h 4379777"/>
              <a:gd name="connsiteX72" fmla="*/ 4526479 w 6993815"/>
              <a:gd name="connsiteY72" fmla="*/ 1854106 h 4379777"/>
              <a:gd name="connsiteX73" fmla="*/ 4409693 w 6993815"/>
              <a:gd name="connsiteY73" fmla="*/ 1956300 h 4379777"/>
              <a:gd name="connsiteX74" fmla="*/ 4351300 w 6993815"/>
              <a:gd name="connsiteY74" fmla="*/ 1985499 h 4379777"/>
              <a:gd name="connsiteX75" fmla="*/ 4263710 w 6993815"/>
              <a:gd name="connsiteY75" fmla="*/ 2043896 h 4379777"/>
              <a:gd name="connsiteX76" fmla="*/ 4176121 w 6993815"/>
              <a:gd name="connsiteY76" fmla="*/ 2102293 h 4379777"/>
              <a:gd name="connsiteX77" fmla="*/ 4117727 w 6993815"/>
              <a:gd name="connsiteY77" fmla="*/ 2146091 h 4379777"/>
              <a:gd name="connsiteX78" fmla="*/ 4088531 w 6993815"/>
              <a:gd name="connsiteY78" fmla="*/ 2189888 h 4379777"/>
              <a:gd name="connsiteX79" fmla="*/ 4103129 w 6993815"/>
              <a:gd name="connsiteY79" fmla="*/ 2335881 h 4379777"/>
              <a:gd name="connsiteX80" fmla="*/ 4176121 w 6993815"/>
              <a:gd name="connsiteY80" fmla="*/ 2365079 h 4379777"/>
              <a:gd name="connsiteX81" fmla="*/ 4278309 w 6993815"/>
              <a:gd name="connsiteY81" fmla="*/ 2408877 h 4379777"/>
              <a:gd name="connsiteX82" fmla="*/ 4395095 w 6993815"/>
              <a:gd name="connsiteY82" fmla="*/ 2438076 h 4379777"/>
              <a:gd name="connsiteX83" fmla="*/ 4453488 w 6993815"/>
              <a:gd name="connsiteY83" fmla="*/ 2452675 h 4379777"/>
              <a:gd name="connsiteX84" fmla="*/ 4657864 w 6993815"/>
              <a:gd name="connsiteY84" fmla="*/ 2511072 h 4379777"/>
              <a:gd name="connsiteX85" fmla="*/ 4876838 w 6993815"/>
              <a:gd name="connsiteY85" fmla="*/ 2554870 h 4379777"/>
              <a:gd name="connsiteX86" fmla="*/ 5008223 w 6993815"/>
              <a:gd name="connsiteY86" fmla="*/ 2584068 h 4379777"/>
              <a:gd name="connsiteX87" fmla="*/ 5154206 w 6993815"/>
              <a:gd name="connsiteY87" fmla="*/ 2613267 h 4379777"/>
              <a:gd name="connsiteX88" fmla="*/ 5358582 w 6993815"/>
              <a:gd name="connsiteY88" fmla="*/ 2657065 h 4379777"/>
              <a:gd name="connsiteX89" fmla="*/ 5577556 w 6993815"/>
              <a:gd name="connsiteY89" fmla="*/ 2686263 h 4379777"/>
              <a:gd name="connsiteX90" fmla="*/ 6614034 w 6993815"/>
              <a:gd name="connsiteY90" fmla="*/ 2700862 h 4379777"/>
              <a:gd name="connsiteX91" fmla="*/ 6614034 w 6993815"/>
              <a:gd name="connsiteY91" fmla="*/ 2978248 h 4379777"/>
              <a:gd name="connsiteX92" fmla="*/ 6570239 w 6993815"/>
              <a:gd name="connsiteY92" fmla="*/ 2992847 h 4379777"/>
              <a:gd name="connsiteX93" fmla="*/ 6015504 w 6993815"/>
              <a:gd name="connsiteY93" fmla="*/ 2978248 h 4379777"/>
              <a:gd name="connsiteX94" fmla="*/ 5854923 w 6993815"/>
              <a:gd name="connsiteY94" fmla="*/ 2963649 h 4379777"/>
              <a:gd name="connsiteX95" fmla="*/ 5314787 w 6993815"/>
              <a:gd name="connsiteY95" fmla="*/ 2978248 h 4379777"/>
              <a:gd name="connsiteX96" fmla="*/ 5270992 w 6993815"/>
              <a:gd name="connsiteY96" fmla="*/ 2992847 h 4379777"/>
              <a:gd name="connsiteX97" fmla="*/ 5212599 w 6993815"/>
              <a:gd name="connsiteY97" fmla="*/ 3007447 h 4379777"/>
              <a:gd name="connsiteX98" fmla="*/ 5110411 w 6993815"/>
              <a:gd name="connsiteY98" fmla="*/ 3065844 h 4379777"/>
              <a:gd name="connsiteX99" fmla="*/ 5022821 w 6993815"/>
              <a:gd name="connsiteY99" fmla="*/ 3080443 h 4379777"/>
              <a:gd name="connsiteX100" fmla="*/ 4336702 w 6993815"/>
              <a:gd name="connsiteY100" fmla="*/ 3095042 h 4379777"/>
              <a:gd name="connsiteX101" fmla="*/ 4219915 w 6993815"/>
              <a:gd name="connsiteY101" fmla="*/ 3138840 h 4379777"/>
              <a:gd name="connsiteX102" fmla="*/ 4132326 w 6993815"/>
              <a:gd name="connsiteY102" fmla="*/ 3211836 h 4379777"/>
              <a:gd name="connsiteX103" fmla="*/ 4117727 w 6993815"/>
              <a:gd name="connsiteY103" fmla="*/ 3270233 h 4379777"/>
              <a:gd name="connsiteX104" fmla="*/ 4103129 w 6993815"/>
              <a:gd name="connsiteY104" fmla="*/ 3357829 h 4379777"/>
              <a:gd name="connsiteX105" fmla="*/ 4088531 w 6993815"/>
              <a:gd name="connsiteY105" fmla="*/ 3401627 h 4379777"/>
              <a:gd name="connsiteX106" fmla="*/ 4073933 w 6993815"/>
              <a:gd name="connsiteY106" fmla="*/ 3474623 h 4379777"/>
              <a:gd name="connsiteX107" fmla="*/ 4059334 w 6993815"/>
              <a:gd name="connsiteY107" fmla="*/ 4131589 h 4379777"/>
              <a:gd name="connsiteX108" fmla="*/ 4044736 w 6993815"/>
              <a:gd name="connsiteY108" fmla="*/ 4219185 h 4379777"/>
              <a:gd name="connsiteX109" fmla="*/ 4015539 w 6993815"/>
              <a:gd name="connsiteY109" fmla="*/ 4321380 h 4379777"/>
              <a:gd name="connsiteX110" fmla="*/ 3986343 w 6993815"/>
              <a:gd name="connsiteY110" fmla="*/ 4365177 h 4379777"/>
              <a:gd name="connsiteX111" fmla="*/ 3942548 w 6993815"/>
              <a:gd name="connsiteY111" fmla="*/ 4379777 h 4379777"/>
              <a:gd name="connsiteX112" fmla="*/ 3796565 w 6993815"/>
              <a:gd name="connsiteY112" fmla="*/ 4365177 h 4379777"/>
              <a:gd name="connsiteX113" fmla="*/ 3738172 w 6993815"/>
              <a:gd name="connsiteY113" fmla="*/ 4321380 h 4379777"/>
              <a:gd name="connsiteX114" fmla="*/ 3708975 w 6993815"/>
              <a:gd name="connsiteY114" fmla="*/ 4233784 h 4379777"/>
              <a:gd name="connsiteX115" fmla="*/ 3665181 w 6993815"/>
              <a:gd name="connsiteY115" fmla="*/ 4087792 h 4379777"/>
              <a:gd name="connsiteX116" fmla="*/ 3635984 w 6993815"/>
              <a:gd name="connsiteY116" fmla="*/ 3679012 h 4379777"/>
              <a:gd name="connsiteX117" fmla="*/ 3621386 w 6993815"/>
              <a:gd name="connsiteY117" fmla="*/ 3562218 h 4379777"/>
              <a:gd name="connsiteX118" fmla="*/ 3606787 w 6993815"/>
              <a:gd name="connsiteY118" fmla="*/ 3503821 h 4379777"/>
              <a:gd name="connsiteX119" fmla="*/ 3562993 w 6993815"/>
              <a:gd name="connsiteY119" fmla="*/ 3401627 h 4379777"/>
              <a:gd name="connsiteX120" fmla="*/ 3533796 w 6993815"/>
              <a:gd name="connsiteY120" fmla="*/ 3284833 h 4379777"/>
              <a:gd name="connsiteX121" fmla="*/ 3504599 w 6993815"/>
              <a:gd name="connsiteY121" fmla="*/ 3226436 h 4379777"/>
              <a:gd name="connsiteX122" fmla="*/ 3446206 w 6993815"/>
              <a:gd name="connsiteY122" fmla="*/ 3095042 h 4379777"/>
              <a:gd name="connsiteX123" fmla="*/ 3402412 w 6993815"/>
              <a:gd name="connsiteY123" fmla="*/ 3007447 h 4379777"/>
              <a:gd name="connsiteX124" fmla="*/ 3329420 w 6993815"/>
              <a:gd name="connsiteY124" fmla="*/ 2876053 h 4379777"/>
              <a:gd name="connsiteX125" fmla="*/ 3271027 w 6993815"/>
              <a:gd name="connsiteY125" fmla="*/ 2832256 h 4379777"/>
              <a:gd name="connsiteX126" fmla="*/ 3183437 w 6993815"/>
              <a:gd name="connsiteY126" fmla="*/ 2773859 h 4379777"/>
              <a:gd name="connsiteX127" fmla="*/ 2891472 w 6993815"/>
              <a:gd name="connsiteY127" fmla="*/ 2788458 h 4379777"/>
              <a:gd name="connsiteX128" fmla="*/ 2803882 w 6993815"/>
              <a:gd name="connsiteY128" fmla="*/ 2876053 h 4379777"/>
              <a:gd name="connsiteX129" fmla="*/ 2730890 w 6993815"/>
              <a:gd name="connsiteY129" fmla="*/ 2949050 h 4379777"/>
              <a:gd name="connsiteX130" fmla="*/ 2687096 w 6993815"/>
              <a:gd name="connsiteY130" fmla="*/ 3051244 h 4379777"/>
              <a:gd name="connsiteX131" fmla="*/ 2657899 w 6993815"/>
              <a:gd name="connsiteY131" fmla="*/ 3138840 h 4379777"/>
              <a:gd name="connsiteX132" fmla="*/ 2643301 w 6993815"/>
              <a:gd name="connsiteY132" fmla="*/ 3182638 h 4379777"/>
              <a:gd name="connsiteX133" fmla="*/ 2614104 w 6993815"/>
              <a:gd name="connsiteY133" fmla="*/ 3226436 h 4379777"/>
              <a:gd name="connsiteX134" fmla="*/ 2599506 w 6993815"/>
              <a:gd name="connsiteY134" fmla="*/ 3270233 h 4379777"/>
              <a:gd name="connsiteX135" fmla="*/ 2570309 w 6993815"/>
              <a:gd name="connsiteY135" fmla="*/ 3795806 h 4379777"/>
              <a:gd name="connsiteX136" fmla="*/ 2541113 w 6993815"/>
              <a:gd name="connsiteY136" fmla="*/ 4029395 h 4379777"/>
              <a:gd name="connsiteX137" fmla="*/ 2526514 w 6993815"/>
              <a:gd name="connsiteY137" fmla="*/ 4087792 h 4379777"/>
              <a:gd name="connsiteX138" fmla="*/ 2468121 w 6993815"/>
              <a:gd name="connsiteY138" fmla="*/ 4175387 h 4379777"/>
              <a:gd name="connsiteX139" fmla="*/ 2453523 w 6993815"/>
              <a:gd name="connsiteY139" fmla="*/ 4233784 h 4379777"/>
              <a:gd name="connsiteX140" fmla="*/ 2263745 w 6993815"/>
              <a:gd name="connsiteY140" fmla="*/ 4219185 h 4379777"/>
              <a:gd name="connsiteX141" fmla="*/ 2190754 w 6993815"/>
              <a:gd name="connsiteY141" fmla="*/ 4087792 h 4379777"/>
              <a:gd name="connsiteX142" fmla="*/ 2161557 w 6993815"/>
              <a:gd name="connsiteY142" fmla="*/ 4000196 h 4379777"/>
              <a:gd name="connsiteX143" fmla="*/ 2146959 w 6993815"/>
              <a:gd name="connsiteY143" fmla="*/ 3941799 h 4379777"/>
              <a:gd name="connsiteX144" fmla="*/ 2117763 w 6993815"/>
              <a:gd name="connsiteY144" fmla="*/ 3883402 h 4379777"/>
              <a:gd name="connsiteX145" fmla="*/ 2088566 w 6993815"/>
              <a:gd name="connsiteY145" fmla="*/ 3314031 h 4379777"/>
              <a:gd name="connsiteX146" fmla="*/ 2030173 w 6993815"/>
              <a:gd name="connsiteY146" fmla="*/ 2730061 h 4379777"/>
              <a:gd name="connsiteX147" fmla="*/ 716327 w 6993815"/>
              <a:gd name="connsiteY147" fmla="*/ 2730061 h 4379777"/>
              <a:gd name="connsiteX148" fmla="*/ 643336 w 6993815"/>
              <a:gd name="connsiteY148" fmla="*/ 2700862 h 4379777"/>
              <a:gd name="connsiteX149" fmla="*/ 541148 w 6993815"/>
              <a:gd name="connsiteY149" fmla="*/ 2686263 h 4379777"/>
              <a:gd name="connsiteX150" fmla="*/ 453558 w 6993815"/>
              <a:gd name="connsiteY150" fmla="*/ 2657065 h 4379777"/>
              <a:gd name="connsiteX151" fmla="*/ 249182 w 6993815"/>
              <a:gd name="connsiteY151" fmla="*/ 2613267 h 4379777"/>
              <a:gd name="connsiteX152" fmla="*/ 161593 w 6993815"/>
              <a:gd name="connsiteY152" fmla="*/ 2584068 h 4379777"/>
              <a:gd name="connsiteX153" fmla="*/ 117798 w 6993815"/>
              <a:gd name="connsiteY153" fmla="*/ 2569469 h 4379777"/>
              <a:gd name="connsiteX154" fmla="*/ 59405 w 6993815"/>
              <a:gd name="connsiteY154" fmla="*/ 2540271 h 4379777"/>
              <a:gd name="connsiteX155" fmla="*/ 1011 w 6993815"/>
              <a:gd name="connsiteY155" fmla="*/ 2452675 h 4379777"/>
              <a:gd name="connsiteX156" fmla="*/ 15610 w 6993815"/>
              <a:gd name="connsiteY156" fmla="*/ 2394278 h 4379777"/>
              <a:gd name="connsiteX157" fmla="*/ 176191 w 6993815"/>
              <a:gd name="connsiteY157" fmla="*/ 2350480 h 4379777"/>
              <a:gd name="connsiteX158" fmla="*/ 438960 w 6993815"/>
              <a:gd name="connsiteY158" fmla="*/ 2306682 h 4379777"/>
              <a:gd name="connsiteX159" fmla="*/ 1022891 w 6993815"/>
              <a:gd name="connsiteY159" fmla="*/ 2321282 h 4379777"/>
              <a:gd name="connsiteX160" fmla="*/ 1110481 w 6993815"/>
              <a:gd name="connsiteY160" fmla="*/ 2335881 h 4379777"/>
              <a:gd name="connsiteX161" fmla="*/ 1241866 w 6993815"/>
              <a:gd name="connsiteY161" fmla="*/ 2350480 h 4379777"/>
              <a:gd name="connsiteX162" fmla="*/ 2132361 w 6993815"/>
              <a:gd name="connsiteY162" fmla="*/ 2335881 h 4379777"/>
              <a:gd name="connsiteX163" fmla="*/ 2176156 w 6993815"/>
              <a:gd name="connsiteY163" fmla="*/ 2292083 h 4379777"/>
              <a:gd name="connsiteX164" fmla="*/ 2234549 w 6993815"/>
              <a:gd name="connsiteY164" fmla="*/ 2204488 h 4379777"/>
              <a:gd name="connsiteX165" fmla="*/ 2205352 w 6993815"/>
              <a:gd name="connsiteY165" fmla="*/ 2102293 h 4379777"/>
              <a:gd name="connsiteX166" fmla="*/ 2059369 w 6993815"/>
              <a:gd name="connsiteY166" fmla="*/ 2014697 h 4379777"/>
              <a:gd name="connsiteX167" fmla="*/ 2015575 w 6993815"/>
              <a:gd name="connsiteY167" fmla="*/ 1985499 h 4379777"/>
              <a:gd name="connsiteX168" fmla="*/ 1971780 w 6993815"/>
              <a:gd name="connsiteY168" fmla="*/ 1970900 h 4379777"/>
              <a:gd name="connsiteX169" fmla="*/ 1563028 w 6993815"/>
              <a:gd name="connsiteY169" fmla="*/ 1941701 h 4379777"/>
              <a:gd name="connsiteX170" fmla="*/ 1314857 w 6993815"/>
              <a:gd name="connsiteY170" fmla="*/ 1897903 h 4379777"/>
              <a:gd name="connsiteX171" fmla="*/ 1125079 w 6993815"/>
              <a:gd name="connsiteY171" fmla="*/ 1854106 h 4379777"/>
              <a:gd name="connsiteX172" fmla="*/ 803917 w 6993815"/>
              <a:gd name="connsiteY172" fmla="*/ 1810308 h 4379777"/>
              <a:gd name="connsiteX173" fmla="*/ 716327 w 6993815"/>
              <a:gd name="connsiteY173" fmla="*/ 1795709 h 4379777"/>
              <a:gd name="connsiteX174" fmla="*/ 468156 w 6993815"/>
              <a:gd name="connsiteY174" fmla="*/ 1781109 h 4379777"/>
              <a:gd name="connsiteX175" fmla="*/ 307575 w 6993815"/>
              <a:gd name="connsiteY175" fmla="*/ 1766510 h 4379777"/>
              <a:gd name="connsiteX176" fmla="*/ 205387 w 6993815"/>
              <a:gd name="connsiteY176" fmla="*/ 1737312 h 4379777"/>
              <a:gd name="connsiteX177" fmla="*/ 190789 w 6993815"/>
              <a:gd name="connsiteY177" fmla="*/ 1693514 h 4379777"/>
              <a:gd name="connsiteX178" fmla="*/ 307575 w 6993815"/>
              <a:gd name="connsiteY178" fmla="*/ 1591319 h 4379777"/>
              <a:gd name="connsiteX179" fmla="*/ 1241866 w 6993815"/>
              <a:gd name="connsiteY179" fmla="*/ 1576720 h 4379777"/>
              <a:gd name="connsiteX180" fmla="*/ 1285660 w 6993815"/>
              <a:gd name="connsiteY180" fmla="*/ 1547521 h 4379777"/>
              <a:gd name="connsiteX181" fmla="*/ 1329455 w 6993815"/>
              <a:gd name="connsiteY181" fmla="*/ 1532922 h 4379777"/>
              <a:gd name="connsiteX182" fmla="*/ 1358652 w 6993815"/>
              <a:gd name="connsiteY182" fmla="*/ 1503723 h 4379777"/>
              <a:gd name="connsiteX183" fmla="*/ 1358652 w 6993815"/>
              <a:gd name="connsiteY183" fmla="*/ 1503723 h 4379777"/>
              <a:gd name="connsiteX184" fmla="*/ 1358652 w 6993815"/>
              <a:gd name="connsiteY184" fmla="*/ 1503723 h 43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6993815" h="4379777">
                <a:moveTo>
                  <a:pt x="1095883" y="1518323"/>
                </a:moveTo>
                <a:lnTo>
                  <a:pt x="1095883" y="1518323"/>
                </a:lnTo>
                <a:cubicBezTo>
                  <a:pt x="1193205" y="1513456"/>
                  <a:pt x="1290405" y="1503723"/>
                  <a:pt x="1387848" y="1503723"/>
                </a:cubicBezTo>
                <a:cubicBezTo>
                  <a:pt x="1436320" y="1503723"/>
                  <a:pt x="1573386" y="1519003"/>
                  <a:pt x="1636019" y="1532922"/>
                </a:cubicBezTo>
                <a:cubicBezTo>
                  <a:pt x="1651041" y="1536260"/>
                  <a:pt x="1664885" y="1543789"/>
                  <a:pt x="1679814" y="1547521"/>
                </a:cubicBezTo>
                <a:cubicBezTo>
                  <a:pt x="1703885" y="1553539"/>
                  <a:pt x="1728475" y="1557254"/>
                  <a:pt x="1752805" y="1562120"/>
                </a:cubicBezTo>
                <a:cubicBezTo>
                  <a:pt x="1772270" y="1557254"/>
                  <a:pt x="1805215" y="1566672"/>
                  <a:pt x="1811199" y="1547521"/>
                </a:cubicBezTo>
                <a:cubicBezTo>
                  <a:pt x="1833019" y="1477692"/>
                  <a:pt x="1819963" y="1401457"/>
                  <a:pt x="1825797" y="1328532"/>
                </a:cubicBezTo>
                <a:cubicBezTo>
                  <a:pt x="1829697" y="1279781"/>
                  <a:pt x="1836911" y="1231322"/>
                  <a:pt x="1840395" y="1182540"/>
                </a:cubicBezTo>
                <a:cubicBezTo>
                  <a:pt x="1870503" y="760989"/>
                  <a:pt x="1833790" y="1043677"/>
                  <a:pt x="1869592" y="846757"/>
                </a:cubicBezTo>
                <a:cubicBezTo>
                  <a:pt x="1874887" y="817633"/>
                  <a:pt x="1877011" y="787879"/>
                  <a:pt x="1884190" y="759161"/>
                </a:cubicBezTo>
                <a:cubicBezTo>
                  <a:pt x="1891654" y="729302"/>
                  <a:pt x="1903655" y="700764"/>
                  <a:pt x="1913387" y="671566"/>
                </a:cubicBezTo>
                <a:cubicBezTo>
                  <a:pt x="1918253" y="656967"/>
                  <a:pt x="1921103" y="641532"/>
                  <a:pt x="1927985" y="627768"/>
                </a:cubicBezTo>
                <a:cubicBezTo>
                  <a:pt x="1937717" y="608302"/>
                  <a:pt x="1949540" y="589748"/>
                  <a:pt x="1957181" y="569371"/>
                </a:cubicBezTo>
                <a:cubicBezTo>
                  <a:pt x="1964226" y="550584"/>
                  <a:pt x="1963877" y="529417"/>
                  <a:pt x="1971780" y="510974"/>
                </a:cubicBezTo>
                <a:cubicBezTo>
                  <a:pt x="1978691" y="494847"/>
                  <a:pt x="1992271" y="482410"/>
                  <a:pt x="2000976" y="467176"/>
                </a:cubicBezTo>
                <a:cubicBezTo>
                  <a:pt x="2011773" y="448280"/>
                  <a:pt x="2016241" y="425498"/>
                  <a:pt x="2030173" y="408779"/>
                </a:cubicBezTo>
                <a:cubicBezTo>
                  <a:pt x="2041405" y="395300"/>
                  <a:pt x="2058735" y="388286"/>
                  <a:pt x="2073968" y="379581"/>
                </a:cubicBezTo>
                <a:cubicBezTo>
                  <a:pt x="2148277" y="337116"/>
                  <a:pt x="2134312" y="350103"/>
                  <a:pt x="2234549" y="335783"/>
                </a:cubicBezTo>
                <a:cubicBezTo>
                  <a:pt x="2263746" y="340649"/>
                  <a:pt x="2296440" y="335696"/>
                  <a:pt x="2322139" y="350382"/>
                </a:cubicBezTo>
                <a:cubicBezTo>
                  <a:pt x="2335500" y="358017"/>
                  <a:pt x="2330675" y="380035"/>
                  <a:pt x="2336737" y="394180"/>
                </a:cubicBezTo>
                <a:cubicBezTo>
                  <a:pt x="2345309" y="414184"/>
                  <a:pt x="2356201" y="433111"/>
                  <a:pt x="2365933" y="452577"/>
                </a:cubicBezTo>
                <a:cubicBezTo>
                  <a:pt x="2400137" y="726215"/>
                  <a:pt x="2365933" y="399746"/>
                  <a:pt x="2365933" y="905154"/>
                </a:cubicBezTo>
                <a:cubicBezTo>
                  <a:pt x="2365933" y="1017187"/>
                  <a:pt x="2372256" y="1129210"/>
                  <a:pt x="2380532" y="1240937"/>
                </a:cubicBezTo>
                <a:cubicBezTo>
                  <a:pt x="2382014" y="1260947"/>
                  <a:pt x="2389618" y="1280041"/>
                  <a:pt x="2395130" y="1299334"/>
                </a:cubicBezTo>
                <a:cubicBezTo>
                  <a:pt x="2405954" y="1337221"/>
                  <a:pt x="2435100" y="1419720"/>
                  <a:pt x="2468121" y="1430727"/>
                </a:cubicBezTo>
                <a:cubicBezTo>
                  <a:pt x="2482719" y="1435593"/>
                  <a:pt x="2497772" y="1439264"/>
                  <a:pt x="2511916" y="1445326"/>
                </a:cubicBezTo>
                <a:cubicBezTo>
                  <a:pt x="2549005" y="1461222"/>
                  <a:pt x="2574460" y="1481916"/>
                  <a:pt x="2614104" y="1489124"/>
                </a:cubicBezTo>
                <a:cubicBezTo>
                  <a:pt x="2652703" y="1496142"/>
                  <a:pt x="2691961" y="1498857"/>
                  <a:pt x="2730890" y="1503723"/>
                </a:cubicBezTo>
                <a:cubicBezTo>
                  <a:pt x="2823346" y="1493990"/>
                  <a:pt x="2917413" y="1494275"/>
                  <a:pt x="3008258" y="1474525"/>
                </a:cubicBezTo>
                <a:cubicBezTo>
                  <a:pt x="3067822" y="1461576"/>
                  <a:pt x="3070296" y="1413217"/>
                  <a:pt x="3095848" y="1372330"/>
                </a:cubicBezTo>
                <a:cubicBezTo>
                  <a:pt x="3127061" y="1322385"/>
                  <a:pt x="3143623" y="1309951"/>
                  <a:pt x="3183437" y="1270135"/>
                </a:cubicBezTo>
                <a:cubicBezTo>
                  <a:pt x="3188303" y="1255536"/>
                  <a:pt x="3193809" y="1241135"/>
                  <a:pt x="3198036" y="1226338"/>
                </a:cubicBezTo>
                <a:cubicBezTo>
                  <a:pt x="3215835" y="1164040"/>
                  <a:pt x="3212184" y="1162668"/>
                  <a:pt x="3227232" y="1094944"/>
                </a:cubicBezTo>
                <a:cubicBezTo>
                  <a:pt x="3231584" y="1075357"/>
                  <a:pt x="3236964" y="1056013"/>
                  <a:pt x="3241830" y="1036547"/>
                </a:cubicBezTo>
                <a:cubicBezTo>
                  <a:pt x="3246696" y="861356"/>
                  <a:pt x="3248093" y="686034"/>
                  <a:pt x="3256429" y="510974"/>
                </a:cubicBezTo>
                <a:cubicBezTo>
                  <a:pt x="3258068" y="476561"/>
                  <a:pt x="3274868" y="402632"/>
                  <a:pt x="3285625" y="364982"/>
                </a:cubicBezTo>
                <a:cubicBezTo>
                  <a:pt x="3289852" y="350185"/>
                  <a:pt x="3295997" y="335981"/>
                  <a:pt x="3300224" y="321184"/>
                </a:cubicBezTo>
                <a:cubicBezTo>
                  <a:pt x="3330190" y="216298"/>
                  <a:pt x="3299324" y="310184"/>
                  <a:pt x="3329420" y="189790"/>
                </a:cubicBezTo>
                <a:cubicBezTo>
                  <a:pt x="3333152" y="174861"/>
                  <a:pt x="3335482" y="158797"/>
                  <a:pt x="3344018" y="145993"/>
                </a:cubicBezTo>
                <a:cubicBezTo>
                  <a:pt x="3355470" y="128814"/>
                  <a:pt x="3374596" y="118056"/>
                  <a:pt x="3387813" y="102195"/>
                </a:cubicBezTo>
                <a:cubicBezTo>
                  <a:pt x="3415296" y="69213"/>
                  <a:pt x="3420096" y="37863"/>
                  <a:pt x="3460805" y="14599"/>
                </a:cubicBezTo>
                <a:cubicBezTo>
                  <a:pt x="3478225" y="4644"/>
                  <a:pt x="3499734" y="4866"/>
                  <a:pt x="3519198" y="0"/>
                </a:cubicBezTo>
                <a:cubicBezTo>
                  <a:pt x="3567859" y="14599"/>
                  <a:pt x="3657403" y="-6407"/>
                  <a:pt x="3665181" y="43798"/>
                </a:cubicBezTo>
                <a:cubicBezTo>
                  <a:pt x="3859875" y="1300542"/>
                  <a:pt x="3468001" y="754159"/>
                  <a:pt x="3723574" y="1094944"/>
                </a:cubicBezTo>
                <a:cubicBezTo>
                  <a:pt x="3728440" y="1109543"/>
                  <a:pt x="3730537" y="1125380"/>
                  <a:pt x="3738172" y="1138742"/>
                </a:cubicBezTo>
                <a:cubicBezTo>
                  <a:pt x="3750243" y="1159868"/>
                  <a:pt x="3778267" y="1173090"/>
                  <a:pt x="3781967" y="1197139"/>
                </a:cubicBezTo>
                <a:cubicBezTo>
                  <a:pt x="3798262" y="1303065"/>
                  <a:pt x="3788346" y="1411467"/>
                  <a:pt x="3796565" y="1518323"/>
                </a:cubicBezTo>
                <a:cubicBezTo>
                  <a:pt x="3798104" y="1538329"/>
                  <a:pt x="3800034" y="1560025"/>
                  <a:pt x="3811163" y="1576720"/>
                </a:cubicBezTo>
                <a:cubicBezTo>
                  <a:pt x="3820895" y="1591319"/>
                  <a:pt x="3840360" y="1596185"/>
                  <a:pt x="3854958" y="1605918"/>
                </a:cubicBezTo>
                <a:cubicBezTo>
                  <a:pt x="4010673" y="1601052"/>
                  <a:pt x="4166708" y="1602419"/>
                  <a:pt x="4322103" y="1591319"/>
                </a:cubicBezTo>
                <a:cubicBezTo>
                  <a:pt x="4371602" y="1587783"/>
                  <a:pt x="4419136" y="1570279"/>
                  <a:pt x="4468086" y="1562120"/>
                </a:cubicBezTo>
                <a:lnTo>
                  <a:pt x="4643266" y="1532922"/>
                </a:lnTo>
                <a:cubicBezTo>
                  <a:pt x="4799788" y="1480743"/>
                  <a:pt x="4665436" y="1521507"/>
                  <a:pt x="4876838" y="1474525"/>
                </a:cubicBezTo>
                <a:cubicBezTo>
                  <a:pt x="4920633" y="1464792"/>
                  <a:pt x="4964152" y="1453721"/>
                  <a:pt x="5008223" y="1445326"/>
                </a:cubicBezTo>
                <a:cubicBezTo>
                  <a:pt x="5066376" y="1434249"/>
                  <a:pt x="5183402" y="1416128"/>
                  <a:pt x="5183402" y="1416128"/>
                </a:cubicBezTo>
                <a:cubicBezTo>
                  <a:pt x="5247362" y="1390542"/>
                  <a:pt x="5261062" y="1379922"/>
                  <a:pt x="5329385" y="1372330"/>
                </a:cubicBezTo>
                <a:cubicBezTo>
                  <a:pt x="5436223" y="1360459"/>
                  <a:pt x="5650547" y="1343132"/>
                  <a:pt x="5650547" y="1343132"/>
                </a:cubicBezTo>
                <a:cubicBezTo>
                  <a:pt x="5864655" y="1347998"/>
                  <a:pt x="6079078" y="1345154"/>
                  <a:pt x="6292872" y="1357731"/>
                </a:cubicBezTo>
                <a:cubicBezTo>
                  <a:pt x="6328237" y="1359811"/>
                  <a:pt x="6360542" y="1378963"/>
                  <a:pt x="6395060" y="1386929"/>
                </a:cubicBezTo>
                <a:cubicBezTo>
                  <a:pt x="6423901" y="1393585"/>
                  <a:pt x="6453934" y="1394350"/>
                  <a:pt x="6482649" y="1401529"/>
                </a:cubicBezTo>
                <a:cubicBezTo>
                  <a:pt x="6872863" y="1499090"/>
                  <a:pt x="6275835" y="1368921"/>
                  <a:pt x="6657829" y="1445326"/>
                </a:cubicBezTo>
                <a:cubicBezTo>
                  <a:pt x="6677503" y="1449261"/>
                  <a:pt x="6697005" y="1454160"/>
                  <a:pt x="6716222" y="1459926"/>
                </a:cubicBezTo>
                <a:cubicBezTo>
                  <a:pt x="6745700" y="1468770"/>
                  <a:pt x="6803812" y="1489124"/>
                  <a:pt x="6803812" y="1489124"/>
                </a:cubicBezTo>
                <a:cubicBezTo>
                  <a:pt x="6818410" y="1498857"/>
                  <a:pt x="6831913" y="1510476"/>
                  <a:pt x="6847606" y="1518323"/>
                </a:cubicBezTo>
                <a:cubicBezTo>
                  <a:pt x="6861369" y="1525205"/>
                  <a:pt x="6879255" y="1523474"/>
                  <a:pt x="6891401" y="1532922"/>
                </a:cubicBezTo>
                <a:cubicBezTo>
                  <a:pt x="6923994" y="1558273"/>
                  <a:pt x="6978991" y="1620517"/>
                  <a:pt x="6978991" y="1620517"/>
                </a:cubicBezTo>
                <a:cubicBezTo>
                  <a:pt x="6983857" y="1639983"/>
                  <a:pt x="6995585" y="1658949"/>
                  <a:pt x="6993589" y="1678914"/>
                </a:cubicBezTo>
                <a:cubicBezTo>
                  <a:pt x="6990527" y="1709539"/>
                  <a:pt x="6982859" y="1741887"/>
                  <a:pt x="6964393" y="1766510"/>
                </a:cubicBezTo>
                <a:cubicBezTo>
                  <a:pt x="6951336" y="1783920"/>
                  <a:pt x="6926376" y="1788067"/>
                  <a:pt x="6906000" y="1795709"/>
                </a:cubicBezTo>
                <a:cubicBezTo>
                  <a:pt x="6882441" y="1804544"/>
                  <a:pt x="6794432" y="1820943"/>
                  <a:pt x="6774615" y="1824907"/>
                </a:cubicBezTo>
                <a:cubicBezTo>
                  <a:pt x="6113452" y="1817036"/>
                  <a:pt x="5289217" y="1795970"/>
                  <a:pt x="4614069" y="1824907"/>
                </a:cubicBezTo>
                <a:cubicBezTo>
                  <a:pt x="4583321" y="1826225"/>
                  <a:pt x="4555676" y="1844373"/>
                  <a:pt x="4526479" y="1854106"/>
                </a:cubicBezTo>
                <a:cubicBezTo>
                  <a:pt x="4484269" y="1896319"/>
                  <a:pt x="4463163" y="1920651"/>
                  <a:pt x="4409693" y="1956300"/>
                </a:cubicBezTo>
                <a:cubicBezTo>
                  <a:pt x="4391586" y="1968372"/>
                  <a:pt x="4369961" y="1974302"/>
                  <a:pt x="4351300" y="1985499"/>
                </a:cubicBezTo>
                <a:cubicBezTo>
                  <a:pt x="4321211" y="2003554"/>
                  <a:pt x="4292907" y="2024430"/>
                  <a:pt x="4263710" y="2043896"/>
                </a:cubicBezTo>
                <a:cubicBezTo>
                  <a:pt x="4263682" y="2043914"/>
                  <a:pt x="4176148" y="2102273"/>
                  <a:pt x="4176121" y="2102293"/>
                </a:cubicBezTo>
                <a:lnTo>
                  <a:pt x="4117727" y="2146091"/>
                </a:lnTo>
                <a:cubicBezTo>
                  <a:pt x="4107995" y="2160690"/>
                  <a:pt x="4096377" y="2174195"/>
                  <a:pt x="4088531" y="2189888"/>
                </a:cubicBezTo>
                <a:cubicBezTo>
                  <a:pt x="4064662" y="2237629"/>
                  <a:pt x="4065259" y="2287187"/>
                  <a:pt x="4103129" y="2335881"/>
                </a:cubicBezTo>
                <a:cubicBezTo>
                  <a:pt x="4119217" y="2356567"/>
                  <a:pt x="4152175" y="2354436"/>
                  <a:pt x="4176121" y="2365079"/>
                </a:cubicBezTo>
                <a:cubicBezTo>
                  <a:pt x="4239466" y="2393234"/>
                  <a:pt x="4220099" y="2393000"/>
                  <a:pt x="4278309" y="2408877"/>
                </a:cubicBezTo>
                <a:cubicBezTo>
                  <a:pt x="4317022" y="2419436"/>
                  <a:pt x="4356166" y="2428343"/>
                  <a:pt x="4395095" y="2438076"/>
                </a:cubicBezTo>
                <a:cubicBezTo>
                  <a:pt x="4414559" y="2442942"/>
                  <a:pt x="4434454" y="2446330"/>
                  <a:pt x="4453488" y="2452675"/>
                </a:cubicBezTo>
                <a:cubicBezTo>
                  <a:pt x="4536974" y="2480506"/>
                  <a:pt x="4566205" y="2492739"/>
                  <a:pt x="4657864" y="2511072"/>
                </a:cubicBezTo>
                <a:lnTo>
                  <a:pt x="4876838" y="2554870"/>
                </a:lnTo>
                <a:cubicBezTo>
                  <a:pt x="5224436" y="2624394"/>
                  <a:pt x="4719620" y="2522220"/>
                  <a:pt x="5008223" y="2584068"/>
                </a:cubicBezTo>
                <a:cubicBezTo>
                  <a:pt x="5056746" y="2594467"/>
                  <a:pt x="5106063" y="2601231"/>
                  <a:pt x="5154206" y="2613267"/>
                </a:cubicBezTo>
                <a:cubicBezTo>
                  <a:pt x="5260740" y="2639902"/>
                  <a:pt x="5192931" y="2623932"/>
                  <a:pt x="5358582" y="2657065"/>
                </a:cubicBezTo>
                <a:cubicBezTo>
                  <a:pt x="5442327" y="2673815"/>
                  <a:pt x="5480204" y="2683859"/>
                  <a:pt x="5577556" y="2686263"/>
                </a:cubicBezTo>
                <a:cubicBezTo>
                  <a:pt x="5922978" y="2694792"/>
                  <a:pt x="6268541" y="2695996"/>
                  <a:pt x="6614034" y="2700862"/>
                </a:cubicBezTo>
                <a:cubicBezTo>
                  <a:pt x="6648327" y="2803749"/>
                  <a:pt x="6654807" y="2804952"/>
                  <a:pt x="6614034" y="2978248"/>
                </a:cubicBezTo>
                <a:cubicBezTo>
                  <a:pt x="6610510" y="2993227"/>
                  <a:pt x="6584837" y="2987981"/>
                  <a:pt x="6570239" y="2992847"/>
                </a:cubicBezTo>
                <a:lnTo>
                  <a:pt x="6015504" y="2978248"/>
                </a:lnTo>
                <a:cubicBezTo>
                  <a:pt x="5961801" y="2976056"/>
                  <a:pt x="5908671" y="2963649"/>
                  <a:pt x="5854923" y="2963649"/>
                </a:cubicBezTo>
                <a:cubicBezTo>
                  <a:pt x="5674812" y="2963649"/>
                  <a:pt x="5494832" y="2973382"/>
                  <a:pt x="5314787" y="2978248"/>
                </a:cubicBezTo>
                <a:cubicBezTo>
                  <a:pt x="5300189" y="2983114"/>
                  <a:pt x="5285788" y="2988619"/>
                  <a:pt x="5270992" y="2992847"/>
                </a:cubicBezTo>
                <a:cubicBezTo>
                  <a:pt x="5251701" y="2998359"/>
                  <a:pt x="5231040" y="2999543"/>
                  <a:pt x="5212599" y="3007447"/>
                </a:cubicBezTo>
                <a:cubicBezTo>
                  <a:pt x="5128989" y="3043283"/>
                  <a:pt x="5211422" y="3035538"/>
                  <a:pt x="5110411" y="3065844"/>
                </a:cubicBezTo>
                <a:cubicBezTo>
                  <a:pt x="5082060" y="3074350"/>
                  <a:pt x="5052399" y="3079327"/>
                  <a:pt x="5022821" y="3080443"/>
                </a:cubicBezTo>
                <a:cubicBezTo>
                  <a:pt x="4794226" y="3089070"/>
                  <a:pt x="4565408" y="3090176"/>
                  <a:pt x="4336702" y="3095042"/>
                </a:cubicBezTo>
                <a:cubicBezTo>
                  <a:pt x="4233996" y="3163518"/>
                  <a:pt x="4364227" y="3084720"/>
                  <a:pt x="4219915" y="3138840"/>
                </a:cubicBezTo>
                <a:cubicBezTo>
                  <a:pt x="4187397" y="3151035"/>
                  <a:pt x="4155044" y="3189117"/>
                  <a:pt x="4132326" y="3211836"/>
                </a:cubicBezTo>
                <a:cubicBezTo>
                  <a:pt x="4127460" y="3231302"/>
                  <a:pt x="4121662" y="3250558"/>
                  <a:pt x="4117727" y="3270233"/>
                </a:cubicBezTo>
                <a:cubicBezTo>
                  <a:pt x="4111922" y="3299260"/>
                  <a:pt x="4109550" y="3328932"/>
                  <a:pt x="4103129" y="3357829"/>
                </a:cubicBezTo>
                <a:cubicBezTo>
                  <a:pt x="4099791" y="3372852"/>
                  <a:pt x="4092263" y="3386697"/>
                  <a:pt x="4088531" y="3401627"/>
                </a:cubicBezTo>
                <a:cubicBezTo>
                  <a:pt x="4082513" y="3425700"/>
                  <a:pt x="4078799" y="3450291"/>
                  <a:pt x="4073933" y="3474623"/>
                </a:cubicBezTo>
                <a:cubicBezTo>
                  <a:pt x="4069067" y="3693612"/>
                  <a:pt x="4067917" y="3912714"/>
                  <a:pt x="4059334" y="4131589"/>
                </a:cubicBezTo>
                <a:cubicBezTo>
                  <a:pt x="4058174" y="4161168"/>
                  <a:pt x="4050541" y="4190158"/>
                  <a:pt x="4044736" y="4219185"/>
                </a:cubicBezTo>
                <a:cubicBezTo>
                  <a:pt x="4041617" y="4234782"/>
                  <a:pt x="4024816" y="4302824"/>
                  <a:pt x="4015539" y="4321380"/>
                </a:cubicBezTo>
                <a:cubicBezTo>
                  <a:pt x="4007693" y="4337073"/>
                  <a:pt x="4000043" y="4354216"/>
                  <a:pt x="3986343" y="4365177"/>
                </a:cubicBezTo>
                <a:cubicBezTo>
                  <a:pt x="3974327" y="4374790"/>
                  <a:pt x="3957146" y="4374910"/>
                  <a:pt x="3942548" y="4379777"/>
                </a:cubicBezTo>
                <a:cubicBezTo>
                  <a:pt x="3893887" y="4374910"/>
                  <a:pt x="3843587" y="4378613"/>
                  <a:pt x="3796565" y="4365177"/>
                </a:cubicBezTo>
                <a:cubicBezTo>
                  <a:pt x="3773170" y="4358492"/>
                  <a:pt x="3751668" y="4341625"/>
                  <a:pt x="3738172" y="4321380"/>
                </a:cubicBezTo>
                <a:cubicBezTo>
                  <a:pt x="3721100" y="4295771"/>
                  <a:pt x="3720405" y="4262361"/>
                  <a:pt x="3708975" y="4233784"/>
                </a:cubicBezTo>
                <a:cubicBezTo>
                  <a:pt x="3670564" y="4137749"/>
                  <a:pt x="3684918" y="4186485"/>
                  <a:pt x="3665181" y="4087792"/>
                </a:cubicBezTo>
                <a:cubicBezTo>
                  <a:pt x="3654241" y="3901816"/>
                  <a:pt x="3653664" y="3846982"/>
                  <a:pt x="3635984" y="3679012"/>
                </a:cubicBezTo>
                <a:cubicBezTo>
                  <a:pt x="3631877" y="3639993"/>
                  <a:pt x="3627836" y="3600918"/>
                  <a:pt x="3621386" y="3562218"/>
                </a:cubicBezTo>
                <a:cubicBezTo>
                  <a:pt x="3618088" y="3542426"/>
                  <a:pt x="3613832" y="3522608"/>
                  <a:pt x="3606787" y="3503821"/>
                </a:cubicBezTo>
                <a:cubicBezTo>
                  <a:pt x="3575453" y="3420260"/>
                  <a:pt x="3581118" y="3474131"/>
                  <a:pt x="3562993" y="3401627"/>
                </a:cubicBezTo>
                <a:cubicBezTo>
                  <a:pt x="3549285" y="3346792"/>
                  <a:pt x="3553816" y="3331550"/>
                  <a:pt x="3533796" y="3284833"/>
                </a:cubicBezTo>
                <a:cubicBezTo>
                  <a:pt x="3525224" y="3264829"/>
                  <a:pt x="3512681" y="3246643"/>
                  <a:pt x="3504599" y="3226436"/>
                </a:cubicBezTo>
                <a:cubicBezTo>
                  <a:pt x="3452481" y="3096132"/>
                  <a:pt x="3502379" y="3179307"/>
                  <a:pt x="3446206" y="3095042"/>
                </a:cubicBezTo>
                <a:cubicBezTo>
                  <a:pt x="3409515" y="2984960"/>
                  <a:pt x="3459007" y="3120644"/>
                  <a:pt x="3402412" y="3007447"/>
                </a:cubicBezTo>
                <a:cubicBezTo>
                  <a:pt x="3373773" y="2950166"/>
                  <a:pt x="3403060" y="2931286"/>
                  <a:pt x="3329420" y="2876053"/>
                </a:cubicBezTo>
                <a:cubicBezTo>
                  <a:pt x="3309956" y="2861454"/>
                  <a:pt x="3290959" y="2846209"/>
                  <a:pt x="3271027" y="2832256"/>
                </a:cubicBezTo>
                <a:cubicBezTo>
                  <a:pt x="3242280" y="2812132"/>
                  <a:pt x="3183437" y="2773859"/>
                  <a:pt x="3183437" y="2773859"/>
                </a:cubicBezTo>
                <a:cubicBezTo>
                  <a:pt x="3086115" y="2778725"/>
                  <a:pt x="2988163" y="2776371"/>
                  <a:pt x="2891472" y="2788458"/>
                </a:cubicBezTo>
                <a:cubicBezTo>
                  <a:pt x="2825590" y="2796694"/>
                  <a:pt x="2830832" y="2828887"/>
                  <a:pt x="2803882" y="2876053"/>
                </a:cubicBezTo>
                <a:cubicBezTo>
                  <a:pt x="2773937" y="2928460"/>
                  <a:pt x="2780300" y="2916108"/>
                  <a:pt x="2730890" y="2949050"/>
                </a:cubicBezTo>
                <a:cubicBezTo>
                  <a:pt x="2692274" y="3103527"/>
                  <a:pt x="2744703" y="2921620"/>
                  <a:pt x="2687096" y="3051244"/>
                </a:cubicBezTo>
                <a:cubicBezTo>
                  <a:pt x="2674597" y="3079370"/>
                  <a:pt x="2667631" y="3109641"/>
                  <a:pt x="2657899" y="3138840"/>
                </a:cubicBezTo>
                <a:cubicBezTo>
                  <a:pt x="2653033" y="3153439"/>
                  <a:pt x="2651837" y="3169833"/>
                  <a:pt x="2643301" y="3182638"/>
                </a:cubicBezTo>
                <a:lnTo>
                  <a:pt x="2614104" y="3226436"/>
                </a:lnTo>
                <a:cubicBezTo>
                  <a:pt x="2609238" y="3241035"/>
                  <a:pt x="2602524" y="3255143"/>
                  <a:pt x="2599506" y="3270233"/>
                </a:cubicBezTo>
                <a:cubicBezTo>
                  <a:pt x="2567188" y="3431837"/>
                  <a:pt x="2576868" y="3667896"/>
                  <a:pt x="2570309" y="3795806"/>
                </a:cubicBezTo>
                <a:cubicBezTo>
                  <a:pt x="2566839" y="3863471"/>
                  <a:pt x="2555233" y="3958793"/>
                  <a:pt x="2541113" y="4029395"/>
                </a:cubicBezTo>
                <a:cubicBezTo>
                  <a:pt x="2537178" y="4049070"/>
                  <a:pt x="2535487" y="4069845"/>
                  <a:pt x="2526514" y="4087792"/>
                </a:cubicBezTo>
                <a:cubicBezTo>
                  <a:pt x="2510821" y="4119179"/>
                  <a:pt x="2468121" y="4175387"/>
                  <a:pt x="2468121" y="4175387"/>
                </a:cubicBezTo>
                <a:cubicBezTo>
                  <a:pt x="2463255" y="4194853"/>
                  <a:pt x="2464652" y="4217089"/>
                  <a:pt x="2453523" y="4233784"/>
                </a:cubicBezTo>
                <a:cubicBezTo>
                  <a:pt x="2407303" y="4303120"/>
                  <a:pt x="2311160" y="4233411"/>
                  <a:pt x="2263745" y="4219185"/>
                </a:cubicBezTo>
                <a:cubicBezTo>
                  <a:pt x="2241524" y="4182147"/>
                  <a:pt x="2207507" y="4129676"/>
                  <a:pt x="2190754" y="4087792"/>
                </a:cubicBezTo>
                <a:cubicBezTo>
                  <a:pt x="2179324" y="4059215"/>
                  <a:pt x="2170400" y="4029676"/>
                  <a:pt x="2161557" y="4000196"/>
                </a:cubicBezTo>
                <a:cubicBezTo>
                  <a:pt x="2155792" y="3980977"/>
                  <a:pt x="2154004" y="3960586"/>
                  <a:pt x="2146959" y="3941799"/>
                </a:cubicBezTo>
                <a:cubicBezTo>
                  <a:pt x="2139318" y="3921422"/>
                  <a:pt x="2127495" y="3902868"/>
                  <a:pt x="2117763" y="3883402"/>
                </a:cubicBezTo>
                <a:cubicBezTo>
                  <a:pt x="2084051" y="3579986"/>
                  <a:pt x="2114518" y="3885029"/>
                  <a:pt x="2088566" y="3314031"/>
                </a:cubicBezTo>
                <a:cubicBezTo>
                  <a:pt x="2079097" y="3105697"/>
                  <a:pt x="2055313" y="2947953"/>
                  <a:pt x="2030173" y="2730061"/>
                </a:cubicBezTo>
                <a:cubicBezTo>
                  <a:pt x="1495551" y="2761511"/>
                  <a:pt x="1572506" y="2762993"/>
                  <a:pt x="716327" y="2730061"/>
                </a:cubicBezTo>
                <a:cubicBezTo>
                  <a:pt x="690141" y="2729054"/>
                  <a:pt x="668758" y="2707218"/>
                  <a:pt x="643336" y="2700862"/>
                </a:cubicBezTo>
                <a:cubicBezTo>
                  <a:pt x="609955" y="2692516"/>
                  <a:pt x="575211" y="2691129"/>
                  <a:pt x="541148" y="2686263"/>
                </a:cubicBezTo>
                <a:cubicBezTo>
                  <a:pt x="511951" y="2676530"/>
                  <a:pt x="483415" y="2664530"/>
                  <a:pt x="453558" y="2657065"/>
                </a:cubicBezTo>
                <a:cubicBezTo>
                  <a:pt x="385792" y="2640123"/>
                  <a:pt x="316140" y="2633356"/>
                  <a:pt x="249182" y="2613267"/>
                </a:cubicBezTo>
                <a:cubicBezTo>
                  <a:pt x="219704" y="2604423"/>
                  <a:pt x="190789" y="2593801"/>
                  <a:pt x="161593" y="2584068"/>
                </a:cubicBezTo>
                <a:cubicBezTo>
                  <a:pt x="146995" y="2579202"/>
                  <a:pt x="131561" y="2576351"/>
                  <a:pt x="117798" y="2569469"/>
                </a:cubicBezTo>
                <a:lnTo>
                  <a:pt x="59405" y="2540271"/>
                </a:lnTo>
                <a:cubicBezTo>
                  <a:pt x="39940" y="2511072"/>
                  <a:pt x="-7500" y="2486719"/>
                  <a:pt x="1011" y="2452675"/>
                </a:cubicBezTo>
                <a:cubicBezTo>
                  <a:pt x="5877" y="2433209"/>
                  <a:pt x="1423" y="2408466"/>
                  <a:pt x="15610" y="2394278"/>
                </a:cubicBezTo>
                <a:cubicBezTo>
                  <a:pt x="46085" y="2363801"/>
                  <a:pt x="141819" y="2358412"/>
                  <a:pt x="176191" y="2350480"/>
                </a:cubicBezTo>
                <a:cubicBezTo>
                  <a:pt x="390510" y="2301019"/>
                  <a:pt x="151383" y="2332828"/>
                  <a:pt x="438960" y="2306682"/>
                </a:cubicBezTo>
                <a:lnTo>
                  <a:pt x="1022891" y="2321282"/>
                </a:lnTo>
                <a:cubicBezTo>
                  <a:pt x="1052462" y="2322568"/>
                  <a:pt x="1081141" y="2331969"/>
                  <a:pt x="1110481" y="2335881"/>
                </a:cubicBezTo>
                <a:cubicBezTo>
                  <a:pt x="1154159" y="2341705"/>
                  <a:pt x="1198071" y="2345614"/>
                  <a:pt x="1241866" y="2350480"/>
                </a:cubicBezTo>
                <a:lnTo>
                  <a:pt x="2132361" y="2335881"/>
                </a:lnTo>
                <a:cubicBezTo>
                  <a:pt x="2152967" y="2334593"/>
                  <a:pt x="2163481" y="2308380"/>
                  <a:pt x="2176156" y="2292083"/>
                </a:cubicBezTo>
                <a:cubicBezTo>
                  <a:pt x="2197699" y="2264383"/>
                  <a:pt x="2234549" y="2204488"/>
                  <a:pt x="2234549" y="2204488"/>
                </a:cubicBezTo>
                <a:cubicBezTo>
                  <a:pt x="2224817" y="2170423"/>
                  <a:pt x="2226189" y="2130946"/>
                  <a:pt x="2205352" y="2102293"/>
                </a:cubicBezTo>
                <a:cubicBezTo>
                  <a:pt x="2179957" y="2067372"/>
                  <a:pt x="2099347" y="2037543"/>
                  <a:pt x="2059369" y="2014697"/>
                </a:cubicBezTo>
                <a:cubicBezTo>
                  <a:pt x="2044136" y="2005992"/>
                  <a:pt x="2031268" y="1993346"/>
                  <a:pt x="2015575" y="1985499"/>
                </a:cubicBezTo>
                <a:cubicBezTo>
                  <a:pt x="2001812" y="1978617"/>
                  <a:pt x="1986576" y="1975128"/>
                  <a:pt x="1971780" y="1970900"/>
                </a:cubicBezTo>
                <a:cubicBezTo>
                  <a:pt x="1825123" y="1928995"/>
                  <a:pt x="1787009" y="1951034"/>
                  <a:pt x="1563028" y="1941701"/>
                </a:cubicBezTo>
                <a:cubicBezTo>
                  <a:pt x="1498940" y="1932545"/>
                  <a:pt x="1368781" y="1915878"/>
                  <a:pt x="1314857" y="1897903"/>
                </a:cubicBezTo>
                <a:cubicBezTo>
                  <a:pt x="1194624" y="1857824"/>
                  <a:pt x="1257734" y="1873058"/>
                  <a:pt x="1125079" y="1854106"/>
                </a:cubicBezTo>
                <a:cubicBezTo>
                  <a:pt x="934080" y="1799530"/>
                  <a:pt x="1096385" y="1838163"/>
                  <a:pt x="803917" y="1810308"/>
                </a:cubicBezTo>
                <a:cubicBezTo>
                  <a:pt x="774451" y="1807502"/>
                  <a:pt x="745815" y="1798273"/>
                  <a:pt x="716327" y="1795709"/>
                </a:cubicBezTo>
                <a:cubicBezTo>
                  <a:pt x="633772" y="1788530"/>
                  <a:pt x="550812" y="1787013"/>
                  <a:pt x="468156" y="1781109"/>
                </a:cubicBezTo>
                <a:cubicBezTo>
                  <a:pt x="414545" y="1777279"/>
                  <a:pt x="361102" y="1771376"/>
                  <a:pt x="307575" y="1766510"/>
                </a:cubicBezTo>
                <a:cubicBezTo>
                  <a:pt x="307070" y="1766384"/>
                  <a:pt x="212368" y="1744293"/>
                  <a:pt x="205387" y="1737312"/>
                </a:cubicBezTo>
                <a:cubicBezTo>
                  <a:pt x="194506" y="1726430"/>
                  <a:pt x="195655" y="1708113"/>
                  <a:pt x="190789" y="1693514"/>
                </a:cubicBezTo>
                <a:cubicBezTo>
                  <a:pt x="220095" y="1620243"/>
                  <a:pt x="208418" y="1595569"/>
                  <a:pt x="307575" y="1591319"/>
                </a:cubicBezTo>
                <a:cubicBezTo>
                  <a:pt x="618758" y="1577982"/>
                  <a:pt x="930436" y="1581586"/>
                  <a:pt x="1241866" y="1576720"/>
                </a:cubicBezTo>
                <a:cubicBezTo>
                  <a:pt x="1256464" y="1566987"/>
                  <a:pt x="1269967" y="1555368"/>
                  <a:pt x="1285660" y="1547521"/>
                </a:cubicBezTo>
                <a:cubicBezTo>
                  <a:pt x="1299423" y="1540639"/>
                  <a:pt x="1316260" y="1540839"/>
                  <a:pt x="1329455" y="1532922"/>
                </a:cubicBezTo>
                <a:cubicBezTo>
                  <a:pt x="1341257" y="1525840"/>
                  <a:pt x="1348920" y="1513456"/>
                  <a:pt x="1358652" y="1503723"/>
                </a:cubicBezTo>
                <a:lnTo>
                  <a:pt x="1358652" y="1503723"/>
                </a:lnTo>
                <a:lnTo>
                  <a:pt x="1358652" y="1503723"/>
                </a:lnTo>
              </a:path>
            </a:pathLst>
          </a:custGeom>
          <a:solidFill>
            <a:schemeClr val="accent1"/>
          </a:solidFill>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32" name="Group 31"/>
          <p:cNvGrpSpPr>
            <a:grpSpLocks noChangeAspect="1"/>
          </p:cNvGrpSpPr>
          <p:nvPr/>
        </p:nvGrpSpPr>
        <p:grpSpPr>
          <a:xfrm>
            <a:off x="898483" y="145993"/>
            <a:ext cx="7123812" cy="4446612"/>
            <a:chOff x="3449435" y="3089563"/>
            <a:chExt cx="2152138" cy="1525848"/>
          </a:xfrm>
        </p:grpSpPr>
        <p:sp>
          <p:nvSpPr>
            <p:cNvPr id="33" name="Rectangle 32"/>
            <p:cNvSpPr/>
            <p:nvPr/>
          </p:nvSpPr>
          <p:spPr>
            <a:xfrm>
              <a:off x="5116941" y="3089563"/>
              <a:ext cx="484632" cy="1525848"/>
            </a:xfrm>
            <a:prstGeom prst="rect">
              <a:avLst/>
            </a:prstGeom>
            <a:solidFill>
              <a:srgbClr val="0000FF">
                <a:alpha val="47000"/>
              </a:srgbClr>
            </a:solidFill>
            <a:ln w="19050" cmpd="sng">
              <a:solidFill>
                <a:srgbClr val="0000FF"/>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4790582" y="3089563"/>
              <a:ext cx="484632" cy="1525848"/>
            </a:xfrm>
            <a:prstGeom prst="rect">
              <a:avLst/>
            </a:prstGeom>
            <a:solidFill>
              <a:schemeClr val="accent5">
                <a:lumMod val="75000"/>
                <a:alpha val="47000"/>
              </a:schemeClr>
            </a:solidFill>
            <a:ln w="19050" cmpd="sng">
              <a:solidFill>
                <a:schemeClr val="accent5">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4474931" y="3089563"/>
              <a:ext cx="484632" cy="1525848"/>
            </a:xfrm>
            <a:prstGeom prst="rect">
              <a:avLst/>
            </a:prstGeom>
            <a:solidFill>
              <a:srgbClr val="008000">
                <a:alpha val="47000"/>
              </a:srgbClr>
            </a:solidFill>
            <a:ln w="19050" cmpd="sng">
              <a:solidFill>
                <a:srgbClr val="008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4119053" y="3089563"/>
              <a:ext cx="484632" cy="1525848"/>
            </a:xfrm>
            <a:prstGeom prst="rect">
              <a:avLst/>
            </a:prstGeom>
            <a:solidFill>
              <a:srgbClr val="FFFF00">
                <a:alpha val="47000"/>
              </a:srgbClr>
            </a:solidFill>
            <a:ln w="19050" cmpd="sng">
              <a:solidFill>
                <a:srgbClr val="FFFF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3794797" y="3089563"/>
              <a:ext cx="484632" cy="1525848"/>
            </a:xfrm>
            <a:prstGeom prst="rect">
              <a:avLst/>
            </a:prstGeom>
            <a:solidFill>
              <a:srgbClr val="FF6600">
                <a:alpha val="47000"/>
              </a:srgbClr>
            </a:solidFill>
            <a:ln w="19050" cmpd="sng">
              <a:solidFill>
                <a:srgbClr val="FF66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3449435" y="3089563"/>
              <a:ext cx="484632" cy="1525848"/>
            </a:xfrm>
            <a:prstGeom prst="rect">
              <a:avLst/>
            </a:prstGeom>
            <a:solidFill>
              <a:srgbClr val="FF0000">
                <a:alpha val="47000"/>
              </a:srgbClr>
            </a:solidFill>
            <a:ln w="19050"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9" name="Straight Arrow Connector 18"/>
          <p:cNvCxnSpPr/>
          <p:nvPr/>
        </p:nvCxnSpPr>
        <p:spPr>
          <a:xfrm>
            <a:off x="145982" y="5101608"/>
            <a:ext cx="8656784" cy="0"/>
          </a:xfrm>
          <a:prstGeom prst="straightConnector1">
            <a:avLst/>
          </a:prstGeom>
          <a:ln w="571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898483" y="5100388"/>
            <a:ext cx="1604186" cy="0"/>
          </a:xfrm>
          <a:prstGeom prst="line">
            <a:avLst/>
          </a:prstGeom>
          <a:ln w="76200" cmpd="sng">
            <a:solidFill>
              <a:srgbClr val="FF0000">
                <a:alpha val="55000"/>
              </a:srgb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018231" y="5101608"/>
            <a:ext cx="1604186" cy="0"/>
          </a:xfrm>
          <a:prstGeom prst="line">
            <a:avLst/>
          </a:prstGeom>
          <a:ln w="76200" cmpd="sng">
            <a:solidFill>
              <a:srgbClr val="FF6600">
                <a:alpha val="55000"/>
              </a:srgb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147850" y="5101608"/>
            <a:ext cx="1604186" cy="0"/>
          </a:xfrm>
          <a:prstGeom prst="line">
            <a:avLst/>
          </a:prstGeom>
          <a:ln w="76200" cmpd="sng">
            <a:solidFill>
              <a:srgbClr val="FFFF00">
                <a:alpha val="55000"/>
              </a:srgb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4349517" y="5101608"/>
            <a:ext cx="1604186" cy="0"/>
          </a:xfrm>
          <a:prstGeom prst="line">
            <a:avLst/>
          </a:prstGeom>
          <a:ln w="76200" cmpd="sng">
            <a:solidFill>
              <a:srgbClr val="008000">
                <a:alpha val="55000"/>
              </a:srgb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436397" y="5100388"/>
            <a:ext cx="1604186" cy="0"/>
          </a:xfrm>
          <a:prstGeom prst="line">
            <a:avLst/>
          </a:prstGeom>
          <a:ln w="76200" cmpd="sng">
            <a:solidFill>
              <a:schemeClr val="accent5">
                <a:lumMod val="75000"/>
                <a:alpha val="5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506634" y="5101606"/>
            <a:ext cx="1604186" cy="0"/>
          </a:xfrm>
          <a:prstGeom prst="line">
            <a:avLst/>
          </a:prstGeom>
          <a:ln w="76200" cmpd="sng">
            <a:solidFill>
              <a:srgbClr val="0000FF">
                <a:alpha val="55000"/>
              </a:srgbClr>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35624" y="4767793"/>
            <a:ext cx="10035721" cy="584776"/>
          </a:xfrm>
          <a:prstGeom prst="rect">
            <a:avLst/>
          </a:prstGeom>
          <a:noFill/>
        </p:spPr>
        <p:txBody>
          <a:bodyPr wrap="square" rtlCol="0">
            <a:spAutoFit/>
          </a:bodyPr>
          <a:lstStyle/>
          <a:p>
            <a:r>
              <a:rPr lang="en-US" sz="3200" dirty="0">
                <a:solidFill>
                  <a:srgbClr val="FF0000"/>
                </a:solidFill>
              </a:rPr>
              <a:t> (</a:t>
            </a:r>
            <a:r>
              <a:rPr lang="en-US" sz="3200" dirty="0"/>
              <a:t>           </a:t>
            </a:r>
            <a:r>
              <a:rPr lang="en-US" sz="3200" dirty="0">
                <a:solidFill>
                  <a:srgbClr val="FF6600"/>
                </a:solidFill>
              </a:rPr>
              <a:t>(</a:t>
            </a:r>
            <a:r>
              <a:rPr lang="en-US" sz="3200" dirty="0"/>
              <a:t>    </a:t>
            </a:r>
            <a:r>
              <a:rPr lang="en-US" sz="3200" dirty="0">
                <a:solidFill>
                  <a:srgbClr val="FF0000"/>
                </a:solidFill>
              </a:rPr>
              <a:t>)</a:t>
            </a:r>
            <a:r>
              <a:rPr lang="en-US" sz="3200" dirty="0"/>
              <a:t>     </a:t>
            </a:r>
            <a:r>
              <a:rPr lang="en-US" sz="3200" dirty="0">
                <a:solidFill>
                  <a:srgbClr val="FFFF00"/>
                </a:solidFill>
              </a:rPr>
              <a:t>(</a:t>
            </a:r>
            <a:r>
              <a:rPr lang="en-US" sz="3200" dirty="0"/>
              <a:t>    </a:t>
            </a:r>
            <a:r>
              <a:rPr lang="en-US" sz="3200" dirty="0">
                <a:solidFill>
                  <a:srgbClr val="FF6600"/>
                </a:solidFill>
              </a:rPr>
              <a:t>)</a:t>
            </a:r>
            <a:r>
              <a:rPr lang="en-US" sz="3200" dirty="0"/>
              <a:t>       </a:t>
            </a:r>
            <a:r>
              <a:rPr lang="en-US" sz="3200" dirty="0">
                <a:solidFill>
                  <a:srgbClr val="008000"/>
                </a:solidFill>
              </a:rPr>
              <a:t>(</a:t>
            </a:r>
            <a:r>
              <a:rPr lang="en-US" sz="3200" dirty="0"/>
              <a:t>   </a:t>
            </a:r>
            <a:r>
              <a:rPr lang="en-US" sz="3200" dirty="0">
                <a:solidFill>
                  <a:srgbClr val="FFFF00"/>
                </a:solidFill>
              </a:rPr>
              <a:t>)</a:t>
            </a:r>
            <a:r>
              <a:rPr lang="en-US" sz="3200" dirty="0"/>
              <a:t>      </a:t>
            </a:r>
            <a:r>
              <a:rPr lang="en-US" sz="3200" dirty="0">
                <a:solidFill>
                  <a:schemeClr val="accent5">
                    <a:lumMod val="75000"/>
                  </a:schemeClr>
                </a:solidFill>
              </a:rPr>
              <a:t>(</a:t>
            </a:r>
            <a:r>
              <a:rPr lang="en-US" sz="3200" dirty="0"/>
              <a:t>    </a:t>
            </a:r>
            <a:r>
              <a:rPr lang="en-US" sz="3200" dirty="0">
                <a:solidFill>
                  <a:srgbClr val="008000"/>
                </a:solidFill>
              </a:rPr>
              <a:t>)</a:t>
            </a:r>
            <a:r>
              <a:rPr lang="en-US" sz="3200" dirty="0"/>
              <a:t>     </a:t>
            </a:r>
            <a:r>
              <a:rPr lang="en-US" sz="3200" dirty="0">
                <a:solidFill>
                  <a:srgbClr val="0000FF"/>
                </a:solidFill>
              </a:rPr>
              <a:t>(</a:t>
            </a:r>
            <a:r>
              <a:rPr lang="en-US" sz="3200" dirty="0"/>
              <a:t>   </a:t>
            </a:r>
            <a:r>
              <a:rPr lang="en-US" sz="3200" dirty="0">
                <a:solidFill>
                  <a:srgbClr val="31859C"/>
                </a:solidFill>
              </a:rPr>
              <a:t>)</a:t>
            </a:r>
            <a:r>
              <a:rPr lang="en-US" sz="3200" dirty="0"/>
              <a:t>           </a:t>
            </a:r>
            <a:r>
              <a:rPr lang="en-US" sz="3200" dirty="0">
                <a:solidFill>
                  <a:srgbClr val="0000FF"/>
                </a:solidFill>
              </a:rPr>
              <a:t>)</a:t>
            </a:r>
          </a:p>
        </p:txBody>
      </p:sp>
      <p:cxnSp>
        <p:nvCxnSpPr>
          <p:cNvPr id="15" name="Straight Connector 14"/>
          <p:cNvCxnSpPr/>
          <p:nvPr/>
        </p:nvCxnSpPr>
        <p:spPr>
          <a:xfrm>
            <a:off x="1569992" y="1797613"/>
            <a:ext cx="1145064" cy="840982"/>
          </a:xfrm>
          <a:prstGeom prst="line">
            <a:avLst/>
          </a:prstGeom>
          <a:ln w="57150" cmpd="sng">
            <a:solidFill>
              <a:srgbClr val="003300"/>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650337" y="2615807"/>
            <a:ext cx="3340249" cy="80543"/>
          </a:xfrm>
          <a:prstGeom prst="line">
            <a:avLst/>
          </a:prstGeom>
          <a:ln w="57150" cmpd="sng">
            <a:solidFill>
              <a:srgbClr val="003300"/>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4990586" y="2696350"/>
            <a:ext cx="1100277" cy="231805"/>
          </a:xfrm>
          <a:prstGeom prst="line">
            <a:avLst/>
          </a:prstGeom>
          <a:ln w="57150" cmpd="sng">
            <a:solidFill>
              <a:srgbClr val="003300"/>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V="1">
            <a:off x="4990586" y="1797613"/>
            <a:ext cx="1005334" cy="898737"/>
          </a:xfrm>
          <a:prstGeom prst="line">
            <a:avLst/>
          </a:prstGeom>
          <a:ln w="57150" cmpd="sng">
            <a:solidFill>
              <a:srgbClr val="003300"/>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5995920" y="1797613"/>
            <a:ext cx="1320240" cy="0"/>
          </a:xfrm>
          <a:prstGeom prst="line">
            <a:avLst/>
          </a:prstGeom>
          <a:ln w="57150" cmpd="sng">
            <a:solidFill>
              <a:srgbClr val="003300"/>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6047069" y="2928155"/>
            <a:ext cx="1362457" cy="0"/>
          </a:xfrm>
          <a:prstGeom prst="line">
            <a:avLst/>
          </a:prstGeom>
          <a:ln w="57150" cmpd="sng">
            <a:solidFill>
              <a:srgbClr val="003300"/>
            </a:solidFill>
          </a:ln>
          <a:effectLst/>
        </p:spPr>
        <p:style>
          <a:lnRef idx="2">
            <a:schemeClr val="accent1"/>
          </a:lnRef>
          <a:fillRef idx="0">
            <a:schemeClr val="accent1"/>
          </a:fillRef>
          <a:effectRef idx="1">
            <a:schemeClr val="accent1"/>
          </a:effectRef>
          <a:fontRef idx="minor">
            <a:schemeClr val="tx1"/>
          </a:fontRef>
        </p:style>
      </p:cxnSp>
      <p:grpSp>
        <p:nvGrpSpPr>
          <p:cNvPr id="13" name="Group 12"/>
          <p:cNvGrpSpPr/>
          <p:nvPr/>
        </p:nvGrpSpPr>
        <p:grpSpPr>
          <a:xfrm>
            <a:off x="1513177" y="1747406"/>
            <a:ext cx="5940143" cy="1274112"/>
            <a:chOff x="1513177" y="1747406"/>
            <a:chExt cx="5940143" cy="1274112"/>
          </a:xfrm>
        </p:grpSpPr>
        <p:grpSp>
          <p:nvGrpSpPr>
            <p:cNvPr id="2" name="Group 1"/>
            <p:cNvGrpSpPr/>
            <p:nvPr/>
          </p:nvGrpSpPr>
          <p:grpSpPr>
            <a:xfrm>
              <a:off x="1513177" y="1749826"/>
              <a:ext cx="179377" cy="946524"/>
              <a:chOff x="1513177" y="1749826"/>
              <a:chExt cx="179377" cy="946524"/>
            </a:xfrm>
          </p:grpSpPr>
          <p:sp>
            <p:nvSpPr>
              <p:cNvPr id="21" name="Oval 20"/>
              <p:cNvSpPr/>
              <p:nvPr/>
            </p:nvSpPr>
            <p:spPr>
              <a:xfrm>
                <a:off x="1513177" y="1749826"/>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5" name="Oval 24"/>
            <p:cNvSpPr/>
            <p:nvPr/>
          </p:nvSpPr>
          <p:spPr>
            <a:xfrm>
              <a:off x="2700458" y="259479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3918512" y="261580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4990586" y="262221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3" name="Group 22"/>
            <p:cNvGrpSpPr/>
            <p:nvPr/>
          </p:nvGrpSpPr>
          <p:grpSpPr>
            <a:xfrm>
              <a:off x="5953703" y="1747406"/>
              <a:ext cx="179377" cy="1267702"/>
              <a:chOff x="1513177" y="1428648"/>
              <a:chExt cx="179377" cy="1267702"/>
            </a:xfrm>
          </p:grpSpPr>
          <p:sp>
            <p:nvSpPr>
              <p:cNvPr id="24" name="Oval 23"/>
              <p:cNvSpPr/>
              <p:nvPr/>
            </p:nvSpPr>
            <p:spPr>
              <a:xfrm>
                <a:off x="1513177" y="142864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7273943" y="1753816"/>
              <a:ext cx="179377" cy="1267702"/>
              <a:chOff x="1513177" y="1428648"/>
              <a:chExt cx="179377" cy="1267702"/>
            </a:xfrm>
          </p:grpSpPr>
          <p:sp>
            <p:nvSpPr>
              <p:cNvPr id="30" name="Oval 29"/>
              <p:cNvSpPr/>
              <p:nvPr/>
            </p:nvSpPr>
            <p:spPr>
              <a:xfrm>
                <a:off x="1513177" y="142864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1338957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007389" y="145993"/>
            <a:ext cx="6993815" cy="4379777"/>
            <a:chOff x="991672" y="145993"/>
            <a:chExt cx="6993815" cy="4379777"/>
          </a:xfrm>
        </p:grpSpPr>
        <p:sp>
          <p:nvSpPr>
            <p:cNvPr id="6" name="Freeform 5"/>
            <p:cNvSpPr/>
            <p:nvPr/>
          </p:nvSpPr>
          <p:spPr>
            <a:xfrm>
              <a:off x="991672" y="145993"/>
              <a:ext cx="6993815" cy="4379777"/>
            </a:xfrm>
            <a:custGeom>
              <a:avLst/>
              <a:gdLst>
                <a:gd name="connsiteX0" fmla="*/ 1095883 w 6993815"/>
                <a:gd name="connsiteY0" fmla="*/ 1518323 h 4379777"/>
                <a:gd name="connsiteX1" fmla="*/ 1095883 w 6993815"/>
                <a:gd name="connsiteY1" fmla="*/ 1518323 h 4379777"/>
                <a:gd name="connsiteX2" fmla="*/ 1387848 w 6993815"/>
                <a:gd name="connsiteY2" fmla="*/ 1503723 h 4379777"/>
                <a:gd name="connsiteX3" fmla="*/ 1636019 w 6993815"/>
                <a:gd name="connsiteY3" fmla="*/ 1532922 h 4379777"/>
                <a:gd name="connsiteX4" fmla="*/ 1679814 w 6993815"/>
                <a:gd name="connsiteY4" fmla="*/ 1547521 h 4379777"/>
                <a:gd name="connsiteX5" fmla="*/ 1752805 w 6993815"/>
                <a:gd name="connsiteY5" fmla="*/ 1562120 h 4379777"/>
                <a:gd name="connsiteX6" fmla="*/ 1811199 w 6993815"/>
                <a:gd name="connsiteY6" fmla="*/ 1547521 h 4379777"/>
                <a:gd name="connsiteX7" fmla="*/ 1825797 w 6993815"/>
                <a:gd name="connsiteY7" fmla="*/ 1328532 h 4379777"/>
                <a:gd name="connsiteX8" fmla="*/ 1840395 w 6993815"/>
                <a:gd name="connsiteY8" fmla="*/ 1182540 h 4379777"/>
                <a:gd name="connsiteX9" fmla="*/ 1869592 w 6993815"/>
                <a:gd name="connsiteY9" fmla="*/ 846757 h 4379777"/>
                <a:gd name="connsiteX10" fmla="*/ 1884190 w 6993815"/>
                <a:gd name="connsiteY10" fmla="*/ 759161 h 4379777"/>
                <a:gd name="connsiteX11" fmla="*/ 1913387 w 6993815"/>
                <a:gd name="connsiteY11" fmla="*/ 671566 h 4379777"/>
                <a:gd name="connsiteX12" fmla="*/ 1927985 w 6993815"/>
                <a:gd name="connsiteY12" fmla="*/ 627768 h 4379777"/>
                <a:gd name="connsiteX13" fmla="*/ 1957181 w 6993815"/>
                <a:gd name="connsiteY13" fmla="*/ 569371 h 4379777"/>
                <a:gd name="connsiteX14" fmla="*/ 1971780 w 6993815"/>
                <a:gd name="connsiteY14" fmla="*/ 510974 h 4379777"/>
                <a:gd name="connsiteX15" fmla="*/ 2000976 w 6993815"/>
                <a:gd name="connsiteY15" fmla="*/ 467176 h 4379777"/>
                <a:gd name="connsiteX16" fmla="*/ 2030173 w 6993815"/>
                <a:gd name="connsiteY16" fmla="*/ 408779 h 4379777"/>
                <a:gd name="connsiteX17" fmla="*/ 2073968 w 6993815"/>
                <a:gd name="connsiteY17" fmla="*/ 379581 h 4379777"/>
                <a:gd name="connsiteX18" fmla="*/ 2234549 w 6993815"/>
                <a:gd name="connsiteY18" fmla="*/ 335783 h 4379777"/>
                <a:gd name="connsiteX19" fmla="*/ 2322139 w 6993815"/>
                <a:gd name="connsiteY19" fmla="*/ 350382 h 4379777"/>
                <a:gd name="connsiteX20" fmla="*/ 2336737 w 6993815"/>
                <a:gd name="connsiteY20" fmla="*/ 394180 h 4379777"/>
                <a:gd name="connsiteX21" fmla="*/ 2365933 w 6993815"/>
                <a:gd name="connsiteY21" fmla="*/ 452577 h 4379777"/>
                <a:gd name="connsiteX22" fmla="*/ 2365933 w 6993815"/>
                <a:gd name="connsiteY22" fmla="*/ 905154 h 4379777"/>
                <a:gd name="connsiteX23" fmla="*/ 2380532 w 6993815"/>
                <a:gd name="connsiteY23" fmla="*/ 1240937 h 4379777"/>
                <a:gd name="connsiteX24" fmla="*/ 2395130 w 6993815"/>
                <a:gd name="connsiteY24" fmla="*/ 1299334 h 4379777"/>
                <a:gd name="connsiteX25" fmla="*/ 2468121 w 6993815"/>
                <a:gd name="connsiteY25" fmla="*/ 1430727 h 4379777"/>
                <a:gd name="connsiteX26" fmla="*/ 2511916 w 6993815"/>
                <a:gd name="connsiteY26" fmla="*/ 1445326 h 4379777"/>
                <a:gd name="connsiteX27" fmla="*/ 2614104 w 6993815"/>
                <a:gd name="connsiteY27" fmla="*/ 1489124 h 4379777"/>
                <a:gd name="connsiteX28" fmla="*/ 2730890 w 6993815"/>
                <a:gd name="connsiteY28" fmla="*/ 1503723 h 4379777"/>
                <a:gd name="connsiteX29" fmla="*/ 3008258 w 6993815"/>
                <a:gd name="connsiteY29" fmla="*/ 1474525 h 4379777"/>
                <a:gd name="connsiteX30" fmla="*/ 3095848 w 6993815"/>
                <a:gd name="connsiteY30" fmla="*/ 1372330 h 4379777"/>
                <a:gd name="connsiteX31" fmla="*/ 3183437 w 6993815"/>
                <a:gd name="connsiteY31" fmla="*/ 1270135 h 4379777"/>
                <a:gd name="connsiteX32" fmla="*/ 3198036 w 6993815"/>
                <a:gd name="connsiteY32" fmla="*/ 1226338 h 4379777"/>
                <a:gd name="connsiteX33" fmla="*/ 3227232 w 6993815"/>
                <a:gd name="connsiteY33" fmla="*/ 1094944 h 4379777"/>
                <a:gd name="connsiteX34" fmla="*/ 3241830 w 6993815"/>
                <a:gd name="connsiteY34" fmla="*/ 1036547 h 4379777"/>
                <a:gd name="connsiteX35" fmla="*/ 3256429 w 6993815"/>
                <a:gd name="connsiteY35" fmla="*/ 510974 h 4379777"/>
                <a:gd name="connsiteX36" fmla="*/ 3285625 w 6993815"/>
                <a:gd name="connsiteY36" fmla="*/ 364982 h 4379777"/>
                <a:gd name="connsiteX37" fmla="*/ 3300224 w 6993815"/>
                <a:gd name="connsiteY37" fmla="*/ 321184 h 4379777"/>
                <a:gd name="connsiteX38" fmla="*/ 3329420 w 6993815"/>
                <a:gd name="connsiteY38" fmla="*/ 189790 h 4379777"/>
                <a:gd name="connsiteX39" fmla="*/ 3344018 w 6993815"/>
                <a:gd name="connsiteY39" fmla="*/ 145993 h 4379777"/>
                <a:gd name="connsiteX40" fmla="*/ 3387813 w 6993815"/>
                <a:gd name="connsiteY40" fmla="*/ 102195 h 4379777"/>
                <a:gd name="connsiteX41" fmla="*/ 3460805 w 6993815"/>
                <a:gd name="connsiteY41" fmla="*/ 14599 h 4379777"/>
                <a:gd name="connsiteX42" fmla="*/ 3519198 w 6993815"/>
                <a:gd name="connsiteY42" fmla="*/ 0 h 4379777"/>
                <a:gd name="connsiteX43" fmla="*/ 3665181 w 6993815"/>
                <a:gd name="connsiteY43" fmla="*/ 43798 h 4379777"/>
                <a:gd name="connsiteX44" fmla="*/ 3723574 w 6993815"/>
                <a:gd name="connsiteY44" fmla="*/ 1094944 h 4379777"/>
                <a:gd name="connsiteX45" fmla="*/ 3738172 w 6993815"/>
                <a:gd name="connsiteY45" fmla="*/ 1138742 h 4379777"/>
                <a:gd name="connsiteX46" fmla="*/ 3781967 w 6993815"/>
                <a:gd name="connsiteY46" fmla="*/ 1197139 h 4379777"/>
                <a:gd name="connsiteX47" fmla="*/ 3796565 w 6993815"/>
                <a:gd name="connsiteY47" fmla="*/ 1518323 h 4379777"/>
                <a:gd name="connsiteX48" fmla="*/ 3811163 w 6993815"/>
                <a:gd name="connsiteY48" fmla="*/ 1576720 h 4379777"/>
                <a:gd name="connsiteX49" fmla="*/ 3854958 w 6993815"/>
                <a:gd name="connsiteY49" fmla="*/ 1605918 h 4379777"/>
                <a:gd name="connsiteX50" fmla="*/ 4322103 w 6993815"/>
                <a:gd name="connsiteY50" fmla="*/ 1591319 h 4379777"/>
                <a:gd name="connsiteX51" fmla="*/ 4468086 w 6993815"/>
                <a:gd name="connsiteY51" fmla="*/ 1562120 h 4379777"/>
                <a:gd name="connsiteX52" fmla="*/ 4643266 w 6993815"/>
                <a:gd name="connsiteY52" fmla="*/ 1532922 h 4379777"/>
                <a:gd name="connsiteX53" fmla="*/ 4876838 w 6993815"/>
                <a:gd name="connsiteY53" fmla="*/ 1474525 h 4379777"/>
                <a:gd name="connsiteX54" fmla="*/ 5008223 w 6993815"/>
                <a:gd name="connsiteY54" fmla="*/ 1445326 h 4379777"/>
                <a:gd name="connsiteX55" fmla="*/ 5183402 w 6993815"/>
                <a:gd name="connsiteY55" fmla="*/ 1416128 h 4379777"/>
                <a:gd name="connsiteX56" fmla="*/ 5329385 w 6993815"/>
                <a:gd name="connsiteY56" fmla="*/ 1372330 h 4379777"/>
                <a:gd name="connsiteX57" fmla="*/ 5650547 w 6993815"/>
                <a:gd name="connsiteY57" fmla="*/ 1343132 h 4379777"/>
                <a:gd name="connsiteX58" fmla="*/ 6292872 w 6993815"/>
                <a:gd name="connsiteY58" fmla="*/ 1357731 h 4379777"/>
                <a:gd name="connsiteX59" fmla="*/ 6395060 w 6993815"/>
                <a:gd name="connsiteY59" fmla="*/ 1386929 h 4379777"/>
                <a:gd name="connsiteX60" fmla="*/ 6482649 w 6993815"/>
                <a:gd name="connsiteY60" fmla="*/ 1401529 h 4379777"/>
                <a:gd name="connsiteX61" fmla="*/ 6657829 w 6993815"/>
                <a:gd name="connsiteY61" fmla="*/ 1445326 h 4379777"/>
                <a:gd name="connsiteX62" fmla="*/ 6716222 w 6993815"/>
                <a:gd name="connsiteY62" fmla="*/ 1459926 h 4379777"/>
                <a:gd name="connsiteX63" fmla="*/ 6803812 w 6993815"/>
                <a:gd name="connsiteY63" fmla="*/ 1489124 h 4379777"/>
                <a:gd name="connsiteX64" fmla="*/ 6847606 w 6993815"/>
                <a:gd name="connsiteY64" fmla="*/ 1518323 h 4379777"/>
                <a:gd name="connsiteX65" fmla="*/ 6891401 w 6993815"/>
                <a:gd name="connsiteY65" fmla="*/ 1532922 h 4379777"/>
                <a:gd name="connsiteX66" fmla="*/ 6978991 w 6993815"/>
                <a:gd name="connsiteY66" fmla="*/ 1620517 h 4379777"/>
                <a:gd name="connsiteX67" fmla="*/ 6993589 w 6993815"/>
                <a:gd name="connsiteY67" fmla="*/ 1678914 h 4379777"/>
                <a:gd name="connsiteX68" fmla="*/ 6964393 w 6993815"/>
                <a:gd name="connsiteY68" fmla="*/ 1766510 h 4379777"/>
                <a:gd name="connsiteX69" fmla="*/ 6906000 w 6993815"/>
                <a:gd name="connsiteY69" fmla="*/ 1795709 h 4379777"/>
                <a:gd name="connsiteX70" fmla="*/ 6774615 w 6993815"/>
                <a:gd name="connsiteY70" fmla="*/ 1824907 h 4379777"/>
                <a:gd name="connsiteX71" fmla="*/ 4614069 w 6993815"/>
                <a:gd name="connsiteY71" fmla="*/ 1824907 h 4379777"/>
                <a:gd name="connsiteX72" fmla="*/ 4526479 w 6993815"/>
                <a:gd name="connsiteY72" fmla="*/ 1854106 h 4379777"/>
                <a:gd name="connsiteX73" fmla="*/ 4409693 w 6993815"/>
                <a:gd name="connsiteY73" fmla="*/ 1956300 h 4379777"/>
                <a:gd name="connsiteX74" fmla="*/ 4351300 w 6993815"/>
                <a:gd name="connsiteY74" fmla="*/ 1985499 h 4379777"/>
                <a:gd name="connsiteX75" fmla="*/ 4263710 w 6993815"/>
                <a:gd name="connsiteY75" fmla="*/ 2043896 h 4379777"/>
                <a:gd name="connsiteX76" fmla="*/ 4176121 w 6993815"/>
                <a:gd name="connsiteY76" fmla="*/ 2102293 h 4379777"/>
                <a:gd name="connsiteX77" fmla="*/ 4117727 w 6993815"/>
                <a:gd name="connsiteY77" fmla="*/ 2146091 h 4379777"/>
                <a:gd name="connsiteX78" fmla="*/ 4088531 w 6993815"/>
                <a:gd name="connsiteY78" fmla="*/ 2189888 h 4379777"/>
                <a:gd name="connsiteX79" fmla="*/ 4103129 w 6993815"/>
                <a:gd name="connsiteY79" fmla="*/ 2335881 h 4379777"/>
                <a:gd name="connsiteX80" fmla="*/ 4176121 w 6993815"/>
                <a:gd name="connsiteY80" fmla="*/ 2365079 h 4379777"/>
                <a:gd name="connsiteX81" fmla="*/ 4278309 w 6993815"/>
                <a:gd name="connsiteY81" fmla="*/ 2408877 h 4379777"/>
                <a:gd name="connsiteX82" fmla="*/ 4395095 w 6993815"/>
                <a:gd name="connsiteY82" fmla="*/ 2438076 h 4379777"/>
                <a:gd name="connsiteX83" fmla="*/ 4453488 w 6993815"/>
                <a:gd name="connsiteY83" fmla="*/ 2452675 h 4379777"/>
                <a:gd name="connsiteX84" fmla="*/ 4657864 w 6993815"/>
                <a:gd name="connsiteY84" fmla="*/ 2511072 h 4379777"/>
                <a:gd name="connsiteX85" fmla="*/ 4876838 w 6993815"/>
                <a:gd name="connsiteY85" fmla="*/ 2554870 h 4379777"/>
                <a:gd name="connsiteX86" fmla="*/ 5008223 w 6993815"/>
                <a:gd name="connsiteY86" fmla="*/ 2584068 h 4379777"/>
                <a:gd name="connsiteX87" fmla="*/ 5154206 w 6993815"/>
                <a:gd name="connsiteY87" fmla="*/ 2613267 h 4379777"/>
                <a:gd name="connsiteX88" fmla="*/ 5358582 w 6993815"/>
                <a:gd name="connsiteY88" fmla="*/ 2657065 h 4379777"/>
                <a:gd name="connsiteX89" fmla="*/ 5577556 w 6993815"/>
                <a:gd name="connsiteY89" fmla="*/ 2686263 h 4379777"/>
                <a:gd name="connsiteX90" fmla="*/ 6614034 w 6993815"/>
                <a:gd name="connsiteY90" fmla="*/ 2700862 h 4379777"/>
                <a:gd name="connsiteX91" fmla="*/ 6614034 w 6993815"/>
                <a:gd name="connsiteY91" fmla="*/ 2978248 h 4379777"/>
                <a:gd name="connsiteX92" fmla="*/ 6570239 w 6993815"/>
                <a:gd name="connsiteY92" fmla="*/ 2992847 h 4379777"/>
                <a:gd name="connsiteX93" fmla="*/ 6015504 w 6993815"/>
                <a:gd name="connsiteY93" fmla="*/ 2978248 h 4379777"/>
                <a:gd name="connsiteX94" fmla="*/ 5854923 w 6993815"/>
                <a:gd name="connsiteY94" fmla="*/ 2963649 h 4379777"/>
                <a:gd name="connsiteX95" fmla="*/ 5314787 w 6993815"/>
                <a:gd name="connsiteY95" fmla="*/ 2978248 h 4379777"/>
                <a:gd name="connsiteX96" fmla="*/ 5270992 w 6993815"/>
                <a:gd name="connsiteY96" fmla="*/ 2992847 h 4379777"/>
                <a:gd name="connsiteX97" fmla="*/ 5212599 w 6993815"/>
                <a:gd name="connsiteY97" fmla="*/ 3007447 h 4379777"/>
                <a:gd name="connsiteX98" fmla="*/ 5110411 w 6993815"/>
                <a:gd name="connsiteY98" fmla="*/ 3065844 h 4379777"/>
                <a:gd name="connsiteX99" fmla="*/ 5022821 w 6993815"/>
                <a:gd name="connsiteY99" fmla="*/ 3080443 h 4379777"/>
                <a:gd name="connsiteX100" fmla="*/ 4336702 w 6993815"/>
                <a:gd name="connsiteY100" fmla="*/ 3095042 h 4379777"/>
                <a:gd name="connsiteX101" fmla="*/ 4219915 w 6993815"/>
                <a:gd name="connsiteY101" fmla="*/ 3138840 h 4379777"/>
                <a:gd name="connsiteX102" fmla="*/ 4132326 w 6993815"/>
                <a:gd name="connsiteY102" fmla="*/ 3211836 h 4379777"/>
                <a:gd name="connsiteX103" fmla="*/ 4117727 w 6993815"/>
                <a:gd name="connsiteY103" fmla="*/ 3270233 h 4379777"/>
                <a:gd name="connsiteX104" fmla="*/ 4103129 w 6993815"/>
                <a:gd name="connsiteY104" fmla="*/ 3357829 h 4379777"/>
                <a:gd name="connsiteX105" fmla="*/ 4088531 w 6993815"/>
                <a:gd name="connsiteY105" fmla="*/ 3401627 h 4379777"/>
                <a:gd name="connsiteX106" fmla="*/ 4073933 w 6993815"/>
                <a:gd name="connsiteY106" fmla="*/ 3474623 h 4379777"/>
                <a:gd name="connsiteX107" fmla="*/ 4059334 w 6993815"/>
                <a:gd name="connsiteY107" fmla="*/ 4131589 h 4379777"/>
                <a:gd name="connsiteX108" fmla="*/ 4044736 w 6993815"/>
                <a:gd name="connsiteY108" fmla="*/ 4219185 h 4379777"/>
                <a:gd name="connsiteX109" fmla="*/ 4015539 w 6993815"/>
                <a:gd name="connsiteY109" fmla="*/ 4321380 h 4379777"/>
                <a:gd name="connsiteX110" fmla="*/ 3986343 w 6993815"/>
                <a:gd name="connsiteY110" fmla="*/ 4365177 h 4379777"/>
                <a:gd name="connsiteX111" fmla="*/ 3942548 w 6993815"/>
                <a:gd name="connsiteY111" fmla="*/ 4379777 h 4379777"/>
                <a:gd name="connsiteX112" fmla="*/ 3796565 w 6993815"/>
                <a:gd name="connsiteY112" fmla="*/ 4365177 h 4379777"/>
                <a:gd name="connsiteX113" fmla="*/ 3738172 w 6993815"/>
                <a:gd name="connsiteY113" fmla="*/ 4321380 h 4379777"/>
                <a:gd name="connsiteX114" fmla="*/ 3708975 w 6993815"/>
                <a:gd name="connsiteY114" fmla="*/ 4233784 h 4379777"/>
                <a:gd name="connsiteX115" fmla="*/ 3665181 w 6993815"/>
                <a:gd name="connsiteY115" fmla="*/ 4087792 h 4379777"/>
                <a:gd name="connsiteX116" fmla="*/ 3635984 w 6993815"/>
                <a:gd name="connsiteY116" fmla="*/ 3679012 h 4379777"/>
                <a:gd name="connsiteX117" fmla="*/ 3621386 w 6993815"/>
                <a:gd name="connsiteY117" fmla="*/ 3562218 h 4379777"/>
                <a:gd name="connsiteX118" fmla="*/ 3606787 w 6993815"/>
                <a:gd name="connsiteY118" fmla="*/ 3503821 h 4379777"/>
                <a:gd name="connsiteX119" fmla="*/ 3562993 w 6993815"/>
                <a:gd name="connsiteY119" fmla="*/ 3401627 h 4379777"/>
                <a:gd name="connsiteX120" fmla="*/ 3533796 w 6993815"/>
                <a:gd name="connsiteY120" fmla="*/ 3284833 h 4379777"/>
                <a:gd name="connsiteX121" fmla="*/ 3504599 w 6993815"/>
                <a:gd name="connsiteY121" fmla="*/ 3226436 h 4379777"/>
                <a:gd name="connsiteX122" fmla="*/ 3446206 w 6993815"/>
                <a:gd name="connsiteY122" fmla="*/ 3095042 h 4379777"/>
                <a:gd name="connsiteX123" fmla="*/ 3402412 w 6993815"/>
                <a:gd name="connsiteY123" fmla="*/ 3007447 h 4379777"/>
                <a:gd name="connsiteX124" fmla="*/ 3329420 w 6993815"/>
                <a:gd name="connsiteY124" fmla="*/ 2876053 h 4379777"/>
                <a:gd name="connsiteX125" fmla="*/ 3271027 w 6993815"/>
                <a:gd name="connsiteY125" fmla="*/ 2832256 h 4379777"/>
                <a:gd name="connsiteX126" fmla="*/ 3183437 w 6993815"/>
                <a:gd name="connsiteY126" fmla="*/ 2773859 h 4379777"/>
                <a:gd name="connsiteX127" fmla="*/ 2891472 w 6993815"/>
                <a:gd name="connsiteY127" fmla="*/ 2788458 h 4379777"/>
                <a:gd name="connsiteX128" fmla="*/ 2803882 w 6993815"/>
                <a:gd name="connsiteY128" fmla="*/ 2876053 h 4379777"/>
                <a:gd name="connsiteX129" fmla="*/ 2730890 w 6993815"/>
                <a:gd name="connsiteY129" fmla="*/ 2949050 h 4379777"/>
                <a:gd name="connsiteX130" fmla="*/ 2687096 w 6993815"/>
                <a:gd name="connsiteY130" fmla="*/ 3051244 h 4379777"/>
                <a:gd name="connsiteX131" fmla="*/ 2657899 w 6993815"/>
                <a:gd name="connsiteY131" fmla="*/ 3138840 h 4379777"/>
                <a:gd name="connsiteX132" fmla="*/ 2643301 w 6993815"/>
                <a:gd name="connsiteY132" fmla="*/ 3182638 h 4379777"/>
                <a:gd name="connsiteX133" fmla="*/ 2614104 w 6993815"/>
                <a:gd name="connsiteY133" fmla="*/ 3226436 h 4379777"/>
                <a:gd name="connsiteX134" fmla="*/ 2599506 w 6993815"/>
                <a:gd name="connsiteY134" fmla="*/ 3270233 h 4379777"/>
                <a:gd name="connsiteX135" fmla="*/ 2570309 w 6993815"/>
                <a:gd name="connsiteY135" fmla="*/ 3795806 h 4379777"/>
                <a:gd name="connsiteX136" fmla="*/ 2541113 w 6993815"/>
                <a:gd name="connsiteY136" fmla="*/ 4029395 h 4379777"/>
                <a:gd name="connsiteX137" fmla="*/ 2526514 w 6993815"/>
                <a:gd name="connsiteY137" fmla="*/ 4087792 h 4379777"/>
                <a:gd name="connsiteX138" fmla="*/ 2468121 w 6993815"/>
                <a:gd name="connsiteY138" fmla="*/ 4175387 h 4379777"/>
                <a:gd name="connsiteX139" fmla="*/ 2453523 w 6993815"/>
                <a:gd name="connsiteY139" fmla="*/ 4233784 h 4379777"/>
                <a:gd name="connsiteX140" fmla="*/ 2263745 w 6993815"/>
                <a:gd name="connsiteY140" fmla="*/ 4219185 h 4379777"/>
                <a:gd name="connsiteX141" fmla="*/ 2190754 w 6993815"/>
                <a:gd name="connsiteY141" fmla="*/ 4087792 h 4379777"/>
                <a:gd name="connsiteX142" fmla="*/ 2161557 w 6993815"/>
                <a:gd name="connsiteY142" fmla="*/ 4000196 h 4379777"/>
                <a:gd name="connsiteX143" fmla="*/ 2146959 w 6993815"/>
                <a:gd name="connsiteY143" fmla="*/ 3941799 h 4379777"/>
                <a:gd name="connsiteX144" fmla="*/ 2117763 w 6993815"/>
                <a:gd name="connsiteY144" fmla="*/ 3883402 h 4379777"/>
                <a:gd name="connsiteX145" fmla="*/ 2088566 w 6993815"/>
                <a:gd name="connsiteY145" fmla="*/ 3314031 h 4379777"/>
                <a:gd name="connsiteX146" fmla="*/ 2030173 w 6993815"/>
                <a:gd name="connsiteY146" fmla="*/ 2730061 h 4379777"/>
                <a:gd name="connsiteX147" fmla="*/ 716327 w 6993815"/>
                <a:gd name="connsiteY147" fmla="*/ 2730061 h 4379777"/>
                <a:gd name="connsiteX148" fmla="*/ 643336 w 6993815"/>
                <a:gd name="connsiteY148" fmla="*/ 2700862 h 4379777"/>
                <a:gd name="connsiteX149" fmla="*/ 541148 w 6993815"/>
                <a:gd name="connsiteY149" fmla="*/ 2686263 h 4379777"/>
                <a:gd name="connsiteX150" fmla="*/ 453558 w 6993815"/>
                <a:gd name="connsiteY150" fmla="*/ 2657065 h 4379777"/>
                <a:gd name="connsiteX151" fmla="*/ 249182 w 6993815"/>
                <a:gd name="connsiteY151" fmla="*/ 2613267 h 4379777"/>
                <a:gd name="connsiteX152" fmla="*/ 161593 w 6993815"/>
                <a:gd name="connsiteY152" fmla="*/ 2584068 h 4379777"/>
                <a:gd name="connsiteX153" fmla="*/ 117798 w 6993815"/>
                <a:gd name="connsiteY153" fmla="*/ 2569469 h 4379777"/>
                <a:gd name="connsiteX154" fmla="*/ 59405 w 6993815"/>
                <a:gd name="connsiteY154" fmla="*/ 2540271 h 4379777"/>
                <a:gd name="connsiteX155" fmla="*/ 1011 w 6993815"/>
                <a:gd name="connsiteY155" fmla="*/ 2452675 h 4379777"/>
                <a:gd name="connsiteX156" fmla="*/ 15610 w 6993815"/>
                <a:gd name="connsiteY156" fmla="*/ 2394278 h 4379777"/>
                <a:gd name="connsiteX157" fmla="*/ 176191 w 6993815"/>
                <a:gd name="connsiteY157" fmla="*/ 2350480 h 4379777"/>
                <a:gd name="connsiteX158" fmla="*/ 438960 w 6993815"/>
                <a:gd name="connsiteY158" fmla="*/ 2306682 h 4379777"/>
                <a:gd name="connsiteX159" fmla="*/ 1022891 w 6993815"/>
                <a:gd name="connsiteY159" fmla="*/ 2321282 h 4379777"/>
                <a:gd name="connsiteX160" fmla="*/ 1110481 w 6993815"/>
                <a:gd name="connsiteY160" fmla="*/ 2335881 h 4379777"/>
                <a:gd name="connsiteX161" fmla="*/ 1241866 w 6993815"/>
                <a:gd name="connsiteY161" fmla="*/ 2350480 h 4379777"/>
                <a:gd name="connsiteX162" fmla="*/ 2132361 w 6993815"/>
                <a:gd name="connsiteY162" fmla="*/ 2335881 h 4379777"/>
                <a:gd name="connsiteX163" fmla="*/ 2176156 w 6993815"/>
                <a:gd name="connsiteY163" fmla="*/ 2292083 h 4379777"/>
                <a:gd name="connsiteX164" fmla="*/ 2234549 w 6993815"/>
                <a:gd name="connsiteY164" fmla="*/ 2204488 h 4379777"/>
                <a:gd name="connsiteX165" fmla="*/ 2205352 w 6993815"/>
                <a:gd name="connsiteY165" fmla="*/ 2102293 h 4379777"/>
                <a:gd name="connsiteX166" fmla="*/ 2059369 w 6993815"/>
                <a:gd name="connsiteY166" fmla="*/ 2014697 h 4379777"/>
                <a:gd name="connsiteX167" fmla="*/ 2015575 w 6993815"/>
                <a:gd name="connsiteY167" fmla="*/ 1985499 h 4379777"/>
                <a:gd name="connsiteX168" fmla="*/ 1971780 w 6993815"/>
                <a:gd name="connsiteY168" fmla="*/ 1970900 h 4379777"/>
                <a:gd name="connsiteX169" fmla="*/ 1563028 w 6993815"/>
                <a:gd name="connsiteY169" fmla="*/ 1941701 h 4379777"/>
                <a:gd name="connsiteX170" fmla="*/ 1314857 w 6993815"/>
                <a:gd name="connsiteY170" fmla="*/ 1897903 h 4379777"/>
                <a:gd name="connsiteX171" fmla="*/ 1125079 w 6993815"/>
                <a:gd name="connsiteY171" fmla="*/ 1854106 h 4379777"/>
                <a:gd name="connsiteX172" fmla="*/ 803917 w 6993815"/>
                <a:gd name="connsiteY172" fmla="*/ 1810308 h 4379777"/>
                <a:gd name="connsiteX173" fmla="*/ 716327 w 6993815"/>
                <a:gd name="connsiteY173" fmla="*/ 1795709 h 4379777"/>
                <a:gd name="connsiteX174" fmla="*/ 468156 w 6993815"/>
                <a:gd name="connsiteY174" fmla="*/ 1781109 h 4379777"/>
                <a:gd name="connsiteX175" fmla="*/ 307575 w 6993815"/>
                <a:gd name="connsiteY175" fmla="*/ 1766510 h 4379777"/>
                <a:gd name="connsiteX176" fmla="*/ 205387 w 6993815"/>
                <a:gd name="connsiteY176" fmla="*/ 1737312 h 4379777"/>
                <a:gd name="connsiteX177" fmla="*/ 190789 w 6993815"/>
                <a:gd name="connsiteY177" fmla="*/ 1693514 h 4379777"/>
                <a:gd name="connsiteX178" fmla="*/ 307575 w 6993815"/>
                <a:gd name="connsiteY178" fmla="*/ 1591319 h 4379777"/>
                <a:gd name="connsiteX179" fmla="*/ 1241866 w 6993815"/>
                <a:gd name="connsiteY179" fmla="*/ 1576720 h 4379777"/>
                <a:gd name="connsiteX180" fmla="*/ 1285660 w 6993815"/>
                <a:gd name="connsiteY180" fmla="*/ 1547521 h 4379777"/>
                <a:gd name="connsiteX181" fmla="*/ 1329455 w 6993815"/>
                <a:gd name="connsiteY181" fmla="*/ 1532922 h 4379777"/>
                <a:gd name="connsiteX182" fmla="*/ 1358652 w 6993815"/>
                <a:gd name="connsiteY182" fmla="*/ 1503723 h 4379777"/>
                <a:gd name="connsiteX183" fmla="*/ 1358652 w 6993815"/>
                <a:gd name="connsiteY183" fmla="*/ 1503723 h 4379777"/>
                <a:gd name="connsiteX184" fmla="*/ 1358652 w 6993815"/>
                <a:gd name="connsiteY184" fmla="*/ 1503723 h 43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6993815" h="4379777">
                  <a:moveTo>
                    <a:pt x="1095883" y="1518323"/>
                  </a:moveTo>
                  <a:lnTo>
                    <a:pt x="1095883" y="1518323"/>
                  </a:lnTo>
                  <a:cubicBezTo>
                    <a:pt x="1193205" y="1513456"/>
                    <a:pt x="1290405" y="1503723"/>
                    <a:pt x="1387848" y="1503723"/>
                  </a:cubicBezTo>
                  <a:cubicBezTo>
                    <a:pt x="1436320" y="1503723"/>
                    <a:pt x="1573386" y="1519003"/>
                    <a:pt x="1636019" y="1532922"/>
                  </a:cubicBezTo>
                  <a:cubicBezTo>
                    <a:pt x="1651041" y="1536260"/>
                    <a:pt x="1664885" y="1543789"/>
                    <a:pt x="1679814" y="1547521"/>
                  </a:cubicBezTo>
                  <a:cubicBezTo>
                    <a:pt x="1703885" y="1553539"/>
                    <a:pt x="1728475" y="1557254"/>
                    <a:pt x="1752805" y="1562120"/>
                  </a:cubicBezTo>
                  <a:cubicBezTo>
                    <a:pt x="1772270" y="1557254"/>
                    <a:pt x="1805215" y="1566672"/>
                    <a:pt x="1811199" y="1547521"/>
                  </a:cubicBezTo>
                  <a:cubicBezTo>
                    <a:pt x="1833019" y="1477692"/>
                    <a:pt x="1819963" y="1401457"/>
                    <a:pt x="1825797" y="1328532"/>
                  </a:cubicBezTo>
                  <a:cubicBezTo>
                    <a:pt x="1829697" y="1279781"/>
                    <a:pt x="1836911" y="1231322"/>
                    <a:pt x="1840395" y="1182540"/>
                  </a:cubicBezTo>
                  <a:cubicBezTo>
                    <a:pt x="1870503" y="760989"/>
                    <a:pt x="1833790" y="1043677"/>
                    <a:pt x="1869592" y="846757"/>
                  </a:cubicBezTo>
                  <a:cubicBezTo>
                    <a:pt x="1874887" y="817633"/>
                    <a:pt x="1877011" y="787879"/>
                    <a:pt x="1884190" y="759161"/>
                  </a:cubicBezTo>
                  <a:cubicBezTo>
                    <a:pt x="1891654" y="729302"/>
                    <a:pt x="1903655" y="700764"/>
                    <a:pt x="1913387" y="671566"/>
                  </a:cubicBezTo>
                  <a:cubicBezTo>
                    <a:pt x="1918253" y="656967"/>
                    <a:pt x="1921103" y="641532"/>
                    <a:pt x="1927985" y="627768"/>
                  </a:cubicBezTo>
                  <a:cubicBezTo>
                    <a:pt x="1937717" y="608302"/>
                    <a:pt x="1949540" y="589748"/>
                    <a:pt x="1957181" y="569371"/>
                  </a:cubicBezTo>
                  <a:cubicBezTo>
                    <a:pt x="1964226" y="550584"/>
                    <a:pt x="1963877" y="529417"/>
                    <a:pt x="1971780" y="510974"/>
                  </a:cubicBezTo>
                  <a:cubicBezTo>
                    <a:pt x="1978691" y="494847"/>
                    <a:pt x="1992271" y="482410"/>
                    <a:pt x="2000976" y="467176"/>
                  </a:cubicBezTo>
                  <a:cubicBezTo>
                    <a:pt x="2011773" y="448280"/>
                    <a:pt x="2016241" y="425498"/>
                    <a:pt x="2030173" y="408779"/>
                  </a:cubicBezTo>
                  <a:cubicBezTo>
                    <a:pt x="2041405" y="395300"/>
                    <a:pt x="2058735" y="388286"/>
                    <a:pt x="2073968" y="379581"/>
                  </a:cubicBezTo>
                  <a:cubicBezTo>
                    <a:pt x="2148277" y="337116"/>
                    <a:pt x="2134312" y="350103"/>
                    <a:pt x="2234549" y="335783"/>
                  </a:cubicBezTo>
                  <a:cubicBezTo>
                    <a:pt x="2263746" y="340649"/>
                    <a:pt x="2296440" y="335696"/>
                    <a:pt x="2322139" y="350382"/>
                  </a:cubicBezTo>
                  <a:cubicBezTo>
                    <a:pt x="2335500" y="358017"/>
                    <a:pt x="2330675" y="380035"/>
                    <a:pt x="2336737" y="394180"/>
                  </a:cubicBezTo>
                  <a:cubicBezTo>
                    <a:pt x="2345309" y="414184"/>
                    <a:pt x="2356201" y="433111"/>
                    <a:pt x="2365933" y="452577"/>
                  </a:cubicBezTo>
                  <a:cubicBezTo>
                    <a:pt x="2400137" y="726215"/>
                    <a:pt x="2365933" y="399746"/>
                    <a:pt x="2365933" y="905154"/>
                  </a:cubicBezTo>
                  <a:cubicBezTo>
                    <a:pt x="2365933" y="1017187"/>
                    <a:pt x="2372256" y="1129210"/>
                    <a:pt x="2380532" y="1240937"/>
                  </a:cubicBezTo>
                  <a:cubicBezTo>
                    <a:pt x="2382014" y="1260947"/>
                    <a:pt x="2389618" y="1280041"/>
                    <a:pt x="2395130" y="1299334"/>
                  </a:cubicBezTo>
                  <a:cubicBezTo>
                    <a:pt x="2405954" y="1337221"/>
                    <a:pt x="2435100" y="1419720"/>
                    <a:pt x="2468121" y="1430727"/>
                  </a:cubicBezTo>
                  <a:cubicBezTo>
                    <a:pt x="2482719" y="1435593"/>
                    <a:pt x="2497772" y="1439264"/>
                    <a:pt x="2511916" y="1445326"/>
                  </a:cubicBezTo>
                  <a:cubicBezTo>
                    <a:pt x="2549005" y="1461222"/>
                    <a:pt x="2574460" y="1481916"/>
                    <a:pt x="2614104" y="1489124"/>
                  </a:cubicBezTo>
                  <a:cubicBezTo>
                    <a:pt x="2652703" y="1496142"/>
                    <a:pt x="2691961" y="1498857"/>
                    <a:pt x="2730890" y="1503723"/>
                  </a:cubicBezTo>
                  <a:cubicBezTo>
                    <a:pt x="2823346" y="1493990"/>
                    <a:pt x="2917413" y="1494275"/>
                    <a:pt x="3008258" y="1474525"/>
                  </a:cubicBezTo>
                  <a:cubicBezTo>
                    <a:pt x="3067822" y="1461576"/>
                    <a:pt x="3070296" y="1413217"/>
                    <a:pt x="3095848" y="1372330"/>
                  </a:cubicBezTo>
                  <a:cubicBezTo>
                    <a:pt x="3127061" y="1322385"/>
                    <a:pt x="3143623" y="1309951"/>
                    <a:pt x="3183437" y="1270135"/>
                  </a:cubicBezTo>
                  <a:cubicBezTo>
                    <a:pt x="3188303" y="1255536"/>
                    <a:pt x="3193809" y="1241135"/>
                    <a:pt x="3198036" y="1226338"/>
                  </a:cubicBezTo>
                  <a:cubicBezTo>
                    <a:pt x="3215835" y="1164040"/>
                    <a:pt x="3212184" y="1162668"/>
                    <a:pt x="3227232" y="1094944"/>
                  </a:cubicBezTo>
                  <a:cubicBezTo>
                    <a:pt x="3231584" y="1075357"/>
                    <a:pt x="3236964" y="1056013"/>
                    <a:pt x="3241830" y="1036547"/>
                  </a:cubicBezTo>
                  <a:cubicBezTo>
                    <a:pt x="3246696" y="861356"/>
                    <a:pt x="3248093" y="686034"/>
                    <a:pt x="3256429" y="510974"/>
                  </a:cubicBezTo>
                  <a:cubicBezTo>
                    <a:pt x="3258068" y="476561"/>
                    <a:pt x="3274868" y="402632"/>
                    <a:pt x="3285625" y="364982"/>
                  </a:cubicBezTo>
                  <a:cubicBezTo>
                    <a:pt x="3289852" y="350185"/>
                    <a:pt x="3295997" y="335981"/>
                    <a:pt x="3300224" y="321184"/>
                  </a:cubicBezTo>
                  <a:cubicBezTo>
                    <a:pt x="3330190" y="216298"/>
                    <a:pt x="3299324" y="310184"/>
                    <a:pt x="3329420" y="189790"/>
                  </a:cubicBezTo>
                  <a:cubicBezTo>
                    <a:pt x="3333152" y="174861"/>
                    <a:pt x="3335482" y="158797"/>
                    <a:pt x="3344018" y="145993"/>
                  </a:cubicBezTo>
                  <a:cubicBezTo>
                    <a:pt x="3355470" y="128814"/>
                    <a:pt x="3374596" y="118056"/>
                    <a:pt x="3387813" y="102195"/>
                  </a:cubicBezTo>
                  <a:cubicBezTo>
                    <a:pt x="3415296" y="69213"/>
                    <a:pt x="3420096" y="37863"/>
                    <a:pt x="3460805" y="14599"/>
                  </a:cubicBezTo>
                  <a:cubicBezTo>
                    <a:pt x="3478225" y="4644"/>
                    <a:pt x="3499734" y="4866"/>
                    <a:pt x="3519198" y="0"/>
                  </a:cubicBezTo>
                  <a:cubicBezTo>
                    <a:pt x="3567859" y="14599"/>
                    <a:pt x="3657403" y="-6407"/>
                    <a:pt x="3665181" y="43798"/>
                  </a:cubicBezTo>
                  <a:cubicBezTo>
                    <a:pt x="3859875" y="1300542"/>
                    <a:pt x="3468001" y="754159"/>
                    <a:pt x="3723574" y="1094944"/>
                  </a:cubicBezTo>
                  <a:cubicBezTo>
                    <a:pt x="3728440" y="1109543"/>
                    <a:pt x="3730537" y="1125380"/>
                    <a:pt x="3738172" y="1138742"/>
                  </a:cubicBezTo>
                  <a:cubicBezTo>
                    <a:pt x="3750243" y="1159868"/>
                    <a:pt x="3778267" y="1173090"/>
                    <a:pt x="3781967" y="1197139"/>
                  </a:cubicBezTo>
                  <a:cubicBezTo>
                    <a:pt x="3798262" y="1303065"/>
                    <a:pt x="3788346" y="1411467"/>
                    <a:pt x="3796565" y="1518323"/>
                  </a:cubicBezTo>
                  <a:cubicBezTo>
                    <a:pt x="3798104" y="1538329"/>
                    <a:pt x="3800034" y="1560025"/>
                    <a:pt x="3811163" y="1576720"/>
                  </a:cubicBezTo>
                  <a:cubicBezTo>
                    <a:pt x="3820895" y="1591319"/>
                    <a:pt x="3840360" y="1596185"/>
                    <a:pt x="3854958" y="1605918"/>
                  </a:cubicBezTo>
                  <a:cubicBezTo>
                    <a:pt x="4010673" y="1601052"/>
                    <a:pt x="4166708" y="1602419"/>
                    <a:pt x="4322103" y="1591319"/>
                  </a:cubicBezTo>
                  <a:cubicBezTo>
                    <a:pt x="4371602" y="1587783"/>
                    <a:pt x="4419136" y="1570279"/>
                    <a:pt x="4468086" y="1562120"/>
                  </a:cubicBezTo>
                  <a:lnTo>
                    <a:pt x="4643266" y="1532922"/>
                  </a:lnTo>
                  <a:cubicBezTo>
                    <a:pt x="4799788" y="1480743"/>
                    <a:pt x="4665436" y="1521507"/>
                    <a:pt x="4876838" y="1474525"/>
                  </a:cubicBezTo>
                  <a:cubicBezTo>
                    <a:pt x="4920633" y="1464792"/>
                    <a:pt x="4964152" y="1453721"/>
                    <a:pt x="5008223" y="1445326"/>
                  </a:cubicBezTo>
                  <a:cubicBezTo>
                    <a:pt x="5066376" y="1434249"/>
                    <a:pt x="5183402" y="1416128"/>
                    <a:pt x="5183402" y="1416128"/>
                  </a:cubicBezTo>
                  <a:cubicBezTo>
                    <a:pt x="5247362" y="1390542"/>
                    <a:pt x="5261062" y="1379922"/>
                    <a:pt x="5329385" y="1372330"/>
                  </a:cubicBezTo>
                  <a:cubicBezTo>
                    <a:pt x="5436223" y="1360459"/>
                    <a:pt x="5650547" y="1343132"/>
                    <a:pt x="5650547" y="1343132"/>
                  </a:cubicBezTo>
                  <a:cubicBezTo>
                    <a:pt x="5864655" y="1347998"/>
                    <a:pt x="6079078" y="1345154"/>
                    <a:pt x="6292872" y="1357731"/>
                  </a:cubicBezTo>
                  <a:cubicBezTo>
                    <a:pt x="6328237" y="1359811"/>
                    <a:pt x="6360542" y="1378963"/>
                    <a:pt x="6395060" y="1386929"/>
                  </a:cubicBezTo>
                  <a:cubicBezTo>
                    <a:pt x="6423901" y="1393585"/>
                    <a:pt x="6453934" y="1394350"/>
                    <a:pt x="6482649" y="1401529"/>
                  </a:cubicBezTo>
                  <a:cubicBezTo>
                    <a:pt x="6872863" y="1499090"/>
                    <a:pt x="6275835" y="1368921"/>
                    <a:pt x="6657829" y="1445326"/>
                  </a:cubicBezTo>
                  <a:cubicBezTo>
                    <a:pt x="6677503" y="1449261"/>
                    <a:pt x="6697005" y="1454160"/>
                    <a:pt x="6716222" y="1459926"/>
                  </a:cubicBezTo>
                  <a:cubicBezTo>
                    <a:pt x="6745700" y="1468770"/>
                    <a:pt x="6803812" y="1489124"/>
                    <a:pt x="6803812" y="1489124"/>
                  </a:cubicBezTo>
                  <a:cubicBezTo>
                    <a:pt x="6818410" y="1498857"/>
                    <a:pt x="6831913" y="1510476"/>
                    <a:pt x="6847606" y="1518323"/>
                  </a:cubicBezTo>
                  <a:cubicBezTo>
                    <a:pt x="6861369" y="1525205"/>
                    <a:pt x="6879255" y="1523474"/>
                    <a:pt x="6891401" y="1532922"/>
                  </a:cubicBezTo>
                  <a:cubicBezTo>
                    <a:pt x="6923994" y="1558273"/>
                    <a:pt x="6978991" y="1620517"/>
                    <a:pt x="6978991" y="1620517"/>
                  </a:cubicBezTo>
                  <a:cubicBezTo>
                    <a:pt x="6983857" y="1639983"/>
                    <a:pt x="6995585" y="1658949"/>
                    <a:pt x="6993589" y="1678914"/>
                  </a:cubicBezTo>
                  <a:cubicBezTo>
                    <a:pt x="6990527" y="1709539"/>
                    <a:pt x="6982859" y="1741887"/>
                    <a:pt x="6964393" y="1766510"/>
                  </a:cubicBezTo>
                  <a:cubicBezTo>
                    <a:pt x="6951336" y="1783920"/>
                    <a:pt x="6926376" y="1788067"/>
                    <a:pt x="6906000" y="1795709"/>
                  </a:cubicBezTo>
                  <a:cubicBezTo>
                    <a:pt x="6882441" y="1804544"/>
                    <a:pt x="6794432" y="1820943"/>
                    <a:pt x="6774615" y="1824907"/>
                  </a:cubicBezTo>
                  <a:cubicBezTo>
                    <a:pt x="6113452" y="1817036"/>
                    <a:pt x="5289217" y="1795970"/>
                    <a:pt x="4614069" y="1824907"/>
                  </a:cubicBezTo>
                  <a:cubicBezTo>
                    <a:pt x="4583321" y="1826225"/>
                    <a:pt x="4555676" y="1844373"/>
                    <a:pt x="4526479" y="1854106"/>
                  </a:cubicBezTo>
                  <a:cubicBezTo>
                    <a:pt x="4484269" y="1896319"/>
                    <a:pt x="4463163" y="1920651"/>
                    <a:pt x="4409693" y="1956300"/>
                  </a:cubicBezTo>
                  <a:cubicBezTo>
                    <a:pt x="4391586" y="1968372"/>
                    <a:pt x="4369961" y="1974302"/>
                    <a:pt x="4351300" y="1985499"/>
                  </a:cubicBezTo>
                  <a:cubicBezTo>
                    <a:pt x="4321211" y="2003554"/>
                    <a:pt x="4292907" y="2024430"/>
                    <a:pt x="4263710" y="2043896"/>
                  </a:cubicBezTo>
                  <a:cubicBezTo>
                    <a:pt x="4263682" y="2043914"/>
                    <a:pt x="4176148" y="2102273"/>
                    <a:pt x="4176121" y="2102293"/>
                  </a:cubicBezTo>
                  <a:lnTo>
                    <a:pt x="4117727" y="2146091"/>
                  </a:lnTo>
                  <a:cubicBezTo>
                    <a:pt x="4107995" y="2160690"/>
                    <a:pt x="4096377" y="2174195"/>
                    <a:pt x="4088531" y="2189888"/>
                  </a:cubicBezTo>
                  <a:cubicBezTo>
                    <a:pt x="4064662" y="2237629"/>
                    <a:pt x="4065259" y="2287187"/>
                    <a:pt x="4103129" y="2335881"/>
                  </a:cubicBezTo>
                  <a:cubicBezTo>
                    <a:pt x="4119217" y="2356567"/>
                    <a:pt x="4152175" y="2354436"/>
                    <a:pt x="4176121" y="2365079"/>
                  </a:cubicBezTo>
                  <a:cubicBezTo>
                    <a:pt x="4239466" y="2393234"/>
                    <a:pt x="4220099" y="2393000"/>
                    <a:pt x="4278309" y="2408877"/>
                  </a:cubicBezTo>
                  <a:cubicBezTo>
                    <a:pt x="4317022" y="2419436"/>
                    <a:pt x="4356166" y="2428343"/>
                    <a:pt x="4395095" y="2438076"/>
                  </a:cubicBezTo>
                  <a:cubicBezTo>
                    <a:pt x="4414559" y="2442942"/>
                    <a:pt x="4434454" y="2446330"/>
                    <a:pt x="4453488" y="2452675"/>
                  </a:cubicBezTo>
                  <a:cubicBezTo>
                    <a:pt x="4536974" y="2480506"/>
                    <a:pt x="4566205" y="2492739"/>
                    <a:pt x="4657864" y="2511072"/>
                  </a:cubicBezTo>
                  <a:lnTo>
                    <a:pt x="4876838" y="2554870"/>
                  </a:lnTo>
                  <a:cubicBezTo>
                    <a:pt x="5224436" y="2624394"/>
                    <a:pt x="4719620" y="2522220"/>
                    <a:pt x="5008223" y="2584068"/>
                  </a:cubicBezTo>
                  <a:cubicBezTo>
                    <a:pt x="5056746" y="2594467"/>
                    <a:pt x="5106063" y="2601231"/>
                    <a:pt x="5154206" y="2613267"/>
                  </a:cubicBezTo>
                  <a:cubicBezTo>
                    <a:pt x="5260740" y="2639902"/>
                    <a:pt x="5192931" y="2623932"/>
                    <a:pt x="5358582" y="2657065"/>
                  </a:cubicBezTo>
                  <a:cubicBezTo>
                    <a:pt x="5442327" y="2673815"/>
                    <a:pt x="5480204" y="2683859"/>
                    <a:pt x="5577556" y="2686263"/>
                  </a:cubicBezTo>
                  <a:cubicBezTo>
                    <a:pt x="5922978" y="2694792"/>
                    <a:pt x="6268541" y="2695996"/>
                    <a:pt x="6614034" y="2700862"/>
                  </a:cubicBezTo>
                  <a:cubicBezTo>
                    <a:pt x="6648327" y="2803749"/>
                    <a:pt x="6654807" y="2804952"/>
                    <a:pt x="6614034" y="2978248"/>
                  </a:cubicBezTo>
                  <a:cubicBezTo>
                    <a:pt x="6610510" y="2993227"/>
                    <a:pt x="6584837" y="2987981"/>
                    <a:pt x="6570239" y="2992847"/>
                  </a:cubicBezTo>
                  <a:lnTo>
                    <a:pt x="6015504" y="2978248"/>
                  </a:lnTo>
                  <a:cubicBezTo>
                    <a:pt x="5961801" y="2976056"/>
                    <a:pt x="5908671" y="2963649"/>
                    <a:pt x="5854923" y="2963649"/>
                  </a:cubicBezTo>
                  <a:cubicBezTo>
                    <a:pt x="5674812" y="2963649"/>
                    <a:pt x="5494832" y="2973382"/>
                    <a:pt x="5314787" y="2978248"/>
                  </a:cubicBezTo>
                  <a:cubicBezTo>
                    <a:pt x="5300189" y="2983114"/>
                    <a:pt x="5285788" y="2988619"/>
                    <a:pt x="5270992" y="2992847"/>
                  </a:cubicBezTo>
                  <a:cubicBezTo>
                    <a:pt x="5251701" y="2998359"/>
                    <a:pt x="5231040" y="2999543"/>
                    <a:pt x="5212599" y="3007447"/>
                  </a:cubicBezTo>
                  <a:cubicBezTo>
                    <a:pt x="5128989" y="3043283"/>
                    <a:pt x="5211422" y="3035538"/>
                    <a:pt x="5110411" y="3065844"/>
                  </a:cubicBezTo>
                  <a:cubicBezTo>
                    <a:pt x="5082060" y="3074350"/>
                    <a:pt x="5052399" y="3079327"/>
                    <a:pt x="5022821" y="3080443"/>
                  </a:cubicBezTo>
                  <a:cubicBezTo>
                    <a:pt x="4794226" y="3089070"/>
                    <a:pt x="4565408" y="3090176"/>
                    <a:pt x="4336702" y="3095042"/>
                  </a:cubicBezTo>
                  <a:cubicBezTo>
                    <a:pt x="4233996" y="3163518"/>
                    <a:pt x="4364227" y="3084720"/>
                    <a:pt x="4219915" y="3138840"/>
                  </a:cubicBezTo>
                  <a:cubicBezTo>
                    <a:pt x="4187397" y="3151035"/>
                    <a:pt x="4155044" y="3189117"/>
                    <a:pt x="4132326" y="3211836"/>
                  </a:cubicBezTo>
                  <a:cubicBezTo>
                    <a:pt x="4127460" y="3231302"/>
                    <a:pt x="4121662" y="3250558"/>
                    <a:pt x="4117727" y="3270233"/>
                  </a:cubicBezTo>
                  <a:cubicBezTo>
                    <a:pt x="4111922" y="3299260"/>
                    <a:pt x="4109550" y="3328932"/>
                    <a:pt x="4103129" y="3357829"/>
                  </a:cubicBezTo>
                  <a:cubicBezTo>
                    <a:pt x="4099791" y="3372852"/>
                    <a:pt x="4092263" y="3386697"/>
                    <a:pt x="4088531" y="3401627"/>
                  </a:cubicBezTo>
                  <a:cubicBezTo>
                    <a:pt x="4082513" y="3425700"/>
                    <a:pt x="4078799" y="3450291"/>
                    <a:pt x="4073933" y="3474623"/>
                  </a:cubicBezTo>
                  <a:cubicBezTo>
                    <a:pt x="4069067" y="3693612"/>
                    <a:pt x="4067917" y="3912714"/>
                    <a:pt x="4059334" y="4131589"/>
                  </a:cubicBezTo>
                  <a:cubicBezTo>
                    <a:pt x="4058174" y="4161168"/>
                    <a:pt x="4050541" y="4190158"/>
                    <a:pt x="4044736" y="4219185"/>
                  </a:cubicBezTo>
                  <a:cubicBezTo>
                    <a:pt x="4041617" y="4234782"/>
                    <a:pt x="4024816" y="4302824"/>
                    <a:pt x="4015539" y="4321380"/>
                  </a:cubicBezTo>
                  <a:cubicBezTo>
                    <a:pt x="4007693" y="4337073"/>
                    <a:pt x="4000043" y="4354216"/>
                    <a:pt x="3986343" y="4365177"/>
                  </a:cubicBezTo>
                  <a:cubicBezTo>
                    <a:pt x="3974327" y="4374790"/>
                    <a:pt x="3957146" y="4374910"/>
                    <a:pt x="3942548" y="4379777"/>
                  </a:cubicBezTo>
                  <a:cubicBezTo>
                    <a:pt x="3893887" y="4374910"/>
                    <a:pt x="3843587" y="4378613"/>
                    <a:pt x="3796565" y="4365177"/>
                  </a:cubicBezTo>
                  <a:cubicBezTo>
                    <a:pt x="3773170" y="4358492"/>
                    <a:pt x="3751668" y="4341625"/>
                    <a:pt x="3738172" y="4321380"/>
                  </a:cubicBezTo>
                  <a:cubicBezTo>
                    <a:pt x="3721100" y="4295771"/>
                    <a:pt x="3720405" y="4262361"/>
                    <a:pt x="3708975" y="4233784"/>
                  </a:cubicBezTo>
                  <a:cubicBezTo>
                    <a:pt x="3670564" y="4137749"/>
                    <a:pt x="3684918" y="4186485"/>
                    <a:pt x="3665181" y="4087792"/>
                  </a:cubicBezTo>
                  <a:cubicBezTo>
                    <a:pt x="3654241" y="3901816"/>
                    <a:pt x="3653664" y="3846982"/>
                    <a:pt x="3635984" y="3679012"/>
                  </a:cubicBezTo>
                  <a:cubicBezTo>
                    <a:pt x="3631877" y="3639993"/>
                    <a:pt x="3627836" y="3600918"/>
                    <a:pt x="3621386" y="3562218"/>
                  </a:cubicBezTo>
                  <a:cubicBezTo>
                    <a:pt x="3618088" y="3542426"/>
                    <a:pt x="3613832" y="3522608"/>
                    <a:pt x="3606787" y="3503821"/>
                  </a:cubicBezTo>
                  <a:cubicBezTo>
                    <a:pt x="3575453" y="3420260"/>
                    <a:pt x="3581118" y="3474131"/>
                    <a:pt x="3562993" y="3401627"/>
                  </a:cubicBezTo>
                  <a:cubicBezTo>
                    <a:pt x="3549285" y="3346792"/>
                    <a:pt x="3553816" y="3331550"/>
                    <a:pt x="3533796" y="3284833"/>
                  </a:cubicBezTo>
                  <a:cubicBezTo>
                    <a:pt x="3525224" y="3264829"/>
                    <a:pt x="3512681" y="3246643"/>
                    <a:pt x="3504599" y="3226436"/>
                  </a:cubicBezTo>
                  <a:cubicBezTo>
                    <a:pt x="3452481" y="3096132"/>
                    <a:pt x="3502379" y="3179307"/>
                    <a:pt x="3446206" y="3095042"/>
                  </a:cubicBezTo>
                  <a:cubicBezTo>
                    <a:pt x="3409515" y="2984960"/>
                    <a:pt x="3459007" y="3120644"/>
                    <a:pt x="3402412" y="3007447"/>
                  </a:cubicBezTo>
                  <a:cubicBezTo>
                    <a:pt x="3373773" y="2950166"/>
                    <a:pt x="3403060" y="2931286"/>
                    <a:pt x="3329420" y="2876053"/>
                  </a:cubicBezTo>
                  <a:cubicBezTo>
                    <a:pt x="3309956" y="2861454"/>
                    <a:pt x="3290959" y="2846209"/>
                    <a:pt x="3271027" y="2832256"/>
                  </a:cubicBezTo>
                  <a:cubicBezTo>
                    <a:pt x="3242280" y="2812132"/>
                    <a:pt x="3183437" y="2773859"/>
                    <a:pt x="3183437" y="2773859"/>
                  </a:cubicBezTo>
                  <a:cubicBezTo>
                    <a:pt x="3086115" y="2778725"/>
                    <a:pt x="2988163" y="2776371"/>
                    <a:pt x="2891472" y="2788458"/>
                  </a:cubicBezTo>
                  <a:cubicBezTo>
                    <a:pt x="2825590" y="2796694"/>
                    <a:pt x="2830832" y="2828887"/>
                    <a:pt x="2803882" y="2876053"/>
                  </a:cubicBezTo>
                  <a:cubicBezTo>
                    <a:pt x="2773937" y="2928460"/>
                    <a:pt x="2780300" y="2916108"/>
                    <a:pt x="2730890" y="2949050"/>
                  </a:cubicBezTo>
                  <a:cubicBezTo>
                    <a:pt x="2692274" y="3103527"/>
                    <a:pt x="2744703" y="2921620"/>
                    <a:pt x="2687096" y="3051244"/>
                  </a:cubicBezTo>
                  <a:cubicBezTo>
                    <a:pt x="2674597" y="3079370"/>
                    <a:pt x="2667631" y="3109641"/>
                    <a:pt x="2657899" y="3138840"/>
                  </a:cubicBezTo>
                  <a:cubicBezTo>
                    <a:pt x="2653033" y="3153439"/>
                    <a:pt x="2651837" y="3169833"/>
                    <a:pt x="2643301" y="3182638"/>
                  </a:cubicBezTo>
                  <a:lnTo>
                    <a:pt x="2614104" y="3226436"/>
                  </a:lnTo>
                  <a:cubicBezTo>
                    <a:pt x="2609238" y="3241035"/>
                    <a:pt x="2602524" y="3255143"/>
                    <a:pt x="2599506" y="3270233"/>
                  </a:cubicBezTo>
                  <a:cubicBezTo>
                    <a:pt x="2567188" y="3431837"/>
                    <a:pt x="2576868" y="3667896"/>
                    <a:pt x="2570309" y="3795806"/>
                  </a:cubicBezTo>
                  <a:cubicBezTo>
                    <a:pt x="2566839" y="3863471"/>
                    <a:pt x="2555233" y="3958793"/>
                    <a:pt x="2541113" y="4029395"/>
                  </a:cubicBezTo>
                  <a:cubicBezTo>
                    <a:pt x="2537178" y="4049070"/>
                    <a:pt x="2535487" y="4069845"/>
                    <a:pt x="2526514" y="4087792"/>
                  </a:cubicBezTo>
                  <a:cubicBezTo>
                    <a:pt x="2510821" y="4119179"/>
                    <a:pt x="2468121" y="4175387"/>
                    <a:pt x="2468121" y="4175387"/>
                  </a:cubicBezTo>
                  <a:cubicBezTo>
                    <a:pt x="2463255" y="4194853"/>
                    <a:pt x="2464652" y="4217089"/>
                    <a:pt x="2453523" y="4233784"/>
                  </a:cubicBezTo>
                  <a:cubicBezTo>
                    <a:pt x="2407303" y="4303120"/>
                    <a:pt x="2311160" y="4233411"/>
                    <a:pt x="2263745" y="4219185"/>
                  </a:cubicBezTo>
                  <a:cubicBezTo>
                    <a:pt x="2241524" y="4182147"/>
                    <a:pt x="2207507" y="4129676"/>
                    <a:pt x="2190754" y="4087792"/>
                  </a:cubicBezTo>
                  <a:cubicBezTo>
                    <a:pt x="2179324" y="4059215"/>
                    <a:pt x="2170400" y="4029676"/>
                    <a:pt x="2161557" y="4000196"/>
                  </a:cubicBezTo>
                  <a:cubicBezTo>
                    <a:pt x="2155792" y="3980977"/>
                    <a:pt x="2154004" y="3960586"/>
                    <a:pt x="2146959" y="3941799"/>
                  </a:cubicBezTo>
                  <a:cubicBezTo>
                    <a:pt x="2139318" y="3921422"/>
                    <a:pt x="2127495" y="3902868"/>
                    <a:pt x="2117763" y="3883402"/>
                  </a:cubicBezTo>
                  <a:cubicBezTo>
                    <a:pt x="2084051" y="3579986"/>
                    <a:pt x="2114518" y="3885029"/>
                    <a:pt x="2088566" y="3314031"/>
                  </a:cubicBezTo>
                  <a:cubicBezTo>
                    <a:pt x="2079097" y="3105697"/>
                    <a:pt x="2055313" y="2947953"/>
                    <a:pt x="2030173" y="2730061"/>
                  </a:cubicBezTo>
                  <a:cubicBezTo>
                    <a:pt x="1495551" y="2761511"/>
                    <a:pt x="1572506" y="2762993"/>
                    <a:pt x="716327" y="2730061"/>
                  </a:cubicBezTo>
                  <a:cubicBezTo>
                    <a:pt x="690141" y="2729054"/>
                    <a:pt x="668758" y="2707218"/>
                    <a:pt x="643336" y="2700862"/>
                  </a:cubicBezTo>
                  <a:cubicBezTo>
                    <a:pt x="609955" y="2692516"/>
                    <a:pt x="575211" y="2691129"/>
                    <a:pt x="541148" y="2686263"/>
                  </a:cubicBezTo>
                  <a:cubicBezTo>
                    <a:pt x="511951" y="2676530"/>
                    <a:pt x="483415" y="2664530"/>
                    <a:pt x="453558" y="2657065"/>
                  </a:cubicBezTo>
                  <a:cubicBezTo>
                    <a:pt x="385792" y="2640123"/>
                    <a:pt x="316140" y="2633356"/>
                    <a:pt x="249182" y="2613267"/>
                  </a:cubicBezTo>
                  <a:cubicBezTo>
                    <a:pt x="219704" y="2604423"/>
                    <a:pt x="190789" y="2593801"/>
                    <a:pt x="161593" y="2584068"/>
                  </a:cubicBezTo>
                  <a:cubicBezTo>
                    <a:pt x="146995" y="2579202"/>
                    <a:pt x="131561" y="2576351"/>
                    <a:pt x="117798" y="2569469"/>
                  </a:cubicBezTo>
                  <a:lnTo>
                    <a:pt x="59405" y="2540271"/>
                  </a:lnTo>
                  <a:cubicBezTo>
                    <a:pt x="39940" y="2511072"/>
                    <a:pt x="-7500" y="2486719"/>
                    <a:pt x="1011" y="2452675"/>
                  </a:cubicBezTo>
                  <a:cubicBezTo>
                    <a:pt x="5877" y="2433209"/>
                    <a:pt x="1423" y="2408466"/>
                    <a:pt x="15610" y="2394278"/>
                  </a:cubicBezTo>
                  <a:cubicBezTo>
                    <a:pt x="46085" y="2363801"/>
                    <a:pt x="141819" y="2358412"/>
                    <a:pt x="176191" y="2350480"/>
                  </a:cubicBezTo>
                  <a:cubicBezTo>
                    <a:pt x="390510" y="2301019"/>
                    <a:pt x="151383" y="2332828"/>
                    <a:pt x="438960" y="2306682"/>
                  </a:cubicBezTo>
                  <a:lnTo>
                    <a:pt x="1022891" y="2321282"/>
                  </a:lnTo>
                  <a:cubicBezTo>
                    <a:pt x="1052462" y="2322568"/>
                    <a:pt x="1081141" y="2331969"/>
                    <a:pt x="1110481" y="2335881"/>
                  </a:cubicBezTo>
                  <a:cubicBezTo>
                    <a:pt x="1154159" y="2341705"/>
                    <a:pt x="1198071" y="2345614"/>
                    <a:pt x="1241866" y="2350480"/>
                  </a:cubicBezTo>
                  <a:lnTo>
                    <a:pt x="2132361" y="2335881"/>
                  </a:lnTo>
                  <a:cubicBezTo>
                    <a:pt x="2152967" y="2334593"/>
                    <a:pt x="2163481" y="2308380"/>
                    <a:pt x="2176156" y="2292083"/>
                  </a:cubicBezTo>
                  <a:cubicBezTo>
                    <a:pt x="2197699" y="2264383"/>
                    <a:pt x="2234549" y="2204488"/>
                    <a:pt x="2234549" y="2204488"/>
                  </a:cubicBezTo>
                  <a:cubicBezTo>
                    <a:pt x="2224817" y="2170423"/>
                    <a:pt x="2226189" y="2130946"/>
                    <a:pt x="2205352" y="2102293"/>
                  </a:cubicBezTo>
                  <a:cubicBezTo>
                    <a:pt x="2179957" y="2067372"/>
                    <a:pt x="2099347" y="2037543"/>
                    <a:pt x="2059369" y="2014697"/>
                  </a:cubicBezTo>
                  <a:cubicBezTo>
                    <a:pt x="2044136" y="2005992"/>
                    <a:pt x="2031268" y="1993346"/>
                    <a:pt x="2015575" y="1985499"/>
                  </a:cubicBezTo>
                  <a:cubicBezTo>
                    <a:pt x="2001812" y="1978617"/>
                    <a:pt x="1986576" y="1975128"/>
                    <a:pt x="1971780" y="1970900"/>
                  </a:cubicBezTo>
                  <a:cubicBezTo>
                    <a:pt x="1825123" y="1928995"/>
                    <a:pt x="1787009" y="1951034"/>
                    <a:pt x="1563028" y="1941701"/>
                  </a:cubicBezTo>
                  <a:cubicBezTo>
                    <a:pt x="1498940" y="1932545"/>
                    <a:pt x="1368781" y="1915878"/>
                    <a:pt x="1314857" y="1897903"/>
                  </a:cubicBezTo>
                  <a:cubicBezTo>
                    <a:pt x="1194624" y="1857824"/>
                    <a:pt x="1257734" y="1873058"/>
                    <a:pt x="1125079" y="1854106"/>
                  </a:cubicBezTo>
                  <a:cubicBezTo>
                    <a:pt x="934080" y="1799530"/>
                    <a:pt x="1096385" y="1838163"/>
                    <a:pt x="803917" y="1810308"/>
                  </a:cubicBezTo>
                  <a:cubicBezTo>
                    <a:pt x="774451" y="1807502"/>
                    <a:pt x="745815" y="1798273"/>
                    <a:pt x="716327" y="1795709"/>
                  </a:cubicBezTo>
                  <a:cubicBezTo>
                    <a:pt x="633772" y="1788530"/>
                    <a:pt x="550812" y="1787013"/>
                    <a:pt x="468156" y="1781109"/>
                  </a:cubicBezTo>
                  <a:cubicBezTo>
                    <a:pt x="414545" y="1777279"/>
                    <a:pt x="361102" y="1771376"/>
                    <a:pt x="307575" y="1766510"/>
                  </a:cubicBezTo>
                  <a:cubicBezTo>
                    <a:pt x="307070" y="1766384"/>
                    <a:pt x="212368" y="1744293"/>
                    <a:pt x="205387" y="1737312"/>
                  </a:cubicBezTo>
                  <a:cubicBezTo>
                    <a:pt x="194506" y="1726430"/>
                    <a:pt x="195655" y="1708113"/>
                    <a:pt x="190789" y="1693514"/>
                  </a:cubicBezTo>
                  <a:cubicBezTo>
                    <a:pt x="220095" y="1620243"/>
                    <a:pt x="208418" y="1595569"/>
                    <a:pt x="307575" y="1591319"/>
                  </a:cubicBezTo>
                  <a:cubicBezTo>
                    <a:pt x="618758" y="1577982"/>
                    <a:pt x="930436" y="1581586"/>
                    <a:pt x="1241866" y="1576720"/>
                  </a:cubicBezTo>
                  <a:cubicBezTo>
                    <a:pt x="1256464" y="1566987"/>
                    <a:pt x="1269967" y="1555368"/>
                    <a:pt x="1285660" y="1547521"/>
                  </a:cubicBezTo>
                  <a:cubicBezTo>
                    <a:pt x="1299423" y="1540639"/>
                    <a:pt x="1316260" y="1540839"/>
                    <a:pt x="1329455" y="1532922"/>
                  </a:cubicBezTo>
                  <a:cubicBezTo>
                    <a:pt x="1341257" y="1525840"/>
                    <a:pt x="1348920" y="1513456"/>
                    <a:pt x="1358652" y="1503723"/>
                  </a:cubicBezTo>
                  <a:lnTo>
                    <a:pt x="1358652" y="1503723"/>
                  </a:lnTo>
                  <a:lnTo>
                    <a:pt x="1358652" y="1503723"/>
                  </a:lnTo>
                </a:path>
              </a:pathLst>
            </a:custGeom>
            <a:solidFill>
              <a:schemeClr val="accent1"/>
            </a:solidFill>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5" name="Straight Connector 14"/>
            <p:cNvCxnSpPr/>
            <p:nvPr/>
          </p:nvCxnSpPr>
          <p:spPr>
            <a:xfrm>
              <a:off x="1569992" y="1797613"/>
              <a:ext cx="1145064" cy="840982"/>
            </a:xfrm>
            <a:prstGeom prst="line">
              <a:avLst/>
            </a:prstGeom>
            <a:ln w="57150" cmpd="sng">
              <a:solidFill>
                <a:srgbClr val="003300"/>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650337" y="2615807"/>
              <a:ext cx="3340249" cy="80543"/>
            </a:xfrm>
            <a:prstGeom prst="line">
              <a:avLst/>
            </a:prstGeom>
            <a:ln w="57150" cmpd="sng">
              <a:solidFill>
                <a:srgbClr val="003300"/>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4990586" y="2696350"/>
              <a:ext cx="1100277" cy="231805"/>
            </a:xfrm>
            <a:prstGeom prst="line">
              <a:avLst/>
            </a:prstGeom>
            <a:ln w="57150" cmpd="sng">
              <a:solidFill>
                <a:srgbClr val="003300"/>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V="1">
              <a:off x="4990586" y="1797613"/>
              <a:ext cx="1005334" cy="898737"/>
            </a:xfrm>
            <a:prstGeom prst="line">
              <a:avLst/>
            </a:prstGeom>
            <a:ln w="57150" cmpd="sng">
              <a:solidFill>
                <a:srgbClr val="003300"/>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5995920" y="1797613"/>
              <a:ext cx="1320240" cy="0"/>
            </a:xfrm>
            <a:prstGeom prst="line">
              <a:avLst/>
            </a:prstGeom>
            <a:ln w="57150" cmpd="sng">
              <a:solidFill>
                <a:srgbClr val="003300"/>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6047069" y="2928155"/>
              <a:ext cx="1362457" cy="0"/>
            </a:xfrm>
            <a:prstGeom prst="line">
              <a:avLst/>
            </a:prstGeom>
            <a:ln w="57150" cmpd="sng">
              <a:solidFill>
                <a:srgbClr val="003300"/>
              </a:solidFill>
            </a:ln>
            <a:effectLst/>
          </p:spPr>
          <p:style>
            <a:lnRef idx="2">
              <a:schemeClr val="accent1"/>
            </a:lnRef>
            <a:fillRef idx="0">
              <a:schemeClr val="accent1"/>
            </a:fillRef>
            <a:effectRef idx="1">
              <a:schemeClr val="accent1"/>
            </a:effectRef>
            <a:fontRef idx="minor">
              <a:schemeClr val="tx1"/>
            </a:fontRef>
          </p:style>
        </p:cxnSp>
        <p:grpSp>
          <p:nvGrpSpPr>
            <p:cNvPr id="13" name="Group 12"/>
            <p:cNvGrpSpPr/>
            <p:nvPr/>
          </p:nvGrpSpPr>
          <p:grpSpPr>
            <a:xfrm>
              <a:off x="1513177" y="1747406"/>
              <a:ext cx="5940143" cy="1274112"/>
              <a:chOff x="1513177" y="1747406"/>
              <a:chExt cx="5940143" cy="1274112"/>
            </a:xfrm>
          </p:grpSpPr>
          <p:grpSp>
            <p:nvGrpSpPr>
              <p:cNvPr id="2" name="Group 1"/>
              <p:cNvGrpSpPr/>
              <p:nvPr/>
            </p:nvGrpSpPr>
            <p:grpSpPr>
              <a:xfrm>
                <a:off x="1513177" y="1749826"/>
                <a:ext cx="179377" cy="946524"/>
                <a:chOff x="1513177" y="1749826"/>
                <a:chExt cx="179377" cy="946524"/>
              </a:xfrm>
            </p:grpSpPr>
            <p:sp>
              <p:nvSpPr>
                <p:cNvPr id="21" name="Oval 20"/>
                <p:cNvSpPr/>
                <p:nvPr/>
              </p:nvSpPr>
              <p:spPr>
                <a:xfrm>
                  <a:off x="1513177" y="1749826"/>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5" name="Oval 24"/>
              <p:cNvSpPr/>
              <p:nvPr/>
            </p:nvSpPr>
            <p:spPr>
              <a:xfrm>
                <a:off x="2700458" y="259479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3918512" y="261580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4990586" y="262221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3" name="Group 22"/>
              <p:cNvGrpSpPr/>
              <p:nvPr/>
            </p:nvGrpSpPr>
            <p:grpSpPr>
              <a:xfrm>
                <a:off x="5953703" y="1747406"/>
                <a:ext cx="179377" cy="1267702"/>
                <a:chOff x="1513177" y="1428648"/>
                <a:chExt cx="179377" cy="1267702"/>
              </a:xfrm>
            </p:grpSpPr>
            <p:sp>
              <p:nvSpPr>
                <p:cNvPr id="24" name="Oval 23"/>
                <p:cNvSpPr/>
                <p:nvPr/>
              </p:nvSpPr>
              <p:spPr>
                <a:xfrm>
                  <a:off x="1513177" y="142864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7273943" y="1753816"/>
                <a:ext cx="179377" cy="1267702"/>
                <a:chOff x="1513177" y="1428648"/>
                <a:chExt cx="179377" cy="1267702"/>
              </a:xfrm>
            </p:grpSpPr>
            <p:sp>
              <p:nvSpPr>
                <p:cNvPr id="30" name="Oval 29"/>
                <p:cNvSpPr/>
                <p:nvPr/>
              </p:nvSpPr>
              <p:spPr>
                <a:xfrm>
                  <a:off x="1513177" y="142864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grpSp>
        <p:nvGrpSpPr>
          <p:cNvPr id="28" name="Group 27"/>
          <p:cNvGrpSpPr/>
          <p:nvPr/>
        </p:nvGrpSpPr>
        <p:grpSpPr>
          <a:xfrm>
            <a:off x="1528894" y="4802499"/>
            <a:ext cx="5940143" cy="1274112"/>
            <a:chOff x="1513177" y="1747406"/>
            <a:chExt cx="5940143" cy="1274112"/>
          </a:xfrm>
        </p:grpSpPr>
        <p:cxnSp>
          <p:nvCxnSpPr>
            <p:cNvPr id="33" name="Straight Connector 32"/>
            <p:cNvCxnSpPr/>
            <p:nvPr/>
          </p:nvCxnSpPr>
          <p:spPr>
            <a:xfrm>
              <a:off x="1569992" y="1797613"/>
              <a:ext cx="1145064" cy="840982"/>
            </a:xfrm>
            <a:prstGeom prst="line">
              <a:avLst/>
            </a:prstGeom>
            <a:ln w="57150" cmpd="sng">
              <a:solidFill>
                <a:srgbClr val="003300"/>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1650337" y="2615807"/>
              <a:ext cx="3340249" cy="80543"/>
            </a:xfrm>
            <a:prstGeom prst="line">
              <a:avLst/>
            </a:prstGeom>
            <a:ln w="57150" cmpd="sng">
              <a:solidFill>
                <a:srgbClr val="003300"/>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4990586" y="2696350"/>
              <a:ext cx="1100277" cy="231805"/>
            </a:xfrm>
            <a:prstGeom prst="line">
              <a:avLst/>
            </a:prstGeom>
            <a:ln w="57150" cmpd="sng">
              <a:solidFill>
                <a:srgbClr val="003300"/>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V="1">
              <a:off x="4990586" y="1797613"/>
              <a:ext cx="1005334" cy="898737"/>
            </a:xfrm>
            <a:prstGeom prst="line">
              <a:avLst/>
            </a:prstGeom>
            <a:ln w="57150" cmpd="sng">
              <a:solidFill>
                <a:srgbClr val="003300"/>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5995920" y="1797613"/>
              <a:ext cx="1320240" cy="0"/>
            </a:xfrm>
            <a:prstGeom prst="line">
              <a:avLst/>
            </a:prstGeom>
            <a:ln w="57150" cmpd="sng">
              <a:solidFill>
                <a:srgbClr val="003300"/>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6047069" y="2928155"/>
              <a:ext cx="1362457" cy="0"/>
            </a:xfrm>
            <a:prstGeom prst="line">
              <a:avLst/>
            </a:prstGeom>
            <a:ln w="57150" cmpd="sng">
              <a:solidFill>
                <a:srgbClr val="003300"/>
              </a:solidFill>
            </a:ln>
            <a:effectLst/>
          </p:spPr>
          <p:style>
            <a:lnRef idx="2">
              <a:schemeClr val="accent1"/>
            </a:lnRef>
            <a:fillRef idx="0">
              <a:schemeClr val="accent1"/>
            </a:fillRef>
            <a:effectRef idx="1">
              <a:schemeClr val="accent1"/>
            </a:effectRef>
            <a:fontRef idx="minor">
              <a:schemeClr val="tx1"/>
            </a:fontRef>
          </p:style>
        </p:cxnSp>
        <p:grpSp>
          <p:nvGrpSpPr>
            <p:cNvPr id="40" name="Group 39"/>
            <p:cNvGrpSpPr/>
            <p:nvPr/>
          </p:nvGrpSpPr>
          <p:grpSpPr>
            <a:xfrm>
              <a:off x="1513177" y="1747406"/>
              <a:ext cx="5940143" cy="1274112"/>
              <a:chOff x="1513177" y="1747406"/>
              <a:chExt cx="5940143" cy="1274112"/>
            </a:xfrm>
          </p:grpSpPr>
          <p:grpSp>
            <p:nvGrpSpPr>
              <p:cNvPr id="42" name="Group 41"/>
              <p:cNvGrpSpPr/>
              <p:nvPr/>
            </p:nvGrpSpPr>
            <p:grpSpPr>
              <a:xfrm>
                <a:off x="1513177" y="1749826"/>
                <a:ext cx="179377" cy="946524"/>
                <a:chOff x="1513177" y="1749826"/>
                <a:chExt cx="179377" cy="946524"/>
              </a:xfrm>
            </p:grpSpPr>
            <p:sp>
              <p:nvSpPr>
                <p:cNvPr id="54" name="Oval 53"/>
                <p:cNvSpPr/>
                <p:nvPr/>
              </p:nvSpPr>
              <p:spPr>
                <a:xfrm>
                  <a:off x="1513177" y="1749826"/>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4" name="Oval 43"/>
              <p:cNvSpPr/>
              <p:nvPr/>
            </p:nvSpPr>
            <p:spPr>
              <a:xfrm>
                <a:off x="2700458" y="259479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3918512" y="261580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4990586" y="262221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8" name="Group 47"/>
              <p:cNvGrpSpPr/>
              <p:nvPr/>
            </p:nvGrpSpPr>
            <p:grpSpPr>
              <a:xfrm>
                <a:off x="5953703" y="1747406"/>
                <a:ext cx="179377" cy="1267702"/>
                <a:chOff x="1513177" y="1428648"/>
                <a:chExt cx="179377" cy="1267702"/>
              </a:xfrm>
            </p:grpSpPr>
            <p:sp>
              <p:nvSpPr>
                <p:cNvPr id="52" name="Oval 51"/>
                <p:cNvSpPr/>
                <p:nvPr/>
              </p:nvSpPr>
              <p:spPr>
                <a:xfrm>
                  <a:off x="1513177" y="142864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9" name="Group 48"/>
              <p:cNvGrpSpPr/>
              <p:nvPr/>
            </p:nvGrpSpPr>
            <p:grpSpPr>
              <a:xfrm>
                <a:off x="7273943" y="1753816"/>
                <a:ext cx="179377" cy="1267702"/>
                <a:chOff x="1513177" y="1428648"/>
                <a:chExt cx="179377" cy="1267702"/>
              </a:xfrm>
            </p:grpSpPr>
            <p:sp>
              <p:nvSpPr>
                <p:cNvPr id="50" name="Oval 49"/>
                <p:cNvSpPr/>
                <p:nvPr/>
              </p:nvSpPr>
              <p:spPr>
                <a:xfrm>
                  <a:off x="1513177" y="142864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11951693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4300"/>
            <a:ext cx="9144000" cy="6609673"/>
          </a:xfrm>
          <a:prstGeom prst="rect">
            <a:avLst/>
          </a:prstGeom>
        </p:spPr>
      </p:pic>
      <p:sp>
        <p:nvSpPr>
          <p:cNvPr id="3" name="Rectangle 2"/>
          <p:cNvSpPr/>
          <p:nvPr/>
        </p:nvSpPr>
        <p:spPr>
          <a:xfrm>
            <a:off x="1341788" y="432346"/>
            <a:ext cx="2650109" cy="369332"/>
          </a:xfrm>
          <a:prstGeom prst="rect">
            <a:avLst/>
          </a:prstGeom>
          <a:solidFill>
            <a:schemeClr val="accent4">
              <a:lumMod val="20000"/>
              <a:lumOff val="80000"/>
            </a:schemeClr>
          </a:solidFill>
        </p:spPr>
        <p:txBody>
          <a:bodyPr wrap="none">
            <a:spAutoFit/>
          </a:bodyPr>
          <a:lstStyle/>
          <a:p>
            <a:r>
              <a:rPr lang="en-US" dirty="0"/>
              <a:t>https://</a:t>
            </a:r>
            <a:r>
              <a:rPr lang="en-US" dirty="0" err="1"/>
              <a:t>cran.r-project.org</a:t>
            </a:r>
            <a:r>
              <a:rPr lang="en-US" dirty="0"/>
              <a:t>/</a:t>
            </a:r>
          </a:p>
        </p:txBody>
      </p:sp>
      <p:sp>
        <p:nvSpPr>
          <p:cNvPr id="4" name="TextBox 3"/>
          <p:cNvSpPr txBox="1"/>
          <p:nvPr/>
        </p:nvSpPr>
        <p:spPr>
          <a:xfrm>
            <a:off x="1118901" y="3824904"/>
            <a:ext cx="1421308" cy="461665"/>
          </a:xfrm>
          <a:prstGeom prst="rect">
            <a:avLst/>
          </a:prstGeom>
          <a:solidFill>
            <a:srgbClr val="E2F0D9"/>
          </a:solidFill>
        </p:spPr>
        <p:txBody>
          <a:bodyPr wrap="square" rtlCol="0">
            <a:spAutoFit/>
          </a:bodyPr>
          <a:lstStyle/>
          <a:p>
            <a:pPr algn="ctr"/>
            <a:r>
              <a:rPr lang="en-US" sz="2400" dirty="0"/>
              <a:t>Packages</a:t>
            </a:r>
          </a:p>
        </p:txBody>
      </p:sp>
      <p:cxnSp>
        <p:nvCxnSpPr>
          <p:cNvPr id="5" name="Straight Arrow Connector 4"/>
          <p:cNvCxnSpPr/>
          <p:nvPr/>
        </p:nvCxnSpPr>
        <p:spPr>
          <a:xfrm flipH="1">
            <a:off x="590891" y="3930736"/>
            <a:ext cx="528011" cy="1221"/>
          </a:xfrm>
          <a:prstGeom prst="straightConnector1">
            <a:avLst/>
          </a:prstGeom>
          <a:ln w="57150" cmpd="sng">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1498105" y="3492308"/>
            <a:ext cx="361692" cy="337874"/>
          </a:xfrm>
          <a:prstGeom prst="straightConnector1">
            <a:avLst/>
          </a:prstGeom>
          <a:ln w="57150" cmpd="sng">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420563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77900"/>
            <a:ext cx="9144000" cy="4894090"/>
          </a:xfrm>
          <a:prstGeom prst="rect">
            <a:avLst/>
          </a:prstGeom>
        </p:spPr>
      </p:pic>
    </p:spTree>
    <p:extLst>
      <p:ext uri="{BB962C8B-B14F-4D97-AF65-F5344CB8AC3E}">
        <p14:creationId xmlns:p14="http://schemas.microsoft.com/office/powerpoint/2010/main" val="36674193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74700"/>
            <a:ext cx="9144000" cy="5304633"/>
          </a:xfrm>
          <a:prstGeom prst="rect">
            <a:avLst/>
          </a:prstGeom>
        </p:spPr>
      </p:pic>
    </p:spTree>
    <p:extLst>
      <p:ext uri="{BB962C8B-B14F-4D97-AF65-F5344CB8AC3E}">
        <p14:creationId xmlns:p14="http://schemas.microsoft.com/office/powerpoint/2010/main" val="6420563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22300"/>
            <a:ext cx="9144000" cy="5590151"/>
          </a:xfrm>
          <a:prstGeom prst="rect">
            <a:avLst/>
          </a:prstGeom>
        </p:spPr>
      </p:pic>
      <p:sp>
        <p:nvSpPr>
          <p:cNvPr id="3" name="Rectangle 2"/>
          <p:cNvSpPr/>
          <p:nvPr/>
        </p:nvSpPr>
        <p:spPr>
          <a:xfrm>
            <a:off x="448533" y="145101"/>
            <a:ext cx="8396574" cy="369332"/>
          </a:xfrm>
          <a:prstGeom prst="rect">
            <a:avLst/>
          </a:prstGeom>
          <a:solidFill>
            <a:srgbClr val="FFF2CC"/>
          </a:solidFill>
        </p:spPr>
        <p:txBody>
          <a:bodyPr wrap="none">
            <a:spAutoFit/>
          </a:bodyPr>
          <a:lstStyle/>
          <a:p>
            <a:r>
              <a:rPr lang="en-US" dirty="0"/>
              <a:t>Additional packages can be found at other repositories such as http://</a:t>
            </a:r>
            <a:r>
              <a:rPr lang="en-US" dirty="0" err="1"/>
              <a:t>bioconductor.org</a:t>
            </a:r>
            <a:r>
              <a:rPr lang="en-US" dirty="0"/>
              <a:t>/</a:t>
            </a:r>
          </a:p>
        </p:txBody>
      </p:sp>
    </p:spTree>
    <p:extLst>
      <p:ext uri="{BB962C8B-B14F-4D97-AF65-F5344CB8AC3E}">
        <p14:creationId xmlns:p14="http://schemas.microsoft.com/office/powerpoint/2010/main" val="36674193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000" y="0"/>
            <a:ext cx="8883181" cy="6858000"/>
          </a:xfrm>
          <a:prstGeom prst="rect">
            <a:avLst/>
          </a:prstGeom>
        </p:spPr>
      </p:pic>
      <p:sp>
        <p:nvSpPr>
          <p:cNvPr id="3" name="TextBox 2"/>
          <p:cNvSpPr txBox="1"/>
          <p:nvPr/>
        </p:nvSpPr>
        <p:spPr>
          <a:xfrm>
            <a:off x="6683172" y="4187745"/>
            <a:ext cx="1648112" cy="646331"/>
          </a:xfrm>
          <a:prstGeom prst="rect">
            <a:avLst/>
          </a:prstGeom>
          <a:solidFill>
            <a:schemeClr val="accent4">
              <a:lumMod val="20000"/>
              <a:lumOff val="80000"/>
            </a:schemeClr>
          </a:solidFill>
        </p:spPr>
        <p:txBody>
          <a:bodyPr wrap="square" rtlCol="0">
            <a:spAutoFit/>
          </a:bodyPr>
          <a:lstStyle/>
          <a:p>
            <a:r>
              <a:rPr lang="en-US" dirty="0"/>
              <a:t>Can download source code</a:t>
            </a:r>
          </a:p>
        </p:txBody>
      </p:sp>
      <p:cxnSp>
        <p:nvCxnSpPr>
          <p:cNvPr id="5" name="Straight Arrow Connector 4"/>
          <p:cNvCxnSpPr>
            <a:stCxn id="3" idx="1"/>
          </p:cNvCxnSpPr>
          <p:nvPr/>
        </p:nvCxnSpPr>
        <p:spPr>
          <a:xfrm flipH="1" flipV="1">
            <a:off x="5004819" y="4248218"/>
            <a:ext cx="1678353" cy="262693"/>
          </a:xfrm>
          <a:prstGeom prst="straightConnector1">
            <a:avLst/>
          </a:prstGeom>
          <a:ln w="57150" cmpd="sng">
            <a:solidFill>
              <a:schemeClr val="accent4">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a:stCxn id="3" idx="1"/>
          </p:cNvCxnSpPr>
          <p:nvPr/>
        </p:nvCxnSpPr>
        <p:spPr>
          <a:xfrm flipH="1">
            <a:off x="3825435" y="4510911"/>
            <a:ext cx="2857737" cy="1702675"/>
          </a:xfrm>
          <a:prstGeom prst="straightConnector1">
            <a:avLst/>
          </a:prstGeom>
          <a:ln w="57150" cmpd="sng">
            <a:solidFill>
              <a:schemeClr val="accent4">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477667" y="4792474"/>
            <a:ext cx="816497" cy="646331"/>
          </a:xfrm>
          <a:prstGeom prst="rect">
            <a:avLst/>
          </a:prstGeom>
          <a:solidFill>
            <a:schemeClr val="accent6">
              <a:lumMod val="20000"/>
              <a:lumOff val="80000"/>
            </a:schemeClr>
          </a:solidFill>
        </p:spPr>
        <p:txBody>
          <a:bodyPr wrap="square" rtlCol="0">
            <a:spAutoFit/>
          </a:bodyPr>
          <a:lstStyle/>
          <a:p>
            <a:pPr algn="ctr"/>
            <a:r>
              <a:rPr lang="en-US" dirty="0"/>
              <a:t>useful info</a:t>
            </a:r>
          </a:p>
        </p:txBody>
      </p:sp>
      <p:cxnSp>
        <p:nvCxnSpPr>
          <p:cNvPr id="11" name="Straight Arrow Connector 10"/>
          <p:cNvCxnSpPr/>
          <p:nvPr/>
        </p:nvCxnSpPr>
        <p:spPr>
          <a:xfrm flipH="1" flipV="1">
            <a:off x="2420446" y="4778576"/>
            <a:ext cx="1072343" cy="74371"/>
          </a:xfrm>
          <a:prstGeom prst="straightConnector1">
            <a:avLst/>
          </a:prstGeom>
          <a:ln w="57150" cmpd="sng">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2797256" y="5382084"/>
            <a:ext cx="740894" cy="468665"/>
          </a:xfrm>
          <a:prstGeom prst="straightConnector1">
            <a:avLst/>
          </a:prstGeom>
          <a:ln w="57150" cmpd="sng">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4248803" y="2177024"/>
            <a:ext cx="3356706" cy="461665"/>
          </a:xfrm>
          <a:prstGeom prst="rect">
            <a:avLst/>
          </a:prstGeom>
          <a:solidFill>
            <a:srgbClr val="E2F0D9"/>
          </a:solidFill>
        </p:spPr>
        <p:txBody>
          <a:bodyPr wrap="square" rtlCol="0">
            <a:spAutoFit/>
          </a:bodyPr>
          <a:lstStyle/>
          <a:p>
            <a:r>
              <a:rPr lang="en-US" sz="2400" dirty="0"/>
              <a:t>The </a:t>
            </a:r>
            <a:r>
              <a:rPr lang="en-US" sz="2400" dirty="0" err="1"/>
              <a:t>TDAmapper</a:t>
            </a:r>
            <a:r>
              <a:rPr lang="en-US" sz="2400" dirty="0"/>
              <a:t> package</a:t>
            </a:r>
          </a:p>
        </p:txBody>
      </p:sp>
    </p:spTree>
    <p:extLst>
      <p:ext uri="{BB962C8B-B14F-4D97-AF65-F5344CB8AC3E}">
        <p14:creationId xmlns:p14="http://schemas.microsoft.com/office/powerpoint/2010/main" val="6420563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54000"/>
            <a:ext cx="9144000" cy="6347123"/>
          </a:xfrm>
          <a:prstGeom prst="rect">
            <a:avLst/>
          </a:prstGeom>
        </p:spPr>
      </p:pic>
      <p:sp>
        <p:nvSpPr>
          <p:cNvPr id="3" name="TextBox 2"/>
          <p:cNvSpPr txBox="1"/>
          <p:nvPr/>
        </p:nvSpPr>
        <p:spPr>
          <a:xfrm>
            <a:off x="6138841" y="4202864"/>
            <a:ext cx="2071481" cy="646331"/>
          </a:xfrm>
          <a:prstGeom prst="rect">
            <a:avLst/>
          </a:prstGeom>
          <a:solidFill>
            <a:srgbClr val="E2F0D9"/>
          </a:solidFill>
        </p:spPr>
        <p:txBody>
          <a:bodyPr wrap="square" rtlCol="0">
            <a:spAutoFit/>
          </a:bodyPr>
          <a:lstStyle/>
          <a:p>
            <a:r>
              <a:rPr lang="en-US" dirty="0"/>
              <a:t>Vignettes are also useful</a:t>
            </a:r>
          </a:p>
        </p:txBody>
      </p:sp>
      <p:cxnSp>
        <p:nvCxnSpPr>
          <p:cNvPr id="4" name="Straight Arrow Connector 3"/>
          <p:cNvCxnSpPr/>
          <p:nvPr/>
        </p:nvCxnSpPr>
        <p:spPr>
          <a:xfrm flipH="1">
            <a:off x="4384888" y="4822710"/>
            <a:ext cx="1814434" cy="755912"/>
          </a:xfrm>
          <a:prstGeom prst="straightConnector1">
            <a:avLst/>
          </a:prstGeom>
          <a:ln w="57150" cmpd="sng">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420563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62191" y="6562043"/>
            <a:ext cx="7586610" cy="338554"/>
          </a:xfrm>
          <a:prstGeom prst="rect">
            <a:avLst/>
          </a:prstGeom>
        </p:spPr>
        <p:txBody>
          <a:bodyPr wrap="square">
            <a:spAutoFit/>
          </a:bodyPr>
          <a:lstStyle/>
          <a:p>
            <a:pPr algn="ctr"/>
            <a:r>
              <a:rPr lang="en-US" sz="1600" dirty="0"/>
              <a:t>http://</a:t>
            </a:r>
            <a:r>
              <a:rPr lang="en-US" sz="1600" dirty="0" err="1"/>
              <a:t>www.nature.com</a:t>
            </a:r>
            <a:r>
              <a:rPr lang="en-US" sz="1600" dirty="0"/>
              <a:t>/</a:t>
            </a:r>
            <a:r>
              <a:rPr lang="en-US" sz="1600" dirty="0" err="1"/>
              <a:t>srep</a:t>
            </a:r>
            <a:r>
              <a:rPr lang="en-US" sz="1600" dirty="0"/>
              <a:t>/2013/130207/srep01236/full/srep01236.html</a:t>
            </a:r>
          </a:p>
        </p:txBody>
      </p:sp>
      <p:pic>
        <p:nvPicPr>
          <p:cNvPr id="2" name="Picture 1"/>
          <p:cNvPicPr>
            <a:picLocks noChangeAspect="1"/>
          </p:cNvPicPr>
          <p:nvPr/>
        </p:nvPicPr>
        <p:blipFill>
          <a:blip r:embed="rId2"/>
          <a:stretch>
            <a:fillRect/>
          </a:stretch>
        </p:blipFill>
        <p:spPr>
          <a:xfrm>
            <a:off x="293103" y="166300"/>
            <a:ext cx="3003550" cy="6505575"/>
          </a:xfrm>
          <a:prstGeom prst="rect">
            <a:avLst/>
          </a:prstGeom>
        </p:spPr>
      </p:pic>
      <p:sp>
        <p:nvSpPr>
          <p:cNvPr id="4" name="Rectangle 3"/>
          <p:cNvSpPr/>
          <p:nvPr/>
        </p:nvSpPr>
        <p:spPr>
          <a:xfrm>
            <a:off x="3447852" y="30238"/>
            <a:ext cx="5836012" cy="6580263"/>
          </a:xfrm>
          <a:prstGeom prst="rect">
            <a:avLst/>
          </a:prstGeom>
        </p:spPr>
        <p:txBody>
          <a:bodyPr wrap="square">
            <a:spAutoFit/>
          </a:bodyPr>
          <a:lstStyle/>
          <a:p>
            <a:pPr>
              <a:lnSpc>
                <a:spcPct val="120000"/>
              </a:lnSpc>
            </a:pPr>
            <a:r>
              <a:rPr lang="en-US" sz="2800" dirty="0"/>
              <a:t>A)  Data Set</a:t>
            </a:r>
          </a:p>
          <a:p>
            <a:pPr>
              <a:lnSpc>
                <a:spcPct val="120000"/>
              </a:lnSpc>
            </a:pPr>
            <a:r>
              <a:rPr lang="en-US" sz="2800" dirty="0"/>
              <a:t>      </a:t>
            </a:r>
            <a:r>
              <a:rPr lang="en-US" sz="2800" dirty="0">
                <a:solidFill>
                  <a:srgbClr val="0000FF"/>
                </a:solidFill>
              </a:rPr>
              <a:t>Example:  Point cloud data  </a:t>
            </a:r>
          </a:p>
          <a:p>
            <a:pPr>
              <a:lnSpc>
                <a:spcPct val="120000"/>
              </a:lnSpc>
            </a:pPr>
            <a:r>
              <a:rPr lang="en-US" sz="2800" dirty="0">
                <a:solidFill>
                  <a:srgbClr val="0000FF"/>
                </a:solidFill>
              </a:rPr>
              <a:t>                   representing a hand.</a:t>
            </a:r>
          </a:p>
          <a:p>
            <a:pPr>
              <a:lnSpc>
                <a:spcPct val="120000"/>
              </a:lnSpc>
            </a:pPr>
            <a:endParaRPr lang="en-US" sz="1200" dirty="0"/>
          </a:p>
          <a:p>
            <a:pPr>
              <a:lnSpc>
                <a:spcPct val="120000"/>
              </a:lnSpc>
            </a:pPr>
            <a:r>
              <a:rPr lang="en-US" sz="2800" dirty="0"/>
              <a:t>B)  Function  f :  Data Set </a:t>
            </a:r>
            <a:r>
              <a:rPr lang="en-US" sz="2800" dirty="0">
                <a:sym typeface="Wingdings"/>
              </a:rPr>
              <a:t> </a:t>
            </a:r>
            <a:r>
              <a:rPr lang="en-US" sz="2800" b="1" dirty="0">
                <a:sym typeface="Wingdings"/>
              </a:rPr>
              <a:t>R</a:t>
            </a:r>
            <a:endParaRPr lang="en-US" sz="2800" b="1" dirty="0"/>
          </a:p>
          <a:p>
            <a:pPr>
              <a:lnSpc>
                <a:spcPct val="120000"/>
              </a:lnSpc>
            </a:pPr>
            <a:r>
              <a:rPr lang="en-US" sz="2800" dirty="0">
                <a:solidFill>
                  <a:srgbClr val="0000FF"/>
                </a:solidFill>
              </a:rPr>
              <a:t>      Example:  x-coordinate</a:t>
            </a:r>
          </a:p>
          <a:p>
            <a:pPr>
              <a:lnSpc>
                <a:spcPct val="120000"/>
              </a:lnSpc>
            </a:pPr>
            <a:r>
              <a:rPr lang="en-US" sz="2800" dirty="0">
                <a:solidFill>
                  <a:srgbClr val="0000FF"/>
                </a:solidFill>
              </a:rPr>
              <a:t>                         f : (x, y, z) </a:t>
            </a:r>
            <a:r>
              <a:rPr lang="en-US" sz="2800" dirty="0">
                <a:solidFill>
                  <a:srgbClr val="0000FF"/>
                </a:solidFill>
                <a:sym typeface="Wingdings"/>
              </a:rPr>
              <a:t> x</a:t>
            </a:r>
            <a:endParaRPr lang="en-US" sz="2800" dirty="0"/>
          </a:p>
          <a:p>
            <a:pPr marL="342900" indent="-342900">
              <a:lnSpc>
                <a:spcPct val="120000"/>
              </a:lnSpc>
              <a:buAutoNum type="alphaUcParenR" startAt="3"/>
            </a:pPr>
            <a:r>
              <a:rPr lang="en-US" sz="2800" dirty="0"/>
              <a:t> Put data into overlapping bins. </a:t>
            </a:r>
          </a:p>
          <a:p>
            <a:pPr>
              <a:lnSpc>
                <a:spcPct val="120000"/>
              </a:lnSpc>
            </a:pPr>
            <a:r>
              <a:rPr lang="en-US" sz="2800" dirty="0"/>
              <a:t>       </a:t>
            </a:r>
            <a:r>
              <a:rPr lang="en-US" sz="2800" dirty="0">
                <a:solidFill>
                  <a:srgbClr val="0000FF"/>
                </a:solidFill>
              </a:rPr>
              <a:t>Example:  f</a:t>
            </a:r>
            <a:r>
              <a:rPr lang="en-US" sz="2800" baseline="30000" dirty="0">
                <a:solidFill>
                  <a:srgbClr val="0000FF"/>
                </a:solidFill>
              </a:rPr>
              <a:t>-1</a:t>
            </a:r>
            <a:r>
              <a:rPr lang="en-US" sz="2800" dirty="0">
                <a:solidFill>
                  <a:srgbClr val="0000FF"/>
                </a:solidFill>
              </a:rPr>
              <a:t>(</a:t>
            </a:r>
            <a:r>
              <a:rPr lang="en-US" sz="2800" dirty="0" err="1">
                <a:solidFill>
                  <a:srgbClr val="0000FF"/>
                </a:solidFill>
              </a:rPr>
              <a:t>a</a:t>
            </a:r>
            <a:r>
              <a:rPr lang="en-US" sz="2800" baseline="-25000" dirty="0" err="1">
                <a:solidFill>
                  <a:srgbClr val="0000FF"/>
                </a:solidFill>
              </a:rPr>
              <a:t>i</a:t>
            </a:r>
            <a:r>
              <a:rPr lang="en-US" sz="2800" dirty="0">
                <a:solidFill>
                  <a:srgbClr val="0000FF"/>
                </a:solidFill>
              </a:rPr>
              <a:t>, b</a:t>
            </a:r>
            <a:r>
              <a:rPr lang="en-US" sz="2800" baseline="-25000" dirty="0">
                <a:solidFill>
                  <a:srgbClr val="0000FF"/>
                </a:solidFill>
              </a:rPr>
              <a:t>i</a:t>
            </a:r>
            <a:r>
              <a:rPr lang="en-US" sz="2800" dirty="0">
                <a:solidFill>
                  <a:srgbClr val="0000FF"/>
                </a:solidFill>
              </a:rPr>
              <a:t>) </a:t>
            </a:r>
          </a:p>
          <a:p>
            <a:pPr>
              <a:lnSpc>
                <a:spcPct val="120000"/>
              </a:lnSpc>
            </a:pPr>
            <a:endParaRPr lang="en-US" sz="800" dirty="0">
              <a:solidFill>
                <a:srgbClr val="0000FF"/>
              </a:solidFill>
            </a:endParaRPr>
          </a:p>
          <a:p>
            <a:pPr marL="514350" indent="-514350">
              <a:lnSpc>
                <a:spcPct val="120000"/>
              </a:lnSpc>
              <a:buAutoNum type="alphaUcParenR" startAt="4"/>
            </a:pPr>
            <a:r>
              <a:rPr lang="en-US" sz="2800" dirty="0"/>
              <a:t>Cluster each bin &amp; create network.</a:t>
            </a:r>
          </a:p>
          <a:p>
            <a:pPr>
              <a:lnSpc>
                <a:spcPct val="120000"/>
              </a:lnSpc>
            </a:pPr>
            <a:r>
              <a:rPr lang="en-US" sz="2800" dirty="0"/>
              <a:t>       Vertex = a cluster of a bin.  </a:t>
            </a:r>
          </a:p>
          <a:p>
            <a:pPr>
              <a:lnSpc>
                <a:spcPct val="120000"/>
              </a:lnSpc>
            </a:pPr>
            <a:r>
              <a:rPr lang="en-US" sz="2800" dirty="0"/>
              <a:t>          Edge = nonempty intersection             </a:t>
            </a:r>
          </a:p>
          <a:p>
            <a:r>
              <a:rPr lang="en-US" sz="2800" dirty="0"/>
              <a:t>                                 between clusters</a:t>
            </a:r>
          </a:p>
        </p:txBody>
      </p:sp>
    </p:spTree>
    <p:extLst>
      <p:ext uri="{BB962C8B-B14F-4D97-AF65-F5344CB8AC3E}">
        <p14:creationId xmlns:p14="http://schemas.microsoft.com/office/powerpoint/2010/main" val="26035872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98174" y="62910"/>
            <a:ext cx="9921142" cy="6770579"/>
          </a:xfrm>
          <a:prstGeom prst="rect">
            <a:avLst/>
          </a:prstGeom>
        </p:spPr>
      </p:pic>
      <p:sp>
        <p:nvSpPr>
          <p:cNvPr id="3" name="TextBox 2"/>
          <p:cNvSpPr txBox="1"/>
          <p:nvPr/>
        </p:nvSpPr>
        <p:spPr>
          <a:xfrm>
            <a:off x="6804133" y="544256"/>
            <a:ext cx="1300345" cy="461665"/>
          </a:xfrm>
          <a:prstGeom prst="rect">
            <a:avLst/>
          </a:prstGeom>
          <a:solidFill>
            <a:srgbClr val="E2F0D9"/>
          </a:solidFill>
        </p:spPr>
        <p:txBody>
          <a:bodyPr wrap="square" rtlCol="0">
            <a:spAutoFit/>
          </a:bodyPr>
          <a:lstStyle/>
          <a:p>
            <a:r>
              <a:rPr lang="en-US" sz="2400" dirty="0"/>
              <a:t>README</a:t>
            </a:r>
          </a:p>
        </p:txBody>
      </p:sp>
      <p:sp>
        <p:nvSpPr>
          <p:cNvPr id="4" name="TextBox 3"/>
          <p:cNvSpPr txBox="1"/>
          <p:nvPr/>
        </p:nvSpPr>
        <p:spPr>
          <a:xfrm>
            <a:off x="6153961" y="2116550"/>
            <a:ext cx="2551550" cy="1569660"/>
          </a:xfrm>
          <a:prstGeom prst="rect">
            <a:avLst/>
          </a:prstGeom>
          <a:solidFill>
            <a:schemeClr val="accent4">
              <a:lumMod val="20000"/>
              <a:lumOff val="80000"/>
            </a:schemeClr>
          </a:solidFill>
        </p:spPr>
        <p:txBody>
          <a:bodyPr wrap="square" rtlCol="0">
            <a:spAutoFit/>
          </a:bodyPr>
          <a:lstStyle/>
          <a:p>
            <a:r>
              <a:rPr lang="en-US" sz="2400" dirty="0"/>
              <a:t>Do not install from </a:t>
            </a:r>
            <a:r>
              <a:rPr lang="en-US" sz="2400" dirty="0" err="1"/>
              <a:t>GitHub</a:t>
            </a:r>
            <a:r>
              <a:rPr lang="en-US" sz="2400" dirty="0"/>
              <a:t> unless you know what your are doing</a:t>
            </a:r>
          </a:p>
        </p:txBody>
      </p:sp>
      <p:sp>
        <p:nvSpPr>
          <p:cNvPr id="5" name="TextBox 4"/>
          <p:cNvSpPr txBox="1"/>
          <p:nvPr/>
        </p:nvSpPr>
        <p:spPr>
          <a:xfrm>
            <a:off x="3873846" y="4954289"/>
            <a:ext cx="2273261" cy="461665"/>
          </a:xfrm>
          <a:prstGeom prst="rect">
            <a:avLst/>
          </a:prstGeom>
          <a:solidFill>
            <a:srgbClr val="E2F0D9"/>
          </a:solidFill>
        </p:spPr>
        <p:txBody>
          <a:bodyPr wrap="square" rtlCol="0">
            <a:spAutoFit/>
          </a:bodyPr>
          <a:lstStyle/>
          <a:p>
            <a:r>
              <a:rPr lang="en-US" sz="2400" dirty="0"/>
              <a:t>Install in </a:t>
            </a:r>
            <a:r>
              <a:rPr lang="en-US" sz="2400" dirty="0" err="1"/>
              <a:t>Rstudio</a:t>
            </a:r>
            <a:endParaRPr lang="en-US" sz="2400" dirty="0"/>
          </a:p>
        </p:txBody>
      </p:sp>
      <p:sp>
        <p:nvSpPr>
          <p:cNvPr id="6" name="TextBox 5"/>
          <p:cNvSpPr txBox="1"/>
          <p:nvPr/>
        </p:nvSpPr>
        <p:spPr>
          <a:xfrm>
            <a:off x="7057403" y="4875480"/>
            <a:ext cx="1859797" cy="1938992"/>
          </a:xfrm>
          <a:prstGeom prst="rect">
            <a:avLst/>
          </a:prstGeom>
          <a:solidFill>
            <a:srgbClr val="E2F0D9"/>
          </a:solidFill>
        </p:spPr>
        <p:txBody>
          <a:bodyPr wrap="square" rtlCol="0">
            <a:spAutoFit/>
          </a:bodyPr>
          <a:lstStyle/>
          <a:p>
            <a:r>
              <a:rPr lang="en-US" sz="2400" dirty="0"/>
              <a:t>Examples are sometimes found in READMEs or Vignettes</a:t>
            </a:r>
          </a:p>
        </p:txBody>
      </p:sp>
    </p:spTree>
    <p:extLst>
      <p:ext uri="{BB962C8B-B14F-4D97-AF65-F5344CB8AC3E}">
        <p14:creationId xmlns:p14="http://schemas.microsoft.com/office/powerpoint/2010/main" val="6420563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800100"/>
            <a:ext cx="9144000" cy="5245322"/>
          </a:xfrm>
          <a:prstGeom prst="rect">
            <a:avLst/>
          </a:prstGeom>
        </p:spPr>
      </p:pic>
      <p:sp>
        <p:nvSpPr>
          <p:cNvPr id="3" name="Rectangle 2"/>
          <p:cNvSpPr/>
          <p:nvPr/>
        </p:nvSpPr>
        <p:spPr>
          <a:xfrm>
            <a:off x="3080794" y="190455"/>
            <a:ext cx="2544086" cy="461665"/>
          </a:xfrm>
          <a:prstGeom prst="rect">
            <a:avLst/>
          </a:prstGeom>
          <a:solidFill>
            <a:schemeClr val="accent6">
              <a:lumMod val="20000"/>
              <a:lumOff val="80000"/>
            </a:schemeClr>
          </a:solidFill>
        </p:spPr>
        <p:txBody>
          <a:bodyPr wrap="none">
            <a:spAutoFit/>
          </a:bodyPr>
          <a:lstStyle/>
          <a:p>
            <a:r>
              <a:rPr lang="en-US" sz="2400" dirty="0"/>
              <a:t>Reference manual:</a:t>
            </a:r>
          </a:p>
        </p:txBody>
      </p:sp>
      <p:sp>
        <p:nvSpPr>
          <p:cNvPr id="4" name="TextBox 3"/>
          <p:cNvSpPr txBox="1"/>
          <p:nvPr/>
        </p:nvSpPr>
        <p:spPr>
          <a:xfrm>
            <a:off x="1738834" y="5896102"/>
            <a:ext cx="5307225" cy="830997"/>
          </a:xfrm>
          <a:prstGeom prst="rect">
            <a:avLst/>
          </a:prstGeom>
          <a:solidFill>
            <a:srgbClr val="E2F0D9"/>
          </a:solidFill>
        </p:spPr>
        <p:txBody>
          <a:bodyPr wrap="square" rtlCol="0">
            <a:spAutoFit/>
          </a:bodyPr>
          <a:lstStyle/>
          <a:p>
            <a:r>
              <a:rPr lang="en-US" sz="2400" dirty="0"/>
              <a:t>The reference manual lists all commands contained in the package.</a:t>
            </a:r>
          </a:p>
        </p:txBody>
      </p:sp>
      <p:sp>
        <p:nvSpPr>
          <p:cNvPr id="5" name="Left Brace 4"/>
          <p:cNvSpPr/>
          <p:nvPr/>
        </p:nvSpPr>
        <p:spPr>
          <a:xfrm>
            <a:off x="574571" y="4913420"/>
            <a:ext cx="393128" cy="861738"/>
          </a:xfrm>
          <a:prstGeom prst="leftBrace">
            <a:avLst/>
          </a:prstGeom>
          <a:ln w="57150" cmpd="sng">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Freeform 6"/>
          <p:cNvSpPr/>
          <p:nvPr/>
        </p:nvSpPr>
        <p:spPr>
          <a:xfrm>
            <a:off x="87999" y="5336695"/>
            <a:ext cx="1635715" cy="1028073"/>
          </a:xfrm>
          <a:custGeom>
            <a:avLst/>
            <a:gdLst>
              <a:gd name="connsiteX0" fmla="*/ 1635715 w 1635715"/>
              <a:gd name="connsiteY0" fmla="*/ 1028073 h 1028073"/>
              <a:gd name="connsiteX1" fmla="*/ 138805 w 1635715"/>
              <a:gd name="connsiteY1" fmla="*/ 665236 h 1028073"/>
              <a:gd name="connsiteX2" fmla="*/ 108565 w 1635715"/>
              <a:gd name="connsiteY2" fmla="*/ 105862 h 1028073"/>
              <a:gd name="connsiteX3" fmla="*/ 516813 w 1635715"/>
              <a:gd name="connsiteY3" fmla="*/ 35 h 1028073"/>
            </a:gdLst>
            <a:ahLst/>
            <a:cxnLst>
              <a:cxn ang="0">
                <a:pos x="connsiteX0" y="connsiteY0"/>
              </a:cxn>
              <a:cxn ang="0">
                <a:pos x="connsiteX1" y="connsiteY1"/>
              </a:cxn>
              <a:cxn ang="0">
                <a:pos x="connsiteX2" y="connsiteY2"/>
              </a:cxn>
              <a:cxn ang="0">
                <a:pos x="connsiteX3" y="connsiteY3"/>
              </a:cxn>
            </a:cxnLst>
            <a:rect l="l" t="t" r="r" b="b"/>
            <a:pathLst>
              <a:path w="1635715" h="1028073">
                <a:moveTo>
                  <a:pt x="1635715" y="1028073"/>
                </a:moveTo>
                <a:cubicBezTo>
                  <a:pt x="1014522" y="923505"/>
                  <a:pt x="393330" y="818938"/>
                  <a:pt x="138805" y="665236"/>
                </a:cubicBezTo>
                <a:cubicBezTo>
                  <a:pt x="-115720" y="511534"/>
                  <a:pt x="45564" y="216729"/>
                  <a:pt x="108565" y="105862"/>
                </a:cubicBezTo>
                <a:cubicBezTo>
                  <a:pt x="171566" y="-5005"/>
                  <a:pt x="516813" y="35"/>
                  <a:pt x="516813" y="35"/>
                </a:cubicBezTo>
              </a:path>
            </a:pathLst>
          </a:custGeom>
          <a:ln w="57150" cmpd="sng">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161538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50096"/>
            <a:ext cx="9144000" cy="6203216"/>
          </a:xfrm>
          <a:prstGeom prst="rect">
            <a:avLst/>
          </a:prstGeom>
        </p:spPr>
      </p:pic>
      <p:sp>
        <p:nvSpPr>
          <p:cNvPr id="3" name="Rectangle 2"/>
          <p:cNvSpPr/>
          <p:nvPr/>
        </p:nvSpPr>
        <p:spPr>
          <a:xfrm>
            <a:off x="1780439" y="145100"/>
            <a:ext cx="5586535" cy="461665"/>
          </a:xfrm>
          <a:prstGeom prst="rect">
            <a:avLst/>
          </a:prstGeom>
          <a:solidFill>
            <a:schemeClr val="accent6">
              <a:lumMod val="20000"/>
              <a:lumOff val="80000"/>
            </a:schemeClr>
          </a:solidFill>
        </p:spPr>
        <p:txBody>
          <a:bodyPr wrap="none">
            <a:spAutoFit/>
          </a:bodyPr>
          <a:lstStyle/>
          <a:p>
            <a:r>
              <a:rPr lang="en-US" sz="2400" dirty="0"/>
              <a:t>All reference manuals follow same format.</a:t>
            </a:r>
          </a:p>
        </p:txBody>
      </p:sp>
      <p:sp>
        <p:nvSpPr>
          <p:cNvPr id="4" name="TextBox 3"/>
          <p:cNvSpPr txBox="1"/>
          <p:nvPr/>
        </p:nvSpPr>
        <p:spPr>
          <a:xfrm>
            <a:off x="7318224" y="846619"/>
            <a:ext cx="1451549" cy="830997"/>
          </a:xfrm>
          <a:prstGeom prst="rect">
            <a:avLst/>
          </a:prstGeom>
          <a:solidFill>
            <a:schemeClr val="accent4">
              <a:lumMod val="20000"/>
              <a:lumOff val="80000"/>
            </a:schemeClr>
          </a:solidFill>
        </p:spPr>
        <p:txBody>
          <a:bodyPr wrap="square" rtlCol="0">
            <a:spAutoFit/>
          </a:bodyPr>
          <a:lstStyle/>
          <a:p>
            <a:r>
              <a:rPr lang="en-US" sz="2400" dirty="0"/>
              <a:t>command name</a:t>
            </a:r>
          </a:p>
        </p:txBody>
      </p:sp>
      <p:sp>
        <p:nvSpPr>
          <p:cNvPr id="5" name="Left Brace 4"/>
          <p:cNvSpPr/>
          <p:nvPr/>
        </p:nvSpPr>
        <p:spPr>
          <a:xfrm rot="5400000">
            <a:off x="5972619" y="1889555"/>
            <a:ext cx="461130" cy="4225959"/>
          </a:xfrm>
          <a:prstGeom prst="leftBrace">
            <a:avLst/>
          </a:prstGeom>
          <a:ln w="57150" cmpd="sng">
            <a:solidFill>
              <a:schemeClr val="accent4">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a:off x="5095545" y="3295769"/>
            <a:ext cx="2222684" cy="461665"/>
          </a:xfrm>
          <a:prstGeom prst="rect">
            <a:avLst/>
          </a:prstGeom>
          <a:solidFill>
            <a:srgbClr val="FFF2CC"/>
          </a:solidFill>
        </p:spPr>
        <p:txBody>
          <a:bodyPr wrap="square" rtlCol="0">
            <a:spAutoFit/>
          </a:bodyPr>
          <a:lstStyle/>
          <a:p>
            <a:r>
              <a:rPr lang="en-US" sz="2400" dirty="0"/>
              <a:t>Function inputs</a:t>
            </a:r>
          </a:p>
        </p:txBody>
      </p:sp>
      <p:sp>
        <p:nvSpPr>
          <p:cNvPr id="7" name="TextBox 6"/>
          <p:cNvSpPr txBox="1"/>
          <p:nvPr/>
        </p:nvSpPr>
        <p:spPr>
          <a:xfrm>
            <a:off x="6668051" y="5306493"/>
            <a:ext cx="1723714" cy="830997"/>
          </a:xfrm>
          <a:prstGeom prst="rect">
            <a:avLst/>
          </a:prstGeom>
          <a:solidFill>
            <a:srgbClr val="FFF2CC"/>
          </a:solidFill>
        </p:spPr>
        <p:txBody>
          <a:bodyPr wrap="square" rtlCol="0">
            <a:spAutoFit/>
          </a:bodyPr>
          <a:lstStyle/>
          <a:p>
            <a:r>
              <a:rPr lang="en-US" sz="2400" dirty="0"/>
              <a:t>Description of inputs</a:t>
            </a:r>
          </a:p>
        </p:txBody>
      </p:sp>
    </p:spTree>
    <p:extLst>
      <p:ext uri="{BB962C8B-B14F-4D97-AF65-F5344CB8AC3E}">
        <p14:creationId xmlns:p14="http://schemas.microsoft.com/office/powerpoint/2010/main" val="36674193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431800" y="0"/>
            <a:ext cx="8277586" cy="6858000"/>
          </a:xfrm>
          <a:prstGeom prst="rect">
            <a:avLst/>
          </a:prstGeom>
        </p:spPr>
      </p:pic>
      <p:sp>
        <p:nvSpPr>
          <p:cNvPr id="3" name="Rectangle 2"/>
          <p:cNvSpPr/>
          <p:nvPr/>
        </p:nvSpPr>
        <p:spPr>
          <a:xfrm>
            <a:off x="2082839" y="1142888"/>
            <a:ext cx="5586535" cy="461665"/>
          </a:xfrm>
          <a:prstGeom prst="rect">
            <a:avLst/>
          </a:prstGeom>
          <a:solidFill>
            <a:schemeClr val="accent6">
              <a:lumMod val="20000"/>
              <a:lumOff val="80000"/>
            </a:schemeClr>
          </a:solidFill>
        </p:spPr>
        <p:txBody>
          <a:bodyPr wrap="none">
            <a:spAutoFit/>
          </a:bodyPr>
          <a:lstStyle/>
          <a:p>
            <a:r>
              <a:rPr lang="en-US" sz="2400" dirty="0"/>
              <a:t>All reference manuals follow same format.</a:t>
            </a:r>
          </a:p>
        </p:txBody>
      </p:sp>
      <p:sp>
        <p:nvSpPr>
          <p:cNvPr id="4" name="TextBox 3"/>
          <p:cNvSpPr txBox="1"/>
          <p:nvPr/>
        </p:nvSpPr>
        <p:spPr>
          <a:xfrm>
            <a:off x="7318224" y="90719"/>
            <a:ext cx="1451549" cy="830997"/>
          </a:xfrm>
          <a:prstGeom prst="rect">
            <a:avLst/>
          </a:prstGeom>
          <a:solidFill>
            <a:schemeClr val="accent4">
              <a:lumMod val="20000"/>
              <a:lumOff val="80000"/>
            </a:schemeClr>
          </a:solidFill>
        </p:spPr>
        <p:txBody>
          <a:bodyPr wrap="square" rtlCol="0">
            <a:spAutoFit/>
          </a:bodyPr>
          <a:lstStyle/>
          <a:p>
            <a:r>
              <a:rPr lang="en-US" sz="2400" dirty="0"/>
              <a:t>command name</a:t>
            </a:r>
          </a:p>
        </p:txBody>
      </p:sp>
      <p:sp>
        <p:nvSpPr>
          <p:cNvPr id="5" name="Left Brace 4"/>
          <p:cNvSpPr/>
          <p:nvPr/>
        </p:nvSpPr>
        <p:spPr>
          <a:xfrm rot="5400000">
            <a:off x="5859220" y="1020286"/>
            <a:ext cx="430882" cy="3938673"/>
          </a:xfrm>
          <a:prstGeom prst="leftBrace">
            <a:avLst/>
          </a:prstGeom>
          <a:ln w="57150" cmpd="sng">
            <a:solidFill>
              <a:schemeClr val="accent4">
                <a:lumMod val="50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TextBox 5"/>
          <p:cNvSpPr txBox="1"/>
          <p:nvPr/>
        </p:nvSpPr>
        <p:spPr>
          <a:xfrm>
            <a:off x="4959465" y="2297981"/>
            <a:ext cx="2222684" cy="461665"/>
          </a:xfrm>
          <a:prstGeom prst="rect">
            <a:avLst/>
          </a:prstGeom>
          <a:solidFill>
            <a:srgbClr val="FFF2CC"/>
          </a:solidFill>
        </p:spPr>
        <p:txBody>
          <a:bodyPr wrap="square" rtlCol="0">
            <a:spAutoFit/>
          </a:bodyPr>
          <a:lstStyle/>
          <a:p>
            <a:r>
              <a:rPr lang="en-US" sz="2400" dirty="0"/>
              <a:t>Function inputs</a:t>
            </a:r>
          </a:p>
        </p:txBody>
      </p:sp>
      <p:sp>
        <p:nvSpPr>
          <p:cNvPr id="7" name="TextBox 6"/>
          <p:cNvSpPr txBox="1"/>
          <p:nvPr/>
        </p:nvSpPr>
        <p:spPr>
          <a:xfrm>
            <a:off x="6713412" y="4036565"/>
            <a:ext cx="1723714" cy="830997"/>
          </a:xfrm>
          <a:prstGeom prst="rect">
            <a:avLst/>
          </a:prstGeom>
          <a:solidFill>
            <a:srgbClr val="FFF2CC"/>
          </a:solidFill>
        </p:spPr>
        <p:txBody>
          <a:bodyPr wrap="square" rtlCol="0">
            <a:spAutoFit/>
          </a:bodyPr>
          <a:lstStyle/>
          <a:p>
            <a:r>
              <a:rPr lang="en-US" sz="2400" dirty="0"/>
              <a:t>Description of inputs</a:t>
            </a:r>
          </a:p>
        </p:txBody>
      </p:sp>
      <p:sp>
        <p:nvSpPr>
          <p:cNvPr id="9" name="TextBox 8"/>
          <p:cNvSpPr txBox="1"/>
          <p:nvPr/>
        </p:nvSpPr>
        <p:spPr>
          <a:xfrm>
            <a:off x="6729729" y="5746141"/>
            <a:ext cx="1723714" cy="830997"/>
          </a:xfrm>
          <a:prstGeom prst="rect">
            <a:avLst/>
          </a:prstGeom>
          <a:solidFill>
            <a:srgbClr val="FFF2CC"/>
          </a:solidFill>
        </p:spPr>
        <p:txBody>
          <a:bodyPr wrap="square" rtlCol="0">
            <a:spAutoFit/>
          </a:bodyPr>
          <a:lstStyle/>
          <a:p>
            <a:r>
              <a:rPr lang="en-US" sz="2400" dirty="0"/>
              <a:t>Description of output(s)</a:t>
            </a:r>
          </a:p>
        </p:txBody>
      </p:sp>
    </p:spTree>
    <p:extLst>
      <p:ext uri="{BB962C8B-B14F-4D97-AF65-F5344CB8AC3E}">
        <p14:creationId xmlns:p14="http://schemas.microsoft.com/office/powerpoint/2010/main" val="25678660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600" y="0"/>
            <a:ext cx="8683283" cy="6858000"/>
          </a:xfrm>
          <a:prstGeom prst="rect">
            <a:avLst/>
          </a:prstGeom>
        </p:spPr>
      </p:pic>
    </p:spTree>
    <p:extLst>
      <p:ext uri="{BB962C8B-B14F-4D97-AF65-F5344CB8AC3E}">
        <p14:creationId xmlns:p14="http://schemas.microsoft.com/office/powerpoint/2010/main" val="36674193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7000" y="0"/>
            <a:ext cx="8883181" cy="6858000"/>
          </a:xfrm>
          <a:prstGeom prst="rect">
            <a:avLst/>
          </a:prstGeom>
        </p:spPr>
      </p:pic>
      <p:sp>
        <p:nvSpPr>
          <p:cNvPr id="3" name="TextBox 2"/>
          <p:cNvSpPr txBox="1"/>
          <p:nvPr/>
        </p:nvSpPr>
        <p:spPr>
          <a:xfrm>
            <a:off x="6683172" y="4187745"/>
            <a:ext cx="1648112" cy="646331"/>
          </a:xfrm>
          <a:prstGeom prst="rect">
            <a:avLst/>
          </a:prstGeom>
          <a:solidFill>
            <a:schemeClr val="accent4">
              <a:lumMod val="20000"/>
              <a:lumOff val="80000"/>
            </a:schemeClr>
          </a:solidFill>
        </p:spPr>
        <p:txBody>
          <a:bodyPr wrap="square" rtlCol="0">
            <a:spAutoFit/>
          </a:bodyPr>
          <a:lstStyle/>
          <a:p>
            <a:r>
              <a:rPr lang="en-US" dirty="0"/>
              <a:t>Can download source code</a:t>
            </a:r>
          </a:p>
        </p:txBody>
      </p:sp>
      <p:cxnSp>
        <p:nvCxnSpPr>
          <p:cNvPr id="5" name="Straight Arrow Connector 4"/>
          <p:cNvCxnSpPr>
            <a:stCxn id="3" idx="1"/>
          </p:cNvCxnSpPr>
          <p:nvPr/>
        </p:nvCxnSpPr>
        <p:spPr>
          <a:xfrm flipH="1" flipV="1">
            <a:off x="5004819" y="4248218"/>
            <a:ext cx="1678353" cy="262693"/>
          </a:xfrm>
          <a:prstGeom prst="straightConnector1">
            <a:avLst/>
          </a:prstGeom>
          <a:ln w="57150" cmpd="sng">
            <a:solidFill>
              <a:schemeClr val="accent4">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a:stCxn id="3" idx="1"/>
          </p:cNvCxnSpPr>
          <p:nvPr/>
        </p:nvCxnSpPr>
        <p:spPr>
          <a:xfrm flipH="1">
            <a:off x="3825435" y="4510911"/>
            <a:ext cx="2857737" cy="1702675"/>
          </a:xfrm>
          <a:prstGeom prst="straightConnector1">
            <a:avLst/>
          </a:prstGeom>
          <a:ln w="57150" cmpd="sng">
            <a:solidFill>
              <a:schemeClr val="accent4">
                <a:lumMod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477667" y="4792474"/>
            <a:ext cx="816497" cy="646331"/>
          </a:xfrm>
          <a:prstGeom prst="rect">
            <a:avLst/>
          </a:prstGeom>
          <a:solidFill>
            <a:schemeClr val="accent6">
              <a:lumMod val="20000"/>
              <a:lumOff val="80000"/>
            </a:schemeClr>
          </a:solidFill>
        </p:spPr>
        <p:txBody>
          <a:bodyPr wrap="square" rtlCol="0">
            <a:spAutoFit/>
          </a:bodyPr>
          <a:lstStyle/>
          <a:p>
            <a:pPr algn="ctr"/>
            <a:r>
              <a:rPr lang="en-US" dirty="0"/>
              <a:t>useful info</a:t>
            </a:r>
          </a:p>
        </p:txBody>
      </p:sp>
      <p:cxnSp>
        <p:nvCxnSpPr>
          <p:cNvPr id="11" name="Straight Arrow Connector 10"/>
          <p:cNvCxnSpPr/>
          <p:nvPr/>
        </p:nvCxnSpPr>
        <p:spPr>
          <a:xfrm flipH="1" flipV="1">
            <a:off x="2420446" y="4778576"/>
            <a:ext cx="1072343" cy="74371"/>
          </a:xfrm>
          <a:prstGeom prst="straightConnector1">
            <a:avLst/>
          </a:prstGeom>
          <a:ln w="57150" cmpd="sng">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a:off x="2797256" y="5382084"/>
            <a:ext cx="740894" cy="468665"/>
          </a:xfrm>
          <a:prstGeom prst="straightConnector1">
            <a:avLst/>
          </a:prstGeom>
          <a:ln w="57150" cmpd="sng">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668938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19200"/>
            <a:ext cx="9144000" cy="4412562"/>
          </a:xfrm>
          <a:prstGeom prst="rect">
            <a:avLst/>
          </a:prstGeom>
        </p:spPr>
      </p:pic>
    </p:spTree>
    <p:extLst>
      <p:ext uri="{BB962C8B-B14F-4D97-AF65-F5344CB8AC3E}">
        <p14:creationId xmlns:p14="http://schemas.microsoft.com/office/powerpoint/2010/main" val="36674193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244600"/>
            <a:ext cx="9144000" cy="4356617"/>
          </a:xfrm>
          <a:prstGeom prst="rect">
            <a:avLst/>
          </a:prstGeom>
        </p:spPr>
      </p:pic>
      <p:sp>
        <p:nvSpPr>
          <p:cNvPr id="5" name="TextBox 4"/>
          <p:cNvSpPr txBox="1"/>
          <p:nvPr/>
        </p:nvSpPr>
        <p:spPr>
          <a:xfrm>
            <a:off x="771135" y="196538"/>
            <a:ext cx="6925097" cy="461665"/>
          </a:xfrm>
          <a:prstGeom prst="rect">
            <a:avLst/>
          </a:prstGeom>
          <a:noFill/>
        </p:spPr>
        <p:txBody>
          <a:bodyPr wrap="square" rtlCol="0">
            <a:spAutoFit/>
          </a:bodyPr>
          <a:lstStyle/>
          <a:p>
            <a:r>
              <a:rPr lang="en-US" sz="2400" dirty="0"/>
              <a:t>Note the version on </a:t>
            </a:r>
            <a:r>
              <a:rPr lang="en-US" sz="2400" dirty="0" err="1"/>
              <a:t>GitHub</a:t>
            </a:r>
            <a:r>
              <a:rPr lang="en-US" sz="2400" dirty="0"/>
              <a:t> contains commenting</a:t>
            </a:r>
          </a:p>
        </p:txBody>
      </p:sp>
    </p:spTree>
    <p:extLst>
      <p:ext uri="{BB962C8B-B14F-4D97-AF65-F5344CB8AC3E}">
        <p14:creationId xmlns:p14="http://schemas.microsoft.com/office/powerpoint/2010/main" val="6420563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84200" y="2498817"/>
            <a:ext cx="7975600" cy="3873500"/>
          </a:xfrm>
          <a:prstGeom prst="rect">
            <a:avLst/>
          </a:prstGeom>
        </p:spPr>
      </p:pic>
      <p:sp>
        <p:nvSpPr>
          <p:cNvPr id="3" name="TextBox 2"/>
          <p:cNvSpPr txBox="1"/>
          <p:nvPr/>
        </p:nvSpPr>
        <p:spPr>
          <a:xfrm>
            <a:off x="529209" y="362837"/>
            <a:ext cx="8346405" cy="1938992"/>
          </a:xfrm>
          <a:prstGeom prst="rect">
            <a:avLst/>
          </a:prstGeom>
          <a:noFill/>
        </p:spPr>
        <p:txBody>
          <a:bodyPr wrap="square" rtlCol="0">
            <a:spAutoFit/>
          </a:bodyPr>
          <a:lstStyle/>
          <a:p>
            <a:r>
              <a:rPr lang="en-US" sz="2400" dirty="0"/>
              <a:t>You can take a look at the code in </a:t>
            </a:r>
            <a:r>
              <a:rPr lang="en-US" sz="2400" dirty="0" err="1"/>
              <a:t>Rstudio</a:t>
            </a:r>
            <a:r>
              <a:rPr lang="en-US" sz="2400" dirty="0"/>
              <a:t> for any command just by typing the name of the command.</a:t>
            </a:r>
          </a:p>
          <a:p>
            <a:endParaRPr lang="en-US" sz="2400" dirty="0"/>
          </a:p>
          <a:p>
            <a:r>
              <a:rPr lang="en-US" sz="2400" dirty="0"/>
              <a:t>Note:    </a:t>
            </a:r>
            <a:r>
              <a:rPr lang="en-US" sz="2400" dirty="0">
                <a:solidFill>
                  <a:srgbClr val="0000FF"/>
                </a:solidFill>
              </a:rPr>
              <a:t>mapper1d()</a:t>
            </a:r>
            <a:r>
              <a:rPr lang="en-US" sz="2400" dirty="0"/>
              <a:t>    calls this function</a:t>
            </a:r>
          </a:p>
          <a:p>
            <a:r>
              <a:rPr lang="en-US" sz="2400" dirty="0"/>
              <a:t>              </a:t>
            </a:r>
            <a:r>
              <a:rPr lang="en-US" sz="2400" dirty="0">
                <a:solidFill>
                  <a:srgbClr val="0000FF"/>
                </a:solidFill>
              </a:rPr>
              <a:t>mapper1d</a:t>
            </a:r>
            <a:r>
              <a:rPr lang="en-US" sz="2400" dirty="0"/>
              <a:t>       allows you to view the code.  Note no ()</a:t>
            </a:r>
          </a:p>
        </p:txBody>
      </p:sp>
    </p:spTree>
    <p:extLst>
      <p:ext uri="{BB962C8B-B14F-4D97-AF65-F5344CB8AC3E}">
        <p14:creationId xmlns:p14="http://schemas.microsoft.com/office/powerpoint/2010/main" val="6420563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162191" y="6562043"/>
            <a:ext cx="7586610" cy="338554"/>
          </a:xfrm>
          <a:prstGeom prst="rect">
            <a:avLst/>
          </a:prstGeom>
        </p:spPr>
        <p:txBody>
          <a:bodyPr wrap="square">
            <a:spAutoFit/>
          </a:bodyPr>
          <a:lstStyle/>
          <a:p>
            <a:pPr algn="ctr"/>
            <a:r>
              <a:rPr lang="en-US" sz="1600" dirty="0"/>
              <a:t>http://</a:t>
            </a:r>
            <a:r>
              <a:rPr lang="en-US" sz="1600" dirty="0" err="1"/>
              <a:t>www.nature.com</a:t>
            </a:r>
            <a:r>
              <a:rPr lang="en-US" sz="1600" dirty="0"/>
              <a:t>/</a:t>
            </a:r>
            <a:r>
              <a:rPr lang="en-US" sz="1600" dirty="0" err="1"/>
              <a:t>srep</a:t>
            </a:r>
            <a:r>
              <a:rPr lang="en-US" sz="1600" dirty="0"/>
              <a:t>/2013/130207/srep01236/full/srep01236.html</a:t>
            </a:r>
          </a:p>
        </p:txBody>
      </p:sp>
      <p:pic>
        <p:nvPicPr>
          <p:cNvPr id="2" name="Picture 1"/>
          <p:cNvPicPr>
            <a:picLocks noChangeAspect="1"/>
          </p:cNvPicPr>
          <p:nvPr/>
        </p:nvPicPr>
        <p:blipFill>
          <a:blip r:embed="rId2"/>
          <a:stretch>
            <a:fillRect/>
          </a:stretch>
        </p:blipFill>
        <p:spPr>
          <a:xfrm>
            <a:off x="293103" y="166300"/>
            <a:ext cx="3003550" cy="6505575"/>
          </a:xfrm>
          <a:prstGeom prst="rect">
            <a:avLst/>
          </a:prstGeom>
        </p:spPr>
      </p:pic>
      <p:sp>
        <p:nvSpPr>
          <p:cNvPr id="4" name="Rectangle 3"/>
          <p:cNvSpPr/>
          <p:nvPr/>
        </p:nvSpPr>
        <p:spPr>
          <a:xfrm>
            <a:off x="3447852" y="30238"/>
            <a:ext cx="5836012" cy="6580263"/>
          </a:xfrm>
          <a:prstGeom prst="rect">
            <a:avLst/>
          </a:prstGeom>
        </p:spPr>
        <p:txBody>
          <a:bodyPr wrap="square">
            <a:spAutoFit/>
          </a:bodyPr>
          <a:lstStyle/>
          <a:p>
            <a:pPr>
              <a:lnSpc>
                <a:spcPct val="120000"/>
              </a:lnSpc>
            </a:pPr>
            <a:r>
              <a:rPr lang="en-US" sz="2800" dirty="0"/>
              <a:t>A)  Data Set</a:t>
            </a:r>
          </a:p>
          <a:p>
            <a:pPr>
              <a:lnSpc>
                <a:spcPct val="120000"/>
              </a:lnSpc>
            </a:pPr>
            <a:r>
              <a:rPr lang="en-US" sz="2800" dirty="0"/>
              <a:t>      </a:t>
            </a:r>
            <a:r>
              <a:rPr lang="en-US" sz="2800" dirty="0">
                <a:solidFill>
                  <a:srgbClr val="0000FF"/>
                </a:solidFill>
              </a:rPr>
              <a:t>Example:  Point cloud data  </a:t>
            </a:r>
          </a:p>
          <a:p>
            <a:pPr>
              <a:lnSpc>
                <a:spcPct val="120000"/>
              </a:lnSpc>
            </a:pPr>
            <a:r>
              <a:rPr lang="en-US" sz="2800" dirty="0">
                <a:solidFill>
                  <a:srgbClr val="0000FF"/>
                </a:solidFill>
              </a:rPr>
              <a:t>                   representing a hand.</a:t>
            </a:r>
          </a:p>
          <a:p>
            <a:pPr>
              <a:lnSpc>
                <a:spcPct val="120000"/>
              </a:lnSpc>
            </a:pPr>
            <a:endParaRPr lang="en-US" sz="1200" dirty="0"/>
          </a:p>
          <a:p>
            <a:pPr>
              <a:lnSpc>
                <a:spcPct val="120000"/>
              </a:lnSpc>
            </a:pPr>
            <a:r>
              <a:rPr lang="en-US" sz="2800" dirty="0"/>
              <a:t>B)  Function  f :  Data Set </a:t>
            </a:r>
            <a:r>
              <a:rPr lang="en-US" sz="2800" dirty="0">
                <a:sym typeface="Wingdings"/>
              </a:rPr>
              <a:t> </a:t>
            </a:r>
            <a:r>
              <a:rPr lang="en-US" sz="2800" b="1" dirty="0">
                <a:sym typeface="Wingdings"/>
              </a:rPr>
              <a:t>R</a:t>
            </a:r>
            <a:endParaRPr lang="en-US" sz="2800" b="1" dirty="0"/>
          </a:p>
          <a:p>
            <a:pPr>
              <a:lnSpc>
                <a:spcPct val="120000"/>
              </a:lnSpc>
            </a:pPr>
            <a:r>
              <a:rPr lang="en-US" sz="2800" dirty="0">
                <a:solidFill>
                  <a:srgbClr val="0000FF"/>
                </a:solidFill>
              </a:rPr>
              <a:t>      Example:  x-coordinate</a:t>
            </a:r>
          </a:p>
          <a:p>
            <a:pPr>
              <a:lnSpc>
                <a:spcPct val="120000"/>
              </a:lnSpc>
            </a:pPr>
            <a:r>
              <a:rPr lang="en-US" sz="2800" dirty="0">
                <a:solidFill>
                  <a:srgbClr val="0000FF"/>
                </a:solidFill>
              </a:rPr>
              <a:t>                         f : (x, y, z) </a:t>
            </a:r>
            <a:r>
              <a:rPr lang="en-US" sz="2800" dirty="0">
                <a:solidFill>
                  <a:srgbClr val="0000FF"/>
                </a:solidFill>
                <a:sym typeface="Wingdings"/>
              </a:rPr>
              <a:t> x</a:t>
            </a:r>
            <a:endParaRPr lang="en-US" sz="2800" dirty="0"/>
          </a:p>
          <a:p>
            <a:pPr marL="342900" indent="-342900">
              <a:lnSpc>
                <a:spcPct val="120000"/>
              </a:lnSpc>
              <a:buAutoNum type="alphaUcParenR" startAt="3"/>
            </a:pPr>
            <a:r>
              <a:rPr lang="en-US" sz="2800" dirty="0"/>
              <a:t> Put data into overlapping bins. </a:t>
            </a:r>
          </a:p>
          <a:p>
            <a:pPr>
              <a:lnSpc>
                <a:spcPct val="120000"/>
              </a:lnSpc>
            </a:pPr>
            <a:r>
              <a:rPr lang="en-US" sz="2800" dirty="0"/>
              <a:t>       </a:t>
            </a:r>
            <a:r>
              <a:rPr lang="en-US" sz="2800" dirty="0">
                <a:solidFill>
                  <a:srgbClr val="0000FF"/>
                </a:solidFill>
              </a:rPr>
              <a:t>Example:  f</a:t>
            </a:r>
            <a:r>
              <a:rPr lang="en-US" sz="2800" baseline="30000" dirty="0">
                <a:solidFill>
                  <a:srgbClr val="0000FF"/>
                </a:solidFill>
              </a:rPr>
              <a:t>-1</a:t>
            </a:r>
            <a:r>
              <a:rPr lang="en-US" sz="2800" dirty="0">
                <a:solidFill>
                  <a:srgbClr val="0000FF"/>
                </a:solidFill>
              </a:rPr>
              <a:t>(</a:t>
            </a:r>
            <a:r>
              <a:rPr lang="en-US" sz="2800" dirty="0" err="1">
                <a:solidFill>
                  <a:srgbClr val="0000FF"/>
                </a:solidFill>
              </a:rPr>
              <a:t>a</a:t>
            </a:r>
            <a:r>
              <a:rPr lang="en-US" sz="2800" baseline="-25000" dirty="0" err="1">
                <a:solidFill>
                  <a:srgbClr val="0000FF"/>
                </a:solidFill>
              </a:rPr>
              <a:t>i</a:t>
            </a:r>
            <a:r>
              <a:rPr lang="en-US" sz="2800" dirty="0">
                <a:solidFill>
                  <a:srgbClr val="0000FF"/>
                </a:solidFill>
              </a:rPr>
              <a:t>, b</a:t>
            </a:r>
            <a:r>
              <a:rPr lang="en-US" sz="2800" baseline="-25000" dirty="0">
                <a:solidFill>
                  <a:srgbClr val="0000FF"/>
                </a:solidFill>
              </a:rPr>
              <a:t>i</a:t>
            </a:r>
            <a:r>
              <a:rPr lang="en-US" sz="2800" dirty="0">
                <a:solidFill>
                  <a:srgbClr val="0000FF"/>
                </a:solidFill>
              </a:rPr>
              <a:t>) </a:t>
            </a:r>
          </a:p>
          <a:p>
            <a:pPr>
              <a:lnSpc>
                <a:spcPct val="120000"/>
              </a:lnSpc>
            </a:pPr>
            <a:endParaRPr lang="en-US" sz="800" dirty="0">
              <a:solidFill>
                <a:srgbClr val="0000FF"/>
              </a:solidFill>
            </a:endParaRPr>
          </a:p>
          <a:p>
            <a:pPr marL="514350" indent="-514350">
              <a:lnSpc>
                <a:spcPct val="120000"/>
              </a:lnSpc>
              <a:buAutoNum type="alphaUcParenR" startAt="4"/>
            </a:pPr>
            <a:r>
              <a:rPr lang="en-US" sz="2800" dirty="0"/>
              <a:t>Cluster each bin &amp; create network.</a:t>
            </a:r>
          </a:p>
          <a:p>
            <a:pPr>
              <a:lnSpc>
                <a:spcPct val="120000"/>
              </a:lnSpc>
            </a:pPr>
            <a:r>
              <a:rPr lang="en-US" sz="2800" dirty="0"/>
              <a:t>       Vertex = a cluster of a bin.  </a:t>
            </a:r>
          </a:p>
          <a:p>
            <a:pPr>
              <a:lnSpc>
                <a:spcPct val="120000"/>
              </a:lnSpc>
            </a:pPr>
            <a:r>
              <a:rPr lang="en-US" sz="2800" dirty="0"/>
              <a:t>          Edge = nonempty intersection             </a:t>
            </a:r>
          </a:p>
          <a:p>
            <a:r>
              <a:rPr lang="en-US" sz="2800" dirty="0"/>
              <a:t>                                 between clusters</a:t>
            </a:r>
          </a:p>
        </p:txBody>
      </p:sp>
    </p:spTree>
    <p:extLst>
      <p:ext uri="{BB962C8B-B14F-4D97-AF65-F5344CB8AC3E}">
        <p14:creationId xmlns:p14="http://schemas.microsoft.com/office/powerpoint/2010/main" val="3557085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991672" y="145993"/>
            <a:ext cx="6993815" cy="4379777"/>
          </a:xfrm>
          <a:custGeom>
            <a:avLst/>
            <a:gdLst>
              <a:gd name="connsiteX0" fmla="*/ 1095883 w 6993815"/>
              <a:gd name="connsiteY0" fmla="*/ 1518323 h 4379777"/>
              <a:gd name="connsiteX1" fmla="*/ 1095883 w 6993815"/>
              <a:gd name="connsiteY1" fmla="*/ 1518323 h 4379777"/>
              <a:gd name="connsiteX2" fmla="*/ 1387848 w 6993815"/>
              <a:gd name="connsiteY2" fmla="*/ 1503723 h 4379777"/>
              <a:gd name="connsiteX3" fmla="*/ 1636019 w 6993815"/>
              <a:gd name="connsiteY3" fmla="*/ 1532922 h 4379777"/>
              <a:gd name="connsiteX4" fmla="*/ 1679814 w 6993815"/>
              <a:gd name="connsiteY4" fmla="*/ 1547521 h 4379777"/>
              <a:gd name="connsiteX5" fmla="*/ 1752805 w 6993815"/>
              <a:gd name="connsiteY5" fmla="*/ 1562120 h 4379777"/>
              <a:gd name="connsiteX6" fmla="*/ 1811199 w 6993815"/>
              <a:gd name="connsiteY6" fmla="*/ 1547521 h 4379777"/>
              <a:gd name="connsiteX7" fmla="*/ 1825797 w 6993815"/>
              <a:gd name="connsiteY7" fmla="*/ 1328532 h 4379777"/>
              <a:gd name="connsiteX8" fmla="*/ 1840395 w 6993815"/>
              <a:gd name="connsiteY8" fmla="*/ 1182540 h 4379777"/>
              <a:gd name="connsiteX9" fmla="*/ 1869592 w 6993815"/>
              <a:gd name="connsiteY9" fmla="*/ 846757 h 4379777"/>
              <a:gd name="connsiteX10" fmla="*/ 1884190 w 6993815"/>
              <a:gd name="connsiteY10" fmla="*/ 759161 h 4379777"/>
              <a:gd name="connsiteX11" fmla="*/ 1913387 w 6993815"/>
              <a:gd name="connsiteY11" fmla="*/ 671566 h 4379777"/>
              <a:gd name="connsiteX12" fmla="*/ 1927985 w 6993815"/>
              <a:gd name="connsiteY12" fmla="*/ 627768 h 4379777"/>
              <a:gd name="connsiteX13" fmla="*/ 1957181 w 6993815"/>
              <a:gd name="connsiteY13" fmla="*/ 569371 h 4379777"/>
              <a:gd name="connsiteX14" fmla="*/ 1971780 w 6993815"/>
              <a:gd name="connsiteY14" fmla="*/ 510974 h 4379777"/>
              <a:gd name="connsiteX15" fmla="*/ 2000976 w 6993815"/>
              <a:gd name="connsiteY15" fmla="*/ 467176 h 4379777"/>
              <a:gd name="connsiteX16" fmla="*/ 2030173 w 6993815"/>
              <a:gd name="connsiteY16" fmla="*/ 408779 h 4379777"/>
              <a:gd name="connsiteX17" fmla="*/ 2073968 w 6993815"/>
              <a:gd name="connsiteY17" fmla="*/ 379581 h 4379777"/>
              <a:gd name="connsiteX18" fmla="*/ 2234549 w 6993815"/>
              <a:gd name="connsiteY18" fmla="*/ 335783 h 4379777"/>
              <a:gd name="connsiteX19" fmla="*/ 2322139 w 6993815"/>
              <a:gd name="connsiteY19" fmla="*/ 350382 h 4379777"/>
              <a:gd name="connsiteX20" fmla="*/ 2336737 w 6993815"/>
              <a:gd name="connsiteY20" fmla="*/ 394180 h 4379777"/>
              <a:gd name="connsiteX21" fmla="*/ 2365933 w 6993815"/>
              <a:gd name="connsiteY21" fmla="*/ 452577 h 4379777"/>
              <a:gd name="connsiteX22" fmla="*/ 2365933 w 6993815"/>
              <a:gd name="connsiteY22" fmla="*/ 905154 h 4379777"/>
              <a:gd name="connsiteX23" fmla="*/ 2380532 w 6993815"/>
              <a:gd name="connsiteY23" fmla="*/ 1240937 h 4379777"/>
              <a:gd name="connsiteX24" fmla="*/ 2395130 w 6993815"/>
              <a:gd name="connsiteY24" fmla="*/ 1299334 h 4379777"/>
              <a:gd name="connsiteX25" fmla="*/ 2468121 w 6993815"/>
              <a:gd name="connsiteY25" fmla="*/ 1430727 h 4379777"/>
              <a:gd name="connsiteX26" fmla="*/ 2511916 w 6993815"/>
              <a:gd name="connsiteY26" fmla="*/ 1445326 h 4379777"/>
              <a:gd name="connsiteX27" fmla="*/ 2614104 w 6993815"/>
              <a:gd name="connsiteY27" fmla="*/ 1489124 h 4379777"/>
              <a:gd name="connsiteX28" fmla="*/ 2730890 w 6993815"/>
              <a:gd name="connsiteY28" fmla="*/ 1503723 h 4379777"/>
              <a:gd name="connsiteX29" fmla="*/ 3008258 w 6993815"/>
              <a:gd name="connsiteY29" fmla="*/ 1474525 h 4379777"/>
              <a:gd name="connsiteX30" fmla="*/ 3095848 w 6993815"/>
              <a:gd name="connsiteY30" fmla="*/ 1372330 h 4379777"/>
              <a:gd name="connsiteX31" fmla="*/ 3183437 w 6993815"/>
              <a:gd name="connsiteY31" fmla="*/ 1270135 h 4379777"/>
              <a:gd name="connsiteX32" fmla="*/ 3198036 w 6993815"/>
              <a:gd name="connsiteY32" fmla="*/ 1226338 h 4379777"/>
              <a:gd name="connsiteX33" fmla="*/ 3227232 w 6993815"/>
              <a:gd name="connsiteY33" fmla="*/ 1094944 h 4379777"/>
              <a:gd name="connsiteX34" fmla="*/ 3241830 w 6993815"/>
              <a:gd name="connsiteY34" fmla="*/ 1036547 h 4379777"/>
              <a:gd name="connsiteX35" fmla="*/ 3256429 w 6993815"/>
              <a:gd name="connsiteY35" fmla="*/ 510974 h 4379777"/>
              <a:gd name="connsiteX36" fmla="*/ 3285625 w 6993815"/>
              <a:gd name="connsiteY36" fmla="*/ 364982 h 4379777"/>
              <a:gd name="connsiteX37" fmla="*/ 3300224 w 6993815"/>
              <a:gd name="connsiteY37" fmla="*/ 321184 h 4379777"/>
              <a:gd name="connsiteX38" fmla="*/ 3329420 w 6993815"/>
              <a:gd name="connsiteY38" fmla="*/ 189790 h 4379777"/>
              <a:gd name="connsiteX39" fmla="*/ 3344018 w 6993815"/>
              <a:gd name="connsiteY39" fmla="*/ 145993 h 4379777"/>
              <a:gd name="connsiteX40" fmla="*/ 3387813 w 6993815"/>
              <a:gd name="connsiteY40" fmla="*/ 102195 h 4379777"/>
              <a:gd name="connsiteX41" fmla="*/ 3460805 w 6993815"/>
              <a:gd name="connsiteY41" fmla="*/ 14599 h 4379777"/>
              <a:gd name="connsiteX42" fmla="*/ 3519198 w 6993815"/>
              <a:gd name="connsiteY42" fmla="*/ 0 h 4379777"/>
              <a:gd name="connsiteX43" fmla="*/ 3665181 w 6993815"/>
              <a:gd name="connsiteY43" fmla="*/ 43798 h 4379777"/>
              <a:gd name="connsiteX44" fmla="*/ 3723574 w 6993815"/>
              <a:gd name="connsiteY44" fmla="*/ 1094944 h 4379777"/>
              <a:gd name="connsiteX45" fmla="*/ 3738172 w 6993815"/>
              <a:gd name="connsiteY45" fmla="*/ 1138742 h 4379777"/>
              <a:gd name="connsiteX46" fmla="*/ 3781967 w 6993815"/>
              <a:gd name="connsiteY46" fmla="*/ 1197139 h 4379777"/>
              <a:gd name="connsiteX47" fmla="*/ 3796565 w 6993815"/>
              <a:gd name="connsiteY47" fmla="*/ 1518323 h 4379777"/>
              <a:gd name="connsiteX48" fmla="*/ 3811163 w 6993815"/>
              <a:gd name="connsiteY48" fmla="*/ 1576720 h 4379777"/>
              <a:gd name="connsiteX49" fmla="*/ 3854958 w 6993815"/>
              <a:gd name="connsiteY49" fmla="*/ 1605918 h 4379777"/>
              <a:gd name="connsiteX50" fmla="*/ 4322103 w 6993815"/>
              <a:gd name="connsiteY50" fmla="*/ 1591319 h 4379777"/>
              <a:gd name="connsiteX51" fmla="*/ 4468086 w 6993815"/>
              <a:gd name="connsiteY51" fmla="*/ 1562120 h 4379777"/>
              <a:gd name="connsiteX52" fmla="*/ 4643266 w 6993815"/>
              <a:gd name="connsiteY52" fmla="*/ 1532922 h 4379777"/>
              <a:gd name="connsiteX53" fmla="*/ 4876838 w 6993815"/>
              <a:gd name="connsiteY53" fmla="*/ 1474525 h 4379777"/>
              <a:gd name="connsiteX54" fmla="*/ 5008223 w 6993815"/>
              <a:gd name="connsiteY54" fmla="*/ 1445326 h 4379777"/>
              <a:gd name="connsiteX55" fmla="*/ 5183402 w 6993815"/>
              <a:gd name="connsiteY55" fmla="*/ 1416128 h 4379777"/>
              <a:gd name="connsiteX56" fmla="*/ 5329385 w 6993815"/>
              <a:gd name="connsiteY56" fmla="*/ 1372330 h 4379777"/>
              <a:gd name="connsiteX57" fmla="*/ 5650547 w 6993815"/>
              <a:gd name="connsiteY57" fmla="*/ 1343132 h 4379777"/>
              <a:gd name="connsiteX58" fmla="*/ 6292872 w 6993815"/>
              <a:gd name="connsiteY58" fmla="*/ 1357731 h 4379777"/>
              <a:gd name="connsiteX59" fmla="*/ 6395060 w 6993815"/>
              <a:gd name="connsiteY59" fmla="*/ 1386929 h 4379777"/>
              <a:gd name="connsiteX60" fmla="*/ 6482649 w 6993815"/>
              <a:gd name="connsiteY60" fmla="*/ 1401529 h 4379777"/>
              <a:gd name="connsiteX61" fmla="*/ 6657829 w 6993815"/>
              <a:gd name="connsiteY61" fmla="*/ 1445326 h 4379777"/>
              <a:gd name="connsiteX62" fmla="*/ 6716222 w 6993815"/>
              <a:gd name="connsiteY62" fmla="*/ 1459926 h 4379777"/>
              <a:gd name="connsiteX63" fmla="*/ 6803812 w 6993815"/>
              <a:gd name="connsiteY63" fmla="*/ 1489124 h 4379777"/>
              <a:gd name="connsiteX64" fmla="*/ 6847606 w 6993815"/>
              <a:gd name="connsiteY64" fmla="*/ 1518323 h 4379777"/>
              <a:gd name="connsiteX65" fmla="*/ 6891401 w 6993815"/>
              <a:gd name="connsiteY65" fmla="*/ 1532922 h 4379777"/>
              <a:gd name="connsiteX66" fmla="*/ 6978991 w 6993815"/>
              <a:gd name="connsiteY66" fmla="*/ 1620517 h 4379777"/>
              <a:gd name="connsiteX67" fmla="*/ 6993589 w 6993815"/>
              <a:gd name="connsiteY67" fmla="*/ 1678914 h 4379777"/>
              <a:gd name="connsiteX68" fmla="*/ 6964393 w 6993815"/>
              <a:gd name="connsiteY68" fmla="*/ 1766510 h 4379777"/>
              <a:gd name="connsiteX69" fmla="*/ 6906000 w 6993815"/>
              <a:gd name="connsiteY69" fmla="*/ 1795709 h 4379777"/>
              <a:gd name="connsiteX70" fmla="*/ 6774615 w 6993815"/>
              <a:gd name="connsiteY70" fmla="*/ 1824907 h 4379777"/>
              <a:gd name="connsiteX71" fmla="*/ 4614069 w 6993815"/>
              <a:gd name="connsiteY71" fmla="*/ 1824907 h 4379777"/>
              <a:gd name="connsiteX72" fmla="*/ 4526479 w 6993815"/>
              <a:gd name="connsiteY72" fmla="*/ 1854106 h 4379777"/>
              <a:gd name="connsiteX73" fmla="*/ 4409693 w 6993815"/>
              <a:gd name="connsiteY73" fmla="*/ 1956300 h 4379777"/>
              <a:gd name="connsiteX74" fmla="*/ 4351300 w 6993815"/>
              <a:gd name="connsiteY74" fmla="*/ 1985499 h 4379777"/>
              <a:gd name="connsiteX75" fmla="*/ 4263710 w 6993815"/>
              <a:gd name="connsiteY75" fmla="*/ 2043896 h 4379777"/>
              <a:gd name="connsiteX76" fmla="*/ 4176121 w 6993815"/>
              <a:gd name="connsiteY76" fmla="*/ 2102293 h 4379777"/>
              <a:gd name="connsiteX77" fmla="*/ 4117727 w 6993815"/>
              <a:gd name="connsiteY77" fmla="*/ 2146091 h 4379777"/>
              <a:gd name="connsiteX78" fmla="*/ 4088531 w 6993815"/>
              <a:gd name="connsiteY78" fmla="*/ 2189888 h 4379777"/>
              <a:gd name="connsiteX79" fmla="*/ 4103129 w 6993815"/>
              <a:gd name="connsiteY79" fmla="*/ 2335881 h 4379777"/>
              <a:gd name="connsiteX80" fmla="*/ 4176121 w 6993815"/>
              <a:gd name="connsiteY80" fmla="*/ 2365079 h 4379777"/>
              <a:gd name="connsiteX81" fmla="*/ 4278309 w 6993815"/>
              <a:gd name="connsiteY81" fmla="*/ 2408877 h 4379777"/>
              <a:gd name="connsiteX82" fmla="*/ 4395095 w 6993815"/>
              <a:gd name="connsiteY82" fmla="*/ 2438076 h 4379777"/>
              <a:gd name="connsiteX83" fmla="*/ 4453488 w 6993815"/>
              <a:gd name="connsiteY83" fmla="*/ 2452675 h 4379777"/>
              <a:gd name="connsiteX84" fmla="*/ 4657864 w 6993815"/>
              <a:gd name="connsiteY84" fmla="*/ 2511072 h 4379777"/>
              <a:gd name="connsiteX85" fmla="*/ 4876838 w 6993815"/>
              <a:gd name="connsiteY85" fmla="*/ 2554870 h 4379777"/>
              <a:gd name="connsiteX86" fmla="*/ 5008223 w 6993815"/>
              <a:gd name="connsiteY86" fmla="*/ 2584068 h 4379777"/>
              <a:gd name="connsiteX87" fmla="*/ 5154206 w 6993815"/>
              <a:gd name="connsiteY87" fmla="*/ 2613267 h 4379777"/>
              <a:gd name="connsiteX88" fmla="*/ 5358582 w 6993815"/>
              <a:gd name="connsiteY88" fmla="*/ 2657065 h 4379777"/>
              <a:gd name="connsiteX89" fmla="*/ 5577556 w 6993815"/>
              <a:gd name="connsiteY89" fmla="*/ 2686263 h 4379777"/>
              <a:gd name="connsiteX90" fmla="*/ 6614034 w 6993815"/>
              <a:gd name="connsiteY90" fmla="*/ 2700862 h 4379777"/>
              <a:gd name="connsiteX91" fmla="*/ 6614034 w 6993815"/>
              <a:gd name="connsiteY91" fmla="*/ 2978248 h 4379777"/>
              <a:gd name="connsiteX92" fmla="*/ 6570239 w 6993815"/>
              <a:gd name="connsiteY92" fmla="*/ 2992847 h 4379777"/>
              <a:gd name="connsiteX93" fmla="*/ 6015504 w 6993815"/>
              <a:gd name="connsiteY93" fmla="*/ 2978248 h 4379777"/>
              <a:gd name="connsiteX94" fmla="*/ 5854923 w 6993815"/>
              <a:gd name="connsiteY94" fmla="*/ 2963649 h 4379777"/>
              <a:gd name="connsiteX95" fmla="*/ 5314787 w 6993815"/>
              <a:gd name="connsiteY95" fmla="*/ 2978248 h 4379777"/>
              <a:gd name="connsiteX96" fmla="*/ 5270992 w 6993815"/>
              <a:gd name="connsiteY96" fmla="*/ 2992847 h 4379777"/>
              <a:gd name="connsiteX97" fmla="*/ 5212599 w 6993815"/>
              <a:gd name="connsiteY97" fmla="*/ 3007447 h 4379777"/>
              <a:gd name="connsiteX98" fmla="*/ 5110411 w 6993815"/>
              <a:gd name="connsiteY98" fmla="*/ 3065844 h 4379777"/>
              <a:gd name="connsiteX99" fmla="*/ 5022821 w 6993815"/>
              <a:gd name="connsiteY99" fmla="*/ 3080443 h 4379777"/>
              <a:gd name="connsiteX100" fmla="*/ 4336702 w 6993815"/>
              <a:gd name="connsiteY100" fmla="*/ 3095042 h 4379777"/>
              <a:gd name="connsiteX101" fmla="*/ 4219915 w 6993815"/>
              <a:gd name="connsiteY101" fmla="*/ 3138840 h 4379777"/>
              <a:gd name="connsiteX102" fmla="*/ 4132326 w 6993815"/>
              <a:gd name="connsiteY102" fmla="*/ 3211836 h 4379777"/>
              <a:gd name="connsiteX103" fmla="*/ 4117727 w 6993815"/>
              <a:gd name="connsiteY103" fmla="*/ 3270233 h 4379777"/>
              <a:gd name="connsiteX104" fmla="*/ 4103129 w 6993815"/>
              <a:gd name="connsiteY104" fmla="*/ 3357829 h 4379777"/>
              <a:gd name="connsiteX105" fmla="*/ 4088531 w 6993815"/>
              <a:gd name="connsiteY105" fmla="*/ 3401627 h 4379777"/>
              <a:gd name="connsiteX106" fmla="*/ 4073933 w 6993815"/>
              <a:gd name="connsiteY106" fmla="*/ 3474623 h 4379777"/>
              <a:gd name="connsiteX107" fmla="*/ 4059334 w 6993815"/>
              <a:gd name="connsiteY107" fmla="*/ 4131589 h 4379777"/>
              <a:gd name="connsiteX108" fmla="*/ 4044736 w 6993815"/>
              <a:gd name="connsiteY108" fmla="*/ 4219185 h 4379777"/>
              <a:gd name="connsiteX109" fmla="*/ 4015539 w 6993815"/>
              <a:gd name="connsiteY109" fmla="*/ 4321380 h 4379777"/>
              <a:gd name="connsiteX110" fmla="*/ 3986343 w 6993815"/>
              <a:gd name="connsiteY110" fmla="*/ 4365177 h 4379777"/>
              <a:gd name="connsiteX111" fmla="*/ 3942548 w 6993815"/>
              <a:gd name="connsiteY111" fmla="*/ 4379777 h 4379777"/>
              <a:gd name="connsiteX112" fmla="*/ 3796565 w 6993815"/>
              <a:gd name="connsiteY112" fmla="*/ 4365177 h 4379777"/>
              <a:gd name="connsiteX113" fmla="*/ 3738172 w 6993815"/>
              <a:gd name="connsiteY113" fmla="*/ 4321380 h 4379777"/>
              <a:gd name="connsiteX114" fmla="*/ 3708975 w 6993815"/>
              <a:gd name="connsiteY114" fmla="*/ 4233784 h 4379777"/>
              <a:gd name="connsiteX115" fmla="*/ 3665181 w 6993815"/>
              <a:gd name="connsiteY115" fmla="*/ 4087792 h 4379777"/>
              <a:gd name="connsiteX116" fmla="*/ 3635984 w 6993815"/>
              <a:gd name="connsiteY116" fmla="*/ 3679012 h 4379777"/>
              <a:gd name="connsiteX117" fmla="*/ 3621386 w 6993815"/>
              <a:gd name="connsiteY117" fmla="*/ 3562218 h 4379777"/>
              <a:gd name="connsiteX118" fmla="*/ 3606787 w 6993815"/>
              <a:gd name="connsiteY118" fmla="*/ 3503821 h 4379777"/>
              <a:gd name="connsiteX119" fmla="*/ 3562993 w 6993815"/>
              <a:gd name="connsiteY119" fmla="*/ 3401627 h 4379777"/>
              <a:gd name="connsiteX120" fmla="*/ 3533796 w 6993815"/>
              <a:gd name="connsiteY120" fmla="*/ 3284833 h 4379777"/>
              <a:gd name="connsiteX121" fmla="*/ 3504599 w 6993815"/>
              <a:gd name="connsiteY121" fmla="*/ 3226436 h 4379777"/>
              <a:gd name="connsiteX122" fmla="*/ 3446206 w 6993815"/>
              <a:gd name="connsiteY122" fmla="*/ 3095042 h 4379777"/>
              <a:gd name="connsiteX123" fmla="*/ 3402412 w 6993815"/>
              <a:gd name="connsiteY123" fmla="*/ 3007447 h 4379777"/>
              <a:gd name="connsiteX124" fmla="*/ 3329420 w 6993815"/>
              <a:gd name="connsiteY124" fmla="*/ 2876053 h 4379777"/>
              <a:gd name="connsiteX125" fmla="*/ 3271027 w 6993815"/>
              <a:gd name="connsiteY125" fmla="*/ 2832256 h 4379777"/>
              <a:gd name="connsiteX126" fmla="*/ 3183437 w 6993815"/>
              <a:gd name="connsiteY126" fmla="*/ 2773859 h 4379777"/>
              <a:gd name="connsiteX127" fmla="*/ 2891472 w 6993815"/>
              <a:gd name="connsiteY127" fmla="*/ 2788458 h 4379777"/>
              <a:gd name="connsiteX128" fmla="*/ 2803882 w 6993815"/>
              <a:gd name="connsiteY128" fmla="*/ 2876053 h 4379777"/>
              <a:gd name="connsiteX129" fmla="*/ 2730890 w 6993815"/>
              <a:gd name="connsiteY129" fmla="*/ 2949050 h 4379777"/>
              <a:gd name="connsiteX130" fmla="*/ 2687096 w 6993815"/>
              <a:gd name="connsiteY130" fmla="*/ 3051244 h 4379777"/>
              <a:gd name="connsiteX131" fmla="*/ 2657899 w 6993815"/>
              <a:gd name="connsiteY131" fmla="*/ 3138840 h 4379777"/>
              <a:gd name="connsiteX132" fmla="*/ 2643301 w 6993815"/>
              <a:gd name="connsiteY132" fmla="*/ 3182638 h 4379777"/>
              <a:gd name="connsiteX133" fmla="*/ 2614104 w 6993815"/>
              <a:gd name="connsiteY133" fmla="*/ 3226436 h 4379777"/>
              <a:gd name="connsiteX134" fmla="*/ 2599506 w 6993815"/>
              <a:gd name="connsiteY134" fmla="*/ 3270233 h 4379777"/>
              <a:gd name="connsiteX135" fmla="*/ 2570309 w 6993815"/>
              <a:gd name="connsiteY135" fmla="*/ 3795806 h 4379777"/>
              <a:gd name="connsiteX136" fmla="*/ 2541113 w 6993815"/>
              <a:gd name="connsiteY136" fmla="*/ 4029395 h 4379777"/>
              <a:gd name="connsiteX137" fmla="*/ 2526514 w 6993815"/>
              <a:gd name="connsiteY137" fmla="*/ 4087792 h 4379777"/>
              <a:gd name="connsiteX138" fmla="*/ 2468121 w 6993815"/>
              <a:gd name="connsiteY138" fmla="*/ 4175387 h 4379777"/>
              <a:gd name="connsiteX139" fmla="*/ 2453523 w 6993815"/>
              <a:gd name="connsiteY139" fmla="*/ 4233784 h 4379777"/>
              <a:gd name="connsiteX140" fmla="*/ 2263745 w 6993815"/>
              <a:gd name="connsiteY140" fmla="*/ 4219185 h 4379777"/>
              <a:gd name="connsiteX141" fmla="*/ 2190754 w 6993815"/>
              <a:gd name="connsiteY141" fmla="*/ 4087792 h 4379777"/>
              <a:gd name="connsiteX142" fmla="*/ 2161557 w 6993815"/>
              <a:gd name="connsiteY142" fmla="*/ 4000196 h 4379777"/>
              <a:gd name="connsiteX143" fmla="*/ 2146959 w 6993815"/>
              <a:gd name="connsiteY143" fmla="*/ 3941799 h 4379777"/>
              <a:gd name="connsiteX144" fmla="*/ 2117763 w 6993815"/>
              <a:gd name="connsiteY144" fmla="*/ 3883402 h 4379777"/>
              <a:gd name="connsiteX145" fmla="*/ 2088566 w 6993815"/>
              <a:gd name="connsiteY145" fmla="*/ 3314031 h 4379777"/>
              <a:gd name="connsiteX146" fmla="*/ 2030173 w 6993815"/>
              <a:gd name="connsiteY146" fmla="*/ 2730061 h 4379777"/>
              <a:gd name="connsiteX147" fmla="*/ 716327 w 6993815"/>
              <a:gd name="connsiteY147" fmla="*/ 2730061 h 4379777"/>
              <a:gd name="connsiteX148" fmla="*/ 643336 w 6993815"/>
              <a:gd name="connsiteY148" fmla="*/ 2700862 h 4379777"/>
              <a:gd name="connsiteX149" fmla="*/ 541148 w 6993815"/>
              <a:gd name="connsiteY149" fmla="*/ 2686263 h 4379777"/>
              <a:gd name="connsiteX150" fmla="*/ 453558 w 6993815"/>
              <a:gd name="connsiteY150" fmla="*/ 2657065 h 4379777"/>
              <a:gd name="connsiteX151" fmla="*/ 249182 w 6993815"/>
              <a:gd name="connsiteY151" fmla="*/ 2613267 h 4379777"/>
              <a:gd name="connsiteX152" fmla="*/ 161593 w 6993815"/>
              <a:gd name="connsiteY152" fmla="*/ 2584068 h 4379777"/>
              <a:gd name="connsiteX153" fmla="*/ 117798 w 6993815"/>
              <a:gd name="connsiteY153" fmla="*/ 2569469 h 4379777"/>
              <a:gd name="connsiteX154" fmla="*/ 59405 w 6993815"/>
              <a:gd name="connsiteY154" fmla="*/ 2540271 h 4379777"/>
              <a:gd name="connsiteX155" fmla="*/ 1011 w 6993815"/>
              <a:gd name="connsiteY155" fmla="*/ 2452675 h 4379777"/>
              <a:gd name="connsiteX156" fmla="*/ 15610 w 6993815"/>
              <a:gd name="connsiteY156" fmla="*/ 2394278 h 4379777"/>
              <a:gd name="connsiteX157" fmla="*/ 176191 w 6993815"/>
              <a:gd name="connsiteY157" fmla="*/ 2350480 h 4379777"/>
              <a:gd name="connsiteX158" fmla="*/ 438960 w 6993815"/>
              <a:gd name="connsiteY158" fmla="*/ 2306682 h 4379777"/>
              <a:gd name="connsiteX159" fmla="*/ 1022891 w 6993815"/>
              <a:gd name="connsiteY159" fmla="*/ 2321282 h 4379777"/>
              <a:gd name="connsiteX160" fmla="*/ 1110481 w 6993815"/>
              <a:gd name="connsiteY160" fmla="*/ 2335881 h 4379777"/>
              <a:gd name="connsiteX161" fmla="*/ 1241866 w 6993815"/>
              <a:gd name="connsiteY161" fmla="*/ 2350480 h 4379777"/>
              <a:gd name="connsiteX162" fmla="*/ 2132361 w 6993815"/>
              <a:gd name="connsiteY162" fmla="*/ 2335881 h 4379777"/>
              <a:gd name="connsiteX163" fmla="*/ 2176156 w 6993815"/>
              <a:gd name="connsiteY163" fmla="*/ 2292083 h 4379777"/>
              <a:gd name="connsiteX164" fmla="*/ 2234549 w 6993815"/>
              <a:gd name="connsiteY164" fmla="*/ 2204488 h 4379777"/>
              <a:gd name="connsiteX165" fmla="*/ 2205352 w 6993815"/>
              <a:gd name="connsiteY165" fmla="*/ 2102293 h 4379777"/>
              <a:gd name="connsiteX166" fmla="*/ 2059369 w 6993815"/>
              <a:gd name="connsiteY166" fmla="*/ 2014697 h 4379777"/>
              <a:gd name="connsiteX167" fmla="*/ 2015575 w 6993815"/>
              <a:gd name="connsiteY167" fmla="*/ 1985499 h 4379777"/>
              <a:gd name="connsiteX168" fmla="*/ 1971780 w 6993815"/>
              <a:gd name="connsiteY168" fmla="*/ 1970900 h 4379777"/>
              <a:gd name="connsiteX169" fmla="*/ 1563028 w 6993815"/>
              <a:gd name="connsiteY169" fmla="*/ 1941701 h 4379777"/>
              <a:gd name="connsiteX170" fmla="*/ 1314857 w 6993815"/>
              <a:gd name="connsiteY170" fmla="*/ 1897903 h 4379777"/>
              <a:gd name="connsiteX171" fmla="*/ 1125079 w 6993815"/>
              <a:gd name="connsiteY171" fmla="*/ 1854106 h 4379777"/>
              <a:gd name="connsiteX172" fmla="*/ 803917 w 6993815"/>
              <a:gd name="connsiteY172" fmla="*/ 1810308 h 4379777"/>
              <a:gd name="connsiteX173" fmla="*/ 716327 w 6993815"/>
              <a:gd name="connsiteY173" fmla="*/ 1795709 h 4379777"/>
              <a:gd name="connsiteX174" fmla="*/ 468156 w 6993815"/>
              <a:gd name="connsiteY174" fmla="*/ 1781109 h 4379777"/>
              <a:gd name="connsiteX175" fmla="*/ 307575 w 6993815"/>
              <a:gd name="connsiteY175" fmla="*/ 1766510 h 4379777"/>
              <a:gd name="connsiteX176" fmla="*/ 205387 w 6993815"/>
              <a:gd name="connsiteY176" fmla="*/ 1737312 h 4379777"/>
              <a:gd name="connsiteX177" fmla="*/ 190789 w 6993815"/>
              <a:gd name="connsiteY177" fmla="*/ 1693514 h 4379777"/>
              <a:gd name="connsiteX178" fmla="*/ 307575 w 6993815"/>
              <a:gd name="connsiteY178" fmla="*/ 1591319 h 4379777"/>
              <a:gd name="connsiteX179" fmla="*/ 1241866 w 6993815"/>
              <a:gd name="connsiteY179" fmla="*/ 1576720 h 4379777"/>
              <a:gd name="connsiteX180" fmla="*/ 1285660 w 6993815"/>
              <a:gd name="connsiteY180" fmla="*/ 1547521 h 4379777"/>
              <a:gd name="connsiteX181" fmla="*/ 1329455 w 6993815"/>
              <a:gd name="connsiteY181" fmla="*/ 1532922 h 4379777"/>
              <a:gd name="connsiteX182" fmla="*/ 1358652 w 6993815"/>
              <a:gd name="connsiteY182" fmla="*/ 1503723 h 4379777"/>
              <a:gd name="connsiteX183" fmla="*/ 1358652 w 6993815"/>
              <a:gd name="connsiteY183" fmla="*/ 1503723 h 4379777"/>
              <a:gd name="connsiteX184" fmla="*/ 1358652 w 6993815"/>
              <a:gd name="connsiteY184" fmla="*/ 1503723 h 43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6993815" h="4379777">
                <a:moveTo>
                  <a:pt x="1095883" y="1518323"/>
                </a:moveTo>
                <a:lnTo>
                  <a:pt x="1095883" y="1518323"/>
                </a:lnTo>
                <a:cubicBezTo>
                  <a:pt x="1193205" y="1513456"/>
                  <a:pt x="1290405" y="1503723"/>
                  <a:pt x="1387848" y="1503723"/>
                </a:cubicBezTo>
                <a:cubicBezTo>
                  <a:pt x="1436320" y="1503723"/>
                  <a:pt x="1573386" y="1519003"/>
                  <a:pt x="1636019" y="1532922"/>
                </a:cubicBezTo>
                <a:cubicBezTo>
                  <a:pt x="1651041" y="1536260"/>
                  <a:pt x="1664885" y="1543789"/>
                  <a:pt x="1679814" y="1547521"/>
                </a:cubicBezTo>
                <a:cubicBezTo>
                  <a:pt x="1703885" y="1553539"/>
                  <a:pt x="1728475" y="1557254"/>
                  <a:pt x="1752805" y="1562120"/>
                </a:cubicBezTo>
                <a:cubicBezTo>
                  <a:pt x="1772270" y="1557254"/>
                  <a:pt x="1805215" y="1566672"/>
                  <a:pt x="1811199" y="1547521"/>
                </a:cubicBezTo>
                <a:cubicBezTo>
                  <a:pt x="1833019" y="1477692"/>
                  <a:pt x="1819963" y="1401457"/>
                  <a:pt x="1825797" y="1328532"/>
                </a:cubicBezTo>
                <a:cubicBezTo>
                  <a:pt x="1829697" y="1279781"/>
                  <a:pt x="1836911" y="1231322"/>
                  <a:pt x="1840395" y="1182540"/>
                </a:cubicBezTo>
                <a:cubicBezTo>
                  <a:pt x="1870503" y="760989"/>
                  <a:pt x="1833790" y="1043677"/>
                  <a:pt x="1869592" y="846757"/>
                </a:cubicBezTo>
                <a:cubicBezTo>
                  <a:pt x="1874887" y="817633"/>
                  <a:pt x="1877011" y="787879"/>
                  <a:pt x="1884190" y="759161"/>
                </a:cubicBezTo>
                <a:cubicBezTo>
                  <a:pt x="1891654" y="729302"/>
                  <a:pt x="1903655" y="700764"/>
                  <a:pt x="1913387" y="671566"/>
                </a:cubicBezTo>
                <a:cubicBezTo>
                  <a:pt x="1918253" y="656967"/>
                  <a:pt x="1921103" y="641532"/>
                  <a:pt x="1927985" y="627768"/>
                </a:cubicBezTo>
                <a:cubicBezTo>
                  <a:pt x="1937717" y="608302"/>
                  <a:pt x="1949540" y="589748"/>
                  <a:pt x="1957181" y="569371"/>
                </a:cubicBezTo>
                <a:cubicBezTo>
                  <a:pt x="1964226" y="550584"/>
                  <a:pt x="1963877" y="529417"/>
                  <a:pt x="1971780" y="510974"/>
                </a:cubicBezTo>
                <a:cubicBezTo>
                  <a:pt x="1978691" y="494847"/>
                  <a:pt x="1992271" y="482410"/>
                  <a:pt x="2000976" y="467176"/>
                </a:cubicBezTo>
                <a:cubicBezTo>
                  <a:pt x="2011773" y="448280"/>
                  <a:pt x="2016241" y="425498"/>
                  <a:pt x="2030173" y="408779"/>
                </a:cubicBezTo>
                <a:cubicBezTo>
                  <a:pt x="2041405" y="395300"/>
                  <a:pt x="2058735" y="388286"/>
                  <a:pt x="2073968" y="379581"/>
                </a:cubicBezTo>
                <a:cubicBezTo>
                  <a:pt x="2148277" y="337116"/>
                  <a:pt x="2134312" y="350103"/>
                  <a:pt x="2234549" y="335783"/>
                </a:cubicBezTo>
                <a:cubicBezTo>
                  <a:pt x="2263746" y="340649"/>
                  <a:pt x="2296440" y="335696"/>
                  <a:pt x="2322139" y="350382"/>
                </a:cubicBezTo>
                <a:cubicBezTo>
                  <a:pt x="2335500" y="358017"/>
                  <a:pt x="2330675" y="380035"/>
                  <a:pt x="2336737" y="394180"/>
                </a:cubicBezTo>
                <a:cubicBezTo>
                  <a:pt x="2345309" y="414184"/>
                  <a:pt x="2356201" y="433111"/>
                  <a:pt x="2365933" y="452577"/>
                </a:cubicBezTo>
                <a:cubicBezTo>
                  <a:pt x="2400137" y="726215"/>
                  <a:pt x="2365933" y="399746"/>
                  <a:pt x="2365933" y="905154"/>
                </a:cubicBezTo>
                <a:cubicBezTo>
                  <a:pt x="2365933" y="1017187"/>
                  <a:pt x="2372256" y="1129210"/>
                  <a:pt x="2380532" y="1240937"/>
                </a:cubicBezTo>
                <a:cubicBezTo>
                  <a:pt x="2382014" y="1260947"/>
                  <a:pt x="2389618" y="1280041"/>
                  <a:pt x="2395130" y="1299334"/>
                </a:cubicBezTo>
                <a:cubicBezTo>
                  <a:pt x="2405954" y="1337221"/>
                  <a:pt x="2435100" y="1419720"/>
                  <a:pt x="2468121" y="1430727"/>
                </a:cubicBezTo>
                <a:cubicBezTo>
                  <a:pt x="2482719" y="1435593"/>
                  <a:pt x="2497772" y="1439264"/>
                  <a:pt x="2511916" y="1445326"/>
                </a:cubicBezTo>
                <a:cubicBezTo>
                  <a:pt x="2549005" y="1461222"/>
                  <a:pt x="2574460" y="1481916"/>
                  <a:pt x="2614104" y="1489124"/>
                </a:cubicBezTo>
                <a:cubicBezTo>
                  <a:pt x="2652703" y="1496142"/>
                  <a:pt x="2691961" y="1498857"/>
                  <a:pt x="2730890" y="1503723"/>
                </a:cubicBezTo>
                <a:cubicBezTo>
                  <a:pt x="2823346" y="1493990"/>
                  <a:pt x="2917413" y="1494275"/>
                  <a:pt x="3008258" y="1474525"/>
                </a:cubicBezTo>
                <a:cubicBezTo>
                  <a:pt x="3067822" y="1461576"/>
                  <a:pt x="3070296" y="1413217"/>
                  <a:pt x="3095848" y="1372330"/>
                </a:cubicBezTo>
                <a:cubicBezTo>
                  <a:pt x="3127061" y="1322385"/>
                  <a:pt x="3143623" y="1309951"/>
                  <a:pt x="3183437" y="1270135"/>
                </a:cubicBezTo>
                <a:cubicBezTo>
                  <a:pt x="3188303" y="1255536"/>
                  <a:pt x="3193809" y="1241135"/>
                  <a:pt x="3198036" y="1226338"/>
                </a:cubicBezTo>
                <a:cubicBezTo>
                  <a:pt x="3215835" y="1164040"/>
                  <a:pt x="3212184" y="1162668"/>
                  <a:pt x="3227232" y="1094944"/>
                </a:cubicBezTo>
                <a:cubicBezTo>
                  <a:pt x="3231584" y="1075357"/>
                  <a:pt x="3236964" y="1056013"/>
                  <a:pt x="3241830" y="1036547"/>
                </a:cubicBezTo>
                <a:cubicBezTo>
                  <a:pt x="3246696" y="861356"/>
                  <a:pt x="3248093" y="686034"/>
                  <a:pt x="3256429" y="510974"/>
                </a:cubicBezTo>
                <a:cubicBezTo>
                  <a:pt x="3258068" y="476561"/>
                  <a:pt x="3274868" y="402632"/>
                  <a:pt x="3285625" y="364982"/>
                </a:cubicBezTo>
                <a:cubicBezTo>
                  <a:pt x="3289852" y="350185"/>
                  <a:pt x="3295997" y="335981"/>
                  <a:pt x="3300224" y="321184"/>
                </a:cubicBezTo>
                <a:cubicBezTo>
                  <a:pt x="3330190" y="216298"/>
                  <a:pt x="3299324" y="310184"/>
                  <a:pt x="3329420" y="189790"/>
                </a:cubicBezTo>
                <a:cubicBezTo>
                  <a:pt x="3333152" y="174861"/>
                  <a:pt x="3335482" y="158797"/>
                  <a:pt x="3344018" y="145993"/>
                </a:cubicBezTo>
                <a:cubicBezTo>
                  <a:pt x="3355470" y="128814"/>
                  <a:pt x="3374596" y="118056"/>
                  <a:pt x="3387813" y="102195"/>
                </a:cubicBezTo>
                <a:cubicBezTo>
                  <a:pt x="3415296" y="69213"/>
                  <a:pt x="3420096" y="37863"/>
                  <a:pt x="3460805" y="14599"/>
                </a:cubicBezTo>
                <a:cubicBezTo>
                  <a:pt x="3478225" y="4644"/>
                  <a:pt x="3499734" y="4866"/>
                  <a:pt x="3519198" y="0"/>
                </a:cubicBezTo>
                <a:cubicBezTo>
                  <a:pt x="3567859" y="14599"/>
                  <a:pt x="3657403" y="-6407"/>
                  <a:pt x="3665181" y="43798"/>
                </a:cubicBezTo>
                <a:cubicBezTo>
                  <a:pt x="3859875" y="1300542"/>
                  <a:pt x="3468001" y="754159"/>
                  <a:pt x="3723574" y="1094944"/>
                </a:cubicBezTo>
                <a:cubicBezTo>
                  <a:pt x="3728440" y="1109543"/>
                  <a:pt x="3730537" y="1125380"/>
                  <a:pt x="3738172" y="1138742"/>
                </a:cubicBezTo>
                <a:cubicBezTo>
                  <a:pt x="3750243" y="1159868"/>
                  <a:pt x="3778267" y="1173090"/>
                  <a:pt x="3781967" y="1197139"/>
                </a:cubicBezTo>
                <a:cubicBezTo>
                  <a:pt x="3798262" y="1303065"/>
                  <a:pt x="3788346" y="1411467"/>
                  <a:pt x="3796565" y="1518323"/>
                </a:cubicBezTo>
                <a:cubicBezTo>
                  <a:pt x="3798104" y="1538329"/>
                  <a:pt x="3800034" y="1560025"/>
                  <a:pt x="3811163" y="1576720"/>
                </a:cubicBezTo>
                <a:cubicBezTo>
                  <a:pt x="3820895" y="1591319"/>
                  <a:pt x="3840360" y="1596185"/>
                  <a:pt x="3854958" y="1605918"/>
                </a:cubicBezTo>
                <a:cubicBezTo>
                  <a:pt x="4010673" y="1601052"/>
                  <a:pt x="4166708" y="1602419"/>
                  <a:pt x="4322103" y="1591319"/>
                </a:cubicBezTo>
                <a:cubicBezTo>
                  <a:pt x="4371602" y="1587783"/>
                  <a:pt x="4419136" y="1570279"/>
                  <a:pt x="4468086" y="1562120"/>
                </a:cubicBezTo>
                <a:lnTo>
                  <a:pt x="4643266" y="1532922"/>
                </a:lnTo>
                <a:cubicBezTo>
                  <a:pt x="4799788" y="1480743"/>
                  <a:pt x="4665436" y="1521507"/>
                  <a:pt x="4876838" y="1474525"/>
                </a:cubicBezTo>
                <a:cubicBezTo>
                  <a:pt x="4920633" y="1464792"/>
                  <a:pt x="4964152" y="1453721"/>
                  <a:pt x="5008223" y="1445326"/>
                </a:cubicBezTo>
                <a:cubicBezTo>
                  <a:pt x="5066376" y="1434249"/>
                  <a:pt x="5183402" y="1416128"/>
                  <a:pt x="5183402" y="1416128"/>
                </a:cubicBezTo>
                <a:cubicBezTo>
                  <a:pt x="5247362" y="1390542"/>
                  <a:pt x="5261062" y="1379922"/>
                  <a:pt x="5329385" y="1372330"/>
                </a:cubicBezTo>
                <a:cubicBezTo>
                  <a:pt x="5436223" y="1360459"/>
                  <a:pt x="5650547" y="1343132"/>
                  <a:pt x="5650547" y="1343132"/>
                </a:cubicBezTo>
                <a:cubicBezTo>
                  <a:pt x="5864655" y="1347998"/>
                  <a:pt x="6079078" y="1345154"/>
                  <a:pt x="6292872" y="1357731"/>
                </a:cubicBezTo>
                <a:cubicBezTo>
                  <a:pt x="6328237" y="1359811"/>
                  <a:pt x="6360542" y="1378963"/>
                  <a:pt x="6395060" y="1386929"/>
                </a:cubicBezTo>
                <a:cubicBezTo>
                  <a:pt x="6423901" y="1393585"/>
                  <a:pt x="6453934" y="1394350"/>
                  <a:pt x="6482649" y="1401529"/>
                </a:cubicBezTo>
                <a:cubicBezTo>
                  <a:pt x="6872863" y="1499090"/>
                  <a:pt x="6275835" y="1368921"/>
                  <a:pt x="6657829" y="1445326"/>
                </a:cubicBezTo>
                <a:cubicBezTo>
                  <a:pt x="6677503" y="1449261"/>
                  <a:pt x="6697005" y="1454160"/>
                  <a:pt x="6716222" y="1459926"/>
                </a:cubicBezTo>
                <a:cubicBezTo>
                  <a:pt x="6745700" y="1468770"/>
                  <a:pt x="6803812" y="1489124"/>
                  <a:pt x="6803812" y="1489124"/>
                </a:cubicBezTo>
                <a:cubicBezTo>
                  <a:pt x="6818410" y="1498857"/>
                  <a:pt x="6831913" y="1510476"/>
                  <a:pt x="6847606" y="1518323"/>
                </a:cubicBezTo>
                <a:cubicBezTo>
                  <a:pt x="6861369" y="1525205"/>
                  <a:pt x="6879255" y="1523474"/>
                  <a:pt x="6891401" y="1532922"/>
                </a:cubicBezTo>
                <a:cubicBezTo>
                  <a:pt x="6923994" y="1558273"/>
                  <a:pt x="6978991" y="1620517"/>
                  <a:pt x="6978991" y="1620517"/>
                </a:cubicBezTo>
                <a:cubicBezTo>
                  <a:pt x="6983857" y="1639983"/>
                  <a:pt x="6995585" y="1658949"/>
                  <a:pt x="6993589" y="1678914"/>
                </a:cubicBezTo>
                <a:cubicBezTo>
                  <a:pt x="6990527" y="1709539"/>
                  <a:pt x="6982859" y="1741887"/>
                  <a:pt x="6964393" y="1766510"/>
                </a:cubicBezTo>
                <a:cubicBezTo>
                  <a:pt x="6951336" y="1783920"/>
                  <a:pt x="6926376" y="1788067"/>
                  <a:pt x="6906000" y="1795709"/>
                </a:cubicBezTo>
                <a:cubicBezTo>
                  <a:pt x="6882441" y="1804544"/>
                  <a:pt x="6794432" y="1820943"/>
                  <a:pt x="6774615" y="1824907"/>
                </a:cubicBezTo>
                <a:cubicBezTo>
                  <a:pt x="6113452" y="1817036"/>
                  <a:pt x="5289217" y="1795970"/>
                  <a:pt x="4614069" y="1824907"/>
                </a:cubicBezTo>
                <a:cubicBezTo>
                  <a:pt x="4583321" y="1826225"/>
                  <a:pt x="4555676" y="1844373"/>
                  <a:pt x="4526479" y="1854106"/>
                </a:cubicBezTo>
                <a:cubicBezTo>
                  <a:pt x="4484269" y="1896319"/>
                  <a:pt x="4463163" y="1920651"/>
                  <a:pt x="4409693" y="1956300"/>
                </a:cubicBezTo>
                <a:cubicBezTo>
                  <a:pt x="4391586" y="1968372"/>
                  <a:pt x="4369961" y="1974302"/>
                  <a:pt x="4351300" y="1985499"/>
                </a:cubicBezTo>
                <a:cubicBezTo>
                  <a:pt x="4321211" y="2003554"/>
                  <a:pt x="4292907" y="2024430"/>
                  <a:pt x="4263710" y="2043896"/>
                </a:cubicBezTo>
                <a:cubicBezTo>
                  <a:pt x="4263682" y="2043914"/>
                  <a:pt x="4176148" y="2102273"/>
                  <a:pt x="4176121" y="2102293"/>
                </a:cubicBezTo>
                <a:lnTo>
                  <a:pt x="4117727" y="2146091"/>
                </a:lnTo>
                <a:cubicBezTo>
                  <a:pt x="4107995" y="2160690"/>
                  <a:pt x="4096377" y="2174195"/>
                  <a:pt x="4088531" y="2189888"/>
                </a:cubicBezTo>
                <a:cubicBezTo>
                  <a:pt x="4064662" y="2237629"/>
                  <a:pt x="4065259" y="2287187"/>
                  <a:pt x="4103129" y="2335881"/>
                </a:cubicBezTo>
                <a:cubicBezTo>
                  <a:pt x="4119217" y="2356567"/>
                  <a:pt x="4152175" y="2354436"/>
                  <a:pt x="4176121" y="2365079"/>
                </a:cubicBezTo>
                <a:cubicBezTo>
                  <a:pt x="4239466" y="2393234"/>
                  <a:pt x="4220099" y="2393000"/>
                  <a:pt x="4278309" y="2408877"/>
                </a:cubicBezTo>
                <a:cubicBezTo>
                  <a:pt x="4317022" y="2419436"/>
                  <a:pt x="4356166" y="2428343"/>
                  <a:pt x="4395095" y="2438076"/>
                </a:cubicBezTo>
                <a:cubicBezTo>
                  <a:pt x="4414559" y="2442942"/>
                  <a:pt x="4434454" y="2446330"/>
                  <a:pt x="4453488" y="2452675"/>
                </a:cubicBezTo>
                <a:cubicBezTo>
                  <a:pt x="4536974" y="2480506"/>
                  <a:pt x="4566205" y="2492739"/>
                  <a:pt x="4657864" y="2511072"/>
                </a:cubicBezTo>
                <a:lnTo>
                  <a:pt x="4876838" y="2554870"/>
                </a:lnTo>
                <a:cubicBezTo>
                  <a:pt x="5224436" y="2624394"/>
                  <a:pt x="4719620" y="2522220"/>
                  <a:pt x="5008223" y="2584068"/>
                </a:cubicBezTo>
                <a:cubicBezTo>
                  <a:pt x="5056746" y="2594467"/>
                  <a:pt x="5106063" y="2601231"/>
                  <a:pt x="5154206" y="2613267"/>
                </a:cubicBezTo>
                <a:cubicBezTo>
                  <a:pt x="5260740" y="2639902"/>
                  <a:pt x="5192931" y="2623932"/>
                  <a:pt x="5358582" y="2657065"/>
                </a:cubicBezTo>
                <a:cubicBezTo>
                  <a:pt x="5442327" y="2673815"/>
                  <a:pt x="5480204" y="2683859"/>
                  <a:pt x="5577556" y="2686263"/>
                </a:cubicBezTo>
                <a:cubicBezTo>
                  <a:pt x="5922978" y="2694792"/>
                  <a:pt x="6268541" y="2695996"/>
                  <a:pt x="6614034" y="2700862"/>
                </a:cubicBezTo>
                <a:cubicBezTo>
                  <a:pt x="6648327" y="2803749"/>
                  <a:pt x="6654807" y="2804952"/>
                  <a:pt x="6614034" y="2978248"/>
                </a:cubicBezTo>
                <a:cubicBezTo>
                  <a:pt x="6610510" y="2993227"/>
                  <a:pt x="6584837" y="2987981"/>
                  <a:pt x="6570239" y="2992847"/>
                </a:cubicBezTo>
                <a:lnTo>
                  <a:pt x="6015504" y="2978248"/>
                </a:lnTo>
                <a:cubicBezTo>
                  <a:pt x="5961801" y="2976056"/>
                  <a:pt x="5908671" y="2963649"/>
                  <a:pt x="5854923" y="2963649"/>
                </a:cubicBezTo>
                <a:cubicBezTo>
                  <a:pt x="5674812" y="2963649"/>
                  <a:pt x="5494832" y="2973382"/>
                  <a:pt x="5314787" y="2978248"/>
                </a:cubicBezTo>
                <a:cubicBezTo>
                  <a:pt x="5300189" y="2983114"/>
                  <a:pt x="5285788" y="2988619"/>
                  <a:pt x="5270992" y="2992847"/>
                </a:cubicBezTo>
                <a:cubicBezTo>
                  <a:pt x="5251701" y="2998359"/>
                  <a:pt x="5231040" y="2999543"/>
                  <a:pt x="5212599" y="3007447"/>
                </a:cubicBezTo>
                <a:cubicBezTo>
                  <a:pt x="5128989" y="3043283"/>
                  <a:pt x="5211422" y="3035538"/>
                  <a:pt x="5110411" y="3065844"/>
                </a:cubicBezTo>
                <a:cubicBezTo>
                  <a:pt x="5082060" y="3074350"/>
                  <a:pt x="5052399" y="3079327"/>
                  <a:pt x="5022821" y="3080443"/>
                </a:cubicBezTo>
                <a:cubicBezTo>
                  <a:pt x="4794226" y="3089070"/>
                  <a:pt x="4565408" y="3090176"/>
                  <a:pt x="4336702" y="3095042"/>
                </a:cubicBezTo>
                <a:cubicBezTo>
                  <a:pt x="4233996" y="3163518"/>
                  <a:pt x="4364227" y="3084720"/>
                  <a:pt x="4219915" y="3138840"/>
                </a:cubicBezTo>
                <a:cubicBezTo>
                  <a:pt x="4187397" y="3151035"/>
                  <a:pt x="4155044" y="3189117"/>
                  <a:pt x="4132326" y="3211836"/>
                </a:cubicBezTo>
                <a:cubicBezTo>
                  <a:pt x="4127460" y="3231302"/>
                  <a:pt x="4121662" y="3250558"/>
                  <a:pt x="4117727" y="3270233"/>
                </a:cubicBezTo>
                <a:cubicBezTo>
                  <a:pt x="4111922" y="3299260"/>
                  <a:pt x="4109550" y="3328932"/>
                  <a:pt x="4103129" y="3357829"/>
                </a:cubicBezTo>
                <a:cubicBezTo>
                  <a:pt x="4099791" y="3372852"/>
                  <a:pt x="4092263" y="3386697"/>
                  <a:pt x="4088531" y="3401627"/>
                </a:cubicBezTo>
                <a:cubicBezTo>
                  <a:pt x="4082513" y="3425700"/>
                  <a:pt x="4078799" y="3450291"/>
                  <a:pt x="4073933" y="3474623"/>
                </a:cubicBezTo>
                <a:cubicBezTo>
                  <a:pt x="4069067" y="3693612"/>
                  <a:pt x="4067917" y="3912714"/>
                  <a:pt x="4059334" y="4131589"/>
                </a:cubicBezTo>
                <a:cubicBezTo>
                  <a:pt x="4058174" y="4161168"/>
                  <a:pt x="4050541" y="4190158"/>
                  <a:pt x="4044736" y="4219185"/>
                </a:cubicBezTo>
                <a:cubicBezTo>
                  <a:pt x="4041617" y="4234782"/>
                  <a:pt x="4024816" y="4302824"/>
                  <a:pt x="4015539" y="4321380"/>
                </a:cubicBezTo>
                <a:cubicBezTo>
                  <a:pt x="4007693" y="4337073"/>
                  <a:pt x="4000043" y="4354216"/>
                  <a:pt x="3986343" y="4365177"/>
                </a:cubicBezTo>
                <a:cubicBezTo>
                  <a:pt x="3974327" y="4374790"/>
                  <a:pt x="3957146" y="4374910"/>
                  <a:pt x="3942548" y="4379777"/>
                </a:cubicBezTo>
                <a:cubicBezTo>
                  <a:pt x="3893887" y="4374910"/>
                  <a:pt x="3843587" y="4378613"/>
                  <a:pt x="3796565" y="4365177"/>
                </a:cubicBezTo>
                <a:cubicBezTo>
                  <a:pt x="3773170" y="4358492"/>
                  <a:pt x="3751668" y="4341625"/>
                  <a:pt x="3738172" y="4321380"/>
                </a:cubicBezTo>
                <a:cubicBezTo>
                  <a:pt x="3721100" y="4295771"/>
                  <a:pt x="3720405" y="4262361"/>
                  <a:pt x="3708975" y="4233784"/>
                </a:cubicBezTo>
                <a:cubicBezTo>
                  <a:pt x="3670564" y="4137749"/>
                  <a:pt x="3684918" y="4186485"/>
                  <a:pt x="3665181" y="4087792"/>
                </a:cubicBezTo>
                <a:cubicBezTo>
                  <a:pt x="3654241" y="3901816"/>
                  <a:pt x="3653664" y="3846982"/>
                  <a:pt x="3635984" y="3679012"/>
                </a:cubicBezTo>
                <a:cubicBezTo>
                  <a:pt x="3631877" y="3639993"/>
                  <a:pt x="3627836" y="3600918"/>
                  <a:pt x="3621386" y="3562218"/>
                </a:cubicBezTo>
                <a:cubicBezTo>
                  <a:pt x="3618088" y="3542426"/>
                  <a:pt x="3613832" y="3522608"/>
                  <a:pt x="3606787" y="3503821"/>
                </a:cubicBezTo>
                <a:cubicBezTo>
                  <a:pt x="3575453" y="3420260"/>
                  <a:pt x="3581118" y="3474131"/>
                  <a:pt x="3562993" y="3401627"/>
                </a:cubicBezTo>
                <a:cubicBezTo>
                  <a:pt x="3549285" y="3346792"/>
                  <a:pt x="3553816" y="3331550"/>
                  <a:pt x="3533796" y="3284833"/>
                </a:cubicBezTo>
                <a:cubicBezTo>
                  <a:pt x="3525224" y="3264829"/>
                  <a:pt x="3512681" y="3246643"/>
                  <a:pt x="3504599" y="3226436"/>
                </a:cubicBezTo>
                <a:cubicBezTo>
                  <a:pt x="3452481" y="3096132"/>
                  <a:pt x="3502379" y="3179307"/>
                  <a:pt x="3446206" y="3095042"/>
                </a:cubicBezTo>
                <a:cubicBezTo>
                  <a:pt x="3409515" y="2984960"/>
                  <a:pt x="3459007" y="3120644"/>
                  <a:pt x="3402412" y="3007447"/>
                </a:cubicBezTo>
                <a:cubicBezTo>
                  <a:pt x="3373773" y="2950166"/>
                  <a:pt x="3403060" y="2931286"/>
                  <a:pt x="3329420" y="2876053"/>
                </a:cubicBezTo>
                <a:cubicBezTo>
                  <a:pt x="3309956" y="2861454"/>
                  <a:pt x="3290959" y="2846209"/>
                  <a:pt x="3271027" y="2832256"/>
                </a:cubicBezTo>
                <a:cubicBezTo>
                  <a:pt x="3242280" y="2812132"/>
                  <a:pt x="3183437" y="2773859"/>
                  <a:pt x="3183437" y="2773859"/>
                </a:cubicBezTo>
                <a:cubicBezTo>
                  <a:pt x="3086115" y="2778725"/>
                  <a:pt x="2988163" y="2776371"/>
                  <a:pt x="2891472" y="2788458"/>
                </a:cubicBezTo>
                <a:cubicBezTo>
                  <a:pt x="2825590" y="2796694"/>
                  <a:pt x="2830832" y="2828887"/>
                  <a:pt x="2803882" y="2876053"/>
                </a:cubicBezTo>
                <a:cubicBezTo>
                  <a:pt x="2773937" y="2928460"/>
                  <a:pt x="2780300" y="2916108"/>
                  <a:pt x="2730890" y="2949050"/>
                </a:cubicBezTo>
                <a:cubicBezTo>
                  <a:pt x="2692274" y="3103527"/>
                  <a:pt x="2744703" y="2921620"/>
                  <a:pt x="2687096" y="3051244"/>
                </a:cubicBezTo>
                <a:cubicBezTo>
                  <a:pt x="2674597" y="3079370"/>
                  <a:pt x="2667631" y="3109641"/>
                  <a:pt x="2657899" y="3138840"/>
                </a:cubicBezTo>
                <a:cubicBezTo>
                  <a:pt x="2653033" y="3153439"/>
                  <a:pt x="2651837" y="3169833"/>
                  <a:pt x="2643301" y="3182638"/>
                </a:cubicBezTo>
                <a:lnTo>
                  <a:pt x="2614104" y="3226436"/>
                </a:lnTo>
                <a:cubicBezTo>
                  <a:pt x="2609238" y="3241035"/>
                  <a:pt x="2602524" y="3255143"/>
                  <a:pt x="2599506" y="3270233"/>
                </a:cubicBezTo>
                <a:cubicBezTo>
                  <a:pt x="2567188" y="3431837"/>
                  <a:pt x="2576868" y="3667896"/>
                  <a:pt x="2570309" y="3795806"/>
                </a:cubicBezTo>
                <a:cubicBezTo>
                  <a:pt x="2566839" y="3863471"/>
                  <a:pt x="2555233" y="3958793"/>
                  <a:pt x="2541113" y="4029395"/>
                </a:cubicBezTo>
                <a:cubicBezTo>
                  <a:pt x="2537178" y="4049070"/>
                  <a:pt x="2535487" y="4069845"/>
                  <a:pt x="2526514" y="4087792"/>
                </a:cubicBezTo>
                <a:cubicBezTo>
                  <a:pt x="2510821" y="4119179"/>
                  <a:pt x="2468121" y="4175387"/>
                  <a:pt x="2468121" y="4175387"/>
                </a:cubicBezTo>
                <a:cubicBezTo>
                  <a:pt x="2463255" y="4194853"/>
                  <a:pt x="2464652" y="4217089"/>
                  <a:pt x="2453523" y="4233784"/>
                </a:cubicBezTo>
                <a:cubicBezTo>
                  <a:pt x="2407303" y="4303120"/>
                  <a:pt x="2311160" y="4233411"/>
                  <a:pt x="2263745" y="4219185"/>
                </a:cubicBezTo>
                <a:cubicBezTo>
                  <a:pt x="2241524" y="4182147"/>
                  <a:pt x="2207507" y="4129676"/>
                  <a:pt x="2190754" y="4087792"/>
                </a:cubicBezTo>
                <a:cubicBezTo>
                  <a:pt x="2179324" y="4059215"/>
                  <a:pt x="2170400" y="4029676"/>
                  <a:pt x="2161557" y="4000196"/>
                </a:cubicBezTo>
                <a:cubicBezTo>
                  <a:pt x="2155792" y="3980977"/>
                  <a:pt x="2154004" y="3960586"/>
                  <a:pt x="2146959" y="3941799"/>
                </a:cubicBezTo>
                <a:cubicBezTo>
                  <a:pt x="2139318" y="3921422"/>
                  <a:pt x="2127495" y="3902868"/>
                  <a:pt x="2117763" y="3883402"/>
                </a:cubicBezTo>
                <a:cubicBezTo>
                  <a:pt x="2084051" y="3579986"/>
                  <a:pt x="2114518" y="3885029"/>
                  <a:pt x="2088566" y="3314031"/>
                </a:cubicBezTo>
                <a:cubicBezTo>
                  <a:pt x="2079097" y="3105697"/>
                  <a:pt x="2055313" y="2947953"/>
                  <a:pt x="2030173" y="2730061"/>
                </a:cubicBezTo>
                <a:cubicBezTo>
                  <a:pt x="1495551" y="2761511"/>
                  <a:pt x="1572506" y="2762993"/>
                  <a:pt x="716327" y="2730061"/>
                </a:cubicBezTo>
                <a:cubicBezTo>
                  <a:pt x="690141" y="2729054"/>
                  <a:pt x="668758" y="2707218"/>
                  <a:pt x="643336" y="2700862"/>
                </a:cubicBezTo>
                <a:cubicBezTo>
                  <a:pt x="609955" y="2692516"/>
                  <a:pt x="575211" y="2691129"/>
                  <a:pt x="541148" y="2686263"/>
                </a:cubicBezTo>
                <a:cubicBezTo>
                  <a:pt x="511951" y="2676530"/>
                  <a:pt x="483415" y="2664530"/>
                  <a:pt x="453558" y="2657065"/>
                </a:cubicBezTo>
                <a:cubicBezTo>
                  <a:pt x="385792" y="2640123"/>
                  <a:pt x="316140" y="2633356"/>
                  <a:pt x="249182" y="2613267"/>
                </a:cubicBezTo>
                <a:cubicBezTo>
                  <a:pt x="219704" y="2604423"/>
                  <a:pt x="190789" y="2593801"/>
                  <a:pt x="161593" y="2584068"/>
                </a:cubicBezTo>
                <a:cubicBezTo>
                  <a:pt x="146995" y="2579202"/>
                  <a:pt x="131561" y="2576351"/>
                  <a:pt x="117798" y="2569469"/>
                </a:cubicBezTo>
                <a:lnTo>
                  <a:pt x="59405" y="2540271"/>
                </a:lnTo>
                <a:cubicBezTo>
                  <a:pt x="39940" y="2511072"/>
                  <a:pt x="-7500" y="2486719"/>
                  <a:pt x="1011" y="2452675"/>
                </a:cubicBezTo>
                <a:cubicBezTo>
                  <a:pt x="5877" y="2433209"/>
                  <a:pt x="1423" y="2408466"/>
                  <a:pt x="15610" y="2394278"/>
                </a:cubicBezTo>
                <a:cubicBezTo>
                  <a:pt x="46085" y="2363801"/>
                  <a:pt x="141819" y="2358412"/>
                  <a:pt x="176191" y="2350480"/>
                </a:cubicBezTo>
                <a:cubicBezTo>
                  <a:pt x="390510" y="2301019"/>
                  <a:pt x="151383" y="2332828"/>
                  <a:pt x="438960" y="2306682"/>
                </a:cubicBezTo>
                <a:lnTo>
                  <a:pt x="1022891" y="2321282"/>
                </a:lnTo>
                <a:cubicBezTo>
                  <a:pt x="1052462" y="2322568"/>
                  <a:pt x="1081141" y="2331969"/>
                  <a:pt x="1110481" y="2335881"/>
                </a:cubicBezTo>
                <a:cubicBezTo>
                  <a:pt x="1154159" y="2341705"/>
                  <a:pt x="1198071" y="2345614"/>
                  <a:pt x="1241866" y="2350480"/>
                </a:cubicBezTo>
                <a:lnTo>
                  <a:pt x="2132361" y="2335881"/>
                </a:lnTo>
                <a:cubicBezTo>
                  <a:pt x="2152967" y="2334593"/>
                  <a:pt x="2163481" y="2308380"/>
                  <a:pt x="2176156" y="2292083"/>
                </a:cubicBezTo>
                <a:cubicBezTo>
                  <a:pt x="2197699" y="2264383"/>
                  <a:pt x="2234549" y="2204488"/>
                  <a:pt x="2234549" y="2204488"/>
                </a:cubicBezTo>
                <a:cubicBezTo>
                  <a:pt x="2224817" y="2170423"/>
                  <a:pt x="2226189" y="2130946"/>
                  <a:pt x="2205352" y="2102293"/>
                </a:cubicBezTo>
                <a:cubicBezTo>
                  <a:pt x="2179957" y="2067372"/>
                  <a:pt x="2099347" y="2037543"/>
                  <a:pt x="2059369" y="2014697"/>
                </a:cubicBezTo>
                <a:cubicBezTo>
                  <a:pt x="2044136" y="2005992"/>
                  <a:pt x="2031268" y="1993346"/>
                  <a:pt x="2015575" y="1985499"/>
                </a:cubicBezTo>
                <a:cubicBezTo>
                  <a:pt x="2001812" y="1978617"/>
                  <a:pt x="1986576" y="1975128"/>
                  <a:pt x="1971780" y="1970900"/>
                </a:cubicBezTo>
                <a:cubicBezTo>
                  <a:pt x="1825123" y="1928995"/>
                  <a:pt x="1787009" y="1951034"/>
                  <a:pt x="1563028" y="1941701"/>
                </a:cubicBezTo>
                <a:cubicBezTo>
                  <a:pt x="1498940" y="1932545"/>
                  <a:pt x="1368781" y="1915878"/>
                  <a:pt x="1314857" y="1897903"/>
                </a:cubicBezTo>
                <a:cubicBezTo>
                  <a:pt x="1194624" y="1857824"/>
                  <a:pt x="1257734" y="1873058"/>
                  <a:pt x="1125079" y="1854106"/>
                </a:cubicBezTo>
                <a:cubicBezTo>
                  <a:pt x="934080" y="1799530"/>
                  <a:pt x="1096385" y="1838163"/>
                  <a:pt x="803917" y="1810308"/>
                </a:cubicBezTo>
                <a:cubicBezTo>
                  <a:pt x="774451" y="1807502"/>
                  <a:pt x="745815" y="1798273"/>
                  <a:pt x="716327" y="1795709"/>
                </a:cubicBezTo>
                <a:cubicBezTo>
                  <a:pt x="633772" y="1788530"/>
                  <a:pt x="550812" y="1787013"/>
                  <a:pt x="468156" y="1781109"/>
                </a:cubicBezTo>
                <a:cubicBezTo>
                  <a:pt x="414545" y="1777279"/>
                  <a:pt x="361102" y="1771376"/>
                  <a:pt x="307575" y="1766510"/>
                </a:cubicBezTo>
                <a:cubicBezTo>
                  <a:pt x="307070" y="1766384"/>
                  <a:pt x="212368" y="1744293"/>
                  <a:pt x="205387" y="1737312"/>
                </a:cubicBezTo>
                <a:cubicBezTo>
                  <a:pt x="194506" y="1726430"/>
                  <a:pt x="195655" y="1708113"/>
                  <a:pt x="190789" y="1693514"/>
                </a:cubicBezTo>
                <a:cubicBezTo>
                  <a:pt x="220095" y="1620243"/>
                  <a:pt x="208418" y="1595569"/>
                  <a:pt x="307575" y="1591319"/>
                </a:cubicBezTo>
                <a:cubicBezTo>
                  <a:pt x="618758" y="1577982"/>
                  <a:pt x="930436" y="1581586"/>
                  <a:pt x="1241866" y="1576720"/>
                </a:cubicBezTo>
                <a:cubicBezTo>
                  <a:pt x="1256464" y="1566987"/>
                  <a:pt x="1269967" y="1555368"/>
                  <a:pt x="1285660" y="1547521"/>
                </a:cubicBezTo>
                <a:cubicBezTo>
                  <a:pt x="1299423" y="1540639"/>
                  <a:pt x="1316260" y="1540839"/>
                  <a:pt x="1329455" y="1532922"/>
                </a:cubicBezTo>
                <a:cubicBezTo>
                  <a:pt x="1341257" y="1525840"/>
                  <a:pt x="1348920" y="1513456"/>
                  <a:pt x="1358652" y="1503723"/>
                </a:cubicBezTo>
                <a:lnTo>
                  <a:pt x="1358652" y="1503723"/>
                </a:lnTo>
                <a:lnTo>
                  <a:pt x="1358652" y="1503723"/>
                </a:lnTo>
              </a:path>
            </a:pathLst>
          </a:custGeom>
          <a:solidFill>
            <a:schemeClr val="accent1"/>
          </a:solidFill>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p:cNvSpPr txBox="1"/>
          <p:nvPr/>
        </p:nvSpPr>
        <p:spPr>
          <a:xfrm>
            <a:off x="262258" y="5104007"/>
            <a:ext cx="8645237" cy="1077218"/>
          </a:xfrm>
          <a:prstGeom prst="rect">
            <a:avLst/>
          </a:prstGeom>
          <a:noFill/>
        </p:spPr>
        <p:txBody>
          <a:bodyPr wrap="square" rtlCol="0">
            <a:spAutoFit/>
          </a:bodyPr>
          <a:lstStyle/>
          <a:p>
            <a:r>
              <a:rPr lang="en-US" sz="3200" dirty="0"/>
              <a:t>What graph do you get when you apply mapper to the above blob if filter = projection to x-axis?</a:t>
            </a:r>
          </a:p>
        </p:txBody>
      </p:sp>
    </p:spTree>
    <p:extLst>
      <p:ext uri="{BB962C8B-B14F-4D97-AF65-F5344CB8AC3E}">
        <p14:creationId xmlns:p14="http://schemas.microsoft.com/office/powerpoint/2010/main" val="3272962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3455" y="174609"/>
            <a:ext cx="8627759" cy="6093954"/>
          </a:xfrm>
          <a:prstGeom prst="rect">
            <a:avLst/>
          </a:prstGeom>
        </p:spPr>
        <p:txBody>
          <a:bodyPr wrap="square" lIns="91419" tIns="45709" rIns="91419" bIns="45709">
            <a:spAutoFit/>
          </a:bodyPr>
          <a:lstStyle/>
          <a:p>
            <a:r>
              <a:rPr lang="en-US" sz="3000" dirty="0"/>
              <a:t>Topological Data Analysis (TDA): Three key ideas of topology that make extracting of patterns via shape possible. </a:t>
            </a:r>
          </a:p>
          <a:p>
            <a:endParaRPr lang="en-US" sz="3000" dirty="0"/>
          </a:p>
          <a:p>
            <a:r>
              <a:rPr lang="en-US" sz="3000" i="1" dirty="0"/>
              <a:t>1.)  coordinate free</a:t>
            </a:r>
            <a:r>
              <a:rPr lang="en-US" sz="3000" dirty="0"/>
              <a:t>. </a:t>
            </a:r>
          </a:p>
          <a:p>
            <a:endParaRPr lang="en-US" sz="3000" dirty="0"/>
          </a:p>
          <a:p>
            <a:pPr marL="285683" indent="-285683">
              <a:buFont typeface="Arial"/>
              <a:buChar char="•"/>
            </a:pPr>
            <a:r>
              <a:rPr lang="en-US" sz="3000" dirty="0"/>
              <a:t>No dependence on the coordinate system chosen. </a:t>
            </a:r>
          </a:p>
          <a:p>
            <a:endParaRPr lang="en-US" sz="3000" dirty="0"/>
          </a:p>
          <a:p>
            <a:pPr marL="285683" indent="-285683">
              <a:buFont typeface="Arial"/>
              <a:buChar char="•"/>
            </a:pPr>
            <a:r>
              <a:rPr lang="en-US" sz="3000" dirty="0"/>
              <a:t>Can compare data derived from different platforms</a:t>
            </a:r>
          </a:p>
          <a:p>
            <a:endParaRPr lang="en-US" sz="3000" dirty="0"/>
          </a:p>
          <a:p>
            <a:pPr marL="285683" indent="-285683">
              <a:buFont typeface="Arial"/>
              <a:buChar char="•"/>
            </a:pPr>
            <a:r>
              <a:rPr lang="en-US" sz="3000" dirty="0"/>
              <a:t>vital when one is studying data collected with different technologies, or from different labs when the methodologies cannot be standardized. </a:t>
            </a:r>
          </a:p>
        </p:txBody>
      </p:sp>
      <p:sp>
        <p:nvSpPr>
          <p:cNvPr id="4" name="Rectangle 3"/>
          <p:cNvSpPr/>
          <p:nvPr/>
        </p:nvSpPr>
        <p:spPr>
          <a:xfrm>
            <a:off x="0" y="6477486"/>
            <a:ext cx="9068869" cy="338554"/>
          </a:xfrm>
          <a:prstGeom prst="rect">
            <a:avLst/>
          </a:prstGeom>
        </p:spPr>
        <p:txBody>
          <a:bodyPr wrap="square">
            <a:spAutoFit/>
          </a:bodyPr>
          <a:lstStyle/>
          <a:p>
            <a:r>
              <a:rPr lang="en-US" sz="1600" dirty="0"/>
              <a:t>http://</a:t>
            </a:r>
            <a:r>
              <a:rPr lang="en-US" sz="1600" dirty="0" err="1"/>
              <a:t>www.nature.com</a:t>
            </a:r>
            <a:r>
              <a:rPr lang="en-US" sz="1600" dirty="0"/>
              <a:t>/</a:t>
            </a:r>
            <a:r>
              <a:rPr lang="en-US" sz="1600" dirty="0" err="1"/>
              <a:t>srep</a:t>
            </a:r>
            <a:r>
              <a:rPr lang="en-US" sz="1600" dirty="0"/>
              <a:t>/2013/130207/srep01236/full/srep01236.html</a:t>
            </a:r>
          </a:p>
        </p:txBody>
      </p:sp>
    </p:spTree>
    <p:extLst>
      <p:ext uri="{BB962C8B-B14F-4D97-AF65-F5344CB8AC3E}">
        <p14:creationId xmlns:p14="http://schemas.microsoft.com/office/powerpoint/2010/main" val="308626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62976" y="204845"/>
            <a:ext cx="8537038" cy="3539408"/>
          </a:xfrm>
          <a:prstGeom prst="rect">
            <a:avLst/>
          </a:prstGeom>
        </p:spPr>
        <p:txBody>
          <a:bodyPr wrap="square" lIns="91419" tIns="45709" rIns="91419" bIns="45709">
            <a:spAutoFit/>
          </a:bodyPr>
          <a:lstStyle/>
          <a:p>
            <a:r>
              <a:rPr lang="en-US" sz="3200" dirty="0"/>
              <a:t>Topological Data Analysis (TDA): Three key ideas of topology that make extracting of patterns via shape possible. </a:t>
            </a:r>
          </a:p>
          <a:p>
            <a:r>
              <a:rPr lang="en-US" sz="3200" dirty="0"/>
              <a:t> </a:t>
            </a:r>
          </a:p>
          <a:p>
            <a:r>
              <a:rPr lang="en-US" sz="3200" i="1" dirty="0"/>
              <a:t>2.) invariant under “small” deformations</a:t>
            </a:r>
            <a:r>
              <a:rPr lang="en-US" sz="3200" dirty="0"/>
              <a:t>. </a:t>
            </a:r>
          </a:p>
          <a:p>
            <a:endParaRPr lang="en-US" sz="3200" dirty="0"/>
          </a:p>
          <a:p>
            <a:pPr marL="285683" indent="-285683">
              <a:buFont typeface="Arial"/>
              <a:buChar char="•"/>
            </a:pPr>
            <a:r>
              <a:rPr lang="en-US" sz="3200" dirty="0"/>
              <a:t> less sensitive to noise</a:t>
            </a:r>
          </a:p>
        </p:txBody>
      </p:sp>
      <p:sp>
        <p:nvSpPr>
          <p:cNvPr id="4" name="Rectangle 3"/>
          <p:cNvSpPr/>
          <p:nvPr/>
        </p:nvSpPr>
        <p:spPr>
          <a:xfrm>
            <a:off x="75131" y="6486513"/>
            <a:ext cx="9068869" cy="338554"/>
          </a:xfrm>
          <a:prstGeom prst="rect">
            <a:avLst/>
          </a:prstGeom>
        </p:spPr>
        <p:txBody>
          <a:bodyPr wrap="square">
            <a:spAutoFit/>
          </a:bodyPr>
          <a:lstStyle/>
          <a:p>
            <a:r>
              <a:rPr lang="en-US" sz="1600" dirty="0"/>
              <a:t>http://</a:t>
            </a:r>
            <a:r>
              <a:rPr lang="en-US" sz="1600" dirty="0" err="1"/>
              <a:t>www.nature.com</a:t>
            </a:r>
            <a:r>
              <a:rPr lang="en-US" sz="1600" dirty="0"/>
              <a:t>/</a:t>
            </a:r>
            <a:r>
              <a:rPr lang="en-US" sz="1600" dirty="0" err="1"/>
              <a:t>srep</a:t>
            </a:r>
            <a:r>
              <a:rPr lang="en-US" sz="1600" dirty="0"/>
              <a:t>/2013/130207/srep01236/full/srep01236.html</a:t>
            </a:r>
          </a:p>
        </p:txBody>
      </p:sp>
      <p:pic>
        <p:nvPicPr>
          <p:cNvPr id="5" name="Picture 4"/>
          <p:cNvPicPr>
            <a:picLocks noChangeAspect="1"/>
          </p:cNvPicPr>
          <p:nvPr/>
        </p:nvPicPr>
        <p:blipFill rotWithShape="1">
          <a:blip r:embed="rId2"/>
          <a:srcRect t="1" b="72495"/>
          <a:stretch/>
        </p:blipFill>
        <p:spPr>
          <a:xfrm>
            <a:off x="0" y="4107926"/>
            <a:ext cx="9144000" cy="1828800"/>
          </a:xfrm>
          <a:prstGeom prst="rect">
            <a:avLst/>
          </a:prstGeom>
        </p:spPr>
      </p:pic>
      <p:sp>
        <p:nvSpPr>
          <p:cNvPr id="6" name="Rectangle 5"/>
          <p:cNvSpPr/>
          <p:nvPr/>
        </p:nvSpPr>
        <p:spPr>
          <a:xfrm>
            <a:off x="60480" y="6148777"/>
            <a:ext cx="8542968" cy="369332"/>
          </a:xfrm>
          <a:prstGeom prst="rect">
            <a:avLst/>
          </a:prstGeom>
        </p:spPr>
        <p:txBody>
          <a:bodyPr wrap="square">
            <a:spAutoFit/>
          </a:bodyPr>
          <a:lstStyle/>
          <a:p>
            <a:r>
              <a:rPr lang="en-US" dirty="0"/>
              <a:t>Figure from http://</a:t>
            </a:r>
            <a:r>
              <a:rPr lang="en-US" dirty="0" err="1"/>
              <a:t>comptop.stanford.edu</a:t>
            </a:r>
            <a:r>
              <a:rPr lang="en-US" dirty="0"/>
              <a:t>/u/preprints/</a:t>
            </a:r>
            <a:r>
              <a:rPr lang="en-US" dirty="0" err="1"/>
              <a:t>mapperPBG.pdf</a:t>
            </a:r>
            <a:endParaRPr lang="en-US" dirty="0"/>
          </a:p>
        </p:txBody>
      </p:sp>
      <p:sp>
        <p:nvSpPr>
          <p:cNvPr id="7" name="Rectangle 6"/>
          <p:cNvSpPr/>
          <p:nvPr/>
        </p:nvSpPr>
        <p:spPr>
          <a:xfrm>
            <a:off x="6858239" y="6070443"/>
            <a:ext cx="2315538" cy="769441"/>
          </a:xfrm>
          <a:prstGeom prst="rect">
            <a:avLst/>
          </a:prstGeom>
        </p:spPr>
        <p:txBody>
          <a:bodyPr wrap="square">
            <a:spAutoFit/>
          </a:bodyPr>
          <a:lstStyle/>
          <a:p>
            <a:r>
              <a:rPr lang="en-US" sz="1100" dirty="0">
                <a:solidFill>
                  <a:schemeClr val="bg1">
                    <a:lumMod val="50000"/>
                  </a:schemeClr>
                </a:solidFill>
              </a:rPr>
              <a:t>Topological Methods for the Analysis of High Dimensional</a:t>
            </a:r>
          </a:p>
          <a:p>
            <a:r>
              <a:rPr lang="en-US" sz="1100" dirty="0">
                <a:solidFill>
                  <a:schemeClr val="bg1">
                    <a:lumMod val="50000"/>
                  </a:schemeClr>
                </a:solidFill>
              </a:rPr>
              <a:t>Data Sets and 3D Object Recognition, Singh, </a:t>
            </a:r>
            <a:r>
              <a:rPr lang="en-US" sz="1100" dirty="0" err="1">
                <a:solidFill>
                  <a:schemeClr val="bg1">
                    <a:lumMod val="50000"/>
                  </a:schemeClr>
                </a:solidFill>
              </a:rPr>
              <a:t>Mémoli</a:t>
            </a:r>
            <a:r>
              <a:rPr lang="en-US" sz="1100" dirty="0">
                <a:solidFill>
                  <a:schemeClr val="bg1">
                    <a:lumMod val="50000"/>
                  </a:schemeClr>
                </a:solidFill>
              </a:rPr>
              <a:t>, </a:t>
            </a:r>
            <a:r>
              <a:rPr lang="en-US" sz="1100" dirty="0" err="1">
                <a:solidFill>
                  <a:schemeClr val="bg1">
                    <a:lumMod val="50000"/>
                  </a:schemeClr>
                </a:solidFill>
              </a:rPr>
              <a:t>Carlsson</a:t>
            </a:r>
            <a:endParaRPr lang="en-US" sz="1100" dirty="0">
              <a:solidFill>
                <a:schemeClr val="bg1">
                  <a:lumMod val="50000"/>
                </a:schemeClr>
              </a:solidFill>
            </a:endParaRPr>
          </a:p>
        </p:txBody>
      </p:sp>
    </p:spTree>
    <p:extLst>
      <p:ext uri="{BB962C8B-B14F-4D97-AF65-F5344CB8AC3E}">
        <p14:creationId xmlns:p14="http://schemas.microsoft.com/office/powerpoint/2010/main" val="4658871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826582" y="15118"/>
            <a:ext cx="3129685" cy="6778776"/>
          </a:xfrm>
          <a:prstGeom prst="rect">
            <a:avLst/>
          </a:prstGeom>
        </p:spPr>
      </p:pic>
      <p:sp>
        <p:nvSpPr>
          <p:cNvPr id="3" name="Rectangle 2"/>
          <p:cNvSpPr/>
          <p:nvPr/>
        </p:nvSpPr>
        <p:spPr>
          <a:xfrm>
            <a:off x="262976" y="83901"/>
            <a:ext cx="5270636" cy="6832617"/>
          </a:xfrm>
          <a:prstGeom prst="rect">
            <a:avLst/>
          </a:prstGeom>
        </p:spPr>
        <p:txBody>
          <a:bodyPr wrap="square" lIns="91419" tIns="45709" rIns="91419" bIns="45709">
            <a:spAutoFit/>
          </a:bodyPr>
          <a:lstStyle/>
          <a:p>
            <a:r>
              <a:rPr lang="en-US" sz="3200" dirty="0"/>
              <a:t>Topological Data Analysis (TDA): Three key ideas of topology that make extracting of patterns via shape possible. </a:t>
            </a:r>
          </a:p>
          <a:p>
            <a:endParaRPr lang="en-US" sz="3200" dirty="0"/>
          </a:p>
          <a:p>
            <a:r>
              <a:rPr lang="en-US" sz="3200" i="1" dirty="0"/>
              <a:t>3.)  compressed representations of shapes</a:t>
            </a:r>
            <a:r>
              <a:rPr lang="en-US" sz="3200" dirty="0"/>
              <a:t>. </a:t>
            </a:r>
          </a:p>
          <a:p>
            <a:endParaRPr lang="en-US" sz="1600" dirty="0"/>
          </a:p>
          <a:p>
            <a:pPr marL="285683" indent="-285683">
              <a:buFont typeface="Arial"/>
              <a:buChar char="•"/>
            </a:pPr>
            <a:r>
              <a:rPr lang="en-US" sz="3200" dirty="0"/>
              <a:t>Input:  dataset with thousands of points</a:t>
            </a:r>
          </a:p>
          <a:p>
            <a:pPr marL="285683" indent="-285683">
              <a:lnSpc>
                <a:spcPct val="150000"/>
              </a:lnSpc>
              <a:buFont typeface="Arial"/>
              <a:buChar char="•"/>
            </a:pPr>
            <a:r>
              <a:rPr lang="en-US" sz="3200" dirty="0"/>
              <a:t>Output: network with </a:t>
            </a:r>
          </a:p>
          <a:p>
            <a:r>
              <a:rPr lang="en-US" sz="3200" dirty="0"/>
              <a:t>   13 vertices and 12 edges. </a:t>
            </a:r>
          </a:p>
          <a:p>
            <a:endParaRPr lang="en-US" dirty="0"/>
          </a:p>
          <a:p>
            <a:endParaRPr lang="en-US" dirty="0"/>
          </a:p>
          <a:p>
            <a:pPr marL="342819" indent="-342819">
              <a:buAutoNum type="alphaUcParenR"/>
            </a:pPr>
            <a:endParaRPr lang="en-US" dirty="0"/>
          </a:p>
        </p:txBody>
      </p:sp>
      <p:sp>
        <p:nvSpPr>
          <p:cNvPr id="4" name="Rectangle 3"/>
          <p:cNvSpPr/>
          <p:nvPr/>
        </p:nvSpPr>
        <p:spPr>
          <a:xfrm>
            <a:off x="0" y="6477486"/>
            <a:ext cx="9068869" cy="338554"/>
          </a:xfrm>
          <a:prstGeom prst="rect">
            <a:avLst/>
          </a:prstGeom>
        </p:spPr>
        <p:txBody>
          <a:bodyPr wrap="square">
            <a:spAutoFit/>
          </a:bodyPr>
          <a:lstStyle/>
          <a:p>
            <a:r>
              <a:rPr lang="en-US" sz="1600" dirty="0"/>
              <a:t>http://</a:t>
            </a:r>
            <a:r>
              <a:rPr lang="en-US" sz="1600" dirty="0" err="1"/>
              <a:t>www.nature.com</a:t>
            </a:r>
            <a:r>
              <a:rPr lang="en-US" sz="1600" dirty="0"/>
              <a:t>/</a:t>
            </a:r>
            <a:r>
              <a:rPr lang="en-US" sz="1600" dirty="0" err="1"/>
              <a:t>srep</a:t>
            </a:r>
            <a:r>
              <a:rPr lang="en-US" sz="1600" dirty="0"/>
              <a:t>/2013/130207/srep01236/full/srep01236.html</a:t>
            </a:r>
          </a:p>
        </p:txBody>
      </p:sp>
    </p:spTree>
    <p:extLst>
      <p:ext uri="{BB962C8B-B14F-4D97-AF65-F5344CB8AC3E}">
        <p14:creationId xmlns:p14="http://schemas.microsoft.com/office/powerpoint/2010/main" val="19136545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73274" y="242183"/>
            <a:ext cx="9144000" cy="4614412"/>
          </a:xfrm>
          <a:prstGeom prst="rect">
            <a:avLst/>
          </a:prstGeom>
        </p:spPr>
      </p:pic>
      <p:sp>
        <p:nvSpPr>
          <p:cNvPr id="5" name="TextBox 4"/>
          <p:cNvSpPr txBox="1"/>
          <p:nvPr/>
        </p:nvSpPr>
        <p:spPr>
          <a:xfrm>
            <a:off x="12053455" y="4502729"/>
            <a:ext cx="184666" cy="584776"/>
          </a:xfrm>
          <a:prstGeom prst="rect">
            <a:avLst/>
          </a:prstGeom>
          <a:noFill/>
        </p:spPr>
        <p:txBody>
          <a:bodyPr wrap="none" rtlCol="0">
            <a:spAutoFit/>
          </a:bodyPr>
          <a:lstStyle/>
          <a:p>
            <a:endParaRPr lang="en-US" sz="3200" dirty="0"/>
          </a:p>
        </p:txBody>
      </p:sp>
      <p:sp>
        <p:nvSpPr>
          <p:cNvPr id="6" name="Rectangle 5"/>
          <p:cNvSpPr/>
          <p:nvPr/>
        </p:nvSpPr>
        <p:spPr>
          <a:xfrm>
            <a:off x="0" y="6099536"/>
            <a:ext cx="9068869" cy="430887"/>
          </a:xfrm>
          <a:prstGeom prst="rect">
            <a:avLst/>
          </a:prstGeom>
        </p:spPr>
        <p:txBody>
          <a:bodyPr wrap="square">
            <a:spAutoFit/>
          </a:bodyPr>
          <a:lstStyle/>
          <a:p>
            <a:pPr algn="ctr"/>
            <a:r>
              <a:rPr lang="en-US" sz="2200" dirty="0"/>
              <a:t>http://www.nature.com/srep/2013/130207/srep01236/full/srep01236.html</a:t>
            </a:r>
          </a:p>
        </p:txBody>
      </p:sp>
      <p:pic>
        <p:nvPicPr>
          <p:cNvPr id="7" name="Picture 6"/>
          <p:cNvPicPr>
            <a:picLocks noChangeAspect="1"/>
          </p:cNvPicPr>
          <p:nvPr/>
        </p:nvPicPr>
        <p:blipFill rotWithShape="1">
          <a:blip r:embed="rId3"/>
          <a:srcRect l="17416" t="6710" r="17316" b="74614"/>
          <a:stretch/>
        </p:blipFill>
        <p:spPr>
          <a:xfrm>
            <a:off x="173274" y="4678677"/>
            <a:ext cx="2066544" cy="1280160"/>
          </a:xfrm>
          <a:prstGeom prst="rect">
            <a:avLst/>
          </a:prstGeom>
        </p:spPr>
      </p:pic>
      <p:pic>
        <p:nvPicPr>
          <p:cNvPr id="8" name="Picture 7"/>
          <p:cNvPicPr>
            <a:picLocks noChangeAspect="1"/>
          </p:cNvPicPr>
          <p:nvPr/>
        </p:nvPicPr>
        <p:blipFill rotWithShape="1">
          <a:blip r:embed="rId3"/>
          <a:srcRect t="73341" b="-4022"/>
          <a:stretch/>
        </p:blipFill>
        <p:spPr>
          <a:xfrm>
            <a:off x="5902608" y="4267197"/>
            <a:ext cx="3166261" cy="2103120"/>
          </a:xfrm>
          <a:prstGeom prst="rect">
            <a:avLst/>
          </a:prstGeom>
        </p:spPr>
      </p:pic>
      <p:pic>
        <p:nvPicPr>
          <p:cNvPr id="9" name="Picture 8"/>
          <p:cNvPicPr>
            <a:picLocks noChangeAspect="1"/>
          </p:cNvPicPr>
          <p:nvPr/>
        </p:nvPicPr>
        <p:blipFill rotWithShape="1">
          <a:blip r:embed="rId3"/>
          <a:srcRect t="52669" b="32396"/>
          <a:stretch/>
        </p:blipFill>
        <p:spPr>
          <a:xfrm>
            <a:off x="2438967" y="4806693"/>
            <a:ext cx="3166261" cy="1024128"/>
          </a:xfrm>
          <a:prstGeom prst="rect">
            <a:avLst/>
          </a:prstGeom>
        </p:spPr>
      </p:pic>
    </p:spTree>
    <p:extLst>
      <p:ext uri="{BB962C8B-B14F-4D97-AF65-F5344CB8AC3E}">
        <p14:creationId xmlns:p14="http://schemas.microsoft.com/office/powerpoint/2010/main" val="25866810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2"/>
          <a:srcRect l="17416" t="6710" r="17316" b="74614"/>
          <a:stretch/>
        </p:blipFill>
        <p:spPr>
          <a:xfrm>
            <a:off x="1522775" y="695162"/>
            <a:ext cx="4391200" cy="2721558"/>
          </a:xfrm>
          <a:prstGeom prst="rect">
            <a:avLst/>
          </a:prstGeom>
        </p:spPr>
      </p:pic>
      <p:sp>
        <p:nvSpPr>
          <p:cNvPr id="4" name="Rectangle 3"/>
          <p:cNvSpPr/>
          <p:nvPr/>
        </p:nvSpPr>
        <p:spPr>
          <a:xfrm>
            <a:off x="0" y="6477486"/>
            <a:ext cx="9068869" cy="430887"/>
          </a:xfrm>
          <a:prstGeom prst="rect">
            <a:avLst/>
          </a:prstGeom>
        </p:spPr>
        <p:txBody>
          <a:bodyPr wrap="square">
            <a:spAutoFit/>
          </a:bodyPr>
          <a:lstStyle/>
          <a:p>
            <a:pPr algn="ctr"/>
            <a:r>
              <a:rPr lang="en-US" sz="2200" dirty="0"/>
              <a:t>http://</a:t>
            </a:r>
            <a:r>
              <a:rPr lang="en-US" sz="2200" dirty="0" err="1"/>
              <a:t>www.nature.com</a:t>
            </a:r>
            <a:r>
              <a:rPr lang="en-US" sz="2200" dirty="0"/>
              <a:t>/</a:t>
            </a:r>
            <a:r>
              <a:rPr lang="en-US" sz="2200" dirty="0" err="1"/>
              <a:t>srep</a:t>
            </a:r>
            <a:r>
              <a:rPr lang="en-US" sz="2200" dirty="0"/>
              <a:t>/2013/130207/srep01236/full/srep01236.html</a:t>
            </a:r>
          </a:p>
        </p:txBody>
      </p:sp>
      <p:sp>
        <p:nvSpPr>
          <p:cNvPr id="9" name="TextBox 8"/>
          <p:cNvSpPr txBox="1"/>
          <p:nvPr/>
        </p:nvSpPr>
        <p:spPr>
          <a:xfrm>
            <a:off x="389901" y="1028045"/>
            <a:ext cx="1874917" cy="1077218"/>
          </a:xfrm>
          <a:prstGeom prst="rect">
            <a:avLst/>
          </a:prstGeom>
          <a:noFill/>
        </p:spPr>
        <p:txBody>
          <a:bodyPr wrap="square" rtlCol="0">
            <a:spAutoFit/>
          </a:bodyPr>
          <a:lstStyle/>
          <a:p>
            <a:r>
              <a:rPr lang="en-US" sz="3200" dirty="0">
                <a:solidFill>
                  <a:srgbClr val="FF0000"/>
                </a:solidFill>
              </a:rPr>
              <a:t>Chose filter </a:t>
            </a:r>
          </a:p>
        </p:txBody>
      </p:sp>
      <p:sp>
        <p:nvSpPr>
          <p:cNvPr id="2" name="TextBox 1"/>
          <p:cNvSpPr txBox="1"/>
          <p:nvPr/>
        </p:nvSpPr>
        <p:spPr>
          <a:xfrm>
            <a:off x="1134018" y="4338928"/>
            <a:ext cx="6269073" cy="584776"/>
          </a:xfrm>
          <a:prstGeom prst="rect">
            <a:avLst/>
          </a:prstGeom>
          <a:noFill/>
        </p:spPr>
        <p:txBody>
          <a:bodyPr wrap="square" rtlCol="0">
            <a:spAutoFit/>
          </a:bodyPr>
          <a:lstStyle/>
          <a:p>
            <a:r>
              <a:rPr lang="en-US" sz="3200" dirty="0"/>
              <a:t>Only need to cover the data points.</a:t>
            </a:r>
          </a:p>
        </p:txBody>
      </p:sp>
    </p:spTree>
    <p:extLst>
      <p:ext uri="{BB962C8B-B14F-4D97-AF65-F5344CB8AC3E}">
        <p14:creationId xmlns:p14="http://schemas.microsoft.com/office/powerpoint/2010/main" val="3408993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2"/>
          <a:srcRect l="17416" t="6710" r="17316" b="74614"/>
          <a:stretch/>
        </p:blipFill>
        <p:spPr>
          <a:xfrm>
            <a:off x="0" y="1148708"/>
            <a:ext cx="4391200" cy="2721558"/>
          </a:xfrm>
          <a:prstGeom prst="rect">
            <a:avLst/>
          </a:prstGeom>
        </p:spPr>
      </p:pic>
      <p:sp>
        <p:nvSpPr>
          <p:cNvPr id="4" name="Rectangle 3"/>
          <p:cNvSpPr/>
          <p:nvPr/>
        </p:nvSpPr>
        <p:spPr>
          <a:xfrm>
            <a:off x="0" y="6477486"/>
            <a:ext cx="9068869" cy="430887"/>
          </a:xfrm>
          <a:prstGeom prst="rect">
            <a:avLst/>
          </a:prstGeom>
        </p:spPr>
        <p:txBody>
          <a:bodyPr wrap="square">
            <a:spAutoFit/>
          </a:bodyPr>
          <a:lstStyle/>
          <a:p>
            <a:pPr algn="ctr"/>
            <a:r>
              <a:rPr lang="en-US" sz="2200" dirty="0"/>
              <a:t>http://</a:t>
            </a:r>
            <a:r>
              <a:rPr lang="en-US" sz="2200" dirty="0" err="1"/>
              <a:t>www.nature.com</a:t>
            </a:r>
            <a:r>
              <a:rPr lang="en-US" sz="2200" dirty="0"/>
              <a:t>/</a:t>
            </a:r>
            <a:r>
              <a:rPr lang="en-US" sz="2200" dirty="0" err="1"/>
              <a:t>srep</a:t>
            </a:r>
            <a:r>
              <a:rPr lang="en-US" sz="2200" dirty="0"/>
              <a:t>/2013/130207/srep01236/full/srep01236.html</a:t>
            </a:r>
          </a:p>
        </p:txBody>
      </p:sp>
      <p:sp>
        <p:nvSpPr>
          <p:cNvPr id="9" name="TextBox 8"/>
          <p:cNvSpPr txBox="1"/>
          <p:nvPr/>
        </p:nvSpPr>
        <p:spPr>
          <a:xfrm>
            <a:off x="525984" y="228588"/>
            <a:ext cx="2830722" cy="584776"/>
          </a:xfrm>
          <a:prstGeom prst="rect">
            <a:avLst/>
          </a:prstGeom>
          <a:noFill/>
        </p:spPr>
        <p:txBody>
          <a:bodyPr wrap="square" rtlCol="0">
            <a:spAutoFit/>
          </a:bodyPr>
          <a:lstStyle/>
          <a:p>
            <a:r>
              <a:rPr lang="en-US" sz="3200" dirty="0">
                <a:solidFill>
                  <a:srgbClr val="FF0000"/>
                </a:solidFill>
              </a:rPr>
              <a:t>Chose filter </a:t>
            </a:r>
          </a:p>
        </p:txBody>
      </p:sp>
      <p:pic>
        <p:nvPicPr>
          <p:cNvPr id="6" name="Picture 5"/>
          <p:cNvPicPr>
            <a:picLocks noChangeAspect="1"/>
          </p:cNvPicPr>
          <p:nvPr/>
        </p:nvPicPr>
        <p:blipFill rotWithShape="1">
          <a:blip r:embed="rId3"/>
          <a:srcRect r="60000"/>
          <a:stretch/>
        </p:blipFill>
        <p:spPr>
          <a:xfrm>
            <a:off x="5120691" y="-310522"/>
            <a:ext cx="3657600" cy="5791487"/>
          </a:xfrm>
          <a:prstGeom prst="rect">
            <a:avLst/>
          </a:prstGeom>
        </p:spPr>
      </p:pic>
      <p:cxnSp>
        <p:nvCxnSpPr>
          <p:cNvPr id="5" name="Straight Arrow Connector 4"/>
          <p:cNvCxnSpPr/>
          <p:nvPr/>
        </p:nvCxnSpPr>
        <p:spPr>
          <a:xfrm>
            <a:off x="4218564" y="2539860"/>
            <a:ext cx="871887" cy="0"/>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31347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2"/>
          <a:srcRect l="17416" t="6710" r="17316" b="74614"/>
          <a:stretch/>
        </p:blipFill>
        <p:spPr>
          <a:xfrm>
            <a:off x="0" y="1148708"/>
            <a:ext cx="4391200" cy="2721558"/>
          </a:xfrm>
          <a:prstGeom prst="rect">
            <a:avLst/>
          </a:prstGeom>
        </p:spPr>
      </p:pic>
      <p:sp>
        <p:nvSpPr>
          <p:cNvPr id="4" name="Rectangle 3"/>
          <p:cNvSpPr/>
          <p:nvPr/>
        </p:nvSpPr>
        <p:spPr>
          <a:xfrm>
            <a:off x="0" y="6477486"/>
            <a:ext cx="9068869" cy="430887"/>
          </a:xfrm>
          <a:prstGeom prst="rect">
            <a:avLst/>
          </a:prstGeom>
        </p:spPr>
        <p:txBody>
          <a:bodyPr wrap="square">
            <a:spAutoFit/>
          </a:bodyPr>
          <a:lstStyle/>
          <a:p>
            <a:pPr algn="ctr"/>
            <a:r>
              <a:rPr lang="en-US" sz="2200" dirty="0"/>
              <a:t>http://</a:t>
            </a:r>
            <a:r>
              <a:rPr lang="en-US" sz="2200" dirty="0" err="1"/>
              <a:t>www.nature.com</a:t>
            </a:r>
            <a:r>
              <a:rPr lang="en-US" sz="2200" dirty="0"/>
              <a:t>/</a:t>
            </a:r>
            <a:r>
              <a:rPr lang="en-US" sz="2200" dirty="0" err="1"/>
              <a:t>srep</a:t>
            </a:r>
            <a:r>
              <a:rPr lang="en-US" sz="2200" dirty="0"/>
              <a:t>/2013/130207/srep01236/full/srep01236.html</a:t>
            </a:r>
          </a:p>
        </p:txBody>
      </p:sp>
      <p:sp>
        <p:nvSpPr>
          <p:cNvPr id="9" name="TextBox 8"/>
          <p:cNvSpPr txBox="1"/>
          <p:nvPr/>
        </p:nvSpPr>
        <p:spPr>
          <a:xfrm>
            <a:off x="525984" y="228588"/>
            <a:ext cx="2830722" cy="584776"/>
          </a:xfrm>
          <a:prstGeom prst="rect">
            <a:avLst/>
          </a:prstGeom>
          <a:noFill/>
        </p:spPr>
        <p:txBody>
          <a:bodyPr wrap="square" rtlCol="0">
            <a:spAutoFit/>
          </a:bodyPr>
          <a:lstStyle/>
          <a:p>
            <a:r>
              <a:rPr lang="en-US" sz="3200" dirty="0">
                <a:solidFill>
                  <a:srgbClr val="FF0000"/>
                </a:solidFill>
              </a:rPr>
              <a:t>Chose filter </a:t>
            </a:r>
          </a:p>
        </p:txBody>
      </p:sp>
      <p:cxnSp>
        <p:nvCxnSpPr>
          <p:cNvPr id="5" name="Straight Arrow Connector 4"/>
          <p:cNvCxnSpPr/>
          <p:nvPr/>
        </p:nvCxnSpPr>
        <p:spPr>
          <a:xfrm>
            <a:off x="4218564" y="2539860"/>
            <a:ext cx="871887" cy="0"/>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rotWithShape="1">
          <a:blip r:embed="rId3"/>
          <a:srcRect l="50000"/>
          <a:stretch/>
        </p:blipFill>
        <p:spPr>
          <a:xfrm>
            <a:off x="5067770" y="228588"/>
            <a:ext cx="3822965" cy="4842662"/>
          </a:xfrm>
          <a:prstGeom prst="rect">
            <a:avLst/>
          </a:prstGeom>
        </p:spPr>
      </p:pic>
    </p:spTree>
    <p:extLst>
      <p:ext uri="{BB962C8B-B14F-4D97-AF65-F5344CB8AC3E}">
        <p14:creationId xmlns:p14="http://schemas.microsoft.com/office/powerpoint/2010/main" val="22019649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2292" y="135584"/>
            <a:ext cx="8881707" cy="6329937"/>
          </a:xfrm>
          <a:prstGeom prst="rect">
            <a:avLst/>
          </a:prstGeom>
          <a:noFill/>
        </p:spPr>
        <p:txBody>
          <a:bodyPr wrap="square" rtlCol="0">
            <a:spAutoFit/>
          </a:bodyPr>
          <a:lstStyle/>
          <a:p>
            <a:r>
              <a:rPr lang="en-US" sz="3200" dirty="0">
                <a:solidFill>
                  <a:srgbClr val="008000"/>
                </a:solidFill>
              </a:rPr>
              <a:t>Application 3 (in paper):  Basketball</a:t>
            </a:r>
          </a:p>
          <a:p>
            <a:endParaRPr lang="en-US" sz="1200" dirty="0"/>
          </a:p>
          <a:p>
            <a:r>
              <a:rPr lang="en-US" sz="3200" dirty="0">
                <a:solidFill>
                  <a:srgbClr val="0000FF"/>
                </a:solidFill>
              </a:rPr>
              <a:t>Data:  </a:t>
            </a:r>
            <a:r>
              <a:rPr lang="en-US" sz="3200" dirty="0"/>
              <a:t>rates (per minute played) of rebounds, assists, turnovers, steals, blocked shots, personal fouls, and points scored for 452 players.</a:t>
            </a:r>
          </a:p>
          <a:p>
            <a:endParaRPr lang="en-US" sz="2000" dirty="0">
              <a:sym typeface="Wingdings"/>
            </a:endParaRPr>
          </a:p>
          <a:p>
            <a:r>
              <a:rPr lang="en-US" sz="3200" dirty="0">
                <a:sym typeface="Wingdings"/>
              </a:rPr>
              <a:t>                   </a:t>
            </a:r>
            <a:r>
              <a:rPr lang="en-US" sz="3200" dirty="0"/>
              <a:t>Input:  452 points in </a:t>
            </a:r>
            <a:r>
              <a:rPr lang="en-US" sz="3200" b="1" dirty="0"/>
              <a:t>R</a:t>
            </a:r>
            <a:r>
              <a:rPr lang="en-US" sz="3200" baseline="30000" dirty="0"/>
              <a:t>7</a:t>
            </a:r>
          </a:p>
          <a:p>
            <a:endParaRPr lang="en-US" sz="2000" baseline="30000" dirty="0"/>
          </a:p>
          <a:p>
            <a:r>
              <a:rPr lang="en-US" sz="3200" dirty="0"/>
              <a:t>For each player, we have a vector</a:t>
            </a:r>
            <a:endParaRPr lang="en-US" sz="2000" dirty="0"/>
          </a:p>
          <a:p>
            <a:endParaRPr lang="en-US" sz="6000" dirty="0"/>
          </a:p>
          <a:p>
            <a:r>
              <a:rPr lang="en-US" sz="3200" dirty="0"/>
              <a:t>                        =  (r, a, t, s, b, f, p)   in  </a:t>
            </a:r>
            <a:r>
              <a:rPr lang="en-US" sz="3200" b="1" dirty="0"/>
              <a:t>R</a:t>
            </a:r>
            <a:r>
              <a:rPr lang="en-US" sz="3200" baseline="30000" dirty="0"/>
              <a:t>7</a:t>
            </a:r>
          </a:p>
          <a:p>
            <a:endParaRPr lang="en-US" sz="1200" dirty="0">
              <a:solidFill>
                <a:srgbClr val="0000FF"/>
              </a:solidFill>
            </a:endParaRPr>
          </a:p>
          <a:p>
            <a:r>
              <a:rPr lang="en-US" sz="3200" dirty="0">
                <a:solidFill>
                  <a:srgbClr val="0000FF"/>
                </a:solidFill>
              </a:rPr>
              <a:t>Distance: </a:t>
            </a:r>
            <a:r>
              <a:rPr lang="en-US" sz="3200" dirty="0"/>
              <a:t>variance normalized Euclidean distance.</a:t>
            </a:r>
          </a:p>
          <a:p>
            <a:r>
              <a:rPr lang="en-US" sz="3200" dirty="0">
                <a:solidFill>
                  <a:srgbClr val="0000FF"/>
                </a:solidFill>
              </a:rPr>
              <a:t>Clustering:  </a:t>
            </a:r>
            <a:r>
              <a:rPr lang="en-US" sz="3200" dirty="0"/>
              <a:t>Single linkage. </a:t>
            </a:r>
          </a:p>
        </p:txBody>
      </p:sp>
      <p:grpSp>
        <p:nvGrpSpPr>
          <p:cNvPr id="35" name="Group 34"/>
          <p:cNvGrpSpPr/>
          <p:nvPr/>
        </p:nvGrpSpPr>
        <p:grpSpPr>
          <a:xfrm>
            <a:off x="82830" y="3875598"/>
            <a:ext cx="9185415" cy="830997"/>
            <a:chOff x="96635" y="3930834"/>
            <a:chExt cx="9185415" cy="830997"/>
          </a:xfrm>
        </p:grpSpPr>
        <p:sp>
          <p:nvSpPr>
            <p:cNvPr id="3" name="TextBox 2"/>
            <p:cNvSpPr txBox="1"/>
            <p:nvPr/>
          </p:nvSpPr>
          <p:spPr>
            <a:xfrm>
              <a:off x="96635" y="3930834"/>
              <a:ext cx="9185415" cy="830997"/>
            </a:xfrm>
            <a:prstGeom prst="rect">
              <a:avLst/>
            </a:prstGeom>
            <a:noFill/>
          </p:spPr>
          <p:txBody>
            <a:bodyPr wrap="square" rtlCol="0">
              <a:spAutoFit/>
            </a:bodyPr>
            <a:lstStyle/>
            <a:p>
              <a:r>
                <a:rPr lang="en-US" sz="4800" dirty="0"/>
                <a:t>(</a:t>
              </a:r>
              <a:r>
                <a:rPr lang="en-US" sz="2000" dirty="0"/>
                <a:t>     min      ,    min </a:t>
              </a:r>
              <a:r>
                <a:rPr lang="en-US" sz="4800" dirty="0"/>
                <a:t> </a:t>
              </a:r>
              <a:r>
                <a:rPr lang="en-US" sz="2000" dirty="0"/>
                <a:t>,       min     ,   min  ,          min          ,           min         ,          min        </a:t>
              </a:r>
              <a:r>
                <a:rPr lang="en-US" sz="4800" dirty="0"/>
                <a:t>)</a:t>
              </a:r>
            </a:p>
          </p:txBody>
        </p:sp>
        <p:sp>
          <p:nvSpPr>
            <p:cNvPr id="4" name="TextBox 3"/>
            <p:cNvSpPr txBox="1"/>
            <p:nvPr/>
          </p:nvSpPr>
          <p:spPr>
            <a:xfrm>
              <a:off x="276098" y="4027294"/>
              <a:ext cx="9005952" cy="400110"/>
            </a:xfrm>
            <a:prstGeom prst="rect">
              <a:avLst/>
            </a:prstGeom>
            <a:noFill/>
          </p:spPr>
          <p:txBody>
            <a:bodyPr wrap="square" rtlCol="0">
              <a:spAutoFit/>
            </a:bodyPr>
            <a:lstStyle/>
            <a:p>
              <a:r>
                <a:rPr lang="en-US" sz="2000" dirty="0"/>
                <a:t>rebounds   assists   turnovers   steals   blocked shots   personal fouls   points scored</a:t>
              </a:r>
              <a:endParaRPr lang="en-US" sz="5400" dirty="0"/>
            </a:p>
          </p:txBody>
        </p:sp>
        <p:cxnSp>
          <p:nvCxnSpPr>
            <p:cNvPr id="6" name="Straight Connector 5"/>
            <p:cNvCxnSpPr/>
            <p:nvPr/>
          </p:nvCxnSpPr>
          <p:spPr>
            <a:xfrm>
              <a:off x="386536" y="4399792"/>
              <a:ext cx="93873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1532340" y="4399792"/>
              <a:ext cx="648829"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2404232" y="4399792"/>
              <a:ext cx="938731"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3575461" y="4399792"/>
              <a:ext cx="48317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307119" y="4399792"/>
              <a:ext cx="136941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963703" y="4399792"/>
              <a:ext cx="136668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7537458" y="4399792"/>
              <a:ext cx="1380487"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6" name="Rectangle 35"/>
          <p:cNvSpPr/>
          <p:nvPr/>
        </p:nvSpPr>
        <p:spPr>
          <a:xfrm>
            <a:off x="0" y="6477486"/>
            <a:ext cx="9068869" cy="338554"/>
          </a:xfrm>
          <a:prstGeom prst="rect">
            <a:avLst/>
          </a:prstGeom>
        </p:spPr>
        <p:txBody>
          <a:bodyPr wrap="square">
            <a:spAutoFit/>
          </a:bodyPr>
          <a:lstStyle/>
          <a:p>
            <a:pPr algn="ctr"/>
            <a:r>
              <a:rPr lang="en-US" sz="1600" dirty="0"/>
              <a:t>http://</a:t>
            </a:r>
            <a:r>
              <a:rPr lang="en-US" sz="1600" dirty="0" err="1"/>
              <a:t>www.nature.com</a:t>
            </a:r>
            <a:r>
              <a:rPr lang="en-US" sz="1600" dirty="0"/>
              <a:t>/</a:t>
            </a:r>
            <a:r>
              <a:rPr lang="en-US" sz="1600" dirty="0" err="1"/>
              <a:t>srep</a:t>
            </a:r>
            <a:r>
              <a:rPr lang="en-US" sz="1600" dirty="0"/>
              <a:t>/2013/130207/srep01236/full/srep01236.html</a:t>
            </a:r>
          </a:p>
        </p:txBody>
      </p:sp>
    </p:spTree>
    <p:extLst>
      <p:ext uri="{BB962C8B-B14F-4D97-AF65-F5344CB8AC3E}">
        <p14:creationId xmlns:p14="http://schemas.microsoft.com/office/powerpoint/2010/main" val="22121199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r="60000"/>
          <a:stretch/>
        </p:blipFill>
        <p:spPr>
          <a:xfrm>
            <a:off x="4899811" y="1752172"/>
            <a:ext cx="3657600" cy="5791487"/>
          </a:xfrm>
          <a:prstGeom prst="rect">
            <a:avLst/>
          </a:prstGeom>
        </p:spPr>
      </p:pic>
      <p:sp>
        <p:nvSpPr>
          <p:cNvPr id="4" name="Rectangle 3"/>
          <p:cNvSpPr/>
          <p:nvPr/>
        </p:nvSpPr>
        <p:spPr>
          <a:xfrm>
            <a:off x="0" y="6477486"/>
            <a:ext cx="9068869" cy="430887"/>
          </a:xfrm>
          <a:prstGeom prst="rect">
            <a:avLst/>
          </a:prstGeom>
        </p:spPr>
        <p:txBody>
          <a:bodyPr wrap="square">
            <a:spAutoFit/>
          </a:bodyPr>
          <a:lstStyle/>
          <a:p>
            <a:pPr algn="ctr"/>
            <a:r>
              <a:rPr lang="en-US" sz="2200" dirty="0"/>
              <a:t>http://</a:t>
            </a:r>
            <a:r>
              <a:rPr lang="en-US" sz="2200" dirty="0" err="1"/>
              <a:t>www.nature.com</a:t>
            </a:r>
            <a:r>
              <a:rPr lang="en-US" sz="2200" dirty="0"/>
              <a:t>/</a:t>
            </a:r>
            <a:r>
              <a:rPr lang="en-US" sz="2200" dirty="0" err="1"/>
              <a:t>srep</a:t>
            </a:r>
            <a:r>
              <a:rPr lang="en-US" sz="2200" dirty="0"/>
              <a:t>/2013/130207/srep01236/full/srep01236.html</a:t>
            </a:r>
          </a:p>
        </p:txBody>
      </p:sp>
      <p:sp>
        <p:nvSpPr>
          <p:cNvPr id="9" name="TextBox 8"/>
          <p:cNvSpPr txBox="1"/>
          <p:nvPr/>
        </p:nvSpPr>
        <p:spPr>
          <a:xfrm>
            <a:off x="760668" y="118137"/>
            <a:ext cx="7701718" cy="584776"/>
          </a:xfrm>
          <a:prstGeom prst="rect">
            <a:avLst/>
          </a:prstGeom>
          <a:noFill/>
        </p:spPr>
        <p:txBody>
          <a:bodyPr wrap="square" rtlCol="0">
            <a:spAutoFit/>
          </a:bodyPr>
          <a:lstStyle/>
          <a:p>
            <a:r>
              <a:rPr lang="en-US" sz="3200" dirty="0">
                <a:solidFill>
                  <a:srgbClr val="0000FF"/>
                </a:solidFill>
              </a:rPr>
              <a:t>Filters:  </a:t>
            </a:r>
            <a:r>
              <a:rPr lang="en-US" sz="3200" dirty="0"/>
              <a:t>principle and secondary SVD values.</a:t>
            </a:r>
          </a:p>
        </p:txBody>
      </p:sp>
      <p:sp>
        <p:nvSpPr>
          <p:cNvPr id="3" name="TextBox 2"/>
          <p:cNvSpPr txBox="1"/>
          <p:nvPr/>
        </p:nvSpPr>
        <p:spPr>
          <a:xfrm>
            <a:off x="1035363" y="3796596"/>
            <a:ext cx="2098340" cy="1015663"/>
          </a:xfrm>
          <a:prstGeom prst="rect">
            <a:avLst/>
          </a:prstGeom>
          <a:noFill/>
        </p:spPr>
        <p:txBody>
          <a:bodyPr wrap="square" rtlCol="0">
            <a:spAutoFit/>
          </a:bodyPr>
          <a:lstStyle/>
          <a:p>
            <a:r>
              <a:rPr lang="en-US" sz="6000" dirty="0"/>
              <a:t>Data</a:t>
            </a:r>
          </a:p>
        </p:txBody>
      </p:sp>
      <p:sp>
        <p:nvSpPr>
          <p:cNvPr id="7" name="Right Arrow 6"/>
          <p:cNvSpPr/>
          <p:nvPr/>
        </p:nvSpPr>
        <p:spPr>
          <a:xfrm flipV="1">
            <a:off x="3409799" y="3870559"/>
            <a:ext cx="1021560" cy="966401"/>
          </a:xfrm>
          <a:prstGeom prst="rightArrow">
            <a:avLst/>
          </a:prstGeom>
          <a:solidFill>
            <a:schemeClr val="tx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3"/>
          <a:srcRect l="22482" t="8094" r="2112" b="30053"/>
          <a:stretch/>
        </p:blipFill>
        <p:spPr>
          <a:xfrm>
            <a:off x="2949740" y="786384"/>
            <a:ext cx="3374136" cy="2075688"/>
          </a:xfrm>
          <a:prstGeom prst="rect">
            <a:avLst/>
          </a:prstGeom>
        </p:spPr>
      </p:pic>
      <p:sp>
        <p:nvSpPr>
          <p:cNvPr id="10" name="Rectangle 9"/>
          <p:cNvSpPr/>
          <p:nvPr/>
        </p:nvSpPr>
        <p:spPr>
          <a:xfrm>
            <a:off x="1518104" y="2718824"/>
            <a:ext cx="6198818" cy="338554"/>
          </a:xfrm>
          <a:prstGeom prst="rect">
            <a:avLst/>
          </a:prstGeom>
        </p:spPr>
        <p:txBody>
          <a:bodyPr wrap="square">
            <a:spAutoFit/>
          </a:bodyPr>
          <a:lstStyle/>
          <a:p>
            <a:r>
              <a:rPr lang="en-US" sz="1600" dirty="0"/>
              <a:t>http://</a:t>
            </a:r>
            <a:r>
              <a:rPr lang="en-US" sz="1600" dirty="0" err="1"/>
              <a:t>commons.wikimedia.org</a:t>
            </a:r>
            <a:r>
              <a:rPr lang="en-US" sz="1600" dirty="0"/>
              <a:t>/wiki/</a:t>
            </a:r>
            <a:r>
              <a:rPr lang="en-US" sz="1600" dirty="0" err="1"/>
              <a:t>File:SVD_Graphic_Example.png</a:t>
            </a:r>
            <a:endParaRPr lang="en-US" sz="1600" dirty="0"/>
          </a:p>
        </p:txBody>
      </p:sp>
    </p:spTree>
    <p:extLst>
      <p:ext uri="{BB962C8B-B14F-4D97-AF65-F5344CB8AC3E}">
        <p14:creationId xmlns:p14="http://schemas.microsoft.com/office/powerpoint/2010/main" val="1234072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217444"/>
            <a:ext cx="9144000" cy="4407679"/>
          </a:xfrm>
          <a:prstGeom prst="rect">
            <a:avLst/>
          </a:prstGeom>
        </p:spPr>
      </p:pic>
      <p:sp>
        <p:nvSpPr>
          <p:cNvPr id="3" name="Rectangle 2"/>
          <p:cNvSpPr/>
          <p:nvPr/>
        </p:nvSpPr>
        <p:spPr>
          <a:xfrm>
            <a:off x="272754" y="4729116"/>
            <a:ext cx="8871245" cy="1754327"/>
          </a:xfrm>
          <a:prstGeom prst="rect">
            <a:avLst/>
          </a:prstGeom>
        </p:spPr>
        <p:txBody>
          <a:bodyPr wrap="square">
            <a:spAutoFit/>
          </a:bodyPr>
          <a:lstStyle/>
          <a:p>
            <a:r>
              <a:rPr lang="en-US" dirty="0"/>
              <a:t>A) Low resolution map at 20 intervals for each filter B) High resolution map at 30 intervals for each filter. The overlap is such at that each interval overlaps with half of the adjacent intervals, the graphs are colored by points per game, and a variance normalized Euclidean distance metric is applied. Metric: Variance Normalized Euclidean; Lens: Principal SVD Value (Resolution 20, Gain 2.0x, Equalized) and Secondary SVD Value (Resolution 20, Gain 2.0x, Equalized). Color: red: high values, blue: low values.</a:t>
            </a:r>
          </a:p>
        </p:txBody>
      </p:sp>
      <p:sp>
        <p:nvSpPr>
          <p:cNvPr id="4" name="Rectangle 3"/>
          <p:cNvSpPr/>
          <p:nvPr/>
        </p:nvSpPr>
        <p:spPr>
          <a:xfrm>
            <a:off x="0" y="6477486"/>
            <a:ext cx="9068869" cy="430887"/>
          </a:xfrm>
          <a:prstGeom prst="rect">
            <a:avLst/>
          </a:prstGeom>
        </p:spPr>
        <p:txBody>
          <a:bodyPr wrap="square">
            <a:spAutoFit/>
          </a:bodyPr>
          <a:lstStyle/>
          <a:p>
            <a:pPr algn="ctr"/>
            <a:r>
              <a:rPr lang="en-US" sz="2200" dirty="0"/>
              <a:t>http://</a:t>
            </a:r>
            <a:r>
              <a:rPr lang="en-US" sz="2200" dirty="0" err="1"/>
              <a:t>www.nature.com</a:t>
            </a:r>
            <a:r>
              <a:rPr lang="en-US" sz="2200" dirty="0"/>
              <a:t>/</a:t>
            </a:r>
            <a:r>
              <a:rPr lang="en-US" sz="2200" dirty="0" err="1"/>
              <a:t>srep</a:t>
            </a:r>
            <a:r>
              <a:rPr lang="en-US" sz="2200" dirty="0"/>
              <a:t>/2013/130207/srep01236/full/srep01236.html</a:t>
            </a:r>
          </a:p>
        </p:txBody>
      </p:sp>
    </p:spTree>
    <p:extLst>
      <p:ext uri="{BB962C8B-B14F-4D97-AF65-F5344CB8AC3E}">
        <p14:creationId xmlns:p14="http://schemas.microsoft.com/office/powerpoint/2010/main" val="22442987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991672" y="145993"/>
            <a:ext cx="6993815" cy="4379777"/>
          </a:xfrm>
          <a:custGeom>
            <a:avLst/>
            <a:gdLst>
              <a:gd name="connsiteX0" fmla="*/ 1095883 w 6993815"/>
              <a:gd name="connsiteY0" fmla="*/ 1518323 h 4379777"/>
              <a:gd name="connsiteX1" fmla="*/ 1095883 w 6993815"/>
              <a:gd name="connsiteY1" fmla="*/ 1518323 h 4379777"/>
              <a:gd name="connsiteX2" fmla="*/ 1387848 w 6993815"/>
              <a:gd name="connsiteY2" fmla="*/ 1503723 h 4379777"/>
              <a:gd name="connsiteX3" fmla="*/ 1636019 w 6993815"/>
              <a:gd name="connsiteY3" fmla="*/ 1532922 h 4379777"/>
              <a:gd name="connsiteX4" fmla="*/ 1679814 w 6993815"/>
              <a:gd name="connsiteY4" fmla="*/ 1547521 h 4379777"/>
              <a:gd name="connsiteX5" fmla="*/ 1752805 w 6993815"/>
              <a:gd name="connsiteY5" fmla="*/ 1562120 h 4379777"/>
              <a:gd name="connsiteX6" fmla="*/ 1811199 w 6993815"/>
              <a:gd name="connsiteY6" fmla="*/ 1547521 h 4379777"/>
              <a:gd name="connsiteX7" fmla="*/ 1825797 w 6993815"/>
              <a:gd name="connsiteY7" fmla="*/ 1328532 h 4379777"/>
              <a:gd name="connsiteX8" fmla="*/ 1840395 w 6993815"/>
              <a:gd name="connsiteY8" fmla="*/ 1182540 h 4379777"/>
              <a:gd name="connsiteX9" fmla="*/ 1869592 w 6993815"/>
              <a:gd name="connsiteY9" fmla="*/ 846757 h 4379777"/>
              <a:gd name="connsiteX10" fmla="*/ 1884190 w 6993815"/>
              <a:gd name="connsiteY10" fmla="*/ 759161 h 4379777"/>
              <a:gd name="connsiteX11" fmla="*/ 1913387 w 6993815"/>
              <a:gd name="connsiteY11" fmla="*/ 671566 h 4379777"/>
              <a:gd name="connsiteX12" fmla="*/ 1927985 w 6993815"/>
              <a:gd name="connsiteY12" fmla="*/ 627768 h 4379777"/>
              <a:gd name="connsiteX13" fmla="*/ 1957181 w 6993815"/>
              <a:gd name="connsiteY13" fmla="*/ 569371 h 4379777"/>
              <a:gd name="connsiteX14" fmla="*/ 1971780 w 6993815"/>
              <a:gd name="connsiteY14" fmla="*/ 510974 h 4379777"/>
              <a:gd name="connsiteX15" fmla="*/ 2000976 w 6993815"/>
              <a:gd name="connsiteY15" fmla="*/ 467176 h 4379777"/>
              <a:gd name="connsiteX16" fmla="*/ 2030173 w 6993815"/>
              <a:gd name="connsiteY16" fmla="*/ 408779 h 4379777"/>
              <a:gd name="connsiteX17" fmla="*/ 2073968 w 6993815"/>
              <a:gd name="connsiteY17" fmla="*/ 379581 h 4379777"/>
              <a:gd name="connsiteX18" fmla="*/ 2234549 w 6993815"/>
              <a:gd name="connsiteY18" fmla="*/ 335783 h 4379777"/>
              <a:gd name="connsiteX19" fmla="*/ 2322139 w 6993815"/>
              <a:gd name="connsiteY19" fmla="*/ 350382 h 4379777"/>
              <a:gd name="connsiteX20" fmla="*/ 2336737 w 6993815"/>
              <a:gd name="connsiteY20" fmla="*/ 394180 h 4379777"/>
              <a:gd name="connsiteX21" fmla="*/ 2365933 w 6993815"/>
              <a:gd name="connsiteY21" fmla="*/ 452577 h 4379777"/>
              <a:gd name="connsiteX22" fmla="*/ 2365933 w 6993815"/>
              <a:gd name="connsiteY22" fmla="*/ 905154 h 4379777"/>
              <a:gd name="connsiteX23" fmla="*/ 2380532 w 6993815"/>
              <a:gd name="connsiteY23" fmla="*/ 1240937 h 4379777"/>
              <a:gd name="connsiteX24" fmla="*/ 2395130 w 6993815"/>
              <a:gd name="connsiteY24" fmla="*/ 1299334 h 4379777"/>
              <a:gd name="connsiteX25" fmla="*/ 2468121 w 6993815"/>
              <a:gd name="connsiteY25" fmla="*/ 1430727 h 4379777"/>
              <a:gd name="connsiteX26" fmla="*/ 2511916 w 6993815"/>
              <a:gd name="connsiteY26" fmla="*/ 1445326 h 4379777"/>
              <a:gd name="connsiteX27" fmla="*/ 2614104 w 6993815"/>
              <a:gd name="connsiteY27" fmla="*/ 1489124 h 4379777"/>
              <a:gd name="connsiteX28" fmla="*/ 2730890 w 6993815"/>
              <a:gd name="connsiteY28" fmla="*/ 1503723 h 4379777"/>
              <a:gd name="connsiteX29" fmla="*/ 3008258 w 6993815"/>
              <a:gd name="connsiteY29" fmla="*/ 1474525 h 4379777"/>
              <a:gd name="connsiteX30" fmla="*/ 3095848 w 6993815"/>
              <a:gd name="connsiteY30" fmla="*/ 1372330 h 4379777"/>
              <a:gd name="connsiteX31" fmla="*/ 3183437 w 6993815"/>
              <a:gd name="connsiteY31" fmla="*/ 1270135 h 4379777"/>
              <a:gd name="connsiteX32" fmla="*/ 3198036 w 6993815"/>
              <a:gd name="connsiteY32" fmla="*/ 1226338 h 4379777"/>
              <a:gd name="connsiteX33" fmla="*/ 3227232 w 6993815"/>
              <a:gd name="connsiteY33" fmla="*/ 1094944 h 4379777"/>
              <a:gd name="connsiteX34" fmla="*/ 3241830 w 6993815"/>
              <a:gd name="connsiteY34" fmla="*/ 1036547 h 4379777"/>
              <a:gd name="connsiteX35" fmla="*/ 3256429 w 6993815"/>
              <a:gd name="connsiteY35" fmla="*/ 510974 h 4379777"/>
              <a:gd name="connsiteX36" fmla="*/ 3285625 w 6993815"/>
              <a:gd name="connsiteY36" fmla="*/ 364982 h 4379777"/>
              <a:gd name="connsiteX37" fmla="*/ 3300224 w 6993815"/>
              <a:gd name="connsiteY37" fmla="*/ 321184 h 4379777"/>
              <a:gd name="connsiteX38" fmla="*/ 3329420 w 6993815"/>
              <a:gd name="connsiteY38" fmla="*/ 189790 h 4379777"/>
              <a:gd name="connsiteX39" fmla="*/ 3344018 w 6993815"/>
              <a:gd name="connsiteY39" fmla="*/ 145993 h 4379777"/>
              <a:gd name="connsiteX40" fmla="*/ 3387813 w 6993815"/>
              <a:gd name="connsiteY40" fmla="*/ 102195 h 4379777"/>
              <a:gd name="connsiteX41" fmla="*/ 3460805 w 6993815"/>
              <a:gd name="connsiteY41" fmla="*/ 14599 h 4379777"/>
              <a:gd name="connsiteX42" fmla="*/ 3519198 w 6993815"/>
              <a:gd name="connsiteY42" fmla="*/ 0 h 4379777"/>
              <a:gd name="connsiteX43" fmla="*/ 3665181 w 6993815"/>
              <a:gd name="connsiteY43" fmla="*/ 43798 h 4379777"/>
              <a:gd name="connsiteX44" fmla="*/ 3723574 w 6993815"/>
              <a:gd name="connsiteY44" fmla="*/ 1094944 h 4379777"/>
              <a:gd name="connsiteX45" fmla="*/ 3738172 w 6993815"/>
              <a:gd name="connsiteY45" fmla="*/ 1138742 h 4379777"/>
              <a:gd name="connsiteX46" fmla="*/ 3781967 w 6993815"/>
              <a:gd name="connsiteY46" fmla="*/ 1197139 h 4379777"/>
              <a:gd name="connsiteX47" fmla="*/ 3796565 w 6993815"/>
              <a:gd name="connsiteY47" fmla="*/ 1518323 h 4379777"/>
              <a:gd name="connsiteX48" fmla="*/ 3811163 w 6993815"/>
              <a:gd name="connsiteY48" fmla="*/ 1576720 h 4379777"/>
              <a:gd name="connsiteX49" fmla="*/ 3854958 w 6993815"/>
              <a:gd name="connsiteY49" fmla="*/ 1605918 h 4379777"/>
              <a:gd name="connsiteX50" fmla="*/ 4322103 w 6993815"/>
              <a:gd name="connsiteY50" fmla="*/ 1591319 h 4379777"/>
              <a:gd name="connsiteX51" fmla="*/ 4468086 w 6993815"/>
              <a:gd name="connsiteY51" fmla="*/ 1562120 h 4379777"/>
              <a:gd name="connsiteX52" fmla="*/ 4643266 w 6993815"/>
              <a:gd name="connsiteY52" fmla="*/ 1532922 h 4379777"/>
              <a:gd name="connsiteX53" fmla="*/ 4876838 w 6993815"/>
              <a:gd name="connsiteY53" fmla="*/ 1474525 h 4379777"/>
              <a:gd name="connsiteX54" fmla="*/ 5008223 w 6993815"/>
              <a:gd name="connsiteY54" fmla="*/ 1445326 h 4379777"/>
              <a:gd name="connsiteX55" fmla="*/ 5183402 w 6993815"/>
              <a:gd name="connsiteY55" fmla="*/ 1416128 h 4379777"/>
              <a:gd name="connsiteX56" fmla="*/ 5329385 w 6993815"/>
              <a:gd name="connsiteY56" fmla="*/ 1372330 h 4379777"/>
              <a:gd name="connsiteX57" fmla="*/ 5650547 w 6993815"/>
              <a:gd name="connsiteY57" fmla="*/ 1343132 h 4379777"/>
              <a:gd name="connsiteX58" fmla="*/ 6292872 w 6993815"/>
              <a:gd name="connsiteY58" fmla="*/ 1357731 h 4379777"/>
              <a:gd name="connsiteX59" fmla="*/ 6395060 w 6993815"/>
              <a:gd name="connsiteY59" fmla="*/ 1386929 h 4379777"/>
              <a:gd name="connsiteX60" fmla="*/ 6482649 w 6993815"/>
              <a:gd name="connsiteY60" fmla="*/ 1401529 h 4379777"/>
              <a:gd name="connsiteX61" fmla="*/ 6657829 w 6993815"/>
              <a:gd name="connsiteY61" fmla="*/ 1445326 h 4379777"/>
              <a:gd name="connsiteX62" fmla="*/ 6716222 w 6993815"/>
              <a:gd name="connsiteY62" fmla="*/ 1459926 h 4379777"/>
              <a:gd name="connsiteX63" fmla="*/ 6803812 w 6993815"/>
              <a:gd name="connsiteY63" fmla="*/ 1489124 h 4379777"/>
              <a:gd name="connsiteX64" fmla="*/ 6847606 w 6993815"/>
              <a:gd name="connsiteY64" fmla="*/ 1518323 h 4379777"/>
              <a:gd name="connsiteX65" fmla="*/ 6891401 w 6993815"/>
              <a:gd name="connsiteY65" fmla="*/ 1532922 h 4379777"/>
              <a:gd name="connsiteX66" fmla="*/ 6978991 w 6993815"/>
              <a:gd name="connsiteY66" fmla="*/ 1620517 h 4379777"/>
              <a:gd name="connsiteX67" fmla="*/ 6993589 w 6993815"/>
              <a:gd name="connsiteY67" fmla="*/ 1678914 h 4379777"/>
              <a:gd name="connsiteX68" fmla="*/ 6964393 w 6993815"/>
              <a:gd name="connsiteY68" fmla="*/ 1766510 h 4379777"/>
              <a:gd name="connsiteX69" fmla="*/ 6906000 w 6993815"/>
              <a:gd name="connsiteY69" fmla="*/ 1795709 h 4379777"/>
              <a:gd name="connsiteX70" fmla="*/ 6774615 w 6993815"/>
              <a:gd name="connsiteY70" fmla="*/ 1824907 h 4379777"/>
              <a:gd name="connsiteX71" fmla="*/ 4614069 w 6993815"/>
              <a:gd name="connsiteY71" fmla="*/ 1824907 h 4379777"/>
              <a:gd name="connsiteX72" fmla="*/ 4526479 w 6993815"/>
              <a:gd name="connsiteY72" fmla="*/ 1854106 h 4379777"/>
              <a:gd name="connsiteX73" fmla="*/ 4409693 w 6993815"/>
              <a:gd name="connsiteY73" fmla="*/ 1956300 h 4379777"/>
              <a:gd name="connsiteX74" fmla="*/ 4351300 w 6993815"/>
              <a:gd name="connsiteY74" fmla="*/ 1985499 h 4379777"/>
              <a:gd name="connsiteX75" fmla="*/ 4263710 w 6993815"/>
              <a:gd name="connsiteY75" fmla="*/ 2043896 h 4379777"/>
              <a:gd name="connsiteX76" fmla="*/ 4176121 w 6993815"/>
              <a:gd name="connsiteY76" fmla="*/ 2102293 h 4379777"/>
              <a:gd name="connsiteX77" fmla="*/ 4117727 w 6993815"/>
              <a:gd name="connsiteY77" fmla="*/ 2146091 h 4379777"/>
              <a:gd name="connsiteX78" fmla="*/ 4088531 w 6993815"/>
              <a:gd name="connsiteY78" fmla="*/ 2189888 h 4379777"/>
              <a:gd name="connsiteX79" fmla="*/ 4103129 w 6993815"/>
              <a:gd name="connsiteY79" fmla="*/ 2335881 h 4379777"/>
              <a:gd name="connsiteX80" fmla="*/ 4176121 w 6993815"/>
              <a:gd name="connsiteY80" fmla="*/ 2365079 h 4379777"/>
              <a:gd name="connsiteX81" fmla="*/ 4278309 w 6993815"/>
              <a:gd name="connsiteY81" fmla="*/ 2408877 h 4379777"/>
              <a:gd name="connsiteX82" fmla="*/ 4395095 w 6993815"/>
              <a:gd name="connsiteY82" fmla="*/ 2438076 h 4379777"/>
              <a:gd name="connsiteX83" fmla="*/ 4453488 w 6993815"/>
              <a:gd name="connsiteY83" fmla="*/ 2452675 h 4379777"/>
              <a:gd name="connsiteX84" fmla="*/ 4657864 w 6993815"/>
              <a:gd name="connsiteY84" fmla="*/ 2511072 h 4379777"/>
              <a:gd name="connsiteX85" fmla="*/ 4876838 w 6993815"/>
              <a:gd name="connsiteY85" fmla="*/ 2554870 h 4379777"/>
              <a:gd name="connsiteX86" fmla="*/ 5008223 w 6993815"/>
              <a:gd name="connsiteY86" fmla="*/ 2584068 h 4379777"/>
              <a:gd name="connsiteX87" fmla="*/ 5154206 w 6993815"/>
              <a:gd name="connsiteY87" fmla="*/ 2613267 h 4379777"/>
              <a:gd name="connsiteX88" fmla="*/ 5358582 w 6993815"/>
              <a:gd name="connsiteY88" fmla="*/ 2657065 h 4379777"/>
              <a:gd name="connsiteX89" fmla="*/ 5577556 w 6993815"/>
              <a:gd name="connsiteY89" fmla="*/ 2686263 h 4379777"/>
              <a:gd name="connsiteX90" fmla="*/ 6614034 w 6993815"/>
              <a:gd name="connsiteY90" fmla="*/ 2700862 h 4379777"/>
              <a:gd name="connsiteX91" fmla="*/ 6614034 w 6993815"/>
              <a:gd name="connsiteY91" fmla="*/ 2978248 h 4379777"/>
              <a:gd name="connsiteX92" fmla="*/ 6570239 w 6993815"/>
              <a:gd name="connsiteY92" fmla="*/ 2992847 h 4379777"/>
              <a:gd name="connsiteX93" fmla="*/ 6015504 w 6993815"/>
              <a:gd name="connsiteY93" fmla="*/ 2978248 h 4379777"/>
              <a:gd name="connsiteX94" fmla="*/ 5854923 w 6993815"/>
              <a:gd name="connsiteY94" fmla="*/ 2963649 h 4379777"/>
              <a:gd name="connsiteX95" fmla="*/ 5314787 w 6993815"/>
              <a:gd name="connsiteY95" fmla="*/ 2978248 h 4379777"/>
              <a:gd name="connsiteX96" fmla="*/ 5270992 w 6993815"/>
              <a:gd name="connsiteY96" fmla="*/ 2992847 h 4379777"/>
              <a:gd name="connsiteX97" fmla="*/ 5212599 w 6993815"/>
              <a:gd name="connsiteY97" fmla="*/ 3007447 h 4379777"/>
              <a:gd name="connsiteX98" fmla="*/ 5110411 w 6993815"/>
              <a:gd name="connsiteY98" fmla="*/ 3065844 h 4379777"/>
              <a:gd name="connsiteX99" fmla="*/ 5022821 w 6993815"/>
              <a:gd name="connsiteY99" fmla="*/ 3080443 h 4379777"/>
              <a:gd name="connsiteX100" fmla="*/ 4336702 w 6993815"/>
              <a:gd name="connsiteY100" fmla="*/ 3095042 h 4379777"/>
              <a:gd name="connsiteX101" fmla="*/ 4219915 w 6993815"/>
              <a:gd name="connsiteY101" fmla="*/ 3138840 h 4379777"/>
              <a:gd name="connsiteX102" fmla="*/ 4132326 w 6993815"/>
              <a:gd name="connsiteY102" fmla="*/ 3211836 h 4379777"/>
              <a:gd name="connsiteX103" fmla="*/ 4117727 w 6993815"/>
              <a:gd name="connsiteY103" fmla="*/ 3270233 h 4379777"/>
              <a:gd name="connsiteX104" fmla="*/ 4103129 w 6993815"/>
              <a:gd name="connsiteY104" fmla="*/ 3357829 h 4379777"/>
              <a:gd name="connsiteX105" fmla="*/ 4088531 w 6993815"/>
              <a:gd name="connsiteY105" fmla="*/ 3401627 h 4379777"/>
              <a:gd name="connsiteX106" fmla="*/ 4073933 w 6993815"/>
              <a:gd name="connsiteY106" fmla="*/ 3474623 h 4379777"/>
              <a:gd name="connsiteX107" fmla="*/ 4059334 w 6993815"/>
              <a:gd name="connsiteY107" fmla="*/ 4131589 h 4379777"/>
              <a:gd name="connsiteX108" fmla="*/ 4044736 w 6993815"/>
              <a:gd name="connsiteY108" fmla="*/ 4219185 h 4379777"/>
              <a:gd name="connsiteX109" fmla="*/ 4015539 w 6993815"/>
              <a:gd name="connsiteY109" fmla="*/ 4321380 h 4379777"/>
              <a:gd name="connsiteX110" fmla="*/ 3986343 w 6993815"/>
              <a:gd name="connsiteY110" fmla="*/ 4365177 h 4379777"/>
              <a:gd name="connsiteX111" fmla="*/ 3942548 w 6993815"/>
              <a:gd name="connsiteY111" fmla="*/ 4379777 h 4379777"/>
              <a:gd name="connsiteX112" fmla="*/ 3796565 w 6993815"/>
              <a:gd name="connsiteY112" fmla="*/ 4365177 h 4379777"/>
              <a:gd name="connsiteX113" fmla="*/ 3738172 w 6993815"/>
              <a:gd name="connsiteY113" fmla="*/ 4321380 h 4379777"/>
              <a:gd name="connsiteX114" fmla="*/ 3708975 w 6993815"/>
              <a:gd name="connsiteY114" fmla="*/ 4233784 h 4379777"/>
              <a:gd name="connsiteX115" fmla="*/ 3665181 w 6993815"/>
              <a:gd name="connsiteY115" fmla="*/ 4087792 h 4379777"/>
              <a:gd name="connsiteX116" fmla="*/ 3635984 w 6993815"/>
              <a:gd name="connsiteY116" fmla="*/ 3679012 h 4379777"/>
              <a:gd name="connsiteX117" fmla="*/ 3621386 w 6993815"/>
              <a:gd name="connsiteY117" fmla="*/ 3562218 h 4379777"/>
              <a:gd name="connsiteX118" fmla="*/ 3606787 w 6993815"/>
              <a:gd name="connsiteY118" fmla="*/ 3503821 h 4379777"/>
              <a:gd name="connsiteX119" fmla="*/ 3562993 w 6993815"/>
              <a:gd name="connsiteY119" fmla="*/ 3401627 h 4379777"/>
              <a:gd name="connsiteX120" fmla="*/ 3533796 w 6993815"/>
              <a:gd name="connsiteY120" fmla="*/ 3284833 h 4379777"/>
              <a:gd name="connsiteX121" fmla="*/ 3504599 w 6993815"/>
              <a:gd name="connsiteY121" fmla="*/ 3226436 h 4379777"/>
              <a:gd name="connsiteX122" fmla="*/ 3446206 w 6993815"/>
              <a:gd name="connsiteY122" fmla="*/ 3095042 h 4379777"/>
              <a:gd name="connsiteX123" fmla="*/ 3402412 w 6993815"/>
              <a:gd name="connsiteY123" fmla="*/ 3007447 h 4379777"/>
              <a:gd name="connsiteX124" fmla="*/ 3329420 w 6993815"/>
              <a:gd name="connsiteY124" fmla="*/ 2876053 h 4379777"/>
              <a:gd name="connsiteX125" fmla="*/ 3271027 w 6993815"/>
              <a:gd name="connsiteY125" fmla="*/ 2832256 h 4379777"/>
              <a:gd name="connsiteX126" fmla="*/ 3183437 w 6993815"/>
              <a:gd name="connsiteY126" fmla="*/ 2773859 h 4379777"/>
              <a:gd name="connsiteX127" fmla="*/ 2891472 w 6993815"/>
              <a:gd name="connsiteY127" fmla="*/ 2788458 h 4379777"/>
              <a:gd name="connsiteX128" fmla="*/ 2803882 w 6993815"/>
              <a:gd name="connsiteY128" fmla="*/ 2876053 h 4379777"/>
              <a:gd name="connsiteX129" fmla="*/ 2730890 w 6993815"/>
              <a:gd name="connsiteY129" fmla="*/ 2949050 h 4379777"/>
              <a:gd name="connsiteX130" fmla="*/ 2687096 w 6993815"/>
              <a:gd name="connsiteY130" fmla="*/ 3051244 h 4379777"/>
              <a:gd name="connsiteX131" fmla="*/ 2657899 w 6993815"/>
              <a:gd name="connsiteY131" fmla="*/ 3138840 h 4379777"/>
              <a:gd name="connsiteX132" fmla="*/ 2643301 w 6993815"/>
              <a:gd name="connsiteY132" fmla="*/ 3182638 h 4379777"/>
              <a:gd name="connsiteX133" fmla="*/ 2614104 w 6993815"/>
              <a:gd name="connsiteY133" fmla="*/ 3226436 h 4379777"/>
              <a:gd name="connsiteX134" fmla="*/ 2599506 w 6993815"/>
              <a:gd name="connsiteY134" fmla="*/ 3270233 h 4379777"/>
              <a:gd name="connsiteX135" fmla="*/ 2570309 w 6993815"/>
              <a:gd name="connsiteY135" fmla="*/ 3795806 h 4379777"/>
              <a:gd name="connsiteX136" fmla="*/ 2541113 w 6993815"/>
              <a:gd name="connsiteY136" fmla="*/ 4029395 h 4379777"/>
              <a:gd name="connsiteX137" fmla="*/ 2526514 w 6993815"/>
              <a:gd name="connsiteY137" fmla="*/ 4087792 h 4379777"/>
              <a:gd name="connsiteX138" fmla="*/ 2468121 w 6993815"/>
              <a:gd name="connsiteY138" fmla="*/ 4175387 h 4379777"/>
              <a:gd name="connsiteX139" fmla="*/ 2453523 w 6993815"/>
              <a:gd name="connsiteY139" fmla="*/ 4233784 h 4379777"/>
              <a:gd name="connsiteX140" fmla="*/ 2263745 w 6993815"/>
              <a:gd name="connsiteY140" fmla="*/ 4219185 h 4379777"/>
              <a:gd name="connsiteX141" fmla="*/ 2190754 w 6993815"/>
              <a:gd name="connsiteY141" fmla="*/ 4087792 h 4379777"/>
              <a:gd name="connsiteX142" fmla="*/ 2161557 w 6993815"/>
              <a:gd name="connsiteY142" fmla="*/ 4000196 h 4379777"/>
              <a:gd name="connsiteX143" fmla="*/ 2146959 w 6993815"/>
              <a:gd name="connsiteY143" fmla="*/ 3941799 h 4379777"/>
              <a:gd name="connsiteX144" fmla="*/ 2117763 w 6993815"/>
              <a:gd name="connsiteY144" fmla="*/ 3883402 h 4379777"/>
              <a:gd name="connsiteX145" fmla="*/ 2088566 w 6993815"/>
              <a:gd name="connsiteY145" fmla="*/ 3314031 h 4379777"/>
              <a:gd name="connsiteX146" fmla="*/ 2030173 w 6993815"/>
              <a:gd name="connsiteY146" fmla="*/ 2730061 h 4379777"/>
              <a:gd name="connsiteX147" fmla="*/ 716327 w 6993815"/>
              <a:gd name="connsiteY147" fmla="*/ 2730061 h 4379777"/>
              <a:gd name="connsiteX148" fmla="*/ 643336 w 6993815"/>
              <a:gd name="connsiteY148" fmla="*/ 2700862 h 4379777"/>
              <a:gd name="connsiteX149" fmla="*/ 541148 w 6993815"/>
              <a:gd name="connsiteY149" fmla="*/ 2686263 h 4379777"/>
              <a:gd name="connsiteX150" fmla="*/ 453558 w 6993815"/>
              <a:gd name="connsiteY150" fmla="*/ 2657065 h 4379777"/>
              <a:gd name="connsiteX151" fmla="*/ 249182 w 6993815"/>
              <a:gd name="connsiteY151" fmla="*/ 2613267 h 4379777"/>
              <a:gd name="connsiteX152" fmla="*/ 161593 w 6993815"/>
              <a:gd name="connsiteY152" fmla="*/ 2584068 h 4379777"/>
              <a:gd name="connsiteX153" fmla="*/ 117798 w 6993815"/>
              <a:gd name="connsiteY153" fmla="*/ 2569469 h 4379777"/>
              <a:gd name="connsiteX154" fmla="*/ 59405 w 6993815"/>
              <a:gd name="connsiteY154" fmla="*/ 2540271 h 4379777"/>
              <a:gd name="connsiteX155" fmla="*/ 1011 w 6993815"/>
              <a:gd name="connsiteY155" fmla="*/ 2452675 h 4379777"/>
              <a:gd name="connsiteX156" fmla="*/ 15610 w 6993815"/>
              <a:gd name="connsiteY156" fmla="*/ 2394278 h 4379777"/>
              <a:gd name="connsiteX157" fmla="*/ 176191 w 6993815"/>
              <a:gd name="connsiteY157" fmla="*/ 2350480 h 4379777"/>
              <a:gd name="connsiteX158" fmla="*/ 438960 w 6993815"/>
              <a:gd name="connsiteY158" fmla="*/ 2306682 h 4379777"/>
              <a:gd name="connsiteX159" fmla="*/ 1022891 w 6993815"/>
              <a:gd name="connsiteY159" fmla="*/ 2321282 h 4379777"/>
              <a:gd name="connsiteX160" fmla="*/ 1110481 w 6993815"/>
              <a:gd name="connsiteY160" fmla="*/ 2335881 h 4379777"/>
              <a:gd name="connsiteX161" fmla="*/ 1241866 w 6993815"/>
              <a:gd name="connsiteY161" fmla="*/ 2350480 h 4379777"/>
              <a:gd name="connsiteX162" fmla="*/ 2132361 w 6993815"/>
              <a:gd name="connsiteY162" fmla="*/ 2335881 h 4379777"/>
              <a:gd name="connsiteX163" fmla="*/ 2176156 w 6993815"/>
              <a:gd name="connsiteY163" fmla="*/ 2292083 h 4379777"/>
              <a:gd name="connsiteX164" fmla="*/ 2234549 w 6993815"/>
              <a:gd name="connsiteY164" fmla="*/ 2204488 h 4379777"/>
              <a:gd name="connsiteX165" fmla="*/ 2205352 w 6993815"/>
              <a:gd name="connsiteY165" fmla="*/ 2102293 h 4379777"/>
              <a:gd name="connsiteX166" fmla="*/ 2059369 w 6993815"/>
              <a:gd name="connsiteY166" fmla="*/ 2014697 h 4379777"/>
              <a:gd name="connsiteX167" fmla="*/ 2015575 w 6993815"/>
              <a:gd name="connsiteY167" fmla="*/ 1985499 h 4379777"/>
              <a:gd name="connsiteX168" fmla="*/ 1971780 w 6993815"/>
              <a:gd name="connsiteY168" fmla="*/ 1970900 h 4379777"/>
              <a:gd name="connsiteX169" fmla="*/ 1563028 w 6993815"/>
              <a:gd name="connsiteY169" fmla="*/ 1941701 h 4379777"/>
              <a:gd name="connsiteX170" fmla="*/ 1314857 w 6993815"/>
              <a:gd name="connsiteY170" fmla="*/ 1897903 h 4379777"/>
              <a:gd name="connsiteX171" fmla="*/ 1125079 w 6993815"/>
              <a:gd name="connsiteY171" fmla="*/ 1854106 h 4379777"/>
              <a:gd name="connsiteX172" fmla="*/ 803917 w 6993815"/>
              <a:gd name="connsiteY172" fmla="*/ 1810308 h 4379777"/>
              <a:gd name="connsiteX173" fmla="*/ 716327 w 6993815"/>
              <a:gd name="connsiteY173" fmla="*/ 1795709 h 4379777"/>
              <a:gd name="connsiteX174" fmla="*/ 468156 w 6993815"/>
              <a:gd name="connsiteY174" fmla="*/ 1781109 h 4379777"/>
              <a:gd name="connsiteX175" fmla="*/ 307575 w 6993815"/>
              <a:gd name="connsiteY175" fmla="*/ 1766510 h 4379777"/>
              <a:gd name="connsiteX176" fmla="*/ 205387 w 6993815"/>
              <a:gd name="connsiteY176" fmla="*/ 1737312 h 4379777"/>
              <a:gd name="connsiteX177" fmla="*/ 190789 w 6993815"/>
              <a:gd name="connsiteY177" fmla="*/ 1693514 h 4379777"/>
              <a:gd name="connsiteX178" fmla="*/ 307575 w 6993815"/>
              <a:gd name="connsiteY178" fmla="*/ 1591319 h 4379777"/>
              <a:gd name="connsiteX179" fmla="*/ 1241866 w 6993815"/>
              <a:gd name="connsiteY179" fmla="*/ 1576720 h 4379777"/>
              <a:gd name="connsiteX180" fmla="*/ 1285660 w 6993815"/>
              <a:gd name="connsiteY180" fmla="*/ 1547521 h 4379777"/>
              <a:gd name="connsiteX181" fmla="*/ 1329455 w 6993815"/>
              <a:gd name="connsiteY181" fmla="*/ 1532922 h 4379777"/>
              <a:gd name="connsiteX182" fmla="*/ 1358652 w 6993815"/>
              <a:gd name="connsiteY182" fmla="*/ 1503723 h 4379777"/>
              <a:gd name="connsiteX183" fmla="*/ 1358652 w 6993815"/>
              <a:gd name="connsiteY183" fmla="*/ 1503723 h 4379777"/>
              <a:gd name="connsiteX184" fmla="*/ 1358652 w 6993815"/>
              <a:gd name="connsiteY184" fmla="*/ 1503723 h 43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6993815" h="4379777">
                <a:moveTo>
                  <a:pt x="1095883" y="1518323"/>
                </a:moveTo>
                <a:lnTo>
                  <a:pt x="1095883" y="1518323"/>
                </a:lnTo>
                <a:cubicBezTo>
                  <a:pt x="1193205" y="1513456"/>
                  <a:pt x="1290405" y="1503723"/>
                  <a:pt x="1387848" y="1503723"/>
                </a:cubicBezTo>
                <a:cubicBezTo>
                  <a:pt x="1436320" y="1503723"/>
                  <a:pt x="1573386" y="1519003"/>
                  <a:pt x="1636019" y="1532922"/>
                </a:cubicBezTo>
                <a:cubicBezTo>
                  <a:pt x="1651041" y="1536260"/>
                  <a:pt x="1664885" y="1543789"/>
                  <a:pt x="1679814" y="1547521"/>
                </a:cubicBezTo>
                <a:cubicBezTo>
                  <a:pt x="1703885" y="1553539"/>
                  <a:pt x="1728475" y="1557254"/>
                  <a:pt x="1752805" y="1562120"/>
                </a:cubicBezTo>
                <a:cubicBezTo>
                  <a:pt x="1772270" y="1557254"/>
                  <a:pt x="1805215" y="1566672"/>
                  <a:pt x="1811199" y="1547521"/>
                </a:cubicBezTo>
                <a:cubicBezTo>
                  <a:pt x="1833019" y="1477692"/>
                  <a:pt x="1819963" y="1401457"/>
                  <a:pt x="1825797" y="1328532"/>
                </a:cubicBezTo>
                <a:cubicBezTo>
                  <a:pt x="1829697" y="1279781"/>
                  <a:pt x="1836911" y="1231322"/>
                  <a:pt x="1840395" y="1182540"/>
                </a:cubicBezTo>
                <a:cubicBezTo>
                  <a:pt x="1870503" y="760989"/>
                  <a:pt x="1833790" y="1043677"/>
                  <a:pt x="1869592" y="846757"/>
                </a:cubicBezTo>
                <a:cubicBezTo>
                  <a:pt x="1874887" y="817633"/>
                  <a:pt x="1877011" y="787879"/>
                  <a:pt x="1884190" y="759161"/>
                </a:cubicBezTo>
                <a:cubicBezTo>
                  <a:pt x="1891654" y="729302"/>
                  <a:pt x="1903655" y="700764"/>
                  <a:pt x="1913387" y="671566"/>
                </a:cubicBezTo>
                <a:cubicBezTo>
                  <a:pt x="1918253" y="656967"/>
                  <a:pt x="1921103" y="641532"/>
                  <a:pt x="1927985" y="627768"/>
                </a:cubicBezTo>
                <a:cubicBezTo>
                  <a:pt x="1937717" y="608302"/>
                  <a:pt x="1949540" y="589748"/>
                  <a:pt x="1957181" y="569371"/>
                </a:cubicBezTo>
                <a:cubicBezTo>
                  <a:pt x="1964226" y="550584"/>
                  <a:pt x="1963877" y="529417"/>
                  <a:pt x="1971780" y="510974"/>
                </a:cubicBezTo>
                <a:cubicBezTo>
                  <a:pt x="1978691" y="494847"/>
                  <a:pt x="1992271" y="482410"/>
                  <a:pt x="2000976" y="467176"/>
                </a:cubicBezTo>
                <a:cubicBezTo>
                  <a:pt x="2011773" y="448280"/>
                  <a:pt x="2016241" y="425498"/>
                  <a:pt x="2030173" y="408779"/>
                </a:cubicBezTo>
                <a:cubicBezTo>
                  <a:pt x="2041405" y="395300"/>
                  <a:pt x="2058735" y="388286"/>
                  <a:pt x="2073968" y="379581"/>
                </a:cubicBezTo>
                <a:cubicBezTo>
                  <a:pt x="2148277" y="337116"/>
                  <a:pt x="2134312" y="350103"/>
                  <a:pt x="2234549" y="335783"/>
                </a:cubicBezTo>
                <a:cubicBezTo>
                  <a:pt x="2263746" y="340649"/>
                  <a:pt x="2296440" y="335696"/>
                  <a:pt x="2322139" y="350382"/>
                </a:cubicBezTo>
                <a:cubicBezTo>
                  <a:pt x="2335500" y="358017"/>
                  <a:pt x="2330675" y="380035"/>
                  <a:pt x="2336737" y="394180"/>
                </a:cubicBezTo>
                <a:cubicBezTo>
                  <a:pt x="2345309" y="414184"/>
                  <a:pt x="2356201" y="433111"/>
                  <a:pt x="2365933" y="452577"/>
                </a:cubicBezTo>
                <a:cubicBezTo>
                  <a:pt x="2400137" y="726215"/>
                  <a:pt x="2365933" y="399746"/>
                  <a:pt x="2365933" y="905154"/>
                </a:cubicBezTo>
                <a:cubicBezTo>
                  <a:pt x="2365933" y="1017187"/>
                  <a:pt x="2372256" y="1129210"/>
                  <a:pt x="2380532" y="1240937"/>
                </a:cubicBezTo>
                <a:cubicBezTo>
                  <a:pt x="2382014" y="1260947"/>
                  <a:pt x="2389618" y="1280041"/>
                  <a:pt x="2395130" y="1299334"/>
                </a:cubicBezTo>
                <a:cubicBezTo>
                  <a:pt x="2405954" y="1337221"/>
                  <a:pt x="2435100" y="1419720"/>
                  <a:pt x="2468121" y="1430727"/>
                </a:cubicBezTo>
                <a:cubicBezTo>
                  <a:pt x="2482719" y="1435593"/>
                  <a:pt x="2497772" y="1439264"/>
                  <a:pt x="2511916" y="1445326"/>
                </a:cubicBezTo>
                <a:cubicBezTo>
                  <a:pt x="2549005" y="1461222"/>
                  <a:pt x="2574460" y="1481916"/>
                  <a:pt x="2614104" y="1489124"/>
                </a:cubicBezTo>
                <a:cubicBezTo>
                  <a:pt x="2652703" y="1496142"/>
                  <a:pt x="2691961" y="1498857"/>
                  <a:pt x="2730890" y="1503723"/>
                </a:cubicBezTo>
                <a:cubicBezTo>
                  <a:pt x="2823346" y="1493990"/>
                  <a:pt x="2917413" y="1494275"/>
                  <a:pt x="3008258" y="1474525"/>
                </a:cubicBezTo>
                <a:cubicBezTo>
                  <a:pt x="3067822" y="1461576"/>
                  <a:pt x="3070296" y="1413217"/>
                  <a:pt x="3095848" y="1372330"/>
                </a:cubicBezTo>
                <a:cubicBezTo>
                  <a:pt x="3127061" y="1322385"/>
                  <a:pt x="3143623" y="1309951"/>
                  <a:pt x="3183437" y="1270135"/>
                </a:cubicBezTo>
                <a:cubicBezTo>
                  <a:pt x="3188303" y="1255536"/>
                  <a:pt x="3193809" y="1241135"/>
                  <a:pt x="3198036" y="1226338"/>
                </a:cubicBezTo>
                <a:cubicBezTo>
                  <a:pt x="3215835" y="1164040"/>
                  <a:pt x="3212184" y="1162668"/>
                  <a:pt x="3227232" y="1094944"/>
                </a:cubicBezTo>
                <a:cubicBezTo>
                  <a:pt x="3231584" y="1075357"/>
                  <a:pt x="3236964" y="1056013"/>
                  <a:pt x="3241830" y="1036547"/>
                </a:cubicBezTo>
                <a:cubicBezTo>
                  <a:pt x="3246696" y="861356"/>
                  <a:pt x="3248093" y="686034"/>
                  <a:pt x="3256429" y="510974"/>
                </a:cubicBezTo>
                <a:cubicBezTo>
                  <a:pt x="3258068" y="476561"/>
                  <a:pt x="3274868" y="402632"/>
                  <a:pt x="3285625" y="364982"/>
                </a:cubicBezTo>
                <a:cubicBezTo>
                  <a:pt x="3289852" y="350185"/>
                  <a:pt x="3295997" y="335981"/>
                  <a:pt x="3300224" y="321184"/>
                </a:cubicBezTo>
                <a:cubicBezTo>
                  <a:pt x="3330190" y="216298"/>
                  <a:pt x="3299324" y="310184"/>
                  <a:pt x="3329420" y="189790"/>
                </a:cubicBezTo>
                <a:cubicBezTo>
                  <a:pt x="3333152" y="174861"/>
                  <a:pt x="3335482" y="158797"/>
                  <a:pt x="3344018" y="145993"/>
                </a:cubicBezTo>
                <a:cubicBezTo>
                  <a:pt x="3355470" y="128814"/>
                  <a:pt x="3374596" y="118056"/>
                  <a:pt x="3387813" y="102195"/>
                </a:cubicBezTo>
                <a:cubicBezTo>
                  <a:pt x="3415296" y="69213"/>
                  <a:pt x="3420096" y="37863"/>
                  <a:pt x="3460805" y="14599"/>
                </a:cubicBezTo>
                <a:cubicBezTo>
                  <a:pt x="3478225" y="4644"/>
                  <a:pt x="3499734" y="4866"/>
                  <a:pt x="3519198" y="0"/>
                </a:cubicBezTo>
                <a:cubicBezTo>
                  <a:pt x="3567859" y="14599"/>
                  <a:pt x="3657403" y="-6407"/>
                  <a:pt x="3665181" y="43798"/>
                </a:cubicBezTo>
                <a:cubicBezTo>
                  <a:pt x="3859875" y="1300542"/>
                  <a:pt x="3468001" y="754159"/>
                  <a:pt x="3723574" y="1094944"/>
                </a:cubicBezTo>
                <a:cubicBezTo>
                  <a:pt x="3728440" y="1109543"/>
                  <a:pt x="3730537" y="1125380"/>
                  <a:pt x="3738172" y="1138742"/>
                </a:cubicBezTo>
                <a:cubicBezTo>
                  <a:pt x="3750243" y="1159868"/>
                  <a:pt x="3778267" y="1173090"/>
                  <a:pt x="3781967" y="1197139"/>
                </a:cubicBezTo>
                <a:cubicBezTo>
                  <a:pt x="3798262" y="1303065"/>
                  <a:pt x="3788346" y="1411467"/>
                  <a:pt x="3796565" y="1518323"/>
                </a:cubicBezTo>
                <a:cubicBezTo>
                  <a:pt x="3798104" y="1538329"/>
                  <a:pt x="3800034" y="1560025"/>
                  <a:pt x="3811163" y="1576720"/>
                </a:cubicBezTo>
                <a:cubicBezTo>
                  <a:pt x="3820895" y="1591319"/>
                  <a:pt x="3840360" y="1596185"/>
                  <a:pt x="3854958" y="1605918"/>
                </a:cubicBezTo>
                <a:cubicBezTo>
                  <a:pt x="4010673" y="1601052"/>
                  <a:pt x="4166708" y="1602419"/>
                  <a:pt x="4322103" y="1591319"/>
                </a:cubicBezTo>
                <a:cubicBezTo>
                  <a:pt x="4371602" y="1587783"/>
                  <a:pt x="4419136" y="1570279"/>
                  <a:pt x="4468086" y="1562120"/>
                </a:cubicBezTo>
                <a:lnTo>
                  <a:pt x="4643266" y="1532922"/>
                </a:lnTo>
                <a:cubicBezTo>
                  <a:pt x="4799788" y="1480743"/>
                  <a:pt x="4665436" y="1521507"/>
                  <a:pt x="4876838" y="1474525"/>
                </a:cubicBezTo>
                <a:cubicBezTo>
                  <a:pt x="4920633" y="1464792"/>
                  <a:pt x="4964152" y="1453721"/>
                  <a:pt x="5008223" y="1445326"/>
                </a:cubicBezTo>
                <a:cubicBezTo>
                  <a:pt x="5066376" y="1434249"/>
                  <a:pt x="5183402" y="1416128"/>
                  <a:pt x="5183402" y="1416128"/>
                </a:cubicBezTo>
                <a:cubicBezTo>
                  <a:pt x="5247362" y="1390542"/>
                  <a:pt x="5261062" y="1379922"/>
                  <a:pt x="5329385" y="1372330"/>
                </a:cubicBezTo>
                <a:cubicBezTo>
                  <a:pt x="5436223" y="1360459"/>
                  <a:pt x="5650547" y="1343132"/>
                  <a:pt x="5650547" y="1343132"/>
                </a:cubicBezTo>
                <a:cubicBezTo>
                  <a:pt x="5864655" y="1347998"/>
                  <a:pt x="6079078" y="1345154"/>
                  <a:pt x="6292872" y="1357731"/>
                </a:cubicBezTo>
                <a:cubicBezTo>
                  <a:pt x="6328237" y="1359811"/>
                  <a:pt x="6360542" y="1378963"/>
                  <a:pt x="6395060" y="1386929"/>
                </a:cubicBezTo>
                <a:cubicBezTo>
                  <a:pt x="6423901" y="1393585"/>
                  <a:pt x="6453934" y="1394350"/>
                  <a:pt x="6482649" y="1401529"/>
                </a:cubicBezTo>
                <a:cubicBezTo>
                  <a:pt x="6872863" y="1499090"/>
                  <a:pt x="6275835" y="1368921"/>
                  <a:pt x="6657829" y="1445326"/>
                </a:cubicBezTo>
                <a:cubicBezTo>
                  <a:pt x="6677503" y="1449261"/>
                  <a:pt x="6697005" y="1454160"/>
                  <a:pt x="6716222" y="1459926"/>
                </a:cubicBezTo>
                <a:cubicBezTo>
                  <a:pt x="6745700" y="1468770"/>
                  <a:pt x="6803812" y="1489124"/>
                  <a:pt x="6803812" y="1489124"/>
                </a:cubicBezTo>
                <a:cubicBezTo>
                  <a:pt x="6818410" y="1498857"/>
                  <a:pt x="6831913" y="1510476"/>
                  <a:pt x="6847606" y="1518323"/>
                </a:cubicBezTo>
                <a:cubicBezTo>
                  <a:pt x="6861369" y="1525205"/>
                  <a:pt x="6879255" y="1523474"/>
                  <a:pt x="6891401" y="1532922"/>
                </a:cubicBezTo>
                <a:cubicBezTo>
                  <a:pt x="6923994" y="1558273"/>
                  <a:pt x="6978991" y="1620517"/>
                  <a:pt x="6978991" y="1620517"/>
                </a:cubicBezTo>
                <a:cubicBezTo>
                  <a:pt x="6983857" y="1639983"/>
                  <a:pt x="6995585" y="1658949"/>
                  <a:pt x="6993589" y="1678914"/>
                </a:cubicBezTo>
                <a:cubicBezTo>
                  <a:pt x="6990527" y="1709539"/>
                  <a:pt x="6982859" y="1741887"/>
                  <a:pt x="6964393" y="1766510"/>
                </a:cubicBezTo>
                <a:cubicBezTo>
                  <a:pt x="6951336" y="1783920"/>
                  <a:pt x="6926376" y="1788067"/>
                  <a:pt x="6906000" y="1795709"/>
                </a:cubicBezTo>
                <a:cubicBezTo>
                  <a:pt x="6882441" y="1804544"/>
                  <a:pt x="6794432" y="1820943"/>
                  <a:pt x="6774615" y="1824907"/>
                </a:cubicBezTo>
                <a:cubicBezTo>
                  <a:pt x="6113452" y="1817036"/>
                  <a:pt x="5289217" y="1795970"/>
                  <a:pt x="4614069" y="1824907"/>
                </a:cubicBezTo>
                <a:cubicBezTo>
                  <a:pt x="4583321" y="1826225"/>
                  <a:pt x="4555676" y="1844373"/>
                  <a:pt x="4526479" y="1854106"/>
                </a:cubicBezTo>
                <a:cubicBezTo>
                  <a:pt x="4484269" y="1896319"/>
                  <a:pt x="4463163" y="1920651"/>
                  <a:pt x="4409693" y="1956300"/>
                </a:cubicBezTo>
                <a:cubicBezTo>
                  <a:pt x="4391586" y="1968372"/>
                  <a:pt x="4369961" y="1974302"/>
                  <a:pt x="4351300" y="1985499"/>
                </a:cubicBezTo>
                <a:cubicBezTo>
                  <a:pt x="4321211" y="2003554"/>
                  <a:pt x="4292907" y="2024430"/>
                  <a:pt x="4263710" y="2043896"/>
                </a:cubicBezTo>
                <a:cubicBezTo>
                  <a:pt x="4263682" y="2043914"/>
                  <a:pt x="4176148" y="2102273"/>
                  <a:pt x="4176121" y="2102293"/>
                </a:cubicBezTo>
                <a:lnTo>
                  <a:pt x="4117727" y="2146091"/>
                </a:lnTo>
                <a:cubicBezTo>
                  <a:pt x="4107995" y="2160690"/>
                  <a:pt x="4096377" y="2174195"/>
                  <a:pt x="4088531" y="2189888"/>
                </a:cubicBezTo>
                <a:cubicBezTo>
                  <a:pt x="4064662" y="2237629"/>
                  <a:pt x="4065259" y="2287187"/>
                  <a:pt x="4103129" y="2335881"/>
                </a:cubicBezTo>
                <a:cubicBezTo>
                  <a:pt x="4119217" y="2356567"/>
                  <a:pt x="4152175" y="2354436"/>
                  <a:pt x="4176121" y="2365079"/>
                </a:cubicBezTo>
                <a:cubicBezTo>
                  <a:pt x="4239466" y="2393234"/>
                  <a:pt x="4220099" y="2393000"/>
                  <a:pt x="4278309" y="2408877"/>
                </a:cubicBezTo>
                <a:cubicBezTo>
                  <a:pt x="4317022" y="2419436"/>
                  <a:pt x="4356166" y="2428343"/>
                  <a:pt x="4395095" y="2438076"/>
                </a:cubicBezTo>
                <a:cubicBezTo>
                  <a:pt x="4414559" y="2442942"/>
                  <a:pt x="4434454" y="2446330"/>
                  <a:pt x="4453488" y="2452675"/>
                </a:cubicBezTo>
                <a:cubicBezTo>
                  <a:pt x="4536974" y="2480506"/>
                  <a:pt x="4566205" y="2492739"/>
                  <a:pt x="4657864" y="2511072"/>
                </a:cubicBezTo>
                <a:lnTo>
                  <a:pt x="4876838" y="2554870"/>
                </a:lnTo>
                <a:cubicBezTo>
                  <a:pt x="5224436" y="2624394"/>
                  <a:pt x="4719620" y="2522220"/>
                  <a:pt x="5008223" y="2584068"/>
                </a:cubicBezTo>
                <a:cubicBezTo>
                  <a:pt x="5056746" y="2594467"/>
                  <a:pt x="5106063" y="2601231"/>
                  <a:pt x="5154206" y="2613267"/>
                </a:cubicBezTo>
                <a:cubicBezTo>
                  <a:pt x="5260740" y="2639902"/>
                  <a:pt x="5192931" y="2623932"/>
                  <a:pt x="5358582" y="2657065"/>
                </a:cubicBezTo>
                <a:cubicBezTo>
                  <a:pt x="5442327" y="2673815"/>
                  <a:pt x="5480204" y="2683859"/>
                  <a:pt x="5577556" y="2686263"/>
                </a:cubicBezTo>
                <a:cubicBezTo>
                  <a:pt x="5922978" y="2694792"/>
                  <a:pt x="6268541" y="2695996"/>
                  <a:pt x="6614034" y="2700862"/>
                </a:cubicBezTo>
                <a:cubicBezTo>
                  <a:pt x="6648327" y="2803749"/>
                  <a:pt x="6654807" y="2804952"/>
                  <a:pt x="6614034" y="2978248"/>
                </a:cubicBezTo>
                <a:cubicBezTo>
                  <a:pt x="6610510" y="2993227"/>
                  <a:pt x="6584837" y="2987981"/>
                  <a:pt x="6570239" y="2992847"/>
                </a:cubicBezTo>
                <a:lnTo>
                  <a:pt x="6015504" y="2978248"/>
                </a:lnTo>
                <a:cubicBezTo>
                  <a:pt x="5961801" y="2976056"/>
                  <a:pt x="5908671" y="2963649"/>
                  <a:pt x="5854923" y="2963649"/>
                </a:cubicBezTo>
                <a:cubicBezTo>
                  <a:pt x="5674812" y="2963649"/>
                  <a:pt x="5494832" y="2973382"/>
                  <a:pt x="5314787" y="2978248"/>
                </a:cubicBezTo>
                <a:cubicBezTo>
                  <a:pt x="5300189" y="2983114"/>
                  <a:pt x="5285788" y="2988619"/>
                  <a:pt x="5270992" y="2992847"/>
                </a:cubicBezTo>
                <a:cubicBezTo>
                  <a:pt x="5251701" y="2998359"/>
                  <a:pt x="5231040" y="2999543"/>
                  <a:pt x="5212599" y="3007447"/>
                </a:cubicBezTo>
                <a:cubicBezTo>
                  <a:pt x="5128989" y="3043283"/>
                  <a:pt x="5211422" y="3035538"/>
                  <a:pt x="5110411" y="3065844"/>
                </a:cubicBezTo>
                <a:cubicBezTo>
                  <a:pt x="5082060" y="3074350"/>
                  <a:pt x="5052399" y="3079327"/>
                  <a:pt x="5022821" y="3080443"/>
                </a:cubicBezTo>
                <a:cubicBezTo>
                  <a:pt x="4794226" y="3089070"/>
                  <a:pt x="4565408" y="3090176"/>
                  <a:pt x="4336702" y="3095042"/>
                </a:cubicBezTo>
                <a:cubicBezTo>
                  <a:pt x="4233996" y="3163518"/>
                  <a:pt x="4364227" y="3084720"/>
                  <a:pt x="4219915" y="3138840"/>
                </a:cubicBezTo>
                <a:cubicBezTo>
                  <a:pt x="4187397" y="3151035"/>
                  <a:pt x="4155044" y="3189117"/>
                  <a:pt x="4132326" y="3211836"/>
                </a:cubicBezTo>
                <a:cubicBezTo>
                  <a:pt x="4127460" y="3231302"/>
                  <a:pt x="4121662" y="3250558"/>
                  <a:pt x="4117727" y="3270233"/>
                </a:cubicBezTo>
                <a:cubicBezTo>
                  <a:pt x="4111922" y="3299260"/>
                  <a:pt x="4109550" y="3328932"/>
                  <a:pt x="4103129" y="3357829"/>
                </a:cubicBezTo>
                <a:cubicBezTo>
                  <a:pt x="4099791" y="3372852"/>
                  <a:pt x="4092263" y="3386697"/>
                  <a:pt x="4088531" y="3401627"/>
                </a:cubicBezTo>
                <a:cubicBezTo>
                  <a:pt x="4082513" y="3425700"/>
                  <a:pt x="4078799" y="3450291"/>
                  <a:pt x="4073933" y="3474623"/>
                </a:cubicBezTo>
                <a:cubicBezTo>
                  <a:pt x="4069067" y="3693612"/>
                  <a:pt x="4067917" y="3912714"/>
                  <a:pt x="4059334" y="4131589"/>
                </a:cubicBezTo>
                <a:cubicBezTo>
                  <a:pt x="4058174" y="4161168"/>
                  <a:pt x="4050541" y="4190158"/>
                  <a:pt x="4044736" y="4219185"/>
                </a:cubicBezTo>
                <a:cubicBezTo>
                  <a:pt x="4041617" y="4234782"/>
                  <a:pt x="4024816" y="4302824"/>
                  <a:pt x="4015539" y="4321380"/>
                </a:cubicBezTo>
                <a:cubicBezTo>
                  <a:pt x="4007693" y="4337073"/>
                  <a:pt x="4000043" y="4354216"/>
                  <a:pt x="3986343" y="4365177"/>
                </a:cubicBezTo>
                <a:cubicBezTo>
                  <a:pt x="3974327" y="4374790"/>
                  <a:pt x="3957146" y="4374910"/>
                  <a:pt x="3942548" y="4379777"/>
                </a:cubicBezTo>
                <a:cubicBezTo>
                  <a:pt x="3893887" y="4374910"/>
                  <a:pt x="3843587" y="4378613"/>
                  <a:pt x="3796565" y="4365177"/>
                </a:cubicBezTo>
                <a:cubicBezTo>
                  <a:pt x="3773170" y="4358492"/>
                  <a:pt x="3751668" y="4341625"/>
                  <a:pt x="3738172" y="4321380"/>
                </a:cubicBezTo>
                <a:cubicBezTo>
                  <a:pt x="3721100" y="4295771"/>
                  <a:pt x="3720405" y="4262361"/>
                  <a:pt x="3708975" y="4233784"/>
                </a:cubicBezTo>
                <a:cubicBezTo>
                  <a:pt x="3670564" y="4137749"/>
                  <a:pt x="3684918" y="4186485"/>
                  <a:pt x="3665181" y="4087792"/>
                </a:cubicBezTo>
                <a:cubicBezTo>
                  <a:pt x="3654241" y="3901816"/>
                  <a:pt x="3653664" y="3846982"/>
                  <a:pt x="3635984" y="3679012"/>
                </a:cubicBezTo>
                <a:cubicBezTo>
                  <a:pt x="3631877" y="3639993"/>
                  <a:pt x="3627836" y="3600918"/>
                  <a:pt x="3621386" y="3562218"/>
                </a:cubicBezTo>
                <a:cubicBezTo>
                  <a:pt x="3618088" y="3542426"/>
                  <a:pt x="3613832" y="3522608"/>
                  <a:pt x="3606787" y="3503821"/>
                </a:cubicBezTo>
                <a:cubicBezTo>
                  <a:pt x="3575453" y="3420260"/>
                  <a:pt x="3581118" y="3474131"/>
                  <a:pt x="3562993" y="3401627"/>
                </a:cubicBezTo>
                <a:cubicBezTo>
                  <a:pt x="3549285" y="3346792"/>
                  <a:pt x="3553816" y="3331550"/>
                  <a:pt x="3533796" y="3284833"/>
                </a:cubicBezTo>
                <a:cubicBezTo>
                  <a:pt x="3525224" y="3264829"/>
                  <a:pt x="3512681" y="3246643"/>
                  <a:pt x="3504599" y="3226436"/>
                </a:cubicBezTo>
                <a:cubicBezTo>
                  <a:pt x="3452481" y="3096132"/>
                  <a:pt x="3502379" y="3179307"/>
                  <a:pt x="3446206" y="3095042"/>
                </a:cubicBezTo>
                <a:cubicBezTo>
                  <a:pt x="3409515" y="2984960"/>
                  <a:pt x="3459007" y="3120644"/>
                  <a:pt x="3402412" y="3007447"/>
                </a:cubicBezTo>
                <a:cubicBezTo>
                  <a:pt x="3373773" y="2950166"/>
                  <a:pt x="3403060" y="2931286"/>
                  <a:pt x="3329420" y="2876053"/>
                </a:cubicBezTo>
                <a:cubicBezTo>
                  <a:pt x="3309956" y="2861454"/>
                  <a:pt x="3290959" y="2846209"/>
                  <a:pt x="3271027" y="2832256"/>
                </a:cubicBezTo>
                <a:cubicBezTo>
                  <a:pt x="3242280" y="2812132"/>
                  <a:pt x="3183437" y="2773859"/>
                  <a:pt x="3183437" y="2773859"/>
                </a:cubicBezTo>
                <a:cubicBezTo>
                  <a:pt x="3086115" y="2778725"/>
                  <a:pt x="2988163" y="2776371"/>
                  <a:pt x="2891472" y="2788458"/>
                </a:cubicBezTo>
                <a:cubicBezTo>
                  <a:pt x="2825590" y="2796694"/>
                  <a:pt x="2830832" y="2828887"/>
                  <a:pt x="2803882" y="2876053"/>
                </a:cubicBezTo>
                <a:cubicBezTo>
                  <a:pt x="2773937" y="2928460"/>
                  <a:pt x="2780300" y="2916108"/>
                  <a:pt x="2730890" y="2949050"/>
                </a:cubicBezTo>
                <a:cubicBezTo>
                  <a:pt x="2692274" y="3103527"/>
                  <a:pt x="2744703" y="2921620"/>
                  <a:pt x="2687096" y="3051244"/>
                </a:cubicBezTo>
                <a:cubicBezTo>
                  <a:pt x="2674597" y="3079370"/>
                  <a:pt x="2667631" y="3109641"/>
                  <a:pt x="2657899" y="3138840"/>
                </a:cubicBezTo>
                <a:cubicBezTo>
                  <a:pt x="2653033" y="3153439"/>
                  <a:pt x="2651837" y="3169833"/>
                  <a:pt x="2643301" y="3182638"/>
                </a:cubicBezTo>
                <a:lnTo>
                  <a:pt x="2614104" y="3226436"/>
                </a:lnTo>
                <a:cubicBezTo>
                  <a:pt x="2609238" y="3241035"/>
                  <a:pt x="2602524" y="3255143"/>
                  <a:pt x="2599506" y="3270233"/>
                </a:cubicBezTo>
                <a:cubicBezTo>
                  <a:pt x="2567188" y="3431837"/>
                  <a:pt x="2576868" y="3667896"/>
                  <a:pt x="2570309" y="3795806"/>
                </a:cubicBezTo>
                <a:cubicBezTo>
                  <a:pt x="2566839" y="3863471"/>
                  <a:pt x="2555233" y="3958793"/>
                  <a:pt x="2541113" y="4029395"/>
                </a:cubicBezTo>
                <a:cubicBezTo>
                  <a:pt x="2537178" y="4049070"/>
                  <a:pt x="2535487" y="4069845"/>
                  <a:pt x="2526514" y="4087792"/>
                </a:cubicBezTo>
                <a:cubicBezTo>
                  <a:pt x="2510821" y="4119179"/>
                  <a:pt x="2468121" y="4175387"/>
                  <a:pt x="2468121" y="4175387"/>
                </a:cubicBezTo>
                <a:cubicBezTo>
                  <a:pt x="2463255" y="4194853"/>
                  <a:pt x="2464652" y="4217089"/>
                  <a:pt x="2453523" y="4233784"/>
                </a:cubicBezTo>
                <a:cubicBezTo>
                  <a:pt x="2407303" y="4303120"/>
                  <a:pt x="2311160" y="4233411"/>
                  <a:pt x="2263745" y="4219185"/>
                </a:cubicBezTo>
                <a:cubicBezTo>
                  <a:pt x="2241524" y="4182147"/>
                  <a:pt x="2207507" y="4129676"/>
                  <a:pt x="2190754" y="4087792"/>
                </a:cubicBezTo>
                <a:cubicBezTo>
                  <a:pt x="2179324" y="4059215"/>
                  <a:pt x="2170400" y="4029676"/>
                  <a:pt x="2161557" y="4000196"/>
                </a:cubicBezTo>
                <a:cubicBezTo>
                  <a:pt x="2155792" y="3980977"/>
                  <a:pt x="2154004" y="3960586"/>
                  <a:pt x="2146959" y="3941799"/>
                </a:cubicBezTo>
                <a:cubicBezTo>
                  <a:pt x="2139318" y="3921422"/>
                  <a:pt x="2127495" y="3902868"/>
                  <a:pt x="2117763" y="3883402"/>
                </a:cubicBezTo>
                <a:cubicBezTo>
                  <a:pt x="2084051" y="3579986"/>
                  <a:pt x="2114518" y="3885029"/>
                  <a:pt x="2088566" y="3314031"/>
                </a:cubicBezTo>
                <a:cubicBezTo>
                  <a:pt x="2079097" y="3105697"/>
                  <a:pt x="2055313" y="2947953"/>
                  <a:pt x="2030173" y="2730061"/>
                </a:cubicBezTo>
                <a:cubicBezTo>
                  <a:pt x="1495551" y="2761511"/>
                  <a:pt x="1572506" y="2762993"/>
                  <a:pt x="716327" y="2730061"/>
                </a:cubicBezTo>
                <a:cubicBezTo>
                  <a:pt x="690141" y="2729054"/>
                  <a:pt x="668758" y="2707218"/>
                  <a:pt x="643336" y="2700862"/>
                </a:cubicBezTo>
                <a:cubicBezTo>
                  <a:pt x="609955" y="2692516"/>
                  <a:pt x="575211" y="2691129"/>
                  <a:pt x="541148" y="2686263"/>
                </a:cubicBezTo>
                <a:cubicBezTo>
                  <a:pt x="511951" y="2676530"/>
                  <a:pt x="483415" y="2664530"/>
                  <a:pt x="453558" y="2657065"/>
                </a:cubicBezTo>
                <a:cubicBezTo>
                  <a:pt x="385792" y="2640123"/>
                  <a:pt x="316140" y="2633356"/>
                  <a:pt x="249182" y="2613267"/>
                </a:cubicBezTo>
                <a:cubicBezTo>
                  <a:pt x="219704" y="2604423"/>
                  <a:pt x="190789" y="2593801"/>
                  <a:pt x="161593" y="2584068"/>
                </a:cubicBezTo>
                <a:cubicBezTo>
                  <a:pt x="146995" y="2579202"/>
                  <a:pt x="131561" y="2576351"/>
                  <a:pt x="117798" y="2569469"/>
                </a:cubicBezTo>
                <a:lnTo>
                  <a:pt x="59405" y="2540271"/>
                </a:lnTo>
                <a:cubicBezTo>
                  <a:pt x="39940" y="2511072"/>
                  <a:pt x="-7500" y="2486719"/>
                  <a:pt x="1011" y="2452675"/>
                </a:cubicBezTo>
                <a:cubicBezTo>
                  <a:pt x="5877" y="2433209"/>
                  <a:pt x="1423" y="2408466"/>
                  <a:pt x="15610" y="2394278"/>
                </a:cubicBezTo>
                <a:cubicBezTo>
                  <a:pt x="46085" y="2363801"/>
                  <a:pt x="141819" y="2358412"/>
                  <a:pt x="176191" y="2350480"/>
                </a:cubicBezTo>
                <a:cubicBezTo>
                  <a:pt x="390510" y="2301019"/>
                  <a:pt x="151383" y="2332828"/>
                  <a:pt x="438960" y="2306682"/>
                </a:cubicBezTo>
                <a:lnTo>
                  <a:pt x="1022891" y="2321282"/>
                </a:lnTo>
                <a:cubicBezTo>
                  <a:pt x="1052462" y="2322568"/>
                  <a:pt x="1081141" y="2331969"/>
                  <a:pt x="1110481" y="2335881"/>
                </a:cubicBezTo>
                <a:cubicBezTo>
                  <a:pt x="1154159" y="2341705"/>
                  <a:pt x="1198071" y="2345614"/>
                  <a:pt x="1241866" y="2350480"/>
                </a:cubicBezTo>
                <a:lnTo>
                  <a:pt x="2132361" y="2335881"/>
                </a:lnTo>
                <a:cubicBezTo>
                  <a:pt x="2152967" y="2334593"/>
                  <a:pt x="2163481" y="2308380"/>
                  <a:pt x="2176156" y="2292083"/>
                </a:cubicBezTo>
                <a:cubicBezTo>
                  <a:pt x="2197699" y="2264383"/>
                  <a:pt x="2234549" y="2204488"/>
                  <a:pt x="2234549" y="2204488"/>
                </a:cubicBezTo>
                <a:cubicBezTo>
                  <a:pt x="2224817" y="2170423"/>
                  <a:pt x="2226189" y="2130946"/>
                  <a:pt x="2205352" y="2102293"/>
                </a:cubicBezTo>
                <a:cubicBezTo>
                  <a:pt x="2179957" y="2067372"/>
                  <a:pt x="2099347" y="2037543"/>
                  <a:pt x="2059369" y="2014697"/>
                </a:cubicBezTo>
                <a:cubicBezTo>
                  <a:pt x="2044136" y="2005992"/>
                  <a:pt x="2031268" y="1993346"/>
                  <a:pt x="2015575" y="1985499"/>
                </a:cubicBezTo>
                <a:cubicBezTo>
                  <a:pt x="2001812" y="1978617"/>
                  <a:pt x="1986576" y="1975128"/>
                  <a:pt x="1971780" y="1970900"/>
                </a:cubicBezTo>
                <a:cubicBezTo>
                  <a:pt x="1825123" y="1928995"/>
                  <a:pt x="1787009" y="1951034"/>
                  <a:pt x="1563028" y="1941701"/>
                </a:cubicBezTo>
                <a:cubicBezTo>
                  <a:pt x="1498940" y="1932545"/>
                  <a:pt x="1368781" y="1915878"/>
                  <a:pt x="1314857" y="1897903"/>
                </a:cubicBezTo>
                <a:cubicBezTo>
                  <a:pt x="1194624" y="1857824"/>
                  <a:pt x="1257734" y="1873058"/>
                  <a:pt x="1125079" y="1854106"/>
                </a:cubicBezTo>
                <a:cubicBezTo>
                  <a:pt x="934080" y="1799530"/>
                  <a:pt x="1096385" y="1838163"/>
                  <a:pt x="803917" y="1810308"/>
                </a:cubicBezTo>
                <a:cubicBezTo>
                  <a:pt x="774451" y="1807502"/>
                  <a:pt x="745815" y="1798273"/>
                  <a:pt x="716327" y="1795709"/>
                </a:cubicBezTo>
                <a:cubicBezTo>
                  <a:pt x="633772" y="1788530"/>
                  <a:pt x="550812" y="1787013"/>
                  <a:pt x="468156" y="1781109"/>
                </a:cubicBezTo>
                <a:cubicBezTo>
                  <a:pt x="414545" y="1777279"/>
                  <a:pt x="361102" y="1771376"/>
                  <a:pt x="307575" y="1766510"/>
                </a:cubicBezTo>
                <a:cubicBezTo>
                  <a:pt x="307070" y="1766384"/>
                  <a:pt x="212368" y="1744293"/>
                  <a:pt x="205387" y="1737312"/>
                </a:cubicBezTo>
                <a:cubicBezTo>
                  <a:pt x="194506" y="1726430"/>
                  <a:pt x="195655" y="1708113"/>
                  <a:pt x="190789" y="1693514"/>
                </a:cubicBezTo>
                <a:cubicBezTo>
                  <a:pt x="220095" y="1620243"/>
                  <a:pt x="208418" y="1595569"/>
                  <a:pt x="307575" y="1591319"/>
                </a:cubicBezTo>
                <a:cubicBezTo>
                  <a:pt x="618758" y="1577982"/>
                  <a:pt x="930436" y="1581586"/>
                  <a:pt x="1241866" y="1576720"/>
                </a:cubicBezTo>
                <a:cubicBezTo>
                  <a:pt x="1256464" y="1566987"/>
                  <a:pt x="1269967" y="1555368"/>
                  <a:pt x="1285660" y="1547521"/>
                </a:cubicBezTo>
                <a:cubicBezTo>
                  <a:pt x="1299423" y="1540639"/>
                  <a:pt x="1316260" y="1540839"/>
                  <a:pt x="1329455" y="1532922"/>
                </a:cubicBezTo>
                <a:cubicBezTo>
                  <a:pt x="1341257" y="1525840"/>
                  <a:pt x="1348920" y="1513456"/>
                  <a:pt x="1358652" y="1503723"/>
                </a:cubicBezTo>
                <a:lnTo>
                  <a:pt x="1358652" y="1503723"/>
                </a:lnTo>
                <a:lnTo>
                  <a:pt x="1358652" y="1503723"/>
                </a:lnTo>
              </a:path>
            </a:pathLst>
          </a:custGeom>
          <a:solidFill>
            <a:schemeClr val="accent1"/>
          </a:solidFill>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9" name="Straight Arrow Connector 18"/>
          <p:cNvCxnSpPr/>
          <p:nvPr/>
        </p:nvCxnSpPr>
        <p:spPr>
          <a:xfrm>
            <a:off x="145982" y="5101608"/>
            <a:ext cx="8656784" cy="0"/>
          </a:xfrm>
          <a:prstGeom prst="straightConnector1">
            <a:avLst/>
          </a:prstGeom>
          <a:ln w="571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grpSp>
        <p:nvGrpSpPr>
          <p:cNvPr id="5" name="Group 4"/>
          <p:cNvGrpSpPr>
            <a:grpSpLocks noChangeAspect="1"/>
          </p:cNvGrpSpPr>
          <p:nvPr/>
        </p:nvGrpSpPr>
        <p:grpSpPr>
          <a:xfrm>
            <a:off x="898483" y="145993"/>
            <a:ext cx="7123812" cy="4446612"/>
            <a:chOff x="3449435" y="3089563"/>
            <a:chExt cx="2152138" cy="1525848"/>
          </a:xfrm>
        </p:grpSpPr>
        <p:sp>
          <p:nvSpPr>
            <p:cNvPr id="13" name="Rectangle 12"/>
            <p:cNvSpPr/>
            <p:nvPr/>
          </p:nvSpPr>
          <p:spPr>
            <a:xfrm>
              <a:off x="5116941" y="3089563"/>
              <a:ext cx="484632" cy="1525848"/>
            </a:xfrm>
            <a:prstGeom prst="rect">
              <a:avLst/>
            </a:prstGeom>
            <a:solidFill>
              <a:srgbClr val="0000FF">
                <a:alpha val="47000"/>
              </a:srgbClr>
            </a:solidFill>
            <a:ln w="19050" cmpd="sng">
              <a:solidFill>
                <a:srgbClr val="0000FF"/>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4790582" y="3089563"/>
              <a:ext cx="484632" cy="1525848"/>
            </a:xfrm>
            <a:prstGeom prst="rect">
              <a:avLst/>
            </a:prstGeom>
            <a:solidFill>
              <a:schemeClr val="accent5">
                <a:lumMod val="75000"/>
                <a:alpha val="47000"/>
              </a:schemeClr>
            </a:solidFill>
            <a:ln w="19050" cmpd="sng">
              <a:solidFill>
                <a:schemeClr val="accent5">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4474931" y="3089563"/>
              <a:ext cx="484632" cy="1525848"/>
            </a:xfrm>
            <a:prstGeom prst="rect">
              <a:avLst/>
            </a:prstGeom>
            <a:solidFill>
              <a:srgbClr val="008000">
                <a:alpha val="47000"/>
              </a:srgbClr>
            </a:solidFill>
            <a:ln w="19050" cmpd="sng">
              <a:solidFill>
                <a:srgbClr val="008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4119053" y="3089563"/>
              <a:ext cx="484632" cy="1525848"/>
            </a:xfrm>
            <a:prstGeom prst="rect">
              <a:avLst/>
            </a:prstGeom>
            <a:solidFill>
              <a:srgbClr val="FFFF00">
                <a:alpha val="47000"/>
              </a:srgbClr>
            </a:solidFill>
            <a:ln w="19050" cmpd="sng">
              <a:solidFill>
                <a:srgbClr val="FFFF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3794797" y="3089563"/>
              <a:ext cx="484632" cy="1525848"/>
            </a:xfrm>
            <a:prstGeom prst="rect">
              <a:avLst/>
            </a:prstGeom>
            <a:solidFill>
              <a:srgbClr val="FF6600">
                <a:alpha val="47000"/>
              </a:srgbClr>
            </a:solidFill>
            <a:ln w="19050" cmpd="sng">
              <a:solidFill>
                <a:srgbClr val="FF66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449435" y="3089563"/>
              <a:ext cx="484632" cy="1525848"/>
            </a:xfrm>
            <a:prstGeom prst="rect">
              <a:avLst/>
            </a:prstGeom>
            <a:solidFill>
              <a:srgbClr val="FF0000">
                <a:alpha val="47000"/>
              </a:srgbClr>
            </a:solidFill>
            <a:ln w="19050"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7" name="Straight Connector 6"/>
          <p:cNvCxnSpPr/>
          <p:nvPr/>
        </p:nvCxnSpPr>
        <p:spPr>
          <a:xfrm>
            <a:off x="898483" y="5100388"/>
            <a:ext cx="1604186" cy="0"/>
          </a:xfrm>
          <a:prstGeom prst="line">
            <a:avLst/>
          </a:prstGeom>
          <a:ln w="76200" cmpd="sng">
            <a:solidFill>
              <a:srgbClr val="FF0000">
                <a:alpha val="55000"/>
              </a:srgb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018231" y="5101608"/>
            <a:ext cx="1604186" cy="0"/>
          </a:xfrm>
          <a:prstGeom prst="line">
            <a:avLst/>
          </a:prstGeom>
          <a:ln w="76200" cmpd="sng">
            <a:solidFill>
              <a:srgbClr val="FF6600">
                <a:alpha val="55000"/>
              </a:srgb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147850" y="5101608"/>
            <a:ext cx="1604186" cy="0"/>
          </a:xfrm>
          <a:prstGeom prst="line">
            <a:avLst/>
          </a:prstGeom>
          <a:ln w="76200" cmpd="sng">
            <a:solidFill>
              <a:srgbClr val="FFFF00">
                <a:alpha val="55000"/>
              </a:srgb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4349517" y="5101608"/>
            <a:ext cx="1604186" cy="0"/>
          </a:xfrm>
          <a:prstGeom prst="line">
            <a:avLst/>
          </a:prstGeom>
          <a:ln w="76200" cmpd="sng">
            <a:solidFill>
              <a:srgbClr val="008000">
                <a:alpha val="55000"/>
              </a:srgb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436397" y="5100388"/>
            <a:ext cx="1604186" cy="0"/>
          </a:xfrm>
          <a:prstGeom prst="line">
            <a:avLst/>
          </a:prstGeom>
          <a:ln w="76200" cmpd="sng">
            <a:solidFill>
              <a:schemeClr val="accent5">
                <a:lumMod val="75000"/>
                <a:alpha val="5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506634" y="5101606"/>
            <a:ext cx="1604186" cy="0"/>
          </a:xfrm>
          <a:prstGeom prst="line">
            <a:avLst/>
          </a:prstGeom>
          <a:ln w="76200" cmpd="sng">
            <a:solidFill>
              <a:srgbClr val="0000FF">
                <a:alpha val="55000"/>
              </a:srgbClr>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35624" y="4767793"/>
            <a:ext cx="10035721" cy="584776"/>
          </a:xfrm>
          <a:prstGeom prst="rect">
            <a:avLst/>
          </a:prstGeom>
          <a:noFill/>
        </p:spPr>
        <p:txBody>
          <a:bodyPr wrap="square" rtlCol="0">
            <a:spAutoFit/>
          </a:bodyPr>
          <a:lstStyle/>
          <a:p>
            <a:r>
              <a:rPr lang="en-US" sz="3200" dirty="0">
                <a:solidFill>
                  <a:srgbClr val="FF0000"/>
                </a:solidFill>
              </a:rPr>
              <a:t> (</a:t>
            </a:r>
            <a:r>
              <a:rPr lang="en-US" sz="3200" dirty="0"/>
              <a:t>           </a:t>
            </a:r>
            <a:r>
              <a:rPr lang="en-US" sz="3200" dirty="0">
                <a:solidFill>
                  <a:srgbClr val="FF6600"/>
                </a:solidFill>
              </a:rPr>
              <a:t>(</a:t>
            </a:r>
            <a:r>
              <a:rPr lang="en-US" sz="3200" dirty="0"/>
              <a:t>    </a:t>
            </a:r>
            <a:r>
              <a:rPr lang="en-US" sz="3200" dirty="0">
                <a:solidFill>
                  <a:srgbClr val="FF0000"/>
                </a:solidFill>
              </a:rPr>
              <a:t>)</a:t>
            </a:r>
            <a:r>
              <a:rPr lang="en-US" sz="3200" dirty="0"/>
              <a:t>     </a:t>
            </a:r>
            <a:r>
              <a:rPr lang="en-US" sz="3200" dirty="0">
                <a:solidFill>
                  <a:srgbClr val="FFFF00"/>
                </a:solidFill>
              </a:rPr>
              <a:t>(</a:t>
            </a:r>
            <a:r>
              <a:rPr lang="en-US" sz="3200" dirty="0"/>
              <a:t>    </a:t>
            </a:r>
            <a:r>
              <a:rPr lang="en-US" sz="3200" dirty="0">
                <a:solidFill>
                  <a:srgbClr val="FF6600"/>
                </a:solidFill>
              </a:rPr>
              <a:t>)</a:t>
            </a:r>
            <a:r>
              <a:rPr lang="en-US" sz="3200" dirty="0"/>
              <a:t>       </a:t>
            </a:r>
            <a:r>
              <a:rPr lang="en-US" sz="3200" dirty="0">
                <a:solidFill>
                  <a:srgbClr val="008000"/>
                </a:solidFill>
              </a:rPr>
              <a:t>(</a:t>
            </a:r>
            <a:r>
              <a:rPr lang="en-US" sz="3200" dirty="0"/>
              <a:t>   </a:t>
            </a:r>
            <a:r>
              <a:rPr lang="en-US" sz="3200" dirty="0">
                <a:solidFill>
                  <a:srgbClr val="FFFF00"/>
                </a:solidFill>
              </a:rPr>
              <a:t>)</a:t>
            </a:r>
            <a:r>
              <a:rPr lang="en-US" sz="3200" dirty="0"/>
              <a:t>      </a:t>
            </a:r>
            <a:r>
              <a:rPr lang="en-US" sz="3200" dirty="0">
                <a:solidFill>
                  <a:schemeClr val="accent5">
                    <a:lumMod val="75000"/>
                  </a:schemeClr>
                </a:solidFill>
              </a:rPr>
              <a:t>(</a:t>
            </a:r>
            <a:r>
              <a:rPr lang="en-US" sz="3200" dirty="0"/>
              <a:t>    </a:t>
            </a:r>
            <a:r>
              <a:rPr lang="en-US" sz="3200" dirty="0">
                <a:solidFill>
                  <a:srgbClr val="008000"/>
                </a:solidFill>
              </a:rPr>
              <a:t>)</a:t>
            </a:r>
            <a:r>
              <a:rPr lang="en-US" sz="3200" dirty="0"/>
              <a:t>     </a:t>
            </a:r>
            <a:r>
              <a:rPr lang="en-US" sz="3200" dirty="0">
                <a:solidFill>
                  <a:srgbClr val="0000FF"/>
                </a:solidFill>
              </a:rPr>
              <a:t>(</a:t>
            </a:r>
            <a:r>
              <a:rPr lang="en-US" sz="3200" dirty="0"/>
              <a:t>   </a:t>
            </a:r>
            <a:r>
              <a:rPr lang="en-US" sz="3200" dirty="0">
                <a:solidFill>
                  <a:srgbClr val="31859C"/>
                </a:solidFill>
              </a:rPr>
              <a:t>)</a:t>
            </a:r>
            <a:r>
              <a:rPr lang="en-US" sz="3200" dirty="0"/>
              <a:t>           </a:t>
            </a:r>
            <a:r>
              <a:rPr lang="en-US" sz="3200" dirty="0">
                <a:solidFill>
                  <a:srgbClr val="0000FF"/>
                </a:solidFill>
              </a:rPr>
              <a:t>)</a:t>
            </a:r>
          </a:p>
        </p:txBody>
      </p:sp>
    </p:spTree>
    <p:extLst>
      <p:ext uri="{BB962C8B-B14F-4D97-AF65-F5344CB8AC3E}">
        <p14:creationId xmlns:p14="http://schemas.microsoft.com/office/powerpoint/2010/main" val="24001846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217444"/>
            <a:ext cx="9144000" cy="4407679"/>
          </a:xfrm>
          <a:prstGeom prst="rect">
            <a:avLst/>
          </a:prstGeom>
        </p:spPr>
      </p:pic>
      <p:sp>
        <p:nvSpPr>
          <p:cNvPr id="3" name="Rectangle 2"/>
          <p:cNvSpPr/>
          <p:nvPr/>
        </p:nvSpPr>
        <p:spPr>
          <a:xfrm>
            <a:off x="272754" y="4729116"/>
            <a:ext cx="8871245" cy="1754327"/>
          </a:xfrm>
          <a:prstGeom prst="rect">
            <a:avLst/>
          </a:prstGeom>
        </p:spPr>
        <p:txBody>
          <a:bodyPr wrap="square">
            <a:spAutoFit/>
          </a:bodyPr>
          <a:lstStyle/>
          <a:p>
            <a:r>
              <a:rPr lang="en-US" dirty="0"/>
              <a:t>A) Low resolution map at 20 intervals for each filter B) High resolution map at 30 intervals for each filter. The overlap is such at that each interval overlaps with half of the adjacent intervals, the graphs are colored by points per game, and a variance normalized Euclidean distance metric is applied. Metric: Variance Normalized Euclidean; Lens: Principal SVD Value (Resolution 20, Gain 2.0x, Equalized) and Secondary SVD Value (Resolution 20, Gain 2.0x, Equalized). Color: red: high values, blue: low values.</a:t>
            </a:r>
          </a:p>
        </p:txBody>
      </p:sp>
      <p:sp>
        <p:nvSpPr>
          <p:cNvPr id="4" name="Rectangle 3"/>
          <p:cNvSpPr/>
          <p:nvPr/>
        </p:nvSpPr>
        <p:spPr>
          <a:xfrm>
            <a:off x="0" y="6477486"/>
            <a:ext cx="9068869" cy="430887"/>
          </a:xfrm>
          <a:prstGeom prst="rect">
            <a:avLst/>
          </a:prstGeom>
        </p:spPr>
        <p:txBody>
          <a:bodyPr wrap="square">
            <a:spAutoFit/>
          </a:bodyPr>
          <a:lstStyle/>
          <a:p>
            <a:pPr algn="ctr"/>
            <a:r>
              <a:rPr lang="en-US" sz="2200" dirty="0"/>
              <a:t>http://</a:t>
            </a:r>
            <a:r>
              <a:rPr lang="en-US" sz="2200" dirty="0" err="1"/>
              <a:t>www.nature.com</a:t>
            </a:r>
            <a:r>
              <a:rPr lang="en-US" sz="2200" dirty="0"/>
              <a:t>/</a:t>
            </a:r>
            <a:r>
              <a:rPr lang="en-US" sz="2200" dirty="0" err="1"/>
              <a:t>srep</a:t>
            </a:r>
            <a:r>
              <a:rPr lang="en-US" sz="2200" dirty="0"/>
              <a:t>/2013/130207/srep01236/full/srep01236.html</a:t>
            </a:r>
          </a:p>
        </p:txBody>
      </p:sp>
      <p:sp>
        <p:nvSpPr>
          <p:cNvPr id="5" name="Rectangle 4"/>
          <p:cNvSpPr/>
          <p:nvPr/>
        </p:nvSpPr>
        <p:spPr>
          <a:xfrm>
            <a:off x="4772967" y="3754263"/>
            <a:ext cx="4172589" cy="369332"/>
          </a:xfrm>
          <a:prstGeom prst="rect">
            <a:avLst/>
          </a:prstGeom>
        </p:spPr>
        <p:txBody>
          <a:bodyPr wrap="square">
            <a:spAutoFit/>
          </a:bodyPr>
          <a:lstStyle/>
          <a:p>
            <a:r>
              <a:rPr lang="en-US" dirty="0">
                <a:solidFill>
                  <a:srgbClr val="FFD4EF"/>
                </a:solidFill>
              </a:rPr>
              <a:t>LeBron James , Kobe Bryant, Brook Lopez</a:t>
            </a:r>
          </a:p>
        </p:txBody>
      </p:sp>
    </p:spTree>
    <p:extLst>
      <p:ext uri="{BB962C8B-B14F-4D97-AF65-F5344CB8AC3E}">
        <p14:creationId xmlns:p14="http://schemas.microsoft.com/office/powerpoint/2010/main" val="13469212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6979" y="181700"/>
            <a:ext cx="8787881" cy="6608988"/>
          </a:xfrm>
          <a:prstGeom prst="rect">
            <a:avLst/>
          </a:prstGeom>
          <a:noFill/>
        </p:spPr>
        <p:txBody>
          <a:bodyPr wrap="square" rtlCol="0">
            <a:spAutoFit/>
          </a:bodyPr>
          <a:lstStyle/>
          <a:p>
            <a:r>
              <a:rPr lang="en-US" sz="3200" dirty="0">
                <a:solidFill>
                  <a:srgbClr val="008000"/>
                </a:solidFill>
              </a:rPr>
              <a:t>Application 2:  US House of Representatives Voting records</a:t>
            </a:r>
          </a:p>
          <a:p>
            <a:endParaRPr lang="en-US" sz="3200" dirty="0"/>
          </a:p>
          <a:p>
            <a:pPr>
              <a:lnSpc>
                <a:spcPct val="120000"/>
              </a:lnSpc>
            </a:pPr>
            <a:r>
              <a:rPr lang="en-US" sz="3200" dirty="0">
                <a:solidFill>
                  <a:srgbClr val="0000FF"/>
                </a:solidFill>
              </a:rPr>
              <a:t>Data:  </a:t>
            </a:r>
            <a:r>
              <a:rPr lang="en-US" sz="3200" dirty="0"/>
              <a:t>(aye, abstain, nay, ….                                          )</a:t>
            </a:r>
          </a:p>
          <a:p>
            <a:pPr>
              <a:lnSpc>
                <a:spcPct val="140000"/>
              </a:lnSpc>
            </a:pPr>
            <a:r>
              <a:rPr lang="en-US" sz="3200" dirty="0"/>
              <a:t>        = ( +1  ,      0     ,  -1  , …                                           )</a:t>
            </a:r>
          </a:p>
          <a:p>
            <a:pPr>
              <a:lnSpc>
                <a:spcPct val="140000"/>
              </a:lnSpc>
            </a:pPr>
            <a:endParaRPr lang="en-US" sz="1600" dirty="0"/>
          </a:p>
          <a:p>
            <a:pPr>
              <a:lnSpc>
                <a:spcPct val="140000"/>
              </a:lnSpc>
            </a:pPr>
            <a:r>
              <a:rPr lang="en-US" sz="3200" dirty="0">
                <a:solidFill>
                  <a:srgbClr val="0000FF"/>
                </a:solidFill>
              </a:rPr>
              <a:t>Distance:  </a:t>
            </a:r>
            <a:r>
              <a:rPr lang="en-US" sz="3200" dirty="0"/>
              <a:t>Pearson correlation</a:t>
            </a:r>
          </a:p>
          <a:p>
            <a:pPr>
              <a:lnSpc>
                <a:spcPct val="140000"/>
              </a:lnSpc>
            </a:pPr>
            <a:endParaRPr lang="en-US" sz="1600" dirty="0"/>
          </a:p>
          <a:p>
            <a:pPr>
              <a:lnSpc>
                <a:spcPct val="140000"/>
              </a:lnSpc>
            </a:pPr>
            <a:r>
              <a:rPr lang="en-US" sz="3200" dirty="0">
                <a:solidFill>
                  <a:srgbClr val="0000FF"/>
                </a:solidFill>
              </a:rPr>
              <a:t>Filters:  </a:t>
            </a:r>
            <a:r>
              <a:rPr lang="en-US" sz="3200" dirty="0"/>
              <a:t>principal and secondary metric SVD</a:t>
            </a:r>
          </a:p>
          <a:p>
            <a:pPr>
              <a:lnSpc>
                <a:spcPct val="140000"/>
              </a:lnSpc>
            </a:pPr>
            <a:endParaRPr lang="en-US" sz="1600" dirty="0"/>
          </a:p>
          <a:p>
            <a:pPr>
              <a:lnSpc>
                <a:spcPct val="140000"/>
              </a:lnSpc>
            </a:pPr>
            <a:r>
              <a:rPr lang="en-US" sz="3200" dirty="0">
                <a:solidFill>
                  <a:srgbClr val="0000FF"/>
                </a:solidFill>
              </a:rPr>
              <a:t>Clustering:  </a:t>
            </a:r>
            <a:r>
              <a:rPr lang="en-US" sz="3200" dirty="0"/>
              <a:t>Single linkage. </a:t>
            </a:r>
          </a:p>
          <a:p>
            <a:pPr>
              <a:lnSpc>
                <a:spcPct val="140000"/>
              </a:lnSpc>
            </a:pPr>
            <a:endParaRPr lang="en-US" sz="3200" dirty="0"/>
          </a:p>
        </p:txBody>
      </p:sp>
      <p:sp>
        <p:nvSpPr>
          <p:cNvPr id="3" name="Rectangle 2"/>
          <p:cNvSpPr/>
          <p:nvPr/>
        </p:nvSpPr>
        <p:spPr>
          <a:xfrm>
            <a:off x="0" y="6477486"/>
            <a:ext cx="9068869" cy="430887"/>
          </a:xfrm>
          <a:prstGeom prst="rect">
            <a:avLst/>
          </a:prstGeom>
        </p:spPr>
        <p:txBody>
          <a:bodyPr wrap="square">
            <a:spAutoFit/>
          </a:bodyPr>
          <a:lstStyle/>
          <a:p>
            <a:pPr algn="ctr"/>
            <a:r>
              <a:rPr lang="en-US" sz="2200" dirty="0"/>
              <a:t>http://</a:t>
            </a:r>
            <a:r>
              <a:rPr lang="en-US" sz="2200" dirty="0" err="1"/>
              <a:t>www.nature.com</a:t>
            </a:r>
            <a:r>
              <a:rPr lang="en-US" sz="2200" dirty="0"/>
              <a:t>/</a:t>
            </a:r>
            <a:r>
              <a:rPr lang="en-US" sz="2200" dirty="0" err="1"/>
              <a:t>srep</a:t>
            </a:r>
            <a:r>
              <a:rPr lang="en-US" sz="2200" dirty="0"/>
              <a:t>/2013/130207/srep01236/full/srep01236.html</a:t>
            </a:r>
          </a:p>
        </p:txBody>
      </p:sp>
    </p:spTree>
    <p:extLst>
      <p:ext uri="{BB962C8B-B14F-4D97-AF65-F5344CB8AC3E}">
        <p14:creationId xmlns:p14="http://schemas.microsoft.com/office/powerpoint/2010/main" val="6342259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06248"/>
            <a:ext cx="9144000" cy="6495526"/>
          </a:xfrm>
          <a:prstGeom prst="rect">
            <a:avLst/>
          </a:prstGeom>
        </p:spPr>
      </p:pic>
      <p:sp>
        <p:nvSpPr>
          <p:cNvPr id="4" name="Rectangle 3"/>
          <p:cNvSpPr/>
          <p:nvPr/>
        </p:nvSpPr>
        <p:spPr>
          <a:xfrm>
            <a:off x="-21239" y="6217100"/>
            <a:ext cx="9165239" cy="707886"/>
          </a:xfrm>
          <a:prstGeom prst="rect">
            <a:avLst/>
          </a:prstGeom>
        </p:spPr>
        <p:txBody>
          <a:bodyPr wrap="square">
            <a:spAutoFit/>
          </a:bodyPr>
          <a:lstStyle/>
          <a:p>
            <a:r>
              <a:rPr lang="en-US" sz="800" dirty="0"/>
              <a:t>X-axis: 1990–2011. Y-axis: Fragmentation index. Color bars denote, from top to bottom, party of the President, party for the House, party for the Senate (red: republican; blue: democrat; purple: split). The bottom 3 panels are the actual topological networks for the members. Networks are constructed from voting behavior of the member of the house, with an “aye” vote coded as a 1, “abstain” as zero, and “nay” as a -1. Each node contains sets of members. Each panel labeled with the year contains networks constructed from all the members for all the votes of that year. Note high fragmentation in 2010 in both middle panel and in the Fragmentation Index plot (black bar). The distance metric and filters used in the analysis were Pearson correlation and principal and secondary metric SVD. Metric: Correlation; Lens: Principal SVD Value (Resolution 120, Gain 4.5x, Equalized) and Secondary SVD Value (Resolution 120, Gain 4.5x, Equalized). Color: Red: Republican; Blue: Democrats.</a:t>
            </a:r>
          </a:p>
        </p:txBody>
      </p:sp>
      <p:sp>
        <p:nvSpPr>
          <p:cNvPr id="2" name="Rectangle 1"/>
          <p:cNvSpPr/>
          <p:nvPr/>
        </p:nvSpPr>
        <p:spPr>
          <a:xfrm rot="16200000">
            <a:off x="-1053363" y="1351550"/>
            <a:ext cx="3450853" cy="646331"/>
          </a:xfrm>
          <a:prstGeom prst="rect">
            <a:avLst/>
          </a:prstGeom>
          <a:solidFill>
            <a:schemeClr val="bg1"/>
          </a:solidFill>
        </p:spPr>
        <p:txBody>
          <a:bodyPr wrap="square">
            <a:spAutoFit/>
          </a:bodyPr>
          <a:lstStyle/>
          <a:p>
            <a:r>
              <a:rPr lang="en-US" dirty="0"/>
              <a:t>number of sub-networks formed each year per political party.</a:t>
            </a:r>
          </a:p>
        </p:txBody>
      </p:sp>
      <p:sp>
        <p:nvSpPr>
          <p:cNvPr id="5" name="Rectangle 4"/>
          <p:cNvSpPr/>
          <p:nvPr/>
        </p:nvSpPr>
        <p:spPr>
          <a:xfrm>
            <a:off x="0" y="6477486"/>
            <a:ext cx="9068869" cy="430887"/>
          </a:xfrm>
          <a:prstGeom prst="rect">
            <a:avLst/>
          </a:prstGeom>
        </p:spPr>
        <p:txBody>
          <a:bodyPr wrap="square">
            <a:spAutoFit/>
          </a:bodyPr>
          <a:lstStyle/>
          <a:p>
            <a:pPr algn="ctr"/>
            <a:r>
              <a:rPr lang="en-US" sz="2200" dirty="0"/>
              <a:t>http://</a:t>
            </a:r>
            <a:r>
              <a:rPr lang="en-US" sz="2200" dirty="0" err="1"/>
              <a:t>www.nature.com</a:t>
            </a:r>
            <a:r>
              <a:rPr lang="en-US" sz="2200" dirty="0"/>
              <a:t>/</a:t>
            </a:r>
            <a:r>
              <a:rPr lang="en-US" sz="2200" dirty="0" err="1"/>
              <a:t>srep</a:t>
            </a:r>
            <a:r>
              <a:rPr lang="en-US" sz="2200" dirty="0"/>
              <a:t>/2013/130207/srep01236/full/srep01236.html</a:t>
            </a:r>
          </a:p>
        </p:txBody>
      </p:sp>
    </p:spTree>
    <p:extLst>
      <p:ext uri="{BB962C8B-B14F-4D97-AF65-F5344CB8AC3E}">
        <p14:creationId xmlns:p14="http://schemas.microsoft.com/office/powerpoint/2010/main" val="30490008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2605" y="355214"/>
            <a:ext cx="8747985" cy="5940088"/>
          </a:xfrm>
          <a:prstGeom prst="rect">
            <a:avLst/>
          </a:prstGeom>
        </p:spPr>
        <p:txBody>
          <a:bodyPr wrap="square">
            <a:spAutoFit/>
          </a:bodyPr>
          <a:lstStyle/>
          <a:p>
            <a:r>
              <a:rPr lang="en-US" sz="3200" dirty="0"/>
              <a:t>They determined what issues divided Republicans into the two main sub-groups in 2009:</a:t>
            </a:r>
          </a:p>
          <a:p>
            <a:endParaRPr lang="en-US" sz="2800" dirty="0"/>
          </a:p>
          <a:p>
            <a:r>
              <a:rPr lang="en-US" sz="2800" dirty="0"/>
              <a:t>The Credit Cardholders' Bill of Rights, </a:t>
            </a:r>
          </a:p>
          <a:p>
            <a:endParaRPr lang="en-US" sz="1600" dirty="0"/>
          </a:p>
          <a:p>
            <a:r>
              <a:rPr lang="en-US" sz="2800" dirty="0"/>
              <a:t>To reauthorize the Marine Turtle Conservation Act of 2004, </a:t>
            </a:r>
          </a:p>
          <a:p>
            <a:endParaRPr lang="en-US" sz="1600" dirty="0"/>
          </a:p>
          <a:p>
            <a:r>
              <a:rPr lang="en-US" sz="2800" dirty="0"/>
              <a:t>Generations Invigorating Volunteerism and Education (GIVE) Act, </a:t>
            </a:r>
          </a:p>
          <a:p>
            <a:endParaRPr lang="en-US" sz="1600" dirty="0"/>
          </a:p>
          <a:p>
            <a:r>
              <a:rPr lang="en-US" sz="2800" dirty="0"/>
              <a:t>To restore sums to the Highway Trust Fund and for other purposes, </a:t>
            </a:r>
          </a:p>
          <a:p>
            <a:endParaRPr lang="en-US" sz="1600" dirty="0"/>
          </a:p>
          <a:p>
            <a:r>
              <a:rPr lang="en-US" sz="2800" dirty="0"/>
              <a:t>Captive Primate Safety Act, Solar Technology Roadmap Act, Southern Sea Otter Recovery and Research Act. </a:t>
            </a:r>
          </a:p>
        </p:txBody>
      </p:sp>
      <p:sp>
        <p:nvSpPr>
          <p:cNvPr id="3" name="Rectangle 2"/>
          <p:cNvSpPr/>
          <p:nvPr/>
        </p:nvSpPr>
        <p:spPr>
          <a:xfrm>
            <a:off x="0" y="6477486"/>
            <a:ext cx="9068869" cy="338554"/>
          </a:xfrm>
          <a:prstGeom prst="rect">
            <a:avLst/>
          </a:prstGeom>
        </p:spPr>
        <p:txBody>
          <a:bodyPr wrap="square">
            <a:spAutoFit/>
          </a:bodyPr>
          <a:lstStyle/>
          <a:p>
            <a:pPr algn="ctr"/>
            <a:r>
              <a:rPr lang="en-US" sz="1600" dirty="0"/>
              <a:t>http://</a:t>
            </a:r>
            <a:r>
              <a:rPr lang="en-US" sz="1600" dirty="0" err="1"/>
              <a:t>www.nature.com</a:t>
            </a:r>
            <a:r>
              <a:rPr lang="en-US" sz="1600" dirty="0"/>
              <a:t>/</a:t>
            </a:r>
            <a:r>
              <a:rPr lang="en-US" sz="1600" dirty="0" err="1"/>
              <a:t>srep</a:t>
            </a:r>
            <a:r>
              <a:rPr lang="en-US" sz="1600" dirty="0"/>
              <a:t>/2013/130207/srep01236/full/srep01236.html</a:t>
            </a:r>
          </a:p>
        </p:txBody>
      </p:sp>
    </p:spTree>
    <p:extLst>
      <p:ext uri="{BB962C8B-B14F-4D97-AF65-F5344CB8AC3E}">
        <p14:creationId xmlns:p14="http://schemas.microsoft.com/office/powerpoint/2010/main" val="26816234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79400" y="0"/>
            <a:ext cx="8567382" cy="6858000"/>
          </a:xfrm>
          <a:prstGeom prst="rect">
            <a:avLst/>
          </a:prstGeom>
        </p:spPr>
      </p:pic>
    </p:spTree>
    <p:extLst>
      <p:ext uri="{BB962C8B-B14F-4D97-AF65-F5344CB8AC3E}">
        <p14:creationId xmlns:p14="http://schemas.microsoft.com/office/powerpoint/2010/main" val="25423191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254000"/>
            <a:ext cx="9144000" cy="6329065"/>
          </a:xfrm>
          <a:prstGeom prst="rect">
            <a:avLst/>
          </a:prstGeom>
        </p:spPr>
      </p:pic>
    </p:spTree>
    <p:extLst>
      <p:ext uri="{BB962C8B-B14F-4D97-AF65-F5344CB8AC3E}">
        <p14:creationId xmlns:p14="http://schemas.microsoft.com/office/powerpoint/2010/main" val="22334311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8334" y="181700"/>
            <a:ext cx="8787881" cy="6795707"/>
          </a:xfrm>
          <a:prstGeom prst="rect">
            <a:avLst/>
          </a:prstGeom>
          <a:noFill/>
        </p:spPr>
        <p:txBody>
          <a:bodyPr wrap="square" rtlCol="0">
            <a:spAutoFit/>
          </a:bodyPr>
          <a:lstStyle/>
          <a:p>
            <a:r>
              <a:rPr lang="en-US" sz="3200" dirty="0">
                <a:solidFill>
                  <a:srgbClr val="008000"/>
                </a:solidFill>
              </a:rPr>
              <a:t>Application 1:  breast cancer gene expression</a:t>
            </a:r>
            <a:endParaRPr lang="en-US" sz="1000" dirty="0"/>
          </a:p>
          <a:p>
            <a:pPr>
              <a:lnSpc>
                <a:spcPct val="120000"/>
              </a:lnSpc>
            </a:pPr>
            <a:r>
              <a:rPr lang="en-US" sz="3200" dirty="0">
                <a:solidFill>
                  <a:srgbClr val="0000FF"/>
                </a:solidFill>
              </a:rPr>
              <a:t>Data:  </a:t>
            </a:r>
            <a:r>
              <a:rPr lang="en-US" sz="3200" dirty="0">
                <a:solidFill>
                  <a:srgbClr val="000000"/>
                </a:solidFill>
              </a:rPr>
              <a:t>microarray gene expression data from 2 data sets,</a:t>
            </a:r>
            <a:r>
              <a:rPr lang="en-US" sz="3200" dirty="0">
                <a:solidFill>
                  <a:srgbClr val="0000FF"/>
                </a:solidFill>
              </a:rPr>
              <a:t>  </a:t>
            </a:r>
            <a:r>
              <a:rPr lang="en-US" sz="3200" dirty="0">
                <a:solidFill>
                  <a:srgbClr val="000000"/>
                </a:solidFill>
              </a:rPr>
              <a:t>NKI and </a:t>
            </a:r>
            <a:r>
              <a:rPr lang="en-US" sz="3200" dirty="0"/>
              <a:t>GSE2034</a:t>
            </a:r>
            <a:endParaRPr lang="en-US" sz="1000" dirty="0">
              <a:solidFill>
                <a:srgbClr val="0000FF"/>
              </a:solidFill>
            </a:endParaRPr>
          </a:p>
          <a:p>
            <a:pPr>
              <a:lnSpc>
                <a:spcPct val="120000"/>
              </a:lnSpc>
            </a:pPr>
            <a:r>
              <a:rPr lang="en-US" sz="3200" dirty="0">
                <a:solidFill>
                  <a:srgbClr val="0000FF"/>
                </a:solidFill>
              </a:rPr>
              <a:t>Distance:  </a:t>
            </a:r>
            <a:r>
              <a:rPr lang="en-US" sz="3200" dirty="0">
                <a:solidFill>
                  <a:srgbClr val="000000"/>
                </a:solidFill>
              </a:rPr>
              <a:t>correlation distance</a:t>
            </a:r>
            <a:endParaRPr lang="en-US" sz="1000" dirty="0">
              <a:solidFill>
                <a:srgbClr val="000000"/>
              </a:solidFill>
            </a:endParaRPr>
          </a:p>
          <a:p>
            <a:pPr>
              <a:lnSpc>
                <a:spcPct val="140000"/>
              </a:lnSpc>
            </a:pPr>
            <a:r>
              <a:rPr lang="en-US" sz="3200" dirty="0">
                <a:solidFill>
                  <a:srgbClr val="0000FF"/>
                </a:solidFill>
              </a:rPr>
              <a:t>Filters:  </a:t>
            </a:r>
            <a:r>
              <a:rPr lang="en-US" sz="3200" dirty="0">
                <a:solidFill>
                  <a:srgbClr val="000000"/>
                </a:solidFill>
              </a:rPr>
              <a:t>(1) </a:t>
            </a:r>
            <a:r>
              <a:rPr lang="en-US" sz="3200" dirty="0"/>
              <a:t>L-infinity centrality:  </a:t>
            </a:r>
          </a:p>
          <a:p>
            <a:pPr marL="514350" indent="574675" algn="ctr"/>
            <a:r>
              <a:rPr lang="en-US" sz="3200" dirty="0"/>
              <a:t>f(x) = max{d(x, p) : p in data set}</a:t>
            </a:r>
          </a:p>
          <a:p>
            <a:pPr marL="800100" indent="690563" algn="ctr"/>
            <a:r>
              <a:rPr lang="en-US" sz="3200" dirty="0"/>
              <a:t>captures the structure of the points far      removed from the center or norm. </a:t>
            </a:r>
          </a:p>
          <a:p>
            <a:pPr marL="1312863">
              <a:lnSpc>
                <a:spcPct val="130000"/>
              </a:lnSpc>
            </a:pPr>
            <a:r>
              <a:rPr lang="en-US" sz="3200" dirty="0"/>
              <a:t>(2) NKI:  survival vs. death</a:t>
            </a:r>
          </a:p>
          <a:p>
            <a:pPr marL="1312863"/>
            <a:r>
              <a:rPr lang="en-US" sz="3200" dirty="0"/>
              <a:t>      GSE2034:  no relapse vs. relapse</a:t>
            </a:r>
          </a:p>
          <a:p>
            <a:pPr marL="1312863"/>
            <a:endParaRPr lang="en-US" sz="1400" dirty="0"/>
          </a:p>
          <a:p>
            <a:pPr marL="111125" defTabSz="-803275"/>
            <a:r>
              <a:rPr lang="en-US" sz="3200" dirty="0">
                <a:solidFill>
                  <a:srgbClr val="0000FF"/>
                </a:solidFill>
              </a:rPr>
              <a:t>Clustering:  </a:t>
            </a:r>
            <a:r>
              <a:rPr lang="en-US" sz="3200" dirty="0"/>
              <a:t>Single linkage. </a:t>
            </a:r>
          </a:p>
          <a:p>
            <a:pPr marL="111125" defTabSz="-803275"/>
            <a:endParaRPr lang="en-US" sz="3200" dirty="0"/>
          </a:p>
        </p:txBody>
      </p:sp>
    </p:spTree>
    <p:extLst>
      <p:ext uri="{BB962C8B-B14F-4D97-AF65-F5344CB8AC3E}">
        <p14:creationId xmlns:p14="http://schemas.microsoft.com/office/powerpoint/2010/main" val="15273198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81670"/>
            <a:ext cx="9144000" cy="6258560"/>
          </a:xfrm>
          <a:prstGeom prst="rect">
            <a:avLst/>
          </a:prstGeom>
        </p:spPr>
      </p:pic>
      <p:sp>
        <p:nvSpPr>
          <p:cNvPr id="3" name="Rectangle 2"/>
          <p:cNvSpPr/>
          <p:nvPr/>
        </p:nvSpPr>
        <p:spPr>
          <a:xfrm>
            <a:off x="0" y="6396335"/>
            <a:ext cx="9144000" cy="338532"/>
          </a:xfrm>
          <a:prstGeom prst="rect">
            <a:avLst/>
          </a:prstGeom>
        </p:spPr>
        <p:txBody>
          <a:bodyPr wrap="square" lIns="91419" tIns="45709" rIns="91419" bIns="45709">
            <a:spAutoFit/>
          </a:bodyPr>
          <a:lstStyle/>
          <a:p>
            <a:r>
              <a:rPr lang="en-US" sz="1600" dirty="0" err="1"/>
              <a:t>www.nature.com</a:t>
            </a:r>
            <a:r>
              <a:rPr lang="en-US" sz="1600" dirty="0"/>
              <a:t>/</a:t>
            </a:r>
            <a:r>
              <a:rPr lang="en-US" sz="1600" dirty="0" err="1"/>
              <a:t>scitable</a:t>
            </a:r>
            <a:r>
              <a:rPr lang="en-US" sz="1600" dirty="0"/>
              <a:t>/</a:t>
            </a:r>
            <a:r>
              <a:rPr lang="en-US" sz="1600" dirty="0" err="1"/>
              <a:t>topicpage</a:t>
            </a:r>
            <a:r>
              <a:rPr lang="en-US" sz="1600" dirty="0"/>
              <a:t>/microarray-based-comparative-genomic-hybridization-acgh-45432</a:t>
            </a:r>
          </a:p>
        </p:txBody>
      </p:sp>
    </p:spTree>
    <p:extLst>
      <p:ext uri="{BB962C8B-B14F-4D97-AF65-F5344CB8AC3E}">
        <p14:creationId xmlns:p14="http://schemas.microsoft.com/office/powerpoint/2010/main" val="24010313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60531" y="13806"/>
            <a:ext cx="5216769" cy="6858000"/>
          </a:xfrm>
          <a:prstGeom prst="rect">
            <a:avLst/>
          </a:prstGeom>
        </p:spPr>
      </p:pic>
      <p:sp>
        <p:nvSpPr>
          <p:cNvPr id="3" name="Rectangle 2"/>
          <p:cNvSpPr/>
          <p:nvPr/>
        </p:nvSpPr>
        <p:spPr>
          <a:xfrm>
            <a:off x="270491" y="245389"/>
            <a:ext cx="3153117" cy="6370974"/>
          </a:xfrm>
          <a:prstGeom prst="rect">
            <a:avLst/>
          </a:prstGeom>
        </p:spPr>
        <p:txBody>
          <a:bodyPr wrap="square">
            <a:spAutoFit/>
          </a:bodyPr>
          <a:lstStyle/>
          <a:p>
            <a:r>
              <a:rPr lang="en-US" sz="2400" dirty="0"/>
              <a:t>Gene expression profiling predicts clinical outcome of breast cancer </a:t>
            </a:r>
          </a:p>
          <a:p>
            <a:endParaRPr lang="en-US" sz="1200" dirty="0"/>
          </a:p>
          <a:p>
            <a:r>
              <a:rPr lang="en-US" sz="2400" dirty="0"/>
              <a:t>van 't Veer LJ, Dai H, van de </a:t>
            </a:r>
            <a:r>
              <a:rPr lang="en-US" sz="2400" dirty="0" err="1"/>
              <a:t>Vijver</a:t>
            </a:r>
            <a:r>
              <a:rPr lang="en-US" sz="2400" dirty="0"/>
              <a:t> MJ, He YD, Hart AA, Mao M, </a:t>
            </a:r>
            <a:r>
              <a:rPr lang="en-US" sz="2400" dirty="0" err="1"/>
              <a:t>Peterse</a:t>
            </a:r>
            <a:r>
              <a:rPr lang="en-US" sz="2400" dirty="0"/>
              <a:t> HL, van der </a:t>
            </a:r>
            <a:r>
              <a:rPr lang="en-US" sz="2400" dirty="0" err="1"/>
              <a:t>Kooy</a:t>
            </a:r>
            <a:r>
              <a:rPr lang="en-US" sz="2400" dirty="0"/>
              <a:t> K, </a:t>
            </a:r>
            <a:r>
              <a:rPr lang="en-US" sz="2400" dirty="0" err="1"/>
              <a:t>Marton</a:t>
            </a:r>
            <a:r>
              <a:rPr lang="en-US" sz="2400" dirty="0"/>
              <a:t> MJ, </a:t>
            </a:r>
            <a:r>
              <a:rPr lang="en-US" sz="2400" dirty="0" err="1"/>
              <a:t>Witteveen</a:t>
            </a:r>
            <a:r>
              <a:rPr lang="en-US" sz="2400" dirty="0"/>
              <a:t> AT, Schreiber GJ, </a:t>
            </a:r>
            <a:r>
              <a:rPr lang="en-US" sz="2400" dirty="0" err="1"/>
              <a:t>Kerkhoven</a:t>
            </a:r>
            <a:r>
              <a:rPr lang="en-US" sz="2400" dirty="0"/>
              <a:t> RM, Roberts C, </a:t>
            </a:r>
            <a:r>
              <a:rPr lang="en-US" sz="2400" dirty="0" err="1"/>
              <a:t>Linsley</a:t>
            </a:r>
            <a:r>
              <a:rPr lang="en-US" sz="2400" dirty="0"/>
              <a:t> PS, </a:t>
            </a:r>
            <a:r>
              <a:rPr lang="en-US" sz="2400" dirty="0" err="1"/>
              <a:t>Bernards</a:t>
            </a:r>
            <a:r>
              <a:rPr lang="en-US" sz="2400" dirty="0"/>
              <a:t> R, Friend SH </a:t>
            </a:r>
          </a:p>
          <a:p>
            <a:endParaRPr lang="en-US" sz="1200" dirty="0"/>
          </a:p>
          <a:p>
            <a:r>
              <a:rPr lang="en-US" sz="2400" dirty="0"/>
              <a:t>Nature. 2002 Jan 31;415(6871):530-6.</a:t>
            </a:r>
          </a:p>
        </p:txBody>
      </p:sp>
    </p:spTree>
    <p:extLst>
      <p:ext uri="{BB962C8B-B14F-4D97-AF65-F5344CB8AC3E}">
        <p14:creationId xmlns:p14="http://schemas.microsoft.com/office/powerpoint/2010/main" val="35038931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0250" y="55224"/>
            <a:ext cx="8839945" cy="6524863"/>
          </a:xfrm>
          <a:prstGeom prst="rect">
            <a:avLst/>
          </a:prstGeom>
        </p:spPr>
        <p:txBody>
          <a:bodyPr wrap="square">
            <a:spAutoFit/>
          </a:bodyPr>
          <a:lstStyle/>
          <a:p>
            <a:r>
              <a:rPr lang="en-US" sz="3200" dirty="0"/>
              <a:t>2 breast cancer data sets:</a:t>
            </a:r>
          </a:p>
          <a:p>
            <a:endParaRPr lang="en-US" sz="1600" dirty="0"/>
          </a:p>
          <a:p>
            <a:r>
              <a:rPr lang="en-US" sz="3200" dirty="0"/>
              <a:t>1.)  NKI (2002): </a:t>
            </a:r>
          </a:p>
          <a:p>
            <a:r>
              <a:rPr lang="en-US" sz="3200" dirty="0"/>
              <a:t>gene expression levels of 24,000 from 272 tumors. Includes node-negative and node-positive patients, who had or had not received adjuvant systemic therapy.   Also includes survival information.</a:t>
            </a:r>
          </a:p>
          <a:p>
            <a:endParaRPr lang="en-US" dirty="0"/>
          </a:p>
          <a:p>
            <a:r>
              <a:rPr lang="en-US" sz="3200" dirty="0"/>
              <a:t>2.) GSE203414 (2005) </a:t>
            </a:r>
          </a:p>
          <a:p>
            <a:r>
              <a:rPr lang="en-US" sz="3200" dirty="0"/>
              <a:t>expression of 22,000 transcripts from total RNA of frozen </a:t>
            </a:r>
            <a:r>
              <a:rPr lang="en-US" sz="3200" dirty="0" err="1"/>
              <a:t>tumour</a:t>
            </a:r>
            <a:r>
              <a:rPr lang="en-US" sz="3200" dirty="0"/>
              <a:t> samples from 286 lymph-node-negative patients who had not received adjuvant systemic treatment.  Also includes time to relapse information.</a:t>
            </a:r>
          </a:p>
        </p:txBody>
      </p:sp>
    </p:spTree>
    <p:extLst>
      <p:ext uri="{BB962C8B-B14F-4D97-AF65-F5344CB8AC3E}">
        <p14:creationId xmlns:p14="http://schemas.microsoft.com/office/powerpoint/2010/main" val="28949339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991672" y="145993"/>
            <a:ext cx="6993815" cy="4379777"/>
          </a:xfrm>
          <a:custGeom>
            <a:avLst/>
            <a:gdLst>
              <a:gd name="connsiteX0" fmla="*/ 1095883 w 6993815"/>
              <a:gd name="connsiteY0" fmla="*/ 1518323 h 4379777"/>
              <a:gd name="connsiteX1" fmla="*/ 1095883 w 6993815"/>
              <a:gd name="connsiteY1" fmla="*/ 1518323 h 4379777"/>
              <a:gd name="connsiteX2" fmla="*/ 1387848 w 6993815"/>
              <a:gd name="connsiteY2" fmla="*/ 1503723 h 4379777"/>
              <a:gd name="connsiteX3" fmla="*/ 1636019 w 6993815"/>
              <a:gd name="connsiteY3" fmla="*/ 1532922 h 4379777"/>
              <a:gd name="connsiteX4" fmla="*/ 1679814 w 6993815"/>
              <a:gd name="connsiteY4" fmla="*/ 1547521 h 4379777"/>
              <a:gd name="connsiteX5" fmla="*/ 1752805 w 6993815"/>
              <a:gd name="connsiteY5" fmla="*/ 1562120 h 4379777"/>
              <a:gd name="connsiteX6" fmla="*/ 1811199 w 6993815"/>
              <a:gd name="connsiteY6" fmla="*/ 1547521 h 4379777"/>
              <a:gd name="connsiteX7" fmla="*/ 1825797 w 6993815"/>
              <a:gd name="connsiteY7" fmla="*/ 1328532 h 4379777"/>
              <a:gd name="connsiteX8" fmla="*/ 1840395 w 6993815"/>
              <a:gd name="connsiteY8" fmla="*/ 1182540 h 4379777"/>
              <a:gd name="connsiteX9" fmla="*/ 1869592 w 6993815"/>
              <a:gd name="connsiteY9" fmla="*/ 846757 h 4379777"/>
              <a:gd name="connsiteX10" fmla="*/ 1884190 w 6993815"/>
              <a:gd name="connsiteY10" fmla="*/ 759161 h 4379777"/>
              <a:gd name="connsiteX11" fmla="*/ 1913387 w 6993815"/>
              <a:gd name="connsiteY11" fmla="*/ 671566 h 4379777"/>
              <a:gd name="connsiteX12" fmla="*/ 1927985 w 6993815"/>
              <a:gd name="connsiteY12" fmla="*/ 627768 h 4379777"/>
              <a:gd name="connsiteX13" fmla="*/ 1957181 w 6993815"/>
              <a:gd name="connsiteY13" fmla="*/ 569371 h 4379777"/>
              <a:gd name="connsiteX14" fmla="*/ 1971780 w 6993815"/>
              <a:gd name="connsiteY14" fmla="*/ 510974 h 4379777"/>
              <a:gd name="connsiteX15" fmla="*/ 2000976 w 6993815"/>
              <a:gd name="connsiteY15" fmla="*/ 467176 h 4379777"/>
              <a:gd name="connsiteX16" fmla="*/ 2030173 w 6993815"/>
              <a:gd name="connsiteY16" fmla="*/ 408779 h 4379777"/>
              <a:gd name="connsiteX17" fmla="*/ 2073968 w 6993815"/>
              <a:gd name="connsiteY17" fmla="*/ 379581 h 4379777"/>
              <a:gd name="connsiteX18" fmla="*/ 2234549 w 6993815"/>
              <a:gd name="connsiteY18" fmla="*/ 335783 h 4379777"/>
              <a:gd name="connsiteX19" fmla="*/ 2322139 w 6993815"/>
              <a:gd name="connsiteY19" fmla="*/ 350382 h 4379777"/>
              <a:gd name="connsiteX20" fmla="*/ 2336737 w 6993815"/>
              <a:gd name="connsiteY20" fmla="*/ 394180 h 4379777"/>
              <a:gd name="connsiteX21" fmla="*/ 2365933 w 6993815"/>
              <a:gd name="connsiteY21" fmla="*/ 452577 h 4379777"/>
              <a:gd name="connsiteX22" fmla="*/ 2365933 w 6993815"/>
              <a:gd name="connsiteY22" fmla="*/ 905154 h 4379777"/>
              <a:gd name="connsiteX23" fmla="*/ 2380532 w 6993815"/>
              <a:gd name="connsiteY23" fmla="*/ 1240937 h 4379777"/>
              <a:gd name="connsiteX24" fmla="*/ 2395130 w 6993815"/>
              <a:gd name="connsiteY24" fmla="*/ 1299334 h 4379777"/>
              <a:gd name="connsiteX25" fmla="*/ 2468121 w 6993815"/>
              <a:gd name="connsiteY25" fmla="*/ 1430727 h 4379777"/>
              <a:gd name="connsiteX26" fmla="*/ 2511916 w 6993815"/>
              <a:gd name="connsiteY26" fmla="*/ 1445326 h 4379777"/>
              <a:gd name="connsiteX27" fmla="*/ 2614104 w 6993815"/>
              <a:gd name="connsiteY27" fmla="*/ 1489124 h 4379777"/>
              <a:gd name="connsiteX28" fmla="*/ 2730890 w 6993815"/>
              <a:gd name="connsiteY28" fmla="*/ 1503723 h 4379777"/>
              <a:gd name="connsiteX29" fmla="*/ 3008258 w 6993815"/>
              <a:gd name="connsiteY29" fmla="*/ 1474525 h 4379777"/>
              <a:gd name="connsiteX30" fmla="*/ 3095848 w 6993815"/>
              <a:gd name="connsiteY30" fmla="*/ 1372330 h 4379777"/>
              <a:gd name="connsiteX31" fmla="*/ 3183437 w 6993815"/>
              <a:gd name="connsiteY31" fmla="*/ 1270135 h 4379777"/>
              <a:gd name="connsiteX32" fmla="*/ 3198036 w 6993815"/>
              <a:gd name="connsiteY32" fmla="*/ 1226338 h 4379777"/>
              <a:gd name="connsiteX33" fmla="*/ 3227232 w 6993815"/>
              <a:gd name="connsiteY33" fmla="*/ 1094944 h 4379777"/>
              <a:gd name="connsiteX34" fmla="*/ 3241830 w 6993815"/>
              <a:gd name="connsiteY34" fmla="*/ 1036547 h 4379777"/>
              <a:gd name="connsiteX35" fmla="*/ 3256429 w 6993815"/>
              <a:gd name="connsiteY35" fmla="*/ 510974 h 4379777"/>
              <a:gd name="connsiteX36" fmla="*/ 3285625 w 6993815"/>
              <a:gd name="connsiteY36" fmla="*/ 364982 h 4379777"/>
              <a:gd name="connsiteX37" fmla="*/ 3300224 w 6993815"/>
              <a:gd name="connsiteY37" fmla="*/ 321184 h 4379777"/>
              <a:gd name="connsiteX38" fmla="*/ 3329420 w 6993815"/>
              <a:gd name="connsiteY38" fmla="*/ 189790 h 4379777"/>
              <a:gd name="connsiteX39" fmla="*/ 3344018 w 6993815"/>
              <a:gd name="connsiteY39" fmla="*/ 145993 h 4379777"/>
              <a:gd name="connsiteX40" fmla="*/ 3387813 w 6993815"/>
              <a:gd name="connsiteY40" fmla="*/ 102195 h 4379777"/>
              <a:gd name="connsiteX41" fmla="*/ 3460805 w 6993815"/>
              <a:gd name="connsiteY41" fmla="*/ 14599 h 4379777"/>
              <a:gd name="connsiteX42" fmla="*/ 3519198 w 6993815"/>
              <a:gd name="connsiteY42" fmla="*/ 0 h 4379777"/>
              <a:gd name="connsiteX43" fmla="*/ 3665181 w 6993815"/>
              <a:gd name="connsiteY43" fmla="*/ 43798 h 4379777"/>
              <a:gd name="connsiteX44" fmla="*/ 3723574 w 6993815"/>
              <a:gd name="connsiteY44" fmla="*/ 1094944 h 4379777"/>
              <a:gd name="connsiteX45" fmla="*/ 3738172 w 6993815"/>
              <a:gd name="connsiteY45" fmla="*/ 1138742 h 4379777"/>
              <a:gd name="connsiteX46" fmla="*/ 3781967 w 6993815"/>
              <a:gd name="connsiteY46" fmla="*/ 1197139 h 4379777"/>
              <a:gd name="connsiteX47" fmla="*/ 3796565 w 6993815"/>
              <a:gd name="connsiteY47" fmla="*/ 1518323 h 4379777"/>
              <a:gd name="connsiteX48" fmla="*/ 3811163 w 6993815"/>
              <a:gd name="connsiteY48" fmla="*/ 1576720 h 4379777"/>
              <a:gd name="connsiteX49" fmla="*/ 3854958 w 6993815"/>
              <a:gd name="connsiteY49" fmla="*/ 1605918 h 4379777"/>
              <a:gd name="connsiteX50" fmla="*/ 4322103 w 6993815"/>
              <a:gd name="connsiteY50" fmla="*/ 1591319 h 4379777"/>
              <a:gd name="connsiteX51" fmla="*/ 4468086 w 6993815"/>
              <a:gd name="connsiteY51" fmla="*/ 1562120 h 4379777"/>
              <a:gd name="connsiteX52" fmla="*/ 4643266 w 6993815"/>
              <a:gd name="connsiteY52" fmla="*/ 1532922 h 4379777"/>
              <a:gd name="connsiteX53" fmla="*/ 4876838 w 6993815"/>
              <a:gd name="connsiteY53" fmla="*/ 1474525 h 4379777"/>
              <a:gd name="connsiteX54" fmla="*/ 5008223 w 6993815"/>
              <a:gd name="connsiteY54" fmla="*/ 1445326 h 4379777"/>
              <a:gd name="connsiteX55" fmla="*/ 5183402 w 6993815"/>
              <a:gd name="connsiteY55" fmla="*/ 1416128 h 4379777"/>
              <a:gd name="connsiteX56" fmla="*/ 5329385 w 6993815"/>
              <a:gd name="connsiteY56" fmla="*/ 1372330 h 4379777"/>
              <a:gd name="connsiteX57" fmla="*/ 5650547 w 6993815"/>
              <a:gd name="connsiteY57" fmla="*/ 1343132 h 4379777"/>
              <a:gd name="connsiteX58" fmla="*/ 6292872 w 6993815"/>
              <a:gd name="connsiteY58" fmla="*/ 1357731 h 4379777"/>
              <a:gd name="connsiteX59" fmla="*/ 6395060 w 6993815"/>
              <a:gd name="connsiteY59" fmla="*/ 1386929 h 4379777"/>
              <a:gd name="connsiteX60" fmla="*/ 6482649 w 6993815"/>
              <a:gd name="connsiteY60" fmla="*/ 1401529 h 4379777"/>
              <a:gd name="connsiteX61" fmla="*/ 6657829 w 6993815"/>
              <a:gd name="connsiteY61" fmla="*/ 1445326 h 4379777"/>
              <a:gd name="connsiteX62" fmla="*/ 6716222 w 6993815"/>
              <a:gd name="connsiteY62" fmla="*/ 1459926 h 4379777"/>
              <a:gd name="connsiteX63" fmla="*/ 6803812 w 6993815"/>
              <a:gd name="connsiteY63" fmla="*/ 1489124 h 4379777"/>
              <a:gd name="connsiteX64" fmla="*/ 6847606 w 6993815"/>
              <a:gd name="connsiteY64" fmla="*/ 1518323 h 4379777"/>
              <a:gd name="connsiteX65" fmla="*/ 6891401 w 6993815"/>
              <a:gd name="connsiteY65" fmla="*/ 1532922 h 4379777"/>
              <a:gd name="connsiteX66" fmla="*/ 6978991 w 6993815"/>
              <a:gd name="connsiteY66" fmla="*/ 1620517 h 4379777"/>
              <a:gd name="connsiteX67" fmla="*/ 6993589 w 6993815"/>
              <a:gd name="connsiteY67" fmla="*/ 1678914 h 4379777"/>
              <a:gd name="connsiteX68" fmla="*/ 6964393 w 6993815"/>
              <a:gd name="connsiteY68" fmla="*/ 1766510 h 4379777"/>
              <a:gd name="connsiteX69" fmla="*/ 6906000 w 6993815"/>
              <a:gd name="connsiteY69" fmla="*/ 1795709 h 4379777"/>
              <a:gd name="connsiteX70" fmla="*/ 6774615 w 6993815"/>
              <a:gd name="connsiteY70" fmla="*/ 1824907 h 4379777"/>
              <a:gd name="connsiteX71" fmla="*/ 4614069 w 6993815"/>
              <a:gd name="connsiteY71" fmla="*/ 1824907 h 4379777"/>
              <a:gd name="connsiteX72" fmla="*/ 4526479 w 6993815"/>
              <a:gd name="connsiteY72" fmla="*/ 1854106 h 4379777"/>
              <a:gd name="connsiteX73" fmla="*/ 4409693 w 6993815"/>
              <a:gd name="connsiteY73" fmla="*/ 1956300 h 4379777"/>
              <a:gd name="connsiteX74" fmla="*/ 4351300 w 6993815"/>
              <a:gd name="connsiteY74" fmla="*/ 1985499 h 4379777"/>
              <a:gd name="connsiteX75" fmla="*/ 4263710 w 6993815"/>
              <a:gd name="connsiteY75" fmla="*/ 2043896 h 4379777"/>
              <a:gd name="connsiteX76" fmla="*/ 4176121 w 6993815"/>
              <a:gd name="connsiteY76" fmla="*/ 2102293 h 4379777"/>
              <a:gd name="connsiteX77" fmla="*/ 4117727 w 6993815"/>
              <a:gd name="connsiteY77" fmla="*/ 2146091 h 4379777"/>
              <a:gd name="connsiteX78" fmla="*/ 4088531 w 6993815"/>
              <a:gd name="connsiteY78" fmla="*/ 2189888 h 4379777"/>
              <a:gd name="connsiteX79" fmla="*/ 4103129 w 6993815"/>
              <a:gd name="connsiteY79" fmla="*/ 2335881 h 4379777"/>
              <a:gd name="connsiteX80" fmla="*/ 4176121 w 6993815"/>
              <a:gd name="connsiteY80" fmla="*/ 2365079 h 4379777"/>
              <a:gd name="connsiteX81" fmla="*/ 4278309 w 6993815"/>
              <a:gd name="connsiteY81" fmla="*/ 2408877 h 4379777"/>
              <a:gd name="connsiteX82" fmla="*/ 4395095 w 6993815"/>
              <a:gd name="connsiteY82" fmla="*/ 2438076 h 4379777"/>
              <a:gd name="connsiteX83" fmla="*/ 4453488 w 6993815"/>
              <a:gd name="connsiteY83" fmla="*/ 2452675 h 4379777"/>
              <a:gd name="connsiteX84" fmla="*/ 4657864 w 6993815"/>
              <a:gd name="connsiteY84" fmla="*/ 2511072 h 4379777"/>
              <a:gd name="connsiteX85" fmla="*/ 4876838 w 6993815"/>
              <a:gd name="connsiteY85" fmla="*/ 2554870 h 4379777"/>
              <a:gd name="connsiteX86" fmla="*/ 5008223 w 6993815"/>
              <a:gd name="connsiteY86" fmla="*/ 2584068 h 4379777"/>
              <a:gd name="connsiteX87" fmla="*/ 5154206 w 6993815"/>
              <a:gd name="connsiteY87" fmla="*/ 2613267 h 4379777"/>
              <a:gd name="connsiteX88" fmla="*/ 5358582 w 6993815"/>
              <a:gd name="connsiteY88" fmla="*/ 2657065 h 4379777"/>
              <a:gd name="connsiteX89" fmla="*/ 5577556 w 6993815"/>
              <a:gd name="connsiteY89" fmla="*/ 2686263 h 4379777"/>
              <a:gd name="connsiteX90" fmla="*/ 6614034 w 6993815"/>
              <a:gd name="connsiteY90" fmla="*/ 2700862 h 4379777"/>
              <a:gd name="connsiteX91" fmla="*/ 6614034 w 6993815"/>
              <a:gd name="connsiteY91" fmla="*/ 2978248 h 4379777"/>
              <a:gd name="connsiteX92" fmla="*/ 6570239 w 6993815"/>
              <a:gd name="connsiteY92" fmla="*/ 2992847 h 4379777"/>
              <a:gd name="connsiteX93" fmla="*/ 6015504 w 6993815"/>
              <a:gd name="connsiteY93" fmla="*/ 2978248 h 4379777"/>
              <a:gd name="connsiteX94" fmla="*/ 5854923 w 6993815"/>
              <a:gd name="connsiteY94" fmla="*/ 2963649 h 4379777"/>
              <a:gd name="connsiteX95" fmla="*/ 5314787 w 6993815"/>
              <a:gd name="connsiteY95" fmla="*/ 2978248 h 4379777"/>
              <a:gd name="connsiteX96" fmla="*/ 5270992 w 6993815"/>
              <a:gd name="connsiteY96" fmla="*/ 2992847 h 4379777"/>
              <a:gd name="connsiteX97" fmla="*/ 5212599 w 6993815"/>
              <a:gd name="connsiteY97" fmla="*/ 3007447 h 4379777"/>
              <a:gd name="connsiteX98" fmla="*/ 5110411 w 6993815"/>
              <a:gd name="connsiteY98" fmla="*/ 3065844 h 4379777"/>
              <a:gd name="connsiteX99" fmla="*/ 5022821 w 6993815"/>
              <a:gd name="connsiteY99" fmla="*/ 3080443 h 4379777"/>
              <a:gd name="connsiteX100" fmla="*/ 4336702 w 6993815"/>
              <a:gd name="connsiteY100" fmla="*/ 3095042 h 4379777"/>
              <a:gd name="connsiteX101" fmla="*/ 4219915 w 6993815"/>
              <a:gd name="connsiteY101" fmla="*/ 3138840 h 4379777"/>
              <a:gd name="connsiteX102" fmla="*/ 4132326 w 6993815"/>
              <a:gd name="connsiteY102" fmla="*/ 3211836 h 4379777"/>
              <a:gd name="connsiteX103" fmla="*/ 4117727 w 6993815"/>
              <a:gd name="connsiteY103" fmla="*/ 3270233 h 4379777"/>
              <a:gd name="connsiteX104" fmla="*/ 4103129 w 6993815"/>
              <a:gd name="connsiteY104" fmla="*/ 3357829 h 4379777"/>
              <a:gd name="connsiteX105" fmla="*/ 4088531 w 6993815"/>
              <a:gd name="connsiteY105" fmla="*/ 3401627 h 4379777"/>
              <a:gd name="connsiteX106" fmla="*/ 4073933 w 6993815"/>
              <a:gd name="connsiteY106" fmla="*/ 3474623 h 4379777"/>
              <a:gd name="connsiteX107" fmla="*/ 4059334 w 6993815"/>
              <a:gd name="connsiteY107" fmla="*/ 4131589 h 4379777"/>
              <a:gd name="connsiteX108" fmla="*/ 4044736 w 6993815"/>
              <a:gd name="connsiteY108" fmla="*/ 4219185 h 4379777"/>
              <a:gd name="connsiteX109" fmla="*/ 4015539 w 6993815"/>
              <a:gd name="connsiteY109" fmla="*/ 4321380 h 4379777"/>
              <a:gd name="connsiteX110" fmla="*/ 3986343 w 6993815"/>
              <a:gd name="connsiteY110" fmla="*/ 4365177 h 4379777"/>
              <a:gd name="connsiteX111" fmla="*/ 3942548 w 6993815"/>
              <a:gd name="connsiteY111" fmla="*/ 4379777 h 4379777"/>
              <a:gd name="connsiteX112" fmla="*/ 3796565 w 6993815"/>
              <a:gd name="connsiteY112" fmla="*/ 4365177 h 4379777"/>
              <a:gd name="connsiteX113" fmla="*/ 3738172 w 6993815"/>
              <a:gd name="connsiteY113" fmla="*/ 4321380 h 4379777"/>
              <a:gd name="connsiteX114" fmla="*/ 3708975 w 6993815"/>
              <a:gd name="connsiteY114" fmla="*/ 4233784 h 4379777"/>
              <a:gd name="connsiteX115" fmla="*/ 3665181 w 6993815"/>
              <a:gd name="connsiteY115" fmla="*/ 4087792 h 4379777"/>
              <a:gd name="connsiteX116" fmla="*/ 3635984 w 6993815"/>
              <a:gd name="connsiteY116" fmla="*/ 3679012 h 4379777"/>
              <a:gd name="connsiteX117" fmla="*/ 3621386 w 6993815"/>
              <a:gd name="connsiteY117" fmla="*/ 3562218 h 4379777"/>
              <a:gd name="connsiteX118" fmla="*/ 3606787 w 6993815"/>
              <a:gd name="connsiteY118" fmla="*/ 3503821 h 4379777"/>
              <a:gd name="connsiteX119" fmla="*/ 3562993 w 6993815"/>
              <a:gd name="connsiteY119" fmla="*/ 3401627 h 4379777"/>
              <a:gd name="connsiteX120" fmla="*/ 3533796 w 6993815"/>
              <a:gd name="connsiteY120" fmla="*/ 3284833 h 4379777"/>
              <a:gd name="connsiteX121" fmla="*/ 3504599 w 6993815"/>
              <a:gd name="connsiteY121" fmla="*/ 3226436 h 4379777"/>
              <a:gd name="connsiteX122" fmla="*/ 3446206 w 6993815"/>
              <a:gd name="connsiteY122" fmla="*/ 3095042 h 4379777"/>
              <a:gd name="connsiteX123" fmla="*/ 3402412 w 6993815"/>
              <a:gd name="connsiteY123" fmla="*/ 3007447 h 4379777"/>
              <a:gd name="connsiteX124" fmla="*/ 3329420 w 6993815"/>
              <a:gd name="connsiteY124" fmla="*/ 2876053 h 4379777"/>
              <a:gd name="connsiteX125" fmla="*/ 3271027 w 6993815"/>
              <a:gd name="connsiteY125" fmla="*/ 2832256 h 4379777"/>
              <a:gd name="connsiteX126" fmla="*/ 3183437 w 6993815"/>
              <a:gd name="connsiteY126" fmla="*/ 2773859 h 4379777"/>
              <a:gd name="connsiteX127" fmla="*/ 2891472 w 6993815"/>
              <a:gd name="connsiteY127" fmla="*/ 2788458 h 4379777"/>
              <a:gd name="connsiteX128" fmla="*/ 2803882 w 6993815"/>
              <a:gd name="connsiteY128" fmla="*/ 2876053 h 4379777"/>
              <a:gd name="connsiteX129" fmla="*/ 2730890 w 6993815"/>
              <a:gd name="connsiteY129" fmla="*/ 2949050 h 4379777"/>
              <a:gd name="connsiteX130" fmla="*/ 2687096 w 6993815"/>
              <a:gd name="connsiteY130" fmla="*/ 3051244 h 4379777"/>
              <a:gd name="connsiteX131" fmla="*/ 2657899 w 6993815"/>
              <a:gd name="connsiteY131" fmla="*/ 3138840 h 4379777"/>
              <a:gd name="connsiteX132" fmla="*/ 2643301 w 6993815"/>
              <a:gd name="connsiteY132" fmla="*/ 3182638 h 4379777"/>
              <a:gd name="connsiteX133" fmla="*/ 2614104 w 6993815"/>
              <a:gd name="connsiteY133" fmla="*/ 3226436 h 4379777"/>
              <a:gd name="connsiteX134" fmla="*/ 2599506 w 6993815"/>
              <a:gd name="connsiteY134" fmla="*/ 3270233 h 4379777"/>
              <a:gd name="connsiteX135" fmla="*/ 2570309 w 6993815"/>
              <a:gd name="connsiteY135" fmla="*/ 3795806 h 4379777"/>
              <a:gd name="connsiteX136" fmla="*/ 2541113 w 6993815"/>
              <a:gd name="connsiteY136" fmla="*/ 4029395 h 4379777"/>
              <a:gd name="connsiteX137" fmla="*/ 2526514 w 6993815"/>
              <a:gd name="connsiteY137" fmla="*/ 4087792 h 4379777"/>
              <a:gd name="connsiteX138" fmla="*/ 2468121 w 6993815"/>
              <a:gd name="connsiteY138" fmla="*/ 4175387 h 4379777"/>
              <a:gd name="connsiteX139" fmla="*/ 2453523 w 6993815"/>
              <a:gd name="connsiteY139" fmla="*/ 4233784 h 4379777"/>
              <a:gd name="connsiteX140" fmla="*/ 2263745 w 6993815"/>
              <a:gd name="connsiteY140" fmla="*/ 4219185 h 4379777"/>
              <a:gd name="connsiteX141" fmla="*/ 2190754 w 6993815"/>
              <a:gd name="connsiteY141" fmla="*/ 4087792 h 4379777"/>
              <a:gd name="connsiteX142" fmla="*/ 2161557 w 6993815"/>
              <a:gd name="connsiteY142" fmla="*/ 4000196 h 4379777"/>
              <a:gd name="connsiteX143" fmla="*/ 2146959 w 6993815"/>
              <a:gd name="connsiteY143" fmla="*/ 3941799 h 4379777"/>
              <a:gd name="connsiteX144" fmla="*/ 2117763 w 6993815"/>
              <a:gd name="connsiteY144" fmla="*/ 3883402 h 4379777"/>
              <a:gd name="connsiteX145" fmla="*/ 2088566 w 6993815"/>
              <a:gd name="connsiteY145" fmla="*/ 3314031 h 4379777"/>
              <a:gd name="connsiteX146" fmla="*/ 2030173 w 6993815"/>
              <a:gd name="connsiteY146" fmla="*/ 2730061 h 4379777"/>
              <a:gd name="connsiteX147" fmla="*/ 716327 w 6993815"/>
              <a:gd name="connsiteY147" fmla="*/ 2730061 h 4379777"/>
              <a:gd name="connsiteX148" fmla="*/ 643336 w 6993815"/>
              <a:gd name="connsiteY148" fmla="*/ 2700862 h 4379777"/>
              <a:gd name="connsiteX149" fmla="*/ 541148 w 6993815"/>
              <a:gd name="connsiteY149" fmla="*/ 2686263 h 4379777"/>
              <a:gd name="connsiteX150" fmla="*/ 453558 w 6993815"/>
              <a:gd name="connsiteY150" fmla="*/ 2657065 h 4379777"/>
              <a:gd name="connsiteX151" fmla="*/ 249182 w 6993815"/>
              <a:gd name="connsiteY151" fmla="*/ 2613267 h 4379777"/>
              <a:gd name="connsiteX152" fmla="*/ 161593 w 6993815"/>
              <a:gd name="connsiteY152" fmla="*/ 2584068 h 4379777"/>
              <a:gd name="connsiteX153" fmla="*/ 117798 w 6993815"/>
              <a:gd name="connsiteY153" fmla="*/ 2569469 h 4379777"/>
              <a:gd name="connsiteX154" fmla="*/ 59405 w 6993815"/>
              <a:gd name="connsiteY154" fmla="*/ 2540271 h 4379777"/>
              <a:gd name="connsiteX155" fmla="*/ 1011 w 6993815"/>
              <a:gd name="connsiteY155" fmla="*/ 2452675 h 4379777"/>
              <a:gd name="connsiteX156" fmla="*/ 15610 w 6993815"/>
              <a:gd name="connsiteY156" fmla="*/ 2394278 h 4379777"/>
              <a:gd name="connsiteX157" fmla="*/ 176191 w 6993815"/>
              <a:gd name="connsiteY157" fmla="*/ 2350480 h 4379777"/>
              <a:gd name="connsiteX158" fmla="*/ 438960 w 6993815"/>
              <a:gd name="connsiteY158" fmla="*/ 2306682 h 4379777"/>
              <a:gd name="connsiteX159" fmla="*/ 1022891 w 6993815"/>
              <a:gd name="connsiteY159" fmla="*/ 2321282 h 4379777"/>
              <a:gd name="connsiteX160" fmla="*/ 1110481 w 6993815"/>
              <a:gd name="connsiteY160" fmla="*/ 2335881 h 4379777"/>
              <a:gd name="connsiteX161" fmla="*/ 1241866 w 6993815"/>
              <a:gd name="connsiteY161" fmla="*/ 2350480 h 4379777"/>
              <a:gd name="connsiteX162" fmla="*/ 2132361 w 6993815"/>
              <a:gd name="connsiteY162" fmla="*/ 2335881 h 4379777"/>
              <a:gd name="connsiteX163" fmla="*/ 2176156 w 6993815"/>
              <a:gd name="connsiteY163" fmla="*/ 2292083 h 4379777"/>
              <a:gd name="connsiteX164" fmla="*/ 2234549 w 6993815"/>
              <a:gd name="connsiteY164" fmla="*/ 2204488 h 4379777"/>
              <a:gd name="connsiteX165" fmla="*/ 2205352 w 6993815"/>
              <a:gd name="connsiteY165" fmla="*/ 2102293 h 4379777"/>
              <a:gd name="connsiteX166" fmla="*/ 2059369 w 6993815"/>
              <a:gd name="connsiteY166" fmla="*/ 2014697 h 4379777"/>
              <a:gd name="connsiteX167" fmla="*/ 2015575 w 6993815"/>
              <a:gd name="connsiteY167" fmla="*/ 1985499 h 4379777"/>
              <a:gd name="connsiteX168" fmla="*/ 1971780 w 6993815"/>
              <a:gd name="connsiteY168" fmla="*/ 1970900 h 4379777"/>
              <a:gd name="connsiteX169" fmla="*/ 1563028 w 6993815"/>
              <a:gd name="connsiteY169" fmla="*/ 1941701 h 4379777"/>
              <a:gd name="connsiteX170" fmla="*/ 1314857 w 6993815"/>
              <a:gd name="connsiteY170" fmla="*/ 1897903 h 4379777"/>
              <a:gd name="connsiteX171" fmla="*/ 1125079 w 6993815"/>
              <a:gd name="connsiteY171" fmla="*/ 1854106 h 4379777"/>
              <a:gd name="connsiteX172" fmla="*/ 803917 w 6993815"/>
              <a:gd name="connsiteY172" fmla="*/ 1810308 h 4379777"/>
              <a:gd name="connsiteX173" fmla="*/ 716327 w 6993815"/>
              <a:gd name="connsiteY173" fmla="*/ 1795709 h 4379777"/>
              <a:gd name="connsiteX174" fmla="*/ 468156 w 6993815"/>
              <a:gd name="connsiteY174" fmla="*/ 1781109 h 4379777"/>
              <a:gd name="connsiteX175" fmla="*/ 307575 w 6993815"/>
              <a:gd name="connsiteY175" fmla="*/ 1766510 h 4379777"/>
              <a:gd name="connsiteX176" fmla="*/ 205387 w 6993815"/>
              <a:gd name="connsiteY176" fmla="*/ 1737312 h 4379777"/>
              <a:gd name="connsiteX177" fmla="*/ 190789 w 6993815"/>
              <a:gd name="connsiteY177" fmla="*/ 1693514 h 4379777"/>
              <a:gd name="connsiteX178" fmla="*/ 307575 w 6993815"/>
              <a:gd name="connsiteY178" fmla="*/ 1591319 h 4379777"/>
              <a:gd name="connsiteX179" fmla="*/ 1241866 w 6993815"/>
              <a:gd name="connsiteY179" fmla="*/ 1576720 h 4379777"/>
              <a:gd name="connsiteX180" fmla="*/ 1285660 w 6993815"/>
              <a:gd name="connsiteY180" fmla="*/ 1547521 h 4379777"/>
              <a:gd name="connsiteX181" fmla="*/ 1329455 w 6993815"/>
              <a:gd name="connsiteY181" fmla="*/ 1532922 h 4379777"/>
              <a:gd name="connsiteX182" fmla="*/ 1358652 w 6993815"/>
              <a:gd name="connsiteY182" fmla="*/ 1503723 h 4379777"/>
              <a:gd name="connsiteX183" fmla="*/ 1358652 w 6993815"/>
              <a:gd name="connsiteY183" fmla="*/ 1503723 h 4379777"/>
              <a:gd name="connsiteX184" fmla="*/ 1358652 w 6993815"/>
              <a:gd name="connsiteY184" fmla="*/ 1503723 h 43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6993815" h="4379777">
                <a:moveTo>
                  <a:pt x="1095883" y="1518323"/>
                </a:moveTo>
                <a:lnTo>
                  <a:pt x="1095883" y="1518323"/>
                </a:lnTo>
                <a:cubicBezTo>
                  <a:pt x="1193205" y="1513456"/>
                  <a:pt x="1290405" y="1503723"/>
                  <a:pt x="1387848" y="1503723"/>
                </a:cubicBezTo>
                <a:cubicBezTo>
                  <a:pt x="1436320" y="1503723"/>
                  <a:pt x="1573386" y="1519003"/>
                  <a:pt x="1636019" y="1532922"/>
                </a:cubicBezTo>
                <a:cubicBezTo>
                  <a:pt x="1651041" y="1536260"/>
                  <a:pt x="1664885" y="1543789"/>
                  <a:pt x="1679814" y="1547521"/>
                </a:cubicBezTo>
                <a:cubicBezTo>
                  <a:pt x="1703885" y="1553539"/>
                  <a:pt x="1728475" y="1557254"/>
                  <a:pt x="1752805" y="1562120"/>
                </a:cubicBezTo>
                <a:cubicBezTo>
                  <a:pt x="1772270" y="1557254"/>
                  <a:pt x="1805215" y="1566672"/>
                  <a:pt x="1811199" y="1547521"/>
                </a:cubicBezTo>
                <a:cubicBezTo>
                  <a:pt x="1833019" y="1477692"/>
                  <a:pt x="1819963" y="1401457"/>
                  <a:pt x="1825797" y="1328532"/>
                </a:cubicBezTo>
                <a:cubicBezTo>
                  <a:pt x="1829697" y="1279781"/>
                  <a:pt x="1836911" y="1231322"/>
                  <a:pt x="1840395" y="1182540"/>
                </a:cubicBezTo>
                <a:cubicBezTo>
                  <a:pt x="1870503" y="760989"/>
                  <a:pt x="1833790" y="1043677"/>
                  <a:pt x="1869592" y="846757"/>
                </a:cubicBezTo>
                <a:cubicBezTo>
                  <a:pt x="1874887" y="817633"/>
                  <a:pt x="1877011" y="787879"/>
                  <a:pt x="1884190" y="759161"/>
                </a:cubicBezTo>
                <a:cubicBezTo>
                  <a:pt x="1891654" y="729302"/>
                  <a:pt x="1903655" y="700764"/>
                  <a:pt x="1913387" y="671566"/>
                </a:cubicBezTo>
                <a:cubicBezTo>
                  <a:pt x="1918253" y="656967"/>
                  <a:pt x="1921103" y="641532"/>
                  <a:pt x="1927985" y="627768"/>
                </a:cubicBezTo>
                <a:cubicBezTo>
                  <a:pt x="1937717" y="608302"/>
                  <a:pt x="1949540" y="589748"/>
                  <a:pt x="1957181" y="569371"/>
                </a:cubicBezTo>
                <a:cubicBezTo>
                  <a:pt x="1964226" y="550584"/>
                  <a:pt x="1963877" y="529417"/>
                  <a:pt x="1971780" y="510974"/>
                </a:cubicBezTo>
                <a:cubicBezTo>
                  <a:pt x="1978691" y="494847"/>
                  <a:pt x="1992271" y="482410"/>
                  <a:pt x="2000976" y="467176"/>
                </a:cubicBezTo>
                <a:cubicBezTo>
                  <a:pt x="2011773" y="448280"/>
                  <a:pt x="2016241" y="425498"/>
                  <a:pt x="2030173" y="408779"/>
                </a:cubicBezTo>
                <a:cubicBezTo>
                  <a:pt x="2041405" y="395300"/>
                  <a:pt x="2058735" y="388286"/>
                  <a:pt x="2073968" y="379581"/>
                </a:cubicBezTo>
                <a:cubicBezTo>
                  <a:pt x="2148277" y="337116"/>
                  <a:pt x="2134312" y="350103"/>
                  <a:pt x="2234549" y="335783"/>
                </a:cubicBezTo>
                <a:cubicBezTo>
                  <a:pt x="2263746" y="340649"/>
                  <a:pt x="2296440" y="335696"/>
                  <a:pt x="2322139" y="350382"/>
                </a:cubicBezTo>
                <a:cubicBezTo>
                  <a:pt x="2335500" y="358017"/>
                  <a:pt x="2330675" y="380035"/>
                  <a:pt x="2336737" y="394180"/>
                </a:cubicBezTo>
                <a:cubicBezTo>
                  <a:pt x="2345309" y="414184"/>
                  <a:pt x="2356201" y="433111"/>
                  <a:pt x="2365933" y="452577"/>
                </a:cubicBezTo>
                <a:cubicBezTo>
                  <a:pt x="2400137" y="726215"/>
                  <a:pt x="2365933" y="399746"/>
                  <a:pt x="2365933" y="905154"/>
                </a:cubicBezTo>
                <a:cubicBezTo>
                  <a:pt x="2365933" y="1017187"/>
                  <a:pt x="2372256" y="1129210"/>
                  <a:pt x="2380532" y="1240937"/>
                </a:cubicBezTo>
                <a:cubicBezTo>
                  <a:pt x="2382014" y="1260947"/>
                  <a:pt x="2389618" y="1280041"/>
                  <a:pt x="2395130" y="1299334"/>
                </a:cubicBezTo>
                <a:cubicBezTo>
                  <a:pt x="2405954" y="1337221"/>
                  <a:pt x="2435100" y="1419720"/>
                  <a:pt x="2468121" y="1430727"/>
                </a:cubicBezTo>
                <a:cubicBezTo>
                  <a:pt x="2482719" y="1435593"/>
                  <a:pt x="2497772" y="1439264"/>
                  <a:pt x="2511916" y="1445326"/>
                </a:cubicBezTo>
                <a:cubicBezTo>
                  <a:pt x="2549005" y="1461222"/>
                  <a:pt x="2574460" y="1481916"/>
                  <a:pt x="2614104" y="1489124"/>
                </a:cubicBezTo>
                <a:cubicBezTo>
                  <a:pt x="2652703" y="1496142"/>
                  <a:pt x="2691961" y="1498857"/>
                  <a:pt x="2730890" y="1503723"/>
                </a:cubicBezTo>
                <a:cubicBezTo>
                  <a:pt x="2823346" y="1493990"/>
                  <a:pt x="2917413" y="1494275"/>
                  <a:pt x="3008258" y="1474525"/>
                </a:cubicBezTo>
                <a:cubicBezTo>
                  <a:pt x="3067822" y="1461576"/>
                  <a:pt x="3070296" y="1413217"/>
                  <a:pt x="3095848" y="1372330"/>
                </a:cubicBezTo>
                <a:cubicBezTo>
                  <a:pt x="3127061" y="1322385"/>
                  <a:pt x="3143623" y="1309951"/>
                  <a:pt x="3183437" y="1270135"/>
                </a:cubicBezTo>
                <a:cubicBezTo>
                  <a:pt x="3188303" y="1255536"/>
                  <a:pt x="3193809" y="1241135"/>
                  <a:pt x="3198036" y="1226338"/>
                </a:cubicBezTo>
                <a:cubicBezTo>
                  <a:pt x="3215835" y="1164040"/>
                  <a:pt x="3212184" y="1162668"/>
                  <a:pt x="3227232" y="1094944"/>
                </a:cubicBezTo>
                <a:cubicBezTo>
                  <a:pt x="3231584" y="1075357"/>
                  <a:pt x="3236964" y="1056013"/>
                  <a:pt x="3241830" y="1036547"/>
                </a:cubicBezTo>
                <a:cubicBezTo>
                  <a:pt x="3246696" y="861356"/>
                  <a:pt x="3248093" y="686034"/>
                  <a:pt x="3256429" y="510974"/>
                </a:cubicBezTo>
                <a:cubicBezTo>
                  <a:pt x="3258068" y="476561"/>
                  <a:pt x="3274868" y="402632"/>
                  <a:pt x="3285625" y="364982"/>
                </a:cubicBezTo>
                <a:cubicBezTo>
                  <a:pt x="3289852" y="350185"/>
                  <a:pt x="3295997" y="335981"/>
                  <a:pt x="3300224" y="321184"/>
                </a:cubicBezTo>
                <a:cubicBezTo>
                  <a:pt x="3330190" y="216298"/>
                  <a:pt x="3299324" y="310184"/>
                  <a:pt x="3329420" y="189790"/>
                </a:cubicBezTo>
                <a:cubicBezTo>
                  <a:pt x="3333152" y="174861"/>
                  <a:pt x="3335482" y="158797"/>
                  <a:pt x="3344018" y="145993"/>
                </a:cubicBezTo>
                <a:cubicBezTo>
                  <a:pt x="3355470" y="128814"/>
                  <a:pt x="3374596" y="118056"/>
                  <a:pt x="3387813" y="102195"/>
                </a:cubicBezTo>
                <a:cubicBezTo>
                  <a:pt x="3415296" y="69213"/>
                  <a:pt x="3420096" y="37863"/>
                  <a:pt x="3460805" y="14599"/>
                </a:cubicBezTo>
                <a:cubicBezTo>
                  <a:pt x="3478225" y="4644"/>
                  <a:pt x="3499734" y="4866"/>
                  <a:pt x="3519198" y="0"/>
                </a:cubicBezTo>
                <a:cubicBezTo>
                  <a:pt x="3567859" y="14599"/>
                  <a:pt x="3657403" y="-6407"/>
                  <a:pt x="3665181" y="43798"/>
                </a:cubicBezTo>
                <a:cubicBezTo>
                  <a:pt x="3859875" y="1300542"/>
                  <a:pt x="3468001" y="754159"/>
                  <a:pt x="3723574" y="1094944"/>
                </a:cubicBezTo>
                <a:cubicBezTo>
                  <a:pt x="3728440" y="1109543"/>
                  <a:pt x="3730537" y="1125380"/>
                  <a:pt x="3738172" y="1138742"/>
                </a:cubicBezTo>
                <a:cubicBezTo>
                  <a:pt x="3750243" y="1159868"/>
                  <a:pt x="3778267" y="1173090"/>
                  <a:pt x="3781967" y="1197139"/>
                </a:cubicBezTo>
                <a:cubicBezTo>
                  <a:pt x="3798262" y="1303065"/>
                  <a:pt x="3788346" y="1411467"/>
                  <a:pt x="3796565" y="1518323"/>
                </a:cubicBezTo>
                <a:cubicBezTo>
                  <a:pt x="3798104" y="1538329"/>
                  <a:pt x="3800034" y="1560025"/>
                  <a:pt x="3811163" y="1576720"/>
                </a:cubicBezTo>
                <a:cubicBezTo>
                  <a:pt x="3820895" y="1591319"/>
                  <a:pt x="3840360" y="1596185"/>
                  <a:pt x="3854958" y="1605918"/>
                </a:cubicBezTo>
                <a:cubicBezTo>
                  <a:pt x="4010673" y="1601052"/>
                  <a:pt x="4166708" y="1602419"/>
                  <a:pt x="4322103" y="1591319"/>
                </a:cubicBezTo>
                <a:cubicBezTo>
                  <a:pt x="4371602" y="1587783"/>
                  <a:pt x="4419136" y="1570279"/>
                  <a:pt x="4468086" y="1562120"/>
                </a:cubicBezTo>
                <a:lnTo>
                  <a:pt x="4643266" y="1532922"/>
                </a:lnTo>
                <a:cubicBezTo>
                  <a:pt x="4799788" y="1480743"/>
                  <a:pt x="4665436" y="1521507"/>
                  <a:pt x="4876838" y="1474525"/>
                </a:cubicBezTo>
                <a:cubicBezTo>
                  <a:pt x="4920633" y="1464792"/>
                  <a:pt x="4964152" y="1453721"/>
                  <a:pt x="5008223" y="1445326"/>
                </a:cubicBezTo>
                <a:cubicBezTo>
                  <a:pt x="5066376" y="1434249"/>
                  <a:pt x="5183402" y="1416128"/>
                  <a:pt x="5183402" y="1416128"/>
                </a:cubicBezTo>
                <a:cubicBezTo>
                  <a:pt x="5247362" y="1390542"/>
                  <a:pt x="5261062" y="1379922"/>
                  <a:pt x="5329385" y="1372330"/>
                </a:cubicBezTo>
                <a:cubicBezTo>
                  <a:pt x="5436223" y="1360459"/>
                  <a:pt x="5650547" y="1343132"/>
                  <a:pt x="5650547" y="1343132"/>
                </a:cubicBezTo>
                <a:cubicBezTo>
                  <a:pt x="5864655" y="1347998"/>
                  <a:pt x="6079078" y="1345154"/>
                  <a:pt x="6292872" y="1357731"/>
                </a:cubicBezTo>
                <a:cubicBezTo>
                  <a:pt x="6328237" y="1359811"/>
                  <a:pt x="6360542" y="1378963"/>
                  <a:pt x="6395060" y="1386929"/>
                </a:cubicBezTo>
                <a:cubicBezTo>
                  <a:pt x="6423901" y="1393585"/>
                  <a:pt x="6453934" y="1394350"/>
                  <a:pt x="6482649" y="1401529"/>
                </a:cubicBezTo>
                <a:cubicBezTo>
                  <a:pt x="6872863" y="1499090"/>
                  <a:pt x="6275835" y="1368921"/>
                  <a:pt x="6657829" y="1445326"/>
                </a:cubicBezTo>
                <a:cubicBezTo>
                  <a:pt x="6677503" y="1449261"/>
                  <a:pt x="6697005" y="1454160"/>
                  <a:pt x="6716222" y="1459926"/>
                </a:cubicBezTo>
                <a:cubicBezTo>
                  <a:pt x="6745700" y="1468770"/>
                  <a:pt x="6803812" y="1489124"/>
                  <a:pt x="6803812" y="1489124"/>
                </a:cubicBezTo>
                <a:cubicBezTo>
                  <a:pt x="6818410" y="1498857"/>
                  <a:pt x="6831913" y="1510476"/>
                  <a:pt x="6847606" y="1518323"/>
                </a:cubicBezTo>
                <a:cubicBezTo>
                  <a:pt x="6861369" y="1525205"/>
                  <a:pt x="6879255" y="1523474"/>
                  <a:pt x="6891401" y="1532922"/>
                </a:cubicBezTo>
                <a:cubicBezTo>
                  <a:pt x="6923994" y="1558273"/>
                  <a:pt x="6978991" y="1620517"/>
                  <a:pt x="6978991" y="1620517"/>
                </a:cubicBezTo>
                <a:cubicBezTo>
                  <a:pt x="6983857" y="1639983"/>
                  <a:pt x="6995585" y="1658949"/>
                  <a:pt x="6993589" y="1678914"/>
                </a:cubicBezTo>
                <a:cubicBezTo>
                  <a:pt x="6990527" y="1709539"/>
                  <a:pt x="6982859" y="1741887"/>
                  <a:pt x="6964393" y="1766510"/>
                </a:cubicBezTo>
                <a:cubicBezTo>
                  <a:pt x="6951336" y="1783920"/>
                  <a:pt x="6926376" y="1788067"/>
                  <a:pt x="6906000" y="1795709"/>
                </a:cubicBezTo>
                <a:cubicBezTo>
                  <a:pt x="6882441" y="1804544"/>
                  <a:pt x="6794432" y="1820943"/>
                  <a:pt x="6774615" y="1824907"/>
                </a:cubicBezTo>
                <a:cubicBezTo>
                  <a:pt x="6113452" y="1817036"/>
                  <a:pt x="5289217" y="1795970"/>
                  <a:pt x="4614069" y="1824907"/>
                </a:cubicBezTo>
                <a:cubicBezTo>
                  <a:pt x="4583321" y="1826225"/>
                  <a:pt x="4555676" y="1844373"/>
                  <a:pt x="4526479" y="1854106"/>
                </a:cubicBezTo>
                <a:cubicBezTo>
                  <a:pt x="4484269" y="1896319"/>
                  <a:pt x="4463163" y="1920651"/>
                  <a:pt x="4409693" y="1956300"/>
                </a:cubicBezTo>
                <a:cubicBezTo>
                  <a:pt x="4391586" y="1968372"/>
                  <a:pt x="4369961" y="1974302"/>
                  <a:pt x="4351300" y="1985499"/>
                </a:cubicBezTo>
                <a:cubicBezTo>
                  <a:pt x="4321211" y="2003554"/>
                  <a:pt x="4292907" y="2024430"/>
                  <a:pt x="4263710" y="2043896"/>
                </a:cubicBezTo>
                <a:cubicBezTo>
                  <a:pt x="4263682" y="2043914"/>
                  <a:pt x="4176148" y="2102273"/>
                  <a:pt x="4176121" y="2102293"/>
                </a:cubicBezTo>
                <a:lnTo>
                  <a:pt x="4117727" y="2146091"/>
                </a:lnTo>
                <a:cubicBezTo>
                  <a:pt x="4107995" y="2160690"/>
                  <a:pt x="4096377" y="2174195"/>
                  <a:pt x="4088531" y="2189888"/>
                </a:cubicBezTo>
                <a:cubicBezTo>
                  <a:pt x="4064662" y="2237629"/>
                  <a:pt x="4065259" y="2287187"/>
                  <a:pt x="4103129" y="2335881"/>
                </a:cubicBezTo>
                <a:cubicBezTo>
                  <a:pt x="4119217" y="2356567"/>
                  <a:pt x="4152175" y="2354436"/>
                  <a:pt x="4176121" y="2365079"/>
                </a:cubicBezTo>
                <a:cubicBezTo>
                  <a:pt x="4239466" y="2393234"/>
                  <a:pt x="4220099" y="2393000"/>
                  <a:pt x="4278309" y="2408877"/>
                </a:cubicBezTo>
                <a:cubicBezTo>
                  <a:pt x="4317022" y="2419436"/>
                  <a:pt x="4356166" y="2428343"/>
                  <a:pt x="4395095" y="2438076"/>
                </a:cubicBezTo>
                <a:cubicBezTo>
                  <a:pt x="4414559" y="2442942"/>
                  <a:pt x="4434454" y="2446330"/>
                  <a:pt x="4453488" y="2452675"/>
                </a:cubicBezTo>
                <a:cubicBezTo>
                  <a:pt x="4536974" y="2480506"/>
                  <a:pt x="4566205" y="2492739"/>
                  <a:pt x="4657864" y="2511072"/>
                </a:cubicBezTo>
                <a:lnTo>
                  <a:pt x="4876838" y="2554870"/>
                </a:lnTo>
                <a:cubicBezTo>
                  <a:pt x="5224436" y="2624394"/>
                  <a:pt x="4719620" y="2522220"/>
                  <a:pt x="5008223" y="2584068"/>
                </a:cubicBezTo>
                <a:cubicBezTo>
                  <a:pt x="5056746" y="2594467"/>
                  <a:pt x="5106063" y="2601231"/>
                  <a:pt x="5154206" y="2613267"/>
                </a:cubicBezTo>
                <a:cubicBezTo>
                  <a:pt x="5260740" y="2639902"/>
                  <a:pt x="5192931" y="2623932"/>
                  <a:pt x="5358582" y="2657065"/>
                </a:cubicBezTo>
                <a:cubicBezTo>
                  <a:pt x="5442327" y="2673815"/>
                  <a:pt x="5480204" y="2683859"/>
                  <a:pt x="5577556" y="2686263"/>
                </a:cubicBezTo>
                <a:cubicBezTo>
                  <a:pt x="5922978" y="2694792"/>
                  <a:pt x="6268541" y="2695996"/>
                  <a:pt x="6614034" y="2700862"/>
                </a:cubicBezTo>
                <a:cubicBezTo>
                  <a:pt x="6648327" y="2803749"/>
                  <a:pt x="6654807" y="2804952"/>
                  <a:pt x="6614034" y="2978248"/>
                </a:cubicBezTo>
                <a:cubicBezTo>
                  <a:pt x="6610510" y="2993227"/>
                  <a:pt x="6584837" y="2987981"/>
                  <a:pt x="6570239" y="2992847"/>
                </a:cubicBezTo>
                <a:lnTo>
                  <a:pt x="6015504" y="2978248"/>
                </a:lnTo>
                <a:cubicBezTo>
                  <a:pt x="5961801" y="2976056"/>
                  <a:pt x="5908671" y="2963649"/>
                  <a:pt x="5854923" y="2963649"/>
                </a:cubicBezTo>
                <a:cubicBezTo>
                  <a:pt x="5674812" y="2963649"/>
                  <a:pt x="5494832" y="2973382"/>
                  <a:pt x="5314787" y="2978248"/>
                </a:cubicBezTo>
                <a:cubicBezTo>
                  <a:pt x="5300189" y="2983114"/>
                  <a:pt x="5285788" y="2988619"/>
                  <a:pt x="5270992" y="2992847"/>
                </a:cubicBezTo>
                <a:cubicBezTo>
                  <a:pt x="5251701" y="2998359"/>
                  <a:pt x="5231040" y="2999543"/>
                  <a:pt x="5212599" y="3007447"/>
                </a:cubicBezTo>
                <a:cubicBezTo>
                  <a:pt x="5128989" y="3043283"/>
                  <a:pt x="5211422" y="3035538"/>
                  <a:pt x="5110411" y="3065844"/>
                </a:cubicBezTo>
                <a:cubicBezTo>
                  <a:pt x="5082060" y="3074350"/>
                  <a:pt x="5052399" y="3079327"/>
                  <a:pt x="5022821" y="3080443"/>
                </a:cubicBezTo>
                <a:cubicBezTo>
                  <a:pt x="4794226" y="3089070"/>
                  <a:pt x="4565408" y="3090176"/>
                  <a:pt x="4336702" y="3095042"/>
                </a:cubicBezTo>
                <a:cubicBezTo>
                  <a:pt x="4233996" y="3163518"/>
                  <a:pt x="4364227" y="3084720"/>
                  <a:pt x="4219915" y="3138840"/>
                </a:cubicBezTo>
                <a:cubicBezTo>
                  <a:pt x="4187397" y="3151035"/>
                  <a:pt x="4155044" y="3189117"/>
                  <a:pt x="4132326" y="3211836"/>
                </a:cubicBezTo>
                <a:cubicBezTo>
                  <a:pt x="4127460" y="3231302"/>
                  <a:pt x="4121662" y="3250558"/>
                  <a:pt x="4117727" y="3270233"/>
                </a:cubicBezTo>
                <a:cubicBezTo>
                  <a:pt x="4111922" y="3299260"/>
                  <a:pt x="4109550" y="3328932"/>
                  <a:pt x="4103129" y="3357829"/>
                </a:cubicBezTo>
                <a:cubicBezTo>
                  <a:pt x="4099791" y="3372852"/>
                  <a:pt x="4092263" y="3386697"/>
                  <a:pt x="4088531" y="3401627"/>
                </a:cubicBezTo>
                <a:cubicBezTo>
                  <a:pt x="4082513" y="3425700"/>
                  <a:pt x="4078799" y="3450291"/>
                  <a:pt x="4073933" y="3474623"/>
                </a:cubicBezTo>
                <a:cubicBezTo>
                  <a:pt x="4069067" y="3693612"/>
                  <a:pt x="4067917" y="3912714"/>
                  <a:pt x="4059334" y="4131589"/>
                </a:cubicBezTo>
                <a:cubicBezTo>
                  <a:pt x="4058174" y="4161168"/>
                  <a:pt x="4050541" y="4190158"/>
                  <a:pt x="4044736" y="4219185"/>
                </a:cubicBezTo>
                <a:cubicBezTo>
                  <a:pt x="4041617" y="4234782"/>
                  <a:pt x="4024816" y="4302824"/>
                  <a:pt x="4015539" y="4321380"/>
                </a:cubicBezTo>
                <a:cubicBezTo>
                  <a:pt x="4007693" y="4337073"/>
                  <a:pt x="4000043" y="4354216"/>
                  <a:pt x="3986343" y="4365177"/>
                </a:cubicBezTo>
                <a:cubicBezTo>
                  <a:pt x="3974327" y="4374790"/>
                  <a:pt x="3957146" y="4374910"/>
                  <a:pt x="3942548" y="4379777"/>
                </a:cubicBezTo>
                <a:cubicBezTo>
                  <a:pt x="3893887" y="4374910"/>
                  <a:pt x="3843587" y="4378613"/>
                  <a:pt x="3796565" y="4365177"/>
                </a:cubicBezTo>
                <a:cubicBezTo>
                  <a:pt x="3773170" y="4358492"/>
                  <a:pt x="3751668" y="4341625"/>
                  <a:pt x="3738172" y="4321380"/>
                </a:cubicBezTo>
                <a:cubicBezTo>
                  <a:pt x="3721100" y="4295771"/>
                  <a:pt x="3720405" y="4262361"/>
                  <a:pt x="3708975" y="4233784"/>
                </a:cubicBezTo>
                <a:cubicBezTo>
                  <a:pt x="3670564" y="4137749"/>
                  <a:pt x="3684918" y="4186485"/>
                  <a:pt x="3665181" y="4087792"/>
                </a:cubicBezTo>
                <a:cubicBezTo>
                  <a:pt x="3654241" y="3901816"/>
                  <a:pt x="3653664" y="3846982"/>
                  <a:pt x="3635984" y="3679012"/>
                </a:cubicBezTo>
                <a:cubicBezTo>
                  <a:pt x="3631877" y="3639993"/>
                  <a:pt x="3627836" y="3600918"/>
                  <a:pt x="3621386" y="3562218"/>
                </a:cubicBezTo>
                <a:cubicBezTo>
                  <a:pt x="3618088" y="3542426"/>
                  <a:pt x="3613832" y="3522608"/>
                  <a:pt x="3606787" y="3503821"/>
                </a:cubicBezTo>
                <a:cubicBezTo>
                  <a:pt x="3575453" y="3420260"/>
                  <a:pt x="3581118" y="3474131"/>
                  <a:pt x="3562993" y="3401627"/>
                </a:cubicBezTo>
                <a:cubicBezTo>
                  <a:pt x="3549285" y="3346792"/>
                  <a:pt x="3553816" y="3331550"/>
                  <a:pt x="3533796" y="3284833"/>
                </a:cubicBezTo>
                <a:cubicBezTo>
                  <a:pt x="3525224" y="3264829"/>
                  <a:pt x="3512681" y="3246643"/>
                  <a:pt x="3504599" y="3226436"/>
                </a:cubicBezTo>
                <a:cubicBezTo>
                  <a:pt x="3452481" y="3096132"/>
                  <a:pt x="3502379" y="3179307"/>
                  <a:pt x="3446206" y="3095042"/>
                </a:cubicBezTo>
                <a:cubicBezTo>
                  <a:pt x="3409515" y="2984960"/>
                  <a:pt x="3459007" y="3120644"/>
                  <a:pt x="3402412" y="3007447"/>
                </a:cubicBezTo>
                <a:cubicBezTo>
                  <a:pt x="3373773" y="2950166"/>
                  <a:pt x="3403060" y="2931286"/>
                  <a:pt x="3329420" y="2876053"/>
                </a:cubicBezTo>
                <a:cubicBezTo>
                  <a:pt x="3309956" y="2861454"/>
                  <a:pt x="3290959" y="2846209"/>
                  <a:pt x="3271027" y="2832256"/>
                </a:cubicBezTo>
                <a:cubicBezTo>
                  <a:pt x="3242280" y="2812132"/>
                  <a:pt x="3183437" y="2773859"/>
                  <a:pt x="3183437" y="2773859"/>
                </a:cubicBezTo>
                <a:cubicBezTo>
                  <a:pt x="3086115" y="2778725"/>
                  <a:pt x="2988163" y="2776371"/>
                  <a:pt x="2891472" y="2788458"/>
                </a:cubicBezTo>
                <a:cubicBezTo>
                  <a:pt x="2825590" y="2796694"/>
                  <a:pt x="2830832" y="2828887"/>
                  <a:pt x="2803882" y="2876053"/>
                </a:cubicBezTo>
                <a:cubicBezTo>
                  <a:pt x="2773937" y="2928460"/>
                  <a:pt x="2780300" y="2916108"/>
                  <a:pt x="2730890" y="2949050"/>
                </a:cubicBezTo>
                <a:cubicBezTo>
                  <a:pt x="2692274" y="3103527"/>
                  <a:pt x="2744703" y="2921620"/>
                  <a:pt x="2687096" y="3051244"/>
                </a:cubicBezTo>
                <a:cubicBezTo>
                  <a:pt x="2674597" y="3079370"/>
                  <a:pt x="2667631" y="3109641"/>
                  <a:pt x="2657899" y="3138840"/>
                </a:cubicBezTo>
                <a:cubicBezTo>
                  <a:pt x="2653033" y="3153439"/>
                  <a:pt x="2651837" y="3169833"/>
                  <a:pt x="2643301" y="3182638"/>
                </a:cubicBezTo>
                <a:lnTo>
                  <a:pt x="2614104" y="3226436"/>
                </a:lnTo>
                <a:cubicBezTo>
                  <a:pt x="2609238" y="3241035"/>
                  <a:pt x="2602524" y="3255143"/>
                  <a:pt x="2599506" y="3270233"/>
                </a:cubicBezTo>
                <a:cubicBezTo>
                  <a:pt x="2567188" y="3431837"/>
                  <a:pt x="2576868" y="3667896"/>
                  <a:pt x="2570309" y="3795806"/>
                </a:cubicBezTo>
                <a:cubicBezTo>
                  <a:pt x="2566839" y="3863471"/>
                  <a:pt x="2555233" y="3958793"/>
                  <a:pt x="2541113" y="4029395"/>
                </a:cubicBezTo>
                <a:cubicBezTo>
                  <a:pt x="2537178" y="4049070"/>
                  <a:pt x="2535487" y="4069845"/>
                  <a:pt x="2526514" y="4087792"/>
                </a:cubicBezTo>
                <a:cubicBezTo>
                  <a:pt x="2510821" y="4119179"/>
                  <a:pt x="2468121" y="4175387"/>
                  <a:pt x="2468121" y="4175387"/>
                </a:cubicBezTo>
                <a:cubicBezTo>
                  <a:pt x="2463255" y="4194853"/>
                  <a:pt x="2464652" y="4217089"/>
                  <a:pt x="2453523" y="4233784"/>
                </a:cubicBezTo>
                <a:cubicBezTo>
                  <a:pt x="2407303" y="4303120"/>
                  <a:pt x="2311160" y="4233411"/>
                  <a:pt x="2263745" y="4219185"/>
                </a:cubicBezTo>
                <a:cubicBezTo>
                  <a:pt x="2241524" y="4182147"/>
                  <a:pt x="2207507" y="4129676"/>
                  <a:pt x="2190754" y="4087792"/>
                </a:cubicBezTo>
                <a:cubicBezTo>
                  <a:pt x="2179324" y="4059215"/>
                  <a:pt x="2170400" y="4029676"/>
                  <a:pt x="2161557" y="4000196"/>
                </a:cubicBezTo>
                <a:cubicBezTo>
                  <a:pt x="2155792" y="3980977"/>
                  <a:pt x="2154004" y="3960586"/>
                  <a:pt x="2146959" y="3941799"/>
                </a:cubicBezTo>
                <a:cubicBezTo>
                  <a:pt x="2139318" y="3921422"/>
                  <a:pt x="2127495" y="3902868"/>
                  <a:pt x="2117763" y="3883402"/>
                </a:cubicBezTo>
                <a:cubicBezTo>
                  <a:pt x="2084051" y="3579986"/>
                  <a:pt x="2114518" y="3885029"/>
                  <a:pt x="2088566" y="3314031"/>
                </a:cubicBezTo>
                <a:cubicBezTo>
                  <a:pt x="2079097" y="3105697"/>
                  <a:pt x="2055313" y="2947953"/>
                  <a:pt x="2030173" y="2730061"/>
                </a:cubicBezTo>
                <a:cubicBezTo>
                  <a:pt x="1495551" y="2761511"/>
                  <a:pt x="1572506" y="2762993"/>
                  <a:pt x="716327" y="2730061"/>
                </a:cubicBezTo>
                <a:cubicBezTo>
                  <a:pt x="690141" y="2729054"/>
                  <a:pt x="668758" y="2707218"/>
                  <a:pt x="643336" y="2700862"/>
                </a:cubicBezTo>
                <a:cubicBezTo>
                  <a:pt x="609955" y="2692516"/>
                  <a:pt x="575211" y="2691129"/>
                  <a:pt x="541148" y="2686263"/>
                </a:cubicBezTo>
                <a:cubicBezTo>
                  <a:pt x="511951" y="2676530"/>
                  <a:pt x="483415" y="2664530"/>
                  <a:pt x="453558" y="2657065"/>
                </a:cubicBezTo>
                <a:cubicBezTo>
                  <a:pt x="385792" y="2640123"/>
                  <a:pt x="316140" y="2633356"/>
                  <a:pt x="249182" y="2613267"/>
                </a:cubicBezTo>
                <a:cubicBezTo>
                  <a:pt x="219704" y="2604423"/>
                  <a:pt x="190789" y="2593801"/>
                  <a:pt x="161593" y="2584068"/>
                </a:cubicBezTo>
                <a:cubicBezTo>
                  <a:pt x="146995" y="2579202"/>
                  <a:pt x="131561" y="2576351"/>
                  <a:pt x="117798" y="2569469"/>
                </a:cubicBezTo>
                <a:lnTo>
                  <a:pt x="59405" y="2540271"/>
                </a:lnTo>
                <a:cubicBezTo>
                  <a:pt x="39940" y="2511072"/>
                  <a:pt x="-7500" y="2486719"/>
                  <a:pt x="1011" y="2452675"/>
                </a:cubicBezTo>
                <a:cubicBezTo>
                  <a:pt x="5877" y="2433209"/>
                  <a:pt x="1423" y="2408466"/>
                  <a:pt x="15610" y="2394278"/>
                </a:cubicBezTo>
                <a:cubicBezTo>
                  <a:pt x="46085" y="2363801"/>
                  <a:pt x="141819" y="2358412"/>
                  <a:pt x="176191" y="2350480"/>
                </a:cubicBezTo>
                <a:cubicBezTo>
                  <a:pt x="390510" y="2301019"/>
                  <a:pt x="151383" y="2332828"/>
                  <a:pt x="438960" y="2306682"/>
                </a:cubicBezTo>
                <a:lnTo>
                  <a:pt x="1022891" y="2321282"/>
                </a:lnTo>
                <a:cubicBezTo>
                  <a:pt x="1052462" y="2322568"/>
                  <a:pt x="1081141" y="2331969"/>
                  <a:pt x="1110481" y="2335881"/>
                </a:cubicBezTo>
                <a:cubicBezTo>
                  <a:pt x="1154159" y="2341705"/>
                  <a:pt x="1198071" y="2345614"/>
                  <a:pt x="1241866" y="2350480"/>
                </a:cubicBezTo>
                <a:lnTo>
                  <a:pt x="2132361" y="2335881"/>
                </a:lnTo>
                <a:cubicBezTo>
                  <a:pt x="2152967" y="2334593"/>
                  <a:pt x="2163481" y="2308380"/>
                  <a:pt x="2176156" y="2292083"/>
                </a:cubicBezTo>
                <a:cubicBezTo>
                  <a:pt x="2197699" y="2264383"/>
                  <a:pt x="2234549" y="2204488"/>
                  <a:pt x="2234549" y="2204488"/>
                </a:cubicBezTo>
                <a:cubicBezTo>
                  <a:pt x="2224817" y="2170423"/>
                  <a:pt x="2226189" y="2130946"/>
                  <a:pt x="2205352" y="2102293"/>
                </a:cubicBezTo>
                <a:cubicBezTo>
                  <a:pt x="2179957" y="2067372"/>
                  <a:pt x="2099347" y="2037543"/>
                  <a:pt x="2059369" y="2014697"/>
                </a:cubicBezTo>
                <a:cubicBezTo>
                  <a:pt x="2044136" y="2005992"/>
                  <a:pt x="2031268" y="1993346"/>
                  <a:pt x="2015575" y="1985499"/>
                </a:cubicBezTo>
                <a:cubicBezTo>
                  <a:pt x="2001812" y="1978617"/>
                  <a:pt x="1986576" y="1975128"/>
                  <a:pt x="1971780" y="1970900"/>
                </a:cubicBezTo>
                <a:cubicBezTo>
                  <a:pt x="1825123" y="1928995"/>
                  <a:pt x="1787009" y="1951034"/>
                  <a:pt x="1563028" y="1941701"/>
                </a:cubicBezTo>
                <a:cubicBezTo>
                  <a:pt x="1498940" y="1932545"/>
                  <a:pt x="1368781" y="1915878"/>
                  <a:pt x="1314857" y="1897903"/>
                </a:cubicBezTo>
                <a:cubicBezTo>
                  <a:pt x="1194624" y="1857824"/>
                  <a:pt x="1257734" y="1873058"/>
                  <a:pt x="1125079" y="1854106"/>
                </a:cubicBezTo>
                <a:cubicBezTo>
                  <a:pt x="934080" y="1799530"/>
                  <a:pt x="1096385" y="1838163"/>
                  <a:pt x="803917" y="1810308"/>
                </a:cubicBezTo>
                <a:cubicBezTo>
                  <a:pt x="774451" y="1807502"/>
                  <a:pt x="745815" y="1798273"/>
                  <a:pt x="716327" y="1795709"/>
                </a:cubicBezTo>
                <a:cubicBezTo>
                  <a:pt x="633772" y="1788530"/>
                  <a:pt x="550812" y="1787013"/>
                  <a:pt x="468156" y="1781109"/>
                </a:cubicBezTo>
                <a:cubicBezTo>
                  <a:pt x="414545" y="1777279"/>
                  <a:pt x="361102" y="1771376"/>
                  <a:pt x="307575" y="1766510"/>
                </a:cubicBezTo>
                <a:cubicBezTo>
                  <a:pt x="307070" y="1766384"/>
                  <a:pt x="212368" y="1744293"/>
                  <a:pt x="205387" y="1737312"/>
                </a:cubicBezTo>
                <a:cubicBezTo>
                  <a:pt x="194506" y="1726430"/>
                  <a:pt x="195655" y="1708113"/>
                  <a:pt x="190789" y="1693514"/>
                </a:cubicBezTo>
                <a:cubicBezTo>
                  <a:pt x="220095" y="1620243"/>
                  <a:pt x="208418" y="1595569"/>
                  <a:pt x="307575" y="1591319"/>
                </a:cubicBezTo>
                <a:cubicBezTo>
                  <a:pt x="618758" y="1577982"/>
                  <a:pt x="930436" y="1581586"/>
                  <a:pt x="1241866" y="1576720"/>
                </a:cubicBezTo>
                <a:cubicBezTo>
                  <a:pt x="1256464" y="1566987"/>
                  <a:pt x="1269967" y="1555368"/>
                  <a:pt x="1285660" y="1547521"/>
                </a:cubicBezTo>
                <a:cubicBezTo>
                  <a:pt x="1299423" y="1540639"/>
                  <a:pt x="1316260" y="1540839"/>
                  <a:pt x="1329455" y="1532922"/>
                </a:cubicBezTo>
                <a:cubicBezTo>
                  <a:pt x="1341257" y="1525840"/>
                  <a:pt x="1348920" y="1513456"/>
                  <a:pt x="1358652" y="1503723"/>
                </a:cubicBezTo>
                <a:lnTo>
                  <a:pt x="1358652" y="1503723"/>
                </a:lnTo>
                <a:lnTo>
                  <a:pt x="1358652" y="1503723"/>
                </a:lnTo>
              </a:path>
            </a:pathLst>
          </a:custGeom>
          <a:solidFill>
            <a:schemeClr val="accent1"/>
          </a:solidFill>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9" name="Straight Arrow Connector 18"/>
          <p:cNvCxnSpPr/>
          <p:nvPr/>
        </p:nvCxnSpPr>
        <p:spPr>
          <a:xfrm>
            <a:off x="145982" y="5101608"/>
            <a:ext cx="8656784" cy="0"/>
          </a:xfrm>
          <a:prstGeom prst="straightConnector1">
            <a:avLst/>
          </a:prstGeom>
          <a:ln w="571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898483" y="145993"/>
            <a:ext cx="1604185" cy="4446612"/>
          </a:xfrm>
          <a:prstGeom prst="rect">
            <a:avLst/>
          </a:prstGeom>
          <a:solidFill>
            <a:srgbClr val="FF0000">
              <a:alpha val="47000"/>
            </a:srgbClr>
          </a:solidFill>
          <a:ln w="19050" cmpd="sng">
            <a:solidFill>
              <a:srgbClr val="FF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898483" y="5100388"/>
            <a:ext cx="1604186" cy="0"/>
          </a:xfrm>
          <a:prstGeom prst="line">
            <a:avLst/>
          </a:prstGeom>
          <a:ln w="76200" cmpd="sng">
            <a:solidFill>
              <a:srgbClr val="FF0000">
                <a:alpha val="55000"/>
              </a:srgb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018231" y="5101608"/>
            <a:ext cx="1604186" cy="0"/>
          </a:xfrm>
          <a:prstGeom prst="line">
            <a:avLst/>
          </a:prstGeom>
          <a:ln w="76200" cmpd="sng">
            <a:solidFill>
              <a:srgbClr val="FF6600">
                <a:alpha val="55000"/>
              </a:srgb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147850" y="5101608"/>
            <a:ext cx="1604186" cy="0"/>
          </a:xfrm>
          <a:prstGeom prst="line">
            <a:avLst/>
          </a:prstGeom>
          <a:ln w="76200" cmpd="sng">
            <a:solidFill>
              <a:srgbClr val="FFFF00">
                <a:alpha val="55000"/>
              </a:srgb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4349517" y="5101608"/>
            <a:ext cx="1604186" cy="0"/>
          </a:xfrm>
          <a:prstGeom prst="line">
            <a:avLst/>
          </a:prstGeom>
          <a:ln w="76200" cmpd="sng">
            <a:solidFill>
              <a:srgbClr val="008000">
                <a:alpha val="55000"/>
              </a:srgb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436397" y="5100388"/>
            <a:ext cx="1604186" cy="0"/>
          </a:xfrm>
          <a:prstGeom prst="line">
            <a:avLst/>
          </a:prstGeom>
          <a:ln w="76200" cmpd="sng">
            <a:solidFill>
              <a:schemeClr val="accent5">
                <a:lumMod val="75000"/>
                <a:alpha val="5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506634" y="5101606"/>
            <a:ext cx="1604186" cy="0"/>
          </a:xfrm>
          <a:prstGeom prst="line">
            <a:avLst/>
          </a:prstGeom>
          <a:ln w="76200" cmpd="sng">
            <a:solidFill>
              <a:srgbClr val="0000FF">
                <a:alpha val="55000"/>
              </a:srgbClr>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35624" y="4767793"/>
            <a:ext cx="10035721" cy="584776"/>
          </a:xfrm>
          <a:prstGeom prst="rect">
            <a:avLst/>
          </a:prstGeom>
          <a:noFill/>
        </p:spPr>
        <p:txBody>
          <a:bodyPr wrap="square" rtlCol="0">
            <a:spAutoFit/>
          </a:bodyPr>
          <a:lstStyle/>
          <a:p>
            <a:r>
              <a:rPr lang="en-US" sz="3200" dirty="0">
                <a:solidFill>
                  <a:srgbClr val="FF0000"/>
                </a:solidFill>
              </a:rPr>
              <a:t> (</a:t>
            </a:r>
            <a:r>
              <a:rPr lang="en-US" sz="3200" dirty="0"/>
              <a:t>           </a:t>
            </a:r>
            <a:r>
              <a:rPr lang="en-US" sz="3200" dirty="0">
                <a:solidFill>
                  <a:srgbClr val="FF6600"/>
                </a:solidFill>
              </a:rPr>
              <a:t>(</a:t>
            </a:r>
            <a:r>
              <a:rPr lang="en-US" sz="3200" dirty="0"/>
              <a:t>    </a:t>
            </a:r>
            <a:r>
              <a:rPr lang="en-US" sz="3200" dirty="0">
                <a:solidFill>
                  <a:srgbClr val="FF0000"/>
                </a:solidFill>
              </a:rPr>
              <a:t>)</a:t>
            </a:r>
            <a:r>
              <a:rPr lang="en-US" sz="3200" dirty="0"/>
              <a:t>     </a:t>
            </a:r>
            <a:r>
              <a:rPr lang="en-US" sz="3200" dirty="0">
                <a:solidFill>
                  <a:srgbClr val="FFFF00"/>
                </a:solidFill>
              </a:rPr>
              <a:t>(</a:t>
            </a:r>
            <a:r>
              <a:rPr lang="en-US" sz="3200" dirty="0"/>
              <a:t>    </a:t>
            </a:r>
            <a:r>
              <a:rPr lang="en-US" sz="3200" dirty="0">
                <a:solidFill>
                  <a:srgbClr val="FF6600"/>
                </a:solidFill>
              </a:rPr>
              <a:t>)</a:t>
            </a:r>
            <a:r>
              <a:rPr lang="en-US" sz="3200" dirty="0"/>
              <a:t>       </a:t>
            </a:r>
            <a:r>
              <a:rPr lang="en-US" sz="3200" dirty="0">
                <a:solidFill>
                  <a:srgbClr val="008000"/>
                </a:solidFill>
              </a:rPr>
              <a:t>(</a:t>
            </a:r>
            <a:r>
              <a:rPr lang="en-US" sz="3200" dirty="0"/>
              <a:t>   </a:t>
            </a:r>
            <a:r>
              <a:rPr lang="en-US" sz="3200" dirty="0">
                <a:solidFill>
                  <a:srgbClr val="FFFF00"/>
                </a:solidFill>
              </a:rPr>
              <a:t>)</a:t>
            </a:r>
            <a:r>
              <a:rPr lang="en-US" sz="3200" dirty="0"/>
              <a:t>      </a:t>
            </a:r>
            <a:r>
              <a:rPr lang="en-US" sz="3200" dirty="0">
                <a:solidFill>
                  <a:schemeClr val="accent5">
                    <a:lumMod val="75000"/>
                  </a:schemeClr>
                </a:solidFill>
              </a:rPr>
              <a:t>(</a:t>
            </a:r>
            <a:r>
              <a:rPr lang="en-US" sz="3200" dirty="0"/>
              <a:t>    </a:t>
            </a:r>
            <a:r>
              <a:rPr lang="en-US" sz="3200" dirty="0">
                <a:solidFill>
                  <a:srgbClr val="008000"/>
                </a:solidFill>
              </a:rPr>
              <a:t>)</a:t>
            </a:r>
            <a:r>
              <a:rPr lang="en-US" sz="3200" dirty="0"/>
              <a:t>     </a:t>
            </a:r>
            <a:r>
              <a:rPr lang="en-US" sz="3200" dirty="0">
                <a:solidFill>
                  <a:srgbClr val="0000FF"/>
                </a:solidFill>
              </a:rPr>
              <a:t>(</a:t>
            </a:r>
            <a:r>
              <a:rPr lang="en-US" sz="3200" dirty="0"/>
              <a:t>   </a:t>
            </a:r>
            <a:r>
              <a:rPr lang="en-US" sz="3200" dirty="0">
                <a:solidFill>
                  <a:srgbClr val="31859C"/>
                </a:solidFill>
              </a:rPr>
              <a:t>)</a:t>
            </a:r>
            <a:r>
              <a:rPr lang="en-US" sz="3200" dirty="0"/>
              <a:t>           </a:t>
            </a:r>
            <a:r>
              <a:rPr lang="en-US" sz="3200" dirty="0">
                <a:solidFill>
                  <a:srgbClr val="0000FF"/>
                </a:solidFill>
              </a:rPr>
              <a:t>)</a:t>
            </a:r>
          </a:p>
        </p:txBody>
      </p:sp>
      <p:sp>
        <p:nvSpPr>
          <p:cNvPr id="21" name="Oval 20"/>
          <p:cNvSpPr/>
          <p:nvPr/>
        </p:nvSpPr>
        <p:spPr>
          <a:xfrm>
            <a:off x="1513177" y="1749826"/>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47127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 r="51995"/>
          <a:stretch/>
        </p:blipFill>
        <p:spPr>
          <a:xfrm>
            <a:off x="0" y="0"/>
            <a:ext cx="4389120" cy="6858000"/>
          </a:xfrm>
          <a:prstGeom prst="rect">
            <a:avLst/>
          </a:prstGeom>
        </p:spPr>
      </p:pic>
      <p:sp>
        <p:nvSpPr>
          <p:cNvPr id="3" name="Rectangle 2"/>
          <p:cNvSpPr/>
          <p:nvPr/>
        </p:nvSpPr>
        <p:spPr>
          <a:xfrm>
            <a:off x="4238095" y="49458"/>
            <a:ext cx="4905905" cy="6001642"/>
          </a:xfrm>
          <a:prstGeom prst="rect">
            <a:avLst/>
          </a:prstGeom>
        </p:spPr>
        <p:txBody>
          <a:bodyPr wrap="square">
            <a:spAutoFit/>
          </a:bodyPr>
          <a:lstStyle/>
          <a:p>
            <a:r>
              <a:rPr lang="en-US" sz="2400" dirty="0"/>
              <a:t>Fig. S1. Shape of the data becomes more distinct as the analysis columns are restricted to the top</a:t>
            </a:r>
          </a:p>
          <a:p>
            <a:r>
              <a:rPr lang="en-US" sz="2400" dirty="0"/>
              <a:t>varying genes. </a:t>
            </a:r>
          </a:p>
          <a:p>
            <a:r>
              <a:rPr lang="en-US" sz="2400" dirty="0">
                <a:solidFill>
                  <a:srgbClr val="008000"/>
                </a:solidFill>
              </a:rPr>
              <a:t>24K: all the genes </a:t>
            </a:r>
            <a:r>
              <a:rPr lang="en-US" sz="2400" dirty="0"/>
              <a:t>on the microarray were used in the analysis; </a:t>
            </a:r>
          </a:p>
          <a:p>
            <a:r>
              <a:rPr lang="en-US" sz="2400" dirty="0">
                <a:solidFill>
                  <a:srgbClr val="008000"/>
                </a:solidFill>
              </a:rPr>
              <a:t>11K: 10,731 top most varying </a:t>
            </a:r>
            <a:r>
              <a:rPr lang="en-US" sz="2400" dirty="0"/>
              <a:t>genes were used in the analysis; </a:t>
            </a:r>
          </a:p>
          <a:p>
            <a:r>
              <a:rPr lang="en-US" sz="2400" dirty="0">
                <a:solidFill>
                  <a:srgbClr val="008000"/>
                </a:solidFill>
              </a:rPr>
              <a:t>7K</a:t>
            </a:r>
            <a:r>
              <a:rPr lang="en-US" sz="2400" dirty="0"/>
              <a:t>: 6.688 top most varying genes were used in the analysis; </a:t>
            </a:r>
          </a:p>
          <a:p>
            <a:r>
              <a:rPr lang="en-US" sz="2400" dirty="0">
                <a:solidFill>
                  <a:srgbClr val="008000"/>
                </a:solidFill>
              </a:rPr>
              <a:t>3K</a:t>
            </a:r>
            <a:r>
              <a:rPr lang="en-US" sz="2400" dirty="0"/>
              <a:t>: 3212 top most varying genes were used in the analysis; </a:t>
            </a:r>
          </a:p>
          <a:p>
            <a:r>
              <a:rPr lang="en-US" sz="2400" dirty="0">
                <a:solidFill>
                  <a:srgbClr val="008000"/>
                </a:solidFill>
              </a:rPr>
              <a:t>1.5K</a:t>
            </a:r>
            <a:r>
              <a:rPr lang="en-US" sz="2400" dirty="0"/>
              <a:t>: 1553 top most varying genes were used in the analysis. </a:t>
            </a:r>
          </a:p>
          <a:p>
            <a:r>
              <a:rPr lang="en-US" sz="2400" dirty="0">
                <a:solidFill>
                  <a:srgbClr val="008000"/>
                </a:solidFill>
              </a:rPr>
              <a:t>Graphs colored by the L-infinity centrality values. </a:t>
            </a:r>
            <a:r>
              <a:rPr lang="en-US" sz="2400" dirty="0">
                <a:solidFill>
                  <a:srgbClr val="FF0000"/>
                </a:solidFill>
              </a:rPr>
              <a:t>Red: high</a:t>
            </a:r>
            <a:r>
              <a:rPr lang="en-US" sz="2400" dirty="0">
                <a:solidFill>
                  <a:srgbClr val="008000"/>
                </a:solidFill>
              </a:rPr>
              <a:t>; </a:t>
            </a:r>
            <a:r>
              <a:rPr lang="en-US" sz="2400" dirty="0">
                <a:solidFill>
                  <a:srgbClr val="0000FF"/>
                </a:solidFill>
              </a:rPr>
              <a:t>Blue: low</a:t>
            </a:r>
          </a:p>
        </p:txBody>
      </p:sp>
      <p:sp>
        <p:nvSpPr>
          <p:cNvPr id="4" name="Rectangle 3"/>
          <p:cNvSpPr/>
          <p:nvPr/>
        </p:nvSpPr>
        <p:spPr>
          <a:xfrm>
            <a:off x="0" y="6477486"/>
            <a:ext cx="9068869" cy="430887"/>
          </a:xfrm>
          <a:prstGeom prst="rect">
            <a:avLst/>
          </a:prstGeom>
        </p:spPr>
        <p:txBody>
          <a:bodyPr wrap="square">
            <a:spAutoFit/>
          </a:bodyPr>
          <a:lstStyle/>
          <a:p>
            <a:pPr algn="ctr"/>
            <a:r>
              <a:rPr lang="en-US" sz="2200" dirty="0"/>
              <a:t>http://</a:t>
            </a:r>
            <a:r>
              <a:rPr lang="en-US" sz="2200" dirty="0" err="1"/>
              <a:t>www.nature.com</a:t>
            </a:r>
            <a:r>
              <a:rPr lang="en-US" sz="2200" dirty="0"/>
              <a:t>/</a:t>
            </a:r>
            <a:r>
              <a:rPr lang="en-US" sz="2200" dirty="0" err="1"/>
              <a:t>srep</a:t>
            </a:r>
            <a:r>
              <a:rPr lang="en-US" sz="2200" dirty="0"/>
              <a:t>/2013/130207/srep01236/full/srep01236.html</a:t>
            </a:r>
          </a:p>
        </p:txBody>
      </p:sp>
    </p:spTree>
    <p:extLst>
      <p:ext uri="{BB962C8B-B14F-4D97-AF65-F5344CB8AC3E}">
        <p14:creationId xmlns:p14="http://schemas.microsoft.com/office/powerpoint/2010/main" val="7768133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85613"/>
            <a:ext cx="9144000" cy="5316794"/>
          </a:xfrm>
          <a:prstGeom prst="rect">
            <a:avLst/>
          </a:prstGeom>
        </p:spPr>
      </p:pic>
      <p:sp>
        <p:nvSpPr>
          <p:cNvPr id="3" name="Rectangle 2"/>
          <p:cNvSpPr/>
          <p:nvPr/>
        </p:nvSpPr>
        <p:spPr>
          <a:xfrm>
            <a:off x="1053297" y="289891"/>
            <a:ext cx="6379070" cy="584776"/>
          </a:xfrm>
          <a:prstGeom prst="rect">
            <a:avLst/>
          </a:prstGeom>
        </p:spPr>
        <p:txBody>
          <a:bodyPr wrap="none">
            <a:spAutoFit/>
          </a:bodyPr>
          <a:lstStyle/>
          <a:p>
            <a:r>
              <a:rPr lang="en-US" sz="3200" dirty="0"/>
              <a:t>http://</a:t>
            </a:r>
            <a:r>
              <a:rPr lang="en-US" sz="3200" dirty="0" err="1"/>
              <a:t>bioinformatics.nki.nl</a:t>
            </a:r>
            <a:r>
              <a:rPr lang="en-US" sz="3200" dirty="0"/>
              <a:t>/</a:t>
            </a:r>
            <a:r>
              <a:rPr lang="en-US" sz="3200" dirty="0" err="1"/>
              <a:t>data.php</a:t>
            </a:r>
            <a:endParaRPr lang="en-US" sz="3200" dirty="0"/>
          </a:p>
        </p:txBody>
      </p:sp>
    </p:spTree>
    <p:extLst>
      <p:ext uri="{BB962C8B-B14F-4D97-AF65-F5344CB8AC3E}">
        <p14:creationId xmlns:p14="http://schemas.microsoft.com/office/powerpoint/2010/main" val="34618360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830" y="45038"/>
            <a:ext cx="8986970" cy="6924974"/>
          </a:xfrm>
          <a:prstGeom prst="rect">
            <a:avLst/>
          </a:prstGeom>
        </p:spPr>
        <p:txBody>
          <a:bodyPr wrap="square">
            <a:spAutoFit/>
          </a:bodyPr>
          <a:lstStyle/>
          <a:p>
            <a:r>
              <a:rPr lang="en-US" sz="2800" dirty="0"/>
              <a:t>Comparison of our results with those of Van de </a:t>
            </a:r>
            <a:r>
              <a:rPr lang="en-US" sz="2800" dirty="0" err="1"/>
              <a:t>Vijver</a:t>
            </a:r>
            <a:r>
              <a:rPr lang="en-US" sz="2800" dirty="0"/>
              <a:t> and colleagues is difficult because of differences in patients, techniques, and materials used. </a:t>
            </a:r>
          </a:p>
          <a:p>
            <a:endParaRPr lang="en-US" dirty="0"/>
          </a:p>
          <a:p>
            <a:r>
              <a:rPr lang="en-US" dirty="0"/>
              <a:t>Their study included node-negative and node-positive patients, who had or had not received adjuvant systemic therapy, and only women younger than 53 years. </a:t>
            </a:r>
          </a:p>
          <a:p>
            <a:endParaRPr lang="en-US" dirty="0"/>
          </a:p>
          <a:p>
            <a:r>
              <a:rPr lang="en-US" dirty="0"/>
              <a:t>microarray platforms used in the studies differ—</a:t>
            </a:r>
            <a:r>
              <a:rPr lang="en-US" dirty="0" err="1"/>
              <a:t>Affymetrix</a:t>
            </a:r>
            <a:r>
              <a:rPr lang="en-US" dirty="0"/>
              <a:t> and Agilent. </a:t>
            </a:r>
          </a:p>
          <a:p>
            <a:endParaRPr lang="en-US" dirty="0"/>
          </a:p>
          <a:p>
            <a:r>
              <a:rPr lang="en-US" dirty="0"/>
              <a:t>Of the 70 genes in the study by </a:t>
            </a:r>
            <a:r>
              <a:rPr lang="en-US" dirty="0" err="1"/>
              <a:t>van't</a:t>
            </a:r>
            <a:r>
              <a:rPr lang="en-US" dirty="0"/>
              <a:t> Veer and co-workers, 48 are present on the </a:t>
            </a:r>
            <a:r>
              <a:rPr lang="en-US" dirty="0" err="1"/>
              <a:t>Affymetrix</a:t>
            </a:r>
            <a:r>
              <a:rPr lang="en-US" dirty="0"/>
              <a:t> U133a array, whereas only 38 of our 76 genes are present on the Agilent array. There is a three-gene overlap between the two signatures (</a:t>
            </a:r>
            <a:r>
              <a:rPr lang="en-US" dirty="0" err="1"/>
              <a:t>cyclin</a:t>
            </a:r>
            <a:r>
              <a:rPr lang="en-US" dirty="0"/>
              <a:t> E2, origin recognition complex, and TNF superfamily protein). </a:t>
            </a:r>
          </a:p>
          <a:p>
            <a:endParaRPr lang="en-US" dirty="0"/>
          </a:p>
          <a:p>
            <a:r>
              <a:rPr lang="en-US" dirty="0"/>
              <a:t>Despite the apparent difference, both signatures included genes that identified several common pathways that might be involved in </a:t>
            </a:r>
            <a:r>
              <a:rPr lang="en-US" dirty="0" err="1"/>
              <a:t>tumour</a:t>
            </a:r>
            <a:r>
              <a:rPr lang="en-US" dirty="0"/>
              <a:t> recurrence. This finding supports the idea that although there might be redundancy in gene members, effective signatures could be required to include representation of specific pathways.</a:t>
            </a:r>
          </a:p>
          <a:p>
            <a:endParaRPr lang="en-US" dirty="0"/>
          </a:p>
          <a:p>
            <a:r>
              <a:rPr lang="en-US" dirty="0"/>
              <a:t>From:  Gene-expression profiles to predict distant metastasis of lymph-node-negative primary breast cancer, </a:t>
            </a:r>
            <a:r>
              <a:rPr lang="en-US" dirty="0" err="1"/>
              <a:t>Yixin</a:t>
            </a:r>
            <a:r>
              <a:rPr lang="en-US" dirty="0"/>
              <a:t> Wang et al, The Lancet, Volume 365, Issue 9460, 19–25 February 2005, Pages 671–679</a:t>
            </a:r>
          </a:p>
          <a:p>
            <a:endParaRPr lang="en-US" dirty="0"/>
          </a:p>
        </p:txBody>
      </p:sp>
    </p:spTree>
    <p:extLst>
      <p:ext uri="{BB962C8B-B14F-4D97-AF65-F5344CB8AC3E}">
        <p14:creationId xmlns:p14="http://schemas.microsoft.com/office/powerpoint/2010/main" val="2139615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5615924"/>
          </a:xfrm>
          <a:prstGeom prst="rect">
            <a:avLst/>
          </a:prstGeom>
        </p:spPr>
      </p:pic>
      <p:sp>
        <p:nvSpPr>
          <p:cNvPr id="5" name="Rectangle 4"/>
          <p:cNvSpPr/>
          <p:nvPr/>
        </p:nvSpPr>
        <p:spPr>
          <a:xfrm>
            <a:off x="0" y="5426838"/>
            <a:ext cx="9144000" cy="1384995"/>
          </a:xfrm>
          <a:prstGeom prst="rect">
            <a:avLst/>
          </a:prstGeom>
        </p:spPr>
        <p:txBody>
          <a:bodyPr wrap="square">
            <a:spAutoFit/>
          </a:bodyPr>
          <a:lstStyle/>
          <a:p>
            <a:r>
              <a:rPr lang="en-US" sz="1400" dirty="0"/>
              <a:t>Two filter functions, L-Infinity centrality and survival or relapse were used to generate the networks. The top half of panels A and B are the networks of patients who didn't survive, the bottom half are the patients who survived. Panels C and D are similar to panels A and B except that one of the filters is relapse instead of survival. Panels A and C are colored by the average expression of the ESR1 gene. Panels B and D are colored by the average expression of the genes in the KEGG chemokine pathway. Metric: Correlation; Lens: L-Infinity Centrality (Resolution 70, Gain 3.0x, Equalized) and Event Death (Resolution 30, Gain 3.0x). Color bar: red: high values, blue: low values.</a:t>
            </a:r>
          </a:p>
        </p:txBody>
      </p:sp>
      <p:sp>
        <p:nvSpPr>
          <p:cNvPr id="6" name="Rectangle 5"/>
          <p:cNvSpPr/>
          <p:nvPr/>
        </p:nvSpPr>
        <p:spPr>
          <a:xfrm>
            <a:off x="0" y="6477486"/>
            <a:ext cx="9068869" cy="430887"/>
          </a:xfrm>
          <a:prstGeom prst="rect">
            <a:avLst/>
          </a:prstGeom>
        </p:spPr>
        <p:txBody>
          <a:bodyPr wrap="square">
            <a:spAutoFit/>
          </a:bodyPr>
          <a:lstStyle/>
          <a:p>
            <a:pPr algn="ctr"/>
            <a:r>
              <a:rPr lang="en-US" sz="2200" dirty="0"/>
              <a:t>http://</a:t>
            </a:r>
            <a:r>
              <a:rPr lang="en-US" sz="2200" dirty="0" err="1"/>
              <a:t>www.nature.com</a:t>
            </a:r>
            <a:r>
              <a:rPr lang="en-US" sz="2200" dirty="0"/>
              <a:t>/</a:t>
            </a:r>
            <a:r>
              <a:rPr lang="en-US" sz="2200" dirty="0" err="1"/>
              <a:t>srep</a:t>
            </a:r>
            <a:r>
              <a:rPr lang="en-US" sz="2200" dirty="0"/>
              <a:t>/2013/130207/srep01236/full/srep01236.html</a:t>
            </a:r>
          </a:p>
        </p:txBody>
      </p:sp>
    </p:spTree>
    <p:extLst>
      <p:ext uri="{BB962C8B-B14F-4D97-AF65-F5344CB8AC3E}">
        <p14:creationId xmlns:p14="http://schemas.microsoft.com/office/powerpoint/2010/main" val="6725132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8856" y="244550"/>
            <a:ext cx="8839945" cy="6124753"/>
          </a:xfrm>
          <a:prstGeom prst="rect">
            <a:avLst/>
          </a:prstGeom>
        </p:spPr>
        <p:txBody>
          <a:bodyPr wrap="square">
            <a:spAutoFit/>
          </a:bodyPr>
          <a:lstStyle/>
          <a:p>
            <a:r>
              <a:rPr lang="en-US" sz="2200" dirty="0"/>
              <a:t>Identifying subtypes of cancer in a consistent manner is a challenge in the field since sub-populations can be small and their relationships complex</a:t>
            </a:r>
          </a:p>
          <a:p>
            <a:endParaRPr lang="en-US" sz="2200" dirty="0"/>
          </a:p>
          <a:p>
            <a:r>
              <a:rPr lang="en-US" sz="2200" dirty="0"/>
              <a:t>High expression level of the estrogen receptor gene (ESR1) is positively correlated with improved prognosis, given that this set of patients is likely to respond to standard therapies.</a:t>
            </a:r>
          </a:p>
          <a:p>
            <a:pPr marL="285750" indent="-285750">
              <a:buFont typeface="Arial"/>
              <a:buChar char="•"/>
            </a:pPr>
            <a:r>
              <a:rPr lang="en-US" sz="2200" dirty="0"/>
              <a:t>But , there are still sub-groups of high ESR1 that do not respond well to therapy. </a:t>
            </a:r>
          </a:p>
          <a:p>
            <a:endParaRPr lang="en-US" sz="2200" dirty="0"/>
          </a:p>
          <a:p>
            <a:r>
              <a:rPr lang="en-US" sz="2200" dirty="0"/>
              <a:t>Low ESR1 levels are strongly correlated with poor prognosis </a:t>
            </a:r>
          </a:p>
          <a:p>
            <a:pPr marL="285750" indent="-285750">
              <a:buFont typeface="Arial"/>
              <a:buChar char="•"/>
            </a:pPr>
            <a:r>
              <a:rPr lang="en-US" sz="2200" dirty="0"/>
              <a:t>But there are patients with low ESR1 levels but high survival rates</a:t>
            </a:r>
          </a:p>
          <a:p>
            <a:endParaRPr lang="en-US" sz="2200" dirty="0"/>
          </a:p>
          <a:p>
            <a:r>
              <a:rPr lang="en-US" sz="2200" dirty="0"/>
              <a:t>Many molecular sub-groups have been identified, </a:t>
            </a:r>
          </a:p>
          <a:p>
            <a:pPr marL="285750" indent="-285750">
              <a:buFont typeface="Arial"/>
              <a:buChar char="•"/>
            </a:pPr>
            <a:r>
              <a:rPr lang="en-US" sz="2200" dirty="0"/>
              <a:t>But often difficult to identify the same sub-group in a broader setting, where data sets are generated on different platforms, on different sets of patients and at a different times, because of the noise and complexity in the data.</a:t>
            </a:r>
          </a:p>
          <a:p>
            <a:endParaRPr lang="en-US" dirty="0"/>
          </a:p>
        </p:txBody>
      </p:sp>
      <p:sp>
        <p:nvSpPr>
          <p:cNvPr id="3" name="Rectangle 2"/>
          <p:cNvSpPr/>
          <p:nvPr/>
        </p:nvSpPr>
        <p:spPr>
          <a:xfrm>
            <a:off x="0" y="6477486"/>
            <a:ext cx="9068869" cy="430887"/>
          </a:xfrm>
          <a:prstGeom prst="rect">
            <a:avLst/>
          </a:prstGeom>
        </p:spPr>
        <p:txBody>
          <a:bodyPr wrap="square">
            <a:spAutoFit/>
          </a:bodyPr>
          <a:lstStyle/>
          <a:p>
            <a:pPr algn="ctr"/>
            <a:r>
              <a:rPr lang="en-US" sz="2200" dirty="0"/>
              <a:t>http://</a:t>
            </a:r>
            <a:r>
              <a:rPr lang="en-US" sz="2200" dirty="0" err="1"/>
              <a:t>www.nature.com</a:t>
            </a:r>
            <a:r>
              <a:rPr lang="en-US" sz="2200" dirty="0"/>
              <a:t>/</a:t>
            </a:r>
            <a:r>
              <a:rPr lang="en-US" sz="2200" dirty="0" err="1"/>
              <a:t>srep</a:t>
            </a:r>
            <a:r>
              <a:rPr lang="en-US" sz="2200" dirty="0"/>
              <a:t>/2013/130207/srep01236/full/srep01236.html</a:t>
            </a:r>
          </a:p>
        </p:txBody>
      </p:sp>
    </p:spTree>
    <p:extLst>
      <p:ext uri="{BB962C8B-B14F-4D97-AF65-F5344CB8AC3E}">
        <p14:creationId xmlns:p14="http://schemas.microsoft.com/office/powerpoint/2010/main" val="6391937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5615924"/>
          </a:xfrm>
          <a:prstGeom prst="rect">
            <a:avLst/>
          </a:prstGeom>
        </p:spPr>
      </p:pic>
      <p:sp>
        <p:nvSpPr>
          <p:cNvPr id="5" name="Rectangle 4"/>
          <p:cNvSpPr/>
          <p:nvPr/>
        </p:nvSpPr>
        <p:spPr>
          <a:xfrm>
            <a:off x="0" y="5950404"/>
            <a:ext cx="9143999" cy="646331"/>
          </a:xfrm>
          <a:prstGeom prst="rect">
            <a:avLst/>
          </a:prstGeom>
        </p:spPr>
        <p:txBody>
          <a:bodyPr wrap="square">
            <a:spAutoFit/>
          </a:bodyPr>
          <a:lstStyle/>
          <a:p>
            <a:r>
              <a:rPr lang="en-US" dirty="0"/>
              <a:t>Highlighted in red are the </a:t>
            </a:r>
            <a:r>
              <a:rPr lang="en-US" dirty="0" err="1"/>
              <a:t>lowERNS</a:t>
            </a:r>
            <a:r>
              <a:rPr lang="en-US" dirty="0"/>
              <a:t> (top panel) and the </a:t>
            </a:r>
            <a:r>
              <a:rPr lang="en-US" dirty="0" err="1"/>
              <a:t>lowERHS</a:t>
            </a:r>
            <a:r>
              <a:rPr lang="en-US" dirty="0"/>
              <a:t> (bottom panel) patient sub-groups.</a:t>
            </a:r>
          </a:p>
        </p:txBody>
      </p:sp>
      <p:sp>
        <p:nvSpPr>
          <p:cNvPr id="6" name="Rectangle 5"/>
          <p:cNvSpPr/>
          <p:nvPr/>
        </p:nvSpPr>
        <p:spPr>
          <a:xfrm>
            <a:off x="0" y="6477486"/>
            <a:ext cx="9068869" cy="430887"/>
          </a:xfrm>
          <a:prstGeom prst="rect">
            <a:avLst/>
          </a:prstGeom>
        </p:spPr>
        <p:txBody>
          <a:bodyPr wrap="square">
            <a:spAutoFit/>
          </a:bodyPr>
          <a:lstStyle/>
          <a:p>
            <a:pPr algn="ctr"/>
            <a:r>
              <a:rPr lang="en-US" sz="2200" dirty="0"/>
              <a:t>http://</a:t>
            </a:r>
            <a:r>
              <a:rPr lang="en-US" sz="2200" dirty="0" err="1"/>
              <a:t>www.nature.com</a:t>
            </a:r>
            <a:r>
              <a:rPr lang="en-US" sz="2200" dirty="0"/>
              <a:t>/</a:t>
            </a:r>
            <a:r>
              <a:rPr lang="en-US" sz="2200" dirty="0" err="1"/>
              <a:t>srep</a:t>
            </a:r>
            <a:r>
              <a:rPr lang="en-US" sz="2200" dirty="0"/>
              <a:t>/2013/130207/srep01236/full/srep01236.html</a:t>
            </a:r>
          </a:p>
        </p:txBody>
      </p:sp>
    </p:spTree>
    <p:extLst>
      <p:ext uri="{BB962C8B-B14F-4D97-AF65-F5344CB8AC3E}">
        <p14:creationId xmlns:p14="http://schemas.microsoft.com/office/powerpoint/2010/main" val="15765227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253571"/>
            <a:ext cx="9144000" cy="2329430"/>
          </a:xfrm>
          <a:prstGeom prst="rect">
            <a:avLst/>
          </a:prstGeom>
        </p:spPr>
      </p:pic>
      <p:sp>
        <p:nvSpPr>
          <p:cNvPr id="6" name="Rectangle 5"/>
          <p:cNvSpPr/>
          <p:nvPr/>
        </p:nvSpPr>
        <p:spPr>
          <a:xfrm>
            <a:off x="595760" y="2537174"/>
            <a:ext cx="6654190" cy="369332"/>
          </a:xfrm>
          <a:prstGeom prst="rect">
            <a:avLst/>
          </a:prstGeom>
        </p:spPr>
        <p:txBody>
          <a:bodyPr wrap="square">
            <a:spAutoFit/>
          </a:bodyPr>
          <a:lstStyle/>
          <a:p>
            <a:r>
              <a:rPr lang="en-US" dirty="0"/>
              <a:t>http://</a:t>
            </a:r>
            <a:r>
              <a:rPr lang="en-US" dirty="0" err="1"/>
              <a:t>www.pnas.org</a:t>
            </a:r>
            <a:r>
              <a:rPr lang="en-US" dirty="0"/>
              <a:t>/content/early/2011/04/07/1102826108</a:t>
            </a:r>
          </a:p>
        </p:txBody>
      </p:sp>
    </p:spTree>
    <p:extLst>
      <p:ext uri="{BB962C8B-B14F-4D97-AF65-F5344CB8AC3E}">
        <p14:creationId xmlns:p14="http://schemas.microsoft.com/office/powerpoint/2010/main" val="22959811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a:latin typeface="Arial" charset="0"/>
              </a:rPr>
              <a:t>DSGA decomposition of the original tumor vector into the Normal component its linear models fit onto the Healthy State Model and the Disease component vector of residuals.</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0" y="5943504"/>
            <a:ext cx="9106560" cy="943299"/>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7040" y="979303"/>
            <a:ext cx="7014240" cy="489363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1067041" y="5972308"/>
            <a:ext cx="3918240" cy="2318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a:latin typeface="Arial" charset="0"/>
              </a:rPr>
              <a:t>Nicolau M et al. PNAS 2011;108:7265-7270</a:t>
            </a:r>
          </a:p>
        </p:txBody>
      </p:sp>
      <p:sp>
        <p:nvSpPr>
          <p:cNvPr id="3077"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a:latin typeface="Arial" charset="0"/>
              </a:rPr>
              <a:t>©2011 by National Academy of Sciences</a:t>
            </a:r>
          </a:p>
        </p:txBody>
      </p:sp>
    </p:spTree>
    <p:extLst>
      <p:ext uri="{BB962C8B-B14F-4D97-AF65-F5344CB8AC3E}">
        <p14:creationId xmlns:p14="http://schemas.microsoft.com/office/powerpoint/2010/main" val="28791980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a:latin typeface="Arial" charset="0"/>
              </a:rPr>
              <a:t>PAD analysis of the NKI data. </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0" y="5943504"/>
            <a:ext cx="9106560" cy="943299"/>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744" y="1445861"/>
            <a:ext cx="7804800" cy="482882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2630160" y="6497243"/>
            <a:ext cx="3918240" cy="2318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dirty="0" err="1">
                <a:latin typeface="Arial" charset="0"/>
              </a:rPr>
              <a:t>Nicolau</a:t>
            </a:r>
            <a:r>
              <a:rPr lang="en-GB" sz="1100" b="1" dirty="0">
                <a:latin typeface="Arial" charset="0"/>
              </a:rPr>
              <a:t> M et al. PNAS 2011;108:7265-7270</a:t>
            </a:r>
          </a:p>
        </p:txBody>
      </p:sp>
      <p:sp>
        <p:nvSpPr>
          <p:cNvPr id="3077"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a:latin typeface="Arial" charset="0"/>
              </a:rPr>
              <a:t>©2011 by National Academy of Sciences</a:t>
            </a:r>
          </a:p>
        </p:txBody>
      </p:sp>
      <p:sp>
        <p:nvSpPr>
          <p:cNvPr id="2" name="Rectangle 1"/>
          <p:cNvSpPr/>
          <p:nvPr/>
        </p:nvSpPr>
        <p:spPr>
          <a:xfrm>
            <a:off x="5897391" y="46784"/>
            <a:ext cx="3212049" cy="4302460"/>
          </a:xfrm>
          <a:prstGeom prst="rect">
            <a:avLst/>
          </a:prstGeom>
        </p:spPr>
        <p:txBody>
          <a:bodyPr wrap="square">
            <a:spAutoFit/>
          </a:bodyPr>
          <a:lstStyle/>
          <a:p>
            <a:pPr>
              <a:lnSpc>
                <a:spcPct val="93000"/>
              </a:lnSpc>
              <a:spcBef>
                <a:spcPct val="0"/>
              </a:spcBef>
              <a:buSzPct val="45000"/>
            </a:pPr>
            <a:r>
              <a:rPr lang="en-GB" sz="1400" dirty="0">
                <a:latin typeface="Arial" charset="0"/>
                <a:cs typeface="msgothic" charset="0"/>
              </a:rPr>
              <a:t>PAD analysis of the NKI data. The output has three progression arms, because </a:t>
            </a:r>
            <a:r>
              <a:rPr lang="en-GB" sz="1400" dirty="0" err="1">
                <a:latin typeface="Arial" charset="0"/>
                <a:cs typeface="msgothic" charset="0"/>
              </a:rPr>
              <a:t>tumors</a:t>
            </a:r>
            <a:r>
              <a:rPr lang="en-GB" sz="1400" dirty="0">
                <a:latin typeface="Arial" charset="0"/>
                <a:cs typeface="msgothic" charset="0"/>
              </a:rPr>
              <a:t> (data points) are ordered by the magnitude of deviation from normal (the HSM). Each bin is </a:t>
            </a:r>
            <a:r>
              <a:rPr lang="en-GB" sz="1400" dirty="0" err="1">
                <a:latin typeface="Arial" charset="0"/>
                <a:cs typeface="msgothic" charset="0"/>
              </a:rPr>
              <a:t>colored</a:t>
            </a:r>
            <a:r>
              <a:rPr lang="en-GB" sz="1400" dirty="0">
                <a:latin typeface="Arial" charset="0"/>
                <a:cs typeface="msgothic" charset="0"/>
              </a:rPr>
              <a:t> by the mean of the filter map on the points. Blue bins contain </a:t>
            </a:r>
            <a:r>
              <a:rPr lang="en-GB" sz="1400" dirty="0" err="1">
                <a:latin typeface="Arial" charset="0"/>
                <a:cs typeface="msgothic" charset="0"/>
              </a:rPr>
              <a:t>tumors</a:t>
            </a:r>
            <a:r>
              <a:rPr lang="en-GB" sz="1400" dirty="0">
                <a:latin typeface="Arial" charset="0"/>
                <a:cs typeface="msgothic" charset="0"/>
              </a:rPr>
              <a:t> whose total deviation from HSM is small (normal and Normal-like </a:t>
            </a:r>
            <a:r>
              <a:rPr lang="en-GB" sz="1400" dirty="0" err="1">
                <a:latin typeface="Arial" charset="0"/>
                <a:cs typeface="msgothic" charset="0"/>
              </a:rPr>
              <a:t>tumors</a:t>
            </a:r>
            <a:r>
              <a:rPr lang="en-GB" sz="1400" dirty="0">
                <a:latin typeface="Arial" charset="0"/>
                <a:cs typeface="msgothic" charset="0"/>
              </a:rPr>
              <a:t>). Red bins contain </a:t>
            </a:r>
            <a:r>
              <a:rPr lang="en-GB" sz="1400" dirty="0" err="1">
                <a:latin typeface="Arial" charset="0"/>
                <a:cs typeface="msgothic" charset="0"/>
              </a:rPr>
              <a:t>tumors</a:t>
            </a:r>
            <a:r>
              <a:rPr lang="en-GB" sz="1400" dirty="0">
                <a:latin typeface="Arial" charset="0"/>
                <a:cs typeface="msgothic" charset="0"/>
              </a:rPr>
              <a:t> whose deviation from HSM is large. </a:t>
            </a:r>
            <a:r>
              <a:rPr lang="en-GB" sz="1400" dirty="0">
                <a:solidFill>
                  <a:srgbClr val="0000FF"/>
                </a:solidFill>
                <a:latin typeface="Arial" charset="0"/>
                <a:cs typeface="msgothic" charset="0"/>
              </a:rPr>
              <a:t>The image of f was subdivided into 15 intervals with 80% overlap</a:t>
            </a:r>
            <a:r>
              <a:rPr lang="en-GB" sz="1400" dirty="0">
                <a:latin typeface="Arial" charset="0"/>
                <a:cs typeface="msgothic" charset="0"/>
              </a:rPr>
              <a:t>. All bins are seen (outliers included). Regions of sparse data show branching. Several bins are disconnected from the main graph. The ER− arm consists mostly of Basal </a:t>
            </a:r>
            <a:r>
              <a:rPr lang="en-GB" sz="1400" dirty="0" err="1">
                <a:latin typeface="Arial" charset="0"/>
                <a:cs typeface="msgothic" charset="0"/>
              </a:rPr>
              <a:t>tumors</a:t>
            </a:r>
            <a:r>
              <a:rPr lang="en-GB" sz="1400" dirty="0">
                <a:latin typeface="Arial" charset="0"/>
                <a:cs typeface="msgothic" charset="0"/>
              </a:rPr>
              <a:t>. The c-MYB+ group was chosen within the ER arm as the tightest subset, between the two sparse regions.</a:t>
            </a:r>
          </a:p>
        </p:txBody>
      </p:sp>
    </p:spTree>
    <p:extLst>
      <p:ext uri="{BB962C8B-B14F-4D97-AF65-F5344CB8AC3E}">
        <p14:creationId xmlns:p14="http://schemas.microsoft.com/office/powerpoint/2010/main" val="29901687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a:latin typeface="Arial" charset="0"/>
              </a:rPr>
              <a:t>PAD analysis of the NKI data. </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80" y="5943504"/>
            <a:ext cx="9106560" cy="943299"/>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744" y="1445861"/>
            <a:ext cx="7804800" cy="482882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2630160" y="6497243"/>
            <a:ext cx="3918240" cy="2318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dirty="0" err="1">
                <a:latin typeface="Arial" charset="0"/>
              </a:rPr>
              <a:t>Nicolau</a:t>
            </a:r>
            <a:r>
              <a:rPr lang="en-GB" sz="1100" b="1" dirty="0">
                <a:latin typeface="Arial" charset="0"/>
              </a:rPr>
              <a:t> M et al. PNAS 2011;108:7265-7270</a:t>
            </a:r>
          </a:p>
        </p:txBody>
      </p:sp>
      <p:sp>
        <p:nvSpPr>
          <p:cNvPr id="3077"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a:latin typeface="Arial" charset="0"/>
              </a:rPr>
              <a:t>©2011 by National Academy of Sciences</a:t>
            </a:r>
          </a:p>
        </p:txBody>
      </p:sp>
      <p:sp>
        <p:nvSpPr>
          <p:cNvPr id="2" name="Rectangle 1"/>
          <p:cNvSpPr/>
          <p:nvPr/>
        </p:nvSpPr>
        <p:spPr>
          <a:xfrm>
            <a:off x="5897391" y="46784"/>
            <a:ext cx="3212049" cy="4302460"/>
          </a:xfrm>
          <a:prstGeom prst="rect">
            <a:avLst/>
          </a:prstGeom>
        </p:spPr>
        <p:txBody>
          <a:bodyPr wrap="square">
            <a:spAutoFit/>
          </a:bodyPr>
          <a:lstStyle/>
          <a:p>
            <a:pPr>
              <a:lnSpc>
                <a:spcPct val="93000"/>
              </a:lnSpc>
              <a:spcBef>
                <a:spcPct val="0"/>
              </a:spcBef>
              <a:buSzPct val="45000"/>
            </a:pPr>
            <a:r>
              <a:rPr lang="en-GB" sz="1400" dirty="0">
                <a:latin typeface="Arial" charset="0"/>
                <a:cs typeface="msgothic" charset="0"/>
              </a:rPr>
              <a:t>PAD analysis of the NKI data. The output has three progression arms, because </a:t>
            </a:r>
            <a:r>
              <a:rPr lang="en-GB" sz="1400" dirty="0" err="1">
                <a:latin typeface="Arial" charset="0"/>
                <a:cs typeface="msgothic" charset="0"/>
              </a:rPr>
              <a:t>tumors</a:t>
            </a:r>
            <a:r>
              <a:rPr lang="en-GB" sz="1400" dirty="0">
                <a:latin typeface="Arial" charset="0"/>
                <a:cs typeface="msgothic" charset="0"/>
              </a:rPr>
              <a:t> (data points) are ordered by the magnitude of deviation from normal (the HSM). Each bin is </a:t>
            </a:r>
            <a:r>
              <a:rPr lang="en-GB" sz="1400" dirty="0" err="1">
                <a:latin typeface="Arial" charset="0"/>
                <a:cs typeface="msgothic" charset="0"/>
              </a:rPr>
              <a:t>colored</a:t>
            </a:r>
            <a:r>
              <a:rPr lang="en-GB" sz="1400" dirty="0">
                <a:latin typeface="Arial" charset="0"/>
                <a:cs typeface="msgothic" charset="0"/>
              </a:rPr>
              <a:t> by the mean of the filter map on the points. Blue bins contain </a:t>
            </a:r>
            <a:r>
              <a:rPr lang="en-GB" sz="1400" dirty="0" err="1">
                <a:latin typeface="Arial" charset="0"/>
                <a:cs typeface="msgothic" charset="0"/>
              </a:rPr>
              <a:t>tumors</a:t>
            </a:r>
            <a:r>
              <a:rPr lang="en-GB" sz="1400" dirty="0">
                <a:latin typeface="Arial" charset="0"/>
                <a:cs typeface="msgothic" charset="0"/>
              </a:rPr>
              <a:t> whose total deviation from HSM is small (normal and Normal-like </a:t>
            </a:r>
            <a:r>
              <a:rPr lang="en-GB" sz="1400" dirty="0" err="1">
                <a:latin typeface="Arial" charset="0"/>
                <a:cs typeface="msgothic" charset="0"/>
              </a:rPr>
              <a:t>tumors</a:t>
            </a:r>
            <a:r>
              <a:rPr lang="en-GB" sz="1400" dirty="0">
                <a:latin typeface="Arial" charset="0"/>
                <a:cs typeface="msgothic" charset="0"/>
              </a:rPr>
              <a:t>). Red bins contain </a:t>
            </a:r>
            <a:r>
              <a:rPr lang="en-GB" sz="1400" dirty="0" err="1">
                <a:latin typeface="Arial" charset="0"/>
                <a:cs typeface="msgothic" charset="0"/>
              </a:rPr>
              <a:t>tumors</a:t>
            </a:r>
            <a:r>
              <a:rPr lang="en-GB" sz="1400" dirty="0">
                <a:latin typeface="Arial" charset="0"/>
                <a:cs typeface="msgothic" charset="0"/>
              </a:rPr>
              <a:t> whose deviation from HSM is large. </a:t>
            </a:r>
            <a:r>
              <a:rPr lang="en-GB" sz="1400" dirty="0">
                <a:solidFill>
                  <a:srgbClr val="0000FF"/>
                </a:solidFill>
                <a:latin typeface="Arial" charset="0"/>
                <a:cs typeface="msgothic" charset="0"/>
              </a:rPr>
              <a:t>The image of f was subdivided into 15 intervals with 80% overlap</a:t>
            </a:r>
            <a:r>
              <a:rPr lang="en-GB" sz="1400" dirty="0">
                <a:latin typeface="Arial" charset="0"/>
                <a:cs typeface="msgothic" charset="0"/>
              </a:rPr>
              <a:t>. All bins are seen (outliers included). Regions of sparse data show branching. Several bins are disconnected from the main graph. The ER− arm consists mostly of Basal </a:t>
            </a:r>
            <a:r>
              <a:rPr lang="en-GB" sz="1400" dirty="0" err="1">
                <a:latin typeface="Arial" charset="0"/>
                <a:cs typeface="msgothic" charset="0"/>
              </a:rPr>
              <a:t>tumors</a:t>
            </a:r>
            <a:r>
              <a:rPr lang="en-GB" sz="1400" dirty="0">
                <a:latin typeface="Arial" charset="0"/>
                <a:cs typeface="msgothic" charset="0"/>
              </a:rPr>
              <a:t>. The c-MYB+ group was chosen within the ER arm as the tightest subset, between the two sparse regions.</a:t>
            </a:r>
          </a:p>
        </p:txBody>
      </p:sp>
    </p:spTree>
    <p:extLst>
      <p:ext uri="{BB962C8B-B14F-4D97-AF65-F5344CB8AC3E}">
        <p14:creationId xmlns:p14="http://schemas.microsoft.com/office/powerpoint/2010/main" val="35948214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991672" y="145993"/>
            <a:ext cx="6993815" cy="4379777"/>
          </a:xfrm>
          <a:custGeom>
            <a:avLst/>
            <a:gdLst>
              <a:gd name="connsiteX0" fmla="*/ 1095883 w 6993815"/>
              <a:gd name="connsiteY0" fmla="*/ 1518323 h 4379777"/>
              <a:gd name="connsiteX1" fmla="*/ 1095883 w 6993815"/>
              <a:gd name="connsiteY1" fmla="*/ 1518323 h 4379777"/>
              <a:gd name="connsiteX2" fmla="*/ 1387848 w 6993815"/>
              <a:gd name="connsiteY2" fmla="*/ 1503723 h 4379777"/>
              <a:gd name="connsiteX3" fmla="*/ 1636019 w 6993815"/>
              <a:gd name="connsiteY3" fmla="*/ 1532922 h 4379777"/>
              <a:gd name="connsiteX4" fmla="*/ 1679814 w 6993815"/>
              <a:gd name="connsiteY4" fmla="*/ 1547521 h 4379777"/>
              <a:gd name="connsiteX5" fmla="*/ 1752805 w 6993815"/>
              <a:gd name="connsiteY5" fmla="*/ 1562120 h 4379777"/>
              <a:gd name="connsiteX6" fmla="*/ 1811199 w 6993815"/>
              <a:gd name="connsiteY6" fmla="*/ 1547521 h 4379777"/>
              <a:gd name="connsiteX7" fmla="*/ 1825797 w 6993815"/>
              <a:gd name="connsiteY7" fmla="*/ 1328532 h 4379777"/>
              <a:gd name="connsiteX8" fmla="*/ 1840395 w 6993815"/>
              <a:gd name="connsiteY8" fmla="*/ 1182540 h 4379777"/>
              <a:gd name="connsiteX9" fmla="*/ 1869592 w 6993815"/>
              <a:gd name="connsiteY9" fmla="*/ 846757 h 4379777"/>
              <a:gd name="connsiteX10" fmla="*/ 1884190 w 6993815"/>
              <a:gd name="connsiteY10" fmla="*/ 759161 h 4379777"/>
              <a:gd name="connsiteX11" fmla="*/ 1913387 w 6993815"/>
              <a:gd name="connsiteY11" fmla="*/ 671566 h 4379777"/>
              <a:gd name="connsiteX12" fmla="*/ 1927985 w 6993815"/>
              <a:gd name="connsiteY12" fmla="*/ 627768 h 4379777"/>
              <a:gd name="connsiteX13" fmla="*/ 1957181 w 6993815"/>
              <a:gd name="connsiteY13" fmla="*/ 569371 h 4379777"/>
              <a:gd name="connsiteX14" fmla="*/ 1971780 w 6993815"/>
              <a:gd name="connsiteY14" fmla="*/ 510974 h 4379777"/>
              <a:gd name="connsiteX15" fmla="*/ 2000976 w 6993815"/>
              <a:gd name="connsiteY15" fmla="*/ 467176 h 4379777"/>
              <a:gd name="connsiteX16" fmla="*/ 2030173 w 6993815"/>
              <a:gd name="connsiteY16" fmla="*/ 408779 h 4379777"/>
              <a:gd name="connsiteX17" fmla="*/ 2073968 w 6993815"/>
              <a:gd name="connsiteY17" fmla="*/ 379581 h 4379777"/>
              <a:gd name="connsiteX18" fmla="*/ 2234549 w 6993815"/>
              <a:gd name="connsiteY18" fmla="*/ 335783 h 4379777"/>
              <a:gd name="connsiteX19" fmla="*/ 2322139 w 6993815"/>
              <a:gd name="connsiteY19" fmla="*/ 350382 h 4379777"/>
              <a:gd name="connsiteX20" fmla="*/ 2336737 w 6993815"/>
              <a:gd name="connsiteY20" fmla="*/ 394180 h 4379777"/>
              <a:gd name="connsiteX21" fmla="*/ 2365933 w 6993815"/>
              <a:gd name="connsiteY21" fmla="*/ 452577 h 4379777"/>
              <a:gd name="connsiteX22" fmla="*/ 2365933 w 6993815"/>
              <a:gd name="connsiteY22" fmla="*/ 905154 h 4379777"/>
              <a:gd name="connsiteX23" fmla="*/ 2380532 w 6993815"/>
              <a:gd name="connsiteY23" fmla="*/ 1240937 h 4379777"/>
              <a:gd name="connsiteX24" fmla="*/ 2395130 w 6993815"/>
              <a:gd name="connsiteY24" fmla="*/ 1299334 h 4379777"/>
              <a:gd name="connsiteX25" fmla="*/ 2468121 w 6993815"/>
              <a:gd name="connsiteY25" fmla="*/ 1430727 h 4379777"/>
              <a:gd name="connsiteX26" fmla="*/ 2511916 w 6993815"/>
              <a:gd name="connsiteY26" fmla="*/ 1445326 h 4379777"/>
              <a:gd name="connsiteX27" fmla="*/ 2614104 w 6993815"/>
              <a:gd name="connsiteY27" fmla="*/ 1489124 h 4379777"/>
              <a:gd name="connsiteX28" fmla="*/ 2730890 w 6993815"/>
              <a:gd name="connsiteY28" fmla="*/ 1503723 h 4379777"/>
              <a:gd name="connsiteX29" fmla="*/ 3008258 w 6993815"/>
              <a:gd name="connsiteY29" fmla="*/ 1474525 h 4379777"/>
              <a:gd name="connsiteX30" fmla="*/ 3095848 w 6993815"/>
              <a:gd name="connsiteY30" fmla="*/ 1372330 h 4379777"/>
              <a:gd name="connsiteX31" fmla="*/ 3183437 w 6993815"/>
              <a:gd name="connsiteY31" fmla="*/ 1270135 h 4379777"/>
              <a:gd name="connsiteX32" fmla="*/ 3198036 w 6993815"/>
              <a:gd name="connsiteY32" fmla="*/ 1226338 h 4379777"/>
              <a:gd name="connsiteX33" fmla="*/ 3227232 w 6993815"/>
              <a:gd name="connsiteY33" fmla="*/ 1094944 h 4379777"/>
              <a:gd name="connsiteX34" fmla="*/ 3241830 w 6993815"/>
              <a:gd name="connsiteY34" fmla="*/ 1036547 h 4379777"/>
              <a:gd name="connsiteX35" fmla="*/ 3256429 w 6993815"/>
              <a:gd name="connsiteY35" fmla="*/ 510974 h 4379777"/>
              <a:gd name="connsiteX36" fmla="*/ 3285625 w 6993815"/>
              <a:gd name="connsiteY36" fmla="*/ 364982 h 4379777"/>
              <a:gd name="connsiteX37" fmla="*/ 3300224 w 6993815"/>
              <a:gd name="connsiteY37" fmla="*/ 321184 h 4379777"/>
              <a:gd name="connsiteX38" fmla="*/ 3329420 w 6993815"/>
              <a:gd name="connsiteY38" fmla="*/ 189790 h 4379777"/>
              <a:gd name="connsiteX39" fmla="*/ 3344018 w 6993815"/>
              <a:gd name="connsiteY39" fmla="*/ 145993 h 4379777"/>
              <a:gd name="connsiteX40" fmla="*/ 3387813 w 6993815"/>
              <a:gd name="connsiteY40" fmla="*/ 102195 h 4379777"/>
              <a:gd name="connsiteX41" fmla="*/ 3460805 w 6993815"/>
              <a:gd name="connsiteY41" fmla="*/ 14599 h 4379777"/>
              <a:gd name="connsiteX42" fmla="*/ 3519198 w 6993815"/>
              <a:gd name="connsiteY42" fmla="*/ 0 h 4379777"/>
              <a:gd name="connsiteX43" fmla="*/ 3665181 w 6993815"/>
              <a:gd name="connsiteY43" fmla="*/ 43798 h 4379777"/>
              <a:gd name="connsiteX44" fmla="*/ 3723574 w 6993815"/>
              <a:gd name="connsiteY44" fmla="*/ 1094944 h 4379777"/>
              <a:gd name="connsiteX45" fmla="*/ 3738172 w 6993815"/>
              <a:gd name="connsiteY45" fmla="*/ 1138742 h 4379777"/>
              <a:gd name="connsiteX46" fmla="*/ 3781967 w 6993815"/>
              <a:gd name="connsiteY46" fmla="*/ 1197139 h 4379777"/>
              <a:gd name="connsiteX47" fmla="*/ 3796565 w 6993815"/>
              <a:gd name="connsiteY47" fmla="*/ 1518323 h 4379777"/>
              <a:gd name="connsiteX48" fmla="*/ 3811163 w 6993815"/>
              <a:gd name="connsiteY48" fmla="*/ 1576720 h 4379777"/>
              <a:gd name="connsiteX49" fmla="*/ 3854958 w 6993815"/>
              <a:gd name="connsiteY49" fmla="*/ 1605918 h 4379777"/>
              <a:gd name="connsiteX50" fmla="*/ 4322103 w 6993815"/>
              <a:gd name="connsiteY50" fmla="*/ 1591319 h 4379777"/>
              <a:gd name="connsiteX51" fmla="*/ 4468086 w 6993815"/>
              <a:gd name="connsiteY51" fmla="*/ 1562120 h 4379777"/>
              <a:gd name="connsiteX52" fmla="*/ 4643266 w 6993815"/>
              <a:gd name="connsiteY52" fmla="*/ 1532922 h 4379777"/>
              <a:gd name="connsiteX53" fmla="*/ 4876838 w 6993815"/>
              <a:gd name="connsiteY53" fmla="*/ 1474525 h 4379777"/>
              <a:gd name="connsiteX54" fmla="*/ 5008223 w 6993815"/>
              <a:gd name="connsiteY54" fmla="*/ 1445326 h 4379777"/>
              <a:gd name="connsiteX55" fmla="*/ 5183402 w 6993815"/>
              <a:gd name="connsiteY55" fmla="*/ 1416128 h 4379777"/>
              <a:gd name="connsiteX56" fmla="*/ 5329385 w 6993815"/>
              <a:gd name="connsiteY56" fmla="*/ 1372330 h 4379777"/>
              <a:gd name="connsiteX57" fmla="*/ 5650547 w 6993815"/>
              <a:gd name="connsiteY57" fmla="*/ 1343132 h 4379777"/>
              <a:gd name="connsiteX58" fmla="*/ 6292872 w 6993815"/>
              <a:gd name="connsiteY58" fmla="*/ 1357731 h 4379777"/>
              <a:gd name="connsiteX59" fmla="*/ 6395060 w 6993815"/>
              <a:gd name="connsiteY59" fmla="*/ 1386929 h 4379777"/>
              <a:gd name="connsiteX60" fmla="*/ 6482649 w 6993815"/>
              <a:gd name="connsiteY60" fmla="*/ 1401529 h 4379777"/>
              <a:gd name="connsiteX61" fmla="*/ 6657829 w 6993815"/>
              <a:gd name="connsiteY61" fmla="*/ 1445326 h 4379777"/>
              <a:gd name="connsiteX62" fmla="*/ 6716222 w 6993815"/>
              <a:gd name="connsiteY62" fmla="*/ 1459926 h 4379777"/>
              <a:gd name="connsiteX63" fmla="*/ 6803812 w 6993815"/>
              <a:gd name="connsiteY63" fmla="*/ 1489124 h 4379777"/>
              <a:gd name="connsiteX64" fmla="*/ 6847606 w 6993815"/>
              <a:gd name="connsiteY64" fmla="*/ 1518323 h 4379777"/>
              <a:gd name="connsiteX65" fmla="*/ 6891401 w 6993815"/>
              <a:gd name="connsiteY65" fmla="*/ 1532922 h 4379777"/>
              <a:gd name="connsiteX66" fmla="*/ 6978991 w 6993815"/>
              <a:gd name="connsiteY66" fmla="*/ 1620517 h 4379777"/>
              <a:gd name="connsiteX67" fmla="*/ 6993589 w 6993815"/>
              <a:gd name="connsiteY67" fmla="*/ 1678914 h 4379777"/>
              <a:gd name="connsiteX68" fmla="*/ 6964393 w 6993815"/>
              <a:gd name="connsiteY68" fmla="*/ 1766510 h 4379777"/>
              <a:gd name="connsiteX69" fmla="*/ 6906000 w 6993815"/>
              <a:gd name="connsiteY69" fmla="*/ 1795709 h 4379777"/>
              <a:gd name="connsiteX70" fmla="*/ 6774615 w 6993815"/>
              <a:gd name="connsiteY70" fmla="*/ 1824907 h 4379777"/>
              <a:gd name="connsiteX71" fmla="*/ 4614069 w 6993815"/>
              <a:gd name="connsiteY71" fmla="*/ 1824907 h 4379777"/>
              <a:gd name="connsiteX72" fmla="*/ 4526479 w 6993815"/>
              <a:gd name="connsiteY72" fmla="*/ 1854106 h 4379777"/>
              <a:gd name="connsiteX73" fmla="*/ 4409693 w 6993815"/>
              <a:gd name="connsiteY73" fmla="*/ 1956300 h 4379777"/>
              <a:gd name="connsiteX74" fmla="*/ 4351300 w 6993815"/>
              <a:gd name="connsiteY74" fmla="*/ 1985499 h 4379777"/>
              <a:gd name="connsiteX75" fmla="*/ 4263710 w 6993815"/>
              <a:gd name="connsiteY75" fmla="*/ 2043896 h 4379777"/>
              <a:gd name="connsiteX76" fmla="*/ 4176121 w 6993815"/>
              <a:gd name="connsiteY76" fmla="*/ 2102293 h 4379777"/>
              <a:gd name="connsiteX77" fmla="*/ 4117727 w 6993815"/>
              <a:gd name="connsiteY77" fmla="*/ 2146091 h 4379777"/>
              <a:gd name="connsiteX78" fmla="*/ 4088531 w 6993815"/>
              <a:gd name="connsiteY78" fmla="*/ 2189888 h 4379777"/>
              <a:gd name="connsiteX79" fmla="*/ 4103129 w 6993815"/>
              <a:gd name="connsiteY79" fmla="*/ 2335881 h 4379777"/>
              <a:gd name="connsiteX80" fmla="*/ 4176121 w 6993815"/>
              <a:gd name="connsiteY80" fmla="*/ 2365079 h 4379777"/>
              <a:gd name="connsiteX81" fmla="*/ 4278309 w 6993815"/>
              <a:gd name="connsiteY81" fmla="*/ 2408877 h 4379777"/>
              <a:gd name="connsiteX82" fmla="*/ 4395095 w 6993815"/>
              <a:gd name="connsiteY82" fmla="*/ 2438076 h 4379777"/>
              <a:gd name="connsiteX83" fmla="*/ 4453488 w 6993815"/>
              <a:gd name="connsiteY83" fmla="*/ 2452675 h 4379777"/>
              <a:gd name="connsiteX84" fmla="*/ 4657864 w 6993815"/>
              <a:gd name="connsiteY84" fmla="*/ 2511072 h 4379777"/>
              <a:gd name="connsiteX85" fmla="*/ 4876838 w 6993815"/>
              <a:gd name="connsiteY85" fmla="*/ 2554870 h 4379777"/>
              <a:gd name="connsiteX86" fmla="*/ 5008223 w 6993815"/>
              <a:gd name="connsiteY86" fmla="*/ 2584068 h 4379777"/>
              <a:gd name="connsiteX87" fmla="*/ 5154206 w 6993815"/>
              <a:gd name="connsiteY87" fmla="*/ 2613267 h 4379777"/>
              <a:gd name="connsiteX88" fmla="*/ 5358582 w 6993815"/>
              <a:gd name="connsiteY88" fmla="*/ 2657065 h 4379777"/>
              <a:gd name="connsiteX89" fmla="*/ 5577556 w 6993815"/>
              <a:gd name="connsiteY89" fmla="*/ 2686263 h 4379777"/>
              <a:gd name="connsiteX90" fmla="*/ 6614034 w 6993815"/>
              <a:gd name="connsiteY90" fmla="*/ 2700862 h 4379777"/>
              <a:gd name="connsiteX91" fmla="*/ 6614034 w 6993815"/>
              <a:gd name="connsiteY91" fmla="*/ 2978248 h 4379777"/>
              <a:gd name="connsiteX92" fmla="*/ 6570239 w 6993815"/>
              <a:gd name="connsiteY92" fmla="*/ 2992847 h 4379777"/>
              <a:gd name="connsiteX93" fmla="*/ 6015504 w 6993815"/>
              <a:gd name="connsiteY93" fmla="*/ 2978248 h 4379777"/>
              <a:gd name="connsiteX94" fmla="*/ 5854923 w 6993815"/>
              <a:gd name="connsiteY94" fmla="*/ 2963649 h 4379777"/>
              <a:gd name="connsiteX95" fmla="*/ 5314787 w 6993815"/>
              <a:gd name="connsiteY95" fmla="*/ 2978248 h 4379777"/>
              <a:gd name="connsiteX96" fmla="*/ 5270992 w 6993815"/>
              <a:gd name="connsiteY96" fmla="*/ 2992847 h 4379777"/>
              <a:gd name="connsiteX97" fmla="*/ 5212599 w 6993815"/>
              <a:gd name="connsiteY97" fmla="*/ 3007447 h 4379777"/>
              <a:gd name="connsiteX98" fmla="*/ 5110411 w 6993815"/>
              <a:gd name="connsiteY98" fmla="*/ 3065844 h 4379777"/>
              <a:gd name="connsiteX99" fmla="*/ 5022821 w 6993815"/>
              <a:gd name="connsiteY99" fmla="*/ 3080443 h 4379777"/>
              <a:gd name="connsiteX100" fmla="*/ 4336702 w 6993815"/>
              <a:gd name="connsiteY100" fmla="*/ 3095042 h 4379777"/>
              <a:gd name="connsiteX101" fmla="*/ 4219915 w 6993815"/>
              <a:gd name="connsiteY101" fmla="*/ 3138840 h 4379777"/>
              <a:gd name="connsiteX102" fmla="*/ 4132326 w 6993815"/>
              <a:gd name="connsiteY102" fmla="*/ 3211836 h 4379777"/>
              <a:gd name="connsiteX103" fmla="*/ 4117727 w 6993815"/>
              <a:gd name="connsiteY103" fmla="*/ 3270233 h 4379777"/>
              <a:gd name="connsiteX104" fmla="*/ 4103129 w 6993815"/>
              <a:gd name="connsiteY104" fmla="*/ 3357829 h 4379777"/>
              <a:gd name="connsiteX105" fmla="*/ 4088531 w 6993815"/>
              <a:gd name="connsiteY105" fmla="*/ 3401627 h 4379777"/>
              <a:gd name="connsiteX106" fmla="*/ 4073933 w 6993815"/>
              <a:gd name="connsiteY106" fmla="*/ 3474623 h 4379777"/>
              <a:gd name="connsiteX107" fmla="*/ 4059334 w 6993815"/>
              <a:gd name="connsiteY107" fmla="*/ 4131589 h 4379777"/>
              <a:gd name="connsiteX108" fmla="*/ 4044736 w 6993815"/>
              <a:gd name="connsiteY108" fmla="*/ 4219185 h 4379777"/>
              <a:gd name="connsiteX109" fmla="*/ 4015539 w 6993815"/>
              <a:gd name="connsiteY109" fmla="*/ 4321380 h 4379777"/>
              <a:gd name="connsiteX110" fmla="*/ 3986343 w 6993815"/>
              <a:gd name="connsiteY110" fmla="*/ 4365177 h 4379777"/>
              <a:gd name="connsiteX111" fmla="*/ 3942548 w 6993815"/>
              <a:gd name="connsiteY111" fmla="*/ 4379777 h 4379777"/>
              <a:gd name="connsiteX112" fmla="*/ 3796565 w 6993815"/>
              <a:gd name="connsiteY112" fmla="*/ 4365177 h 4379777"/>
              <a:gd name="connsiteX113" fmla="*/ 3738172 w 6993815"/>
              <a:gd name="connsiteY113" fmla="*/ 4321380 h 4379777"/>
              <a:gd name="connsiteX114" fmla="*/ 3708975 w 6993815"/>
              <a:gd name="connsiteY114" fmla="*/ 4233784 h 4379777"/>
              <a:gd name="connsiteX115" fmla="*/ 3665181 w 6993815"/>
              <a:gd name="connsiteY115" fmla="*/ 4087792 h 4379777"/>
              <a:gd name="connsiteX116" fmla="*/ 3635984 w 6993815"/>
              <a:gd name="connsiteY116" fmla="*/ 3679012 h 4379777"/>
              <a:gd name="connsiteX117" fmla="*/ 3621386 w 6993815"/>
              <a:gd name="connsiteY117" fmla="*/ 3562218 h 4379777"/>
              <a:gd name="connsiteX118" fmla="*/ 3606787 w 6993815"/>
              <a:gd name="connsiteY118" fmla="*/ 3503821 h 4379777"/>
              <a:gd name="connsiteX119" fmla="*/ 3562993 w 6993815"/>
              <a:gd name="connsiteY119" fmla="*/ 3401627 h 4379777"/>
              <a:gd name="connsiteX120" fmla="*/ 3533796 w 6993815"/>
              <a:gd name="connsiteY120" fmla="*/ 3284833 h 4379777"/>
              <a:gd name="connsiteX121" fmla="*/ 3504599 w 6993815"/>
              <a:gd name="connsiteY121" fmla="*/ 3226436 h 4379777"/>
              <a:gd name="connsiteX122" fmla="*/ 3446206 w 6993815"/>
              <a:gd name="connsiteY122" fmla="*/ 3095042 h 4379777"/>
              <a:gd name="connsiteX123" fmla="*/ 3402412 w 6993815"/>
              <a:gd name="connsiteY123" fmla="*/ 3007447 h 4379777"/>
              <a:gd name="connsiteX124" fmla="*/ 3329420 w 6993815"/>
              <a:gd name="connsiteY124" fmla="*/ 2876053 h 4379777"/>
              <a:gd name="connsiteX125" fmla="*/ 3271027 w 6993815"/>
              <a:gd name="connsiteY125" fmla="*/ 2832256 h 4379777"/>
              <a:gd name="connsiteX126" fmla="*/ 3183437 w 6993815"/>
              <a:gd name="connsiteY126" fmla="*/ 2773859 h 4379777"/>
              <a:gd name="connsiteX127" fmla="*/ 2891472 w 6993815"/>
              <a:gd name="connsiteY127" fmla="*/ 2788458 h 4379777"/>
              <a:gd name="connsiteX128" fmla="*/ 2803882 w 6993815"/>
              <a:gd name="connsiteY128" fmla="*/ 2876053 h 4379777"/>
              <a:gd name="connsiteX129" fmla="*/ 2730890 w 6993815"/>
              <a:gd name="connsiteY129" fmla="*/ 2949050 h 4379777"/>
              <a:gd name="connsiteX130" fmla="*/ 2687096 w 6993815"/>
              <a:gd name="connsiteY130" fmla="*/ 3051244 h 4379777"/>
              <a:gd name="connsiteX131" fmla="*/ 2657899 w 6993815"/>
              <a:gd name="connsiteY131" fmla="*/ 3138840 h 4379777"/>
              <a:gd name="connsiteX132" fmla="*/ 2643301 w 6993815"/>
              <a:gd name="connsiteY132" fmla="*/ 3182638 h 4379777"/>
              <a:gd name="connsiteX133" fmla="*/ 2614104 w 6993815"/>
              <a:gd name="connsiteY133" fmla="*/ 3226436 h 4379777"/>
              <a:gd name="connsiteX134" fmla="*/ 2599506 w 6993815"/>
              <a:gd name="connsiteY134" fmla="*/ 3270233 h 4379777"/>
              <a:gd name="connsiteX135" fmla="*/ 2570309 w 6993815"/>
              <a:gd name="connsiteY135" fmla="*/ 3795806 h 4379777"/>
              <a:gd name="connsiteX136" fmla="*/ 2541113 w 6993815"/>
              <a:gd name="connsiteY136" fmla="*/ 4029395 h 4379777"/>
              <a:gd name="connsiteX137" fmla="*/ 2526514 w 6993815"/>
              <a:gd name="connsiteY137" fmla="*/ 4087792 h 4379777"/>
              <a:gd name="connsiteX138" fmla="*/ 2468121 w 6993815"/>
              <a:gd name="connsiteY138" fmla="*/ 4175387 h 4379777"/>
              <a:gd name="connsiteX139" fmla="*/ 2453523 w 6993815"/>
              <a:gd name="connsiteY139" fmla="*/ 4233784 h 4379777"/>
              <a:gd name="connsiteX140" fmla="*/ 2263745 w 6993815"/>
              <a:gd name="connsiteY140" fmla="*/ 4219185 h 4379777"/>
              <a:gd name="connsiteX141" fmla="*/ 2190754 w 6993815"/>
              <a:gd name="connsiteY141" fmla="*/ 4087792 h 4379777"/>
              <a:gd name="connsiteX142" fmla="*/ 2161557 w 6993815"/>
              <a:gd name="connsiteY142" fmla="*/ 4000196 h 4379777"/>
              <a:gd name="connsiteX143" fmla="*/ 2146959 w 6993815"/>
              <a:gd name="connsiteY143" fmla="*/ 3941799 h 4379777"/>
              <a:gd name="connsiteX144" fmla="*/ 2117763 w 6993815"/>
              <a:gd name="connsiteY144" fmla="*/ 3883402 h 4379777"/>
              <a:gd name="connsiteX145" fmla="*/ 2088566 w 6993815"/>
              <a:gd name="connsiteY145" fmla="*/ 3314031 h 4379777"/>
              <a:gd name="connsiteX146" fmla="*/ 2030173 w 6993815"/>
              <a:gd name="connsiteY146" fmla="*/ 2730061 h 4379777"/>
              <a:gd name="connsiteX147" fmla="*/ 716327 w 6993815"/>
              <a:gd name="connsiteY147" fmla="*/ 2730061 h 4379777"/>
              <a:gd name="connsiteX148" fmla="*/ 643336 w 6993815"/>
              <a:gd name="connsiteY148" fmla="*/ 2700862 h 4379777"/>
              <a:gd name="connsiteX149" fmla="*/ 541148 w 6993815"/>
              <a:gd name="connsiteY149" fmla="*/ 2686263 h 4379777"/>
              <a:gd name="connsiteX150" fmla="*/ 453558 w 6993815"/>
              <a:gd name="connsiteY150" fmla="*/ 2657065 h 4379777"/>
              <a:gd name="connsiteX151" fmla="*/ 249182 w 6993815"/>
              <a:gd name="connsiteY151" fmla="*/ 2613267 h 4379777"/>
              <a:gd name="connsiteX152" fmla="*/ 161593 w 6993815"/>
              <a:gd name="connsiteY152" fmla="*/ 2584068 h 4379777"/>
              <a:gd name="connsiteX153" fmla="*/ 117798 w 6993815"/>
              <a:gd name="connsiteY153" fmla="*/ 2569469 h 4379777"/>
              <a:gd name="connsiteX154" fmla="*/ 59405 w 6993815"/>
              <a:gd name="connsiteY154" fmla="*/ 2540271 h 4379777"/>
              <a:gd name="connsiteX155" fmla="*/ 1011 w 6993815"/>
              <a:gd name="connsiteY155" fmla="*/ 2452675 h 4379777"/>
              <a:gd name="connsiteX156" fmla="*/ 15610 w 6993815"/>
              <a:gd name="connsiteY156" fmla="*/ 2394278 h 4379777"/>
              <a:gd name="connsiteX157" fmla="*/ 176191 w 6993815"/>
              <a:gd name="connsiteY157" fmla="*/ 2350480 h 4379777"/>
              <a:gd name="connsiteX158" fmla="*/ 438960 w 6993815"/>
              <a:gd name="connsiteY158" fmla="*/ 2306682 h 4379777"/>
              <a:gd name="connsiteX159" fmla="*/ 1022891 w 6993815"/>
              <a:gd name="connsiteY159" fmla="*/ 2321282 h 4379777"/>
              <a:gd name="connsiteX160" fmla="*/ 1110481 w 6993815"/>
              <a:gd name="connsiteY160" fmla="*/ 2335881 h 4379777"/>
              <a:gd name="connsiteX161" fmla="*/ 1241866 w 6993815"/>
              <a:gd name="connsiteY161" fmla="*/ 2350480 h 4379777"/>
              <a:gd name="connsiteX162" fmla="*/ 2132361 w 6993815"/>
              <a:gd name="connsiteY162" fmla="*/ 2335881 h 4379777"/>
              <a:gd name="connsiteX163" fmla="*/ 2176156 w 6993815"/>
              <a:gd name="connsiteY163" fmla="*/ 2292083 h 4379777"/>
              <a:gd name="connsiteX164" fmla="*/ 2234549 w 6993815"/>
              <a:gd name="connsiteY164" fmla="*/ 2204488 h 4379777"/>
              <a:gd name="connsiteX165" fmla="*/ 2205352 w 6993815"/>
              <a:gd name="connsiteY165" fmla="*/ 2102293 h 4379777"/>
              <a:gd name="connsiteX166" fmla="*/ 2059369 w 6993815"/>
              <a:gd name="connsiteY166" fmla="*/ 2014697 h 4379777"/>
              <a:gd name="connsiteX167" fmla="*/ 2015575 w 6993815"/>
              <a:gd name="connsiteY167" fmla="*/ 1985499 h 4379777"/>
              <a:gd name="connsiteX168" fmla="*/ 1971780 w 6993815"/>
              <a:gd name="connsiteY168" fmla="*/ 1970900 h 4379777"/>
              <a:gd name="connsiteX169" fmla="*/ 1563028 w 6993815"/>
              <a:gd name="connsiteY169" fmla="*/ 1941701 h 4379777"/>
              <a:gd name="connsiteX170" fmla="*/ 1314857 w 6993815"/>
              <a:gd name="connsiteY170" fmla="*/ 1897903 h 4379777"/>
              <a:gd name="connsiteX171" fmla="*/ 1125079 w 6993815"/>
              <a:gd name="connsiteY171" fmla="*/ 1854106 h 4379777"/>
              <a:gd name="connsiteX172" fmla="*/ 803917 w 6993815"/>
              <a:gd name="connsiteY172" fmla="*/ 1810308 h 4379777"/>
              <a:gd name="connsiteX173" fmla="*/ 716327 w 6993815"/>
              <a:gd name="connsiteY173" fmla="*/ 1795709 h 4379777"/>
              <a:gd name="connsiteX174" fmla="*/ 468156 w 6993815"/>
              <a:gd name="connsiteY174" fmla="*/ 1781109 h 4379777"/>
              <a:gd name="connsiteX175" fmla="*/ 307575 w 6993815"/>
              <a:gd name="connsiteY175" fmla="*/ 1766510 h 4379777"/>
              <a:gd name="connsiteX176" fmla="*/ 205387 w 6993815"/>
              <a:gd name="connsiteY176" fmla="*/ 1737312 h 4379777"/>
              <a:gd name="connsiteX177" fmla="*/ 190789 w 6993815"/>
              <a:gd name="connsiteY177" fmla="*/ 1693514 h 4379777"/>
              <a:gd name="connsiteX178" fmla="*/ 307575 w 6993815"/>
              <a:gd name="connsiteY178" fmla="*/ 1591319 h 4379777"/>
              <a:gd name="connsiteX179" fmla="*/ 1241866 w 6993815"/>
              <a:gd name="connsiteY179" fmla="*/ 1576720 h 4379777"/>
              <a:gd name="connsiteX180" fmla="*/ 1285660 w 6993815"/>
              <a:gd name="connsiteY180" fmla="*/ 1547521 h 4379777"/>
              <a:gd name="connsiteX181" fmla="*/ 1329455 w 6993815"/>
              <a:gd name="connsiteY181" fmla="*/ 1532922 h 4379777"/>
              <a:gd name="connsiteX182" fmla="*/ 1358652 w 6993815"/>
              <a:gd name="connsiteY182" fmla="*/ 1503723 h 4379777"/>
              <a:gd name="connsiteX183" fmla="*/ 1358652 w 6993815"/>
              <a:gd name="connsiteY183" fmla="*/ 1503723 h 4379777"/>
              <a:gd name="connsiteX184" fmla="*/ 1358652 w 6993815"/>
              <a:gd name="connsiteY184" fmla="*/ 1503723 h 43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6993815" h="4379777">
                <a:moveTo>
                  <a:pt x="1095883" y="1518323"/>
                </a:moveTo>
                <a:lnTo>
                  <a:pt x="1095883" y="1518323"/>
                </a:lnTo>
                <a:cubicBezTo>
                  <a:pt x="1193205" y="1513456"/>
                  <a:pt x="1290405" y="1503723"/>
                  <a:pt x="1387848" y="1503723"/>
                </a:cubicBezTo>
                <a:cubicBezTo>
                  <a:pt x="1436320" y="1503723"/>
                  <a:pt x="1573386" y="1519003"/>
                  <a:pt x="1636019" y="1532922"/>
                </a:cubicBezTo>
                <a:cubicBezTo>
                  <a:pt x="1651041" y="1536260"/>
                  <a:pt x="1664885" y="1543789"/>
                  <a:pt x="1679814" y="1547521"/>
                </a:cubicBezTo>
                <a:cubicBezTo>
                  <a:pt x="1703885" y="1553539"/>
                  <a:pt x="1728475" y="1557254"/>
                  <a:pt x="1752805" y="1562120"/>
                </a:cubicBezTo>
                <a:cubicBezTo>
                  <a:pt x="1772270" y="1557254"/>
                  <a:pt x="1805215" y="1566672"/>
                  <a:pt x="1811199" y="1547521"/>
                </a:cubicBezTo>
                <a:cubicBezTo>
                  <a:pt x="1833019" y="1477692"/>
                  <a:pt x="1819963" y="1401457"/>
                  <a:pt x="1825797" y="1328532"/>
                </a:cubicBezTo>
                <a:cubicBezTo>
                  <a:pt x="1829697" y="1279781"/>
                  <a:pt x="1836911" y="1231322"/>
                  <a:pt x="1840395" y="1182540"/>
                </a:cubicBezTo>
                <a:cubicBezTo>
                  <a:pt x="1870503" y="760989"/>
                  <a:pt x="1833790" y="1043677"/>
                  <a:pt x="1869592" y="846757"/>
                </a:cubicBezTo>
                <a:cubicBezTo>
                  <a:pt x="1874887" y="817633"/>
                  <a:pt x="1877011" y="787879"/>
                  <a:pt x="1884190" y="759161"/>
                </a:cubicBezTo>
                <a:cubicBezTo>
                  <a:pt x="1891654" y="729302"/>
                  <a:pt x="1903655" y="700764"/>
                  <a:pt x="1913387" y="671566"/>
                </a:cubicBezTo>
                <a:cubicBezTo>
                  <a:pt x="1918253" y="656967"/>
                  <a:pt x="1921103" y="641532"/>
                  <a:pt x="1927985" y="627768"/>
                </a:cubicBezTo>
                <a:cubicBezTo>
                  <a:pt x="1937717" y="608302"/>
                  <a:pt x="1949540" y="589748"/>
                  <a:pt x="1957181" y="569371"/>
                </a:cubicBezTo>
                <a:cubicBezTo>
                  <a:pt x="1964226" y="550584"/>
                  <a:pt x="1963877" y="529417"/>
                  <a:pt x="1971780" y="510974"/>
                </a:cubicBezTo>
                <a:cubicBezTo>
                  <a:pt x="1978691" y="494847"/>
                  <a:pt x="1992271" y="482410"/>
                  <a:pt x="2000976" y="467176"/>
                </a:cubicBezTo>
                <a:cubicBezTo>
                  <a:pt x="2011773" y="448280"/>
                  <a:pt x="2016241" y="425498"/>
                  <a:pt x="2030173" y="408779"/>
                </a:cubicBezTo>
                <a:cubicBezTo>
                  <a:pt x="2041405" y="395300"/>
                  <a:pt x="2058735" y="388286"/>
                  <a:pt x="2073968" y="379581"/>
                </a:cubicBezTo>
                <a:cubicBezTo>
                  <a:pt x="2148277" y="337116"/>
                  <a:pt x="2134312" y="350103"/>
                  <a:pt x="2234549" y="335783"/>
                </a:cubicBezTo>
                <a:cubicBezTo>
                  <a:pt x="2263746" y="340649"/>
                  <a:pt x="2296440" y="335696"/>
                  <a:pt x="2322139" y="350382"/>
                </a:cubicBezTo>
                <a:cubicBezTo>
                  <a:pt x="2335500" y="358017"/>
                  <a:pt x="2330675" y="380035"/>
                  <a:pt x="2336737" y="394180"/>
                </a:cubicBezTo>
                <a:cubicBezTo>
                  <a:pt x="2345309" y="414184"/>
                  <a:pt x="2356201" y="433111"/>
                  <a:pt x="2365933" y="452577"/>
                </a:cubicBezTo>
                <a:cubicBezTo>
                  <a:pt x="2400137" y="726215"/>
                  <a:pt x="2365933" y="399746"/>
                  <a:pt x="2365933" y="905154"/>
                </a:cubicBezTo>
                <a:cubicBezTo>
                  <a:pt x="2365933" y="1017187"/>
                  <a:pt x="2372256" y="1129210"/>
                  <a:pt x="2380532" y="1240937"/>
                </a:cubicBezTo>
                <a:cubicBezTo>
                  <a:pt x="2382014" y="1260947"/>
                  <a:pt x="2389618" y="1280041"/>
                  <a:pt x="2395130" y="1299334"/>
                </a:cubicBezTo>
                <a:cubicBezTo>
                  <a:pt x="2405954" y="1337221"/>
                  <a:pt x="2435100" y="1419720"/>
                  <a:pt x="2468121" y="1430727"/>
                </a:cubicBezTo>
                <a:cubicBezTo>
                  <a:pt x="2482719" y="1435593"/>
                  <a:pt x="2497772" y="1439264"/>
                  <a:pt x="2511916" y="1445326"/>
                </a:cubicBezTo>
                <a:cubicBezTo>
                  <a:pt x="2549005" y="1461222"/>
                  <a:pt x="2574460" y="1481916"/>
                  <a:pt x="2614104" y="1489124"/>
                </a:cubicBezTo>
                <a:cubicBezTo>
                  <a:pt x="2652703" y="1496142"/>
                  <a:pt x="2691961" y="1498857"/>
                  <a:pt x="2730890" y="1503723"/>
                </a:cubicBezTo>
                <a:cubicBezTo>
                  <a:pt x="2823346" y="1493990"/>
                  <a:pt x="2917413" y="1494275"/>
                  <a:pt x="3008258" y="1474525"/>
                </a:cubicBezTo>
                <a:cubicBezTo>
                  <a:pt x="3067822" y="1461576"/>
                  <a:pt x="3070296" y="1413217"/>
                  <a:pt x="3095848" y="1372330"/>
                </a:cubicBezTo>
                <a:cubicBezTo>
                  <a:pt x="3127061" y="1322385"/>
                  <a:pt x="3143623" y="1309951"/>
                  <a:pt x="3183437" y="1270135"/>
                </a:cubicBezTo>
                <a:cubicBezTo>
                  <a:pt x="3188303" y="1255536"/>
                  <a:pt x="3193809" y="1241135"/>
                  <a:pt x="3198036" y="1226338"/>
                </a:cubicBezTo>
                <a:cubicBezTo>
                  <a:pt x="3215835" y="1164040"/>
                  <a:pt x="3212184" y="1162668"/>
                  <a:pt x="3227232" y="1094944"/>
                </a:cubicBezTo>
                <a:cubicBezTo>
                  <a:pt x="3231584" y="1075357"/>
                  <a:pt x="3236964" y="1056013"/>
                  <a:pt x="3241830" y="1036547"/>
                </a:cubicBezTo>
                <a:cubicBezTo>
                  <a:pt x="3246696" y="861356"/>
                  <a:pt x="3248093" y="686034"/>
                  <a:pt x="3256429" y="510974"/>
                </a:cubicBezTo>
                <a:cubicBezTo>
                  <a:pt x="3258068" y="476561"/>
                  <a:pt x="3274868" y="402632"/>
                  <a:pt x="3285625" y="364982"/>
                </a:cubicBezTo>
                <a:cubicBezTo>
                  <a:pt x="3289852" y="350185"/>
                  <a:pt x="3295997" y="335981"/>
                  <a:pt x="3300224" y="321184"/>
                </a:cubicBezTo>
                <a:cubicBezTo>
                  <a:pt x="3330190" y="216298"/>
                  <a:pt x="3299324" y="310184"/>
                  <a:pt x="3329420" y="189790"/>
                </a:cubicBezTo>
                <a:cubicBezTo>
                  <a:pt x="3333152" y="174861"/>
                  <a:pt x="3335482" y="158797"/>
                  <a:pt x="3344018" y="145993"/>
                </a:cubicBezTo>
                <a:cubicBezTo>
                  <a:pt x="3355470" y="128814"/>
                  <a:pt x="3374596" y="118056"/>
                  <a:pt x="3387813" y="102195"/>
                </a:cubicBezTo>
                <a:cubicBezTo>
                  <a:pt x="3415296" y="69213"/>
                  <a:pt x="3420096" y="37863"/>
                  <a:pt x="3460805" y="14599"/>
                </a:cubicBezTo>
                <a:cubicBezTo>
                  <a:pt x="3478225" y="4644"/>
                  <a:pt x="3499734" y="4866"/>
                  <a:pt x="3519198" y="0"/>
                </a:cubicBezTo>
                <a:cubicBezTo>
                  <a:pt x="3567859" y="14599"/>
                  <a:pt x="3657403" y="-6407"/>
                  <a:pt x="3665181" y="43798"/>
                </a:cubicBezTo>
                <a:cubicBezTo>
                  <a:pt x="3859875" y="1300542"/>
                  <a:pt x="3468001" y="754159"/>
                  <a:pt x="3723574" y="1094944"/>
                </a:cubicBezTo>
                <a:cubicBezTo>
                  <a:pt x="3728440" y="1109543"/>
                  <a:pt x="3730537" y="1125380"/>
                  <a:pt x="3738172" y="1138742"/>
                </a:cubicBezTo>
                <a:cubicBezTo>
                  <a:pt x="3750243" y="1159868"/>
                  <a:pt x="3778267" y="1173090"/>
                  <a:pt x="3781967" y="1197139"/>
                </a:cubicBezTo>
                <a:cubicBezTo>
                  <a:pt x="3798262" y="1303065"/>
                  <a:pt x="3788346" y="1411467"/>
                  <a:pt x="3796565" y="1518323"/>
                </a:cubicBezTo>
                <a:cubicBezTo>
                  <a:pt x="3798104" y="1538329"/>
                  <a:pt x="3800034" y="1560025"/>
                  <a:pt x="3811163" y="1576720"/>
                </a:cubicBezTo>
                <a:cubicBezTo>
                  <a:pt x="3820895" y="1591319"/>
                  <a:pt x="3840360" y="1596185"/>
                  <a:pt x="3854958" y="1605918"/>
                </a:cubicBezTo>
                <a:cubicBezTo>
                  <a:pt x="4010673" y="1601052"/>
                  <a:pt x="4166708" y="1602419"/>
                  <a:pt x="4322103" y="1591319"/>
                </a:cubicBezTo>
                <a:cubicBezTo>
                  <a:pt x="4371602" y="1587783"/>
                  <a:pt x="4419136" y="1570279"/>
                  <a:pt x="4468086" y="1562120"/>
                </a:cubicBezTo>
                <a:lnTo>
                  <a:pt x="4643266" y="1532922"/>
                </a:lnTo>
                <a:cubicBezTo>
                  <a:pt x="4799788" y="1480743"/>
                  <a:pt x="4665436" y="1521507"/>
                  <a:pt x="4876838" y="1474525"/>
                </a:cubicBezTo>
                <a:cubicBezTo>
                  <a:pt x="4920633" y="1464792"/>
                  <a:pt x="4964152" y="1453721"/>
                  <a:pt x="5008223" y="1445326"/>
                </a:cubicBezTo>
                <a:cubicBezTo>
                  <a:pt x="5066376" y="1434249"/>
                  <a:pt x="5183402" y="1416128"/>
                  <a:pt x="5183402" y="1416128"/>
                </a:cubicBezTo>
                <a:cubicBezTo>
                  <a:pt x="5247362" y="1390542"/>
                  <a:pt x="5261062" y="1379922"/>
                  <a:pt x="5329385" y="1372330"/>
                </a:cubicBezTo>
                <a:cubicBezTo>
                  <a:pt x="5436223" y="1360459"/>
                  <a:pt x="5650547" y="1343132"/>
                  <a:pt x="5650547" y="1343132"/>
                </a:cubicBezTo>
                <a:cubicBezTo>
                  <a:pt x="5864655" y="1347998"/>
                  <a:pt x="6079078" y="1345154"/>
                  <a:pt x="6292872" y="1357731"/>
                </a:cubicBezTo>
                <a:cubicBezTo>
                  <a:pt x="6328237" y="1359811"/>
                  <a:pt x="6360542" y="1378963"/>
                  <a:pt x="6395060" y="1386929"/>
                </a:cubicBezTo>
                <a:cubicBezTo>
                  <a:pt x="6423901" y="1393585"/>
                  <a:pt x="6453934" y="1394350"/>
                  <a:pt x="6482649" y="1401529"/>
                </a:cubicBezTo>
                <a:cubicBezTo>
                  <a:pt x="6872863" y="1499090"/>
                  <a:pt x="6275835" y="1368921"/>
                  <a:pt x="6657829" y="1445326"/>
                </a:cubicBezTo>
                <a:cubicBezTo>
                  <a:pt x="6677503" y="1449261"/>
                  <a:pt x="6697005" y="1454160"/>
                  <a:pt x="6716222" y="1459926"/>
                </a:cubicBezTo>
                <a:cubicBezTo>
                  <a:pt x="6745700" y="1468770"/>
                  <a:pt x="6803812" y="1489124"/>
                  <a:pt x="6803812" y="1489124"/>
                </a:cubicBezTo>
                <a:cubicBezTo>
                  <a:pt x="6818410" y="1498857"/>
                  <a:pt x="6831913" y="1510476"/>
                  <a:pt x="6847606" y="1518323"/>
                </a:cubicBezTo>
                <a:cubicBezTo>
                  <a:pt x="6861369" y="1525205"/>
                  <a:pt x="6879255" y="1523474"/>
                  <a:pt x="6891401" y="1532922"/>
                </a:cubicBezTo>
                <a:cubicBezTo>
                  <a:pt x="6923994" y="1558273"/>
                  <a:pt x="6978991" y="1620517"/>
                  <a:pt x="6978991" y="1620517"/>
                </a:cubicBezTo>
                <a:cubicBezTo>
                  <a:pt x="6983857" y="1639983"/>
                  <a:pt x="6995585" y="1658949"/>
                  <a:pt x="6993589" y="1678914"/>
                </a:cubicBezTo>
                <a:cubicBezTo>
                  <a:pt x="6990527" y="1709539"/>
                  <a:pt x="6982859" y="1741887"/>
                  <a:pt x="6964393" y="1766510"/>
                </a:cubicBezTo>
                <a:cubicBezTo>
                  <a:pt x="6951336" y="1783920"/>
                  <a:pt x="6926376" y="1788067"/>
                  <a:pt x="6906000" y="1795709"/>
                </a:cubicBezTo>
                <a:cubicBezTo>
                  <a:pt x="6882441" y="1804544"/>
                  <a:pt x="6794432" y="1820943"/>
                  <a:pt x="6774615" y="1824907"/>
                </a:cubicBezTo>
                <a:cubicBezTo>
                  <a:pt x="6113452" y="1817036"/>
                  <a:pt x="5289217" y="1795970"/>
                  <a:pt x="4614069" y="1824907"/>
                </a:cubicBezTo>
                <a:cubicBezTo>
                  <a:pt x="4583321" y="1826225"/>
                  <a:pt x="4555676" y="1844373"/>
                  <a:pt x="4526479" y="1854106"/>
                </a:cubicBezTo>
                <a:cubicBezTo>
                  <a:pt x="4484269" y="1896319"/>
                  <a:pt x="4463163" y="1920651"/>
                  <a:pt x="4409693" y="1956300"/>
                </a:cubicBezTo>
                <a:cubicBezTo>
                  <a:pt x="4391586" y="1968372"/>
                  <a:pt x="4369961" y="1974302"/>
                  <a:pt x="4351300" y="1985499"/>
                </a:cubicBezTo>
                <a:cubicBezTo>
                  <a:pt x="4321211" y="2003554"/>
                  <a:pt x="4292907" y="2024430"/>
                  <a:pt x="4263710" y="2043896"/>
                </a:cubicBezTo>
                <a:cubicBezTo>
                  <a:pt x="4263682" y="2043914"/>
                  <a:pt x="4176148" y="2102273"/>
                  <a:pt x="4176121" y="2102293"/>
                </a:cubicBezTo>
                <a:lnTo>
                  <a:pt x="4117727" y="2146091"/>
                </a:lnTo>
                <a:cubicBezTo>
                  <a:pt x="4107995" y="2160690"/>
                  <a:pt x="4096377" y="2174195"/>
                  <a:pt x="4088531" y="2189888"/>
                </a:cubicBezTo>
                <a:cubicBezTo>
                  <a:pt x="4064662" y="2237629"/>
                  <a:pt x="4065259" y="2287187"/>
                  <a:pt x="4103129" y="2335881"/>
                </a:cubicBezTo>
                <a:cubicBezTo>
                  <a:pt x="4119217" y="2356567"/>
                  <a:pt x="4152175" y="2354436"/>
                  <a:pt x="4176121" y="2365079"/>
                </a:cubicBezTo>
                <a:cubicBezTo>
                  <a:pt x="4239466" y="2393234"/>
                  <a:pt x="4220099" y="2393000"/>
                  <a:pt x="4278309" y="2408877"/>
                </a:cubicBezTo>
                <a:cubicBezTo>
                  <a:pt x="4317022" y="2419436"/>
                  <a:pt x="4356166" y="2428343"/>
                  <a:pt x="4395095" y="2438076"/>
                </a:cubicBezTo>
                <a:cubicBezTo>
                  <a:pt x="4414559" y="2442942"/>
                  <a:pt x="4434454" y="2446330"/>
                  <a:pt x="4453488" y="2452675"/>
                </a:cubicBezTo>
                <a:cubicBezTo>
                  <a:pt x="4536974" y="2480506"/>
                  <a:pt x="4566205" y="2492739"/>
                  <a:pt x="4657864" y="2511072"/>
                </a:cubicBezTo>
                <a:lnTo>
                  <a:pt x="4876838" y="2554870"/>
                </a:lnTo>
                <a:cubicBezTo>
                  <a:pt x="5224436" y="2624394"/>
                  <a:pt x="4719620" y="2522220"/>
                  <a:pt x="5008223" y="2584068"/>
                </a:cubicBezTo>
                <a:cubicBezTo>
                  <a:pt x="5056746" y="2594467"/>
                  <a:pt x="5106063" y="2601231"/>
                  <a:pt x="5154206" y="2613267"/>
                </a:cubicBezTo>
                <a:cubicBezTo>
                  <a:pt x="5260740" y="2639902"/>
                  <a:pt x="5192931" y="2623932"/>
                  <a:pt x="5358582" y="2657065"/>
                </a:cubicBezTo>
                <a:cubicBezTo>
                  <a:pt x="5442327" y="2673815"/>
                  <a:pt x="5480204" y="2683859"/>
                  <a:pt x="5577556" y="2686263"/>
                </a:cubicBezTo>
                <a:cubicBezTo>
                  <a:pt x="5922978" y="2694792"/>
                  <a:pt x="6268541" y="2695996"/>
                  <a:pt x="6614034" y="2700862"/>
                </a:cubicBezTo>
                <a:cubicBezTo>
                  <a:pt x="6648327" y="2803749"/>
                  <a:pt x="6654807" y="2804952"/>
                  <a:pt x="6614034" y="2978248"/>
                </a:cubicBezTo>
                <a:cubicBezTo>
                  <a:pt x="6610510" y="2993227"/>
                  <a:pt x="6584837" y="2987981"/>
                  <a:pt x="6570239" y="2992847"/>
                </a:cubicBezTo>
                <a:lnTo>
                  <a:pt x="6015504" y="2978248"/>
                </a:lnTo>
                <a:cubicBezTo>
                  <a:pt x="5961801" y="2976056"/>
                  <a:pt x="5908671" y="2963649"/>
                  <a:pt x="5854923" y="2963649"/>
                </a:cubicBezTo>
                <a:cubicBezTo>
                  <a:pt x="5674812" y="2963649"/>
                  <a:pt x="5494832" y="2973382"/>
                  <a:pt x="5314787" y="2978248"/>
                </a:cubicBezTo>
                <a:cubicBezTo>
                  <a:pt x="5300189" y="2983114"/>
                  <a:pt x="5285788" y="2988619"/>
                  <a:pt x="5270992" y="2992847"/>
                </a:cubicBezTo>
                <a:cubicBezTo>
                  <a:pt x="5251701" y="2998359"/>
                  <a:pt x="5231040" y="2999543"/>
                  <a:pt x="5212599" y="3007447"/>
                </a:cubicBezTo>
                <a:cubicBezTo>
                  <a:pt x="5128989" y="3043283"/>
                  <a:pt x="5211422" y="3035538"/>
                  <a:pt x="5110411" y="3065844"/>
                </a:cubicBezTo>
                <a:cubicBezTo>
                  <a:pt x="5082060" y="3074350"/>
                  <a:pt x="5052399" y="3079327"/>
                  <a:pt x="5022821" y="3080443"/>
                </a:cubicBezTo>
                <a:cubicBezTo>
                  <a:pt x="4794226" y="3089070"/>
                  <a:pt x="4565408" y="3090176"/>
                  <a:pt x="4336702" y="3095042"/>
                </a:cubicBezTo>
                <a:cubicBezTo>
                  <a:pt x="4233996" y="3163518"/>
                  <a:pt x="4364227" y="3084720"/>
                  <a:pt x="4219915" y="3138840"/>
                </a:cubicBezTo>
                <a:cubicBezTo>
                  <a:pt x="4187397" y="3151035"/>
                  <a:pt x="4155044" y="3189117"/>
                  <a:pt x="4132326" y="3211836"/>
                </a:cubicBezTo>
                <a:cubicBezTo>
                  <a:pt x="4127460" y="3231302"/>
                  <a:pt x="4121662" y="3250558"/>
                  <a:pt x="4117727" y="3270233"/>
                </a:cubicBezTo>
                <a:cubicBezTo>
                  <a:pt x="4111922" y="3299260"/>
                  <a:pt x="4109550" y="3328932"/>
                  <a:pt x="4103129" y="3357829"/>
                </a:cubicBezTo>
                <a:cubicBezTo>
                  <a:pt x="4099791" y="3372852"/>
                  <a:pt x="4092263" y="3386697"/>
                  <a:pt x="4088531" y="3401627"/>
                </a:cubicBezTo>
                <a:cubicBezTo>
                  <a:pt x="4082513" y="3425700"/>
                  <a:pt x="4078799" y="3450291"/>
                  <a:pt x="4073933" y="3474623"/>
                </a:cubicBezTo>
                <a:cubicBezTo>
                  <a:pt x="4069067" y="3693612"/>
                  <a:pt x="4067917" y="3912714"/>
                  <a:pt x="4059334" y="4131589"/>
                </a:cubicBezTo>
                <a:cubicBezTo>
                  <a:pt x="4058174" y="4161168"/>
                  <a:pt x="4050541" y="4190158"/>
                  <a:pt x="4044736" y="4219185"/>
                </a:cubicBezTo>
                <a:cubicBezTo>
                  <a:pt x="4041617" y="4234782"/>
                  <a:pt x="4024816" y="4302824"/>
                  <a:pt x="4015539" y="4321380"/>
                </a:cubicBezTo>
                <a:cubicBezTo>
                  <a:pt x="4007693" y="4337073"/>
                  <a:pt x="4000043" y="4354216"/>
                  <a:pt x="3986343" y="4365177"/>
                </a:cubicBezTo>
                <a:cubicBezTo>
                  <a:pt x="3974327" y="4374790"/>
                  <a:pt x="3957146" y="4374910"/>
                  <a:pt x="3942548" y="4379777"/>
                </a:cubicBezTo>
                <a:cubicBezTo>
                  <a:pt x="3893887" y="4374910"/>
                  <a:pt x="3843587" y="4378613"/>
                  <a:pt x="3796565" y="4365177"/>
                </a:cubicBezTo>
                <a:cubicBezTo>
                  <a:pt x="3773170" y="4358492"/>
                  <a:pt x="3751668" y="4341625"/>
                  <a:pt x="3738172" y="4321380"/>
                </a:cubicBezTo>
                <a:cubicBezTo>
                  <a:pt x="3721100" y="4295771"/>
                  <a:pt x="3720405" y="4262361"/>
                  <a:pt x="3708975" y="4233784"/>
                </a:cubicBezTo>
                <a:cubicBezTo>
                  <a:pt x="3670564" y="4137749"/>
                  <a:pt x="3684918" y="4186485"/>
                  <a:pt x="3665181" y="4087792"/>
                </a:cubicBezTo>
                <a:cubicBezTo>
                  <a:pt x="3654241" y="3901816"/>
                  <a:pt x="3653664" y="3846982"/>
                  <a:pt x="3635984" y="3679012"/>
                </a:cubicBezTo>
                <a:cubicBezTo>
                  <a:pt x="3631877" y="3639993"/>
                  <a:pt x="3627836" y="3600918"/>
                  <a:pt x="3621386" y="3562218"/>
                </a:cubicBezTo>
                <a:cubicBezTo>
                  <a:pt x="3618088" y="3542426"/>
                  <a:pt x="3613832" y="3522608"/>
                  <a:pt x="3606787" y="3503821"/>
                </a:cubicBezTo>
                <a:cubicBezTo>
                  <a:pt x="3575453" y="3420260"/>
                  <a:pt x="3581118" y="3474131"/>
                  <a:pt x="3562993" y="3401627"/>
                </a:cubicBezTo>
                <a:cubicBezTo>
                  <a:pt x="3549285" y="3346792"/>
                  <a:pt x="3553816" y="3331550"/>
                  <a:pt x="3533796" y="3284833"/>
                </a:cubicBezTo>
                <a:cubicBezTo>
                  <a:pt x="3525224" y="3264829"/>
                  <a:pt x="3512681" y="3246643"/>
                  <a:pt x="3504599" y="3226436"/>
                </a:cubicBezTo>
                <a:cubicBezTo>
                  <a:pt x="3452481" y="3096132"/>
                  <a:pt x="3502379" y="3179307"/>
                  <a:pt x="3446206" y="3095042"/>
                </a:cubicBezTo>
                <a:cubicBezTo>
                  <a:pt x="3409515" y="2984960"/>
                  <a:pt x="3459007" y="3120644"/>
                  <a:pt x="3402412" y="3007447"/>
                </a:cubicBezTo>
                <a:cubicBezTo>
                  <a:pt x="3373773" y="2950166"/>
                  <a:pt x="3403060" y="2931286"/>
                  <a:pt x="3329420" y="2876053"/>
                </a:cubicBezTo>
                <a:cubicBezTo>
                  <a:pt x="3309956" y="2861454"/>
                  <a:pt x="3290959" y="2846209"/>
                  <a:pt x="3271027" y="2832256"/>
                </a:cubicBezTo>
                <a:cubicBezTo>
                  <a:pt x="3242280" y="2812132"/>
                  <a:pt x="3183437" y="2773859"/>
                  <a:pt x="3183437" y="2773859"/>
                </a:cubicBezTo>
                <a:cubicBezTo>
                  <a:pt x="3086115" y="2778725"/>
                  <a:pt x="2988163" y="2776371"/>
                  <a:pt x="2891472" y="2788458"/>
                </a:cubicBezTo>
                <a:cubicBezTo>
                  <a:pt x="2825590" y="2796694"/>
                  <a:pt x="2830832" y="2828887"/>
                  <a:pt x="2803882" y="2876053"/>
                </a:cubicBezTo>
                <a:cubicBezTo>
                  <a:pt x="2773937" y="2928460"/>
                  <a:pt x="2780300" y="2916108"/>
                  <a:pt x="2730890" y="2949050"/>
                </a:cubicBezTo>
                <a:cubicBezTo>
                  <a:pt x="2692274" y="3103527"/>
                  <a:pt x="2744703" y="2921620"/>
                  <a:pt x="2687096" y="3051244"/>
                </a:cubicBezTo>
                <a:cubicBezTo>
                  <a:pt x="2674597" y="3079370"/>
                  <a:pt x="2667631" y="3109641"/>
                  <a:pt x="2657899" y="3138840"/>
                </a:cubicBezTo>
                <a:cubicBezTo>
                  <a:pt x="2653033" y="3153439"/>
                  <a:pt x="2651837" y="3169833"/>
                  <a:pt x="2643301" y="3182638"/>
                </a:cubicBezTo>
                <a:lnTo>
                  <a:pt x="2614104" y="3226436"/>
                </a:lnTo>
                <a:cubicBezTo>
                  <a:pt x="2609238" y="3241035"/>
                  <a:pt x="2602524" y="3255143"/>
                  <a:pt x="2599506" y="3270233"/>
                </a:cubicBezTo>
                <a:cubicBezTo>
                  <a:pt x="2567188" y="3431837"/>
                  <a:pt x="2576868" y="3667896"/>
                  <a:pt x="2570309" y="3795806"/>
                </a:cubicBezTo>
                <a:cubicBezTo>
                  <a:pt x="2566839" y="3863471"/>
                  <a:pt x="2555233" y="3958793"/>
                  <a:pt x="2541113" y="4029395"/>
                </a:cubicBezTo>
                <a:cubicBezTo>
                  <a:pt x="2537178" y="4049070"/>
                  <a:pt x="2535487" y="4069845"/>
                  <a:pt x="2526514" y="4087792"/>
                </a:cubicBezTo>
                <a:cubicBezTo>
                  <a:pt x="2510821" y="4119179"/>
                  <a:pt x="2468121" y="4175387"/>
                  <a:pt x="2468121" y="4175387"/>
                </a:cubicBezTo>
                <a:cubicBezTo>
                  <a:pt x="2463255" y="4194853"/>
                  <a:pt x="2464652" y="4217089"/>
                  <a:pt x="2453523" y="4233784"/>
                </a:cubicBezTo>
                <a:cubicBezTo>
                  <a:pt x="2407303" y="4303120"/>
                  <a:pt x="2311160" y="4233411"/>
                  <a:pt x="2263745" y="4219185"/>
                </a:cubicBezTo>
                <a:cubicBezTo>
                  <a:pt x="2241524" y="4182147"/>
                  <a:pt x="2207507" y="4129676"/>
                  <a:pt x="2190754" y="4087792"/>
                </a:cubicBezTo>
                <a:cubicBezTo>
                  <a:pt x="2179324" y="4059215"/>
                  <a:pt x="2170400" y="4029676"/>
                  <a:pt x="2161557" y="4000196"/>
                </a:cubicBezTo>
                <a:cubicBezTo>
                  <a:pt x="2155792" y="3980977"/>
                  <a:pt x="2154004" y="3960586"/>
                  <a:pt x="2146959" y="3941799"/>
                </a:cubicBezTo>
                <a:cubicBezTo>
                  <a:pt x="2139318" y="3921422"/>
                  <a:pt x="2127495" y="3902868"/>
                  <a:pt x="2117763" y="3883402"/>
                </a:cubicBezTo>
                <a:cubicBezTo>
                  <a:pt x="2084051" y="3579986"/>
                  <a:pt x="2114518" y="3885029"/>
                  <a:pt x="2088566" y="3314031"/>
                </a:cubicBezTo>
                <a:cubicBezTo>
                  <a:pt x="2079097" y="3105697"/>
                  <a:pt x="2055313" y="2947953"/>
                  <a:pt x="2030173" y="2730061"/>
                </a:cubicBezTo>
                <a:cubicBezTo>
                  <a:pt x="1495551" y="2761511"/>
                  <a:pt x="1572506" y="2762993"/>
                  <a:pt x="716327" y="2730061"/>
                </a:cubicBezTo>
                <a:cubicBezTo>
                  <a:pt x="690141" y="2729054"/>
                  <a:pt x="668758" y="2707218"/>
                  <a:pt x="643336" y="2700862"/>
                </a:cubicBezTo>
                <a:cubicBezTo>
                  <a:pt x="609955" y="2692516"/>
                  <a:pt x="575211" y="2691129"/>
                  <a:pt x="541148" y="2686263"/>
                </a:cubicBezTo>
                <a:cubicBezTo>
                  <a:pt x="511951" y="2676530"/>
                  <a:pt x="483415" y="2664530"/>
                  <a:pt x="453558" y="2657065"/>
                </a:cubicBezTo>
                <a:cubicBezTo>
                  <a:pt x="385792" y="2640123"/>
                  <a:pt x="316140" y="2633356"/>
                  <a:pt x="249182" y="2613267"/>
                </a:cubicBezTo>
                <a:cubicBezTo>
                  <a:pt x="219704" y="2604423"/>
                  <a:pt x="190789" y="2593801"/>
                  <a:pt x="161593" y="2584068"/>
                </a:cubicBezTo>
                <a:cubicBezTo>
                  <a:pt x="146995" y="2579202"/>
                  <a:pt x="131561" y="2576351"/>
                  <a:pt x="117798" y="2569469"/>
                </a:cubicBezTo>
                <a:lnTo>
                  <a:pt x="59405" y="2540271"/>
                </a:lnTo>
                <a:cubicBezTo>
                  <a:pt x="39940" y="2511072"/>
                  <a:pt x="-7500" y="2486719"/>
                  <a:pt x="1011" y="2452675"/>
                </a:cubicBezTo>
                <a:cubicBezTo>
                  <a:pt x="5877" y="2433209"/>
                  <a:pt x="1423" y="2408466"/>
                  <a:pt x="15610" y="2394278"/>
                </a:cubicBezTo>
                <a:cubicBezTo>
                  <a:pt x="46085" y="2363801"/>
                  <a:pt x="141819" y="2358412"/>
                  <a:pt x="176191" y="2350480"/>
                </a:cubicBezTo>
                <a:cubicBezTo>
                  <a:pt x="390510" y="2301019"/>
                  <a:pt x="151383" y="2332828"/>
                  <a:pt x="438960" y="2306682"/>
                </a:cubicBezTo>
                <a:lnTo>
                  <a:pt x="1022891" y="2321282"/>
                </a:lnTo>
                <a:cubicBezTo>
                  <a:pt x="1052462" y="2322568"/>
                  <a:pt x="1081141" y="2331969"/>
                  <a:pt x="1110481" y="2335881"/>
                </a:cubicBezTo>
                <a:cubicBezTo>
                  <a:pt x="1154159" y="2341705"/>
                  <a:pt x="1198071" y="2345614"/>
                  <a:pt x="1241866" y="2350480"/>
                </a:cubicBezTo>
                <a:lnTo>
                  <a:pt x="2132361" y="2335881"/>
                </a:lnTo>
                <a:cubicBezTo>
                  <a:pt x="2152967" y="2334593"/>
                  <a:pt x="2163481" y="2308380"/>
                  <a:pt x="2176156" y="2292083"/>
                </a:cubicBezTo>
                <a:cubicBezTo>
                  <a:pt x="2197699" y="2264383"/>
                  <a:pt x="2234549" y="2204488"/>
                  <a:pt x="2234549" y="2204488"/>
                </a:cubicBezTo>
                <a:cubicBezTo>
                  <a:pt x="2224817" y="2170423"/>
                  <a:pt x="2226189" y="2130946"/>
                  <a:pt x="2205352" y="2102293"/>
                </a:cubicBezTo>
                <a:cubicBezTo>
                  <a:pt x="2179957" y="2067372"/>
                  <a:pt x="2099347" y="2037543"/>
                  <a:pt x="2059369" y="2014697"/>
                </a:cubicBezTo>
                <a:cubicBezTo>
                  <a:pt x="2044136" y="2005992"/>
                  <a:pt x="2031268" y="1993346"/>
                  <a:pt x="2015575" y="1985499"/>
                </a:cubicBezTo>
                <a:cubicBezTo>
                  <a:pt x="2001812" y="1978617"/>
                  <a:pt x="1986576" y="1975128"/>
                  <a:pt x="1971780" y="1970900"/>
                </a:cubicBezTo>
                <a:cubicBezTo>
                  <a:pt x="1825123" y="1928995"/>
                  <a:pt x="1787009" y="1951034"/>
                  <a:pt x="1563028" y="1941701"/>
                </a:cubicBezTo>
                <a:cubicBezTo>
                  <a:pt x="1498940" y="1932545"/>
                  <a:pt x="1368781" y="1915878"/>
                  <a:pt x="1314857" y="1897903"/>
                </a:cubicBezTo>
                <a:cubicBezTo>
                  <a:pt x="1194624" y="1857824"/>
                  <a:pt x="1257734" y="1873058"/>
                  <a:pt x="1125079" y="1854106"/>
                </a:cubicBezTo>
                <a:cubicBezTo>
                  <a:pt x="934080" y="1799530"/>
                  <a:pt x="1096385" y="1838163"/>
                  <a:pt x="803917" y="1810308"/>
                </a:cubicBezTo>
                <a:cubicBezTo>
                  <a:pt x="774451" y="1807502"/>
                  <a:pt x="745815" y="1798273"/>
                  <a:pt x="716327" y="1795709"/>
                </a:cubicBezTo>
                <a:cubicBezTo>
                  <a:pt x="633772" y="1788530"/>
                  <a:pt x="550812" y="1787013"/>
                  <a:pt x="468156" y="1781109"/>
                </a:cubicBezTo>
                <a:cubicBezTo>
                  <a:pt x="414545" y="1777279"/>
                  <a:pt x="361102" y="1771376"/>
                  <a:pt x="307575" y="1766510"/>
                </a:cubicBezTo>
                <a:cubicBezTo>
                  <a:pt x="307070" y="1766384"/>
                  <a:pt x="212368" y="1744293"/>
                  <a:pt x="205387" y="1737312"/>
                </a:cubicBezTo>
                <a:cubicBezTo>
                  <a:pt x="194506" y="1726430"/>
                  <a:pt x="195655" y="1708113"/>
                  <a:pt x="190789" y="1693514"/>
                </a:cubicBezTo>
                <a:cubicBezTo>
                  <a:pt x="220095" y="1620243"/>
                  <a:pt x="208418" y="1595569"/>
                  <a:pt x="307575" y="1591319"/>
                </a:cubicBezTo>
                <a:cubicBezTo>
                  <a:pt x="618758" y="1577982"/>
                  <a:pt x="930436" y="1581586"/>
                  <a:pt x="1241866" y="1576720"/>
                </a:cubicBezTo>
                <a:cubicBezTo>
                  <a:pt x="1256464" y="1566987"/>
                  <a:pt x="1269967" y="1555368"/>
                  <a:pt x="1285660" y="1547521"/>
                </a:cubicBezTo>
                <a:cubicBezTo>
                  <a:pt x="1299423" y="1540639"/>
                  <a:pt x="1316260" y="1540839"/>
                  <a:pt x="1329455" y="1532922"/>
                </a:cubicBezTo>
                <a:cubicBezTo>
                  <a:pt x="1341257" y="1525840"/>
                  <a:pt x="1348920" y="1513456"/>
                  <a:pt x="1358652" y="1503723"/>
                </a:cubicBezTo>
                <a:lnTo>
                  <a:pt x="1358652" y="1503723"/>
                </a:lnTo>
                <a:lnTo>
                  <a:pt x="1358652" y="1503723"/>
                </a:lnTo>
              </a:path>
            </a:pathLst>
          </a:custGeom>
          <a:solidFill>
            <a:schemeClr val="accent1"/>
          </a:solidFill>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9" name="Straight Arrow Connector 18"/>
          <p:cNvCxnSpPr/>
          <p:nvPr/>
        </p:nvCxnSpPr>
        <p:spPr>
          <a:xfrm>
            <a:off x="145982" y="5101608"/>
            <a:ext cx="8656784" cy="0"/>
          </a:xfrm>
          <a:prstGeom prst="straightConnector1">
            <a:avLst/>
          </a:prstGeom>
          <a:ln w="571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898483" y="5100388"/>
            <a:ext cx="1604186" cy="0"/>
          </a:xfrm>
          <a:prstGeom prst="line">
            <a:avLst/>
          </a:prstGeom>
          <a:ln w="76200" cmpd="sng">
            <a:solidFill>
              <a:srgbClr val="FF0000">
                <a:alpha val="55000"/>
              </a:srgb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018231" y="5101608"/>
            <a:ext cx="1604186" cy="0"/>
          </a:xfrm>
          <a:prstGeom prst="line">
            <a:avLst/>
          </a:prstGeom>
          <a:ln w="76200" cmpd="sng">
            <a:solidFill>
              <a:srgbClr val="FF6600">
                <a:alpha val="55000"/>
              </a:srgb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147850" y="5101608"/>
            <a:ext cx="1604186" cy="0"/>
          </a:xfrm>
          <a:prstGeom prst="line">
            <a:avLst/>
          </a:prstGeom>
          <a:ln w="76200" cmpd="sng">
            <a:solidFill>
              <a:srgbClr val="FFFF00">
                <a:alpha val="55000"/>
              </a:srgb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4349517" y="5101608"/>
            <a:ext cx="1604186" cy="0"/>
          </a:xfrm>
          <a:prstGeom prst="line">
            <a:avLst/>
          </a:prstGeom>
          <a:ln w="76200" cmpd="sng">
            <a:solidFill>
              <a:srgbClr val="008000">
                <a:alpha val="55000"/>
              </a:srgb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436397" y="5100388"/>
            <a:ext cx="1604186" cy="0"/>
          </a:xfrm>
          <a:prstGeom prst="line">
            <a:avLst/>
          </a:prstGeom>
          <a:ln w="76200" cmpd="sng">
            <a:solidFill>
              <a:schemeClr val="accent5">
                <a:lumMod val="75000"/>
                <a:alpha val="5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506634" y="5101606"/>
            <a:ext cx="1604186" cy="0"/>
          </a:xfrm>
          <a:prstGeom prst="line">
            <a:avLst/>
          </a:prstGeom>
          <a:ln w="76200" cmpd="sng">
            <a:solidFill>
              <a:srgbClr val="0000FF">
                <a:alpha val="55000"/>
              </a:srgbClr>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35624" y="4767793"/>
            <a:ext cx="10035721" cy="584776"/>
          </a:xfrm>
          <a:prstGeom prst="rect">
            <a:avLst/>
          </a:prstGeom>
          <a:noFill/>
        </p:spPr>
        <p:txBody>
          <a:bodyPr wrap="square" rtlCol="0">
            <a:spAutoFit/>
          </a:bodyPr>
          <a:lstStyle/>
          <a:p>
            <a:r>
              <a:rPr lang="en-US" sz="3200" dirty="0">
                <a:solidFill>
                  <a:srgbClr val="FF0000"/>
                </a:solidFill>
              </a:rPr>
              <a:t> (</a:t>
            </a:r>
            <a:r>
              <a:rPr lang="en-US" sz="3200" dirty="0"/>
              <a:t>           </a:t>
            </a:r>
            <a:r>
              <a:rPr lang="en-US" sz="3200" dirty="0">
                <a:solidFill>
                  <a:srgbClr val="FF6600"/>
                </a:solidFill>
              </a:rPr>
              <a:t>(</a:t>
            </a:r>
            <a:r>
              <a:rPr lang="en-US" sz="3200" dirty="0"/>
              <a:t>    </a:t>
            </a:r>
            <a:r>
              <a:rPr lang="en-US" sz="3200" dirty="0">
                <a:solidFill>
                  <a:srgbClr val="FF0000"/>
                </a:solidFill>
              </a:rPr>
              <a:t>)</a:t>
            </a:r>
            <a:r>
              <a:rPr lang="en-US" sz="3200" dirty="0"/>
              <a:t>     </a:t>
            </a:r>
            <a:r>
              <a:rPr lang="en-US" sz="3200" dirty="0">
                <a:solidFill>
                  <a:srgbClr val="FFFF00"/>
                </a:solidFill>
              </a:rPr>
              <a:t>(</a:t>
            </a:r>
            <a:r>
              <a:rPr lang="en-US" sz="3200" dirty="0"/>
              <a:t>    </a:t>
            </a:r>
            <a:r>
              <a:rPr lang="en-US" sz="3200" dirty="0">
                <a:solidFill>
                  <a:srgbClr val="FF6600"/>
                </a:solidFill>
              </a:rPr>
              <a:t>)</a:t>
            </a:r>
            <a:r>
              <a:rPr lang="en-US" sz="3200" dirty="0"/>
              <a:t>       </a:t>
            </a:r>
            <a:r>
              <a:rPr lang="en-US" sz="3200" dirty="0">
                <a:solidFill>
                  <a:srgbClr val="008000"/>
                </a:solidFill>
              </a:rPr>
              <a:t>(</a:t>
            </a:r>
            <a:r>
              <a:rPr lang="en-US" sz="3200" dirty="0"/>
              <a:t>   </a:t>
            </a:r>
            <a:r>
              <a:rPr lang="en-US" sz="3200" dirty="0">
                <a:solidFill>
                  <a:srgbClr val="FFFF00"/>
                </a:solidFill>
              </a:rPr>
              <a:t>)</a:t>
            </a:r>
            <a:r>
              <a:rPr lang="en-US" sz="3200" dirty="0"/>
              <a:t>      </a:t>
            </a:r>
            <a:r>
              <a:rPr lang="en-US" sz="3200" dirty="0">
                <a:solidFill>
                  <a:schemeClr val="accent5">
                    <a:lumMod val="75000"/>
                  </a:schemeClr>
                </a:solidFill>
              </a:rPr>
              <a:t>(</a:t>
            </a:r>
            <a:r>
              <a:rPr lang="en-US" sz="3200" dirty="0"/>
              <a:t>    </a:t>
            </a:r>
            <a:r>
              <a:rPr lang="en-US" sz="3200" dirty="0">
                <a:solidFill>
                  <a:srgbClr val="008000"/>
                </a:solidFill>
              </a:rPr>
              <a:t>)</a:t>
            </a:r>
            <a:r>
              <a:rPr lang="en-US" sz="3200" dirty="0"/>
              <a:t>     </a:t>
            </a:r>
            <a:r>
              <a:rPr lang="en-US" sz="3200" dirty="0">
                <a:solidFill>
                  <a:srgbClr val="0000FF"/>
                </a:solidFill>
              </a:rPr>
              <a:t>(</a:t>
            </a:r>
            <a:r>
              <a:rPr lang="en-US" sz="3200" dirty="0"/>
              <a:t>   </a:t>
            </a:r>
            <a:r>
              <a:rPr lang="en-US" sz="3200" dirty="0">
                <a:solidFill>
                  <a:srgbClr val="31859C"/>
                </a:solidFill>
              </a:rPr>
              <a:t>)</a:t>
            </a:r>
            <a:r>
              <a:rPr lang="en-US" sz="3200" dirty="0"/>
              <a:t>           </a:t>
            </a:r>
            <a:r>
              <a:rPr lang="en-US" sz="3200" dirty="0">
                <a:solidFill>
                  <a:srgbClr val="0000FF"/>
                </a:solidFill>
              </a:rPr>
              <a:t>)</a:t>
            </a:r>
          </a:p>
        </p:txBody>
      </p:sp>
      <p:sp>
        <p:nvSpPr>
          <p:cNvPr id="21" name="Oval 20"/>
          <p:cNvSpPr/>
          <p:nvPr/>
        </p:nvSpPr>
        <p:spPr>
          <a:xfrm>
            <a:off x="1513177" y="1749826"/>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2041669" y="145993"/>
            <a:ext cx="1604185" cy="4446612"/>
          </a:xfrm>
          <a:prstGeom prst="rect">
            <a:avLst/>
          </a:prstGeom>
          <a:solidFill>
            <a:srgbClr val="FF6600">
              <a:alpha val="47000"/>
            </a:srgbClr>
          </a:solidFill>
          <a:ln w="19050" cmpd="sng">
            <a:solidFill>
              <a:srgbClr val="FF66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2700458" y="259479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33474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3455" y="120471"/>
            <a:ext cx="8613648" cy="4143165"/>
          </a:xfrm>
          <a:prstGeom prst="rect">
            <a:avLst/>
          </a:prstGeom>
        </p:spPr>
      </p:pic>
      <p:pic>
        <p:nvPicPr>
          <p:cNvPr id="3" name="Picture 2"/>
          <p:cNvPicPr>
            <a:picLocks noChangeAspect="1"/>
          </p:cNvPicPr>
          <p:nvPr/>
        </p:nvPicPr>
        <p:blipFill>
          <a:blip r:embed="rId3"/>
          <a:stretch>
            <a:fillRect/>
          </a:stretch>
        </p:blipFill>
        <p:spPr>
          <a:xfrm>
            <a:off x="788107" y="4527233"/>
            <a:ext cx="7324344" cy="2113851"/>
          </a:xfrm>
          <a:prstGeom prst="rect">
            <a:avLst/>
          </a:prstGeom>
        </p:spPr>
      </p:pic>
    </p:spTree>
    <p:extLst>
      <p:ext uri="{BB962C8B-B14F-4D97-AF65-F5344CB8AC3E}">
        <p14:creationId xmlns:p14="http://schemas.microsoft.com/office/powerpoint/2010/main" val="31188038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991672" y="145993"/>
            <a:ext cx="6993815" cy="4379777"/>
          </a:xfrm>
          <a:custGeom>
            <a:avLst/>
            <a:gdLst>
              <a:gd name="connsiteX0" fmla="*/ 1095883 w 6993815"/>
              <a:gd name="connsiteY0" fmla="*/ 1518323 h 4379777"/>
              <a:gd name="connsiteX1" fmla="*/ 1095883 w 6993815"/>
              <a:gd name="connsiteY1" fmla="*/ 1518323 h 4379777"/>
              <a:gd name="connsiteX2" fmla="*/ 1387848 w 6993815"/>
              <a:gd name="connsiteY2" fmla="*/ 1503723 h 4379777"/>
              <a:gd name="connsiteX3" fmla="*/ 1636019 w 6993815"/>
              <a:gd name="connsiteY3" fmla="*/ 1532922 h 4379777"/>
              <a:gd name="connsiteX4" fmla="*/ 1679814 w 6993815"/>
              <a:gd name="connsiteY4" fmla="*/ 1547521 h 4379777"/>
              <a:gd name="connsiteX5" fmla="*/ 1752805 w 6993815"/>
              <a:gd name="connsiteY5" fmla="*/ 1562120 h 4379777"/>
              <a:gd name="connsiteX6" fmla="*/ 1811199 w 6993815"/>
              <a:gd name="connsiteY6" fmla="*/ 1547521 h 4379777"/>
              <a:gd name="connsiteX7" fmla="*/ 1825797 w 6993815"/>
              <a:gd name="connsiteY7" fmla="*/ 1328532 h 4379777"/>
              <a:gd name="connsiteX8" fmla="*/ 1840395 w 6993815"/>
              <a:gd name="connsiteY8" fmla="*/ 1182540 h 4379777"/>
              <a:gd name="connsiteX9" fmla="*/ 1869592 w 6993815"/>
              <a:gd name="connsiteY9" fmla="*/ 846757 h 4379777"/>
              <a:gd name="connsiteX10" fmla="*/ 1884190 w 6993815"/>
              <a:gd name="connsiteY10" fmla="*/ 759161 h 4379777"/>
              <a:gd name="connsiteX11" fmla="*/ 1913387 w 6993815"/>
              <a:gd name="connsiteY11" fmla="*/ 671566 h 4379777"/>
              <a:gd name="connsiteX12" fmla="*/ 1927985 w 6993815"/>
              <a:gd name="connsiteY12" fmla="*/ 627768 h 4379777"/>
              <a:gd name="connsiteX13" fmla="*/ 1957181 w 6993815"/>
              <a:gd name="connsiteY13" fmla="*/ 569371 h 4379777"/>
              <a:gd name="connsiteX14" fmla="*/ 1971780 w 6993815"/>
              <a:gd name="connsiteY14" fmla="*/ 510974 h 4379777"/>
              <a:gd name="connsiteX15" fmla="*/ 2000976 w 6993815"/>
              <a:gd name="connsiteY15" fmla="*/ 467176 h 4379777"/>
              <a:gd name="connsiteX16" fmla="*/ 2030173 w 6993815"/>
              <a:gd name="connsiteY16" fmla="*/ 408779 h 4379777"/>
              <a:gd name="connsiteX17" fmla="*/ 2073968 w 6993815"/>
              <a:gd name="connsiteY17" fmla="*/ 379581 h 4379777"/>
              <a:gd name="connsiteX18" fmla="*/ 2234549 w 6993815"/>
              <a:gd name="connsiteY18" fmla="*/ 335783 h 4379777"/>
              <a:gd name="connsiteX19" fmla="*/ 2322139 w 6993815"/>
              <a:gd name="connsiteY19" fmla="*/ 350382 h 4379777"/>
              <a:gd name="connsiteX20" fmla="*/ 2336737 w 6993815"/>
              <a:gd name="connsiteY20" fmla="*/ 394180 h 4379777"/>
              <a:gd name="connsiteX21" fmla="*/ 2365933 w 6993815"/>
              <a:gd name="connsiteY21" fmla="*/ 452577 h 4379777"/>
              <a:gd name="connsiteX22" fmla="*/ 2365933 w 6993815"/>
              <a:gd name="connsiteY22" fmla="*/ 905154 h 4379777"/>
              <a:gd name="connsiteX23" fmla="*/ 2380532 w 6993815"/>
              <a:gd name="connsiteY23" fmla="*/ 1240937 h 4379777"/>
              <a:gd name="connsiteX24" fmla="*/ 2395130 w 6993815"/>
              <a:gd name="connsiteY24" fmla="*/ 1299334 h 4379777"/>
              <a:gd name="connsiteX25" fmla="*/ 2468121 w 6993815"/>
              <a:gd name="connsiteY25" fmla="*/ 1430727 h 4379777"/>
              <a:gd name="connsiteX26" fmla="*/ 2511916 w 6993815"/>
              <a:gd name="connsiteY26" fmla="*/ 1445326 h 4379777"/>
              <a:gd name="connsiteX27" fmla="*/ 2614104 w 6993815"/>
              <a:gd name="connsiteY27" fmla="*/ 1489124 h 4379777"/>
              <a:gd name="connsiteX28" fmla="*/ 2730890 w 6993815"/>
              <a:gd name="connsiteY28" fmla="*/ 1503723 h 4379777"/>
              <a:gd name="connsiteX29" fmla="*/ 3008258 w 6993815"/>
              <a:gd name="connsiteY29" fmla="*/ 1474525 h 4379777"/>
              <a:gd name="connsiteX30" fmla="*/ 3095848 w 6993815"/>
              <a:gd name="connsiteY30" fmla="*/ 1372330 h 4379777"/>
              <a:gd name="connsiteX31" fmla="*/ 3183437 w 6993815"/>
              <a:gd name="connsiteY31" fmla="*/ 1270135 h 4379777"/>
              <a:gd name="connsiteX32" fmla="*/ 3198036 w 6993815"/>
              <a:gd name="connsiteY32" fmla="*/ 1226338 h 4379777"/>
              <a:gd name="connsiteX33" fmla="*/ 3227232 w 6993815"/>
              <a:gd name="connsiteY33" fmla="*/ 1094944 h 4379777"/>
              <a:gd name="connsiteX34" fmla="*/ 3241830 w 6993815"/>
              <a:gd name="connsiteY34" fmla="*/ 1036547 h 4379777"/>
              <a:gd name="connsiteX35" fmla="*/ 3256429 w 6993815"/>
              <a:gd name="connsiteY35" fmla="*/ 510974 h 4379777"/>
              <a:gd name="connsiteX36" fmla="*/ 3285625 w 6993815"/>
              <a:gd name="connsiteY36" fmla="*/ 364982 h 4379777"/>
              <a:gd name="connsiteX37" fmla="*/ 3300224 w 6993815"/>
              <a:gd name="connsiteY37" fmla="*/ 321184 h 4379777"/>
              <a:gd name="connsiteX38" fmla="*/ 3329420 w 6993815"/>
              <a:gd name="connsiteY38" fmla="*/ 189790 h 4379777"/>
              <a:gd name="connsiteX39" fmla="*/ 3344018 w 6993815"/>
              <a:gd name="connsiteY39" fmla="*/ 145993 h 4379777"/>
              <a:gd name="connsiteX40" fmla="*/ 3387813 w 6993815"/>
              <a:gd name="connsiteY40" fmla="*/ 102195 h 4379777"/>
              <a:gd name="connsiteX41" fmla="*/ 3460805 w 6993815"/>
              <a:gd name="connsiteY41" fmla="*/ 14599 h 4379777"/>
              <a:gd name="connsiteX42" fmla="*/ 3519198 w 6993815"/>
              <a:gd name="connsiteY42" fmla="*/ 0 h 4379777"/>
              <a:gd name="connsiteX43" fmla="*/ 3665181 w 6993815"/>
              <a:gd name="connsiteY43" fmla="*/ 43798 h 4379777"/>
              <a:gd name="connsiteX44" fmla="*/ 3723574 w 6993815"/>
              <a:gd name="connsiteY44" fmla="*/ 1094944 h 4379777"/>
              <a:gd name="connsiteX45" fmla="*/ 3738172 w 6993815"/>
              <a:gd name="connsiteY45" fmla="*/ 1138742 h 4379777"/>
              <a:gd name="connsiteX46" fmla="*/ 3781967 w 6993815"/>
              <a:gd name="connsiteY46" fmla="*/ 1197139 h 4379777"/>
              <a:gd name="connsiteX47" fmla="*/ 3796565 w 6993815"/>
              <a:gd name="connsiteY47" fmla="*/ 1518323 h 4379777"/>
              <a:gd name="connsiteX48" fmla="*/ 3811163 w 6993815"/>
              <a:gd name="connsiteY48" fmla="*/ 1576720 h 4379777"/>
              <a:gd name="connsiteX49" fmla="*/ 3854958 w 6993815"/>
              <a:gd name="connsiteY49" fmla="*/ 1605918 h 4379777"/>
              <a:gd name="connsiteX50" fmla="*/ 4322103 w 6993815"/>
              <a:gd name="connsiteY50" fmla="*/ 1591319 h 4379777"/>
              <a:gd name="connsiteX51" fmla="*/ 4468086 w 6993815"/>
              <a:gd name="connsiteY51" fmla="*/ 1562120 h 4379777"/>
              <a:gd name="connsiteX52" fmla="*/ 4643266 w 6993815"/>
              <a:gd name="connsiteY52" fmla="*/ 1532922 h 4379777"/>
              <a:gd name="connsiteX53" fmla="*/ 4876838 w 6993815"/>
              <a:gd name="connsiteY53" fmla="*/ 1474525 h 4379777"/>
              <a:gd name="connsiteX54" fmla="*/ 5008223 w 6993815"/>
              <a:gd name="connsiteY54" fmla="*/ 1445326 h 4379777"/>
              <a:gd name="connsiteX55" fmla="*/ 5183402 w 6993815"/>
              <a:gd name="connsiteY55" fmla="*/ 1416128 h 4379777"/>
              <a:gd name="connsiteX56" fmla="*/ 5329385 w 6993815"/>
              <a:gd name="connsiteY56" fmla="*/ 1372330 h 4379777"/>
              <a:gd name="connsiteX57" fmla="*/ 5650547 w 6993815"/>
              <a:gd name="connsiteY57" fmla="*/ 1343132 h 4379777"/>
              <a:gd name="connsiteX58" fmla="*/ 6292872 w 6993815"/>
              <a:gd name="connsiteY58" fmla="*/ 1357731 h 4379777"/>
              <a:gd name="connsiteX59" fmla="*/ 6395060 w 6993815"/>
              <a:gd name="connsiteY59" fmla="*/ 1386929 h 4379777"/>
              <a:gd name="connsiteX60" fmla="*/ 6482649 w 6993815"/>
              <a:gd name="connsiteY60" fmla="*/ 1401529 h 4379777"/>
              <a:gd name="connsiteX61" fmla="*/ 6657829 w 6993815"/>
              <a:gd name="connsiteY61" fmla="*/ 1445326 h 4379777"/>
              <a:gd name="connsiteX62" fmla="*/ 6716222 w 6993815"/>
              <a:gd name="connsiteY62" fmla="*/ 1459926 h 4379777"/>
              <a:gd name="connsiteX63" fmla="*/ 6803812 w 6993815"/>
              <a:gd name="connsiteY63" fmla="*/ 1489124 h 4379777"/>
              <a:gd name="connsiteX64" fmla="*/ 6847606 w 6993815"/>
              <a:gd name="connsiteY64" fmla="*/ 1518323 h 4379777"/>
              <a:gd name="connsiteX65" fmla="*/ 6891401 w 6993815"/>
              <a:gd name="connsiteY65" fmla="*/ 1532922 h 4379777"/>
              <a:gd name="connsiteX66" fmla="*/ 6978991 w 6993815"/>
              <a:gd name="connsiteY66" fmla="*/ 1620517 h 4379777"/>
              <a:gd name="connsiteX67" fmla="*/ 6993589 w 6993815"/>
              <a:gd name="connsiteY67" fmla="*/ 1678914 h 4379777"/>
              <a:gd name="connsiteX68" fmla="*/ 6964393 w 6993815"/>
              <a:gd name="connsiteY68" fmla="*/ 1766510 h 4379777"/>
              <a:gd name="connsiteX69" fmla="*/ 6906000 w 6993815"/>
              <a:gd name="connsiteY69" fmla="*/ 1795709 h 4379777"/>
              <a:gd name="connsiteX70" fmla="*/ 6774615 w 6993815"/>
              <a:gd name="connsiteY70" fmla="*/ 1824907 h 4379777"/>
              <a:gd name="connsiteX71" fmla="*/ 4614069 w 6993815"/>
              <a:gd name="connsiteY71" fmla="*/ 1824907 h 4379777"/>
              <a:gd name="connsiteX72" fmla="*/ 4526479 w 6993815"/>
              <a:gd name="connsiteY72" fmla="*/ 1854106 h 4379777"/>
              <a:gd name="connsiteX73" fmla="*/ 4409693 w 6993815"/>
              <a:gd name="connsiteY73" fmla="*/ 1956300 h 4379777"/>
              <a:gd name="connsiteX74" fmla="*/ 4351300 w 6993815"/>
              <a:gd name="connsiteY74" fmla="*/ 1985499 h 4379777"/>
              <a:gd name="connsiteX75" fmla="*/ 4263710 w 6993815"/>
              <a:gd name="connsiteY75" fmla="*/ 2043896 h 4379777"/>
              <a:gd name="connsiteX76" fmla="*/ 4176121 w 6993815"/>
              <a:gd name="connsiteY76" fmla="*/ 2102293 h 4379777"/>
              <a:gd name="connsiteX77" fmla="*/ 4117727 w 6993815"/>
              <a:gd name="connsiteY77" fmla="*/ 2146091 h 4379777"/>
              <a:gd name="connsiteX78" fmla="*/ 4088531 w 6993815"/>
              <a:gd name="connsiteY78" fmla="*/ 2189888 h 4379777"/>
              <a:gd name="connsiteX79" fmla="*/ 4103129 w 6993815"/>
              <a:gd name="connsiteY79" fmla="*/ 2335881 h 4379777"/>
              <a:gd name="connsiteX80" fmla="*/ 4176121 w 6993815"/>
              <a:gd name="connsiteY80" fmla="*/ 2365079 h 4379777"/>
              <a:gd name="connsiteX81" fmla="*/ 4278309 w 6993815"/>
              <a:gd name="connsiteY81" fmla="*/ 2408877 h 4379777"/>
              <a:gd name="connsiteX82" fmla="*/ 4395095 w 6993815"/>
              <a:gd name="connsiteY82" fmla="*/ 2438076 h 4379777"/>
              <a:gd name="connsiteX83" fmla="*/ 4453488 w 6993815"/>
              <a:gd name="connsiteY83" fmla="*/ 2452675 h 4379777"/>
              <a:gd name="connsiteX84" fmla="*/ 4657864 w 6993815"/>
              <a:gd name="connsiteY84" fmla="*/ 2511072 h 4379777"/>
              <a:gd name="connsiteX85" fmla="*/ 4876838 w 6993815"/>
              <a:gd name="connsiteY85" fmla="*/ 2554870 h 4379777"/>
              <a:gd name="connsiteX86" fmla="*/ 5008223 w 6993815"/>
              <a:gd name="connsiteY86" fmla="*/ 2584068 h 4379777"/>
              <a:gd name="connsiteX87" fmla="*/ 5154206 w 6993815"/>
              <a:gd name="connsiteY87" fmla="*/ 2613267 h 4379777"/>
              <a:gd name="connsiteX88" fmla="*/ 5358582 w 6993815"/>
              <a:gd name="connsiteY88" fmla="*/ 2657065 h 4379777"/>
              <a:gd name="connsiteX89" fmla="*/ 5577556 w 6993815"/>
              <a:gd name="connsiteY89" fmla="*/ 2686263 h 4379777"/>
              <a:gd name="connsiteX90" fmla="*/ 6614034 w 6993815"/>
              <a:gd name="connsiteY90" fmla="*/ 2700862 h 4379777"/>
              <a:gd name="connsiteX91" fmla="*/ 6614034 w 6993815"/>
              <a:gd name="connsiteY91" fmla="*/ 2978248 h 4379777"/>
              <a:gd name="connsiteX92" fmla="*/ 6570239 w 6993815"/>
              <a:gd name="connsiteY92" fmla="*/ 2992847 h 4379777"/>
              <a:gd name="connsiteX93" fmla="*/ 6015504 w 6993815"/>
              <a:gd name="connsiteY93" fmla="*/ 2978248 h 4379777"/>
              <a:gd name="connsiteX94" fmla="*/ 5854923 w 6993815"/>
              <a:gd name="connsiteY94" fmla="*/ 2963649 h 4379777"/>
              <a:gd name="connsiteX95" fmla="*/ 5314787 w 6993815"/>
              <a:gd name="connsiteY95" fmla="*/ 2978248 h 4379777"/>
              <a:gd name="connsiteX96" fmla="*/ 5270992 w 6993815"/>
              <a:gd name="connsiteY96" fmla="*/ 2992847 h 4379777"/>
              <a:gd name="connsiteX97" fmla="*/ 5212599 w 6993815"/>
              <a:gd name="connsiteY97" fmla="*/ 3007447 h 4379777"/>
              <a:gd name="connsiteX98" fmla="*/ 5110411 w 6993815"/>
              <a:gd name="connsiteY98" fmla="*/ 3065844 h 4379777"/>
              <a:gd name="connsiteX99" fmla="*/ 5022821 w 6993815"/>
              <a:gd name="connsiteY99" fmla="*/ 3080443 h 4379777"/>
              <a:gd name="connsiteX100" fmla="*/ 4336702 w 6993815"/>
              <a:gd name="connsiteY100" fmla="*/ 3095042 h 4379777"/>
              <a:gd name="connsiteX101" fmla="*/ 4219915 w 6993815"/>
              <a:gd name="connsiteY101" fmla="*/ 3138840 h 4379777"/>
              <a:gd name="connsiteX102" fmla="*/ 4132326 w 6993815"/>
              <a:gd name="connsiteY102" fmla="*/ 3211836 h 4379777"/>
              <a:gd name="connsiteX103" fmla="*/ 4117727 w 6993815"/>
              <a:gd name="connsiteY103" fmla="*/ 3270233 h 4379777"/>
              <a:gd name="connsiteX104" fmla="*/ 4103129 w 6993815"/>
              <a:gd name="connsiteY104" fmla="*/ 3357829 h 4379777"/>
              <a:gd name="connsiteX105" fmla="*/ 4088531 w 6993815"/>
              <a:gd name="connsiteY105" fmla="*/ 3401627 h 4379777"/>
              <a:gd name="connsiteX106" fmla="*/ 4073933 w 6993815"/>
              <a:gd name="connsiteY106" fmla="*/ 3474623 h 4379777"/>
              <a:gd name="connsiteX107" fmla="*/ 4059334 w 6993815"/>
              <a:gd name="connsiteY107" fmla="*/ 4131589 h 4379777"/>
              <a:gd name="connsiteX108" fmla="*/ 4044736 w 6993815"/>
              <a:gd name="connsiteY108" fmla="*/ 4219185 h 4379777"/>
              <a:gd name="connsiteX109" fmla="*/ 4015539 w 6993815"/>
              <a:gd name="connsiteY109" fmla="*/ 4321380 h 4379777"/>
              <a:gd name="connsiteX110" fmla="*/ 3986343 w 6993815"/>
              <a:gd name="connsiteY110" fmla="*/ 4365177 h 4379777"/>
              <a:gd name="connsiteX111" fmla="*/ 3942548 w 6993815"/>
              <a:gd name="connsiteY111" fmla="*/ 4379777 h 4379777"/>
              <a:gd name="connsiteX112" fmla="*/ 3796565 w 6993815"/>
              <a:gd name="connsiteY112" fmla="*/ 4365177 h 4379777"/>
              <a:gd name="connsiteX113" fmla="*/ 3738172 w 6993815"/>
              <a:gd name="connsiteY113" fmla="*/ 4321380 h 4379777"/>
              <a:gd name="connsiteX114" fmla="*/ 3708975 w 6993815"/>
              <a:gd name="connsiteY114" fmla="*/ 4233784 h 4379777"/>
              <a:gd name="connsiteX115" fmla="*/ 3665181 w 6993815"/>
              <a:gd name="connsiteY115" fmla="*/ 4087792 h 4379777"/>
              <a:gd name="connsiteX116" fmla="*/ 3635984 w 6993815"/>
              <a:gd name="connsiteY116" fmla="*/ 3679012 h 4379777"/>
              <a:gd name="connsiteX117" fmla="*/ 3621386 w 6993815"/>
              <a:gd name="connsiteY117" fmla="*/ 3562218 h 4379777"/>
              <a:gd name="connsiteX118" fmla="*/ 3606787 w 6993815"/>
              <a:gd name="connsiteY118" fmla="*/ 3503821 h 4379777"/>
              <a:gd name="connsiteX119" fmla="*/ 3562993 w 6993815"/>
              <a:gd name="connsiteY119" fmla="*/ 3401627 h 4379777"/>
              <a:gd name="connsiteX120" fmla="*/ 3533796 w 6993815"/>
              <a:gd name="connsiteY120" fmla="*/ 3284833 h 4379777"/>
              <a:gd name="connsiteX121" fmla="*/ 3504599 w 6993815"/>
              <a:gd name="connsiteY121" fmla="*/ 3226436 h 4379777"/>
              <a:gd name="connsiteX122" fmla="*/ 3446206 w 6993815"/>
              <a:gd name="connsiteY122" fmla="*/ 3095042 h 4379777"/>
              <a:gd name="connsiteX123" fmla="*/ 3402412 w 6993815"/>
              <a:gd name="connsiteY123" fmla="*/ 3007447 h 4379777"/>
              <a:gd name="connsiteX124" fmla="*/ 3329420 w 6993815"/>
              <a:gd name="connsiteY124" fmla="*/ 2876053 h 4379777"/>
              <a:gd name="connsiteX125" fmla="*/ 3271027 w 6993815"/>
              <a:gd name="connsiteY125" fmla="*/ 2832256 h 4379777"/>
              <a:gd name="connsiteX126" fmla="*/ 3183437 w 6993815"/>
              <a:gd name="connsiteY126" fmla="*/ 2773859 h 4379777"/>
              <a:gd name="connsiteX127" fmla="*/ 2891472 w 6993815"/>
              <a:gd name="connsiteY127" fmla="*/ 2788458 h 4379777"/>
              <a:gd name="connsiteX128" fmla="*/ 2803882 w 6993815"/>
              <a:gd name="connsiteY128" fmla="*/ 2876053 h 4379777"/>
              <a:gd name="connsiteX129" fmla="*/ 2730890 w 6993815"/>
              <a:gd name="connsiteY129" fmla="*/ 2949050 h 4379777"/>
              <a:gd name="connsiteX130" fmla="*/ 2687096 w 6993815"/>
              <a:gd name="connsiteY130" fmla="*/ 3051244 h 4379777"/>
              <a:gd name="connsiteX131" fmla="*/ 2657899 w 6993815"/>
              <a:gd name="connsiteY131" fmla="*/ 3138840 h 4379777"/>
              <a:gd name="connsiteX132" fmla="*/ 2643301 w 6993815"/>
              <a:gd name="connsiteY132" fmla="*/ 3182638 h 4379777"/>
              <a:gd name="connsiteX133" fmla="*/ 2614104 w 6993815"/>
              <a:gd name="connsiteY133" fmla="*/ 3226436 h 4379777"/>
              <a:gd name="connsiteX134" fmla="*/ 2599506 w 6993815"/>
              <a:gd name="connsiteY134" fmla="*/ 3270233 h 4379777"/>
              <a:gd name="connsiteX135" fmla="*/ 2570309 w 6993815"/>
              <a:gd name="connsiteY135" fmla="*/ 3795806 h 4379777"/>
              <a:gd name="connsiteX136" fmla="*/ 2541113 w 6993815"/>
              <a:gd name="connsiteY136" fmla="*/ 4029395 h 4379777"/>
              <a:gd name="connsiteX137" fmla="*/ 2526514 w 6993815"/>
              <a:gd name="connsiteY137" fmla="*/ 4087792 h 4379777"/>
              <a:gd name="connsiteX138" fmla="*/ 2468121 w 6993815"/>
              <a:gd name="connsiteY138" fmla="*/ 4175387 h 4379777"/>
              <a:gd name="connsiteX139" fmla="*/ 2453523 w 6993815"/>
              <a:gd name="connsiteY139" fmla="*/ 4233784 h 4379777"/>
              <a:gd name="connsiteX140" fmla="*/ 2263745 w 6993815"/>
              <a:gd name="connsiteY140" fmla="*/ 4219185 h 4379777"/>
              <a:gd name="connsiteX141" fmla="*/ 2190754 w 6993815"/>
              <a:gd name="connsiteY141" fmla="*/ 4087792 h 4379777"/>
              <a:gd name="connsiteX142" fmla="*/ 2161557 w 6993815"/>
              <a:gd name="connsiteY142" fmla="*/ 4000196 h 4379777"/>
              <a:gd name="connsiteX143" fmla="*/ 2146959 w 6993815"/>
              <a:gd name="connsiteY143" fmla="*/ 3941799 h 4379777"/>
              <a:gd name="connsiteX144" fmla="*/ 2117763 w 6993815"/>
              <a:gd name="connsiteY144" fmla="*/ 3883402 h 4379777"/>
              <a:gd name="connsiteX145" fmla="*/ 2088566 w 6993815"/>
              <a:gd name="connsiteY145" fmla="*/ 3314031 h 4379777"/>
              <a:gd name="connsiteX146" fmla="*/ 2030173 w 6993815"/>
              <a:gd name="connsiteY146" fmla="*/ 2730061 h 4379777"/>
              <a:gd name="connsiteX147" fmla="*/ 716327 w 6993815"/>
              <a:gd name="connsiteY147" fmla="*/ 2730061 h 4379777"/>
              <a:gd name="connsiteX148" fmla="*/ 643336 w 6993815"/>
              <a:gd name="connsiteY148" fmla="*/ 2700862 h 4379777"/>
              <a:gd name="connsiteX149" fmla="*/ 541148 w 6993815"/>
              <a:gd name="connsiteY149" fmla="*/ 2686263 h 4379777"/>
              <a:gd name="connsiteX150" fmla="*/ 453558 w 6993815"/>
              <a:gd name="connsiteY150" fmla="*/ 2657065 h 4379777"/>
              <a:gd name="connsiteX151" fmla="*/ 249182 w 6993815"/>
              <a:gd name="connsiteY151" fmla="*/ 2613267 h 4379777"/>
              <a:gd name="connsiteX152" fmla="*/ 161593 w 6993815"/>
              <a:gd name="connsiteY152" fmla="*/ 2584068 h 4379777"/>
              <a:gd name="connsiteX153" fmla="*/ 117798 w 6993815"/>
              <a:gd name="connsiteY153" fmla="*/ 2569469 h 4379777"/>
              <a:gd name="connsiteX154" fmla="*/ 59405 w 6993815"/>
              <a:gd name="connsiteY154" fmla="*/ 2540271 h 4379777"/>
              <a:gd name="connsiteX155" fmla="*/ 1011 w 6993815"/>
              <a:gd name="connsiteY155" fmla="*/ 2452675 h 4379777"/>
              <a:gd name="connsiteX156" fmla="*/ 15610 w 6993815"/>
              <a:gd name="connsiteY156" fmla="*/ 2394278 h 4379777"/>
              <a:gd name="connsiteX157" fmla="*/ 176191 w 6993815"/>
              <a:gd name="connsiteY157" fmla="*/ 2350480 h 4379777"/>
              <a:gd name="connsiteX158" fmla="*/ 438960 w 6993815"/>
              <a:gd name="connsiteY158" fmla="*/ 2306682 h 4379777"/>
              <a:gd name="connsiteX159" fmla="*/ 1022891 w 6993815"/>
              <a:gd name="connsiteY159" fmla="*/ 2321282 h 4379777"/>
              <a:gd name="connsiteX160" fmla="*/ 1110481 w 6993815"/>
              <a:gd name="connsiteY160" fmla="*/ 2335881 h 4379777"/>
              <a:gd name="connsiteX161" fmla="*/ 1241866 w 6993815"/>
              <a:gd name="connsiteY161" fmla="*/ 2350480 h 4379777"/>
              <a:gd name="connsiteX162" fmla="*/ 2132361 w 6993815"/>
              <a:gd name="connsiteY162" fmla="*/ 2335881 h 4379777"/>
              <a:gd name="connsiteX163" fmla="*/ 2176156 w 6993815"/>
              <a:gd name="connsiteY163" fmla="*/ 2292083 h 4379777"/>
              <a:gd name="connsiteX164" fmla="*/ 2234549 w 6993815"/>
              <a:gd name="connsiteY164" fmla="*/ 2204488 h 4379777"/>
              <a:gd name="connsiteX165" fmla="*/ 2205352 w 6993815"/>
              <a:gd name="connsiteY165" fmla="*/ 2102293 h 4379777"/>
              <a:gd name="connsiteX166" fmla="*/ 2059369 w 6993815"/>
              <a:gd name="connsiteY166" fmla="*/ 2014697 h 4379777"/>
              <a:gd name="connsiteX167" fmla="*/ 2015575 w 6993815"/>
              <a:gd name="connsiteY167" fmla="*/ 1985499 h 4379777"/>
              <a:gd name="connsiteX168" fmla="*/ 1971780 w 6993815"/>
              <a:gd name="connsiteY168" fmla="*/ 1970900 h 4379777"/>
              <a:gd name="connsiteX169" fmla="*/ 1563028 w 6993815"/>
              <a:gd name="connsiteY169" fmla="*/ 1941701 h 4379777"/>
              <a:gd name="connsiteX170" fmla="*/ 1314857 w 6993815"/>
              <a:gd name="connsiteY170" fmla="*/ 1897903 h 4379777"/>
              <a:gd name="connsiteX171" fmla="*/ 1125079 w 6993815"/>
              <a:gd name="connsiteY171" fmla="*/ 1854106 h 4379777"/>
              <a:gd name="connsiteX172" fmla="*/ 803917 w 6993815"/>
              <a:gd name="connsiteY172" fmla="*/ 1810308 h 4379777"/>
              <a:gd name="connsiteX173" fmla="*/ 716327 w 6993815"/>
              <a:gd name="connsiteY173" fmla="*/ 1795709 h 4379777"/>
              <a:gd name="connsiteX174" fmla="*/ 468156 w 6993815"/>
              <a:gd name="connsiteY174" fmla="*/ 1781109 h 4379777"/>
              <a:gd name="connsiteX175" fmla="*/ 307575 w 6993815"/>
              <a:gd name="connsiteY175" fmla="*/ 1766510 h 4379777"/>
              <a:gd name="connsiteX176" fmla="*/ 205387 w 6993815"/>
              <a:gd name="connsiteY176" fmla="*/ 1737312 h 4379777"/>
              <a:gd name="connsiteX177" fmla="*/ 190789 w 6993815"/>
              <a:gd name="connsiteY177" fmla="*/ 1693514 h 4379777"/>
              <a:gd name="connsiteX178" fmla="*/ 307575 w 6993815"/>
              <a:gd name="connsiteY178" fmla="*/ 1591319 h 4379777"/>
              <a:gd name="connsiteX179" fmla="*/ 1241866 w 6993815"/>
              <a:gd name="connsiteY179" fmla="*/ 1576720 h 4379777"/>
              <a:gd name="connsiteX180" fmla="*/ 1285660 w 6993815"/>
              <a:gd name="connsiteY180" fmla="*/ 1547521 h 4379777"/>
              <a:gd name="connsiteX181" fmla="*/ 1329455 w 6993815"/>
              <a:gd name="connsiteY181" fmla="*/ 1532922 h 4379777"/>
              <a:gd name="connsiteX182" fmla="*/ 1358652 w 6993815"/>
              <a:gd name="connsiteY182" fmla="*/ 1503723 h 4379777"/>
              <a:gd name="connsiteX183" fmla="*/ 1358652 w 6993815"/>
              <a:gd name="connsiteY183" fmla="*/ 1503723 h 4379777"/>
              <a:gd name="connsiteX184" fmla="*/ 1358652 w 6993815"/>
              <a:gd name="connsiteY184" fmla="*/ 1503723 h 43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6993815" h="4379777">
                <a:moveTo>
                  <a:pt x="1095883" y="1518323"/>
                </a:moveTo>
                <a:lnTo>
                  <a:pt x="1095883" y="1518323"/>
                </a:lnTo>
                <a:cubicBezTo>
                  <a:pt x="1193205" y="1513456"/>
                  <a:pt x="1290405" y="1503723"/>
                  <a:pt x="1387848" y="1503723"/>
                </a:cubicBezTo>
                <a:cubicBezTo>
                  <a:pt x="1436320" y="1503723"/>
                  <a:pt x="1573386" y="1519003"/>
                  <a:pt x="1636019" y="1532922"/>
                </a:cubicBezTo>
                <a:cubicBezTo>
                  <a:pt x="1651041" y="1536260"/>
                  <a:pt x="1664885" y="1543789"/>
                  <a:pt x="1679814" y="1547521"/>
                </a:cubicBezTo>
                <a:cubicBezTo>
                  <a:pt x="1703885" y="1553539"/>
                  <a:pt x="1728475" y="1557254"/>
                  <a:pt x="1752805" y="1562120"/>
                </a:cubicBezTo>
                <a:cubicBezTo>
                  <a:pt x="1772270" y="1557254"/>
                  <a:pt x="1805215" y="1566672"/>
                  <a:pt x="1811199" y="1547521"/>
                </a:cubicBezTo>
                <a:cubicBezTo>
                  <a:pt x="1833019" y="1477692"/>
                  <a:pt x="1819963" y="1401457"/>
                  <a:pt x="1825797" y="1328532"/>
                </a:cubicBezTo>
                <a:cubicBezTo>
                  <a:pt x="1829697" y="1279781"/>
                  <a:pt x="1836911" y="1231322"/>
                  <a:pt x="1840395" y="1182540"/>
                </a:cubicBezTo>
                <a:cubicBezTo>
                  <a:pt x="1870503" y="760989"/>
                  <a:pt x="1833790" y="1043677"/>
                  <a:pt x="1869592" y="846757"/>
                </a:cubicBezTo>
                <a:cubicBezTo>
                  <a:pt x="1874887" y="817633"/>
                  <a:pt x="1877011" y="787879"/>
                  <a:pt x="1884190" y="759161"/>
                </a:cubicBezTo>
                <a:cubicBezTo>
                  <a:pt x="1891654" y="729302"/>
                  <a:pt x="1903655" y="700764"/>
                  <a:pt x="1913387" y="671566"/>
                </a:cubicBezTo>
                <a:cubicBezTo>
                  <a:pt x="1918253" y="656967"/>
                  <a:pt x="1921103" y="641532"/>
                  <a:pt x="1927985" y="627768"/>
                </a:cubicBezTo>
                <a:cubicBezTo>
                  <a:pt x="1937717" y="608302"/>
                  <a:pt x="1949540" y="589748"/>
                  <a:pt x="1957181" y="569371"/>
                </a:cubicBezTo>
                <a:cubicBezTo>
                  <a:pt x="1964226" y="550584"/>
                  <a:pt x="1963877" y="529417"/>
                  <a:pt x="1971780" y="510974"/>
                </a:cubicBezTo>
                <a:cubicBezTo>
                  <a:pt x="1978691" y="494847"/>
                  <a:pt x="1992271" y="482410"/>
                  <a:pt x="2000976" y="467176"/>
                </a:cubicBezTo>
                <a:cubicBezTo>
                  <a:pt x="2011773" y="448280"/>
                  <a:pt x="2016241" y="425498"/>
                  <a:pt x="2030173" y="408779"/>
                </a:cubicBezTo>
                <a:cubicBezTo>
                  <a:pt x="2041405" y="395300"/>
                  <a:pt x="2058735" y="388286"/>
                  <a:pt x="2073968" y="379581"/>
                </a:cubicBezTo>
                <a:cubicBezTo>
                  <a:pt x="2148277" y="337116"/>
                  <a:pt x="2134312" y="350103"/>
                  <a:pt x="2234549" y="335783"/>
                </a:cubicBezTo>
                <a:cubicBezTo>
                  <a:pt x="2263746" y="340649"/>
                  <a:pt x="2296440" y="335696"/>
                  <a:pt x="2322139" y="350382"/>
                </a:cubicBezTo>
                <a:cubicBezTo>
                  <a:pt x="2335500" y="358017"/>
                  <a:pt x="2330675" y="380035"/>
                  <a:pt x="2336737" y="394180"/>
                </a:cubicBezTo>
                <a:cubicBezTo>
                  <a:pt x="2345309" y="414184"/>
                  <a:pt x="2356201" y="433111"/>
                  <a:pt x="2365933" y="452577"/>
                </a:cubicBezTo>
                <a:cubicBezTo>
                  <a:pt x="2400137" y="726215"/>
                  <a:pt x="2365933" y="399746"/>
                  <a:pt x="2365933" y="905154"/>
                </a:cubicBezTo>
                <a:cubicBezTo>
                  <a:pt x="2365933" y="1017187"/>
                  <a:pt x="2372256" y="1129210"/>
                  <a:pt x="2380532" y="1240937"/>
                </a:cubicBezTo>
                <a:cubicBezTo>
                  <a:pt x="2382014" y="1260947"/>
                  <a:pt x="2389618" y="1280041"/>
                  <a:pt x="2395130" y="1299334"/>
                </a:cubicBezTo>
                <a:cubicBezTo>
                  <a:pt x="2405954" y="1337221"/>
                  <a:pt x="2435100" y="1419720"/>
                  <a:pt x="2468121" y="1430727"/>
                </a:cubicBezTo>
                <a:cubicBezTo>
                  <a:pt x="2482719" y="1435593"/>
                  <a:pt x="2497772" y="1439264"/>
                  <a:pt x="2511916" y="1445326"/>
                </a:cubicBezTo>
                <a:cubicBezTo>
                  <a:pt x="2549005" y="1461222"/>
                  <a:pt x="2574460" y="1481916"/>
                  <a:pt x="2614104" y="1489124"/>
                </a:cubicBezTo>
                <a:cubicBezTo>
                  <a:pt x="2652703" y="1496142"/>
                  <a:pt x="2691961" y="1498857"/>
                  <a:pt x="2730890" y="1503723"/>
                </a:cubicBezTo>
                <a:cubicBezTo>
                  <a:pt x="2823346" y="1493990"/>
                  <a:pt x="2917413" y="1494275"/>
                  <a:pt x="3008258" y="1474525"/>
                </a:cubicBezTo>
                <a:cubicBezTo>
                  <a:pt x="3067822" y="1461576"/>
                  <a:pt x="3070296" y="1413217"/>
                  <a:pt x="3095848" y="1372330"/>
                </a:cubicBezTo>
                <a:cubicBezTo>
                  <a:pt x="3127061" y="1322385"/>
                  <a:pt x="3143623" y="1309951"/>
                  <a:pt x="3183437" y="1270135"/>
                </a:cubicBezTo>
                <a:cubicBezTo>
                  <a:pt x="3188303" y="1255536"/>
                  <a:pt x="3193809" y="1241135"/>
                  <a:pt x="3198036" y="1226338"/>
                </a:cubicBezTo>
                <a:cubicBezTo>
                  <a:pt x="3215835" y="1164040"/>
                  <a:pt x="3212184" y="1162668"/>
                  <a:pt x="3227232" y="1094944"/>
                </a:cubicBezTo>
                <a:cubicBezTo>
                  <a:pt x="3231584" y="1075357"/>
                  <a:pt x="3236964" y="1056013"/>
                  <a:pt x="3241830" y="1036547"/>
                </a:cubicBezTo>
                <a:cubicBezTo>
                  <a:pt x="3246696" y="861356"/>
                  <a:pt x="3248093" y="686034"/>
                  <a:pt x="3256429" y="510974"/>
                </a:cubicBezTo>
                <a:cubicBezTo>
                  <a:pt x="3258068" y="476561"/>
                  <a:pt x="3274868" y="402632"/>
                  <a:pt x="3285625" y="364982"/>
                </a:cubicBezTo>
                <a:cubicBezTo>
                  <a:pt x="3289852" y="350185"/>
                  <a:pt x="3295997" y="335981"/>
                  <a:pt x="3300224" y="321184"/>
                </a:cubicBezTo>
                <a:cubicBezTo>
                  <a:pt x="3330190" y="216298"/>
                  <a:pt x="3299324" y="310184"/>
                  <a:pt x="3329420" y="189790"/>
                </a:cubicBezTo>
                <a:cubicBezTo>
                  <a:pt x="3333152" y="174861"/>
                  <a:pt x="3335482" y="158797"/>
                  <a:pt x="3344018" y="145993"/>
                </a:cubicBezTo>
                <a:cubicBezTo>
                  <a:pt x="3355470" y="128814"/>
                  <a:pt x="3374596" y="118056"/>
                  <a:pt x="3387813" y="102195"/>
                </a:cubicBezTo>
                <a:cubicBezTo>
                  <a:pt x="3415296" y="69213"/>
                  <a:pt x="3420096" y="37863"/>
                  <a:pt x="3460805" y="14599"/>
                </a:cubicBezTo>
                <a:cubicBezTo>
                  <a:pt x="3478225" y="4644"/>
                  <a:pt x="3499734" y="4866"/>
                  <a:pt x="3519198" y="0"/>
                </a:cubicBezTo>
                <a:cubicBezTo>
                  <a:pt x="3567859" y="14599"/>
                  <a:pt x="3657403" y="-6407"/>
                  <a:pt x="3665181" y="43798"/>
                </a:cubicBezTo>
                <a:cubicBezTo>
                  <a:pt x="3859875" y="1300542"/>
                  <a:pt x="3468001" y="754159"/>
                  <a:pt x="3723574" y="1094944"/>
                </a:cubicBezTo>
                <a:cubicBezTo>
                  <a:pt x="3728440" y="1109543"/>
                  <a:pt x="3730537" y="1125380"/>
                  <a:pt x="3738172" y="1138742"/>
                </a:cubicBezTo>
                <a:cubicBezTo>
                  <a:pt x="3750243" y="1159868"/>
                  <a:pt x="3778267" y="1173090"/>
                  <a:pt x="3781967" y="1197139"/>
                </a:cubicBezTo>
                <a:cubicBezTo>
                  <a:pt x="3798262" y="1303065"/>
                  <a:pt x="3788346" y="1411467"/>
                  <a:pt x="3796565" y="1518323"/>
                </a:cubicBezTo>
                <a:cubicBezTo>
                  <a:pt x="3798104" y="1538329"/>
                  <a:pt x="3800034" y="1560025"/>
                  <a:pt x="3811163" y="1576720"/>
                </a:cubicBezTo>
                <a:cubicBezTo>
                  <a:pt x="3820895" y="1591319"/>
                  <a:pt x="3840360" y="1596185"/>
                  <a:pt x="3854958" y="1605918"/>
                </a:cubicBezTo>
                <a:cubicBezTo>
                  <a:pt x="4010673" y="1601052"/>
                  <a:pt x="4166708" y="1602419"/>
                  <a:pt x="4322103" y="1591319"/>
                </a:cubicBezTo>
                <a:cubicBezTo>
                  <a:pt x="4371602" y="1587783"/>
                  <a:pt x="4419136" y="1570279"/>
                  <a:pt x="4468086" y="1562120"/>
                </a:cubicBezTo>
                <a:lnTo>
                  <a:pt x="4643266" y="1532922"/>
                </a:lnTo>
                <a:cubicBezTo>
                  <a:pt x="4799788" y="1480743"/>
                  <a:pt x="4665436" y="1521507"/>
                  <a:pt x="4876838" y="1474525"/>
                </a:cubicBezTo>
                <a:cubicBezTo>
                  <a:pt x="4920633" y="1464792"/>
                  <a:pt x="4964152" y="1453721"/>
                  <a:pt x="5008223" y="1445326"/>
                </a:cubicBezTo>
                <a:cubicBezTo>
                  <a:pt x="5066376" y="1434249"/>
                  <a:pt x="5183402" y="1416128"/>
                  <a:pt x="5183402" y="1416128"/>
                </a:cubicBezTo>
                <a:cubicBezTo>
                  <a:pt x="5247362" y="1390542"/>
                  <a:pt x="5261062" y="1379922"/>
                  <a:pt x="5329385" y="1372330"/>
                </a:cubicBezTo>
                <a:cubicBezTo>
                  <a:pt x="5436223" y="1360459"/>
                  <a:pt x="5650547" y="1343132"/>
                  <a:pt x="5650547" y="1343132"/>
                </a:cubicBezTo>
                <a:cubicBezTo>
                  <a:pt x="5864655" y="1347998"/>
                  <a:pt x="6079078" y="1345154"/>
                  <a:pt x="6292872" y="1357731"/>
                </a:cubicBezTo>
                <a:cubicBezTo>
                  <a:pt x="6328237" y="1359811"/>
                  <a:pt x="6360542" y="1378963"/>
                  <a:pt x="6395060" y="1386929"/>
                </a:cubicBezTo>
                <a:cubicBezTo>
                  <a:pt x="6423901" y="1393585"/>
                  <a:pt x="6453934" y="1394350"/>
                  <a:pt x="6482649" y="1401529"/>
                </a:cubicBezTo>
                <a:cubicBezTo>
                  <a:pt x="6872863" y="1499090"/>
                  <a:pt x="6275835" y="1368921"/>
                  <a:pt x="6657829" y="1445326"/>
                </a:cubicBezTo>
                <a:cubicBezTo>
                  <a:pt x="6677503" y="1449261"/>
                  <a:pt x="6697005" y="1454160"/>
                  <a:pt x="6716222" y="1459926"/>
                </a:cubicBezTo>
                <a:cubicBezTo>
                  <a:pt x="6745700" y="1468770"/>
                  <a:pt x="6803812" y="1489124"/>
                  <a:pt x="6803812" y="1489124"/>
                </a:cubicBezTo>
                <a:cubicBezTo>
                  <a:pt x="6818410" y="1498857"/>
                  <a:pt x="6831913" y="1510476"/>
                  <a:pt x="6847606" y="1518323"/>
                </a:cubicBezTo>
                <a:cubicBezTo>
                  <a:pt x="6861369" y="1525205"/>
                  <a:pt x="6879255" y="1523474"/>
                  <a:pt x="6891401" y="1532922"/>
                </a:cubicBezTo>
                <a:cubicBezTo>
                  <a:pt x="6923994" y="1558273"/>
                  <a:pt x="6978991" y="1620517"/>
                  <a:pt x="6978991" y="1620517"/>
                </a:cubicBezTo>
                <a:cubicBezTo>
                  <a:pt x="6983857" y="1639983"/>
                  <a:pt x="6995585" y="1658949"/>
                  <a:pt x="6993589" y="1678914"/>
                </a:cubicBezTo>
                <a:cubicBezTo>
                  <a:pt x="6990527" y="1709539"/>
                  <a:pt x="6982859" y="1741887"/>
                  <a:pt x="6964393" y="1766510"/>
                </a:cubicBezTo>
                <a:cubicBezTo>
                  <a:pt x="6951336" y="1783920"/>
                  <a:pt x="6926376" y="1788067"/>
                  <a:pt x="6906000" y="1795709"/>
                </a:cubicBezTo>
                <a:cubicBezTo>
                  <a:pt x="6882441" y="1804544"/>
                  <a:pt x="6794432" y="1820943"/>
                  <a:pt x="6774615" y="1824907"/>
                </a:cubicBezTo>
                <a:cubicBezTo>
                  <a:pt x="6113452" y="1817036"/>
                  <a:pt x="5289217" y="1795970"/>
                  <a:pt x="4614069" y="1824907"/>
                </a:cubicBezTo>
                <a:cubicBezTo>
                  <a:pt x="4583321" y="1826225"/>
                  <a:pt x="4555676" y="1844373"/>
                  <a:pt x="4526479" y="1854106"/>
                </a:cubicBezTo>
                <a:cubicBezTo>
                  <a:pt x="4484269" y="1896319"/>
                  <a:pt x="4463163" y="1920651"/>
                  <a:pt x="4409693" y="1956300"/>
                </a:cubicBezTo>
                <a:cubicBezTo>
                  <a:pt x="4391586" y="1968372"/>
                  <a:pt x="4369961" y="1974302"/>
                  <a:pt x="4351300" y="1985499"/>
                </a:cubicBezTo>
                <a:cubicBezTo>
                  <a:pt x="4321211" y="2003554"/>
                  <a:pt x="4292907" y="2024430"/>
                  <a:pt x="4263710" y="2043896"/>
                </a:cubicBezTo>
                <a:cubicBezTo>
                  <a:pt x="4263682" y="2043914"/>
                  <a:pt x="4176148" y="2102273"/>
                  <a:pt x="4176121" y="2102293"/>
                </a:cubicBezTo>
                <a:lnTo>
                  <a:pt x="4117727" y="2146091"/>
                </a:lnTo>
                <a:cubicBezTo>
                  <a:pt x="4107995" y="2160690"/>
                  <a:pt x="4096377" y="2174195"/>
                  <a:pt x="4088531" y="2189888"/>
                </a:cubicBezTo>
                <a:cubicBezTo>
                  <a:pt x="4064662" y="2237629"/>
                  <a:pt x="4065259" y="2287187"/>
                  <a:pt x="4103129" y="2335881"/>
                </a:cubicBezTo>
                <a:cubicBezTo>
                  <a:pt x="4119217" y="2356567"/>
                  <a:pt x="4152175" y="2354436"/>
                  <a:pt x="4176121" y="2365079"/>
                </a:cubicBezTo>
                <a:cubicBezTo>
                  <a:pt x="4239466" y="2393234"/>
                  <a:pt x="4220099" y="2393000"/>
                  <a:pt x="4278309" y="2408877"/>
                </a:cubicBezTo>
                <a:cubicBezTo>
                  <a:pt x="4317022" y="2419436"/>
                  <a:pt x="4356166" y="2428343"/>
                  <a:pt x="4395095" y="2438076"/>
                </a:cubicBezTo>
                <a:cubicBezTo>
                  <a:pt x="4414559" y="2442942"/>
                  <a:pt x="4434454" y="2446330"/>
                  <a:pt x="4453488" y="2452675"/>
                </a:cubicBezTo>
                <a:cubicBezTo>
                  <a:pt x="4536974" y="2480506"/>
                  <a:pt x="4566205" y="2492739"/>
                  <a:pt x="4657864" y="2511072"/>
                </a:cubicBezTo>
                <a:lnTo>
                  <a:pt x="4876838" y="2554870"/>
                </a:lnTo>
                <a:cubicBezTo>
                  <a:pt x="5224436" y="2624394"/>
                  <a:pt x="4719620" y="2522220"/>
                  <a:pt x="5008223" y="2584068"/>
                </a:cubicBezTo>
                <a:cubicBezTo>
                  <a:pt x="5056746" y="2594467"/>
                  <a:pt x="5106063" y="2601231"/>
                  <a:pt x="5154206" y="2613267"/>
                </a:cubicBezTo>
                <a:cubicBezTo>
                  <a:pt x="5260740" y="2639902"/>
                  <a:pt x="5192931" y="2623932"/>
                  <a:pt x="5358582" y="2657065"/>
                </a:cubicBezTo>
                <a:cubicBezTo>
                  <a:pt x="5442327" y="2673815"/>
                  <a:pt x="5480204" y="2683859"/>
                  <a:pt x="5577556" y="2686263"/>
                </a:cubicBezTo>
                <a:cubicBezTo>
                  <a:pt x="5922978" y="2694792"/>
                  <a:pt x="6268541" y="2695996"/>
                  <a:pt x="6614034" y="2700862"/>
                </a:cubicBezTo>
                <a:cubicBezTo>
                  <a:pt x="6648327" y="2803749"/>
                  <a:pt x="6654807" y="2804952"/>
                  <a:pt x="6614034" y="2978248"/>
                </a:cubicBezTo>
                <a:cubicBezTo>
                  <a:pt x="6610510" y="2993227"/>
                  <a:pt x="6584837" y="2987981"/>
                  <a:pt x="6570239" y="2992847"/>
                </a:cubicBezTo>
                <a:lnTo>
                  <a:pt x="6015504" y="2978248"/>
                </a:lnTo>
                <a:cubicBezTo>
                  <a:pt x="5961801" y="2976056"/>
                  <a:pt x="5908671" y="2963649"/>
                  <a:pt x="5854923" y="2963649"/>
                </a:cubicBezTo>
                <a:cubicBezTo>
                  <a:pt x="5674812" y="2963649"/>
                  <a:pt x="5494832" y="2973382"/>
                  <a:pt x="5314787" y="2978248"/>
                </a:cubicBezTo>
                <a:cubicBezTo>
                  <a:pt x="5300189" y="2983114"/>
                  <a:pt x="5285788" y="2988619"/>
                  <a:pt x="5270992" y="2992847"/>
                </a:cubicBezTo>
                <a:cubicBezTo>
                  <a:pt x="5251701" y="2998359"/>
                  <a:pt x="5231040" y="2999543"/>
                  <a:pt x="5212599" y="3007447"/>
                </a:cubicBezTo>
                <a:cubicBezTo>
                  <a:pt x="5128989" y="3043283"/>
                  <a:pt x="5211422" y="3035538"/>
                  <a:pt x="5110411" y="3065844"/>
                </a:cubicBezTo>
                <a:cubicBezTo>
                  <a:pt x="5082060" y="3074350"/>
                  <a:pt x="5052399" y="3079327"/>
                  <a:pt x="5022821" y="3080443"/>
                </a:cubicBezTo>
                <a:cubicBezTo>
                  <a:pt x="4794226" y="3089070"/>
                  <a:pt x="4565408" y="3090176"/>
                  <a:pt x="4336702" y="3095042"/>
                </a:cubicBezTo>
                <a:cubicBezTo>
                  <a:pt x="4233996" y="3163518"/>
                  <a:pt x="4364227" y="3084720"/>
                  <a:pt x="4219915" y="3138840"/>
                </a:cubicBezTo>
                <a:cubicBezTo>
                  <a:pt x="4187397" y="3151035"/>
                  <a:pt x="4155044" y="3189117"/>
                  <a:pt x="4132326" y="3211836"/>
                </a:cubicBezTo>
                <a:cubicBezTo>
                  <a:pt x="4127460" y="3231302"/>
                  <a:pt x="4121662" y="3250558"/>
                  <a:pt x="4117727" y="3270233"/>
                </a:cubicBezTo>
                <a:cubicBezTo>
                  <a:pt x="4111922" y="3299260"/>
                  <a:pt x="4109550" y="3328932"/>
                  <a:pt x="4103129" y="3357829"/>
                </a:cubicBezTo>
                <a:cubicBezTo>
                  <a:pt x="4099791" y="3372852"/>
                  <a:pt x="4092263" y="3386697"/>
                  <a:pt x="4088531" y="3401627"/>
                </a:cubicBezTo>
                <a:cubicBezTo>
                  <a:pt x="4082513" y="3425700"/>
                  <a:pt x="4078799" y="3450291"/>
                  <a:pt x="4073933" y="3474623"/>
                </a:cubicBezTo>
                <a:cubicBezTo>
                  <a:pt x="4069067" y="3693612"/>
                  <a:pt x="4067917" y="3912714"/>
                  <a:pt x="4059334" y="4131589"/>
                </a:cubicBezTo>
                <a:cubicBezTo>
                  <a:pt x="4058174" y="4161168"/>
                  <a:pt x="4050541" y="4190158"/>
                  <a:pt x="4044736" y="4219185"/>
                </a:cubicBezTo>
                <a:cubicBezTo>
                  <a:pt x="4041617" y="4234782"/>
                  <a:pt x="4024816" y="4302824"/>
                  <a:pt x="4015539" y="4321380"/>
                </a:cubicBezTo>
                <a:cubicBezTo>
                  <a:pt x="4007693" y="4337073"/>
                  <a:pt x="4000043" y="4354216"/>
                  <a:pt x="3986343" y="4365177"/>
                </a:cubicBezTo>
                <a:cubicBezTo>
                  <a:pt x="3974327" y="4374790"/>
                  <a:pt x="3957146" y="4374910"/>
                  <a:pt x="3942548" y="4379777"/>
                </a:cubicBezTo>
                <a:cubicBezTo>
                  <a:pt x="3893887" y="4374910"/>
                  <a:pt x="3843587" y="4378613"/>
                  <a:pt x="3796565" y="4365177"/>
                </a:cubicBezTo>
                <a:cubicBezTo>
                  <a:pt x="3773170" y="4358492"/>
                  <a:pt x="3751668" y="4341625"/>
                  <a:pt x="3738172" y="4321380"/>
                </a:cubicBezTo>
                <a:cubicBezTo>
                  <a:pt x="3721100" y="4295771"/>
                  <a:pt x="3720405" y="4262361"/>
                  <a:pt x="3708975" y="4233784"/>
                </a:cubicBezTo>
                <a:cubicBezTo>
                  <a:pt x="3670564" y="4137749"/>
                  <a:pt x="3684918" y="4186485"/>
                  <a:pt x="3665181" y="4087792"/>
                </a:cubicBezTo>
                <a:cubicBezTo>
                  <a:pt x="3654241" y="3901816"/>
                  <a:pt x="3653664" y="3846982"/>
                  <a:pt x="3635984" y="3679012"/>
                </a:cubicBezTo>
                <a:cubicBezTo>
                  <a:pt x="3631877" y="3639993"/>
                  <a:pt x="3627836" y="3600918"/>
                  <a:pt x="3621386" y="3562218"/>
                </a:cubicBezTo>
                <a:cubicBezTo>
                  <a:pt x="3618088" y="3542426"/>
                  <a:pt x="3613832" y="3522608"/>
                  <a:pt x="3606787" y="3503821"/>
                </a:cubicBezTo>
                <a:cubicBezTo>
                  <a:pt x="3575453" y="3420260"/>
                  <a:pt x="3581118" y="3474131"/>
                  <a:pt x="3562993" y="3401627"/>
                </a:cubicBezTo>
                <a:cubicBezTo>
                  <a:pt x="3549285" y="3346792"/>
                  <a:pt x="3553816" y="3331550"/>
                  <a:pt x="3533796" y="3284833"/>
                </a:cubicBezTo>
                <a:cubicBezTo>
                  <a:pt x="3525224" y="3264829"/>
                  <a:pt x="3512681" y="3246643"/>
                  <a:pt x="3504599" y="3226436"/>
                </a:cubicBezTo>
                <a:cubicBezTo>
                  <a:pt x="3452481" y="3096132"/>
                  <a:pt x="3502379" y="3179307"/>
                  <a:pt x="3446206" y="3095042"/>
                </a:cubicBezTo>
                <a:cubicBezTo>
                  <a:pt x="3409515" y="2984960"/>
                  <a:pt x="3459007" y="3120644"/>
                  <a:pt x="3402412" y="3007447"/>
                </a:cubicBezTo>
                <a:cubicBezTo>
                  <a:pt x="3373773" y="2950166"/>
                  <a:pt x="3403060" y="2931286"/>
                  <a:pt x="3329420" y="2876053"/>
                </a:cubicBezTo>
                <a:cubicBezTo>
                  <a:pt x="3309956" y="2861454"/>
                  <a:pt x="3290959" y="2846209"/>
                  <a:pt x="3271027" y="2832256"/>
                </a:cubicBezTo>
                <a:cubicBezTo>
                  <a:pt x="3242280" y="2812132"/>
                  <a:pt x="3183437" y="2773859"/>
                  <a:pt x="3183437" y="2773859"/>
                </a:cubicBezTo>
                <a:cubicBezTo>
                  <a:pt x="3086115" y="2778725"/>
                  <a:pt x="2988163" y="2776371"/>
                  <a:pt x="2891472" y="2788458"/>
                </a:cubicBezTo>
                <a:cubicBezTo>
                  <a:pt x="2825590" y="2796694"/>
                  <a:pt x="2830832" y="2828887"/>
                  <a:pt x="2803882" y="2876053"/>
                </a:cubicBezTo>
                <a:cubicBezTo>
                  <a:pt x="2773937" y="2928460"/>
                  <a:pt x="2780300" y="2916108"/>
                  <a:pt x="2730890" y="2949050"/>
                </a:cubicBezTo>
                <a:cubicBezTo>
                  <a:pt x="2692274" y="3103527"/>
                  <a:pt x="2744703" y="2921620"/>
                  <a:pt x="2687096" y="3051244"/>
                </a:cubicBezTo>
                <a:cubicBezTo>
                  <a:pt x="2674597" y="3079370"/>
                  <a:pt x="2667631" y="3109641"/>
                  <a:pt x="2657899" y="3138840"/>
                </a:cubicBezTo>
                <a:cubicBezTo>
                  <a:pt x="2653033" y="3153439"/>
                  <a:pt x="2651837" y="3169833"/>
                  <a:pt x="2643301" y="3182638"/>
                </a:cubicBezTo>
                <a:lnTo>
                  <a:pt x="2614104" y="3226436"/>
                </a:lnTo>
                <a:cubicBezTo>
                  <a:pt x="2609238" y="3241035"/>
                  <a:pt x="2602524" y="3255143"/>
                  <a:pt x="2599506" y="3270233"/>
                </a:cubicBezTo>
                <a:cubicBezTo>
                  <a:pt x="2567188" y="3431837"/>
                  <a:pt x="2576868" y="3667896"/>
                  <a:pt x="2570309" y="3795806"/>
                </a:cubicBezTo>
                <a:cubicBezTo>
                  <a:pt x="2566839" y="3863471"/>
                  <a:pt x="2555233" y="3958793"/>
                  <a:pt x="2541113" y="4029395"/>
                </a:cubicBezTo>
                <a:cubicBezTo>
                  <a:pt x="2537178" y="4049070"/>
                  <a:pt x="2535487" y="4069845"/>
                  <a:pt x="2526514" y="4087792"/>
                </a:cubicBezTo>
                <a:cubicBezTo>
                  <a:pt x="2510821" y="4119179"/>
                  <a:pt x="2468121" y="4175387"/>
                  <a:pt x="2468121" y="4175387"/>
                </a:cubicBezTo>
                <a:cubicBezTo>
                  <a:pt x="2463255" y="4194853"/>
                  <a:pt x="2464652" y="4217089"/>
                  <a:pt x="2453523" y="4233784"/>
                </a:cubicBezTo>
                <a:cubicBezTo>
                  <a:pt x="2407303" y="4303120"/>
                  <a:pt x="2311160" y="4233411"/>
                  <a:pt x="2263745" y="4219185"/>
                </a:cubicBezTo>
                <a:cubicBezTo>
                  <a:pt x="2241524" y="4182147"/>
                  <a:pt x="2207507" y="4129676"/>
                  <a:pt x="2190754" y="4087792"/>
                </a:cubicBezTo>
                <a:cubicBezTo>
                  <a:pt x="2179324" y="4059215"/>
                  <a:pt x="2170400" y="4029676"/>
                  <a:pt x="2161557" y="4000196"/>
                </a:cubicBezTo>
                <a:cubicBezTo>
                  <a:pt x="2155792" y="3980977"/>
                  <a:pt x="2154004" y="3960586"/>
                  <a:pt x="2146959" y="3941799"/>
                </a:cubicBezTo>
                <a:cubicBezTo>
                  <a:pt x="2139318" y="3921422"/>
                  <a:pt x="2127495" y="3902868"/>
                  <a:pt x="2117763" y="3883402"/>
                </a:cubicBezTo>
                <a:cubicBezTo>
                  <a:pt x="2084051" y="3579986"/>
                  <a:pt x="2114518" y="3885029"/>
                  <a:pt x="2088566" y="3314031"/>
                </a:cubicBezTo>
                <a:cubicBezTo>
                  <a:pt x="2079097" y="3105697"/>
                  <a:pt x="2055313" y="2947953"/>
                  <a:pt x="2030173" y="2730061"/>
                </a:cubicBezTo>
                <a:cubicBezTo>
                  <a:pt x="1495551" y="2761511"/>
                  <a:pt x="1572506" y="2762993"/>
                  <a:pt x="716327" y="2730061"/>
                </a:cubicBezTo>
                <a:cubicBezTo>
                  <a:pt x="690141" y="2729054"/>
                  <a:pt x="668758" y="2707218"/>
                  <a:pt x="643336" y="2700862"/>
                </a:cubicBezTo>
                <a:cubicBezTo>
                  <a:pt x="609955" y="2692516"/>
                  <a:pt x="575211" y="2691129"/>
                  <a:pt x="541148" y="2686263"/>
                </a:cubicBezTo>
                <a:cubicBezTo>
                  <a:pt x="511951" y="2676530"/>
                  <a:pt x="483415" y="2664530"/>
                  <a:pt x="453558" y="2657065"/>
                </a:cubicBezTo>
                <a:cubicBezTo>
                  <a:pt x="385792" y="2640123"/>
                  <a:pt x="316140" y="2633356"/>
                  <a:pt x="249182" y="2613267"/>
                </a:cubicBezTo>
                <a:cubicBezTo>
                  <a:pt x="219704" y="2604423"/>
                  <a:pt x="190789" y="2593801"/>
                  <a:pt x="161593" y="2584068"/>
                </a:cubicBezTo>
                <a:cubicBezTo>
                  <a:pt x="146995" y="2579202"/>
                  <a:pt x="131561" y="2576351"/>
                  <a:pt x="117798" y="2569469"/>
                </a:cubicBezTo>
                <a:lnTo>
                  <a:pt x="59405" y="2540271"/>
                </a:lnTo>
                <a:cubicBezTo>
                  <a:pt x="39940" y="2511072"/>
                  <a:pt x="-7500" y="2486719"/>
                  <a:pt x="1011" y="2452675"/>
                </a:cubicBezTo>
                <a:cubicBezTo>
                  <a:pt x="5877" y="2433209"/>
                  <a:pt x="1423" y="2408466"/>
                  <a:pt x="15610" y="2394278"/>
                </a:cubicBezTo>
                <a:cubicBezTo>
                  <a:pt x="46085" y="2363801"/>
                  <a:pt x="141819" y="2358412"/>
                  <a:pt x="176191" y="2350480"/>
                </a:cubicBezTo>
                <a:cubicBezTo>
                  <a:pt x="390510" y="2301019"/>
                  <a:pt x="151383" y="2332828"/>
                  <a:pt x="438960" y="2306682"/>
                </a:cubicBezTo>
                <a:lnTo>
                  <a:pt x="1022891" y="2321282"/>
                </a:lnTo>
                <a:cubicBezTo>
                  <a:pt x="1052462" y="2322568"/>
                  <a:pt x="1081141" y="2331969"/>
                  <a:pt x="1110481" y="2335881"/>
                </a:cubicBezTo>
                <a:cubicBezTo>
                  <a:pt x="1154159" y="2341705"/>
                  <a:pt x="1198071" y="2345614"/>
                  <a:pt x="1241866" y="2350480"/>
                </a:cubicBezTo>
                <a:lnTo>
                  <a:pt x="2132361" y="2335881"/>
                </a:lnTo>
                <a:cubicBezTo>
                  <a:pt x="2152967" y="2334593"/>
                  <a:pt x="2163481" y="2308380"/>
                  <a:pt x="2176156" y="2292083"/>
                </a:cubicBezTo>
                <a:cubicBezTo>
                  <a:pt x="2197699" y="2264383"/>
                  <a:pt x="2234549" y="2204488"/>
                  <a:pt x="2234549" y="2204488"/>
                </a:cubicBezTo>
                <a:cubicBezTo>
                  <a:pt x="2224817" y="2170423"/>
                  <a:pt x="2226189" y="2130946"/>
                  <a:pt x="2205352" y="2102293"/>
                </a:cubicBezTo>
                <a:cubicBezTo>
                  <a:pt x="2179957" y="2067372"/>
                  <a:pt x="2099347" y="2037543"/>
                  <a:pt x="2059369" y="2014697"/>
                </a:cubicBezTo>
                <a:cubicBezTo>
                  <a:pt x="2044136" y="2005992"/>
                  <a:pt x="2031268" y="1993346"/>
                  <a:pt x="2015575" y="1985499"/>
                </a:cubicBezTo>
                <a:cubicBezTo>
                  <a:pt x="2001812" y="1978617"/>
                  <a:pt x="1986576" y="1975128"/>
                  <a:pt x="1971780" y="1970900"/>
                </a:cubicBezTo>
                <a:cubicBezTo>
                  <a:pt x="1825123" y="1928995"/>
                  <a:pt x="1787009" y="1951034"/>
                  <a:pt x="1563028" y="1941701"/>
                </a:cubicBezTo>
                <a:cubicBezTo>
                  <a:pt x="1498940" y="1932545"/>
                  <a:pt x="1368781" y="1915878"/>
                  <a:pt x="1314857" y="1897903"/>
                </a:cubicBezTo>
                <a:cubicBezTo>
                  <a:pt x="1194624" y="1857824"/>
                  <a:pt x="1257734" y="1873058"/>
                  <a:pt x="1125079" y="1854106"/>
                </a:cubicBezTo>
                <a:cubicBezTo>
                  <a:pt x="934080" y="1799530"/>
                  <a:pt x="1096385" y="1838163"/>
                  <a:pt x="803917" y="1810308"/>
                </a:cubicBezTo>
                <a:cubicBezTo>
                  <a:pt x="774451" y="1807502"/>
                  <a:pt x="745815" y="1798273"/>
                  <a:pt x="716327" y="1795709"/>
                </a:cubicBezTo>
                <a:cubicBezTo>
                  <a:pt x="633772" y="1788530"/>
                  <a:pt x="550812" y="1787013"/>
                  <a:pt x="468156" y="1781109"/>
                </a:cubicBezTo>
                <a:cubicBezTo>
                  <a:pt x="414545" y="1777279"/>
                  <a:pt x="361102" y="1771376"/>
                  <a:pt x="307575" y="1766510"/>
                </a:cubicBezTo>
                <a:cubicBezTo>
                  <a:pt x="307070" y="1766384"/>
                  <a:pt x="212368" y="1744293"/>
                  <a:pt x="205387" y="1737312"/>
                </a:cubicBezTo>
                <a:cubicBezTo>
                  <a:pt x="194506" y="1726430"/>
                  <a:pt x="195655" y="1708113"/>
                  <a:pt x="190789" y="1693514"/>
                </a:cubicBezTo>
                <a:cubicBezTo>
                  <a:pt x="220095" y="1620243"/>
                  <a:pt x="208418" y="1595569"/>
                  <a:pt x="307575" y="1591319"/>
                </a:cubicBezTo>
                <a:cubicBezTo>
                  <a:pt x="618758" y="1577982"/>
                  <a:pt x="930436" y="1581586"/>
                  <a:pt x="1241866" y="1576720"/>
                </a:cubicBezTo>
                <a:cubicBezTo>
                  <a:pt x="1256464" y="1566987"/>
                  <a:pt x="1269967" y="1555368"/>
                  <a:pt x="1285660" y="1547521"/>
                </a:cubicBezTo>
                <a:cubicBezTo>
                  <a:pt x="1299423" y="1540639"/>
                  <a:pt x="1316260" y="1540839"/>
                  <a:pt x="1329455" y="1532922"/>
                </a:cubicBezTo>
                <a:cubicBezTo>
                  <a:pt x="1341257" y="1525840"/>
                  <a:pt x="1348920" y="1513456"/>
                  <a:pt x="1358652" y="1503723"/>
                </a:cubicBezTo>
                <a:lnTo>
                  <a:pt x="1358652" y="1503723"/>
                </a:lnTo>
                <a:lnTo>
                  <a:pt x="1358652" y="1503723"/>
                </a:lnTo>
              </a:path>
            </a:pathLst>
          </a:custGeom>
          <a:solidFill>
            <a:schemeClr val="accent1"/>
          </a:solidFill>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9" name="Straight Arrow Connector 18"/>
          <p:cNvCxnSpPr/>
          <p:nvPr/>
        </p:nvCxnSpPr>
        <p:spPr>
          <a:xfrm>
            <a:off x="145982" y="5101608"/>
            <a:ext cx="8656784" cy="0"/>
          </a:xfrm>
          <a:prstGeom prst="straightConnector1">
            <a:avLst/>
          </a:prstGeom>
          <a:ln w="571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898483" y="5100388"/>
            <a:ext cx="1604186" cy="0"/>
          </a:xfrm>
          <a:prstGeom prst="line">
            <a:avLst/>
          </a:prstGeom>
          <a:ln w="76200" cmpd="sng">
            <a:solidFill>
              <a:srgbClr val="FF0000">
                <a:alpha val="55000"/>
              </a:srgb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018231" y="5101608"/>
            <a:ext cx="1604186" cy="0"/>
          </a:xfrm>
          <a:prstGeom prst="line">
            <a:avLst/>
          </a:prstGeom>
          <a:ln w="76200" cmpd="sng">
            <a:solidFill>
              <a:srgbClr val="FF6600">
                <a:alpha val="55000"/>
              </a:srgb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147850" y="5101608"/>
            <a:ext cx="1604186" cy="0"/>
          </a:xfrm>
          <a:prstGeom prst="line">
            <a:avLst/>
          </a:prstGeom>
          <a:ln w="76200" cmpd="sng">
            <a:solidFill>
              <a:srgbClr val="FFFF00">
                <a:alpha val="55000"/>
              </a:srgb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4349517" y="5101608"/>
            <a:ext cx="1604186" cy="0"/>
          </a:xfrm>
          <a:prstGeom prst="line">
            <a:avLst/>
          </a:prstGeom>
          <a:ln w="76200" cmpd="sng">
            <a:solidFill>
              <a:srgbClr val="008000">
                <a:alpha val="55000"/>
              </a:srgb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436397" y="5100388"/>
            <a:ext cx="1604186" cy="0"/>
          </a:xfrm>
          <a:prstGeom prst="line">
            <a:avLst/>
          </a:prstGeom>
          <a:ln w="76200" cmpd="sng">
            <a:solidFill>
              <a:schemeClr val="accent5">
                <a:lumMod val="75000"/>
                <a:alpha val="5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506634" y="5101606"/>
            <a:ext cx="1604186" cy="0"/>
          </a:xfrm>
          <a:prstGeom prst="line">
            <a:avLst/>
          </a:prstGeom>
          <a:ln w="76200" cmpd="sng">
            <a:solidFill>
              <a:srgbClr val="0000FF">
                <a:alpha val="55000"/>
              </a:srgbClr>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35624" y="4767793"/>
            <a:ext cx="10035721" cy="584776"/>
          </a:xfrm>
          <a:prstGeom prst="rect">
            <a:avLst/>
          </a:prstGeom>
          <a:noFill/>
        </p:spPr>
        <p:txBody>
          <a:bodyPr wrap="square" rtlCol="0">
            <a:spAutoFit/>
          </a:bodyPr>
          <a:lstStyle/>
          <a:p>
            <a:r>
              <a:rPr lang="en-US" sz="3200" dirty="0">
                <a:solidFill>
                  <a:srgbClr val="FF0000"/>
                </a:solidFill>
              </a:rPr>
              <a:t> (</a:t>
            </a:r>
            <a:r>
              <a:rPr lang="en-US" sz="3200" dirty="0"/>
              <a:t>           </a:t>
            </a:r>
            <a:r>
              <a:rPr lang="en-US" sz="3200" dirty="0">
                <a:solidFill>
                  <a:srgbClr val="FF6600"/>
                </a:solidFill>
              </a:rPr>
              <a:t>(</a:t>
            </a:r>
            <a:r>
              <a:rPr lang="en-US" sz="3200" dirty="0"/>
              <a:t>    </a:t>
            </a:r>
            <a:r>
              <a:rPr lang="en-US" sz="3200" dirty="0">
                <a:solidFill>
                  <a:srgbClr val="FF0000"/>
                </a:solidFill>
              </a:rPr>
              <a:t>)</a:t>
            </a:r>
            <a:r>
              <a:rPr lang="en-US" sz="3200" dirty="0"/>
              <a:t>     </a:t>
            </a:r>
            <a:r>
              <a:rPr lang="en-US" sz="3200" dirty="0">
                <a:solidFill>
                  <a:srgbClr val="FFFF00"/>
                </a:solidFill>
              </a:rPr>
              <a:t>(</a:t>
            </a:r>
            <a:r>
              <a:rPr lang="en-US" sz="3200" dirty="0"/>
              <a:t>    </a:t>
            </a:r>
            <a:r>
              <a:rPr lang="en-US" sz="3200" dirty="0">
                <a:solidFill>
                  <a:srgbClr val="FF6600"/>
                </a:solidFill>
              </a:rPr>
              <a:t>)</a:t>
            </a:r>
            <a:r>
              <a:rPr lang="en-US" sz="3200" dirty="0"/>
              <a:t>       </a:t>
            </a:r>
            <a:r>
              <a:rPr lang="en-US" sz="3200" dirty="0">
                <a:solidFill>
                  <a:srgbClr val="008000"/>
                </a:solidFill>
              </a:rPr>
              <a:t>(</a:t>
            </a:r>
            <a:r>
              <a:rPr lang="en-US" sz="3200" dirty="0"/>
              <a:t>   </a:t>
            </a:r>
            <a:r>
              <a:rPr lang="en-US" sz="3200" dirty="0">
                <a:solidFill>
                  <a:srgbClr val="FFFF00"/>
                </a:solidFill>
              </a:rPr>
              <a:t>)</a:t>
            </a:r>
            <a:r>
              <a:rPr lang="en-US" sz="3200" dirty="0"/>
              <a:t>      </a:t>
            </a:r>
            <a:r>
              <a:rPr lang="en-US" sz="3200" dirty="0">
                <a:solidFill>
                  <a:schemeClr val="accent5">
                    <a:lumMod val="75000"/>
                  </a:schemeClr>
                </a:solidFill>
              </a:rPr>
              <a:t>(</a:t>
            </a:r>
            <a:r>
              <a:rPr lang="en-US" sz="3200" dirty="0"/>
              <a:t>    </a:t>
            </a:r>
            <a:r>
              <a:rPr lang="en-US" sz="3200" dirty="0">
                <a:solidFill>
                  <a:srgbClr val="008000"/>
                </a:solidFill>
              </a:rPr>
              <a:t>)</a:t>
            </a:r>
            <a:r>
              <a:rPr lang="en-US" sz="3200" dirty="0"/>
              <a:t>     </a:t>
            </a:r>
            <a:r>
              <a:rPr lang="en-US" sz="3200" dirty="0">
                <a:solidFill>
                  <a:srgbClr val="0000FF"/>
                </a:solidFill>
              </a:rPr>
              <a:t>(</a:t>
            </a:r>
            <a:r>
              <a:rPr lang="en-US" sz="3200" dirty="0"/>
              <a:t>   </a:t>
            </a:r>
            <a:r>
              <a:rPr lang="en-US" sz="3200" dirty="0">
                <a:solidFill>
                  <a:srgbClr val="31859C"/>
                </a:solidFill>
              </a:rPr>
              <a:t>)</a:t>
            </a:r>
            <a:r>
              <a:rPr lang="en-US" sz="3200" dirty="0"/>
              <a:t>           </a:t>
            </a:r>
            <a:r>
              <a:rPr lang="en-US" sz="3200" dirty="0">
                <a:solidFill>
                  <a:srgbClr val="0000FF"/>
                </a:solidFill>
              </a:rPr>
              <a:t>)</a:t>
            </a:r>
          </a:p>
        </p:txBody>
      </p:sp>
      <p:sp>
        <p:nvSpPr>
          <p:cNvPr id="21" name="Oval 20"/>
          <p:cNvSpPr/>
          <p:nvPr/>
        </p:nvSpPr>
        <p:spPr>
          <a:xfrm>
            <a:off x="1513177" y="1749826"/>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2700458" y="259479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3114992" y="145993"/>
            <a:ext cx="1604185" cy="4446612"/>
          </a:xfrm>
          <a:prstGeom prst="rect">
            <a:avLst/>
          </a:prstGeom>
          <a:solidFill>
            <a:srgbClr val="FFFF00">
              <a:alpha val="47000"/>
            </a:srgbClr>
          </a:solidFill>
          <a:ln w="19050" cmpd="sng">
            <a:solidFill>
              <a:srgbClr val="FFFF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3918512" y="261580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93953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991672" y="145993"/>
            <a:ext cx="6993815" cy="4379777"/>
          </a:xfrm>
          <a:custGeom>
            <a:avLst/>
            <a:gdLst>
              <a:gd name="connsiteX0" fmla="*/ 1095883 w 6993815"/>
              <a:gd name="connsiteY0" fmla="*/ 1518323 h 4379777"/>
              <a:gd name="connsiteX1" fmla="*/ 1095883 w 6993815"/>
              <a:gd name="connsiteY1" fmla="*/ 1518323 h 4379777"/>
              <a:gd name="connsiteX2" fmla="*/ 1387848 w 6993815"/>
              <a:gd name="connsiteY2" fmla="*/ 1503723 h 4379777"/>
              <a:gd name="connsiteX3" fmla="*/ 1636019 w 6993815"/>
              <a:gd name="connsiteY3" fmla="*/ 1532922 h 4379777"/>
              <a:gd name="connsiteX4" fmla="*/ 1679814 w 6993815"/>
              <a:gd name="connsiteY4" fmla="*/ 1547521 h 4379777"/>
              <a:gd name="connsiteX5" fmla="*/ 1752805 w 6993815"/>
              <a:gd name="connsiteY5" fmla="*/ 1562120 h 4379777"/>
              <a:gd name="connsiteX6" fmla="*/ 1811199 w 6993815"/>
              <a:gd name="connsiteY6" fmla="*/ 1547521 h 4379777"/>
              <a:gd name="connsiteX7" fmla="*/ 1825797 w 6993815"/>
              <a:gd name="connsiteY7" fmla="*/ 1328532 h 4379777"/>
              <a:gd name="connsiteX8" fmla="*/ 1840395 w 6993815"/>
              <a:gd name="connsiteY8" fmla="*/ 1182540 h 4379777"/>
              <a:gd name="connsiteX9" fmla="*/ 1869592 w 6993815"/>
              <a:gd name="connsiteY9" fmla="*/ 846757 h 4379777"/>
              <a:gd name="connsiteX10" fmla="*/ 1884190 w 6993815"/>
              <a:gd name="connsiteY10" fmla="*/ 759161 h 4379777"/>
              <a:gd name="connsiteX11" fmla="*/ 1913387 w 6993815"/>
              <a:gd name="connsiteY11" fmla="*/ 671566 h 4379777"/>
              <a:gd name="connsiteX12" fmla="*/ 1927985 w 6993815"/>
              <a:gd name="connsiteY12" fmla="*/ 627768 h 4379777"/>
              <a:gd name="connsiteX13" fmla="*/ 1957181 w 6993815"/>
              <a:gd name="connsiteY13" fmla="*/ 569371 h 4379777"/>
              <a:gd name="connsiteX14" fmla="*/ 1971780 w 6993815"/>
              <a:gd name="connsiteY14" fmla="*/ 510974 h 4379777"/>
              <a:gd name="connsiteX15" fmla="*/ 2000976 w 6993815"/>
              <a:gd name="connsiteY15" fmla="*/ 467176 h 4379777"/>
              <a:gd name="connsiteX16" fmla="*/ 2030173 w 6993815"/>
              <a:gd name="connsiteY16" fmla="*/ 408779 h 4379777"/>
              <a:gd name="connsiteX17" fmla="*/ 2073968 w 6993815"/>
              <a:gd name="connsiteY17" fmla="*/ 379581 h 4379777"/>
              <a:gd name="connsiteX18" fmla="*/ 2234549 w 6993815"/>
              <a:gd name="connsiteY18" fmla="*/ 335783 h 4379777"/>
              <a:gd name="connsiteX19" fmla="*/ 2322139 w 6993815"/>
              <a:gd name="connsiteY19" fmla="*/ 350382 h 4379777"/>
              <a:gd name="connsiteX20" fmla="*/ 2336737 w 6993815"/>
              <a:gd name="connsiteY20" fmla="*/ 394180 h 4379777"/>
              <a:gd name="connsiteX21" fmla="*/ 2365933 w 6993815"/>
              <a:gd name="connsiteY21" fmla="*/ 452577 h 4379777"/>
              <a:gd name="connsiteX22" fmla="*/ 2365933 w 6993815"/>
              <a:gd name="connsiteY22" fmla="*/ 905154 h 4379777"/>
              <a:gd name="connsiteX23" fmla="*/ 2380532 w 6993815"/>
              <a:gd name="connsiteY23" fmla="*/ 1240937 h 4379777"/>
              <a:gd name="connsiteX24" fmla="*/ 2395130 w 6993815"/>
              <a:gd name="connsiteY24" fmla="*/ 1299334 h 4379777"/>
              <a:gd name="connsiteX25" fmla="*/ 2468121 w 6993815"/>
              <a:gd name="connsiteY25" fmla="*/ 1430727 h 4379777"/>
              <a:gd name="connsiteX26" fmla="*/ 2511916 w 6993815"/>
              <a:gd name="connsiteY26" fmla="*/ 1445326 h 4379777"/>
              <a:gd name="connsiteX27" fmla="*/ 2614104 w 6993815"/>
              <a:gd name="connsiteY27" fmla="*/ 1489124 h 4379777"/>
              <a:gd name="connsiteX28" fmla="*/ 2730890 w 6993815"/>
              <a:gd name="connsiteY28" fmla="*/ 1503723 h 4379777"/>
              <a:gd name="connsiteX29" fmla="*/ 3008258 w 6993815"/>
              <a:gd name="connsiteY29" fmla="*/ 1474525 h 4379777"/>
              <a:gd name="connsiteX30" fmla="*/ 3095848 w 6993815"/>
              <a:gd name="connsiteY30" fmla="*/ 1372330 h 4379777"/>
              <a:gd name="connsiteX31" fmla="*/ 3183437 w 6993815"/>
              <a:gd name="connsiteY31" fmla="*/ 1270135 h 4379777"/>
              <a:gd name="connsiteX32" fmla="*/ 3198036 w 6993815"/>
              <a:gd name="connsiteY32" fmla="*/ 1226338 h 4379777"/>
              <a:gd name="connsiteX33" fmla="*/ 3227232 w 6993815"/>
              <a:gd name="connsiteY33" fmla="*/ 1094944 h 4379777"/>
              <a:gd name="connsiteX34" fmla="*/ 3241830 w 6993815"/>
              <a:gd name="connsiteY34" fmla="*/ 1036547 h 4379777"/>
              <a:gd name="connsiteX35" fmla="*/ 3256429 w 6993815"/>
              <a:gd name="connsiteY35" fmla="*/ 510974 h 4379777"/>
              <a:gd name="connsiteX36" fmla="*/ 3285625 w 6993815"/>
              <a:gd name="connsiteY36" fmla="*/ 364982 h 4379777"/>
              <a:gd name="connsiteX37" fmla="*/ 3300224 w 6993815"/>
              <a:gd name="connsiteY37" fmla="*/ 321184 h 4379777"/>
              <a:gd name="connsiteX38" fmla="*/ 3329420 w 6993815"/>
              <a:gd name="connsiteY38" fmla="*/ 189790 h 4379777"/>
              <a:gd name="connsiteX39" fmla="*/ 3344018 w 6993815"/>
              <a:gd name="connsiteY39" fmla="*/ 145993 h 4379777"/>
              <a:gd name="connsiteX40" fmla="*/ 3387813 w 6993815"/>
              <a:gd name="connsiteY40" fmla="*/ 102195 h 4379777"/>
              <a:gd name="connsiteX41" fmla="*/ 3460805 w 6993815"/>
              <a:gd name="connsiteY41" fmla="*/ 14599 h 4379777"/>
              <a:gd name="connsiteX42" fmla="*/ 3519198 w 6993815"/>
              <a:gd name="connsiteY42" fmla="*/ 0 h 4379777"/>
              <a:gd name="connsiteX43" fmla="*/ 3665181 w 6993815"/>
              <a:gd name="connsiteY43" fmla="*/ 43798 h 4379777"/>
              <a:gd name="connsiteX44" fmla="*/ 3723574 w 6993815"/>
              <a:gd name="connsiteY44" fmla="*/ 1094944 h 4379777"/>
              <a:gd name="connsiteX45" fmla="*/ 3738172 w 6993815"/>
              <a:gd name="connsiteY45" fmla="*/ 1138742 h 4379777"/>
              <a:gd name="connsiteX46" fmla="*/ 3781967 w 6993815"/>
              <a:gd name="connsiteY46" fmla="*/ 1197139 h 4379777"/>
              <a:gd name="connsiteX47" fmla="*/ 3796565 w 6993815"/>
              <a:gd name="connsiteY47" fmla="*/ 1518323 h 4379777"/>
              <a:gd name="connsiteX48" fmla="*/ 3811163 w 6993815"/>
              <a:gd name="connsiteY48" fmla="*/ 1576720 h 4379777"/>
              <a:gd name="connsiteX49" fmla="*/ 3854958 w 6993815"/>
              <a:gd name="connsiteY49" fmla="*/ 1605918 h 4379777"/>
              <a:gd name="connsiteX50" fmla="*/ 4322103 w 6993815"/>
              <a:gd name="connsiteY50" fmla="*/ 1591319 h 4379777"/>
              <a:gd name="connsiteX51" fmla="*/ 4468086 w 6993815"/>
              <a:gd name="connsiteY51" fmla="*/ 1562120 h 4379777"/>
              <a:gd name="connsiteX52" fmla="*/ 4643266 w 6993815"/>
              <a:gd name="connsiteY52" fmla="*/ 1532922 h 4379777"/>
              <a:gd name="connsiteX53" fmla="*/ 4876838 w 6993815"/>
              <a:gd name="connsiteY53" fmla="*/ 1474525 h 4379777"/>
              <a:gd name="connsiteX54" fmla="*/ 5008223 w 6993815"/>
              <a:gd name="connsiteY54" fmla="*/ 1445326 h 4379777"/>
              <a:gd name="connsiteX55" fmla="*/ 5183402 w 6993815"/>
              <a:gd name="connsiteY55" fmla="*/ 1416128 h 4379777"/>
              <a:gd name="connsiteX56" fmla="*/ 5329385 w 6993815"/>
              <a:gd name="connsiteY56" fmla="*/ 1372330 h 4379777"/>
              <a:gd name="connsiteX57" fmla="*/ 5650547 w 6993815"/>
              <a:gd name="connsiteY57" fmla="*/ 1343132 h 4379777"/>
              <a:gd name="connsiteX58" fmla="*/ 6292872 w 6993815"/>
              <a:gd name="connsiteY58" fmla="*/ 1357731 h 4379777"/>
              <a:gd name="connsiteX59" fmla="*/ 6395060 w 6993815"/>
              <a:gd name="connsiteY59" fmla="*/ 1386929 h 4379777"/>
              <a:gd name="connsiteX60" fmla="*/ 6482649 w 6993815"/>
              <a:gd name="connsiteY60" fmla="*/ 1401529 h 4379777"/>
              <a:gd name="connsiteX61" fmla="*/ 6657829 w 6993815"/>
              <a:gd name="connsiteY61" fmla="*/ 1445326 h 4379777"/>
              <a:gd name="connsiteX62" fmla="*/ 6716222 w 6993815"/>
              <a:gd name="connsiteY62" fmla="*/ 1459926 h 4379777"/>
              <a:gd name="connsiteX63" fmla="*/ 6803812 w 6993815"/>
              <a:gd name="connsiteY63" fmla="*/ 1489124 h 4379777"/>
              <a:gd name="connsiteX64" fmla="*/ 6847606 w 6993815"/>
              <a:gd name="connsiteY64" fmla="*/ 1518323 h 4379777"/>
              <a:gd name="connsiteX65" fmla="*/ 6891401 w 6993815"/>
              <a:gd name="connsiteY65" fmla="*/ 1532922 h 4379777"/>
              <a:gd name="connsiteX66" fmla="*/ 6978991 w 6993815"/>
              <a:gd name="connsiteY66" fmla="*/ 1620517 h 4379777"/>
              <a:gd name="connsiteX67" fmla="*/ 6993589 w 6993815"/>
              <a:gd name="connsiteY67" fmla="*/ 1678914 h 4379777"/>
              <a:gd name="connsiteX68" fmla="*/ 6964393 w 6993815"/>
              <a:gd name="connsiteY68" fmla="*/ 1766510 h 4379777"/>
              <a:gd name="connsiteX69" fmla="*/ 6906000 w 6993815"/>
              <a:gd name="connsiteY69" fmla="*/ 1795709 h 4379777"/>
              <a:gd name="connsiteX70" fmla="*/ 6774615 w 6993815"/>
              <a:gd name="connsiteY70" fmla="*/ 1824907 h 4379777"/>
              <a:gd name="connsiteX71" fmla="*/ 4614069 w 6993815"/>
              <a:gd name="connsiteY71" fmla="*/ 1824907 h 4379777"/>
              <a:gd name="connsiteX72" fmla="*/ 4526479 w 6993815"/>
              <a:gd name="connsiteY72" fmla="*/ 1854106 h 4379777"/>
              <a:gd name="connsiteX73" fmla="*/ 4409693 w 6993815"/>
              <a:gd name="connsiteY73" fmla="*/ 1956300 h 4379777"/>
              <a:gd name="connsiteX74" fmla="*/ 4351300 w 6993815"/>
              <a:gd name="connsiteY74" fmla="*/ 1985499 h 4379777"/>
              <a:gd name="connsiteX75" fmla="*/ 4263710 w 6993815"/>
              <a:gd name="connsiteY75" fmla="*/ 2043896 h 4379777"/>
              <a:gd name="connsiteX76" fmla="*/ 4176121 w 6993815"/>
              <a:gd name="connsiteY76" fmla="*/ 2102293 h 4379777"/>
              <a:gd name="connsiteX77" fmla="*/ 4117727 w 6993815"/>
              <a:gd name="connsiteY77" fmla="*/ 2146091 h 4379777"/>
              <a:gd name="connsiteX78" fmla="*/ 4088531 w 6993815"/>
              <a:gd name="connsiteY78" fmla="*/ 2189888 h 4379777"/>
              <a:gd name="connsiteX79" fmla="*/ 4103129 w 6993815"/>
              <a:gd name="connsiteY79" fmla="*/ 2335881 h 4379777"/>
              <a:gd name="connsiteX80" fmla="*/ 4176121 w 6993815"/>
              <a:gd name="connsiteY80" fmla="*/ 2365079 h 4379777"/>
              <a:gd name="connsiteX81" fmla="*/ 4278309 w 6993815"/>
              <a:gd name="connsiteY81" fmla="*/ 2408877 h 4379777"/>
              <a:gd name="connsiteX82" fmla="*/ 4395095 w 6993815"/>
              <a:gd name="connsiteY82" fmla="*/ 2438076 h 4379777"/>
              <a:gd name="connsiteX83" fmla="*/ 4453488 w 6993815"/>
              <a:gd name="connsiteY83" fmla="*/ 2452675 h 4379777"/>
              <a:gd name="connsiteX84" fmla="*/ 4657864 w 6993815"/>
              <a:gd name="connsiteY84" fmla="*/ 2511072 h 4379777"/>
              <a:gd name="connsiteX85" fmla="*/ 4876838 w 6993815"/>
              <a:gd name="connsiteY85" fmla="*/ 2554870 h 4379777"/>
              <a:gd name="connsiteX86" fmla="*/ 5008223 w 6993815"/>
              <a:gd name="connsiteY86" fmla="*/ 2584068 h 4379777"/>
              <a:gd name="connsiteX87" fmla="*/ 5154206 w 6993815"/>
              <a:gd name="connsiteY87" fmla="*/ 2613267 h 4379777"/>
              <a:gd name="connsiteX88" fmla="*/ 5358582 w 6993815"/>
              <a:gd name="connsiteY88" fmla="*/ 2657065 h 4379777"/>
              <a:gd name="connsiteX89" fmla="*/ 5577556 w 6993815"/>
              <a:gd name="connsiteY89" fmla="*/ 2686263 h 4379777"/>
              <a:gd name="connsiteX90" fmla="*/ 6614034 w 6993815"/>
              <a:gd name="connsiteY90" fmla="*/ 2700862 h 4379777"/>
              <a:gd name="connsiteX91" fmla="*/ 6614034 w 6993815"/>
              <a:gd name="connsiteY91" fmla="*/ 2978248 h 4379777"/>
              <a:gd name="connsiteX92" fmla="*/ 6570239 w 6993815"/>
              <a:gd name="connsiteY92" fmla="*/ 2992847 h 4379777"/>
              <a:gd name="connsiteX93" fmla="*/ 6015504 w 6993815"/>
              <a:gd name="connsiteY93" fmla="*/ 2978248 h 4379777"/>
              <a:gd name="connsiteX94" fmla="*/ 5854923 w 6993815"/>
              <a:gd name="connsiteY94" fmla="*/ 2963649 h 4379777"/>
              <a:gd name="connsiteX95" fmla="*/ 5314787 w 6993815"/>
              <a:gd name="connsiteY95" fmla="*/ 2978248 h 4379777"/>
              <a:gd name="connsiteX96" fmla="*/ 5270992 w 6993815"/>
              <a:gd name="connsiteY96" fmla="*/ 2992847 h 4379777"/>
              <a:gd name="connsiteX97" fmla="*/ 5212599 w 6993815"/>
              <a:gd name="connsiteY97" fmla="*/ 3007447 h 4379777"/>
              <a:gd name="connsiteX98" fmla="*/ 5110411 w 6993815"/>
              <a:gd name="connsiteY98" fmla="*/ 3065844 h 4379777"/>
              <a:gd name="connsiteX99" fmla="*/ 5022821 w 6993815"/>
              <a:gd name="connsiteY99" fmla="*/ 3080443 h 4379777"/>
              <a:gd name="connsiteX100" fmla="*/ 4336702 w 6993815"/>
              <a:gd name="connsiteY100" fmla="*/ 3095042 h 4379777"/>
              <a:gd name="connsiteX101" fmla="*/ 4219915 w 6993815"/>
              <a:gd name="connsiteY101" fmla="*/ 3138840 h 4379777"/>
              <a:gd name="connsiteX102" fmla="*/ 4132326 w 6993815"/>
              <a:gd name="connsiteY102" fmla="*/ 3211836 h 4379777"/>
              <a:gd name="connsiteX103" fmla="*/ 4117727 w 6993815"/>
              <a:gd name="connsiteY103" fmla="*/ 3270233 h 4379777"/>
              <a:gd name="connsiteX104" fmla="*/ 4103129 w 6993815"/>
              <a:gd name="connsiteY104" fmla="*/ 3357829 h 4379777"/>
              <a:gd name="connsiteX105" fmla="*/ 4088531 w 6993815"/>
              <a:gd name="connsiteY105" fmla="*/ 3401627 h 4379777"/>
              <a:gd name="connsiteX106" fmla="*/ 4073933 w 6993815"/>
              <a:gd name="connsiteY106" fmla="*/ 3474623 h 4379777"/>
              <a:gd name="connsiteX107" fmla="*/ 4059334 w 6993815"/>
              <a:gd name="connsiteY107" fmla="*/ 4131589 h 4379777"/>
              <a:gd name="connsiteX108" fmla="*/ 4044736 w 6993815"/>
              <a:gd name="connsiteY108" fmla="*/ 4219185 h 4379777"/>
              <a:gd name="connsiteX109" fmla="*/ 4015539 w 6993815"/>
              <a:gd name="connsiteY109" fmla="*/ 4321380 h 4379777"/>
              <a:gd name="connsiteX110" fmla="*/ 3986343 w 6993815"/>
              <a:gd name="connsiteY110" fmla="*/ 4365177 h 4379777"/>
              <a:gd name="connsiteX111" fmla="*/ 3942548 w 6993815"/>
              <a:gd name="connsiteY111" fmla="*/ 4379777 h 4379777"/>
              <a:gd name="connsiteX112" fmla="*/ 3796565 w 6993815"/>
              <a:gd name="connsiteY112" fmla="*/ 4365177 h 4379777"/>
              <a:gd name="connsiteX113" fmla="*/ 3738172 w 6993815"/>
              <a:gd name="connsiteY113" fmla="*/ 4321380 h 4379777"/>
              <a:gd name="connsiteX114" fmla="*/ 3708975 w 6993815"/>
              <a:gd name="connsiteY114" fmla="*/ 4233784 h 4379777"/>
              <a:gd name="connsiteX115" fmla="*/ 3665181 w 6993815"/>
              <a:gd name="connsiteY115" fmla="*/ 4087792 h 4379777"/>
              <a:gd name="connsiteX116" fmla="*/ 3635984 w 6993815"/>
              <a:gd name="connsiteY116" fmla="*/ 3679012 h 4379777"/>
              <a:gd name="connsiteX117" fmla="*/ 3621386 w 6993815"/>
              <a:gd name="connsiteY117" fmla="*/ 3562218 h 4379777"/>
              <a:gd name="connsiteX118" fmla="*/ 3606787 w 6993815"/>
              <a:gd name="connsiteY118" fmla="*/ 3503821 h 4379777"/>
              <a:gd name="connsiteX119" fmla="*/ 3562993 w 6993815"/>
              <a:gd name="connsiteY119" fmla="*/ 3401627 h 4379777"/>
              <a:gd name="connsiteX120" fmla="*/ 3533796 w 6993815"/>
              <a:gd name="connsiteY120" fmla="*/ 3284833 h 4379777"/>
              <a:gd name="connsiteX121" fmla="*/ 3504599 w 6993815"/>
              <a:gd name="connsiteY121" fmla="*/ 3226436 h 4379777"/>
              <a:gd name="connsiteX122" fmla="*/ 3446206 w 6993815"/>
              <a:gd name="connsiteY122" fmla="*/ 3095042 h 4379777"/>
              <a:gd name="connsiteX123" fmla="*/ 3402412 w 6993815"/>
              <a:gd name="connsiteY123" fmla="*/ 3007447 h 4379777"/>
              <a:gd name="connsiteX124" fmla="*/ 3329420 w 6993815"/>
              <a:gd name="connsiteY124" fmla="*/ 2876053 h 4379777"/>
              <a:gd name="connsiteX125" fmla="*/ 3271027 w 6993815"/>
              <a:gd name="connsiteY125" fmla="*/ 2832256 h 4379777"/>
              <a:gd name="connsiteX126" fmla="*/ 3183437 w 6993815"/>
              <a:gd name="connsiteY126" fmla="*/ 2773859 h 4379777"/>
              <a:gd name="connsiteX127" fmla="*/ 2891472 w 6993815"/>
              <a:gd name="connsiteY127" fmla="*/ 2788458 h 4379777"/>
              <a:gd name="connsiteX128" fmla="*/ 2803882 w 6993815"/>
              <a:gd name="connsiteY128" fmla="*/ 2876053 h 4379777"/>
              <a:gd name="connsiteX129" fmla="*/ 2730890 w 6993815"/>
              <a:gd name="connsiteY129" fmla="*/ 2949050 h 4379777"/>
              <a:gd name="connsiteX130" fmla="*/ 2687096 w 6993815"/>
              <a:gd name="connsiteY130" fmla="*/ 3051244 h 4379777"/>
              <a:gd name="connsiteX131" fmla="*/ 2657899 w 6993815"/>
              <a:gd name="connsiteY131" fmla="*/ 3138840 h 4379777"/>
              <a:gd name="connsiteX132" fmla="*/ 2643301 w 6993815"/>
              <a:gd name="connsiteY132" fmla="*/ 3182638 h 4379777"/>
              <a:gd name="connsiteX133" fmla="*/ 2614104 w 6993815"/>
              <a:gd name="connsiteY133" fmla="*/ 3226436 h 4379777"/>
              <a:gd name="connsiteX134" fmla="*/ 2599506 w 6993815"/>
              <a:gd name="connsiteY134" fmla="*/ 3270233 h 4379777"/>
              <a:gd name="connsiteX135" fmla="*/ 2570309 w 6993815"/>
              <a:gd name="connsiteY135" fmla="*/ 3795806 h 4379777"/>
              <a:gd name="connsiteX136" fmla="*/ 2541113 w 6993815"/>
              <a:gd name="connsiteY136" fmla="*/ 4029395 h 4379777"/>
              <a:gd name="connsiteX137" fmla="*/ 2526514 w 6993815"/>
              <a:gd name="connsiteY137" fmla="*/ 4087792 h 4379777"/>
              <a:gd name="connsiteX138" fmla="*/ 2468121 w 6993815"/>
              <a:gd name="connsiteY138" fmla="*/ 4175387 h 4379777"/>
              <a:gd name="connsiteX139" fmla="*/ 2453523 w 6993815"/>
              <a:gd name="connsiteY139" fmla="*/ 4233784 h 4379777"/>
              <a:gd name="connsiteX140" fmla="*/ 2263745 w 6993815"/>
              <a:gd name="connsiteY140" fmla="*/ 4219185 h 4379777"/>
              <a:gd name="connsiteX141" fmla="*/ 2190754 w 6993815"/>
              <a:gd name="connsiteY141" fmla="*/ 4087792 h 4379777"/>
              <a:gd name="connsiteX142" fmla="*/ 2161557 w 6993815"/>
              <a:gd name="connsiteY142" fmla="*/ 4000196 h 4379777"/>
              <a:gd name="connsiteX143" fmla="*/ 2146959 w 6993815"/>
              <a:gd name="connsiteY143" fmla="*/ 3941799 h 4379777"/>
              <a:gd name="connsiteX144" fmla="*/ 2117763 w 6993815"/>
              <a:gd name="connsiteY144" fmla="*/ 3883402 h 4379777"/>
              <a:gd name="connsiteX145" fmla="*/ 2088566 w 6993815"/>
              <a:gd name="connsiteY145" fmla="*/ 3314031 h 4379777"/>
              <a:gd name="connsiteX146" fmla="*/ 2030173 w 6993815"/>
              <a:gd name="connsiteY146" fmla="*/ 2730061 h 4379777"/>
              <a:gd name="connsiteX147" fmla="*/ 716327 w 6993815"/>
              <a:gd name="connsiteY147" fmla="*/ 2730061 h 4379777"/>
              <a:gd name="connsiteX148" fmla="*/ 643336 w 6993815"/>
              <a:gd name="connsiteY148" fmla="*/ 2700862 h 4379777"/>
              <a:gd name="connsiteX149" fmla="*/ 541148 w 6993815"/>
              <a:gd name="connsiteY149" fmla="*/ 2686263 h 4379777"/>
              <a:gd name="connsiteX150" fmla="*/ 453558 w 6993815"/>
              <a:gd name="connsiteY150" fmla="*/ 2657065 h 4379777"/>
              <a:gd name="connsiteX151" fmla="*/ 249182 w 6993815"/>
              <a:gd name="connsiteY151" fmla="*/ 2613267 h 4379777"/>
              <a:gd name="connsiteX152" fmla="*/ 161593 w 6993815"/>
              <a:gd name="connsiteY152" fmla="*/ 2584068 h 4379777"/>
              <a:gd name="connsiteX153" fmla="*/ 117798 w 6993815"/>
              <a:gd name="connsiteY153" fmla="*/ 2569469 h 4379777"/>
              <a:gd name="connsiteX154" fmla="*/ 59405 w 6993815"/>
              <a:gd name="connsiteY154" fmla="*/ 2540271 h 4379777"/>
              <a:gd name="connsiteX155" fmla="*/ 1011 w 6993815"/>
              <a:gd name="connsiteY155" fmla="*/ 2452675 h 4379777"/>
              <a:gd name="connsiteX156" fmla="*/ 15610 w 6993815"/>
              <a:gd name="connsiteY156" fmla="*/ 2394278 h 4379777"/>
              <a:gd name="connsiteX157" fmla="*/ 176191 w 6993815"/>
              <a:gd name="connsiteY157" fmla="*/ 2350480 h 4379777"/>
              <a:gd name="connsiteX158" fmla="*/ 438960 w 6993815"/>
              <a:gd name="connsiteY158" fmla="*/ 2306682 h 4379777"/>
              <a:gd name="connsiteX159" fmla="*/ 1022891 w 6993815"/>
              <a:gd name="connsiteY159" fmla="*/ 2321282 h 4379777"/>
              <a:gd name="connsiteX160" fmla="*/ 1110481 w 6993815"/>
              <a:gd name="connsiteY160" fmla="*/ 2335881 h 4379777"/>
              <a:gd name="connsiteX161" fmla="*/ 1241866 w 6993815"/>
              <a:gd name="connsiteY161" fmla="*/ 2350480 h 4379777"/>
              <a:gd name="connsiteX162" fmla="*/ 2132361 w 6993815"/>
              <a:gd name="connsiteY162" fmla="*/ 2335881 h 4379777"/>
              <a:gd name="connsiteX163" fmla="*/ 2176156 w 6993815"/>
              <a:gd name="connsiteY163" fmla="*/ 2292083 h 4379777"/>
              <a:gd name="connsiteX164" fmla="*/ 2234549 w 6993815"/>
              <a:gd name="connsiteY164" fmla="*/ 2204488 h 4379777"/>
              <a:gd name="connsiteX165" fmla="*/ 2205352 w 6993815"/>
              <a:gd name="connsiteY165" fmla="*/ 2102293 h 4379777"/>
              <a:gd name="connsiteX166" fmla="*/ 2059369 w 6993815"/>
              <a:gd name="connsiteY166" fmla="*/ 2014697 h 4379777"/>
              <a:gd name="connsiteX167" fmla="*/ 2015575 w 6993815"/>
              <a:gd name="connsiteY167" fmla="*/ 1985499 h 4379777"/>
              <a:gd name="connsiteX168" fmla="*/ 1971780 w 6993815"/>
              <a:gd name="connsiteY168" fmla="*/ 1970900 h 4379777"/>
              <a:gd name="connsiteX169" fmla="*/ 1563028 w 6993815"/>
              <a:gd name="connsiteY169" fmla="*/ 1941701 h 4379777"/>
              <a:gd name="connsiteX170" fmla="*/ 1314857 w 6993815"/>
              <a:gd name="connsiteY170" fmla="*/ 1897903 h 4379777"/>
              <a:gd name="connsiteX171" fmla="*/ 1125079 w 6993815"/>
              <a:gd name="connsiteY171" fmla="*/ 1854106 h 4379777"/>
              <a:gd name="connsiteX172" fmla="*/ 803917 w 6993815"/>
              <a:gd name="connsiteY172" fmla="*/ 1810308 h 4379777"/>
              <a:gd name="connsiteX173" fmla="*/ 716327 w 6993815"/>
              <a:gd name="connsiteY173" fmla="*/ 1795709 h 4379777"/>
              <a:gd name="connsiteX174" fmla="*/ 468156 w 6993815"/>
              <a:gd name="connsiteY174" fmla="*/ 1781109 h 4379777"/>
              <a:gd name="connsiteX175" fmla="*/ 307575 w 6993815"/>
              <a:gd name="connsiteY175" fmla="*/ 1766510 h 4379777"/>
              <a:gd name="connsiteX176" fmla="*/ 205387 w 6993815"/>
              <a:gd name="connsiteY176" fmla="*/ 1737312 h 4379777"/>
              <a:gd name="connsiteX177" fmla="*/ 190789 w 6993815"/>
              <a:gd name="connsiteY177" fmla="*/ 1693514 h 4379777"/>
              <a:gd name="connsiteX178" fmla="*/ 307575 w 6993815"/>
              <a:gd name="connsiteY178" fmla="*/ 1591319 h 4379777"/>
              <a:gd name="connsiteX179" fmla="*/ 1241866 w 6993815"/>
              <a:gd name="connsiteY179" fmla="*/ 1576720 h 4379777"/>
              <a:gd name="connsiteX180" fmla="*/ 1285660 w 6993815"/>
              <a:gd name="connsiteY180" fmla="*/ 1547521 h 4379777"/>
              <a:gd name="connsiteX181" fmla="*/ 1329455 w 6993815"/>
              <a:gd name="connsiteY181" fmla="*/ 1532922 h 4379777"/>
              <a:gd name="connsiteX182" fmla="*/ 1358652 w 6993815"/>
              <a:gd name="connsiteY182" fmla="*/ 1503723 h 4379777"/>
              <a:gd name="connsiteX183" fmla="*/ 1358652 w 6993815"/>
              <a:gd name="connsiteY183" fmla="*/ 1503723 h 4379777"/>
              <a:gd name="connsiteX184" fmla="*/ 1358652 w 6993815"/>
              <a:gd name="connsiteY184" fmla="*/ 1503723 h 43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6993815" h="4379777">
                <a:moveTo>
                  <a:pt x="1095883" y="1518323"/>
                </a:moveTo>
                <a:lnTo>
                  <a:pt x="1095883" y="1518323"/>
                </a:lnTo>
                <a:cubicBezTo>
                  <a:pt x="1193205" y="1513456"/>
                  <a:pt x="1290405" y="1503723"/>
                  <a:pt x="1387848" y="1503723"/>
                </a:cubicBezTo>
                <a:cubicBezTo>
                  <a:pt x="1436320" y="1503723"/>
                  <a:pt x="1573386" y="1519003"/>
                  <a:pt x="1636019" y="1532922"/>
                </a:cubicBezTo>
                <a:cubicBezTo>
                  <a:pt x="1651041" y="1536260"/>
                  <a:pt x="1664885" y="1543789"/>
                  <a:pt x="1679814" y="1547521"/>
                </a:cubicBezTo>
                <a:cubicBezTo>
                  <a:pt x="1703885" y="1553539"/>
                  <a:pt x="1728475" y="1557254"/>
                  <a:pt x="1752805" y="1562120"/>
                </a:cubicBezTo>
                <a:cubicBezTo>
                  <a:pt x="1772270" y="1557254"/>
                  <a:pt x="1805215" y="1566672"/>
                  <a:pt x="1811199" y="1547521"/>
                </a:cubicBezTo>
                <a:cubicBezTo>
                  <a:pt x="1833019" y="1477692"/>
                  <a:pt x="1819963" y="1401457"/>
                  <a:pt x="1825797" y="1328532"/>
                </a:cubicBezTo>
                <a:cubicBezTo>
                  <a:pt x="1829697" y="1279781"/>
                  <a:pt x="1836911" y="1231322"/>
                  <a:pt x="1840395" y="1182540"/>
                </a:cubicBezTo>
                <a:cubicBezTo>
                  <a:pt x="1870503" y="760989"/>
                  <a:pt x="1833790" y="1043677"/>
                  <a:pt x="1869592" y="846757"/>
                </a:cubicBezTo>
                <a:cubicBezTo>
                  <a:pt x="1874887" y="817633"/>
                  <a:pt x="1877011" y="787879"/>
                  <a:pt x="1884190" y="759161"/>
                </a:cubicBezTo>
                <a:cubicBezTo>
                  <a:pt x="1891654" y="729302"/>
                  <a:pt x="1903655" y="700764"/>
                  <a:pt x="1913387" y="671566"/>
                </a:cubicBezTo>
                <a:cubicBezTo>
                  <a:pt x="1918253" y="656967"/>
                  <a:pt x="1921103" y="641532"/>
                  <a:pt x="1927985" y="627768"/>
                </a:cubicBezTo>
                <a:cubicBezTo>
                  <a:pt x="1937717" y="608302"/>
                  <a:pt x="1949540" y="589748"/>
                  <a:pt x="1957181" y="569371"/>
                </a:cubicBezTo>
                <a:cubicBezTo>
                  <a:pt x="1964226" y="550584"/>
                  <a:pt x="1963877" y="529417"/>
                  <a:pt x="1971780" y="510974"/>
                </a:cubicBezTo>
                <a:cubicBezTo>
                  <a:pt x="1978691" y="494847"/>
                  <a:pt x="1992271" y="482410"/>
                  <a:pt x="2000976" y="467176"/>
                </a:cubicBezTo>
                <a:cubicBezTo>
                  <a:pt x="2011773" y="448280"/>
                  <a:pt x="2016241" y="425498"/>
                  <a:pt x="2030173" y="408779"/>
                </a:cubicBezTo>
                <a:cubicBezTo>
                  <a:pt x="2041405" y="395300"/>
                  <a:pt x="2058735" y="388286"/>
                  <a:pt x="2073968" y="379581"/>
                </a:cubicBezTo>
                <a:cubicBezTo>
                  <a:pt x="2148277" y="337116"/>
                  <a:pt x="2134312" y="350103"/>
                  <a:pt x="2234549" y="335783"/>
                </a:cubicBezTo>
                <a:cubicBezTo>
                  <a:pt x="2263746" y="340649"/>
                  <a:pt x="2296440" y="335696"/>
                  <a:pt x="2322139" y="350382"/>
                </a:cubicBezTo>
                <a:cubicBezTo>
                  <a:pt x="2335500" y="358017"/>
                  <a:pt x="2330675" y="380035"/>
                  <a:pt x="2336737" y="394180"/>
                </a:cubicBezTo>
                <a:cubicBezTo>
                  <a:pt x="2345309" y="414184"/>
                  <a:pt x="2356201" y="433111"/>
                  <a:pt x="2365933" y="452577"/>
                </a:cubicBezTo>
                <a:cubicBezTo>
                  <a:pt x="2400137" y="726215"/>
                  <a:pt x="2365933" y="399746"/>
                  <a:pt x="2365933" y="905154"/>
                </a:cubicBezTo>
                <a:cubicBezTo>
                  <a:pt x="2365933" y="1017187"/>
                  <a:pt x="2372256" y="1129210"/>
                  <a:pt x="2380532" y="1240937"/>
                </a:cubicBezTo>
                <a:cubicBezTo>
                  <a:pt x="2382014" y="1260947"/>
                  <a:pt x="2389618" y="1280041"/>
                  <a:pt x="2395130" y="1299334"/>
                </a:cubicBezTo>
                <a:cubicBezTo>
                  <a:pt x="2405954" y="1337221"/>
                  <a:pt x="2435100" y="1419720"/>
                  <a:pt x="2468121" y="1430727"/>
                </a:cubicBezTo>
                <a:cubicBezTo>
                  <a:pt x="2482719" y="1435593"/>
                  <a:pt x="2497772" y="1439264"/>
                  <a:pt x="2511916" y="1445326"/>
                </a:cubicBezTo>
                <a:cubicBezTo>
                  <a:pt x="2549005" y="1461222"/>
                  <a:pt x="2574460" y="1481916"/>
                  <a:pt x="2614104" y="1489124"/>
                </a:cubicBezTo>
                <a:cubicBezTo>
                  <a:pt x="2652703" y="1496142"/>
                  <a:pt x="2691961" y="1498857"/>
                  <a:pt x="2730890" y="1503723"/>
                </a:cubicBezTo>
                <a:cubicBezTo>
                  <a:pt x="2823346" y="1493990"/>
                  <a:pt x="2917413" y="1494275"/>
                  <a:pt x="3008258" y="1474525"/>
                </a:cubicBezTo>
                <a:cubicBezTo>
                  <a:pt x="3067822" y="1461576"/>
                  <a:pt x="3070296" y="1413217"/>
                  <a:pt x="3095848" y="1372330"/>
                </a:cubicBezTo>
                <a:cubicBezTo>
                  <a:pt x="3127061" y="1322385"/>
                  <a:pt x="3143623" y="1309951"/>
                  <a:pt x="3183437" y="1270135"/>
                </a:cubicBezTo>
                <a:cubicBezTo>
                  <a:pt x="3188303" y="1255536"/>
                  <a:pt x="3193809" y="1241135"/>
                  <a:pt x="3198036" y="1226338"/>
                </a:cubicBezTo>
                <a:cubicBezTo>
                  <a:pt x="3215835" y="1164040"/>
                  <a:pt x="3212184" y="1162668"/>
                  <a:pt x="3227232" y="1094944"/>
                </a:cubicBezTo>
                <a:cubicBezTo>
                  <a:pt x="3231584" y="1075357"/>
                  <a:pt x="3236964" y="1056013"/>
                  <a:pt x="3241830" y="1036547"/>
                </a:cubicBezTo>
                <a:cubicBezTo>
                  <a:pt x="3246696" y="861356"/>
                  <a:pt x="3248093" y="686034"/>
                  <a:pt x="3256429" y="510974"/>
                </a:cubicBezTo>
                <a:cubicBezTo>
                  <a:pt x="3258068" y="476561"/>
                  <a:pt x="3274868" y="402632"/>
                  <a:pt x="3285625" y="364982"/>
                </a:cubicBezTo>
                <a:cubicBezTo>
                  <a:pt x="3289852" y="350185"/>
                  <a:pt x="3295997" y="335981"/>
                  <a:pt x="3300224" y="321184"/>
                </a:cubicBezTo>
                <a:cubicBezTo>
                  <a:pt x="3330190" y="216298"/>
                  <a:pt x="3299324" y="310184"/>
                  <a:pt x="3329420" y="189790"/>
                </a:cubicBezTo>
                <a:cubicBezTo>
                  <a:pt x="3333152" y="174861"/>
                  <a:pt x="3335482" y="158797"/>
                  <a:pt x="3344018" y="145993"/>
                </a:cubicBezTo>
                <a:cubicBezTo>
                  <a:pt x="3355470" y="128814"/>
                  <a:pt x="3374596" y="118056"/>
                  <a:pt x="3387813" y="102195"/>
                </a:cubicBezTo>
                <a:cubicBezTo>
                  <a:pt x="3415296" y="69213"/>
                  <a:pt x="3420096" y="37863"/>
                  <a:pt x="3460805" y="14599"/>
                </a:cubicBezTo>
                <a:cubicBezTo>
                  <a:pt x="3478225" y="4644"/>
                  <a:pt x="3499734" y="4866"/>
                  <a:pt x="3519198" y="0"/>
                </a:cubicBezTo>
                <a:cubicBezTo>
                  <a:pt x="3567859" y="14599"/>
                  <a:pt x="3657403" y="-6407"/>
                  <a:pt x="3665181" y="43798"/>
                </a:cubicBezTo>
                <a:cubicBezTo>
                  <a:pt x="3859875" y="1300542"/>
                  <a:pt x="3468001" y="754159"/>
                  <a:pt x="3723574" y="1094944"/>
                </a:cubicBezTo>
                <a:cubicBezTo>
                  <a:pt x="3728440" y="1109543"/>
                  <a:pt x="3730537" y="1125380"/>
                  <a:pt x="3738172" y="1138742"/>
                </a:cubicBezTo>
                <a:cubicBezTo>
                  <a:pt x="3750243" y="1159868"/>
                  <a:pt x="3778267" y="1173090"/>
                  <a:pt x="3781967" y="1197139"/>
                </a:cubicBezTo>
                <a:cubicBezTo>
                  <a:pt x="3798262" y="1303065"/>
                  <a:pt x="3788346" y="1411467"/>
                  <a:pt x="3796565" y="1518323"/>
                </a:cubicBezTo>
                <a:cubicBezTo>
                  <a:pt x="3798104" y="1538329"/>
                  <a:pt x="3800034" y="1560025"/>
                  <a:pt x="3811163" y="1576720"/>
                </a:cubicBezTo>
                <a:cubicBezTo>
                  <a:pt x="3820895" y="1591319"/>
                  <a:pt x="3840360" y="1596185"/>
                  <a:pt x="3854958" y="1605918"/>
                </a:cubicBezTo>
                <a:cubicBezTo>
                  <a:pt x="4010673" y="1601052"/>
                  <a:pt x="4166708" y="1602419"/>
                  <a:pt x="4322103" y="1591319"/>
                </a:cubicBezTo>
                <a:cubicBezTo>
                  <a:pt x="4371602" y="1587783"/>
                  <a:pt x="4419136" y="1570279"/>
                  <a:pt x="4468086" y="1562120"/>
                </a:cubicBezTo>
                <a:lnTo>
                  <a:pt x="4643266" y="1532922"/>
                </a:lnTo>
                <a:cubicBezTo>
                  <a:pt x="4799788" y="1480743"/>
                  <a:pt x="4665436" y="1521507"/>
                  <a:pt x="4876838" y="1474525"/>
                </a:cubicBezTo>
                <a:cubicBezTo>
                  <a:pt x="4920633" y="1464792"/>
                  <a:pt x="4964152" y="1453721"/>
                  <a:pt x="5008223" y="1445326"/>
                </a:cubicBezTo>
                <a:cubicBezTo>
                  <a:pt x="5066376" y="1434249"/>
                  <a:pt x="5183402" y="1416128"/>
                  <a:pt x="5183402" y="1416128"/>
                </a:cubicBezTo>
                <a:cubicBezTo>
                  <a:pt x="5247362" y="1390542"/>
                  <a:pt x="5261062" y="1379922"/>
                  <a:pt x="5329385" y="1372330"/>
                </a:cubicBezTo>
                <a:cubicBezTo>
                  <a:pt x="5436223" y="1360459"/>
                  <a:pt x="5650547" y="1343132"/>
                  <a:pt x="5650547" y="1343132"/>
                </a:cubicBezTo>
                <a:cubicBezTo>
                  <a:pt x="5864655" y="1347998"/>
                  <a:pt x="6079078" y="1345154"/>
                  <a:pt x="6292872" y="1357731"/>
                </a:cubicBezTo>
                <a:cubicBezTo>
                  <a:pt x="6328237" y="1359811"/>
                  <a:pt x="6360542" y="1378963"/>
                  <a:pt x="6395060" y="1386929"/>
                </a:cubicBezTo>
                <a:cubicBezTo>
                  <a:pt x="6423901" y="1393585"/>
                  <a:pt x="6453934" y="1394350"/>
                  <a:pt x="6482649" y="1401529"/>
                </a:cubicBezTo>
                <a:cubicBezTo>
                  <a:pt x="6872863" y="1499090"/>
                  <a:pt x="6275835" y="1368921"/>
                  <a:pt x="6657829" y="1445326"/>
                </a:cubicBezTo>
                <a:cubicBezTo>
                  <a:pt x="6677503" y="1449261"/>
                  <a:pt x="6697005" y="1454160"/>
                  <a:pt x="6716222" y="1459926"/>
                </a:cubicBezTo>
                <a:cubicBezTo>
                  <a:pt x="6745700" y="1468770"/>
                  <a:pt x="6803812" y="1489124"/>
                  <a:pt x="6803812" y="1489124"/>
                </a:cubicBezTo>
                <a:cubicBezTo>
                  <a:pt x="6818410" y="1498857"/>
                  <a:pt x="6831913" y="1510476"/>
                  <a:pt x="6847606" y="1518323"/>
                </a:cubicBezTo>
                <a:cubicBezTo>
                  <a:pt x="6861369" y="1525205"/>
                  <a:pt x="6879255" y="1523474"/>
                  <a:pt x="6891401" y="1532922"/>
                </a:cubicBezTo>
                <a:cubicBezTo>
                  <a:pt x="6923994" y="1558273"/>
                  <a:pt x="6978991" y="1620517"/>
                  <a:pt x="6978991" y="1620517"/>
                </a:cubicBezTo>
                <a:cubicBezTo>
                  <a:pt x="6983857" y="1639983"/>
                  <a:pt x="6995585" y="1658949"/>
                  <a:pt x="6993589" y="1678914"/>
                </a:cubicBezTo>
                <a:cubicBezTo>
                  <a:pt x="6990527" y="1709539"/>
                  <a:pt x="6982859" y="1741887"/>
                  <a:pt x="6964393" y="1766510"/>
                </a:cubicBezTo>
                <a:cubicBezTo>
                  <a:pt x="6951336" y="1783920"/>
                  <a:pt x="6926376" y="1788067"/>
                  <a:pt x="6906000" y="1795709"/>
                </a:cubicBezTo>
                <a:cubicBezTo>
                  <a:pt x="6882441" y="1804544"/>
                  <a:pt x="6794432" y="1820943"/>
                  <a:pt x="6774615" y="1824907"/>
                </a:cubicBezTo>
                <a:cubicBezTo>
                  <a:pt x="6113452" y="1817036"/>
                  <a:pt x="5289217" y="1795970"/>
                  <a:pt x="4614069" y="1824907"/>
                </a:cubicBezTo>
                <a:cubicBezTo>
                  <a:pt x="4583321" y="1826225"/>
                  <a:pt x="4555676" y="1844373"/>
                  <a:pt x="4526479" y="1854106"/>
                </a:cubicBezTo>
                <a:cubicBezTo>
                  <a:pt x="4484269" y="1896319"/>
                  <a:pt x="4463163" y="1920651"/>
                  <a:pt x="4409693" y="1956300"/>
                </a:cubicBezTo>
                <a:cubicBezTo>
                  <a:pt x="4391586" y="1968372"/>
                  <a:pt x="4369961" y="1974302"/>
                  <a:pt x="4351300" y="1985499"/>
                </a:cubicBezTo>
                <a:cubicBezTo>
                  <a:pt x="4321211" y="2003554"/>
                  <a:pt x="4292907" y="2024430"/>
                  <a:pt x="4263710" y="2043896"/>
                </a:cubicBezTo>
                <a:cubicBezTo>
                  <a:pt x="4263682" y="2043914"/>
                  <a:pt x="4176148" y="2102273"/>
                  <a:pt x="4176121" y="2102293"/>
                </a:cubicBezTo>
                <a:lnTo>
                  <a:pt x="4117727" y="2146091"/>
                </a:lnTo>
                <a:cubicBezTo>
                  <a:pt x="4107995" y="2160690"/>
                  <a:pt x="4096377" y="2174195"/>
                  <a:pt x="4088531" y="2189888"/>
                </a:cubicBezTo>
                <a:cubicBezTo>
                  <a:pt x="4064662" y="2237629"/>
                  <a:pt x="4065259" y="2287187"/>
                  <a:pt x="4103129" y="2335881"/>
                </a:cubicBezTo>
                <a:cubicBezTo>
                  <a:pt x="4119217" y="2356567"/>
                  <a:pt x="4152175" y="2354436"/>
                  <a:pt x="4176121" y="2365079"/>
                </a:cubicBezTo>
                <a:cubicBezTo>
                  <a:pt x="4239466" y="2393234"/>
                  <a:pt x="4220099" y="2393000"/>
                  <a:pt x="4278309" y="2408877"/>
                </a:cubicBezTo>
                <a:cubicBezTo>
                  <a:pt x="4317022" y="2419436"/>
                  <a:pt x="4356166" y="2428343"/>
                  <a:pt x="4395095" y="2438076"/>
                </a:cubicBezTo>
                <a:cubicBezTo>
                  <a:pt x="4414559" y="2442942"/>
                  <a:pt x="4434454" y="2446330"/>
                  <a:pt x="4453488" y="2452675"/>
                </a:cubicBezTo>
                <a:cubicBezTo>
                  <a:pt x="4536974" y="2480506"/>
                  <a:pt x="4566205" y="2492739"/>
                  <a:pt x="4657864" y="2511072"/>
                </a:cubicBezTo>
                <a:lnTo>
                  <a:pt x="4876838" y="2554870"/>
                </a:lnTo>
                <a:cubicBezTo>
                  <a:pt x="5224436" y="2624394"/>
                  <a:pt x="4719620" y="2522220"/>
                  <a:pt x="5008223" y="2584068"/>
                </a:cubicBezTo>
                <a:cubicBezTo>
                  <a:pt x="5056746" y="2594467"/>
                  <a:pt x="5106063" y="2601231"/>
                  <a:pt x="5154206" y="2613267"/>
                </a:cubicBezTo>
                <a:cubicBezTo>
                  <a:pt x="5260740" y="2639902"/>
                  <a:pt x="5192931" y="2623932"/>
                  <a:pt x="5358582" y="2657065"/>
                </a:cubicBezTo>
                <a:cubicBezTo>
                  <a:pt x="5442327" y="2673815"/>
                  <a:pt x="5480204" y="2683859"/>
                  <a:pt x="5577556" y="2686263"/>
                </a:cubicBezTo>
                <a:cubicBezTo>
                  <a:pt x="5922978" y="2694792"/>
                  <a:pt x="6268541" y="2695996"/>
                  <a:pt x="6614034" y="2700862"/>
                </a:cubicBezTo>
                <a:cubicBezTo>
                  <a:pt x="6648327" y="2803749"/>
                  <a:pt x="6654807" y="2804952"/>
                  <a:pt x="6614034" y="2978248"/>
                </a:cubicBezTo>
                <a:cubicBezTo>
                  <a:pt x="6610510" y="2993227"/>
                  <a:pt x="6584837" y="2987981"/>
                  <a:pt x="6570239" y="2992847"/>
                </a:cubicBezTo>
                <a:lnTo>
                  <a:pt x="6015504" y="2978248"/>
                </a:lnTo>
                <a:cubicBezTo>
                  <a:pt x="5961801" y="2976056"/>
                  <a:pt x="5908671" y="2963649"/>
                  <a:pt x="5854923" y="2963649"/>
                </a:cubicBezTo>
                <a:cubicBezTo>
                  <a:pt x="5674812" y="2963649"/>
                  <a:pt x="5494832" y="2973382"/>
                  <a:pt x="5314787" y="2978248"/>
                </a:cubicBezTo>
                <a:cubicBezTo>
                  <a:pt x="5300189" y="2983114"/>
                  <a:pt x="5285788" y="2988619"/>
                  <a:pt x="5270992" y="2992847"/>
                </a:cubicBezTo>
                <a:cubicBezTo>
                  <a:pt x="5251701" y="2998359"/>
                  <a:pt x="5231040" y="2999543"/>
                  <a:pt x="5212599" y="3007447"/>
                </a:cubicBezTo>
                <a:cubicBezTo>
                  <a:pt x="5128989" y="3043283"/>
                  <a:pt x="5211422" y="3035538"/>
                  <a:pt x="5110411" y="3065844"/>
                </a:cubicBezTo>
                <a:cubicBezTo>
                  <a:pt x="5082060" y="3074350"/>
                  <a:pt x="5052399" y="3079327"/>
                  <a:pt x="5022821" y="3080443"/>
                </a:cubicBezTo>
                <a:cubicBezTo>
                  <a:pt x="4794226" y="3089070"/>
                  <a:pt x="4565408" y="3090176"/>
                  <a:pt x="4336702" y="3095042"/>
                </a:cubicBezTo>
                <a:cubicBezTo>
                  <a:pt x="4233996" y="3163518"/>
                  <a:pt x="4364227" y="3084720"/>
                  <a:pt x="4219915" y="3138840"/>
                </a:cubicBezTo>
                <a:cubicBezTo>
                  <a:pt x="4187397" y="3151035"/>
                  <a:pt x="4155044" y="3189117"/>
                  <a:pt x="4132326" y="3211836"/>
                </a:cubicBezTo>
                <a:cubicBezTo>
                  <a:pt x="4127460" y="3231302"/>
                  <a:pt x="4121662" y="3250558"/>
                  <a:pt x="4117727" y="3270233"/>
                </a:cubicBezTo>
                <a:cubicBezTo>
                  <a:pt x="4111922" y="3299260"/>
                  <a:pt x="4109550" y="3328932"/>
                  <a:pt x="4103129" y="3357829"/>
                </a:cubicBezTo>
                <a:cubicBezTo>
                  <a:pt x="4099791" y="3372852"/>
                  <a:pt x="4092263" y="3386697"/>
                  <a:pt x="4088531" y="3401627"/>
                </a:cubicBezTo>
                <a:cubicBezTo>
                  <a:pt x="4082513" y="3425700"/>
                  <a:pt x="4078799" y="3450291"/>
                  <a:pt x="4073933" y="3474623"/>
                </a:cubicBezTo>
                <a:cubicBezTo>
                  <a:pt x="4069067" y="3693612"/>
                  <a:pt x="4067917" y="3912714"/>
                  <a:pt x="4059334" y="4131589"/>
                </a:cubicBezTo>
                <a:cubicBezTo>
                  <a:pt x="4058174" y="4161168"/>
                  <a:pt x="4050541" y="4190158"/>
                  <a:pt x="4044736" y="4219185"/>
                </a:cubicBezTo>
                <a:cubicBezTo>
                  <a:pt x="4041617" y="4234782"/>
                  <a:pt x="4024816" y="4302824"/>
                  <a:pt x="4015539" y="4321380"/>
                </a:cubicBezTo>
                <a:cubicBezTo>
                  <a:pt x="4007693" y="4337073"/>
                  <a:pt x="4000043" y="4354216"/>
                  <a:pt x="3986343" y="4365177"/>
                </a:cubicBezTo>
                <a:cubicBezTo>
                  <a:pt x="3974327" y="4374790"/>
                  <a:pt x="3957146" y="4374910"/>
                  <a:pt x="3942548" y="4379777"/>
                </a:cubicBezTo>
                <a:cubicBezTo>
                  <a:pt x="3893887" y="4374910"/>
                  <a:pt x="3843587" y="4378613"/>
                  <a:pt x="3796565" y="4365177"/>
                </a:cubicBezTo>
                <a:cubicBezTo>
                  <a:pt x="3773170" y="4358492"/>
                  <a:pt x="3751668" y="4341625"/>
                  <a:pt x="3738172" y="4321380"/>
                </a:cubicBezTo>
                <a:cubicBezTo>
                  <a:pt x="3721100" y="4295771"/>
                  <a:pt x="3720405" y="4262361"/>
                  <a:pt x="3708975" y="4233784"/>
                </a:cubicBezTo>
                <a:cubicBezTo>
                  <a:pt x="3670564" y="4137749"/>
                  <a:pt x="3684918" y="4186485"/>
                  <a:pt x="3665181" y="4087792"/>
                </a:cubicBezTo>
                <a:cubicBezTo>
                  <a:pt x="3654241" y="3901816"/>
                  <a:pt x="3653664" y="3846982"/>
                  <a:pt x="3635984" y="3679012"/>
                </a:cubicBezTo>
                <a:cubicBezTo>
                  <a:pt x="3631877" y="3639993"/>
                  <a:pt x="3627836" y="3600918"/>
                  <a:pt x="3621386" y="3562218"/>
                </a:cubicBezTo>
                <a:cubicBezTo>
                  <a:pt x="3618088" y="3542426"/>
                  <a:pt x="3613832" y="3522608"/>
                  <a:pt x="3606787" y="3503821"/>
                </a:cubicBezTo>
                <a:cubicBezTo>
                  <a:pt x="3575453" y="3420260"/>
                  <a:pt x="3581118" y="3474131"/>
                  <a:pt x="3562993" y="3401627"/>
                </a:cubicBezTo>
                <a:cubicBezTo>
                  <a:pt x="3549285" y="3346792"/>
                  <a:pt x="3553816" y="3331550"/>
                  <a:pt x="3533796" y="3284833"/>
                </a:cubicBezTo>
                <a:cubicBezTo>
                  <a:pt x="3525224" y="3264829"/>
                  <a:pt x="3512681" y="3246643"/>
                  <a:pt x="3504599" y="3226436"/>
                </a:cubicBezTo>
                <a:cubicBezTo>
                  <a:pt x="3452481" y="3096132"/>
                  <a:pt x="3502379" y="3179307"/>
                  <a:pt x="3446206" y="3095042"/>
                </a:cubicBezTo>
                <a:cubicBezTo>
                  <a:pt x="3409515" y="2984960"/>
                  <a:pt x="3459007" y="3120644"/>
                  <a:pt x="3402412" y="3007447"/>
                </a:cubicBezTo>
                <a:cubicBezTo>
                  <a:pt x="3373773" y="2950166"/>
                  <a:pt x="3403060" y="2931286"/>
                  <a:pt x="3329420" y="2876053"/>
                </a:cubicBezTo>
                <a:cubicBezTo>
                  <a:pt x="3309956" y="2861454"/>
                  <a:pt x="3290959" y="2846209"/>
                  <a:pt x="3271027" y="2832256"/>
                </a:cubicBezTo>
                <a:cubicBezTo>
                  <a:pt x="3242280" y="2812132"/>
                  <a:pt x="3183437" y="2773859"/>
                  <a:pt x="3183437" y="2773859"/>
                </a:cubicBezTo>
                <a:cubicBezTo>
                  <a:pt x="3086115" y="2778725"/>
                  <a:pt x="2988163" y="2776371"/>
                  <a:pt x="2891472" y="2788458"/>
                </a:cubicBezTo>
                <a:cubicBezTo>
                  <a:pt x="2825590" y="2796694"/>
                  <a:pt x="2830832" y="2828887"/>
                  <a:pt x="2803882" y="2876053"/>
                </a:cubicBezTo>
                <a:cubicBezTo>
                  <a:pt x="2773937" y="2928460"/>
                  <a:pt x="2780300" y="2916108"/>
                  <a:pt x="2730890" y="2949050"/>
                </a:cubicBezTo>
                <a:cubicBezTo>
                  <a:pt x="2692274" y="3103527"/>
                  <a:pt x="2744703" y="2921620"/>
                  <a:pt x="2687096" y="3051244"/>
                </a:cubicBezTo>
                <a:cubicBezTo>
                  <a:pt x="2674597" y="3079370"/>
                  <a:pt x="2667631" y="3109641"/>
                  <a:pt x="2657899" y="3138840"/>
                </a:cubicBezTo>
                <a:cubicBezTo>
                  <a:pt x="2653033" y="3153439"/>
                  <a:pt x="2651837" y="3169833"/>
                  <a:pt x="2643301" y="3182638"/>
                </a:cubicBezTo>
                <a:lnTo>
                  <a:pt x="2614104" y="3226436"/>
                </a:lnTo>
                <a:cubicBezTo>
                  <a:pt x="2609238" y="3241035"/>
                  <a:pt x="2602524" y="3255143"/>
                  <a:pt x="2599506" y="3270233"/>
                </a:cubicBezTo>
                <a:cubicBezTo>
                  <a:pt x="2567188" y="3431837"/>
                  <a:pt x="2576868" y="3667896"/>
                  <a:pt x="2570309" y="3795806"/>
                </a:cubicBezTo>
                <a:cubicBezTo>
                  <a:pt x="2566839" y="3863471"/>
                  <a:pt x="2555233" y="3958793"/>
                  <a:pt x="2541113" y="4029395"/>
                </a:cubicBezTo>
                <a:cubicBezTo>
                  <a:pt x="2537178" y="4049070"/>
                  <a:pt x="2535487" y="4069845"/>
                  <a:pt x="2526514" y="4087792"/>
                </a:cubicBezTo>
                <a:cubicBezTo>
                  <a:pt x="2510821" y="4119179"/>
                  <a:pt x="2468121" y="4175387"/>
                  <a:pt x="2468121" y="4175387"/>
                </a:cubicBezTo>
                <a:cubicBezTo>
                  <a:pt x="2463255" y="4194853"/>
                  <a:pt x="2464652" y="4217089"/>
                  <a:pt x="2453523" y="4233784"/>
                </a:cubicBezTo>
                <a:cubicBezTo>
                  <a:pt x="2407303" y="4303120"/>
                  <a:pt x="2311160" y="4233411"/>
                  <a:pt x="2263745" y="4219185"/>
                </a:cubicBezTo>
                <a:cubicBezTo>
                  <a:pt x="2241524" y="4182147"/>
                  <a:pt x="2207507" y="4129676"/>
                  <a:pt x="2190754" y="4087792"/>
                </a:cubicBezTo>
                <a:cubicBezTo>
                  <a:pt x="2179324" y="4059215"/>
                  <a:pt x="2170400" y="4029676"/>
                  <a:pt x="2161557" y="4000196"/>
                </a:cubicBezTo>
                <a:cubicBezTo>
                  <a:pt x="2155792" y="3980977"/>
                  <a:pt x="2154004" y="3960586"/>
                  <a:pt x="2146959" y="3941799"/>
                </a:cubicBezTo>
                <a:cubicBezTo>
                  <a:pt x="2139318" y="3921422"/>
                  <a:pt x="2127495" y="3902868"/>
                  <a:pt x="2117763" y="3883402"/>
                </a:cubicBezTo>
                <a:cubicBezTo>
                  <a:pt x="2084051" y="3579986"/>
                  <a:pt x="2114518" y="3885029"/>
                  <a:pt x="2088566" y="3314031"/>
                </a:cubicBezTo>
                <a:cubicBezTo>
                  <a:pt x="2079097" y="3105697"/>
                  <a:pt x="2055313" y="2947953"/>
                  <a:pt x="2030173" y="2730061"/>
                </a:cubicBezTo>
                <a:cubicBezTo>
                  <a:pt x="1495551" y="2761511"/>
                  <a:pt x="1572506" y="2762993"/>
                  <a:pt x="716327" y="2730061"/>
                </a:cubicBezTo>
                <a:cubicBezTo>
                  <a:pt x="690141" y="2729054"/>
                  <a:pt x="668758" y="2707218"/>
                  <a:pt x="643336" y="2700862"/>
                </a:cubicBezTo>
                <a:cubicBezTo>
                  <a:pt x="609955" y="2692516"/>
                  <a:pt x="575211" y="2691129"/>
                  <a:pt x="541148" y="2686263"/>
                </a:cubicBezTo>
                <a:cubicBezTo>
                  <a:pt x="511951" y="2676530"/>
                  <a:pt x="483415" y="2664530"/>
                  <a:pt x="453558" y="2657065"/>
                </a:cubicBezTo>
                <a:cubicBezTo>
                  <a:pt x="385792" y="2640123"/>
                  <a:pt x="316140" y="2633356"/>
                  <a:pt x="249182" y="2613267"/>
                </a:cubicBezTo>
                <a:cubicBezTo>
                  <a:pt x="219704" y="2604423"/>
                  <a:pt x="190789" y="2593801"/>
                  <a:pt x="161593" y="2584068"/>
                </a:cubicBezTo>
                <a:cubicBezTo>
                  <a:pt x="146995" y="2579202"/>
                  <a:pt x="131561" y="2576351"/>
                  <a:pt x="117798" y="2569469"/>
                </a:cubicBezTo>
                <a:lnTo>
                  <a:pt x="59405" y="2540271"/>
                </a:lnTo>
                <a:cubicBezTo>
                  <a:pt x="39940" y="2511072"/>
                  <a:pt x="-7500" y="2486719"/>
                  <a:pt x="1011" y="2452675"/>
                </a:cubicBezTo>
                <a:cubicBezTo>
                  <a:pt x="5877" y="2433209"/>
                  <a:pt x="1423" y="2408466"/>
                  <a:pt x="15610" y="2394278"/>
                </a:cubicBezTo>
                <a:cubicBezTo>
                  <a:pt x="46085" y="2363801"/>
                  <a:pt x="141819" y="2358412"/>
                  <a:pt x="176191" y="2350480"/>
                </a:cubicBezTo>
                <a:cubicBezTo>
                  <a:pt x="390510" y="2301019"/>
                  <a:pt x="151383" y="2332828"/>
                  <a:pt x="438960" y="2306682"/>
                </a:cubicBezTo>
                <a:lnTo>
                  <a:pt x="1022891" y="2321282"/>
                </a:lnTo>
                <a:cubicBezTo>
                  <a:pt x="1052462" y="2322568"/>
                  <a:pt x="1081141" y="2331969"/>
                  <a:pt x="1110481" y="2335881"/>
                </a:cubicBezTo>
                <a:cubicBezTo>
                  <a:pt x="1154159" y="2341705"/>
                  <a:pt x="1198071" y="2345614"/>
                  <a:pt x="1241866" y="2350480"/>
                </a:cubicBezTo>
                <a:lnTo>
                  <a:pt x="2132361" y="2335881"/>
                </a:lnTo>
                <a:cubicBezTo>
                  <a:pt x="2152967" y="2334593"/>
                  <a:pt x="2163481" y="2308380"/>
                  <a:pt x="2176156" y="2292083"/>
                </a:cubicBezTo>
                <a:cubicBezTo>
                  <a:pt x="2197699" y="2264383"/>
                  <a:pt x="2234549" y="2204488"/>
                  <a:pt x="2234549" y="2204488"/>
                </a:cubicBezTo>
                <a:cubicBezTo>
                  <a:pt x="2224817" y="2170423"/>
                  <a:pt x="2226189" y="2130946"/>
                  <a:pt x="2205352" y="2102293"/>
                </a:cubicBezTo>
                <a:cubicBezTo>
                  <a:pt x="2179957" y="2067372"/>
                  <a:pt x="2099347" y="2037543"/>
                  <a:pt x="2059369" y="2014697"/>
                </a:cubicBezTo>
                <a:cubicBezTo>
                  <a:pt x="2044136" y="2005992"/>
                  <a:pt x="2031268" y="1993346"/>
                  <a:pt x="2015575" y="1985499"/>
                </a:cubicBezTo>
                <a:cubicBezTo>
                  <a:pt x="2001812" y="1978617"/>
                  <a:pt x="1986576" y="1975128"/>
                  <a:pt x="1971780" y="1970900"/>
                </a:cubicBezTo>
                <a:cubicBezTo>
                  <a:pt x="1825123" y="1928995"/>
                  <a:pt x="1787009" y="1951034"/>
                  <a:pt x="1563028" y="1941701"/>
                </a:cubicBezTo>
                <a:cubicBezTo>
                  <a:pt x="1498940" y="1932545"/>
                  <a:pt x="1368781" y="1915878"/>
                  <a:pt x="1314857" y="1897903"/>
                </a:cubicBezTo>
                <a:cubicBezTo>
                  <a:pt x="1194624" y="1857824"/>
                  <a:pt x="1257734" y="1873058"/>
                  <a:pt x="1125079" y="1854106"/>
                </a:cubicBezTo>
                <a:cubicBezTo>
                  <a:pt x="934080" y="1799530"/>
                  <a:pt x="1096385" y="1838163"/>
                  <a:pt x="803917" y="1810308"/>
                </a:cubicBezTo>
                <a:cubicBezTo>
                  <a:pt x="774451" y="1807502"/>
                  <a:pt x="745815" y="1798273"/>
                  <a:pt x="716327" y="1795709"/>
                </a:cubicBezTo>
                <a:cubicBezTo>
                  <a:pt x="633772" y="1788530"/>
                  <a:pt x="550812" y="1787013"/>
                  <a:pt x="468156" y="1781109"/>
                </a:cubicBezTo>
                <a:cubicBezTo>
                  <a:pt x="414545" y="1777279"/>
                  <a:pt x="361102" y="1771376"/>
                  <a:pt x="307575" y="1766510"/>
                </a:cubicBezTo>
                <a:cubicBezTo>
                  <a:pt x="307070" y="1766384"/>
                  <a:pt x="212368" y="1744293"/>
                  <a:pt x="205387" y="1737312"/>
                </a:cubicBezTo>
                <a:cubicBezTo>
                  <a:pt x="194506" y="1726430"/>
                  <a:pt x="195655" y="1708113"/>
                  <a:pt x="190789" y="1693514"/>
                </a:cubicBezTo>
                <a:cubicBezTo>
                  <a:pt x="220095" y="1620243"/>
                  <a:pt x="208418" y="1595569"/>
                  <a:pt x="307575" y="1591319"/>
                </a:cubicBezTo>
                <a:cubicBezTo>
                  <a:pt x="618758" y="1577982"/>
                  <a:pt x="930436" y="1581586"/>
                  <a:pt x="1241866" y="1576720"/>
                </a:cubicBezTo>
                <a:cubicBezTo>
                  <a:pt x="1256464" y="1566987"/>
                  <a:pt x="1269967" y="1555368"/>
                  <a:pt x="1285660" y="1547521"/>
                </a:cubicBezTo>
                <a:cubicBezTo>
                  <a:pt x="1299423" y="1540639"/>
                  <a:pt x="1316260" y="1540839"/>
                  <a:pt x="1329455" y="1532922"/>
                </a:cubicBezTo>
                <a:cubicBezTo>
                  <a:pt x="1341257" y="1525840"/>
                  <a:pt x="1348920" y="1513456"/>
                  <a:pt x="1358652" y="1503723"/>
                </a:cubicBezTo>
                <a:lnTo>
                  <a:pt x="1358652" y="1503723"/>
                </a:lnTo>
                <a:lnTo>
                  <a:pt x="1358652" y="1503723"/>
                </a:lnTo>
              </a:path>
            </a:pathLst>
          </a:custGeom>
          <a:solidFill>
            <a:schemeClr val="accent1"/>
          </a:solidFill>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9" name="Straight Arrow Connector 18"/>
          <p:cNvCxnSpPr/>
          <p:nvPr/>
        </p:nvCxnSpPr>
        <p:spPr>
          <a:xfrm>
            <a:off x="145982" y="5101608"/>
            <a:ext cx="8656784" cy="0"/>
          </a:xfrm>
          <a:prstGeom prst="straightConnector1">
            <a:avLst/>
          </a:prstGeom>
          <a:ln w="571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898483" y="5100388"/>
            <a:ext cx="1604186" cy="0"/>
          </a:xfrm>
          <a:prstGeom prst="line">
            <a:avLst/>
          </a:prstGeom>
          <a:ln w="76200" cmpd="sng">
            <a:solidFill>
              <a:srgbClr val="FF0000">
                <a:alpha val="55000"/>
              </a:srgb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018231" y="5101608"/>
            <a:ext cx="1604186" cy="0"/>
          </a:xfrm>
          <a:prstGeom prst="line">
            <a:avLst/>
          </a:prstGeom>
          <a:ln w="76200" cmpd="sng">
            <a:solidFill>
              <a:srgbClr val="FF6600">
                <a:alpha val="55000"/>
              </a:srgb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147850" y="5101608"/>
            <a:ext cx="1604186" cy="0"/>
          </a:xfrm>
          <a:prstGeom prst="line">
            <a:avLst/>
          </a:prstGeom>
          <a:ln w="76200" cmpd="sng">
            <a:solidFill>
              <a:srgbClr val="FFFF00">
                <a:alpha val="55000"/>
              </a:srgb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4349517" y="5101608"/>
            <a:ext cx="1604186" cy="0"/>
          </a:xfrm>
          <a:prstGeom prst="line">
            <a:avLst/>
          </a:prstGeom>
          <a:ln w="76200" cmpd="sng">
            <a:solidFill>
              <a:srgbClr val="008000">
                <a:alpha val="55000"/>
              </a:srgb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436397" y="5100388"/>
            <a:ext cx="1604186" cy="0"/>
          </a:xfrm>
          <a:prstGeom prst="line">
            <a:avLst/>
          </a:prstGeom>
          <a:ln w="76200" cmpd="sng">
            <a:solidFill>
              <a:schemeClr val="accent5">
                <a:lumMod val="75000"/>
                <a:alpha val="5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506634" y="5101606"/>
            <a:ext cx="1604186" cy="0"/>
          </a:xfrm>
          <a:prstGeom prst="line">
            <a:avLst/>
          </a:prstGeom>
          <a:ln w="76200" cmpd="sng">
            <a:solidFill>
              <a:srgbClr val="0000FF">
                <a:alpha val="55000"/>
              </a:srgbClr>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35624" y="4767793"/>
            <a:ext cx="10035721" cy="584776"/>
          </a:xfrm>
          <a:prstGeom prst="rect">
            <a:avLst/>
          </a:prstGeom>
          <a:noFill/>
        </p:spPr>
        <p:txBody>
          <a:bodyPr wrap="square" rtlCol="0">
            <a:spAutoFit/>
          </a:bodyPr>
          <a:lstStyle/>
          <a:p>
            <a:r>
              <a:rPr lang="en-US" sz="3200" dirty="0">
                <a:solidFill>
                  <a:srgbClr val="FF0000"/>
                </a:solidFill>
              </a:rPr>
              <a:t> (</a:t>
            </a:r>
            <a:r>
              <a:rPr lang="en-US" sz="3200" dirty="0"/>
              <a:t>           </a:t>
            </a:r>
            <a:r>
              <a:rPr lang="en-US" sz="3200" dirty="0">
                <a:solidFill>
                  <a:srgbClr val="FF6600"/>
                </a:solidFill>
              </a:rPr>
              <a:t>(</a:t>
            </a:r>
            <a:r>
              <a:rPr lang="en-US" sz="3200" dirty="0"/>
              <a:t>    </a:t>
            </a:r>
            <a:r>
              <a:rPr lang="en-US" sz="3200" dirty="0">
                <a:solidFill>
                  <a:srgbClr val="FF0000"/>
                </a:solidFill>
              </a:rPr>
              <a:t>)</a:t>
            </a:r>
            <a:r>
              <a:rPr lang="en-US" sz="3200" dirty="0"/>
              <a:t>     </a:t>
            </a:r>
            <a:r>
              <a:rPr lang="en-US" sz="3200" dirty="0">
                <a:solidFill>
                  <a:srgbClr val="FFFF00"/>
                </a:solidFill>
              </a:rPr>
              <a:t>(</a:t>
            </a:r>
            <a:r>
              <a:rPr lang="en-US" sz="3200" dirty="0"/>
              <a:t>    </a:t>
            </a:r>
            <a:r>
              <a:rPr lang="en-US" sz="3200" dirty="0">
                <a:solidFill>
                  <a:srgbClr val="FF6600"/>
                </a:solidFill>
              </a:rPr>
              <a:t>)</a:t>
            </a:r>
            <a:r>
              <a:rPr lang="en-US" sz="3200" dirty="0"/>
              <a:t>       </a:t>
            </a:r>
            <a:r>
              <a:rPr lang="en-US" sz="3200" dirty="0">
                <a:solidFill>
                  <a:srgbClr val="008000"/>
                </a:solidFill>
              </a:rPr>
              <a:t>(</a:t>
            </a:r>
            <a:r>
              <a:rPr lang="en-US" sz="3200" dirty="0"/>
              <a:t>   </a:t>
            </a:r>
            <a:r>
              <a:rPr lang="en-US" sz="3200" dirty="0">
                <a:solidFill>
                  <a:srgbClr val="FFFF00"/>
                </a:solidFill>
              </a:rPr>
              <a:t>)</a:t>
            </a:r>
            <a:r>
              <a:rPr lang="en-US" sz="3200" dirty="0"/>
              <a:t>      </a:t>
            </a:r>
            <a:r>
              <a:rPr lang="en-US" sz="3200" dirty="0">
                <a:solidFill>
                  <a:schemeClr val="accent5">
                    <a:lumMod val="75000"/>
                  </a:schemeClr>
                </a:solidFill>
              </a:rPr>
              <a:t>(</a:t>
            </a:r>
            <a:r>
              <a:rPr lang="en-US" sz="3200" dirty="0"/>
              <a:t>    </a:t>
            </a:r>
            <a:r>
              <a:rPr lang="en-US" sz="3200" dirty="0">
                <a:solidFill>
                  <a:srgbClr val="008000"/>
                </a:solidFill>
              </a:rPr>
              <a:t>)</a:t>
            </a:r>
            <a:r>
              <a:rPr lang="en-US" sz="3200" dirty="0"/>
              <a:t>     </a:t>
            </a:r>
            <a:r>
              <a:rPr lang="en-US" sz="3200" dirty="0">
                <a:solidFill>
                  <a:srgbClr val="0000FF"/>
                </a:solidFill>
              </a:rPr>
              <a:t>(</a:t>
            </a:r>
            <a:r>
              <a:rPr lang="en-US" sz="3200" dirty="0"/>
              <a:t>   </a:t>
            </a:r>
            <a:r>
              <a:rPr lang="en-US" sz="3200" dirty="0">
                <a:solidFill>
                  <a:srgbClr val="31859C"/>
                </a:solidFill>
              </a:rPr>
              <a:t>)</a:t>
            </a:r>
            <a:r>
              <a:rPr lang="en-US" sz="3200" dirty="0"/>
              <a:t>           </a:t>
            </a:r>
            <a:r>
              <a:rPr lang="en-US" sz="3200" dirty="0">
                <a:solidFill>
                  <a:srgbClr val="0000FF"/>
                </a:solidFill>
              </a:rPr>
              <a:t>)</a:t>
            </a:r>
          </a:p>
        </p:txBody>
      </p:sp>
      <p:sp>
        <p:nvSpPr>
          <p:cNvPr id="21" name="Oval 20"/>
          <p:cNvSpPr/>
          <p:nvPr/>
        </p:nvSpPr>
        <p:spPr>
          <a:xfrm>
            <a:off x="1513177" y="1749826"/>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2700458" y="259479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3918512" y="261580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4292987" y="145993"/>
            <a:ext cx="1604185" cy="4446612"/>
          </a:xfrm>
          <a:prstGeom prst="rect">
            <a:avLst/>
          </a:prstGeom>
          <a:solidFill>
            <a:srgbClr val="008000">
              <a:alpha val="47000"/>
            </a:srgbClr>
          </a:solidFill>
          <a:ln w="19050" cmpd="sng">
            <a:solidFill>
              <a:srgbClr val="008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4990586" y="262221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15726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p:nvPr/>
        </p:nvSpPr>
        <p:spPr>
          <a:xfrm>
            <a:off x="991672" y="145993"/>
            <a:ext cx="6993815" cy="4379777"/>
          </a:xfrm>
          <a:custGeom>
            <a:avLst/>
            <a:gdLst>
              <a:gd name="connsiteX0" fmla="*/ 1095883 w 6993815"/>
              <a:gd name="connsiteY0" fmla="*/ 1518323 h 4379777"/>
              <a:gd name="connsiteX1" fmla="*/ 1095883 w 6993815"/>
              <a:gd name="connsiteY1" fmla="*/ 1518323 h 4379777"/>
              <a:gd name="connsiteX2" fmla="*/ 1387848 w 6993815"/>
              <a:gd name="connsiteY2" fmla="*/ 1503723 h 4379777"/>
              <a:gd name="connsiteX3" fmla="*/ 1636019 w 6993815"/>
              <a:gd name="connsiteY3" fmla="*/ 1532922 h 4379777"/>
              <a:gd name="connsiteX4" fmla="*/ 1679814 w 6993815"/>
              <a:gd name="connsiteY4" fmla="*/ 1547521 h 4379777"/>
              <a:gd name="connsiteX5" fmla="*/ 1752805 w 6993815"/>
              <a:gd name="connsiteY5" fmla="*/ 1562120 h 4379777"/>
              <a:gd name="connsiteX6" fmla="*/ 1811199 w 6993815"/>
              <a:gd name="connsiteY6" fmla="*/ 1547521 h 4379777"/>
              <a:gd name="connsiteX7" fmla="*/ 1825797 w 6993815"/>
              <a:gd name="connsiteY7" fmla="*/ 1328532 h 4379777"/>
              <a:gd name="connsiteX8" fmla="*/ 1840395 w 6993815"/>
              <a:gd name="connsiteY8" fmla="*/ 1182540 h 4379777"/>
              <a:gd name="connsiteX9" fmla="*/ 1869592 w 6993815"/>
              <a:gd name="connsiteY9" fmla="*/ 846757 h 4379777"/>
              <a:gd name="connsiteX10" fmla="*/ 1884190 w 6993815"/>
              <a:gd name="connsiteY10" fmla="*/ 759161 h 4379777"/>
              <a:gd name="connsiteX11" fmla="*/ 1913387 w 6993815"/>
              <a:gd name="connsiteY11" fmla="*/ 671566 h 4379777"/>
              <a:gd name="connsiteX12" fmla="*/ 1927985 w 6993815"/>
              <a:gd name="connsiteY12" fmla="*/ 627768 h 4379777"/>
              <a:gd name="connsiteX13" fmla="*/ 1957181 w 6993815"/>
              <a:gd name="connsiteY13" fmla="*/ 569371 h 4379777"/>
              <a:gd name="connsiteX14" fmla="*/ 1971780 w 6993815"/>
              <a:gd name="connsiteY14" fmla="*/ 510974 h 4379777"/>
              <a:gd name="connsiteX15" fmla="*/ 2000976 w 6993815"/>
              <a:gd name="connsiteY15" fmla="*/ 467176 h 4379777"/>
              <a:gd name="connsiteX16" fmla="*/ 2030173 w 6993815"/>
              <a:gd name="connsiteY16" fmla="*/ 408779 h 4379777"/>
              <a:gd name="connsiteX17" fmla="*/ 2073968 w 6993815"/>
              <a:gd name="connsiteY17" fmla="*/ 379581 h 4379777"/>
              <a:gd name="connsiteX18" fmla="*/ 2234549 w 6993815"/>
              <a:gd name="connsiteY18" fmla="*/ 335783 h 4379777"/>
              <a:gd name="connsiteX19" fmla="*/ 2322139 w 6993815"/>
              <a:gd name="connsiteY19" fmla="*/ 350382 h 4379777"/>
              <a:gd name="connsiteX20" fmla="*/ 2336737 w 6993815"/>
              <a:gd name="connsiteY20" fmla="*/ 394180 h 4379777"/>
              <a:gd name="connsiteX21" fmla="*/ 2365933 w 6993815"/>
              <a:gd name="connsiteY21" fmla="*/ 452577 h 4379777"/>
              <a:gd name="connsiteX22" fmla="*/ 2365933 w 6993815"/>
              <a:gd name="connsiteY22" fmla="*/ 905154 h 4379777"/>
              <a:gd name="connsiteX23" fmla="*/ 2380532 w 6993815"/>
              <a:gd name="connsiteY23" fmla="*/ 1240937 h 4379777"/>
              <a:gd name="connsiteX24" fmla="*/ 2395130 w 6993815"/>
              <a:gd name="connsiteY24" fmla="*/ 1299334 h 4379777"/>
              <a:gd name="connsiteX25" fmla="*/ 2468121 w 6993815"/>
              <a:gd name="connsiteY25" fmla="*/ 1430727 h 4379777"/>
              <a:gd name="connsiteX26" fmla="*/ 2511916 w 6993815"/>
              <a:gd name="connsiteY26" fmla="*/ 1445326 h 4379777"/>
              <a:gd name="connsiteX27" fmla="*/ 2614104 w 6993815"/>
              <a:gd name="connsiteY27" fmla="*/ 1489124 h 4379777"/>
              <a:gd name="connsiteX28" fmla="*/ 2730890 w 6993815"/>
              <a:gd name="connsiteY28" fmla="*/ 1503723 h 4379777"/>
              <a:gd name="connsiteX29" fmla="*/ 3008258 w 6993815"/>
              <a:gd name="connsiteY29" fmla="*/ 1474525 h 4379777"/>
              <a:gd name="connsiteX30" fmla="*/ 3095848 w 6993815"/>
              <a:gd name="connsiteY30" fmla="*/ 1372330 h 4379777"/>
              <a:gd name="connsiteX31" fmla="*/ 3183437 w 6993815"/>
              <a:gd name="connsiteY31" fmla="*/ 1270135 h 4379777"/>
              <a:gd name="connsiteX32" fmla="*/ 3198036 w 6993815"/>
              <a:gd name="connsiteY32" fmla="*/ 1226338 h 4379777"/>
              <a:gd name="connsiteX33" fmla="*/ 3227232 w 6993815"/>
              <a:gd name="connsiteY33" fmla="*/ 1094944 h 4379777"/>
              <a:gd name="connsiteX34" fmla="*/ 3241830 w 6993815"/>
              <a:gd name="connsiteY34" fmla="*/ 1036547 h 4379777"/>
              <a:gd name="connsiteX35" fmla="*/ 3256429 w 6993815"/>
              <a:gd name="connsiteY35" fmla="*/ 510974 h 4379777"/>
              <a:gd name="connsiteX36" fmla="*/ 3285625 w 6993815"/>
              <a:gd name="connsiteY36" fmla="*/ 364982 h 4379777"/>
              <a:gd name="connsiteX37" fmla="*/ 3300224 w 6993815"/>
              <a:gd name="connsiteY37" fmla="*/ 321184 h 4379777"/>
              <a:gd name="connsiteX38" fmla="*/ 3329420 w 6993815"/>
              <a:gd name="connsiteY38" fmla="*/ 189790 h 4379777"/>
              <a:gd name="connsiteX39" fmla="*/ 3344018 w 6993815"/>
              <a:gd name="connsiteY39" fmla="*/ 145993 h 4379777"/>
              <a:gd name="connsiteX40" fmla="*/ 3387813 w 6993815"/>
              <a:gd name="connsiteY40" fmla="*/ 102195 h 4379777"/>
              <a:gd name="connsiteX41" fmla="*/ 3460805 w 6993815"/>
              <a:gd name="connsiteY41" fmla="*/ 14599 h 4379777"/>
              <a:gd name="connsiteX42" fmla="*/ 3519198 w 6993815"/>
              <a:gd name="connsiteY42" fmla="*/ 0 h 4379777"/>
              <a:gd name="connsiteX43" fmla="*/ 3665181 w 6993815"/>
              <a:gd name="connsiteY43" fmla="*/ 43798 h 4379777"/>
              <a:gd name="connsiteX44" fmla="*/ 3723574 w 6993815"/>
              <a:gd name="connsiteY44" fmla="*/ 1094944 h 4379777"/>
              <a:gd name="connsiteX45" fmla="*/ 3738172 w 6993815"/>
              <a:gd name="connsiteY45" fmla="*/ 1138742 h 4379777"/>
              <a:gd name="connsiteX46" fmla="*/ 3781967 w 6993815"/>
              <a:gd name="connsiteY46" fmla="*/ 1197139 h 4379777"/>
              <a:gd name="connsiteX47" fmla="*/ 3796565 w 6993815"/>
              <a:gd name="connsiteY47" fmla="*/ 1518323 h 4379777"/>
              <a:gd name="connsiteX48" fmla="*/ 3811163 w 6993815"/>
              <a:gd name="connsiteY48" fmla="*/ 1576720 h 4379777"/>
              <a:gd name="connsiteX49" fmla="*/ 3854958 w 6993815"/>
              <a:gd name="connsiteY49" fmla="*/ 1605918 h 4379777"/>
              <a:gd name="connsiteX50" fmla="*/ 4322103 w 6993815"/>
              <a:gd name="connsiteY50" fmla="*/ 1591319 h 4379777"/>
              <a:gd name="connsiteX51" fmla="*/ 4468086 w 6993815"/>
              <a:gd name="connsiteY51" fmla="*/ 1562120 h 4379777"/>
              <a:gd name="connsiteX52" fmla="*/ 4643266 w 6993815"/>
              <a:gd name="connsiteY52" fmla="*/ 1532922 h 4379777"/>
              <a:gd name="connsiteX53" fmla="*/ 4876838 w 6993815"/>
              <a:gd name="connsiteY53" fmla="*/ 1474525 h 4379777"/>
              <a:gd name="connsiteX54" fmla="*/ 5008223 w 6993815"/>
              <a:gd name="connsiteY54" fmla="*/ 1445326 h 4379777"/>
              <a:gd name="connsiteX55" fmla="*/ 5183402 w 6993815"/>
              <a:gd name="connsiteY55" fmla="*/ 1416128 h 4379777"/>
              <a:gd name="connsiteX56" fmla="*/ 5329385 w 6993815"/>
              <a:gd name="connsiteY56" fmla="*/ 1372330 h 4379777"/>
              <a:gd name="connsiteX57" fmla="*/ 5650547 w 6993815"/>
              <a:gd name="connsiteY57" fmla="*/ 1343132 h 4379777"/>
              <a:gd name="connsiteX58" fmla="*/ 6292872 w 6993815"/>
              <a:gd name="connsiteY58" fmla="*/ 1357731 h 4379777"/>
              <a:gd name="connsiteX59" fmla="*/ 6395060 w 6993815"/>
              <a:gd name="connsiteY59" fmla="*/ 1386929 h 4379777"/>
              <a:gd name="connsiteX60" fmla="*/ 6482649 w 6993815"/>
              <a:gd name="connsiteY60" fmla="*/ 1401529 h 4379777"/>
              <a:gd name="connsiteX61" fmla="*/ 6657829 w 6993815"/>
              <a:gd name="connsiteY61" fmla="*/ 1445326 h 4379777"/>
              <a:gd name="connsiteX62" fmla="*/ 6716222 w 6993815"/>
              <a:gd name="connsiteY62" fmla="*/ 1459926 h 4379777"/>
              <a:gd name="connsiteX63" fmla="*/ 6803812 w 6993815"/>
              <a:gd name="connsiteY63" fmla="*/ 1489124 h 4379777"/>
              <a:gd name="connsiteX64" fmla="*/ 6847606 w 6993815"/>
              <a:gd name="connsiteY64" fmla="*/ 1518323 h 4379777"/>
              <a:gd name="connsiteX65" fmla="*/ 6891401 w 6993815"/>
              <a:gd name="connsiteY65" fmla="*/ 1532922 h 4379777"/>
              <a:gd name="connsiteX66" fmla="*/ 6978991 w 6993815"/>
              <a:gd name="connsiteY66" fmla="*/ 1620517 h 4379777"/>
              <a:gd name="connsiteX67" fmla="*/ 6993589 w 6993815"/>
              <a:gd name="connsiteY67" fmla="*/ 1678914 h 4379777"/>
              <a:gd name="connsiteX68" fmla="*/ 6964393 w 6993815"/>
              <a:gd name="connsiteY68" fmla="*/ 1766510 h 4379777"/>
              <a:gd name="connsiteX69" fmla="*/ 6906000 w 6993815"/>
              <a:gd name="connsiteY69" fmla="*/ 1795709 h 4379777"/>
              <a:gd name="connsiteX70" fmla="*/ 6774615 w 6993815"/>
              <a:gd name="connsiteY70" fmla="*/ 1824907 h 4379777"/>
              <a:gd name="connsiteX71" fmla="*/ 4614069 w 6993815"/>
              <a:gd name="connsiteY71" fmla="*/ 1824907 h 4379777"/>
              <a:gd name="connsiteX72" fmla="*/ 4526479 w 6993815"/>
              <a:gd name="connsiteY72" fmla="*/ 1854106 h 4379777"/>
              <a:gd name="connsiteX73" fmla="*/ 4409693 w 6993815"/>
              <a:gd name="connsiteY73" fmla="*/ 1956300 h 4379777"/>
              <a:gd name="connsiteX74" fmla="*/ 4351300 w 6993815"/>
              <a:gd name="connsiteY74" fmla="*/ 1985499 h 4379777"/>
              <a:gd name="connsiteX75" fmla="*/ 4263710 w 6993815"/>
              <a:gd name="connsiteY75" fmla="*/ 2043896 h 4379777"/>
              <a:gd name="connsiteX76" fmla="*/ 4176121 w 6993815"/>
              <a:gd name="connsiteY76" fmla="*/ 2102293 h 4379777"/>
              <a:gd name="connsiteX77" fmla="*/ 4117727 w 6993815"/>
              <a:gd name="connsiteY77" fmla="*/ 2146091 h 4379777"/>
              <a:gd name="connsiteX78" fmla="*/ 4088531 w 6993815"/>
              <a:gd name="connsiteY78" fmla="*/ 2189888 h 4379777"/>
              <a:gd name="connsiteX79" fmla="*/ 4103129 w 6993815"/>
              <a:gd name="connsiteY79" fmla="*/ 2335881 h 4379777"/>
              <a:gd name="connsiteX80" fmla="*/ 4176121 w 6993815"/>
              <a:gd name="connsiteY80" fmla="*/ 2365079 h 4379777"/>
              <a:gd name="connsiteX81" fmla="*/ 4278309 w 6993815"/>
              <a:gd name="connsiteY81" fmla="*/ 2408877 h 4379777"/>
              <a:gd name="connsiteX82" fmla="*/ 4395095 w 6993815"/>
              <a:gd name="connsiteY82" fmla="*/ 2438076 h 4379777"/>
              <a:gd name="connsiteX83" fmla="*/ 4453488 w 6993815"/>
              <a:gd name="connsiteY83" fmla="*/ 2452675 h 4379777"/>
              <a:gd name="connsiteX84" fmla="*/ 4657864 w 6993815"/>
              <a:gd name="connsiteY84" fmla="*/ 2511072 h 4379777"/>
              <a:gd name="connsiteX85" fmla="*/ 4876838 w 6993815"/>
              <a:gd name="connsiteY85" fmla="*/ 2554870 h 4379777"/>
              <a:gd name="connsiteX86" fmla="*/ 5008223 w 6993815"/>
              <a:gd name="connsiteY86" fmla="*/ 2584068 h 4379777"/>
              <a:gd name="connsiteX87" fmla="*/ 5154206 w 6993815"/>
              <a:gd name="connsiteY87" fmla="*/ 2613267 h 4379777"/>
              <a:gd name="connsiteX88" fmla="*/ 5358582 w 6993815"/>
              <a:gd name="connsiteY88" fmla="*/ 2657065 h 4379777"/>
              <a:gd name="connsiteX89" fmla="*/ 5577556 w 6993815"/>
              <a:gd name="connsiteY89" fmla="*/ 2686263 h 4379777"/>
              <a:gd name="connsiteX90" fmla="*/ 6614034 w 6993815"/>
              <a:gd name="connsiteY90" fmla="*/ 2700862 h 4379777"/>
              <a:gd name="connsiteX91" fmla="*/ 6614034 w 6993815"/>
              <a:gd name="connsiteY91" fmla="*/ 2978248 h 4379777"/>
              <a:gd name="connsiteX92" fmla="*/ 6570239 w 6993815"/>
              <a:gd name="connsiteY92" fmla="*/ 2992847 h 4379777"/>
              <a:gd name="connsiteX93" fmla="*/ 6015504 w 6993815"/>
              <a:gd name="connsiteY93" fmla="*/ 2978248 h 4379777"/>
              <a:gd name="connsiteX94" fmla="*/ 5854923 w 6993815"/>
              <a:gd name="connsiteY94" fmla="*/ 2963649 h 4379777"/>
              <a:gd name="connsiteX95" fmla="*/ 5314787 w 6993815"/>
              <a:gd name="connsiteY95" fmla="*/ 2978248 h 4379777"/>
              <a:gd name="connsiteX96" fmla="*/ 5270992 w 6993815"/>
              <a:gd name="connsiteY96" fmla="*/ 2992847 h 4379777"/>
              <a:gd name="connsiteX97" fmla="*/ 5212599 w 6993815"/>
              <a:gd name="connsiteY97" fmla="*/ 3007447 h 4379777"/>
              <a:gd name="connsiteX98" fmla="*/ 5110411 w 6993815"/>
              <a:gd name="connsiteY98" fmla="*/ 3065844 h 4379777"/>
              <a:gd name="connsiteX99" fmla="*/ 5022821 w 6993815"/>
              <a:gd name="connsiteY99" fmla="*/ 3080443 h 4379777"/>
              <a:gd name="connsiteX100" fmla="*/ 4336702 w 6993815"/>
              <a:gd name="connsiteY100" fmla="*/ 3095042 h 4379777"/>
              <a:gd name="connsiteX101" fmla="*/ 4219915 w 6993815"/>
              <a:gd name="connsiteY101" fmla="*/ 3138840 h 4379777"/>
              <a:gd name="connsiteX102" fmla="*/ 4132326 w 6993815"/>
              <a:gd name="connsiteY102" fmla="*/ 3211836 h 4379777"/>
              <a:gd name="connsiteX103" fmla="*/ 4117727 w 6993815"/>
              <a:gd name="connsiteY103" fmla="*/ 3270233 h 4379777"/>
              <a:gd name="connsiteX104" fmla="*/ 4103129 w 6993815"/>
              <a:gd name="connsiteY104" fmla="*/ 3357829 h 4379777"/>
              <a:gd name="connsiteX105" fmla="*/ 4088531 w 6993815"/>
              <a:gd name="connsiteY105" fmla="*/ 3401627 h 4379777"/>
              <a:gd name="connsiteX106" fmla="*/ 4073933 w 6993815"/>
              <a:gd name="connsiteY106" fmla="*/ 3474623 h 4379777"/>
              <a:gd name="connsiteX107" fmla="*/ 4059334 w 6993815"/>
              <a:gd name="connsiteY107" fmla="*/ 4131589 h 4379777"/>
              <a:gd name="connsiteX108" fmla="*/ 4044736 w 6993815"/>
              <a:gd name="connsiteY108" fmla="*/ 4219185 h 4379777"/>
              <a:gd name="connsiteX109" fmla="*/ 4015539 w 6993815"/>
              <a:gd name="connsiteY109" fmla="*/ 4321380 h 4379777"/>
              <a:gd name="connsiteX110" fmla="*/ 3986343 w 6993815"/>
              <a:gd name="connsiteY110" fmla="*/ 4365177 h 4379777"/>
              <a:gd name="connsiteX111" fmla="*/ 3942548 w 6993815"/>
              <a:gd name="connsiteY111" fmla="*/ 4379777 h 4379777"/>
              <a:gd name="connsiteX112" fmla="*/ 3796565 w 6993815"/>
              <a:gd name="connsiteY112" fmla="*/ 4365177 h 4379777"/>
              <a:gd name="connsiteX113" fmla="*/ 3738172 w 6993815"/>
              <a:gd name="connsiteY113" fmla="*/ 4321380 h 4379777"/>
              <a:gd name="connsiteX114" fmla="*/ 3708975 w 6993815"/>
              <a:gd name="connsiteY114" fmla="*/ 4233784 h 4379777"/>
              <a:gd name="connsiteX115" fmla="*/ 3665181 w 6993815"/>
              <a:gd name="connsiteY115" fmla="*/ 4087792 h 4379777"/>
              <a:gd name="connsiteX116" fmla="*/ 3635984 w 6993815"/>
              <a:gd name="connsiteY116" fmla="*/ 3679012 h 4379777"/>
              <a:gd name="connsiteX117" fmla="*/ 3621386 w 6993815"/>
              <a:gd name="connsiteY117" fmla="*/ 3562218 h 4379777"/>
              <a:gd name="connsiteX118" fmla="*/ 3606787 w 6993815"/>
              <a:gd name="connsiteY118" fmla="*/ 3503821 h 4379777"/>
              <a:gd name="connsiteX119" fmla="*/ 3562993 w 6993815"/>
              <a:gd name="connsiteY119" fmla="*/ 3401627 h 4379777"/>
              <a:gd name="connsiteX120" fmla="*/ 3533796 w 6993815"/>
              <a:gd name="connsiteY120" fmla="*/ 3284833 h 4379777"/>
              <a:gd name="connsiteX121" fmla="*/ 3504599 w 6993815"/>
              <a:gd name="connsiteY121" fmla="*/ 3226436 h 4379777"/>
              <a:gd name="connsiteX122" fmla="*/ 3446206 w 6993815"/>
              <a:gd name="connsiteY122" fmla="*/ 3095042 h 4379777"/>
              <a:gd name="connsiteX123" fmla="*/ 3402412 w 6993815"/>
              <a:gd name="connsiteY123" fmla="*/ 3007447 h 4379777"/>
              <a:gd name="connsiteX124" fmla="*/ 3329420 w 6993815"/>
              <a:gd name="connsiteY124" fmla="*/ 2876053 h 4379777"/>
              <a:gd name="connsiteX125" fmla="*/ 3271027 w 6993815"/>
              <a:gd name="connsiteY125" fmla="*/ 2832256 h 4379777"/>
              <a:gd name="connsiteX126" fmla="*/ 3183437 w 6993815"/>
              <a:gd name="connsiteY126" fmla="*/ 2773859 h 4379777"/>
              <a:gd name="connsiteX127" fmla="*/ 2891472 w 6993815"/>
              <a:gd name="connsiteY127" fmla="*/ 2788458 h 4379777"/>
              <a:gd name="connsiteX128" fmla="*/ 2803882 w 6993815"/>
              <a:gd name="connsiteY128" fmla="*/ 2876053 h 4379777"/>
              <a:gd name="connsiteX129" fmla="*/ 2730890 w 6993815"/>
              <a:gd name="connsiteY129" fmla="*/ 2949050 h 4379777"/>
              <a:gd name="connsiteX130" fmla="*/ 2687096 w 6993815"/>
              <a:gd name="connsiteY130" fmla="*/ 3051244 h 4379777"/>
              <a:gd name="connsiteX131" fmla="*/ 2657899 w 6993815"/>
              <a:gd name="connsiteY131" fmla="*/ 3138840 h 4379777"/>
              <a:gd name="connsiteX132" fmla="*/ 2643301 w 6993815"/>
              <a:gd name="connsiteY132" fmla="*/ 3182638 h 4379777"/>
              <a:gd name="connsiteX133" fmla="*/ 2614104 w 6993815"/>
              <a:gd name="connsiteY133" fmla="*/ 3226436 h 4379777"/>
              <a:gd name="connsiteX134" fmla="*/ 2599506 w 6993815"/>
              <a:gd name="connsiteY134" fmla="*/ 3270233 h 4379777"/>
              <a:gd name="connsiteX135" fmla="*/ 2570309 w 6993815"/>
              <a:gd name="connsiteY135" fmla="*/ 3795806 h 4379777"/>
              <a:gd name="connsiteX136" fmla="*/ 2541113 w 6993815"/>
              <a:gd name="connsiteY136" fmla="*/ 4029395 h 4379777"/>
              <a:gd name="connsiteX137" fmla="*/ 2526514 w 6993815"/>
              <a:gd name="connsiteY137" fmla="*/ 4087792 h 4379777"/>
              <a:gd name="connsiteX138" fmla="*/ 2468121 w 6993815"/>
              <a:gd name="connsiteY138" fmla="*/ 4175387 h 4379777"/>
              <a:gd name="connsiteX139" fmla="*/ 2453523 w 6993815"/>
              <a:gd name="connsiteY139" fmla="*/ 4233784 h 4379777"/>
              <a:gd name="connsiteX140" fmla="*/ 2263745 w 6993815"/>
              <a:gd name="connsiteY140" fmla="*/ 4219185 h 4379777"/>
              <a:gd name="connsiteX141" fmla="*/ 2190754 w 6993815"/>
              <a:gd name="connsiteY141" fmla="*/ 4087792 h 4379777"/>
              <a:gd name="connsiteX142" fmla="*/ 2161557 w 6993815"/>
              <a:gd name="connsiteY142" fmla="*/ 4000196 h 4379777"/>
              <a:gd name="connsiteX143" fmla="*/ 2146959 w 6993815"/>
              <a:gd name="connsiteY143" fmla="*/ 3941799 h 4379777"/>
              <a:gd name="connsiteX144" fmla="*/ 2117763 w 6993815"/>
              <a:gd name="connsiteY144" fmla="*/ 3883402 h 4379777"/>
              <a:gd name="connsiteX145" fmla="*/ 2088566 w 6993815"/>
              <a:gd name="connsiteY145" fmla="*/ 3314031 h 4379777"/>
              <a:gd name="connsiteX146" fmla="*/ 2030173 w 6993815"/>
              <a:gd name="connsiteY146" fmla="*/ 2730061 h 4379777"/>
              <a:gd name="connsiteX147" fmla="*/ 716327 w 6993815"/>
              <a:gd name="connsiteY147" fmla="*/ 2730061 h 4379777"/>
              <a:gd name="connsiteX148" fmla="*/ 643336 w 6993815"/>
              <a:gd name="connsiteY148" fmla="*/ 2700862 h 4379777"/>
              <a:gd name="connsiteX149" fmla="*/ 541148 w 6993815"/>
              <a:gd name="connsiteY149" fmla="*/ 2686263 h 4379777"/>
              <a:gd name="connsiteX150" fmla="*/ 453558 w 6993815"/>
              <a:gd name="connsiteY150" fmla="*/ 2657065 h 4379777"/>
              <a:gd name="connsiteX151" fmla="*/ 249182 w 6993815"/>
              <a:gd name="connsiteY151" fmla="*/ 2613267 h 4379777"/>
              <a:gd name="connsiteX152" fmla="*/ 161593 w 6993815"/>
              <a:gd name="connsiteY152" fmla="*/ 2584068 h 4379777"/>
              <a:gd name="connsiteX153" fmla="*/ 117798 w 6993815"/>
              <a:gd name="connsiteY153" fmla="*/ 2569469 h 4379777"/>
              <a:gd name="connsiteX154" fmla="*/ 59405 w 6993815"/>
              <a:gd name="connsiteY154" fmla="*/ 2540271 h 4379777"/>
              <a:gd name="connsiteX155" fmla="*/ 1011 w 6993815"/>
              <a:gd name="connsiteY155" fmla="*/ 2452675 h 4379777"/>
              <a:gd name="connsiteX156" fmla="*/ 15610 w 6993815"/>
              <a:gd name="connsiteY156" fmla="*/ 2394278 h 4379777"/>
              <a:gd name="connsiteX157" fmla="*/ 176191 w 6993815"/>
              <a:gd name="connsiteY157" fmla="*/ 2350480 h 4379777"/>
              <a:gd name="connsiteX158" fmla="*/ 438960 w 6993815"/>
              <a:gd name="connsiteY158" fmla="*/ 2306682 h 4379777"/>
              <a:gd name="connsiteX159" fmla="*/ 1022891 w 6993815"/>
              <a:gd name="connsiteY159" fmla="*/ 2321282 h 4379777"/>
              <a:gd name="connsiteX160" fmla="*/ 1110481 w 6993815"/>
              <a:gd name="connsiteY160" fmla="*/ 2335881 h 4379777"/>
              <a:gd name="connsiteX161" fmla="*/ 1241866 w 6993815"/>
              <a:gd name="connsiteY161" fmla="*/ 2350480 h 4379777"/>
              <a:gd name="connsiteX162" fmla="*/ 2132361 w 6993815"/>
              <a:gd name="connsiteY162" fmla="*/ 2335881 h 4379777"/>
              <a:gd name="connsiteX163" fmla="*/ 2176156 w 6993815"/>
              <a:gd name="connsiteY163" fmla="*/ 2292083 h 4379777"/>
              <a:gd name="connsiteX164" fmla="*/ 2234549 w 6993815"/>
              <a:gd name="connsiteY164" fmla="*/ 2204488 h 4379777"/>
              <a:gd name="connsiteX165" fmla="*/ 2205352 w 6993815"/>
              <a:gd name="connsiteY165" fmla="*/ 2102293 h 4379777"/>
              <a:gd name="connsiteX166" fmla="*/ 2059369 w 6993815"/>
              <a:gd name="connsiteY166" fmla="*/ 2014697 h 4379777"/>
              <a:gd name="connsiteX167" fmla="*/ 2015575 w 6993815"/>
              <a:gd name="connsiteY167" fmla="*/ 1985499 h 4379777"/>
              <a:gd name="connsiteX168" fmla="*/ 1971780 w 6993815"/>
              <a:gd name="connsiteY168" fmla="*/ 1970900 h 4379777"/>
              <a:gd name="connsiteX169" fmla="*/ 1563028 w 6993815"/>
              <a:gd name="connsiteY169" fmla="*/ 1941701 h 4379777"/>
              <a:gd name="connsiteX170" fmla="*/ 1314857 w 6993815"/>
              <a:gd name="connsiteY170" fmla="*/ 1897903 h 4379777"/>
              <a:gd name="connsiteX171" fmla="*/ 1125079 w 6993815"/>
              <a:gd name="connsiteY171" fmla="*/ 1854106 h 4379777"/>
              <a:gd name="connsiteX172" fmla="*/ 803917 w 6993815"/>
              <a:gd name="connsiteY172" fmla="*/ 1810308 h 4379777"/>
              <a:gd name="connsiteX173" fmla="*/ 716327 w 6993815"/>
              <a:gd name="connsiteY173" fmla="*/ 1795709 h 4379777"/>
              <a:gd name="connsiteX174" fmla="*/ 468156 w 6993815"/>
              <a:gd name="connsiteY174" fmla="*/ 1781109 h 4379777"/>
              <a:gd name="connsiteX175" fmla="*/ 307575 w 6993815"/>
              <a:gd name="connsiteY175" fmla="*/ 1766510 h 4379777"/>
              <a:gd name="connsiteX176" fmla="*/ 205387 w 6993815"/>
              <a:gd name="connsiteY176" fmla="*/ 1737312 h 4379777"/>
              <a:gd name="connsiteX177" fmla="*/ 190789 w 6993815"/>
              <a:gd name="connsiteY177" fmla="*/ 1693514 h 4379777"/>
              <a:gd name="connsiteX178" fmla="*/ 307575 w 6993815"/>
              <a:gd name="connsiteY178" fmla="*/ 1591319 h 4379777"/>
              <a:gd name="connsiteX179" fmla="*/ 1241866 w 6993815"/>
              <a:gd name="connsiteY179" fmla="*/ 1576720 h 4379777"/>
              <a:gd name="connsiteX180" fmla="*/ 1285660 w 6993815"/>
              <a:gd name="connsiteY180" fmla="*/ 1547521 h 4379777"/>
              <a:gd name="connsiteX181" fmla="*/ 1329455 w 6993815"/>
              <a:gd name="connsiteY181" fmla="*/ 1532922 h 4379777"/>
              <a:gd name="connsiteX182" fmla="*/ 1358652 w 6993815"/>
              <a:gd name="connsiteY182" fmla="*/ 1503723 h 4379777"/>
              <a:gd name="connsiteX183" fmla="*/ 1358652 w 6993815"/>
              <a:gd name="connsiteY183" fmla="*/ 1503723 h 4379777"/>
              <a:gd name="connsiteX184" fmla="*/ 1358652 w 6993815"/>
              <a:gd name="connsiteY184" fmla="*/ 1503723 h 437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Lst>
            <a:rect l="l" t="t" r="r" b="b"/>
            <a:pathLst>
              <a:path w="6993815" h="4379777">
                <a:moveTo>
                  <a:pt x="1095883" y="1518323"/>
                </a:moveTo>
                <a:lnTo>
                  <a:pt x="1095883" y="1518323"/>
                </a:lnTo>
                <a:cubicBezTo>
                  <a:pt x="1193205" y="1513456"/>
                  <a:pt x="1290405" y="1503723"/>
                  <a:pt x="1387848" y="1503723"/>
                </a:cubicBezTo>
                <a:cubicBezTo>
                  <a:pt x="1436320" y="1503723"/>
                  <a:pt x="1573386" y="1519003"/>
                  <a:pt x="1636019" y="1532922"/>
                </a:cubicBezTo>
                <a:cubicBezTo>
                  <a:pt x="1651041" y="1536260"/>
                  <a:pt x="1664885" y="1543789"/>
                  <a:pt x="1679814" y="1547521"/>
                </a:cubicBezTo>
                <a:cubicBezTo>
                  <a:pt x="1703885" y="1553539"/>
                  <a:pt x="1728475" y="1557254"/>
                  <a:pt x="1752805" y="1562120"/>
                </a:cubicBezTo>
                <a:cubicBezTo>
                  <a:pt x="1772270" y="1557254"/>
                  <a:pt x="1805215" y="1566672"/>
                  <a:pt x="1811199" y="1547521"/>
                </a:cubicBezTo>
                <a:cubicBezTo>
                  <a:pt x="1833019" y="1477692"/>
                  <a:pt x="1819963" y="1401457"/>
                  <a:pt x="1825797" y="1328532"/>
                </a:cubicBezTo>
                <a:cubicBezTo>
                  <a:pt x="1829697" y="1279781"/>
                  <a:pt x="1836911" y="1231322"/>
                  <a:pt x="1840395" y="1182540"/>
                </a:cubicBezTo>
                <a:cubicBezTo>
                  <a:pt x="1870503" y="760989"/>
                  <a:pt x="1833790" y="1043677"/>
                  <a:pt x="1869592" y="846757"/>
                </a:cubicBezTo>
                <a:cubicBezTo>
                  <a:pt x="1874887" y="817633"/>
                  <a:pt x="1877011" y="787879"/>
                  <a:pt x="1884190" y="759161"/>
                </a:cubicBezTo>
                <a:cubicBezTo>
                  <a:pt x="1891654" y="729302"/>
                  <a:pt x="1903655" y="700764"/>
                  <a:pt x="1913387" y="671566"/>
                </a:cubicBezTo>
                <a:cubicBezTo>
                  <a:pt x="1918253" y="656967"/>
                  <a:pt x="1921103" y="641532"/>
                  <a:pt x="1927985" y="627768"/>
                </a:cubicBezTo>
                <a:cubicBezTo>
                  <a:pt x="1937717" y="608302"/>
                  <a:pt x="1949540" y="589748"/>
                  <a:pt x="1957181" y="569371"/>
                </a:cubicBezTo>
                <a:cubicBezTo>
                  <a:pt x="1964226" y="550584"/>
                  <a:pt x="1963877" y="529417"/>
                  <a:pt x="1971780" y="510974"/>
                </a:cubicBezTo>
                <a:cubicBezTo>
                  <a:pt x="1978691" y="494847"/>
                  <a:pt x="1992271" y="482410"/>
                  <a:pt x="2000976" y="467176"/>
                </a:cubicBezTo>
                <a:cubicBezTo>
                  <a:pt x="2011773" y="448280"/>
                  <a:pt x="2016241" y="425498"/>
                  <a:pt x="2030173" y="408779"/>
                </a:cubicBezTo>
                <a:cubicBezTo>
                  <a:pt x="2041405" y="395300"/>
                  <a:pt x="2058735" y="388286"/>
                  <a:pt x="2073968" y="379581"/>
                </a:cubicBezTo>
                <a:cubicBezTo>
                  <a:pt x="2148277" y="337116"/>
                  <a:pt x="2134312" y="350103"/>
                  <a:pt x="2234549" y="335783"/>
                </a:cubicBezTo>
                <a:cubicBezTo>
                  <a:pt x="2263746" y="340649"/>
                  <a:pt x="2296440" y="335696"/>
                  <a:pt x="2322139" y="350382"/>
                </a:cubicBezTo>
                <a:cubicBezTo>
                  <a:pt x="2335500" y="358017"/>
                  <a:pt x="2330675" y="380035"/>
                  <a:pt x="2336737" y="394180"/>
                </a:cubicBezTo>
                <a:cubicBezTo>
                  <a:pt x="2345309" y="414184"/>
                  <a:pt x="2356201" y="433111"/>
                  <a:pt x="2365933" y="452577"/>
                </a:cubicBezTo>
                <a:cubicBezTo>
                  <a:pt x="2400137" y="726215"/>
                  <a:pt x="2365933" y="399746"/>
                  <a:pt x="2365933" y="905154"/>
                </a:cubicBezTo>
                <a:cubicBezTo>
                  <a:pt x="2365933" y="1017187"/>
                  <a:pt x="2372256" y="1129210"/>
                  <a:pt x="2380532" y="1240937"/>
                </a:cubicBezTo>
                <a:cubicBezTo>
                  <a:pt x="2382014" y="1260947"/>
                  <a:pt x="2389618" y="1280041"/>
                  <a:pt x="2395130" y="1299334"/>
                </a:cubicBezTo>
                <a:cubicBezTo>
                  <a:pt x="2405954" y="1337221"/>
                  <a:pt x="2435100" y="1419720"/>
                  <a:pt x="2468121" y="1430727"/>
                </a:cubicBezTo>
                <a:cubicBezTo>
                  <a:pt x="2482719" y="1435593"/>
                  <a:pt x="2497772" y="1439264"/>
                  <a:pt x="2511916" y="1445326"/>
                </a:cubicBezTo>
                <a:cubicBezTo>
                  <a:pt x="2549005" y="1461222"/>
                  <a:pt x="2574460" y="1481916"/>
                  <a:pt x="2614104" y="1489124"/>
                </a:cubicBezTo>
                <a:cubicBezTo>
                  <a:pt x="2652703" y="1496142"/>
                  <a:pt x="2691961" y="1498857"/>
                  <a:pt x="2730890" y="1503723"/>
                </a:cubicBezTo>
                <a:cubicBezTo>
                  <a:pt x="2823346" y="1493990"/>
                  <a:pt x="2917413" y="1494275"/>
                  <a:pt x="3008258" y="1474525"/>
                </a:cubicBezTo>
                <a:cubicBezTo>
                  <a:pt x="3067822" y="1461576"/>
                  <a:pt x="3070296" y="1413217"/>
                  <a:pt x="3095848" y="1372330"/>
                </a:cubicBezTo>
                <a:cubicBezTo>
                  <a:pt x="3127061" y="1322385"/>
                  <a:pt x="3143623" y="1309951"/>
                  <a:pt x="3183437" y="1270135"/>
                </a:cubicBezTo>
                <a:cubicBezTo>
                  <a:pt x="3188303" y="1255536"/>
                  <a:pt x="3193809" y="1241135"/>
                  <a:pt x="3198036" y="1226338"/>
                </a:cubicBezTo>
                <a:cubicBezTo>
                  <a:pt x="3215835" y="1164040"/>
                  <a:pt x="3212184" y="1162668"/>
                  <a:pt x="3227232" y="1094944"/>
                </a:cubicBezTo>
                <a:cubicBezTo>
                  <a:pt x="3231584" y="1075357"/>
                  <a:pt x="3236964" y="1056013"/>
                  <a:pt x="3241830" y="1036547"/>
                </a:cubicBezTo>
                <a:cubicBezTo>
                  <a:pt x="3246696" y="861356"/>
                  <a:pt x="3248093" y="686034"/>
                  <a:pt x="3256429" y="510974"/>
                </a:cubicBezTo>
                <a:cubicBezTo>
                  <a:pt x="3258068" y="476561"/>
                  <a:pt x="3274868" y="402632"/>
                  <a:pt x="3285625" y="364982"/>
                </a:cubicBezTo>
                <a:cubicBezTo>
                  <a:pt x="3289852" y="350185"/>
                  <a:pt x="3295997" y="335981"/>
                  <a:pt x="3300224" y="321184"/>
                </a:cubicBezTo>
                <a:cubicBezTo>
                  <a:pt x="3330190" y="216298"/>
                  <a:pt x="3299324" y="310184"/>
                  <a:pt x="3329420" y="189790"/>
                </a:cubicBezTo>
                <a:cubicBezTo>
                  <a:pt x="3333152" y="174861"/>
                  <a:pt x="3335482" y="158797"/>
                  <a:pt x="3344018" y="145993"/>
                </a:cubicBezTo>
                <a:cubicBezTo>
                  <a:pt x="3355470" y="128814"/>
                  <a:pt x="3374596" y="118056"/>
                  <a:pt x="3387813" y="102195"/>
                </a:cubicBezTo>
                <a:cubicBezTo>
                  <a:pt x="3415296" y="69213"/>
                  <a:pt x="3420096" y="37863"/>
                  <a:pt x="3460805" y="14599"/>
                </a:cubicBezTo>
                <a:cubicBezTo>
                  <a:pt x="3478225" y="4644"/>
                  <a:pt x="3499734" y="4866"/>
                  <a:pt x="3519198" y="0"/>
                </a:cubicBezTo>
                <a:cubicBezTo>
                  <a:pt x="3567859" y="14599"/>
                  <a:pt x="3657403" y="-6407"/>
                  <a:pt x="3665181" y="43798"/>
                </a:cubicBezTo>
                <a:cubicBezTo>
                  <a:pt x="3859875" y="1300542"/>
                  <a:pt x="3468001" y="754159"/>
                  <a:pt x="3723574" y="1094944"/>
                </a:cubicBezTo>
                <a:cubicBezTo>
                  <a:pt x="3728440" y="1109543"/>
                  <a:pt x="3730537" y="1125380"/>
                  <a:pt x="3738172" y="1138742"/>
                </a:cubicBezTo>
                <a:cubicBezTo>
                  <a:pt x="3750243" y="1159868"/>
                  <a:pt x="3778267" y="1173090"/>
                  <a:pt x="3781967" y="1197139"/>
                </a:cubicBezTo>
                <a:cubicBezTo>
                  <a:pt x="3798262" y="1303065"/>
                  <a:pt x="3788346" y="1411467"/>
                  <a:pt x="3796565" y="1518323"/>
                </a:cubicBezTo>
                <a:cubicBezTo>
                  <a:pt x="3798104" y="1538329"/>
                  <a:pt x="3800034" y="1560025"/>
                  <a:pt x="3811163" y="1576720"/>
                </a:cubicBezTo>
                <a:cubicBezTo>
                  <a:pt x="3820895" y="1591319"/>
                  <a:pt x="3840360" y="1596185"/>
                  <a:pt x="3854958" y="1605918"/>
                </a:cubicBezTo>
                <a:cubicBezTo>
                  <a:pt x="4010673" y="1601052"/>
                  <a:pt x="4166708" y="1602419"/>
                  <a:pt x="4322103" y="1591319"/>
                </a:cubicBezTo>
                <a:cubicBezTo>
                  <a:pt x="4371602" y="1587783"/>
                  <a:pt x="4419136" y="1570279"/>
                  <a:pt x="4468086" y="1562120"/>
                </a:cubicBezTo>
                <a:lnTo>
                  <a:pt x="4643266" y="1532922"/>
                </a:lnTo>
                <a:cubicBezTo>
                  <a:pt x="4799788" y="1480743"/>
                  <a:pt x="4665436" y="1521507"/>
                  <a:pt x="4876838" y="1474525"/>
                </a:cubicBezTo>
                <a:cubicBezTo>
                  <a:pt x="4920633" y="1464792"/>
                  <a:pt x="4964152" y="1453721"/>
                  <a:pt x="5008223" y="1445326"/>
                </a:cubicBezTo>
                <a:cubicBezTo>
                  <a:pt x="5066376" y="1434249"/>
                  <a:pt x="5183402" y="1416128"/>
                  <a:pt x="5183402" y="1416128"/>
                </a:cubicBezTo>
                <a:cubicBezTo>
                  <a:pt x="5247362" y="1390542"/>
                  <a:pt x="5261062" y="1379922"/>
                  <a:pt x="5329385" y="1372330"/>
                </a:cubicBezTo>
                <a:cubicBezTo>
                  <a:pt x="5436223" y="1360459"/>
                  <a:pt x="5650547" y="1343132"/>
                  <a:pt x="5650547" y="1343132"/>
                </a:cubicBezTo>
                <a:cubicBezTo>
                  <a:pt x="5864655" y="1347998"/>
                  <a:pt x="6079078" y="1345154"/>
                  <a:pt x="6292872" y="1357731"/>
                </a:cubicBezTo>
                <a:cubicBezTo>
                  <a:pt x="6328237" y="1359811"/>
                  <a:pt x="6360542" y="1378963"/>
                  <a:pt x="6395060" y="1386929"/>
                </a:cubicBezTo>
                <a:cubicBezTo>
                  <a:pt x="6423901" y="1393585"/>
                  <a:pt x="6453934" y="1394350"/>
                  <a:pt x="6482649" y="1401529"/>
                </a:cubicBezTo>
                <a:cubicBezTo>
                  <a:pt x="6872863" y="1499090"/>
                  <a:pt x="6275835" y="1368921"/>
                  <a:pt x="6657829" y="1445326"/>
                </a:cubicBezTo>
                <a:cubicBezTo>
                  <a:pt x="6677503" y="1449261"/>
                  <a:pt x="6697005" y="1454160"/>
                  <a:pt x="6716222" y="1459926"/>
                </a:cubicBezTo>
                <a:cubicBezTo>
                  <a:pt x="6745700" y="1468770"/>
                  <a:pt x="6803812" y="1489124"/>
                  <a:pt x="6803812" y="1489124"/>
                </a:cubicBezTo>
                <a:cubicBezTo>
                  <a:pt x="6818410" y="1498857"/>
                  <a:pt x="6831913" y="1510476"/>
                  <a:pt x="6847606" y="1518323"/>
                </a:cubicBezTo>
                <a:cubicBezTo>
                  <a:pt x="6861369" y="1525205"/>
                  <a:pt x="6879255" y="1523474"/>
                  <a:pt x="6891401" y="1532922"/>
                </a:cubicBezTo>
                <a:cubicBezTo>
                  <a:pt x="6923994" y="1558273"/>
                  <a:pt x="6978991" y="1620517"/>
                  <a:pt x="6978991" y="1620517"/>
                </a:cubicBezTo>
                <a:cubicBezTo>
                  <a:pt x="6983857" y="1639983"/>
                  <a:pt x="6995585" y="1658949"/>
                  <a:pt x="6993589" y="1678914"/>
                </a:cubicBezTo>
                <a:cubicBezTo>
                  <a:pt x="6990527" y="1709539"/>
                  <a:pt x="6982859" y="1741887"/>
                  <a:pt x="6964393" y="1766510"/>
                </a:cubicBezTo>
                <a:cubicBezTo>
                  <a:pt x="6951336" y="1783920"/>
                  <a:pt x="6926376" y="1788067"/>
                  <a:pt x="6906000" y="1795709"/>
                </a:cubicBezTo>
                <a:cubicBezTo>
                  <a:pt x="6882441" y="1804544"/>
                  <a:pt x="6794432" y="1820943"/>
                  <a:pt x="6774615" y="1824907"/>
                </a:cubicBezTo>
                <a:cubicBezTo>
                  <a:pt x="6113452" y="1817036"/>
                  <a:pt x="5289217" y="1795970"/>
                  <a:pt x="4614069" y="1824907"/>
                </a:cubicBezTo>
                <a:cubicBezTo>
                  <a:pt x="4583321" y="1826225"/>
                  <a:pt x="4555676" y="1844373"/>
                  <a:pt x="4526479" y="1854106"/>
                </a:cubicBezTo>
                <a:cubicBezTo>
                  <a:pt x="4484269" y="1896319"/>
                  <a:pt x="4463163" y="1920651"/>
                  <a:pt x="4409693" y="1956300"/>
                </a:cubicBezTo>
                <a:cubicBezTo>
                  <a:pt x="4391586" y="1968372"/>
                  <a:pt x="4369961" y="1974302"/>
                  <a:pt x="4351300" y="1985499"/>
                </a:cubicBezTo>
                <a:cubicBezTo>
                  <a:pt x="4321211" y="2003554"/>
                  <a:pt x="4292907" y="2024430"/>
                  <a:pt x="4263710" y="2043896"/>
                </a:cubicBezTo>
                <a:cubicBezTo>
                  <a:pt x="4263682" y="2043914"/>
                  <a:pt x="4176148" y="2102273"/>
                  <a:pt x="4176121" y="2102293"/>
                </a:cubicBezTo>
                <a:lnTo>
                  <a:pt x="4117727" y="2146091"/>
                </a:lnTo>
                <a:cubicBezTo>
                  <a:pt x="4107995" y="2160690"/>
                  <a:pt x="4096377" y="2174195"/>
                  <a:pt x="4088531" y="2189888"/>
                </a:cubicBezTo>
                <a:cubicBezTo>
                  <a:pt x="4064662" y="2237629"/>
                  <a:pt x="4065259" y="2287187"/>
                  <a:pt x="4103129" y="2335881"/>
                </a:cubicBezTo>
                <a:cubicBezTo>
                  <a:pt x="4119217" y="2356567"/>
                  <a:pt x="4152175" y="2354436"/>
                  <a:pt x="4176121" y="2365079"/>
                </a:cubicBezTo>
                <a:cubicBezTo>
                  <a:pt x="4239466" y="2393234"/>
                  <a:pt x="4220099" y="2393000"/>
                  <a:pt x="4278309" y="2408877"/>
                </a:cubicBezTo>
                <a:cubicBezTo>
                  <a:pt x="4317022" y="2419436"/>
                  <a:pt x="4356166" y="2428343"/>
                  <a:pt x="4395095" y="2438076"/>
                </a:cubicBezTo>
                <a:cubicBezTo>
                  <a:pt x="4414559" y="2442942"/>
                  <a:pt x="4434454" y="2446330"/>
                  <a:pt x="4453488" y="2452675"/>
                </a:cubicBezTo>
                <a:cubicBezTo>
                  <a:pt x="4536974" y="2480506"/>
                  <a:pt x="4566205" y="2492739"/>
                  <a:pt x="4657864" y="2511072"/>
                </a:cubicBezTo>
                <a:lnTo>
                  <a:pt x="4876838" y="2554870"/>
                </a:lnTo>
                <a:cubicBezTo>
                  <a:pt x="5224436" y="2624394"/>
                  <a:pt x="4719620" y="2522220"/>
                  <a:pt x="5008223" y="2584068"/>
                </a:cubicBezTo>
                <a:cubicBezTo>
                  <a:pt x="5056746" y="2594467"/>
                  <a:pt x="5106063" y="2601231"/>
                  <a:pt x="5154206" y="2613267"/>
                </a:cubicBezTo>
                <a:cubicBezTo>
                  <a:pt x="5260740" y="2639902"/>
                  <a:pt x="5192931" y="2623932"/>
                  <a:pt x="5358582" y="2657065"/>
                </a:cubicBezTo>
                <a:cubicBezTo>
                  <a:pt x="5442327" y="2673815"/>
                  <a:pt x="5480204" y="2683859"/>
                  <a:pt x="5577556" y="2686263"/>
                </a:cubicBezTo>
                <a:cubicBezTo>
                  <a:pt x="5922978" y="2694792"/>
                  <a:pt x="6268541" y="2695996"/>
                  <a:pt x="6614034" y="2700862"/>
                </a:cubicBezTo>
                <a:cubicBezTo>
                  <a:pt x="6648327" y="2803749"/>
                  <a:pt x="6654807" y="2804952"/>
                  <a:pt x="6614034" y="2978248"/>
                </a:cubicBezTo>
                <a:cubicBezTo>
                  <a:pt x="6610510" y="2993227"/>
                  <a:pt x="6584837" y="2987981"/>
                  <a:pt x="6570239" y="2992847"/>
                </a:cubicBezTo>
                <a:lnTo>
                  <a:pt x="6015504" y="2978248"/>
                </a:lnTo>
                <a:cubicBezTo>
                  <a:pt x="5961801" y="2976056"/>
                  <a:pt x="5908671" y="2963649"/>
                  <a:pt x="5854923" y="2963649"/>
                </a:cubicBezTo>
                <a:cubicBezTo>
                  <a:pt x="5674812" y="2963649"/>
                  <a:pt x="5494832" y="2973382"/>
                  <a:pt x="5314787" y="2978248"/>
                </a:cubicBezTo>
                <a:cubicBezTo>
                  <a:pt x="5300189" y="2983114"/>
                  <a:pt x="5285788" y="2988619"/>
                  <a:pt x="5270992" y="2992847"/>
                </a:cubicBezTo>
                <a:cubicBezTo>
                  <a:pt x="5251701" y="2998359"/>
                  <a:pt x="5231040" y="2999543"/>
                  <a:pt x="5212599" y="3007447"/>
                </a:cubicBezTo>
                <a:cubicBezTo>
                  <a:pt x="5128989" y="3043283"/>
                  <a:pt x="5211422" y="3035538"/>
                  <a:pt x="5110411" y="3065844"/>
                </a:cubicBezTo>
                <a:cubicBezTo>
                  <a:pt x="5082060" y="3074350"/>
                  <a:pt x="5052399" y="3079327"/>
                  <a:pt x="5022821" y="3080443"/>
                </a:cubicBezTo>
                <a:cubicBezTo>
                  <a:pt x="4794226" y="3089070"/>
                  <a:pt x="4565408" y="3090176"/>
                  <a:pt x="4336702" y="3095042"/>
                </a:cubicBezTo>
                <a:cubicBezTo>
                  <a:pt x="4233996" y="3163518"/>
                  <a:pt x="4364227" y="3084720"/>
                  <a:pt x="4219915" y="3138840"/>
                </a:cubicBezTo>
                <a:cubicBezTo>
                  <a:pt x="4187397" y="3151035"/>
                  <a:pt x="4155044" y="3189117"/>
                  <a:pt x="4132326" y="3211836"/>
                </a:cubicBezTo>
                <a:cubicBezTo>
                  <a:pt x="4127460" y="3231302"/>
                  <a:pt x="4121662" y="3250558"/>
                  <a:pt x="4117727" y="3270233"/>
                </a:cubicBezTo>
                <a:cubicBezTo>
                  <a:pt x="4111922" y="3299260"/>
                  <a:pt x="4109550" y="3328932"/>
                  <a:pt x="4103129" y="3357829"/>
                </a:cubicBezTo>
                <a:cubicBezTo>
                  <a:pt x="4099791" y="3372852"/>
                  <a:pt x="4092263" y="3386697"/>
                  <a:pt x="4088531" y="3401627"/>
                </a:cubicBezTo>
                <a:cubicBezTo>
                  <a:pt x="4082513" y="3425700"/>
                  <a:pt x="4078799" y="3450291"/>
                  <a:pt x="4073933" y="3474623"/>
                </a:cubicBezTo>
                <a:cubicBezTo>
                  <a:pt x="4069067" y="3693612"/>
                  <a:pt x="4067917" y="3912714"/>
                  <a:pt x="4059334" y="4131589"/>
                </a:cubicBezTo>
                <a:cubicBezTo>
                  <a:pt x="4058174" y="4161168"/>
                  <a:pt x="4050541" y="4190158"/>
                  <a:pt x="4044736" y="4219185"/>
                </a:cubicBezTo>
                <a:cubicBezTo>
                  <a:pt x="4041617" y="4234782"/>
                  <a:pt x="4024816" y="4302824"/>
                  <a:pt x="4015539" y="4321380"/>
                </a:cubicBezTo>
                <a:cubicBezTo>
                  <a:pt x="4007693" y="4337073"/>
                  <a:pt x="4000043" y="4354216"/>
                  <a:pt x="3986343" y="4365177"/>
                </a:cubicBezTo>
                <a:cubicBezTo>
                  <a:pt x="3974327" y="4374790"/>
                  <a:pt x="3957146" y="4374910"/>
                  <a:pt x="3942548" y="4379777"/>
                </a:cubicBezTo>
                <a:cubicBezTo>
                  <a:pt x="3893887" y="4374910"/>
                  <a:pt x="3843587" y="4378613"/>
                  <a:pt x="3796565" y="4365177"/>
                </a:cubicBezTo>
                <a:cubicBezTo>
                  <a:pt x="3773170" y="4358492"/>
                  <a:pt x="3751668" y="4341625"/>
                  <a:pt x="3738172" y="4321380"/>
                </a:cubicBezTo>
                <a:cubicBezTo>
                  <a:pt x="3721100" y="4295771"/>
                  <a:pt x="3720405" y="4262361"/>
                  <a:pt x="3708975" y="4233784"/>
                </a:cubicBezTo>
                <a:cubicBezTo>
                  <a:pt x="3670564" y="4137749"/>
                  <a:pt x="3684918" y="4186485"/>
                  <a:pt x="3665181" y="4087792"/>
                </a:cubicBezTo>
                <a:cubicBezTo>
                  <a:pt x="3654241" y="3901816"/>
                  <a:pt x="3653664" y="3846982"/>
                  <a:pt x="3635984" y="3679012"/>
                </a:cubicBezTo>
                <a:cubicBezTo>
                  <a:pt x="3631877" y="3639993"/>
                  <a:pt x="3627836" y="3600918"/>
                  <a:pt x="3621386" y="3562218"/>
                </a:cubicBezTo>
                <a:cubicBezTo>
                  <a:pt x="3618088" y="3542426"/>
                  <a:pt x="3613832" y="3522608"/>
                  <a:pt x="3606787" y="3503821"/>
                </a:cubicBezTo>
                <a:cubicBezTo>
                  <a:pt x="3575453" y="3420260"/>
                  <a:pt x="3581118" y="3474131"/>
                  <a:pt x="3562993" y="3401627"/>
                </a:cubicBezTo>
                <a:cubicBezTo>
                  <a:pt x="3549285" y="3346792"/>
                  <a:pt x="3553816" y="3331550"/>
                  <a:pt x="3533796" y="3284833"/>
                </a:cubicBezTo>
                <a:cubicBezTo>
                  <a:pt x="3525224" y="3264829"/>
                  <a:pt x="3512681" y="3246643"/>
                  <a:pt x="3504599" y="3226436"/>
                </a:cubicBezTo>
                <a:cubicBezTo>
                  <a:pt x="3452481" y="3096132"/>
                  <a:pt x="3502379" y="3179307"/>
                  <a:pt x="3446206" y="3095042"/>
                </a:cubicBezTo>
                <a:cubicBezTo>
                  <a:pt x="3409515" y="2984960"/>
                  <a:pt x="3459007" y="3120644"/>
                  <a:pt x="3402412" y="3007447"/>
                </a:cubicBezTo>
                <a:cubicBezTo>
                  <a:pt x="3373773" y="2950166"/>
                  <a:pt x="3403060" y="2931286"/>
                  <a:pt x="3329420" y="2876053"/>
                </a:cubicBezTo>
                <a:cubicBezTo>
                  <a:pt x="3309956" y="2861454"/>
                  <a:pt x="3290959" y="2846209"/>
                  <a:pt x="3271027" y="2832256"/>
                </a:cubicBezTo>
                <a:cubicBezTo>
                  <a:pt x="3242280" y="2812132"/>
                  <a:pt x="3183437" y="2773859"/>
                  <a:pt x="3183437" y="2773859"/>
                </a:cubicBezTo>
                <a:cubicBezTo>
                  <a:pt x="3086115" y="2778725"/>
                  <a:pt x="2988163" y="2776371"/>
                  <a:pt x="2891472" y="2788458"/>
                </a:cubicBezTo>
                <a:cubicBezTo>
                  <a:pt x="2825590" y="2796694"/>
                  <a:pt x="2830832" y="2828887"/>
                  <a:pt x="2803882" y="2876053"/>
                </a:cubicBezTo>
                <a:cubicBezTo>
                  <a:pt x="2773937" y="2928460"/>
                  <a:pt x="2780300" y="2916108"/>
                  <a:pt x="2730890" y="2949050"/>
                </a:cubicBezTo>
                <a:cubicBezTo>
                  <a:pt x="2692274" y="3103527"/>
                  <a:pt x="2744703" y="2921620"/>
                  <a:pt x="2687096" y="3051244"/>
                </a:cubicBezTo>
                <a:cubicBezTo>
                  <a:pt x="2674597" y="3079370"/>
                  <a:pt x="2667631" y="3109641"/>
                  <a:pt x="2657899" y="3138840"/>
                </a:cubicBezTo>
                <a:cubicBezTo>
                  <a:pt x="2653033" y="3153439"/>
                  <a:pt x="2651837" y="3169833"/>
                  <a:pt x="2643301" y="3182638"/>
                </a:cubicBezTo>
                <a:lnTo>
                  <a:pt x="2614104" y="3226436"/>
                </a:lnTo>
                <a:cubicBezTo>
                  <a:pt x="2609238" y="3241035"/>
                  <a:pt x="2602524" y="3255143"/>
                  <a:pt x="2599506" y="3270233"/>
                </a:cubicBezTo>
                <a:cubicBezTo>
                  <a:pt x="2567188" y="3431837"/>
                  <a:pt x="2576868" y="3667896"/>
                  <a:pt x="2570309" y="3795806"/>
                </a:cubicBezTo>
                <a:cubicBezTo>
                  <a:pt x="2566839" y="3863471"/>
                  <a:pt x="2555233" y="3958793"/>
                  <a:pt x="2541113" y="4029395"/>
                </a:cubicBezTo>
                <a:cubicBezTo>
                  <a:pt x="2537178" y="4049070"/>
                  <a:pt x="2535487" y="4069845"/>
                  <a:pt x="2526514" y="4087792"/>
                </a:cubicBezTo>
                <a:cubicBezTo>
                  <a:pt x="2510821" y="4119179"/>
                  <a:pt x="2468121" y="4175387"/>
                  <a:pt x="2468121" y="4175387"/>
                </a:cubicBezTo>
                <a:cubicBezTo>
                  <a:pt x="2463255" y="4194853"/>
                  <a:pt x="2464652" y="4217089"/>
                  <a:pt x="2453523" y="4233784"/>
                </a:cubicBezTo>
                <a:cubicBezTo>
                  <a:pt x="2407303" y="4303120"/>
                  <a:pt x="2311160" y="4233411"/>
                  <a:pt x="2263745" y="4219185"/>
                </a:cubicBezTo>
                <a:cubicBezTo>
                  <a:pt x="2241524" y="4182147"/>
                  <a:pt x="2207507" y="4129676"/>
                  <a:pt x="2190754" y="4087792"/>
                </a:cubicBezTo>
                <a:cubicBezTo>
                  <a:pt x="2179324" y="4059215"/>
                  <a:pt x="2170400" y="4029676"/>
                  <a:pt x="2161557" y="4000196"/>
                </a:cubicBezTo>
                <a:cubicBezTo>
                  <a:pt x="2155792" y="3980977"/>
                  <a:pt x="2154004" y="3960586"/>
                  <a:pt x="2146959" y="3941799"/>
                </a:cubicBezTo>
                <a:cubicBezTo>
                  <a:pt x="2139318" y="3921422"/>
                  <a:pt x="2127495" y="3902868"/>
                  <a:pt x="2117763" y="3883402"/>
                </a:cubicBezTo>
                <a:cubicBezTo>
                  <a:pt x="2084051" y="3579986"/>
                  <a:pt x="2114518" y="3885029"/>
                  <a:pt x="2088566" y="3314031"/>
                </a:cubicBezTo>
                <a:cubicBezTo>
                  <a:pt x="2079097" y="3105697"/>
                  <a:pt x="2055313" y="2947953"/>
                  <a:pt x="2030173" y="2730061"/>
                </a:cubicBezTo>
                <a:cubicBezTo>
                  <a:pt x="1495551" y="2761511"/>
                  <a:pt x="1572506" y="2762993"/>
                  <a:pt x="716327" y="2730061"/>
                </a:cubicBezTo>
                <a:cubicBezTo>
                  <a:pt x="690141" y="2729054"/>
                  <a:pt x="668758" y="2707218"/>
                  <a:pt x="643336" y="2700862"/>
                </a:cubicBezTo>
                <a:cubicBezTo>
                  <a:pt x="609955" y="2692516"/>
                  <a:pt x="575211" y="2691129"/>
                  <a:pt x="541148" y="2686263"/>
                </a:cubicBezTo>
                <a:cubicBezTo>
                  <a:pt x="511951" y="2676530"/>
                  <a:pt x="483415" y="2664530"/>
                  <a:pt x="453558" y="2657065"/>
                </a:cubicBezTo>
                <a:cubicBezTo>
                  <a:pt x="385792" y="2640123"/>
                  <a:pt x="316140" y="2633356"/>
                  <a:pt x="249182" y="2613267"/>
                </a:cubicBezTo>
                <a:cubicBezTo>
                  <a:pt x="219704" y="2604423"/>
                  <a:pt x="190789" y="2593801"/>
                  <a:pt x="161593" y="2584068"/>
                </a:cubicBezTo>
                <a:cubicBezTo>
                  <a:pt x="146995" y="2579202"/>
                  <a:pt x="131561" y="2576351"/>
                  <a:pt x="117798" y="2569469"/>
                </a:cubicBezTo>
                <a:lnTo>
                  <a:pt x="59405" y="2540271"/>
                </a:lnTo>
                <a:cubicBezTo>
                  <a:pt x="39940" y="2511072"/>
                  <a:pt x="-7500" y="2486719"/>
                  <a:pt x="1011" y="2452675"/>
                </a:cubicBezTo>
                <a:cubicBezTo>
                  <a:pt x="5877" y="2433209"/>
                  <a:pt x="1423" y="2408466"/>
                  <a:pt x="15610" y="2394278"/>
                </a:cubicBezTo>
                <a:cubicBezTo>
                  <a:pt x="46085" y="2363801"/>
                  <a:pt x="141819" y="2358412"/>
                  <a:pt x="176191" y="2350480"/>
                </a:cubicBezTo>
                <a:cubicBezTo>
                  <a:pt x="390510" y="2301019"/>
                  <a:pt x="151383" y="2332828"/>
                  <a:pt x="438960" y="2306682"/>
                </a:cubicBezTo>
                <a:lnTo>
                  <a:pt x="1022891" y="2321282"/>
                </a:lnTo>
                <a:cubicBezTo>
                  <a:pt x="1052462" y="2322568"/>
                  <a:pt x="1081141" y="2331969"/>
                  <a:pt x="1110481" y="2335881"/>
                </a:cubicBezTo>
                <a:cubicBezTo>
                  <a:pt x="1154159" y="2341705"/>
                  <a:pt x="1198071" y="2345614"/>
                  <a:pt x="1241866" y="2350480"/>
                </a:cubicBezTo>
                <a:lnTo>
                  <a:pt x="2132361" y="2335881"/>
                </a:lnTo>
                <a:cubicBezTo>
                  <a:pt x="2152967" y="2334593"/>
                  <a:pt x="2163481" y="2308380"/>
                  <a:pt x="2176156" y="2292083"/>
                </a:cubicBezTo>
                <a:cubicBezTo>
                  <a:pt x="2197699" y="2264383"/>
                  <a:pt x="2234549" y="2204488"/>
                  <a:pt x="2234549" y="2204488"/>
                </a:cubicBezTo>
                <a:cubicBezTo>
                  <a:pt x="2224817" y="2170423"/>
                  <a:pt x="2226189" y="2130946"/>
                  <a:pt x="2205352" y="2102293"/>
                </a:cubicBezTo>
                <a:cubicBezTo>
                  <a:pt x="2179957" y="2067372"/>
                  <a:pt x="2099347" y="2037543"/>
                  <a:pt x="2059369" y="2014697"/>
                </a:cubicBezTo>
                <a:cubicBezTo>
                  <a:pt x="2044136" y="2005992"/>
                  <a:pt x="2031268" y="1993346"/>
                  <a:pt x="2015575" y="1985499"/>
                </a:cubicBezTo>
                <a:cubicBezTo>
                  <a:pt x="2001812" y="1978617"/>
                  <a:pt x="1986576" y="1975128"/>
                  <a:pt x="1971780" y="1970900"/>
                </a:cubicBezTo>
                <a:cubicBezTo>
                  <a:pt x="1825123" y="1928995"/>
                  <a:pt x="1787009" y="1951034"/>
                  <a:pt x="1563028" y="1941701"/>
                </a:cubicBezTo>
                <a:cubicBezTo>
                  <a:pt x="1498940" y="1932545"/>
                  <a:pt x="1368781" y="1915878"/>
                  <a:pt x="1314857" y="1897903"/>
                </a:cubicBezTo>
                <a:cubicBezTo>
                  <a:pt x="1194624" y="1857824"/>
                  <a:pt x="1257734" y="1873058"/>
                  <a:pt x="1125079" y="1854106"/>
                </a:cubicBezTo>
                <a:cubicBezTo>
                  <a:pt x="934080" y="1799530"/>
                  <a:pt x="1096385" y="1838163"/>
                  <a:pt x="803917" y="1810308"/>
                </a:cubicBezTo>
                <a:cubicBezTo>
                  <a:pt x="774451" y="1807502"/>
                  <a:pt x="745815" y="1798273"/>
                  <a:pt x="716327" y="1795709"/>
                </a:cubicBezTo>
                <a:cubicBezTo>
                  <a:pt x="633772" y="1788530"/>
                  <a:pt x="550812" y="1787013"/>
                  <a:pt x="468156" y="1781109"/>
                </a:cubicBezTo>
                <a:cubicBezTo>
                  <a:pt x="414545" y="1777279"/>
                  <a:pt x="361102" y="1771376"/>
                  <a:pt x="307575" y="1766510"/>
                </a:cubicBezTo>
                <a:cubicBezTo>
                  <a:pt x="307070" y="1766384"/>
                  <a:pt x="212368" y="1744293"/>
                  <a:pt x="205387" y="1737312"/>
                </a:cubicBezTo>
                <a:cubicBezTo>
                  <a:pt x="194506" y="1726430"/>
                  <a:pt x="195655" y="1708113"/>
                  <a:pt x="190789" y="1693514"/>
                </a:cubicBezTo>
                <a:cubicBezTo>
                  <a:pt x="220095" y="1620243"/>
                  <a:pt x="208418" y="1595569"/>
                  <a:pt x="307575" y="1591319"/>
                </a:cubicBezTo>
                <a:cubicBezTo>
                  <a:pt x="618758" y="1577982"/>
                  <a:pt x="930436" y="1581586"/>
                  <a:pt x="1241866" y="1576720"/>
                </a:cubicBezTo>
                <a:cubicBezTo>
                  <a:pt x="1256464" y="1566987"/>
                  <a:pt x="1269967" y="1555368"/>
                  <a:pt x="1285660" y="1547521"/>
                </a:cubicBezTo>
                <a:cubicBezTo>
                  <a:pt x="1299423" y="1540639"/>
                  <a:pt x="1316260" y="1540839"/>
                  <a:pt x="1329455" y="1532922"/>
                </a:cubicBezTo>
                <a:cubicBezTo>
                  <a:pt x="1341257" y="1525840"/>
                  <a:pt x="1348920" y="1513456"/>
                  <a:pt x="1358652" y="1503723"/>
                </a:cubicBezTo>
                <a:lnTo>
                  <a:pt x="1358652" y="1503723"/>
                </a:lnTo>
                <a:lnTo>
                  <a:pt x="1358652" y="1503723"/>
                </a:lnTo>
              </a:path>
            </a:pathLst>
          </a:custGeom>
          <a:solidFill>
            <a:schemeClr val="accent1"/>
          </a:solidFill>
          <a:ln>
            <a:solidFill>
              <a:schemeClr val="accent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9" name="Straight Arrow Connector 18"/>
          <p:cNvCxnSpPr/>
          <p:nvPr/>
        </p:nvCxnSpPr>
        <p:spPr>
          <a:xfrm>
            <a:off x="145982" y="5101608"/>
            <a:ext cx="8656784" cy="0"/>
          </a:xfrm>
          <a:prstGeom prst="straightConnector1">
            <a:avLst/>
          </a:prstGeom>
          <a:ln w="57150"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898483" y="5100388"/>
            <a:ext cx="1604186" cy="0"/>
          </a:xfrm>
          <a:prstGeom prst="line">
            <a:avLst/>
          </a:prstGeom>
          <a:ln w="76200" cmpd="sng">
            <a:solidFill>
              <a:srgbClr val="FF0000">
                <a:alpha val="55000"/>
              </a:srgbClr>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018231" y="5101608"/>
            <a:ext cx="1604186" cy="0"/>
          </a:xfrm>
          <a:prstGeom prst="line">
            <a:avLst/>
          </a:prstGeom>
          <a:ln w="76200" cmpd="sng">
            <a:solidFill>
              <a:srgbClr val="FF6600">
                <a:alpha val="55000"/>
              </a:srgb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3147850" y="5101608"/>
            <a:ext cx="1604186" cy="0"/>
          </a:xfrm>
          <a:prstGeom prst="line">
            <a:avLst/>
          </a:prstGeom>
          <a:ln w="76200" cmpd="sng">
            <a:solidFill>
              <a:srgbClr val="FFFF00">
                <a:alpha val="55000"/>
              </a:srgb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4349517" y="5101608"/>
            <a:ext cx="1604186" cy="0"/>
          </a:xfrm>
          <a:prstGeom prst="line">
            <a:avLst/>
          </a:prstGeom>
          <a:ln w="76200" cmpd="sng">
            <a:solidFill>
              <a:srgbClr val="008000">
                <a:alpha val="55000"/>
              </a:srgb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436397" y="5100388"/>
            <a:ext cx="1604186" cy="0"/>
          </a:xfrm>
          <a:prstGeom prst="line">
            <a:avLst/>
          </a:prstGeom>
          <a:ln w="76200" cmpd="sng">
            <a:solidFill>
              <a:schemeClr val="accent5">
                <a:lumMod val="75000"/>
                <a:alpha val="5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506634" y="5101606"/>
            <a:ext cx="1604186" cy="0"/>
          </a:xfrm>
          <a:prstGeom prst="line">
            <a:avLst/>
          </a:prstGeom>
          <a:ln w="76200" cmpd="sng">
            <a:solidFill>
              <a:srgbClr val="0000FF">
                <a:alpha val="55000"/>
              </a:srgbClr>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35624" y="4767793"/>
            <a:ext cx="10035721" cy="584776"/>
          </a:xfrm>
          <a:prstGeom prst="rect">
            <a:avLst/>
          </a:prstGeom>
          <a:noFill/>
        </p:spPr>
        <p:txBody>
          <a:bodyPr wrap="square" rtlCol="0">
            <a:spAutoFit/>
          </a:bodyPr>
          <a:lstStyle/>
          <a:p>
            <a:r>
              <a:rPr lang="en-US" sz="3200" dirty="0">
                <a:solidFill>
                  <a:srgbClr val="FF0000"/>
                </a:solidFill>
              </a:rPr>
              <a:t> (</a:t>
            </a:r>
            <a:r>
              <a:rPr lang="en-US" sz="3200" dirty="0"/>
              <a:t>           </a:t>
            </a:r>
            <a:r>
              <a:rPr lang="en-US" sz="3200" dirty="0">
                <a:solidFill>
                  <a:srgbClr val="FF6600"/>
                </a:solidFill>
              </a:rPr>
              <a:t>(</a:t>
            </a:r>
            <a:r>
              <a:rPr lang="en-US" sz="3200" dirty="0"/>
              <a:t>    </a:t>
            </a:r>
            <a:r>
              <a:rPr lang="en-US" sz="3200" dirty="0">
                <a:solidFill>
                  <a:srgbClr val="FF0000"/>
                </a:solidFill>
              </a:rPr>
              <a:t>)</a:t>
            </a:r>
            <a:r>
              <a:rPr lang="en-US" sz="3200" dirty="0"/>
              <a:t>     </a:t>
            </a:r>
            <a:r>
              <a:rPr lang="en-US" sz="3200" dirty="0">
                <a:solidFill>
                  <a:srgbClr val="FFFF00"/>
                </a:solidFill>
              </a:rPr>
              <a:t>(</a:t>
            </a:r>
            <a:r>
              <a:rPr lang="en-US" sz="3200" dirty="0"/>
              <a:t>    </a:t>
            </a:r>
            <a:r>
              <a:rPr lang="en-US" sz="3200" dirty="0">
                <a:solidFill>
                  <a:srgbClr val="FF6600"/>
                </a:solidFill>
              </a:rPr>
              <a:t>)</a:t>
            </a:r>
            <a:r>
              <a:rPr lang="en-US" sz="3200" dirty="0"/>
              <a:t>       </a:t>
            </a:r>
            <a:r>
              <a:rPr lang="en-US" sz="3200" dirty="0">
                <a:solidFill>
                  <a:srgbClr val="008000"/>
                </a:solidFill>
              </a:rPr>
              <a:t>(</a:t>
            </a:r>
            <a:r>
              <a:rPr lang="en-US" sz="3200" dirty="0"/>
              <a:t>   </a:t>
            </a:r>
            <a:r>
              <a:rPr lang="en-US" sz="3200" dirty="0">
                <a:solidFill>
                  <a:srgbClr val="FFFF00"/>
                </a:solidFill>
              </a:rPr>
              <a:t>)</a:t>
            </a:r>
            <a:r>
              <a:rPr lang="en-US" sz="3200" dirty="0"/>
              <a:t>      </a:t>
            </a:r>
            <a:r>
              <a:rPr lang="en-US" sz="3200" dirty="0">
                <a:solidFill>
                  <a:schemeClr val="accent5">
                    <a:lumMod val="75000"/>
                  </a:schemeClr>
                </a:solidFill>
              </a:rPr>
              <a:t>(</a:t>
            </a:r>
            <a:r>
              <a:rPr lang="en-US" sz="3200" dirty="0"/>
              <a:t>    </a:t>
            </a:r>
            <a:r>
              <a:rPr lang="en-US" sz="3200" dirty="0">
                <a:solidFill>
                  <a:srgbClr val="008000"/>
                </a:solidFill>
              </a:rPr>
              <a:t>)</a:t>
            </a:r>
            <a:r>
              <a:rPr lang="en-US" sz="3200" dirty="0"/>
              <a:t>     </a:t>
            </a:r>
            <a:r>
              <a:rPr lang="en-US" sz="3200" dirty="0">
                <a:solidFill>
                  <a:srgbClr val="0000FF"/>
                </a:solidFill>
              </a:rPr>
              <a:t>(</a:t>
            </a:r>
            <a:r>
              <a:rPr lang="en-US" sz="3200" dirty="0"/>
              <a:t>   </a:t>
            </a:r>
            <a:r>
              <a:rPr lang="en-US" sz="3200" dirty="0">
                <a:solidFill>
                  <a:srgbClr val="31859C"/>
                </a:solidFill>
              </a:rPr>
              <a:t>)</a:t>
            </a:r>
            <a:r>
              <a:rPr lang="en-US" sz="3200" dirty="0"/>
              <a:t>           </a:t>
            </a:r>
            <a:r>
              <a:rPr lang="en-US" sz="3200" dirty="0">
                <a:solidFill>
                  <a:srgbClr val="0000FF"/>
                </a:solidFill>
              </a:rPr>
              <a:t>)</a:t>
            </a:r>
          </a:p>
        </p:txBody>
      </p:sp>
      <p:grpSp>
        <p:nvGrpSpPr>
          <p:cNvPr id="2" name="Group 1"/>
          <p:cNvGrpSpPr/>
          <p:nvPr/>
        </p:nvGrpSpPr>
        <p:grpSpPr>
          <a:xfrm>
            <a:off x="1513177" y="1749826"/>
            <a:ext cx="179377" cy="946524"/>
            <a:chOff x="1513177" y="1749826"/>
            <a:chExt cx="179377" cy="946524"/>
          </a:xfrm>
        </p:grpSpPr>
        <p:sp>
          <p:nvSpPr>
            <p:cNvPr id="21" name="Oval 20"/>
            <p:cNvSpPr/>
            <p:nvPr/>
          </p:nvSpPr>
          <p:spPr>
            <a:xfrm>
              <a:off x="1513177" y="1749826"/>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5" name="Oval 24"/>
          <p:cNvSpPr/>
          <p:nvPr/>
        </p:nvSpPr>
        <p:spPr>
          <a:xfrm>
            <a:off x="2700458" y="259479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3918512" y="261580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4990586" y="2622217"/>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5337826" y="145993"/>
            <a:ext cx="1604185" cy="4446612"/>
          </a:xfrm>
          <a:prstGeom prst="rect">
            <a:avLst/>
          </a:prstGeom>
          <a:solidFill>
            <a:schemeClr val="accent5">
              <a:lumMod val="75000"/>
              <a:alpha val="47000"/>
            </a:schemeClr>
          </a:solidFill>
          <a:ln w="19050" cmpd="sng">
            <a:solidFill>
              <a:schemeClr val="accent5">
                <a:lumMod val="75000"/>
              </a:schemeClr>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3" name="Group 22"/>
          <p:cNvGrpSpPr/>
          <p:nvPr/>
        </p:nvGrpSpPr>
        <p:grpSpPr>
          <a:xfrm>
            <a:off x="5953703" y="1747406"/>
            <a:ext cx="179377" cy="1267702"/>
            <a:chOff x="1513177" y="1428648"/>
            <a:chExt cx="179377" cy="1267702"/>
          </a:xfrm>
        </p:grpSpPr>
        <p:sp>
          <p:nvSpPr>
            <p:cNvPr id="24" name="Oval 23"/>
            <p:cNvSpPr/>
            <p:nvPr/>
          </p:nvSpPr>
          <p:spPr>
            <a:xfrm>
              <a:off x="1513177" y="1428648"/>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1555394" y="2559190"/>
              <a:ext cx="137160" cy="137160"/>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8009228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E2F0D9"/>
        </a:solidFill>
      </a:spPr>
      <a:bodyPr wrap="square" rtlCol="0">
        <a:spAutoFit/>
      </a:bodyPr>
      <a:lstStyle>
        <a:defPPr>
          <a:defRPr sz="24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19296</TotalTime>
  <Words>3343</Words>
  <Application>Microsoft Office PowerPoint</Application>
  <PresentationFormat>On-screen Show (4:3)</PresentationFormat>
  <Paragraphs>235</Paragraphs>
  <Slides>60</Slides>
  <Notes>4</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60</vt:i4>
      </vt:variant>
    </vt:vector>
  </HeadingPairs>
  <TitlesOfParts>
    <vt:vector size="65"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The University of Iowa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Darcy, Isabel K</dc:creator>
  <cp:keywords/>
  <dc:description/>
  <cp:lastModifiedBy>Darcy, Isabel K</cp:lastModifiedBy>
  <cp:revision>30</cp:revision>
  <dcterms:created xsi:type="dcterms:W3CDTF">2017-01-17T19:31:54Z</dcterms:created>
  <dcterms:modified xsi:type="dcterms:W3CDTF">2026-01-22T05:33:31Z</dcterms:modified>
  <cp:category/>
</cp:coreProperties>
</file>