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1" r:id="rId8"/>
    <p:sldId id="262" r:id="rId9"/>
    <p:sldId id="263" r:id="rId10"/>
    <p:sldId id="264"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4660"/>
  </p:normalViewPr>
  <p:slideViewPr>
    <p:cSldViewPr snapToGrid="0">
      <p:cViewPr varScale="1">
        <p:scale>
          <a:sx n="52" d="100"/>
          <a:sy n="52" d="100"/>
        </p:scale>
        <p:origin x="1064"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532F2-E887-6836-164E-05A7F47400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02E652B-426D-F165-6732-8A91FA2F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FC0F9A-EC23-59A0-2174-814B0D0DCA91}"/>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5" name="Footer Placeholder 4">
            <a:extLst>
              <a:ext uri="{FF2B5EF4-FFF2-40B4-BE49-F238E27FC236}">
                <a16:creationId xmlns:a16="http://schemas.microsoft.com/office/drawing/2014/main" id="{712294AC-FD59-5CE3-26C2-1DE9F39AC9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F96E64-1C55-C485-2FB5-E7CDE76EE83F}"/>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449591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5195C-DB20-4364-9C18-DBB7F9A7A02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15EDDF2-19E4-543B-9A56-535847FB29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6F2C68-7A79-B8F0-2F98-131A9A3C4EC3}"/>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5" name="Footer Placeholder 4">
            <a:extLst>
              <a:ext uri="{FF2B5EF4-FFF2-40B4-BE49-F238E27FC236}">
                <a16:creationId xmlns:a16="http://schemas.microsoft.com/office/drawing/2014/main" id="{EA2D1A7E-47C4-E0AA-6C4F-02B7E88D37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5B7455-DCE7-684D-818F-EC388BC797AA}"/>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156979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63BDBC-471B-D75A-5F94-67DD5F12B8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058B6A-2402-D51B-44BF-0FEBD0B098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51344E-B5BC-EDBD-EBB9-3F9358FB23FE}"/>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5" name="Footer Placeholder 4">
            <a:extLst>
              <a:ext uri="{FF2B5EF4-FFF2-40B4-BE49-F238E27FC236}">
                <a16:creationId xmlns:a16="http://schemas.microsoft.com/office/drawing/2014/main" id="{4D1419F8-45E8-0982-B159-EFC324CCCA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7921E1-A2BB-ABD9-4302-5D943416DFB9}"/>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998536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4B1C2-3240-1D02-3E88-B52064BDA5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054070-12FC-5F6A-6D40-731DB25D88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BC0798-B398-C80E-C34A-F7A62F809FC6}"/>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5" name="Footer Placeholder 4">
            <a:extLst>
              <a:ext uri="{FF2B5EF4-FFF2-40B4-BE49-F238E27FC236}">
                <a16:creationId xmlns:a16="http://schemas.microsoft.com/office/drawing/2014/main" id="{039F6F41-F599-7C0C-889B-BCF4A8B385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998EE4-3DF1-3DDB-7DE1-749217D9E0EA}"/>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3296833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00644-C205-8196-EE1F-DC7C2A45B6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201575-8E3D-AE10-FA99-C968C25BF6E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50253-5727-619A-86DE-6689ACE7D8B9}"/>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5" name="Footer Placeholder 4">
            <a:extLst>
              <a:ext uri="{FF2B5EF4-FFF2-40B4-BE49-F238E27FC236}">
                <a16:creationId xmlns:a16="http://schemas.microsoft.com/office/drawing/2014/main" id="{622A33F9-7711-284C-4264-ADD51FAAD4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1F25F1-394B-C444-A86B-835ADF5B71DF}"/>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506211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25251-6BC1-7547-56DB-17687F54E8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178237-63DB-CE7B-D157-C5FB8EC9AC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7D47C4-90AD-28F0-2655-18364DDB10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4155F3-2A50-917D-FE21-9D3D15FC79D0}"/>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6" name="Footer Placeholder 5">
            <a:extLst>
              <a:ext uri="{FF2B5EF4-FFF2-40B4-BE49-F238E27FC236}">
                <a16:creationId xmlns:a16="http://schemas.microsoft.com/office/drawing/2014/main" id="{0C238106-7C93-BD8B-2B81-8459778A47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9275F5-A785-9244-182A-E505D617B5A5}"/>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3059024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09C11-B273-006A-D5FB-1C9CD7BC11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48BE57-D2F3-0E61-6AC5-08AE727364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B1C6EE-11DD-D835-F527-403299EA5F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F65E31-8FE8-0FA9-00BE-3B0BF34F63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73E352-5859-7A08-ADC5-04007DF4C7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660B9A-4BC4-1419-419A-D3FA2443C77E}"/>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8" name="Footer Placeholder 7">
            <a:extLst>
              <a:ext uri="{FF2B5EF4-FFF2-40B4-BE49-F238E27FC236}">
                <a16:creationId xmlns:a16="http://schemas.microsoft.com/office/drawing/2014/main" id="{AA56C45F-F96D-AF86-9468-0BA5A08DEA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112031F-0FD4-A4B6-8600-05A85AAC46CE}"/>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1844349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FBACF-9411-F5E4-E09F-4E03880F59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121CE4-0288-BB87-DA1A-8E38E08D0C57}"/>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4" name="Footer Placeholder 3">
            <a:extLst>
              <a:ext uri="{FF2B5EF4-FFF2-40B4-BE49-F238E27FC236}">
                <a16:creationId xmlns:a16="http://schemas.microsoft.com/office/drawing/2014/main" id="{A0D11547-1812-54A9-6397-51BF406F5F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C9A1E0-4E39-1C30-5ED4-FFAC09E5FC24}"/>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2169460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5C24B2-FF92-3D5D-ED17-3D3F23F090F0}"/>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3" name="Footer Placeholder 2">
            <a:extLst>
              <a:ext uri="{FF2B5EF4-FFF2-40B4-BE49-F238E27FC236}">
                <a16:creationId xmlns:a16="http://schemas.microsoft.com/office/drawing/2014/main" id="{6936952A-9AAF-280D-0DE7-294C05B6FB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394D06-C65A-9E7D-036A-BE53A3D52AE4}"/>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2863604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29B1E-4FA0-3C13-F38B-6FA00E0038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90A993F-C7A7-A7FB-321D-4A29744AF5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5B307F-428D-EF93-EBE1-46F59A6399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2FF203-0D4A-6556-0CAB-BD2E9B961753}"/>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6" name="Footer Placeholder 5">
            <a:extLst>
              <a:ext uri="{FF2B5EF4-FFF2-40B4-BE49-F238E27FC236}">
                <a16:creationId xmlns:a16="http://schemas.microsoft.com/office/drawing/2014/main" id="{0E70FB92-54A1-44EB-957C-A9BD631A9A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E88B06-D2AA-EBDE-BD87-FD4D45D6B3DB}"/>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3727853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E377F-6B0E-2854-AB31-8939597BDF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7FA39E-E9E3-49EF-6D58-947E7BCDF4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BA05BF-2038-F2D4-C785-7A834270E6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A60A88-1338-90F4-B3DE-8D808E412F1B}"/>
              </a:ext>
            </a:extLst>
          </p:cNvPr>
          <p:cNvSpPr>
            <a:spLocks noGrp="1"/>
          </p:cNvSpPr>
          <p:nvPr>
            <p:ph type="dt" sz="half" idx="10"/>
          </p:nvPr>
        </p:nvSpPr>
        <p:spPr/>
        <p:txBody>
          <a:bodyPr/>
          <a:lstStyle/>
          <a:p>
            <a:fld id="{293DF153-371A-4BCD-9A76-953325AAAAFB}" type="datetimeFigureOut">
              <a:rPr lang="en-US" smtClean="0"/>
              <a:t>2/17/2026</a:t>
            </a:fld>
            <a:endParaRPr lang="en-US"/>
          </a:p>
        </p:txBody>
      </p:sp>
      <p:sp>
        <p:nvSpPr>
          <p:cNvPr id="6" name="Footer Placeholder 5">
            <a:extLst>
              <a:ext uri="{FF2B5EF4-FFF2-40B4-BE49-F238E27FC236}">
                <a16:creationId xmlns:a16="http://schemas.microsoft.com/office/drawing/2014/main" id="{B191A11E-BB81-1D1D-9ECA-CAC58127F7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28F0A4-7F24-01D7-6220-54EF0251AE8E}"/>
              </a:ext>
            </a:extLst>
          </p:cNvPr>
          <p:cNvSpPr>
            <a:spLocks noGrp="1"/>
          </p:cNvSpPr>
          <p:nvPr>
            <p:ph type="sldNum" sz="quarter" idx="12"/>
          </p:nvPr>
        </p:nvSpPr>
        <p:spPr/>
        <p:txBody>
          <a:bodyPr/>
          <a:lstStyle/>
          <a:p>
            <a:fld id="{525A1295-1626-45A0-A1B0-423025D2EFA2}" type="slidenum">
              <a:rPr lang="en-US" smtClean="0"/>
              <a:t>‹#›</a:t>
            </a:fld>
            <a:endParaRPr lang="en-US"/>
          </a:p>
        </p:txBody>
      </p:sp>
    </p:spTree>
    <p:extLst>
      <p:ext uri="{BB962C8B-B14F-4D97-AF65-F5344CB8AC3E}">
        <p14:creationId xmlns:p14="http://schemas.microsoft.com/office/powerpoint/2010/main" val="2986076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F50C71-BA5C-C32C-1EEA-2446AAF23D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7F6E9D-DB97-913D-00FA-892D5D52C9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F80D9B-0BCE-06D2-787A-632231B528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3DF153-371A-4BCD-9A76-953325AAAAFB}" type="datetimeFigureOut">
              <a:rPr lang="en-US" smtClean="0"/>
              <a:t>2/17/2026</a:t>
            </a:fld>
            <a:endParaRPr lang="en-US"/>
          </a:p>
        </p:txBody>
      </p:sp>
      <p:sp>
        <p:nvSpPr>
          <p:cNvPr id="5" name="Footer Placeholder 4">
            <a:extLst>
              <a:ext uri="{FF2B5EF4-FFF2-40B4-BE49-F238E27FC236}">
                <a16:creationId xmlns:a16="http://schemas.microsoft.com/office/drawing/2014/main" id="{77BF8D29-266C-F9C7-495F-EAAF851A16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73A3731-E39F-E226-1413-7616DC5C28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25A1295-1626-45A0-A1B0-423025D2EFA2}" type="slidenum">
              <a:rPr lang="en-US" smtClean="0"/>
              <a:t>‹#›</a:t>
            </a:fld>
            <a:endParaRPr lang="en-US"/>
          </a:p>
        </p:txBody>
      </p:sp>
    </p:spTree>
    <p:extLst>
      <p:ext uri="{BB962C8B-B14F-4D97-AF65-F5344CB8AC3E}">
        <p14:creationId xmlns:p14="http://schemas.microsoft.com/office/powerpoint/2010/main" val="3348706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jelinski-lab-pedology.github.io/open-science-guidebook/09a-r-style-guide.html" TargetMode="External"/><Relationship Id="rId2" Type="http://schemas.openxmlformats.org/officeDocument/2006/relationships/hyperlink" Target="https://style.tidyverse.org/" TargetMode="External"/><Relationship Id="rId1" Type="http://schemas.openxmlformats.org/officeDocument/2006/relationships/slideLayout" Target="../slideLayouts/slideLayout1.xml"/><Relationship Id="rId5" Type="http://schemas.openxmlformats.org/officeDocument/2006/relationships/hyperlink" Target="https://google.github.io/styleguide/" TargetMode="External"/><Relationship Id="rId4" Type="http://schemas.openxmlformats.org/officeDocument/2006/relationships/hyperlink" Target="https://google.github.io/styleguide/Rguide.html"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numberanalytics.com/blog/ultimate-guide-unit-testing-testthat-r" TargetMode="External"/><Relationship Id="rId2" Type="http://schemas.openxmlformats.org/officeDocument/2006/relationships/hyperlink" Target="https://techlasi.com/savvy/software-engineering-best-practices/"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r-pkgs.org/testing-basics.html" TargetMode="External"/><Relationship Id="rId2" Type="http://schemas.openxmlformats.org/officeDocument/2006/relationships/hyperlink" Target="https://www.numberanalytics.com/blog/ultimate-guide-unit-testing-testthat-r"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books.google.com/books?id=ittWAAAAMAAJ" TargetMode="External"/><Relationship Id="rId2" Type="http://schemas.openxmlformats.org/officeDocument/2006/relationships/hyperlink" Target="https://github.com/Joecstarr/MfaCoBPM/blob/main/README.md" TargetMode="External"/><Relationship Id="rId1" Type="http://schemas.openxmlformats.org/officeDocument/2006/relationships/slideLayout" Target="../slideLayouts/slideLayout1.xml"/><Relationship Id="rId6" Type="http://schemas.openxmlformats.org/officeDocument/2006/relationships/hyperlink" Target="https://doi.org/10.1109/52.382191" TargetMode="External"/><Relationship Id="rId5" Type="http://schemas.openxmlformats.org/officeDocument/2006/relationships/hyperlink" Target="https://doi.org/10.1109/52.589240" TargetMode="External"/><Relationship Id="rId4" Type="http://schemas.openxmlformats.org/officeDocument/2006/relationships/hyperlink" Target="https://doi.org/10.1201/9781420011395"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Project_management" TargetMode="External"/><Relationship Id="rId7" Type="http://schemas.openxmlformats.org/officeDocument/2006/relationships/image" Target="../media/image2.png"/><Relationship Id="rId2" Type="http://schemas.openxmlformats.org/officeDocument/2006/relationships/hyperlink" Target="https://en.wikipedia.org/wiki/Project_management_triangle" TargetMode="External"/><Relationship Id="rId1" Type="http://schemas.openxmlformats.org/officeDocument/2006/relationships/slideLayout" Target="../slideLayouts/slideLayout1.xml"/><Relationship Id="rId6" Type="http://schemas.openxmlformats.org/officeDocument/2006/relationships/hyperlink" Target="https://en.wikipedia.org/wiki/Project_manager" TargetMode="External"/><Relationship Id="rId5" Type="http://schemas.openxmlformats.org/officeDocument/2006/relationships/hyperlink" Target="https://en.wikipedia.org/wiki/Quality_(business)" TargetMode="External"/><Relationship Id="rId4" Type="http://schemas.openxmlformats.org/officeDocument/2006/relationships/hyperlink" Target="https://en.wikipedia.org/wiki/Project_management_triangle#cite_note-1"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project-management.com/what-is-project-management/"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projectmanager.com/guides/project-management"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85465EF-B6B7-65B4-9209-7B8BB4C315B7}"/>
              </a:ext>
            </a:extLst>
          </p:cNvPr>
          <p:cNvSpPr txBox="1"/>
          <p:nvPr/>
        </p:nvSpPr>
        <p:spPr>
          <a:xfrm>
            <a:off x="526982" y="797510"/>
            <a:ext cx="11437219" cy="5262979"/>
          </a:xfrm>
          <a:prstGeom prst="rect">
            <a:avLst/>
          </a:prstGeom>
          <a:noFill/>
        </p:spPr>
        <p:txBody>
          <a:bodyPr wrap="square">
            <a:spAutoFit/>
          </a:bodyPr>
          <a:lstStyle/>
          <a:p>
            <a:r>
              <a:rPr lang="en-US" sz="2400" dirty="0"/>
              <a:t>Good coding style</a:t>
            </a:r>
          </a:p>
          <a:p>
            <a:endParaRPr lang="en-US" sz="2400" dirty="0"/>
          </a:p>
          <a:p>
            <a:r>
              <a:rPr lang="en-US" sz="2400" dirty="0"/>
              <a:t>R:</a:t>
            </a:r>
          </a:p>
          <a:p>
            <a:r>
              <a:rPr lang="en-US" sz="2400" dirty="0"/>
              <a:t>	</a:t>
            </a:r>
            <a:r>
              <a:rPr lang="en-US" sz="2400" dirty="0" err="1"/>
              <a:t>Tidyverse</a:t>
            </a:r>
            <a:r>
              <a:rPr lang="en-US" sz="2400" dirty="0"/>
              <a:t>	  </a:t>
            </a:r>
            <a:r>
              <a:rPr lang="en-US" sz="2400" dirty="0">
                <a:hlinkClick r:id="rId2"/>
              </a:rPr>
              <a:t>https://style.tidyverse.org</a:t>
            </a:r>
            <a:r>
              <a:rPr lang="en-US" dirty="0">
                <a:hlinkClick r:id="rId2"/>
              </a:rPr>
              <a:t>/</a:t>
            </a:r>
            <a:endParaRPr lang="en-US" dirty="0"/>
          </a:p>
          <a:p>
            <a:endParaRPr lang="en-US" dirty="0"/>
          </a:p>
          <a:p>
            <a:r>
              <a:rPr lang="en-US" b="1" dirty="0"/>
              <a:t>	</a:t>
            </a:r>
            <a:r>
              <a:rPr lang="en-US" sz="2400" dirty="0"/>
              <a:t>13  Jelinski Lab R code Style Guide and Standards</a:t>
            </a:r>
            <a:endParaRPr lang="en-US" dirty="0"/>
          </a:p>
          <a:p>
            <a:endParaRPr lang="en-US" dirty="0"/>
          </a:p>
          <a:p>
            <a:r>
              <a:rPr lang="en-US" dirty="0"/>
              <a:t>		</a:t>
            </a:r>
            <a:r>
              <a:rPr lang="en-US" dirty="0">
                <a:hlinkClick r:id="rId3"/>
              </a:rPr>
              <a:t>https://jelinski-lab-pedology.github.io/open-science-guidebook/09a-r-style-guide.html</a:t>
            </a:r>
            <a:endParaRPr lang="en-US" dirty="0"/>
          </a:p>
          <a:p>
            <a:endParaRPr lang="en-US" dirty="0"/>
          </a:p>
          <a:p>
            <a:r>
              <a:rPr lang="en-US" sz="2400" dirty="0"/>
              <a:t>	Google	</a:t>
            </a:r>
            <a:r>
              <a:rPr lang="en-US" sz="2400" dirty="0">
                <a:hlinkClick r:id="rId4"/>
              </a:rPr>
              <a:t>https://google.github.io/styleguide/Rguide.html</a:t>
            </a:r>
            <a:r>
              <a:rPr lang="en-US" sz="2400" dirty="0"/>
              <a:t> </a:t>
            </a:r>
          </a:p>
          <a:p>
            <a:endParaRPr lang="en-US" sz="2400" dirty="0"/>
          </a:p>
          <a:p>
            <a:endParaRPr lang="en-US" sz="2400" dirty="0"/>
          </a:p>
          <a:p>
            <a:r>
              <a:rPr lang="en-US" sz="2400" dirty="0"/>
              <a:t>Google style guide for multiple programming languages:</a:t>
            </a:r>
          </a:p>
          <a:p>
            <a:endParaRPr lang="en-US" sz="2400" dirty="0"/>
          </a:p>
          <a:p>
            <a:r>
              <a:rPr lang="en-US" sz="2400" dirty="0"/>
              <a:t>	</a:t>
            </a:r>
            <a:r>
              <a:rPr lang="en-US" sz="2400" dirty="0">
                <a:hlinkClick r:id="rId5"/>
              </a:rPr>
              <a:t>https://google.github.io/styleguide/</a:t>
            </a:r>
            <a:r>
              <a:rPr lang="en-US" sz="2400" dirty="0"/>
              <a:t>   </a:t>
            </a:r>
          </a:p>
        </p:txBody>
      </p:sp>
    </p:spTree>
    <p:extLst>
      <p:ext uri="{BB962C8B-B14F-4D97-AF65-F5344CB8AC3E}">
        <p14:creationId xmlns:p14="http://schemas.microsoft.com/office/powerpoint/2010/main" val="586713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B3C09-6F20-0277-3C8D-36DF291B311A}"/>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2FA3E19D-FD80-C13A-11A5-7F8BB37477E9}"/>
              </a:ext>
            </a:extLst>
          </p:cNvPr>
          <p:cNvPicPr>
            <a:picLocks noChangeAspect="1"/>
          </p:cNvPicPr>
          <p:nvPr/>
        </p:nvPicPr>
        <p:blipFill>
          <a:blip r:embed="rId2"/>
          <a:stretch>
            <a:fillRect/>
          </a:stretch>
        </p:blipFill>
        <p:spPr>
          <a:xfrm>
            <a:off x="3092026" y="612660"/>
            <a:ext cx="6311856" cy="5740130"/>
          </a:xfrm>
          <a:prstGeom prst="rect">
            <a:avLst/>
          </a:prstGeom>
        </p:spPr>
      </p:pic>
    </p:spTree>
    <p:extLst>
      <p:ext uri="{BB962C8B-B14F-4D97-AF65-F5344CB8AC3E}">
        <p14:creationId xmlns:p14="http://schemas.microsoft.com/office/powerpoint/2010/main" val="3383138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6729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01198-A859-DD2D-1565-6E446C88914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8A338CD-63FF-B282-30C6-102CE1646AF0}"/>
              </a:ext>
            </a:extLst>
          </p:cNvPr>
          <p:cNvSpPr txBox="1"/>
          <p:nvPr/>
        </p:nvSpPr>
        <p:spPr>
          <a:xfrm>
            <a:off x="363353" y="0"/>
            <a:ext cx="11302466" cy="5878532"/>
          </a:xfrm>
          <a:prstGeom prst="rect">
            <a:avLst/>
          </a:prstGeom>
          <a:noFill/>
        </p:spPr>
        <p:txBody>
          <a:bodyPr wrap="square">
            <a:spAutoFit/>
          </a:bodyPr>
          <a:lstStyle/>
          <a:p>
            <a:endParaRPr lang="en-US" sz="2400" dirty="0"/>
          </a:p>
          <a:p>
            <a:r>
              <a:rPr lang="en-US" sz="2400" dirty="0">
                <a:hlinkClick r:id="rId2"/>
              </a:rPr>
              <a:t>https://techlasi.com/savvy/software-engineering-best-practices/</a:t>
            </a:r>
            <a:endParaRPr lang="en-US" sz="2400" dirty="0"/>
          </a:p>
          <a:p>
            <a:pPr>
              <a:buNone/>
            </a:pPr>
            <a:endParaRPr lang="en-US" sz="2400" b="1" dirty="0"/>
          </a:p>
          <a:p>
            <a:pPr>
              <a:buNone/>
            </a:pPr>
            <a:r>
              <a:rPr lang="en-US" sz="2400" b="1" dirty="0"/>
              <a:t>Automated Testing Frameworks</a:t>
            </a:r>
          </a:p>
          <a:p>
            <a:pPr>
              <a:buNone/>
            </a:pPr>
            <a:r>
              <a:rPr lang="en-US" sz="2400" dirty="0"/>
              <a:t>Modern testing strategies leverage automation at multiple levels:</a:t>
            </a:r>
          </a:p>
          <a:p>
            <a:pPr>
              <a:buNone/>
            </a:pPr>
            <a:endParaRPr lang="en-US" sz="2400" dirty="0"/>
          </a:p>
          <a:p>
            <a:pPr>
              <a:buFont typeface="Arial" panose="020B0604020202020204" pitchFamily="34" charset="0"/>
              <a:buChar char="•"/>
            </a:pPr>
            <a:r>
              <a:rPr lang="en-US" sz="2400" b="1" dirty="0"/>
              <a:t>Unit Testing</a:t>
            </a:r>
            <a:r>
              <a:rPr lang="en-US" sz="2400" dirty="0"/>
              <a:t>: Testing individual components in isolation</a:t>
            </a:r>
          </a:p>
          <a:p>
            <a:pPr>
              <a:buFont typeface="Arial" panose="020B0604020202020204" pitchFamily="34" charset="0"/>
              <a:buChar char="•"/>
            </a:pPr>
            <a:r>
              <a:rPr lang="en-US" sz="2400" b="1" dirty="0"/>
              <a:t>Integration Testing</a:t>
            </a:r>
            <a:r>
              <a:rPr lang="en-US" sz="2400" dirty="0"/>
              <a:t>: Verifying interactions between components</a:t>
            </a:r>
          </a:p>
          <a:p>
            <a:pPr>
              <a:buFont typeface="Arial" panose="020B0604020202020204" pitchFamily="34" charset="0"/>
              <a:buChar char="•"/>
            </a:pPr>
            <a:r>
              <a:rPr lang="en-US" sz="2400" b="1" dirty="0"/>
              <a:t>End-to-End Testing</a:t>
            </a:r>
            <a:r>
              <a:rPr lang="en-US" sz="2400" dirty="0"/>
              <a:t>: Testing complete user workflows</a:t>
            </a:r>
          </a:p>
          <a:p>
            <a:endParaRPr lang="en-US" sz="2400" dirty="0"/>
          </a:p>
          <a:p>
            <a:r>
              <a:rPr lang="en-US" sz="2400" dirty="0"/>
              <a:t>Popular testing frameworks in 2026 include:</a:t>
            </a:r>
          </a:p>
          <a:p>
            <a:endParaRPr lang="en-US" sz="2400" dirty="0"/>
          </a:p>
          <a:p>
            <a:endParaRPr lang="en-US" sz="2400" dirty="0">
              <a:hlinkClick r:id="rId3"/>
            </a:endParaRPr>
          </a:p>
          <a:p>
            <a:endParaRPr lang="en-US" sz="2400" dirty="0">
              <a:hlinkClick r:id="rId3"/>
            </a:endParaRPr>
          </a:p>
          <a:p>
            <a:endParaRPr lang="en-US" sz="2000" dirty="0">
              <a:hlinkClick r:id="rId3"/>
            </a:endParaRPr>
          </a:p>
          <a:p>
            <a:endParaRPr lang="en-US" sz="2000" dirty="0">
              <a:hlinkClick r:id="rId3"/>
            </a:endParaRPr>
          </a:p>
        </p:txBody>
      </p:sp>
      <p:graphicFrame>
        <p:nvGraphicFramePr>
          <p:cNvPr id="8" name="Table 7">
            <a:extLst>
              <a:ext uri="{FF2B5EF4-FFF2-40B4-BE49-F238E27FC236}">
                <a16:creationId xmlns:a16="http://schemas.microsoft.com/office/drawing/2014/main" id="{1246E723-974C-616C-AD32-37694C7D20C3}"/>
              </a:ext>
            </a:extLst>
          </p:cNvPr>
          <p:cNvGraphicFramePr>
            <a:graphicFrameLocks noGrp="1"/>
          </p:cNvGraphicFramePr>
          <p:nvPr>
            <p:extLst>
              <p:ext uri="{D42A27DB-BD31-4B8C-83A1-F6EECF244321}">
                <p14:modId xmlns:p14="http://schemas.microsoft.com/office/powerpoint/2010/main" val="1833412866"/>
              </p:ext>
            </p:extLst>
          </p:nvPr>
        </p:nvGraphicFramePr>
        <p:xfrm>
          <a:off x="674571" y="4209188"/>
          <a:ext cx="10515600" cy="2468880"/>
        </p:xfrm>
        <a:graphic>
          <a:graphicData uri="http://schemas.openxmlformats.org/drawingml/2006/table">
            <a:tbl>
              <a:tblPr/>
              <a:tblGrid>
                <a:gridCol w="2628900">
                  <a:extLst>
                    <a:ext uri="{9D8B030D-6E8A-4147-A177-3AD203B41FA5}">
                      <a16:colId xmlns:a16="http://schemas.microsoft.com/office/drawing/2014/main" val="1036064818"/>
                    </a:ext>
                  </a:extLst>
                </a:gridCol>
                <a:gridCol w="2628900">
                  <a:extLst>
                    <a:ext uri="{9D8B030D-6E8A-4147-A177-3AD203B41FA5}">
                      <a16:colId xmlns:a16="http://schemas.microsoft.com/office/drawing/2014/main" val="2327297140"/>
                    </a:ext>
                  </a:extLst>
                </a:gridCol>
                <a:gridCol w="2628900">
                  <a:extLst>
                    <a:ext uri="{9D8B030D-6E8A-4147-A177-3AD203B41FA5}">
                      <a16:colId xmlns:a16="http://schemas.microsoft.com/office/drawing/2014/main" val="122756152"/>
                    </a:ext>
                  </a:extLst>
                </a:gridCol>
                <a:gridCol w="2628900">
                  <a:extLst>
                    <a:ext uri="{9D8B030D-6E8A-4147-A177-3AD203B41FA5}">
                      <a16:colId xmlns:a16="http://schemas.microsoft.com/office/drawing/2014/main" val="2415374500"/>
                    </a:ext>
                  </a:extLst>
                </a:gridCol>
              </a:tblGrid>
              <a:tr h="0">
                <a:tc>
                  <a:txBody>
                    <a:bodyPr/>
                    <a:lstStyle/>
                    <a:p>
                      <a:r>
                        <a:rPr lang="en-US"/>
                        <a:t>Language</a:t>
                      </a:r>
                    </a:p>
                  </a:txBody>
                  <a:tcPr anchor="ctr">
                    <a:lnL>
                      <a:noFill/>
                    </a:lnL>
                    <a:lnR>
                      <a:noFill/>
                    </a:lnR>
                    <a:lnT>
                      <a:noFill/>
                    </a:lnT>
                    <a:lnB>
                      <a:noFill/>
                    </a:lnB>
                    <a:noFill/>
                  </a:tcPr>
                </a:tc>
                <a:tc>
                  <a:txBody>
                    <a:bodyPr/>
                    <a:lstStyle/>
                    <a:p>
                      <a:r>
                        <a:rPr lang="en-US"/>
                        <a:t>Unit Testing</a:t>
                      </a:r>
                    </a:p>
                  </a:txBody>
                  <a:tcPr anchor="ctr">
                    <a:lnL>
                      <a:noFill/>
                    </a:lnL>
                    <a:lnR>
                      <a:noFill/>
                    </a:lnR>
                    <a:lnT>
                      <a:noFill/>
                    </a:lnT>
                    <a:lnB>
                      <a:noFill/>
                    </a:lnB>
                    <a:noFill/>
                  </a:tcPr>
                </a:tc>
                <a:tc>
                  <a:txBody>
                    <a:bodyPr/>
                    <a:lstStyle/>
                    <a:p>
                      <a:r>
                        <a:rPr lang="en-US"/>
                        <a:t>Integration</a:t>
                      </a:r>
                    </a:p>
                  </a:txBody>
                  <a:tcPr anchor="ctr">
                    <a:lnL>
                      <a:noFill/>
                    </a:lnL>
                    <a:lnR>
                      <a:noFill/>
                    </a:lnR>
                    <a:lnT>
                      <a:noFill/>
                    </a:lnT>
                    <a:lnB>
                      <a:noFill/>
                    </a:lnB>
                    <a:noFill/>
                  </a:tcPr>
                </a:tc>
                <a:tc>
                  <a:txBody>
                    <a:bodyPr/>
                    <a:lstStyle/>
                    <a:p>
                      <a:r>
                        <a:rPr lang="en-US"/>
                        <a:t>End-to-End</a:t>
                      </a:r>
                    </a:p>
                  </a:txBody>
                  <a:tcPr anchor="ctr">
                    <a:lnL>
                      <a:noFill/>
                    </a:lnL>
                    <a:lnR>
                      <a:noFill/>
                    </a:lnR>
                    <a:lnT>
                      <a:noFill/>
                    </a:lnT>
                    <a:lnB>
                      <a:noFill/>
                    </a:lnB>
                    <a:noFill/>
                  </a:tcPr>
                </a:tc>
                <a:extLst>
                  <a:ext uri="{0D108BD9-81ED-4DB2-BD59-A6C34878D82A}">
                    <a16:rowId xmlns:a16="http://schemas.microsoft.com/office/drawing/2014/main" val="2031946964"/>
                  </a:ext>
                </a:extLst>
              </a:tr>
              <a:tr h="0">
                <a:tc>
                  <a:txBody>
                    <a:bodyPr/>
                    <a:lstStyle/>
                    <a:p>
                      <a:r>
                        <a:rPr lang="en-US"/>
                        <a:t>JavaScript</a:t>
                      </a:r>
                    </a:p>
                  </a:txBody>
                  <a:tcPr anchor="ctr">
                    <a:lnL>
                      <a:noFill/>
                    </a:lnL>
                    <a:lnR>
                      <a:noFill/>
                    </a:lnR>
                    <a:lnT>
                      <a:noFill/>
                    </a:lnT>
                    <a:lnB>
                      <a:noFill/>
                    </a:lnB>
                    <a:noFill/>
                  </a:tcPr>
                </a:tc>
                <a:tc>
                  <a:txBody>
                    <a:bodyPr/>
                    <a:lstStyle/>
                    <a:p>
                      <a:r>
                        <a:rPr lang="en-US"/>
                        <a:t>Jest, Vitest</a:t>
                      </a:r>
                    </a:p>
                  </a:txBody>
                  <a:tcPr anchor="ctr">
                    <a:lnL>
                      <a:noFill/>
                    </a:lnL>
                    <a:lnR>
                      <a:noFill/>
                    </a:lnR>
                    <a:lnT>
                      <a:noFill/>
                    </a:lnT>
                    <a:lnB>
                      <a:noFill/>
                    </a:lnB>
                    <a:noFill/>
                  </a:tcPr>
                </a:tc>
                <a:tc>
                  <a:txBody>
                    <a:bodyPr/>
                    <a:lstStyle/>
                    <a:p>
                      <a:r>
                        <a:rPr lang="en-US"/>
                        <a:t>Cypress, Playwright</a:t>
                      </a:r>
                    </a:p>
                  </a:txBody>
                  <a:tcPr anchor="ctr">
                    <a:lnL>
                      <a:noFill/>
                    </a:lnL>
                    <a:lnR>
                      <a:noFill/>
                    </a:lnR>
                    <a:lnT>
                      <a:noFill/>
                    </a:lnT>
                    <a:lnB>
                      <a:noFill/>
                    </a:lnB>
                    <a:noFill/>
                  </a:tcPr>
                </a:tc>
                <a:tc>
                  <a:txBody>
                    <a:bodyPr/>
                    <a:lstStyle/>
                    <a:p>
                      <a:r>
                        <a:rPr lang="en-US"/>
                        <a:t>Cypress, Playwright</a:t>
                      </a:r>
                    </a:p>
                  </a:txBody>
                  <a:tcPr anchor="ctr">
                    <a:lnL>
                      <a:noFill/>
                    </a:lnL>
                    <a:lnR>
                      <a:noFill/>
                    </a:lnR>
                    <a:lnT>
                      <a:noFill/>
                    </a:lnT>
                    <a:lnB>
                      <a:noFill/>
                    </a:lnB>
                    <a:noFill/>
                  </a:tcPr>
                </a:tc>
                <a:extLst>
                  <a:ext uri="{0D108BD9-81ED-4DB2-BD59-A6C34878D82A}">
                    <a16:rowId xmlns:a16="http://schemas.microsoft.com/office/drawing/2014/main" val="1074136473"/>
                  </a:ext>
                </a:extLst>
              </a:tr>
              <a:tr h="0">
                <a:tc>
                  <a:txBody>
                    <a:bodyPr/>
                    <a:lstStyle/>
                    <a:p>
                      <a:r>
                        <a:rPr lang="en-US" dirty="0"/>
                        <a:t>Python</a:t>
                      </a:r>
                    </a:p>
                  </a:txBody>
                  <a:tcPr anchor="ctr">
                    <a:lnL>
                      <a:noFill/>
                    </a:lnL>
                    <a:lnR>
                      <a:noFill/>
                    </a:lnR>
                    <a:lnT>
                      <a:noFill/>
                    </a:lnT>
                    <a:lnB>
                      <a:noFill/>
                    </a:lnB>
                    <a:noFill/>
                  </a:tcPr>
                </a:tc>
                <a:tc>
                  <a:txBody>
                    <a:bodyPr/>
                    <a:lstStyle/>
                    <a:p>
                      <a:r>
                        <a:rPr lang="en-US"/>
                        <a:t>pytest, unittest</a:t>
                      </a:r>
                    </a:p>
                  </a:txBody>
                  <a:tcPr anchor="ctr">
                    <a:lnL>
                      <a:noFill/>
                    </a:lnL>
                    <a:lnR>
                      <a:noFill/>
                    </a:lnR>
                    <a:lnT>
                      <a:noFill/>
                    </a:lnT>
                    <a:lnB>
                      <a:noFill/>
                    </a:lnB>
                    <a:noFill/>
                  </a:tcPr>
                </a:tc>
                <a:tc>
                  <a:txBody>
                    <a:bodyPr/>
                    <a:lstStyle/>
                    <a:p>
                      <a:r>
                        <a:rPr lang="en-US"/>
                        <a:t>pytest</a:t>
                      </a:r>
                    </a:p>
                  </a:txBody>
                  <a:tcPr anchor="ctr">
                    <a:lnL>
                      <a:noFill/>
                    </a:lnL>
                    <a:lnR>
                      <a:noFill/>
                    </a:lnR>
                    <a:lnT>
                      <a:noFill/>
                    </a:lnT>
                    <a:lnB>
                      <a:noFill/>
                    </a:lnB>
                    <a:noFill/>
                  </a:tcPr>
                </a:tc>
                <a:tc>
                  <a:txBody>
                    <a:bodyPr/>
                    <a:lstStyle/>
                    <a:p>
                      <a:r>
                        <a:rPr lang="en-US"/>
                        <a:t>Robot Framework, Playwright</a:t>
                      </a:r>
                    </a:p>
                  </a:txBody>
                  <a:tcPr anchor="ctr">
                    <a:lnL>
                      <a:noFill/>
                    </a:lnL>
                    <a:lnR>
                      <a:noFill/>
                    </a:lnR>
                    <a:lnT>
                      <a:noFill/>
                    </a:lnT>
                    <a:lnB>
                      <a:noFill/>
                    </a:lnB>
                    <a:noFill/>
                  </a:tcPr>
                </a:tc>
                <a:extLst>
                  <a:ext uri="{0D108BD9-81ED-4DB2-BD59-A6C34878D82A}">
                    <a16:rowId xmlns:a16="http://schemas.microsoft.com/office/drawing/2014/main" val="824440211"/>
                  </a:ext>
                </a:extLst>
              </a:tr>
              <a:tr h="0">
                <a:tc>
                  <a:txBody>
                    <a:bodyPr/>
                    <a:lstStyle/>
                    <a:p>
                      <a:r>
                        <a:rPr lang="en-US"/>
                        <a:t>Java</a:t>
                      </a:r>
                    </a:p>
                  </a:txBody>
                  <a:tcPr anchor="ctr">
                    <a:lnL>
                      <a:noFill/>
                    </a:lnL>
                    <a:lnR>
                      <a:noFill/>
                    </a:lnR>
                    <a:lnT>
                      <a:noFill/>
                    </a:lnT>
                    <a:lnB>
                      <a:noFill/>
                    </a:lnB>
                    <a:noFill/>
                  </a:tcPr>
                </a:tc>
                <a:tc>
                  <a:txBody>
                    <a:bodyPr/>
                    <a:lstStyle/>
                    <a:p>
                      <a:r>
                        <a:rPr lang="en-US"/>
                        <a:t>JUnit 5, TestNG</a:t>
                      </a:r>
                    </a:p>
                  </a:txBody>
                  <a:tcPr anchor="ctr">
                    <a:lnL>
                      <a:noFill/>
                    </a:lnL>
                    <a:lnR>
                      <a:noFill/>
                    </a:lnR>
                    <a:lnT>
                      <a:noFill/>
                    </a:lnT>
                    <a:lnB>
                      <a:noFill/>
                    </a:lnB>
                    <a:noFill/>
                  </a:tcPr>
                </a:tc>
                <a:tc>
                  <a:txBody>
                    <a:bodyPr/>
                    <a:lstStyle/>
                    <a:p>
                      <a:r>
                        <a:rPr lang="en-US"/>
                        <a:t>Spring Test</a:t>
                      </a:r>
                    </a:p>
                  </a:txBody>
                  <a:tcPr anchor="ctr">
                    <a:lnL>
                      <a:noFill/>
                    </a:lnL>
                    <a:lnR>
                      <a:noFill/>
                    </a:lnR>
                    <a:lnT>
                      <a:noFill/>
                    </a:lnT>
                    <a:lnB>
                      <a:noFill/>
                    </a:lnB>
                    <a:noFill/>
                  </a:tcPr>
                </a:tc>
                <a:tc>
                  <a:txBody>
                    <a:bodyPr/>
                    <a:lstStyle/>
                    <a:p>
                      <a:r>
                        <a:rPr lang="en-US"/>
                        <a:t>Selenium, Playwright</a:t>
                      </a:r>
                    </a:p>
                  </a:txBody>
                  <a:tcPr anchor="ctr">
                    <a:lnL>
                      <a:noFill/>
                    </a:lnL>
                    <a:lnR>
                      <a:noFill/>
                    </a:lnR>
                    <a:lnT>
                      <a:noFill/>
                    </a:lnT>
                    <a:lnB>
                      <a:noFill/>
                    </a:lnB>
                    <a:noFill/>
                  </a:tcPr>
                </a:tc>
                <a:extLst>
                  <a:ext uri="{0D108BD9-81ED-4DB2-BD59-A6C34878D82A}">
                    <a16:rowId xmlns:a16="http://schemas.microsoft.com/office/drawing/2014/main" val="2415075276"/>
                  </a:ext>
                </a:extLst>
              </a:tr>
              <a:tr h="0">
                <a:tc>
                  <a:txBody>
                    <a:bodyPr/>
                    <a:lstStyle/>
                    <a:p>
                      <a:r>
                        <a:rPr lang="en-US"/>
                        <a:t>Go</a:t>
                      </a:r>
                    </a:p>
                  </a:txBody>
                  <a:tcPr anchor="ctr">
                    <a:lnL>
                      <a:noFill/>
                    </a:lnL>
                    <a:lnR>
                      <a:noFill/>
                    </a:lnR>
                    <a:lnT>
                      <a:noFill/>
                    </a:lnT>
                    <a:lnB>
                      <a:noFill/>
                    </a:lnB>
                    <a:noFill/>
                  </a:tcPr>
                </a:tc>
                <a:tc>
                  <a:txBody>
                    <a:bodyPr/>
                    <a:lstStyle/>
                    <a:p>
                      <a:r>
                        <a:rPr lang="en-US"/>
                        <a:t>testing package, testify</a:t>
                      </a:r>
                    </a:p>
                  </a:txBody>
                  <a:tcPr anchor="ctr">
                    <a:lnL>
                      <a:noFill/>
                    </a:lnL>
                    <a:lnR>
                      <a:noFill/>
                    </a:lnR>
                    <a:lnT>
                      <a:noFill/>
                    </a:lnT>
                    <a:lnB>
                      <a:noFill/>
                    </a:lnB>
                    <a:noFill/>
                  </a:tcPr>
                </a:tc>
                <a:tc>
                  <a:txBody>
                    <a:bodyPr/>
                    <a:lstStyle/>
                    <a:p>
                      <a:r>
                        <a:rPr lang="en-US"/>
                        <a:t>Ginkgo</a:t>
                      </a:r>
                    </a:p>
                  </a:txBody>
                  <a:tcPr anchor="ctr">
                    <a:lnL>
                      <a:noFill/>
                    </a:lnL>
                    <a:lnR>
                      <a:noFill/>
                    </a:lnR>
                    <a:lnT>
                      <a:noFill/>
                    </a:lnT>
                    <a:lnB>
                      <a:noFill/>
                    </a:lnB>
                    <a:noFill/>
                  </a:tcPr>
                </a:tc>
                <a:tc>
                  <a:txBody>
                    <a:bodyPr/>
                    <a:lstStyle/>
                    <a:p>
                      <a:r>
                        <a:rPr lang="en-US"/>
                        <a:t>Playwright, Cypress</a:t>
                      </a:r>
                    </a:p>
                  </a:txBody>
                  <a:tcPr anchor="ctr">
                    <a:lnL>
                      <a:noFill/>
                    </a:lnL>
                    <a:lnR>
                      <a:noFill/>
                    </a:lnR>
                    <a:lnT>
                      <a:noFill/>
                    </a:lnT>
                    <a:lnB>
                      <a:noFill/>
                    </a:lnB>
                    <a:noFill/>
                  </a:tcPr>
                </a:tc>
                <a:extLst>
                  <a:ext uri="{0D108BD9-81ED-4DB2-BD59-A6C34878D82A}">
                    <a16:rowId xmlns:a16="http://schemas.microsoft.com/office/drawing/2014/main" val="2816858710"/>
                  </a:ext>
                </a:extLst>
              </a:tr>
              <a:tr h="0">
                <a:tc>
                  <a:txBody>
                    <a:bodyPr/>
                    <a:lstStyle/>
                    <a:p>
                      <a:r>
                        <a:rPr lang="en-US"/>
                        <a:t>Rust</a:t>
                      </a:r>
                    </a:p>
                  </a:txBody>
                  <a:tcPr anchor="ctr">
                    <a:lnL>
                      <a:noFill/>
                    </a:lnL>
                    <a:lnR>
                      <a:noFill/>
                    </a:lnR>
                    <a:lnT>
                      <a:noFill/>
                    </a:lnT>
                    <a:lnB>
                      <a:noFill/>
                    </a:lnB>
                    <a:noFill/>
                  </a:tcPr>
                </a:tc>
                <a:tc>
                  <a:txBody>
                    <a:bodyPr/>
                    <a:lstStyle/>
                    <a:p>
                      <a:r>
                        <a:rPr lang="en-US"/>
                        <a:t>rust-test</a:t>
                      </a:r>
                    </a:p>
                  </a:txBody>
                  <a:tcPr anchor="ctr">
                    <a:lnL>
                      <a:noFill/>
                    </a:lnL>
                    <a:lnR>
                      <a:noFill/>
                    </a:lnR>
                    <a:lnT>
                      <a:noFill/>
                    </a:lnT>
                    <a:lnB>
                      <a:noFill/>
                    </a:lnB>
                    <a:noFill/>
                  </a:tcPr>
                </a:tc>
                <a:tc>
                  <a:txBody>
                    <a:bodyPr/>
                    <a:lstStyle/>
                    <a:p>
                      <a:r>
                        <a:rPr lang="en-US"/>
                        <a:t>mockito</a:t>
                      </a:r>
                    </a:p>
                  </a:txBody>
                  <a:tcPr anchor="ctr">
                    <a:lnL>
                      <a:noFill/>
                    </a:lnL>
                    <a:lnR>
                      <a:noFill/>
                    </a:lnR>
                    <a:lnT>
                      <a:noFill/>
                    </a:lnT>
                    <a:lnB>
                      <a:noFill/>
                    </a:lnB>
                    <a:noFill/>
                  </a:tcPr>
                </a:tc>
                <a:tc>
                  <a:txBody>
                    <a:bodyPr/>
                    <a:lstStyle/>
                    <a:p>
                      <a:r>
                        <a:rPr lang="en-US" dirty="0" err="1"/>
                        <a:t>WebdriverIO</a:t>
                      </a:r>
                      <a:endParaRPr lang="en-US" dirty="0"/>
                    </a:p>
                  </a:txBody>
                  <a:tcPr anchor="ctr">
                    <a:lnL>
                      <a:noFill/>
                    </a:lnL>
                    <a:lnR>
                      <a:noFill/>
                    </a:lnR>
                    <a:lnT>
                      <a:noFill/>
                    </a:lnT>
                    <a:lnB>
                      <a:noFill/>
                    </a:lnB>
                    <a:noFill/>
                  </a:tcPr>
                </a:tc>
                <a:extLst>
                  <a:ext uri="{0D108BD9-81ED-4DB2-BD59-A6C34878D82A}">
                    <a16:rowId xmlns:a16="http://schemas.microsoft.com/office/drawing/2014/main" val="3722811181"/>
                  </a:ext>
                </a:extLst>
              </a:tr>
            </a:tbl>
          </a:graphicData>
        </a:graphic>
      </p:graphicFrame>
      <p:pic>
        <p:nvPicPr>
          <p:cNvPr id="1028" name="Picture 4" descr="Ezoic">
            <a:extLst>
              <a:ext uri="{FF2B5EF4-FFF2-40B4-BE49-F238E27FC236}">
                <a16:creationId xmlns:a16="http://schemas.microsoft.com/office/drawing/2014/main" id="{225F7509-7C34-7B84-132A-4BA00E81B2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3896" y="6724650"/>
            <a:ext cx="133350" cy="133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0597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A3117-C5D9-3CCB-4D7F-6E4BBB9A421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FA7F4DE-E75B-7025-A716-0834B2A2FA1E}"/>
              </a:ext>
            </a:extLst>
          </p:cNvPr>
          <p:cNvSpPr txBox="1"/>
          <p:nvPr/>
        </p:nvSpPr>
        <p:spPr>
          <a:xfrm>
            <a:off x="548640" y="1441748"/>
            <a:ext cx="10886172" cy="230832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2"/>
              </a:rPr>
              <a:t>https://www.geeksforgeeks.org/r-language/rtest-streamlined-testing-framework-for-r-language/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2"/>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2"/>
              </a:rPr>
              <a:t>https://www.numberanalytics.com/blog/ultimate-guide-unit-testing-testthat-r</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3"/>
              </a:rPr>
              <a:t>https://r-pkgs.org/testing-basics.html</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Tree>
    <p:extLst>
      <p:ext uri="{BB962C8B-B14F-4D97-AF65-F5344CB8AC3E}">
        <p14:creationId xmlns:p14="http://schemas.microsoft.com/office/powerpoint/2010/main" val="1145494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7849D-E5AE-DC63-E161-E2A12214EAF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8AC0523-FE57-A8F8-B3A9-916F53569296}"/>
              </a:ext>
            </a:extLst>
          </p:cNvPr>
          <p:cNvSpPr txBox="1"/>
          <p:nvPr/>
        </p:nvSpPr>
        <p:spPr>
          <a:xfrm>
            <a:off x="330467" y="316915"/>
            <a:ext cx="11338561" cy="7017306"/>
          </a:xfrm>
          <a:prstGeom prst="rect">
            <a:avLst/>
          </a:prstGeom>
          <a:noFill/>
        </p:spPr>
        <p:txBody>
          <a:bodyPr wrap="square">
            <a:spAutoFit/>
          </a:bodyPr>
          <a:lstStyle/>
          <a:p>
            <a:r>
              <a:rPr lang="en-US" dirty="0">
                <a:solidFill>
                  <a:srgbClr val="467886"/>
                </a:solidFill>
                <a:hlinkClick r:id="rId2">
                  <a:extLst>
                    <a:ext uri="{A12FA001-AC4F-418D-AE19-62706E023703}">
                      <ahyp:hlinkClr xmlns:ahyp="http://schemas.microsoft.com/office/drawing/2018/hyperlinkcolor" val="tx"/>
                    </a:ext>
                  </a:extLst>
                </a:hlinkClick>
              </a:rPr>
              <a:t>https://github.com/Joecstarr/MfaCoBPM/blob/main/README.</a:t>
            </a:r>
            <a:r>
              <a:rPr lang="en-US" dirty="0">
                <a:hlinkClick r:id="rId2">
                  <a:extLst>
                    <a:ext uri="{A12FA001-AC4F-418D-AE19-62706E023703}">
                      <ahyp:hlinkClr xmlns:ahyp="http://schemas.microsoft.com/office/drawing/2018/hyperlinkcolor" val="tx"/>
                    </a:ext>
                  </a:extLst>
                </a:hlinkClick>
              </a:rPr>
              <a:t>md</a:t>
            </a:r>
            <a:endParaRPr lang="en-US" dirty="0"/>
          </a:p>
          <a:p>
            <a:endParaRPr lang="en-US" b="1" i="0" dirty="0">
              <a:effectLst/>
              <a:latin typeface="-apple-system"/>
            </a:endParaRPr>
          </a:p>
          <a:p>
            <a:r>
              <a:rPr lang="en-US" b="1" i="0" dirty="0">
                <a:effectLst/>
                <a:latin typeface="-apple-system"/>
              </a:rPr>
              <a:t>Citations</a:t>
            </a:r>
          </a:p>
          <a:p>
            <a:pPr algn="l">
              <a:spcAft>
                <a:spcPts val="1200"/>
              </a:spcAft>
              <a:buFont typeface="+mj-lt"/>
              <a:buAutoNum type="arabicPeriod"/>
            </a:pPr>
            <a:r>
              <a:rPr lang="en-US" b="0" i="0" dirty="0">
                <a:effectLst/>
                <a:latin typeface="-apple-system"/>
              </a:rPr>
              <a:t>Boehm, B. W. (1989). Software risk management. IEEE Computer Society Press. </a:t>
            </a:r>
            <a:r>
              <a:rPr lang="en-US" b="0" i="0" u="sng" dirty="0">
                <a:effectLst/>
                <a:latin typeface="-apple-system"/>
                <a:hlinkClick r:id="rId3">
                  <a:extLst>
                    <a:ext uri="{A12FA001-AC4F-418D-AE19-62706E023703}">
                      <ahyp:hlinkClr xmlns:ahyp="http://schemas.microsoft.com/office/drawing/2018/hyperlinkcolor" val="tx"/>
                    </a:ext>
                  </a:extLst>
                </a:hlinkClick>
              </a:rPr>
              <a:t>https://books.google.com/books?id=ittWAAAAMAAJ</a:t>
            </a:r>
            <a:endParaRPr lang="en-US" b="0" i="0" dirty="0">
              <a:effectLst/>
              <a:latin typeface="-apple-system"/>
            </a:endParaRPr>
          </a:p>
          <a:p>
            <a:pPr algn="l">
              <a:spcAft>
                <a:spcPts val="1200"/>
              </a:spcAft>
              <a:buFont typeface="+mj-lt"/>
              <a:buAutoNum type="arabicPeriod"/>
            </a:pPr>
            <a:r>
              <a:rPr lang="en-US" b="0" i="0" dirty="0">
                <a:effectLst/>
                <a:latin typeface="-apple-system"/>
              </a:rPr>
              <a:t>Col Lawrence Nixon. (n.d.). RISK MANAGEMENT (RM) GUIDELINES AND TOOLS. DEPARTMENT OF THE AIR FORCE.</a:t>
            </a:r>
          </a:p>
          <a:p>
            <a:pPr algn="l">
              <a:spcAft>
                <a:spcPts val="1200"/>
              </a:spcAft>
              <a:buFont typeface="+mj-lt"/>
              <a:buAutoNum type="arabicPeriod"/>
            </a:pPr>
            <a:r>
              <a:rPr lang="en-US" b="0" i="0" dirty="0">
                <a:effectLst/>
                <a:latin typeface="-apple-system"/>
              </a:rPr>
              <a:t>Garvey, P. R. (2008). Analytical Methods for Risk Management (0 ed.). Chapman and Hall/CRC. </a:t>
            </a:r>
            <a:r>
              <a:rPr lang="en-US" b="0" i="0" u="sng" dirty="0">
                <a:effectLst/>
                <a:latin typeface="-apple-system"/>
                <a:hlinkClick r:id="rId4">
                  <a:extLst>
                    <a:ext uri="{A12FA001-AC4F-418D-AE19-62706E023703}">
                      <ahyp:hlinkClr xmlns:ahyp="http://schemas.microsoft.com/office/drawing/2018/hyperlinkcolor" val="tx"/>
                    </a:ext>
                  </a:extLst>
                </a:hlinkClick>
              </a:rPr>
              <a:t>https://doi.org/10.1201/9781420011395</a:t>
            </a:r>
            <a:endParaRPr lang="en-US" b="0" i="0" dirty="0">
              <a:effectLst/>
              <a:latin typeface="-apple-system"/>
            </a:endParaRPr>
          </a:p>
          <a:p>
            <a:pPr algn="l">
              <a:spcAft>
                <a:spcPts val="1200"/>
              </a:spcAft>
              <a:buFont typeface="+mj-lt"/>
              <a:buAutoNum type="arabicPeriod"/>
            </a:pPr>
            <a:r>
              <a:rPr lang="en-US" b="0" i="0" dirty="0" err="1">
                <a:effectLst/>
                <a:latin typeface="-apple-system"/>
              </a:rPr>
              <a:t>Internationale</a:t>
            </a:r>
            <a:r>
              <a:rPr lang="en-US" b="0" i="0" dirty="0">
                <a:effectLst/>
                <a:latin typeface="-apple-system"/>
              </a:rPr>
              <a:t> </a:t>
            </a:r>
            <a:r>
              <a:rPr lang="en-US" b="0" i="0" dirty="0" err="1">
                <a:effectLst/>
                <a:latin typeface="-apple-system"/>
              </a:rPr>
              <a:t>Elektrotechnische</a:t>
            </a:r>
            <a:r>
              <a:rPr lang="en-US" b="0" i="0" dirty="0">
                <a:effectLst/>
                <a:latin typeface="-apple-system"/>
              </a:rPr>
              <a:t> </a:t>
            </a:r>
            <a:r>
              <a:rPr lang="en-US" b="0" i="0" dirty="0" err="1">
                <a:effectLst/>
                <a:latin typeface="-apple-system"/>
              </a:rPr>
              <a:t>Kommission</a:t>
            </a:r>
            <a:r>
              <a:rPr lang="en-US" b="0" i="0" dirty="0">
                <a:effectLst/>
                <a:latin typeface="-apple-system"/>
              </a:rPr>
              <a:t> &amp; </a:t>
            </a:r>
            <a:r>
              <a:rPr lang="en-US" b="0" i="0" dirty="0" err="1">
                <a:effectLst/>
                <a:latin typeface="-apple-system"/>
              </a:rPr>
              <a:t>Internationale</a:t>
            </a:r>
            <a:r>
              <a:rPr lang="en-US" b="0" i="0" dirty="0">
                <a:effectLst/>
                <a:latin typeface="-apple-system"/>
              </a:rPr>
              <a:t> </a:t>
            </a:r>
            <a:r>
              <a:rPr lang="en-US" b="0" i="0" dirty="0" err="1">
                <a:effectLst/>
                <a:latin typeface="-apple-system"/>
              </a:rPr>
              <a:t>Organisation</a:t>
            </a:r>
            <a:r>
              <a:rPr lang="en-US" b="0" i="0" dirty="0">
                <a:effectLst/>
                <a:latin typeface="-apple-system"/>
              </a:rPr>
              <a:t> für </a:t>
            </a:r>
            <a:r>
              <a:rPr lang="en-US" b="0" i="0" dirty="0" err="1">
                <a:effectLst/>
                <a:latin typeface="-apple-system"/>
              </a:rPr>
              <a:t>Normung</a:t>
            </a:r>
            <a:r>
              <a:rPr lang="en-US" b="0" i="0" dirty="0">
                <a:effectLst/>
                <a:latin typeface="-apple-system"/>
              </a:rPr>
              <a:t> (Eds.). (2019). Risk management: Risk assessment techniques (Edition 2.0). IEC Central Office, Commission </a:t>
            </a:r>
            <a:r>
              <a:rPr lang="en-US" b="0" i="0" dirty="0" err="1">
                <a:effectLst/>
                <a:latin typeface="-apple-system"/>
              </a:rPr>
              <a:t>Electrotechnique</a:t>
            </a:r>
            <a:r>
              <a:rPr lang="en-US" b="0" i="0" dirty="0">
                <a:effectLst/>
                <a:latin typeface="-apple-system"/>
              </a:rPr>
              <a:t> </a:t>
            </a:r>
            <a:r>
              <a:rPr lang="en-US" b="0" i="0" dirty="0" err="1">
                <a:effectLst/>
                <a:latin typeface="-apple-system"/>
              </a:rPr>
              <a:t>Internationale</a:t>
            </a:r>
            <a:r>
              <a:rPr lang="en-US" b="0" i="0" dirty="0">
                <a:effectLst/>
                <a:latin typeface="-apple-system"/>
              </a:rPr>
              <a:t>.</a:t>
            </a:r>
          </a:p>
          <a:p>
            <a:pPr algn="l">
              <a:spcAft>
                <a:spcPts val="1200"/>
              </a:spcAft>
              <a:buFont typeface="+mj-lt"/>
              <a:buAutoNum type="arabicPeriod"/>
            </a:pPr>
            <a:r>
              <a:rPr lang="en-US" b="0" i="0" dirty="0">
                <a:effectLst/>
                <a:latin typeface="-apple-system"/>
              </a:rPr>
              <a:t>Pressman, R. S. (2015). Software engineering: A practitioner's approach (Eighth edition). McGraw-Hill Education.</a:t>
            </a:r>
          </a:p>
          <a:p>
            <a:pPr algn="l">
              <a:spcAft>
                <a:spcPts val="1200"/>
              </a:spcAft>
              <a:buFont typeface="+mj-lt"/>
              <a:buAutoNum type="arabicPeriod"/>
            </a:pPr>
            <a:r>
              <a:rPr lang="en-US" b="0" i="0" dirty="0" err="1">
                <a:effectLst/>
                <a:latin typeface="-apple-system"/>
              </a:rPr>
              <a:t>Thomsett</a:t>
            </a:r>
            <a:r>
              <a:rPr lang="en-US" b="0" i="0" dirty="0">
                <a:effectLst/>
                <a:latin typeface="-apple-system"/>
              </a:rPr>
              <a:t>, R. (1992). The Indiana Jones School of Risk Management. American Programmer, 5(7), 10-18.</a:t>
            </a:r>
          </a:p>
          <a:p>
            <a:pPr algn="l">
              <a:spcAft>
                <a:spcPts val="1200"/>
              </a:spcAft>
              <a:buFont typeface="+mj-lt"/>
              <a:buAutoNum type="arabicPeriod"/>
            </a:pPr>
            <a:r>
              <a:rPr lang="en-US" b="0" i="0" dirty="0">
                <a:effectLst/>
                <a:latin typeface="-apple-system"/>
              </a:rPr>
              <a:t>Wiggins, G. P., &amp; McTighe, J. (2008). Understanding by design (Expanded 2nd ed, [</a:t>
            </a:r>
            <a:r>
              <a:rPr lang="en-US" b="0" i="0" dirty="0" err="1">
                <a:effectLst/>
                <a:latin typeface="-apple-system"/>
              </a:rPr>
              <a:t>Nachdr</a:t>
            </a:r>
            <a:r>
              <a:rPr lang="en-US" b="0" i="0" dirty="0">
                <a:effectLst/>
                <a:latin typeface="-apple-system"/>
              </a:rPr>
              <a:t>.]). Association for Supervision and Curriculum Development.</a:t>
            </a:r>
          </a:p>
          <a:p>
            <a:pPr algn="l">
              <a:spcAft>
                <a:spcPts val="1200"/>
              </a:spcAft>
              <a:buFont typeface="+mj-lt"/>
              <a:buAutoNum type="arabicPeriod"/>
            </a:pPr>
            <a:r>
              <a:rPr lang="en-US" b="0" i="0" dirty="0">
                <a:effectLst/>
                <a:latin typeface="-apple-system"/>
              </a:rPr>
              <a:t>Williams, R. C., Walker, J. A., &amp; </a:t>
            </a:r>
            <a:r>
              <a:rPr lang="en-US" b="0" i="0" dirty="0" err="1">
                <a:effectLst/>
                <a:latin typeface="-apple-system"/>
              </a:rPr>
              <a:t>Dorofee</a:t>
            </a:r>
            <a:r>
              <a:rPr lang="en-US" b="0" i="0" dirty="0">
                <a:effectLst/>
                <a:latin typeface="-apple-system"/>
              </a:rPr>
              <a:t>, A. J. (1997). Putting risk management into practice. IEEE Software, 14(3), 75-82. </a:t>
            </a:r>
            <a:r>
              <a:rPr lang="en-US" b="0" i="0" u="sng" dirty="0">
                <a:effectLst/>
                <a:latin typeface="-apple-system"/>
                <a:hlinkClick r:id="rId5">
                  <a:extLst>
                    <a:ext uri="{A12FA001-AC4F-418D-AE19-62706E023703}">
                      <ahyp:hlinkClr xmlns:ahyp="http://schemas.microsoft.com/office/drawing/2018/hyperlinkcolor" val="tx"/>
                    </a:ext>
                  </a:extLst>
                </a:hlinkClick>
              </a:rPr>
              <a:t>https://doi.org/10.1109/52.589240</a:t>
            </a:r>
            <a:endParaRPr lang="en-US" b="0" i="0" dirty="0">
              <a:effectLst/>
              <a:latin typeface="-apple-system"/>
            </a:endParaRPr>
          </a:p>
          <a:p>
            <a:pPr algn="l">
              <a:spcAft>
                <a:spcPts val="1200"/>
              </a:spcAft>
              <a:buFont typeface="+mj-lt"/>
              <a:buAutoNum type="arabicPeriod"/>
            </a:pPr>
            <a:r>
              <a:rPr lang="en-US" b="0" i="0" dirty="0">
                <a:effectLst/>
                <a:latin typeface="-apple-system"/>
              </a:rPr>
              <a:t>Yourdon, E. (1995). When good enough software is best. IEEE Software, 12(3), 79  81- </a:t>
            </a:r>
            <a:r>
              <a:rPr lang="en-US" b="0" i="0" u="sng" dirty="0">
                <a:effectLst/>
                <a:latin typeface="-apple-system"/>
                <a:hlinkClick r:id="rId6">
                  <a:extLst>
                    <a:ext uri="{A12FA001-AC4F-418D-AE19-62706E023703}">
                      <ahyp:hlinkClr xmlns:ahyp="http://schemas.microsoft.com/office/drawing/2018/hyperlinkcolor" val="tx"/>
                    </a:ext>
                  </a:extLst>
                </a:hlinkClick>
              </a:rPr>
              <a:t>https://doi.org/10.1109/52.382191</a:t>
            </a:r>
            <a:endParaRPr lang="en-US" b="0" i="0" dirty="0">
              <a:effectLst/>
              <a:latin typeface="-apple-system"/>
            </a:endParaRPr>
          </a:p>
          <a:p>
            <a:pPr>
              <a:buNone/>
            </a:pPr>
            <a:br>
              <a:rPr lang="en-US" b="0" i="0" dirty="0">
                <a:effectLst/>
                <a:latin typeface="-apple-system"/>
              </a:rPr>
            </a:br>
            <a:endParaRPr lang="en-US" dirty="0"/>
          </a:p>
        </p:txBody>
      </p:sp>
    </p:spTree>
    <p:extLst>
      <p:ext uri="{BB962C8B-B14F-4D97-AF65-F5344CB8AC3E}">
        <p14:creationId xmlns:p14="http://schemas.microsoft.com/office/powerpoint/2010/main" val="911781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32C0B-9C1B-06DD-81AF-B2F7911BFE1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11C889E-996B-5081-CED7-76892D6AB279}"/>
              </a:ext>
            </a:extLst>
          </p:cNvPr>
          <p:cNvSpPr txBox="1"/>
          <p:nvPr/>
        </p:nvSpPr>
        <p:spPr>
          <a:xfrm>
            <a:off x="498107" y="436161"/>
            <a:ext cx="6643837" cy="6186309"/>
          </a:xfrm>
          <a:prstGeom prst="rect">
            <a:avLst/>
          </a:prstGeom>
          <a:noFill/>
        </p:spPr>
        <p:txBody>
          <a:bodyPr wrap="square">
            <a:spAutoFit/>
          </a:bodyPr>
          <a:lstStyle/>
          <a:p>
            <a:r>
              <a:rPr lang="en-US" dirty="0">
                <a:hlinkClick r:id="rId2"/>
              </a:rPr>
              <a:t>https://en.wikipedia.org/wiki/Project_management_triangle</a:t>
            </a:r>
            <a:endParaRPr lang="en-US" dirty="0"/>
          </a:p>
          <a:p>
            <a:endParaRPr lang="en-US" dirty="0"/>
          </a:p>
          <a:p>
            <a:pPr algn="l">
              <a:buNone/>
            </a:pPr>
            <a:r>
              <a:rPr lang="en-US" b="0" i="0" dirty="0">
                <a:solidFill>
                  <a:srgbClr val="202122"/>
                </a:solidFill>
                <a:effectLst/>
                <a:latin typeface="Arial" panose="020B0604020202020204" pitchFamily="34" charset="0"/>
              </a:rPr>
              <a:t>The </a:t>
            </a:r>
            <a:r>
              <a:rPr lang="en-US" b="1" i="0" dirty="0">
                <a:solidFill>
                  <a:srgbClr val="202122"/>
                </a:solidFill>
                <a:effectLst/>
                <a:latin typeface="Arial" panose="020B0604020202020204" pitchFamily="34" charset="0"/>
              </a:rPr>
              <a:t>project management triangle</a:t>
            </a:r>
            <a:r>
              <a:rPr lang="en-US" b="0" i="0" dirty="0">
                <a:solidFill>
                  <a:srgbClr val="202122"/>
                </a:solidFill>
                <a:effectLst/>
                <a:latin typeface="Arial" panose="020B0604020202020204" pitchFamily="34" charset="0"/>
              </a:rPr>
              <a:t> (called also the </a:t>
            </a:r>
            <a:r>
              <a:rPr lang="en-US" b="0" i="1" dirty="0">
                <a:solidFill>
                  <a:srgbClr val="202122"/>
                </a:solidFill>
                <a:effectLst/>
                <a:latin typeface="Arial" panose="020B0604020202020204" pitchFamily="34" charset="0"/>
              </a:rPr>
              <a:t>triple constraint</a:t>
            </a:r>
            <a:r>
              <a:rPr lang="en-US" b="0" i="0" dirty="0">
                <a:solidFill>
                  <a:srgbClr val="202122"/>
                </a:solidFill>
                <a:effectLst/>
                <a:latin typeface="Arial" panose="020B0604020202020204" pitchFamily="34" charset="0"/>
              </a:rPr>
              <a:t>, </a:t>
            </a:r>
            <a:r>
              <a:rPr lang="en-US" b="0" i="1" dirty="0">
                <a:solidFill>
                  <a:srgbClr val="202122"/>
                </a:solidFill>
                <a:effectLst/>
                <a:latin typeface="Arial" panose="020B0604020202020204" pitchFamily="34" charset="0"/>
              </a:rPr>
              <a:t>iron triangle</a:t>
            </a:r>
            <a:r>
              <a:rPr lang="en-US" b="0" i="0" dirty="0">
                <a:solidFill>
                  <a:srgbClr val="202122"/>
                </a:solidFill>
                <a:effectLst/>
                <a:latin typeface="Arial" panose="020B0604020202020204" pitchFamily="34" charset="0"/>
              </a:rPr>
              <a:t> and </a:t>
            </a:r>
            <a:r>
              <a:rPr lang="en-US" b="0" i="1" dirty="0">
                <a:solidFill>
                  <a:srgbClr val="202122"/>
                </a:solidFill>
                <a:effectLst/>
                <a:latin typeface="Arial" panose="020B0604020202020204" pitchFamily="34" charset="0"/>
              </a:rPr>
              <a:t>project triangle</a:t>
            </a:r>
            <a:r>
              <a:rPr lang="en-US" b="0" i="0" dirty="0">
                <a:solidFill>
                  <a:srgbClr val="202122"/>
                </a:solidFill>
                <a:effectLst/>
                <a:latin typeface="Arial" panose="020B0604020202020204" pitchFamily="34" charset="0"/>
              </a:rPr>
              <a:t>) is a model of the constraints of </a:t>
            </a:r>
            <a:r>
              <a:rPr lang="en-US" b="0" i="0" u="none" strike="noStrike" dirty="0">
                <a:solidFill>
                  <a:srgbClr val="3366CC"/>
                </a:solidFill>
                <a:effectLst/>
                <a:latin typeface="Arial" panose="020B0604020202020204" pitchFamily="34" charset="0"/>
                <a:hlinkClick r:id="rId3" tooltip="Project management"/>
              </a:rPr>
              <a:t>project management</a:t>
            </a:r>
            <a:r>
              <a:rPr lang="en-US" b="0" i="0" dirty="0">
                <a:solidFill>
                  <a:srgbClr val="202122"/>
                </a:solidFill>
                <a:effectLst/>
                <a:latin typeface="Arial" panose="020B0604020202020204" pitchFamily="34" charset="0"/>
              </a:rPr>
              <a:t>. While its origins are unclear, it has been used since at least the 1950s.</a:t>
            </a:r>
            <a:r>
              <a:rPr lang="en-US" b="0" i="0" u="none" strike="noStrike" baseline="30000" dirty="0">
                <a:solidFill>
                  <a:srgbClr val="3366CC"/>
                </a:solidFill>
                <a:effectLst/>
                <a:latin typeface="Arial" panose="020B0604020202020204" pitchFamily="34" charset="0"/>
                <a:hlinkClick r:id="rId4"/>
              </a:rPr>
              <a:t>[1]</a:t>
            </a:r>
            <a:r>
              <a:rPr lang="en-US" b="0" i="0" dirty="0">
                <a:solidFill>
                  <a:srgbClr val="202122"/>
                </a:solidFill>
                <a:effectLst/>
                <a:latin typeface="Arial" panose="020B0604020202020204" pitchFamily="34" charset="0"/>
              </a:rPr>
              <a:t> It contends that:</a:t>
            </a:r>
          </a:p>
          <a:p>
            <a:pPr algn="l">
              <a:buNone/>
            </a:pPr>
            <a:endParaRPr lang="en-US" b="0" i="0" dirty="0">
              <a:solidFill>
                <a:srgbClr val="202122"/>
              </a:solidFill>
              <a:effectLst/>
              <a:latin typeface="Arial" panose="020B0604020202020204" pitchFamily="34" charset="0"/>
            </a:endParaRPr>
          </a:p>
          <a:p>
            <a:pPr algn="l">
              <a:buFont typeface="+mj-lt"/>
              <a:buAutoNum type="arabicPeriod"/>
            </a:pPr>
            <a:r>
              <a:rPr lang="en-US" b="0" i="0" dirty="0">
                <a:solidFill>
                  <a:srgbClr val="202122"/>
                </a:solidFill>
                <a:effectLst/>
                <a:latin typeface="Arial" panose="020B0604020202020204" pitchFamily="34" charset="0"/>
              </a:rPr>
              <a:t>The </a:t>
            </a:r>
            <a:r>
              <a:rPr lang="en-US" b="0" i="0" u="none" strike="noStrike" dirty="0">
                <a:solidFill>
                  <a:srgbClr val="3366CC"/>
                </a:solidFill>
                <a:effectLst/>
                <a:latin typeface="Arial" panose="020B0604020202020204" pitchFamily="34" charset="0"/>
                <a:hlinkClick r:id="rId5" tooltip="Quality (business)"/>
              </a:rPr>
              <a:t>quality</a:t>
            </a:r>
            <a:r>
              <a:rPr lang="en-US" b="0" i="0" dirty="0">
                <a:solidFill>
                  <a:srgbClr val="202122"/>
                </a:solidFill>
                <a:effectLst/>
                <a:latin typeface="Arial" panose="020B0604020202020204" pitchFamily="34" charset="0"/>
              </a:rPr>
              <a:t> of work is constrained by the project's budget, deadlines and scope (features).</a:t>
            </a:r>
          </a:p>
          <a:p>
            <a:pPr algn="l">
              <a:buFont typeface="+mj-lt"/>
              <a:buAutoNum type="arabicPeriod"/>
            </a:pPr>
            <a:endParaRPr lang="en-US" b="0" i="0" dirty="0">
              <a:solidFill>
                <a:srgbClr val="202122"/>
              </a:solidFill>
              <a:effectLst/>
              <a:latin typeface="Arial" panose="020B0604020202020204" pitchFamily="34" charset="0"/>
            </a:endParaRPr>
          </a:p>
          <a:p>
            <a:pPr algn="l">
              <a:buFont typeface="+mj-lt"/>
              <a:buAutoNum type="arabicPeriod"/>
            </a:pPr>
            <a:r>
              <a:rPr lang="en-US" b="0" i="0" dirty="0">
                <a:solidFill>
                  <a:srgbClr val="202122"/>
                </a:solidFill>
                <a:effectLst/>
                <a:latin typeface="Arial" panose="020B0604020202020204" pitchFamily="34" charset="0"/>
              </a:rPr>
              <a:t>The </a:t>
            </a:r>
            <a:r>
              <a:rPr lang="en-US" b="0" i="0" u="none" strike="noStrike" dirty="0">
                <a:solidFill>
                  <a:srgbClr val="3366CC"/>
                </a:solidFill>
                <a:effectLst/>
                <a:latin typeface="Arial" panose="020B0604020202020204" pitchFamily="34" charset="0"/>
                <a:hlinkClick r:id="rId6" tooltip="Project manager"/>
              </a:rPr>
              <a:t>project manager</a:t>
            </a:r>
            <a:r>
              <a:rPr lang="en-US" b="0" i="0" dirty="0">
                <a:solidFill>
                  <a:srgbClr val="202122"/>
                </a:solidFill>
                <a:effectLst/>
                <a:latin typeface="Arial" panose="020B0604020202020204" pitchFamily="34" charset="0"/>
              </a:rPr>
              <a:t> can trade between constraints.</a:t>
            </a:r>
          </a:p>
          <a:p>
            <a:pPr algn="l">
              <a:buFont typeface="+mj-lt"/>
              <a:buAutoNum type="arabicPeriod"/>
            </a:pPr>
            <a:endParaRPr lang="en-US" b="0" i="0" dirty="0">
              <a:solidFill>
                <a:srgbClr val="202122"/>
              </a:solidFill>
              <a:effectLst/>
              <a:latin typeface="Arial" panose="020B0604020202020204" pitchFamily="34" charset="0"/>
            </a:endParaRPr>
          </a:p>
          <a:p>
            <a:pPr algn="l">
              <a:buFont typeface="+mj-lt"/>
              <a:buAutoNum type="arabicPeriod"/>
            </a:pPr>
            <a:r>
              <a:rPr lang="en-US" b="0" i="0" dirty="0">
                <a:solidFill>
                  <a:srgbClr val="202122"/>
                </a:solidFill>
                <a:effectLst/>
                <a:latin typeface="Arial" panose="020B0604020202020204" pitchFamily="34" charset="0"/>
              </a:rPr>
              <a:t>Changes in one constraint necessitate changes in others to compensate or quality will suffer.</a:t>
            </a:r>
          </a:p>
          <a:p>
            <a:pPr algn="l">
              <a:buFont typeface="+mj-lt"/>
              <a:buAutoNum type="arabicPeriod"/>
            </a:pPr>
            <a:endParaRPr lang="en-US" b="0" i="0" dirty="0">
              <a:solidFill>
                <a:srgbClr val="202122"/>
              </a:solidFill>
              <a:effectLst/>
              <a:latin typeface="Arial" panose="020B0604020202020204" pitchFamily="34" charset="0"/>
            </a:endParaRPr>
          </a:p>
          <a:p>
            <a:pPr algn="l"/>
            <a:r>
              <a:rPr lang="en-US" b="0" i="0" dirty="0">
                <a:solidFill>
                  <a:srgbClr val="202122"/>
                </a:solidFill>
                <a:effectLst/>
                <a:latin typeface="Arial" panose="020B0604020202020204" pitchFamily="34" charset="0"/>
              </a:rPr>
              <a:t>For example, a project can be completed faster by increasing budget or cutting scope. Similarly, increasing scope may require equivalent increases in budget and schedule. Cutting budget without adjusting schedule or scope will lead to lower quality.</a:t>
            </a:r>
          </a:p>
          <a:p>
            <a:endParaRPr lang="en-US" dirty="0"/>
          </a:p>
        </p:txBody>
      </p:sp>
      <p:pic>
        <p:nvPicPr>
          <p:cNvPr id="2050" name="Picture 2">
            <a:extLst>
              <a:ext uri="{FF2B5EF4-FFF2-40B4-BE49-F238E27FC236}">
                <a16:creationId xmlns:a16="http://schemas.microsoft.com/office/drawing/2014/main" id="{8D5FB5A7-EAF5-EA56-D5EE-0A637DFFDEF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84708" y="1419224"/>
            <a:ext cx="4225490" cy="3566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8516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98160-1E44-E0D6-5DCE-48B2773E314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A41AD97B-DB39-B3D7-2035-A62ACFE760A3}"/>
              </a:ext>
            </a:extLst>
          </p:cNvPr>
          <p:cNvSpPr>
            <a:spLocks noChangeArrowheads="1"/>
          </p:cNvSpPr>
          <p:nvPr/>
        </p:nvSpPr>
        <p:spPr bwMode="auto">
          <a:xfrm>
            <a:off x="558265" y="1351508"/>
            <a:ext cx="11348813"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en-US" altLang="en-US" sz="24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Project management </a:t>
            </a:r>
            <a:r>
              <a:rPr kumimoji="0" lang="en-US" altLang="en-US" sz="2400" b="0" i="0" u="none" strike="noStrike" cap="none" normalizeH="0" baseline="0" dirty="0">
                <a:ln>
                  <a:noFill/>
                </a:ln>
                <a:solidFill>
                  <a:schemeClr val="tx1"/>
                </a:solidFill>
                <a:effectLst/>
                <a:latin typeface="Arial" panose="020B0604020202020204" pitchFamily="34" charset="0"/>
              </a:rPr>
              <a:t>is the application of specific knowledge, skills, methodologies, and techniques to achieve specific and measurable project goals, including successful project completion.</a:t>
            </a:r>
          </a:p>
          <a:p>
            <a:pPr marL="0" marR="0" lvl="0" indent="0" algn="l" defTabSz="914400" rtl="0" eaLnBrk="0" fontAlgn="base" latinLnBrk="0" hangingPunct="0">
              <a:lnSpc>
                <a:spcPct val="100000"/>
              </a:lnSpc>
              <a:spcBef>
                <a:spcPct val="0"/>
              </a:spcBef>
              <a:spcAft>
                <a:spcPct val="0"/>
              </a:spcAft>
              <a:buClrTx/>
              <a:buSzTx/>
              <a:tabLst/>
            </a:pPr>
            <a:r>
              <a:rPr kumimoji="0" lang="en-US" altLang="en-US" sz="24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The typical project management life cycle consists of five phases: initiation, planning, execution, monitoring and control, and closure. </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Project management differs from general management in that it relates directly to the goals and time-bound objectives achieved within the scope of a project itself, on a limited timeline, rather than an ongoing one </a:t>
            </a:r>
          </a:p>
        </p:txBody>
      </p:sp>
      <p:sp>
        <p:nvSpPr>
          <p:cNvPr id="7" name="TextBox 6">
            <a:extLst>
              <a:ext uri="{FF2B5EF4-FFF2-40B4-BE49-F238E27FC236}">
                <a16:creationId xmlns:a16="http://schemas.microsoft.com/office/drawing/2014/main" id="{411BFD30-6B1B-ADFE-1C99-5F593B2B4FED}"/>
              </a:ext>
            </a:extLst>
          </p:cNvPr>
          <p:cNvSpPr txBox="1"/>
          <p:nvPr/>
        </p:nvSpPr>
        <p:spPr>
          <a:xfrm>
            <a:off x="558265" y="499795"/>
            <a:ext cx="9298004" cy="461665"/>
          </a:xfrm>
          <a:prstGeom prst="rect">
            <a:avLst/>
          </a:prstGeom>
          <a:noFill/>
        </p:spPr>
        <p:txBody>
          <a:bodyPr wrap="square">
            <a:spAutoFit/>
          </a:bodyPr>
          <a:lstStyle/>
          <a:p>
            <a:r>
              <a:rPr lang="en-US" sz="2400" dirty="0">
                <a:hlinkClick r:id="rId2"/>
              </a:rPr>
              <a:t>https://project-management.com/what-is-project-management/</a:t>
            </a:r>
            <a:r>
              <a:rPr lang="en-US" sz="2400" dirty="0"/>
              <a:t> </a:t>
            </a:r>
          </a:p>
        </p:txBody>
      </p:sp>
    </p:spTree>
    <p:extLst>
      <p:ext uri="{BB962C8B-B14F-4D97-AF65-F5344CB8AC3E}">
        <p14:creationId xmlns:p14="http://schemas.microsoft.com/office/powerpoint/2010/main" val="1937264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154C3-C736-8D02-2EAE-E77F7211385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B7E74DA-D40B-4D62-635C-E4B9FD7C81DB}"/>
              </a:ext>
            </a:extLst>
          </p:cNvPr>
          <p:cNvSpPr txBox="1"/>
          <p:nvPr/>
        </p:nvSpPr>
        <p:spPr>
          <a:xfrm>
            <a:off x="296562" y="340039"/>
            <a:ext cx="11763633" cy="6370975"/>
          </a:xfrm>
          <a:prstGeom prst="rect">
            <a:avLst/>
          </a:prstGeom>
          <a:noFill/>
        </p:spPr>
        <p:txBody>
          <a:bodyPr wrap="square">
            <a:spAutoFit/>
          </a:bodyPr>
          <a:lstStyle/>
          <a:p>
            <a:pPr>
              <a:buNone/>
            </a:pPr>
            <a:r>
              <a:rPr lang="en-US" sz="2400" b="1" dirty="0">
                <a:hlinkClick r:id="rId2"/>
              </a:rPr>
              <a:t>https://www.projectmanager.com/guides/project-management</a:t>
            </a:r>
            <a:r>
              <a:rPr lang="en-US" sz="2400" b="1" dirty="0"/>
              <a:t> </a:t>
            </a:r>
          </a:p>
          <a:p>
            <a:pPr>
              <a:buNone/>
            </a:pPr>
            <a:endParaRPr lang="en-US" sz="2400" b="1" dirty="0"/>
          </a:p>
          <a:p>
            <a:pPr>
              <a:buNone/>
            </a:pPr>
            <a:r>
              <a:rPr lang="en-US" sz="2400" b="1" dirty="0"/>
              <a:t>What Is Project Management?</a:t>
            </a:r>
          </a:p>
          <a:p>
            <a:pPr>
              <a:buNone/>
            </a:pPr>
            <a:r>
              <a:rPr lang="en-US" sz="2400" dirty="0"/>
              <a:t>Project management is a process that allows project managers to plan, execute, track and complete projects with the help of a project team. To do so, they must use project management principles, skills, methodologies and tools to lead team members through each of the project management steps which are known as the project lifecycle.</a:t>
            </a:r>
          </a:p>
          <a:p>
            <a:pPr>
              <a:buNone/>
            </a:pPr>
            <a:endParaRPr lang="en-US" sz="2400" dirty="0"/>
          </a:p>
          <a:p>
            <a:r>
              <a:rPr lang="en-US" sz="2400" dirty="0"/>
              <a:t>Project management is made up of five key components: initiation, planning, execution, monitoring and controlling, and project closure. Initiation defines the project objectives and its feasibility. Planning outlines tasks, timelines, resources and budgets. Execution implements that plan, while monitoring and controlling track the project progress against that plan. Finally, project closure delivers the final output and obtains stakeholder approval, among other things.</a:t>
            </a:r>
          </a:p>
          <a:p>
            <a:endParaRPr lang="en-US" sz="2400" dirty="0"/>
          </a:p>
          <a:p>
            <a:r>
              <a:rPr lang="en-US" sz="2400" dirty="0"/>
              <a:t>Remaining figures are from Joe Starr’s thesis: </a:t>
            </a:r>
          </a:p>
          <a:p>
            <a:r>
              <a:rPr lang="en-US" sz="2400" dirty="0"/>
              <a:t>	4.1.3 Software Engineering and Life Cycle</a:t>
            </a:r>
          </a:p>
        </p:txBody>
      </p:sp>
      <p:cxnSp>
        <p:nvCxnSpPr>
          <p:cNvPr id="5" name="Straight Connector 4">
            <a:extLst>
              <a:ext uri="{FF2B5EF4-FFF2-40B4-BE49-F238E27FC236}">
                <a16:creationId xmlns:a16="http://schemas.microsoft.com/office/drawing/2014/main" id="{BF3019E9-F93F-B078-1CD2-B58FEB092013}"/>
              </a:ext>
            </a:extLst>
          </p:cNvPr>
          <p:cNvCxnSpPr/>
          <p:nvPr/>
        </p:nvCxnSpPr>
        <p:spPr>
          <a:xfrm>
            <a:off x="-98859" y="5659395"/>
            <a:ext cx="1245561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0713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4F412-64D9-89FE-618F-84F909C0C01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FDB75E78-D56B-5288-B26B-19944CEB9FD5}"/>
              </a:ext>
            </a:extLst>
          </p:cNvPr>
          <p:cNvPicPr>
            <a:picLocks noChangeAspect="1"/>
          </p:cNvPicPr>
          <p:nvPr/>
        </p:nvPicPr>
        <p:blipFill>
          <a:blip r:embed="rId2"/>
          <a:stretch>
            <a:fillRect/>
          </a:stretch>
        </p:blipFill>
        <p:spPr>
          <a:xfrm>
            <a:off x="1376413" y="235391"/>
            <a:ext cx="9124749" cy="6174456"/>
          </a:xfrm>
          <a:prstGeom prst="rect">
            <a:avLst/>
          </a:prstGeom>
        </p:spPr>
      </p:pic>
      <p:sp>
        <p:nvSpPr>
          <p:cNvPr id="4" name="TextBox 3">
            <a:extLst>
              <a:ext uri="{FF2B5EF4-FFF2-40B4-BE49-F238E27FC236}">
                <a16:creationId xmlns:a16="http://schemas.microsoft.com/office/drawing/2014/main" id="{4766C699-4854-0071-CA84-B7AFB645FC79}"/>
              </a:ext>
            </a:extLst>
          </p:cNvPr>
          <p:cNvSpPr txBox="1"/>
          <p:nvPr/>
        </p:nvSpPr>
        <p:spPr>
          <a:xfrm>
            <a:off x="7290486" y="448153"/>
            <a:ext cx="4081747" cy="830997"/>
          </a:xfrm>
          <a:prstGeom prst="rect">
            <a:avLst/>
          </a:prstGeom>
          <a:noFill/>
        </p:spPr>
        <p:txBody>
          <a:bodyPr wrap="square" rtlCol="0">
            <a:spAutoFit/>
          </a:bodyPr>
          <a:lstStyle/>
          <a:p>
            <a:r>
              <a:rPr lang="en-US" sz="2400" dirty="0">
                <a:solidFill>
                  <a:srgbClr val="0070C0"/>
                </a:solidFill>
              </a:rPr>
              <a:t>Example:  </a:t>
            </a:r>
            <a:r>
              <a:rPr lang="en-US" sz="2400" dirty="0" err="1">
                <a:solidFill>
                  <a:srgbClr val="0070C0"/>
                </a:solidFill>
              </a:rPr>
              <a:t>LibreText</a:t>
            </a:r>
            <a:endParaRPr lang="en-US" sz="2400" dirty="0">
              <a:solidFill>
                <a:srgbClr val="0070C0"/>
              </a:solidFill>
            </a:endParaRPr>
          </a:p>
          <a:p>
            <a:r>
              <a:rPr lang="en-US" sz="2400">
                <a:solidFill>
                  <a:srgbClr val="0070C0"/>
                </a:solidFill>
              </a:rPr>
              <a:t>	- </a:t>
            </a:r>
            <a:r>
              <a:rPr lang="en-US" sz="2400" dirty="0">
                <a:solidFill>
                  <a:srgbClr val="0070C0"/>
                </a:solidFill>
              </a:rPr>
              <a:t>Table of contents</a:t>
            </a:r>
          </a:p>
        </p:txBody>
      </p:sp>
    </p:spTree>
    <p:extLst>
      <p:ext uri="{BB962C8B-B14F-4D97-AF65-F5344CB8AC3E}">
        <p14:creationId xmlns:p14="http://schemas.microsoft.com/office/powerpoint/2010/main" val="2576772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1D96E-7510-5BA3-2EF7-4B355DD7C5DE}"/>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17C3AED-4AE7-6505-F08E-7D1B3E0EA489}"/>
              </a:ext>
            </a:extLst>
          </p:cNvPr>
          <p:cNvPicPr>
            <a:picLocks noChangeAspect="1"/>
          </p:cNvPicPr>
          <p:nvPr/>
        </p:nvPicPr>
        <p:blipFill>
          <a:blip r:embed="rId2"/>
          <a:stretch>
            <a:fillRect/>
          </a:stretch>
        </p:blipFill>
        <p:spPr>
          <a:xfrm>
            <a:off x="802543" y="875899"/>
            <a:ext cx="10841545" cy="5053263"/>
          </a:xfrm>
          <a:prstGeom prst="rect">
            <a:avLst/>
          </a:prstGeom>
        </p:spPr>
      </p:pic>
    </p:spTree>
    <p:extLst>
      <p:ext uri="{BB962C8B-B14F-4D97-AF65-F5344CB8AC3E}">
        <p14:creationId xmlns:p14="http://schemas.microsoft.com/office/powerpoint/2010/main" val="2590000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TotalTime>
  <Words>910</Words>
  <Application>Microsoft Office PowerPoint</Application>
  <PresentationFormat>Widescreen</PresentationFormat>
  <Paragraphs>100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-apple-system</vt: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Iowa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Darcy, Isabel K</dc:creator>
  <cp:lastModifiedBy>Darcy, Isabel K</cp:lastModifiedBy>
  <cp:revision>5</cp:revision>
  <dcterms:created xsi:type="dcterms:W3CDTF">2026-02-17T15:27:05Z</dcterms:created>
  <dcterms:modified xsi:type="dcterms:W3CDTF">2026-02-17T16:54:29Z</dcterms:modified>
</cp:coreProperties>
</file>