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72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86" r:id="rId10"/>
    <p:sldId id="261" r:id="rId11"/>
    <p:sldId id="266" r:id="rId12"/>
    <p:sldId id="265" r:id="rId13"/>
    <p:sldId id="287" r:id="rId14"/>
    <p:sldId id="288" r:id="rId15"/>
    <p:sldId id="273" r:id="rId16"/>
    <p:sldId id="267" r:id="rId17"/>
    <p:sldId id="274" r:id="rId18"/>
    <p:sldId id="289" r:id="rId19"/>
    <p:sldId id="290" r:id="rId20"/>
    <p:sldId id="268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24" y="11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5D46F-C6E2-4D02-AB32-3545CFFDEBF1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7CC9A-2299-43F4-B862-C2EA352F0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6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B43457-C7D8-4343-AC28-32B1BFE354AC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C980969-9B77-4549-8E40-777F09227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3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en-US" dirty="0"/>
              <a:t>data points.</a:t>
            </a:r>
          </a:p>
          <a:p>
            <a:r>
              <a:rPr lang="en-US" dirty="0" smtClean="0"/>
              <a:t>In this very simplified case my data points lie in a two-dimensional plane.  Normally data points are high dimensional. </a:t>
            </a:r>
          </a:p>
          <a:p>
            <a:pPr defTabSz="465887">
              <a:defRPr/>
            </a:pPr>
            <a:r>
              <a:rPr lang="en-US" dirty="0" smtClean="0"/>
              <a:t>For example, I may be comparing the</a:t>
            </a:r>
            <a:r>
              <a:rPr lang="en-US" baseline="0" dirty="0" smtClean="0"/>
              <a:t> </a:t>
            </a:r>
            <a:r>
              <a:rPr lang="en-US" dirty="0" smtClean="0"/>
              <a:t>expression or thousands of genes</a:t>
            </a:r>
            <a:r>
              <a:rPr lang="en-US" baseline="0" dirty="0" smtClean="0"/>
              <a:t> in</a:t>
            </a:r>
            <a:r>
              <a:rPr lang="en-US" dirty="0" smtClean="0"/>
              <a:t> tumor cells to healthy cells using microarray data.  OR I might be comparing politicians voting records.  Or I might be comparing the stats of basketball players.  These three applications were all, by the way, published  by </a:t>
            </a:r>
            <a:r>
              <a:rPr lang="en-US" dirty="0" err="1" smtClean="0"/>
              <a:t>Lum</a:t>
            </a:r>
            <a:r>
              <a:rPr lang="en-US" dirty="0" smtClean="0"/>
              <a:t> et al this past February in Nature’s Scientific Reports.  I have included</a:t>
            </a:r>
            <a:r>
              <a:rPr lang="en-US" baseline="0" dirty="0" smtClean="0"/>
              <a:t> a link to their paper on my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site.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www.nature.com</a:t>
            </a:r>
            <a:r>
              <a:rPr lang="en-US" dirty="0" smtClean="0"/>
              <a:t>/</a:t>
            </a:r>
            <a:r>
              <a:rPr lang="en-US" dirty="0" err="1" smtClean="0"/>
              <a:t>srep</a:t>
            </a:r>
            <a:r>
              <a:rPr lang="en-US" dirty="0" smtClean="0"/>
              <a:t>/2013/130207/srep01236/full/srep01236.html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9DB7-993A-C643-9AA4-1235EAC7C6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51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C80E-A9B9-4DF3-8666-57B4F7B067DF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3F43-AA1F-457C-BF2E-26DC07992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9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C80E-A9B9-4DF3-8666-57B4F7B067DF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3F43-AA1F-457C-BF2E-26DC07992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C80E-A9B9-4DF3-8666-57B4F7B067DF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3F43-AA1F-457C-BF2E-26DC07992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1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C80E-A9B9-4DF3-8666-57B4F7B067DF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3F43-AA1F-457C-BF2E-26DC07992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5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C80E-A9B9-4DF3-8666-57B4F7B067DF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3F43-AA1F-457C-BF2E-26DC07992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3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C80E-A9B9-4DF3-8666-57B4F7B067DF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3F43-AA1F-457C-BF2E-26DC07992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3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C80E-A9B9-4DF3-8666-57B4F7B067DF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3F43-AA1F-457C-BF2E-26DC07992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6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C80E-A9B9-4DF3-8666-57B4F7B067DF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3F43-AA1F-457C-BF2E-26DC07992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C80E-A9B9-4DF3-8666-57B4F7B067DF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3F43-AA1F-457C-BF2E-26DC07992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2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C80E-A9B9-4DF3-8666-57B4F7B067DF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3F43-AA1F-457C-BF2E-26DC07992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8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C80E-A9B9-4DF3-8666-57B4F7B067DF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3F43-AA1F-457C-BF2E-26DC07992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0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EC80E-A9B9-4DF3-8666-57B4F7B067DF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33F43-AA1F-457C-BF2E-26DC07992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9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ites.northwestern.edu/msia/2016/12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s://en.wikipedia.org/wiki/File:K_Means_Example_Step_1.svg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Standard_deviation_diagram.svg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tandard_deviation_diagram.sv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58" y="123045"/>
            <a:ext cx="7934325" cy="809625"/>
          </a:xfrm>
          <a:prstGeom prst="rect">
            <a:avLst/>
          </a:prstGeom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2543" y="509113"/>
            <a:ext cx="8365311" cy="6924222"/>
            <a:chOff x="278228" y="781574"/>
            <a:chExt cx="9821342" cy="81294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13395" y="2888861"/>
              <a:ext cx="3686175" cy="33051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31548" y="781574"/>
              <a:ext cx="3314701" cy="32670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8228" y="2898387"/>
              <a:ext cx="3676650" cy="32956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8466" y="5690331"/>
              <a:ext cx="3455891" cy="322067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32445" y="5577253"/>
              <a:ext cx="3667125" cy="3333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662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95" y="5761182"/>
            <a:ext cx="7581900" cy="12192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41596" y="722245"/>
            <a:ext cx="6574607" cy="4956048"/>
            <a:chOff x="958468" y="248420"/>
            <a:chExt cx="6574607" cy="49560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468" y="248420"/>
              <a:ext cx="6574607" cy="495604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692400" y="433755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>
                  <a:hlinkClick r:id="rId4"/>
                </a:rPr>
                <a:t>http://sites.northwestern.edu/msia/2016/12</a:t>
              </a:r>
              <a:r>
                <a:rPr lang="en-US" dirty="0" smtClean="0">
                  <a:hlinkClick r:id="rId4"/>
                </a:rPr>
                <a:t>/</a:t>
              </a:r>
              <a:endParaRPr lang="en-US" dirty="0" smtClean="0"/>
            </a:p>
            <a:p>
              <a:r>
                <a:rPr lang="en-US" u="sng" dirty="0" smtClean="0">
                  <a:solidFill>
                    <a:srgbClr val="0070C0"/>
                  </a:solidFill>
                </a:rPr>
                <a:t>08/k-means-</a:t>
              </a:r>
              <a:r>
                <a:rPr lang="en-US" u="sng" dirty="0" err="1" smtClean="0">
                  <a:solidFill>
                    <a:srgbClr val="0070C0"/>
                  </a:solidFill>
                </a:rPr>
                <a:t>shouldnt</a:t>
              </a:r>
              <a:r>
                <a:rPr lang="en-US" u="sng" dirty="0" smtClean="0">
                  <a:solidFill>
                    <a:srgbClr val="0070C0"/>
                  </a:solidFill>
                </a:rPr>
                <a:t>-be-our-only-choice/ </a:t>
              </a:r>
              <a:endParaRPr lang="en-US" u="sng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14795" y="173638"/>
            <a:ext cx="2735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Elbow method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88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124" y="45720"/>
            <a:ext cx="7455752" cy="6766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942" y="6517178"/>
            <a:ext cx="4139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Figures courtesy of Wako </a:t>
            </a:r>
            <a:r>
              <a:rPr lang="en-US" dirty="0" err="1" smtClean="0"/>
              <a:t>Bungula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4910"/>
            <a:ext cx="9144000" cy="26840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942" y="6517178"/>
            <a:ext cx="4139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Figures courtesy of Wako </a:t>
            </a:r>
            <a:r>
              <a:rPr lang="en-US" dirty="0" err="1" smtClean="0"/>
              <a:t>Bungula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494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4910"/>
            <a:ext cx="9144000" cy="26840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942" y="6517178"/>
            <a:ext cx="4139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Figures courtesy of Wako </a:t>
            </a:r>
            <a:r>
              <a:rPr lang="en-US" dirty="0" err="1" smtClean="0"/>
              <a:t>Bungula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587" y="3630064"/>
            <a:ext cx="355282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55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4910"/>
            <a:ext cx="9144000" cy="26840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942" y="6517178"/>
            <a:ext cx="4139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Figures courtesy of Wako </a:t>
            </a:r>
            <a:r>
              <a:rPr lang="en-US" dirty="0" err="1" smtClean="0"/>
              <a:t>Bungula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587" y="3630064"/>
            <a:ext cx="3552825" cy="2686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942" y="4047530"/>
            <a:ext cx="23876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you care about connected components:</a:t>
            </a:r>
          </a:p>
          <a:p>
            <a:pPr lvl="1"/>
            <a:r>
              <a:rPr lang="en-US" sz="2400" dirty="0" smtClean="0"/>
              <a:t>Single linkage</a:t>
            </a:r>
          </a:p>
          <a:p>
            <a:pPr lvl="1"/>
            <a:r>
              <a:rPr lang="en-US" sz="2400" dirty="0" err="1" smtClean="0"/>
              <a:t>DBscan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468533" y="3862864"/>
            <a:ext cx="2559857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you care about closeness:</a:t>
            </a:r>
          </a:p>
          <a:p>
            <a:r>
              <a:rPr lang="en-US" sz="2400" dirty="0" smtClean="0"/>
              <a:t>  Complete linkage</a:t>
            </a:r>
          </a:p>
          <a:p>
            <a:r>
              <a:rPr lang="en-US" sz="2400" dirty="0" smtClean="0"/>
              <a:t>  Average linkage</a:t>
            </a:r>
          </a:p>
          <a:p>
            <a:r>
              <a:rPr lang="en-US" sz="2400" dirty="0" smtClean="0"/>
              <a:t>  Ward’s linkage</a:t>
            </a:r>
          </a:p>
          <a:p>
            <a:r>
              <a:rPr lang="en-US" sz="2400" dirty="0" smtClean="0"/>
              <a:t>  K-means</a:t>
            </a:r>
          </a:p>
        </p:txBody>
      </p:sp>
    </p:spTree>
    <p:extLst>
      <p:ext uri="{BB962C8B-B14F-4D97-AF65-F5344CB8AC3E}">
        <p14:creationId xmlns:p14="http://schemas.microsoft.com/office/powerpoint/2010/main" val="1758554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942" y="6517178"/>
            <a:ext cx="4139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Figures courtesy of Wako </a:t>
            </a:r>
            <a:r>
              <a:rPr lang="en-US" dirty="0" err="1" smtClean="0"/>
              <a:t>Bungula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312" y="3332697"/>
            <a:ext cx="4905375" cy="2800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2" y="1108629"/>
            <a:ext cx="8524875" cy="175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409784" y="423333"/>
            <a:ext cx="8734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</a:rPr>
              <a:t>Dbscan</a:t>
            </a:r>
            <a:r>
              <a:rPr lang="en-US" sz="2400" dirty="0">
                <a:solidFill>
                  <a:srgbClr val="7030A0"/>
                </a:solidFill>
              </a:rPr>
              <a:t> (Density-based spatial clustering of applications with noise )</a:t>
            </a:r>
          </a:p>
        </p:txBody>
      </p:sp>
    </p:spTree>
    <p:extLst>
      <p:ext uri="{BB962C8B-B14F-4D97-AF65-F5344CB8AC3E}">
        <p14:creationId xmlns:p14="http://schemas.microsoft.com/office/powerpoint/2010/main" val="3773288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942" y="6517178"/>
            <a:ext cx="4139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Figures courtesy of Wako </a:t>
            </a:r>
            <a:r>
              <a:rPr lang="en-US" dirty="0" err="1" smtClean="0"/>
              <a:t>Bungula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0344"/>
            <a:ext cx="9144000" cy="24830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3285814"/>
            <a:ext cx="8961120" cy="253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09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942" y="6517178"/>
            <a:ext cx="4139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Figures courtesy of Wako </a:t>
            </a:r>
            <a:r>
              <a:rPr lang="en-US" dirty="0" err="1" smtClean="0"/>
              <a:t>Bungula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8808"/>
          <a:stretch/>
        </p:blipFill>
        <p:spPr>
          <a:xfrm>
            <a:off x="42335" y="186797"/>
            <a:ext cx="9052560" cy="215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58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942" y="6517178"/>
            <a:ext cx="4139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Figures courtesy of Wako </a:t>
            </a:r>
            <a:r>
              <a:rPr lang="en-US" dirty="0" err="1" smtClean="0"/>
              <a:t>Bungula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5" y="186797"/>
            <a:ext cx="9052560" cy="30199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52" y="3488228"/>
            <a:ext cx="83915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83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../../_images/plot_cluster_comparison_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" y="820717"/>
            <a:ext cx="8951976" cy="4475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8328" y="5957423"/>
            <a:ext cx="8467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http://scikit-learn.org/stable/auto_examples/cluster/plot_cluster_comparison.html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46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122356" y="1245458"/>
            <a:ext cx="3086430" cy="1682529"/>
            <a:chOff x="1122356" y="1245458"/>
            <a:chExt cx="3086430" cy="1682529"/>
          </a:xfrm>
          <a:solidFill>
            <a:srgbClr val="660066"/>
          </a:solidFill>
        </p:grpSpPr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1122356" y="2653667"/>
              <a:ext cx="274320" cy="27432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1974839" y="2073467"/>
              <a:ext cx="274320" cy="27432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1128227" y="1617627"/>
              <a:ext cx="274320" cy="27432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3934466" y="1245458"/>
              <a:ext cx="274320" cy="27432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Connector 20"/>
          <p:cNvCxnSpPr/>
          <p:nvPr/>
        </p:nvCxnSpPr>
        <p:spPr>
          <a:xfrm flipH="1" flipV="1">
            <a:off x="1557868" y="2269069"/>
            <a:ext cx="2912532" cy="45889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557867" y="472193"/>
            <a:ext cx="905933" cy="1796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63800" y="472193"/>
            <a:ext cx="3031067" cy="63858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-114166" y="2269069"/>
            <a:ext cx="167203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2404534" y="1"/>
            <a:ext cx="59266" cy="47219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366569" y="-2963541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4843718" y="404072"/>
            <a:ext cx="3833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Voronoi</a:t>
            </a:r>
            <a:r>
              <a:rPr lang="en-US" sz="3200" dirty="0" smtClean="0">
                <a:solidFill>
                  <a:srgbClr val="0000FF"/>
                </a:solidFill>
              </a:rPr>
              <a:t> diagram: </a:t>
            </a:r>
          </a:p>
          <a:p>
            <a:r>
              <a:rPr lang="en-US" sz="3200" dirty="0"/>
              <a:t>S</a:t>
            </a:r>
            <a:r>
              <a:rPr lang="en-US" sz="3200" dirty="0" smtClean="0"/>
              <a:t>uppose your data points live in </a:t>
            </a:r>
            <a:r>
              <a:rPr lang="en-US" sz="3200" dirty="0" err="1" smtClean="0"/>
              <a:t>R</a:t>
            </a:r>
            <a:r>
              <a:rPr lang="en-US" sz="3200" baseline="30000" dirty="0" err="1" smtClean="0"/>
              <a:t>n</a:t>
            </a:r>
            <a:r>
              <a:rPr lang="en-US" sz="3200" dirty="0" smtClean="0"/>
              <a:t>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862958" y="1751854"/>
            <a:ext cx="4281042" cy="3323987"/>
            <a:chOff x="1974839" y="1663952"/>
            <a:chExt cx="7010427" cy="3323987"/>
          </a:xfrm>
        </p:grpSpPr>
        <p:sp>
          <p:nvSpPr>
            <p:cNvPr id="30" name="TextBox 29"/>
            <p:cNvSpPr txBox="1"/>
            <p:nvPr/>
          </p:nvSpPr>
          <p:spPr>
            <a:xfrm>
              <a:off x="1974839" y="1663952"/>
              <a:ext cx="7010427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TW" sz="3200" dirty="0" smtClean="0">
                <a:ea typeface="新細明體" charset="0"/>
              </a:endParaRPr>
            </a:p>
            <a:p>
              <a:r>
                <a:rPr lang="en-US" altLang="zh-TW" sz="3200" dirty="0">
                  <a:ea typeface="新細明體" charset="0"/>
                </a:rPr>
                <a:t>Choose data point </a:t>
              </a:r>
              <a:r>
                <a:rPr lang="en-US" altLang="zh-TW" sz="3200" dirty="0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smtClean="0">
                  <a:ea typeface="新細明體" charset="0"/>
                </a:rPr>
                <a:t>.  </a:t>
              </a:r>
            </a:p>
            <a:p>
              <a:r>
                <a:rPr lang="en-US" altLang="zh-TW" sz="3200" dirty="0">
                  <a:ea typeface="新細明體" charset="0"/>
                </a:rPr>
                <a:t>The </a:t>
              </a:r>
              <a:r>
                <a:rPr lang="en-US" altLang="zh-TW" sz="3200" i="1" dirty="0" err="1">
                  <a:solidFill>
                    <a:srgbClr val="FF0000"/>
                  </a:solidFill>
                  <a:ea typeface="新細明體" charset="0"/>
                </a:rPr>
                <a:t>Voronoi</a:t>
              </a:r>
              <a:r>
                <a:rPr lang="en-US" altLang="zh-TW" sz="3200" i="1" dirty="0">
                  <a:solidFill>
                    <a:srgbClr val="FF0000"/>
                  </a:solidFill>
                  <a:ea typeface="新細明體" charset="0"/>
                </a:rPr>
                <a:t> </a:t>
              </a:r>
              <a:r>
                <a:rPr lang="en-US" altLang="zh-TW" sz="3200" i="1" dirty="0" smtClean="0">
                  <a:solidFill>
                    <a:srgbClr val="FF0000"/>
                  </a:solidFill>
                  <a:ea typeface="新細明體" charset="0"/>
                </a:rPr>
                <a:t>cell </a:t>
              </a:r>
              <a:r>
                <a:rPr lang="en-US" altLang="zh-TW" sz="3200" dirty="0">
                  <a:ea typeface="新細明體" charset="0"/>
                </a:rPr>
                <a:t>associated with </a:t>
              </a:r>
              <a:r>
                <a:rPr lang="en-US" altLang="zh-TW" sz="3200" dirty="0" smtClean="0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smtClean="0">
                  <a:ea typeface="新細明體" charset="0"/>
                </a:rPr>
                <a:t> is</a:t>
              </a:r>
            </a:p>
            <a:p>
              <a:pPr algn="ctr"/>
              <a:endParaRPr lang="en-US" altLang="zh-TW" dirty="0" smtClean="0">
                <a:ea typeface="新細明體" charset="0"/>
              </a:endParaRPr>
            </a:p>
            <a:p>
              <a:pPr algn="ctr"/>
              <a:r>
                <a:rPr lang="en-US" altLang="zh-TW" sz="3200" dirty="0" smtClean="0">
                  <a:ea typeface="新細明體" charset="0"/>
                </a:rPr>
                <a:t>H(</a:t>
              </a:r>
              <a:r>
                <a:rPr lang="en-US" altLang="zh-TW" sz="3200" dirty="0" err="1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err="1" smtClean="0">
                  <a:ea typeface="新細明體" charset="0"/>
                </a:rPr>
                <a:t>,w</a:t>
              </a:r>
              <a:r>
                <a:rPr lang="en-US" altLang="zh-TW" sz="3200" dirty="0" smtClean="0">
                  <a:ea typeface="新細明體" charset="0"/>
                </a:rPr>
                <a:t>)</a:t>
              </a:r>
            </a:p>
            <a:p>
              <a:r>
                <a:rPr lang="en-US" altLang="zh-TW" sz="3200" dirty="0" smtClean="0">
                  <a:ea typeface="新細明體" charset="0"/>
                </a:rPr>
                <a:t> </a:t>
              </a:r>
              <a:endParaRPr lang="en-US" sz="3200" dirty="0" smtClean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3700484" y="3960475"/>
              <a:ext cx="4174154" cy="907858"/>
              <a:chOff x="3700484" y="4152915"/>
              <a:chExt cx="4174154" cy="907858"/>
            </a:xfrm>
          </p:grpSpPr>
          <p:sp>
            <p:nvSpPr>
              <p:cNvPr id="32" name="TextBox 31"/>
              <p:cNvSpPr txBox="1"/>
              <p:nvPr/>
            </p:nvSpPr>
            <p:spPr>
              <a:xfrm rot="10800000">
                <a:off x="4139072" y="4152915"/>
                <a:ext cx="513078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U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700484" y="4475997"/>
                <a:ext cx="4174154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w</a:t>
                </a:r>
                <a:r>
                  <a:rPr lang="en-US" sz="3200" dirty="0" smtClean="0"/>
                  <a:t> ≠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v</a:t>
                </a:r>
              </a:p>
            </p:txBody>
          </p:sp>
        </p:grpSp>
      </p:grpSp>
      <p:sp>
        <p:nvSpPr>
          <p:cNvPr id="27" name="Rectangle 26"/>
          <p:cNvSpPr/>
          <p:nvPr/>
        </p:nvSpPr>
        <p:spPr>
          <a:xfrm>
            <a:off x="711446" y="5122576"/>
            <a:ext cx="8432554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sz="3200" dirty="0">
                <a:ea typeface="新細明體" charset="0"/>
              </a:rPr>
              <a:t>The </a:t>
            </a:r>
            <a:r>
              <a:rPr lang="en-US" altLang="zh-TW" sz="3200" i="1" dirty="0" err="1">
                <a:solidFill>
                  <a:srgbClr val="FF0000"/>
                </a:solidFill>
                <a:ea typeface="新細明體" charset="0"/>
              </a:rPr>
              <a:t>Voronoi</a:t>
            </a:r>
            <a:r>
              <a:rPr lang="en-US" altLang="zh-TW" sz="3200" i="1" dirty="0">
                <a:solidFill>
                  <a:srgbClr val="FF0000"/>
                </a:solidFill>
                <a:ea typeface="新細明體" charset="0"/>
              </a:rPr>
              <a:t> cell </a:t>
            </a:r>
            <a:r>
              <a:rPr lang="en-US" altLang="zh-TW" sz="3200" dirty="0">
                <a:ea typeface="新細明體" charset="0"/>
              </a:rPr>
              <a:t>associated with </a:t>
            </a:r>
            <a:r>
              <a:rPr lang="en-US" altLang="zh-TW" sz="3200" dirty="0">
                <a:solidFill>
                  <a:srgbClr val="FF0000"/>
                </a:solidFill>
                <a:ea typeface="新細明體" charset="0"/>
              </a:rPr>
              <a:t>v</a:t>
            </a:r>
            <a:r>
              <a:rPr lang="en-US" altLang="zh-TW" sz="3200" dirty="0">
                <a:ea typeface="新細明體" charset="0"/>
              </a:rPr>
              <a:t> is</a:t>
            </a:r>
          </a:p>
          <a:p>
            <a:r>
              <a:rPr lang="en-US" altLang="zh-TW" sz="3200" dirty="0" smtClean="0">
                <a:ea typeface="新細明體" charset="0"/>
              </a:rPr>
              <a:t> </a:t>
            </a:r>
            <a:r>
              <a:rPr lang="en-US" altLang="zh-TW" sz="3200" dirty="0" err="1" smtClean="0">
                <a:ea typeface="新細明體" charset="0"/>
              </a:rPr>
              <a:t>C</a:t>
            </a:r>
            <a:r>
              <a:rPr lang="en-US" altLang="zh-TW" sz="3200" baseline="-25000" dirty="0" err="1" smtClean="0">
                <a:solidFill>
                  <a:srgbClr val="FF0000"/>
                </a:solidFill>
                <a:ea typeface="新細明體" charset="0"/>
              </a:rPr>
              <a:t>v</a:t>
            </a:r>
            <a:r>
              <a:rPr lang="en-US" altLang="zh-TW" sz="3200" dirty="0" smtClean="0">
                <a:ea typeface="新細明體" charset="0"/>
              </a:rPr>
              <a:t>= </a:t>
            </a:r>
            <a:r>
              <a:rPr lang="en-US" altLang="zh-TW" sz="3200" dirty="0">
                <a:ea typeface="新細明體" charset="0"/>
              </a:rPr>
              <a:t>{ x in </a:t>
            </a:r>
            <a:r>
              <a:rPr lang="en-US" sz="3200" dirty="0" err="1"/>
              <a:t>R</a:t>
            </a:r>
            <a:r>
              <a:rPr lang="en-US" sz="3200" baseline="30000" dirty="0" err="1"/>
              <a:t>n</a:t>
            </a:r>
            <a:r>
              <a:rPr lang="en-US" altLang="zh-TW" sz="3200" dirty="0">
                <a:ea typeface="新細明體" charset="0"/>
              </a:rPr>
              <a:t> : d(x, </a:t>
            </a:r>
            <a:r>
              <a:rPr lang="en-US" altLang="zh-TW" sz="3200" dirty="0">
                <a:solidFill>
                  <a:srgbClr val="FF0000"/>
                </a:solidFill>
                <a:ea typeface="新細明體" charset="0"/>
              </a:rPr>
              <a:t>v</a:t>
            </a:r>
            <a:r>
              <a:rPr lang="en-US" altLang="zh-TW" sz="3200" dirty="0">
                <a:ea typeface="新細明體" charset="0"/>
              </a:rPr>
              <a:t>) ≤ d(x, w</a:t>
            </a:r>
            <a:r>
              <a:rPr lang="en-US" altLang="zh-TW" sz="3200" dirty="0" smtClean="0">
                <a:ea typeface="新細明體" charset="0"/>
              </a:rPr>
              <a:t>) for all w ≠ </a:t>
            </a:r>
            <a:r>
              <a:rPr lang="en-US" altLang="zh-TW" sz="3200" dirty="0" smtClean="0">
                <a:solidFill>
                  <a:srgbClr val="FF0000"/>
                </a:solidFill>
                <a:ea typeface="新細明體" charset="0"/>
              </a:rPr>
              <a:t>v </a:t>
            </a:r>
            <a:r>
              <a:rPr lang="en-US" altLang="zh-TW" sz="3200" dirty="0">
                <a:ea typeface="新細明體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217132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410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upload.wikimedia.org/wikipedia/commons/thumb/3/3e/K_Means_Example_Step_3.svg/500px-K_Means_Example_Step_3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43" y="3785897"/>
            <a:ext cx="3292217" cy="28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upload.wikimedia.org/wikipedia/commons/thumb/a/a5/K_Means_Example_Step_2.svg/500px-K_Means_Example_Step_2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514" y="210892"/>
            <a:ext cx="3292217" cy="28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upload.wikimedia.org/wikipedia/commons/thumb/d/d2/K_Means_Example_Step_4.svg/500px-K_Means_Example_Step_4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39" y="3794210"/>
            <a:ext cx="3292217" cy="28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17661" y="2873854"/>
            <a:ext cx="571020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Re-partition data set into 3 </a:t>
            </a:r>
            <a:r>
              <a:rPr lang="en-US" sz="2800" dirty="0" err="1" smtClean="0"/>
              <a:t>voronoi</a:t>
            </a:r>
            <a:r>
              <a:rPr lang="en-US" sz="2800" dirty="0" smtClean="0"/>
              <a:t> cells corresponding to the 3 centroids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18851" y="6509246"/>
            <a:ext cx="8506298" cy="381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modified from 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en.wikipedia.org/wiki/File:K_Means_Example_Step_1.svg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 descr="http://upload.wikimedia.org/wikipedia/commons/thumb/5/5e/K_Means_Example_Step_1.svg/500px-K_Means_Example_Step_1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6" y="210892"/>
            <a:ext cx="3292217" cy="317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66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330" y="773084"/>
            <a:ext cx="810490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Applications of k-means clustering:</a:t>
            </a:r>
          </a:p>
          <a:p>
            <a:endParaRPr lang="en-US" sz="2400" dirty="0"/>
          </a:p>
          <a:p>
            <a:r>
              <a:rPr lang="en-US" sz="2400" dirty="0" smtClean="0"/>
              <a:t>1.)  Group like items together</a:t>
            </a:r>
          </a:p>
          <a:p>
            <a:endParaRPr lang="en-US" sz="2400" dirty="0" smtClean="0"/>
          </a:p>
          <a:p>
            <a:r>
              <a:rPr lang="en-US" sz="2400" dirty="0" smtClean="0"/>
              <a:t>2.)  </a:t>
            </a:r>
            <a:r>
              <a:rPr lang="en-US" sz="2400" dirty="0" smtClean="0"/>
              <a:t>Reduce the size of </a:t>
            </a:r>
            <a:r>
              <a:rPr lang="en-US" sz="2400" dirty="0"/>
              <a:t>your data set.</a:t>
            </a:r>
          </a:p>
          <a:p>
            <a:endParaRPr lang="en-US" sz="2400" dirty="0"/>
          </a:p>
          <a:p>
            <a:r>
              <a:rPr lang="en-US" sz="2400" dirty="0"/>
              <a:t>3</a:t>
            </a:r>
            <a:r>
              <a:rPr lang="en-US" sz="2400" dirty="0" smtClean="0"/>
              <a:t>.) Color </a:t>
            </a:r>
            <a:r>
              <a:rPr lang="en-US" sz="2400" dirty="0"/>
              <a:t>quantization. </a:t>
            </a:r>
          </a:p>
          <a:p>
            <a:pPr lvl="1"/>
            <a:r>
              <a:rPr lang="en-US" sz="2400" dirty="0"/>
              <a:t>(a) Reduce memory use.</a:t>
            </a:r>
          </a:p>
          <a:p>
            <a:pPr lvl="1"/>
            <a:r>
              <a:rPr lang="en-US" sz="2400" dirty="0"/>
              <a:t>(b) Certain devices might </a:t>
            </a:r>
            <a:r>
              <a:rPr lang="en-US" sz="2400" dirty="0" smtClean="0"/>
              <a:t>have </a:t>
            </a:r>
            <a:r>
              <a:rPr lang="en-US" sz="2400" dirty="0"/>
              <a:t>limited number of colors for display</a:t>
            </a:r>
            <a:r>
              <a:rPr lang="en-US" sz="2400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8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65" y="-335388"/>
            <a:ext cx="3667125" cy="379095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12955" y="3039617"/>
            <a:ext cx="5285201" cy="3555266"/>
            <a:chOff x="412955" y="363794"/>
            <a:chExt cx="4232633" cy="3555266"/>
          </a:xfrm>
        </p:grpSpPr>
        <p:sp>
          <p:nvSpPr>
            <p:cNvPr id="2" name="TextBox 1"/>
            <p:cNvSpPr txBox="1"/>
            <p:nvPr/>
          </p:nvSpPr>
          <p:spPr>
            <a:xfrm>
              <a:off x="795412" y="872072"/>
              <a:ext cx="3850176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err="1"/>
                <a:t>library</a:t>
              </a:r>
              <a:r>
                <a:rPr lang="fr-FR" sz="2400" dirty="0"/>
                <a:t>("TDA") </a:t>
              </a:r>
            </a:p>
            <a:p>
              <a:r>
                <a:rPr lang="fr-FR" sz="2400" dirty="0" err="1"/>
                <a:t>circle</a:t>
              </a:r>
              <a:r>
                <a:rPr lang="fr-FR" sz="2400" dirty="0"/>
                <a:t> = </a:t>
              </a:r>
              <a:r>
                <a:rPr lang="fr-FR" sz="2400" dirty="0" err="1"/>
                <a:t>circleUnif</a:t>
              </a:r>
              <a:r>
                <a:rPr lang="fr-FR" sz="2400" dirty="0"/>
                <a:t>(300, r = 1)  </a:t>
              </a:r>
            </a:p>
            <a:p>
              <a:r>
                <a:rPr lang="fr-FR" sz="2400" dirty="0"/>
                <a:t>plot(</a:t>
              </a:r>
              <a:r>
                <a:rPr lang="fr-FR" sz="2400" dirty="0" err="1"/>
                <a:t>circle</a:t>
              </a:r>
              <a:r>
                <a:rPr lang="fr-FR" sz="2400" dirty="0"/>
                <a:t>, </a:t>
              </a:r>
              <a:r>
                <a:rPr lang="fr-FR" sz="2400" dirty="0" err="1"/>
                <a:t>asp</a:t>
              </a:r>
              <a:r>
                <a:rPr lang="fr-FR" sz="2400" dirty="0"/>
                <a:t> = 1)</a:t>
              </a:r>
            </a:p>
            <a:p>
              <a:r>
                <a:rPr lang="fr-FR" sz="2400" dirty="0"/>
                <a:t>cl &lt;- </a:t>
              </a:r>
              <a:r>
                <a:rPr lang="fr-FR" sz="2400" dirty="0" err="1"/>
                <a:t>kmeans</a:t>
              </a:r>
              <a:r>
                <a:rPr lang="fr-FR" sz="2400" dirty="0"/>
                <a:t>(</a:t>
              </a:r>
              <a:r>
                <a:rPr lang="fr-FR" sz="2400" dirty="0" err="1"/>
                <a:t>circle</a:t>
              </a:r>
              <a:r>
                <a:rPr lang="fr-FR" sz="2400" dirty="0"/>
                <a:t>, 10)</a:t>
              </a:r>
            </a:p>
            <a:p>
              <a:r>
                <a:rPr lang="fr-FR" sz="2400" dirty="0"/>
                <a:t>plot(</a:t>
              </a:r>
              <a:r>
                <a:rPr lang="fr-FR" sz="2400" dirty="0" err="1"/>
                <a:t>circle,col</a:t>
              </a:r>
              <a:r>
                <a:rPr lang="fr-FR" sz="2400" dirty="0"/>
                <a:t>=</a:t>
              </a:r>
              <a:r>
                <a:rPr lang="fr-FR" sz="2400" dirty="0" err="1"/>
                <a:t>cl$cluster</a:t>
              </a:r>
              <a:r>
                <a:rPr lang="fr-FR" sz="2400" dirty="0"/>
                <a:t>)</a:t>
              </a:r>
            </a:p>
            <a:p>
              <a:r>
                <a:rPr lang="fr-FR" sz="2400" dirty="0"/>
                <a:t>points(</a:t>
              </a:r>
              <a:r>
                <a:rPr lang="fr-FR" sz="2400" dirty="0" err="1"/>
                <a:t>cl$centers</a:t>
              </a:r>
              <a:r>
                <a:rPr lang="fr-FR" sz="2400" dirty="0"/>
                <a:t>, </a:t>
              </a:r>
              <a:r>
                <a:rPr lang="fr-FR" sz="2400" dirty="0" err="1"/>
                <a:t>pch</a:t>
              </a:r>
              <a:r>
                <a:rPr lang="fr-FR" sz="2400" dirty="0"/>
                <a:t>=8, </a:t>
              </a:r>
              <a:r>
                <a:rPr lang="fr-FR" sz="2400" dirty="0" err="1"/>
                <a:t>cex</a:t>
              </a:r>
              <a:r>
                <a:rPr lang="fr-FR" sz="2400" dirty="0"/>
                <a:t> = 2)</a:t>
              </a:r>
            </a:p>
            <a:p>
              <a:r>
                <a:rPr lang="fr-FR" sz="2400" dirty="0"/>
                <a:t>plot(</a:t>
              </a:r>
              <a:r>
                <a:rPr lang="fr-FR" sz="2400" dirty="0" err="1"/>
                <a:t>cl$centers</a:t>
              </a:r>
              <a:r>
                <a:rPr lang="fr-FR" sz="2400" dirty="0"/>
                <a:t>, </a:t>
              </a:r>
              <a:r>
                <a:rPr lang="fr-FR" sz="2400" dirty="0" err="1"/>
                <a:t>asp</a:t>
              </a:r>
              <a:r>
                <a:rPr lang="fr-FR" sz="2400" dirty="0"/>
                <a:t> = 1)</a:t>
              </a:r>
              <a:endParaRPr lang="en-US" sz="2400" dirty="0" smtClean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2955" y="363794"/>
              <a:ext cx="18582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Rstudio</a:t>
              </a:r>
              <a:r>
                <a:rPr lang="en-US" sz="2400" dirty="0" smtClean="0"/>
                <a:t>: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75" y="2919563"/>
            <a:ext cx="3667125" cy="3790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884" y="-314513"/>
            <a:ext cx="366712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1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271" y="2392334"/>
            <a:ext cx="4400550" cy="1790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6131" y="6422613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https://en.wikipedia.org/wiki/Standard_deviation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73" y="540067"/>
            <a:ext cx="8372475" cy="1571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571" y="4748645"/>
            <a:ext cx="4171950" cy="16002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27573" y="3173037"/>
            <a:ext cx="3820998" cy="2019994"/>
            <a:chOff x="504306" y="2413461"/>
            <a:chExt cx="7711440" cy="3810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306" y="2413461"/>
              <a:ext cx="7620000" cy="38100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56458" y="5854129"/>
              <a:ext cx="745928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hlinkClick r:id="rId6"/>
                </a:rPr>
                <a:t>https://</a:t>
              </a:r>
              <a:r>
                <a:rPr lang="en-US" dirty="0" smtClean="0">
                  <a:hlinkClick r:id="rId6"/>
                </a:rPr>
                <a:t>commons.wikimedia.org/wiki/File:Standard_deviation_diagram.svg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9740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03814" y="1349434"/>
            <a:ext cx="7711440" cy="3810000"/>
            <a:chOff x="504306" y="2413461"/>
            <a:chExt cx="7711440" cy="3810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306" y="2413461"/>
              <a:ext cx="7620000" cy="38100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56458" y="5854129"/>
              <a:ext cx="745928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hlinkClick r:id="rId3"/>
                </a:rPr>
                <a:t>https://</a:t>
              </a:r>
              <a:r>
                <a:rPr lang="en-US" dirty="0" smtClean="0">
                  <a:hlinkClick r:id="rId3"/>
                </a:rPr>
                <a:t>commons.wikimedia.org/wiki/File:Standard_deviation_diagram.svg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0698" y="432264"/>
            <a:ext cx="8578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your data follows a normal distribution: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9970" y="5721929"/>
            <a:ext cx="8578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But often data does NOT follow a normal distribution: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906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1971" y="839585"/>
            <a:ext cx="7464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k-means,</a:t>
            </a:r>
          </a:p>
          <a:p>
            <a:endParaRPr lang="en-US" sz="2400" dirty="0"/>
          </a:p>
          <a:p>
            <a:r>
              <a:rPr lang="en-US" sz="2400" dirty="0" smtClean="0"/>
              <a:t>There are many methods for determining k </a:t>
            </a:r>
          </a:p>
          <a:p>
            <a:r>
              <a:rPr lang="en-US" sz="2400" dirty="0"/>
              <a:t>k</a:t>
            </a:r>
            <a:r>
              <a:rPr lang="en-US" sz="2400" dirty="0" smtClean="0"/>
              <a:t> = number of desired clusters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165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124" y="45720"/>
            <a:ext cx="7455752" cy="6766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942" y="6517178"/>
            <a:ext cx="4139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Figures courtesy of Wako </a:t>
            </a:r>
            <a:r>
              <a:rPr lang="en-US" dirty="0" err="1" smtClean="0"/>
              <a:t>Bungula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81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561</TotalTime>
  <Words>410</Words>
  <Application>Microsoft Office PowerPoint</Application>
  <PresentationFormat>On-screen Show (4:3)</PresentationFormat>
  <Paragraphs>68</Paragraphs>
  <Slides>20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新細明體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Darcy, Isabel K</dc:creator>
  <cp:lastModifiedBy>Darcy, Isabel K</cp:lastModifiedBy>
  <cp:revision>14</cp:revision>
  <cp:lastPrinted>2018-03-27T13:59:47Z</cp:lastPrinted>
  <dcterms:created xsi:type="dcterms:W3CDTF">2018-03-27T03:56:54Z</dcterms:created>
  <dcterms:modified xsi:type="dcterms:W3CDTF">2018-03-27T14:15:14Z</dcterms:modified>
</cp:coreProperties>
</file>