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1"/>
  </p:notesMasterIdLst>
  <p:sldIdLst>
    <p:sldId id="263" r:id="rId2"/>
    <p:sldId id="313" r:id="rId3"/>
    <p:sldId id="317" r:id="rId4"/>
    <p:sldId id="333" r:id="rId5"/>
    <p:sldId id="267" r:id="rId6"/>
    <p:sldId id="268" r:id="rId7"/>
    <p:sldId id="269" r:id="rId8"/>
    <p:sldId id="341" r:id="rId9"/>
    <p:sldId id="334" r:id="rId10"/>
    <p:sldId id="338" r:id="rId11"/>
    <p:sldId id="339" r:id="rId12"/>
    <p:sldId id="340" r:id="rId13"/>
    <p:sldId id="335" r:id="rId14"/>
    <p:sldId id="332" r:id="rId15"/>
    <p:sldId id="336" r:id="rId16"/>
    <p:sldId id="368" r:id="rId17"/>
    <p:sldId id="369" r:id="rId18"/>
    <p:sldId id="362" r:id="rId19"/>
    <p:sldId id="342" r:id="rId20"/>
    <p:sldId id="343" r:id="rId21"/>
    <p:sldId id="356" r:id="rId22"/>
    <p:sldId id="357" r:id="rId23"/>
    <p:sldId id="358" r:id="rId24"/>
    <p:sldId id="359" r:id="rId25"/>
    <p:sldId id="360" r:id="rId26"/>
    <p:sldId id="361" r:id="rId27"/>
    <p:sldId id="364" r:id="rId28"/>
    <p:sldId id="370" r:id="rId29"/>
    <p:sldId id="351" r:id="rId30"/>
    <p:sldId id="363" r:id="rId31"/>
    <p:sldId id="371" r:id="rId32"/>
    <p:sldId id="344" r:id="rId33"/>
    <p:sldId id="428" r:id="rId34"/>
    <p:sldId id="375" r:id="rId35"/>
    <p:sldId id="376" r:id="rId36"/>
    <p:sldId id="365" r:id="rId37"/>
    <p:sldId id="377" r:id="rId38"/>
    <p:sldId id="378" r:id="rId39"/>
    <p:sldId id="379" r:id="rId40"/>
    <p:sldId id="380" r:id="rId41"/>
    <p:sldId id="381" r:id="rId42"/>
    <p:sldId id="387" r:id="rId43"/>
    <p:sldId id="388" r:id="rId44"/>
    <p:sldId id="389" r:id="rId45"/>
    <p:sldId id="390" r:id="rId46"/>
    <p:sldId id="391" r:id="rId47"/>
    <p:sldId id="392" r:id="rId48"/>
    <p:sldId id="393" r:id="rId49"/>
    <p:sldId id="394" r:id="rId50"/>
    <p:sldId id="395" r:id="rId51"/>
    <p:sldId id="383" r:id="rId52"/>
    <p:sldId id="403" r:id="rId53"/>
    <p:sldId id="382" r:id="rId54"/>
    <p:sldId id="384" r:id="rId55"/>
    <p:sldId id="385" r:id="rId56"/>
    <p:sldId id="397" r:id="rId57"/>
    <p:sldId id="399" r:id="rId58"/>
    <p:sldId id="400" r:id="rId59"/>
    <p:sldId id="401" r:id="rId60"/>
    <p:sldId id="402" r:id="rId61"/>
    <p:sldId id="404" r:id="rId62"/>
    <p:sldId id="405" r:id="rId63"/>
    <p:sldId id="406" r:id="rId64"/>
    <p:sldId id="407" r:id="rId65"/>
    <p:sldId id="408" r:id="rId66"/>
    <p:sldId id="409" r:id="rId67"/>
    <p:sldId id="410" r:id="rId68"/>
    <p:sldId id="411" r:id="rId69"/>
    <p:sldId id="412" r:id="rId70"/>
    <p:sldId id="413" r:id="rId71"/>
    <p:sldId id="414" r:id="rId72"/>
    <p:sldId id="415" r:id="rId73"/>
    <p:sldId id="416" r:id="rId74"/>
    <p:sldId id="417" r:id="rId75"/>
    <p:sldId id="418" r:id="rId76"/>
    <p:sldId id="419" r:id="rId77"/>
    <p:sldId id="420" r:id="rId78"/>
    <p:sldId id="421" r:id="rId79"/>
    <p:sldId id="422" r:id="rId80"/>
    <p:sldId id="429" r:id="rId81"/>
    <p:sldId id="430" r:id="rId82"/>
    <p:sldId id="431" r:id="rId83"/>
    <p:sldId id="432" r:id="rId84"/>
    <p:sldId id="433" r:id="rId85"/>
    <p:sldId id="423" r:id="rId86"/>
    <p:sldId id="427" r:id="rId87"/>
    <p:sldId id="426" r:id="rId88"/>
    <p:sldId id="424" r:id="rId89"/>
    <p:sldId id="425" r:id="rId9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0F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74" autoAdjust="0"/>
    <p:restoredTop sz="86406" autoAdjust="0"/>
  </p:normalViewPr>
  <p:slideViewPr>
    <p:cSldViewPr snapToGrid="0" snapToObjects="1">
      <p:cViewPr varScale="1">
        <p:scale>
          <a:sx n="74" d="100"/>
          <a:sy n="74" d="100"/>
        </p:scale>
        <p:origin x="544" y="44"/>
      </p:cViewPr>
      <p:guideLst>
        <p:guide orient="horz" pos="2160"/>
        <p:guide pos="2880"/>
      </p:guideLst>
    </p:cSldViewPr>
  </p:slideViewPr>
  <p:outlineViewPr>
    <p:cViewPr>
      <p:scale>
        <a:sx n="33" d="100"/>
        <a:sy n="33" d="100"/>
      </p:scale>
      <p:origin x="0" y="-992"/>
    </p:cViewPr>
  </p:outlineViewPr>
  <p:notesTextViewPr>
    <p:cViewPr>
      <p:scale>
        <a:sx n="100" d="100"/>
        <a:sy n="100" d="100"/>
      </p:scale>
      <p:origin x="0" y="0"/>
    </p:cViewPr>
  </p:notesTextViewPr>
  <p:sorterViewPr>
    <p:cViewPr>
      <p:scale>
        <a:sx n="120" d="100"/>
        <a:sy n="120" d="100"/>
      </p:scale>
      <p:origin x="0" y="-3339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E40FE4-CBB4-214A-8C32-30A1B6D7E27F}" type="datetimeFigureOut">
              <a:rPr lang="en-US" smtClean="0"/>
              <a:t>4/13/2015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4A1E51-86DC-3047-A7D4-94C962C5D580}" type="slidenum">
              <a:rPr lang="en-US" smtClean="0"/>
              <a:t>‹#›</a:t>
            </a:fld>
            <a:endParaRPr lang="en-US"/>
          </a:p>
        </p:txBody>
      </p:sp>
    </p:spTree>
    <p:extLst>
      <p:ext uri="{BB962C8B-B14F-4D97-AF65-F5344CB8AC3E}">
        <p14:creationId xmlns:p14="http://schemas.microsoft.com/office/powerpoint/2010/main" val="23702541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Linking algebraic topology to evolution. (</a:t>
            </a:r>
            <a:r>
              <a:rPr lang="en-GB" i="1">
                <a:latin typeface="Arial" charset="0"/>
                <a:cs typeface="msgothic" charset="0"/>
              </a:rPr>
              <a:t>A</a:t>
            </a:r>
            <a:r>
              <a:rPr lang="en-GB">
                <a:latin typeface="Arial" charset="0"/>
                <a:cs typeface="msgothic" charset="0"/>
              </a:rPr>
              <a:t>) A tree depicting vertical evolution. (</a:t>
            </a:r>
            <a:r>
              <a:rPr lang="en-GB" i="1">
                <a:latin typeface="Arial" charset="0"/>
                <a:cs typeface="msgothic" charset="0"/>
              </a:rPr>
              <a:t>B</a:t>
            </a:r>
            <a:r>
              <a:rPr lang="en-GB">
                <a:latin typeface="Arial" charset="0"/>
                <a:cs typeface="msgothic" charset="0"/>
              </a:rPr>
              <a:t>) A reticulate structure capturing horizontal evolution, as well. (</a:t>
            </a:r>
            <a:r>
              <a:rPr lang="en-GB" i="1">
                <a:latin typeface="Arial" charset="0"/>
                <a:cs typeface="msgothic" charset="0"/>
              </a:rPr>
              <a:t>C</a:t>
            </a:r>
            <a:r>
              <a:rPr lang="en-GB">
                <a:latin typeface="Arial" charset="0"/>
                <a:cs typeface="msgothic" charset="0"/>
              </a:rPr>
              <a:t>) A tree can be compressed into a point. (</a:t>
            </a:r>
            <a:r>
              <a:rPr lang="en-GB" i="1">
                <a:latin typeface="Arial" charset="0"/>
                <a:cs typeface="msgothic" charset="0"/>
              </a:rPr>
              <a:t>D</a:t>
            </a:r>
            <a:r>
              <a:rPr lang="en-GB">
                <a:latin typeface="Arial" charset="0"/>
                <a:cs typeface="msgothic" charset="0"/>
              </a:rPr>
              <a:t>) The same cannot be done for a reticulate structure without destroying the hole at the center.</a:t>
            </a:r>
          </a:p>
        </p:txBody>
      </p:sp>
    </p:spTree>
    <p:extLst>
      <p:ext uri="{BB962C8B-B14F-4D97-AF65-F5344CB8AC3E}">
        <p14:creationId xmlns:p14="http://schemas.microsoft.com/office/powerpoint/2010/main" val="1850496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data points.</a:t>
            </a:r>
            <a:endParaRPr lang="en-US" sz="1200" dirty="0" smtClean="0"/>
          </a:p>
          <a:p>
            <a:r>
              <a:rPr lang="en-US" dirty="0" smtClean="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example, I may be comparing the</a:t>
            </a:r>
            <a:r>
              <a:rPr lang="en-US" baseline="0" dirty="0" smtClean="0"/>
              <a:t> </a:t>
            </a:r>
            <a:r>
              <a:rPr lang="en-US" dirty="0" smtClean="0"/>
              <a:t>expression or thousands of genes</a:t>
            </a:r>
            <a:r>
              <a:rPr lang="en-US" baseline="0" dirty="0" smtClean="0"/>
              <a:t> in</a:t>
            </a:r>
            <a:r>
              <a:rPr lang="en-US" dirty="0" smtClean="0"/>
              <a:t> tumor cells to healthy cells using microarray data.  OR I might be comparing politicians voting records.  Or I might be comparing the stats of basketball players.  These three applications were all, by the way, published  by </a:t>
            </a:r>
            <a:r>
              <a:rPr lang="en-US" dirty="0" err="1" smtClean="0"/>
              <a:t>Lum</a:t>
            </a:r>
            <a:r>
              <a:rPr lang="en-US" dirty="0" smtClean="0"/>
              <a:t> et al this past February in Nature’s Scientific Reports.  I have included</a:t>
            </a:r>
            <a:r>
              <a:rPr lang="en-US" baseline="0" dirty="0" smtClean="0"/>
              <a:t> a link to their paper on my </a:t>
            </a:r>
            <a:r>
              <a:rPr lang="en-US" baseline="0" dirty="0" err="1" smtClean="0"/>
              <a:t>youtube</a:t>
            </a:r>
            <a:r>
              <a:rPr lang="en-US" baseline="0" dirty="0" smtClean="0"/>
              <a:t> site.</a:t>
            </a:r>
            <a:endParaRPr lang="en-US" dirty="0" smtClean="0"/>
          </a:p>
          <a:p>
            <a:endParaRPr lang="en-US" dirty="0" smtClean="0"/>
          </a:p>
          <a:p>
            <a:r>
              <a:rPr lang="en-US" dirty="0" smtClean="0"/>
              <a:t>http://</a:t>
            </a:r>
            <a:r>
              <a:rPr lang="en-US" dirty="0" err="1" smtClean="0"/>
              <a:t>www.nature.com</a:t>
            </a:r>
            <a:r>
              <a:rPr lang="en-US" dirty="0" smtClean="0"/>
              <a:t>/</a:t>
            </a:r>
            <a:r>
              <a:rPr lang="en-US" dirty="0" err="1" smtClean="0"/>
              <a:t>srep</a:t>
            </a:r>
            <a:r>
              <a:rPr lang="en-US" dirty="0" smtClean="0"/>
              <a:t>/2013/130207/srep01236/full/srep01236.html</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83</a:t>
            </a:fld>
            <a:endParaRPr lang="en-US"/>
          </a:p>
        </p:txBody>
      </p:sp>
    </p:spTree>
    <p:extLst>
      <p:ext uri="{BB962C8B-B14F-4D97-AF65-F5344CB8AC3E}">
        <p14:creationId xmlns:p14="http://schemas.microsoft.com/office/powerpoint/2010/main" val="1734493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data points.</a:t>
            </a:r>
            <a:endParaRPr lang="en-US" sz="1200" dirty="0" smtClean="0"/>
          </a:p>
          <a:p>
            <a:r>
              <a:rPr lang="en-US" dirty="0" smtClean="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example, I may be comparing the</a:t>
            </a:r>
            <a:r>
              <a:rPr lang="en-US" baseline="0" dirty="0" smtClean="0"/>
              <a:t> </a:t>
            </a:r>
            <a:r>
              <a:rPr lang="en-US" dirty="0" smtClean="0"/>
              <a:t>expression or thousands of genes</a:t>
            </a:r>
            <a:r>
              <a:rPr lang="en-US" baseline="0" dirty="0" smtClean="0"/>
              <a:t> in</a:t>
            </a:r>
            <a:r>
              <a:rPr lang="en-US" dirty="0" smtClean="0"/>
              <a:t> tumor cells to healthy cells using microarray data.  OR I might be comparing politicians voting records.  Or I might be comparing the stats of basketball players.  These three applications were all, by the way, published  by </a:t>
            </a:r>
            <a:r>
              <a:rPr lang="en-US" dirty="0" err="1" smtClean="0"/>
              <a:t>Lum</a:t>
            </a:r>
            <a:r>
              <a:rPr lang="en-US" dirty="0" smtClean="0"/>
              <a:t> et al this past February in Nature’s Scientific Reports.  I have included</a:t>
            </a:r>
            <a:r>
              <a:rPr lang="en-US" baseline="0" dirty="0" smtClean="0"/>
              <a:t> a link to their paper on my </a:t>
            </a:r>
            <a:r>
              <a:rPr lang="en-US" baseline="0" dirty="0" err="1" smtClean="0"/>
              <a:t>youtube</a:t>
            </a:r>
            <a:r>
              <a:rPr lang="en-US" baseline="0" dirty="0" smtClean="0"/>
              <a:t> site.</a:t>
            </a:r>
            <a:endParaRPr lang="en-US" dirty="0" smtClean="0"/>
          </a:p>
          <a:p>
            <a:endParaRPr lang="en-US" dirty="0" smtClean="0"/>
          </a:p>
          <a:p>
            <a:r>
              <a:rPr lang="en-US" dirty="0" smtClean="0"/>
              <a:t>http://</a:t>
            </a:r>
            <a:r>
              <a:rPr lang="en-US" dirty="0" err="1" smtClean="0"/>
              <a:t>www.nature.com</a:t>
            </a:r>
            <a:r>
              <a:rPr lang="en-US" dirty="0" smtClean="0"/>
              <a:t>/</a:t>
            </a:r>
            <a:r>
              <a:rPr lang="en-US" dirty="0" err="1" smtClean="0"/>
              <a:t>srep</a:t>
            </a:r>
            <a:r>
              <a:rPr lang="en-US" dirty="0" smtClean="0"/>
              <a:t>/2013/130207/srep01236/full/srep01236.html</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84</a:t>
            </a:fld>
            <a:endParaRPr lang="en-US"/>
          </a:p>
        </p:txBody>
      </p:sp>
    </p:spTree>
    <p:extLst>
      <p:ext uri="{BB962C8B-B14F-4D97-AF65-F5344CB8AC3E}">
        <p14:creationId xmlns:p14="http://schemas.microsoft.com/office/powerpoint/2010/main" val="107846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Linking algebraic topology to evolution. (</a:t>
            </a:r>
            <a:r>
              <a:rPr lang="en-GB" i="1">
                <a:latin typeface="Arial" charset="0"/>
                <a:cs typeface="msgothic" charset="0"/>
              </a:rPr>
              <a:t>A</a:t>
            </a:r>
            <a:r>
              <a:rPr lang="en-GB">
                <a:latin typeface="Arial" charset="0"/>
                <a:cs typeface="msgothic" charset="0"/>
              </a:rPr>
              <a:t>) A tree depicting vertical evolution. (</a:t>
            </a:r>
            <a:r>
              <a:rPr lang="en-GB" i="1">
                <a:latin typeface="Arial" charset="0"/>
                <a:cs typeface="msgothic" charset="0"/>
              </a:rPr>
              <a:t>B</a:t>
            </a:r>
            <a:r>
              <a:rPr lang="en-GB">
                <a:latin typeface="Arial" charset="0"/>
                <a:cs typeface="msgothic" charset="0"/>
              </a:rPr>
              <a:t>) A reticulate structure capturing horizontal evolution, as well. (</a:t>
            </a:r>
            <a:r>
              <a:rPr lang="en-GB" i="1">
                <a:latin typeface="Arial" charset="0"/>
                <a:cs typeface="msgothic" charset="0"/>
              </a:rPr>
              <a:t>C</a:t>
            </a:r>
            <a:r>
              <a:rPr lang="en-GB">
                <a:latin typeface="Arial" charset="0"/>
                <a:cs typeface="msgothic" charset="0"/>
              </a:rPr>
              <a:t>) A tree can be compressed into a point. (</a:t>
            </a:r>
            <a:r>
              <a:rPr lang="en-GB" i="1">
                <a:latin typeface="Arial" charset="0"/>
                <a:cs typeface="msgothic" charset="0"/>
              </a:rPr>
              <a:t>D</a:t>
            </a:r>
            <a:r>
              <a:rPr lang="en-GB">
                <a:latin typeface="Arial" charset="0"/>
                <a:cs typeface="msgothic" charset="0"/>
              </a:rPr>
              <a:t>) The same cannot be done for a reticulate structure without destroying the hole at the center.</a:t>
            </a:r>
          </a:p>
        </p:txBody>
      </p:sp>
    </p:spTree>
    <p:extLst>
      <p:ext uri="{BB962C8B-B14F-4D97-AF65-F5344CB8AC3E}">
        <p14:creationId xmlns:p14="http://schemas.microsoft.com/office/powerpoint/2010/main" val="3863300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Reconstructing phylogeny from persistent homology of avian influenza HA. (</a:t>
            </a:r>
            <a:r>
              <a:rPr lang="en-GB" i="1">
                <a:latin typeface="Arial" charset="0"/>
                <a:cs typeface="msgothic" charset="0"/>
              </a:rPr>
              <a:t>A</a:t>
            </a:r>
            <a:r>
              <a:rPr lang="en-GB">
                <a:latin typeface="Arial" charset="0"/>
                <a:cs typeface="msgothic" charset="0"/>
              </a:rPr>
              <a:t>) Barcode plot in dimension 0 of all avian HA subtypes. Each bar represents a connected simplex of sequences given a Hamming distance of ε. When a bar ends at a given ε, it merges with another simplex. Gray bars indicate that two simplices of the same HA subtype merge together at a given ε. Solid color bars indicate that two simplices of different HA subtypes but same major clade merge together. Interpolated color bars indicate that two simplices of different major clades merge together. Colors correspond to known major clades of HA. For specific parameters, see </a:t>
            </a:r>
            <a:r>
              <a:rPr lang="en-GB" i="1">
                <a:latin typeface="Arial" charset="0"/>
                <a:cs typeface="msgothic" charset="0"/>
              </a:rPr>
              <a:t>SI Appendix</a:t>
            </a:r>
            <a:r>
              <a:rPr lang="en-GB">
                <a:latin typeface="Arial" charset="0"/>
                <a:cs typeface="msgothic" charset="0"/>
              </a:rPr>
              <a:t>, Supplementary Text. (</a:t>
            </a:r>
            <a:r>
              <a:rPr lang="en-GB" i="1">
                <a:latin typeface="Arial" charset="0"/>
                <a:cs typeface="msgothic" charset="0"/>
              </a:rPr>
              <a:t>B</a:t>
            </a:r>
            <a:r>
              <a:rPr lang="en-GB">
                <a:latin typeface="Arial" charset="0"/>
                <a:cs typeface="msgothic" charset="0"/>
              </a:rPr>
              <a:t>) Phylogeny of avian HA reconstructed from the barcode plot in </a:t>
            </a:r>
            <a:r>
              <a:rPr lang="en-GB" i="1">
                <a:latin typeface="Arial" charset="0"/>
                <a:cs typeface="msgothic" charset="0"/>
              </a:rPr>
              <a:t>A</a:t>
            </a:r>
            <a:r>
              <a:rPr lang="en-GB">
                <a:latin typeface="Arial" charset="0"/>
                <a:cs typeface="msgothic" charset="0"/>
              </a:rPr>
              <a:t>. Major clades are color-coded. (</a:t>
            </a:r>
            <a:r>
              <a:rPr lang="en-GB" i="1">
                <a:latin typeface="Arial" charset="0"/>
                <a:cs typeface="msgothic" charset="0"/>
              </a:rPr>
              <a:t>C</a:t>
            </a:r>
            <a:r>
              <a:rPr lang="en-GB">
                <a:latin typeface="Arial" charset="0"/>
                <a:cs typeface="msgothic" charset="0"/>
              </a:rPr>
              <a:t>) Neighbor-joining tree of avian HA (</a:t>
            </a:r>
            <a:r>
              <a:rPr lang="en-GB" i="1">
                <a:latin typeface="Arial" charset="0"/>
                <a:cs typeface="msgothic" charset="0"/>
              </a:rPr>
              <a:t>SI Appendix</a:t>
            </a:r>
            <a:r>
              <a:rPr lang="en-GB">
                <a:latin typeface="Arial" charset="0"/>
                <a:cs typeface="msgothic" charset="0"/>
              </a:rPr>
              <a:t>, Supplementary Text).</a:t>
            </a:r>
          </a:p>
        </p:txBody>
      </p:sp>
    </p:spTree>
    <p:extLst>
      <p:ext uri="{BB962C8B-B14F-4D97-AF65-F5344CB8AC3E}">
        <p14:creationId xmlns:p14="http://schemas.microsoft.com/office/powerpoint/2010/main" val="3383939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Persistent homology of reassortment in avian influenza. Analysis of (</a:t>
            </a:r>
            <a:r>
              <a:rPr lang="en-GB" i="1">
                <a:latin typeface="Arial" charset="0"/>
                <a:cs typeface="msgothic" charset="0"/>
              </a:rPr>
              <a:t>A</a:t>
            </a:r>
            <a:r>
              <a:rPr lang="en-GB">
                <a:latin typeface="Arial" charset="0"/>
                <a:cs typeface="msgothic" charset="0"/>
              </a:rPr>
              <a:t>) HA and (</a:t>
            </a:r>
            <a:r>
              <a:rPr lang="en-GB" i="1">
                <a:latin typeface="Arial" charset="0"/>
                <a:cs typeface="msgothic" charset="0"/>
              </a:rPr>
              <a:t>B</a:t>
            </a:r>
            <a:r>
              <a:rPr lang="en-GB">
                <a:latin typeface="Arial" charset="0"/>
                <a:cs typeface="msgothic" charset="0"/>
              </a:rPr>
              <a:t>) NA reveal no significant one-dimensional topological structure. (</a:t>
            </a:r>
            <a:r>
              <a:rPr lang="en-GB" i="1">
                <a:latin typeface="Arial" charset="0"/>
                <a:cs typeface="msgothic" charset="0"/>
              </a:rPr>
              <a:t>C</a:t>
            </a:r>
            <a:r>
              <a:rPr lang="en-GB">
                <a:latin typeface="Arial" charset="0"/>
                <a:cs typeface="msgothic" charset="0"/>
              </a:rPr>
              <a:t>) Concatenated segments reveal rich 1D and 2D topology, indicating reassortment. For specific parameters, see </a:t>
            </a:r>
            <a:r>
              <a:rPr lang="en-GB" i="1">
                <a:latin typeface="Arial" charset="0"/>
                <a:cs typeface="msgothic" charset="0"/>
              </a:rPr>
              <a:t>SI Appendix</a:t>
            </a:r>
            <a:r>
              <a:rPr lang="en-GB">
                <a:latin typeface="Arial" charset="0"/>
                <a:cs typeface="msgothic" charset="0"/>
              </a:rPr>
              <a:t>, Supplementary Text. (</a:t>
            </a:r>
            <a:r>
              <a:rPr lang="en-GB" i="1">
                <a:latin typeface="Arial" charset="0"/>
                <a:cs typeface="msgothic" charset="0"/>
              </a:rPr>
              <a:t>D</a:t>
            </a:r>
            <a:r>
              <a:rPr lang="en-GB">
                <a:latin typeface="Arial" charset="0"/>
                <a:cs typeface="msgothic" charset="0"/>
              </a:rPr>
              <a:t>) Network representing the reassortment pattern of avian influenza deduced from high-dimensional topology. Line width is determined by the probability that two segments reassort together. Node color ranges from blue to red, correlating with the sum of connected line weights for a given node. For specific parameters, see </a:t>
            </a:r>
            <a:r>
              <a:rPr lang="en-GB" i="1">
                <a:latin typeface="Arial" charset="0"/>
                <a:cs typeface="msgothic" charset="0"/>
              </a:rPr>
              <a:t>SI Appendix</a:t>
            </a:r>
            <a:r>
              <a:rPr lang="en-GB">
                <a:latin typeface="Arial" charset="0"/>
                <a:cs typeface="msgothic" charset="0"/>
              </a:rPr>
              <a:t>, Supplementary Text. (</a:t>
            </a:r>
            <a:r>
              <a:rPr lang="en-GB" i="1">
                <a:latin typeface="Arial" charset="0"/>
                <a:cs typeface="msgothic" charset="0"/>
              </a:rPr>
              <a:t>E</a:t>
            </a:r>
            <a:r>
              <a:rPr lang="en-GB">
                <a:latin typeface="Arial" charset="0"/>
                <a:cs typeface="msgothic" charset="0"/>
              </a:rPr>
              <a:t>) b</a:t>
            </a:r>
            <a:r>
              <a:rPr lang="en-GB" baseline="-33000">
                <a:latin typeface="Arial" charset="0"/>
                <a:cs typeface="msgothic" charset="0"/>
              </a:rPr>
              <a:t>2</a:t>
            </a:r>
            <a:r>
              <a:rPr lang="en-GB">
                <a:latin typeface="Arial" charset="0"/>
                <a:cs typeface="msgothic" charset="0"/>
              </a:rPr>
              <a:t> polytope representing the triple reassortment of H7N9 avian influenza. Concatenated genomic sequences forming the polytope were transformed into 3D space using PCoA (</a:t>
            </a:r>
            <a:r>
              <a:rPr lang="en-GB" i="1">
                <a:latin typeface="Arial" charset="0"/>
                <a:cs typeface="msgothic" charset="0"/>
              </a:rPr>
              <a:t>SI Appendix</a:t>
            </a:r>
            <a:r>
              <a:rPr lang="en-GB">
                <a:latin typeface="Arial" charset="0"/>
                <a:cs typeface="msgothic" charset="0"/>
              </a:rPr>
              <a:t>, Supplementary Text). Two-dimensional barcoding was performed using Vietoris–Rips complex and a maximum scale ε of 4,000 nucleotides.</a:t>
            </a:r>
          </a:p>
        </p:txBody>
      </p:sp>
    </p:spTree>
    <p:extLst>
      <p:ext uri="{BB962C8B-B14F-4D97-AF65-F5344CB8AC3E}">
        <p14:creationId xmlns:p14="http://schemas.microsoft.com/office/powerpoint/2010/main" val="1784152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Persistent homology of reassortment in avian influenza. Analysis of (</a:t>
            </a:r>
            <a:r>
              <a:rPr lang="en-GB" i="1">
                <a:latin typeface="Arial" charset="0"/>
                <a:cs typeface="msgothic" charset="0"/>
              </a:rPr>
              <a:t>A</a:t>
            </a:r>
            <a:r>
              <a:rPr lang="en-GB">
                <a:latin typeface="Arial" charset="0"/>
                <a:cs typeface="msgothic" charset="0"/>
              </a:rPr>
              <a:t>) HA and (</a:t>
            </a:r>
            <a:r>
              <a:rPr lang="en-GB" i="1">
                <a:latin typeface="Arial" charset="0"/>
                <a:cs typeface="msgothic" charset="0"/>
              </a:rPr>
              <a:t>B</a:t>
            </a:r>
            <a:r>
              <a:rPr lang="en-GB">
                <a:latin typeface="Arial" charset="0"/>
                <a:cs typeface="msgothic" charset="0"/>
              </a:rPr>
              <a:t>) NA reveal no significant one-dimensional topological structure. (</a:t>
            </a:r>
            <a:r>
              <a:rPr lang="en-GB" i="1">
                <a:latin typeface="Arial" charset="0"/>
                <a:cs typeface="msgothic" charset="0"/>
              </a:rPr>
              <a:t>C</a:t>
            </a:r>
            <a:r>
              <a:rPr lang="en-GB">
                <a:latin typeface="Arial" charset="0"/>
                <a:cs typeface="msgothic" charset="0"/>
              </a:rPr>
              <a:t>) Concatenated segments reveal rich 1D and 2D topology, indicating reassortment. For specific parameters, see </a:t>
            </a:r>
            <a:r>
              <a:rPr lang="en-GB" i="1">
                <a:latin typeface="Arial" charset="0"/>
                <a:cs typeface="msgothic" charset="0"/>
              </a:rPr>
              <a:t>SI Appendix</a:t>
            </a:r>
            <a:r>
              <a:rPr lang="en-GB">
                <a:latin typeface="Arial" charset="0"/>
                <a:cs typeface="msgothic" charset="0"/>
              </a:rPr>
              <a:t>, Supplementary Text. (</a:t>
            </a:r>
            <a:r>
              <a:rPr lang="en-GB" i="1">
                <a:latin typeface="Arial" charset="0"/>
                <a:cs typeface="msgothic" charset="0"/>
              </a:rPr>
              <a:t>D</a:t>
            </a:r>
            <a:r>
              <a:rPr lang="en-GB">
                <a:latin typeface="Arial" charset="0"/>
                <a:cs typeface="msgothic" charset="0"/>
              </a:rPr>
              <a:t>) Network representing the reassortment pattern of avian influenza deduced from high-dimensional topology. Line width is determined by the probability that two segments reassort together. Node color ranges from blue to red, correlating with the sum of connected line weights for a given node. For specific parameters, see </a:t>
            </a:r>
            <a:r>
              <a:rPr lang="en-GB" i="1">
                <a:latin typeface="Arial" charset="0"/>
                <a:cs typeface="msgothic" charset="0"/>
              </a:rPr>
              <a:t>SI Appendix</a:t>
            </a:r>
            <a:r>
              <a:rPr lang="en-GB">
                <a:latin typeface="Arial" charset="0"/>
                <a:cs typeface="msgothic" charset="0"/>
              </a:rPr>
              <a:t>, Supplementary Text. (</a:t>
            </a:r>
            <a:r>
              <a:rPr lang="en-GB" i="1">
                <a:latin typeface="Arial" charset="0"/>
                <a:cs typeface="msgothic" charset="0"/>
              </a:rPr>
              <a:t>E</a:t>
            </a:r>
            <a:r>
              <a:rPr lang="en-GB">
                <a:latin typeface="Arial" charset="0"/>
                <a:cs typeface="msgothic" charset="0"/>
              </a:rPr>
              <a:t>) b</a:t>
            </a:r>
            <a:r>
              <a:rPr lang="en-GB" baseline="-33000">
                <a:latin typeface="Arial" charset="0"/>
                <a:cs typeface="msgothic" charset="0"/>
              </a:rPr>
              <a:t>2</a:t>
            </a:r>
            <a:r>
              <a:rPr lang="en-GB">
                <a:latin typeface="Arial" charset="0"/>
                <a:cs typeface="msgothic" charset="0"/>
              </a:rPr>
              <a:t> polytope representing the triple reassortment of H7N9 avian influenza. Concatenated genomic sequences forming the polytope were transformed into 3D space using PCoA (</a:t>
            </a:r>
            <a:r>
              <a:rPr lang="en-GB" i="1">
                <a:latin typeface="Arial" charset="0"/>
                <a:cs typeface="msgothic" charset="0"/>
              </a:rPr>
              <a:t>SI Appendix</a:t>
            </a:r>
            <a:r>
              <a:rPr lang="en-GB">
                <a:latin typeface="Arial" charset="0"/>
                <a:cs typeface="msgothic" charset="0"/>
              </a:rPr>
              <a:t>, Supplementary Text). Two-dimensional barcoding was performed using Vietoris–Rips complex and a maximum scale ε of 4,000 nucleotides.</a:t>
            </a:r>
          </a:p>
        </p:txBody>
      </p:sp>
    </p:spTree>
    <p:extLst>
      <p:ext uri="{BB962C8B-B14F-4D97-AF65-F5344CB8AC3E}">
        <p14:creationId xmlns:p14="http://schemas.microsoft.com/office/powerpoint/2010/main" val="2762349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Barcoding plots of HIV-1 reveal evidence of recombination in (</a:t>
            </a:r>
            <a:r>
              <a:rPr lang="en-GB" i="1">
                <a:latin typeface="Arial" charset="0"/>
                <a:cs typeface="msgothic" charset="0"/>
              </a:rPr>
              <a:t>A</a:t>
            </a:r>
            <a:r>
              <a:rPr lang="en-GB">
                <a:latin typeface="Arial" charset="0"/>
                <a:cs typeface="msgothic" charset="0"/>
              </a:rPr>
              <a:t>) env, (</a:t>
            </a:r>
            <a:r>
              <a:rPr lang="en-GB" i="1">
                <a:latin typeface="Arial" charset="0"/>
                <a:cs typeface="msgothic" charset="0"/>
              </a:rPr>
              <a:t>B</a:t>
            </a:r>
            <a:r>
              <a:rPr lang="en-GB">
                <a:latin typeface="Arial" charset="0"/>
                <a:cs typeface="msgothic" charset="0"/>
              </a:rPr>
              <a:t>), gag, (</a:t>
            </a:r>
            <a:r>
              <a:rPr lang="en-GB" i="1">
                <a:latin typeface="Arial" charset="0"/>
                <a:cs typeface="msgothic" charset="0"/>
              </a:rPr>
              <a:t>C</a:t>
            </a:r>
            <a:r>
              <a:rPr lang="en-GB">
                <a:latin typeface="Arial" charset="0"/>
                <a:cs typeface="msgothic" charset="0"/>
              </a:rPr>
              <a:t>) pol, and (</a:t>
            </a:r>
            <a:r>
              <a:rPr lang="en-GB" i="1">
                <a:latin typeface="Arial" charset="0"/>
                <a:cs typeface="msgothic" charset="0"/>
              </a:rPr>
              <a:t>D</a:t>
            </a:r>
            <a:r>
              <a:rPr lang="en-GB">
                <a:latin typeface="Arial" charset="0"/>
                <a:cs typeface="msgothic" charset="0"/>
              </a:rPr>
              <a:t>) the concatenated sequences of all three genes. One-dimensional topology present for alignments of individual genes as well as the concatenated sequences suggests recombination. (</a:t>
            </a:r>
            <a:r>
              <a:rPr lang="en-GB" i="1">
                <a:latin typeface="Arial" charset="0"/>
                <a:cs typeface="msgothic" charset="0"/>
              </a:rPr>
              <a:t>E</a:t>
            </a:r>
            <a:r>
              <a:rPr lang="en-GB">
                <a:latin typeface="Arial" charset="0"/>
                <a:cs typeface="msgothic" charset="0"/>
              </a:rPr>
              <a:t>) b</a:t>
            </a:r>
            <a:r>
              <a:rPr lang="en-GB" baseline="-33000">
                <a:latin typeface="Arial" charset="0"/>
                <a:cs typeface="msgothic" charset="0"/>
              </a:rPr>
              <a:t>2</a:t>
            </a:r>
            <a:r>
              <a:rPr lang="en-GB">
                <a:latin typeface="Arial" charset="0"/>
                <a:cs typeface="msgothic" charset="0"/>
              </a:rPr>
              <a:t> polytope representing a complex recombination event with multiple parental strains. Sequences of the [G4] generator of concatenated HIV-1 gag, pol, and env were transformed into 3D space using PCoA (</a:t>
            </a:r>
            <a:r>
              <a:rPr lang="en-GB" i="1">
                <a:latin typeface="Arial" charset="0"/>
                <a:cs typeface="msgothic" charset="0"/>
              </a:rPr>
              <a:t>SI Appendix</a:t>
            </a:r>
            <a:r>
              <a:rPr lang="en-GB">
                <a:latin typeface="Arial" charset="0"/>
                <a:cs typeface="msgothic" charset="0"/>
              </a:rPr>
              <a:t>, Supplementary Text) of the Nei–Tamura pairwise genetic distances. Two-simplices from the [G4] generator defined a polytope whose cavity represents a complex recombination. Each vertex of the polytope corresponds to a sequence that is color-coded by HIV-1 subtype. For specific parameters, see </a:t>
            </a:r>
            <a:r>
              <a:rPr lang="en-GB" i="1">
                <a:latin typeface="Arial" charset="0"/>
                <a:cs typeface="msgothic" charset="0"/>
              </a:rPr>
              <a:t>SI Appendix</a:t>
            </a:r>
            <a:r>
              <a:rPr lang="en-GB">
                <a:latin typeface="Arial" charset="0"/>
                <a:cs typeface="msgothic" charset="0"/>
              </a:rPr>
              <a:t>, Supplementary Text.</a:t>
            </a:r>
          </a:p>
        </p:txBody>
      </p:sp>
    </p:spTree>
    <p:extLst>
      <p:ext uri="{BB962C8B-B14F-4D97-AF65-F5344CB8AC3E}">
        <p14:creationId xmlns:p14="http://schemas.microsoft.com/office/powerpoint/2010/main" val="3206838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data points.</a:t>
            </a:r>
            <a:endParaRPr lang="en-US" sz="1200" dirty="0" smtClean="0"/>
          </a:p>
          <a:p>
            <a:r>
              <a:rPr lang="en-US" dirty="0" smtClean="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example, I may be comparing the</a:t>
            </a:r>
            <a:r>
              <a:rPr lang="en-US" baseline="0" dirty="0" smtClean="0"/>
              <a:t> </a:t>
            </a:r>
            <a:r>
              <a:rPr lang="en-US" dirty="0" smtClean="0"/>
              <a:t>expression or thousands of genes</a:t>
            </a:r>
            <a:r>
              <a:rPr lang="en-US" baseline="0" dirty="0" smtClean="0"/>
              <a:t> in</a:t>
            </a:r>
            <a:r>
              <a:rPr lang="en-US" dirty="0" smtClean="0"/>
              <a:t> tumor cells to healthy cells using microarray data.  OR I might be comparing politicians voting records.  Or I might be comparing the stats of basketball players.  These three applications were all, by the way, published  by </a:t>
            </a:r>
            <a:r>
              <a:rPr lang="en-US" dirty="0" err="1" smtClean="0"/>
              <a:t>Lum</a:t>
            </a:r>
            <a:r>
              <a:rPr lang="en-US" dirty="0" smtClean="0"/>
              <a:t> et al this past February in Nature’s Scientific Reports.  I have included</a:t>
            </a:r>
            <a:r>
              <a:rPr lang="en-US" baseline="0" dirty="0" smtClean="0"/>
              <a:t> a link to their paper on my </a:t>
            </a:r>
            <a:r>
              <a:rPr lang="en-US" baseline="0" dirty="0" err="1" smtClean="0"/>
              <a:t>youtube</a:t>
            </a:r>
            <a:r>
              <a:rPr lang="en-US" baseline="0" dirty="0" smtClean="0"/>
              <a:t> site.</a:t>
            </a:r>
            <a:endParaRPr lang="en-US" dirty="0" smtClean="0"/>
          </a:p>
          <a:p>
            <a:endParaRPr lang="en-US" dirty="0" smtClean="0"/>
          </a:p>
          <a:p>
            <a:r>
              <a:rPr lang="en-US" dirty="0" smtClean="0"/>
              <a:t>http://</a:t>
            </a:r>
            <a:r>
              <a:rPr lang="en-US" dirty="0" err="1" smtClean="0"/>
              <a:t>www.nature.com</a:t>
            </a:r>
            <a:r>
              <a:rPr lang="en-US" dirty="0" smtClean="0"/>
              <a:t>/</a:t>
            </a:r>
            <a:r>
              <a:rPr lang="en-US" dirty="0" err="1" smtClean="0"/>
              <a:t>srep</a:t>
            </a:r>
            <a:r>
              <a:rPr lang="en-US" dirty="0" smtClean="0"/>
              <a:t>/2013/130207/srep01236/full/srep01236.html</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80</a:t>
            </a:fld>
            <a:endParaRPr lang="en-US"/>
          </a:p>
        </p:txBody>
      </p:sp>
    </p:spTree>
    <p:extLst>
      <p:ext uri="{BB962C8B-B14F-4D97-AF65-F5344CB8AC3E}">
        <p14:creationId xmlns:p14="http://schemas.microsoft.com/office/powerpoint/2010/main" val="290937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data points.</a:t>
            </a:r>
            <a:endParaRPr lang="en-US" sz="1200" dirty="0" smtClean="0"/>
          </a:p>
          <a:p>
            <a:r>
              <a:rPr lang="en-US" dirty="0" smtClean="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example, I may be comparing the</a:t>
            </a:r>
            <a:r>
              <a:rPr lang="en-US" baseline="0" dirty="0" smtClean="0"/>
              <a:t> </a:t>
            </a:r>
            <a:r>
              <a:rPr lang="en-US" dirty="0" smtClean="0"/>
              <a:t>expression or thousands of genes</a:t>
            </a:r>
            <a:r>
              <a:rPr lang="en-US" baseline="0" dirty="0" smtClean="0"/>
              <a:t> in</a:t>
            </a:r>
            <a:r>
              <a:rPr lang="en-US" dirty="0" smtClean="0"/>
              <a:t> tumor cells to healthy cells using microarray data.  OR I might be comparing politicians voting records.  Or I might be comparing the stats of basketball players.  These three applications were all, by the way, published  by </a:t>
            </a:r>
            <a:r>
              <a:rPr lang="en-US" dirty="0" err="1" smtClean="0"/>
              <a:t>Lum</a:t>
            </a:r>
            <a:r>
              <a:rPr lang="en-US" dirty="0" smtClean="0"/>
              <a:t> et al this past February in Nature’s Scientific Reports.  I have included</a:t>
            </a:r>
            <a:r>
              <a:rPr lang="en-US" baseline="0" dirty="0" smtClean="0"/>
              <a:t> a link to their paper on my </a:t>
            </a:r>
            <a:r>
              <a:rPr lang="en-US" baseline="0" dirty="0" err="1" smtClean="0"/>
              <a:t>youtube</a:t>
            </a:r>
            <a:r>
              <a:rPr lang="en-US" baseline="0" dirty="0" smtClean="0"/>
              <a:t> site.</a:t>
            </a:r>
            <a:endParaRPr lang="en-US" dirty="0" smtClean="0"/>
          </a:p>
          <a:p>
            <a:endParaRPr lang="en-US" dirty="0" smtClean="0"/>
          </a:p>
          <a:p>
            <a:r>
              <a:rPr lang="en-US" dirty="0" smtClean="0"/>
              <a:t>http://</a:t>
            </a:r>
            <a:r>
              <a:rPr lang="en-US" dirty="0" err="1" smtClean="0"/>
              <a:t>www.nature.com</a:t>
            </a:r>
            <a:r>
              <a:rPr lang="en-US" dirty="0" smtClean="0"/>
              <a:t>/</a:t>
            </a:r>
            <a:r>
              <a:rPr lang="en-US" dirty="0" err="1" smtClean="0"/>
              <a:t>srep</a:t>
            </a:r>
            <a:r>
              <a:rPr lang="en-US" dirty="0" smtClean="0"/>
              <a:t>/2013/130207/srep01236/full/srep01236.html</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81</a:t>
            </a:fld>
            <a:endParaRPr lang="en-US"/>
          </a:p>
        </p:txBody>
      </p:sp>
    </p:spTree>
    <p:extLst>
      <p:ext uri="{BB962C8B-B14F-4D97-AF65-F5344CB8AC3E}">
        <p14:creationId xmlns:p14="http://schemas.microsoft.com/office/powerpoint/2010/main" val="2297257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data points.</a:t>
            </a:r>
            <a:endParaRPr lang="en-US" sz="1200" dirty="0" smtClean="0"/>
          </a:p>
          <a:p>
            <a:r>
              <a:rPr lang="en-US" dirty="0" smtClean="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example, I may be comparing the</a:t>
            </a:r>
            <a:r>
              <a:rPr lang="en-US" baseline="0" dirty="0" smtClean="0"/>
              <a:t> </a:t>
            </a:r>
            <a:r>
              <a:rPr lang="en-US" dirty="0" smtClean="0"/>
              <a:t>expression or thousands of genes</a:t>
            </a:r>
            <a:r>
              <a:rPr lang="en-US" baseline="0" dirty="0" smtClean="0"/>
              <a:t> in</a:t>
            </a:r>
            <a:r>
              <a:rPr lang="en-US" dirty="0" smtClean="0"/>
              <a:t> tumor cells to healthy cells using microarray data.  OR I might be comparing politicians voting records.  Or I might be comparing the stats of basketball players.  These three applications were all, by the way, published  by </a:t>
            </a:r>
            <a:r>
              <a:rPr lang="en-US" dirty="0" err="1" smtClean="0"/>
              <a:t>Lum</a:t>
            </a:r>
            <a:r>
              <a:rPr lang="en-US" dirty="0" smtClean="0"/>
              <a:t> et al this past February in Nature’s Scientific Reports.  I have included</a:t>
            </a:r>
            <a:r>
              <a:rPr lang="en-US" baseline="0" dirty="0" smtClean="0"/>
              <a:t> a link to their paper on my </a:t>
            </a:r>
            <a:r>
              <a:rPr lang="en-US" baseline="0" dirty="0" err="1" smtClean="0"/>
              <a:t>youtube</a:t>
            </a:r>
            <a:r>
              <a:rPr lang="en-US" baseline="0" dirty="0" smtClean="0"/>
              <a:t> site.</a:t>
            </a:r>
            <a:endParaRPr lang="en-US" dirty="0" smtClean="0"/>
          </a:p>
          <a:p>
            <a:endParaRPr lang="en-US" dirty="0" smtClean="0"/>
          </a:p>
          <a:p>
            <a:r>
              <a:rPr lang="en-US" dirty="0" smtClean="0"/>
              <a:t>http://</a:t>
            </a:r>
            <a:r>
              <a:rPr lang="en-US" dirty="0" err="1" smtClean="0"/>
              <a:t>www.nature.com</a:t>
            </a:r>
            <a:r>
              <a:rPr lang="en-US" dirty="0" smtClean="0"/>
              <a:t>/</a:t>
            </a:r>
            <a:r>
              <a:rPr lang="en-US" dirty="0" err="1" smtClean="0"/>
              <a:t>srep</a:t>
            </a:r>
            <a:r>
              <a:rPr lang="en-US" dirty="0" smtClean="0"/>
              <a:t>/2013/130207/srep01236/full/srep01236.html</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82</a:t>
            </a:fld>
            <a:endParaRPr lang="en-US"/>
          </a:p>
        </p:txBody>
      </p:sp>
    </p:spTree>
    <p:extLst>
      <p:ext uri="{BB962C8B-B14F-4D97-AF65-F5344CB8AC3E}">
        <p14:creationId xmlns:p14="http://schemas.microsoft.com/office/powerpoint/2010/main" val="964172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6BECF8-9160-0948-BBAE-ECC339A7C2A1}" type="datetimeFigureOut">
              <a:rPr lang="en-US" smtClean="0"/>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826147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6BECF8-9160-0948-BBAE-ECC339A7C2A1}" type="datetimeFigureOut">
              <a:rPr lang="en-US" smtClean="0"/>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2669956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6BECF8-9160-0948-BBAE-ECC339A7C2A1}" type="datetimeFigureOut">
              <a:rPr lang="en-US" smtClean="0"/>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572829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6BECF8-9160-0948-BBAE-ECC339A7C2A1}" type="datetimeFigureOut">
              <a:rPr lang="en-US" smtClean="0"/>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257360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6BECF8-9160-0948-BBAE-ECC339A7C2A1}" type="datetimeFigureOut">
              <a:rPr lang="en-US" smtClean="0"/>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1344030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6BECF8-9160-0948-BBAE-ECC339A7C2A1}" type="datetimeFigureOut">
              <a:rPr lang="en-US" smtClean="0"/>
              <a:t>4/13/2015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3987523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6BECF8-9160-0948-BBAE-ECC339A7C2A1}" type="datetimeFigureOut">
              <a:rPr lang="en-US" smtClean="0"/>
              <a:t>4/13/2015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3850059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6BECF8-9160-0948-BBAE-ECC339A7C2A1}" type="datetimeFigureOut">
              <a:rPr lang="en-US" smtClean="0"/>
              <a:t>4/13/2015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88729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6BECF8-9160-0948-BBAE-ECC339A7C2A1}" type="datetimeFigureOut">
              <a:rPr lang="en-US" smtClean="0"/>
              <a:t>4/13/2015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1614006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6BECF8-9160-0948-BBAE-ECC339A7C2A1}" type="datetimeFigureOut">
              <a:rPr lang="en-US" smtClean="0"/>
              <a:t>4/13/2015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2775544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6BECF8-9160-0948-BBAE-ECC339A7C2A1}" type="datetimeFigureOut">
              <a:rPr lang="en-US" smtClean="0"/>
              <a:t>4/13/2015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477441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6BECF8-9160-0948-BBAE-ECC339A7C2A1}" type="datetimeFigureOut">
              <a:rPr lang="en-US" smtClean="0"/>
              <a:t>4/13/2015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8F4373-B020-EF4F-8610-FABD55893F60}" type="slidenum">
              <a:rPr lang="en-US" smtClean="0"/>
              <a:t>‹#›</a:t>
            </a:fld>
            <a:endParaRPr lang="en-US"/>
          </a:p>
        </p:txBody>
      </p:sp>
    </p:spTree>
    <p:extLst>
      <p:ext uri="{BB962C8B-B14F-4D97-AF65-F5344CB8AC3E}">
        <p14:creationId xmlns:p14="http://schemas.microsoft.com/office/powerpoint/2010/main" val="3162359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5.jpeg"/></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hyperlink" Target="http://www.kyb.mpg.de/de/forschung/fg/bethgegroup/downloads/van-hateren-dataset.html"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hyperlink" Target="http://www.ima.umn.edu/videos/?id=2497" TargetMode="External"/><Relationship Id="rId7" Type="http://schemas.openxmlformats.org/officeDocument/2006/relationships/image" Target="../media/image54.png"/><Relationship Id="rId2" Type="http://schemas.openxmlformats.org/officeDocument/2006/relationships/hyperlink" Target="http://www.cse.ohio-state.edu/~tamaldey/" TargetMode="External"/><Relationship Id="rId1" Type="http://schemas.openxmlformats.org/officeDocument/2006/relationships/slideLayout" Target="../slideLayouts/slideLayout7.xml"/><Relationship Id="rId6" Type="http://schemas.openxmlformats.org/officeDocument/2006/relationships/hyperlink" Target="http://web.cse.ohio-state.edu/~tamaldey/GIC/gic.html" TargetMode="External"/><Relationship Id="rId5" Type="http://schemas.openxmlformats.org/officeDocument/2006/relationships/hyperlink" Target="http://web.cse.ohio-state.edu/~tamaldey/paper/GIC/GIC.pdf" TargetMode="External"/><Relationship Id="rId4" Type="http://schemas.openxmlformats.org/officeDocument/2006/relationships/hyperlink" Target="http://web.cse.ohio-state.edu/~tamaldey/talk/GIC/GIC.pdf" TargetMode="External"/></Relationships>
</file>

<file path=ppt/slides/_rels/slide8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5" Type="http://schemas.openxmlformats.org/officeDocument/2006/relationships/hyperlink" Target="http://web.cse.ohio-state.edu/~tamaldey/handle/hantun.html" TargetMode="External"/><Relationship Id="rId4" Type="http://schemas.openxmlformats.org/officeDocument/2006/relationships/hyperlink" Target="http://www.cse.ohio-state.edu/~tamaldey/hantun.html" TargetMode="External"/></Relationships>
</file>

<file path=ppt/slides/_rels/slide87.xml.rels><?xml version="1.0" encoding="UTF-8" standalone="yes"?>
<Relationships xmlns="http://schemas.openxmlformats.org/package/2006/relationships"><Relationship Id="rId3" Type="http://schemas.openxmlformats.org/officeDocument/2006/relationships/hyperlink" Target="http://www.cse.ohio-state.edu/~tamaldey/hantun.html" TargetMode="External"/><Relationship Id="rId2" Type="http://schemas.openxmlformats.org/officeDocument/2006/relationships/image" Target="../media/image57.jpeg"/><Relationship Id="rId1" Type="http://schemas.openxmlformats.org/officeDocument/2006/relationships/slideLayout" Target="../slideLayouts/slideLayout7.xml"/><Relationship Id="rId5" Type="http://schemas.openxmlformats.org/officeDocument/2006/relationships/image" Target="../media/image58.jpeg"/><Relationship Id="rId4" Type="http://schemas.openxmlformats.org/officeDocument/2006/relationships/hyperlink" Target="http://web.cse.ohio-state.edu/~tamaldey/handle/hantun.html"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3.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hyperlink" Target="http://web.cse.ohio-state.edu/~tamaldey/shortloop.html" TargetMode="External"/><Relationship Id="rId5" Type="http://schemas.openxmlformats.org/officeDocument/2006/relationships/image" Target="../media/image62.png"/><Relationship Id="rId4" Type="http://schemas.openxmlformats.org/officeDocument/2006/relationships/image" Target="../media/image61.png"/></Relationships>
</file>

<file path=ppt/slides/_rels/slide8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recombinvdir"/>
          <p:cNvPicPr>
            <a:picLocks noChangeAspect="1" noChangeArrowheads="1"/>
          </p:cNvPicPr>
          <p:nvPr/>
        </p:nvPicPr>
        <p:blipFill>
          <a:blip r:embed="rId2" cstate="print"/>
          <a:srcRect r="55211"/>
          <a:stretch>
            <a:fillRect/>
          </a:stretch>
        </p:blipFill>
        <p:spPr bwMode="auto">
          <a:xfrm>
            <a:off x="1219200" y="990600"/>
            <a:ext cx="6637338" cy="2560638"/>
          </a:xfrm>
          <a:prstGeom prst="rect">
            <a:avLst/>
          </a:prstGeom>
          <a:solidFill>
            <a:srgbClr val="FFFFFF"/>
          </a:solidFill>
          <a:ln w="9525">
            <a:noFill/>
            <a:miter lim="800000"/>
            <a:headEnd/>
            <a:tailEnd/>
          </a:ln>
        </p:spPr>
      </p:pic>
      <p:pic>
        <p:nvPicPr>
          <p:cNvPr id="30723" name="Picture 3" descr="recombinvdir"/>
          <p:cNvPicPr>
            <a:picLocks noChangeAspect="1" noChangeArrowheads="1"/>
          </p:cNvPicPr>
          <p:nvPr/>
        </p:nvPicPr>
        <p:blipFill>
          <a:blip r:embed="rId2" cstate="print"/>
          <a:srcRect l="55211"/>
          <a:stretch>
            <a:fillRect/>
          </a:stretch>
        </p:blipFill>
        <p:spPr bwMode="auto">
          <a:xfrm>
            <a:off x="1211263" y="3886200"/>
            <a:ext cx="6561137" cy="2530475"/>
          </a:xfrm>
          <a:prstGeom prst="rect">
            <a:avLst/>
          </a:prstGeom>
          <a:solidFill>
            <a:srgbClr val="FFFFFF"/>
          </a:solidFill>
          <a:ln w="9525">
            <a:noFill/>
            <a:miter lim="800000"/>
            <a:headEnd/>
            <a:tailEnd/>
          </a:ln>
        </p:spPr>
      </p:pic>
      <p:sp>
        <p:nvSpPr>
          <p:cNvPr id="30724" name="TextBox 3"/>
          <p:cNvSpPr txBox="1">
            <a:spLocks noChangeArrowheads="1"/>
          </p:cNvSpPr>
          <p:nvPr/>
        </p:nvSpPr>
        <p:spPr bwMode="auto">
          <a:xfrm>
            <a:off x="1143000" y="304800"/>
            <a:ext cx="3733800" cy="523875"/>
          </a:xfrm>
          <a:prstGeom prst="rect">
            <a:avLst/>
          </a:prstGeom>
          <a:noFill/>
          <a:ln w="9525">
            <a:noFill/>
            <a:miter lim="800000"/>
            <a:headEnd/>
            <a:tailEnd/>
          </a:ln>
        </p:spPr>
        <p:txBody>
          <a:bodyPr>
            <a:spAutoFit/>
          </a:bodyPr>
          <a:lstStyle/>
          <a:p>
            <a:r>
              <a:rPr lang="en-US" sz="2800"/>
              <a:t>Recombination:</a:t>
            </a:r>
          </a:p>
        </p:txBody>
      </p:sp>
    </p:spTree>
    <p:extLst>
      <p:ext uri="{BB962C8B-B14F-4D97-AF65-F5344CB8AC3E}">
        <p14:creationId xmlns:p14="http://schemas.microsoft.com/office/powerpoint/2010/main" val="835348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917" y="6457653"/>
            <a:ext cx="8026081" cy="369332"/>
          </a:xfrm>
          <a:prstGeom prst="rect">
            <a:avLst/>
          </a:prstGeom>
        </p:spPr>
        <p:txBody>
          <a:bodyPr wrap="square">
            <a:spAutoFit/>
          </a:bodyPr>
          <a:lstStyle/>
          <a:p>
            <a:r>
              <a:rPr lang="en-US" dirty="0"/>
              <a:t>http://</a:t>
            </a:r>
            <a:r>
              <a:rPr lang="en-US" dirty="0" err="1"/>
              <a:t>ghr.nlm.nih.gov</a:t>
            </a:r>
            <a:r>
              <a:rPr lang="en-US" dirty="0"/>
              <a:t>/handbook/</a:t>
            </a:r>
            <a:r>
              <a:rPr lang="en-US" dirty="0" err="1"/>
              <a:t>mutationsanddisorders</a:t>
            </a:r>
            <a:r>
              <a:rPr lang="en-US" dirty="0"/>
              <a:t>/</a:t>
            </a:r>
            <a:r>
              <a:rPr lang="en-US" dirty="0" err="1"/>
              <a:t>possiblemutations</a:t>
            </a:r>
            <a:endParaRPr lang="en-US" dirty="0"/>
          </a:p>
        </p:txBody>
      </p:sp>
      <p:pic>
        <p:nvPicPr>
          <p:cNvPr id="4" name="Picture 3"/>
          <p:cNvPicPr>
            <a:picLocks noChangeAspect="1"/>
          </p:cNvPicPr>
          <p:nvPr/>
        </p:nvPicPr>
        <p:blipFill>
          <a:blip r:embed="rId2"/>
          <a:stretch>
            <a:fillRect/>
          </a:stretch>
        </p:blipFill>
        <p:spPr>
          <a:xfrm>
            <a:off x="1549400" y="1206500"/>
            <a:ext cx="6032500" cy="4445000"/>
          </a:xfrm>
          <a:prstGeom prst="rect">
            <a:avLst/>
          </a:prstGeom>
        </p:spPr>
      </p:pic>
    </p:spTree>
    <p:extLst>
      <p:ext uri="{BB962C8B-B14F-4D97-AF65-F5344CB8AC3E}">
        <p14:creationId xmlns:p14="http://schemas.microsoft.com/office/powerpoint/2010/main" val="31602354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49400" y="1206500"/>
            <a:ext cx="6032500" cy="4445000"/>
          </a:xfrm>
          <a:prstGeom prst="rect">
            <a:avLst/>
          </a:prstGeom>
        </p:spPr>
      </p:pic>
      <p:sp>
        <p:nvSpPr>
          <p:cNvPr id="3" name="Rectangle 2"/>
          <p:cNvSpPr/>
          <p:nvPr/>
        </p:nvSpPr>
        <p:spPr>
          <a:xfrm>
            <a:off x="52917" y="6457653"/>
            <a:ext cx="8026081" cy="369332"/>
          </a:xfrm>
          <a:prstGeom prst="rect">
            <a:avLst/>
          </a:prstGeom>
        </p:spPr>
        <p:txBody>
          <a:bodyPr wrap="square">
            <a:spAutoFit/>
          </a:bodyPr>
          <a:lstStyle/>
          <a:p>
            <a:r>
              <a:rPr lang="en-US" dirty="0"/>
              <a:t>http://</a:t>
            </a:r>
            <a:r>
              <a:rPr lang="en-US" dirty="0" err="1"/>
              <a:t>ghr.nlm.nih.gov</a:t>
            </a:r>
            <a:r>
              <a:rPr lang="en-US" dirty="0"/>
              <a:t>/handbook/</a:t>
            </a:r>
            <a:r>
              <a:rPr lang="en-US" dirty="0" err="1"/>
              <a:t>mutationsanddisorders</a:t>
            </a:r>
            <a:r>
              <a:rPr lang="en-US" dirty="0"/>
              <a:t>/</a:t>
            </a:r>
            <a:r>
              <a:rPr lang="en-US" dirty="0" err="1"/>
              <a:t>possiblemutations</a:t>
            </a:r>
            <a:endParaRPr lang="en-US" dirty="0"/>
          </a:p>
        </p:txBody>
      </p:sp>
    </p:spTree>
    <p:extLst>
      <p:ext uri="{BB962C8B-B14F-4D97-AF65-F5344CB8AC3E}">
        <p14:creationId xmlns:p14="http://schemas.microsoft.com/office/powerpoint/2010/main" val="3160235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49400" y="1206500"/>
            <a:ext cx="6032500" cy="4445000"/>
          </a:xfrm>
          <a:prstGeom prst="rect">
            <a:avLst/>
          </a:prstGeom>
        </p:spPr>
      </p:pic>
      <p:sp>
        <p:nvSpPr>
          <p:cNvPr id="3" name="Rectangle 2"/>
          <p:cNvSpPr/>
          <p:nvPr/>
        </p:nvSpPr>
        <p:spPr>
          <a:xfrm>
            <a:off x="52917" y="6457653"/>
            <a:ext cx="8026081" cy="369332"/>
          </a:xfrm>
          <a:prstGeom prst="rect">
            <a:avLst/>
          </a:prstGeom>
        </p:spPr>
        <p:txBody>
          <a:bodyPr wrap="square">
            <a:spAutoFit/>
          </a:bodyPr>
          <a:lstStyle/>
          <a:p>
            <a:r>
              <a:rPr lang="en-US" dirty="0"/>
              <a:t>http://</a:t>
            </a:r>
            <a:r>
              <a:rPr lang="en-US" dirty="0" err="1"/>
              <a:t>ghr.nlm.nih.gov</a:t>
            </a:r>
            <a:r>
              <a:rPr lang="en-US" dirty="0"/>
              <a:t>/handbook/</a:t>
            </a:r>
            <a:r>
              <a:rPr lang="en-US" dirty="0" err="1"/>
              <a:t>mutationsanddisorders</a:t>
            </a:r>
            <a:r>
              <a:rPr lang="en-US" dirty="0"/>
              <a:t>/</a:t>
            </a:r>
            <a:r>
              <a:rPr lang="en-US" dirty="0" err="1"/>
              <a:t>possiblemutations</a:t>
            </a:r>
            <a:endParaRPr lang="en-US" dirty="0"/>
          </a:p>
        </p:txBody>
      </p:sp>
    </p:spTree>
    <p:extLst>
      <p:ext uri="{BB962C8B-B14F-4D97-AF65-F5344CB8AC3E}">
        <p14:creationId xmlns:p14="http://schemas.microsoft.com/office/powerpoint/2010/main" val="31602354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recombinvdir"/>
          <p:cNvPicPr>
            <a:picLocks noChangeAspect="1" noChangeArrowheads="1"/>
          </p:cNvPicPr>
          <p:nvPr/>
        </p:nvPicPr>
        <p:blipFill>
          <a:blip r:embed="rId2" cstate="print"/>
          <a:srcRect r="55211"/>
          <a:stretch>
            <a:fillRect/>
          </a:stretch>
        </p:blipFill>
        <p:spPr bwMode="auto">
          <a:xfrm>
            <a:off x="1219200" y="990600"/>
            <a:ext cx="6637338" cy="2560638"/>
          </a:xfrm>
          <a:prstGeom prst="rect">
            <a:avLst/>
          </a:prstGeom>
          <a:solidFill>
            <a:srgbClr val="FFFFFF"/>
          </a:solidFill>
          <a:ln w="9525">
            <a:noFill/>
            <a:miter lim="800000"/>
            <a:headEnd/>
            <a:tailEnd/>
          </a:ln>
        </p:spPr>
      </p:pic>
      <p:pic>
        <p:nvPicPr>
          <p:cNvPr id="30723" name="Picture 3" descr="recombinvdir"/>
          <p:cNvPicPr>
            <a:picLocks noChangeAspect="1" noChangeArrowheads="1"/>
          </p:cNvPicPr>
          <p:nvPr/>
        </p:nvPicPr>
        <p:blipFill>
          <a:blip r:embed="rId2" cstate="print"/>
          <a:srcRect l="55211"/>
          <a:stretch>
            <a:fillRect/>
          </a:stretch>
        </p:blipFill>
        <p:spPr bwMode="auto">
          <a:xfrm>
            <a:off x="1211263" y="3886200"/>
            <a:ext cx="6561137" cy="2530475"/>
          </a:xfrm>
          <a:prstGeom prst="rect">
            <a:avLst/>
          </a:prstGeom>
          <a:solidFill>
            <a:srgbClr val="FFFFFF"/>
          </a:solidFill>
          <a:ln w="9525">
            <a:noFill/>
            <a:miter lim="800000"/>
            <a:headEnd/>
            <a:tailEnd/>
          </a:ln>
        </p:spPr>
      </p:pic>
      <p:sp>
        <p:nvSpPr>
          <p:cNvPr id="30724" name="TextBox 3"/>
          <p:cNvSpPr txBox="1">
            <a:spLocks noChangeArrowheads="1"/>
          </p:cNvSpPr>
          <p:nvPr/>
        </p:nvSpPr>
        <p:spPr bwMode="auto">
          <a:xfrm>
            <a:off x="1143000" y="304800"/>
            <a:ext cx="3733800" cy="523875"/>
          </a:xfrm>
          <a:prstGeom prst="rect">
            <a:avLst/>
          </a:prstGeom>
          <a:noFill/>
          <a:ln w="9525">
            <a:noFill/>
            <a:miter lim="800000"/>
            <a:headEnd/>
            <a:tailEnd/>
          </a:ln>
        </p:spPr>
        <p:txBody>
          <a:bodyPr>
            <a:spAutoFit/>
          </a:bodyPr>
          <a:lstStyle/>
          <a:p>
            <a:r>
              <a:rPr lang="en-US" sz="2800"/>
              <a:t>Recombination:</a:t>
            </a:r>
          </a:p>
        </p:txBody>
      </p:sp>
    </p:spTree>
    <p:extLst>
      <p:ext uri="{BB962C8B-B14F-4D97-AF65-F5344CB8AC3E}">
        <p14:creationId xmlns:p14="http://schemas.microsoft.com/office/powerpoint/2010/main" val="1045702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67202" t="23990" r="23008" b="5341"/>
          <a:stretch/>
        </p:blipFill>
        <p:spPr>
          <a:xfrm>
            <a:off x="6643952" y="1253889"/>
            <a:ext cx="466344" cy="4846320"/>
          </a:xfrm>
          <a:prstGeom prst="rect">
            <a:avLst/>
          </a:prstGeom>
        </p:spPr>
      </p:pic>
      <p:pic>
        <p:nvPicPr>
          <p:cNvPr id="4" name="Picture 3"/>
          <p:cNvPicPr>
            <a:picLocks noChangeAspect="1"/>
          </p:cNvPicPr>
          <p:nvPr/>
        </p:nvPicPr>
        <p:blipFill rotWithShape="1">
          <a:blip r:embed="rId2"/>
          <a:srcRect l="22965" t="23990" r="67243" b="5341"/>
          <a:stretch/>
        </p:blipFill>
        <p:spPr>
          <a:xfrm>
            <a:off x="5794416" y="1253889"/>
            <a:ext cx="466344" cy="4846320"/>
          </a:xfrm>
          <a:prstGeom prst="rect">
            <a:avLst/>
          </a:prstGeom>
        </p:spPr>
      </p:pic>
      <p:pic>
        <p:nvPicPr>
          <p:cNvPr id="5" name="Picture 4"/>
          <p:cNvPicPr>
            <a:picLocks noChangeAspect="1"/>
          </p:cNvPicPr>
          <p:nvPr/>
        </p:nvPicPr>
        <p:blipFill rotWithShape="1">
          <a:blip r:embed="rId2"/>
          <a:srcRect l="82577" t="23990" r="7633" b="5341"/>
          <a:stretch/>
        </p:blipFill>
        <p:spPr>
          <a:xfrm>
            <a:off x="2731176" y="1253889"/>
            <a:ext cx="466344" cy="4846320"/>
          </a:xfrm>
          <a:prstGeom prst="rect">
            <a:avLst/>
          </a:prstGeom>
        </p:spPr>
      </p:pic>
      <p:pic>
        <p:nvPicPr>
          <p:cNvPr id="6" name="Picture 5"/>
          <p:cNvPicPr>
            <a:picLocks noChangeAspect="1"/>
          </p:cNvPicPr>
          <p:nvPr/>
        </p:nvPicPr>
        <p:blipFill rotWithShape="1">
          <a:blip r:embed="rId2"/>
          <a:srcRect l="7701" t="23990" r="82509" b="5341"/>
          <a:stretch/>
        </p:blipFill>
        <p:spPr>
          <a:xfrm>
            <a:off x="2010324" y="1253889"/>
            <a:ext cx="466344" cy="4846320"/>
          </a:xfrm>
          <a:prstGeom prst="rect">
            <a:avLst/>
          </a:prstGeom>
        </p:spPr>
      </p:pic>
      <p:sp>
        <p:nvSpPr>
          <p:cNvPr id="7" name="TextBox 6"/>
          <p:cNvSpPr txBox="1"/>
          <p:nvPr/>
        </p:nvSpPr>
        <p:spPr>
          <a:xfrm>
            <a:off x="1111304" y="423388"/>
            <a:ext cx="6861858" cy="599799"/>
          </a:xfrm>
          <a:prstGeom prst="rect">
            <a:avLst/>
          </a:prstGeom>
          <a:noFill/>
        </p:spPr>
        <p:txBody>
          <a:bodyPr wrap="square" rtlCol="0">
            <a:spAutoFit/>
          </a:bodyPr>
          <a:lstStyle/>
          <a:p>
            <a:pPr algn="ctr"/>
            <a:r>
              <a:rPr lang="en-US" sz="3200" dirty="0" smtClean="0"/>
              <a:t>Homologous recombination</a:t>
            </a:r>
          </a:p>
        </p:txBody>
      </p:sp>
      <p:cxnSp>
        <p:nvCxnSpPr>
          <p:cNvPr id="9" name="Straight Arrow Connector 8"/>
          <p:cNvCxnSpPr/>
          <p:nvPr/>
        </p:nvCxnSpPr>
        <p:spPr>
          <a:xfrm>
            <a:off x="3863103" y="3369461"/>
            <a:ext cx="1358260" cy="17641"/>
          </a:xfrm>
          <a:prstGeom prst="straightConnector1">
            <a:avLst/>
          </a:prstGeom>
          <a:ln w="63500">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4072813" y="6430768"/>
            <a:ext cx="5071187" cy="369332"/>
          </a:xfrm>
          <a:prstGeom prst="rect">
            <a:avLst/>
          </a:prstGeom>
        </p:spPr>
        <p:txBody>
          <a:bodyPr wrap="square">
            <a:spAutoFit/>
          </a:bodyPr>
          <a:lstStyle/>
          <a:p>
            <a:r>
              <a:rPr lang="en-US" dirty="0"/>
              <a:t>http://</a:t>
            </a:r>
            <a:r>
              <a:rPr lang="en-US" dirty="0" err="1"/>
              <a:t>en.wikipedia.org</a:t>
            </a:r>
            <a:r>
              <a:rPr lang="en-US" dirty="0"/>
              <a:t>/wiki/</a:t>
            </a:r>
            <a:r>
              <a:rPr lang="en-US" dirty="0" err="1"/>
              <a:t>File:HR_in_meiosis.svg</a:t>
            </a:r>
            <a:endParaRPr lang="en-US" dirty="0"/>
          </a:p>
        </p:txBody>
      </p:sp>
    </p:spTree>
    <p:extLst>
      <p:ext uri="{BB962C8B-B14F-4D97-AF65-F5344CB8AC3E}">
        <p14:creationId xmlns:p14="http://schemas.microsoft.com/office/powerpoint/2010/main" val="87371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22434" y="0"/>
            <a:ext cx="5480740" cy="6858000"/>
          </a:xfrm>
          <a:prstGeom prst="rect">
            <a:avLst/>
          </a:prstGeom>
        </p:spPr>
      </p:pic>
      <p:sp>
        <p:nvSpPr>
          <p:cNvPr id="3" name="Rectangle 2"/>
          <p:cNvSpPr/>
          <p:nvPr/>
        </p:nvSpPr>
        <p:spPr>
          <a:xfrm>
            <a:off x="0" y="6176387"/>
            <a:ext cx="3171294" cy="646331"/>
          </a:xfrm>
          <a:prstGeom prst="rect">
            <a:avLst/>
          </a:prstGeom>
        </p:spPr>
        <p:txBody>
          <a:bodyPr wrap="square">
            <a:spAutoFit/>
          </a:bodyPr>
          <a:lstStyle/>
          <a:p>
            <a:r>
              <a:rPr lang="en-US" dirty="0"/>
              <a:t>http://</a:t>
            </a:r>
            <a:r>
              <a:rPr lang="en-US" dirty="0" err="1"/>
              <a:t>www.web-books.com</a:t>
            </a:r>
            <a:r>
              <a:rPr lang="en-US" dirty="0"/>
              <a:t>/</a:t>
            </a:r>
            <a:r>
              <a:rPr lang="en-US" dirty="0" err="1"/>
              <a:t>MoBio</a:t>
            </a:r>
            <a:r>
              <a:rPr lang="en-US" dirty="0"/>
              <a:t>/Free/Ch8D2.htm</a:t>
            </a:r>
          </a:p>
        </p:txBody>
      </p:sp>
    </p:spTree>
    <p:extLst>
      <p:ext uri="{BB962C8B-B14F-4D97-AF65-F5344CB8AC3E}">
        <p14:creationId xmlns:p14="http://schemas.microsoft.com/office/powerpoint/2010/main" val="3160235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67202" t="23990" r="23008" b="5341"/>
          <a:stretch/>
        </p:blipFill>
        <p:spPr>
          <a:xfrm>
            <a:off x="6643952" y="1253889"/>
            <a:ext cx="466344" cy="4846320"/>
          </a:xfrm>
          <a:prstGeom prst="rect">
            <a:avLst/>
          </a:prstGeom>
        </p:spPr>
      </p:pic>
      <p:pic>
        <p:nvPicPr>
          <p:cNvPr id="4" name="Picture 3"/>
          <p:cNvPicPr>
            <a:picLocks noChangeAspect="1"/>
          </p:cNvPicPr>
          <p:nvPr/>
        </p:nvPicPr>
        <p:blipFill rotWithShape="1">
          <a:blip r:embed="rId2"/>
          <a:srcRect l="22965" t="23990" r="67243" b="5341"/>
          <a:stretch/>
        </p:blipFill>
        <p:spPr>
          <a:xfrm>
            <a:off x="5794416" y="1253889"/>
            <a:ext cx="466344" cy="4846320"/>
          </a:xfrm>
          <a:prstGeom prst="rect">
            <a:avLst/>
          </a:prstGeom>
        </p:spPr>
      </p:pic>
      <p:pic>
        <p:nvPicPr>
          <p:cNvPr id="5" name="Picture 4"/>
          <p:cNvPicPr>
            <a:picLocks noChangeAspect="1"/>
          </p:cNvPicPr>
          <p:nvPr/>
        </p:nvPicPr>
        <p:blipFill rotWithShape="1">
          <a:blip r:embed="rId2"/>
          <a:srcRect l="82577" t="23990" r="7633" b="5341"/>
          <a:stretch/>
        </p:blipFill>
        <p:spPr>
          <a:xfrm>
            <a:off x="2731176" y="1253889"/>
            <a:ext cx="466344" cy="4846320"/>
          </a:xfrm>
          <a:prstGeom prst="rect">
            <a:avLst/>
          </a:prstGeom>
        </p:spPr>
      </p:pic>
      <p:pic>
        <p:nvPicPr>
          <p:cNvPr id="6" name="Picture 5"/>
          <p:cNvPicPr>
            <a:picLocks noChangeAspect="1"/>
          </p:cNvPicPr>
          <p:nvPr/>
        </p:nvPicPr>
        <p:blipFill rotWithShape="1">
          <a:blip r:embed="rId2"/>
          <a:srcRect l="7701" t="23990" r="82509" b="5341"/>
          <a:stretch/>
        </p:blipFill>
        <p:spPr>
          <a:xfrm>
            <a:off x="2010324" y="1253889"/>
            <a:ext cx="466344" cy="4846320"/>
          </a:xfrm>
          <a:prstGeom prst="rect">
            <a:avLst/>
          </a:prstGeom>
        </p:spPr>
      </p:pic>
      <p:sp>
        <p:nvSpPr>
          <p:cNvPr id="7" name="TextBox 6"/>
          <p:cNvSpPr txBox="1"/>
          <p:nvPr/>
        </p:nvSpPr>
        <p:spPr>
          <a:xfrm>
            <a:off x="1111304" y="423388"/>
            <a:ext cx="6861858" cy="599799"/>
          </a:xfrm>
          <a:prstGeom prst="rect">
            <a:avLst/>
          </a:prstGeom>
          <a:noFill/>
        </p:spPr>
        <p:txBody>
          <a:bodyPr wrap="square" rtlCol="0">
            <a:spAutoFit/>
          </a:bodyPr>
          <a:lstStyle/>
          <a:p>
            <a:pPr algn="ctr"/>
            <a:r>
              <a:rPr lang="en-US" sz="3200" dirty="0" smtClean="0"/>
              <a:t>Homologous recombination</a:t>
            </a:r>
          </a:p>
        </p:txBody>
      </p:sp>
      <p:cxnSp>
        <p:nvCxnSpPr>
          <p:cNvPr id="9" name="Straight Arrow Connector 8"/>
          <p:cNvCxnSpPr/>
          <p:nvPr/>
        </p:nvCxnSpPr>
        <p:spPr>
          <a:xfrm>
            <a:off x="3863103" y="3369461"/>
            <a:ext cx="1358260" cy="17641"/>
          </a:xfrm>
          <a:prstGeom prst="straightConnector1">
            <a:avLst/>
          </a:prstGeom>
          <a:ln w="63500">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4072813" y="6430768"/>
            <a:ext cx="5071187" cy="369332"/>
          </a:xfrm>
          <a:prstGeom prst="rect">
            <a:avLst/>
          </a:prstGeom>
        </p:spPr>
        <p:txBody>
          <a:bodyPr wrap="square">
            <a:spAutoFit/>
          </a:bodyPr>
          <a:lstStyle/>
          <a:p>
            <a:r>
              <a:rPr lang="en-US" dirty="0"/>
              <a:t>http://</a:t>
            </a:r>
            <a:r>
              <a:rPr lang="en-US" dirty="0" err="1"/>
              <a:t>en.wikipedia.org</a:t>
            </a:r>
            <a:r>
              <a:rPr lang="en-US" dirty="0"/>
              <a:t>/wiki/</a:t>
            </a:r>
            <a:r>
              <a:rPr lang="en-US" dirty="0" err="1"/>
              <a:t>File:HR_in_meiosis.svg</a:t>
            </a:r>
            <a:endParaRPr lang="en-US" dirty="0"/>
          </a:p>
        </p:txBody>
      </p:sp>
    </p:spTree>
    <p:extLst>
      <p:ext uri="{BB962C8B-B14F-4D97-AF65-F5344CB8AC3E}">
        <p14:creationId xmlns:p14="http://schemas.microsoft.com/office/powerpoint/2010/main" val="24815381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0961" y="528337"/>
            <a:ext cx="8432633" cy="5696712"/>
          </a:xfrm>
          <a:prstGeom prst="rect">
            <a:avLst/>
          </a:prstGeom>
        </p:spPr>
      </p:pic>
    </p:spTree>
    <p:extLst>
      <p:ext uri="{BB962C8B-B14F-4D97-AF65-F5344CB8AC3E}">
        <p14:creationId xmlns:p14="http://schemas.microsoft.com/office/powerpoint/2010/main" val="40105444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sz="half" idx="4294967295"/>
          </p:nvPr>
        </p:nvSpPr>
        <p:spPr>
          <a:xfrm>
            <a:off x="323850" y="1196975"/>
            <a:ext cx="8351838" cy="2692400"/>
          </a:xfrm>
        </p:spPr>
        <p:txBody>
          <a:bodyPr>
            <a:normAutofit lnSpcReduction="10000"/>
          </a:bodyPr>
          <a:lstStyle/>
          <a:p>
            <a:r>
              <a:rPr lang="en-NZ" sz="2800"/>
              <a:t>Distances can be derived from Multiple Sequence Alignments (MSAs).</a:t>
            </a:r>
          </a:p>
          <a:p>
            <a:r>
              <a:rPr lang="en-NZ" sz="2800"/>
              <a:t>The most basic distance is just a count of the number of sites which differ between two sequences divided by the sequence length. These are sometimes known as </a:t>
            </a:r>
            <a:r>
              <a:rPr lang="en-NZ" sz="2800" b="1"/>
              <a:t>p-distances</a:t>
            </a:r>
            <a:r>
              <a:rPr lang="en-NZ" sz="2800"/>
              <a:t>.</a:t>
            </a:r>
          </a:p>
        </p:txBody>
      </p:sp>
      <p:graphicFrame>
        <p:nvGraphicFramePr>
          <p:cNvPr id="6222" name="Group 78"/>
          <p:cNvGraphicFramePr>
            <a:graphicFrameLocks noGrp="1"/>
          </p:cNvGraphicFramePr>
          <p:nvPr/>
        </p:nvGraphicFramePr>
        <p:xfrm>
          <a:off x="755650" y="4292600"/>
          <a:ext cx="2736850" cy="2032000"/>
        </p:xfrm>
        <a:graphic>
          <a:graphicData uri="http://schemas.openxmlformats.org/drawingml/2006/table">
            <a:tbl>
              <a:tblPr/>
              <a:tblGrid>
                <a:gridCol w="647700"/>
                <a:gridCol w="2089150"/>
              </a:tblGrid>
              <a:tr h="5080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Cat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ATTTGCGGTA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ATCTGCGATA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ATTGCCGTTT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Cow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TTCGCTGTTT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212" name="Line 68"/>
          <p:cNvSpPr>
            <a:spLocks noChangeShapeType="1"/>
          </p:cNvSpPr>
          <p:nvPr/>
        </p:nvSpPr>
        <p:spPr bwMode="auto">
          <a:xfrm flipV="1">
            <a:off x="1403350" y="4292600"/>
            <a:ext cx="0" cy="2016125"/>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6223" name="Line 79"/>
          <p:cNvSpPr>
            <a:spLocks noChangeShapeType="1"/>
          </p:cNvSpPr>
          <p:nvPr/>
        </p:nvSpPr>
        <p:spPr bwMode="auto">
          <a:xfrm>
            <a:off x="3851275" y="5229225"/>
            <a:ext cx="1152525"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aphicFrame>
        <p:nvGraphicFramePr>
          <p:cNvPr id="6305" name="Group 161"/>
          <p:cNvGraphicFramePr>
            <a:graphicFrameLocks noGrp="1"/>
          </p:cNvGraphicFramePr>
          <p:nvPr>
            <p:ph sz="half" idx="4294967295"/>
          </p:nvPr>
        </p:nvGraphicFramePr>
        <p:xfrm>
          <a:off x="5364163" y="4149725"/>
          <a:ext cx="2879725" cy="2447926"/>
        </p:xfrm>
        <a:graphic>
          <a:graphicData uri="http://schemas.openxmlformats.org/drawingml/2006/table">
            <a:tbl>
              <a:tblPr/>
              <a:tblGrid>
                <a:gridCol w="733425"/>
                <a:gridCol w="517525"/>
                <a:gridCol w="517525"/>
                <a:gridCol w="517525"/>
                <a:gridCol w="593725"/>
              </a:tblGrid>
              <a:tr h="4905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Cat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Cow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Cat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Cow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307" name="Rectangle 163"/>
          <p:cNvSpPr>
            <a:spLocks noGrp="1" noChangeArrowheads="1"/>
          </p:cNvSpPr>
          <p:nvPr>
            <p:ph type="title"/>
          </p:nvPr>
        </p:nvSpPr>
        <p:spPr>
          <a:xfrm>
            <a:off x="457200" y="115888"/>
            <a:ext cx="8229600" cy="1371600"/>
          </a:xfrm>
        </p:spPr>
        <p:txBody>
          <a:bodyPr/>
          <a:lstStyle/>
          <a:p>
            <a:r>
              <a:rPr lang="en-NZ" sz="4000"/>
              <a:t>Where do we get distances from?</a:t>
            </a:r>
          </a:p>
        </p:txBody>
      </p:sp>
      <p:sp>
        <p:nvSpPr>
          <p:cNvPr id="8" name="Rectangle 7"/>
          <p:cNvSpPr/>
          <p:nvPr/>
        </p:nvSpPr>
        <p:spPr>
          <a:xfrm>
            <a:off x="-89116" y="6477920"/>
            <a:ext cx="9297058" cy="369332"/>
          </a:xfrm>
          <a:prstGeom prst="rect">
            <a:avLst/>
          </a:prstGeom>
        </p:spPr>
        <p:txBody>
          <a:bodyPr wrap="square">
            <a:spAutoFit/>
          </a:bodyPr>
          <a:lstStyle/>
          <a:p>
            <a:r>
              <a:rPr lang="en-US" dirty="0"/>
              <a:t>http://</a:t>
            </a:r>
            <a:r>
              <a:rPr lang="en-US" dirty="0" err="1"/>
              <a:t>www.allanwilsoncentre.ac.nz</a:t>
            </a:r>
            <a:r>
              <a:rPr lang="en-US" dirty="0"/>
              <a:t>/</a:t>
            </a:r>
            <a:r>
              <a:rPr lang="en-US" dirty="0" err="1"/>
              <a:t>massey</a:t>
            </a:r>
            <a:r>
              <a:rPr lang="en-US" dirty="0"/>
              <a:t>/</a:t>
            </a:r>
            <a:r>
              <a:rPr lang="en-US" dirty="0" err="1"/>
              <a:t>fms</a:t>
            </a:r>
            <a:r>
              <a:rPr lang="en-US" dirty="0"/>
              <a:t>/AWC/download/</a:t>
            </a:r>
            <a:r>
              <a:rPr lang="en-US" dirty="0" err="1" smtClean="0"/>
              <a:t>SK_DistanceBasedMethods.ppt</a:t>
            </a:r>
            <a:endParaRPr lang="en-US" dirty="0"/>
          </a:p>
        </p:txBody>
      </p:sp>
      <p:sp>
        <p:nvSpPr>
          <p:cNvPr id="2" name="Rectangle 1"/>
          <p:cNvSpPr/>
          <p:nvPr/>
        </p:nvSpPr>
        <p:spPr>
          <a:xfrm>
            <a:off x="1775460" y="4292598"/>
            <a:ext cx="137160" cy="858520"/>
          </a:xfrm>
          <a:prstGeom prst="rect">
            <a:avLst/>
          </a:prstGeom>
          <a:solidFill>
            <a:schemeClr val="accent1">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579799" y="4292598"/>
            <a:ext cx="137160" cy="858520"/>
          </a:xfrm>
          <a:prstGeom prst="rect">
            <a:avLst/>
          </a:prstGeom>
          <a:solidFill>
            <a:schemeClr val="accent1">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487593" y="5300136"/>
            <a:ext cx="137160" cy="858520"/>
          </a:xfrm>
          <a:prstGeom prst="rect">
            <a:avLst/>
          </a:prstGeom>
          <a:solidFill>
            <a:srgbClr val="FF0000">
              <a:alpha val="2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266532" y="5300136"/>
            <a:ext cx="137160" cy="858520"/>
          </a:xfrm>
          <a:prstGeom prst="rect">
            <a:avLst/>
          </a:prstGeom>
          <a:solidFill>
            <a:srgbClr val="FF0000">
              <a:alpha val="2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8526" y="5300134"/>
            <a:ext cx="137160" cy="858520"/>
          </a:xfrm>
          <a:prstGeom prst="rect">
            <a:avLst/>
          </a:prstGeom>
          <a:solidFill>
            <a:srgbClr val="FF0000">
              <a:alpha val="2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69803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0961" y="528337"/>
            <a:ext cx="8432633" cy="5696712"/>
          </a:xfrm>
          <a:prstGeom prst="rect">
            <a:avLst/>
          </a:prstGeom>
        </p:spPr>
      </p:pic>
    </p:spTree>
    <p:extLst>
      <p:ext uri="{BB962C8B-B14F-4D97-AF65-F5344CB8AC3E}">
        <p14:creationId xmlns:p14="http://schemas.microsoft.com/office/powerpoint/2010/main" val="1418190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85800" y="381000"/>
            <a:ext cx="8062335" cy="461665"/>
          </a:xfrm>
          <a:prstGeom prst="rect">
            <a:avLst/>
          </a:prstGeom>
          <a:noFill/>
        </p:spPr>
        <p:txBody>
          <a:bodyPr wrap="none" rtlCol="0">
            <a:spAutoFit/>
          </a:bodyPr>
          <a:lstStyle/>
          <a:p>
            <a:r>
              <a:rPr lang="en-US" sz="2400" dirty="0" smtClean="0"/>
              <a:t>Different </a:t>
            </a:r>
            <a:r>
              <a:rPr lang="en-US" sz="2400" dirty="0" err="1" smtClean="0"/>
              <a:t>recombinases</a:t>
            </a:r>
            <a:r>
              <a:rPr lang="en-US" sz="2400" dirty="0" smtClean="0"/>
              <a:t> have different topological mechanisms:</a:t>
            </a:r>
            <a:endParaRPr lang="en-US" sz="2400" dirty="0"/>
          </a:p>
        </p:txBody>
      </p:sp>
      <p:grpSp>
        <p:nvGrpSpPr>
          <p:cNvPr id="5" name="Group 25"/>
          <p:cNvGrpSpPr>
            <a:grpSpLocks/>
          </p:cNvGrpSpPr>
          <p:nvPr/>
        </p:nvGrpSpPr>
        <p:grpSpPr bwMode="auto">
          <a:xfrm>
            <a:off x="762000" y="3760789"/>
            <a:ext cx="7474990" cy="2868611"/>
            <a:chOff x="3047999" y="3608025"/>
            <a:chExt cx="5163578" cy="2868975"/>
          </a:xfrm>
        </p:grpSpPr>
        <p:pic>
          <p:nvPicPr>
            <p:cNvPr id="9" name="Picture 14" descr="C:\Users\Isabel Darcy\Documents\PAPERS\PROSPER\prosper\doc\twfgXER9413k1k2c4catsimp.eps"/>
            <p:cNvPicPr>
              <a:picLocks noChangeAspect="1" noChangeArrowheads="1"/>
            </p:cNvPicPr>
            <p:nvPr/>
          </p:nvPicPr>
          <p:blipFill>
            <a:blip r:embed="rId2" cstate="print"/>
            <a:srcRect l="-2787" t="-3181" r="-2787" b="-3181"/>
            <a:stretch>
              <a:fillRect/>
            </a:stretch>
          </p:blipFill>
          <p:spPr bwMode="auto">
            <a:xfrm>
              <a:off x="5527539" y="3608025"/>
              <a:ext cx="2684038" cy="2868975"/>
            </a:xfrm>
            <a:prstGeom prst="rect">
              <a:avLst/>
            </a:prstGeom>
            <a:solidFill>
              <a:schemeClr val="accent3">
                <a:lumMod val="20000"/>
                <a:lumOff val="80000"/>
              </a:schemeClr>
            </a:solidFill>
          </p:spPr>
        </p:pic>
        <p:sp>
          <p:nvSpPr>
            <p:cNvPr id="10" name="TextBox 17"/>
            <p:cNvSpPr txBox="1">
              <a:spLocks noChangeArrowheads="1"/>
            </p:cNvSpPr>
            <p:nvPr/>
          </p:nvSpPr>
          <p:spPr bwMode="auto">
            <a:xfrm>
              <a:off x="3047999" y="3733454"/>
              <a:ext cx="2249480" cy="2677996"/>
            </a:xfrm>
            <a:prstGeom prst="rect">
              <a:avLst/>
            </a:prstGeom>
            <a:noFill/>
            <a:ln w="9525">
              <a:noFill/>
              <a:miter lim="800000"/>
              <a:headEnd/>
              <a:tailEnd/>
            </a:ln>
          </p:spPr>
          <p:txBody>
            <a:bodyPr wrap="square">
              <a:spAutoFit/>
            </a:bodyPr>
            <a:lstStyle/>
            <a:p>
              <a:r>
                <a:rPr lang="en-US" sz="2400" dirty="0" err="1" smtClean="0"/>
                <a:t>Xer</a:t>
              </a:r>
              <a:r>
                <a:rPr lang="en-US" sz="2400" dirty="0" smtClean="0"/>
                <a:t> </a:t>
              </a:r>
              <a:r>
                <a:rPr lang="en-US" sz="2400" dirty="0" err="1" smtClean="0"/>
                <a:t>recombinase</a:t>
              </a:r>
              <a:r>
                <a:rPr lang="en-US" sz="2400" dirty="0" smtClean="0"/>
                <a:t> on </a:t>
              </a:r>
              <a:r>
                <a:rPr lang="en-US" sz="2400" i="1" dirty="0"/>
                <a:t>psi</a:t>
              </a:r>
              <a:r>
                <a:rPr lang="en-US" sz="2400" dirty="0"/>
                <a:t>.</a:t>
              </a:r>
              <a:endParaRPr lang="en-US" sz="2400" dirty="0" smtClean="0"/>
            </a:p>
            <a:p>
              <a:endParaRPr lang="en-US" sz="2400" dirty="0" smtClean="0"/>
            </a:p>
            <a:p>
              <a:r>
                <a:rPr lang="en-US" sz="2400" dirty="0" smtClean="0"/>
                <a:t>Unique product</a:t>
              </a:r>
              <a:endParaRPr lang="en-US" sz="2400" dirty="0"/>
            </a:p>
            <a:p>
              <a:endParaRPr lang="en-US" sz="2400" dirty="0" smtClean="0"/>
            </a:p>
            <a:p>
              <a:r>
                <a:rPr lang="en-US" sz="2400" dirty="0" smtClean="0"/>
                <a:t>Uses topological filter to only perform deletions, not inversions</a:t>
              </a:r>
              <a:endParaRPr lang="en-US" sz="2400" dirty="0"/>
            </a:p>
          </p:txBody>
        </p:sp>
      </p:grpSp>
      <p:grpSp>
        <p:nvGrpSpPr>
          <p:cNvPr id="3" name="Group 2"/>
          <p:cNvGrpSpPr/>
          <p:nvPr/>
        </p:nvGrpSpPr>
        <p:grpSpPr>
          <a:xfrm>
            <a:off x="304800" y="1900334"/>
            <a:ext cx="8458200" cy="1528666"/>
            <a:chOff x="457200" y="1752600"/>
            <a:chExt cx="8458200" cy="1528666"/>
          </a:xfrm>
        </p:grpSpPr>
        <p:pic>
          <p:nvPicPr>
            <p:cNvPr id="11" name="Picture 10" descr="recombinvdir"/>
            <p:cNvPicPr>
              <a:picLocks noChangeAspect="1" noChangeArrowheads="1"/>
            </p:cNvPicPr>
            <p:nvPr/>
          </p:nvPicPr>
          <p:blipFill>
            <a:blip r:embed="rId3" cstate="print"/>
            <a:srcRect r="55211"/>
            <a:stretch>
              <a:fillRect/>
            </a:stretch>
          </p:blipFill>
          <p:spPr bwMode="auto">
            <a:xfrm>
              <a:off x="457200" y="1752600"/>
              <a:ext cx="3962400" cy="1528666"/>
            </a:xfrm>
            <a:prstGeom prst="rect">
              <a:avLst/>
            </a:prstGeom>
            <a:solidFill>
              <a:srgbClr val="FFFFFF"/>
            </a:solidFill>
            <a:ln w="9525">
              <a:noFill/>
              <a:miter lim="800000"/>
              <a:headEnd/>
              <a:tailEnd/>
            </a:ln>
          </p:spPr>
        </p:pic>
        <p:pic>
          <p:nvPicPr>
            <p:cNvPr id="12" name="Picture 11" descr="recombinvdir"/>
            <p:cNvPicPr>
              <a:picLocks noChangeAspect="1" noChangeArrowheads="1"/>
            </p:cNvPicPr>
            <p:nvPr/>
          </p:nvPicPr>
          <p:blipFill>
            <a:blip r:embed="rId3" cstate="print"/>
            <a:srcRect l="55211"/>
            <a:stretch>
              <a:fillRect/>
            </a:stretch>
          </p:blipFill>
          <p:spPr bwMode="auto">
            <a:xfrm>
              <a:off x="4998492" y="1752600"/>
              <a:ext cx="3916908" cy="1510658"/>
            </a:xfrm>
            <a:prstGeom prst="rect">
              <a:avLst/>
            </a:prstGeom>
            <a:solidFill>
              <a:srgbClr val="FFFFFF"/>
            </a:solidFill>
            <a:ln w="9525">
              <a:noFill/>
              <a:miter lim="800000"/>
              <a:headEnd/>
              <a:tailEnd/>
            </a:ln>
          </p:spPr>
        </p:pic>
      </p:grpSp>
      <p:sp>
        <p:nvSpPr>
          <p:cNvPr id="2" name="TextBox 1"/>
          <p:cNvSpPr txBox="1"/>
          <p:nvPr/>
        </p:nvSpPr>
        <p:spPr>
          <a:xfrm>
            <a:off x="304800" y="1066800"/>
            <a:ext cx="8839200" cy="830997"/>
          </a:xfrm>
          <a:prstGeom prst="rect">
            <a:avLst/>
          </a:prstGeom>
          <a:noFill/>
        </p:spPr>
        <p:txBody>
          <a:bodyPr wrap="square" rtlCol="0">
            <a:spAutoFit/>
          </a:bodyPr>
          <a:lstStyle/>
          <a:p>
            <a:r>
              <a:rPr lang="en-US" sz="2400" dirty="0" smtClean="0"/>
              <a:t>Ex:  </a:t>
            </a:r>
            <a:r>
              <a:rPr lang="en-US" sz="2400" dirty="0" err="1" smtClean="0"/>
              <a:t>Cre</a:t>
            </a:r>
            <a:r>
              <a:rPr lang="en-US" sz="2400" dirty="0" smtClean="0"/>
              <a:t> </a:t>
            </a:r>
            <a:r>
              <a:rPr lang="en-US" sz="2400" dirty="0" err="1" smtClean="0"/>
              <a:t>recombinase</a:t>
            </a:r>
            <a:r>
              <a:rPr lang="en-US" sz="2400" dirty="0" smtClean="0"/>
              <a:t>  can act on both directly and inversely repeated sites. </a:t>
            </a:r>
            <a:endParaRPr lang="en-US" sz="2400" dirty="0"/>
          </a:p>
        </p:txBody>
      </p:sp>
      <p:cxnSp>
        <p:nvCxnSpPr>
          <p:cNvPr id="13" name="Straight Connector 12"/>
          <p:cNvCxnSpPr/>
          <p:nvPr/>
        </p:nvCxnSpPr>
        <p:spPr>
          <a:xfrm>
            <a:off x="304800" y="3581400"/>
            <a:ext cx="8541791"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209800" y="2209800"/>
            <a:ext cx="505384" cy="609600"/>
          </a:xfrm>
          <a:prstGeom prst="ellipse">
            <a:avLst/>
          </a:prstGeom>
          <a:noFill/>
          <a:ln>
            <a:solidFill>
              <a:schemeClr val="accent6">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22248" y="2220769"/>
            <a:ext cx="383352" cy="609600"/>
          </a:xfrm>
          <a:prstGeom prst="ellipse">
            <a:avLst/>
          </a:prstGeom>
          <a:noFill/>
          <a:ln>
            <a:solidFill>
              <a:schemeClr val="accent6">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236990" y="2209800"/>
            <a:ext cx="505384" cy="609600"/>
          </a:xfrm>
          <a:prstGeom prst="ellipse">
            <a:avLst/>
          </a:prstGeom>
          <a:noFill/>
          <a:ln>
            <a:solidFill>
              <a:schemeClr val="accent6">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657600" y="2209800"/>
            <a:ext cx="505384" cy="609600"/>
          </a:xfrm>
          <a:prstGeom prst="ellipse">
            <a:avLst/>
          </a:prstGeom>
          <a:noFill/>
          <a:ln>
            <a:solidFill>
              <a:schemeClr val="accent6">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804546" y="2209800"/>
            <a:ext cx="505384" cy="609600"/>
          </a:xfrm>
          <a:prstGeom prst="ellipse">
            <a:avLst/>
          </a:prstGeom>
          <a:noFill/>
          <a:ln>
            <a:solidFill>
              <a:schemeClr val="accent6">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846248" y="2209800"/>
            <a:ext cx="383352" cy="609600"/>
          </a:xfrm>
          <a:prstGeom prst="ellipse">
            <a:avLst/>
          </a:prstGeom>
          <a:noFill/>
          <a:ln>
            <a:solidFill>
              <a:schemeClr val="accent6">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274248" y="2209800"/>
            <a:ext cx="307152" cy="609600"/>
          </a:xfrm>
          <a:prstGeom prst="ellipse">
            <a:avLst/>
          </a:prstGeom>
          <a:noFill/>
          <a:ln>
            <a:solidFill>
              <a:schemeClr val="accent6">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750248" y="2209800"/>
            <a:ext cx="383352" cy="609600"/>
          </a:xfrm>
          <a:prstGeom prst="ellipse">
            <a:avLst/>
          </a:prstGeom>
          <a:noFill/>
          <a:ln>
            <a:solidFill>
              <a:schemeClr val="accent6">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08486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03200"/>
            <a:ext cx="9144000" cy="6446520"/>
          </a:xfrm>
          <a:prstGeom prst="rect">
            <a:avLst/>
          </a:prstGeom>
        </p:spPr>
      </p:pic>
    </p:spTree>
    <p:extLst>
      <p:ext uri="{BB962C8B-B14F-4D97-AF65-F5344CB8AC3E}">
        <p14:creationId xmlns:p14="http://schemas.microsoft.com/office/powerpoint/2010/main" val="14181902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NZ" sz="4000"/>
              <a:t>Perfectly </a:t>
            </a:r>
            <a:r>
              <a:rPr lang="ja-JP" altLang="en-NZ" sz="4000">
                <a:latin typeface="Arial"/>
              </a:rPr>
              <a:t>“</a:t>
            </a:r>
            <a:r>
              <a:rPr lang="en-NZ" sz="4000"/>
              <a:t>tree-like</a:t>
            </a:r>
            <a:r>
              <a:rPr lang="ja-JP" altLang="en-NZ" sz="4000">
                <a:latin typeface="Arial"/>
              </a:rPr>
              <a:t>”</a:t>
            </a:r>
            <a:r>
              <a:rPr lang="en-NZ" sz="4000"/>
              <a:t> distances</a:t>
            </a:r>
          </a:p>
        </p:txBody>
      </p:sp>
      <p:graphicFrame>
        <p:nvGraphicFramePr>
          <p:cNvPr id="162819" name="Group 3"/>
          <p:cNvGraphicFramePr>
            <a:graphicFrameLocks noGrp="1"/>
          </p:cNvGraphicFramePr>
          <p:nvPr/>
        </p:nvGraphicFramePr>
        <p:xfrm>
          <a:off x="1403350" y="2708275"/>
          <a:ext cx="2808288" cy="1944688"/>
        </p:xfrm>
        <a:graphic>
          <a:graphicData uri="http://schemas.openxmlformats.org/drawingml/2006/table">
            <a:tbl>
              <a:tblPr/>
              <a:tblGrid>
                <a:gridCol w="701675"/>
                <a:gridCol w="703263"/>
                <a:gridCol w="700087"/>
                <a:gridCol w="703263"/>
              </a:tblGrid>
              <a:tr h="5032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Cat</a:t>
                      </a:r>
                    </a:p>
                  </a:txBody>
                  <a:tcP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3</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4</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5</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a:noFill/>
                    </a:lnT>
                    <a:lnB>
                      <a:noFill/>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Cow</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7</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a:noFill/>
                    </a:lnL>
                    <a:lnR cap="flat">
                      <a:noFill/>
                    </a:lnR>
                    <a:lnT>
                      <a:noFill/>
                    </a:lnT>
                    <a:lnB cap="flat">
                      <a:noFill/>
                    </a:lnB>
                    <a:lnTlToBr>
                      <a:noFill/>
                    </a:lnTlToBr>
                    <a:lnBlToTr>
                      <a:noFill/>
                    </a:lnBlToTr>
                    <a:noFill/>
                  </a:tcPr>
                </a:tc>
              </a:tr>
            </a:tbl>
          </a:graphicData>
        </a:graphic>
      </p:graphicFrame>
      <p:sp>
        <p:nvSpPr>
          <p:cNvPr id="162854" name="Line 38"/>
          <p:cNvSpPr>
            <a:spLocks noChangeShapeType="1"/>
          </p:cNvSpPr>
          <p:nvPr/>
        </p:nvSpPr>
        <p:spPr bwMode="auto">
          <a:xfrm>
            <a:off x="4356100" y="3787775"/>
            <a:ext cx="863600" cy="0"/>
          </a:xfrm>
          <a:prstGeom prst="line">
            <a:avLst/>
          </a:prstGeom>
          <a:noFill/>
          <a:ln w="76200">
            <a:solidFill>
              <a:schemeClr val="tx1"/>
            </a:solidFill>
            <a:round/>
            <a:headEnd/>
            <a:tailEnd type="stealth"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62855" name="Line 39"/>
          <p:cNvSpPr>
            <a:spLocks noChangeShapeType="1"/>
          </p:cNvSpPr>
          <p:nvPr/>
        </p:nvSpPr>
        <p:spPr bwMode="auto">
          <a:xfrm>
            <a:off x="5722938" y="3211513"/>
            <a:ext cx="360362" cy="36036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62856" name="Line 40"/>
          <p:cNvSpPr>
            <a:spLocks noChangeShapeType="1"/>
          </p:cNvSpPr>
          <p:nvPr/>
        </p:nvSpPr>
        <p:spPr bwMode="auto">
          <a:xfrm flipH="1">
            <a:off x="5580063" y="3571875"/>
            <a:ext cx="503237" cy="792163"/>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62857" name="Line 41"/>
          <p:cNvSpPr>
            <a:spLocks noChangeShapeType="1"/>
          </p:cNvSpPr>
          <p:nvPr/>
        </p:nvSpPr>
        <p:spPr bwMode="auto">
          <a:xfrm>
            <a:off x="6588125" y="3571875"/>
            <a:ext cx="1008063" cy="115252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62858" name="Line 42"/>
          <p:cNvSpPr>
            <a:spLocks noChangeShapeType="1"/>
          </p:cNvSpPr>
          <p:nvPr/>
        </p:nvSpPr>
        <p:spPr bwMode="auto">
          <a:xfrm>
            <a:off x="6083300" y="3571875"/>
            <a:ext cx="504825"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62859" name="Line 43"/>
          <p:cNvSpPr>
            <a:spLocks noChangeShapeType="1"/>
          </p:cNvSpPr>
          <p:nvPr/>
        </p:nvSpPr>
        <p:spPr bwMode="auto">
          <a:xfrm flipV="1">
            <a:off x="6588125" y="2924175"/>
            <a:ext cx="647700" cy="6477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62860" name="Rectangle 44"/>
          <p:cNvSpPr>
            <a:spLocks noChangeArrowheads="1"/>
          </p:cNvSpPr>
          <p:nvPr/>
        </p:nvSpPr>
        <p:spPr bwMode="auto">
          <a:xfrm>
            <a:off x="5291138" y="2779713"/>
            <a:ext cx="5397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a:latin typeface="Arial" charset="0"/>
              </a:rPr>
              <a:t>Cat</a:t>
            </a:r>
          </a:p>
        </p:txBody>
      </p:sp>
      <p:sp>
        <p:nvSpPr>
          <p:cNvPr id="162861" name="Rectangle 45"/>
          <p:cNvSpPr>
            <a:spLocks noChangeArrowheads="1"/>
          </p:cNvSpPr>
          <p:nvPr/>
        </p:nvSpPr>
        <p:spPr bwMode="auto">
          <a:xfrm>
            <a:off x="5219700" y="4364038"/>
            <a:ext cx="6032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a:latin typeface="Arial" charset="0"/>
              </a:rPr>
              <a:t>Dog</a:t>
            </a:r>
          </a:p>
        </p:txBody>
      </p:sp>
      <p:sp>
        <p:nvSpPr>
          <p:cNvPr id="162862" name="Rectangle 46"/>
          <p:cNvSpPr>
            <a:spLocks noChangeArrowheads="1"/>
          </p:cNvSpPr>
          <p:nvPr/>
        </p:nvSpPr>
        <p:spPr bwMode="auto">
          <a:xfrm>
            <a:off x="7235825" y="2779713"/>
            <a:ext cx="5397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NZ">
                <a:latin typeface="Arial" charset="0"/>
              </a:rPr>
              <a:t>Rat</a:t>
            </a:r>
          </a:p>
        </p:txBody>
      </p:sp>
      <p:sp>
        <p:nvSpPr>
          <p:cNvPr id="162863" name="Rectangle 47"/>
          <p:cNvSpPr>
            <a:spLocks noChangeArrowheads="1"/>
          </p:cNvSpPr>
          <p:nvPr/>
        </p:nvSpPr>
        <p:spPr bwMode="auto">
          <a:xfrm>
            <a:off x="7307263" y="4724400"/>
            <a:ext cx="641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NZ">
                <a:latin typeface="Arial" charset="0"/>
              </a:rPr>
              <a:t>Cow</a:t>
            </a:r>
          </a:p>
        </p:txBody>
      </p:sp>
      <p:sp>
        <p:nvSpPr>
          <p:cNvPr id="162864" name="Text Box 48"/>
          <p:cNvSpPr txBox="1">
            <a:spLocks noChangeArrowheads="1"/>
          </p:cNvSpPr>
          <p:nvPr/>
        </p:nvSpPr>
        <p:spPr bwMode="auto">
          <a:xfrm>
            <a:off x="5795963" y="3138488"/>
            <a:ext cx="279400" cy="304800"/>
          </a:xfrm>
          <a:prstGeom prst="rect">
            <a:avLst/>
          </a:prstGeom>
          <a:noFill/>
          <a:ln>
            <a:noFill/>
          </a:ln>
          <a:effectLst/>
          <a:extLst>
            <a:ext uri="{909E8E84-426E-40dd-AFC4-6F175D3DCCD1}">
              <a14:hiddenFill xmlns:a14="http://schemas.microsoft.com/office/drawing/2010/main" xmlns="">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1</a:t>
            </a:r>
          </a:p>
        </p:txBody>
      </p:sp>
      <p:sp>
        <p:nvSpPr>
          <p:cNvPr id="162865" name="Text Box 49"/>
          <p:cNvSpPr txBox="1">
            <a:spLocks noChangeArrowheads="1"/>
          </p:cNvSpPr>
          <p:nvPr/>
        </p:nvSpPr>
        <p:spPr bwMode="auto">
          <a:xfrm>
            <a:off x="6156325" y="3284538"/>
            <a:ext cx="306388" cy="304800"/>
          </a:xfrm>
          <a:prstGeom prst="rect">
            <a:avLst/>
          </a:prstGeom>
          <a:noFill/>
          <a:ln>
            <a:noFill/>
          </a:ln>
          <a:effectLst/>
          <a:extLst>
            <a:ext uri="{909E8E84-426E-40dd-AFC4-6F175D3DCCD1}">
              <a14:hiddenFill xmlns:a14="http://schemas.microsoft.com/office/drawing/2010/main" xmlns="">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r>
              <a:rPr lang="en-NZ" sz="1400">
                <a:latin typeface="Arial" charset="0"/>
              </a:rPr>
              <a:t>1</a:t>
            </a:r>
          </a:p>
        </p:txBody>
      </p:sp>
      <p:sp>
        <p:nvSpPr>
          <p:cNvPr id="162866" name="Text Box 50"/>
          <p:cNvSpPr txBox="1">
            <a:spLocks noChangeArrowheads="1"/>
          </p:cNvSpPr>
          <p:nvPr/>
        </p:nvSpPr>
        <p:spPr bwMode="auto">
          <a:xfrm>
            <a:off x="6659563" y="3051175"/>
            <a:ext cx="279400" cy="304800"/>
          </a:xfrm>
          <a:prstGeom prst="rect">
            <a:avLst/>
          </a:prstGeom>
          <a:noFill/>
          <a:ln>
            <a:noFill/>
          </a:ln>
          <a:effectLst/>
          <a:extLst>
            <a:ext uri="{909E8E84-426E-40dd-AFC4-6F175D3DCCD1}">
              <a14:hiddenFill xmlns:a14="http://schemas.microsoft.com/office/drawing/2010/main" xmlns="">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2867" name="Text Box 51"/>
          <p:cNvSpPr txBox="1">
            <a:spLocks noChangeArrowheads="1"/>
          </p:cNvSpPr>
          <p:nvPr/>
        </p:nvSpPr>
        <p:spPr bwMode="auto">
          <a:xfrm>
            <a:off x="5803900" y="3859213"/>
            <a:ext cx="279400" cy="304800"/>
          </a:xfrm>
          <a:prstGeom prst="rect">
            <a:avLst/>
          </a:prstGeom>
          <a:noFill/>
          <a:ln>
            <a:noFill/>
          </a:ln>
          <a:effectLst/>
          <a:extLst>
            <a:ext uri="{909E8E84-426E-40dd-AFC4-6F175D3DCCD1}">
              <a14:hiddenFill xmlns:a14="http://schemas.microsoft.com/office/drawing/2010/main" xmlns="">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2868" name="Text Box 52"/>
          <p:cNvSpPr txBox="1">
            <a:spLocks noChangeArrowheads="1"/>
          </p:cNvSpPr>
          <p:nvPr/>
        </p:nvSpPr>
        <p:spPr bwMode="auto">
          <a:xfrm>
            <a:off x="6948488" y="3859213"/>
            <a:ext cx="279400" cy="304800"/>
          </a:xfrm>
          <a:prstGeom prst="rect">
            <a:avLst/>
          </a:prstGeom>
          <a:noFill/>
          <a:ln>
            <a:noFill/>
          </a:ln>
          <a:effectLst/>
          <a:extLst>
            <a:ext uri="{909E8E84-426E-40dd-AFC4-6F175D3DCCD1}">
              <a14:hiddenFill xmlns:a14="http://schemas.microsoft.com/office/drawing/2010/main" xmlns="">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4</a:t>
            </a:r>
          </a:p>
        </p:txBody>
      </p:sp>
      <p:sp>
        <p:nvSpPr>
          <p:cNvPr id="162869" name="Rectangle 53"/>
          <p:cNvSpPr>
            <a:spLocks noChangeArrowheads="1"/>
          </p:cNvSpPr>
          <p:nvPr/>
        </p:nvSpPr>
        <p:spPr bwMode="auto">
          <a:xfrm>
            <a:off x="2124075" y="3213100"/>
            <a:ext cx="287338" cy="360363"/>
          </a:xfrm>
          <a:prstGeom prst="rect">
            <a:avLst/>
          </a:prstGeom>
          <a:noFill/>
          <a:ln w="28575">
            <a:solidFill>
              <a:srgbClr val="008000"/>
            </a:solidFill>
            <a:miter lim="800000"/>
            <a:headEnd/>
            <a:tailEnd/>
          </a:ln>
          <a:effectLst/>
          <a:extLst>
            <a:ext uri="{909E8E84-426E-40dd-AFC4-6F175D3DCCD1}">
              <a14:hiddenFill xmlns:a14="http://schemas.microsoft.com/office/drawing/2010/main" xmlns="">
                <a:solidFill>
                  <a:srgbClr val="00CC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nchor="ctr">
            <a:spAutoFit/>
          </a:bodyPr>
          <a:lstStyle/>
          <a:p>
            <a:endParaRPr lang="en-US"/>
          </a:p>
        </p:txBody>
      </p:sp>
      <p:sp>
        <p:nvSpPr>
          <p:cNvPr id="162870" name="Line 54"/>
          <p:cNvSpPr>
            <a:spLocks noChangeShapeType="1"/>
          </p:cNvSpPr>
          <p:nvPr/>
        </p:nvSpPr>
        <p:spPr bwMode="auto">
          <a:xfrm>
            <a:off x="5651500" y="3213100"/>
            <a:ext cx="360363" cy="360363"/>
          </a:xfrm>
          <a:prstGeom prst="line">
            <a:avLst/>
          </a:prstGeom>
          <a:noFill/>
          <a:ln w="28575">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162871" name="Line 55"/>
          <p:cNvSpPr>
            <a:spLocks noChangeShapeType="1"/>
          </p:cNvSpPr>
          <p:nvPr/>
        </p:nvSpPr>
        <p:spPr bwMode="auto">
          <a:xfrm flipH="1">
            <a:off x="5580063" y="3632200"/>
            <a:ext cx="407987" cy="660400"/>
          </a:xfrm>
          <a:prstGeom prst="line">
            <a:avLst/>
          </a:prstGeom>
          <a:noFill/>
          <a:ln w="28575">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2" name="Rectangle 1"/>
          <p:cNvSpPr/>
          <p:nvPr/>
        </p:nvSpPr>
        <p:spPr>
          <a:xfrm>
            <a:off x="-89116" y="6477920"/>
            <a:ext cx="9297058" cy="369332"/>
          </a:xfrm>
          <a:prstGeom prst="rect">
            <a:avLst/>
          </a:prstGeom>
        </p:spPr>
        <p:txBody>
          <a:bodyPr wrap="square">
            <a:spAutoFit/>
          </a:bodyPr>
          <a:lstStyle/>
          <a:p>
            <a:r>
              <a:rPr lang="en-US" dirty="0"/>
              <a:t>http://</a:t>
            </a:r>
            <a:r>
              <a:rPr lang="en-US" dirty="0" err="1"/>
              <a:t>www.allanwilsoncentre.ac.nz</a:t>
            </a:r>
            <a:r>
              <a:rPr lang="en-US" dirty="0"/>
              <a:t>/</a:t>
            </a:r>
            <a:r>
              <a:rPr lang="en-US" dirty="0" err="1"/>
              <a:t>massey</a:t>
            </a:r>
            <a:r>
              <a:rPr lang="en-US" dirty="0"/>
              <a:t>/</a:t>
            </a:r>
            <a:r>
              <a:rPr lang="en-US" dirty="0" err="1"/>
              <a:t>fms</a:t>
            </a:r>
            <a:r>
              <a:rPr lang="en-US" dirty="0"/>
              <a:t>/AWC/download/</a:t>
            </a:r>
            <a:r>
              <a:rPr lang="en-US" dirty="0" err="1" smtClean="0"/>
              <a:t>SK_DistanceBasedMethods.ppt</a:t>
            </a:r>
            <a:endParaRPr lang="en-US" dirty="0"/>
          </a:p>
        </p:txBody>
      </p:sp>
    </p:spTree>
    <p:extLst>
      <p:ext uri="{BB962C8B-B14F-4D97-AF65-F5344CB8AC3E}">
        <p14:creationId xmlns:p14="http://schemas.microsoft.com/office/powerpoint/2010/main" val="29304903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NZ" sz="4000"/>
              <a:t>Perfectly </a:t>
            </a:r>
            <a:r>
              <a:rPr lang="ja-JP" altLang="en-NZ" sz="4000">
                <a:latin typeface="Arial"/>
              </a:rPr>
              <a:t>“</a:t>
            </a:r>
            <a:r>
              <a:rPr lang="en-NZ" sz="4000"/>
              <a:t>tree-like</a:t>
            </a:r>
            <a:r>
              <a:rPr lang="ja-JP" altLang="en-NZ" sz="4000">
                <a:latin typeface="Arial"/>
              </a:rPr>
              <a:t>”</a:t>
            </a:r>
            <a:r>
              <a:rPr lang="en-NZ" sz="4000"/>
              <a:t> distances</a:t>
            </a:r>
          </a:p>
        </p:txBody>
      </p:sp>
      <p:graphicFrame>
        <p:nvGraphicFramePr>
          <p:cNvPr id="163843" name="Group 3"/>
          <p:cNvGraphicFramePr>
            <a:graphicFrameLocks noGrp="1"/>
          </p:cNvGraphicFramePr>
          <p:nvPr/>
        </p:nvGraphicFramePr>
        <p:xfrm>
          <a:off x="1403350" y="2708275"/>
          <a:ext cx="2808288" cy="1944688"/>
        </p:xfrm>
        <a:graphic>
          <a:graphicData uri="http://schemas.openxmlformats.org/drawingml/2006/table">
            <a:tbl>
              <a:tblPr/>
              <a:tblGrid>
                <a:gridCol w="701675"/>
                <a:gridCol w="703263"/>
                <a:gridCol w="700087"/>
                <a:gridCol w="703263"/>
              </a:tblGrid>
              <a:tr h="5032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Cat</a:t>
                      </a:r>
                    </a:p>
                  </a:txBody>
                  <a:tcP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3</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4</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5</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a:noFill/>
                    </a:lnT>
                    <a:lnB>
                      <a:noFill/>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Cow</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7</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a:noFill/>
                    </a:lnL>
                    <a:lnR cap="flat">
                      <a:noFill/>
                    </a:lnR>
                    <a:lnT>
                      <a:noFill/>
                    </a:lnT>
                    <a:lnB cap="flat">
                      <a:noFill/>
                    </a:lnB>
                    <a:lnTlToBr>
                      <a:noFill/>
                    </a:lnTlToBr>
                    <a:lnBlToTr>
                      <a:noFill/>
                    </a:lnBlToTr>
                    <a:noFill/>
                  </a:tcPr>
                </a:tc>
              </a:tr>
            </a:tbl>
          </a:graphicData>
        </a:graphic>
      </p:graphicFrame>
      <p:sp>
        <p:nvSpPr>
          <p:cNvPr id="163878" name="Line 38"/>
          <p:cNvSpPr>
            <a:spLocks noChangeShapeType="1"/>
          </p:cNvSpPr>
          <p:nvPr/>
        </p:nvSpPr>
        <p:spPr bwMode="auto">
          <a:xfrm>
            <a:off x="4356100" y="3787775"/>
            <a:ext cx="863600" cy="0"/>
          </a:xfrm>
          <a:prstGeom prst="line">
            <a:avLst/>
          </a:prstGeom>
          <a:noFill/>
          <a:ln w="76200">
            <a:solidFill>
              <a:schemeClr val="tx1"/>
            </a:solidFill>
            <a:round/>
            <a:headEnd/>
            <a:tailEnd type="stealth"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63879" name="Line 39"/>
          <p:cNvSpPr>
            <a:spLocks noChangeShapeType="1"/>
          </p:cNvSpPr>
          <p:nvPr/>
        </p:nvSpPr>
        <p:spPr bwMode="auto">
          <a:xfrm>
            <a:off x="5722938" y="3211513"/>
            <a:ext cx="360362" cy="36036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63880" name="Line 40"/>
          <p:cNvSpPr>
            <a:spLocks noChangeShapeType="1"/>
          </p:cNvSpPr>
          <p:nvPr/>
        </p:nvSpPr>
        <p:spPr bwMode="auto">
          <a:xfrm flipH="1">
            <a:off x="5580063" y="3571875"/>
            <a:ext cx="503237" cy="792163"/>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63881" name="Line 41"/>
          <p:cNvSpPr>
            <a:spLocks noChangeShapeType="1"/>
          </p:cNvSpPr>
          <p:nvPr/>
        </p:nvSpPr>
        <p:spPr bwMode="auto">
          <a:xfrm>
            <a:off x="6588125" y="3571875"/>
            <a:ext cx="1008063" cy="115252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63882" name="Line 42"/>
          <p:cNvSpPr>
            <a:spLocks noChangeShapeType="1"/>
          </p:cNvSpPr>
          <p:nvPr/>
        </p:nvSpPr>
        <p:spPr bwMode="auto">
          <a:xfrm>
            <a:off x="6083300" y="3571875"/>
            <a:ext cx="504825"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63883" name="Line 43"/>
          <p:cNvSpPr>
            <a:spLocks noChangeShapeType="1"/>
          </p:cNvSpPr>
          <p:nvPr/>
        </p:nvSpPr>
        <p:spPr bwMode="auto">
          <a:xfrm flipV="1">
            <a:off x="6588125" y="2924175"/>
            <a:ext cx="647700" cy="6477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63884" name="Rectangle 44"/>
          <p:cNvSpPr>
            <a:spLocks noChangeArrowheads="1"/>
          </p:cNvSpPr>
          <p:nvPr/>
        </p:nvSpPr>
        <p:spPr bwMode="auto">
          <a:xfrm>
            <a:off x="5291138" y="2779713"/>
            <a:ext cx="5397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a:latin typeface="Arial" charset="0"/>
              </a:rPr>
              <a:t>Cat</a:t>
            </a:r>
          </a:p>
        </p:txBody>
      </p:sp>
      <p:sp>
        <p:nvSpPr>
          <p:cNvPr id="163885" name="Rectangle 45"/>
          <p:cNvSpPr>
            <a:spLocks noChangeArrowheads="1"/>
          </p:cNvSpPr>
          <p:nvPr/>
        </p:nvSpPr>
        <p:spPr bwMode="auto">
          <a:xfrm>
            <a:off x="5219700" y="4364038"/>
            <a:ext cx="6032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a:latin typeface="Arial" charset="0"/>
              </a:rPr>
              <a:t>Dog</a:t>
            </a:r>
          </a:p>
        </p:txBody>
      </p:sp>
      <p:sp>
        <p:nvSpPr>
          <p:cNvPr id="163886" name="Rectangle 46"/>
          <p:cNvSpPr>
            <a:spLocks noChangeArrowheads="1"/>
          </p:cNvSpPr>
          <p:nvPr/>
        </p:nvSpPr>
        <p:spPr bwMode="auto">
          <a:xfrm>
            <a:off x="7235825" y="2779713"/>
            <a:ext cx="5397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NZ">
                <a:latin typeface="Arial" charset="0"/>
              </a:rPr>
              <a:t>Rat</a:t>
            </a:r>
          </a:p>
        </p:txBody>
      </p:sp>
      <p:sp>
        <p:nvSpPr>
          <p:cNvPr id="163887" name="Rectangle 47"/>
          <p:cNvSpPr>
            <a:spLocks noChangeArrowheads="1"/>
          </p:cNvSpPr>
          <p:nvPr/>
        </p:nvSpPr>
        <p:spPr bwMode="auto">
          <a:xfrm>
            <a:off x="7307263" y="4724400"/>
            <a:ext cx="641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NZ">
                <a:latin typeface="Arial" charset="0"/>
              </a:rPr>
              <a:t>Cow</a:t>
            </a:r>
          </a:p>
        </p:txBody>
      </p:sp>
      <p:sp>
        <p:nvSpPr>
          <p:cNvPr id="163888" name="Text Box 48"/>
          <p:cNvSpPr txBox="1">
            <a:spLocks noChangeArrowheads="1"/>
          </p:cNvSpPr>
          <p:nvPr/>
        </p:nvSpPr>
        <p:spPr bwMode="auto">
          <a:xfrm>
            <a:off x="5795963" y="3138488"/>
            <a:ext cx="279400" cy="304800"/>
          </a:xfrm>
          <a:prstGeom prst="rect">
            <a:avLst/>
          </a:prstGeom>
          <a:noFill/>
          <a:ln>
            <a:noFill/>
          </a:ln>
          <a:effectLst/>
          <a:extLst>
            <a:ext uri="{909E8E84-426E-40dd-AFC4-6F175D3DCCD1}">
              <a14:hiddenFill xmlns:a14="http://schemas.microsoft.com/office/drawing/2010/main" xmlns="">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1</a:t>
            </a:r>
          </a:p>
        </p:txBody>
      </p:sp>
      <p:sp>
        <p:nvSpPr>
          <p:cNvPr id="163889" name="Text Box 49"/>
          <p:cNvSpPr txBox="1">
            <a:spLocks noChangeArrowheads="1"/>
          </p:cNvSpPr>
          <p:nvPr/>
        </p:nvSpPr>
        <p:spPr bwMode="auto">
          <a:xfrm>
            <a:off x="6156325" y="3284538"/>
            <a:ext cx="306388" cy="304800"/>
          </a:xfrm>
          <a:prstGeom prst="rect">
            <a:avLst/>
          </a:prstGeom>
          <a:noFill/>
          <a:ln>
            <a:noFill/>
          </a:ln>
          <a:effectLst/>
          <a:extLst>
            <a:ext uri="{909E8E84-426E-40dd-AFC4-6F175D3DCCD1}">
              <a14:hiddenFill xmlns:a14="http://schemas.microsoft.com/office/drawing/2010/main" xmlns="">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r>
              <a:rPr lang="en-NZ" sz="1400">
                <a:latin typeface="Arial" charset="0"/>
              </a:rPr>
              <a:t>1</a:t>
            </a:r>
          </a:p>
        </p:txBody>
      </p:sp>
      <p:sp>
        <p:nvSpPr>
          <p:cNvPr id="163890" name="Text Box 50"/>
          <p:cNvSpPr txBox="1">
            <a:spLocks noChangeArrowheads="1"/>
          </p:cNvSpPr>
          <p:nvPr/>
        </p:nvSpPr>
        <p:spPr bwMode="auto">
          <a:xfrm>
            <a:off x="6659563" y="3051175"/>
            <a:ext cx="279400" cy="304800"/>
          </a:xfrm>
          <a:prstGeom prst="rect">
            <a:avLst/>
          </a:prstGeom>
          <a:noFill/>
          <a:ln>
            <a:noFill/>
          </a:ln>
          <a:effectLst/>
          <a:extLst>
            <a:ext uri="{909E8E84-426E-40dd-AFC4-6F175D3DCCD1}">
              <a14:hiddenFill xmlns:a14="http://schemas.microsoft.com/office/drawing/2010/main" xmlns="">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3891" name="Text Box 51"/>
          <p:cNvSpPr txBox="1">
            <a:spLocks noChangeArrowheads="1"/>
          </p:cNvSpPr>
          <p:nvPr/>
        </p:nvSpPr>
        <p:spPr bwMode="auto">
          <a:xfrm>
            <a:off x="5803900" y="3859213"/>
            <a:ext cx="279400" cy="304800"/>
          </a:xfrm>
          <a:prstGeom prst="rect">
            <a:avLst/>
          </a:prstGeom>
          <a:noFill/>
          <a:ln>
            <a:noFill/>
          </a:ln>
          <a:effectLst/>
          <a:extLst>
            <a:ext uri="{909E8E84-426E-40dd-AFC4-6F175D3DCCD1}">
              <a14:hiddenFill xmlns:a14="http://schemas.microsoft.com/office/drawing/2010/main" xmlns="">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3892" name="Text Box 52"/>
          <p:cNvSpPr txBox="1">
            <a:spLocks noChangeArrowheads="1"/>
          </p:cNvSpPr>
          <p:nvPr/>
        </p:nvSpPr>
        <p:spPr bwMode="auto">
          <a:xfrm>
            <a:off x="6948488" y="3859213"/>
            <a:ext cx="279400" cy="304800"/>
          </a:xfrm>
          <a:prstGeom prst="rect">
            <a:avLst/>
          </a:prstGeom>
          <a:noFill/>
          <a:ln>
            <a:noFill/>
          </a:ln>
          <a:effectLst/>
          <a:extLst>
            <a:ext uri="{909E8E84-426E-40dd-AFC4-6F175D3DCCD1}">
              <a14:hiddenFill xmlns:a14="http://schemas.microsoft.com/office/drawing/2010/main" xmlns="">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4</a:t>
            </a:r>
          </a:p>
        </p:txBody>
      </p:sp>
      <p:sp>
        <p:nvSpPr>
          <p:cNvPr id="163893" name="Rectangle 53"/>
          <p:cNvSpPr>
            <a:spLocks noChangeArrowheads="1"/>
          </p:cNvSpPr>
          <p:nvPr/>
        </p:nvSpPr>
        <p:spPr bwMode="auto">
          <a:xfrm>
            <a:off x="2124075" y="3716338"/>
            <a:ext cx="287338" cy="360362"/>
          </a:xfrm>
          <a:prstGeom prst="rect">
            <a:avLst/>
          </a:prstGeom>
          <a:noFill/>
          <a:ln w="28575">
            <a:solidFill>
              <a:srgbClr val="FF0000"/>
            </a:solidFill>
            <a:miter lim="800000"/>
            <a:headEnd/>
            <a:tailEnd/>
          </a:ln>
          <a:effectLst/>
          <a:extLst>
            <a:ext uri="{909E8E84-426E-40dd-AFC4-6F175D3DCCD1}">
              <a14:hiddenFill xmlns:a14="http://schemas.microsoft.com/office/drawing/2010/main" xmlns="">
                <a:solidFill>
                  <a:srgbClr val="00CC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nchor="ctr">
            <a:spAutoFit/>
          </a:bodyPr>
          <a:lstStyle/>
          <a:p>
            <a:endParaRPr lang="en-US"/>
          </a:p>
        </p:txBody>
      </p:sp>
      <p:sp>
        <p:nvSpPr>
          <p:cNvPr id="163894" name="Line 54"/>
          <p:cNvSpPr>
            <a:spLocks noChangeShapeType="1"/>
          </p:cNvSpPr>
          <p:nvPr/>
        </p:nvSpPr>
        <p:spPr bwMode="auto">
          <a:xfrm>
            <a:off x="5651500" y="3213100"/>
            <a:ext cx="360363" cy="360363"/>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163895" name="Line 55"/>
          <p:cNvSpPr>
            <a:spLocks noChangeShapeType="1"/>
          </p:cNvSpPr>
          <p:nvPr/>
        </p:nvSpPr>
        <p:spPr bwMode="auto">
          <a:xfrm>
            <a:off x="6084888" y="3644900"/>
            <a:ext cx="503237" cy="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163896" name="Line 56"/>
          <p:cNvSpPr>
            <a:spLocks noChangeShapeType="1"/>
          </p:cNvSpPr>
          <p:nvPr/>
        </p:nvSpPr>
        <p:spPr bwMode="auto">
          <a:xfrm flipV="1">
            <a:off x="6659563" y="2924175"/>
            <a:ext cx="649287" cy="649288"/>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23" name="Rectangle 22"/>
          <p:cNvSpPr/>
          <p:nvPr/>
        </p:nvSpPr>
        <p:spPr>
          <a:xfrm>
            <a:off x="-89116" y="6477920"/>
            <a:ext cx="9297058" cy="369332"/>
          </a:xfrm>
          <a:prstGeom prst="rect">
            <a:avLst/>
          </a:prstGeom>
        </p:spPr>
        <p:txBody>
          <a:bodyPr wrap="square">
            <a:spAutoFit/>
          </a:bodyPr>
          <a:lstStyle/>
          <a:p>
            <a:r>
              <a:rPr lang="en-US" dirty="0"/>
              <a:t>http://</a:t>
            </a:r>
            <a:r>
              <a:rPr lang="en-US" dirty="0" err="1"/>
              <a:t>www.allanwilsoncentre.ac.nz</a:t>
            </a:r>
            <a:r>
              <a:rPr lang="en-US" dirty="0"/>
              <a:t>/</a:t>
            </a:r>
            <a:r>
              <a:rPr lang="en-US" dirty="0" err="1"/>
              <a:t>massey</a:t>
            </a:r>
            <a:r>
              <a:rPr lang="en-US" dirty="0"/>
              <a:t>/</a:t>
            </a:r>
            <a:r>
              <a:rPr lang="en-US" dirty="0" err="1"/>
              <a:t>fms</a:t>
            </a:r>
            <a:r>
              <a:rPr lang="en-US" dirty="0"/>
              <a:t>/AWC/download/</a:t>
            </a:r>
            <a:r>
              <a:rPr lang="en-US" dirty="0" err="1" smtClean="0"/>
              <a:t>SK_DistanceBasedMethods.ppt</a:t>
            </a:r>
            <a:endParaRPr lang="en-US" dirty="0"/>
          </a:p>
        </p:txBody>
      </p:sp>
    </p:spTree>
    <p:extLst>
      <p:ext uri="{BB962C8B-B14F-4D97-AF65-F5344CB8AC3E}">
        <p14:creationId xmlns:p14="http://schemas.microsoft.com/office/powerpoint/2010/main" val="35960104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NZ" sz="4000"/>
              <a:t>Perfectly </a:t>
            </a:r>
            <a:r>
              <a:rPr lang="ja-JP" altLang="en-NZ" sz="4000">
                <a:latin typeface="Arial"/>
              </a:rPr>
              <a:t>“</a:t>
            </a:r>
            <a:r>
              <a:rPr lang="en-NZ" sz="4000"/>
              <a:t>tree-like</a:t>
            </a:r>
            <a:r>
              <a:rPr lang="ja-JP" altLang="en-NZ" sz="4000">
                <a:latin typeface="Arial"/>
              </a:rPr>
              <a:t>”</a:t>
            </a:r>
            <a:r>
              <a:rPr lang="en-NZ" sz="4000"/>
              <a:t> distances</a:t>
            </a:r>
          </a:p>
        </p:txBody>
      </p:sp>
      <p:graphicFrame>
        <p:nvGraphicFramePr>
          <p:cNvPr id="164867" name="Group 3"/>
          <p:cNvGraphicFramePr>
            <a:graphicFrameLocks noGrp="1"/>
          </p:cNvGraphicFramePr>
          <p:nvPr/>
        </p:nvGraphicFramePr>
        <p:xfrm>
          <a:off x="1403350" y="2708275"/>
          <a:ext cx="2808288" cy="1944688"/>
        </p:xfrm>
        <a:graphic>
          <a:graphicData uri="http://schemas.openxmlformats.org/drawingml/2006/table">
            <a:tbl>
              <a:tblPr/>
              <a:tblGrid>
                <a:gridCol w="701675"/>
                <a:gridCol w="703263"/>
                <a:gridCol w="700087"/>
                <a:gridCol w="703263"/>
              </a:tblGrid>
              <a:tr h="5032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Cat</a:t>
                      </a:r>
                    </a:p>
                  </a:txBody>
                  <a:tcP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3</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4</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5</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a:noFill/>
                    </a:lnT>
                    <a:lnB>
                      <a:noFill/>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Cow</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7</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a:noFill/>
                    </a:lnL>
                    <a:lnR cap="flat">
                      <a:noFill/>
                    </a:lnR>
                    <a:lnT>
                      <a:noFill/>
                    </a:lnT>
                    <a:lnB cap="flat">
                      <a:noFill/>
                    </a:lnB>
                    <a:lnTlToBr>
                      <a:noFill/>
                    </a:lnTlToBr>
                    <a:lnBlToTr>
                      <a:noFill/>
                    </a:lnBlToTr>
                    <a:noFill/>
                  </a:tcPr>
                </a:tc>
              </a:tr>
            </a:tbl>
          </a:graphicData>
        </a:graphic>
      </p:graphicFrame>
      <p:sp>
        <p:nvSpPr>
          <p:cNvPr id="164902" name="Line 38"/>
          <p:cNvSpPr>
            <a:spLocks noChangeShapeType="1"/>
          </p:cNvSpPr>
          <p:nvPr/>
        </p:nvSpPr>
        <p:spPr bwMode="auto">
          <a:xfrm>
            <a:off x="4356100" y="3787775"/>
            <a:ext cx="863600" cy="0"/>
          </a:xfrm>
          <a:prstGeom prst="line">
            <a:avLst/>
          </a:prstGeom>
          <a:noFill/>
          <a:ln w="76200">
            <a:solidFill>
              <a:schemeClr val="tx1"/>
            </a:solidFill>
            <a:round/>
            <a:headEnd/>
            <a:tailEnd type="stealth"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64903" name="Line 39"/>
          <p:cNvSpPr>
            <a:spLocks noChangeShapeType="1"/>
          </p:cNvSpPr>
          <p:nvPr/>
        </p:nvSpPr>
        <p:spPr bwMode="auto">
          <a:xfrm>
            <a:off x="5722938" y="3211513"/>
            <a:ext cx="360362" cy="36036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64904" name="Line 40"/>
          <p:cNvSpPr>
            <a:spLocks noChangeShapeType="1"/>
          </p:cNvSpPr>
          <p:nvPr/>
        </p:nvSpPr>
        <p:spPr bwMode="auto">
          <a:xfrm flipH="1">
            <a:off x="5580063" y="3571875"/>
            <a:ext cx="503237" cy="792163"/>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64905" name="Line 41"/>
          <p:cNvSpPr>
            <a:spLocks noChangeShapeType="1"/>
          </p:cNvSpPr>
          <p:nvPr/>
        </p:nvSpPr>
        <p:spPr bwMode="auto">
          <a:xfrm>
            <a:off x="6588125" y="3571875"/>
            <a:ext cx="1008063" cy="115252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64906" name="Line 42"/>
          <p:cNvSpPr>
            <a:spLocks noChangeShapeType="1"/>
          </p:cNvSpPr>
          <p:nvPr/>
        </p:nvSpPr>
        <p:spPr bwMode="auto">
          <a:xfrm>
            <a:off x="6083300" y="3571875"/>
            <a:ext cx="504825"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64907" name="Line 43"/>
          <p:cNvSpPr>
            <a:spLocks noChangeShapeType="1"/>
          </p:cNvSpPr>
          <p:nvPr/>
        </p:nvSpPr>
        <p:spPr bwMode="auto">
          <a:xfrm flipV="1">
            <a:off x="6588125" y="2924175"/>
            <a:ext cx="647700" cy="6477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64908" name="Rectangle 44"/>
          <p:cNvSpPr>
            <a:spLocks noChangeArrowheads="1"/>
          </p:cNvSpPr>
          <p:nvPr/>
        </p:nvSpPr>
        <p:spPr bwMode="auto">
          <a:xfrm>
            <a:off x="5291138" y="2779713"/>
            <a:ext cx="5397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a:latin typeface="Arial" charset="0"/>
              </a:rPr>
              <a:t>Cat</a:t>
            </a:r>
          </a:p>
        </p:txBody>
      </p:sp>
      <p:sp>
        <p:nvSpPr>
          <p:cNvPr id="164909" name="Rectangle 45"/>
          <p:cNvSpPr>
            <a:spLocks noChangeArrowheads="1"/>
          </p:cNvSpPr>
          <p:nvPr/>
        </p:nvSpPr>
        <p:spPr bwMode="auto">
          <a:xfrm>
            <a:off x="5219700" y="4364038"/>
            <a:ext cx="6032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a:latin typeface="Arial" charset="0"/>
              </a:rPr>
              <a:t>Dog</a:t>
            </a:r>
          </a:p>
        </p:txBody>
      </p:sp>
      <p:sp>
        <p:nvSpPr>
          <p:cNvPr id="164910" name="Rectangle 46"/>
          <p:cNvSpPr>
            <a:spLocks noChangeArrowheads="1"/>
          </p:cNvSpPr>
          <p:nvPr/>
        </p:nvSpPr>
        <p:spPr bwMode="auto">
          <a:xfrm>
            <a:off x="7235825" y="2779713"/>
            <a:ext cx="5397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NZ">
                <a:latin typeface="Arial" charset="0"/>
              </a:rPr>
              <a:t>Rat</a:t>
            </a:r>
          </a:p>
        </p:txBody>
      </p:sp>
      <p:sp>
        <p:nvSpPr>
          <p:cNvPr id="164911" name="Rectangle 47"/>
          <p:cNvSpPr>
            <a:spLocks noChangeArrowheads="1"/>
          </p:cNvSpPr>
          <p:nvPr/>
        </p:nvSpPr>
        <p:spPr bwMode="auto">
          <a:xfrm>
            <a:off x="7307263" y="4724400"/>
            <a:ext cx="641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NZ">
                <a:latin typeface="Arial" charset="0"/>
              </a:rPr>
              <a:t>Cow</a:t>
            </a:r>
          </a:p>
        </p:txBody>
      </p:sp>
      <p:sp>
        <p:nvSpPr>
          <p:cNvPr id="164912" name="Text Box 48"/>
          <p:cNvSpPr txBox="1">
            <a:spLocks noChangeArrowheads="1"/>
          </p:cNvSpPr>
          <p:nvPr/>
        </p:nvSpPr>
        <p:spPr bwMode="auto">
          <a:xfrm>
            <a:off x="5795963" y="3138488"/>
            <a:ext cx="279400" cy="304800"/>
          </a:xfrm>
          <a:prstGeom prst="rect">
            <a:avLst/>
          </a:prstGeom>
          <a:noFill/>
          <a:ln>
            <a:noFill/>
          </a:ln>
          <a:effectLst/>
          <a:extLst>
            <a:ext uri="{909E8E84-426E-40dd-AFC4-6F175D3DCCD1}">
              <a14:hiddenFill xmlns:a14="http://schemas.microsoft.com/office/drawing/2010/main" xmlns="">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1</a:t>
            </a:r>
          </a:p>
        </p:txBody>
      </p:sp>
      <p:sp>
        <p:nvSpPr>
          <p:cNvPr id="164913" name="Text Box 49"/>
          <p:cNvSpPr txBox="1">
            <a:spLocks noChangeArrowheads="1"/>
          </p:cNvSpPr>
          <p:nvPr/>
        </p:nvSpPr>
        <p:spPr bwMode="auto">
          <a:xfrm>
            <a:off x="6156325" y="3284538"/>
            <a:ext cx="306388" cy="304800"/>
          </a:xfrm>
          <a:prstGeom prst="rect">
            <a:avLst/>
          </a:prstGeom>
          <a:noFill/>
          <a:ln>
            <a:noFill/>
          </a:ln>
          <a:effectLst/>
          <a:extLst>
            <a:ext uri="{909E8E84-426E-40dd-AFC4-6F175D3DCCD1}">
              <a14:hiddenFill xmlns:a14="http://schemas.microsoft.com/office/drawing/2010/main" xmlns="">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r>
              <a:rPr lang="en-NZ" sz="1400">
                <a:latin typeface="Arial" charset="0"/>
              </a:rPr>
              <a:t>1</a:t>
            </a:r>
          </a:p>
        </p:txBody>
      </p:sp>
      <p:sp>
        <p:nvSpPr>
          <p:cNvPr id="164914" name="Text Box 50"/>
          <p:cNvSpPr txBox="1">
            <a:spLocks noChangeArrowheads="1"/>
          </p:cNvSpPr>
          <p:nvPr/>
        </p:nvSpPr>
        <p:spPr bwMode="auto">
          <a:xfrm>
            <a:off x="6659563" y="3051175"/>
            <a:ext cx="279400" cy="304800"/>
          </a:xfrm>
          <a:prstGeom prst="rect">
            <a:avLst/>
          </a:prstGeom>
          <a:noFill/>
          <a:ln>
            <a:noFill/>
          </a:ln>
          <a:effectLst/>
          <a:extLst>
            <a:ext uri="{909E8E84-426E-40dd-AFC4-6F175D3DCCD1}">
              <a14:hiddenFill xmlns:a14="http://schemas.microsoft.com/office/drawing/2010/main" xmlns="">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4915" name="Text Box 51"/>
          <p:cNvSpPr txBox="1">
            <a:spLocks noChangeArrowheads="1"/>
          </p:cNvSpPr>
          <p:nvPr/>
        </p:nvSpPr>
        <p:spPr bwMode="auto">
          <a:xfrm>
            <a:off x="5803900" y="3859213"/>
            <a:ext cx="279400" cy="304800"/>
          </a:xfrm>
          <a:prstGeom prst="rect">
            <a:avLst/>
          </a:prstGeom>
          <a:noFill/>
          <a:ln>
            <a:noFill/>
          </a:ln>
          <a:effectLst/>
          <a:extLst>
            <a:ext uri="{909E8E84-426E-40dd-AFC4-6F175D3DCCD1}">
              <a14:hiddenFill xmlns:a14="http://schemas.microsoft.com/office/drawing/2010/main" xmlns="">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4916" name="Text Box 52"/>
          <p:cNvSpPr txBox="1">
            <a:spLocks noChangeArrowheads="1"/>
          </p:cNvSpPr>
          <p:nvPr/>
        </p:nvSpPr>
        <p:spPr bwMode="auto">
          <a:xfrm>
            <a:off x="6948488" y="3859213"/>
            <a:ext cx="279400" cy="304800"/>
          </a:xfrm>
          <a:prstGeom prst="rect">
            <a:avLst/>
          </a:prstGeom>
          <a:noFill/>
          <a:ln>
            <a:noFill/>
          </a:ln>
          <a:effectLst/>
          <a:extLst>
            <a:ext uri="{909E8E84-426E-40dd-AFC4-6F175D3DCCD1}">
              <a14:hiddenFill xmlns:a14="http://schemas.microsoft.com/office/drawing/2010/main" xmlns="">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4</a:t>
            </a:r>
          </a:p>
        </p:txBody>
      </p:sp>
      <p:sp>
        <p:nvSpPr>
          <p:cNvPr id="164917" name="Rectangle 53"/>
          <p:cNvSpPr>
            <a:spLocks noChangeArrowheads="1"/>
          </p:cNvSpPr>
          <p:nvPr/>
        </p:nvSpPr>
        <p:spPr bwMode="auto">
          <a:xfrm>
            <a:off x="2844800" y="3716338"/>
            <a:ext cx="287338" cy="360362"/>
          </a:xfrm>
          <a:prstGeom prst="rect">
            <a:avLst/>
          </a:prstGeom>
          <a:noFill/>
          <a:ln w="28575">
            <a:solidFill>
              <a:srgbClr val="000080"/>
            </a:solidFill>
            <a:miter lim="800000"/>
            <a:headEnd/>
            <a:tailEnd/>
          </a:ln>
          <a:effectLst/>
          <a:extLst>
            <a:ext uri="{909E8E84-426E-40dd-AFC4-6F175D3DCCD1}">
              <a14:hiddenFill xmlns:a14="http://schemas.microsoft.com/office/drawing/2010/main" xmlns="">
                <a:solidFill>
                  <a:srgbClr val="00CC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nchor="ctr">
            <a:spAutoFit/>
          </a:bodyPr>
          <a:lstStyle/>
          <a:p>
            <a:endParaRPr lang="en-US"/>
          </a:p>
        </p:txBody>
      </p:sp>
      <p:sp>
        <p:nvSpPr>
          <p:cNvPr id="164918" name="Line 54"/>
          <p:cNvSpPr>
            <a:spLocks noChangeShapeType="1"/>
          </p:cNvSpPr>
          <p:nvPr/>
        </p:nvSpPr>
        <p:spPr bwMode="auto">
          <a:xfrm flipV="1">
            <a:off x="5580063" y="3573463"/>
            <a:ext cx="431800" cy="719137"/>
          </a:xfrm>
          <a:prstGeom prst="line">
            <a:avLst/>
          </a:prstGeom>
          <a:noFill/>
          <a:ln w="2857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164919" name="Line 55"/>
          <p:cNvSpPr>
            <a:spLocks noChangeShapeType="1"/>
          </p:cNvSpPr>
          <p:nvPr/>
        </p:nvSpPr>
        <p:spPr bwMode="auto">
          <a:xfrm>
            <a:off x="6084888" y="3644900"/>
            <a:ext cx="503237" cy="0"/>
          </a:xfrm>
          <a:prstGeom prst="line">
            <a:avLst/>
          </a:prstGeom>
          <a:noFill/>
          <a:ln w="2857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164920" name="Line 56"/>
          <p:cNvSpPr>
            <a:spLocks noChangeShapeType="1"/>
          </p:cNvSpPr>
          <p:nvPr/>
        </p:nvSpPr>
        <p:spPr bwMode="auto">
          <a:xfrm flipV="1">
            <a:off x="6659563" y="2924175"/>
            <a:ext cx="649287" cy="649288"/>
          </a:xfrm>
          <a:prstGeom prst="line">
            <a:avLst/>
          </a:prstGeom>
          <a:noFill/>
          <a:ln w="2857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23" name="Rectangle 22"/>
          <p:cNvSpPr/>
          <p:nvPr/>
        </p:nvSpPr>
        <p:spPr>
          <a:xfrm>
            <a:off x="-89116" y="6477920"/>
            <a:ext cx="9297058" cy="369332"/>
          </a:xfrm>
          <a:prstGeom prst="rect">
            <a:avLst/>
          </a:prstGeom>
        </p:spPr>
        <p:txBody>
          <a:bodyPr wrap="square">
            <a:spAutoFit/>
          </a:bodyPr>
          <a:lstStyle/>
          <a:p>
            <a:r>
              <a:rPr lang="en-US" dirty="0"/>
              <a:t>http://</a:t>
            </a:r>
            <a:r>
              <a:rPr lang="en-US" dirty="0" err="1"/>
              <a:t>www.allanwilsoncentre.ac.nz</a:t>
            </a:r>
            <a:r>
              <a:rPr lang="en-US" dirty="0"/>
              <a:t>/</a:t>
            </a:r>
            <a:r>
              <a:rPr lang="en-US" dirty="0" err="1"/>
              <a:t>massey</a:t>
            </a:r>
            <a:r>
              <a:rPr lang="en-US" dirty="0"/>
              <a:t>/</a:t>
            </a:r>
            <a:r>
              <a:rPr lang="en-US" dirty="0" err="1"/>
              <a:t>fms</a:t>
            </a:r>
            <a:r>
              <a:rPr lang="en-US" dirty="0"/>
              <a:t>/AWC/download/</a:t>
            </a:r>
            <a:r>
              <a:rPr lang="en-US" dirty="0" err="1" smtClean="0"/>
              <a:t>SK_DistanceBasedMethods.ppt</a:t>
            </a:r>
            <a:endParaRPr lang="en-US" dirty="0"/>
          </a:p>
        </p:txBody>
      </p:sp>
    </p:spTree>
    <p:extLst>
      <p:ext uri="{BB962C8B-B14F-4D97-AF65-F5344CB8AC3E}">
        <p14:creationId xmlns:p14="http://schemas.microsoft.com/office/powerpoint/2010/main" val="27120681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NZ" sz="4000"/>
              <a:t>Perfectly </a:t>
            </a:r>
            <a:r>
              <a:rPr lang="ja-JP" altLang="en-NZ" sz="4000">
                <a:latin typeface="Arial"/>
              </a:rPr>
              <a:t>“</a:t>
            </a:r>
            <a:r>
              <a:rPr lang="en-NZ" sz="4000"/>
              <a:t>tree-like</a:t>
            </a:r>
            <a:r>
              <a:rPr lang="ja-JP" altLang="en-NZ" sz="4000">
                <a:latin typeface="Arial"/>
              </a:rPr>
              <a:t>”</a:t>
            </a:r>
            <a:r>
              <a:rPr lang="en-NZ" sz="4000"/>
              <a:t> distances</a:t>
            </a:r>
          </a:p>
        </p:txBody>
      </p:sp>
      <p:graphicFrame>
        <p:nvGraphicFramePr>
          <p:cNvPr id="165891" name="Group 3"/>
          <p:cNvGraphicFramePr>
            <a:graphicFrameLocks noGrp="1"/>
          </p:cNvGraphicFramePr>
          <p:nvPr/>
        </p:nvGraphicFramePr>
        <p:xfrm>
          <a:off x="1403350" y="2708275"/>
          <a:ext cx="2808288" cy="1944688"/>
        </p:xfrm>
        <a:graphic>
          <a:graphicData uri="http://schemas.openxmlformats.org/drawingml/2006/table">
            <a:tbl>
              <a:tblPr/>
              <a:tblGrid>
                <a:gridCol w="701675"/>
                <a:gridCol w="703263"/>
                <a:gridCol w="700087"/>
                <a:gridCol w="703263"/>
              </a:tblGrid>
              <a:tr h="5032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Cat</a:t>
                      </a:r>
                    </a:p>
                  </a:txBody>
                  <a:tcP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3</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4</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5</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a:noFill/>
                    </a:lnT>
                    <a:lnB>
                      <a:noFill/>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Cow</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7</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a:noFill/>
                    </a:lnL>
                    <a:lnR cap="flat">
                      <a:noFill/>
                    </a:lnR>
                    <a:lnT>
                      <a:noFill/>
                    </a:lnT>
                    <a:lnB cap="flat">
                      <a:noFill/>
                    </a:lnB>
                    <a:lnTlToBr>
                      <a:noFill/>
                    </a:lnTlToBr>
                    <a:lnBlToTr>
                      <a:noFill/>
                    </a:lnBlToTr>
                    <a:noFill/>
                  </a:tcPr>
                </a:tc>
              </a:tr>
            </a:tbl>
          </a:graphicData>
        </a:graphic>
      </p:graphicFrame>
      <p:sp>
        <p:nvSpPr>
          <p:cNvPr id="165926" name="Line 38"/>
          <p:cNvSpPr>
            <a:spLocks noChangeShapeType="1"/>
          </p:cNvSpPr>
          <p:nvPr/>
        </p:nvSpPr>
        <p:spPr bwMode="auto">
          <a:xfrm>
            <a:off x="4356100" y="3787775"/>
            <a:ext cx="863600" cy="0"/>
          </a:xfrm>
          <a:prstGeom prst="line">
            <a:avLst/>
          </a:prstGeom>
          <a:noFill/>
          <a:ln w="76200">
            <a:solidFill>
              <a:schemeClr val="tx1"/>
            </a:solidFill>
            <a:round/>
            <a:headEnd/>
            <a:tailEnd type="stealth"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65927" name="Line 39"/>
          <p:cNvSpPr>
            <a:spLocks noChangeShapeType="1"/>
          </p:cNvSpPr>
          <p:nvPr/>
        </p:nvSpPr>
        <p:spPr bwMode="auto">
          <a:xfrm>
            <a:off x="5722938" y="3211513"/>
            <a:ext cx="360362" cy="36036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65928" name="Line 40"/>
          <p:cNvSpPr>
            <a:spLocks noChangeShapeType="1"/>
          </p:cNvSpPr>
          <p:nvPr/>
        </p:nvSpPr>
        <p:spPr bwMode="auto">
          <a:xfrm flipH="1">
            <a:off x="5580063" y="3571875"/>
            <a:ext cx="503237" cy="792163"/>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65929" name="Line 41"/>
          <p:cNvSpPr>
            <a:spLocks noChangeShapeType="1"/>
          </p:cNvSpPr>
          <p:nvPr/>
        </p:nvSpPr>
        <p:spPr bwMode="auto">
          <a:xfrm>
            <a:off x="6588125" y="3571875"/>
            <a:ext cx="1008063" cy="115252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65930" name="Line 42"/>
          <p:cNvSpPr>
            <a:spLocks noChangeShapeType="1"/>
          </p:cNvSpPr>
          <p:nvPr/>
        </p:nvSpPr>
        <p:spPr bwMode="auto">
          <a:xfrm>
            <a:off x="6083300" y="3571875"/>
            <a:ext cx="504825"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65931" name="Line 43"/>
          <p:cNvSpPr>
            <a:spLocks noChangeShapeType="1"/>
          </p:cNvSpPr>
          <p:nvPr/>
        </p:nvSpPr>
        <p:spPr bwMode="auto">
          <a:xfrm flipV="1">
            <a:off x="6588125" y="2924175"/>
            <a:ext cx="647700" cy="6477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65932" name="Rectangle 44"/>
          <p:cNvSpPr>
            <a:spLocks noChangeArrowheads="1"/>
          </p:cNvSpPr>
          <p:nvPr/>
        </p:nvSpPr>
        <p:spPr bwMode="auto">
          <a:xfrm>
            <a:off x="5291138" y="2779713"/>
            <a:ext cx="5397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a:latin typeface="Arial" charset="0"/>
              </a:rPr>
              <a:t>Cat</a:t>
            </a:r>
          </a:p>
        </p:txBody>
      </p:sp>
      <p:sp>
        <p:nvSpPr>
          <p:cNvPr id="165933" name="Rectangle 45"/>
          <p:cNvSpPr>
            <a:spLocks noChangeArrowheads="1"/>
          </p:cNvSpPr>
          <p:nvPr/>
        </p:nvSpPr>
        <p:spPr bwMode="auto">
          <a:xfrm>
            <a:off x="5219700" y="4364038"/>
            <a:ext cx="6032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a:latin typeface="Arial" charset="0"/>
              </a:rPr>
              <a:t>Dog</a:t>
            </a:r>
          </a:p>
        </p:txBody>
      </p:sp>
      <p:sp>
        <p:nvSpPr>
          <p:cNvPr id="165934" name="Rectangle 46"/>
          <p:cNvSpPr>
            <a:spLocks noChangeArrowheads="1"/>
          </p:cNvSpPr>
          <p:nvPr/>
        </p:nvSpPr>
        <p:spPr bwMode="auto">
          <a:xfrm>
            <a:off x="7235825" y="2779713"/>
            <a:ext cx="5397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NZ">
                <a:latin typeface="Arial" charset="0"/>
              </a:rPr>
              <a:t>Rat</a:t>
            </a:r>
          </a:p>
        </p:txBody>
      </p:sp>
      <p:sp>
        <p:nvSpPr>
          <p:cNvPr id="165935" name="Rectangle 47"/>
          <p:cNvSpPr>
            <a:spLocks noChangeArrowheads="1"/>
          </p:cNvSpPr>
          <p:nvPr/>
        </p:nvSpPr>
        <p:spPr bwMode="auto">
          <a:xfrm>
            <a:off x="7307263" y="4724400"/>
            <a:ext cx="641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NZ">
                <a:latin typeface="Arial" charset="0"/>
              </a:rPr>
              <a:t>Cow</a:t>
            </a:r>
          </a:p>
        </p:txBody>
      </p:sp>
      <p:sp>
        <p:nvSpPr>
          <p:cNvPr id="165936" name="Text Box 48"/>
          <p:cNvSpPr txBox="1">
            <a:spLocks noChangeArrowheads="1"/>
          </p:cNvSpPr>
          <p:nvPr/>
        </p:nvSpPr>
        <p:spPr bwMode="auto">
          <a:xfrm>
            <a:off x="5795963" y="3138488"/>
            <a:ext cx="279400" cy="304800"/>
          </a:xfrm>
          <a:prstGeom prst="rect">
            <a:avLst/>
          </a:prstGeom>
          <a:noFill/>
          <a:ln>
            <a:noFill/>
          </a:ln>
          <a:effectLst/>
          <a:extLst>
            <a:ext uri="{909E8E84-426E-40dd-AFC4-6F175D3DCCD1}">
              <a14:hiddenFill xmlns:a14="http://schemas.microsoft.com/office/drawing/2010/main" xmlns="">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1</a:t>
            </a:r>
          </a:p>
        </p:txBody>
      </p:sp>
      <p:sp>
        <p:nvSpPr>
          <p:cNvPr id="165937" name="Text Box 49"/>
          <p:cNvSpPr txBox="1">
            <a:spLocks noChangeArrowheads="1"/>
          </p:cNvSpPr>
          <p:nvPr/>
        </p:nvSpPr>
        <p:spPr bwMode="auto">
          <a:xfrm>
            <a:off x="6156325" y="3284538"/>
            <a:ext cx="306388" cy="304800"/>
          </a:xfrm>
          <a:prstGeom prst="rect">
            <a:avLst/>
          </a:prstGeom>
          <a:noFill/>
          <a:ln>
            <a:noFill/>
          </a:ln>
          <a:effectLst/>
          <a:extLst>
            <a:ext uri="{909E8E84-426E-40dd-AFC4-6F175D3DCCD1}">
              <a14:hiddenFill xmlns:a14="http://schemas.microsoft.com/office/drawing/2010/main" xmlns="">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r>
              <a:rPr lang="en-NZ" sz="1400">
                <a:latin typeface="Arial" charset="0"/>
              </a:rPr>
              <a:t>1</a:t>
            </a:r>
          </a:p>
        </p:txBody>
      </p:sp>
      <p:sp>
        <p:nvSpPr>
          <p:cNvPr id="165938" name="Text Box 50"/>
          <p:cNvSpPr txBox="1">
            <a:spLocks noChangeArrowheads="1"/>
          </p:cNvSpPr>
          <p:nvPr/>
        </p:nvSpPr>
        <p:spPr bwMode="auto">
          <a:xfrm>
            <a:off x="6659563" y="3051175"/>
            <a:ext cx="279400" cy="304800"/>
          </a:xfrm>
          <a:prstGeom prst="rect">
            <a:avLst/>
          </a:prstGeom>
          <a:noFill/>
          <a:ln>
            <a:noFill/>
          </a:ln>
          <a:effectLst/>
          <a:extLst>
            <a:ext uri="{909E8E84-426E-40dd-AFC4-6F175D3DCCD1}">
              <a14:hiddenFill xmlns:a14="http://schemas.microsoft.com/office/drawing/2010/main" xmlns="">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5939" name="Text Box 51"/>
          <p:cNvSpPr txBox="1">
            <a:spLocks noChangeArrowheads="1"/>
          </p:cNvSpPr>
          <p:nvPr/>
        </p:nvSpPr>
        <p:spPr bwMode="auto">
          <a:xfrm>
            <a:off x="5803900" y="3859213"/>
            <a:ext cx="279400" cy="304800"/>
          </a:xfrm>
          <a:prstGeom prst="rect">
            <a:avLst/>
          </a:prstGeom>
          <a:noFill/>
          <a:ln>
            <a:noFill/>
          </a:ln>
          <a:effectLst/>
          <a:extLst>
            <a:ext uri="{909E8E84-426E-40dd-AFC4-6F175D3DCCD1}">
              <a14:hiddenFill xmlns:a14="http://schemas.microsoft.com/office/drawing/2010/main" xmlns="">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5940" name="Text Box 52"/>
          <p:cNvSpPr txBox="1">
            <a:spLocks noChangeArrowheads="1"/>
          </p:cNvSpPr>
          <p:nvPr/>
        </p:nvSpPr>
        <p:spPr bwMode="auto">
          <a:xfrm>
            <a:off x="6948488" y="3859213"/>
            <a:ext cx="279400" cy="304800"/>
          </a:xfrm>
          <a:prstGeom prst="rect">
            <a:avLst/>
          </a:prstGeom>
          <a:noFill/>
          <a:ln>
            <a:noFill/>
          </a:ln>
          <a:effectLst/>
          <a:extLst>
            <a:ext uri="{909E8E84-426E-40dd-AFC4-6F175D3DCCD1}">
              <a14:hiddenFill xmlns:a14="http://schemas.microsoft.com/office/drawing/2010/main" xmlns="">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4</a:t>
            </a:r>
          </a:p>
        </p:txBody>
      </p:sp>
      <p:sp>
        <p:nvSpPr>
          <p:cNvPr id="165941" name="Rectangle 53"/>
          <p:cNvSpPr>
            <a:spLocks noChangeArrowheads="1"/>
          </p:cNvSpPr>
          <p:nvPr/>
        </p:nvSpPr>
        <p:spPr bwMode="auto">
          <a:xfrm>
            <a:off x="2124075" y="4221163"/>
            <a:ext cx="287338" cy="360362"/>
          </a:xfrm>
          <a:prstGeom prst="rect">
            <a:avLst/>
          </a:prstGeom>
          <a:noFill/>
          <a:ln w="28575">
            <a:solidFill>
              <a:srgbClr val="FF6600"/>
            </a:solidFill>
            <a:miter lim="800000"/>
            <a:headEnd/>
            <a:tailEnd/>
          </a:ln>
          <a:effectLst/>
          <a:extLst>
            <a:ext uri="{909E8E84-426E-40dd-AFC4-6F175D3DCCD1}">
              <a14:hiddenFill xmlns:a14="http://schemas.microsoft.com/office/drawing/2010/main" xmlns="">
                <a:solidFill>
                  <a:srgbClr val="00CC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nchor="ctr">
            <a:spAutoFit/>
          </a:bodyPr>
          <a:lstStyle/>
          <a:p>
            <a:endParaRPr lang="en-US"/>
          </a:p>
        </p:txBody>
      </p:sp>
      <p:sp>
        <p:nvSpPr>
          <p:cNvPr id="165942" name="Line 54"/>
          <p:cNvSpPr>
            <a:spLocks noChangeShapeType="1"/>
          </p:cNvSpPr>
          <p:nvPr/>
        </p:nvSpPr>
        <p:spPr bwMode="auto">
          <a:xfrm>
            <a:off x="5651500" y="3213100"/>
            <a:ext cx="360363" cy="360363"/>
          </a:xfrm>
          <a:prstGeom prst="line">
            <a:avLst/>
          </a:prstGeom>
          <a:noFill/>
          <a:ln w="28575">
            <a:solidFill>
              <a:srgbClr val="FF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165943" name="Line 55"/>
          <p:cNvSpPr>
            <a:spLocks noChangeShapeType="1"/>
          </p:cNvSpPr>
          <p:nvPr/>
        </p:nvSpPr>
        <p:spPr bwMode="auto">
          <a:xfrm>
            <a:off x="6084888" y="3644900"/>
            <a:ext cx="503237" cy="0"/>
          </a:xfrm>
          <a:prstGeom prst="line">
            <a:avLst/>
          </a:prstGeom>
          <a:noFill/>
          <a:ln w="28575">
            <a:solidFill>
              <a:srgbClr val="FF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165944" name="Line 56"/>
          <p:cNvSpPr>
            <a:spLocks noChangeShapeType="1"/>
          </p:cNvSpPr>
          <p:nvPr/>
        </p:nvSpPr>
        <p:spPr bwMode="auto">
          <a:xfrm>
            <a:off x="6659563" y="3573463"/>
            <a:ext cx="1008062" cy="1150937"/>
          </a:xfrm>
          <a:prstGeom prst="line">
            <a:avLst/>
          </a:prstGeom>
          <a:noFill/>
          <a:ln w="28575">
            <a:solidFill>
              <a:srgbClr val="FF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23" name="Rectangle 22"/>
          <p:cNvSpPr/>
          <p:nvPr/>
        </p:nvSpPr>
        <p:spPr>
          <a:xfrm>
            <a:off x="-89116" y="6477920"/>
            <a:ext cx="9297058" cy="369332"/>
          </a:xfrm>
          <a:prstGeom prst="rect">
            <a:avLst/>
          </a:prstGeom>
        </p:spPr>
        <p:txBody>
          <a:bodyPr wrap="square">
            <a:spAutoFit/>
          </a:bodyPr>
          <a:lstStyle/>
          <a:p>
            <a:r>
              <a:rPr lang="en-US" dirty="0"/>
              <a:t>http://</a:t>
            </a:r>
            <a:r>
              <a:rPr lang="en-US" dirty="0" err="1"/>
              <a:t>www.allanwilsoncentre.ac.nz</a:t>
            </a:r>
            <a:r>
              <a:rPr lang="en-US" dirty="0"/>
              <a:t>/</a:t>
            </a:r>
            <a:r>
              <a:rPr lang="en-US" dirty="0" err="1"/>
              <a:t>massey</a:t>
            </a:r>
            <a:r>
              <a:rPr lang="en-US" dirty="0"/>
              <a:t>/</a:t>
            </a:r>
            <a:r>
              <a:rPr lang="en-US" dirty="0" err="1"/>
              <a:t>fms</a:t>
            </a:r>
            <a:r>
              <a:rPr lang="en-US" dirty="0"/>
              <a:t>/AWC/download/</a:t>
            </a:r>
            <a:r>
              <a:rPr lang="en-US" dirty="0" err="1" smtClean="0"/>
              <a:t>SK_DistanceBasedMethods.ppt</a:t>
            </a:r>
            <a:endParaRPr lang="en-US" dirty="0"/>
          </a:p>
        </p:txBody>
      </p:sp>
    </p:spTree>
    <p:extLst>
      <p:ext uri="{BB962C8B-B14F-4D97-AF65-F5344CB8AC3E}">
        <p14:creationId xmlns:p14="http://schemas.microsoft.com/office/powerpoint/2010/main" val="31213244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NZ" sz="4000"/>
              <a:t>Perfectly </a:t>
            </a:r>
            <a:r>
              <a:rPr lang="ja-JP" altLang="en-NZ" sz="4000">
                <a:latin typeface="Arial"/>
              </a:rPr>
              <a:t>“</a:t>
            </a:r>
            <a:r>
              <a:rPr lang="en-NZ" sz="4000"/>
              <a:t>tree-like</a:t>
            </a:r>
            <a:r>
              <a:rPr lang="ja-JP" altLang="en-NZ" sz="4000">
                <a:latin typeface="Arial"/>
              </a:rPr>
              <a:t>”</a:t>
            </a:r>
            <a:r>
              <a:rPr lang="en-NZ" sz="4000"/>
              <a:t> distances</a:t>
            </a:r>
          </a:p>
        </p:txBody>
      </p:sp>
      <p:graphicFrame>
        <p:nvGraphicFramePr>
          <p:cNvPr id="166915" name="Group 3"/>
          <p:cNvGraphicFramePr>
            <a:graphicFrameLocks noGrp="1"/>
          </p:cNvGraphicFramePr>
          <p:nvPr/>
        </p:nvGraphicFramePr>
        <p:xfrm>
          <a:off x="1403350" y="2708275"/>
          <a:ext cx="2808288" cy="1944688"/>
        </p:xfrm>
        <a:graphic>
          <a:graphicData uri="http://schemas.openxmlformats.org/drawingml/2006/table">
            <a:tbl>
              <a:tblPr/>
              <a:tblGrid>
                <a:gridCol w="701675"/>
                <a:gridCol w="703263"/>
                <a:gridCol w="700087"/>
                <a:gridCol w="703263"/>
              </a:tblGrid>
              <a:tr h="5032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Cat</a:t>
                      </a:r>
                    </a:p>
                  </a:txBody>
                  <a:tcP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3</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4</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5</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a:noFill/>
                    </a:lnT>
                    <a:lnB>
                      <a:noFill/>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Cow</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7</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a:noFill/>
                    </a:lnL>
                    <a:lnR cap="flat">
                      <a:noFill/>
                    </a:lnR>
                    <a:lnT>
                      <a:noFill/>
                    </a:lnT>
                    <a:lnB cap="flat">
                      <a:noFill/>
                    </a:lnB>
                    <a:lnTlToBr>
                      <a:noFill/>
                    </a:lnTlToBr>
                    <a:lnBlToTr>
                      <a:noFill/>
                    </a:lnBlToTr>
                    <a:noFill/>
                  </a:tcPr>
                </a:tc>
              </a:tr>
            </a:tbl>
          </a:graphicData>
        </a:graphic>
      </p:graphicFrame>
      <p:sp>
        <p:nvSpPr>
          <p:cNvPr id="166950" name="Line 38"/>
          <p:cNvSpPr>
            <a:spLocks noChangeShapeType="1"/>
          </p:cNvSpPr>
          <p:nvPr/>
        </p:nvSpPr>
        <p:spPr bwMode="auto">
          <a:xfrm>
            <a:off x="4356100" y="3787775"/>
            <a:ext cx="863600" cy="0"/>
          </a:xfrm>
          <a:prstGeom prst="line">
            <a:avLst/>
          </a:prstGeom>
          <a:noFill/>
          <a:ln w="76200">
            <a:solidFill>
              <a:schemeClr val="tx1"/>
            </a:solidFill>
            <a:round/>
            <a:headEnd/>
            <a:tailEnd type="stealth"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66951" name="Line 39"/>
          <p:cNvSpPr>
            <a:spLocks noChangeShapeType="1"/>
          </p:cNvSpPr>
          <p:nvPr/>
        </p:nvSpPr>
        <p:spPr bwMode="auto">
          <a:xfrm>
            <a:off x="5722938" y="3211513"/>
            <a:ext cx="360362" cy="36036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66952" name="Line 40"/>
          <p:cNvSpPr>
            <a:spLocks noChangeShapeType="1"/>
          </p:cNvSpPr>
          <p:nvPr/>
        </p:nvSpPr>
        <p:spPr bwMode="auto">
          <a:xfrm flipH="1">
            <a:off x="5580063" y="3571875"/>
            <a:ext cx="503237" cy="792163"/>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66953" name="Line 41"/>
          <p:cNvSpPr>
            <a:spLocks noChangeShapeType="1"/>
          </p:cNvSpPr>
          <p:nvPr/>
        </p:nvSpPr>
        <p:spPr bwMode="auto">
          <a:xfrm>
            <a:off x="6588125" y="3571875"/>
            <a:ext cx="1008063" cy="115252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66954" name="Line 42"/>
          <p:cNvSpPr>
            <a:spLocks noChangeShapeType="1"/>
          </p:cNvSpPr>
          <p:nvPr/>
        </p:nvSpPr>
        <p:spPr bwMode="auto">
          <a:xfrm>
            <a:off x="6083300" y="3571875"/>
            <a:ext cx="504825"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66955" name="Line 43"/>
          <p:cNvSpPr>
            <a:spLocks noChangeShapeType="1"/>
          </p:cNvSpPr>
          <p:nvPr/>
        </p:nvSpPr>
        <p:spPr bwMode="auto">
          <a:xfrm flipV="1">
            <a:off x="6588125" y="2924175"/>
            <a:ext cx="647700" cy="6477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66956" name="Rectangle 44"/>
          <p:cNvSpPr>
            <a:spLocks noChangeArrowheads="1"/>
          </p:cNvSpPr>
          <p:nvPr/>
        </p:nvSpPr>
        <p:spPr bwMode="auto">
          <a:xfrm>
            <a:off x="5291138" y="2779713"/>
            <a:ext cx="5397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a:latin typeface="Arial" charset="0"/>
              </a:rPr>
              <a:t>Cat</a:t>
            </a:r>
          </a:p>
        </p:txBody>
      </p:sp>
      <p:sp>
        <p:nvSpPr>
          <p:cNvPr id="166957" name="Rectangle 45"/>
          <p:cNvSpPr>
            <a:spLocks noChangeArrowheads="1"/>
          </p:cNvSpPr>
          <p:nvPr/>
        </p:nvSpPr>
        <p:spPr bwMode="auto">
          <a:xfrm>
            <a:off x="5219700" y="4364038"/>
            <a:ext cx="6032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a:latin typeface="Arial" charset="0"/>
              </a:rPr>
              <a:t>Dog</a:t>
            </a:r>
          </a:p>
        </p:txBody>
      </p:sp>
      <p:sp>
        <p:nvSpPr>
          <p:cNvPr id="166958" name="Rectangle 46"/>
          <p:cNvSpPr>
            <a:spLocks noChangeArrowheads="1"/>
          </p:cNvSpPr>
          <p:nvPr/>
        </p:nvSpPr>
        <p:spPr bwMode="auto">
          <a:xfrm>
            <a:off x="7235825" y="2779713"/>
            <a:ext cx="5397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NZ">
                <a:latin typeface="Arial" charset="0"/>
              </a:rPr>
              <a:t>Rat</a:t>
            </a:r>
          </a:p>
        </p:txBody>
      </p:sp>
      <p:sp>
        <p:nvSpPr>
          <p:cNvPr id="166959" name="Rectangle 47"/>
          <p:cNvSpPr>
            <a:spLocks noChangeArrowheads="1"/>
          </p:cNvSpPr>
          <p:nvPr/>
        </p:nvSpPr>
        <p:spPr bwMode="auto">
          <a:xfrm>
            <a:off x="7307263" y="4724400"/>
            <a:ext cx="641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NZ">
                <a:latin typeface="Arial" charset="0"/>
              </a:rPr>
              <a:t>Cow</a:t>
            </a:r>
          </a:p>
        </p:txBody>
      </p:sp>
      <p:sp>
        <p:nvSpPr>
          <p:cNvPr id="166960" name="Text Box 48"/>
          <p:cNvSpPr txBox="1">
            <a:spLocks noChangeArrowheads="1"/>
          </p:cNvSpPr>
          <p:nvPr/>
        </p:nvSpPr>
        <p:spPr bwMode="auto">
          <a:xfrm>
            <a:off x="5795963" y="3138488"/>
            <a:ext cx="279400" cy="304800"/>
          </a:xfrm>
          <a:prstGeom prst="rect">
            <a:avLst/>
          </a:prstGeom>
          <a:noFill/>
          <a:ln>
            <a:noFill/>
          </a:ln>
          <a:effectLst/>
          <a:extLst>
            <a:ext uri="{909E8E84-426E-40dd-AFC4-6F175D3DCCD1}">
              <a14:hiddenFill xmlns:a14="http://schemas.microsoft.com/office/drawing/2010/main" xmlns="">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1</a:t>
            </a:r>
          </a:p>
        </p:txBody>
      </p:sp>
      <p:sp>
        <p:nvSpPr>
          <p:cNvPr id="166961" name="Text Box 49"/>
          <p:cNvSpPr txBox="1">
            <a:spLocks noChangeArrowheads="1"/>
          </p:cNvSpPr>
          <p:nvPr/>
        </p:nvSpPr>
        <p:spPr bwMode="auto">
          <a:xfrm>
            <a:off x="6156325" y="3284538"/>
            <a:ext cx="306388" cy="304800"/>
          </a:xfrm>
          <a:prstGeom prst="rect">
            <a:avLst/>
          </a:prstGeom>
          <a:noFill/>
          <a:ln>
            <a:noFill/>
          </a:ln>
          <a:effectLst/>
          <a:extLst>
            <a:ext uri="{909E8E84-426E-40dd-AFC4-6F175D3DCCD1}">
              <a14:hiddenFill xmlns:a14="http://schemas.microsoft.com/office/drawing/2010/main" xmlns="">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r>
              <a:rPr lang="en-NZ" sz="1400">
                <a:latin typeface="Arial" charset="0"/>
              </a:rPr>
              <a:t>1</a:t>
            </a:r>
          </a:p>
        </p:txBody>
      </p:sp>
      <p:sp>
        <p:nvSpPr>
          <p:cNvPr id="166962" name="Text Box 50"/>
          <p:cNvSpPr txBox="1">
            <a:spLocks noChangeArrowheads="1"/>
          </p:cNvSpPr>
          <p:nvPr/>
        </p:nvSpPr>
        <p:spPr bwMode="auto">
          <a:xfrm>
            <a:off x="6659563" y="3051175"/>
            <a:ext cx="279400" cy="304800"/>
          </a:xfrm>
          <a:prstGeom prst="rect">
            <a:avLst/>
          </a:prstGeom>
          <a:noFill/>
          <a:ln>
            <a:noFill/>
          </a:ln>
          <a:effectLst/>
          <a:extLst>
            <a:ext uri="{909E8E84-426E-40dd-AFC4-6F175D3DCCD1}">
              <a14:hiddenFill xmlns:a14="http://schemas.microsoft.com/office/drawing/2010/main" xmlns="">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6963" name="Text Box 51"/>
          <p:cNvSpPr txBox="1">
            <a:spLocks noChangeArrowheads="1"/>
          </p:cNvSpPr>
          <p:nvPr/>
        </p:nvSpPr>
        <p:spPr bwMode="auto">
          <a:xfrm>
            <a:off x="5803900" y="3859213"/>
            <a:ext cx="279400" cy="304800"/>
          </a:xfrm>
          <a:prstGeom prst="rect">
            <a:avLst/>
          </a:prstGeom>
          <a:noFill/>
          <a:ln>
            <a:noFill/>
          </a:ln>
          <a:effectLst/>
          <a:extLst>
            <a:ext uri="{909E8E84-426E-40dd-AFC4-6F175D3DCCD1}">
              <a14:hiddenFill xmlns:a14="http://schemas.microsoft.com/office/drawing/2010/main" xmlns="">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6964" name="Text Box 52"/>
          <p:cNvSpPr txBox="1">
            <a:spLocks noChangeArrowheads="1"/>
          </p:cNvSpPr>
          <p:nvPr/>
        </p:nvSpPr>
        <p:spPr bwMode="auto">
          <a:xfrm>
            <a:off x="6948488" y="3859213"/>
            <a:ext cx="279400" cy="304800"/>
          </a:xfrm>
          <a:prstGeom prst="rect">
            <a:avLst/>
          </a:prstGeom>
          <a:noFill/>
          <a:ln>
            <a:noFill/>
          </a:ln>
          <a:effectLst/>
          <a:extLst>
            <a:ext uri="{909E8E84-426E-40dd-AFC4-6F175D3DCCD1}">
              <a14:hiddenFill xmlns:a14="http://schemas.microsoft.com/office/drawing/2010/main" xmlns="">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4</a:t>
            </a:r>
          </a:p>
        </p:txBody>
      </p:sp>
      <p:sp>
        <p:nvSpPr>
          <p:cNvPr id="166965" name="Rectangle 53"/>
          <p:cNvSpPr>
            <a:spLocks noChangeArrowheads="1"/>
          </p:cNvSpPr>
          <p:nvPr/>
        </p:nvSpPr>
        <p:spPr bwMode="auto">
          <a:xfrm>
            <a:off x="2844800" y="4148138"/>
            <a:ext cx="287338" cy="360362"/>
          </a:xfrm>
          <a:prstGeom prst="rect">
            <a:avLst/>
          </a:prstGeom>
          <a:noFill/>
          <a:ln w="28575">
            <a:solidFill>
              <a:srgbClr val="800080"/>
            </a:solidFill>
            <a:miter lim="800000"/>
            <a:headEnd/>
            <a:tailEnd/>
          </a:ln>
          <a:effectLst/>
          <a:extLst>
            <a:ext uri="{909E8E84-426E-40dd-AFC4-6F175D3DCCD1}">
              <a14:hiddenFill xmlns:a14="http://schemas.microsoft.com/office/drawing/2010/main" xmlns="">
                <a:solidFill>
                  <a:srgbClr val="00CC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nchor="ctr">
            <a:spAutoFit/>
          </a:bodyPr>
          <a:lstStyle/>
          <a:p>
            <a:endParaRPr lang="en-US"/>
          </a:p>
        </p:txBody>
      </p:sp>
      <p:sp>
        <p:nvSpPr>
          <p:cNvPr id="166966" name="Line 54"/>
          <p:cNvSpPr>
            <a:spLocks noChangeShapeType="1"/>
          </p:cNvSpPr>
          <p:nvPr/>
        </p:nvSpPr>
        <p:spPr bwMode="auto">
          <a:xfrm flipV="1">
            <a:off x="5580063" y="3573463"/>
            <a:ext cx="431800" cy="719137"/>
          </a:xfrm>
          <a:prstGeom prst="line">
            <a:avLst/>
          </a:prstGeom>
          <a:noFill/>
          <a:ln w="28575">
            <a:solidFill>
              <a:srgbClr val="800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166967" name="Line 55"/>
          <p:cNvSpPr>
            <a:spLocks noChangeShapeType="1"/>
          </p:cNvSpPr>
          <p:nvPr/>
        </p:nvSpPr>
        <p:spPr bwMode="auto">
          <a:xfrm>
            <a:off x="6084888" y="3644900"/>
            <a:ext cx="503237" cy="0"/>
          </a:xfrm>
          <a:prstGeom prst="line">
            <a:avLst/>
          </a:prstGeom>
          <a:noFill/>
          <a:ln w="28575">
            <a:solidFill>
              <a:srgbClr val="800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166968" name="Line 56"/>
          <p:cNvSpPr>
            <a:spLocks noChangeShapeType="1"/>
          </p:cNvSpPr>
          <p:nvPr/>
        </p:nvSpPr>
        <p:spPr bwMode="auto">
          <a:xfrm>
            <a:off x="6659563" y="3573463"/>
            <a:ext cx="936625" cy="1079500"/>
          </a:xfrm>
          <a:prstGeom prst="line">
            <a:avLst/>
          </a:prstGeom>
          <a:noFill/>
          <a:ln w="28575">
            <a:solidFill>
              <a:srgbClr val="800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23" name="Rectangle 22"/>
          <p:cNvSpPr/>
          <p:nvPr/>
        </p:nvSpPr>
        <p:spPr>
          <a:xfrm>
            <a:off x="-89116" y="6477920"/>
            <a:ext cx="9297058" cy="369332"/>
          </a:xfrm>
          <a:prstGeom prst="rect">
            <a:avLst/>
          </a:prstGeom>
        </p:spPr>
        <p:txBody>
          <a:bodyPr wrap="square">
            <a:spAutoFit/>
          </a:bodyPr>
          <a:lstStyle/>
          <a:p>
            <a:r>
              <a:rPr lang="en-US" dirty="0"/>
              <a:t>http://</a:t>
            </a:r>
            <a:r>
              <a:rPr lang="en-US" dirty="0" err="1"/>
              <a:t>www.allanwilsoncentre.ac.nz</a:t>
            </a:r>
            <a:r>
              <a:rPr lang="en-US" dirty="0"/>
              <a:t>/</a:t>
            </a:r>
            <a:r>
              <a:rPr lang="en-US" dirty="0" err="1"/>
              <a:t>massey</a:t>
            </a:r>
            <a:r>
              <a:rPr lang="en-US" dirty="0"/>
              <a:t>/</a:t>
            </a:r>
            <a:r>
              <a:rPr lang="en-US" dirty="0" err="1"/>
              <a:t>fms</a:t>
            </a:r>
            <a:r>
              <a:rPr lang="en-US" dirty="0"/>
              <a:t>/AWC/download/</a:t>
            </a:r>
            <a:r>
              <a:rPr lang="en-US" dirty="0" err="1" smtClean="0"/>
              <a:t>SK_DistanceBasedMethods.ppt</a:t>
            </a:r>
            <a:endParaRPr lang="en-US" dirty="0"/>
          </a:p>
        </p:txBody>
      </p:sp>
    </p:spTree>
    <p:extLst>
      <p:ext uri="{BB962C8B-B14F-4D97-AF65-F5344CB8AC3E}">
        <p14:creationId xmlns:p14="http://schemas.microsoft.com/office/powerpoint/2010/main" val="28983086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NZ" sz="4000"/>
              <a:t>Perfectly </a:t>
            </a:r>
            <a:r>
              <a:rPr lang="ja-JP" altLang="en-NZ" sz="4000">
                <a:latin typeface="Arial"/>
              </a:rPr>
              <a:t>“</a:t>
            </a:r>
            <a:r>
              <a:rPr lang="en-NZ" sz="4000"/>
              <a:t>tree-like</a:t>
            </a:r>
            <a:r>
              <a:rPr lang="ja-JP" altLang="en-NZ" sz="4000">
                <a:latin typeface="Arial"/>
              </a:rPr>
              <a:t>”</a:t>
            </a:r>
            <a:r>
              <a:rPr lang="en-NZ" sz="4000"/>
              <a:t> distances</a:t>
            </a:r>
          </a:p>
        </p:txBody>
      </p:sp>
      <p:graphicFrame>
        <p:nvGraphicFramePr>
          <p:cNvPr id="167939" name="Group 3"/>
          <p:cNvGraphicFramePr>
            <a:graphicFrameLocks noGrp="1"/>
          </p:cNvGraphicFramePr>
          <p:nvPr/>
        </p:nvGraphicFramePr>
        <p:xfrm>
          <a:off x="1403350" y="2708275"/>
          <a:ext cx="2808288" cy="1944688"/>
        </p:xfrm>
        <a:graphic>
          <a:graphicData uri="http://schemas.openxmlformats.org/drawingml/2006/table">
            <a:tbl>
              <a:tblPr/>
              <a:tblGrid>
                <a:gridCol w="701675"/>
                <a:gridCol w="703263"/>
                <a:gridCol w="700087"/>
                <a:gridCol w="703263"/>
              </a:tblGrid>
              <a:tr h="5032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Cat</a:t>
                      </a:r>
                    </a:p>
                  </a:txBody>
                  <a:tcP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3</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4</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5</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a:noFill/>
                    </a:lnT>
                    <a:lnB>
                      <a:noFill/>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Cow</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7</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a:noFill/>
                    </a:lnL>
                    <a:lnR cap="flat">
                      <a:noFill/>
                    </a:lnR>
                    <a:lnT>
                      <a:noFill/>
                    </a:lnT>
                    <a:lnB cap="flat">
                      <a:noFill/>
                    </a:lnB>
                    <a:lnTlToBr>
                      <a:noFill/>
                    </a:lnTlToBr>
                    <a:lnBlToTr>
                      <a:noFill/>
                    </a:lnBlToTr>
                    <a:noFill/>
                  </a:tcPr>
                </a:tc>
              </a:tr>
            </a:tbl>
          </a:graphicData>
        </a:graphic>
      </p:graphicFrame>
      <p:sp>
        <p:nvSpPr>
          <p:cNvPr id="167974" name="Line 38"/>
          <p:cNvSpPr>
            <a:spLocks noChangeShapeType="1"/>
          </p:cNvSpPr>
          <p:nvPr/>
        </p:nvSpPr>
        <p:spPr bwMode="auto">
          <a:xfrm>
            <a:off x="4356100" y="3787775"/>
            <a:ext cx="863600" cy="0"/>
          </a:xfrm>
          <a:prstGeom prst="line">
            <a:avLst/>
          </a:prstGeom>
          <a:noFill/>
          <a:ln w="76200">
            <a:solidFill>
              <a:schemeClr val="tx1"/>
            </a:solidFill>
            <a:round/>
            <a:headEnd/>
            <a:tailEnd type="stealth"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67975" name="Line 39"/>
          <p:cNvSpPr>
            <a:spLocks noChangeShapeType="1"/>
          </p:cNvSpPr>
          <p:nvPr/>
        </p:nvSpPr>
        <p:spPr bwMode="auto">
          <a:xfrm>
            <a:off x="5722938" y="3211513"/>
            <a:ext cx="360362" cy="36036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67976" name="Line 40"/>
          <p:cNvSpPr>
            <a:spLocks noChangeShapeType="1"/>
          </p:cNvSpPr>
          <p:nvPr/>
        </p:nvSpPr>
        <p:spPr bwMode="auto">
          <a:xfrm flipH="1">
            <a:off x="5580063" y="3571875"/>
            <a:ext cx="503237" cy="792163"/>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67977" name="Line 41"/>
          <p:cNvSpPr>
            <a:spLocks noChangeShapeType="1"/>
          </p:cNvSpPr>
          <p:nvPr/>
        </p:nvSpPr>
        <p:spPr bwMode="auto">
          <a:xfrm>
            <a:off x="6588125" y="3571875"/>
            <a:ext cx="1008063" cy="115252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67978" name="Line 42"/>
          <p:cNvSpPr>
            <a:spLocks noChangeShapeType="1"/>
          </p:cNvSpPr>
          <p:nvPr/>
        </p:nvSpPr>
        <p:spPr bwMode="auto">
          <a:xfrm>
            <a:off x="6083300" y="3571875"/>
            <a:ext cx="504825"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67979" name="Line 43"/>
          <p:cNvSpPr>
            <a:spLocks noChangeShapeType="1"/>
          </p:cNvSpPr>
          <p:nvPr/>
        </p:nvSpPr>
        <p:spPr bwMode="auto">
          <a:xfrm flipV="1">
            <a:off x="6588125" y="2924175"/>
            <a:ext cx="647700" cy="6477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67980" name="Rectangle 44"/>
          <p:cNvSpPr>
            <a:spLocks noChangeArrowheads="1"/>
          </p:cNvSpPr>
          <p:nvPr/>
        </p:nvSpPr>
        <p:spPr bwMode="auto">
          <a:xfrm>
            <a:off x="5291138" y="2779713"/>
            <a:ext cx="5397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a:latin typeface="Arial" charset="0"/>
              </a:rPr>
              <a:t>Cat</a:t>
            </a:r>
          </a:p>
        </p:txBody>
      </p:sp>
      <p:sp>
        <p:nvSpPr>
          <p:cNvPr id="167981" name="Rectangle 45"/>
          <p:cNvSpPr>
            <a:spLocks noChangeArrowheads="1"/>
          </p:cNvSpPr>
          <p:nvPr/>
        </p:nvSpPr>
        <p:spPr bwMode="auto">
          <a:xfrm>
            <a:off x="5219700" y="4364038"/>
            <a:ext cx="6032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a:latin typeface="Arial" charset="0"/>
              </a:rPr>
              <a:t>Dog</a:t>
            </a:r>
          </a:p>
        </p:txBody>
      </p:sp>
      <p:sp>
        <p:nvSpPr>
          <p:cNvPr id="167982" name="Rectangle 46"/>
          <p:cNvSpPr>
            <a:spLocks noChangeArrowheads="1"/>
          </p:cNvSpPr>
          <p:nvPr/>
        </p:nvSpPr>
        <p:spPr bwMode="auto">
          <a:xfrm>
            <a:off x="7235825" y="2779713"/>
            <a:ext cx="5397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NZ">
                <a:latin typeface="Arial" charset="0"/>
              </a:rPr>
              <a:t>Rat</a:t>
            </a:r>
          </a:p>
        </p:txBody>
      </p:sp>
      <p:sp>
        <p:nvSpPr>
          <p:cNvPr id="167983" name="Rectangle 47"/>
          <p:cNvSpPr>
            <a:spLocks noChangeArrowheads="1"/>
          </p:cNvSpPr>
          <p:nvPr/>
        </p:nvSpPr>
        <p:spPr bwMode="auto">
          <a:xfrm>
            <a:off x="7307263" y="4724400"/>
            <a:ext cx="641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NZ">
                <a:latin typeface="Arial" charset="0"/>
              </a:rPr>
              <a:t>Cow</a:t>
            </a:r>
          </a:p>
        </p:txBody>
      </p:sp>
      <p:sp>
        <p:nvSpPr>
          <p:cNvPr id="167984" name="Text Box 48"/>
          <p:cNvSpPr txBox="1">
            <a:spLocks noChangeArrowheads="1"/>
          </p:cNvSpPr>
          <p:nvPr/>
        </p:nvSpPr>
        <p:spPr bwMode="auto">
          <a:xfrm>
            <a:off x="5795963" y="3138488"/>
            <a:ext cx="279400" cy="304800"/>
          </a:xfrm>
          <a:prstGeom prst="rect">
            <a:avLst/>
          </a:prstGeom>
          <a:noFill/>
          <a:ln>
            <a:noFill/>
          </a:ln>
          <a:effectLst/>
          <a:extLst>
            <a:ext uri="{909E8E84-426E-40dd-AFC4-6F175D3DCCD1}">
              <a14:hiddenFill xmlns:a14="http://schemas.microsoft.com/office/drawing/2010/main" xmlns="">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1</a:t>
            </a:r>
          </a:p>
        </p:txBody>
      </p:sp>
      <p:sp>
        <p:nvSpPr>
          <p:cNvPr id="167985" name="Text Box 49"/>
          <p:cNvSpPr txBox="1">
            <a:spLocks noChangeArrowheads="1"/>
          </p:cNvSpPr>
          <p:nvPr/>
        </p:nvSpPr>
        <p:spPr bwMode="auto">
          <a:xfrm>
            <a:off x="6156325" y="3284538"/>
            <a:ext cx="306388" cy="304800"/>
          </a:xfrm>
          <a:prstGeom prst="rect">
            <a:avLst/>
          </a:prstGeom>
          <a:noFill/>
          <a:ln>
            <a:noFill/>
          </a:ln>
          <a:effectLst/>
          <a:extLst>
            <a:ext uri="{909E8E84-426E-40dd-AFC4-6F175D3DCCD1}">
              <a14:hiddenFill xmlns:a14="http://schemas.microsoft.com/office/drawing/2010/main" xmlns="">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r>
              <a:rPr lang="en-NZ" sz="1400">
                <a:latin typeface="Arial" charset="0"/>
              </a:rPr>
              <a:t>1</a:t>
            </a:r>
          </a:p>
        </p:txBody>
      </p:sp>
      <p:sp>
        <p:nvSpPr>
          <p:cNvPr id="167986" name="Text Box 50"/>
          <p:cNvSpPr txBox="1">
            <a:spLocks noChangeArrowheads="1"/>
          </p:cNvSpPr>
          <p:nvPr/>
        </p:nvSpPr>
        <p:spPr bwMode="auto">
          <a:xfrm>
            <a:off x="6659563" y="3051175"/>
            <a:ext cx="279400" cy="304800"/>
          </a:xfrm>
          <a:prstGeom prst="rect">
            <a:avLst/>
          </a:prstGeom>
          <a:noFill/>
          <a:ln>
            <a:noFill/>
          </a:ln>
          <a:effectLst/>
          <a:extLst>
            <a:ext uri="{909E8E84-426E-40dd-AFC4-6F175D3DCCD1}">
              <a14:hiddenFill xmlns:a14="http://schemas.microsoft.com/office/drawing/2010/main" xmlns="">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7987" name="Text Box 51"/>
          <p:cNvSpPr txBox="1">
            <a:spLocks noChangeArrowheads="1"/>
          </p:cNvSpPr>
          <p:nvPr/>
        </p:nvSpPr>
        <p:spPr bwMode="auto">
          <a:xfrm>
            <a:off x="5803900" y="3859213"/>
            <a:ext cx="279400" cy="304800"/>
          </a:xfrm>
          <a:prstGeom prst="rect">
            <a:avLst/>
          </a:prstGeom>
          <a:noFill/>
          <a:ln>
            <a:noFill/>
          </a:ln>
          <a:effectLst/>
          <a:extLst>
            <a:ext uri="{909E8E84-426E-40dd-AFC4-6F175D3DCCD1}">
              <a14:hiddenFill xmlns:a14="http://schemas.microsoft.com/office/drawing/2010/main" xmlns="">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7988" name="Text Box 52"/>
          <p:cNvSpPr txBox="1">
            <a:spLocks noChangeArrowheads="1"/>
          </p:cNvSpPr>
          <p:nvPr/>
        </p:nvSpPr>
        <p:spPr bwMode="auto">
          <a:xfrm>
            <a:off x="6948488" y="3859213"/>
            <a:ext cx="279400" cy="304800"/>
          </a:xfrm>
          <a:prstGeom prst="rect">
            <a:avLst/>
          </a:prstGeom>
          <a:noFill/>
          <a:ln>
            <a:noFill/>
          </a:ln>
          <a:effectLst/>
          <a:extLst>
            <a:ext uri="{909E8E84-426E-40dd-AFC4-6F175D3DCCD1}">
              <a14:hiddenFill xmlns:a14="http://schemas.microsoft.com/office/drawing/2010/main" xmlns="">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4</a:t>
            </a:r>
          </a:p>
        </p:txBody>
      </p:sp>
      <p:sp>
        <p:nvSpPr>
          <p:cNvPr id="167989" name="Rectangle 53"/>
          <p:cNvSpPr>
            <a:spLocks noChangeArrowheads="1"/>
          </p:cNvSpPr>
          <p:nvPr/>
        </p:nvSpPr>
        <p:spPr bwMode="auto">
          <a:xfrm>
            <a:off x="3509963" y="4179888"/>
            <a:ext cx="287337" cy="360362"/>
          </a:xfrm>
          <a:prstGeom prst="rect">
            <a:avLst/>
          </a:prstGeom>
          <a:noFill/>
          <a:ln w="28575">
            <a:solidFill>
              <a:srgbClr val="FF00FF"/>
            </a:solidFill>
            <a:miter lim="800000"/>
            <a:headEnd/>
            <a:tailEnd/>
          </a:ln>
          <a:effectLst/>
          <a:extLst>
            <a:ext uri="{909E8E84-426E-40dd-AFC4-6F175D3DCCD1}">
              <a14:hiddenFill xmlns:a14="http://schemas.microsoft.com/office/drawing/2010/main" xmlns="">
                <a:solidFill>
                  <a:srgbClr val="00CC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nchor="ctr">
            <a:spAutoFit/>
          </a:bodyPr>
          <a:lstStyle/>
          <a:p>
            <a:endParaRPr lang="en-US"/>
          </a:p>
        </p:txBody>
      </p:sp>
      <p:sp>
        <p:nvSpPr>
          <p:cNvPr id="167990" name="Line 54"/>
          <p:cNvSpPr>
            <a:spLocks noChangeShapeType="1"/>
          </p:cNvSpPr>
          <p:nvPr/>
        </p:nvSpPr>
        <p:spPr bwMode="auto">
          <a:xfrm flipH="1" flipV="1">
            <a:off x="6588125" y="3644900"/>
            <a:ext cx="936625" cy="1079500"/>
          </a:xfrm>
          <a:prstGeom prst="line">
            <a:avLst/>
          </a:prstGeom>
          <a:noFill/>
          <a:ln w="28575">
            <a:solidFill>
              <a:srgbClr val="FF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167991" name="Line 55"/>
          <p:cNvSpPr>
            <a:spLocks noChangeShapeType="1"/>
          </p:cNvSpPr>
          <p:nvPr/>
        </p:nvSpPr>
        <p:spPr bwMode="auto">
          <a:xfrm flipV="1">
            <a:off x="6659563" y="2924175"/>
            <a:ext cx="649287" cy="649288"/>
          </a:xfrm>
          <a:prstGeom prst="line">
            <a:avLst/>
          </a:prstGeom>
          <a:noFill/>
          <a:ln w="28575">
            <a:solidFill>
              <a:srgbClr val="FF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22" name="Rectangle 21"/>
          <p:cNvSpPr/>
          <p:nvPr/>
        </p:nvSpPr>
        <p:spPr>
          <a:xfrm>
            <a:off x="-89116" y="6477920"/>
            <a:ext cx="9297058" cy="369332"/>
          </a:xfrm>
          <a:prstGeom prst="rect">
            <a:avLst/>
          </a:prstGeom>
        </p:spPr>
        <p:txBody>
          <a:bodyPr wrap="square">
            <a:spAutoFit/>
          </a:bodyPr>
          <a:lstStyle/>
          <a:p>
            <a:r>
              <a:rPr lang="en-US" dirty="0"/>
              <a:t>http://</a:t>
            </a:r>
            <a:r>
              <a:rPr lang="en-US" dirty="0" err="1"/>
              <a:t>www.allanwilsoncentre.ac.nz</a:t>
            </a:r>
            <a:r>
              <a:rPr lang="en-US" dirty="0"/>
              <a:t>/</a:t>
            </a:r>
            <a:r>
              <a:rPr lang="en-US" dirty="0" err="1"/>
              <a:t>massey</a:t>
            </a:r>
            <a:r>
              <a:rPr lang="en-US" dirty="0"/>
              <a:t>/</a:t>
            </a:r>
            <a:r>
              <a:rPr lang="en-US" dirty="0" err="1"/>
              <a:t>fms</a:t>
            </a:r>
            <a:r>
              <a:rPr lang="en-US" dirty="0"/>
              <a:t>/AWC/download/</a:t>
            </a:r>
            <a:r>
              <a:rPr lang="en-US" dirty="0" err="1" smtClean="0"/>
              <a:t>SK_DistanceBasedMethods.ppt</a:t>
            </a:r>
            <a:endParaRPr lang="en-US" dirty="0"/>
          </a:p>
        </p:txBody>
      </p:sp>
    </p:spTree>
    <p:extLst>
      <p:ext uri="{BB962C8B-B14F-4D97-AF65-F5344CB8AC3E}">
        <p14:creationId xmlns:p14="http://schemas.microsoft.com/office/powerpoint/2010/main" val="2399091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7939" name="Group 3"/>
          <p:cNvGraphicFramePr>
            <a:graphicFrameLocks noGrp="1"/>
          </p:cNvGraphicFramePr>
          <p:nvPr>
            <p:extLst>
              <p:ext uri="{D42A27DB-BD31-4B8C-83A1-F6EECF244321}">
                <p14:modId xmlns:p14="http://schemas.microsoft.com/office/powerpoint/2010/main" val="494075996"/>
              </p:ext>
            </p:extLst>
          </p:nvPr>
        </p:nvGraphicFramePr>
        <p:xfrm>
          <a:off x="1403350" y="219975"/>
          <a:ext cx="2808288" cy="1944688"/>
        </p:xfrm>
        <a:graphic>
          <a:graphicData uri="http://schemas.openxmlformats.org/drawingml/2006/table">
            <a:tbl>
              <a:tblPr/>
              <a:tblGrid>
                <a:gridCol w="701675"/>
                <a:gridCol w="703263"/>
                <a:gridCol w="700087"/>
                <a:gridCol w="703263"/>
              </a:tblGrid>
              <a:tr h="5032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Cat</a:t>
                      </a:r>
                    </a:p>
                  </a:txBody>
                  <a:tcP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3</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Rat</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5</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a:noFill/>
                    </a:lnT>
                    <a:lnB>
                      <a:noFill/>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Cow</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7</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6</a:t>
                      </a:r>
                    </a:p>
                  </a:txBody>
                  <a:tcPr horzOverflow="overflow">
                    <a:lnL>
                      <a:noFill/>
                    </a:lnL>
                    <a:lnR cap="flat">
                      <a:noFill/>
                    </a:lnR>
                    <a:lnT>
                      <a:noFill/>
                    </a:lnT>
                    <a:lnB cap="flat">
                      <a:noFill/>
                    </a:lnB>
                    <a:lnTlToBr>
                      <a:noFill/>
                    </a:lnTlToBr>
                    <a:lnBlToTr>
                      <a:noFill/>
                    </a:lnBlToTr>
                    <a:noFill/>
                  </a:tcPr>
                </a:tc>
              </a:tr>
            </a:tbl>
          </a:graphicData>
        </a:graphic>
      </p:graphicFrame>
      <p:grpSp>
        <p:nvGrpSpPr>
          <p:cNvPr id="5" name="Group 4"/>
          <p:cNvGrpSpPr/>
          <p:nvPr/>
        </p:nvGrpSpPr>
        <p:grpSpPr>
          <a:xfrm>
            <a:off x="4356100" y="291413"/>
            <a:ext cx="3592513" cy="2311400"/>
            <a:chOff x="4356100" y="962690"/>
            <a:chExt cx="3592513" cy="2311400"/>
          </a:xfrm>
        </p:grpSpPr>
        <p:sp>
          <p:nvSpPr>
            <p:cNvPr id="167974" name="Line 38"/>
            <p:cNvSpPr>
              <a:spLocks noChangeShapeType="1"/>
            </p:cNvSpPr>
            <p:nvPr/>
          </p:nvSpPr>
          <p:spPr bwMode="auto">
            <a:xfrm>
              <a:off x="4356100" y="1970752"/>
              <a:ext cx="863600" cy="0"/>
            </a:xfrm>
            <a:prstGeom prst="line">
              <a:avLst/>
            </a:prstGeom>
            <a:noFill/>
            <a:ln w="76200">
              <a:solidFill>
                <a:schemeClr val="tx1"/>
              </a:solidFill>
              <a:round/>
              <a:headEnd/>
              <a:tailEnd type="stealth"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4" name="Group 3"/>
            <p:cNvGrpSpPr/>
            <p:nvPr/>
          </p:nvGrpSpPr>
          <p:grpSpPr>
            <a:xfrm>
              <a:off x="5219700" y="962690"/>
              <a:ext cx="2728913" cy="2311400"/>
              <a:chOff x="5219700" y="962690"/>
              <a:chExt cx="2728913" cy="2311400"/>
            </a:xfrm>
          </p:grpSpPr>
          <p:sp>
            <p:nvSpPr>
              <p:cNvPr id="167975" name="Line 39"/>
              <p:cNvSpPr>
                <a:spLocks noChangeShapeType="1"/>
              </p:cNvSpPr>
              <p:nvPr/>
            </p:nvSpPr>
            <p:spPr bwMode="auto">
              <a:xfrm>
                <a:off x="5722938" y="1394490"/>
                <a:ext cx="360362" cy="36036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67976" name="Line 40"/>
              <p:cNvSpPr>
                <a:spLocks noChangeShapeType="1"/>
              </p:cNvSpPr>
              <p:nvPr/>
            </p:nvSpPr>
            <p:spPr bwMode="auto">
              <a:xfrm flipH="1">
                <a:off x="5580063" y="1754852"/>
                <a:ext cx="503237" cy="792163"/>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67977" name="Line 41"/>
              <p:cNvSpPr>
                <a:spLocks noChangeShapeType="1"/>
              </p:cNvSpPr>
              <p:nvPr/>
            </p:nvSpPr>
            <p:spPr bwMode="auto">
              <a:xfrm>
                <a:off x="6588125" y="1754852"/>
                <a:ext cx="1008063" cy="115252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67978" name="Line 42"/>
              <p:cNvSpPr>
                <a:spLocks noChangeShapeType="1"/>
              </p:cNvSpPr>
              <p:nvPr/>
            </p:nvSpPr>
            <p:spPr bwMode="auto">
              <a:xfrm>
                <a:off x="6083300" y="1754852"/>
                <a:ext cx="504825"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67979" name="Line 43"/>
              <p:cNvSpPr>
                <a:spLocks noChangeShapeType="1"/>
              </p:cNvSpPr>
              <p:nvPr/>
            </p:nvSpPr>
            <p:spPr bwMode="auto">
              <a:xfrm flipV="1">
                <a:off x="6588125" y="1107152"/>
                <a:ext cx="647700" cy="6477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67980" name="Rectangle 44"/>
              <p:cNvSpPr>
                <a:spLocks noChangeArrowheads="1"/>
              </p:cNvSpPr>
              <p:nvPr/>
            </p:nvSpPr>
            <p:spPr bwMode="auto">
              <a:xfrm>
                <a:off x="5291138" y="962690"/>
                <a:ext cx="5397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dirty="0" smtClean="0">
                    <a:latin typeface="Arial" charset="0"/>
                  </a:rPr>
                  <a:t>Cat</a:t>
                </a:r>
                <a:endParaRPr lang="en-NZ" dirty="0">
                  <a:latin typeface="Arial" charset="0"/>
                </a:endParaRPr>
              </a:p>
            </p:txBody>
          </p:sp>
          <p:sp>
            <p:nvSpPr>
              <p:cNvPr id="167981" name="Rectangle 45"/>
              <p:cNvSpPr>
                <a:spLocks noChangeArrowheads="1"/>
              </p:cNvSpPr>
              <p:nvPr/>
            </p:nvSpPr>
            <p:spPr bwMode="auto">
              <a:xfrm>
                <a:off x="5219700" y="2547015"/>
                <a:ext cx="6032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a:latin typeface="Arial" charset="0"/>
                  </a:rPr>
                  <a:t>Dog</a:t>
                </a:r>
              </a:p>
            </p:txBody>
          </p:sp>
          <p:sp>
            <p:nvSpPr>
              <p:cNvPr id="167982" name="Rectangle 46"/>
              <p:cNvSpPr>
                <a:spLocks noChangeArrowheads="1"/>
              </p:cNvSpPr>
              <p:nvPr/>
            </p:nvSpPr>
            <p:spPr bwMode="auto">
              <a:xfrm>
                <a:off x="7235825" y="962690"/>
                <a:ext cx="5397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NZ" dirty="0" smtClean="0">
                    <a:latin typeface="Arial" charset="0"/>
                  </a:rPr>
                  <a:t>Rat</a:t>
                </a:r>
                <a:endParaRPr lang="en-NZ" dirty="0">
                  <a:latin typeface="Arial" charset="0"/>
                </a:endParaRPr>
              </a:p>
            </p:txBody>
          </p:sp>
          <p:sp>
            <p:nvSpPr>
              <p:cNvPr id="167983" name="Rectangle 47"/>
              <p:cNvSpPr>
                <a:spLocks noChangeArrowheads="1"/>
              </p:cNvSpPr>
              <p:nvPr/>
            </p:nvSpPr>
            <p:spPr bwMode="auto">
              <a:xfrm>
                <a:off x="7307263" y="2907377"/>
                <a:ext cx="641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NZ">
                    <a:latin typeface="Arial" charset="0"/>
                  </a:rPr>
                  <a:t>Cow</a:t>
                </a:r>
              </a:p>
            </p:txBody>
          </p:sp>
          <p:sp>
            <p:nvSpPr>
              <p:cNvPr id="167984" name="Text Box 48"/>
              <p:cNvSpPr txBox="1">
                <a:spLocks noChangeArrowheads="1"/>
              </p:cNvSpPr>
              <p:nvPr/>
            </p:nvSpPr>
            <p:spPr bwMode="auto">
              <a:xfrm>
                <a:off x="5795963" y="1321465"/>
                <a:ext cx="279400" cy="304800"/>
              </a:xfrm>
              <a:prstGeom prst="rect">
                <a:avLst/>
              </a:prstGeom>
              <a:noFill/>
              <a:ln>
                <a:noFill/>
              </a:ln>
              <a:effectLst/>
              <a:extLst>
                <a:ext uri="{909E8E84-426E-40dd-AFC4-6F175D3DCCD1}">
                  <a14:hiddenFill xmlns:a14="http://schemas.microsoft.com/office/drawing/2010/main" xmlns="">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1</a:t>
                </a:r>
              </a:p>
            </p:txBody>
          </p:sp>
          <p:sp>
            <p:nvSpPr>
              <p:cNvPr id="167985" name="Text Box 49"/>
              <p:cNvSpPr txBox="1">
                <a:spLocks noChangeArrowheads="1"/>
              </p:cNvSpPr>
              <p:nvPr/>
            </p:nvSpPr>
            <p:spPr bwMode="auto">
              <a:xfrm>
                <a:off x="6156325" y="1467515"/>
                <a:ext cx="306388" cy="304800"/>
              </a:xfrm>
              <a:prstGeom prst="rect">
                <a:avLst/>
              </a:prstGeom>
              <a:noFill/>
              <a:ln>
                <a:noFill/>
              </a:ln>
              <a:effectLst/>
              <a:extLst>
                <a:ext uri="{909E8E84-426E-40dd-AFC4-6F175D3DCCD1}">
                  <a14:hiddenFill xmlns:a14="http://schemas.microsoft.com/office/drawing/2010/main" xmlns="">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r>
                  <a:rPr lang="en-NZ" sz="1400">
                    <a:latin typeface="Arial" charset="0"/>
                  </a:rPr>
                  <a:t>1</a:t>
                </a:r>
              </a:p>
            </p:txBody>
          </p:sp>
          <p:sp>
            <p:nvSpPr>
              <p:cNvPr id="167986" name="Text Box 50"/>
              <p:cNvSpPr txBox="1">
                <a:spLocks noChangeArrowheads="1"/>
              </p:cNvSpPr>
              <p:nvPr/>
            </p:nvSpPr>
            <p:spPr bwMode="auto">
              <a:xfrm>
                <a:off x="6659563" y="1234152"/>
                <a:ext cx="279400" cy="304800"/>
              </a:xfrm>
              <a:prstGeom prst="rect">
                <a:avLst/>
              </a:prstGeom>
              <a:noFill/>
              <a:ln>
                <a:noFill/>
              </a:ln>
              <a:effectLst/>
              <a:extLst>
                <a:ext uri="{909E8E84-426E-40dd-AFC4-6F175D3DCCD1}">
                  <a14:hiddenFill xmlns:a14="http://schemas.microsoft.com/office/drawing/2010/main" xmlns="">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7987" name="Text Box 51"/>
              <p:cNvSpPr txBox="1">
                <a:spLocks noChangeArrowheads="1"/>
              </p:cNvSpPr>
              <p:nvPr/>
            </p:nvSpPr>
            <p:spPr bwMode="auto">
              <a:xfrm>
                <a:off x="5803900" y="2042190"/>
                <a:ext cx="279400" cy="304800"/>
              </a:xfrm>
              <a:prstGeom prst="rect">
                <a:avLst/>
              </a:prstGeom>
              <a:noFill/>
              <a:ln>
                <a:noFill/>
              </a:ln>
              <a:effectLst/>
              <a:extLst>
                <a:ext uri="{909E8E84-426E-40dd-AFC4-6F175D3DCCD1}">
                  <a14:hiddenFill xmlns:a14="http://schemas.microsoft.com/office/drawing/2010/main" xmlns="">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7988" name="Text Box 52"/>
              <p:cNvSpPr txBox="1">
                <a:spLocks noChangeArrowheads="1"/>
              </p:cNvSpPr>
              <p:nvPr/>
            </p:nvSpPr>
            <p:spPr bwMode="auto">
              <a:xfrm>
                <a:off x="6948488" y="2042190"/>
                <a:ext cx="279400" cy="304800"/>
              </a:xfrm>
              <a:prstGeom prst="rect">
                <a:avLst/>
              </a:prstGeom>
              <a:noFill/>
              <a:ln>
                <a:noFill/>
              </a:ln>
              <a:effectLst/>
              <a:extLst>
                <a:ext uri="{909E8E84-426E-40dd-AFC4-6F175D3DCCD1}">
                  <a14:hiddenFill xmlns:a14="http://schemas.microsoft.com/office/drawing/2010/main" xmlns="">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4</a:t>
                </a:r>
              </a:p>
            </p:txBody>
          </p:sp>
        </p:grpSp>
      </p:grpSp>
      <p:graphicFrame>
        <p:nvGraphicFramePr>
          <p:cNvPr id="28" name="Group 3"/>
          <p:cNvGraphicFramePr>
            <a:graphicFrameLocks noGrp="1"/>
          </p:cNvGraphicFramePr>
          <p:nvPr>
            <p:extLst>
              <p:ext uri="{D42A27DB-BD31-4B8C-83A1-F6EECF244321}">
                <p14:modId xmlns:p14="http://schemas.microsoft.com/office/powerpoint/2010/main" val="1305088634"/>
              </p:ext>
            </p:extLst>
          </p:nvPr>
        </p:nvGraphicFramePr>
        <p:xfrm>
          <a:off x="1396990" y="4200452"/>
          <a:ext cx="2808288" cy="1944688"/>
        </p:xfrm>
        <a:graphic>
          <a:graphicData uri="http://schemas.openxmlformats.org/drawingml/2006/table">
            <a:tbl>
              <a:tblPr/>
              <a:tblGrid>
                <a:gridCol w="701675"/>
                <a:gridCol w="703263"/>
                <a:gridCol w="700087"/>
                <a:gridCol w="703263"/>
              </a:tblGrid>
              <a:tr h="5032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smtClean="0">
                          <a:ln>
                            <a:noFill/>
                          </a:ln>
                          <a:solidFill>
                            <a:schemeClr val="tx1"/>
                          </a:solidFill>
                          <a:effectLst/>
                          <a:latin typeface="Arial" charset="0"/>
                          <a:ea typeface="ＭＳ Ｐゴシック" charset="0"/>
                          <a:cs typeface="Arial" charset="0"/>
                        </a:rPr>
                        <a:t>Rat</a:t>
                      </a:r>
                      <a:endParaRPr kumimoji="0" lang="en-NZ" sz="18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smtClean="0">
                          <a:ln>
                            <a:noFill/>
                          </a:ln>
                          <a:solidFill>
                            <a:schemeClr val="tx1"/>
                          </a:solidFill>
                          <a:effectLst/>
                          <a:latin typeface="Arial" charset="0"/>
                          <a:ea typeface="ＭＳ Ｐゴシック" charset="0"/>
                          <a:cs typeface="Arial" charset="0"/>
                        </a:rPr>
                        <a:t>Cat</a:t>
                      </a:r>
                      <a:endParaRPr kumimoji="0" lang="en-NZ" sz="18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3</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smtClean="0">
                          <a:ln>
                            <a:noFill/>
                          </a:ln>
                          <a:solidFill>
                            <a:schemeClr val="tx1"/>
                          </a:solidFill>
                          <a:effectLst/>
                          <a:latin typeface="Arial" charset="0"/>
                          <a:ea typeface="ＭＳ Ｐゴシック" charset="0"/>
                          <a:cs typeface="Arial" charset="0"/>
                        </a:rPr>
                        <a:t>Cat</a:t>
                      </a:r>
                      <a:endParaRPr kumimoji="0" lang="en-NZ" sz="18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4</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5</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a:noFill/>
                    </a:lnT>
                    <a:lnB>
                      <a:noFill/>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Cow</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7</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6</a:t>
                      </a:r>
                    </a:p>
                  </a:txBody>
                  <a:tcPr horzOverflow="overflow">
                    <a:lnL>
                      <a:noFill/>
                    </a:lnL>
                    <a:lnR cap="flat">
                      <a:noFill/>
                    </a:lnR>
                    <a:lnT>
                      <a:noFill/>
                    </a:lnT>
                    <a:lnB cap="flat">
                      <a:noFill/>
                    </a:lnB>
                    <a:lnTlToBr>
                      <a:noFill/>
                    </a:lnTlToBr>
                    <a:lnBlToTr>
                      <a:noFill/>
                    </a:lnBlToTr>
                    <a:noFill/>
                  </a:tcPr>
                </a:tc>
              </a:tr>
            </a:tbl>
          </a:graphicData>
        </a:graphic>
      </p:graphicFrame>
      <p:grpSp>
        <p:nvGrpSpPr>
          <p:cNvPr id="30" name="Group 29"/>
          <p:cNvGrpSpPr/>
          <p:nvPr/>
        </p:nvGrpSpPr>
        <p:grpSpPr>
          <a:xfrm>
            <a:off x="4349740" y="4271890"/>
            <a:ext cx="3674438" cy="2344797"/>
            <a:chOff x="4356100" y="962690"/>
            <a:chExt cx="3674438" cy="2344797"/>
          </a:xfrm>
        </p:grpSpPr>
        <p:sp>
          <p:nvSpPr>
            <p:cNvPr id="31" name="Line 38"/>
            <p:cNvSpPr>
              <a:spLocks noChangeShapeType="1"/>
            </p:cNvSpPr>
            <p:nvPr/>
          </p:nvSpPr>
          <p:spPr bwMode="auto">
            <a:xfrm>
              <a:off x="4356100" y="1970752"/>
              <a:ext cx="863600" cy="0"/>
            </a:xfrm>
            <a:prstGeom prst="line">
              <a:avLst/>
            </a:prstGeom>
            <a:noFill/>
            <a:ln w="76200">
              <a:solidFill>
                <a:schemeClr val="tx1"/>
              </a:solidFill>
              <a:round/>
              <a:headEnd/>
              <a:tailEnd type="stealth"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2000"/>
            </a:p>
          </p:txBody>
        </p:sp>
        <p:grpSp>
          <p:nvGrpSpPr>
            <p:cNvPr id="32" name="Group 31"/>
            <p:cNvGrpSpPr/>
            <p:nvPr/>
          </p:nvGrpSpPr>
          <p:grpSpPr>
            <a:xfrm>
              <a:off x="5219700" y="962690"/>
              <a:ext cx="2810838" cy="2344797"/>
              <a:chOff x="5219700" y="962690"/>
              <a:chExt cx="2810838" cy="2344797"/>
            </a:xfrm>
          </p:grpSpPr>
          <p:sp>
            <p:nvSpPr>
              <p:cNvPr id="33" name="Line 39"/>
              <p:cNvSpPr>
                <a:spLocks noChangeShapeType="1"/>
              </p:cNvSpPr>
              <p:nvPr/>
            </p:nvSpPr>
            <p:spPr bwMode="auto">
              <a:xfrm>
                <a:off x="5722938" y="1394490"/>
                <a:ext cx="360362" cy="36036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2000"/>
              </a:p>
            </p:txBody>
          </p:sp>
          <p:sp>
            <p:nvSpPr>
              <p:cNvPr id="34" name="Line 40"/>
              <p:cNvSpPr>
                <a:spLocks noChangeShapeType="1"/>
              </p:cNvSpPr>
              <p:nvPr/>
            </p:nvSpPr>
            <p:spPr bwMode="auto">
              <a:xfrm flipH="1">
                <a:off x="5580063" y="1754852"/>
                <a:ext cx="503237" cy="792163"/>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2000"/>
              </a:p>
            </p:txBody>
          </p:sp>
          <p:sp>
            <p:nvSpPr>
              <p:cNvPr id="35" name="Line 41"/>
              <p:cNvSpPr>
                <a:spLocks noChangeShapeType="1"/>
              </p:cNvSpPr>
              <p:nvPr/>
            </p:nvSpPr>
            <p:spPr bwMode="auto">
              <a:xfrm>
                <a:off x="6588125" y="1754852"/>
                <a:ext cx="1008063" cy="115252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2000"/>
              </a:p>
            </p:txBody>
          </p:sp>
          <p:sp>
            <p:nvSpPr>
              <p:cNvPr id="36" name="Line 42"/>
              <p:cNvSpPr>
                <a:spLocks noChangeShapeType="1"/>
              </p:cNvSpPr>
              <p:nvPr/>
            </p:nvSpPr>
            <p:spPr bwMode="auto">
              <a:xfrm>
                <a:off x="6083300" y="1754852"/>
                <a:ext cx="504825"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2000"/>
              </a:p>
            </p:txBody>
          </p:sp>
          <p:sp>
            <p:nvSpPr>
              <p:cNvPr id="37" name="Line 43"/>
              <p:cNvSpPr>
                <a:spLocks noChangeShapeType="1"/>
              </p:cNvSpPr>
              <p:nvPr/>
            </p:nvSpPr>
            <p:spPr bwMode="auto">
              <a:xfrm flipV="1">
                <a:off x="6588125" y="1107152"/>
                <a:ext cx="647700" cy="6477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2000"/>
              </a:p>
            </p:txBody>
          </p:sp>
          <p:sp>
            <p:nvSpPr>
              <p:cNvPr id="38" name="Rectangle 44"/>
              <p:cNvSpPr>
                <a:spLocks noChangeArrowheads="1"/>
              </p:cNvSpPr>
              <p:nvPr/>
            </p:nvSpPr>
            <p:spPr bwMode="auto">
              <a:xfrm>
                <a:off x="5291138" y="962690"/>
                <a:ext cx="583789"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sz="2000" dirty="0">
                    <a:latin typeface="Arial" charset="0"/>
                  </a:rPr>
                  <a:t>R</a:t>
                </a:r>
                <a:r>
                  <a:rPr lang="en-NZ" sz="2000" dirty="0" smtClean="0">
                    <a:latin typeface="Arial" charset="0"/>
                  </a:rPr>
                  <a:t>at</a:t>
                </a:r>
                <a:endParaRPr lang="en-NZ" sz="2000" dirty="0">
                  <a:latin typeface="Arial" charset="0"/>
                </a:endParaRPr>
              </a:p>
            </p:txBody>
          </p:sp>
          <p:sp>
            <p:nvSpPr>
              <p:cNvPr id="39" name="Rectangle 45"/>
              <p:cNvSpPr>
                <a:spLocks noChangeArrowheads="1"/>
              </p:cNvSpPr>
              <p:nvPr/>
            </p:nvSpPr>
            <p:spPr bwMode="auto">
              <a:xfrm>
                <a:off x="5219700" y="2547015"/>
                <a:ext cx="655172"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sz="2000">
                    <a:latin typeface="Arial" charset="0"/>
                  </a:rPr>
                  <a:t>Dog</a:t>
                </a:r>
              </a:p>
            </p:txBody>
          </p:sp>
          <p:sp>
            <p:nvSpPr>
              <p:cNvPr id="40" name="Rectangle 46"/>
              <p:cNvSpPr>
                <a:spLocks noChangeArrowheads="1"/>
              </p:cNvSpPr>
              <p:nvPr/>
            </p:nvSpPr>
            <p:spPr bwMode="auto">
              <a:xfrm>
                <a:off x="7235825" y="962690"/>
                <a:ext cx="583789"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NZ" sz="2000" dirty="0">
                    <a:latin typeface="Arial" charset="0"/>
                  </a:rPr>
                  <a:t>C</a:t>
                </a:r>
                <a:r>
                  <a:rPr lang="en-NZ" sz="2000" dirty="0" smtClean="0">
                    <a:latin typeface="Arial" charset="0"/>
                  </a:rPr>
                  <a:t>at</a:t>
                </a:r>
                <a:endParaRPr lang="en-NZ" sz="2000" dirty="0">
                  <a:latin typeface="Arial" charset="0"/>
                </a:endParaRPr>
              </a:p>
            </p:txBody>
          </p:sp>
          <p:sp>
            <p:nvSpPr>
              <p:cNvPr id="41" name="Rectangle 47"/>
              <p:cNvSpPr>
                <a:spLocks noChangeArrowheads="1"/>
              </p:cNvSpPr>
              <p:nvPr/>
            </p:nvSpPr>
            <p:spPr bwMode="auto">
              <a:xfrm>
                <a:off x="7307263" y="2907377"/>
                <a:ext cx="723275"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NZ" sz="2000">
                    <a:latin typeface="Arial" charset="0"/>
                  </a:rPr>
                  <a:t>Cow</a:t>
                </a:r>
              </a:p>
            </p:txBody>
          </p:sp>
          <p:sp>
            <p:nvSpPr>
              <p:cNvPr id="42" name="Text Box 48"/>
              <p:cNvSpPr txBox="1">
                <a:spLocks noChangeArrowheads="1"/>
              </p:cNvSpPr>
              <p:nvPr/>
            </p:nvSpPr>
            <p:spPr bwMode="auto">
              <a:xfrm>
                <a:off x="5795963" y="1321465"/>
                <a:ext cx="295872" cy="340735"/>
              </a:xfrm>
              <a:prstGeom prst="rect">
                <a:avLst/>
              </a:prstGeom>
              <a:noFill/>
              <a:ln>
                <a:noFill/>
              </a:ln>
              <a:effectLst/>
              <a:extLst>
                <a:ext uri="{909E8E84-426E-40dd-AFC4-6F175D3DCCD1}">
                  <a14:hiddenFill xmlns:a14="http://schemas.microsoft.com/office/drawing/2010/main" xmlns="">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600">
                    <a:latin typeface="Arial" charset="0"/>
                  </a:rPr>
                  <a:t>1</a:t>
                </a:r>
              </a:p>
            </p:txBody>
          </p:sp>
          <p:sp>
            <p:nvSpPr>
              <p:cNvPr id="43" name="Text Box 49"/>
              <p:cNvSpPr txBox="1">
                <a:spLocks noChangeArrowheads="1"/>
              </p:cNvSpPr>
              <p:nvPr/>
            </p:nvSpPr>
            <p:spPr bwMode="auto">
              <a:xfrm>
                <a:off x="6156325" y="1467515"/>
                <a:ext cx="306388" cy="340735"/>
              </a:xfrm>
              <a:prstGeom prst="rect">
                <a:avLst/>
              </a:prstGeom>
              <a:noFill/>
              <a:ln>
                <a:noFill/>
              </a:ln>
              <a:effectLst/>
              <a:extLst>
                <a:ext uri="{909E8E84-426E-40dd-AFC4-6F175D3DCCD1}">
                  <a14:hiddenFill xmlns:a14="http://schemas.microsoft.com/office/drawing/2010/main" xmlns="">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r>
                  <a:rPr lang="en-NZ" sz="1600">
                    <a:latin typeface="Arial" charset="0"/>
                  </a:rPr>
                  <a:t>1</a:t>
                </a:r>
              </a:p>
            </p:txBody>
          </p:sp>
          <p:sp>
            <p:nvSpPr>
              <p:cNvPr id="44" name="Text Box 50"/>
              <p:cNvSpPr txBox="1">
                <a:spLocks noChangeArrowheads="1"/>
              </p:cNvSpPr>
              <p:nvPr/>
            </p:nvSpPr>
            <p:spPr bwMode="auto">
              <a:xfrm>
                <a:off x="6659563" y="1234152"/>
                <a:ext cx="295872" cy="340735"/>
              </a:xfrm>
              <a:prstGeom prst="rect">
                <a:avLst/>
              </a:prstGeom>
              <a:noFill/>
              <a:ln>
                <a:noFill/>
              </a:ln>
              <a:effectLst/>
              <a:extLst>
                <a:ext uri="{909E8E84-426E-40dd-AFC4-6F175D3DCCD1}">
                  <a14:hiddenFill xmlns:a14="http://schemas.microsoft.com/office/drawing/2010/main" xmlns="">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600">
                    <a:latin typeface="Arial" charset="0"/>
                  </a:rPr>
                  <a:t>2</a:t>
                </a:r>
              </a:p>
            </p:txBody>
          </p:sp>
          <p:sp>
            <p:nvSpPr>
              <p:cNvPr id="45" name="Text Box 51"/>
              <p:cNvSpPr txBox="1">
                <a:spLocks noChangeArrowheads="1"/>
              </p:cNvSpPr>
              <p:nvPr/>
            </p:nvSpPr>
            <p:spPr bwMode="auto">
              <a:xfrm>
                <a:off x="5803900" y="2042190"/>
                <a:ext cx="295872" cy="340735"/>
              </a:xfrm>
              <a:prstGeom prst="rect">
                <a:avLst/>
              </a:prstGeom>
              <a:noFill/>
              <a:ln>
                <a:noFill/>
              </a:ln>
              <a:effectLst/>
              <a:extLst>
                <a:ext uri="{909E8E84-426E-40dd-AFC4-6F175D3DCCD1}">
                  <a14:hiddenFill xmlns:a14="http://schemas.microsoft.com/office/drawing/2010/main" xmlns="">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600">
                    <a:latin typeface="Arial" charset="0"/>
                  </a:rPr>
                  <a:t>2</a:t>
                </a:r>
              </a:p>
            </p:txBody>
          </p:sp>
          <p:sp>
            <p:nvSpPr>
              <p:cNvPr id="46" name="Text Box 52"/>
              <p:cNvSpPr txBox="1">
                <a:spLocks noChangeArrowheads="1"/>
              </p:cNvSpPr>
              <p:nvPr/>
            </p:nvSpPr>
            <p:spPr bwMode="auto">
              <a:xfrm>
                <a:off x="6948488" y="2042190"/>
                <a:ext cx="295872" cy="340735"/>
              </a:xfrm>
              <a:prstGeom prst="rect">
                <a:avLst/>
              </a:prstGeom>
              <a:noFill/>
              <a:ln>
                <a:noFill/>
              </a:ln>
              <a:effectLst/>
              <a:extLst>
                <a:ext uri="{909E8E84-426E-40dd-AFC4-6F175D3DCCD1}">
                  <a14:hiddenFill xmlns:a14="http://schemas.microsoft.com/office/drawing/2010/main" xmlns="">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600">
                    <a:latin typeface="Arial" charset="0"/>
                  </a:rPr>
                  <a:t>4</a:t>
                </a:r>
              </a:p>
            </p:txBody>
          </p:sp>
        </p:grpSp>
      </p:grpSp>
    </p:spTree>
    <p:extLst>
      <p:ext uri="{BB962C8B-B14F-4D97-AF65-F5344CB8AC3E}">
        <p14:creationId xmlns:p14="http://schemas.microsoft.com/office/powerpoint/2010/main" val="5106350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7939" name="Group 3"/>
          <p:cNvGraphicFramePr>
            <a:graphicFrameLocks noGrp="1"/>
          </p:cNvGraphicFramePr>
          <p:nvPr>
            <p:extLst>
              <p:ext uri="{D42A27DB-BD31-4B8C-83A1-F6EECF244321}">
                <p14:modId xmlns:p14="http://schemas.microsoft.com/office/powerpoint/2010/main" val="149254202"/>
              </p:ext>
            </p:extLst>
          </p:nvPr>
        </p:nvGraphicFramePr>
        <p:xfrm>
          <a:off x="2405890" y="119703"/>
          <a:ext cx="2808288" cy="1944688"/>
        </p:xfrm>
        <a:graphic>
          <a:graphicData uri="http://schemas.openxmlformats.org/drawingml/2006/table">
            <a:tbl>
              <a:tblPr/>
              <a:tblGrid>
                <a:gridCol w="701675"/>
                <a:gridCol w="703263"/>
                <a:gridCol w="700087"/>
                <a:gridCol w="703263"/>
              </a:tblGrid>
              <a:tr h="5032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Cat</a:t>
                      </a:r>
                    </a:p>
                  </a:txBody>
                  <a:tcP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3</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Rat</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5</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a:noFill/>
                    </a:lnT>
                    <a:lnB>
                      <a:noFill/>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Cow</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6</a:t>
                      </a:r>
                    </a:p>
                  </a:txBody>
                  <a:tcP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7</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6</a:t>
                      </a:r>
                    </a:p>
                  </a:txBody>
                  <a:tcPr horzOverflow="overflow">
                    <a:lnL>
                      <a:noFill/>
                    </a:lnL>
                    <a:lnR cap="flat">
                      <a:noFill/>
                    </a:lnR>
                    <a:lnT>
                      <a:noFill/>
                    </a:lnT>
                    <a:lnB cap="flat">
                      <a:noFill/>
                    </a:lnB>
                    <a:lnTlToBr>
                      <a:noFill/>
                    </a:lnTlToBr>
                    <a:lnBlToTr>
                      <a:noFill/>
                    </a:lnBlToTr>
                    <a:noFill/>
                  </a:tcPr>
                </a:tc>
              </a:tr>
            </a:tbl>
          </a:graphicData>
        </a:graphic>
      </p:graphicFrame>
      <p:grpSp>
        <p:nvGrpSpPr>
          <p:cNvPr id="5" name="Group 4"/>
          <p:cNvGrpSpPr/>
          <p:nvPr/>
        </p:nvGrpSpPr>
        <p:grpSpPr>
          <a:xfrm>
            <a:off x="5358640" y="191141"/>
            <a:ext cx="3592513" cy="2311400"/>
            <a:chOff x="4356100" y="962690"/>
            <a:chExt cx="3592513" cy="2311400"/>
          </a:xfrm>
        </p:grpSpPr>
        <p:sp>
          <p:nvSpPr>
            <p:cNvPr id="167974" name="Line 38"/>
            <p:cNvSpPr>
              <a:spLocks noChangeShapeType="1"/>
            </p:cNvSpPr>
            <p:nvPr/>
          </p:nvSpPr>
          <p:spPr bwMode="auto">
            <a:xfrm>
              <a:off x="4356100" y="1970752"/>
              <a:ext cx="863600" cy="0"/>
            </a:xfrm>
            <a:prstGeom prst="line">
              <a:avLst/>
            </a:prstGeom>
            <a:noFill/>
            <a:ln w="76200">
              <a:solidFill>
                <a:schemeClr val="tx1"/>
              </a:solidFill>
              <a:round/>
              <a:headEnd/>
              <a:tailEnd type="stealth"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4" name="Group 3"/>
            <p:cNvGrpSpPr/>
            <p:nvPr/>
          </p:nvGrpSpPr>
          <p:grpSpPr>
            <a:xfrm>
              <a:off x="5219700" y="962690"/>
              <a:ext cx="2728913" cy="2311400"/>
              <a:chOff x="5219700" y="962690"/>
              <a:chExt cx="2728913" cy="2311400"/>
            </a:xfrm>
          </p:grpSpPr>
          <p:sp>
            <p:nvSpPr>
              <p:cNvPr id="167975" name="Line 39"/>
              <p:cNvSpPr>
                <a:spLocks noChangeShapeType="1"/>
              </p:cNvSpPr>
              <p:nvPr/>
            </p:nvSpPr>
            <p:spPr bwMode="auto">
              <a:xfrm>
                <a:off x="5722938" y="1394490"/>
                <a:ext cx="360362" cy="36036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67976" name="Line 40"/>
              <p:cNvSpPr>
                <a:spLocks noChangeShapeType="1"/>
              </p:cNvSpPr>
              <p:nvPr/>
            </p:nvSpPr>
            <p:spPr bwMode="auto">
              <a:xfrm flipH="1">
                <a:off x="5580063" y="1754852"/>
                <a:ext cx="503237" cy="792163"/>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67977" name="Line 41"/>
              <p:cNvSpPr>
                <a:spLocks noChangeShapeType="1"/>
              </p:cNvSpPr>
              <p:nvPr/>
            </p:nvSpPr>
            <p:spPr bwMode="auto">
              <a:xfrm>
                <a:off x="6588125" y="1754852"/>
                <a:ext cx="1008063" cy="115252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67978" name="Line 42"/>
              <p:cNvSpPr>
                <a:spLocks noChangeShapeType="1"/>
              </p:cNvSpPr>
              <p:nvPr/>
            </p:nvSpPr>
            <p:spPr bwMode="auto">
              <a:xfrm>
                <a:off x="6083300" y="1754852"/>
                <a:ext cx="504825"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67979" name="Line 43"/>
              <p:cNvSpPr>
                <a:spLocks noChangeShapeType="1"/>
              </p:cNvSpPr>
              <p:nvPr/>
            </p:nvSpPr>
            <p:spPr bwMode="auto">
              <a:xfrm flipV="1">
                <a:off x="6588125" y="1107152"/>
                <a:ext cx="647700" cy="6477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67980" name="Rectangle 44"/>
              <p:cNvSpPr>
                <a:spLocks noChangeArrowheads="1"/>
              </p:cNvSpPr>
              <p:nvPr/>
            </p:nvSpPr>
            <p:spPr bwMode="auto">
              <a:xfrm>
                <a:off x="5291138" y="962690"/>
                <a:ext cx="5397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dirty="0" smtClean="0">
                    <a:latin typeface="Arial" charset="0"/>
                  </a:rPr>
                  <a:t>Cat</a:t>
                </a:r>
                <a:endParaRPr lang="en-NZ" dirty="0">
                  <a:latin typeface="Arial" charset="0"/>
                </a:endParaRPr>
              </a:p>
            </p:txBody>
          </p:sp>
          <p:sp>
            <p:nvSpPr>
              <p:cNvPr id="167981" name="Rectangle 45"/>
              <p:cNvSpPr>
                <a:spLocks noChangeArrowheads="1"/>
              </p:cNvSpPr>
              <p:nvPr/>
            </p:nvSpPr>
            <p:spPr bwMode="auto">
              <a:xfrm>
                <a:off x="5219700" y="2547015"/>
                <a:ext cx="6032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a:latin typeface="Arial" charset="0"/>
                  </a:rPr>
                  <a:t>Dog</a:t>
                </a:r>
              </a:p>
            </p:txBody>
          </p:sp>
          <p:sp>
            <p:nvSpPr>
              <p:cNvPr id="167982" name="Rectangle 46"/>
              <p:cNvSpPr>
                <a:spLocks noChangeArrowheads="1"/>
              </p:cNvSpPr>
              <p:nvPr/>
            </p:nvSpPr>
            <p:spPr bwMode="auto">
              <a:xfrm>
                <a:off x="7235825" y="962690"/>
                <a:ext cx="5397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NZ" dirty="0" smtClean="0">
                    <a:latin typeface="Arial" charset="0"/>
                  </a:rPr>
                  <a:t>Rat</a:t>
                </a:r>
                <a:endParaRPr lang="en-NZ" dirty="0">
                  <a:latin typeface="Arial" charset="0"/>
                </a:endParaRPr>
              </a:p>
            </p:txBody>
          </p:sp>
          <p:sp>
            <p:nvSpPr>
              <p:cNvPr id="167983" name="Rectangle 47"/>
              <p:cNvSpPr>
                <a:spLocks noChangeArrowheads="1"/>
              </p:cNvSpPr>
              <p:nvPr/>
            </p:nvSpPr>
            <p:spPr bwMode="auto">
              <a:xfrm>
                <a:off x="7307263" y="2907377"/>
                <a:ext cx="641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NZ">
                    <a:latin typeface="Arial" charset="0"/>
                  </a:rPr>
                  <a:t>Cow</a:t>
                </a:r>
              </a:p>
            </p:txBody>
          </p:sp>
          <p:sp>
            <p:nvSpPr>
              <p:cNvPr id="167984" name="Text Box 48"/>
              <p:cNvSpPr txBox="1">
                <a:spLocks noChangeArrowheads="1"/>
              </p:cNvSpPr>
              <p:nvPr/>
            </p:nvSpPr>
            <p:spPr bwMode="auto">
              <a:xfrm>
                <a:off x="5795963" y="1321465"/>
                <a:ext cx="279400" cy="304800"/>
              </a:xfrm>
              <a:prstGeom prst="rect">
                <a:avLst/>
              </a:prstGeom>
              <a:noFill/>
              <a:ln>
                <a:noFill/>
              </a:ln>
              <a:effectLst/>
              <a:extLst>
                <a:ext uri="{909E8E84-426E-40dd-AFC4-6F175D3DCCD1}">
                  <a14:hiddenFill xmlns:a14="http://schemas.microsoft.com/office/drawing/2010/main" xmlns="">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1</a:t>
                </a:r>
              </a:p>
            </p:txBody>
          </p:sp>
          <p:sp>
            <p:nvSpPr>
              <p:cNvPr id="167985" name="Text Box 49"/>
              <p:cNvSpPr txBox="1">
                <a:spLocks noChangeArrowheads="1"/>
              </p:cNvSpPr>
              <p:nvPr/>
            </p:nvSpPr>
            <p:spPr bwMode="auto">
              <a:xfrm>
                <a:off x="6156325" y="1467515"/>
                <a:ext cx="306388" cy="304800"/>
              </a:xfrm>
              <a:prstGeom prst="rect">
                <a:avLst/>
              </a:prstGeom>
              <a:noFill/>
              <a:ln>
                <a:noFill/>
              </a:ln>
              <a:effectLst/>
              <a:extLst>
                <a:ext uri="{909E8E84-426E-40dd-AFC4-6F175D3DCCD1}">
                  <a14:hiddenFill xmlns:a14="http://schemas.microsoft.com/office/drawing/2010/main" xmlns="">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r>
                  <a:rPr lang="en-NZ" sz="1400">
                    <a:latin typeface="Arial" charset="0"/>
                  </a:rPr>
                  <a:t>1</a:t>
                </a:r>
              </a:p>
            </p:txBody>
          </p:sp>
          <p:sp>
            <p:nvSpPr>
              <p:cNvPr id="167986" name="Text Box 50"/>
              <p:cNvSpPr txBox="1">
                <a:spLocks noChangeArrowheads="1"/>
              </p:cNvSpPr>
              <p:nvPr/>
            </p:nvSpPr>
            <p:spPr bwMode="auto">
              <a:xfrm>
                <a:off x="6659563" y="1234152"/>
                <a:ext cx="279400" cy="304800"/>
              </a:xfrm>
              <a:prstGeom prst="rect">
                <a:avLst/>
              </a:prstGeom>
              <a:noFill/>
              <a:ln>
                <a:noFill/>
              </a:ln>
              <a:effectLst/>
              <a:extLst>
                <a:ext uri="{909E8E84-426E-40dd-AFC4-6F175D3DCCD1}">
                  <a14:hiddenFill xmlns:a14="http://schemas.microsoft.com/office/drawing/2010/main" xmlns="">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7987" name="Text Box 51"/>
              <p:cNvSpPr txBox="1">
                <a:spLocks noChangeArrowheads="1"/>
              </p:cNvSpPr>
              <p:nvPr/>
            </p:nvSpPr>
            <p:spPr bwMode="auto">
              <a:xfrm>
                <a:off x="5803900" y="2042190"/>
                <a:ext cx="279400" cy="304800"/>
              </a:xfrm>
              <a:prstGeom prst="rect">
                <a:avLst/>
              </a:prstGeom>
              <a:noFill/>
              <a:ln>
                <a:noFill/>
              </a:ln>
              <a:effectLst/>
              <a:extLst>
                <a:ext uri="{909E8E84-426E-40dd-AFC4-6F175D3DCCD1}">
                  <a14:hiddenFill xmlns:a14="http://schemas.microsoft.com/office/drawing/2010/main" xmlns="">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7988" name="Text Box 52"/>
              <p:cNvSpPr txBox="1">
                <a:spLocks noChangeArrowheads="1"/>
              </p:cNvSpPr>
              <p:nvPr/>
            </p:nvSpPr>
            <p:spPr bwMode="auto">
              <a:xfrm>
                <a:off x="6948488" y="2042190"/>
                <a:ext cx="279400" cy="304800"/>
              </a:xfrm>
              <a:prstGeom prst="rect">
                <a:avLst/>
              </a:prstGeom>
              <a:noFill/>
              <a:ln>
                <a:noFill/>
              </a:ln>
              <a:effectLst/>
              <a:extLst>
                <a:ext uri="{909E8E84-426E-40dd-AFC4-6F175D3DCCD1}">
                  <a14:hiddenFill xmlns:a14="http://schemas.microsoft.com/office/drawing/2010/main" xmlns="">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4</a:t>
                </a:r>
              </a:p>
            </p:txBody>
          </p:sp>
        </p:grpSp>
      </p:grpSp>
      <p:graphicFrame>
        <p:nvGraphicFramePr>
          <p:cNvPr id="28" name="Group 3"/>
          <p:cNvGraphicFramePr>
            <a:graphicFrameLocks noGrp="1"/>
          </p:cNvGraphicFramePr>
          <p:nvPr>
            <p:extLst>
              <p:ext uri="{D42A27DB-BD31-4B8C-83A1-F6EECF244321}">
                <p14:modId xmlns:p14="http://schemas.microsoft.com/office/powerpoint/2010/main" val="109165463"/>
              </p:ext>
            </p:extLst>
          </p:nvPr>
        </p:nvGraphicFramePr>
        <p:xfrm>
          <a:off x="2299276" y="4334148"/>
          <a:ext cx="2808288" cy="1944688"/>
        </p:xfrm>
        <a:graphic>
          <a:graphicData uri="http://schemas.openxmlformats.org/drawingml/2006/table">
            <a:tbl>
              <a:tblPr/>
              <a:tblGrid>
                <a:gridCol w="701675"/>
                <a:gridCol w="703263"/>
                <a:gridCol w="700087"/>
                <a:gridCol w="703263"/>
              </a:tblGrid>
              <a:tr h="5032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smtClean="0">
                          <a:ln>
                            <a:noFill/>
                          </a:ln>
                          <a:solidFill>
                            <a:schemeClr val="tx1"/>
                          </a:solidFill>
                          <a:effectLst/>
                          <a:latin typeface="Arial" charset="0"/>
                          <a:ea typeface="ＭＳ Ｐゴシック" charset="0"/>
                          <a:cs typeface="Arial" charset="0"/>
                        </a:rPr>
                        <a:t>Rat</a:t>
                      </a:r>
                      <a:endParaRPr kumimoji="0" lang="en-NZ" sz="18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Dog</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smtClean="0">
                          <a:ln>
                            <a:noFill/>
                          </a:ln>
                          <a:solidFill>
                            <a:schemeClr val="tx1"/>
                          </a:solidFill>
                          <a:effectLst/>
                          <a:latin typeface="Arial" charset="0"/>
                          <a:ea typeface="ＭＳ Ｐゴシック" charset="0"/>
                          <a:cs typeface="Arial" charset="0"/>
                        </a:rPr>
                        <a:t>Cat</a:t>
                      </a:r>
                      <a:endParaRPr kumimoji="0" lang="en-NZ" sz="18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3</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smtClean="0">
                          <a:ln>
                            <a:noFill/>
                          </a:ln>
                          <a:solidFill>
                            <a:schemeClr val="tx1"/>
                          </a:solidFill>
                          <a:effectLst/>
                          <a:latin typeface="Arial" charset="0"/>
                          <a:ea typeface="ＭＳ Ｐゴシック" charset="0"/>
                          <a:cs typeface="Arial" charset="0"/>
                        </a:rPr>
                        <a:t>Cat</a:t>
                      </a:r>
                      <a:endParaRPr kumimoji="0" lang="en-NZ" sz="18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4</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5</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a:noFill/>
                    </a:lnT>
                    <a:lnB>
                      <a:noFill/>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Cow</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7</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6</a:t>
                      </a:r>
                    </a:p>
                  </a:txBody>
                  <a:tcPr horzOverflow="overflow">
                    <a:lnL>
                      <a:noFill/>
                    </a:lnL>
                    <a:lnR cap="flat">
                      <a:noFill/>
                    </a:lnR>
                    <a:lnT>
                      <a:noFill/>
                    </a:lnT>
                    <a:lnB cap="flat">
                      <a:noFill/>
                    </a:lnB>
                    <a:lnTlToBr>
                      <a:noFill/>
                    </a:lnTlToBr>
                    <a:lnBlToTr>
                      <a:noFill/>
                    </a:lnBlToTr>
                    <a:noFill/>
                  </a:tcPr>
                </a:tc>
              </a:tr>
            </a:tbl>
          </a:graphicData>
        </a:graphic>
      </p:graphicFrame>
      <p:grpSp>
        <p:nvGrpSpPr>
          <p:cNvPr id="30" name="Group 29"/>
          <p:cNvGrpSpPr/>
          <p:nvPr/>
        </p:nvGrpSpPr>
        <p:grpSpPr>
          <a:xfrm>
            <a:off x="5252026" y="4405586"/>
            <a:ext cx="3674438" cy="2344797"/>
            <a:chOff x="4356100" y="962690"/>
            <a:chExt cx="3674438" cy="2344797"/>
          </a:xfrm>
        </p:grpSpPr>
        <p:sp>
          <p:nvSpPr>
            <p:cNvPr id="31" name="Line 38"/>
            <p:cNvSpPr>
              <a:spLocks noChangeShapeType="1"/>
            </p:cNvSpPr>
            <p:nvPr/>
          </p:nvSpPr>
          <p:spPr bwMode="auto">
            <a:xfrm>
              <a:off x="4356100" y="1970752"/>
              <a:ext cx="863600" cy="0"/>
            </a:xfrm>
            <a:prstGeom prst="line">
              <a:avLst/>
            </a:prstGeom>
            <a:noFill/>
            <a:ln w="76200">
              <a:solidFill>
                <a:schemeClr val="tx1"/>
              </a:solidFill>
              <a:round/>
              <a:headEnd/>
              <a:tailEnd type="stealth"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2000"/>
            </a:p>
          </p:txBody>
        </p:sp>
        <p:grpSp>
          <p:nvGrpSpPr>
            <p:cNvPr id="32" name="Group 31"/>
            <p:cNvGrpSpPr/>
            <p:nvPr/>
          </p:nvGrpSpPr>
          <p:grpSpPr>
            <a:xfrm>
              <a:off x="5219700" y="962690"/>
              <a:ext cx="2810838" cy="2344797"/>
              <a:chOff x="5219700" y="962690"/>
              <a:chExt cx="2810838" cy="2344797"/>
            </a:xfrm>
          </p:grpSpPr>
          <p:sp>
            <p:nvSpPr>
              <p:cNvPr id="33" name="Line 39"/>
              <p:cNvSpPr>
                <a:spLocks noChangeShapeType="1"/>
              </p:cNvSpPr>
              <p:nvPr/>
            </p:nvSpPr>
            <p:spPr bwMode="auto">
              <a:xfrm>
                <a:off x="5722938" y="1394490"/>
                <a:ext cx="360362" cy="36036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2000"/>
              </a:p>
            </p:txBody>
          </p:sp>
          <p:sp>
            <p:nvSpPr>
              <p:cNvPr id="34" name="Line 40"/>
              <p:cNvSpPr>
                <a:spLocks noChangeShapeType="1"/>
              </p:cNvSpPr>
              <p:nvPr/>
            </p:nvSpPr>
            <p:spPr bwMode="auto">
              <a:xfrm flipH="1">
                <a:off x="5580063" y="1754852"/>
                <a:ext cx="503237" cy="792163"/>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2000"/>
              </a:p>
            </p:txBody>
          </p:sp>
          <p:sp>
            <p:nvSpPr>
              <p:cNvPr id="35" name="Line 41"/>
              <p:cNvSpPr>
                <a:spLocks noChangeShapeType="1"/>
              </p:cNvSpPr>
              <p:nvPr/>
            </p:nvSpPr>
            <p:spPr bwMode="auto">
              <a:xfrm>
                <a:off x="6588125" y="1754852"/>
                <a:ext cx="1008063" cy="115252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2000"/>
              </a:p>
            </p:txBody>
          </p:sp>
          <p:sp>
            <p:nvSpPr>
              <p:cNvPr id="36" name="Line 42"/>
              <p:cNvSpPr>
                <a:spLocks noChangeShapeType="1"/>
              </p:cNvSpPr>
              <p:nvPr/>
            </p:nvSpPr>
            <p:spPr bwMode="auto">
              <a:xfrm>
                <a:off x="6083300" y="1754852"/>
                <a:ext cx="504825"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2000"/>
              </a:p>
            </p:txBody>
          </p:sp>
          <p:sp>
            <p:nvSpPr>
              <p:cNvPr id="37" name="Line 43"/>
              <p:cNvSpPr>
                <a:spLocks noChangeShapeType="1"/>
              </p:cNvSpPr>
              <p:nvPr/>
            </p:nvSpPr>
            <p:spPr bwMode="auto">
              <a:xfrm flipV="1">
                <a:off x="6588125" y="1107152"/>
                <a:ext cx="647700" cy="6477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2000"/>
              </a:p>
            </p:txBody>
          </p:sp>
          <p:sp>
            <p:nvSpPr>
              <p:cNvPr id="38" name="Rectangle 44"/>
              <p:cNvSpPr>
                <a:spLocks noChangeArrowheads="1"/>
              </p:cNvSpPr>
              <p:nvPr/>
            </p:nvSpPr>
            <p:spPr bwMode="auto">
              <a:xfrm>
                <a:off x="5291138" y="962690"/>
                <a:ext cx="583789"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sz="2000" dirty="0">
                    <a:latin typeface="Arial" charset="0"/>
                  </a:rPr>
                  <a:t>R</a:t>
                </a:r>
                <a:r>
                  <a:rPr lang="en-NZ" sz="2000" dirty="0" smtClean="0">
                    <a:latin typeface="Arial" charset="0"/>
                  </a:rPr>
                  <a:t>at</a:t>
                </a:r>
                <a:endParaRPr lang="en-NZ" sz="2000" dirty="0">
                  <a:latin typeface="Arial" charset="0"/>
                </a:endParaRPr>
              </a:p>
            </p:txBody>
          </p:sp>
          <p:sp>
            <p:nvSpPr>
              <p:cNvPr id="39" name="Rectangle 45"/>
              <p:cNvSpPr>
                <a:spLocks noChangeArrowheads="1"/>
              </p:cNvSpPr>
              <p:nvPr/>
            </p:nvSpPr>
            <p:spPr bwMode="auto">
              <a:xfrm>
                <a:off x="5219700" y="2547015"/>
                <a:ext cx="655172"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sz="2000">
                    <a:latin typeface="Arial" charset="0"/>
                  </a:rPr>
                  <a:t>Dog</a:t>
                </a:r>
              </a:p>
            </p:txBody>
          </p:sp>
          <p:sp>
            <p:nvSpPr>
              <p:cNvPr id="40" name="Rectangle 46"/>
              <p:cNvSpPr>
                <a:spLocks noChangeArrowheads="1"/>
              </p:cNvSpPr>
              <p:nvPr/>
            </p:nvSpPr>
            <p:spPr bwMode="auto">
              <a:xfrm>
                <a:off x="7235825" y="962690"/>
                <a:ext cx="583789"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NZ" sz="2000" dirty="0">
                    <a:latin typeface="Arial" charset="0"/>
                  </a:rPr>
                  <a:t>C</a:t>
                </a:r>
                <a:r>
                  <a:rPr lang="en-NZ" sz="2000" dirty="0" smtClean="0">
                    <a:latin typeface="Arial" charset="0"/>
                  </a:rPr>
                  <a:t>at</a:t>
                </a:r>
                <a:endParaRPr lang="en-NZ" sz="2000" dirty="0">
                  <a:latin typeface="Arial" charset="0"/>
                </a:endParaRPr>
              </a:p>
            </p:txBody>
          </p:sp>
          <p:sp>
            <p:nvSpPr>
              <p:cNvPr id="41" name="Rectangle 47"/>
              <p:cNvSpPr>
                <a:spLocks noChangeArrowheads="1"/>
              </p:cNvSpPr>
              <p:nvPr/>
            </p:nvSpPr>
            <p:spPr bwMode="auto">
              <a:xfrm>
                <a:off x="7307263" y="2907377"/>
                <a:ext cx="723275"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NZ" sz="2000">
                    <a:latin typeface="Arial" charset="0"/>
                  </a:rPr>
                  <a:t>Cow</a:t>
                </a:r>
              </a:p>
            </p:txBody>
          </p:sp>
          <p:sp>
            <p:nvSpPr>
              <p:cNvPr id="42" name="Text Box 48"/>
              <p:cNvSpPr txBox="1">
                <a:spLocks noChangeArrowheads="1"/>
              </p:cNvSpPr>
              <p:nvPr/>
            </p:nvSpPr>
            <p:spPr bwMode="auto">
              <a:xfrm>
                <a:off x="5795963" y="1321465"/>
                <a:ext cx="295872" cy="340735"/>
              </a:xfrm>
              <a:prstGeom prst="rect">
                <a:avLst/>
              </a:prstGeom>
              <a:noFill/>
              <a:ln>
                <a:noFill/>
              </a:ln>
              <a:effectLst/>
              <a:extLst>
                <a:ext uri="{909E8E84-426E-40dd-AFC4-6F175D3DCCD1}">
                  <a14:hiddenFill xmlns:a14="http://schemas.microsoft.com/office/drawing/2010/main" xmlns="">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600">
                    <a:latin typeface="Arial" charset="0"/>
                  </a:rPr>
                  <a:t>1</a:t>
                </a:r>
              </a:p>
            </p:txBody>
          </p:sp>
          <p:sp>
            <p:nvSpPr>
              <p:cNvPr id="43" name="Text Box 49"/>
              <p:cNvSpPr txBox="1">
                <a:spLocks noChangeArrowheads="1"/>
              </p:cNvSpPr>
              <p:nvPr/>
            </p:nvSpPr>
            <p:spPr bwMode="auto">
              <a:xfrm>
                <a:off x="6156325" y="1467515"/>
                <a:ext cx="306388" cy="340735"/>
              </a:xfrm>
              <a:prstGeom prst="rect">
                <a:avLst/>
              </a:prstGeom>
              <a:noFill/>
              <a:ln>
                <a:noFill/>
              </a:ln>
              <a:effectLst/>
              <a:extLst>
                <a:ext uri="{909E8E84-426E-40dd-AFC4-6F175D3DCCD1}">
                  <a14:hiddenFill xmlns:a14="http://schemas.microsoft.com/office/drawing/2010/main" xmlns="">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r>
                  <a:rPr lang="en-NZ" sz="1600">
                    <a:latin typeface="Arial" charset="0"/>
                  </a:rPr>
                  <a:t>1</a:t>
                </a:r>
              </a:p>
            </p:txBody>
          </p:sp>
          <p:sp>
            <p:nvSpPr>
              <p:cNvPr id="44" name="Text Box 50"/>
              <p:cNvSpPr txBox="1">
                <a:spLocks noChangeArrowheads="1"/>
              </p:cNvSpPr>
              <p:nvPr/>
            </p:nvSpPr>
            <p:spPr bwMode="auto">
              <a:xfrm>
                <a:off x="6659563" y="1234152"/>
                <a:ext cx="295872" cy="340735"/>
              </a:xfrm>
              <a:prstGeom prst="rect">
                <a:avLst/>
              </a:prstGeom>
              <a:noFill/>
              <a:ln>
                <a:noFill/>
              </a:ln>
              <a:effectLst/>
              <a:extLst>
                <a:ext uri="{909E8E84-426E-40dd-AFC4-6F175D3DCCD1}">
                  <a14:hiddenFill xmlns:a14="http://schemas.microsoft.com/office/drawing/2010/main" xmlns="">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600">
                    <a:latin typeface="Arial" charset="0"/>
                  </a:rPr>
                  <a:t>2</a:t>
                </a:r>
              </a:p>
            </p:txBody>
          </p:sp>
          <p:sp>
            <p:nvSpPr>
              <p:cNvPr id="45" name="Text Box 51"/>
              <p:cNvSpPr txBox="1">
                <a:spLocks noChangeArrowheads="1"/>
              </p:cNvSpPr>
              <p:nvPr/>
            </p:nvSpPr>
            <p:spPr bwMode="auto">
              <a:xfrm>
                <a:off x="5803900" y="2042190"/>
                <a:ext cx="295872" cy="340735"/>
              </a:xfrm>
              <a:prstGeom prst="rect">
                <a:avLst/>
              </a:prstGeom>
              <a:noFill/>
              <a:ln>
                <a:noFill/>
              </a:ln>
              <a:effectLst/>
              <a:extLst>
                <a:ext uri="{909E8E84-426E-40dd-AFC4-6F175D3DCCD1}">
                  <a14:hiddenFill xmlns:a14="http://schemas.microsoft.com/office/drawing/2010/main" xmlns="">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600">
                    <a:latin typeface="Arial" charset="0"/>
                  </a:rPr>
                  <a:t>2</a:t>
                </a:r>
              </a:p>
            </p:txBody>
          </p:sp>
          <p:sp>
            <p:nvSpPr>
              <p:cNvPr id="46" name="Text Box 52"/>
              <p:cNvSpPr txBox="1">
                <a:spLocks noChangeArrowheads="1"/>
              </p:cNvSpPr>
              <p:nvPr/>
            </p:nvSpPr>
            <p:spPr bwMode="auto">
              <a:xfrm>
                <a:off x="6948488" y="2042190"/>
                <a:ext cx="295872" cy="340735"/>
              </a:xfrm>
              <a:prstGeom prst="rect">
                <a:avLst/>
              </a:prstGeom>
              <a:noFill/>
              <a:ln>
                <a:noFill/>
              </a:ln>
              <a:effectLst/>
              <a:extLst>
                <a:ext uri="{909E8E84-426E-40dd-AFC4-6F175D3DCCD1}">
                  <a14:hiddenFill xmlns:a14="http://schemas.microsoft.com/office/drawing/2010/main" xmlns="">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600">
                    <a:latin typeface="Arial" charset="0"/>
                  </a:rPr>
                  <a:t>4</a:t>
                </a:r>
              </a:p>
            </p:txBody>
          </p:sp>
        </p:grpSp>
      </p:grpSp>
      <p:graphicFrame>
        <p:nvGraphicFramePr>
          <p:cNvPr id="47" name="Group 3"/>
          <p:cNvGraphicFramePr>
            <a:graphicFrameLocks noGrp="1"/>
          </p:cNvGraphicFramePr>
          <p:nvPr>
            <p:extLst>
              <p:ext uri="{D42A27DB-BD31-4B8C-83A1-F6EECF244321}">
                <p14:modId xmlns:p14="http://schemas.microsoft.com/office/powerpoint/2010/main" val="3618694847"/>
              </p:ext>
            </p:extLst>
          </p:nvPr>
        </p:nvGraphicFramePr>
        <p:xfrm>
          <a:off x="150381" y="2309264"/>
          <a:ext cx="2808288" cy="1944688"/>
        </p:xfrm>
        <a:graphic>
          <a:graphicData uri="http://schemas.openxmlformats.org/drawingml/2006/table">
            <a:tbl>
              <a:tblPr/>
              <a:tblGrid>
                <a:gridCol w="701675"/>
                <a:gridCol w="703263"/>
                <a:gridCol w="700087"/>
                <a:gridCol w="703263"/>
              </a:tblGrid>
              <a:tr h="5032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Cat</a:t>
                      </a:r>
                    </a:p>
                  </a:txBody>
                  <a:tcPr horzOverflow="overflow">
                    <a:lnL w="12700" cap="flat" cmpd="sng" algn="ctr">
                      <a:solidFill>
                        <a:schemeClr val="tx1"/>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a:noFill/>
                    </a:lnL>
                    <a:lnR>
                      <a:noFill/>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Rat</a:t>
                      </a:r>
                    </a:p>
                  </a:txBody>
                  <a:tcPr horzOverflow="overflow">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crgbClr r="0" g="0" b="0"/>
                      </a:solidFill>
                      <a:prstDash val="solid"/>
                      <a:round/>
                      <a:headEnd type="none" w="med" len="med"/>
                      <a:tailEnd type="none" w="med" len="med"/>
                    </a:lnR>
                    <a:lnT>
                      <a:noFill/>
                    </a:lnT>
                    <a:lnB>
                      <a:noFill/>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Cow</a:t>
                      </a:r>
                    </a:p>
                  </a:txBody>
                  <a:tcPr horzOverflow="overflow">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6</a:t>
                      </a: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7</a:t>
                      </a:r>
                    </a:p>
                  </a:txBody>
                  <a:tcPr horzOverflow="overflow">
                    <a:lnL>
                      <a:noFill/>
                    </a:lnL>
                    <a:lnR>
                      <a:noFill/>
                    </a:lnR>
                    <a:lnT>
                      <a:noFill/>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6</a:t>
                      </a:r>
                    </a:p>
                  </a:txBody>
                  <a:tcPr horzOverflow="overflow">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4747549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249" y="355379"/>
            <a:ext cx="7130957" cy="5815584"/>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073" name="Text Box 1"/>
          <p:cNvSpPr txBox="1">
            <a:spLocks noChangeArrowheads="1"/>
          </p:cNvSpPr>
          <p:nvPr/>
        </p:nvSpPr>
        <p:spPr bwMode="auto">
          <a:xfrm>
            <a:off x="325440" y="46461"/>
            <a:ext cx="8493120" cy="414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dirty="0">
                <a:latin typeface="Arial" charset="0"/>
              </a:rPr>
              <a:t>Linking algebraic topology to evolution.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5943504"/>
            <a:ext cx="9106560" cy="943299"/>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2791081" y="6519179"/>
            <a:ext cx="3918240" cy="2318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dirty="0">
                <a:latin typeface="Arial" charset="0"/>
              </a:rPr>
              <a:t>Chan J M et al. PNAS 2013;110:18566-18571</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©2013 by National Academy of Sciences</a:t>
            </a:r>
          </a:p>
        </p:txBody>
      </p:sp>
    </p:spTree>
    <p:extLst>
      <p:ext uri="{BB962C8B-B14F-4D97-AF65-F5344CB8AC3E}">
        <p14:creationId xmlns:p14="http://schemas.microsoft.com/office/powerpoint/2010/main" val="7621927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31900" y="2022475"/>
            <a:ext cx="6667500" cy="4356100"/>
          </a:xfrm>
          <a:prstGeom prst="rect">
            <a:avLst/>
          </a:prstGeom>
        </p:spPr>
      </p:pic>
      <p:pic>
        <p:nvPicPr>
          <p:cNvPr id="3" name="Picture 2"/>
          <p:cNvPicPr>
            <a:picLocks noChangeAspect="1"/>
          </p:cNvPicPr>
          <p:nvPr/>
        </p:nvPicPr>
        <p:blipFill>
          <a:blip r:embed="rId3"/>
          <a:stretch>
            <a:fillRect/>
          </a:stretch>
        </p:blipFill>
        <p:spPr>
          <a:xfrm>
            <a:off x="0" y="168275"/>
            <a:ext cx="9144000" cy="1451295"/>
          </a:xfrm>
          <a:prstGeom prst="rect">
            <a:avLst/>
          </a:prstGeom>
        </p:spPr>
      </p:pic>
      <p:sp>
        <p:nvSpPr>
          <p:cNvPr id="4" name="Rectangle 3"/>
          <p:cNvSpPr/>
          <p:nvPr/>
        </p:nvSpPr>
        <p:spPr>
          <a:xfrm>
            <a:off x="7661275" y="1256072"/>
            <a:ext cx="1212704" cy="369332"/>
          </a:xfrm>
          <a:prstGeom prst="rect">
            <a:avLst/>
          </a:prstGeom>
        </p:spPr>
        <p:txBody>
          <a:bodyPr wrap="none">
            <a:spAutoFit/>
          </a:bodyPr>
          <a:lstStyle/>
          <a:p>
            <a:r>
              <a:rPr lang="en-US" dirty="0"/>
              <a:t>PNAS 2013</a:t>
            </a:r>
          </a:p>
        </p:txBody>
      </p:sp>
    </p:spTree>
    <p:extLst>
      <p:ext uri="{BB962C8B-B14F-4D97-AF65-F5344CB8AC3E}">
        <p14:creationId xmlns:p14="http://schemas.microsoft.com/office/powerpoint/2010/main" val="4246323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249" y="355379"/>
            <a:ext cx="7130957" cy="5815584"/>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073" name="Text Box 1"/>
          <p:cNvSpPr txBox="1">
            <a:spLocks noChangeArrowheads="1"/>
          </p:cNvSpPr>
          <p:nvPr/>
        </p:nvSpPr>
        <p:spPr bwMode="auto">
          <a:xfrm>
            <a:off x="325440" y="46461"/>
            <a:ext cx="8493120" cy="414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dirty="0">
                <a:latin typeface="Arial" charset="0"/>
              </a:rPr>
              <a:t>Linking algebraic topology to evolution.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5943504"/>
            <a:ext cx="9106560" cy="943299"/>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2791081" y="6519179"/>
            <a:ext cx="3918240" cy="2318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dirty="0">
                <a:latin typeface="Arial" charset="0"/>
              </a:rPr>
              <a:t>Chan J M et al. PNAS 2013;110:18566-18571</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©2013 by National Academy of Sciences</a:t>
            </a:r>
          </a:p>
        </p:txBody>
      </p:sp>
      <p:sp>
        <p:nvSpPr>
          <p:cNvPr id="2" name="TextBox 1"/>
          <p:cNvSpPr txBox="1"/>
          <p:nvPr/>
        </p:nvSpPr>
        <p:spPr>
          <a:xfrm>
            <a:off x="6950054" y="4516136"/>
            <a:ext cx="2187328" cy="584776"/>
          </a:xfrm>
          <a:prstGeom prst="rect">
            <a:avLst/>
          </a:prstGeom>
          <a:solidFill>
            <a:schemeClr val="bg2"/>
          </a:solidFill>
          <a:ln>
            <a:solidFill>
              <a:schemeClr val="tx1"/>
            </a:solidFill>
          </a:ln>
        </p:spPr>
        <p:txBody>
          <a:bodyPr wrap="square" rtlCol="0">
            <a:spAutoFit/>
          </a:bodyPr>
          <a:lstStyle/>
          <a:p>
            <a:r>
              <a:rPr lang="en-US" sz="3200" dirty="0" smtClean="0"/>
              <a:t>Reticulation</a:t>
            </a:r>
          </a:p>
        </p:txBody>
      </p:sp>
      <p:cxnSp>
        <p:nvCxnSpPr>
          <p:cNvPr id="4" name="Straight Arrow Connector 3"/>
          <p:cNvCxnSpPr/>
          <p:nvPr/>
        </p:nvCxnSpPr>
        <p:spPr>
          <a:xfrm flipH="1" flipV="1">
            <a:off x="6950054" y="4057466"/>
            <a:ext cx="529196" cy="458670"/>
          </a:xfrm>
          <a:prstGeom prst="straightConnector1">
            <a:avLst/>
          </a:prstGeom>
          <a:ln w="38100">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60350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76240"/>
            <a:ext cx="9144000" cy="5164531"/>
          </a:xfrm>
          <a:prstGeom prst="rect">
            <a:avLst/>
          </a:prstGeom>
        </p:spPr>
      </p:pic>
      <p:sp>
        <p:nvSpPr>
          <p:cNvPr id="3" name="Rectangle 2"/>
          <p:cNvSpPr/>
          <p:nvPr/>
        </p:nvSpPr>
        <p:spPr>
          <a:xfrm>
            <a:off x="232320" y="6219595"/>
            <a:ext cx="9144000" cy="369332"/>
          </a:xfrm>
          <a:prstGeom prst="rect">
            <a:avLst/>
          </a:prstGeom>
        </p:spPr>
        <p:txBody>
          <a:bodyPr wrap="square">
            <a:spAutoFit/>
          </a:bodyPr>
          <a:lstStyle/>
          <a:p>
            <a:r>
              <a:rPr lang="en-US" dirty="0" smtClean="0"/>
              <a:t>http://</a:t>
            </a:r>
            <a:r>
              <a:rPr lang="en-US" dirty="0" err="1" smtClean="0"/>
              <a:t>upload.wikimedia.org</a:t>
            </a:r>
            <a:r>
              <a:rPr lang="en-US" dirty="0" smtClean="0"/>
              <a:t>/</a:t>
            </a:r>
            <a:r>
              <a:rPr lang="en-US" dirty="0" err="1" smtClean="0"/>
              <a:t>wikipedia</a:t>
            </a:r>
            <a:r>
              <a:rPr lang="en-US" dirty="0" smtClean="0"/>
              <a:t>/commons/7/79/RPLP0_90_ClustalW_aln.gif</a:t>
            </a:r>
            <a:endParaRPr lang="en-US" dirty="0"/>
          </a:p>
        </p:txBody>
      </p:sp>
      <p:sp>
        <p:nvSpPr>
          <p:cNvPr id="4" name="TextBox 3"/>
          <p:cNvSpPr txBox="1"/>
          <p:nvPr/>
        </p:nvSpPr>
        <p:spPr>
          <a:xfrm>
            <a:off x="464650" y="216852"/>
            <a:ext cx="8162419" cy="584776"/>
          </a:xfrm>
          <a:prstGeom prst="rect">
            <a:avLst/>
          </a:prstGeom>
          <a:noFill/>
        </p:spPr>
        <p:txBody>
          <a:bodyPr wrap="square" rtlCol="0">
            <a:spAutoFit/>
          </a:bodyPr>
          <a:lstStyle/>
          <a:p>
            <a:pPr algn="ctr"/>
            <a:r>
              <a:rPr lang="en-US" sz="3200" dirty="0" smtClean="0"/>
              <a:t>Multiple sequence alignment</a:t>
            </a:r>
          </a:p>
        </p:txBody>
      </p:sp>
    </p:spTree>
    <p:extLst>
      <p:ext uri="{BB962C8B-B14F-4D97-AF65-F5344CB8AC3E}">
        <p14:creationId xmlns:p14="http://schemas.microsoft.com/office/powerpoint/2010/main" val="4788963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94000" y="16908"/>
            <a:ext cx="6350000" cy="6388100"/>
          </a:xfrm>
          <a:prstGeom prst="rect">
            <a:avLst/>
          </a:prstGeom>
        </p:spPr>
      </p:pic>
      <p:sp>
        <p:nvSpPr>
          <p:cNvPr id="3" name="Rectangle 2"/>
          <p:cNvSpPr/>
          <p:nvPr/>
        </p:nvSpPr>
        <p:spPr>
          <a:xfrm>
            <a:off x="0" y="6460051"/>
            <a:ext cx="9144000" cy="369332"/>
          </a:xfrm>
          <a:prstGeom prst="rect">
            <a:avLst/>
          </a:prstGeom>
        </p:spPr>
        <p:txBody>
          <a:bodyPr wrap="square">
            <a:spAutoFit/>
          </a:bodyPr>
          <a:lstStyle/>
          <a:p>
            <a:r>
              <a:rPr lang="en-US" dirty="0"/>
              <a:t>http://</a:t>
            </a:r>
            <a:r>
              <a:rPr lang="en-US" dirty="0" err="1"/>
              <a:t>www.virology.ws</a:t>
            </a:r>
            <a:r>
              <a:rPr lang="en-US" dirty="0"/>
              <a:t>/2009/06/29/</a:t>
            </a:r>
            <a:r>
              <a:rPr lang="en-US" dirty="0" err="1"/>
              <a:t>reassortment</a:t>
            </a:r>
            <a:r>
              <a:rPr lang="en-US" dirty="0"/>
              <a:t>-of-the-influenza-virus-genome/</a:t>
            </a:r>
          </a:p>
        </p:txBody>
      </p:sp>
      <p:sp>
        <p:nvSpPr>
          <p:cNvPr id="4" name="TextBox 3"/>
          <p:cNvSpPr txBox="1"/>
          <p:nvPr/>
        </p:nvSpPr>
        <p:spPr>
          <a:xfrm>
            <a:off x="130397" y="211695"/>
            <a:ext cx="3203511" cy="707886"/>
          </a:xfrm>
          <a:prstGeom prst="rect">
            <a:avLst/>
          </a:prstGeom>
          <a:noFill/>
        </p:spPr>
        <p:txBody>
          <a:bodyPr wrap="square" rtlCol="0">
            <a:spAutoFit/>
          </a:bodyPr>
          <a:lstStyle/>
          <a:p>
            <a:r>
              <a:rPr lang="en-US" sz="4000" dirty="0" err="1" smtClean="0"/>
              <a:t>Reassortment</a:t>
            </a:r>
            <a:endParaRPr lang="en-US" sz="4000" dirty="0" smtClean="0"/>
          </a:p>
        </p:txBody>
      </p:sp>
    </p:spTree>
    <p:extLst>
      <p:ext uri="{BB962C8B-B14F-4D97-AF65-F5344CB8AC3E}">
        <p14:creationId xmlns:p14="http://schemas.microsoft.com/office/powerpoint/2010/main" val="14181902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67202" t="23990" r="23008" b="5341"/>
          <a:stretch/>
        </p:blipFill>
        <p:spPr>
          <a:xfrm>
            <a:off x="6643952" y="1253889"/>
            <a:ext cx="466344" cy="4846320"/>
          </a:xfrm>
          <a:prstGeom prst="rect">
            <a:avLst/>
          </a:prstGeom>
        </p:spPr>
      </p:pic>
      <p:pic>
        <p:nvPicPr>
          <p:cNvPr id="4" name="Picture 3"/>
          <p:cNvPicPr>
            <a:picLocks noChangeAspect="1"/>
          </p:cNvPicPr>
          <p:nvPr/>
        </p:nvPicPr>
        <p:blipFill rotWithShape="1">
          <a:blip r:embed="rId2"/>
          <a:srcRect l="22965" t="23990" r="67243" b="5341"/>
          <a:stretch/>
        </p:blipFill>
        <p:spPr>
          <a:xfrm>
            <a:off x="5794416" y="1253889"/>
            <a:ext cx="466344" cy="4846320"/>
          </a:xfrm>
          <a:prstGeom prst="rect">
            <a:avLst/>
          </a:prstGeom>
        </p:spPr>
      </p:pic>
      <p:pic>
        <p:nvPicPr>
          <p:cNvPr id="5" name="Picture 4"/>
          <p:cNvPicPr>
            <a:picLocks noChangeAspect="1"/>
          </p:cNvPicPr>
          <p:nvPr/>
        </p:nvPicPr>
        <p:blipFill rotWithShape="1">
          <a:blip r:embed="rId2"/>
          <a:srcRect l="82577" t="23990" r="7633" b="5341"/>
          <a:stretch/>
        </p:blipFill>
        <p:spPr>
          <a:xfrm>
            <a:off x="2731176" y="1253889"/>
            <a:ext cx="466344" cy="4846320"/>
          </a:xfrm>
          <a:prstGeom prst="rect">
            <a:avLst/>
          </a:prstGeom>
        </p:spPr>
      </p:pic>
      <p:pic>
        <p:nvPicPr>
          <p:cNvPr id="6" name="Picture 5"/>
          <p:cNvPicPr>
            <a:picLocks noChangeAspect="1"/>
          </p:cNvPicPr>
          <p:nvPr/>
        </p:nvPicPr>
        <p:blipFill rotWithShape="1">
          <a:blip r:embed="rId2"/>
          <a:srcRect l="7701" t="23990" r="82509" b="5341"/>
          <a:stretch/>
        </p:blipFill>
        <p:spPr>
          <a:xfrm>
            <a:off x="2010324" y="1253889"/>
            <a:ext cx="466344" cy="4846320"/>
          </a:xfrm>
          <a:prstGeom prst="rect">
            <a:avLst/>
          </a:prstGeom>
        </p:spPr>
      </p:pic>
      <p:sp>
        <p:nvSpPr>
          <p:cNvPr id="7" name="TextBox 6"/>
          <p:cNvSpPr txBox="1"/>
          <p:nvPr/>
        </p:nvSpPr>
        <p:spPr>
          <a:xfrm>
            <a:off x="1111304" y="423388"/>
            <a:ext cx="6861858" cy="599799"/>
          </a:xfrm>
          <a:prstGeom prst="rect">
            <a:avLst/>
          </a:prstGeom>
          <a:noFill/>
        </p:spPr>
        <p:txBody>
          <a:bodyPr wrap="square" rtlCol="0">
            <a:spAutoFit/>
          </a:bodyPr>
          <a:lstStyle/>
          <a:p>
            <a:pPr algn="ctr"/>
            <a:r>
              <a:rPr lang="en-US" sz="3200" dirty="0" smtClean="0"/>
              <a:t>Homologous recombination</a:t>
            </a:r>
          </a:p>
        </p:txBody>
      </p:sp>
      <p:cxnSp>
        <p:nvCxnSpPr>
          <p:cNvPr id="9" name="Straight Arrow Connector 8"/>
          <p:cNvCxnSpPr/>
          <p:nvPr/>
        </p:nvCxnSpPr>
        <p:spPr>
          <a:xfrm>
            <a:off x="3863103" y="3369461"/>
            <a:ext cx="1358260" cy="17641"/>
          </a:xfrm>
          <a:prstGeom prst="straightConnector1">
            <a:avLst/>
          </a:prstGeom>
          <a:ln w="63500">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4072813" y="6430768"/>
            <a:ext cx="5071187" cy="369332"/>
          </a:xfrm>
          <a:prstGeom prst="rect">
            <a:avLst/>
          </a:prstGeom>
        </p:spPr>
        <p:txBody>
          <a:bodyPr wrap="square">
            <a:spAutoFit/>
          </a:bodyPr>
          <a:lstStyle/>
          <a:p>
            <a:r>
              <a:rPr lang="en-US" dirty="0"/>
              <a:t>http://</a:t>
            </a:r>
            <a:r>
              <a:rPr lang="en-US" dirty="0" err="1"/>
              <a:t>en.wikipedia.org</a:t>
            </a:r>
            <a:r>
              <a:rPr lang="en-US" dirty="0"/>
              <a:t>/wiki/</a:t>
            </a:r>
            <a:r>
              <a:rPr lang="en-US" dirty="0" err="1"/>
              <a:t>File:HR_in_meiosis.svg</a:t>
            </a:r>
            <a:endParaRPr lang="en-US" dirty="0"/>
          </a:p>
        </p:txBody>
      </p:sp>
    </p:spTree>
    <p:extLst>
      <p:ext uri="{BB962C8B-B14F-4D97-AF65-F5344CB8AC3E}">
        <p14:creationId xmlns:p14="http://schemas.microsoft.com/office/powerpoint/2010/main" val="30372717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28817"/>
            <a:ext cx="8493120" cy="414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dirty="0">
                <a:latin typeface="Arial" charset="0"/>
              </a:rPr>
              <a:t>Reconstructing phylogeny from persistent homology of avian influenza HA. (A) Barcode plot in dimension 0 of all avian HA subtypes.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6014068"/>
            <a:ext cx="9106560" cy="943299"/>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2" b="34592"/>
          <a:stretch/>
        </p:blipFill>
        <p:spPr bwMode="auto">
          <a:xfrm>
            <a:off x="193764" y="468226"/>
            <a:ext cx="4562134" cy="626364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2826369" y="6664529"/>
            <a:ext cx="3918240" cy="2318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dirty="0">
                <a:latin typeface="Arial" charset="0"/>
              </a:rPr>
              <a:t>Chan J M et al. PNAS 2013;110:18566-18571</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©2013 by National Academy of Sciences</a:t>
            </a:r>
          </a:p>
        </p:txBody>
      </p:sp>
      <p:sp>
        <p:nvSpPr>
          <p:cNvPr id="3" name="TextBox 2"/>
          <p:cNvSpPr txBox="1"/>
          <p:nvPr/>
        </p:nvSpPr>
        <p:spPr>
          <a:xfrm>
            <a:off x="5028480" y="931767"/>
            <a:ext cx="3790080" cy="5016757"/>
          </a:xfrm>
          <a:prstGeom prst="rect">
            <a:avLst/>
          </a:prstGeom>
          <a:noFill/>
        </p:spPr>
        <p:txBody>
          <a:bodyPr wrap="square" rtlCol="0">
            <a:spAutoFit/>
          </a:bodyPr>
          <a:lstStyle/>
          <a:p>
            <a:r>
              <a:rPr lang="en-US" sz="3200" dirty="0" smtClean="0"/>
              <a:t>Influenza:</a:t>
            </a:r>
          </a:p>
          <a:p>
            <a:endParaRPr lang="en-US" sz="3200" dirty="0" smtClean="0"/>
          </a:p>
          <a:p>
            <a:r>
              <a:rPr lang="en-US" sz="3200" dirty="0" smtClean="0"/>
              <a:t>For a single segment,</a:t>
            </a:r>
          </a:p>
          <a:p>
            <a:endParaRPr lang="en-US" sz="3200" dirty="0"/>
          </a:p>
          <a:p>
            <a:pPr algn="ctr"/>
            <a:r>
              <a:rPr lang="en-US" sz="3200" dirty="0" smtClean="0"/>
              <a:t>no </a:t>
            </a:r>
            <a:r>
              <a:rPr lang="en-US" sz="3200" dirty="0" err="1" smtClean="0"/>
              <a:t>H</a:t>
            </a:r>
            <a:r>
              <a:rPr lang="en-US" sz="3200" baseline="-25000" dirty="0" err="1" smtClean="0"/>
              <a:t>k</a:t>
            </a:r>
            <a:r>
              <a:rPr lang="en-US" sz="3200" dirty="0" smtClean="0"/>
              <a:t> for k &gt; 0</a:t>
            </a:r>
          </a:p>
          <a:p>
            <a:endParaRPr lang="en-US" sz="3200" dirty="0"/>
          </a:p>
          <a:p>
            <a:endParaRPr lang="en-US" sz="3200" dirty="0" smtClean="0"/>
          </a:p>
          <a:p>
            <a:r>
              <a:rPr lang="en-US" sz="3200" dirty="0" smtClean="0"/>
              <a:t>no horizontal transfer </a:t>
            </a:r>
          </a:p>
          <a:p>
            <a:r>
              <a:rPr lang="en-US" sz="3200" dirty="0" smtClean="0"/>
              <a:t>(i.e., no homologous recombination)</a:t>
            </a:r>
          </a:p>
        </p:txBody>
      </p:sp>
      <p:cxnSp>
        <p:nvCxnSpPr>
          <p:cNvPr id="5" name="Straight Arrow Connector 4"/>
          <p:cNvCxnSpPr/>
          <p:nvPr/>
        </p:nvCxnSpPr>
        <p:spPr>
          <a:xfrm>
            <a:off x="6744609" y="3521838"/>
            <a:ext cx="0" cy="742700"/>
          </a:xfrm>
          <a:prstGeom prst="straightConnector1">
            <a:avLst/>
          </a:prstGeom>
          <a:ln w="38100" cmpd="dbl">
            <a:solidFill>
              <a:schemeClr val="tx1"/>
            </a:solidFill>
            <a:headEnd type="arrow" w="lg" len="lg"/>
            <a:tailEnd type="arrow"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612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277518" y="64099"/>
            <a:ext cx="8493120" cy="414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dirty="0">
                <a:latin typeface="Arial" charset="0"/>
              </a:rPr>
              <a:t>Persistent homology of </a:t>
            </a:r>
            <a:r>
              <a:rPr lang="en-GB" sz="1500" b="1" dirty="0" err="1">
                <a:latin typeface="Arial" charset="0"/>
              </a:rPr>
              <a:t>reassortment</a:t>
            </a:r>
            <a:r>
              <a:rPr lang="en-GB" sz="1500" b="1" dirty="0">
                <a:latin typeface="Arial" charset="0"/>
              </a:rPr>
              <a:t> in avian influenza.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5943504"/>
            <a:ext cx="9106560" cy="943299"/>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229" y="337735"/>
            <a:ext cx="4704526" cy="620877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2984761" y="6532525"/>
            <a:ext cx="3918240" cy="2318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dirty="0">
                <a:latin typeface="Arial" charset="0"/>
              </a:rPr>
              <a:t>Chan J M et al. PNAS 2013;110:18566-18571</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©2013 by National Academy of Sciences</a:t>
            </a:r>
          </a:p>
        </p:txBody>
      </p:sp>
      <p:pic>
        <p:nvPicPr>
          <p:cNvPr id="7" name="Picture 6"/>
          <p:cNvPicPr>
            <a:picLocks noChangeAspect="1"/>
          </p:cNvPicPr>
          <p:nvPr/>
        </p:nvPicPr>
        <p:blipFill rotWithShape="1">
          <a:blip r:embed="rId5"/>
          <a:srcRect l="1507" t="71572" r="67678" b="-1486"/>
          <a:stretch/>
        </p:blipFill>
        <p:spPr>
          <a:xfrm>
            <a:off x="16580" y="2066845"/>
            <a:ext cx="1956816" cy="1911096"/>
          </a:xfrm>
          <a:prstGeom prst="rect">
            <a:avLst/>
          </a:prstGeom>
        </p:spPr>
      </p:pic>
      <p:sp>
        <p:nvSpPr>
          <p:cNvPr id="8" name="Rectangle 7"/>
          <p:cNvSpPr/>
          <p:nvPr/>
        </p:nvSpPr>
        <p:spPr>
          <a:xfrm>
            <a:off x="49998" y="4020759"/>
            <a:ext cx="1956816" cy="1477328"/>
          </a:xfrm>
          <a:prstGeom prst="rect">
            <a:avLst/>
          </a:prstGeom>
        </p:spPr>
        <p:txBody>
          <a:bodyPr wrap="square">
            <a:spAutoFit/>
          </a:bodyPr>
          <a:lstStyle/>
          <a:p>
            <a:r>
              <a:rPr lang="en-US" dirty="0" err="1" smtClean="0"/>
              <a:t>www.virology.ws</a:t>
            </a:r>
            <a:r>
              <a:rPr lang="en-US" dirty="0"/>
              <a:t>/2009/06/29/</a:t>
            </a:r>
            <a:r>
              <a:rPr lang="en-US" dirty="0" err="1"/>
              <a:t>reassortment</a:t>
            </a:r>
            <a:r>
              <a:rPr lang="en-US" dirty="0"/>
              <a:t>-of-the-influenza-virus-genome/</a:t>
            </a:r>
          </a:p>
        </p:txBody>
      </p:sp>
      <p:sp>
        <p:nvSpPr>
          <p:cNvPr id="2" name="TextBox 1"/>
          <p:cNvSpPr txBox="1"/>
          <p:nvPr/>
        </p:nvSpPr>
        <p:spPr>
          <a:xfrm>
            <a:off x="6637114" y="262003"/>
            <a:ext cx="2803399" cy="6001642"/>
          </a:xfrm>
          <a:prstGeom prst="rect">
            <a:avLst/>
          </a:prstGeom>
          <a:noFill/>
        </p:spPr>
        <p:txBody>
          <a:bodyPr wrap="square" rtlCol="0">
            <a:spAutoFit/>
          </a:bodyPr>
          <a:lstStyle/>
          <a:p>
            <a:r>
              <a:rPr lang="en-US" sz="3200" dirty="0" smtClean="0"/>
              <a:t>For multiple segments,</a:t>
            </a:r>
          </a:p>
          <a:p>
            <a:r>
              <a:rPr lang="en-US" sz="3200" dirty="0"/>
              <a:t>n</a:t>
            </a:r>
            <a:r>
              <a:rPr lang="en-US" sz="3200" dirty="0" smtClean="0"/>
              <a:t>on-trivial </a:t>
            </a:r>
            <a:r>
              <a:rPr lang="en-US" sz="3200" dirty="0" err="1" smtClean="0"/>
              <a:t>H</a:t>
            </a:r>
            <a:r>
              <a:rPr lang="en-US" sz="3200" baseline="-25000" dirty="0" err="1" smtClean="0"/>
              <a:t>k</a:t>
            </a:r>
            <a:r>
              <a:rPr lang="en-US" sz="3200" dirty="0" smtClean="0"/>
              <a:t> </a:t>
            </a:r>
          </a:p>
          <a:p>
            <a:pPr algn="ctr"/>
            <a:r>
              <a:rPr lang="en-US" sz="3200" dirty="0" smtClean="0"/>
              <a:t>k = 1, 2.</a:t>
            </a:r>
          </a:p>
          <a:p>
            <a:endParaRPr lang="en-US" sz="3200" dirty="0"/>
          </a:p>
          <a:p>
            <a:r>
              <a:rPr lang="en-US" sz="3200" dirty="0"/>
              <a:t>T</a:t>
            </a:r>
            <a:r>
              <a:rPr lang="en-US" sz="3200" dirty="0" smtClean="0"/>
              <a:t>hus </a:t>
            </a:r>
          </a:p>
          <a:p>
            <a:r>
              <a:rPr lang="en-US" sz="3200" dirty="0" smtClean="0"/>
              <a:t>horizontal transfer via </a:t>
            </a:r>
            <a:r>
              <a:rPr lang="en-US" sz="3200" dirty="0" err="1" smtClean="0"/>
              <a:t>reassortment</a:t>
            </a:r>
            <a:endParaRPr lang="en-US" sz="3200" dirty="0" smtClean="0"/>
          </a:p>
          <a:p>
            <a:r>
              <a:rPr lang="en-US" sz="3200" dirty="0" smtClean="0"/>
              <a:t>but not homologous recombination</a:t>
            </a:r>
          </a:p>
        </p:txBody>
      </p:sp>
    </p:spTree>
    <p:extLst>
      <p:ext uri="{BB962C8B-B14F-4D97-AF65-F5344CB8AC3E}">
        <p14:creationId xmlns:p14="http://schemas.microsoft.com/office/powerpoint/2010/main" val="4208834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 t="70727" r="63396" b="-36"/>
          <a:stretch/>
        </p:blipFill>
        <p:spPr bwMode="auto">
          <a:xfrm>
            <a:off x="285853" y="-2820"/>
            <a:ext cx="2587752" cy="273405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7" name="Picture 6"/>
          <p:cNvPicPr>
            <a:picLocks noChangeAspect="1"/>
          </p:cNvPicPr>
          <p:nvPr/>
        </p:nvPicPr>
        <p:blipFill>
          <a:blip r:embed="rId4"/>
          <a:stretch>
            <a:fillRect/>
          </a:stretch>
        </p:blipFill>
        <p:spPr>
          <a:xfrm>
            <a:off x="1375578" y="2823760"/>
            <a:ext cx="6515989" cy="3721608"/>
          </a:xfrm>
          <a:prstGeom prst="rect">
            <a:avLst/>
          </a:prstGeom>
          <a:solidFill>
            <a:srgbClr val="EEECE1"/>
          </a:solidFill>
        </p:spPr>
      </p:pic>
      <p:sp>
        <p:nvSpPr>
          <p:cNvPr id="2" name="Rectangle 1"/>
          <p:cNvSpPr/>
          <p:nvPr/>
        </p:nvSpPr>
        <p:spPr>
          <a:xfrm>
            <a:off x="-88200" y="6007724"/>
            <a:ext cx="7010143" cy="923330"/>
          </a:xfrm>
          <a:prstGeom prst="rect">
            <a:avLst/>
          </a:prstGeom>
        </p:spPr>
        <p:txBody>
          <a:bodyPr wrap="square">
            <a:spAutoFit/>
          </a:bodyPr>
          <a:lstStyle/>
          <a:p>
            <a:r>
              <a:rPr lang="en-US" dirty="0"/>
              <a:t>http://</a:t>
            </a:r>
            <a:r>
              <a:rPr lang="en-US" dirty="0" err="1"/>
              <a:t>www.pnas.org</a:t>
            </a:r>
            <a:r>
              <a:rPr lang="en-US" dirty="0"/>
              <a:t>/content/110/46/18566.</a:t>
            </a:r>
            <a:r>
              <a:rPr lang="en-US" dirty="0" smtClean="0"/>
              <a:t>full</a:t>
            </a:r>
          </a:p>
          <a:p>
            <a:r>
              <a:rPr lang="en-US" dirty="0"/>
              <a:t>http://</a:t>
            </a:r>
            <a:r>
              <a:rPr lang="en-US" dirty="0" err="1"/>
              <a:t>www.sciencemag.org</a:t>
            </a:r>
            <a:r>
              <a:rPr lang="en-US" dirty="0"/>
              <a:t>/content/312/5772/380.</a:t>
            </a:r>
            <a:r>
              <a:rPr lang="en-US" dirty="0" smtClean="0"/>
              <a:t>full</a:t>
            </a:r>
          </a:p>
          <a:p>
            <a:r>
              <a:rPr lang="en-US" dirty="0" smtClean="0"/>
              <a:t>http</a:t>
            </a:r>
            <a:r>
              <a:rPr lang="en-US" dirty="0"/>
              <a:t>://</a:t>
            </a:r>
            <a:r>
              <a:rPr lang="en-US" dirty="0" err="1"/>
              <a:t>www.virology.ws</a:t>
            </a:r>
            <a:r>
              <a:rPr lang="en-US" dirty="0"/>
              <a:t>/2009/04/30/structure-of-influenza-virus</a:t>
            </a:r>
            <a:r>
              <a:rPr lang="en-US" dirty="0" smtClean="0"/>
              <a:t>/</a:t>
            </a:r>
            <a:endParaRPr lang="en-US" dirty="0"/>
          </a:p>
        </p:txBody>
      </p:sp>
      <p:pic>
        <p:nvPicPr>
          <p:cNvPr id="3" name="Picture 2"/>
          <p:cNvPicPr>
            <a:picLocks noChangeAspect="1"/>
          </p:cNvPicPr>
          <p:nvPr/>
        </p:nvPicPr>
        <p:blipFill>
          <a:blip r:embed="rId5"/>
          <a:stretch>
            <a:fillRect/>
          </a:stretch>
        </p:blipFill>
        <p:spPr>
          <a:xfrm>
            <a:off x="5949471" y="63461"/>
            <a:ext cx="3122733" cy="3044952"/>
          </a:xfrm>
          <a:prstGeom prst="rect">
            <a:avLst/>
          </a:prstGeom>
        </p:spPr>
      </p:pic>
    </p:spTree>
    <p:extLst>
      <p:ext uri="{BB962C8B-B14F-4D97-AF65-F5344CB8AC3E}">
        <p14:creationId xmlns:p14="http://schemas.microsoft.com/office/powerpoint/2010/main" val="1691413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41744"/>
            <a:ext cx="8493120" cy="414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a:latin typeface="Arial" charset="0"/>
              </a:rPr>
              <a:t>Barcoding plots of HIV-1 reveal evidence of recombination in (A) env, (B), gag, (C) pol, and (D) the concatenated sequences of all three genes.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5978786"/>
            <a:ext cx="9106560" cy="943299"/>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450" y="500591"/>
            <a:ext cx="4118165" cy="6016752"/>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2900160" y="6620730"/>
            <a:ext cx="3918240" cy="2318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dirty="0">
                <a:latin typeface="Arial" charset="0"/>
              </a:rPr>
              <a:t>Chan J M et al. PNAS 2013;110:18566-18571</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©2013 by National Academy of Sciences</a:t>
            </a:r>
          </a:p>
        </p:txBody>
      </p:sp>
      <p:sp>
        <p:nvSpPr>
          <p:cNvPr id="2" name="TextBox 1"/>
          <p:cNvSpPr txBox="1"/>
          <p:nvPr/>
        </p:nvSpPr>
        <p:spPr>
          <a:xfrm>
            <a:off x="4768179" y="503121"/>
            <a:ext cx="4375822" cy="6494085"/>
          </a:xfrm>
          <a:prstGeom prst="rect">
            <a:avLst/>
          </a:prstGeom>
          <a:noFill/>
        </p:spPr>
        <p:txBody>
          <a:bodyPr wrap="square" rtlCol="0">
            <a:spAutoFit/>
          </a:bodyPr>
          <a:lstStyle/>
          <a:p>
            <a:r>
              <a:rPr lang="en-US" sz="3200" dirty="0" smtClean="0"/>
              <a:t>HIV –</a:t>
            </a:r>
          </a:p>
          <a:p>
            <a:r>
              <a:rPr lang="en-US" sz="3200" dirty="0" smtClean="0"/>
              <a:t>single segment</a:t>
            </a:r>
          </a:p>
          <a:p>
            <a:r>
              <a:rPr lang="en-US" sz="3200" dirty="0" smtClean="0"/>
              <a:t>(so no </a:t>
            </a:r>
            <a:r>
              <a:rPr lang="en-US" sz="3200" dirty="0" err="1" smtClean="0"/>
              <a:t>reassortment</a:t>
            </a:r>
            <a:r>
              <a:rPr lang="en-US" sz="3200" dirty="0" smtClean="0"/>
              <a:t>)</a:t>
            </a:r>
          </a:p>
          <a:p>
            <a:endParaRPr lang="en-US" sz="3200" dirty="0"/>
          </a:p>
          <a:p>
            <a:r>
              <a:rPr lang="en-US" sz="3200" dirty="0" smtClean="0"/>
              <a:t>Non-trivial </a:t>
            </a:r>
            <a:r>
              <a:rPr lang="en-US" sz="3200" dirty="0" err="1" smtClean="0"/>
              <a:t>H</a:t>
            </a:r>
            <a:r>
              <a:rPr lang="en-US" sz="3200" baseline="-25000" dirty="0" err="1" smtClean="0"/>
              <a:t>k</a:t>
            </a:r>
            <a:r>
              <a:rPr lang="en-US" sz="3200" dirty="0" smtClean="0"/>
              <a:t> </a:t>
            </a:r>
          </a:p>
          <a:p>
            <a:pPr algn="ctr"/>
            <a:r>
              <a:rPr lang="en-US" sz="3200" dirty="0" smtClean="0"/>
              <a:t>k = 1, 2.</a:t>
            </a:r>
          </a:p>
          <a:p>
            <a:endParaRPr lang="en-US" sz="3200" dirty="0" smtClean="0"/>
          </a:p>
          <a:p>
            <a:r>
              <a:rPr lang="en-US" sz="3200" dirty="0" smtClean="0"/>
              <a:t>Thus horizontal transfer via homologous recombination.</a:t>
            </a:r>
          </a:p>
          <a:p>
            <a:endParaRPr lang="en-US" sz="3200" dirty="0" smtClean="0"/>
          </a:p>
          <a:p>
            <a:endParaRPr lang="en-US" sz="3200" dirty="0"/>
          </a:p>
          <a:p>
            <a:endParaRPr lang="en-US" sz="3200" dirty="0" smtClean="0"/>
          </a:p>
        </p:txBody>
      </p:sp>
    </p:spTree>
    <p:extLst>
      <p:ext uri="{BB962C8B-B14F-4D97-AF65-F5344CB8AC3E}">
        <p14:creationId xmlns:p14="http://schemas.microsoft.com/office/powerpoint/2010/main" val="34153220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1" t="8488" r="-31" b="-891"/>
          <a:stretch/>
        </p:blipFill>
        <p:spPr>
          <a:xfrm>
            <a:off x="12120" y="2420362"/>
            <a:ext cx="9144000" cy="4407408"/>
          </a:xfrm>
          <a:prstGeom prst="rect">
            <a:avLst/>
          </a:prstGeom>
        </p:spPr>
      </p:pic>
      <p:sp>
        <p:nvSpPr>
          <p:cNvPr id="5" name="Rectangle 4"/>
          <p:cNvSpPr/>
          <p:nvPr/>
        </p:nvSpPr>
        <p:spPr>
          <a:xfrm>
            <a:off x="192928" y="-46590"/>
            <a:ext cx="8951072" cy="2431435"/>
          </a:xfrm>
          <a:prstGeom prst="rect">
            <a:avLst/>
          </a:prstGeom>
        </p:spPr>
        <p:txBody>
          <a:bodyPr wrap="square">
            <a:spAutoFit/>
          </a:bodyPr>
          <a:lstStyle/>
          <a:p>
            <a:r>
              <a:rPr lang="en-US" sz="3200" dirty="0" smtClean="0"/>
              <a:t>TOP = Topological obstruction </a:t>
            </a:r>
          </a:p>
          <a:p>
            <a:r>
              <a:rPr lang="en-US" sz="3200" dirty="0" smtClean="0"/>
              <a:t>  = maximum barcode length in non-zero dimensions</a:t>
            </a:r>
          </a:p>
          <a:p>
            <a:pPr>
              <a:lnSpc>
                <a:spcPct val="50000"/>
              </a:lnSpc>
            </a:pPr>
            <a:endParaRPr lang="en-US" sz="3200" dirty="0" smtClean="0"/>
          </a:p>
          <a:p>
            <a:r>
              <a:rPr lang="en-US" sz="3200" dirty="0" smtClean="0"/>
              <a:t>TOP ≠ 0 </a:t>
            </a:r>
            <a:r>
              <a:rPr lang="en-US" sz="3200" dirty="0" smtClean="0">
                <a:sym typeface="Wingdings"/>
              </a:rPr>
              <a:t> no additive distance tree</a:t>
            </a:r>
            <a:endParaRPr lang="en-US" sz="3200" dirty="0" smtClean="0"/>
          </a:p>
          <a:p>
            <a:endParaRPr lang="en-US" sz="800" dirty="0" smtClean="0"/>
          </a:p>
          <a:p>
            <a:r>
              <a:rPr lang="en-US" sz="3200" dirty="0" smtClean="0"/>
              <a:t>TOP is stable</a:t>
            </a:r>
            <a:endParaRPr lang="en-US" sz="3200" dirty="0"/>
          </a:p>
        </p:txBody>
      </p:sp>
    </p:spTree>
    <p:extLst>
      <p:ext uri="{BB962C8B-B14F-4D97-AF65-F5344CB8AC3E}">
        <p14:creationId xmlns:p14="http://schemas.microsoft.com/office/powerpoint/2010/main" val="27570441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590"/>
            <a:ext cx="9144000" cy="2492990"/>
          </a:xfrm>
          <a:prstGeom prst="rect">
            <a:avLst/>
          </a:prstGeom>
        </p:spPr>
        <p:txBody>
          <a:bodyPr wrap="square">
            <a:spAutoFit/>
          </a:bodyPr>
          <a:lstStyle/>
          <a:p>
            <a:r>
              <a:rPr lang="en-US" sz="3200" dirty="0" smtClean="0"/>
              <a:t>ICR </a:t>
            </a:r>
            <a:r>
              <a:rPr lang="en-US" sz="3200" dirty="0"/>
              <a:t>= </a:t>
            </a:r>
            <a:r>
              <a:rPr lang="en-US" sz="3200" dirty="0" smtClean="0"/>
              <a:t>irreducible cycle rate </a:t>
            </a:r>
          </a:p>
          <a:p>
            <a:r>
              <a:rPr lang="en-US" sz="3200" dirty="0" smtClean="0"/>
              <a:t>       = average </a:t>
            </a:r>
            <a:r>
              <a:rPr lang="en-US" sz="3200" dirty="0"/>
              <a:t>number of the one-dimensional</a:t>
            </a:r>
          </a:p>
          <a:p>
            <a:pPr algn="r"/>
            <a:r>
              <a:rPr lang="en-US" sz="3200" dirty="0"/>
              <a:t>irreducible cycles per unit of </a:t>
            </a:r>
            <a:r>
              <a:rPr lang="en-US" sz="3200" dirty="0" smtClean="0"/>
              <a:t>time</a:t>
            </a:r>
            <a:endParaRPr lang="en-US" sz="3000" dirty="0"/>
          </a:p>
          <a:p>
            <a:r>
              <a:rPr lang="en-US" sz="3000" dirty="0" smtClean="0">
                <a:solidFill>
                  <a:srgbClr val="800000"/>
                </a:solidFill>
              </a:rPr>
              <a:t>Simulations show </a:t>
            </a:r>
            <a:r>
              <a:rPr lang="en-US" sz="3000" dirty="0">
                <a:solidFill>
                  <a:srgbClr val="800000"/>
                </a:solidFill>
              </a:rPr>
              <a:t>that ICR is proportional to and provides a lower bound </a:t>
            </a:r>
            <a:r>
              <a:rPr lang="en-US" sz="3000" dirty="0" smtClean="0">
                <a:solidFill>
                  <a:srgbClr val="800000"/>
                </a:solidFill>
              </a:rPr>
              <a:t>for recombination</a:t>
            </a:r>
            <a:r>
              <a:rPr lang="en-US" sz="3000" dirty="0">
                <a:solidFill>
                  <a:srgbClr val="800000"/>
                </a:solidFill>
              </a:rPr>
              <a:t>/</a:t>
            </a:r>
            <a:r>
              <a:rPr lang="en-US" sz="3000" dirty="0" err="1">
                <a:solidFill>
                  <a:srgbClr val="800000"/>
                </a:solidFill>
              </a:rPr>
              <a:t>reassortment</a:t>
            </a:r>
            <a:r>
              <a:rPr lang="en-US" sz="3000" dirty="0">
                <a:solidFill>
                  <a:srgbClr val="800000"/>
                </a:solidFill>
              </a:rPr>
              <a:t> rate</a:t>
            </a:r>
          </a:p>
        </p:txBody>
      </p:sp>
      <p:pic>
        <p:nvPicPr>
          <p:cNvPr id="6" name="Picture 5"/>
          <p:cNvPicPr>
            <a:picLocks noChangeAspect="1"/>
          </p:cNvPicPr>
          <p:nvPr/>
        </p:nvPicPr>
        <p:blipFill rotWithShape="1">
          <a:blip r:embed="rId2"/>
          <a:srcRect l="31" t="8488" r="-31" b="-891"/>
          <a:stretch/>
        </p:blipFill>
        <p:spPr>
          <a:xfrm>
            <a:off x="12120" y="2451342"/>
            <a:ext cx="9144000" cy="4407408"/>
          </a:xfrm>
          <a:prstGeom prst="rect">
            <a:avLst/>
          </a:prstGeom>
        </p:spPr>
      </p:pic>
    </p:spTree>
    <p:extLst>
      <p:ext uri="{BB962C8B-B14F-4D97-AF65-F5344CB8AC3E}">
        <p14:creationId xmlns:p14="http://schemas.microsoft.com/office/powerpoint/2010/main" val="219840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6583" y="987905"/>
            <a:ext cx="6985337" cy="2862322"/>
          </a:xfrm>
          <a:prstGeom prst="rect">
            <a:avLst/>
          </a:prstGeom>
          <a:noFill/>
        </p:spPr>
        <p:txBody>
          <a:bodyPr wrap="square" rtlCol="0">
            <a:spAutoFit/>
          </a:bodyPr>
          <a:lstStyle/>
          <a:p>
            <a:pPr algn="ctr"/>
            <a:r>
              <a:rPr lang="en-US" sz="6000" dirty="0" smtClean="0"/>
              <a:t>Tangle Analysis of Protein-DNA complexes</a:t>
            </a:r>
          </a:p>
        </p:txBody>
      </p:sp>
    </p:spTree>
    <p:extLst>
      <p:ext uri="{BB962C8B-B14F-4D97-AF65-F5344CB8AC3E}">
        <p14:creationId xmlns:p14="http://schemas.microsoft.com/office/powerpoint/2010/main" val="31676748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5649" y="53598"/>
            <a:ext cx="8928351" cy="6789551"/>
          </a:xfrm>
          <a:prstGeom prst="rect">
            <a:avLst/>
          </a:prstGeom>
        </p:spPr>
        <p:txBody>
          <a:bodyPr wrap="square">
            <a:spAutoFit/>
          </a:bodyPr>
          <a:lstStyle/>
          <a:p>
            <a:r>
              <a:rPr lang="en-US" sz="3200" dirty="0" smtClean="0">
                <a:solidFill>
                  <a:srgbClr val="660066"/>
                </a:solidFill>
              </a:rPr>
              <a:t>Persistent </a:t>
            </a:r>
            <a:r>
              <a:rPr lang="en-US" sz="3200" dirty="0">
                <a:solidFill>
                  <a:srgbClr val="660066"/>
                </a:solidFill>
              </a:rPr>
              <a:t>homology </a:t>
            </a:r>
            <a:r>
              <a:rPr lang="en-US" sz="3200" dirty="0" smtClean="0">
                <a:solidFill>
                  <a:srgbClr val="660066"/>
                </a:solidFill>
              </a:rPr>
              <a:t>	         Viral </a:t>
            </a:r>
            <a:r>
              <a:rPr lang="en-US" sz="3200" dirty="0">
                <a:solidFill>
                  <a:srgbClr val="660066"/>
                </a:solidFill>
              </a:rPr>
              <a:t>evolution</a:t>
            </a:r>
          </a:p>
          <a:p>
            <a:r>
              <a:rPr lang="en-US" sz="3200" dirty="0"/>
              <a:t>Filtration value </a:t>
            </a:r>
            <a:r>
              <a:rPr lang="en-US" sz="3200" dirty="0" smtClean="0">
                <a:latin typeface="Symbol" charset="2"/>
                <a:cs typeface="Symbol" charset="2"/>
              </a:rPr>
              <a:t>e</a:t>
            </a:r>
            <a:r>
              <a:rPr lang="en-US" sz="3200" dirty="0" smtClean="0"/>
              <a:t> 	        Genetic </a:t>
            </a:r>
            <a:r>
              <a:rPr lang="en-US" sz="3200" dirty="0"/>
              <a:t>distance </a:t>
            </a:r>
            <a:endParaRPr lang="en-US" sz="3200" dirty="0" smtClean="0"/>
          </a:p>
          <a:p>
            <a:r>
              <a:rPr lang="en-US" sz="3200" dirty="0"/>
              <a:t> </a:t>
            </a:r>
            <a:r>
              <a:rPr lang="en-US" sz="3200" dirty="0" smtClean="0"/>
              <a:t>                                                         (</a:t>
            </a:r>
            <a:r>
              <a:rPr lang="en-US" sz="3200" dirty="0"/>
              <a:t>evolutionary scale)</a:t>
            </a:r>
          </a:p>
          <a:p>
            <a:r>
              <a:rPr lang="en-US" sz="3200" dirty="0" smtClean="0">
                <a:solidFill>
                  <a:schemeClr val="accent2">
                    <a:lumMod val="50000"/>
                  </a:schemeClr>
                </a:solidFill>
                <a:latin typeface="Symbol" charset="2"/>
                <a:cs typeface="Symbol" charset="2"/>
              </a:rPr>
              <a:t>b</a:t>
            </a:r>
            <a:r>
              <a:rPr lang="en-US" sz="3200" baseline="-25000" dirty="0" smtClean="0">
                <a:solidFill>
                  <a:schemeClr val="accent2">
                    <a:lumMod val="50000"/>
                  </a:schemeClr>
                </a:solidFill>
              </a:rPr>
              <a:t>0 </a:t>
            </a:r>
            <a:r>
              <a:rPr lang="en-US" sz="3200" dirty="0" smtClean="0">
                <a:solidFill>
                  <a:schemeClr val="accent2">
                    <a:lumMod val="50000"/>
                  </a:schemeClr>
                </a:solidFill>
              </a:rPr>
              <a:t>at filtration value </a:t>
            </a:r>
            <a:r>
              <a:rPr lang="en-US" sz="3200" dirty="0" smtClean="0">
                <a:solidFill>
                  <a:schemeClr val="accent2">
                    <a:lumMod val="50000"/>
                  </a:schemeClr>
                </a:solidFill>
                <a:latin typeface="Symbol" charset="2"/>
                <a:cs typeface="Symbol" charset="2"/>
              </a:rPr>
              <a:t>e</a:t>
            </a:r>
            <a:r>
              <a:rPr lang="en-US" sz="3200" dirty="0" smtClean="0">
                <a:solidFill>
                  <a:schemeClr val="accent2">
                    <a:lumMod val="50000"/>
                  </a:schemeClr>
                </a:solidFill>
              </a:rPr>
              <a:t>    Number of clusters at scale </a:t>
            </a:r>
            <a:r>
              <a:rPr lang="en-US" sz="3200" dirty="0" smtClean="0">
                <a:solidFill>
                  <a:schemeClr val="accent2">
                    <a:lumMod val="50000"/>
                  </a:schemeClr>
                </a:solidFill>
                <a:latin typeface="Symbol" charset="2"/>
                <a:cs typeface="Symbol" charset="2"/>
              </a:rPr>
              <a:t>e</a:t>
            </a:r>
          </a:p>
          <a:p>
            <a:pPr>
              <a:lnSpc>
                <a:spcPct val="80000"/>
              </a:lnSpc>
            </a:pPr>
            <a:endParaRPr lang="en-US" sz="3200" dirty="0" smtClean="0">
              <a:solidFill>
                <a:schemeClr val="accent2">
                  <a:lumMod val="50000"/>
                </a:schemeClr>
              </a:solidFill>
            </a:endParaRPr>
          </a:p>
          <a:p>
            <a:r>
              <a:rPr lang="en-US" sz="3200" dirty="0" smtClean="0"/>
              <a:t>Generators </a:t>
            </a:r>
            <a:r>
              <a:rPr lang="en-US" sz="3200" dirty="0"/>
              <a:t>of </a:t>
            </a:r>
            <a:r>
              <a:rPr lang="en-US" sz="3200" dirty="0" smtClean="0"/>
              <a:t>H</a:t>
            </a:r>
            <a:r>
              <a:rPr lang="en-US" sz="3200" baseline="-25000" dirty="0" smtClean="0"/>
              <a:t>0 </a:t>
            </a:r>
            <a:r>
              <a:rPr lang="en-US" sz="3200" dirty="0"/>
              <a:t> </a:t>
            </a:r>
            <a:r>
              <a:rPr lang="en-US" sz="3200" dirty="0" smtClean="0"/>
              <a:t>           A </a:t>
            </a:r>
            <a:r>
              <a:rPr lang="en-US" sz="3200" dirty="0"/>
              <a:t>representative element </a:t>
            </a:r>
            <a:r>
              <a:rPr lang="en-US" sz="3200" dirty="0" smtClean="0"/>
              <a:t>of</a:t>
            </a:r>
          </a:p>
          <a:p>
            <a:pPr algn="r"/>
            <a:r>
              <a:rPr lang="en-US" sz="3200" dirty="0" smtClean="0"/>
              <a:t> </a:t>
            </a:r>
            <a:r>
              <a:rPr lang="en-US" sz="3200" dirty="0"/>
              <a:t>the cluster</a:t>
            </a:r>
          </a:p>
          <a:p>
            <a:r>
              <a:rPr lang="en-US" sz="3200" dirty="0">
                <a:solidFill>
                  <a:srgbClr val="632523"/>
                </a:solidFill>
              </a:rPr>
              <a:t>Hierarchical </a:t>
            </a:r>
            <a:r>
              <a:rPr lang="en-US" sz="3200" dirty="0" smtClean="0">
                <a:solidFill>
                  <a:srgbClr val="632523"/>
                </a:solidFill>
              </a:rPr>
              <a:t>                    Hierarchical clustering</a:t>
            </a:r>
          </a:p>
          <a:p>
            <a:r>
              <a:rPr lang="en-US" sz="3200" dirty="0" smtClean="0">
                <a:solidFill>
                  <a:srgbClr val="632523"/>
                </a:solidFill>
              </a:rPr>
              <a:t>relationship </a:t>
            </a:r>
            <a:r>
              <a:rPr lang="en-US" sz="3200" dirty="0">
                <a:solidFill>
                  <a:srgbClr val="632523"/>
                </a:solidFill>
              </a:rPr>
              <a:t>among </a:t>
            </a:r>
            <a:endParaRPr lang="en-US" sz="3200" dirty="0" smtClean="0">
              <a:solidFill>
                <a:srgbClr val="632523"/>
              </a:solidFill>
            </a:endParaRPr>
          </a:p>
          <a:p>
            <a:r>
              <a:rPr lang="en-US" sz="3200" dirty="0" smtClean="0">
                <a:solidFill>
                  <a:srgbClr val="632523"/>
                </a:solidFill>
              </a:rPr>
              <a:t>H</a:t>
            </a:r>
            <a:r>
              <a:rPr lang="en-US" sz="3200" baseline="-25000" dirty="0" smtClean="0">
                <a:solidFill>
                  <a:srgbClr val="632523"/>
                </a:solidFill>
              </a:rPr>
              <a:t>0 </a:t>
            </a:r>
            <a:r>
              <a:rPr lang="en-US" sz="3200" dirty="0" smtClean="0">
                <a:solidFill>
                  <a:srgbClr val="632523"/>
                </a:solidFill>
              </a:rPr>
              <a:t>generators</a:t>
            </a:r>
            <a:endParaRPr lang="en-US" sz="3200" dirty="0">
              <a:solidFill>
                <a:srgbClr val="632523"/>
              </a:solidFill>
            </a:endParaRPr>
          </a:p>
          <a:p>
            <a:pPr>
              <a:lnSpc>
                <a:spcPct val="80000"/>
              </a:lnSpc>
            </a:pPr>
            <a:endParaRPr lang="en-US" sz="3200" dirty="0" smtClean="0">
              <a:latin typeface="Symbol" charset="2"/>
              <a:cs typeface="Symbol" charset="2"/>
            </a:endParaRPr>
          </a:p>
          <a:p>
            <a:r>
              <a:rPr lang="en-US" sz="3200" dirty="0" smtClean="0">
                <a:latin typeface="Symbol" charset="2"/>
                <a:cs typeface="Symbol" charset="2"/>
              </a:rPr>
              <a:t>b</a:t>
            </a:r>
            <a:r>
              <a:rPr lang="en-US" sz="3200" baseline="-25000" dirty="0"/>
              <a:t>1</a:t>
            </a:r>
            <a:r>
              <a:rPr lang="en-US" sz="3200" dirty="0" smtClean="0"/>
              <a:t>                                      Number </a:t>
            </a:r>
            <a:r>
              <a:rPr lang="en-US" sz="3200" dirty="0"/>
              <a:t>of reticulate </a:t>
            </a:r>
            <a:r>
              <a:rPr lang="en-US" sz="3200" dirty="0" smtClean="0"/>
              <a:t>events</a:t>
            </a:r>
          </a:p>
          <a:p>
            <a:pPr algn="r"/>
            <a:r>
              <a:rPr lang="en-US" sz="3200" dirty="0" smtClean="0"/>
              <a:t>             (</a:t>
            </a:r>
            <a:r>
              <a:rPr lang="en-US" sz="3200" dirty="0"/>
              <a:t>recombination and </a:t>
            </a:r>
            <a:endParaRPr lang="en-US" sz="3200" dirty="0" smtClean="0"/>
          </a:p>
          <a:p>
            <a:pPr algn="r"/>
            <a:r>
              <a:rPr lang="en-US" sz="3200" dirty="0" err="1" smtClean="0"/>
              <a:t>reassortment</a:t>
            </a:r>
            <a:r>
              <a:rPr lang="en-US" sz="3200" dirty="0" smtClean="0"/>
              <a:t>)</a:t>
            </a:r>
            <a:endParaRPr lang="en-US" sz="3200" dirty="0"/>
          </a:p>
        </p:txBody>
      </p:sp>
      <p:cxnSp>
        <p:nvCxnSpPr>
          <p:cNvPr id="7" name="Straight Connector 6"/>
          <p:cNvCxnSpPr/>
          <p:nvPr/>
        </p:nvCxnSpPr>
        <p:spPr>
          <a:xfrm>
            <a:off x="191685" y="600398"/>
            <a:ext cx="883251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025400" y="77556"/>
            <a:ext cx="0" cy="653487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99867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5649" y="53598"/>
            <a:ext cx="8928351" cy="6494085"/>
          </a:xfrm>
          <a:prstGeom prst="rect">
            <a:avLst/>
          </a:prstGeom>
        </p:spPr>
        <p:txBody>
          <a:bodyPr wrap="square">
            <a:spAutoFit/>
          </a:bodyPr>
          <a:lstStyle/>
          <a:p>
            <a:r>
              <a:rPr lang="en-US" sz="3200" dirty="0" smtClean="0">
                <a:solidFill>
                  <a:srgbClr val="660066"/>
                </a:solidFill>
              </a:rPr>
              <a:t>Persistent </a:t>
            </a:r>
            <a:r>
              <a:rPr lang="en-US" sz="3200" dirty="0">
                <a:solidFill>
                  <a:srgbClr val="660066"/>
                </a:solidFill>
              </a:rPr>
              <a:t>homology </a:t>
            </a:r>
            <a:r>
              <a:rPr lang="en-US" sz="3200" dirty="0" smtClean="0">
                <a:solidFill>
                  <a:srgbClr val="660066"/>
                </a:solidFill>
              </a:rPr>
              <a:t>	         Viral </a:t>
            </a:r>
            <a:r>
              <a:rPr lang="en-US" sz="3200" dirty="0">
                <a:solidFill>
                  <a:srgbClr val="660066"/>
                </a:solidFill>
              </a:rPr>
              <a:t>evolution</a:t>
            </a:r>
          </a:p>
          <a:p>
            <a:r>
              <a:rPr lang="en-US" sz="3200" dirty="0" smtClean="0"/>
              <a:t>Generators </a:t>
            </a:r>
            <a:r>
              <a:rPr lang="en-US" sz="3200" dirty="0"/>
              <a:t>of </a:t>
            </a:r>
            <a:r>
              <a:rPr lang="en-US" sz="3200" dirty="0" smtClean="0"/>
              <a:t>H</a:t>
            </a:r>
            <a:r>
              <a:rPr lang="en-US" sz="3200" baseline="-25000" dirty="0" smtClean="0"/>
              <a:t>1</a:t>
            </a:r>
            <a:r>
              <a:rPr lang="en-US" sz="3200" dirty="0" smtClean="0"/>
              <a:t>             </a:t>
            </a:r>
            <a:r>
              <a:rPr lang="en-US" sz="3200" dirty="0"/>
              <a:t>Reticulate events</a:t>
            </a:r>
          </a:p>
          <a:p>
            <a:endParaRPr lang="en-US" sz="3200" dirty="0" smtClean="0"/>
          </a:p>
          <a:p>
            <a:r>
              <a:rPr lang="en-US" sz="3200" dirty="0" smtClean="0">
                <a:solidFill>
                  <a:schemeClr val="accent6">
                    <a:lumMod val="50000"/>
                  </a:schemeClr>
                </a:solidFill>
              </a:rPr>
              <a:t>Generators </a:t>
            </a:r>
            <a:r>
              <a:rPr lang="en-US" sz="3200" dirty="0">
                <a:solidFill>
                  <a:schemeClr val="accent6">
                    <a:lumMod val="50000"/>
                  </a:schemeClr>
                </a:solidFill>
              </a:rPr>
              <a:t>of </a:t>
            </a:r>
            <a:r>
              <a:rPr lang="en-US" sz="3200" dirty="0" smtClean="0">
                <a:solidFill>
                  <a:schemeClr val="accent6">
                    <a:lumMod val="50000"/>
                  </a:schemeClr>
                </a:solidFill>
              </a:rPr>
              <a:t>H</a:t>
            </a:r>
            <a:r>
              <a:rPr lang="en-US" sz="3200" baseline="-25000" dirty="0" smtClean="0">
                <a:solidFill>
                  <a:schemeClr val="accent6">
                    <a:lumMod val="50000"/>
                  </a:schemeClr>
                </a:solidFill>
              </a:rPr>
              <a:t>2</a:t>
            </a:r>
            <a:r>
              <a:rPr lang="en-US" sz="3200" dirty="0">
                <a:solidFill>
                  <a:schemeClr val="accent6">
                    <a:lumMod val="50000"/>
                  </a:schemeClr>
                </a:solidFill>
              </a:rPr>
              <a:t> </a:t>
            </a:r>
            <a:r>
              <a:rPr lang="en-US" sz="3200" dirty="0" smtClean="0">
                <a:solidFill>
                  <a:schemeClr val="accent6">
                    <a:lumMod val="50000"/>
                  </a:schemeClr>
                </a:solidFill>
              </a:rPr>
              <a:t>            </a:t>
            </a:r>
            <a:r>
              <a:rPr lang="en-US" sz="3200" dirty="0" smtClean="0">
                <a:solidFill>
                  <a:srgbClr val="984807"/>
                </a:solidFill>
              </a:rPr>
              <a:t>Complex </a:t>
            </a:r>
            <a:r>
              <a:rPr lang="en-US" sz="3200" dirty="0">
                <a:solidFill>
                  <a:srgbClr val="984807"/>
                </a:solidFill>
              </a:rPr>
              <a:t>horizontal </a:t>
            </a:r>
            <a:endParaRPr lang="en-US" sz="3200" dirty="0" smtClean="0">
              <a:solidFill>
                <a:srgbClr val="984807"/>
              </a:solidFill>
            </a:endParaRPr>
          </a:p>
          <a:p>
            <a:pPr algn="r"/>
            <a:r>
              <a:rPr lang="en-US" sz="3200" dirty="0" smtClean="0">
                <a:solidFill>
                  <a:srgbClr val="984807"/>
                </a:solidFill>
              </a:rPr>
              <a:t>genomic </a:t>
            </a:r>
            <a:r>
              <a:rPr lang="en-US" sz="3200" dirty="0">
                <a:solidFill>
                  <a:srgbClr val="984807"/>
                </a:solidFill>
              </a:rPr>
              <a:t>exchange</a:t>
            </a:r>
          </a:p>
          <a:p>
            <a:endParaRPr lang="en-US" sz="3200" dirty="0" smtClean="0">
              <a:solidFill>
                <a:srgbClr val="984807"/>
              </a:solidFill>
            </a:endParaRPr>
          </a:p>
          <a:p>
            <a:r>
              <a:rPr lang="en-US" sz="3200" dirty="0" err="1" smtClean="0"/>
              <a:t>H</a:t>
            </a:r>
            <a:r>
              <a:rPr lang="en-US" sz="3200" baseline="-25000" dirty="0" err="1" smtClean="0"/>
              <a:t>k</a:t>
            </a:r>
            <a:r>
              <a:rPr lang="en-US" sz="3200" dirty="0" smtClean="0"/>
              <a:t>  ≠ 0 for some k &gt; 0      No </a:t>
            </a:r>
            <a:r>
              <a:rPr lang="en-US" sz="3200" dirty="0"/>
              <a:t>phylogenetic </a:t>
            </a:r>
            <a:r>
              <a:rPr lang="en-US" sz="3200" dirty="0" smtClean="0"/>
              <a:t>tree</a:t>
            </a:r>
          </a:p>
          <a:p>
            <a:pPr algn="r"/>
            <a:r>
              <a:rPr lang="en-US" sz="3200" dirty="0" smtClean="0"/>
              <a:t>representation</a:t>
            </a:r>
            <a:endParaRPr lang="en-US" sz="3200" dirty="0"/>
          </a:p>
          <a:p>
            <a:endParaRPr lang="en-US" sz="3200" dirty="0" smtClean="0"/>
          </a:p>
          <a:p>
            <a:r>
              <a:rPr lang="en-US" sz="3200" dirty="0" smtClean="0">
                <a:solidFill>
                  <a:srgbClr val="984807"/>
                </a:solidFill>
              </a:rPr>
              <a:t>Number </a:t>
            </a:r>
            <a:r>
              <a:rPr lang="en-US" sz="3200" dirty="0">
                <a:solidFill>
                  <a:srgbClr val="984807"/>
                </a:solidFill>
              </a:rPr>
              <a:t>of </a:t>
            </a:r>
            <a:r>
              <a:rPr lang="en-US" sz="3200" dirty="0" smtClean="0">
                <a:solidFill>
                  <a:srgbClr val="984807"/>
                </a:solidFill>
              </a:rPr>
              <a:t>                               Lower bound on rate of </a:t>
            </a:r>
          </a:p>
          <a:p>
            <a:r>
              <a:rPr lang="en-US" sz="3200" dirty="0" smtClean="0">
                <a:solidFill>
                  <a:srgbClr val="984807"/>
                </a:solidFill>
              </a:rPr>
              <a:t>higher</a:t>
            </a:r>
            <a:r>
              <a:rPr lang="en-US" sz="3200" dirty="0">
                <a:solidFill>
                  <a:srgbClr val="984807"/>
                </a:solidFill>
              </a:rPr>
              <a:t>-</a:t>
            </a:r>
            <a:r>
              <a:rPr lang="en-US" sz="3200" dirty="0" smtClean="0">
                <a:solidFill>
                  <a:srgbClr val="984807"/>
                </a:solidFill>
              </a:rPr>
              <a:t>dimensional                            reticulate events</a:t>
            </a:r>
          </a:p>
          <a:p>
            <a:r>
              <a:rPr lang="en-US" sz="3200" dirty="0" smtClean="0">
                <a:solidFill>
                  <a:srgbClr val="984807"/>
                </a:solidFill>
              </a:rPr>
              <a:t> </a:t>
            </a:r>
            <a:r>
              <a:rPr lang="en-US" sz="3200" dirty="0">
                <a:solidFill>
                  <a:srgbClr val="984807"/>
                </a:solidFill>
              </a:rPr>
              <a:t>generators over time </a:t>
            </a:r>
            <a:endParaRPr lang="en-US" sz="3200" dirty="0" smtClean="0">
              <a:solidFill>
                <a:srgbClr val="984807"/>
              </a:solidFill>
            </a:endParaRPr>
          </a:p>
          <a:p>
            <a:r>
              <a:rPr lang="en-US" sz="3200" dirty="0" smtClean="0">
                <a:solidFill>
                  <a:srgbClr val="984807"/>
                </a:solidFill>
              </a:rPr>
              <a:t>(</a:t>
            </a:r>
            <a:r>
              <a:rPr lang="en-US" sz="3200" dirty="0">
                <a:solidFill>
                  <a:srgbClr val="984807"/>
                </a:solidFill>
              </a:rPr>
              <a:t>irreducible cycle rate</a:t>
            </a:r>
            <a:r>
              <a:rPr lang="en-US" sz="3200" dirty="0" smtClean="0">
                <a:solidFill>
                  <a:srgbClr val="984807"/>
                </a:solidFill>
              </a:rPr>
              <a:t>)</a:t>
            </a:r>
            <a:endParaRPr lang="en-US" sz="3200" dirty="0">
              <a:solidFill>
                <a:srgbClr val="984807"/>
              </a:solidFill>
            </a:endParaRPr>
          </a:p>
        </p:txBody>
      </p:sp>
      <p:cxnSp>
        <p:nvCxnSpPr>
          <p:cNvPr id="7" name="Straight Connector 6"/>
          <p:cNvCxnSpPr/>
          <p:nvPr/>
        </p:nvCxnSpPr>
        <p:spPr>
          <a:xfrm>
            <a:off x="191685" y="646868"/>
            <a:ext cx="883251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025400" y="77556"/>
            <a:ext cx="0" cy="653487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33121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171" y="56138"/>
            <a:ext cx="8908049" cy="6801862"/>
          </a:xfrm>
          <a:prstGeom prst="rect">
            <a:avLst/>
          </a:prstGeom>
        </p:spPr>
        <p:txBody>
          <a:bodyPr wrap="square">
            <a:spAutoFit/>
          </a:bodyPr>
          <a:lstStyle/>
          <a:p>
            <a:pPr algn="ctr"/>
            <a:r>
              <a:rPr lang="en-US" sz="3200" dirty="0" smtClean="0">
                <a:solidFill>
                  <a:srgbClr val="000000"/>
                </a:solidFill>
              </a:rPr>
              <a:t>MATH:7450 (22M:305) Topics in Topology: Scientific and Engineering Applications of Algebraic Topology</a:t>
            </a:r>
          </a:p>
          <a:p>
            <a:pPr algn="ctr"/>
            <a:endParaRPr lang="en-US" sz="1200" dirty="0" smtClean="0">
              <a:solidFill>
                <a:srgbClr val="0000FF"/>
              </a:solidFill>
            </a:endParaRPr>
          </a:p>
          <a:p>
            <a:pPr algn="ctr"/>
            <a:r>
              <a:rPr lang="en-US" sz="3600" dirty="0" smtClean="0">
                <a:solidFill>
                  <a:srgbClr val="0000FF"/>
                </a:solidFill>
              </a:rPr>
              <a:t>Oct 16, 2013:  Zigzag Persistence</a:t>
            </a:r>
          </a:p>
          <a:p>
            <a:pPr algn="ctr"/>
            <a:r>
              <a:rPr lang="en-US" sz="3600" dirty="0" smtClean="0">
                <a:solidFill>
                  <a:srgbClr val="0000FF"/>
                </a:solidFill>
              </a:rPr>
              <a:t>and installing Dionysus part I.  </a:t>
            </a:r>
            <a:endParaRPr lang="en-US" sz="3600" dirty="0">
              <a:solidFill>
                <a:srgbClr val="0000FF"/>
              </a:solidFill>
            </a:endParaRPr>
          </a:p>
          <a:p>
            <a:pPr algn="ctr"/>
            <a:endParaRPr lang="en-US" sz="3600" dirty="0">
              <a:solidFill>
                <a:srgbClr val="0000FF"/>
              </a:solidFill>
            </a:endParaRPr>
          </a:p>
          <a:p>
            <a:pPr algn="ctr"/>
            <a:r>
              <a:rPr lang="en-US" sz="3200" dirty="0" smtClean="0"/>
              <a:t>Fall 2013 course offered through the </a:t>
            </a:r>
          </a:p>
          <a:p>
            <a:pPr algn="ctr"/>
            <a:r>
              <a:rPr lang="en-US" sz="3200" dirty="0" smtClean="0"/>
              <a:t>University of Iowa Division of Continuing Education</a:t>
            </a:r>
          </a:p>
          <a:p>
            <a:pPr algn="ctr"/>
            <a:endParaRPr lang="en-US" sz="3200" dirty="0"/>
          </a:p>
          <a:p>
            <a:pPr algn="ctr"/>
            <a:r>
              <a:rPr lang="en-US" sz="3200" dirty="0" smtClean="0"/>
              <a:t>Isabel K. Darcy, Department of Mathematics</a:t>
            </a:r>
          </a:p>
          <a:p>
            <a:pPr algn="ctr"/>
            <a:r>
              <a:rPr lang="en-US" sz="3200" dirty="0" smtClean="0"/>
              <a:t>Applied Mathematical and Computational Sciences, University of Iowa</a:t>
            </a:r>
          </a:p>
          <a:p>
            <a:pPr algn="ctr"/>
            <a:endParaRPr lang="en-US" sz="3200" dirty="0" smtClean="0"/>
          </a:p>
          <a:p>
            <a:pPr algn="ctr"/>
            <a:r>
              <a:rPr lang="en-US" sz="2800" dirty="0" smtClean="0">
                <a:solidFill>
                  <a:srgbClr val="FF0000"/>
                </a:solidFill>
              </a:rPr>
              <a:t>http://www.math.uiowa.edu/~idarcy/</a:t>
            </a:r>
            <a:r>
              <a:rPr lang="en-US" sz="2800" dirty="0" err="1" smtClean="0">
                <a:solidFill>
                  <a:srgbClr val="FF0000"/>
                </a:solidFill>
              </a:rPr>
              <a:t>AppliedTopology.html</a:t>
            </a:r>
            <a:endParaRPr lang="en-US" sz="2800" dirty="0" smtClean="0">
              <a:solidFill>
                <a:srgbClr val="FF0000"/>
              </a:solidFill>
            </a:endParaRPr>
          </a:p>
        </p:txBody>
      </p:sp>
    </p:spTree>
    <p:extLst>
      <p:ext uri="{BB962C8B-B14F-4D97-AF65-F5344CB8AC3E}">
        <p14:creationId xmlns:p14="http://schemas.microsoft.com/office/powerpoint/2010/main" val="20314278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9565" y="773929"/>
            <a:ext cx="8413418" cy="830997"/>
          </a:xfrm>
          <a:prstGeom prst="rect">
            <a:avLst/>
          </a:prstGeom>
        </p:spPr>
        <p:txBody>
          <a:bodyPr wrap="square">
            <a:spAutoFit/>
          </a:bodyPr>
          <a:lstStyle/>
          <a:p>
            <a:r>
              <a:rPr lang="en-US" sz="2400" dirty="0"/>
              <a:t>http://</a:t>
            </a:r>
            <a:r>
              <a:rPr lang="en-US" sz="2400" dirty="0" err="1"/>
              <a:t>www.ima.umn.edu</a:t>
            </a:r>
            <a:r>
              <a:rPr lang="en-US" sz="2400" dirty="0"/>
              <a:t>/2008-2009/ND6.15-26.09/activities/</a:t>
            </a:r>
            <a:r>
              <a:rPr lang="en-US" sz="2400" dirty="0" err="1"/>
              <a:t>Carlsson</a:t>
            </a:r>
            <a:r>
              <a:rPr lang="en-US" sz="2400" dirty="0"/>
              <a:t>-Gunnar/lecture14.pdf</a:t>
            </a:r>
          </a:p>
        </p:txBody>
      </p:sp>
      <p:pic>
        <p:nvPicPr>
          <p:cNvPr id="3" name="Picture 2"/>
          <p:cNvPicPr>
            <a:picLocks noChangeAspect="1"/>
          </p:cNvPicPr>
          <p:nvPr/>
        </p:nvPicPr>
        <p:blipFill>
          <a:blip r:embed="rId2"/>
          <a:stretch>
            <a:fillRect/>
          </a:stretch>
        </p:blipFill>
        <p:spPr>
          <a:xfrm>
            <a:off x="1261895" y="1673950"/>
            <a:ext cx="6530497" cy="5486325"/>
          </a:xfrm>
          <a:prstGeom prst="rect">
            <a:avLst/>
          </a:prstGeom>
        </p:spPr>
      </p:pic>
      <p:sp>
        <p:nvSpPr>
          <p:cNvPr id="4" name="Rectangle 3"/>
          <p:cNvSpPr/>
          <p:nvPr/>
        </p:nvSpPr>
        <p:spPr>
          <a:xfrm>
            <a:off x="957870" y="116544"/>
            <a:ext cx="7228261" cy="584776"/>
          </a:xfrm>
          <a:prstGeom prst="rect">
            <a:avLst/>
          </a:prstGeom>
        </p:spPr>
        <p:txBody>
          <a:bodyPr wrap="none">
            <a:spAutoFit/>
          </a:bodyPr>
          <a:lstStyle/>
          <a:p>
            <a:r>
              <a:rPr lang="en-US" sz="3200" dirty="0"/>
              <a:t>http://</a:t>
            </a:r>
            <a:r>
              <a:rPr lang="en-US" sz="3200" dirty="0" err="1"/>
              <a:t>www.ima.umn.edu</a:t>
            </a:r>
            <a:r>
              <a:rPr lang="en-US" sz="3200" dirty="0"/>
              <a:t>/videos/?id=863</a:t>
            </a:r>
          </a:p>
        </p:txBody>
      </p:sp>
    </p:spTree>
    <p:extLst>
      <p:ext uri="{BB962C8B-B14F-4D97-AF65-F5344CB8AC3E}">
        <p14:creationId xmlns:p14="http://schemas.microsoft.com/office/powerpoint/2010/main" val="37336643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800" y="1230457"/>
            <a:ext cx="7772400" cy="5384800"/>
          </a:xfrm>
          <a:prstGeom prst="rect">
            <a:avLst/>
          </a:prstGeom>
        </p:spPr>
      </p:pic>
      <p:sp>
        <p:nvSpPr>
          <p:cNvPr id="4" name="Rectangle 3"/>
          <p:cNvSpPr/>
          <p:nvPr/>
        </p:nvSpPr>
        <p:spPr>
          <a:xfrm>
            <a:off x="164650" y="123245"/>
            <a:ext cx="9143999" cy="954107"/>
          </a:xfrm>
          <a:prstGeom prst="rect">
            <a:avLst/>
          </a:prstGeom>
        </p:spPr>
        <p:txBody>
          <a:bodyPr wrap="square">
            <a:spAutoFit/>
          </a:bodyPr>
          <a:lstStyle/>
          <a:p>
            <a:r>
              <a:rPr lang="en-US" sz="2800" dirty="0"/>
              <a:t>http://</a:t>
            </a:r>
            <a:r>
              <a:rPr lang="en-US" sz="2800" dirty="0" err="1"/>
              <a:t>geometrica.saclay.inria.fr</a:t>
            </a:r>
            <a:r>
              <a:rPr lang="en-US" sz="2800" dirty="0"/>
              <a:t>/workshops/TGDA_07_2009/</a:t>
            </a:r>
            <a:r>
              <a:rPr lang="en-US" sz="2800" dirty="0" err="1"/>
              <a:t>workshop_files</a:t>
            </a:r>
            <a:r>
              <a:rPr lang="en-US" sz="2800" dirty="0"/>
              <a:t>/slides/</a:t>
            </a:r>
            <a:r>
              <a:rPr lang="en-US" sz="2800" dirty="0" err="1"/>
              <a:t>deSilva_TGDA.pdf</a:t>
            </a:r>
            <a:endParaRPr lang="en-US" sz="2800" dirty="0"/>
          </a:p>
        </p:txBody>
      </p:sp>
    </p:spTree>
    <p:extLst>
      <p:ext uri="{BB962C8B-B14F-4D97-AF65-F5344CB8AC3E}">
        <p14:creationId xmlns:p14="http://schemas.microsoft.com/office/powerpoint/2010/main" val="30563050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87720" y="-548946"/>
            <a:ext cx="4622800" cy="3606800"/>
          </a:xfrm>
          <a:prstGeom prst="rect">
            <a:avLst/>
          </a:prstGeom>
        </p:spPr>
      </p:pic>
      <p:pic>
        <p:nvPicPr>
          <p:cNvPr id="3" name="Picture 2"/>
          <p:cNvPicPr>
            <a:picLocks noChangeAspect="1"/>
          </p:cNvPicPr>
          <p:nvPr/>
        </p:nvPicPr>
        <p:blipFill>
          <a:blip r:embed="rId3"/>
          <a:stretch>
            <a:fillRect/>
          </a:stretch>
        </p:blipFill>
        <p:spPr>
          <a:xfrm>
            <a:off x="2755710" y="-1"/>
            <a:ext cx="6480386" cy="3931920"/>
          </a:xfrm>
          <a:prstGeom prst="rect">
            <a:avLst/>
          </a:prstGeom>
        </p:spPr>
      </p:pic>
      <p:sp>
        <p:nvSpPr>
          <p:cNvPr id="7" name="Rectangle 6"/>
          <p:cNvSpPr/>
          <p:nvPr/>
        </p:nvSpPr>
        <p:spPr>
          <a:xfrm>
            <a:off x="516819" y="3919698"/>
            <a:ext cx="7885177" cy="369332"/>
          </a:xfrm>
          <a:prstGeom prst="rect">
            <a:avLst/>
          </a:prstGeom>
        </p:spPr>
        <p:txBody>
          <a:bodyPr wrap="square">
            <a:spAutoFit/>
          </a:bodyPr>
          <a:lstStyle/>
          <a:p>
            <a:endParaRPr lang="en-US" dirty="0"/>
          </a:p>
        </p:txBody>
      </p:sp>
      <p:sp>
        <p:nvSpPr>
          <p:cNvPr id="8" name="Rectangle 7"/>
          <p:cNvSpPr/>
          <p:nvPr/>
        </p:nvSpPr>
        <p:spPr>
          <a:xfrm>
            <a:off x="251026" y="3778259"/>
            <a:ext cx="8892974" cy="2800766"/>
          </a:xfrm>
          <a:prstGeom prst="rect">
            <a:avLst/>
          </a:prstGeom>
        </p:spPr>
        <p:txBody>
          <a:bodyPr wrap="square">
            <a:spAutoFit/>
          </a:bodyPr>
          <a:lstStyle/>
          <a:p>
            <a:r>
              <a:rPr lang="en-US" sz="3200" dirty="0" smtClean="0"/>
              <a:t>Lee</a:t>
            </a:r>
            <a:r>
              <a:rPr lang="en-US" sz="3200" dirty="0"/>
              <a:t>-Mumford-Pedersen [LMP] study only high </a:t>
            </a:r>
            <a:r>
              <a:rPr lang="en-US" sz="3200" dirty="0" smtClean="0"/>
              <a:t>contrast patches.</a:t>
            </a:r>
          </a:p>
          <a:p>
            <a:endParaRPr lang="en-US" sz="1600" dirty="0"/>
          </a:p>
          <a:p>
            <a:r>
              <a:rPr lang="en-US" sz="3200" dirty="0" smtClean="0"/>
              <a:t>Collection:  4.5 x 10</a:t>
            </a:r>
            <a:r>
              <a:rPr lang="en-US" sz="3200" baseline="30000" dirty="0" smtClean="0"/>
              <a:t>6</a:t>
            </a:r>
            <a:r>
              <a:rPr lang="en-US" sz="3200" dirty="0" smtClean="0"/>
              <a:t> </a:t>
            </a:r>
            <a:r>
              <a:rPr lang="en-US" sz="3200" dirty="0"/>
              <a:t>high contrast patches from a</a:t>
            </a:r>
          </a:p>
          <a:p>
            <a:r>
              <a:rPr lang="en-US" sz="3200" dirty="0"/>
              <a:t>collection of images obtained by van </a:t>
            </a:r>
            <a:r>
              <a:rPr lang="en-US" sz="3200" dirty="0" err="1"/>
              <a:t>Hateren</a:t>
            </a:r>
            <a:r>
              <a:rPr lang="en-US" sz="3200" dirty="0"/>
              <a:t> and van </a:t>
            </a:r>
            <a:r>
              <a:rPr lang="en-US" sz="3200" dirty="0" smtClean="0"/>
              <a:t>der </a:t>
            </a:r>
            <a:r>
              <a:rPr lang="en-US" sz="3200" dirty="0" err="1" smtClean="0"/>
              <a:t>Schaaf</a:t>
            </a:r>
            <a:endParaRPr lang="en-US" sz="3200" dirty="0"/>
          </a:p>
        </p:txBody>
      </p:sp>
      <p:sp>
        <p:nvSpPr>
          <p:cNvPr id="4" name="TextBox 3"/>
          <p:cNvSpPr txBox="1"/>
          <p:nvPr/>
        </p:nvSpPr>
        <p:spPr>
          <a:xfrm>
            <a:off x="5508759" y="6348192"/>
            <a:ext cx="4073687" cy="461665"/>
          </a:xfrm>
          <a:prstGeom prst="rect">
            <a:avLst/>
          </a:prstGeom>
          <a:noFill/>
        </p:spPr>
        <p:txBody>
          <a:bodyPr wrap="square" rtlCol="0">
            <a:spAutoFit/>
          </a:bodyPr>
          <a:lstStyle/>
          <a:p>
            <a:r>
              <a:rPr lang="en-US" sz="2400" dirty="0" smtClean="0">
                <a:solidFill>
                  <a:srgbClr val="008000"/>
                </a:solidFill>
              </a:rPr>
              <a:t>Recall from Sept 20 lecture</a:t>
            </a:r>
          </a:p>
        </p:txBody>
      </p:sp>
    </p:spTree>
    <p:extLst>
      <p:ext uri="{BB962C8B-B14F-4D97-AF65-F5344CB8AC3E}">
        <p14:creationId xmlns:p14="http://schemas.microsoft.com/office/powerpoint/2010/main" val="22685270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1441" y="3864608"/>
            <a:ext cx="5656580" cy="1347597"/>
          </a:xfrm>
          <a:prstGeom prst="rect">
            <a:avLst/>
          </a:prstGeom>
          <a:ln>
            <a:solidFill>
              <a:srgbClr val="0000FF"/>
            </a:solidFill>
          </a:ln>
        </p:spPr>
      </p:pic>
      <p:pic>
        <p:nvPicPr>
          <p:cNvPr id="4" name="Picture 3"/>
          <p:cNvPicPr>
            <a:picLocks noChangeAspect="1"/>
          </p:cNvPicPr>
          <p:nvPr/>
        </p:nvPicPr>
        <p:blipFill>
          <a:blip r:embed="rId3"/>
          <a:stretch>
            <a:fillRect/>
          </a:stretch>
        </p:blipFill>
        <p:spPr>
          <a:xfrm>
            <a:off x="94113" y="917261"/>
            <a:ext cx="5723128" cy="2478913"/>
          </a:xfrm>
          <a:prstGeom prst="rect">
            <a:avLst/>
          </a:prstGeom>
          <a:ln>
            <a:solidFill>
              <a:srgbClr val="0000FF"/>
            </a:solidFill>
          </a:ln>
        </p:spPr>
      </p:pic>
      <p:pic>
        <p:nvPicPr>
          <p:cNvPr id="5" name="Picture 4"/>
          <p:cNvPicPr>
            <a:picLocks noChangeAspect="1"/>
          </p:cNvPicPr>
          <p:nvPr/>
        </p:nvPicPr>
        <p:blipFill>
          <a:blip r:embed="rId4"/>
          <a:stretch>
            <a:fillRect/>
          </a:stretch>
        </p:blipFill>
        <p:spPr>
          <a:xfrm>
            <a:off x="5891071" y="1784362"/>
            <a:ext cx="3117640" cy="3282696"/>
          </a:xfrm>
          <a:prstGeom prst="rect">
            <a:avLst/>
          </a:prstGeom>
        </p:spPr>
      </p:pic>
    </p:spTree>
    <p:extLst>
      <p:ext uri="{BB962C8B-B14F-4D97-AF65-F5344CB8AC3E}">
        <p14:creationId xmlns:p14="http://schemas.microsoft.com/office/powerpoint/2010/main" val="1090243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951" y="-265824"/>
            <a:ext cx="7294372" cy="4933188"/>
          </a:xfrm>
          <a:prstGeom prst="rect">
            <a:avLst/>
          </a:prstGeom>
        </p:spPr>
      </p:pic>
      <p:pic>
        <p:nvPicPr>
          <p:cNvPr id="4" name="Picture 3"/>
          <p:cNvPicPr>
            <a:picLocks noChangeAspect="1"/>
          </p:cNvPicPr>
          <p:nvPr/>
        </p:nvPicPr>
        <p:blipFill>
          <a:blip r:embed="rId3"/>
          <a:stretch>
            <a:fillRect/>
          </a:stretch>
        </p:blipFill>
        <p:spPr>
          <a:xfrm>
            <a:off x="-68015" y="5061726"/>
            <a:ext cx="6043041" cy="1787652"/>
          </a:xfrm>
          <a:prstGeom prst="rect">
            <a:avLst/>
          </a:prstGeom>
        </p:spPr>
      </p:pic>
      <p:pic>
        <p:nvPicPr>
          <p:cNvPr id="3" name="Picture 2"/>
          <p:cNvPicPr>
            <a:picLocks noChangeAspect="1"/>
          </p:cNvPicPr>
          <p:nvPr/>
        </p:nvPicPr>
        <p:blipFill>
          <a:blip r:embed="rId4"/>
          <a:stretch>
            <a:fillRect/>
          </a:stretch>
        </p:blipFill>
        <p:spPr>
          <a:xfrm>
            <a:off x="5315797" y="4024656"/>
            <a:ext cx="3835400" cy="2146300"/>
          </a:xfrm>
          <a:prstGeom prst="rect">
            <a:avLst/>
          </a:prstGeom>
        </p:spPr>
      </p:pic>
    </p:spTree>
    <p:extLst>
      <p:ext uri="{BB962C8B-B14F-4D97-AF65-F5344CB8AC3E}">
        <p14:creationId xmlns:p14="http://schemas.microsoft.com/office/powerpoint/2010/main" val="11757743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02023" y="4050937"/>
            <a:ext cx="3556000" cy="3111500"/>
          </a:xfrm>
          <a:prstGeom prst="rect">
            <a:avLst/>
          </a:prstGeom>
        </p:spPr>
      </p:pic>
      <p:pic>
        <p:nvPicPr>
          <p:cNvPr id="3" name="Picture 2"/>
          <p:cNvPicPr>
            <a:picLocks noChangeAspect="1"/>
          </p:cNvPicPr>
          <p:nvPr/>
        </p:nvPicPr>
        <p:blipFill rotWithShape="1">
          <a:blip r:embed="rId3"/>
          <a:srcRect l="17780" t="17782" r="2850" b="4091"/>
          <a:stretch/>
        </p:blipFill>
        <p:spPr>
          <a:xfrm>
            <a:off x="319983" y="320878"/>
            <a:ext cx="6455737" cy="4736589"/>
          </a:xfrm>
          <a:prstGeom prst="rect">
            <a:avLst/>
          </a:prstGeom>
        </p:spPr>
      </p:pic>
      <p:sp>
        <p:nvSpPr>
          <p:cNvPr id="4" name="TextBox 3"/>
          <p:cNvSpPr txBox="1"/>
          <p:nvPr/>
        </p:nvSpPr>
        <p:spPr>
          <a:xfrm>
            <a:off x="447140" y="5057467"/>
            <a:ext cx="3666542" cy="1077218"/>
          </a:xfrm>
          <a:prstGeom prst="rect">
            <a:avLst/>
          </a:prstGeom>
          <a:noFill/>
        </p:spPr>
        <p:txBody>
          <a:bodyPr wrap="square" rtlCol="0">
            <a:spAutoFit/>
          </a:bodyPr>
          <a:lstStyle/>
          <a:p>
            <a:r>
              <a:rPr lang="en-US" sz="3200" dirty="0" smtClean="0"/>
              <a:t>M(100, 10)  U Q</a:t>
            </a:r>
          </a:p>
          <a:p>
            <a:r>
              <a:rPr lang="en-US" sz="3200" dirty="0" smtClean="0"/>
              <a:t>where |Q| = 30</a:t>
            </a:r>
          </a:p>
        </p:txBody>
      </p:sp>
      <p:sp>
        <p:nvSpPr>
          <p:cNvPr id="6" name="Rectangle 5"/>
          <p:cNvSpPr/>
          <p:nvPr/>
        </p:nvSpPr>
        <p:spPr>
          <a:xfrm>
            <a:off x="0" y="6176764"/>
            <a:ext cx="8441991" cy="646331"/>
          </a:xfrm>
          <a:prstGeom prst="rect">
            <a:avLst/>
          </a:prstGeom>
        </p:spPr>
        <p:txBody>
          <a:bodyPr wrap="square">
            <a:spAutoFit/>
          </a:bodyPr>
          <a:lstStyle/>
          <a:p>
            <a:r>
              <a:rPr lang="en-US" dirty="0" smtClean="0"/>
              <a:t>On </a:t>
            </a:r>
            <a:r>
              <a:rPr lang="en-US" dirty="0"/>
              <a:t>the Local Behavior of Spaces of Natural </a:t>
            </a:r>
            <a:r>
              <a:rPr lang="en-US" dirty="0" smtClean="0"/>
              <a:t>Images, Gunnar </a:t>
            </a:r>
            <a:r>
              <a:rPr lang="en-US" dirty="0" err="1"/>
              <a:t>Carlsson</a:t>
            </a:r>
            <a:r>
              <a:rPr lang="en-US" dirty="0"/>
              <a:t>, </a:t>
            </a:r>
            <a:r>
              <a:rPr lang="en-US" dirty="0" err="1"/>
              <a:t>Tigran</a:t>
            </a:r>
            <a:r>
              <a:rPr lang="en-US" dirty="0"/>
              <a:t> </a:t>
            </a:r>
            <a:r>
              <a:rPr lang="en-US" dirty="0" err="1"/>
              <a:t>Ishkhanov</a:t>
            </a:r>
            <a:r>
              <a:rPr lang="en-US" dirty="0"/>
              <a:t>, Vin de Silva, </a:t>
            </a:r>
            <a:r>
              <a:rPr lang="en-US" dirty="0" err="1"/>
              <a:t>Afra</a:t>
            </a:r>
            <a:r>
              <a:rPr lang="en-US" dirty="0"/>
              <a:t> </a:t>
            </a:r>
            <a:r>
              <a:rPr lang="en-US" dirty="0" err="1" smtClean="0"/>
              <a:t>Zomorodian</a:t>
            </a:r>
            <a:r>
              <a:rPr lang="en-US" dirty="0" smtClean="0"/>
              <a:t>, </a:t>
            </a:r>
            <a:r>
              <a:rPr lang="en-US" dirty="0"/>
              <a:t>International Journal of Computer Vision 2008, </a:t>
            </a:r>
            <a:r>
              <a:rPr lang="en-US" dirty="0" err="1"/>
              <a:t>pp</a:t>
            </a:r>
            <a:r>
              <a:rPr lang="en-US" dirty="0"/>
              <a:t> 1-</a:t>
            </a:r>
            <a:r>
              <a:rPr lang="en-US" dirty="0" smtClean="0"/>
              <a:t>12.</a:t>
            </a:r>
            <a:endParaRPr lang="en-US" dirty="0"/>
          </a:p>
        </p:txBody>
      </p:sp>
    </p:spTree>
    <p:extLst>
      <p:ext uri="{BB962C8B-B14F-4D97-AF65-F5344CB8AC3E}">
        <p14:creationId xmlns:p14="http://schemas.microsoft.com/office/powerpoint/2010/main" val="21085162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4800" y="0"/>
            <a:ext cx="8512233" cy="6858000"/>
          </a:xfrm>
          <a:prstGeom prst="rect">
            <a:avLst/>
          </a:prstGeom>
        </p:spPr>
      </p:pic>
      <p:sp>
        <p:nvSpPr>
          <p:cNvPr id="4" name="Rectangle 3"/>
          <p:cNvSpPr/>
          <p:nvPr/>
        </p:nvSpPr>
        <p:spPr>
          <a:xfrm>
            <a:off x="304799" y="1770959"/>
            <a:ext cx="8512233" cy="697652"/>
          </a:xfrm>
          <a:prstGeom prst="rect">
            <a:avLst/>
          </a:prstGeom>
          <a:noFill/>
          <a:ln w="5715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427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1063625" y="303213"/>
            <a:ext cx="4038600" cy="460375"/>
          </a:xfrm>
          <a:prstGeom prst="rect">
            <a:avLst/>
          </a:prstGeom>
          <a:noFill/>
          <a:ln w="9525">
            <a:noFill/>
            <a:miter lim="800000"/>
            <a:headEnd/>
            <a:tailEnd/>
          </a:ln>
        </p:spPr>
        <p:txBody>
          <a:bodyPr>
            <a:spAutoFit/>
          </a:bodyPr>
          <a:lstStyle/>
          <a:p>
            <a:r>
              <a:rPr lang="en-US"/>
              <a:t>Mathematical Model</a:t>
            </a:r>
          </a:p>
        </p:txBody>
      </p:sp>
      <p:sp>
        <p:nvSpPr>
          <p:cNvPr id="24579" name="TextBox 2"/>
          <p:cNvSpPr txBox="1">
            <a:spLocks noChangeArrowheads="1"/>
          </p:cNvSpPr>
          <p:nvPr/>
        </p:nvSpPr>
        <p:spPr bwMode="auto">
          <a:xfrm>
            <a:off x="357188" y="1900238"/>
            <a:ext cx="1624012" cy="461962"/>
          </a:xfrm>
          <a:prstGeom prst="rect">
            <a:avLst/>
          </a:prstGeom>
          <a:noFill/>
          <a:ln w="9525">
            <a:noFill/>
            <a:miter lim="800000"/>
            <a:headEnd/>
            <a:tailEnd/>
          </a:ln>
        </p:spPr>
        <p:txBody>
          <a:bodyPr>
            <a:spAutoFit/>
          </a:bodyPr>
          <a:lstStyle/>
          <a:p>
            <a:r>
              <a:rPr lang="en-US"/>
              <a:t>Protein =</a:t>
            </a:r>
          </a:p>
        </p:txBody>
      </p:sp>
      <p:sp>
        <p:nvSpPr>
          <p:cNvPr id="24580" name="TextBox 3"/>
          <p:cNvSpPr txBox="1">
            <a:spLocks noChangeArrowheads="1"/>
          </p:cNvSpPr>
          <p:nvPr/>
        </p:nvSpPr>
        <p:spPr bwMode="auto">
          <a:xfrm>
            <a:off x="522288" y="5029200"/>
            <a:ext cx="1082675" cy="461963"/>
          </a:xfrm>
          <a:prstGeom prst="rect">
            <a:avLst/>
          </a:prstGeom>
          <a:noFill/>
          <a:ln w="9525">
            <a:noFill/>
            <a:miter lim="800000"/>
            <a:headEnd/>
            <a:tailEnd/>
          </a:ln>
        </p:spPr>
        <p:txBody>
          <a:bodyPr wrap="none">
            <a:spAutoFit/>
          </a:bodyPr>
          <a:lstStyle/>
          <a:p>
            <a:r>
              <a:rPr lang="en-US"/>
              <a:t>DNA = </a:t>
            </a:r>
          </a:p>
        </p:txBody>
      </p:sp>
      <p:pic>
        <p:nvPicPr>
          <p:cNvPr id="24581" name="Picture 2"/>
          <p:cNvPicPr>
            <a:picLocks noChangeAspect="1" noChangeArrowheads="1"/>
          </p:cNvPicPr>
          <p:nvPr/>
        </p:nvPicPr>
        <p:blipFill>
          <a:blip r:embed="rId2" cstate="print"/>
          <a:srcRect l="24057" r="34882" b="45316"/>
          <a:stretch>
            <a:fillRect/>
          </a:stretch>
        </p:blipFill>
        <p:spPr bwMode="auto">
          <a:xfrm>
            <a:off x="1981200" y="914400"/>
            <a:ext cx="3121025" cy="2427288"/>
          </a:xfrm>
          <a:prstGeom prst="rect">
            <a:avLst/>
          </a:prstGeom>
          <a:noFill/>
          <a:ln w="9525">
            <a:noFill/>
            <a:miter lim="800000"/>
            <a:headEnd/>
            <a:tailEnd/>
          </a:ln>
        </p:spPr>
      </p:pic>
      <p:pic>
        <p:nvPicPr>
          <p:cNvPr id="24582" name="Picture 6"/>
          <p:cNvPicPr>
            <a:picLocks noChangeAspect="1"/>
          </p:cNvPicPr>
          <p:nvPr/>
        </p:nvPicPr>
        <p:blipFill>
          <a:blip r:embed="rId3" cstate="print"/>
          <a:srcRect l="8801" t="8801" r="8600" b="8600"/>
          <a:stretch>
            <a:fillRect/>
          </a:stretch>
        </p:blipFill>
        <p:spPr bwMode="auto">
          <a:xfrm>
            <a:off x="6407150" y="1038225"/>
            <a:ext cx="2303463" cy="2303463"/>
          </a:xfrm>
          <a:prstGeom prst="rect">
            <a:avLst/>
          </a:prstGeom>
          <a:noFill/>
          <a:ln w="9525">
            <a:noFill/>
            <a:miter lim="800000"/>
            <a:headEnd/>
            <a:tailEnd/>
          </a:ln>
        </p:spPr>
      </p:pic>
      <p:sp>
        <p:nvSpPr>
          <p:cNvPr id="24583" name="TextBox 7"/>
          <p:cNvSpPr txBox="1">
            <a:spLocks noChangeArrowheads="1"/>
          </p:cNvSpPr>
          <p:nvPr/>
        </p:nvSpPr>
        <p:spPr bwMode="auto">
          <a:xfrm>
            <a:off x="5486400" y="1900238"/>
            <a:ext cx="457200" cy="646112"/>
          </a:xfrm>
          <a:prstGeom prst="rect">
            <a:avLst/>
          </a:prstGeom>
          <a:noFill/>
          <a:ln w="9525">
            <a:noFill/>
            <a:miter lim="800000"/>
            <a:headEnd/>
            <a:tailEnd/>
          </a:ln>
        </p:spPr>
        <p:txBody>
          <a:bodyPr>
            <a:spAutoFit/>
          </a:bodyPr>
          <a:lstStyle/>
          <a:p>
            <a:r>
              <a:rPr lang="en-US" sz="3600"/>
              <a:t>=</a:t>
            </a:r>
          </a:p>
        </p:txBody>
      </p:sp>
      <p:pic>
        <p:nvPicPr>
          <p:cNvPr id="24584" name="Picture 8"/>
          <p:cNvPicPr>
            <a:picLocks noChangeAspect="1"/>
          </p:cNvPicPr>
          <p:nvPr/>
        </p:nvPicPr>
        <p:blipFill>
          <a:blip r:embed="rId4" cstate="print"/>
          <a:srcRect t="3462" b="3462"/>
          <a:stretch>
            <a:fillRect/>
          </a:stretch>
        </p:blipFill>
        <p:spPr bwMode="auto">
          <a:xfrm>
            <a:off x="1752600" y="3916363"/>
            <a:ext cx="1449388" cy="2582862"/>
          </a:xfrm>
          <a:prstGeom prst="rect">
            <a:avLst/>
          </a:prstGeom>
          <a:noFill/>
          <a:ln w="9525">
            <a:noFill/>
            <a:miter lim="800000"/>
            <a:headEnd/>
            <a:tailEnd/>
          </a:ln>
        </p:spPr>
      </p:pic>
      <p:pic>
        <p:nvPicPr>
          <p:cNvPr id="24585" name="Picture 9"/>
          <p:cNvPicPr>
            <a:picLocks noChangeAspect="1"/>
          </p:cNvPicPr>
          <p:nvPr/>
        </p:nvPicPr>
        <p:blipFill>
          <a:blip r:embed="rId5" cstate="print"/>
          <a:srcRect/>
          <a:stretch>
            <a:fillRect/>
          </a:stretch>
        </p:blipFill>
        <p:spPr bwMode="auto">
          <a:xfrm>
            <a:off x="4076700" y="4343400"/>
            <a:ext cx="2051050" cy="1879600"/>
          </a:xfrm>
          <a:prstGeom prst="rect">
            <a:avLst/>
          </a:prstGeom>
          <a:noFill/>
          <a:ln w="9525">
            <a:noFill/>
            <a:miter lim="800000"/>
            <a:headEnd/>
            <a:tailEnd/>
          </a:ln>
        </p:spPr>
      </p:pic>
      <p:sp>
        <p:nvSpPr>
          <p:cNvPr id="24586" name="TextBox 10"/>
          <p:cNvSpPr txBox="1">
            <a:spLocks noChangeArrowheads="1"/>
          </p:cNvSpPr>
          <p:nvPr/>
        </p:nvSpPr>
        <p:spPr bwMode="auto">
          <a:xfrm>
            <a:off x="6400800" y="4845050"/>
            <a:ext cx="457200" cy="646113"/>
          </a:xfrm>
          <a:prstGeom prst="rect">
            <a:avLst/>
          </a:prstGeom>
          <a:noFill/>
          <a:ln w="9525">
            <a:noFill/>
            <a:miter lim="800000"/>
            <a:headEnd/>
            <a:tailEnd/>
          </a:ln>
        </p:spPr>
        <p:txBody>
          <a:bodyPr>
            <a:spAutoFit/>
          </a:bodyPr>
          <a:lstStyle/>
          <a:p>
            <a:r>
              <a:rPr lang="en-US" sz="3600"/>
              <a:t>=</a:t>
            </a:r>
          </a:p>
        </p:txBody>
      </p:sp>
      <p:sp>
        <p:nvSpPr>
          <p:cNvPr id="24587" name="TextBox 11"/>
          <p:cNvSpPr txBox="1">
            <a:spLocks noChangeArrowheads="1"/>
          </p:cNvSpPr>
          <p:nvPr/>
        </p:nvSpPr>
        <p:spPr bwMode="auto">
          <a:xfrm>
            <a:off x="3429000" y="4845050"/>
            <a:ext cx="457200" cy="646113"/>
          </a:xfrm>
          <a:prstGeom prst="rect">
            <a:avLst/>
          </a:prstGeom>
          <a:noFill/>
          <a:ln w="9525">
            <a:noFill/>
            <a:miter lim="800000"/>
            <a:headEnd/>
            <a:tailEnd/>
          </a:ln>
        </p:spPr>
        <p:txBody>
          <a:bodyPr>
            <a:spAutoFit/>
          </a:bodyPr>
          <a:lstStyle/>
          <a:p>
            <a:r>
              <a:rPr lang="en-US" sz="3600"/>
              <a:t>=</a:t>
            </a:r>
          </a:p>
        </p:txBody>
      </p:sp>
      <p:cxnSp>
        <p:nvCxnSpPr>
          <p:cNvPr id="14" name="Curved Connector 13"/>
          <p:cNvCxnSpPr>
            <a:cxnSpLocks noChangeShapeType="1"/>
          </p:cNvCxnSpPr>
          <p:nvPr/>
        </p:nvCxnSpPr>
        <p:spPr bwMode="auto">
          <a:xfrm rot="16200000" flipH="1">
            <a:off x="6565900" y="4787900"/>
            <a:ext cx="1879600" cy="990600"/>
          </a:xfrm>
          <a:prstGeom prst="curvedConnector3">
            <a:avLst>
              <a:gd name="adj1" fmla="val 50000"/>
            </a:avLst>
          </a:prstGeom>
          <a:noFill/>
          <a:ln w="98425">
            <a:solidFill>
              <a:schemeClr val="accent1"/>
            </a:solidFill>
            <a:round/>
            <a:headEnd/>
            <a:tailEnd/>
          </a:ln>
          <a:effectLst>
            <a:outerShdw dist="20000" dir="5400000" rotWithShape="0">
              <a:srgbClr val="808080">
                <a:alpha val="37999"/>
              </a:srgbClr>
            </a:outerShdw>
          </a:effectLst>
        </p:spPr>
      </p:cxnSp>
    </p:spTree>
    <p:extLst>
      <p:ext uri="{BB962C8B-B14F-4D97-AF65-F5344CB8AC3E}">
        <p14:creationId xmlns:p14="http://schemas.microsoft.com/office/powerpoint/2010/main" val="6315303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124" y="146551"/>
            <a:ext cx="8739952" cy="369332"/>
          </a:xfrm>
          <a:prstGeom prst="rect">
            <a:avLst/>
          </a:prstGeom>
        </p:spPr>
        <p:txBody>
          <a:bodyPr wrap="square">
            <a:spAutoFit/>
          </a:bodyPr>
          <a:lstStyle/>
          <a:p>
            <a:r>
              <a:rPr lang="en-US" dirty="0" smtClean="0"/>
              <a:t>The Theory of Multidimensional Persistence, </a:t>
            </a:r>
            <a:r>
              <a:rPr lang="en-US" dirty="0"/>
              <a:t> </a:t>
            </a:r>
            <a:r>
              <a:rPr lang="en-US" dirty="0" smtClean="0"/>
              <a:t>Gunnar </a:t>
            </a:r>
            <a:r>
              <a:rPr lang="en-US" dirty="0" err="1" smtClean="0"/>
              <a:t>Carlsson</a:t>
            </a:r>
            <a:r>
              <a:rPr lang="en-US" dirty="0" smtClean="0"/>
              <a:t>, </a:t>
            </a:r>
            <a:r>
              <a:rPr lang="en-US" dirty="0" err="1" smtClean="0"/>
              <a:t>Afra</a:t>
            </a:r>
            <a:r>
              <a:rPr lang="en-US" dirty="0" smtClean="0"/>
              <a:t> </a:t>
            </a:r>
            <a:r>
              <a:rPr lang="en-US" dirty="0" err="1" smtClean="0"/>
              <a:t>Zomorodian</a:t>
            </a:r>
            <a:endParaRPr lang="en-US" dirty="0"/>
          </a:p>
        </p:txBody>
      </p:sp>
      <p:sp>
        <p:nvSpPr>
          <p:cNvPr id="3" name="Rectangle 2"/>
          <p:cNvSpPr/>
          <p:nvPr/>
        </p:nvSpPr>
        <p:spPr>
          <a:xfrm>
            <a:off x="250124" y="574761"/>
            <a:ext cx="8893876" cy="923330"/>
          </a:xfrm>
          <a:prstGeom prst="rect">
            <a:avLst/>
          </a:prstGeom>
        </p:spPr>
        <p:txBody>
          <a:bodyPr wrap="square">
            <a:spAutoFit/>
          </a:bodyPr>
          <a:lstStyle/>
          <a:p>
            <a:r>
              <a:rPr lang="en-US" b="1" dirty="0"/>
              <a:t>"Persistence and Point Clouds" </a:t>
            </a:r>
            <a:r>
              <a:rPr lang="en-US" b="1" dirty="0" err="1"/>
              <a:t>Functoriality</a:t>
            </a:r>
            <a:r>
              <a:rPr lang="en-US" b="1" dirty="0"/>
              <a:t>, diagrams, difficulties in classifying diagrams, </a:t>
            </a:r>
            <a:endParaRPr lang="en-US" b="1" dirty="0" smtClean="0"/>
          </a:p>
          <a:p>
            <a:r>
              <a:rPr lang="en-US" b="1" dirty="0" smtClean="0"/>
              <a:t>multidimensional </a:t>
            </a:r>
            <a:r>
              <a:rPr lang="en-US" b="1" dirty="0"/>
              <a:t>persistence, </a:t>
            </a:r>
            <a:r>
              <a:rPr lang="en-US" b="1" dirty="0" err="1"/>
              <a:t>Gröbner</a:t>
            </a:r>
            <a:r>
              <a:rPr lang="en-US" b="1" dirty="0"/>
              <a:t> </a:t>
            </a:r>
            <a:r>
              <a:rPr lang="en-US" b="1" dirty="0" smtClean="0"/>
              <a:t>bases, </a:t>
            </a:r>
            <a:r>
              <a:rPr lang="en-US" dirty="0" smtClean="0"/>
              <a:t> Gunnar </a:t>
            </a:r>
            <a:r>
              <a:rPr lang="en-US" dirty="0" err="1" smtClean="0"/>
              <a:t>Carlsson</a:t>
            </a:r>
            <a:r>
              <a:rPr lang="en-US" dirty="0" smtClean="0"/>
              <a:t> </a:t>
            </a:r>
          </a:p>
          <a:p>
            <a:r>
              <a:rPr lang="en-US" dirty="0" smtClean="0"/>
              <a:t>http://</a:t>
            </a:r>
            <a:r>
              <a:rPr lang="en-US" dirty="0" err="1" smtClean="0"/>
              <a:t>www.ima.umn.edu</a:t>
            </a:r>
            <a:r>
              <a:rPr lang="en-US" dirty="0" smtClean="0"/>
              <a:t>/videos/?id=862</a:t>
            </a:r>
            <a:endParaRPr lang="en-US" dirty="0"/>
          </a:p>
        </p:txBody>
      </p:sp>
      <p:pic>
        <p:nvPicPr>
          <p:cNvPr id="4" name="Picture 3"/>
          <p:cNvPicPr>
            <a:picLocks noChangeAspect="1"/>
          </p:cNvPicPr>
          <p:nvPr/>
        </p:nvPicPr>
        <p:blipFill>
          <a:blip r:embed="rId2"/>
          <a:stretch>
            <a:fillRect/>
          </a:stretch>
        </p:blipFill>
        <p:spPr>
          <a:xfrm>
            <a:off x="1239408" y="1511682"/>
            <a:ext cx="6834865" cy="5185070"/>
          </a:xfrm>
          <a:prstGeom prst="rect">
            <a:avLst/>
          </a:prstGeom>
        </p:spPr>
      </p:pic>
    </p:spTree>
    <p:extLst>
      <p:ext uri="{BB962C8B-B14F-4D97-AF65-F5344CB8AC3E}">
        <p14:creationId xmlns:p14="http://schemas.microsoft.com/office/powerpoint/2010/main" val="15584469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3900" y="50800"/>
            <a:ext cx="7683500" cy="6756400"/>
          </a:xfrm>
          <a:prstGeom prst="rect">
            <a:avLst/>
          </a:prstGeom>
        </p:spPr>
      </p:pic>
    </p:spTree>
    <p:extLst>
      <p:ext uri="{BB962C8B-B14F-4D97-AF65-F5344CB8AC3E}">
        <p14:creationId xmlns:p14="http://schemas.microsoft.com/office/powerpoint/2010/main" val="27006660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0319"/>
            <a:ext cx="9119681" cy="6858000"/>
          </a:xfrm>
          <a:prstGeom prst="rect">
            <a:avLst/>
          </a:prstGeom>
        </p:spPr>
      </p:pic>
    </p:spTree>
    <p:extLst>
      <p:ext uri="{BB962C8B-B14F-4D97-AF65-F5344CB8AC3E}">
        <p14:creationId xmlns:p14="http://schemas.microsoft.com/office/powerpoint/2010/main" val="6804626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124" y="146551"/>
            <a:ext cx="8739952" cy="369332"/>
          </a:xfrm>
          <a:prstGeom prst="rect">
            <a:avLst/>
          </a:prstGeom>
        </p:spPr>
        <p:txBody>
          <a:bodyPr wrap="square">
            <a:spAutoFit/>
          </a:bodyPr>
          <a:lstStyle/>
          <a:p>
            <a:r>
              <a:rPr lang="en-US" dirty="0" smtClean="0"/>
              <a:t>The Theory of Multidimensional Persistence, </a:t>
            </a:r>
            <a:r>
              <a:rPr lang="en-US" dirty="0"/>
              <a:t> </a:t>
            </a:r>
            <a:r>
              <a:rPr lang="en-US" dirty="0" smtClean="0"/>
              <a:t>Gunnar </a:t>
            </a:r>
            <a:r>
              <a:rPr lang="en-US" dirty="0" err="1" smtClean="0"/>
              <a:t>Carlsson</a:t>
            </a:r>
            <a:r>
              <a:rPr lang="en-US" dirty="0" smtClean="0"/>
              <a:t>, </a:t>
            </a:r>
            <a:r>
              <a:rPr lang="en-US" dirty="0" err="1" smtClean="0"/>
              <a:t>Afra</a:t>
            </a:r>
            <a:r>
              <a:rPr lang="en-US" dirty="0" smtClean="0"/>
              <a:t> </a:t>
            </a:r>
            <a:r>
              <a:rPr lang="en-US" dirty="0" err="1" smtClean="0"/>
              <a:t>Zomorodian</a:t>
            </a:r>
            <a:endParaRPr lang="en-US" dirty="0"/>
          </a:p>
        </p:txBody>
      </p:sp>
      <p:sp>
        <p:nvSpPr>
          <p:cNvPr id="3" name="Rectangle 2"/>
          <p:cNvSpPr/>
          <p:nvPr/>
        </p:nvSpPr>
        <p:spPr>
          <a:xfrm>
            <a:off x="250124" y="574761"/>
            <a:ext cx="8893876" cy="923330"/>
          </a:xfrm>
          <a:prstGeom prst="rect">
            <a:avLst/>
          </a:prstGeom>
        </p:spPr>
        <p:txBody>
          <a:bodyPr wrap="square">
            <a:spAutoFit/>
          </a:bodyPr>
          <a:lstStyle/>
          <a:p>
            <a:r>
              <a:rPr lang="en-US" b="1" dirty="0"/>
              <a:t>"Persistence and Point Clouds" </a:t>
            </a:r>
            <a:r>
              <a:rPr lang="en-US" b="1" dirty="0" err="1"/>
              <a:t>Functoriality</a:t>
            </a:r>
            <a:r>
              <a:rPr lang="en-US" b="1" dirty="0"/>
              <a:t>, diagrams, difficulties in classifying diagrams, </a:t>
            </a:r>
            <a:endParaRPr lang="en-US" b="1" dirty="0" smtClean="0"/>
          </a:p>
          <a:p>
            <a:r>
              <a:rPr lang="en-US" b="1" dirty="0" smtClean="0"/>
              <a:t>multidimensional </a:t>
            </a:r>
            <a:r>
              <a:rPr lang="en-US" b="1" dirty="0"/>
              <a:t>persistence, </a:t>
            </a:r>
            <a:r>
              <a:rPr lang="en-US" b="1" dirty="0" err="1"/>
              <a:t>Gröbner</a:t>
            </a:r>
            <a:r>
              <a:rPr lang="en-US" b="1" dirty="0"/>
              <a:t> </a:t>
            </a:r>
            <a:r>
              <a:rPr lang="en-US" b="1" dirty="0" smtClean="0"/>
              <a:t>bases, </a:t>
            </a:r>
            <a:r>
              <a:rPr lang="en-US" dirty="0" smtClean="0"/>
              <a:t> Gunnar </a:t>
            </a:r>
            <a:r>
              <a:rPr lang="en-US" dirty="0" err="1" smtClean="0"/>
              <a:t>Carlsson</a:t>
            </a:r>
            <a:r>
              <a:rPr lang="en-US" dirty="0" smtClean="0"/>
              <a:t> </a:t>
            </a:r>
          </a:p>
          <a:p>
            <a:r>
              <a:rPr lang="en-US" dirty="0" smtClean="0"/>
              <a:t>http://</a:t>
            </a:r>
            <a:r>
              <a:rPr lang="en-US" dirty="0" err="1" smtClean="0"/>
              <a:t>www.ima.umn.edu</a:t>
            </a:r>
            <a:r>
              <a:rPr lang="en-US" dirty="0" smtClean="0"/>
              <a:t>/videos/?id=862</a:t>
            </a:r>
            <a:endParaRPr lang="en-US" dirty="0"/>
          </a:p>
        </p:txBody>
      </p:sp>
      <p:pic>
        <p:nvPicPr>
          <p:cNvPr id="4" name="Picture 3"/>
          <p:cNvPicPr>
            <a:picLocks noChangeAspect="1"/>
          </p:cNvPicPr>
          <p:nvPr/>
        </p:nvPicPr>
        <p:blipFill>
          <a:blip r:embed="rId2"/>
          <a:stretch>
            <a:fillRect/>
          </a:stretch>
        </p:blipFill>
        <p:spPr>
          <a:xfrm>
            <a:off x="1239408" y="1511682"/>
            <a:ext cx="6834865" cy="5185070"/>
          </a:xfrm>
          <a:prstGeom prst="rect">
            <a:avLst/>
          </a:prstGeom>
        </p:spPr>
      </p:pic>
    </p:spTree>
    <p:extLst>
      <p:ext uri="{BB962C8B-B14F-4D97-AF65-F5344CB8AC3E}">
        <p14:creationId xmlns:p14="http://schemas.microsoft.com/office/powerpoint/2010/main" val="29803297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0319"/>
            <a:ext cx="9119681" cy="6858000"/>
          </a:xfrm>
          <a:prstGeom prst="rect">
            <a:avLst/>
          </a:prstGeom>
        </p:spPr>
      </p:pic>
    </p:spTree>
    <p:extLst>
      <p:ext uri="{BB962C8B-B14F-4D97-AF65-F5344CB8AC3E}">
        <p14:creationId xmlns:p14="http://schemas.microsoft.com/office/powerpoint/2010/main" val="12756119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03451" y="176586"/>
            <a:ext cx="5540549" cy="2978624"/>
          </a:xfrm>
          <a:prstGeom prst="rect">
            <a:avLst/>
          </a:prstGeom>
        </p:spPr>
      </p:pic>
      <p:pic>
        <p:nvPicPr>
          <p:cNvPr id="3" name="Picture 2"/>
          <p:cNvPicPr>
            <a:picLocks noChangeAspect="1"/>
          </p:cNvPicPr>
          <p:nvPr/>
        </p:nvPicPr>
        <p:blipFill>
          <a:blip r:embed="rId3"/>
          <a:stretch>
            <a:fillRect/>
          </a:stretch>
        </p:blipFill>
        <p:spPr>
          <a:xfrm>
            <a:off x="0" y="3113843"/>
            <a:ext cx="4978932" cy="3744157"/>
          </a:xfrm>
          <a:prstGeom prst="rect">
            <a:avLst/>
          </a:prstGeom>
        </p:spPr>
      </p:pic>
      <p:sp>
        <p:nvSpPr>
          <p:cNvPr id="4" name="Rectangle 3"/>
          <p:cNvSpPr/>
          <p:nvPr/>
        </p:nvSpPr>
        <p:spPr>
          <a:xfrm>
            <a:off x="5974844" y="5244936"/>
            <a:ext cx="2934823" cy="1200329"/>
          </a:xfrm>
          <a:prstGeom prst="rect">
            <a:avLst/>
          </a:prstGeom>
        </p:spPr>
        <p:txBody>
          <a:bodyPr wrap="square">
            <a:spAutoFit/>
          </a:bodyPr>
          <a:lstStyle/>
          <a:p>
            <a:r>
              <a:rPr lang="en-US" dirty="0"/>
              <a:t>Computing Multidimensional </a:t>
            </a:r>
            <a:r>
              <a:rPr lang="en-US" dirty="0" smtClean="0"/>
              <a:t>Persistence,</a:t>
            </a:r>
            <a:endParaRPr lang="en-US" dirty="0"/>
          </a:p>
          <a:p>
            <a:r>
              <a:rPr lang="en-US" dirty="0"/>
              <a:t>Gunnar </a:t>
            </a:r>
            <a:r>
              <a:rPr lang="en-US" dirty="0" err="1" smtClean="0"/>
              <a:t>Carlsson</a:t>
            </a:r>
            <a:r>
              <a:rPr lang="en-US" dirty="0" smtClean="0"/>
              <a:t>, </a:t>
            </a:r>
            <a:r>
              <a:rPr lang="en-US" dirty="0" err="1"/>
              <a:t>Gurjeet</a:t>
            </a:r>
            <a:r>
              <a:rPr lang="en-US" dirty="0"/>
              <a:t> </a:t>
            </a:r>
            <a:r>
              <a:rPr lang="en-US" dirty="0" smtClean="0"/>
              <a:t>Singh, </a:t>
            </a:r>
            <a:r>
              <a:rPr lang="en-US" dirty="0"/>
              <a:t>and </a:t>
            </a:r>
            <a:r>
              <a:rPr lang="en-US" dirty="0" err="1"/>
              <a:t>Afra</a:t>
            </a:r>
            <a:r>
              <a:rPr lang="en-US" dirty="0"/>
              <a:t> </a:t>
            </a:r>
            <a:r>
              <a:rPr lang="en-US" dirty="0" err="1" smtClean="0"/>
              <a:t>Zomorodian</a:t>
            </a:r>
            <a:endParaRPr lang="en-US" dirty="0"/>
          </a:p>
        </p:txBody>
      </p:sp>
    </p:spTree>
    <p:extLst>
      <p:ext uri="{BB962C8B-B14F-4D97-AF65-F5344CB8AC3E}">
        <p14:creationId xmlns:p14="http://schemas.microsoft.com/office/powerpoint/2010/main" val="11894453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3034468"/>
            <a:ext cx="4978932" cy="3744157"/>
          </a:xfrm>
          <a:prstGeom prst="rect">
            <a:avLst/>
          </a:prstGeom>
        </p:spPr>
      </p:pic>
      <p:pic>
        <p:nvPicPr>
          <p:cNvPr id="4" name="Picture 3"/>
          <p:cNvPicPr>
            <a:picLocks noChangeAspect="1"/>
          </p:cNvPicPr>
          <p:nvPr/>
        </p:nvPicPr>
        <p:blipFill>
          <a:blip r:embed="rId3"/>
          <a:stretch>
            <a:fillRect/>
          </a:stretch>
        </p:blipFill>
        <p:spPr>
          <a:xfrm>
            <a:off x="31750" y="657225"/>
            <a:ext cx="9144000" cy="1943878"/>
          </a:xfrm>
          <a:prstGeom prst="rect">
            <a:avLst/>
          </a:prstGeom>
        </p:spPr>
      </p:pic>
    </p:spTree>
    <p:extLst>
      <p:ext uri="{BB962C8B-B14F-4D97-AF65-F5344CB8AC3E}">
        <p14:creationId xmlns:p14="http://schemas.microsoft.com/office/powerpoint/2010/main" val="20629157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4800" y="0"/>
            <a:ext cx="8512233" cy="6858000"/>
          </a:xfrm>
          <a:prstGeom prst="rect">
            <a:avLst/>
          </a:prstGeom>
        </p:spPr>
      </p:pic>
      <p:sp>
        <p:nvSpPr>
          <p:cNvPr id="4" name="Rectangle 3"/>
          <p:cNvSpPr/>
          <p:nvPr/>
        </p:nvSpPr>
        <p:spPr>
          <a:xfrm>
            <a:off x="2857500" y="101600"/>
            <a:ext cx="939800" cy="6654800"/>
          </a:xfrm>
          <a:prstGeom prst="rect">
            <a:avLst/>
          </a:prstGeom>
          <a:noFill/>
          <a:ln w="5715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86366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951" y="-265824"/>
            <a:ext cx="7294372" cy="4933188"/>
          </a:xfrm>
          <a:prstGeom prst="rect">
            <a:avLst/>
          </a:prstGeom>
        </p:spPr>
      </p:pic>
      <p:pic>
        <p:nvPicPr>
          <p:cNvPr id="4" name="Picture 3"/>
          <p:cNvPicPr>
            <a:picLocks noChangeAspect="1"/>
          </p:cNvPicPr>
          <p:nvPr/>
        </p:nvPicPr>
        <p:blipFill>
          <a:blip r:embed="rId3"/>
          <a:stretch>
            <a:fillRect/>
          </a:stretch>
        </p:blipFill>
        <p:spPr>
          <a:xfrm>
            <a:off x="-68015" y="5061726"/>
            <a:ext cx="6043041" cy="1787652"/>
          </a:xfrm>
          <a:prstGeom prst="rect">
            <a:avLst/>
          </a:prstGeom>
        </p:spPr>
      </p:pic>
      <p:pic>
        <p:nvPicPr>
          <p:cNvPr id="3" name="Picture 2"/>
          <p:cNvPicPr>
            <a:picLocks noChangeAspect="1"/>
          </p:cNvPicPr>
          <p:nvPr/>
        </p:nvPicPr>
        <p:blipFill>
          <a:blip r:embed="rId4"/>
          <a:stretch>
            <a:fillRect/>
          </a:stretch>
        </p:blipFill>
        <p:spPr>
          <a:xfrm>
            <a:off x="5315797" y="4024656"/>
            <a:ext cx="3835400" cy="2146300"/>
          </a:xfrm>
          <a:prstGeom prst="rect">
            <a:avLst/>
          </a:prstGeom>
        </p:spPr>
      </p:pic>
    </p:spTree>
    <p:extLst>
      <p:ext uri="{BB962C8B-B14F-4D97-AF65-F5344CB8AC3E}">
        <p14:creationId xmlns:p14="http://schemas.microsoft.com/office/powerpoint/2010/main" val="5785414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4800" y="0"/>
            <a:ext cx="8512233" cy="6858000"/>
          </a:xfrm>
          <a:prstGeom prst="rect">
            <a:avLst/>
          </a:prstGeom>
        </p:spPr>
      </p:pic>
      <p:sp>
        <p:nvSpPr>
          <p:cNvPr id="4" name="Rectangle 3"/>
          <p:cNvSpPr/>
          <p:nvPr/>
        </p:nvSpPr>
        <p:spPr>
          <a:xfrm>
            <a:off x="2857500" y="101600"/>
            <a:ext cx="939800" cy="6654800"/>
          </a:xfrm>
          <a:prstGeom prst="rect">
            <a:avLst/>
          </a:prstGeom>
          <a:noFill/>
          <a:ln w="5715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4829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Line 2"/>
          <p:cNvSpPr>
            <a:spLocks noChangeShapeType="1"/>
          </p:cNvSpPr>
          <p:nvPr/>
        </p:nvSpPr>
        <p:spPr bwMode="auto">
          <a:xfrm>
            <a:off x="4368800" y="3976688"/>
            <a:ext cx="606425" cy="1587"/>
          </a:xfrm>
          <a:prstGeom prst="line">
            <a:avLst/>
          </a:prstGeom>
          <a:noFill/>
          <a:ln w="57150">
            <a:solidFill>
              <a:schemeClr val="tx1"/>
            </a:solidFill>
            <a:round/>
            <a:headEnd type="triangle" w="med" len="med"/>
            <a:tailEnd type="triangle" w="med" len="med"/>
          </a:ln>
        </p:spPr>
        <p:txBody>
          <a:bodyPr/>
          <a:lstStyle/>
          <a:p>
            <a:endParaRPr lang="en-US"/>
          </a:p>
        </p:txBody>
      </p:sp>
      <p:pic>
        <p:nvPicPr>
          <p:cNvPr id="25603" name="Picture 3"/>
          <p:cNvPicPr>
            <a:picLocks noChangeAspect="1" noChangeArrowheads="1"/>
          </p:cNvPicPr>
          <p:nvPr/>
        </p:nvPicPr>
        <p:blipFill>
          <a:blip r:embed="rId2" cstate="print"/>
          <a:srcRect/>
          <a:stretch>
            <a:fillRect/>
          </a:stretch>
        </p:blipFill>
        <p:spPr bwMode="auto">
          <a:xfrm>
            <a:off x="1066800" y="2530475"/>
            <a:ext cx="2997200" cy="2676525"/>
          </a:xfrm>
          <a:prstGeom prst="rect">
            <a:avLst/>
          </a:prstGeom>
          <a:noFill/>
          <a:ln w="9525">
            <a:noFill/>
            <a:miter lim="800000"/>
            <a:headEnd/>
            <a:tailEnd/>
          </a:ln>
        </p:spPr>
      </p:pic>
      <p:pic>
        <p:nvPicPr>
          <p:cNvPr id="25604" name="Picture 4"/>
          <p:cNvPicPr>
            <a:picLocks noChangeAspect="1" noChangeArrowheads="1"/>
          </p:cNvPicPr>
          <p:nvPr/>
        </p:nvPicPr>
        <p:blipFill>
          <a:blip r:embed="rId3" cstate="print"/>
          <a:srcRect/>
          <a:stretch>
            <a:fillRect/>
          </a:stretch>
        </p:blipFill>
        <p:spPr bwMode="auto">
          <a:xfrm>
            <a:off x="5256213" y="2576513"/>
            <a:ext cx="2687637" cy="2555875"/>
          </a:xfrm>
          <a:prstGeom prst="rect">
            <a:avLst/>
          </a:prstGeom>
          <a:noFill/>
          <a:ln w="9525">
            <a:noFill/>
            <a:miter lim="800000"/>
            <a:headEnd/>
            <a:tailEnd/>
          </a:ln>
        </p:spPr>
      </p:pic>
      <p:sp>
        <p:nvSpPr>
          <p:cNvPr id="25605" name="Rectangle 5"/>
          <p:cNvSpPr>
            <a:spLocks noChangeArrowheads="1"/>
          </p:cNvSpPr>
          <p:nvPr/>
        </p:nvSpPr>
        <p:spPr bwMode="auto">
          <a:xfrm>
            <a:off x="1752600" y="5426075"/>
            <a:ext cx="5410200" cy="822325"/>
          </a:xfrm>
          <a:prstGeom prst="rect">
            <a:avLst/>
          </a:prstGeom>
          <a:noFill/>
          <a:ln w="9525">
            <a:noFill/>
            <a:miter lim="800000"/>
            <a:headEnd/>
            <a:tailEnd/>
          </a:ln>
        </p:spPr>
        <p:txBody>
          <a:bodyPr>
            <a:spAutoFit/>
          </a:bodyPr>
          <a:lstStyle/>
          <a:p>
            <a:pPr algn="ctr"/>
            <a:r>
              <a:rPr lang="en-US" altLang="ko-KR">
                <a:ea typeface="Gulim" pitchFamily="34" charset="-127"/>
              </a:rPr>
              <a:t>Protein-DNA complex</a:t>
            </a:r>
          </a:p>
          <a:p>
            <a:pPr algn="ctr"/>
            <a:r>
              <a:rPr lang="en-US" altLang="ko-KR">
                <a:ea typeface="Gulim" pitchFamily="34" charset="-127"/>
              </a:rPr>
              <a:t>Heichman and Johnson</a:t>
            </a:r>
          </a:p>
        </p:txBody>
      </p:sp>
      <p:sp>
        <p:nvSpPr>
          <p:cNvPr id="25606" name="Rectangle 6"/>
          <p:cNvSpPr>
            <a:spLocks noChangeArrowheads="1"/>
          </p:cNvSpPr>
          <p:nvPr/>
        </p:nvSpPr>
        <p:spPr bwMode="auto">
          <a:xfrm>
            <a:off x="533400" y="381000"/>
            <a:ext cx="7772400" cy="1963738"/>
          </a:xfrm>
          <a:prstGeom prst="rect">
            <a:avLst/>
          </a:prstGeom>
          <a:noFill/>
          <a:ln w="9525">
            <a:noFill/>
            <a:miter lim="800000"/>
            <a:headEnd/>
            <a:tailEnd/>
          </a:ln>
        </p:spPr>
        <p:txBody>
          <a:bodyPr>
            <a:spAutoFit/>
          </a:bodyPr>
          <a:lstStyle/>
          <a:p>
            <a:pPr>
              <a:lnSpc>
                <a:spcPct val="80000"/>
              </a:lnSpc>
            </a:pPr>
            <a:r>
              <a:rPr lang="en-US" altLang="ko-KR">
                <a:ea typeface="Gulim" pitchFamily="34" charset="-127"/>
              </a:rPr>
              <a:t>C. Ernst, D. W. Sumners, A calculus for rational tangles: applications to DNA recombination, </a:t>
            </a:r>
            <a:r>
              <a:rPr lang="en-US" altLang="ko-KR" i="1">
                <a:ea typeface="Gulim" pitchFamily="34" charset="-127"/>
              </a:rPr>
              <a:t>Math. Proc. Camb. Phil. Soc.</a:t>
            </a:r>
            <a:r>
              <a:rPr lang="en-US" altLang="ko-KR">
                <a:ea typeface="Gulim" pitchFamily="34" charset="-127"/>
              </a:rPr>
              <a:t> 108 (1990), 489-515.</a:t>
            </a:r>
          </a:p>
          <a:p>
            <a:endParaRPr lang="en-US" altLang="ko-KR" sz="1600">
              <a:ea typeface="Gulim" pitchFamily="34" charset="-127"/>
            </a:endParaRPr>
          </a:p>
          <a:p>
            <a:r>
              <a:rPr lang="en-US" altLang="ko-KR">
                <a:ea typeface="Gulim" pitchFamily="34" charset="-127"/>
              </a:rPr>
              <a:t>protein = three dimensional ball </a:t>
            </a:r>
          </a:p>
          <a:p>
            <a:r>
              <a:rPr lang="en-US" altLang="ko-KR">
                <a:ea typeface="Gulim" pitchFamily="34" charset="-127"/>
              </a:rPr>
              <a:t>protein-bound DNA = strings.</a:t>
            </a:r>
          </a:p>
        </p:txBody>
      </p:sp>
      <p:sp>
        <p:nvSpPr>
          <p:cNvPr id="25607" name="TextBox 6"/>
          <p:cNvSpPr txBox="1">
            <a:spLocks noChangeArrowheads="1"/>
          </p:cNvSpPr>
          <p:nvPr/>
        </p:nvSpPr>
        <p:spPr bwMode="auto">
          <a:xfrm>
            <a:off x="533400" y="6384925"/>
            <a:ext cx="3835400" cy="307975"/>
          </a:xfrm>
          <a:prstGeom prst="rect">
            <a:avLst/>
          </a:prstGeom>
          <a:noFill/>
          <a:ln w="9525">
            <a:noFill/>
            <a:miter lim="800000"/>
            <a:headEnd/>
            <a:tailEnd/>
          </a:ln>
        </p:spPr>
        <p:txBody>
          <a:bodyPr>
            <a:spAutoFit/>
          </a:bodyPr>
          <a:lstStyle/>
          <a:p>
            <a:r>
              <a:rPr lang="en-US" sz="1400"/>
              <a:t>Slide (modified) from Soojeong Kim</a:t>
            </a:r>
          </a:p>
        </p:txBody>
      </p:sp>
    </p:spTree>
    <p:extLst>
      <p:ext uri="{BB962C8B-B14F-4D97-AF65-F5344CB8AC3E}">
        <p14:creationId xmlns:p14="http://schemas.microsoft.com/office/powerpoint/2010/main" val="13269841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1000" y="0"/>
            <a:ext cx="8373850" cy="6858000"/>
          </a:xfrm>
          <a:prstGeom prst="rect">
            <a:avLst/>
          </a:prstGeom>
        </p:spPr>
      </p:pic>
    </p:spTree>
    <p:extLst>
      <p:ext uri="{BB962C8B-B14F-4D97-AF65-F5344CB8AC3E}">
        <p14:creationId xmlns:p14="http://schemas.microsoft.com/office/powerpoint/2010/main" val="30289104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16004"/>
            <a:ext cx="9144000" cy="5313405"/>
          </a:xfrm>
          <a:prstGeom prst="rect">
            <a:avLst/>
          </a:prstGeom>
        </p:spPr>
      </p:pic>
      <p:sp>
        <p:nvSpPr>
          <p:cNvPr id="3" name="TextBox 2"/>
          <p:cNvSpPr txBox="1"/>
          <p:nvPr/>
        </p:nvSpPr>
        <p:spPr>
          <a:xfrm>
            <a:off x="985121" y="253998"/>
            <a:ext cx="7173759" cy="584776"/>
          </a:xfrm>
          <a:prstGeom prst="rect">
            <a:avLst/>
          </a:prstGeom>
          <a:noFill/>
        </p:spPr>
        <p:txBody>
          <a:bodyPr wrap="none" rtlCol="0">
            <a:spAutoFit/>
          </a:bodyPr>
          <a:lstStyle/>
          <a:p>
            <a:r>
              <a:rPr lang="en-US" sz="3200" dirty="0" smtClean="0">
                <a:solidFill>
                  <a:srgbClr val="660066"/>
                </a:solidFill>
              </a:rPr>
              <a:t>http://</a:t>
            </a:r>
            <a:r>
              <a:rPr lang="en-US" sz="3200" dirty="0" err="1" smtClean="0">
                <a:solidFill>
                  <a:srgbClr val="660066"/>
                </a:solidFill>
              </a:rPr>
              <a:t>www.mrzv.org</a:t>
            </a:r>
            <a:r>
              <a:rPr lang="en-US" sz="3200" dirty="0" smtClean="0">
                <a:solidFill>
                  <a:srgbClr val="660066"/>
                </a:solidFill>
              </a:rPr>
              <a:t>/software/</a:t>
            </a:r>
            <a:r>
              <a:rPr lang="en-US" sz="3200" dirty="0" err="1" smtClean="0">
                <a:solidFill>
                  <a:srgbClr val="660066"/>
                </a:solidFill>
              </a:rPr>
              <a:t>dionysus</a:t>
            </a:r>
            <a:r>
              <a:rPr lang="en-US" sz="3200" dirty="0" smtClean="0">
                <a:solidFill>
                  <a:srgbClr val="660066"/>
                </a:solidFill>
              </a:rPr>
              <a:t>/</a:t>
            </a:r>
            <a:endParaRPr lang="en-US" sz="3200" dirty="0">
              <a:solidFill>
                <a:srgbClr val="660066"/>
              </a:solidFill>
            </a:endParaRPr>
          </a:p>
        </p:txBody>
      </p:sp>
    </p:spTree>
    <p:extLst>
      <p:ext uri="{BB962C8B-B14F-4D97-AF65-F5344CB8AC3E}">
        <p14:creationId xmlns:p14="http://schemas.microsoft.com/office/powerpoint/2010/main" val="23742133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088" y="411435"/>
            <a:ext cx="8996444" cy="1569660"/>
          </a:xfrm>
          <a:prstGeom prst="rect">
            <a:avLst/>
          </a:prstGeom>
          <a:noFill/>
        </p:spPr>
        <p:txBody>
          <a:bodyPr wrap="square" rtlCol="0">
            <a:spAutoFit/>
          </a:bodyPr>
          <a:lstStyle/>
          <a:p>
            <a:r>
              <a:rPr lang="en-US" sz="3200" dirty="0" smtClean="0"/>
              <a:t>Time varying data</a:t>
            </a:r>
          </a:p>
          <a:p>
            <a:endParaRPr lang="en-US" sz="3200" dirty="0"/>
          </a:p>
          <a:p>
            <a:r>
              <a:rPr lang="en-US" sz="3200" dirty="0" smtClean="0"/>
              <a:t> X[t</a:t>
            </a:r>
            <a:r>
              <a:rPr lang="en-US" sz="3200" baseline="-25000" dirty="0" smtClean="0"/>
              <a:t>0</a:t>
            </a:r>
            <a:r>
              <a:rPr lang="en-US" sz="3200" dirty="0" smtClean="0"/>
              <a:t>, t</a:t>
            </a:r>
            <a:r>
              <a:rPr lang="en-US" sz="3200" baseline="-25000" dirty="0" smtClean="0"/>
              <a:t>1</a:t>
            </a:r>
            <a:r>
              <a:rPr lang="en-US" sz="3200" dirty="0" smtClean="0"/>
              <a:t>] = data points existing at time t for t in </a:t>
            </a:r>
            <a:r>
              <a:rPr lang="en-US" sz="3200" dirty="0"/>
              <a:t>[t</a:t>
            </a:r>
            <a:r>
              <a:rPr lang="en-US" sz="3200" baseline="-25000" dirty="0"/>
              <a:t>0</a:t>
            </a:r>
            <a:r>
              <a:rPr lang="en-US" sz="3200" dirty="0"/>
              <a:t>, t</a:t>
            </a:r>
            <a:r>
              <a:rPr lang="en-US" sz="3200" baseline="-25000" dirty="0"/>
              <a:t>1</a:t>
            </a:r>
            <a:r>
              <a:rPr lang="en-US" sz="3200" dirty="0" smtClean="0"/>
              <a:t>]</a:t>
            </a:r>
          </a:p>
        </p:txBody>
      </p:sp>
      <p:sp>
        <p:nvSpPr>
          <p:cNvPr id="3" name="Rectangle 2"/>
          <p:cNvSpPr/>
          <p:nvPr/>
        </p:nvSpPr>
        <p:spPr>
          <a:xfrm>
            <a:off x="2626409" y="2737650"/>
            <a:ext cx="4080682" cy="584776"/>
          </a:xfrm>
          <a:prstGeom prst="rect">
            <a:avLst/>
          </a:prstGeom>
        </p:spPr>
        <p:txBody>
          <a:bodyPr wrap="square">
            <a:spAutoFit/>
          </a:bodyPr>
          <a:lstStyle/>
          <a:p>
            <a:r>
              <a:rPr lang="en-US" sz="3200" dirty="0" smtClean="0"/>
              <a:t>X[t</a:t>
            </a:r>
            <a:r>
              <a:rPr lang="en-US" sz="3200" baseline="-25000" dirty="0" smtClean="0"/>
              <a:t>1</a:t>
            </a:r>
            <a:r>
              <a:rPr lang="en-US" sz="3200" dirty="0" smtClean="0"/>
              <a:t>, t</a:t>
            </a:r>
            <a:r>
              <a:rPr lang="en-US" sz="3200" baseline="-25000" dirty="0" smtClean="0"/>
              <a:t>2</a:t>
            </a:r>
            <a:r>
              <a:rPr lang="en-US" sz="3200" dirty="0" smtClean="0"/>
              <a:t>]              X</a:t>
            </a:r>
            <a:r>
              <a:rPr lang="en-US" sz="3200" dirty="0"/>
              <a:t>[</a:t>
            </a:r>
            <a:r>
              <a:rPr lang="en-US" sz="3200" dirty="0" smtClean="0"/>
              <a:t>t</a:t>
            </a:r>
            <a:r>
              <a:rPr lang="en-US" sz="3200" baseline="-25000" dirty="0" smtClean="0"/>
              <a:t>2</a:t>
            </a:r>
            <a:r>
              <a:rPr lang="en-US" sz="3200" dirty="0" smtClean="0"/>
              <a:t>, t</a:t>
            </a:r>
            <a:r>
              <a:rPr lang="en-US" sz="3200" baseline="-25000" dirty="0" smtClean="0"/>
              <a:t>3</a:t>
            </a:r>
            <a:r>
              <a:rPr lang="en-US" sz="3200" dirty="0" smtClean="0"/>
              <a:t>]      </a:t>
            </a:r>
            <a:endParaRPr lang="en-US" sz="3200" dirty="0"/>
          </a:p>
        </p:txBody>
      </p:sp>
      <p:sp>
        <p:nvSpPr>
          <p:cNvPr id="4" name="Rectangle 3"/>
          <p:cNvSpPr/>
          <p:nvPr/>
        </p:nvSpPr>
        <p:spPr>
          <a:xfrm>
            <a:off x="1229673" y="3852564"/>
            <a:ext cx="6696864" cy="584776"/>
          </a:xfrm>
          <a:prstGeom prst="rect">
            <a:avLst/>
          </a:prstGeom>
        </p:spPr>
        <p:txBody>
          <a:bodyPr wrap="none">
            <a:spAutoFit/>
          </a:bodyPr>
          <a:lstStyle/>
          <a:p>
            <a:r>
              <a:rPr lang="en-US" sz="3200" dirty="0" smtClean="0"/>
              <a:t>X[</a:t>
            </a:r>
            <a:r>
              <a:rPr lang="en-US" sz="3200" dirty="0"/>
              <a:t>t</a:t>
            </a:r>
            <a:r>
              <a:rPr lang="en-US" sz="3200" baseline="-25000" dirty="0"/>
              <a:t>0</a:t>
            </a:r>
            <a:r>
              <a:rPr lang="en-US" sz="3200" dirty="0"/>
              <a:t>, </a:t>
            </a:r>
            <a:r>
              <a:rPr lang="en-US" sz="3200" dirty="0" smtClean="0"/>
              <a:t>t</a:t>
            </a:r>
            <a:r>
              <a:rPr lang="en-US" sz="3200" baseline="-25000" dirty="0" smtClean="0"/>
              <a:t>2</a:t>
            </a:r>
            <a:r>
              <a:rPr lang="en-US" sz="3200" dirty="0" smtClean="0"/>
              <a:t>]               X</a:t>
            </a:r>
            <a:r>
              <a:rPr lang="en-US" sz="3200" dirty="0"/>
              <a:t>[</a:t>
            </a:r>
            <a:r>
              <a:rPr lang="en-US" sz="3200" dirty="0" smtClean="0"/>
              <a:t>t</a:t>
            </a:r>
            <a:r>
              <a:rPr lang="en-US" sz="3200" baseline="-25000" dirty="0" smtClean="0"/>
              <a:t>1</a:t>
            </a:r>
            <a:r>
              <a:rPr lang="en-US" sz="3200" dirty="0" smtClean="0"/>
              <a:t>, t</a:t>
            </a:r>
            <a:r>
              <a:rPr lang="en-US" sz="3200" baseline="-25000" dirty="0" smtClean="0"/>
              <a:t>3</a:t>
            </a:r>
            <a:r>
              <a:rPr lang="en-US" sz="3200" dirty="0" smtClean="0"/>
              <a:t>]                X</a:t>
            </a:r>
            <a:r>
              <a:rPr lang="en-US" sz="3200" dirty="0"/>
              <a:t>[</a:t>
            </a:r>
            <a:r>
              <a:rPr lang="en-US" sz="3200" dirty="0" smtClean="0"/>
              <a:t>t</a:t>
            </a:r>
            <a:r>
              <a:rPr lang="en-US" sz="3200" baseline="-25000" dirty="0" smtClean="0"/>
              <a:t>2</a:t>
            </a:r>
            <a:r>
              <a:rPr lang="en-US" sz="3200" dirty="0" smtClean="0"/>
              <a:t>, t</a:t>
            </a:r>
            <a:r>
              <a:rPr lang="en-US" sz="3200" baseline="-25000" dirty="0" smtClean="0"/>
              <a:t>4</a:t>
            </a:r>
            <a:r>
              <a:rPr lang="en-US" sz="3200" dirty="0" smtClean="0"/>
              <a:t>] </a:t>
            </a:r>
            <a:endParaRPr lang="en-US" sz="3200" dirty="0"/>
          </a:p>
        </p:txBody>
      </p:sp>
      <p:grpSp>
        <p:nvGrpSpPr>
          <p:cNvPr id="11" name="Group 10"/>
          <p:cNvGrpSpPr/>
          <p:nvPr/>
        </p:nvGrpSpPr>
        <p:grpSpPr>
          <a:xfrm>
            <a:off x="2626409" y="3439053"/>
            <a:ext cx="1210434" cy="538730"/>
            <a:chOff x="2608523" y="4208237"/>
            <a:chExt cx="1210434" cy="538730"/>
          </a:xfrm>
        </p:grpSpPr>
        <p:cxnSp>
          <p:nvCxnSpPr>
            <p:cNvPr id="6" name="Straight Arrow Connector 5"/>
            <p:cNvCxnSpPr/>
            <p:nvPr/>
          </p:nvCxnSpPr>
          <p:spPr>
            <a:xfrm flipH="1">
              <a:off x="2608523" y="4216829"/>
              <a:ext cx="467796" cy="530138"/>
            </a:xfrm>
            <a:prstGeom prst="straightConnector1">
              <a:avLst/>
            </a:prstGeom>
            <a:ln w="50800">
              <a:solidFill>
                <a:schemeClr val="accent1">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3351161" y="4208237"/>
              <a:ext cx="467796" cy="530138"/>
            </a:xfrm>
            <a:prstGeom prst="straightConnector1">
              <a:avLst/>
            </a:prstGeom>
            <a:ln w="50800">
              <a:solidFill>
                <a:schemeClr val="accent1">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grpSp>
      <p:grpSp>
        <p:nvGrpSpPr>
          <p:cNvPr id="12" name="Group 11"/>
          <p:cNvGrpSpPr/>
          <p:nvPr/>
        </p:nvGrpSpPr>
        <p:grpSpPr>
          <a:xfrm>
            <a:off x="5193364" y="3430461"/>
            <a:ext cx="1210434" cy="538730"/>
            <a:chOff x="2608523" y="4208237"/>
            <a:chExt cx="1210434" cy="538730"/>
          </a:xfrm>
        </p:grpSpPr>
        <p:cxnSp>
          <p:nvCxnSpPr>
            <p:cNvPr id="13" name="Straight Arrow Connector 12"/>
            <p:cNvCxnSpPr/>
            <p:nvPr/>
          </p:nvCxnSpPr>
          <p:spPr>
            <a:xfrm flipH="1">
              <a:off x="2608523" y="4216829"/>
              <a:ext cx="467796" cy="530138"/>
            </a:xfrm>
            <a:prstGeom prst="straightConnector1">
              <a:avLst/>
            </a:prstGeom>
            <a:ln w="50800">
              <a:solidFill>
                <a:schemeClr val="accent1">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3351161" y="4208237"/>
              <a:ext cx="467796" cy="530138"/>
            </a:xfrm>
            <a:prstGeom prst="straightConnector1">
              <a:avLst/>
            </a:prstGeom>
            <a:ln w="50800">
              <a:solidFill>
                <a:schemeClr val="accent1">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370724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47700"/>
            <a:ext cx="9144000" cy="5547758"/>
          </a:xfrm>
          <a:prstGeom prst="rect">
            <a:avLst/>
          </a:prstGeom>
        </p:spPr>
      </p:pic>
    </p:spTree>
    <p:extLst>
      <p:ext uri="{BB962C8B-B14F-4D97-AF65-F5344CB8AC3E}">
        <p14:creationId xmlns:p14="http://schemas.microsoft.com/office/powerpoint/2010/main" val="9204012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088" y="206616"/>
            <a:ext cx="8996444" cy="1077218"/>
          </a:xfrm>
          <a:prstGeom prst="rect">
            <a:avLst/>
          </a:prstGeom>
          <a:noFill/>
        </p:spPr>
        <p:txBody>
          <a:bodyPr wrap="square" rtlCol="0">
            <a:spAutoFit/>
          </a:bodyPr>
          <a:lstStyle/>
          <a:p>
            <a:r>
              <a:rPr lang="en-US" sz="3200" dirty="0" smtClean="0"/>
              <a:t>Time varying data</a:t>
            </a:r>
            <a:endParaRPr lang="en-US" sz="3200" dirty="0"/>
          </a:p>
          <a:p>
            <a:r>
              <a:rPr lang="en-US" sz="3200" dirty="0" smtClean="0"/>
              <a:t> X[t</a:t>
            </a:r>
            <a:r>
              <a:rPr lang="en-US" sz="3200" baseline="-25000" dirty="0" smtClean="0"/>
              <a:t>0</a:t>
            </a:r>
            <a:r>
              <a:rPr lang="en-US" sz="3200" dirty="0" smtClean="0"/>
              <a:t>, t</a:t>
            </a:r>
            <a:r>
              <a:rPr lang="en-US" sz="3200" baseline="-25000" dirty="0" smtClean="0"/>
              <a:t>1</a:t>
            </a:r>
            <a:r>
              <a:rPr lang="en-US" sz="3200" dirty="0" smtClean="0"/>
              <a:t>] = data points existing at time t for t in </a:t>
            </a:r>
            <a:r>
              <a:rPr lang="en-US" sz="3200" dirty="0"/>
              <a:t>[t</a:t>
            </a:r>
            <a:r>
              <a:rPr lang="en-US" sz="3200" baseline="-25000" dirty="0"/>
              <a:t>0</a:t>
            </a:r>
            <a:r>
              <a:rPr lang="en-US" sz="3200" dirty="0"/>
              <a:t>, t</a:t>
            </a:r>
            <a:r>
              <a:rPr lang="en-US" sz="3200" baseline="-25000" dirty="0"/>
              <a:t>1</a:t>
            </a:r>
            <a:r>
              <a:rPr lang="en-US" sz="3200" dirty="0" smtClean="0"/>
              <a:t>]</a:t>
            </a:r>
          </a:p>
        </p:txBody>
      </p:sp>
      <p:grpSp>
        <p:nvGrpSpPr>
          <p:cNvPr id="5" name="Group 4"/>
          <p:cNvGrpSpPr/>
          <p:nvPr/>
        </p:nvGrpSpPr>
        <p:grpSpPr>
          <a:xfrm>
            <a:off x="970220" y="1482886"/>
            <a:ext cx="6696864" cy="1699690"/>
            <a:chOff x="1229673" y="2737650"/>
            <a:chExt cx="6696864" cy="1699690"/>
          </a:xfrm>
        </p:grpSpPr>
        <p:sp>
          <p:nvSpPr>
            <p:cNvPr id="3" name="Rectangle 2"/>
            <p:cNvSpPr/>
            <p:nvPr/>
          </p:nvSpPr>
          <p:spPr>
            <a:xfrm>
              <a:off x="2626409" y="2737650"/>
              <a:ext cx="4080682" cy="584776"/>
            </a:xfrm>
            <a:prstGeom prst="rect">
              <a:avLst/>
            </a:prstGeom>
          </p:spPr>
          <p:txBody>
            <a:bodyPr wrap="square">
              <a:spAutoFit/>
            </a:bodyPr>
            <a:lstStyle/>
            <a:p>
              <a:r>
                <a:rPr lang="en-US" sz="3200" dirty="0" smtClean="0"/>
                <a:t>X[t</a:t>
              </a:r>
              <a:r>
                <a:rPr lang="en-US" sz="3200" baseline="-25000" dirty="0" smtClean="0"/>
                <a:t>1</a:t>
              </a:r>
              <a:r>
                <a:rPr lang="en-US" sz="3200" dirty="0" smtClean="0"/>
                <a:t>, t</a:t>
              </a:r>
              <a:r>
                <a:rPr lang="en-US" sz="3200" baseline="-25000" dirty="0" smtClean="0"/>
                <a:t>2</a:t>
              </a:r>
              <a:r>
                <a:rPr lang="en-US" sz="3200" dirty="0" smtClean="0"/>
                <a:t>]              X</a:t>
              </a:r>
              <a:r>
                <a:rPr lang="en-US" sz="3200" dirty="0"/>
                <a:t>[</a:t>
              </a:r>
              <a:r>
                <a:rPr lang="en-US" sz="3200" dirty="0" smtClean="0"/>
                <a:t>t</a:t>
              </a:r>
              <a:r>
                <a:rPr lang="en-US" sz="3200" baseline="-25000" dirty="0" smtClean="0"/>
                <a:t>2</a:t>
              </a:r>
              <a:r>
                <a:rPr lang="en-US" sz="3200" dirty="0" smtClean="0"/>
                <a:t>, t</a:t>
              </a:r>
              <a:r>
                <a:rPr lang="en-US" sz="3200" baseline="-25000" dirty="0" smtClean="0"/>
                <a:t>3</a:t>
              </a:r>
              <a:r>
                <a:rPr lang="en-US" sz="3200" dirty="0" smtClean="0"/>
                <a:t>]      </a:t>
              </a:r>
              <a:endParaRPr lang="en-US" sz="3200" dirty="0"/>
            </a:p>
          </p:txBody>
        </p:sp>
        <p:sp>
          <p:nvSpPr>
            <p:cNvPr id="4" name="Rectangle 3"/>
            <p:cNvSpPr/>
            <p:nvPr/>
          </p:nvSpPr>
          <p:spPr>
            <a:xfrm>
              <a:off x="1229673" y="3852564"/>
              <a:ext cx="6696864" cy="584776"/>
            </a:xfrm>
            <a:prstGeom prst="rect">
              <a:avLst/>
            </a:prstGeom>
          </p:spPr>
          <p:txBody>
            <a:bodyPr wrap="none">
              <a:spAutoFit/>
            </a:bodyPr>
            <a:lstStyle/>
            <a:p>
              <a:r>
                <a:rPr lang="en-US" sz="3200" dirty="0" smtClean="0"/>
                <a:t>X[</a:t>
              </a:r>
              <a:r>
                <a:rPr lang="en-US" sz="3200" dirty="0"/>
                <a:t>t</a:t>
              </a:r>
              <a:r>
                <a:rPr lang="en-US" sz="3200" baseline="-25000" dirty="0"/>
                <a:t>0</a:t>
              </a:r>
              <a:r>
                <a:rPr lang="en-US" sz="3200" dirty="0"/>
                <a:t>, </a:t>
              </a:r>
              <a:r>
                <a:rPr lang="en-US" sz="3200" dirty="0" smtClean="0"/>
                <a:t>t</a:t>
              </a:r>
              <a:r>
                <a:rPr lang="en-US" sz="3200" baseline="-25000" dirty="0" smtClean="0"/>
                <a:t>2</a:t>
              </a:r>
              <a:r>
                <a:rPr lang="en-US" sz="3200" dirty="0" smtClean="0"/>
                <a:t>]               X</a:t>
              </a:r>
              <a:r>
                <a:rPr lang="en-US" sz="3200" dirty="0"/>
                <a:t>[</a:t>
              </a:r>
              <a:r>
                <a:rPr lang="en-US" sz="3200" dirty="0" smtClean="0"/>
                <a:t>t</a:t>
              </a:r>
              <a:r>
                <a:rPr lang="en-US" sz="3200" baseline="-25000" dirty="0" smtClean="0"/>
                <a:t>1</a:t>
              </a:r>
              <a:r>
                <a:rPr lang="en-US" sz="3200" dirty="0" smtClean="0"/>
                <a:t>, t</a:t>
              </a:r>
              <a:r>
                <a:rPr lang="en-US" sz="3200" baseline="-25000" dirty="0" smtClean="0"/>
                <a:t>3</a:t>
              </a:r>
              <a:r>
                <a:rPr lang="en-US" sz="3200" dirty="0" smtClean="0"/>
                <a:t>]                X</a:t>
              </a:r>
              <a:r>
                <a:rPr lang="en-US" sz="3200" dirty="0"/>
                <a:t>[</a:t>
              </a:r>
              <a:r>
                <a:rPr lang="en-US" sz="3200" dirty="0" smtClean="0"/>
                <a:t>t</a:t>
              </a:r>
              <a:r>
                <a:rPr lang="en-US" sz="3200" baseline="-25000" dirty="0" smtClean="0"/>
                <a:t>2</a:t>
              </a:r>
              <a:r>
                <a:rPr lang="en-US" sz="3200" dirty="0" smtClean="0"/>
                <a:t>, t</a:t>
              </a:r>
              <a:r>
                <a:rPr lang="en-US" sz="3200" baseline="-25000" dirty="0" smtClean="0"/>
                <a:t>4</a:t>
              </a:r>
              <a:r>
                <a:rPr lang="en-US" sz="3200" dirty="0" smtClean="0"/>
                <a:t>] </a:t>
              </a:r>
              <a:endParaRPr lang="en-US" sz="3200" dirty="0"/>
            </a:p>
          </p:txBody>
        </p:sp>
        <p:grpSp>
          <p:nvGrpSpPr>
            <p:cNvPr id="11" name="Group 10"/>
            <p:cNvGrpSpPr/>
            <p:nvPr/>
          </p:nvGrpSpPr>
          <p:grpSpPr>
            <a:xfrm>
              <a:off x="2626409" y="3439053"/>
              <a:ext cx="1210434" cy="538730"/>
              <a:chOff x="2608523" y="4208237"/>
              <a:chExt cx="1210434" cy="538730"/>
            </a:xfrm>
          </p:grpSpPr>
          <p:cxnSp>
            <p:nvCxnSpPr>
              <p:cNvPr id="6" name="Straight Arrow Connector 5"/>
              <p:cNvCxnSpPr/>
              <p:nvPr/>
            </p:nvCxnSpPr>
            <p:spPr>
              <a:xfrm flipH="1">
                <a:off x="2608523" y="4216829"/>
                <a:ext cx="467796" cy="530138"/>
              </a:xfrm>
              <a:prstGeom prst="straightConnector1">
                <a:avLst/>
              </a:prstGeom>
              <a:ln w="50800">
                <a:solidFill>
                  <a:schemeClr val="accent1">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3351161" y="4208237"/>
                <a:ext cx="467796" cy="530138"/>
              </a:xfrm>
              <a:prstGeom prst="straightConnector1">
                <a:avLst/>
              </a:prstGeom>
              <a:ln w="50800">
                <a:solidFill>
                  <a:schemeClr val="accent1">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grpSp>
        <p:grpSp>
          <p:nvGrpSpPr>
            <p:cNvPr id="12" name="Group 11"/>
            <p:cNvGrpSpPr/>
            <p:nvPr/>
          </p:nvGrpSpPr>
          <p:grpSpPr>
            <a:xfrm>
              <a:off x="5193364" y="3430461"/>
              <a:ext cx="1210434" cy="538730"/>
              <a:chOff x="2608523" y="4208237"/>
              <a:chExt cx="1210434" cy="538730"/>
            </a:xfrm>
          </p:grpSpPr>
          <p:cxnSp>
            <p:nvCxnSpPr>
              <p:cNvPr id="13" name="Straight Arrow Connector 12"/>
              <p:cNvCxnSpPr/>
              <p:nvPr/>
            </p:nvCxnSpPr>
            <p:spPr>
              <a:xfrm flipH="1">
                <a:off x="2608523" y="4216829"/>
                <a:ext cx="467796" cy="530138"/>
              </a:xfrm>
              <a:prstGeom prst="straightConnector1">
                <a:avLst/>
              </a:prstGeom>
              <a:ln w="50800">
                <a:solidFill>
                  <a:schemeClr val="accent1">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3351161" y="4208237"/>
                <a:ext cx="467796" cy="530138"/>
              </a:xfrm>
              <a:prstGeom prst="straightConnector1">
                <a:avLst/>
              </a:prstGeom>
              <a:ln w="50800">
                <a:solidFill>
                  <a:schemeClr val="accent1">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grpSp>
      </p:grpSp>
      <p:grpSp>
        <p:nvGrpSpPr>
          <p:cNvPr id="15" name="Group 14"/>
          <p:cNvGrpSpPr/>
          <p:nvPr/>
        </p:nvGrpSpPr>
        <p:grpSpPr>
          <a:xfrm>
            <a:off x="369389" y="4161390"/>
            <a:ext cx="8008521" cy="1699690"/>
            <a:chOff x="628842" y="2737650"/>
            <a:chExt cx="8008521" cy="1699690"/>
          </a:xfrm>
        </p:grpSpPr>
        <p:sp>
          <p:nvSpPr>
            <p:cNvPr id="16" name="Rectangle 15"/>
            <p:cNvSpPr/>
            <p:nvPr/>
          </p:nvSpPr>
          <p:spPr>
            <a:xfrm>
              <a:off x="1720576" y="2737650"/>
              <a:ext cx="6369821" cy="584776"/>
            </a:xfrm>
            <a:prstGeom prst="rect">
              <a:avLst/>
            </a:prstGeom>
          </p:spPr>
          <p:txBody>
            <a:bodyPr wrap="square">
              <a:spAutoFit/>
            </a:bodyPr>
            <a:lstStyle/>
            <a:p>
              <a:r>
                <a:rPr lang="en-US" sz="3200" dirty="0" smtClean="0"/>
                <a:t>VR(X[t</a:t>
              </a:r>
              <a:r>
                <a:rPr lang="en-US" sz="3200" baseline="-25000" dirty="0" smtClean="0"/>
                <a:t>1</a:t>
              </a:r>
              <a:r>
                <a:rPr lang="en-US" sz="3200" dirty="0" smtClean="0"/>
                <a:t>, t</a:t>
              </a:r>
              <a:r>
                <a:rPr lang="en-US" sz="3200" baseline="-25000" dirty="0" smtClean="0"/>
                <a:t>2</a:t>
              </a:r>
              <a:r>
                <a:rPr lang="en-US" sz="3200" dirty="0" smtClean="0"/>
                <a:t>], </a:t>
              </a:r>
              <a:r>
                <a:rPr lang="en-US" sz="3200" dirty="0" err="1" smtClean="0"/>
                <a:t>ε</a:t>
              </a:r>
              <a:r>
                <a:rPr lang="en-US" sz="3200" dirty="0" smtClean="0"/>
                <a:t>)         VR</a:t>
              </a:r>
              <a:r>
                <a:rPr lang="en-US" sz="3200" dirty="0"/>
                <a:t>(</a:t>
              </a:r>
              <a:r>
                <a:rPr lang="en-US" sz="3200" dirty="0" smtClean="0"/>
                <a:t>X</a:t>
              </a:r>
              <a:r>
                <a:rPr lang="en-US" sz="3200" dirty="0"/>
                <a:t>[</a:t>
              </a:r>
              <a:r>
                <a:rPr lang="en-US" sz="3200" dirty="0" smtClean="0"/>
                <a:t>t</a:t>
              </a:r>
              <a:r>
                <a:rPr lang="en-US" sz="3200" baseline="-25000" dirty="0" smtClean="0"/>
                <a:t>2</a:t>
              </a:r>
              <a:r>
                <a:rPr lang="en-US" sz="3200" dirty="0" smtClean="0"/>
                <a:t>, t</a:t>
              </a:r>
              <a:r>
                <a:rPr lang="en-US" sz="3200" baseline="-25000" dirty="0" smtClean="0"/>
                <a:t>3</a:t>
              </a:r>
              <a:r>
                <a:rPr lang="en-US" sz="3200" dirty="0" smtClean="0"/>
                <a:t>], </a:t>
              </a:r>
              <a:r>
                <a:rPr lang="en-US" sz="3200" dirty="0" err="1"/>
                <a:t>ε</a:t>
              </a:r>
              <a:r>
                <a:rPr lang="en-US" sz="3200" dirty="0"/>
                <a:t>)</a:t>
              </a:r>
              <a:r>
                <a:rPr lang="en-US" sz="3200" dirty="0" smtClean="0"/>
                <a:t>      </a:t>
              </a:r>
              <a:endParaRPr lang="en-US" sz="3200" dirty="0"/>
            </a:p>
          </p:txBody>
        </p:sp>
        <p:sp>
          <p:nvSpPr>
            <p:cNvPr id="17" name="Rectangle 16"/>
            <p:cNvSpPr/>
            <p:nvPr/>
          </p:nvSpPr>
          <p:spPr>
            <a:xfrm>
              <a:off x="628842" y="3852564"/>
              <a:ext cx="8008521" cy="584776"/>
            </a:xfrm>
            <a:prstGeom prst="rect">
              <a:avLst/>
            </a:prstGeom>
          </p:spPr>
          <p:txBody>
            <a:bodyPr wrap="none">
              <a:spAutoFit/>
            </a:bodyPr>
            <a:lstStyle/>
            <a:p>
              <a:r>
                <a:rPr lang="en-US" sz="3200" dirty="0"/>
                <a:t>VR(</a:t>
              </a:r>
              <a:r>
                <a:rPr lang="en-US" sz="3200" dirty="0" smtClean="0"/>
                <a:t>X[</a:t>
              </a:r>
              <a:r>
                <a:rPr lang="en-US" sz="3200" dirty="0"/>
                <a:t>t</a:t>
              </a:r>
              <a:r>
                <a:rPr lang="en-US" sz="3200" baseline="-25000" dirty="0"/>
                <a:t>0</a:t>
              </a:r>
              <a:r>
                <a:rPr lang="en-US" sz="3200" dirty="0"/>
                <a:t>, </a:t>
              </a:r>
              <a:r>
                <a:rPr lang="en-US" sz="3200" dirty="0" smtClean="0"/>
                <a:t>t</a:t>
              </a:r>
              <a:r>
                <a:rPr lang="en-US" sz="3200" baseline="-25000" dirty="0" smtClean="0"/>
                <a:t>2</a:t>
              </a:r>
              <a:r>
                <a:rPr lang="en-US" sz="3200" dirty="0" smtClean="0"/>
                <a:t>], </a:t>
              </a:r>
              <a:r>
                <a:rPr lang="en-US" sz="3200" dirty="0" err="1"/>
                <a:t>ε</a:t>
              </a:r>
              <a:r>
                <a:rPr lang="en-US" sz="3200" dirty="0"/>
                <a:t>)</a:t>
              </a:r>
              <a:r>
                <a:rPr lang="en-US" sz="3200" dirty="0" smtClean="0"/>
                <a:t>    VR</a:t>
              </a:r>
              <a:r>
                <a:rPr lang="en-US" sz="3200" dirty="0"/>
                <a:t>(</a:t>
              </a:r>
              <a:r>
                <a:rPr lang="en-US" sz="3200" dirty="0" smtClean="0"/>
                <a:t>X</a:t>
              </a:r>
              <a:r>
                <a:rPr lang="en-US" sz="3200" dirty="0"/>
                <a:t>[</a:t>
              </a:r>
              <a:r>
                <a:rPr lang="en-US" sz="3200" dirty="0" smtClean="0"/>
                <a:t>t</a:t>
              </a:r>
              <a:r>
                <a:rPr lang="en-US" sz="3200" baseline="-25000" dirty="0" smtClean="0"/>
                <a:t>1</a:t>
              </a:r>
              <a:r>
                <a:rPr lang="en-US" sz="3200" dirty="0" smtClean="0"/>
                <a:t>, t</a:t>
              </a:r>
              <a:r>
                <a:rPr lang="en-US" sz="3200" baseline="-25000" dirty="0" smtClean="0"/>
                <a:t>3</a:t>
              </a:r>
              <a:r>
                <a:rPr lang="en-US" sz="3200" dirty="0" smtClean="0"/>
                <a:t>], </a:t>
              </a:r>
              <a:r>
                <a:rPr lang="en-US" sz="3200" dirty="0" err="1"/>
                <a:t>ε</a:t>
              </a:r>
              <a:r>
                <a:rPr lang="en-US" sz="3200" dirty="0"/>
                <a:t>)</a:t>
              </a:r>
              <a:r>
                <a:rPr lang="en-US" sz="3200" dirty="0" smtClean="0"/>
                <a:t>      VR</a:t>
              </a:r>
              <a:r>
                <a:rPr lang="en-US" sz="3200" dirty="0"/>
                <a:t>(</a:t>
              </a:r>
              <a:r>
                <a:rPr lang="en-US" sz="3200" dirty="0" smtClean="0"/>
                <a:t>X</a:t>
              </a:r>
              <a:r>
                <a:rPr lang="en-US" sz="3200" dirty="0"/>
                <a:t>[</a:t>
              </a:r>
              <a:r>
                <a:rPr lang="en-US" sz="3200" dirty="0" smtClean="0"/>
                <a:t>t</a:t>
              </a:r>
              <a:r>
                <a:rPr lang="en-US" sz="3200" baseline="-25000" dirty="0" smtClean="0"/>
                <a:t>2</a:t>
              </a:r>
              <a:r>
                <a:rPr lang="en-US" sz="3200" dirty="0" smtClean="0"/>
                <a:t>, t</a:t>
              </a:r>
              <a:r>
                <a:rPr lang="en-US" sz="3200" baseline="-25000" dirty="0" smtClean="0"/>
                <a:t>4</a:t>
              </a:r>
              <a:r>
                <a:rPr lang="en-US" sz="3200" dirty="0" smtClean="0"/>
                <a:t>], </a:t>
              </a:r>
              <a:r>
                <a:rPr lang="en-US" sz="3200" dirty="0" err="1"/>
                <a:t>ε</a:t>
              </a:r>
              <a:r>
                <a:rPr lang="en-US" sz="3200" dirty="0"/>
                <a:t>)</a:t>
              </a:r>
              <a:r>
                <a:rPr lang="en-US" sz="3200" dirty="0" smtClean="0"/>
                <a:t> </a:t>
              </a:r>
              <a:endParaRPr lang="en-US" sz="3200" dirty="0"/>
            </a:p>
          </p:txBody>
        </p:sp>
        <p:grpSp>
          <p:nvGrpSpPr>
            <p:cNvPr id="18" name="Group 17"/>
            <p:cNvGrpSpPr/>
            <p:nvPr/>
          </p:nvGrpSpPr>
          <p:grpSpPr>
            <a:xfrm>
              <a:off x="2626409" y="3439053"/>
              <a:ext cx="1210434" cy="538730"/>
              <a:chOff x="2608523" y="4208237"/>
              <a:chExt cx="1210434" cy="538730"/>
            </a:xfrm>
          </p:grpSpPr>
          <p:cxnSp>
            <p:nvCxnSpPr>
              <p:cNvPr id="22" name="Straight Arrow Connector 21"/>
              <p:cNvCxnSpPr/>
              <p:nvPr/>
            </p:nvCxnSpPr>
            <p:spPr>
              <a:xfrm flipH="1">
                <a:off x="2608523" y="4216829"/>
                <a:ext cx="467796" cy="530138"/>
              </a:xfrm>
              <a:prstGeom prst="straightConnector1">
                <a:avLst/>
              </a:prstGeom>
              <a:ln w="50800">
                <a:solidFill>
                  <a:schemeClr val="accent1">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3351161" y="4208237"/>
                <a:ext cx="467796" cy="530138"/>
              </a:xfrm>
              <a:prstGeom prst="straightConnector1">
                <a:avLst/>
              </a:prstGeom>
              <a:ln w="50800">
                <a:solidFill>
                  <a:schemeClr val="accent1">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5193364" y="3430461"/>
              <a:ext cx="1210434" cy="538730"/>
              <a:chOff x="2608523" y="4208237"/>
              <a:chExt cx="1210434" cy="538730"/>
            </a:xfrm>
          </p:grpSpPr>
          <p:cxnSp>
            <p:nvCxnSpPr>
              <p:cNvPr id="20" name="Straight Arrow Connector 19"/>
              <p:cNvCxnSpPr/>
              <p:nvPr/>
            </p:nvCxnSpPr>
            <p:spPr>
              <a:xfrm flipH="1">
                <a:off x="2608523" y="4216829"/>
                <a:ext cx="467796" cy="530138"/>
              </a:xfrm>
              <a:prstGeom prst="straightConnector1">
                <a:avLst/>
              </a:prstGeom>
              <a:ln w="50800">
                <a:solidFill>
                  <a:schemeClr val="accent1">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3351161" y="4208237"/>
                <a:ext cx="467796" cy="530138"/>
              </a:xfrm>
              <a:prstGeom prst="straightConnector1">
                <a:avLst/>
              </a:prstGeom>
              <a:ln w="50800">
                <a:solidFill>
                  <a:schemeClr val="accent1">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4322385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088" y="206616"/>
            <a:ext cx="8996444" cy="1077218"/>
          </a:xfrm>
          <a:prstGeom prst="rect">
            <a:avLst/>
          </a:prstGeom>
          <a:noFill/>
        </p:spPr>
        <p:txBody>
          <a:bodyPr wrap="square" rtlCol="0">
            <a:spAutoFit/>
          </a:bodyPr>
          <a:lstStyle/>
          <a:p>
            <a:r>
              <a:rPr lang="en-US" sz="3200" dirty="0" smtClean="0"/>
              <a:t>Time varying data</a:t>
            </a:r>
            <a:endParaRPr lang="en-US" sz="3200" dirty="0"/>
          </a:p>
          <a:p>
            <a:r>
              <a:rPr lang="en-US" sz="3200" dirty="0" smtClean="0"/>
              <a:t> X[t</a:t>
            </a:r>
            <a:r>
              <a:rPr lang="en-US" sz="3200" baseline="-25000" dirty="0" smtClean="0"/>
              <a:t>0</a:t>
            </a:r>
            <a:r>
              <a:rPr lang="en-US" sz="3200" dirty="0" smtClean="0"/>
              <a:t>, t</a:t>
            </a:r>
            <a:r>
              <a:rPr lang="en-US" sz="3200" baseline="-25000" dirty="0" smtClean="0"/>
              <a:t>1</a:t>
            </a:r>
            <a:r>
              <a:rPr lang="en-US" sz="3200" dirty="0" smtClean="0"/>
              <a:t>] = data points existing at time t for t in </a:t>
            </a:r>
            <a:r>
              <a:rPr lang="en-US" sz="3200" dirty="0"/>
              <a:t>[t</a:t>
            </a:r>
            <a:r>
              <a:rPr lang="en-US" sz="3200" baseline="-25000" dirty="0"/>
              <a:t>0</a:t>
            </a:r>
            <a:r>
              <a:rPr lang="en-US" sz="3200" dirty="0"/>
              <a:t>, t</a:t>
            </a:r>
            <a:r>
              <a:rPr lang="en-US" sz="3200" baseline="-25000" dirty="0"/>
              <a:t>1</a:t>
            </a:r>
            <a:r>
              <a:rPr lang="en-US" sz="3200" dirty="0" smtClean="0"/>
              <a:t>]</a:t>
            </a:r>
          </a:p>
        </p:txBody>
      </p:sp>
      <p:grpSp>
        <p:nvGrpSpPr>
          <p:cNvPr id="5" name="Group 4"/>
          <p:cNvGrpSpPr/>
          <p:nvPr/>
        </p:nvGrpSpPr>
        <p:grpSpPr>
          <a:xfrm>
            <a:off x="970220" y="1482886"/>
            <a:ext cx="6696864" cy="1699690"/>
            <a:chOff x="1229673" y="2737650"/>
            <a:chExt cx="6696864" cy="1699690"/>
          </a:xfrm>
        </p:grpSpPr>
        <p:sp>
          <p:nvSpPr>
            <p:cNvPr id="3" name="Rectangle 2"/>
            <p:cNvSpPr/>
            <p:nvPr/>
          </p:nvSpPr>
          <p:spPr>
            <a:xfrm>
              <a:off x="2626409" y="2737650"/>
              <a:ext cx="4080682" cy="584776"/>
            </a:xfrm>
            <a:prstGeom prst="rect">
              <a:avLst/>
            </a:prstGeom>
          </p:spPr>
          <p:txBody>
            <a:bodyPr wrap="square">
              <a:spAutoFit/>
            </a:bodyPr>
            <a:lstStyle/>
            <a:p>
              <a:r>
                <a:rPr lang="en-US" sz="3200" dirty="0" smtClean="0"/>
                <a:t>X[t</a:t>
              </a:r>
              <a:r>
                <a:rPr lang="en-US" sz="3200" baseline="-25000" dirty="0" smtClean="0"/>
                <a:t>1</a:t>
              </a:r>
              <a:r>
                <a:rPr lang="en-US" sz="3200" dirty="0" smtClean="0"/>
                <a:t>, t</a:t>
              </a:r>
              <a:r>
                <a:rPr lang="en-US" sz="3200" baseline="-25000" dirty="0" smtClean="0"/>
                <a:t>2</a:t>
              </a:r>
              <a:r>
                <a:rPr lang="en-US" sz="3200" dirty="0" smtClean="0"/>
                <a:t>]              X</a:t>
              </a:r>
              <a:r>
                <a:rPr lang="en-US" sz="3200" dirty="0"/>
                <a:t>[</a:t>
              </a:r>
              <a:r>
                <a:rPr lang="en-US" sz="3200" dirty="0" smtClean="0"/>
                <a:t>t</a:t>
              </a:r>
              <a:r>
                <a:rPr lang="en-US" sz="3200" baseline="-25000" dirty="0" smtClean="0"/>
                <a:t>2</a:t>
              </a:r>
              <a:r>
                <a:rPr lang="en-US" sz="3200" dirty="0" smtClean="0"/>
                <a:t>, t</a:t>
              </a:r>
              <a:r>
                <a:rPr lang="en-US" sz="3200" baseline="-25000" dirty="0" smtClean="0"/>
                <a:t>3</a:t>
              </a:r>
              <a:r>
                <a:rPr lang="en-US" sz="3200" dirty="0" smtClean="0"/>
                <a:t>]      </a:t>
              </a:r>
              <a:endParaRPr lang="en-US" sz="3200" dirty="0"/>
            </a:p>
          </p:txBody>
        </p:sp>
        <p:sp>
          <p:nvSpPr>
            <p:cNvPr id="4" name="Rectangle 3"/>
            <p:cNvSpPr/>
            <p:nvPr/>
          </p:nvSpPr>
          <p:spPr>
            <a:xfrm>
              <a:off x="1229673" y="3852564"/>
              <a:ext cx="6696864" cy="584776"/>
            </a:xfrm>
            <a:prstGeom prst="rect">
              <a:avLst/>
            </a:prstGeom>
          </p:spPr>
          <p:txBody>
            <a:bodyPr wrap="none">
              <a:spAutoFit/>
            </a:bodyPr>
            <a:lstStyle/>
            <a:p>
              <a:r>
                <a:rPr lang="en-US" sz="3200" dirty="0" smtClean="0"/>
                <a:t>X[</a:t>
              </a:r>
              <a:r>
                <a:rPr lang="en-US" sz="3200" dirty="0"/>
                <a:t>t</a:t>
              </a:r>
              <a:r>
                <a:rPr lang="en-US" sz="3200" baseline="-25000" dirty="0"/>
                <a:t>0</a:t>
              </a:r>
              <a:r>
                <a:rPr lang="en-US" sz="3200" dirty="0"/>
                <a:t>, </a:t>
              </a:r>
              <a:r>
                <a:rPr lang="en-US" sz="3200" dirty="0" smtClean="0"/>
                <a:t>t</a:t>
              </a:r>
              <a:r>
                <a:rPr lang="en-US" sz="3200" baseline="-25000" dirty="0" smtClean="0"/>
                <a:t>2</a:t>
              </a:r>
              <a:r>
                <a:rPr lang="en-US" sz="3200" dirty="0" smtClean="0"/>
                <a:t>]               X</a:t>
              </a:r>
              <a:r>
                <a:rPr lang="en-US" sz="3200" dirty="0"/>
                <a:t>[</a:t>
              </a:r>
              <a:r>
                <a:rPr lang="en-US" sz="3200" dirty="0" smtClean="0"/>
                <a:t>t</a:t>
              </a:r>
              <a:r>
                <a:rPr lang="en-US" sz="3200" baseline="-25000" dirty="0" smtClean="0"/>
                <a:t>1</a:t>
              </a:r>
              <a:r>
                <a:rPr lang="en-US" sz="3200" dirty="0" smtClean="0"/>
                <a:t>, t</a:t>
              </a:r>
              <a:r>
                <a:rPr lang="en-US" sz="3200" baseline="-25000" dirty="0" smtClean="0"/>
                <a:t>3</a:t>
              </a:r>
              <a:r>
                <a:rPr lang="en-US" sz="3200" dirty="0" smtClean="0"/>
                <a:t>]                X</a:t>
              </a:r>
              <a:r>
                <a:rPr lang="en-US" sz="3200" dirty="0"/>
                <a:t>[</a:t>
              </a:r>
              <a:r>
                <a:rPr lang="en-US" sz="3200" dirty="0" smtClean="0"/>
                <a:t>t</a:t>
              </a:r>
              <a:r>
                <a:rPr lang="en-US" sz="3200" baseline="-25000" dirty="0" smtClean="0"/>
                <a:t>2</a:t>
              </a:r>
              <a:r>
                <a:rPr lang="en-US" sz="3200" dirty="0" smtClean="0"/>
                <a:t>, t</a:t>
              </a:r>
              <a:r>
                <a:rPr lang="en-US" sz="3200" baseline="-25000" dirty="0" smtClean="0"/>
                <a:t>4</a:t>
              </a:r>
              <a:r>
                <a:rPr lang="en-US" sz="3200" dirty="0" smtClean="0"/>
                <a:t>] </a:t>
              </a:r>
              <a:endParaRPr lang="en-US" sz="3200" dirty="0"/>
            </a:p>
          </p:txBody>
        </p:sp>
        <p:grpSp>
          <p:nvGrpSpPr>
            <p:cNvPr id="11" name="Group 10"/>
            <p:cNvGrpSpPr/>
            <p:nvPr/>
          </p:nvGrpSpPr>
          <p:grpSpPr>
            <a:xfrm>
              <a:off x="2626409" y="3439053"/>
              <a:ext cx="1210434" cy="538730"/>
              <a:chOff x="2608523" y="4208237"/>
              <a:chExt cx="1210434" cy="538730"/>
            </a:xfrm>
          </p:grpSpPr>
          <p:cxnSp>
            <p:nvCxnSpPr>
              <p:cNvPr id="6" name="Straight Arrow Connector 5"/>
              <p:cNvCxnSpPr/>
              <p:nvPr/>
            </p:nvCxnSpPr>
            <p:spPr>
              <a:xfrm flipH="1">
                <a:off x="2608523" y="4216829"/>
                <a:ext cx="467796" cy="530138"/>
              </a:xfrm>
              <a:prstGeom prst="straightConnector1">
                <a:avLst/>
              </a:prstGeom>
              <a:ln w="50800">
                <a:solidFill>
                  <a:schemeClr val="accent1">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3351161" y="4208237"/>
                <a:ext cx="467796" cy="530138"/>
              </a:xfrm>
              <a:prstGeom prst="straightConnector1">
                <a:avLst/>
              </a:prstGeom>
              <a:ln w="50800">
                <a:solidFill>
                  <a:schemeClr val="accent1">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grpSp>
        <p:grpSp>
          <p:nvGrpSpPr>
            <p:cNvPr id="12" name="Group 11"/>
            <p:cNvGrpSpPr/>
            <p:nvPr/>
          </p:nvGrpSpPr>
          <p:grpSpPr>
            <a:xfrm>
              <a:off x="5193364" y="3430461"/>
              <a:ext cx="1210434" cy="538730"/>
              <a:chOff x="2608523" y="4208237"/>
              <a:chExt cx="1210434" cy="538730"/>
            </a:xfrm>
          </p:grpSpPr>
          <p:cxnSp>
            <p:nvCxnSpPr>
              <p:cNvPr id="13" name="Straight Arrow Connector 12"/>
              <p:cNvCxnSpPr/>
              <p:nvPr/>
            </p:nvCxnSpPr>
            <p:spPr>
              <a:xfrm flipH="1">
                <a:off x="2608523" y="4216829"/>
                <a:ext cx="467796" cy="530138"/>
              </a:xfrm>
              <a:prstGeom prst="straightConnector1">
                <a:avLst/>
              </a:prstGeom>
              <a:ln w="50800">
                <a:solidFill>
                  <a:schemeClr val="accent1">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3351161" y="4208237"/>
                <a:ext cx="467796" cy="530138"/>
              </a:xfrm>
              <a:prstGeom prst="straightConnector1">
                <a:avLst/>
              </a:prstGeom>
              <a:ln w="50800">
                <a:solidFill>
                  <a:schemeClr val="accent1">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grpSp>
      </p:grpSp>
      <p:grpSp>
        <p:nvGrpSpPr>
          <p:cNvPr id="15" name="Group 14"/>
          <p:cNvGrpSpPr/>
          <p:nvPr/>
        </p:nvGrpSpPr>
        <p:grpSpPr>
          <a:xfrm>
            <a:off x="369389" y="3792705"/>
            <a:ext cx="8008521" cy="1699690"/>
            <a:chOff x="628842" y="2737650"/>
            <a:chExt cx="8008521" cy="1699690"/>
          </a:xfrm>
        </p:grpSpPr>
        <p:sp>
          <p:nvSpPr>
            <p:cNvPr id="16" name="Rectangle 15"/>
            <p:cNvSpPr/>
            <p:nvPr/>
          </p:nvSpPr>
          <p:spPr>
            <a:xfrm>
              <a:off x="1720576" y="2737650"/>
              <a:ext cx="6369821" cy="584776"/>
            </a:xfrm>
            <a:prstGeom prst="rect">
              <a:avLst/>
            </a:prstGeom>
          </p:spPr>
          <p:txBody>
            <a:bodyPr wrap="square">
              <a:spAutoFit/>
            </a:bodyPr>
            <a:lstStyle/>
            <a:p>
              <a:r>
                <a:rPr lang="en-US" sz="3200" dirty="0" smtClean="0"/>
                <a:t>VR(X[t</a:t>
              </a:r>
              <a:r>
                <a:rPr lang="en-US" sz="3200" baseline="-25000" dirty="0" smtClean="0"/>
                <a:t>1</a:t>
              </a:r>
              <a:r>
                <a:rPr lang="en-US" sz="3200" dirty="0" smtClean="0"/>
                <a:t>, t</a:t>
              </a:r>
              <a:r>
                <a:rPr lang="en-US" sz="3200" baseline="-25000" dirty="0" smtClean="0"/>
                <a:t>2</a:t>
              </a:r>
              <a:r>
                <a:rPr lang="en-US" sz="3200" dirty="0" smtClean="0"/>
                <a:t>], </a:t>
              </a:r>
              <a:r>
                <a:rPr lang="en-US" sz="3200" dirty="0" err="1" smtClean="0"/>
                <a:t>ε</a:t>
              </a:r>
              <a:r>
                <a:rPr lang="en-US" sz="3200" dirty="0" smtClean="0"/>
                <a:t>)         VR</a:t>
              </a:r>
              <a:r>
                <a:rPr lang="en-US" sz="3200" dirty="0"/>
                <a:t>(</a:t>
              </a:r>
              <a:r>
                <a:rPr lang="en-US" sz="3200" dirty="0" smtClean="0"/>
                <a:t>X</a:t>
              </a:r>
              <a:r>
                <a:rPr lang="en-US" sz="3200" dirty="0"/>
                <a:t>[</a:t>
              </a:r>
              <a:r>
                <a:rPr lang="en-US" sz="3200" dirty="0" smtClean="0"/>
                <a:t>t</a:t>
              </a:r>
              <a:r>
                <a:rPr lang="en-US" sz="3200" baseline="-25000" dirty="0" smtClean="0"/>
                <a:t>2</a:t>
              </a:r>
              <a:r>
                <a:rPr lang="en-US" sz="3200" dirty="0" smtClean="0"/>
                <a:t>, t</a:t>
              </a:r>
              <a:r>
                <a:rPr lang="en-US" sz="3200" baseline="-25000" dirty="0" smtClean="0"/>
                <a:t>3</a:t>
              </a:r>
              <a:r>
                <a:rPr lang="en-US" sz="3200" dirty="0" smtClean="0"/>
                <a:t>], </a:t>
              </a:r>
              <a:r>
                <a:rPr lang="en-US" sz="3200" dirty="0" err="1"/>
                <a:t>ε</a:t>
              </a:r>
              <a:r>
                <a:rPr lang="en-US" sz="3200" dirty="0"/>
                <a:t>)</a:t>
              </a:r>
              <a:r>
                <a:rPr lang="en-US" sz="3200" dirty="0" smtClean="0"/>
                <a:t>      </a:t>
              </a:r>
              <a:endParaRPr lang="en-US" sz="3200" dirty="0"/>
            </a:p>
          </p:txBody>
        </p:sp>
        <p:sp>
          <p:nvSpPr>
            <p:cNvPr id="17" name="Rectangle 16"/>
            <p:cNvSpPr/>
            <p:nvPr/>
          </p:nvSpPr>
          <p:spPr>
            <a:xfrm>
              <a:off x="628842" y="3852564"/>
              <a:ext cx="8008521" cy="584776"/>
            </a:xfrm>
            <a:prstGeom prst="rect">
              <a:avLst/>
            </a:prstGeom>
          </p:spPr>
          <p:txBody>
            <a:bodyPr wrap="none">
              <a:spAutoFit/>
            </a:bodyPr>
            <a:lstStyle/>
            <a:p>
              <a:r>
                <a:rPr lang="en-US" sz="3200" dirty="0"/>
                <a:t>VR(</a:t>
              </a:r>
              <a:r>
                <a:rPr lang="en-US" sz="3200" dirty="0" smtClean="0"/>
                <a:t>X[</a:t>
              </a:r>
              <a:r>
                <a:rPr lang="en-US" sz="3200" dirty="0"/>
                <a:t>t</a:t>
              </a:r>
              <a:r>
                <a:rPr lang="en-US" sz="3200" baseline="-25000" dirty="0"/>
                <a:t>0</a:t>
              </a:r>
              <a:r>
                <a:rPr lang="en-US" sz="3200" dirty="0"/>
                <a:t>, </a:t>
              </a:r>
              <a:r>
                <a:rPr lang="en-US" sz="3200" dirty="0" smtClean="0"/>
                <a:t>t</a:t>
              </a:r>
              <a:r>
                <a:rPr lang="en-US" sz="3200" baseline="-25000" dirty="0" smtClean="0"/>
                <a:t>2</a:t>
              </a:r>
              <a:r>
                <a:rPr lang="en-US" sz="3200" dirty="0" smtClean="0"/>
                <a:t>], </a:t>
              </a:r>
              <a:r>
                <a:rPr lang="en-US" sz="3200" dirty="0" err="1"/>
                <a:t>ε</a:t>
              </a:r>
              <a:r>
                <a:rPr lang="en-US" sz="3200" dirty="0"/>
                <a:t>)</a:t>
              </a:r>
              <a:r>
                <a:rPr lang="en-US" sz="3200" dirty="0" smtClean="0"/>
                <a:t>    VR</a:t>
              </a:r>
              <a:r>
                <a:rPr lang="en-US" sz="3200" dirty="0"/>
                <a:t>(</a:t>
              </a:r>
              <a:r>
                <a:rPr lang="en-US" sz="3200" dirty="0" smtClean="0"/>
                <a:t>X</a:t>
              </a:r>
              <a:r>
                <a:rPr lang="en-US" sz="3200" dirty="0"/>
                <a:t>[</a:t>
              </a:r>
              <a:r>
                <a:rPr lang="en-US" sz="3200" dirty="0" smtClean="0"/>
                <a:t>t</a:t>
              </a:r>
              <a:r>
                <a:rPr lang="en-US" sz="3200" baseline="-25000" dirty="0" smtClean="0"/>
                <a:t>1</a:t>
              </a:r>
              <a:r>
                <a:rPr lang="en-US" sz="3200" dirty="0" smtClean="0"/>
                <a:t>, t</a:t>
              </a:r>
              <a:r>
                <a:rPr lang="en-US" sz="3200" baseline="-25000" dirty="0" smtClean="0"/>
                <a:t>3</a:t>
              </a:r>
              <a:r>
                <a:rPr lang="en-US" sz="3200" dirty="0" smtClean="0"/>
                <a:t>], </a:t>
              </a:r>
              <a:r>
                <a:rPr lang="en-US" sz="3200" dirty="0" err="1"/>
                <a:t>ε</a:t>
              </a:r>
              <a:r>
                <a:rPr lang="en-US" sz="3200" dirty="0"/>
                <a:t>)</a:t>
              </a:r>
              <a:r>
                <a:rPr lang="en-US" sz="3200" dirty="0" smtClean="0"/>
                <a:t>      VR</a:t>
              </a:r>
              <a:r>
                <a:rPr lang="en-US" sz="3200" dirty="0"/>
                <a:t>(</a:t>
              </a:r>
              <a:r>
                <a:rPr lang="en-US" sz="3200" dirty="0" smtClean="0"/>
                <a:t>X</a:t>
              </a:r>
              <a:r>
                <a:rPr lang="en-US" sz="3200" dirty="0"/>
                <a:t>[</a:t>
              </a:r>
              <a:r>
                <a:rPr lang="en-US" sz="3200" dirty="0" smtClean="0"/>
                <a:t>t</a:t>
              </a:r>
              <a:r>
                <a:rPr lang="en-US" sz="3200" baseline="-25000" dirty="0" smtClean="0"/>
                <a:t>2</a:t>
              </a:r>
              <a:r>
                <a:rPr lang="en-US" sz="3200" dirty="0" smtClean="0"/>
                <a:t>, t</a:t>
              </a:r>
              <a:r>
                <a:rPr lang="en-US" sz="3200" baseline="-25000" dirty="0" smtClean="0"/>
                <a:t>4</a:t>
              </a:r>
              <a:r>
                <a:rPr lang="en-US" sz="3200" dirty="0" smtClean="0"/>
                <a:t>], </a:t>
              </a:r>
              <a:r>
                <a:rPr lang="en-US" sz="3200" dirty="0" err="1"/>
                <a:t>ε</a:t>
              </a:r>
              <a:r>
                <a:rPr lang="en-US" sz="3200" dirty="0"/>
                <a:t>)</a:t>
              </a:r>
              <a:r>
                <a:rPr lang="en-US" sz="3200" dirty="0" smtClean="0"/>
                <a:t> </a:t>
              </a:r>
              <a:endParaRPr lang="en-US" sz="3200" dirty="0"/>
            </a:p>
          </p:txBody>
        </p:sp>
        <p:grpSp>
          <p:nvGrpSpPr>
            <p:cNvPr id="18" name="Group 17"/>
            <p:cNvGrpSpPr/>
            <p:nvPr/>
          </p:nvGrpSpPr>
          <p:grpSpPr>
            <a:xfrm>
              <a:off x="2626409" y="3439053"/>
              <a:ext cx="1210434" cy="538730"/>
              <a:chOff x="2608523" y="4208237"/>
              <a:chExt cx="1210434" cy="538730"/>
            </a:xfrm>
          </p:grpSpPr>
          <p:cxnSp>
            <p:nvCxnSpPr>
              <p:cNvPr id="22" name="Straight Arrow Connector 21"/>
              <p:cNvCxnSpPr/>
              <p:nvPr/>
            </p:nvCxnSpPr>
            <p:spPr>
              <a:xfrm flipH="1">
                <a:off x="2608523" y="4216829"/>
                <a:ext cx="467796" cy="530138"/>
              </a:xfrm>
              <a:prstGeom prst="straightConnector1">
                <a:avLst/>
              </a:prstGeom>
              <a:ln w="50800">
                <a:solidFill>
                  <a:schemeClr val="accent1">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3351161" y="4208237"/>
                <a:ext cx="467796" cy="530138"/>
              </a:xfrm>
              <a:prstGeom prst="straightConnector1">
                <a:avLst/>
              </a:prstGeom>
              <a:ln w="50800">
                <a:solidFill>
                  <a:schemeClr val="accent1">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5193364" y="3430461"/>
              <a:ext cx="1210434" cy="538730"/>
              <a:chOff x="2608523" y="4208237"/>
              <a:chExt cx="1210434" cy="538730"/>
            </a:xfrm>
          </p:grpSpPr>
          <p:cxnSp>
            <p:nvCxnSpPr>
              <p:cNvPr id="20" name="Straight Arrow Connector 19"/>
              <p:cNvCxnSpPr/>
              <p:nvPr/>
            </p:nvCxnSpPr>
            <p:spPr>
              <a:xfrm flipH="1">
                <a:off x="2608523" y="4216829"/>
                <a:ext cx="467796" cy="530138"/>
              </a:xfrm>
              <a:prstGeom prst="straightConnector1">
                <a:avLst/>
              </a:prstGeom>
              <a:ln w="50800">
                <a:solidFill>
                  <a:schemeClr val="accent1">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3351161" y="4208237"/>
                <a:ext cx="467796" cy="530138"/>
              </a:xfrm>
              <a:prstGeom prst="straightConnector1">
                <a:avLst/>
              </a:prstGeom>
              <a:ln w="50800">
                <a:solidFill>
                  <a:schemeClr val="accent1">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grpSp>
      </p:grpSp>
      <p:sp>
        <p:nvSpPr>
          <p:cNvPr id="24" name="Rectangle 23"/>
          <p:cNvSpPr/>
          <p:nvPr/>
        </p:nvSpPr>
        <p:spPr>
          <a:xfrm>
            <a:off x="1290114" y="6068427"/>
            <a:ext cx="5843665" cy="584776"/>
          </a:xfrm>
          <a:prstGeom prst="rect">
            <a:avLst/>
          </a:prstGeom>
        </p:spPr>
        <p:txBody>
          <a:bodyPr wrap="none">
            <a:spAutoFit/>
          </a:bodyPr>
          <a:lstStyle/>
          <a:p>
            <a:r>
              <a:rPr lang="en-US" sz="3200" dirty="0" smtClean="0"/>
              <a:t>C</a:t>
            </a:r>
            <a:r>
              <a:rPr lang="en-US" sz="3200" baseline="30000" dirty="0" smtClean="0"/>
              <a:t>0</a:t>
            </a:r>
            <a:r>
              <a:rPr lang="en-US" sz="3200" dirty="0"/>
              <a:t> </a:t>
            </a:r>
            <a:r>
              <a:rPr lang="en-US" sz="3200" dirty="0" smtClean="0"/>
              <a:t>  </a:t>
            </a:r>
            <a:r>
              <a:rPr lang="en-US" sz="3200" dirty="0" smtClean="0">
                <a:latin typeface="Wingdings"/>
                <a:ea typeface="Wingdings"/>
                <a:cs typeface="Wingdings"/>
                <a:sym typeface="Wingdings"/>
              </a:rPr>
              <a:t> </a:t>
            </a:r>
            <a:r>
              <a:rPr lang="en-US" sz="3200" dirty="0"/>
              <a:t>C</a:t>
            </a:r>
            <a:r>
              <a:rPr lang="en-US" sz="3200" baseline="30000" dirty="0"/>
              <a:t>1 </a:t>
            </a:r>
            <a:r>
              <a:rPr lang="en-US" sz="3200" baseline="30000" dirty="0" smtClean="0"/>
              <a:t>   </a:t>
            </a:r>
            <a:r>
              <a:rPr lang="en-US" sz="3200" dirty="0" smtClean="0">
                <a:latin typeface="Wingdings"/>
                <a:ea typeface="Wingdings"/>
                <a:cs typeface="Wingdings"/>
                <a:sym typeface="Wingdings"/>
              </a:rPr>
              <a:t></a:t>
            </a:r>
            <a:r>
              <a:rPr lang="en-US" sz="3200" dirty="0" smtClean="0"/>
              <a:t>   C</a:t>
            </a:r>
            <a:r>
              <a:rPr lang="en-US" sz="3200" baseline="30000" dirty="0" smtClean="0"/>
              <a:t>2 </a:t>
            </a:r>
            <a:r>
              <a:rPr lang="en-US" sz="3200" dirty="0"/>
              <a:t> </a:t>
            </a:r>
            <a:r>
              <a:rPr lang="en-US" sz="3200" dirty="0" smtClean="0">
                <a:latin typeface="Wingdings"/>
                <a:ea typeface="Wingdings"/>
                <a:cs typeface="Wingdings"/>
                <a:sym typeface="Wingdings"/>
              </a:rPr>
              <a:t> </a:t>
            </a:r>
            <a:r>
              <a:rPr lang="en-US" sz="3200" dirty="0" smtClean="0"/>
              <a:t>C</a:t>
            </a:r>
            <a:r>
              <a:rPr lang="en-US" sz="3200" baseline="30000" dirty="0" smtClean="0"/>
              <a:t>3   </a:t>
            </a:r>
            <a:r>
              <a:rPr lang="en-US" sz="3200" dirty="0" smtClean="0">
                <a:latin typeface="Wingdings"/>
                <a:ea typeface="Wingdings"/>
                <a:cs typeface="Wingdings"/>
                <a:sym typeface="Wingdings"/>
              </a:rPr>
              <a:t></a:t>
            </a:r>
            <a:r>
              <a:rPr lang="en-US" sz="3200" dirty="0" smtClean="0"/>
              <a:t> </a:t>
            </a:r>
            <a:r>
              <a:rPr lang="en-US" sz="3200" baseline="30000" dirty="0" smtClean="0"/>
              <a:t> </a:t>
            </a:r>
            <a:r>
              <a:rPr lang="en-US" sz="3200" dirty="0" smtClean="0"/>
              <a:t>C</a:t>
            </a:r>
            <a:r>
              <a:rPr lang="en-US" sz="3200" baseline="30000" dirty="0" smtClean="0"/>
              <a:t>4</a:t>
            </a:r>
            <a:r>
              <a:rPr lang="en-US" sz="3200" dirty="0" smtClean="0"/>
              <a:t> </a:t>
            </a:r>
            <a:endParaRPr lang="en-US" sz="3200" dirty="0"/>
          </a:p>
        </p:txBody>
      </p:sp>
    </p:spTree>
    <p:extLst>
      <p:ext uri="{BB962C8B-B14F-4D97-AF65-F5344CB8AC3E}">
        <p14:creationId xmlns:p14="http://schemas.microsoft.com/office/powerpoint/2010/main" val="23217956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134821" y="993695"/>
            <a:ext cx="4958128" cy="1604105"/>
            <a:chOff x="2394274" y="2833235"/>
            <a:chExt cx="4958128" cy="1604105"/>
          </a:xfrm>
        </p:grpSpPr>
        <p:sp>
          <p:nvSpPr>
            <p:cNvPr id="3" name="Rectangle 2"/>
            <p:cNvSpPr/>
            <p:nvPr/>
          </p:nvSpPr>
          <p:spPr>
            <a:xfrm>
              <a:off x="3271720" y="2833235"/>
              <a:ext cx="4080682" cy="584776"/>
            </a:xfrm>
            <a:prstGeom prst="rect">
              <a:avLst/>
            </a:prstGeom>
          </p:spPr>
          <p:txBody>
            <a:bodyPr wrap="square">
              <a:spAutoFit/>
            </a:bodyPr>
            <a:lstStyle/>
            <a:p>
              <a:r>
                <a:rPr lang="en-US" sz="3200" dirty="0" smtClean="0"/>
                <a:t>C</a:t>
              </a:r>
              <a:r>
                <a:rPr lang="en-US" sz="3200" baseline="30000" dirty="0" smtClean="0"/>
                <a:t>1                           </a:t>
              </a:r>
              <a:r>
                <a:rPr lang="en-US" sz="3200" dirty="0" smtClean="0"/>
                <a:t> C</a:t>
              </a:r>
              <a:r>
                <a:rPr lang="en-US" sz="3200" baseline="30000" dirty="0" smtClean="0"/>
                <a:t>3</a:t>
              </a:r>
              <a:endParaRPr lang="en-US" sz="3200" dirty="0"/>
            </a:p>
          </p:txBody>
        </p:sp>
        <p:sp>
          <p:nvSpPr>
            <p:cNvPr id="4" name="Rectangle 3"/>
            <p:cNvSpPr/>
            <p:nvPr/>
          </p:nvSpPr>
          <p:spPr>
            <a:xfrm>
              <a:off x="2394274" y="3852564"/>
              <a:ext cx="4442304" cy="584776"/>
            </a:xfrm>
            <a:prstGeom prst="rect">
              <a:avLst/>
            </a:prstGeom>
          </p:spPr>
          <p:txBody>
            <a:bodyPr wrap="none">
              <a:spAutoFit/>
            </a:bodyPr>
            <a:lstStyle/>
            <a:p>
              <a:r>
                <a:rPr lang="en-US" sz="3200" dirty="0" smtClean="0"/>
                <a:t>C</a:t>
              </a:r>
              <a:r>
                <a:rPr lang="en-US" sz="3200" baseline="30000" dirty="0" smtClean="0"/>
                <a:t>0</a:t>
              </a:r>
              <a:r>
                <a:rPr lang="en-US" sz="3200" dirty="0"/>
                <a:t> </a:t>
              </a:r>
              <a:r>
                <a:rPr lang="en-US" sz="3200" dirty="0" smtClean="0"/>
                <a:t>                C</a:t>
              </a:r>
              <a:r>
                <a:rPr lang="en-US" sz="3200" baseline="30000" dirty="0" smtClean="0"/>
                <a:t>2                         </a:t>
              </a:r>
              <a:r>
                <a:rPr lang="en-US" sz="3200" dirty="0" smtClean="0"/>
                <a:t>C</a:t>
              </a:r>
              <a:r>
                <a:rPr lang="en-US" sz="3200" baseline="30000" dirty="0" smtClean="0"/>
                <a:t>4</a:t>
              </a:r>
              <a:r>
                <a:rPr lang="en-US" sz="3200" dirty="0" smtClean="0"/>
                <a:t> </a:t>
              </a:r>
              <a:endParaRPr lang="en-US" sz="3200" dirty="0"/>
            </a:p>
          </p:txBody>
        </p:sp>
        <p:grpSp>
          <p:nvGrpSpPr>
            <p:cNvPr id="11" name="Group 10"/>
            <p:cNvGrpSpPr/>
            <p:nvPr/>
          </p:nvGrpSpPr>
          <p:grpSpPr>
            <a:xfrm>
              <a:off x="2872199" y="3439053"/>
              <a:ext cx="1210434" cy="538730"/>
              <a:chOff x="2854313" y="4208237"/>
              <a:chExt cx="1210434" cy="538730"/>
            </a:xfrm>
          </p:grpSpPr>
          <p:cxnSp>
            <p:nvCxnSpPr>
              <p:cNvPr id="6" name="Straight Arrow Connector 5"/>
              <p:cNvCxnSpPr/>
              <p:nvPr/>
            </p:nvCxnSpPr>
            <p:spPr>
              <a:xfrm flipH="1">
                <a:off x="2854313" y="4216829"/>
                <a:ext cx="467796" cy="530138"/>
              </a:xfrm>
              <a:prstGeom prst="straightConnector1">
                <a:avLst/>
              </a:prstGeom>
              <a:ln w="50800">
                <a:solidFill>
                  <a:schemeClr val="accent1">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3596951" y="4208237"/>
                <a:ext cx="467796" cy="530138"/>
              </a:xfrm>
              <a:prstGeom prst="straightConnector1">
                <a:avLst/>
              </a:prstGeom>
              <a:ln w="50800">
                <a:solidFill>
                  <a:schemeClr val="accent1">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grpSp>
        <p:grpSp>
          <p:nvGrpSpPr>
            <p:cNvPr id="12" name="Group 11"/>
            <p:cNvGrpSpPr/>
            <p:nvPr/>
          </p:nvGrpSpPr>
          <p:grpSpPr>
            <a:xfrm>
              <a:off x="5002194" y="3430461"/>
              <a:ext cx="1210434" cy="538730"/>
              <a:chOff x="2417353" y="4208237"/>
              <a:chExt cx="1210434" cy="538730"/>
            </a:xfrm>
          </p:grpSpPr>
          <p:cxnSp>
            <p:nvCxnSpPr>
              <p:cNvPr id="13" name="Straight Arrow Connector 12"/>
              <p:cNvCxnSpPr/>
              <p:nvPr/>
            </p:nvCxnSpPr>
            <p:spPr>
              <a:xfrm flipH="1">
                <a:off x="2417353" y="4216829"/>
                <a:ext cx="467796" cy="530138"/>
              </a:xfrm>
              <a:prstGeom prst="straightConnector1">
                <a:avLst/>
              </a:prstGeom>
              <a:ln w="50800">
                <a:solidFill>
                  <a:schemeClr val="accent1">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3159991" y="4208237"/>
                <a:ext cx="467796" cy="530138"/>
              </a:xfrm>
              <a:prstGeom prst="straightConnector1">
                <a:avLst/>
              </a:prstGeom>
              <a:ln w="50800">
                <a:solidFill>
                  <a:schemeClr val="accent1">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grpSp>
      </p:grpSp>
      <p:grpSp>
        <p:nvGrpSpPr>
          <p:cNvPr id="24" name="Group 23"/>
          <p:cNvGrpSpPr/>
          <p:nvPr/>
        </p:nvGrpSpPr>
        <p:grpSpPr>
          <a:xfrm>
            <a:off x="2142969" y="3630027"/>
            <a:ext cx="4958128" cy="1604105"/>
            <a:chOff x="2394274" y="2833235"/>
            <a:chExt cx="4958128" cy="1604105"/>
          </a:xfrm>
        </p:grpSpPr>
        <p:sp>
          <p:nvSpPr>
            <p:cNvPr id="25" name="Rectangle 24"/>
            <p:cNvSpPr/>
            <p:nvPr/>
          </p:nvSpPr>
          <p:spPr>
            <a:xfrm>
              <a:off x="3271720" y="2833235"/>
              <a:ext cx="4080682" cy="584776"/>
            </a:xfrm>
            <a:prstGeom prst="rect">
              <a:avLst/>
            </a:prstGeom>
          </p:spPr>
          <p:txBody>
            <a:bodyPr wrap="square">
              <a:spAutoFit/>
            </a:bodyPr>
            <a:lstStyle/>
            <a:p>
              <a:r>
                <a:rPr lang="en-US" sz="3200" dirty="0"/>
                <a:t>H</a:t>
              </a:r>
              <a:r>
                <a:rPr lang="en-US" sz="3200" baseline="30000" dirty="0" smtClean="0"/>
                <a:t>1                           </a:t>
              </a:r>
              <a:r>
                <a:rPr lang="en-US" sz="3200" dirty="0" smtClean="0"/>
                <a:t> H</a:t>
              </a:r>
              <a:r>
                <a:rPr lang="en-US" sz="3200" baseline="30000" dirty="0" smtClean="0"/>
                <a:t>3</a:t>
              </a:r>
              <a:endParaRPr lang="en-US" sz="3200" dirty="0"/>
            </a:p>
          </p:txBody>
        </p:sp>
        <p:sp>
          <p:nvSpPr>
            <p:cNvPr id="26" name="Rectangle 25"/>
            <p:cNvSpPr/>
            <p:nvPr/>
          </p:nvSpPr>
          <p:spPr>
            <a:xfrm>
              <a:off x="2394274" y="3852564"/>
              <a:ext cx="4491063" cy="584776"/>
            </a:xfrm>
            <a:prstGeom prst="rect">
              <a:avLst/>
            </a:prstGeom>
          </p:spPr>
          <p:txBody>
            <a:bodyPr wrap="none">
              <a:spAutoFit/>
            </a:bodyPr>
            <a:lstStyle/>
            <a:p>
              <a:r>
                <a:rPr lang="en-US" sz="3200" dirty="0"/>
                <a:t>H</a:t>
              </a:r>
              <a:r>
                <a:rPr lang="en-US" sz="3200" baseline="30000" dirty="0" smtClean="0"/>
                <a:t>0</a:t>
              </a:r>
              <a:r>
                <a:rPr lang="en-US" sz="3200" dirty="0" smtClean="0"/>
                <a:t>                 </a:t>
              </a:r>
              <a:r>
                <a:rPr lang="en-US" sz="3200" dirty="0"/>
                <a:t>H</a:t>
              </a:r>
              <a:r>
                <a:rPr lang="en-US" sz="3200" baseline="30000" dirty="0" smtClean="0"/>
                <a:t>2                         </a:t>
              </a:r>
              <a:r>
                <a:rPr lang="en-US" sz="3200" dirty="0"/>
                <a:t>H</a:t>
              </a:r>
              <a:r>
                <a:rPr lang="en-US" sz="3200" baseline="30000" dirty="0" smtClean="0"/>
                <a:t>4</a:t>
              </a:r>
              <a:r>
                <a:rPr lang="en-US" sz="3200" dirty="0" smtClean="0"/>
                <a:t> </a:t>
              </a:r>
              <a:endParaRPr lang="en-US" sz="3200" dirty="0"/>
            </a:p>
          </p:txBody>
        </p:sp>
        <p:grpSp>
          <p:nvGrpSpPr>
            <p:cNvPr id="27" name="Group 26"/>
            <p:cNvGrpSpPr/>
            <p:nvPr/>
          </p:nvGrpSpPr>
          <p:grpSpPr>
            <a:xfrm>
              <a:off x="2872199" y="3439053"/>
              <a:ext cx="1210434" cy="538730"/>
              <a:chOff x="2854313" y="4208237"/>
              <a:chExt cx="1210434" cy="538730"/>
            </a:xfrm>
          </p:grpSpPr>
          <p:cxnSp>
            <p:nvCxnSpPr>
              <p:cNvPr id="31" name="Straight Arrow Connector 30"/>
              <p:cNvCxnSpPr/>
              <p:nvPr/>
            </p:nvCxnSpPr>
            <p:spPr>
              <a:xfrm flipH="1">
                <a:off x="2854313" y="4216829"/>
                <a:ext cx="467796" cy="530138"/>
              </a:xfrm>
              <a:prstGeom prst="straightConnector1">
                <a:avLst/>
              </a:prstGeom>
              <a:ln w="50800">
                <a:solidFill>
                  <a:schemeClr val="accent1">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3596951" y="4208237"/>
                <a:ext cx="467796" cy="530138"/>
              </a:xfrm>
              <a:prstGeom prst="straightConnector1">
                <a:avLst/>
              </a:prstGeom>
              <a:ln w="50800">
                <a:solidFill>
                  <a:schemeClr val="accent1">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grpSp>
        <p:grpSp>
          <p:nvGrpSpPr>
            <p:cNvPr id="28" name="Group 27"/>
            <p:cNvGrpSpPr/>
            <p:nvPr/>
          </p:nvGrpSpPr>
          <p:grpSpPr>
            <a:xfrm>
              <a:off x="5002194" y="3430461"/>
              <a:ext cx="1210434" cy="538730"/>
              <a:chOff x="2417353" y="4208237"/>
              <a:chExt cx="1210434" cy="538730"/>
            </a:xfrm>
          </p:grpSpPr>
          <p:cxnSp>
            <p:nvCxnSpPr>
              <p:cNvPr id="29" name="Straight Arrow Connector 28"/>
              <p:cNvCxnSpPr/>
              <p:nvPr/>
            </p:nvCxnSpPr>
            <p:spPr>
              <a:xfrm flipH="1">
                <a:off x="2417353" y="4216829"/>
                <a:ext cx="467796" cy="530138"/>
              </a:xfrm>
              <a:prstGeom prst="straightConnector1">
                <a:avLst/>
              </a:prstGeom>
              <a:ln w="50800">
                <a:solidFill>
                  <a:schemeClr val="accent1">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3159991" y="4208237"/>
                <a:ext cx="467796" cy="530138"/>
              </a:xfrm>
              <a:prstGeom prst="straightConnector1">
                <a:avLst/>
              </a:prstGeom>
              <a:ln w="50800">
                <a:solidFill>
                  <a:schemeClr val="accent1">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90854092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1336" y="852384"/>
            <a:ext cx="5935236" cy="2062103"/>
          </a:xfrm>
          <a:prstGeom prst="rect">
            <a:avLst/>
          </a:prstGeom>
        </p:spPr>
        <p:txBody>
          <a:bodyPr wrap="none">
            <a:spAutoFit/>
          </a:bodyPr>
          <a:lstStyle/>
          <a:p>
            <a:r>
              <a:rPr lang="en-US" sz="3200" dirty="0" smtClean="0"/>
              <a:t>C</a:t>
            </a:r>
            <a:r>
              <a:rPr lang="en-US" sz="3200" baseline="30000" dirty="0" smtClean="0"/>
              <a:t>0</a:t>
            </a:r>
            <a:r>
              <a:rPr lang="en-US" sz="3200" dirty="0" smtClean="0"/>
              <a:t>   </a:t>
            </a:r>
            <a:r>
              <a:rPr lang="en-US" sz="3200" dirty="0">
                <a:latin typeface="Wingdings"/>
                <a:ea typeface="Wingdings"/>
                <a:cs typeface="Wingdings"/>
                <a:sym typeface="Wingdings"/>
              </a:rPr>
              <a:t></a:t>
            </a:r>
            <a:r>
              <a:rPr lang="en-US" sz="3200" dirty="0" smtClean="0">
                <a:latin typeface="Wingdings"/>
                <a:ea typeface="Wingdings"/>
                <a:cs typeface="Wingdings"/>
                <a:sym typeface="Wingdings"/>
              </a:rPr>
              <a:t> </a:t>
            </a:r>
            <a:r>
              <a:rPr lang="en-US" sz="3200" dirty="0" smtClean="0"/>
              <a:t>C</a:t>
            </a:r>
            <a:r>
              <a:rPr lang="en-US" sz="3200" baseline="30000" dirty="0" smtClean="0"/>
              <a:t>1    </a:t>
            </a:r>
            <a:r>
              <a:rPr lang="en-US" sz="3200" dirty="0" smtClean="0">
                <a:latin typeface="Wingdings"/>
                <a:ea typeface="Wingdings"/>
                <a:cs typeface="Wingdings"/>
                <a:sym typeface="Wingdings"/>
              </a:rPr>
              <a:t></a:t>
            </a:r>
            <a:r>
              <a:rPr lang="en-US" sz="3200" dirty="0" smtClean="0"/>
              <a:t>   C</a:t>
            </a:r>
            <a:r>
              <a:rPr lang="en-US" sz="3200" baseline="30000" dirty="0" smtClean="0"/>
              <a:t>2 </a:t>
            </a:r>
            <a:r>
              <a:rPr lang="en-US" sz="3200" dirty="0" smtClean="0"/>
              <a:t> </a:t>
            </a:r>
            <a:r>
              <a:rPr lang="en-US" sz="3200" dirty="0">
                <a:latin typeface="Wingdings"/>
                <a:ea typeface="Wingdings"/>
                <a:cs typeface="Wingdings"/>
                <a:sym typeface="Wingdings"/>
              </a:rPr>
              <a:t></a:t>
            </a:r>
            <a:r>
              <a:rPr lang="en-US" sz="3200" dirty="0" smtClean="0">
                <a:latin typeface="Wingdings"/>
                <a:ea typeface="Wingdings"/>
                <a:cs typeface="Wingdings"/>
                <a:sym typeface="Wingdings"/>
              </a:rPr>
              <a:t> </a:t>
            </a:r>
            <a:r>
              <a:rPr lang="en-US" sz="3200" dirty="0" smtClean="0"/>
              <a:t>C</a:t>
            </a:r>
            <a:r>
              <a:rPr lang="en-US" sz="3200" baseline="30000" dirty="0" smtClean="0"/>
              <a:t>3   </a:t>
            </a:r>
            <a:r>
              <a:rPr lang="en-US" sz="3200" dirty="0" smtClean="0">
                <a:latin typeface="Wingdings"/>
                <a:ea typeface="Wingdings"/>
                <a:cs typeface="Wingdings"/>
                <a:sym typeface="Wingdings"/>
              </a:rPr>
              <a:t></a:t>
            </a:r>
            <a:r>
              <a:rPr lang="en-US" sz="3200" dirty="0" smtClean="0"/>
              <a:t> </a:t>
            </a:r>
            <a:r>
              <a:rPr lang="en-US" sz="3200" baseline="30000" dirty="0" smtClean="0"/>
              <a:t> </a:t>
            </a:r>
            <a:r>
              <a:rPr lang="en-US" sz="3200" dirty="0" smtClean="0"/>
              <a:t>C</a:t>
            </a:r>
            <a:r>
              <a:rPr lang="en-US" sz="3200" baseline="30000" dirty="0" smtClean="0"/>
              <a:t>4</a:t>
            </a:r>
          </a:p>
          <a:p>
            <a:endParaRPr lang="en-US" sz="3200" dirty="0" smtClean="0"/>
          </a:p>
          <a:p>
            <a:r>
              <a:rPr lang="en-US" sz="3200" dirty="0" smtClean="0"/>
              <a:t>H</a:t>
            </a:r>
            <a:r>
              <a:rPr lang="en-US" sz="3200" baseline="30000" dirty="0" smtClean="0"/>
              <a:t>0</a:t>
            </a:r>
            <a:r>
              <a:rPr lang="en-US" sz="3200" dirty="0" smtClean="0"/>
              <a:t>   </a:t>
            </a:r>
            <a:r>
              <a:rPr lang="en-US" sz="3200" dirty="0">
                <a:latin typeface="Wingdings"/>
                <a:ea typeface="Wingdings"/>
                <a:cs typeface="Wingdings"/>
                <a:sym typeface="Wingdings"/>
              </a:rPr>
              <a:t></a:t>
            </a:r>
            <a:r>
              <a:rPr lang="en-US" sz="3200" dirty="0" smtClean="0">
                <a:latin typeface="Wingdings"/>
                <a:ea typeface="Wingdings"/>
                <a:cs typeface="Wingdings"/>
                <a:sym typeface="Wingdings"/>
              </a:rPr>
              <a:t> </a:t>
            </a:r>
            <a:r>
              <a:rPr lang="en-US" sz="3200" dirty="0" smtClean="0">
                <a:sym typeface="Wingdings"/>
              </a:rPr>
              <a:t>H</a:t>
            </a:r>
            <a:r>
              <a:rPr lang="en-US" sz="3200" baseline="30000" dirty="0" smtClean="0"/>
              <a:t>1    </a:t>
            </a:r>
            <a:r>
              <a:rPr lang="en-US" sz="3200" dirty="0">
                <a:latin typeface="Wingdings"/>
                <a:ea typeface="Wingdings"/>
                <a:cs typeface="Wingdings"/>
                <a:sym typeface="Wingdings"/>
              </a:rPr>
              <a:t></a:t>
            </a:r>
            <a:r>
              <a:rPr lang="en-US" sz="3200" dirty="0"/>
              <a:t>  </a:t>
            </a:r>
            <a:r>
              <a:rPr lang="en-US" sz="3200" dirty="0" smtClean="0"/>
              <a:t>H</a:t>
            </a:r>
            <a:r>
              <a:rPr lang="en-US" sz="3200" baseline="30000" dirty="0" smtClean="0"/>
              <a:t>2 </a:t>
            </a:r>
            <a:r>
              <a:rPr lang="en-US" sz="3200" dirty="0" smtClean="0"/>
              <a:t> </a:t>
            </a:r>
            <a:r>
              <a:rPr lang="en-US" sz="3200" dirty="0">
                <a:latin typeface="Wingdings"/>
                <a:ea typeface="Wingdings"/>
                <a:cs typeface="Wingdings"/>
                <a:sym typeface="Wingdings"/>
              </a:rPr>
              <a:t></a:t>
            </a:r>
            <a:r>
              <a:rPr lang="en-US" sz="3200" dirty="0" smtClean="0">
                <a:latin typeface="Wingdings"/>
                <a:ea typeface="Wingdings"/>
                <a:cs typeface="Wingdings"/>
                <a:sym typeface="Wingdings"/>
              </a:rPr>
              <a:t> </a:t>
            </a:r>
            <a:r>
              <a:rPr lang="en-US" sz="3200" dirty="0" smtClean="0">
                <a:sym typeface="Wingdings"/>
              </a:rPr>
              <a:t>H</a:t>
            </a:r>
            <a:r>
              <a:rPr lang="en-US" sz="3200" baseline="30000" dirty="0" smtClean="0"/>
              <a:t>3   </a:t>
            </a:r>
            <a:r>
              <a:rPr lang="en-US" sz="3200" dirty="0">
                <a:latin typeface="Wingdings"/>
                <a:ea typeface="Wingdings"/>
                <a:cs typeface="Wingdings"/>
                <a:sym typeface="Wingdings"/>
              </a:rPr>
              <a:t></a:t>
            </a:r>
            <a:r>
              <a:rPr lang="en-US" sz="3200" dirty="0"/>
              <a:t> </a:t>
            </a:r>
            <a:r>
              <a:rPr lang="en-US" sz="3200" baseline="30000" dirty="0"/>
              <a:t> </a:t>
            </a:r>
            <a:r>
              <a:rPr lang="en-US" sz="3200" dirty="0" smtClean="0"/>
              <a:t>H</a:t>
            </a:r>
            <a:r>
              <a:rPr lang="en-US" sz="3200" baseline="30000" dirty="0" smtClean="0"/>
              <a:t>4</a:t>
            </a:r>
            <a:r>
              <a:rPr lang="en-US" sz="3200" dirty="0" smtClean="0"/>
              <a:t> </a:t>
            </a:r>
            <a:endParaRPr lang="en-US" sz="3200" dirty="0"/>
          </a:p>
          <a:p>
            <a:r>
              <a:rPr lang="en-US" sz="3200" dirty="0" smtClean="0"/>
              <a:t> </a:t>
            </a:r>
            <a:endParaRPr lang="en-US" sz="3200" dirty="0"/>
          </a:p>
        </p:txBody>
      </p:sp>
      <p:grpSp>
        <p:nvGrpSpPr>
          <p:cNvPr id="5" name="Group 4"/>
          <p:cNvGrpSpPr/>
          <p:nvPr/>
        </p:nvGrpSpPr>
        <p:grpSpPr>
          <a:xfrm>
            <a:off x="664188" y="2736242"/>
            <a:ext cx="7620000" cy="678081"/>
            <a:chOff x="816010" y="5835828"/>
            <a:chExt cx="7620000" cy="678081"/>
          </a:xfrm>
        </p:grpSpPr>
        <p:sp>
          <p:nvSpPr>
            <p:cNvPr id="6" name="TextBox 5"/>
            <p:cNvSpPr txBox="1"/>
            <p:nvPr/>
          </p:nvSpPr>
          <p:spPr>
            <a:xfrm>
              <a:off x="816010" y="5835828"/>
              <a:ext cx="7620000" cy="646331"/>
            </a:xfrm>
            <a:prstGeom prst="rect">
              <a:avLst/>
            </a:prstGeom>
            <a:noFill/>
          </p:spPr>
          <p:txBody>
            <a:bodyPr wrap="square" rtlCol="0">
              <a:spAutoFit/>
            </a:bodyPr>
            <a:lstStyle/>
            <a:p>
              <a:pPr algn="ctr"/>
              <a:r>
                <a:rPr lang="en-US" sz="3600" dirty="0" err="1" smtClean="0"/>
                <a:t>H</a:t>
              </a:r>
              <a:r>
                <a:rPr lang="en-US" sz="3600" baseline="-25000" dirty="0" err="1" smtClean="0"/>
                <a:t>k</a:t>
              </a:r>
              <a:r>
                <a:rPr lang="en-US" sz="3600" baseline="30000" dirty="0" err="1" smtClean="0"/>
                <a:t>i</a:t>
              </a:r>
              <a:r>
                <a:rPr lang="en-US" sz="3600" baseline="30000" dirty="0" smtClean="0"/>
                <a:t>, p</a:t>
              </a:r>
              <a:r>
                <a:rPr lang="en-US" sz="3600" dirty="0" smtClean="0"/>
                <a:t> = </a:t>
              </a:r>
              <a:r>
                <a:rPr lang="en-US" sz="3600" dirty="0" err="1" smtClean="0"/>
                <a:t>Z</a:t>
              </a:r>
              <a:r>
                <a:rPr lang="en-US" sz="3600" baseline="-25000" dirty="0" err="1" smtClean="0"/>
                <a:t>k</a:t>
              </a:r>
              <a:r>
                <a:rPr lang="en-US" sz="3600" baseline="30000" dirty="0" err="1" smtClean="0"/>
                <a:t>i</a:t>
              </a:r>
              <a:r>
                <a:rPr lang="en-US" sz="3600" dirty="0" smtClean="0"/>
                <a:t> /(</a:t>
              </a:r>
              <a:r>
                <a:rPr lang="en-US" sz="3600" dirty="0" err="1" smtClean="0"/>
                <a:t>B</a:t>
              </a:r>
              <a:r>
                <a:rPr lang="en-US" sz="3600" baseline="-25000" dirty="0" err="1" smtClean="0"/>
                <a:t>k</a:t>
              </a:r>
              <a:r>
                <a:rPr lang="en-US" sz="3600" baseline="30000" dirty="0" err="1" smtClean="0"/>
                <a:t>i+p</a:t>
              </a:r>
              <a:r>
                <a:rPr lang="en-US" sz="3600" baseline="30000" dirty="0" smtClean="0"/>
                <a:t>        </a:t>
              </a:r>
              <a:r>
                <a:rPr lang="en-US" sz="3600" dirty="0" err="1" smtClean="0"/>
                <a:t>Z</a:t>
              </a:r>
              <a:r>
                <a:rPr lang="en-US" sz="3600" baseline="-25000" dirty="0" err="1" smtClean="0"/>
                <a:t>k</a:t>
              </a:r>
              <a:r>
                <a:rPr lang="en-US" sz="3600" baseline="30000" dirty="0" err="1" smtClean="0"/>
                <a:t>i</a:t>
              </a:r>
              <a:r>
                <a:rPr lang="en-US" sz="3600" dirty="0"/>
                <a:t>)</a:t>
              </a:r>
              <a:r>
                <a:rPr lang="en-US" sz="3600" dirty="0" smtClean="0"/>
                <a:t>  =  L(</a:t>
              </a:r>
              <a:r>
                <a:rPr lang="en-US" sz="3600" dirty="0" err="1" smtClean="0"/>
                <a:t>i</a:t>
              </a:r>
              <a:r>
                <a:rPr lang="en-US" sz="3600" dirty="0" smtClean="0"/>
                <a:t>, </a:t>
              </a:r>
              <a:r>
                <a:rPr lang="en-US" sz="3600" dirty="0" err="1" smtClean="0"/>
                <a:t>i+p</a:t>
              </a:r>
              <a:r>
                <a:rPr lang="en-US" sz="3600" dirty="0" smtClean="0"/>
                <a:t>)( </a:t>
              </a:r>
              <a:r>
                <a:rPr lang="en-US" sz="3600" dirty="0" err="1" smtClean="0"/>
                <a:t>H</a:t>
              </a:r>
              <a:r>
                <a:rPr lang="en-US" sz="3600" baseline="-25000" dirty="0" err="1" smtClean="0"/>
                <a:t>k</a:t>
              </a:r>
              <a:r>
                <a:rPr lang="en-US" sz="3600" baseline="30000" dirty="0" err="1" smtClean="0"/>
                <a:t>i</a:t>
              </a:r>
              <a:r>
                <a:rPr lang="en-US" sz="3600" dirty="0"/>
                <a:t>)</a:t>
              </a:r>
              <a:r>
                <a:rPr lang="en-US" sz="3600" baseline="30000" dirty="0" smtClean="0"/>
                <a:t> </a:t>
              </a:r>
              <a:endParaRPr lang="en-US" sz="3600" baseline="30000" dirty="0"/>
            </a:p>
          </p:txBody>
        </p:sp>
        <p:sp>
          <p:nvSpPr>
            <p:cNvPr id="7" name="TextBox 6"/>
            <p:cNvSpPr txBox="1"/>
            <p:nvPr/>
          </p:nvSpPr>
          <p:spPr>
            <a:xfrm rot="10800000">
              <a:off x="4149760" y="5929133"/>
              <a:ext cx="406365" cy="584776"/>
            </a:xfrm>
            <a:prstGeom prst="rect">
              <a:avLst/>
            </a:prstGeom>
            <a:noFill/>
          </p:spPr>
          <p:txBody>
            <a:bodyPr wrap="square" rtlCol="0">
              <a:spAutoFit/>
            </a:bodyPr>
            <a:lstStyle/>
            <a:p>
              <a:r>
                <a:rPr lang="en-US" sz="3200" dirty="0" smtClean="0"/>
                <a:t>U</a:t>
              </a:r>
            </a:p>
          </p:txBody>
        </p:sp>
      </p:grpSp>
      <p:sp>
        <p:nvSpPr>
          <p:cNvPr id="2" name="TextBox 1"/>
          <p:cNvSpPr txBox="1"/>
          <p:nvPr/>
        </p:nvSpPr>
        <p:spPr>
          <a:xfrm>
            <a:off x="914910" y="218467"/>
            <a:ext cx="6855013" cy="584776"/>
          </a:xfrm>
          <a:prstGeom prst="rect">
            <a:avLst/>
          </a:prstGeom>
          <a:noFill/>
        </p:spPr>
        <p:txBody>
          <a:bodyPr wrap="square" rtlCol="0">
            <a:spAutoFit/>
          </a:bodyPr>
          <a:lstStyle/>
          <a:p>
            <a:r>
              <a:rPr lang="en-US" sz="3200" dirty="0" smtClean="0"/>
              <a:t>Persistent Homology:</a:t>
            </a:r>
          </a:p>
        </p:txBody>
      </p:sp>
      <p:cxnSp>
        <p:nvCxnSpPr>
          <p:cNvPr id="9" name="Straight Connector 8"/>
          <p:cNvCxnSpPr/>
          <p:nvPr/>
        </p:nvCxnSpPr>
        <p:spPr>
          <a:xfrm>
            <a:off x="792009" y="3700382"/>
            <a:ext cx="7332952" cy="13655"/>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463995" y="4777762"/>
            <a:ext cx="5935236" cy="1569660"/>
          </a:xfrm>
          <a:prstGeom prst="rect">
            <a:avLst/>
          </a:prstGeom>
        </p:spPr>
        <p:txBody>
          <a:bodyPr wrap="none">
            <a:spAutoFit/>
          </a:bodyPr>
          <a:lstStyle/>
          <a:p>
            <a:r>
              <a:rPr lang="en-US" sz="3200" dirty="0" smtClean="0"/>
              <a:t>C</a:t>
            </a:r>
            <a:r>
              <a:rPr lang="en-US" sz="3200" baseline="30000" dirty="0" smtClean="0"/>
              <a:t>0</a:t>
            </a:r>
            <a:r>
              <a:rPr lang="en-US" sz="3200" dirty="0" smtClean="0"/>
              <a:t>   </a:t>
            </a:r>
            <a:r>
              <a:rPr lang="en-US" sz="3200" dirty="0" smtClean="0">
                <a:latin typeface="Wingdings"/>
                <a:ea typeface="Wingdings"/>
                <a:cs typeface="Wingdings"/>
                <a:sym typeface="Wingdings"/>
              </a:rPr>
              <a:t> </a:t>
            </a:r>
            <a:r>
              <a:rPr lang="en-US" sz="3200" dirty="0" smtClean="0"/>
              <a:t>C</a:t>
            </a:r>
            <a:r>
              <a:rPr lang="en-US" sz="3200" baseline="30000" dirty="0" smtClean="0"/>
              <a:t>1    </a:t>
            </a:r>
            <a:r>
              <a:rPr lang="en-US" sz="3200" dirty="0" smtClean="0">
                <a:latin typeface="Wingdings"/>
                <a:ea typeface="Wingdings"/>
                <a:cs typeface="Wingdings"/>
                <a:sym typeface="Wingdings"/>
              </a:rPr>
              <a:t></a:t>
            </a:r>
            <a:r>
              <a:rPr lang="en-US" sz="3200" dirty="0" smtClean="0"/>
              <a:t>   C</a:t>
            </a:r>
            <a:r>
              <a:rPr lang="en-US" sz="3200" baseline="30000" dirty="0" smtClean="0"/>
              <a:t>2 </a:t>
            </a:r>
            <a:r>
              <a:rPr lang="en-US" sz="3200" dirty="0" smtClean="0"/>
              <a:t> </a:t>
            </a:r>
            <a:r>
              <a:rPr lang="en-US" sz="3200" dirty="0" smtClean="0">
                <a:latin typeface="Wingdings"/>
                <a:ea typeface="Wingdings"/>
                <a:cs typeface="Wingdings"/>
                <a:sym typeface="Wingdings"/>
              </a:rPr>
              <a:t> </a:t>
            </a:r>
            <a:r>
              <a:rPr lang="en-US" sz="3200" dirty="0" smtClean="0"/>
              <a:t>C</a:t>
            </a:r>
            <a:r>
              <a:rPr lang="en-US" sz="3200" baseline="30000" dirty="0" smtClean="0"/>
              <a:t>3   </a:t>
            </a:r>
            <a:r>
              <a:rPr lang="en-US" sz="3200" dirty="0" smtClean="0">
                <a:latin typeface="Wingdings"/>
                <a:ea typeface="Wingdings"/>
                <a:cs typeface="Wingdings"/>
                <a:sym typeface="Wingdings"/>
              </a:rPr>
              <a:t></a:t>
            </a:r>
            <a:r>
              <a:rPr lang="en-US" sz="3200" dirty="0" smtClean="0"/>
              <a:t> </a:t>
            </a:r>
            <a:r>
              <a:rPr lang="en-US" sz="3200" baseline="30000" dirty="0" smtClean="0"/>
              <a:t> </a:t>
            </a:r>
            <a:r>
              <a:rPr lang="en-US" sz="3200" dirty="0" smtClean="0"/>
              <a:t>C</a:t>
            </a:r>
            <a:r>
              <a:rPr lang="en-US" sz="3200" baseline="30000" dirty="0" smtClean="0"/>
              <a:t>4</a:t>
            </a:r>
          </a:p>
          <a:p>
            <a:endParaRPr lang="en-US" sz="3200" dirty="0" smtClean="0"/>
          </a:p>
          <a:p>
            <a:r>
              <a:rPr lang="en-US" sz="3200" dirty="0" smtClean="0"/>
              <a:t>H</a:t>
            </a:r>
            <a:r>
              <a:rPr lang="en-US" sz="3200" baseline="30000" dirty="0" smtClean="0"/>
              <a:t>0</a:t>
            </a:r>
            <a:r>
              <a:rPr lang="en-US" sz="3200" dirty="0" smtClean="0"/>
              <a:t>   </a:t>
            </a:r>
            <a:r>
              <a:rPr lang="en-US" sz="3200" dirty="0">
                <a:latin typeface="Wingdings"/>
                <a:ea typeface="Wingdings"/>
                <a:cs typeface="Wingdings"/>
                <a:sym typeface="Wingdings"/>
              </a:rPr>
              <a:t> </a:t>
            </a:r>
            <a:r>
              <a:rPr lang="en-US" sz="3200" dirty="0" smtClean="0">
                <a:sym typeface="Wingdings"/>
              </a:rPr>
              <a:t>H</a:t>
            </a:r>
            <a:r>
              <a:rPr lang="en-US" sz="3200" baseline="30000" dirty="0" smtClean="0"/>
              <a:t>1    </a:t>
            </a:r>
            <a:r>
              <a:rPr lang="en-US" sz="3200" dirty="0">
                <a:latin typeface="Wingdings"/>
                <a:ea typeface="Wingdings"/>
                <a:cs typeface="Wingdings"/>
                <a:sym typeface="Wingdings"/>
              </a:rPr>
              <a:t></a:t>
            </a:r>
            <a:r>
              <a:rPr lang="en-US" sz="3200" dirty="0"/>
              <a:t>  </a:t>
            </a:r>
            <a:r>
              <a:rPr lang="en-US" sz="3200" dirty="0" smtClean="0"/>
              <a:t>H</a:t>
            </a:r>
            <a:r>
              <a:rPr lang="en-US" sz="3200" baseline="30000" dirty="0" smtClean="0"/>
              <a:t>2 </a:t>
            </a:r>
            <a:r>
              <a:rPr lang="en-US" sz="3200" dirty="0" smtClean="0"/>
              <a:t> </a:t>
            </a:r>
            <a:r>
              <a:rPr lang="en-US" sz="3200" dirty="0" smtClean="0">
                <a:latin typeface="Wingdings"/>
                <a:ea typeface="Wingdings"/>
                <a:cs typeface="Wingdings"/>
                <a:sym typeface="Wingdings"/>
              </a:rPr>
              <a:t> </a:t>
            </a:r>
            <a:r>
              <a:rPr lang="en-US" sz="3200" dirty="0" smtClean="0">
                <a:sym typeface="Wingdings"/>
              </a:rPr>
              <a:t>H</a:t>
            </a:r>
            <a:r>
              <a:rPr lang="en-US" sz="3200" baseline="30000" dirty="0" smtClean="0"/>
              <a:t>3   </a:t>
            </a:r>
            <a:r>
              <a:rPr lang="en-US" sz="3200" dirty="0">
                <a:latin typeface="Wingdings"/>
                <a:ea typeface="Wingdings"/>
                <a:cs typeface="Wingdings"/>
                <a:sym typeface="Wingdings"/>
              </a:rPr>
              <a:t></a:t>
            </a:r>
            <a:r>
              <a:rPr lang="en-US" sz="3200" dirty="0"/>
              <a:t> </a:t>
            </a:r>
            <a:r>
              <a:rPr lang="en-US" sz="3200" baseline="30000" dirty="0"/>
              <a:t> </a:t>
            </a:r>
            <a:r>
              <a:rPr lang="en-US" sz="3200" dirty="0" smtClean="0"/>
              <a:t>H</a:t>
            </a:r>
            <a:r>
              <a:rPr lang="en-US" sz="3200" baseline="30000" dirty="0" smtClean="0"/>
              <a:t>4</a:t>
            </a:r>
            <a:r>
              <a:rPr lang="en-US" sz="3200" dirty="0" smtClean="0"/>
              <a:t> </a:t>
            </a:r>
            <a:endParaRPr lang="en-US" sz="3200" dirty="0"/>
          </a:p>
        </p:txBody>
      </p:sp>
      <p:sp>
        <p:nvSpPr>
          <p:cNvPr id="11" name="TextBox 10"/>
          <p:cNvSpPr txBox="1"/>
          <p:nvPr/>
        </p:nvSpPr>
        <p:spPr>
          <a:xfrm>
            <a:off x="873939" y="3921049"/>
            <a:ext cx="6855013" cy="584776"/>
          </a:xfrm>
          <a:prstGeom prst="rect">
            <a:avLst/>
          </a:prstGeom>
          <a:noFill/>
        </p:spPr>
        <p:txBody>
          <a:bodyPr wrap="square" rtlCol="0">
            <a:spAutoFit/>
          </a:bodyPr>
          <a:lstStyle/>
          <a:p>
            <a:r>
              <a:rPr lang="en-US" sz="3200" dirty="0" smtClean="0"/>
              <a:t>Zigzag Homology:</a:t>
            </a:r>
          </a:p>
        </p:txBody>
      </p:sp>
    </p:spTree>
    <p:extLst>
      <p:ext uri="{BB962C8B-B14F-4D97-AF65-F5344CB8AC3E}">
        <p14:creationId xmlns:p14="http://schemas.microsoft.com/office/powerpoint/2010/main" val="71470650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87720" y="-548946"/>
            <a:ext cx="4622800" cy="3606800"/>
          </a:xfrm>
          <a:prstGeom prst="rect">
            <a:avLst/>
          </a:prstGeom>
        </p:spPr>
      </p:pic>
      <p:pic>
        <p:nvPicPr>
          <p:cNvPr id="3" name="Picture 2"/>
          <p:cNvPicPr>
            <a:picLocks noChangeAspect="1"/>
          </p:cNvPicPr>
          <p:nvPr/>
        </p:nvPicPr>
        <p:blipFill>
          <a:blip r:embed="rId3"/>
          <a:stretch>
            <a:fillRect/>
          </a:stretch>
        </p:blipFill>
        <p:spPr>
          <a:xfrm>
            <a:off x="2755710" y="-1"/>
            <a:ext cx="6480386" cy="3931920"/>
          </a:xfrm>
          <a:prstGeom prst="rect">
            <a:avLst/>
          </a:prstGeom>
        </p:spPr>
      </p:pic>
      <p:sp>
        <p:nvSpPr>
          <p:cNvPr id="7" name="Rectangle 6"/>
          <p:cNvSpPr/>
          <p:nvPr/>
        </p:nvSpPr>
        <p:spPr>
          <a:xfrm>
            <a:off x="516819" y="3919698"/>
            <a:ext cx="7885177" cy="369332"/>
          </a:xfrm>
          <a:prstGeom prst="rect">
            <a:avLst/>
          </a:prstGeom>
        </p:spPr>
        <p:txBody>
          <a:bodyPr wrap="square">
            <a:spAutoFit/>
          </a:bodyPr>
          <a:lstStyle/>
          <a:p>
            <a:endParaRPr lang="en-US" dirty="0"/>
          </a:p>
        </p:txBody>
      </p:sp>
      <p:sp>
        <p:nvSpPr>
          <p:cNvPr id="8" name="Rectangle 7"/>
          <p:cNvSpPr/>
          <p:nvPr/>
        </p:nvSpPr>
        <p:spPr>
          <a:xfrm>
            <a:off x="251026" y="3778259"/>
            <a:ext cx="8892974" cy="3354765"/>
          </a:xfrm>
          <a:prstGeom prst="rect">
            <a:avLst/>
          </a:prstGeom>
        </p:spPr>
        <p:txBody>
          <a:bodyPr wrap="square">
            <a:spAutoFit/>
          </a:bodyPr>
          <a:lstStyle/>
          <a:p>
            <a:r>
              <a:rPr lang="en-US" sz="3200" dirty="0" smtClean="0"/>
              <a:t>Lee</a:t>
            </a:r>
            <a:r>
              <a:rPr lang="en-US" sz="3200" dirty="0"/>
              <a:t>-Mumford-Pedersen [LMP] study only high </a:t>
            </a:r>
            <a:r>
              <a:rPr lang="en-US" sz="3200" dirty="0" smtClean="0"/>
              <a:t>contrast patches.</a:t>
            </a:r>
          </a:p>
          <a:p>
            <a:endParaRPr lang="en-US" sz="1600" dirty="0"/>
          </a:p>
          <a:p>
            <a:r>
              <a:rPr lang="en-US" sz="3200" dirty="0" smtClean="0"/>
              <a:t>Collection:  4.5 x 10</a:t>
            </a:r>
            <a:r>
              <a:rPr lang="en-US" sz="3200" baseline="30000" dirty="0" smtClean="0"/>
              <a:t>6</a:t>
            </a:r>
            <a:r>
              <a:rPr lang="en-US" sz="3200" dirty="0" smtClean="0"/>
              <a:t> </a:t>
            </a:r>
            <a:r>
              <a:rPr lang="en-US" sz="3200" dirty="0"/>
              <a:t>high contrast patches from a</a:t>
            </a:r>
          </a:p>
          <a:p>
            <a:r>
              <a:rPr lang="en-US" sz="3200" dirty="0"/>
              <a:t>collection of images obtained by van </a:t>
            </a:r>
            <a:r>
              <a:rPr lang="en-US" sz="3200" dirty="0" err="1"/>
              <a:t>Hateren</a:t>
            </a:r>
            <a:r>
              <a:rPr lang="en-US" sz="3200" dirty="0"/>
              <a:t> and van </a:t>
            </a:r>
            <a:r>
              <a:rPr lang="en-US" sz="3200" dirty="0" smtClean="0"/>
              <a:t>der </a:t>
            </a:r>
            <a:r>
              <a:rPr lang="en-US" sz="3200" dirty="0" err="1" smtClean="0"/>
              <a:t>Schaaf</a:t>
            </a:r>
            <a:endParaRPr lang="en-US" sz="3200" dirty="0" smtClean="0"/>
          </a:p>
          <a:p>
            <a:endParaRPr lang="en-US" dirty="0" smtClean="0"/>
          </a:p>
          <a:p>
            <a:endParaRPr lang="en-US" dirty="0"/>
          </a:p>
        </p:txBody>
      </p:sp>
      <p:sp>
        <p:nvSpPr>
          <p:cNvPr id="5" name="Rectangle 4"/>
          <p:cNvSpPr/>
          <p:nvPr/>
        </p:nvSpPr>
        <p:spPr>
          <a:xfrm>
            <a:off x="94940" y="6466782"/>
            <a:ext cx="9049060" cy="369332"/>
          </a:xfrm>
          <a:prstGeom prst="rect">
            <a:avLst/>
          </a:prstGeom>
        </p:spPr>
        <p:txBody>
          <a:bodyPr wrap="square">
            <a:spAutoFit/>
          </a:bodyPr>
          <a:lstStyle/>
          <a:p>
            <a:r>
              <a:rPr lang="en-US" dirty="0">
                <a:hlinkClick r:id="rId4"/>
              </a:rPr>
              <a:t>http://www.kyb.mpg.de/de/forschung/fg/bethgegroup/downloads/van-hateren-dataset.html</a:t>
            </a:r>
            <a:endParaRPr lang="en-US" dirty="0"/>
          </a:p>
        </p:txBody>
      </p:sp>
    </p:spTree>
    <p:extLst>
      <p:ext uri="{BB962C8B-B14F-4D97-AF65-F5344CB8AC3E}">
        <p14:creationId xmlns:p14="http://schemas.microsoft.com/office/powerpoint/2010/main" val="339394316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02023" y="4050937"/>
            <a:ext cx="3556000" cy="3111500"/>
          </a:xfrm>
          <a:prstGeom prst="rect">
            <a:avLst/>
          </a:prstGeom>
        </p:spPr>
      </p:pic>
      <p:pic>
        <p:nvPicPr>
          <p:cNvPr id="3" name="Picture 2"/>
          <p:cNvPicPr>
            <a:picLocks noChangeAspect="1"/>
          </p:cNvPicPr>
          <p:nvPr/>
        </p:nvPicPr>
        <p:blipFill rotWithShape="1">
          <a:blip r:embed="rId3"/>
          <a:srcRect l="17780" t="17782" r="2850" b="4091"/>
          <a:stretch/>
        </p:blipFill>
        <p:spPr>
          <a:xfrm>
            <a:off x="319983" y="320878"/>
            <a:ext cx="6455737" cy="4736589"/>
          </a:xfrm>
          <a:prstGeom prst="rect">
            <a:avLst/>
          </a:prstGeom>
        </p:spPr>
      </p:pic>
      <p:sp>
        <p:nvSpPr>
          <p:cNvPr id="4" name="TextBox 3"/>
          <p:cNvSpPr txBox="1"/>
          <p:nvPr/>
        </p:nvSpPr>
        <p:spPr>
          <a:xfrm>
            <a:off x="447140" y="5057467"/>
            <a:ext cx="3666542" cy="1077218"/>
          </a:xfrm>
          <a:prstGeom prst="rect">
            <a:avLst/>
          </a:prstGeom>
          <a:noFill/>
        </p:spPr>
        <p:txBody>
          <a:bodyPr wrap="square" rtlCol="0">
            <a:spAutoFit/>
          </a:bodyPr>
          <a:lstStyle/>
          <a:p>
            <a:r>
              <a:rPr lang="en-US" sz="3200" dirty="0" smtClean="0"/>
              <a:t>M(100, 10)  U Q</a:t>
            </a:r>
          </a:p>
          <a:p>
            <a:r>
              <a:rPr lang="en-US" sz="3200" dirty="0" smtClean="0"/>
              <a:t>where |Q| = 30</a:t>
            </a:r>
          </a:p>
        </p:txBody>
      </p:sp>
      <p:sp>
        <p:nvSpPr>
          <p:cNvPr id="6" name="Rectangle 5"/>
          <p:cNvSpPr/>
          <p:nvPr/>
        </p:nvSpPr>
        <p:spPr>
          <a:xfrm>
            <a:off x="0" y="6176764"/>
            <a:ext cx="8441991" cy="646331"/>
          </a:xfrm>
          <a:prstGeom prst="rect">
            <a:avLst/>
          </a:prstGeom>
        </p:spPr>
        <p:txBody>
          <a:bodyPr wrap="square">
            <a:spAutoFit/>
          </a:bodyPr>
          <a:lstStyle/>
          <a:p>
            <a:r>
              <a:rPr lang="en-US" dirty="0" smtClean="0"/>
              <a:t>On </a:t>
            </a:r>
            <a:r>
              <a:rPr lang="en-US" dirty="0"/>
              <a:t>the Local Behavior of Spaces of Natural </a:t>
            </a:r>
            <a:r>
              <a:rPr lang="en-US" dirty="0" smtClean="0"/>
              <a:t>Images, Gunnar </a:t>
            </a:r>
            <a:r>
              <a:rPr lang="en-US" dirty="0" err="1"/>
              <a:t>Carlsson</a:t>
            </a:r>
            <a:r>
              <a:rPr lang="en-US" dirty="0"/>
              <a:t>, </a:t>
            </a:r>
            <a:r>
              <a:rPr lang="en-US" dirty="0" err="1"/>
              <a:t>Tigran</a:t>
            </a:r>
            <a:r>
              <a:rPr lang="en-US" dirty="0"/>
              <a:t> </a:t>
            </a:r>
            <a:r>
              <a:rPr lang="en-US" dirty="0" err="1"/>
              <a:t>Ishkhanov</a:t>
            </a:r>
            <a:r>
              <a:rPr lang="en-US" dirty="0"/>
              <a:t>, Vin de Silva, </a:t>
            </a:r>
            <a:r>
              <a:rPr lang="en-US" dirty="0" err="1"/>
              <a:t>Afra</a:t>
            </a:r>
            <a:r>
              <a:rPr lang="en-US" dirty="0"/>
              <a:t> </a:t>
            </a:r>
            <a:r>
              <a:rPr lang="en-US" dirty="0" err="1" smtClean="0"/>
              <a:t>Zomorodian</a:t>
            </a:r>
            <a:r>
              <a:rPr lang="en-US" dirty="0" smtClean="0"/>
              <a:t>, </a:t>
            </a:r>
            <a:r>
              <a:rPr lang="en-US" dirty="0"/>
              <a:t>International Journal of Computer Vision 2008, </a:t>
            </a:r>
            <a:r>
              <a:rPr lang="en-US" dirty="0" err="1"/>
              <a:t>pp</a:t>
            </a:r>
            <a:r>
              <a:rPr lang="en-US" dirty="0"/>
              <a:t> 1-</a:t>
            </a:r>
            <a:r>
              <a:rPr lang="en-US" dirty="0" smtClean="0"/>
              <a:t>12.</a:t>
            </a:r>
            <a:endParaRPr lang="en-US" dirty="0"/>
          </a:p>
        </p:txBody>
      </p:sp>
    </p:spTree>
    <p:extLst>
      <p:ext uri="{BB962C8B-B14F-4D97-AF65-F5344CB8AC3E}">
        <p14:creationId xmlns:p14="http://schemas.microsoft.com/office/powerpoint/2010/main" val="4277999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muexampleCLb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79351"/>
            <a:ext cx="8382000" cy="2568575"/>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5363" name="Text Box 3"/>
          <p:cNvSpPr txBox="1">
            <a:spLocks noChangeArrowheads="1"/>
          </p:cNvSpPr>
          <p:nvPr/>
        </p:nvSpPr>
        <p:spPr bwMode="auto">
          <a:xfrm>
            <a:off x="609600" y="241539"/>
            <a:ext cx="77724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eaLnBrk="1" hangingPunct="1">
              <a:spcBef>
                <a:spcPct val="50000"/>
              </a:spcBef>
            </a:pPr>
            <a:r>
              <a:rPr lang="en-US" sz="3600" dirty="0">
                <a:cs typeface="Arial" charset="0"/>
              </a:rPr>
              <a:t>Solving tangle equations</a:t>
            </a:r>
          </a:p>
        </p:txBody>
      </p:sp>
      <p:sp>
        <p:nvSpPr>
          <p:cNvPr id="2" name="Rectangle 1"/>
          <p:cNvSpPr/>
          <p:nvPr/>
        </p:nvSpPr>
        <p:spPr>
          <a:xfrm>
            <a:off x="381001" y="4070620"/>
            <a:ext cx="8523928" cy="2554545"/>
          </a:xfrm>
          <a:prstGeom prst="rect">
            <a:avLst/>
          </a:prstGeom>
        </p:spPr>
        <p:txBody>
          <a:bodyPr wrap="square">
            <a:spAutoFit/>
          </a:bodyPr>
          <a:lstStyle/>
          <a:p>
            <a:r>
              <a:rPr lang="en-US" sz="3200" dirty="0" smtClean="0"/>
              <a:t>Tangle equation from:  </a:t>
            </a:r>
            <a:r>
              <a:rPr lang="en-US" sz="3200" i="1" dirty="0" smtClean="0"/>
              <a:t>Path </a:t>
            </a:r>
            <a:r>
              <a:rPr lang="en-US" sz="3200" i="1" dirty="0"/>
              <a:t>of DNA within the Mu transpososome. Transposase interactions bridging two Mu ends and the enhancer trap five DNA </a:t>
            </a:r>
            <a:r>
              <a:rPr lang="en-US" sz="3200" i="1" dirty="0" smtClean="0"/>
              <a:t>supercoils.</a:t>
            </a:r>
            <a:r>
              <a:rPr lang="en-US" sz="3200" dirty="0" smtClean="0"/>
              <a:t> Pathania </a:t>
            </a:r>
            <a:r>
              <a:rPr lang="en-US" sz="3200" dirty="0"/>
              <a:t>S, Jayaram M, Harshey RM</a:t>
            </a:r>
            <a:r>
              <a:rPr lang="en-US" sz="3200" dirty="0" smtClean="0"/>
              <a:t>.</a:t>
            </a:r>
            <a:endParaRPr lang="en-US" sz="3200" dirty="0"/>
          </a:p>
          <a:p>
            <a:r>
              <a:rPr lang="en-US" sz="3200" dirty="0"/>
              <a:t>Cell. 2002 May 17;109(4):425-36.</a:t>
            </a:r>
          </a:p>
        </p:txBody>
      </p:sp>
    </p:spTree>
    <p:extLst>
      <p:ext uri="{BB962C8B-B14F-4D97-AF65-F5344CB8AC3E}">
        <p14:creationId xmlns:p14="http://schemas.microsoft.com/office/powerpoint/2010/main" val="34889639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44452" y="424185"/>
            <a:ext cx="4173832" cy="1552612"/>
            <a:chOff x="1871958" y="5129340"/>
            <a:chExt cx="4173832" cy="1552612"/>
          </a:xfrm>
        </p:grpSpPr>
        <p:pic>
          <p:nvPicPr>
            <p:cNvPr id="3" name="Picture 2"/>
            <p:cNvPicPr>
              <a:picLocks noChangeAspect="1"/>
            </p:cNvPicPr>
            <p:nvPr/>
          </p:nvPicPr>
          <p:blipFill rotWithShape="1">
            <a:blip r:embed="rId2"/>
            <a:srcRect l="64364" t="4243" r="3699" b="63569"/>
            <a:stretch/>
          </p:blipFill>
          <p:spPr>
            <a:xfrm>
              <a:off x="1871958" y="5129340"/>
              <a:ext cx="1463040" cy="1552612"/>
            </a:xfrm>
            <a:prstGeom prst="rect">
              <a:avLst/>
            </a:prstGeom>
          </p:spPr>
        </p:pic>
        <p:sp>
          <p:nvSpPr>
            <p:cNvPr id="4" name="Rectangle 3"/>
            <p:cNvSpPr/>
            <p:nvPr/>
          </p:nvSpPr>
          <p:spPr>
            <a:xfrm>
              <a:off x="3426740" y="5442880"/>
              <a:ext cx="2619050" cy="584775"/>
            </a:xfrm>
            <a:prstGeom prst="rect">
              <a:avLst/>
            </a:prstGeom>
          </p:spPr>
          <p:txBody>
            <a:bodyPr wrap="none">
              <a:spAutoFit/>
            </a:bodyPr>
            <a:lstStyle/>
            <a:p>
              <a:r>
                <a:rPr lang="en-US" sz="3200" dirty="0"/>
                <a:t>is a point in </a:t>
              </a:r>
              <a:r>
                <a:rPr lang="en-US" sz="3200" dirty="0" smtClean="0"/>
                <a:t>S</a:t>
              </a:r>
              <a:r>
                <a:rPr lang="en-US" sz="3200" baseline="30000" dirty="0"/>
                <a:t>7</a:t>
              </a:r>
              <a:r>
                <a:rPr lang="en-US" sz="3200" dirty="0" smtClean="0"/>
                <a:t> </a:t>
              </a:r>
              <a:endParaRPr lang="en-US" sz="3200" dirty="0"/>
            </a:p>
          </p:txBody>
        </p:sp>
      </p:grpSp>
      <p:sp>
        <p:nvSpPr>
          <p:cNvPr id="5" name="Rectangle 4"/>
          <p:cNvSpPr/>
          <p:nvPr/>
        </p:nvSpPr>
        <p:spPr>
          <a:xfrm>
            <a:off x="546620" y="2470250"/>
            <a:ext cx="6806928" cy="3539430"/>
          </a:xfrm>
          <a:prstGeom prst="rect">
            <a:avLst/>
          </a:prstGeom>
        </p:spPr>
        <p:txBody>
          <a:bodyPr wrap="none">
            <a:spAutoFit/>
          </a:bodyPr>
          <a:lstStyle/>
          <a:p>
            <a:r>
              <a:rPr lang="en-US" sz="3200" dirty="0" smtClean="0">
                <a:latin typeface="+mj-lt"/>
              </a:rPr>
              <a:t>Data </a:t>
            </a:r>
            <a:r>
              <a:rPr lang="en-US" sz="3200" dirty="0">
                <a:latin typeface="+mj-lt"/>
              </a:rPr>
              <a:t>set </a:t>
            </a:r>
            <a:r>
              <a:rPr lang="en-US" sz="3200" i="1" dirty="0">
                <a:latin typeface="+mj-lt"/>
              </a:rPr>
              <a:t>M </a:t>
            </a:r>
            <a:r>
              <a:rPr lang="en-US" sz="3200" dirty="0" smtClean="0">
                <a:latin typeface="+mj-lt"/>
              </a:rPr>
              <a:t>has </a:t>
            </a:r>
            <a:r>
              <a:rPr lang="en-US" sz="3200" dirty="0">
                <a:latin typeface="+mj-lt"/>
              </a:rPr>
              <a:t>over 8 </a:t>
            </a:r>
            <a:r>
              <a:rPr lang="en-US" sz="3200" i="1" dirty="0">
                <a:latin typeface="+mj-lt"/>
              </a:rPr>
              <a:t>× </a:t>
            </a:r>
            <a:r>
              <a:rPr lang="en-US" sz="3200" dirty="0">
                <a:latin typeface="+mj-lt"/>
              </a:rPr>
              <a:t>10</a:t>
            </a:r>
            <a:r>
              <a:rPr lang="en-US" sz="3200" baseline="30000" dirty="0">
                <a:latin typeface="+mj-lt"/>
              </a:rPr>
              <a:t>6</a:t>
            </a:r>
            <a:r>
              <a:rPr lang="en-US" sz="3200" dirty="0">
                <a:latin typeface="+mj-lt"/>
              </a:rPr>
              <a:t> points in </a:t>
            </a:r>
            <a:r>
              <a:rPr lang="en-US" sz="3200" i="1" dirty="0" smtClean="0">
                <a:latin typeface="+mj-lt"/>
              </a:rPr>
              <a:t>S</a:t>
            </a:r>
            <a:r>
              <a:rPr lang="en-US" sz="3200" baseline="30000" dirty="0" smtClean="0">
                <a:latin typeface="+mj-lt"/>
              </a:rPr>
              <a:t>7</a:t>
            </a:r>
            <a:r>
              <a:rPr lang="en-US" sz="3200" dirty="0" smtClean="0">
                <a:latin typeface="+mj-lt"/>
              </a:rPr>
              <a:t>.</a:t>
            </a:r>
          </a:p>
          <a:p>
            <a:endParaRPr lang="en-US" sz="3200" dirty="0" smtClean="0">
              <a:latin typeface="+mj-lt"/>
            </a:endParaRPr>
          </a:p>
          <a:p>
            <a:r>
              <a:rPr lang="en-US" sz="3200" dirty="0" smtClean="0">
                <a:latin typeface="+mj-lt"/>
              </a:rPr>
              <a:t>Randomly choose 5000 points.</a:t>
            </a:r>
          </a:p>
          <a:p>
            <a:endParaRPr lang="en-US" sz="3200" dirty="0">
              <a:latin typeface="+mj-lt"/>
            </a:endParaRPr>
          </a:p>
          <a:p>
            <a:r>
              <a:rPr lang="en-US" sz="3200" dirty="0" smtClean="0">
                <a:latin typeface="+mj-lt"/>
              </a:rPr>
              <a:t>Take the T% densest points.</a:t>
            </a:r>
          </a:p>
          <a:p>
            <a:endParaRPr lang="en-US" sz="3200" dirty="0">
              <a:latin typeface="+mj-lt"/>
            </a:endParaRPr>
          </a:p>
          <a:p>
            <a:r>
              <a:rPr lang="en-US" sz="3200" dirty="0" smtClean="0">
                <a:latin typeface="+mj-lt"/>
              </a:rPr>
              <a:t>Choose a subset of 50 Landmark points.</a:t>
            </a:r>
          </a:p>
        </p:txBody>
      </p:sp>
    </p:spTree>
    <p:extLst>
      <p:ext uri="{BB962C8B-B14F-4D97-AF65-F5344CB8AC3E}">
        <p14:creationId xmlns:p14="http://schemas.microsoft.com/office/powerpoint/2010/main" val="11741310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0792" y="2650394"/>
            <a:ext cx="8986444" cy="4172581"/>
          </a:xfrm>
          <a:prstGeom prst="rect">
            <a:avLst/>
          </a:prstGeom>
        </p:spPr>
      </p:pic>
      <p:pic>
        <p:nvPicPr>
          <p:cNvPr id="2" name="Picture 1"/>
          <p:cNvPicPr>
            <a:picLocks noChangeAspect="1"/>
          </p:cNvPicPr>
          <p:nvPr/>
        </p:nvPicPr>
        <p:blipFill>
          <a:blip r:embed="rId3"/>
          <a:stretch>
            <a:fillRect/>
          </a:stretch>
        </p:blipFill>
        <p:spPr>
          <a:xfrm>
            <a:off x="0" y="76200"/>
            <a:ext cx="9144000" cy="2941851"/>
          </a:xfrm>
          <a:prstGeom prst="rect">
            <a:avLst/>
          </a:prstGeom>
        </p:spPr>
      </p:pic>
      <p:sp>
        <p:nvSpPr>
          <p:cNvPr id="3" name="Rectangle 2"/>
          <p:cNvSpPr/>
          <p:nvPr/>
        </p:nvSpPr>
        <p:spPr>
          <a:xfrm>
            <a:off x="674355" y="719351"/>
            <a:ext cx="7789312" cy="584776"/>
          </a:xfrm>
          <a:prstGeom prst="rect">
            <a:avLst/>
          </a:prstGeom>
        </p:spPr>
        <p:txBody>
          <a:bodyPr wrap="none">
            <a:spAutoFit/>
          </a:bodyPr>
          <a:lstStyle/>
          <a:p>
            <a:r>
              <a:rPr lang="en-US" sz="3200" dirty="0" err="1" smtClean="0">
                <a:solidFill>
                  <a:srgbClr val="0000FF"/>
                </a:solidFill>
              </a:rPr>
              <a:t>comptop.stanford.edu</a:t>
            </a:r>
            <a:r>
              <a:rPr lang="en-US" sz="3200" dirty="0" smtClean="0">
                <a:solidFill>
                  <a:srgbClr val="0000FF"/>
                </a:solidFill>
              </a:rPr>
              <a:t>/preprints/</a:t>
            </a:r>
            <a:r>
              <a:rPr lang="en-US" sz="3200" dirty="0" err="1" smtClean="0">
                <a:solidFill>
                  <a:srgbClr val="0000FF"/>
                </a:solidFill>
              </a:rPr>
              <a:t>witness.pdf</a:t>
            </a:r>
            <a:endParaRPr lang="en-US" sz="3200" dirty="0">
              <a:solidFill>
                <a:srgbClr val="0000FF"/>
              </a:solidFill>
            </a:endParaRPr>
          </a:p>
        </p:txBody>
      </p:sp>
    </p:spTree>
    <p:extLst>
      <p:ext uri="{BB962C8B-B14F-4D97-AF65-F5344CB8AC3E}">
        <p14:creationId xmlns:p14="http://schemas.microsoft.com/office/powerpoint/2010/main" val="133083681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0600" y="177312"/>
            <a:ext cx="3911600" cy="584776"/>
          </a:xfrm>
          <a:prstGeom prst="rect">
            <a:avLst/>
          </a:prstGeom>
          <a:noFill/>
        </p:spPr>
        <p:txBody>
          <a:bodyPr wrap="square" rtlCol="0">
            <a:spAutoFit/>
          </a:bodyPr>
          <a:lstStyle/>
          <a:p>
            <a:r>
              <a:rPr lang="en-US" sz="3200" dirty="0" smtClean="0"/>
              <a:t>Witness complex</a:t>
            </a:r>
          </a:p>
        </p:txBody>
      </p:sp>
      <p:sp>
        <p:nvSpPr>
          <p:cNvPr id="21" name="TextBox 20"/>
          <p:cNvSpPr txBox="1"/>
          <p:nvPr/>
        </p:nvSpPr>
        <p:spPr>
          <a:xfrm>
            <a:off x="522087" y="3502989"/>
            <a:ext cx="8307123" cy="2062103"/>
          </a:xfrm>
          <a:prstGeom prst="rect">
            <a:avLst/>
          </a:prstGeom>
          <a:noFill/>
        </p:spPr>
        <p:txBody>
          <a:bodyPr wrap="square" rtlCol="0">
            <a:spAutoFit/>
          </a:bodyPr>
          <a:lstStyle/>
          <a:p>
            <a:r>
              <a:rPr lang="en-US" sz="3200" dirty="0" smtClean="0"/>
              <a:t>Let D = set of point cloud data points.</a:t>
            </a:r>
          </a:p>
          <a:p>
            <a:endParaRPr lang="en-US" sz="3200" dirty="0"/>
          </a:p>
          <a:p>
            <a:r>
              <a:rPr lang="en-US" sz="3200" dirty="0" smtClean="0"/>
              <a:t>Choose </a:t>
            </a:r>
            <a:r>
              <a:rPr lang="en-US" sz="3200" dirty="0" smtClean="0">
                <a:solidFill>
                  <a:srgbClr val="FF0000"/>
                </a:solidFill>
              </a:rPr>
              <a:t>L</a:t>
            </a:r>
            <a:r>
              <a:rPr lang="en-US" sz="3200" dirty="0" smtClean="0"/>
              <a:t>      D,  </a:t>
            </a:r>
            <a:r>
              <a:rPr lang="en-US" sz="3200" dirty="0" smtClean="0">
                <a:solidFill>
                  <a:srgbClr val="FF0000"/>
                </a:solidFill>
              </a:rPr>
              <a:t>L</a:t>
            </a:r>
            <a:r>
              <a:rPr lang="en-US" sz="3200" dirty="0" smtClean="0"/>
              <a:t> = set of landmark points.</a:t>
            </a:r>
          </a:p>
          <a:p>
            <a:endParaRPr lang="en-US" sz="3200" dirty="0"/>
          </a:p>
        </p:txBody>
      </p:sp>
      <p:sp>
        <p:nvSpPr>
          <p:cNvPr id="22" name="TextBox 21"/>
          <p:cNvSpPr txBox="1"/>
          <p:nvPr/>
        </p:nvSpPr>
        <p:spPr>
          <a:xfrm rot="5400000">
            <a:off x="2211884" y="4441191"/>
            <a:ext cx="337791" cy="584776"/>
          </a:xfrm>
          <a:prstGeom prst="rect">
            <a:avLst/>
          </a:prstGeom>
          <a:noFill/>
        </p:spPr>
        <p:txBody>
          <a:bodyPr wrap="square" rtlCol="0">
            <a:spAutoFit/>
          </a:bodyPr>
          <a:lstStyle/>
          <a:p>
            <a:r>
              <a:rPr lang="en-US" sz="3200" dirty="0" smtClean="0"/>
              <a:t>U</a:t>
            </a:r>
          </a:p>
        </p:txBody>
      </p:sp>
      <p:grpSp>
        <p:nvGrpSpPr>
          <p:cNvPr id="13" name="Group 12"/>
          <p:cNvGrpSpPr/>
          <p:nvPr/>
        </p:nvGrpSpPr>
        <p:grpSpPr>
          <a:xfrm>
            <a:off x="3373898" y="1304551"/>
            <a:ext cx="1771994" cy="1838948"/>
            <a:chOff x="5145892" y="553294"/>
            <a:chExt cx="1771994" cy="1838948"/>
          </a:xfrm>
        </p:grpSpPr>
        <p:sp>
          <p:nvSpPr>
            <p:cNvPr id="23" name="Oval 22"/>
            <p:cNvSpPr>
              <a:spLocks noChangeAspect="1"/>
            </p:cNvSpPr>
            <p:nvPr/>
          </p:nvSpPr>
          <p:spPr>
            <a:xfrm>
              <a:off x="5145892" y="1762998"/>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6313470" y="174889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5645518" y="887686"/>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725792" y="179148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5324372" y="1304551"/>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6643566" y="1732109"/>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6094696" y="1250660"/>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a:off x="5634051" y="553294"/>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5159404" y="2117922"/>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089266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0600" y="177312"/>
            <a:ext cx="3911600" cy="584776"/>
          </a:xfrm>
          <a:prstGeom prst="rect">
            <a:avLst/>
          </a:prstGeom>
          <a:noFill/>
        </p:spPr>
        <p:txBody>
          <a:bodyPr wrap="square" rtlCol="0">
            <a:spAutoFit/>
          </a:bodyPr>
          <a:lstStyle/>
          <a:p>
            <a:r>
              <a:rPr lang="en-US" sz="3200" dirty="0" smtClean="0"/>
              <a:t>Witness complex</a:t>
            </a:r>
          </a:p>
        </p:txBody>
      </p:sp>
      <p:sp>
        <p:nvSpPr>
          <p:cNvPr id="21" name="TextBox 20"/>
          <p:cNvSpPr txBox="1"/>
          <p:nvPr/>
        </p:nvSpPr>
        <p:spPr>
          <a:xfrm>
            <a:off x="522087" y="3502989"/>
            <a:ext cx="8307123" cy="3046988"/>
          </a:xfrm>
          <a:prstGeom prst="rect">
            <a:avLst/>
          </a:prstGeom>
          <a:noFill/>
        </p:spPr>
        <p:txBody>
          <a:bodyPr wrap="square" rtlCol="0">
            <a:spAutoFit/>
          </a:bodyPr>
          <a:lstStyle/>
          <a:p>
            <a:r>
              <a:rPr lang="en-US" sz="3200" dirty="0" smtClean="0"/>
              <a:t>Let D = set of point cloud data points.</a:t>
            </a:r>
          </a:p>
          <a:p>
            <a:endParaRPr lang="en-US" sz="3200" dirty="0"/>
          </a:p>
          <a:p>
            <a:r>
              <a:rPr lang="en-US" sz="3200" dirty="0" smtClean="0"/>
              <a:t>Choose </a:t>
            </a:r>
            <a:r>
              <a:rPr lang="en-US" sz="3200" dirty="0" smtClean="0">
                <a:solidFill>
                  <a:srgbClr val="FF0000"/>
                </a:solidFill>
              </a:rPr>
              <a:t>L</a:t>
            </a:r>
            <a:r>
              <a:rPr lang="en-US" sz="3200" dirty="0" smtClean="0"/>
              <a:t>      D,  </a:t>
            </a:r>
            <a:r>
              <a:rPr lang="en-US" sz="3200" dirty="0" smtClean="0">
                <a:solidFill>
                  <a:srgbClr val="FF0000"/>
                </a:solidFill>
              </a:rPr>
              <a:t>L</a:t>
            </a:r>
            <a:r>
              <a:rPr lang="en-US" sz="3200" dirty="0" smtClean="0"/>
              <a:t> = set of landmark points.</a:t>
            </a:r>
          </a:p>
          <a:p>
            <a:endParaRPr lang="en-US" sz="3200" dirty="0"/>
          </a:p>
          <a:p>
            <a:r>
              <a:rPr lang="en-US" sz="3200" dirty="0" smtClean="0">
                <a:solidFill>
                  <a:srgbClr val="FF0000"/>
                </a:solidFill>
              </a:rPr>
              <a:t>Normally L is a small subset, but in this example, L is a large red subset.</a:t>
            </a:r>
          </a:p>
        </p:txBody>
      </p:sp>
      <p:sp>
        <p:nvSpPr>
          <p:cNvPr id="22" name="TextBox 21"/>
          <p:cNvSpPr txBox="1"/>
          <p:nvPr/>
        </p:nvSpPr>
        <p:spPr>
          <a:xfrm rot="5400000">
            <a:off x="2211884" y="4441191"/>
            <a:ext cx="337791" cy="584776"/>
          </a:xfrm>
          <a:prstGeom prst="rect">
            <a:avLst/>
          </a:prstGeom>
          <a:noFill/>
        </p:spPr>
        <p:txBody>
          <a:bodyPr wrap="square" rtlCol="0">
            <a:spAutoFit/>
          </a:bodyPr>
          <a:lstStyle/>
          <a:p>
            <a:r>
              <a:rPr lang="en-US" sz="3200" dirty="0" smtClean="0"/>
              <a:t>U</a:t>
            </a:r>
          </a:p>
        </p:txBody>
      </p:sp>
      <p:grpSp>
        <p:nvGrpSpPr>
          <p:cNvPr id="13" name="Group 12"/>
          <p:cNvGrpSpPr/>
          <p:nvPr/>
        </p:nvGrpSpPr>
        <p:grpSpPr>
          <a:xfrm>
            <a:off x="3373898" y="1304551"/>
            <a:ext cx="1771994" cy="1838948"/>
            <a:chOff x="5145892" y="553294"/>
            <a:chExt cx="1771994" cy="1838948"/>
          </a:xfrm>
        </p:grpSpPr>
        <p:sp>
          <p:nvSpPr>
            <p:cNvPr id="23" name="Oval 22"/>
            <p:cNvSpPr>
              <a:spLocks noChangeAspect="1"/>
            </p:cNvSpPr>
            <p:nvPr/>
          </p:nvSpPr>
          <p:spPr>
            <a:xfrm>
              <a:off x="5145892" y="1762998"/>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6313470" y="174889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5645518" y="887686"/>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725792" y="179148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5324372" y="1304551"/>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6643566" y="1732109"/>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6094696" y="1250660"/>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a:off x="5634051" y="553294"/>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5159404" y="2117922"/>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6349844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78817" y="3948892"/>
            <a:ext cx="3685568" cy="2554545"/>
            <a:chOff x="473402" y="5082387"/>
            <a:chExt cx="3685568" cy="2554545"/>
          </a:xfrm>
        </p:grpSpPr>
        <p:sp>
          <p:nvSpPr>
            <p:cNvPr id="21" name="TextBox 20"/>
            <p:cNvSpPr txBox="1"/>
            <p:nvPr/>
          </p:nvSpPr>
          <p:spPr>
            <a:xfrm>
              <a:off x="473402" y="5082387"/>
              <a:ext cx="3685568" cy="2554545"/>
            </a:xfrm>
            <a:prstGeom prst="rect">
              <a:avLst/>
            </a:prstGeom>
            <a:noFill/>
          </p:spPr>
          <p:txBody>
            <a:bodyPr wrap="square" rtlCol="0">
              <a:spAutoFit/>
            </a:bodyPr>
            <a:lstStyle/>
            <a:p>
              <a:r>
                <a:rPr lang="en-US" sz="3200" dirty="0" smtClean="0"/>
                <a:t>Let D = set of point cloud data points.</a:t>
              </a:r>
              <a:endParaRPr lang="en-US" sz="3200" dirty="0"/>
            </a:p>
            <a:p>
              <a:r>
                <a:rPr lang="en-US" sz="3200" dirty="0" smtClean="0"/>
                <a:t>Choose </a:t>
              </a:r>
              <a:r>
                <a:rPr lang="en-US" sz="3200" dirty="0" smtClean="0">
                  <a:solidFill>
                    <a:srgbClr val="FF0000"/>
                  </a:solidFill>
                </a:rPr>
                <a:t>L</a:t>
              </a:r>
              <a:r>
                <a:rPr lang="en-US" sz="3200" dirty="0" smtClean="0"/>
                <a:t>      D,  </a:t>
              </a:r>
            </a:p>
            <a:p>
              <a:r>
                <a:rPr lang="en-US" sz="3200" dirty="0" smtClean="0">
                  <a:solidFill>
                    <a:srgbClr val="FF0000"/>
                  </a:solidFill>
                </a:rPr>
                <a:t>L</a:t>
              </a:r>
              <a:r>
                <a:rPr lang="en-US" sz="3200" dirty="0" smtClean="0"/>
                <a:t> = set of landmark points </a:t>
              </a:r>
              <a:r>
                <a:rPr lang="en-US" sz="3200" dirty="0" smtClean="0">
                  <a:solidFill>
                    <a:srgbClr val="C00000"/>
                  </a:solidFill>
                </a:rPr>
                <a:t>= vertices.</a:t>
              </a:r>
            </a:p>
          </p:txBody>
        </p:sp>
        <p:sp>
          <p:nvSpPr>
            <p:cNvPr id="22" name="TextBox 21"/>
            <p:cNvSpPr txBox="1"/>
            <p:nvPr/>
          </p:nvSpPr>
          <p:spPr>
            <a:xfrm rot="5400000">
              <a:off x="2180237" y="6042153"/>
              <a:ext cx="337791" cy="584776"/>
            </a:xfrm>
            <a:prstGeom prst="rect">
              <a:avLst/>
            </a:prstGeom>
            <a:noFill/>
          </p:spPr>
          <p:txBody>
            <a:bodyPr wrap="square" rtlCol="0">
              <a:spAutoFit/>
            </a:bodyPr>
            <a:lstStyle/>
            <a:p>
              <a:r>
                <a:rPr lang="en-US" sz="3200" dirty="0" smtClean="0"/>
                <a:t>U</a:t>
              </a:r>
            </a:p>
          </p:txBody>
        </p:sp>
      </p:grpSp>
      <p:sp>
        <p:nvSpPr>
          <p:cNvPr id="24" name="TextBox 23"/>
          <p:cNvSpPr txBox="1"/>
          <p:nvPr/>
        </p:nvSpPr>
        <p:spPr>
          <a:xfrm>
            <a:off x="0" y="197936"/>
            <a:ext cx="4685232" cy="584776"/>
          </a:xfrm>
          <a:prstGeom prst="rect">
            <a:avLst/>
          </a:prstGeom>
          <a:noFill/>
        </p:spPr>
        <p:txBody>
          <a:bodyPr wrap="square" rtlCol="0">
            <a:spAutoFit/>
          </a:bodyPr>
          <a:lstStyle/>
          <a:p>
            <a:r>
              <a:rPr lang="en-US" sz="3200" dirty="0" smtClean="0"/>
              <a:t>W</a:t>
            </a:r>
            <a:r>
              <a:rPr lang="en-US" sz="3200" baseline="-25000" dirty="0" smtClean="0"/>
              <a:t>∞</a:t>
            </a:r>
            <a:r>
              <a:rPr lang="en-US" sz="3200" dirty="0" smtClean="0"/>
              <a:t>(D) = Witness complex</a:t>
            </a:r>
          </a:p>
        </p:txBody>
      </p:sp>
      <p:sp>
        <p:nvSpPr>
          <p:cNvPr id="25" name="Rectangle 24"/>
          <p:cNvSpPr/>
          <p:nvPr/>
        </p:nvSpPr>
        <p:spPr>
          <a:xfrm>
            <a:off x="4534072" y="142214"/>
            <a:ext cx="4599797" cy="6329937"/>
          </a:xfrm>
          <a:prstGeom prst="rect">
            <a:avLst/>
          </a:prstGeom>
          <a:solidFill>
            <a:schemeClr val="bg2"/>
          </a:solidFill>
        </p:spPr>
        <p:txBody>
          <a:bodyPr wrap="square">
            <a:spAutoFit/>
          </a:bodyPr>
          <a:lstStyle/>
          <a:p>
            <a:r>
              <a:rPr lang="en-US" sz="3200" dirty="0" smtClean="0">
                <a:solidFill>
                  <a:srgbClr val="FF0000"/>
                </a:solidFill>
              </a:rPr>
              <a:t>v</a:t>
            </a:r>
            <a:r>
              <a:rPr lang="en-US" sz="3200" baseline="-25000" dirty="0" smtClean="0">
                <a:solidFill>
                  <a:srgbClr val="FF0000"/>
                </a:solidFill>
              </a:rPr>
              <a:t>0</a:t>
            </a:r>
            <a:r>
              <a:rPr lang="en-US" sz="3200" dirty="0" smtClean="0">
                <a:solidFill>
                  <a:srgbClr val="FF0000"/>
                </a:solidFill>
              </a:rPr>
              <a:t>,v</a:t>
            </a:r>
            <a:r>
              <a:rPr lang="en-US" sz="3200" baseline="-25000" dirty="0" smtClean="0">
                <a:solidFill>
                  <a:srgbClr val="FF0000"/>
                </a:solidFill>
              </a:rPr>
              <a:t>1</a:t>
            </a:r>
            <a:r>
              <a:rPr lang="en-US" sz="3200" dirty="0">
                <a:solidFill>
                  <a:srgbClr val="FF0000"/>
                </a:solidFill>
              </a:rPr>
              <a:t>,...</a:t>
            </a:r>
            <a:r>
              <a:rPr lang="en-US" sz="3200" dirty="0" smtClean="0">
                <a:solidFill>
                  <a:srgbClr val="FF0000"/>
                </a:solidFill>
              </a:rPr>
              <a:t>,</a:t>
            </a:r>
            <a:r>
              <a:rPr lang="en-US" sz="3200" dirty="0" err="1" smtClean="0">
                <a:solidFill>
                  <a:srgbClr val="FF0000"/>
                </a:solidFill>
              </a:rPr>
              <a:t>v</a:t>
            </a:r>
            <a:r>
              <a:rPr lang="en-US" sz="3200" baseline="-25000" dirty="0" err="1" smtClean="0">
                <a:solidFill>
                  <a:srgbClr val="FF0000"/>
                </a:solidFill>
              </a:rPr>
              <a:t>k</a:t>
            </a:r>
            <a:r>
              <a:rPr lang="en-US" sz="3200" dirty="0" smtClean="0">
                <a:solidFill>
                  <a:srgbClr val="FF0000"/>
                </a:solidFill>
              </a:rPr>
              <a:t> </a:t>
            </a:r>
            <a:r>
              <a:rPr lang="en-US" sz="3200" dirty="0"/>
              <a:t>span a </a:t>
            </a:r>
            <a:r>
              <a:rPr lang="en-US" sz="3200" dirty="0" smtClean="0"/>
              <a:t>k-simplex </a:t>
            </a:r>
          </a:p>
          <a:p>
            <a:pPr algn="ctr"/>
            <a:r>
              <a:rPr lang="en-US" sz="3200" i="1" dirty="0" err="1" smtClean="0">
                <a:solidFill>
                  <a:schemeClr val="tx2">
                    <a:lumMod val="75000"/>
                  </a:schemeClr>
                </a:solidFill>
              </a:rPr>
              <a:t>iff</a:t>
            </a:r>
            <a:r>
              <a:rPr lang="en-US" altLang="zh-TW" sz="3200" i="1" dirty="0" smtClean="0">
                <a:solidFill>
                  <a:srgbClr val="17375E"/>
                </a:solidFill>
                <a:ea typeface="新細明體" charset="0"/>
              </a:rPr>
              <a:t> </a:t>
            </a:r>
            <a:r>
              <a:rPr lang="en-US" altLang="zh-TW" sz="3200" dirty="0" smtClean="0">
                <a:solidFill>
                  <a:srgbClr val="17375E"/>
                </a:solidFill>
                <a:ea typeface="新細明體" charset="0"/>
              </a:rPr>
              <a:t> </a:t>
            </a:r>
          </a:p>
          <a:p>
            <a:r>
              <a:rPr lang="en-US" sz="3200" dirty="0" smtClean="0"/>
              <a:t>there </a:t>
            </a:r>
            <a:r>
              <a:rPr lang="en-US" sz="3200" dirty="0"/>
              <a:t>is a point </a:t>
            </a:r>
            <a:r>
              <a:rPr lang="en-US" sz="3200" dirty="0">
                <a:solidFill>
                  <a:srgbClr val="660066"/>
                </a:solidFill>
              </a:rPr>
              <a:t>w</a:t>
            </a:r>
            <a:r>
              <a:rPr lang="en-US" sz="3200" dirty="0"/>
              <a:t> ∈ D</a:t>
            </a:r>
            <a:r>
              <a:rPr lang="en-US" sz="3200" dirty="0" smtClean="0"/>
              <a:t>, </a:t>
            </a:r>
            <a:r>
              <a:rPr lang="en-US" sz="3200" dirty="0"/>
              <a:t>whose k+1 nearest</a:t>
            </a:r>
          </a:p>
          <a:p>
            <a:r>
              <a:rPr lang="en-US" sz="3200" dirty="0" err="1"/>
              <a:t>neighbours</a:t>
            </a:r>
            <a:r>
              <a:rPr lang="en-US" sz="3200" dirty="0"/>
              <a:t> in </a:t>
            </a:r>
            <a:r>
              <a:rPr lang="en-US" sz="3200" dirty="0">
                <a:solidFill>
                  <a:srgbClr val="FF0000"/>
                </a:solidFill>
              </a:rPr>
              <a:t>L </a:t>
            </a:r>
            <a:r>
              <a:rPr lang="en-US" sz="3200" dirty="0"/>
              <a:t>are </a:t>
            </a:r>
            <a:r>
              <a:rPr lang="en-US" sz="3200" dirty="0" smtClean="0">
                <a:solidFill>
                  <a:srgbClr val="FF0000"/>
                </a:solidFill>
              </a:rPr>
              <a:t>v</a:t>
            </a:r>
            <a:r>
              <a:rPr lang="en-US" sz="3200" baseline="-25000" dirty="0" smtClean="0">
                <a:solidFill>
                  <a:srgbClr val="FF0000"/>
                </a:solidFill>
              </a:rPr>
              <a:t>0</a:t>
            </a:r>
            <a:r>
              <a:rPr lang="en-US" sz="3200" dirty="0" smtClean="0">
                <a:solidFill>
                  <a:srgbClr val="FF0000"/>
                </a:solidFill>
              </a:rPr>
              <a:t>,v</a:t>
            </a:r>
            <a:r>
              <a:rPr lang="en-US" sz="3200" baseline="-25000" dirty="0" smtClean="0">
                <a:solidFill>
                  <a:srgbClr val="FF0000"/>
                </a:solidFill>
              </a:rPr>
              <a:t>1</a:t>
            </a:r>
            <a:r>
              <a:rPr lang="en-US" sz="3200" dirty="0" smtClean="0">
                <a:solidFill>
                  <a:srgbClr val="FF0000"/>
                </a:solidFill>
              </a:rPr>
              <a:t>,...,</a:t>
            </a:r>
            <a:r>
              <a:rPr lang="en-US" sz="3200" dirty="0" err="1" smtClean="0">
                <a:solidFill>
                  <a:srgbClr val="FF0000"/>
                </a:solidFill>
              </a:rPr>
              <a:t>v</a:t>
            </a:r>
            <a:r>
              <a:rPr lang="en-US" sz="3200" baseline="-25000" dirty="0" err="1" smtClean="0">
                <a:solidFill>
                  <a:srgbClr val="FF0000"/>
                </a:solidFill>
              </a:rPr>
              <a:t>k</a:t>
            </a:r>
            <a:endParaRPr lang="en-US" sz="3200" baseline="-25000" dirty="0" smtClean="0">
              <a:solidFill>
                <a:srgbClr val="FF0000"/>
              </a:solidFill>
            </a:endParaRPr>
          </a:p>
          <a:p>
            <a:endParaRPr lang="en-US" sz="3200" baseline="-25000" dirty="0">
              <a:solidFill>
                <a:srgbClr val="FF0000"/>
              </a:solidFill>
            </a:endParaRPr>
          </a:p>
          <a:p>
            <a:r>
              <a:rPr lang="en-US" sz="3200" dirty="0" smtClean="0"/>
              <a:t>and all the faces of {</a:t>
            </a:r>
            <a:r>
              <a:rPr lang="en-US" sz="3200" dirty="0" smtClean="0">
                <a:solidFill>
                  <a:srgbClr val="FF0000"/>
                </a:solidFill>
              </a:rPr>
              <a:t>v</a:t>
            </a:r>
            <a:r>
              <a:rPr lang="en-US" sz="3200" baseline="-25000" dirty="0" smtClean="0">
                <a:solidFill>
                  <a:srgbClr val="FF0000"/>
                </a:solidFill>
              </a:rPr>
              <a:t>0</a:t>
            </a:r>
            <a:r>
              <a:rPr lang="en-US" sz="3200" dirty="0" smtClean="0">
                <a:solidFill>
                  <a:srgbClr val="FF0000"/>
                </a:solidFill>
              </a:rPr>
              <a:t>,v</a:t>
            </a:r>
            <a:r>
              <a:rPr lang="en-US" sz="3200" baseline="-25000" dirty="0" smtClean="0">
                <a:solidFill>
                  <a:srgbClr val="FF0000"/>
                </a:solidFill>
              </a:rPr>
              <a:t>1</a:t>
            </a:r>
            <a:r>
              <a:rPr lang="en-US" sz="3200" dirty="0" smtClean="0">
                <a:solidFill>
                  <a:srgbClr val="FF0000"/>
                </a:solidFill>
              </a:rPr>
              <a:t>,...,</a:t>
            </a:r>
            <a:r>
              <a:rPr lang="en-US" sz="3200" dirty="0" err="1" smtClean="0">
                <a:solidFill>
                  <a:srgbClr val="FF0000"/>
                </a:solidFill>
              </a:rPr>
              <a:t>v</a:t>
            </a:r>
            <a:r>
              <a:rPr lang="en-US" sz="3200" baseline="-25000" dirty="0" err="1" smtClean="0">
                <a:solidFill>
                  <a:srgbClr val="FF0000"/>
                </a:solidFill>
              </a:rPr>
              <a:t>k</a:t>
            </a:r>
            <a:r>
              <a:rPr lang="en-US" sz="3200" dirty="0" smtClean="0"/>
              <a:t>} belong to the witness complex. </a:t>
            </a:r>
          </a:p>
          <a:p>
            <a:endParaRPr lang="en-US" sz="3200" dirty="0"/>
          </a:p>
          <a:p>
            <a:r>
              <a:rPr lang="en-US" sz="3200" dirty="0" smtClean="0">
                <a:solidFill>
                  <a:srgbClr val="660066"/>
                </a:solidFill>
              </a:rPr>
              <a:t>w</a:t>
            </a:r>
            <a:r>
              <a:rPr lang="en-US" sz="3200" dirty="0" smtClean="0">
                <a:solidFill>
                  <a:srgbClr val="000000"/>
                </a:solidFill>
              </a:rPr>
              <a:t> is called a “weak” witness.</a:t>
            </a:r>
            <a:endParaRPr lang="en-US" sz="3200" dirty="0">
              <a:solidFill>
                <a:srgbClr val="000000"/>
              </a:solidFill>
            </a:endParaRPr>
          </a:p>
        </p:txBody>
      </p:sp>
      <p:grpSp>
        <p:nvGrpSpPr>
          <p:cNvPr id="23" name="Group 22"/>
          <p:cNvGrpSpPr/>
          <p:nvPr/>
        </p:nvGrpSpPr>
        <p:grpSpPr>
          <a:xfrm>
            <a:off x="1419144" y="1259580"/>
            <a:ext cx="1771994" cy="1838948"/>
            <a:chOff x="5145892" y="553294"/>
            <a:chExt cx="1771994" cy="1838948"/>
          </a:xfrm>
        </p:grpSpPr>
        <p:sp>
          <p:nvSpPr>
            <p:cNvPr id="26" name="Oval 25"/>
            <p:cNvSpPr>
              <a:spLocks noChangeAspect="1"/>
            </p:cNvSpPr>
            <p:nvPr/>
          </p:nvSpPr>
          <p:spPr>
            <a:xfrm>
              <a:off x="5145892" y="1762998"/>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6313470" y="174889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5645518" y="887686"/>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5725792" y="179148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a:off x="5324372" y="1304551"/>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6643566" y="1732109"/>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6094696" y="1250660"/>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5634051" y="553294"/>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5159404" y="2117922"/>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3865726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97936"/>
            <a:ext cx="4685232" cy="584776"/>
          </a:xfrm>
          <a:prstGeom prst="rect">
            <a:avLst/>
          </a:prstGeom>
          <a:noFill/>
        </p:spPr>
        <p:txBody>
          <a:bodyPr wrap="square" rtlCol="0">
            <a:spAutoFit/>
          </a:bodyPr>
          <a:lstStyle/>
          <a:p>
            <a:r>
              <a:rPr lang="en-US" sz="3200" dirty="0" smtClean="0"/>
              <a:t>W</a:t>
            </a:r>
            <a:r>
              <a:rPr lang="en-US" sz="3200" baseline="-25000" dirty="0" smtClean="0"/>
              <a:t>∞</a:t>
            </a:r>
            <a:r>
              <a:rPr lang="en-US" sz="3200" dirty="0" smtClean="0"/>
              <a:t>(D) = Witness complex</a:t>
            </a:r>
          </a:p>
        </p:txBody>
      </p:sp>
      <p:grpSp>
        <p:nvGrpSpPr>
          <p:cNvPr id="3" name="Group 2"/>
          <p:cNvGrpSpPr/>
          <p:nvPr/>
        </p:nvGrpSpPr>
        <p:grpSpPr>
          <a:xfrm>
            <a:off x="378817" y="3948892"/>
            <a:ext cx="3685568" cy="2554545"/>
            <a:chOff x="473402" y="5082387"/>
            <a:chExt cx="3685568" cy="2554545"/>
          </a:xfrm>
        </p:grpSpPr>
        <p:sp>
          <p:nvSpPr>
            <p:cNvPr id="21" name="TextBox 20"/>
            <p:cNvSpPr txBox="1"/>
            <p:nvPr/>
          </p:nvSpPr>
          <p:spPr>
            <a:xfrm>
              <a:off x="473402" y="5082387"/>
              <a:ext cx="3685568" cy="2554545"/>
            </a:xfrm>
            <a:prstGeom prst="rect">
              <a:avLst/>
            </a:prstGeom>
            <a:noFill/>
          </p:spPr>
          <p:txBody>
            <a:bodyPr wrap="square" rtlCol="0">
              <a:spAutoFit/>
            </a:bodyPr>
            <a:lstStyle/>
            <a:p>
              <a:r>
                <a:rPr lang="en-US" sz="3200" dirty="0" smtClean="0"/>
                <a:t>Let D = set of point cloud data points.</a:t>
              </a:r>
              <a:endParaRPr lang="en-US" sz="3200" dirty="0"/>
            </a:p>
            <a:p>
              <a:r>
                <a:rPr lang="en-US" sz="3200" dirty="0" smtClean="0"/>
                <a:t>Choose </a:t>
              </a:r>
              <a:r>
                <a:rPr lang="en-US" sz="3200" dirty="0" smtClean="0">
                  <a:solidFill>
                    <a:srgbClr val="FF0000"/>
                  </a:solidFill>
                </a:rPr>
                <a:t>L</a:t>
              </a:r>
              <a:r>
                <a:rPr lang="en-US" sz="3200" dirty="0" smtClean="0"/>
                <a:t>      D,  </a:t>
              </a:r>
            </a:p>
            <a:p>
              <a:r>
                <a:rPr lang="en-US" sz="3200" dirty="0" smtClean="0">
                  <a:solidFill>
                    <a:srgbClr val="FF0000"/>
                  </a:solidFill>
                </a:rPr>
                <a:t>L</a:t>
              </a:r>
              <a:r>
                <a:rPr lang="en-US" sz="3200" dirty="0" smtClean="0"/>
                <a:t> = set of landmark points </a:t>
              </a:r>
              <a:r>
                <a:rPr lang="en-US" sz="3200" dirty="0">
                  <a:solidFill>
                    <a:srgbClr val="C00000"/>
                  </a:solidFill>
                </a:rPr>
                <a:t>= vertices</a:t>
              </a:r>
              <a:r>
                <a:rPr lang="en-US" sz="3200" dirty="0" smtClean="0">
                  <a:solidFill>
                    <a:srgbClr val="C00000"/>
                  </a:solidFill>
                </a:rPr>
                <a:t>.</a:t>
              </a:r>
              <a:endParaRPr lang="en-US" sz="3200" dirty="0">
                <a:solidFill>
                  <a:srgbClr val="C00000"/>
                </a:solidFill>
              </a:endParaRPr>
            </a:p>
          </p:txBody>
        </p:sp>
        <p:sp>
          <p:nvSpPr>
            <p:cNvPr id="22" name="TextBox 21"/>
            <p:cNvSpPr txBox="1"/>
            <p:nvPr/>
          </p:nvSpPr>
          <p:spPr>
            <a:xfrm rot="5400000">
              <a:off x="2180237" y="6042153"/>
              <a:ext cx="337791" cy="584776"/>
            </a:xfrm>
            <a:prstGeom prst="rect">
              <a:avLst/>
            </a:prstGeom>
            <a:noFill/>
          </p:spPr>
          <p:txBody>
            <a:bodyPr wrap="square" rtlCol="0">
              <a:spAutoFit/>
            </a:bodyPr>
            <a:lstStyle/>
            <a:p>
              <a:r>
                <a:rPr lang="en-US" sz="3200" dirty="0" smtClean="0"/>
                <a:t>U</a:t>
              </a:r>
            </a:p>
          </p:txBody>
        </p:sp>
      </p:grpSp>
      <p:sp>
        <p:nvSpPr>
          <p:cNvPr id="23" name="Rectangle 22"/>
          <p:cNvSpPr/>
          <p:nvPr/>
        </p:nvSpPr>
        <p:spPr>
          <a:xfrm>
            <a:off x="4534072" y="142214"/>
            <a:ext cx="4599797" cy="6329937"/>
          </a:xfrm>
          <a:prstGeom prst="rect">
            <a:avLst/>
          </a:prstGeom>
          <a:solidFill>
            <a:schemeClr val="bg2"/>
          </a:solidFill>
        </p:spPr>
        <p:txBody>
          <a:bodyPr wrap="square">
            <a:spAutoFit/>
          </a:bodyPr>
          <a:lstStyle/>
          <a:p>
            <a:r>
              <a:rPr lang="en-US" sz="3200" dirty="0" smtClean="0">
                <a:solidFill>
                  <a:srgbClr val="FF0000"/>
                </a:solidFill>
              </a:rPr>
              <a:t>v</a:t>
            </a:r>
            <a:r>
              <a:rPr lang="en-US" sz="3200" baseline="-25000" dirty="0" smtClean="0">
                <a:solidFill>
                  <a:srgbClr val="FF0000"/>
                </a:solidFill>
              </a:rPr>
              <a:t>0</a:t>
            </a:r>
            <a:r>
              <a:rPr lang="en-US" sz="3200" dirty="0" smtClean="0">
                <a:solidFill>
                  <a:srgbClr val="FF0000"/>
                </a:solidFill>
              </a:rPr>
              <a:t>,v</a:t>
            </a:r>
            <a:r>
              <a:rPr lang="en-US" sz="3200" baseline="-25000" dirty="0" smtClean="0">
                <a:solidFill>
                  <a:srgbClr val="FF0000"/>
                </a:solidFill>
              </a:rPr>
              <a:t>1</a:t>
            </a:r>
            <a:r>
              <a:rPr lang="en-US" sz="3200" dirty="0">
                <a:solidFill>
                  <a:srgbClr val="FF0000"/>
                </a:solidFill>
              </a:rPr>
              <a:t>,...</a:t>
            </a:r>
            <a:r>
              <a:rPr lang="en-US" sz="3200" dirty="0" smtClean="0">
                <a:solidFill>
                  <a:srgbClr val="FF0000"/>
                </a:solidFill>
              </a:rPr>
              <a:t>,</a:t>
            </a:r>
            <a:r>
              <a:rPr lang="en-US" sz="3200" dirty="0" err="1" smtClean="0">
                <a:solidFill>
                  <a:srgbClr val="FF0000"/>
                </a:solidFill>
              </a:rPr>
              <a:t>v</a:t>
            </a:r>
            <a:r>
              <a:rPr lang="en-US" sz="3200" baseline="-25000" dirty="0" err="1" smtClean="0">
                <a:solidFill>
                  <a:srgbClr val="FF0000"/>
                </a:solidFill>
              </a:rPr>
              <a:t>k</a:t>
            </a:r>
            <a:r>
              <a:rPr lang="en-US" sz="3200" dirty="0" smtClean="0">
                <a:solidFill>
                  <a:srgbClr val="FF0000"/>
                </a:solidFill>
              </a:rPr>
              <a:t> </a:t>
            </a:r>
            <a:r>
              <a:rPr lang="en-US" sz="3200" dirty="0"/>
              <a:t>span a </a:t>
            </a:r>
            <a:r>
              <a:rPr lang="en-US" sz="3200" dirty="0" smtClean="0"/>
              <a:t>k-simplex </a:t>
            </a:r>
          </a:p>
          <a:p>
            <a:pPr algn="ctr"/>
            <a:r>
              <a:rPr lang="en-US" sz="3200" i="1" dirty="0" err="1" smtClean="0">
                <a:solidFill>
                  <a:schemeClr val="tx2">
                    <a:lumMod val="75000"/>
                  </a:schemeClr>
                </a:solidFill>
              </a:rPr>
              <a:t>iff</a:t>
            </a:r>
            <a:r>
              <a:rPr lang="en-US" altLang="zh-TW" sz="3200" i="1" dirty="0" smtClean="0">
                <a:solidFill>
                  <a:srgbClr val="17375E"/>
                </a:solidFill>
                <a:ea typeface="新細明體" charset="0"/>
              </a:rPr>
              <a:t> </a:t>
            </a:r>
            <a:r>
              <a:rPr lang="en-US" altLang="zh-TW" sz="3200" dirty="0" smtClean="0">
                <a:solidFill>
                  <a:srgbClr val="17375E"/>
                </a:solidFill>
                <a:ea typeface="新細明體" charset="0"/>
              </a:rPr>
              <a:t> </a:t>
            </a:r>
          </a:p>
          <a:p>
            <a:r>
              <a:rPr lang="en-US" sz="3200" dirty="0" smtClean="0"/>
              <a:t>there </a:t>
            </a:r>
            <a:r>
              <a:rPr lang="en-US" sz="3200" dirty="0"/>
              <a:t>is a point </a:t>
            </a:r>
            <a:r>
              <a:rPr lang="en-US" sz="3200" dirty="0">
                <a:solidFill>
                  <a:srgbClr val="660066"/>
                </a:solidFill>
              </a:rPr>
              <a:t>w</a:t>
            </a:r>
            <a:r>
              <a:rPr lang="en-US" sz="3200" dirty="0"/>
              <a:t> ∈ D</a:t>
            </a:r>
            <a:r>
              <a:rPr lang="en-US" sz="3200" dirty="0" smtClean="0"/>
              <a:t>, </a:t>
            </a:r>
            <a:r>
              <a:rPr lang="en-US" sz="3200" dirty="0"/>
              <a:t>whose k+1 nearest</a:t>
            </a:r>
          </a:p>
          <a:p>
            <a:r>
              <a:rPr lang="en-US" sz="3200" dirty="0" err="1"/>
              <a:t>neighbours</a:t>
            </a:r>
            <a:r>
              <a:rPr lang="en-US" sz="3200" dirty="0"/>
              <a:t> in </a:t>
            </a:r>
            <a:r>
              <a:rPr lang="en-US" sz="3200" dirty="0">
                <a:solidFill>
                  <a:srgbClr val="FF0000"/>
                </a:solidFill>
              </a:rPr>
              <a:t>L </a:t>
            </a:r>
            <a:r>
              <a:rPr lang="en-US" sz="3200" dirty="0"/>
              <a:t>are </a:t>
            </a:r>
            <a:r>
              <a:rPr lang="en-US" sz="3200" dirty="0" smtClean="0">
                <a:solidFill>
                  <a:srgbClr val="FF0000"/>
                </a:solidFill>
              </a:rPr>
              <a:t>v</a:t>
            </a:r>
            <a:r>
              <a:rPr lang="en-US" sz="3200" baseline="-25000" dirty="0" smtClean="0">
                <a:solidFill>
                  <a:srgbClr val="FF0000"/>
                </a:solidFill>
              </a:rPr>
              <a:t>0</a:t>
            </a:r>
            <a:r>
              <a:rPr lang="en-US" sz="3200" dirty="0" smtClean="0">
                <a:solidFill>
                  <a:srgbClr val="FF0000"/>
                </a:solidFill>
              </a:rPr>
              <a:t>,v</a:t>
            </a:r>
            <a:r>
              <a:rPr lang="en-US" sz="3200" baseline="-25000" dirty="0" smtClean="0">
                <a:solidFill>
                  <a:srgbClr val="FF0000"/>
                </a:solidFill>
              </a:rPr>
              <a:t>1</a:t>
            </a:r>
            <a:r>
              <a:rPr lang="en-US" sz="3200" dirty="0" smtClean="0">
                <a:solidFill>
                  <a:srgbClr val="FF0000"/>
                </a:solidFill>
              </a:rPr>
              <a:t>,...,</a:t>
            </a:r>
            <a:r>
              <a:rPr lang="en-US" sz="3200" dirty="0" err="1" smtClean="0">
                <a:solidFill>
                  <a:srgbClr val="FF0000"/>
                </a:solidFill>
              </a:rPr>
              <a:t>v</a:t>
            </a:r>
            <a:r>
              <a:rPr lang="en-US" sz="3200" baseline="-25000" dirty="0" err="1" smtClean="0">
                <a:solidFill>
                  <a:srgbClr val="FF0000"/>
                </a:solidFill>
              </a:rPr>
              <a:t>k</a:t>
            </a:r>
            <a:endParaRPr lang="en-US" sz="3200" baseline="-25000" dirty="0" smtClean="0">
              <a:solidFill>
                <a:srgbClr val="FF0000"/>
              </a:solidFill>
            </a:endParaRPr>
          </a:p>
          <a:p>
            <a:endParaRPr lang="en-US" sz="3200" baseline="-25000" dirty="0">
              <a:solidFill>
                <a:srgbClr val="FF0000"/>
              </a:solidFill>
            </a:endParaRPr>
          </a:p>
          <a:p>
            <a:r>
              <a:rPr lang="en-US" sz="3200" dirty="0" smtClean="0"/>
              <a:t>and all the faces of {</a:t>
            </a:r>
            <a:r>
              <a:rPr lang="en-US" sz="3200" dirty="0" smtClean="0">
                <a:solidFill>
                  <a:srgbClr val="FF0000"/>
                </a:solidFill>
              </a:rPr>
              <a:t>v</a:t>
            </a:r>
            <a:r>
              <a:rPr lang="en-US" sz="3200" baseline="-25000" dirty="0" smtClean="0">
                <a:solidFill>
                  <a:srgbClr val="FF0000"/>
                </a:solidFill>
              </a:rPr>
              <a:t>0</a:t>
            </a:r>
            <a:r>
              <a:rPr lang="en-US" sz="3200" dirty="0" smtClean="0">
                <a:solidFill>
                  <a:srgbClr val="FF0000"/>
                </a:solidFill>
              </a:rPr>
              <a:t>,v</a:t>
            </a:r>
            <a:r>
              <a:rPr lang="en-US" sz="3200" baseline="-25000" dirty="0" smtClean="0">
                <a:solidFill>
                  <a:srgbClr val="FF0000"/>
                </a:solidFill>
              </a:rPr>
              <a:t>1</a:t>
            </a:r>
            <a:r>
              <a:rPr lang="en-US" sz="3200" dirty="0" smtClean="0">
                <a:solidFill>
                  <a:srgbClr val="FF0000"/>
                </a:solidFill>
              </a:rPr>
              <a:t>,...,</a:t>
            </a:r>
            <a:r>
              <a:rPr lang="en-US" sz="3200" dirty="0" err="1" smtClean="0">
                <a:solidFill>
                  <a:srgbClr val="FF0000"/>
                </a:solidFill>
              </a:rPr>
              <a:t>v</a:t>
            </a:r>
            <a:r>
              <a:rPr lang="en-US" sz="3200" baseline="-25000" dirty="0" err="1" smtClean="0">
                <a:solidFill>
                  <a:srgbClr val="FF0000"/>
                </a:solidFill>
              </a:rPr>
              <a:t>k</a:t>
            </a:r>
            <a:r>
              <a:rPr lang="en-US" sz="3200" dirty="0" smtClean="0"/>
              <a:t>} belong to the witness complex. </a:t>
            </a:r>
          </a:p>
          <a:p>
            <a:endParaRPr lang="en-US" sz="3200" dirty="0"/>
          </a:p>
          <a:p>
            <a:r>
              <a:rPr lang="en-US" sz="3200" dirty="0" smtClean="0">
                <a:solidFill>
                  <a:srgbClr val="660066"/>
                </a:solidFill>
              </a:rPr>
              <a:t>w</a:t>
            </a:r>
            <a:r>
              <a:rPr lang="en-US" sz="3200" dirty="0" smtClean="0">
                <a:solidFill>
                  <a:srgbClr val="000000"/>
                </a:solidFill>
              </a:rPr>
              <a:t> is called a “weak” witness.</a:t>
            </a:r>
            <a:endParaRPr lang="en-US" sz="3200" dirty="0">
              <a:solidFill>
                <a:srgbClr val="000000"/>
              </a:solidFill>
            </a:endParaRPr>
          </a:p>
        </p:txBody>
      </p:sp>
      <p:grpSp>
        <p:nvGrpSpPr>
          <p:cNvPr id="28" name="Group 27"/>
          <p:cNvGrpSpPr/>
          <p:nvPr/>
        </p:nvGrpSpPr>
        <p:grpSpPr>
          <a:xfrm>
            <a:off x="1488290" y="1280319"/>
            <a:ext cx="1771994" cy="1838948"/>
            <a:chOff x="5145892" y="553294"/>
            <a:chExt cx="1771994" cy="1838948"/>
          </a:xfrm>
        </p:grpSpPr>
        <p:sp>
          <p:nvSpPr>
            <p:cNvPr id="29" name="Oval 28"/>
            <p:cNvSpPr>
              <a:spLocks noChangeAspect="1"/>
            </p:cNvSpPr>
            <p:nvPr/>
          </p:nvSpPr>
          <p:spPr>
            <a:xfrm>
              <a:off x="5725792" y="179148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a:off x="5712280" y="1775917"/>
              <a:ext cx="292608" cy="292608"/>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20000"/>
                    <a:lumOff val="80000"/>
                  </a:schemeClr>
                </a:solidFill>
              </a:endParaRPr>
            </a:p>
          </p:txBody>
        </p:sp>
        <p:sp>
          <p:nvSpPr>
            <p:cNvPr id="31" name="Oval 30"/>
            <p:cNvSpPr>
              <a:spLocks noChangeAspect="1"/>
            </p:cNvSpPr>
            <p:nvPr/>
          </p:nvSpPr>
          <p:spPr>
            <a:xfrm>
              <a:off x="5324372" y="1304551"/>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6094696" y="1250660"/>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6081184" y="1241740"/>
              <a:ext cx="292608" cy="292608"/>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20000"/>
                    <a:lumOff val="80000"/>
                  </a:schemeClr>
                </a:solidFill>
              </a:endParaRPr>
            </a:p>
          </p:txBody>
        </p:sp>
        <p:sp>
          <p:nvSpPr>
            <p:cNvPr id="34" name="Oval 33"/>
            <p:cNvSpPr>
              <a:spLocks noChangeAspect="1"/>
            </p:cNvSpPr>
            <p:nvPr/>
          </p:nvSpPr>
          <p:spPr>
            <a:xfrm>
              <a:off x="5314444" y="1291041"/>
              <a:ext cx="292608" cy="292608"/>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20000"/>
                    <a:lumOff val="80000"/>
                  </a:schemeClr>
                </a:solidFill>
              </a:endParaRPr>
            </a:p>
          </p:txBody>
        </p:sp>
        <p:cxnSp>
          <p:nvCxnSpPr>
            <p:cNvPr id="35" name="Straight Connector 34"/>
            <p:cNvCxnSpPr>
              <a:stCxn id="46" idx="4"/>
            </p:cNvCxnSpPr>
            <p:nvPr/>
          </p:nvCxnSpPr>
          <p:spPr>
            <a:xfrm flipH="1" flipV="1">
              <a:off x="5292684" y="1866703"/>
              <a:ext cx="3880" cy="338328"/>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H="1" flipV="1">
              <a:off x="5779840" y="705012"/>
              <a:ext cx="3880" cy="338328"/>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16200000" flipH="1" flipV="1">
              <a:off x="6619054" y="1715675"/>
              <a:ext cx="3880" cy="338328"/>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5346732" y="1886057"/>
              <a:ext cx="1020786" cy="4602"/>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42" idx="1"/>
            </p:cNvCxnSpPr>
            <p:nvPr/>
          </p:nvCxnSpPr>
          <p:spPr>
            <a:xfrm flipH="1" flipV="1">
              <a:off x="5783720" y="1043341"/>
              <a:ext cx="569923" cy="745729"/>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a:off x="5298603" y="1043340"/>
              <a:ext cx="460211" cy="856818"/>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sp>
          <p:nvSpPr>
            <p:cNvPr id="41" name="Oval 40"/>
            <p:cNvSpPr>
              <a:spLocks noChangeAspect="1"/>
            </p:cNvSpPr>
            <p:nvPr/>
          </p:nvSpPr>
          <p:spPr>
            <a:xfrm>
              <a:off x="5145892" y="1762998"/>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a:off x="6313470" y="174889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a:off x="5645518" y="887686"/>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a:off x="6643566" y="1732109"/>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5634051" y="553294"/>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5159404" y="2117922"/>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5161475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120" y="211446"/>
            <a:ext cx="5201980" cy="584776"/>
          </a:xfrm>
          <a:prstGeom prst="rect">
            <a:avLst/>
          </a:prstGeom>
          <a:noFill/>
        </p:spPr>
        <p:txBody>
          <a:bodyPr wrap="square" rtlCol="0">
            <a:spAutoFit/>
          </a:bodyPr>
          <a:lstStyle/>
          <a:p>
            <a:r>
              <a:rPr lang="en-US" sz="3200" dirty="0" smtClean="0"/>
              <a:t>W</a:t>
            </a:r>
            <a:r>
              <a:rPr lang="en-US" sz="3200" baseline="-25000" dirty="0"/>
              <a:t>1</a:t>
            </a:r>
            <a:r>
              <a:rPr lang="en-US" sz="3200" dirty="0" smtClean="0"/>
              <a:t>(D) = Lazy witness complex</a:t>
            </a:r>
          </a:p>
        </p:txBody>
      </p:sp>
      <p:sp>
        <p:nvSpPr>
          <p:cNvPr id="23" name="Rectangle 22"/>
          <p:cNvSpPr/>
          <p:nvPr/>
        </p:nvSpPr>
        <p:spPr>
          <a:xfrm>
            <a:off x="329853" y="3626921"/>
            <a:ext cx="8641878" cy="2769989"/>
          </a:xfrm>
          <a:prstGeom prst="rect">
            <a:avLst/>
          </a:prstGeom>
          <a:solidFill>
            <a:schemeClr val="bg2"/>
          </a:solidFill>
        </p:spPr>
        <p:txBody>
          <a:bodyPr wrap="square">
            <a:spAutoFit/>
          </a:bodyPr>
          <a:lstStyle/>
          <a:p>
            <a:r>
              <a:rPr lang="en-US" sz="3200" dirty="0" smtClean="0"/>
              <a:t>Let </a:t>
            </a:r>
            <a:r>
              <a:rPr lang="en-US" sz="3200" dirty="0" smtClean="0">
                <a:solidFill>
                  <a:srgbClr val="FF0000"/>
                </a:solidFill>
              </a:rPr>
              <a:t>L</a:t>
            </a:r>
            <a:r>
              <a:rPr lang="en-US" sz="3200" dirty="0" smtClean="0"/>
              <a:t> = set of landmark points.</a:t>
            </a:r>
          </a:p>
          <a:p>
            <a:endParaRPr lang="en-US" sz="1400" dirty="0"/>
          </a:p>
          <a:p>
            <a:r>
              <a:rPr lang="en-US" sz="3200" dirty="0" smtClean="0">
                <a:solidFill>
                  <a:srgbClr val="000000"/>
                </a:solidFill>
              </a:rPr>
              <a:t>1-skeletion of </a:t>
            </a:r>
            <a:r>
              <a:rPr lang="en-US" sz="3200" dirty="0" smtClean="0"/>
              <a:t>W</a:t>
            </a:r>
            <a:r>
              <a:rPr lang="en-US" sz="3200" baseline="-25000" dirty="0" smtClean="0"/>
              <a:t>1</a:t>
            </a:r>
            <a:r>
              <a:rPr lang="en-US" sz="3200" dirty="0" smtClean="0"/>
              <a:t>(D) = </a:t>
            </a:r>
            <a:r>
              <a:rPr lang="en-US" sz="3200" dirty="0" smtClean="0">
                <a:solidFill>
                  <a:srgbClr val="000000"/>
                </a:solidFill>
              </a:rPr>
              <a:t>1-skeletion of </a:t>
            </a:r>
            <a:r>
              <a:rPr lang="en-US" sz="3200" dirty="0" smtClean="0"/>
              <a:t>W</a:t>
            </a:r>
            <a:r>
              <a:rPr lang="en-US" sz="3200" baseline="-25000" dirty="0" smtClean="0"/>
              <a:t>∞ </a:t>
            </a:r>
            <a:r>
              <a:rPr lang="en-US" sz="3200" dirty="0" smtClean="0"/>
              <a:t>(D)</a:t>
            </a:r>
            <a:r>
              <a:rPr lang="en-US" sz="3200" dirty="0" smtClean="0">
                <a:solidFill>
                  <a:srgbClr val="000000"/>
                </a:solidFill>
              </a:rPr>
              <a:t>.</a:t>
            </a:r>
          </a:p>
          <a:p>
            <a:r>
              <a:rPr lang="en-US" sz="3200" dirty="0" smtClean="0">
                <a:solidFill>
                  <a:srgbClr val="000000"/>
                </a:solidFill>
              </a:rPr>
              <a:t>Create the flag (or clique) complex: </a:t>
            </a:r>
          </a:p>
          <a:p>
            <a:pPr algn="r"/>
            <a:r>
              <a:rPr lang="en-US" sz="3200" dirty="0" smtClean="0"/>
              <a:t>Add all possible simplices of dimensional &gt; 1.</a:t>
            </a:r>
          </a:p>
          <a:p>
            <a:r>
              <a:rPr lang="en-US" sz="3200" dirty="0" smtClean="0">
                <a:solidFill>
                  <a:srgbClr val="000000"/>
                </a:solidFill>
              </a:rPr>
              <a:t> </a:t>
            </a:r>
            <a:endParaRPr lang="en-US" sz="3200" dirty="0">
              <a:solidFill>
                <a:srgbClr val="000000"/>
              </a:solidFill>
            </a:endParaRPr>
          </a:p>
        </p:txBody>
      </p:sp>
      <p:sp>
        <p:nvSpPr>
          <p:cNvPr id="25" name="Oval 24"/>
          <p:cNvSpPr>
            <a:spLocks noChangeAspect="1"/>
          </p:cNvSpPr>
          <p:nvPr/>
        </p:nvSpPr>
        <p:spPr>
          <a:xfrm>
            <a:off x="5145892" y="1762998"/>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6313470" y="174889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5645518" y="887686"/>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5725792" y="179148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5324372" y="1304551"/>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a:off x="6643566" y="1732109"/>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6094696" y="1250660"/>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5634051" y="553294"/>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5159404" y="2117922"/>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28402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120" y="197936"/>
            <a:ext cx="5201980" cy="584776"/>
          </a:xfrm>
          <a:prstGeom prst="rect">
            <a:avLst/>
          </a:prstGeom>
          <a:noFill/>
        </p:spPr>
        <p:txBody>
          <a:bodyPr wrap="square" rtlCol="0">
            <a:spAutoFit/>
          </a:bodyPr>
          <a:lstStyle/>
          <a:p>
            <a:r>
              <a:rPr lang="en-US" sz="3200" dirty="0" smtClean="0"/>
              <a:t>W</a:t>
            </a:r>
            <a:r>
              <a:rPr lang="en-US" sz="3200" baseline="-25000" dirty="0"/>
              <a:t>1</a:t>
            </a:r>
            <a:r>
              <a:rPr lang="en-US" sz="3200" dirty="0" smtClean="0"/>
              <a:t>(D) = Lazy witness complex</a:t>
            </a:r>
          </a:p>
        </p:txBody>
      </p:sp>
      <p:sp>
        <p:nvSpPr>
          <p:cNvPr id="23" name="Rectangle 22"/>
          <p:cNvSpPr/>
          <p:nvPr/>
        </p:nvSpPr>
        <p:spPr>
          <a:xfrm>
            <a:off x="329853" y="3626921"/>
            <a:ext cx="8641878" cy="2769989"/>
          </a:xfrm>
          <a:prstGeom prst="rect">
            <a:avLst/>
          </a:prstGeom>
          <a:solidFill>
            <a:schemeClr val="bg2"/>
          </a:solidFill>
        </p:spPr>
        <p:txBody>
          <a:bodyPr wrap="square">
            <a:spAutoFit/>
          </a:bodyPr>
          <a:lstStyle/>
          <a:p>
            <a:r>
              <a:rPr lang="en-US" sz="3200" dirty="0" smtClean="0"/>
              <a:t>Let </a:t>
            </a:r>
            <a:r>
              <a:rPr lang="en-US" sz="3200" dirty="0" smtClean="0">
                <a:solidFill>
                  <a:srgbClr val="FF0000"/>
                </a:solidFill>
              </a:rPr>
              <a:t>L</a:t>
            </a:r>
            <a:r>
              <a:rPr lang="en-US" sz="3200" dirty="0" smtClean="0"/>
              <a:t> = set of landmark points.</a:t>
            </a:r>
          </a:p>
          <a:p>
            <a:endParaRPr lang="en-US" sz="1400" dirty="0"/>
          </a:p>
          <a:p>
            <a:r>
              <a:rPr lang="en-US" sz="3200" dirty="0" smtClean="0">
                <a:solidFill>
                  <a:srgbClr val="000000"/>
                </a:solidFill>
              </a:rPr>
              <a:t>1-skeletion of </a:t>
            </a:r>
            <a:r>
              <a:rPr lang="en-US" sz="3200" dirty="0" smtClean="0"/>
              <a:t>W</a:t>
            </a:r>
            <a:r>
              <a:rPr lang="en-US" sz="3200" baseline="-25000" dirty="0" smtClean="0"/>
              <a:t>1</a:t>
            </a:r>
            <a:r>
              <a:rPr lang="en-US" sz="3200" dirty="0" smtClean="0"/>
              <a:t>(D) = </a:t>
            </a:r>
            <a:r>
              <a:rPr lang="en-US" sz="3200" dirty="0" smtClean="0">
                <a:solidFill>
                  <a:srgbClr val="000000"/>
                </a:solidFill>
              </a:rPr>
              <a:t>1-skeletion of </a:t>
            </a:r>
            <a:r>
              <a:rPr lang="en-US" sz="3200" dirty="0" smtClean="0"/>
              <a:t>W</a:t>
            </a:r>
            <a:r>
              <a:rPr lang="en-US" sz="3200" baseline="-25000" dirty="0" smtClean="0"/>
              <a:t>∞ </a:t>
            </a:r>
            <a:r>
              <a:rPr lang="en-US" sz="3200" dirty="0" smtClean="0"/>
              <a:t>(D)</a:t>
            </a:r>
            <a:r>
              <a:rPr lang="en-US" sz="3200" dirty="0" smtClean="0">
                <a:solidFill>
                  <a:srgbClr val="000000"/>
                </a:solidFill>
              </a:rPr>
              <a:t>.</a:t>
            </a:r>
          </a:p>
          <a:p>
            <a:r>
              <a:rPr lang="en-US" sz="3200" dirty="0" smtClean="0">
                <a:solidFill>
                  <a:srgbClr val="000000"/>
                </a:solidFill>
              </a:rPr>
              <a:t>Create the flag (or clique) complex: </a:t>
            </a:r>
          </a:p>
          <a:p>
            <a:pPr algn="r"/>
            <a:r>
              <a:rPr lang="en-US" sz="3200" dirty="0" smtClean="0"/>
              <a:t>Add all possible simplices of dimensional &gt; 1.</a:t>
            </a:r>
          </a:p>
          <a:p>
            <a:r>
              <a:rPr lang="en-US" sz="3200" dirty="0" smtClean="0">
                <a:solidFill>
                  <a:srgbClr val="000000"/>
                </a:solidFill>
              </a:rPr>
              <a:t> </a:t>
            </a:r>
            <a:endParaRPr lang="en-US" sz="3200" dirty="0">
              <a:solidFill>
                <a:srgbClr val="000000"/>
              </a:solidFill>
            </a:endParaRPr>
          </a:p>
        </p:txBody>
      </p:sp>
      <p:sp>
        <p:nvSpPr>
          <p:cNvPr id="33" name="Oval 32"/>
          <p:cNvSpPr>
            <a:spLocks noChangeAspect="1"/>
          </p:cNvSpPr>
          <p:nvPr/>
        </p:nvSpPr>
        <p:spPr>
          <a:xfrm>
            <a:off x="5725792" y="179148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5712280" y="1775917"/>
            <a:ext cx="292608" cy="292608"/>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20000"/>
                  <a:lumOff val="80000"/>
                </a:schemeClr>
              </a:solidFill>
            </a:endParaRPr>
          </a:p>
        </p:txBody>
      </p:sp>
      <p:sp>
        <p:nvSpPr>
          <p:cNvPr id="35" name="Oval 34"/>
          <p:cNvSpPr>
            <a:spLocks noChangeAspect="1"/>
          </p:cNvSpPr>
          <p:nvPr/>
        </p:nvSpPr>
        <p:spPr>
          <a:xfrm>
            <a:off x="5324372" y="1304551"/>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6094696" y="1250660"/>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6081184" y="1241740"/>
            <a:ext cx="292608" cy="292608"/>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20000"/>
                  <a:lumOff val="80000"/>
                </a:schemeClr>
              </a:solidFill>
            </a:endParaRPr>
          </a:p>
        </p:txBody>
      </p:sp>
      <p:sp>
        <p:nvSpPr>
          <p:cNvPr id="38" name="Oval 37"/>
          <p:cNvSpPr>
            <a:spLocks noChangeAspect="1"/>
          </p:cNvSpPr>
          <p:nvPr/>
        </p:nvSpPr>
        <p:spPr>
          <a:xfrm>
            <a:off x="5314444" y="1291041"/>
            <a:ext cx="292608" cy="292608"/>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20000"/>
                  <a:lumOff val="80000"/>
                </a:schemeClr>
              </a:solidFill>
            </a:endParaRPr>
          </a:p>
        </p:txBody>
      </p:sp>
      <p:cxnSp>
        <p:nvCxnSpPr>
          <p:cNvPr id="39" name="Straight Connector 38"/>
          <p:cNvCxnSpPr>
            <a:stCxn id="50" idx="4"/>
          </p:cNvCxnSpPr>
          <p:nvPr/>
        </p:nvCxnSpPr>
        <p:spPr>
          <a:xfrm flipH="1" flipV="1">
            <a:off x="5292684" y="1866703"/>
            <a:ext cx="3880" cy="338328"/>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flipV="1">
            <a:off x="5779840" y="705012"/>
            <a:ext cx="3880" cy="338328"/>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16200000" flipH="1" flipV="1">
            <a:off x="6619054" y="1715675"/>
            <a:ext cx="3880" cy="338328"/>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a:off x="5346732" y="1886057"/>
            <a:ext cx="1020786" cy="4602"/>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46" idx="1"/>
          </p:cNvCxnSpPr>
          <p:nvPr/>
        </p:nvCxnSpPr>
        <p:spPr>
          <a:xfrm flipH="1" flipV="1">
            <a:off x="5783720" y="1043341"/>
            <a:ext cx="569923" cy="745729"/>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H="1">
            <a:off x="5298603" y="1043340"/>
            <a:ext cx="460211" cy="856818"/>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sp>
        <p:nvSpPr>
          <p:cNvPr id="45" name="Oval 44"/>
          <p:cNvSpPr>
            <a:spLocks noChangeAspect="1"/>
          </p:cNvSpPr>
          <p:nvPr/>
        </p:nvSpPr>
        <p:spPr>
          <a:xfrm>
            <a:off x="5145892" y="1762998"/>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6313470" y="174889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a:off x="5645518" y="887686"/>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a:off x="6643566" y="1732109"/>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634051" y="553294"/>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5159404" y="2117922"/>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200972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a:off x="5296564" y="1025214"/>
            <a:ext cx="1077228" cy="857685"/>
          </a:xfrm>
          <a:prstGeom prst="triangle">
            <a:avLst/>
          </a:prstGeom>
          <a:solidFill>
            <a:schemeClr val="accent1">
              <a:lumMod val="40000"/>
              <a:lumOff val="60000"/>
            </a:schemeClr>
          </a:solidFill>
        </p:spPr>
        <p:txBody>
          <a:bodyPr wrap="square" rtlCol="0" anchor="ctr">
            <a:spAutoFit/>
          </a:bodyPr>
          <a:lstStyle/>
          <a:p>
            <a:pPr algn="ctr"/>
            <a:endParaRPr lang="en-US" sz="3200" dirty="0" err="1" smtClean="0">
              <a:solidFill>
                <a:srgbClr val="0000FF"/>
              </a:solidFill>
            </a:endParaRPr>
          </a:p>
        </p:txBody>
      </p:sp>
      <p:sp>
        <p:nvSpPr>
          <p:cNvPr id="2" name="TextBox 1"/>
          <p:cNvSpPr txBox="1"/>
          <p:nvPr/>
        </p:nvSpPr>
        <p:spPr>
          <a:xfrm>
            <a:off x="135120" y="197936"/>
            <a:ext cx="5201980" cy="584776"/>
          </a:xfrm>
          <a:prstGeom prst="rect">
            <a:avLst/>
          </a:prstGeom>
          <a:noFill/>
        </p:spPr>
        <p:txBody>
          <a:bodyPr wrap="square" rtlCol="0">
            <a:spAutoFit/>
          </a:bodyPr>
          <a:lstStyle/>
          <a:p>
            <a:r>
              <a:rPr lang="en-US" sz="3200" dirty="0" smtClean="0"/>
              <a:t>W</a:t>
            </a:r>
            <a:r>
              <a:rPr lang="en-US" sz="3200" baseline="-25000" dirty="0"/>
              <a:t>1</a:t>
            </a:r>
            <a:r>
              <a:rPr lang="en-US" sz="3200" dirty="0" smtClean="0"/>
              <a:t>(D) = Lazy witness complex</a:t>
            </a:r>
          </a:p>
        </p:txBody>
      </p:sp>
      <p:sp>
        <p:nvSpPr>
          <p:cNvPr id="23" name="Rectangle 22"/>
          <p:cNvSpPr/>
          <p:nvPr/>
        </p:nvSpPr>
        <p:spPr>
          <a:xfrm>
            <a:off x="329853" y="3626921"/>
            <a:ext cx="8641878" cy="2769989"/>
          </a:xfrm>
          <a:prstGeom prst="rect">
            <a:avLst/>
          </a:prstGeom>
          <a:solidFill>
            <a:schemeClr val="bg2"/>
          </a:solidFill>
        </p:spPr>
        <p:txBody>
          <a:bodyPr wrap="square">
            <a:spAutoFit/>
          </a:bodyPr>
          <a:lstStyle/>
          <a:p>
            <a:r>
              <a:rPr lang="en-US" sz="3200" dirty="0" smtClean="0"/>
              <a:t>Let </a:t>
            </a:r>
            <a:r>
              <a:rPr lang="en-US" sz="3200" dirty="0" smtClean="0">
                <a:solidFill>
                  <a:srgbClr val="FF0000"/>
                </a:solidFill>
              </a:rPr>
              <a:t>L</a:t>
            </a:r>
            <a:r>
              <a:rPr lang="en-US" sz="3200" dirty="0" smtClean="0"/>
              <a:t> = set of landmark points.</a:t>
            </a:r>
          </a:p>
          <a:p>
            <a:endParaRPr lang="en-US" sz="1400" dirty="0"/>
          </a:p>
          <a:p>
            <a:r>
              <a:rPr lang="en-US" sz="3200" dirty="0" smtClean="0">
                <a:solidFill>
                  <a:srgbClr val="000000"/>
                </a:solidFill>
              </a:rPr>
              <a:t>1-skeletion of </a:t>
            </a:r>
            <a:r>
              <a:rPr lang="en-US" sz="3200" dirty="0" smtClean="0"/>
              <a:t>W</a:t>
            </a:r>
            <a:r>
              <a:rPr lang="en-US" sz="3200" baseline="-25000" dirty="0" smtClean="0"/>
              <a:t>1</a:t>
            </a:r>
            <a:r>
              <a:rPr lang="en-US" sz="3200" dirty="0" smtClean="0"/>
              <a:t>(D) = </a:t>
            </a:r>
            <a:r>
              <a:rPr lang="en-US" sz="3200" dirty="0" smtClean="0">
                <a:solidFill>
                  <a:srgbClr val="000000"/>
                </a:solidFill>
              </a:rPr>
              <a:t>1-skeletion of </a:t>
            </a:r>
            <a:r>
              <a:rPr lang="en-US" sz="3200" dirty="0" smtClean="0"/>
              <a:t>W</a:t>
            </a:r>
            <a:r>
              <a:rPr lang="en-US" sz="3200" baseline="-25000" dirty="0" smtClean="0"/>
              <a:t>∞ </a:t>
            </a:r>
            <a:r>
              <a:rPr lang="en-US" sz="3200" dirty="0" smtClean="0"/>
              <a:t>(D)</a:t>
            </a:r>
            <a:r>
              <a:rPr lang="en-US" sz="3200" dirty="0" smtClean="0">
                <a:solidFill>
                  <a:srgbClr val="000000"/>
                </a:solidFill>
              </a:rPr>
              <a:t>.</a:t>
            </a:r>
          </a:p>
          <a:p>
            <a:r>
              <a:rPr lang="en-US" sz="3200" dirty="0" smtClean="0">
                <a:solidFill>
                  <a:srgbClr val="000000"/>
                </a:solidFill>
              </a:rPr>
              <a:t>Create the flag (or clique) complex: </a:t>
            </a:r>
          </a:p>
          <a:p>
            <a:pPr algn="r"/>
            <a:r>
              <a:rPr lang="en-US" sz="3200" dirty="0" smtClean="0"/>
              <a:t>Add all possible simplices of dimensional &gt; 1.</a:t>
            </a:r>
          </a:p>
          <a:p>
            <a:r>
              <a:rPr lang="en-US" sz="3200" dirty="0" smtClean="0">
                <a:solidFill>
                  <a:srgbClr val="000000"/>
                </a:solidFill>
              </a:rPr>
              <a:t> </a:t>
            </a:r>
            <a:endParaRPr lang="en-US" sz="3200" dirty="0">
              <a:solidFill>
                <a:srgbClr val="000000"/>
              </a:solidFill>
            </a:endParaRPr>
          </a:p>
        </p:txBody>
      </p:sp>
      <p:sp>
        <p:nvSpPr>
          <p:cNvPr id="33" name="Oval 32"/>
          <p:cNvSpPr>
            <a:spLocks noChangeAspect="1"/>
          </p:cNvSpPr>
          <p:nvPr/>
        </p:nvSpPr>
        <p:spPr>
          <a:xfrm>
            <a:off x="5725792" y="179148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5712280" y="1775917"/>
            <a:ext cx="292608" cy="292608"/>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20000"/>
                  <a:lumOff val="80000"/>
                </a:schemeClr>
              </a:solidFill>
            </a:endParaRPr>
          </a:p>
        </p:txBody>
      </p:sp>
      <p:sp>
        <p:nvSpPr>
          <p:cNvPr id="35" name="Oval 34"/>
          <p:cNvSpPr>
            <a:spLocks noChangeAspect="1"/>
          </p:cNvSpPr>
          <p:nvPr/>
        </p:nvSpPr>
        <p:spPr>
          <a:xfrm>
            <a:off x="5324372" y="1304551"/>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6094696" y="1250660"/>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6081184" y="1241740"/>
            <a:ext cx="292608" cy="292608"/>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20000"/>
                  <a:lumOff val="80000"/>
                </a:schemeClr>
              </a:solidFill>
            </a:endParaRPr>
          </a:p>
        </p:txBody>
      </p:sp>
      <p:sp>
        <p:nvSpPr>
          <p:cNvPr id="38" name="Oval 37"/>
          <p:cNvSpPr>
            <a:spLocks noChangeAspect="1"/>
          </p:cNvSpPr>
          <p:nvPr/>
        </p:nvSpPr>
        <p:spPr>
          <a:xfrm>
            <a:off x="5314444" y="1291041"/>
            <a:ext cx="292608" cy="292608"/>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20000"/>
                  <a:lumOff val="80000"/>
                </a:schemeClr>
              </a:solidFill>
            </a:endParaRPr>
          </a:p>
        </p:txBody>
      </p:sp>
      <p:cxnSp>
        <p:nvCxnSpPr>
          <p:cNvPr id="39" name="Straight Connector 38"/>
          <p:cNvCxnSpPr>
            <a:stCxn id="50" idx="4"/>
          </p:cNvCxnSpPr>
          <p:nvPr/>
        </p:nvCxnSpPr>
        <p:spPr>
          <a:xfrm flipH="1" flipV="1">
            <a:off x="5292684" y="1866703"/>
            <a:ext cx="3880" cy="338328"/>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flipV="1">
            <a:off x="5779840" y="705012"/>
            <a:ext cx="3880" cy="338328"/>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16200000" flipH="1" flipV="1">
            <a:off x="6619054" y="1715675"/>
            <a:ext cx="3880" cy="338328"/>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a:off x="5346732" y="1886057"/>
            <a:ext cx="1020786" cy="4602"/>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46" idx="1"/>
          </p:cNvCxnSpPr>
          <p:nvPr/>
        </p:nvCxnSpPr>
        <p:spPr>
          <a:xfrm flipH="1" flipV="1">
            <a:off x="5783720" y="1043341"/>
            <a:ext cx="569923" cy="745729"/>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H="1">
            <a:off x="5298603" y="1043340"/>
            <a:ext cx="460211" cy="856818"/>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sp>
        <p:nvSpPr>
          <p:cNvPr id="45" name="Oval 44"/>
          <p:cNvSpPr>
            <a:spLocks noChangeAspect="1"/>
          </p:cNvSpPr>
          <p:nvPr/>
        </p:nvSpPr>
        <p:spPr>
          <a:xfrm>
            <a:off x="5145892" y="1762998"/>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6313470" y="174889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a:off x="5645518" y="887686"/>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a:off x="6643566" y="1732109"/>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634051" y="553294"/>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5159404" y="2117922"/>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836112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715" y="337749"/>
            <a:ext cx="9272362" cy="5509200"/>
          </a:xfrm>
          <a:prstGeom prst="rect">
            <a:avLst/>
          </a:prstGeom>
          <a:noFill/>
        </p:spPr>
        <p:txBody>
          <a:bodyPr wrap="square" rtlCol="0">
            <a:spAutoFit/>
          </a:bodyPr>
          <a:lstStyle/>
          <a:p>
            <a:r>
              <a:rPr lang="en-US" sz="3200" dirty="0" smtClean="0"/>
              <a:t>Choosing Landmark points:</a:t>
            </a:r>
          </a:p>
          <a:p>
            <a:endParaRPr lang="en-US" sz="3200" dirty="0"/>
          </a:p>
          <a:p>
            <a:r>
              <a:rPr lang="en-US" sz="3200" dirty="0"/>
              <a:t>A</a:t>
            </a:r>
            <a:r>
              <a:rPr lang="en-US" sz="3200" dirty="0" smtClean="0"/>
              <a:t>.)  Random</a:t>
            </a:r>
          </a:p>
          <a:p>
            <a:endParaRPr lang="en-US" sz="3200" dirty="0"/>
          </a:p>
          <a:p>
            <a:r>
              <a:rPr lang="en-US" sz="3200" dirty="0"/>
              <a:t>B</a:t>
            </a:r>
            <a:r>
              <a:rPr lang="en-US" sz="3200" dirty="0" smtClean="0"/>
              <a:t>.)  </a:t>
            </a:r>
            <a:r>
              <a:rPr lang="en-US" sz="3200" dirty="0" err="1" smtClean="0"/>
              <a:t>Maxmin</a:t>
            </a:r>
            <a:endParaRPr lang="en-US" sz="3200" dirty="0" smtClean="0"/>
          </a:p>
          <a:p>
            <a:pPr marL="176213"/>
            <a:r>
              <a:rPr lang="en-US" sz="3200" dirty="0" smtClean="0"/>
              <a:t>1.)  choose point </a:t>
            </a:r>
            <a:r>
              <a:rPr lang="en-US" sz="4000" dirty="0" smtClean="0">
                <a:latin typeface="Mistral"/>
                <a:cs typeface="Mistral"/>
              </a:rPr>
              <a:t>l</a:t>
            </a:r>
            <a:r>
              <a:rPr lang="en-US" sz="3200" baseline="-25000" dirty="0" smtClean="0"/>
              <a:t>1</a:t>
            </a:r>
            <a:r>
              <a:rPr lang="en-US" sz="3200" dirty="0" smtClean="0"/>
              <a:t> randomly</a:t>
            </a:r>
          </a:p>
          <a:p>
            <a:pPr marL="176213"/>
            <a:endParaRPr lang="en-US" dirty="0" smtClean="0"/>
          </a:p>
          <a:p>
            <a:pPr marL="176213"/>
            <a:r>
              <a:rPr lang="en-US" sz="3200" dirty="0" smtClean="0"/>
              <a:t>2.)  If {</a:t>
            </a:r>
            <a:r>
              <a:rPr lang="en-US" sz="4000" dirty="0" smtClean="0">
                <a:latin typeface="Mistral"/>
                <a:cs typeface="Mistral"/>
              </a:rPr>
              <a:t>l</a:t>
            </a:r>
            <a:r>
              <a:rPr lang="en-US" sz="3200" baseline="-25000" dirty="0" smtClean="0"/>
              <a:t>1</a:t>
            </a:r>
            <a:r>
              <a:rPr lang="en-US" sz="3200" dirty="0" smtClean="0"/>
              <a:t>, …, </a:t>
            </a:r>
            <a:r>
              <a:rPr lang="en-US" sz="4000" dirty="0" smtClean="0">
                <a:latin typeface="Mistral"/>
                <a:cs typeface="Mistral"/>
              </a:rPr>
              <a:t>l</a:t>
            </a:r>
            <a:r>
              <a:rPr lang="en-US" sz="3200" baseline="-25000" dirty="0" smtClean="0"/>
              <a:t>k-1</a:t>
            </a:r>
            <a:r>
              <a:rPr lang="en-US" sz="3200" dirty="0" smtClean="0"/>
              <a:t>} have been chosen,  choose </a:t>
            </a:r>
            <a:r>
              <a:rPr lang="en-US" sz="4000" dirty="0" err="1" smtClean="0">
                <a:latin typeface="Mistral"/>
                <a:cs typeface="Mistral"/>
              </a:rPr>
              <a:t>l</a:t>
            </a:r>
            <a:r>
              <a:rPr lang="en-US" sz="3200" baseline="-25000" dirty="0" err="1"/>
              <a:t>k</a:t>
            </a:r>
            <a:r>
              <a:rPr lang="en-US" sz="3200" baseline="-25000" dirty="0" smtClean="0"/>
              <a:t> </a:t>
            </a:r>
            <a:r>
              <a:rPr lang="en-US" sz="3200" dirty="0" smtClean="0"/>
              <a:t>such that  {</a:t>
            </a:r>
            <a:r>
              <a:rPr lang="en-US" sz="4000" dirty="0" smtClean="0">
                <a:latin typeface="Mistral"/>
                <a:cs typeface="Mistral"/>
              </a:rPr>
              <a:t>l</a:t>
            </a:r>
            <a:r>
              <a:rPr lang="en-US" sz="3200" baseline="-25000" dirty="0" smtClean="0"/>
              <a:t>1</a:t>
            </a:r>
            <a:r>
              <a:rPr lang="en-US" sz="3200" dirty="0" smtClean="0"/>
              <a:t>, …, </a:t>
            </a:r>
            <a:r>
              <a:rPr lang="en-US" sz="4000" dirty="0" smtClean="0">
                <a:latin typeface="Mistral"/>
                <a:cs typeface="Mistral"/>
              </a:rPr>
              <a:t>l</a:t>
            </a:r>
            <a:r>
              <a:rPr lang="en-US" sz="3200" baseline="-25000" dirty="0" smtClean="0"/>
              <a:t>k-1</a:t>
            </a:r>
            <a:r>
              <a:rPr lang="en-US" sz="3200" dirty="0" smtClean="0"/>
              <a:t>}  is in D - {</a:t>
            </a:r>
            <a:r>
              <a:rPr lang="en-US" sz="4000" dirty="0" smtClean="0">
                <a:latin typeface="Mistral"/>
                <a:cs typeface="Mistral"/>
              </a:rPr>
              <a:t>l</a:t>
            </a:r>
            <a:r>
              <a:rPr lang="en-US" sz="3200" baseline="-25000" dirty="0" smtClean="0"/>
              <a:t>1</a:t>
            </a:r>
            <a:r>
              <a:rPr lang="en-US" sz="3200" dirty="0" smtClean="0"/>
              <a:t>, …, </a:t>
            </a:r>
            <a:r>
              <a:rPr lang="en-US" sz="4000" dirty="0" smtClean="0">
                <a:latin typeface="Mistral"/>
                <a:cs typeface="Mistral"/>
              </a:rPr>
              <a:t>l</a:t>
            </a:r>
            <a:r>
              <a:rPr lang="en-US" sz="3200" baseline="-25000" dirty="0" smtClean="0"/>
              <a:t>k-1</a:t>
            </a:r>
            <a:r>
              <a:rPr lang="en-US" sz="3200" dirty="0" smtClean="0"/>
              <a:t>}  and </a:t>
            </a:r>
          </a:p>
          <a:p>
            <a:pPr marL="176213"/>
            <a:endParaRPr lang="en-US" sz="1400" dirty="0"/>
          </a:p>
          <a:p>
            <a:pPr marL="176213"/>
            <a:r>
              <a:rPr lang="en-US" sz="3200" dirty="0" smtClean="0"/>
              <a:t>min {d(</a:t>
            </a:r>
            <a:r>
              <a:rPr lang="en-US" sz="4000" dirty="0" err="1" smtClean="0">
                <a:latin typeface="Mistral"/>
                <a:cs typeface="Mistral"/>
              </a:rPr>
              <a:t>l</a:t>
            </a:r>
            <a:r>
              <a:rPr lang="en-US" sz="3200" baseline="-25000" dirty="0" err="1" smtClean="0"/>
              <a:t>k</a:t>
            </a:r>
            <a:r>
              <a:rPr lang="en-US" sz="3200" dirty="0" smtClean="0"/>
              <a:t>, </a:t>
            </a:r>
            <a:r>
              <a:rPr lang="en-US" sz="4000" dirty="0" smtClean="0">
                <a:latin typeface="Mistral"/>
                <a:cs typeface="Mistral"/>
              </a:rPr>
              <a:t>l</a:t>
            </a:r>
            <a:r>
              <a:rPr lang="en-US" sz="3200" baseline="-25000" dirty="0" smtClean="0"/>
              <a:t>1</a:t>
            </a:r>
            <a:r>
              <a:rPr lang="en-US" sz="3200" dirty="0"/>
              <a:t>)</a:t>
            </a:r>
            <a:r>
              <a:rPr lang="en-US" sz="3200" dirty="0" smtClean="0"/>
              <a:t>, …, d(</a:t>
            </a:r>
            <a:r>
              <a:rPr lang="en-US" sz="4000" dirty="0" err="1" smtClean="0">
                <a:latin typeface="Mistral"/>
                <a:cs typeface="Mistral"/>
              </a:rPr>
              <a:t>l</a:t>
            </a:r>
            <a:r>
              <a:rPr lang="en-US" sz="3200" baseline="-25000" dirty="0" err="1" smtClean="0"/>
              <a:t>k</a:t>
            </a:r>
            <a:r>
              <a:rPr lang="en-US" sz="3200" dirty="0" smtClean="0"/>
              <a:t>, </a:t>
            </a:r>
            <a:r>
              <a:rPr lang="en-US" sz="4000" dirty="0" smtClean="0">
                <a:latin typeface="Mistral"/>
                <a:cs typeface="Mistral"/>
              </a:rPr>
              <a:t>l</a:t>
            </a:r>
            <a:r>
              <a:rPr lang="en-US" sz="3200" baseline="-25000" dirty="0" smtClean="0"/>
              <a:t>k-1</a:t>
            </a:r>
            <a:r>
              <a:rPr lang="en-US" sz="3200" dirty="0" smtClean="0"/>
              <a:t>)} ≥ min {d(</a:t>
            </a:r>
            <a:r>
              <a:rPr lang="en-US" sz="3200" dirty="0" smtClean="0">
                <a:cs typeface="Mistral"/>
              </a:rPr>
              <a:t>v</a:t>
            </a:r>
            <a:r>
              <a:rPr lang="en-US" sz="3200" dirty="0" smtClean="0"/>
              <a:t>, </a:t>
            </a:r>
            <a:r>
              <a:rPr lang="en-US" sz="4000" dirty="0" smtClean="0">
                <a:latin typeface="Mistral"/>
                <a:cs typeface="Mistral"/>
              </a:rPr>
              <a:t>l</a:t>
            </a:r>
            <a:r>
              <a:rPr lang="en-US" sz="3200" baseline="-25000" dirty="0" smtClean="0"/>
              <a:t>1</a:t>
            </a:r>
            <a:r>
              <a:rPr lang="en-US" sz="3200" dirty="0" smtClean="0"/>
              <a:t>), …, d(</a:t>
            </a:r>
            <a:r>
              <a:rPr lang="en-US" sz="3200" dirty="0">
                <a:cs typeface="Mistral"/>
              </a:rPr>
              <a:t>v</a:t>
            </a:r>
            <a:r>
              <a:rPr lang="en-US" sz="3200" dirty="0" smtClean="0"/>
              <a:t>, </a:t>
            </a:r>
            <a:r>
              <a:rPr lang="en-US" sz="4000" dirty="0" smtClean="0">
                <a:latin typeface="Mistral"/>
                <a:cs typeface="Mistral"/>
              </a:rPr>
              <a:t>l</a:t>
            </a:r>
            <a:r>
              <a:rPr lang="en-US" sz="3200" baseline="-25000" dirty="0" smtClean="0"/>
              <a:t>k-1</a:t>
            </a:r>
            <a:r>
              <a:rPr lang="en-US" sz="3200" dirty="0" smtClean="0"/>
              <a:t>)} </a:t>
            </a:r>
          </a:p>
        </p:txBody>
      </p:sp>
    </p:spTree>
    <p:extLst>
      <p:ext uri="{BB962C8B-B14F-4D97-AF65-F5344CB8AC3E}">
        <p14:creationId xmlns:p14="http://schemas.microsoft.com/office/powerpoint/2010/main" val="4223778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60400" y="1097798"/>
            <a:ext cx="7823200" cy="3886200"/>
          </a:xfrm>
          <a:prstGeom prst="rect">
            <a:avLst/>
          </a:prstGeom>
        </p:spPr>
      </p:pic>
      <p:sp>
        <p:nvSpPr>
          <p:cNvPr id="4" name="Rectangle 3"/>
          <p:cNvSpPr/>
          <p:nvPr/>
        </p:nvSpPr>
        <p:spPr>
          <a:xfrm>
            <a:off x="70560" y="6437726"/>
            <a:ext cx="5387287" cy="369332"/>
          </a:xfrm>
          <a:prstGeom prst="rect">
            <a:avLst/>
          </a:prstGeom>
        </p:spPr>
        <p:txBody>
          <a:bodyPr wrap="square">
            <a:spAutoFit/>
          </a:bodyPr>
          <a:lstStyle/>
          <a:p>
            <a:r>
              <a:rPr lang="en-US" dirty="0"/>
              <a:t>http://</a:t>
            </a:r>
            <a:r>
              <a:rPr lang="en-US" dirty="0" err="1"/>
              <a:t>www.pnas.org</a:t>
            </a:r>
            <a:r>
              <a:rPr lang="en-US" dirty="0"/>
              <a:t>/content/110/46/18566.full</a:t>
            </a:r>
          </a:p>
        </p:txBody>
      </p:sp>
      <p:sp>
        <p:nvSpPr>
          <p:cNvPr id="5" name="TextBox 4"/>
          <p:cNvSpPr txBox="1"/>
          <p:nvPr/>
        </p:nvSpPr>
        <p:spPr>
          <a:xfrm>
            <a:off x="1711055" y="5186504"/>
            <a:ext cx="7197013" cy="400110"/>
          </a:xfrm>
          <a:prstGeom prst="rect">
            <a:avLst/>
          </a:prstGeom>
          <a:noFill/>
        </p:spPr>
        <p:txBody>
          <a:bodyPr wrap="square" rtlCol="0">
            <a:spAutoFit/>
          </a:bodyPr>
          <a:lstStyle/>
          <a:p>
            <a:r>
              <a:rPr lang="pl-PL" sz="2000" dirty="0"/>
              <a:t>vol. 110 no. </a:t>
            </a:r>
            <a:r>
              <a:rPr lang="pl-PL" sz="2000" dirty="0" smtClean="0"/>
              <a:t>46, 18566</a:t>
            </a:r>
            <a:r>
              <a:rPr lang="pl-PL" sz="2000" dirty="0"/>
              <a:t>–</a:t>
            </a:r>
            <a:r>
              <a:rPr lang="pl-PL" sz="2000" dirty="0" smtClean="0"/>
              <a:t>18571,   </a:t>
            </a:r>
            <a:r>
              <a:rPr lang="en-US" sz="2000" dirty="0" smtClean="0"/>
              <a:t>2013</a:t>
            </a:r>
          </a:p>
        </p:txBody>
      </p:sp>
    </p:spTree>
    <p:extLst>
      <p:ext uri="{BB962C8B-B14F-4D97-AF65-F5344CB8AC3E}">
        <p14:creationId xmlns:p14="http://schemas.microsoft.com/office/powerpoint/2010/main" val="141819024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Choosing Landmark points</a:t>
            </a:r>
          </a:p>
        </p:txBody>
      </p:sp>
      <p:pic>
        <p:nvPicPr>
          <p:cNvPr id="10" name="Picture 9"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spTree>
    <p:extLst>
      <p:ext uri="{BB962C8B-B14F-4D97-AF65-F5344CB8AC3E}">
        <p14:creationId xmlns:p14="http://schemas.microsoft.com/office/powerpoint/2010/main" val="423976604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0" name="Picture 9"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sp>
        <p:nvSpPr>
          <p:cNvPr id="11" name="Oval 10"/>
          <p:cNvSpPr>
            <a:spLocks noChangeAspect="1"/>
          </p:cNvSpPr>
          <p:nvPr/>
        </p:nvSpPr>
        <p:spPr>
          <a:xfrm>
            <a:off x="7035402" y="3528936"/>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Choosing Landmark points</a:t>
            </a:r>
          </a:p>
        </p:txBody>
      </p:sp>
    </p:spTree>
    <p:extLst>
      <p:ext uri="{BB962C8B-B14F-4D97-AF65-F5344CB8AC3E}">
        <p14:creationId xmlns:p14="http://schemas.microsoft.com/office/powerpoint/2010/main" val="172389992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0" name="Picture 9"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sp>
        <p:nvSpPr>
          <p:cNvPr id="11" name="Oval 10"/>
          <p:cNvSpPr>
            <a:spLocks noChangeAspect="1"/>
          </p:cNvSpPr>
          <p:nvPr/>
        </p:nvSpPr>
        <p:spPr>
          <a:xfrm>
            <a:off x="7035402" y="3528936"/>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1096396" y="1546761"/>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Choosing Landmark points</a:t>
            </a:r>
          </a:p>
        </p:txBody>
      </p:sp>
    </p:spTree>
    <p:extLst>
      <p:ext uri="{BB962C8B-B14F-4D97-AF65-F5344CB8AC3E}">
        <p14:creationId xmlns:p14="http://schemas.microsoft.com/office/powerpoint/2010/main" val="148388990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0" name="Picture 9"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sp>
        <p:nvSpPr>
          <p:cNvPr id="11" name="Oval 10"/>
          <p:cNvSpPr>
            <a:spLocks noChangeAspect="1"/>
          </p:cNvSpPr>
          <p:nvPr/>
        </p:nvSpPr>
        <p:spPr>
          <a:xfrm>
            <a:off x="7035402" y="3528936"/>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1096396" y="1546761"/>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3323473" y="3928636"/>
            <a:ext cx="274320" cy="274320"/>
          </a:xfrm>
          <a:prstGeom prst="ellipse">
            <a:avLst/>
          </a:prstGeom>
          <a:solidFill>
            <a:srgbClr val="FFA0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Choosing Landmark points</a:t>
            </a:r>
          </a:p>
        </p:txBody>
      </p:sp>
    </p:spTree>
    <p:extLst>
      <p:ext uri="{BB962C8B-B14F-4D97-AF65-F5344CB8AC3E}">
        <p14:creationId xmlns:p14="http://schemas.microsoft.com/office/powerpoint/2010/main" val="210198414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0" name="Picture 9"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sp>
        <p:nvSpPr>
          <p:cNvPr id="11" name="Oval 10"/>
          <p:cNvSpPr>
            <a:spLocks noChangeAspect="1"/>
          </p:cNvSpPr>
          <p:nvPr/>
        </p:nvSpPr>
        <p:spPr>
          <a:xfrm>
            <a:off x="7035402" y="3528936"/>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1096396" y="1546761"/>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3323473" y="3928636"/>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Choosing Landmark points</a:t>
            </a:r>
          </a:p>
        </p:txBody>
      </p:sp>
    </p:spTree>
    <p:extLst>
      <p:ext uri="{BB962C8B-B14F-4D97-AF65-F5344CB8AC3E}">
        <p14:creationId xmlns:p14="http://schemas.microsoft.com/office/powerpoint/2010/main" val="323752615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800" y="168624"/>
            <a:ext cx="8988199" cy="11356955"/>
          </a:xfrm>
          <a:prstGeom prst="rect">
            <a:avLst/>
          </a:prstGeom>
        </p:spPr>
        <p:txBody>
          <a:bodyPr wrap="square">
            <a:spAutoFit/>
          </a:bodyPr>
          <a:lstStyle/>
          <a:p>
            <a:r>
              <a:rPr lang="en-US" sz="2400" dirty="0" err="1"/>
              <a:t>Tamal</a:t>
            </a:r>
            <a:r>
              <a:rPr lang="en-US" sz="2400" dirty="0"/>
              <a:t> K. </a:t>
            </a:r>
            <a:r>
              <a:rPr lang="en-US" sz="2400" dirty="0" err="1"/>
              <a:t>Dey</a:t>
            </a:r>
            <a:r>
              <a:rPr lang="en-US" sz="2400" dirty="0"/>
              <a:t> </a:t>
            </a:r>
            <a:r>
              <a:rPr lang="en-US" sz="2400" dirty="0" smtClean="0">
                <a:hlinkClick r:id="rId2"/>
              </a:rPr>
              <a:t>http</a:t>
            </a:r>
            <a:r>
              <a:rPr lang="en-US" sz="2400" dirty="0">
                <a:hlinkClick r:id="rId2"/>
              </a:rPr>
              <a:t>://www.cse.ohio-state.edu/~tamaldey/</a:t>
            </a:r>
            <a:r>
              <a:rPr lang="en-US" sz="2400" dirty="0"/>
              <a:t> </a:t>
            </a:r>
            <a:br>
              <a:rPr lang="en-US" sz="2400" dirty="0"/>
            </a:br>
            <a:r>
              <a:rPr lang="en-US" dirty="0"/>
              <a:t/>
            </a:r>
            <a:br>
              <a:rPr lang="en-US" dirty="0"/>
            </a:br>
            <a:r>
              <a:rPr lang="en-US" sz="2400" b="1" dirty="0"/>
              <a:t>Graph Induced Complex: A Data </a:t>
            </a:r>
            <a:r>
              <a:rPr lang="en-US" sz="2400" b="1" dirty="0" err="1"/>
              <a:t>Sparsifier</a:t>
            </a:r>
            <a:r>
              <a:rPr lang="en-US" sz="2400" b="1" dirty="0"/>
              <a:t> for Homology </a:t>
            </a:r>
            <a:r>
              <a:rPr lang="en-US" sz="2400" b="1" dirty="0" smtClean="0"/>
              <a:t>Inference</a:t>
            </a:r>
          </a:p>
          <a:p>
            <a:r>
              <a:rPr lang="en-US" sz="2400" dirty="0" smtClean="0"/>
              <a:t>Video:  </a:t>
            </a:r>
            <a:r>
              <a:rPr lang="en-US" sz="2400" dirty="0" smtClean="0">
                <a:hlinkClick r:id="rId3"/>
              </a:rPr>
              <a:t>http</a:t>
            </a:r>
            <a:r>
              <a:rPr lang="en-US" sz="2400" dirty="0">
                <a:hlinkClick r:id="rId3"/>
              </a:rPr>
              <a:t>://www.ima.umn.edu/videos/?</a:t>
            </a:r>
            <a:r>
              <a:rPr lang="en-US" sz="2400" dirty="0" smtClean="0">
                <a:hlinkClick r:id="rId3"/>
              </a:rPr>
              <a:t>id=2497</a:t>
            </a:r>
            <a:endParaRPr lang="en-US" sz="2400" dirty="0" smtClean="0"/>
          </a:p>
          <a:p>
            <a:r>
              <a:rPr lang="en-US" sz="2400" dirty="0" smtClean="0"/>
              <a:t>Slides</a:t>
            </a:r>
            <a:r>
              <a:rPr lang="en-US" sz="2400" dirty="0"/>
              <a:t>:  </a:t>
            </a:r>
            <a:r>
              <a:rPr lang="en-US" sz="2400" dirty="0">
                <a:hlinkClick r:id="rId4"/>
              </a:rPr>
              <a:t>http://web.cse.ohio-state.edu/~</a:t>
            </a:r>
            <a:r>
              <a:rPr lang="en-US" sz="2400" dirty="0" smtClean="0">
                <a:hlinkClick r:id="rId4"/>
              </a:rPr>
              <a:t>tamaldey/talk/GIC/GIC.pdf</a:t>
            </a:r>
            <a:endParaRPr lang="en-US" sz="2400" dirty="0" smtClean="0"/>
          </a:p>
          <a:p>
            <a:endParaRPr lang="en-US" dirty="0" smtClean="0"/>
          </a:p>
          <a:p>
            <a:r>
              <a:rPr lang="en-US" sz="2400" dirty="0" smtClean="0"/>
              <a:t>Paper</a:t>
            </a:r>
            <a:r>
              <a:rPr lang="en-US" sz="2400" dirty="0"/>
              <a:t>: </a:t>
            </a:r>
            <a:r>
              <a:rPr lang="en-US" sz="2400" dirty="0">
                <a:hlinkClick r:id="rId5"/>
              </a:rPr>
              <a:t>http://web.cse.ohio-state.edu/~</a:t>
            </a:r>
            <a:r>
              <a:rPr lang="en-US" sz="2400" dirty="0" smtClean="0">
                <a:hlinkClick r:id="rId5"/>
              </a:rPr>
              <a:t>tamaldey/paper/GIC/GIC.pdf</a:t>
            </a:r>
            <a:endParaRPr lang="en-US" sz="2400" dirty="0" smtClean="0"/>
          </a:p>
          <a:p>
            <a:r>
              <a:rPr lang="en-US" sz="2400" dirty="0" smtClean="0"/>
              <a:t>Graph </a:t>
            </a:r>
            <a:r>
              <a:rPr lang="en-US" sz="2400" dirty="0"/>
              <a:t>Induced Complex on Point Data T. K. </a:t>
            </a:r>
            <a:r>
              <a:rPr lang="en-US" sz="2400" dirty="0" err="1"/>
              <a:t>Dey</a:t>
            </a:r>
            <a:r>
              <a:rPr lang="en-US" sz="2400" dirty="0"/>
              <a:t>,  F. Fan, and Y. </a:t>
            </a:r>
            <a:r>
              <a:rPr lang="en-US" sz="2400" dirty="0" smtClean="0"/>
              <a:t>Wang, </a:t>
            </a:r>
          </a:p>
          <a:p>
            <a:r>
              <a:rPr lang="en-US" sz="2400" dirty="0" smtClean="0"/>
              <a:t>(</a:t>
            </a:r>
            <a:r>
              <a:rPr lang="en-US" sz="2400" dirty="0" err="1"/>
              <a:t>SoCG</a:t>
            </a:r>
            <a:r>
              <a:rPr lang="en-US" sz="2400" dirty="0"/>
              <a:t> 2013) Proc. 29th </a:t>
            </a:r>
            <a:r>
              <a:rPr lang="en-US" sz="2400" dirty="0" err="1"/>
              <a:t>Annu</a:t>
            </a:r>
            <a:r>
              <a:rPr lang="en-US" sz="2400" dirty="0"/>
              <a:t>. </a:t>
            </a:r>
            <a:r>
              <a:rPr lang="en-US" sz="2400" dirty="0" err="1"/>
              <a:t>Sympos</a:t>
            </a:r>
            <a:r>
              <a:rPr lang="en-US" sz="2400" dirty="0"/>
              <a:t>. </a:t>
            </a:r>
            <a:r>
              <a:rPr lang="en-US" sz="2400" dirty="0" err="1"/>
              <a:t>Comput</a:t>
            </a:r>
            <a:r>
              <a:rPr lang="en-US" sz="2400" dirty="0"/>
              <a:t>. Geom. </a:t>
            </a:r>
            <a:r>
              <a:rPr lang="en-US" sz="2400" dirty="0" smtClean="0"/>
              <a:t>2013, 107-116.</a:t>
            </a:r>
          </a:p>
          <a:p>
            <a:endParaRPr lang="en-US" dirty="0"/>
          </a:p>
          <a:p>
            <a:r>
              <a:rPr lang="en-US" sz="2400" dirty="0" smtClean="0"/>
              <a:t>Website</a:t>
            </a:r>
            <a:r>
              <a:rPr lang="en-US" sz="2400" dirty="0"/>
              <a:t>:  </a:t>
            </a:r>
            <a:r>
              <a:rPr lang="en-US" sz="2400" dirty="0">
                <a:hlinkClick r:id="rId6"/>
              </a:rPr>
              <a:t>http://web.cse.ohio-state.edu/~</a:t>
            </a:r>
            <a:r>
              <a:rPr lang="en-US" sz="2400" dirty="0" smtClean="0">
                <a:hlinkClick r:id="rId6"/>
              </a:rPr>
              <a:t>tamaldey/GIC/gic.html</a:t>
            </a:r>
            <a:endParaRPr lang="en-US" sz="2400" dirty="0" smtClean="0"/>
          </a:p>
          <a:p>
            <a:endParaRPr lang="en-US" sz="2400"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r>
              <a:rPr lang="en-US" dirty="0"/>
              <a:t>The efficiency of extracting topological information from point data depends largely on the complex that is built on top of the data points. From a computational viewpoint, the most favored complexes for this purpose have so far been </a:t>
            </a:r>
            <a:r>
              <a:rPr lang="en-US" dirty="0" err="1"/>
              <a:t>Vietoris</a:t>
            </a:r>
            <a:r>
              <a:rPr lang="en-US" dirty="0"/>
              <a:t>-Rips and witness complexes. While the </a:t>
            </a:r>
            <a:r>
              <a:rPr lang="en-US" dirty="0" err="1"/>
              <a:t>Vietoris</a:t>
            </a:r>
            <a:r>
              <a:rPr lang="en-US" dirty="0"/>
              <a:t>-Rips complex is simple to compute and is a good vehicle for extracting topology of sampled spaces, its size is huge--particularly in high dimensions. The witness complex on the other hand enjoys a smaller size because of a subsampling, but fails to capture the topology in high dimensions unless imposed with extra structures. We investigate a complex called the {</a:t>
            </a:r>
            <a:r>
              <a:rPr lang="en-US" dirty="0" err="1"/>
              <a:t>em</a:t>
            </a:r>
            <a:r>
              <a:rPr lang="en-US" dirty="0"/>
              <a:t> graph induced complex} that, to some extent, enjoys the advantages of both. It works on a subsample but still retains the power of capturing the topology as the </a:t>
            </a:r>
            <a:r>
              <a:rPr lang="en-US" dirty="0" err="1"/>
              <a:t>Vietoris</a:t>
            </a:r>
            <a:r>
              <a:rPr lang="en-US" dirty="0"/>
              <a:t>-Rips complex. It only needs a graph connecting the original sample points from which it builds a complex on the subsample thus taming the size considerably. We show that, using the graph induced complex one can (</a:t>
            </a:r>
            <a:r>
              <a:rPr lang="en-US" dirty="0" err="1"/>
              <a:t>i</a:t>
            </a:r>
            <a:r>
              <a:rPr lang="en-US" dirty="0"/>
              <a:t>) infer the one dimensional homology of a manifold from a very lean subsample, (ii) reconstruct a surface in three dimension from a sparse subsample without computing Delaunay triangulations, (iii) infer the persistent homology groups of compact sets from a sufficiently dense sample. We provide experimental evidences in support of our theory.</a:t>
            </a:r>
          </a:p>
        </p:txBody>
      </p:sp>
      <p:pic>
        <p:nvPicPr>
          <p:cNvPr id="5" name="Picture 4"/>
          <p:cNvPicPr>
            <a:picLocks noChangeAspect="1"/>
          </p:cNvPicPr>
          <p:nvPr/>
        </p:nvPicPr>
        <p:blipFill>
          <a:blip r:embed="rId7"/>
          <a:stretch>
            <a:fillRect/>
          </a:stretch>
        </p:blipFill>
        <p:spPr>
          <a:xfrm>
            <a:off x="212152" y="4171518"/>
            <a:ext cx="8750808" cy="2603354"/>
          </a:xfrm>
          <a:prstGeom prst="rect">
            <a:avLst/>
          </a:prstGeom>
        </p:spPr>
      </p:pic>
    </p:spTree>
    <p:extLst>
      <p:ext uri="{BB962C8B-B14F-4D97-AF65-F5344CB8AC3E}">
        <p14:creationId xmlns:p14="http://schemas.microsoft.com/office/powerpoint/2010/main" val="25116492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eb.cse.ohio-state.edu/~tamaldey/handle/refinement_2_tunn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3360" y="2829464"/>
            <a:ext cx="5120640" cy="384048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web.cse.ohio-state.edu/~tamaldey/handle/topo_tunn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534" y="1412144"/>
            <a:ext cx="3666826" cy="28346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1541" y="284998"/>
            <a:ext cx="9316528" cy="1292662"/>
          </a:xfrm>
          <a:prstGeom prst="rect">
            <a:avLst/>
          </a:prstGeom>
        </p:spPr>
        <p:txBody>
          <a:bodyPr wrap="square">
            <a:spAutoFit/>
          </a:bodyPr>
          <a:lstStyle/>
          <a:p>
            <a:r>
              <a:rPr lang="en-US" sz="2600" dirty="0" err="1">
                <a:hlinkClick r:id="rId4"/>
              </a:rPr>
              <a:t>HanTun</a:t>
            </a:r>
            <a:r>
              <a:rPr lang="en-US" sz="2600" dirty="0"/>
              <a:t> </a:t>
            </a:r>
            <a:r>
              <a:rPr lang="en-US" sz="2600" dirty="0" smtClean="0"/>
              <a:t>software available at </a:t>
            </a:r>
          </a:p>
          <a:p>
            <a:r>
              <a:rPr lang="en-US" sz="2600" dirty="0" smtClean="0">
                <a:hlinkClick r:id="rId5"/>
              </a:rPr>
              <a:t>http</a:t>
            </a:r>
            <a:r>
              <a:rPr lang="en-US" sz="2600" dirty="0">
                <a:hlinkClick r:id="rId5"/>
              </a:rPr>
              <a:t>://web.cse.ohio-state.edu/~</a:t>
            </a:r>
            <a:r>
              <a:rPr lang="en-US" sz="2600" dirty="0" smtClean="0">
                <a:hlinkClick r:id="rId5"/>
              </a:rPr>
              <a:t>tamaldey/handle/hantun.html</a:t>
            </a:r>
            <a:endParaRPr lang="en-US" sz="2600" dirty="0" smtClean="0"/>
          </a:p>
          <a:p>
            <a:endParaRPr lang="en-US" sz="2600" dirty="0"/>
          </a:p>
        </p:txBody>
      </p:sp>
    </p:spTree>
    <p:extLst>
      <p:ext uri="{BB962C8B-B14F-4D97-AF65-F5344CB8AC3E}">
        <p14:creationId xmlns:p14="http://schemas.microsoft.com/office/powerpoint/2010/main" val="297171958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eb.cse.ohio-state.edu/~tamaldey/handle/refinement_2_hand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4634" y="2791510"/>
            <a:ext cx="5120640" cy="38404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1541" y="284998"/>
            <a:ext cx="9316528" cy="1292662"/>
          </a:xfrm>
          <a:prstGeom prst="rect">
            <a:avLst/>
          </a:prstGeom>
        </p:spPr>
        <p:txBody>
          <a:bodyPr wrap="square">
            <a:spAutoFit/>
          </a:bodyPr>
          <a:lstStyle/>
          <a:p>
            <a:r>
              <a:rPr lang="en-US" sz="2600" dirty="0" err="1">
                <a:hlinkClick r:id="rId3"/>
              </a:rPr>
              <a:t>HanTun</a:t>
            </a:r>
            <a:r>
              <a:rPr lang="en-US" sz="2600" dirty="0"/>
              <a:t> </a:t>
            </a:r>
            <a:r>
              <a:rPr lang="en-US" sz="2600" dirty="0" smtClean="0"/>
              <a:t>software available at </a:t>
            </a:r>
          </a:p>
          <a:p>
            <a:r>
              <a:rPr lang="en-US" sz="2600" dirty="0" smtClean="0">
                <a:hlinkClick r:id="rId4"/>
              </a:rPr>
              <a:t>http</a:t>
            </a:r>
            <a:r>
              <a:rPr lang="en-US" sz="2600" dirty="0">
                <a:hlinkClick r:id="rId4"/>
              </a:rPr>
              <a:t>://web.cse.ohio-state.edu/~</a:t>
            </a:r>
            <a:r>
              <a:rPr lang="en-US" sz="2600" dirty="0" smtClean="0">
                <a:hlinkClick r:id="rId4"/>
              </a:rPr>
              <a:t>tamaldey/handle/hantun.html</a:t>
            </a:r>
            <a:endParaRPr lang="en-US" sz="2600" dirty="0" smtClean="0"/>
          </a:p>
          <a:p>
            <a:endParaRPr lang="en-US" sz="2600" dirty="0"/>
          </a:p>
        </p:txBody>
      </p:sp>
      <p:pic>
        <p:nvPicPr>
          <p:cNvPr id="2050" name="Picture 2" descr="http://web.cse.ohio-state.edu/~tamaldey/handle/topo_hand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672" y="1266612"/>
            <a:ext cx="3785111" cy="2926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72239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web.cse.ohio-state.edu/~tamaldey/shortloop-pictures_files/chain_loop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5808" y="766950"/>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eb.cse.ohio-state.edu/~tamaldey/shortloop-pictures_files/man_loo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3077" y="4000500"/>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eb.cse.ohio-state.edu/~tamaldey/shortloop-pictures_files/9handletorus_loop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5171" y="1117122"/>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eb.cse.ohio-state.edu/~tamaldey/shortloop-pictures_files/knot_loop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2844" y="3605290"/>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626" y="6488668"/>
            <a:ext cx="8324491" cy="369332"/>
          </a:xfrm>
          <a:prstGeom prst="rect">
            <a:avLst/>
          </a:prstGeom>
        </p:spPr>
        <p:txBody>
          <a:bodyPr wrap="square">
            <a:spAutoFit/>
          </a:bodyPr>
          <a:lstStyle/>
          <a:p>
            <a:r>
              <a:rPr lang="en-US" dirty="0" smtClean="0"/>
              <a:t>Figures from http</a:t>
            </a:r>
            <a:r>
              <a:rPr lang="en-US" dirty="0"/>
              <a:t>://web.cse.ohio-state.edu/~tamaldey/shortloop-pictures.html</a:t>
            </a:r>
          </a:p>
        </p:txBody>
      </p:sp>
      <p:sp>
        <p:nvSpPr>
          <p:cNvPr id="3" name="Rectangle 2"/>
          <p:cNvSpPr/>
          <p:nvPr/>
        </p:nvSpPr>
        <p:spPr>
          <a:xfrm>
            <a:off x="319176" y="190110"/>
            <a:ext cx="8583284" cy="1384995"/>
          </a:xfrm>
          <a:prstGeom prst="rect">
            <a:avLst/>
          </a:prstGeom>
        </p:spPr>
        <p:txBody>
          <a:bodyPr wrap="square">
            <a:spAutoFit/>
          </a:bodyPr>
          <a:lstStyle/>
          <a:p>
            <a:r>
              <a:rPr lang="en-US" sz="2800" dirty="0" err="1" smtClean="0"/>
              <a:t>Shortloop</a:t>
            </a:r>
            <a:r>
              <a:rPr lang="en-US" sz="2800" dirty="0" smtClean="0"/>
              <a:t> software (more general) available at </a:t>
            </a:r>
          </a:p>
          <a:p>
            <a:r>
              <a:rPr lang="en-US" sz="2800" dirty="0" smtClean="0">
                <a:hlinkClick r:id="rId6"/>
              </a:rPr>
              <a:t>http</a:t>
            </a:r>
            <a:r>
              <a:rPr lang="en-US" sz="2800" dirty="0">
                <a:hlinkClick r:id="rId6"/>
              </a:rPr>
              <a:t>://web.cse.ohio-state.edu/~</a:t>
            </a:r>
            <a:r>
              <a:rPr lang="en-US" sz="2800" dirty="0" smtClean="0">
                <a:hlinkClick r:id="rId6"/>
              </a:rPr>
              <a:t>tamaldey/shortloop.html</a:t>
            </a:r>
            <a:endParaRPr lang="en-US" sz="2800" dirty="0" smtClean="0"/>
          </a:p>
          <a:p>
            <a:endParaRPr lang="en-US" sz="2800" dirty="0"/>
          </a:p>
        </p:txBody>
      </p:sp>
      <p:pic>
        <p:nvPicPr>
          <p:cNvPr id="1034" name="Picture 10" descr="http://web.cse.ohio-state.edu/~tamaldey/shortloop-pictures_files/casting_loop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665563"/>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6356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30" name="Picture 6" descr="http://web.cse.ohio-state.edu/~tamaldey/OHC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07" y="790036"/>
            <a:ext cx="9144000"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29728" y="5434967"/>
            <a:ext cx="7858663" cy="369332"/>
          </a:xfrm>
          <a:prstGeom prst="rect">
            <a:avLst/>
          </a:prstGeom>
        </p:spPr>
        <p:txBody>
          <a:bodyPr wrap="square">
            <a:spAutoFit/>
          </a:bodyPr>
          <a:lstStyle/>
          <a:p>
            <a:r>
              <a:rPr lang="en-US" dirty="0"/>
              <a:t>http://web.cse.ohio-state.edu/~tamaldey/homology.html</a:t>
            </a:r>
          </a:p>
        </p:txBody>
      </p:sp>
    </p:spTree>
    <p:extLst>
      <p:ext uri="{BB962C8B-B14F-4D97-AF65-F5344CB8AC3E}">
        <p14:creationId xmlns:p14="http://schemas.microsoft.com/office/powerpoint/2010/main" val="2018066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8633" y="1464216"/>
            <a:ext cx="8378877" cy="3046988"/>
          </a:xfrm>
          <a:prstGeom prst="rect">
            <a:avLst/>
          </a:prstGeom>
          <a:noFill/>
        </p:spPr>
        <p:txBody>
          <a:bodyPr wrap="square" rtlCol="0">
            <a:spAutoFit/>
          </a:bodyPr>
          <a:lstStyle/>
          <a:p>
            <a:pPr algn="ctr"/>
            <a:r>
              <a:rPr lang="en-US" sz="7200" dirty="0" smtClean="0"/>
              <a:t>Background</a:t>
            </a:r>
          </a:p>
          <a:p>
            <a:pPr algn="ctr"/>
            <a:endParaRPr lang="en-US" sz="7200" dirty="0"/>
          </a:p>
          <a:p>
            <a:pPr algn="ctr"/>
            <a:endParaRPr lang="en-US" sz="4800" dirty="0" smtClean="0"/>
          </a:p>
        </p:txBody>
      </p:sp>
    </p:spTree>
    <p:extLst>
      <p:ext uri="{BB962C8B-B14F-4D97-AF65-F5344CB8AC3E}">
        <p14:creationId xmlns:p14="http://schemas.microsoft.com/office/powerpoint/2010/main" val="2560047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32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6856</TotalTime>
  <Words>3270</Words>
  <Application>Microsoft Office PowerPoint</Application>
  <PresentationFormat>On-screen Show (4:3)</PresentationFormat>
  <Paragraphs>619</Paragraphs>
  <Slides>89</Slides>
  <Notes>11</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89</vt:i4>
      </vt:variant>
    </vt:vector>
  </HeadingPairs>
  <TitlesOfParts>
    <vt:vector size="100" baseType="lpstr">
      <vt:lpstr>Gulim</vt:lpstr>
      <vt:lpstr>MS PGothic</vt:lpstr>
      <vt:lpstr>MS PGothic</vt:lpstr>
      <vt:lpstr>新細明體</vt:lpstr>
      <vt:lpstr>Arial</vt:lpstr>
      <vt:lpstr>Calibri</vt:lpstr>
      <vt:lpstr>Mistral</vt:lpstr>
      <vt:lpstr>msgothic</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do we get distances from?</vt:lpstr>
      <vt:lpstr>PowerPoint Presentation</vt:lpstr>
      <vt:lpstr>PowerPoint Presentation</vt:lpstr>
      <vt:lpstr>Perfectly “tree-like” distances</vt:lpstr>
      <vt:lpstr>Perfectly “tree-like” distances</vt:lpstr>
      <vt:lpstr>Perfectly “tree-like” distances</vt:lpstr>
      <vt:lpstr>Perfectly “tree-like” distances</vt:lpstr>
      <vt:lpstr>Perfectly “tree-like” distances</vt:lpstr>
      <vt:lpstr>Perfectly “tree-like” distances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 Darcy</dc:creator>
  <cp:keywords/>
  <dc:description/>
  <cp:lastModifiedBy>Darcy, Isabel K</cp:lastModifiedBy>
  <cp:revision>100</cp:revision>
  <dcterms:created xsi:type="dcterms:W3CDTF">2013-11-08T02:36:41Z</dcterms:created>
  <dcterms:modified xsi:type="dcterms:W3CDTF">2015-04-13T14:23:07Z</dcterms:modified>
  <cp:category/>
</cp:coreProperties>
</file>