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6" r:id="rId3"/>
    <p:sldId id="267" r:id="rId4"/>
    <p:sldId id="258" r:id="rId5"/>
    <p:sldId id="269" r:id="rId6"/>
    <p:sldId id="270"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591" autoAdjust="0"/>
    <p:restoredTop sz="94660"/>
  </p:normalViewPr>
  <p:slideViewPr>
    <p:cSldViewPr snapToGrid="0" showGuides="1">
      <p:cViewPr varScale="1">
        <p:scale>
          <a:sx n="44" d="100"/>
          <a:sy n="44" d="100"/>
        </p:scale>
        <p:origin x="216" y="27"/>
      </p:cViewPr>
      <p:guideLst>
        <p:guide orient="horz" pos="2160"/>
        <p:guide pos="2880"/>
      </p:guideLst>
    </p:cSldViewPr>
  </p:slideViewPr>
  <p:notesTextViewPr>
    <p:cViewPr>
      <p:scale>
        <a:sx n="1" d="1"/>
        <a:sy n="1" d="1"/>
      </p:scale>
      <p:origin x="0" y="0"/>
    </p:cViewPr>
  </p:notesTextViewPr>
  <p:sorterViewPr>
    <p:cViewPr varScale="1">
      <p:scale>
        <a:sx n="1" d="1"/>
        <a:sy n="1" d="1"/>
      </p:scale>
      <p:origin x="0" y="0"/>
    </p:cViewPr>
  </p:sorter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6EB954B-E533-455A-B8C6-4CF2DBEE38D5}" type="datetimeFigureOut">
              <a:rPr lang="en-US" smtClean="0"/>
              <a:t>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42F044-0E3B-4221-AAB5-39A905D478E3}" type="slidenum">
              <a:rPr lang="en-US" smtClean="0"/>
              <a:t>‹#›</a:t>
            </a:fld>
            <a:endParaRPr lang="en-US"/>
          </a:p>
        </p:txBody>
      </p:sp>
    </p:spTree>
    <p:extLst>
      <p:ext uri="{BB962C8B-B14F-4D97-AF65-F5344CB8AC3E}">
        <p14:creationId xmlns:p14="http://schemas.microsoft.com/office/powerpoint/2010/main" val="6371601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6EB954B-E533-455A-B8C6-4CF2DBEE38D5}" type="datetimeFigureOut">
              <a:rPr lang="en-US" smtClean="0"/>
              <a:t>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42F044-0E3B-4221-AAB5-39A905D478E3}" type="slidenum">
              <a:rPr lang="en-US" smtClean="0"/>
              <a:t>‹#›</a:t>
            </a:fld>
            <a:endParaRPr lang="en-US"/>
          </a:p>
        </p:txBody>
      </p:sp>
    </p:spTree>
    <p:extLst>
      <p:ext uri="{BB962C8B-B14F-4D97-AF65-F5344CB8AC3E}">
        <p14:creationId xmlns:p14="http://schemas.microsoft.com/office/powerpoint/2010/main" val="23146218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6EB954B-E533-455A-B8C6-4CF2DBEE38D5}" type="datetimeFigureOut">
              <a:rPr lang="en-US" smtClean="0"/>
              <a:t>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42F044-0E3B-4221-AAB5-39A905D478E3}" type="slidenum">
              <a:rPr lang="en-US" smtClean="0"/>
              <a:t>‹#›</a:t>
            </a:fld>
            <a:endParaRPr lang="en-US"/>
          </a:p>
        </p:txBody>
      </p:sp>
    </p:spTree>
    <p:extLst>
      <p:ext uri="{BB962C8B-B14F-4D97-AF65-F5344CB8AC3E}">
        <p14:creationId xmlns:p14="http://schemas.microsoft.com/office/powerpoint/2010/main" val="39127845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6EB954B-E533-455A-B8C6-4CF2DBEE38D5}" type="datetimeFigureOut">
              <a:rPr lang="en-US" smtClean="0"/>
              <a:t>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42F044-0E3B-4221-AAB5-39A905D478E3}" type="slidenum">
              <a:rPr lang="en-US" smtClean="0"/>
              <a:t>‹#›</a:t>
            </a:fld>
            <a:endParaRPr lang="en-US"/>
          </a:p>
        </p:txBody>
      </p:sp>
    </p:spTree>
    <p:extLst>
      <p:ext uri="{BB962C8B-B14F-4D97-AF65-F5344CB8AC3E}">
        <p14:creationId xmlns:p14="http://schemas.microsoft.com/office/powerpoint/2010/main" val="9125844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6EB954B-E533-455A-B8C6-4CF2DBEE38D5}" type="datetimeFigureOut">
              <a:rPr lang="en-US" smtClean="0"/>
              <a:t>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42F044-0E3B-4221-AAB5-39A905D478E3}" type="slidenum">
              <a:rPr lang="en-US" smtClean="0"/>
              <a:t>‹#›</a:t>
            </a:fld>
            <a:endParaRPr lang="en-US"/>
          </a:p>
        </p:txBody>
      </p:sp>
    </p:spTree>
    <p:extLst>
      <p:ext uri="{BB962C8B-B14F-4D97-AF65-F5344CB8AC3E}">
        <p14:creationId xmlns:p14="http://schemas.microsoft.com/office/powerpoint/2010/main" val="2531070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6EB954B-E533-455A-B8C6-4CF2DBEE38D5}" type="datetimeFigureOut">
              <a:rPr lang="en-US" smtClean="0"/>
              <a:t>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42F044-0E3B-4221-AAB5-39A905D478E3}" type="slidenum">
              <a:rPr lang="en-US" smtClean="0"/>
              <a:t>‹#›</a:t>
            </a:fld>
            <a:endParaRPr lang="en-US"/>
          </a:p>
        </p:txBody>
      </p:sp>
    </p:spTree>
    <p:extLst>
      <p:ext uri="{BB962C8B-B14F-4D97-AF65-F5344CB8AC3E}">
        <p14:creationId xmlns:p14="http://schemas.microsoft.com/office/powerpoint/2010/main" val="40501196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6EB954B-E533-455A-B8C6-4CF2DBEE38D5}" type="datetimeFigureOut">
              <a:rPr lang="en-US" smtClean="0"/>
              <a:t>2/7/2018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042F044-0E3B-4221-AAB5-39A905D478E3}" type="slidenum">
              <a:rPr lang="en-US" smtClean="0"/>
              <a:t>‹#›</a:t>
            </a:fld>
            <a:endParaRPr lang="en-US"/>
          </a:p>
        </p:txBody>
      </p:sp>
    </p:spTree>
    <p:extLst>
      <p:ext uri="{BB962C8B-B14F-4D97-AF65-F5344CB8AC3E}">
        <p14:creationId xmlns:p14="http://schemas.microsoft.com/office/powerpoint/2010/main" val="36348347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6EB954B-E533-455A-B8C6-4CF2DBEE38D5}" type="datetimeFigureOut">
              <a:rPr lang="en-US" smtClean="0"/>
              <a:t>2/7/2018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042F044-0E3B-4221-AAB5-39A905D478E3}" type="slidenum">
              <a:rPr lang="en-US" smtClean="0"/>
              <a:t>‹#›</a:t>
            </a:fld>
            <a:endParaRPr lang="en-US"/>
          </a:p>
        </p:txBody>
      </p:sp>
    </p:spTree>
    <p:extLst>
      <p:ext uri="{BB962C8B-B14F-4D97-AF65-F5344CB8AC3E}">
        <p14:creationId xmlns:p14="http://schemas.microsoft.com/office/powerpoint/2010/main" val="13686131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EB954B-E533-455A-B8C6-4CF2DBEE38D5}" type="datetimeFigureOut">
              <a:rPr lang="en-US" smtClean="0"/>
              <a:t>2/7/2018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042F044-0E3B-4221-AAB5-39A905D478E3}" type="slidenum">
              <a:rPr lang="en-US" smtClean="0"/>
              <a:t>‹#›</a:t>
            </a:fld>
            <a:endParaRPr lang="en-US"/>
          </a:p>
        </p:txBody>
      </p:sp>
    </p:spTree>
    <p:extLst>
      <p:ext uri="{BB962C8B-B14F-4D97-AF65-F5344CB8AC3E}">
        <p14:creationId xmlns:p14="http://schemas.microsoft.com/office/powerpoint/2010/main" val="41814142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6EB954B-E533-455A-B8C6-4CF2DBEE38D5}" type="datetimeFigureOut">
              <a:rPr lang="en-US" smtClean="0"/>
              <a:t>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42F044-0E3B-4221-AAB5-39A905D478E3}" type="slidenum">
              <a:rPr lang="en-US" smtClean="0"/>
              <a:t>‹#›</a:t>
            </a:fld>
            <a:endParaRPr lang="en-US"/>
          </a:p>
        </p:txBody>
      </p:sp>
    </p:spTree>
    <p:extLst>
      <p:ext uri="{BB962C8B-B14F-4D97-AF65-F5344CB8AC3E}">
        <p14:creationId xmlns:p14="http://schemas.microsoft.com/office/powerpoint/2010/main" val="2569381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6EB954B-E533-455A-B8C6-4CF2DBEE38D5}" type="datetimeFigureOut">
              <a:rPr lang="en-US" smtClean="0"/>
              <a:t>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42F044-0E3B-4221-AAB5-39A905D478E3}" type="slidenum">
              <a:rPr lang="en-US" smtClean="0"/>
              <a:t>‹#›</a:t>
            </a:fld>
            <a:endParaRPr lang="en-US"/>
          </a:p>
        </p:txBody>
      </p:sp>
    </p:spTree>
    <p:extLst>
      <p:ext uri="{BB962C8B-B14F-4D97-AF65-F5344CB8AC3E}">
        <p14:creationId xmlns:p14="http://schemas.microsoft.com/office/powerpoint/2010/main" val="3356111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EB954B-E533-455A-B8C6-4CF2DBEE38D5}" type="datetimeFigureOut">
              <a:rPr lang="en-US" smtClean="0"/>
              <a:t>2/7/2018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42F044-0E3B-4221-AAB5-39A905D478E3}" type="slidenum">
              <a:rPr lang="en-US" smtClean="0"/>
              <a:t>‹#›</a:t>
            </a:fld>
            <a:endParaRPr lang="en-US"/>
          </a:p>
        </p:txBody>
      </p:sp>
    </p:spTree>
    <p:extLst>
      <p:ext uri="{BB962C8B-B14F-4D97-AF65-F5344CB8AC3E}">
        <p14:creationId xmlns:p14="http://schemas.microsoft.com/office/powerpoint/2010/main" val="26170140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anaconda.com/download/"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45720" y="944209"/>
            <a:ext cx="9052560" cy="5286749"/>
          </a:xfrm>
          <a:prstGeom prst="rect">
            <a:avLst/>
          </a:prstGeom>
        </p:spPr>
      </p:pic>
      <p:sp>
        <p:nvSpPr>
          <p:cNvPr id="6" name="Rectangle 5"/>
          <p:cNvSpPr/>
          <p:nvPr/>
        </p:nvSpPr>
        <p:spPr>
          <a:xfrm>
            <a:off x="330039" y="292412"/>
            <a:ext cx="8506496" cy="461665"/>
          </a:xfrm>
          <a:prstGeom prst="rect">
            <a:avLst/>
          </a:prstGeom>
        </p:spPr>
        <p:txBody>
          <a:bodyPr wrap="none">
            <a:spAutoFit/>
          </a:bodyPr>
          <a:lstStyle/>
          <a:p>
            <a:r>
              <a:rPr lang="en-US" sz="2400" dirty="0" smtClean="0"/>
              <a:t>Download Anaconda from </a:t>
            </a:r>
            <a:r>
              <a:rPr lang="en-US" sz="2400" dirty="0" smtClean="0">
                <a:hlinkClick r:id="rId3"/>
              </a:rPr>
              <a:t>https</a:t>
            </a:r>
            <a:r>
              <a:rPr lang="en-US" sz="2400" dirty="0">
                <a:hlinkClick r:id="rId3"/>
              </a:rPr>
              <a:t>://www.anaconda.com/download</a:t>
            </a:r>
            <a:r>
              <a:rPr lang="en-US" sz="2400" dirty="0" smtClean="0">
                <a:hlinkClick r:id="rId3"/>
              </a:rPr>
              <a:t>/</a:t>
            </a:r>
            <a:r>
              <a:rPr lang="en-US" sz="2400" dirty="0" smtClean="0"/>
              <a:t> </a:t>
            </a:r>
            <a:endParaRPr lang="en-US" sz="2400" dirty="0"/>
          </a:p>
        </p:txBody>
      </p:sp>
      <p:sp>
        <p:nvSpPr>
          <p:cNvPr id="2" name="TextBox 1"/>
          <p:cNvSpPr txBox="1"/>
          <p:nvPr/>
        </p:nvSpPr>
        <p:spPr>
          <a:xfrm>
            <a:off x="240631" y="3007738"/>
            <a:ext cx="4331369" cy="1200329"/>
          </a:xfrm>
          <a:prstGeom prst="rect">
            <a:avLst/>
          </a:prstGeom>
          <a:solidFill>
            <a:schemeClr val="accent4">
              <a:lumMod val="20000"/>
              <a:lumOff val="80000"/>
            </a:schemeClr>
          </a:solidFill>
        </p:spPr>
        <p:txBody>
          <a:bodyPr wrap="square" rtlCol="0">
            <a:spAutoFit/>
          </a:bodyPr>
          <a:lstStyle/>
          <a:p>
            <a:r>
              <a:rPr lang="en-US" sz="2400" dirty="0" smtClean="0"/>
              <a:t>Make sure you install Python 2.7 version, not 3.6 (python mapper requires 2.7)</a:t>
            </a:r>
            <a:endParaRPr lang="en-US" sz="2400" dirty="0"/>
          </a:p>
        </p:txBody>
      </p:sp>
      <p:cxnSp>
        <p:nvCxnSpPr>
          <p:cNvPr id="4" name="Straight Arrow Connector 3"/>
          <p:cNvCxnSpPr>
            <a:stCxn id="2" idx="3"/>
          </p:cNvCxnSpPr>
          <p:nvPr/>
        </p:nvCxnSpPr>
        <p:spPr>
          <a:xfrm>
            <a:off x="4572000" y="3607903"/>
            <a:ext cx="587141" cy="0"/>
          </a:xfrm>
          <a:prstGeom prst="straightConnector1">
            <a:avLst/>
          </a:prstGeom>
          <a:ln w="92075">
            <a:solidFill>
              <a:schemeClr val="accent4">
                <a:lumMod val="60000"/>
                <a:lumOff val="40000"/>
              </a:schemeClr>
            </a:solidFill>
            <a:tailEnd type="stealth" w="lg" len="lg"/>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1121283" y="5216893"/>
            <a:ext cx="3253340" cy="1200329"/>
          </a:xfrm>
          <a:prstGeom prst="rect">
            <a:avLst/>
          </a:prstGeom>
          <a:solidFill>
            <a:schemeClr val="accent4">
              <a:lumMod val="20000"/>
              <a:lumOff val="80000"/>
            </a:schemeClr>
          </a:solidFill>
        </p:spPr>
        <p:txBody>
          <a:bodyPr wrap="square" rtlCol="0">
            <a:spAutoFit/>
          </a:bodyPr>
          <a:lstStyle/>
          <a:p>
            <a:r>
              <a:rPr lang="en-US" sz="2400" dirty="0" smtClean="0"/>
              <a:t>32 bit version may be less buggy, so click </a:t>
            </a:r>
            <a:r>
              <a:rPr lang="en-US" sz="2400" dirty="0" smtClean="0"/>
              <a:t>here to install 32 bit version</a:t>
            </a:r>
            <a:endParaRPr lang="en-US" sz="2400" dirty="0"/>
          </a:p>
        </p:txBody>
      </p:sp>
      <p:cxnSp>
        <p:nvCxnSpPr>
          <p:cNvPr id="8" name="Straight Arrow Connector 7"/>
          <p:cNvCxnSpPr/>
          <p:nvPr/>
        </p:nvCxnSpPr>
        <p:spPr>
          <a:xfrm flipV="1">
            <a:off x="4374623" y="5486401"/>
            <a:ext cx="1054025" cy="145990"/>
          </a:xfrm>
          <a:prstGeom prst="straightConnector1">
            <a:avLst/>
          </a:prstGeom>
          <a:ln w="92075">
            <a:solidFill>
              <a:schemeClr val="accent4">
                <a:lumMod val="60000"/>
                <a:lumOff val="40000"/>
              </a:schemeClr>
            </a:solidFill>
            <a:tailEnd type="stealth" w="lg" len="lg"/>
          </a:ln>
        </p:spPr>
        <p:style>
          <a:lnRef idx="1">
            <a:schemeClr val="accent1"/>
          </a:lnRef>
          <a:fillRef idx="0">
            <a:schemeClr val="accent1"/>
          </a:fillRef>
          <a:effectRef idx="0">
            <a:schemeClr val="accent1"/>
          </a:effectRef>
          <a:fontRef idx="minor">
            <a:schemeClr val="tx1"/>
          </a:fontRef>
        </p:style>
      </p:cxnSp>
      <p:sp>
        <p:nvSpPr>
          <p:cNvPr id="3" name="Rounded Rectangle 2"/>
          <p:cNvSpPr/>
          <p:nvPr/>
        </p:nvSpPr>
        <p:spPr>
          <a:xfrm>
            <a:off x="5357528" y="5303520"/>
            <a:ext cx="3034632" cy="328871"/>
          </a:xfrm>
          <a:prstGeom prst="roundRect">
            <a:avLst/>
          </a:prstGeom>
          <a:noFill/>
          <a:ln w="38100">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152891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228600" y="67381"/>
            <a:ext cx="8686800" cy="6723237"/>
          </a:xfrm>
          <a:prstGeom prst="rect">
            <a:avLst/>
          </a:prstGeom>
        </p:spPr>
      </p:pic>
      <p:sp>
        <p:nvSpPr>
          <p:cNvPr id="3" name="TextBox 2"/>
          <p:cNvSpPr txBox="1"/>
          <p:nvPr/>
        </p:nvSpPr>
        <p:spPr>
          <a:xfrm>
            <a:off x="933650" y="2651603"/>
            <a:ext cx="5332396" cy="830997"/>
          </a:xfrm>
          <a:prstGeom prst="rect">
            <a:avLst/>
          </a:prstGeom>
          <a:solidFill>
            <a:schemeClr val="accent4">
              <a:lumMod val="20000"/>
              <a:lumOff val="80000"/>
            </a:schemeClr>
          </a:solidFill>
        </p:spPr>
        <p:txBody>
          <a:bodyPr wrap="square" rtlCol="0">
            <a:spAutoFit/>
          </a:bodyPr>
          <a:lstStyle/>
          <a:p>
            <a:r>
              <a:rPr lang="en-US" sz="2400" dirty="0" smtClean="0"/>
              <a:t>I installed it in the following directory by editing the location below</a:t>
            </a:r>
            <a:endParaRPr lang="en-US" sz="2400" dirty="0"/>
          </a:p>
        </p:txBody>
      </p:sp>
      <p:cxnSp>
        <p:nvCxnSpPr>
          <p:cNvPr id="4" name="Straight Arrow Connector 3"/>
          <p:cNvCxnSpPr/>
          <p:nvPr/>
        </p:nvCxnSpPr>
        <p:spPr>
          <a:xfrm flipH="1">
            <a:off x="2233061" y="3482600"/>
            <a:ext cx="1116530" cy="868019"/>
          </a:xfrm>
          <a:prstGeom prst="straightConnector1">
            <a:avLst/>
          </a:prstGeom>
          <a:ln w="92075">
            <a:solidFill>
              <a:schemeClr val="accent4">
                <a:lumMod val="60000"/>
                <a:lumOff val="40000"/>
              </a:schemeClr>
            </a:solidFill>
            <a:tailEnd type="stealth"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80596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82880" y="100592"/>
            <a:ext cx="8778240" cy="6757408"/>
          </a:xfrm>
          <a:prstGeom prst="rect">
            <a:avLst/>
          </a:prstGeom>
        </p:spPr>
      </p:pic>
      <p:sp>
        <p:nvSpPr>
          <p:cNvPr id="3" name="TextBox 2"/>
          <p:cNvSpPr txBox="1"/>
          <p:nvPr/>
        </p:nvSpPr>
        <p:spPr>
          <a:xfrm>
            <a:off x="2271561" y="524421"/>
            <a:ext cx="6198671" cy="1569660"/>
          </a:xfrm>
          <a:prstGeom prst="rect">
            <a:avLst/>
          </a:prstGeom>
          <a:solidFill>
            <a:schemeClr val="accent4">
              <a:lumMod val="20000"/>
              <a:lumOff val="80000"/>
            </a:schemeClr>
          </a:solidFill>
        </p:spPr>
        <p:txBody>
          <a:bodyPr wrap="square" rtlCol="0">
            <a:spAutoFit/>
          </a:bodyPr>
          <a:lstStyle/>
          <a:p>
            <a:r>
              <a:rPr lang="en-US" sz="2400" dirty="0" smtClean="0"/>
              <a:t>I checked both boxes to avoid possible PATH problems, but if you wish to later change your default python to the newer python3, you may have problems if you check the top box.</a:t>
            </a:r>
            <a:endParaRPr lang="en-US" sz="2400" dirty="0"/>
          </a:p>
        </p:txBody>
      </p:sp>
      <p:cxnSp>
        <p:nvCxnSpPr>
          <p:cNvPr id="4" name="Straight Arrow Connector 3"/>
          <p:cNvCxnSpPr/>
          <p:nvPr/>
        </p:nvCxnSpPr>
        <p:spPr>
          <a:xfrm flipH="1">
            <a:off x="1135781" y="1442391"/>
            <a:ext cx="1155031" cy="752169"/>
          </a:xfrm>
          <a:prstGeom prst="straightConnector1">
            <a:avLst/>
          </a:prstGeom>
          <a:ln w="92075">
            <a:solidFill>
              <a:schemeClr val="accent4">
                <a:lumMod val="60000"/>
                <a:lumOff val="40000"/>
              </a:schemeClr>
            </a:solidFill>
            <a:tailEnd type="stealth" w="lg" len="lg"/>
          </a:ln>
        </p:spPr>
        <p:style>
          <a:lnRef idx="1">
            <a:schemeClr val="accent1"/>
          </a:lnRef>
          <a:fillRef idx="0">
            <a:schemeClr val="accent1"/>
          </a:fillRef>
          <a:effectRef idx="0">
            <a:schemeClr val="accent1"/>
          </a:effectRef>
          <a:fontRef idx="minor">
            <a:schemeClr val="tx1"/>
          </a:fontRef>
        </p:style>
      </p:cxnSp>
      <p:sp>
        <p:nvSpPr>
          <p:cNvPr id="6" name="Freeform 5"/>
          <p:cNvSpPr/>
          <p:nvPr/>
        </p:nvSpPr>
        <p:spPr>
          <a:xfrm>
            <a:off x="1078030" y="2074831"/>
            <a:ext cx="259882" cy="292984"/>
          </a:xfrm>
          <a:custGeom>
            <a:avLst/>
            <a:gdLst>
              <a:gd name="connsiteX0" fmla="*/ 0 w 404261"/>
              <a:gd name="connsiteY0" fmla="*/ 250257 h 423511"/>
              <a:gd name="connsiteX1" fmla="*/ 0 w 404261"/>
              <a:gd name="connsiteY1" fmla="*/ 250257 h 423511"/>
              <a:gd name="connsiteX2" fmla="*/ 38501 w 404261"/>
              <a:gd name="connsiteY2" fmla="*/ 336884 h 423511"/>
              <a:gd name="connsiteX3" fmla="*/ 48126 w 404261"/>
              <a:gd name="connsiteY3" fmla="*/ 365760 h 423511"/>
              <a:gd name="connsiteX4" fmla="*/ 77002 w 404261"/>
              <a:gd name="connsiteY4" fmla="*/ 385010 h 423511"/>
              <a:gd name="connsiteX5" fmla="*/ 105878 w 404261"/>
              <a:gd name="connsiteY5" fmla="*/ 413886 h 423511"/>
              <a:gd name="connsiteX6" fmla="*/ 105878 w 404261"/>
              <a:gd name="connsiteY6" fmla="*/ 423511 h 423511"/>
              <a:gd name="connsiteX7" fmla="*/ 105878 w 404261"/>
              <a:gd name="connsiteY7" fmla="*/ 423511 h 423511"/>
              <a:gd name="connsiteX8" fmla="*/ 404261 w 404261"/>
              <a:gd name="connsiteY8" fmla="*/ 0 h 423511"/>
              <a:gd name="connsiteX9" fmla="*/ 404261 w 404261"/>
              <a:gd name="connsiteY9" fmla="*/ 0 h 423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04261" h="423511">
                <a:moveTo>
                  <a:pt x="0" y="250257"/>
                </a:moveTo>
                <a:lnTo>
                  <a:pt x="0" y="250257"/>
                </a:lnTo>
                <a:cubicBezTo>
                  <a:pt x="12834" y="279133"/>
                  <a:pt x="26348" y="307716"/>
                  <a:pt x="38501" y="336884"/>
                </a:cubicBezTo>
                <a:cubicBezTo>
                  <a:pt x="42403" y="346250"/>
                  <a:pt x="41788" y="357837"/>
                  <a:pt x="48126" y="365760"/>
                </a:cubicBezTo>
                <a:cubicBezTo>
                  <a:pt x="55353" y="374793"/>
                  <a:pt x="68115" y="377604"/>
                  <a:pt x="77002" y="385010"/>
                </a:cubicBezTo>
                <a:cubicBezTo>
                  <a:pt x="87459" y="393724"/>
                  <a:pt x="97711" y="402996"/>
                  <a:pt x="105878" y="413886"/>
                </a:cubicBezTo>
                <a:cubicBezTo>
                  <a:pt x="107803" y="416453"/>
                  <a:pt x="105878" y="420303"/>
                  <a:pt x="105878" y="423511"/>
                </a:cubicBezTo>
                <a:lnTo>
                  <a:pt x="105878" y="423511"/>
                </a:lnTo>
                <a:lnTo>
                  <a:pt x="404261" y="0"/>
                </a:lnTo>
                <a:lnTo>
                  <a:pt x="404261" y="0"/>
                </a:lnTo>
              </a:path>
            </a:pathLst>
          </a:cu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666911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293300" y="176841"/>
            <a:ext cx="8321040" cy="6504317"/>
          </a:xfrm>
          <a:prstGeom prst="rect">
            <a:avLst/>
          </a:prstGeom>
        </p:spPr>
      </p:pic>
      <p:sp>
        <p:nvSpPr>
          <p:cNvPr id="3" name="TextBox 2"/>
          <p:cNvSpPr txBox="1"/>
          <p:nvPr/>
        </p:nvSpPr>
        <p:spPr>
          <a:xfrm>
            <a:off x="1272208" y="3617843"/>
            <a:ext cx="6569765" cy="646331"/>
          </a:xfrm>
          <a:prstGeom prst="rect">
            <a:avLst/>
          </a:prstGeom>
          <a:noFill/>
        </p:spPr>
        <p:txBody>
          <a:bodyPr wrap="square" rtlCol="0">
            <a:spAutoFit/>
          </a:bodyPr>
          <a:lstStyle/>
          <a:p>
            <a:r>
              <a:rPr lang="en-US" sz="3600" dirty="0" smtClean="0"/>
              <a:t>Be patient.  This step takes awhile</a:t>
            </a:r>
            <a:endParaRPr lang="en-US" sz="3600" dirty="0"/>
          </a:p>
        </p:txBody>
      </p:sp>
    </p:spTree>
    <p:extLst>
      <p:ext uri="{BB962C8B-B14F-4D97-AF65-F5344CB8AC3E}">
        <p14:creationId xmlns:p14="http://schemas.microsoft.com/office/powerpoint/2010/main" val="15270703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87603" y="192697"/>
            <a:ext cx="9238426" cy="62232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30000"/>
              </a:spcBef>
              <a:spcAft>
                <a:spcPct val="0"/>
              </a:spcAft>
              <a:defRPr sz="1200">
                <a:solidFill>
                  <a:schemeClr val="tx1"/>
                </a:solidFill>
                <a:latin typeface="Arial" panose="020B0604020202020204" pitchFamily="34" charset="0"/>
              </a:defRPr>
            </a:lvl1pPr>
            <a:lvl2pPr eaLnBrk="0" fontAlgn="base" hangingPunct="0">
              <a:spcBef>
                <a:spcPct val="30000"/>
              </a:spcBef>
              <a:spcAft>
                <a:spcPct val="0"/>
              </a:spcAft>
              <a:defRPr sz="1200">
                <a:solidFill>
                  <a:schemeClr val="tx1"/>
                </a:solidFill>
                <a:latin typeface="Arial" panose="020B0604020202020204" pitchFamily="34" charset="0"/>
              </a:defRPr>
            </a:lvl2pPr>
            <a:lvl3pPr eaLnBrk="0" fontAlgn="base" hangingPunct="0">
              <a:spcBef>
                <a:spcPct val="30000"/>
              </a:spcBef>
              <a:spcAft>
                <a:spcPct val="0"/>
              </a:spcAft>
              <a:defRPr sz="1200">
                <a:solidFill>
                  <a:schemeClr val="tx1"/>
                </a:solidFill>
                <a:latin typeface="Arial" panose="020B0604020202020204" pitchFamily="34" charset="0"/>
              </a:defRPr>
            </a:lvl3pPr>
            <a:lvl4pPr eaLnBrk="0" fontAlgn="base" hangingPunct="0">
              <a:spcBef>
                <a:spcPct val="30000"/>
              </a:spcBef>
              <a:spcAft>
                <a:spcPct val="0"/>
              </a:spcAft>
              <a:defRPr sz="1200">
                <a:solidFill>
                  <a:schemeClr val="tx1"/>
                </a:solidFill>
                <a:latin typeface="Arial" panose="020B0604020202020204" pitchFamily="34" charset="0"/>
              </a:defRPr>
            </a:lvl4pPr>
            <a:lvl5pPr eaLnBrk="0" fontAlgn="base" hangingPunct="0">
              <a:spcBef>
                <a:spcPct val="30000"/>
              </a:spcBef>
              <a:spcAft>
                <a:spcPct val="0"/>
              </a:spcAft>
              <a:defRPr sz="1200">
                <a:solidFill>
                  <a:schemeClr val="tx1"/>
                </a:solidFill>
                <a:latin typeface="Arial" panose="020B0604020202020204" pitchFamily="34" charset="0"/>
              </a:defRPr>
            </a:lvl5pPr>
            <a:lvl6pPr eaLnBrk="0" fontAlgn="base" hangingPunct="0">
              <a:spcBef>
                <a:spcPct val="30000"/>
              </a:spcBef>
              <a:spcAft>
                <a:spcPct val="0"/>
              </a:spcAft>
              <a:defRPr sz="1200">
                <a:solidFill>
                  <a:schemeClr val="tx1"/>
                </a:solidFill>
                <a:latin typeface="Arial" panose="020B0604020202020204" pitchFamily="34" charset="0"/>
              </a:defRPr>
            </a:lvl6pPr>
            <a:lvl7pPr eaLnBrk="0" fontAlgn="base" hangingPunct="0">
              <a:spcBef>
                <a:spcPct val="30000"/>
              </a:spcBef>
              <a:spcAft>
                <a:spcPct val="0"/>
              </a:spcAft>
              <a:defRPr sz="1200">
                <a:solidFill>
                  <a:schemeClr val="tx1"/>
                </a:solidFill>
                <a:latin typeface="Arial" panose="020B0604020202020204" pitchFamily="34" charset="0"/>
              </a:defRPr>
            </a:lvl7pPr>
            <a:lvl8pPr eaLnBrk="0" fontAlgn="base" hangingPunct="0">
              <a:spcBef>
                <a:spcPct val="30000"/>
              </a:spcBef>
              <a:spcAft>
                <a:spcPct val="0"/>
              </a:spcAft>
              <a:defRPr sz="1200">
                <a:solidFill>
                  <a:schemeClr val="tx1"/>
                </a:solidFill>
                <a:latin typeface="Arial" panose="020B0604020202020204" pitchFamily="34" charset="0"/>
              </a:defRPr>
            </a:lvl8pPr>
            <a:lvl9pPr eaLnBrk="0" fontAlgn="base" hangingPunct="0">
              <a:spcBef>
                <a:spcPct val="3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2400" b="0" i="0" u="none" strike="noStrike" cap="none" normalizeH="0" baseline="0" dirty="0" smtClean="0">
                <a:ln>
                  <a:noFill/>
                </a:ln>
                <a:solidFill>
                  <a:schemeClr val="tx1"/>
                </a:solidFill>
                <a:effectLst/>
              </a:rPr>
              <a:t>Open a command</a:t>
            </a:r>
            <a:r>
              <a:rPr kumimoji="0" lang="en-US" altLang="en-US" sz="2400" b="0" i="0" u="none" strike="noStrike" cap="none" normalizeH="0" dirty="0" smtClean="0">
                <a:ln>
                  <a:noFill/>
                </a:ln>
                <a:solidFill>
                  <a:schemeClr val="tx1"/>
                </a:solidFill>
                <a:effectLst/>
              </a:rPr>
              <a:t> prompt window (search for </a:t>
            </a:r>
            <a:r>
              <a:rPr kumimoji="0" lang="en-US" altLang="en-US" sz="2400" b="0" i="0" u="none" strike="noStrike" cap="none" normalizeH="0" dirty="0" err="1" smtClean="0">
                <a:ln>
                  <a:noFill/>
                </a:ln>
                <a:solidFill>
                  <a:schemeClr val="tx1"/>
                </a:solidFill>
                <a:effectLst/>
              </a:rPr>
              <a:t>cmd</a:t>
            </a:r>
            <a:r>
              <a:rPr kumimoji="0" lang="en-US" altLang="en-US" sz="2400" b="0" i="0" u="none" strike="noStrike" cap="none" normalizeH="0" dirty="0" smtClean="0">
                <a:ln>
                  <a:noFill/>
                </a:ln>
                <a:solidFill>
                  <a:schemeClr val="tx1"/>
                </a:solidFill>
                <a:effectLst/>
              </a:rPr>
              <a:t> in start window)</a:t>
            </a:r>
            <a:endParaRPr kumimoji="0" lang="en-US" altLang="en-US" sz="2400" b="0" i="0" u="none" strike="noStrike" cap="none" normalizeH="0" baseline="0" dirty="0" smtClean="0">
              <a:ln>
                <a:noFill/>
              </a:ln>
              <a:solidFill>
                <a:schemeClr val="tx1"/>
              </a:solidFill>
              <a:effectLst/>
            </a:endParaRPr>
          </a:p>
          <a:p>
            <a:pPr lvl="0" defTabSz="914400"/>
            <a:endParaRPr lang="en-US" altLang="en-US" dirty="0"/>
          </a:p>
          <a:p>
            <a:pPr lvl="1" defTabSz="914400"/>
            <a:r>
              <a:rPr lang="en-US" altLang="en-US" sz="2400" dirty="0" smtClean="0"/>
              <a:t>Change into the directory where you put Anaconda and into</a:t>
            </a:r>
          </a:p>
          <a:p>
            <a:pPr lvl="1" defTabSz="914400"/>
            <a:r>
              <a:rPr lang="en-US" altLang="en-US" sz="2400" dirty="0" smtClean="0"/>
              <a:t>the Scripts subdirectory via the following command</a:t>
            </a:r>
          </a:p>
          <a:p>
            <a:pPr lvl="1" defTabSz="914400"/>
            <a:endParaRPr lang="en-US" altLang="en-US" dirty="0" smtClean="0"/>
          </a:p>
          <a:p>
            <a:pPr lvl="2" defTabSz="914400"/>
            <a:r>
              <a:rPr lang="en-US" altLang="en-US" sz="2400" dirty="0" smtClean="0">
                <a:solidFill>
                  <a:srgbClr val="0000CC"/>
                </a:solidFill>
              </a:rPr>
              <a:t>cd </a:t>
            </a:r>
            <a:r>
              <a:rPr lang="en-US" altLang="en-US" sz="2400" dirty="0">
                <a:solidFill>
                  <a:srgbClr val="0000CC"/>
                </a:solidFill>
              </a:rPr>
              <a:t>/D C:\</a:t>
            </a:r>
            <a:r>
              <a:rPr lang="en-US" altLang="en-US" sz="2400" dirty="0" smtClean="0">
                <a:solidFill>
                  <a:srgbClr val="0000CC"/>
                </a:solidFill>
              </a:rPr>
              <a:t>Anaconda2\Scripts</a:t>
            </a:r>
          </a:p>
          <a:p>
            <a:pPr lvl="1" defTabSz="914400"/>
            <a:endParaRPr lang="en-US" altLang="en-US" sz="2400" dirty="0" smtClean="0"/>
          </a:p>
          <a:p>
            <a:pPr lvl="1" defTabSz="914400"/>
            <a:r>
              <a:rPr lang="en-US" altLang="en-US" sz="2400" dirty="0" smtClean="0"/>
              <a:t>Install the following using pip</a:t>
            </a:r>
          </a:p>
          <a:p>
            <a:pPr lvl="2" defTabSz="914400"/>
            <a:r>
              <a:rPr lang="en-US" altLang="en-US" sz="2400" dirty="0">
                <a:solidFill>
                  <a:srgbClr val="0000CC"/>
                </a:solidFill>
              </a:rPr>
              <a:t>pip install wheel</a:t>
            </a:r>
          </a:p>
          <a:p>
            <a:pPr lvl="2" defTabSz="914400"/>
            <a:r>
              <a:rPr lang="en-US" altLang="en-US" sz="2400" dirty="0">
                <a:solidFill>
                  <a:srgbClr val="0000CC"/>
                </a:solidFill>
              </a:rPr>
              <a:t>pip install </a:t>
            </a:r>
            <a:r>
              <a:rPr lang="en-US" altLang="en-US" sz="2400" dirty="0" err="1">
                <a:solidFill>
                  <a:srgbClr val="0000CC"/>
                </a:solidFill>
              </a:rPr>
              <a:t>matplotlib</a:t>
            </a:r>
            <a:endParaRPr lang="en-US" altLang="en-US" sz="2400" dirty="0">
              <a:solidFill>
                <a:srgbClr val="0000CC"/>
              </a:solidFill>
            </a:endParaRPr>
          </a:p>
          <a:p>
            <a:pPr lvl="2" defTabSz="914400"/>
            <a:r>
              <a:rPr lang="en-US" altLang="en-US" sz="2400" dirty="0">
                <a:solidFill>
                  <a:srgbClr val="0000CC"/>
                </a:solidFill>
              </a:rPr>
              <a:t>pip install </a:t>
            </a:r>
            <a:r>
              <a:rPr lang="en-US" altLang="en-US" sz="2400" dirty="0" err="1">
                <a:solidFill>
                  <a:srgbClr val="0000CC"/>
                </a:solidFill>
              </a:rPr>
              <a:t>pyopengl</a:t>
            </a:r>
            <a:endParaRPr lang="en-US" altLang="en-US" sz="2400" dirty="0">
              <a:solidFill>
                <a:srgbClr val="0000CC"/>
              </a:solidFill>
            </a:endParaRPr>
          </a:p>
          <a:p>
            <a:pPr lvl="2" defTabSz="914400"/>
            <a:r>
              <a:rPr lang="en-US" altLang="en-US" sz="2400" b="1" dirty="0">
                <a:solidFill>
                  <a:srgbClr val="0000CC"/>
                </a:solidFill>
              </a:rPr>
              <a:t>pip install </a:t>
            </a:r>
            <a:r>
              <a:rPr lang="en-US" altLang="en-US" sz="2400" b="1" dirty="0" err="1">
                <a:solidFill>
                  <a:srgbClr val="0000CC"/>
                </a:solidFill>
              </a:rPr>
              <a:t>fastcluster</a:t>
            </a:r>
            <a:endParaRPr lang="en-US" altLang="en-US" sz="2400" b="1" dirty="0">
              <a:solidFill>
                <a:srgbClr val="0000CC"/>
              </a:solidFill>
            </a:endParaRPr>
          </a:p>
          <a:p>
            <a:pPr lvl="2" defTabSz="914400"/>
            <a:r>
              <a:rPr lang="en-US" altLang="en-US" sz="2400" b="1" dirty="0">
                <a:solidFill>
                  <a:srgbClr val="0000CC"/>
                </a:solidFill>
              </a:rPr>
              <a:t>pip install mapper</a:t>
            </a:r>
          </a:p>
          <a:p>
            <a:pPr lvl="2" defTabSz="914400"/>
            <a:r>
              <a:rPr lang="en-US" altLang="en-US" sz="2400" b="1" dirty="0">
                <a:solidFill>
                  <a:srgbClr val="0000CC"/>
                </a:solidFill>
              </a:rPr>
              <a:t>pip install </a:t>
            </a:r>
            <a:r>
              <a:rPr lang="en-US" altLang="en-US" sz="2400" b="1" dirty="0" err="1">
                <a:solidFill>
                  <a:srgbClr val="0000CC"/>
                </a:solidFill>
              </a:rPr>
              <a:t>cmappertools</a:t>
            </a:r>
            <a:endParaRPr kumimoji="0" lang="en-US" altLang="en-US" sz="2400" b="1" i="0" u="none" strike="noStrike" cap="none" normalizeH="0" baseline="0" dirty="0" smtClean="0">
              <a:ln>
                <a:noFill/>
              </a:ln>
              <a:solidFill>
                <a:srgbClr val="0000CC"/>
              </a:solidFill>
              <a:effectLst/>
            </a:endParaRPr>
          </a:p>
        </p:txBody>
      </p:sp>
      <p:sp>
        <p:nvSpPr>
          <p:cNvPr id="4" name="TextBox 3"/>
          <p:cNvSpPr txBox="1"/>
          <p:nvPr/>
        </p:nvSpPr>
        <p:spPr>
          <a:xfrm>
            <a:off x="5232400" y="3032760"/>
            <a:ext cx="3647440" cy="3416320"/>
          </a:xfrm>
          <a:prstGeom prst="rect">
            <a:avLst/>
          </a:prstGeom>
          <a:solidFill>
            <a:schemeClr val="accent4">
              <a:lumMod val="20000"/>
              <a:lumOff val="80000"/>
            </a:schemeClr>
          </a:solidFill>
        </p:spPr>
        <p:txBody>
          <a:bodyPr wrap="square" rtlCol="0">
            <a:spAutoFit/>
          </a:bodyPr>
          <a:lstStyle/>
          <a:p>
            <a:r>
              <a:rPr lang="en-US" sz="2400" dirty="0" smtClean="0"/>
              <a:t>You might not need to install all of these as you might already have, for example, wheel and </a:t>
            </a:r>
            <a:r>
              <a:rPr lang="en-US" sz="2400" dirty="0" err="1" smtClean="0"/>
              <a:t>matplotlib</a:t>
            </a:r>
            <a:r>
              <a:rPr lang="en-US" sz="2400" dirty="0" smtClean="0"/>
              <a:t>, but then you’ll just get a requirement already satisfied message.  Also, not sure if the non-</a:t>
            </a:r>
            <a:r>
              <a:rPr lang="en-US" sz="2400" dirty="0" err="1" smtClean="0"/>
              <a:t>gui</a:t>
            </a:r>
            <a:r>
              <a:rPr lang="en-US" sz="2400" dirty="0" smtClean="0"/>
              <a:t> version needs </a:t>
            </a:r>
            <a:r>
              <a:rPr lang="en-US" sz="2400" dirty="0" err="1" smtClean="0"/>
              <a:t>pyopengl</a:t>
            </a:r>
            <a:endParaRPr lang="en-US" sz="2400" dirty="0"/>
          </a:p>
        </p:txBody>
      </p:sp>
    </p:spTree>
    <p:extLst>
      <p:ext uri="{BB962C8B-B14F-4D97-AF65-F5344CB8AC3E}">
        <p14:creationId xmlns:p14="http://schemas.microsoft.com/office/powerpoint/2010/main" val="23284194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3840" y="619760"/>
            <a:ext cx="8564880" cy="461665"/>
          </a:xfrm>
          <a:prstGeom prst="rect">
            <a:avLst/>
          </a:prstGeom>
          <a:noFill/>
        </p:spPr>
        <p:txBody>
          <a:bodyPr wrap="square" rtlCol="0">
            <a:spAutoFit/>
          </a:bodyPr>
          <a:lstStyle/>
          <a:p>
            <a:r>
              <a:rPr lang="en-US" sz="2400" dirty="0" smtClean="0"/>
              <a:t>To run, open Anaconda Navigator</a:t>
            </a:r>
            <a:endParaRPr lang="en-US" sz="2400" dirty="0"/>
          </a:p>
        </p:txBody>
      </p:sp>
      <p:pic>
        <p:nvPicPr>
          <p:cNvPr id="3" name="Picture 2"/>
          <p:cNvPicPr>
            <a:picLocks noChangeAspect="1"/>
          </p:cNvPicPr>
          <p:nvPr/>
        </p:nvPicPr>
        <p:blipFill>
          <a:blip r:embed="rId2"/>
          <a:stretch>
            <a:fillRect/>
          </a:stretch>
        </p:blipFill>
        <p:spPr>
          <a:xfrm>
            <a:off x="4886276" y="576272"/>
            <a:ext cx="3555009" cy="548640"/>
          </a:xfrm>
          <a:prstGeom prst="rect">
            <a:avLst/>
          </a:prstGeom>
        </p:spPr>
      </p:pic>
      <p:pic>
        <p:nvPicPr>
          <p:cNvPr id="4" name="Picture 3"/>
          <p:cNvPicPr>
            <a:picLocks noChangeAspect="1"/>
          </p:cNvPicPr>
          <p:nvPr/>
        </p:nvPicPr>
        <p:blipFill>
          <a:blip r:embed="rId3"/>
          <a:stretch>
            <a:fillRect/>
          </a:stretch>
        </p:blipFill>
        <p:spPr>
          <a:xfrm>
            <a:off x="2468880" y="1615594"/>
            <a:ext cx="4206240" cy="4748978"/>
          </a:xfrm>
          <a:prstGeom prst="rect">
            <a:avLst/>
          </a:prstGeom>
        </p:spPr>
      </p:pic>
      <p:sp>
        <p:nvSpPr>
          <p:cNvPr id="5" name="TextBox 4"/>
          <p:cNvSpPr txBox="1"/>
          <p:nvPr/>
        </p:nvSpPr>
        <p:spPr>
          <a:xfrm>
            <a:off x="5832909" y="5388535"/>
            <a:ext cx="2396691" cy="830997"/>
          </a:xfrm>
          <a:prstGeom prst="rect">
            <a:avLst/>
          </a:prstGeom>
          <a:solidFill>
            <a:schemeClr val="accent4">
              <a:lumMod val="20000"/>
              <a:lumOff val="80000"/>
            </a:schemeClr>
          </a:solidFill>
        </p:spPr>
        <p:txBody>
          <a:bodyPr wrap="square" rtlCol="0">
            <a:spAutoFit/>
          </a:bodyPr>
          <a:lstStyle/>
          <a:p>
            <a:pPr algn="ctr"/>
            <a:r>
              <a:rPr lang="en-US" sz="2400" dirty="0" smtClean="0"/>
              <a:t>Click to launch </a:t>
            </a:r>
            <a:r>
              <a:rPr lang="en-US" sz="2400" dirty="0" err="1" smtClean="0"/>
              <a:t>Jupyter</a:t>
            </a:r>
            <a:r>
              <a:rPr lang="en-US" sz="2400" dirty="0" smtClean="0"/>
              <a:t> notebook</a:t>
            </a:r>
            <a:endParaRPr lang="en-US" sz="2400" dirty="0"/>
          </a:p>
        </p:txBody>
      </p:sp>
      <p:cxnSp>
        <p:nvCxnSpPr>
          <p:cNvPr id="6" name="Straight Arrow Connector 5"/>
          <p:cNvCxnSpPr/>
          <p:nvPr/>
        </p:nvCxnSpPr>
        <p:spPr>
          <a:xfrm flipH="1">
            <a:off x="5034013" y="5794409"/>
            <a:ext cx="798896" cy="19251"/>
          </a:xfrm>
          <a:prstGeom prst="straightConnector1">
            <a:avLst/>
          </a:prstGeom>
          <a:ln w="92075">
            <a:solidFill>
              <a:schemeClr val="accent4">
                <a:lumMod val="60000"/>
                <a:lumOff val="40000"/>
              </a:schemeClr>
            </a:solidFill>
            <a:tailEnd type="stealth"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6244287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742</TotalTime>
  <Words>207</Words>
  <Application>Microsoft Office PowerPoint</Application>
  <PresentationFormat>On-screen Show (4:3)</PresentationFormat>
  <Paragraphs>23</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University of Iowa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Darcy, Isabel K</dc:creator>
  <cp:lastModifiedBy>Darcy, Isabel K</cp:lastModifiedBy>
  <cp:revision>14</cp:revision>
  <dcterms:created xsi:type="dcterms:W3CDTF">2018-02-06T21:43:29Z</dcterms:created>
  <dcterms:modified xsi:type="dcterms:W3CDTF">2018-02-08T14:20:06Z</dcterms:modified>
</cp:coreProperties>
</file>