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4"/>
  </p:handoutMasterIdLst>
  <p:sldIdLst>
    <p:sldId id="259" r:id="rId2"/>
    <p:sldId id="261" r:id="rId3"/>
    <p:sldId id="262" r:id="rId4"/>
    <p:sldId id="258" r:id="rId5"/>
    <p:sldId id="265" r:id="rId6"/>
    <p:sldId id="263" r:id="rId7"/>
    <p:sldId id="264" r:id="rId8"/>
    <p:sldId id="266" r:id="rId9"/>
    <p:sldId id="267" r:id="rId10"/>
    <p:sldId id="268" r:id="rId11"/>
    <p:sldId id="271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9" autoAdjust="0"/>
    <p:restoredTop sz="94660"/>
  </p:normalViewPr>
  <p:slideViewPr>
    <p:cSldViewPr snapToGrid="0">
      <p:cViewPr varScale="1">
        <p:scale>
          <a:sx n="88" d="100"/>
          <a:sy n="88" d="100"/>
        </p:scale>
        <p:origin x="667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312927-36C8-48BD-ABAA-747C002209BA}" type="datetimeFigureOut">
              <a:rPr lang="en-US" smtClean="0"/>
              <a:t>1/18/2018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D29624-52D4-4733-9FCA-E64C4BA07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5447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742C4-203E-465F-96B5-D34110EA5089}" type="datetimeFigureOut">
              <a:rPr lang="en-US" smtClean="0"/>
              <a:t>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ABC18-87FE-42DC-8723-BBDEEB0BB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191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742C4-203E-465F-96B5-D34110EA5089}" type="datetimeFigureOut">
              <a:rPr lang="en-US" smtClean="0"/>
              <a:t>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ABC18-87FE-42DC-8723-BBDEEB0BB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118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742C4-203E-465F-96B5-D34110EA5089}" type="datetimeFigureOut">
              <a:rPr lang="en-US" smtClean="0"/>
              <a:t>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ABC18-87FE-42DC-8723-BBDEEB0BB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938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742C4-203E-465F-96B5-D34110EA5089}" type="datetimeFigureOut">
              <a:rPr lang="en-US" smtClean="0"/>
              <a:t>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ABC18-87FE-42DC-8723-BBDEEB0BB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98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742C4-203E-465F-96B5-D34110EA5089}" type="datetimeFigureOut">
              <a:rPr lang="en-US" smtClean="0"/>
              <a:t>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ABC18-87FE-42DC-8723-BBDEEB0BB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973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742C4-203E-465F-96B5-D34110EA5089}" type="datetimeFigureOut">
              <a:rPr lang="en-US" smtClean="0"/>
              <a:t>1/18/2018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ABC18-87FE-42DC-8723-BBDEEB0BB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604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742C4-203E-465F-96B5-D34110EA5089}" type="datetimeFigureOut">
              <a:rPr lang="en-US" smtClean="0"/>
              <a:t>1/18/2018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ABC18-87FE-42DC-8723-BBDEEB0BB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043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742C4-203E-465F-96B5-D34110EA5089}" type="datetimeFigureOut">
              <a:rPr lang="en-US" smtClean="0"/>
              <a:t>1/18/2018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ABC18-87FE-42DC-8723-BBDEEB0BB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905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742C4-203E-465F-96B5-D34110EA5089}" type="datetimeFigureOut">
              <a:rPr lang="en-US" smtClean="0"/>
              <a:t>1/18/2018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ABC18-87FE-42DC-8723-BBDEEB0BB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268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742C4-203E-465F-96B5-D34110EA5089}" type="datetimeFigureOut">
              <a:rPr lang="en-US" smtClean="0"/>
              <a:t>1/18/2018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ABC18-87FE-42DC-8723-BBDEEB0BB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76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742C4-203E-465F-96B5-D34110EA5089}" type="datetimeFigureOut">
              <a:rPr lang="en-US" smtClean="0"/>
              <a:t>1/18/2018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ABC18-87FE-42DC-8723-BBDEEB0BB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978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742C4-203E-465F-96B5-D34110EA5089}" type="datetimeFigureOut">
              <a:rPr lang="en-US" smtClean="0"/>
              <a:t>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ABC18-87FE-42DC-8723-BBDEEB0BB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736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studio.com/products/rstudio/download/" TargetMode="External"/><Relationship Id="rId2" Type="http://schemas.openxmlformats.org/officeDocument/2006/relationships/hyperlink" Target="https://cran.rstudio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streaming.stat.iastate.edu/CRAN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homepage.divms.uiowa.edu/~idarcy/COURSES/TDA/SPRING18/Data" TargetMode="External"/><Relationship Id="rId2" Type="http://schemas.openxmlformats.org/officeDocument/2006/relationships/hyperlink" Target="http://homepage.divms.uiowa.edu/~idarcy/COURSES/TDA/SPRING18/LAB1_Rintro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treaming.stat.iastate.edu/CRAN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ran.rstudio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rstudio.com/products/rstudio/download/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swirlstats.com/students.html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swirlstats.com/scn/title.html" TargetMode="External"/><Relationship Id="rId2" Type="http://schemas.openxmlformats.org/officeDocument/2006/relationships/hyperlink" Target="https://github.com/swirldev/swirl_courses#swirl-courses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RAN.R-project.org/package=TDAmapper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459" y="54067"/>
            <a:ext cx="9135123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Step 1:  Download R and install R:</a:t>
            </a:r>
          </a:p>
          <a:p>
            <a:endParaRPr lang="en-US" sz="1600" dirty="0"/>
          </a:p>
          <a:p>
            <a:r>
              <a:rPr lang="en-US" sz="3600" dirty="0">
                <a:hlinkClick r:id="rId2"/>
              </a:rPr>
              <a:t>https://cran.rstudio.com</a:t>
            </a:r>
            <a:r>
              <a:rPr lang="en-US" sz="3600" dirty="0" smtClean="0">
                <a:hlinkClick r:id="rId2"/>
              </a:rPr>
              <a:t>/</a:t>
            </a:r>
            <a:r>
              <a:rPr lang="en-US" sz="3600" dirty="0" smtClean="0"/>
              <a:t> </a:t>
            </a:r>
          </a:p>
          <a:p>
            <a:endParaRPr lang="en-US" sz="3600" dirty="0"/>
          </a:p>
          <a:p>
            <a:r>
              <a:rPr lang="en-US" sz="3600" dirty="0" smtClean="0"/>
              <a:t>Step 2:  Download and install </a:t>
            </a:r>
            <a:r>
              <a:rPr lang="en-US" sz="3600" dirty="0" err="1" smtClean="0"/>
              <a:t>Rstudio</a:t>
            </a: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C00000"/>
                </a:solidFill>
              </a:rPr>
              <a:t>after you install R</a:t>
            </a:r>
            <a:r>
              <a:rPr lang="en-US" sz="3600" dirty="0" smtClean="0"/>
              <a:t>:</a:t>
            </a:r>
          </a:p>
          <a:p>
            <a:endParaRPr lang="en-US" sz="1600" dirty="0" smtClean="0"/>
          </a:p>
          <a:p>
            <a:r>
              <a:rPr lang="en-US" sz="3200" dirty="0" smtClean="0">
                <a:hlinkClick r:id="rId3"/>
              </a:rPr>
              <a:t>http://www.rstudio.com/products/rstudio/download/</a:t>
            </a:r>
            <a:endParaRPr lang="en-US" sz="3200" dirty="0" smtClean="0"/>
          </a:p>
          <a:p>
            <a:endParaRPr lang="en-US" sz="3600" dirty="0" smtClean="0"/>
          </a:p>
          <a:p>
            <a:r>
              <a:rPr lang="en-US" sz="3600" dirty="0" smtClean="0"/>
              <a:t>For some potentially useful tips, see:</a:t>
            </a:r>
          </a:p>
          <a:p>
            <a:endParaRPr lang="en-US" sz="1600" dirty="0" smtClean="0"/>
          </a:p>
          <a:p>
            <a:r>
              <a:rPr lang="en-US" sz="3200" dirty="0" smtClean="0">
                <a:hlinkClick r:id="rId4"/>
              </a:rPr>
              <a:t>http://socserv.mcmaster.ca/jfox/Courses/R/ICPSR/</a:t>
            </a:r>
          </a:p>
          <a:p>
            <a:r>
              <a:rPr lang="en-US" sz="3200" dirty="0" smtClean="0">
                <a:hlinkClick r:id="rId4"/>
              </a:rPr>
              <a:t>R-install-instructions.html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87591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2794" y="282262"/>
            <a:ext cx="8155939" cy="513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/>
              <a:t>If you click on a  .r file, it will load in the upper left box of R-studio.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You should download the following files from: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hlinkClick r:id="rId2"/>
              </a:rPr>
              <a:t>http://homepage.divms.uiowa.edu/~</a:t>
            </a:r>
            <a:r>
              <a:rPr lang="en-US" sz="2800" dirty="0" smtClean="0">
                <a:hlinkClick r:id="rId2"/>
              </a:rPr>
              <a:t>idarcy/COURSES/TDA/SPRING18/LAB1_Rintro</a:t>
            </a:r>
            <a:r>
              <a:rPr lang="en-US" sz="2800" dirty="0" smtClean="0"/>
              <a:t> 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You can download some data files from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hlinkClick r:id="rId3"/>
              </a:rPr>
              <a:t>http</a:t>
            </a:r>
            <a:r>
              <a:rPr lang="en-US" sz="2800" dirty="0">
                <a:hlinkClick r:id="rId3"/>
              </a:rPr>
              <a:t>://homepage.divms.uiowa.edu/~</a:t>
            </a:r>
            <a:r>
              <a:rPr lang="en-US" sz="2800" dirty="0" smtClean="0">
                <a:hlinkClick r:id="rId3"/>
              </a:rPr>
              <a:t>idarcy/COURSES/TDA/SPRING18/Data</a:t>
            </a:r>
            <a:r>
              <a:rPr lang="en-US" sz="2800" dirty="0" smtClean="0"/>
              <a:t>   </a:t>
            </a: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1091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9349"/>
            <a:ext cx="9144000" cy="6397075"/>
          </a:xfrm>
          <a:prstGeom prst="rect">
            <a:avLst/>
          </a:prstGeom>
        </p:spPr>
      </p:pic>
      <p:cxnSp>
        <p:nvCxnSpPr>
          <p:cNvPr id="6" name="Straight Arrow Connector 5"/>
          <p:cNvCxnSpPr>
            <a:stCxn id="3" idx="1"/>
          </p:cNvCxnSpPr>
          <p:nvPr/>
        </p:nvCxnSpPr>
        <p:spPr>
          <a:xfrm flipH="1" flipV="1">
            <a:off x="388075" y="6390899"/>
            <a:ext cx="2081480" cy="14632"/>
          </a:xfrm>
          <a:prstGeom prst="straightConnector1">
            <a:avLst/>
          </a:prstGeom>
          <a:ln w="50800">
            <a:solidFill>
              <a:schemeClr val="accent4">
                <a:lumMod val="75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83328" y="1540041"/>
            <a:ext cx="3172454" cy="26776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This is where R scripts will load.  Feel free to modify R scripts (you may wish to save older versions).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367097" y="3636743"/>
            <a:ext cx="3172454" cy="13849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This is where you will see images and help info.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080240" y="1578541"/>
            <a:ext cx="3600441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List of all available data sets and variables.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883328" y="6136605"/>
            <a:ext cx="5221371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This is where you type commands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0708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3912" y="229335"/>
            <a:ext cx="8431795" cy="4893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To run an R file:</a:t>
            </a:r>
          </a:p>
          <a:p>
            <a:endParaRPr lang="en-US" sz="400" dirty="0"/>
          </a:p>
          <a:p>
            <a:r>
              <a:rPr lang="en-US" sz="2800" dirty="0" smtClean="0"/>
              <a:t>1.) Select the section you want to run and click run</a:t>
            </a:r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2.)  Click on the line you want to run and click run.  Continue clicking run to run the code line by line.  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12537"/>
          <a:stretch/>
        </p:blipFill>
        <p:spPr>
          <a:xfrm>
            <a:off x="2017238" y="1316473"/>
            <a:ext cx="6908800" cy="238817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6244480" y="1534781"/>
            <a:ext cx="846707" cy="476311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endCxn id="5" idx="7"/>
          </p:cNvCxnSpPr>
          <p:nvPr/>
        </p:nvCxnSpPr>
        <p:spPr>
          <a:xfrm flipH="1">
            <a:off x="6967190" y="1181958"/>
            <a:ext cx="653177" cy="422577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6340" y="5129676"/>
            <a:ext cx="6883400" cy="139700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6485080" y="5409432"/>
            <a:ext cx="846707" cy="476311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>
            <a:endCxn id="9" idx="7"/>
          </p:cNvCxnSpPr>
          <p:nvPr/>
        </p:nvCxnSpPr>
        <p:spPr>
          <a:xfrm flipH="1">
            <a:off x="7207790" y="4569060"/>
            <a:ext cx="430217" cy="910126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46956" y="2099298"/>
            <a:ext cx="1640496" cy="1200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Run blue highlighted portion 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423359" y="5832849"/>
            <a:ext cx="1428813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Run line 8</a:t>
            </a:r>
            <a:endParaRPr lang="en-US" sz="2400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799252" y="6063682"/>
            <a:ext cx="740869" cy="0"/>
          </a:xfrm>
          <a:prstGeom prst="straightConnector1">
            <a:avLst/>
          </a:prstGeom>
          <a:ln w="57150" cmpd="sng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091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0920" y="146023"/>
            <a:ext cx="8922059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hlinkClick r:id="rId2"/>
              </a:rPr>
              <a:t>From:  http://socserv.mcmaster.ca/jfox/Courses/R/ICPSR/R-install-instructions.html</a:t>
            </a:r>
            <a:endParaRPr lang="en-US" sz="2400" dirty="0" smtClean="0"/>
          </a:p>
          <a:p>
            <a:endParaRPr lang="en-US" sz="800" b="1" i="0" dirty="0" smtClean="0">
              <a:solidFill>
                <a:srgbClr val="0000FF"/>
              </a:solidFill>
              <a:effectLst/>
              <a:latin typeface="Verdana" panose="020B0604030504040204" pitchFamily="34" charset="0"/>
            </a:endParaRPr>
          </a:p>
          <a:p>
            <a:r>
              <a:rPr lang="en-US" sz="2800" b="1" i="0" dirty="0" smtClean="0">
                <a:solidFill>
                  <a:srgbClr val="0000FF"/>
                </a:solidFill>
                <a:effectLst/>
                <a:latin typeface="Verdana" panose="020B0604030504040204" pitchFamily="34" charset="0"/>
              </a:rPr>
              <a:t>Installing R on Windows</a:t>
            </a:r>
          </a:p>
          <a:p>
            <a:endParaRPr lang="en-US" sz="1400" b="1" dirty="0">
              <a:solidFill>
                <a:srgbClr val="0000FF"/>
              </a:solidFill>
              <a:latin typeface="Verdana" panose="020B0604030504040204" pitchFamily="34" charset="0"/>
            </a:endParaRPr>
          </a:p>
          <a:p>
            <a:r>
              <a:rPr lang="en-US" sz="2800" dirty="0"/>
              <a:t>Instead of installing R in the standard location, C:\Program Files\R\R-3.1.1, I suggest that you use C:\R\R-3.1.1. This will allow you to install packages without running R with administrator privileges and will avoid problems that sometimes occur when there are spaces in paths</a:t>
            </a:r>
            <a:r>
              <a:rPr lang="en-US" sz="2800" dirty="0" smtClean="0"/>
              <a:t>.</a:t>
            </a:r>
          </a:p>
          <a:p>
            <a:endParaRPr lang="en-US" sz="2800" b="1" i="0" dirty="0">
              <a:solidFill>
                <a:srgbClr val="0000FF"/>
              </a:solidFill>
              <a:effectLst/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36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66800"/>
            <a:ext cx="9144000" cy="471795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22409" y="174773"/>
            <a:ext cx="4467890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hlinkClick r:id="rId3"/>
              </a:rPr>
              <a:t>https://cran.rstudio.com/</a:t>
            </a:r>
            <a:r>
              <a:rPr lang="en-US" sz="3200" dirty="0"/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89626" y="52254"/>
            <a:ext cx="2491928" cy="954107"/>
          </a:xfrm>
          <a:prstGeom prst="rect">
            <a:avLst/>
          </a:prstGeom>
          <a:solidFill>
            <a:srgbClr val="FDEADA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D</a:t>
            </a:r>
            <a:r>
              <a:rPr lang="en-US" sz="2800" dirty="0" smtClean="0"/>
              <a:t>ownload  and install R first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21594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39188" y="346309"/>
            <a:ext cx="107066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hlinkClick r:id="rId2"/>
              </a:rPr>
              <a:t>http://www.rstudio.com/products/rstudio/download/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50370"/>
            <a:ext cx="9144000" cy="308874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39500" y="5063012"/>
            <a:ext cx="3157514" cy="1384995"/>
          </a:xfrm>
          <a:prstGeom prst="rect">
            <a:avLst/>
          </a:prstGeom>
          <a:solidFill>
            <a:srgbClr val="FDEADA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To </a:t>
            </a:r>
            <a:r>
              <a:rPr lang="en-US" sz="2800" dirty="0" err="1" smtClean="0"/>
              <a:t>dowload</a:t>
            </a:r>
            <a:r>
              <a:rPr lang="en-US" sz="2800" dirty="0" smtClean="0"/>
              <a:t> </a:t>
            </a:r>
            <a:r>
              <a:rPr lang="en-US" sz="2800" dirty="0" err="1" smtClean="0"/>
              <a:t>Rstudio</a:t>
            </a:r>
            <a:endParaRPr lang="en-US" sz="2800" dirty="0" smtClean="0"/>
          </a:p>
          <a:p>
            <a:r>
              <a:rPr lang="en-US" sz="2800" dirty="0" smtClean="0"/>
              <a:t>Scroll </a:t>
            </a:r>
            <a:r>
              <a:rPr lang="en-US" sz="2800" dirty="0" smtClean="0"/>
              <a:t>down until you get to installers</a:t>
            </a:r>
            <a:endParaRPr lang="en-US" sz="2800" dirty="0"/>
          </a:p>
        </p:txBody>
      </p:sp>
      <p:sp>
        <p:nvSpPr>
          <p:cNvPr id="6" name="Bent Arrow 5"/>
          <p:cNvSpPr/>
          <p:nvPr/>
        </p:nvSpPr>
        <p:spPr>
          <a:xfrm flipH="1">
            <a:off x="3563227" y="2363915"/>
            <a:ext cx="687950" cy="2716738"/>
          </a:xfrm>
          <a:prstGeom prst="bentArrow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36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600"/>
            <a:ext cx="9144000" cy="63970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69555" y="6192046"/>
            <a:ext cx="5221371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This is where you type commands</a:t>
            </a:r>
            <a:endParaRPr lang="en-US" sz="2800" dirty="0"/>
          </a:p>
        </p:txBody>
      </p:sp>
      <p:cxnSp>
        <p:nvCxnSpPr>
          <p:cNvPr id="6" name="Straight Arrow Connector 5"/>
          <p:cNvCxnSpPr>
            <a:stCxn id="3" idx="1"/>
          </p:cNvCxnSpPr>
          <p:nvPr/>
        </p:nvCxnSpPr>
        <p:spPr>
          <a:xfrm flipH="1" flipV="1">
            <a:off x="388075" y="6439024"/>
            <a:ext cx="2081480" cy="14632"/>
          </a:xfrm>
          <a:prstGeom prst="straightConnector1">
            <a:avLst/>
          </a:prstGeom>
          <a:ln w="50800">
            <a:solidFill>
              <a:schemeClr val="accent4">
                <a:lumMod val="75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0910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910" y="1339079"/>
            <a:ext cx="693628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3600" dirty="0" smtClean="0">
                <a:hlinkClick r:id="rId2"/>
              </a:rPr>
              <a:t>http</a:t>
            </a:r>
            <a:r>
              <a:rPr lang="en-US" sz="3600" dirty="0">
                <a:hlinkClick r:id="rId2"/>
              </a:rPr>
              <a:t>://swirlstats.com/</a:t>
            </a:r>
            <a:r>
              <a:rPr lang="en-US" sz="3600" dirty="0" smtClean="0">
                <a:hlinkClick r:id="rId2"/>
              </a:rPr>
              <a:t>students.html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20" y="2379260"/>
            <a:ext cx="9144000" cy="421173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2399189"/>
            <a:ext cx="1675775" cy="67036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64595" y="370464"/>
            <a:ext cx="871403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If you would like to learn R or statistics or data analysis via Swirl: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606922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2244" y="5346263"/>
            <a:ext cx="87917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hlinkClick r:id="rId2"/>
              </a:rPr>
              <a:t>https://github.com/swirldev/swirl_courses#swirl-</a:t>
            </a:r>
            <a:r>
              <a:rPr lang="en-US" sz="2800" dirty="0" smtClean="0">
                <a:hlinkClick r:id="rId2"/>
              </a:rPr>
              <a:t>courses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345626" y="215315"/>
            <a:ext cx="8209645" cy="6921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dirty="0" smtClean="0"/>
              <a:t>After you have installed a package using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	&gt;  </a:t>
            </a:r>
            <a:r>
              <a:rPr lang="en-US" sz="2800" dirty="0" err="1" smtClean="0"/>
              <a:t>install.packages</a:t>
            </a:r>
            <a:r>
              <a:rPr lang="en-US" sz="2800" dirty="0" smtClean="0"/>
              <a:t>(“swirl”)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You can load the package using the library command: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	&gt;  library</a:t>
            </a:r>
            <a:r>
              <a:rPr lang="en-US" sz="2800" dirty="0"/>
              <a:t>(swirl</a:t>
            </a:r>
            <a:r>
              <a:rPr lang="en-US" sz="2800" dirty="0" smtClean="0"/>
              <a:t>)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Use the following to install Swirl courses:</a:t>
            </a:r>
            <a:endParaRPr lang="en-US" sz="2800" dirty="0"/>
          </a:p>
          <a:p>
            <a:pPr>
              <a:lnSpc>
                <a:spcPct val="120000"/>
              </a:lnSpc>
            </a:pPr>
            <a:r>
              <a:rPr lang="en-US" sz="2800" dirty="0" smtClean="0"/>
              <a:t>	&gt;  </a:t>
            </a:r>
            <a:r>
              <a:rPr lang="en-US" sz="2800" dirty="0" err="1" smtClean="0"/>
              <a:t>install_from_swirl</a:t>
            </a:r>
            <a:r>
              <a:rPr lang="en-US" sz="2800" dirty="0" smtClean="0"/>
              <a:t>(</a:t>
            </a:r>
            <a:r>
              <a:rPr lang="en-US" sz="2800" dirty="0"/>
              <a:t>"Course Name Here"</a:t>
            </a:r>
            <a:r>
              <a:rPr lang="en-US" sz="2800" dirty="0" smtClean="0"/>
              <a:t>)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The following will start swirl:</a:t>
            </a:r>
            <a:endParaRPr lang="en-US" sz="2800" dirty="0"/>
          </a:p>
          <a:p>
            <a:pPr>
              <a:lnSpc>
                <a:spcPct val="120000"/>
              </a:lnSpc>
            </a:pPr>
            <a:r>
              <a:rPr lang="en-US" sz="2800" dirty="0" smtClean="0"/>
              <a:t>	&gt;  swirl</a:t>
            </a:r>
            <a:r>
              <a:rPr lang="en-US" sz="2800" dirty="0"/>
              <a:t>(</a:t>
            </a:r>
            <a:r>
              <a:rPr lang="en-US" sz="2800" dirty="0" smtClean="0"/>
              <a:t>)</a:t>
            </a:r>
          </a:p>
          <a:p>
            <a:endParaRPr lang="en-US" sz="2400" dirty="0" smtClean="0"/>
          </a:p>
          <a:p>
            <a:r>
              <a:rPr lang="en-US" sz="2800" dirty="0" smtClean="0"/>
              <a:t>For a list of courses:</a:t>
            </a:r>
          </a:p>
          <a:p>
            <a:endParaRPr lang="en-US" sz="2400" dirty="0" smtClean="0"/>
          </a:p>
          <a:p>
            <a:endParaRPr lang="en-US" sz="2800" dirty="0" smtClean="0"/>
          </a:p>
          <a:p>
            <a:endParaRPr lang="en-US" sz="1100" b="1" dirty="0" smtClean="0"/>
          </a:p>
          <a:p>
            <a:r>
              <a:rPr lang="en-US" sz="2800" dirty="0">
                <a:hlinkClick r:id="rId3"/>
              </a:rPr>
              <a:t>http://swirlstats.com/scn/</a:t>
            </a:r>
            <a:r>
              <a:rPr lang="en-US" sz="2800" dirty="0" smtClean="0">
                <a:hlinkClick r:id="rId3"/>
              </a:rPr>
              <a:t>title.html</a:t>
            </a:r>
            <a:r>
              <a:rPr lang="en-US" sz="2800" dirty="0" smtClean="0"/>
              <a:t> </a:t>
            </a:r>
            <a:endParaRPr lang="en-US" sz="28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10910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9874" y="70565"/>
            <a:ext cx="8590554" cy="6555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Some notes:</a:t>
            </a:r>
          </a:p>
          <a:p>
            <a:endParaRPr lang="en-US" sz="2800" dirty="0"/>
          </a:p>
          <a:p>
            <a:r>
              <a:rPr lang="en-US" sz="2800" dirty="0" smtClean="0"/>
              <a:t>1.) Normally you only need to install a package once.</a:t>
            </a:r>
          </a:p>
          <a:p>
            <a:r>
              <a:rPr lang="en-US" sz="2800" dirty="0" smtClean="0"/>
              <a:t>            </a:t>
            </a:r>
            <a:r>
              <a:rPr lang="en-US" sz="2800" dirty="0" err="1" smtClean="0"/>
              <a:t>e.g</a:t>
            </a:r>
            <a:r>
              <a:rPr lang="en-US" sz="2800" dirty="0" smtClean="0"/>
              <a:t>   &gt; </a:t>
            </a:r>
            <a:r>
              <a:rPr lang="en-US" sz="2800" dirty="0" err="1" smtClean="0"/>
              <a:t>install.packages</a:t>
            </a:r>
            <a:r>
              <a:rPr lang="en-US" sz="2800" dirty="0" smtClean="0"/>
              <a:t>(“</a:t>
            </a:r>
            <a:r>
              <a:rPr lang="en-US" sz="2800" dirty="0" err="1" smtClean="0"/>
              <a:t>TDAmapper</a:t>
            </a:r>
            <a:r>
              <a:rPr lang="en-US" sz="2800" dirty="0" smtClean="0"/>
              <a:t>”)</a:t>
            </a:r>
          </a:p>
          <a:p>
            <a:endParaRPr lang="en-US" sz="2800" dirty="0"/>
          </a:p>
          <a:p>
            <a:r>
              <a:rPr lang="en-US" sz="2800" dirty="0" smtClean="0"/>
              <a:t>2.)  If you want to use a package, you must load it</a:t>
            </a:r>
          </a:p>
          <a:p>
            <a:r>
              <a:rPr lang="en-US" sz="2800" dirty="0" smtClean="0"/>
              <a:t>    </a:t>
            </a:r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800" dirty="0" err="1" smtClean="0"/>
              <a:t>e.g</a:t>
            </a:r>
            <a:r>
              <a:rPr lang="en-US" sz="2800" dirty="0" smtClean="0"/>
              <a:t>   </a:t>
            </a:r>
            <a:r>
              <a:rPr lang="en-US" sz="2800" dirty="0"/>
              <a:t>&gt; </a:t>
            </a:r>
            <a:r>
              <a:rPr lang="en-US" sz="2800" dirty="0" smtClean="0"/>
              <a:t>library(</a:t>
            </a:r>
            <a:r>
              <a:rPr lang="en-US" sz="2800" dirty="0"/>
              <a:t>“</a:t>
            </a:r>
            <a:r>
              <a:rPr lang="en-US" sz="2800" dirty="0" err="1"/>
              <a:t>TDAmapper</a:t>
            </a:r>
            <a:r>
              <a:rPr lang="en-US" sz="2800" dirty="0"/>
              <a:t>”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       You only need to do this once per session.</a:t>
            </a:r>
          </a:p>
          <a:p>
            <a:endParaRPr lang="en-US" sz="2800" dirty="0"/>
          </a:p>
          <a:p>
            <a:r>
              <a:rPr lang="en-US" sz="2800" dirty="0" smtClean="0"/>
              <a:t>3.)  If you want to repeat a command, you can use the  up-arrow on your keyboard to obtain previously typed commands in the console.</a:t>
            </a:r>
          </a:p>
          <a:p>
            <a:endParaRPr lang="en-US" sz="2800" dirty="0"/>
          </a:p>
          <a:p>
            <a:r>
              <a:rPr lang="en-US" sz="2800" dirty="0" smtClean="0"/>
              <a:t>4.)  When you start typing commands, R will show you some choices.  You can click on the one you want.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10910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64669"/>
            <a:ext cx="9144000" cy="629333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1589" y="52923"/>
            <a:ext cx="73805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hlinkClick r:id="rId3"/>
              </a:rPr>
              <a:t>https://CRAN.R-project.org/package=</a:t>
            </a:r>
            <a:r>
              <a:rPr lang="en-US" sz="2400" dirty="0" smtClean="0">
                <a:hlinkClick r:id="rId3"/>
              </a:rPr>
              <a:t>TDAmapper</a:t>
            </a:r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256642" y="3598798"/>
            <a:ext cx="2857638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Click on README for info about package</a:t>
            </a:r>
            <a:endParaRPr lang="en-US" sz="2400" dirty="0"/>
          </a:p>
        </p:txBody>
      </p:sp>
      <p:cxnSp>
        <p:nvCxnSpPr>
          <p:cNvPr id="8" name="Straight Arrow Connector 7"/>
          <p:cNvCxnSpPr>
            <a:stCxn id="6" idx="1"/>
          </p:cNvCxnSpPr>
          <p:nvPr/>
        </p:nvCxnSpPr>
        <p:spPr>
          <a:xfrm flipH="1">
            <a:off x="2169689" y="4014297"/>
            <a:ext cx="3086953" cy="431275"/>
          </a:xfrm>
          <a:prstGeom prst="straightConnector1">
            <a:avLst/>
          </a:prstGeom>
          <a:ln w="38100" cmpd="sng">
            <a:solidFill>
              <a:srgbClr val="BF9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792544" y="4763113"/>
            <a:ext cx="3792544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Click on </a:t>
            </a:r>
            <a:r>
              <a:rPr lang="en-US" sz="2400" dirty="0" err="1" smtClean="0"/>
              <a:t>pdf</a:t>
            </a:r>
            <a:r>
              <a:rPr lang="en-US" sz="2400" dirty="0" smtClean="0"/>
              <a:t> for description of all </a:t>
            </a:r>
            <a:r>
              <a:rPr lang="en-US" sz="2400" dirty="0" err="1" smtClean="0"/>
              <a:t>TDAmapper</a:t>
            </a:r>
            <a:r>
              <a:rPr lang="en-US" sz="2400" dirty="0" smtClean="0"/>
              <a:t> commands</a:t>
            </a:r>
            <a:endParaRPr lang="en-US" sz="2400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2857639" y="5221783"/>
            <a:ext cx="934905" cy="123488"/>
          </a:xfrm>
          <a:prstGeom prst="straightConnector1">
            <a:avLst/>
          </a:prstGeom>
          <a:ln w="38100" cmpd="sng">
            <a:solidFill>
              <a:schemeClr val="accent6">
                <a:lumMod val="5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0910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1688</TotalTime>
  <Words>386</Words>
  <Application>Microsoft Office PowerPoint</Application>
  <PresentationFormat>On-screen Show (4:3)</PresentationFormat>
  <Paragraphs>82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Darcy, Isabel K</dc:creator>
  <cp:lastModifiedBy>Darcy, Isabel K</cp:lastModifiedBy>
  <cp:revision>30</cp:revision>
  <cp:lastPrinted>2018-01-16T05:36:52Z</cp:lastPrinted>
  <dcterms:created xsi:type="dcterms:W3CDTF">2015-01-28T02:42:36Z</dcterms:created>
  <dcterms:modified xsi:type="dcterms:W3CDTF">2018-01-18T15:08:40Z</dcterms:modified>
</cp:coreProperties>
</file>