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sldIdLst>
    <p:sldId id="342" r:id="rId2"/>
    <p:sldId id="343" r:id="rId3"/>
    <p:sldId id="344" r:id="rId4"/>
    <p:sldId id="345" r:id="rId5"/>
    <p:sldId id="377" r:id="rId6"/>
    <p:sldId id="346" r:id="rId7"/>
    <p:sldId id="379" r:id="rId8"/>
    <p:sldId id="380" r:id="rId9"/>
    <p:sldId id="387" r:id="rId10"/>
    <p:sldId id="390" r:id="rId11"/>
    <p:sldId id="391" r:id="rId12"/>
    <p:sldId id="392" r:id="rId13"/>
    <p:sldId id="393" r:id="rId14"/>
    <p:sldId id="347" r:id="rId15"/>
    <p:sldId id="374" r:id="rId16"/>
    <p:sldId id="348" r:id="rId17"/>
    <p:sldId id="407" r:id="rId18"/>
    <p:sldId id="349" r:id="rId19"/>
    <p:sldId id="350" r:id="rId20"/>
    <p:sldId id="351" r:id="rId21"/>
    <p:sldId id="352" r:id="rId22"/>
    <p:sldId id="353" r:id="rId23"/>
    <p:sldId id="354" r:id="rId24"/>
    <p:sldId id="355" r:id="rId25"/>
    <p:sldId id="389" r:id="rId26"/>
    <p:sldId id="396" r:id="rId27"/>
    <p:sldId id="404" r:id="rId28"/>
    <p:sldId id="408" r:id="rId29"/>
    <p:sldId id="370" r:id="rId30"/>
    <p:sldId id="371" r:id="rId31"/>
    <p:sldId id="394" r:id="rId32"/>
    <p:sldId id="395" r:id="rId33"/>
    <p:sldId id="397" r:id="rId34"/>
    <p:sldId id="398" r:id="rId35"/>
    <p:sldId id="420" r:id="rId36"/>
    <p:sldId id="421" r:id="rId37"/>
    <p:sldId id="399" r:id="rId38"/>
    <p:sldId id="400" r:id="rId39"/>
    <p:sldId id="401"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44">
          <p15:clr>
            <a:srgbClr val="A4A3A4"/>
          </p15:clr>
        </p15:guide>
        <p15:guide id="2" pos="68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6254" autoAdjust="0"/>
  </p:normalViewPr>
  <p:slideViewPr>
    <p:cSldViewPr snapToGrid="0" snapToObjects="1">
      <p:cViewPr>
        <p:scale>
          <a:sx n="90" d="100"/>
          <a:sy n="90" d="100"/>
        </p:scale>
        <p:origin x="620" y="184"/>
      </p:cViewPr>
      <p:guideLst>
        <p:guide orient="horz" pos="944"/>
        <p:guide pos="683"/>
      </p:guideLst>
    </p:cSldViewPr>
  </p:slideViewPr>
  <p:notesTextViewPr>
    <p:cViewPr>
      <p:scale>
        <a:sx n="100" d="100"/>
        <a:sy n="100" d="100"/>
      </p:scale>
      <p:origin x="0" y="0"/>
    </p:cViewPr>
  </p:notesTextViewPr>
  <p:sorterViewPr>
    <p:cViewPr varScale="1">
      <p:scale>
        <a:sx n="1" d="1"/>
        <a:sy n="1" d="1"/>
      </p:scale>
      <p:origin x="0" y="-268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9B226C-E263-334F-A451-A1B8F7ABBE9E}" type="datetimeFigureOut">
              <a:rPr lang="en-US" smtClean="0"/>
              <a:t>1/27/2015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8050B5-266D-F045-96EB-A8F4DF4C1637}" type="slidenum">
              <a:rPr lang="en-US" smtClean="0"/>
              <a:t>‹#›</a:t>
            </a:fld>
            <a:endParaRPr lang="en-US"/>
          </a:p>
        </p:txBody>
      </p:sp>
    </p:spTree>
    <p:extLst>
      <p:ext uri="{BB962C8B-B14F-4D97-AF65-F5344CB8AC3E}">
        <p14:creationId xmlns:p14="http://schemas.microsoft.com/office/powerpoint/2010/main" val="404544378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can compute the number of clusters for a variety of diameters.</a:t>
            </a:r>
          </a:p>
          <a:p>
            <a:r>
              <a:rPr lang="en-US" baseline="0" dirty="0" smtClean="0"/>
              <a:t>We start with 17 data points, so if the diameter is 0, we have 17 clusters.  Increasing the diameter, these 2 balls intersect so I now have 16 clusters.</a:t>
            </a:r>
          </a:p>
          <a:p>
            <a:r>
              <a:rPr lang="en-US" baseline="0" dirty="0" smtClean="0"/>
              <a:t>If we continue to increase the diameter, we will eventually create the complex we saw before with 5 clusters, </a:t>
            </a:r>
            <a:r>
              <a:rPr lang="en-US" baseline="0" dirty="0" err="1" smtClean="0"/>
              <a:t>etc</a:t>
            </a:r>
            <a:r>
              <a:rPr lang="en-US" baseline="0" dirty="0" smtClean="0"/>
              <a:t> until we only have one cluster left.  </a:t>
            </a:r>
          </a:p>
          <a:p>
            <a:r>
              <a:rPr lang="en-US" baseline="0" dirty="0" smtClean="0"/>
              <a:t>Eventually this entire page will be purple, but right now, we know have one component.  </a:t>
            </a:r>
          </a:p>
          <a:p>
            <a:endParaRPr lang="en-US" baseline="0" dirty="0" smtClean="0"/>
          </a:p>
          <a:p>
            <a:r>
              <a:rPr lang="en-US" baseline="0" dirty="0" smtClean="0"/>
              <a:t>To choose the threshold, one can determine how long a particular number of clusters lasts, for example for what set of radii do we have five clusters.  If we have five clusters for the largest set of radii, then have gives us  a good idea where to set the threshold and which </a:t>
            </a:r>
            <a:r>
              <a:rPr lang="en-US" sz="1200" dirty="0" smtClean="0">
                <a:solidFill>
                  <a:schemeClr val="tx1"/>
                </a:solidFill>
              </a:rPr>
              <a:t>simplicial </a:t>
            </a:r>
            <a:r>
              <a:rPr lang="en-US" baseline="0" dirty="0" smtClean="0"/>
              <a:t>complex best models our data.  </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 have put links to better animations on my on my YouTube site which may better illustrate this persistence concept.  Next month, we will also talk much more about persistence during the live lectures for this course.  This is just a preliminary introduction.</a:t>
            </a:r>
          </a:p>
        </p:txBody>
      </p:sp>
      <p:sp>
        <p:nvSpPr>
          <p:cNvPr id="4" name="Slide Number Placeholder 3"/>
          <p:cNvSpPr>
            <a:spLocks noGrp="1"/>
          </p:cNvSpPr>
          <p:nvPr>
            <p:ph type="sldNum" sz="quarter" idx="10"/>
          </p:nvPr>
        </p:nvSpPr>
        <p:spPr/>
        <p:txBody>
          <a:bodyPr/>
          <a:lstStyle/>
          <a:p>
            <a:fld id="{D69E9DB7-993A-C643-9AA4-1235EAC7C65C}" type="slidenum">
              <a:rPr lang="en-US" smtClean="0"/>
              <a:t>10</a:t>
            </a:fld>
            <a:endParaRPr lang="en-US"/>
          </a:p>
        </p:txBody>
      </p:sp>
    </p:spTree>
    <p:extLst>
      <p:ext uri="{BB962C8B-B14F-4D97-AF65-F5344CB8AC3E}">
        <p14:creationId xmlns:p14="http://schemas.microsoft.com/office/powerpoint/2010/main" val="1330118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one dimensional simplicial complex.  Note that we have clustered</a:t>
            </a:r>
            <a:r>
              <a:rPr lang="en-US" baseline="0" dirty="0" smtClean="0"/>
              <a:t> </a:t>
            </a:r>
            <a:r>
              <a:rPr lang="en-US" dirty="0" smtClean="0"/>
              <a:t> our data into five disjoint</a:t>
            </a:r>
            <a:r>
              <a:rPr lang="en-US" baseline="0" dirty="0" smtClean="0"/>
              <a:t> </a:t>
            </a:r>
            <a:r>
              <a:rPr lang="en-US" dirty="0" smtClean="0"/>
              <a:t>connected sets.  So this is one way to cluster our data – that is grouping our data points</a:t>
            </a:r>
            <a:r>
              <a:rPr lang="en-US" baseline="0" dirty="0" smtClean="0"/>
              <a:t> into disjoint sets based on some definition of similarity.  In this case, we have 5 clusters.</a:t>
            </a:r>
            <a:endParaRPr lang="en-US" dirty="0" smtClean="0"/>
          </a:p>
          <a:p>
            <a:endParaRPr lang="en-US" dirty="0" smtClean="0"/>
          </a:p>
          <a:p>
            <a:r>
              <a:rPr lang="en-US" dirty="0" smtClean="0"/>
              <a:t>We can now add higher dimensional simplices.</a:t>
            </a:r>
          </a:p>
        </p:txBody>
      </p:sp>
      <p:sp>
        <p:nvSpPr>
          <p:cNvPr id="4" name="Slide Number Placeholder 3"/>
          <p:cNvSpPr>
            <a:spLocks noGrp="1"/>
          </p:cNvSpPr>
          <p:nvPr>
            <p:ph type="sldNum" sz="quarter" idx="10"/>
          </p:nvPr>
        </p:nvSpPr>
        <p:spPr/>
        <p:txBody>
          <a:bodyPr/>
          <a:lstStyle/>
          <a:p>
            <a:fld id="{D69E9DB7-993A-C643-9AA4-1235EAC7C65C}" type="slidenum">
              <a:rPr lang="en-US" smtClean="0"/>
              <a:t>11</a:t>
            </a:fld>
            <a:endParaRPr lang="en-US"/>
          </a:p>
        </p:txBody>
      </p:sp>
    </p:spTree>
    <p:extLst>
      <p:ext uri="{BB962C8B-B14F-4D97-AF65-F5344CB8AC3E}">
        <p14:creationId xmlns:p14="http://schemas.microsoft.com/office/powerpoint/2010/main" val="2752953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chemeClr val="tx1"/>
                </a:solidFill>
              </a:rPr>
              <a:t>Thus we now have the </a:t>
            </a:r>
            <a:r>
              <a:rPr lang="en-US" sz="1200" dirty="0" err="1" smtClean="0">
                <a:solidFill>
                  <a:schemeClr val="tx1"/>
                </a:solidFill>
              </a:rPr>
              <a:t>Vietoris</a:t>
            </a:r>
            <a:r>
              <a:rPr lang="en-US" sz="1200" dirty="0" smtClean="0">
                <a:solidFill>
                  <a:schemeClr val="tx1"/>
                </a:solidFill>
              </a:rPr>
              <a:t> Rips simplicial complex.</a:t>
            </a:r>
            <a:r>
              <a:rPr lang="en-US" sz="1200" baseline="0" dirty="0" smtClean="0">
                <a:solidFill>
                  <a:schemeClr val="tx1"/>
                </a:solidFill>
              </a:rPr>
              <a:t>  Note we get the same simplex by adding one dimension at a time</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D69E9DB7-993A-C643-9AA4-1235EAC7C65C}" type="slidenum">
              <a:rPr lang="en-US" smtClean="0"/>
              <a:t>12</a:t>
            </a:fld>
            <a:endParaRPr lang="en-US"/>
          </a:p>
        </p:txBody>
      </p:sp>
    </p:spTree>
    <p:extLst>
      <p:ext uri="{BB962C8B-B14F-4D97-AF65-F5344CB8AC3E}">
        <p14:creationId xmlns:p14="http://schemas.microsoft.com/office/powerpoint/2010/main" val="2834330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chemeClr val="tx1"/>
                </a:solidFill>
              </a:rPr>
              <a:t>Thus we now have the </a:t>
            </a:r>
            <a:r>
              <a:rPr lang="en-US" sz="1200" dirty="0" err="1" smtClean="0">
                <a:solidFill>
                  <a:schemeClr val="tx1"/>
                </a:solidFill>
              </a:rPr>
              <a:t>Vietoris</a:t>
            </a:r>
            <a:r>
              <a:rPr lang="en-US" sz="1200" dirty="0" smtClean="0">
                <a:solidFill>
                  <a:schemeClr val="tx1"/>
                </a:solidFill>
              </a:rPr>
              <a:t> Rips simplicial complex.</a:t>
            </a:r>
            <a:r>
              <a:rPr lang="en-US" sz="1200" baseline="0" dirty="0" smtClean="0">
                <a:solidFill>
                  <a:schemeClr val="tx1"/>
                </a:solidFill>
              </a:rPr>
              <a:t>  Note we get the same simplex by adding one dimension at a time</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D69E9DB7-993A-C643-9AA4-1235EAC7C65C}" type="slidenum">
              <a:rPr lang="en-US" smtClean="0"/>
              <a:t>13</a:t>
            </a:fld>
            <a:endParaRPr lang="en-US"/>
          </a:p>
        </p:txBody>
      </p:sp>
    </p:spTree>
    <p:extLst>
      <p:ext uri="{BB962C8B-B14F-4D97-AF65-F5344CB8AC3E}">
        <p14:creationId xmlns:p14="http://schemas.microsoft.com/office/powerpoint/2010/main" val="2650624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9E9DB7-993A-C643-9AA4-1235EAC7C65C}" type="slidenum">
              <a:rPr lang="en-US" smtClean="0"/>
              <a:t>25</a:t>
            </a:fld>
            <a:endParaRPr lang="en-US"/>
          </a:p>
        </p:txBody>
      </p:sp>
    </p:spTree>
    <p:extLst>
      <p:ext uri="{BB962C8B-B14F-4D97-AF65-F5344CB8AC3E}">
        <p14:creationId xmlns:p14="http://schemas.microsoft.com/office/powerpoint/2010/main" val="1739524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8050B5-266D-F045-96EB-A8F4DF4C1637}" type="slidenum">
              <a:rPr lang="en-US" smtClean="0"/>
              <a:t>30</a:t>
            </a:fld>
            <a:endParaRPr lang="en-US"/>
          </a:p>
        </p:txBody>
      </p:sp>
    </p:spTree>
    <p:extLst>
      <p:ext uri="{BB962C8B-B14F-4D97-AF65-F5344CB8AC3E}">
        <p14:creationId xmlns:p14="http://schemas.microsoft.com/office/powerpoint/2010/main" val="3455551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A99D72-DB42-6A41-86C2-62490CB7FC6C}" type="datetimeFigureOut">
              <a:rPr lang="en-US" smtClean="0"/>
              <a:t>1/27/2015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2829A3-DFD4-2E42-A963-0BE92544345A}" type="slidenum">
              <a:rPr lang="en-US" smtClean="0"/>
              <a:t>‹#›</a:t>
            </a:fld>
            <a:endParaRPr lang="en-US"/>
          </a:p>
        </p:txBody>
      </p:sp>
    </p:spTree>
    <p:extLst>
      <p:ext uri="{BB962C8B-B14F-4D97-AF65-F5344CB8AC3E}">
        <p14:creationId xmlns:p14="http://schemas.microsoft.com/office/powerpoint/2010/main" val="1031263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A99D72-DB42-6A41-86C2-62490CB7FC6C}" type="datetimeFigureOut">
              <a:rPr lang="en-US" smtClean="0"/>
              <a:t>1/27/2015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2829A3-DFD4-2E42-A963-0BE92544345A}" type="slidenum">
              <a:rPr lang="en-US" smtClean="0"/>
              <a:t>‹#›</a:t>
            </a:fld>
            <a:endParaRPr lang="en-US"/>
          </a:p>
        </p:txBody>
      </p:sp>
    </p:spTree>
    <p:extLst>
      <p:ext uri="{BB962C8B-B14F-4D97-AF65-F5344CB8AC3E}">
        <p14:creationId xmlns:p14="http://schemas.microsoft.com/office/powerpoint/2010/main" val="238187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A99D72-DB42-6A41-86C2-62490CB7FC6C}" type="datetimeFigureOut">
              <a:rPr lang="en-US" smtClean="0"/>
              <a:t>1/27/2015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2829A3-DFD4-2E42-A963-0BE92544345A}" type="slidenum">
              <a:rPr lang="en-US" smtClean="0"/>
              <a:t>‹#›</a:t>
            </a:fld>
            <a:endParaRPr lang="en-US"/>
          </a:p>
        </p:txBody>
      </p:sp>
    </p:spTree>
    <p:extLst>
      <p:ext uri="{BB962C8B-B14F-4D97-AF65-F5344CB8AC3E}">
        <p14:creationId xmlns:p14="http://schemas.microsoft.com/office/powerpoint/2010/main" val="1871980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A99D72-DB42-6A41-86C2-62490CB7FC6C}" type="datetimeFigureOut">
              <a:rPr lang="en-US" smtClean="0"/>
              <a:t>1/27/2015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2829A3-DFD4-2E42-A963-0BE92544345A}" type="slidenum">
              <a:rPr lang="en-US" smtClean="0"/>
              <a:t>‹#›</a:t>
            </a:fld>
            <a:endParaRPr lang="en-US"/>
          </a:p>
        </p:txBody>
      </p:sp>
    </p:spTree>
    <p:extLst>
      <p:ext uri="{BB962C8B-B14F-4D97-AF65-F5344CB8AC3E}">
        <p14:creationId xmlns:p14="http://schemas.microsoft.com/office/powerpoint/2010/main" val="1353731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A99D72-DB42-6A41-86C2-62490CB7FC6C}" type="datetimeFigureOut">
              <a:rPr lang="en-US" smtClean="0"/>
              <a:t>1/27/2015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2829A3-DFD4-2E42-A963-0BE92544345A}" type="slidenum">
              <a:rPr lang="en-US" smtClean="0"/>
              <a:t>‹#›</a:t>
            </a:fld>
            <a:endParaRPr lang="en-US"/>
          </a:p>
        </p:txBody>
      </p:sp>
    </p:spTree>
    <p:extLst>
      <p:ext uri="{BB962C8B-B14F-4D97-AF65-F5344CB8AC3E}">
        <p14:creationId xmlns:p14="http://schemas.microsoft.com/office/powerpoint/2010/main" val="1620783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A99D72-DB42-6A41-86C2-62490CB7FC6C}" type="datetimeFigureOut">
              <a:rPr lang="en-US" smtClean="0"/>
              <a:t>1/27/2015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2829A3-DFD4-2E42-A963-0BE92544345A}" type="slidenum">
              <a:rPr lang="en-US" smtClean="0"/>
              <a:t>‹#›</a:t>
            </a:fld>
            <a:endParaRPr lang="en-US"/>
          </a:p>
        </p:txBody>
      </p:sp>
    </p:spTree>
    <p:extLst>
      <p:ext uri="{BB962C8B-B14F-4D97-AF65-F5344CB8AC3E}">
        <p14:creationId xmlns:p14="http://schemas.microsoft.com/office/powerpoint/2010/main" val="3026348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A99D72-DB42-6A41-86C2-62490CB7FC6C}" type="datetimeFigureOut">
              <a:rPr lang="en-US" smtClean="0"/>
              <a:t>1/27/2015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2829A3-DFD4-2E42-A963-0BE92544345A}" type="slidenum">
              <a:rPr lang="en-US" smtClean="0"/>
              <a:t>‹#›</a:t>
            </a:fld>
            <a:endParaRPr lang="en-US"/>
          </a:p>
        </p:txBody>
      </p:sp>
    </p:spTree>
    <p:extLst>
      <p:ext uri="{BB962C8B-B14F-4D97-AF65-F5344CB8AC3E}">
        <p14:creationId xmlns:p14="http://schemas.microsoft.com/office/powerpoint/2010/main" val="1092051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A99D72-DB42-6A41-86C2-62490CB7FC6C}" type="datetimeFigureOut">
              <a:rPr lang="en-US" smtClean="0"/>
              <a:t>1/27/2015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2829A3-DFD4-2E42-A963-0BE92544345A}" type="slidenum">
              <a:rPr lang="en-US" smtClean="0"/>
              <a:t>‹#›</a:t>
            </a:fld>
            <a:endParaRPr lang="en-US"/>
          </a:p>
        </p:txBody>
      </p:sp>
    </p:spTree>
    <p:extLst>
      <p:ext uri="{BB962C8B-B14F-4D97-AF65-F5344CB8AC3E}">
        <p14:creationId xmlns:p14="http://schemas.microsoft.com/office/powerpoint/2010/main" val="1755409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A99D72-DB42-6A41-86C2-62490CB7FC6C}" type="datetimeFigureOut">
              <a:rPr lang="en-US" smtClean="0"/>
              <a:t>1/27/2015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2829A3-DFD4-2E42-A963-0BE92544345A}" type="slidenum">
              <a:rPr lang="en-US" smtClean="0"/>
              <a:t>‹#›</a:t>
            </a:fld>
            <a:endParaRPr lang="en-US"/>
          </a:p>
        </p:txBody>
      </p:sp>
    </p:spTree>
    <p:extLst>
      <p:ext uri="{BB962C8B-B14F-4D97-AF65-F5344CB8AC3E}">
        <p14:creationId xmlns:p14="http://schemas.microsoft.com/office/powerpoint/2010/main" val="1149909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A99D72-DB42-6A41-86C2-62490CB7FC6C}" type="datetimeFigureOut">
              <a:rPr lang="en-US" smtClean="0"/>
              <a:t>1/27/2015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2829A3-DFD4-2E42-A963-0BE92544345A}" type="slidenum">
              <a:rPr lang="en-US" smtClean="0"/>
              <a:t>‹#›</a:t>
            </a:fld>
            <a:endParaRPr lang="en-US"/>
          </a:p>
        </p:txBody>
      </p:sp>
    </p:spTree>
    <p:extLst>
      <p:ext uri="{BB962C8B-B14F-4D97-AF65-F5344CB8AC3E}">
        <p14:creationId xmlns:p14="http://schemas.microsoft.com/office/powerpoint/2010/main" val="2208065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A99D72-DB42-6A41-86C2-62490CB7FC6C}" type="datetimeFigureOut">
              <a:rPr lang="en-US" smtClean="0"/>
              <a:t>1/27/2015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2829A3-DFD4-2E42-A963-0BE92544345A}" type="slidenum">
              <a:rPr lang="en-US" smtClean="0"/>
              <a:t>‹#›</a:t>
            </a:fld>
            <a:endParaRPr lang="en-US"/>
          </a:p>
        </p:txBody>
      </p:sp>
    </p:spTree>
    <p:extLst>
      <p:ext uri="{BB962C8B-B14F-4D97-AF65-F5344CB8AC3E}">
        <p14:creationId xmlns:p14="http://schemas.microsoft.com/office/powerpoint/2010/main" val="359467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A99D72-DB42-6A41-86C2-62490CB7FC6C}" type="datetimeFigureOut">
              <a:rPr lang="en-US" smtClean="0"/>
              <a:t>1/27/2015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2829A3-DFD4-2E42-A963-0BE92544345A}" type="slidenum">
              <a:rPr lang="en-US" smtClean="0"/>
              <a:t>‹#›</a:t>
            </a:fld>
            <a:endParaRPr lang="en-US"/>
          </a:p>
        </p:txBody>
      </p:sp>
    </p:spTree>
    <p:extLst>
      <p:ext uri="{BB962C8B-B14F-4D97-AF65-F5344CB8AC3E}">
        <p14:creationId xmlns:p14="http://schemas.microsoft.com/office/powerpoint/2010/main" val="2999131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ima.umn.edu/2008-2009/ND6.15-26.09/activities/Carlsson-Gunnar/imafive-handout4up.pdf" TargetMode="External"/><Relationship Id="rId4" Type="http://schemas.openxmlformats.org/officeDocument/2006/relationships/hyperlink" Target="http://www.ima.umn.edu/videos/?id=856"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ima.umn.edu/videos/?id=1846"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www.ima.umn.edu/2011-2012/W3.26-30.12/activities/Carlsson-Gunnar/imamachinefinal.pdf"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hyperlink" Target="http://www.maths.ed.ac.uk/~aar/papers/ghristeat.pdf"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www.maths.ed.ac.uk/~aar/papers/ghristeat.pdf"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www.kyb.mpg.de/de/forschung/fg/bethgegroup/downloads/van-hateren-dataset.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05460" y="332310"/>
            <a:ext cx="8097154" cy="4272118"/>
          </a:xfrm>
          <a:prstGeom prst="rect">
            <a:avLst/>
          </a:prstGeom>
        </p:spPr>
      </p:pic>
      <p:pic>
        <p:nvPicPr>
          <p:cNvPr id="3" name="Picture 2"/>
          <p:cNvPicPr>
            <a:picLocks noChangeAspect="1"/>
          </p:cNvPicPr>
          <p:nvPr/>
        </p:nvPicPr>
        <p:blipFill>
          <a:blip r:embed="rId3"/>
          <a:stretch>
            <a:fillRect/>
          </a:stretch>
        </p:blipFill>
        <p:spPr>
          <a:xfrm>
            <a:off x="0" y="2194293"/>
            <a:ext cx="9144000" cy="2134585"/>
          </a:xfrm>
          <a:prstGeom prst="rect">
            <a:avLst/>
          </a:prstGeom>
        </p:spPr>
      </p:pic>
      <p:sp>
        <p:nvSpPr>
          <p:cNvPr id="4" name="Rectangle 3"/>
          <p:cNvSpPr/>
          <p:nvPr/>
        </p:nvSpPr>
        <p:spPr>
          <a:xfrm>
            <a:off x="44313" y="4745539"/>
            <a:ext cx="9238426" cy="1408078"/>
          </a:xfrm>
          <a:prstGeom prst="rect">
            <a:avLst/>
          </a:prstGeom>
        </p:spPr>
        <p:txBody>
          <a:bodyPr wrap="none">
            <a:spAutoFit/>
          </a:bodyPr>
          <a:lstStyle/>
          <a:p>
            <a:r>
              <a:rPr lang="en-US" sz="3200" dirty="0" smtClean="0">
                <a:hlinkClick r:id="rId4"/>
              </a:rPr>
              <a:t>http://www.ima.umn.edu/videos/?id=856</a:t>
            </a:r>
            <a:endParaRPr lang="en-US" sz="3200" dirty="0" smtClean="0"/>
          </a:p>
          <a:p>
            <a:endParaRPr lang="en-US" dirty="0"/>
          </a:p>
          <a:p>
            <a:r>
              <a:rPr lang="en-US" sz="1750" dirty="0" smtClean="0">
                <a:hlinkClick r:id="rId5"/>
              </a:rPr>
              <a:t>http://ima.umn.edu/2008-2009/ND6.15-26.09/activities/Carlsson-Gunnar/imafive-handout4up.pdf</a:t>
            </a:r>
            <a:endParaRPr lang="en-US" sz="1750" dirty="0" smtClean="0"/>
          </a:p>
          <a:p>
            <a:endParaRPr lang="en-US" dirty="0"/>
          </a:p>
        </p:txBody>
      </p:sp>
    </p:spTree>
    <p:extLst>
      <p:ext uri="{BB962C8B-B14F-4D97-AF65-F5344CB8AC3E}">
        <p14:creationId xmlns:p14="http://schemas.microsoft.com/office/powerpoint/2010/main" val="16015946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 name="TextBox 1"/>
          <p:cNvSpPr txBox="1"/>
          <p:nvPr/>
        </p:nvSpPr>
        <p:spPr>
          <a:xfrm>
            <a:off x="325627" y="4585971"/>
            <a:ext cx="8961395" cy="1569660"/>
          </a:xfrm>
          <a:prstGeom prst="rect">
            <a:avLst/>
          </a:prstGeom>
          <a:noFill/>
        </p:spPr>
        <p:txBody>
          <a:bodyPr wrap="square" rtlCol="0">
            <a:spAutoFit/>
          </a:bodyPr>
          <a:lstStyle/>
          <a:p>
            <a:r>
              <a:rPr lang="en-US" sz="3200" dirty="0" smtClean="0"/>
              <a:t>0.)  Start by adding 0-dimensional data points</a:t>
            </a:r>
          </a:p>
          <a:p>
            <a:endParaRPr lang="en-US" sz="3200" dirty="0"/>
          </a:p>
          <a:p>
            <a:r>
              <a:rPr lang="en-US" sz="3200" dirty="0" smtClean="0"/>
              <a:t>                                 </a:t>
            </a:r>
            <a:endParaRPr lang="en-US" sz="800" dirty="0" smtClean="0"/>
          </a:p>
        </p:txBody>
      </p:sp>
      <p:sp>
        <p:nvSpPr>
          <p:cNvPr id="3" name="Oval 2"/>
          <p:cNvSpPr>
            <a:spLocks noChangeAspect="1"/>
          </p:cNvSpPr>
          <p:nvPr/>
        </p:nvSpPr>
        <p:spPr>
          <a:xfrm>
            <a:off x="1122356" y="2653667"/>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1974839" y="2073467"/>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a:spLocks noChangeAspect="1"/>
          </p:cNvSpPr>
          <p:nvPr/>
        </p:nvSpPr>
        <p:spPr>
          <a:xfrm>
            <a:off x="1128227" y="1617627"/>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3934466" y="1245458"/>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786962" y="1245458"/>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a:spLocks noChangeAspect="1"/>
          </p:cNvSpPr>
          <p:nvPr/>
        </p:nvSpPr>
        <p:spPr>
          <a:xfrm>
            <a:off x="4413794" y="1518738"/>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4397653" y="2024627"/>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6178046" y="1722227"/>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a:spLocks noChangeAspect="1"/>
          </p:cNvSpPr>
          <p:nvPr/>
        </p:nvSpPr>
        <p:spPr>
          <a:xfrm>
            <a:off x="7229764" y="3219941"/>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6579568" y="3219941"/>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a:spLocks noChangeAspect="1"/>
          </p:cNvSpPr>
          <p:nvPr/>
        </p:nvSpPr>
        <p:spPr>
          <a:xfrm>
            <a:off x="7013481" y="1365298"/>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361376" y="3943720"/>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4182231" y="3754270"/>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3983309" y="4387568"/>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6582534" y="3903169"/>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a:spLocks noChangeAspect="1"/>
          </p:cNvSpPr>
          <p:nvPr/>
        </p:nvSpPr>
        <p:spPr>
          <a:xfrm>
            <a:off x="6993501" y="3546046"/>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a:spLocks noChangeAspect="1"/>
          </p:cNvSpPr>
          <p:nvPr/>
        </p:nvSpPr>
        <p:spPr>
          <a:xfrm>
            <a:off x="7229764" y="3904659"/>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Persistent Homology: Create the Rips complex</a:t>
            </a:r>
            <a:endParaRPr lang="en-US" sz="3200" dirty="0">
              <a:solidFill>
                <a:schemeClr val="tx1"/>
              </a:solidFill>
            </a:endParaRPr>
          </a:p>
        </p:txBody>
      </p:sp>
      <p:grpSp>
        <p:nvGrpSpPr>
          <p:cNvPr id="10" name="Group 9"/>
          <p:cNvGrpSpPr/>
          <p:nvPr/>
        </p:nvGrpSpPr>
        <p:grpSpPr>
          <a:xfrm>
            <a:off x="2468252" y="5129340"/>
            <a:ext cx="4173832" cy="1552612"/>
            <a:chOff x="1871958" y="5129340"/>
            <a:chExt cx="4173832" cy="1552612"/>
          </a:xfrm>
        </p:grpSpPr>
        <p:pic>
          <p:nvPicPr>
            <p:cNvPr id="30" name="Picture 29"/>
            <p:cNvPicPr>
              <a:picLocks noChangeAspect="1"/>
            </p:cNvPicPr>
            <p:nvPr/>
          </p:nvPicPr>
          <p:blipFill rotWithShape="1">
            <a:blip r:embed="rId3"/>
            <a:srcRect l="64364" t="4243" r="3699" b="63569"/>
            <a:stretch/>
          </p:blipFill>
          <p:spPr>
            <a:xfrm>
              <a:off x="1871958" y="5129340"/>
              <a:ext cx="1463040" cy="1552612"/>
            </a:xfrm>
            <a:prstGeom prst="rect">
              <a:avLst/>
            </a:prstGeom>
          </p:spPr>
        </p:pic>
        <p:sp>
          <p:nvSpPr>
            <p:cNvPr id="9" name="Rectangle 8"/>
            <p:cNvSpPr/>
            <p:nvPr/>
          </p:nvSpPr>
          <p:spPr>
            <a:xfrm>
              <a:off x="3426740" y="5442880"/>
              <a:ext cx="2619050" cy="584775"/>
            </a:xfrm>
            <a:prstGeom prst="rect">
              <a:avLst/>
            </a:prstGeom>
          </p:spPr>
          <p:txBody>
            <a:bodyPr wrap="none">
              <a:spAutoFit/>
            </a:bodyPr>
            <a:lstStyle/>
            <a:p>
              <a:r>
                <a:rPr lang="en-US" sz="3200" dirty="0"/>
                <a:t>is a point in S</a:t>
              </a:r>
              <a:r>
                <a:rPr lang="en-US" sz="3200" baseline="30000" dirty="0" smtClean="0"/>
                <a:t>7</a:t>
              </a:r>
              <a:r>
                <a:rPr lang="en-US" sz="3200" dirty="0" smtClean="0"/>
                <a:t> </a:t>
              </a:r>
              <a:endParaRPr lang="en-US" sz="3200" dirty="0"/>
            </a:p>
          </p:txBody>
        </p:sp>
      </p:grpSp>
    </p:spTree>
    <p:extLst>
      <p:ext uri="{BB962C8B-B14F-4D97-AF65-F5344CB8AC3E}">
        <p14:creationId xmlns:p14="http://schemas.microsoft.com/office/powerpoint/2010/main" val="4003258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3"/>
                                        </p:tgtEl>
                                      </p:cBhvr>
                                      <p:by x="150000" y="150000"/>
                                    </p:animScale>
                                  </p:childTnLst>
                                </p:cTn>
                              </p:par>
                              <p:par>
                                <p:cTn id="7" presetID="6" presetClass="emph" presetSubtype="0" fill="hold" grpId="0" nodeType="withEffect">
                                  <p:stCondLst>
                                    <p:cond delay="0"/>
                                  </p:stCondLst>
                                  <p:childTnLst>
                                    <p:animScale>
                                      <p:cBhvr>
                                        <p:cTn id="8" dur="2000" fill="hold"/>
                                        <p:tgtEl>
                                          <p:spTgt spid="11"/>
                                        </p:tgtEl>
                                      </p:cBhvr>
                                      <p:by x="150000" y="150000"/>
                                    </p:animScale>
                                  </p:childTnLst>
                                </p:cTn>
                              </p:par>
                              <p:par>
                                <p:cTn id="9" presetID="6" presetClass="emph" presetSubtype="0" fill="hold" grpId="0" nodeType="withEffect">
                                  <p:stCondLst>
                                    <p:cond delay="0"/>
                                  </p:stCondLst>
                                  <p:childTnLst>
                                    <p:animScale>
                                      <p:cBhvr>
                                        <p:cTn id="10" dur="2000" fill="hold"/>
                                        <p:tgtEl>
                                          <p:spTgt spid="12"/>
                                        </p:tgtEl>
                                      </p:cBhvr>
                                      <p:by x="150000" y="150000"/>
                                    </p:animScale>
                                  </p:childTnLst>
                                </p:cTn>
                              </p:par>
                              <p:par>
                                <p:cTn id="11" presetID="6" presetClass="emph" presetSubtype="0" fill="hold" grpId="0" nodeType="withEffect">
                                  <p:stCondLst>
                                    <p:cond delay="0"/>
                                  </p:stCondLst>
                                  <p:childTnLst>
                                    <p:animScale>
                                      <p:cBhvr>
                                        <p:cTn id="12" dur="2000" fill="hold"/>
                                        <p:tgtEl>
                                          <p:spTgt spid="13"/>
                                        </p:tgtEl>
                                      </p:cBhvr>
                                      <p:by x="150000" y="150000"/>
                                    </p:animScale>
                                  </p:childTnLst>
                                </p:cTn>
                              </p:par>
                              <p:par>
                                <p:cTn id="13" presetID="6" presetClass="emph" presetSubtype="0" fill="hold" grpId="0" nodeType="withEffect">
                                  <p:stCondLst>
                                    <p:cond delay="0"/>
                                  </p:stCondLst>
                                  <p:childTnLst>
                                    <p:animScale>
                                      <p:cBhvr>
                                        <p:cTn id="14" dur="2000" fill="hold"/>
                                        <p:tgtEl>
                                          <p:spTgt spid="14"/>
                                        </p:tgtEl>
                                      </p:cBhvr>
                                      <p:by x="150000" y="150000"/>
                                    </p:animScale>
                                  </p:childTnLst>
                                </p:cTn>
                              </p:par>
                              <p:par>
                                <p:cTn id="15" presetID="6" presetClass="emph" presetSubtype="0" fill="hold" grpId="0" nodeType="withEffect">
                                  <p:stCondLst>
                                    <p:cond delay="0"/>
                                  </p:stCondLst>
                                  <p:childTnLst>
                                    <p:animScale>
                                      <p:cBhvr>
                                        <p:cTn id="16" dur="2000" fill="hold"/>
                                        <p:tgtEl>
                                          <p:spTgt spid="15"/>
                                        </p:tgtEl>
                                      </p:cBhvr>
                                      <p:by x="150000" y="150000"/>
                                    </p:animScale>
                                  </p:childTnLst>
                                </p:cTn>
                              </p:par>
                              <p:par>
                                <p:cTn id="17" presetID="6" presetClass="emph" presetSubtype="0" fill="hold" grpId="0" nodeType="withEffect">
                                  <p:stCondLst>
                                    <p:cond delay="0"/>
                                  </p:stCondLst>
                                  <p:childTnLst>
                                    <p:animScale>
                                      <p:cBhvr>
                                        <p:cTn id="18" dur="2000" fill="hold"/>
                                        <p:tgtEl>
                                          <p:spTgt spid="16"/>
                                        </p:tgtEl>
                                      </p:cBhvr>
                                      <p:by x="150000" y="150000"/>
                                    </p:animScale>
                                  </p:childTnLst>
                                </p:cTn>
                              </p:par>
                              <p:par>
                                <p:cTn id="19" presetID="6" presetClass="emph" presetSubtype="0" fill="hold" grpId="0" nodeType="withEffect">
                                  <p:stCondLst>
                                    <p:cond delay="0"/>
                                  </p:stCondLst>
                                  <p:childTnLst>
                                    <p:animScale>
                                      <p:cBhvr>
                                        <p:cTn id="20" dur="2000" fill="hold"/>
                                        <p:tgtEl>
                                          <p:spTgt spid="17"/>
                                        </p:tgtEl>
                                      </p:cBhvr>
                                      <p:by x="150000" y="150000"/>
                                    </p:animScale>
                                  </p:childTnLst>
                                </p:cTn>
                              </p:par>
                              <p:par>
                                <p:cTn id="21" presetID="6" presetClass="emph" presetSubtype="0" fill="hold" grpId="0" nodeType="withEffect">
                                  <p:stCondLst>
                                    <p:cond delay="0"/>
                                  </p:stCondLst>
                                  <p:childTnLst>
                                    <p:animScale>
                                      <p:cBhvr>
                                        <p:cTn id="22" dur="2000" fill="hold"/>
                                        <p:tgtEl>
                                          <p:spTgt spid="18"/>
                                        </p:tgtEl>
                                      </p:cBhvr>
                                      <p:by x="150000" y="150000"/>
                                    </p:animScale>
                                  </p:childTnLst>
                                </p:cTn>
                              </p:par>
                              <p:par>
                                <p:cTn id="23" presetID="6" presetClass="emph" presetSubtype="0" fill="hold" grpId="0" nodeType="withEffect">
                                  <p:stCondLst>
                                    <p:cond delay="0"/>
                                  </p:stCondLst>
                                  <p:childTnLst>
                                    <p:animScale>
                                      <p:cBhvr>
                                        <p:cTn id="24" dur="2000" fill="hold"/>
                                        <p:tgtEl>
                                          <p:spTgt spid="19"/>
                                        </p:tgtEl>
                                      </p:cBhvr>
                                      <p:by x="150000" y="150000"/>
                                    </p:animScale>
                                  </p:childTnLst>
                                </p:cTn>
                              </p:par>
                              <p:par>
                                <p:cTn id="25" presetID="6" presetClass="emph" presetSubtype="0" fill="hold" grpId="0" nodeType="withEffect">
                                  <p:stCondLst>
                                    <p:cond delay="0"/>
                                  </p:stCondLst>
                                  <p:childTnLst>
                                    <p:animScale>
                                      <p:cBhvr>
                                        <p:cTn id="26" dur="2000" fill="hold"/>
                                        <p:tgtEl>
                                          <p:spTgt spid="20"/>
                                        </p:tgtEl>
                                      </p:cBhvr>
                                      <p:by x="150000" y="150000"/>
                                    </p:animScale>
                                  </p:childTnLst>
                                </p:cTn>
                              </p:par>
                              <p:par>
                                <p:cTn id="27" presetID="6" presetClass="emph" presetSubtype="0" fill="hold" grpId="0" nodeType="withEffect">
                                  <p:stCondLst>
                                    <p:cond delay="0"/>
                                  </p:stCondLst>
                                  <p:childTnLst>
                                    <p:animScale>
                                      <p:cBhvr>
                                        <p:cTn id="28" dur="2000" fill="hold"/>
                                        <p:tgtEl>
                                          <p:spTgt spid="22"/>
                                        </p:tgtEl>
                                      </p:cBhvr>
                                      <p:by x="150000" y="150000"/>
                                    </p:animScale>
                                  </p:childTnLst>
                                </p:cTn>
                              </p:par>
                              <p:par>
                                <p:cTn id="29" presetID="6" presetClass="emph" presetSubtype="0" fill="hold" grpId="0" nodeType="withEffect">
                                  <p:stCondLst>
                                    <p:cond delay="0"/>
                                  </p:stCondLst>
                                  <p:childTnLst>
                                    <p:animScale>
                                      <p:cBhvr>
                                        <p:cTn id="30" dur="2000" fill="hold"/>
                                        <p:tgtEl>
                                          <p:spTgt spid="24"/>
                                        </p:tgtEl>
                                      </p:cBhvr>
                                      <p:by x="150000" y="150000"/>
                                    </p:animScale>
                                  </p:childTnLst>
                                </p:cTn>
                              </p:par>
                              <p:par>
                                <p:cTn id="31" presetID="6" presetClass="emph" presetSubtype="0" fill="hold" grpId="0" nodeType="withEffect">
                                  <p:stCondLst>
                                    <p:cond delay="0"/>
                                  </p:stCondLst>
                                  <p:childTnLst>
                                    <p:animScale>
                                      <p:cBhvr>
                                        <p:cTn id="32" dur="2000" fill="hold"/>
                                        <p:tgtEl>
                                          <p:spTgt spid="25"/>
                                        </p:tgtEl>
                                      </p:cBhvr>
                                      <p:by x="150000" y="150000"/>
                                    </p:animScale>
                                  </p:childTnLst>
                                </p:cTn>
                              </p:par>
                              <p:par>
                                <p:cTn id="33" presetID="6" presetClass="emph" presetSubtype="0" fill="hold" grpId="0" nodeType="withEffect">
                                  <p:stCondLst>
                                    <p:cond delay="0"/>
                                  </p:stCondLst>
                                  <p:childTnLst>
                                    <p:animScale>
                                      <p:cBhvr>
                                        <p:cTn id="34" dur="2000" fill="hold"/>
                                        <p:tgtEl>
                                          <p:spTgt spid="26"/>
                                        </p:tgtEl>
                                      </p:cBhvr>
                                      <p:by x="150000" y="150000"/>
                                    </p:animScale>
                                  </p:childTnLst>
                                </p:cTn>
                              </p:par>
                              <p:par>
                                <p:cTn id="35" presetID="6" presetClass="emph" presetSubtype="0" fill="hold" grpId="0" nodeType="withEffect">
                                  <p:stCondLst>
                                    <p:cond delay="0"/>
                                  </p:stCondLst>
                                  <p:childTnLst>
                                    <p:animScale>
                                      <p:cBhvr>
                                        <p:cTn id="36" dur="2000" fill="hold"/>
                                        <p:tgtEl>
                                          <p:spTgt spid="27"/>
                                        </p:tgtEl>
                                      </p:cBhvr>
                                      <p:by x="150000" y="150000"/>
                                    </p:animScale>
                                  </p:childTnLst>
                                </p:cTn>
                              </p:par>
                              <p:par>
                                <p:cTn id="37" presetID="6" presetClass="emph" presetSubtype="0" fill="hold" grpId="0" nodeType="withEffect">
                                  <p:stCondLst>
                                    <p:cond delay="0"/>
                                  </p:stCondLst>
                                  <p:childTnLst>
                                    <p:animScale>
                                      <p:cBhvr>
                                        <p:cTn id="38" dur="2000" fill="hold"/>
                                        <p:tgtEl>
                                          <p:spTgt spid="28"/>
                                        </p:tgtEl>
                                      </p:cBhvr>
                                      <p:by x="150000" y="150000"/>
                                    </p:animScale>
                                  </p:childTnLst>
                                </p:cTn>
                              </p:par>
                            </p:childTnLst>
                          </p:cTn>
                        </p:par>
                      </p:childTnLst>
                    </p:cTn>
                  </p:par>
                  <p:par>
                    <p:cTn id="39" fill="hold">
                      <p:stCondLst>
                        <p:cond delay="indefinite"/>
                      </p:stCondLst>
                      <p:childTnLst>
                        <p:par>
                          <p:cTn id="40" fill="hold">
                            <p:stCondLst>
                              <p:cond delay="0"/>
                            </p:stCondLst>
                            <p:childTnLst>
                              <p:par>
                                <p:cTn id="41" presetID="6" presetClass="emph" presetSubtype="0" fill="hold" grpId="1" nodeType="clickEffect">
                                  <p:stCondLst>
                                    <p:cond delay="0"/>
                                  </p:stCondLst>
                                  <p:childTnLst>
                                    <p:animScale>
                                      <p:cBhvr>
                                        <p:cTn id="42" dur="2000" fill="hold"/>
                                        <p:tgtEl>
                                          <p:spTgt spid="3"/>
                                        </p:tgtEl>
                                      </p:cBhvr>
                                      <p:by x="150000" y="150000"/>
                                    </p:animScale>
                                  </p:childTnLst>
                                </p:cTn>
                              </p:par>
                              <p:par>
                                <p:cTn id="43" presetID="6" presetClass="emph" presetSubtype="0" fill="hold" grpId="1" nodeType="withEffect">
                                  <p:stCondLst>
                                    <p:cond delay="0"/>
                                  </p:stCondLst>
                                  <p:childTnLst>
                                    <p:animScale>
                                      <p:cBhvr>
                                        <p:cTn id="44" dur="2000" fill="hold"/>
                                        <p:tgtEl>
                                          <p:spTgt spid="11"/>
                                        </p:tgtEl>
                                      </p:cBhvr>
                                      <p:by x="150000" y="150000"/>
                                    </p:animScale>
                                  </p:childTnLst>
                                </p:cTn>
                              </p:par>
                              <p:par>
                                <p:cTn id="45" presetID="6" presetClass="emph" presetSubtype="0" fill="hold" grpId="1" nodeType="withEffect">
                                  <p:stCondLst>
                                    <p:cond delay="0"/>
                                  </p:stCondLst>
                                  <p:childTnLst>
                                    <p:animScale>
                                      <p:cBhvr>
                                        <p:cTn id="46" dur="2000" fill="hold"/>
                                        <p:tgtEl>
                                          <p:spTgt spid="12"/>
                                        </p:tgtEl>
                                      </p:cBhvr>
                                      <p:by x="150000" y="150000"/>
                                    </p:animScale>
                                  </p:childTnLst>
                                </p:cTn>
                              </p:par>
                              <p:par>
                                <p:cTn id="47" presetID="6" presetClass="emph" presetSubtype="0" fill="hold" grpId="1" nodeType="withEffect">
                                  <p:stCondLst>
                                    <p:cond delay="0"/>
                                  </p:stCondLst>
                                  <p:childTnLst>
                                    <p:animScale>
                                      <p:cBhvr>
                                        <p:cTn id="48" dur="2000" fill="hold"/>
                                        <p:tgtEl>
                                          <p:spTgt spid="13"/>
                                        </p:tgtEl>
                                      </p:cBhvr>
                                      <p:by x="150000" y="150000"/>
                                    </p:animScale>
                                  </p:childTnLst>
                                </p:cTn>
                              </p:par>
                              <p:par>
                                <p:cTn id="49" presetID="6" presetClass="emph" presetSubtype="0" fill="hold" grpId="1" nodeType="withEffect">
                                  <p:stCondLst>
                                    <p:cond delay="0"/>
                                  </p:stCondLst>
                                  <p:childTnLst>
                                    <p:animScale>
                                      <p:cBhvr>
                                        <p:cTn id="50" dur="2000" fill="hold"/>
                                        <p:tgtEl>
                                          <p:spTgt spid="14"/>
                                        </p:tgtEl>
                                      </p:cBhvr>
                                      <p:by x="150000" y="150000"/>
                                    </p:animScale>
                                  </p:childTnLst>
                                </p:cTn>
                              </p:par>
                              <p:par>
                                <p:cTn id="51" presetID="6" presetClass="emph" presetSubtype="0" fill="hold" grpId="1" nodeType="withEffect">
                                  <p:stCondLst>
                                    <p:cond delay="0"/>
                                  </p:stCondLst>
                                  <p:childTnLst>
                                    <p:animScale>
                                      <p:cBhvr>
                                        <p:cTn id="52" dur="2000" fill="hold"/>
                                        <p:tgtEl>
                                          <p:spTgt spid="15"/>
                                        </p:tgtEl>
                                      </p:cBhvr>
                                      <p:by x="150000" y="150000"/>
                                    </p:animScale>
                                  </p:childTnLst>
                                </p:cTn>
                              </p:par>
                              <p:par>
                                <p:cTn id="53" presetID="6" presetClass="emph" presetSubtype="0" fill="hold" grpId="1" nodeType="withEffect">
                                  <p:stCondLst>
                                    <p:cond delay="0"/>
                                  </p:stCondLst>
                                  <p:childTnLst>
                                    <p:animScale>
                                      <p:cBhvr>
                                        <p:cTn id="54" dur="2000" fill="hold"/>
                                        <p:tgtEl>
                                          <p:spTgt spid="16"/>
                                        </p:tgtEl>
                                      </p:cBhvr>
                                      <p:by x="150000" y="150000"/>
                                    </p:animScale>
                                  </p:childTnLst>
                                </p:cTn>
                              </p:par>
                              <p:par>
                                <p:cTn id="55" presetID="6" presetClass="emph" presetSubtype="0" fill="hold" grpId="1" nodeType="withEffect">
                                  <p:stCondLst>
                                    <p:cond delay="0"/>
                                  </p:stCondLst>
                                  <p:childTnLst>
                                    <p:animScale>
                                      <p:cBhvr>
                                        <p:cTn id="56" dur="2000" fill="hold"/>
                                        <p:tgtEl>
                                          <p:spTgt spid="17"/>
                                        </p:tgtEl>
                                      </p:cBhvr>
                                      <p:by x="150000" y="150000"/>
                                    </p:animScale>
                                  </p:childTnLst>
                                </p:cTn>
                              </p:par>
                              <p:par>
                                <p:cTn id="57" presetID="6" presetClass="emph" presetSubtype="0" fill="hold" grpId="1" nodeType="withEffect">
                                  <p:stCondLst>
                                    <p:cond delay="0"/>
                                  </p:stCondLst>
                                  <p:childTnLst>
                                    <p:animScale>
                                      <p:cBhvr>
                                        <p:cTn id="58" dur="2000" fill="hold"/>
                                        <p:tgtEl>
                                          <p:spTgt spid="18"/>
                                        </p:tgtEl>
                                      </p:cBhvr>
                                      <p:by x="150000" y="150000"/>
                                    </p:animScale>
                                  </p:childTnLst>
                                </p:cTn>
                              </p:par>
                              <p:par>
                                <p:cTn id="59" presetID="6" presetClass="emph" presetSubtype="0" fill="hold" grpId="1" nodeType="withEffect">
                                  <p:stCondLst>
                                    <p:cond delay="0"/>
                                  </p:stCondLst>
                                  <p:childTnLst>
                                    <p:animScale>
                                      <p:cBhvr>
                                        <p:cTn id="60" dur="2000" fill="hold"/>
                                        <p:tgtEl>
                                          <p:spTgt spid="19"/>
                                        </p:tgtEl>
                                      </p:cBhvr>
                                      <p:by x="150000" y="150000"/>
                                    </p:animScale>
                                  </p:childTnLst>
                                </p:cTn>
                              </p:par>
                              <p:par>
                                <p:cTn id="61" presetID="6" presetClass="emph" presetSubtype="0" fill="hold" grpId="1" nodeType="withEffect">
                                  <p:stCondLst>
                                    <p:cond delay="0"/>
                                  </p:stCondLst>
                                  <p:childTnLst>
                                    <p:animScale>
                                      <p:cBhvr>
                                        <p:cTn id="62" dur="2000" fill="hold"/>
                                        <p:tgtEl>
                                          <p:spTgt spid="20"/>
                                        </p:tgtEl>
                                      </p:cBhvr>
                                      <p:by x="150000" y="150000"/>
                                    </p:animScale>
                                  </p:childTnLst>
                                </p:cTn>
                              </p:par>
                              <p:par>
                                <p:cTn id="63" presetID="6" presetClass="emph" presetSubtype="0" fill="hold" grpId="1" nodeType="withEffect">
                                  <p:stCondLst>
                                    <p:cond delay="0"/>
                                  </p:stCondLst>
                                  <p:childTnLst>
                                    <p:animScale>
                                      <p:cBhvr>
                                        <p:cTn id="64" dur="2000" fill="hold"/>
                                        <p:tgtEl>
                                          <p:spTgt spid="22"/>
                                        </p:tgtEl>
                                      </p:cBhvr>
                                      <p:by x="150000" y="150000"/>
                                    </p:animScale>
                                  </p:childTnLst>
                                </p:cTn>
                              </p:par>
                              <p:par>
                                <p:cTn id="65" presetID="6" presetClass="emph" presetSubtype="0" fill="hold" grpId="1" nodeType="withEffect">
                                  <p:stCondLst>
                                    <p:cond delay="0"/>
                                  </p:stCondLst>
                                  <p:childTnLst>
                                    <p:animScale>
                                      <p:cBhvr>
                                        <p:cTn id="66" dur="2000" fill="hold"/>
                                        <p:tgtEl>
                                          <p:spTgt spid="24"/>
                                        </p:tgtEl>
                                      </p:cBhvr>
                                      <p:by x="150000" y="150000"/>
                                    </p:animScale>
                                  </p:childTnLst>
                                </p:cTn>
                              </p:par>
                              <p:par>
                                <p:cTn id="67" presetID="6" presetClass="emph" presetSubtype="0" fill="hold" grpId="1" nodeType="withEffect">
                                  <p:stCondLst>
                                    <p:cond delay="0"/>
                                  </p:stCondLst>
                                  <p:childTnLst>
                                    <p:animScale>
                                      <p:cBhvr>
                                        <p:cTn id="68" dur="2000" fill="hold"/>
                                        <p:tgtEl>
                                          <p:spTgt spid="25"/>
                                        </p:tgtEl>
                                      </p:cBhvr>
                                      <p:by x="150000" y="150000"/>
                                    </p:animScale>
                                  </p:childTnLst>
                                </p:cTn>
                              </p:par>
                              <p:par>
                                <p:cTn id="69" presetID="6" presetClass="emph" presetSubtype="0" fill="hold" grpId="1" nodeType="withEffect">
                                  <p:stCondLst>
                                    <p:cond delay="0"/>
                                  </p:stCondLst>
                                  <p:childTnLst>
                                    <p:animScale>
                                      <p:cBhvr>
                                        <p:cTn id="70" dur="2000" fill="hold"/>
                                        <p:tgtEl>
                                          <p:spTgt spid="26"/>
                                        </p:tgtEl>
                                      </p:cBhvr>
                                      <p:by x="150000" y="150000"/>
                                    </p:animScale>
                                  </p:childTnLst>
                                </p:cTn>
                              </p:par>
                              <p:par>
                                <p:cTn id="71" presetID="6" presetClass="emph" presetSubtype="0" fill="hold" grpId="1" nodeType="withEffect">
                                  <p:stCondLst>
                                    <p:cond delay="0"/>
                                  </p:stCondLst>
                                  <p:childTnLst>
                                    <p:animScale>
                                      <p:cBhvr>
                                        <p:cTn id="72" dur="2000" fill="hold"/>
                                        <p:tgtEl>
                                          <p:spTgt spid="27"/>
                                        </p:tgtEl>
                                      </p:cBhvr>
                                      <p:by x="150000" y="150000"/>
                                    </p:animScale>
                                  </p:childTnLst>
                                </p:cTn>
                              </p:par>
                              <p:par>
                                <p:cTn id="73" presetID="6" presetClass="emph" presetSubtype="0" fill="hold" grpId="1" nodeType="withEffect">
                                  <p:stCondLst>
                                    <p:cond delay="0"/>
                                  </p:stCondLst>
                                  <p:childTnLst>
                                    <p:animScale>
                                      <p:cBhvr>
                                        <p:cTn id="74" dur="2000" fill="hold"/>
                                        <p:tgtEl>
                                          <p:spTgt spid="28"/>
                                        </p:tgtEl>
                                      </p:cBhvr>
                                      <p:by x="150000" y="150000"/>
                                    </p:animScale>
                                  </p:childTnLst>
                                </p:cTn>
                              </p:par>
                            </p:childTnLst>
                          </p:cTn>
                        </p:par>
                      </p:childTnLst>
                    </p:cTn>
                  </p:par>
                  <p:par>
                    <p:cTn id="75" fill="hold">
                      <p:stCondLst>
                        <p:cond delay="indefinite"/>
                      </p:stCondLst>
                      <p:childTnLst>
                        <p:par>
                          <p:cTn id="76" fill="hold">
                            <p:stCondLst>
                              <p:cond delay="0"/>
                            </p:stCondLst>
                            <p:childTnLst>
                              <p:par>
                                <p:cTn id="77" presetID="6" presetClass="emph" presetSubtype="0" fill="hold" grpId="2" nodeType="clickEffect">
                                  <p:stCondLst>
                                    <p:cond delay="0"/>
                                  </p:stCondLst>
                                  <p:childTnLst>
                                    <p:animScale>
                                      <p:cBhvr>
                                        <p:cTn id="78" dur="2000" fill="hold"/>
                                        <p:tgtEl>
                                          <p:spTgt spid="3"/>
                                        </p:tgtEl>
                                      </p:cBhvr>
                                      <p:by x="400000" y="400000"/>
                                    </p:animScale>
                                  </p:childTnLst>
                                </p:cTn>
                              </p:par>
                              <p:par>
                                <p:cTn id="79" presetID="6" presetClass="emph" presetSubtype="0" fill="hold" grpId="2" nodeType="withEffect">
                                  <p:stCondLst>
                                    <p:cond delay="0"/>
                                  </p:stCondLst>
                                  <p:childTnLst>
                                    <p:animScale>
                                      <p:cBhvr>
                                        <p:cTn id="80" dur="2000" fill="hold"/>
                                        <p:tgtEl>
                                          <p:spTgt spid="11"/>
                                        </p:tgtEl>
                                      </p:cBhvr>
                                      <p:by x="400000" y="400000"/>
                                    </p:animScale>
                                  </p:childTnLst>
                                </p:cTn>
                              </p:par>
                              <p:par>
                                <p:cTn id="81" presetID="6" presetClass="emph" presetSubtype="0" fill="hold" grpId="2" nodeType="withEffect">
                                  <p:stCondLst>
                                    <p:cond delay="0"/>
                                  </p:stCondLst>
                                  <p:childTnLst>
                                    <p:animScale>
                                      <p:cBhvr>
                                        <p:cTn id="82" dur="2000" fill="hold"/>
                                        <p:tgtEl>
                                          <p:spTgt spid="12"/>
                                        </p:tgtEl>
                                      </p:cBhvr>
                                      <p:by x="400000" y="400000"/>
                                    </p:animScale>
                                  </p:childTnLst>
                                </p:cTn>
                              </p:par>
                              <p:par>
                                <p:cTn id="83" presetID="6" presetClass="emph" presetSubtype="0" fill="hold" grpId="2" nodeType="withEffect">
                                  <p:stCondLst>
                                    <p:cond delay="0"/>
                                  </p:stCondLst>
                                  <p:childTnLst>
                                    <p:animScale>
                                      <p:cBhvr>
                                        <p:cTn id="84" dur="2000" fill="hold"/>
                                        <p:tgtEl>
                                          <p:spTgt spid="13"/>
                                        </p:tgtEl>
                                      </p:cBhvr>
                                      <p:by x="400000" y="400000"/>
                                    </p:animScale>
                                  </p:childTnLst>
                                </p:cTn>
                              </p:par>
                              <p:par>
                                <p:cTn id="85" presetID="6" presetClass="emph" presetSubtype="0" fill="hold" grpId="2" nodeType="withEffect">
                                  <p:stCondLst>
                                    <p:cond delay="0"/>
                                  </p:stCondLst>
                                  <p:childTnLst>
                                    <p:animScale>
                                      <p:cBhvr>
                                        <p:cTn id="86" dur="2000" fill="hold"/>
                                        <p:tgtEl>
                                          <p:spTgt spid="14"/>
                                        </p:tgtEl>
                                      </p:cBhvr>
                                      <p:by x="400000" y="400000"/>
                                    </p:animScale>
                                  </p:childTnLst>
                                </p:cTn>
                              </p:par>
                              <p:par>
                                <p:cTn id="87" presetID="6" presetClass="emph" presetSubtype="0" fill="hold" grpId="2" nodeType="withEffect">
                                  <p:stCondLst>
                                    <p:cond delay="0"/>
                                  </p:stCondLst>
                                  <p:childTnLst>
                                    <p:animScale>
                                      <p:cBhvr>
                                        <p:cTn id="88" dur="2000" fill="hold"/>
                                        <p:tgtEl>
                                          <p:spTgt spid="15"/>
                                        </p:tgtEl>
                                      </p:cBhvr>
                                      <p:by x="400000" y="400000"/>
                                    </p:animScale>
                                  </p:childTnLst>
                                </p:cTn>
                              </p:par>
                              <p:par>
                                <p:cTn id="89" presetID="6" presetClass="emph" presetSubtype="0" fill="hold" grpId="2" nodeType="withEffect">
                                  <p:stCondLst>
                                    <p:cond delay="0"/>
                                  </p:stCondLst>
                                  <p:childTnLst>
                                    <p:animScale>
                                      <p:cBhvr>
                                        <p:cTn id="90" dur="2000" fill="hold"/>
                                        <p:tgtEl>
                                          <p:spTgt spid="16"/>
                                        </p:tgtEl>
                                      </p:cBhvr>
                                      <p:by x="400000" y="400000"/>
                                    </p:animScale>
                                  </p:childTnLst>
                                </p:cTn>
                              </p:par>
                              <p:par>
                                <p:cTn id="91" presetID="6" presetClass="emph" presetSubtype="0" fill="hold" grpId="2" nodeType="withEffect">
                                  <p:stCondLst>
                                    <p:cond delay="0"/>
                                  </p:stCondLst>
                                  <p:childTnLst>
                                    <p:animScale>
                                      <p:cBhvr>
                                        <p:cTn id="92" dur="2000" fill="hold"/>
                                        <p:tgtEl>
                                          <p:spTgt spid="17"/>
                                        </p:tgtEl>
                                      </p:cBhvr>
                                      <p:by x="400000" y="400000"/>
                                    </p:animScale>
                                  </p:childTnLst>
                                </p:cTn>
                              </p:par>
                              <p:par>
                                <p:cTn id="93" presetID="6" presetClass="emph" presetSubtype="0" fill="hold" grpId="2" nodeType="withEffect">
                                  <p:stCondLst>
                                    <p:cond delay="0"/>
                                  </p:stCondLst>
                                  <p:childTnLst>
                                    <p:animScale>
                                      <p:cBhvr>
                                        <p:cTn id="94" dur="2000" fill="hold"/>
                                        <p:tgtEl>
                                          <p:spTgt spid="18"/>
                                        </p:tgtEl>
                                      </p:cBhvr>
                                      <p:by x="400000" y="400000"/>
                                    </p:animScale>
                                  </p:childTnLst>
                                </p:cTn>
                              </p:par>
                              <p:par>
                                <p:cTn id="95" presetID="6" presetClass="emph" presetSubtype="0" fill="hold" grpId="2" nodeType="withEffect">
                                  <p:stCondLst>
                                    <p:cond delay="0"/>
                                  </p:stCondLst>
                                  <p:childTnLst>
                                    <p:animScale>
                                      <p:cBhvr>
                                        <p:cTn id="96" dur="2000" fill="hold"/>
                                        <p:tgtEl>
                                          <p:spTgt spid="19"/>
                                        </p:tgtEl>
                                      </p:cBhvr>
                                      <p:by x="400000" y="400000"/>
                                    </p:animScale>
                                  </p:childTnLst>
                                </p:cTn>
                              </p:par>
                              <p:par>
                                <p:cTn id="97" presetID="6" presetClass="emph" presetSubtype="0" fill="hold" grpId="2" nodeType="withEffect">
                                  <p:stCondLst>
                                    <p:cond delay="0"/>
                                  </p:stCondLst>
                                  <p:childTnLst>
                                    <p:animScale>
                                      <p:cBhvr>
                                        <p:cTn id="98" dur="2000" fill="hold"/>
                                        <p:tgtEl>
                                          <p:spTgt spid="20"/>
                                        </p:tgtEl>
                                      </p:cBhvr>
                                      <p:by x="400000" y="400000"/>
                                    </p:animScale>
                                  </p:childTnLst>
                                </p:cTn>
                              </p:par>
                              <p:par>
                                <p:cTn id="99" presetID="6" presetClass="emph" presetSubtype="0" fill="hold" grpId="2" nodeType="withEffect">
                                  <p:stCondLst>
                                    <p:cond delay="0"/>
                                  </p:stCondLst>
                                  <p:childTnLst>
                                    <p:animScale>
                                      <p:cBhvr>
                                        <p:cTn id="100" dur="2000" fill="hold"/>
                                        <p:tgtEl>
                                          <p:spTgt spid="22"/>
                                        </p:tgtEl>
                                      </p:cBhvr>
                                      <p:by x="400000" y="400000"/>
                                    </p:animScale>
                                  </p:childTnLst>
                                </p:cTn>
                              </p:par>
                              <p:par>
                                <p:cTn id="101" presetID="6" presetClass="emph" presetSubtype="0" fill="hold" grpId="2" nodeType="withEffect">
                                  <p:stCondLst>
                                    <p:cond delay="0"/>
                                  </p:stCondLst>
                                  <p:childTnLst>
                                    <p:animScale>
                                      <p:cBhvr>
                                        <p:cTn id="102" dur="2000" fill="hold"/>
                                        <p:tgtEl>
                                          <p:spTgt spid="24"/>
                                        </p:tgtEl>
                                      </p:cBhvr>
                                      <p:by x="400000" y="400000"/>
                                    </p:animScale>
                                  </p:childTnLst>
                                </p:cTn>
                              </p:par>
                              <p:par>
                                <p:cTn id="103" presetID="6" presetClass="emph" presetSubtype="0" fill="hold" grpId="2" nodeType="withEffect">
                                  <p:stCondLst>
                                    <p:cond delay="0"/>
                                  </p:stCondLst>
                                  <p:childTnLst>
                                    <p:animScale>
                                      <p:cBhvr>
                                        <p:cTn id="104" dur="2000" fill="hold"/>
                                        <p:tgtEl>
                                          <p:spTgt spid="25"/>
                                        </p:tgtEl>
                                      </p:cBhvr>
                                      <p:by x="400000" y="400000"/>
                                    </p:animScale>
                                  </p:childTnLst>
                                </p:cTn>
                              </p:par>
                              <p:par>
                                <p:cTn id="105" presetID="6" presetClass="emph" presetSubtype="0" fill="hold" grpId="2" nodeType="withEffect">
                                  <p:stCondLst>
                                    <p:cond delay="0"/>
                                  </p:stCondLst>
                                  <p:childTnLst>
                                    <p:animScale>
                                      <p:cBhvr>
                                        <p:cTn id="106" dur="2000" fill="hold"/>
                                        <p:tgtEl>
                                          <p:spTgt spid="26"/>
                                        </p:tgtEl>
                                      </p:cBhvr>
                                      <p:by x="400000" y="400000"/>
                                    </p:animScale>
                                  </p:childTnLst>
                                </p:cTn>
                              </p:par>
                              <p:par>
                                <p:cTn id="107" presetID="6" presetClass="emph" presetSubtype="0" fill="hold" grpId="2" nodeType="withEffect">
                                  <p:stCondLst>
                                    <p:cond delay="0"/>
                                  </p:stCondLst>
                                  <p:childTnLst>
                                    <p:animScale>
                                      <p:cBhvr>
                                        <p:cTn id="108" dur="2000" fill="hold"/>
                                        <p:tgtEl>
                                          <p:spTgt spid="27"/>
                                        </p:tgtEl>
                                      </p:cBhvr>
                                      <p:by x="400000" y="400000"/>
                                    </p:animScale>
                                  </p:childTnLst>
                                </p:cTn>
                              </p:par>
                              <p:par>
                                <p:cTn id="109" presetID="6" presetClass="emph" presetSubtype="0" fill="hold" grpId="2" nodeType="withEffect">
                                  <p:stCondLst>
                                    <p:cond delay="0"/>
                                  </p:stCondLst>
                                  <p:childTnLst>
                                    <p:animScale>
                                      <p:cBhvr>
                                        <p:cTn id="110" dur="2000" fill="hold"/>
                                        <p:tgtEl>
                                          <p:spTgt spid="28"/>
                                        </p:tgtEl>
                                      </p:cBhvr>
                                      <p:by x="400000" y="4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 grpId="2" animBg="1"/>
      <p:bldP spid="11" grpId="0" animBg="1"/>
      <p:bldP spid="11" grpId="1" animBg="1"/>
      <p:bldP spid="11" grpId="2" animBg="1"/>
      <p:bldP spid="12" grpId="0" animBg="1"/>
      <p:bldP spid="12" grpId="1" animBg="1"/>
      <p:bldP spid="12" grpId="2" animBg="1"/>
      <p:bldP spid="13" grpId="0" animBg="1"/>
      <p:bldP spid="13" grpId="1" animBg="1"/>
      <p:bldP spid="13" grpId="2" animBg="1"/>
      <p:bldP spid="14" grpId="0" animBg="1"/>
      <p:bldP spid="14" grpId="1" animBg="1"/>
      <p:bldP spid="14" grpId="2" animBg="1"/>
      <p:bldP spid="15" grpId="0" animBg="1"/>
      <p:bldP spid="15" grpId="1" animBg="1"/>
      <p:bldP spid="15" grpId="2" animBg="1"/>
      <p:bldP spid="16" grpId="0" animBg="1"/>
      <p:bldP spid="16" grpId="1" animBg="1"/>
      <p:bldP spid="16" grpId="2" animBg="1"/>
      <p:bldP spid="17" grpId="0" animBg="1"/>
      <p:bldP spid="17" grpId="1" animBg="1"/>
      <p:bldP spid="17" grpId="2" animBg="1"/>
      <p:bldP spid="18" grpId="0" animBg="1"/>
      <p:bldP spid="18" grpId="1" animBg="1"/>
      <p:bldP spid="18" grpId="2" animBg="1"/>
      <p:bldP spid="19" grpId="0" animBg="1"/>
      <p:bldP spid="19" grpId="1" animBg="1"/>
      <p:bldP spid="19" grpId="2" animBg="1"/>
      <p:bldP spid="20" grpId="0" animBg="1"/>
      <p:bldP spid="20" grpId="1" animBg="1"/>
      <p:bldP spid="20" grpId="2" animBg="1"/>
      <p:bldP spid="22" grpId="0" animBg="1"/>
      <p:bldP spid="22" grpId="1" animBg="1"/>
      <p:bldP spid="22" grpId="2" animBg="1"/>
      <p:bldP spid="24" grpId="0" animBg="1"/>
      <p:bldP spid="24" grpId="1" animBg="1"/>
      <p:bldP spid="24" grpId="2" animBg="1"/>
      <p:bldP spid="25" grpId="0" animBg="1"/>
      <p:bldP spid="25" grpId="1" animBg="1"/>
      <p:bldP spid="25" grpId="2" animBg="1"/>
      <p:bldP spid="26" grpId="0" animBg="1"/>
      <p:bldP spid="26" grpId="1" animBg="1"/>
      <p:bldP spid="26" grpId="2" animBg="1"/>
      <p:bldP spid="27" grpId="0" animBg="1"/>
      <p:bldP spid="27" grpId="1" animBg="1"/>
      <p:bldP spid="27" grpId="2" animBg="1"/>
      <p:bldP spid="28" grpId="0" animBg="1"/>
      <p:bldP spid="28" grpId="1" animBg="1"/>
      <p:bldP spid="28" grpId="2"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3" name="Rectangle 22"/>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For each fixed </a:t>
            </a:r>
            <a:r>
              <a:rPr lang="en-US" sz="3200" dirty="0" smtClean="0">
                <a:solidFill>
                  <a:schemeClr val="tx1"/>
                </a:solidFill>
                <a:latin typeface="Symbol" panose="05050102010706020507" pitchFamily="18" charset="2"/>
              </a:rPr>
              <a:t>e, </a:t>
            </a:r>
            <a:r>
              <a:rPr lang="en-US" sz="3200" dirty="0" smtClean="0">
                <a:solidFill>
                  <a:schemeClr val="tx1"/>
                </a:solidFill>
              </a:rPr>
              <a:t>create Rips complex </a:t>
            </a:r>
            <a:r>
              <a:rPr lang="en-US" sz="3200" dirty="0">
                <a:solidFill>
                  <a:schemeClr val="tx1"/>
                </a:solidFill>
              </a:rPr>
              <a:t>from </a:t>
            </a:r>
            <a:r>
              <a:rPr lang="en-US" sz="3200" dirty="0" smtClean="0">
                <a:solidFill>
                  <a:schemeClr val="tx1"/>
                </a:solidFill>
              </a:rPr>
              <a:t>the data</a:t>
            </a:r>
            <a:endParaRPr lang="en-US" sz="3200" dirty="0">
              <a:solidFill>
                <a:schemeClr val="tx1"/>
              </a:solidFill>
            </a:endParaRPr>
          </a:p>
        </p:txBody>
      </p:sp>
      <p:sp>
        <p:nvSpPr>
          <p:cNvPr id="2" name="TextBox 1"/>
          <p:cNvSpPr txBox="1"/>
          <p:nvPr/>
        </p:nvSpPr>
        <p:spPr>
          <a:xfrm>
            <a:off x="325627" y="5354371"/>
            <a:ext cx="8961395" cy="1200329"/>
          </a:xfrm>
          <a:prstGeom prst="rect">
            <a:avLst/>
          </a:prstGeom>
          <a:noFill/>
        </p:spPr>
        <p:txBody>
          <a:bodyPr wrap="square" rtlCol="0">
            <a:spAutoFit/>
          </a:bodyPr>
          <a:lstStyle/>
          <a:p>
            <a:r>
              <a:rPr lang="en-US" sz="3200" dirty="0"/>
              <a:t>1</a:t>
            </a:r>
            <a:r>
              <a:rPr lang="en-US" sz="3200" dirty="0" smtClean="0"/>
              <a:t>.)  </a:t>
            </a:r>
            <a:r>
              <a:rPr lang="en-US" sz="3200" dirty="0"/>
              <a:t>A</a:t>
            </a:r>
            <a:r>
              <a:rPr lang="en-US" sz="3200" dirty="0" smtClean="0"/>
              <a:t>dding </a:t>
            </a:r>
            <a:r>
              <a:rPr lang="en-US" sz="3200" dirty="0"/>
              <a:t>1</a:t>
            </a:r>
            <a:r>
              <a:rPr lang="en-US" sz="3200" dirty="0" smtClean="0"/>
              <a:t>-dimensional edges (1-simplices)</a:t>
            </a:r>
            <a:endParaRPr lang="en-US" sz="3200" dirty="0"/>
          </a:p>
          <a:p>
            <a:endParaRPr lang="en-US" sz="800" dirty="0" smtClean="0"/>
          </a:p>
          <a:p>
            <a:r>
              <a:rPr lang="en-US" sz="3200" dirty="0" smtClean="0">
                <a:solidFill>
                  <a:srgbClr val="0000FF"/>
                </a:solidFill>
              </a:rPr>
              <a:t>Add an edge between data points that are close</a:t>
            </a:r>
            <a:endParaRPr lang="en-US" sz="3200" baseline="30000" dirty="0" smtClean="0">
              <a:solidFill>
                <a:srgbClr val="0000FF"/>
              </a:solidFill>
            </a:endParaRPr>
          </a:p>
        </p:txBody>
      </p:sp>
      <p:pic>
        <p:nvPicPr>
          <p:cNvPr id="9" name="Picture 8" descr="1simplexDist.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979" y="1202096"/>
            <a:ext cx="6400800" cy="3441700"/>
          </a:xfrm>
          <a:prstGeom prst="rect">
            <a:avLst/>
          </a:prstGeom>
        </p:spPr>
      </p:pic>
      <p:grpSp>
        <p:nvGrpSpPr>
          <p:cNvPr id="10" name="Group 9"/>
          <p:cNvGrpSpPr/>
          <p:nvPr/>
        </p:nvGrpSpPr>
        <p:grpSpPr>
          <a:xfrm>
            <a:off x="638079" y="765614"/>
            <a:ext cx="7349814" cy="4329160"/>
            <a:chOff x="638079" y="765614"/>
            <a:chExt cx="7349814" cy="4329160"/>
          </a:xfrm>
        </p:grpSpPr>
        <p:sp>
          <p:nvSpPr>
            <p:cNvPr id="11" name="Oval 10"/>
            <p:cNvSpPr>
              <a:spLocks noChangeAspect="1"/>
            </p:cNvSpPr>
            <p:nvPr/>
          </p:nvSpPr>
          <p:spPr>
            <a:xfrm>
              <a:off x="666506" y="2158774"/>
              <a:ext cx="1188720" cy="1188720"/>
            </a:xfrm>
            <a:prstGeom prst="ellipse">
              <a:avLst/>
            </a:prstGeom>
            <a:solidFill>
              <a:srgbClr val="C0504D">
                <a:alpha val="43000"/>
              </a:srgbClr>
            </a:solidFill>
          </p:spPr>
          <p:txBody>
            <a:bodyPr wrap="square" rtlCol="0" anchor="ctr">
              <a:spAutoFit/>
            </a:bodyPr>
            <a:lstStyle/>
            <a:p>
              <a:pPr algn="ctr"/>
              <a:endParaRPr lang="en-US" sz="3200" dirty="0" smtClean="0"/>
            </a:p>
          </p:txBody>
        </p:sp>
        <p:sp>
          <p:nvSpPr>
            <p:cNvPr id="12" name="Oval 11"/>
            <p:cNvSpPr>
              <a:spLocks noChangeAspect="1"/>
            </p:cNvSpPr>
            <p:nvPr/>
          </p:nvSpPr>
          <p:spPr>
            <a:xfrm>
              <a:off x="1604226" y="1618854"/>
              <a:ext cx="1181314" cy="1181314"/>
            </a:xfrm>
            <a:prstGeom prst="ellipse">
              <a:avLst/>
            </a:prstGeom>
            <a:solidFill>
              <a:srgbClr val="C0504D">
                <a:alpha val="43000"/>
              </a:srgbClr>
            </a:solidFill>
          </p:spPr>
          <p:txBody>
            <a:bodyPr wrap="square" rtlCol="0" anchor="ctr">
              <a:spAutoFit/>
            </a:bodyPr>
            <a:lstStyle/>
            <a:p>
              <a:pPr algn="ctr"/>
              <a:endParaRPr lang="en-US" sz="3200" dirty="0" smtClean="0"/>
            </a:p>
          </p:txBody>
        </p:sp>
        <p:sp>
          <p:nvSpPr>
            <p:cNvPr id="13" name="Oval 12"/>
            <p:cNvSpPr>
              <a:spLocks noChangeAspect="1"/>
            </p:cNvSpPr>
            <p:nvPr/>
          </p:nvSpPr>
          <p:spPr>
            <a:xfrm>
              <a:off x="638079" y="1094278"/>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14" name="Oval 13"/>
            <p:cNvSpPr>
              <a:spLocks noChangeAspect="1"/>
            </p:cNvSpPr>
            <p:nvPr/>
          </p:nvSpPr>
          <p:spPr>
            <a:xfrm>
              <a:off x="6550916" y="851499"/>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15" name="Oval 14"/>
            <p:cNvSpPr>
              <a:spLocks noChangeAspect="1"/>
            </p:cNvSpPr>
            <p:nvPr/>
          </p:nvSpPr>
          <p:spPr>
            <a:xfrm>
              <a:off x="5678887" y="1249133"/>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16" name="Oval 15"/>
            <p:cNvSpPr>
              <a:spLocks noChangeAspect="1"/>
            </p:cNvSpPr>
            <p:nvPr/>
          </p:nvSpPr>
          <p:spPr>
            <a:xfrm>
              <a:off x="4306152" y="765614"/>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17" name="Oval 16"/>
            <p:cNvSpPr>
              <a:spLocks noChangeAspect="1"/>
            </p:cNvSpPr>
            <p:nvPr/>
          </p:nvSpPr>
          <p:spPr>
            <a:xfrm>
              <a:off x="3920224" y="1020267"/>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18" name="Oval 17"/>
            <p:cNvSpPr>
              <a:spLocks noChangeAspect="1"/>
            </p:cNvSpPr>
            <p:nvPr/>
          </p:nvSpPr>
          <p:spPr>
            <a:xfrm>
              <a:off x="3905953" y="1519535"/>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19" name="Oval 18"/>
            <p:cNvSpPr>
              <a:spLocks noChangeAspect="1"/>
            </p:cNvSpPr>
            <p:nvPr/>
          </p:nvSpPr>
          <p:spPr>
            <a:xfrm>
              <a:off x="3445423" y="765614"/>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20" name="Oval 19"/>
            <p:cNvSpPr>
              <a:spLocks noChangeAspect="1"/>
            </p:cNvSpPr>
            <p:nvPr/>
          </p:nvSpPr>
          <p:spPr>
            <a:xfrm>
              <a:off x="3516752" y="3913460"/>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21" name="Oval 20"/>
            <p:cNvSpPr>
              <a:spLocks noChangeAspect="1"/>
            </p:cNvSpPr>
            <p:nvPr/>
          </p:nvSpPr>
          <p:spPr>
            <a:xfrm>
              <a:off x="2860613" y="3462363"/>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22" name="Oval 21"/>
            <p:cNvSpPr>
              <a:spLocks noChangeAspect="1"/>
            </p:cNvSpPr>
            <p:nvPr/>
          </p:nvSpPr>
          <p:spPr>
            <a:xfrm>
              <a:off x="3693629" y="3244781"/>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24" name="Oval 23"/>
            <p:cNvSpPr>
              <a:spLocks noChangeAspect="1"/>
            </p:cNvSpPr>
            <p:nvPr/>
          </p:nvSpPr>
          <p:spPr>
            <a:xfrm>
              <a:off x="6806579" y="3464051"/>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25" name="Oval 24"/>
            <p:cNvSpPr>
              <a:spLocks noChangeAspect="1"/>
            </p:cNvSpPr>
            <p:nvPr/>
          </p:nvSpPr>
          <p:spPr>
            <a:xfrm>
              <a:off x="6100243" y="3427870"/>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26" name="Oval 25"/>
            <p:cNvSpPr>
              <a:spLocks noChangeAspect="1"/>
            </p:cNvSpPr>
            <p:nvPr/>
          </p:nvSpPr>
          <p:spPr>
            <a:xfrm>
              <a:off x="6569859" y="3091428"/>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27" name="Oval 26"/>
            <p:cNvSpPr>
              <a:spLocks noChangeAspect="1"/>
            </p:cNvSpPr>
            <p:nvPr/>
          </p:nvSpPr>
          <p:spPr>
            <a:xfrm>
              <a:off x="6803213" y="2697678"/>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28" name="Oval 27"/>
            <p:cNvSpPr>
              <a:spLocks noChangeAspect="1"/>
            </p:cNvSpPr>
            <p:nvPr/>
          </p:nvSpPr>
          <p:spPr>
            <a:xfrm>
              <a:off x="6064828" y="2717877"/>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grpSp>
      <p:grpSp>
        <p:nvGrpSpPr>
          <p:cNvPr id="29" name="Group 28"/>
          <p:cNvGrpSpPr/>
          <p:nvPr/>
        </p:nvGrpSpPr>
        <p:grpSpPr>
          <a:xfrm>
            <a:off x="274733" y="3791027"/>
            <a:ext cx="4069596" cy="1552612"/>
            <a:chOff x="1871958" y="5129340"/>
            <a:chExt cx="4069596" cy="1552612"/>
          </a:xfrm>
        </p:grpSpPr>
        <p:pic>
          <p:nvPicPr>
            <p:cNvPr id="30" name="Picture 29"/>
            <p:cNvPicPr>
              <a:picLocks noChangeAspect="1"/>
            </p:cNvPicPr>
            <p:nvPr/>
          </p:nvPicPr>
          <p:blipFill rotWithShape="1">
            <a:blip r:embed="rId4"/>
            <a:srcRect l="64364" t="4243" r="3699" b="63569"/>
            <a:stretch/>
          </p:blipFill>
          <p:spPr>
            <a:xfrm>
              <a:off x="1871958" y="5129340"/>
              <a:ext cx="1463040" cy="1552612"/>
            </a:xfrm>
            <a:prstGeom prst="rect">
              <a:avLst/>
            </a:prstGeom>
          </p:spPr>
        </p:pic>
        <p:sp>
          <p:nvSpPr>
            <p:cNvPr id="31" name="Rectangle 30"/>
            <p:cNvSpPr/>
            <p:nvPr/>
          </p:nvSpPr>
          <p:spPr>
            <a:xfrm>
              <a:off x="3322504" y="5949199"/>
              <a:ext cx="2619050" cy="584775"/>
            </a:xfrm>
            <a:prstGeom prst="rect">
              <a:avLst/>
            </a:prstGeom>
          </p:spPr>
          <p:txBody>
            <a:bodyPr wrap="none">
              <a:spAutoFit/>
            </a:bodyPr>
            <a:lstStyle/>
            <a:p>
              <a:r>
                <a:rPr lang="en-US" sz="3200" dirty="0"/>
                <a:t>is a point in </a:t>
              </a:r>
              <a:r>
                <a:rPr lang="en-US" sz="3200" dirty="0" smtClean="0"/>
                <a:t>S</a:t>
              </a:r>
              <a:r>
                <a:rPr lang="en-US" sz="3200" baseline="30000" dirty="0"/>
                <a:t>7</a:t>
              </a:r>
              <a:r>
                <a:rPr lang="en-US" sz="3200" dirty="0" smtClean="0"/>
                <a:t> </a:t>
              </a:r>
              <a:endParaRPr lang="en-US" sz="3200" dirty="0"/>
            </a:p>
          </p:txBody>
        </p:sp>
      </p:grpSp>
    </p:spTree>
    <p:extLst>
      <p:ext uri="{BB962C8B-B14F-4D97-AF65-F5344CB8AC3E}">
        <p14:creationId xmlns:p14="http://schemas.microsoft.com/office/powerpoint/2010/main" val="17535035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3" name="Rectangle 22"/>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tx1"/>
                </a:solidFill>
              </a:rPr>
              <a:t>For each fixed </a:t>
            </a:r>
            <a:r>
              <a:rPr lang="en-US" sz="3200" dirty="0">
                <a:solidFill>
                  <a:schemeClr val="tx1"/>
                </a:solidFill>
                <a:latin typeface="Symbol" panose="05050102010706020507" pitchFamily="18" charset="2"/>
              </a:rPr>
              <a:t>e, </a:t>
            </a:r>
            <a:r>
              <a:rPr lang="en-US" sz="3200" dirty="0">
                <a:solidFill>
                  <a:schemeClr val="tx1"/>
                </a:solidFill>
              </a:rPr>
              <a:t>create Rips complex from the data</a:t>
            </a:r>
          </a:p>
        </p:txBody>
      </p:sp>
      <p:pic>
        <p:nvPicPr>
          <p:cNvPr id="3" name="Picture 2" descr="nsimplexDist.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979" y="1175506"/>
            <a:ext cx="6400800" cy="3441700"/>
          </a:xfrm>
          <a:prstGeom prst="rect">
            <a:avLst/>
          </a:prstGeom>
        </p:spPr>
      </p:pic>
      <p:sp>
        <p:nvSpPr>
          <p:cNvPr id="10" name="TextBox 9"/>
          <p:cNvSpPr txBox="1"/>
          <p:nvPr/>
        </p:nvSpPr>
        <p:spPr>
          <a:xfrm>
            <a:off x="325627" y="4582946"/>
            <a:ext cx="8961395" cy="584776"/>
          </a:xfrm>
          <a:prstGeom prst="rect">
            <a:avLst/>
          </a:prstGeom>
          <a:noFill/>
        </p:spPr>
        <p:txBody>
          <a:bodyPr wrap="square" rtlCol="0">
            <a:spAutoFit/>
          </a:bodyPr>
          <a:lstStyle/>
          <a:p>
            <a:r>
              <a:rPr lang="en-US" sz="3200" dirty="0"/>
              <a:t>2</a:t>
            </a:r>
            <a:r>
              <a:rPr lang="en-US" sz="3200" dirty="0" smtClean="0"/>
              <a:t>.)  Add all possible simplices of dimensional &gt; 1.</a:t>
            </a:r>
          </a:p>
        </p:txBody>
      </p:sp>
      <p:grpSp>
        <p:nvGrpSpPr>
          <p:cNvPr id="11" name="Group 10"/>
          <p:cNvGrpSpPr/>
          <p:nvPr/>
        </p:nvGrpSpPr>
        <p:grpSpPr>
          <a:xfrm>
            <a:off x="2468252" y="5122569"/>
            <a:ext cx="4173832" cy="1552612"/>
            <a:chOff x="1871958" y="5129340"/>
            <a:chExt cx="4173832" cy="1552612"/>
          </a:xfrm>
        </p:grpSpPr>
        <p:pic>
          <p:nvPicPr>
            <p:cNvPr id="12" name="Picture 11"/>
            <p:cNvPicPr>
              <a:picLocks noChangeAspect="1"/>
            </p:cNvPicPr>
            <p:nvPr/>
          </p:nvPicPr>
          <p:blipFill rotWithShape="1">
            <a:blip r:embed="rId4"/>
            <a:srcRect l="64364" t="4243" r="3699" b="63569"/>
            <a:stretch/>
          </p:blipFill>
          <p:spPr>
            <a:xfrm>
              <a:off x="1871958" y="5129340"/>
              <a:ext cx="1463040" cy="1552612"/>
            </a:xfrm>
            <a:prstGeom prst="rect">
              <a:avLst/>
            </a:prstGeom>
          </p:spPr>
        </p:pic>
        <p:sp>
          <p:nvSpPr>
            <p:cNvPr id="13" name="Rectangle 12"/>
            <p:cNvSpPr/>
            <p:nvPr/>
          </p:nvSpPr>
          <p:spPr>
            <a:xfrm>
              <a:off x="3426740" y="5442880"/>
              <a:ext cx="2619050" cy="584775"/>
            </a:xfrm>
            <a:prstGeom prst="rect">
              <a:avLst/>
            </a:prstGeom>
          </p:spPr>
          <p:txBody>
            <a:bodyPr wrap="none">
              <a:spAutoFit/>
            </a:bodyPr>
            <a:lstStyle/>
            <a:p>
              <a:r>
                <a:rPr lang="en-US" sz="3200" dirty="0"/>
                <a:t>is a point in </a:t>
              </a:r>
              <a:r>
                <a:rPr lang="en-US" sz="3200" dirty="0" smtClean="0"/>
                <a:t>S</a:t>
              </a:r>
              <a:r>
                <a:rPr lang="en-US" sz="3200" baseline="30000" dirty="0"/>
                <a:t>7</a:t>
              </a:r>
              <a:r>
                <a:rPr lang="en-US" sz="3200" dirty="0" smtClean="0"/>
                <a:t> </a:t>
              </a:r>
              <a:endParaRPr lang="en-US" sz="3200" dirty="0"/>
            </a:p>
          </p:txBody>
        </p:sp>
      </p:grpSp>
    </p:spTree>
    <p:extLst>
      <p:ext uri="{BB962C8B-B14F-4D97-AF65-F5344CB8AC3E}">
        <p14:creationId xmlns:p14="http://schemas.microsoft.com/office/powerpoint/2010/main" val="6661277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3" name="Rectangle 22"/>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tx1"/>
                </a:solidFill>
              </a:rPr>
              <a:t>For each fixed </a:t>
            </a:r>
            <a:r>
              <a:rPr lang="en-US" sz="3200" dirty="0">
                <a:solidFill>
                  <a:schemeClr val="tx1"/>
                </a:solidFill>
                <a:latin typeface="Symbol" panose="05050102010706020507" pitchFamily="18" charset="2"/>
              </a:rPr>
              <a:t>e, </a:t>
            </a:r>
            <a:r>
              <a:rPr lang="en-US" sz="3200" dirty="0">
                <a:solidFill>
                  <a:schemeClr val="tx1"/>
                </a:solidFill>
              </a:rPr>
              <a:t>create Rips complex from the </a:t>
            </a:r>
            <a:r>
              <a:rPr lang="en-US" sz="3200" dirty="0" smtClean="0">
                <a:solidFill>
                  <a:schemeClr val="tx1"/>
                </a:solidFill>
              </a:rPr>
              <a:t>data</a:t>
            </a:r>
          </a:p>
          <a:p>
            <a:pPr algn="ctr"/>
            <a:r>
              <a:rPr lang="en-US" sz="3200" dirty="0" smtClean="0">
                <a:solidFill>
                  <a:schemeClr val="tx1"/>
                </a:solidFill>
              </a:rPr>
              <a:t>In reality used </a:t>
            </a:r>
            <a:r>
              <a:rPr lang="en-US" sz="3200" dirty="0" smtClean="0">
                <a:solidFill>
                  <a:srgbClr val="0000DD"/>
                </a:solidFill>
              </a:rPr>
              <a:t>Witness complex </a:t>
            </a:r>
            <a:r>
              <a:rPr lang="en-US" sz="3200" dirty="0" smtClean="0">
                <a:solidFill>
                  <a:schemeClr val="tx1"/>
                </a:solidFill>
              </a:rPr>
              <a:t>(see later slides).</a:t>
            </a:r>
            <a:endParaRPr lang="en-US" sz="3200" dirty="0">
              <a:solidFill>
                <a:schemeClr val="tx1"/>
              </a:solidFill>
            </a:endParaRPr>
          </a:p>
        </p:txBody>
      </p:sp>
      <p:pic>
        <p:nvPicPr>
          <p:cNvPr id="3" name="Picture 2" descr="nsimplexDist.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979" y="1175506"/>
            <a:ext cx="6400800" cy="3441700"/>
          </a:xfrm>
          <a:prstGeom prst="rect">
            <a:avLst/>
          </a:prstGeom>
        </p:spPr>
      </p:pic>
      <p:sp>
        <p:nvSpPr>
          <p:cNvPr id="10" name="TextBox 9"/>
          <p:cNvSpPr txBox="1"/>
          <p:nvPr/>
        </p:nvSpPr>
        <p:spPr>
          <a:xfrm>
            <a:off x="325627" y="4582946"/>
            <a:ext cx="8961395" cy="584776"/>
          </a:xfrm>
          <a:prstGeom prst="rect">
            <a:avLst/>
          </a:prstGeom>
          <a:noFill/>
        </p:spPr>
        <p:txBody>
          <a:bodyPr wrap="square" rtlCol="0">
            <a:spAutoFit/>
          </a:bodyPr>
          <a:lstStyle/>
          <a:p>
            <a:r>
              <a:rPr lang="en-US" sz="3200" dirty="0"/>
              <a:t>2</a:t>
            </a:r>
            <a:r>
              <a:rPr lang="en-US" sz="3200" dirty="0" smtClean="0"/>
              <a:t>.)  Add all possible simplices of dimensional &gt; 1.</a:t>
            </a:r>
          </a:p>
        </p:txBody>
      </p:sp>
      <p:grpSp>
        <p:nvGrpSpPr>
          <p:cNvPr id="11" name="Group 10"/>
          <p:cNvGrpSpPr/>
          <p:nvPr/>
        </p:nvGrpSpPr>
        <p:grpSpPr>
          <a:xfrm>
            <a:off x="2468252" y="5122569"/>
            <a:ext cx="4173832" cy="1552612"/>
            <a:chOff x="1871958" y="5129340"/>
            <a:chExt cx="4173832" cy="1552612"/>
          </a:xfrm>
        </p:grpSpPr>
        <p:pic>
          <p:nvPicPr>
            <p:cNvPr id="12" name="Picture 11"/>
            <p:cNvPicPr>
              <a:picLocks noChangeAspect="1"/>
            </p:cNvPicPr>
            <p:nvPr/>
          </p:nvPicPr>
          <p:blipFill rotWithShape="1">
            <a:blip r:embed="rId4"/>
            <a:srcRect l="64364" t="4243" r="3699" b="63569"/>
            <a:stretch/>
          </p:blipFill>
          <p:spPr>
            <a:xfrm>
              <a:off x="1871958" y="5129340"/>
              <a:ext cx="1463040" cy="1552612"/>
            </a:xfrm>
            <a:prstGeom prst="rect">
              <a:avLst/>
            </a:prstGeom>
          </p:spPr>
        </p:pic>
        <p:sp>
          <p:nvSpPr>
            <p:cNvPr id="13" name="Rectangle 12"/>
            <p:cNvSpPr/>
            <p:nvPr/>
          </p:nvSpPr>
          <p:spPr>
            <a:xfrm>
              <a:off x="3426740" y="5442880"/>
              <a:ext cx="2619050" cy="584775"/>
            </a:xfrm>
            <a:prstGeom prst="rect">
              <a:avLst/>
            </a:prstGeom>
          </p:spPr>
          <p:txBody>
            <a:bodyPr wrap="none">
              <a:spAutoFit/>
            </a:bodyPr>
            <a:lstStyle/>
            <a:p>
              <a:r>
                <a:rPr lang="en-US" sz="3200" dirty="0"/>
                <a:t>is a point in </a:t>
              </a:r>
              <a:r>
                <a:rPr lang="en-US" sz="3200" dirty="0" smtClean="0"/>
                <a:t>S</a:t>
              </a:r>
              <a:r>
                <a:rPr lang="en-US" sz="3200" baseline="30000" dirty="0"/>
                <a:t>7</a:t>
              </a:r>
              <a:r>
                <a:rPr lang="en-US" sz="3200" dirty="0" smtClean="0"/>
                <a:t> </a:t>
              </a:r>
              <a:endParaRPr lang="en-US" sz="3200" dirty="0"/>
            </a:p>
          </p:txBody>
        </p:sp>
      </p:grpSp>
    </p:spTree>
    <p:extLst>
      <p:ext uri="{BB962C8B-B14F-4D97-AF65-F5344CB8AC3E}">
        <p14:creationId xmlns:p14="http://schemas.microsoft.com/office/powerpoint/2010/main" val="36083855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4307" y="327145"/>
            <a:ext cx="8884787" cy="6061788"/>
          </a:xfrm>
          <a:prstGeom prst="rect">
            <a:avLst/>
          </a:prstGeom>
        </p:spPr>
      </p:pic>
      <p:sp>
        <p:nvSpPr>
          <p:cNvPr id="3" name="Rectangle 2"/>
          <p:cNvSpPr/>
          <p:nvPr/>
        </p:nvSpPr>
        <p:spPr>
          <a:xfrm>
            <a:off x="852055" y="4114800"/>
            <a:ext cx="7793181" cy="18288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246741" y="4496745"/>
            <a:ext cx="8650519" cy="1323439"/>
          </a:xfrm>
          <a:prstGeom prst="rect">
            <a:avLst/>
          </a:prstGeom>
          <a:solidFill>
            <a:srgbClr val="002060"/>
          </a:solidFill>
        </p:spPr>
        <p:txBody>
          <a:bodyPr wrap="square" rtlCol="0">
            <a:spAutoFit/>
          </a:bodyPr>
          <a:lstStyle/>
          <a:p>
            <a:pPr algn="ctr"/>
            <a:endParaRPr lang="en-US" sz="2400" dirty="0" smtClean="0"/>
          </a:p>
          <a:p>
            <a:pPr algn="ctr"/>
            <a:r>
              <a:rPr lang="en-US" sz="3200" dirty="0" smtClean="0">
                <a:solidFill>
                  <a:srgbClr val="FFFF00"/>
                </a:solidFill>
              </a:rPr>
              <a:t>Probe the  data</a:t>
            </a:r>
          </a:p>
          <a:p>
            <a:pPr algn="ctr"/>
            <a:endParaRPr lang="en-US" sz="2400" dirty="0" smtClean="0">
              <a:solidFill>
                <a:srgbClr val="FFFF00"/>
              </a:solidFill>
            </a:endParaRPr>
          </a:p>
        </p:txBody>
      </p:sp>
    </p:spTree>
    <p:extLst>
      <p:ext uri="{BB962C8B-B14F-4D97-AF65-F5344CB8AC3E}">
        <p14:creationId xmlns:p14="http://schemas.microsoft.com/office/powerpoint/2010/main" val="5085349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4307" y="327145"/>
            <a:ext cx="8884787" cy="6061788"/>
          </a:xfrm>
          <a:prstGeom prst="rect">
            <a:avLst/>
          </a:prstGeom>
        </p:spPr>
      </p:pic>
      <p:sp>
        <p:nvSpPr>
          <p:cNvPr id="3" name="TextBox 2"/>
          <p:cNvSpPr txBox="1"/>
          <p:nvPr/>
        </p:nvSpPr>
        <p:spPr>
          <a:xfrm>
            <a:off x="3699164" y="4933163"/>
            <a:ext cx="5135751" cy="1323439"/>
          </a:xfrm>
          <a:prstGeom prst="rect">
            <a:avLst/>
          </a:prstGeom>
          <a:solidFill>
            <a:srgbClr val="002060"/>
          </a:solidFill>
        </p:spPr>
        <p:txBody>
          <a:bodyPr wrap="square" rtlCol="0">
            <a:spAutoFit/>
          </a:bodyPr>
          <a:lstStyle/>
          <a:p>
            <a:pPr algn="ctr"/>
            <a:endParaRPr lang="en-US" sz="2400" dirty="0" smtClean="0"/>
          </a:p>
          <a:p>
            <a:pPr algn="ctr"/>
            <a:r>
              <a:rPr lang="en-US" sz="3200" dirty="0" smtClean="0">
                <a:solidFill>
                  <a:srgbClr val="FFFF00"/>
                </a:solidFill>
              </a:rPr>
              <a:t>Probe the  data</a:t>
            </a:r>
          </a:p>
          <a:p>
            <a:pPr algn="ctr"/>
            <a:endParaRPr lang="en-US" sz="2400" dirty="0" smtClean="0">
              <a:solidFill>
                <a:srgbClr val="FFFF00"/>
              </a:solidFill>
            </a:endParaRPr>
          </a:p>
        </p:txBody>
      </p:sp>
    </p:spTree>
    <p:extLst>
      <p:ext uri="{BB962C8B-B14F-4D97-AF65-F5344CB8AC3E}">
        <p14:creationId xmlns:p14="http://schemas.microsoft.com/office/powerpoint/2010/main" val="32910353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8951" y="-265824"/>
            <a:ext cx="7294372" cy="4933188"/>
          </a:xfrm>
          <a:prstGeom prst="rect">
            <a:avLst/>
          </a:prstGeom>
        </p:spPr>
      </p:pic>
      <p:pic>
        <p:nvPicPr>
          <p:cNvPr id="4" name="Picture 3"/>
          <p:cNvPicPr>
            <a:picLocks noChangeAspect="1"/>
          </p:cNvPicPr>
          <p:nvPr/>
        </p:nvPicPr>
        <p:blipFill>
          <a:blip r:embed="rId3"/>
          <a:stretch>
            <a:fillRect/>
          </a:stretch>
        </p:blipFill>
        <p:spPr>
          <a:xfrm>
            <a:off x="-68015" y="5061726"/>
            <a:ext cx="6043041" cy="1787652"/>
          </a:xfrm>
          <a:prstGeom prst="rect">
            <a:avLst/>
          </a:prstGeom>
        </p:spPr>
      </p:pic>
      <p:pic>
        <p:nvPicPr>
          <p:cNvPr id="3" name="Picture 2"/>
          <p:cNvPicPr>
            <a:picLocks noChangeAspect="1"/>
          </p:cNvPicPr>
          <p:nvPr/>
        </p:nvPicPr>
        <p:blipFill>
          <a:blip r:embed="rId4"/>
          <a:stretch>
            <a:fillRect/>
          </a:stretch>
        </p:blipFill>
        <p:spPr>
          <a:xfrm>
            <a:off x="5315797" y="4024656"/>
            <a:ext cx="3835400" cy="2146300"/>
          </a:xfrm>
          <a:prstGeom prst="rect">
            <a:avLst/>
          </a:prstGeom>
        </p:spPr>
      </p:pic>
      <p:sp>
        <p:nvSpPr>
          <p:cNvPr id="5" name="TextBox 4"/>
          <p:cNvSpPr txBox="1"/>
          <p:nvPr/>
        </p:nvSpPr>
        <p:spPr>
          <a:xfrm>
            <a:off x="5121267" y="-52202"/>
            <a:ext cx="4025848" cy="954107"/>
          </a:xfrm>
          <a:prstGeom prst="rect">
            <a:avLst/>
          </a:prstGeom>
          <a:solidFill>
            <a:srgbClr val="002060"/>
          </a:solidFill>
        </p:spPr>
        <p:txBody>
          <a:bodyPr wrap="square" rtlCol="0">
            <a:spAutoFit/>
          </a:bodyPr>
          <a:lstStyle/>
          <a:p>
            <a:pPr algn="ctr"/>
            <a:r>
              <a:rPr lang="en-US" sz="2800" dirty="0" smtClean="0">
                <a:solidFill>
                  <a:srgbClr val="FFFF00"/>
                </a:solidFill>
              </a:rPr>
              <a:t>Can use function on data to probe the  </a:t>
            </a:r>
            <a:r>
              <a:rPr lang="en-US" sz="2800" dirty="0" smtClean="0">
                <a:solidFill>
                  <a:srgbClr val="FFFF00"/>
                </a:solidFill>
              </a:rPr>
              <a:t>data</a:t>
            </a:r>
            <a:endParaRPr lang="en-US" sz="2800" dirty="0" smtClean="0">
              <a:solidFill>
                <a:srgbClr val="FFFF00"/>
              </a:solidFill>
            </a:endParaRPr>
          </a:p>
        </p:txBody>
      </p:sp>
    </p:spTree>
    <p:extLst>
      <p:ext uri="{BB962C8B-B14F-4D97-AF65-F5344CB8AC3E}">
        <p14:creationId xmlns:p14="http://schemas.microsoft.com/office/powerpoint/2010/main" val="40111310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8951" y="-265824"/>
            <a:ext cx="7294372" cy="4933188"/>
          </a:xfrm>
          <a:prstGeom prst="rect">
            <a:avLst/>
          </a:prstGeom>
        </p:spPr>
      </p:pic>
      <p:pic>
        <p:nvPicPr>
          <p:cNvPr id="4" name="Picture 3"/>
          <p:cNvPicPr>
            <a:picLocks noChangeAspect="1"/>
          </p:cNvPicPr>
          <p:nvPr/>
        </p:nvPicPr>
        <p:blipFill>
          <a:blip r:embed="rId3"/>
          <a:stretch>
            <a:fillRect/>
          </a:stretch>
        </p:blipFill>
        <p:spPr>
          <a:xfrm>
            <a:off x="-68015" y="5061726"/>
            <a:ext cx="6043041" cy="1787652"/>
          </a:xfrm>
          <a:prstGeom prst="rect">
            <a:avLst/>
          </a:prstGeom>
        </p:spPr>
      </p:pic>
      <p:pic>
        <p:nvPicPr>
          <p:cNvPr id="3" name="Picture 2"/>
          <p:cNvPicPr>
            <a:picLocks noChangeAspect="1"/>
          </p:cNvPicPr>
          <p:nvPr/>
        </p:nvPicPr>
        <p:blipFill>
          <a:blip r:embed="rId4"/>
          <a:stretch>
            <a:fillRect/>
          </a:stretch>
        </p:blipFill>
        <p:spPr>
          <a:xfrm>
            <a:off x="5315797" y="4024656"/>
            <a:ext cx="3835400" cy="2146300"/>
          </a:xfrm>
          <a:prstGeom prst="rect">
            <a:avLst/>
          </a:prstGeom>
        </p:spPr>
      </p:pic>
      <p:sp>
        <p:nvSpPr>
          <p:cNvPr id="6" name="Rectangle 5"/>
          <p:cNvSpPr/>
          <p:nvPr/>
        </p:nvSpPr>
        <p:spPr>
          <a:xfrm>
            <a:off x="5424054" y="57602"/>
            <a:ext cx="3657601" cy="2308324"/>
          </a:xfrm>
          <a:prstGeom prst="rect">
            <a:avLst/>
          </a:prstGeom>
          <a:ln>
            <a:solidFill>
              <a:srgbClr val="FF0000"/>
            </a:solidFill>
          </a:ln>
        </p:spPr>
        <p:txBody>
          <a:bodyPr wrap="square">
            <a:spAutoFit/>
          </a:bodyPr>
          <a:lstStyle/>
          <a:p>
            <a:r>
              <a:rPr lang="en-US" sz="2400" dirty="0">
                <a:solidFill>
                  <a:srgbClr val="7030A0"/>
                </a:solidFill>
                <a:latin typeface="CMR17"/>
              </a:rPr>
              <a:t>Large values of </a:t>
            </a:r>
            <a:r>
              <a:rPr lang="en-US" sz="2400" i="1" dirty="0" smtClean="0">
                <a:solidFill>
                  <a:srgbClr val="7030A0"/>
                </a:solidFill>
                <a:latin typeface="CMMI12"/>
              </a:rPr>
              <a:t>k:</a:t>
            </a:r>
          </a:p>
          <a:p>
            <a:r>
              <a:rPr lang="en-US" sz="2400" dirty="0" smtClean="0">
                <a:solidFill>
                  <a:srgbClr val="7030A0"/>
                </a:solidFill>
                <a:latin typeface="CMR17"/>
              </a:rPr>
              <a:t>measuring density </a:t>
            </a:r>
            <a:r>
              <a:rPr lang="en-US" sz="2400" dirty="0">
                <a:solidFill>
                  <a:srgbClr val="7030A0"/>
                </a:solidFill>
                <a:latin typeface="CMR17"/>
              </a:rPr>
              <a:t>of large neighborhoods of </a:t>
            </a:r>
            <a:r>
              <a:rPr lang="en-US" sz="2400" i="1" dirty="0">
                <a:solidFill>
                  <a:srgbClr val="7030A0"/>
                </a:solidFill>
                <a:latin typeface="CMMI12"/>
              </a:rPr>
              <a:t>x</a:t>
            </a:r>
            <a:r>
              <a:rPr lang="en-US" sz="2400" dirty="0">
                <a:solidFill>
                  <a:srgbClr val="7030A0"/>
                </a:solidFill>
                <a:latin typeface="CMR17"/>
              </a:rPr>
              <a:t>, </a:t>
            </a:r>
            <a:endParaRPr lang="en-US" sz="2400" dirty="0" smtClean="0">
              <a:solidFill>
                <a:srgbClr val="7030A0"/>
              </a:solidFill>
              <a:latin typeface="CMR17"/>
            </a:endParaRPr>
          </a:p>
          <a:p>
            <a:r>
              <a:rPr lang="en-US" sz="2400" dirty="0">
                <a:solidFill>
                  <a:srgbClr val="0000DD"/>
                </a:solidFill>
                <a:latin typeface="CMR17"/>
              </a:rPr>
              <a:t>S</a:t>
            </a:r>
            <a:r>
              <a:rPr lang="en-US" sz="2400" dirty="0" smtClean="0">
                <a:solidFill>
                  <a:srgbClr val="0000DD"/>
                </a:solidFill>
                <a:latin typeface="CMR17"/>
              </a:rPr>
              <a:t>maller values mean </a:t>
            </a:r>
            <a:r>
              <a:rPr lang="en-US" sz="2400" dirty="0">
                <a:solidFill>
                  <a:srgbClr val="0000DD"/>
                </a:solidFill>
                <a:latin typeface="CMR17"/>
              </a:rPr>
              <a:t>we are using smaller neighborhoods</a:t>
            </a:r>
            <a:endParaRPr lang="en-US" sz="2400" dirty="0">
              <a:solidFill>
                <a:srgbClr val="0000DD"/>
              </a:solidFill>
            </a:endParaRPr>
          </a:p>
        </p:txBody>
      </p:sp>
      <p:sp>
        <p:nvSpPr>
          <p:cNvPr id="7" name="Rectangle 6"/>
          <p:cNvSpPr/>
          <p:nvPr/>
        </p:nvSpPr>
        <p:spPr>
          <a:xfrm>
            <a:off x="5531682" y="3011179"/>
            <a:ext cx="3515706" cy="461665"/>
          </a:xfrm>
          <a:prstGeom prst="rect">
            <a:avLst/>
          </a:prstGeom>
        </p:spPr>
        <p:txBody>
          <a:bodyPr wrap="none">
            <a:spAutoFit/>
          </a:bodyPr>
          <a:lstStyle/>
          <a:p>
            <a:r>
              <a:rPr lang="en-US" sz="2400" dirty="0" smtClean="0">
                <a:solidFill>
                  <a:srgbClr val="7030A0"/>
                </a:solidFill>
                <a:latin typeface="CMR17"/>
                <a:sym typeface="Wingdings" panose="05000000000000000000" pitchFamily="2" charset="2"/>
              </a:rPr>
              <a:t> </a:t>
            </a:r>
            <a:r>
              <a:rPr lang="en-US" sz="2400" dirty="0" smtClean="0">
                <a:solidFill>
                  <a:srgbClr val="7030A0"/>
                </a:solidFill>
                <a:latin typeface="CMR17"/>
              </a:rPr>
              <a:t>smoothed </a:t>
            </a:r>
            <a:r>
              <a:rPr lang="en-US" sz="2400" dirty="0">
                <a:solidFill>
                  <a:srgbClr val="7030A0"/>
                </a:solidFill>
                <a:latin typeface="CMR17"/>
              </a:rPr>
              <a:t>out version</a:t>
            </a:r>
            <a:endParaRPr lang="en-US" sz="2400" dirty="0">
              <a:solidFill>
                <a:srgbClr val="7030A0"/>
              </a:solidFill>
            </a:endParaRPr>
          </a:p>
        </p:txBody>
      </p:sp>
    </p:spTree>
    <p:extLst>
      <p:ext uri="{BB962C8B-B14F-4D97-AF65-F5344CB8AC3E}">
        <p14:creationId xmlns:p14="http://schemas.microsoft.com/office/powerpoint/2010/main" val="29992821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264482" y="38488"/>
            <a:ext cx="6867605" cy="6858000"/>
          </a:xfrm>
          <a:prstGeom prst="rect">
            <a:avLst/>
          </a:prstGeom>
        </p:spPr>
      </p:pic>
      <p:sp>
        <p:nvSpPr>
          <p:cNvPr id="2" name="Rectangle 1"/>
          <p:cNvSpPr/>
          <p:nvPr/>
        </p:nvSpPr>
        <p:spPr>
          <a:xfrm>
            <a:off x="7326984" y="396534"/>
            <a:ext cx="1817016" cy="2862323"/>
          </a:xfrm>
          <a:prstGeom prst="rect">
            <a:avLst/>
          </a:prstGeom>
        </p:spPr>
        <p:txBody>
          <a:bodyPr wrap="square">
            <a:spAutoFit/>
          </a:bodyPr>
          <a:lstStyle/>
          <a:p>
            <a:r>
              <a:rPr lang="en-US" dirty="0" err="1"/>
              <a:t>Eurographics</a:t>
            </a:r>
            <a:r>
              <a:rPr lang="en-US" dirty="0"/>
              <a:t> Symposium on Point-Based Graphics (2004</a:t>
            </a:r>
            <a:r>
              <a:rPr lang="en-US" dirty="0" smtClean="0"/>
              <a:t>)</a:t>
            </a:r>
            <a:endParaRPr lang="en-US" dirty="0"/>
          </a:p>
          <a:p>
            <a:r>
              <a:rPr lang="en-US" dirty="0"/>
              <a:t>Topological estimation using witness complexes</a:t>
            </a:r>
          </a:p>
          <a:p>
            <a:r>
              <a:rPr lang="en-US" dirty="0"/>
              <a:t>Vin de Silva and Gunnar </a:t>
            </a:r>
            <a:r>
              <a:rPr lang="en-US" dirty="0" err="1" smtClean="0"/>
              <a:t>Carlsson</a:t>
            </a:r>
            <a:endParaRPr lang="en-US" dirty="0"/>
          </a:p>
        </p:txBody>
      </p:sp>
    </p:spTree>
    <p:extLst>
      <p:ext uri="{BB962C8B-B14F-4D97-AF65-F5344CB8AC3E}">
        <p14:creationId xmlns:p14="http://schemas.microsoft.com/office/powerpoint/2010/main" val="13972030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srcRect b="1332"/>
          <a:stretch/>
        </p:blipFill>
        <p:spPr>
          <a:xfrm>
            <a:off x="398800" y="38488"/>
            <a:ext cx="6804589" cy="6766560"/>
          </a:xfrm>
          <a:prstGeom prst="rect">
            <a:avLst/>
          </a:prstGeom>
        </p:spPr>
      </p:pic>
      <p:sp>
        <p:nvSpPr>
          <p:cNvPr id="10" name="Rectangle 9"/>
          <p:cNvSpPr/>
          <p:nvPr/>
        </p:nvSpPr>
        <p:spPr>
          <a:xfrm>
            <a:off x="7326984" y="396534"/>
            <a:ext cx="1817016" cy="2862323"/>
          </a:xfrm>
          <a:prstGeom prst="rect">
            <a:avLst/>
          </a:prstGeom>
        </p:spPr>
        <p:txBody>
          <a:bodyPr wrap="square">
            <a:spAutoFit/>
          </a:bodyPr>
          <a:lstStyle/>
          <a:p>
            <a:r>
              <a:rPr lang="en-US" dirty="0" err="1"/>
              <a:t>Eurographics</a:t>
            </a:r>
            <a:r>
              <a:rPr lang="en-US" dirty="0"/>
              <a:t> Symposium on Point-Based Graphics (2004</a:t>
            </a:r>
            <a:r>
              <a:rPr lang="en-US" dirty="0" smtClean="0"/>
              <a:t>)</a:t>
            </a:r>
            <a:endParaRPr lang="en-US" dirty="0"/>
          </a:p>
          <a:p>
            <a:r>
              <a:rPr lang="en-US" dirty="0"/>
              <a:t>Topological estimation using witness complexes</a:t>
            </a:r>
          </a:p>
          <a:p>
            <a:r>
              <a:rPr lang="en-US" dirty="0"/>
              <a:t>Vin de Silva and Gunnar </a:t>
            </a:r>
            <a:r>
              <a:rPr lang="en-US" dirty="0" err="1" smtClean="0"/>
              <a:t>Carlsson</a:t>
            </a:r>
            <a:endParaRPr lang="en-US" dirty="0"/>
          </a:p>
        </p:txBody>
      </p:sp>
    </p:spTree>
    <p:extLst>
      <p:ext uri="{BB962C8B-B14F-4D97-AF65-F5344CB8AC3E}">
        <p14:creationId xmlns:p14="http://schemas.microsoft.com/office/powerpoint/2010/main" val="6045683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3" y="441680"/>
            <a:ext cx="9144000" cy="5148072"/>
          </a:xfrm>
          <a:prstGeom prst="rect">
            <a:avLst/>
          </a:prstGeom>
        </p:spPr>
      </p:pic>
      <p:sp>
        <p:nvSpPr>
          <p:cNvPr id="10" name="Rectangle 9"/>
          <p:cNvSpPr/>
          <p:nvPr/>
        </p:nvSpPr>
        <p:spPr>
          <a:xfrm>
            <a:off x="42333" y="5705857"/>
            <a:ext cx="9075534" cy="1131079"/>
          </a:xfrm>
          <a:prstGeom prst="rect">
            <a:avLst/>
          </a:prstGeom>
        </p:spPr>
        <p:txBody>
          <a:bodyPr wrap="none">
            <a:spAutoFit/>
          </a:bodyPr>
          <a:lstStyle/>
          <a:p>
            <a:pPr algn="ctr"/>
            <a:r>
              <a:rPr lang="en-US" sz="2400" dirty="0" smtClean="0">
                <a:hlinkClick r:id="rId3"/>
              </a:rPr>
              <a:t>http://www.ima.umn.edu/videos/?id=1846</a:t>
            </a:r>
            <a:endParaRPr lang="en-US" sz="2400" dirty="0" smtClean="0"/>
          </a:p>
          <a:p>
            <a:pPr algn="ctr">
              <a:lnSpc>
                <a:spcPct val="150000"/>
              </a:lnSpc>
            </a:pPr>
            <a:r>
              <a:rPr lang="en-US" sz="1700" dirty="0" smtClean="0">
                <a:hlinkClick r:id="rId4"/>
              </a:rPr>
              <a:t>http://www.ima.umn.edu/2011-2012/W3.26-30.12/activities/Carlsson-Gunnar/imamachinefinal.pdf</a:t>
            </a:r>
            <a:endParaRPr lang="en-US" sz="1700" dirty="0" smtClean="0"/>
          </a:p>
          <a:p>
            <a:pPr algn="ctr"/>
            <a:endParaRPr lang="en-US" dirty="0"/>
          </a:p>
        </p:txBody>
      </p:sp>
      <p:sp>
        <p:nvSpPr>
          <p:cNvPr id="11" name="Rectangle 10"/>
          <p:cNvSpPr/>
          <p:nvPr/>
        </p:nvSpPr>
        <p:spPr>
          <a:xfrm>
            <a:off x="437446" y="2305674"/>
            <a:ext cx="8311444" cy="1077218"/>
          </a:xfrm>
          <a:prstGeom prst="rect">
            <a:avLst/>
          </a:prstGeom>
        </p:spPr>
        <p:txBody>
          <a:bodyPr wrap="square">
            <a:spAutoFit/>
          </a:bodyPr>
          <a:lstStyle/>
          <a:p>
            <a:pPr algn="ctr"/>
            <a:r>
              <a:rPr lang="en-US" sz="3200" dirty="0">
                <a:solidFill>
                  <a:srgbClr val="008000"/>
                </a:solidFill>
              </a:rPr>
              <a:t>Application to Natural Image Statistics</a:t>
            </a:r>
          </a:p>
          <a:p>
            <a:pPr algn="ctr"/>
            <a:r>
              <a:rPr lang="en-US" sz="3200" dirty="0">
                <a:solidFill>
                  <a:srgbClr val="008000"/>
                </a:solidFill>
              </a:rPr>
              <a:t>With V. de Silva, T. </a:t>
            </a:r>
            <a:r>
              <a:rPr lang="en-US" sz="3200" dirty="0" err="1">
                <a:solidFill>
                  <a:srgbClr val="008000"/>
                </a:solidFill>
              </a:rPr>
              <a:t>Ishkanov</a:t>
            </a:r>
            <a:r>
              <a:rPr lang="en-US" sz="3200" dirty="0">
                <a:solidFill>
                  <a:srgbClr val="008000"/>
                </a:solidFill>
              </a:rPr>
              <a:t>, A. </a:t>
            </a:r>
            <a:r>
              <a:rPr lang="en-US" sz="3200" dirty="0" err="1">
                <a:solidFill>
                  <a:srgbClr val="008000"/>
                </a:solidFill>
              </a:rPr>
              <a:t>Zomorodian</a:t>
            </a:r>
            <a:endParaRPr lang="en-US" sz="3200" dirty="0">
              <a:solidFill>
                <a:srgbClr val="008000"/>
              </a:solidFill>
            </a:endParaRPr>
          </a:p>
        </p:txBody>
      </p:sp>
    </p:spTree>
    <p:extLst>
      <p:ext uri="{BB962C8B-B14F-4D97-AF65-F5344CB8AC3E}">
        <p14:creationId xmlns:p14="http://schemas.microsoft.com/office/powerpoint/2010/main" val="33081432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9400" y="0"/>
            <a:ext cx="8578158" cy="6858000"/>
          </a:xfrm>
          <a:prstGeom prst="rect">
            <a:avLst/>
          </a:prstGeom>
        </p:spPr>
      </p:pic>
      <p:pic>
        <p:nvPicPr>
          <p:cNvPr id="3" name="Picture 2"/>
          <p:cNvPicPr>
            <a:picLocks noChangeAspect="1"/>
          </p:cNvPicPr>
          <p:nvPr/>
        </p:nvPicPr>
        <p:blipFill>
          <a:blip r:embed="rId3"/>
          <a:stretch>
            <a:fillRect/>
          </a:stretch>
        </p:blipFill>
        <p:spPr>
          <a:xfrm>
            <a:off x="6303069" y="4066752"/>
            <a:ext cx="2554489" cy="2560320"/>
          </a:xfrm>
          <a:prstGeom prst="rect">
            <a:avLst/>
          </a:prstGeom>
        </p:spPr>
      </p:pic>
    </p:spTree>
    <p:extLst>
      <p:ext uri="{BB962C8B-B14F-4D97-AF65-F5344CB8AC3E}">
        <p14:creationId xmlns:p14="http://schemas.microsoft.com/office/powerpoint/2010/main" val="35162863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8600" y="0"/>
            <a:ext cx="8663375" cy="6858000"/>
          </a:xfrm>
          <a:prstGeom prst="rect">
            <a:avLst/>
          </a:prstGeom>
        </p:spPr>
      </p:pic>
    </p:spTree>
    <p:extLst>
      <p:ext uri="{BB962C8B-B14F-4D97-AF65-F5344CB8AC3E}">
        <p14:creationId xmlns:p14="http://schemas.microsoft.com/office/powerpoint/2010/main" val="35997561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905000" y="0"/>
            <a:ext cx="7239000" cy="4922520"/>
          </a:xfrm>
          <a:prstGeom prst="rect">
            <a:avLst/>
          </a:prstGeom>
        </p:spPr>
      </p:pic>
      <p:pic>
        <p:nvPicPr>
          <p:cNvPr id="2" name="Picture 1"/>
          <p:cNvPicPr>
            <a:picLocks noChangeAspect="1"/>
          </p:cNvPicPr>
          <p:nvPr/>
        </p:nvPicPr>
        <p:blipFill>
          <a:blip r:embed="rId3"/>
          <a:stretch>
            <a:fillRect/>
          </a:stretch>
        </p:blipFill>
        <p:spPr>
          <a:xfrm>
            <a:off x="103526" y="1388158"/>
            <a:ext cx="5288265" cy="5300335"/>
          </a:xfrm>
          <a:prstGeom prst="rect">
            <a:avLst/>
          </a:prstGeom>
        </p:spPr>
      </p:pic>
      <p:sp>
        <p:nvSpPr>
          <p:cNvPr id="4" name="Rectangle 3"/>
          <p:cNvSpPr/>
          <p:nvPr/>
        </p:nvSpPr>
        <p:spPr>
          <a:xfrm>
            <a:off x="5436089" y="4400935"/>
            <a:ext cx="1134891" cy="708875"/>
          </a:xfrm>
          <a:prstGeom prst="rect">
            <a:avLst/>
          </a:prstGeom>
          <a:solidFill>
            <a:schemeClr val="bg1"/>
          </a:solidFill>
          <a:ln>
            <a:noFill/>
          </a:ln>
        </p:spPr>
        <p:txBody>
          <a:bodyPr wrap="square" rtlCol="0" anchor="ctr">
            <a:spAutoFit/>
          </a:bodyPr>
          <a:lstStyle/>
          <a:p>
            <a:pPr algn="ctr"/>
            <a:endParaRPr lang="en-US" sz="3200" dirty="0" smtClean="0"/>
          </a:p>
        </p:txBody>
      </p:sp>
    </p:spTree>
    <p:extLst>
      <p:ext uri="{BB962C8B-B14F-4D97-AF65-F5344CB8AC3E}">
        <p14:creationId xmlns:p14="http://schemas.microsoft.com/office/powerpoint/2010/main" val="30659206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27100" y="0"/>
            <a:ext cx="7283895" cy="6858000"/>
          </a:xfrm>
          <a:prstGeom prst="rect">
            <a:avLst/>
          </a:prstGeom>
        </p:spPr>
      </p:pic>
    </p:spTree>
    <p:extLst>
      <p:ext uri="{BB962C8B-B14F-4D97-AF65-F5344CB8AC3E}">
        <p14:creationId xmlns:p14="http://schemas.microsoft.com/office/powerpoint/2010/main" val="6079673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17780" t="17782" r="2850" b="4091"/>
          <a:stretch/>
        </p:blipFill>
        <p:spPr>
          <a:xfrm>
            <a:off x="319983" y="320878"/>
            <a:ext cx="6455737" cy="4736589"/>
          </a:xfrm>
          <a:prstGeom prst="rect">
            <a:avLst/>
          </a:prstGeom>
        </p:spPr>
      </p:pic>
    </p:spTree>
    <p:extLst>
      <p:ext uri="{BB962C8B-B14F-4D97-AF65-F5344CB8AC3E}">
        <p14:creationId xmlns:p14="http://schemas.microsoft.com/office/powerpoint/2010/main" val="42629938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rot="5400000">
            <a:off x="-481180" y="639941"/>
            <a:ext cx="3606800" cy="2362200"/>
          </a:xfrm>
          <a:prstGeom prst="rect">
            <a:avLst/>
          </a:prstGeom>
        </p:spPr>
      </p:pic>
      <p:pic>
        <p:nvPicPr>
          <p:cNvPr id="9" name="Picture 8"/>
          <p:cNvPicPr>
            <a:picLocks noChangeAspect="1"/>
          </p:cNvPicPr>
          <p:nvPr/>
        </p:nvPicPr>
        <p:blipFill>
          <a:blip r:embed="rId4"/>
          <a:stretch>
            <a:fillRect/>
          </a:stretch>
        </p:blipFill>
        <p:spPr>
          <a:xfrm>
            <a:off x="769060" y="3169478"/>
            <a:ext cx="7747000" cy="2552700"/>
          </a:xfrm>
          <a:prstGeom prst="rect">
            <a:avLst/>
          </a:prstGeom>
        </p:spPr>
      </p:pic>
      <p:sp>
        <p:nvSpPr>
          <p:cNvPr id="10" name="Rectangle 9"/>
          <p:cNvSpPr/>
          <p:nvPr/>
        </p:nvSpPr>
        <p:spPr>
          <a:xfrm>
            <a:off x="194040" y="5681444"/>
            <a:ext cx="9144000" cy="892552"/>
          </a:xfrm>
          <a:prstGeom prst="rect">
            <a:avLst/>
          </a:prstGeom>
        </p:spPr>
        <p:txBody>
          <a:bodyPr wrap="square">
            <a:spAutoFit/>
          </a:bodyPr>
          <a:lstStyle/>
          <a:p>
            <a:r>
              <a:rPr lang="en-US" sz="2600" dirty="0" smtClean="0"/>
              <a:t>From:</a:t>
            </a:r>
          </a:p>
          <a:p>
            <a:r>
              <a:rPr lang="en-US" sz="2600" dirty="0" smtClean="0"/>
              <a:t>http</a:t>
            </a:r>
            <a:r>
              <a:rPr lang="en-US" sz="2600" dirty="0"/>
              <a:t>://</a:t>
            </a:r>
            <a:r>
              <a:rPr lang="en-US" sz="2600" dirty="0" err="1"/>
              <a:t>plus.maths.org</a:t>
            </a:r>
            <a:r>
              <a:rPr lang="en-US" sz="2600" dirty="0"/>
              <a:t>/content/imaging-</a:t>
            </a:r>
            <a:r>
              <a:rPr lang="en-US" sz="2600" dirty="0" err="1"/>
              <a:t>maths</a:t>
            </a:r>
            <a:r>
              <a:rPr lang="en-US" sz="2600" dirty="0"/>
              <a:t>-inside-</a:t>
            </a:r>
            <a:r>
              <a:rPr lang="en-US" sz="2600" dirty="0" err="1"/>
              <a:t>klein</a:t>
            </a:r>
            <a:r>
              <a:rPr lang="en-US" sz="2600" dirty="0"/>
              <a:t>-bottle</a:t>
            </a:r>
          </a:p>
        </p:txBody>
      </p:sp>
      <p:sp>
        <p:nvSpPr>
          <p:cNvPr id="12" name="Rectangle 11"/>
          <p:cNvSpPr/>
          <p:nvPr/>
        </p:nvSpPr>
        <p:spPr>
          <a:xfrm>
            <a:off x="133948" y="-70564"/>
            <a:ext cx="8297844" cy="369332"/>
          </a:xfrm>
          <a:prstGeom prst="rect">
            <a:avLst/>
          </a:prstGeom>
        </p:spPr>
        <p:txBody>
          <a:bodyPr wrap="square">
            <a:spAutoFit/>
          </a:bodyPr>
          <a:lstStyle/>
          <a:p>
            <a:r>
              <a:rPr lang="en-US" dirty="0" smtClean="0"/>
              <a:t>From:  http</a:t>
            </a:r>
            <a:r>
              <a:rPr lang="en-US" dirty="0"/>
              <a:t>://</a:t>
            </a:r>
            <a:r>
              <a:rPr lang="en-US" dirty="0" err="1"/>
              <a:t>www.math.osu.edu</a:t>
            </a:r>
            <a:r>
              <a:rPr lang="en-US" dirty="0"/>
              <a:t>/~fiedorowicz.1/math655/Klein2.html</a:t>
            </a:r>
          </a:p>
        </p:txBody>
      </p:sp>
      <p:sp>
        <p:nvSpPr>
          <p:cNvPr id="13" name="TextBox 12"/>
          <p:cNvSpPr txBox="1"/>
          <p:nvPr/>
        </p:nvSpPr>
        <p:spPr>
          <a:xfrm>
            <a:off x="4568693" y="1262652"/>
            <a:ext cx="2504843" cy="584776"/>
          </a:xfrm>
          <a:prstGeom prst="rect">
            <a:avLst/>
          </a:prstGeom>
          <a:noFill/>
        </p:spPr>
        <p:txBody>
          <a:bodyPr wrap="square" rtlCol="0">
            <a:spAutoFit/>
          </a:bodyPr>
          <a:lstStyle/>
          <a:p>
            <a:r>
              <a:rPr lang="en-US" sz="3200" dirty="0" smtClean="0"/>
              <a:t>Klein Bottle</a:t>
            </a:r>
          </a:p>
        </p:txBody>
      </p:sp>
    </p:spTree>
    <p:extLst>
      <p:ext uri="{BB962C8B-B14F-4D97-AF65-F5344CB8AC3E}">
        <p14:creationId xmlns:p14="http://schemas.microsoft.com/office/powerpoint/2010/main" val="21204453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602023" y="4050937"/>
            <a:ext cx="3556000" cy="3111500"/>
          </a:xfrm>
          <a:prstGeom prst="rect">
            <a:avLst/>
          </a:prstGeom>
        </p:spPr>
      </p:pic>
      <p:pic>
        <p:nvPicPr>
          <p:cNvPr id="3" name="Picture 2"/>
          <p:cNvPicPr>
            <a:picLocks noChangeAspect="1"/>
          </p:cNvPicPr>
          <p:nvPr/>
        </p:nvPicPr>
        <p:blipFill rotWithShape="1">
          <a:blip r:embed="rId3"/>
          <a:srcRect l="17780" t="17782" r="2850" b="4091"/>
          <a:stretch/>
        </p:blipFill>
        <p:spPr>
          <a:xfrm>
            <a:off x="319983" y="320878"/>
            <a:ext cx="6455737" cy="4736589"/>
          </a:xfrm>
          <a:prstGeom prst="rect">
            <a:avLst/>
          </a:prstGeom>
        </p:spPr>
      </p:pic>
      <p:sp>
        <p:nvSpPr>
          <p:cNvPr id="4" name="TextBox 3"/>
          <p:cNvSpPr txBox="1"/>
          <p:nvPr/>
        </p:nvSpPr>
        <p:spPr>
          <a:xfrm>
            <a:off x="447140" y="5057467"/>
            <a:ext cx="3666542" cy="1077218"/>
          </a:xfrm>
          <a:prstGeom prst="rect">
            <a:avLst/>
          </a:prstGeom>
          <a:noFill/>
        </p:spPr>
        <p:txBody>
          <a:bodyPr wrap="square" rtlCol="0">
            <a:spAutoFit/>
          </a:bodyPr>
          <a:lstStyle/>
          <a:p>
            <a:r>
              <a:rPr lang="en-US" sz="3200" dirty="0" smtClean="0"/>
              <a:t>M(100, 10)  U Q</a:t>
            </a:r>
          </a:p>
          <a:p>
            <a:r>
              <a:rPr lang="en-US" sz="3200" dirty="0" smtClean="0"/>
              <a:t>where |Q| = 30</a:t>
            </a:r>
          </a:p>
        </p:txBody>
      </p:sp>
      <p:sp>
        <p:nvSpPr>
          <p:cNvPr id="6" name="Rectangle 5"/>
          <p:cNvSpPr/>
          <p:nvPr/>
        </p:nvSpPr>
        <p:spPr>
          <a:xfrm>
            <a:off x="0" y="6176764"/>
            <a:ext cx="8441991" cy="646331"/>
          </a:xfrm>
          <a:prstGeom prst="rect">
            <a:avLst/>
          </a:prstGeom>
        </p:spPr>
        <p:txBody>
          <a:bodyPr wrap="square">
            <a:spAutoFit/>
          </a:bodyPr>
          <a:lstStyle/>
          <a:p>
            <a:r>
              <a:rPr lang="en-US" dirty="0" smtClean="0"/>
              <a:t>On </a:t>
            </a:r>
            <a:r>
              <a:rPr lang="en-US" dirty="0"/>
              <a:t>the Local Behavior of Spaces of Natural </a:t>
            </a:r>
            <a:r>
              <a:rPr lang="en-US" dirty="0" smtClean="0"/>
              <a:t>Images, Gunnar </a:t>
            </a:r>
            <a:r>
              <a:rPr lang="en-US" dirty="0" err="1"/>
              <a:t>Carlsson</a:t>
            </a:r>
            <a:r>
              <a:rPr lang="en-US" dirty="0"/>
              <a:t>, </a:t>
            </a:r>
            <a:r>
              <a:rPr lang="en-US" dirty="0" err="1"/>
              <a:t>Tigran</a:t>
            </a:r>
            <a:r>
              <a:rPr lang="en-US" dirty="0"/>
              <a:t> </a:t>
            </a:r>
            <a:r>
              <a:rPr lang="en-US" dirty="0" err="1"/>
              <a:t>Ishkhanov</a:t>
            </a:r>
            <a:r>
              <a:rPr lang="en-US" dirty="0"/>
              <a:t>, Vin de Silva, </a:t>
            </a:r>
            <a:r>
              <a:rPr lang="en-US" dirty="0" err="1"/>
              <a:t>Afra</a:t>
            </a:r>
            <a:r>
              <a:rPr lang="en-US" dirty="0"/>
              <a:t> </a:t>
            </a:r>
            <a:r>
              <a:rPr lang="en-US" dirty="0" err="1" smtClean="0"/>
              <a:t>Zomorodian</a:t>
            </a:r>
            <a:r>
              <a:rPr lang="en-US" dirty="0" smtClean="0"/>
              <a:t>, </a:t>
            </a:r>
            <a:r>
              <a:rPr lang="en-US" dirty="0"/>
              <a:t>International Journal of Computer Vision 2008, </a:t>
            </a:r>
            <a:r>
              <a:rPr lang="en-US" dirty="0" err="1"/>
              <a:t>pp</a:t>
            </a:r>
            <a:r>
              <a:rPr lang="en-US" dirty="0"/>
              <a:t> 1-</a:t>
            </a:r>
            <a:r>
              <a:rPr lang="en-US" dirty="0" smtClean="0"/>
              <a:t>12.</a:t>
            </a:r>
            <a:endParaRPr lang="en-US" dirty="0"/>
          </a:p>
        </p:txBody>
      </p:sp>
    </p:spTree>
    <p:extLst>
      <p:ext uri="{BB962C8B-B14F-4D97-AF65-F5344CB8AC3E}">
        <p14:creationId xmlns:p14="http://schemas.microsoft.com/office/powerpoint/2010/main" val="14838754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7123" y="34639"/>
            <a:ext cx="6676045" cy="6400800"/>
          </a:xfrm>
          <a:prstGeom prst="rect">
            <a:avLst/>
          </a:prstGeom>
        </p:spPr>
      </p:pic>
      <p:pic>
        <p:nvPicPr>
          <p:cNvPr id="3" name="Picture 2"/>
          <p:cNvPicPr>
            <a:picLocks noChangeAspect="1"/>
          </p:cNvPicPr>
          <p:nvPr/>
        </p:nvPicPr>
        <p:blipFill rotWithShape="1">
          <a:blip r:embed="rId3"/>
          <a:srcRect l="11218" t="1279" b="-1"/>
          <a:stretch/>
        </p:blipFill>
        <p:spPr>
          <a:xfrm>
            <a:off x="6740235" y="4537363"/>
            <a:ext cx="2319489" cy="2256773"/>
          </a:xfrm>
          <a:prstGeom prst="rect">
            <a:avLst/>
          </a:prstGeom>
        </p:spPr>
      </p:pic>
      <p:sp>
        <p:nvSpPr>
          <p:cNvPr id="4" name="Rectangle 3"/>
          <p:cNvSpPr/>
          <p:nvPr/>
        </p:nvSpPr>
        <p:spPr>
          <a:xfrm>
            <a:off x="70195" y="6470970"/>
            <a:ext cx="6108931" cy="369332"/>
          </a:xfrm>
          <a:prstGeom prst="rect">
            <a:avLst/>
          </a:prstGeom>
        </p:spPr>
        <p:txBody>
          <a:bodyPr wrap="square">
            <a:spAutoFit/>
          </a:bodyPr>
          <a:lstStyle/>
          <a:p>
            <a:r>
              <a:rPr lang="en-US" dirty="0">
                <a:hlinkClick r:id="rId4"/>
              </a:rPr>
              <a:t>http://www.maths.ed.ac.uk/~</a:t>
            </a:r>
            <a:r>
              <a:rPr lang="en-US" dirty="0" smtClean="0">
                <a:hlinkClick r:id="rId4"/>
              </a:rPr>
              <a:t>aar/papers/ghristeat.pdf</a:t>
            </a:r>
            <a:endParaRPr lang="en-US" dirty="0" smtClean="0"/>
          </a:p>
        </p:txBody>
      </p:sp>
    </p:spTree>
    <p:extLst>
      <p:ext uri="{BB962C8B-B14F-4D97-AF65-F5344CB8AC3E}">
        <p14:creationId xmlns:p14="http://schemas.microsoft.com/office/powerpoint/2010/main" val="13904841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195" y="6470970"/>
            <a:ext cx="6108931" cy="369332"/>
          </a:xfrm>
          <a:prstGeom prst="rect">
            <a:avLst/>
          </a:prstGeom>
        </p:spPr>
        <p:txBody>
          <a:bodyPr wrap="square">
            <a:spAutoFit/>
          </a:bodyPr>
          <a:lstStyle/>
          <a:p>
            <a:r>
              <a:rPr lang="en-US" dirty="0" smtClean="0">
                <a:hlinkClick r:id="rId2"/>
              </a:rPr>
              <a:t>http://www.maths.ed.ac.uk/~aar/papers/ghristeat.pdf</a:t>
            </a:r>
            <a:endParaRPr lang="en-US" dirty="0" smtClean="0"/>
          </a:p>
        </p:txBody>
      </p:sp>
      <p:pic>
        <p:nvPicPr>
          <p:cNvPr id="6" name="Picture 5"/>
          <p:cNvPicPr>
            <a:picLocks noChangeAspect="1"/>
          </p:cNvPicPr>
          <p:nvPr/>
        </p:nvPicPr>
        <p:blipFill>
          <a:blip r:embed="rId3"/>
          <a:stretch>
            <a:fillRect/>
          </a:stretch>
        </p:blipFill>
        <p:spPr>
          <a:xfrm>
            <a:off x="1415811" y="512762"/>
            <a:ext cx="6312378" cy="5943600"/>
          </a:xfrm>
          <a:prstGeom prst="rect">
            <a:avLst/>
          </a:prstGeom>
        </p:spPr>
      </p:pic>
    </p:spTree>
    <p:extLst>
      <p:ext uri="{BB962C8B-B14F-4D97-AF65-F5344CB8AC3E}">
        <p14:creationId xmlns:p14="http://schemas.microsoft.com/office/powerpoint/2010/main" val="15869382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8807" y="156297"/>
            <a:ext cx="7290299" cy="4572000"/>
          </a:xfrm>
          <a:prstGeom prst="rect">
            <a:avLst/>
          </a:prstGeom>
        </p:spPr>
      </p:pic>
      <p:pic>
        <p:nvPicPr>
          <p:cNvPr id="3" name="Picture 2"/>
          <p:cNvPicPr>
            <a:picLocks noChangeAspect="1"/>
          </p:cNvPicPr>
          <p:nvPr/>
        </p:nvPicPr>
        <p:blipFill>
          <a:blip r:embed="rId3"/>
          <a:stretch>
            <a:fillRect/>
          </a:stretch>
        </p:blipFill>
        <p:spPr>
          <a:xfrm>
            <a:off x="5169908" y="3148013"/>
            <a:ext cx="3919259" cy="2011680"/>
          </a:xfrm>
          <a:prstGeom prst="rect">
            <a:avLst/>
          </a:prstGeom>
        </p:spPr>
      </p:pic>
      <p:sp>
        <p:nvSpPr>
          <p:cNvPr id="4" name="TextBox 3"/>
          <p:cNvSpPr txBox="1"/>
          <p:nvPr/>
        </p:nvSpPr>
        <p:spPr>
          <a:xfrm>
            <a:off x="246741" y="5297371"/>
            <a:ext cx="8650519" cy="1323439"/>
          </a:xfrm>
          <a:prstGeom prst="rect">
            <a:avLst/>
          </a:prstGeom>
          <a:solidFill>
            <a:srgbClr val="002060"/>
          </a:solidFill>
        </p:spPr>
        <p:txBody>
          <a:bodyPr wrap="square" rtlCol="0">
            <a:spAutoFit/>
          </a:bodyPr>
          <a:lstStyle/>
          <a:p>
            <a:pPr algn="ctr"/>
            <a:endParaRPr lang="en-US" sz="2400" dirty="0" smtClean="0"/>
          </a:p>
          <a:p>
            <a:pPr algn="ctr"/>
            <a:r>
              <a:rPr lang="en-US" sz="3200" dirty="0" smtClean="0">
                <a:solidFill>
                  <a:srgbClr val="FFFF00"/>
                </a:solidFill>
              </a:rPr>
              <a:t>Combine your analysis with other tools</a:t>
            </a:r>
          </a:p>
          <a:p>
            <a:pPr algn="ctr"/>
            <a:endParaRPr lang="en-US" sz="2400" dirty="0" smtClean="0">
              <a:solidFill>
                <a:srgbClr val="FFFF00"/>
              </a:solidFill>
            </a:endParaRPr>
          </a:p>
        </p:txBody>
      </p:sp>
    </p:spTree>
    <p:extLst>
      <p:ext uri="{BB962C8B-B14F-4D97-AF65-F5344CB8AC3E}">
        <p14:creationId xmlns:p14="http://schemas.microsoft.com/office/powerpoint/2010/main" val="3855211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9507" t="17752" r="-39" b="105"/>
          <a:stretch/>
        </p:blipFill>
        <p:spPr>
          <a:xfrm>
            <a:off x="27432" y="91440"/>
            <a:ext cx="2798064" cy="2962656"/>
          </a:xfrm>
          <a:prstGeom prst="rect">
            <a:avLst/>
          </a:prstGeom>
        </p:spPr>
      </p:pic>
      <p:sp>
        <p:nvSpPr>
          <p:cNvPr id="7" name="Rectangle 6"/>
          <p:cNvSpPr/>
          <p:nvPr/>
        </p:nvSpPr>
        <p:spPr>
          <a:xfrm>
            <a:off x="324556" y="575219"/>
            <a:ext cx="8494888" cy="6001642"/>
          </a:xfrm>
          <a:prstGeom prst="rect">
            <a:avLst/>
          </a:prstGeom>
        </p:spPr>
        <p:txBody>
          <a:bodyPr wrap="square">
            <a:spAutoFit/>
          </a:bodyPr>
          <a:lstStyle/>
          <a:p>
            <a:pPr marL="2574925"/>
            <a:r>
              <a:rPr lang="en-US" sz="3200" dirty="0" smtClean="0"/>
              <a:t>An </a:t>
            </a:r>
            <a:r>
              <a:rPr lang="en-US" sz="3200" dirty="0"/>
              <a:t>image taken by black and white digital camera can </a:t>
            </a:r>
            <a:r>
              <a:rPr lang="en-US" sz="3200" dirty="0" smtClean="0"/>
              <a:t>be viewed </a:t>
            </a:r>
            <a:r>
              <a:rPr lang="en-US" sz="3200" dirty="0"/>
              <a:t>as a vector, with one coordinate for each </a:t>
            </a:r>
            <a:r>
              <a:rPr lang="en-US" sz="3200" dirty="0" smtClean="0"/>
              <a:t>pixel</a:t>
            </a:r>
          </a:p>
          <a:p>
            <a:endParaRPr lang="en-US" sz="3200" dirty="0"/>
          </a:p>
          <a:p>
            <a:r>
              <a:rPr lang="en-US" sz="3200" dirty="0"/>
              <a:t>Each pixel has a “gray scale” value, can be thought of as a </a:t>
            </a:r>
            <a:r>
              <a:rPr lang="en-US" sz="3200" dirty="0" smtClean="0"/>
              <a:t>real number </a:t>
            </a:r>
            <a:r>
              <a:rPr lang="en-US" sz="3200" dirty="0"/>
              <a:t>(in reality, takes one of 255 values</a:t>
            </a:r>
            <a:r>
              <a:rPr lang="en-US" sz="3200" dirty="0" smtClean="0"/>
              <a:t>)</a:t>
            </a:r>
          </a:p>
          <a:p>
            <a:endParaRPr lang="en-US" sz="3200" dirty="0"/>
          </a:p>
          <a:p>
            <a:r>
              <a:rPr lang="en-US" sz="3200" dirty="0"/>
              <a:t>Typical camera uses tens of thousands of pixels, so images lie </a:t>
            </a:r>
            <a:r>
              <a:rPr lang="en-US" sz="3200" dirty="0" smtClean="0"/>
              <a:t>in a </a:t>
            </a:r>
            <a:r>
              <a:rPr lang="en-US" sz="3200" dirty="0"/>
              <a:t>very high dimensional space, call it pixel space, P</a:t>
            </a:r>
          </a:p>
        </p:txBody>
      </p:sp>
    </p:spTree>
    <p:extLst>
      <p:ext uri="{BB962C8B-B14F-4D97-AF65-F5344CB8AC3E}">
        <p14:creationId xmlns:p14="http://schemas.microsoft.com/office/powerpoint/2010/main" val="11731398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289646"/>
            <a:ext cx="9052560" cy="3463029"/>
          </a:xfrm>
          <a:prstGeom prst="rect">
            <a:avLst/>
          </a:prstGeom>
        </p:spPr>
      </p:pic>
      <p:pic>
        <p:nvPicPr>
          <p:cNvPr id="3" name="Picture 2"/>
          <p:cNvPicPr>
            <a:picLocks noChangeAspect="1"/>
          </p:cNvPicPr>
          <p:nvPr/>
        </p:nvPicPr>
        <p:blipFill>
          <a:blip r:embed="rId4"/>
          <a:stretch>
            <a:fillRect/>
          </a:stretch>
        </p:blipFill>
        <p:spPr>
          <a:xfrm>
            <a:off x="50982" y="3956774"/>
            <a:ext cx="9070848" cy="2717191"/>
          </a:xfrm>
          <a:prstGeom prst="rect">
            <a:avLst/>
          </a:prstGeom>
        </p:spPr>
      </p:pic>
    </p:spTree>
    <p:extLst>
      <p:ext uri="{BB962C8B-B14F-4D97-AF65-F5344CB8AC3E}">
        <p14:creationId xmlns:p14="http://schemas.microsoft.com/office/powerpoint/2010/main" val="26539627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9565" y="773929"/>
            <a:ext cx="8413418" cy="830997"/>
          </a:xfrm>
          <a:prstGeom prst="rect">
            <a:avLst/>
          </a:prstGeom>
        </p:spPr>
        <p:txBody>
          <a:bodyPr wrap="square">
            <a:spAutoFit/>
          </a:bodyPr>
          <a:lstStyle/>
          <a:p>
            <a:r>
              <a:rPr lang="en-US" sz="2400" dirty="0"/>
              <a:t>http://</a:t>
            </a:r>
            <a:r>
              <a:rPr lang="en-US" sz="2400" dirty="0" err="1"/>
              <a:t>www.ima.umn.edu</a:t>
            </a:r>
            <a:r>
              <a:rPr lang="en-US" sz="2400" dirty="0"/>
              <a:t>/2008-2009/ND6.15-26.09/activities/</a:t>
            </a:r>
            <a:r>
              <a:rPr lang="en-US" sz="2400" dirty="0" err="1"/>
              <a:t>Carlsson</a:t>
            </a:r>
            <a:r>
              <a:rPr lang="en-US" sz="2400" dirty="0"/>
              <a:t>-Gunnar/lecture14.pdf</a:t>
            </a:r>
          </a:p>
        </p:txBody>
      </p:sp>
      <p:pic>
        <p:nvPicPr>
          <p:cNvPr id="3" name="Picture 2"/>
          <p:cNvPicPr>
            <a:picLocks noChangeAspect="1"/>
          </p:cNvPicPr>
          <p:nvPr/>
        </p:nvPicPr>
        <p:blipFill>
          <a:blip r:embed="rId2"/>
          <a:stretch>
            <a:fillRect/>
          </a:stretch>
        </p:blipFill>
        <p:spPr>
          <a:xfrm>
            <a:off x="1261895" y="1673950"/>
            <a:ext cx="6530497" cy="5486325"/>
          </a:xfrm>
          <a:prstGeom prst="rect">
            <a:avLst/>
          </a:prstGeom>
        </p:spPr>
      </p:pic>
      <p:sp>
        <p:nvSpPr>
          <p:cNvPr id="4" name="Rectangle 3"/>
          <p:cNvSpPr/>
          <p:nvPr/>
        </p:nvSpPr>
        <p:spPr>
          <a:xfrm>
            <a:off x="957870" y="116544"/>
            <a:ext cx="7228261" cy="584776"/>
          </a:xfrm>
          <a:prstGeom prst="rect">
            <a:avLst/>
          </a:prstGeom>
        </p:spPr>
        <p:txBody>
          <a:bodyPr wrap="none">
            <a:spAutoFit/>
          </a:bodyPr>
          <a:lstStyle/>
          <a:p>
            <a:r>
              <a:rPr lang="en-US" sz="3200" dirty="0"/>
              <a:t>http://</a:t>
            </a:r>
            <a:r>
              <a:rPr lang="en-US" sz="3200" dirty="0" err="1"/>
              <a:t>www.ima.umn.edu</a:t>
            </a:r>
            <a:r>
              <a:rPr lang="en-US" sz="3200" dirty="0"/>
              <a:t>/videos/?id=863</a:t>
            </a:r>
          </a:p>
        </p:txBody>
      </p:sp>
    </p:spTree>
    <p:extLst>
      <p:ext uri="{BB962C8B-B14F-4D97-AF65-F5344CB8AC3E}">
        <p14:creationId xmlns:p14="http://schemas.microsoft.com/office/powerpoint/2010/main" val="42031525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5800" y="1230457"/>
            <a:ext cx="7772400" cy="5384800"/>
          </a:xfrm>
          <a:prstGeom prst="rect">
            <a:avLst/>
          </a:prstGeom>
        </p:spPr>
      </p:pic>
      <p:sp>
        <p:nvSpPr>
          <p:cNvPr id="4" name="Rectangle 3"/>
          <p:cNvSpPr/>
          <p:nvPr/>
        </p:nvSpPr>
        <p:spPr>
          <a:xfrm>
            <a:off x="164650" y="123245"/>
            <a:ext cx="9143999" cy="954107"/>
          </a:xfrm>
          <a:prstGeom prst="rect">
            <a:avLst/>
          </a:prstGeom>
        </p:spPr>
        <p:txBody>
          <a:bodyPr wrap="square">
            <a:spAutoFit/>
          </a:bodyPr>
          <a:lstStyle/>
          <a:p>
            <a:r>
              <a:rPr lang="en-US" sz="2800" dirty="0"/>
              <a:t>http://</a:t>
            </a:r>
            <a:r>
              <a:rPr lang="en-US" sz="2800" dirty="0" err="1"/>
              <a:t>geometrica.saclay.inria.fr</a:t>
            </a:r>
            <a:r>
              <a:rPr lang="en-US" sz="2800" dirty="0"/>
              <a:t>/workshops/TGDA_07_2009/</a:t>
            </a:r>
            <a:r>
              <a:rPr lang="en-US" sz="2800" dirty="0" err="1"/>
              <a:t>workshop_files</a:t>
            </a:r>
            <a:r>
              <a:rPr lang="en-US" sz="2800" dirty="0"/>
              <a:t>/slides/</a:t>
            </a:r>
            <a:r>
              <a:rPr lang="en-US" sz="2800" dirty="0" err="1"/>
              <a:t>deSilva_TGDA.pdf</a:t>
            </a:r>
            <a:endParaRPr lang="en-US" sz="2800" dirty="0"/>
          </a:p>
        </p:txBody>
      </p:sp>
    </p:spTree>
    <p:extLst>
      <p:ext uri="{BB962C8B-B14F-4D97-AF65-F5344CB8AC3E}">
        <p14:creationId xmlns:p14="http://schemas.microsoft.com/office/powerpoint/2010/main" val="4402325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04800" y="0"/>
            <a:ext cx="8512233" cy="6858000"/>
          </a:xfrm>
          <a:prstGeom prst="rect">
            <a:avLst/>
          </a:prstGeom>
        </p:spPr>
      </p:pic>
      <p:sp>
        <p:nvSpPr>
          <p:cNvPr id="4" name="Rectangle 3"/>
          <p:cNvSpPr/>
          <p:nvPr/>
        </p:nvSpPr>
        <p:spPr>
          <a:xfrm>
            <a:off x="304799" y="1770959"/>
            <a:ext cx="8512233" cy="697652"/>
          </a:xfrm>
          <a:prstGeom prst="rect">
            <a:avLst/>
          </a:prstGeom>
          <a:noFill/>
          <a:ln w="5715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23321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0124" y="146551"/>
            <a:ext cx="8739952" cy="369332"/>
          </a:xfrm>
          <a:prstGeom prst="rect">
            <a:avLst/>
          </a:prstGeom>
        </p:spPr>
        <p:txBody>
          <a:bodyPr wrap="square">
            <a:spAutoFit/>
          </a:bodyPr>
          <a:lstStyle/>
          <a:p>
            <a:r>
              <a:rPr lang="en-US" dirty="0" smtClean="0"/>
              <a:t>The Theory of Multidimensional Persistence, </a:t>
            </a:r>
            <a:r>
              <a:rPr lang="en-US" dirty="0"/>
              <a:t> </a:t>
            </a:r>
            <a:r>
              <a:rPr lang="en-US" dirty="0" smtClean="0"/>
              <a:t>Gunnar </a:t>
            </a:r>
            <a:r>
              <a:rPr lang="en-US" dirty="0" err="1" smtClean="0"/>
              <a:t>Carlsson</a:t>
            </a:r>
            <a:r>
              <a:rPr lang="en-US" dirty="0" smtClean="0"/>
              <a:t>, </a:t>
            </a:r>
            <a:r>
              <a:rPr lang="en-US" dirty="0" err="1" smtClean="0"/>
              <a:t>Afra</a:t>
            </a:r>
            <a:r>
              <a:rPr lang="en-US" dirty="0" smtClean="0"/>
              <a:t> </a:t>
            </a:r>
            <a:r>
              <a:rPr lang="en-US" dirty="0" err="1" smtClean="0"/>
              <a:t>Zomorodian</a:t>
            </a:r>
            <a:endParaRPr lang="en-US" dirty="0"/>
          </a:p>
        </p:txBody>
      </p:sp>
      <p:sp>
        <p:nvSpPr>
          <p:cNvPr id="3" name="Rectangle 2"/>
          <p:cNvSpPr/>
          <p:nvPr/>
        </p:nvSpPr>
        <p:spPr>
          <a:xfrm>
            <a:off x="250124" y="574761"/>
            <a:ext cx="8893876" cy="923330"/>
          </a:xfrm>
          <a:prstGeom prst="rect">
            <a:avLst/>
          </a:prstGeom>
        </p:spPr>
        <p:txBody>
          <a:bodyPr wrap="square">
            <a:spAutoFit/>
          </a:bodyPr>
          <a:lstStyle/>
          <a:p>
            <a:r>
              <a:rPr lang="en-US" b="1" dirty="0"/>
              <a:t>"Persistence and Point Clouds" </a:t>
            </a:r>
            <a:r>
              <a:rPr lang="en-US" b="1" dirty="0" err="1"/>
              <a:t>Functoriality</a:t>
            </a:r>
            <a:r>
              <a:rPr lang="en-US" b="1" dirty="0"/>
              <a:t>, diagrams, difficulties in classifying diagrams, </a:t>
            </a:r>
            <a:endParaRPr lang="en-US" b="1" dirty="0" smtClean="0"/>
          </a:p>
          <a:p>
            <a:r>
              <a:rPr lang="en-US" b="1" dirty="0" smtClean="0"/>
              <a:t>multidimensional </a:t>
            </a:r>
            <a:r>
              <a:rPr lang="en-US" b="1" dirty="0"/>
              <a:t>persistence, </a:t>
            </a:r>
            <a:r>
              <a:rPr lang="en-US" b="1" dirty="0" err="1"/>
              <a:t>Gröbner</a:t>
            </a:r>
            <a:r>
              <a:rPr lang="en-US" b="1" dirty="0"/>
              <a:t> </a:t>
            </a:r>
            <a:r>
              <a:rPr lang="en-US" b="1" dirty="0" smtClean="0"/>
              <a:t>bases, </a:t>
            </a:r>
            <a:r>
              <a:rPr lang="en-US" dirty="0" smtClean="0"/>
              <a:t> Gunnar </a:t>
            </a:r>
            <a:r>
              <a:rPr lang="en-US" dirty="0" err="1" smtClean="0"/>
              <a:t>Carlsson</a:t>
            </a:r>
            <a:r>
              <a:rPr lang="en-US" dirty="0" smtClean="0"/>
              <a:t> </a:t>
            </a:r>
          </a:p>
          <a:p>
            <a:r>
              <a:rPr lang="en-US" dirty="0" smtClean="0"/>
              <a:t>http://</a:t>
            </a:r>
            <a:r>
              <a:rPr lang="en-US" dirty="0" err="1" smtClean="0"/>
              <a:t>www.ima.umn.edu</a:t>
            </a:r>
            <a:r>
              <a:rPr lang="en-US" dirty="0" smtClean="0"/>
              <a:t>/videos/?id=862</a:t>
            </a:r>
            <a:endParaRPr lang="en-US" dirty="0"/>
          </a:p>
        </p:txBody>
      </p:sp>
      <p:pic>
        <p:nvPicPr>
          <p:cNvPr id="4" name="Picture 3"/>
          <p:cNvPicPr>
            <a:picLocks noChangeAspect="1"/>
          </p:cNvPicPr>
          <p:nvPr/>
        </p:nvPicPr>
        <p:blipFill>
          <a:blip r:embed="rId2"/>
          <a:stretch>
            <a:fillRect/>
          </a:stretch>
        </p:blipFill>
        <p:spPr>
          <a:xfrm>
            <a:off x="1239408" y="1511682"/>
            <a:ext cx="6834865" cy="5185070"/>
          </a:xfrm>
          <a:prstGeom prst="rect">
            <a:avLst/>
          </a:prstGeom>
        </p:spPr>
      </p:pic>
    </p:spTree>
    <p:extLst>
      <p:ext uri="{BB962C8B-B14F-4D97-AF65-F5344CB8AC3E}">
        <p14:creationId xmlns:p14="http://schemas.microsoft.com/office/powerpoint/2010/main" val="40758228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248061"/>
            <a:ext cx="9105337" cy="3834896"/>
          </a:xfrm>
          <a:prstGeom prst="rect">
            <a:avLst/>
          </a:prstGeom>
          <a:ln>
            <a:noFill/>
          </a:ln>
        </p:spPr>
        <p:txBody>
          <a:bodyPr wrap="square">
            <a:spAutoFit/>
          </a:bodyPr>
          <a:lstStyle/>
          <a:p>
            <a:pPr algn="ctr"/>
            <a:r>
              <a:rPr lang="en-US" sz="3200" dirty="0" smtClean="0">
                <a:sym typeface="Wingdings"/>
              </a:rPr>
              <a:t>H</a:t>
            </a:r>
            <a:r>
              <a:rPr lang="en-US" sz="3200" baseline="-25000" dirty="0" smtClean="0">
                <a:sym typeface="Wingdings"/>
              </a:rPr>
              <a:t>0</a:t>
            </a:r>
            <a:r>
              <a:rPr lang="en-US" sz="3200" dirty="0" smtClean="0">
                <a:sym typeface="Wingdings"/>
              </a:rPr>
              <a:t>  =  &lt; a, b, c, d  :   </a:t>
            </a:r>
            <a:r>
              <a:rPr lang="en-US" sz="3200" dirty="0" err="1">
                <a:sym typeface="Wingdings"/>
              </a:rPr>
              <a:t>tc</a:t>
            </a:r>
            <a:r>
              <a:rPr lang="en-US" sz="3200" dirty="0">
                <a:sym typeface="Wingdings"/>
              </a:rPr>
              <a:t> + td</a:t>
            </a:r>
            <a:r>
              <a:rPr lang="en-US" sz="3200" dirty="0" smtClean="0">
                <a:sym typeface="Wingdings"/>
              </a:rPr>
              <a:t>,  </a:t>
            </a:r>
            <a:r>
              <a:rPr lang="en-US" sz="3200" dirty="0" err="1">
                <a:sym typeface="Wingdings"/>
              </a:rPr>
              <a:t>tb</a:t>
            </a:r>
            <a:r>
              <a:rPr lang="en-US" sz="3200" dirty="0">
                <a:sym typeface="Wingdings"/>
              </a:rPr>
              <a:t> + c, </a:t>
            </a:r>
            <a:r>
              <a:rPr lang="en-US" sz="3200" dirty="0" smtClean="0">
                <a:sym typeface="Wingdings"/>
              </a:rPr>
              <a:t> ta </a:t>
            </a:r>
            <a:r>
              <a:rPr lang="en-US" sz="3200" dirty="0">
                <a:sym typeface="Wingdings"/>
              </a:rPr>
              <a:t>+ </a:t>
            </a:r>
            <a:r>
              <a:rPr lang="en-US" sz="3200" dirty="0" err="1">
                <a:sym typeface="Wingdings"/>
              </a:rPr>
              <a:t>tb</a:t>
            </a:r>
            <a:r>
              <a:rPr lang="en-US" sz="3200" dirty="0" smtClean="0">
                <a:sym typeface="Wingdings"/>
              </a:rPr>
              <a:t>&gt;</a:t>
            </a:r>
          </a:p>
          <a:p>
            <a:pPr algn="ctr">
              <a:lnSpc>
                <a:spcPct val="130000"/>
              </a:lnSpc>
            </a:pPr>
            <a:r>
              <a:rPr lang="en-US" sz="3200" dirty="0" smtClean="0"/>
              <a:t>H</a:t>
            </a:r>
            <a:r>
              <a:rPr lang="en-US" sz="3200" baseline="-25000" dirty="0" smtClean="0"/>
              <a:t>1</a:t>
            </a:r>
            <a:r>
              <a:rPr lang="en-US" sz="3200" dirty="0" smtClean="0"/>
              <a:t>  =  &lt;</a:t>
            </a:r>
            <a:r>
              <a:rPr lang="en-US" sz="3200" dirty="0"/>
              <a:t>z</a:t>
            </a:r>
            <a:r>
              <a:rPr lang="en-US" sz="3200" baseline="-25000" dirty="0"/>
              <a:t>1</a:t>
            </a:r>
            <a:r>
              <a:rPr lang="en-US" sz="3200" dirty="0"/>
              <a:t>, z</a:t>
            </a:r>
            <a:r>
              <a:rPr lang="en-US" sz="3200" baseline="-25000" dirty="0"/>
              <a:t>2</a:t>
            </a:r>
            <a:r>
              <a:rPr lang="en-US" sz="3200" dirty="0"/>
              <a:t>  :   t z</a:t>
            </a:r>
            <a:r>
              <a:rPr lang="en-US" sz="3200" baseline="-25000" dirty="0"/>
              <a:t>2</a:t>
            </a:r>
            <a:r>
              <a:rPr lang="en-US" sz="3200" dirty="0"/>
              <a:t>,  t</a:t>
            </a:r>
            <a:r>
              <a:rPr lang="en-US" sz="3200" baseline="30000" dirty="0"/>
              <a:t>3</a:t>
            </a:r>
            <a:r>
              <a:rPr lang="en-US" sz="3200" dirty="0"/>
              <a:t>z</a:t>
            </a:r>
            <a:r>
              <a:rPr lang="en-US" sz="3200" baseline="-25000" dirty="0"/>
              <a:t>1</a:t>
            </a:r>
            <a:r>
              <a:rPr lang="en-US" sz="3200" dirty="0"/>
              <a:t> + t</a:t>
            </a:r>
            <a:r>
              <a:rPr lang="en-US" sz="3200" baseline="30000" dirty="0"/>
              <a:t>2</a:t>
            </a:r>
            <a:r>
              <a:rPr lang="en-US" sz="3200" dirty="0"/>
              <a:t>z</a:t>
            </a:r>
            <a:r>
              <a:rPr lang="en-US" sz="3200" baseline="-25000" dirty="0"/>
              <a:t>2</a:t>
            </a:r>
            <a:r>
              <a:rPr lang="en-US" sz="3200" dirty="0"/>
              <a:t>   </a:t>
            </a:r>
            <a:r>
              <a:rPr lang="en-US" sz="3200" dirty="0" smtClean="0"/>
              <a:t>&gt;</a:t>
            </a:r>
            <a:endParaRPr lang="en-US" sz="3200" dirty="0">
              <a:solidFill>
                <a:srgbClr val="008000"/>
              </a:solidFill>
              <a:sym typeface="Wingdings"/>
            </a:endParaRPr>
          </a:p>
          <a:p>
            <a:pPr>
              <a:lnSpc>
                <a:spcPct val="120000"/>
              </a:lnSpc>
            </a:pPr>
            <a:r>
              <a:rPr lang="en-US" sz="3200" dirty="0" smtClean="0">
                <a:solidFill>
                  <a:srgbClr val="008000"/>
                </a:solidFill>
                <a:sym typeface="Wingdings"/>
              </a:rPr>
              <a:t>                                                        [               )</a:t>
            </a:r>
          </a:p>
          <a:p>
            <a:r>
              <a:rPr lang="en-US" sz="3200" dirty="0">
                <a:solidFill>
                  <a:srgbClr val="008000"/>
                </a:solidFill>
                <a:sym typeface="Wingdings"/>
              </a:rPr>
              <a:t> </a:t>
            </a:r>
            <a:r>
              <a:rPr lang="en-US" sz="3200" dirty="0" smtClean="0">
                <a:solidFill>
                  <a:srgbClr val="008000"/>
                </a:solidFill>
                <a:sym typeface="Wingdings"/>
              </a:rPr>
              <a:t>                                       [                                                  )</a:t>
            </a:r>
          </a:p>
          <a:p>
            <a:r>
              <a:rPr lang="en-US" sz="3200" dirty="0">
                <a:solidFill>
                  <a:srgbClr val="008000"/>
                </a:solidFill>
                <a:sym typeface="Wingdings"/>
              </a:rPr>
              <a:t> </a:t>
            </a:r>
            <a:r>
              <a:rPr lang="en-US" sz="3200" dirty="0" smtClean="0">
                <a:solidFill>
                  <a:srgbClr val="008000"/>
                </a:solidFill>
                <a:sym typeface="Wingdings"/>
              </a:rPr>
              <a:t>                       </a:t>
            </a:r>
            <a:r>
              <a:rPr lang="en-US" sz="3200" dirty="0" smtClean="0">
                <a:solidFill>
                  <a:srgbClr val="660066"/>
                </a:solidFill>
                <a:sym typeface="Wingdings"/>
              </a:rPr>
              <a:t>[               ) </a:t>
            </a:r>
          </a:p>
          <a:p>
            <a:r>
              <a:rPr lang="en-US" sz="3200" dirty="0">
                <a:solidFill>
                  <a:srgbClr val="660066"/>
                </a:solidFill>
                <a:sym typeface="Wingdings"/>
              </a:rPr>
              <a:t> </a:t>
            </a:r>
            <a:r>
              <a:rPr lang="en-US" sz="3200" dirty="0" smtClean="0">
                <a:solidFill>
                  <a:srgbClr val="660066"/>
                </a:solidFill>
                <a:sym typeface="Wingdings"/>
              </a:rPr>
              <a:t>     [                )</a:t>
            </a:r>
          </a:p>
          <a:p>
            <a:r>
              <a:rPr lang="en-US" sz="3200" dirty="0">
                <a:solidFill>
                  <a:srgbClr val="660066"/>
                </a:solidFill>
                <a:sym typeface="Wingdings"/>
              </a:rPr>
              <a:t> </a:t>
            </a:r>
            <a:r>
              <a:rPr lang="en-US" sz="3200" dirty="0" smtClean="0">
                <a:solidFill>
                  <a:srgbClr val="660066"/>
                </a:solidFill>
                <a:sym typeface="Wingdings"/>
              </a:rPr>
              <a:t>     [</a:t>
            </a:r>
            <a:endParaRPr lang="en-US" sz="3200" dirty="0">
              <a:solidFill>
                <a:srgbClr val="008000"/>
              </a:solidFill>
            </a:endParaRPr>
          </a:p>
        </p:txBody>
      </p:sp>
      <p:pic>
        <p:nvPicPr>
          <p:cNvPr id="29" name="Picture 28"/>
          <p:cNvPicPr>
            <a:picLocks noChangeAspect="1"/>
          </p:cNvPicPr>
          <p:nvPr/>
        </p:nvPicPr>
        <p:blipFill>
          <a:blip r:embed="rId2"/>
          <a:stretch>
            <a:fillRect/>
          </a:stretch>
        </p:blipFill>
        <p:spPr>
          <a:xfrm>
            <a:off x="-38663" y="4474580"/>
            <a:ext cx="9144000" cy="2427694"/>
          </a:xfrm>
          <a:prstGeom prst="rect">
            <a:avLst/>
          </a:prstGeom>
        </p:spPr>
      </p:pic>
      <p:cxnSp>
        <p:nvCxnSpPr>
          <p:cNvPr id="3" name="Straight Connector 2"/>
          <p:cNvCxnSpPr/>
          <p:nvPr/>
        </p:nvCxnSpPr>
        <p:spPr>
          <a:xfrm>
            <a:off x="686119" y="3749473"/>
            <a:ext cx="8160441" cy="0"/>
          </a:xfrm>
          <a:prstGeom prst="line">
            <a:avLst/>
          </a:prstGeom>
          <a:ln w="38100">
            <a:solidFill>
              <a:srgbClr val="660066"/>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a:off x="686119" y="3238499"/>
            <a:ext cx="1627632" cy="0"/>
          </a:xfrm>
          <a:prstGeom prst="straightConnector1">
            <a:avLst/>
          </a:prstGeom>
          <a:ln w="38100">
            <a:solidFill>
              <a:srgbClr val="660066"/>
            </a:solidFill>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2357545" y="2763132"/>
            <a:ext cx="1506334" cy="0"/>
          </a:xfrm>
          <a:prstGeom prst="straightConnector1">
            <a:avLst/>
          </a:prstGeom>
          <a:ln w="38100">
            <a:solidFill>
              <a:srgbClr val="660066"/>
            </a:solidFill>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3831335" y="2266769"/>
            <a:ext cx="4727448" cy="0"/>
          </a:xfrm>
          <a:prstGeom prst="straightConnector1">
            <a:avLst/>
          </a:prstGeom>
          <a:ln w="38100">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a:off x="5287963" y="1791389"/>
            <a:ext cx="1506334" cy="0"/>
          </a:xfrm>
          <a:prstGeom prst="straightConnector1">
            <a:avLst/>
          </a:prstGeom>
          <a:ln w="38100">
            <a:solidFill>
              <a:srgbClr val="008000"/>
            </a:solidFill>
          </a:ln>
          <a:effectLst/>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166603" y="3864913"/>
            <a:ext cx="8392180" cy="666849"/>
          </a:xfrm>
          <a:prstGeom prst="rect">
            <a:avLst/>
          </a:prstGeom>
        </p:spPr>
        <p:txBody>
          <a:bodyPr wrap="square">
            <a:spAutoFit/>
          </a:bodyPr>
          <a:lstStyle/>
          <a:p>
            <a:pPr>
              <a:lnSpc>
                <a:spcPct val="120000"/>
              </a:lnSpc>
            </a:pPr>
            <a:r>
              <a:rPr lang="en-US" sz="3200" dirty="0">
                <a:solidFill>
                  <a:srgbClr val="008000"/>
                </a:solidFill>
              </a:rPr>
              <a:t>z</a:t>
            </a:r>
            <a:r>
              <a:rPr lang="en-US" sz="3200" baseline="-25000" dirty="0">
                <a:solidFill>
                  <a:srgbClr val="008000"/>
                </a:solidFill>
              </a:rPr>
              <a:t>1</a:t>
            </a:r>
            <a:r>
              <a:rPr lang="en-US" sz="3200" dirty="0">
                <a:solidFill>
                  <a:srgbClr val="008000"/>
                </a:solidFill>
              </a:rPr>
              <a:t> =  ad + cd + t(</a:t>
            </a:r>
            <a:r>
              <a:rPr lang="en-US" sz="3200" dirty="0" err="1">
                <a:solidFill>
                  <a:srgbClr val="008000"/>
                </a:solidFill>
              </a:rPr>
              <a:t>bc</a:t>
            </a:r>
            <a:r>
              <a:rPr lang="en-US" sz="3200" dirty="0">
                <a:solidFill>
                  <a:srgbClr val="008000"/>
                </a:solidFill>
              </a:rPr>
              <a:t>) + t(</a:t>
            </a:r>
            <a:r>
              <a:rPr lang="en-US" sz="3200" dirty="0" err="1">
                <a:solidFill>
                  <a:srgbClr val="008000"/>
                </a:solidFill>
              </a:rPr>
              <a:t>ab</a:t>
            </a:r>
            <a:r>
              <a:rPr lang="en-US" sz="3200" dirty="0">
                <a:solidFill>
                  <a:srgbClr val="008000"/>
                </a:solidFill>
              </a:rPr>
              <a:t>),   z</a:t>
            </a:r>
            <a:r>
              <a:rPr lang="en-US" sz="3200" baseline="-25000" dirty="0">
                <a:solidFill>
                  <a:srgbClr val="008000"/>
                </a:solidFill>
              </a:rPr>
              <a:t>2</a:t>
            </a:r>
            <a:r>
              <a:rPr lang="en-US" sz="3200" dirty="0">
                <a:solidFill>
                  <a:srgbClr val="008000"/>
                </a:solidFill>
              </a:rPr>
              <a:t> =  ac + t</a:t>
            </a:r>
            <a:r>
              <a:rPr lang="en-US" sz="3200" baseline="30000" dirty="0">
                <a:solidFill>
                  <a:srgbClr val="008000"/>
                </a:solidFill>
              </a:rPr>
              <a:t>2</a:t>
            </a:r>
            <a:r>
              <a:rPr lang="en-US" sz="3200" dirty="0">
                <a:solidFill>
                  <a:srgbClr val="008000"/>
                </a:solidFill>
              </a:rPr>
              <a:t>bc + t</a:t>
            </a:r>
            <a:r>
              <a:rPr lang="en-US" sz="3200" baseline="30000" dirty="0">
                <a:solidFill>
                  <a:srgbClr val="008000"/>
                </a:solidFill>
              </a:rPr>
              <a:t>2</a:t>
            </a:r>
            <a:r>
              <a:rPr lang="en-US" sz="3200" dirty="0">
                <a:solidFill>
                  <a:srgbClr val="008000"/>
                </a:solidFill>
              </a:rPr>
              <a:t>ab</a:t>
            </a:r>
          </a:p>
        </p:txBody>
      </p:sp>
    </p:spTree>
    <p:extLst>
      <p:ext uri="{BB962C8B-B14F-4D97-AF65-F5344CB8AC3E}">
        <p14:creationId xmlns:p14="http://schemas.microsoft.com/office/powerpoint/2010/main" val="1995429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0124" y="146551"/>
            <a:ext cx="8739952" cy="369332"/>
          </a:xfrm>
          <a:prstGeom prst="rect">
            <a:avLst/>
          </a:prstGeom>
        </p:spPr>
        <p:txBody>
          <a:bodyPr wrap="square">
            <a:spAutoFit/>
          </a:bodyPr>
          <a:lstStyle/>
          <a:p>
            <a:r>
              <a:rPr lang="en-US" dirty="0" smtClean="0"/>
              <a:t>The Theory of Multidimensional Persistence, </a:t>
            </a:r>
            <a:r>
              <a:rPr lang="en-US" dirty="0"/>
              <a:t> </a:t>
            </a:r>
            <a:r>
              <a:rPr lang="en-US" dirty="0" smtClean="0"/>
              <a:t>Gunnar </a:t>
            </a:r>
            <a:r>
              <a:rPr lang="en-US" dirty="0" err="1" smtClean="0"/>
              <a:t>Carlsson</a:t>
            </a:r>
            <a:r>
              <a:rPr lang="en-US" dirty="0" smtClean="0"/>
              <a:t>, </a:t>
            </a:r>
            <a:r>
              <a:rPr lang="en-US" dirty="0" err="1" smtClean="0"/>
              <a:t>Afra</a:t>
            </a:r>
            <a:r>
              <a:rPr lang="en-US" dirty="0" smtClean="0"/>
              <a:t> </a:t>
            </a:r>
            <a:r>
              <a:rPr lang="en-US" dirty="0" err="1" smtClean="0"/>
              <a:t>Zomorodian</a:t>
            </a:r>
            <a:endParaRPr lang="en-US" dirty="0"/>
          </a:p>
        </p:txBody>
      </p:sp>
      <p:sp>
        <p:nvSpPr>
          <p:cNvPr id="3" name="Rectangle 2"/>
          <p:cNvSpPr/>
          <p:nvPr/>
        </p:nvSpPr>
        <p:spPr>
          <a:xfrm>
            <a:off x="250124" y="574761"/>
            <a:ext cx="8893876" cy="923330"/>
          </a:xfrm>
          <a:prstGeom prst="rect">
            <a:avLst/>
          </a:prstGeom>
        </p:spPr>
        <p:txBody>
          <a:bodyPr wrap="square">
            <a:spAutoFit/>
          </a:bodyPr>
          <a:lstStyle/>
          <a:p>
            <a:r>
              <a:rPr lang="en-US" b="1" dirty="0"/>
              <a:t>"Persistence and Point Clouds" </a:t>
            </a:r>
            <a:r>
              <a:rPr lang="en-US" b="1" dirty="0" err="1"/>
              <a:t>Functoriality</a:t>
            </a:r>
            <a:r>
              <a:rPr lang="en-US" b="1" dirty="0"/>
              <a:t>, diagrams, difficulties in classifying diagrams, </a:t>
            </a:r>
            <a:endParaRPr lang="en-US" b="1" dirty="0" smtClean="0"/>
          </a:p>
          <a:p>
            <a:r>
              <a:rPr lang="en-US" b="1" dirty="0" smtClean="0"/>
              <a:t>multidimensional </a:t>
            </a:r>
            <a:r>
              <a:rPr lang="en-US" b="1" dirty="0"/>
              <a:t>persistence, </a:t>
            </a:r>
            <a:r>
              <a:rPr lang="en-US" b="1" dirty="0" err="1"/>
              <a:t>Gröbner</a:t>
            </a:r>
            <a:r>
              <a:rPr lang="en-US" b="1" dirty="0"/>
              <a:t> </a:t>
            </a:r>
            <a:r>
              <a:rPr lang="en-US" b="1" dirty="0" smtClean="0"/>
              <a:t>bases, </a:t>
            </a:r>
            <a:r>
              <a:rPr lang="en-US" dirty="0" smtClean="0"/>
              <a:t> Gunnar </a:t>
            </a:r>
            <a:r>
              <a:rPr lang="en-US" dirty="0" err="1" smtClean="0"/>
              <a:t>Carlsson</a:t>
            </a:r>
            <a:r>
              <a:rPr lang="en-US" dirty="0" smtClean="0"/>
              <a:t> </a:t>
            </a:r>
          </a:p>
          <a:p>
            <a:r>
              <a:rPr lang="en-US" dirty="0" smtClean="0"/>
              <a:t>http://</a:t>
            </a:r>
            <a:r>
              <a:rPr lang="en-US" dirty="0" err="1" smtClean="0"/>
              <a:t>www.ima.umn.edu</a:t>
            </a:r>
            <a:r>
              <a:rPr lang="en-US" dirty="0" smtClean="0"/>
              <a:t>/videos/?id=862</a:t>
            </a:r>
            <a:endParaRPr lang="en-US" dirty="0"/>
          </a:p>
        </p:txBody>
      </p:sp>
      <p:pic>
        <p:nvPicPr>
          <p:cNvPr id="4" name="Picture 3"/>
          <p:cNvPicPr>
            <a:picLocks noChangeAspect="1"/>
          </p:cNvPicPr>
          <p:nvPr/>
        </p:nvPicPr>
        <p:blipFill>
          <a:blip r:embed="rId2"/>
          <a:stretch>
            <a:fillRect/>
          </a:stretch>
        </p:blipFill>
        <p:spPr>
          <a:xfrm>
            <a:off x="1239408" y="1511682"/>
            <a:ext cx="6834865" cy="5185070"/>
          </a:xfrm>
          <a:prstGeom prst="rect">
            <a:avLst/>
          </a:prstGeom>
        </p:spPr>
      </p:pic>
    </p:spTree>
    <p:extLst>
      <p:ext uri="{BB962C8B-B14F-4D97-AF65-F5344CB8AC3E}">
        <p14:creationId xmlns:p14="http://schemas.microsoft.com/office/powerpoint/2010/main" val="4958704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04800" y="0"/>
            <a:ext cx="8512233" cy="6858000"/>
          </a:xfrm>
          <a:prstGeom prst="rect">
            <a:avLst/>
          </a:prstGeom>
        </p:spPr>
      </p:pic>
      <p:sp>
        <p:nvSpPr>
          <p:cNvPr id="4" name="Rectangle 3"/>
          <p:cNvSpPr/>
          <p:nvPr/>
        </p:nvSpPr>
        <p:spPr>
          <a:xfrm>
            <a:off x="2857500" y="101600"/>
            <a:ext cx="939800" cy="6654800"/>
          </a:xfrm>
          <a:prstGeom prst="rect">
            <a:avLst/>
          </a:prstGeom>
          <a:noFill/>
          <a:ln w="5715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8383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81000" y="0"/>
            <a:ext cx="8373850" cy="6858000"/>
          </a:xfrm>
          <a:prstGeom prst="rect">
            <a:avLst/>
          </a:prstGeom>
        </p:spPr>
      </p:pic>
    </p:spTree>
    <p:extLst>
      <p:ext uri="{BB962C8B-B14F-4D97-AF65-F5344CB8AC3E}">
        <p14:creationId xmlns:p14="http://schemas.microsoft.com/office/powerpoint/2010/main" val="6015218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016004"/>
            <a:ext cx="9144000" cy="5313405"/>
          </a:xfrm>
          <a:prstGeom prst="rect">
            <a:avLst/>
          </a:prstGeom>
        </p:spPr>
      </p:pic>
      <p:sp>
        <p:nvSpPr>
          <p:cNvPr id="3" name="TextBox 2"/>
          <p:cNvSpPr txBox="1"/>
          <p:nvPr/>
        </p:nvSpPr>
        <p:spPr>
          <a:xfrm>
            <a:off x="985121" y="253998"/>
            <a:ext cx="7173759" cy="584776"/>
          </a:xfrm>
          <a:prstGeom prst="rect">
            <a:avLst/>
          </a:prstGeom>
          <a:noFill/>
        </p:spPr>
        <p:txBody>
          <a:bodyPr wrap="none" rtlCol="0">
            <a:spAutoFit/>
          </a:bodyPr>
          <a:lstStyle/>
          <a:p>
            <a:r>
              <a:rPr lang="en-US" sz="3200" dirty="0" smtClean="0">
                <a:solidFill>
                  <a:srgbClr val="660066"/>
                </a:solidFill>
              </a:rPr>
              <a:t>http://</a:t>
            </a:r>
            <a:r>
              <a:rPr lang="en-US" sz="3200" dirty="0" err="1" smtClean="0">
                <a:solidFill>
                  <a:srgbClr val="660066"/>
                </a:solidFill>
              </a:rPr>
              <a:t>www.mrzv.org</a:t>
            </a:r>
            <a:r>
              <a:rPr lang="en-US" sz="3200" dirty="0" smtClean="0">
                <a:solidFill>
                  <a:srgbClr val="660066"/>
                </a:solidFill>
              </a:rPr>
              <a:t>/software/</a:t>
            </a:r>
            <a:r>
              <a:rPr lang="en-US" sz="3200" dirty="0" err="1" smtClean="0">
                <a:solidFill>
                  <a:srgbClr val="660066"/>
                </a:solidFill>
              </a:rPr>
              <a:t>dionysus</a:t>
            </a:r>
            <a:r>
              <a:rPr lang="en-US" sz="3200" dirty="0" smtClean="0">
                <a:solidFill>
                  <a:srgbClr val="660066"/>
                </a:solidFill>
              </a:rPr>
              <a:t>/</a:t>
            </a:r>
            <a:endParaRPr lang="en-US" sz="3200" dirty="0">
              <a:solidFill>
                <a:srgbClr val="660066"/>
              </a:solidFill>
            </a:endParaRPr>
          </a:p>
        </p:txBody>
      </p:sp>
    </p:spTree>
    <p:extLst>
      <p:ext uri="{BB962C8B-B14F-4D97-AF65-F5344CB8AC3E}">
        <p14:creationId xmlns:p14="http://schemas.microsoft.com/office/powerpoint/2010/main" val="4037453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87720" y="-548946"/>
            <a:ext cx="4622800" cy="3606800"/>
          </a:xfrm>
          <a:prstGeom prst="rect">
            <a:avLst/>
          </a:prstGeom>
        </p:spPr>
      </p:pic>
      <p:pic>
        <p:nvPicPr>
          <p:cNvPr id="3" name="Picture 2"/>
          <p:cNvPicPr>
            <a:picLocks noChangeAspect="1"/>
          </p:cNvPicPr>
          <p:nvPr/>
        </p:nvPicPr>
        <p:blipFill>
          <a:blip r:embed="rId3"/>
          <a:stretch>
            <a:fillRect/>
          </a:stretch>
        </p:blipFill>
        <p:spPr>
          <a:xfrm>
            <a:off x="2755710" y="-1"/>
            <a:ext cx="6480386" cy="3931920"/>
          </a:xfrm>
          <a:prstGeom prst="rect">
            <a:avLst/>
          </a:prstGeom>
        </p:spPr>
      </p:pic>
      <p:sp>
        <p:nvSpPr>
          <p:cNvPr id="7" name="Rectangle 6"/>
          <p:cNvSpPr/>
          <p:nvPr/>
        </p:nvSpPr>
        <p:spPr>
          <a:xfrm>
            <a:off x="516819" y="3919698"/>
            <a:ext cx="7885177" cy="369332"/>
          </a:xfrm>
          <a:prstGeom prst="rect">
            <a:avLst/>
          </a:prstGeom>
        </p:spPr>
        <p:txBody>
          <a:bodyPr wrap="square">
            <a:spAutoFit/>
          </a:bodyPr>
          <a:lstStyle/>
          <a:p>
            <a:endParaRPr lang="en-US" dirty="0"/>
          </a:p>
        </p:txBody>
      </p:sp>
      <p:sp>
        <p:nvSpPr>
          <p:cNvPr id="8" name="Rectangle 7"/>
          <p:cNvSpPr/>
          <p:nvPr/>
        </p:nvSpPr>
        <p:spPr>
          <a:xfrm>
            <a:off x="251026" y="3778259"/>
            <a:ext cx="8892974" cy="3354765"/>
          </a:xfrm>
          <a:prstGeom prst="rect">
            <a:avLst/>
          </a:prstGeom>
        </p:spPr>
        <p:txBody>
          <a:bodyPr wrap="square">
            <a:spAutoFit/>
          </a:bodyPr>
          <a:lstStyle/>
          <a:p>
            <a:r>
              <a:rPr lang="en-US" sz="3200" dirty="0" smtClean="0"/>
              <a:t>Lee</a:t>
            </a:r>
            <a:r>
              <a:rPr lang="en-US" sz="3200" dirty="0"/>
              <a:t>-Mumford-Pedersen [LMP] study only high </a:t>
            </a:r>
            <a:r>
              <a:rPr lang="en-US" sz="3200" dirty="0" smtClean="0"/>
              <a:t>contrast patches.</a:t>
            </a:r>
          </a:p>
          <a:p>
            <a:endParaRPr lang="en-US" sz="1600" dirty="0"/>
          </a:p>
          <a:p>
            <a:r>
              <a:rPr lang="en-US" sz="3200" dirty="0" smtClean="0"/>
              <a:t>Collection:  4.5 x 10</a:t>
            </a:r>
            <a:r>
              <a:rPr lang="en-US" sz="3200" baseline="30000" dirty="0" smtClean="0"/>
              <a:t>6</a:t>
            </a:r>
            <a:r>
              <a:rPr lang="en-US" sz="3200" dirty="0" smtClean="0"/>
              <a:t> </a:t>
            </a:r>
            <a:r>
              <a:rPr lang="en-US" sz="3200" dirty="0"/>
              <a:t>high contrast patches from a</a:t>
            </a:r>
          </a:p>
          <a:p>
            <a:r>
              <a:rPr lang="en-US" sz="3200" dirty="0"/>
              <a:t>collection of images obtained by van </a:t>
            </a:r>
            <a:r>
              <a:rPr lang="en-US" sz="3200" dirty="0" err="1"/>
              <a:t>Hateren</a:t>
            </a:r>
            <a:r>
              <a:rPr lang="en-US" sz="3200" dirty="0"/>
              <a:t> and van </a:t>
            </a:r>
            <a:r>
              <a:rPr lang="en-US" sz="3200" dirty="0" smtClean="0"/>
              <a:t>der </a:t>
            </a:r>
            <a:r>
              <a:rPr lang="en-US" sz="3200" dirty="0" err="1" smtClean="0"/>
              <a:t>Schaaf</a:t>
            </a:r>
            <a:endParaRPr lang="en-US" sz="3200" dirty="0" smtClean="0"/>
          </a:p>
          <a:p>
            <a:endParaRPr lang="en-US" dirty="0" smtClean="0"/>
          </a:p>
          <a:p>
            <a:endParaRPr lang="en-US" dirty="0"/>
          </a:p>
        </p:txBody>
      </p:sp>
      <p:sp>
        <p:nvSpPr>
          <p:cNvPr id="5" name="Rectangle 4"/>
          <p:cNvSpPr/>
          <p:nvPr/>
        </p:nvSpPr>
        <p:spPr>
          <a:xfrm>
            <a:off x="94940" y="6466782"/>
            <a:ext cx="9049060" cy="369332"/>
          </a:xfrm>
          <a:prstGeom prst="rect">
            <a:avLst/>
          </a:prstGeom>
        </p:spPr>
        <p:txBody>
          <a:bodyPr wrap="square">
            <a:spAutoFit/>
          </a:bodyPr>
          <a:lstStyle/>
          <a:p>
            <a:r>
              <a:rPr lang="en-US" dirty="0">
                <a:hlinkClick r:id="rId4"/>
              </a:rPr>
              <a:t>http://www.kyb.mpg.de/de/forschung/fg/bethgegroup/downloads/van-hateren-dataset.html</a:t>
            </a:r>
            <a:endParaRPr lang="en-US" dirty="0"/>
          </a:p>
        </p:txBody>
      </p:sp>
    </p:spTree>
    <p:extLst>
      <p:ext uri="{BB962C8B-B14F-4D97-AF65-F5344CB8AC3E}">
        <p14:creationId xmlns:p14="http://schemas.microsoft.com/office/powerpoint/2010/main" val="28287859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87720" y="-548946"/>
            <a:ext cx="4622800" cy="3606800"/>
          </a:xfrm>
          <a:prstGeom prst="rect">
            <a:avLst/>
          </a:prstGeom>
        </p:spPr>
      </p:pic>
      <p:pic>
        <p:nvPicPr>
          <p:cNvPr id="3" name="Picture 2"/>
          <p:cNvPicPr>
            <a:picLocks noChangeAspect="1"/>
          </p:cNvPicPr>
          <p:nvPr/>
        </p:nvPicPr>
        <p:blipFill>
          <a:blip r:embed="rId3"/>
          <a:stretch>
            <a:fillRect/>
          </a:stretch>
        </p:blipFill>
        <p:spPr>
          <a:xfrm>
            <a:off x="2755710" y="-1"/>
            <a:ext cx="6480386" cy="3931920"/>
          </a:xfrm>
          <a:prstGeom prst="rect">
            <a:avLst/>
          </a:prstGeom>
        </p:spPr>
      </p:pic>
      <p:sp>
        <p:nvSpPr>
          <p:cNvPr id="7" name="Rectangle 6"/>
          <p:cNvSpPr/>
          <p:nvPr/>
        </p:nvSpPr>
        <p:spPr>
          <a:xfrm>
            <a:off x="516819" y="3919698"/>
            <a:ext cx="7885177" cy="369332"/>
          </a:xfrm>
          <a:prstGeom prst="rect">
            <a:avLst/>
          </a:prstGeom>
        </p:spPr>
        <p:txBody>
          <a:bodyPr wrap="square">
            <a:spAutoFit/>
          </a:bodyPr>
          <a:lstStyle/>
          <a:p>
            <a:endParaRPr lang="en-US" dirty="0"/>
          </a:p>
        </p:txBody>
      </p:sp>
      <p:sp>
        <p:nvSpPr>
          <p:cNvPr id="8" name="Rectangle 7"/>
          <p:cNvSpPr/>
          <p:nvPr/>
        </p:nvSpPr>
        <p:spPr>
          <a:xfrm>
            <a:off x="251026" y="3778259"/>
            <a:ext cx="8892974" cy="2800766"/>
          </a:xfrm>
          <a:prstGeom prst="rect">
            <a:avLst/>
          </a:prstGeom>
        </p:spPr>
        <p:txBody>
          <a:bodyPr wrap="square">
            <a:spAutoFit/>
          </a:bodyPr>
          <a:lstStyle/>
          <a:p>
            <a:r>
              <a:rPr lang="en-US" sz="3200" dirty="0" smtClean="0"/>
              <a:t>Lee</a:t>
            </a:r>
            <a:r>
              <a:rPr lang="en-US" sz="3200" dirty="0"/>
              <a:t>-Mumford-Pedersen [LMP] study only high </a:t>
            </a:r>
            <a:r>
              <a:rPr lang="en-US" sz="3200" dirty="0" smtClean="0"/>
              <a:t>contrast patches.</a:t>
            </a:r>
          </a:p>
          <a:p>
            <a:endParaRPr lang="en-US" sz="1600" dirty="0"/>
          </a:p>
          <a:p>
            <a:r>
              <a:rPr lang="en-US" sz="3200" dirty="0" smtClean="0"/>
              <a:t>Collection:  4.5 x 10</a:t>
            </a:r>
            <a:r>
              <a:rPr lang="en-US" sz="3200" baseline="30000" dirty="0" smtClean="0"/>
              <a:t>6</a:t>
            </a:r>
            <a:r>
              <a:rPr lang="en-US" sz="3200" dirty="0" smtClean="0"/>
              <a:t> </a:t>
            </a:r>
            <a:r>
              <a:rPr lang="en-US" sz="3200" dirty="0"/>
              <a:t>high contrast patches from a</a:t>
            </a:r>
          </a:p>
          <a:p>
            <a:r>
              <a:rPr lang="en-US" sz="3200" dirty="0"/>
              <a:t>collection of images obtained by van </a:t>
            </a:r>
            <a:r>
              <a:rPr lang="en-US" sz="3200" dirty="0" err="1"/>
              <a:t>Hateren</a:t>
            </a:r>
            <a:r>
              <a:rPr lang="en-US" sz="3200" dirty="0"/>
              <a:t> and van </a:t>
            </a:r>
            <a:r>
              <a:rPr lang="en-US" sz="3200" dirty="0" smtClean="0"/>
              <a:t>der </a:t>
            </a:r>
            <a:r>
              <a:rPr lang="en-US" sz="3200" dirty="0" err="1" smtClean="0"/>
              <a:t>Schaaf</a:t>
            </a:r>
            <a:endParaRPr lang="en-US" sz="3200" dirty="0"/>
          </a:p>
        </p:txBody>
      </p:sp>
      <p:sp>
        <p:nvSpPr>
          <p:cNvPr id="5" name="TextBox 4"/>
          <p:cNvSpPr txBox="1"/>
          <p:nvPr/>
        </p:nvSpPr>
        <p:spPr>
          <a:xfrm>
            <a:off x="246741" y="5106346"/>
            <a:ext cx="8650519" cy="1323439"/>
          </a:xfrm>
          <a:prstGeom prst="rect">
            <a:avLst/>
          </a:prstGeom>
          <a:solidFill>
            <a:srgbClr val="002060"/>
          </a:solidFill>
        </p:spPr>
        <p:txBody>
          <a:bodyPr wrap="square" rtlCol="0">
            <a:spAutoFit/>
          </a:bodyPr>
          <a:lstStyle/>
          <a:p>
            <a:pPr algn="ctr"/>
            <a:endParaRPr lang="en-US" sz="2400" dirty="0" smtClean="0"/>
          </a:p>
          <a:p>
            <a:pPr algn="ctr"/>
            <a:r>
              <a:rPr lang="en-US" sz="3200" dirty="0" smtClean="0">
                <a:solidFill>
                  <a:srgbClr val="FFFF00"/>
                </a:solidFill>
              </a:rPr>
              <a:t>Choose how to model your data</a:t>
            </a:r>
          </a:p>
          <a:p>
            <a:pPr algn="ctr"/>
            <a:endParaRPr lang="en-US" sz="2400" dirty="0" smtClean="0">
              <a:solidFill>
                <a:srgbClr val="FFFF00"/>
              </a:solidFill>
            </a:endParaRPr>
          </a:p>
        </p:txBody>
      </p:sp>
    </p:spTree>
    <p:extLst>
      <p:ext uri="{BB962C8B-B14F-4D97-AF65-F5344CB8AC3E}">
        <p14:creationId xmlns:p14="http://schemas.microsoft.com/office/powerpoint/2010/main" val="11859265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91441" y="3864608"/>
            <a:ext cx="5656580" cy="1347597"/>
          </a:xfrm>
          <a:prstGeom prst="rect">
            <a:avLst/>
          </a:prstGeom>
          <a:ln>
            <a:solidFill>
              <a:srgbClr val="0000FF"/>
            </a:solidFill>
          </a:ln>
        </p:spPr>
      </p:pic>
      <p:pic>
        <p:nvPicPr>
          <p:cNvPr id="4" name="Picture 3"/>
          <p:cNvPicPr>
            <a:picLocks noChangeAspect="1"/>
          </p:cNvPicPr>
          <p:nvPr/>
        </p:nvPicPr>
        <p:blipFill>
          <a:blip r:embed="rId3"/>
          <a:stretch>
            <a:fillRect/>
          </a:stretch>
        </p:blipFill>
        <p:spPr>
          <a:xfrm>
            <a:off x="94113" y="917261"/>
            <a:ext cx="5723128" cy="2478913"/>
          </a:xfrm>
          <a:prstGeom prst="rect">
            <a:avLst/>
          </a:prstGeom>
          <a:ln>
            <a:solidFill>
              <a:srgbClr val="0000FF"/>
            </a:solidFill>
          </a:ln>
        </p:spPr>
      </p:pic>
      <p:pic>
        <p:nvPicPr>
          <p:cNvPr id="5" name="Picture 4"/>
          <p:cNvPicPr>
            <a:picLocks noChangeAspect="1"/>
          </p:cNvPicPr>
          <p:nvPr/>
        </p:nvPicPr>
        <p:blipFill>
          <a:blip r:embed="rId4"/>
          <a:stretch>
            <a:fillRect/>
          </a:stretch>
        </p:blipFill>
        <p:spPr>
          <a:xfrm>
            <a:off x="5891071" y="1784362"/>
            <a:ext cx="3117640" cy="3282696"/>
          </a:xfrm>
          <a:prstGeom prst="rect">
            <a:avLst/>
          </a:prstGeom>
        </p:spPr>
      </p:pic>
      <p:sp>
        <p:nvSpPr>
          <p:cNvPr id="8" name="TextBox 7"/>
          <p:cNvSpPr txBox="1"/>
          <p:nvPr/>
        </p:nvSpPr>
        <p:spPr>
          <a:xfrm>
            <a:off x="246741" y="5244894"/>
            <a:ext cx="8650519" cy="1569660"/>
          </a:xfrm>
          <a:prstGeom prst="rect">
            <a:avLst/>
          </a:prstGeom>
          <a:solidFill>
            <a:srgbClr val="002060"/>
          </a:solidFill>
        </p:spPr>
        <p:txBody>
          <a:bodyPr wrap="square" rtlCol="0">
            <a:spAutoFit/>
          </a:bodyPr>
          <a:lstStyle/>
          <a:p>
            <a:pPr algn="ctr"/>
            <a:endParaRPr lang="en-US" sz="1600" dirty="0" smtClean="0"/>
          </a:p>
          <a:p>
            <a:pPr algn="ctr"/>
            <a:r>
              <a:rPr lang="en-US" sz="3200" dirty="0" smtClean="0">
                <a:solidFill>
                  <a:srgbClr val="FFFF00"/>
                </a:solidFill>
              </a:rPr>
              <a:t>Choose how to model your data</a:t>
            </a:r>
          </a:p>
          <a:p>
            <a:pPr algn="ctr"/>
            <a:r>
              <a:rPr lang="en-US" sz="3200" dirty="0" smtClean="0">
                <a:solidFill>
                  <a:srgbClr val="FFFF00"/>
                </a:solidFill>
              </a:rPr>
              <a:t>Consult previous methods.</a:t>
            </a:r>
          </a:p>
          <a:p>
            <a:pPr algn="ctr"/>
            <a:endParaRPr lang="en-US" sz="1600" dirty="0" smtClean="0">
              <a:solidFill>
                <a:srgbClr val="FFFF00"/>
              </a:solidFill>
            </a:endParaRPr>
          </a:p>
        </p:txBody>
      </p:sp>
    </p:spTree>
    <p:extLst>
      <p:ext uri="{BB962C8B-B14F-4D97-AF65-F5344CB8AC3E}">
        <p14:creationId xmlns:p14="http://schemas.microsoft.com/office/powerpoint/2010/main" val="15161705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6305" y="318654"/>
            <a:ext cx="8631381" cy="6586418"/>
          </a:xfrm>
          <a:prstGeom prst="rect">
            <a:avLst/>
          </a:prstGeom>
          <a:noFill/>
        </p:spPr>
        <p:txBody>
          <a:bodyPr wrap="square" rtlCol="0">
            <a:spAutoFit/>
          </a:bodyPr>
          <a:lstStyle/>
          <a:p>
            <a:r>
              <a:rPr lang="en-US" sz="4400" dirty="0" smtClean="0"/>
              <a:t>What to do if you are overwhelmed by the number of possible ways to model your data (or if you have no ideas):</a:t>
            </a:r>
          </a:p>
          <a:p>
            <a:endParaRPr lang="en-US" sz="3200" dirty="0"/>
          </a:p>
          <a:p>
            <a:pPr algn="ctr"/>
            <a:r>
              <a:rPr lang="en-US" sz="5400" dirty="0" smtClean="0">
                <a:solidFill>
                  <a:srgbClr val="7030A0"/>
                </a:solidFill>
              </a:rPr>
              <a:t>Do what the experts do.</a:t>
            </a:r>
          </a:p>
          <a:p>
            <a:endParaRPr lang="en-US" sz="3200" dirty="0" smtClean="0"/>
          </a:p>
          <a:p>
            <a:r>
              <a:rPr lang="en-US" sz="4800" dirty="0" smtClean="0"/>
              <a:t>Borrow ideas.  </a:t>
            </a:r>
          </a:p>
          <a:p>
            <a:r>
              <a:rPr lang="en-US" sz="4800" dirty="0" smtClean="0"/>
              <a:t>Use what others have done</a:t>
            </a:r>
            <a:r>
              <a:rPr lang="en-US" sz="3200" dirty="0" smtClean="0"/>
              <a:t>.</a:t>
            </a:r>
            <a:endParaRPr lang="en-US" sz="3200" dirty="0"/>
          </a:p>
          <a:p>
            <a:endParaRPr lang="en-US" sz="3200" dirty="0" smtClean="0"/>
          </a:p>
        </p:txBody>
      </p:sp>
    </p:spTree>
    <p:extLst>
      <p:ext uri="{BB962C8B-B14F-4D97-AF65-F5344CB8AC3E}">
        <p14:creationId xmlns:p14="http://schemas.microsoft.com/office/powerpoint/2010/main" val="16471238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41" y="48489"/>
            <a:ext cx="7460672" cy="461665"/>
          </a:xfrm>
          <a:prstGeom prst="rect">
            <a:avLst/>
          </a:prstGeom>
          <a:noFill/>
        </p:spPr>
        <p:txBody>
          <a:bodyPr wrap="square" rtlCol="0">
            <a:spAutoFit/>
          </a:bodyPr>
          <a:lstStyle/>
          <a:p>
            <a:r>
              <a:rPr lang="en-US" sz="2400" dirty="0" err="1" smtClean="0">
                <a:solidFill>
                  <a:srgbClr val="7030A0"/>
                </a:solidFill>
              </a:rPr>
              <a:t>Carlsson</a:t>
            </a:r>
            <a:r>
              <a:rPr lang="en-US" sz="2400" dirty="0" smtClean="0">
                <a:solidFill>
                  <a:srgbClr val="7030A0"/>
                </a:solidFill>
              </a:rPr>
              <a:t> et al used</a:t>
            </a:r>
          </a:p>
        </p:txBody>
      </p:sp>
      <p:pic>
        <p:nvPicPr>
          <p:cNvPr id="5" name="Picture 4"/>
          <p:cNvPicPr>
            <a:picLocks noChangeAspect="1"/>
          </p:cNvPicPr>
          <p:nvPr/>
        </p:nvPicPr>
        <p:blipFill>
          <a:blip r:embed="rId2"/>
          <a:stretch>
            <a:fillRect/>
          </a:stretch>
        </p:blipFill>
        <p:spPr>
          <a:xfrm>
            <a:off x="49878" y="600892"/>
            <a:ext cx="9052560" cy="3838509"/>
          </a:xfrm>
          <a:prstGeom prst="rect">
            <a:avLst/>
          </a:prstGeom>
        </p:spPr>
      </p:pic>
      <p:pic>
        <p:nvPicPr>
          <p:cNvPr id="2" name="Picture 1"/>
          <p:cNvPicPr>
            <a:picLocks noChangeAspect="1"/>
          </p:cNvPicPr>
          <p:nvPr/>
        </p:nvPicPr>
        <p:blipFill>
          <a:blip r:embed="rId3"/>
          <a:stretch>
            <a:fillRect/>
          </a:stretch>
        </p:blipFill>
        <p:spPr>
          <a:xfrm>
            <a:off x="339000" y="4011511"/>
            <a:ext cx="8412480" cy="5734552"/>
          </a:xfrm>
          <a:prstGeom prst="rect">
            <a:avLst/>
          </a:prstGeom>
        </p:spPr>
      </p:pic>
      <p:pic>
        <p:nvPicPr>
          <p:cNvPr id="3" name="Picture 2"/>
          <p:cNvPicPr>
            <a:picLocks noChangeAspect="1"/>
          </p:cNvPicPr>
          <p:nvPr/>
        </p:nvPicPr>
        <p:blipFill>
          <a:blip r:embed="rId4"/>
          <a:stretch>
            <a:fillRect/>
          </a:stretch>
        </p:blipFill>
        <p:spPr>
          <a:xfrm>
            <a:off x="2463894" y="-8369"/>
            <a:ext cx="6638544" cy="632535"/>
          </a:xfrm>
          <a:prstGeom prst="rect">
            <a:avLst/>
          </a:prstGeom>
        </p:spPr>
      </p:pic>
    </p:spTree>
    <p:extLst>
      <p:ext uri="{BB962C8B-B14F-4D97-AF65-F5344CB8AC3E}">
        <p14:creationId xmlns:p14="http://schemas.microsoft.com/office/powerpoint/2010/main" val="25433572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41" y="48489"/>
            <a:ext cx="7460672" cy="461665"/>
          </a:xfrm>
          <a:prstGeom prst="rect">
            <a:avLst/>
          </a:prstGeom>
          <a:noFill/>
        </p:spPr>
        <p:txBody>
          <a:bodyPr wrap="square" rtlCol="0">
            <a:spAutoFit/>
          </a:bodyPr>
          <a:lstStyle/>
          <a:p>
            <a:r>
              <a:rPr lang="en-US" sz="2400" dirty="0" err="1" smtClean="0">
                <a:solidFill>
                  <a:srgbClr val="7030A0"/>
                </a:solidFill>
              </a:rPr>
              <a:t>Carlsson</a:t>
            </a:r>
            <a:r>
              <a:rPr lang="en-US" sz="2400" dirty="0" smtClean="0">
                <a:solidFill>
                  <a:srgbClr val="7030A0"/>
                </a:solidFill>
              </a:rPr>
              <a:t> et al used</a:t>
            </a:r>
          </a:p>
        </p:txBody>
      </p:sp>
      <p:pic>
        <p:nvPicPr>
          <p:cNvPr id="5" name="Picture 4"/>
          <p:cNvPicPr>
            <a:picLocks noChangeAspect="1"/>
          </p:cNvPicPr>
          <p:nvPr/>
        </p:nvPicPr>
        <p:blipFill>
          <a:blip r:embed="rId2"/>
          <a:stretch>
            <a:fillRect/>
          </a:stretch>
        </p:blipFill>
        <p:spPr>
          <a:xfrm>
            <a:off x="49878" y="600892"/>
            <a:ext cx="9052560" cy="3838509"/>
          </a:xfrm>
          <a:prstGeom prst="rect">
            <a:avLst/>
          </a:prstGeom>
        </p:spPr>
      </p:pic>
      <p:pic>
        <p:nvPicPr>
          <p:cNvPr id="2" name="Picture 1"/>
          <p:cNvPicPr>
            <a:picLocks noChangeAspect="1"/>
          </p:cNvPicPr>
          <p:nvPr/>
        </p:nvPicPr>
        <p:blipFill>
          <a:blip r:embed="rId3"/>
          <a:stretch>
            <a:fillRect/>
          </a:stretch>
        </p:blipFill>
        <p:spPr>
          <a:xfrm>
            <a:off x="339000" y="4011511"/>
            <a:ext cx="8412480" cy="5734552"/>
          </a:xfrm>
          <a:prstGeom prst="rect">
            <a:avLst/>
          </a:prstGeom>
        </p:spPr>
      </p:pic>
      <p:pic>
        <p:nvPicPr>
          <p:cNvPr id="3" name="Picture 2"/>
          <p:cNvPicPr>
            <a:picLocks noChangeAspect="1"/>
          </p:cNvPicPr>
          <p:nvPr/>
        </p:nvPicPr>
        <p:blipFill>
          <a:blip r:embed="rId4"/>
          <a:stretch>
            <a:fillRect/>
          </a:stretch>
        </p:blipFill>
        <p:spPr>
          <a:xfrm>
            <a:off x="2463894" y="-8369"/>
            <a:ext cx="6638544" cy="632535"/>
          </a:xfrm>
          <a:prstGeom prst="rect">
            <a:avLst/>
          </a:prstGeom>
        </p:spPr>
      </p:pic>
      <p:sp>
        <p:nvSpPr>
          <p:cNvPr id="9" name="Rectangle 8"/>
          <p:cNvSpPr/>
          <p:nvPr/>
        </p:nvSpPr>
        <p:spPr>
          <a:xfrm>
            <a:off x="-5540" y="4022368"/>
            <a:ext cx="9149540" cy="1477328"/>
          </a:xfrm>
          <a:prstGeom prst="rect">
            <a:avLst/>
          </a:prstGeom>
          <a:solidFill>
            <a:srgbClr val="002060"/>
          </a:solidFill>
        </p:spPr>
        <p:txBody>
          <a:bodyPr wrap="square">
            <a:spAutoFit/>
          </a:bodyPr>
          <a:lstStyle/>
          <a:p>
            <a:r>
              <a:rPr lang="en-US" sz="3000" dirty="0" smtClean="0">
                <a:solidFill>
                  <a:srgbClr val="FFFF00"/>
                </a:solidFill>
                <a:latin typeface="Times-Roman"/>
              </a:rPr>
              <a:t> The </a:t>
            </a:r>
            <a:r>
              <a:rPr lang="en-US" sz="3000" dirty="0">
                <a:solidFill>
                  <a:srgbClr val="FFFF00"/>
                </a:solidFill>
                <a:latin typeface="Times-Roman"/>
              </a:rPr>
              <a:t>majority of high-contrast </a:t>
            </a:r>
            <a:r>
              <a:rPr lang="en-US" sz="3000" dirty="0" smtClean="0">
                <a:solidFill>
                  <a:srgbClr val="FFFF00"/>
                </a:solidFill>
                <a:latin typeface="Times-Roman"/>
              </a:rPr>
              <a:t>optical patches are </a:t>
            </a:r>
            <a:r>
              <a:rPr lang="en-US" sz="3000" dirty="0">
                <a:solidFill>
                  <a:srgbClr val="FFFF00"/>
                </a:solidFill>
                <a:latin typeface="Times-Roman"/>
              </a:rPr>
              <a:t>concentrated around a 2-dimensional </a:t>
            </a:r>
            <a:r>
              <a:rPr lang="en-US" sz="3000" i="1" dirty="0">
                <a:solidFill>
                  <a:srgbClr val="FFFF00"/>
                </a:solidFill>
                <a:latin typeface="Times-Italic"/>
              </a:rPr>
              <a:t>C</a:t>
            </a:r>
            <a:r>
              <a:rPr lang="en-US" sz="3000" baseline="-25000" dirty="0">
                <a:solidFill>
                  <a:srgbClr val="FFFF00"/>
                </a:solidFill>
                <a:latin typeface="Times-Roman"/>
              </a:rPr>
              <a:t>1</a:t>
            </a:r>
            <a:r>
              <a:rPr lang="en-US" sz="3000" dirty="0">
                <a:solidFill>
                  <a:srgbClr val="FFFF00"/>
                </a:solidFill>
                <a:latin typeface="Times-Roman"/>
              </a:rPr>
              <a:t> </a:t>
            </a:r>
            <a:r>
              <a:rPr lang="en-US" sz="3000" i="1" dirty="0" err="1" smtClean="0">
                <a:solidFill>
                  <a:srgbClr val="FFFF00"/>
                </a:solidFill>
                <a:latin typeface="Times-Italic"/>
              </a:rPr>
              <a:t>submanifold</a:t>
            </a:r>
            <a:r>
              <a:rPr lang="en-US" sz="3000" i="1" dirty="0" smtClean="0">
                <a:solidFill>
                  <a:srgbClr val="FFFF00"/>
                </a:solidFill>
                <a:latin typeface="Times-Italic"/>
              </a:rPr>
              <a:t>   </a:t>
            </a:r>
          </a:p>
          <a:p>
            <a:r>
              <a:rPr lang="en-US" sz="3000" i="1" dirty="0">
                <a:solidFill>
                  <a:srgbClr val="FFFF00"/>
                </a:solidFill>
                <a:latin typeface="Times-Italic"/>
              </a:rPr>
              <a:t> </a:t>
            </a:r>
            <a:r>
              <a:rPr lang="en-US" sz="3000" dirty="0" smtClean="0">
                <a:solidFill>
                  <a:srgbClr val="FFFF00"/>
                </a:solidFill>
                <a:latin typeface="Times-Roman"/>
              </a:rPr>
              <a:t>embedded </a:t>
            </a:r>
            <a:r>
              <a:rPr lang="en-US" sz="3000" dirty="0">
                <a:solidFill>
                  <a:srgbClr val="FFFF00"/>
                </a:solidFill>
                <a:latin typeface="Times-Roman"/>
              </a:rPr>
              <a:t>in the </a:t>
            </a:r>
            <a:r>
              <a:rPr lang="en-US" sz="3000" dirty="0" smtClean="0">
                <a:solidFill>
                  <a:srgbClr val="FFFF00"/>
                </a:solidFill>
                <a:latin typeface="Times-Roman"/>
              </a:rPr>
              <a:t>7-dimensional </a:t>
            </a:r>
            <a:r>
              <a:rPr lang="en-US" sz="3000" dirty="0">
                <a:solidFill>
                  <a:srgbClr val="FFFF00"/>
                </a:solidFill>
                <a:latin typeface="Times-Roman"/>
              </a:rPr>
              <a:t>sphere.</a:t>
            </a:r>
            <a:endParaRPr lang="en-US" sz="3000" dirty="0">
              <a:solidFill>
                <a:srgbClr val="FFFF00"/>
              </a:solidFill>
            </a:endParaRPr>
          </a:p>
        </p:txBody>
      </p:sp>
    </p:spTree>
    <p:extLst>
      <p:ext uri="{BB962C8B-B14F-4D97-AF65-F5344CB8AC3E}">
        <p14:creationId xmlns:p14="http://schemas.microsoft.com/office/powerpoint/2010/main" val="23428675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32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8052</TotalTime>
  <Words>1001</Words>
  <Application>Microsoft Office PowerPoint</Application>
  <PresentationFormat>On-screen Show (4:3)</PresentationFormat>
  <Paragraphs>118</Paragraphs>
  <Slides>39</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Arial</vt:lpstr>
      <vt:lpstr>Calibri</vt:lpstr>
      <vt:lpstr>CMMI12</vt:lpstr>
      <vt:lpstr>CMR17</vt:lpstr>
      <vt:lpstr>Symbol</vt:lpstr>
      <vt:lpstr>Times-Italic</vt:lpstr>
      <vt:lpstr>Times-Roman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I Darcy</dc:creator>
  <cp:keywords/>
  <dc:description/>
  <cp:lastModifiedBy>Darcy, Isabel K</cp:lastModifiedBy>
  <cp:revision>153</cp:revision>
  <dcterms:created xsi:type="dcterms:W3CDTF">2013-08-19T23:02:10Z</dcterms:created>
  <dcterms:modified xsi:type="dcterms:W3CDTF">2015-01-27T07:10:49Z</dcterms:modified>
  <cp:category/>
</cp:coreProperties>
</file>