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42" r:id="rId2"/>
    <p:sldId id="343" r:id="rId3"/>
    <p:sldId id="344" r:id="rId4"/>
    <p:sldId id="345" r:id="rId5"/>
    <p:sldId id="377" r:id="rId6"/>
    <p:sldId id="346" r:id="rId7"/>
    <p:sldId id="379" r:id="rId8"/>
    <p:sldId id="380" r:id="rId9"/>
    <p:sldId id="387" r:id="rId10"/>
    <p:sldId id="390" r:id="rId11"/>
    <p:sldId id="391" r:id="rId12"/>
    <p:sldId id="392" r:id="rId13"/>
    <p:sldId id="393" r:id="rId14"/>
    <p:sldId id="347" r:id="rId15"/>
    <p:sldId id="374" r:id="rId16"/>
    <p:sldId id="348" r:id="rId17"/>
    <p:sldId id="407" r:id="rId18"/>
    <p:sldId id="349" r:id="rId19"/>
    <p:sldId id="350" r:id="rId20"/>
    <p:sldId id="351" r:id="rId21"/>
    <p:sldId id="352" r:id="rId22"/>
    <p:sldId id="353" r:id="rId23"/>
    <p:sldId id="354" r:id="rId24"/>
    <p:sldId id="355" r:id="rId25"/>
    <p:sldId id="389" r:id="rId26"/>
    <p:sldId id="396" r:id="rId27"/>
    <p:sldId id="404" r:id="rId28"/>
    <p:sldId id="408" r:id="rId29"/>
    <p:sldId id="370" r:id="rId30"/>
    <p:sldId id="37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6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254" autoAdjust="0"/>
  </p:normalViewPr>
  <p:slideViewPr>
    <p:cSldViewPr snapToGrid="0" snapToObjects="1">
      <p:cViewPr>
        <p:scale>
          <a:sx n="90" d="100"/>
          <a:sy n="90" d="100"/>
        </p:scale>
        <p:origin x="1004" y="192"/>
      </p:cViewPr>
      <p:guideLst>
        <p:guide orient="horz" pos="944"/>
        <p:guide pos="683"/>
      </p:guideLst>
    </p:cSldViewPr>
  </p:slideViewPr>
  <p:notesTextViewPr>
    <p:cViewPr>
      <p:scale>
        <a:sx n="100" d="100"/>
        <a:sy n="100" d="100"/>
      </p:scale>
      <p:origin x="0" y="0"/>
    </p:cViewPr>
  </p:notesTextViewPr>
  <p:sorterViewPr>
    <p:cViewPr varScale="1">
      <p:scale>
        <a:sx n="1" d="1"/>
        <a:sy n="1" d="1"/>
      </p:scale>
      <p:origin x="0" y="-4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B226C-E263-334F-A451-A1B8F7ABBE9E}"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050B5-266D-F045-96EB-A8F4DF4C1637}" type="slidenum">
              <a:rPr lang="en-US" smtClean="0"/>
              <a:t>‹#›</a:t>
            </a:fld>
            <a:endParaRPr lang="en-US"/>
          </a:p>
        </p:txBody>
      </p:sp>
    </p:spTree>
    <p:extLst>
      <p:ext uri="{BB962C8B-B14F-4D97-AF65-F5344CB8AC3E}">
        <p14:creationId xmlns:p14="http://schemas.microsoft.com/office/powerpoint/2010/main" val="4045443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10</a:t>
            </a:fld>
            <a:endParaRPr lang="en-US"/>
          </a:p>
        </p:txBody>
      </p:sp>
    </p:spTree>
    <p:extLst>
      <p:ext uri="{BB962C8B-B14F-4D97-AF65-F5344CB8AC3E}">
        <p14:creationId xmlns:p14="http://schemas.microsoft.com/office/powerpoint/2010/main" val="13301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11</a:t>
            </a:fld>
            <a:endParaRPr lang="en-US"/>
          </a:p>
        </p:txBody>
      </p:sp>
    </p:spTree>
    <p:extLst>
      <p:ext uri="{BB962C8B-B14F-4D97-AF65-F5344CB8AC3E}">
        <p14:creationId xmlns:p14="http://schemas.microsoft.com/office/powerpoint/2010/main" val="275295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12</a:t>
            </a:fld>
            <a:endParaRPr lang="en-US"/>
          </a:p>
        </p:txBody>
      </p:sp>
    </p:spTree>
    <p:extLst>
      <p:ext uri="{BB962C8B-B14F-4D97-AF65-F5344CB8AC3E}">
        <p14:creationId xmlns:p14="http://schemas.microsoft.com/office/powerpoint/2010/main" val="28343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13</a:t>
            </a:fld>
            <a:endParaRPr lang="en-US"/>
          </a:p>
        </p:txBody>
      </p:sp>
    </p:spTree>
    <p:extLst>
      <p:ext uri="{BB962C8B-B14F-4D97-AF65-F5344CB8AC3E}">
        <p14:creationId xmlns:p14="http://schemas.microsoft.com/office/powerpoint/2010/main" val="265062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25</a:t>
            </a:fld>
            <a:endParaRPr lang="en-US"/>
          </a:p>
        </p:txBody>
      </p:sp>
    </p:spTree>
    <p:extLst>
      <p:ext uri="{BB962C8B-B14F-4D97-AF65-F5344CB8AC3E}">
        <p14:creationId xmlns:p14="http://schemas.microsoft.com/office/powerpoint/2010/main" val="173952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30</a:t>
            </a:fld>
            <a:endParaRPr lang="en-US"/>
          </a:p>
        </p:txBody>
      </p:sp>
    </p:spTree>
    <p:extLst>
      <p:ext uri="{BB962C8B-B14F-4D97-AF65-F5344CB8AC3E}">
        <p14:creationId xmlns:p14="http://schemas.microsoft.com/office/powerpoint/2010/main" val="345555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3126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381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87198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3537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9D72-DB42-6A41-86C2-62490CB7FC6C}"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6207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99D72-DB42-6A41-86C2-62490CB7FC6C}"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026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99D72-DB42-6A41-86C2-62490CB7FC6C}"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920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99D72-DB42-6A41-86C2-62490CB7FC6C}"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7554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99D72-DB42-6A41-86C2-62490CB7FC6C}"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14990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2080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5946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99D72-DB42-6A41-86C2-62490CB7FC6C}" type="datetimeFigureOut">
              <a:rPr lang="en-US" smtClean="0"/>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829A3-DFD4-2E42-A963-0BE92544345A}" type="slidenum">
              <a:rPr lang="en-US" smtClean="0"/>
              <a:t>‹#›</a:t>
            </a:fld>
            <a:endParaRPr lang="en-US"/>
          </a:p>
        </p:txBody>
      </p:sp>
    </p:spTree>
    <p:extLst>
      <p:ext uri="{BB962C8B-B14F-4D97-AF65-F5344CB8AC3E}">
        <p14:creationId xmlns:p14="http://schemas.microsoft.com/office/powerpoint/2010/main" val="299913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ima.umn.edu/2008-2009/ND6.15-26.09/activities/Carlsson-Gunnar/imafive-handout4up.pdf" TargetMode="External"/><Relationship Id="rId4" Type="http://schemas.openxmlformats.org/officeDocument/2006/relationships/hyperlink" Target="http://www.ima.umn.edu/videos/?id=85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ima.umn.edu/2011-2012/W3.26-30.12/activities/Carlsson-Gunnar/imamachinefinal.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hyperlink" Target="http://www.maths.ed.ac.uk/~aar/papers/ghristeat.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nsf.gov/discoveries/disc_summ.jsp?cntn_id=112392"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60" y="332310"/>
            <a:ext cx="8097154" cy="4272118"/>
          </a:xfrm>
          <a:prstGeom prst="rect">
            <a:avLst/>
          </a:prstGeom>
        </p:spPr>
      </p:pic>
      <p:pic>
        <p:nvPicPr>
          <p:cNvPr id="3" name="Picture 2"/>
          <p:cNvPicPr>
            <a:picLocks noChangeAspect="1"/>
          </p:cNvPicPr>
          <p:nvPr/>
        </p:nvPicPr>
        <p:blipFill>
          <a:blip r:embed="rId3"/>
          <a:stretch>
            <a:fillRect/>
          </a:stretch>
        </p:blipFill>
        <p:spPr>
          <a:xfrm>
            <a:off x="0" y="2194293"/>
            <a:ext cx="9144000" cy="2134585"/>
          </a:xfrm>
          <a:prstGeom prst="rect">
            <a:avLst/>
          </a:prstGeom>
        </p:spPr>
      </p:pic>
      <p:sp>
        <p:nvSpPr>
          <p:cNvPr id="4" name="Rectangle 3"/>
          <p:cNvSpPr/>
          <p:nvPr/>
        </p:nvSpPr>
        <p:spPr>
          <a:xfrm>
            <a:off x="44313" y="4745539"/>
            <a:ext cx="9238426" cy="1408078"/>
          </a:xfrm>
          <a:prstGeom prst="rect">
            <a:avLst/>
          </a:prstGeom>
        </p:spPr>
        <p:txBody>
          <a:bodyPr wrap="none">
            <a:spAutoFit/>
          </a:bodyPr>
          <a:lstStyle/>
          <a:p>
            <a:r>
              <a:rPr lang="en-US" sz="3200" dirty="0" smtClean="0">
                <a:hlinkClick r:id="rId4"/>
              </a:rPr>
              <a:t>http://www.ima.umn.edu/videos/?id=856</a:t>
            </a:r>
            <a:endParaRPr lang="en-US" sz="3200" dirty="0" smtClean="0"/>
          </a:p>
          <a:p>
            <a:endParaRPr lang="en-US" dirty="0"/>
          </a:p>
          <a:p>
            <a:r>
              <a:rPr lang="en-US" sz="1750" dirty="0" smtClean="0">
                <a:hlinkClick r:id="rId5"/>
              </a:rPr>
              <a:t>http://ima.umn.edu/2008-2009/ND6.15-26.09/activities/Carlsson-Gunnar/imafive-handout4up.pdf</a:t>
            </a:r>
            <a:endParaRPr lang="en-US" sz="1750" dirty="0" smtClean="0"/>
          </a:p>
          <a:p>
            <a:endParaRPr lang="en-US" dirty="0"/>
          </a:p>
        </p:txBody>
      </p:sp>
    </p:spTree>
    <p:extLst>
      <p:ext uri="{BB962C8B-B14F-4D97-AF65-F5344CB8AC3E}">
        <p14:creationId xmlns:p14="http://schemas.microsoft.com/office/powerpoint/2010/main" val="1601594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1569660"/>
          </a:xfrm>
          <a:prstGeom prst="rect">
            <a:avLst/>
          </a:prstGeom>
          <a:noFill/>
        </p:spPr>
        <p:txBody>
          <a:bodyPr wrap="square" rtlCol="0">
            <a:spAutoFit/>
          </a:bodyPr>
          <a:lstStyle/>
          <a:p>
            <a:r>
              <a:rPr lang="en-US" sz="3200" dirty="0" smtClean="0"/>
              <a:t>0.)  Start by adding 0-dimensional data points</a:t>
            </a:r>
          </a:p>
          <a:p>
            <a:endParaRPr lang="en-US" sz="3200" dirty="0"/>
          </a:p>
          <a:p>
            <a:r>
              <a:rPr lang="en-US" sz="3200" dirty="0" smtClean="0"/>
              <a:t>                                 </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Persistent Homology: Create the Rips complex</a:t>
            </a:r>
            <a:endParaRPr lang="en-US" sz="3200" dirty="0">
              <a:solidFill>
                <a:schemeClr val="tx1"/>
              </a:solidFill>
            </a:endParaRPr>
          </a:p>
        </p:txBody>
      </p:sp>
      <p:grpSp>
        <p:nvGrpSpPr>
          <p:cNvPr id="10" name="Group 9"/>
          <p:cNvGrpSpPr/>
          <p:nvPr/>
        </p:nvGrpSpPr>
        <p:grpSpPr>
          <a:xfrm>
            <a:off x="2468252" y="5129340"/>
            <a:ext cx="4173832" cy="1552612"/>
            <a:chOff x="1871958" y="5129340"/>
            <a:chExt cx="4173832" cy="1552612"/>
          </a:xfrm>
        </p:grpSpPr>
        <p:pic>
          <p:nvPicPr>
            <p:cNvPr id="30" name="Picture 29"/>
            <p:cNvPicPr>
              <a:picLocks noChangeAspect="1"/>
            </p:cNvPicPr>
            <p:nvPr/>
          </p:nvPicPr>
          <p:blipFill rotWithShape="1">
            <a:blip r:embed="rId3"/>
            <a:srcRect l="64364" t="4243" r="3699" b="63569"/>
            <a:stretch/>
          </p:blipFill>
          <p:spPr>
            <a:xfrm>
              <a:off x="1871958" y="5129340"/>
              <a:ext cx="1463040" cy="1552612"/>
            </a:xfrm>
            <a:prstGeom prst="rect">
              <a:avLst/>
            </a:prstGeom>
          </p:spPr>
        </p:pic>
        <p:sp>
          <p:nvSpPr>
            <p:cNvPr id="9" name="Rectangle 8"/>
            <p:cNvSpPr/>
            <p:nvPr/>
          </p:nvSpPr>
          <p:spPr>
            <a:xfrm>
              <a:off x="3426740" y="5442880"/>
              <a:ext cx="2619050" cy="584775"/>
            </a:xfrm>
            <a:prstGeom prst="rect">
              <a:avLst/>
            </a:prstGeom>
          </p:spPr>
          <p:txBody>
            <a:bodyPr wrap="none">
              <a:spAutoFit/>
            </a:bodyPr>
            <a:lstStyle/>
            <a:p>
              <a:r>
                <a:rPr lang="en-US" sz="3200" dirty="0"/>
                <a:t>is a point in S</a:t>
              </a:r>
              <a:r>
                <a:rPr lang="en-US" sz="3200" baseline="30000" dirty="0" smtClean="0"/>
                <a:t>7</a:t>
              </a:r>
              <a:r>
                <a:rPr lang="en-US" sz="3200" dirty="0" smtClean="0"/>
                <a:t> </a:t>
              </a:r>
              <a:endParaRPr lang="en-US" sz="3200" dirty="0"/>
            </a:p>
          </p:txBody>
        </p:sp>
      </p:grpSp>
    </p:spTree>
    <p:extLst>
      <p:ext uri="{BB962C8B-B14F-4D97-AF65-F5344CB8AC3E}">
        <p14:creationId xmlns:p14="http://schemas.microsoft.com/office/powerpoint/2010/main" val="40032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For each fixed </a:t>
            </a:r>
            <a:r>
              <a:rPr lang="en-US" sz="3200" dirty="0" smtClean="0">
                <a:solidFill>
                  <a:schemeClr val="tx1"/>
                </a:solidFill>
                <a:latin typeface="Symbol" panose="05050102010706020507" pitchFamily="18" charset="2"/>
              </a:rPr>
              <a:t>e, </a:t>
            </a:r>
            <a:r>
              <a:rPr lang="en-US" sz="3200" dirty="0" smtClean="0">
                <a:solidFill>
                  <a:schemeClr val="tx1"/>
                </a:solidFill>
              </a:rPr>
              <a:t>create Rips complex </a:t>
            </a:r>
            <a:r>
              <a:rPr lang="en-US" sz="3200" dirty="0">
                <a:solidFill>
                  <a:schemeClr val="tx1"/>
                </a:solidFill>
              </a:rPr>
              <a:t>from </a:t>
            </a:r>
            <a:r>
              <a:rPr lang="en-US" sz="3200" dirty="0" smtClean="0">
                <a:solidFill>
                  <a:schemeClr val="tx1"/>
                </a:solidFill>
              </a:rPr>
              <a:t>the data</a:t>
            </a:r>
            <a:endParaRPr lang="en-US" sz="3200" dirty="0">
              <a:solidFill>
                <a:schemeClr val="tx1"/>
              </a:solidFill>
            </a:endParaRP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29" name="Group 28"/>
          <p:cNvGrpSpPr/>
          <p:nvPr/>
        </p:nvGrpSpPr>
        <p:grpSpPr>
          <a:xfrm>
            <a:off x="274733" y="3791027"/>
            <a:ext cx="4069596" cy="1552612"/>
            <a:chOff x="1871958" y="5129340"/>
            <a:chExt cx="4069596" cy="1552612"/>
          </a:xfrm>
        </p:grpSpPr>
        <p:pic>
          <p:nvPicPr>
            <p:cNvPr id="30" name="Picture 29"/>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31" name="Rectangle 30"/>
            <p:cNvSpPr/>
            <p:nvPr/>
          </p:nvSpPr>
          <p:spPr>
            <a:xfrm>
              <a:off x="3322504" y="5949199"/>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1753503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data</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666127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a:t>
            </a:r>
            <a:r>
              <a:rPr lang="en-US" sz="3200" dirty="0" smtClean="0">
                <a:solidFill>
                  <a:schemeClr val="tx1"/>
                </a:solidFill>
              </a:rPr>
              <a:t>data</a:t>
            </a:r>
          </a:p>
          <a:p>
            <a:pPr algn="ctr"/>
            <a:r>
              <a:rPr lang="en-US" sz="3200" dirty="0" smtClean="0">
                <a:solidFill>
                  <a:schemeClr val="tx1"/>
                </a:solidFill>
              </a:rPr>
              <a:t>In reality used </a:t>
            </a:r>
            <a:r>
              <a:rPr lang="en-US" sz="3200" dirty="0" smtClean="0">
                <a:solidFill>
                  <a:srgbClr val="0000DD"/>
                </a:solidFill>
              </a:rPr>
              <a:t>Witness complex </a:t>
            </a:r>
            <a:r>
              <a:rPr lang="en-US" sz="3200" dirty="0" smtClean="0">
                <a:solidFill>
                  <a:schemeClr val="tx1"/>
                </a:solidFill>
              </a:rPr>
              <a:t>(see later slides).</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360838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Rectangle 2"/>
          <p:cNvSpPr/>
          <p:nvPr/>
        </p:nvSpPr>
        <p:spPr>
          <a:xfrm>
            <a:off x="852055" y="4114800"/>
            <a:ext cx="7793181"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6741" y="4496745"/>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508534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TextBox 2"/>
          <p:cNvSpPr txBox="1"/>
          <p:nvPr/>
        </p:nvSpPr>
        <p:spPr>
          <a:xfrm>
            <a:off x="3699164" y="4933163"/>
            <a:ext cx="5135751"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329103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5" name="TextBox 4"/>
          <p:cNvSpPr txBox="1"/>
          <p:nvPr/>
        </p:nvSpPr>
        <p:spPr>
          <a:xfrm>
            <a:off x="5121267" y="-52202"/>
            <a:ext cx="4025848" cy="954107"/>
          </a:xfrm>
          <a:prstGeom prst="rect">
            <a:avLst/>
          </a:prstGeom>
          <a:solidFill>
            <a:srgbClr val="002060"/>
          </a:solidFill>
        </p:spPr>
        <p:txBody>
          <a:bodyPr wrap="square" rtlCol="0">
            <a:spAutoFit/>
          </a:bodyPr>
          <a:lstStyle/>
          <a:p>
            <a:pPr algn="ctr"/>
            <a:r>
              <a:rPr lang="en-US" sz="2800" dirty="0" smtClean="0">
                <a:solidFill>
                  <a:srgbClr val="FFFF00"/>
                </a:solidFill>
              </a:rPr>
              <a:t>Can use function on data to probe the  data</a:t>
            </a:r>
          </a:p>
        </p:txBody>
      </p:sp>
    </p:spTree>
    <p:extLst>
      <p:ext uri="{BB962C8B-B14F-4D97-AF65-F5344CB8AC3E}">
        <p14:creationId xmlns:p14="http://schemas.microsoft.com/office/powerpoint/2010/main" val="4011131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6" name="Rectangle 5"/>
          <p:cNvSpPr/>
          <p:nvPr/>
        </p:nvSpPr>
        <p:spPr>
          <a:xfrm>
            <a:off x="5424054" y="57602"/>
            <a:ext cx="3657601" cy="2308324"/>
          </a:xfrm>
          <a:prstGeom prst="rect">
            <a:avLst/>
          </a:prstGeom>
          <a:ln>
            <a:solidFill>
              <a:srgbClr val="FF0000"/>
            </a:solidFill>
          </a:ln>
        </p:spPr>
        <p:txBody>
          <a:bodyPr wrap="square">
            <a:spAutoFit/>
          </a:bodyPr>
          <a:lstStyle/>
          <a:p>
            <a:r>
              <a:rPr lang="en-US" sz="2400" dirty="0">
                <a:solidFill>
                  <a:srgbClr val="7030A0"/>
                </a:solidFill>
                <a:latin typeface="CMR17"/>
              </a:rPr>
              <a:t>Large values of </a:t>
            </a:r>
            <a:r>
              <a:rPr lang="en-US" sz="2400" i="1" dirty="0" smtClean="0">
                <a:solidFill>
                  <a:srgbClr val="7030A0"/>
                </a:solidFill>
                <a:latin typeface="CMMI12"/>
              </a:rPr>
              <a:t>k:</a:t>
            </a:r>
          </a:p>
          <a:p>
            <a:r>
              <a:rPr lang="en-US" sz="2400" dirty="0" smtClean="0">
                <a:solidFill>
                  <a:srgbClr val="7030A0"/>
                </a:solidFill>
                <a:latin typeface="CMR17"/>
              </a:rPr>
              <a:t>measuring density </a:t>
            </a:r>
            <a:r>
              <a:rPr lang="en-US" sz="2400" dirty="0">
                <a:solidFill>
                  <a:srgbClr val="7030A0"/>
                </a:solidFill>
                <a:latin typeface="CMR17"/>
              </a:rPr>
              <a:t>of large neighborhoods of </a:t>
            </a:r>
            <a:r>
              <a:rPr lang="en-US" sz="2400" i="1" dirty="0">
                <a:solidFill>
                  <a:srgbClr val="7030A0"/>
                </a:solidFill>
                <a:latin typeface="CMMI12"/>
              </a:rPr>
              <a:t>x</a:t>
            </a:r>
            <a:r>
              <a:rPr lang="en-US" sz="2400" dirty="0">
                <a:solidFill>
                  <a:srgbClr val="7030A0"/>
                </a:solidFill>
                <a:latin typeface="CMR17"/>
              </a:rPr>
              <a:t>, </a:t>
            </a:r>
            <a:endParaRPr lang="en-US" sz="2400" dirty="0" smtClean="0">
              <a:solidFill>
                <a:srgbClr val="7030A0"/>
              </a:solidFill>
              <a:latin typeface="CMR17"/>
            </a:endParaRPr>
          </a:p>
          <a:p>
            <a:r>
              <a:rPr lang="en-US" sz="2400" dirty="0">
                <a:solidFill>
                  <a:srgbClr val="0000DD"/>
                </a:solidFill>
                <a:latin typeface="CMR17"/>
              </a:rPr>
              <a:t>S</a:t>
            </a:r>
            <a:r>
              <a:rPr lang="en-US" sz="2400" dirty="0" smtClean="0">
                <a:solidFill>
                  <a:srgbClr val="0000DD"/>
                </a:solidFill>
                <a:latin typeface="CMR17"/>
              </a:rPr>
              <a:t>maller values mean </a:t>
            </a:r>
            <a:r>
              <a:rPr lang="en-US" sz="2400" dirty="0">
                <a:solidFill>
                  <a:srgbClr val="0000DD"/>
                </a:solidFill>
                <a:latin typeface="CMR17"/>
              </a:rPr>
              <a:t>we are using smaller neighborhoods</a:t>
            </a:r>
            <a:endParaRPr lang="en-US" sz="2400" dirty="0">
              <a:solidFill>
                <a:srgbClr val="0000DD"/>
              </a:solidFill>
            </a:endParaRPr>
          </a:p>
        </p:txBody>
      </p:sp>
    </p:spTree>
    <p:extLst>
      <p:ext uri="{BB962C8B-B14F-4D97-AF65-F5344CB8AC3E}">
        <p14:creationId xmlns:p14="http://schemas.microsoft.com/office/powerpoint/2010/main" val="2999282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1397203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60456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3308143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516286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3599756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3065920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60796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4262993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rot="5400000">
            <a:off x="-481180" y="639941"/>
            <a:ext cx="3606800" cy="2362200"/>
          </a:xfrm>
          <a:prstGeom prst="rect">
            <a:avLst/>
          </a:prstGeom>
        </p:spPr>
      </p:pic>
      <p:pic>
        <p:nvPicPr>
          <p:cNvPr id="9" name="Picture 8"/>
          <p:cNvPicPr>
            <a:picLocks noChangeAspect="1"/>
          </p:cNvPicPr>
          <p:nvPr/>
        </p:nvPicPr>
        <p:blipFill>
          <a:blip r:embed="rId4"/>
          <a:stretch>
            <a:fillRect/>
          </a:stretch>
        </p:blipFill>
        <p:spPr>
          <a:xfrm>
            <a:off x="769060" y="3169478"/>
            <a:ext cx="7747000" cy="2552700"/>
          </a:xfrm>
          <a:prstGeom prst="rect">
            <a:avLst/>
          </a:prstGeom>
        </p:spPr>
      </p:pic>
      <p:sp>
        <p:nvSpPr>
          <p:cNvPr id="10" name="Rectangle 9"/>
          <p:cNvSpPr/>
          <p:nvPr/>
        </p:nvSpPr>
        <p:spPr>
          <a:xfrm>
            <a:off x="194040" y="5681444"/>
            <a:ext cx="9144000" cy="892552"/>
          </a:xfrm>
          <a:prstGeom prst="rect">
            <a:avLst/>
          </a:prstGeom>
        </p:spPr>
        <p:txBody>
          <a:bodyPr wrap="square">
            <a:spAutoFit/>
          </a:bodyPr>
          <a:lstStyle/>
          <a:p>
            <a:r>
              <a:rPr lang="en-US" sz="2600" dirty="0" smtClean="0"/>
              <a:t>From:</a:t>
            </a:r>
          </a:p>
          <a:p>
            <a:r>
              <a:rPr lang="en-US" sz="2600" dirty="0" smtClean="0"/>
              <a:t>http</a:t>
            </a:r>
            <a:r>
              <a:rPr lang="en-US" sz="2600" dirty="0"/>
              <a:t>://</a:t>
            </a:r>
            <a:r>
              <a:rPr lang="en-US" sz="2600" dirty="0" err="1"/>
              <a:t>plus.maths.org</a:t>
            </a:r>
            <a:r>
              <a:rPr lang="en-US" sz="2600" dirty="0"/>
              <a:t>/content/imaging-</a:t>
            </a:r>
            <a:r>
              <a:rPr lang="en-US" sz="2600" dirty="0" err="1"/>
              <a:t>maths</a:t>
            </a:r>
            <a:r>
              <a:rPr lang="en-US" sz="2600" dirty="0"/>
              <a:t>-inside-</a:t>
            </a:r>
            <a:r>
              <a:rPr lang="en-US" sz="2600" dirty="0" err="1"/>
              <a:t>klein</a:t>
            </a:r>
            <a:r>
              <a:rPr lang="en-US" sz="2600" dirty="0"/>
              <a:t>-bottle</a:t>
            </a:r>
          </a:p>
        </p:txBody>
      </p:sp>
      <p:sp>
        <p:nvSpPr>
          <p:cNvPr id="12" name="Rectangle 11"/>
          <p:cNvSpPr/>
          <p:nvPr/>
        </p:nvSpPr>
        <p:spPr>
          <a:xfrm>
            <a:off x="133948" y="-70564"/>
            <a:ext cx="8297844" cy="369332"/>
          </a:xfrm>
          <a:prstGeom prst="rect">
            <a:avLst/>
          </a:prstGeom>
        </p:spPr>
        <p:txBody>
          <a:bodyPr wrap="square">
            <a:spAutoFit/>
          </a:bodyPr>
          <a:lstStyle/>
          <a:p>
            <a:r>
              <a:rPr lang="en-US" dirty="0" smtClean="0"/>
              <a:t>From:  http</a:t>
            </a:r>
            <a:r>
              <a:rPr lang="en-US" dirty="0"/>
              <a:t>://</a:t>
            </a:r>
            <a:r>
              <a:rPr lang="en-US" dirty="0" err="1"/>
              <a:t>www.math.osu.edu</a:t>
            </a:r>
            <a:r>
              <a:rPr lang="en-US" dirty="0"/>
              <a:t>/~fiedorowicz.1/math655/Klein2.html</a:t>
            </a:r>
          </a:p>
        </p:txBody>
      </p:sp>
      <p:sp>
        <p:nvSpPr>
          <p:cNvPr id="13" name="TextBox 12"/>
          <p:cNvSpPr txBox="1"/>
          <p:nvPr/>
        </p:nvSpPr>
        <p:spPr>
          <a:xfrm>
            <a:off x="4568693" y="1262652"/>
            <a:ext cx="2504843" cy="584776"/>
          </a:xfrm>
          <a:prstGeom prst="rect">
            <a:avLst/>
          </a:prstGeom>
          <a:noFill/>
        </p:spPr>
        <p:txBody>
          <a:bodyPr wrap="square" rtlCol="0">
            <a:spAutoFit/>
          </a:bodyPr>
          <a:lstStyle/>
          <a:p>
            <a:r>
              <a:rPr lang="en-US" sz="3200" dirty="0" smtClean="0"/>
              <a:t>Klein Bottle</a:t>
            </a:r>
          </a:p>
        </p:txBody>
      </p:sp>
    </p:spTree>
    <p:extLst>
      <p:ext uri="{BB962C8B-B14F-4D97-AF65-F5344CB8AC3E}">
        <p14:creationId xmlns:p14="http://schemas.microsoft.com/office/powerpoint/2010/main" val="2120445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1483875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23" y="34639"/>
            <a:ext cx="6676045" cy="6400800"/>
          </a:xfrm>
          <a:prstGeom prst="rect">
            <a:avLst/>
          </a:prstGeom>
        </p:spPr>
      </p:pic>
      <p:pic>
        <p:nvPicPr>
          <p:cNvPr id="3" name="Picture 2"/>
          <p:cNvPicPr>
            <a:picLocks noChangeAspect="1"/>
          </p:cNvPicPr>
          <p:nvPr/>
        </p:nvPicPr>
        <p:blipFill rotWithShape="1">
          <a:blip r:embed="rId3"/>
          <a:srcRect l="11218" t="1279" b="-1"/>
          <a:stretch/>
        </p:blipFill>
        <p:spPr>
          <a:xfrm>
            <a:off x="6740235" y="4537363"/>
            <a:ext cx="2319489" cy="2256773"/>
          </a:xfrm>
          <a:prstGeom prst="rect">
            <a:avLst/>
          </a:prstGeom>
        </p:spPr>
      </p:pic>
      <p:sp>
        <p:nvSpPr>
          <p:cNvPr id="4" name="Rectangle 3"/>
          <p:cNvSpPr/>
          <p:nvPr/>
        </p:nvSpPr>
        <p:spPr>
          <a:xfrm>
            <a:off x="70195" y="6470970"/>
            <a:ext cx="6108931" cy="369332"/>
          </a:xfrm>
          <a:prstGeom prst="rect">
            <a:avLst/>
          </a:prstGeom>
        </p:spPr>
        <p:txBody>
          <a:bodyPr wrap="square">
            <a:spAutoFit/>
          </a:bodyPr>
          <a:lstStyle/>
          <a:p>
            <a:r>
              <a:rPr lang="en-US" dirty="0">
                <a:hlinkClick r:id="rId4"/>
              </a:rPr>
              <a:t>http://www.maths.ed.ac.uk/~</a:t>
            </a:r>
            <a:r>
              <a:rPr lang="en-US" dirty="0" smtClean="0">
                <a:hlinkClick r:id="rId4"/>
              </a:rPr>
              <a:t>aar/papers/ghristeat.pdf</a:t>
            </a:r>
            <a:endParaRPr lang="en-US" dirty="0" smtClean="0"/>
          </a:p>
        </p:txBody>
      </p:sp>
    </p:spTree>
    <p:extLst>
      <p:ext uri="{BB962C8B-B14F-4D97-AF65-F5344CB8AC3E}">
        <p14:creationId xmlns:p14="http://schemas.microsoft.com/office/powerpoint/2010/main" val="139048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95" y="6470970"/>
            <a:ext cx="6649582" cy="369332"/>
          </a:xfrm>
          <a:prstGeom prst="rect">
            <a:avLst/>
          </a:prstGeom>
        </p:spPr>
        <p:txBody>
          <a:bodyPr wrap="square">
            <a:spAutoFit/>
          </a:bodyPr>
          <a:lstStyle/>
          <a:p>
            <a:r>
              <a:rPr lang="en-US" dirty="0">
                <a:hlinkClick r:id="rId2"/>
              </a:rPr>
              <a:t>http://</a:t>
            </a:r>
            <a:r>
              <a:rPr lang="en-US" dirty="0" smtClean="0">
                <a:hlinkClick r:id="rId2"/>
              </a:rPr>
              <a:t>www.nsf.gov/discoveries/disc_summ.jsp?cntn_id=112392</a:t>
            </a:r>
            <a:endParaRPr lang="en-US" dirty="0" smtClean="0"/>
          </a:p>
        </p:txBody>
      </p:sp>
      <p:pic>
        <p:nvPicPr>
          <p:cNvPr id="6" name="Picture 5"/>
          <p:cNvPicPr>
            <a:picLocks noChangeAspect="1"/>
          </p:cNvPicPr>
          <p:nvPr/>
        </p:nvPicPr>
        <p:blipFill>
          <a:blip r:embed="rId3"/>
          <a:stretch>
            <a:fillRect/>
          </a:stretch>
        </p:blipFill>
        <p:spPr>
          <a:xfrm>
            <a:off x="1415811" y="512762"/>
            <a:ext cx="6312378" cy="5943600"/>
          </a:xfrm>
          <a:prstGeom prst="rect">
            <a:avLst/>
          </a:prstGeom>
        </p:spPr>
      </p:pic>
    </p:spTree>
    <p:extLst>
      <p:ext uri="{BB962C8B-B14F-4D97-AF65-F5344CB8AC3E}">
        <p14:creationId xmlns:p14="http://schemas.microsoft.com/office/powerpoint/2010/main" val="1586938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385521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11731398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265396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2828785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5" name="TextBox 4"/>
          <p:cNvSpPr txBox="1"/>
          <p:nvPr/>
        </p:nvSpPr>
        <p:spPr>
          <a:xfrm>
            <a:off x="246741" y="5106346"/>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Choose how to model your data</a:t>
            </a:r>
          </a:p>
          <a:p>
            <a:pPr algn="ctr"/>
            <a:endParaRPr lang="en-US" sz="2400" dirty="0" smtClean="0">
              <a:solidFill>
                <a:srgbClr val="FFFF00"/>
              </a:solidFill>
            </a:endParaRPr>
          </a:p>
        </p:txBody>
      </p:sp>
    </p:spTree>
    <p:extLst>
      <p:ext uri="{BB962C8B-B14F-4D97-AF65-F5344CB8AC3E}">
        <p14:creationId xmlns:p14="http://schemas.microsoft.com/office/powerpoint/2010/main" val="1185926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
        <p:nvSpPr>
          <p:cNvPr id="8" name="TextBox 7"/>
          <p:cNvSpPr txBox="1"/>
          <p:nvPr/>
        </p:nvSpPr>
        <p:spPr>
          <a:xfrm>
            <a:off x="246741" y="5244894"/>
            <a:ext cx="8650519" cy="1569660"/>
          </a:xfrm>
          <a:prstGeom prst="rect">
            <a:avLst/>
          </a:prstGeom>
          <a:solidFill>
            <a:srgbClr val="002060"/>
          </a:solidFill>
        </p:spPr>
        <p:txBody>
          <a:bodyPr wrap="square" rtlCol="0">
            <a:spAutoFit/>
          </a:bodyPr>
          <a:lstStyle/>
          <a:p>
            <a:pPr algn="ctr"/>
            <a:endParaRPr lang="en-US" sz="1600" dirty="0" smtClean="0"/>
          </a:p>
          <a:p>
            <a:pPr algn="ctr"/>
            <a:r>
              <a:rPr lang="en-US" sz="3200" dirty="0" smtClean="0">
                <a:solidFill>
                  <a:srgbClr val="FFFF00"/>
                </a:solidFill>
              </a:rPr>
              <a:t>Choose how to model your data</a:t>
            </a:r>
          </a:p>
          <a:p>
            <a:pPr algn="ctr"/>
            <a:r>
              <a:rPr lang="en-US" sz="3200" dirty="0" smtClean="0">
                <a:solidFill>
                  <a:srgbClr val="FFFF00"/>
                </a:solidFill>
              </a:rPr>
              <a:t>Consult previous methods.</a:t>
            </a:r>
          </a:p>
          <a:p>
            <a:pPr algn="ctr"/>
            <a:endParaRPr lang="en-US" sz="1600" dirty="0" smtClean="0">
              <a:solidFill>
                <a:srgbClr val="FFFF00"/>
              </a:solidFill>
            </a:endParaRPr>
          </a:p>
        </p:txBody>
      </p:sp>
    </p:spTree>
    <p:extLst>
      <p:ext uri="{BB962C8B-B14F-4D97-AF65-F5344CB8AC3E}">
        <p14:creationId xmlns:p14="http://schemas.microsoft.com/office/powerpoint/2010/main" val="151617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5" y="318654"/>
            <a:ext cx="8631381" cy="6586418"/>
          </a:xfrm>
          <a:prstGeom prst="rect">
            <a:avLst/>
          </a:prstGeom>
          <a:noFill/>
        </p:spPr>
        <p:txBody>
          <a:bodyPr wrap="square" rtlCol="0">
            <a:spAutoFit/>
          </a:bodyPr>
          <a:lstStyle/>
          <a:p>
            <a:r>
              <a:rPr lang="en-US" sz="4400" dirty="0" smtClean="0"/>
              <a:t>What to do if you are overwhelmed by the number of possible ways to model your data (or if you have no ideas):</a:t>
            </a:r>
          </a:p>
          <a:p>
            <a:endParaRPr lang="en-US" sz="3200" dirty="0"/>
          </a:p>
          <a:p>
            <a:pPr algn="ctr"/>
            <a:r>
              <a:rPr lang="en-US" sz="5400" dirty="0" smtClean="0">
                <a:solidFill>
                  <a:srgbClr val="7030A0"/>
                </a:solidFill>
              </a:rPr>
              <a:t>Do what the experts do.</a:t>
            </a:r>
          </a:p>
          <a:p>
            <a:endParaRPr lang="en-US" sz="3200" dirty="0" smtClean="0"/>
          </a:p>
          <a:p>
            <a:r>
              <a:rPr lang="en-US" sz="4800" dirty="0" smtClean="0"/>
              <a:t>Borrow ideas.  </a:t>
            </a:r>
          </a:p>
          <a:p>
            <a:r>
              <a:rPr lang="en-US" sz="4800" dirty="0" smtClean="0"/>
              <a:t>Use what others have done</a:t>
            </a:r>
            <a:r>
              <a:rPr lang="en-US" sz="3200" dirty="0" smtClean="0"/>
              <a:t>.</a:t>
            </a:r>
            <a:endParaRPr lang="en-US" sz="3200" dirty="0"/>
          </a:p>
          <a:p>
            <a:endParaRPr lang="en-US" sz="3200" dirty="0" smtClean="0"/>
          </a:p>
        </p:txBody>
      </p:sp>
    </p:spTree>
    <p:extLst>
      <p:ext uri="{BB962C8B-B14F-4D97-AF65-F5344CB8AC3E}">
        <p14:creationId xmlns:p14="http://schemas.microsoft.com/office/powerpoint/2010/main" val="164712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Tree>
    <p:extLst>
      <p:ext uri="{BB962C8B-B14F-4D97-AF65-F5344CB8AC3E}">
        <p14:creationId xmlns:p14="http://schemas.microsoft.com/office/powerpoint/2010/main" val="2543357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
        <p:nvSpPr>
          <p:cNvPr id="9" name="Rectangle 8"/>
          <p:cNvSpPr/>
          <p:nvPr/>
        </p:nvSpPr>
        <p:spPr>
          <a:xfrm>
            <a:off x="-5540" y="4022368"/>
            <a:ext cx="9149540" cy="1477328"/>
          </a:xfrm>
          <a:prstGeom prst="rect">
            <a:avLst/>
          </a:prstGeom>
          <a:solidFill>
            <a:srgbClr val="002060"/>
          </a:solidFill>
        </p:spPr>
        <p:txBody>
          <a:bodyPr wrap="square">
            <a:spAutoFit/>
          </a:bodyPr>
          <a:lstStyle/>
          <a:p>
            <a:r>
              <a:rPr lang="en-US" sz="3000" dirty="0" smtClean="0">
                <a:solidFill>
                  <a:srgbClr val="FFFF00"/>
                </a:solidFill>
                <a:latin typeface="Times-Roman"/>
              </a:rPr>
              <a:t> The </a:t>
            </a:r>
            <a:r>
              <a:rPr lang="en-US" sz="3000" dirty="0">
                <a:solidFill>
                  <a:srgbClr val="FFFF00"/>
                </a:solidFill>
                <a:latin typeface="Times-Roman"/>
              </a:rPr>
              <a:t>majority of high-contrast </a:t>
            </a:r>
            <a:r>
              <a:rPr lang="en-US" sz="3000" dirty="0" smtClean="0">
                <a:solidFill>
                  <a:srgbClr val="FFFF00"/>
                </a:solidFill>
                <a:latin typeface="Times-Roman"/>
              </a:rPr>
              <a:t>optical patches are </a:t>
            </a:r>
            <a:r>
              <a:rPr lang="en-US" sz="3000" dirty="0">
                <a:solidFill>
                  <a:srgbClr val="FFFF00"/>
                </a:solidFill>
                <a:latin typeface="Times-Roman"/>
              </a:rPr>
              <a:t>concentrated around a 2-dimensional </a:t>
            </a:r>
            <a:r>
              <a:rPr lang="en-US" sz="3000" i="1" dirty="0">
                <a:solidFill>
                  <a:srgbClr val="FFFF00"/>
                </a:solidFill>
                <a:latin typeface="Times-Italic"/>
              </a:rPr>
              <a:t>C</a:t>
            </a:r>
            <a:r>
              <a:rPr lang="en-US" sz="3000" baseline="-25000" dirty="0">
                <a:solidFill>
                  <a:srgbClr val="FFFF00"/>
                </a:solidFill>
                <a:latin typeface="Times-Roman"/>
              </a:rPr>
              <a:t>1</a:t>
            </a:r>
            <a:r>
              <a:rPr lang="en-US" sz="3000" dirty="0">
                <a:solidFill>
                  <a:srgbClr val="FFFF00"/>
                </a:solidFill>
                <a:latin typeface="Times-Roman"/>
              </a:rPr>
              <a:t> </a:t>
            </a:r>
            <a:r>
              <a:rPr lang="en-US" sz="3000" i="1" dirty="0" err="1" smtClean="0">
                <a:solidFill>
                  <a:srgbClr val="FFFF00"/>
                </a:solidFill>
                <a:latin typeface="Times-Italic"/>
              </a:rPr>
              <a:t>submanifold</a:t>
            </a:r>
            <a:r>
              <a:rPr lang="en-US" sz="3000" i="1" dirty="0" smtClean="0">
                <a:solidFill>
                  <a:srgbClr val="FFFF00"/>
                </a:solidFill>
                <a:latin typeface="Times-Italic"/>
              </a:rPr>
              <a:t>   </a:t>
            </a:r>
          </a:p>
          <a:p>
            <a:r>
              <a:rPr lang="en-US" sz="3000" i="1" dirty="0">
                <a:solidFill>
                  <a:srgbClr val="FFFF00"/>
                </a:solidFill>
                <a:latin typeface="Times-Italic"/>
              </a:rPr>
              <a:t> </a:t>
            </a:r>
            <a:r>
              <a:rPr lang="en-US" sz="3000" dirty="0" smtClean="0">
                <a:solidFill>
                  <a:srgbClr val="FFFF00"/>
                </a:solidFill>
                <a:latin typeface="Times-Roman"/>
              </a:rPr>
              <a:t>embedded </a:t>
            </a:r>
            <a:r>
              <a:rPr lang="en-US" sz="3000" dirty="0">
                <a:solidFill>
                  <a:srgbClr val="FFFF00"/>
                </a:solidFill>
                <a:latin typeface="Times-Roman"/>
              </a:rPr>
              <a:t>in the </a:t>
            </a:r>
            <a:r>
              <a:rPr lang="en-US" sz="3000" dirty="0" smtClean="0">
                <a:solidFill>
                  <a:srgbClr val="FFFF00"/>
                </a:solidFill>
                <a:latin typeface="Times-Roman"/>
              </a:rPr>
              <a:t>7-dimensional </a:t>
            </a:r>
            <a:r>
              <a:rPr lang="en-US" sz="3000" dirty="0">
                <a:solidFill>
                  <a:srgbClr val="FFFF00"/>
                </a:solidFill>
                <a:latin typeface="Times-Roman"/>
              </a:rPr>
              <a:t>sphere.</a:t>
            </a:r>
            <a:endParaRPr lang="en-US" sz="3000" dirty="0">
              <a:solidFill>
                <a:srgbClr val="FFFF00"/>
              </a:solidFill>
            </a:endParaRPr>
          </a:p>
        </p:txBody>
      </p:sp>
    </p:spTree>
    <p:extLst>
      <p:ext uri="{BB962C8B-B14F-4D97-AF65-F5344CB8AC3E}">
        <p14:creationId xmlns:p14="http://schemas.microsoft.com/office/powerpoint/2010/main" val="2342867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8068</TotalTime>
  <Words>843</Words>
  <Application>Microsoft Office PowerPoint</Application>
  <PresentationFormat>On-screen Show (4:3)</PresentationFormat>
  <Paragraphs>97</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CMMI12</vt:lpstr>
      <vt:lpstr>CMR17</vt:lpstr>
      <vt:lpstr>Symbol</vt:lpstr>
      <vt:lpstr>Times-Italic</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156</cp:revision>
  <dcterms:created xsi:type="dcterms:W3CDTF">2013-08-19T23:02:10Z</dcterms:created>
  <dcterms:modified xsi:type="dcterms:W3CDTF">2015-01-29T04:29:53Z</dcterms:modified>
  <cp:category/>
</cp:coreProperties>
</file>