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6" r:id="rId2"/>
    <p:sldId id="267" r:id="rId3"/>
    <p:sldId id="268" r:id="rId4"/>
    <p:sldId id="269" r:id="rId5"/>
    <p:sldId id="270" r:id="rId6"/>
    <p:sldId id="271" r:id="rId7"/>
    <p:sldId id="274" r:id="rId8"/>
    <p:sldId id="272" r:id="rId9"/>
    <p:sldId id="277" r:id="rId10"/>
    <p:sldId id="276" r:id="rId11"/>
    <p:sldId id="278" r:id="rId12"/>
    <p:sldId id="27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902" autoAdjust="0"/>
  </p:normalViewPr>
  <p:slideViewPr>
    <p:cSldViewPr snapToGrid="0" snapToObjects="1">
      <p:cViewPr varScale="1">
        <p:scale>
          <a:sx n="85" d="100"/>
          <a:sy n="85" d="100"/>
        </p:scale>
        <p:origin x="760" y="48"/>
      </p:cViewPr>
      <p:guideLst>
        <p:guide orient="horz" pos="2635"/>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D4860-231B-B847-8B43-3673E1B2BF40}" type="datetimeFigureOut">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6157C-2FBF-9340-A3E6-88696799F5C7}" type="slidenum">
              <a:rPr lang="en-US" smtClean="0"/>
              <a:t>‹#›</a:t>
            </a:fld>
            <a:endParaRPr lang="en-US"/>
          </a:p>
        </p:txBody>
      </p:sp>
    </p:spTree>
    <p:extLst>
      <p:ext uri="{BB962C8B-B14F-4D97-AF65-F5344CB8AC3E}">
        <p14:creationId xmlns:p14="http://schemas.microsoft.com/office/powerpoint/2010/main" val="6255490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Recall that to</a:t>
            </a:r>
            <a:r>
              <a:rPr lang="en-US" sz="1200" baseline="0" dirty="0" smtClean="0">
                <a:solidFill>
                  <a:schemeClr val="tx1"/>
                </a:solidFill>
              </a:rPr>
              <a:t> c</a:t>
            </a:r>
            <a:r>
              <a:rPr lang="en-US" sz="1200" dirty="0" smtClean="0">
                <a:solidFill>
                  <a:schemeClr val="tx1"/>
                </a:solidFill>
              </a:rPr>
              <a:t>reate a simplicial complex,</a:t>
            </a:r>
            <a:r>
              <a:rPr lang="en-US" sz="1200" baseline="0" dirty="0" smtClean="0">
                <a:solidFill>
                  <a:schemeClr val="tx1"/>
                </a:solidFill>
              </a:rPr>
              <a:t> we s</a:t>
            </a:r>
            <a:r>
              <a:rPr lang="en-US" sz="1200" dirty="0" smtClean="0"/>
              <a:t>tart by adding 0-simplices (</a:t>
            </a:r>
            <a:r>
              <a:rPr lang="en-US" sz="1200" dirty="0" err="1" smtClean="0"/>
              <a:t>ie</a:t>
            </a:r>
            <a:r>
              <a:rPr lang="en-US" sz="1200" dirty="0" smtClean="0"/>
              <a:t> 0-dimensional vertices).  So our step zero will be to add 0-</a:t>
            </a:r>
            <a:r>
              <a:rPr lang="en-US" sz="1200" dirty="0" smtClean="0">
                <a:solidFill>
                  <a:schemeClr val="tx1"/>
                </a:solidFill>
              </a:rPr>
              <a:t>simplices,</a:t>
            </a:r>
            <a:r>
              <a:rPr lang="en-US" sz="1200" baseline="0" dirty="0" smtClean="0">
                <a:solidFill>
                  <a:schemeClr val="tx1"/>
                </a:solidFill>
              </a:rPr>
              <a:t> but in this case our 0-dimensional points will be</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err="1" smtClean="0"/>
              <a:t>simplicial</a:t>
            </a:r>
            <a:r>
              <a:rPr lang="en-US" baseline="0" dirty="0" smtClean="0"/>
              <a:t> complex consists of vertices which are also called 0 </a:t>
            </a:r>
            <a:r>
              <a:rPr lang="en-US" baseline="0" dirty="0" err="1" smtClean="0"/>
              <a:t>simplices</a:t>
            </a:r>
            <a:r>
              <a:rPr lang="en-US" baseline="0" dirty="0" smtClean="0"/>
              <a:t> since they are 0 dimensional.    When working over the integers.  </a:t>
            </a:r>
            <a:r>
              <a:rPr lang="en-US" baseline="0" dirty="0" err="1" smtClean="0"/>
              <a:t>Ie</a:t>
            </a:r>
            <a:r>
              <a:rPr lang="en-US" baseline="0" dirty="0" smtClean="0"/>
              <a:t> if our coefficients are integers, we have oriented 1 dimensional edges which are also called 1 </a:t>
            </a:r>
            <a:r>
              <a:rPr lang="en-US" baseline="0" dirty="0" err="1" smtClean="0"/>
              <a:t>simplices</a:t>
            </a:r>
            <a:r>
              <a:rPr lang="en-US" baseline="0" dirty="0" smtClean="0"/>
              <a:t>.  In the next lecture we will discuss using Z mod  coefficients which will greatly simplify calculations.  We will always use pictures  or a symbol such as e to denote an edge.  However, we could also use an ordered pair to denote an edge that points from </a:t>
            </a:r>
            <a:r>
              <a:rPr lang="en-US" baseline="0" dirty="0" err="1" smtClean="0"/>
              <a:t>vj</a:t>
            </a:r>
            <a:r>
              <a:rPr lang="en-US" baseline="0" dirty="0" smtClean="0"/>
              <a:t> to </a:t>
            </a:r>
            <a:r>
              <a:rPr lang="en-US" baseline="0" dirty="0" err="1" smtClean="0"/>
              <a:t>vk</a:t>
            </a:r>
            <a:r>
              <a:rPr lang="en-US" baseline="0" dirty="0" smtClean="0"/>
              <a:t>.  </a:t>
            </a:r>
          </a:p>
          <a:p>
            <a:r>
              <a:rPr lang="en-US" baseline="0" dirty="0" smtClean="0"/>
              <a:t>A face is a 2-simplex.  Again we will use pictures or a symbol such as f to denote a 2-simplex, but one can also use an ordered triple where 2 triples are equivalent if one is an even permutation of the other, but we will not get into or need such details.  </a:t>
            </a:r>
          </a:p>
          <a:p>
            <a:endParaRPr lang="en-US" baseline="0" dirty="0" smtClean="0"/>
          </a:p>
          <a:p>
            <a:r>
              <a:rPr lang="en-US" baseline="0" dirty="0" smtClean="0"/>
              <a:t>But ordered tuples can be useful when discussing higher dimensional </a:t>
            </a:r>
            <a:r>
              <a:rPr lang="en-US" baseline="0" dirty="0" err="1" smtClean="0"/>
              <a:t>simplices</a:t>
            </a:r>
            <a:r>
              <a:rPr lang="en-US" baseline="0" dirty="0" smtClean="0"/>
              <a:t>.  For example a 3 simplex can be denoted (v1, v4).  A 3 simplex is 3 dimensional so we can draw it, we get a tetrahedron.  I can’t draw the 4-dimensional 4-simplex, but when working with high dimensional data, high dimensional </a:t>
            </a:r>
            <a:r>
              <a:rPr lang="en-US" baseline="0" dirty="0" err="1" smtClean="0"/>
              <a:t>simplices</a:t>
            </a:r>
            <a:r>
              <a:rPr lang="en-US" baseline="0" dirty="0" smtClean="0"/>
              <a:t> definitely exist.  </a:t>
            </a:r>
            <a:endParaRPr lang="en-US" dirty="0"/>
          </a:p>
        </p:txBody>
      </p:sp>
      <p:sp>
        <p:nvSpPr>
          <p:cNvPr id="4" name="Slide Number Placeholder 3"/>
          <p:cNvSpPr>
            <a:spLocks noGrp="1"/>
          </p:cNvSpPr>
          <p:nvPr>
            <p:ph type="sldNum" sz="quarter" idx="10"/>
          </p:nvPr>
        </p:nvSpPr>
        <p:spPr/>
        <p:txBody>
          <a:bodyPr/>
          <a:lstStyle/>
          <a:p>
            <a:fld id="{DB6FC4B9-A07B-9549-B62E-78439FDB3B71}" type="slidenum">
              <a:rPr lang="en-US" smtClean="0"/>
              <a:t>12</a:t>
            </a:fld>
            <a:endParaRPr lang="en-US"/>
          </a:p>
        </p:txBody>
      </p:sp>
    </p:spTree>
    <p:extLst>
      <p:ext uri="{BB962C8B-B14F-4D97-AF65-F5344CB8AC3E}">
        <p14:creationId xmlns:p14="http://schemas.microsoft.com/office/powerpoint/2010/main" val="207209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can measure (or</a:t>
            </a:r>
            <a:r>
              <a:rPr lang="en-US" baseline="0" dirty="0" smtClean="0"/>
              <a:t> calculate) the distance between two points to determine if they are “close”.  But we still need to define close.</a:t>
            </a:r>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Thus we will choose a threshold.  We will connect a pair of vertices with an edge  if and only if their distance is less then our chosen threshold.</a:t>
            </a:r>
          </a:p>
          <a:p>
            <a:endParaRPr lang="en-US" baseline="0" dirty="0" smtClean="0"/>
          </a:p>
          <a:p>
            <a:r>
              <a:rPr lang="en-US" baseline="0" dirty="0" smtClean="0"/>
              <a:t> But it is not always obvious how to choose the threshold.  This problem can be dealt with by using persistence which we will briefly introduce later in this lecture.  For now let’s somewhat arbitrarily choose a distance, say 1.8 cm.</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3</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will connect every pair of vertices if their distance is less than 1.8 cm.  If the center of these points represent the 0-dimensional vertices, then this distance is less than our threshold, so we add an edge.  Similarly this pair of points satisfy our definition of close, so we add an edge</a:t>
            </a:r>
          </a:p>
          <a:p>
            <a:endParaRPr lang="en-US" baseline="0" dirty="0" smtClean="0"/>
          </a:p>
          <a:p>
            <a:r>
              <a:rPr lang="en-US" baseline="0" dirty="0" smtClean="0"/>
              <a:t>The distance between this pair of vertices is greater than 1.8, so we won’t connect them with an edge. Continuing to add edges between vertices whenever their distance is less than our threshold of 1.8cm, we now have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4</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5</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6</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again by adding our 0-simplices,</a:t>
            </a:r>
            <a:r>
              <a:rPr lang="en-US" baseline="0" dirty="0" smtClean="0"/>
              <a:t> our data points.  I can indicate the threshold using a ball centered at my data point.  The diameter of the ball will be my threshold, so if two balls intersect then the distance between the vertices is less than the threshold,  so we connect the pair of vertices with an edge if and only if the balls intersect, so we can get edges after which we can then add all possible higher dimensional simplices.</a:t>
            </a:r>
          </a:p>
          <a:p>
            <a:endParaRPr lang="en-US" baseline="0" dirty="0" smtClean="0"/>
          </a:p>
          <a:p>
            <a:r>
              <a:rPr lang="en-US" baseline="0" dirty="0" smtClean="0"/>
              <a:t>Note how I grew my balls.  As the diameter increases, my threshold which is equal to my diameter increases.</a:t>
            </a:r>
          </a:p>
        </p:txBody>
      </p:sp>
      <p:sp>
        <p:nvSpPr>
          <p:cNvPr id="4" name="Slide Number Placeholder 3"/>
          <p:cNvSpPr>
            <a:spLocks noGrp="1"/>
          </p:cNvSpPr>
          <p:nvPr>
            <p:ph type="sldNum" sz="quarter" idx="10"/>
          </p:nvPr>
        </p:nvSpPr>
        <p:spPr/>
        <p:txBody>
          <a:bodyPr/>
          <a:lstStyle/>
          <a:p>
            <a:fld id="{D69E9DB7-993A-C643-9AA4-1235EAC7C65C}" type="slidenum">
              <a:rPr lang="en-US" smtClean="0"/>
              <a:t>7</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compute the number of clusters for a variety of diameters.</a:t>
            </a:r>
          </a:p>
          <a:p>
            <a:r>
              <a:rPr lang="en-US" baseline="0" dirty="0" smtClean="0"/>
              <a:t>We start with 17 data points, so if the diameter is 0, we have 17 clusters.  Increasing the diameter, these 2 balls intersect so I now have 16 clusters.</a:t>
            </a:r>
          </a:p>
          <a:p>
            <a:r>
              <a:rPr lang="en-US" baseline="0" dirty="0" smtClean="0"/>
              <a:t>If we continue to increase the diameter, we will eventually create the complex we saw before with 5 clusters, </a:t>
            </a:r>
            <a:r>
              <a:rPr lang="en-US" baseline="0" dirty="0" err="1" smtClean="0"/>
              <a:t>etc</a:t>
            </a:r>
            <a:r>
              <a:rPr lang="en-US" baseline="0" dirty="0" smtClean="0"/>
              <a:t> until we only have one cluster left.  </a:t>
            </a:r>
          </a:p>
          <a:p>
            <a:r>
              <a:rPr lang="en-US" baseline="0" dirty="0" smtClean="0"/>
              <a:t>Eventually this entire page will be purple, but right now, we know have one component.  </a:t>
            </a:r>
          </a:p>
          <a:p>
            <a:endParaRPr lang="en-US" baseline="0" dirty="0" smtClean="0"/>
          </a:p>
          <a:p>
            <a:r>
              <a:rPr lang="en-US" baseline="0" dirty="0" smtClean="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smtClean="0">
                <a:solidFill>
                  <a:schemeClr val="tx1"/>
                </a:solidFill>
              </a:rPr>
              <a:t>simplicial </a:t>
            </a:r>
            <a:r>
              <a:rPr lang="en-US" baseline="0" dirty="0" smtClean="0"/>
              <a:t>complex best models our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8</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11</a:t>
            </a:fld>
            <a:endParaRPr lang="en-US"/>
          </a:p>
        </p:txBody>
      </p:sp>
    </p:spTree>
    <p:extLst>
      <p:ext uri="{BB962C8B-B14F-4D97-AF65-F5344CB8AC3E}">
        <p14:creationId xmlns:p14="http://schemas.microsoft.com/office/powerpoint/2010/main" val="88524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35F2CB-ED6B-964F-A5A9-D053F133804E}"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95E0A-2896-8A4F-AFE9-280C1193F83E}" type="slidenum">
              <a:rPr lang="en-US" smtClean="0"/>
              <a:t>‹#›</a:t>
            </a:fld>
            <a:endParaRPr lang="en-US"/>
          </a:p>
        </p:txBody>
      </p:sp>
    </p:spTree>
    <p:extLst>
      <p:ext uri="{BB962C8B-B14F-4D97-AF65-F5344CB8AC3E}">
        <p14:creationId xmlns:p14="http://schemas.microsoft.com/office/powerpoint/2010/main" val="283443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5F2CB-ED6B-964F-A5A9-D053F133804E}"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95E0A-2896-8A4F-AFE9-280C1193F83E}" type="slidenum">
              <a:rPr lang="en-US" smtClean="0"/>
              <a:t>‹#›</a:t>
            </a:fld>
            <a:endParaRPr lang="en-US"/>
          </a:p>
        </p:txBody>
      </p:sp>
    </p:spTree>
    <p:extLst>
      <p:ext uri="{BB962C8B-B14F-4D97-AF65-F5344CB8AC3E}">
        <p14:creationId xmlns:p14="http://schemas.microsoft.com/office/powerpoint/2010/main" val="237486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5F2CB-ED6B-964F-A5A9-D053F133804E}"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95E0A-2896-8A4F-AFE9-280C1193F83E}" type="slidenum">
              <a:rPr lang="en-US" smtClean="0"/>
              <a:t>‹#›</a:t>
            </a:fld>
            <a:endParaRPr lang="en-US"/>
          </a:p>
        </p:txBody>
      </p:sp>
    </p:spTree>
    <p:extLst>
      <p:ext uri="{BB962C8B-B14F-4D97-AF65-F5344CB8AC3E}">
        <p14:creationId xmlns:p14="http://schemas.microsoft.com/office/powerpoint/2010/main" val="288725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5F2CB-ED6B-964F-A5A9-D053F133804E}"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95E0A-2896-8A4F-AFE9-280C1193F83E}" type="slidenum">
              <a:rPr lang="en-US" smtClean="0"/>
              <a:t>‹#›</a:t>
            </a:fld>
            <a:endParaRPr lang="en-US"/>
          </a:p>
        </p:txBody>
      </p:sp>
    </p:spTree>
    <p:extLst>
      <p:ext uri="{BB962C8B-B14F-4D97-AF65-F5344CB8AC3E}">
        <p14:creationId xmlns:p14="http://schemas.microsoft.com/office/powerpoint/2010/main" val="34751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35F2CB-ED6B-964F-A5A9-D053F133804E}"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895E0A-2896-8A4F-AFE9-280C1193F83E}" type="slidenum">
              <a:rPr lang="en-US" smtClean="0"/>
              <a:t>‹#›</a:t>
            </a:fld>
            <a:endParaRPr lang="en-US"/>
          </a:p>
        </p:txBody>
      </p:sp>
    </p:spTree>
    <p:extLst>
      <p:ext uri="{BB962C8B-B14F-4D97-AF65-F5344CB8AC3E}">
        <p14:creationId xmlns:p14="http://schemas.microsoft.com/office/powerpoint/2010/main" val="1624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35F2CB-ED6B-964F-A5A9-D053F133804E}"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95E0A-2896-8A4F-AFE9-280C1193F83E}" type="slidenum">
              <a:rPr lang="en-US" smtClean="0"/>
              <a:t>‹#›</a:t>
            </a:fld>
            <a:endParaRPr lang="en-US"/>
          </a:p>
        </p:txBody>
      </p:sp>
    </p:spTree>
    <p:extLst>
      <p:ext uri="{BB962C8B-B14F-4D97-AF65-F5344CB8AC3E}">
        <p14:creationId xmlns:p14="http://schemas.microsoft.com/office/powerpoint/2010/main" val="406654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35F2CB-ED6B-964F-A5A9-D053F133804E}"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895E0A-2896-8A4F-AFE9-280C1193F83E}" type="slidenum">
              <a:rPr lang="en-US" smtClean="0"/>
              <a:t>‹#›</a:t>
            </a:fld>
            <a:endParaRPr lang="en-US"/>
          </a:p>
        </p:txBody>
      </p:sp>
    </p:spTree>
    <p:extLst>
      <p:ext uri="{BB962C8B-B14F-4D97-AF65-F5344CB8AC3E}">
        <p14:creationId xmlns:p14="http://schemas.microsoft.com/office/powerpoint/2010/main" val="53905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35F2CB-ED6B-964F-A5A9-D053F133804E}"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895E0A-2896-8A4F-AFE9-280C1193F83E}" type="slidenum">
              <a:rPr lang="en-US" smtClean="0"/>
              <a:t>‹#›</a:t>
            </a:fld>
            <a:endParaRPr lang="en-US"/>
          </a:p>
        </p:txBody>
      </p:sp>
    </p:spTree>
    <p:extLst>
      <p:ext uri="{BB962C8B-B14F-4D97-AF65-F5344CB8AC3E}">
        <p14:creationId xmlns:p14="http://schemas.microsoft.com/office/powerpoint/2010/main" val="231061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5F2CB-ED6B-964F-A5A9-D053F133804E}"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895E0A-2896-8A4F-AFE9-280C1193F83E}" type="slidenum">
              <a:rPr lang="en-US" smtClean="0"/>
              <a:t>‹#›</a:t>
            </a:fld>
            <a:endParaRPr lang="en-US"/>
          </a:p>
        </p:txBody>
      </p:sp>
    </p:spTree>
    <p:extLst>
      <p:ext uri="{BB962C8B-B14F-4D97-AF65-F5344CB8AC3E}">
        <p14:creationId xmlns:p14="http://schemas.microsoft.com/office/powerpoint/2010/main" val="114542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5F2CB-ED6B-964F-A5A9-D053F133804E}"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95E0A-2896-8A4F-AFE9-280C1193F83E}" type="slidenum">
              <a:rPr lang="en-US" smtClean="0"/>
              <a:t>‹#›</a:t>
            </a:fld>
            <a:endParaRPr lang="en-US"/>
          </a:p>
        </p:txBody>
      </p:sp>
    </p:spTree>
    <p:extLst>
      <p:ext uri="{BB962C8B-B14F-4D97-AF65-F5344CB8AC3E}">
        <p14:creationId xmlns:p14="http://schemas.microsoft.com/office/powerpoint/2010/main" val="221371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5F2CB-ED6B-964F-A5A9-D053F133804E}"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895E0A-2896-8A4F-AFE9-280C1193F83E}" type="slidenum">
              <a:rPr lang="en-US" smtClean="0"/>
              <a:t>‹#›</a:t>
            </a:fld>
            <a:endParaRPr lang="en-US"/>
          </a:p>
        </p:txBody>
      </p:sp>
    </p:spTree>
    <p:extLst>
      <p:ext uri="{BB962C8B-B14F-4D97-AF65-F5344CB8AC3E}">
        <p14:creationId xmlns:p14="http://schemas.microsoft.com/office/powerpoint/2010/main" val="37353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5F2CB-ED6B-964F-A5A9-D053F133804E}" type="datetimeFigureOut">
              <a:rPr lang="en-US" smtClean="0"/>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95E0A-2896-8A4F-AFE9-280C1193F83E}" type="slidenum">
              <a:rPr lang="en-US" smtClean="0"/>
              <a:t>‹#›</a:t>
            </a:fld>
            <a:endParaRPr lang="en-US"/>
          </a:p>
        </p:txBody>
      </p:sp>
    </p:spTree>
    <p:extLst>
      <p:ext uri="{BB962C8B-B14F-4D97-AF65-F5344CB8AC3E}">
        <p14:creationId xmlns:p14="http://schemas.microsoft.com/office/powerpoint/2010/main" val="1669818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Hyekyoung%20Lee.QT.&amp;searchWithin=p_Author_Ids:37280122800&amp;newsearch=true" TargetMode="External"/><Relationship Id="rId7" Type="http://schemas.openxmlformats.org/officeDocument/2006/relationships/hyperlink" Target="http://ieeexplore.ieee.org/search/searchresult.jsp?searchWithin=p_Authors:.QT.Dong%20Soo%20Lee.QT.&amp;searchWithin=p_Author_Ids:37280609800&amp;newsearch=tru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ieeexplore.ieee.org/search/searchresult.jsp?searchWithin=p_Authors:.QT.Bung-Nyun%20Kim.QT.&amp;searchWithin=p_Author_Ids:38022847100&amp;newsearch=true" TargetMode="External"/><Relationship Id="rId5" Type="http://schemas.openxmlformats.org/officeDocument/2006/relationships/hyperlink" Target="http://ieeexplore.ieee.org/search/searchresult.jsp?searchWithin=p_Authors:.QT.Hyejin%20Kang.QT.&amp;searchWithin=p_Author_Ids:37856404600&amp;newsearch=true" TargetMode="External"/><Relationship Id="rId4" Type="http://schemas.openxmlformats.org/officeDocument/2006/relationships/hyperlink" Target="http://ieeexplore.ieee.org/search/searchresult.jsp?searchWithin=p_Authors:.QT.Chung,%20M.K..QT.&amp;searchWithin=p_Author_Ids:37290726500&amp;newsearch=tr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143021" y="5378785"/>
            <a:ext cx="9430043" cy="1077218"/>
          </a:xfrm>
          <a:prstGeom prst="rect">
            <a:avLst/>
          </a:prstGeom>
          <a:noFill/>
        </p:spPr>
        <p:txBody>
          <a:bodyPr wrap="square" rtlCol="0">
            <a:spAutoFit/>
          </a:bodyPr>
          <a:lstStyle/>
          <a:p>
            <a:pPr algn="ctr"/>
            <a:r>
              <a:rPr lang="en-US" sz="3200" dirty="0" smtClean="0"/>
              <a:t>Step 0.)  Start by adding 0-dimensional vertices </a:t>
            </a:r>
          </a:p>
          <a:p>
            <a:pPr algn="ctr"/>
            <a:r>
              <a:rPr lang="en-US" sz="3200" dirty="0" smtClean="0"/>
              <a:t>(0-simplices)</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2946963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0" y="0"/>
            <a:ext cx="8621486" cy="6858000"/>
          </a:xfrm>
          <a:prstGeom prst="rect">
            <a:avLst/>
          </a:prstGeom>
        </p:spPr>
      </p:pic>
    </p:spTree>
    <p:extLst>
      <p:ext uri="{BB962C8B-B14F-4D97-AF65-F5344CB8AC3E}">
        <p14:creationId xmlns:p14="http://schemas.microsoft.com/office/powerpoint/2010/main" val="1839228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41870" y="0"/>
            <a:ext cx="4643051" cy="6858000"/>
          </a:xfrm>
          <a:prstGeom prst="rect">
            <a:avLst/>
          </a:prstGeom>
        </p:spPr>
      </p:pic>
      <p:sp>
        <p:nvSpPr>
          <p:cNvPr id="3" name="TextBox 2"/>
          <p:cNvSpPr txBox="1"/>
          <p:nvPr/>
        </p:nvSpPr>
        <p:spPr>
          <a:xfrm>
            <a:off x="356513" y="646245"/>
            <a:ext cx="3030360" cy="5262979"/>
          </a:xfrm>
          <a:prstGeom prst="rect">
            <a:avLst/>
          </a:prstGeom>
          <a:noFill/>
        </p:spPr>
        <p:txBody>
          <a:bodyPr wrap="square" rtlCol="0">
            <a:spAutoFit/>
          </a:bodyPr>
          <a:lstStyle/>
          <a:p>
            <a:r>
              <a:rPr lang="en-US" sz="2400" dirty="0" smtClean="0"/>
              <a:t>Vertices = Regions of Interest </a:t>
            </a:r>
          </a:p>
          <a:p>
            <a:endParaRPr lang="en-US" sz="2400" dirty="0"/>
          </a:p>
          <a:p>
            <a:r>
              <a:rPr lang="en-US" sz="2400" dirty="0" smtClean="0"/>
              <a:t>Create Rips complex by growing epsilon balls (i.e. decreasing threshold) where distance between two vertices is given by</a:t>
            </a:r>
          </a:p>
          <a:p>
            <a:endParaRPr lang="en-US" sz="2400" dirty="0"/>
          </a:p>
          <a:p>
            <a:endParaRPr lang="en-US" sz="2400" dirty="0" smtClean="0"/>
          </a:p>
          <a:p>
            <a:r>
              <a:rPr lang="en-US" sz="2400" dirty="0"/>
              <a:t>w</a:t>
            </a:r>
            <a:r>
              <a:rPr lang="en-US" sz="2400" dirty="0" smtClean="0"/>
              <a:t>here </a:t>
            </a:r>
            <a:r>
              <a:rPr lang="en-US" sz="2400" b="1" i="1" dirty="0" smtClean="0"/>
              <a:t>f</a:t>
            </a:r>
            <a:r>
              <a:rPr lang="en-US" sz="2400" b="1" i="1" baseline="-25000" dirty="0" smtClean="0"/>
              <a:t>i</a:t>
            </a:r>
            <a:r>
              <a:rPr lang="en-US" sz="2400" dirty="0" smtClean="0"/>
              <a:t> = </a:t>
            </a:r>
          </a:p>
          <a:p>
            <a:pPr algn="ctr"/>
            <a:r>
              <a:rPr lang="en-US" sz="2400" dirty="0" smtClean="0"/>
              <a:t>measurement at location </a:t>
            </a:r>
            <a:r>
              <a:rPr lang="en-US" sz="2400" i="1" dirty="0" err="1" smtClean="0"/>
              <a:t>i</a:t>
            </a:r>
            <a:endParaRPr lang="en-US" sz="2400" i="1" dirty="0" smtClean="0"/>
          </a:p>
        </p:txBody>
      </p:sp>
      <p:pic>
        <p:nvPicPr>
          <p:cNvPr id="5" name="Picture 4"/>
          <p:cNvPicPr>
            <a:picLocks noChangeAspect="1"/>
          </p:cNvPicPr>
          <p:nvPr/>
        </p:nvPicPr>
        <p:blipFill>
          <a:blip r:embed="rId4"/>
          <a:stretch>
            <a:fillRect/>
          </a:stretch>
        </p:blipFill>
        <p:spPr>
          <a:xfrm>
            <a:off x="181404" y="4124602"/>
            <a:ext cx="3632200" cy="472440"/>
          </a:xfrm>
          <a:prstGeom prst="rect">
            <a:avLst/>
          </a:prstGeom>
        </p:spPr>
      </p:pic>
    </p:spTree>
    <p:extLst>
      <p:ext uri="{BB962C8B-B14F-4D97-AF65-F5344CB8AC3E}">
        <p14:creationId xmlns:p14="http://schemas.microsoft.com/office/powerpoint/2010/main" val="3851520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Isosceles Triangle 100"/>
          <p:cNvSpPr/>
          <p:nvPr/>
        </p:nvSpPr>
        <p:spPr>
          <a:xfrm rot="10800000">
            <a:off x="1176087" y="5765765"/>
            <a:ext cx="1600200" cy="1385316"/>
          </a:xfrm>
          <a:prstGeom prst="triangl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1195947" y="3761860"/>
            <a:ext cx="2932737" cy="2510394"/>
            <a:chOff x="643130" y="3761860"/>
            <a:chExt cx="2932737" cy="2510394"/>
          </a:xfrm>
        </p:grpSpPr>
        <p:sp>
          <p:nvSpPr>
            <p:cNvPr id="98" name="TextBox 97"/>
            <p:cNvSpPr txBox="1"/>
            <p:nvPr/>
          </p:nvSpPr>
          <p:spPr>
            <a:xfrm>
              <a:off x="1828781" y="3761860"/>
              <a:ext cx="651252" cy="584776"/>
            </a:xfrm>
            <a:prstGeom prst="rect">
              <a:avLst/>
            </a:prstGeom>
            <a:noFill/>
          </p:spPr>
          <p:txBody>
            <a:bodyPr wrap="square" rtlCol="0">
              <a:spAutoFit/>
            </a:bodyPr>
            <a:lstStyle/>
            <a:p>
              <a:r>
                <a:rPr lang="en-US" sz="3200" dirty="0" smtClean="0"/>
                <a:t>v</a:t>
              </a:r>
              <a:r>
                <a:rPr lang="en-US" sz="3200" baseline="-25000" dirty="0"/>
                <a:t>2</a:t>
              </a:r>
            </a:p>
          </p:txBody>
        </p:sp>
        <p:grpSp>
          <p:nvGrpSpPr>
            <p:cNvPr id="10" name="Group 9"/>
            <p:cNvGrpSpPr/>
            <p:nvPr/>
          </p:nvGrpSpPr>
          <p:grpSpPr>
            <a:xfrm>
              <a:off x="643130" y="4321013"/>
              <a:ext cx="2932737" cy="1951241"/>
              <a:chOff x="643130" y="4321013"/>
              <a:chExt cx="2932737" cy="1951241"/>
            </a:xfrm>
          </p:grpSpPr>
          <p:cxnSp>
            <p:nvCxnSpPr>
              <p:cNvPr id="104" name="Straight Connector 103"/>
              <p:cNvCxnSpPr/>
              <p:nvPr/>
            </p:nvCxnSpPr>
            <p:spPr>
              <a:xfrm rot="10800000" flipV="1">
                <a:off x="1353167" y="5825201"/>
                <a:ext cx="1392072" cy="0"/>
              </a:xfrm>
              <a:prstGeom prst="line">
                <a:avLst/>
              </a:prstGeom>
              <a:ln w="63500">
                <a:solidFill>
                  <a:srgbClr val="008000"/>
                </a:solidFill>
              </a:ln>
            </p:spPr>
            <p:style>
              <a:lnRef idx="2">
                <a:schemeClr val="accent1"/>
              </a:lnRef>
              <a:fillRef idx="0">
                <a:schemeClr val="accent1"/>
              </a:fillRef>
              <a:effectRef idx="1">
                <a:schemeClr val="accent1"/>
              </a:effectRef>
              <a:fontRef idx="minor">
                <a:schemeClr val="tx1"/>
              </a:fontRef>
            </p:style>
          </p:cxnSp>
          <p:sp>
            <p:nvSpPr>
              <p:cNvPr id="105" name="Oval 104"/>
              <p:cNvSpPr/>
              <p:nvPr/>
            </p:nvSpPr>
            <p:spPr>
              <a:xfrm rot="10800000">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rot="10800000">
                <a:off x="110750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Isosceles Triangle 106"/>
              <p:cNvSpPr/>
              <p:nvPr/>
            </p:nvSpPr>
            <p:spPr>
              <a:xfrm>
                <a:off x="1221807" y="4413869"/>
                <a:ext cx="1600200" cy="1385316"/>
              </a:xfrm>
              <a:prstGeom prst="triangle">
                <a:avLst/>
              </a:prstGeom>
              <a:solidFill>
                <a:schemeClr val="tx2">
                  <a:lumMod val="40000"/>
                  <a:lumOff val="60000"/>
                </a:schemeClr>
              </a:solidFill>
              <a:ln w="762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1107507" y="566975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2661987"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1888259" y="4321013"/>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1097896" y="5668352"/>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1114530" y="566518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TextBox 114"/>
              <p:cNvSpPr txBox="1"/>
              <p:nvPr/>
            </p:nvSpPr>
            <p:spPr>
              <a:xfrm>
                <a:off x="2403933" y="4747702"/>
                <a:ext cx="651252" cy="584776"/>
              </a:xfrm>
              <a:prstGeom prst="rect">
                <a:avLst/>
              </a:prstGeom>
              <a:noFill/>
            </p:spPr>
            <p:txBody>
              <a:bodyPr wrap="square" rtlCol="0">
                <a:spAutoFit/>
              </a:bodyPr>
              <a:lstStyle/>
              <a:p>
                <a:r>
                  <a:rPr lang="en-US" sz="3200" dirty="0" smtClean="0"/>
                  <a:t>e</a:t>
                </a:r>
                <a:r>
                  <a:rPr lang="en-US" sz="3200" baseline="-25000" dirty="0"/>
                  <a:t>2</a:t>
                </a:r>
              </a:p>
            </p:txBody>
          </p:sp>
          <p:sp>
            <p:nvSpPr>
              <p:cNvPr id="116" name="TextBox 115"/>
              <p:cNvSpPr txBox="1"/>
              <p:nvPr/>
            </p:nvSpPr>
            <p:spPr>
              <a:xfrm>
                <a:off x="1081404" y="4747702"/>
                <a:ext cx="651252" cy="584776"/>
              </a:xfrm>
              <a:prstGeom prst="rect">
                <a:avLst/>
              </a:prstGeom>
              <a:noFill/>
            </p:spPr>
            <p:txBody>
              <a:bodyPr wrap="square" rtlCol="0">
                <a:spAutoFit/>
              </a:bodyPr>
              <a:lstStyle/>
              <a:p>
                <a:r>
                  <a:rPr lang="en-US" sz="3200" dirty="0" smtClean="0"/>
                  <a:t>e</a:t>
                </a:r>
                <a:r>
                  <a:rPr lang="en-US" sz="3200" baseline="-25000" dirty="0"/>
                  <a:t>1</a:t>
                </a:r>
              </a:p>
            </p:txBody>
          </p:sp>
          <p:sp>
            <p:nvSpPr>
              <p:cNvPr id="119" name="TextBox 118"/>
              <p:cNvSpPr txBox="1"/>
              <p:nvPr/>
            </p:nvSpPr>
            <p:spPr>
              <a:xfrm>
                <a:off x="1786722" y="5687478"/>
                <a:ext cx="651252" cy="584776"/>
              </a:xfrm>
              <a:prstGeom prst="rect">
                <a:avLst/>
              </a:prstGeom>
              <a:noFill/>
            </p:spPr>
            <p:txBody>
              <a:bodyPr wrap="square" rtlCol="0">
                <a:spAutoFit/>
              </a:bodyPr>
              <a:lstStyle/>
              <a:p>
                <a:r>
                  <a:rPr lang="en-US" sz="3200" dirty="0" smtClean="0"/>
                  <a:t>e</a:t>
                </a:r>
                <a:r>
                  <a:rPr lang="en-US" sz="3200" baseline="-25000" dirty="0"/>
                  <a:t>3</a:t>
                </a:r>
              </a:p>
            </p:txBody>
          </p:sp>
          <p:grpSp>
            <p:nvGrpSpPr>
              <p:cNvPr id="8" name="Group 7"/>
              <p:cNvGrpSpPr/>
              <p:nvPr/>
            </p:nvGrpSpPr>
            <p:grpSpPr>
              <a:xfrm>
                <a:off x="643130" y="5427877"/>
                <a:ext cx="2932737" cy="584776"/>
                <a:chOff x="643130" y="5427877"/>
                <a:chExt cx="2932737" cy="584776"/>
              </a:xfrm>
            </p:grpSpPr>
            <p:sp>
              <p:nvSpPr>
                <p:cNvPr id="97" name="TextBox 96"/>
                <p:cNvSpPr txBox="1"/>
                <p:nvPr/>
              </p:nvSpPr>
              <p:spPr>
                <a:xfrm>
                  <a:off x="643130" y="5427877"/>
                  <a:ext cx="651252" cy="584776"/>
                </a:xfrm>
                <a:prstGeom prst="rect">
                  <a:avLst/>
                </a:prstGeom>
                <a:noFill/>
              </p:spPr>
              <p:txBody>
                <a:bodyPr wrap="square" rtlCol="0">
                  <a:spAutoFit/>
                </a:bodyPr>
                <a:lstStyle/>
                <a:p>
                  <a:r>
                    <a:rPr lang="en-US" sz="3200" dirty="0" smtClean="0"/>
                    <a:t>v</a:t>
                  </a:r>
                  <a:r>
                    <a:rPr lang="en-US" sz="3200" baseline="-25000" dirty="0"/>
                    <a:t>1</a:t>
                  </a:r>
                </a:p>
              </p:txBody>
            </p:sp>
            <p:sp>
              <p:nvSpPr>
                <p:cNvPr id="99" name="TextBox 98"/>
                <p:cNvSpPr txBox="1"/>
                <p:nvPr/>
              </p:nvSpPr>
              <p:spPr>
                <a:xfrm>
                  <a:off x="2924615" y="5427877"/>
                  <a:ext cx="651252" cy="584776"/>
                </a:xfrm>
                <a:prstGeom prst="rect">
                  <a:avLst/>
                </a:prstGeom>
                <a:noFill/>
              </p:spPr>
              <p:txBody>
                <a:bodyPr wrap="square" rtlCol="0">
                  <a:spAutoFit/>
                </a:bodyPr>
                <a:lstStyle/>
                <a:p>
                  <a:r>
                    <a:rPr lang="en-US" sz="3200" dirty="0" smtClean="0"/>
                    <a:t>v</a:t>
                  </a:r>
                  <a:r>
                    <a:rPr lang="en-US" sz="3200" baseline="-25000" dirty="0"/>
                    <a:t>3</a:t>
                  </a:r>
                </a:p>
              </p:txBody>
            </p:sp>
          </p:grpSp>
          <p:sp>
            <p:nvSpPr>
              <p:cNvPr id="5" name="Isosceles Triangle 4"/>
              <p:cNvSpPr>
                <a:spLocks noChangeAspect="1"/>
              </p:cNvSpPr>
              <p:nvPr/>
            </p:nvSpPr>
            <p:spPr>
              <a:xfrm rot="16200000" flipH="1">
                <a:off x="1474835" y="5668705"/>
                <a:ext cx="338964" cy="277783"/>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2404872" y="5321232"/>
                <a:ext cx="338964" cy="277783"/>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Isosceles Triangle 35"/>
              <p:cNvSpPr>
                <a:spLocks noChangeAspect="1"/>
              </p:cNvSpPr>
              <p:nvPr/>
            </p:nvSpPr>
            <p:spPr>
              <a:xfrm rot="16200000">
                <a:off x="1517904" y="4781736"/>
                <a:ext cx="338964" cy="277783"/>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1783080" y="5024918"/>
                <a:ext cx="492862" cy="496003"/>
              </a:xfrm>
              <a:prstGeom prst="ellipse">
                <a:avLst/>
              </a:prstGeom>
              <a:noFill/>
              <a:ln w="76200" cap="flat">
                <a:solidFill>
                  <a:srgbClr val="FFFF00"/>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a:spLocks noChangeAspect="1"/>
              </p:cNvSpPr>
              <p:nvPr/>
            </p:nvSpPr>
            <p:spPr>
              <a:xfrm rot="16200000">
                <a:off x="2027724" y="5037768"/>
                <a:ext cx="291509" cy="238893"/>
              </a:xfrm>
              <a:prstGeom prst="triangle">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948210" y="5180109"/>
                <a:ext cx="455723" cy="303259"/>
              </a:xfrm>
              <a:prstGeom prst="line">
                <a:avLst/>
              </a:prstGeom>
              <a:ln w="174625">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flipV="1">
                <a:off x="2306293" y="5050006"/>
                <a:ext cx="13368" cy="259601"/>
              </a:xfrm>
              <a:prstGeom prst="line">
                <a:avLst/>
              </a:prstGeom>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3" name="TextBox 2"/>
          <p:cNvSpPr txBox="1"/>
          <p:nvPr/>
        </p:nvSpPr>
        <p:spPr>
          <a:xfrm>
            <a:off x="448285" y="3371317"/>
            <a:ext cx="8277364" cy="1077218"/>
          </a:xfrm>
          <a:prstGeom prst="rect">
            <a:avLst/>
          </a:prstGeom>
          <a:noFill/>
        </p:spPr>
        <p:txBody>
          <a:bodyPr wrap="square" rtlCol="0">
            <a:spAutoFit/>
          </a:bodyPr>
          <a:lstStyle/>
          <a:p>
            <a:r>
              <a:rPr lang="en-US" sz="3200" b="1" dirty="0" smtClean="0">
                <a:solidFill>
                  <a:srgbClr val="000000"/>
                </a:solidFill>
              </a:rPr>
              <a:t>2-simplex = oriented face </a:t>
            </a:r>
            <a:r>
              <a:rPr lang="en-US" sz="3200" dirty="0">
                <a:solidFill>
                  <a:srgbClr val="000000"/>
                </a:solidFill>
              </a:rPr>
              <a:t>= (</a:t>
            </a:r>
            <a:r>
              <a:rPr lang="en-US" sz="3200" dirty="0" smtClean="0">
                <a:solidFill>
                  <a:srgbClr val="000000"/>
                </a:solidFill>
              </a:rPr>
              <a:t>v</a:t>
            </a:r>
            <a:r>
              <a:rPr lang="en-US" sz="3200" baseline="-25000" dirty="0">
                <a:solidFill>
                  <a:srgbClr val="000000"/>
                </a:solidFill>
              </a:rPr>
              <a:t>i</a:t>
            </a:r>
            <a:r>
              <a:rPr lang="en-US" sz="3200" dirty="0" smtClean="0">
                <a:solidFill>
                  <a:srgbClr val="000000"/>
                </a:solidFill>
              </a:rPr>
              <a:t>, </a:t>
            </a:r>
            <a:r>
              <a:rPr lang="en-US" sz="3200" dirty="0" err="1" smtClean="0">
                <a:solidFill>
                  <a:srgbClr val="000000"/>
                </a:solidFill>
              </a:rPr>
              <a:t>v</a:t>
            </a:r>
            <a:r>
              <a:rPr lang="en-US" sz="3200" baseline="-25000" dirty="0" err="1" smtClean="0">
                <a:solidFill>
                  <a:srgbClr val="000000"/>
                </a:solidFill>
              </a:rPr>
              <a:t>j</a:t>
            </a:r>
            <a:r>
              <a:rPr lang="en-US" sz="3200" dirty="0" smtClean="0">
                <a:solidFill>
                  <a:srgbClr val="000000"/>
                </a:solidFill>
              </a:rPr>
              <a:t>, </a:t>
            </a:r>
            <a:r>
              <a:rPr lang="en-US" sz="3200" dirty="0" err="1" smtClean="0">
                <a:solidFill>
                  <a:srgbClr val="000000"/>
                </a:solidFill>
              </a:rPr>
              <a:t>v</a:t>
            </a:r>
            <a:r>
              <a:rPr lang="en-US" sz="3200" baseline="-25000" dirty="0" err="1" smtClean="0">
                <a:solidFill>
                  <a:srgbClr val="000000"/>
                </a:solidFill>
              </a:rPr>
              <a:t>k</a:t>
            </a:r>
            <a:r>
              <a:rPr lang="en-US" sz="3200" dirty="0" smtClean="0">
                <a:solidFill>
                  <a:srgbClr val="000000"/>
                </a:solidFill>
              </a:rPr>
              <a:t>)</a:t>
            </a:r>
            <a:endParaRPr lang="en-US" sz="3200" baseline="-25000" dirty="0">
              <a:solidFill>
                <a:srgbClr val="000000"/>
              </a:solidFill>
            </a:endParaRPr>
          </a:p>
          <a:p>
            <a:r>
              <a:rPr lang="en-US" sz="3200" dirty="0" smtClean="0"/>
              <a:t> </a:t>
            </a:r>
          </a:p>
        </p:txBody>
      </p:sp>
      <p:sp>
        <p:nvSpPr>
          <p:cNvPr id="6" name="TextBox 5"/>
          <p:cNvSpPr txBox="1"/>
          <p:nvPr/>
        </p:nvSpPr>
        <p:spPr>
          <a:xfrm>
            <a:off x="4375890" y="4305280"/>
            <a:ext cx="4332942" cy="1569660"/>
          </a:xfrm>
          <a:prstGeom prst="rect">
            <a:avLst/>
          </a:prstGeom>
          <a:noFill/>
        </p:spPr>
        <p:txBody>
          <a:bodyPr wrap="square" rtlCol="0">
            <a:spAutoFit/>
          </a:bodyPr>
          <a:lstStyle/>
          <a:p>
            <a:r>
              <a:rPr lang="en-US" sz="3200" dirty="0" smtClean="0"/>
              <a:t>Note that the boundary of this face is the cycle</a:t>
            </a:r>
          </a:p>
          <a:p>
            <a:pPr algn="ctr"/>
            <a:r>
              <a:rPr lang="en-US" sz="3200" dirty="0"/>
              <a:t>e</a:t>
            </a:r>
            <a:r>
              <a:rPr lang="en-US" sz="3200" baseline="-25000" dirty="0"/>
              <a:t>1</a:t>
            </a:r>
            <a:r>
              <a:rPr lang="en-US" sz="3200" dirty="0"/>
              <a:t> + e</a:t>
            </a:r>
            <a:r>
              <a:rPr lang="en-US" sz="3200" baseline="-25000" dirty="0"/>
              <a:t>2</a:t>
            </a:r>
            <a:r>
              <a:rPr lang="en-US" sz="3200" dirty="0"/>
              <a:t> +  e</a:t>
            </a:r>
            <a:r>
              <a:rPr lang="en-US" sz="3200" baseline="-25000" dirty="0"/>
              <a:t>3</a:t>
            </a:r>
            <a:r>
              <a:rPr lang="en-US" sz="3200" dirty="0"/>
              <a:t>  </a:t>
            </a:r>
            <a:endParaRPr lang="en-US" sz="3200" dirty="0" smtClean="0"/>
          </a:p>
        </p:txBody>
      </p:sp>
      <p:sp>
        <p:nvSpPr>
          <p:cNvPr id="62" name="TextBox 61"/>
          <p:cNvSpPr txBox="1"/>
          <p:nvPr/>
        </p:nvSpPr>
        <p:spPr>
          <a:xfrm>
            <a:off x="448285" y="1282535"/>
            <a:ext cx="8277364" cy="1077218"/>
          </a:xfrm>
          <a:prstGeom prst="rect">
            <a:avLst/>
          </a:prstGeom>
          <a:noFill/>
        </p:spPr>
        <p:txBody>
          <a:bodyPr wrap="square" rtlCol="0">
            <a:spAutoFit/>
          </a:bodyPr>
          <a:lstStyle/>
          <a:p>
            <a:r>
              <a:rPr lang="en-US" sz="3200" b="1" dirty="0">
                <a:solidFill>
                  <a:srgbClr val="000000"/>
                </a:solidFill>
              </a:rPr>
              <a:t>1</a:t>
            </a:r>
            <a:r>
              <a:rPr lang="en-US" sz="3200" b="1" dirty="0" smtClean="0">
                <a:solidFill>
                  <a:srgbClr val="000000"/>
                </a:solidFill>
              </a:rPr>
              <a:t>-simplex = oriented edge </a:t>
            </a:r>
            <a:r>
              <a:rPr lang="en-US" sz="3200" dirty="0">
                <a:solidFill>
                  <a:srgbClr val="000000"/>
                </a:solidFill>
              </a:rPr>
              <a:t>= (</a:t>
            </a:r>
            <a:r>
              <a:rPr lang="en-US" sz="3200" dirty="0" err="1" smtClean="0">
                <a:solidFill>
                  <a:srgbClr val="000000"/>
                </a:solidFill>
              </a:rPr>
              <a:t>v</a:t>
            </a:r>
            <a:r>
              <a:rPr lang="en-US" sz="3200" baseline="-25000" dirty="0" err="1" smtClean="0">
                <a:solidFill>
                  <a:srgbClr val="000000"/>
                </a:solidFill>
              </a:rPr>
              <a:t>j</a:t>
            </a:r>
            <a:r>
              <a:rPr lang="en-US" sz="3200" dirty="0" smtClean="0">
                <a:solidFill>
                  <a:srgbClr val="000000"/>
                </a:solidFill>
              </a:rPr>
              <a:t>, </a:t>
            </a:r>
            <a:r>
              <a:rPr lang="en-US" sz="3200" dirty="0" err="1" smtClean="0">
                <a:solidFill>
                  <a:srgbClr val="000000"/>
                </a:solidFill>
              </a:rPr>
              <a:t>v</a:t>
            </a:r>
            <a:r>
              <a:rPr lang="en-US" sz="3200" baseline="-25000" dirty="0" err="1">
                <a:solidFill>
                  <a:srgbClr val="000000"/>
                </a:solidFill>
              </a:rPr>
              <a:t>k</a:t>
            </a:r>
            <a:r>
              <a:rPr lang="en-US" sz="3200" dirty="0" smtClean="0">
                <a:solidFill>
                  <a:srgbClr val="000000"/>
                </a:solidFill>
              </a:rPr>
              <a:t>)</a:t>
            </a:r>
            <a:endParaRPr lang="en-US" sz="3200" baseline="-25000" dirty="0">
              <a:solidFill>
                <a:srgbClr val="000000"/>
              </a:solidFill>
            </a:endParaRPr>
          </a:p>
          <a:p>
            <a:r>
              <a:rPr lang="en-US" sz="3200" dirty="0" smtClean="0"/>
              <a:t> </a:t>
            </a:r>
          </a:p>
        </p:txBody>
      </p:sp>
      <p:sp>
        <p:nvSpPr>
          <p:cNvPr id="63" name="TextBox 62"/>
          <p:cNvSpPr txBox="1"/>
          <p:nvPr/>
        </p:nvSpPr>
        <p:spPr>
          <a:xfrm>
            <a:off x="4375890" y="1857914"/>
            <a:ext cx="4332942" cy="1077218"/>
          </a:xfrm>
          <a:prstGeom prst="rect">
            <a:avLst/>
          </a:prstGeom>
          <a:noFill/>
        </p:spPr>
        <p:txBody>
          <a:bodyPr wrap="square" rtlCol="0">
            <a:spAutoFit/>
          </a:bodyPr>
          <a:lstStyle/>
          <a:p>
            <a:r>
              <a:rPr lang="en-US" sz="3200" dirty="0" smtClean="0"/>
              <a:t>Note that the boundary of this edge is </a:t>
            </a:r>
            <a:r>
              <a:rPr lang="en-US" sz="3200" dirty="0" err="1" smtClean="0"/>
              <a:t>v</a:t>
            </a:r>
            <a:r>
              <a:rPr lang="en-US" sz="3200" baseline="-25000" dirty="0" err="1"/>
              <a:t>k</a:t>
            </a:r>
            <a:r>
              <a:rPr lang="en-US" sz="3200" dirty="0" smtClean="0"/>
              <a:t> –  </a:t>
            </a:r>
            <a:r>
              <a:rPr lang="en-US" sz="3200" dirty="0" err="1" smtClean="0"/>
              <a:t>v</a:t>
            </a:r>
            <a:r>
              <a:rPr lang="en-US" sz="3200" baseline="-25000" dirty="0" err="1"/>
              <a:t>j</a:t>
            </a:r>
            <a:r>
              <a:rPr lang="en-US" sz="3200" dirty="0" smtClean="0"/>
              <a:t>  </a:t>
            </a:r>
          </a:p>
        </p:txBody>
      </p:sp>
      <p:grpSp>
        <p:nvGrpSpPr>
          <p:cNvPr id="9" name="Group 8"/>
          <p:cNvGrpSpPr/>
          <p:nvPr/>
        </p:nvGrpSpPr>
        <p:grpSpPr>
          <a:xfrm>
            <a:off x="1195947" y="2196568"/>
            <a:ext cx="2932737" cy="903181"/>
            <a:chOff x="591623" y="2196568"/>
            <a:chExt cx="2932737" cy="903181"/>
          </a:xfrm>
        </p:grpSpPr>
        <p:grpSp>
          <p:nvGrpSpPr>
            <p:cNvPr id="64" name="Group 63"/>
            <p:cNvGrpSpPr/>
            <p:nvPr/>
          </p:nvGrpSpPr>
          <p:grpSpPr>
            <a:xfrm>
              <a:off x="1042252" y="2384210"/>
              <a:ext cx="1838411" cy="715539"/>
              <a:chOff x="5835762" y="879023"/>
              <a:chExt cx="1838411" cy="715539"/>
            </a:xfrm>
          </p:grpSpPr>
          <p:cxnSp>
            <p:nvCxnSpPr>
              <p:cNvPr id="65" name="Straight Connector 64"/>
              <p:cNvCxnSpPr/>
              <p:nvPr/>
            </p:nvCxnSpPr>
            <p:spPr>
              <a:xfrm rot="10800000" flipV="1">
                <a:off x="6091033" y="1066109"/>
                <a:ext cx="1392072" cy="0"/>
              </a:xfrm>
              <a:prstGeom prst="line">
                <a:avLst/>
              </a:prstGeom>
              <a:ln w="88900">
                <a:solidFill>
                  <a:srgbClr val="008000"/>
                </a:solidFill>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rot="10800000">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rot="10800000">
                <a:off x="584537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5845373" y="910661"/>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399853"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5835762" y="909260"/>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5852396" y="906089"/>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6524588" y="1009786"/>
                <a:ext cx="651252" cy="584776"/>
              </a:xfrm>
              <a:prstGeom prst="rect">
                <a:avLst/>
              </a:prstGeom>
              <a:noFill/>
            </p:spPr>
            <p:txBody>
              <a:bodyPr wrap="square" rtlCol="0">
                <a:spAutoFit/>
              </a:bodyPr>
              <a:lstStyle/>
              <a:p>
                <a:r>
                  <a:rPr lang="en-US" sz="3200" dirty="0" smtClean="0"/>
                  <a:t>e</a:t>
                </a:r>
                <a:endParaRPr lang="en-US" sz="3200" baseline="-25000" dirty="0"/>
              </a:p>
            </p:txBody>
          </p:sp>
          <p:sp>
            <p:nvSpPr>
              <p:cNvPr id="73" name="Isosceles Triangle 72"/>
              <p:cNvSpPr>
                <a:spLocks noChangeAspect="1"/>
              </p:cNvSpPr>
              <p:nvPr/>
            </p:nvSpPr>
            <p:spPr>
              <a:xfrm rot="5400000">
                <a:off x="6921205" y="909613"/>
                <a:ext cx="338964" cy="277783"/>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591623" y="2196568"/>
              <a:ext cx="2932737" cy="584776"/>
              <a:chOff x="643130" y="5427877"/>
              <a:chExt cx="2932737" cy="584776"/>
            </a:xfrm>
          </p:grpSpPr>
          <p:sp>
            <p:nvSpPr>
              <p:cNvPr id="76" name="TextBox 75"/>
              <p:cNvSpPr txBox="1"/>
              <p:nvPr/>
            </p:nvSpPr>
            <p:spPr>
              <a:xfrm>
                <a:off x="643130" y="5427877"/>
                <a:ext cx="651252" cy="584776"/>
              </a:xfrm>
              <a:prstGeom prst="rect">
                <a:avLst/>
              </a:prstGeom>
              <a:noFill/>
            </p:spPr>
            <p:txBody>
              <a:bodyPr wrap="square" rtlCol="0">
                <a:spAutoFit/>
              </a:bodyPr>
              <a:lstStyle/>
              <a:p>
                <a:r>
                  <a:rPr lang="en-US" sz="3200" dirty="0" err="1" smtClean="0"/>
                  <a:t>v</a:t>
                </a:r>
                <a:r>
                  <a:rPr lang="en-US" sz="3200" baseline="-25000" dirty="0" err="1"/>
                  <a:t>j</a:t>
                </a:r>
                <a:endParaRPr lang="en-US" sz="3200" baseline="-25000" dirty="0"/>
              </a:p>
            </p:txBody>
          </p:sp>
          <p:sp>
            <p:nvSpPr>
              <p:cNvPr id="77" name="TextBox 76"/>
              <p:cNvSpPr txBox="1"/>
              <p:nvPr/>
            </p:nvSpPr>
            <p:spPr>
              <a:xfrm>
                <a:off x="2924615" y="5427877"/>
                <a:ext cx="651252" cy="584776"/>
              </a:xfrm>
              <a:prstGeom prst="rect">
                <a:avLst/>
              </a:prstGeom>
              <a:noFill/>
            </p:spPr>
            <p:txBody>
              <a:bodyPr wrap="square" rtlCol="0">
                <a:spAutoFit/>
              </a:bodyPr>
              <a:lstStyle/>
              <a:p>
                <a:r>
                  <a:rPr lang="en-US" sz="3200" dirty="0" err="1" smtClean="0"/>
                  <a:t>v</a:t>
                </a:r>
                <a:r>
                  <a:rPr lang="en-US" sz="3200" baseline="-25000" dirty="0" err="1"/>
                  <a:t>k</a:t>
                </a:r>
                <a:endParaRPr lang="en-US" sz="3200" baseline="-25000" dirty="0"/>
              </a:p>
            </p:txBody>
          </p:sp>
        </p:grpSp>
      </p:grpSp>
      <p:sp>
        <p:nvSpPr>
          <p:cNvPr id="78" name="TextBox 77"/>
          <p:cNvSpPr txBox="1"/>
          <p:nvPr/>
        </p:nvSpPr>
        <p:spPr>
          <a:xfrm>
            <a:off x="448285" y="538475"/>
            <a:ext cx="8277364" cy="584776"/>
          </a:xfrm>
          <a:prstGeom prst="rect">
            <a:avLst/>
          </a:prstGeom>
          <a:noFill/>
        </p:spPr>
        <p:txBody>
          <a:bodyPr wrap="square" rtlCol="0">
            <a:spAutoFit/>
          </a:bodyPr>
          <a:lstStyle/>
          <a:p>
            <a:r>
              <a:rPr lang="en-US" sz="3200" b="1" dirty="0" smtClean="0">
                <a:solidFill>
                  <a:srgbClr val="000000"/>
                </a:solidFill>
              </a:rPr>
              <a:t>0-simplex = vertex </a:t>
            </a:r>
            <a:r>
              <a:rPr lang="en-US" sz="3200" dirty="0" smtClean="0">
                <a:solidFill>
                  <a:srgbClr val="000000"/>
                </a:solidFill>
              </a:rPr>
              <a:t>= v</a:t>
            </a:r>
            <a:endParaRPr lang="en-US" sz="3200" baseline="-25000" dirty="0">
              <a:solidFill>
                <a:srgbClr val="000000"/>
              </a:solidFill>
            </a:endParaRPr>
          </a:p>
        </p:txBody>
      </p:sp>
      <p:sp>
        <p:nvSpPr>
          <p:cNvPr id="79" name="Oval 78"/>
          <p:cNvSpPr/>
          <p:nvPr/>
        </p:nvSpPr>
        <p:spPr>
          <a:xfrm>
            <a:off x="4646703" y="755794"/>
            <a:ext cx="274320" cy="274320"/>
          </a:xfrm>
          <a:prstGeom prst="ellipse">
            <a:avLst/>
          </a:prstGeom>
          <a:solidFill>
            <a:srgbClr val="770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266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11" name="Picture 10" descr="rule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44" y="5855008"/>
            <a:ext cx="5270500" cy="660400"/>
          </a:xfrm>
          <a:prstGeom prst="rect">
            <a:avLst/>
          </a:prstGeom>
        </p:spPr>
      </p:pic>
      <p:pic>
        <p:nvPicPr>
          <p:cNvPr id="13" name="Picture 12" descr="ruler2.png"/>
          <p:cNvPicPr>
            <a:picLocks noChangeAspect="1"/>
          </p:cNvPicPr>
          <p:nvPr/>
        </p:nvPicPr>
        <p:blipFill rotWithShape="1">
          <a:blip r:embed="rId4">
            <a:extLst>
              <a:ext uri="{28A0092B-C50C-407E-A947-70E740481C1C}">
                <a14:useLocalDpi xmlns:a14="http://schemas.microsoft.com/office/drawing/2010/main" val="0"/>
              </a:ext>
            </a:extLst>
          </a:blip>
          <a:srcRect r="62528"/>
          <a:stretch/>
        </p:blipFill>
        <p:spPr>
          <a:xfrm rot="19820810">
            <a:off x="1187295" y="2491806"/>
            <a:ext cx="1975104" cy="660400"/>
          </a:xfrm>
          <a:prstGeom prst="rect">
            <a:avLst/>
          </a:prstGeom>
        </p:spPr>
      </p:pic>
      <p:pic>
        <p:nvPicPr>
          <p:cNvPr id="14" name="Picture 13" descr="ruler2.png"/>
          <p:cNvPicPr>
            <a:picLocks noChangeAspect="1"/>
          </p:cNvPicPr>
          <p:nvPr/>
        </p:nvPicPr>
        <p:blipFill rotWithShape="1">
          <a:blip r:embed="rId4">
            <a:extLst>
              <a:ext uri="{28A0092B-C50C-407E-A947-70E740481C1C}">
                <a14:useLocalDpi xmlns:a14="http://schemas.microsoft.com/office/drawing/2010/main" val="0"/>
              </a:ext>
            </a:extLst>
          </a:blip>
          <a:srcRect l="-2" r="45178"/>
          <a:stretch/>
        </p:blipFill>
        <p:spPr>
          <a:xfrm rot="1800000">
            <a:off x="3877936" y="2810834"/>
            <a:ext cx="2889504" cy="660400"/>
          </a:xfrm>
          <a:prstGeom prst="rect">
            <a:avLst/>
          </a:prstGeom>
        </p:spPr>
      </p:pic>
      <p:pic>
        <p:nvPicPr>
          <p:cNvPr id="15" name="Picture 14" descr="ruler2.png"/>
          <p:cNvPicPr>
            <a:picLocks noChangeAspect="1"/>
          </p:cNvPicPr>
          <p:nvPr/>
        </p:nvPicPr>
        <p:blipFill rotWithShape="1">
          <a:blip r:embed="rId4">
            <a:extLst>
              <a:ext uri="{28A0092B-C50C-407E-A947-70E740481C1C}">
                <a14:useLocalDpi xmlns:a14="http://schemas.microsoft.com/office/drawing/2010/main" val="0"/>
              </a:ext>
            </a:extLst>
          </a:blip>
          <a:srcRect r="74673"/>
          <a:stretch/>
        </p:blipFill>
        <p:spPr>
          <a:xfrm rot="16200000">
            <a:off x="7267729" y="3281881"/>
            <a:ext cx="1335024" cy="660400"/>
          </a:xfrm>
          <a:prstGeom prst="rect">
            <a:avLst/>
          </a:prstGeom>
        </p:spPr>
      </p:pic>
    </p:spTree>
    <p:extLst>
      <p:ext uri="{BB962C8B-B14F-4D97-AF65-F5344CB8AC3E}">
        <p14:creationId xmlns:p14="http://schemas.microsoft.com/office/powerpoint/2010/main" val="2188846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74954"/>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r>
              <a:rPr lang="en-US" sz="3200" dirty="0" smtClean="0">
                <a:solidFill>
                  <a:srgbClr val="0000FF"/>
                </a:solidFill>
              </a:rPr>
              <a:t>Let T  =  Threshold</a:t>
            </a:r>
          </a:p>
          <a:p>
            <a:endParaRPr lang="en-US" sz="800" baseline="30000" dirty="0">
              <a:solidFill>
                <a:srgbClr val="0000FF"/>
              </a:solidFill>
            </a:endParaRPr>
          </a:p>
          <a:p>
            <a:r>
              <a:rPr lang="en-US" sz="3200" dirty="0" smtClean="0">
                <a:solidFill>
                  <a:srgbClr val="0000FF"/>
                </a:solidFill>
              </a:rPr>
              <a:t>Connect vertices v and w with an edge  </a:t>
            </a:r>
            <a:r>
              <a:rPr lang="en-US" sz="3200" dirty="0" err="1" smtClean="0">
                <a:solidFill>
                  <a:srgbClr val="0000FF"/>
                </a:solidFill>
              </a:rPr>
              <a:t>iff</a:t>
            </a:r>
            <a:r>
              <a:rPr lang="en-US" sz="3200" dirty="0" smtClean="0">
                <a:solidFill>
                  <a:srgbClr val="0000FF"/>
                </a:solidFill>
              </a:rPr>
              <a:t> </a:t>
            </a:r>
          </a:p>
          <a:p>
            <a:r>
              <a:rPr lang="en-US" sz="3200" dirty="0" smtClean="0">
                <a:solidFill>
                  <a:srgbClr val="0000FF"/>
                </a:solidFill>
              </a:rPr>
              <a:t>the distance between v and w is less than T</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11" name="Picture 10" descr="ruler2.png"/>
          <p:cNvPicPr>
            <a:picLocks noChangeAspect="1"/>
          </p:cNvPicPr>
          <p:nvPr/>
        </p:nvPicPr>
        <p:blipFill rotWithShape="1">
          <a:blip r:embed="rId4">
            <a:extLst>
              <a:ext uri="{28A0092B-C50C-407E-A947-70E740481C1C}">
                <a14:useLocalDpi xmlns:a14="http://schemas.microsoft.com/office/drawing/2010/main" val="0"/>
              </a:ext>
            </a:extLst>
          </a:blip>
          <a:srcRect r="62528"/>
          <a:stretch/>
        </p:blipFill>
        <p:spPr>
          <a:xfrm rot="19820810">
            <a:off x="1187295" y="2491806"/>
            <a:ext cx="1975104" cy="660400"/>
          </a:xfrm>
          <a:prstGeom prst="rect">
            <a:avLst/>
          </a:prstGeom>
        </p:spPr>
      </p:pic>
      <p:pic>
        <p:nvPicPr>
          <p:cNvPr id="12" name="Picture 11" descr="ruler2.png"/>
          <p:cNvPicPr>
            <a:picLocks noChangeAspect="1"/>
          </p:cNvPicPr>
          <p:nvPr/>
        </p:nvPicPr>
        <p:blipFill rotWithShape="1">
          <a:blip r:embed="rId4">
            <a:extLst>
              <a:ext uri="{28A0092B-C50C-407E-A947-70E740481C1C}">
                <a14:useLocalDpi xmlns:a14="http://schemas.microsoft.com/office/drawing/2010/main" val="0"/>
              </a:ext>
            </a:extLst>
          </a:blip>
          <a:srcRect l="-2" r="45178"/>
          <a:stretch/>
        </p:blipFill>
        <p:spPr>
          <a:xfrm rot="1800000">
            <a:off x="3877936" y="2810834"/>
            <a:ext cx="2889504" cy="660400"/>
          </a:xfrm>
          <a:prstGeom prst="rect">
            <a:avLst/>
          </a:prstGeom>
        </p:spPr>
      </p:pic>
      <p:pic>
        <p:nvPicPr>
          <p:cNvPr id="13" name="Picture 12" descr="ruler2.png"/>
          <p:cNvPicPr>
            <a:picLocks noChangeAspect="1"/>
          </p:cNvPicPr>
          <p:nvPr/>
        </p:nvPicPr>
        <p:blipFill rotWithShape="1">
          <a:blip r:embed="rId4">
            <a:extLst>
              <a:ext uri="{28A0092B-C50C-407E-A947-70E740481C1C}">
                <a14:useLocalDpi xmlns:a14="http://schemas.microsoft.com/office/drawing/2010/main" val="0"/>
              </a:ext>
            </a:extLst>
          </a:blip>
          <a:srcRect r="74673"/>
          <a:stretch/>
        </p:blipFill>
        <p:spPr>
          <a:xfrm rot="16200000">
            <a:off x="7267729" y="3281881"/>
            <a:ext cx="1335024" cy="660400"/>
          </a:xfrm>
          <a:prstGeom prst="rect">
            <a:avLst/>
          </a:prstGeom>
        </p:spPr>
      </p:pic>
    </p:spTree>
    <p:extLst>
      <p:ext uri="{BB962C8B-B14F-4D97-AF65-F5344CB8AC3E}">
        <p14:creationId xmlns:p14="http://schemas.microsoft.com/office/powerpoint/2010/main" val="2228352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74954"/>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r>
              <a:rPr lang="en-US" sz="3200" dirty="0" smtClean="0">
                <a:solidFill>
                  <a:srgbClr val="0000FF"/>
                </a:solidFill>
              </a:rPr>
              <a:t>Let T  =  Threshold   =</a:t>
            </a:r>
          </a:p>
          <a:p>
            <a:endParaRPr lang="en-US" sz="800" baseline="30000" dirty="0">
              <a:solidFill>
                <a:srgbClr val="0000FF"/>
              </a:solidFill>
            </a:endParaRPr>
          </a:p>
          <a:p>
            <a:r>
              <a:rPr lang="en-US" sz="3200" dirty="0" smtClean="0">
                <a:solidFill>
                  <a:srgbClr val="0000FF"/>
                </a:solidFill>
              </a:rPr>
              <a:t>Connect vertices v and w with an edge  </a:t>
            </a:r>
            <a:r>
              <a:rPr lang="en-US" sz="3200" dirty="0" err="1" smtClean="0">
                <a:solidFill>
                  <a:srgbClr val="0000FF"/>
                </a:solidFill>
              </a:rPr>
              <a:t>iff</a:t>
            </a:r>
            <a:r>
              <a:rPr lang="en-US" sz="3200" dirty="0" smtClean="0">
                <a:solidFill>
                  <a:srgbClr val="0000FF"/>
                </a:solidFill>
              </a:rPr>
              <a:t> </a:t>
            </a:r>
          </a:p>
          <a:p>
            <a:r>
              <a:rPr lang="en-US" sz="3200" dirty="0" smtClean="0">
                <a:solidFill>
                  <a:srgbClr val="0000FF"/>
                </a:solidFill>
              </a:rPr>
              <a:t>the distance between v and w is less than T</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20" name="Picture 19"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140000">
            <a:off x="4669138" y="1675363"/>
            <a:ext cx="1280160" cy="660400"/>
          </a:xfrm>
          <a:prstGeom prst="rect">
            <a:avLst/>
          </a:prstGeom>
        </p:spPr>
      </p:pic>
      <p:pic>
        <p:nvPicPr>
          <p:cNvPr id="21" name="Picture 20"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9740000">
            <a:off x="1412022" y="2536428"/>
            <a:ext cx="1280160" cy="660400"/>
          </a:xfrm>
          <a:prstGeom prst="rect">
            <a:avLst/>
          </a:prstGeom>
        </p:spPr>
      </p:pic>
      <p:pic>
        <p:nvPicPr>
          <p:cNvPr id="22" name="Picture 21"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5280000">
            <a:off x="126116" y="1967324"/>
            <a:ext cx="1280160" cy="660400"/>
          </a:xfrm>
          <a:prstGeom prst="rect">
            <a:avLst/>
          </a:prstGeom>
        </p:spPr>
      </p:pic>
      <p:pic>
        <p:nvPicPr>
          <p:cNvPr id="24" name="Picture 23"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20220000">
            <a:off x="6400717" y="1692921"/>
            <a:ext cx="1280160" cy="660400"/>
          </a:xfrm>
          <a:prstGeom prst="rect">
            <a:avLst/>
          </a:prstGeom>
        </p:spPr>
      </p:pic>
      <p:pic>
        <p:nvPicPr>
          <p:cNvPr id="25" name="Picture 24"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a:off x="4221577" y="5119852"/>
            <a:ext cx="1280160" cy="660400"/>
          </a:xfrm>
          <a:prstGeom prst="rect">
            <a:avLst/>
          </a:prstGeom>
        </p:spPr>
      </p:pic>
      <p:pic>
        <p:nvPicPr>
          <p:cNvPr id="26" name="Picture 25"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2548454">
            <a:off x="1289911" y="1141613"/>
            <a:ext cx="1280160" cy="660400"/>
          </a:xfrm>
          <a:prstGeom prst="rect">
            <a:avLst/>
          </a:prstGeom>
        </p:spPr>
      </p:pic>
      <p:pic>
        <p:nvPicPr>
          <p:cNvPr id="27" name="Picture 26"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6200000">
            <a:off x="7246233" y="3059943"/>
            <a:ext cx="1280160" cy="660400"/>
          </a:xfrm>
          <a:prstGeom prst="rect">
            <a:avLst/>
          </a:prstGeom>
        </p:spPr>
      </p:pic>
      <p:pic>
        <p:nvPicPr>
          <p:cNvPr id="28" name="Picture 27"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3426123">
            <a:off x="3293332" y="1816421"/>
            <a:ext cx="1280160" cy="660400"/>
          </a:xfrm>
          <a:prstGeom prst="rect">
            <a:avLst/>
          </a:prstGeom>
        </p:spPr>
      </p:pic>
    </p:spTree>
    <p:extLst>
      <p:ext uri="{BB962C8B-B14F-4D97-AF65-F5344CB8AC3E}">
        <p14:creationId xmlns:p14="http://schemas.microsoft.com/office/powerpoint/2010/main" val="1859739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127167" y="4585971"/>
            <a:ext cx="8961395" cy="2390398"/>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p>
          <a:p>
            <a:r>
              <a:rPr lang="en-US" sz="2800" dirty="0" smtClean="0">
                <a:solidFill>
                  <a:srgbClr val="0000FF"/>
                </a:solidFill>
              </a:rPr>
              <a:t>Note:  we only need a definition of closeness between data points.  The data points do not need to be actual points in </a:t>
            </a:r>
            <a:r>
              <a:rPr lang="en-US" sz="2800" dirty="0" err="1" smtClean="0">
                <a:solidFill>
                  <a:srgbClr val="0000FF"/>
                </a:solidFill>
              </a:rPr>
              <a:t>R</a:t>
            </a:r>
            <a:r>
              <a:rPr lang="en-US" sz="2800" baseline="30000" dirty="0" err="1" smtClean="0">
                <a:solidFill>
                  <a:srgbClr val="0000FF"/>
                </a:solidFill>
              </a:rPr>
              <a:t>n</a:t>
            </a:r>
            <a:endParaRPr lang="en-US" sz="2800" baseline="30000" dirty="0" smtClean="0">
              <a:solidFill>
                <a:srgbClr val="0000FF"/>
              </a:solidFill>
            </a:endParaRPr>
          </a:p>
          <a:p>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Tree>
    <p:extLst>
      <p:ext uri="{BB962C8B-B14F-4D97-AF65-F5344CB8AC3E}">
        <p14:creationId xmlns:p14="http://schemas.microsoft.com/office/powerpoint/2010/main" val="2993339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rgbClr val="0000DD"/>
                </a:solidFill>
              </a:rPr>
              <a:t>Vietoris</a:t>
            </a:r>
            <a:r>
              <a:rPr lang="en-US" sz="3200" dirty="0" smtClean="0">
                <a:solidFill>
                  <a:srgbClr val="0000DD"/>
                </a:solidFill>
              </a:rPr>
              <a:t> Rips </a:t>
            </a:r>
            <a:r>
              <a:rPr lang="en-US" sz="3200" dirty="0" smtClean="0">
                <a:solidFill>
                  <a:schemeClr val="tx1"/>
                </a:solidFill>
              </a:rPr>
              <a:t>simplicial complex</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spTree>
    <p:extLst>
      <p:ext uri="{BB962C8B-B14F-4D97-AF65-F5344CB8AC3E}">
        <p14:creationId xmlns:p14="http://schemas.microsoft.com/office/powerpoint/2010/main" val="3229852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226397" y="4585971"/>
            <a:ext cx="8961395" cy="2185214"/>
          </a:xfrm>
          <a:prstGeom prst="rect">
            <a:avLst/>
          </a:prstGeom>
          <a:noFill/>
        </p:spPr>
        <p:txBody>
          <a:bodyPr wrap="square" rtlCol="0">
            <a:spAutoFit/>
          </a:bodyPr>
          <a:lstStyle/>
          <a:p>
            <a:r>
              <a:rPr lang="en-US" sz="3200" dirty="0" smtClean="0"/>
              <a:t>0.)  Start by adding 0-dimensional data points </a:t>
            </a:r>
            <a:endParaRPr lang="en-US" sz="3200" dirty="0"/>
          </a:p>
          <a:p>
            <a:endParaRPr lang="en-US" sz="800" dirty="0" smtClean="0"/>
          </a:p>
          <a:p>
            <a:r>
              <a:rPr lang="en-US" sz="3200" dirty="0" smtClean="0">
                <a:solidFill>
                  <a:srgbClr val="0000FF"/>
                </a:solidFill>
              </a:rPr>
              <a:t>Use balls to measure distance </a:t>
            </a:r>
            <a:r>
              <a:rPr lang="en-US" sz="3000" dirty="0" smtClean="0">
                <a:solidFill>
                  <a:srgbClr val="0000FF"/>
                </a:solidFill>
              </a:rPr>
              <a:t>(Threshold = diameter).</a:t>
            </a:r>
          </a:p>
          <a:p>
            <a:r>
              <a:rPr lang="en-US" sz="3200" dirty="0" smtClean="0">
                <a:solidFill>
                  <a:srgbClr val="0000FF"/>
                </a:solidFill>
              </a:rPr>
              <a:t>Two points are close if their corresponding balls intersect</a:t>
            </a:r>
            <a:endParaRPr lang="en-US" sz="3200" dirty="0">
              <a:solidFill>
                <a:srgbClr val="0000FF"/>
              </a:solidFill>
            </a:endParaRPr>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28664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400000" y="400000"/>
                                    </p:animScale>
                                  </p:childTnLst>
                                </p:cTn>
                              </p:par>
                              <p:par>
                                <p:cTn id="7" presetID="6" presetClass="emph" presetSubtype="0" fill="hold" grpId="0" nodeType="withEffect">
                                  <p:stCondLst>
                                    <p:cond delay="0"/>
                                  </p:stCondLst>
                                  <p:childTnLst>
                                    <p:animScale>
                                      <p:cBhvr>
                                        <p:cTn id="8" dur="2000" fill="hold"/>
                                        <p:tgtEl>
                                          <p:spTgt spid="11"/>
                                        </p:tgtEl>
                                      </p:cBhvr>
                                      <p:by x="400000" y="400000"/>
                                    </p:animScale>
                                  </p:childTnLst>
                                </p:cTn>
                              </p:par>
                              <p:par>
                                <p:cTn id="9" presetID="6" presetClass="emph" presetSubtype="0" fill="hold" grpId="0" nodeType="withEffect">
                                  <p:stCondLst>
                                    <p:cond delay="0"/>
                                  </p:stCondLst>
                                  <p:childTnLst>
                                    <p:animScale>
                                      <p:cBhvr>
                                        <p:cTn id="10" dur="2000" fill="hold"/>
                                        <p:tgtEl>
                                          <p:spTgt spid="12"/>
                                        </p:tgtEl>
                                      </p:cBhvr>
                                      <p:by x="400000" y="400000"/>
                                    </p:animScale>
                                  </p:childTnLst>
                                </p:cTn>
                              </p:par>
                              <p:par>
                                <p:cTn id="11" presetID="6" presetClass="emph" presetSubtype="0" fill="hold" grpId="0" nodeType="withEffect">
                                  <p:stCondLst>
                                    <p:cond delay="0"/>
                                  </p:stCondLst>
                                  <p:childTnLst>
                                    <p:animScale>
                                      <p:cBhvr>
                                        <p:cTn id="12" dur="2000" fill="hold"/>
                                        <p:tgtEl>
                                          <p:spTgt spid="13"/>
                                        </p:tgtEl>
                                      </p:cBhvr>
                                      <p:by x="400000" y="400000"/>
                                    </p:animScale>
                                  </p:childTnLst>
                                </p:cTn>
                              </p:par>
                              <p:par>
                                <p:cTn id="13" presetID="6" presetClass="emph" presetSubtype="0" fill="hold" grpId="0" nodeType="withEffect">
                                  <p:stCondLst>
                                    <p:cond delay="0"/>
                                  </p:stCondLst>
                                  <p:childTnLst>
                                    <p:animScale>
                                      <p:cBhvr>
                                        <p:cTn id="14" dur="2000" fill="hold"/>
                                        <p:tgtEl>
                                          <p:spTgt spid="14"/>
                                        </p:tgtEl>
                                      </p:cBhvr>
                                      <p:by x="400000" y="400000"/>
                                    </p:animScale>
                                  </p:childTnLst>
                                </p:cTn>
                              </p:par>
                              <p:par>
                                <p:cTn id="15" presetID="6" presetClass="emph" presetSubtype="0" fill="hold" grpId="0" nodeType="withEffect">
                                  <p:stCondLst>
                                    <p:cond delay="0"/>
                                  </p:stCondLst>
                                  <p:childTnLst>
                                    <p:animScale>
                                      <p:cBhvr>
                                        <p:cTn id="16" dur="2000" fill="hold"/>
                                        <p:tgtEl>
                                          <p:spTgt spid="15"/>
                                        </p:tgtEl>
                                      </p:cBhvr>
                                      <p:by x="400000" y="400000"/>
                                    </p:animScale>
                                  </p:childTnLst>
                                </p:cTn>
                              </p:par>
                              <p:par>
                                <p:cTn id="17" presetID="6" presetClass="emph" presetSubtype="0" fill="hold" grpId="0" nodeType="withEffect">
                                  <p:stCondLst>
                                    <p:cond delay="0"/>
                                  </p:stCondLst>
                                  <p:childTnLst>
                                    <p:animScale>
                                      <p:cBhvr>
                                        <p:cTn id="18" dur="2000" fill="hold"/>
                                        <p:tgtEl>
                                          <p:spTgt spid="16"/>
                                        </p:tgtEl>
                                      </p:cBhvr>
                                      <p:by x="400000" y="400000"/>
                                    </p:animScale>
                                  </p:childTnLst>
                                </p:cTn>
                              </p:par>
                              <p:par>
                                <p:cTn id="19" presetID="6" presetClass="emph" presetSubtype="0" fill="hold" grpId="0" nodeType="withEffect">
                                  <p:stCondLst>
                                    <p:cond delay="0"/>
                                  </p:stCondLst>
                                  <p:childTnLst>
                                    <p:animScale>
                                      <p:cBhvr>
                                        <p:cTn id="20" dur="2000" fill="hold"/>
                                        <p:tgtEl>
                                          <p:spTgt spid="17"/>
                                        </p:tgtEl>
                                      </p:cBhvr>
                                      <p:by x="400000" y="400000"/>
                                    </p:animScale>
                                  </p:childTnLst>
                                </p:cTn>
                              </p:par>
                              <p:par>
                                <p:cTn id="21" presetID="6" presetClass="emph" presetSubtype="0" fill="hold" grpId="0" nodeType="withEffect">
                                  <p:stCondLst>
                                    <p:cond delay="0"/>
                                  </p:stCondLst>
                                  <p:childTnLst>
                                    <p:animScale>
                                      <p:cBhvr>
                                        <p:cTn id="22" dur="2000" fill="hold"/>
                                        <p:tgtEl>
                                          <p:spTgt spid="18"/>
                                        </p:tgtEl>
                                      </p:cBhvr>
                                      <p:by x="400000" y="400000"/>
                                    </p:animScale>
                                  </p:childTnLst>
                                </p:cTn>
                              </p:par>
                              <p:par>
                                <p:cTn id="23" presetID="6" presetClass="emph" presetSubtype="0" fill="hold" grpId="0" nodeType="withEffect">
                                  <p:stCondLst>
                                    <p:cond delay="0"/>
                                  </p:stCondLst>
                                  <p:childTnLst>
                                    <p:animScale>
                                      <p:cBhvr>
                                        <p:cTn id="24" dur="2000" fill="hold"/>
                                        <p:tgtEl>
                                          <p:spTgt spid="19"/>
                                        </p:tgtEl>
                                      </p:cBhvr>
                                      <p:by x="400000" y="400000"/>
                                    </p:animScale>
                                  </p:childTnLst>
                                </p:cTn>
                              </p:par>
                              <p:par>
                                <p:cTn id="25" presetID="6" presetClass="emph" presetSubtype="0" fill="hold" grpId="0" nodeType="withEffect">
                                  <p:stCondLst>
                                    <p:cond delay="0"/>
                                  </p:stCondLst>
                                  <p:childTnLst>
                                    <p:animScale>
                                      <p:cBhvr>
                                        <p:cTn id="26" dur="2000" fill="hold"/>
                                        <p:tgtEl>
                                          <p:spTgt spid="20"/>
                                        </p:tgtEl>
                                      </p:cBhvr>
                                      <p:by x="400000" y="400000"/>
                                    </p:animScale>
                                  </p:childTnLst>
                                </p:cTn>
                              </p:par>
                              <p:par>
                                <p:cTn id="27" presetID="6" presetClass="emph" presetSubtype="0" fill="hold" grpId="0" nodeType="withEffect">
                                  <p:stCondLst>
                                    <p:cond delay="0"/>
                                  </p:stCondLst>
                                  <p:childTnLst>
                                    <p:animScale>
                                      <p:cBhvr>
                                        <p:cTn id="28" dur="2000" fill="hold"/>
                                        <p:tgtEl>
                                          <p:spTgt spid="22"/>
                                        </p:tgtEl>
                                      </p:cBhvr>
                                      <p:by x="400000" y="400000"/>
                                    </p:animScale>
                                  </p:childTnLst>
                                </p:cTn>
                              </p:par>
                              <p:par>
                                <p:cTn id="29" presetID="6" presetClass="emph" presetSubtype="0" fill="hold" grpId="0" nodeType="withEffect">
                                  <p:stCondLst>
                                    <p:cond delay="0"/>
                                  </p:stCondLst>
                                  <p:childTnLst>
                                    <p:animScale>
                                      <p:cBhvr>
                                        <p:cTn id="30" dur="2000" fill="hold"/>
                                        <p:tgtEl>
                                          <p:spTgt spid="24"/>
                                        </p:tgtEl>
                                      </p:cBhvr>
                                      <p:by x="400000" y="400000"/>
                                    </p:animScale>
                                  </p:childTnLst>
                                </p:cTn>
                              </p:par>
                              <p:par>
                                <p:cTn id="31" presetID="6" presetClass="emph" presetSubtype="0" fill="hold" grpId="0" nodeType="withEffect">
                                  <p:stCondLst>
                                    <p:cond delay="0"/>
                                  </p:stCondLst>
                                  <p:childTnLst>
                                    <p:animScale>
                                      <p:cBhvr>
                                        <p:cTn id="32" dur="2000" fill="hold"/>
                                        <p:tgtEl>
                                          <p:spTgt spid="25"/>
                                        </p:tgtEl>
                                      </p:cBhvr>
                                      <p:by x="400000" y="400000"/>
                                    </p:animScale>
                                  </p:childTnLst>
                                </p:cTn>
                              </p:par>
                              <p:par>
                                <p:cTn id="33" presetID="6" presetClass="emph" presetSubtype="0" fill="hold" grpId="0" nodeType="withEffect">
                                  <p:stCondLst>
                                    <p:cond delay="0"/>
                                  </p:stCondLst>
                                  <p:childTnLst>
                                    <p:animScale>
                                      <p:cBhvr>
                                        <p:cTn id="34" dur="2000" fill="hold"/>
                                        <p:tgtEl>
                                          <p:spTgt spid="26"/>
                                        </p:tgtEl>
                                      </p:cBhvr>
                                      <p:by x="400000" y="400000"/>
                                    </p:animScale>
                                  </p:childTnLst>
                                </p:cTn>
                              </p:par>
                              <p:par>
                                <p:cTn id="35" presetID="6" presetClass="emph" presetSubtype="0" fill="hold" grpId="0" nodeType="withEffect">
                                  <p:stCondLst>
                                    <p:cond delay="0"/>
                                  </p:stCondLst>
                                  <p:childTnLst>
                                    <p:animScale>
                                      <p:cBhvr>
                                        <p:cTn id="36" dur="2000" fill="hold"/>
                                        <p:tgtEl>
                                          <p:spTgt spid="27"/>
                                        </p:tgtEl>
                                      </p:cBhvr>
                                      <p:by x="400000" y="400000"/>
                                    </p:animScale>
                                  </p:childTnLst>
                                </p:cTn>
                              </p:par>
                              <p:par>
                                <p:cTn id="37" presetID="6" presetClass="emph" presetSubtype="0" fill="hold" grpId="0" nodeType="withEffect">
                                  <p:stCondLst>
                                    <p:cond delay="0"/>
                                  </p:stCondLst>
                                  <p:childTnLst>
                                    <p:animScale>
                                      <p:cBhvr>
                                        <p:cTn id="38"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206551" y="4585971"/>
            <a:ext cx="8961395" cy="2046714"/>
          </a:xfrm>
          <a:prstGeom prst="rect">
            <a:avLst/>
          </a:prstGeom>
          <a:noFill/>
        </p:spPr>
        <p:txBody>
          <a:bodyPr wrap="square" rtlCol="0">
            <a:spAutoFit/>
          </a:bodyPr>
          <a:lstStyle/>
          <a:p>
            <a:r>
              <a:rPr lang="en-US" sz="3200" dirty="0" smtClean="0"/>
              <a:t>0.)  Start by adding 0-dimensional data points </a:t>
            </a:r>
          </a:p>
          <a:p>
            <a:endParaRPr lang="en-US" sz="800" dirty="0"/>
          </a:p>
          <a:p>
            <a:r>
              <a:rPr lang="en-US" sz="2700" dirty="0" smtClean="0">
                <a:solidFill>
                  <a:srgbClr val="0000FF"/>
                </a:solidFill>
              </a:rPr>
              <a:t>Use balls of varying radii to determine persistence of clusters. </a:t>
            </a:r>
          </a:p>
          <a:p>
            <a:endParaRPr lang="en-US" sz="2000" dirty="0" smtClean="0">
              <a:solidFill>
                <a:srgbClr val="0000FF"/>
              </a:solidFill>
            </a:endParaRPr>
          </a:p>
          <a:p>
            <a:r>
              <a:rPr lang="en-US" sz="2000" dirty="0" smtClean="0">
                <a:solidFill>
                  <a:srgbClr val="0000FF"/>
                </a:solidFill>
              </a:rPr>
              <a:t>H. </a:t>
            </a:r>
            <a:r>
              <a:rPr lang="en-US" sz="2000" dirty="0" err="1" smtClean="0">
                <a:solidFill>
                  <a:srgbClr val="0000FF"/>
                </a:solidFill>
              </a:rPr>
              <a:t>Edelsbrunner</a:t>
            </a:r>
            <a:r>
              <a:rPr lang="en-US" sz="2000" dirty="0" smtClean="0">
                <a:solidFill>
                  <a:srgbClr val="0000FF"/>
                </a:solidFill>
              </a:rPr>
              <a:t>, D. </a:t>
            </a:r>
            <a:r>
              <a:rPr lang="en-US" sz="2000" dirty="0" err="1" smtClean="0">
                <a:solidFill>
                  <a:srgbClr val="0000FF"/>
                </a:solidFill>
              </a:rPr>
              <a:t>Letscher</a:t>
            </a:r>
            <a:r>
              <a:rPr lang="en-US" sz="2000" dirty="0" smtClean="0">
                <a:solidFill>
                  <a:srgbClr val="0000FF"/>
                </a:solidFill>
              </a:rPr>
              <a:t>, and A. </a:t>
            </a:r>
            <a:r>
              <a:rPr lang="en-US" sz="2000" dirty="0" err="1" smtClean="0">
                <a:solidFill>
                  <a:srgbClr val="0000FF"/>
                </a:solidFill>
              </a:rPr>
              <a:t>Zomorodian</a:t>
            </a:r>
            <a:r>
              <a:rPr lang="en-US" sz="2000" dirty="0" smtClean="0">
                <a:solidFill>
                  <a:srgbClr val="0000FF"/>
                </a:solidFill>
              </a:rPr>
              <a:t>, Topological persistence and </a:t>
            </a:r>
          </a:p>
          <a:p>
            <a:r>
              <a:rPr lang="en-US" sz="2000" dirty="0" err="1" smtClean="0">
                <a:solidFill>
                  <a:srgbClr val="0000FF"/>
                </a:solidFill>
              </a:rPr>
              <a:t>simplication</a:t>
            </a:r>
            <a:r>
              <a:rPr lang="en-US" sz="2000" dirty="0" smtClean="0">
                <a:solidFill>
                  <a:srgbClr val="0000FF"/>
                </a:solidFill>
              </a:rPr>
              <a:t>, Discrete and Computational Geometry 28, 2002, 511</a:t>
            </a:r>
            <a:r>
              <a:rPr lang="en-US" sz="2000" smtClean="0">
                <a:solidFill>
                  <a:srgbClr val="0000FF"/>
                </a:solidFill>
              </a:rPr>
              <a:t>-533.</a:t>
            </a:r>
            <a:endParaRPr lang="en-US" sz="800" dirty="0" smtClean="0"/>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Vietoris</a:t>
            </a:r>
            <a:r>
              <a:rPr lang="en-US" sz="3200" dirty="0" smtClean="0">
                <a:solidFill>
                  <a:schemeClr val="tx1"/>
                </a:solidFill>
              </a:rPr>
              <a:t> Rips simplicial complex</a:t>
            </a:r>
            <a:endParaRPr lang="en-US" sz="3200" dirty="0">
              <a:solidFill>
                <a:schemeClr val="tx1"/>
              </a:solidFill>
            </a:endParaRPr>
          </a:p>
        </p:txBody>
      </p:sp>
    </p:spTree>
    <p:extLst>
      <p:ext uri="{BB962C8B-B14F-4D97-AF65-F5344CB8AC3E}">
        <p14:creationId xmlns:p14="http://schemas.microsoft.com/office/powerpoint/2010/main" val="154600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07340" y="2552548"/>
            <a:ext cx="4446651" cy="2522982"/>
          </a:xfrm>
          <a:prstGeom prst="rect">
            <a:avLst/>
          </a:prstGeom>
        </p:spPr>
      </p:pic>
      <p:sp>
        <p:nvSpPr>
          <p:cNvPr id="2" name="Rectangle 1"/>
          <p:cNvSpPr/>
          <p:nvPr/>
        </p:nvSpPr>
        <p:spPr>
          <a:xfrm>
            <a:off x="121550" y="1294224"/>
            <a:ext cx="9202489" cy="5386089"/>
          </a:xfrm>
          <a:prstGeom prst="rect">
            <a:avLst/>
          </a:prstGeom>
        </p:spPr>
        <p:txBody>
          <a:bodyPr wrap="square">
            <a:spAutoFit/>
          </a:bodyPr>
          <a:lstStyle/>
          <a:p>
            <a:r>
              <a:rPr lang="en-US" sz="2400" dirty="0" smtClean="0"/>
              <a:t>Constructing functional brain </a:t>
            </a:r>
            <a:r>
              <a:rPr lang="en-US" sz="2400" dirty="0"/>
              <a:t>networks with 97 regions of interest (ROIs) </a:t>
            </a:r>
            <a:r>
              <a:rPr lang="en-US" sz="2400" dirty="0" smtClean="0"/>
              <a:t>extracted from </a:t>
            </a:r>
            <a:r>
              <a:rPr lang="en-US" sz="2400" dirty="0"/>
              <a:t>FDG-PET data for </a:t>
            </a:r>
            <a:endParaRPr lang="en-US" sz="2400" dirty="0" smtClean="0"/>
          </a:p>
          <a:p>
            <a:r>
              <a:rPr lang="en-US" sz="2400" dirty="0" smtClean="0"/>
              <a:t>24 </a:t>
            </a:r>
            <a:r>
              <a:rPr lang="en-US" sz="2400" dirty="0"/>
              <a:t>attention-deficit hyperactivity </a:t>
            </a:r>
            <a:r>
              <a:rPr lang="en-US" sz="2400" dirty="0" smtClean="0"/>
              <a:t>disorder (</a:t>
            </a:r>
            <a:r>
              <a:rPr lang="en-US" sz="2400" dirty="0"/>
              <a:t>ADHD)</a:t>
            </a:r>
            <a:r>
              <a:rPr lang="en-US" sz="2400" dirty="0" smtClean="0"/>
              <a:t>,</a:t>
            </a:r>
          </a:p>
          <a:p>
            <a:r>
              <a:rPr lang="en-US" sz="2400" dirty="0" smtClean="0"/>
              <a:t>26 </a:t>
            </a:r>
            <a:r>
              <a:rPr lang="en-US" sz="2400" dirty="0"/>
              <a:t>autism spectrum disorder (ASD) </a:t>
            </a:r>
            <a:r>
              <a:rPr lang="en-US" sz="2400" dirty="0" smtClean="0"/>
              <a:t>and</a:t>
            </a:r>
          </a:p>
          <a:p>
            <a:r>
              <a:rPr lang="en-US" sz="2400" dirty="0" smtClean="0"/>
              <a:t>11 pediatric </a:t>
            </a:r>
            <a:r>
              <a:rPr lang="en-US" sz="2400" dirty="0"/>
              <a:t>control (</a:t>
            </a:r>
            <a:r>
              <a:rPr lang="en-US" sz="2400" dirty="0" err="1"/>
              <a:t>PedCon</a:t>
            </a:r>
            <a:r>
              <a:rPr lang="en-US" sz="2400" dirty="0"/>
              <a:t>)</a:t>
            </a:r>
            <a:r>
              <a:rPr lang="en-US" sz="2400" dirty="0" smtClean="0"/>
              <a:t>.</a:t>
            </a:r>
          </a:p>
          <a:p>
            <a:endParaRPr lang="en-US" sz="2400" dirty="0"/>
          </a:p>
          <a:p>
            <a:endParaRPr lang="en-US" sz="2400" dirty="0"/>
          </a:p>
          <a:p>
            <a:r>
              <a:rPr lang="en-US" sz="2400" dirty="0" smtClean="0"/>
              <a:t>Data = measurement </a:t>
            </a:r>
            <a:r>
              <a:rPr lang="en-US" sz="2400" dirty="0" err="1" smtClean="0"/>
              <a:t>f</a:t>
            </a:r>
            <a:r>
              <a:rPr lang="en-US" sz="2400" baseline="-25000" dirty="0" err="1"/>
              <a:t>j</a:t>
            </a:r>
            <a:r>
              <a:rPr lang="en-US" sz="2400" dirty="0" smtClean="0"/>
              <a:t> </a:t>
            </a:r>
          </a:p>
          <a:p>
            <a:r>
              <a:rPr lang="en-US" sz="2400" dirty="0" smtClean="0"/>
              <a:t>            taken at region j</a:t>
            </a:r>
          </a:p>
          <a:p>
            <a:endParaRPr lang="en-US" sz="2400" dirty="0"/>
          </a:p>
          <a:p>
            <a:r>
              <a:rPr lang="en-US" sz="2400" dirty="0" smtClean="0"/>
              <a:t>Graph:  97 vertices representing 97 regions of interest</a:t>
            </a:r>
          </a:p>
          <a:p>
            <a:r>
              <a:rPr lang="en-US" sz="2400" dirty="0" smtClean="0"/>
              <a:t>              edge exists between two vertices </a:t>
            </a:r>
            <a:r>
              <a:rPr lang="en-US" sz="2400" dirty="0" err="1" smtClean="0"/>
              <a:t>i,j</a:t>
            </a:r>
            <a:r>
              <a:rPr lang="en-US" sz="2400" dirty="0"/>
              <a:t> </a:t>
            </a:r>
            <a:r>
              <a:rPr lang="en-US" sz="2400" dirty="0" smtClean="0"/>
              <a:t>if correlation</a:t>
            </a:r>
          </a:p>
          <a:p>
            <a:r>
              <a:rPr lang="en-US" sz="2400" dirty="0"/>
              <a:t> </a:t>
            </a:r>
            <a:r>
              <a:rPr lang="en-US" sz="2400" dirty="0" smtClean="0"/>
              <a:t>             between  </a:t>
            </a:r>
            <a:r>
              <a:rPr lang="en-US" sz="2400" dirty="0" err="1" smtClean="0"/>
              <a:t>f</a:t>
            </a:r>
            <a:r>
              <a:rPr lang="en-US" sz="2400" baseline="-25000" dirty="0" err="1" smtClean="0"/>
              <a:t>j</a:t>
            </a:r>
            <a:r>
              <a:rPr lang="en-US" sz="2400" dirty="0" smtClean="0"/>
              <a:t> and </a:t>
            </a:r>
            <a:r>
              <a:rPr lang="en-US" sz="2400" dirty="0" err="1" smtClean="0"/>
              <a:t>f</a:t>
            </a:r>
            <a:r>
              <a:rPr lang="en-US" sz="2400" baseline="-25000" dirty="0" err="1" smtClean="0"/>
              <a:t>j</a:t>
            </a:r>
            <a:r>
              <a:rPr lang="en-US" sz="2400" dirty="0" smtClean="0"/>
              <a:t> ≥ threshold</a:t>
            </a:r>
          </a:p>
          <a:p>
            <a:endParaRPr lang="en-US" sz="800" dirty="0"/>
          </a:p>
          <a:p>
            <a:r>
              <a:rPr lang="en-US" sz="2400" dirty="0" smtClean="0">
                <a:solidFill>
                  <a:srgbClr val="0000FF"/>
                </a:solidFill>
              </a:rPr>
              <a:t>How to choose the threshold?  </a:t>
            </a:r>
            <a:r>
              <a:rPr lang="en-US" sz="2400" dirty="0" smtClean="0">
                <a:solidFill>
                  <a:srgbClr val="FF0000"/>
                </a:solidFill>
              </a:rPr>
              <a:t>Don’t, instead use persistent homology</a:t>
            </a:r>
            <a:endParaRPr lang="en-US" sz="2400" dirty="0">
              <a:solidFill>
                <a:srgbClr val="FF0000"/>
              </a:solidFill>
            </a:endParaRPr>
          </a:p>
        </p:txBody>
      </p:sp>
      <p:sp>
        <p:nvSpPr>
          <p:cNvPr id="4" name="Rectangle 3"/>
          <p:cNvSpPr/>
          <p:nvPr/>
        </p:nvSpPr>
        <p:spPr>
          <a:xfrm>
            <a:off x="99268" y="90609"/>
            <a:ext cx="9202489" cy="892552"/>
          </a:xfrm>
          <a:prstGeom prst="rect">
            <a:avLst/>
          </a:prstGeom>
        </p:spPr>
        <p:txBody>
          <a:bodyPr wrap="square">
            <a:spAutoFit/>
          </a:bodyPr>
          <a:lstStyle/>
          <a:p>
            <a:r>
              <a:rPr lang="en-US" sz="2800" dirty="0" smtClean="0"/>
              <a:t>Discriminative persistent homology of brain networks, 2011 </a:t>
            </a:r>
            <a:r>
              <a:rPr lang="en-US" sz="2400" dirty="0" smtClean="0">
                <a:hlinkClick r:id="rId3"/>
              </a:rPr>
              <a:t>Hyekyoung Lee</a:t>
            </a:r>
            <a:r>
              <a:rPr lang="en-US" sz="2400" dirty="0" smtClean="0"/>
              <a:t> </a:t>
            </a:r>
            <a:r>
              <a:rPr lang="en-US" sz="2400" dirty="0" smtClean="0">
                <a:hlinkClick r:id="rId4"/>
              </a:rPr>
              <a:t>Chung, M.K.</a:t>
            </a:r>
            <a:r>
              <a:rPr lang="en-US" sz="2400" dirty="0" smtClean="0"/>
              <a:t>; </a:t>
            </a:r>
            <a:r>
              <a:rPr lang="en-US" sz="2400" dirty="0" smtClean="0">
                <a:hlinkClick r:id="rId5"/>
              </a:rPr>
              <a:t>Hyejin Kang</a:t>
            </a:r>
            <a:r>
              <a:rPr lang="en-US" sz="2400" dirty="0" smtClean="0"/>
              <a:t>; </a:t>
            </a:r>
            <a:r>
              <a:rPr lang="en-US" sz="2400" dirty="0" smtClean="0">
                <a:hlinkClick r:id="rId6"/>
              </a:rPr>
              <a:t>Bung-Nyun </a:t>
            </a:r>
            <a:r>
              <a:rPr lang="en-US" sz="2400" dirty="0" err="1" smtClean="0">
                <a:hlinkClick r:id="rId6"/>
              </a:rPr>
              <a:t>Kim</a:t>
            </a:r>
            <a:r>
              <a:rPr lang="en-US" sz="2400" dirty="0" err="1" smtClean="0"/>
              <a:t>;</a:t>
            </a:r>
            <a:r>
              <a:rPr lang="en-US" sz="2400" dirty="0" err="1" smtClean="0">
                <a:hlinkClick r:id="rId7"/>
              </a:rPr>
              <a:t>Dong</a:t>
            </a:r>
            <a:r>
              <a:rPr lang="en-US" sz="2400" dirty="0" smtClean="0">
                <a:hlinkClick r:id="rId7"/>
              </a:rPr>
              <a:t> Soo Lee</a:t>
            </a:r>
            <a:r>
              <a:rPr lang="en-US" sz="2400" dirty="0" smtClean="0"/>
              <a:t>  </a:t>
            </a:r>
          </a:p>
        </p:txBody>
      </p:sp>
    </p:spTree>
    <p:extLst>
      <p:ext uri="{BB962C8B-B14F-4D97-AF65-F5344CB8AC3E}">
        <p14:creationId xmlns:p14="http://schemas.microsoft.com/office/powerpoint/2010/main" val="1140558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781</TotalTime>
  <Words>1329</Words>
  <Application>Microsoft Office PowerPoint</Application>
  <PresentationFormat>On-screen Show (4:3)</PresentationFormat>
  <Paragraphs>114</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33</cp:revision>
  <dcterms:created xsi:type="dcterms:W3CDTF">2013-09-04T03:49:43Z</dcterms:created>
  <dcterms:modified xsi:type="dcterms:W3CDTF">2015-01-27T06:42:38Z</dcterms:modified>
  <cp:category/>
</cp:coreProperties>
</file>