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1" r:id="rId2"/>
  </p:sldMasterIdLst>
  <p:sldIdLst>
    <p:sldId id="257" r:id="rId3"/>
    <p:sldId id="260" r:id="rId4"/>
    <p:sldId id="261" r:id="rId5"/>
    <p:sldId id="258" r:id="rId6"/>
    <p:sldId id="259" r:id="rId7"/>
    <p:sldId id="256" r:id="rId8"/>
  </p:sldIdLst>
  <p:sldSz cx="7315200" cy="960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68" y="40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6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51E13-9699-B14D-A69F-E9968DA5ECE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8AA8-5A3A-8B41-952B-857E4C811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44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51E13-9699-B14D-A69F-E9968DA5ECE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8AA8-5A3A-8B41-952B-857E4C811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90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4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4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51E13-9699-B14D-A69F-E9968DA5ECE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8AA8-5A3A-8B41-952B-857E4C811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583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51E13-9699-B14D-A69F-E9968DA5ECE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8AA8-5A3A-8B41-952B-857E4C811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238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6"/>
            <a:ext cx="6217920" cy="205803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AB43DB09-ECA5-664F-BAED-DD2B4CE86126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FFAC662C-81D7-5641-A74E-44A2E8DDE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01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2240281"/>
            <a:ext cx="6583680" cy="633634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AB43DB09-ECA5-664F-BAED-DD2B4CE86126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FFAC662C-81D7-5641-A74E-44A2E8DDE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175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6169661"/>
            <a:ext cx="6217920" cy="190690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4069399"/>
            <a:ext cx="6217920" cy="21002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AB43DB09-ECA5-664F-BAED-DD2B4CE86126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FFAC662C-81D7-5641-A74E-44A2E8DDE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614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1"/>
            <a:ext cx="3230880" cy="633634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1"/>
            <a:ext cx="3230880" cy="633634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AB43DB09-ECA5-664F-BAED-DD2B4CE86126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FFAC662C-81D7-5641-A74E-44A2E8DDE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117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49158"/>
            <a:ext cx="3232150" cy="8956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3044825"/>
            <a:ext cx="3232150" cy="553180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2149158"/>
            <a:ext cx="3233420" cy="8956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044825"/>
            <a:ext cx="3233420" cy="553180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AB43DB09-ECA5-664F-BAED-DD2B4CE86126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FFAC662C-81D7-5641-A74E-44A2E8DDE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325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AB43DB09-ECA5-664F-BAED-DD2B4CE86126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FFAC662C-81D7-5641-A74E-44A2E8DDE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098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AB43DB09-ECA5-664F-BAED-DD2B4CE86126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FFAC662C-81D7-5641-A74E-44A2E8DDE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125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51E13-9699-B14D-A69F-E9968DA5ECE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8AA8-5A3A-8B41-952B-857E4C811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664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82270"/>
            <a:ext cx="2406650" cy="162687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0" cy="819435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2009141"/>
            <a:ext cx="2406650" cy="65674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AB43DB09-ECA5-664F-BAED-DD2B4CE86126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FFAC662C-81D7-5641-A74E-44A2E8DDE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8456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3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3"/>
            <a:ext cx="4389120" cy="112680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AB43DB09-ECA5-664F-BAED-DD2B4CE86126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FFAC662C-81D7-5641-A74E-44A2E8DDE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1872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240281"/>
            <a:ext cx="6583680" cy="633634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AB43DB09-ECA5-664F-BAED-DD2B4CE86126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FFAC662C-81D7-5641-A74E-44A2E8DDE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62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4"/>
            <a:ext cx="1645920" cy="819213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4"/>
            <a:ext cx="4815840" cy="81921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AB43DB09-ECA5-664F-BAED-DD2B4CE86126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/>
          <a:lstStyle/>
          <a:p>
            <a:fld id="{FFAC662C-81D7-5641-A74E-44A2E8DDE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16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6169661"/>
            <a:ext cx="6217920" cy="190690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4069399"/>
            <a:ext cx="6217920" cy="210026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51E13-9699-B14D-A69F-E9968DA5ECE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8AA8-5A3A-8B41-952B-857E4C811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230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1"/>
            <a:ext cx="3230880" cy="63363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1"/>
            <a:ext cx="3230880" cy="63363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51E13-9699-B14D-A69F-E9968DA5ECE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8AA8-5A3A-8B41-952B-857E4C811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83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49158"/>
            <a:ext cx="3232150" cy="8956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3044825"/>
            <a:ext cx="3232150" cy="55318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2149158"/>
            <a:ext cx="3233420" cy="8956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044825"/>
            <a:ext cx="3233420" cy="55318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51E13-9699-B14D-A69F-E9968DA5ECE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8AA8-5A3A-8B41-952B-857E4C811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4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51E13-9699-B14D-A69F-E9968DA5ECE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8AA8-5A3A-8B41-952B-857E4C811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35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51E13-9699-B14D-A69F-E9968DA5ECE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8AA8-5A3A-8B41-952B-857E4C811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82270"/>
            <a:ext cx="2406650" cy="16268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0" cy="819435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2009141"/>
            <a:ext cx="2406650" cy="65674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51E13-9699-B14D-A69F-E9968DA5ECE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8AA8-5A3A-8B41-952B-857E4C811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9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3"/>
            <a:ext cx="4389120" cy="11268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51E13-9699-B14D-A69F-E9968DA5ECE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8AA8-5A3A-8B41-952B-857E4C811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1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1"/>
            <a:ext cx="6583680" cy="6336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51E13-9699-B14D-A69F-E9968DA5ECE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78AA8-5A3A-8B41-952B-857E4C811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907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786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578" y="250600"/>
            <a:ext cx="7128622" cy="9510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 C be the </a:t>
            </a:r>
            <a:r>
              <a:rPr lang="en-US" dirty="0" err="1" smtClean="0"/>
              <a:t>simplicial</a:t>
            </a:r>
            <a:r>
              <a:rPr lang="en-US" dirty="0" smtClean="0"/>
              <a:t> complex on the right (the boundary of a tetrahedron).  Find the following:</a:t>
            </a:r>
          </a:p>
          <a:p>
            <a:endParaRPr lang="en-US" dirty="0"/>
          </a:p>
          <a:p>
            <a:r>
              <a:rPr lang="en-US" dirty="0" smtClean="0"/>
              <a:t>C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n-US" dirty="0"/>
              <a:t>=</a:t>
            </a:r>
          </a:p>
          <a:p>
            <a:endParaRPr lang="en-US" dirty="0" smtClean="0"/>
          </a:p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=</a:t>
            </a:r>
          </a:p>
          <a:p>
            <a:endParaRPr lang="en-US" dirty="0" smtClean="0"/>
          </a:p>
          <a:p>
            <a:r>
              <a:rPr lang="en-US" dirty="0"/>
              <a:t>C</a:t>
            </a:r>
            <a:r>
              <a:rPr lang="en-US" baseline="-25000" dirty="0"/>
              <a:t>2</a:t>
            </a:r>
            <a:r>
              <a:rPr lang="en-US" dirty="0"/>
              <a:t> =</a:t>
            </a:r>
          </a:p>
          <a:p>
            <a:endParaRPr lang="en-US" dirty="0" smtClean="0"/>
          </a:p>
          <a:p>
            <a:r>
              <a:rPr lang="en-US" dirty="0" smtClean="0"/>
              <a:t>C</a:t>
            </a:r>
            <a:r>
              <a:rPr lang="en-US" baseline="-25000" dirty="0" smtClean="0"/>
              <a:t>3</a:t>
            </a:r>
            <a:r>
              <a:rPr lang="en-US" dirty="0" smtClean="0"/>
              <a:t> </a:t>
            </a:r>
            <a:r>
              <a:rPr lang="en-US" dirty="0"/>
              <a:t>=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Z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n-US" dirty="0"/>
              <a:t>=</a:t>
            </a:r>
          </a:p>
          <a:p>
            <a:endParaRPr lang="en-US" dirty="0" smtClean="0"/>
          </a:p>
          <a:p>
            <a:r>
              <a:rPr lang="en-US" dirty="0" smtClean="0"/>
              <a:t>Explain your answer for Z</a:t>
            </a:r>
            <a:r>
              <a:rPr lang="en-US" baseline="-25000" dirty="0" smtClean="0"/>
              <a:t>0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n-US" dirty="0"/>
              <a:t>=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H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n-US" dirty="0"/>
              <a:t>=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Rank C</a:t>
            </a:r>
            <a:r>
              <a:rPr lang="en-US" baseline="-25000" dirty="0" smtClean="0"/>
              <a:t>0</a:t>
            </a:r>
            <a:r>
              <a:rPr lang="en-US" dirty="0" smtClean="0"/>
              <a:t> =                Rank Z</a:t>
            </a:r>
            <a:r>
              <a:rPr lang="en-US" baseline="-25000" dirty="0" smtClean="0"/>
              <a:t>0</a:t>
            </a:r>
            <a:r>
              <a:rPr lang="en-US" dirty="0" smtClean="0"/>
              <a:t> =                    Rank B</a:t>
            </a:r>
            <a:r>
              <a:rPr lang="en-US" baseline="-25000" dirty="0" smtClean="0"/>
              <a:t>0</a:t>
            </a:r>
            <a:r>
              <a:rPr lang="en-US" dirty="0" smtClean="0"/>
              <a:t> =                    Rank H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n-US" dirty="0" smtClean="0"/>
              <a:t>=</a:t>
            </a:r>
          </a:p>
          <a:p>
            <a:endParaRPr lang="en-US" dirty="0"/>
          </a:p>
          <a:p>
            <a:r>
              <a:rPr lang="en-US" dirty="0" smtClean="0"/>
              <a:t>  |C</a:t>
            </a:r>
            <a:r>
              <a:rPr lang="en-US" baseline="-25000" dirty="0" smtClean="0"/>
              <a:t>0</a:t>
            </a:r>
            <a:r>
              <a:rPr lang="en-US" dirty="0" smtClean="0"/>
              <a:t>| =                      |Z</a:t>
            </a:r>
            <a:r>
              <a:rPr lang="en-US" baseline="-25000" dirty="0" smtClean="0"/>
              <a:t>0</a:t>
            </a:r>
            <a:r>
              <a:rPr lang="en-US" dirty="0" smtClean="0"/>
              <a:t>| =                          |B</a:t>
            </a:r>
            <a:r>
              <a:rPr lang="en-US" baseline="-25000" dirty="0" smtClean="0"/>
              <a:t>0</a:t>
            </a:r>
            <a:r>
              <a:rPr lang="en-US" dirty="0" smtClean="0"/>
              <a:t>| =                          |H</a:t>
            </a:r>
            <a:r>
              <a:rPr lang="en-US" baseline="-25000" dirty="0" smtClean="0"/>
              <a:t>0</a:t>
            </a:r>
            <a:r>
              <a:rPr lang="en-US" dirty="0" smtClean="0"/>
              <a:t>|=</a:t>
            </a:r>
            <a:endParaRPr lang="en-US" dirty="0"/>
          </a:p>
        </p:txBody>
      </p: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5042479" y="470421"/>
            <a:ext cx="2413911" cy="2286000"/>
            <a:chOff x="2665211" y="1139596"/>
            <a:chExt cx="2766573" cy="2619976"/>
          </a:xfrm>
        </p:grpSpPr>
        <p:grpSp>
          <p:nvGrpSpPr>
            <p:cNvPr id="5" name="Group 4"/>
            <p:cNvGrpSpPr/>
            <p:nvPr/>
          </p:nvGrpSpPr>
          <p:grpSpPr>
            <a:xfrm>
              <a:off x="2706070" y="1619902"/>
              <a:ext cx="2079510" cy="1687067"/>
              <a:chOff x="1097896" y="1481328"/>
              <a:chExt cx="2079510" cy="1687067"/>
            </a:xfrm>
          </p:grpSpPr>
          <p:sp>
            <p:nvSpPr>
              <p:cNvPr id="10" name="Isosceles Triangle 9"/>
              <p:cNvSpPr/>
              <p:nvPr/>
            </p:nvSpPr>
            <p:spPr>
              <a:xfrm>
                <a:off x="1221807" y="1619902"/>
                <a:ext cx="1352547" cy="138531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Isosceles Triangle 10"/>
              <p:cNvSpPr/>
              <p:nvPr/>
            </p:nvSpPr>
            <p:spPr>
              <a:xfrm rot="19380000">
                <a:off x="2103120" y="1481328"/>
                <a:ext cx="540276" cy="149961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1958326" y="1623291"/>
                <a:ext cx="914400" cy="914400"/>
              </a:xfrm>
              <a:prstGeom prst="line">
                <a:avLst/>
              </a:prstGeom>
              <a:ln w="69850">
                <a:solidFill>
                  <a:srgbClr val="008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10800000" flipV="1">
                <a:off x="1353167" y="3031234"/>
                <a:ext cx="1392072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Oval 13"/>
              <p:cNvSpPr/>
              <p:nvPr/>
            </p:nvSpPr>
            <p:spPr>
              <a:xfrm rot="10800000">
                <a:off x="2470919" y="2894075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 rot="10800000">
                <a:off x="1107507" y="2871214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107507" y="2875786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774883" y="1482742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097896" y="2874385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" name="Straight Connector 18"/>
              <p:cNvCxnSpPr/>
              <p:nvPr/>
            </p:nvCxnSpPr>
            <p:spPr>
              <a:xfrm flipV="1">
                <a:off x="1280160" y="2606040"/>
                <a:ext cx="1737360" cy="365760"/>
              </a:xfrm>
              <a:prstGeom prst="line">
                <a:avLst/>
              </a:prstGeom>
              <a:ln w="63500">
                <a:solidFill>
                  <a:srgbClr val="008000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Oval 19"/>
              <p:cNvSpPr/>
              <p:nvPr/>
            </p:nvSpPr>
            <p:spPr>
              <a:xfrm>
                <a:off x="1114530" y="2871214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2903086" y="2520006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4780532" y="249702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079093" y="31747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65211" y="31747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356819" y="11395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2747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578" y="250600"/>
            <a:ext cx="712862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 C be the </a:t>
            </a:r>
            <a:r>
              <a:rPr lang="en-US" dirty="0" err="1" smtClean="0"/>
              <a:t>simplicial</a:t>
            </a:r>
            <a:r>
              <a:rPr lang="en-US" dirty="0" smtClean="0"/>
              <a:t> complex on the right (the boundary of a tetrahedron).  Find the following:</a:t>
            </a:r>
          </a:p>
          <a:p>
            <a:endParaRPr lang="en-US" dirty="0"/>
          </a:p>
          <a:p>
            <a:r>
              <a:rPr lang="en-US" dirty="0" smtClean="0"/>
              <a:t>Find the matrix for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baseline="-25000" dirty="0" smtClean="0"/>
              <a:t>0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Find the matrix for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baseline="-25000" dirty="0" smtClean="0"/>
              <a:t>1</a:t>
            </a:r>
            <a:r>
              <a:rPr lang="en-US" dirty="0" smtClean="0"/>
              <a:t>: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Simplify the matrix for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baseline="-25000" dirty="0" smtClean="0"/>
              <a:t>1 </a:t>
            </a:r>
            <a:r>
              <a:rPr lang="en-US" dirty="0" smtClean="0"/>
              <a:t>so that the nonzero columns are linearly independent.  Write the basis element above its corresponding column.</a:t>
            </a:r>
            <a:endParaRPr lang="en-US" dirty="0"/>
          </a:p>
          <a:p>
            <a:endParaRPr lang="en-US" dirty="0" smtClean="0"/>
          </a:p>
        </p:txBody>
      </p: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5042479" y="470421"/>
            <a:ext cx="2413911" cy="2286000"/>
            <a:chOff x="2665211" y="1139596"/>
            <a:chExt cx="2766573" cy="2619976"/>
          </a:xfrm>
        </p:grpSpPr>
        <p:grpSp>
          <p:nvGrpSpPr>
            <p:cNvPr id="5" name="Group 4"/>
            <p:cNvGrpSpPr/>
            <p:nvPr/>
          </p:nvGrpSpPr>
          <p:grpSpPr>
            <a:xfrm>
              <a:off x="2706070" y="1619902"/>
              <a:ext cx="2079510" cy="1687067"/>
              <a:chOff x="1097896" y="1481328"/>
              <a:chExt cx="2079510" cy="1687067"/>
            </a:xfrm>
          </p:grpSpPr>
          <p:sp>
            <p:nvSpPr>
              <p:cNvPr id="10" name="Isosceles Triangle 9"/>
              <p:cNvSpPr/>
              <p:nvPr/>
            </p:nvSpPr>
            <p:spPr>
              <a:xfrm>
                <a:off x="1221807" y="1619902"/>
                <a:ext cx="1352547" cy="138531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Isosceles Triangle 10"/>
              <p:cNvSpPr/>
              <p:nvPr/>
            </p:nvSpPr>
            <p:spPr>
              <a:xfrm rot="19380000">
                <a:off x="2103120" y="1481328"/>
                <a:ext cx="540276" cy="149961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1958326" y="1623291"/>
                <a:ext cx="914400" cy="914400"/>
              </a:xfrm>
              <a:prstGeom prst="line">
                <a:avLst/>
              </a:prstGeom>
              <a:ln w="69850">
                <a:solidFill>
                  <a:srgbClr val="008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10800000" flipV="1">
                <a:off x="1353167" y="3031234"/>
                <a:ext cx="1392072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Oval 13"/>
              <p:cNvSpPr/>
              <p:nvPr/>
            </p:nvSpPr>
            <p:spPr>
              <a:xfrm rot="10800000">
                <a:off x="2470919" y="2894075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 rot="10800000">
                <a:off x="1107507" y="2871214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107507" y="2875786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774883" y="1482742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097896" y="2874385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" name="Straight Connector 18"/>
              <p:cNvCxnSpPr/>
              <p:nvPr/>
            </p:nvCxnSpPr>
            <p:spPr>
              <a:xfrm flipV="1">
                <a:off x="1280160" y="2606040"/>
                <a:ext cx="1737360" cy="365760"/>
              </a:xfrm>
              <a:prstGeom prst="line">
                <a:avLst/>
              </a:prstGeom>
              <a:ln w="63500">
                <a:solidFill>
                  <a:srgbClr val="008000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Oval 19"/>
              <p:cNvSpPr/>
              <p:nvPr/>
            </p:nvSpPr>
            <p:spPr>
              <a:xfrm>
                <a:off x="1114530" y="2871214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2903086" y="2520006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4780532" y="249702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079093" y="31747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65211" y="31747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356819" y="11395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6654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578" y="250600"/>
            <a:ext cx="712862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 C be the </a:t>
            </a:r>
            <a:r>
              <a:rPr lang="en-US" dirty="0" err="1" smtClean="0"/>
              <a:t>simplicial</a:t>
            </a:r>
            <a:r>
              <a:rPr lang="en-US" dirty="0" smtClean="0"/>
              <a:t> complex on the right (the boundary of a tetrahedron).  Find the following:</a:t>
            </a:r>
          </a:p>
          <a:p>
            <a:endParaRPr lang="en-US" dirty="0"/>
          </a:p>
          <a:p>
            <a:r>
              <a:rPr lang="en-US" dirty="0" smtClean="0"/>
              <a:t>Find </a:t>
            </a:r>
            <a:r>
              <a:rPr lang="en-US" dirty="0"/>
              <a:t>the matrix for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baseline="-25000" dirty="0"/>
              <a:t>2</a:t>
            </a:r>
            <a:r>
              <a:rPr lang="en-US" dirty="0" smtClean="0"/>
              <a:t>: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Simplify the matrix for 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baseline="-25000" dirty="0"/>
              <a:t>2</a:t>
            </a:r>
            <a:r>
              <a:rPr lang="en-US" baseline="-25000" dirty="0" smtClean="0"/>
              <a:t> </a:t>
            </a:r>
            <a:r>
              <a:rPr lang="en-US" dirty="0" smtClean="0"/>
              <a:t>so that the </a:t>
            </a:r>
            <a:r>
              <a:rPr lang="en-US" dirty="0"/>
              <a:t>nonzero </a:t>
            </a:r>
            <a:r>
              <a:rPr lang="en-US" dirty="0" smtClean="0"/>
              <a:t>columns are linearly independent.  Write the basis element above its corresponding column.</a:t>
            </a:r>
            <a:endParaRPr lang="en-US" dirty="0"/>
          </a:p>
          <a:p>
            <a:endParaRPr lang="en-US" dirty="0" smtClean="0"/>
          </a:p>
        </p:txBody>
      </p: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5042479" y="470421"/>
            <a:ext cx="2413911" cy="2286000"/>
            <a:chOff x="2665211" y="1139596"/>
            <a:chExt cx="2766573" cy="2619976"/>
          </a:xfrm>
        </p:grpSpPr>
        <p:grpSp>
          <p:nvGrpSpPr>
            <p:cNvPr id="5" name="Group 4"/>
            <p:cNvGrpSpPr/>
            <p:nvPr/>
          </p:nvGrpSpPr>
          <p:grpSpPr>
            <a:xfrm>
              <a:off x="2706070" y="1619902"/>
              <a:ext cx="2079510" cy="1687067"/>
              <a:chOff x="1097896" y="1481328"/>
              <a:chExt cx="2079510" cy="1687067"/>
            </a:xfrm>
          </p:grpSpPr>
          <p:sp>
            <p:nvSpPr>
              <p:cNvPr id="10" name="Isosceles Triangle 9"/>
              <p:cNvSpPr/>
              <p:nvPr/>
            </p:nvSpPr>
            <p:spPr>
              <a:xfrm>
                <a:off x="1221807" y="1619902"/>
                <a:ext cx="1352547" cy="138531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Isosceles Triangle 10"/>
              <p:cNvSpPr/>
              <p:nvPr/>
            </p:nvSpPr>
            <p:spPr>
              <a:xfrm rot="19380000">
                <a:off x="2103120" y="1481328"/>
                <a:ext cx="540276" cy="149961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1958326" y="1623291"/>
                <a:ext cx="914400" cy="914400"/>
              </a:xfrm>
              <a:prstGeom prst="line">
                <a:avLst/>
              </a:prstGeom>
              <a:ln w="69850">
                <a:solidFill>
                  <a:srgbClr val="008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10800000" flipV="1">
                <a:off x="1353167" y="3031234"/>
                <a:ext cx="1392072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Oval 13"/>
              <p:cNvSpPr/>
              <p:nvPr/>
            </p:nvSpPr>
            <p:spPr>
              <a:xfrm rot="10800000">
                <a:off x="2470919" y="2894075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 rot="10800000">
                <a:off x="1107507" y="2871214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107507" y="2875786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774883" y="1482742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097896" y="2874385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" name="Straight Connector 18"/>
              <p:cNvCxnSpPr/>
              <p:nvPr/>
            </p:nvCxnSpPr>
            <p:spPr>
              <a:xfrm flipV="1">
                <a:off x="1280160" y="2606040"/>
                <a:ext cx="1737360" cy="365760"/>
              </a:xfrm>
              <a:prstGeom prst="line">
                <a:avLst/>
              </a:prstGeom>
              <a:ln w="63500">
                <a:solidFill>
                  <a:srgbClr val="008000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Oval 19"/>
              <p:cNvSpPr/>
              <p:nvPr/>
            </p:nvSpPr>
            <p:spPr>
              <a:xfrm>
                <a:off x="1114530" y="2871214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2903086" y="2520006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4780532" y="249702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079093" y="31747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65211" y="31747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356819" y="11395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5868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578" y="250600"/>
            <a:ext cx="7128622" cy="9510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 C be the </a:t>
            </a:r>
            <a:r>
              <a:rPr lang="en-US" dirty="0" err="1" smtClean="0"/>
              <a:t>simplicial</a:t>
            </a:r>
            <a:r>
              <a:rPr lang="en-US" dirty="0" smtClean="0"/>
              <a:t> complex on the right (the boundary of a tetrahedron).  Find the following:</a:t>
            </a:r>
          </a:p>
          <a:p>
            <a:endParaRPr lang="en-US" dirty="0" smtClean="0"/>
          </a:p>
          <a:p>
            <a:r>
              <a:rPr lang="en-US" dirty="0" smtClean="0"/>
              <a:t>Z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=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Explain your answer for Z</a:t>
            </a:r>
            <a:r>
              <a:rPr lang="en-US" baseline="-25000" dirty="0"/>
              <a:t>1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=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=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Rank C</a:t>
            </a:r>
            <a:r>
              <a:rPr lang="en-US" baseline="-25000" dirty="0"/>
              <a:t>1</a:t>
            </a:r>
            <a:r>
              <a:rPr lang="en-US" dirty="0" smtClean="0"/>
              <a:t> =                Rank Z</a:t>
            </a:r>
            <a:r>
              <a:rPr lang="en-US" baseline="-25000" dirty="0"/>
              <a:t>1</a:t>
            </a:r>
            <a:r>
              <a:rPr lang="en-US" dirty="0" smtClean="0"/>
              <a:t> =                    Rank B</a:t>
            </a:r>
            <a:r>
              <a:rPr lang="en-US" baseline="-25000" dirty="0"/>
              <a:t>1</a:t>
            </a:r>
            <a:r>
              <a:rPr lang="en-US" dirty="0" smtClean="0"/>
              <a:t> =                    Rank H</a:t>
            </a:r>
            <a:r>
              <a:rPr lang="en-US" baseline="-25000" dirty="0"/>
              <a:t>1</a:t>
            </a:r>
            <a:r>
              <a:rPr lang="en-US" dirty="0" smtClean="0"/>
              <a:t> </a:t>
            </a:r>
            <a:r>
              <a:rPr lang="en-US" dirty="0" smtClean="0"/>
              <a:t>=</a:t>
            </a:r>
          </a:p>
          <a:p>
            <a:endParaRPr lang="en-US" dirty="0"/>
          </a:p>
          <a:p>
            <a:r>
              <a:rPr lang="en-US" dirty="0"/>
              <a:t>  |</a:t>
            </a:r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r>
              <a:rPr lang="en-US" dirty="0" smtClean="0"/>
              <a:t>| </a:t>
            </a:r>
            <a:r>
              <a:rPr lang="en-US" dirty="0"/>
              <a:t>=                      |</a:t>
            </a:r>
            <a:r>
              <a:rPr lang="en-US" dirty="0" smtClean="0"/>
              <a:t>Z</a:t>
            </a:r>
            <a:r>
              <a:rPr lang="en-US" baseline="-25000" dirty="0" smtClean="0"/>
              <a:t>1</a:t>
            </a:r>
            <a:r>
              <a:rPr lang="en-US" dirty="0" smtClean="0"/>
              <a:t>| </a:t>
            </a:r>
            <a:r>
              <a:rPr lang="en-US" dirty="0"/>
              <a:t>=                          |</a:t>
            </a:r>
            <a:r>
              <a:rPr lang="en-US" dirty="0" smtClean="0"/>
              <a:t>B</a:t>
            </a:r>
            <a:r>
              <a:rPr lang="en-US" baseline="-25000" dirty="0" smtClean="0"/>
              <a:t>1</a:t>
            </a:r>
            <a:r>
              <a:rPr lang="en-US" dirty="0" smtClean="0"/>
              <a:t>| </a:t>
            </a:r>
            <a:r>
              <a:rPr lang="en-US" dirty="0"/>
              <a:t>=                          |</a:t>
            </a:r>
            <a:r>
              <a:rPr lang="en-US" dirty="0" smtClean="0"/>
              <a:t>H</a:t>
            </a:r>
            <a:r>
              <a:rPr lang="en-US" baseline="-25000" dirty="0" smtClean="0"/>
              <a:t>1</a:t>
            </a:r>
            <a:r>
              <a:rPr lang="en-US" dirty="0" smtClean="0"/>
              <a:t>|=</a:t>
            </a:r>
            <a:endParaRPr lang="en-US" dirty="0"/>
          </a:p>
          <a:p>
            <a:endParaRPr lang="en-US" dirty="0"/>
          </a:p>
        </p:txBody>
      </p: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5042479" y="470421"/>
            <a:ext cx="2413911" cy="2286000"/>
            <a:chOff x="2665211" y="1139596"/>
            <a:chExt cx="2766573" cy="2619976"/>
          </a:xfrm>
        </p:grpSpPr>
        <p:grpSp>
          <p:nvGrpSpPr>
            <p:cNvPr id="5" name="Group 4"/>
            <p:cNvGrpSpPr/>
            <p:nvPr/>
          </p:nvGrpSpPr>
          <p:grpSpPr>
            <a:xfrm>
              <a:off x="2706070" y="1619902"/>
              <a:ext cx="2079510" cy="1687067"/>
              <a:chOff x="1097896" y="1481328"/>
              <a:chExt cx="2079510" cy="1687067"/>
            </a:xfrm>
          </p:grpSpPr>
          <p:sp>
            <p:nvSpPr>
              <p:cNvPr id="10" name="Isosceles Triangle 9"/>
              <p:cNvSpPr/>
              <p:nvPr/>
            </p:nvSpPr>
            <p:spPr>
              <a:xfrm>
                <a:off x="1221807" y="1619902"/>
                <a:ext cx="1352547" cy="138531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Isosceles Triangle 10"/>
              <p:cNvSpPr/>
              <p:nvPr/>
            </p:nvSpPr>
            <p:spPr>
              <a:xfrm rot="19380000">
                <a:off x="2103120" y="1481328"/>
                <a:ext cx="540276" cy="149961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1958326" y="1623291"/>
                <a:ext cx="914400" cy="914400"/>
              </a:xfrm>
              <a:prstGeom prst="line">
                <a:avLst/>
              </a:prstGeom>
              <a:ln w="69850">
                <a:solidFill>
                  <a:srgbClr val="008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10800000" flipV="1">
                <a:off x="1353167" y="3031234"/>
                <a:ext cx="1392072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Oval 13"/>
              <p:cNvSpPr/>
              <p:nvPr/>
            </p:nvSpPr>
            <p:spPr>
              <a:xfrm rot="10800000">
                <a:off x="2470919" y="2894075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 rot="10800000">
                <a:off x="1107507" y="2871214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107507" y="2875786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774883" y="1482742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097896" y="2874385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" name="Straight Connector 18"/>
              <p:cNvCxnSpPr/>
              <p:nvPr/>
            </p:nvCxnSpPr>
            <p:spPr>
              <a:xfrm flipV="1">
                <a:off x="1280160" y="2606040"/>
                <a:ext cx="1737360" cy="365760"/>
              </a:xfrm>
              <a:prstGeom prst="line">
                <a:avLst/>
              </a:prstGeom>
              <a:ln w="63500">
                <a:solidFill>
                  <a:srgbClr val="008000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Oval 19"/>
              <p:cNvSpPr/>
              <p:nvPr/>
            </p:nvSpPr>
            <p:spPr>
              <a:xfrm>
                <a:off x="1114530" y="2871214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2903086" y="2520006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4780532" y="249702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079093" y="31747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65211" y="31747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356819" y="11395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9216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578" y="250600"/>
            <a:ext cx="7128622" cy="9510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 C be the </a:t>
            </a:r>
            <a:r>
              <a:rPr lang="en-US" dirty="0" err="1" smtClean="0"/>
              <a:t>simplicial</a:t>
            </a:r>
            <a:r>
              <a:rPr lang="en-US" dirty="0" smtClean="0"/>
              <a:t> complex on the right (the boundary of a tetrahedron).  Find the following:</a:t>
            </a:r>
          </a:p>
          <a:p>
            <a:endParaRPr lang="en-US" dirty="0" smtClean="0"/>
          </a:p>
          <a:p>
            <a:r>
              <a:rPr lang="en-US" dirty="0" smtClean="0"/>
              <a:t>Z</a:t>
            </a:r>
            <a:r>
              <a:rPr lang="en-US" baseline="-25000" dirty="0"/>
              <a:t>2</a:t>
            </a:r>
            <a:r>
              <a:rPr lang="en-US" dirty="0" smtClean="0"/>
              <a:t> </a:t>
            </a:r>
            <a:r>
              <a:rPr lang="en-US" dirty="0"/>
              <a:t>=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Explain your answer for Z</a:t>
            </a:r>
            <a:r>
              <a:rPr lang="en-US" baseline="-25000" dirty="0" smtClean="0"/>
              <a:t>2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</a:t>
            </a:r>
            <a:r>
              <a:rPr lang="en-US" baseline="-25000" dirty="0"/>
              <a:t>2</a:t>
            </a:r>
            <a:r>
              <a:rPr lang="en-US" dirty="0" smtClean="0"/>
              <a:t> </a:t>
            </a:r>
            <a:r>
              <a:rPr lang="en-US" dirty="0"/>
              <a:t>=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</a:t>
            </a:r>
            <a:r>
              <a:rPr lang="en-US" baseline="-25000" dirty="0"/>
              <a:t>2</a:t>
            </a:r>
            <a:r>
              <a:rPr lang="en-US" dirty="0" smtClean="0"/>
              <a:t> </a:t>
            </a:r>
            <a:r>
              <a:rPr lang="en-US" dirty="0"/>
              <a:t>=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Rank C</a:t>
            </a:r>
            <a:r>
              <a:rPr lang="en-US" baseline="-25000" dirty="0"/>
              <a:t>2</a:t>
            </a:r>
            <a:r>
              <a:rPr lang="en-US" dirty="0" smtClean="0"/>
              <a:t> =                Rank Z</a:t>
            </a:r>
            <a:r>
              <a:rPr lang="en-US" baseline="-25000" dirty="0" smtClean="0"/>
              <a:t>2</a:t>
            </a:r>
            <a:r>
              <a:rPr lang="en-US" dirty="0" smtClean="0"/>
              <a:t> =                    Rank B</a:t>
            </a:r>
            <a:r>
              <a:rPr lang="en-US" baseline="-25000" dirty="0" smtClean="0"/>
              <a:t>2</a:t>
            </a:r>
            <a:r>
              <a:rPr lang="en-US" dirty="0" smtClean="0"/>
              <a:t> =                    Rank H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smtClean="0"/>
              <a:t>=</a:t>
            </a:r>
          </a:p>
          <a:p>
            <a:endParaRPr lang="en-US" dirty="0"/>
          </a:p>
          <a:p>
            <a:r>
              <a:rPr lang="en-US" dirty="0"/>
              <a:t>  |</a:t>
            </a:r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r>
              <a:rPr lang="en-US" dirty="0" smtClean="0"/>
              <a:t>| </a:t>
            </a:r>
            <a:r>
              <a:rPr lang="en-US" dirty="0"/>
              <a:t>=                      |</a:t>
            </a:r>
            <a:r>
              <a:rPr lang="en-US" dirty="0" smtClean="0"/>
              <a:t>Z</a:t>
            </a:r>
            <a:r>
              <a:rPr lang="en-US" baseline="-25000" dirty="0" smtClean="0"/>
              <a:t>2</a:t>
            </a:r>
            <a:r>
              <a:rPr lang="en-US" dirty="0" smtClean="0"/>
              <a:t>| </a:t>
            </a:r>
            <a:r>
              <a:rPr lang="en-US" dirty="0"/>
              <a:t>=                          |</a:t>
            </a:r>
            <a:r>
              <a:rPr lang="en-US" dirty="0" smtClean="0"/>
              <a:t>B</a:t>
            </a:r>
            <a:r>
              <a:rPr lang="en-US" baseline="-25000" dirty="0" smtClean="0"/>
              <a:t>2</a:t>
            </a:r>
            <a:r>
              <a:rPr lang="en-US" dirty="0" smtClean="0"/>
              <a:t>| </a:t>
            </a:r>
            <a:r>
              <a:rPr lang="en-US" dirty="0"/>
              <a:t>=                          |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|=</a:t>
            </a:r>
            <a:endParaRPr lang="en-US" dirty="0"/>
          </a:p>
          <a:p>
            <a:endParaRPr lang="en-US" dirty="0"/>
          </a:p>
        </p:txBody>
      </p: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5042479" y="470421"/>
            <a:ext cx="2413911" cy="2286000"/>
            <a:chOff x="2665211" y="1139596"/>
            <a:chExt cx="2766573" cy="2619976"/>
          </a:xfrm>
        </p:grpSpPr>
        <p:grpSp>
          <p:nvGrpSpPr>
            <p:cNvPr id="5" name="Group 4"/>
            <p:cNvGrpSpPr/>
            <p:nvPr/>
          </p:nvGrpSpPr>
          <p:grpSpPr>
            <a:xfrm>
              <a:off x="2706070" y="1619902"/>
              <a:ext cx="2079510" cy="1687067"/>
              <a:chOff x="1097896" y="1481328"/>
              <a:chExt cx="2079510" cy="1687067"/>
            </a:xfrm>
          </p:grpSpPr>
          <p:sp>
            <p:nvSpPr>
              <p:cNvPr id="10" name="Isosceles Triangle 9"/>
              <p:cNvSpPr/>
              <p:nvPr/>
            </p:nvSpPr>
            <p:spPr>
              <a:xfrm>
                <a:off x="1221807" y="1619902"/>
                <a:ext cx="1352547" cy="138531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Isosceles Triangle 10"/>
              <p:cNvSpPr/>
              <p:nvPr/>
            </p:nvSpPr>
            <p:spPr>
              <a:xfrm rot="19380000">
                <a:off x="2103120" y="1481328"/>
                <a:ext cx="540276" cy="149961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1958326" y="1623291"/>
                <a:ext cx="914400" cy="914400"/>
              </a:xfrm>
              <a:prstGeom prst="line">
                <a:avLst/>
              </a:prstGeom>
              <a:ln w="69850">
                <a:solidFill>
                  <a:srgbClr val="008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10800000" flipV="1">
                <a:off x="1353167" y="3031234"/>
                <a:ext cx="1392072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Oval 13"/>
              <p:cNvSpPr/>
              <p:nvPr/>
            </p:nvSpPr>
            <p:spPr>
              <a:xfrm rot="10800000">
                <a:off x="2470919" y="2894075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 rot="10800000">
                <a:off x="1107507" y="2871214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107507" y="2875786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774883" y="1482742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097896" y="2874385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" name="Straight Connector 18"/>
              <p:cNvCxnSpPr/>
              <p:nvPr/>
            </p:nvCxnSpPr>
            <p:spPr>
              <a:xfrm flipV="1">
                <a:off x="1280160" y="2606040"/>
                <a:ext cx="1737360" cy="365760"/>
              </a:xfrm>
              <a:prstGeom prst="line">
                <a:avLst/>
              </a:prstGeom>
              <a:ln w="63500">
                <a:solidFill>
                  <a:srgbClr val="008000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Oval 19"/>
              <p:cNvSpPr/>
              <p:nvPr/>
            </p:nvSpPr>
            <p:spPr>
              <a:xfrm>
                <a:off x="1114530" y="2871214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2903086" y="2520006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4780532" y="249702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079093" y="31747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65211" y="31747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356819" y="11395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49233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1" y="2682194"/>
            <a:ext cx="7043087" cy="186990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903" y="243738"/>
            <a:ext cx="201426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Barcode for H</a:t>
            </a:r>
            <a:r>
              <a:rPr lang="en-US" sz="2400" baseline="-25000" dirty="0"/>
              <a:t>0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05" y="7635185"/>
            <a:ext cx="7043087" cy="186990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7157" y="5027763"/>
            <a:ext cx="201426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Barcode for H</a:t>
            </a:r>
            <a:r>
              <a:rPr lang="en-US" sz="2400" baseline="-25000" dirty="0"/>
              <a:t>1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9939" y="4780718"/>
            <a:ext cx="73052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180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318</Words>
  <Application>Microsoft Office PowerPoint</Application>
  <PresentationFormat>Custom</PresentationFormat>
  <Paragraphs>143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Symbol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I D</dc:creator>
  <cp:keywords/>
  <dc:description/>
  <cp:lastModifiedBy>Darcy, Isabel K</cp:lastModifiedBy>
  <cp:revision>11</cp:revision>
  <dcterms:created xsi:type="dcterms:W3CDTF">2015-02-26T01:31:27Z</dcterms:created>
  <dcterms:modified xsi:type="dcterms:W3CDTF">2015-02-26T16:13:22Z</dcterms:modified>
  <cp:category/>
</cp:coreProperties>
</file>