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83" r:id="rId10"/>
    <p:sldId id="403" r:id="rId11"/>
    <p:sldId id="382" r:id="rId12"/>
    <p:sldId id="384" r:id="rId13"/>
    <p:sldId id="385" r:id="rId14"/>
    <p:sldId id="397" r:id="rId15"/>
    <p:sldId id="399" r:id="rId16"/>
    <p:sldId id="400" r:id="rId17"/>
    <p:sldId id="401" r:id="rId18"/>
    <p:sldId id="402" r:id="rId19"/>
    <p:sldId id="404" r:id="rId20"/>
    <p:sldId id="405" r:id="rId21"/>
    <p:sldId id="406" r:id="rId22"/>
    <p:sldId id="407" r:id="rId23"/>
    <p:sldId id="408" r:id="rId24"/>
    <p:sldId id="409" r:id="rId25"/>
    <p:sldId id="41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4" autoAdjust="0"/>
    <p:restoredTop sz="86406" autoAdjust="0"/>
  </p:normalViewPr>
  <p:slideViewPr>
    <p:cSldViewPr snapToGrid="0" snapToObjects="1">
      <p:cViewPr varScale="1">
        <p:scale>
          <a:sx n="74" d="100"/>
          <a:sy n="74" d="100"/>
        </p:scale>
        <p:origin x="54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40FE4-CBB4-214A-8C32-30A1B6D7E27F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A1E51-86DC-3047-A7D4-94C962C5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3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ECF8-9160-0948-BBAE-ECC339A7C2A1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565" y="773929"/>
            <a:ext cx="8413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www.ima.umn.edu</a:t>
            </a:r>
            <a:r>
              <a:rPr lang="en-US" sz="2400" dirty="0"/>
              <a:t>/2008-2009/ND6.15-26.09/activities/</a:t>
            </a:r>
            <a:r>
              <a:rPr lang="en-US" sz="2400" dirty="0" err="1"/>
              <a:t>Carlsson</a:t>
            </a:r>
            <a:r>
              <a:rPr lang="en-US" sz="2400" dirty="0"/>
              <a:t>-Gunnar/lecture14.pdf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95" y="1673950"/>
            <a:ext cx="6530497" cy="5486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7870" y="116544"/>
            <a:ext cx="722826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http://</a:t>
            </a:r>
            <a:r>
              <a:rPr lang="en-US" sz="3200" dirty="0" err="1"/>
              <a:t>www.ima.umn.edu</a:t>
            </a:r>
            <a:r>
              <a:rPr lang="en-US" sz="3200" dirty="0"/>
              <a:t>/videos/?id=863</a:t>
            </a:r>
          </a:p>
        </p:txBody>
      </p:sp>
    </p:spTree>
    <p:extLst>
      <p:ext uri="{BB962C8B-B14F-4D97-AF65-F5344CB8AC3E}">
        <p14:creationId xmlns:p14="http://schemas.microsoft.com/office/powerpoint/2010/main" val="37336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319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6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124" y="146551"/>
            <a:ext cx="87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Theory of Multidimensional Persistence, </a:t>
            </a:r>
            <a:r>
              <a:rPr lang="en-US" dirty="0"/>
              <a:t> </a:t>
            </a:r>
            <a:r>
              <a:rPr lang="en-US" dirty="0" smtClean="0"/>
              <a:t>Gunnar </a:t>
            </a:r>
            <a:r>
              <a:rPr lang="en-US" dirty="0" err="1" smtClean="0"/>
              <a:t>Carlsson</a:t>
            </a:r>
            <a:r>
              <a:rPr lang="en-US" dirty="0" smtClean="0"/>
              <a:t>, </a:t>
            </a:r>
            <a:r>
              <a:rPr lang="en-US" dirty="0" err="1" smtClean="0"/>
              <a:t>Afra</a:t>
            </a:r>
            <a:r>
              <a:rPr lang="en-US" dirty="0" smtClean="0"/>
              <a:t> </a:t>
            </a:r>
            <a:r>
              <a:rPr lang="en-US" dirty="0" err="1" smtClean="0"/>
              <a:t>Zomorodian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0124" y="574761"/>
            <a:ext cx="8893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"Persistence and Point Clouds" </a:t>
            </a:r>
            <a:r>
              <a:rPr lang="en-US" b="1" dirty="0" err="1"/>
              <a:t>Functoriality</a:t>
            </a:r>
            <a:r>
              <a:rPr lang="en-US" b="1" dirty="0"/>
              <a:t>, diagrams, difficulties in classifying diagrams, </a:t>
            </a:r>
            <a:endParaRPr lang="en-US" b="1" dirty="0" smtClean="0"/>
          </a:p>
          <a:p>
            <a:r>
              <a:rPr lang="en-US" b="1" dirty="0" smtClean="0"/>
              <a:t>multidimensional </a:t>
            </a:r>
            <a:r>
              <a:rPr lang="en-US" b="1" dirty="0"/>
              <a:t>persistence, </a:t>
            </a:r>
            <a:r>
              <a:rPr lang="en-US" b="1" dirty="0" err="1"/>
              <a:t>Gröbner</a:t>
            </a:r>
            <a:r>
              <a:rPr lang="en-US" b="1" dirty="0"/>
              <a:t> </a:t>
            </a:r>
            <a:r>
              <a:rPr lang="en-US" b="1" dirty="0" smtClean="0"/>
              <a:t>bases, </a:t>
            </a:r>
            <a:r>
              <a:rPr lang="en-US" dirty="0" smtClean="0"/>
              <a:t> Gunnar </a:t>
            </a:r>
            <a:r>
              <a:rPr lang="en-US" dirty="0" err="1" smtClean="0"/>
              <a:t>Carlsson</a:t>
            </a:r>
            <a:r>
              <a:rPr lang="en-US" dirty="0" smtClean="0"/>
              <a:t> 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www.ima.umn.edu</a:t>
            </a:r>
            <a:r>
              <a:rPr lang="en-US" dirty="0" smtClean="0"/>
              <a:t>/videos/?id=862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08" y="1511682"/>
            <a:ext cx="6834865" cy="51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2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319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1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51" y="176586"/>
            <a:ext cx="5540549" cy="2978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3843"/>
            <a:ext cx="4978932" cy="3744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4844" y="5244936"/>
            <a:ext cx="2934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Computing Multidimensional </a:t>
            </a:r>
            <a:r>
              <a:rPr lang="en-US" dirty="0" smtClean="0"/>
              <a:t>Persistence,</a:t>
            </a:r>
            <a:endParaRPr lang="en-US" dirty="0"/>
          </a:p>
          <a:p>
            <a:r>
              <a:rPr lang="en-US" dirty="0"/>
              <a:t>Gunnar </a:t>
            </a:r>
            <a:r>
              <a:rPr lang="en-US" dirty="0" err="1" smtClean="0"/>
              <a:t>Carlsson</a:t>
            </a:r>
            <a:r>
              <a:rPr lang="en-US" dirty="0" smtClean="0"/>
              <a:t>, </a:t>
            </a:r>
            <a:r>
              <a:rPr lang="en-US" dirty="0" err="1"/>
              <a:t>Gurjeet</a:t>
            </a:r>
            <a:r>
              <a:rPr lang="en-US" dirty="0"/>
              <a:t> </a:t>
            </a:r>
            <a:r>
              <a:rPr lang="en-US" dirty="0" smtClean="0"/>
              <a:t>Singh, </a:t>
            </a:r>
            <a:r>
              <a:rPr lang="en-US" dirty="0"/>
              <a:t>and </a:t>
            </a:r>
            <a:r>
              <a:rPr lang="en-US" dirty="0" err="1"/>
              <a:t>Afra</a:t>
            </a:r>
            <a:r>
              <a:rPr lang="en-US" dirty="0"/>
              <a:t> </a:t>
            </a:r>
            <a:r>
              <a:rPr lang="en-US" dirty="0" err="1" smtClean="0"/>
              <a:t>Zomorodian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4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4468"/>
            <a:ext cx="4978932" cy="3744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657225"/>
            <a:ext cx="9144000" cy="19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1223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500" y="101600"/>
            <a:ext cx="939800" cy="6654800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3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951" y="-265824"/>
            <a:ext cx="7294372" cy="4933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015" y="5061726"/>
            <a:ext cx="6043041" cy="1787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797" y="4024656"/>
            <a:ext cx="38354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1223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7500" y="101600"/>
            <a:ext cx="939800" cy="6654800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7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1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4"/>
            <a:ext cx="9144000" cy="5313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121" y="253998"/>
            <a:ext cx="7173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http://</a:t>
            </a:r>
            <a:r>
              <a:rPr lang="en-US" sz="3200" dirty="0" err="1" smtClean="0">
                <a:solidFill>
                  <a:srgbClr val="660066"/>
                </a:solidFill>
              </a:rPr>
              <a:t>www.mrzv.org</a:t>
            </a:r>
            <a:r>
              <a:rPr lang="en-US" sz="3200" dirty="0" smtClean="0">
                <a:solidFill>
                  <a:srgbClr val="660066"/>
                </a:solidFill>
              </a:rPr>
              <a:t>/software/</a:t>
            </a:r>
            <a:r>
              <a:rPr lang="en-US" sz="3200" dirty="0" err="1" smtClean="0">
                <a:solidFill>
                  <a:srgbClr val="660066"/>
                </a:solidFill>
              </a:rPr>
              <a:t>dionysus</a:t>
            </a:r>
            <a:r>
              <a:rPr lang="en-US" sz="3200" dirty="0" smtClean="0">
                <a:solidFill>
                  <a:srgbClr val="660066"/>
                </a:solidFill>
              </a:rPr>
              <a:t>/</a:t>
            </a:r>
            <a:endParaRPr lang="en-US" sz="3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1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30457"/>
            <a:ext cx="7772400" cy="538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650" y="123245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http://</a:t>
            </a:r>
            <a:r>
              <a:rPr lang="en-US" sz="2800" dirty="0" err="1"/>
              <a:t>geometrica.saclay.inria.fr</a:t>
            </a:r>
            <a:r>
              <a:rPr lang="en-US" sz="2800" dirty="0"/>
              <a:t>/workshops/TGDA_07_2009/</a:t>
            </a:r>
            <a:r>
              <a:rPr lang="en-US" sz="2800" dirty="0" err="1"/>
              <a:t>workshop_files</a:t>
            </a:r>
            <a:r>
              <a:rPr lang="en-US" sz="2800" dirty="0"/>
              <a:t>/slides/</a:t>
            </a:r>
            <a:r>
              <a:rPr lang="en-US" sz="2800" dirty="0" err="1"/>
              <a:t>deSilva_TGDA.pdf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63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88" y="411435"/>
            <a:ext cx="8996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Time varying data</a:t>
            </a:r>
          </a:p>
          <a:p>
            <a:endParaRPr lang="en-US" sz="3200" dirty="0"/>
          </a:p>
          <a:p>
            <a:r>
              <a:rPr lang="en-US" sz="3200" dirty="0" smtClean="0"/>
              <a:t> X[t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t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] = data points existing at time t for t in </a:t>
            </a:r>
            <a:r>
              <a:rPr lang="en-US" sz="3200" dirty="0"/>
              <a:t>[t</a:t>
            </a:r>
            <a:r>
              <a:rPr lang="en-US" sz="3200" baseline="-25000" dirty="0"/>
              <a:t>0</a:t>
            </a:r>
            <a:r>
              <a:rPr lang="en-US" sz="3200" dirty="0"/>
              <a:t>, t</a:t>
            </a:r>
            <a:r>
              <a:rPr lang="en-US" sz="3200" baseline="-25000" dirty="0"/>
              <a:t>1</a:t>
            </a:r>
            <a:r>
              <a:rPr lang="en-US" sz="3200" dirty="0" smtClean="0"/>
              <a:t>]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6409" y="2737650"/>
            <a:ext cx="40806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X[t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t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]              X</a:t>
            </a:r>
            <a:r>
              <a:rPr lang="en-US" sz="3200" dirty="0"/>
              <a:t>[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t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]     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29673" y="3852564"/>
            <a:ext cx="669686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X[</a:t>
            </a:r>
            <a:r>
              <a:rPr lang="en-US" sz="3200" dirty="0"/>
              <a:t>t</a:t>
            </a:r>
            <a:r>
              <a:rPr lang="en-US" sz="3200" baseline="-25000" dirty="0"/>
              <a:t>0</a:t>
            </a:r>
            <a:r>
              <a:rPr lang="en-US" sz="3200" dirty="0"/>
              <a:t>, 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]               X</a:t>
            </a:r>
            <a:r>
              <a:rPr lang="en-US" sz="3200" dirty="0"/>
              <a:t>[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t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]                X</a:t>
            </a:r>
            <a:r>
              <a:rPr lang="en-US" sz="3200" dirty="0"/>
              <a:t>[</a:t>
            </a:r>
            <a:r>
              <a:rPr lang="en-US" sz="3200" dirty="0" smtClean="0"/>
              <a:t>t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t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] 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26409" y="3439053"/>
            <a:ext cx="1210434" cy="538730"/>
            <a:chOff x="2608523" y="4208237"/>
            <a:chExt cx="1210434" cy="53873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608523" y="4216829"/>
              <a:ext cx="467796" cy="530138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351161" y="4208237"/>
              <a:ext cx="467796" cy="530138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193364" y="3430461"/>
            <a:ext cx="1210434" cy="538730"/>
            <a:chOff x="2608523" y="4208237"/>
            <a:chExt cx="1210434" cy="53873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608523" y="4216829"/>
              <a:ext cx="467796" cy="530138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351161" y="4208237"/>
              <a:ext cx="467796" cy="530138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0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9144000" cy="55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0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88" y="206616"/>
            <a:ext cx="8996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Time varying data</a:t>
            </a:r>
            <a:endParaRPr lang="en-US" sz="3200" dirty="0"/>
          </a:p>
          <a:p>
            <a:r>
              <a:rPr lang="en-US" sz="3200" dirty="0" smtClean="0"/>
              <a:t> X[t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t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] = data points existing at time t for t in </a:t>
            </a:r>
            <a:r>
              <a:rPr lang="en-US" sz="3200" dirty="0"/>
              <a:t>[t</a:t>
            </a:r>
            <a:r>
              <a:rPr lang="en-US" sz="3200" baseline="-25000" dirty="0"/>
              <a:t>0</a:t>
            </a:r>
            <a:r>
              <a:rPr lang="en-US" sz="3200" dirty="0"/>
              <a:t>, t</a:t>
            </a:r>
            <a:r>
              <a:rPr lang="en-US" sz="3200" baseline="-25000" dirty="0"/>
              <a:t>1</a:t>
            </a:r>
            <a:r>
              <a:rPr lang="en-US" sz="3200" dirty="0" smtClean="0"/>
              <a:t>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0220" y="1482886"/>
            <a:ext cx="6696864" cy="1699690"/>
            <a:chOff x="1229673" y="2737650"/>
            <a:chExt cx="6696864" cy="1699690"/>
          </a:xfrm>
        </p:grpSpPr>
        <p:sp>
          <p:nvSpPr>
            <p:cNvPr id="3" name="Rectangle 2"/>
            <p:cNvSpPr/>
            <p:nvPr/>
          </p:nvSpPr>
          <p:spPr>
            <a:xfrm>
              <a:off x="2626409" y="2737650"/>
              <a:ext cx="4080682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X[t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]              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]      </a:t>
              </a:r>
              <a:endParaRPr lang="en-US" sz="32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29673" y="3852564"/>
              <a:ext cx="669686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X[</a:t>
              </a:r>
              <a:r>
                <a:rPr lang="en-US" sz="3200" dirty="0"/>
                <a:t>t</a:t>
              </a:r>
              <a:r>
                <a:rPr lang="en-US" sz="3200" baseline="-25000" dirty="0"/>
                <a:t>0</a:t>
              </a:r>
              <a:r>
                <a:rPr lang="en-US" sz="3200" dirty="0"/>
                <a:t>, 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]               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]                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] </a:t>
              </a:r>
              <a:endParaRPr lang="en-US" sz="32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26409" y="3439053"/>
              <a:ext cx="1210434" cy="538730"/>
              <a:chOff x="2608523" y="4208237"/>
              <a:chExt cx="1210434" cy="53873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260852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35116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5193364" y="3430461"/>
              <a:ext cx="1210434" cy="538730"/>
              <a:chOff x="2608523" y="4208237"/>
              <a:chExt cx="1210434" cy="53873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260852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35116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69389" y="4161390"/>
            <a:ext cx="8008521" cy="1699690"/>
            <a:chOff x="628842" y="2737650"/>
            <a:chExt cx="8008521" cy="1699690"/>
          </a:xfrm>
        </p:grpSpPr>
        <p:sp>
          <p:nvSpPr>
            <p:cNvPr id="16" name="Rectangle 15"/>
            <p:cNvSpPr/>
            <p:nvPr/>
          </p:nvSpPr>
          <p:spPr>
            <a:xfrm>
              <a:off x="1720576" y="2737650"/>
              <a:ext cx="6369821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VR(X[t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], </a:t>
              </a:r>
              <a:r>
                <a:rPr lang="en-US" sz="3200" dirty="0" err="1" smtClean="0"/>
                <a:t>ε</a:t>
              </a:r>
              <a:r>
                <a:rPr lang="en-US" sz="3200" dirty="0" smtClean="0"/>
                <a:t>)         VR</a:t>
              </a:r>
              <a:r>
                <a:rPr lang="en-US" sz="3200" dirty="0"/>
                <a:t>(</a:t>
              </a:r>
              <a:r>
                <a:rPr lang="en-US" sz="3200" dirty="0" smtClean="0"/>
                <a:t>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], </a:t>
              </a:r>
              <a:r>
                <a:rPr lang="en-US" sz="3200" dirty="0" err="1"/>
                <a:t>ε</a:t>
              </a:r>
              <a:r>
                <a:rPr lang="en-US" sz="3200" dirty="0"/>
                <a:t>)</a:t>
              </a:r>
              <a:r>
                <a:rPr lang="en-US" sz="3200" dirty="0" smtClean="0"/>
                <a:t>      </a:t>
              </a:r>
              <a:endParaRPr lang="en-US" sz="3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42" y="3852564"/>
              <a:ext cx="800852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VR(</a:t>
              </a:r>
              <a:r>
                <a:rPr lang="en-US" sz="3200" dirty="0" smtClean="0"/>
                <a:t>X[</a:t>
              </a:r>
              <a:r>
                <a:rPr lang="en-US" sz="3200" dirty="0"/>
                <a:t>t</a:t>
              </a:r>
              <a:r>
                <a:rPr lang="en-US" sz="3200" baseline="-25000" dirty="0"/>
                <a:t>0</a:t>
              </a:r>
              <a:r>
                <a:rPr lang="en-US" sz="3200" dirty="0"/>
                <a:t>, 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], </a:t>
              </a:r>
              <a:r>
                <a:rPr lang="en-US" sz="3200" dirty="0" err="1"/>
                <a:t>ε</a:t>
              </a:r>
              <a:r>
                <a:rPr lang="en-US" sz="3200" dirty="0"/>
                <a:t>)</a:t>
              </a:r>
              <a:r>
                <a:rPr lang="en-US" sz="3200" dirty="0" smtClean="0"/>
                <a:t>    VR</a:t>
              </a:r>
              <a:r>
                <a:rPr lang="en-US" sz="3200" dirty="0"/>
                <a:t>(</a:t>
              </a:r>
              <a:r>
                <a:rPr lang="en-US" sz="3200" dirty="0" smtClean="0"/>
                <a:t>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], </a:t>
              </a:r>
              <a:r>
                <a:rPr lang="en-US" sz="3200" dirty="0" err="1"/>
                <a:t>ε</a:t>
              </a:r>
              <a:r>
                <a:rPr lang="en-US" sz="3200" dirty="0"/>
                <a:t>)</a:t>
              </a:r>
              <a:r>
                <a:rPr lang="en-US" sz="3200" dirty="0" smtClean="0"/>
                <a:t>      VR</a:t>
              </a:r>
              <a:r>
                <a:rPr lang="en-US" sz="3200" dirty="0"/>
                <a:t>(</a:t>
              </a:r>
              <a:r>
                <a:rPr lang="en-US" sz="3200" dirty="0" smtClean="0"/>
                <a:t>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], </a:t>
              </a:r>
              <a:r>
                <a:rPr lang="en-US" sz="3200" dirty="0" err="1"/>
                <a:t>ε</a:t>
              </a:r>
              <a:r>
                <a:rPr lang="en-US" sz="3200" dirty="0"/>
                <a:t>)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626409" y="3439053"/>
              <a:ext cx="1210434" cy="538730"/>
              <a:chOff x="2608523" y="4208237"/>
              <a:chExt cx="1210434" cy="53873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H="1">
                <a:off x="260852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35116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193364" y="3430461"/>
              <a:ext cx="1210434" cy="538730"/>
              <a:chOff x="2608523" y="4208237"/>
              <a:chExt cx="1210434" cy="53873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>
                <a:off x="260852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35116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322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88" y="206616"/>
            <a:ext cx="8996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Time varying data</a:t>
            </a:r>
            <a:endParaRPr lang="en-US" sz="3200" dirty="0"/>
          </a:p>
          <a:p>
            <a:r>
              <a:rPr lang="en-US" sz="3200" dirty="0" smtClean="0"/>
              <a:t> X[t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 t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] = data points existing at time t for t in </a:t>
            </a:r>
            <a:r>
              <a:rPr lang="en-US" sz="3200" dirty="0"/>
              <a:t>[t</a:t>
            </a:r>
            <a:r>
              <a:rPr lang="en-US" sz="3200" baseline="-25000" dirty="0"/>
              <a:t>0</a:t>
            </a:r>
            <a:r>
              <a:rPr lang="en-US" sz="3200" dirty="0"/>
              <a:t>, t</a:t>
            </a:r>
            <a:r>
              <a:rPr lang="en-US" sz="3200" baseline="-25000" dirty="0"/>
              <a:t>1</a:t>
            </a:r>
            <a:r>
              <a:rPr lang="en-US" sz="3200" dirty="0" smtClean="0"/>
              <a:t>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0220" y="1482886"/>
            <a:ext cx="6696864" cy="1699690"/>
            <a:chOff x="1229673" y="2737650"/>
            <a:chExt cx="6696864" cy="1699690"/>
          </a:xfrm>
        </p:grpSpPr>
        <p:sp>
          <p:nvSpPr>
            <p:cNvPr id="3" name="Rectangle 2"/>
            <p:cNvSpPr/>
            <p:nvPr/>
          </p:nvSpPr>
          <p:spPr>
            <a:xfrm>
              <a:off x="2626409" y="2737650"/>
              <a:ext cx="4080682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X[t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]              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]      </a:t>
              </a:r>
              <a:endParaRPr lang="en-US" sz="32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29673" y="3852564"/>
              <a:ext cx="669686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X[</a:t>
              </a:r>
              <a:r>
                <a:rPr lang="en-US" sz="3200" dirty="0"/>
                <a:t>t</a:t>
              </a:r>
              <a:r>
                <a:rPr lang="en-US" sz="3200" baseline="-25000" dirty="0"/>
                <a:t>0</a:t>
              </a:r>
              <a:r>
                <a:rPr lang="en-US" sz="3200" dirty="0"/>
                <a:t>, 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]               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]                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] </a:t>
              </a:r>
              <a:endParaRPr lang="en-US" sz="32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26409" y="3439053"/>
              <a:ext cx="1210434" cy="538730"/>
              <a:chOff x="2608523" y="4208237"/>
              <a:chExt cx="1210434" cy="53873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260852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35116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5193364" y="3430461"/>
              <a:ext cx="1210434" cy="538730"/>
              <a:chOff x="2608523" y="4208237"/>
              <a:chExt cx="1210434" cy="53873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260852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35116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369389" y="3792705"/>
            <a:ext cx="8008521" cy="1699690"/>
            <a:chOff x="628842" y="2737650"/>
            <a:chExt cx="8008521" cy="1699690"/>
          </a:xfrm>
        </p:grpSpPr>
        <p:sp>
          <p:nvSpPr>
            <p:cNvPr id="16" name="Rectangle 15"/>
            <p:cNvSpPr/>
            <p:nvPr/>
          </p:nvSpPr>
          <p:spPr>
            <a:xfrm>
              <a:off x="1720576" y="2737650"/>
              <a:ext cx="6369821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VR(X[t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], </a:t>
              </a:r>
              <a:r>
                <a:rPr lang="en-US" sz="3200" dirty="0" err="1" smtClean="0"/>
                <a:t>ε</a:t>
              </a:r>
              <a:r>
                <a:rPr lang="en-US" sz="3200" dirty="0" smtClean="0"/>
                <a:t>)         VR</a:t>
              </a:r>
              <a:r>
                <a:rPr lang="en-US" sz="3200" dirty="0"/>
                <a:t>(</a:t>
              </a:r>
              <a:r>
                <a:rPr lang="en-US" sz="3200" dirty="0" smtClean="0"/>
                <a:t>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], </a:t>
              </a:r>
              <a:r>
                <a:rPr lang="en-US" sz="3200" dirty="0" err="1"/>
                <a:t>ε</a:t>
              </a:r>
              <a:r>
                <a:rPr lang="en-US" sz="3200" dirty="0"/>
                <a:t>)</a:t>
              </a:r>
              <a:r>
                <a:rPr lang="en-US" sz="3200" dirty="0" smtClean="0"/>
                <a:t>      </a:t>
              </a:r>
              <a:endParaRPr lang="en-US" sz="3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42" y="3852564"/>
              <a:ext cx="8008521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VR(</a:t>
              </a:r>
              <a:r>
                <a:rPr lang="en-US" sz="3200" dirty="0" smtClean="0"/>
                <a:t>X[</a:t>
              </a:r>
              <a:r>
                <a:rPr lang="en-US" sz="3200" dirty="0"/>
                <a:t>t</a:t>
              </a:r>
              <a:r>
                <a:rPr lang="en-US" sz="3200" baseline="-25000" dirty="0"/>
                <a:t>0</a:t>
              </a:r>
              <a:r>
                <a:rPr lang="en-US" sz="3200" dirty="0"/>
                <a:t>, 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], </a:t>
              </a:r>
              <a:r>
                <a:rPr lang="en-US" sz="3200" dirty="0" err="1"/>
                <a:t>ε</a:t>
              </a:r>
              <a:r>
                <a:rPr lang="en-US" sz="3200" dirty="0"/>
                <a:t>)</a:t>
              </a:r>
              <a:r>
                <a:rPr lang="en-US" sz="3200" dirty="0" smtClean="0"/>
                <a:t>    VR</a:t>
              </a:r>
              <a:r>
                <a:rPr lang="en-US" sz="3200" dirty="0"/>
                <a:t>(</a:t>
              </a:r>
              <a:r>
                <a:rPr lang="en-US" sz="3200" dirty="0" smtClean="0"/>
                <a:t>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], </a:t>
              </a:r>
              <a:r>
                <a:rPr lang="en-US" sz="3200" dirty="0" err="1"/>
                <a:t>ε</a:t>
              </a:r>
              <a:r>
                <a:rPr lang="en-US" sz="3200" dirty="0"/>
                <a:t>)</a:t>
              </a:r>
              <a:r>
                <a:rPr lang="en-US" sz="3200" dirty="0" smtClean="0"/>
                <a:t>      VR</a:t>
              </a:r>
              <a:r>
                <a:rPr lang="en-US" sz="3200" dirty="0"/>
                <a:t>(</a:t>
              </a:r>
              <a:r>
                <a:rPr lang="en-US" sz="3200" dirty="0" smtClean="0"/>
                <a:t>X</a:t>
              </a:r>
              <a:r>
                <a:rPr lang="en-US" sz="3200" dirty="0"/>
                <a:t>[</a:t>
              </a:r>
              <a:r>
                <a:rPr lang="en-US" sz="3200" dirty="0" smtClean="0"/>
                <a:t>t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, t</a:t>
              </a:r>
              <a:r>
                <a:rPr lang="en-US" sz="3200" baseline="-25000" dirty="0" smtClean="0"/>
                <a:t>4</a:t>
              </a:r>
              <a:r>
                <a:rPr lang="en-US" sz="3200" dirty="0" smtClean="0"/>
                <a:t>], </a:t>
              </a:r>
              <a:r>
                <a:rPr lang="en-US" sz="3200" dirty="0" err="1"/>
                <a:t>ε</a:t>
              </a:r>
              <a:r>
                <a:rPr lang="en-US" sz="3200" dirty="0"/>
                <a:t>)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626409" y="3439053"/>
              <a:ext cx="1210434" cy="538730"/>
              <a:chOff x="2608523" y="4208237"/>
              <a:chExt cx="1210434" cy="53873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H="1">
                <a:off x="260852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35116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193364" y="3430461"/>
              <a:ext cx="1210434" cy="538730"/>
              <a:chOff x="2608523" y="4208237"/>
              <a:chExt cx="1210434" cy="53873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>
                <a:off x="260852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35116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 23"/>
          <p:cNvSpPr/>
          <p:nvPr/>
        </p:nvSpPr>
        <p:spPr>
          <a:xfrm>
            <a:off x="1290114" y="6068427"/>
            <a:ext cx="58436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30000" dirty="0" smtClean="0"/>
              <a:t>0</a:t>
            </a: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 </a:t>
            </a:r>
            <a:r>
              <a:rPr lang="en-US" sz="3200" dirty="0"/>
              <a:t>C</a:t>
            </a:r>
            <a:r>
              <a:rPr lang="en-US" sz="3200" baseline="30000" dirty="0"/>
              <a:t>1 </a:t>
            </a:r>
            <a:r>
              <a:rPr lang="en-US" sz="3200" baseline="30000" dirty="0" smtClean="0"/>
              <a:t>  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/>
              <a:t>   C</a:t>
            </a:r>
            <a:r>
              <a:rPr lang="en-US" sz="3200" baseline="30000" dirty="0" smtClean="0"/>
              <a:t>2 </a:t>
            </a:r>
            <a:r>
              <a:rPr lang="en-US" sz="3200" dirty="0"/>
              <a:t>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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3  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17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4821" y="993695"/>
            <a:ext cx="4958128" cy="1604105"/>
            <a:chOff x="2394274" y="2833235"/>
            <a:chExt cx="4958128" cy="1604105"/>
          </a:xfrm>
        </p:grpSpPr>
        <p:sp>
          <p:nvSpPr>
            <p:cNvPr id="3" name="Rectangle 2"/>
            <p:cNvSpPr/>
            <p:nvPr/>
          </p:nvSpPr>
          <p:spPr>
            <a:xfrm>
              <a:off x="3271720" y="2833235"/>
              <a:ext cx="4080682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30000" dirty="0" smtClean="0"/>
                <a:t>1                           </a:t>
              </a:r>
              <a:r>
                <a:rPr lang="en-US" sz="3200" dirty="0" smtClean="0"/>
                <a:t> C</a:t>
              </a:r>
              <a:r>
                <a:rPr lang="en-US" sz="3200" baseline="30000" dirty="0" smtClean="0"/>
                <a:t>3</a:t>
              </a:r>
              <a:endParaRPr lang="en-US" sz="32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94274" y="3852564"/>
              <a:ext cx="444230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C</a:t>
              </a:r>
              <a:r>
                <a:rPr lang="en-US" sz="3200" baseline="30000" dirty="0" smtClean="0"/>
                <a:t>0</a:t>
              </a:r>
              <a:r>
                <a:rPr lang="en-US" sz="3200" dirty="0"/>
                <a:t> </a:t>
              </a:r>
              <a:r>
                <a:rPr lang="en-US" sz="3200" dirty="0" smtClean="0"/>
                <a:t>                C</a:t>
              </a:r>
              <a:r>
                <a:rPr lang="en-US" sz="3200" baseline="30000" dirty="0" smtClean="0"/>
                <a:t>2                         </a:t>
              </a:r>
              <a:r>
                <a:rPr lang="en-US" sz="3200" dirty="0" smtClean="0"/>
                <a:t>C</a:t>
              </a:r>
              <a:r>
                <a:rPr lang="en-US" sz="3200" baseline="30000" dirty="0" smtClean="0"/>
                <a:t>4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72199" y="3439053"/>
              <a:ext cx="1210434" cy="538730"/>
              <a:chOff x="2854313" y="4208237"/>
              <a:chExt cx="1210434" cy="53873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285431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59695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5002194" y="3430461"/>
              <a:ext cx="1210434" cy="538730"/>
              <a:chOff x="2417353" y="4208237"/>
              <a:chExt cx="1210434" cy="53873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241735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15999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2142969" y="3630027"/>
            <a:ext cx="4958128" cy="1604105"/>
            <a:chOff x="2394274" y="2833235"/>
            <a:chExt cx="4958128" cy="1604105"/>
          </a:xfrm>
        </p:grpSpPr>
        <p:sp>
          <p:nvSpPr>
            <p:cNvPr id="25" name="Rectangle 24"/>
            <p:cNvSpPr/>
            <p:nvPr/>
          </p:nvSpPr>
          <p:spPr>
            <a:xfrm>
              <a:off x="3271720" y="2833235"/>
              <a:ext cx="4080682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/>
                <a:t>H</a:t>
              </a:r>
              <a:r>
                <a:rPr lang="en-US" sz="3200" baseline="30000" dirty="0" smtClean="0"/>
                <a:t>1                           </a:t>
              </a:r>
              <a:r>
                <a:rPr lang="en-US" sz="3200" dirty="0" smtClean="0"/>
                <a:t> H</a:t>
              </a:r>
              <a:r>
                <a:rPr lang="en-US" sz="3200" baseline="30000" dirty="0" smtClean="0"/>
                <a:t>3</a:t>
              </a:r>
              <a:endParaRPr lang="en-US" sz="3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94274" y="3852564"/>
              <a:ext cx="449106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H</a:t>
              </a:r>
              <a:r>
                <a:rPr lang="en-US" sz="3200" baseline="30000" dirty="0" smtClean="0"/>
                <a:t>0</a:t>
              </a:r>
              <a:r>
                <a:rPr lang="en-US" sz="3200" dirty="0" smtClean="0"/>
                <a:t>                 </a:t>
              </a:r>
              <a:r>
                <a:rPr lang="en-US" sz="3200" dirty="0"/>
                <a:t>H</a:t>
              </a:r>
              <a:r>
                <a:rPr lang="en-US" sz="3200" baseline="30000" dirty="0" smtClean="0"/>
                <a:t>2                         </a:t>
              </a:r>
              <a:r>
                <a:rPr lang="en-US" sz="3200" dirty="0"/>
                <a:t>H</a:t>
              </a:r>
              <a:r>
                <a:rPr lang="en-US" sz="3200" baseline="30000" dirty="0" smtClean="0"/>
                <a:t>4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872199" y="3439053"/>
              <a:ext cx="1210434" cy="538730"/>
              <a:chOff x="2854313" y="4208237"/>
              <a:chExt cx="1210434" cy="53873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flipH="1">
                <a:off x="285431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59695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002194" y="3430461"/>
              <a:ext cx="1210434" cy="538730"/>
              <a:chOff x="2417353" y="4208237"/>
              <a:chExt cx="1210434" cy="53873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H="1">
                <a:off x="2417353" y="4216829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3159991" y="4208237"/>
                <a:ext cx="467796" cy="530138"/>
              </a:xfrm>
              <a:prstGeom prst="straightConnector1">
                <a:avLst/>
              </a:prstGeom>
              <a:ln w="50800">
                <a:solidFill>
                  <a:schemeClr val="accent1">
                    <a:lumMod val="75000"/>
                  </a:schemeClr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085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1336" y="852384"/>
            <a:ext cx="593523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  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1   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/>
              <a:t>   C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 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3  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4</a:t>
            </a:r>
          </a:p>
          <a:p>
            <a:endParaRPr lang="en-US" sz="3200" dirty="0" smtClean="0"/>
          </a:p>
          <a:p>
            <a:r>
              <a:rPr lang="en-US" sz="3200" dirty="0" smtClean="0"/>
              <a:t>H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  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H</a:t>
            </a:r>
            <a:r>
              <a:rPr lang="en-US" sz="3200" baseline="30000" dirty="0" smtClean="0"/>
              <a:t>1    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/>
              <a:t>  </a:t>
            </a:r>
            <a:r>
              <a:rPr lang="en-US" sz="3200" dirty="0" smtClean="0"/>
              <a:t>H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 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H</a:t>
            </a:r>
            <a:r>
              <a:rPr lang="en-US" sz="3200" baseline="30000" dirty="0" smtClean="0"/>
              <a:t>3   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/>
              <a:t> </a:t>
            </a:r>
            <a:r>
              <a:rPr lang="en-US" sz="3200" baseline="30000" dirty="0"/>
              <a:t> </a:t>
            </a:r>
            <a:r>
              <a:rPr lang="en-US" sz="3200" dirty="0" smtClean="0"/>
              <a:t>H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64188" y="2736242"/>
            <a:ext cx="7620000" cy="678081"/>
            <a:chOff x="816010" y="5835828"/>
            <a:chExt cx="7620000" cy="678081"/>
          </a:xfrm>
        </p:grpSpPr>
        <p:sp>
          <p:nvSpPr>
            <p:cNvPr id="6" name="TextBox 5"/>
            <p:cNvSpPr txBox="1"/>
            <p:nvPr/>
          </p:nvSpPr>
          <p:spPr>
            <a:xfrm>
              <a:off x="816010" y="5835828"/>
              <a:ext cx="76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/>
                <a:t>H</a:t>
              </a:r>
              <a:r>
                <a:rPr lang="en-US" sz="3600" baseline="-25000" dirty="0" err="1" smtClean="0"/>
                <a:t>k</a:t>
              </a:r>
              <a:r>
                <a:rPr lang="en-US" sz="3600" baseline="30000" dirty="0" err="1" smtClean="0"/>
                <a:t>i</a:t>
              </a:r>
              <a:r>
                <a:rPr lang="en-US" sz="3600" baseline="30000" dirty="0" smtClean="0"/>
                <a:t>, p</a:t>
              </a:r>
              <a:r>
                <a:rPr lang="en-US" sz="3600" dirty="0" smtClean="0"/>
                <a:t> = </a:t>
              </a:r>
              <a:r>
                <a:rPr lang="en-US" sz="3600" dirty="0" err="1" smtClean="0"/>
                <a:t>Z</a:t>
              </a:r>
              <a:r>
                <a:rPr lang="en-US" sz="3600" baseline="-25000" dirty="0" err="1" smtClean="0"/>
                <a:t>k</a:t>
              </a:r>
              <a:r>
                <a:rPr lang="en-US" sz="3600" baseline="30000" dirty="0" err="1" smtClean="0"/>
                <a:t>i</a:t>
              </a:r>
              <a:r>
                <a:rPr lang="en-US" sz="3600" dirty="0" smtClean="0"/>
                <a:t> /(</a:t>
              </a:r>
              <a:r>
                <a:rPr lang="en-US" sz="3600" dirty="0" err="1" smtClean="0"/>
                <a:t>B</a:t>
              </a:r>
              <a:r>
                <a:rPr lang="en-US" sz="3600" baseline="-25000" dirty="0" err="1" smtClean="0"/>
                <a:t>k</a:t>
              </a:r>
              <a:r>
                <a:rPr lang="en-US" sz="3600" baseline="30000" dirty="0" err="1" smtClean="0"/>
                <a:t>i+p</a:t>
              </a:r>
              <a:r>
                <a:rPr lang="en-US" sz="3600" baseline="30000" dirty="0" smtClean="0"/>
                <a:t>        </a:t>
              </a:r>
              <a:r>
                <a:rPr lang="en-US" sz="3600" dirty="0" err="1" smtClean="0"/>
                <a:t>Z</a:t>
              </a:r>
              <a:r>
                <a:rPr lang="en-US" sz="3600" baseline="-25000" dirty="0" err="1" smtClean="0"/>
                <a:t>k</a:t>
              </a:r>
              <a:r>
                <a:rPr lang="en-US" sz="3600" baseline="30000" dirty="0" err="1" smtClean="0"/>
                <a:t>i</a:t>
              </a:r>
              <a:r>
                <a:rPr lang="en-US" sz="3600" dirty="0"/>
                <a:t>)</a:t>
              </a:r>
              <a:r>
                <a:rPr lang="en-US" sz="3600" dirty="0" smtClean="0"/>
                <a:t>  =  L(</a:t>
              </a:r>
              <a:r>
                <a:rPr lang="en-US" sz="3600" dirty="0" err="1" smtClean="0"/>
                <a:t>i</a:t>
              </a:r>
              <a:r>
                <a:rPr lang="en-US" sz="3600" dirty="0" smtClean="0"/>
                <a:t>, </a:t>
              </a:r>
              <a:r>
                <a:rPr lang="en-US" sz="3600" dirty="0" err="1" smtClean="0"/>
                <a:t>i+p</a:t>
              </a:r>
              <a:r>
                <a:rPr lang="en-US" sz="3600" dirty="0" smtClean="0"/>
                <a:t>)( </a:t>
              </a:r>
              <a:r>
                <a:rPr lang="en-US" sz="3600" dirty="0" err="1" smtClean="0"/>
                <a:t>H</a:t>
              </a:r>
              <a:r>
                <a:rPr lang="en-US" sz="3600" baseline="-25000" dirty="0" err="1" smtClean="0"/>
                <a:t>k</a:t>
              </a:r>
              <a:r>
                <a:rPr lang="en-US" sz="3600" baseline="30000" dirty="0" err="1" smtClean="0"/>
                <a:t>i</a:t>
              </a:r>
              <a:r>
                <a:rPr lang="en-US" sz="3600" dirty="0"/>
                <a:t>)</a:t>
              </a:r>
              <a:r>
                <a:rPr lang="en-US" sz="3600" baseline="30000" dirty="0" smtClean="0"/>
                <a:t> </a:t>
              </a:r>
              <a:endParaRPr lang="en-US" sz="3600" baseline="300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0800000">
              <a:off x="4149760" y="5929133"/>
              <a:ext cx="40636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4910" y="218467"/>
            <a:ext cx="6855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Persistent Homology: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2009" y="3700382"/>
            <a:ext cx="7332952" cy="136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63995" y="4777762"/>
            <a:ext cx="59352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 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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1   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/>
              <a:t>   C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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3  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C</a:t>
            </a:r>
            <a:r>
              <a:rPr lang="en-US" sz="3200" baseline="30000" dirty="0" smtClean="0"/>
              <a:t>4</a:t>
            </a:r>
          </a:p>
          <a:p>
            <a:endParaRPr lang="en-US" sz="3200" dirty="0" smtClean="0"/>
          </a:p>
          <a:p>
            <a:r>
              <a:rPr lang="en-US" sz="3200" dirty="0" smtClean="0"/>
              <a:t>H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  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 </a:t>
            </a:r>
            <a:r>
              <a:rPr lang="en-US" sz="3200" dirty="0" smtClean="0">
                <a:sym typeface="Wingdings"/>
              </a:rPr>
              <a:t>H</a:t>
            </a:r>
            <a:r>
              <a:rPr lang="en-US" sz="3200" baseline="30000" dirty="0" smtClean="0"/>
              <a:t>1    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/>
              <a:t>  </a:t>
            </a:r>
            <a:r>
              <a:rPr lang="en-US" sz="3200" dirty="0" smtClean="0"/>
              <a:t>H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 </a:t>
            </a:r>
            <a:r>
              <a:rPr lang="en-US" sz="3200" dirty="0" smtClean="0">
                <a:sym typeface="Wingdings"/>
              </a:rPr>
              <a:t>H</a:t>
            </a:r>
            <a:r>
              <a:rPr lang="en-US" sz="3200" baseline="30000" dirty="0" smtClean="0"/>
              <a:t>3   </a:t>
            </a:r>
            <a:r>
              <a:rPr lang="en-US" sz="3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/>
              <a:t> </a:t>
            </a:r>
            <a:r>
              <a:rPr lang="en-US" sz="3200" baseline="30000" dirty="0"/>
              <a:t> </a:t>
            </a:r>
            <a:r>
              <a:rPr lang="en-US" sz="3200" dirty="0" smtClean="0"/>
              <a:t>H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73939" y="3921049"/>
            <a:ext cx="68550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Zigzag Homology:</a:t>
            </a:r>
          </a:p>
        </p:txBody>
      </p:sp>
    </p:spTree>
    <p:extLst>
      <p:ext uri="{BB962C8B-B14F-4D97-AF65-F5344CB8AC3E}">
        <p14:creationId xmlns:p14="http://schemas.microsoft.com/office/powerpoint/2010/main" val="7147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7720" y="-548946"/>
            <a:ext cx="4622800" cy="360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710" y="-1"/>
            <a:ext cx="6480386" cy="3931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819" y="3919698"/>
            <a:ext cx="7885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026" y="3778259"/>
            <a:ext cx="8892974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Lee</a:t>
            </a:r>
            <a:r>
              <a:rPr lang="en-US" sz="3200" dirty="0"/>
              <a:t>-Mumford-Pedersen [LMP] study only high </a:t>
            </a:r>
            <a:r>
              <a:rPr lang="en-US" sz="3200" dirty="0" smtClean="0"/>
              <a:t>contrast patches.</a:t>
            </a:r>
          </a:p>
          <a:p>
            <a:endParaRPr lang="en-US" sz="1600" dirty="0"/>
          </a:p>
          <a:p>
            <a:r>
              <a:rPr lang="en-US" sz="3200" dirty="0" smtClean="0"/>
              <a:t>Collection:  4.5 x 10</a:t>
            </a:r>
            <a:r>
              <a:rPr lang="en-US" sz="3200" baseline="30000" dirty="0" smtClean="0"/>
              <a:t>6</a:t>
            </a:r>
            <a:r>
              <a:rPr lang="en-US" sz="3200" dirty="0" smtClean="0"/>
              <a:t> </a:t>
            </a:r>
            <a:r>
              <a:rPr lang="en-US" sz="3200" dirty="0"/>
              <a:t>high contrast patches from a</a:t>
            </a:r>
          </a:p>
          <a:p>
            <a:r>
              <a:rPr lang="en-US" sz="3200" dirty="0"/>
              <a:t>collection of images obtained by van </a:t>
            </a:r>
            <a:r>
              <a:rPr lang="en-US" sz="3200" dirty="0" err="1"/>
              <a:t>Hateren</a:t>
            </a:r>
            <a:r>
              <a:rPr lang="en-US" sz="3200" dirty="0"/>
              <a:t> and van </a:t>
            </a:r>
            <a:r>
              <a:rPr lang="en-US" sz="3200" dirty="0" smtClean="0"/>
              <a:t>der </a:t>
            </a:r>
            <a:r>
              <a:rPr lang="en-US" sz="3200" dirty="0" err="1" smtClean="0"/>
              <a:t>Schaaf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08759" y="6348192"/>
            <a:ext cx="407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Recall from Sept 20 lecture</a:t>
            </a:r>
          </a:p>
        </p:txBody>
      </p:sp>
    </p:spTree>
    <p:extLst>
      <p:ext uri="{BB962C8B-B14F-4D97-AF65-F5344CB8AC3E}">
        <p14:creationId xmlns:p14="http://schemas.microsoft.com/office/powerpoint/2010/main" val="22685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3864608"/>
            <a:ext cx="5656580" cy="134759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3" y="917261"/>
            <a:ext cx="5723128" cy="2478913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071" y="1784362"/>
            <a:ext cx="3117640" cy="32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951" y="-265824"/>
            <a:ext cx="7294372" cy="4933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015" y="5061726"/>
            <a:ext cx="6043041" cy="1787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797" y="4024656"/>
            <a:ext cx="38354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023" y="4050937"/>
            <a:ext cx="3556000" cy="311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780" t="17782" r="2850" b="4091"/>
          <a:stretch/>
        </p:blipFill>
        <p:spPr>
          <a:xfrm>
            <a:off x="319983" y="320878"/>
            <a:ext cx="6455737" cy="4736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140" y="5057467"/>
            <a:ext cx="3666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M(100, 10)  U Q</a:t>
            </a:r>
          </a:p>
          <a:p>
            <a:r>
              <a:rPr lang="en-US" sz="3200" dirty="0" smtClean="0"/>
              <a:t>where |Q| = 30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76764"/>
            <a:ext cx="8441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 </a:t>
            </a:r>
            <a:r>
              <a:rPr lang="en-US" dirty="0"/>
              <a:t>the Local Behavior of Spaces of Natural </a:t>
            </a:r>
            <a:r>
              <a:rPr lang="en-US" dirty="0" smtClean="0"/>
              <a:t>Images, Gunnar </a:t>
            </a:r>
            <a:r>
              <a:rPr lang="en-US" dirty="0" err="1"/>
              <a:t>Carlsson</a:t>
            </a:r>
            <a:r>
              <a:rPr lang="en-US" dirty="0"/>
              <a:t>, </a:t>
            </a:r>
            <a:r>
              <a:rPr lang="en-US" dirty="0" err="1"/>
              <a:t>Tigran</a:t>
            </a:r>
            <a:r>
              <a:rPr lang="en-US" dirty="0"/>
              <a:t> </a:t>
            </a:r>
            <a:r>
              <a:rPr lang="en-US" dirty="0" err="1"/>
              <a:t>Ishkhanov</a:t>
            </a:r>
            <a:r>
              <a:rPr lang="en-US" dirty="0"/>
              <a:t>, Vin de Silva, </a:t>
            </a:r>
            <a:r>
              <a:rPr lang="en-US" dirty="0" err="1"/>
              <a:t>Afra</a:t>
            </a:r>
            <a:r>
              <a:rPr lang="en-US" dirty="0"/>
              <a:t> </a:t>
            </a:r>
            <a:r>
              <a:rPr lang="en-US" dirty="0" err="1" smtClean="0"/>
              <a:t>Zomorodian</a:t>
            </a:r>
            <a:r>
              <a:rPr lang="en-US" dirty="0" smtClean="0"/>
              <a:t>, </a:t>
            </a:r>
            <a:r>
              <a:rPr lang="en-US" dirty="0"/>
              <a:t>International Journal of Computer Vision 2008, </a:t>
            </a:r>
            <a:r>
              <a:rPr lang="en-US" dirty="0" err="1"/>
              <a:t>pp</a:t>
            </a:r>
            <a:r>
              <a:rPr lang="en-US" dirty="0"/>
              <a:t> 1-</a:t>
            </a:r>
            <a:r>
              <a:rPr lang="en-US" dirty="0" smtClean="0"/>
              <a:t>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1223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99" y="1770959"/>
            <a:ext cx="8512233" cy="697652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124" y="146551"/>
            <a:ext cx="87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Theory of Multidimensional Persistence, </a:t>
            </a:r>
            <a:r>
              <a:rPr lang="en-US" dirty="0"/>
              <a:t> </a:t>
            </a:r>
            <a:r>
              <a:rPr lang="en-US" dirty="0" smtClean="0"/>
              <a:t>Gunnar </a:t>
            </a:r>
            <a:r>
              <a:rPr lang="en-US" dirty="0" err="1" smtClean="0"/>
              <a:t>Carlsson</a:t>
            </a:r>
            <a:r>
              <a:rPr lang="en-US" dirty="0" smtClean="0"/>
              <a:t>, </a:t>
            </a:r>
            <a:r>
              <a:rPr lang="en-US" dirty="0" err="1" smtClean="0"/>
              <a:t>Afra</a:t>
            </a:r>
            <a:r>
              <a:rPr lang="en-US" dirty="0" smtClean="0"/>
              <a:t> </a:t>
            </a:r>
            <a:r>
              <a:rPr lang="en-US" dirty="0" err="1" smtClean="0"/>
              <a:t>Zomorodian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0124" y="574761"/>
            <a:ext cx="8893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"Persistence and Point Clouds" </a:t>
            </a:r>
            <a:r>
              <a:rPr lang="en-US" b="1" dirty="0" err="1"/>
              <a:t>Functoriality</a:t>
            </a:r>
            <a:r>
              <a:rPr lang="en-US" b="1" dirty="0"/>
              <a:t>, diagrams, difficulties in classifying diagrams, </a:t>
            </a:r>
            <a:endParaRPr lang="en-US" b="1" dirty="0" smtClean="0"/>
          </a:p>
          <a:p>
            <a:r>
              <a:rPr lang="en-US" b="1" dirty="0" smtClean="0"/>
              <a:t>multidimensional </a:t>
            </a:r>
            <a:r>
              <a:rPr lang="en-US" b="1" dirty="0"/>
              <a:t>persistence, </a:t>
            </a:r>
            <a:r>
              <a:rPr lang="en-US" b="1" dirty="0" err="1"/>
              <a:t>Gröbner</a:t>
            </a:r>
            <a:r>
              <a:rPr lang="en-US" b="1" dirty="0"/>
              <a:t> </a:t>
            </a:r>
            <a:r>
              <a:rPr lang="en-US" b="1" dirty="0" smtClean="0"/>
              <a:t>bases, </a:t>
            </a:r>
            <a:r>
              <a:rPr lang="en-US" dirty="0" smtClean="0"/>
              <a:t> Gunnar </a:t>
            </a:r>
            <a:r>
              <a:rPr lang="en-US" dirty="0" err="1" smtClean="0"/>
              <a:t>Carlsson</a:t>
            </a:r>
            <a:r>
              <a:rPr lang="en-US" dirty="0" smtClean="0"/>
              <a:t> 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www.ima.umn.edu</a:t>
            </a:r>
            <a:r>
              <a:rPr lang="en-US" dirty="0" smtClean="0"/>
              <a:t>/videos/?id=862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08" y="1511682"/>
            <a:ext cx="6834865" cy="518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50800"/>
            <a:ext cx="76835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66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6859</TotalTime>
  <Words>445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Darcy, Isabel K</cp:lastModifiedBy>
  <cp:revision>102</cp:revision>
  <dcterms:created xsi:type="dcterms:W3CDTF">2013-11-08T02:36:41Z</dcterms:created>
  <dcterms:modified xsi:type="dcterms:W3CDTF">2015-04-16T18:33:21Z</dcterms:modified>
  <cp:category/>
</cp:coreProperties>
</file>