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6" r:id="rId5"/>
    <p:sldId id="260" r:id="rId6"/>
    <p:sldId id="270" r:id="rId7"/>
    <p:sldId id="267" r:id="rId8"/>
    <p:sldId id="261" r:id="rId9"/>
    <p:sldId id="288" r:id="rId10"/>
    <p:sldId id="271" r:id="rId11"/>
    <p:sldId id="263" r:id="rId12"/>
    <p:sldId id="289" r:id="rId13"/>
    <p:sldId id="291" r:id="rId14"/>
    <p:sldId id="278" r:id="rId15"/>
    <p:sldId id="292" r:id="rId16"/>
    <p:sldId id="293" r:id="rId17"/>
    <p:sldId id="268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F5F5"/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4984" autoAdjust="0"/>
    <p:restoredTop sz="94660"/>
  </p:normalViewPr>
  <p:slideViewPr>
    <p:cSldViewPr snapToGrid="0">
      <p:cViewPr>
        <p:scale>
          <a:sx n="83" d="100"/>
          <a:sy n="83" d="100"/>
        </p:scale>
        <p:origin x="1212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70035-CDF7-41AA-A205-6A5FC0775ADA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1637B-0B08-46B8-800D-67286C8242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727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70035-CDF7-41AA-A205-6A5FC0775ADA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1637B-0B08-46B8-800D-67286C8242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2419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70035-CDF7-41AA-A205-6A5FC0775ADA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1637B-0B08-46B8-800D-67286C8242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100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70035-CDF7-41AA-A205-6A5FC0775ADA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1637B-0B08-46B8-800D-67286C8242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961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70035-CDF7-41AA-A205-6A5FC0775ADA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1637B-0B08-46B8-800D-67286C8242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7195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70035-CDF7-41AA-A205-6A5FC0775ADA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1637B-0B08-46B8-800D-67286C8242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165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70035-CDF7-41AA-A205-6A5FC0775ADA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1637B-0B08-46B8-800D-67286C8242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580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70035-CDF7-41AA-A205-6A5FC0775ADA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1637B-0B08-46B8-800D-67286C8242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2825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70035-CDF7-41AA-A205-6A5FC0775ADA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1637B-0B08-46B8-800D-67286C8242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873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70035-CDF7-41AA-A205-6A5FC0775ADA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1637B-0B08-46B8-800D-67286C8242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2569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70035-CDF7-41AA-A205-6A5FC0775ADA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1637B-0B08-46B8-800D-67286C8242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123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F70035-CDF7-41AA-A205-6A5FC0775ADA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B1637B-0B08-46B8-800D-67286C8242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470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hdcomics.com/comics/archive.php?comicid=1553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phdcomics.com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help.github.com/articles/good-resources-for-learning-git-and-github/" TargetMode="Externa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github.com/timothy-mcroy/mapper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github.com/timothy-mcroy/mapper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blog/1707-soft-wrapping-on-prose-diffs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help.github.com/articles/what-is-my-disk-quota/" TargetMode="External"/><Relationship Id="rId2" Type="http://schemas.openxmlformats.org/officeDocument/2006/relationships/hyperlink" Target="https://help.github.com/articles/working-with-large-files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4972" y="0"/>
            <a:ext cx="8197596" cy="1093012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46532" y="6488668"/>
            <a:ext cx="623931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hlinkClick r:id="rId3"/>
              </a:rPr>
              <a:t>http://www.phdcomics.com/comics/archive.php?comicid=</a:t>
            </a:r>
            <a:r>
              <a:rPr lang="en-US" dirty="0" smtClean="0">
                <a:hlinkClick r:id="rId3"/>
              </a:rPr>
              <a:t>1553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70045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"Piled Higher and Deeper" by Jorge </a:t>
            </a:r>
            <a:r>
              <a:rPr lang="en-US" dirty="0" smtClean="0"/>
              <a:t>Cham </a:t>
            </a:r>
            <a:r>
              <a:rPr lang="en-US" dirty="0" smtClean="0">
                <a:hlinkClick r:id="rId4"/>
              </a:rPr>
              <a:t>www.phdcomics.com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3042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2289" y="18555"/>
            <a:ext cx="9196465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hlinkClick r:id="rId2"/>
              </a:rPr>
              <a:t>https://help.github.com/articles/good-resources-for-learning-git-and-github/</a:t>
            </a:r>
            <a:endParaRPr lang="en-US" sz="2000" dirty="0" smtClean="0"/>
          </a:p>
          <a:p>
            <a:endParaRPr lang="en-US" sz="2400" dirty="0"/>
          </a:p>
          <a:p>
            <a:endParaRPr lang="en-US" sz="24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400" y="422901"/>
            <a:ext cx="9144000" cy="6983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97072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Getting software from Github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Open up a terminal and change your current directory to the one where you would like the repository (Program) to be saved.</a:t>
            </a:r>
            <a:endParaRPr lang="en-US" dirty="0"/>
          </a:p>
          <a:p>
            <a:r>
              <a:rPr lang="en-US" dirty="0" smtClean="0"/>
              <a:t>Navigate to the repositories Github page in a web browser </a:t>
            </a:r>
          </a:p>
          <a:p>
            <a:r>
              <a:rPr lang="en-US" dirty="0" smtClean="0"/>
              <a:t>For this example, we’ll use </a:t>
            </a:r>
          </a:p>
          <a:p>
            <a:pPr marL="0" indent="0">
              <a:buNone/>
            </a:pPr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github.com/timothy-mcroy/mapper</a:t>
            </a:r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Rectangle 3"/>
          <p:cNvSpPr/>
          <p:nvPr/>
        </p:nvSpPr>
        <p:spPr>
          <a:xfrm>
            <a:off x="7006587" y="6227015"/>
            <a:ext cx="217348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cap="none" dirty="0" smtClean="0"/>
              <a:t>Modified from slides </a:t>
            </a:r>
          </a:p>
          <a:p>
            <a:r>
              <a:rPr lang="en-US" cap="none" dirty="0" smtClean="0"/>
              <a:t>Of Timothy </a:t>
            </a:r>
            <a:r>
              <a:rPr lang="en-US" cap="none" dirty="0" err="1" smtClean="0"/>
              <a:t>McRoy</a:t>
            </a:r>
            <a:endParaRPr lang="en-US" cap="none" dirty="0"/>
          </a:p>
        </p:txBody>
      </p:sp>
    </p:spTree>
    <p:extLst>
      <p:ext uri="{BB962C8B-B14F-4D97-AF65-F5344CB8AC3E}">
        <p14:creationId xmlns:p14="http://schemas.microsoft.com/office/powerpoint/2010/main" val="9092694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8711" y="-164890"/>
            <a:ext cx="7886700" cy="1325563"/>
          </a:xfrm>
        </p:spPr>
        <p:txBody>
          <a:bodyPr>
            <a:normAutofit/>
          </a:bodyPr>
          <a:lstStyle/>
          <a:p>
            <a:r>
              <a:rPr lang="en-US" sz="3600" dirty="0" smtClean="0"/>
              <a:t>Getting software from Github</a:t>
            </a:r>
            <a:endParaRPr lang="en-US" sz="3600" dirty="0"/>
          </a:p>
        </p:txBody>
      </p:sp>
      <p:grpSp>
        <p:nvGrpSpPr>
          <p:cNvPr id="12" name="Group 11"/>
          <p:cNvGrpSpPr/>
          <p:nvPr/>
        </p:nvGrpSpPr>
        <p:grpSpPr>
          <a:xfrm>
            <a:off x="839449" y="5653805"/>
            <a:ext cx="5418943" cy="322177"/>
            <a:chOff x="1580826" y="5758735"/>
            <a:chExt cx="3330200" cy="322177"/>
          </a:xfrm>
        </p:grpSpPr>
        <p:sp>
          <p:nvSpPr>
            <p:cNvPr id="5" name="Left Brace 4"/>
            <p:cNvSpPr/>
            <p:nvPr/>
          </p:nvSpPr>
          <p:spPr>
            <a:xfrm rot="16200000">
              <a:off x="3514920" y="5393852"/>
              <a:ext cx="322175" cy="1051942"/>
            </a:xfrm>
            <a:prstGeom prst="leftBrac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6" name="Left Brace 5"/>
            <p:cNvSpPr/>
            <p:nvPr/>
          </p:nvSpPr>
          <p:spPr>
            <a:xfrm rot="16200000">
              <a:off x="4459346" y="5629231"/>
              <a:ext cx="322176" cy="581185"/>
            </a:xfrm>
            <a:prstGeom prst="leftBrac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7" name="Left Brace 6"/>
            <p:cNvSpPr/>
            <p:nvPr/>
          </p:nvSpPr>
          <p:spPr>
            <a:xfrm rot="16200000">
              <a:off x="2140410" y="5199152"/>
              <a:ext cx="322176" cy="1441343"/>
            </a:xfrm>
            <a:prstGeom prst="leftBrac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</p:grpSp>
      <p:sp>
        <p:nvSpPr>
          <p:cNvPr id="8" name="Rectangle 7"/>
          <p:cNvSpPr/>
          <p:nvPr/>
        </p:nvSpPr>
        <p:spPr>
          <a:xfrm>
            <a:off x="7006587" y="6227015"/>
            <a:ext cx="217348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cap="none" dirty="0" smtClean="0"/>
              <a:t>Modified from slides </a:t>
            </a:r>
          </a:p>
          <a:p>
            <a:r>
              <a:rPr lang="en-US" cap="none" dirty="0" smtClean="0"/>
              <a:t>Of Timothy </a:t>
            </a:r>
            <a:r>
              <a:rPr lang="en-US" cap="none" dirty="0" err="1" smtClean="0"/>
              <a:t>McRoy</a:t>
            </a:r>
            <a:endParaRPr lang="en-US" cap="none" dirty="0"/>
          </a:p>
        </p:txBody>
      </p:sp>
      <p:sp>
        <p:nvSpPr>
          <p:cNvPr id="10" name="TextBox 9"/>
          <p:cNvSpPr txBox="1"/>
          <p:nvPr/>
        </p:nvSpPr>
        <p:spPr>
          <a:xfrm>
            <a:off x="775457" y="914400"/>
            <a:ext cx="7689954" cy="5847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If you decide that you like the repository, you can</a:t>
            </a:r>
          </a:p>
          <a:p>
            <a:endParaRPr lang="en-US" sz="1400" dirty="0" smtClean="0"/>
          </a:p>
          <a:p>
            <a:pPr lvl="1"/>
            <a:r>
              <a:rPr lang="en-US" sz="2400" dirty="0" smtClean="0"/>
              <a:t>Copy the URL of the page</a:t>
            </a:r>
          </a:p>
          <a:p>
            <a:pPr lvl="1"/>
            <a:r>
              <a:rPr lang="en-US" sz="2400" dirty="0" smtClean="0"/>
              <a:t>Type “</a:t>
            </a:r>
            <a:r>
              <a:rPr lang="en-US" sz="2400" dirty="0" err="1" smtClean="0"/>
              <a:t>git</a:t>
            </a:r>
            <a:r>
              <a:rPr lang="en-US" sz="2400" dirty="0" smtClean="0"/>
              <a:t> clone ” into the terminal</a:t>
            </a:r>
          </a:p>
          <a:p>
            <a:pPr lvl="1"/>
            <a:r>
              <a:rPr lang="en-US" sz="2400" dirty="0" smtClean="0"/>
              <a:t>Paste the URL in to the terminal</a:t>
            </a:r>
          </a:p>
          <a:p>
            <a:pPr lvl="1"/>
            <a:r>
              <a:rPr lang="en-US" sz="2400" dirty="0" smtClean="0"/>
              <a:t>Press enter</a:t>
            </a:r>
          </a:p>
          <a:p>
            <a:pPr lvl="1"/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 smtClean="0"/>
              <a:t>This will download the entire repository in a directory named after the repository.  In the case of the example, the directory would be called mapper.</a:t>
            </a:r>
          </a:p>
          <a:p>
            <a:endParaRPr lang="en-US" dirty="0">
              <a:hlinkClick r:id=""/>
            </a:endParaRPr>
          </a:p>
          <a:p>
            <a:r>
              <a:rPr lang="en-US" sz="2400" dirty="0" smtClean="0">
                <a:hlinkClick r:id=""/>
              </a:rPr>
              <a:t>https</a:t>
            </a:r>
            <a:r>
              <a:rPr lang="en-US" sz="2400" dirty="0" smtClean="0">
                <a:hlinkClick r:id="rId2"/>
              </a:rPr>
              <a:t>://github.com/timothy-mcroy/mapper</a:t>
            </a:r>
            <a:endParaRPr lang="en-US" sz="2400" dirty="0" smtClean="0"/>
          </a:p>
          <a:p>
            <a:endParaRPr lang="en-US" sz="2400" dirty="0" smtClean="0">
              <a:hlinkClick r:id=""/>
            </a:endParaRPr>
          </a:p>
          <a:p>
            <a:endParaRPr lang="en-US" dirty="0" smtClean="0"/>
          </a:p>
          <a:p>
            <a:r>
              <a:rPr lang="en-US" sz="2400" dirty="0" smtClean="0"/>
              <a:t>       Hosting site</a:t>
            </a:r>
            <a:r>
              <a:rPr lang="en-US" sz="2400" dirty="0"/>
              <a:t> </a:t>
            </a:r>
            <a:r>
              <a:rPr lang="en-US" sz="2400" dirty="0" smtClean="0"/>
              <a:t>              </a:t>
            </a:r>
            <a:r>
              <a:rPr lang="en-US" sz="2400" dirty="0" smtClean="0"/>
              <a:t>Author        Repository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62327" y="3166319"/>
            <a:ext cx="8289561" cy="40011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0" lvl="1"/>
            <a:r>
              <a:rPr lang="en-US" sz="2000" dirty="0" smtClean="0"/>
              <a:t>hawkid@serv1234[~]% </a:t>
            </a:r>
            <a:r>
              <a:rPr lang="en-US" sz="2000" dirty="0" err="1" smtClean="0"/>
              <a:t>git</a:t>
            </a:r>
            <a:r>
              <a:rPr lang="en-US" sz="2000" dirty="0" smtClean="0"/>
              <a:t> clone https://github.com/timothy-mcroy/mapper</a:t>
            </a:r>
          </a:p>
        </p:txBody>
      </p:sp>
    </p:spTree>
    <p:extLst>
      <p:ext uri="{BB962C8B-B14F-4D97-AF65-F5344CB8AC3E}">
        <p14:creationId xmlns:p14="http://schemas.microsoft.com/office/powerpoint/2010/main" val="1937506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Don’t forget to install 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Check the Github wiki page for installation instructions</a:t>
            </a:r>
          </a:p>
          <a:p>
            <a:pPr lvl="1"/>
            <a:r>
              <a:rPr lang="en-US" dirty="0" smtClean="0"/>
              <a:t>Sometimes, a package has several dependencies that need to be installed and that won’t necessarily be mentioned</a:t>
            </a:r>
          </a:p>
          <a:p>
            <a:pPr lvl="1"/>
            <a:r>
              <a:rPr lang="en-US" dirty="0" smtClean="0"/>
              <a:t>Occasionally, those instructions require administrator privileges. </a:t>
            </a:r>
          </a:p>
          <a:p>
            <a:pPr lvl="2"/>
            <a:r>
              <a:rPr lang="en-US" dirty="0" smtClean="0"/>
              <a:t>For the mapper repository, the CSG administrators have already installed everything that you wouldn’t be able to install. </a:t>
            </a:r>
            <a:r>
              <a:rPr lang="en-US" dirty="0"/>
              <a:t> </a:t>
            </a:r>
            <a:r>
              <a:rPr lang="en-US" dirty="0" smtClean="0"/>
              <a:t>You will still need to get the other things installed, as they work on a per-profile basis. </a:t>
            </a:r>
          </a:p>
        </p:txBody>
      </p:sp>
      <p:sp>
        <p:nvSpPr>
          <p:cNvPr id="4" name="Rectangle 3"/>
          <p:cNvSpPr/>
          <p:nvPr/>
        </p:nvSpPr>
        <p:spPr>
          <a:xfrm>
            <a:off x="7006587" y="6227015"/>
            <a:ext cx="217348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cap="none" dirty="0" smtClean="0"/>
              <a:t>Modified from slides </a:t>
            </a:r>
          </a:p>
          <a:p>
            <a:r>
              <a:rPr lang="en-US" cap="none" dirty="0" smtClean="0"/>
              <a:t>Of Timothy </a:t>
            </a:r>
            <a:r>
              <a:rPr lang="en-US" cap="none" dirty="0" err="1" smtClean="0"/>
              <a:t>McRoy</a:t>
            </a:r>
            <a:endParaRPr lang="en-US" cap="none" dirty="0"/>
          </a:p>
        </p:txBody>
      </p:sp>
    </p:spTree>
    <p:extLst>
      <p:ext uri="{BB962C8B-B14F-4D97-AF65-F5344CB8AC3E}">
        <p14:creationId xmlns:p14="http://schemas.microsoft.com/office/powerpoint/2010/main" val="1827519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50355"/>
            <a:ext cx="9144000" cy="614588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611564" y="93646"/>
            <a:ext cx="620939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Another Distributed Version Control System 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158433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17358" y="98557"/>
            <a:ext cx="8791732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 smtClean="0"/>
              <a:t>Typical HW 7 grade + comments:</a:t>
            </a:r>
          </a:p>
          <a:p>
            <a:endParaRPr lang="en-US" sz="2000" dirty="0"/>
          </a:p>
          <a:p>
            <a:r>
              <a:rPr lang="en-US" sz="2000" dirty="0" smtClean="0"/>
              <a:t>Current </a:t>
            </a:r>
            <a:r>
              <a:rPr lang="en-US" sz="2000" dirty="0"/>
              <a:t>project grade:  125</a:t>
            </a:r>
          </a:p>
          <a:p>
            <a:endParaRPr lang="en-US" sz="2000" dirty="0"/>
          </a:p>
          <a:p>
            <a:r>
              <a:rPr lang="en-US" sz="2000" dirty="0"/>
              <a:t>HW 7 grade: 12.5 * 2 = 25</a:t>
            </a:r>
          </a:p>
          <a:p>
            <a:endParaRPr lang="en-US" sz="2000" dirty="0"/>
          </a:p>
          <a:p>
            <a:r>
              <a:rPr lang="en-US" sz="2000" dirty="0" smtClean="0"/>
              <a:t>For </a:t>
            </a:r>
            <a:r>
              <a:rPr lang="en-US" sz="2000" dirty="0"/>
              <a:t>the math TDA background, make an appointment with one of the mentors to go over this section with you.  You can e-mail all the mentors with the times you are available and exactly what you would like to discuss (</a:t>
            </a:r>
            <a:r>
              <a:rPr lang="en-US" sz="2000" dirty="0" err="1"/>
              <a:t>simplicial</a:t>
            </a:r>
            <a:r>
              <a:rPr lang="en-US" sz="2000" dirty="0"/>
              <a:t> complex, homology, persistence, etc.).</a:t>
            </a:r>
          </a:p>
          <a:p>
            <a:endParaRPr lang="en-US" sz="2000" dirty="0"/>
          </a:p>
          <a:p>
            <a:r>
              <a:rPr lang="en-US" sz="2000" dirty="0"/>
              <a:t>Obtain feedback for some sections from the writing center.  You don't need to implement any feedback if you disagree with it, </a:t>
            </a:r>
            <a:r>
              <a:rPr lang="en-US" sz="2000" dirty="0" smtClean="0"/>
              <a:t>but </a:t>
            </a:r>
            <a:r>
              <a:rPr lang="en-US" sz="2000" dirty="0"/>
              <a:t>suggestions could help you improve your grade.  </a:t>
            </a:r>
          </a:p>
          <a:p>
            <a:endParaRPr lang="en-US" sz="2000" dirty="0"/>
          </a:p>
          <a:p>
            <a:r>
              <a:rPr lang="en-US" sz="2000" dirty="0"/>
              <a:t>From project page:  "Describe how the data is created, what is its format, what are issues that one should consider (for example are their different types of noise), etc."  </a:t>
            </a:r>
          </a:p>
          <a:p>
            <a:endParaRPr lang="en-US" sz="2000" dirty="0"/>
          </a:p>
          <a:p>
            <a:pPr lvl="1"/>
            <a:r>
              <a:rPr lang="en-US" sz="2000" dirty="0" smtClean="0"/>
              <a:t>At </a:t>
            </a:r>
            <a:r>
              <a:rPr lang="en-US" sz="2000" dirty="0"/>
              <a:t>minimum state how many data points and how many coordinates.  </a:t>
            </a:r>
            <a:endParaRPr lang="en-US" sz="2000" dirty="0" smtClean="0"/>
          </a:p>
          <a:p>
            <a:pPr lvl="1"/>
            <a:r>
              <a:rPr lang="en-US" sz="2000" dirty="0" smtClean="0"/>
              <a:t>E.g</a:t>
            </a:r>
            <a:r>
              <a:rPr lang="en-US" sz="2000" dirty="0"/>
              <a:t>., k points in </a:t>
            </a:r>
            <a:r>
              <a:rPr lang="en-US" sz="2000" dirty="0" smtClean="0"/>
              <a:t>R</a:t>
            </a:r>
            <a:r>
              <a:rPr lang="en-US" sz="2000" baseline="30000" dirty="0" smtClean="0"/>
              <a:t>n</a:t>
            </a:r>
            <a:r>
              <a:rPr lang="en-US" sz="2000" dirty="0"/>
              <a:t>.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200097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9744" y="165452"/>
            <a:ext cx="8454452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Include documented code (or pseudo-code</a:t>
            </a:r>
            <a:r>
              <a:rPr lang="en-US" sz="2400" dirty="0" smtClean="0"/>
              <a:t>).  You must include all code/info needed to reproduce your results.</a:t>
            </a:r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If a reference appears in your bibliography, you must cite the reference in your paper.  </a:t>
            </a:r>
          </a:p>
          <a:p>
            <a:endParaRPr lang="en-US" sz="2400" dirty="0"/>
          </a:p>
          <a:p>
            <a:r>
              <a:rPr lang="en-US" sz="2400" dirty="0"/>
              <a:t>All figures </a:t>
            </a:r>
            <a:r>
              <a:rPr lang="en-US" sz="2400" dirty="0" smtClean="0"/>
              <a:t>and tables should have </a:t>
            </a:r>
            <a:r>
              <a:rPr lang="en-US" sz="2400" dirty="0"/>
              <a:t>captions and should be referenced in your paper (if you have a </a:t>
            </a:r>
            <a:r>
              <a:rPr lang="en-US" sz="2400" dirty="0" smtClean="0"/>
              <a:t>figure/table, </a:t>
            </a:r>
            <a:r>
              <a:rPr lang="en-US" sz="2400" dirty="0"/>
              <a:t>refer to it in your text</a:t>
            </a:r>
            <a:r>
              <a:rPr lang="en-US" sz="2400" dirty="0" smtClean="0"/>
              <a:t>).  If the figure/table is not original to you, you must cite your source.  Re-drawing someone else’s figure/table does not make it your original figure.</a:t>
            </a:r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Break up your paper into sections and possibly subsections</a:t>
            </a:r>
            <a:r>
              <a:rPr lang="en-US" sz="2400" dirty="0" smtClean="0"/>
              <a:t>.</a:t>
            </a:r>
          </a:p>
          <a:p>
            <a:endParaRPr lang="en-US" sz="2400" dirty="0"/>
          </a:p>
          <a:p>
            <a:r>
              <a:rPr lang="en-US" sz="2400" dirty="0" smtClean="0"/>
              <a:t>Consider </a:t>
            </a:r>
            <a:r>
              <a:rPr lang="en-US" sz="2400" dirty="0" smtClean="0"/>
              <a:t>explaining H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 with an example.</a:t>
            </a:r>
          </a:p>
          <a:p>
            <a:endParaRPr lang="en-US" sz="2400" dirty="0" smtClean="0"/>
          </a:p>
          <a:p>
            <a:r>
              <a:rPr lang="en-US" sz="2400" dirty="0" smtClean="0"/>
              <a:t>Consider explaining  the barcode for H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 with an example.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16914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42210" y="63473"/>
            <a:ext cx="8611849" cy="7294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Should I start with a more general lecture on data analysis?</a:t>
            </a:r>
          </a:p>
          <a:p>
            <a:endParaRPr lang="en-US" sz="2400" dirty="0"/>
          </a:p>
          <a:p>
            <a:r>
              <a:rPr lang="en-US" sz="2400" dirty="0" smtClean="0"/>
              <a:t>How </a:t>
            </a:r>
            <a:r>
              <a:rPr lang="en-US" sz="2400" dirty="0"/>
              <a:t>did you like the you tube lectures?</a:t>
            </a:r>
          </a:p>
          <a:p>
            <a:endParaRPr lang="en-US" sz="2400" dirty="0"/>
          </a:p>
          <a:p>
            <a:r>
              <a:rPr lang="en-US" sz="2400" dirty="0"/>
              <a:t>How did you like the in-class worksheets?</a:t>
            </a:r>
          </a:p>
          <a:p>
            <a:endParaRPr lang="en-US" sz="2400" dirty="0"/>
          </a:p>
          <a:p>
            <a:r>
              <a:rPr lang="en-US" sz="2400" dirty="0"/>
              <a:t>Would you have liked more videos and in class worksheets</a:t>
            </a:r>
            <a:r>
              <a:rPr lang="en-US" sz="2400" dirty="0" smtClean="0"/>
              <a:t>?</a:t>
            </a:r>
          </a:p>
          <a:p>
            <a:endParaRPr lang="en-US" sz="2400" dirty="0"/>
          </a:p>
          <a:p>
            <a:r>
              <a:rPr lang="en-US" sz="2400" dirty="0"/>
              <a:t>Should I ask TA to post deadlines on ICON?</a:t>
            </a:r>
          </a:p>
          <a:p>
            <a:endParaRPr lang="en-US" sz="2400" dirty="0" smtClean="0"/>
          </a:p>
          <a:p>
            <a:r>
              <a:rPr lang="en-US" sz="2400" dirty="0" smtClean="0"/>
              <a:t>Thoughts on starting </a:t>
            </a:r>
            <a:r>
              <a:rPr lang="en-US" sz="2400" dirty="0"/>
              <a:t>week 1:  Class wiki project describing topology including deformation retract</a:t>
            </a:r>
            <a:r>
              <a:rPr lang="en-US" sz="2400" dirty="0" smtClean="0"/>
              <a:t>.</a:t>
            </a:r>
          </a:p>
          <a:p>
            <a:endParaRPr lang="en-US" sz="2400" dirty="0"/>
          </a:p>
          <a:p>
            <a:r>
              <a:rPr lang="en-US" sz="2400" dirty="0" smtClean="0"/>
              <a:t>What do you think of my plan for assigning more HW, starting R sooner, and having parts of project turned in earlier with firm deadlines.</a:t>
            </a:r>
          </a:p>
          <a:p>
            <a:endParaRPr lang="en-US" sz="2400" dirty="0"/>
          </a:p>
          <a:p>
            <a:r>
              <a:rPr lang="en-US" sz="2400" smtClean="0"/>
              <a:t>Other ideas/comments</a:t>
            </a:r>
            <a:r>
              <a:rPr lang="en-US" sz="2400" dirty="0" smtClean="0"/>
              <a:t>?</a:t>
            </a:r>
            <a:endParaRPr lang="en-US" sz="2400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8600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Git &amp; Github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cap="none" dirty="0" smtClean="0"/>
              <a:t>Timothy </a:t>
            </a:r>
            <a:r>
              <a:rPr lang="en-US" cap="none" dirty="0" err="1" smtClean="0"/>
              <a:t>McRoy</a:t>
            </a:r>
            <a:endParaRPr lang="en-US" cap="none" dirty="0"/>
          </a:p>
        </p:txBody>
      </p:sp>
    </p:spTree>
    <p:extLst>
      <p:ext uri="{BB962C8B-B14F-4D97-AF65-F5344CB8AC3E}">
        <p14:creationId xmlns:p14="http://schemas.microsoft.com/office/powerpoint/2010/main" val="981550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7276" y="-114696"/>
            <a:ext cx="7886700" cy="1325563"/>
          </a:xfrm>
        </p:spPr>
        <p:txBody>
          <a:bodyPr/>
          <a:lstStyle/>
          <a:p>
            <a:r>
              <a:rPr lang="en-US" dirty="0" smtClean="0"/>
              <a:t>Git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26451" y="352785"/>
            <a:ext cx="6709906" cy="3645976"/>
          </a:xfrm>
        </p:spPr>
        <p:txBody>
          <a:bodyPr>
            <a:normAutofit/>
          </a:bodyPr>
          <a:lstStyle/>
          <a:p>
            <a:r>
              <a:rPr lang="en-US" dirty="0" smtClean="0"/>
              <a:t>Version Control System</a:t>
            </a:r>
          </a:p>
          <a:p>
            <a:pPr lvl="1"/>
            <a:r>
              <a:rPr lang="en-US" dirty="0" smtClean="0"/>
              <a:t>Allows you to track changes in a </a:t>
            </a:r>
            <a:r>
              <a:rPr lang="en-US" dirty="0" smtClean="0"/>
              <a:t>project</a:t>
            </a:r>
            <a:endParaRPr lang="en-US" dirty="0" smtClean="0"/>
          </a:p>
        </p:txBody>
      </p:sp>
      <p:pic>
        <p:nvPicPr>
          <p:cNvPr id="9" name="Picture 2" descr="https://camo.githubusercontent.com/a052efae848ef25d6a825516fb3d7e213a419d3f/68747470733a2f2f662e636c6f75642e6769746875622e636f6d2f6173736574732f3137332f313635373831322f64336661623262652d356238392d313165332d383362352d6563656363626535323135382e706e6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8808" y="1453771"/>
            <a:ext cx="7725192" cy="4754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Line Callout 1 9"/>
          <p:cNvSpPr/>
          <p:nvPr/>
        </p:nvSpPr>
        <p:spPr>
          <a:xfrm>
            <a:off x="122049" y="2840879"/>
            <a:ext cx="1147843" cy="558584"/>
          </a:xfrm>
          <a:prstGeom prst="borderCallout1">
            <a:avLst>
              <a:gd name="adj1" fmla="val 53443"/>
              <a:gd name="adj2" fmla="val 100691"/>
              <a:gd name="adj3" fmla="val 62524"/>
              <a:gd name="adj4" fmla="val 123935"/>
            </a:avLst>
          </a:prstGeom>
          <a:solidFill>
            <a:schemeClr val="accent1">
              <a:lumMod val="50000"/>
            </a:schemeClr>
          </a:solidFill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Old Line</a:t>
            </a:r>
            <a:endParaRPr lang="en-US" sz="2000" dirty="0"/>
          </a:p>
        </p:txBody>
      </p:sp>
      <p:sp>
        <p:nvSpPr>
          <p:cNvPr id="11" name="Line Callout 1 10"/>
          <p:cNvSpPr/>
          <p:nvPr/>
        </p:nvSpPr>
        <p:spPr>
          <a:xfrm>
            <a:off x="122049" y="4295292"/>
            <a:ext cx="1147843" cy="558584"/>
          </a:xfrm>
          <a:prstGeom prst="borderCallout1">
            <a:avLst>
              <a:gd name="adj1" fmla="val 49418"/>
              <a:gd name="adj2" fmla="val 98732"/>
              <a:gd name="adj3" fmla="val -56003"/>
              <a:gd name="adj4" fmla="val 154875"/>
            </a:avLst>
          </a:prstGeom>
          <a:solidFill>
            <a:schemeClr val="accent6">
              <a:lumMod val="75000"/>
            </a:schemeClr>
          </a:solidFill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New Line</a:t>
            </a:r>
            <a:endParaRPr lang="en-US" sz="1350" dirty="0"/>
          </a:p>
        </p:txBody>
      </p:sp>
      <p:sp>
        <p:nvSpPr>
          <p:cNvPr id="12" name="TextBox 11"/>
          <p:cNvSpPr txBox="1"/>
          <p:nvPr/>
        </p:nvSpPr>
        <p:spPr>
          <a:xfrm>
            <a:off x="122049" y="6437274"/>
            <a:ext cx="87119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hlinkClick r:id="rId3"/>
              </a:rPr>
              <a:t>https://</a:t>
            </a:r>
            <a:r>
              <a:rPr lang="en-US" sz="1600" dirty="0" smtClean="0">
                <a:hlinkClick r:id="rId3"/>
              </a:rPr>
              <a:t>github.com/blog/1707-soft-wrapping-on-prose-diffs</a:t>
            </a:r>
            <a:r>
              <a:rPr lang="en-US" sz="1600" dirty="0" smtClean="0"/>
              <a:t> </a:t>
            </a:r>
            <a:endParaRPr lang="en-US" sz="1600" dirty="0"/>
          </a:p>
        </p:txBody>
      </p:sp>
      <p:sp>
        <p:nvSpPr>
          <p:cNvPr id="13" name="Rectangle 12"/>
          <p:cNvSpPr/>
          <p:nvPr/>
        </p:nvSpPr>
        <p:spPr>
          <a:xfrm>
            <a:off x="7006587" y="6227015"/>
            <a:ext cx="217348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cap="none" dirty="0" smtClean="0"/>
              <a:t>Modified from slides </a:t>
            </a:r>
          </a:p>
          <a:p>
            <a:r>
              <a:rPr lang="en-US" cap="none" dirty="0" smtClean="0"/>
              <a:t>Of Timothy </a:t>
            </a:r>
            <a:r>
              <a:rPr lang="en-US" cap="none" dirty="0" err="1" smtClean="0"/>
              <a:t>McRoy</a:t>
            </a:r>
            <a:endParaRPr lang="en-US" cap="none" dirty="0"/>
          </a:p>
        </p:txBody>
      </p:sp>
    </p:spTree>
    <p:extLst>
      <p:ext uri="{BB962C8B-B14F-4D97-AF65-F5344CB8AC3E}">
        <p14:creationId xmlns:p14="http://schemas.microsoft.com/office/powerpoint/2010/main" val="13202765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833" y="27851"/>
            <a:ext cx="8724275" cy="1325563"/>
          </a:xfrm>
        </p:spPr>
        <p:txBody>
          <a:bodyPr>
            <a:noAutofit/>
          </a:bodyPr>
          <a:lstStyle/>
          <a:p>
            <a:r>
              <a:rPr lang="en-US" sz="3200" dirty="0" err="1" smtClean="0">
                <a:latin typeface="+mn-lt"/>
              </a:rPr>
              <a:t>Git</a:t>
            </a:r>
            <a:r>
              <a:rPr lang="en-US" sz="3200" dirty="0" smtClean="0">
                <a:latin typeface="+mn-lt"/>
              </a:rPr>
              <a:t>:  Can download and run on your own computer.</a:t>
            </a:r>
            <a:endParaRPr lang="en-US" sz="32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483" y="1387912"/>
            <a:ext cx="7994227" cy="3645976"/>
          </a:xfrm>
        </p:spPr>
        <p:txBody>
          <a:bodyPr>
            <a:noAutofit/>
          </a:bodyPr>
          <a:lstStyle/>
          <a:p>
            <a:pPr marL="0" indent="0">
              <a:spcAft>
                <a:spcPts val="1800"/>
              </a:spcAft>
              <a:buNone/>
            </a:pPr>
            <a:r>
              <a:rPr lang="en-US" sz="3200" dirty="0" smtClean="0"/>
              <a:t>Not </a:t>
            </a:r>
            <a:r>
              <a:rPr lang="en-US" sz="3200" dirty="0" smtClean="0"/>
              <a:t>a backup system</a:t>
            </a:r>
          </a:p>
          <a:p>
            <a:pPr lvl="1">
              <a:spcAft>
                <a:spcPts val="1800"/>
              </a:spcAft>
            </a:pPr>
            <a:r>
              <a:rPr lang="en-US" sz="3200" dirty="0" smtClean="0"/>
              <a:t>A backup system is used to recover files in case something bad happens to the original copy</a:t>
            </a:r>
          </a:p>
          <a:p>
            <a:pPr lvl="1">
              <a:spcAft>
                <a:spcPts val="1800"/>
              </a:spcAft>
            </a:pPr>
            <a:r>
              <a:rPr lang="en-US" sz="3200" dirty="0" smtClean="0"/>
              <a:t>Git tracks changes locally in a directory called .git</a:t>
            </a:r>
          </a:p>
          <a:p>
            <a:pPr lvl="2">
              <a:spcAft>
                <a:spcPts val="1800"/>
              </a:spcAft>
              <a:buFont typeface="Wingdings" panose="05000000000000000000" pitchFamily="2" charset="2"/>
              <a:buChar char="§"/>
            </a:pPr>
            <a:r>
              <a:rPr lang="en-US" sz="2800" dirty="0" smtClean="0"/>
              <a:t>If that directory was deleted, git would lose all of the previous versions</a:t>
            </a:r>
          </a:p>
        </p:txBody>
      </p:sp>
      <p:sp>
        <p:nvSpPr>
          <p:cNvPr id="5" name="Rectangle 4"/>
          <p:cNvSpPr/>
          <p:nvPr/>
        </p:nvSpPr>
        <p:spPr>
          <a:xfrm>
            <a:off x="7006587" y="6227015"/>
            <a:ext cx="217348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cap="none" dirty="0" smtClean="0"/>
              <a:t>Modified from slides </a:t>
            </a:r>
          </a:p>
          <a:p>
            <a:r>
              <a:rPr lang="en-US" cap="none" dirty="0" smtClean="0"/>
              <a:t>Of Timothy </a:t>
            </a:r>
            <a:r>
              <a:rPr lang="en-US" cap="none" dirty="0" err="1" smtClean="0"/>
              <a:t>McRoy</a:t>
            </a:r>
            <a:endParaRPr lang="en-US" cap="none" dirty="0"/>
          </a:p>
        </p:txBody>
      </p:sp>
    </p:spTree>
    <p:extLst>
      <p:ext uri="{BB962C8B-B14F-4D97-AF65-F5344CB8AC3E}">
        <p14:creationId xmlns:p14="http://schemas.microsoft.com/office/powerpoint/2010/main" val="40575453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1372" y="-99567"/>
            <a:ext cx="7886700" cy="1325563"/>
          </a:xfrm>
        </p:spPr>
        <p:txBody>
          <a:bodyPr/>
          <a:lstStyle/>
          <a:p>
            <a:r>
              <a:rPr lang="en-US" dirty="0" err="1" smtClean="0"/>
              <a:t>Github</a:t>
            </a:r>
            <a:r>
              <a:rPr lang="en-US" dirty="0" smtClean="0"/>
              <a:t>:  </a:t>
            </a:r>
            <a:r>
              <a:rPr lang="en-US" dirty="0"/>
              <a:t>Web-based collaboration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8709" y="1181048"/>
            <a:ext cx="8485370" cy="4351338"/>
          </a:xfrm>
        </p:spPr>
        <p:txBody>
          <a:bodyPr>
            <a:noAutofit/>
          </a:bodyPr>
          <a:lstStyle/>
          <a:p>
            <a:pPr lvl="1">
              <a:spcAft>
                <a:spcPts val="1200"/>
              </a:spcAft>
            </a:pPr>
            <a:r>
              <a:rPr lang="en-US" sz="3200" dirty="0" err="1" smtClean="0"/>
              <a:t>Github</a:t>
            </a:r>
            <a:r>
              <a:rPr lang="en-US" sz="3200" dirty="0" smtClean="0"/>
              <a:t> </a:t>
            </a:r>
            <a:r>
              <a:rPr lang="en-US" sz="3200" dirty="0" smtClean="0"/>
              <a:t>is a website which will help visualize some of the features of git</a:t>
            </a:r>
          </a:p>
          <a:p>
            <a:pPr lvl="1">
              <a:spcAft>
                <a:spcPts val="1200"/>
              </a:spcAft>
            </a:pPr>
            <a:r>
              <a:rPr lang="en-US" sz="3200" dirty="0" smtClean="0"/>
              <a:t>Github, like many code hosting websites, allows for public hosting of programs</a:t>
            </a:r>
          </a:p>
          <a:p>
            <a:pPr lvl="2">
              <a:spcAft>
                <a:spcPts val="1200"/>
              </a:spcAft>
            </a:pPr>
            <a:r>
              <a:rPr lang="en-US" sz="2800" dirty="0" smtClean="0"/>
              <a:t>This allows for interested programmers to take part in furthering </a:t>
            </a:r>
            <a:r>
              <a:rPr lang="en-US" sz="2800" dirty="0" smtClean="0"/>
              <a:t>development</a:t>
            </a:r>
          </a:p>
        </p:txBody>
      </p:sp>
      <p:sp>
        <p:nvSpPr>
          <p:cNvPr id="4" name="Rectangle 3"/>
          <p:cNvSpPr/>
          <p:nvPr/>
        </p:nvSpPr>
        <p:spPr>
          <a:xfrm>
            <a:off x="7006587" y="6227015"/>
            <a:ext cx="217348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cap="none" dirty="0" smtClean="0"/>
              <a:t>Modified from slides </a:t>
            </a:r>
          </a:p>
          <a:p>
            <a:r>
              <a:rPr lang="en-US" cap="none" dirty="0" smtClean="0"/>
              <a:t>Of Timothy </a:t>
            </a:r>
            <a:r>
              <a:rPr lang="en-US" cap="none" dirty="0" err="1" smtClean="0"/>
              <a:t>McRoy</a:t>
            </a:r>
            <a:endParaRPr lang="en-US" cap="none" dirty="0"/>
          </a:p>
        </p:txBody>
      </p:sp>
    </p:spTree>
    <p:extLst>
      <p:ext uri="{BB962C8B-B14F-4D97-AF65-F5344CB8AC3E}">
        <p14:creationId xmlns:p14="http://schemas.microsoft.com/office/powerpoint/2010/main" val="26543358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02365" y="331985"/>
            <a:ext cx="8928847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sz="2400" i="0" dirty="0" smtClean="0">
                <a:effectLst/>
                <a:latin typeface="helvetica" panose="020B0604020202020204" pitchFamily="34" charset="0"/>
              </a:rPr>
              <a:t>For the free version of </a:t>
            </a:r>
            <a:r>
              <a:rPr lang="en-US" sz="2400" i="0" dirty="0" err="1" smtClean="0">
                <a:effectLst/>
                <a:latin typeface="helvetica" panose="020B0604020202020204" pitchFamily="34" charset="0"/>
              </a:rPr>
              <a:t>Github</a:t>
            </a:r>
            <a:r>
              <a:rPr lang="en-US" sz="2400" i="0" dirty="0" smtClean="0">
                <a:effectLst/>
                <a:latin typeface="helvetica" panose="020B0604020202020204" pitchFamily="34" charset="0"/>
              </a:rPr>
              <a:t> (where all repositories are public):</a:t>
            </a:r>
          </a:p>
          <a:p>
            <a:pPr fontAlgn="base"/>
            <a:endParaRPr lang="en-US" sz="2400" b="1" dirty="0">
              <a:solidFill>
                <a:srgbClr val="325D72"/>
              </a:solidFill>
              <a:latin typeface="helvetica" panose="020B0604020202020204" pitchFamily="34" charset="0"/>
            </a:endParaRPr>
          </a:p>
          <a:p>
            <a:pPr fontAlgn="base"/>
            <a:r>
              <a:rPr lang="en-US" sz="2400" b="1" i="0" dirty="0" smtClean="0">
                <a:solidFill>
                  <a:srgbClr val="325D72"/>
                </a:solidFill>
                <a:effectLst/>
                <a:latin typeface="helvetica" panose="020B0604020202020204" pitchFamily="34" charset="0"/>
              </a:rPr>
              <a:t>File and repository size limitations</a:t>
            </a:r>
          </a:p>
          <a:p>
            <a:pPr fontAlgn="base"/>
            <a:endParaRPr lang="en-US" sz="2400" b="1" i="0" dirty="0" smtClean="0">
              <a:solidFill>
                <a:srgbClr val="325D72"/>
              </a:solidFill>
              <a:effectLst/>
              <a:latin typeface="helvetica" panose="020B0604020202020204" pitchFamily="34" charset="0"/>
            </a:endParaRPr>
          </a:p>
          <a:p>
            <a:pPr fontAlgn="base"/>
            <a:r>
              <a:rPr lang="en-US" sz="2400" b="0" i="0" dirty="0" smtClean="0">
                <a:solidFill>
                  <a:srgbClr val="333333"/>
                </a:solidFill>
                <a:effectLst/>
                <a:latin typeface="helvetica" panose="020B0604020202020204" pitchFamily="34" charset="0"/>
              </a:rPr>
              <a:t>We recommend </a:t>
            </a:r>
            <a:r>
              <a:rPr lang="en-US" sz="2400" b="1" i="0" dirty="0" smtClean="0">
                <a:solidFill>
                  <a:srgbClr val="333333"/>
                </a:solidFill>
                <a:effectLst/>
                <a:latin typeface="helvetica" panose="020B0604020202020204" pitchFamily="34" charset="0"/>
              </a:rPr>
              <a:t>repositories be kept under 1GB </a:t>
            </a:r>
            <a:r>
              <a:rPr lang="en-US" sz="2400" b="0" i="0" dirty="0" smtClean="0">
                <a:solidFill>
                  <a:srgbClr val="333333"/>
                </a:solidFill>
                <a:effectLst/>
                <a:latin typeface="helvetica" panose="020B0604020202020204" pitchFamily="34" charset="0"/>
              </a:rPr>
              <a:t>each. This limit is easy to stay within if large files are kept out of the repository. </a:t>
            </a:r>
          </a:p>
          <a:p>
            <a:pPr fontAlgn="base"/>
            <a:endParaRPr lang="en-US" sz="2400" dirty="0">
              <a:solidFill>
                <a:srgbClr val="333333"/>
              </a:solidFill>
              <a:latin typeface="helvetica" panose="020B0604020202020204" pitchFamily="34" charset="0"/>
            </a:endParaRPr>
          </a:p>
          <a:p>
            <a:pPr fontAlgn="base"/>
            <a:r>
              <a:rPr lang="en-US" sz="2400" b="0" i="0" dirty="0" smtClean="0">
                <a:solidFill>
                  <a:srgbClr val="333333"/>
                </a:solidFill>
                <a:effectLst/>
                <a:latin typeface="helvetica" panose="020B0604020202020204" pitchFamily="34" charset="0"/>
              </a:rPr>
              <a:t>If your repository exceeds 1GB, you might receive a polite email from GitHub Support requesting that you reduce the size of the repository to bring it back down.</a:t>
            </a:r>
          </a:p>
          <a:p>
            <a:pPr fontAlgn="base"/>
            <a:endParaRPr lang="en-US" sz="2400" b="0" i="0" dirty="0" smtClean="0">
              <a:solidFill>
                <a:srgbClr val="333333"/>
              </a:solidFill>
              <a:effectLst/>
              <a:latin typeface="helvetica" panose="020B0604020202020204" pitchFamily="34" charset="0"/>
            </a:endParaRPr>
          </a:p>
          <a:p>
            <a:pPr fontAlgn="base"/>
            <a:r>
              <a:rPr lang="en-US" sz="2400" b="0" i="0" dirty="0" smtClean="0">
                <a:solidFill>
                  <a:srgbClr val="333333"/>
                </a:solidFill>
                <a:effectLst/>
                <a:latin typeface="helvetica" panose="020B0604020202020204" pitchFamily="34" charset="0"/>
              </a:rPr>
              <a:t>In addition, we place a </a:t>
            </a:r>
            <a:r>
              <a:rPr lang="en-US" sz="2400" b="1" i="0" dirty="0" smtClean="0">
                <a:solidFill>
                  <a:srgbClr val="333333"/>
                </a:solidFill>
                <a:effectLst/>
                <a:latin typeface="helvetica" panose="020B0604020202020204" pitchFamily="34" charset="0"/>
              </a:rPr>
              <a:t>strict limit of files exceeding 100 MB </a:t>
            </a:r>
            <a:r>
              <a:rPr lang="en-US" sz="2400" b="0" i="0" dirty="0" smtClean="0">
                <a:solidFill>
                  <a:srgbClr val="333333"/>
                </a:solidFill>
                <a:effectLst/>
                <a:latin typeface="helvetica" panose="020B0604020202020204" pitchFamily="34" charset="0"/>
              </a:rPr>
              <a:t>in size. For more information, see "</a:t>
            </a:r>
            <a:r>
              <a:rPr lang="en-US" sz="2400" b="0" i="0" u="none" strike="noStrike" dirty="0" smtClean="0">
                <a:solidFill>
                  <a:srgbClr val="4183C4"/>
                </a:solidFill>
                <a:effectLst/>
                <a:latin typeface="inherit"/>
                <a:hlinkClick r:id="rId2"/>
              </a:rPr>
              <a:t>Working with large files</a:t>
            </a:r>
            <a:r>
              <a:rPr lang="en-US" sz="2400" b="0" i="0" dirty="0" smtClean="0">
                <a:solidFill>
                  <a:srgbClr val="333333"/>
                </a:solidFill>
                <a:effectLst/>
                <a:latin typeface="helvetica" panose="020B0604020202020204" pitchFamily="34" charset="0"/>
              </a:rPr>
              <a:t>.“</a:t>
            </a:r>
          </a:p>
          <a:p>
            <a:pPr fontAlgn="base"/>
            <a:endParaRPr lang="en-US" sz="2400" dirty="0">
              <a:solidFill>
                <a:srgbClr val="333333"/>
              </a:solidFill>
              <a:latin typeface="helvetica" panose="020B0604020202020204" pitchFamily="34" charset="0"/>
            </a:endParaRPr>
          </a:p>
          <a:p>
            <a:pPr fontAlgn="base"/>
            <a:r>
              <a:rPr lang="en-US" sz="2400" i="0" dirty="0" smtClean="0">
                <a:solidFill>
                  <a:srgbClr val="325D72"/>
                </a:solidFill>
                <a:effectLst/>
                <a:latin typeface="helvetica" panose="020B0604020202020204" pitchFamily="34" charset="0"/>
                <a:hlinkClick r:id="rId3"/>
              </a:rPr>
              <a:t>https://help.github.com/articles/what-is-my-disk-quota/</a:t>
            </a:r>
            <a:r>
              <a:rPr lang="en-US" sz="2400" i="0" dirty="0" smtClean="0">
                <a:solidFill>
                  <a:srgbClr val="325D72"/>
                </a:solidFill>
                <a:effectLst/>
                <a:latin typeface="helvetica" panose="020B0604020202020204" pitchFamily="34" charset="0"/>
              </a:rPr>
              <a:t> </a:t>
            </a:r>
          </a:p>
          <a:p>
            <a:pPr fontAlgn="base"/>
            <a:endParaRPr lang="en-US" sz="2400" b="0" i="0" dirty="0">
              <a:solidFill>
                <a:srgbClr val="333333"/>
              </a:solidFill>
              <a:effectLst/>
              <a:latin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19208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1372" y="-99567"/>
            <a:ext cx="7886700" cy="1325563"/>
          </a:xfrm>
        </p:spPr>
        <p:txBody>
          <a:bodyPr/>
          <a:lstStyle/>
          <a:p>
            <a:r>
              <a:rPr lang="en-US" dirty="0" smtClean="0"/>
              <a:t>Github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5925" y="1181048"/>
            <a:ext cx="8972547" cy="4351338"/>
          </a:xfrm>
        </p:spPr>
        <p:txBody>
          <a:bodyPr>
            <a:noAutofit/>
          </a:bodyPr>
          <a:lstStyle/>
          <a:p>
            <a:pPr lvl="1">
              <a:lnSpc>
                <a:spcPct val="100000"/>
              </a:lnSpc>
              <a:spcAft>
                <a:spcPts val="1200"/>
              </a:spcAft>
            </a:pPr>
            <a:r>
              <a:rPr lang="en-US" sz="3200" dirty="0" err="1" smtClean="0"/>
              <a:t>Github</a:t>
            </a:r>
            <a:r>
              <a:rPr lang="en-US" sz="3200" dirty="0" smtClean="0"/>
              <a:t> </a:t>
            </a:r>
            <a:r>
              <a:rPr lang="en-US" sz="3200" dirty="0" smtClean="0"/>
              <a:t>will store your work, but it is not a backup system</a:t>
            </a:r>
          </a:p>
          <a:p>
            <a:pPr lvl="2">
              <a:lnSpc>
                <a:spcPct val="150000"/>
              </a:lnSpc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sz="2800" dirty="0" smtClean="0"/>
              <a:t>It may be somewhere other than your computer</a:t>
            </a:r>
          </a:p>
          <a:p>
            <a:pPr lvl="2">
              <a:lnSpc>
                <a:spcPct val="150000"/>
              </a:lnSpc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sz="2800" dirty="0" smtClean="0"/>
              <a:t>Limited file size (100MB)</a:t>
            </a:r>
          </a:p>
          <a:p>
            <a:pPr lvl="2">
              <a:lnSpc>
                <a:spcPct val="150000"/>
              </a:lnSpc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sz="2800" dirty="0" smtClean="0"/>
              <a:t>Not part of the design of Git or Github</a:t>
            </a:r>
          </a:p>
          <a:p>
            <a:pPr lvl="3">
              <a:lnSpc>
                <a:spcPct val="150000"/>
              </a:lnSpc>
              <a:spcAft>
                <a:spcPts val="1200"/>
              </a:spcAft>
            </a:pPr>
            <a:r>
              <a:rPr lang="en-US" sz="2400" dirty="0" smtClean="0"/>
              <a:t>Encryption, distributed copies, guarantee of uptime, </a:t>
            </a:r>
            <a:r>
              <a:rPr lang="en-US" sz="2400" dirty="0" smtClean="0"/>
              <a:t>etc.</a:t>
            </a:r>
            <a:endParaRPr lang="en-US" sz="2400" dirty="0" smtClean="0"/>
          </a:p>
        </p:txBody>
      </p:sp>
      <p:sp>
        <p:nvSpPr>
          <p:cNvPr id="4" name="Rectangle 3"/>
          <p:cNvSpPr/>
          <p:nvPr/>
        </p:nvSpPr>
        <p:spPr>
          <a:xfrm>
            <a:off x="7006587" y="6227015"/>
            <a:ext cx="217348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cap="none" dirty="0" smtClean="0"/>
              <a:t>Modified from slides </a:t>
            </a:r>
          </a:p>
          <a:p>
            <a:r>
              <a:rPr lang="en-US" cap="none" dirty="0" smtClean="0"/>
              <a:t>Of Timothy </a:t>
            </a:r>
            <a:r>
              <a:rPr lang="en-US" cap="none" dirty="0" err="1" smtClean="0"/>
              <a:t>McRoy</a:t>
            </a:r>
            <a:endParaRPr lang="en-US" cap="none" dirty="0"/>
          </a:p>
        </p:txBody>
      </p:sp>
    </p:spTree>
    <p:extLst>
      <p:ext uri="{BB962C8B-B14F-4D97-AF65-F5344CB8AC3E}">
        <p14:creationId xmlns:p14="http://schemas.microsoft.com/office/powerpoint/2010/main" val="6894216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1195" y="341599"/>
            <a:ext cx="7886700" cy="4351338"/>
          </a:xfrm>
        </p:spPr>
        <p:txBody>
          <a:bodyPr>
            <a:noAutofit/>
          </a:bodyPr>
          <a:lstStyle/>
          <a:p>
            <a:pPr marL="0" indent="0">
              <a:spcAft>
                <a:spcPts val="1200"/>
              </a:spcAft>
              <a:buNone/>
            </a:pPr>
            <a:r>
              <a:rPr lang="en-US" sz="3200" dirty="0" smtClean="0"/>
              <a:t>Share </a:t>
            </a:r>
            <a:r>
              <a:rPr lang="en-US" sz="3200" dirty="0" smtClean="0"/>
              <a:t>and collaborate</a:t>
            </a:r>
          </a:p>
          <a:p>
            <a:pPr lvl="1">
              <a:spcAft>
                <a:spcPts val="1200"/>
              </a:spcAft>
            </a:pPr>
            <a:r>
              <a:rPr lang="en-US" sz="2800" dirty="0" smtClean="0"/>
              <a:t>Easy to distribute work</a:t>
            </a:r>
          </a:p>
          <a:p>
            <a:pPr lvl="2">
              <a:spcAft>
                <a:spcPts val="1200"/>
              </a:spcAft>
            </a:pPr>
            <a:r>
              <a:rPr lang="en-US" sz="2400" dirty="0" smtClean="0"/>
              <a:t>clone</a:t>
            </a:r>
          </a:p>
          <a:p>
            <a:pPr lvl="1">
              <a:spcAft>
                <a:spcPts val="1200"/>
              </a:spcAft>
            </a:pPr>
            <a:r>
              <a:rPr lang="en-US" sz="2800" dirty="0" smtClean="0"/>
              <a:t>Easy to improve on the work of others</a:t>
            </a:r>
          </a:p>
          <a:p>
            <a:pPr lvl="2">
              <a:spcAft>
                <a:spcPts val="1200"/>
              </a:spcAft>
            </a:pPr>
            <a:r>
              <a:rPr lang="en-US" sz="2400" dirty="0" smtClean="0"/>
              <a:t>fork</a:t>
            </a:r>
          </a:p>
          <a:p>
            <a:pPr lvl="1">
              <a:spcAft>
                <a:spcPts val="1200"/>
              </a:spcAft>
            </a:pPr>
            <a:r>
              <a:rPr lang="en-US" sz="2800" dirty="0" smtClean="0"/>
              <a:t>Easy to take help from others</a:t>
            </a:r>
          </a:p>
          <a:p>
            <a:pPr lvl="2">
              <a:spcAft>
                <a:spcPts val="1200"/>
              </a:spcAft>
            </a:pPr>
            <a:r>
              <a:rPr lang="en-US" sz="2400" dirty="0" smtClean="0"/>
              <a:t>pull</a:t>
            </a:r>
            <a:endParaRPr lang="en-US" sz="1800" dirty="0" smtClean="0"/>
          </a:p>
        </p:txBody>
      </p:sp>
      <p:sp>
        <p:nvSpPr>
          <p:cNvPr id="5" name="Rectangle 4"/>
          <p:cNvSpPr/>
          <p:nvPr/>
        </p:nvSpPr>
        <p:spPr>
          <a:xfrm>
            <a:off x="7006587" y="6227015"/>
            <a:ext cx="217348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cap="none" dirty="0" smtClean="0"/>
              <a:t>Modified from slides </a:t>
            </a:r>
          </a:p>
          <a:p>
            <a:r>
              <a:rPr lang="en-US" cap="none" dirty="0" smtClean="0"/>
              <a:t>Of Timothy </a:t>
            </a:r>
            <a:r>
              <a:rPr lang="en-US" cap="none" dirty="0" err="1" smtClean="0"/>
              <a:t>McRoy</a:t>
            </a:r>
            <a:endParaRPr lang="en-US" cap="none" dirty="0"/>
          </a:p>
        </p:txBody>
      </p:sp>
    </p:spTree>
    <p:extLst>
      <p:ext uri="{BB962C8B-B14F-4D97-AF65-F5344CB8AC3E}">
        <p14:creationId xmlns:p14="http://schemas.microsoft.com/office/powerpoint/2010/main" val="23104095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1195" y="356589"/>
            <a:ext cx="7886700" cy="4351338"/>
          </a:xfrm>
        </p:spPr>
        <p:txBody>
          <a:bodyPr>
            <a:noAutofit/>
          </a:bodyPr>
          <a:lstStyle/>
          <a:p>
            <a:pPr marL="0" indent="0">
              <a:spcAft>
                <a:spcPts val="1200"/>
              </a:spcAft>
              <a:buNone/>
            </a:pPr>
            <a:r>
              <a:rPr lang="en-US" sz="3200" dirty="0" smtClean="0"/>
              <a:t>Résumé </a:t>
            </a:r>
            <a:r>
              <a:rPr lang="en-US" sz="3200" dirty="0" smtClean="0"/>
              <a:t>pad</a:t>
            </a:r>
          </a:p>
          <a:p>
            <a:pPr marL="0" indent="0">
              <a:spcAft>
                <a:spcPts val="1200"/>
              </a:spcAft>
              <a:buNone/>
            </a:pPr>
            <a:endParaRPr lang="en-US" sz="900" dirty="0" smtClean="0"/>
          </a:p>
          <a:p>
            <a:pPr lvl="1">
              <a:spcAft>
                <a:spcPts val="1200"/>
              </a:spcAft>
            </a:pPr>
            <a:r>
              <a:rPr lang="en-US" sz="2800" dirty="0" smtClean="0"/>
              <a:t>A Github profile is a great way to showcase your work</a:t>
            </a:r>
            <a:endParaRPr lang="en-US" sz="2800" dirty="0"/>
          </a:p>
          <a:p>
            <a:pPr lvl="1">
              <a:spcAft>
                <a:spcPts val="1200"/>
              </a:spcAft>
            </a:pPr>
            <a:r>
              <a:rPr lang="en-US" sz="2800" dirty="0" smtClean="0"/>
              <a:t>Link to LinkedIn, but it’s not a LinkedIn </a:t>
            </a:r>
            <a:r>
              <a:rPr lang="en-US" sz="2800" dirty="0" smtClean="0"/>
              <a:t>replacement</a:t>
            </a:r>
            <a:endParaRPr lang="en-US" sz="2800" dirty="0" smtClean="0"/>
          </a:p>
        </p:txBody>
      </p:sp>
      <p:sp>
        <p:nvSpPr>
          <p:cNvPr id="4" name="Rectangle 3"/>
          <p:cNvSpPr/>
          <p:nvPr/>
        </p:nvSpPr>
        <p:spPr>
          <a:xfrm>
            <a:off x="7006587" y="6227015"/>
            <a:ext cx="217348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cap="none" dirty="0" smtClean="0"/>
              <a:t>Modified from slides </a:t>
            </a:r>
          </a:p>
          <a:p>
            <a:r>
              <a:rPr lang="en-US" cap="none" dirty="0" smtClean="0"/>
              <a:t>Of Timothy </a:t>
            </a:r>
            <a:r>
              <a:rPr lang="en-US" cap="none" dirty="0" err="1" smtClean="0"/>
              <a:t>McRoy</a:t>
            </a:r>
            <a:endParaRPr lang="en-US" cap="none" dirty="0"/>
          </a:p>
        </p:txBody>
      </p:sp>
    </p:spTree>
    <p:extLst>
      <p:ext uri="{BB962C8B-B14F-4D97-AF65-F5344CB8AC3E}">
        <p14:creationId xmlns:p14="http://schemas.microsoft.com/office/powerpoint/2010/main" val="32737829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2400"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987</TotalTime>
  <Words>979</Words>
  <Application>Microsoft Office PowerPoint</Application>
  <PresentationFormat>On-screen Show (4:3)</PresentationFormat>
  <Paragraphs>134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Arial</vt:lpstr>
      <vt:lpstr>Calibri</vt:lpstr>
      <vt:lpstr>Calibri Light</vt:lpstr>
      <vt:lpstr>helvetica</vt:lpstr>
      <vt:lpstr>inherit</vt:lpstr>
      <vt:lpstr>Wingdings</vt:lpstr>
      <vt:lpstr>Office Theme</vt:lpstr>
      <vt:lpstr>PowerPoint Presentation</vt:lpstr>
      <vt:lpstr>Git &amp; Github</vt:lpstr>
      <vt:lpstr>Git</vt:lpstr>
      <vt:lpstr>Git:  Can download and run on your own computer.</vt:lpstr>
      <vt:lpstr>Github:  Web-based collaboration</vt:lpstr>
      <vt:lpstr>PowerPoint Presentation</vt:lpstr>
      <vt:lpstr>Github</vt:lpstr>
      <vt:lpstr>PowerPoint Presentation</vt:lpstr>
      <vt:lpstr>PowerPoint Presentation</vt:lpstr>
      <vt:lpstr>PowerPoint Presentation</vt:lpstr>
      <vt:lpstr>Getting software from Github</vt:lpstr>
      <vt:lpstr>Getting software from Github</vt:lpstr>
      <vt:lpstr>Don’t forget to install it</vt:lpstr>
      <vt:lpstr>PowerPoint Presentation</vt:lpstr>
      <vt:lpstr>PowerPoint Presentation</vt:lpstr>
      <vt:lpstr>PowerPoint Presentation</vt:lpstr>
      <vt:lpstr>PowerPoint Presentation</vt:lpstr>
    </vt:vector>
  </TitlesOfParts>
  <Company>The University of Iowa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Darcy, Isabel K</dc:creator>
  <cp:lastModifiedBy>Darcy, Isabel K</cp:lastModifiedBy>
  <cp:revision>24</cp:revision>
  <dcterms:created xsi:type="dcterms:W3CDTF">2015-04-29T22:59:27Z</dcterms:created>
  <dcterms:modified xsi:type="dcterms:W3CDTF">2015-04-30T15:27:07Z</dcterms:modified>
</cp:coreProperties>
</file>