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6" r:id="rId5"/>
    <p:sldId id="260" r:id="rId6"/>
    <p:sldId id="270" r:id="rId7"/>
    <p:sldId id="267" r:id="rId8"/>
    <p:sldId id="261" r:id="rId9"/>
    <p:sldId id="288" r:id="rId10"/>
    <p:sldId id="271" r:id="rId11"/>
    <p:sldId id="263" r:id="rId12"/>
    <p:sldId id="289" r:id="rId13"/>
    <p:sldId id="291" r:id="rId14"/>
    <p:sldId id="278" r:id="rId15"/>
    <p:sldId id="292" r:id="rId16"/>
    <p:sldId id="293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84" autoAdjust="0"/>
    <p:restoredTop sz="94660"/>
  </p:normalViewPr>
  <p:slideViewPr>
    <p:cSldViewPr snapToGrid="0">
      <p:cViewPr>
        <p:scale>
          <a:sx n="83" d="100"/>
          <a:sy n="83" d="100"/>
        </p:scale>
        <p:origin x="12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2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4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0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6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1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6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8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8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7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5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70035-CDF7-41AA-A205-6A5FC0775AD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1637B-0B08-46B8-800D-67286C82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7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dcomics.com/comics/archive.php?comicid=15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hdcomics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help.github.com/articles/good-resources-for-learning-git-and-github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imothy-mcroy/mapp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imothy-mcroy/mappe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log/1707-soft-wrapping-on-prose-diff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ithub.com/articles/what-is-my-disk-quota/" TargetMode="External"/><Relationship Id="rId2" Type="http://schemas.openxmlformats.org/officeDocument/2006/relationships/hyperlink" Target="https://help.github.com/articles/working-with-large-file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72" y="0"/>
            <a:ext cx="8197596" cy="109301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6532" y="6488668"/>
            <a:ext cx="6239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http://www.phdcomics.com/comics/archive.php?comicid=</a:t>
            </a:r>
            <a:r>
              <a:rPr lang="en-US" dirty="0" smtClean="0">
                <a:hlinkClick r:id="rId3"/>
              </a:rPr>
              <a:t>1553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004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"Piled Higher and Deeper" by Jorge </a:t>
            </a:r>
            <a:r>
              <a:rPr lang="en-US" dirty="0" smtClean="0"/>
              <a:t>Cham </a:t>
            </a:r>
            <a:r>
              <a:rPr lang="en-US" dirty="0" smtClean="0">
                <a:hlinkClick r:id="rId4"/>
              </a:rPr>
              <a:t>www.phdcomics.com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289" y="18555"/>
            <a:ext cx="919646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2"/>
              </a:rPr>
              <a:t>https://help.github.com/articles/good-resources-for-learning-git-and-github/</a:t>
            </a:r>
            <a:endParaRPr lang="en-US" sz="2000" dirty="0" smtClean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00" y="422901"/>
            <a:ext cx="9144000" cy="698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07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software from 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 a terminal and change your current directory to the one where you would like the repository (Program) to be saved.</a:t>
            </a:r>
            <a:endParaRPr lang="en-US" dirty="0"/>
          </a:p>
          <a:p>
            <a:r>
              <a:rPr lang="en-US" dirty="0" smtClean="0"/>
              <a:t>Navigate to the repositories Github page in a web browser </a:t>
            </a:r>
          </a:p>
          <a:p>
            <a:r>
              <a:rPr lang="en-US" dirty="0" smtClean="0"/>
              <a:t>For this example, we’ll use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github.com/timothy-mcroy/mapper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90926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711" y="-16489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Getting software from Github</a:t>
            </a: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39449" y="5653805"/>
            <a:ext cx="5418943" cy="322177"/>
            <a:chOff x="1580826" y="5758735"/>
            <a:chExt cx="3330200" cy="322177"/>
          </a:xfrm>
        </p:grpSpPr>
        <p:sp>
          <p:nvSpPr>
            <p:cNvPr id="5" name="Left Brace 4"/>
            <p:cNvSpPr/>
            <p:nvPr/>
          </p:nvSpPr>
          <p:spPr>
            <a:xfrm rot="16200000">
              <a:off x="3514920" y="5393852"/>
              <a:ext cx="322175" cy="1051942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Left Brace 5"/>
            <p:cNvSpPr/>
            <p:nvPr/>
          </p:nvSpPr>
          <p:spPr>
            <a:xfrm rot="16200000">
              <a:off x="4459346" y="5629231"/>
              <a:ext cx="322176" cy="581185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2140410" y="5199152"/>
              <a:ext cx="322176" cy="1441343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" name="Rectangle 7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  <p:sp>
        <p:nvSpPr>
          <p:cNvPr id="10" name="TextBox 9"/>
          <p:cNvSpPr txBox="1"/>
          <p:nvPr/>
        </p:nvSpPr>
        <p:spPr>
          <a:xfrm>
            <a:off x="775457" y="914400"/>
            <a:ext cx="768995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you decide that you like the repository, you can</a:t>
            </a:r>
          </a:p>
          <a:p>
            <a:endParaRPr lang="en-US" sz="1400" dirty="0" smtClean="0"/>
          </a:p>
          <a:p>
            <a:pPr lvl="1"/>
            <a:r>
              <a:rPr lang="en-US" sz="2400" dirty="0" smtClean="0"/>
              <a:t>Copy the URL of the page</a:t>
            </a:r>
          </a:p>
          <a:p>
            <a:pPr lvl="1"/>
            <a:r>
              <a:rPr lang="en-US" sz="2400" dirty="0" smtClean="0"/>
              <a:t>Type “</a:t>
            </a:r>
            <a:r>
              <a:rPr lang="en-US" sz="2400" dirty="0" err="1" smtClean="0"/>
              <a:t>git</a:t>
            </a:r>
            <a:r>
              <a:rPr lang="en-US" sz="2400" dirty="0" smtClean="0"/>
              <a:t> clone ” into the terminal</a:t>
            </a:r>
          </a:p>
          <a:p>
            <a:pPr lvl="1"/>
            <a:r>
              <a:rPr lang="en-US" sz="2400" dirty="0" smtClean="0"/>
              <a:t>Paste the URL in to the terminal</a:t>
            </a:r>
          </a:p>
          <a:p>
            <a:pPr lvl="1"/>
            <a:r>
              <a:rPr lang="en-US" sz="2400" dirty="0" smtClean="0"/>
              <a:t>Press enter</a:t>
            </a:r>
          </a:p>
          <a:p>
            <a:pPr lvl="1"/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will download the entire repository in a directory named after the repository.  In the case of the example, the directory would be called mapper.</a:t>
            </a:r>
          </a:p>
          <a:p>
            <a:endParaRPr lang="en-US" dirty="0">
              <a:hlinkClick r:id=""/>
            </a:endParaRPr>
          </a:p>
          <a:p>
            <a:r>
              <a:rPr lang="en-US" sz="2400" dirty="0" smtClean="0">
                <a:hlinkClick r:id=""/>
              </a:rPr>
              <a:t>https</a:t>
            </a:r>
            <a:r>
              <a:rPr lang="en-US" sz="2400" dirty="0" smtClean="0">
                <a:hlinkClick r:id="rId2"/>
              </a:rPr>
              <a:t>://github.com/timothy-mcroy/mapper</a:t>
            </a:r>
            <a:endParaRPr lang="en-US" sz="2400" dirty="0" smtClean="0"/>
          </a:p>
          <a:p>
            <a:endParaRPr lang="en-US" sz="2400" dirty="0" smtClean="0">
              <a:hlinkClick r:id=""/>
            </a:endParaRPr>
          </a:p>
          <a:p>
            <a:endParaRPr lang="en-US" dirty="0" smtClean="0"/>
          </a:p>
          <a:p>
            <a:r>
              <a:rPr lang="en-US" sz="2400" dirty="0" smtClean="0"/>
              <a:t>       Hosting site</a:t>
            </a:r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en-US" sz="2400" dirty="0" smtClean="0"/>
              <a:t>Author        Repository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327" y="3166319"/>
            <a:ext cx="8289561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hawkid@serv1234[~]% </a:t>
            </a:r>
            <a:r>
              <a:rPr lang="en-US" sz="2000" dirty="0" err="1" smtClean="0"/>
              <a:t>git</a:t>
            </a:r>
            <a:r>
              <a:rPr lang="en-US" sz="2000" dirty="0" smtClean="0"/>
              <a:t> clone https://github.com/timothy-mcroy/mapper</a:t>
            </a:r>
          </a:p>
        </p:txBody>
      </p:sp>
    </p:spTree>
    <p:extLst>
      <p:ext uri="{BB962C8B-B14F-4D97-AF65-F5344CB8AC3E}">
        <p14:creationId xmlns:p14="http://schemas.microsoft.com/office/powerpoint/2010/main" val="19375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to install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Github wiki page for installation instructions</a:t>
            </a:r>
          </a:p>
          <a:p>
            <a:pPr lvl="1"/>
            <a:r>
              <a:rPr lang="en-US" dirty="0" smtClean="0"/>
              <a:t>Sometimes, a package has several dependencies that need to be installed and that won’t necessarily be mentioned</a:t>
            </a:r>
          </a:p>
          <a:p>
            <a:pPr lvl="1"/>
            <a:r>
              <a:rPr lang="en-US" dirty="0" smtClean="0"/>
              <a:t>Occasionally, those instructions require administrator privileges. </a:t>
            </a:r>
          </a:p>
          <a:p>
            <a:pPr lvl="2"/>
            <a:r>
              <a:rPr lang="en-US" dirty="0" smtClean="0"/>
              <a:t>For the mapper repository, the CSG administrators have already installed everything that you wouldn’t be able to install. </a:t>
            </a:r>
            <a:r>
              <a:rPr lang="en-US" dirty="0"/>
              <a:t> </a:t>
            </a:r>
            <a:r>
              <a:rPr lang="en-US" dirty="0" smtClean="0"/>
              <a:t>You will still need to get the other things installed, as they work on a per-profile basis.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8275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0355"/>
            <a:ext cx="9144000" cy="61458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11564" y="93646"/>
            <a:ext cx="6209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Another Distributed Version Control System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5843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7358" y="98557"/>
            <a:ext cx="879173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Typical HW 7 grade + comments:</a:t>
            </a:r>
          </a:p>
          <a:p>
            <a:endParaRPr lang="en-US" sz="2000" dirty="0"/>
          </a:p>
          <a:p>
            <a:r>
              <a:rPr lang="en-US" sz="2000" dirty="0" smtClean="0"/>
              <a:t>Current </a:t>
            </a:r>
            <a:r>
              <a:rPr lang="en-US" sz="2000" dirty="0"/>
              <a:t>project grade:  125</a:t>
            </a:r>
          </a:p>
          <a:p>
            <a:endParaRPr lang="en-US" sz="2000" dirty="0"/>
          </a:p>
          <a:p>
            <a:r>
              <a:rPr lang="en-US" sz="2000" dirty="0"/>
              <a:t>HW 7 grade: 12.5 * 2 = 25</a:t>
            </a:r>
          </a:p>
          <a:p>
            <a:endParaRPr lang="en-US" sz="2000" dirty="0"/>
          </a:p>
          <a:p>
            <a:r>
              <a:rPr lang="en-US" sz="2000" dirty="0" smtClean="0"/>
              <a:t>For </a:t>
            </a:r>
            <a:r>
              <a:rPr lang="en-US" sz="2000" dirty="0"/>
              <a:t>the math TDA background, make an appointment with one of the mentors to go over this section with you.  You can e-mail all the mentors with the times you are available and exactly what you would like to discuss (</a:t>
            </a:r>
            <a:r>
              <a:rPr lang="en-US" sz="2000" dirty="0" err="1"/>
              <a:t>simplicial</a:t>
            </a:r>
            <a:r>
              <a:rPr lang="en-US" sz="2000" dirty="0"/>
              <a:t> complex, homology, persistence, etc.).</a:t>
            </a:r>
          </a:p>
          <a:p>
            <a:endParaRPr lang="en-US" sz="2000" dirty="0"/>
          </a:p>
          <a:p>
            <a:r>
              <a:rPr lang="en-US" sz="2000" dirty="0"/>
              <a:t>Obtain feedback for some sections from the writing center.  You don't need to implement any feedback if you disagree with it, </a:t>
            </a:r>
            <a:r>
              <a:rPr lang="en-US" sz="2000" dirty="0" smtClean="0"/>
              <a:t>but </a:t>
            </a:r>
            <a:r>
              <a:rPr lang="en-US" sz="2000" dirty="0"/>
              <a:t>suggestions could help you improve your grade.  </a:t>
            </a:r>
          </a:p>
          <a:p>
            <a:endParaRPr lang="en-US" sz="2000" dirty="0"/>
          </a:p>
          <a:p>
            <a:r>
              <a:rPr lang="en-US" sz="2000" dirty="0"/>
              <a:t>From project page:  "Describe how the data is created, what is its format, what are issues that one should consider (for example are their different types of noise), etc."  </a:t>
            </a:r>
          </a:p>
          <a:p>
            <a:endParaRPr lang="en-US" sz="2000" dirty="0"/>
          </a:p>
          <a:p>
            <a:pPr lvl="1"/>
            <a:r>
              <a:rPr lang="en-US" sz="2000" dirty="0" smtClean="0"/>
              <a:t>At </a:t>
            </a:r>
            <a:r>
              <a:rPr lang="en-US" sz="2000" dirty="0"/>
              <a:t>minimum state how many data points and how many coordinates.  </a:t>
            </a:r>
            <a:endParaRPr lang="en-US" sz="2000" dirty="0" smtClean="0"/>
          </a:p>
          <a:p>
            <a:pPr lvl="1"/>
            <a:r>
              <a:rPr lang="en-US" sz="2000" dirty="0" smtClean="0"/>
              <a:t>E.g</a:t>
            </a:r>
            <a:r>
              <a:rPr lang="en-US" sz="2000" dirty="0"/>
              <a:t>., k points in </a:t>
            </a:r>
            <a:r>
              <a:rPr lang="en-US" sz="2000" dirty="0" smtClean="0"/>
              <a:t>R</a:t>
            </a:r>
            <a:r>
              <a:rPr lang="en-US" sz="2000" baseline="30000" dirty="0" smtClean="0"/>
              <a:t>n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00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744" y="165452"/>
            <a:ext cx="84544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Include documented code (or pseudo-code</a:t>
            </a:r>
            <a:r>
              <a:rPr lang="en-US" sz="2400" dirty="0" smtClean="0"/>
              <a:t>).  You must include all code/info needed to reproduce your results.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a reference appears in your bibliography, you must cite the reference in your paper.  </a:t>
            </a:r>
          </a:p>
          <a:p>
            <a:endParaRPr lang="en-US" sz="2400" dirty="0"/>
          </a:p>
          <a:p>
            <a:r>
              <a:rPr lang="en-US" sz="2400" dirty="0"/>
              <a:t>All figures </a:t>
            </a:r>
            <a:r>
              <a:rPr lang="en-US" sz="2400" dirty="0" smtClean="0"/>
              <a:t>and tables should have </a:t>
            </a:r>
            <a:r>
              <a:rPr lang="en-US" sz="2400" dirty="0"/>
              <a:t>captions and should be referenced in your paper (if you have a </a:t>
            </a:r>
            <a:r>
              <a:rPr lang="en-US" sz="2400" dirty="0" smtClean="0"/>
              <a:t>figure/table, </a:t>
            </a:r>
            <a:r>
              <a:rPr lang="en-US" sz="2400" dirty="0"/>
              <a:t>refer to it in your text</a:t>
            </a:r>
            <a:r>
              <a:rPr lang="en-US" sz="2400" dirty="0" smtClean="0"/>
              <a:t>).  If the figure/table is not original to you, you must cite your source.  Re-drawing someone else’s figure/table does not make it your original figure.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Break up your paper into sections and possibly subsections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Consider </a:t>
            </a:r>
            <a:r>
              <a:rPr lang="en-US" sz="2400" dirty="0" smtClean="0"/>
              <a:t>explaining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with an example.</a:t>
            </a:r>
          </a:p>
          <a:p>
            <a:endParaRPr lang="en-US" sz="2400" dirty="0" smtClean="0"/>
          </a:p>
          <a:p>
            <a:r>
              <a:rPr lang="en-US" sz="2400" dirty="0" smtClean="0"/>
              <a:t>Consider explaining  the barcode for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with an example.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9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210" y="63473"/>
            <a:ext cx="861184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Should I start with a more general lecture on data analysis?</a:t>
            </a:r>
          </a:p>
          <a:p>
            <a:endParaRPr lang="en-US" sz="2400" dirty="0"/>
          </a:p>
          <a:p>
            <a:r>
              <a:rPr lang="en-US" sz="2400" dirty="0" smtClean="0"/>
              <a:t>How </a:t>
            </a:r>
            <a:r>
              <a:rPr lang="en-US" sz="2400" dirty="0"/>
              <a:t>did you like the you tube lectures?</a:t>
            </a:r>
          </a:p>
          <a:p>
            <a:endParaRPr lang="en-US" sz="2400" dirty="0"/>
          </a:p>
          <a:p>
            <a:r>
              <a:rPr lang="en-US" sz="2400" dirty="0"/>
              <a:t>How did you like the in-class worksheets?</a:t>
            </a:r>
          </a:p>
          <a:p>
            <a:endParaRPr lang="en-US" sz="2400" dirty="0"/>
          </a:p>
          <a:p>
            <a:r>
              <a:rPr lang="en-US" sz="2400" dirty="0"/>
              <a:t>Would you have liked more videos and in class worksheets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Should I ask TA to post deadlines on ICON?</a:t>
            </a:r>
          </a:p>
          <a:p>
            <a:endParaRPr lang="en-US" sz="2400" dirty="0" smtClean="0"/>
          </a:p>
          <a:p>
            <a:r>
              <a:rPr lang="en-US" sz="2400" dirty="0" smtClean="0"/>
              <a:t>Thoughts on starting </a:t>
            </a:r>
            <a:r>
              <a:rPr lang="en-US" sz="2400" dirty="0"/>
              <a:t>week 1:  Class wiki project describing topology including deformation retract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What do you think of my plan for assigning more HW, starting R sooner, and having parts of project turned in earlier with firm deadlines.</a:t>
            </a:r>
          </a:p>
          <a:p>
            <a:endParaRPr lang="en-US" sz="2400" dirty="0"/>
          </a:p>
          <a:p>
            <a:r>
              <a:rPr lang="en-US" sz="2400" smtClean="0"/>
              <a:t>Other ideas/comments</a:t>
            </a:r>
            <a:r>
              <a:rPr lang="en-US" sz="2400" dirty="0" smtClean="0"/>
              <a:t>?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Git &amp; Github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9815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276" y="-114696"/>
            <a:ext cx="7886700" cy="1325563"/>
          </a:xfrm>
        </p:spPr>
        <p:txBody>
          <a:bodyPr/>
          <a:lstStyle/>
          <a:p>
            <a:r>
              <a:rPr lang="en-US" dirty="0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451" y="352785"/>
            <a:ext cx="6709906" cy="3645976"/>
          </a:xfrm>
        </p:spPr>
        <p:txBody>
          <a:bodyPr>
            <a:normAutofit/>
          </a:bodyPr>
          <a:lstStyle/>
          <a:p>
            <a:r>
              <a:rPr lang="en-US" dirty="0" smtClean="0"/>
              <a:t>Version Control System</a:t>
            </a:r>
          </a:p>
          <a:p>
            <a:pPr lvl="1"/>
            <a:r>
              <a:rPr lang="en-US" dirty="0" smtClean="0"/>
              <a:t>Allows you to track changes in a </a:t>
            </a:r>
            <a:r>
              <a:rPr lang="en-US" dirty="0" smtClean="0"/>
              <a:t>project</a:t>
            </a:r>
            <a:endParaRPr lang="en-US" dirty="0" smtClean="0"/>
          </a:p>
        </p:txBody>
      </p:sp>
      <p:pic>
        <p:nvPicPr>
          <p:cNvPr id="9" name="Picture 2" descr="https://camo.githubusercontent.com/a052efae848ef25d6a825516fb3d7e213a419d3f/68747470733a2f2f662e636c6f75642e6769746875622e636f6d2f6173736574732f3137332f313635373831322f64336661623262652d356238392d313165332d383362352d6563656363626535323135382e706e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808" y="1453771"/>
            <a:ext cx="7725192" cy="475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ine Callout 1 9"/>
          <p:cNvSpPr/>
          <p:nvPr/>
        </p:nvSpPr>
        <p:spPr>
          <a:xfrm>
            <a:off x="122049" y="2840879"/>
            <a:ext cx="1147843" cy="558584"/>
          </a:xfrm>
          <a:prstGeom prst="borderCallout1">
            <a:avLst>
              <a:gd name="adj1" fmla="val 53443"/>
              <a:gd name="adj2" fmla="val 100691"/>
              <a:gd name="adj3" fmla="val 62524"/>
              <a:gd name="adj4" fmla="val 123935"/>
            </a:avLst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Old Line</a:t>
            </a:r>
            <a:endParaRPr lang="en-US" sz="2000" dirty="0"/>
          </a:p>
        </p:txBody>
      </p:sp>
      <p:sp>
        <p:nvSpPr>
          <p:cNvPr id="11" name="Line Callout 1 10"/>
          <p:cNvSpPr/>
          <p:nvPr/>
        </p:nvSpPr>
        <p:spPr>
          <a:xfrm>
            <a:off x="122049" y="4295292"/>
            <a:ext cx="1147843" cy="558584"/>
          </a:xfrm>
          <a:prstGeom prst="borderCallout1">
            <a:avLst>
              <a:gd name="adj1" fmla="val 49418"/>
              <a:gd name="adj2" fmla="val 98732"/>
              <a:gd name="adj3" fmla="val -56003"/>
              <a:gd name="adj4" fmla="val 154875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New Line</a:t>
            </a:r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122049" y="6437274"/>
            <a:ext cx="8711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github.com/blog/1707-soft-wrapping-on-prose-diffs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32027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33" y="27851"/>
            <a:ext cx="8724275" cy="1325563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+mn-lt"/>
              </a:rPr>
              <a:t>Git</a:t>
            </a:r>
            <a:r>
              <a:rPr lang="en-US" sz="3200" dirty="0" smtClean="0">
                <a:latin typeface="+mn-lt"/>
              </a:rPr>
              <a:t>:  Can download and run on your own computer.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3" y="1387912"/>
            <a:ext cx="7994227" cy="3645976"/>
          </a:xfrm>
        </p:spPr>
        <p:txBody>
          <a:bodyPr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200" dirty="0" smtClean="0"/>
              <a:t>Not </a:t>
            </a:r>
            <a:r>
              <a:rPr lang="en-US" sz="3200" dirty="0" smtClean="0"/>
              <a:t>a backup system</a:t>
            </a:r>
          </a:p>
          <a:p>
            <a:pPr lvl="1">
              <a:spcAft>
                <a:spcPts val="1800"/>
              </a:spcAft>
            </a:pPr>
            <a:r>
              <a:rPr lang="en-US" sz="3200" dirty="0" smtClean="0"/>
              <a:t>A backup system is used to recover files in case something bad happens to the original copy</a:t>
            </a:r>
          </a:p>
          <a:p>
            <a:pPr lvl="1">
              <a:spcAft>
                <a:spcPts val="1800"/>
              </a:spcAft>
            </a:pPr>
            <a:r>
              <a:rPr lang="en-US" sz="3200" dirty="0" smtClean="0"/>
              <a:t>Git tracks changes locally in a directory called .git</a:t>
            </a:r>
          </a:p>
          <a:p>
            <a:pPr lvl="2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If that directory was deleted, git would lose all of the previous versions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405754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72" y="-99567"/>
            <a:ext cx="7886700" cy="1325563"/>
          </a:xfrm>
        </p:spPr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:  </a:t>
            </a:r>
            <a:r>
              <a:rPr lang="en-US" dirty="0"/>
              <a:t>Web-based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709" y="1181048"/>
            <a:ext cx="8485370" cy="4351338"/>
          </a:xfrm>
        </p:spPr>
        <p:txBody>
          <a:bodyPr>
            <a:noAutofit/>
          </a:bodyPr>
          <a:lstStyle/>
          <a:p>
            <a:pPr lvl="1">
              <a:spcAft>
                <a:spcPts val="1200"/>
              </a:spcAft>
            </a:pPr>
            <a:r>
              <a:rPr lang="en-US" sz="3200" dirty="0" err="1" smtClean="0"/>
              <a:t>Github</a:t>
            </a:r>
            <a:r>
              <a:rPr lang="en-US" sz="3200" dirty="0" smtClean="0"/>
              <a:t> </a:t>
            </a:r>
            <a:r>
              <a:rPr lang="en-US" sz="3200" dirty="0" smtClean="0"/>
              <a:t>is a website which will help visualize some of the features of git</a:t>
            </a:r>
          </a:p>
          <a:p>
            <a:pPr lvl="1">
              <a:spcAft>
                <a:spcPts val="1200"/>
              </a:spcAft>
            </a:pPr>
            <a:r>
              <a:rPr lang="en-US" sz="3200" dirty="0" smtClean="0"/>
              <a:t>Github, like many code hosting websites, allows for public hosting of programs</a:t>
            </a:r>
          </a:p>
          <a:p>
            <a:pPr lvl="2">
              <a:spcAft>
                <a:spcPts val="1200"/>
              </a:spcAft>
            </a:pPr>
            <a:r>
              <a:rPr lang="en-US" sz="2800" dirty="0" smtClean="0"/>
              <a:t>This allows for interested programmers to take part in furthering </a:t>
            </a:r>
            <a:r>
              <a:rPr lang="en-US" sz="2800" dirty="0" smtClean="0"/>
              <a:t>development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65433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365" y="331985"/>
            <a:ext cx="892884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i="0" dirty="0" smtClean="0">
                <a:effectLst/>
                <a:latin typeface="helvetica" panose="020B0604020202020204" pitchFamily="34" charset="0"/>
              </a:rPr>
              <a:t>For the free version of </a:t>
            </a:r>
            <a:r>
              <a:rPr lang="en-US" sz="2400" i="0" dirty="0" err="1" smtClean="0">
                <a:effectLst/>
                <a:latin typeface="helvetica" panose="020B0604020202020204" pitchFamily="34" charset="0"/>
              </a:rPr>
              <a:t>Github</a:t>
            </a:r>
            <a:r>
              <a:rPr lang="en-US" sz="2400" i="0" dirty="0" smtClean="0">
                <a:effectLst/>
                <a:latin typeface="helvetica" panose="020B0604020202020204" pitchFamily="34" charset="0"/>
              </a:rPr>
              <a:t> (where all repositories are public):</a:t>
            </a:r>
          </a:p>
          <a:p>
            <a:pPr fontAlgn="base"/>
            <a:endParaRPr lang="en-US" sz="2400" b="1" dirty="0">
              <a:solidFill>
                <a:srgbClr val="325D72"/>
              </a:solidFill>
              <a:latin typeface="helvetica" panose="020B0604020202020204" pitchFamily="34" charset="0"/>
            </a:endParaRPr>
          </a:p>
          <a:p>
            <a:pPr fontAlgn="base"/>
            <a:r>
              <a:rPr lang="en-US" sz="2400" b="1" i="0" dirty="0" smtClean="0">
                <a:solidFill>
                  <a:srgbClr val="325D72"/>
                </a:solidFill>
                <a:effectLst/>
                <a:latin typeface="helvetica" panose="020B0604020202020204" pitchFamily="34" charset="0"/>
              </a:rPr>
              <a:t>File and repository size limitations</a:t>
            </a:r>
          </a:p>
          <a:p>
            <a:pPr fontAlgn="base"/>
            <a:endParaRPr lang="en-US" sz="2400" b="1" i="0" dirty="0" smtClean="0">
              <a:solidFill>
                <a:srgbClr val="325D72"/>
              </a:solidFill>
              <a:effectLst/>
              <a:latin typeface="helvetica" panose="020B0604020202020204" pitchFamily="34" charset="0"/>
            </a:endParaRPr>
          </a:p>
          <a:p>
            <a:pPr fontAlgn="base"/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We recommend 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repositories be kept under 1GB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each. This limit is easy to stay within if large files are kept out of the repository. </a:t>
            </a:r>
          </a:p>
          <a:p>
            <a:pPr fontAlgn="base"/>
            <a:endParaRPr lang="en-US" sz="2400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pPr fontAlgn="base"/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If your repository exceeds 1GB, you might receive a polite email from GitHub Support requesting that you reduce the size of the repository to bring it back down.</a:t>
            </a:r>
          </a:p>
          <a:p>
            <a:pPr fontAlgn="base"/>
            <a:endParaRPr lang="en-US" sz="2400" b="0" i="0" dirty="0" smtClean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fontAlgn="base"/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In addition, we place a 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strict limit of files exceeding 100 MB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in size. For more information, see "</a:t>
            </a:r>
            <a:r>
              <a:rPr lang="en-US" sz="2400" b="0" i="0" u="none" strike="noStrike" dirty="0" smtClean="0">
                <a:solidFill>
                  <a:srgbClr val="4183C4"/>
                </a:solidFill>
                <a:effectLst/>
                <a:latin typeface="inherit"/>
                <a:hlinkClick r:id="rId2"/>
              </a:rPr>
              <a:t>Working with large files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.“</a:t>
            </a:r>
          </a:p>
          <a:p>
            <a:pPr fontAlgn="base"/>
            <a:endParaRPr lang="en-US" sz="2400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pPr fontAlgn="base"/>
            <a:r>
              <a:rPr lang="en-US" sz="2400" i="0" dirty="0" smtClean="0">
                <a:solidFill>
                  <a:srgbClr val="325D72"/>
                </a:solidFill>
                <a:effectLst/>
                <a:latin typeface="helvetica" panose="020B0604020202020204" pitchFamily="34" charset="0"/>
                <a:hlinkClick r:id="rId3"/>
              </a:rPr>
              <a:t>https://help.github.com/articles/what-is-my-disk-quota/</a:t>
            </a:r>
            <a:r>
              <a:rPr lang="en-US" sz="2400" i="0" dirty="0" smtClean="0">
                <a:solidFill>
                  <a:srgbClr val="325D72"/>
                </a:solidFill>
                <a:effectLst/>
                <a:latin typeface="helvetica" panose="020B0604020202020204" pitchFamily="34" charset="0"/>
              </a:rPr>
              <a:t> </a:t>
            </a:r>
          </a:p>
          <a:p>
            <a:pPr fontAlgn="base"/>
            <a:endParaRPr lang="en-US" sz="24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92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72" y="-99567"/>
            <a:ext cx="7886700" cy="1325563"/>
          </a:xfrm>
        </p:spPr>
        <p:txBody>
          <a:bodyPr/>
          <a:lstStyle/>
          <a:p>
            <a:r>
              <a:rPr lang="en-US" dirty="0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925" y="1181048"/>
            <a:ext cx="8972547" cy="435133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200" dirty="0" err="1" smtClean="0"/>
              <a:t>Github</a:t>
            </a:r>
            <a:r>
              <a:rPr lang="en-US" sz="3200" dirty="0" smtClean="0"/>
              <a:t> </a:t>
            </a:r>
            <a:r>
              <a:rPr lang="en-US" sz="3200" dirty="0" smtClean="0"/>
              <a:t>will store your work, but it is not a backup system</a:t>
            </a:r>
          </a:p>
          <a:p>
            <a:pPr lvl="2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It may be somewhere other than your computer</a:t>
            </a:r>
          </a:p>
          <a:p>
            <a:pPr lvl="2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Limited file size (100MB)</a:t>
            </a:r>
          </a:p>
          <a:p>
            <a:pPr lvl="2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Not part of the design of Git or Github</a:t>
            </a:r>
          </a:p>
          <a:p>
            <a:pPr lvl="3"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/>
              <a:t>Encryption, distributed copies, guarantee of uptime, </a:t>
            </a:r>
            <a:r>
              <a:rPr lang="en-US" sz="2400" dirty="0" smtClean="0"/>
              <a:t>etc.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68942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95" y="341599"/>
            <a:ext cx="7886700" cy="4351338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 smtClean="0"/>
              <a:t>Share </a:t>
            </a:r>
            <a:r>
              <a:rPr lang="en-US" sz="3200" dirty="0" smtClean="0"/>
              <a:t>and collaborate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Easy to distribute work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clone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Easy to improve on the work of others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fork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Easy to take help from others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pull</a:t>
            </a: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310409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95" y="356589"/>
            <a:ext cx="7886700" cy="4351338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 smtClean="0"/>
              <a:t>Résumé </a:t>
            </a:r>
            <a:r>
              <a:rPr lang="en-US" sz="3200" dirty="0" smtClean="0"/>
              <a:t>pad</a:t>
            </a:r>
          </a:p>
          <a:p>
            <a:pPr marL="0" indent="0">
              <a:spcAft>
                <a:spcPts val="1200"/>
              </a:spcAft>
              <a:buNone/>
            </a:pPr>
            <a:endParaRPr lang="en-US" sz="900" dirty="0" smtClean="0"/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A Github profile is a great way to showcase your work</a:t>
            </a:r>
            <a:endParaRPr lang="en-US" sz="2800" dirty="0"/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Link to LinkedIn, but it’s not a LinkedIn </a:t>
            </a:r>
            <a:r>
              <a:rPr lang="en-US" sz="2800" dirty="0" smtClean="0"/>
              <a:t>replacement</a:t>
            </a: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06587" y="6227015"/>
            <a:ext cx="2173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none" dirty="0" smtClean="0"/>
              <a:t>Modified from slides </a:t>
            </a:r>
          </a:p>
          <a:p>
            <a:r>
              <a:rPr lang="en-US" cap="none" dirty="0" smtClean="0"/>
              <a:t>Of Timothy </a:t>
            </a:r>
            <a:r>
              <a:rPr lang="en-US" cap="none" dirty="0" err="1" smtClean="0"/>
              <a:t>McRoy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27378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979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inherit</vt:lpstr>
      <vt:lpstr>Wingdings</vt:lpstr>
      <vt:lpstr>Office Theme</vt:lpstr>
      <vt:lpstr>PowerPoint Presentation</vt:lpstr>
      <vt:lpstr>Git &amp; Github</vt:lpstr>
      <vt:lpstr>Git</vt:lpstr>
      <vt:lpstr>Git:  Can download and run on your own computer.</vt:lpstr>
      <vt:lpstr>Github:  Web-based collaboration</vt:lpstr>
      <vt:lpstr>PowerPoint Presentation</vt:lpstr>
      <vt:lpstr>Github</vt:lpstr>
      <vt:lpstr>PowerPoint Presentation</vt:lpstr>
      <vt:lpstr>PowerPoint Presentation</vt:lpstr>
      <vt:lpstr>PowerPoint Presentation</vt:lpstr>
      <vt:lpstr>Getting software from Github</vt:lpstr>
      <vt:lpstr>Getting software from Github</vt:lpstr>
      <vt:lpstr>Don’t forget to install it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24</cp:revision>
  <dcterms:created xsi:type="dcterms:W3CDTF">2015-04-29T22:59:27Z</dcterms:created>
  <dcterms:modified xsi:type="dcterms:W3CDTF">2015-04-30T15:27:07Z</dcterms:modified>
</cp:coreProperties>
</file>