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334" r:id="rId2"/>
    <p:sldId id="335" r:id="rId3"/>
    <p:sldId id="340" r:id="rId4"/>
    <p:sldId id="363" r:id="rId5"/>
    <p:sldId id="343" r:id="rId6"/>
    <p:sldId id="344" r:id="rId7"/>
    <p:sldId id="346" r:id="rId8"/>
    <p:sldId id="369" r:id="rId9"/>
    <p:sldId id="370" r:id="rId10"/>
    <p:sldId id="372" r:id="rId11"/>
    <p:sldId id="374" r:id="rId12"/>
    <p:sldId id="354" r:id="rId13"/>
    <p:sldId id="355" r:id="rId14"/>
    <p:sldId id="367" r:id="rId15"/>
    <p:sldId id="368" r:id="rId16"/>
    <p:sldId id="375" r:id="rId17"/>
    <p:sldId id="353" r:id="rId18"/>
    <p:sldId id="366" r:id="rId19"/>
    <p:sldId id="364" r:id="rId20"/>
    <p:sldId id="365" r:id="rId21"/>
    <p:sldId id="352" r:id="rId22"/>
    <p:sldId id="392" r:id="rId23"/>
    <p:sldId id="393" r:id="rId24"/>
    <p:sldId id="394" r:id="rId25"/>
    <p:sldId id="395" r:id="rId26"/>
    <p:sldId id="376" r:id="rId27"/>
    <p:sldId id="388" r:id="rId28"/>
    <p:sldId id="389" r:id="rId29"/>
    <p:sldId id="390" r:id="rId30"/>
    <p:sldId id="391" r:id="rId31"/>
    <p:sldId id="397" r:id="rId32"/>
    <p:sldId id="409" r:id="rId33"/>
    <p:sldId id="396" r:id="rId34"/>
    <p:sldId id="408" r:id="rId35"/>
    <p:sldId id="401" r:id="rId36"/>
    <p:sldId id="404" r:id="rId37"/>
    <p:sldId id="413" r:id="rId38"/>
    <p:sldId id="399" r:id="rId39"/>
    <p:sldId id="411" r:id="rId40"/>
    <p:sldId id="400" r:id="rId41"/>
    <p:sldId id="412" r:id="rId42"/>
    <p:sldId id="402" r:id="rId43"/>
    <p:sldId id="403" r:id="rId44"/>
    <p:sldId id="405" r:id="rId45"/>
    <p:sldId id="415" r:id="rId46"/>
    <p:sldId id="406" r:id="rId47"/>
    <p:sldId id="407" r:id="rId48"/>
    <p:sldId id="416" r:id="rId49"/>
    <p:sldId id="414" r:id="rId50"/>
    <p:sldId id="417" r:id="rId51"/>
    <p:sldId id="420" r:id="rId52"/>
    <p:sldId id="418" r:id="rId53"/>
    <p:sldId id="419" r:id="rId54"/>
    <p:sldId id="39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FF"/>
    <a:srgbClr val="B90000"/>
    <a:srgbClr val="A60000"/>
    <a:srgbClr val="FFB7B7"/>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04" autoAdjust="0"/>
    <p:restoredTop sz="94660"/>
  </p:normalViewPr>
  <p:slideViewPr>
    <p:cSldViewPr snapToGrid="0">
      <p:cViewPr varScale="1">
        <p:scale>
          <a:sx n="97" d="100"/>
          <a:sy n="97" d="100"/>
        </p:scale>
        <p:origin x="648" y="64"/>
      </p:cViewPr>
      <p:guideLst>
        <p:guide orient="horz" pos="2160"/>
        <p:guide pos="2880"/>
      </p:guideLst>
    </p:cSldViewPr>
  </p:slideViewPr>
  <p:notesTextViewPr>
    <p:cViewPr>
      <p:scale>
        <a:sx n="1" d="1"/>
        <a:sy n="1" d="1"/>
      </p:scale>
      <p:origin x="0" y="0"/>
    </p:cViewPr>
  </p:notesTextViewPr>
  <p:sorterViewPr>
    <p:cViewPr>
      <p:scale>
        <a:sx n="113" d="100"/>
        <a:sy n="113" d="100"/>
      </p:scale>
      <p:origin x="0" y="-102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image" Target="../media/image6.emf"/><Relationship Id="rId16" Type="http://schemas.openxmlformats.org/officeDocument/2006/relationships/image" Target="../media/image20.emf"/><Relationship Id="rId1" Type="http://schemas.openxmlformats.org/officeDocument/2006/relationships/image" Target="../media/image5.emf"/><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40E16-5D43-45E2-A798-6FAB8F1C524D}" type="datetimeFigureOut">
              <a:rPr lang="en-US" smtClean="0"/>
              <a:t>4/22/2015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21C33-E64F-4987-81AE-D2B5BA15AACB}" type="slidenum">
              <a:rPr lang="en-US" smtClean="0"/>
              <a:t>‹#›</a:t>
            </a:fld>
            <a:endParaRPr lang="en-US"/>
          </a:p>
        </p:txBody>
      </p:sp>
    </p:spTree>
    <p:extLst>
      <p:ext uri="{BB962C8B-B14F-4D97-AF65-F5344CB8AC3E}">
        <p14:creationId xmlns:p14="http://schemas.microsoft.com/office/powerpoint/2010/main" val="299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Identification of cyclic genes based on the PSM microarray time series. (</a:t>
            </a:r>
            <a:r>
              <a:rPr lang="en-GB" sz="1300" b="1">
                <a:latin typeface="Arial" charset="0"/>
                <a:cs typeface="msgothic" charset="0"/>
              </a:rPr>
              <a:t>A</a:t>
            </a:r>
            <a:r>
              <a:rPr lang="en-GB">
                <a:latin typeface="Arial" charset="0"/>
                <a:cs typeface="msgothic" charset="0"/>
              </a:rPr>
              <a:t>) Left side of the 17 mouse embryos, whose right posterior PSMs (below red hatched line) were dissected for microarray analysis. Embryos were ordered along one segmentation clock cycle according to the position of </a:t>
            </a:r>
            <a:r>
              <a:rPr lang="en-GB" i="1">
                <a:latin typeface="Arial" charset="0"/>
                <a:cs typeface="msgothic" charset="0"/>
              </a:rPr>
              <a:t>Lfng</a:t>
            </a:r>
            <a:r>
              <a:rPr lang="en-GB">
                <a:latin typeface="Arial" charset="0"/>
                <a:cs typeface="msgothic" charset="0"/>
              </a:rPr>
              <a:t> stripes in their left PSM as revealed by in situ hybridization (fig. S1). (</a:t>
            </a:r>
            <a:r>
              <a:rPr lang="en-GB" sz="1300" b="1">
                <a:latin typeface="Arial" charset="0"/>
                <a:cs typeface="msgothic" charset="0"/>
              </a:rPr>
              <a:t>B</a:t>
            </a:r>
            <a:r>
              <a:rPr lang="en-GB">
                <a:latin typeface="Arial" charset="0"/>
                <a:cs typeface="msgothic" charset="0"/>
              </a:rPr>
              <a:t>) Log</a:t>
            </a:r>
            <a:r>
              <a:rPr lang="en-GB" baseline="-33000">
                <a:latin typeface="Arial" charset="0"/>
                <a:cs typeface="msgothic" charset="0"/>
              </a:rPr>
              <a:t>2</a:t>
            </a:r>
            <a:r>
              <a:rPr lang="en-GB">
                <a:latin typeface="Arial" charset="0"/>
                <a:cs typeface="msgothic" charset="0"/>
              </a:rPr>
              <a:t> ratios of the expression levels of the </a:t>
            </a:r>
            <a:r>
              <a:rPr lang="en-GB" i="1">
                <a:latin typeface="Arial" charset="0"/>
                <a:cs typeface="msgothic" charset="0"/>
              </a:rPr>
              <a:t>Hes1</a:t>
            </a:r>
            <a:r>
              <a:rPr lang="en-GB">
                <a:latin typeface="Arial" charset="0"/>
                <a:cs typeface="msgothic" charset="0"/>
              </a:rPr>
              <a:t> (blue) and </a:t>
            </a:r>
            <a:r>
              <a:rPr lang="en-GB" i="1">
                <a:latin typeface="Arial" charset="0"/>
                <a:cs typeface="msgothic" charset="0"/>
              </a:rPr>
              <a:t>Axin2</a:t>
            </a:r>
            <a:r>
              <a:rPr lang="en-GB">
                <a:latin typeface="Arial" charset="0"/>
                <a:cs typeface="msgothic" charset="0"/>
              </a:rPr>
              <a:t> (red) cyclic genes in each microarray of the time series. (</a:t>
            </a:r>
            <a:r>
              <a:rPr lang="en-GB" sz="1300" b="1">
                <a:latin typeface="Arial" charset="0"/>
                <a:cs typeface="msgothic" charset="0"/>
              </a:rPr>
              <a:t>C</a:t>
            </a:r>
            <a:r>
              <a:rPr lang="en-GB">
                <a:latin typeface="Arial" charset="0"/>
                <a:cs typeface="msgothic" charset="0"/>
              </a:rPr>
              <a:t>) Phaseogram of the cyclic genes identified by microarray and L-S analysis. Blue, decrease in gene expression; yellow, increase in gene expression; pink squares, genes validated by in situ hybridization; and orange circles, nonvalidated genes, that is, not evidently cyclical as detected by in situ hybridization.</a:t>
            </a:r>
          </a:p>
        </p:txBody>
      </p:sp>
    </p:spTree>
    <p:extLst>
      <p:ext uri="{BB962C8B-B14F-4D97-AF65-F5344CB8AC3E}">
        <p14:creationId xmlns:p14="http://schemas.microsoft.com/office/powerpoint/2010/main" val="75215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C1B91-A3D4-8D4E-9E64-01769613AB4C}" type="slidenum">
              <a:rPr lang="en-US" smtClean="0"/>
              <a:t>17</a:t>
            </a:fld>
            <a:endParaRPr lang="en-US"/>
          </a:p>
        </p:txBody>
      </p:sp>
    </p:spTree>
    <p:extLst>
      <p:ext uri="{BB962C8B-B14F-4D97-AF65-F5344CB8AC3E}">
        <p14:creationId xmlns:p14="http://schemas.microsoft.com/office/powerpoint/2010/main" val="310500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26</a:t>
            </a:fld>
            <a:endParaRPr lang="en-US"/>
          </a:p>
        </p:txBody>
      </p:sp>
    </p:spTree>
    <p:extLst>
      <p:ext uri="{BB962C8B-B14F-4D97-AF65-F5344CB8AC3E}">
        <p14:creationId xmlns:p14="http://schemas.microsoft.com/office/powerpoint/2010/main" val="165052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6387"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Betti numbers provide a signature of the underlying topology. Illustrated in the figure are five simple objects (topological spaces) together with their Betti number signatures: (a) a point, (b) a circle, (c) a hollow torus, (d) a Klein bottle, and (e) a hollow sphere. For the case of the torus (c), the figure shows three loops on its surface. The red loops are </a:t>
            </a:r>
            <a:r>
              <a:rPr lang="ja-JP" altLang="en-GB">
                <a:latin typeface="Arial" charset="0"/>
                <a:cs typeface="msgothic" charset="0"/>
              </a:rPr>
              <a:t>“</a:t>
            </a:r>
            <a:r>
              <a:rPr lang="en-GB">
                <a:latin typeface="Arial" charset="0"/>
                <a:cs typeface="msgothic" charset="0"/>
              </a:rPr>
              <a:t>essential</a:t>
            </a:r>
            <a:r>
              <a:rPr lang="ja-JP" altLang="en-GB">
                <a:latin typeface="Arial" charset="0"/>
                <a:cs typeface="msgothic" charset="0"/>
              </a:rPr>
              <a:t>”</a:t>
            </a:r>
            <a:r>
              <a:rPr lang="en-GB">
                <a:latin typeface="Arial" charset="0"/>
                <a:cs typeface="msgothic" charset="0"/>
              </a:rPr>
              <a:t> in that they cannot be shrunk to a point, nor can they be deformed one into the other without tearing the loop. The green loop, on the other hand, can be deformed to a point without any obstruction. For the torus, therefore, we have b 1 = 2. For the case of the sphere, the loops shown (and actually all loops on the sphere) can be contracted to points, which is reflected by the fact that b 1 = 0. Both the sphere and the torus have b 2 = 1, this is due to the fact both surfaces enclose a part of space (a void).</a:t>
            </a:r>
          </a:p>
        </p:txBody>
      </p:sp>
    </p:spTree>
    <p:extLst>
      <p:ext uri="{BB962C8B-B14F-4D97-AF65-F5344CB8AC3E}">
        <p14:creationId xmlns:p14="http://schemas.microsoft.com/office/powerpoint/2010/main" val="39633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22531"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Estimation of topological structure in driven and spontaneous conditions. (a) Ordering of topological signatures observed in our experiments. Each triplet ( b 0, b 1, b 2) is shown along an illustration of objects consistent with these signature. (b) Distribution of topological signatures in the spontaneous and natural image stimulation conditions pooled across the three experiments performed. Each row correspond to signatures with a minimum interval length (denoted as the threshold) expressed as a fraction of the covering radius of the data cloud (see Appendix A for the definition of the covering radius).</a:t>
            </a:r>
          </a:p>
        </p:txBody>
      </p:sp>
    </p:spTree>
    <p:extLst>
      <p:ext uri="{BB962C8B-B14F-4D97-AF65-F5344CB8AC3E}">
        <p14:creationId xmlns:p14="http://schemas.microsoft.com/office/powerpoint/2010/main" val="27314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30</a:t>
            </a:fld>
            <a:endParaRPr lang="en-US"/>
          </a:p>
        </p:txBody>
      </p:sp>
    </p:spTree>
    <p:extLst>
      <p:ext uri="{BB962C8B-B14F-4D97-AF65-F5344CB8AC3E}">
        <p14:creationId xmlns:p14="http://schemas.microsoft.com/office/powerpoint/2010/main" val="239378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34</a:t>
            </a:fld>
            <a:endParaRPr lang="en-US"/>
          </a:p>
        </p:txBody>
      </p:sp>
    </p:spTree>
    <p:extLst>
      <p:ext uri="{BB962C8B-B14F-4D97-AF65-F5344CB8AC3E}">
        <p14:creationId xmlns:p14="http://schemas.microsoft.com/office/powerpoint/2010/main" val="239378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29897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5711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80349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65394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0C904-9937-4401-9C81-AF42E25707DA}"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304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0C904-9937-4401-9C81-AF42E25707DA}"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44304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E0C904-9937-4401-9C81-AF42E25707DA}"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999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E0C904-9937-4401-9C81-AF42E25707DA}"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18869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0C904-9937-4401-9C81-AF42E25707DA}"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412096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49606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31687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0C904-9937-4401-9C81-AF42E25707DA}" type="datetimeFigureOut">
              <a:rPr lang="en-US" smtClean="0"/>
              <a:t>4/22/2015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D5E48-2C16-43D5-9C77-746A36ADD184}" type="slidenum">
              <a:rPr lang="en-US" smtClean="0"/>
              <a:t>‹#›</a:t>
            </a:fld>
            <a:endParaRPr lang="en-US"/>
          </a:p>
        </p:txBody>
      </p:sp>
    </p:spTree>
    <p:extLst>
      <p:ext uri="{BB962C8B-B14F-4D97-AF65-F5344CB8AC3E}">
        <p14:creationId xmlns:p14="http://schemas.microsoft.com/office/powerpoint/2010/main" val="2598843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journals.plos.org/plosone/article?id=10.1371/journal.pone.0002856"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journals.plos.org/plosone/article?id=10.1371/journal.pone.0002856"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127.0.0.1:8081/plosone/article?id=info:doi/10.1371/journal.pone.0002856" TargetMode="Externa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127.0.0.1:8081/plosone/article?id=info:doi/10.1371/journal.pone.0002856" TargetMode="Externa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www.ams.org/publications/authors/books/postpub/mbk-6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Exploratory_data_analysis" TargetMode="External"/><Relationship Id="rId2" Type="http://schemas.openxmlformats.org/officeDocument/2006/relationships/hyperlink" Target="https://onlinecourses.science.psu.edu/stat857/node/4" TargetMode="External"/><Relationship Id="rId1" Type="http://schemas.openxmlformats.org/officeDocument/2006/relationships/slideLayout" Target="../slideLayouts/slideLayout7.xml"/><Relationship Id="rId4" Type="http://schemas.openxmlformats.org/officeDocument/2006/relationships/hyperlink" Target="http://en.wikipedia.org/wiki/John_Tuke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jstor.org/discover/10.2307/2392291?uid=3739256&amp;uid=2&amp;uid=4&amp;sid=21106098896651"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uta.edu/faculty/sawasthi/Statistics/stdatmin.html#eda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uta.edu/faculty/sawasthi/Statistics/stdatmin.html#eda1"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ieeexplore.ieee.org/xpls/icp.jsp?arnumber=5872535" TargetMode="Externa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hyperlink" Target="https://www.cs.princeton.edu/courses/archive/spring08/cos511/scribe_notes/0204.pdf" TargetMode="External"/><Relationship Id="rId2" Type="http://schemas.openxmlformats.org/officeDocument/2006/relationships/hyperlink" Target="http://en.wikipedia.org/wiki/Machine_learnin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cs.brown.edu/courses/cs143/lectures/15.ppt" TargetMode="Externa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hyperlink" Target="http://www.cs.brown.edu/courses/cs143/lectures/17.ppt"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python.org/downloads/release/python-343/"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python.org/downloads/release/python-343/"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python.org/downloads/release/python-279/"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python.org/about/gettingstarted/" TargetMode="Externa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hyperlink" Target="https://wiki.python.org/moin/BeginnersGuide/NonProgrammers"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tackoverflow.com/questions/20686674/how-to-compare-two-files-and-print-mismatched-line-number-in-python"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python-course.eu/python3_blocks.php" TargetMode="External"/><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hyperlink" Target="https://www.python.org/dev/peps/pep-0008/#tabs-or-space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www.python.org/dev/peps/pep-000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www.codecademy.com/" TargetMode="External"/><Relationship Id="rId3" Type="http://schemas.openxmlformats.org/officeDocument/2006/relationships/hyperlink" Target="http://interactivepython.org/runestone/static/thinkcspy/toc.html#t-o-c" TargetMode="External"/><Relationship Id="rId7" Type="http://schemas.openxmlformats.org/officeDocument/2006/relationships/hyperlink" Target="http://www.codecademy.com/en/tracks/python" TargetMode="External"/><Relationship Id="rId2" Type="http://schemas.openxmlformats.org/officeDocument/2006/relationships/hyperlink" Target="http://www.teachmepython.com/hello-world/" TargetMode="External"/><Relationship Id="rId1" Type="http://schemas.openxmlformats.org/officeDocument/2006/relationships/slideLayout" Target="../slideLayouts/slideLayout7.xml"/><Relationship Id="rId6" Type="http://schemas.openxmlformats.org/officeDocument/2006/relationships/hyperlink" Target="https://wiki.python.org/moin/BeginnersGuide/Programmers" TargetMode="External"/><Relationship Id="rId11" Type="http://schemas.openxmlformats.org/officeDocument/2006/relationships/hyperlink" Target="http://lynda.uiowa.edu/" TargetMode="External"/><Relationship Id="rId5" Type="http://schemas.openxmlformats.org/officeDocument/2006/relationships/hyperlink" Target="https://wiki.python.org/moin/BeginnersGuide/NonProgrammers" TargetMode="External"/><Relationship Id="rId10" Type="http://schemas.openxmlformats.org/officeDocument/2006/relationships/hyperlink" Target="http://www.lynda.com/Python-training-tutorials/415-0.html" TargetMode="External"/><Relationship Id="rId4" Type="http://schemas.openxmlformats.org/officeDocument/2006/relationships/hyperlink" Target="https://www.python.org/about/gettingstarted/" TargetMode="External"/><Relationship Id="rId9" Type="http://schemas.openxmlformats.org/officeDocument/2006/relationships/hyperlink" Target="https://www.coursera.org/course/interactivepython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oleObject" Target="../embeddings/oleObject7.bin"/><Relationship Id="rId26" Type="http://schemas.openxmlformats.org/officeDocument/2006/relationships/oleObject" Target="../embeddings/oleObject11.bin"/><Relationship Id="rId21" Type="http://schemas.openxmlformats.org/officeDocument/2006/relationships/image" Target="../media/image12.emf"/><Relationship Id="rId34" Type="http://schemas.openxmlformats.org/officeDocument/2006/relationships/oleObject" Target="../embeddings/oleObject15.bin"/><Relationship Id="rId7" Type="http://schemas.openxmlformats.org/officeDocument/2006/relationships/image" Target="../media/image5.emf"/><Relationship Id="rId12" Type="http://schemas.openxmlformats.org/officeDocument/2006/relationships/oleObject" Target="../embeddings/oleObject4.bin"/><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2" Type="http://schemas.openxmlformats.org/officeDocument/2006/relationships/slideLayout" Target="../slideLayouts/slideLayout7.xml"/><Relationship Id="rId16" Type="http://schemas.openxmlformats.org/officeDocument/2006/relationships/oleObject" Target="../embeddings/oleObject6.bin"/><Relationship Id="rId20" Type="http://schemas.openxmlformats.org/officeDocument/2006/relationships/oleObject" Target="../embeddings/oleObject8.bin"/><Relationship Id="rId29"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emf"/><Relationship Id="rId24" Type="http://schemas.openxmlformats.org/officeDocument/2006/relationships/oleObject" Target="../embeddings/oleObject10.bin"/><Relationship Id="rId32" Type="http://schemas.openxmlformats.org/officeDocument/2006/relationships/oleObject" Target="../embeddings/oleObject14.bin"/><Relationship Id="rId37" Type="http://schemas.openxmlformats.org/officeDocument/2006/relationships/image" Target="../media/image20.emf"/><Relationship Id="rId5" Type="http://schemas.openxmlformats.org/officeDocument/2006/relationships/image" Target="../media/image22.png"/><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oleObject" Target="../embeddings/oleObject12.bin"/><Relationship Id="rId36" Type="http://schemas.openxmlformats.org/officeDocument/2006/relationships/oleObject" Target="../embeddings/oleObject16.bin"/><Relationship Id="rId10" Type="http://schemas.openxmlformats.org/officeDocument/2006/relationships/oleObject" Target="../embeddings/oleObject3.bin"/><Relationship Id="rId19" Type="http://schemas.openxmlformats.org/officeDocument/2006/relationships/image" Target="../media/image11.emf"/><Relationship Id="rId31" Type="http://schemas.openxmlformats.org/officeDocument/2006/relationships/image" Target="../media/image17.emf"/><Relationship Id="rId4" Type="http://schemas.openxmlformats.org/officeDocument/2006/relationships/hyperlink" Target="http://www.plosone.org/article/info:doi/10.1371/journal.pone.0002856" TargetMode="External"/><Relationship Id="rId9" Type="http://schemas.openxmlformats.org/officeDocument/2006/relationships/image" Target="../media/image6.emf"/><Relationship Id="rId14" Type="http://schemas.openxmlformats.org/officeDocument/2006/relationships/oleObject" Target="../embeddings/oleObject5.bin"/><Relationship Id="rId22" Type="http://schemas.openxmlformats.org/officeDocument/2006/relationships/oleObject" Target="../embeddings/oleObject9.bin"/><Relationship Id="rId27" Type="http://schemas.openxmlformats.org/officeDocument/2006/relationships/image" Target="../media/image15.emf"/><Relationship Id="rId30" Type="http://schemas.openxmlformats.org/officeDocument/2006/relationships/oleObject" Target="../embeddings/oleObject13.bin"/><Relationship Id="rId35" Type="http://schemas.openxmlformats.org/officeDocument/2006/relationships/image" Target="../media/image19.emf"/><Relationship Id="rId8" Type="http://schemas.openxmlformats.org/officeDocument/2006/relationships/oleObject" Target="../embeddings/oleObject2.bin"/><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5255"/>
            <a:ext cx="9144000" cy="2488040"/>
          </a:xfrm>
          <a:prstGeom prst="rect">
            <a:avLst/>
          </a:prstGeom>
        </p:spPr>
      </p:pic>
      <p:sp>
        <p:nvSpPr>
          <p:cNvPr id="3" name="Rectangle 2"/>
          <p:cNvSpPr/>
          <p:nvPr/>
        </p:nvSpPr>
        <p:spPr>
          <a:xfrm>
            <a:off x="0" y="264210"/>
            <a:ext cx="9144000" cy="415498"/>
          </a:xfrm>
          <a:prstGeom prst="rect">
            <a:avLst/>
          </a:prstGeom>
        </p:spPr>
        <p:txBody>
          <a:bodyPr wrap="square">
            <a:spAutoFit/>
          </a:bodyPr>
          <a:lstStyle/>
          <a:p>
            <a:r>
              <a:rPr lang="en-US" sz="2100" dirty="0" smtClean="0">
                <a:solidFill>
                  <a:srgbClr val="0000FF"/>
                </a:solidFill>
              </a:rPr>
              <a:t>http://</a:t>
            </a:r>
            <a:r>
              <a:rPr lang="en-US" sz="2100" dirty="0" err="1" smtClean="0">
                <a:solidFill>
                  <a:srgbClr val="0000FF"/>
                </a:solidFill>
              </a:rPr>
              <a:t>www.plosone.org</a:t>
            </a:r>
            <a:r>
              <a:rPr lang="en-US" sz="2100" dirty="0" smtClean="0">
                <a:solidFill>
                  <a:srgbClr val="0000FF"/>
                </a:solidFill>
              </a:rPr>
              <a:t>/article/info%3Adoi%2F10.1371%2Fjournal.pone.0002856</a:t>
            </a:r>
            <a:endParaRPr lang="en-US" sz="2100" dirty="0">
              <a:solidFill>
                <a:srgbClr val="0000FF"/>
              </a:solidFill>
            </a:endParaRPr>
          </a:p>
        </p:txBody>
      </p:sp>
      <p:sp>
        <p:nvSpPr>
          <p:cNvPr id="4" name="Rectangle 3"/>
          <p:cNvSpPr/>
          <p:nvPr/>
        </p:nvSpPr>
        <p:spPr>
          <a:xfrm>
            <a:off x="8183562" y="2768551"/>
            <a:ext cx="936625" cy="369332"/>
          </a:xfrm>
          <a:prstGeom prst="rect">
            <a:avLst/>
          </a:prstGeom>
        </p:spPr>
        <p:txBody>
          <a:bodyPr wrap="square">
            <a:spAutoFit/>
          </a:bodyPr>
          <a:lstStyle/>
          <a:p>
            <a:r>
              <a:rPr lang="en-US" dirty="0" smtClean="0"/>
              <a:t>2008</a:t>
            </a:r>
            <a:endParaRPr lang="en-US" dirty="0"/>
          </a:p>
        </p:txBody>
      </p:sp>
      <p:pic>
        <p:nvPicPr>
          <p:cNvPr id="6" name="Picture 5"/>
          <p:cNvPicPr>
            <a:picLocks noChangeAspect="1"/>
          </p:cNvPicPr>
          <p:nvPr/>
        </p:nvPicPr>
        <p:blipFill>
          <a:blip r:embed="rId3"/>
          <a:stretch>
            <a:fillRect/>
          </a:stretch>
        </p:blipFill>
        <p:spPr>
          <a:xfrm>
            <a:off x="6823075" y="3800670"/>
            <a:ext cx="1828800" cy="2787805"/>
          </a:xfrm>
          <a:prstGeom prst="rect">
            <a:avLst/>
          </a:prstGeom>
        </p:spPr>
      </p:pic>
      <p:cxnSp>
        <p:nvCxnSpPr>
          <p:cNvPr id="8" name="Straight Connector 7"/>
          <p:cNvCxnSpPr/>
          <p:nvPr/>
        </p:nvCxnSpPr>
        <p:spPr>
          <a:xfrm>
            <a:off x="15875" y="3296633"/>
            <a:ext cx="9120187" cy="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68375" y="4032250"/>
            <a:ext cx="5381625" cy="2062103"/>
          </a:xfrm>
          <a:prstGeom prst="rect">
            <a:avLst/>
          </a:prstGeom>
          <a:noFill/>
        </p:spPr>
        <p:txBody>
          <a:bodyPr wrap="square" rtlCol="0">
            <a:spAutoFit/>
          </a:bodyPr>
          <a:lstStyle/>
          <a:p>
            <a:r>
              <a:rPr lang="en-US" sz="3200" dirty="0" smtClean="0"/>
              <a:t>And section 9.1 in Computational Topology: An Introduction By Herbert </a:t>
            </a:r>
            <a:r>
              <a:rPr lang="en-US" sz="3200" dirty="0" err="1" smtClean="0"/>
              <a:t>Edelsbrunner</a:t>
            </a:r>
            <a:r>
              <a:rPr lang="en-US" sz="3200" dirty="0" smtClean="0"/>
              <a:t>, John </a:t>
            </a:r>
            <a:r>
              <a:rPr lang="en-US" sz="3200" dirty="0" err="1" smtClean="0"/>
              <a:t>Harer</a:t>
            </a:r>
            <a:r>
              <a:rPr lang="en-US" sz="3200" dirty="0" smtClean="0"/>
              <a:t> </a:t>
            </a:r>
            <a:endParaRPr lang="en-US" sz="3200" dirty="0"/>
          </a:p>
        </p:txBody>
      </p:sp>
    </p:spTree>
    <p:extLst>
      <p:ext uri="{BB962C8B-B14F-4D97-AF65-F5344CB8AC3E}">
        <p14:creationId xmlns:p14="http://schemas.microsoft.com/office/powerpoint/2010/main" val="20746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469"/>
            <a:ext cx="9144000" cy="6429192"/>
          </a:xfrm>
          <a:prstGeom prst="rect">
            <a:avLst/>
          </a:prstGeom>
        </p:spPr>
      </p:pic>
      <p:sp>
        <p:nvSpPr>
          <p:cNvPr id="3" name="Rectangle 2"/>
          <p:cNvSpPr/>
          <p:nvPr/>
        </p:nvSpPr>
        <p:spPr>
          <a:xfrm>
            <a:off x="667063" y="6502661"/>
            <a:ext cx="11017770" cy="369332"/>
          </a:xfrm>
          <a:prstGeom prst="rect">
            <a:avLst/>
          </a:prstGeom>
        </p:spPr>
        <p:txBody>
          <a:bodyPr wrap="square">
            <a:spAutoFit/>
          </a:bodyPr>
          <a:lstStyle/>
          <a:p>
            <a:r>
              <a:rPr lang="en-US" dirty="0">
                <a:hlinkClick r:id="rId3"/>
              </a:rPr>
              <a:t>http://</a:t>
            </a:r>
            <a:r>
              <a:rPr lang="en-US" dirty="0" smtClean="0">
                <a:hlinkClick r:id="rId3"/>
              </a:rPr>
              <a:t>journals.plos.org/plosone/article?id=10.1371/journal.pone.0002856</a:t>
            </a:r>
            <a:r>
              <a:rPr lang="en-US" dirty="0" smtClean="0"/>
              <a:t> </a:t>
            </a:r>
          </a:p>
        </p:txBody>
      </p:sp>
    </p:spTree>
    <p:extLst>
      <p:ext uri="{BB962C8B-B14F-4D97-AF65-F5344CB8AC3E}">
        <p14:creationId xmlns:p14="http://schemas.microsoft.com/office/powerpoint/2010/main" val="1158023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968813" cy="7315200"/>
          </a:xfrm>
          <a:prstGeom prst="rect">
            <a:avLst/>
          </a:prstGeom>
        </p:spPr>
      </p:pic>
      <p:sp>
        <p:nvSpPr>
          <p:cNvPr id="3" name="Rectangle 2"/>
          <p:cNvSpPr/>
          <p:nvPr/>
        </p:nvSpPr>
        <p:spPr>
          <a:xfrm>
            <a:off x="7908853" y="156679"/>
            <a:ext cx="1317594" cy="6740307"/>
          </a:xfrm>
          <a:prstGeom prst="rect">
            <a:avLst/>
          </a:prstGeom>
        </p:spPr>
        <p:txBody>
          <a:bodyPr wrap="square">
            <a:spAutoFit/>
          </a:bodyPr>
          <a:lstStyle/>
          <a:p>
            <a:r>
              <a:rPr lang="en-US" dirty="0"/>
              <a:t>L=Lomb-</a:t>
            </a:r>
            <a:r>
              <a:rPr lang="en-US" dirty="0" err="1"/>
              <a:t>Scargle</a:t>
            </a:r>
            <a:r>
              <a:rPr lang="en-US" dirty="0"/>
              <a:t> analysis; </a:t>
            </a:r>
            <a:endParaRPr lang="en-US" dirty="0" smtClean="0"/>
          </a:p>
          <a:p>
            <a:r>
              <a:rPr lang="en-US" dirty="0" smtClean="0"/>
              <a:t>P=Phase </a:t>
            </a:r>
            <a:r>
              <a:rPr lang="en-US" dirty="0" err="1" smtClean="0"/>
              <a:t>consistencyA</a:t>
            </a:r>
            <a:r>
              <a:rPr lang="en-US" dirty="0" smtClean="0"/>
              <a:t>=Address </a:t>
            </a:r>
            <a:r>
              <a:rPr lang="en-US" dirty="0"/>
              <a:t>reduction; </a:t>
            </a:r>
            <a:r>
              <a:rPr lang="en-US" dirty="0" smtClean="0"/>
              <a:t>C= </a:t>
            </a:r>
            <a:r>
              <a:rPr lang="en-US" dirty="0" err="1" smtClean="0"/>
              <a:t>Cyclo-hedron</a:t>
            </a:r>
            <a:r>
              <a:rPr lang="en-US" dirty="0" smtClean="0"/>
              <a:t> </a:t>
            </a:r>
            <a:r>
              <a:rPr lang="en-US" dirty="0"/>
              <a:t>test; </a:t>
            </a:r>
            <a:endParaRPr lang="en-US" dirty="0" smtClean="0"/>
          </a:p>
          <a:p>
            <a:r>
              <a:rPr lang="en-US" dirty="0" smtClean="0"/>
              <a:t>S=Stable persistence</a:t>
            </a:r>
          </a:p>
          <a:p>
            <a:endParaRPr lang="en-US" dirty="0" smtClean="0"/>
          </a:p>
          <a:p>
            <a:r>
              <a:rPr lang="en-US" dirty="0"/>
              <a:t>The benchmark cyclic genes in bold were identified </a:t>
            </a:r>
            <a:r>
              <a:rPr lang="en-US" dirty="0" err="1" smtClean="0"/>
              <a:t>independ-ently</a:t>
            </a:r>
            <a:r>
              <a:rPr lang="en-US" dirty="0" smtClean="0"/>
              <a:t> </a:t>
            </a:r>
            <a:r>
              <a:rPr lang="en-US" dirty="0"/>
              <a:t>from the microarray analysis</a:t>
            </a:r>
          </a:p>
        </p:txBody>
      </p:sp>
      <p:sp>
        <p:nvSpPr>
          <p:cNvPr id="4" name="Rectangle 3"/>
          <p:cNvSpPr/>
          <p:nvPr/>
        </p:nvSpPr>
        <p:spPr>
          <a:xfrm>
            <a:off x="3500205" y="-75549"/>
            <a:ext cx="6048529" cy="307777"/>
          </a:xfrm>
          <a:prstGeom prst="rect">
            <a:avLst/>
          </a:prstGeom>
        </p:spPr>
        <p:txBody>
          <a:bodyPr wrap="square">
            <a:spAutoFit/>
          </a:bodyPr>
          <a:lstStyle/>
          <a:p>
            <a:r>
              <a:rPr lang="en-US" sz="1400" dirty="0">
                <a:hlinkClick r:id="rId3"/>
              </a:rPr>
              <a:t>http://</a:t>
            </a:r>
            <a:r>
              <a:rPr lang="en-US" sz="1400" dirty="0" smtClean="0">
                <a:hlinkClick r:id="rId3"/>
              </a:rPr>
              <a:t>journals.plos.org/plosone/article?id=10.1371/journal.pone.0002856</a:t>
            </a:r>
            <a:r>
              <a:rPr lang="en-US" sz="1400" dirty="0" smtClean="0"/>
              <a:t> </a:t>
            </a:r>
          </a:p>
        </p:txBody>
      </p:sp>
    </p:spTree>
    <p:extLst>
      <p:ext uri="{BB962C8B-B14F-4D97-AF65-F5344CB8AC3E}">
        <p14:creationId xmlns:p14="http://schemas.microsoft.com/office/powerpoint/2010/main" val="3596795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727" y="762000"/>
            <a:ext cx="5715000"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1. Identification of benchmark cyclic genes in the top 300 probe set lists of the five methods.</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54763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5" y="1355912"/>
            <a:ext cx="8659091" cy="3653118"/>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2. Comparison of the intersection of the top 300 ranked probe sets from the five methods.</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87304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4" y="907677"/>
            <a:ext cx="8404412" cy="4538382"/>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a:solidFill>
                  <a:schemeClr val="tx2"/>
                </a:solidFill>
              </a:rPr>
              <a:t>Figure 3. Clustering analysis of the top 300 ranked probe sets from the five methods.</a:t>
            </a:r>
          </a:p>
        </p:txBody>
      </p:sp>
      <p:sp>
        <p:nvSpPr>
          <p:cNvPr id="4100"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altLang="en-US" sz="1059"/>
              <a:t>Dequéant ML, Ahnert S, Edelsbrunner H, Fink TMA, Glynn EF, et al. (2008) Comparison of Pattern Detection Methods in Microarray Time Series of the Segmentation Clock. PLoS ONE 3(8): e2856. doi:10.1371/journal.pone.0002856</a:t>
            </a:r>
          </a:p>
          <a:p>
            <a:pPr eaLnBrk="1" hangingPunct="1"/>
            <a:r>
              <a:rPr lang="en-US" altLang="en-US" sz="1059">
                <a:hlinkClick r:id="rId3"/>
              </a:rPr>
              <a:t>http://127.0.0.1:8081/plosone/article?id=info:doi/10.1371/journal.pone.0002856</a:t>
            </a:r>
            <a:endParaRPr lang="en-US" altLang="en-US" sz="1059"/>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00536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65" y="762000"/>
            <a:ext cx="7362265"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a:solidFill>
                  <a:schemeClr val="tx2"/>
                </a:solidFill>
              </a:rPr>
              <a:t>Table 1. Composition of the Wnt Clusters of the Five Methods.</a:t>
            </a:r>
          </a:p>
        </p:txBody>
      </p:sp>
      <p:sp>
        <p:nvSpPr>
          <p:cNvPr id="4100"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altLang="en-US" sz="1059"/>
              <a:t>Dequéant ML, Ahnert S, Edelsbrunner H, Fink TMA, Glynn EF, et al. (2008) Comparison of Pattern Detection Methods in Microarray Time Series of the Segmentation Clock. PLoS ONE 3(8): e2856. doi:10.1371/journal.pone.0002856</a:t>
            </a:r>
          </a:p>
          <a:p>
            <a:pPr eaLnBrk="1" hangingPunct="1"/>
            <a:r>
              <a:rPr lang="en-US" altLang="en-US" sz="1059">
                <a:hlinkClick r:id="rId3"/>
              </a:rPr>
              <a:t>http://127.0.0.1:8081/plosone/article?id=info:doi/10.1371/journal.pone.0002856</a:t>
            </a:r>
            <a:endParaRPr lang="en-US" altLang="en-US" sz="1059"/>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6773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2621129"/>
            <a:ext cx="85879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05422" y="374757"/>
            <a:ext cx="8587969" cy="954107"/>
          </a:xfrm>
          <a:prstGeom prst="rect">
            <a:avLst/>
          </a:prstGeom>
          <a:no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3718696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28" t="13335" r="2400" b="3995"/>
          <a:stretch/>
        </p:blipFill>
        <p:spPr bwMode="auto">
          <a:xfrm>
            <a:off x="127005" y="741734"/>
            <a:ext cx="8595360" cy="5669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1184223" y="6399769"/>
            <a:ext cx="8589364" cy="369332"/>
          </a:xfrm>
          <a:prstGeom prst="rect">
            <a:avLst/>
          </a:prstGeom>
        </p:spPr>
        <p:txBody>
          <a:bodyPr wrap="square">
            <a:spAutoFit/>
          </a:bodyPr>
          <a:lstStyle/>
          <a:p>
            <a:r>
              <a:rPr lang="en-US" dirty="0">
                <a:hlinkClick r:id="rId4"/>
              </a:rPr>
              <a:t>http://</a:t>
            </a:r>
            <a:r>
              <a:rPr lang="en-US" dirty="0" smtClean="0">
                <a:hlinkClick r:id="rId4"/>
              </a:rPr>
              <a:t>www.ams.org/publications/authors/books/postpub/mbk-69</a:t>
            </a:r>
            <a:r>
              <a:rPr lang="en-US" dirty="0" smtClean="0"/>
              <a:t> </a:t>
            </a:r>
            <a:endParaRPr lang="en-US" dirty="0"/>
          </a:p>
        </p:txBody>
      </p:sp>
      <p:pic>
        <p:nvPicPr>
          <p:cNvPr id="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07" t="54812" r="5360" b="30410"/>
          <a:stretch/>
        </p:blipFill>
        <p:spPr bwMode="auto">
          <a:xfrm>
            <a:off x="190434" y="130889"/>
            <a:ext cx="4293985" cy="5486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7035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27" y="762000"/>
            <a:ext cx="8001000"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8. Function g(x) for the expression pattern of Axin2.</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63486" y="0"/>
            <a:ext cx="8587969" cy="954107"/>
          </a:xfrm>
          <a:prstGeom prst="rect">
            <a:avLst/>
          </a:prstGeom>
          <a:solidFill>
            <a:schemeClr val="accent6">
              <a:lumMod val="20000"/>
              <a:lumOff val="80000"/>
            </a:schemeClr>
          </a:solid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3252783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79"/>
            <a:ext cx="9144000" cy="3805925"/>
          </a:xfrm>
          <a:prstGeom prst="rect">
            <a:avLst/>
          </a:prstGeom>
        </p:spPr>
      </p:pic>
      <p:sp>
        <p:nvSpPr>
          <p:cNvPr id="4" name="TextBox 3"/>
          <p:cNvSpPr txBox="1"/>
          <p:nvPr/>
        </p:nvSpPr>
        <p:spPr>
          <a:xfrm>
            <a:off x="0" y="3754978"/>
            <a:ext cx="9299330" cy="2554545"/>
          </a:xfrm>
          <a:prstGeom prst="rect">
            <a:avLst/>
          </a:prstGeom>
          <a:noFill/>
        </p:spPr>
        <p:txBody>
          <a:bodyPr wrap="square" rtlCol="0">
            <a:spAutoFit/>
          </a:bodyPr>
          <a:lstStyle/>
          <a:p>
            <a:r>
              <a:rPr lang="en-US" sz="3200" dirty="0">
                <a:sym typeface="Wingdings"/>
              </a:rPr>
              <a:t>|| </a:t>
            </a:r>
            <a:r>
              <a:rPr lang="en-US" sz="3200" dirty="0" smtClean="0">
                <a:sym typeface="Wingdings"/>
              </a:rPr>
              <a:t>(x</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a:t>
            </a:r>
            <a:r>
              <a:rPr lang="en-US" sz="3200" dirty="0">
                <a:sym typeface="Wingdings"/>
              </a:rPr>
              <a:t>– </a:t>
            </a:r>
            <a:r>
              <a:rPr lang="en-US" sz="3200" dirty="0" smtClean="0">
                <a:sym typeface="Wingdings"/>
              </a:rPr>
              <a:t>(y</a:t>
            </a:r>
            <a:r>
              <a:rPr lang="en-US" sz="3200" baseline="-25000" dirty="0" smtClean="0">
                <a:sym typeface="Wingdings"/>
              </a:rPr>
              <a:t>1</a:t>
            </a:r>
            <a:r>
              <a:rPr lang="en-US" sz="3200" dirty="0" smtClean="0">
                <a:sym typeface="Wingdings"/>
              </a:rPr>
              <a:t>,…,</a:t>
            </a:r>
            <a:r>
              <a:rPr lang="en-US" sz="3200" dirty="0" err="1" smtClean="0">
                <a:sym typeface="Wingdings"/>
              </a:rPr>
              <a:t>y</a:t>
            </a:r>
            <a:r>
              <a:rPr lang="en-US" sz="3200" baseline="-25000" dirty="0" err="1" smtClean="0">
                <a:sym typeface="Wingdings"/>
              </a:rPr>
              <a:t>n</a:t>
            </a:r>
            <a:r>
              <a:rPr lang="en-US" sz="3200" dirty="0" smtClean="0">
                <a:sym typeface="Wingdings"/>
              </a:rPr>
              <a:t>) </a:t>
            </a:r>
            <a:r>
              <a:rPr lang="en-US" sz="3200" dirty="0">
                <a:sym typeface="Wingdings"/>
              </a:rPr>
              <a:t>||</a:t>
            </a:r>
            <a:r>
              <a:rPr lang="en-US" sz="3200" baseline="-25000" dirty="0" smtClean="0">
                <a:sym typeface="Wingdings"/>
              </a:rPr>
              <a:t>∞ </a:t>
            </a:r>
            <a:r>
              <a:rPr lang="en-US" sz="3200" dirty="0" smtClean="0">
                <a:sym typeface="Wingdings"/>
              </a:rPr>
              <a:t> = max{|x</a:t>
            </a:r>
            <a:r>
              <a:rPr lang="en-US" sz="3200" baseline="-25000" dirty="0" smtClean="0">
                <a:sym typeface="Wingdings"/>
              </a:rPr>
              <a:t>1</a:t>
            </a:r>
            <a:r>
              <a:rPr lang="en-US" sz="3200" dirty="0" smtClean="0">
                <a:sym typeface="Wingdings"/>
              </a:rPr>
              <a:t> – y</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 </a:t>
            </a:r>
            <a:r>
              <a:rPr lang="en-US" sz="3200" dirty="0" err="1" smtClean="0">
                <a:sym typeface="Wingdings"/>
              </a:rPr>
              <a:t>y</a:t>
            </a:r>
            <a:r>
              <a:rPr lang="en-US" sz="3200" baseline="-25000" dirty="0" err="1" smtClean="0">
                <a:sym typeface="Wingdings"/>
              </a:rPr>
              <a:t>n</a:t>
            </a:r>
            <a:r>
              <a:rPr lang="en-US" sz="3200" dirty="0" smtClean="0">
                <a:sym typeface="Wingdings"/>
              </a:rPr>
              <a:t>|}</a:t>
            </a:r>
            <a:endParaRPr lang="en-US" sz="3200" baseline="-25000" dirty="0"/>
          </a:p>
          <a:p>
            <a:endParaRPr lang="en-US" sz="3200" dirty="0" smtClean="0"/>
          </a:p>
          <a:p>
            <a:r>
              <a:rPr lang="en-US" sz="3200" dirty="0" smtClean="0"/>
              <a:t>Given sets </a:t>
            </a:r>
            <a:r>
              <a:rPr lang="en-US" sz="3200" dirty="0"/>
              <a:t>X, </a:t>
            </a:r>
            <a:r>
              <a:rPr lang="en-US" sz="3200" dirty="0" smtClean="0"/>
              <a:t>Y and </a:t>
            </a:r>
            <a:r>
              <a:rPr lang="en-US" sz="3200" dirty="0" err="1" smtClean="0"/>
              <a:t>bijection</a:t>
            </a:r>
            <a:r>
              <a:rPr lang="en-US" sz="3200" dirty="0" smtClean="0"/>
              <a:t>  g: </a:t>
            </a:r>
            <a:r>
              <a:rPr lang="en-US" sz="3200" dirty="0"/>
              <a:t>X </a:t>
            </a:r>
            <a:r>
              <a:rPr lang="en-US" sz="3200" dirty="0">
                <a:sym typeface="Wingdings"/>
              </a:rPr>
              <a:t> Y, </a:t>
            </a:r>
          </a:p>
          <a:p>
            <a:endParaRPr lang="en-US" sz="3200" dirty="0" smtClean="0"/>
          </a:p>
          <a:p>
            <a:r>
              <a:rPr lang="en-US" sz="3200" dirty="0" smtClean="0"/>
              <a:t>Bottleneck Distance:  </a:t>
            </a:r>
            <a:r>
              <a:rPr lang="en-US" sz="3200" dirty="0" smtClean="0">
                <a:sym typeface="Wingdings"/>
              </a:rPr>
              <a:t>d</a:t>
            </a:r>
            <a:r>
              <a:rPr lang="en-US" sz="3200" baseline="-25000" dirty="0" smtClean="0">
                <a:sym typeface="Wingdings"/>
              </a:rPr>
              <a:t>B</a:t>
            </a:r>
            <a:r>
              <a:rPr lang="en-US" sz="3200" dirty="0" smtClean="0">
                <a:sym typeface="Wingdings"/>
              </a:rPr>
              <a:t>(X, Y) = </a:t>
            </a:r>
            <a:r>
              <a:rPr lang="en-US" sz="3200" dirty="0" err="1" smtClean="0">
                <a:sym typeface="Wingdings"/>
              </a:rPr>
              <a:t>inf</a:t>
            </a:r>
            <a:r>
              <a:rPr lang="en-US" sz="3200" dirty="0" smtClean="0">
                <a:sym typeface="Wingdings"/>
              </a:rPr>
              <a:t>   sup  || </a:t>
            </a:r>
            <a:r>
              <a:rPr lang="en-US" sz="3200" b="1" dirty="0" smtClean="0">
                <a:sym typeface="Wingdings"/>
              </a:rPr>
              <a:t>x</a:t>
            </a:r>
            <a:r>
              <a:rPr lang="en-US" sz="3200" dirty="0" smtClean="0">
                <a:sym typeface="Wingdings"/>
              </a:rPr>
              <a:t> – g(</a:t>
            </a:r>
            <a:r>
              <a:rPr lang="en-US" sz="3200" b="1" dirty="0" smtClean="0">
                <a:sym typeface="Wingdings"/>
              </a:rPr>
              <a:t>x</a:t>
            </a:r>
            <a:r>
              <a:rPr lang="en-US" sz="3200" dirty="0" smtClean="0">
                <a:sym typeface="Wingdings"/>
              </a:rPr>
              <a:t>) ||</a:t>
            </a:r>
            <a:r>
              <a:rPr lang="en-US" sz="3200" baseline="-25000" dirty="0" smtClean="0">
                <a:sym typeface="Wingdings"/>
              </a:rPr>
              <a:t>∞</a:t>
            </a:r>
            <a:endParaRPr lang="en-US" sz="3200" baseline="-25000" dirty="0"/>
          </a:p>
        </p:txBody>
      </p:sp>
      <p:sp>
        <p:nvSpPr>
          <p:cNvPr id="5" name="TextBox 4"/>
          <p:cNvSpPr txBox="1"/>
          <p:nvPr/>
        </p:nvSpPr>
        <p:spPr>
          <a:xfrm>
            <a:off x="5298296" y="6089921"/>
            <a:ext cx="2253142" cy="461665"/>
          </a:xfrm>
          <a:prstGeom prst="rect">
            <a:avLst/>
          </a:prstGeom>
          <a:noFill/>
        </p:spPr>
        <p:txBody>
          <a:bodyPr wrap="square" rtlCol="0">
            <a:spAutoFit/>
          </a:bodyPr>
          <a:lstStyle/>
          <a:p>
            <a:r>
              <a:rPr lang="en-US" sz="2400" dirty="0"/>
              <a:t>g</a:t>
            </a:r>
            <a:r>
              <a:rPr lang="en-US" sz="2400" dirty="0" smtClean="0"/>
              <a:t>         </a:t>
            </a:r>
            <a:r>
              <a:rPr lang="en-US" sz="2400" b="1" dirty="0" smtClean="0"/>
              <a:t>x</a:t>
            </a:r>
            <a:endParaRPr lang="en-US" sz="2400" b="1" dirty="0"/>
          </a:p>
        </p:txBody>
      </p:sp>
    </p:spTree>
    <p:extLst>
      <p:ext uri="{BB962C8B-B14F-4D97-AF65-F5344CB8AC3E}">
        <p14:creationId xmlns:p14="http://schemas.microsoft.com/office/powerpoint/2010/main" val="2172627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76" y="476250"/>
            <a:ext cx="8620124" cy="6001642"/>
          </a:xfrm>
          <a:prstGeom prst="rect">
            <a:avLst/>
          </a:prstGeom>
          <a:noFill/>
        </p:spPr>
        <p:txBody>
          <a:bodyPr wrap="square" rtlCol="0">
            <a:spAutoFit/>
          </a:bodyPr>
          <a:lstStyle/>
          <a:p>
            <a:r>
              <a:rPr lang="en-US" sz="3200" dirty="0" smtClean="0"/>
              <a:t>Goal:  To determine what genes are involved in a particular periodic pathway</a:t>
            </a:r>
          </a:p>
          <a:p>
            <a:endParaRPr lang="en-US" sz="3200" dirty="0"/>
          </a:p>
          <a:p>
            <a:endParaRPr lang="en-US" sz="3200" dirty="0" smtClean="0"/>
          </a:p>
          <a:p>
            <a:endParaRPr lang="en-US" sz="3200" dirty="0"/>
          </a:p>
          <a:p>
            <a:endParaRPr lang="en-US" sz="3200" dirty="0" smtClean="0"/>
          </a:p>
          <a:p>
            <a:endParaRPr lang="en-US" sz="3200" dirty="0" smtClean="0"/>
          </a:p>
          <a:p>
            <a:r>
              <a:rPr lang="en-US" sz="3200" dirty="0" smtClean="0"/>
              <a:t>Application: segmentation clock of mouse embryo.</a:t>
            </a:r>
          </a:p>
          <a:p>
            <a:endParaRPr lang="en-US" sz="3200" dirty="0" smtClean="0"/>
          </a:p>
          <a:p>
            <a:pPr marL="457200" indent="-457200">
              <a:buFont typeface="Arial"/>
              <a:buChar char="•"/>
            </a:pPr>
            <a:r>
              <a:rPr lang="en-US" sz="3200" dirty="0" smtClean="0"/>
              <a:t>1 somite develops about every 2 hours</a:t>
            </a:r>
          </a:p>
          <a:p>
            <a:pPr marL="457200" indent="-457200">
              <a:buFont typeface="Arial"/>
              <a:buChar char="•"/>
            </a:pPr>
            <a:endParaRPr lang="en-US" sz="3200" dirty="0" smtClean="0"/>
          </a:p>
          <a:p>
            <a:r>
              <a:rPr lang="en-US" sz="3200" dirty="0" smtClean="0"/>
              <a:t>What genes are involved in somite development? </a:t>
            </a:r>
            <a:endParaRPr lang="en-US" sz="3200" dirty="0"/>
          </a:p>
        </p:txBody>
      </p:sp>
    </p:spTree>
    <p:extLst>
      <p:ext uri="{BB962C8B-B14F-4D97-AF65-F5344CB8AC3E}">
        <p14:creationId xmlns:p14="http://schemas.microsoft.com/office/powerpoint/2010/main" val="2592689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589" y="798811"/>
            <a:ext cx="8730532" cy="4524315"/>
          </a:xfrm>
          <a:prstGeom prst="rect">
            <a:avLst/>
          </a:prstGeom>
        </p:spPr>
        <p:txBody>
          <a:bodyPr wrap="square">
            <a:spAutoFit/>
          </a:bodyPr>
          <a:lstStyle/>
          <a:p>
            <a:r>
              <a:rPr lang="en-US" sz="3200" dirty="0">
                <a:latin typeface="CMR12"/>
              </a:rPr>
              <a:t>(Wasserstein distance)</a:t>
            </a:r>
            <a:r>
              <a:rPr lang="en-US" sz="3200" dirty="0">
                <a:latin typeface="CMBX12"/>
              </a:rPr>
              <a:t>. </a:t>
            </a:r>
            <a:r>
              <a:rPr lang="en-US" sz="3200" dirty="0">
                <a:latin typeface="CMR12"/>
              </a:rPr>
              <a:t>The </a:t>
            </a:r>
            <a:r>
              <a:rPr lang="en-US" sz="3200" dirty="0">
                <a:latin typeface="CMMI12"/>
              </a:rPr>
              <a:t>p</a:t>
            </a:r>
            <a:r>
              <a:rPr lang="en-US" sz="3200" dirty="0">
                <a:latin typeface="CMR12"/>
              </a:rPr>
              <a:t>-</a:t>
            </a:r>
            <a:r>
              <a:rPr lang="en-US" sz="3200" dirty="0" err="1">
                <a:latin typeface="CMR12"/>
              </a:rPr>
              <a:t>th</a:t>
            </a:r>
            <a:r>
              <a:rPr lang="en-US" sz="3200" dirty="0">
                <a:latin typeface="CMR12"/>
              </a:rPr>
              <a:t> Wasserstein distance between </a:t>
            </a:r>
            <a:r>
              <a:rPr lang="en-US" sz="3200" dirty="0" smtClean="0">
                <a:latin typeface="CMR12"/>
              </a:rPr>
              <a:t>two persistence </a:t>
            </a:r>
            <a:r>
              <a:rPr lang="en-US" sz="3200" dirty="0">
                <a:latin typeface="CMR12"/>
              </a:rPr>
              <a:t>diagrams, </a:t>
            </a:r>
            <a:endParaRPr lang="en-US" sz="3200" dirty="0" smtClean="0">
              <a:latin typeface="CMR12"/>
            </a:endParaRPr>
          </a:p>
          <a:p>
            <a:r>
              <a:rPr lang="en-US" sz="3200" dirty="0" smtClean="0">
                <a:latin typeface="CMMI12"/>
              </a:rPr>
              <a:t>d</a:t>
            </a:r>
            <a:r>
              <a:rPr lang="en-US" sz="3200" baseline="-25000" dirty="0" smtClean="0">
                <a:latin typeface="CMR8"/>
              </a:rPr>
              <a:t>1</a:t>
            </a:r>
            <a:r>
              <a:rPr lang="en-US" sz="3200" dirty="0" smtClean="0">
                <a:latin typeface="CMR8"/>
              </a:rPr>
              <a:t> </a:t>
            </a:r>
            <a:r>
              <a:rPr lang="en-US" sz="3200" dirty="0">
                <a:latin typeface="CMR12"/>
              </a:rPr>
              <a:t>and </a:t>
            </a:r>
            <a:r>
              <a:rPr lang="en-US" sz="3200" dirty="0" smtClean="0">
                <a:latin typeface="CMMI12"/>
              </a:rPr>
              <a:t>d</a:t>
            </a:r>
            <a:r>
              <a:rPr lang="en-US" sz="3200" baseline="-25000" dirty="0" smtClean="0">
                <a:latin typeface="CMR8"/>
              </a:rPr>
              <a:t>2</a:t>
            </a:r>
            <a:r>
              <a:rPr lang="en-US" sz="3200" dirty="0" smtClean="0">
                <a:latin typeface="CMR12"/>
              </a:rPr>
              <a:t>, </a:t>
            </a:r>
            <a:r>
              <a:rPr lang="en-US" sz="3200" dirty="0">
                <a:latin typeface="CMR12"/>
              </a:rPr>
              <a:t>is defined </a:t>
            </a:r>
            <a:r>
              <a:rPr lang="en-US" sz="3200" dirty="0" smtClean="0">
                <a:latin typeface="CMR12"/>
              </a:rPr>
              <a:t>as</a:t>
            </a:r>
          </a:p>
          <a:p>
            <a:endParaRPr lang="en-US" sz="3200" dirty="0">
              <a:latin typeface="CMR12"/>
            </a:endParaRPr>
          </a:p>
          <a:p>
            <a:endParaRPr lang="en-US" sz="3200" dirty="0" smtClean="0">
              <a:latin typeface="CMR12"/>
            </a:endParaRPr>
          </a:p>
          <a:p>
            <a:endParaRPr lang="en-US" sz="3200" dirty="0">
              <a:latin typeface="CMR12"/>
            </a:endParaRPr>
          </a:p>
          <a:p>
            <a:endParaRPr lang="en-US" sz="3200" dirty="0" smtClean="0">
              <a:latin typeface="CMR12"/>
            </a:endParaRPr>
          </a:p>
          <a:p>
            <a:endParaRPr lang="en-US" sz="3200" dirty="0">
              <a:latin typeface="CMR12"/>
            </a:endParaRPr>
          </a:p>
          <a:p>
            <a:r>
              <a:rPr lang="en-US" sz="3200" dirty="0">
                <a:latin typeface="CMR12"/>
              </a:rPr>
              <a:t>w</a:t>
            </a:r>
            <a:r>
              <a:rPr lang="en-US" sz="3200" dirty="0" smtClean="0">
                <a:latin typeface="CMR12"/>
              </a:rPr>
              <a:t>here </a:t>
            </a:r>
            <a:r>
              <a:rPr lang="en-US" sz="3200" dirty="0" smtClean="0">
                <a:latin typeface="Symbol" panose="05050102010706020507" pitchFamily="18" charset="2"/>
              </a:rPr>
              <a:t>g</a:t>
            </a:r>
            <a:r>
              <a:rPr lang="en-US" sz="3200" dirty="0" smtClean="0">
                <a:latin typeface="CMMI12"/>
              </a:rPr>
              <a:t> </a:t>
            </a:r>
            <a:r>
              <a:rPr lang="en-US" sz="3200" dirty="0">
                <a:latin typeface="CMR12"/>
              </a:rPr>
              <a:t>ranges over all bijections from </a:t>
            </a:r>
            <a:r>
              <a:rPr lang="en-US" sz="3200" dirty="0" smtClean="0">
                <a:latin typeface="CMMI12"/>
              </a:rPr>
              <a:t>d</a:t>
            </a:r>
            <a:r>
              <a:rPr lang="en-US" sz="3200" baseline="-25000" dirty="0">
                <a:latin typeface="CMR8"/>
              </a:rPr>
              <a:t>1</a:t>
            </a:r>
            <a:r>
              <a:rPr lang="en-US" sz="3200" dirty="0" smtClean="0">
                <a:latin typeface="CMR8"/>
              </a:rPr>
              <a:t> </a:t>
            </a:r>
            <a:r>
              <a:rPr lang="en-US" sz="3200" dirty="0">
                <a:latin typeface="CMR12"/>
              </a:rPr>
              <a:t>to </a:t>
            </a:r>
            <a:r>
              <a:rPr lang="en-US" sz="3200" dirty="0" smtClean="0">
                <a:latin typeface="CMMI12"/>
              </a:rPr>
              <a:t>d</a:t>
            </a:r>
            <a:r>
              <a:rPr lang="en-US" sz="3200" baseline="-25000" dirty="0" smtClean="0">
                <a:latin typeface="CMR8"/>
              </a:rPr>
              <a:t>2</a:t>
            </a:r>
            <a:r>
              <a:rPr lang="en-US" sz="3200" dirty="0" smtClean="0">
                <a:latin typeface="CMR12"/>
              </a:rPr>
              <a:t>.</a:t>
            </a:r>
            <a:endParaRPr lang="en-US" sz="3600" dirty="0"/>
          </a:p>
        </p:txBody>
      </p:sp>
      <p:pic>
        <p:nvPicPr>
          <p:cNvPr id="3" name="Picture 2"/>
          <p:cNvPicPr>
            <a:picLocks noChangeAspect="1"/>
          </p:cNvPicPr>
          <p:nvPr/>
        </p:nvPicPr>
        <p:blipFill>
          <a:blip r:embed="rId2"/>
          <a:stretch>
            <a:fillRect/>
          </a:stretch>
        </p:blipFill>
        <p:spPr>
          <a:xfrm>
            <a:off x="966787" y="2409825"/>
            <a:ext cx="7210425" cy="2038350"/>
          </a:xfrm>
          <a:prstGeom prst="rect">
            <a:avLst/>
          </a:prstGeom>
        </p:spPr>
      </p:pic>
      <p:sp>
        <p:nvSpPr>
          <p:cNvPr id="4" name="Rectangle 3"/>
          <p:cNvSpPr/>
          <p:nvPr/>
        </p:nvSpPr>
        <p:spPr>
          <a:xfrm>
            <a:off x="367990" y="5489802"/>
            <a:ext cx="4572000" cy="1138773"/>
          </a:xfrm>
          <a:prstGeom prst="rect">
            <a:avLst/>
          </a:prstGeom>
        </p:spPr>
        <p:txBody>
          <a:bodyPr>
            <a:spAutoFit/>
          </a:bodyPr>
          <a:lstStyle/>
          <a:p>
            <a:r>
              <a:rPr lang="en-US" dirty="0">
                <a:latin typeface="CMBX12"/>
              </a:rPr>
              <a:t>Probability measures on the space of persistence</a:t>
            </a:r>
          </a:p>
          <a:p>
            <a:r>
              <a:rPr lang="en-US" dirty="0">
                <a:latin typeface="CMBX12"/>
              </a:rPr>
              <a:t>diagrams</a:t>
            </a:r>
          </a:p>
          <a:p>
            <a:r>
              <a:rPr lang="en-US" sz="1400" dirty="0" err="1">
                <a:latin typeface="CMBX12"/>
              </a:rPr>
              <a:t>Yuriy</a:t>
            </a:r>
            <a:r>
              <a:rPr lang="en-US" sz="1400" dirty="0">
                <a:latin typeface="CMBX12"/>
              </a:rPr>
              <a:t> Mileyko</a:t>
            </a:r>
            <a:r>
              <a:rPr lang="en-US" sz="900" dirty="0">
                <a:latin typeface="CMR8"/>
              </a:rPr>
              <a:t>1</a:t>
            </a:r>
            <a:r>
              <a:rPr lang="en-US" sz="1400" dirty="0">
                <a:latin typeface="CMBX12"/>
              </a:rPr>
              <a:t>, </a:t>
            </a:r>
            <a:r>
              <a:rPr lang="en-US" sz="1400" dirty="0" err="1">
                <a:latin typeface="CMBX12"/>
              </a:rPr>
              <a:t>Sayan</a:t>
            </a:r>
            <a:r>
              <a:rPr lang="en-US" sz="1400" dirty="0">
                <a:latin typeface="CMBX12"/>
              </a:rPr>
              <a:t> Mukherjee</a:t>
            </a:r>
            <a:r>
              <a:rPr lang="en-US" sz="900" dirty="0">
                <a:latin typeface="CMR8"/>
              </a:rPr>
              <a:t>2 </a:t>
            </a:r>
            <a:r>
              <a:rPr lang="en-US" sz="1400" dirty="0">
                <a:latin typeface="CMBX12"/>
              </a:rPr>
              <a:t>and John Harer</a:t>
            </a:r>
            <a:r>
              <a:rPr lang="en-US" sz="900" dirty="0">
                <a:latin typeface="CMR8"/>
              </a:rPr>
              <a:t>1</a:t>
            </a:r>
            <a:endParaRPr lang="en-US" dirty="0"/>
          </a:p>
        </p:txBody>
      </p:sp>
    </p:spTree>
    <p:extLst>
      <p:ext uri="{BB962C8B-B14F-4D97-AF65-F5344CB8AC3E}">
        <p14:creationId xmlns:p14="http://schemas.microsoft.com/office/powerpoint/2010/main" val="409849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2621129"/>
            <a:ext cx="85879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05422" y="374757"/>
            <a:ext cx="8587969" cy="954107"/>
          </a:xfrm>
          <a:prstGeom prst="rect">
            <a:avLst/>
          </a:prstGeom>
          <a:no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2704214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138" y="331100"/>
            <a:ext cx="8276898" cy="6001643"/>
          </a:xfrm>
          <a:prstGeom prst="rect">
            <a:avLst/>
          </a:prstGeom>
        </p:spPr>
        <p:txBody>
          <a:bodyPr wrap="square">
            <a:spAutoFit/>
          </a:bodyPr>
          <a:lstStyle/>
          <a:p>
            <a:r>
              <a:rPr lang="en-US" sz="2400" dirty="0" smtClean="0"/>
              <a:t>TDA is a form of </a:t>
            </a:r>
            <a:r>
              <a:rPr lang="en-US" sz="2400" dirty="0"/>
              <a:t>Exploratory Data Analysis (EDA</a:t>
            </a:r>
            <a:r>
              <a:rPr lang="en-US" sz="2400" dirty="0" smtClean="0"/>
              <a:t>)</a:t>
            </a:r>
          </a:p>
          <a:p>
            <a:endParaRPr lang="en-US" sz="2400" dirty="0"/>
          </a:p>
          <a:p>
            <a:r>
              <a:rPr lang="en-US" sz="2400" dirty="0" smtClean="0">
                <a:hlinkClick r:id="rId2"/>
              </a:rPr>
              <a:t>https://onlinecourses.science.psu.edu/stat857/node/4</a:t>
            </a:r>
            <a:endParaRPr lang="en-US" sz="2400" dirty="0" smtClean="0"/>
          </a:p>
          <a:p>
            <a:r>
              <a:rPr lang="en-US" sz="2400" dirty="0"/>
              <a:t>Exploratory Data Analysis (EDA) is described as </a:t>
            </a:r>
            <a:r>
              <a:rPr lang="en-US" sz="2400" i="1" dirty="0"/>
              <a:t>data-driven hypothesis generation</a:t>
            </a:r>
            <a:r>
              <a:rPr lang="en-US" sz="2400" dirty="0" smtClean="0"/>
              <a:t>.</a:t>
            </a:r>
          </a:p>
          <a:p>
            <a:endParaRPr lang="en-US" sz="2400" dirty="0"/>
          </a:p>
          <a:p>
            <a:r>
              <a:rPr lang="en-US" sz="2400" dirty="0" smtClean="0">
                <a:hlinkClick r:id="rId3"/>
              </a:rPr>
              <a:t>http://en.wikipedia.org/wiki/Exploratory_data_analysis</a:t>
            </a:r>
            <a:r>
              <a:rPr lang="en-US" sz="2400" dirty="0" smtClean="0"/>
              <a:t> </a:t>
            </a:r>
            <a:endParaRPr lang="en-US" sz="2400" dirty="0"/>
          </a:p>
          <a:p>
            <a:r>
              <a:rPr lang="en-US" sz="2400" dirty="0"/>
              <a:t>In statistics, </a:t>
            </a:r>
            <a:r>
              <a:rPr lang="en-US" sz="2400" b="1" dirty="0"/>
              <a:t>exploratory data analysis</a:t>
            </a:r>
            <a:r>
              <a:rPr lang="en-US" sz="2400" dirty="0"/>
              <a:t> (EDA) is an approach to analyzing </a:t>
            </a:r>
            <a:r>
              <a:rPr lang="en-US" sz="2400" b="1" dirty="0"/>
              <a:t>data</a:t>
            </a:r>
            <a:r>
              <a:rPr lang="en-US" sz="2400" dirty="0"/>
              <a:t> sets to summarize their main characteristics, often with visual methods. A statistical model can be used or not, but primarily EDA is for seeing what the </a:t>
            </a:r>
            <a:r>
              <a:rPr lang="en-US" sz="2400" b="1" dirty="0"/>
              <a:t>data</a:t>
            </a:r>
            <a:r>
              <a:rPr lang="en-US" sz="2400" dirty="0"/>
              <a:t> can tell us beyond the formal modeling or hypothesis testing task</a:t>
            </a:r>
            <a:r>
              <a:rPr lang="en-US" sz="2400" dirty="0" smtClean="0"/>
              <a:t>.</a:t>
            </a:r>
          </a:p>
          <a:p>
            <a:endParaRPr lang="en-US" sz="2400" dirty="0"/>
          </a:p>
          <a:p>
            <a:r>
              <a:rPr lang="en-US" sz="2400" dirty="0"/>
              <a:t>Exploratory data analysis was promoted by </a:t>
            </a:r>
            <a:r>
              <a:rPr lang="en-US" sz="2400" dirty="0">
                <a:hlinkClick r:id="rId4" tooltip="John Tukey"/>
              </a:rPr>
              <a:t>John </a:t>
            </a:r>
            <a:r>
              <a:rPr lang="en-US" sz="2400" dirty="0" err="1" smtClean="0">
                <a:hlinkClick r:id="rId4" tooltip="John Tukey"/>
              </a:rPr>
              <a:t>Tukey</a:t>
            </a:r>
            <a:r>
              <a:rPr lang="en-US" sz="2400" dirty="0" smtClean="0"/>
              <a:t> starting in the 1960’s.</a:t>
            </a:r>
          </a:p>
          <a:p>
            <a:endParaRPr lang="en-US" sz="2400" dirty="0"/>
          </a:p>
        </p:txBody>
      </p:sp>
    </p:spTree>
    <p:extLst>
      <p:ext uri="{BB962C8B-B14F-4D97-AF65-F5344CB8AC3E}">
        <p14:creationId xmlns:p14="http://schemas.microsoft.com/office/powerpoint/2010/main" val="2888794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545" y="366025"/>
            <a:ext cx="8726214" cy="646331"/>
          </a:xfrm>
          <a:prstGeom prst="rect">
            <a:avLst/>
          </a:prstGeom>
        </p:spPr>
        <p:txBody>
          <a:bodyPr wrap="square">
            <a:spAutoFit/>
          </a:bodyPr>
          <a:lstStyle/>
          <a:p>
            <a:r>
              <a:rPr lang="en-US" dirty="0" smtClean="0">
                <a:hlinkClick r:id="rId2"/>
              </a:rPr>
              <a:t>http://www.jstor.org/discover/10.2307/2392291?uid=3739256&amp;uid=2&amp;uid=4&amp;sid=21106098896651</a:t>
            </a:r>
            <a:r>
              <a:rPr lang="en-US" dirty="0" smtClean="0"/>
              <a:t> </a:t>
            </a:r>
            <a:endParaRPr lang="en-US" dirty="0"/>
          </a:p>
        </p:txBody>
      </p:sp>
      <p:pic>
        <p:nvPicPr>
          <p:cNvPr id="3" name="Picture 2"/>
          <p:cNvPicPr>
            <a:picLocks noChangeAspect="1"/>
          </p:cNvPicPr>
          <p:nvPr/>
        </p:nvPicPr>
        <p:blipFill>
          <a:blip r:embed="rId3"/>
          <a:stretch>
            <a:fillRect/>
          </a:stretch>
        </p:blipFill>
        <p:spPr>
          <a:xfrm>
            <a:off x="299545" y="1188007"/>
            <a:ext cx="3749040" cy="5388847"/>
          </a:xfrm>
          <a:prstGeom prst="rect">
            <a:avLst/>
          </a:prstGeom>
        </p:spPr>
      </p:pic>
      <p:sp>
        <p:nvSpPr>
          <p:cNvPr id="6" name="Rectangle 5"/>
          <p:cNvSpPr/>
          <p:nvPr/>
        </p:nvSpPr>
        <p:spPr>
          <a:xfrm>
            <a:off x="4205451" y="1519196"/>
            <a:ext cx="4572000" cy="2308324"/>
          </a:xfrm>
          <a:prstGeom prst="rect">
            <a:avLst/>
          </a:prstGeom>
        </p:spPr>
        <p:txBody>
          <a:bodyPr>
            <a:spAutoFit/>
          </a:bodyPr>
          <a:lstStyle/>
          <a:p>
            <a:r>
              <a:rPr lang="en-US" sz="2400" dirty="0" smtClean="0"/>
              <a:t>Exploratory Data Analysis</a:t>
            </a:r>
          </a:p>
          <a:p>
            <a:r>
              <a:rPr lang="en-US" sz="2400" dirty="0" smtClean="0"/>
              <a:t>John W. </a:t>
            </a:r>
            <a:r>
              <a:rPr lang="en-US" sz="2400" dirty="0" err="1" smtClean="0"/>
              <a:t>Tukey</a:t>
            </a:r>
            <a:r>
              <a:rPr lang="en-US" sz="2400" dirty="0" smtClean="0"/>
              <a:t>, Princeton University</a:t>
            </a:r>
          </a:p>
          <a:p>
            <a:r>
              <a:rPr lang="en-US" sz="2400" dirty="0" smtClean="0"/>
              <a:t>ISBN-10: 0201076160  </a:t>
            </a:r>
          </a:p>
          <a:p>
            <a:r>
              <a:rPr lang="en-US" sz="2400" dirty="0" smtClean="0"/>
              <a:t>ISBN-13: 9780201076165</a:t>
            </a:r>
          </a:p>
          <a:p>
            <a:r>
              <a:rPr lang="en-US" sz="2400" dirty="0" smtClean="0"/>
              <a:t>©1977 • Pearson • Paper, 688 pp</a:t>
            </a:r>
          </a:p>
          <a:p>
            <a:r>
              <a:rPr lang="en-US" sz="2400" dirty="0" smtClean="0"/>
              <a:t>Published 01/01/1977 • </a:t>
            </a:r>
            <a:r>
              <a:rPr lang="en-US" sz="2400" dirty="0" err="1" smtClean="0"/>
              <a:t>Instock</a:t>
            </a:r>
            <a:endParaRPr lang="en-US" sz="2400" dirty="0"/>
          </a:p>
        </p:txBody>
      </p:sp>
    </p:spTree>
    <p:extLst>
      <p:ext uri="{BB962C8B-B14F-4D97-AF65-F5344CB8AC3E}">
        <p14:creationId xmlns:p14="http://schemas.microsoft.com/office/powerpoint/2010/main" val="31267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840" y="687096"/>
            <a:ext cx="8655270" cy="4893647"/>
          </a:xfrm>
          <a:prstGeom prst="rect">
            <a:avLst/>
          </a:prstGeom>
        </p:spPr>
        <p:txBody>
          <a:bodyPr wrap="square">
            <a:spAutoFit/>
          </a:bodyPr>
          <a:lstStyle/>
          <a:p>
            <a:r>
              <a:rPr lang="en-US" sz="2400" b="0" i="0" dirty="0" smtClean="0">
                <a:solidFill>
                  <a:srgbClr val="000000"/>
                </a:solidFill>
                <a:effectLst/>
                <a:latin typeface="Times New Roman" panose="02020603050405020304" pitchFamily="18" charset="0"/>
                <a:hlinkClick r:id="rId2"/>
              </a:rPr>
              <a:t>http://www.uta.edu/faculty/sawasthi/Statistics/stdatmin.html#eda1</a:t>
            </a:r>
            <a:r>
              <a:rPr lang="en-US" sz="2400" b="0" i="0" dirty="0" smtClean="0">
                <a:solidFill>
                  <a:srgbClr val="000000"/>
                </a:solidFill>
                <a:effectLst/>
                <a:latin typeface="Times New Roman" panose="02020603050405020304" pitchFamily="18" charset="0"/>
              </a:rPr>
              <a:t> </a:t>
            </a:r>
          </a:p>
          <a:p>
            <a:endParaRPr lang="en-US" sz="2400" b="0" i="0" dirty="0" smtClean="0">
              <a:solidFill>
                <a:srgbClr val="000000"/>
              </a:solidFill>
              <a:effectLst/>
              <a:latin typeface="Times New Roman" panose="02020603050405020304" pitchFamily="18" charset="0"/>
            </a:endParaRPr>
          </a:p>
          <a:p>
            <a:r>
              <a:rPr lang="en-US" sz="2400" b="0" i="0" dirty="0" smtClean="0">
                <a:solidFill>
                  <a:srgbClr val="000000"/>
                </a:solidFill>
                <a:effectLst/>
                <a:latin typeface="Times New Roman" panose="02020603050405020304" pitchFamily="18" charset="0"/>
              </a:rPr>
              <a:t>EDA vs. Hypothesis Testing</a:t>
            </a:r>
          </a:p>
          <a:p>
            <a:endParaRPr lang="en-US" sz="2400" b="0" i="0" dirty="0" smtClean="0">
              <a:solidFill>
                <a:srgbClr val="000000"/>
              </a:solidFill>
              <a:effectLst/>
              <a:latin typeface="Times New Roman" panose="02020603050405020304" pitchFamily="18" charset="0"/>
            </a:endParaRPr>
          </a:p>
          <a:p>
            <a:r>
              <a:rPr lang="en-US" sz="2400" b="0" i="0" dirty="0" smtClean="0">
                <a:solidFill>
                  <a:srgbClr val="000000"/>
                </a:solidFill>
                <a:effectLst/>
                <a:latin typeface="Times New Roman" panose="02020603050405020304" pitchFamily="18" charset="0"/>
              </a:rPr>
              <a:t>As opposed to traditional </a:t>
            </a:r>
            <a:r>
              <a:rPr lang="en-US" sz="2400" b="0" i="1" dirty="0" smtClean="0">
                <a:solidFill>
                  <a:srgbClr val="000000"/>
                </a:solidFill>
                <a:effectLst/>
                <a:latin typeface="Times New Roman" panose="02020603050405020304" pitchFamily="18" charset="0"/>
              </a:rPr>
              <a:t>hypothesis testing</a:t>
            </a:r>
            <a:r>
              <a:rPr lang="en-US" sz="2400" b="0" i="0" dirty="0" smtClean="0">
                <a:solidFill>
                  <a:srgbClr val="000000"/>
                </a:solidFill>
                <a:effectLst/>
                <a:latin typeface="Times New Roman" panose="02020603050405020304" pitchFamily="18" charset="0"/>
              </a:rPr>
              <a:t> designed to verify </a:t>
            </a:r>
            <a:r>
              <a:rPr lang="en-US" sz="2400" b="0" i="1" dirty="0" smtClean="0">
                <a:solidFill>
                  <a:srgbClr val="000000"/>
                </a:solidFill>
                <a:effectLst/>
                <a:latin typeface="Times New Roman" panose="02020603050405020304" pitchFamily="18" charset="0"/>
              </a:rPr>
              <a:t>a priori</a:t>
            </a:r>
            <a:r>
              <a:rPr lang="en-US" sz="2400" b="0" i="0" dirty="0" smtClean="0">
                <a:solidFill>
                  <a:srgbClr val="000000"/>
                </a:solidFill>
                <a:effectLst/>
                <a:latin typeface="Times New Roman" panose="02020603050405020304" pitchFamily="18" charset="0"/>
              </a:rPr>
              <a:t> hypotheses about relations between variables (e.g., </a:t>
            </a:r>
            <a:r>
              <a:rPr lang="en-US" sz="2400" b="0" i="1" dirty="0" smtClean="0">
                <a:solidFill>
                  <a:srgbClr val="000000"/>
                </a:solidFill>
                <a:effectLst/>
                <a:latin typeface="Times New Roman" panose="02020603050405020304" pitchFamily="18" charset="0"/>
              </a:rPr>
              <a:t>"There is a positive correlation between the AGE of a person and his/her RISK TAKING disposition"</a:t>
            </a:r>
            <a:r>
              <a:rPr lang="en-US" sz="2400" b="0" i="0" dirty="0" smtClean="0">
                <a:solidFill>
                  <a:srgbClr val="000000"/>
                </a:solidFill>
                <a:effectLst/>
                <a:latin typeface="Times New Roman" panose="02020603050405020304" pitchFamily="18" charset="0"/>
              </a:rPr>
              <a:t>), </a:t>
            </a:r>
            <a:r>
              <a:rPr lang="en-US" sz="2400" b="0" i="1" dirty="0" smtClean="0">
                <a:solidFill>
                  <a:srgbClr val="000000"/>
                </a:solidFill>
                <a:effectLst/>
                <a:latin typeface="Times New Roman" panose="02020603050405020304" pitchFamily="18" charset="0"/>
              </a:rPr>
              <a:t>exploratory data analysis (EDA)</a:t>
            </a:r>
            <a:r>
              <a:rPr lang="en-US" sz="2400" b="0" i="0" dirty="0" smtClean="0">
                <a:solidFill>
                  <a:srgbClr val="000000"/>
                </a:solidFill>
                <a:effectLst/>
                <a:latin typeface="Times New Roman" panose="02020603050405020304" pitchFamily="18" charset="0"/>
              </a:rPr>
              <a:t> is used to identify systematic relations between variables when there are no (or not complete) </a:t>
            </a:r>
            <a:r>
              <a:rPr lang="en-US" sz="2400" b="0" i="1" dirty="0" smtClean="0">
                <a:solidFill>
                  <a:srgbClr val="000000"/>
                </a:solidFill>
                <a:effectLst/>
                <a:latin typeface="Times New Roman" panose="02020603050405020304" pitchFamily="18" charset="0"/>
              </a:rPr>
              <a:t>a priori</a:t>
            </a:r>
            <a:r>
              <a:rPr lang="en-US" sz="2400" b="0" i="0" dirty="0" smtClean="0">
                <a:solidFill>
                  <a:srgbClr val="000000"/>
                </a:solidFill>
                <a:effectLst/>
                <a:latin typeface="Times New Roman" panose="02020603050405020304" pitchFamily="18" charset="0"/>
              </a:rPr>
              <a:t> expectations as to the nature of those relations. In a typical exploratory data analysis process, many variables are taken into account and compared, using a variety of techniques in the search for systematic patterns.</a:t>
            </a:r>
            <a:endParaRPr lang="en-US"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053251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840" y="687096"/>
            <a:ext cx="8655270" cy="3046988"/>
          </a:xfrm>
          <a:prstGeom prst="rect">
            <a:avLst/>
          </a:prstGeom>
        </p:spPr>
        <p:txBody>
          <a:bodyPr wrap="square">
            <a:spAutoFit/>
          </a:bodyPr>
          <a:lstStyle/>
          <a:p>
            <a:r>
              <a:rPr lang="en-US" sz="2400" b="0" i="0" dirty="0" smtClean="0">
                <a:solidFill>
                  <a:srgbClr val="000000"/>
                </a:solidFill>
                <a:effectLst/>
                <a:latin typeface="Times New Roman" panose="02020603050405020304" pitchFamily="18" charset="0"/>
                <a:hlinkClick r:id="rId2"/>
              </a:rPr>
              <a:t>http://www.uta.edu/faculty/sawasthi/Statistics/stdatmin.html#eda1</a:t>
            </a:r>
            <a:r>
              <a:rPr lang="en-US" sz="2400" b="0" i="0" dirty="0" smtClean="0">
                <a:solidFill>
                  <a:srgbClr val="000000"/>
                </a:solidFill>
                <a:effectLst/>
                <a:latin typeface="Times New Roman" panose="02020603050405020304" pitchFamily="18" charset="0"/>
              </a:rPr>
              <a:t> </a:t>
            </a:r>
          </a:p>
          <a:p>
            <a:endParaRPr lang="en-US" sz="2400" b="0" i="0" dirty="0" smtClean="0">
              <a:solidFill>
                <a:srgbClr val="000000"/>
              </a:solidFill>
              <a:effectLst/>
              <a:latin typeface="Times New Roman" panose="02020603050405020304" pitchFamily="18" charset="0"/>
            </a:endParaRPr>
          </a:p>
          <a:p>
            <a:r>
              <a:rPr lang="en-US" sz="2400" b="0" i="0" dirty="0" smtClean="0">
                <a:solidFill>
                  <a:srgbClr val="000000"/>
                </a:solidFill>
                <a:effectLst/>
                <a:latin typeface="Times New Roman" panose="02020603050405020304" pitchFamily="18" charset="0"/>
              </a:rPr>
              <a:t>EDA vs. Hypothesis Testing</a:t>
            </a:r>
          </a:p>
          <a:p>
            <a:endParaRPr lang="en-US" sz="2400" b="0" i="0" dirty="0" smtClean="0">
              <a:solidFill>
                <a:srgbClr val="000000"/>
              </a:solidFill>
              <a:effectLst/>
              <a:latin typeface="Times New Roman" panose="02020603050405020304" pitchFamily="18" charset="0"/>
            </a:endParaRPr>
          </a:p>
          <a:p>
            <a:r>
              <a:rPr lang="en-US" sz="2400" i="1" dirty="0">
                <a:solidFill>
                  <a:srgbClr val="000000"/>
                </a:solidFill>
                <a:latin typeface="Times New Roman" panose="02020603050405020304" pitchFamily="18" charset="0"/>
              </a:rPr>
              <a:t>H</a:t>
            </a:r>
            <a:r>
              <a:rPr lang="en-US" sz="2400" b="0" i="1" dirty="0" smtClean="0">
                <a:solidFill>
                  <a:srgbClr val="000000"/>
                </a:solidFill>
                <a:effectLst/>
                <a:latin typeface="Times New Roman" panose="02020603050405020304" pitchFamily="18" charset="0"/>
              </a:rPr>
              <a:t>ypothesis testing</a:t>
            </a:r>
            <a:r>
              <a:rPr lang="en-US" sz="2400" dirty="0">
                <a:solidFill>
                  <a:srgbClr val="000000"/>
                </a:solidFill>
                <a:latin typeface="Times New Roman" panose="02020603050405020304" pitchFamily="18" charset="0"/>
              </a:rPr>
              <a:t>:</a:t>
            </a:r>
            <a:r>
              <a:rPr lang="en-US" sz="2400" b="0" i="0" dirty="0" smtClean="0">
                <a:solidFill>
                  <a:srgbClr val="000000"/>
                </a:solidFill>
                <a:effectLst/>
                <a:latin typeface="Times New Roman" panose="02020603050405020304" pitchFamily="18" charset="0"/>
              </a:rPr>
              <a:t> verify </a:t>
            </a:r>
            <a:r>
              <a:rPr lang="en-US" sz="2400" b="0" i="1" dirty="0" smtClean="0">
                <a:solidFill>
                  <a:srgbClr val="000000"/>
                </a:solidFill>
                <a:effectLst/>
                <a:latin typeface="Times New Roman" panose="02020603050405020304" pitchFamily="18" charset="0"/>
              </a:rPr>
              <a:t>a priori</a:t>
            </a:r>
            <a:r>
              <a:rPr lang="en-US" sz="2400" b="0" i="0" dirty="0" smtClean="0">
                <a:solidFill>
                  <a:srgbClr val="000000"/>
                </a:solidFill>
                <a:effectLst/>
                <a:latin typeface="Times New Roman" panose="02020603050405020304" pitchFamily="18" charset="0"/>
              </a:rPr>
              <a:t> hypotheses </a:t>
            </a:r>
          </a:p>
          <a:p>
            <a:endParaRPr lang="en-US" sz="2400" dirty="0">
              <a:solidFill>
                <a:srgbClr val="000000"/>
              </a:solidFill>
              <a:latin typeface="Times New Roman" panose="02020603050405020304" pitchFamily="18" charset="0"/>
            </a:endParaRPr>
          </a:p>
          <a:p>
            <a:r>
              <a:rPr lang="en-US" sz="2400" i="1" dirty="0">
                <a:solidFill>
                  <a:srgbClr val="000000"/>
                </a:solidFill>
                <a:latin typeface="Times New Roman" panose="02020603050405020304" pitchFamily="18" charset="0"/>
              </a:rPr>
              <a:t>E</a:t>
            </a:r>
            <a:r>
              <a:rPr lang="en-US" sz="2400" b="0" i="1" dirty="0" smtClean="0">
                <a:solidFill>
                  <a:srgbClr val="000000"/>
                </a:solidFill>
                <a:effectLst/>
                <a:latin typeface="Times New Roman" panose="02020603050405020304" pitchFamily="18" charset="0"/>
              </a:rPr>
              <a:t>xploratory data analysis (EDA):</a:t>
            </a:r>
            <a:r>
              <a:rPr lang="en-US" sz="2400" b="0" i="0" dirty="0" smtClean="0">
                <a:solidFill>
                  <a:srgbClr val="000000"/>
                </a:solidFill>
                <a:effectLst/>
                <a:latin typeface="Times New Roman" panose="02020603050405020304" pitchFamily="18" charset="0"/>
              </a:rPr>
              <a:t> No (or not complete) </a:t>
            </a:r>
            <a:r>
              <a:rPr lang="en-US" sz="2400" b="0" i="1" dirty="0" smtClean="0">
                <a:solidFill>
                  <a:srgbClr val="000000"/>
                </a:solidFill>
                <a:effectLst/>
                <a:latin typeface="Times New Roman" panose="02020603050405020304" pitchFamily="18" charset="0"/>
              </a:rPr>
              <a:t>a priori</a:t>
            </a:r>
            <a:r>
              <a:rPr lang="en-US" sz="2400" b="0" i="0" dirty="0" smtClean="0">
                <a:solidFill>
                  <a:srgbClr val="000000"/>
                </a:solidFill>
                <a:effectLst/>
                <a:latin typeface="Times New Roman" panose="02020603050405020304" pitchFamily="18" charset="0"/>
              </a:rPr>
              <a:t>  </a:t>
            </a:r>
          </a:p>
          <a:p>
            <a:r>
              <a:rPr lang="en-US" sz="2400" b="0" i="0" dirty="0" smtClean="0">
                <a:solidFill>
                  <a:srgbClr val="000000"/>
                </a:solidFill>
                <a:effectLst/>
                <a:latin typeface="Times New Roman" panose="02020603050405020304" pitchFamily="18" charset="0"/>
              </a:rPr>
              <a:t>expectations as to the nature of those relations. </a:t>
            </a:r>
            <a:endParaRPr lang="en-US"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602830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41870" y="0"/>
            <a:ext cx="4643051" cy="6858000"/>
          </a:xfrm>
          <a:prstGeom prst="rect">
            <a:avLst/>
          </a:prstGeom>
        </p:spPr>
      </p:pic>
      <p:sp>
        <p:nvSpPr>
          <p:cNvPr id="3" name="TextBox 2"/>
          <p:cNvSpPr txBox="1"/>
          <p:nvPr/>
        </p:nvSpPr>
        <p:spPr>
          <a:xfrm>
            <a:off x="113952" y="287527"/>
            <a:ext cx="3863785" cy="6001643"/>
          </a:xfrm>
          <a:prstGeom prst="rect">
            <a:avLst/>
          </a:prstGeom>
          <a:noFill/>
        </p:spPr>
        <p:txBody>
          <a:bodyPr wrap="square" rtlCol="0">
            <a:spAutoFit/>
          </a:bodyPr>
          <a:lstStyle/>
          <a:p>
            <a:r>
              <a:rPr lang="en-US" sz="2400" dirty="0" smtClean="0">
                <a:solidFill>
                  <a:srgbClr val="C00000"/>
                </a:solidFill>
              </a:rPr>
              <a:t>For H</a:t>
            </a:r>
            <a:r>
              <a:rPr lang="en-US" sz="2400" baseline="-25000" dirty="0" smtClean="0">
                <a:solidFill>
                  <a:srgbClr val="C00000"/>
                </a:solidFill>
              </a:rPr>
              <a:t>0</a:t>
            </a:r>
            <a:r>
              <a:rPr lang="en-US" sz="2400" dirty="0" smtClean="0">
                <a:solidFill>
                  <a:srgbClr val="C00000"/>
                </a:solidFill>
              </a:rPr>
              <a:t>, can observe how fast connections form, possibly noting concavity</a:t>
            </a:r>
          </a:p>
          <a:p>
            <a:endParaRPr lang="en-US" sz="2400" dirty="0" smtClean="0"/>
          </a:p>
          <a:p>
            <a:endParaRPr lang="en-US" sz="2400" dirty="0"/>
          </a:p>
          <a:p>
            <a:r>
              <a:rPr lang="en-US" sz="2400" dirty="0" smtClean="0"/>
              <a:t>Vertices = Regions of Interest </a:t>
            </a:r>
          </a:p>
          <a:p>
            <a:endParaRPr lang="en-US" sz="2400" dirty="0"/>
          </a:p>
          <a:p>
            <a:r>
              <a:rPr lang="en-US" sz="2400" dirty="0" smtClean="0"/>
              <a:t>Create Rips complex by growing epsilon balls (i.e. decreasing threshold) where distance between two vertices is given by</a:t>
            </a:r>
          </a:p>
          <a:p>
            <a:endParaRPr lang="en-US" sz="2400" dirty="0"/>
          </a:p>
          <a:p>
            <a:endParaRPr lang="en-US" sz="2400" dirty="0" smtClean="0"/>
          </a:p>
          <a:p>
            <a:r>
              <a:rPr lang="en-US" sz="2400" dirty="0"/>
              <a:t>w</a:t>
            </a:r>
            <a:r>
              <a:rPr lang="en-US" sz="2400" dirty="0" smtClean="0"/>
              <a:t>here </a:t>
            </a:r>
            <a:r>
              <a:rPr lang="en-US" sz="2400" b="1" i="1" dirty="0" smtClean="0"/>
              <a:t>f</a:t>
            </a:r>
            <a:r>
              <a:rPr lang="en-US" sz="2400" b="1" i="1" baseline="-25000" dirty="0" smtClean="0"/>
              <a:t>i</a:t>
            </a:r>
            <a:r>
              <a:rPr lang="en-US" sz="2400" dirty="0" smtClean="0"/>
              <a:t> = </a:t>
            </a:r>
          </a:p>
          <a:p>
            <a:pPr algn="ctr"/>
            <a:r>
              <a:rPr lang="en-US" sz="2400" dirty="0" smtClean="0"/>
              <a:t>measurement at location </a:t>
            </a:r>
            <a:r>
              <a:rPr lang="en-US" sz="2400" i="1" dirty="0" err="1" smtClean="0"/>
              <a:t>i</a:t>
            </a:r>
            <a:endParaRPr lang="en-US" sz="2400" i="1" dirty="0" smtClean="0"/>
          </a:p>
        </p:txBody>
      </p:sp>
      <p:pic>
        <p:nvPicPr>
          <p:cNvPr id="5" name="Picture 4"/>
          <p:cNvPicPr>
            <a:picLocks noChangeAspect="1"/>
          </p:cNvPicPr>
          <p:nvPr/>
        </p:nvPicPr>
        <p:blipFill>
          <a:blip r:embed="rId4"/>
          <a:stretch>
            <a:fillRect/>
          </a:stretch>
        </p:blipFill>
        <p:spPr>
          <a:xfrm>
            <a:off x="345537" y="4866616"/>
            <a:ext cx="3632200" cy="472440"/>
          </a:xfrm>
          <a:prstGeom prst="rect">
            <a:avLst/>
          </a:prstGeom>
        </p:spPr>
      </p:pic>
      <p:sp>
        <p:nvSpPr>
          <p:cNvPr id="4" name="Rectangle 3"/>
          <p:cNvSpPr/>
          <p:nvPr/>
        </p:nvSpPr>
        <p:spPr>
          <a:xfrm>
            <a:off x="181404" y="6548948"/>
            <a:ext cx="5979553" cy="369332"/>
          </a:xfrm>
          <a:prstGeom prst="rect">
            <a:avLst/>
          </a:prstGeom>
        </p:spPr>
        <p:txBody>
          <a:bodyPr wrap="square">
            <a:spAutoFit/>
          </a:bodyPr>
          <a:lstStyle/>
          <a:p>
            <a:r>
              <a:rPr lang="en-US" dirty="0">
                <a:hlinkClick r:id="rId5"/>
              </a:rPr>
              <a:t>http://</a:t>
            </a:r>
            <a:r>
              <a:rPr lang="en-US" dirty="0" smtClean="0">
                <a:hlinkClick r:id="rId5"/>
              </a:rPr>
              <a:t>ieeexplore.ieee.org/xpls/icp.jsp?arnumber=5872535</a:t>
            </a:r>
            <a:r>
              <a:rPr lang="en-US" dirty="0" smtClean="0"/>
              <a:t> </a:t>
            </a:r>
            <a:endParaRPr lang="en-US" dirty="0"/>
          </a:p>
        </p:txBody>
      </p:sp>
    </p:spTree>
    <p:extLst>
      <p:ext uri="{BB962C8B-B14F-4D97-AF65-F5344CB8AC3E}">
        <p14:creationId xmlns:p14="http://schemas.microsoft.com/office/powerpoint/2010/main" val="1112227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Betti numbers provide a signature of the underlying topology.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788668"/>
            <a:ext cx="7804800" cy="327490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25"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5126"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
        <p:nvSpPr>
          <p:cNvPr id="2" name="TextBox 1"/>
          <p:cNvSpPr txBox="1"/>
          <p:nvPr/>
        </p:nvSpPr>
        <p:spPr>
          <a:xfrm>
            <a:off x="134912" y="719528"/>
            <a:ext cx="8814216" cy="553998"/>
          </a:xfrm>
          <a:prstGeom prst="rect">
            <a:avLst/>
          </a:prstGeom>
          <a:noFill/>
        </p:spPr>
        <p:txBody>
          <a:bodyPr wrap="square" rtlCol="0">
            <a:spAutoFit/>
          </a:bodyPr>
          <a:lstStyle/>
          <a:p>
            <a:r>
              <a:rPr lang="en-US" sz="3000" dirty="0" smtClean="0">
                <a:solidFill>
                  <a:srgbClr val="C00000"/>
                </a:solidFill>
              </a:rPr>
              <a:t>Use (</a:t>
            </a:r>
            <a:r>
              <a:rPr lang="en-US" sz="3000" dirty="0" smtClean="0">
                <a:solidFill>
                  <a:srgbClr val="C00000"/>
                </a:solidFill>
                <a:latin typeface="Symbol" panose="05050102010706020507" pitchFamily="18" charset="2"/>
              </a:rPr>
              <a:t>b</a:t>
            </a:r>
            <a:r>
              <a:rPr lang="en-US" sz="3000" baseline="-25000" dirty="0" smtClean="0">
                <a:solidFill>
                  <a:srgbClr val="C00000"/>
                </a:solidFill>
              </a:rPr>
              <a:t>0</a:t>
            </a:r>
            <a:r>
              <a:rPr lang="en-US" sz="3000" dirty="0" smtClean="0">
                <a:solidFill>
                  <a:srgbClr val="C00000"/>
                </a:solidFill>
              </a:rPr>
              <a:t>, </a:t>
            </a:r>
            <a:r>
              <a:rPr lang="en-US" sz="3000" dirty="0" smtClean="0">
                <a:solidFill>
                  <a:srgbClr val="C00000"/>
                </a:solidFill>
                <a:latin typeface="Symbol" panose="05050102010706020507" pitchFamily="18" charset="2"/>
              </a:rPr>
              <a:t>b</a:t>
            </a:r>
            <a:r>
              <a:rPr lang="en-US" sz="3000" baseline="-25000" dirty="0" smtClean="0">
                <a:solidFill>
                  <a:srgbClr val="C00000"/>
                </a:solidFill>
              </a:rPr>
              <a:t>1</a:t>
            </a:r>
            <a:r>
              <a:rPr lang="en-US" sz="3000" dirty="0" smtClean="0">
                <a:solidFill>
                  <a:srgbClr val="C00000"/>
                </a:solidFill>
              </a:rPr>
              <a:t>, </a:t>
            </a:r>
            <a:r>
              <a:rPr lang="en-US" sz="3000" dirty="0" smtClean="0">
                <a:solidFill>
                  <a:srgbClr val="C00000"/>
                </a:solidFill>
                <a:latin typeface="Symbol" panose="05050102010706020507" pitchFamily="18" charset="2"/>
              </a:rPr>
              <a:t>b</a:t>
            </a:r>
            <a:r>
              <a:rPr lang="en-US" sz="3000" baseline="-25000" dirty="0" smtClean="0">
                <a:solidFill>
                  <a:srgbClr val="C00000"/>
                </a:solidFill>
              </a:rPr>
              <a:t>2</a:t>
            </a:r>
            <a:r>
              <a:rPr lang="en-US" sz="3000" dirty="0" smtClean="0">
                <a:solidFill>
                  <a:srgbClr val="C00000"/>
                </a:solidFill>
              </a:rPr>
              <a:t>, …) for classification, where </a:t>
            </a:r>
            <a:r>
              <a:rPr lang="en-US" sz="3000" dirty="0" smtClean="0">
                <a:solidFill>
                  <a:srgbClr val="C00000"/>
                </a:solidFill>
                <a:latin typeface="Symbol" panose="05050102010706020507" pitchFamily="18" charset="2"/>
              </a:rPr>
              <a:t>b</a:t>
            </a:r>
            <a:r>
              <a:rPr lang="en-US" sz="3000" baseline="-25000" dirty="0">
                <a:solidFill>
                  <a:srgbClr val="C00000"/>
                </a:solidFill>
              </a:rPr>
              <a:t>i</a:t>
            </a:r>
            <a:r>
              <a:rPr lang="en-US" sz="3000" baseline="-25000" dirty="0" smtClean="0">
                <a:solidFill>
                  <a:srgbClr val="C00000"/>
                </a:solidFill>
              </a:rPr>
              <a:t> </a:t>
            </a:r>
            <a:r>
              <a:rPr lang="en-US" sz="3000" dirty="0" smtClean="0">
                <a:solidFill>
                  <a:srgbClr val="C00000"/>
                </a:solidFill>
              </a:rPr>
              <a:t>= rank of H</a:t>
            </a:r>
            <a:r>
              <a:rPr lang="en-US" sz="3000" baseline="-25000" dirty="0" smtClean="0">
                <a:solidFill>
                  <a:srgbClr val="C00000"/>
                </a:solidFill>
              </a:rPr>
              <a:t>i</a:t>
            </a:r>
            <a:endParaRPr lang="en-US" sz="3000" dirty="0">
              <a:solidFill>
                <a:srgbClr val="C00000"/>
              </a:solidFill>
            </a:endParaRPr>
          </a:p>
        </p:txBody>
      </p:sp>
    </p:spTree>
    <p:extLst>
      <p:ext uri="{BB962C8B-B14F-4D97-AF65-F5344CB8AC3E}">
        <p14:creationId xmlns:p14="http://schemas.microsoft.com/office/powerpoint/2010/main" val="4216125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Estimation of topological structure in driven and spontaneous conditions. </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12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8240" y="871291"/>
            <a:ext cx="320832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69" name="Text Box 4"/>
          <p:cNvSpPr txBox="1">
            <a:spLocks noChangeArrowheads="1"/>
          </p:cNvSpPr>
          <p:nvPr/>
        </p:nvSpPr>
        <p:spPr bwMode="auto">
          <a:xfrm>
            <a:off x="6852960" y="5848454"/>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dirty="0">
                <a:solidFill>
                  <a:srgbClr val="000000"/>
                </a:solidFill>
                <a:latin typeface="Arial" charset="0"/>
              </a:rPr>
              <a:t>Singh G et al. J Vis 2008;8:11</a:t>
            </a:r>
          </a:p>
        </p:txBody>
      </p:sp>
      <p:sp>
        <p:nvSpPr>
          <p:cNvPr id="11270"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
        <p:nvSpPr>
          <p:cNvPr id="2" name="Rectangle 1"/>
          <p:cNvSpPr/>
          <p:nvPr/>
        </p:nvSpPr>
        <p:spPr>
          <a:xfrm>
            <a:off x="217439" y="387400"/>
            <a:ext cx="5539475" cy="4792738"/>
          </a:xfrm>
          <a:prstGeom prst="rect">
            <a:avLst/>
          </a:prstGeom>
        </p:spPr>
        <p:txBody>
          <a:bodyPr wrap="square" lIns="82945" tIns="41473" rIns="82945" bIns="41473">
            <a:spAutoFit/>
          </a:bodyPr>
          <a:lstStyle/>
          <a:p>
            <a:endParaRPr lang="en-US" dirty="0" smtClean="0"/>
          </a:p>
          <a:p>
            <a:pPr>
              <a:buFont typeface="Arial" charset="0"/>
              <a:buChar char="•"/>
            </a:pPr>
            <a:r>
              <a:rPr lang="en-US" dirty="0" smtClean="0"/>
              <a:t>Record voltages at points in time at each electrode.</a:t>
            </a:r>
          </a:p>
          <a:p>
            <a:pPr>
              <a:buFont typeface="Arial" charset="0"/>
              <a:buChar char="•"/>
            </a:pPr>
            <a:r>
              <a:rPr lang="en-US" dirty="0" smtClean="0"/>
              <a:t>Spike train:   lists of firing times for a neuron </a:t>
            </a:r>
          </a:p>
          <a:p>
            <a:pPr marL="702730" lvl="1" indent="-311045">
              <a:buFont typeface="Arial" charset="0"/>
              <a:buChar char="•"/>
            </a:pPr>
            <a:r>
              <a:rPr lang="en-US" dirty="0" smtClean="0"/>
              <a:t>obtained via spike sorting –i.e. signal processing.</a:t>
            </a:r>
          </a:p>
          <a:p>
            <a:pPr>
              <a:buFont typeface="Arial" charset="0"/>
              <a:buChar char="•"/>
            </a:pPr>
            <a:r>
              <a:rPr lang="en-US" dirty="0" smtClean="0"/>
              <a:t>Data = an array of N spike trains.</a:t>
            </a:r>
          </a:p>
          <a:p>
            <a:pPr>
              <a:buFont typeface="Arial" charset="0"/>
              <a:buChar char="•"/>
            </a:pPr>
            <a:r>
              <a:rPr lang="en-US" dirty="0" smtClean="0"/>
              <a:t>Compared spontaneous (eyes occluded) to evoked (via movie clips).</a:t>
            </a:r>
          </a:p>
          <a:p>
            <a:pPr>
              <a:buFont typeface="Arial" charset="0"/>
              <a:buChar char="•"/>
            </a:pPr>
            <a:r>
              <a:rPr lang="en-US" dirty="0" smtClean="0"/>
              <a:t>10 second segments broken into 50 </a:t>
            </a:r>
            <a:r>
              <a:rPr lang="en-US" dirty="0" err="1" smtClean="0"/>
              <a:t>ms</a:t>
            </a:r>
            <a:r>
              <a:rPr lang="en-US" dirty="0" smtClean="0"/>
              <a:t> bins</a:t>
            </a:r>
          </a:p>
          <a:p>
            <a:pPr lvl="1">
              <a:buFont typeface="Arial" charset="0"/>
              <a:buChar char="•"/>
            </a:pPr>
            <a:r>
              <a:rPr lang="en-US" dirty="0" err="1" smtClean="0"/>
              <a:t>Transistion</a:t>
            </a:r>
            <a:r>
              <a:rPr lang="en-US" dirty="0" smtClean="0"/>
              <a:t> between states about 80ms</a:t>
            </a:r>
          </a:p>
          <a:p>
            <a:pPr>
              <a:buFont typeface="Arial" charset="0"/>
              <a:buChar char="•"/>
            </a:pPr>
            <a:r>
              <a:rPr lang="en-US" dirty="0" smtClean="0"/>
              <a:t>The 5 neurons with the highest firing rate in each ten second window were chosen</a:t>
            </a:r>
          </a:p>
          <a:p>
            <a:pPr>
              <a:buFont typeface="Arial" charset="0"/>
              <a:buChar char="•"/>
            </a:pPr>
            <a:r>
              <a:rPr lang="en-US" dirty="0" smtClean="0"/>
              <a:t>For each bin, create a vector  in R</a:t>
            </a:r>
            <a:r>
              <a:rPr lang="en-US" baseline="30000" dirty="0" smtClean="0"/>
              <a:t>5 </a:t>
            </a:r>
            <a:r>
              <a:rPr lang="en-US" dirty="0" smtClean="0"/>
              <a:t>corresponding to the number of firings of each of the 5 neurons.</a:t>
            </a:r>
          </a:p>
          <a:p>
            <a:pPr>
              <a:buFont typeface="Arial" charset="0"/>
              <a:buChar char="•"/>
            </a:pPr>
            <a:r>
              <a:rPr lang="en-US" dirty="0" smtClean="0"/>
              <a:t>200 bins = 200 data points in R</a:t>
            </a:r>
            <a:r>
              <a:rPr lang="en-US" baseline="30000" dirty="0" smtClean="0"/>
              <a:t>5</a:t>
            </a:r>
            <a:r>
              <a:rPr lang="en-US" dirty="0" smtClean="0"/>
              <a:t>.  </a:t>
            </a:r>
          </a:p>
          <a:p>
            <a:pPr lvl="1">
              <a:buFont typeface="Arial" charset="0"/>
              <a:buChar char="•"/>
            </a:pPr>
            <a:r>
              <a:rPr lang="en-US" dirty="0" smtClean="0"/>
              <a:t>Used 35 landmark points.</a:t>
            </a:r>
            <a:endParaRPr lang="en-US" baseline="30000" dirty="0" smtClean="0"/>
          </a:p>
          <a:p>
            <a:pPr>
              <a:buFont typeface="Arial" charset="0"/>
              <a:buChar char="•"/>
            </a:pPr>
            <a:r>
              <a:rPr lang="en-US" dirty="0" smtClean="0"/>
              <a:t>20-30minutes of data = many data sets</a:t>
            </a:r>
          </a:p>
          <a:p>
            <a:pPr>
              <a:buFont typeface="Arial" charset="0"/>
              <a:buChar char="•"/>
            </a:pPr>
            <a:r>
              <a:rPr lang="en-US" dirty="0" smtClean="0"/>
              <a:t>Control: shuffled data 52700 times.</a:t>
            </a:r>
            <a:endParaRPr lang="en-US" dirty="0"/>
          </a:p>
        </p:txBody>
      </p:sp>
    </p:spTree>
    <p:extLst>
      <p:ext uri="{BB962C8B-B14F-4D97-AF65-F5344CB8AC3E}">
        <p14:creationId xmlns:p14="http://schemas.microsoft.com/office/powerpoint/2010/main" val="14576538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07" y="156297"/>
            <a:ext cx="7290299" cy="4572000"/>
          </a:xfrm>
          <a:prstGeom prst="rect">
            <a:avLst/>
          </a:prstGeom>
        </p:spPr>
      </p:pic>
      <p:pic>
        <p:nvPicPr>
          <p:cNvPr id="3" name="Picture 2"/>
          <p:cNvPicPr>
            <a:picLocks noChangeAspect="1"/>
          </p:cNvPicPr>
          <p:nvPr/>
        </p:nvPicPr>
        <p:blipFill>
          <a:blip r:embed="rId3"/>
          <a:stretch>
            <a:fillRect/>
          </a:stretch>
        </p:blipFill>
        <p:spPr>
          <a:xfrm>
            <a:off x="5169908" y="3148013"/>
            <a:ext cx="3919259" cy="2011680"/>
          </a:xfrm>
          <a:prstGeom prst="rect">
            <a:avLst/>
          </a:prstGeom>
        </p:spPr>
      </p:pic>
      <p:sp>
        <p:nvSpPr>
          <p:cNvPr id="4" name="TextBox 3"/>
          <p:cNvSpPr txBox="1"/>
          <p:nvPr/>
        </p:nvSpPr>
        <p:spPr>
          <a:xfrm>
            <a:off x="246741" y="5297371"/>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Combine your analysis with other tools</a:t>
            </a:r>
          </a:p>
          <a:p>
            <a:pPr algn="ctr"/>
            <a:endParaRPr lang="en-US" sz="2400" dirty="0" smtClean="0">
              <a:solidFill>
                <a:srgbClr val="FFFF00"/>
              </a:solidFill>
            </a:endParaRPr>
          </a:p>
        </p:txBody>
      </p:sp>
    </p:spTree>
    <p:extLst>
      <p:ext uri="{BB962C8B-B14F-4D97-AF65-F5344CB8AC3E}">
        <p14:creationId xmlns:p14="http://schemas.microsoft.com/office/powerpoint/2010/main" val="20022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Fig. 2. Identification of cyclic genes based on the PSM microarray time series.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5"/>
            <a:ext cx="1226880" cy="6523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960" y="979303"/>
            <a:ext cx="746640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4096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M Dequéant et al. Science 2006;314:1595-1598</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Published by AAAS</a:t>
            </a:r>
          </a:p>
        </p:txBody>
      </p:sp>
    </p:spTree>
    <p:extLst>
      <p:ext uri="{BB962C8B-B14F-4D97-AF65-F5344CB8AC3E}">
        <p14:creationId xmlns:p14="http://schemas.microsoft.com/office/powerpoint/2010/main" val="4233407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3299499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98" y="370312"/>
            <a:ext cx="8414853" cy="5632310"/>
          </a:xfrm>
          <a:prstGeom prst="rect">
            <a:avLst/>
          </a:prstGeom>
        </p:spPr>
        <p:txBody>
          <a:bodyPr wrap="square">
            <a:spAutoFit/>
          </a:bodyPr>
          <a:lstStyle/>
          <a:p>
            <a:r>
              <a:rPr lang="en-US" sz="2400" dirty="0">
                <a:hlinkClick r:id="rId2"/>
              </a:rPr>
              <a:t>http://en.wikipedia.org/wiki/</a:t>
            </a:r>
            <a:r>
              <a:rPr lang="en-US" sz="2400" dirty="0" smtClean="0">
                <a:hlinkClick r:id="rId2"/>
              </a:rPr>
              <a:t>Machine_learning</a:t>
            </a:r>
            <a:endParaRPr lang="en-US" sz="2400" dirty="0"/>
          </a:p>
          <a:p>
            <a:r>
              <a:rPr lang="en-US" sz="2400" dirty="0"/>
              <a:t>Machine learning is a scientific discipline that explores the construction and study of algorithms that can learn from data.[1] Such algorithms operate by building a model from example inputs and using that to make predictions or decisions,[2]:2 rather than following strictly static program instructions</a:t>
            </a:r>
            <a:r>
              <a:rPr lang="en-US" sz="2400" dirty="0" smtClean="0"/>
              <a:t>.</a:t>
            </a:r>
          </a:p>
          <a:p>
            <a:endParaRPr lang="en-US" sz="2400" dirty="0"/>
          </a:p>
          <a:p>
            <a:r>
              <a:rPr lang="en-US" sz="2400" dirty="0">
                <a:hlinkClick r:id="rId3"/>
              </a:rPr>
              <a:t>https://www.cs.princeton.edu/courses/archive/spring08/cos511/scribe_notes/0204.</a:t>
            </a:r>
            <a:r>
              <a:rPr lang="en-US" sz="2400" dirty="0" smtClean="0">
                <a:hlinkClick r:id="rId3"/>
              </a:rPr>
              <a:t>pdf</a:t>
            </a:r>
            <a:r>
              <a:rPr lang="en-US" sz="2400" dirty="0" smtClean="0"/>
              <a:t> </a:t>
            </a:r>
          </a:p>
          <a:p>
            <a:r>
              <a:rPr lang="en-US" sz="2400" dirty="0"/>
              <a:t>Machine learning studies computer algorithms for learning to do stuff.</a:t>
            </a:r>
            <a:endParaRPr lang="en-US" sz="2400" dirty="0" smtClean="0"/>
          </a:p>
          <a:p>
            <a:endParaRPr lang="en-US" sz="2400" dirty="0" smtClean="0"/>
          </a:p>
          <a:p>
            <a:r>
              <a:rPr lang="en-US" sz="2400" dirty="0"/>
              <a:t>The emphasis of machine learning is on automatic methods. In other words, the goal </a:t>
            </a:r>
            <a:r>
              <a:rPr lang="en-US" sz="2400" dirty="0" smtClean="0"/>
              <a:t>is to </a:t>
            </a:r>
            <a:r>
              <a:rPr lang="en-US" sz="2400" dirty="0"/>
              <a:t>devise learning algorithms that do the learning automatically without human </a:t>
            </a:r>
            <a:r>
              <a:rPr lang="en-US" sz="2400" dirty="0" smtClean="0"/>
              <a:t>intervention or </a:t>
            </a:r>
            <a:r>
              <a:rPr lang="en-US" sz="2400" dirty="0"/>
              <a:t>assistance.</a:t>
            </a:r>
          </a:p>
        </p:txBody>
      </p:sp>
    </p:spTree>
    <p:extLst>
      <p:ext uri="{BB962C8B-B14F-4D97-AF65-F5344CB8AC3E}">
        <p14:creationId xmlns:p14="http://schemas.microsoft.com/office/powerpoint/2010/main" val="96040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28650" y="-290853"/>
            <a:ext cx="7886700" cy="1325563"/>
          </a:xfrm>
        </p:spPr>
        <p:txBody>
          <a:bodyPr/>
          <a:lstStyle/>
          <a:p>
            <a:r>
              <a:rPr lang="en-US">
                <a:latin typeface="Calibri" charset="0"/>
              </a:rPr>
              <a:t>Image Categorization</a:t>
            </a:r>
          </a:p>
        </p:txBody>
      </p:sp>
      <p:sp>
        <p:nvSpPr>
          <p:cNvPr id="10" name="Rounded Rectangle 9"/>
          <p:cNvSpPr/>
          <p:nvPr/>
        </p:nvSpPr>
        <p:spPr>
          <a:xfrm>
            <a:off x="5684838" y="639421"/>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Training Labels</a:t>
            </a:r>
          </a:p>
        </p:txBody>
      </p:sp>
      <p:grpSp>
        <p:nvGrpSpPr>
          <p:cNvPr id="16388" name="Group 12"/>
          <p:cNvGrpSpPr>
            <a:grpSpLocks/>
          </p:cNvGrpSpPr>
          <p:nvPr/>
        </p:nvGrpSpPr>
        <p:grpSpPr bwMode="auto">
          <a:xfrm>
            <a:off x="76200" y="1218859"/>
            <a:ext cx="2438400" cy="2849562"/>
            <a:chOff x="228600" y="1417320"/>
            <a:chExt cx="2438400" cy="2849880"/>
          </a:xfrm>
        </p:grpSpPr>
        <p:pic>
          <p:nvPicPr>
            <p:cNvPr id="164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12"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2400">
                  <a:solidFill>
                    <a:srgbClr val="000000"/>
                  </a:solidFill>
                  <a:latin typeface="Arial" charset="0"/>
                </a:rPr>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black"/>
                </a:solidFill>
              </a:endParaRPr>
            </a:p>
          </p:txBody>
        </p:sp>
      </p:grpSp>
      <p:sp>
        <p:nvSpPr>
          <p:cNvPr id="12" name="Rounded Rectangle 11"/>
          <p:cNvSpPr/>
          <p:nvPr/>
        </p:nvSpPr>
        <p:spPr>
          <a:xfrm>
            <a:off x="5638800" y="2087221"/>
            <a:ext cx="1600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Classifier Training</a:t>
            </a:r>
          </a:p>
        </p:txBody>
      </p:sp>
      <p:sp>
        <p:nvSpPr>
          <p:cNvPr id="16390" name="TextBox 13"/>
          <p:cNvSpPr txBox="1">
            <a:spLocks noChangeArrowheads="1"/>
          </p:cNvSpPr>
          <p:nvPr/>
        </p:nvSpPr>
        <p:spPr bwMode="auto">
          <a:xfrm>
            <a:off x="3632200" y="639421"/>
            <a:ext cx="1473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a:solidFill>
                  <a:srgbClr val="000000"/>
                </a:solidFill>
                <a:latin typeface="Arial" charset="0"/>
              </a:rPr>
              <a:t>Training</a:t>
            </a:r>
          </a:p>
        </p:txBody>
      </p:sp>
      <p:sp>
        <p:nvSpPr>
          <p:cNvPr id="15" name="Rounded Rectangle 14"/>
          <p:cNvSpPr/>
          <p:nvPr/>
        </p:nvSpPr>
        <p:spPr>
          <a:xfrm>
            <a:off x="3200400" y="2087221"/>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Image Features</a:t>
            </a:r>
          </a:p>
        </p:txBody>
      </p:sp>
      <p:sp>
        <p:nvSpPr>
          <p:cNvPr id="16" name="Right Arrow 15"/>
          <p:cNvSpPr/>
          <p:nvPr/>
        </p:nvSpPr>
        <p:spPr>
          <a:xfrm>
            <a:off x="2590800" y="2392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ight Arrow 16"/>
          <p:cNvSpPr/>
          <p:nvPr/>
        </p:nvSpPr>
        <p:spPr>
          <a:xfrm>
            <a:off x="5029200" y="2392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Right Arrow 17"/>
          <p:cNvSpPr/>
          <p:nvPr/>
        </p:nvSpPr>
        <p:spPr>
          <a:xfrm rot="5400000">
            <a:off x="6248400" y="1630021"/>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639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668496"/>
            <a:ext cx="142875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ounded Rectangle 18"/>
          <p:cNvSpPr/>
          <p:nvPr/>
        </p:nvSpPr>
        <p:spPr>
          <a:xfrm>
            <a:off x="2743200" y="4754221"/>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Image Features</a:t>
            </a:r>
          </a:p>
        </p:txBody>
      </p:sp>
      <p:sp>
        <p:nvSpPr>
          <p:cNvPr id="20" name="Right Arrow 19"/>
          <p:cNvSpPr/>
          <p:nvPr/>
        </p:nvSpPr>
        <p:spPr>
          <a:xfrm>
            <a:off x="2133600" y="5059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398" name="TextBox 20"/>
          <p:cNvSpPr txBox="1">
            <a:spLocks noChangeArrowheads="1"/>
          </p:cNvSpPr>
          <p:nvPr/>
        </p:nvSpPr>
        <p:spPr bwMode="auto">
          <a:xfrm>
            <a:off x="3810000" y="3992221"/>
            <a:ext cx="1323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dirty="0">
                <a:solidFill>
                  <a:srgbClr val="000000"/>
                </a:solidFill>
                <a:latin typeface="Arial" charset="0"/>
              </a:rPr>
              <a:t>Testing</a:t>
            </a:r>
          </a:p>
        </p:txBody>
      </p:sp>
      <p:sp>
        <p:nvSpPr>
          <p:cNvPr id="16399" name="TextBox 21"/>
          <p:cNvSpPr txBox="1">
            <a:spLocks noChangeArrowheads="1"/>
          </p:cNvSpPr>
          <p:nvPr/>
        </p:nvSpPr>
        <p:spPr bwMode="auto">
          <a:xfrm>
            <a:off x="457200" y="5709896"/>
            <a:ext cx="1689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a:solidFill>
                  <a:srgbClr val="000000"/>
                </a:solidFill>
                <a:latin typeface="Arial" charset="0"/>
              </a:rPr>
              <a:t>Test Image</a:t>
            </a:r>
          </a:p>
        </p:txBody>
      </p:sp>
      <p:sp>
        <p:nvSpPr>
          <p:cNvPr id="23" name="Right Arrow 22"/>
          <p:cNvSpPr/>
          <p:nvPr/>
        </p:nvSpPr>
        <p:spPr>
          <a:xfrm>
            <a:off x="7315200" y="2392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Rounded Rectangle 23"/>
          <p:cNvSpPr/>
          <p:nvPr/>
        </p:nvSpPr>
        <p:spPr>
          <a:xfrm>
            <a:off x="7924800" y="2163421"/>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Trained Classifier</a:t>
            </a:r>
          </a:p>
        </p:txBody>
      </p:sp>
      <p:sp>
        <p:nvSpPr>
          <p:cNvPr id="25" name="Rounded Rectangle 24"/>
          <p:cNvSpPr/>
          <p:nvPr/>
        </p:nvSpPr>
        <p:spPr>
          <a:xfrm>
            <a:off x="5181600" y="4754221"/>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Trained Classifier</a:t>
            </a:r>
          </a:p>
        </p:txBody>
      </p:sp>
      <p:sp>
        <p:nvSpPr>
          <p:cNvPr id="26" name="Right Arrow 25"/>
          <p:cNvSpPr/>
          <p:nvPr/>
        </p:nvSpPr>
        <p:spPr>
          <a:xfrm>
            <a:off x="4572000" y="5059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 name="Right Arrow 26"/>
          <p:cNvSpPr/>
          <p:nvPr/>
        </p:nvSpPr>
        <p:spPr>
          <a:xfrm>
            <a:off x="7010400" y="5059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TextBox 27"/>
          <p:cNvSpPr txBox="1">
            <a:spLocks noChangeArrowheads="1"/>
          </p:cNvSpPr>
          <p:nvPr/>
        </p:nvSpPr>
        <p:spPr bwMode="auto">
          <a:xfrm>
            <a:off x="7620000" y="5241584"/>
            <a:ext cx="1397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b="1">
                <a:solidFill>
                  <a:srgbClr val="FF0000"/>
                </a:solidFill>
                <a:latin typeface="Arial" charset="0"/>
              </a:rPr>
              <a:t>Outdoor</a:t>
            </a:r>
          </a:p>
        </p:txBody>
      </p:sp>
      <p:sp>
        <p:nvSpPr>
          <p:cNvPr id="29" name="TextBox 28"/>
          <p:cNvSpPr txBox="1">
            <a:spLocks noChangeArrowheads="1"/>
          </p:cNvSpPr>
          <p:nvPr/>
        </p:nvSpPr>
        <p:spPr bwMode="auto">
          <a:xfrm>
            <a:off x="7588250" y="4708184"/>
            <a:ext cx="1555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a:solidFill>
                  <a:srgbClr val="000000"/>
                </a:solidFill>
                <a:latin typeface="Arial" charset="0"/>
              </a:rPr>
              <a:t>Prediction</a:t>
            </a:r>
          </a:p>
        </p:txBody>
      </p:sp>
      <p:sp>
        <p:nvSpPr>
          <p:cNvPr id="30" name="Rounded Rectangle 29"/>
          <p:cNvSpPr/>
          <p:nvPr/>
        </p:nvSpPr>
        <p:spPr>
          <a:xfrm>
            <a:off x="7635875" y="4571659"/>
            <a:ext cx="14478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black"/>
              </a:solidFill>
            </a:endParaRPr>
          </a:p>
        </p:txBody>
      </p:sp>
      <p:sp>
        <p:nvSpPr>
          <p:cNvPr id="2" name="Rectangle 1"/>
          <p:cNvSpPr/>
          <p:nvPr/>
        </p:nvSpPr>
        <p:spPr>
          <a:xfrm>
            <a:off x="2537189" y="6404926"/>
            <a:ext cx="5905573" cy="369332"/>
          </a:xfrm>
          <a:prstGeom prst="rect">
            <a:avLst/>
          </a:prstGeom>
        </p:spPr>
        <p:txBody>
          <a:bodyPr wrap="square">
            <a:spAutoFit/>
          </a:bodyPr>
          <a:lstStyle/>
          <a:p>
            <a:r>
              <a:rPr lang="en-US" dirty="0">
                <a:hlinkClick r:id="rId7"/>
              </a:rPr>
              <a:t>http://cs.brown.edu/courses/cs143/lectures/15.</a:t>
            </a:r>
            <a:r>
              <a:rPr lang="en-US" dirty="0" smtClean="0">
                <a:hlinkClick r:id="rId7"/>
              </a:rPr>
              <a:t>ppt</a:t>
            </a:r>
            <a:r>
              <a:rPr lang="en-US" dirty="0" smtClean="0"/>
              <a:t> </a:t>
            </a:r>
            <a:endParaRPr lang="en-US" dirty="0"/>
          </a:p>
        </p:txBody>
      </p:sp>
    </p:spTree>
    <p:extLst>
      <p:ext uri="{BB962C8B-B14F-4D97-AF65-F5344CB8AC3E}">
        <p14:creationId xmlns:p14="http://schemas.microsoft.com/office/powerpoint/2010/main" val="94306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26" grpId="0" animBg="1"/>
      <p:bldP spid="27" grpId="0" animBg="1"/>
      <p:bldP spid="28" grpId="0"/>
      <p:bldP spid="29" grpId="0"/>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28650" y="169728"/>
            <a:ext cx="7886700" cy="1325563"/>
          </a:xfrm>
        </p:spPr>
        <p:txBody>
          <a:bodyPr/>
          <a:lstStyle/>
          <a:p>
            <a:pPr eaLnBrk="1" hangingPunct="1"/>
            <a:endParaRPr lang="en-US">
              <a:latin typeface="Calibri" charset="0"/>
            </a:endParaRPr>
          </a:p>
        </p:txBody>
      </p:sp>
      <p:sp>
        <p:nvSpPr>
          <p:cNvPr id="49155" name="Content Placeholder 2"/>
          <p:cNvSpPr>
            <a:spLocks noGrp="1"/>
          </p:cNvSpPr>
          <p:nvPr>
            <p:ph idx="1"/>
          </p:nvPr>
        </p:nvSpPr>
        <p:spPr>
          <a:xfrm>
            <a:off x="628650" y="1630227"/>
            <a:ext cx="7886700" cy="4351338"/>
          </a:xfrm>
        </p:spPr>
        <p:txBody>
          <a:bodyPr/>
          <a:lstStyle/>
          <a:p>
            <a:pPr eaLnBrk="1" hangingPunct="1"/>
            <a:endParaRPr lang="en-US">
              <a:latin typeface="Calibri" charset="0"/>
            </a:endParaRPr>
          </a:p>
        </p:txBody>
      </p:sp>
      <p:pic>
        <p:nvPicPr>
          <p:cNvPr id="49156" name="Picture 2" descr="C:\Users\hays\Desktop\143 Computer Vision\slides\07\machine_learning_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02"/>
            <a:ext cx="9144000" cy="648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538393" y="6272959"/>
            <a:ext cx="4430044" cy="369332"/>
          </a:xfrm>
          <a:prstGeom prst="rect">
            <a:avLst/>
          </a:prstGeom>
        </p:spPr>
        <p:txBody>
          <a:bodyPr wrap="none">
            <a:spAutoFit/>
          </a:bodyPr>
          <a:lstStyle/>
          <a:p>
            <a:r>
              <a:rPr lang="en-US" dirty="0" smtClean="0">
                <a:hlinkClick r:id="rId3"/>
              </a:rPr>
              <a:t>cs.brown.edu</a:t>
            </a:r>
            <a:r>
              <a:rPr lang="en-US" dirty="0">
                <a:hlinkClick r:id="rId3"/>
              </a:rPr>
              <a:t>/courses/cs143/lectures/17.</a:t>
            </a:r>
            <a:r>
              <a:rPr lang="en-US" dirty="0" smtClean="0">
                <a:hlinkClick r:id="rId3"/>
              </a:rPr>
              <a:t>ppt</a:t>
            </a:r>
            <a:r>
              <a:rPr lang="en-US" dirty="0" smtClean="0"/>
              <a:t> </a:t>
            </a:r>
            <a:endParaRPr lang="en-US" dirty="0"/>
          </a:p>
        </p:txBody>
      </p:sp>
    </p:spTree>
    <p:extLst>
      <p:ext uri="{BB962C8B-B14F-4D97-AF65-F5344CB8AC3E}">
        <p14:creationId xmlns:p14="http://schemas.microsoft.com/office/powerpoint/2010/main" val="258248398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244911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666" y="260432"/>
            <a:ext cx="8584834" cy="1569660"/>
          </a:xfrm>
          <a:prstGeom prst="rect">
            <a:avLst/>
          </a:prstGeom>
          <a:noFill/>
        </p:spPr>
        <p:txBody>
          <a:bodyPr wrap="square">
            <a:spAutoFit/>
          </a:bodyPr>
          <a:lstStyle/>
          <a:p>
            <a:r>
              <a:rPr lang="en-US" sz="2400" dirty="0">
                <a:solidFill>
                  <a:srgbClr val="C00000"/>
                </a:solidFill>
                <a:latin typeface="Times New Roman" panose="02020603050405020304" pitchFamily="18" charset="0"/>
              </a:rPr>
              <a:t>https://www.python.org/</a:t>
            </a:r>
            <a:endParaRPr lang="en-US" sz="2400" dirty="0" smtClean="0">
              <a:solidFill>
                <a:srgbClr val="C00000"/>
              </a:solidFill>
              <a:latin typeface="Times New Roman" panose="02020603050405020304" pitchFamily="18" charset="0"/>
            </a:endParaRPr>
          </a:p>
          <a:p>
            <a:endParaRPr lang="en-US" sz="2400" dirty="0">
              <a:solidFill>
                <a:srgbClr val="C00000"/>
              </a:solidFill>
              <a:latin typeface="Times New Roman" panose="02020603050405020304" pitchFamily="18" charset="0"/>
            </a:endParaRPr>
          </a:p>
          <a:p>
            <a:endParaRPr lang="en-US" sz="2400" dirty="0" smtClean="0">
              <a:solidFill>
                <a:srgbClr val="C00000"/>
              </a:solidFill>
              <a:latin typeface="Times New Roman" panose="02020603050405020304" pitchFamily="18" charset="0"/>
            </a:endParaRPr>
          </a:p>
          <a:p>
            <a:endParaRPr lang="en-US" sz="2400" b="0" i="0" dirty="0">
              <a:solidFill>
                <a:srgbClr val="C00000"/>
              </a:solidFill>
              <a:effectLst/>
              <a:latin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441" y="703499"/>
            <a:ext cx="9144000" cy="5905716"/>
          </a:xfrm>
          <a:prstGeom prst="rect">
            <a:avLst/>
          </a:prstGeom>
          <a:solidFill>
            <a:srgbClr val="FFD9FF"/>
          </a:solidFill>
        </p:spPr>
      </p:pic>
      <p:sp>
        <p:nvSpPr>
          <p:cNvPr id="4" name="Oval 3"/>
          <p:cNvSpPr/>
          <p:nvPr/>
        </p:nvSpPr>
        <p:spPr>
          <a:xfrm>
            <a:off x="3526032" y="6052146"/>
            <a:ext cx="730204" cy="368389"/>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Oval 4"/>
          <p:cNvSpPr/>
          <p:nvPr/>
        </p:nvSpPr>
        <p:spPr>
          <a:xfrm>
            <a:off x="2790349" y="6059826"/>
            <a:ext cx="730204" cy="368389"/>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p:cNvSpPr txBox="1"/>
          <p:nvPr/>
        </p:nvSpPr>
        <p:spPr>
          <a:xfrm>
            <a:off x="2736622" y="6413958"/>
            <a:ext cx="4598313" cy="369332"/>
          </a:xfrm>
          <a:prstGeom prst="rect">
            <a:avLst/>
          </a:prstGeom>
          <a:solidFill>
            <a:srgbClr val="FFD9FF"/>
          </a:solidFill>
        </p:spPr>
        <p:txBody>
          <a:bodyPr wrap="square" rtlCol="0">
            <a:spAutoFit/>
          </a:bodyPr>
          <a:lstStyle/>
          <a:p>
            <a:r>
              <a:rPr lang="en-US" dirty="0" smtClean="0">
                <a:solidFill>
                  <a:srgbClr val="C00000"/>
                </a:solidFill>
              </a:rPr>
              <a:t>Download newer 3.4.3 or older 2.7.9 version</a:t>
            </a:r>
            <a:endParaRPr lang="en-US" dirty="0">
              <a:solidFill>
                <a:srgbClr val="C00000"/>
              </a:solidFill>
            </a:endParaRPr>
          </a:p>
        </p:txBody>
      </p:sp>
      <p:cxnSp>
        <p:nvCxnSpPr>
          <p:cNvPr id="8" name="Straight Arrow Connector 7"/>
          <p:cNvCxnSpPr>
            <a:stCxn id="6" idx="0"/>
          </p:cNvCxnSpPr>
          <p:nvPr/>
        </p:nvCxnSpPr>
        <p:spPr>
          <a:xfrm flipH="1" flipV="1">
            <a:off x="4256236" y="6242671"/>
            <a:ext cx="779543" cy="17128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55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92081"/>
            <a:ext cx="7924800" cy="2724150"/>
          </a:xfrm>
          <a:prstGeom prst="rect">
            <a:avLst/>
          </a:prstGeom>
        </p:spPr>
      </p:pic>
      <p:pic>
        <p:nvPicPr>
          <p:cNvPr id="3" name="Picture 2"/>
          <p:cNvPicPr>
            <a:picLocks noChangeAspect="1"/>
          </p:cNvPicPr>
          <p:nvPr/>
        </p:nvPicPr>
        <p:blipFill>
          <a:blip r:embed="rId3"/>
          <a:stretch>
            <a:fillRect/>
          </a:stretch>
        </p:blipFill>
        <p:spPr>
          <a:xfrm>
            <a:off x="641364" y="3458671"/>
            <a:ext cx="7953375" cy="3295650"/>
          </a:xfrm>
          <a:prstGeom prst="rect">
            <a:avLst/>
          </a:prstGeom>
        </p:spPr>
      </p:pic>
    </p:spTree>
    <p:extLst>
      <p:ext uri="{BB962C8B-B14F-4D97-AF65-F5344CB8AC3E}">
        <p14:creationId xmlns:p14="http://schemas.microsoft.com/office/powerpoint/2010/main" val="824559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666" y="260432"/>
            <a:ext cx="8584834" cy="1569660"/>
          </a:xfrm>
          <a:prstGeom prst="rect">
            <a:avLst/>
          </a:prstGeom>
          <a:noFill/>
        </p:spPr>
        <p:txBody>
          <a:bodyPr wrap="square">
            <a:spAutoFit/>
          </a:bodyPr>
          <a:lstStyle/>
          <a:p>
            <a:r>
              <a:rPr lang="en-US" sz="2400" dirty="0">
                <a:solidFill>
                  <a:srgbClr val="C00000"/>
                </a:solidFill>
                <a:latin typeface="Times New Roman" panose="02020603050405020304" pitchFamily="18" charset="0"/>
              </a:rPr>
              <a:t>https://www.python.org/</a:t>
            </a:r>
            <a:endParaRPr lang="en-US" sz="2400" dirty="0" smtClean="0">
              <a:solidFill>
                <a:srgbClr val="C00000"/>
              </a:solidFill>
              <a:latin typeface="Times New Roman" panose="02020603050405020304" pitchFamily="18" charset="0"/>
            </a:endParaRPr>
          </a:p>
          <a:p>
            <a:endParaRPr lang="en-US" sz="2400" dirty="0">
              <a:solidFill>
                <a:srgbClr val="C00000"/>
              </a:solidFill>
              <a:latin typeface="Times New Roman" panose="02020603050405020304" pitchFamily="18" charset="0"/>
            </a:endParaRPr>
          </a:p>
          <a:p>
            <a:endParaRPr lang="en-US" sz="2400" dirty="0" smtClean="0">
              <a:solidFill>
                <a:srgbClr val="C00000"/>
              </a:solidFill>
              <a:latin typeface="Times New Roman" panose="02020603050405020304" pitchFamily="18" charset="0"/>
            </a:endParaRPr>
          </a:p>
          <a:p>
            <a:endParaRPr lang="en-US" sz="2400" b="0" i="0" dirty="0">
              <a:solidFill>
                <a:srgbClr val="C00000"/>
              </a:solidFill>
              <a:effectLst/>
              <a:latin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441" y="703499"/>
            <a:ext cx="9144000" cy="5905716"/>
          </a:xfrm>
          <a:prstGeom prst="rect">
            <a:avLst/>
          </a:prstGeom>
          <a:solidFill>
            <a:srgbClr val="FFD9FF"/>
          </a:solidFill>
        </p:spPr>
      </p:pic>
      <p:sp>
        <p:nvSpPr>
          <p:cNvPr id="4" name="Oval 3"/>
          <p:cNvSpPr/>
          <p:nvPr/>
        </p:nvSpPr>
        <p:spPr>
          <a:xfrm>
            <a:off x="3526032" y="6052146"/>
            <a:ext cx="730204" cy="368389"/>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Oval 4"/>
          <p:cNvSpPr/>
          <p:nvPr/>
        </p:nvSpPr>
        <p:spPr>
          <a:xfrm>
            <a:off x="2790349" y="6059826"/>
            <a:ext cx="730204" cy="368389"/>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p:cNvSpPr txBox="1"/>
          <p:nvPr/>
        </p:nvSpPr>
        <p:spPr>
          <a:xfrm>
            <a:off x="2736622" y="6413958"/>
            <a:ext cx="4598313" cy="369332"/>
          </a:xfrm>
          <a:prstGeom prst="rect">
            <a:avLst/>
          </a:prstGeom>
          <a:solidFill>
            <a:srgbClr val="FFD9FF"/>
          </a:solidFill>
        </p:spPr>
        <p:txBody>
          <a:bodyPr wrap="square" rtlCol="0">
            <a:spAutoFit/>
          </a:bodyPr>
          <a:lstStyle/>
          <a:p>
            <a:r>
              <a:rPr lang="en-US" dirty="0" smtClean="0">
                <a:solidFill>
                  <a:srgbClr val="C00000"/>
                </a:solidFill>
              </a:rPr>
              <a:t>Download newer 3.4.3 or older 2.7.9 version</a:t>
            </a:r>
            <a:endParaRPr lang="en-US" dirty="0">
              <a:solidFill>
                <a:srgbClr val="C00000"/>
              </a:solidFill>
            </a:endParaRPr>
          </a:p>
        </p:txBody>
      </p:sp>
      <p:cxnSp>
        <p:nvCxnSpPr>
          <p:cNvPr id="8" name="Straight Arrow Connector 7"/>
          <p:cNvCxnSpPr>
            <a:stCxn id="6" idx="0"/>
          </p:cNvCxnSpPr>
          <p:nvPr/>
        </p:nvCxnSpPr>
        <p:spPr>
          <a:xfrm flipH="1" flipV="1">
            <a:off x="4256236" y="6242671"/>
            <a:ext cx="779543" cy="17128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882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377" y="231066"/>
            <a:ext cx="8778898" cy="523220"/>
          </a:xfrm>
          <a:prstGeom prst="rect">
            <a:avLst/>
          </a:prstGeom>
        </p:spPr>
        <p:txBody>
          <a:bodyPr wrap="square">
            <a:spAutoFit/>
          </a:bodyPr>
          <a:lstStyle/>
          <a:p>
            <a:r>
              <a:rPr lang="en-US" sz="2800" dirty="0">
                <a:hlinkClick r:id="rId2"/>
              </a:rPr>
              <a:t>https://www.python.org/downloads/release/python-343</a:t>
            </a:r>
            <a:r>
              <a:rPr lang="en-US" sz="2800" dirty="0" smtClean="0">
                <a:hlinkClick r:id="rId2"/>
              </a:rPr>
              <a:t>/</a:t>
            </a:r>
            <a:r>
              <a:rPr lang="en-US" sz="2800" dirty="0" smtClean="0"/>
              <a:t> </a:t>
            </a:r>
            <a:endParaRPr lang="en-US" sz="2800" dirty="0"/>
          </a:p>
        </p:txBody>
      </p:sp>
      <p:pic>
        <p:nvPicPr>
          <p:cNvPr id="3" name="Picture 2"/>
          <p:cNvPicPr>
            <a:picLocks noChangeAspect="1"/>
          </p:cNvPicPr>
          <p:nvPr/>
        </p:nvPicPr>
        <p:blipFill>
          <a:blip r:embed="rId3"/>
          <a:stretch>
            <a:fillRect/>
          </a:stretch>
        </p:blipFill>
        <p:spPr>
          <a:xfrm>
            <a:off x="108902" y="828676"/>
            <a:ext cx="9144000" cy="5890561"/>
          </a:xfrm>
          <a:prstGeom prst="rect">
            <a:avLst/>
          </a:prstGeom>
        </p:spPr>
      </p:pic>
    </p:spTree>
    <p:extLst>
      <p:ext uri="{BB962C8B-B14F-4D97-AF65-F5344CB8AC3E}">
        <p14:creationId xmlns:p14="http://schemas.microsoft.com/office/powerpoint/2010/main" val="824559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377" y="231066"/>
            <a:ext cx="8778898" cy="1384995"/>
          </a:xfrm>
          <a:prstGeom prst="rect">
            <a:avLst/>
          </a:prstGeom>
        </p:spPr>
        <p:txBody>
          <a:bodyPr wrap="square">
            <a:spAutoFit/>
          </a:bodyPr>
          <a:lstStyle/>
          <a:p>
            <a:r>
              <a:rPr lang="en-US" sz="2800" dirty="0">
                <a:hlinkClick r:id="rId2"/>
              </a:rPr>
              <a:t>https://www.python.org/downloads/release/python-343</a:t>
            </a:r>
            <a:r>
              <a:rPr lang="en-US" sz="2800" dirty="0" smtClean="0">
                <a:hlinkClick r:id="rId2"/>
              </a:rPr>
              <a:t>/</a:t>
            </a:r>
            <a:endParaRPr lang="en-US" sz="2800" dirty="0" smtClean="0"/>
          </a:p>
          <a:p>
            <a:endParaRPr lang="en-US" sz="2800" dirty="0"/>
          </a:p>
          <a:p>
            <a:r>
              <a:rPr lang="en-US" sz="2800" dirty="0" smtClean="0"/>
              <a:t>Bottom of webpage: </a:t>
            </a:r>
            <a:endParaRPr lang="en-US" sz="2800" dirty="0"/>
          </a:p>
        </p:txBody>
      </p:sp>
      <p:pic>
        <p:nvPicPr>
          <p:cNvPr id="4" name="Picture 3"/>
          <p:cNvPicPr>
            <a:picLocks noChangeAspect="1"/>
          </p:cNvPicPr>
          <p:nvPr/>
        </p:nvPicPr>
        <p:blipFill>
          <a:blip r:embed="rId3"/>
          <a:stretch>
            <a:fillRect/>
          </a:stretch>
        </p:blipFill>
        <p:spPr>
          <a:xfrm>
            <a:off x="220377" y="1687852"/>
            <a:ext cx="9144000" cy="4938209"/>
          </a:xfrm>
          <a:prstGeom prst="rect">
            <a:avLst/>
          </a:prstGeom>
        </p:spPr>
      </p:pic>
    </p:spTree>
    <p:extLst>
      <p:ext uri="{BB962C8B-B14F-4D97-AF65-F5344CB8AC3E}">
        <p14:creationId xmlns:p14="http://schemas.microsoft.com/office/powerpoint/2010/main" val="85286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15522" y="3733931"/>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05467" y="6404347"/>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86728" y="37339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639128" y="38863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791528" y="40387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943928" y="41911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588308" y="43435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40708" y="44959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893108" y="46483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529021" y="48007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1681421" y="49531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1833821" y="51055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1486668" y="52579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1639068" y="54103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1791468" y="55627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1943868" y="57151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1579781" y="58675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1732181" y="60199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1884581" y="61723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508000" y="-29927"/>
            <a:ext cx="7687733" cy="584775"/>
          </a:xfrm>
          <a:prstGeom prst="rect">
            <a:avLst/>
          </a:prstGeom>
          <a:noFill/>
        </p:spPr>
        <p:txBody>
          <a:bodyPr wrap="square" rtlCol="0">
            <a:spAutoFit/>
          </a:bodyPr>
          <a:lstStyle/>
          <a:p>
            <a:r>
              <a:rPr lang="en-US" sz="3200" dirty="0" smtClean="0"/>
              <a:t>Not period 2:</a:t>
            </a:r>
          </a:p>
        </p:txBody>
      </p:sp>
      <p:grpSp>
        <p:nvGrpSpPr>
          <p:cNvPr id="10" name="Group 9"/>
          <p:cNvGrpSpPr/>
          <p:nvPr/>
        </p:nvGrpSpPr>
        <p:grpSpPr>
          <a:xfrm>
            <a:off x="1525308" y="6405671"/>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3779645"/>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418667" y="621492"/>
            <a:ext cx="2675447" cy="2815934"/>
            <a:chOff x="5418667" y="621492"/>
            <a:chExt cx="2675447" cy="2815934"/>
          </a:xfrm>
        </p:grpSpPr>
        <p:cxnSp>
          <p:nvCxnSpPr>
            <p:cNvPr id="82" name="Straight Connector 81"/>
            <p:cNvCxnSpPr/>
            <p:nvPr/>
          </p:nvCxnSpPr>
          <p:spPr>
            <a:xfrm>
              <a:off x="5545656" y="621492"/>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328849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181533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155285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181532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20354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201852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183224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1535892"/>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182376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20184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199309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182374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152739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1823734"/>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203540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201846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183218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156970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53" name="Group 52"/>
            <p:cNvGrpSpPr/>
            <p:nvPr/>
          </p:nvGrpSpPr>
          <p:grpSpPr>
            <a:xfrm>
              <a:off x="5557789" y="3292592"/>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665193"/>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cxnSp>
        <p:nvCxnSpPr>
          <p:cNvPr id="72" name="Straight Connector 71"/>
          <p:cNvCxnSpPr/>
          <p:nvPr/>
        </p:nvCxnSpPr>
        <p:spPr>
          <a:xfrm>
            <a:off x="5557127" y="3745695"/>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430138" y="6412695"/>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511399" y="493954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5" name="Oval 74"/>
          <p:cNvSpPr/>
          <p:nvPr/>
        </p:nvSpPr>
        <p:spPr>
          <a:xfrm>
            <a:off x="5663799" y="467705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6" name="Oval 75"/>
          <p:cNvSpPr/>
          <p:nvPr/>
        </p:nvSpPr>
        <p:spPr>
          <a:xfrm>
            <a:off x="5816199" y="49395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7" name="Oval 76"/>
          <p:cNvSpPr/>
          <p:nvPr/>
        </p:nvSpPr>
        <p:spPr>
          <a:xfrm>
            <a:off x="5977133" y="514951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8" name="Oval 77"/>
          <p:cNvSpPr/>
          <p:nvPr/>
        </p:nvSpPr>
        <p:spPr>
          <a:xfrm>
            <a:off x="5604512" y="514272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9" name="Oval 78"/>
          <p:cNvSpPr/>
          <p:nvPr/>
        </p:nvSpPr>
        <p:spPr>
          <a:xfrm>
            <a:off x="5756912" y="495644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0" name="Oval 79"/>
          <p:cNvSpPr/>
          <p:nvPr/>
        </p:nvSpPr>
        <p:spPr>
          <a:xfrm>
            <a:off x="5909312" y="466009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1" name="Oval 80"/>
          <p:cNvSpPr/>
          <p:nvPr/>
        </p:nvSpPr>
        <p:spPr>
          <a:xfrm>
            <a:off x="5579093" y="4947967"/>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1" name="Oval 100"/>
          <p:cNvSpPr/>
          <p:nvPr/>
        </p:nvSpPr>
        <p:spPr>
          <a:xfrm>
            <a:off x="5731493" y="514270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2" name="Oval 101"/>
          <p:cNvSpPr/>
          <p:nvPr/>
        </p:nvSpPr>
        <p:spPr>
          <a:xfrm>
            <a:off x="5883893" y="5117295"/>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3" name="Oval 102"/>
          <p:cNvSpPr/>
          <p:nvPr/>
        </p:nvSpPr>
        <p:spPr>
          <a:xfrm>
            <a:off x="5511339" y="4947949"/>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4" name="Oval 103"/>
          <p:cNvSpPr/>
          <p:nvPr/>
        </p:nvSpPr>
        <p:spPr>
          <a:xfrm>
            <a:off x="5663739" y="4651598"/>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5" name="Oval 104"/>
          <p:cNvSpPr/>
          <p:nvPr/>
        </p:nvSpPr>
        <p:spPr>
          <a:xfrm>
            <a:off x="5816139" y="4947937"/>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6" name="Oval 105"/>
          <p:cNvSpPr/>
          <p:nvPr/>
        </p:nvSpPr>
        <p:spPr>
          <a:xfrm>
            <a:off x="5968539" y="515960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7" name="Oval 106"/>
          <p:cNvSpPr/>
          <p:nvPr/>
        </p:nvSpPr>
        <p:spPr>
          <a:xfrm>
            <a:off x="5612919" y="514266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8" name="Oval 107"/>
          <p:cNvSpPr/>
          <p:nvPr/>
        </p:nvSpPr>
        <p:spPr>
          <a:xfrm>
            <a:off x="5765319" y="495638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0" name="Oval 109"/>
          <p:cNvSpPr/>
          <p:nvPr/>
        </p:nvSpPr>
        <p:spPr>
          <a:xfrm>
            <a:off x="5917719" y="469390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12" name="Group 111"/>
          <p:cNvGrpSpPr/>
          <p:nvPr/>
        </p:nvGrpSpPr>
        <p:grpSpPr>
          <a:xfrm>
            <a:off x="5569260" y="6416795"/>
            <a:ext cx="2519843" cy="1324"/>
            <a:chOff x="1526385" y="4338399"/>
            <a:chExt cx="2059507" cy="1324"/>
          </a:xfrm>
        </p:grpSpPr>
        <p:cxnSp>
          <p:nvCxnSpPr>
            <p:cNvPr id="118" name="Straight Connector 117"/>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6068573" y="3789396"/>
            <a:ext cx="1519691" cy="2627399"/>
            <a:chOff x="2028761" y="1705230"/>
            <a:chExt cx="1519691" cy="2627399"/>
          </a:xfrm>
        </p:grpSpPr>
        <p:cxnSp>
          <p:nvCxnSpPr>
            <p:cNvPr id="114" name="Straight Connector 113"/>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391670" y="629366"/>
            <a:ext cx="2675447" cy="2802417"/>
            <a:chOff x="1405467" y="1659516"/>
            <a:chExt cx="2675447" cy="2802417"/>
          </a:xfrm>
        </p:grpSpPr>
        <p:cxnSp>
          <p:nvCxnSpPr>
            <p:cNvPr id="124" name="Straight Connector 123"/>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7" name="Oval 126"/>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8" name="Oval 127"/>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9" name="Oval 128"/>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0" name="Oval 129"/>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1" name="Oval 130"/>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2" name="Oval 131"/>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3" name="Oval 132"/>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4" name="Oval 133"/>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5" name="Oval 134"/>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6" name="Oval 135"/>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7" name="Oval 136"/>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8" name="Oval 137"/>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9" name="Oval 138"/>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0" name="Oval 139"/>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1" name="Oval 140"/>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2" name="Oval 141"/>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43" name="Group 142"/>
            <p:cNvGrpSpPr/>
            <p:nvPr/>
          </p:nvGrpSpPr>
          <p:grpSpPr>
            <a:xfrm>
              <a:off x="1525308" y="4331256"/>
              <a:ext cx="2519843" cy="1324"/>
              <a:chOff x="1526385" y="4338399"/>
              <a:chExt cx="2059507" cy="1324"/>
            </a:xfrm>
          </p:grpSpPr>
          <p:cxnSp>
            <p:nvCxnSpPr>
              <p:cNvPr id="149" name="Straight Connector 14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28761" y="1705230"/>
              <a:ext cx="1519691" cy="2627399"/>
              <a:chOff x="2028761" y="1705230"/>
              <a:chExt cx="1519691" cy="2627399"/>
            </a:xfrm>
          </p:grpSpPr>
          <p:cxnSp>
            <p:nvCxnSpPr>
              <p:cNvPr id="145" name="Straight Connector 144"/>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70463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87" y="362635"/>
            <a:ext cx="9245966" cy="1200329"/>
          </a:xfrm>
          <a:prstGeom prst="rect">
            <a:avLst/>
          </a:prstGeom>
        </p:spPr>
        <p:txBody>
          <a:bodyPr wrap="square">
            <a:spAutoFit/>
          </a:bodyPr>
          <a:lstStyle/>
          <a:p>
            <a:r>
              <a:rPr lang="en-US" sz="2400" dirty="0">
                <a:hlinkClick r:id="rId2"/>
              </a:rPr>
              <a:t>https://www.python.org/downloads/release/python-279</a:t>
            </a:r>
            <a:r>
              <a:rPr lang="en-US" sz="2400" dirty="0" smtClean="0">
                <a:hlinkClick r:id="rId2"/>
              </a:rPr>
              <a:t>/</a:t>
            </a:r>
            <a:r>
              <a:rPr lang="en-US" sz="2400" dirty="0" smtClean="0"/>
              <a:t> </a:t>
            </a:r>
          </a:p>
          <a:p>
            <a:endParaRPr lang="en-US" sz="2400" dirty="0"/>
          </a:p>
          <a:p>
            <a:r>
              <a:rPr lang="en-US" sz="2400" dirty="0"/>
              <a:t>Bottom of webpage: </a:t>
            </a:r>
          </a:p>
        </p:txBody>
      </p:sp>
      <p:pic>
        <p:nvPicPr>
          <p:cNvPr id="3" name="Picture 2"/>
          <p:cNvPicPr>
            <a:picLocks noChangeAspect="1"/>
          </p:cNvPicPr>
          <p:nvPr/>
        </p:nvPicPr>
        <p:blipFill>
          <a:blip r:embed="rId3"/>
          <a:stretch>
            <a:fillRect/>
          </a:stretch>
        </p:blipFill>
        <p:spPr>
          <a:xfrm>
            <a:off x="0" y="2337752"/>
            <a:ext cx="9144000" cy="3371326"/>
          </a:xfrm>
          <a:prstGeom prst="rect">
            <a:avLst/>
          </a:prstGeom>
        </p:spPr>
      </p:pic>
    </p:spTree>
    <p:extLst>
      <p:ext uri="{BB962C8B-B14F-4D97-AF65-F5344CB8AC3E}">
        <p14:creationId xmlns:p14="http://schemas.microsoft.com/office/powerpoint/2010/main" val="824559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666" y="260432"/>
            <a:ext cx="8584834" cy="1569660"/>
          </a:xfrm>
          <a:prstGeom prst="rect">
            <a:avLst/>
          </a:prstGeom>
        </p:spPr>
        <p:txBody>
          <a:bodyPr wrap="square">
            <a:spAutoFit/>
          </a:bodyPr>
          <a:lstStyle/>
          <a:p>
            <a:r>
              <a:rPr lang="en-US" sz="2400" dirty="0">
                <a:solidFill>
                  <a:srgbClr val="000000"/>
                </a:solidFill>
                <a:latin typeface="Times New Roman" panose="02020603050405020304" pitchFamily="18" charset="0"/>
              </a:rPr>
              <a:t>https://www.python.org/</a:t>
            </a:r>
            <a:endParaRPr lang="en-US" sz="2400" dirty="0" smtClean="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smtClean="0">
              <a:solidFill>
                <a:srgbClr val="000000"/>
              </a:solidFill>
              <a:latin typeface="Times New Roman" panose="02020603050405020304" pitchFamily="18" charset="0"/>
            </a:endParaRPr>
          </a:p>
          <a:p>
            <a:endParaRPr lang="en-US" sz="2400" b="0" i="0" dirty="0">
              <a:solidFill>
                <a:srgbClr val="000000"/>
              </a:solidFill>
              <a:effectLst/>
              <a:latin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441" y="703499"/>
            <a:ext cx="9144000" cy="5905716"/>
          </a:xfrm>
          <a:prstGeom prst="rect">
            <a:avLst/>
          </a:prstGeom>
        </p:spPr>
      </p:pic>
      <p:sp>
        <p:nvSpPr>
          <p:cNvPr id="4" name="Oval 3"/>
          <p:cNvSpPr/>
          <p:nvPr/>
        </p:nvSpPr>
        <p:spPr>
          <a:xfrm>
            <a:off x="198398" y="6015790"/>
            <a:ext cx="1644151" cy="412426"/>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5" name="Straight Arrow Connector 4"/>
          <p:cNvCxnSpPr/>
          <p:nvPr/>
        </p:nvCxnSpPr>
        <p:spPr>
          <a:xfrm flipH="1" flipV="1">
            <a:off x="1801791" y="6277047"/>
            <a:ext cx="700777" cy="33216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09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9736"/>
            <a:ext cx="9144000" cy="6812620"/>
          </a:xfrm>
          <a:prstGeom prst="rect">
            <a:avLst/>
          </a:prstGeom>
        </p:spPr>
      </p:pic>
      <p:sp>
        <p:nvSpPr>
          <p:cNvPr id="2" name="Rectangle 1"/>
          <p:cNvSpPr/>
          <p:nvPr/>
        </p:nvSpPr>
        <p:spPr>
          <a:xfrm>
            <a:off x="3040535" y="872067"/>
            <a:ext cx="8281164" cy="461665"/>
          </a:xfrm>
          <a:prstGeom prst="rect">
            <a:avLst/>
          </a:prstGeom>
        </p:spPr>
        <p:txBody>
          <a:bodyPr wrap="square">
            <a:spAutoFit/>
          </a:bodyPr>
          <a:lstStyle/>
          <a:p>
            <a:r>
              <a:rPr lang="en-US" sz="2400" dirty="0">
                <a:hlinkClick r:id="rId3"/>
              </a:rPr>
              <a:t>https://www.python.org/about/gettingstarted</a:t>
            </a:r>
            <a:r>
              <a:rPr lang="en-US" sz="2400" dirty="0" smtClean="0">
                <a:hlinkClick r:id="rId3"/>
              </a:rPr>
              <a:t>/</a:t>
            </a:r>
            <a:r>
              <a:rPr lang="en-US" sz="2400" dirty="0" smtClean="0"/>
              <a:t> </a:t>
            </a:r>
            <a:endParaRPr lang="en-US" sz="2400" dirty="0"/>
          </a:p>
        </p:txBody>
      </p:sp>
      <p:sp>
        <p:nvSpPr>
          <p:cNvPr id="4" name="Oval 3"/>
          <p:cNvSpPr/>
          <p:nvPr/>
        </p:nvSpPr>
        <p:spPr>
          <a:xfrm>
            <a:off x="4391090" y="2486884"/>
            <a:ext cx="2192589" cy="412426"/>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Oval 4"/>
          <p:cNvSpPr/>
          <p:nvPr/>
        </p:nvSpPr>
        <p:spPr>
          <a:xfrm>
            <a:off x="7084908" y="6005620"/>
            <a:ext cx="1463040" cy="412426"/>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8245595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832" y="82550"/>
            <a:ext cx="9144000" cy="5963244"/>
          </a:xfrm>
          <a:prstGeom prst="rect">
            <a:avLst/>
          </a:prstGeom>
        </p:spPr>
      </p:pic>
      <p:pic>
        <p:nvPicPr>
          <p:cNvPr id="2" name="Picture 1"/>
          <p:cNvPicPr>
            <a:picLocks noChangeAspect="1"/>
          </p:cNvPicPr>
          <p:nvPr/>
        </p:nvPicPr>
        <p:blipFill>
          <a:blip r:embed="rId3"/>
          <a:stretch>
            <a:fillRect/>
          </a:stretch>
        </p:blipFill>
        <p:spPr>
          <a:xfrm>
            <a:off x="32890" y="2975901"/>
            <a:ext cx="9144000" cy="4309672"/>
          </a:xfrm>
          <a:prstGeom prst="rect">
            <a:avLst/>
          </a:prstGeom>
          <a:ln>
            <a:solidFill>
              <a:srgbClr val="002060"/>
            </a:solidFill>
          </a:ln>
        </p:spPr>
      </p:pic>
      <p:sp>
        <p:nvSpPr>
          <p:cNvPr id="4" name="Rectangle 3"/>
          <p:cNvSpPr/>
          <p:nvPr/>
        </p:nvSpPr>
        <p:spPr>
          <a:xfrm>
            <a:off x="2443882" y="0"/>
            <a:ext cx="6548814" cy="369332"/>
          </a:xfrm>
          <a:prstGeom prst="rect">
            <a:avLst/>
          </a:prstGeom>
        </p:spPr>
        <p:txBody>
          <a:bodyPr wrap="square">
            <a:spAutoFit/>
          </a:bodyPr>
          <a:lstStyle/>
          <a:p>
            <a:r>
              <a:rPr lang="en-US" dirty="0">
                <a:hlinkClick r:id="rId4"/>
              </a:rPr>
              <a:t>https://</a:t>
            </a:r>
            <a:r>
              <a:rPr lang="en-US" dirty="0" smtClean="0">
                <a:hlinkClick r:id="rId4"/>
              </a:rPr>
              <a:t>wiki.python.org/moin/BeginnersGuide/NonProgrammers</a:t>
            </a:r>
            <a:r>
              <a:rPr lang="en-US" dirty="0" smtClean="0"/>
              <a:t> </a:t>
            </a:r>
            <a:endParaRPr lang="en-US" dirty="0"/>
          </a:p>
        </p:txBody>
      </p:sp>
    </p:spTree>
    <p:extLst>
      <p:ext uri="{BB962C8B-B14F-4D97-AF65-F5344CB8AC3E}">
        <p14:creationId xmlns:p14="http://schemas.microsoft.com/office/powerpoint/2010/main" val="824559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953" y="220892"/>
            <a:ext cx="8586628" cy="6001642"/>
          </a:xfrm>
          <a:prstGeom prst="rect">
            <a:avLst/>
          </a:prstGeom>
          <a:noFill/>
        </p:spPr>
        <p:txBody>
          <a:bodyPr wrap="square" rtlCol="0">
            <a:spAutoFit/>
          </a:bodyPr>
          <a:lstStyle/>
          <a:p>
            <a:r>
              <a:rPr lang="en-US" sz="2400" dirty="0" smtClean="0"/>
              <a:t>python script for comparing 2 files, </a:t>
            </a:r>
            <a:r>
              <a:rPr lang="en-US" sz="2400" dirty="0" err="1" smtClean="0"/>
              <a:t>oldOut.txt</a:t>
            </a:r>
            <a:r>
              <a:rPr lang="en-US" sz="2400" dirty="0"/>
              <a:t> </a:t>
            </a:r>
            <a:r>
              <a:rPr lang="en-US" sz="2400" dirty="0" smtClean="0"/>
              <a:t>and </a:t>
            </a:r>
            <a:r>
              <a:rPr lang="en-US" sz="2400" dirty="0" err="1" smtClean="0"/>
              <a:t>newOut.txt</a:t>
            </a:r>
            <a:endParaRPr lang="en-US" sz="2400" dirty="0" smtClean="0"/>
          </a:p>
          <a:p>
            <a:endParaRPr lang="en-US" sz="2400" dirty="0"/>
          </a:p>
          <a:p>
            <a:r>
              <a:rPr lang="en-US" sz="2400" dirty="0">
                <a:solidFill>
                  <a:srgbClr val="660066"/>
                </a:solidFill>
              </a:rPr>
              <a:t>import </a:t>
            </a:r>
            <a:r>
              <a:rPr lang="en-US" sz="2400" dirty="0" err="1">
                <a:solidFill>
                  <a:srgbClr val="660066"/>
                </a:solidFill>
              </a:rPr>
              <a:t>itertools</a:t>
            </a:r>
            <a:endParaRPr lang="en-US" sz="2400" dirty="0">
              <a:solidFill>
                <a:srgbClr val="660066"/>
              </a:solidFill>
            </a:endParaRPr>
          </a:p>
          <a:p>
            <a:r>
              <a:rPr lang="en-US" sz="2400" dirty="0">
                <a:solidFill>
                  <a:srgbClr val="660066"/>
                </a:solidFill>
              </a:rPr>
              <a:t>with open('</a:t>
            </a:r>
            <a:r>
              <a:rPr lang="en-US" sz="2400" dirty="0" err="1">
                <a:solidFill>
                  <a:srgbClr val="660066"/>
                </a:solidFill>
              </a:rPr>
              <a:t>oldOut.txt</a:t>
            </a:r>
            <a:r>
              <a:rPr lang="en-US" sz="2400" dirty="0">
                <a:solidFill>
                  <a:srgbClr val="660066"/>
                </a:solidFill>
              </a:rPr>
              <a:t>') as f1, open('</a:t>
            </a:r>
            <a:r>
              <a:rPr lang="en-US" sz="2400" dirty="0" err="1">
                <a:solidFill>
                  <a:srgbClr val="660066"/>
                </a:solidFill>
              </a:rPr>
              <a:t>newOut.txt</a:t>
            </a:r>
            <a:r>
              <a:rPr lang="en-US" sz="2400" dirty="0">
                <a:solidFill>
                  <a:srgbClr val="660066"/>
                </a:solidFill>
              </a:rPr>
              <a:t>') as f2:</a:t>
            </a:r>
          </a:p>
          <a:p>
            <a:r>
              <a:rPr lang="en-US" sz="2400" dirty="0">
                <a:solidFill>
                  <a:srgbClr val="660066"/>
                </a:solidFill>
              </a:rPr>
              <a:t>        for </a:t>
            </a:r>
            <a:r>
              <a:rPr lang="en-US" sz="2400" dirty="0" err="1">
                <a:solidFill>
                  <a:srgbClr val="660066"/>
                </a:solidFill>
              </a:rPr>
              <a:t>lineno</a:t>
            </a:r>
            <a:r>
              <a:rPr lang="en-US" sz="2400" dirty="0">
                <a:solidFill>
                  <a:srgbClr val="660066"/>
                </a:solidFill>
              </a:rPr>
              <a:t>, (line1, line2) in enumerate(</a:t>
            </a:r>
            <a:r>
              <a:rPr lang="en-US" sz="2400" dirty="0" err="1">
                <a:solidFill>
                  <a:srgbClr val="660066"/>
                </a:solidFill>
              </a:rPr>
              <a:t>itertools.izip</a:t>
            </a:r>
            <a:r>
              <a:rPr lang="en-US" sz="2400" dirty="0">
                <a:solidFill>
                  <a:srgbClr val="660066"/>
                </a:solidFill>
              </a:rPr>
              <a:t>(f1, f2), 1):</a:t>
            </a:r>
          </a:p>
          <a:p>
            <a:r>
              <a:rPr lang="en-US" sz="2400" dirty="0">
                <a:solidFill>
                  <a:srgbClr val="660066"/>
                </a:solidFill>
              </a:rPr>
              <a:t>                if line1 != line2:</a:t>
            </a:r>
          </a:p>
          <a:p>
            <a:r>
              <a:rPr lang="en-US" sz="2400" dirty="0">
                <a:solidFill>
                  <a:srgbClr val="660066"/>
                </a:solidFill>
              </a:rPr>
              <a:t>                        print line1, line2, 'mismatch', </a:t>
            </a:r>
            <a:r>
              <a:rPr lang="en-US" sz="2400" dirty="0" err="1" smtClean="0">
                <a:solidFill>
                  <a:srgbClr val="660066"/>
                </a:solidFill>
              </a:rPr>
              <a:t>lineno</a:t>
            </a:r>
            <a:endParaRPr lang="en-US" sz="2400" dirty="0" smtClean="0">
              <a:solidFill>
                <a:srgbClr val="660066"/>
              </a:solidFill>
            </a:endParaRPr>
          </a:p>
          <a:p>
            <a:endParaRPr lang="en-US" sz="2400" dirty="0"/>
          </a:p>
          <a:p>
            <a:r>
              <a:rPr lang="en-US" sz="2400" dirty="0" smtClean="0"/>
              <a:t>The above code was modified from:</a:t>
            </a:r>
          </a:p>
          <a:p>
            <a:r>
              <a:rPr lang="en-US" sz="2400" dirty="0">
                <a:hlinkClick r:id="rId2"/>
              </a:rPr>
              <a:t>http://stackoverflow.com/questions/20686674/how-to-compare-two-files-and-print-mismatched-line-number-in-</a:t>
            </a:r>
            <a:r>
              <a:rPr lang="en-US" sz="2400" dirty="0" smtClean="0">
                <a:hlinkClick r:id="rId2"/>
              </a:rPr>
              <a:t>python</a:t>
            </a:r>
            <a:endParaRPr lang="en-US" sz="2400" dirty="0" smtClean="0"/>
          </a:p>
          <a:p>
            <a:endParaRPr lang="en-US" sz="2400" dirty="0"/>
          </a:p>
          <a:p>
            <a:endParaRPr lang="en-US" sz="2400" dirty="0" smtClean="0"/>
          </a:p>
          <a:p>
            <a:r>
              <a:rPr lang="en-US" sz="2400" dirty="0" smtClean="0"/>
              <a:t>To run and output into a file:   </a:t>
            </a:r>
            <a:r>
              <a:rPr lang="en-US" sz="2400" dirty="0" smtClean="0">
                <a:solidFill>
                  <a:schemeClr val="accent6">
                    <a:lumMod val="50000"/>
                  </a:schemeClr>
                </a:solidFill>
              </a:rPr>
              <a:t>python </a:t>
            </a:r>
            <a:r>
              <a:rPr lang="en-US" sz="2400" dirty="0" err="1" smtClean="0">
                <a:solidFill>
                  <a:schemeClr val="accent6">
                    <a:lumMod val="50000"/>
                  </a:schemeClr>
                </a:solidFill>
              </a:rPr>
              <a:t>same.py</a:t>
            </a:r>
            <a:r>
              <a:rPr lang="en-US" sz="2400" dirty="0" smtClean="0">
                <a:solidFill>
                  <a:schemeClr val="accent6">
                    <a:lumMod val="50000"/>
                  </a:schemeClr>
                </a:solidFill>
              </a:rPr>
              <a:t> &gt; </a:t>
            </a:r>
            <a:r>
              <a:rPr lang="en-US" sz="2400" dirty="0" err="1" smtClean="0">
                <a:solidFill>
                  <a:schemeClr val="accent6">
                    <a:lumMod val="50000"/>
                  </a:schemeClr>
                </a:solidFill>
              </a:rPr>
              <a:t>file.txt</a:t>
            </a:r>
            <a:endParaRPr lang="en-US" sz="2400" dirty="0" smtClean="0">
              <a:solidFill>
                <a:schemeClr val="accent6">
                  <a:lumMod val="50000"/>
                </a:schemeClr>
              </a:solidFill>
            </a:endParaRPr>
          </a:p>
          <a:p>
            <a:r>
              <a:rPr lang="en-US" sz="2400" dirty="0" smtClean="0"/>
              <a:t>where python script filename</a:t>
            </a:r>
            <a:r>
              <a:rPr lang="en-US" sz="2400" dirty="0"/>
              <a:t>:    </a:t>
            </a:r>
            <a:r>
              <a:rPr lang="en-US" sz="2400" dirty="0" err="1"/>
              <a:t>same.py</a:t>
            </a:r>
            <a:endParaRPr lang="en-US" sz="2400" dirty="0"/>
          </a:p>
          <a:p>
            <a:r>
              <a:rPr lang="en-US" sz="2400" dirty="0" smtClean="0"/>
              <a:t>                        output filename:    </a:t>
            </a:r>
            <a:r>
              <a:rPr lang="en-US" sz="2400" dirty="0" err="1" smtClean="0"/>
              <a:t>file.txt</a:t>
            </a:r>
            <a:endParaRPr lang="en-US" sz="2400" dirty="0"/>
          </a:p>
        </p:txBody>
      </p:sp>
      <p:sp>
        <p:nvSpPr>
          <p:cNvPr id="3" name="Rectangle 2"/>
          <p:cNvSpPr/>
          <p:nvPr/>
        </p:nvSpPr>
        <p:spPr>
          <a:xfrm>
            <a:off x="276099" y="759316"/>
            <a:ext cx="8586628" cy="2291752"/>
          </a:xfrm>
          <a:prstGeom prst="rect">
            <a:avLst/>
          </a:prstGeom>
          <a:no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559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ocks in Python through ind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533" y="83017"/>
            <a:ext cx="3076575" cy="18669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6120" y="158706"/>
            <a:ext cx="7167185" cy="646331"/>
          </a:xfrm>
          <a:prstGeom prst="rect">
            <a:avLst/>
          </a:prstGeom>
        </p:spPr>
        <p:txBody>
          <a:bodyPr wrap="square">
            <a:spAutoFit/>
          </a:bodyPr>
          <a:lstStyle/>
          <a:p>
            <a:r>
              <a:rPr lang="en-US" dirty="0">
                <a:hlinkClick r:id="rId3"/>
              </a:rPr>
              <a:t>http://</a:t>
            </a:r>
            <a:r>
              <a:rPr lang="en-US" dirty="0" smtClean="0">
                <a:hlinkClick r:id="rId3"/>
              </a:rPr>
              <a:t>www.python-course.eu/python3_blocks.php</a:t>
            </a:r>
            <a:endParaRPr lang="en-US" dirty="0" smtClean="0"/>
          </a:p>
          <a:p>
            <a:endParaRPr lang="en-US" dirty="0"/>
          </a:p>
        </p:txBody>
      </p:sp>
      <p:sp>
        <p:nvSpPr>
          <p:cNvPr id="4" name="Rectangle 3"/>
          <p:cNvSpPr/>
          <p:nvPr/>
        </p:nvSpPr>
        <p:spPr>
          <a:xfrm>
            <a:off x="414441" y="2157478"/>
            <a:ext cx="8624305" cy="4524315"/>
          </a:xfrm>
          <a:prstGeom prst="rect">
            <a:avLst/>
          </a:prstGeom>
        </p:spPr>
        <p:txBody>
          <a:bodyPr wrap="square">
            <a:spAutoFit/>
          </a:bodyPr>
          <a:lstStyle/>
          <a:p>
            <a:r>
              <a:rPr lang="en-US" dirty="0">
                <a:hlinkClick r:id="rId4"/>
              </a:rPr>
              <a:t>https://www.python.org/dev/peps/pep-0008/#</a:t>
            </a:r>
            <a:r>
              <a:rPr lang="en-US" dirty="0" smtClean="0">
                <a:hlinkClick r:id="rId4"/>
              </a:rPr>
              <a:t>tabs-or-spaces</a:t>
            </a:r>
            <a:endParaRPr lang="en-US" dirty="0" smtClean="0"/>
          </a:p>
          <a:p>
            <a:endParaRPr lang="en-US" dirty="0"/>
          </a:p>
          <a:p>
            <a:r>
              <a:rPr lang="en-US" b="1" dirty="0" smtClean="0"/>
              <a:t>Tabs </a:t>
            </a:r>
            <a:r>
              <a:rPr lang="en-US" b="1" dirty="0"/>
              <a:t>or Spaces?</a:t>
            </a:r>
          </a:p>
          <a:p>
            <a:r>
              <a:rPr lang="en-US" dirty="0"/>
              <a:t>Spaces are the preferred indentation method.</a:t>
            </a:r>
          </a:p>
          <a:p>
            <a:endParaRPr lang="en-US" dirty="0"/>
          </a:p>
          <a:p>
            <a:r>
              <a:rPr lang="en-US" dirty="0"/>
              <a:t>Tabs should be used solely to remain consistent with code that is already indented with tabs.</a:t>
            </a:r>
          </a:p>
          <a:p>
            <a:endParaRPr lang="en-US" dirty="0"/>
          </a:p>
          <a:p>
            <a:r>
              <a:rPr lang="en-US" dirty="0"/>
              <a:t>Python 3 disallows mixing the use of tabs and spaces for indentation.</a:t>
            </a:r>
          </a:p>
          <a:p>
            <a:endParaRPr lang="en-US" dirty="0"/>
          </a:p>
          <a:p>
            <a:r>
              <a:rPr lang="en-US" dirty="0"/>
              <a:t>Python 2 code indented with a mixture of tabs and spaces should be converted to using spaces exclusively.</a:t>
            </a:r>
          </a:p>
          <a:p>
            <a:endParaRPr lang="en-US" dirty="0"/>
          </a:p>
          <a:p>
            <a:r>
              <a:rPr lang="en-US" dirty="0"/>
              <a:t>When invoking the Python 2 command line interpreter with the -t option, it issues warnings about code that illegally mixes tabs and spaces. When using -</a:t>
            </a:r>
            <a:r>
              <a:rPr lang="en-US" dirty="0" err="1"/>
              <a:t>tt</a:t>
            </a:r>
            <a:r>
              <a:rPr lang="en-US" dirty="0"/>
              <a:t> these warnings become errors. These options are highly recommended!</a:t>
            </a:r>
          </a:p>
        </p:txBody>
      </p:sp>
    </p:spTree>
    <p:extLst>
      <p:ext uri="{BB962C8B-B14F-4D97-AF65-F5344CB8AC3E}">
        <p14:creationId xmlns:p14="http://schemas.microsoft.com/office/powerpoint/2010/main" val="29300572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313" y="108216"/>
            <a:ext cx="8614239" cy="6370974"/>
          </a:xfrm>
          <a:prstGeom prst="rect">
            <a:avLst/>
          </a:prstGeom>
        </p:spPr>
        <p:txBody>
          <a:bodyPr wrap="square">
            <a:spAutoFit/>
          </a:bodyPr>
          <a:lstStyle/>
          <a:p>
            <a:r>
              <a:rPr lang="en-US" sz="2400" dirty="0" err="1">
                <a:solidFill>
                  <a:srgbClr val="660066"/>
                </a:solidFill>
              </a:rPr>
              <a:t>same.py</a:t>
            </a:r>
            <a:endParaRPr lang="en-US" sz="2400" dirty="0">
              <a:solidFill>
                <a:srgbClr val="660066"/>
              </a:solidFill>
            </a:endParaRPr>
          </a:p>
          <a:p>
            <a:endParaRPr lang="en-US" sz="2400" dirty="0">
              <a:solidFill>
                <a:srgbClr val="660066"/>
              </a:solidFill>
            </a:endParaRPr>
          </a:p>
          <a:p>
            <a:r>
              <a:rPr lang="en-US" sz="2400" dirty="0" smtClean="0">
                <a:solidFill>
                  <a:srgbClr val="660066"/>
                </a:solidFill>
              </a:rPr>
              <a:t>import </a:t>
            </a:r>
            <a:r>
              <a:rPr lang="en-US" sz="2400" dirty="0" err="1">
                <a:solidFill>
                  <a:srgbClr val="660066"/>
                </a:solidFill>
              </a:rPr>
              <a:t>itertools</a:t>
            </a:r>
            <a:endParaRPr lang="en-US" sz="2400" dirty="0">
              <a:solidFill>
                <a:srgbClr val="660066"/>
              </a:solidFill>
            </a:endParaRPr>
          </a:p>
          <a:p>
            <a:r>
              <a:rPr lang="en-US" sz="2400" dirty="0">
                <a:solidFill>
                  <a:srgbClr val="660066"/>
                </a:solidFill>
              </a:rPr>
              <a:t>with open('</a:t>
            </a:r>
            <a:r>
              <a:rPr lang="en-US" sz="2400" dirty="0" err="1">
                <a:solidFill>
                  <a:srgbClr val="660066"/>
                </a:solidFill>
              </a:rPr>
              <a:t>oldOut.txt</a:t>
            </a:r>
            <a:r>
              <a:rPr lang="en-US" sz="2400" dirty="0">
                <a:solidFill>
                  <a:srgbClr val="660066"/>
                </a:solidFill>
              </a:rPr>
              <a:t>') as f1, open('</a:t>
            </a:r>
            <a:r>
              <a:rPr lang="en-US" sz="2400" dirty="0" err="1">
                <a:solidFill>
                  <a:srgbClr val="660066"/>
                </a:solidFill>
              </a:rPr>
              <a:t>newOut.txt</a:t>
            </a:r>
            <a:r>
              <a:rPr lang="en-US" sz="2400" dirty="0">
                <a:solidFill>
                  <a:srgbClr val="660066"/>
                </a:solidFill>
              </a:rPr>
              <a:t>') as f2:</a:t>
            </a:r>
          </a:p>
          <a:p>
            <a:r>
              <a:rPr lang="en-US" sz="2400" dirty="0">
                <a:solidFill>
                  <a:srgbClr val="660066"/>
                </a:solidFill>
              </a:rPr>
              <a:t>        for </a:t>
            </a:r>
            <a:r>
              <a:rPr lang="en-US" sz="2400" dirty="0" err="1">
                <a:solidFill>
                  <a:srgbClr val="660066"/>
                </a:solidFill>
              </a:rPr>
              <a:t>lineno</a:t>
            </a:r>
            <a:r>
              <a:rPr lang="en-US" sz="2400" dirty="0">
                <a:solidFill>
                  <a:srgbClr val="660066"/>
                </a:solidFill>
              </a:rPr>
              <a:t>, (line1, line2) in enumerate(</a:t>
            </a:r>
            <a:r>
              <a:rPr lang="en-US" sz="2400" dirty="0" err="1">
                <a:solidFill>
                  <a:srgbClr val="660066"/>
                </a:solidFill>
              </a:rPr>
              <a:t>itertools.izip</a:t>
            </a:r>
            <a:r>
              <a:rPr lang="en-US" sz="2400" dirty="0">
                <a:solidFill>
                  <a:srgbClr val="660066"/>
                </a:solidFill>
              </a:rPr>
              <a:t>(f1, f2), 1):</a:t>
            </a:r>
          </a:p>
          <a:p>
            <a:r>
              <a:rPr lang="en-US" sz="2400" dirty="0">
                <a:solidFill>
                  <a:srgbClr val="660066"/>
                </a:solidFill>
              </a:rPr>
              <a:t>                if line1 != line2:</a:t>
            </a:r>
          </a:p>
          <a:p>
            <a:r>
              <a:rPr lang="en-US" sz="2400" dirty="0">
                <a:solidFill>
                  <a:srgbClr val="660066"/>
                </a:solidFill>
              </a:rPr>
              <a:t>                        print line1, line2, 'mismatch', </a:t>
            </a:r>
            <a:r>
              <a:rPr lang="en-US" sz="2400" dirty="0" err="1">
                <a:solidFill>
                  <a:srgbClr val="660066"/>
                </a:solidFill>
              </a:rPr>
              <a:t>lineno</a:t>
            </a:r>
            <a:endParaRPr lang="en-US" sz="2400" dirty="0">
              <a:solidFill>
                <a:srgbClr val="660066"/>
              </a:solidFill>
            </a:endParaRPr>
          </a:p>
          <a:p>
            <a:endParaRPr lang="de-DE" sz="2400" dirty="0" smtClean="0"/>
          </a:p>
          <a:p>
            <a:endParaRPr lang="en-US" sz="2400" dirty="0" smtClean="0">
              <a:solidFill>
                <a:schemeClr val="accent6">
                  <a:lumMod val="50000"/>
                </a:schemeClr>
              </a:solidFill>
            </a:endParaRPr>
          </a:p>
          <a:p>
            <a:r>
              <a:rPr lang="en-US" sz="2400" dirty="0" err="1" smtClean="0">
                <a:solidFill>
                  <a:schemeClr val="accent6">
                    <a:lumMod val="50000"/>
                  </a:schemeClr>
                </a:solidFill>
              </a:rPr>
              <a:t>file.txt</a:t>
            </a:r>
            <a:endParaRPr lang="en-US" sz="2400" dirty="0">
              <a:solidFill>
                <a:schemeClr val="accent6">
                  <a:lumMod val="50000"/>
                </a:schemeClr>
              </a:solidFill>
            </a:endParaRPr>
          </a:p>
          <a:p>
            <a:endParaRPr lang="de-DE" sz="2400" dirty="0"/>
          </a:p>
          <a:p>
            <a:r>
              <a:rPr lang="de-DE" sz="2400" dirty="0" smtClean="0">
                <a:solidFill>
                  <a:srgbClr val="385723"/>
                </a:solidFill>
              </a:rPr>
              <a:t>-</a:t>
            </a:r>
            <a:r>
              <a:rPr lang="de-DE" sz="2400" dirty="0">
                <a:solidFill>
                  <a:srgbClr val="385723"/>
                </a:solidFill>
              </a:rPr>
              <a:t>1-1-1-1-1-1-1-1Gauss -1 3 -2 1 -3 2</a:t>
            </a:r>
          </a:p>
          <a:p>
            <a:r>
              <a:rPr lang="de-DE" sz="2400" dirty="0">
                <a:solidFill>
                  <a:srgbClr val="385723"/>
                </a:solidFill>
              </a:rPr>
              <a:t>-1-1-1-1-1-1-1-1Gauss: -1 </a:t>
            </a:r>
            <a:r>
              <a:rPr lang="de-DE" sz="2400" dirty="0" smtClean="0">
                <a:solidFill>
                  <a:srgbClr val="385723"/>
                </a:solidFill>
              </a:rPr>
              <a:t>3 </a:t>
            </a:r>
            <a:r>
              <a:rPr lang="de-DE" sz="2400" dirty="0">
                <a:solidFill>
                  <a:srgbClr val="385723"/>
                </a:solidFill>
              </a:rPr>
              <a:t>-2 1 -3 2</a:t>
            </a:r>
          </a:p>
          <a:p>
            <a:r>
              <a:rPr lang="de-DE" sz="2400" dirty="0" err="1">
                <a:solidFill>
                  <a:srgbClr val="385723"/>
                </a:solidFill>
              </a:rPr>
              <a:t>mismatch</a:t>
            </a:r>
            <a:r>
              <a:rPr lang="de-DE" sz="2400" dirty="0">
                <a:solidFill>
                  <a:srgbClr val="385723"/>
                </a:solidFill>
              </a:rPr>
              <a:t> 1</a:t>
            </a:r>
          </a:p>
          <a:p>
            <a:r>
              <a:rPr lang="de-DE" sz="2400" dirty="0">
                <a:solidFill>
                  <a:srgbClr val="385723"/>
                </a:solidFill>
              </a:rPr>
              <a:t>11111111Gauss 2 -1 3 -2 1 -3</a:t>
            </a:r>
          </a:p>
          <a:p>
            <a:r>
              <a:rPr lang="de-DE" sz="2400" dirty="0">
                <a:solidFill>
                  <a:srgbClr val="385723"/>
                </a:solidFill>
              </a:rPr>
              <a:t>11111111Gauss: 2 -1 3 -2 1 -3</a:t>
            </a:r>
          </a:p>
          <a:p>
            <a:r>
              <a:rPr lang="de-DE" sz="2400" dirty="0" err="1">
                <a:solidFill>
                  <a:srgbClr val="385723"/>
                </a:solidFill>
              </a:rPr>
              <a:t>mismatch</a:t>
            </a:r>
            <a:r>
              <a:rPr lang="de-DE" sz="2400" dirty="0">
                <a:solidFill>
                  <a:srgbClr val="385723"/>
                </a:solidFill>
              </a:rPr>
              <a:t> 11</a:t>
            </a:r>
            <a:endParaRPr lang="en-US" sz="2400" dirty="0">
              <a:solidFill>
                <a:srgbClr val="385723"/>
              </a:solidFill>
            </a:endParaRPr>
          </a:p>
        </p:txBody>
      </p:sp>
      <p:sp>
        <p:nvSpPr>
          <p:cNvPr id="3" name="Rectangle 2"/>
          <p:cNvSpPr/>
          <p:nvPr/>
        </p:nvSpPr>
        <p:spPr>
          <a:xfrm>
            <a:off x="276099" y="635062"/>
            <a:ext cx="8586628" cy="2291752"/>
          </a:xfrm>
          <a:prstGeom prst="rect">
            <a:avLst/>
          </a:prstGeom>
          <a:no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90449" y="4004259"/>
            <a:ext cx="8586628" cy="2525851"/>
          </a:xfrm>
          <a:prstGeom prst="rect">
            <a:avLst/>
          </a:prstGeom>
          <a:no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559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97573"/>
            <a:ext cx="4572000" cy="2308324"/>
          </a:xfrm>
          <a:prstGeom prst="rect">
            <a:avLst/>
          </a:prstGeom>
        </p:spPr>
        <p:txBody>
          <a:bodyPr>
            <a:spAutoFit/>
          </a:bodyPr>
          <a:lstStyle/>
          <a:p>
            <a:r>
              <a:rPr lang="en-US" sz="2400" dirty="0" smtClean="0"/>
              <a:t>f </a:t>
            </a:r>
            <a:r>
              <a:rPr lang="en-US" sz="2400" dirty="0"/>
              <a:t>= open('lesson.</a:t>
            </a:r>
            <a:r>
              <a:rPr lang="en-US" sz="2400" dirty="0" err="1"/>
              <a:t>yaml</a:t>
            </a:r>
            <a:r>
              <a:rPr lang="en-US" sz="2400" dirty="0"/>
              <a:t>',"r")</a:t>
            </a:r>
          </a:p>
          <a:p>
            <a:r>
              <a:rPr lang="en-US" sz="2400" dirty="0" err="1"/>
              <a:t>data_line</a:t>
            </a:r>
            <a:r>
              <a:rPr lang="en-US" sz="2400" dirty="0"/>
              <a:t> = </a:t>
            </a:r>
            <a:r>
              <a:rPr lang="en-US" sz="2400" dirty="0" err="1"/>
              <a:t>f.readlines</a:t>
            </a:r>
            <a:r>
              <a:rPr lang="en-US" sz="2400" dirty="0"/>
              <a:t>()</a:t>
            </a:r>
          </a:p>
          <a:p>
            <a:r>
              <a:rPr lang="en-US" sz="2400" dirty="0"/>
              <a:t>for </a:t>
            </a:r>
            <a:r>
              <a:rPr lang="en-US" sz="2400" dirty="0" err="1"/>
              <a:t>i</a:t>
            </a:r>
            <a:r>
              <a:rPr lang="en-US" sz="2400" dirty="0"/>
              <a:t> in </a:t>
            </a:r>
            <a:r>
              <a:rPr lang="en-US" sz="2400" dirty="0" err="1" smtClean="0"/>
              <a:t>data_line</a:t>
            </a:r>
            <a:r>
              <a:rPr lang="en-US" sz="2400" dirty="0" smtClean="0"/>
              <a:t>:</a:t>
            </a:r>
          </a:p>
          <a:p>
            <a:r>
              <a:rPr lang="en-US" sz="2400" dirty="0" smtClean="0"/>
              <a:t>        if </a:t>
            </a:r>
            <a:r>
              <a:rPr lang="en-US" sz="2400" dirty="0" err="1"/>
              <a:t>i</a:t>
            </a:r>
            <a:r>
              <a:rPr lang="en-US" sz="2400" dirty="0"/>
              <a:t>[:16] == "  </a:t>
            </a:r>
            <a:r>
              <a:rPr lang="en-US" sz="2400" dirty="0" err="1"/>
              <a:t>CorrectAnswer</a:t>
            </a:r>
            <a:r>
              <a:rPr lang="en-US" sz="2400" dirty="0"/>
              <a:t>:":</a:t>
            </a:r>
          </a:p>
          <a:p>
            <a:r>
              <a:rPr lang="en-US" sz="2400" dirty="0"/>
              <a:t>    </a:t>
            </a:r>
            <a:r>
              <a:rPr lang="en-US" sz="2400" dirty="0" smtClean="0"/>
              <a:t>           print(</a:t>
            </a:r>
            <a:r>
              <a:rPr lang="en-US" sz="2400" dirty="0" err="1" smtClean="0"/>
              <a:t>i</a:t>
            </a:r>
            <a:r>
              <a:rPr lang="en-US" sz="2400" dirty="0" smtClean="0"/>
              <a:t>[17</a:t>
            </a:r>
            <a:r>
              <a:rPr lang="en-US" sz="2400" dirty="0"/>
              <a:t>:])</a:t>
            </a:r>
          </a:p>
          <a:p>
            <a:r>
              <a:rPr lang="en-US" sz="2400" dirty="0" err="1"/>
              <a:t>f.close</a:t>
            </a:r>
            <a:r>
              <a:rPr lang="en-US" sz="2400" dirty="0"/>
              <a:t>()</a:t>
            </a:r>
          </a:p>
        </p:txBody>
      </p:sp>
      <p:sp>
        <p:nvSpPr>
          <p:cNvPr id="3" name="Rectangle 2"/>
          <p:cNvSpPr/>
          <p:nvPr/>
        </p:nvSpPr>
        <p:spPr>
          <a:xfrm>
            <a:off x="985865" y="507712"/>
            <a:ext cx="1589218" cy="461665"/>
          </a:xfrm>
          <a:prstGeom prst="rect">
            <a:avLst/>
          </a:prstGeom>
        </p:spPr>
        <p:txBody>
          <a:bodyPr wrap="none">
            <a:spAutoFit/>
          </a:bodyPr>
          <a:lstStyle/>
          <a:p>
            <a:r>
              <a:rPr lang="en-US" sz="2400" dirty="0"/>
              <a:t>yamltoR.py</a:t>
            </a:r>
          </a:p>
        </p:txBody>
      </p:sp>
    </p:spTree>
    <p:extLst>
      <p:ext uri="{BB962C8B-B14F-4D97-AF65-F5344CB8AC3E}">
        <p14:creationId xmlns:p14="http://schemas.microsoft.com/office/powerpoint/2010/main" val="8245595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3046988"/>
          </a:xfrm>
          <a:prstGeom prst="rect">
            <a:avLst/>
          </a:prstGeom>
        </p:spPr>
        <p:txBody>
          <a:bodyPr>
            <a:spAutoFit/>
          </a:bodyPr>
          <a:lstStyle/>
          <a:p>
            <a:r>
              <a:rPr lang="en-US" sz="2400" dirty="0"/>
              <a:t>f = open('lesson.</a:t>
            </a:r>
            <a:r>
              <a:rPr lang="en-US" sz="2400" dirty="0" err="1"/>
              <a:t>yaml</a:t>
            </a:r>
            <a:r>
              <a:rPr lang="en-US" sz="2400" dirty="0"/>
              <a:t>',"r")</a:t>
            </a:r>
          </a:p>
          <a:p>
            <a:r>
              <a:rPr lang="en-US" sz="2400" dirty="0" err="1"/>
              <a:t>data_line</a:t>
            </a:r>
            <a:r>
              <a:rPr lang="en-US" sz="2400" dirty="0"/>
              <a:t> = </a:t>
            </a:r>
            <a:r>
              <a:rPr lang="en-US" sz="2400" dirty="0" err="1"/>
              <a:t>f.readlines</a:t>
            </a:r>
            <a:r>
              <a:rPr lang="en-US" sz="2400" dirty="0"/>
              <a:t>()</a:t>
            </a:r>
          </a:p>
          <a:p>
            <a:r>
              <a:rPr lang="en-US" sz="2400" dirty="0"/>
              <a:t>for </a:t>
            </a:r>
            <a:r>
              <a:rPr lang="en-US" sz="2400" dirty="0" err="1"/>
              <a:t>i</a:t>
            </a:r>
            <a:r>
              <a:rPr lang="en-US" sz="2400" dirty="0"/>
              <a:t> in </a:t>
            </a:r>
            <a:r>
              <a:rPr lang="en-US" sz="2400" dirty="0" err="1"/>
              <a:t>data_line</a:t>
            </a:r>
            <a:r>
              <a:rPr lang="en-US" sz="2400" dirty="0"/>
              <a:t>:</a:t>
            </a:r>
          </a:p>
          <a:p>
            <a:r>
              <a:rPr lang="en-US" sz="2400" dirty="0"/>
              <a:t>  </a:t>
            </a:r>
            <a:r>
              <a:rPr lang="en-US" sz="2400" dirty="0" smtClean="0"/>
              <a:t>  if </a:t>
            </a:r>
            <a:r>
              <a:rPr lang="en-US" sz="2400" dirty="0" err="1"/>
              <a:t>i</a:t>
            </a:r>
            <a:r>
              <a:rPr lang="en-US" sz="2400" dirty="0"/>
              <a:t>[:16] == "  </a:t>
            </a:r>
            <a:r>
              <a:rPr lang="en-US" sz="2400" dirty="0" err="1"/>
              <a:t>CorrectAnswer</a:t>
            </a:r>
            <a:r>
              <a:rPr lang="en-US" sz="2400" dirty="0"/>
              <a:t>:":</a:t>
            </a:r>
          </a:p>
          <a:p>
            <a:r>
              <a:rPr lang="en-US" sz="2400" dirty="0"/>
              <a:t>    </a:t>
            </a:r>
            <a:r>
              <a:rPr lang="en-US" sz="2400" dirty="0" smtClean="0"/>
              <a:t>     print(</a:t>
            </a:r>
            <a:r>
              <a:rPr lang="en-US" sz="2400" dirty="0" err="1" smtClean="0"/>
              <a:t>i</a:t>
            </a:r>
            <a:r>
              <a:rPr lang="en-US" sz="2400" dirty="0" smtClean="0"/>
              <a:t>[17</a:t>
            </a:r>
            <a:r>
              <a:rPr lang="en-US" sz="2400" dirty="0"/>
              <a:t>:])</a:t>
            </a:r>
          </a:p>
          <a:p>
            <a:r>
              <a:rPr lang="en-US" sz="2400" dirty="0"/>
              <a:t>  </a:t>
            </a:r>
            <a:r>
              <a:rPr lang="en-US" sz="2400" dirty="0" smtClean="0"/>
              <a:t>  else</a:t>
            </a:r>
            <a:r>
              <a:rPr lang="en-US" sz="2400" dirty="0"/>
              <a:t>:</a:t>
            </a:r>
          </a:p>
          <a:p>
            <a:r>
              <a:rPr lang="en-US" sz="2400" dirty="0"/>
              <a:t>    </a:t>
            </a:r>
            <a:r>
              <a:rPr lang="en-US" sz="2400" dirty="0" smtClean="0"/>
              <a:t>     print</a:t>
            </a:r>
            <a:r>
              <a:rPr lang="en-US" sz="2400" dirty="0"/>
              <a:t>("#"+</a:t>
            </a:r>
            <a:r>
              <a:rPr lang="en-US" sz="2400" dirty="0" err="1"/>
              <a:t>i</a:t>
            </a:r>
            <a:r>
              <a:rPr lang="en-US" sz="2400" dirty="0"/>
              <a:t>)</a:t>
            </a:r>
          </a:p>
          <a:p>
            <a:r>
              <a:rPr lang="en-US" sz="2400" dirty="0" err="1"/>
              <a:t>f.close</a:t>
            </a:r>
            <a:r>
              <a:rPr lang="en-US" sz="2400" dirty="0"/>
              <a:t>()</a:t>
            </a:r>
          </a:p>
        </p:txBody>
      </p:sp>
      <p:sp>
        <p:nvSpPr>
          <p:cNvPr id="3" name="Rectangle 2"/>
          <p:cNvSpPr/>
          <p:nvPr/>
        </p:nvSpPr>
        <p:spPr>
          <a:xfrm>
            <a:off x="936300" y="1027407"/>
            <a:ext cx="3541995" cy="461665"/>
          </a:xfrm>
          <a:prstGeom prst="rect">
            <a:avLst/>
          </a:prstGeom>
        </p:spPr>
        <p:txBody>
          <a:bodyPr wrap="none">
            <a:spAutoFit/>
          </a:bodyPr>
          <a:lstStyle/>
          <a:p>
            <a:r>
              <a:rPr lang="en-US" dirty="0"/>
              <a:t> </a:t>
            </a:r>
            <a:r>
              <a:rPr lang="en-US" sz="2400" dirty="0"/>
              <a:t>yamltoRwithComments.py</a:t>
            </a:r>
          </a:p>
        </p:txBody>
      </p:sp>
    </p:spTree>
    <p:extLst>
      <p:ext uri="{BB962C8B-B14F-4D97-AF65-F5344CB8AC3E}">
        <p14:creationId xmlns:p14="http://schemas.microsoft.com/office/powerpoint/2010/main" val="29300572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8511" y="1172133"/>
            <a:ext cx="5968557" cy="2123658"/>
          </a:xfrm>
          <a:prstGeom prst="rect">
            <a:avLst/>
          </a:prstGeom>
        </p:spPr>
        <p:txBody>
          <a:bodyPr wrap="none">
            <a:spAutoFit/>
          </a:bodyPr>
          <a:lstStyle/>
          <a:p>
            <a:r>
              <a:rPr lang="en-US" sz="2400" dirty="0"/>
              <a:t>PEP 8 - Style Guide for Python Code</a:t>
            </a:r>
          </a:p>
          <a:p>
            <a:endParaRPr lang="en-US" sz="2400" dirty="0" smtClean="0">
              <a:hlinkClick r:id="rId2"/>
            </a:endParaRPr>
          </a:p>
          <a:p>
            <a:endParaRPr lang="en-US" sz="2400" dirty="0">
              <a:hlinkClick r:id="rId2"/>
            </a:endParaRPr>
          </a:p>
          <a:p>
            <a:r>
              <a:rPr lang="en-US" sz="2400" dirty="0" smtClean="0">
                <a:hlinkClick r:id="rId2"/>
              </a:rPr>
              <a:t>https</a:t>
            </a:r>
            <a:r>
              <a:rPr lang="en-US" sz="2400" dirty="0">
                <a:hlinkClick r:id="rId2"/>
              </a:rPr>
              <a:t>://www.python.org/dev/peps/pep-0008</a:t>
            </a:r>
            <a:r>
              <a:rPr lang="en-US" sz="2400" dirty="0" smtClean="0">
                <a:hlinkClick r:id="rId2"/>
              </a:rPr>
              <a:t>/</a:t>
            </a:r>
            <a:endParaRPr lang="en-US" sz="2400" dirty="0" smtClean="0"/>
          </a:p>
          <a:p>
            <a:endParaRPr lang="en-US" dirty="0"/>
          </a:p>
          <a:p>
            <a:endParaRPr lang="en-US" dirty="0"/>
          </a:p>
        </p:txBody>
      </p:sp>
    </p:spTree>
    <p:extLst>
      <p:ext uri="{BB962C8B-B14F-4D97-AF65-F5344CB8AC3E}">
        <p14:creationId xmlns:p14="http://schemas.microsoft.com/office/powerpoint/2010/main" val="2930057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57" y="65603"/>
            <a:ext cx="8940810" cy="4031873"/>
          </a:xfrm>
          <a:prstGeom prst="rect">
            <a:avLst/>
          </a:prstGeom>
          <a:noFill/>
        </p:spPr>
        <p:txBody>
          <a:bodyPr wrap="square" rtlCol="0">
            <a:spAutoFit/>
          </a:bodyPr>
          <a:lstStyle/>
          <a:p>
            <a:r>
              <a:rPr lang="en-US" sz="3200" dirty="0" smtClean="0"/>
              <a:t>Persistence:</a:t>
            </a:r>
          </a:p>
          <a:p>
            <a:endParaRPr lang="en-US" sz="3200" dirty="0"/>
          </a:p>
          <a:p>
            <a:r>
              <a:rPr lang="en-US" sz="3200" dirty="0" smtClean="0"/>
              <a:t>For each of 7549 genes, create </a:t>
            </a:r>
          </a:p>
          <a:p>
            <a:endParaRPr lang="en-US" sz="3200" dirty="0" smtClean="0"/>
          </a:p>
          <a:p>
            <a:pPr algn="ctr"/>
            <a:r>
              <a:rPr lang="en-US" sz="3200" dirty="0" err="1" smtClean="0"/>
              <a:t>f</a:t>
            </a:r>
            <a:r>
              <a:rPr lang="en-US" sz="3200" baseline="-25000" dirty="0" err="1" smtClean="0"/>
              <a:t>k</a:t>
            </a:r>
            <a:r>
              <a:rPr lang="en-US" sz="3200" dirty="0" smtClean="0"/>
              <a:t>:   S</a:t>
            </a:r>
            <a:r>
              <a:rPr lang="en-US" sz="3200" baseline="30000" dirty="0" smtClean="0"/>
              <a:t>1</a:t>
            </a:r>
            <a:r>
              <a:rPr lang="en-US" sz="3200" dirty="0" smtClean="0"/>
              <a:t>  </a:t>
            </a:r>
            <a:r>
              <a:rPr lang="en-US" sz="3200" dirty="0" smtClean="0">
                <a:sym typeface="Wingdings"/>
              </a:rPr>
              <a:t>  R, k = 1, …, 7549</a:t>
            </a:r>
          </a:p>
          <a:p>
            <a:endParaRPr lang="en-US" sz="3200" dirty="0" smtClean="0"/>
          </a:p>
          <a:p>
            <a:r>
              <a:rPr lang="en-US" sz="3200" dirty="0" err="1" smtClean="0"/>
              <a:t>f</a:t>
            </a:r>
            <a:r>
              <a:rPr lang="en-US" sz="3200" baseline="-25000" dirty="0" err="1" smtClean="0"/>
              <a:t>k</a:t>
            </a:r>
            <a:r>
              <a:rPr lang="en-US" sz="3200" baseline="-25000" dirty="0" smtClean="0"/>
              <a:t> </a:t>
            </a:r>
            <a:r>
              <a:rPr lang="en-US" sz="3200" dirty="0" smtClean="0"/>
              <a:t>(time point </a:t>
            </a:r>
            <a:r>
              <a:rPr lang="en-US" sz="3200" dirty="0" err="1" smtClean="0"/>
              <a:t>i</a:t>
            </a:r>
            <a:r>
              <a:rPr lang="en-US" sz="3200" dirty="0" smtClean="0"/>
              <a:t>) = amount of RNA at time point </a:t>
            </a:r>
            <a:r>
              <a:rPr lang="en-US" sz="3200" dirty="0" err="1" smtClean="0"/>
              <a:t>i</a:t>
            </a:r>
            <a:r>
              <a:rPr lang="en-US" sz="3200" dirty="0" smtClean="0"/>
              <a:t> for</a:t>
            </a:r>
          </a:p>
          <a:p>
            <a:pPr algn="r"/>
            <a:r>
              <a:rPr lang="en-US" sz="3200" dirty="0" smtClean="0"/>
              <a:t>    gene k</a:t>
            </a:r>
          </a:p>
        </p:txBody>
      </p:sp>
    </p:spTree>
    <p:extLst>
      <p:ext uri="{BB962C8B-B14F-4D97-AF65-F5344CB8AC3E}">
        <p14:creationId xmlns:p14="http://schemas.microsoft.com/office/powerpoint/2010/main" val="2601298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0572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88031"/>
            <a:ext cx="9144000" cy="5646636"/>
          </a:xfrm>
          <a:prstGeom prst="rect">
            <a:avLst/>
          </a:prstGeom>
        </p:spPr>
      </p:pic>
      <p:sp>
        <p:nvSpPr>
          <p:cNvPr id="2" name="TextBox 1"/>
          <p:cNvSpPr txBox="1"/>
          <p:nvPr/>
        </p:nvSpPr>
        <p:spPr>
          <a:xfrm>
            <a:off x="400339" y="752998"/>
            <a:ext cx="6971459" cy="369332"/>
          </a:xfrm>
          <a:prstGeom prst="rect">
            <a:avLst/>
          </a:prstGeom>
          <a:solidFill>
            <a:srgbClr val="FFE699">
              <a:alpha val="40000"/>
            </a:srgbClr>
          </a:solidFill>
        </p:spPr>
        <p:txBody>
          <a:bodyPr wrap="square" rtlCol="0">
            <a:spAutoFit/>
          </a:bodyPr>
          <a:lstStyle/>
          <a:p>
            <a:r>
              <a:rPr lang="en-US" dirty="0" smtClean="0"/>
              <a:t>------------------------------------------------------  Introduction to data and shape</a:t>
            </a:r>
            <a:endParaRPr lang="en-US" dirty="0"/>
          </a:p>
        </p:txBody>
      </p:sp>
      <p:sp>
        <p:nvSpPr>
          <p:cNvPr id="3" name="TextBox 2"/>
          <p:cNvSpPr txBox="1"/>
          <p:nvPr/>
        </p:nvSpPr>
        <p:spPr>
          <a:xfrm>
            <a:off x="5936093" y="1305220"/>
            <a:ext cx="1849853" cy="3416320"/>
          </a:xfrm>
          <a:prstGeom prst="rect">
            <a:avLst/>
          </a:prstGeom>
          <a:solidFill>
            <a:schemeClr val="accent4">
              <a:lumMod val="40000"/>
              <a:lumOff val="60000"/>
            </a:schemeClr>
          </a:solidFill>
        </p:spPr>
        <p:txBody>
          <a:bodyPr wrap="square" rtlCol="0">
            <a:spAutoFit/>
          </a:bodyPr>
          <a:lstStyle/>
          <a:p>
            <a:r>
              <a:rPr lang="en-US" dirty="0" smtClean="0"/>
              <a:t>How did you like the you tube lectures?</a:t>
            </a:r>
          </a:p>
          <a:p>
            <a:endParaRPr lang="en-US" dirty="0"/>
          </a:p>
          <a:p>
            <a:r>
              <a:rPr lang="en-US" dirty="0" smtClean="0"/>
              <a:t>How did you like the in-class worksheets?</a:t>
            </a:r>
          </a:p>
          <a:p>
            <a:endParaRPr lang="en-US" dirty="0"/>
          </a:p>
          <a:p>
            <a:r>
              <a:rPr lang="en-US" dirty="0" smtClean="0"/>
              <a:t>Would you have liked more videos and in class worksheets?</a:t>
            </a:r>
            <a:endParaRPr lang="en-US" dirty="0"/>
          </a:p>
        </p:txBody>
      </p:sp>
      <p:sp>
        <p:nvSpPr>
          <p:cNvPr id="5" name="TextBox 4"/>
          <p:cNvSpPr txBox="1"/>
          <p:nvPr/>
        </p:nvSpPr>
        <p:spPr>
          <a:xfrm>
            <a:off x="130631" y="6302569"/>
            <a:ext cx="9028387" cy="369332"/>
          </a:xfrm>
          <a:prstGeom prst="rect">
            <a:avLst/>
          </a:prstGeom>
          <a:solidFill>
            <a:srgbClr val="FFE699"/>
          </a:solidFill>
        </p:spPr>
        <p:txBody>
          <a:bodyPr wrap="square" rtlCol="0">
            <a:spAutoFit/>
          </a:bodyPr>
          <a:lstStyle/>
          <a:p>
            <a:r>
              <a:rPr lang="en-US" dirty="0" smtClean="0"/>
              <a:t>HW due 2/5 (individual or group </a:t>
            </a:r>
            <a:r>
              <a:rPr lang="en-US" dirty="0" smtClean="0"/>
              <a:t>HW):  </a:t>
            </a:r>
            <a:r>
              <a:rPr lang="en-US" dirty="0" smtClean="0"/>
              <a:t>Describe a data </a:t>
            </a:r>
            <a:r>
              <a:rPr lang="en-US" dirty="0" smtClean="0"/>
              <a:t>set (use feedback from writing center)</a:t>
            </a:r>
            <a:endParaRPr lang="en-US" dirty="0"/>
          </a:p>
        </p:txBody>
      </p:sp>
      <p:sp>
        <p:nvSpPr>
          <p:cNvPr id="6" name="TextBox 5"/>
          <p:cNvSpPr txBox="1"/>
          <p:nvPr/>
        </p:nvSpPr>
        <p:spPr>
          <a:xfrm>
            <a:off x="2218271" y="21293"/>
            <a:ext cx="4707459" cy="461665"/>
          </a:xfrm>
          <a:prstGeom prst="rect">
            <a:avLst/>
          </a:prstGeom>
          <a:solidFill>
            <a:srgbClr val="FFE699"/>
          </a:solidFill>
        </p:spPr>
        <p:txBody>
          <a:bodyPr wrap="square" rtlCol="0">
            <a:spAutoFit/>
          </a:bodyPr>
          <a:lstStyle/>
          <a:p>
            <a:pPr algn="ctr"/>
            <a:r>
              <a:rPr lang="en-US" sz="2400" dirty="0" smtClean="0"/>
              <a:t>Possible modifications for next time</a:t>
            </a:r>
            <a:endParaRPr lang="en-US" sz="2400" dirty="0"/>
          </a:p>
        </p:txBody>
      </p:sp>
      <p:cxnSp>
        <p:nvCxnSpPr>
          <p:cNvPr id="8" name="Straight Arrow Connector 7"/>
          <p:cNvCxnSpPr/>
          <p:nvPr/>
        </p:nvCxnSpPr>
        <p:spPr>
          <a:xfrm flipV="1">
            <a:off x="2466906" y="3059314"/>
            <a:ext cx="473647" cy="39470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869367" y="3710578"/>
            <a:ext cx="755421" cy="184963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237838" y="5580446"/>
            <a:ext cx="473647" cy="39470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0864" y="5806304"/>
            <a:ext cx="6968715" cy="369332"/>
          </a:xfrm>
          <a:prstGeom prst="rect">
            <a:avLst/>
          </a:prstGeom>
          <a:solidFill>
            <a:srgbClr val="FFE699">
              <a:alpha val="76000"/>
            </a:srgbClr>
          </a:solidFill>
        </p:spPr>
        <p:txBody>
          <a:bodyPr wrap="square" rtlCol="0">
            <a:spAutoFit/>
          </a:bodyPr>
          <a:lstStyle/>
          <a:p>
            <a:r>
              <a:rPr lang="en-US" dirty="0" smtClean="0"/>
              <a:t>---------------------------------------------------------------Computer Lab:  Intro to R</a:t>
            </a:r>
            <a:endParaRPr lang="en-US" dirty="0"/>
          </a:p>
        </p:txBody>
      </p:sp>
      <p:cxnSp>
        <p:nvCxnSpPr>
          <p:cNvPr id="14" name="Straight Arrow Connector 13"/>
          <p:cNvCxnSpPr/>
          <p:nvPr/>
        </p:nvCxnSpPr>
        <p:spPr>
          <a:xfrm flipH="1" flipV="1">
            <a:off x="8064966" y="6175636"/>
            <a:ext cx="412000" cy="23126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561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94949"/>
            <a:ext cx="9144000" cy="4687973"/>
          </a:xfrm>
          <a:prstGeom prst="rect">
            <a:avLst/>
          </a:prstGeom>
        </p:spPr>
      </p:pic>
      <p:sp>
        <p:nvSpPr>
          <p:cNvPr id="3" name="TextBox 2"/>
          <p:cNvSpPr txBox="1"/>
          <p:nvPr/>
        </p:nvSpPr>
        <p:spPr>
          <a:xfrm>
            <a:off x="171039" y="164460"/>
            <a:ext cx="8742716" cy="923330"/>
          </a:xfrm>
          <a:prstGeom prst="rect">
            <a:avLst/>
          </a:prstGeom>
          <a:solidFill>
            <a:schemeClr val="accent4">
              <a:lumMod val="40000"/>
              <a:lumOff val="60000"/>
            </a:schemeClr>
          </a:solidFill>
        </p:spPr>
        <p:txBody>
          <a:bodyPr wrap="square" rtlCol="0">
            <a:spAutoFit/>
          </a:bodyPr>
          <a:lstStyle/>
          <a:p>
            <a:pPr algn="ctr"/>
            <a:r>
              <a:rPr lang="en-US" dirty="0"/>
              <a:t>Possible modifications for next time</a:t>
            </a:r>
          </a:p>
          <a:p>
            <a:endParaRPr lang="en-US" dirty="0" smtClean="0"/>
          </a:p>
          <a:p>
            <a:r>
              <a:rPr lang="en-US" dirty="0" smtClean="0"/>
              <a:t>Starting week 1:  Class wiki project describing topology including deformation retract.</a:t>
            </a:r>
            <a:endParaRPr lang="en-US" dirty="0"/>
          </a:p>
        </p:txBody>
      </p:sp>
      <p:sp>
        <p:nvSpPr>
          <p:cNvPr id="4" name="TextBox 3"/>
          <p:cNvSpPr txBox="1"/>
          <p:nvPr/>
        </p:nvSpPr>
        <p:spPr>
          <a:xfrm>
            <a:off x="6875188" y="1636299"/>
            <a:ext cx="2158809" cy="646331"/>
          </a:xfrm>
          <a:prstGeom prst="rect">
            <a:avLst/>
          </a:prstGeom>
          <a:solidFill>
            <a:schemeClr val="accent4">
              <a:lumMod val="40000"/>
              <a:lumOff val="60000"/>
            </a:schemeClr>
          </a:solidFill>
        </p:spPr>
        <p:txBody>
          <a:bodyPr wrap="square" rtlCol="0">
            <a:spAutoFit/>
          </a:bodyPr>
          <a:lstStyle/>
          <a:p>
            <a:r>
              <a:rPr lang="en-US" dirty="0" smtClean="0"/>
              <a:t>Draft of commented R code, due 2/12</a:t>
            </a:r>
            <a:endParaRPr lang="en-US" dirty="0"/>
          </a:p>
        </p:txBody>
      </p:sp>
      <p:sp>
        <p:nvSpPr>
          <p:cNvPr id="5" name="TextBox 4"/>
          <p:cNvSpPr txBox="1"/>
          <p:nvPr/>
        </p:nvSpPr>
        <p:spPr>
          <a:xfrm>
            <a:off x="7088319" y="3210713"/>
            <a:ext cx="1825436" cy="369332"/>
          </a:xfrm>
          <a:prstGeom prst="rect">
            <a:avLst/>
          </a:prstGeom>
          <a:solidFill>
            <a:schemeClr val="accent4">
              <a:lumMod val="40000"/>
              <a:lumOff val="60000"/>
            </a:schemeClr>
          </a:solidFill>
        </p:spPr>
        <p:txBody>
          <a:bodyPr wrap="square" rtlCol="0">
            <a:spAutoFit/>
          </a:bodyPr>
          <a:lstStyle/>
          <a:p>
            <a:r>
              <a:rPr lang="en-US" dirty="0" smtClean="0"/>
              <a:t>Outline due 2/19</a:t>
            </a:r>
            <a:endParaRPr lang="en-US" dirty="0"/>
          </a:p>
        </p:txBody>
      </p:sp>
      <p:sp>
        <p:nvSpPr>
          <p:cNvPr id="6" name="TextBox 5"/>
          <p:cNvSpPr txBox="1"/>
          <p:nvPr/>
        </p:nvSpPr>
        <p:spPr>
          <a:xfrm>
            <a:off x="6510803" y="5776304"/>
            <a:ext cx="2523193" cy="369332"/>
          </a:xfrm>
          <a:prstGeom prst="rect">
            <a:avLst/>
          </a:prstGeom>
          <a:solidFill>
            <a:schemeClr val="accent4">
              <a:lumMod val="40000"/>
              <a:lumOff val="60000"/>
            </a:schemeClr>
          </a:solidFill>
        </p:spPr>
        <p:txBody>
          <a:bodyPr wrap="square" rtlCol="0">
            <a:spAutoFit/>
          </a:bodyPr>
          <a:lstStyle/>
          <a:p>
            <a:r>
              <a:rPr lang="en-US" dirty="0" smtClean="0"/>
              <a:t>Draft OR Poster due 3/12</a:t>
            </a:r>
            <a:endParaRPr lang="en-US" dirty="0"/>
          </a:p>
        </p:txBody>
      </p:sp>
    </p:spTree>
    <p:extLst>
      <p:ext uri="{BB962C8B-B14F-4D97-AF65-F5344CB8AC3E}">
        <p14:creationId xmlns:p14="http://schemas.microsoft.com/office/powerpoint/2010/main" val="2930057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82890"/>
            <a:ext cx="9144000" cy="4848550"/>
          </a:xfrm>
          <a:prstGeom prst="rect">
            <a:avLst/>
          </a:prstGeom>
        </p:spPr>
      </p:pic>
      <p:cxnSp>
        <p:nvCxnSpPr>
          <p:cNvPr id="4" name="Straight Arrow Connector 3"/>
          <p:cNvCxnSpPr/>
          <p:nvPr/>
        </p:nvCxnSpPr>
        <p:spPr>
          <a:xfrm flipV="1">
            <a:off x="7665835" y="3114469"/>
            <a:ext cx="0" cy="261944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3882" y="5733915"/>
            <a:ext cx="1629419" cy="369332"/>
          </a:xfrm>
          <a:prstGeom prst="rect">
            <a:avLst/>
          </a:prstGeom>
          <a:solidFill>
            <a:schemeClr val="accent4">
              <a:lumMod val="40000"/>
              <a:lumOff val="60000"/>
            </a:schemeClr>
          </a:solidFill>
        </p:spPr>
        <p:txBody>
          <a:bodyPr wrap="square" rtlCol="0">
            <a:spAutoFit/>
          </a:bodyPr>
          <a:lstStyle/>
          <a:p>
            <a:r>
              <a:rPr lang="en-US" dirty="0" smtClean="0"/>
              <a:t>Slides due 4/23</a:t>
            </a:r>
            <a:endParaRPr lang="en-US" dirty="0"/>
          </a:p>
        </p:txBody>
      </p:sp>
      <p:cxnSp>
        <p:nvCxnSpPr>
          <p:cNvPr id="6" name="Straight Arrow Connector 5"/>
          <p:cNvCxnSpPr>
            <a:stCxn id="5" idx="3"/>
          </p:cNvCxnSpPr>
          <p:nvPr/>
        </p:nvCxnSpPr>
        <p:spPr>
          <a:xfrm>
            <a:off x="6483301" y="5918581"/>
            <a:ext cx="424952" cy="9034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18271" y="234424"/>
            <a:ext cx="5509440" cy="1200329"/>
          </a:xfrm>
          <a:prstGeom prst="rect">
            <a:avLst/>
          </a:prstGeom>
          <a:solidFill>
            <a:srgbClr val="FFE699"/>
          </a:solidFill>
        </p:spPr>
        <p:txBody>
          <a:bodyPr wrap="square" rtlCol="0">
            <a:spAutoFit/>
          </a:bodyPr>
          <a:lstStyle/>
          <a:p>
            <a:pPr algn="ctr"/>
            <a:r>
              <a:rPr lang="en-US" sz="2400" dirty="0" smtClean="0"/>
              <a:t>Possible modifications for next </a:t>
            </a:r>
            <a:r>
              <a:rPr lang="en-US" sz="2400" dirty="0" smtClean="0"/>
              <a:t>time</a:t>
            </a:r>
          </a:p>
          <a:p>
            <a:pPr algn="ctr"/>
            <a:endParaRPr lang="en-US" sz="2400" dirty="0"/>
          </a:p>
          <a:p>
            <a:pPr algn="ctr"/>
            <a:r>
              <a:rPr lang="en-US" sz="2400" dirty="0" smtClean="0"/>
              <a:t>Shoul</a:t>
            </a:r>
            <a:r>
              <a:rPr lang="en-US" sz="2400" dirty="0" smtClean="0"/>
              <a:t>d I ask TA to post deadlines on ICON?</a:t>
            </a:r>
            <a:endParaRPr lang="en-US" sz="2400" dirty="0"/>
          </a:p>
        </p:txBody>
      </p:sp>
    </p:spTree>
    <p:extLst>
      <p:ext uri="{BB962C8B-B14F-4D97-AF65-F5344CB8AC3E}">
        <p14:creationId xmlns:p14="http://schemas.microsoft.com/office/powerpoint/2010/main" val="29300572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2308" y="1199213"/>
            <a:ext cx="9144000" cy="4572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155CC"/>
                </a:solidFill>
                <a:effectLst/>
                <a:latin typeface="Times New Roman" panose="02020603050405020304" pitchFamily="18" charset="0"/>
                <a:cs typeface="Times New Roman" panose="02020603050405020304" pitchFamily="18" charset="0"/>
                <a:hlinkClick r:id="rId2"/>
              </a:rPr>
              <a:t>http://www.teachmepython.com/hello-world/</a:t>
            </a:r>
            <a:r>
              <a:rPr kumimoji="0" lang="en-US" altLang="en-US" sz="5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r>
            <a:br>
              <a:rPr kumimoji="0" lang="en-US" altLang="en-US" sz="5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155CC"/>
                </a:solidFill>
                <a:effectLst/>
                <a:latin typeface="Times New Roman" panose="02020603050405020304" pitchFamily="18" charset="0"/>
                <a:cs typeface="Times New Roman" panose="02020603050405020304" pitchFamily="18" charset="0"/>
                <a:hlinkClick r:id="rId3"/>
              </a:rPr>
              <a:t>http://interactivepython.org/runestone/static/thinkcspy/toc.html#t-o-c</a:t>
            </a: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r>
            <a:b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342078" y="1523488"/>
            <a:ext cx="8584834" cy="4893647"/>
          </a:xfrm>
          <a:prstGeom prst="rect">
            <a:avLst/>
          </a:prstGeom>
        </p:spPr>
        <p:txBody>
          <a:bodyPr wrap="square">
            <a:spAutoFit/>
          </a:bodyPr>
          <a:lstStyle/>
          <a:p>
            <a:r>
              <a:rPr lang="en-US" sz="2400" dirty="0">
                <a:solidFill>
                  <a:srgbClr val="000000"/>
                </a:solidFill>
                <a:latin typeface="Times New Roman" panose="02020603050405020304" pitchFamily="18" charset="0"/>
              </a:rPr>
              <a:t>https://www.python.org/</a:t>
            </a:r>
            <a:endParaRPr lang="en-US" sz="2400" dirty="0" smtClean="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smtClean="0">
              <a:solidFill>
                <a:srgbClr val="000000"/>
              </a:solidFill>
              <a:latin typeface="Times New Roman" panose="02020603050405020304" pitchFamily="18" charset="0"/>
            </a:endParaRPr>
          </a:p>
          <a:p>
            <a:r>
              <a:rPr lang="en-US" sz="2400" dirty="0" smtClean="0">
                <a:solidFill>
                  <a:srgbClr val="000000"/>
                </a:solidFill>
                <a:latin typeface="Times New Roman" panose="02020603050405020304" pitchFamily="18" charset="0"/>
              </a:rPr>
              <a:t>There </a:t>
            </a:r>
            <a:r>
              <a:rPr lang="en-US" sz="2400" dirty="0">
                <a:solidFill>
                  <a:srgbClr val="000000"/>
                </a:solidFill>
                <a:latin typeface="Times New Roman" panose="02020603050405020304" pitchFamily="18" charset="0"/>
              </a:rPr>
              <a:t>are many places to learn python.</a:t>
            </a:r>
          </a:p>
          <a:p>
            <a:pPr>
              <a:buFont typeface="Arial" panose="020B0604020202020204" pitchFamily="34" charset="0"/>
              <a:buChar char="•"/>
            </a:pPr>
            <a:r>
              <a:rPr lang="en-US" sz="2400" dirty="0">
                <a:solidFill>
                  <a:srgbClr val="000000"/>
                </a:solidFill>
                <a:latin typeface="Times New Roman" panose="02020603050405020304" pitchFamily="18" charset="0"/>
                <a:hlinkClick r:id="rId4"/>
              </a:rPr>
              <a:t>Python For Beginners</a:t>
            </a:r>
            <a:r>
              <a:rPr lang="en-US" sz="2400" dirty="0">
                <a:solidFill>
                  <a:srgbClr val="000000"/>
                </a:solidFill>
                <a:latin typeface="Times New Roman" panose="02020603050405020304" pitchFamily="18" charset="0"/>
              </a:rPr>
              <a:t> includes links to a variety of resources at </a:t>
            </a:r>
            <a:r>
              <a:rPr lang="en-US" sz="2400" dirty="0">
                <a:solidFill>
                  <a:srgbClr val="000000"/>
                </a:solidFill>
                <a:latin typeface="Times New Roman" panose="02020603050405020304" pitchFamily="18" charset="0"/>
                <a:hlinkClick r:id="rId5"/>
              </a:rPr>
              <a:t>Python for Non-Programmers</a:t>
            </a:r>
            <a:r>
              <a:rPr lang="en-US" sz="2400" dirty="0">
                <a:solidFill>
                  <a:srgbClr val="000000"/>
                </a:solidFill>
                <a:latin typeface="Times New Roman" panose="02020603050405020304" pitchFamily="18" charset="0"/>
              </a:rPr>
              <a:t> and </a:t>
            </a:r>
            <a:r>
              <a:rPr lang="en-US" sz="2400" dirty="0">
                <a:solidFill>
                  <a:srgbClr val="000000"/>
                </a:solidFill>
                <a:latin typeface="Times New Roman" panose="02020603050405020304" pitchFamily="18" charset="0"/>
                <a:hlinkClick r:id="rId6"/>
              </a:rPr>
              <a:t>Python for Programmers</a:t>
            </a:r>
            <a:endParaRPr lang="en-US" sz="2400" dirty="0">
              <a:solidFill>
                <a:srgbClr val="000000"/>
              </a:solidFill>
              <a:latin typeface="Times New Roman" panose="02020603050405020304" pitchFamily="18" charset="0"/>
            </a:endParaRPr>
          </a:p>
          <a:p>
            <a:pPr>
              <a:buFont typeface="Arial" panose="020B0604020202020204" pitchFamily="34" charset="0"/>
              <a:buChar char="•"/>
            </a:pPr>
            <a:r>
              <a:rPr lang="en-US" sz="2400" dirty="0">
                <a:solidFill>
                  <a:srgbClr val="000000"/>
                </a:solidFill>
                <a:latin typeface="Times New Roman" panose="02020603050405020304" pitchFamily="18" charset="0"/>
              </a:rPr>
              <a:t>For beginners: </a:t>
            </a:r>
            <a:r>
              <a:rPr lang="en-US" sz="2400" dirty="0" err="1">
                <a:solidFill>
                  <a:srgbClr val="000000"/>
                </a:solidFill>
                <a:latin typeface="Times New Roman" panose="02020603050405020304" pitchFamily="18" charset="0"/>
                <a:hlinkClick r:id="rId7"/>
              </a:rPr>
              <a:t>codecademy</a:t>
            </a:r>
            <a:r>
              <a:rPr lang="en-US" sz="2400" dirty="0">
                <a:solidFill>
                  <a:srgbClr val="000000"/>
                </a:solidFill>
                <a:latin typeface="Times New Roman" panose="02020603050405020304" pitchFamily="18" charset="0"/>
              </a:rPr>
              <a:t>. Intro-active lessons that you can do in your web browser. You can also learn HTML &amp; CSS, </a:t>
            </a:r>
            <a:r>
              <a:rPr lang="en-US" sz="2400" dirty="0" err="1">
                <a:solidFill>
                  <a:srgbClr val="000000"/>
                </a:solidFill>
                <a:latin typeface="Times New Roman" panose="02020603050405020304" pitchFamily="18" charset="0"/>
              </a:rPr>
              <a:t>Javascript</a:t>
            </a:r>
            <a:r>
              <a:rPr lang="en-US" sz="2400" dirty="0">
                <a:solidFill>
                  <a:srgbClr val="000000"/>
                </a:solidFill>
                <a:latin typeface="Times New Roman" panose="02020603050405020304" pitchFamily="18" charset="0"/>
              </a:rPr>
              <a:t>, jQuery, Ruby, PHP at </a:t>
            </a:r>
            <a:r>
              <a:rPr lang="en-US" sz="2400" dirty="0" err="1">
                <a:solidFill>
                  <a:srgbClr val="000000"/>
                </a:solidFill>
                <a:latin typeface="Times New Roman" panose="02020603050405020304" pitchFamily="18" charset="0"/>
                <a:hlinkClick r:id="rId8"/>
              </a:rPr>
              <a:t>Codecademy</a:t>
            </a:r>
            <a:r>
              <a:rPr lang="en-US" sz="2400" dirty="0">
                <a:solidFill>
                  <a:srgbClr val="000000"/>
                </a:solidFill>
                <a:latin typeface="Times New Roman" panose="02020603050405020304" pitchFamily="18" charset="0"/>
              </a:rPr>
              <a:t/>
            </a:r>
            <a:br>
              <a:rPr lang="en-US" sz="2400" dirty="0">
                <a:solidFill>
                  <a:srgbClr val="000000"/>
                </a:solidFill>
                <a:latin typeface="Times New Roman" panose="02020603050405020304" pitchFamily="18" charset="0"/>
              </a:rPr>
            </a:br>
            <a:endParaRPr lang="en-US" sz="2400" dirty="0">
              <a:solidFill>
                <a:srgbClr val="000000"/>
              </a:solidFill>
              <a:latin typeface="Times New Roman" panose="02020603050405020304" pitchFamily="18" charset="0"/>
            </a:endParaRPr>
          </a:p>
          <a:p>
            <a:pPr>
              <a:buFont typeface="Arial" panose="020B0604020202020204" pitchFamily="34" charset="0"/>
              <a:buChar char="•"/>
            </a:pPr>
            <a:r>
              <a:rPr lang="en-US" sz="2400" dirty="0">
                <a:solidFill>
                  <a:srgbClr val="000000"/>
                </a:solidFill>
                <a:latin typeface="Times New Roman" panose="02020603050405020304" pitchFamily="18" charset="0"/>
                <a:hlinkClick r:id="rId9"/>
              </a:rPr>
              <a:t>Coursera course</a:t>
            </a:r>
            <a:endParaRPr lang="en-US" sz="2400" dirty="0">
              <a:solidFill>
                <a:srgbClr val="000000"/>
              </a:solidFill>
              <a:latin typeface="Times New Roman" panose="02020603050405020304" pitchFamily="18" charset="0"/>
            </a:endParaRPr>
          </a:p>
          <a:p>
            <a:pPr>
              <a:buFont typeface="Arial" panose="020B0604020202020204" pitchFamily="34" charset="0"/>
              <a:buChar char="•"/>
            </a:pPr>
            <a:r>
              <a:rPr lang="en-US" sz="2400" dirty="0">
                <a:solidFill>
                  <a:srgbClr val="000000"/>
                </a:solidFill>
                <a:latin typeface="Times New Roman" panose="02020603050405020304" pitchFamily="18" charset="0"/>
                <a:hlinkClick r:id="rId10"/>
              </a:rPr>
              <a:t>Python via Lynda</a:t>
            </a:r>
            <a:r>
              <a:rPr lang="en-US" sz="2400" dirty="0">
                <a:solidFill>
                  <a:srgbClr val="000000"/>
                </a:solidFill>
                <a:latin typeface="Times New Roman" panose="02020603050405020304" pitchFamily="18" charset="0"/>
              </a:rPr>
              <a:t>. Note Lynda is free to all UI students/staff/faculty by logging in </a:t>
            </a:r>
            <a:r>
              <a:rPr lang="en-US" sz="2400" dirty="0">
                <a:solidFill>
                  <a:srgbClr val="000000"/>
                </a:solidFill>
                <a:latin typeface="Times New Roman" panose="02020603050405020304" pitchFamily="18" charset="0"/>
                <a:hlinkClick r:id="rId11"/>
              </a:rPr>
              <a:t>here</a:t>
            </a:r>
            <a:endParaRPr lang="en-US"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824559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989" y="104764"/>
            <a:ext cx="8987894" cy="6694140"/>
          </a:xfrm>
          <a:prstGeom prst="rect">
            <a:avLst/>
          </a:prstGeom>
          <a:noFill/>
        </p:spPr>
        <p:txBody>
          <a:bodyPr wrap="square" rtlCol="0">
            <a:spAutoFit/>
          </a:bodyPr>
          <a:lstStyle/>
          <a:p>
            <a:r>
              <a:rPr lang="en-US" sz="3200" dirty="0" smtClean="0"/>
              <a:t>17 time points  </a:t>
            </a:r>
            <a:r>
              <a:rPr lang="en-US" sz="3200" dirty="0" smtClean="0">
                <a:sym typeface="Wingdings"/>
              </a:rPr>
              <a:t>  17 equally space time points</a:t>
            </a:r>
          </a:p>
          <a:p>
            <a:endParaRPr lang="en-US" dirty="0" smtClean="0">
              <a:sym typeface="Wingdings"/>
            </a:endParaRPr>
          </a:p>
          <a:p>
            <a:r>
              <a:rPr lang="en-US" sz="3200" dirty="0" err="1" smtClean="0">
                <a:solidFill>
                  <a:srgbClr val="0000FF"/>
                </a:solidFill>
                <a:sym typeface="Wingdings"/>
              </a:rPr>
              <a:t>microarry</a:t>
            </a:r>
            <a:r>
              <a:rPr lang="en-US" sz="3200" dirty="0" smtClean="0">
                <a:solidFill>
                  <a:srgbClr val="0000FF"/>
                </a:solidFill>
                <a:sym typeface="Wingdings"/>
              </a:rPr>
              <a:t> expression of gene k at time </a:t>
            </a:r>
            <a:r>
              <a:rPr lang="en-US" sz="3200" dirty="0" err="1" smtClean="0">
                <a:solidFill>
                  <a:srgbClr val="0000FF"/>
                </a:solidFill>
                <a:sym typeface="Wingdings"/>
              </a:rPr>
              <a:t>i</a:t>
            </a:r>
            <a:r>
              <a:rPr lang="en-US" sz="3200" dirty="0" smtClean="0">
                <a:solidFill>
                  <a:srgbClr val="0000FF"/>
                </a:solidFill>
                <a:sym typeface="Wingdings"/>
              </a:rPr>
              <a:t>  </a:t>
            </a:r>
            <a:r>
              <a:rPr lang="en-US" sz="3200" dirty="0" smtClean="0">
                <a:sym typeface="Wingdings"/>
              </a:rPr>
              <a:t> </a:t>
            </a:r>
            <a:r>
              <a:rPr lang="en-US" sz="3200" dirty="0" smtClean="0">
                <a:solidFill>
                  <a:srgbClr val="B90000"/>
                </a:solidFill>
                <a:sym typeface="Wingdings"/>
              </a:rPr>
              <a:t>ranked</a:t>
            </a:r>
          </a:p>
          <a:p>
            <a:pPr algn="r"/>
            <a:r>
              <a:rPr lang="en-US" sz="3200" dirty="0" smtClean="0">
                <a:solidFill>
                  <a:srgbClr val="B90000"/>
                </a:solidFill>
                <a:sym typeface="Wingdings"/>
              </a:rPr>
              <a:t> order of </a:t>
            </a:r>
            <a:r>
              <a:rPr lang="en-US" sz="3200" dirty="0" err="1" smtClean="0">
                <a:solidFill>
                  <a:srgbClr val="B90000"/>
                </a:solidFill>
                <a:sym typeface="Wingdings"/>
              </a:rPr>
              <a:t>microarry</a:t>
            </a:r>
            <a:r>
              <a:rPr lang="en-US" sz="3200" dirty="0" smtClean="0">
                <a:solidFill>
                  <a:srgbClr val="B90000"/>
                </a:solidFill>
                <a:sym typeface="Wingdings"/>
              </a:rPr>
              <a:t> expression of gene k at time </a:t>
            </a:r>
            <a:r>
              <a:rPr lang="en-US" sz="3200" dirty="0" err="1" smtClean="0">
                <a:solidFill>
                  <a:srgbClr val="B90000"/>
                </a:solidFill>
                <a:sym typeface="Wingdings"/>
              </a:rPr>
              <a:t>i</a:t>
            </a:r>
            <a:endParaRPr lang="en-US" sz="3200" dirty="0" smtClean="0">
              <a:solidFill>
                <a:srgbClr val="B90000"/>
              </a:solidFill>
              <a:sym typeface="Wingdings"/>
            </a:endParaRPr>
          </a:p>
          <a:p>
            <a:pPr algn="r"/>
            <a:endParaRPr lang="en-US" dirty="0">
              <a:sym typeface="Wingdings"/>
            </a:endParaRPr>
          </a:p>
          <a:p>
            <a:r>
              <a:rPr lang="en-US" sz="3200" dirty="0" smtClean="0">
                <a:sym typeface="Wingdings"/>
              </a:rPr>
              <a:t>(</a:t>
            </a:r>
            <a:r>
              <a:rPr lang="en-US" sz="3200" dirty="0" smtClean="0">
                <a:solidFill>
                  <a:srgbClr val="0000FF"/>
                </a:solidFill>
                <a:sym typeface="Wingdings"/>
              </a:rPr>
              <a:t>0.41, 0.63, 0.11, 0.23, 0.59, …</a:t>
            </a:r>
            <a:r>
              <a:rPr lang="en-US" sz="3200" dirty="0" smtClean="0">
                <a:sym typeface="Wingdings"/>
              </a:rPr>
              <a:t>)    (</a:t>
            </a:r>
            <a:r>
              <a:rPr lang="en-US" sz="3200" dirty="0" smtClean="0">
                <a:solidFill>
                  <a:srgbClr val="B90000"/>
                </a:solidFill>
                <a:sym typeface="Wingdings"/>
              </a:rPr>
              <a:t>3, 5, 1, 2, 4, …</a:t>
            </a:r>
            <a:r>
              <a:rPr lang="en-US" sz="3200" dirty="0" smtClean="0">
                <a:sym typeface="Wingdings"/>
              </a:rPr>
              <a:t>).</a:t>
            </a:r>
          </a:p>
          <a:p>
            <a:endParaRPr lang="en-US" sz="3200" dirty="0">
              <a:sym typeface="Wingdings"/>
            </a:endParaRPr>
          </a:p>
          <a:p>
            <a:r>
              <a:rPr lang="en-US" sz="3200" dirty="0" err="1">
                <a:solidFill>
                  <a:srgbClr val="0000FF"/>
                </a:solidFill>
              </a:rPr>
              <a:t>f</a:t>
            </a:r>
            <a:r>
              <a:rPr lang="en-US" sz="3200" baseline="-25000" dirty="0" err="1">
                <a:solidFill>
                  <a:srgbClr val="0000FF"/>
                </a:solidFill>
              </a:rPr>
              <a:t>k</a:t>
            </a:r>
            <a:r>
              <a:rPr lang="en-US" sz="3200" baseline="-25000" dirty="0">
                <a:solidFill>
                  <a:srgbClr val="0000FF"/>
                </a:solidFill>
              </a:rPr>
              <a:t> </a:t>
            </a:r>
            <a:r>
              <a:rPr lang="en-US" sz="3200" dirty="0">
                <a:solidFill>
                  <a:srgbClr val="0000FF"/>
                </a:solidFill>
              </a:rPr>
              <a:t>(time point </a:t>
            </a:r>
            <a:r>
              <a:rPr lang="en-US" sz="3200" dirty="0" err="1">
                <a:solidFill>
                  <a:srgbClr val="0000FF"/>
                </a:solidFill>
              </a:rPr>
              <a:t>i</a:t>
            </a:r>
            <a:r>
              <a:rPr lang="en-US" sz="3200" dirty="0">
                <a:solidFill>
                  <a:srgbClr val="0000FF"/>
                </a:solidFill>
              </a:rPr>
              <a:t>) =  RNA intensity at time point </a:t>
            </a:r>
            <a:r>
              <a:rPr lang="en-US" sz="3200" dirty="0" err="1">
                <a:solidFill>
                  <a:srgbClr val="0000FF"/>
                </a:solidFill>
              </a:rPr>
              <a:t>i</a:t>
            </a:r>
            <a:r>
              <a:rPr lang="en-US" sz="3200" dirty="0">
                <a:solidFill>
                  <a:srgbClr val="0000FF"/>
                </a:solidFill>
              </a:rPr>
              <a:t> for </a:t>
            </a:r>
            <a:r>
              <a:rPr lang="en-US" sz="3200" dirty="0" smtClean="0">
                <a:solidFill>
                  <a:srgbClr val="0000FF"/>
                </a:solidFill>
              </a:rPr>
              <a:t>  </a:t>
            </a:r>
          </a:p>
          <a:p>
            <a:pPr algn="r"/>
            <a:r>
              <a:rPr lang="en-US" sz="3200" dirty="0">
                <a:solidFill>
                  <a:srgbClr val="0000FF"/>
                </a:solidFill>
              </a:rPr>
              <a:t> </a:t>
            </a:r>
            <a:r>
              <a:rPr lang="en-US" sz="3200" dirty="0" smtClean="0">
                <a:solidFill>
                  <a:srgbClr val="0000FF"/>
                </a:solidFill>
              </a:rPr>
              <a:t>gene </a:t>
            </a:r>
            <a:r>
              <a:rPr lang="en-US" sz="3200" dirty="0">
                <a:solidFill>
                  <a:srgbClr val="0000FF"/>
                </a:solidFill>
              </a:rPr>
              <a:t>k.</a:t>
            </a:r>
          </a:p>
          <a:p>
            <a:pPr algn="r"/>
            <a:endParaRPr lang="en-US" sz="500" dirty="0"/>
          </a:p>
          <a:p>
            <a:r>
              <a:rPr lang="en-US" sz="3200" dirty="0">
                <a:solidFill>
                  <a:srgbClr val="B90000"/>
                </a:solidFill>
                <a:latin typeface="Symbol" charset="2"/>
                <a:cs typeface="Symbol" charset="2"/>
              </a:rPr>
              <a:t>p</a:t>
            </a:r>
            <a:r>
              <a:rPr lang="en-US" sz="3200" dirty="0">
                <a:solidFill>
                  <a:srgbClr val="B90000"/>
                </a:solidFill>
              </a:rPr>
              <a:t>(</a:t>
            </a:r>
            <a:r>
              <a:rPr lang="en-US" sz="3200" dirty="0" err="1">
                <a:solidFill>
                  <a:srgbClr val="B90000"/>
                </a:solidFill>
              </a:rPr>
              <a:t>f</a:t>
            </a:r>
            <a:r>
              <a:rPr lang="en-US" sz="3200" baseline="-25000" dirty="0" err="1">
                <a:solidFill>
                  <a:srgbClr val="B90000"/>
                </a:solidFill>
              </a:rPr>
              <a:t>k</a:t>
            </a:r>
            <a:r>
              <a:rPr lang="en-US" sz="3200" dirty="0">
                <a:solidFill>
                  <a:srgbClr val="B90000"/>
                </a:solidFill>
              </a:rPr>
              <a:t>)  = replace RNA intensity with rank order.</a:t>
            </a:r>
          </a:p>
          <a:p>
            <a:endParaRPr lang="en-US" dirty="0"/>
          </a:p>
          <a:p>
            <a:pPr algn="ctr"/>
            <a:r>
              <a:rPr lang="en-US" sz="3200" dirty="0"/>
              <a:t>g(x</a:t>
            </a:r>
            <a:r>
              <a:rPr lang="en-US" sz="3200" baseline="-25000" dirty="0"/>
              <a:t>i</a:t>
            </a:r>
            <a:r>
              <a:rPr lang="en-US" sz="3200" dirty="0"/>
              <a:t>) =[ </a:t>
            </a:r>
            <a:r>
              <a:rPr lang="en-US" sz="3200" dirty="0">
                <a:latin typeface="Symbol" charset="2"/>
                <a:cs typeface="Symbol" charset="2"/>
              </a:rPr>
              <a:t>p</a:t>
            </a:r>
            <a:r>
              <a:rPr lang="en-US" sz="3200" dirty="0"/>
              <a:t>(</a:t>
            </a:r>
            <a:r>
              <a:rPr lang="en-US" sz="3200" dirty="0" err="1"/>
              <a:t>f</a:t>
            </a:r>
            <a:r>
              <a:rPr lang="en-US" sz="3200" baseline="-25000" dirty="0" err="1"/>
              <a:t>k</a:t>
            </a:r>
            <a:r>
              <a:rPr lang="en-US" sz="3200" dirty="0"/>
              <a:t>)(x</a:t>
            </a:r>
            <a:r>
              <a:rPr lang="en-US" sz="3200" baseline="-25000" dirty="0"/>
              <a:t>i</a:t>
            </a:r>
            <a:r>
              <a:rPr lang="en-US" sz="3200" dirty="0"/>
              <a:t>) – 1] / (17 – 1),    for   </a:t>
            </a:r>
            <a:r>
              <a:rPr lang="en-US" sz="3200" dirty="0" err="1"/>
              <a:t>i</a:t>
            </a:r>
            <a:r>
              <a:rPr lang="en-US" sz="3200" dirty="0"/>
              <a:t> = 1, …, 17.</a:t>
            </a:r>
          </a:p>
          <a:p>
            <a:endParaRPr lang="en-US" dirty="0"/>
          </a:p>
          <a:p>
            <a:r>
              <a:rPr lang="en-US" sz="3200" dirty="0"/>
              <a:t>g(x) obtained by linear interpolation for x ≠ x</a:t>
            </a:r>
            <a:r>
              <a:rPr lang="en-US" sz="3200" baseline="-25000" dirty="0"/>
              <a:t>i</a:t>
            </a:r>
            <a:r>
              <a:rPr lang="en-US" sz="3200" dirty="0"/>
              <a:t> for some </a:t>
            </a:r>
            <a:r>
              <a:rPr lang="en-US" sz="3200" dirty="0" err="1" smtClean="0"/>
              <a:t>i</a:t>
            </a:r>
            <a:r>
              <a:rPr lang="en-US" sz="3200" dirty="0" smtClean="0"/>
              <a:t>.                                          Note</a:t>
            </a:r>
            <a:r>
              <a:rPr lang="en-US" sz="3200" dirty="0"/>
              <a:t>: 0  ≤  g(x)  ≤  </a:t>
            </a:r>
            <a:r>
              <a:rPr lang="en-US" sz="3200" dirty="0" smtClean="0"/>
              <a:t>1</a:t>
            </a:r>
            <a:endParaRPr lang="en-US" sz="3200" dirty="0"/>
          </a:p>
        </p:txBody>
      </p:sp>
    </p:spTree>
    <p:extLst>
      <p:ext uri="{BB962C8B-B14F-4D97-AF65-F5344CB8AC3E}">
        <p14:creationId xmlns:p14="http://schemas.microsoft.com/office/powerpoint/2010/main" val="10052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27" y="762000"/>
            <a:ext cx="8001000"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8. Function g(x) for the expression pattern of Axin2.</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4"/>
              </a:rPr>
              <a:t>http://www.plosone.org/article/info:doi/10.1371/journal.pone.0002856</a:t>
            </a:r>
            <a:endParaRPr lang="en-US" sz="110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544564" y="488486"/>
            <a:ext cx="1995562" cy="461665"/>
          </a:xfrm>
          <a:prstGeom prst="rect">
            <a:avLst/>
          </a:prstGeom>
          <a:noFill/>
        </p:spPr>
        <p:txBody>
          <a:bodyPr wrap="square" rtlCol="0">
            <a:spAutoFit/>
          </a:bodyPr>
          <a:lstStyle/>
          <a:p>
            <a:r>
              <a:rPr lang="en-US" sz="2400" dirty="0" smtClean="0">
                <a:solidFill>
                  <a:schemeClr val="accent6">
                    <a:lumMod val="75000"/>
                  </a:schemeClr>
                </a:solidFill>
              </a:rPr>
              <a:t>g: </a:t>
            </a:r>
            <a:r>
              <a:rPr lang="en-US" sz="2400" dirty="0">
                <a:solidFill>
                  <a:schemeClr val="accent6">
                    <a:lumMod val="75000"/>
                  </a:schemeClr>
                </a:solidFill>
              </a:rPr>
              <a:t>S</a:t>
            </a:r>
            <a:r>
              <a:rPr lang="en-US" sz="2400" baseline="30000" dirty="0">
                <a:solidFill>
                  <a:schemeClr val="accent6">
                    <a:lumMod val="75000"/>
                  </a:schemeClr>
                </a:solidFill>
              </a:rPr>
              <a:t>1</a:t>
            </a:r>
            <a:r>
              <a:rPr lang="en-US" sz="2400" dirty="0">
                <a:solidFill>
                  <a:schemeClr val="accent6">
                    <a:lumMod val="75000"/>
                  </a:schemeClr>
                </a:solidFill>
              </a:rPr>
              <a:t>  </a:t>
            </a:r>
            <a:r>
              <a:rPr lang="en-US" sz="2400" dirty="0">
                <a:solidFill>
                  <a:schemeClr val="accent6">
                    <a:lumMod val="75000"/>
                  </a:schemeClr>
                </a:solidFill>
                <a:sym typeface="Wingdings"/>
              </a:rPr>
              <a:t>  R</a:t>
            </a:r>
            <a:r>
              <a:rPr lang="en-US" sz="2400" dirty="0" smtClean="0">
                <a:solidFill>
                  <a:schemeClr val="accent6">
                    <a:lumMod val="75000"/>
                  </a:schemeClr>
                </a:solidFill>
              </a:rPr>
              <a:t> </a:t>
            </a:r>
            <a:endParaRPr lang="en-US" sz="2400" dirty="0">
              <a:solidFill>
                <a:schemeClr val="accent6">
                  <a:lumMod val="75000"/>
                </a:schemeClr>
              </a:solidFill>
            </a:endParaRPr>
          </a:p>
        </p:txBody>
      </p:sp>
      <p:grpSp>
        <p:nvGrpSpPr>
          <p:cNvPr id="12" name="Group 11"/>
          <p:cNvGrpSpPr/>
          <p:nvPr/>
        </p:nvGrpSpPr>
        <p:grpSpPr>
          <a:xfrm>
            <a:off x="795433" y="898722"/>
            <a:ext cx="1283858" cy="622300"/>
            <a:chOff x="1074533" y="1135991"/>
            <a:chExt cx="1283858" cy="622300"/>
          </a:xfrm>
        </p:grpSpPr>
        <p:sp>
          <p:nvSpPr>
            <p:cNvPr id="3" name="TextBox 2"/>
            <p:cNvSpPr txBox="1"/>
            <p:nvPr/>
          </p:nvSpPr>
          <p:spPr>
            <a:xfrm>
              <a:off x="1074533" y="1186324"/>
              <a:ext cx="1283858" cy="461665"/>
            </a:xfrm>
            <a:prstGeom prst="rect">
              <a:avLst/>
            </a:prstGeom>
            <a:noFill/>
          </p:spPr>
          <p:txBody>
            <a:bodyPr wrap="square" rtlCol="0">
              <a:spAutoFit/>
            </a:bodyPr>
            <a:lstStyle/>
            <a:p>
              <a:r>
                <a:rPr lang="en-US" sz="2400" dirty="0" smtClean="0"/>
                <a:t>( 0,     )</a:t>
              </a:r>
              <a:endParaRPr lang="en-US" sz="2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3511987492"/>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989" name="Equation" r:id="rId6" imgW="317500" imgH="622300" progId="Equation.3">
                    <p:embed/>
                  </p:oleObj>
                </mc:Choice>
                <mc:Fallback>
                  <p:oleObj name="Equation" r:id="rId6" imgW="317500" imgH="622300" progId="Equation.3">
                    <p:embed/>
                    <p:pic>
                      <p:nvPicPr>
                        <p:cNvPr id="0" name=""/>
                        <p:cNvPicPr/>
                        <p:nvPr/>
                      </p:nvPicPr>
                      <p:blipFill>
                        <a:blip r:embed="rId7"/>
                        <a:stretch>
                          <a:fillRect/>
                        </a:stretch>
                      </p:blipFill>
                      <p:spPr>
                        <a:xfrm>
                          <a:off x="1566434" y="1135991"/>
                          <a:ext cx="317500" cy="622300"/>
                        </a:xfrm>
                        <a:prstGeom prst="rect">
                          <a:avLst/>
                        </a:prstGeom>
                      </p:spPr>
                    </p:pic>
                  </p:oleObj>
                </mc:Fallback>
              </mc:AlternateContent>
            </a:graphicData>
          </a:graphic>
        </p:graphicFrame>
      </p:grpSp>
      <p:grpSp>
        <p:nvGrpSpPr>
          <p:cNvPr id="17" name="Group 16"/>
          <p:cNvGrpSpPr/>
          <p:nvPr/>
        </p:nvGrpSpPr>
        <p:grpSpPr>
          <a:xfrm>
            <a:off x="5525067" y="1860612"/>
            <a:ext cx="1283858" cy="622300"/>
            <a:chOff x="1074533" y="1135991"/>
            <a:chExt cx="1283858" cy="622300"/>
          </a:xfrm>
        </p:grpSpPr>
        <p:sp>
          <p:nvSpPr>
            <p:cNvPr id="18" name="TextBox 17"/>
            <p:cNvSpPr txBox="1"/>
            <p:nvPr/>
          </p:nvSpPr>
          <p:spPr>
            <a:xfrm>
              <a:off x="1074533" y="1186324"/>
              <a:ext cx="1283858" cy="461665"/>
            </a:xfrm>
            <a:prstGeom prst="rect">
              <a:avLst/>
            </a:prstGeom>
            <a:noFill/>
          </p:spPr>
          <p:txBody>
            <a:bodyPr wrap="square" rtlCol="0">
              <a:spAutoFit/>
            </a:bodyPr>
            <a:lstStyle/>
            <a:p>
              <a:r>
                <a:rPr lang="en-US" sz="2400" dirty="0" smtClean="0"/>
                <a:t>( 13,     )</a:t>
              </a:r>
              <a:endParaRPr lang="en-US" sz="2400" dirty="0"/>
            </a:p>
          </p:txBody>
        </p:sp>
        <p:graphicFrame>
          <p:nvGraphicFramePr>
            <p:cNvPr id="19" name="Object 18"/>
            <p:cNvGraphicFramePr>
              <a:graphicFrameLocks noChangeAspect="1"/>
            </p:cNvGraphicFramePr>
            <p:nvPr>
              <p:extLst>
                <p:ext uri="{D42A27DB-BD31-4B8C-83A1-F6EECF244321}">
                  <p14:modId xmlns:p14="http://schemas.microsoft.com/office/powerpoint/2010/main" val="2191987336"/>
                </p:ext>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1990" name="Equation" r:id="rId8" imgW="317500" imgH="622300" progId="Equation.3">
                    <p:embed/>
                  </p:oleObj>
                </mc:Choice>
                <mc:Fallback>
                  <p:oleObj name="Equation" r:id="rId8" imgW="317500" imgH="622300" progId="Equation.3">
                    <p:embed/>
                    <p:pic>
                      <p:nvPicPr>
                        <p:cNvPr id="0" name=""/>
                        <p:cNvPicPr/>
                        <p:nvPr/>
                      </p:nvPicPr>
                      <p:blipFill>
                        <a:blip r:embed="rId9"/>
                        <a:stretch>
                          <a:fillRect/>
                        </a:stretch>
                      </p:blipFill>
                      <p:spPr>
                        <a:xfrm>
                          <a:off x="1719939" y="1135991"/>
                          <a:ext cx="317500" cy="622300"/>
                        </a:xfrm>
                        <a:prstGeom prst="rect">
                          <a:avLst/>
                        </a:prstGeom>
                      </p:spPr>
                    </p:pic>
                  </p:oleObj>
                </mc:Fallback>
              </mc:AlternateContent>
            </a:graphicData>
          </a:graphic>
        </p:graphicFrame>
      </p:grpSp>
      <p:grpSp>
        <p:nvGrpSpPr>
          <p:cNvPr id="20" name="Group 19"/>
          <p:cNvGrpSpPr/>
          <p:nvPr/>
        </p:nvGrpSpPr>
        <p:grpSpPr>
          <a:xfrm>
            <a:off x="2104991" y="1650139"/>
            <a:ext cx="1283858" cy="622300"/>
            <a:chOff x="1074533" y="1135991"/>
            <a:chExt cx="1283858" cy="622300"/>
          </a:xfrm>
        </p:grpSpPr>
        <p:sp>
          <p:nvSpPr>
            <p:cNvPr id="21" name="TextBox 20"/>
            <p:cNvSpPr txBox="1"/>
            <p:nvPr/>
          </p:nvSpPr>
          <p:spPr>
            <a:xfrm>
              <a:off x="1074533" y="1186324"/>
              <a:ext cx="1283858" cy="461665"/>
            </a:xfrm>
            <a:prstGeom prst="rect">
              <a:avLst/>
            </a:prstGeom>
            <a:noFill/>
          </p:spPr>
          <p:txBody>
            <a:bodyPr wrap="square" rtlCol="0">
              <a:spAutoFit/>
            </a:bodyPr>
            <a:lstStyle/>
            <a:p>
              <a:r>
                <a:rPr lang="en-US" sz="2400" dirty="0" smtClean="0"/>
                <a:t>( 3,     )</a:t>
              </a:r>
              <a:endParaRPr lang="en-US" sz="2400" dirty="0"/>
            </a:p>
          </p:txBody>
        </p:sp>
        <p:graphicFrame>
          <p:nvGraphicFramePr>
            <p:cNvPr id="22" name="Object 21"/>
            <p:cNvGraphicFramePr>
              <a:graphicFrameLocks noChangeAspect="1"/>
            </p:cNvGraphicFramePr>
            <p:nvPr>
              <p:extLst>
                <p:ext uri="{D42A27DB-BD31-4B8C-83A1-F6EECF244321}">
                  <p14:modId xmlns:p14="http://schemas.microsoft.com/office/powerpoint/2010/main" val="1557285191"/>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991" name="Equation" r:id="rId10" imgW="317500" imgH="622300" progId="Equation.3">
                    <p:embed/>
                  </p:oleObj>
                </mc:Choice>
                <mc:Fallback>
                  <p:oleObj name="Equation" r:id="rId10" imgW="317500" imgH="622300" progId="Equation.3">
                    <p:embed/>
                    <p:pic>
                      <p:nvPicPr>
                        <p:cNvPr id="0" name=""/>
                        <p:cNvPicPr/>
                        <p:nvPr/>
                      </p:nvPicPr>
                      <p:blipFill>
                        <a:blip r:embed="rId11"/>
                        <a:stretch>
                          <a:fillRect/>
                        </a:stretch>
                      </p:blipFill>
                      <p:spPr>
                        <a:xfrm>
                          <a:off x="1566434" y="1135991"/>
                          <a:ext cx="317500" cy="622300"/>
                        </a:xfrm>
                        <a:prstGeom prst="rect">
                          <a:avLst/>
                        </a:prstGeom>
                      </p:spPr>
                    </p:pic>
                  </p:oleObj>
                </mc:Fallback>
              </mc:AlternateContent>
            </a:graphicData>
          </a:graphic>
        </p:graphicFrame>
      </p:grpSp>
      <p:grpSp>
        <p:nvGrpSpPr>
          <p:cNvPr id="23" name="Group 22"/>
          <p:cNvGrpSpPr/>
          <p:nvPr/>
        </p:nvGrpSpPr>
        <p:grpSpPr>
          <a:xfrm>
            <a:off x="722343" y="2221239"/>
            <a:ext cx="1283858" cy="622300"/>
            <a:chOff x="1074533" y="1135991"/>
            <a:chExt cx="1283858" cy="622300"/>
          </a:xfrm>
        </p:grpSpPr>
        <p:sp>
          <p:nvSpPr>
            <p:cNvPr id="24" name="TextBox 23"/>
            <p:cNvSpPr txBox="1"/>
            <p:nvPr/>
          </p:nvSpPr>
          <p:spPr>
            <a:xfrm>
              <a:off x="1074533" y="1186324"/>
              <a:ext cx="1283858" cy="461665"/>
            </a:xfrm>
            <a:prstGeom prst="rect">
              <a:avLst/>
            </a:prstGeom>
            <a:noFill/>
          </p:spPr>
          <p:txBody>
            <a:bodyPr wrap="square" rtlCol="0">
              <a:spAutoFit/>
            </a:bodyPr>
            <a:lstStyle/>
            <a:p>
              <a:r>
                <a:rPr lang="en-US" sz="2400" dirty="0" smtClean="0"/>
                <a:t>( 1,     )</a:t>
              </a:r>
              <a:endParaRPr lang="en-US" sz="2400" dirty="0"/>
            </a:p>
          </p:txBody>
        </p:sp>
        <p:graphicFrame>
          <p:nvGraphicFramePr>
            <p:cNvPr id="25" name="Object 24"/>
            <p:cNvGraphicFramePr>
              <a:graphicFrameLocks noChangeAspect="1"/>
            </p:cNvGraphicFramePr>
            <p:nvPr>
              <p:extLst>
                <p:ext uri="{D42A27DB-BD31-4B8C-83A1-F6EECF244321}">
                  <p14:modId xmlns:p14="http://schemas.microsoft.com/office/powerpoint/2010/main" val="1161438108"/>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992" name="Equation" r:id="rId12" imgW="317500" imgH="622300" progId="Equation.3">
                    <p:embed/>
                  </p:oleObj>
                </mc:Choice>
                <mc:Fallback>
                  <p:oleObj name="Equation" r:id="rId12" imgW="317500" imgH="622300" progId="Equation.3">
                    <p:embed/>
                    <p:pic>
                      <p:nvPicPr>
                        <p:cNvPr id="0" name=""/>
                        <p:cNvPicPr/>
                        <p:nvPr/>
                      </p:nvPicPr>
                      <p:blipFill>
                        <a:blip r:embed="rId13"/>
                        <a:stretch>
                          <a:fillRect/>
                        </a:stretch>
                      </p:blipFill>
                      <p:spPr>
                        <a:xfrm>
                          <a:off x="1566434" y="1135991"/>
                          <a:ext cx="317500" cy="622300"/>
                        </a:xfrm>
                        <a:prstGeom prst="rect">
                          <a:avLst/>
                        </a:prstGeom>
                      </p:spPr>
                    </p:pic>
                  </p:oleObj>
                </mc:Fallback>
              </mc:AlternateContent>
            </a:graphicData>
          </a:graphic>
        </p:graphicFrame>
      </p:grpSp>
      <p:grpSp>
        <p:nvGrpSpPr>
          <p:cNvPr id="26" name="Group 25"/>
          <p:cNvGrpSpPr/>
          <p:nvPr/>
        </p:nvGrpSpPr>
        <p:grpSpPr>
          <a:xfrm>
            <a:off x="2326062" y="4229888"/>
            <a:ext cx="1283858" cy="622300"/>
            <a:chOff x="1074533" y="1135991"/>
            <a:chExt cx="1283858" cy="622300"/>
          </a:xfrm>
        </p:grpSpPr>
        <p:sp>
          <p:nvSpPr>
            <p:cNvPr id="27" name="TextBox 26"/>
            <p:cNvSpPr txBox="1"/>
            <p:nvPr/>
          </p:nvSpPr>
          <p:spPr>
            <a:xfrm>
              <a:off x="1074533" y="1186324"/>
              <a:ext cx="1283858" cy="461665"/>
            </a:xfrm>
            <a:prstGeom prst="rect">
              <a:avLst/>
            </a:prstGeom>
            <a:noFill/>
          </p:spPr>
          <p:txBody>
            <a:bodyPr wrap="square" rtlCol="0">
              <a:spAutoFit/>
            </a:bodyPr>
            <a:lstStyle/>
            <a:p>
              <a:r>
                <a:rPr lang="en-US" sz="2400" dirty="0" smtClean="0"/>
                <a:t>( 5,     )</a:t>
              </a:r>
              <a:endParaRPr lang="en-US" sz="2400" dirty="0"/>
            </a:p>
          </p:txBody>
        </p:sp>
        <p:graphicFrame>
          <p:nvGraphicFramePr>
            <p:cNvPr id="28" name="Object 27"/>
            <p:cNvGraphicFramePr>
              <a:graphicFrameLocks noChangeAspect="1"/>
            </p:cNvGraphicFramePr>
            <p:nvPr>
              <p:extLst>
                <p:ext uri="{D42A27DB-BD31-4B8C-83A1-F6EECF244321}">
                  <p14:modId xmlns:p14="http://schemas.microsoft.com/office/powerpoint/2010/main" val="2334902816"/>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993" name="Equation" r:id="rId14" imgW="317500" imgH="622300" progId="Equation.3">
                    <p:embed/>
                  </p:oleObj>
                </mc:Choice>
                <mc:Fallback>
                  <p:oleObj name="Equation" r:id="rId14" imgW="317500" imgH="622300" progId="Equation.3">
                    <p:embed/>
                    <p:pic>
                      <p:nvPicPr>
                        <p:cNvPr id="0" name=""/>
                        <p:cNvPicPr/>
                        <p:nvPr/>
                      </p:nvPicPr>
                      <p:blipFill>
                        <a:blip r:embed="rId15"/>
                        <a:stretch>
                          <a:fillRect/>
                        </a:stretch>
                      </p:blipFill>
                      <p:spPr>
                        <a:xfrm>
                          <a:off x="1566434" y="1135991"/>
                          <a:ext cx="317500" cy="622300"/>
                        </a:xfrm>
                        <a:prstGeom prst="rect">
                          <a:avLst/>
                        </a:prstGeom>
                      </p:spPr>
                    </p:pic>
                  </p:oleObj>
                </mc:Fallback>
              </mc:AlternateContent>
            </a:graphicData>
          </a:graphic>
        </p:graphicFrame>
      </p:grpSp>
      <p:grpSp>
        <p:nvGrpSpPr>
          <p:cNvPr id="29" name="Group 28"/>
          <p:cNvGrpSpPr/>
          <p:nvPr/>
        </p:nvGrpSpPr>
        <p:grpSpPr>
          <a:xfrm>
            <a:off x="1962128" y="3586754"/>
            <a:ext cx="1283858" cy="622300"/>
            <a:chOff x="1074533" y="1135991"/>
            <a:chExt cx="1283858" cy="622300"/>
          </a:xfrm>
        </p:grpSpPr>
        <p:sp>
          <p:nvSpPr>
            <p:cNvPr id="30" name="TextBox 29"/>
            <p:cNvSpPr txBox="1"/>
            <p:nvPr/>
          </p:nvSpPr>
          <p:spPr>
            <a:xfrm>
              <a:off x="1074533" y="1186324"/>
              <a:ext cx="1283858" cy="461665"/>
            </a:xfrm>
            <a:prstGeom prst="rect">
              <a:avLst/>
            </a:prstGeom>
            <a:noFill/>
          </p:spPr>
          <p:txBody>
            <a:bodyPr wrap="square" rtlCol="0">
              <a:spAutoFit/>
            </a:bodyPr>
            <a:lstStyle/>
            <a:p>
              <a:r>
                <a:rPr lang="en-US" sz="2400" dirty="0" smtClean="0"/>
                <a:t>( 4,     )</a:t>
              </a:r>
              <a:endParaRPr lang="en-US" sz="2400" dirty="0"/>
            </a:p>
          </p:txBody>
        </p:sp>
        <p:graphicFrame>
          <p:nvGraphicFramePr>
            <p:cNvPr id="31" name="Object 30"/>
            <p:cNvGraphicFramePr>
              <a:graphicFrameLocks noChangeAspect="1"/>
            </p:cNvGraphicFramePr>
            <p:nvPr>
              <p:extLst>
                <p:ext uri="{D42A27DB-BD31-4B8C-83A1-F6EECF244321}">
                  <p14:modId xmlns:p14="http://schemas.microsoft.com/office/powerpoint/2010/main" val="3965267658"/>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994" name="Equation" r:id="rId16" imgW="317500" imgH="622300" progId="Equation.3">
                    <p:embed/>
                  </p:oleObj>
                </mc:Choice>
                <mc:Fallback>
                  <p:oleObj name="Equation" r:id="rId16" imgW="317500" imgH="622300" progId="Equation.3">
                    <p:embed/>
                    <p:pic>
                      <p:nvPicPr>
                        <p:cNvPr id="0" name=""/>
                        <p:cNvPicPr/>
                        <p:nvPr/>
                      </p:nvPicPr>
                      <p:blipFill>
                        <a:blip r:embed="rId17"/>
                        <a:stretch>
                          <a:fillRect/>
                        </a:stretch>
                      </p:blipFill>
                      <p:spPr>
                        <a:xfrm>
                          <a:off x="1566434" y="1135991"/>
                          <a:ext cx="317500" cy="622300"/>
                        </a:xfrm>
                        <a:prstGeom prst="rect">
                          <a:avLst/>
                        </a:prstGeom>
                      </p:spPr>
                    </p:pic>
                  </p:oleObj>
                </mc:Fallback>
              </mc:AlternateContent>
            </a:graphicData>
          </a:graphic>
        </p:graphicFrame>
      </p:grpSp>
      <p:grpSp>
        <p:nvGrpSpPr>
          <p:cNvPr id="32" name="Group 31"/>
          <p:cNvGrpSpPr/>
          <p:nvPr/>
        </p:nvGrpSpPr>
        <p:grpSpPr>
          <a:xfrm>
            <a:off x="1654013" y="2650525"/>
            <a:ext cx="1283858" cy="622300"/>
            <a:chOff x="1074533" y="1135991"/>
            <a:chExt cx="1283858" cy="622300"/>
          </a:xfrm>
        </p:grpSpPr>
        <p:sp>
          <p:nvSpPr>
            <p:cNvPr id="33" name="TextBox 32"/>
            <p:cNvSpPr txBox="1"/>
            <p:nvPr/>
          </p:nvSpPr>
          <p:spPr>
            <a:xfrm>
              <a:off x="1074533" y="1186324"/>
              <a:ext cx="1283858" cy="461665"/>
            </a:xfrm>
            <a:prstGeom prst="rect">
              <a:avLst/>
            </a:prstGeom>
            <a:noFill/>
          </p:spPr>
          <p:txBody>
            <a:bodyPr wrap="square" rtlCol="0">
              <a:spAutoFit/>
            </a:bodyPr>
            <a:lstStyle/>
            <a:p>
              <a:r>
                <a:rPr lang="en-US" sz="2400" dirty="0" smtClean="0"/>
                <a:t>( 2,     )</a:t>
              </a:r>
              <a:endParaRPr lang="en-US" sz="2400" dirty="0"/>
            </a:p>
          </p:txBody>
        </p:sp>
        <p:graphicFrame>
          <p:nvGraphicFramePr>
            <p:cNvPr id="34" name="Object 33"/>
            <p:cNvGraphicFramePr>
              <a:graphicFrameLocks noChangeAspect="1"/>
            </p:cNvGraphicFramePr>
            <p:nvPr>
              <p:extLst>
                <p:ext uri="{D42A27DB-BD31-4B8C-83A1-F6EECF244321}">
                  <p14:modId xmlns:p14="http://schemas.microsoft.com/office/powerpoint/2010/main" val="2402683940"/>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995" name="Equation" r:id="rId18" imgW="317500" imgH="622300" progId="Equation.3">
                    <p:embed/>
                  </p:oleObj>
                </mc:Choice>
                <mc:Fallback>
                  <p:oleObj name="Equation" r:id="rId18" imgW="317500" imgH="622300" progId="Equation.3">
                    <p:embed/>
                    <p:pic>
                      <p:nvPicPr>
                        <p:cNvPr id="0" name=""/>
                        <p:cNvPicPr/>
                        <p:nvPr/>
                      </p:nvPicPr>
                      <p:blipFill>
                        <a:blip r:embed="rId19"/>
                        <a:stretch>
                          <a:fillRect/>
                        </a:stretch>
                      </p:blipFill>
                      <p:spPr>
                        <a:xfrm>
                          <a:off x="1566434" y="1135991"/>
                          <a:ext cx="317500" cy="622300"/>
                        </a:xfrm>
                        <a:prstGeom prst="rect">
                          <a:avLst/>
                        </a:prstGeom>
                      </p:spPr>
                    </p:pic>
                  </p:oleObj>
                </mc:Fallback>
              </mc:AlternateContent>
            </a:graphicData>
          </a:graphic>
        </p:graphicFrame>
      </p:grpSp>
      <p:grpSp>
        <p:nvGrpSpPr>
          <p:cNvPr id="35" name="Group 34"/>
          <p:cNvGrpSpPr/>
          <p:nvPr/>
        </p:nvGrpSpPr>
        <p:grpSpPr>
          <a:xfrm>
            <a:off x="5002103" y="3975295"/>
            <a:ext cx="1283858" cy="622300"/>
            <a:chOff x="1074533" y="1135991"/>
            <a:chExt cx="1283858" cy="622300"/>
          </a:xfrm>
        </p:grpSpPr>
        <p:sp>
          <p:nvSpPr>
            <p:cNvPr id="36" name="TextBox 35"/>
            <p:cNvSpPr txBox="1"/>
            <p:nvPr/>
          </p:nvSpPr>
          <p:spPr>
            <a:xfrm>
              <a:off x="1074533" y="1186324"/>
              <a:ext cx="1283858" cy="461665"/>
            </a:xfrm>
            <a:prstGeom prst="rect">
              <a:avLst/>
            </a:prstGeom>
            <a:noFill/>
          </p:spPr>
          <p:txBody>
            <a:bodyPr wrap="square" rtlCol="0">
              <a:spAutoFit/>
            </a:bodyPr>
            <a:lstStyle/>
            <a:p>
              <a:r>
                <a:rPr lang="en-US" sz="2400" dirty="0" smtClean="0"/>
                <a:t>( 9,     )</a:t>
              </a:r>
              <a:endParaRPr lang="en-US" sz="2400" dirty="0"/>
            </a:p>
          </p:txBody>
        </p:sp>
        <p:graphicFrame>
          <p:nvGraphicFramePr>
            <p:cNvPr id="37" name="Object 36"/>
            <p:cNvGraphicFramePr>
              <a:graphicFrameLocks noChangeAspect="1"/>
            </p:cNvGraphicFramePr>
            <p:nvPr>
              <p:extLst>
                <p:ext uri="{D42A27DB-BD31-4B8C-83A1-F6EECF244321}">
                  <p14:modId xmlns:p14="http://schemas.microsoft.com/office/powerpoint/2010/main" val="1593155839"/>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996" name="Equation" r:id="rId20" imgW="317500" imgH="622300" progId="Equation.3">
                    <p:embed/>
                  </p:oleObj>
                </mc:Choice>
                <mc:Fallback>
                  <p:oleObj name="Equation" r:id="rId20" imgW="317500" imgH="622300" progId="Equation.3">
                    <p:embed/>
                    <p:pic>
                      <p:nvPicPr>
                        <p:cNvPr id="0" name=""/>
                        <p:cNvPicPr/>
                        <p:nvPr/>
                      </p:nvPicPr>
                      <p:blipFill>
                        <a:blip r:embed="rId21"/>
                        <a:stretch>
                          <a:fillRect/>
                        </a:stretch>
                      </p:blipFill>
                      <p:spPr>
                        <a:xfrm>
                          <a:off x="1566434" y="1135991"/>
                          <a:ext cx="317500" cy="622300"/>
                        </a:xfrm>
                        <a:prstGeom prst="rect">
                          <a:avLst/>
                        </a:prstGeom>
                      </p:spPr>
                    </p:pic>
                  </p:oleObj>
                </mc:Fallback>
              </mc:AlternateContent>
            </a:graphicData>
          </a:graphic>
        </p:graphicFrame>
      </p:grpSp>
      <p:grpSp>
        <p:nvGrpSpPr>
          <p:cNvPr id="38" name="Group 37"/>
          <p:cNvGrpSpPr/>
          <p:nvPr/>
        </p:nvGrpSpPr>
        <p:grpSpPr>
          <a:xfrm>
            <a:off x="3717140" y="3918343"/>
            <a:ext cx="1283858" cy="622300"/>
            <a:chOff x="1074533" y="1135991"/>
            <a:chExt cx="1283858" cy="622300"/>
          </a:xfrm>
        </p:grpSpPr>
        <p:sp>
          <p:nvSpPr>
            <p:cNvPr id="39" name="TextBox 38"/>
            <p:cNvSpPr txBox="1"/>
            <p:nvPr/>
          </p:nvSpPr>
          <p:spPr>
            <a:xfrm>
              <a:off x="1074533" y="1186324"/>
              <a:ext cx="1283858" cy="461665"/>
            </a:xfrm>
            <a:prstGeom prst="rect">
              <a:avLst/>
            </a:prstGeom>
            <a:noFill/>
          </p:spPr>
          <p:txBody>
            <a:bodyPr wrap="square" rtlCol="0">
              <a:spAutoFit/>
            </a:bodyPr>
            <a:lstStyle/>
            <a:p>
              <a:r>
                <a:rPr lang="en-US" sz="2400" dirty="0" smtClean="0"/>
                <a:t>( 8,     )</a:t>
              </a:r>
              <a:endParaRPr lang="en-US" sz="2400" dirty="0"/>
            </a:p>
          </p:txBody>
        </p:sp>
        <p:graphicFrame>
          <p:nvGraphicFramePr>
            <p:cNvPr id="40" name="Object 39"/>
            <p:cNvGraphicFramePr>
              <a:graphicFrameLocks noChangeAspect="1"/>
            </p:cNvGraphicFramePr>
            <p:nvPr>
              <p:extLst>
                <p:ext uri="{D42A27DB-BD31-4B8C-83A1-F6EECF244321}">
                  <p14:modId xmlns:p14="http://schemas.microsoft.com/office/powerpoint/2010/main" val="810648238"/>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997" name="Equation" r:id="rId22" imgW="317500" imgH="622300" progId="Equation.3">
                    <p:embed/>
                  </p:oleObj>
                </mc:Choice>
                <mc:Fallback>
                  <p:oleObj name="Equation" r:id="rId22" imgW="317500" imgH="622300" progId="Equation.3">
                    <p:embed/>
                    <p:pic>
                      <p:nvPicPr>
                        <p:cNvPr id="0" name=""/>
                        <p:cNvPicPr/>
                        <p:nvPr/>
                      </p:nvPicPr>
                      <p:blipFill>
                        <a:blip r:embed="rId23"/>
                        <a:stretch>
                          <a:fillRect/>
                        </a:stretch>
                      </p:blipFill>
                      <p:spPr>
                        <a:xfrm>
                          <a:off x="1566434" y="1135991"/>
                          <a:ext cx="317500" cy="622300"/>
                        </a:xfrm>
                        <a:prstGeom prst="rect">
                          <a:avLst/>
                        </a:prstGeom>
                      </p:spPr>
                    </p:pic>
                  </p:oleObj>
                </mc:Fallback>
              </mc:AlternateContent>
            </a:graphicData>
          </a:graphic>
        </p:graphicFrame>
      </p:grpSp>
      <p:grpSp>
        <p:nvGrpSpPr>
          <p:cNvPr id="41" name="Group 40"/>
          <p:cNvGrpSpPr/>
          <p:nvPr/>
        </p:nvGrpSpPr>
        <p:grpSpPr>
          <a:xfrm>
            <a:off x="4218415" y="4642970"/>
            <a:ext cx="1283858" cy="622300"/>
            <a:chOff x="1074533" y="1135991"/>
            <a:chExt cx="1283858" cy="622300"/>
          </a:xfrm>
        </p:grpSpPr>
        <p:sp>
          <p:nvSpPr>
            <p:cNvPr id="42" name="TextBox 41"/>
            <p:cNvSpPr txBox="1"/>
            <p:nvPr/>
          </p:nvSpPr>
          <p:spPr>
            <a:xfrm>
              <a:off x="1074533" y="1186324"/>
              <a:ext cx="1283858" cy="461665"/>
            </a:xfrm>
            <a:prstGeom prst="rect">
              <a:avLst/>
            </a:prstGeom>
            <a:noFill/>
          </p:spPr>
          <p:txBody>
            <a:bodyPr wrap="square" rtlCol="0">
              <a:spAutoFit/>
            </a:bodyPr>
            <a:lstStyle/>
            <a:p>
              <a:r>
                <a:rPr lang="en-US" sz="2400" dirty="0" smtClean="0"/>
                <a:t>( 7,     )</a:t>
              </a:r>
              <a:endParaRPr lang="en-US" sz="2400" dirty="0"/>
            </a:p>
          </p:txBody>
        </p:sp>
        <p:graphicFrame>
          <p:nvGraphicFramePr>
            <p:cNvPr id="43" name="Object 42"/>
            <p:cNvGraphicFramePr>
              <a:graphicFrameLocks noChangeAspect="1"/>
            </p:cNvGraphicFramePr>
            <p:nvPr>
              <p:extLst>
                <p:ext uri="{D42A27DB-BD31-4B8C-83A1-F6EECF244321}">
                  <p14:modId xmlns:p14="http://schemas.microsoft.com/office/powerpoint/2010/main" val="2387740134"/>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998" name="Equation" r:id="rId24" imgW="317500" imgH="622300" progId="Equation.3">
                    <p:embed/>
                  </p:oleObj>
                </mc:Choice>
                <mc:Fallback>
                  <p:oleObj name="Equation" r:id="rId24" imgW="317500" imgH="622300" progId="Equation.3">
                    <p:embed/>
                    <p:pic>
                      <p:nvPicPr>
                        <p:cNvPr id="0" name=""/>
                        <p:cNvPicPr/>
                        <p:nvPr/>
                      </p:nvPicPr>
                      <p:blipFill>
                        <a:blip r:embed="rId25"/>
                        <a:stretch>
                          <a:fillRect/>
                        </a:stretch>
                      </p:blipFill>
                      <p:spPr>
                        <a:xfrm>
                          <a:off x="1566434" y="1135991"/>
                          <a:ext cx="317500" cy="622300"/>
                        </a:xfrm>
                        <a:prstGeom prst="rect">
                          <a:avLst/>
                        </a:prstGeom>
                      </p:spPr>
                    </p:pic>
                  </p:oleObj>
                </mc:Fallback>
              </mc:AlternateContent>
            </a:graphicData>
          </a:graphic>
        </p:graphicFrame>
      </p:grpSp>
      <p:sp>
        <p:nvSpPr>
          <p:cNvPr id="45" name="TextBox 44"/>
          <p:cNvSpPr txBox="1"/>
          <p:nvPr/>
        </p:nvSpPr>
        <p:spPr>
          <a:xfrm>
            <a:off x="2849722" y="4831748"/>
            <a:ext cx="1283858" cy="461665"/>
          </a:xfrm>
          <a:prstGeom prst="rect">
            <a:avLst/>
          </a:prstGeom>
          <a:noFill/>
        </p:spPr>
        <p:txBody>
          <a:bodyPr wrap="square" rtlCol="0">
            <a:spAutoFit/>
          </a:bodyPr>
          <a:lstStyle/>
          <a:p>
            <a:r>
              <a:rPr lang="en-US" sz="2400" dirty="0" smtClean="0"/>
              <a:t>( 6, 0 )</a:t>
            </a:r>
            <a:endParaRPr lang="en-US" sz="2400" dirty="0"/>
          </a:p>
        </p:txBody>
      </p:sp>
      <p:grpSp>
        <p:nvGrpSpPr>
          <p:cNvPr id="47" name="Group 46"/>
          <p:cNvGrpSpPr/>
          <p:nvPr/>
        </p:nvGrpSpPr>
        <p:grpSpPr>
          <a:xfrm>
            <a:off x="6379227" y="2644906"/>
            <a:ext cx="1283858" cy="622300"/>
            <a:chOff x="1074533" y="1135991"/>
            <a:chExt cx="1283858" cy="622300"/>
          </a:xfrm>
        </p:grpSpPr>
        <p:sp>
          <p:nvSpPr>
            <p:cNvPr id="48" name="TextBox 47"/>
            <p:cNvSpPr txBox="1"/>
            <p:nvPr/>
          </p:nvSpPr>
          <p:spPr>
            <a:xfrm>
              <a:off x="1074533" y="1186324"/>
              <a:ext cx="1283858" cy="461665"/>
            </a:xfrm>
            <a:prstGeom prst="rect">
              <a:avLst/>
            </a:prstGeom>
            <a:noFill/>
          </p:spPr>
          <p:txBody>
            <a:bodyPr wrap="square" rtlCol="0">
              <a:spAutoFit/>
            </a:bodyPr>
            <a:lstStyle/>
            <a:p>
              <a:r>
                <a:rPr lang="en-US" sz="2400" dirty="0" smtClean="0"/>
                <a:t>( 12,     )</a:t>
              </a:r>
              <a:endParaRPr lang="en-US" sz="2400" dirty="0"/>
            </a:p>
          </p:txBody>
        </p:sp>
        <p:graphicFrame>
          <p:nvGraphicFramePr>
            <p:cNvPr id="49" name="Object 48"/>
            <p:cNvGraphicFramePr>
              <a:graphicFrameLocks noChangeAspect="1"/>
            </p:cNvGraphicFramePr>
            <p:nvPr>
              <p:extLst>
                <p:ext uri="{D42A27DB-BD31-4B8C-83A1-F6EECF244321}">
                  <p14:modId xmlns:p14="http://schemas.microsoft.com/office/powerpoint/2010/main" val="2260057649"/>
                </p:ext>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1999" name="Equation" r:id="rId26" imgW="317500" imgH="622300" progId="Equation.3">
                    <p:embed/>
                  </p:oleObj>
                </mc:Choice>
                <mc:Fallback>
                  <p:oleObj name="Equation" r:id="rId26" imgW="317500" imgH="622300" progId="Equation.3">
                    <p:embed/>
                    <p:pic>
                      <p:nvPicPr>
                        <p:cNvPr id="0" name=""/>
                        <p:cNvPicPr/>
                        <p:nvPr/>
                      </p:nvPicPr>
                      <p:blipFill>
                        <a:blip r:embed="rId27"/>
                        <a:stretch>
                          <a:fillRect/>
                        </a:stretch>
                      </p:blipFill>
                      <p:spPr>
                        <a:xfrm>
                          <a:off x="1719939" y="1135991"/>
                          <a:ext cx="317500" cy="622300"/>
                        </a:xfrm>
                        <a:prstGeom prst="rect">
                          <a:avLst/>
                        </a:prstGeom>
                      </p:spPr>
                    </p:pic>
                  </p:oleObj>
                </mc:Fallback>
              </mc:AlternateContent>
            </a:graphicData>
          </a:graphic>
        </p:graphicFrame>
      </p:grpSp>
      <p:grpSp>
        <p:nvGrpSpPr>
          <p:cNvPr id="50" name="Group 49"/>
          <p:cNvGrpSpPr/>
          <p:nvPr/>
        </p:nvGrpSpPr>
        <p:grpSpPr>
          <a:xfrm>
            <a:off x="5526868" y="3564925"/>
            <a:ext cx="1283858" cy="622300"/>
            <a:chOff x="1074533" y="1135991"/>
            <a:chExt cx="1283858" cy="622300"/>
          </a:xfrm>
        </p:grpSpPr>
        <p:sp>
          <p:nvSpPr>
            <p:cNvPr id="51" name="TextBox 50"/>
            <p:cNvSpPr txBox="1"/>
            <p:nvPr/>
          </p:nvSpPr>
          <p:spPr>
            <a:xfrm>
              <a:off x="1074533" y="1186324"/>
              <a:ext cx="1283858" cy="461665"/>
            </a:xfrm>
            <a:prstGeom prst="rect">
              <a:avLst/>
            </a:prstGeom>
            <a:noFill/>
          </p:spPr>
          <p:txBody>
            <a:bodyPr wrap="square" rtlCol="0">
              <a:spAutoFit/>
            </a:bodyPr>
            <a:lstStyle/>
            <a:p>
              <a:r>
                <a:rPr lang="en-US" sz="2400" dirty="0" smtClean="0"/>
                <a:t>( 11,     )</a:t>
              </a:r>
              <a:endParaRPr lang="en-US" sz="2400" dirty="0"/>
            </a:p>
          </p:txBody>
        </p:sp>
        <p:graphicFrame>
          <p:nvGraphicFramePr>
            <p:cNvPr id="52" name="Object 51"/>
            <p:cNvGraphicFramePr>
              <a:graphicFrameLocks noChangeAspect="1"/>
            </p:cNvGraphicFramePr>
            <p:nvPr>
              <p:extLst>
                <p:ext uri="{D42A27DB-BD31-4B8C-83A1-F6EECF244321}">
                  <p14:modId xmlns:p14="http://schemas.microsoft.com/office/powerpoint/2010/main" val="4283561868"/>
                </p:ext>
              </p:extLst>
            </p:nvPr>
          </p:nvGraphicFramePr>
          <p:xfrm>
            <a:off x="1705984" y="1135991"/>
            <a:ext cx="317500" cy="622300"/>
          </p:xfrm>
          <a:graphic>
            <a:graphicData uri="http://schemas.openxmlformats.org/presentationml/2006/ole">
              <mc:AlternateContent xmlns:mc="http://schemas.openxmlformats.org/markup-compatibility/2006">
                <mc:Choice xmlns:v="urn:schemas-microsoft-com:vml" Requires="v">
                  <p:oleObj spid="_x0000_s2000" name="Equation" r:id="rId28" imgW="317500" imgH="622300" progId="Equation.3">
                    <p:embed/>
                  </p:oleObj>
                </mc:Choice>
                <mc:Fallback>
                  <p:oleObj name="Equation" r:id="rId28" imgW="317500" imgH="622300" progId="Equation.3">
                    <p:embed/>
                    <p:pic>
                      <p:nvPicPr>
                        <p:cNvPr id="0" name=""/>
                        <p:cNvPicPr/>
                        <p:nvPr/>
                      </p:nvPicPr>
                      <p:blipFill>
                        <a:blip r:embed="rId29"/>
                        <a:stretch>
                          <a:fillRect/>
                        </a:stretch>
                      </p:blipFill>
                      <p:spPr>
                        <a:xfrm>
                          <a:off x="1705984" y="1135991"/>
                          <a:ext cx="317500" cy="622300"/>
                        </a:xfrm>
                        <a:prstGeom prst="rect">
                          <a:avLst/>
                        </a:prstGeom>
                      </p:spPr>
                    </p:pic>
                  </p:oleObj>
                </mc:Fallback>
              </mc:AlternateContent>
            </a:graphicData>
          </a:graphic>
        </p:graphicFrame>
      </p:grpSp>
      <p:grpSp>
        <p:nvGrpSpPr>
          <p:cNvPr id="53" name="Group 52"/>
          <p:cNvGrpSpPr/>
          <p:nvPr/>
        </p:nvGrpSpPr>
        <p:grpSpPr>
          <a:xfrm>
            <a:off x="5093160" y="2824094"/>
            <a:ext cx="1283858" cy="622300"/>
            <a:chOff x="1074533" y="1135991"/>
            <a:chExt cx="1283858" cy="622300"/>
          </a:xfrm>
        </p:grpSpPr>
        <p:sp>
          <p:nvSpPr>
            <p:cNvPr id="54" name="TextBox 53"/>
            <p:cNvSpPr txBox="1"/>
            <p:nvPr/>
          </p:nvSpPr>
          <p:spPr>
            <a:xfrm>
              <a:off x="1074533" y="1186324"/>
              <a:ext cx="1283858" cy="461665"/>
            </a:xfrm>
            <a:prstGeom prst="rect">
              <a:avLst/>
            </a:prstGeom>
            <a:noFill/>
          </p:spPr>
          <p:txBody>
            <a:bodyPr wrap="square" rtlCol="0">
              <a:spAutoFit/>
            </a:bodyPr>
            <a:lstStyle/>
            <a:p>
              <a:r>
                <a:rPr lang="en-US" sz="2400" dirty="0" smtClean="0"/>
                <a:t>( 10,     )</a:t>
              </a:r>
              <a:endParaRPr lang="en-US" sz="2400" dirty="0"/>
            </a:p>
          </p:txBody>
        </p:sp>
        <p:graphicFrame>
          <p:nvGraphicFramePr>
            <p:cNvPr id="55" name="Object 54"/>
            <p:cNvGraphicFramePr>
              <a:graphicFrameLocks noChangeAspect="1"/>
            </p:cNvGraphicFramePr>
            <p:nvPr>
              <p:extLst>
                <p:ext uri="{D42A27DB-BD31-4B8C-83A1-F6EECF244321}">
                  <p14:modId xmlns:p14="http://schemas.microsoft.com/office/powerpoint/2010/main" val="1328576404"/>
                </p:ext>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2001" name="Equation" r:id="rId30" imgW="317500" imgH="622300" progId="Equation.3">
                    <p:embed/>
                  </p:oleObj>
                </mc:Choice>
                <mc:Fallback>
                  <p:oleObj name="Equation" r:id="rId30" imgW="317500" imgH="622300" progId="Equation.3">
                    <p:embed/>
                    <p:pic>
                      <p:nvPicPr>
                        <p:cNvPr id="0" name=""/>
                        <p:cNvPicPr/>
                        <p:nvPr/>
                      </p:nvPicPr>
                      <p:blipFill>
                        <a:blip r:embed="rId31"/>
                        <a:stretch>
                          <a:fillRect/>
                        </a:stretch>
                      </p:blipFill>
                      <p:spPr>
                        <a:xfrm>
                          <a:off x="1719939" y="1135991"/>
                          <a:ext cx="317500" cy="622300"/>
                        </a:xfrm>
                        <a:prstGeom prst="rect">
                          <a:avLst/>
                        </a:prstGeom>
                      </p:spPr>
                    </p:pic>
                  </p:oleObj>
                </mc:Fallback>
              </mc:AlternateContent>
            </a:graphicData>
          </a:graphic>
        </p:graphicFrame>
      </p:grpSp>
      <p:grpSp>
        <p:nvGrpSpPr>
          <p:cNvPr id="56" name="Group 55"/>
          <p:cNvGrpSpPr/>
          <p:nvPr/>
        </p:nvGrpSpPr>
        <p:grpSpPr>
          <a:xfrm>
            <a:off x="7199257" y="1301685"/>
            <a:ext cx="1283858" cy="622300"/>
            <a:chOff x="1074533" y="1135991"/>
            <a:chExt cx="1283858" cy="622300"/>
          </a:xfrm>
        </p:grpSpPr>
        <p:sp>
          <p:nvSpPr>
            <p:cNvPr id="57" name="TextBox 56"/>
            <p:cNvSpPr txBox="1"/>
            <p:nvPr/>
          </p:nvSpPr>
          <p:spPr>
            <a:xfrm>
              <a:off x="1074533" y="1186324"/>
              <a:ext cx="1283858" cy="461665"/>
            </a:xfrm>
            <a:prstGeom prst="rect">
              <a:avLst/>
            </a:prstGeom>
            <a:noFill/>
          </p:spPr>
          <p:txBody>
            <a:bodyPr wrap="square" rtlCol="0">
              <a:spAutoFit/>
            </a:bodyPr>
            <a:lstStyle/>
            <a:p>
              <a:r>
                <a:rPr lang="en-US" sz="2400" dirty="0" smtClean="0"/>
                <a:t>( 15,     )</a:t>
              </a:r>
              <a:endParaRPr lang="en-US" sz="2400" dirty="0"/>
            </a:p>
          </p:txBody>
        </p:sp>
        <p:graphicFrame>
          <p:nvGraphicFramePr>
            <p:cNvPr id="58" name="Object 57"/>
            <p:cNvGraphicFramePr>
              <a:graphicFrameLocks noChangeAspect="1"/>
            </p:cNvGraphicFramePr>
            <p:nvPr>
              <p:extLst>
                <p:ext uri="{D42A27DB-BD31-4B8C-83A1-F6EECF244321}">
                  <p14:modId xmlns:p14="http://schemas.microsoft.com/office/powerpoint/2010/main" val="3754380848"/>
                </p:ext>
              </p:extLst>
            </p:nvPr>
          </p:nvGraphicFramePr>
          <p:xfrm>
            <a:off x="1692029" y="1135991"/>
            <a:ext cx="317500" cy="622300"/>
          </p:xfrm>
          <a:graphic>
            <a:graphicData uri="http://schemas.openxmlformats.org/presentationml/2006/ole">
              <mc:AlternateContent xmlns:mc="http://schemas.openxmlformats.org/markup-compatibility/2006">
                <mc:Choice xmlns:v="urn:schemas-microsoft-com:vml" Requires="v">
                  <p:oleObj spid="_x0000_s2002" name="Equation" r:id="rId32" imgW="317500" imgH="622300" progId="Equation.3">
                    <p:embed/>
                  </p:oleObj>
                </mc:Choice>
                <mc:Fallback>
                  <p:oleObj name="Equation" r:id="rId32" imgW="317500" imgH="622300" progId="Equation.3">
                    <p:embed/>
                    <p:pic>
                      <p:nvPicPr>
                        <p:cNvPr id="0" name=""/>
                        <p:cNvPicPr/>
                        <p:nvPr/>
                      </p:nvPicPr>
                      <p:blipFill>
                        <a:blip r:embed="rId33"/>
                        <a:stretch>
                          <a:fillRect/>
                        </a:stretch>
                      </p:blipFill>
                      <p:spPr>
                        <a:xfrm>
                          <a:off x="1692029" y="1135991"/>
                          <a:ext cx="317500" cy="622300"/>
                        </a:xfrm>
                        <a:prstGeom prst="rect">
                          <a:avLst/>
                        </a:prstGeom>
                      </p:spPr>
                    </p:pic>
                  </p:oleObj>
                </mc:Fallback>
              </mc:AlternateContent>
            </a:graphicData>
          </a:graphic>
        </p:graphicFrame>
      </p:grpSp>
      <p:grpSp>
        <p:nvGrpSpPr>
          <p:cNvPr id="59" name="Group 58"/>
          <p:cNvGrpSpPr/>
          <p:nvPr/>
        </p:nvGrpSpPr>
        <p:grpSpPr>
          <a:xfrm>
            <a:off x="7281882" y="3114934"/>
            <a:ext cx="1283858" cy="622300"/>
            <a:chOff x="1074533" y="1135991"/>
            <a:chExt cx="1283858" cy="622300"/>
          </a:xfrm>
        </p:grpSpPr>
        <p:sp>
          <p:nvSpPr>
            <p:cNvPr id="60" name="TextBox 59"/>
            <p:cNvSpPr txBox="1"/>
            <p:nvPr/>
          </p:nvSpPr>
          <p:spPr>
            <a:xfrm>
              <a:off x="1074533" y="1186324"/>
              <a:ext cx="1283858" cy="461665"/>
            </a:xfrm>
            <a:prstGeom prst="rect">
              <a:avLst/>
            </a:prstGeom>
            <a:noFill/>
          </p:spPr>
          <p:txBody>
            <a:bodyPr wrap="square" rtlCol="0">
              <a:spAutoFit/>
            </a:bodyPr>
            <a:lstStyle/>
            <a:p>
              <a:r>
                <a:rPr lang="en-US" sz="2400" dirty="0" smtClean="0"/>
                <a:t>( 16,     )</a:t>
              </a:r>
              <a:endParaRPr lang="en-US" sz="2400" dirty="0"/>
            </a:p>
          </p:txBody>
        </p:sp>
        <p:graphicFrame>
          <p:nvGraphicFramePr>
            <p:cNvPr id="61" name="Object 60"/>
            <p:cNvGraphicFramePr>
              <a:graphicFrameLocks noChangeAspect="1"/>
            </p:cNvGraphicFramePr>
            <p:nvPr>
              <p:extLst>
                <p:ext uri="{D42A27DB-BD31-4B8C-83A1-F6EECF244321}">
                  <p14:modId xmlns:p14="http://schemas.microsoft.com/office/powerpoint/2010/main" val="3590064775"/>
                </p:ext>
              </p:extLst>
            </p:nvPr>
          </p:nvGraphicFramePr>
          <p:xfrm>
            <a:off x="1692029" y="1135991"/>
            <a:ext cx="317500" cy="622300"/>
          </p:xfrm>
          <a:graphic>
            <a:graphicData uri="http://schemas.openxmlformats.org/presentationml/2006/ole">
              <mc:AlternateContent xmlns:mc="http://schemas.openxmlformats.org/markup-compatibility/2006">
                <mc:Choice xmlns:v="urn:schemas-microsoft-com:vml" Requires="v">
                  <p:oleObj spid="_x0000_s2003" name="Equation" r:id="rId34" imgW="317500" imgH="622300" progId="Equation.3">
                    <p:embed/>
                  </p:oleObj>
                </mc:Choice>
                <mc:Fallback>
                  <p:oleObj name="Equation" r:id="rId34" imgW="317500" imgH="622300" progId="Equation.3">
                    <p:embed/>
                    <p:pic>
                      <p:nvPicPr>
                        <p:cNvPr id="0" name=""/>
                        <p:cNvPicPr/>
                        <p:nvPr/>
                      </p:nvPicPr>
                      <p:blipFill>
                        <a:blip r:embed="rId35"/>
                        <a:stretch>
                          <a:fillRect/>
                        </a:stretch>
                      </p:blipFill>
                      <p:spPr>
                        <a:xfrm>
                          <a:off x="1692029" y="1135991"/>
                          <a:ext cx="317500" cy="622300"/>
                        </a:xfrm>
                        <a:prstGeom prst="rect">
                          <a:avLst/>
                        </a:prstGeom>
                      </p:spPr>
                    </p:pic>
                  </p:oleObj>
                </mc:Fallback>
              </mc:AlternateContent>
            </a:graphicData>
          </a:graphic>
        </p:graphicFrame>
      </p:grpSp>
      <p:grpSp>
        <p:nvGrpSpPr>
          <p:cNvPr id="62" name="Group 61"/>
          <p:cNvGrpSpPr/>
          <p:nvPr/>
        </p:nvGrpSpPr>
        <p:grpSpPr>
          <a:xfrm>
            <a:off x="6387658" y="769080"/>
            <a:ext cx="1283858" cy="622300"/>
            <a:chOff x="1074533" y="1135991"/>
            <a:chExt cx="1283858" cy="622300"/>
          </a:xfrm>
        </p:grpSpPr>
        <p:sp>
          <p:nvSpPr>
            <p:cNvPr id="63" name="TextBox 62"/>
            <p:cNvSpPr txBox="1"/>
            <p:nvPr/>
          </p:nvSpPr>
          <p:spPr>
            <a:xfrm>
              <a:off x="1074533" y="1186324"/>
              <a:ext cx="1283858" cy="461665"/>
            </a:xfrm>
            <a:prstGeom prst="rect">
              <a:avLst/>
            </a:prstGeom>
            <a:noFill/>
          </p:spPr>
          <p:txBody>
            <a:bodyPr wrap="square" rtlCol="0">
              <a:spAutoFit/>
            </a:bodyPr>
            <a:lstStyle/>
            <a:p>
              <a:r>
                <a:rPr lang="en-US" sz="2400" dirty="0" smtClean="0"/>
                <a:t>( 14,     )</a:t>
              </a:r>
              <a:endParaRPr lang="en-US" sz="2400" dirty="0"/>
            </a:p>
          </p:txBody>
        </p:sp>
        <p:graphicFrame>
          <p:nvGraphicFramePr>
            <p:cNvPr id="64" name="Object 63"/>
            <p:cNvGraphicFramePr>
              <a:graphicFrameLocks noChangeAspect="1"/>
            </p:cNvGraphicFramePr>
            <p:nvPr>
              <p:extLst>
                <p:ext uri="{D42A27DB-BD31-4B8C-83A1-F6EECF244321}">
                  <p14:modId xmlns:p14="http://schemas.microsoft.com/office/powerpoint/2010/main" val="1049154154"/>
                </p:ext>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2004" name="Equation" r:id="rId36" imgW="317500" imgH="622300" progId="Equation.3">
                    <p:embed/>
                  </p:oleObj>
                </mc:Choice>
                <mc:Fallback>
                  <p:oleObj name="Equation" r:id="rId36" imgW="317500" imgH="622300" progId="Equation.3">
                    <p:embed/>
                    <p:pic>
                      <p:nvPicPr>
                        <p:cNvPr id="0" name=""/>
                        <p:cNvPicPr/>
                        <p:nvPr/>
                      </p:nvPicPr>
                      <p:blipFill>
                        <a:blip r:embed="rId37"/>
                        <a:stretch>
                          <a:fillRect/>
                        </a:stretch>
                      </p:blipFill>
                      <p:spPr>
                        <a:xfrm>
                          <a:off x="1719939" y="1135991"/>
                          <a:ext cx="317500" cy="622300"/>
                        </a:xfrm>
                        <a:prstGeom prst="rect">
                          <a:avLst/>
                        </a:prstGeom>
                      </p:spPr>
                    </p:pic>
                  </p:oleObj>
                </mc:Fallback>
              </mc:AlternateContent>
            </a:graphicData>
          </a:graphic>
        </p:graphicFrame>
      </p:grpSp>
    </p:spTree>
    <p:extLst>
      <p:ext uri="{BB962C8B-B14F-4D97-AF65-F5344CB8AC3E}">
        <p14:creationId xmlns:p14="http://schemas.microsoft.com/office/powerpoint/2010/main" val="1451731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1399432"/>
            <a:ext cx="85879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4477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06197" y="3831630"/>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196142" y="6502046"/>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277403" y="38316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429803" y="39840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582203" y="41364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734603" y="42888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378983" y="44412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531383" y="45936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683783" y="47460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319696" y="4898430"/>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1472096" y="5050830"/>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1624496" y="5203230"/>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1277343" y="53556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1429743" y="55080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1582143" y="56604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1734543" y="58128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1370456" y="596523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1522856" y="611763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1675256" y="627003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508000" y="-29927"/>
            <a:ext cx="7687733" cy="584775"/>
          </a:xfrm>
          <a:prstGeom prst="rect">
            <a:avLst/>
          </a:prstGeom>
          <a:noFill/>
        </p:spPr>
        <p:txBody>
          <a:bodyPr wrap="square" rtlCol="0">
            <a:spAutoFit/>
          </a:bodyPr>
          <a:lstStyle/>
          <a:p>
            <a:r>
              <a:rPr lang="en-US" sz="3200" dirty="0" smtClean="0"/>
              <a:t>Not period 2 implies </a:t>
            </a:r>
            <a:r>
              <a:rPr lang="en-US" sz="3200" dirty="0" err="1" smtClean="0"/>
              <a:t>Φ</a:t>
            </a:r>
            <a:r>
              <a:rPr lang="en-US" sz="3200" baseline="30000" dirty="0" err="1" smtClean="0"/>
              <a:t>q</a:t>
            </a:r>
            <a:r>
              <a:rPr lang="en-US" sz="3200" dirty="0" smtClean="0"/>
              <a:t>(f) large.</a:t>
            </a:r>
          </a:p>
        </p:txBody>
      </p:sp>
      <p:grpSp>
        <p:nvGrpSpPr>
          <p:cNvPr id="10" name="Group 9"/>
          <p:cNvGrpSpPr/>
          <p:nvPr/>
        </p:nvGrpSpPr>
        <p:grpSpPr>
          <a:xfrm>
            <a:off x="1315983" y="6503370"/>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1819436" y="3877344"/>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641947" y="719191"/>
            <a:ext cx="2675447" cy="2815934"/>
            <a:chOff x="5418667" y="621492"/>
            <a:chExt cx="2675447" cy="2815934"/>
          </a:xfrm>
        </p:grpSpPr>
        <p:cxnSp>
          <p:nvCxnSpPr>
            <p:cNvPr id="82" name="Straight Connector 81"/>
            <p:cNvCxnSpPr/>
            <p:nvPr/>
          </p:nvCxnSpPr>
          <p:spPr>
            <a:xfrm>
              <a:off x="5545656" y="621492"/>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328849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181533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155285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181532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20354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201852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183224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1535892"/>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182376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20184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199309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182374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152739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1823734"/>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203540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201846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183218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156970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53" name="Group 52"/>
            <p:cNvGrpSpPr/>
            <p:nvPr/>
          </p:nvGrpSpPr>
          <p:grpSpPr>
            <a:xfrm>
              <a:off x="5557789" y="3292592"/>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665193"/>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cxnSp>
        <p:nvCxnSpPr>
          <p:cNvPr id="72" name="Straight Connector 71"/>
          <p:cNvCxnSpPr/>
          <p:nvPr/>
        </p:nvCxnSpPr>
        <p:spPr>
          <a:xfrm>
            <a:off x="5780407" y="3843394"/>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653418" y="6510394"/>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734679" y="503724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5" name="Oval 74"/>
          <p:cNvSpPr/>
          <p:nvPr/>
        </p:nvSpPr>
        <p:spPr>
          <a:xfrm>
            <a:off x="5887079" y="4774758"/>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6" name="Oval 75"/>
          <p:cNvSpPr/>
          <p:nvPr/>
        </p:nvSpPr>
        <p:spPr>
          <a:xfrm>
            <a:off x="6039479" y="503722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7" name="Oval 76"/>
          <p:cNvSpPr/>
          <p:nvPr/>
        </p:nvSpPr>
        <p:spPr>
          <a:xfrm>
            <a:off x="6200413" y="5247218"/>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8" name="Oval 77"/>
          <p:cNvSpPr/>
          <p:nvPr/>
        </p:nvSpPr>
        <p:spPr>
          <a:xfrm>
            <a:off x="5827792" y="524042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9" name="Oval 78"/>
          <p:cNvSpPr/>
          <p:nvPr/>
        </p:nvSpPr>
        <p:spPr>
          <a:xfrm>
            <a:off x="5980192" y="505414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0" name="Oval 79"/>
          <p:cNvSpPr/>
          <p:nvPr/>
        </p:nvSpPr>
        <p:spPr>
          <a:xfrm>
            <a:off x="6132592" y="4757794"/>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1" name="Oval 80"/>
          <p:cNvSpPr/>
          <p:nvPr/>
        </p:nvSpPr>
        <p:spPr>
          <a:xfrm>
            <a:off x="5802373" y="504566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1" name="Oval 100"/>
          <p:cNvSpPr/>
          <p:nvPr/>
        </p:nvSpPr>
        <p:spPr>
          <a:xfrm>
            <a:off x="5954773" y="524040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2" name="Oval 101"/>
          <p:cNvSpPr/>
          <p:nvPr/>
        </p:nvSpPr>
        <p:spPr>
          <a:xfrm>
            <a:off x="6107173" y="521499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3" name="Oval 102"/>
          <p:cNvSpPr/>
          <p:nvPr/>
        </p:nvSpPr>
        <p:spPr>
          <a:xfrm>
            <a:off x="5734619" y="5045648"/>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4" name="Oval 103"/>
          <p:cNvSpPr/>
          <p:nvPr/>
        </p:nvSpPr>
        <p:spPr>
          <a:xfrm>
            <a:off x="5887019" y="4749297"/>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5" name="Oval 104"/>
          <p:cNvSpPr/>
          <p:nvPr/>
        </p:nvSpPr>
        <p:spPr>
          <a:xfrm>
            <a:off x="6039419" y="504563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6" name="Oval 105"/>
          <p:cNvSpPr/>
          <p:nvPr/>
        </p:nvSpPr>
        <p:spPr>
          <a:xfrm>
            <a:off x="6191819" y="525730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7" name="Oval 106"/>
          <p:cNvSpPr/>
          <p:nvPr/>
        </p:nvSpPr>
        <p:spPr>
          <a:xfrm>
            <a:off x="5836199" y="5240365"/>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8" name="Oval 107"/>
          <p:cNvSpPr/>
          <p:nvPr/>
        </p:nvSpPr>
        <p:spPr>
          <a:xfrm>
            <a:off x="5988599" y="5054085"/>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0" name="Oval 109"/>
          <p:cNvSpPr/>
          <p:nvPr/>
        </p:nvSpPr>
        <p:spPr>
          <a:xfrm>
            <a:off x="6140999" y="4791602"/>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12" name="Group 111"/>
          <p:cNvGrpSpPr/>
          <p:nvPr/>
        </p:nvGrpSpPr>
        <p:grpSpPr>
          <a:xfrm>
            <a:off x="5792540" y="6514494"/>
            <a:ext cx="2519843" cy="1324"/>
            <a:chOff x="1526385" y="4338399"/>
            <a:chExt cx="2059507" cy="1324"/>
          </a:xfrm>
        </p:grpSpPr>
        <p:cxnSp>
          <p:nvCxnSpPr>
            <p:cNvPr id="118" name="Straight Connector 117"/>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6291853" y="3887095"/>
            <a:ext cx="1519691" cy="2627399"/>
            <a:chOff x="2028761" y="1705230"/>
            <a:chExt cx="1519691" cy="2627399"/>
          </a:xfrm>
        </p:grpSpPr>
        <p:cxnSp>
          <p:nvCxnSpPr>
            <p:cNvPr id="114" name="Straight Connector 113"/>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182345" y="727065"/>
            <a:ext cx="2675447" cy="2802417"/>
            <a:chOff x="1405467" y="1659516"/>
            <a:chExt cx="2675447" cy="2802417"/>
          </a:xfrm>
        </p:grpSpPr>
        <p:cxnSp>
          <p:nvCxnSpPr>
            <p:cNvPr id="124" name="Straight Connector 123"/>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7" name="Oval 126"/>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8" name="Oval 127"/>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9" name="Oval 128"/>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0" name="Oval 129"/>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1" name="Oval 130"/>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2" name="Oval 131"/>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3" name="Oval 132"/>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4" name="Oval 133"/>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5" name="Oval 134"/>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6" name="Oval 135"/>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7" name="Oval 136"/>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8" name="Oval 137"/>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9" name="Oval 138"/>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0" name="Oval 139"/>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1" name="Oval 140"/>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2" name="Oval 141"/>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43" name="Group 142"/>
            <p:cNvGrpSpPr/>
            <p:nvPr/>
          </p:nvGrpSpPr>
          <p:grpSpPr>
            <a:xfrm>
              <a:off x="1525308" y="4331256"/>
              <a:ext cx="2519843" cy="1324"/>
              <a:chOff x="1526385" y="4338399"/>
              <a:chExt cx="2059507" cy="1324"/>
            </a:xfrm>
          </p:grpSpPr>
          <p:cxnSp>
            <p:nvCxnSpPr>
              <p:cNvPr id="149" name="Straight Connector 14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28761" y="1705230"/>
              <a:ext cx="1519691" cy="2627399"/>
              <a:chOff x="2028761" y="1705230"/>
              <a:chExt cx="1519691" cy="2627399"/>
            </a:xfrm>
          </p:grpSpPr>
          <p:cxnSp>
            <p:nvCxnSpPr>
              <p:cNvPr id="145" name="Straight Connector 144"/>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02487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4052</TotalTime>
  <Words>2396</Words>
  <Application>Microsoft Office PowerPoint</Application>
  <PresentationFormat>On-screen Show (4:3)</PresentationFormat>
  <Paragraphs>313</Paragraphs>
  <Slides>54</Slides>
  <Notes>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8" baseType="lpstr">
      <vt:lpstr>MS PGothic</vt:lpstr>
      <vt:lpstr>Arial</vt:lpstr>
      <vt:lpstr>Calibri</vt:lpstr>
      <vt:lpstr>Calibri Light</vt:lpstr>
      <vt:lpstr>CMBX12</vt:lpstr>
      <vt:lpstr>CMMI12</vt:lpstr>
      <vt:lpstr>CMR12</vt:lpstr>
      <vt:lpstr>CMR8</vt:lpstr>
      <vt:lpstr>msgothic</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Categorization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Iowa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Darcy, Isabel K</dc:creator>
  <cp:keywords/>
  <dc:description/>
  <cp:lastModifiedBy>Darcy, Isabel K</cp:lastModifiedBy>
  <cp:revision>79</cp:revision>
  <dcterms:created xsi:type="dcterms:W3CDTF">2015-04-14T01:56:55Z</dcterms:created>
  <dcterms:modified xsi:type="dcterms:W3CDTF">2015-04-23T15:41:41Z</dcterms:modified>
  <cp:category/>
</cp:coreProperties>
</file>