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sldIdLst>
    <p:sldId id="334" r:id="rId2"/>
    <p:sldId id="335" r:id="rId3"/>
    <p:sldId id="340" r:id="rId4"/>
    <p:sldId id="363" r:id="rId5"/>
    <p:sldId id="343" r:id="rId6"/>
    <p:sldId id="344" r:id="rId7"/>
    <p:sldId id="346" r:id="rId8"/>
    <p:sldId id="369" r:id="rId9"/>
    <p:sldId id="370" r:id="rId10"/>
    <p:sldId id="372" r:id="rId11"/>
    <p:sldId id="374" r:id="rId12"/>
    <p:sldId id="354" r:id="rId13"/>
    <p:sldId id="355" r:id="rId14"/>
    <p:sldId id="367" r:id="rId15"/>
    <p:sldId id="368" r:id="rId16"/>
    <p:sldId id="375" r:id="rId17"/>
    <p:sldId id="353" r:id="rId18"/>
    <p:sldId id="366" r:id="rId19"/>
    <p:sldId id="364" r:id="rId20"/>
    <p:sldId id="365" r:id="rId21"/>
    <p:sldId id="352" r:id="rId22"/>
    <p:sldId id="392" r:id="rId23"/>
    <p:sldId id="393" r:id="rId24"/>
    <p:sldId id="394" r:id="rId25"/>
    <p:sldId id="395" r:id="rId26"/>
    <p:sldId id="376" r:id="rId27"/>
    <p:sldId id="410" r:id="rId28"/>
    <p:sldId id="377" r:id="rId29"/>
    <p:sldId id="378" r:id="rId30"/>
    <p:sldId id="379" r:id="rId31"/>
    <p:sldId id="380" r:id="rId32"/>
    <p:sldId id="381" r:id="rId33"/>
    <p:sldId id="382" r:id="rId34"/>
    <p:sldId id="383" r:id="rId35"/>
    <p:sldId id="384" r:id="rId36"/>
    <p:sldId id="385" r:id="rId37"/>
    <p:sldId id="386" r:id="rId38"/>
    <p:sldId id="387" r:id="rId39"/>
    <p:sldId id="388" r:id="rId40"/>
    <p:sldId id="389" r:id="rId41"/>
    <p:sldId id="390" r:id="rId42"/>
    <p:sldId id="391" r:id="rId43"/>
    <p:sldId id="397" r:id="rId44"/>
    <p:sldId id="409" r:id="rId45"/>
    <p:sldId id="396" r:id="rId46"/>
    <p:sldId id="408" r:id="rId47"/>
    <p:sldId id="401" r:id="rId48"/>
    <p:sldId id="399" r:id="rId49"/>
    <p:sldId id="411" r:id="rId50"/>
    <p:sldId id="400" r:id="rId51"/>
    <p:sldId id="398" r:id="rId52"/>
    <p:sldId id="402" r:id="rId53"/>
    <p:sldId id="403" r:id="rId54"/>
    <p:sldId id="404" r:id="rId55"/>
    <p:sldId id="405" r:id="rId56"/>
    <p:sldId id="406" r:id="rId57"/>
    <p:sldId id="407"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0000"/>
    <a:srgbClr val="A60000"/>
    <a:srgbClr val="FFD9FF"/>
    <a:srgbClr val="FFB7B7"/>
    <a:srgbClr val="E8D9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204" autoAdjust="0"/>
    <p:restoredTop sz="94660"/>
  </p:normalViewPr>
  <p:slideViewPr>
    <p:cSldViewPr snapToGrid="0">
      <p:cViewPr varScale="1">
        <p:scale>
          <a:sx n="97" d="100"/>
          <a:sy n="97" d="100"/>
        </p:scale>
        <p:origin x="648" y="64"/>
      </p:cViewPr>
      <p:guideLst>
        <p:guide orient="horz" pos="2160"/>
        <p:guide pos="2880"/>
      </p:guideLst>
    </p:cSldViewPr>
  </p:slideViewPr>
  <p:notesTextViewPr>
    <p:cViewPr>
      <p:scale>
        <a:sx n="1" d="1"/>
        <a:sy n="1" d="1"/>
      </p:scale>
      <p:origin x="0" y="0"/>
    </p:cViewPr>
  </p:notesTextViewPr>
  <p:sorterViewPr>
    <p:cViewPr>
      <p:scale>
        <a:sx n="155" d="100"/>
        <a:sy n="155" d="100"/>
      </p:scale>
      <p:origin x="0" y="-308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2.emf"/><Relationship Id="rId13" Type="http://schemas.openxmlformats.org/officeDocument/2006/relationships/image" Target="../media/image17.emf"/><Relationship Id="rId3" Type="http://schemas.openxmlformats.org/officeDocument/2006/relationships/image" Target="../media/image7.emf"/><Relationship Id="rId7" Type="http://schemas.openxmlformats.org/officeDocument/2006/relationships/image" Target="../media/image11.emf"/><Relationship Id="rId12" Type="http://schemas.openxmlformats.org/officeDocument/2006/relationships/image" Target="../media/image16.emf"/><Relationship Id="rId2" Type="http://schemas.openxmlformats.org/officeDocument/2006/relationships/image" Target="../media/image6.emf"/><Relationship Id="rId16" Type="http://schemas.openxmlformats.org/officeDocument/2006/relationships/image" Target="../media/image20.emf"/><Relationship Id="rId1" Type="http://schemas.openxmlformats.org/officeDocument/2006/relationships/image" Target="../media/image5.emf"/><Relationship Id="rId6" Type="http://schemas.openxmlformats.org/officeDocument/2006/relationships/image" Target="../media/image10.emf"/><Relationship Id="rId11" Type="http://schemas.openxmlformats.org/officeDocument/2006/relationships/image" Target="../media/image15.emf"/><Relationship Id="rId5" Type="http://schemas.openxmlformats.org/officeDocument/2006/relationships/image" Target="../media/image9.emf"/><Relationship Id="rId15" Type="http://schemas.openxmlformats.org/officeDocument/2006/relationships/image" Target="../media/image19.emf"/><Relationship Id="rId10" Type="http://schemas.openxmlformats.org/officeDocument/2006/relationships/image" Target="../media/image14.emf"/><Relationship Id="rId4" Type="http://schemas.openxmlformats.org/officeDocument/2006/relationships/image" Target="../media/image8.emf"/><Relationship Id="rId9" Type="http://schemas.openxmlformats.org/officeDocument/2006/relationships/image" Target="../media/image13.emf"/><Relationship Id="rId14"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E40E16-5D43-45E2-A798-6FAB8F1C524D}" type="datetimeFigureOut">
              <a:rPr lang="en-US" smtClean="0"/>
              <a:t>4/21/2015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B21C33-E64F-4987-81AE-D2B5BA15AACB}" type="slidenum">
              <a:rPr lang="en-US" smtClean="0"/>
              <a:t>‹#›</a:t>
            </a:fld>
            <a:endParaRPr lang="en-US"/>
          </a:p>
        </p:txBody>
      </p:sp>
    </p:spTree>
    <p:extLst>
      <p:ext uri="{BB962C8B-B14F-4D97-AF65-F5344CB8AC3E}">
        <p14:creationId xmlns:p14="http://schemas.microsoft.com/office/powerpoint/2010/main" val="299686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Identification of cyclic genes based on the PSM microarray time series. (</a:t>
            </a:r>
            <a:r>
              <a:rPr lang="en-GB" sz="1300" b="1">
                <a:latin typeface="Arial" charset="0"/>
                <a:cs typeface="msgothic" charset="0"/>
              </a:rPr>
              <a:t>A</a:t>
            </a:r>
            <a:r>
              <a:rPr lang="en-GB">
                <a:latin typeface="Arial" charset="0"/>
                <a:cs typeface="msgothic" charset="0"/>
              </a:rPr>
              <a:t>) Left side of the 17 mouse embryos, whose right posterior PSMs (below red hatched line) were dissected for microarray analysis. Embryos were ordered along one segmentation clock cycle according to the position of </a:t>
            </a:r>
            <a:r>
              <a:rPr lang="en-GB" i="1">
                <a:latin typeface="Arial" charset="0"/>
                <a:cs typeface="msgothic" charset="0"/>
              </a:rPr>
              <a:t>Lfng</a:t>
            </a:r>
            <a:r>
              <a:rPr lang="en-GB">
                <a:latin typeface="Arial" charset="0"/>
                <a:cs typeface="msgothic" charset="0"/>
              </a:rPr>
              <a:t> stripes in their left PSM as revealed by in situ hybridization (fig. S1). (</a:t>
            </a:r>
            <a:r>
              <a:rPr lang="en-GB" sz="1300" b="1">
                <a:latin typeface="Arial" charset="0"/>
                <a:cs typeface="msgothic" charset="0"/>
              </a:rPr>
              <a:t>B</a:t>
            </a:r>
            <a:r>
              <a:rPr lang="en-GB">
                <a:latin typeface="Arial" charset="0"/>
                <a:cs typeface="msgothic" charset="0"/>
              </a:rPr>
              <a:t>) Log</a:t>
            </a:r>
            <a:r>
              <a:rPr lang="en-GB" baseline="-33000">
                <a:latin typeface="Arial" charset="0"/>
                <a:cs typeface="msgothic" charset="0"/>
              </a:rPr>
              <a:t>2</a:t>
            </a:r>
            <a:r>
              <a:rPr lang="en-GB">
                <a:latin typeface="Arial" charset="0"/>
                <a:cs typeface="msgothic" charset="0"/>
              </a:rPr>
              <a:t> ratios of the expression levels of the </a:t>
            </a:r>
            <a:r>
              <a:rPr lang="en-GB" i="1">
                <a:latin typeface="Arial" charset="0"/>
                <a:cs typeface="msgothic" charset="0"/>
              </a:rPr>
              <a:t>Hes1</a:t>
            </a:r>
            <a:r>
              <a:rPr lang="en-GB">
                <a:latin typeface="Arial" charset="0"/>
                <a:cs typeface="msgothic" charset="0"/>
              </a:rPr>
              <a:t> (blue) and </a:t>
            </a:r>
            <a:r>
              <a:rPr lang="en-GB" i="1">
                <a:latin typeface="Arial" charset="0"/>
                <a:cs typeface="msgothic" charset="0"/>
              </a:rPr>
              <a:t>Axin2</a:t>
            </a:r>
            <a:r>
              <a:rPr lang="en-GB">
                <a:latin typeface="Arial" charset="0"/>
                <a:cs typeface="msgothic" charset="0"/>
              </a:rPr>
              <a:t> (red) cyclic genes in each microarray of the time series. (</a:t>
            </a:r>
            <a:r>
              <a:rPr lang="en-GB" sz="1300" b="1">
                <a:latin typeface="Arial" charset="0"/>
                <a:cs typeface="msgothic" charset="0"/>
              </a:rPr>
              <a:t>C</a:t>
            </a:r>
            <a:r>
              <a:rPr lang="en-GB">
                <a:latin typeface="Arial" charset="0"/>
                <a:cs typeface="msgothic" charset="0"/>
              </a:rPr>
              <a:t>) Phaseogram of the cyclic genes identified by microarray and L-S analysis. Blue, decrease in gene expression; yellow, increase in gene expression; pink squares, genes validated by in situ hybridization; and orange circles, nonvalidated genes, that is, not evidently cyclical as detected by in situ hybridization.</a:t>
            </a:r>
          </a:p>
        </p:txBody>
      </p:sp>
    </p:spTree>
    <p:extLst>
      <p:ext uri="{BB962C8B-B14F-4D97-AF65-F5344CB8AC3E}">
        <p14:creationId xmlns:p14="http://schemas.microsoft.com/office/powerpoint/2010/main" val="752150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9C1B91-A3D4-8D4E-9E64-01769613AB4C}" type="slidenum">
              <a:rPr lang="en-US" smtClean="0"/>
              <a:t>17</a:t>
            </a:fld>
            <a:endParaRPr lang="en-US"/>
          </a:p>
        </p:txBody>
      </p:sp>
    </p:spTree>
    <p:extLst>
      <p:ext uri="{BB962C8B-B14F-4D97-AF65-F5344CB8AC3E}">
        <p14:creationId xmlns:p14="http://schemas.microsoft.com/office/powerpoint/2010/main" val="3105000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96157C-2FBF-9340-A3E6-88696799F5C7}" type="slidenum">
              <a:rPr lang="en-US" smtClean="0"/>
              <a:t>26</a:t>
            </a:fld>
            <a:endParaRPr lang="en-US"/>
          </a:p>
        </p:txBody>
      </p:sp>
    </p:spTree>
    <p:extLst>
      <p:ext uri="{BB962C8B-B14F-4D97-AF65-F5344CB8AC3E}">
        <p14:creationId xmlns:p14="http://schemas.microsoft.com/office/powerpoint/2010/main" val="165052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058" tIns="41029" rIns="82058" bIns="41029" anchor="ctr"/>
          <a:lstStyle>
            <a:lvl1pPr eaLnBrk="0">
              <a:defRPr sz="2400">
                <a:solidFill>
                  <a:schemeClr val="tx1"/>
                </a:solidFill>
                <a:latin typeface="Times New Roman" charset="0"/>
                <a:ea typeface="ＭＳ Ｐゴシック" charset="0"/>
                <a:cs typeface="msgothic" charset="0"/>
              </a:defRPr>
            </a:lvl1pPr>
            <a:lvl2pPr marL="742950" indent="-285750" eaLnBrk="0">
              <a:defRPr sz="2400">
                <a:solidFill>
                  <a:schemeClr val="tx1"/>
                </a:solidFill>
                <a:latin typeface="Times New Roman" charset="0"/>
                <a:ea typeface="msgothic" charset="0"/>
                <a:cs typeface="msgothic" charset="0"/>
              </a:defRPr>
            </a:lvl2pPr>
            <a:lvl3pPr marL="1143000" indent="-228600" eaLnBrk="0">
              <a:defRPr sz="2400">
                <a:solidFill>
                  <a:schemeClr val="tx1"/>
                </a:solidFill>
                <a:latin typeface="Times New Roman" charset="0"/>
                <a:ea typeface="msgothic" charset="0"/>
                <a:cs typeface="msgothic" charset="0"/>
              </a:defRPr>
            </a:lvl3pPr>
            <a:lvl4pPr marL="1600200" indent="-228600" eaLnBrk="0">
              <a:defRPr sz="2400">
                <a:solidFill>
                  <a:schemeClr val="tx1"/>
                </a:solidFill>
                <a:latin typeface="Times New Roman" charset="0"/>
                <a:ea typeface="msgothic" charset="0"/>
                <a:cs typeface="msgothic" charset="0"/>
              </a:defRPr>
            </a:lvl4pPr>
            <a:lvl5pPr marL="2057400" indent="-228600" eaLnBrk="0">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9pPr>
          </a:lstStyle>
          <a:p>
            <a:pPr eaLnBrk="1"/>
            <a:endParaRPr lang="en-US"/>
          </a:p>
        </p:txBody>
      </p:sp>
      <p:sp>
        <p:nvSpPr>
          <p:cNvPr id="16387" name="Text Box 2"/>
          <p:cNvSpPr txBox="1">
            <a:spLocks noGrp="1" noChangeArrowheads="1"/>
          </p:cNvSpPr>
          <p:nvPr>
            <p:ph type="body"/>
          </p:nvPr>
        </p:nvSpPr>
        <p:spPr>
          <a:xfrm>
            <a:off x="1046350" y="4352637"/>
            <a:ext cx="4770904" cy="3478068"/>
          </a:xfrm>
          <a:noFill/>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Betti numbers provide a signature of the underlying topology. Illustrated in the figure are five simple objects (topological spaces) together with their Betti number signatures: (a) a point, (b) a circle, (c) a hollow torus, (d) a Klein bottle, and (e) a hollow sphere. For the case of the torus (c), the figure shows three loops on its surface. The red loops are </a:t>
            </a:r>
            <a:r>
              <a:rPr lang="ja-JP" altLang="en-GB">
                <a:latin typeface="Arial" charset="0"/>
                <a:cs typeface="msgothic" charset="0"/>
              </a:rPr>
              <a:t>“</a:t>
            </a:r>
            <a:r>
              <a:rPr lang="en-GB">
                <a:latin typeface="Arial" charset="0"/>
                <a:cs typeface="msgothic" charset="0"/>
              </a:rPr>
              <a:t>essential</a:t>
            </a:r>
            <a:r>
              <a:rPr lang="ja-JP" altLang="en-GB">
                <a:latin typeface="Arial" charset="0"/>
                <a:cs typeface="msgothic" charset="0"/>
              </a:rPr>
              <a:t>”</a:t>
            </a:r>
            <a:r>
              <a:rPr lang="en-GB">
                <a:latin typeface="Arial" charset="0"/>
                <a:cs typeface="msgothic" charset="0"/>
              </a:rPr>
              <a:t> in that they cannot be shrunk to a point, nor can they be deformed one into the other without tearing the loop. The green loop, on the other hand, can be deformed to a point without any obstruction. For the torus, therefore, we have b 1 = 2. For the case of the sphere, the loops shown (and actually all loops on the sphere) can be contracted to points, which is reflected by the fact that b 1 = 0. Both the sphere and the torus have b 2 = 1, this is due to the fact both surfaces enclose a part of space (a void).</a:t>
            </a:r>
          </a:p>
        </p:txBody>
      </p:sp>
    </p:spTree>
    <p:extLst>
      <p:ext uri="{BB962C8B-B14F-4D97-AF65-F5344CB8AC3E}">
        <p14:creationId xmlns:p14="http://schemas.microsoft.com/office/powerpoint/2010/main" val="396330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058" tIns="41029" rIns="82058" bIns="41029" anchor="ctr"/>
          <a:lstStyle>
            <a:lvl1pPr eaLnBrk="0">
              <a:defRPr sz="2400">
                <a:solidFill>
                  <a:schemeClr val="tx1"/>
                </a:solidFill>
                <a:latin typeface="Times New Roman" charset="0"/>
                <a:ea typeface="ＭＳ Ｐゴシック" charset="0"/>
                <a:cs typeface="msgothic" charset="0"/>
              </a:defRPr>
            </a:lvl1pPr>
            <a:lvl2pPr marL="742950" indent="-285750" eaLnBrk="0">
              <a:defRPr sz="2400">
                <a:solidFill>
                  <a:schemeClr val="tx1"/>
                </a:solidFill>
                <a:latin typeface="Times New Roman" charset="0"/>
                <a:ea typeface="msgothic" charset="0"/>
                <a:cs typeface="msgothic" charset="0"/>
              </a:defRPr>
            </a:lvl2pPr>
            <a:lvl3pPr marL="1143000" indent="-228600" eaLnBrk="0">
              <a:defRPr sz="2400">
                <a:solidFill>
                  <a:schemeClr val="tx1"/>
                </a:solidFill>
                <a:latin typeface="Times New Roman" charset="0"/>
                <a:ea typeface="msgothic" charset="0"/>
                <a:cs typeface="msgothic" charset="0"/>
              </a:defRPr>
            </a:lvl3pPr>
            <a:lvl4pPr marL="1600200" indent="-228600" eaLnBrk="0">
              <a:defRPr sz="2400">
                <a:solidFill>
                  <a:schemeClr val="tx1"/>
                </a:solidFill>
                <a:latin typeface="Times New Roman" charset="0"/>
                <a:ea typeface="msgothic" charset="0"/>
                <a:cs typeface="msgothic" charset="0"/>
              </a:defRPr>
            </a:lvl4pPr>
            <a:lvl5pPr marL="2057400" indent="-228600" eaLnBrk="0">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9pPr>
          </a:lstStyle>
          <a:p>
            <a:pPr eaLnBrk="1"/>
            <a:endParaRPr lang="en-US"/>
          </a:p>
        </p:txBody>
      </p:sp>
      <p:sp>
        <p:nvSpPr>
          <p:cNvPr id="22531" name="Text Box 2"/>
          <p:cNvSpPr txBox="1">
            <a:spLocks noGrp="1" noChangeArrowheads="1"/>
          </p:cNvSpPr>
          <p:nvPr>
            <p:ph type="body"/>
          </p:nvPr>
        </p:nvSpPr>
        <p:spPr>
          <a:xfrm>
            <a:off x="1046350" y="4352637"/>
            <a:ext cx="4770904" cy="3478068"/>
          </a:xfrm>
          <a:noFill/>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Estimation of topological structure in driven and spontaneous conditions. (a) Ordering of topological signatures observed in our experiments. Each triplet ( b 0, b 1, b 2) is shown along an illustration of objects consistent with these signature. (b) Distribution of topological signatures in the spontaneous and natural image stimulation conditions pooled across the three experiments performed. Each row correspond to signatures with a minimum interval length (denoted as the threshold) expressed as a fraction of the covering radius of the data cloud (see Appendix A for the definition of the covering radius).</a:t>
            </a:r>
          </a:p>
        </p:txBody>
      </p:sp>
    </p:spTree>
    <p:extLst>
      <p:ext uri="{BB962C8B-B14F-4D97-AF65-F5344CB8AC3E}">
        <p14:creationId xmlns:p14="http://schemas.microsoft.com/office/powerpoint/2010/main" val="273145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8050B5-266D-F045-96EB-A8F4DF4C1637}" type="slidenum">
              <a:rPr lang="en-US" smtClean="0"/>
              <a:t>42</a:t>
            </a:fld>
            <a:endParaRPr lang="en-US"/>
          </a:p>
        </p:txBody>
      </p:sp>
    </p:spTree>
    <p:extLst>
      <p:ext uri="{BB962C8B-B14F-4D97-AF65-F5344CB8AC3E}">
        <p14:creationId xmlns:p14="http://schemas.microsoft.com/office/powerpoint/2010/main" val="2393787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8050B5-266D-F045-96EB-A8F4DF4C1637}" type="slidenum">
              <a:rPr lang="en-US" smtClean="0"/>
              <a:t>46</a:t>
            </a:fld>
            <a:endParaRPr lang="en-US"/>
          </a:p>
        </p:txBody>
      </p:sp>
    </p:spTree>
    <p:extLst>
      <p:ext uri="{BB962C8B-B14F-4D97-AF65-F5344CB8AC3E}">
        <p14:creationId xmlns:p14="http://schemas.microsoft.com/office/powerpoint/2010/main" val="2393787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E0C904-9937-4401-9C81-AF42E25707DA}" type="datetimeFigureOut">
              <a:rPr lang="en-US" smtClean="0"/>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3298971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E0C904-9937-4401-9C81-AF42E25707DA}" type="datetimeFigureOut">
              <a:rPr lang="en-US" smtClean="0"/>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1571182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E0C904-9937-4401-9C81-AF42E25707DA}" type="datetimeFigureOut">
              <a:rPr lang="en-US" smtClean="0"/>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803497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E0C904-9937-4401-9C81-AF42E25707DA}" type="datetimeFigureOut">
              <a:rPr lang="en-US" smtClean="0"/>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653943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E0C904-9937-4401-9C81-AF42E25707DA}" type="datetimeFigureOut">
              <a:rPr lang="en-US" smtClean="0"/>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130462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AE0C904-9937-4401-9C81-AF42E25707DA}" type="datetimeFigureOut">
              <a:rPr lang="en-US" smtClean="0"/>
              <a:t>4/21/2015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1443041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AE0C904-9937-4401-9C81-AF42E25707DA}" type="datetimeFigureOut">
              <a:rPr lang="en-US" smtClean="0"/>
              <a:t>4/21/2015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399967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AE0C904-9937-4401-9C81-AF42E25707DA}" type="datetimeFigureOut">
              <a:rPr lang="en-US" smtClean="0"/>
              <a:t>4/21/2015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1188697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E0C904-9937-4401-9C81-AF42E25707DA}" type="datetimeFigureOut">
              <a:rPr lang="en-US" smtClean="0"/>
              <a:t>4/21/2015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4120967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E0C904-9937-4401-9C81-AF42E25707DA}" type="datetimeFigureOut">
              <a:rPr lang="en-US" smtClean="0"/>
              <a:t>4/21/2015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2496066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E0C904-9937-4401-9C81-AF42E25707DA}" type="datetimeFigureOut">
              <a:rPr lang="en-US" smtClean="0"/>
              <a:t>4/21/2015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2316876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E0C904-9937-4401-9C81-AF42E25707DA}" type="datetimeFigureOut">
              <a:rPr lang="en-US" smtClean="0"/>
              <a:t>4/21/2015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FD5E48-2C16-43D5-9C77-746A36ADD184}" type="slidenum">
              <a:rPr lang="en-US" smtClean="0"/>
              <a:t>‹#›</a:t>
            </a:fld>
            <a:endParaRPr lang="en-US"/>
          </a:p>
        </p:txBody>
      </p:sp>
    </p:spTree>
    <p:extLst>
      <p:ext uri="{BB962C8B-B14F-4D97-AF65-F5344CB8AC3E}">
        <p14:creationId xmlns:p14="http://schemas.microsoft.com/office/powerpoint/2010/main" val="2598843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journals.plos.org/plosone/article?id=10.1371/journal.pone.0002856" TargetMode="External"/><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journals.plos.org/plosone/article?id=10.1371/journal.pone.0002856" TargetMode="External"/><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plosone.org/article/info:doi/10.1371/journal.pone.0002856" TargetMode="External"/><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hyperlink" Target="http://www.plosone.org/article/info:doi/10.1371/journal.pone.0002856" TargetMode="External"/><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hyperlink" Target="http://127.0.0.1:8081/plosone/article?id=info:doi/10.1371/journal.pone.0002856" TargetMode="External"/><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hyperlink" Target="http://127.0.0.1:8081/plosone/article?id=info:doi/10.1371/journal.pone.0002856" TargetMode="External"/><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hyperlink" Target="http://www.ams.org/publications/authors/books/postpub/mbk-69"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plosone.org/article/info:doi/10.1371/journal.pone.0002856" TargetMode="External"/><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en.wikipedia.org/wiki/Exploratory_data_analysis" TargetMode="External"/><Relationship Id="rId2" Type="http://schemas.openxmlformats.org/officeDocument/2006/relationships/hyperlink" Target="https://onlinecourses.science.psu.edu/stat857/node/4" TargetMode="External"/><Relationship Id="rId1" Type="http://schemas.openxmlformats.org/officeDocument/2006/relationships/slideLayout" Target="../slideLayouts/slideLayout7.xml"/><Relationship Id="rId4" Type="http://schemas.openxmlformats.org/officeDocument/2006/relationships/hyperlink" Target="http://en.wikipedia.org/wiki/John_Tukey"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jstor.org/discover/10.2307/2392291?uid=3739256&amp;uid=2&amp;uid=4&amp;sid=21106098896651"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www.uta.edu/faculty/sawasthi/Statistics/stdatmin.html#eda1"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www.uta.edu/faculty/sawasthi/Statistics/stdatmin.html#eda1"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ieeexplore.ieee.org/xpls/icp.jsp?arnumber=5872535" TargetMode="Externa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44.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39.png"/><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3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0.png"/><Relationship Id="rId7" Type="http://schemas.openxmlformats.org/officeDocument/2006/relationships/image" Target="../media/image44.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39.png"/><Relationship Id="rId4" Type="http://schemas.openxmlformats.org/officeDocument/2006/relationships/image" Target="../media/image53.png"/></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43.xml.rels><?xml version="1.0" encoding="UTF-8" standalone="yes"?>
<Relationships xmlns="http://schemas.openxmlformats.org/package/2006/relationships"><Relationship Id="rId3" Type="http://schemas.openxmlformats.org/officeDocument/2006/relationships/hyperlink" Target="https://www.cs.princeton.edu/courses/archive/spring08/cos511/scribe_notes/0204.pdf" TargetMode="External"/><Relationship Id="rId2" Type="http://schemas.openxmlformats.org/officeDocument/2006/relationships/hyperlink" Target="http://en.wikipedia.org/wiki/Machine_learning"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hyperlink" Target="http://cs.brown.edu/courses/cs143/lectures/15.ppt" TargetMode="External"/><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45.xml.rels><?xml version="1.0" encoding="UTF-8" standalone="yes"?>
<Relationships xmlns="http://schemas.openxmlformats.org/package/2006/relationships"><Relationship Id="rId3" Type="http://schemas.openxmlformats.org/officeDocument/2006/relationships/hyperlink" Target="http://www.cs.brown.edu/courses/cs143/lectures/17.ppt" TargetMode="External"/><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4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hyperlink" Target="https://www.python.org/downloads/release/python-343/"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hyperlink" Target="https://www.python.org/downloads/release/python-343/"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hyperlink" Target="https://www.python.org/downloads/release/python-279/"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hyperlink" Target="http://www.codecademy.com/" TargetMode="External"/><Relationship Id="rId3" Type="http://schemas.openxmlformats.org/officeDocument/2006/relationships/hyperlink" Target="http://interactivepython.org/runestone/static/thinkcspy/toc.html#t-o-c" TargetMode="External"/><Relationship Id="rId7" Type="http://schemas.openxmlformats.org/officeDocument/2006/relationships/hyperlink" Target="http://www.codecademy.com/en/tracks/python" TargetMode="External"/><Relationship Id="rId2" Type="http://schemas.openxmlformats.org/officeDocument/2006/relationships/hyperlink" Target="http://www.teachmepython.com/hello-world/" TargetMode="External"/><Relationship Id="rId1" Type="http://schemas.openxmlformats.org/officeDocument/2006/relationships/slideLayout" Target="../slideLayouts/slideLayout7.xml"/><Relationship Id="rId6" Type="http://schemas.openxmlformats.org/officeDocument/2006/relationships/hyperlink" Target="https://wiki.python.org/moin/BeginnersGuide/Programmers" TargetMode="External"/><Relationship Id="rId11" Type="http://schemas.openxmlformats.org/officeDocument/2006/relationships/hyperlink" Target="http://lynda.uiowa.edu/" TargetMode="External"/><Relationship Id="rId5" Type="http://schemas.openxmlformats.org/officeDocument/2006/relationships/hyperlink" Target="https://wiki.python.org/moin/BeginnersGuide/NonProgrammers" TargetMode="External"/><Relationship Id="rId10" Type="http://schemas.openxmlformats.org/officeDocument/2006/relationships/hyperlink" Target="http://www.lynda.com/Python-training-tutorials/415-0.html" TargetMode="External"/><Relationship Id="rId4" Type="http://schemas.openxmlformats.org/officeDocument/2006/relationships/hyperlink" Target="https://www.python.org/about/gettingstarted/" TargetMode="External"/><Relationship Id="rId9" Type="http://schemas.openxmlformats.org/officeDocument/2006/relationships/hyperlink" Target="https://www.coursera.org/course/interactivepython1"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3" Type="http://schemas.openxmlformats.org/officeDocument/2006/relationships/image" Target="../media/image8.emf"/><Relationship Id="rId18" Type="http://schemas.openxmlformats.org/officeDocument/2006/relationships/oleObject" Target="../embeddings/oleObject7.bin"/><Relationship Id="rId26" Type="http://schemas.openxmlformats.org/officeDocument/2006/relationships/oleObject" Target="../embeddings/oleObject11.bin"/><Relationship Id="rId21" Type="http://schemas.openxmlformats.org/officeDocument/2006/relationships/image" Target="../media/image12.emf"/><Relationship Id="rId34" Type="http://schemas.openxmlformats.org/officeDocument/2006/relationships/oleObject" Target="../embeddings/oleObject15.bin"/><Relationship Id="rId7" Type="http://schemas.openxmlformats.org/officeDocument/2006/relationships/image" Target="../media/image5.emf"/><Relationship Id="rId12" Type="http://schemas.openxmlformats.org/officeDocument/2006/relationships/oleObject" Target="../embeddings/oleObject4.bin"/><Relationship Id="rId17" Type="http://schemas.openxmlformats.org/officeDocument/2006/relationships/image" Target="../media/image10.emf"/><Relationship Id="rId25" Type="http://schemas.openxmlformats.org/officeDocument/2006/relationships/image" Target="../media/image14.emf"/><Relationship Id="rId33" Type="http://schemas.openxmlformats.org/officeDocument/2006/relationships/image" Target="../media/image18.emf"/><Relationship Id="rId2" Type="http://schemas.openxmlformats.org/officeDocument/2006/relationships/slideLayout" Target="../slideLayouts/slideLayout7.xml"/><Relationship Id="rId16" Type="http://schemas.openxmlformats.org/officeDocument/2006/relationships/oleObject" Target="../embeddings/oleObject6.bin"/><Relationship Id="rId20" Type="http://schemas.openxmlformats.org/officeDocument/2006/relationships/oleObject" Target="../embeddings/oleObject8.bin"/><Relationship Id="rId29" Type="http://schemas.openxmlformats.org/officeDocument/2006/relationships/image" Target="../media/image16.emf"/><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7.emf"/><Relationship Id="rId24" Type="http://schemas.openxmlformats.org/officeDocument/2006/relationships/oleObject" Target="../embeddings/oleObject10.bin"/><Relationship Id="rId32" Type="http://schemas.openxmlformats.org/officeDocument/2006/relationships/oleObject" Target="../embeddings/oleObject14.bin"/><Relationship Id="rId37" Type="http://schemas.openxmlformats.org/officeDocument/2006/relationships/image" Target="../media/image20.emf"/><Relationship Id="rId5" Type="http://schemas.openxmlformats.org/officeDocument/2006/relationships/image" Target="../media/image22.png"/><Relationship Id="rId15" Type="http://schemas.openxmlformats.org/officeDocument/2006/relationships/image" Target="../media/image9.emf"/><Relationship Id="rId23" Type="http://schemas.openxmlformats.org/officeDocument/2006/relationships/image" Target="../media/image13.emf"/><Relationship Id="rId28" Type="http://schemas.openxmlformats.org/officeDocument/2006/relationships/oleObject" Target="../embeddings/oleObject12.bin"/><Relationship Id="rId36" Type="http://schemas.openxmlformats.org/officeDocument/2006/relationships/oleObject" Target="../embeddings/oleObject16.bin"/><Relationship Id="rId10" Type="http://schemas.openxmlformats.org/officeDocument/2006/relationships/oleObject" Target="../embeddings/oleObject3.bin"/><Relationship Id="rId19" Type="http://schemas.openxmlformats.org/officeDocument/2006/relationships/image" Target="../media/image11.emf"/><Relationship Id="rId31" Type="http://schemas.openxmlformats.org/officeDocument/2006/relationships/image" Target="../media/image17.emf"/><Relationship Id="rId4" Type="http://schemas.openxmlformats.org/officeDocument/2006/relationships/hyperlink" Target="http://www.plosone.org/article/info:doi/10.1371/journal.pone.0002856" TargetMode="External"/><Relationship Id="rId9" Type="http://schemas.openxmlformats.org/officeDocument/2006/relationships/image" Target="../media/image6.emf"/><Relationship Id="rId14" Type="http://schemas.openxmlformats.org/officeDocument/2006/relationships/oleObject" Target="../embeddings/oleObject5.bin"/><Relationship Id="rId22" Type="http://schemas.openxmlformats.org/officeDocument/2006/relationships/oleObject" Target="../embeddings/oleObject9.bin"/><Relationship Id="rId27" Type="http://schemas.openxmlformats.org/officeDocument/2006/relationships/image" Target="../media/image15.emf"/><Relationship Id="rId30" Type="http://schemas.openxmlformats.org/officeDocument/2006/relationships/oleObject" Target="../embeddings/oleObject13.bin"/><Relationship Id="rId35" Type="http://schemas.openxmlformats.org/officeDocument/2006/relationships/image" Target="../media/image19.emf"/><Relationship Id="rId8" Type="http://schemas.openxmlformats.org/officeDocument/2006/relationships/oleObject" Target="../embeddings/oleObject2.bin"/><Relationship Id="rId3"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75255"/>
            <a:ext cx="9144000" cy="2488040"/>
          </a:xfrm>
          <a:prstGeom prst="rect">
            <a:avLst/>
          </a:prstGeom>
        </p:spPr>
      </p:pic>
      <p:sp>
        <p:nvSpPr>
          <p:cNvPr id="3" name="Rectangle 2"/>
          <p:cNvSpPr/>
          <p:nvPr/>
        </p:nvSpPr>
        <p:spPr>
          <a:xfrm>
            <a:off x="0" y="264210"/>
            <a:ext cx="9144000" cy="415498"/>
          </a:xfrm>
          <a:prstGeom prst="rect">
            <a:avLst/>
          </a:prstGeom>
        </p:spPr>
        <p:txBody>
          <a:bodyPr wrap="square">
            <a:spAutoFit/>
          </a:bodyPr>
          <a:lstStyle/>
          <a:p>
            <a:r>
              <a:rPr lang="en-US" sz="2100" dirty="0" smtClean="0">
                <a:solidFill>
                  <a:srgbClr val="0000FF"/>
                </a:solidFill>
              </a:rPr>
              <a:t>http://</a:t>
            </a:r>
            <a:r>
              <a:rPr lang="en-US" sz="2100" dirty="0" err="1" smtClean="0">
                <a:solidFill>
                  <a:srgbClr val="0000FF"/>
                </a:solidFill>
              </a:rPr>
              <a:t>www.plosone.org</a:t>
            </a:r>
            <a:r>
              <a:rPr lang="en-US" sz="2100" dirty="0" smtClean="0">
                <a:solidFill>
                  <a:srgbClr val="0000FF"/>
                </a:solidFill>
              </a:rPr>
              <a:t>/article/info%3Adoi%2F10.1371%2Fjournal.pone.0002856</a:t>
            </a:r>
            <a:endParaRPr lang="en-US" sz="2100" dirty="0">
              <a:solidFill>
                <a:srgbClr val="0000FF"/>
              </a:solidFill>
            </a:endParaRPr>
          </a:p>
        </p:txBody>
      </p:sp>
      <p:sp>
        <p:nvSpPr>
          <p:cNvPr id="4" name="Rectangle 3"/>
          <p:cNvSpPr/>
          <p:nvPr/>
        </p:nvSpPr>
        <p:spPr>
          <a:xfrm>
            <a:off x="8183562" y="2768551"/>
            <a:ext cx="936625" cy="369332"/>
          </a:xfrm>
          <a:prstGeom prst="rect">
            <a:avLst/>
          </a:prstGeom>
        </p:spPr>
        <p:txBody>
          <a:bodyPr wrap="square">
            <a:spAutoFit/>
          </a:bodyPr>
          <a:lstStyle/>
          <a:p>
            <a:r>
              <a:rPr lang="en-US" dirty="0" smtClean="0"/>
              <a:t>2008</a:t>
            </a:r>
            <a:endParaRPr lang="en-US" dirty="0"/>
          </a:p>
        </p:txBody>
      </p:sp>
      <p:pic>
        <p:nvPicPr>
          <p:cNvPr id="6" name="Picture 5"/>
          <p:cNvPicPr>
            <a:picLocks noChangeAspect="1"/>
          </p:cNvPicPr>
          <p:nvPr/>
        </p:nvPicPr>
        <p:blipFill>
          <a:blip r:embed="rId3"/>
          <a:stretch>
            <a:fillRect/>
          </a:stretch>
        </p:blipFill>
        <p:spPr>
          <a:xfrm>
            <a:off x="6823075" y="3800670"/>
            <a:ext cx="1828800" cy="2787805"/>
          </a:xfrm>
          <a:prstGeom prst="rect">
            <a:avLst/>
          </a:prstGeom>
        </p:spPr>
      </p:pic>
      <p:cxnSp>
        <p:nvCxnSpPr>
          <p:cNvPr id="8" name="Straight Connector 7"/>
          <p:cNvCxnSpPr/>
          <p:nvPr/>
        </p:nvCxnSpPr>
        <p:spPr>
          <a:xfrm>
            <a:off x="15875" y="3296633"/>
            <a:ext cx="9120187" cy="0"/>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968375" y="4032250"/>
            <a:ext cx="5381625" cy="2062103"/>
          </a:xfrm>
          <a:prstGeom prst="rect">
            <a:avLst/>
          </a:prstGeom>
          <a:noFill/>
        </p:spPr>
        <p:txBody>
          <a:bodyPr wrap="square" rtlCol="0">
            <a:spAutoFit/>
          </a:bodyPr>
          <a:lstStyle/>
          <a:p>
            <a:r>
              <a:rPr lang="en-US" sz="3200" dirty="0" smtClean="0"/>
              <a:t>And section 9.1 in Computational Topology: An Introduction By Herbert </a:t>
            </a:r>
            <a:r>
              <a:rPr lang="en-US" sz="3200" dirty="0" err="1" smtClean="0"/>
              <a:t>Edelsbrunner</a:t>
            </a:r>
            <a:r>
              <a:rPr lang="en-US" sz="3200" dirty="0" smtClean="0"/>
              <a:t>, John </a:t>
            </a:r>
            <a:r>
              <a:rPr lang="en-US" sz="3200" dirty="0" err="1" smtClean="0"/>
              <a:t>Harer</a:t>
            </a:r>
            <a:r>
              <a:rPr lang="en-US" sz="3200" dirty="0" smtClean="0"/>
              <a:t> </a:t>
            </a:r>
            <a:endParaRPr lang="en-US" sz="3200" dirty="0"/>
          </a:p>
        </p:txBody>
      </p:sp>
    </p:spTree>
    <p:extLst>
      <p:ext uri="{BB962C8B-B14F-4D97-AF65-F5344CB8AC3E}">
        <p14:creationId xmlns:p14="http://schemas.microsoft.com/office/powerpoint/2010/main" val="2074628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3469"/>
            <a:ext cx="9144000" cy="6429192"/>
          </a:xfrm>
          <a:prstGeom prst="rect">
            <a:avLst/>
          </a:prstGeom>
        </p:spPr>
      </p:pic>
      <p:sp>
        <p:nvSpPr>
          <p:cNvPr id="3" name="Rectangle 2"/>
          <p:cNvSpPr/>
          <p:nvPr/>
        </p:nvSpPr>
        <p:spPr>
          <a:xfrm>
            <a:off x="667063" y="6502661"/>
            <a:ext cx="11017770" cy="369332"/>
          </a:xfrm>
          <a:prstGeom prst="rect">
            <a:avLst/>
          </a:prstGeom>
        </p:spPr>
        <p:txBody>
          <a:bodyPr wrap="square">
            <a:spAutoFit/>
          </a:bodyPr>
          <a:lstStyle/>
          <a:p>
            <a:r>
              <a:rPr lang="en-US" dirty="0">
                <a:hlinkClick r:id="rId3"/>
              </a:rPr>
              <a:t>http://</a:t>
            </a:r>
            <a:r>
              <a:rPr lang="en-US" dirty="0" smtClean="0">
                <a:hlinkClick r:id="rId3"/>
              </a:rPr>
              <a:t>journals.plos.org/plosone/article?id=10.1371/journal.pone.0002856</a:t>
            </a:r>
            <a:r>
              <a:rPr lang="en-US" dirty="0" smtClean="0"/>
              <a:t> </a:t>
            </a:r>
          </a:p>
        </p:txBody>
      </p:sp>
    </p:spTree>
    <p:extLst>
      <p:ext uri="{BB962C8B-B14F-4D97-AF65-F5344CB8AC3E}">
        <p14:creationId xmlns:p14="http://schemas.microsoft.com/office/powerpoint/2010/main" val="11580235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7968813" cy="7315200"/>
          </a:xfrm>
          <a:prstGeom prst="rect">
            <a:avLst/>
          </a:prstGeom>
        </p:spPr>
      </p:pic>
      <p:sp>
        <p:nvSpPr>
          <p:cNvPr id="3" name="Rectangle 2"/>
          <p:cNvSpPr/>
          <p:nvPr/>
        </p:nvSpPr>
        <p:spPr>
          <a:xfrm>
            <a:off x="7908853" y="156679"/>
            <a:ext cx="1317594" cy="6740307"/>
          </a:xfrm>
          <a:prstGeom prst="rect">
            <a:avLst/>
          </a:prstGeom>
        </p:spPr>
        <p:txBody>
          <a:bodyPr wrap="square">
            <a:spAutoFit/>
          </a:bodyPr>
          <a:lstStyle/>
          <a:p>
            <a:r>
              <a:rPr lang="en-US" dirty="0"/>
              <a:t>L=Lomb-</a:t>
            </a:r>
            <a:r>
              <a:rPr lang="en-US" dirty="0" err="1"/>
              <a:t>Scargle</a:t>
            </a:r>
            <a:r>
              <a:rPr lang="en-US" dirty="0"/>
              <a:t> analysis; </a:t>
            </a:r>
            <a:endParaRPr lang="en-US" dirty="0" smtClean="0"/>
          </a:p>
          <a:p>
            <a:r>
              <a:rPr lang="en-US" dirty="0" smtClean="0"/>
              <a:t>P=Phase </a:t>
            </a:r>
            <a:r>
              <a:rPr lang="en-US" dirty="0" err="1" smtClean="0"/>
              <a:t>consistencyA</a:t>
            </a:r>
            <a:r>
              <a:rPr lang="en-US" dirty="0" smtClean="0"/>
              <a:t>=Address </a:t>
            </a:r>
            <a:r>
              <a:rPr lang="en-US" dirty="0"/>
              <a:t>reduction; </a:t>
            </a:r>
            <a:r>
              <a:rPr lang="en-US" dirty="0" smtClean="0"/>
              <a:t>C= </a:t>
            </a:r>
            <a:r>
              <a:rPr lang="en-US" dirty="0" err="1" smtClean="0"/>
              <a:t>Cyclo-hedron</a:t>
            </a:r>
            <a:r>
              <a:rPr lang="en-US" dirty="0" smtClean="0"/>
              <a:t> </a:t>
            </a:r>
            <a:r>
              <a:rPr lang="en-US" dirty="0"/>
              <a:t>test; </a:t>
            </a:r>
            <a:endParaRPr lang="en-US" dirty="0" smtClean="0"/>
          </a:p>
          <a:p>
            <a:r>
              <a:rPr lang="en-US" dirty="0" smtClean="0"/>
              <a:t>S=Stable persistence</a:t>
            </a:r>
          </a:p>
          <a:p>
            <a:endParaRPr lang="en-US" dirty="0" smtClean="0"/>
          </a:p>
          <a:p>
            <a:r>
              <a:rPr lang="en-US" dirty="0"/>
              <a:t>The benchmark cyclic genes in bold were identified </a:t>
            </a:r>
            <a:r>
              <a:rPr lang="en-US" dirty="0" err="1" smtClean="0"/>
              <a:t>independ-ently</a:t>
            </a:r>
            <a:r>
              <a:rPr lang="en-US" dirty="0" smtClean="0"/>
              <a:t> </a:t>
            </a:r>
            <a:r>
              <a:rPr lang="en-US" dirty="0"/>
              <a:t>from the microarray analysis</a:t>
            </a:r>
          </a:p>
        </p:txBody>
      </p:sp>
      <p:sp>
        <p:nvSpPr>
          <p:cNvPr id="4" name="Rectangle 3"/>
          <p:cNvSpPr/>
          <p:nvPr/>
        </p:nvSpPr>
        <p:spPr>
          <a:xfrm>
            <a:off x="3500205" y="-75549"/>
            <a:ext cx="6048529" cy="307777"/>
          </a:xfrm>
          <a:prstGeom prst="rect">
            <a:avLst/>
          </a:prstGeom>
        </p:spPr>
        <p:txBody>
          <a:bodyPr wrap="square">
            <a:spAutoFit/>
          </a:bodyPr>
          <a:lstStyle/>
          <a:p>
            <a:r>
              <a:rPr lang="en-US" sz="1400" dirty="0">
                <a:hlinkClick r:id="rId3"/>
              </a:rPr>
              <a:t>http://</a:t>
            </a:r>
            <a:r>
              <a:rPr lang="en-US" sz="1400" dirty="0" smtClean="0">
                <a:hlinkClick r:id="rId3"/>
              </a:rPr>
              <a:t>journals.plos.org/plosone/article?id=10.1371/journal.pone.0002856</a:t>
            </a:r>
            <a:r>
              <a:rPr lang="en-US" sz="1400" dirty="0" smtClean="0"/>
              <a:t> </a:t>
            </a:r>
          </a:p>
        </p:txBody>
      </p:sp>
    </p:spTree>
    <p:extLst>
      <p:ext uri="{BB962C8B-B14F-4D97-AF65-F5344CB8AC3E}">
        <p14:creationId xmlns:p14="http://schemas.microsoft.com/office/powerpoint/2010/main" val="35967956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8727" y="762000"/>
            <a:ext cx="5715000" cy="4840941"/>
          </a:xfrm>
          <a:prstGeom prst="rect">
            <a:avLst/>
          </a:prstGeom>
          <a:noFill/>
          <a:extLst>
            <a:ext uri="{909E8E84-426E-40dd-AFC4-6F175D3DCCD1}">
              <a14:hiddenFill xmlns:a14="http://schemas.microsoft.com/office/drawing/2010/main" xmlns="">
                <a:solidFill>
                  <a:srgbClr val="FFFFFF"/>
                </a:solidFill>
              </a14:hiddenFill>
            </a:ext>
          </a:extLst>
        </p:spPr>
      </p:pic>
      <p:sp>
        <p:nvSpPr>
          <p:cNvPr id="4099" name="Rectangle 3"/>
          <p:cNvSpPr>
            <a:spLocks noGrp="1" noChangeArrowheads="1"/>
          </p:cNvSpPr>
          <p:nvPr>
            <p:ph type="body" idx="4294967295"/>
          </p:nvPr>
        </p:nvSpPr>
        <p:spPr>
          <a:xfrm>
            <a:off x="323273" y="246529"/>
            <a:ext cx="8509000" cy="307777"/>
          </a:xfrm>
          <a:noFill/>
          <a:ln/>
        </p:spPr>
        <p:txBody>
          <a:bodyPr>
            <a:spAutoFit/>
          </a:bodyPr>
          <a:lstStyle/>
          <a:p>
            <a:pPr marL="0" indent="0" algn="ctr">
              <a:spcBef>
                <a:spcPct val="0"/>
              </a:spcBef>
              <a:buNone/>
            </a:pPr>
            <a:r>
              <a:rPr lang="en-US" sz="1400" b="1">
                <a:solidFill>
                  <a:schemeClr val="tx2"/>
                </a:solidFill>
              </a:rPr>
              <a:t>Figure 1. Identification of benchmark cyclic genes in the top 300 probe set lists of the five methods.</a:t>
            </a:r>
          </a:p>
        </p:txBody>
      </p:sp>
      <p:sp>
        <p:nvSpPr>
          <p:cNvPr id="4100" name="Text Box 4"/>
          <p:cNvSpPr txBox="1">
            <a:spLocks noChangeArrowheads="1"/>
          </p:cNvSpPr>
          <p:nvPr/>
        </p:nvSpPr>
        <p:spPr bwMode="auto">
          <a:xfrm>
            <a:off x="404091" y="5748618"/>
            <a:ext cx="8347364" cy="5906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2058" tIns="41029" rIns="82058" bIns="41029">
            <a:spAutoFit/>
          </a:bodyPr>
          <a:lstStyle/>
          <a:p>
            <a:pPr eaLnBrk="1" hangingPunct="1"/>
            <a:r>
              <a:rPr lang="en-US" sz="1100"/>
              <a:t>Dequéant M-L, Ahnert S, Edelsbrunner H, Fink TMA, et al. (2008) Comparison of Pattern Detection Methods in Microarray Time Series of the Segmentation Clock. PLoS ONE 3(8): e2856. doi:10.1371/journal.pone.0002856</a:t>
            </a:r>
          </a:p>
          <a:p>
            <a:pPr eaLnBrk="1" hangingPunct="1"/>
            <a:r>
              <a:rPr lang="en-US" sz="1100">
                <a:hlinkClick r:id="rId3"/>
              </a:rPr>
              <a:t>http://www.plosone.org/article/info:doi/10.1371/journal.pone.0002856</a:t>
            </a:r>
            <a:endParaRPr lang="en-US" sz="1100"/>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1091" y="6342530"/>
            <a:ext cx="2205182" cy="4594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2547639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55" y="1355912"/>
            <a:ext cx="8659091" cy="3653118"/>
          </a:xfrm>
          <a:prstGeom prst="rect">
            <a:avLst/>
          </a:prstGeom>
          <a:noFill/>
          <a:extLst>
            <a:ext uri="{909E8E84-426E-40dd-AFC4-6F175D3DCCD1}">
              <a14:hiddenFill xmlns:a14="http://schemas.microsoft.com/office/drawing/2010/main" xmlns="">
                <a:solidFill>
                  <a:srgbClr val="FFFFFF"/>
                </a:solidFill>
              </a14:hiddenFill>
            </a:ext>
          </a:extLst>
        </p:spPr>
      </p:pic>
      <p:sp>
        <p:nvSpPr>
          <p:cNvPr id="4099" name="Rectangle 3"/>
          <p:cNvSpPr>
            <a:spLocks noGrp="1" noChangeArrowheads="1"/>
          </p:cNvSpPr>
          <p:nvPr>
            <p:ph type="body" idx="4294967295"/>
          </p:nvPr>
        </p:nvSpPr>
        <p:spPr>
          <a:xfrm>
            <a:off x="323273" y="246529"/>
            <a:ext cx="8509000" cy="307777"/>
          </a:xfrm>
          <a:noFill/>
          <a:ln/>
        </p:spPr>
        <p:txBody>
          <a:bodyPr>
            <a:spAutoFit/>
          </a:bodyPr>
          <a:lstStyle/>
          <a:p>
            <a:pPr marL="0" indent="0" algn="ctr">
              <a:spcBef>
                <a:spcPct val="0"/>
              </a:spcBef>
              <a:buNone/>
            </a:pPr>
            <a:r>
              <a:rPr lang="en-US" sz="1400" b="1">
                <a:solidFill>
                  <a:schemeClr val="tx2"/>
                </a:solidFill>
              </a:rPr>
              <a:t>Figure 2. Comparison of the intersection of the top 300 ranked probe sets from the five methods.</a:t>
            </a:r>
          </a:p>
        </p:txBody>
      </p:sp>
      <p:sp>
        <p:nvSpPr>
          <p:cNvPr id="4100" name="Text Box 4"/>
          <p:cNvSpPr txBox="1">
            <a:spLocks noChangeArrowheads="1"/>
          </p:cNvSpPr>
          <p:nvPr/>
        </p:nvSpPr>
        <p:spPr bwMode="auto">
          <a:xfrm>
            <a:off x="404091" y="5748618"/>
            <a:ext cx="8347364" cy="5906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2058" tIns="41029" rIns="82058" bIns="41029">
            <a:spAutoFit/>
          </a:bodyPr>
          <a:lstStyle/>
          <a:p>
            <a:pPr eaLnBrk="1" hangingPunct="1"/>
            <a:r>
              <a:rPr lang="en-US" sz="1100"/>
              <a:t>Dequéant M-L, Ahnert S, Edelsbrunner H, Fink TMA, et al. (2008) Comparison of Pattern Detection Methods in Microarray Time Series of the Segmentation Clock. PLoS ONE 3(8): e2856. doi:10.1371/journal.pone.0002856</a:t>
            </a:r>
          </a:p>
          <a:p>
            <a:pPr eaLnBrk="1" hangingPunct="1"/>
            <a:r>
              <a:rPr lang="en-US" sz="1100">
                <a:hlinkClick r:id="rId3"/>
              </a:rPr>
              <a:t>http://www.plosone.org/article/info:doi/10.1371/journal.pone.0002856</a:t>
            </a:r>
            <a:endParaRPr lang="en-US" sz="1100"/>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1091" y="6342530"/>
            <a:ext cx="2205182" cy="4594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873045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794" y="907677"/>
            <a:ext cx="8404412" cy="4538382"/>
          </a:xfrm>
          <a:prstGeom prst="rect">
            <a:avLst/>
          </a:prstGeom>
          <a:noFill/>
          <a:extLst>
            <a:ext uri="{909E8E84-426E-40dd-AFC4-6F175D3DCCD1}">
              <a14:hiddenFill xmlns:a14="http://schemas.microsoft.com/office/drawing/2010/main" xmlns="">
                <a:solidFill>
                  <a:srgbClr val="FFFFFF"/>
                </a:solidFill>
              </a14:hiddenFill>
            </a:ext>
          </a:extLst>
        </p:spPr>
      </p:pic>
      <p:sp>
        <p:nvSpPr>
          <p:cNvPr id="4099" name="Rectangle 3"/>
          <p:cNvSpPr>
            <a:spLocks noGrp="1" noChangeArrowheads="1"/>
          </p:cNvSpPr>
          <p:nvPr>
            <p:ph type="body" idx="4294967295"/>
          </p:nvPr>
        </p:nvSpPr>
        <p:spPr>
          <a:xfrm>
            <a:off x="448235" y="246530"/>
            <a:ext cx="8258735" cy="287899"/>
          </a:xfrm>
          <a:noFill/>
          <a:ln/>
        </p:spPr>
        <p:txBody>
          <a:bodyPr>
            <a:spAutoFit/>
          </a:bodyPr>
          <a:lstStyle/>
          <a:p>
            <a:pPr marL="0" indent="0" algn="ctr">
              <a:spcBef>
                <a:spcPct val="0"/>
              </a:spcBef>
              <a:buNone/>
            </a:pPr>
            <a:r>
              <a:rPr lang="en-US" altLang="en-US" sz="1412" b="1">
                <a:solidFill>
                  <a:schemeClr val="tx2"/>
                </a:solidFill>
              </a:rPr>
              <a:t>Figure 3. Clustering analysis of the top 300 ranked probe sets from the five methods.</a:t>
            </a:r>
          </a:p>
        </p:txBody>
      </p:sp>
      <p:sp>
        <p:nvSpPr>
          <p:cNvPr id="4100" name="Text Box 4"/>
          <p:cNvSpPr txBox="1">
            <a:spLocks noChangeArrowheads="1"/>
          </p:cNvSpPr>
          <p:nvPr/>
        </p:nvSpPr>
        <p:spPr bwMode="auto">
          <a:xfrm>
            <a:off x="526676" y="5748618"/>
            <a:ext cx="8101853" cy="581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r>
              <a:rPr lang="en-US" altLang="en-US" sz="1059"/>
              <a:t>Dequéant ML, Ahnert S, Edelsbrunner H, Fink TMA, Glynn EF, et al. (2008) Comparison of Pattern Detection Methods in Microarray Time Series of the Segmentation Clock. PLoS ONE 3(8): e2856. doi:10.1371/journal.pone.0002856</a:t>
            </a:r>
          </a:p>
          <a:p>
            <a:pPr eaLnBrk="1" hangingPunct="1"/>
            <a:r>
              <a:rPr lang="en-US" altLang="en-US" sz="1059">
                <a:hlinkClick r:id="rId3"/>
              </a:rPr>
              <a:t>http://127.0.0.1:8081/plosone/article?id=info:doi/10.1371/journal.pone.0002856</a:t>
            </a:r>
            <a:endParaRPr lang="en-US" altLang="en-US" sz="1059"/>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3176" y="6342530"/>
            <a:ext cx="2140324" cy="4594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0005365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265" y="762000"/>
            <a:ext cx="7362265" cy="4840941"/>
          </a:xfrm>
          <a:prstGeom prst="rect">
            <a:avLst/>
          </a:prstGeom>
          <a:noFill/>
          <a:extLst>
            <a:ext uri="{909E8E84-426E-40dd-AFC4-6F175D3DCCD1}">
              <a14:hiddenFill xmlns:a14="http://schemas.microsoft.com/office/drawing/2010/main" xmlns="">
                <a:solidFill>
                  <a:srgbClr val="FFFFFF"/>
                </a:solidFill>
              </a14:hiddenFill>
            </a:ext>
          </a:extLst>
        </p:spPr>
      </p:pic>
      <p:sp>
        <p:nvSpPr>
          <p:cNvPr id="4099" name="Rectangle 3"/>
          <p:cNvSpPr>
            <a:spLocks noGrp="1" noChangeArrowheads="1"/>
          </p:cNvSpPr>
          <p:nvPr>
            <p:ph type="body" idx="4294967295"/>
          </p:nvPr>
        </p:nvSpPr>
        <p:spPr>
          <a:xfrm>
            <a:off x="448235" y="246530"/>
            <a:ext cx="8258735" cy="287899"/>
          </a:xfrm>
          <a:noFill/>
          <a:ln/>
        </p:spPr>
        <p:txBody>
          <a:bodyPr>
            <a:spAutoFit/>
          </a:bodyPr>
          <a:lstStyle/>
          <a:p>
            <a:pPr marL="0" indent="0" algn="ctr">
              <a:spcBef>
                <a:spcPct val="0"/>
              </a:spcBef>
              <a:buNone/>
            </a:pPr>
            <a:r>
              <a:rPr lang="en-US" altLang="en-US" sz="1412" b="1">
                <a:solidFill>
                  <a:schemeClr val="tx2"/>
                </a:solidFill>
              </a:rPr>
              <a:t>Table 1. Composition of the Wnt Clusters of the Five Methods.</a:t>
            </a:r>
          </a:p>
        </p:txBody>
      </p:sp>
      <p:sp>
        <p:nvSpPr>
          <p:cNvPr id="4100" name="Text Box 4"/>
          <p:cNvSpPr txBox="1">
            <a:spLocks noChangeArrowheads="1"/>
          </p:cNvSpPr>
          <p:nvPr/>
        </p:nvSpPr>
        <p:spPr bwMode="auto">
          <a:xfrm>
            <a:off x="526676" y="5748618"/>
            <a:ext cx="8101853" cy="581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r>
              <a:rPr lang="en-US" altLang="en-US" sz="1059"/>
              <a:t>Dequéant ML, Ahnert S, Edelsbrunner H, Fink TMA, Glynn EF, et al. (2008) Comparison of Pattern Detection Methods in Microarray Time Series of the Segmentation Clock. PLoS ONE 3(8): e2856. doi:10.1371/journal.pone.0002856</a:t>
            </a:r>
          </a:p>
          <a:p>
            <a:pPr eaLnBrk="1" hangingPunct="1"/>
            <a:r>
              <a:rPr lang="en-US" altLang="en-US" sz="1059">
                <a:hlinkClick r:id="rId3"/>
              </a:rPr>
              <a:t>http://127.0.0.1:8081/plosone/article?id=info:doi/10.1371/journal.pone.0002856</a:t>
            </a:r>
            <a:endParaRPr lang="en-US" altLang="en-US" sz="1059"/>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3176" y="6342530"/>
            <a:ext cx="2140324" cy="4594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0267733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37" t="59282" r="1818" b="19638"/>
          <a:stretch/>
        </p:blipFill>
        <p:spPr bwMode="auto">
          <a:xfrm>
            <a:off x="32041" y="4597881"/>
            <a:ext cx="9077455" cy="13965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4807" t="54812" r="5360" b="30410"/>
          <a:stretch/>
        </p:blipFill>
        <p:spPr bwMode="auto">
          <a:xfrm>
            <a:off x="205422" y="2621129"/>
            <a:ext cx="8587969" cy="10972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205422" y="374757"/>
            <a:ext cx="8587969" cy="954107"/>
          </a:xfrm>
          <a:prstGeom prst="rect">
            <a:avLst/>
          </a:prstGeom>
          <a:noFill/>
        </p:spPr>
        <p:txBody>
          <a:bodyPr wrap="square" rtlCol="0">
            <a:spAutoFit/>
          </a:bodyPr>
          <a:lstStyle/>
          <a:p>
            <a:r>
              <a:rPr lang="en-US" sz="2800" dirty="0" smtClean="0">
                <a:solidFill>
                  <a:srgbClr val="C00000"/>
                </a:solidFill>
              </a:rPr>
              <a:t>Persistent homology results are stable:  </a:t>
            </a:r>
          </a:p>
          <a:p>
            <a:r>
              <a:rPr lang="en-US" sz="2800" dirty="0" smtClean="0">
                <a:solidFill>
                  <a:srgbClr val="C00000"/>
                </a:solidFill>
              </a:rPr>
              <a:t>Add noise to data does not change barcodes significantly.</a:t>
            </a:r>
            <a:endParaRPr lang="en-US" sz="2800" dirty="0">
              <a:solidFill>
                <a:srgbClr val="C00000"/>
              </a:solidFill>
            </a:endParaRPr>
          </a:p>
        </p:txBody>
      </p:sp>
    </p:spTree>
    <p:extLst>
      <p:ext uri="{BB962C8B-B14F-4D97-AF65-F5344CB8AC3E}">
        <p14:creationId xmlns:p14="http://schemas.microsoft.com/office/powerpoint/2010/main" val="37186967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928" t="13335" r="2400" b="3995"/>
          <a:stretch/>
        </p:blipFill>
        <p:spPr bwMode="auto">
          <a:xfrm>
            <a:off x="127005" y="741734"/>
            <a:ext cx="8595360" cy="56692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tangle 1"/>
          <p:cNvSpPr/>
          <p:nvPr/>
        </p:nvSpPr>
        <p:spPr>
          <a:xfrm>
            <a:off x="1184223" y="6399769"/>
            <a:ext cx="8589364" cy="369332"/>
          </a:xfrm>
          <a:prstGeom prst="rect">
            <a:avLst/>
          </a:prstGeom>
        </p:spPr>
        <p:txBody>
          <a:bodyPr wrap="square">
            <a:spAutoFit/>
          </a:bodyPr>
          <a:lstStyle/>
          <a:p>
            <a:r>
              <a:rPr lang="en-US" dirty="0">
                <a:hlinkClick r:id="rId4"/>
              </a:rPr>
              <a:t>http://</a:t>
            </a:r>
            <a:r>
              <a:rPr lang="en-US" dirty="0" smtClean="0">
                <a:hlinkClick r:id="rId4"/>
              </a:rPr>
              <a:t>www.ams.org/publications/authors/books/postpub/mbk-69</a:t>
            </a:r>
            <a:r>
              <a:rPr lang="en-US" dirty="0" smtClean="0"/>
              <a:t> </a:t>
            </a:r>
            <a:endParaRPr lang="en-US" dirty="0"/>
          </a:p>
        </p:txBody>
      </p:sp>
      <p:pic>
        <p:nvPicPr>
          <p:cNvPr id="4"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807" t="54812" r="5360" b="30410"/>
          <a:stretch/>
        </p:blipFill>
        <p:spPr bwMode="auto">
          <a:xfrm>
            <a:off x="190434" y="130889"/>
            <a:ext cx="4293985" cy="5486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570356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727" y="762000"/>
            <a:ext cx="8001000" cy="4840941"/>
          </a:xfrm>
          <a:prstGeom prst="rect">
            <a:avLst/>
          </a:prstGeom>
          <a:noFill/>
          <a:extLst>
            <a:ext uri="{909E8E84-426E-40dd-AFC4-6F175D3DCCD1}">
              <a14:hiddenFill xmlns:a14="http://schemas.microsoft.com/office/drawing/2010/main" xmlns="">
                <a:solidFill>
                  <a:srgbClr val="FFFFFF"/>
                </a:solidFill>
              </a14:hiddenFill>
            </a:ext>
          </a:extLst>
        </p:spPr>
      </p:pic>
      <p:sp>
        <p:nvSpPr>
          <p:cNvPr id="4099" name="Rectangle 3"/>
          <p:cNvSpPr>
            <a:spLocks noGrp="1" noChangeArrowheads="1"/>
          </p:cNvSpPr>
          <p:nvPr>
            <p:ph type="body" idx="4294967295"/>
          </p:nvPr>
        </p:nvSpPr>
        <p:spPr>
          <a:xfrm>
            <a:off x="323273" y="246529"/>
            <a:ext cx="8509000" cy="307777"/>
          </a:xfrm>
          <a:noFill/>
          <a:ln/>
        </p:spPr>
        <p:txBody>
          <a:bodyPr>
            <a:spAutoFit/>
          </a:bodyPr>
          <a:lstStyle/>
          <a:p>
            <a:pPr marL="0" indent="0" algn="ctr">
              <a:spcBef>
                <a:spcPct val="0"/>
              </a:spcBef>
              <a:buNone/>
            </a:pPr>
            <a:r>
              <a:rPr lang="en-US" sz="1400" b="1">
                <a:solidFill>
                  <a:schemeClr val="tx2"/>
                </a:solidFill>
              </a:rPr>
              <a:t>Figure 8. Function g(x) for the expression pattern of Axin2.</a:t>
            </a:r>
          </a:p>
        </p:txBody>
      </p:sp>
      <p:sp>
        <p:nvSpPr>
          <p:cNvPr id="4100" name="Text Box 4"/>
          <p:cNvSpPr txBox="1">
            <a:spLocks noChangeArrowheads="1"/>
          </p:cNvSpPr>
          <p:nvPr/>
        </p:nvSpPr>
        <p:spPr bwMode="auto">
          <a:xfrm>
            <a:off x="404091" y="5748618"/>
            <a:ext cx="8347364" cy="5906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2058" tIns="41029" rIns="82058" bIns="41029">
            <a:spAutoFit/>
          </a:bodyPr>
          <a:lstStyle/>
          <a:p>
            <a:pPr eaLnBrk="1" hangingPunct="1"/>
            <a:r>
              <a:rPr lang="en-US" sz="1100"/>
              <a:t>Dequéant M-L, Ahnert S, Edelsbrunner H, Fink TMA, et al. (2008) Comparison of Pattern Detection Methods in Microarray Time Series of the Segmentation Clock. PLoS ONE 3(8): e2856. doi:10.1371/journal.pone.0002856</a:t>
            </a:r>
          </a:p>
          <a:p>
            <a:pPr eaLnBrk="1" hangingPunct="1"/>
            <a:r>
              <a:rPr lang="en-US" sz="1100">
                <a:hlinkClick r:id="rId3"/>
              </a:rPr>
              <a:t>http://www.plosone.org/article/info:doi/10.1371/journal.pone.0002856</a:t>
            </a:r>
            <a:endParaRPr lang="en-US" sz="1100"/>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1091" y="6342530"/>
            <a:ext cx="2205182" cy="45944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163486" y="0"/>
            <a:ext cx="8587969" cy="954107"/>
          </a:xfrm>
          <a:prstGeom prst="rect">
            <a:avLst/>
          </a:prstGeom>
          <a:solidFill>
            <a:schemeClr val="accent6">
              <a:lumMod val="20000"/>
              <a:lumOff val="80000"/>
            </a:schemeClr>
          </a:solidFill>
        </p:spPr>
        <p:txBody>
          <a:bodyPr wrap="square" rtlCol="0">
            <a:spAutoFit/>
          </a:bodyPr>
          <a:lstStyle/>
          <a:p>
            <a:r>
              <a:rPr lang="en-US" sz="2800" dirty="0" smtClean="0">
                <a:solidFill>
                  <a:srgbClr val="C00000"/>
                </a:solidFill>
              </a:rPr>
              <a:t>Persistent homology results are stable:  </a:t>
            </a:r>
          </a:p>
          <a:p>
            <a:r>
              <a:rPr lang="en-US" sz="2800" dirty="0" smtClean="0">
                <a:solidFill>
                  <a:srgbClr val="C00000"/>
                </a:solidFill>
              </a:rPr>
              <a:t>Add noise to data does not change barcodes significantly.</a:t>
            </a:r>
            <a:endParaRPr lang="en-US" sz="2800" dirty="0">
              <a:solidFill>
                <a:srgbClr val="C00000"/>
              </a:solidFill>
            </a:endParaRPr>
          </a:p>
        </p:txBody>
      </p:sp>
    </p:spTree>
    <p:extLst>
      <p:ext uri="{BB962C8B-B14F-4D97-AF65-F5344CB8AC3E}">
        <p14:creationId xmlns:p14="http://schemas.microsoft.com/office/powerpoint/2010/main" val="32527831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879"/>
            <a:ext cx="9144000" cy="3805925"/>
          </a:xfrm>
          <a:prstGeom prst="rect">
            <a:avLst/>
          </a:prstGeom>
        </p:spPr>
      </p:pic>
      <p:sp>
        <p:nvSpPr>
          <p:cNvPr id="4" name="TextBox 3"/>
          <p:cNvSpPr txBox="1"/>
          <p:nvPr/>
        </p:nvSpPr>
        <p:spPr>
          <a:xfrm>
            <a:off x="0" y="3754978"/>
            <a:ext cx="9299330" cy="2554545"/>
          </a:xfrm>
          <a:prstGeom prst="rect">
            <a:avLst/>
          </a:prstGeom>
          <a:noFill/>
        </p:spPr>
        <p:txBody>
          <a:bodyPr wrap="square" rtlCol="0">
            <a:spAutoFit/>
          </a:bodyPr>
          <a:lstStyle/>
          <a:p>
            <a:r>
              <a:rPr lang="en-US" sz="3200" dirty="0">
                <a:sym typeface="Wingdings"/>
              </a:rPr>
              <a:t>|| </a:t>
            </a:r>
            <a:r>
              <a:rPr lang="en-US" sz="3200" dirty="0" smtClean="0">
                <a:sym typeface="Wingdings"/>
              </a:rPr>
              <a:t>(x</a:t>
            </a:r>
            <a:r>
              <a:rPr lang="en-US" sz="3200" baseline="-25000" dirty="0" smtClean="0">
                <a:sym typeface="Wingdings"/>
              </a:rPr>
              <a:t>1</a:t>
            </a:r>
            <a:r>
              <a:rPr lang="en-US" sz="3200" dirty="0" smtClean="0">
                <a:sym typeface="Wingdings"/>
              </a:rPr>
              <a:t>,…,</a:t>
            </a:r>
            <a:r>
              <a:rPr lang="en-US" sz="3200" dirty="0" err="1" smtClean="0">
                <a:sym typeface="Wingdings"/>
              </a:rPr>
              <a:t>x</a:t>
            </a:r>
            <a:r>
              <a:rPr lang="en-US" sz="3200" baseline="-25000" dirty="0" err="1" smtClean="0">
                <a:sym typeface="Wingdings"/>
              </a:rPr>
              <a:t>n</a:t>
            </a:r>
            <a:r>
              <a:rPr lang="en-US" sz="3200" dirty="0" smtClean="0">
                <a:sym typeface="Wingdings"/>
              </a:rPr>
              <a:t>) </a:t>
            </a:r>
            <a:r>
              <a:rPr lang="en-US" sz="3200" dirty="0">
                <a:sym typeface="Wingdings"/>
              </a:rPr>
              <a:t>– </a:t>
            </a:r>
            <a:r>
              <a:rPr lang="en-US" sz="3200" dirty="0" smtClean="0">
                <a:sym typeface="Wingdings"/>
              </a:rPr>
              <a:t>(y</a:t>
            </a:r>
            <a:r>
              <a:rPr lang="en-US" sz="3200" baseline="-25000" dirty="0" smtClean="0">
                <a:sym typeface="Wingdings"/>
              </a:rPr>
              <a:t>1</a:t>
            </a:r>
            <a:r>
              <a:rPr lang="en-US" sz="3200" dirty="0" smtClean="0">
                <a:sym typeface="Wingdings"/>
              </a:rPr>
              <a:t>,…,</a:t>
            </a:r>
            <a:r>
              <a:rPr lang="en-US" sz="3200" dirty="0" err="1" smtClean="0">
                <a:sym typeface="Wingdings"/>
              </a:rPr>
              <a:t>y</a:t>
            </a:r>
            <a:r>
              <a:rPr lang="en-US" sz="3200" baseline="-25000" dirty="0" err="1" smtClean="0">
                <a:sym typeface="Wingdings"/>
              </a:rPr>
              <a:t>n</a:t>
            </a:r>
            <a:r>
              <a:rPr lang="en-US" sz="3200" dirty="0" smtClean="0">
                <a:sym typeface="Wingdings"/>
              </a:rPr>
              <a:t>) </a:t>
            </a:r>
            <a:r>
              <a:rPr lang="en-US" sz="3200" dirty="0">
                <a:sym typeface="Wingdings"/>
              </a:rPr>
              <a:t>||</a:t>
            </a:r>
            <a:r>
              <a:rPr lang="en-US" sz="3200" baseline="-25000" dirty="0" smtClean="0">
                <a:sym typeface="Wingdings"/>
              </a:rPr>
              <a:t>∞ </a:t>
            </a:r>
            <a:r>
              <a:rPr lang="en-US" sz="3200" dirty="0" smtClean="0">
                <a:sym typeface="Wingdings"/>
              </a:rPr>
              <a:t> = max{|x</a:t>
            </a:r>
            <a:r>
              <a:rPr lang="en-US" sz="3200" baseline="-25000" dirty="0" smtClean="0">
                <a:sym typeface="Wingdings"/>
              </a:rPr>
              <a:t>1</a:t>
            </a:r>
            <a:r>
              <a:rPr lang="en-US" sz="3200" dirty="0" smtClean="0">
                <a:sym typeface="Wingdings"/>
              </a:rPr>
              <a:t> – y</a:t>
            </a:r>
            <a:r>
              <a:rPr lang="en-US" sz="3200" baseline="-25000" dirty="0" smtClean="0">
                <a:sym typeface="Wingdings"/>
              </a:rPr>
              <a:t>1</a:t>
            </a:r>
            <a:r>
              <a:rPr lang="en-US" sz="3200" dirty="0" smtClean="0">
                <a:sym typeface="Wingdings"/>
              </a:rPr>
              <a:t>|,…,|</a:t>
            </a:r>
            <a:r>
              <a:rPr lang="en-US" sz="3200" dirty="0" err="1" smtClean="0">
                <a:sym typeface="Wingdings"/>
              </a:rPr>
              <a:t>x</a:t>
            </a:r>
            <a:r>
              <a:rPr lang="en-US" sz="3200" baseline="-25000" dirty="0" err="1" smtClean="0">
                <a:sym typeface="Wingdings"/>
              </a:rPr>
              <a:t>n</a:t>
            </a:r>
            <a:r>
              <a:rPr lang="en-US" sz="3200" dirty="0" smtClean="0">
                <a:sym typeface="Wingdings"/>
              </a:rPr>
              <a:t> - </a:t>
            </a:r>
            <a:r>
              <a:rPr lang="en-US" sz="3200" dirty="0" err="1" smtClean="0">
                <a:sym typeface="Wingdings"/>
              </a:rPr>
              <a:t>y</a:t>
            </a:r>
            <a:r>
              <a:rPr lang="en-US" sz="3200" baseline="-25000" dirty="0" err="1" smtClean="0">
                <a:sym typeface="Wingdings"/>
              </a:rPr>
              <a:t>n</a:t>
            </a:r>
            <a:r>
              <a:rPr lang="en-US" sz="3200" dirty="0" smtClean="0">
                <a:sym typeface="Wingdings"/>
              </a:rPr>
              <a:t>|}</a:t>
            </a:r>
            <a:endParaRPr lang="en-US" sz="3200" baseline="-25000" dirty="0"/>
          </a:p>
          <a:p>
            <a:endParaRPr lang="en-US" sz="3200" dirty="0" smtClean="0"/>
          </a:p>
          <a:p>
            <a:r>
              <a:rPr lang="en-US" sz="3200" dirty="0" smtClean="0"/>
              <a:t>Given sets </a:t>
            </a:r>
            <a:r>
              <a:rPr lang="en-US" sz="3200" dirty="0"/>
              <a:t>X, </a:t>
            </a:r>
            <a:r>
              <a:rPr lang="en-US" sz="3200" dirty="0" smtClean="0"/>
              <a:t>Y and </a:t>
            </a:r>
            <a:r>
              <a:rPr lang="en-US" sz="3200" dirty="0" err="1" smtClean="0"/>
              <a:t>bijection</a:t>
            </a:r>
            <a:r>
              <a:rPr lang="en-US" sz="3200" dirty="0" smtClean="0"/>
              <a:t>  g: </a:t>
            </a:r>
            <a:r>
              <a:rPr lang="en-US" sz="3200" dirty="0"/>
              <a:t>X </a:t>
            </a:r>
            <a:r>
              <a:rPr lang="en-US" sz="3200" dirty="0">
                <a:sym typeface="Wingdings"/>
              </a:rPr>
              <a:t> Y, </a:t>
            </a:r>
          </a:p>
          <a:p>
            <a:endParaRPr lang="en-US" sz="3200" dirty="0" smtClean="0"/>
          </a:p>
          <a:p>
            <a:r>
              <a:rPr lang="en-US" sz="3200" dirty="0" smtClean="0"/>
              <a:t>Bottleneck Distance:  </a:t>
            </a:r>
            <a:r>
              <a:rPr lang="en-US" sz="3200" dirty="0" smtClean="0">
                <a:sym typeface="Wingdings"/>
              </a:rPr>
              <a:t>d</a:t>
            </a:r>
            <a:r>
              <a:rPr lang="en-US" sz="3200" baseline="-25000" dirty="0" smtClean="0">
                <a:sym typeface="Wingdings"/>
              </a:rPr>
              <a:t>B</a:t>
            </a:r>
            <a:r>
              <a:rPr lang="en-US" sz="3200" dirty="0" smtClean="0">
                <a:sym typeface="Wingdings"/>
              </a:rPr>
              <a:t>(X, Y) = </a:t>
            </a:r>
            <a:r>
              <a:rPr lang="en-US" sz="3200" dirty="0" err="1" smtClean="0">
                <a:sym typeface="Wingdings"/>
              </a:rPr>
              <a:t>inf</a:t>
            </a:r>
            <a:r>
              <a:rPr lang="en-US" sz="3200" dirty="0" smtClean="0">
                <a:sym typeface="Wingdings"/>
              </a:rPr>
              <a:t>   sup  || </a:t>
            </a:r>
            <a:r>
              <a:rPr lang="en-US" sz="3200" b="1" dirty="0" smtClean="0">
                <a:sym typeface="Wingdings"/>
              </a:rPr>
              <a:t>x</a:t>
            </a:r>
            <a:r>
              <a:rPr lang="en-US" sz="3200" dirty="0" smtClean="0">
                <a:sym typeface="Wingdings"/>
              </a:rPr>
              <a:t> – g(</a:t>
            </a:r>
            <a:r>
              <a:rPr lang="en-US" sz="3200" b="1" dirty="0" smtClean="0">
                <a:sym typeface="Wingdings"/>
              </a:rPr>
              <a:t>x</a:t>
            </a:r>
            <a:r>
              <a:rPr lang="en-US" sz="3200" dirty="0" smtClean="0">
                <a:sym typeface="Wingdings"/>
              </a:rPr>
              <a:t>) ||</a:t>
            </a:r>
            <a:r>
              <a:rPr lang="en-US" sz="3200" baseline="-25000" dirty="0" smtClean="0">
                <a:sym typeface="Wingdings"/>
              </a:rPr>
              <a:t>∞</a:t>
            </a:r>
            <a:endParaRPr lang="en-US" sz="3200" baseline="-25000" dirty="0"/>
          </a:p>
        </p:txBody>
      </p:sp>
      <p:sp>
        <p:nvSpPr>
          <p:cNvPr id="5" name="TextBox 4"/>
          <p:cNvSpPr txBox="1"/>
          <p:nvPr/>
        </p:nvSpPr>
        <p:spPr>
          <a:xfrm>
            <a:off x="5298296" y="6089921"/>
            <a:ext cx="2253142" cy="461665"/>
          </a:xfrm>
          <a:prstGeom prst="rect">
            <a:avLst/>
          </a:prstGeom>
          <a:noFill/>
        </p:spPr>
        <p:txBody>
          <a:bodyPr wrap="square" rtlCol="0">
            <a:spAutoFit/>
          </a:bodyPr>
          <a:lstStyle/>
          <a:p>
            <a:r>
              <a:rPr lang="en-US" sz="2400" dirty="0"/>
              <a:t>g</a:t>
            </a:r>
            <a:r>
              <a:rPr lang="en-US" sz="2400" dirty="0" smtClean="0"/>
              <a:t>         </a:t>
            </a:r>
            <a:r>
              <a:rPr lang="en-US" sz="2400" b="1" dirty="0" smtClean="0"/>
              <a:t>x</a:t>
            </a:r>
            <a:endParaRPr lang="en-US" sz="2400" b="1" dirty="0"/>
          </a:p>
        </p:txBody>
      </p:sp>
    </p:spTree>
    <p:extLst>
      <p:ext uri="{BB962C8B-B14F-4D97-AF65-F5344CB8AC3E}">
        <p14:creationId xmlns:p14="http://schemas.microsoft.com/office/powerpoint/2010/main" val="2172627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6376" y="476250"/>
            <a:ext cx="8620124" cy="6001642"/>
          </a:xfrm>
          <a:prstGeom prst="rect">
            <a:avLst/>
          </a:prstGeom>
          <a:noFill/>
        </p:spPr>
        <p:txBody>
          <a:bodyPr wrap="square" rtlCol="0">
            <a:spAutoFit/>
          </a:bodyPr>
          <a:lstStyle/>
          <a:p>
            <a:r>
              <a:rPr lang="en-US" sz="3200" dirty="0" smtClean="0"/>
              <a:t>Goal:  To determine what genes are involved in a particular periodic pathway</a:t>
            </a:r>
          </a:p>
          <a:p>
            <a:endParaRPr lang="en-US" sz="3200" dirty="0"/>
          </a:p>
          <a:p>
            <a:endParaRPr lang="en-US" sz="3200" dirty="0" smtClean="0"/>
          </a:p>
          <a:p>
            <a:endParaRPr lang="en-US" sz="3200" dirty="0"/>
          </a:p>
          <a:p>
            <a:endParaRPr lang="en-US" sz="3200" dirty="0" smtClean="0"/>
          </a:p>
          <a:p>
            <a:endParaRPr lang="en-US" sz="3200" dirty="0" smtClean="0"/>
          </a:p>
          <a:p>
            <a:r>
              <a:rPr lang="en-US" sz="3200" dirty="0" smtClean="0"/>
              <a:t>Application: segmentation clock of mouse embryo.</a:t>
            </a:r>
          </a:p>
          <a:p>
            <a:endParaRPr lang="en-US" sz="3200" dirty="0" smtClean="0"/>
          </a:p>
          <a:p>
            <a:pPr marL="457200" indent="-457200">
              <a:buFont typeface="Arial"/>
              <a:buChar char="•"/>
            </a:pPr>
            <a:r>
              <a:rPr lang="en-US" sz="3200" dirty="0" smtClean="0"/>
              <a:t>1 somite develops about every 2 hours</a:t>
            </a:r>
          </a:p>
          <a:p>
            <a:pPr marL="457200" indent="-457200">
              <a:buFont typeface="Arial"/>
              <a:buChar char="•"/>
            </a:pPr>
            <a:endParaRPr lang="en-US" sz="3200" dirty="0" smtClean="0"/>
          </a:p>
          <a:p>
            <a:r>
              <a:rPr lang="en-US" sz="3200" dirty="0" smtClean="0"/>
              <a:t>What genes are involved in somite development? </a:t>
            </a:r>
            <a:endParaRPr lang="en-US" sz="3200" dirty="0"/>
          </a:p>
        </p:txBody>
      </p:sp>
    </p:spTree>
    <p:extLst>
      <p:ext uri="{BB962C8B-B14F-4D97-AF65-F5344CB8AC3E}">
        <p14:creationId xmlns:p14="http://schemas.microsoft.com/office/powerpoint/2010/main" val="25926895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0589" y="798811"/>
            <a:ext cx="8730532" cy="4524315"/>
          </a:xfrm>
          <a:prstGeom prst="rect">
            <a:avLst/>
          </a:prstGeom>
        </p:spPr>
        <p:txBody>
          <a:bodyPr wrap="square">
            <a:spAutoFit/>
          </a:bodyPr>
          <a:lstStyle/>
          <a:p>
            <a:r>
              <a:rPr lang="en-US" sz="3200" dirty="0">
                <a:latin typeface="CMR12"/>
              </a:rPr>
              <a:t>(Wasserstein distance)</a:t>
            </a:r>
            <a:r>
              <a:rPr lang="en-US" sz="3200" dirty="0">
                <a:latin typeface="CMBX12"/>
              </a:rPr>
              <a:t>. </a:t>
            </a:r>
            <a:r>
              <a:rPr lang="en-US" sz="3200" dirty="0">
                <a:latin typeface="CMR12"/>
              </a:rPr>
              <a:t>The </a:t>
            </a:r>
            <a:r>
              <a:rPr lang="en-US" sz="3200" dirty="0">
                <a:latin typeface="CMMI12"/>
              </a:rPr>
              <a:t>p</a:t>
            </a:r>
            <a:r>
              <a:rPr lang="en-US" sz="3200" dirty="0">
                <a:latin typeface="CMR12"/>
              </a:rPr>
              <a:t>-</a:t>
            </a:r>
            <a:r>
              <a:rPr lang="en-US" sz="3200" dirty="0" err="1">
                <a:latin typeface="CMR12"/>
              </a:rPr>
              <a:t>th</a:t>
            </a:r>
            <a:r>
              <a:rPr lang="en-US" sz="3200" dirty="0">
                <a:latin typeface="CMR12"/>
              </a:rPr>
              <a:t> Wasserstein distance between </a:t>
            </a:r>
            <a:r>
              <a:rPr lang="en-US" sz="3200" dirty="0" smtClean="0">
                <a:latin typeface="CMR12"/>
              </a:rPr>
              <a:t>two persistence </a:t>
            </a:r>
            <a:r>
              <a:rPr lang="en-US" sz="3200" dirty="0">
                <a:latin typeface="CMR12"/>
              </a:rPr>
              <a:t>diagrams, </a:t>
            </a:r>
            <a:endParaRPr lang="en-US" sz="3200" dirty="0" smtClean="0">
              <a:latin typeface="CMR12"/>
            </a:endParaRPr>
          </a:p>
          <a:p>
            <a:r>
              <a:rPr lang="en-US" sz="3200" dirty="0" smtClean="0">
                <a:latin typeface="CMMI12"/>
              </a:rPr>
              <a:t>d</a:t>
            </a:r>
            <a:r>
              <a:rPr lang="en-US" sz="3200" baseline="-25000" dirty="0" smtClean="0">
                <a:latin typeface="CMR8"/>
              </a:rPr>
              <a:t>1</a:t>
            </a:r>
            <a:r>
              <a:rPr lang="en-US" sz="3200" dirty="0" smtClean="0">
                <a:latin typeface="CMR8"/>
              </a:rPr>
              <a:t> </a:t>
            </a:r>
            <a:r>
              <a:rPr lang="en-US" sz="3200" dirty="0">
                <a:latin typeface="CMR12"/>
              </a:rPr>
              <a:t>and </a:t>
            </a:r>
            <a:r>
              <a:rPr lang="en-US" sz="3200" dirty="0" smtClean="0">
                <a:latin typeface="CMMI12"/>
              </a:rPr>
              <a:t>d</a:t>
            </a:r>
            <a:r>
              <a:rPr lang="en-US" sz="3200" baseline="-25000" dirty="0" smtClean="0">
                <a:latin typeface="CMR8"/>
              </a:rPr>
              <a:t>2</a:t>
            </a:r>
            <a:r>
              <a:rPr lang="en-US" sz="3200" dirty="0" smtClean="0">
                <a:latin typeface="CMR12"/>
              </a:rPr>
              <a:t>, </a:t>
            </a:r>
            <a:r>
              <a:rPr lang="en-US" sz="3200" dirty="0">
                <a:latin typeface="CMR12"/>
              </a:rPr>
              <a:t>is defined </a:t>
            </a:r>
            <a:r>
              <a:rPr lang="en-US" sz="3200" dirty="0" smtClean="0">
                <a:latin typeface="CMR12"/>
              </a:rPr>
              <a:t>as</a:t>
            </a:r>
          </a:p>
          <a:p>
            <a:endParaRPr lang="en-US" sz="3200" dirty="0">
              <a:latin typeface="CMR12"/>
            </a:endParaRPr>
          </a:p>
          <a:p>
            <a:endParaRPr lang="en-US" sz="3200" dirty="0" smtClean="0">
              <a:latin typeface="CMR12"/>
            </a:endParaRPr>
          </a:p>
          <a:p>
            <a:endParaRPr lang="en-US" sz="3200" dirty="0">
              <a:latin typeface="CMR12"/>
            </a:endParaRPr>
          </a:p>
          <a:p>
            <a:endParaRPr lang="en-US" sz="3200" dirty="0" smtClean="0">
              <a:latin typeface="CMR12"/>
            </a:endParaRPr>
          </a:p>
          <a:p>
            <a:endParaRPr lang="en-US" sz="3200" dirty="0">
              <a:latin typeface="CMR12"/>
            </a:endParaRPr>
          </a:p>
          <a:p>
            <a:r>
              <a:rPr lang="en-US" sz="3200" dirty="0">
                <a:latin typeface="CMR12"/>
              </a:rPr>
              <a:t>w</a:t>
            </a:r>
            <a:r>
              <a:rPr lang="en-US" sz="3200" dirty="0" smtClean="0">
                <a:latin typeface="CMR12"/>
              </a:rPr>
              <a:t>here </a:t>
            </a:r>
            <a:r>
              <a:rPr lang="en-US" sz="3200" dirty="0" smtClean="0">
                <a:latin typeface="Symbol" panose="05050102010706020507" pitchFamily="18" charset="2"/>
              </a:rPr>
              <a:t>g</a:t>
            </a:r>
            <a:r>
              <a:rPr lang="en-US" sz="3200" dirty="0" smtClean="0">
                <a:latin typeface="CMMI12"/>
              </a:rPr>
              <a:t> </a:t>
            </a:r>
            <a:r>
              <a:rPr lang="en-US" sz="3200" dirty="0">
                <a:latin typeface="CMR12"/>
              </a:rPr>
              <a:t>ranges over all bijections from </a:t>
            </a:r>
            <a:r>
              <a:rPr lang="en-US" sz="3200" dirty="0" smtClean="0">
                <a:latin typeface="CMMI12"/>
              </a:rPr>
              <a:t>d</a:t>
            </a:r>
            <a:r>
              <a:rPr lang="en-US" sz="3200" baseline="-25000" dirty="0">
                <a:latin typeface="CMR8"/>
              </a:rPr>
              <a:t>1</a:t>
            </a:r>
            <a:r>
              <a:rPr lang="en-US" sz="3200" dirty="0" smtClean="0">
                <a:latin typeface="CMR8"/>
              </a:rPr>
              <a:t> </a:t>
            </a:r>
            <a:r>
              <a:rPr lang="en-US" sz="3200" dirty="0">
                <a:latin typeface="CMR12"/>
              </a:rPr>
              <a:t>to </a:t>
            </a:r>
            <a:r>
              <a:rPr lang="en-US" sz="3200" dirty="0" smtClean="0">
                <a:latin typeface="CMMI12"/>
              </a:rPr>
              <a:t>d</a:t>
            </a:r>
            <a:r>
              <a:rPr lang="en-US" sz="3200" baseline="-25000" dirty="0" smtClean="0">
                <a:latin typeface="CMR8"/>
              </a:rPr>
              <a:t>2</a:t>
            </a:r>
            <a:r>
              <a:rPr lang="en-US" sz="3200" dirty="0" smtClean="0">
                <a:latin typeface="CMR12"/>
              </a:rPr>
              <a:t>.</a:t>
            </a:r>
            <a:endParaRPr lang="en-US" sz="3600" dirty="0"/>
          </a:p>
        </p:txBody>
      </p:sp>
      <p:pic>
        <p:nvPicPr>
          <p:cNvPr id="3" name="Picture 2"/>
          <p:cNvPicPr>
            <a:picLocks noChangeAspect="1"/>
          </p:cNvPicPr>
          <p:nvPr/>
        </p:nvPicPr>
        <p:blipFill>
          <a:blip r:embed="rId2"/>
          <a:stretch>
            <a:fillRect/>
          </a:stretch>
        </p:blipFill>
        <p:spPr>
          <a:xfrm>
            <a:off x="966787" y="2409825"/>
            <a:ext cx="7210425" cy="2038350"/>
          </a:xfrm>
          <a:prstGeom prst="rect">
            <a:avLst/>
          </a:prstGeom>
        </p:spPr>
      </p:pic>
      <p:sp>
        <p:nvSpPr>
          <p:cNvPr id="4" name="Rectangle 3"/>
          <p:cNvSpPr/>
          <p:nvPr/>
        </p:nvSpPr>
        <p:spPr>
          <a:xfrm>
            <a:off x="367990" y="5489802"/>
            <a:ext cx="4572000" cy="1138773"/>
          </a:xfrm>
          <a:prstGeom prst="rect">
            <a:avLst/>
          </a:prstGeom>
        </p:spPr>
        <p:txBody>
          <a:bodyPr>
            <a:spAutoFit/>
          </a:bodyPr>
          <a:lstStyle/>
          <a:p>
            <a:r>
              <a:rPr lang="en-US" dirty="0">
                <a:latin typeface="CMBX12"/>
              </a:rPr>
              <a:t>Probability measures on the space of persistence</a:t>
            </a:r>
          </a:p>
          <a:p>
            <a:r>
              <a:rPr lang="en-US" dirty="0">
                <a:latin typeface="CMBX12"/>
              </a:rPr>
              <a:t>diagrams</a:t>
            </a:r>
          </a:p>
          <a:p>
            <a:r>
              <a:rPr lang="en-US" sz="1400" dirty="0" err="1">
                <a:latin typeface="CMBX12"/>
              </a:rPr>
              <a:t>Yuriy</a:t>
            </a:r>
            <a:r>
              <a:rPr lang="en-US" sz="1400" dirty="0">
                <a:latin typeface="CMBX12"/>
              </a:rPr>
              <a:t> Mileyko</a:t>
            </a:r>
            <a:r>
              <a:rPr lang="en-US" sz="900" dirty="0">
                <a:latin typeface="CMR8"/>
              </a:rPr>
              <a:t>1</a:t>
            </a:r>
            <a:r>
              <a:rPr lang="en-US" sz="1400" dirty="0">
                <a:latin typeface="CMBX12"/>
              </a:rPr>
              <a:t>, </a:t>
            </a:r>
            <a:r>
              <a:rPr lang="en-US" sz="1400" dirty="0" err="1">
                <a:latin typeface="CMBX12"/>
              </a:rPr>
              <a:t>Sayan</a:t>
            </a:r>
            <a:r>
              <a:rPr lang="en-US" sz="1400" dirty="0">
                <a:latin typeface="CMBX12"/>
              </a:rPr>
              <a:t> Mukherjee</a:t>
            </a:r>
            <a:r>
              <a:rPr lang="en-US" sz="900" dirty="0">
                <a:latin typeface="CMR8"/>
              </a:rPr>
              <a:t>2 </a:t>
            </a:r>
            <a:r>
              <a:rPr lang="en-US" sz="1400" dirty="0">
                <a:latin typeface="CMBX12"/>
              </a:rPr>
              <a:t>and John Harer</a:t>
            </a:r>
            <a:r>
              <a:rPr lang="en-US" sz="900" dirty="0">
                <a:latin typeface="CMR8"/>
              </a:rPr>
              <a:t>1</a:t>
            </a:r>
            <a:endParaRPr lang="en-US" dirty="0"/>
          </a:p>
        </p:txBody>
      </p:sp>
    </p:spTree>
    <p:extLst>
      <p:ext uri="{BB962C8B-B14F-4D97-AF65-F5344CB8AC3E}">
        <p14:creationId xmlns:p14="http://schemas.microsoft.com/office/powerpoint/2010/main" val="4098498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37" t="59282" r="1818" b="19638"/>
          <a:stretch/>
        </p:blipFill>
        <p:spPr bwMode="auto">
          <a:xfrm>
            <a:off x="32041" y="4597881"/>
            <a:ext cx="9077455" cy="13965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4807" t="54812" r="5360" b="30410"/>
          <a:stretch/>
        </p:blipFill>
        <p:spPr bwMode="auto">
          <a:xfrm>
            <a:off x="205422" y="2621129"/>
            <a:ext cx="8587969" cy="10972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205422" y="374757"/>
            <a:ext cx="8587969" cy="954107"/>
          </a:xfrm>
          <a:prstGeom prst="rect">
            <a:avLst/>
          </a:prstGeom>
          <a:noFill/>
        </p:spPr>
        <p:txBody>
          <a:bodyPr wrap="square" rtlCol="0">
            <a:spAutoFit/>
          </a:bodyPr>
          <a:lstStyle/>
          <a:p>
            <a:r>
              <a:rPr lang="en-US" sz="2800" dirty="0" smtClean="0">
                <a:solidFill>
                  <a:srgbClr val="C00000"/>
                </a:solidFill>
              </a:rPr>
              <a:t>Persistent homology results are stable:  </a:t>
            </a:r>
          </a:p>
          <a:p>
            <a:r>
              <a:rPr lang="en-US" sz="2800" dirty="0" smtClean="0">
                <a:solidFill>
                  <a:srgbClr val="C00000"/>
                </a:solidFill>
              </a:rPr>
              <a:t>Add noise to data does not change barcodes significantly.</a:t>
            </a:r>
            <a:endParaRPr lang="en-US" sz="2800" dirty="0">
              <a:solidFill>
                <a:srgbClr val="C00000"/>
              </a:solidFill>
            </a:endParaRPr>
          </a:p>
        </p:txBody>
      </p:sp>
    </p:spTree>
    <p:extLst>
      <p:ext uri="{BB962C8B-B14F-4D97-AF65-F5344CB8AC3E}">
        <p14:creationId xmlns:p14="http://schemas.microsoft.com/office/powerpoint/2010/main" val="27042147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4138" y="331100"/>
            <a:ext cx="8276898" cy="6001643"/>
          </a:xfrm>
          <a:prstGeom prst="rect">
            <a:avLst/>
          </a:prstGeom>
        </p:spPr>
        <p:txBody>
          <a:bodyPr wrap="square">
            <a:spAutoFit/>
          </a:bodyPr>
          <a:lstStyle/>
          <a:p>
            <a:r>
              <a:rPr lang="en-US" sz="2400" dirty="0" smtClean="0"/>
              <a:t>TDA is a form of </a:t>
            </a:r>
            <a:r>
              <a:rPr lang="en-US" sz="2400" dirty="0"/>
              <a:t>Exploratory Data Analysis (EDA</a:t>
            </a:r>
            <a:r>
              <a:rPr lang="en-US" sz="2400" dirty="0" smtClean="0"/>
              <a:t>)</a:t>
            </a:r>
          </a:p>
          <a:p>
            <a:endParaRPr lang="en-US" sz="2400" dirty="0"/>
          </a:p>
          <a:p>
            <a:r>
              <a:rPr lang="en-US" sz="2400" dirty="0" smtClean="0">
                <a:hlinkClick r:id="rId2"/>
              </a:rPr>
              <a:t>https://onlinecourses.science.psu.edu/stat857/node/4</a:t>
            </a:r>
            <a:endParaRPr lang="en-US" sz="2400" dirty="0" smtClean="0"/>
          </a:p>
          <a:p>
            <a:r>
              <a:rPr lang="en-US" sz="2400" dirty="0"/>
              <a:t>Exploratory Data Analysis (EDA) is described as </a:t>
            </a:r>
            <a:r>
              <a:rPr lang="en-US" sz="2400" i="1" dirty="0"/>
              <a:t>data-driven hypothesis generation</a:t>
            </a:r>
            <a:r>
              <a:rPr lang="en-US" sz="2400" dirty="0" smtClean="0"/>
              <a:t>.</a:t>
            </a:r>
          </a:p>
          <a:p>
            <a:endParaRPr lang="en-US" sz="2400" dirty="0"/>
          </a:p>
          <a:p>
            <a:r>
              <a:rPr lang="en-US" sz="2400" dirty="0" smtClean="0">
                <a:hlinkClick r:id="rId3"/>
              </a:rPr>
              <a:t>http://en.wikipedia.org/wiki/Exploratory_data_analysis</a:t>
            </a:r>
            <a:r>
              <a:rPr lang="en-US" sz="2400" dirty="0" smtClean="0"/>
              <a:t> </a:t>
            </a:r>
            <a:endParaRPr lang="en-US" sz="2400" dirty="0"/>
          </a:p>
          <a:p>
            <a:r>
              <a:rPr lang="en-US" sz="2400" dirty="0"/>
              <a:t>In statistics, </a:t>
            </a:r>
            <a:r>
              <a:rPr lang="en-US" sz="2400" b="1" dirty="0"/>
              <a:t>exploratory data analysis</a:t>
            </a:r>
            <a:r>
              <a:rPr lang="en-US" sz="2400" dirty="0"/>
              <a:t> (EDA) is an approach to analyzing </a:t>
            </a:r>
            <a:r>
              <a:rPr lang="en-US" sz="2400" b="1" dirty="0"/>
              <a:t>data</a:t>
            </a:r>
            <a:r>
              <a:rPr lang="en-US" sz="2400" dirty="0"/>
              <a:t> sets to summarize their main characteristics, often with visual methods. A statistical model can be used or not, but primarily EDA is for seeing what the </a:t>
            </a:r>
            <a:r>
              <a:rPr lang="en-US" sz="2400" b="1" dirty="0"/>
              <a:t>data</a:t>
            </a:r>
            <a:r>
              <a:rPr lang="en-US" sz="2400" dirty="0"/>
              <a:t> can tell us beyond the formal modeling or hypothesis testing task</a:t>
            </a:r>
            <a:r>
              <a:rPr lang="en-US" sz="2400" dirty="0" smtClean="0"/>
              <a:t>.</a:t>
            </a:r>
          </a:p>
          <a:p>
            <a:endParaRPr lang="en-US" sz="2400" dirty="0"/>
          </a:p>
          <a:p>
            <a:r>
              <a:rPr lang="en-US" sz="2400" dirty="0"/>
              <a:t>Exploratory data analysis was promoted by </a:t>
            </a:r>
            <a:r>
              <a:rPr lang="en-US" sz="2400" dirty="0">
                <a:hlinkClick r:id="rId4" tooltip="John Tukey"/>
              </a:rPr>
              <a:t>John </a:t>
            </a:r>
            <a:r>
              <a:rPr lang="en-US" sz="2400" dirty="0" err="1" smtClean="0">
                <a:hlinkClick r:id="rId4" tooltip="John Tukey"/>
              </a:rPr>
              <a:t>Tukey</a:t>
            </a:r>
            <a:r>
              <a:rPr lang="en-US" sz="2400" dirty="0" smtClean="0"/>
              <a:t> starting in the 1960’s.</a:t>
            </a:r>
          </a:p>
          <a:p>
            <a:endParaRPr lang="en-US" sz="2400" dirty="0"/>
          </a:p>
        </p:txBody>
      </p:sp>
    </p:spTree>
    <p:extLst>
      <p:ext uri="{BB962C8B-B14F-4D97-AF65-F5344CB8AC3E}">
        <p14:creationId xmlns:p14="http://schemas.microsoft.com/office/powerpoint/2010/main" val="2888794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9545" y="366025"/>
            <a:ext cx="8726214" cy="646331"/>
          </a:xfrm>
          <a:prstGeom prst="rect">
            <a:avLst/>
          </a:prstGeom>
        </p:spPr>
        <p:txBody>
          <a:bodyPr wrap="square">
            <a:spAutoFit/>
          </a:bodyPr>
          <a:lstStyle/>
          <a:p>
            <a:r>
              <a:rPr lang="en-US" dirty="0" smtClean="0">
                <a:hlinkClick r:id="rId2"/>
              </a:rPr>
              <a:t>http://www.jstor.org/discover/10.2307/2392291?uid=3739256&amp;uid=2&amp;uid=4&amp;sid=21106098896651</a:t>
            </a:r>
            <a:r>
              <a:rPr lang="en-US" dirty="0" smtClean="0"/>
              <a:t> </a:t>
            </a:r>
            <a:endParaRPr lang="en-US" dirty="0"/>
          </a:p>
        </p:txBody>
      </p:sp>
      <p:pic>
        <p:nvPicPr>
          <p:cNvPr id="3" name="Picture 2"/>
          <p:cNvPicPr>
            <a:picLocks noChangeAspect="1"/>
          </p:cNvPicPr>
          <p:nvPr/>
        </p:nvPicPr>
        <p:blipFill>
          <a:blip r:embed="rId3"/>
          <a:stretch>
            <a:fillRect/>
          </a:stretch>
        </p:blipFill>
        <p:spPr>
          <a:xfrm>
            <a:off x="299545" y="1188007"/>
            <a:ext cx="3749040" cy="5388847"/>
          </a:xfrm>
          <a:prstGeom prst="rect">
            <a:avLst/>
          </a:prstGeom>
        </p:spPr>
      </p:pic>
      <p:sp>
        <p:nvSpPr>
          <p:cNvPr id="6" name="Rectangle 5"/>
          <p:cNvSpPr/>
          <p:nvPr/>
        </p:nvSpPr>
        <p:spPr>
          <a:xfrm>
            <a:off x="4205451" y="1519196"/>
            <a:ext cx="4572000" cy="2308324"/>
          </a:xfrm>
          <a:prstGeom prst="rect">
            <a:avLst/>
          </a:prstGeom>
        </p:spPr>
        <p:txBody>
          <a:bodyPr>
            <a:spAutoFit/>
          </a:bodyPr>
          <a:lstStyle/>
          <a:p>
            <a:r>
              <a:rPr lang="en-US" sz="2400" dirty="0" smtClean="0"/>
              <a:t>Exploratory Data Analysis</a:t>
            </a:r>
          </a:p>
          <a:p>
            <a:r>
              <a:rPr lang="en-US" sz="2400" dirty="0" smtClean="0"/>
              <a:t>John W. </a:t>
            </a:r>
            <a:r>
              <a:rPr lang="en-US" sz="2400" dirty="0" err="1" smtClean="0"/>
              <a:t>Tukey</a:t>
            </a:r>
            <a:r>
              <a:rPr lang="en-US" sz="2400" dirty="0" smtClean="0"/>
              <a:t>, Princeton University</a:t>
            </a:r>
          </a:p>
          <a:p>
            <a:r>
              <a:rPr lang="en-US" sz="2400" dirty="0" smtClean="0"/>
              <a:t>ISBN-10: 0201076160  </a:t>
            </a:r>
          </a:p>
          <a:p>
            <a:r>
              <a:rPr lang="en-US" sz="2400" dirty="0" smtClean="0"/>
              <a:t>ISBN-13: 9780201076165</a:t>
            </a:r>
          </a:p>
          <a:p>
            <a:r>
              <a:rPr lang="en-US" sz="2400" dirty="0" smtClean="0"/>
              <a:t>©1977 • Pearson • Paper, 688 pp</a:t>
            </a:r>
          </a:p>
          <a:p>
            <a:r>
              <a:rPr lang="en-US" sz="2400" dirty="0" smtClean="0"/>
              <a:t>Published 01/01/1977 • </a:t>
            </a:r>
            <a:r>
              <a:rPr lang="en-US" sz="2400" dirty="0" err="1" smtClean="0"/>
              <a:t>Instock</a:t>
            </a:r>
            <a:endParaRPr lang="en-US" sz="2400" dirty="0"/>
          </a:p>
        </p:txBody>
      </p:sp>
    </p:spTree>
    <p:extLst>
      <p:ext uri="{BB962C8B-B14F-4D97-AF65-F5344CB8AC3E}">
        <p14:creationId xmlns:p14="http://schemas.microsoft.com/office/powerpoint/2010/main" val="312676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6840" y="687096"/>
            <a:ext cx="8655270" cy="4893647"/>
          </a:xfrm>
          <a:prstGeom prst="rect">
            <a:avLst/>
          </a:prstGeom>
        </p:spPr>
        <p:txBody>
          <a:bodyPr wrap="square">
            <a:spAutoFit/>
          </a:bodyPr>
          <a:lstStyle/>
          <a:p>
            <a:r>
              <a:rPr lang="en-US" sz="2400" b="0" i="0" dirty="0" smtClean="0">
                <a:solidFill>
                  <a:srgbClr val="000000"/>
                </a:solidFill>
                <a:effectLst/>
                <a:latin typeface="Times New Roman" panose="02020603050405020304" pitchFamily="18" charset="0"/>
                <a:hlinkClick r:id="rId2"/>
              </a:rPr>
              <a:t>http://www.uta.edu/faculty/sawasthi/Statistics/stdatmin.html#eda1</a:t>
            </a:r>
            <a:r>
              <a:rPr lang="en-US" sz="2400" b="0" i="0" dirty="0" smtClean="0">
                <a:solidFill>
                  <a:srgbClr val="000000"/>
                </a:solidFill>
                <a:effectLst/>
                <a:latin typeface="Times New Roman" panose="02020603050405020304" pitchFamily="18" charset="0"/>
              </a:rPr>
              <a:t> </a:t>
            </a:r>
          </a:p>
          <a:p>
            <a:endParaRPr lang="en-US" sz="2400" b="0" i="0" dirty="0" smtClean="0">
              <a:solidFill>
                <a:srgbClr val="000000"/>
              </a:solidFill>
              <a:effectLst/>
              <a:latin typeface="Times New Roman" panose="02020603050405020304" pitchFamily="18" charset="0"/>
            </a:endParaRPr>
          </a:p>
          <a:p>
            <a:r>
              <a:rPr lang="en-US" sz="2400" b="0" i="0" dirty="0" smtClean="0">
                <a:solidFill>
                  <a:srgbClr val="000000"/>
                </a:solidFill>
                <a:effectLst/>
                <a:latin typeface="Times New Roman" panose="02020603050405020304" pitchFamily="18" charset="0"/>
              </a:rPr>
              <a:t>EDA vs. Hypothesis Testing</a:t>
            </a:r>
          </a:p>
          <a:p>
            <a:endParaRPr lang="en-US" sz="2400" b="0" i="0" dirty="0" smtClean="0">
              <a:solidFill>
                <a:srgbClr val="000000"/>
              </a:solidFill>
              <a:effectLst/>
              <a:latin typeface="Times New Roman" panose="02020603050405020304" pitchFamily="18" charset="0"/>
            </a:endParaRPr>
          </a:p>
          <a:p>
            <a:r>
              <a:rPr lang="en-US" sz="2400" b="0" i="0" dirty="0" smtClean="0">
                <a:solidFill>
                  <a:srgbClr val="000000"/>
                </a:solidFill>
                <a:effectLst/>
                <a:latin typeface="Times New Roman" panose="02020603050405020304" pitchFamily="18" charset="0"/>
              </a:rPr>
              <a:t>As opposed to traditional </a:t>
            </a:r>
            <a:r>
              <a:rPr lang="en-US" sz="2400" b="0" i="1" dirty="0" smtClean="0">
                <a:solidFill>
                  <a:srgbClr val="000000"/>
                </a:solidFill>
                <a:effectLst/>
                <a:latin typeface="Times New Roman" panose="02020603050405020304" pitchFamily="18" charset="0"/>
              </a:rPr>
              <a:t>hypothesis testing</a:t>
            </a:r>
            <a:r>
              <a:rPr lang="en-US" sz="2400" b="0" i="0" dirty="0" smtClean="0">
                <a:solidFill>
                  <a:srgbClr val="000000"/>
                </a:solidFill>
                <a:effectLst/>
                <a:latin typeface="Times New Roman" panose="02020603050405020304" pitchFamily="18" charset="0"/>
              </a:rPr>
              <a:t> designed to verify </a:t>
            </a:r>
            <a:r>
              <a:rPr lang="en-US" sz="2400" b="0" i="1" dirty="0" smtClean="0">
                <a:solidFill>
                  <a:srgbClr val="000000"/>
                </a:solidFill>
                <a:effectLst/>
                <a:latin typeface="Times New Roman" panose="02020603050405020304" pitchFamily="18" charset="0"/>
              </a:rPr>
              <a:t>a priori</a:t>
            </a:r>
            <a:r>
              <a:rPr lang="en-US" sz="2400" b="0" i="0" dirty="0" smtClean="0">
                <a:solidFill>
                  <a:srgbClr val="000000"/>
                </a:solidFill>
                <a:effectLst/>
                <a:latin typeface="Times New Roman" panose="02020603050405020304" pitchFamily="18" charset="0"/>
              </a:rPr>
              <a:t> hypotheses about relations between variables (e.g., </a:t>
            </a:r>
            <a:r>
              <a:rPr lang="en-US" sz="2400" b="0" i="1" dirty="0" smtClean="0">
                <a:solidFill>
                  <a:srgbClr val="000000"/>
                </a:solidFill>
                <a:effectLst/>
                <a:latin typeface="Times New Roman" panose="02020603050405020304" pitchFamily="18" charset="0"/>
              </a:rPr>
              <a:t>"There is a positive correlation between the AGE of a person and his/her RISK TAKING disposition"</a:t>
            </a:r>
            <a:r>
              <a:rPr lang="en-US" sz="2400" b="0" i="0" dirty="0" smtClean="0">
                <a:solidFill>
                  <a:srgbClr val="000000"/>
                </a:solidFill>
                <a:effectLst/>
                <a:latin typeface="Times New Roman" panose="02020603050405020304" pitchFamily="18" charset="0"/>
              </a:rPr>
              <a:t>), </a:t>
            </a:r>
            <a:r>
              <a:rPr lang="en-US" sz="2400" b="0" i="1" dirty="0" smtClean="0">
                <a:solidFill>
                  <a:srgbClr val="000000"/>
                </a:solidFill>
                <a:effectLst/>
                <a:latin typeface="Times New Roman" panose="02020603050405020304" pitchFamily="18" charset="0"/>
              </a:rPr>
              <a:t>exploratory data analysis (EDA)</a:t>
            </a:r>
            <a:r>
              <a:rPr lang="en-US" sz="2400" b="0" i="0" dirty="0" smtClean="0">
                <a:solidFill>
                  <a:srgbClr val="000000"/>
                </a:solidFill>
                <a:effectLst/>
                <a:latin typeface="Times New Roman" panose="02020603050405020304" pitchFamily="18" charset="0"/>
              </a:rPr>
              <a:t> is used to identify systematic relations between variables when there are no (or not complete) </a:t>
            </a:r>
            <a:r>
              <a:rPr lang="en-US" sz="2400" b="0" i="1" dirty="0" smtClean="0">
                <a:solidFill>
                  <a:srgbClr val="000000"/>
                </a:solidFill>
                <a:effectLst/>
                <a:latin typeface="Times New Roman" panose="02020603050405020304" pitchFamily="18" charset="0"/>
              </a:rPr>
              <a:t>a priori</a:t>
            </a:r>
            <a:r>
              <a:rPr lang="en-US" sz="2400" b="0" i="0" dirty="0" smtClean="0">
                <a:solidFill>
                  <a:srgbClr val="000000"/>
                </a:solidFill>
                <a:effectLst/>
                <a:latin typeface="Times New Roman" panose="02020603050405020304" pitchFamily="18" charset="0"/>
              </a:rPr>
              <a:t> expectations as to the nature of those relations. In a typical exploratory data analysis process, many variables are taken into account and compared, using a variety of techniques in the search for systematic patterns.</a:t>
            </a:r>
            <a:endParaRPr lang="en-US" sz="24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4053251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6840" y="687096"/>
            <a:ext cx="8655270" cy="3046988"/>
          </a:xfrm>
          <a:prstGeom prst="rect">
            <a:avLst/>
          </a:prstGeom>
        </p:spPr>
        <p:txBody>
          <a:bodyPr wrap="square">
            <a:spAutoFit/>
          </a:bodyPr>
          <a:lstStyle/>
          <a:p>
            <a:r>
              <a:rPr lang="en-US" sz="2400" b="0" i="0" dirty="0" smtClean="0">
                <a:solidFill>
                  <a:srgbClr val="000000"/>
                </a:solidFill>
                <a:effectLst/>
                <a:latin typeface="Times New Roman" panose="02020603050405020304" pitchFamily="18" charset="0"/>
                <a:hlinkClick r:id="rId2"/>
              </a:rPr>
              <a:t>http://www.uta.edu/faculty/sawasthi/Statistics/stdatmin.html#eda1</a:t>
            </a:r>
            <a:r>
              <a:rPr lang="en-US" sz="2400" b="0" i="0" dirty="0" smtClean="0">
                <a:solidFill>
                  <a:srgbClr val="000000"/>
                </a:solidFill>
                <a:effectLst/>
                <a:latin typeface="Times New Roman" panose="02020603050405020304" pitchFamily="18" charset="0"/>
              </a:rPr>
              <a:t> </a:t>
            </a:r>
          </a:p>
          <a:p>
            <a:endParaRPr lang="en-US" sz="2400" b="0" i="0" dirty="0" smtClean="0">
              <a:solidFill>
                <a:srgbClr val="000000"/>
              </a:solidFill>
              <a:effectLst/>
              <a:latin typeface="Times New Roman" panose="02020603050405020304" pitchFamily="18" charset="0"/>
            </a:endParaRPr>
          </a:p>
          <a:p>
            <a:r>
              <a:rPr lang="en-US" sz="2400" b="0" i="0" dirty="0" smtClean="0">
                <a:solidFill>
                  <a:srgbClr val="000000"/>
                </a:solidFill>
                <a:effectLst/>
                <a:latin typeface="Times New Roman" panose="02020603050405020304" pitchFamily="18" charset="0"/>
              </a:rPr>
              <a:t>EDA vs. Hypothesis Testing</a:t>
            </a:r>
          </a:p>
          <a:p>
            <a:endParaRPr lang="en-US" sz="2400" b="0" i="0" dirty="0" smtClean="0">
              <a:solidFill>
                <a:srgbClr val="000000"/>
              </a:solidFill>
              <a:effectLst/>
              <a:latin typeface="Times New Roman" panose="02020603050405020304" pitchFamily="18" charset="0"/>
            </a:endParaRPr>
          </a:p>
          <a:p>
            <a:r>
              <a:rPr lang="en-US" sz="2400" i="1" dirty="0">
                <a:solidFill>
                  <a:srgbClr val="000000"/>
                </a:solidFill>
                <a:latin typeface="Times New Roman" panose="02020603050405020304" pitchFamily="18" charset="0"/>
              </a:rPr>
              <a:t>H</a:t>
            </a:r>
            <a:r>
              <a:rPr lang="en-US" sz="2400" b="0" i="1" dirty="0" smtClean="0">
                <a:solidFill>
                  <a:srgbClr val="000000"/>
                </a:solidFill>
                <a:effectLst/>
                <a:latin typeface="Times New Roman" panose="02020603050405020304" pitchFamily="18" charset="0"/>
              </a:rPr>
              <a:t>ypothesis testing</a:t>
            </a:r>
            <a:r>
              <a:rPr lang="en-US" sz="2400" dirty="0">
                <a:solidFill>
                  <a:srgbClr val="000000"/>
                </a:solidFill>
                <a:latin typeface="Times New Roman" panose="02020603050405020304" pitchFamily="18" charset="0"/>
              </a:rPr>
              <a:t>:</a:t>
            </a:r>
            <a:r>
              <a:rPr lang="en-US" sz="2400" b="0" i="0" dirty="0" smtClean="0">
                <a:solidFill>
                  <a:srgbClr val="000000"/>
                </a:solidFill>
                <a:effectLst/>
                <a:latin typeface="Times New Roman" panose="02020603050405020304" pitchFamily="18" charset="0"/>
              </a:rPr>
              <a:t> verify </a:t>
            </a:r>
            <a:r>
              <a:rPr lang="en-US" sz="2400" b="0" i="1" dirty="0" smtClean="0">
                <a:solidFill>
                  <a:srgbClr val="000000"/>
                </a:solidFill>
                <a:effectLst/>
                <a:latin typeface="Times New Roman" panose="02020603050405020304" pitchFamily="18" charset="0"/>
              </a:rPr>
              <a:t>a priori</a:t>
            </a:r>
            <a:r>
              <a:rPr lang="en-US" sz="2400" b="0" i="0" dirty="0" smtClean="0">
                <a:solidFill>
                  <a:srgbClr val="000000"/>
                </a:solidFill>
                <a:effectLst/>
                <a:latin typeface="Times New Roman" panose="02020603050405020304" pitchFamily="18" charset="0"/>
              </a:rPr>
              <a:t> hypotheses </a:t>
            </a:r>
          </a:p>
          <a:p>
            <a:endParaRPr lang="en-US" sz="2400" dirty="0">
              <a:solidFill>
                <a:srgbClr val="000000"/>
              </a:solidFill>
              <a:latin typeface="Times New Roman" panose="02020603050405020304" pitchFamily="18" charset="0"/>
            </a:endParaRPr>
          </a:p>
          <a:p>
            <a:r>
              <a:rPr lang="en-US" sz="2400" i="1" dirty="0">
                <a:solidFill>
                  <a:srgbClr val="000000"/>
                </a:solidFill>
                <a:latin typeface="Times New Roman" panose="02020603050405020304" pitchFamily="18" charset="0"/>
              </a:rPr>
              <a:t>E</a:t>
            </a:r>
            <a:r>
              <a:rPr lang="en-US" sz="2400" b="0" i="1" dirty="0" smtClean="0">
                <a:solidFill>
                  <a:srgbClr val="000000"/>
                </a:solidFill>
                <a:effectLst/>
                <a:latin typeface="Times New Roman" panose="02020603050405020304" pitchFamily="18" charset="0"/>
              </a:rPr>
              <a:t>xploratory data analysis (EDA):</a:t>
            </a:r>
            <a:r>
              <a:rPr lang="en-US" sz="2400" b="0" i="0" dirty="0" smtClean="0">
                <a:solidFill>
                  <a:srgbClr val="000000"/>
                </a:solidFill>
                <a:effectLst/>
                <a:latin typeface="Times New Roman" panose="02020603050405020304" pitchFamily="18" charset="0"/>
              </a:rPr>
              <a:t> No (or not complete) </a:t>
            </a:r>
            <a:r>
              <a:rPr lang="en-US" sz="2400" b="0" i="1" dirty="0" smtClean="0">
                <a:solidFill>
                  <a:srgbClr val="000000"/>
                </a:solidFill>
                <a:effectLst/>
                <a:latin typeface="Times New Roman" panose="02020603050405020304" pitchFamily="18" charset="0"/>
              </a:rPr>
              <a:t>a priori</a:t>
            </a:r>
            <a:r>
              <a:rPr lang="en-US" sz="2400" b="0" i="0" dirty="0" smtClean="0">
                <a:solidFill>
                  <a:srgbClr val="000000"/>
                </a:solidFill>
                <a:effectLst/>
                <a:latin typeface="Times New Roman" panose="02020603050405020304" pitchFamily="18" charset="0"/>
              </a:rPr>
              <a:t>  </a:t>
            </a:r>
          </a:p>
          <a:p>
            <a:r>
              <a:rPr lang="en-US" sz="2400" b="0" i="0" dirty="0" smtClean="0">
                <a:solidFill>
                  <a:srgbClr val="000000"/>
                </a:solidFill>
                <a:effectLst/>
                <a:latin typeface="Times New Roman" panose="02020603050405020304" pitchFamily="18" charset="0"/>
              </a:rPr>
              <a:t>expectations as to the nature of those relations. </a:t>
            </a:r>
            <a:endParaRPr lang="en-US" sz="24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602830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141870" y="0"/>
            <a:ext cx="4643051" cy="6858000"/>
          </a:xfrm>
          <a:prstGeom prst="rect">
            <a:avLst/>
          </a:prstGeom>
        </p:spPr>
      </p:pic>
      <p:sp>
        <p:nvSpPr>
          <p:cNvPr id="3" name="TextBox 2"/>
          <p:cNvSpPr txBox="1"/>
          <p:nvPr/>
        </p:nvSpPr>
        <p:spPr>
          <a:xfrm>
            <a:off x="113952" y="287527"/>
            <a:ext cx="3863785" cy="6001643"/>
          </a:xfrm>
          <a:prstGeom prst="rect">
            <a:avLst/>
          </a:prstGeom>
          <a:noFill/>
        </p:spPr>
        <p:txBody>
          <a:bodyPr wrap="square" rtlCol="0">
            <a:spAutoFit/>
          </a:bodyPr>
          <a:lstStyle/>
          <a:p>
            <a:r>
              <a:rPr lang="en-US" sz="2400" dirty="0" smtClean="0">
                <a:solidFill>
                  <a:srgbClr val="C00000"/>
                </a:solidFill>
              </a:rPr>
              <a:t>For H</a:t>
            </a:r>
            <a:r>
              <a:rPr lang="en-US" sz="2400" baseline="-25000" dirty="0" smtClean="0">
                <a:solidFill>
                  <a:srgbClr val="C00000"/>
                </a:solidFill>
              </a:rPr>
              <a:t>0</a:t>
            </a:r>
            <a:r>
              <a:rPr lang="en-US" sz="2400" dirty="0" smtClean="0">
                <a:solidFill>
                  <a:srgbClr val="C00000"/>
                </a:solidFill>
              </a:rPr>
              <a:t>, can observe how fast connections form, possibly noting concavity</a:t>
            </a:r>
          </a:p>
          <a:p>
            <a:endParaRPr lang="en-US" sz="2400" dirty="0" smtClean="0"/>
          </a:p>
          <a:p>
            <a:endParaRPr lang="en-US" sz="2400" dirty="0"/>
          </a:p>
          <a:p>
            <a:r>
              <a:rPr lang="en-US" sz="2400" dirty="0" smtClean="0"/>
              <a:t>Vertices = Regions of Interest </a:t>
            </a:r>
          </a:p>
          <a:p>
            <a:endParaRPr lang="en-US" sz="2400" dirty="0"/>
          </a:p>
          <a:p>
            <a:r>
              <a:rPr lang="en-US" sz="2400" dirty="0" smtClean="0"/>
              <a:t>Create Rips complex by growing epsilon balls (i.e. decreasing threshold) where distance between two vertices is given by</a:t>
            </a:r>
          </a:p>
          <a:p>
            <a:endParaRPr lang="en-US" sz="2400" dirty="0"/>
          </a:p>
          <a:p>
            <a:endParaRPr lang="en-US" sz="2400" dirty="0" smtClean="0"/>
          </a:p>
          <a:p>
            <a:r>
              <a:rPr lang="en-US" sz="2400" dirty="0"/>
              <a:t>w</a:t>
            </a:r>
            <a:r>
              <a:rPr lang="en-US" sz="2400" dirty="0" smtClean="0"/>
              <a:t>here </a:t>
            </a:r>
            <a:r>
              <a:rPr lang="en-US" sz="2400" b="1" i="1" dirty="0" smtClean="0"/>
              <a:t>f</a:t>
            </a:r>
            <a:r>
              <a:rPr lang="en-US" sz="2400" b="1" i="1" baseline="-25000" dirty="0" smtClean="0"/>
              <a:t>i</a:t>
            </a:r>
            <a:r>
              <a:rPr lang="en-US" sz="2400" dirty="0" smtClean="0"/>
              <a:t> = </a:t>
            </a:r>
          </a:p>
          <a:p>
            <a:pPr algn="ctr"/>
            <a:r>
              <a:rPr lang="en-US" sz="2400" dirty="0" smtClean="0"/>
              <a:t>measurement at location </a:t>
            </a:r>
            <a:r>
              <a:rPr lang="en-US" sz="2400" i="1" dirty="0" err="1" smtClean="0"/>
              <a:t>i</a:t>
            </a:r>
            <a:endParaRPr lang="en-US" sz="2400" i="1" dirty="0" smtClean="0"/>
          </a:p>
        </p:txBody>
      </p:sp>
      <p:pic>
        <p:nvPicPr>
          <p:cNvPr id="5" name="Picture 4"/>
          <p:cNvPicPr>
            <a:picLocks noChangeAspect="1"/>
          </p:cNvPicPr>
          <p:nvPr/>
        </p:nvPicPr>
        <p:blipFill>
          <a:blip r:embed="rId4"/>
          <a:stretch>
            <a:fillRect/>
          </a:stretch>
        </p:blipFill>
        <p:spPr>
          <a:xfrm>
            <a:off x="345537" y="4866616"/>
            <a:ext cx="3632200" cy="472440"/>
          </a:xfrm>
          <a:prstGeom prst="rect">
            <a:avLst/>
          </a:prstGeom>
        </p:spPr>
      </p:pic>
      <p:sp>
        <p:nvSpPr>
          <p:cNvPr id="4" name="Rectangle 3"/>
          <p:cNvSpPr/>
          <p:nvPr/>
        </p:nvSpPr>
        <p:spPr>
          <a:xfrm>
            <a:off x="181404" y="6548948"/>
            <a:ext cx="5979553" cy="369332"/>
          </a:xfrm>
          <a:prstGeom prst="rect">
            <a:avLst/>
          </a:prstGeom>
        </p:spPr>
        <p:txBody>
          <a:bodyPr wrap="square">
            <a:spAutoFit/>
          </a:bodyPr>
          <a:lstStyle/>
          <a:p>
            <a:r>
              <a:rPr lang="en-US" dirty="0">
                <a:hlinkClick r:id="rId5"/>
              </a:rPr>
              <a:t>http://</a:t>
            </a:r>
            <a:r>
              <a:rPr lang="en-US" dirty="0" smtClean="0">
                <a:hlinkClick r:id="rId5"/>
              </a:rPr>
              <a:t>ieeexplore.ieee.org/xpls/icp.jsp?arnumber=5872535</a:t>
            </a:r>
            <a:r>
              <a:rPr lang="en-US" dirty="0" smtClean="0"/>
              <a:t> </a:t>
            </a:r>
            <a:endParaRPr lang="en-US" dirty="0"/>
          </a:p>
        </p:txBody>
      </p:sp>
    </p:spTree>
    <p:extLst>
      <p:ext uri="{BB962C8B-B14F-4D97-AF65-F5344CB8AC3E}">
        <p14:creationId xmlns:p14="http://schemas.microsoft.com/office/powerpoint/2010/main" val="11122274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9366" y="2545848"/>
            <a:ext cx="6927074" cy="1200329"/>
          </a:xfrm>
          <a:prstGeom prst="rect">
            <a:avLst/>
          </a:prstGeom>
          <a:noFill/>
        </p:spPr>
        <p:txBody>
          <a:bodyPr wrap="square" rtlCol="0">
            <a:spAutoFit/>
          </a:bodyPr>
          <a:lstStyle/>
          <a:p>
            <a:r>
              <a:rPr lang="en-US" sz="7200" dirty="0" smtClean="0"/>
              <a:t>Controls are vital</a:t>
            </a:r>
            <a:endParaRPr lang="en-US" sz="7200" dirty="0"/>
          </a:p>
        </p:txBody>
      </p:sp>
    </p:spTree>
    <p:extLst>
      <p:ext uri="{BB962C8B-B14F-4D97-AF65-F5344CB8AC3E}">
        <p14:creationId xmlns:p14="http://schemas.microsoft.com/office/powerpoint/2010/main" val="41662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9968" y="-289259"/>
            <a:ext cx="5284064" cy="36576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73568"/>
            <a:ext cx="5284065" cy="36576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8125" y="3073568"/>
            <a:ext cx="5284065" cy="3657600"/>
          </a:xfrm>
          <a:prstGeom prst="rect">
            <a:avLst/>
          </a:prstGeom>
        </p:spPr>
      </p:pic>
    </p:spTree>
    <p:extLst>
      <p:ext uri="{BB962C8B-B14F-4D97-AF65-F5344CB8AC3E}">
        <p14:creationId xmlns:p14="http://schemas.microsoft.com/office/powerpoint/2010/main" val="11586408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4" y="2959267"/>
            <a:ext cx="5284065" cy="36576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9273" y="2959267"/>
            <a:ext cx="5284065" cy="36576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9968" y="-433636"/>
            <a:ext cx="5284065" cy="3657600"/>
          </a:xfrm>
          <a:prstGeom prst="rect">
            <a:avLst/>
          </a:prstGeom>
        </p:spPr>
      </p:pic>
    </p:spTree>
    <p:extLst>
      <p:ext uri="{BB962C8B-B14F-4D97-AF65-F5344CB8AC3E}">
        <p14:creationId xmlns:p14="http://schemas.microsoft.com/office/powerpoint/2010/main" val="3590643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dirty="0">
                <a:latin typeface="Arial" charset="0"/>
              </a:rPr>
              <a:t>Fig. 2. Identification of cyclic genes based on the PSM microarray time series.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920" y="5943505"/>
            <a:ext cx="1226880" cy="65238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960" y="979303"/>
            <a:ext cx="7466400" cy="4893634"/>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840960" y="5972308"/>
            <a:ext cx="3918240" cy="2318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a:latin typeface="Arial" charset="0"/>
              </a:rPr>
              <a:t>M Dequéant et al. Science 2006;314:1595-1598</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Published by AAAS</a:t>
            </a:r>
          </a:p>
        </p:txBody>
      </p:sp>
    </p:spTree>
    <p:extLst>
      <p:ext uri="{BB962C8B-B14F-4D97-AF65-F5344CB8AC3E}">
        <p14:creationId xmlns:p14="http://schemas.microsoft.com/office/powerpoint/2010/main" val="42334078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27" y="3103646"/>
            <a:ext cx="5284065" cy="3657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463" y="3121692"/>
            <a:ext cx="5284065" cy="36576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9968" y="-397543"/>
            <a:ext cx="5284065" cy="3657600"/>
          </a:xfrm>
          <a:prstGeom prst="rect">
            <a:avLst/>
          </a:prstGeom>
        </p:spPr>
      </p:pic>
    </p:spTree>
    <p:extLst>
      <p:ext uri="{BB962C8B-B14F-4D97-AF65-F5344CB8AC3E}">
        <p14:creationId xmlns:p14="http://schemas.microsoft.com/office/powerpoint/2010/main" val="32911654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9968" y="-330368"/>
            <a:ext cx="5284065" cy="36576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702" y="3327232"/>
            <a:ext cx="5284065" cy="36576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4063" y="3327232"/>
            <a:ext cx="5284065" cy="3657600"/>
          </a:xfrm>
          <a:prstGeom prst="rect">
            <a:avLst/>
          </a:prstGeom>
        </p:spPr>
      </p:pic>
    </p:spTree>
    <p:extLst>
      <p:ext uri="{BB962C8B-B14F-4D97-AF65-F5344CB8AC3E}">
        <p14:creationId xmlns:p14="http://schemas.microsoft.com/office/powerpoint/2010/main" val="688565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82" y="3200400"/>
            <a:ext cx="5284065" cy="36576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5367" y="3200400"/>
            <a:ext cx="5284065" cy="36576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9968" y="-201530"/>
            <a:ext cx="5284065" cy="3657600"/>
          </a:xfrm>
          <a:prstGeom prst="rect">
            <a:avLst/>
          </a:prstGeom>
        </p:spPr>
      </p:pic>
    </p:spTree>
    <p:extLst>
      <p:ext uri="{BB962C8B-B14F-4D97-AF65-F5344CB8AC3E}">
        <p14:creationId xmlns:p14="http://schemas.microsoft.com/office/powerpoint/2010/main" val="32821962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0" y="3076575"/>
            <a:ext cx="5284065" cy="36576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7162" y="3076575"/>
            <a:ext cx="5284065" cy="36576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9968" y="-304800"/>
            <a:ext cx="5284065" cy="3657600"/>
          </a:xfrm>
          <a:prstGeom prst="rect">
            <a:avLst/>
          </a:prstGeom>
        </p:spPr>
      </p:pic>
    </p:spTree>
    <p:extLst>
      <p:ext uri="{BB962C8B-B14F-4D97-AF65-F5344CB8AC3E}">
        <p14:creationId xmlns:p14="http://schemas.microsoft.com/office/powerpoint/2010/main" val="31493085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43250"/>
            <a:ext cx="5284065" cy="36576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8510" y="3143250"/>
            <a:ext cx="5284065" cy="36576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9968" y="-123825"/>
            <a:ext cx="5284065" cy="3657600"/>
          </a:xfrm>
          <a:prstGeom prst="rect">
            <a:avLst/>
          </a:prstGeom>
        </p:spPr>
      </p:pic>
    </p:spTree>
    <p:extLst>
      <p:ext uri="{BB962C8B-B14F-4D97-AF65-F5344CB8AC3E}">
        <p14:creationId xmlns:p14="http://schemas.microsoft.com/office/powerpoint/2010/main" val="8976141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288" y="3171825"/>
            <a:ext cx="5284065" cy="36576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8510" y="3171825"/>
            <a:ext cx="5284065" cy="36576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9968" y="-371475"/>
            <a:ext cx="5284065" cy="3657600"/>
          </a:xfrm>
          <a:prstGeom prst="rect">
            <a:avLst/>
          </a:prstGeom>
        </p:spPr>
      </p:pic>
    </p:spTree>
    <p:extLst>
      <p:ext uri="{BB962C8B-B14F-4D97-AF65-F5344CB8AC3E}">
        <p14:creationId xmlns:p14="http://schemas.microsoft.com/office/powerpoint/2010/main" val="13564282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9049" y="-238125"/>
            <a:ext cx="3963052" cy="2743200"/>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3819" b="-486"/>
          <a:stretch/>
        </p:blipFill>
        <p:spPr>
          <a:xfrm>
            <a:off x="5129049" y="2322195"/>
            <a:ext cx="3963052" cy="2377440"/>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15763" b="-15763"/>
          <a:stretch/>
        </p:blipFill>
        <p:spPr>
          <a:xfrm>
            <a:off x="5129049" y="4480560"/>
            <a:ext cx="3963052" cy="2743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8125"/>
            <a:ext cx="3963045" cy="2743200"/>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t="15346" b="-2014"/>
          <a:stretch/>
        </p:blipFill>
        <p:spPr>
          <a:xfrm>
            <a:off x="0" y="2316480"/>
            <a:ext cx="3963045" cy="2377440"/>
          </a:xfrm>
          <a:prstGeom prst="rect">
            <a:avLst/>
          </a:prstGeom>
        </p:spPr>
      </p:pic>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t="14026" b="-14026"/>
          <a:stretch/>
        </p:blipFill>
        <p:spPr>
          <a:xfrm>
            <a:off x="0" y="4471035"/>
            <a:ext cx="3963045" cy="2743200"/>
          </a:xfrm>
          <a:prstGeom prst="rect">
            <a:avLst/>
          </a:prstGeom>
        </p:spPr>
      </p:pic>
    </p:spTree>
    <p:extLst>
      <p:ext uri="{BB962C8B-B14F-4D97-AF65-F5344CB8AC3E}">
        <p14:creationId xmlns:p14="http://schemas.microsoft.com/office/powerpoint/2010/main" val="9131184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9968" y="-352425"/>
            <a:ext cx="5284065" cy="36576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0400"/>
            <a:ext cx="5284065" cy="36576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5737" y="3200400"/>
            <a:ext cx="5284065" cy="3657600"/>
          </a:xfrm>
          <a:prstGeom prst="rect">
            <a:avLst/>
          </a:prstGeom>
        </p:spPr>
      </p:pic>
    </p:spTree>
    <p:extLst>
      <p:ext uri="{BB962C8B-B14F-4D97-AF65-F5344CB8AC3E}">
        <p14:creationId xmlns:p14="http://schemas.microsoft.com/office/powerpoint/2010/main" val="31595701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9049" y="-238125"/>
            <a:ext cx="3963052" cy="2743200"/>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3819" b="-486"/>
          <a:stretch/>
        </p:blipFill>
        <p:spPr>
          <a:xfrm>
            <a:off x="5129049" y="2322195"/>
            <a:ext cx="3963052" cy="2377440"/>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15763" b="-15763"/>
          <a:stretch/>
        </p:blipFill>
        <p:spPr>
          <a:xfrm>
            <a:off x="5129049" y="4480560"/>
            <a:ext cx="3963052" cy="2743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8125"/>
            <a:ext cx="3963045" cy="2743200"/>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t="15346" b="-2014"/>
          <a:stretch/>
        </p:blipFill>
        <p:spPr>
          <a:xfrm>
            <a:off x="0" y="2316480"/>
            <a:ext cx="3963045" cy="2377440"/>
          </a:xfrm>
          <a:prstGeom prst="rect">
            <a:avLst/>
          </a:prstGeom>
        </p:spPr>
      </p:pic>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t="14026" b="-14026"/>
          <a:stretch/>
        </p:blipFill>
        <p:spPr>
          <a:xfrm>
            <a:off x="0" y="4471035"/>
            <a:ext cx="3963045" cy="2743200"/>
          </a:xfrm>
          <a:prstGeom prst="rect">
            <a:avLst/>
          </a:prstGeom>
        </p:spPr>
      </p:pic>
      <p:pic>
        <p:nvPicPr>
          <p:cNvPr id="8" name="Picture 7"/>
          <p:cNvPicPr>
            <a:picLocks noChangeAspect="1"/>
          </p:cNvPicPr>
          <p:nvPr/>
        </p:nvPicPr>
        <p:blipFill rotWithShape="1">
          <a:blip r:embed="rId8">
            <a:extLst>
              <a:ext uri="{28A0092B-C50C-407E-A947-70E740481C1C}">
                <a14:useLocalDpi xmlns:a14="http://schemas.microsoft.com/office/drawing/2010/main" val="0"/>
              </a:ext>
            </a:extLst>
          </a:blip>
          <a:srcRect l="9735" t="13124" r="4896" b="-13124"/>
          <a:stretch/>
        </p:blipFill>
        <p:spPr>
          <a:xfrm>
            <a:off x="2114550" y="4417695"/>
            <a:ext cx="3383280" cy="2743200"/>
          </a:xfrm>
          <a:prstGeom prst="rect">
            <a:avLst/>
          </a:prstGeom>
        </p:spPr>
      </p:pic>
    </p:spTree>
    <p:extLst>
      <p:ext uri="{BB962C8B-B14F-4D97-AF65-F5344CB8AC3E}">
        <p14:creationId xmlns:p14="http://schemas.microsoft.com/office/powerpoint/2010/main" val="37604879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9pPr>
          </a:lstStyle>
          <a:p>
            <a:pPr algn="ctr" eaLnBrk="1"/>
            <a:r>
              <a:rPr lang="en-GB" sz="1500" b="1">
                <a:solidFill>
                  <a:srgbClr val="000000"/>
                </a:solidFill>
                <a:latin typeface="Arial" charset="0"/>
              </a:rPr>
              <a:t>Betti numbers provide a signature of the underlying topology. </a:t>
            </a:r>
          </a:p>
        </p:txBody>
      </p:sp>
      <p:pic>
        <p:nvPicPr>
          <p:cNvPr id="51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920" y="6231535"/>
            <a:ext cx="1071360" cy="40468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512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040" y="1788668"/>
            <a:ext cx="7804800" cy="3274904"/>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5125" name="Text Box 4"/>
          <p:cNvSpPr txBox="1">
            <a:spLocks noChangeArrowheads="1"/>
          </p:cNvSpPr>
          <p:nvPr/>
        </p:nvSpPr>
        <p:spPr bwMode="auto">
          <a:xfrm>
            <a:off x="671040" y="5972308"/>
            <a:ext cx="3918240" cy="2318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eaLnBrk="0">
              <a:tabLst>
                <a:tab pos="723900" algn="l"/>
                <a:tab pos="1447800" algn="l"/>
                <a:tab pos="2171700" algn="l"/>
                <a:tab pos="2895600" algn="l"/>
                <a:tab pos="36195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9pPr>
          </a:lstStyle>
          <a:p>
            <a:pPr eaLnBrk="1"/>
            <a:r>
              <a:rPr lang="en-GB" sz="1100" b="1">
                <a:solidFill>
                  <a:srgbClr val="000000"/>
                </a:solidFill>
                <a:latin typeface="Arial" charset="0"/>
              </a:rPr>
              <a:t>Singh G et al. J Vis 2008;8:11</a:t>
            </a:r>
          </a:p>
        </p:txBody>
      </p:sp>
      <p:sp>
        <p:nvSpPr>
          <p:cNvPr id="5126"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9pPr>
          </a:lstStyle>
          <a:p>
            <a:pPr eaLnBrk="1"/>
            <a:r>
              <a:rPr lang="en-GB" sz="900">
                <a:solidFill>
                  <a:srgbClr val="000000"/>
                </a:solidFill>
                <a:latin typeface="Arial" charset="0"/>
              </a:rPr>
              <a:t>©2008 by Association for Research in Vision and Ophthalmology</a:t>
            </a:r>
          </a:p>
        </p:txBody>
      </p:sp>
      <p:sp>
        <p:nvSpPr>
          <p:cNvPr id="2" name="TextBox 1"/>
          <p:cNvSpPr txBox="1"/>
          <p:nvPr/>
        </p:nvSpPr>
        <p:spPr>
          <a:xfrm>
            <a:off x="134912" y="719528"/>
            <a:ext cx="8814216" cy="553998"/>
          </a:xfrm>
          <a:prstGeom prst="rect">
            <a:avLst/>
          </a:prstGeom>
          <a:noFill/>
        </p:spPr>
        <p:txBody>
          <a:bodyPr wrap="square" rtlCol="0">
            <a:spAutoFit/>
          </a:bodyPr>
          <a:lstStyle/>
          <a:p>
            <a:r>
              <a:rPr lang="en-US" sz="3000" dirty="0" smtClean="0">
                <a:solidFill>
                  <a:srgbClr val="C00000"/>
                </a:solidFill>
              </a:rPr>
              <a:t>Use (</a:t>
            </a:r>
            <a:r>
              <a:rPr lang="en-US" sz="3000" dirty="0" smtClean="0">
                <a:solidFill>
                  <a:srgbClr val="C00000"/>
                </a:solidFill>
                <a:latin typeface="Symbol" panose="05050102010706020507" pitchFamily="18" charset="2"/>
              </a:rPr>
              <a:t>b</a:t>
            </a:r>
            <a:r>
              <a:rPr lang="en-US" sz="3000" baseline="-25000" dirty="0" smtClean="0">
                <a:solidFill>
                  <a:srgbClr val="C00000"/>
                </a:solidFill>
              </a:rPr>
              <a:t>0</a:t>
            </a:r>
            <a:r>
              <a:rPr lang="en-US" sz="3000" dirty="0" smtClean="0">
                <a:solidFill>
                  <a:srgbClr val="C00000"/>
                </a:solidFill>
              </a:rPr>
              <a:t>, </a:t>
            </a:r>
            <a:r>
              <a:rPr lang="en-US" sz="3000" dirty="0" smtClean="0">
                <a:solidFill>
                  <a:srgbClr val="C00000"/>
                </a:solidFill>
                <a:latin typeface="Symbol" panose="05050102010706020507" pitchFamily="18" charset="2"/>
              </a:rPr>
              <a:t>b</a:t>
            </a:r>
            <a:r>
              <a:rPr lang="en-US" sz="3000" baseline="-25000" dirty="0" smtClean="0">
                <a:solidFill>
                  <a:srgbClr val="C00000"/>
                </a:solidFill>
              </a:rPr>
              <a:t>1</a:t>
            </a:r>
            <a:r>
              <a:rPr lang="en-US" sz="3000" dirty="0" smtClean="0">
                <a:solidFill>
                  <a:srgbClr val="C00000"/>
                </a:solidFill>
              </a:rPr>
              <a:t>, </a:t>
            </a:r>
            <a:r>
              <a:rPr lang="en-US" sz="3000" dirty="0" smtClean="0">
                <a:solidFill>
                  <a:srgbClr val="C00000"/>
                </a:solidFill>
                <a:latin typeface="Symbol" panose="05050102010706020507" pitchFamily="18" charset="2"/>
              </a:rPr>
              <a:t>b</a:t>
            </a:r>
            <a:r>
              <a:rPr lang="en-US" sz="3000" baseline="-25000" dirty="0" smtClean="0">
                <a:solidFill>
                  <a:srgbClr val="C00000"/>
                </a:solidFill>
              </a:rPr>
              <a:t>2</a:t>
            </a:r>
            <a:r>
              <a:rPr lang="en-US" sz="3000" dirty="0" smtClean="0">
                <a:solidFill>
                  <a:srgbClr val="C00000"/>
                </a:solidFill>
              </a:rPr>
              <a:t>, …) for classification, where </a:t>
            </a:r>
            <a:r>
              <a:rPr lang="en-US" sz="3000" dirty="0" smtClean="0">
                <a:solidFill>
                  <a:srgbClr val="C00000"/>
                </a:solidFill>
                <a:latin typeface="Symbol" panose="05050102010706020507" pitchFamily="18" charset="2"/>
              </a:rPr>
              <a:t>b</a:t>
            </a:r>
            <a:r>
              <a:rPr lang="en-US" sz="3000" baseline="-25000" dirty="0">
                <a:solidFill>
                  <a:srgbClr val="C00000"/>
                </a:solidFill>
              </a:rPr>
              <a:t>i</a:t>
            </a:r>
            <a:r>
              <a:rPr lang="en-US" sz="3000" baseline="-25000" dirty="0" smtClean="0">
                <a:solidFill>
                  <a:srgbClr val="C00000"/>
                </a:solidFill>
              </a:rPr>
              <a:t> </a:t>
            </a:r>
            <a:r>
              <a:rPr lang="en-US" sz="3000" dirty="0" smtClean="0">
                <a:solidFill>
                  <a:srgbClr val="C00000"/>
                </a:solidFill>
              </a:rPr>
              <a:t>= rank of H</a:t>
            </a:r>
            <a:r>
              <a:rPr lang="en-US" sz="3000" baseline="-25000" dirty="0" smtClean="0">
                <a:solidFill>
                  <a:srgbClr val="C00000"/>
                </a:solidFill>
              </a:rPr>
              <a:t>i</a:t>
            </a:r>
            <a:endParaRPr lang="en-US" sz="3000" dirty="0">
              <a:solidFill>
                <a:srgbClr val="C00000"/>
              </a:solidFill>
            </a:endParaRPr>
          </a:p>
        </p:txBody>
      </p:sp>
    </p:spTree>
    <p:extLst>
      <p:ext uri="{BB962C8B-B14F-4D97-AF65-F5344CB8AC3E}">
        <p14:creationId xmlns:p14="http://schemas.microsoft.com/office/powerpoint/2010/main" val="42161259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515522" y="3733931"/>
            <a:ext cx="0" cy="28024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405467" y="6404347"/>
            <a:ext cx="267544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1486728" y="3733931"/>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4" name="Oval 23"/>
          <p:cNvSpPr/>
          <p:nvPr/>
        </p:nvSpPr>
        <p:spPr>
          <a:xfrm>
            <a:off x="1639128" y="3886331"/>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5" name="Oval 24"/>
          <p:cNvSpPr/>
          <p:nvPr/>
        </p:nvSpPr>
        <p:spPr>
          <a:xfrm>
            <a:off x="1791528" y="4038731"/>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6" name="Oval 25"/>
          <p:cNvSpPr/>
          <p:nvPr/>
        </p:nvSpPr>
        <p:spPr>
          <a:xfrm>
            <a:off x="1943928" y="4191131"/>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7" name="Oval 26"/>
          <p:cNvSpPr/>
          <p:nvPr/>
        </p:nvSpPr>
        <p:spPr>
          <a:xfrm>
            <a:off x="1588308" y="4343531"/>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8" name="Oval 27"/>
          <p:cNvSpPr/>
          <p:nvPr/>
        </p:nvSpPr>
        <p:spPr>
          <a:xfrm>
            <a:off x="1740708" y="4495931"/>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9" name="Oval 28"/>
          <p:cNvSpPr/>
          <p:nvPr/>
        </p:nvSpPr>
        <p:spPr>
          <a:xfrm>
            <a:off x="1893108" y="4648331"/>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0" name="Oval 29"/>
          <p:cNvSpPr/>
          <p:nvPr/>
        </p:nvSpPr>
        <p:spPr>
          <a:xfrm>
            <a:off x="1529021" y="4800731"/>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1" name="Oval 30"/>
          <p:cNvSpPr/>
          <p:nvPr/>
        </p:nvSpPr>
        <p:spPr>
          <a:xfrm>
            <a:off x="1681421" y="4953131"/>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2" name="Oval 31"/>
          <p:cNvSpPr/>
          <p:nvPr/>
        </p:nvSpPr>
        <p:spPr>
          <a:xfrm>
            <a:off x="1833821" y="5105531"/>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3" name="Oval 32"/>
          <p:cNvSpPr/>
          <p:nvPr/>
        </p:nvSpPr>
        <p:spPr>
          <a:xfrm>
            <a:off x="1486668" y="5257931"/>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4" name="Oval 33"/>
          <p:cNvSpPr/>
          <p:nvPr/>
        </p:nvSpPr>
        <p:spPr>
          <a:xfrm>
            <a:off x="1639068" y="5410331"/>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5" name="Oval 34"/>
          <p:cNvSpPr/>
          <p:nvPr/>
        </p:nvSpPr>
        <p:spPr>
          <a:xfrm>
            <a:off x="1791468" y="5562731"/>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6" name="Oval 35"/>
          <p:cNvSpPr/>
          <p:nvPr/>
        </p:nvSpPr>
        <p:spPr>
          <a:xfrm>
            <a:off x="1943868" y="5715131"/>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7" name="Oval 36"/>
          <p:cNvSpPr/>
          <p:nvPr/>
        </p:nvSpPr>
        <p:spPr>
          <a:xfrm>
            <a:off x="1579781" y="5867531"/>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8" name="Oval 37"/>
          <p:cNvSpPr/>
          <p:nvPr/>
        </p:nvSpPr>
        <p:spPr>
          <a:xfrm>
            <a:off x="1732181" y="6019931"/>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9" name="Oval 38"/>
          <p:cNvSpPr/>
          <p:nvPr/>
        </p:nvSpPr>
        <p:spPr>
          <a:xfrm>
            <a:off x="1884581" y="6172331"/>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11" name="TextBox 110"/>
          <p:cNvSpPr txBox="1"/>
          <p:nvPr/>
        </p:nvSpPr>
        <p:spPr>
          <a:xfrm>
            <a:off x="508000" y="-29927"/>
            <a:ext cx="7687733" cy="584775"/>
          </a:xfrm>
          <a:prstGeom prst="rect">
            <a:avLst/>
          </a:prstGeom>
          <a:noFill/>
        </p:spPr>
        <p:txBody>
          <a:bodyPr wrap="square" rtlCol="0">
            <a:spAutoFit/>
          </a:bodyPr>
          <a:lstStyle/>
          <a:p>
            <a:r>
              <a:rPr lang="en-US" sz="3200" dirty="0" smtClean="0"/>
              <a:t>Not period 2:</a:t>
            </a:r>
          </a:p>
        </p:txBody>
      </p:sp>
      <p:grpSp>
        <p:nvGrpSpPr>
          <p:cNvPr id="10" name="Group 9"/>
          <p:cNvGrpSpPr/>
          <p:nvPr/>
        </p:nvGrpSpPr>
        <p:grpSpPr>
          <a:xfrm>
            <a:off x="1525308" y="6405671"/>
            <a:ext cx="2519843" cy="1324"/>
            <a:chOff x="1526385" y="4338399"/>
            <a:chExt cx="2059507" cy="1324"/>
          </a:xfrm>
        </p:grpSpPr>
        <p:cxnSp>
          <p:nvCxnSpPr>
            <p:cNvPr id="109" name="Straight Connector 108"/>
            <p:cNvCxnSpPr/>
            <p:nvPr/>
          </p:nvCxnSpPr>
          <p:spPr>
            <a:xfrm>
              <a:off x="1526385" y="4338399"/>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2351156" y="4339723"/>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3174412" y="4338666"/>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1940679" y="4338399"/>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2763509" y="4338666"/>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5" name="Group 14"/>
          <p:cNvGrpSpPr/>
          <p:nvPr/>
        </p:nvGrpSpPr>
        <p:grpSpPr>
          <a:xfrm>
            <a:off x="2028761" y="3779645"/>
            <a:ext cx="1519691" cy="2627399"/>
            <a:chOff x="2028761" y="1705230"/>
            <a:chExt cx="1519691" cy="2627399"/>
          </a:xfrm>
        </p:grpSpPr>
        <p:cxnSp>
          <p:nvCxnSpPr>
            <p:cNvPr id="12" name="Straight Connector 11"/>
            <p:cNvCxnSpPr/>
            <p:nvPr/>
          </p:nvCxnSpPr>
          <p:spPr>
            <a:xfrm flipH="1" flipV="1">
              <a:off x="2028761" y="1705236"/>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H="1" flipV="1">
              <a:off x="2532418" y="1705284"/>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H="1" flipV="1">
              <a:off x="3044795" y="1705230"/>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H="1" flipV="1">
              <a:off x="3548452" y="1705278"/>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2" name="Group 1"/>
          <p:cNvGrpSpPr/>
          <p:nvPr/>
        </p:nvGrpSpPr>
        <p:grpSpPr>
          <a:xfrm>
            <a:off x="5418667" y="621492"/>
            <a:ext cx="2675447" cy="2815934"/>
            <a:chOff x="5418667" y="621492"/>
            <a:chExt cx="2675447" cy="2815934"/>
          </a:xfrm>
        </p:grpSpPr>
        <p:cxnSp>
          <p:nvCxnSpPr>
            <p:cNvPr id="82" name="Straight Connector 81"/>
            <p:cNvCxnSpPr/>
            <p:nvPr/>
          </p:nvCxnSpPr>
          <p:spPr>
            <a:xfrm>
              <a:off x="5545656" y="621492"/>
              <a:ext cx="0" cy="281593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5418667" y="3288492"/>
              <a:ext cx="267544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84" name="Oval 83"/>
            <p:cNvSpPr/>
            <p:nvPr/>
          </p:nvSpPr>
          <p:spPr>
            <a:xfrm>
              <a:off x="5499928" y="1815339"/>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5" name="Oval 84"/>
            <p:cNvSpPr/>
            <p:nvPr/>
          </p:nvSpPr>
          <p:spPr>
            <a:xfrm>
              <a:off x="5652328" y="155285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6" name="Oval 85"/>
            <p:cNvSpPr/>
            <p:nvPr/>
          </p:nvSpPr>
          <p:spPr>
            <a:xfrm>
              <a:off x="5804728" y="1815327"/>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7" name="Oval 86"/>
            <p:cNvSpPr/>
            <p:nvPr/>
          </p:nvSpPr>
          <p:spPr>
            <a:xfrm>
              <a:off x="5957128" y="20354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8" name="Oval 87"/>
            <p:cNvSpPr/>
            <p:nvPr/>
          </p:nvSpPr>
          <p:spPr>
            <a:xfrm>
              <a:off x="6109528" y="2018523"/>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9" name="Oval 88"/>
            <p:cNvSpPr/>
            <p:nvPr/>
          </p:nvSpPr>
          <p:spPr>
            <a:xfrm>
              <a:off x="6261928" y="1832243"/>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0" name="Oval 89"/>
            <p:cNvSpPr/>
            <p:nvPr/>
          </p:nvSpPr>
          <p:spPr>
            <a:xfrm>
              <a:off x="6414328" y="1535892"/>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1" name="Oval 90"/>
            <p:cNvSpPr/>
            <p:nvPr/>
          </p:nvSpPr>
          <p:spPr>
            <a:xfrm>
              <a:off x="6566728" y="1823764"/>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2" name="Oval 91"/>
            <p:cNvSpPr/>
            <p:nvPr/>
          </p:nvSpPr>
          <p:spPr>
            <a:xfrm>
              <a:off x="6719128" y="2018499"/>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3" name="Oval 92"/>
            <p:cNvSpPr/>
            <p:nvPr/>
          </p:nvSpPr>
          <p:spPr>
            <a:xfrm>
              <a:off x="6871528" y="1993092"/>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4" name="Oval 93"/>
            <p:cNvSpPr/>
            <p:nvPr/>
          </p:nvSpPr>
          <p:spPr>
            <a:xfrm>
              <a:off x="7023928" y="182374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5" name="Oval 94"/>
            <p:cNvSpPr/>
            <p:nvPr/>
          </p:nvSpPr>
          <p:spPr>
            <a:xfrm>
              <a:off x="7176328" y="1527395"/>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6" name="Oval 95"/>
            <p:cNvSpPr/>
            <p:nvPr/>
          </p:nvSpPr>
          <p:spPr>
            <a:xfrm>
              <a:off x="7328728" y="1823734"/>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7" name="Oval 96"/>
            <p:cNvSpPr/>
            <p:nvPr/>
          </p:nvSpPr>
          <p:spPr>
            <a:xfrm>
              <a:off x="7481128" y="2035403"/>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8" name="Oval 97"/>
            <p:cNvSpPr/>
            <p:nvPr/>
          </p:nvSpPr>
          <p:spPr>
            <a:xfrm>
              <a:off x="7633528" y="2018463"/>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9" name="Oval 98"/>
            <p:cNvSpPr/>
            <p:nvPr/>
          </p:nvSpPr>
          <p:spPr>
            <a:xfrm>
              <a:off x="7785928" y="1832183"/>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0" name="Oval 99"/>
            <p:cNvSpPr/>
            <p:nvPr/>
          </p:nvSpPr>
          <p:spPr>
            <a:xfrm>
              <a:off x="7938328" y="1569700"/>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grpSp>
          <p:nvGrpSpPr>
            <p:cNvPr id="53" name="Group 52"/>
            <p:cNvGrpSpPr/>
            <p:nvPr/>
          </p:nvGrpSpPr>
          <p:grpSpPr>
            <a:xfrm>
              <a:off x="5557789" y="3292592"/>
              <a:ext cx="2519843" cy="1324"/>
              <a:chOff x="1526385" y="4338399"/>
              <a:chExt cx="2059507" cy="1324"/>
            </a:xfrm>
          </p:grpSpPr>
          <p:cxnSp>
            <p:nvCxnSpPr>
              <p:cNvPr id="54" name="Straight Connector 53"/>
              <p:cNvCxnSpPr/>
              <p:nvPr/>
            </p:nvCxnSpPr>
            <p:spPr>
              <a:xfrm>
                <a:off x="1526385" y="4338399"/>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2351156" y="4339723"/>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3174412" y="4338666"/>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1940679" y="4338399"/>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2763509" y="4338666"/>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67" name="Group 66"/>
            <p:cNvGrpSpPr/>
            <p:nvPr/>
          </p:nvGrpSpPr>
          <p:grpSpPr>
            <a:xfrm>
              <a:off x="6057102" y="665193"/>
              <a:ext cx="1519691" cy="2627399"/>
              <a:chOff x="2028761" y="1705230"/>
              <a:chExt cx="1519691" cy="2627399"/>
            </a:xfrm>
          </p:grpSpPr>
          <p:cxnSp>
            <p:nvCxnSpPr>
              <p:cNvPr id="68" name="Straight Connector 67"/>
              <p:cNvCxnSpPr/>
              <p:nvPr/>
            </p:nvCxnSpPr>
            <p:spPr>
              <a:xfrm flipH="1" flipV="1">
                <a:off x="2028761" y="1705236"/>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H="1" flipV="1">
                <a:off x="2532418" y="1705284"/>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H="1" flipV="1">
                <a:off x="3044795" y="1705230"/>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H="1" flipV="1">
                <a:off x="3548452" y="1705278"/>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grpSp>
      </p:grpSp>
      <p:cxnSp>
        <p:nvCxnSpPr>
          <p:cNvPr id="72" name="Straight Connector 71"/>
          <p:cNvCxnSpPr/>
          <p:nvPr/>
        </p:nvCxnSpPr>
        <p:spPr>
          <a:xfrm>
            <a:off x="5557127" y="3745695"/>
            <a:ext cx="0" cy="281593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5430138" y="6412695"/>
            <a:ext cx="267544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74" name="Oval 73"/>
          <p:cNvSpPr/>
          <p:nvPr/>
        </p:nvSpPr>
        <p:spPr>
          <a:xfrm>
            <a:off x="5511399" y="4939542"/>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75" name="Oval 74"/>
          <p:cNvSpPr/>
          <p:nvPr/>
        </p:nvSpPr>
        <p:spPr>
          <a:xfrm>
            <a:off x="5663799" y="4677059"/>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76" name="Oval 75"/>
          <p:cNvSpPr/>
          <p:nvPr/>
        </p:nvSpPr>
        <p:spPr>
          <a:xfrm>
            <a:off x="5816199" y="4939530"/>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77" name="Oval 76"/>
          <p:cNvSpPr/>
          <p:nvPr/>
        </p:nvSpPr>
        <p:spPr>
          <a:xfrm>
            <a:off x="5977133" y="5149519"/>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78" name="Oval 77"/>
          <p:cNvSpPr/>
          <p:nvPr/>
        </p:nvSpPr>
        <p:spPr>
          <a:xfrm>
            <a:off x="5604512" y="5142726"/>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79" name="Oval 78"/>
          <p:cNvSpPr/>
          <p:nvPr/>
        </p:nvSpPr>
        <p:spPr>
          <a:xfrm>
            <a:off x="5756912" y="4956446"/>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0" name="Oval 79"/>
          <p:cNvSpPr/>
          <p:nvPr/>
        </p:nvSpPr>
        <p:spPr>
          <a:xfrm>
            <a:off x="5909312" y="4660095"/>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1" name="Oval 80"/>
          <p:cNvSpPr/>
          <p:nvPr/>
        </p:nvSpPr>
        <p:spPr>
          <a:xfrm>
            <a:off x="5579093" y="4947967"/>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1" name="Oval 100"/>
          <p:cNvSpPr/>
          <p:nvPr/>
        </p:nvSpPr>
        <p:spPr>
          <a:xfrm>
            <a:off x="5731493" y="5142702"/>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2" name="Oval 101"/>
          <p:cNvSpPr/>
          <p:nvPr/>
        </p:nvSpPr>
        <p:spPr>
          <a:xfrm>
            <a:off x="5883893" y="5117295"/>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3" name="Oval 102"/>
          <p:cNvSpPr/>
          <p:nvPr/>
        </p:nvSpPr>
        <p:spPr>
          <a:xfrm>
            <a:off x="5511339" y="4947949"/>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4" name="Oval 103"/>
          <p:cNvSpPr/>
          <p:nvPr/>
        </p:nvSpPr>
        <p:spPr>
          <a:xfrm>
            <a:off x="5663739" y="4651598"/>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5" name="Oval 104"/>
          <p:cNvSpPr/>
          <p:nvPr/>
        </p:nvSpPr>
        <p:spPr>
          <a:xfrm>
            <a:off x="5816139" y="4947937"/>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6" name="Oval 105"/>
          <p:cNvSpPr/>
          <p:nvPr/>
        </p:nvSpPr>
        <p:spPr>
          <a:xfrm>
            <a:off x="5968539" y="515960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7" name="Oval 106"/>
          <p:cNvSpPr/>
          <p:nvPr/>
        </p:nvSpPr>
        <p:spPr>
          <a:xfrm>
            <a:off x="5612919" y="5142666"/>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8" name="Oval 107"/>
          <p:cNvSpPr/>
          <p:nvPr/>
        </p:nvSpPr>
        <p:spPr>
          <a:xfrm>
            <a:off x="5765319" y="4956386"/>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10" name="Oval 109"/>
          <p:cNvSpPr/>
          <p:nvPr/>
        </p:nvSpPr>
        <p:spPr>
          <a:xfrm>
            <a:off x="5917719" y="4693903"/>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grpSp>
        <p:nvGrpSpPr>
          <p:cNvPr id="112" name="Group 111"/>
          <p:cNvGrpSpPr/>
          <p:nvPr/>
        </p:nvGrpSpPr>
        <p:grpSpPr>
          <a:xfrm>
            <a:off x="5569260" y="6416795"/>
            <a:ext cx="2519843" cy="1324"/>
            <a:chOff x="1526385" y="4338399"/>
            <a:chExt cx="2059507" cy="1324"/>
          </a:xfrm>
        </p:grpSpPr>
        <p:cxnSp>
          <p:nvCxnSpPr>
            <p:cNvPr id="118" name="Straight Connector 117"/>
            <p:cNvCxnSpPr/>
            <p:nvPr/>
          </p:nvCxnSpPr>
          <p:spPr>
            <a:xfrm>
              <a:off x="1526385" y="4338399"/>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2351156" y="4339723"/>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3174412" y="4338666"/>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1940679" y="4338399"/>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2763509" y="4338666"/>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13" name="Group 112"/>
          <p:cNvGrpSpPr/>
          <p:nvPr/>
        </p:nvGrpSpPr>
        <p:grpSpPr>
          <a:xfrm>
            <a:off x="6068573" y="3789396"/>
            <a:ext cx="1519691" cy="2627399"/>
            <a:chOff x="2028761" y="1705230"/>
            <a:chExt cx="1519691" cy="2627399"/>
          </a:xfrm>
        </p:grpSpPr>
        <p:cxnSp>
          <p:nvCxnSpPr>
            <p:cNvPr id="114" name="Straight Connector 113"/>
            <p:cNvCxnSpPr/>
            <p:nvPr/>
          </p:nvCxnSpPr>
          <p:spPr>
            <a:xfrm flipH="1" flipV="1">
              <a:off x="2028761" y="1705236"/>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H="1" flipV="1">
              <a:off x="2532418" y="1705284"/>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H="1" flipV="1">
              <a:off x="3044795" y="1705230"/>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flipH="1" flipV="1">
              <a:off x="3548452" y="1705278"/>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123" name="Group 122"/>
          <p:cNvGrpSpPr/>
          <p:nvPr/>
        </p:nvGrpSpPr>
        <p:grpSpPr>
          <a:xfrm>
            <a:off x="1391670" y="629366"/>
            <a:ext cx="2675447" cy="2802417"/>
            <a:chOff x="1405467" y="1659516"/>
            <a:chExt cx="2675447" cy="2802417"/>
          </a:xfrm>
        </p:grpSpPr>
        <p:cxnSp>
          <p:nvCxnSpPr>
            <p:cNvPr id="124" name="Straight Connector 123"/>
            <p:cNvCxnSpPr/>
            <p:nvPr/>
          </p:nvCxnSpPr>
          <p:spPr>
            <a:xfrm>
              <a:off x="1515522" y="1659516"/>
              <a:ext cx="0" cy="28024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1405467" y="4329932"/>
              <a:ext cx="267544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26" name="Oval 125"/>
            <p:cNvSpPr/>
            <p:nvPr/>
          </p:nvSpPr>
          <p:spPr>
            <a:xfrm>
              <a:off x="1486728" y="165951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27" name="Oval 126"/>
            <p:cNvSpPr/>
            <p:nvPr/>
          </p:nvSpPr>
          <p:spPr>
            <a:xfrm>
              <a:off x="1639128" y="181191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28" name="Oval 127"/>
            <p:cNvSpPr/>
            <p:nvPr/>
          </p:nvSpPr>
          <p:spPr>
            <a:xfrm>
              <a:off x="1791528" y="196431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29" name="Oval 128"/>
            <p:cNvSpPr/>
            <p:nvPr/>
          </p:nvSpPr>
          <p:spPr>
            <a:xfrm>
              <a:off x="1943928" y="211671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0" name="Oval 129"/>
            <p:cNvSpPr/>
            <p:nvPr/>
          </p:nvSpPr>
          <p:spPr>
            <a:xfrm>
              <a:off x="2096328" y="2269116"/>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1" name="Oval 130"/>
            <p:cNvSpPr/>
            <p:nvPr/>
          </p:nvSpPr>
          <p:spPr>
            <a:xfrm>
              <a:off x="2248728" y="2421516"/>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2" name="Oval 131"/>
            <p:cNvSpPr/>
            <p:nvPr/>
          </p:nvSpPr>
          <p:spPr>
            <a:xfrm>
              <a:off x="2401128" y="2573916"/>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3" name="Oval 132"/>
            <p:cNvSpPr/>
            <p:nvPr/>
          </p:nvSpPr>
          <p:spPr>
            <a:xfrm>
              <a:off x="2553528" y="2726316"/>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4" name="Oval 133"/>
            <p:cNvSpPr/>
            <p:nvPr/>
          </p:nvSpPr>
          <p:spPr>
            <a:xfrm>
              <a:off x="2705928" y="2878716"/>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5" name="Oval 134"/>
            <p:cNvSpPr/>
            <p:nvPr/>
          </p:nvSpPr>
          <p:spPr>
            <a:xfrm>
              <a:off x="2858328" y="3031116"/>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6" name="Oval 135"/>
            <p:cNvSpPr/>
            <p:nvPr/>
          </p:nvSpPr>
          <p:spPr>
            <a:xfrm>
              <a:off x="3010728" y="318351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7" name="Oval 136"/>
            <p:cNvSpPr/>
            <p:nvPr/>
          </p:nvSpPr>
          <p:spPr>
            <a:xfrm>
              <a:off x="3163128" y="333591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8" name="Oval 137"/>
            <p:cNvSpPr/>
            <p:nvPr/>
          </p:nvSpPr>
          <p:spPr>
            <a:xfrm>
              <a:off x="3315528" y="348831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9" name="Oval 138"/>
            <p:cNvSpPr/>
            <p:nvPr/>
          </p:nvSpPr>
          <p:spPr>
            <a:xfrm>
              <a:off x="3467928" y="364071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40" name="Oval 139"/>
            <p:cNvSpPr/>
            <p:nvPr/>
          </p:nvSpPr>
          <p:spPr>
            <a:xfrm>
              <a:off x="3620328" y="3793116"/>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41" name="Oval 140"/>
            <p:cNvSpPr/>
            <p:nvPr/>
          </p:nvSpPr>
          <p:spPr>
            <a:xfrm>
              <a:off x="3772728" y="3945516"/>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42" name="Oval 141"/>
            <p:cNvSpPr/>
            <p:nvPr/>
          </p:nvSpPr>
          <p:spPr>
            <a:xfrm>
              <a:off x="3925128" y="4097916"/>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grpSp>
          <p:nvGrpSpPr>
            <p:cNvPr id="143" name="Group 142"/>
            <p:cNvGrpSpPr/>
            <p:nvPr/>
          </p:nvGrpSpPr>
          <p:grpSpPr>
            <a:xfrm>
              <a:off x="1525308" y="4331256"/>
              <a:ext cx="2519843" cy="1324"/>
              <a:chOff x="1526385" y="4338399"/>
              <a:chExt cx="2059507" cy="1324"/>
            </a:xfrm>
          </p:grpSpPr>
          <p:cxnSp>
            <p:nvCxnSpPr>
              <p:cNvPr id="149" name="Straight Connector 148"/>
              <p:cNvCxnSpPr/>
              <p:nvPr/>
            </p:nvCxnSpPr>
            <p:spPr>
              <a:xfrm>
                <a:off x="1526385" y="4338399"/>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2351156" y="4339723"/>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3174412" y="4338666"/>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a:off x="1940679" y="4338399"/>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2763509" y="4338666"/>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44" name="Group 143"/>
            <p:cNvGrpSpPr/>
            <p:nvPr/>
          </p:nvGrpSpPr>
          <p:grpSpPr>
            <a:xfrm>
              <a:off x="2028761" y="1705230"/>
              <a:ext cx="1519691" cy="2627399"/>
              <a:chOff x="2028761" y="1705230"/>
              <a:chExt cx="1519691" cy="2627399"/>
            </a:xfrm>
          </p:grpSpPr>
          <p:cxnSp>
            <p:nvCxnSpPr>
              <p:cNvPr id="145" name="Straight Connector 144"/>
              <p:cNvCxnSpPr/>
              <p:nvPr/>
            </p:nvCxnSpPr>
            <p:spPr>
              <a:xfrm flipH="1" flipV="1">
                <a:off x="2028761" y="1705236"/>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flipH="1" flipV="1">
                <a:off x="2532418" y="1705284"/>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flipH="1" flipV="1">
                <a:off x="3044795" y="1705230"/>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flipH="1" flipV="1">
                <a:off x="3548452" y="1705278"/>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4704635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9pPr>
          </a:lstStyle>
          <a:p>
            <a:pPr algn="ctr" eaLnBrk="1"/>
            <a:r>
              <a:rPr lang="en-GB" sz="1500" b="1">
                <a:solidFill>
                  <a:srgbClr val="000000"/>
                </a:solidFill>
                <a:latin typeface="Arial" charset="0"/>
              </a:rPr>
              <a:t>Estimation of topological structure in driven and spontaneous conditions. </a:t>
            </a:r>
          </a:p>
        </p:txBody>
      </p:sp>
      <p:pic>
        <p:nvPicPr>
          <p:cNvPr id="112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920" y="6231535"/>
            <a:ext cx="1071360" cy="40468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1126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8240" y="871291"/>
            <a:ext cx="3208320" cy="4893634"/>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1269" name="Text Box 4"/>
          <p:cNvSpPr txBox="1">
            <a:spLocks noChangeArrowheads="1"/>
          </p:cNvSpPr>
          <p:nvPr/>
        </p:nvSpPr>
        <p:spPr bwMode="auto">
          <a:xfrm>
            <a:off x="6852960" y="5848454"/>
            <a:ext cx="3918240" cy="2318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eaLnBrk="0">
              <a:tabLst>
                <a:tab pos="723900" algn="l"/>
                <a:tab pos="1447800" algn="l"/>
                <a:tab pos="2171700" algn="l"/>
                <a:tab pos="2895600" algn="l"/>
                <a:tab pos="36195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9pPr>
          </a:lstStyle>
          <a:p>
            <a:pPr eaLnBrk="1"/>
            <a:r>
              <a:rPr lang="en-GB" sz="1100" b="1" dirty="0">
                <a:solidFill>
                  <a:srgbClr val="000000"/>
                </a:solidFill>
                <a:latin typeface="Arial" charset="0"/>
              </a:rPr>
              <a:t>Singh G et al. J Vis 2008;8:11</a:t>
            </a:r>
          </a:p>
        </p:txBody>
      </p:sp>
      <p:sp>
        <p:nvSpPr>
          <p:cNvPr id="11270"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9pPr>
          </a:lstStyle>
          <a:p>
            <a:pPr eaLnBrk="1"/>
            <a:r>
              <a:rPr lang="en-GB" sz="900">
                <a:solidFill>
                  <a:srgbClr val="000000"/>
                </a:solidFill>
                <a:latin typeface="Arial" charset="0"/>
              </a:rPr>
              <a:t>©2008 by Association for Research in Vision and Ophthalmology</a:t>
            </a:r>
          </a:p>
        </p:txBody>
      </p:sp>
      <p:sp>
        <p:nvSpPr>
          <p:cNvPr id="2" name="Rectangle 1"/>
          <p:cNvSpPr/>
          <p:nvPr/>
        </p:nvSpPr>
        <p:spPr>
          <a:xfrm>
            <a:off x="217439" y="387400"/>
            <a:ext cx="5539475" cy="4792738"/>
          </a:xfrm>
          <a:prstGeom prst="rect">
            <a:avLst/>
          </a:prstGeom>
        </p:spPr>
        <p:txBody>
          <a:bodyPr wrap="square" lIns="82945" tIns="41473" rIns="82945" bIns="41473">
            <a:spAutoFit/>
          </a:bodyPr>
          <a:lstStyle/>
          <a:p>
            <a:endParaRPr lang="en-US" dirty="0" smtClean="0"/>
          </a:p>
          <a:p>
            <a:pPr>
              <a:buFont typeface="Arial" charset="0"/>
              <a:buChar char="•"/>
            </a:pPr>
            <a:r>
              <a:rPr lang="en-US" dirty="0" smtClean="0"/>
              <a:t>Record voltages at points in time at each electrode.</a:t>
            </a:r>
          </a:p>
          <a:p>
            <a:pPr>
              <a:buFont typeface="Arial" charset="0"/>
              <a:buChar char="•"/>
            </a:pPr>
            <a:r>
              <a:rPr lang="en-US" dirty="0" smtClean="0"/>
              <a:t>Spike train:   lists of firing times for a neuron </a:t>
            </a:r>
          </a:p>
          <a:p>
            <a:pPr marL="702730" lvl="1" indent="-311045">
              <a:buFont typeface="Arial" charset="0"/>
              <a:buChar char="•"/>
            </a:pPr>
            <a:r>
              <a:rPr lang="en-US" dirty="0" smtClean="0"/>
              <a:t>obtained via spike sorting –i.e. signal processing.</a:t>
            </a:r>
          </a:p>
          <a:p>
            <a:pPr>
              <a:buFont typeface="Arial" charset="0"/>
              <a:buChar char="•"/>
            </a:pPr>
            <a:r>
              <a:rPr lang="en-US" dirty="0" smtClean="0"/>
              <a:t>Data = an array of N spike trains.</a:t>
            </a:r>
          </a:p>
          <a:p>
            <a:pPr>
              <a:buFont typeface="Arial" charset="0"/>
              <a:buChar char="•"/>
            </a:pPr>
            <a:r>
              <a:rPr lang="en-US" dirty="0" smtClean="0"/>
              <a:t>Compared spontaneous (eyes occluded) to evoked (via movie clips).</a:t>
            </a:r>
          </a:p>
          <a:p>
            <a:pPr>
              <a:buFont typeface="Arial" charset="0"/>
              <a:buChar char="•"/>
            </a:pPr>
            <a:r>
              <a:rPr lang="en-US" dirty="0" smtClean="0"/>
              <a:t>10 second segments broken into 50 </a:t>
            </a:r>
            <a:r>
              <a:rPr lang="en-US" dirty="0" err="1" smtClean="0"/>
              <a:t>ms</a:t>
            </a:r>
            <a:r>
              <a:rPr lang="en-US" dirty="0" smtClean="0"/>
              <a:t> bins</a:t>
            </a:r>
          </a:p>
          <a:p>
            <a:pPr lvl="1">
              <a:buFont typeface="Arial" charset="0"/>
              <a:buChar char="•"/>
            </a:pPr>
            <a:r>
              <a:rPr lang="en-US" dirty="0" err="1" smtClean="0"/>
              <a:t>Transistion</a:t>
            </a:r>
            <a:r>
              <a:rPr lang="en-US" dirty="0" smtClean="0"/>
              <a:t> between states about 80ms</a:t>
            </a:r>
          </a:p>
          <a:p>
            <a:pPr>
              <a:buFont typeface="Arial" charset="0"/>
              <a:buChar char="•"/>
            </a:pPr>
            <a:r>
              <a:rPr lang="en-US" dirty="0" smtClean="0"/>
              <a:t>The 5 neurons with the highest firing rate in each ten second window were chosen</a:t>
            </a:r>
          </a:p>
          <a:p>
            <a:pPr>
              <a:buFont typeface="Arial" charset="0"/>
              <a:buChar char="•"/>
            </a:pPr>
            <a:r>
              <a:rPr lang="en-US" dirty="0" smtClean="0"/>
              <a:t>For each bin, create a vector  in R</a:t>
            </a:r>
            <a:r>
              <a:rPr lang="en-US" baseline="30000" dirty="0" smtClean="0"/>
              <a:t>5 </a:t>
            </a:r>
            <a:r>
              <a:rPr lang="en-US" dirty="0" smtClean="0"/>
              <a:t>corresponding to the number of firings of each of the 5 neurons.</a:t>
            </a:r>
          </a:p>
          <a:p>
            <a:pPr>
              <a:buFont typeface="Arial" charset="0"/>
              <a:buChar char="•"/>
            </a:pPr>
            <a:r>
              <a:rPr lang="en-US" dirty="0" smtClean="0"/>
              <a:t>200 bins = 200 data points in R</a:t>
            </a:r>
            <a:r>
              <a:rPr lang="en-US" baseline="30000" dirty="0" smtClean="0"/>
              <a:t>5</a:t>
            </a:r>
            <a:r>
              <a:rPr lang="en-US" dirty="0" smtClean="0"/>
              <a:t>.  </a:t>
            </a:r>
          </a:p>
          <a:p>
            <a:pPr lvl="1">
              <a:buFont typeface="Arial" charset="0"/>
              <a:buChar char="•"/>
            </a:pPr>
            <a:r>
              <a:rPr lang="en-US" dirty="0" smtClean="0"/>
              <a:t>Used 35 landmark points.</a:t>
            </a:r>
            <a:endParaRPr lang="en-US" baseline="30000" dirty="0" smtClean="0"/>
          </a:p>
          <a:p>
            <a:pPr>
              <a:buFont typeface="Arial" charset="0"/>
              <a:buChar char="•"/>
            </a:pPr>
            <a:r>
              <a:rPr lang="en-US" dirty="0" smtClean="0"/>
              <a:t>20-30minutes of data = many data sets</a:t>
            </a:r>
          </a:p>
          <a:p>
            <a:pPr>
              <a:buFont typeface="Arial" charset="0"/>
              <a:buChar char="•"/>
            </a:pPr>
            <a:r>
              <a:rPr lang="en-US" dirty="0" smtClean="0"/>
              <a:t>Control: shuffled data 52700 times.</a:t>
            </a:r>
            <a:endParaRPr lang="en-US" dirty="0"/>
          </a:p>
        </p:txBody>
      </p:sp>
    </p:spTree>
    <p:extLst>
      <p:ext uri="{BB962C8B-B14F-4D97-AF65-F5344CB8AC3E}">
        <p14:creationId xmlns:p14="http://schemas.microsoft.com/office/powerpoint/2010/main" val="14576538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807" y="156297"/>
            <a:ext cx="7290299" cy="4572000"/>
          </a:xfrm>
          <a:prstGeom prst="rect">
            <a:avLst/>
          </a:prstGeom>
        </p:spPr>
      </p:pic>
      <p:pic>
        <p:nvPicPr>
          <p:cNvPr id="3" name="Picture 2"/>
          <p:cNvPicPr>
            <a:picLocks noChangeAspect="1"/>
          </p:cNvPicPr>
          <p:nvPr/>
        </p:nvPicPr>
        <p:blipFill>
          <a:blip r:embed="rId3"/>
          <a:stretch>
            <a:fillRect/>
          </a:stretch>
        </p:blipFill>
        <p:spPr>
          <a:xfrm>
            <a:off x="5169908" y="3148013"/>
            <a:ext cx="3919259" cy="2011680"/>
          </a:xfrm>
          <a:prstGeom prst="rect">
            <a:avLst/>
          </a:prstGeom>
        </p:spPr>
      </p:pic>
      <p:sp>
        <p:nvSpPr>
          <p:cNvPr id="4" name="TextBox 3"/>
          <p:cNvSpPr txBox="1"/>
          <p:nvPr/>
        </p:nvSpPr>
        <p:spPr>
          <a:xfrm>
            <a:off x="246741" y="5297371"/>
            <a:ext cx="8650519" cy="1323439"/>
          </a:xfrm>
          <a:prstGeom prst="rect">
            <a:avLst/>
          </a:prstGeom>
          <a:solidFill>
            <a:srgbClr val="002060"/>
          </a:solidFill>
        </p:spPr>
        <p:txBody>
          <a:bodyPr wrap="square" rtlCol="0">
            <a:spAutoFit/>
          </a:bodyPr>
          <a:lstStyle/>
          <a:p>
            <a:pPr algn="ctr"/>
            <a:endParaRPr lang="en-US" sz="2400" dirty="0" smtClean="0"/>
          </a:p>
          <a:p>
            <a:pPr algn="ctr"/>
            <a:r>
              <a:rPr lang="en-US" sz="3200" dirty="0" smtClean="0">
                <a:solidFill>
                  <a:srgbClr val="FFFF00"/>
                </a:solidFill>
              </a:rPr>
              <a:t>Combine your analysis with other tools</a:t>
            </a:r>
          </a:p>
          <a:p>
            <a:pPr algn="ctr"/>
            <a:endParaRPr lang="en-US" sz="2400" dirty="0" smtClean="0">
              <a:solidFill>
                <a:srgbClr val="FFFF00"/>
              </a:solidFill>
            </a:endParaRPr>
          </a:p>
        </p:txBody>
      </p:sp>
    </p:spTree>
    <p:extLst>
      <p:ext uri="{BB962C8B-B14F-4D97-AF65-F5344CB8AC3E}">
        <p14:creationId xmlns:p14="http://schemas.microsoft.com/office/powerpoint/2010/main" val="2002237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289646"/>
            <a:ext cx="9052560" cy="3463029"/>
          </a:xfrm>
          <a:prstGeom prst="rect">
            <a:avLst/>
          </a:prstGeom>
        </p:spPr>
      </p:pic>
      <p:pic>
        <p:nvPicPr>
          <p:cNvPr id="3" name="Picture 2"/>
          <p:cNvPicPr>
            <a:picLocks noChangeAspect="1"/>
          </p:cNvPicPr>
          <p:nvPr/>
        </p:nvPicPr>
        <p:blipFill>
          <a:blip r:embed="rId4"/>
          <a:stretch>
            <a:fillRect/>
          </a:stretch>
        </p:blipFill>
        <p:spPr>
          <a:xfrm>
            <a:off x="50982" y="3956774"/>
            <a:ext cx="9070848" cy="2717191"/>
          </a:xfrm>
          <a:prstGeom prst="rect">
            <a:avLst/>
          </a:prstGeom>
        </p:spPr>
      </p:pic>
    </p:spTree>
    <p:extLst>
      <p:ext uri="{BB962C8B-B14F-4D97-AF65-F5344CB8AC3E}">
        <p14:creationId xmlns:p14="http://schemas.microsoft.com/office/powerpoint/2010/main" val="32994994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9098" y="370312"/>
            <a:ext cx="8414853" cy="5632310"/>
          </a:xfrm>
          <a:prstGeom prst="rect">
            <a:avLst/>
          </a:prstGeom>
        </p:spPr>
        <p:txBody>
          <a:bodyPr wrap="square">
            <a:spAutoFit/>
          </a:bodyPr>
          <a:lstStyle/>
          <a:p>
            <a:r>
              <a:rPr lang="en-US" sz="2400" dirty="0">
                <a:hlinkClick r:id="rId2"/>
              </a:rPr>
              <a:t>http://en.wikipedia.org/wiki/</a:t>
            </a:r>
            <a:r>
              <a:rPr lang="en-US" sz="2400" dirty="0" smtClean="0">
                <a:hlinkClick r:id="rId2"/>
              </a:rPr>
              <a:t>Machine_learning</a:t>
            </a:r>
            <a:endParaRPr lang="en-US" sz="2400" dirty="0"/>
          </a:p>
          <a:p>
            <a:r>
              <a:rPr lang="en-US" sz="2400" dirty="0"/>
              <a:t>Machine learning is a scientific discipline that explores the construction and study of algorithms that can learn from data.[1] Such algorithms operate by building a model from example inputs and using that to make predictions or decisions,[2]:2 rather than following strictly static program instructions</a:t>
            </a:r>
            <a:r>
              <a:rPr lang="en-US" sz="2400" dirty="0" smtClean="0"/>
              <a:t>.</a:t>
            </a:r>
          </a:p>
          <a:p>
            <a:endParaRPr lang="en-US" sz="2400" dirty="0"/>
          </a:p>
          <a:p>
            <a:r>
              <a:rPr lang="en-US" sz="2400" dirty="0">
                <a:hlinkClick r:id="rId3"/>
              </a:rPr>
              <a:t>https://www.cs.princeton.edu/courses/archive/spring08/cos511/scribe_notes/0204.</a:t>
            </a:r>
            <a:r>
              <a:rPr lang="en-US" sz="2400" dirty="0" smtClean="0">
                <a:hlinkClick r:id="rId3"/>
              </a:rPr>
              <a:t>pdf</a:t>
            </a:r>
            <a:r>
              <a:rPr lang="en-US" sz="2400" dirty="0" smtClean="0"/>
              <a:t> </a:t>
            </a:r>
          </a:p>
          <a:p>
            <a:r>
              <a:rPr lang="en-US" sz="2400" dirty="0"/>
              <a:t>Machine learning studies computer algorithms for learning to do stuff.</a:t>
            </a:r>
            <a:endParaRPr lang="en-US" sz="2400" dirty="0" smtClean="0"/>
          </a:p>
          <a:p>
            <a:endParaRPr lang="en-US" sz="2400" dirty="0" smtClean="0"/>
          </a:p>
          <a:p>
            <a:r>
              <a:rPr lang="en-US" sz="2400" dirty="0"/>
              <a:t>The emphasis of machine learning is on automatic methods. In other words, the goal </a:t>
            </a:r>
            <a:r>
              <a:rPr lang="en-US" sz="2400" dirty="0" smtClean="0"/>
              <a:t>is to </a:t>
            </a:r>
            <a:r>
              <a:rPr lang="en-US" sz="2400" dirty="0"/>
              <a:t>devise learning algorithms that do the learning automatically without human </a:t>
            </a:r>
            <a:r>
              <a:rPr lang="en-US" sz="2400" dirty="0" smtClean="0"/>
              <a:t>intervention or </a:t>
            </a:r>
            <a:r>
              <a:rPr lang="en-US" sz="2400" dirty="0"/>
              <a:t>assistance.</a:t>
            </a:r>
          </a:p>
        </p:txBody>
      </p:sp>
    </p:spTree>
    <p:extLst>
      <p:ext uri="{BB962C8B-B14F-4D97-AF65-F5344CB8AC3E}">
        <p14:creationId xmlns:p14="http://schemas.microsoft.com/office/powerpoint/2010/main" val="960409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28650" y="-290853"/>
            <a:ext cx="7886700" cy="1325563"/>
          </a:xfrm>
        </p:spPr>
        <p:txBody>
          <a:bodyPr/>
          <a:lstStyle/>
          <a:p>
            <a:r>
              <a:rPr lang="en-US">
                <a:latin typeface="Calibri" charset="0"/>
              </a:rPr>
              <a:t>Image Categorization</a:t>
            </a:r>
          </a:p>
        </p:txBody>
      </p:sp>
      <p:sp>
        <p:nvSpPr>
          <p:cNvPr id="10" name="Rounded Rectangle 9"/>
          <p:cNvSpPr/>
          <p:nvPr/>
        </p:nvSpPr>
        <p:spPr>
          <a:xfrm>
            <a:off x="5684838" y="639421"/>
            <a:ext cx="1600200" cy="838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black"/>
                </a:solidFill>
              </a:rPr>
              <a:t>Training Labels</a:t>
            </a:r>
          </a:p>
        </p:txBody>
      </p:sp>
      <p:grpSp>
        <p:nvGrpSpPr>
          <p:cNvPr id="16388" name="Group 12"/>
          <p:cNvGrpSpPr>
            <a:grpSpLocks/>
          </p:cNvGrpSpPr>
          <p:nvPr/>
        </p:nvGrpSpPr>
        <p:grpSpPr bwMode="auto">
          <a:xfrm>
            <a:off x="76200" y="1218859"/>
            <a:ext cx="2438400" cy="2849562"/>
            <a:chOff x="228600" y="1417320"/>
            <a:chExt cx="2438400" cy="2849880"/>
          </a:xfrm>
        </p:grpSpPr>
        <p:pic>
          <p:nvPicPr>
            <p:cNvPr id="164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28850"/>
              <a:ext cx="1324907" cy="881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40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295650"/>
              <a:ext cx="1238250" cy="819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41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762250"/>
              <a:ext cx="1428750" cy="107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4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457450"/>
              <a:ext cx="1295400" cy="1114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412" name="TextBox 7"/>
            <p:cNvSpPr txBox="1">
              <a:spLocks noChangeArrowheads="1"/>
            </p:cNvSpPr>
            <p:nvPr/>
          </p:nvSpPr>
          <p:spPr bwMode="auto">
            <a:xfrm>
              <a:off x="457200" y="1417320"/>
              <a:ext cx="18288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Calibri" charset="0"/>
                  <a:ea typeface="ＭＳ Ｐゴシック" charset="0"/>
                </a:defRPr>
              </a:lvl1pPr>
              <a:lvl2pPr>
                <a:defRPr sz="24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US" sz="2400">
                  <a:solidFill>
                    <a:srgbClr val="000000"/>
                  </a:solidFill>
                  <a:latin typeface="Arial" charset="0"/>
                </a:rPr>
                <a:t>Training Images</a:t>
              </a:r>
            </a:p>
          </p:txBody>
        </p:sp>
        <p:sp>
          <p:nvSpPr>
            <p:cNvPr id="11" name="Rounded Rectangle 10"/>
            <p:cNvSpPr/>
            <p:nvPr/>
          </p:nvSpPr>
          <p:spPr>
            <a:xfrm>
              <a:off x="228600" y="1447485"/>
              <a:ext cx="2438400" cy="28197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prstClr val="black"/>
                </a:solidFill>
              </a:endParaRPr>
            </a:p>
          </p:txBody>
        </p:sp>
      </p:grpSp>
      <p:sp>
        <p:nvSpPr>
          <p:cNvPr id="12" name="Rounded Rectangle 11"/>
          <p:cNvSpPr/>
          <p:nvPr/>
        </p:nvSpPr>
        <p:spPr>
          <a:xfrm>
            <a:off x="5638800" y="2087221"/>
            <a:ext cx="1600200"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black"/>
                </a:solidFill>
              </a:rPr>
              <a:t>Classifier Training</a:t>
            </a:r>
          </a:p>
        </p:txBody>
      </p:sp>
      <p:sp>
        <p:nvSpPr>
          <p:cNvPr id="16390" name="TextBox 13"/>
          <p:cNvSpPr txBox="1">
            <a:spLocks noChangeArrowheads="1"/>
          </p:cNvSpPr>
          <p:nvPr/>
        </p:nvSpPr>
        <p:spPr bwMode="auto">
          <a:xfrm>
            <a:off x="3632200" y="639421"/>
            <a:ext cx="14732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800">
                <a:solidFill>
                  <a:schemeClr val="tx1"/>
                </a:solidFill>
                <a:latin typeface="Calibri" charset="0"/>
                <a:ea typeface="ＭＳ Ｐゴシック" charset="0"/>
              </a:defRPr>
            </a:lvl1pPr>
            <a:lvl2pPr>
              <a:defRPr sz="24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a:solidFill>
                  <a:srgbClr val="000000"/>
                </a:solidFill>
                <a:latin typeface="Arial" charset="0"/>
              </a:rPr>
              <a:t>Training</a:t>
            </a:r>
          </a:p>
        </p:txBody>
      </p:sp>
      <p:sp>
        <p:nvSpPr>
          <p:cNvPr id="15" name="Rounded Rectangle 14"/>
          <p:cNvSpPr/>
          <p:nvPr/>
        </p:nvSpPr>
        <p:spPr>
          <a:xfrm>
            <a:off x="3200400" y="2087221"/>
            <a:ext cx="1752600"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black"/>
                </a:solidFill>
              </a:rPr>
              <a:t>Image Features</a:t>
            </a:r>
          </a:p>
        </p:txBody>
      </p:sp>
      <p:sp>
        <p:nvSpPr>
          <p:cNvPr id="16" name="Right Arrow 15"/>
          <p:cNvSpPr/>
          <p:nvPr/>
        </p:nvSpPr>
        <p:spPr>
          <a:xfrm>
            <a:off x="2590800" y="2392021"/>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 name="Right Arrow 16"/>
          <p:cNvSpPr/>
          <p:nvPr/>
        </p:nvSpPr>
        <p:spPr>
          <a:xfrm>
            <a:off x="5029200" y="2392021"/>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8" name="Right Arrow 17"/>
          <p:cNvSpPr/>
          <p:nvPr/>
        </p:nvSpPr>
        <p:spPr>
          <a:xfrm rot="5400000">
            <a:off x="6248400" y="1630021"/>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639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4668496"/>
            <a:ext cx="1428750" cy="107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Rounded Rectangle 18"/>
          <p:cNvSpPr/>
          <p:nvPr/>
        </p:nvSpPr>
        <p:spPr>
          <a:xfrm>
            <a:off x="2743200" y="4754221"/>
            <a:ext cx="1752600"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black"/>
                </a:solidFill>
              </a:rPr>
              <a:t>Image Features</a:t>
            </a:r>
          </a:p>
        </p:txBody>
      </p:sp>
      <p:sp>
        <p:nvSpPr>
          <p:cNvPr id="20" name="Right Arrow 19"/>
          <p:cNvSpPr/>
          <p:nvPr/>
        </p:nvSpPr>
        <p:spPr>
          <a:xfrm>
            <a:off x="2133600" y="5059021"/>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398" name="TextBox 20"/>
          <p:cNvSpPr txBox="1">
            <a:spLocks noChangeArrowheads="1"/>
          </p:cNvSpPr>
          <p:nvPr/>
        </p:nvSpPr>
        <p:spPr bwMode="auto">
          <a:xfrm>
            <a:off x="3810000" y="3992221"/>
            <a:ext cx="13239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800">
                <a:solidFill>
                  <a:schemeClr val="tx1"/>
                </a:solidFill>
                <a:latin typeface="Calibri" charset="0"/>
                <a:ea typeface="ＭＳ Ｐゴシック" charset="0"/>
              </a:defRPr>
            </a:lvl1pPr>
            <a:lvl2pPr>
              <a:defRPr sz="24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dirty="0">
                <a:solidFill>
                  <a:srgbClr val="000000"/>
                </a:solidFill>
                <a:latin typeface="Arial" charset="0"/>
              </a:rPr>
              <a:t>Testing</a:t>
            </a:r>
          </a:p>
        </p:txBody>
      </p:sp>
      <p:sp>
        <p:nvSpPr>
          <p:cNvPr id="16399" name="TextBox 21"/>
          <p:cNvSpPr txBox="1">
            <a:spLocks noChangeArrowheads="1"/>
          </p:cNvSpPr>
          <p:nvPr/>
        </p:nvSpPr>
        <p:spPr bwMode="auto">
          <a:xfrm>
            <a:off x="457200" y="5709896"/>
            <a:ext cx="16891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800">
                <a:solidFill>
                  <a:schemeClr val="tx1"/>
                </a:solidFill>
                <a:latin typeface="Calibri" charset="0"/>
                <a:ea typeface="ＭＳ Ｐゴシック" charset="0"/>
              </a:defRPr>
            </a:lvl1pPr>
            <a:lvl2pPr>
              <a:defRPr sz="24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2400">
                <a:solidFill>
                  <a:srgbClr val="000000"/>
                </a:solidFill>
                <a:latin typeface="Arial" charset="0"/>
              </a:rPr>
              <a:t>Test Image</a:t>
            </a:r>
          </a:p>
        </p:txBody>
      </p:sp>
      <p:sp>
        <p:nvSpPr>
          <p:cNvPr id="23" name="Right Arrow 22"/>
          <p:cNvSpPr/>
          <p:nvPr/>
        </p:nvSpPr>
        <p:spPr>
          <a:xfrm>
            <a:off x="7315200" y="2392021"/>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4" name="Rounded Rectangle 23"/>
          <p:cNvSpPr/>
          <p:nvPr/>
        </p:nvSpPr>
        <p:spPr>
          <a:xfrm>
            <a:off x="7924800" y="2163421"/>
            <a:ext cx="1143000" cy="762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black"/>
                </a:solidFill>
              </a:rPr>
              <a:t>Trained Classifier</a:t>
            </a:r>
          </a:p>
        </p:txBody>
      </p:sp>
      <p:sp>
        <p:nvSpPr>
          <p:cNvPr id="25" name="Rounded Rectangle 24"/>
          <p:cNvSpPr/>
          <p:nvPr/>
        </p:nvSpPr>
        <p:spPr>
          <a:xfrm>
            <a:off x="5181600" y="4754221"/>
            <a:ext cx="1752600"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black"/>
                </a:solidFill>
              </a:rPr>
              <a:t>Trained Classifier</a:t>
            </a:r>
          </a:p>
        </p:txBody>
      </p:sp>
      <p:sp>
        <p:nvSpPr>
          <p:cNvPr id="26" name="Right Arrow 25"/>
          <p:cNvSpPr/>
          <p:nvPr/>
        </p:nvSpPr>
        <p:spPr>
          <a:xfrm>
            <a:off x="4572000" y="5059021"/>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7" name="Right Arrow 26"/>
          <p:cNvSpPr/>
          <p:nvPr/>
        </p:nvSpPr>
        <p:spPr>
          <a:xfrm>
            <a:off x="7010400" y="5059021"/>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8" name="TextBox 27"/>
          <p:cNvSpPr txBox="1">
            <a:spLocks noChangeArrowheads="1"/>
          </p:cNvSpPr>
          <p:nvPr/>
        </p:nvSpPr>
        <p:spPr bwMode="auto">
          <a:xfrm>
            <a:off x="7620000" y="5241584"/>
            <a:ext cx="13970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800">
                <a:solidFill>
                  <a:schemeClr val="tx1"/>
                </a:solidFill>
                <a:latin typeface="Calibri" charset="0"/>
                <a:ea typeface="ＭＳ Ｐゴシック" charset="0"/>
              </a:defRPr>
            </a:lvl1pPr>
            <a:lvl2pPr>
              <a:defRPr sz="24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2400" b="1">
                <a:solidFill>
                  <a:srgbClr val="FF0000"/>
                </a:solidFill>
                <a:latin typeface="Arial" charset="0"/>
              </a:rPr>
              <a:t>Outdoor</a:t>
            </a:r>
          </a:p>
        </p:txBody>
      </p:sp>
      <p:sp>
        <p:nvSpPr>
          <p:cNvPr id="29" name="TextBox 28"/>
          <p:cNvSpPr txBox="1">
            <a:spLocks noChangeArrowheads="1"/>
          </p:cNvSpPr>
          <p:nvPr/>
        </p:nvSpPr>
        <p:spPr bwMode="auto">
          <a:xfrm>
            <a:off x="7588250" y="4708184"/>
            <a:ext cx="15557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800">
                <a:solidFill>
                  <a:schemeClr val="tx1"/>
                </a:solidFill>
                <a:latin typeface="Calibri" charset="0"/>
                <a:ea typeface="ＭＳ Ｐゴシック" charset="0"/>
              </a:defRPr>
            </a:lvl1pPr>
            <a:lvl2pPr>
              <a:defRPr sz="24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2400">
                <a:solidFill>
                  <a:srgbClr val="000000"/>
                </a:solidFill>
                <a:latin typeface="Arial" charset="0"/>
              </a:rPr>
              <a:t>Prediction</a:t>
            </a:r>
          </a:p>
        </p:txBody>
      </p:sp>
      <p:sp>
        <p:nvSpPr>
          <p:cNvPr id="30" name="Rounded Rectangle 29"/>
          <p:cNvSpPr/>
          <p:nvPr/>
        </p:nvSpPr>
        <p:spPr>
          <a:xfrm>
            <a:off x="7635875" y="4571659"/>
            <a:ext cx="1447800" cy="1219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prstClr val="black"/>
              </a:solidFill>
            </a:endParaRPr>
          </a:p>
        </p:txBody>
      </p:sp>
      <p:sp>
        <p:nvSpPr>
          <p:cNvPr id="2" name="Rectangle 1"/>
          <p:cNvSpPr/>
          <p:nvPr/>
        </p:nvSpPr>
        <p:spPr>
          <a:xfrm>
            <a:off x="2537189" y="6404926"/>
            <a:ext cx="5905573" cy="369332"/>
          </a:xfrm>
          <a:prstGeom prst="rect">
            <a:avLst/>
          </a:prstGeom>
        </p:spPr>
        <p:txBody>
          <a:bodyPr wrap="square">
            <a:spAutoFit/>
          </a:bodyPr>
          <a:lstStyle/>
          <a:p>
            <a:r>
              <a:rPr lang="en-US" dirty="0">
                <a:hlinkClick r:id="rId7"/>
              </a:rPr>
              <a:t>http://cs.brown.edu/courses/cs143/lectures/15.</a:t>
            </a:r>
            <a:r>
              <a:rPr lang="en-US" dirty="0" smtClean="0">
                <a:hlinkClick r:id="rId7"/>
              </a:rPr>
              <a:t>ppt</a:t>
            </a:r>
            <a:r>
              <a:rPr lang="en-US" dirty="0" smtClean="0"/>
              <a:t> </a:t>
            </a:r>
            <a:endParaRPr lang="en-US" dirty="0"/>
          </a:p>
        </p:txBody>
      </p:sp>
    </p:spTree>
    <p:extLst>
      <p:ext uri="{BB962C8B-B14F-4D97-AF65-F5344CB8AC3E}">
        <p14:creationId xmlns:p14="http://schemas.microsoft.com/office/powerpoint/2010/main" val="9430634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5" grpId="0" animBg="1"/>
      <p:bldP spid="26" grpId="0" animBg="1"/>
      <p:bldP spid="27" grpId="0" animBg="1"/>
      <p:bldP spid="28" grpId="0"/>
      <p:bldP spid="29" grpId="0"/>
      <p:bldP spid="3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628650" y="169728"/>
            <a:ext cx="7886700" cy="1325563"/>
          </a:xfrm>
        </p:spPr>
        <p:txBody>
          <a:bodyPr/>
          <a:lstStyle/>
          <a:p>
            <a:pPr eaLnBrk="1" hangingPunct="1"/>
            <a:endParaRPr lang="en-US">
              <a:latin typeface="Calibri" charset="0"/>
            </a:endParaRPr>
          </a:p>
        </p:txBody>
      </p:sp>
      <p:sp>
        <p:nvSpPr>
          <p:cNvPr id="49155" name="Content Placeholder 2"/>
          <p:cNvSpPr>
            <a:spLocks noGrp="1"/>
          </p:cNvSpPr>
          <p:nvPr>
            <p:ph idx="1"/>
          </p:nvPr>
        </p:nvSpPr>
        <p:spPr>
          <a:xfrm>
            <a:off x="628650" y="1630227"/>
            <a:ext cx="7886700" cy="4351338"/>
          </a:xfrm>
        </p:spPr>
        <p:txBody>
          <a:bodyPr/>
          <a:lstStyle/>
          <a:p>
            <a:pPr eaLnBrk="1" hangingPunct="1"/>
            <a:endParaRPr lang="en-US">
              <a:latin typeface="Calibri" charset="0"/>
            </a:endParaRPr>
          </a:p>
        </p:txBody>
      </p:sp>
      <p:pic>
        <p:nvPicPr>
          <p:cNvPr id="49156" name="Picture 2" descr="C:\Users\hays\Desktop\143 Computer Vision\slides\07\machine_learning_spectru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202"/>
            <a:ext cx="9144000" cy="648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2538393" y="6272959"/>
            <a:ext cx="4430044" cy="369332"/>
          </a:xfrm>
          <a:prstGeom prst="rect">
            <a:avLst/>
          </a:prstGeom>
        </p:spPr>
        <p:txBody>
          <a:bodyPr wrap="none">
            <a:spAutoFit/>
          </a:bodyPr>
          <a:lstStyle/>
          <a:p>
            <a:r>
              <a:rPr lang="en-US" dirty="0" smtClean="0">
                <a:hlinkClick r:id="rId3"/>
              </a:rPr>
              <a:t>cs.brown.edu</a:t>
            </a:r>
            <a:r>
              <a:rPr lang="en-US" dirty="0">
                <a:hlinkClick r:id="rId3"/>
              </a:rPr>
              <a:t>/courses/cs143/lectures/17.</a:t>
            </a:r>
            <a:r>
              <a:rPr lang="en-US" dirty="0" smtClean="0">
                <a:hlinkClick r:id="rId3"/>
              </a:rPr>
              <a:t>ppt</a:t>
            </a:r>
            <a:r>
              <a:rPr lang="en-US" dirty="0" smtClean="0"/>
              <a:t> </a:t>
            </a:r>
            <a:endParaRPr lang="en-US" dirty="0"/>
          </a:p>
        </p:txBody>
      </p:sp>
    </p:spTree>
    <p:extLst>
      <p:ext uri="{BB962C8B-B14F-4D97-AF65-F5344CB8AC3E}">
        <p14:creationId xmlns:p14="http://schemas.microsoft.com/office/powerpoint/2010/main" val="2582483984"/>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289646"/>
            <a:ext cx="9052560" cy="3463029"/>
          </a:xfrm>
          <a:prstGeom prst="rect">
            <a:avLst/>
          </a:prstGeom>
        </p:spPr>
      </p:pic>
      <p:pic>
        <p:nvPicPr>
          <p:cNvPr id="3" name="Picture 2"/>
          <p:cNvPicPr>
            <a:picLocks noChangeAspect="1"/>
          </p:cNvPicPr>
          <p:nvPr/>
        </p:nvPicPr>
        <p:blipFill>
          <a:blip r:embed="rId4"/>
          <a:stretch>
            <a:fillRect/>
          </a:stretch>
        </p:blipFill>
        <p:spPr>
          <a:xfrm>
            <a:off x="50982" y="3956774"/>
            <a:ext cx="9070848" cy="2717191"/>
          </a:xfrm>
          <a:prstGeom prst="rect">
            <a:avLst/>
          </a:prstGeom>
        </p:spPr>
      </p:pic>
    </p:spTree>
    <p:extLst>
      <p:ext uri="{BB962C8B-B14F-4D97-AF65-F5344CB8AC3E}">
        <p14:creationId xmlns:p14="http://schemas.microsoft.com/office/powerpoint/2010/main" val="2449113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3666" y="260432"/>
            <a:ext cx="8584834" cy="1569660"/>
          </a:xfrm>
          <a:prstGeom prst="rect">
            <a:avLst/>
          </a:prstGeom>
        </p:spPr>
        <p:txBody>
          <a:bodyPr wrap="square">
            <a:spAutoFit/>
          </a:bodyPr>
          <a:lstStyle/>
          <a:p>
            <a:r>
              <a:rPr lang="en-US" sz="2400" dirty="0">
                <a:solidFill>
                  <a:srgbClr val="000000"/>
                </a:solidFill>
                <a:latin typeface="Times New Roman" panose="02020603050405020304" pitchFamily="18" charset="0"/>
              </a:rPr>
              <a:t>https://www.python.org/</a:t>
            </a:r>
            <a:endParaRPr lang="en-US" sz="2400" dirty="0" smtClean="0">
              <a:solidFill>
                <a:srgbClr val="000000"/>
              </a:solidFill>
              <a:latin typeface="Times New Roman" panose="02020603050405020304" pitchFamily="18" charset="0"/>
            </a:endParaRPr>
          </a:p>
          <a:p>
            <a:endParaRPr lang="en-US" sz="2400" dirty="0">
              <a:solidFill>
                <a:srgbClr val="000000"/>
              </a:solidFill>
              <a:latin typeface="Times New Roman" panose="02020603050405020304" pitchFamily="18" charset="0"/>
            </a:endParaRPr>
          </a:p>
          <a:p>
            <a:endParaRPr lang="en-US" sz="2400" dirty="0" smtClean="0">
              <a:solidFill>
                <a:srgbClr val="000000"/>
              </a:solidFill>
              <a:latin typeface="Times New Roman" panose="02020603050405020304" pitchFamily="18" charset="0"/>
            </a:endParaRPr>
          </a:p>
          <a:p>
            <a:endParaRPr lang="en-US" sz="2400" b="0" i="0" dirty="0">
              <a:solidFill>
                <a:srgbClr val="000000"/>
              </a:solidFill>
              <a:effectLst/>
              <a:latin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6441" y="703499"/>
            <a:ext cx="9144000" cy="5905716"/>
          </a:xfrm>
          <a:prstGeom prst="rect">
            <a:avLst/>
          </a:prstGeom>
        </p:spPr>
      </p:pic>
    </p:spTree>
    <p:extLst>
      <p:ext uri="{BB962C8B-B14F-4D97-AF65-F5344CB8AC3E}">
        <p14:creationId xmlns:p14="http://schemas.microsoft.com/office/powerpoint/2010/main" val="8245595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377" y="231066"/>
            <a:ext cx="8778898" cy="523220"/>
          </a:xfrm>
          <a:prstGeom prst="rect">
            <a:avLst/>
          </a:prstGeom>
        </p:spPr>
        <p:txBody>
          <a:bodyPr wrap="square">
            <a:spAutoFit/>
          </a:bodyPr>
          <a:lstStyle/>
          <a:p>
            <a:r>
              <a:rPr lang="en-US" sz="2800" dirty="0">
                <a:hlinkClick r:id="rId2"/>
              </a:rPr>
              <a:t>https://www.python.org/downloads/release/python-343</a:t>
            </a:r>
            <a:r>
              <a:rPr lang="en-US" sz="2800" dirty="0" smtClean="0">
                <a:hlinkClick r:id="rId2"/>
              </a:rPr>
              <a:t>/</a:t>
            </a:r>
            <a:r>
              <a:rPr lang="en-US" sz="2800" dirty="0" smtClean="0"/>
              <a:t> </a:t>
            </a:r>
            <a:endParaRPr lang="en-US" sz="2800" dirty="0"/>
          </a:p>
        </p:txBody>
      </p:sp>
      <p:pic>
        <p:nvPicPr>
          <p:cNvPr id="3" name="Picture 2"/>
          <p:cNvPicPr>
            <a:picLocks noChangeAspect="1"/>
          </p:cNvPicPr>
          <p:nvPr/>
        </p:nvPicPr>
        <p:blipFill>
          <a:blip r:embed="rId3"/>
          <a:stretch>
            <a:fillRect/>
          </a:stretch>
        </p:blipFill>
        <p:spPr>
          <a:xfrm>
            <a:off x="108902" y="828676"/>
            <a:ext cx="9144000" cy="5890561"/>
          </a:xfrm>
          <a:prstGeom prst="rect">
            <a:avLst/>
          </a:prstGeom>
        </p:spPr>
      </p:pic>
    </p:spTree>
    <p:extLst>
      <p:ext uri="{BB962C8B-B14F-4D97-AF65-F5344CB8AC3E}">
        <p14:creationId xmlns:p14="http://schemas.microsoft.com/office/powerpoint/2010/main" val="8245595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377" y="231066"/>
            <a:ext cx="8778898" cy="1384995"/>
          </a:xfrm>
          <a:prstGeom prst="rect">
            <a:avLst/>
          </a:prstGeom>
        </p:spPr>
        <p:txBody>
          <a:bodyPr wrap="square">
            <a:spAutoFit/>
          </a:bodyPr>
          <a:lstStyle/>
          <a:p>
            <a:r>
              <a:rPr lang="en-US" sz="2800" dirty="0">
                <a:hlinkClick r:id="rId2"/>
              </a:rPr>
              <a:t>https://www.python.org/downloads/release/python-343</a:t>
            </a:r>
            <a:r>
              <a:rPr lang="en-US" sz="2800" dirty="0" smtClean="0">
                <a:hlinkClick r:id="rId2"/>
              </a:rPr>
              <a:t>/</a:t>
            </a:r>
            <a:endParaRPr lang="en-US" sz="2800" dirty="0" smtClean="0"/>
          </a:p>
          <a:p>
            <a:endParaRPr lang="en-US" sz="2800" dirty="0"/>
          </a:p>
          <a:p>
            <a:r>
              <a:rPr lang="en-US" sz="2800" dirty="0" smtClean="0"/>
              <a:t>Bottom of webpage: </a:t>
            </a:r>
            <a:endParaRPr lang="en-US" sz="2800" dirty="0"/>
          </a:p>
        </p:txBody>
      </p:sp>
      <p:pic>
        <p:nvPicPr>
          <p:cNvPr id="4" name="Picture 3"/>
          <p:cNvPicPr>
            <a:picLocks noChangeAspect="1"/>
          </p:cNvPicPr>
          <p:nvPr/>
        </p:nvPicPr>
        <p:blipFill>
          <a:blip r:embed="rId3"/>
          <a:stretch>
            <a:fillRect/>
          </a:stretch>
        </p:blipFill>
        <p:spPr>
          <a:xfrm>
            <a:off x="220377" y="1687852"/>
            <a:ext cx="9144000" cy="4938209"/>
          </a:xfrm>
          <a:prstGeom prst="rect">
            <a:avLst/>
          </a:prstGeom>
        </p:spPr>
      </p:pic>
    </p:spTree>
    <p:extLst>
      <p:ext uri="{BB962C8B-B14F-4D97-AF65-F5344CB8AC3E}">
        <p14:creationId xmlns:p14="http://schemas.microsoft.com/office/powerpoint/2010/main" val="852867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457" y="65603"/>
            <a:ext cx="8940810" cy="4031873"/>
          </a:xfrm>
          <a:prstGeom prst="rect">
            <a:avLst/>
          </a:prstGeom>
          <a:noFill/>
        </p:spPr>
        <p:txBody>
          <a:bodyPr wrap="square" rtlCol="0">
            <a:spAutoFit/>
          </a:bodyPr>
          <a:lstStyle/>
          <a:p>
            <a:r>
              <a:rPr lang="en-US" sz="3200" dirty="0" smtClean="0"/>
              <a:t>Persistence:</a:t>
            </a:r>
          </a:p>
          <a:p>
            <a:endParaRPr lang="en-US" sz="3200" dirty="0"/>
          </a:p>
          <a:p>
            <a:r>
              <a:rPr lang="en-US" sz="3200" dirty="0" smtClean="0"/>
              <a:t>For each of 7549 genes, create </a:t>
            </a:r>
          </a:p>
          <a:p>
            <a:endParaRPr lang="en-US" sz="3200" dirty="0" smtClean="0"/>
          </a:p>
          <a:p>
            <a:pPr algn="ctr"/>
            <a:r>
              <a:rPr lang="en-US" sz="3200" dirty="0" err="1" smtClean="0"/>
              <a:t>f</a:t>
            </a:r>
            <a:r>
              <a:rPr lang="en-US" sz="3200" baseline="-25000" dirty="0" err="1" smtClean="0"/>
              <a:t>k</a:t>
            </a:r>
            <a:r>
              <a:rPr lang="en-US" sz="3200" dirty="0" smtClean="0"/>
              <a:t>:   S</a:t>
            </a:r>
            <a:r>
              <a:rPr lang="en-US" sz="3200" baseline="30000" dirty="0" smtClean="0"/>
              <a:t>1</a:t>
            </a:r>
            <a:r>
              <a:rPr lang="en-US" sz="3200" dirty="0" smtClean="0"/>
              <a:t>  </a:t>
            </a:r>
            <a:r>
              <a:rPr lang="en-US" sz="3200" dirty="0" smtClean="0">
                <a:sym typeface="Wingdings"/>
              </a:rPr>
              <a:t>  R, k = 1, …, 7549</a:t>
            </a:r>
          </a:p>
          <a:p>
            <a:endParaRPr lang="en-US" sz="3200" dirty="0" smtClean="0"/>
          </a:p>
          <a:p>
            <a:r>
              <a:rPr lang="en-US" sz="3200" dirty="0" err="1" smtClean="0"/>
              <a:t>f</a:t>
            </a:r>
            <a:r>
              <a:rPr lang="en-US" sz="3200" baseline="-25000" dirty="0" err="1" smtClean="0"/>
              <a:t>k</a:t>
            </a:r>
            <a:r>
              <a:rPr lang="en-US" sz="3200" baseline="-25000" dirty="0" smtClean="0"/>
              <a:t> </a:t>
            </a:r>
            <a:r>
              <a:rPr lang="en-US" sz="3200" dirty="0" smtClean="0"/>
              <a:t>(time point </a:t>
            </a:r>
            <a:r>
              <a:rPr lang="en-US" sz="3200" dirty="0" err="1" smtClean="0"/>
              <a:t>i</a:t>
            </a:r>
            <a:r>
              <a:rPr lang="en-US" sz="3200" dirty="0" smtClean="0"/>
              <a:t>) = amount of RNA at time point </a:t>
            </a:r>
            <a:r>
              <a:rPr lang="en-US" sz="3200" dirty="0" err="1" smtClean="0"/>
              <a:t>i</a:t>
            </a:r>
            <a:r>
              <a:rPr lang="en-US" sz="3200" dirty="0" smtClean="0"/>
              <a:t> for</a:t>
            </a:r>
          </a:p>
          <a:p>
            <a:pPr algn="r"/>
            <a:r>
              <a:rPr lang="en-US" sz="3200" dirty="0" smtClean="0"/>
              <a:t>    gene k</a:t>
            </a:r>
          </a:p>
        </p:txBody>
      </p:sp>
    </p:spTree>
    <p:extLst>
      <p:ext uri="{BB962C8B-B14F-4D97-AF65-F5344CB8AC3E}">
        <p14:creationId xmlns:p14="http://schemas.microsoft.com/office/powerpoint/2010/main" val="26012982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387" y="362635"/>
            <a:ext cx="9245966" cy="1200329"/>
          </a:xfrm>
          <a:prstGeom prst="rect">
            <a:avLst/>
          </a:prstGeom>
        </p:spPr>
        <p:txBody>
          <a:bodyPr wrap="square">
            <a:spAutoFit/>
          </a:bodyPr>
          <a:lstStyle/>
          <a:p>
            <a:r>
              <a:rPr lang="en-US" sz="2400" dirty="0">
                <a:hlinkClick r:id="rId2"/>
              </a:rPr>
              <a:t>https://www.python.org/downloads/release/python-279</a:t>
            </a:r>
            <a:r>
              <a:rPr lang="en-US" sz="2400" dirty="0" smtClean="0">
                <a:hlinkClick r:id="rId2"/>
              </a:rPr>
              <a:t>/</a:t>
            </a:r>
            <a:r>
              <a:rPr lang="en-US" sz="2400" dirty="0" smtClean="0"/>
              <a:t> </a:t>
            </a:r>
          </a:p>
          <a:p>
            <a:endParaRPr lang="en-US" sz="2400" dirty="0"/>
          </a:p>
          <a:p>
            <a:r>
              <a:rPr lang="en-US" sz="2400" dirty="0"/>
              <a:t>Bottom of webpage: </a:t>
            </a:r>
          </a:p>
        </p:txBody>
      </p:sp>
      <p:pic>
        <p:nvPicPr>
          <p:cNvPr id="3" name="Picture 2"/>
          <p:cNvPicPr>
            <a:picLocks noChangeAspect="1"/>
          </p:cNvPicPr>
          <p:nvPr/>
        </p:nvPicPr>
        <p:blipFill>
          <a:blip r:embed="rId3"/>
          <a:stretch>
            <a:fillRect/>
          </a:stretch>
        </p:blipFill>
        <p:spPr>
          <a:xfrm>
            <a:off x="0" y="2337752"/>
            <a:ext cx="9144000" cy="3371326"/>
          </a:xfrm>
          <a:prstGeom prst="rect">
            <a:avLst/>
          </a:prstGeom>
        </p:spPr>
      </p:pic>
    </p:spTree>
    <p:extLst>
      <p:ext uri="{BB962C8B-B14F-4D97-AF65-F5344CB8AC3E}">
        <p14:creationId xmlns:p14="http://schemas.microsoft.com/office/powerpoint/2010/main" val="8245595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92308" y="1199213"/>
            <a:ext cx="9144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1155CC"/>
                </a:solidFill>
                <a:effectLst/>
                <a:latin typeface="Times New Roman" panose="02020603050405020304" pitchFamily="18" charset="0"/>
                <a:cs typeface="Times New Roman" panose="02020603050405020304" pitchFamily="18" charset="0"/>
                <a:hlinkClick r:id="rId2"/>
              </a:rPr>
              <a:t>http://www.teachmepython.com/hello-world/</a:t>
            </a:r>
            <a:r>
              <a:rPr kumimoji="0" lang="en-US" altLang="en-US" sz="5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t/>
            </a:r>
            <a:br>
              <a:rPr kumimoji="0" lang="en-US" altLang="en-US" sz="5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br>
            <a:endParaRPr kumimoji="0" lang="en-US" altLang="en-US" sz="1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1155CC"/>
                </a:solidFill>
                <a:effectLst/>
                <a:latin typeface="Times New Roman" panose="02020603050405020304" pitchFamily="18" charset="0"/>
                <a:cs typeface="Times New Roman" panose="02020603050405020304" pitchFamily="18" charset="0"/>
                <a:hlinkClick r:id="rId3"/>
              </a:rPr>
              <a:t>http://interactivepython.org/runestone/static/thinkcspy/toc.html#t-o-c</a:t>
            </a:r>
            <a: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r>
            <a:b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br>
            <a:endParaRPr kumimoji="0" lang="en-US" altLang="en-US" sz="5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2"/>
          <p:cNvSpPr/>
          <p:nvPr/>
        </p:nvSpPr>
        <p:spPr>
          <a:xfrm>
            <a:off x="342078" y="1523488"/>
            <a:ext cx="8584834" cy="4893647"/>
          </a:xfrm>
          <a:prstGeom prst="rect">
            <a:avLst/>
          </a:prstGeom>
        </p:spPr>
        <p:txBody>
          <a:bodyPr wrap="square">
            <a:spAutoFit/>
          </a:bodyPr>
          <a:lstStyle/>
          <a:p>
            <a:r>
              <a:rPr lang="en-US" sz="2400" dirty="0">
                <a:solidFill>
                  <a:srgbClr val="000000"/>
                </a:solidFill>
                <a:latin typeface="Times New Roman" panose="02020603050405020304" pitchFamily="18" charset="0"/>
              </a:rPr>
              <a:t>https://www.python.org/</a:t>
            </a:r>
            <a:endParaRPr lang="en-US" sz="2400" dirty="0" smtClean="0">
              <a:solidFill>
                <a:srgbClr val="000000"/>
              </a:solidFill>
              <a:latin typeface="Times New Roman" panose="02020603050405020304" pitchFamily="18" charset="0"/>
            </a:endParaRPr>
          </a:p>
          <a:p>
            <a:endParaRPr lang="en-US" sz="2400" dirty="0">
              <a:solidFill>
                <a:srgbClr val="000000"/>
              </a:solidFill>
              <a:latin typeface="Times New Roman" panose="02020603050405020304" pitchFamily="18" charset="0"/>
            </a:endParaRPr>
          </a:p>
          <a:p>
            <a:endParaRPr lang="en-US" sz="2400" dirty="0" smtClean="0">
              <a:solidFill>
                <a:srgbClr val="000000"/>
              </a:solidFill>
              <a:latin typeface="Times New Roman" panose="02020603050405020304" pitchFamily="18" charset="0"/>
            </a:endParaRPr>
          </a:p>
          <a:p>
            <a:r>
              <a:rPr lang="en-US" sz="2400" dirty="0" smtClean="0">
                <a:solidFill>
                  <a:srgbClr val="000000"/>
                </a:solidFill>
                <a:latin typeface="Times New Roman" panose="02020603050405020304" pitchFamily="18" charset="0"/>
              </a:rPr>
              <a:t>There </a:t>
            </a:r>
            <a:r>
              <a:rPr lang="en-US" sz="2400" dirty="0">
                <a:solidFill>
                  <a:srgbClr val="000000"/>
                </a:solidFill>
                <a:latin typeface="Times New Roman" panose="02020603050405020304" pitchFamily="18" charset="0"/>
              </a:rPr>
              <a:t>are many places to learn python.</a:t>
            </a:r>
          </a:p>
          <a:p>
            <a:pPr>
              <a:buFont typeface="Arial" panose="020B0604020202020204" pitchFamily="34" charset="0"/>
              <a:buChar char="•"/>
            </a:pPr>
            <a:r>
              <a:rPr lang="en-US" sz="2400" dirty="0">
                <a:solidFill>
                  <a:srgbClr val="000000"/>
                </a:solidFill>
                <a:latin typeface="Times New Roman" panose="02020603050405020304" pitchFamily="18" charset="0"/>
                <a:hlinkClick r:id="rId4"/>
              </a:rPr>
              <a:t>Python For Beginners</a:t>
            </a:r>
            <a:r>
              <a:rPr lang="en-US" sz="2400" dirty="0">
                <a:solidFill>
                  <a:srgbClr val="000000"/>
                </a:solidFill>
                <a:latin typeface="Times New Roman" panose="02020603050405020304" pitchFamily="18" charset="0"/>
              </a:rPr>
              <a:t> includes links to a variety of resources at </a:t>
            </a:r>
            <a:r>
              <a:rPr lang="en-US" sz="2400" dirty="0">
                <a:solidFill>
                  <a:srgbClr val="000000"/>
                </a:solidFill>
                <a:latin typeface="Times New Roman" panose="02020603050405020304" pitchFamily="18" charset="0"/>
                <a:hlinkClick r:id="rId5"/>
              </a:rPr>
              <a:t>Python for Non-Programmers</a:t>
            </a:r>
            <a:r>
              <a:rPr lang="en-US" sz="2400" dirty="0">
                <a:solidFill>
                  <a:srgbClr val="000000"/>
                </a:solidFill>
                <a:latin typeface="Times New Roman" panose="02020603050405020304" pitchFamily="18" charset="0"/>
              </a:rPr>
              <a:t> and </a:t>
            </a:r>
            <a:r>
              <a:rPr lang="en-US" sz="2400" dirty="0">
                <a:solidFill>
                  <a:srgbClr val="000000"/>
                </a:solidFill>
                <a:latin typeface="Times New Roman" panose="02020603050405020304" pitchFamily="18" charset="0"/>
                <a:hlinkClick r:id="rId6"/>
              </a:rPr>
              <a:t>Python for Programmers</a:t>
            </a:r>
            <a:endParaRPr lang="en-US" sz="2400" dirty="0">
              <a:solidFill>
                <a:srgbClr val="000000"/>
              </a:solidFill>
              <a:latin typeface="Times New Roman" panose="02020603050405020304" pitchFamily="18" charset="0"/>
            </a:endParaRPr>
          </a:p>
          <a:p>
            <a:pPr>
              <a:buFont typeface="Arial" panose="020B0604020202020204" pitchFamily="34" charset="0"/>
              <a:buChar char="•"/>
            </a:pPr>
            <a:r>
              <a:rPr lang="en-US" sz="2400" dirty="0">
                <a:solidFill>
                  <a:srgbClr val="000000"/>
                </a:solidFill>
                <a:latin typeface="Times New Roman" panose="02020603050405020304" pitchFamily="18" charset="0"/>
              </a:rPr>
              <a:t>For beginners: </a:t>
            </a:r>
            <a:r>
              <a:rPr lang="en-US" sz="2400" dirty="0" err="1">
                <a:solidFill>
                  <a:srgbClr val="000000"/>
                </a:solidFill>
                <a:latin typeface="Times New Roman" panose="02020603050405020304" pitchFamily="18" charset="0"/>
                <a:hlinkClick r:id="rId7"/>
              </a:rPr>
              <a:t>codecademy</a:t>
            </a:r>
            <a:r>
              <a:rPr lang="en-US" sz="2400" dirty="0">
                <a:solidFill>
                  <a:srgbClr val="000000"/>
                </a:solidFill>
                <a:latin typeface="Times New Roman" panose="02020603050405020304" pitchFamily="18" charset="0"/>
              </a:rPr>
              <a:t>. Intro-active lessons that you can do in your web browser. You can also learn HTML &amp; CSS, </a:t>
            </a:r>
            <a:r>
              <a:rPr lang="en-US" sz="2400" dirty="0" err="1">
                <a:solidFill>
                  <a:srgbClr val="000000"/>
                </a:solidFill>
                <a:latin typeface="Times New Roman" panose="02020603050405020304" pitchFamily="18" charset="0"/>
              </a:rPr>
              <a:t>Javascript</a:t>
            </a:r>
            <a:r>
              <a:rPr lang="en-US" sz="2400" dirty="0">
                <a:solidFill>
                  <a:srgbClr val="000000"/>
                </a:solidFill>
                <a:latin typeface="Times New Roman" panose="02020603050405020304" pitchFamily="18" charset="0"/>
              </a:rPr>
              <a:t>, jQuery, Ruby, PHP at </a:t>
            </a:r>
            <a:r>
              <a:rPr lang="en-US" sz="2400" dirty="0" err="1">
                <a:solidFill>
                  <a:srgbClr val="000000"/>
                </a:solidFill>
                <a:latin typeface="Times New Roman" panose="02020603050405020304" pitchFamily="18" charset="0"/>
                <a:hlinkClick r:id="rId8"/>
              </a:rPr>
              <a:t>Codecademy</a:t>
            </a:r>
            <a:r>
              <a:rPr lang="en-US" sz="2400" dirty="0">
                <a:solidFill>
                  <a:srgbClr val="000000"/>
                </a:solidFill>
                <a:latin typeface="Times New Roman" panose="02020603050405020304" pitchFamily="18" charset="0"/>
              </a:rPr>
              <a:t/>
            </a:r>
            <a:br>
              <a:rPr lang="en-US" sz="2400" dirty="0">
                <a:solidFill>
                  <a:srgbClr val="000000"/>
                </a:solidFill>
                <a:latin typeface="Times New Roman" panose="02020603050405020304" pitchFamily="18" charset="0"/>
              </a:rPr>
            </a:br>
            <a:endParaRPr lang="en-US" sz="2400" dirty="0">
              <a:solidFill>
                <a:srgbClr val="000000"/>
              </a:solidFill>
              <a:latin typeface="Times New Roman" panose="02020603050405020304" pitchFamily="18" charset="0"/>
            </a:endParaRPr>
          </a:p>
          <a:p>
            <a:pPr>
              <a:buFont typeface="Arial" panose="020B0604020202020204" pitchFamily="34" charset="0"/>
              <a:buChar char="•"/>
            </a:pPr>
            <a:r>
              <a:rPr lang="en-US" sz="2400" dirty="0">
                <a:solidFill>
                  <a:srgbClr val="000000"/>
                </a:solidFill>
                <a:latin typeface="Times New Roman" panose="02020603050405020304" pitchFamily="18" charset="0"/>
                <a:hlinkClick r:id="rId9"/>
              </a:rPr>
              <a:t>Coursera course</a:t>
            </a:r>
            <a:endParaRPr lang="en-US" sz="2400" dirty="0">
              <a:solidFill>
                <a:srgbClr val="000000"/>
              </a:solidFill>
              <a:latin typeface="Times New Roman" panose="02020603050405020304" pitchFamily="18" charset="0"/>
            </a:endParaRPr>
          </a:p>
          <a:p>
            <a:pPr>
              <a:buFont typeface="Arial" panose="020B0604020202020204" pitchFamily="34" charset="0"/>
              <a:buChar char="•"/>
            </a:pPr>
            <a:r>
              <a:rPr lang="en-US" sz="2400" dirty="0">
                <a:solidFill>
                  <a:srgbClr val="000000"/>
                </a:solidFill>
                <a:latin typeface="Times New Roman" panose="02020603050405020304" pitchFamily="18" charset="0"/>
                <a:hlinkClick r:id="rId10"/>
              </a:rPr>
              <a:t>Python via Lynda</a:t>
            </a:r>
            <a:r>
              <a:rPr lang="en-US" sz="2400" dirty="0">
                <a:solidFill>
                  <a:srgbClr val="000000"/>
                </a:solidFill>
                <a:latin typeface="Times New Roman" panose="02020603050405020304" pitchFamily="18" charset="0"/>
              </a:rPr>
              <a:t>. Note Lynda is free to all UI students/staff/faculty by logging in </a:t>
            </a:r>
            <a:r>
              <a:rPr lang="en-US" sz="2400" dirty="0">
                <a:solidFill>
                  <a:srgbClr val="000000"/>
                </a:solidFill>
                <a:latin typeface="Times New Roman" panose="02020603050405020304" pitchFamily="18" charset="0"/>
                <a:hlinkClick r:id="rId11"/>
              </a:rPr>
              <a:t>here</a:t>
            </a:r>
            <a:endParaRPr lang="en-US" sz="24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8245595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245595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245595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245595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245595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245595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24559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989" y="104764"/>
            <a:ext cx="8987894" cy="6694140"/>
          </a:xfrm>
          <a:prstGeom prst="rect">
            <a:avLst/>
          </a:prstGeom>
          <a:noFill/>
        </p:spPr>
        <p:txBody>
          <a:bodyPr wrap="square" rtlCol="0">
            <a:spAutoFit/>
          </a:bodyPr>
          <a:lstStyle/>
          <a:p>
            <a:r>
              <a:rPr lang="en-US" sz="3200" dirty="0" smtClean="0"/>
              <a:t>17 time points  </a:t>
            </a:r>
            <a:r>
              <a:rPr lang="en-US" sz="3200" dirty="0" smtClean="0">
                <a:sym typeface="Wingdings"/>
              </a:rPr>
              <a:t>  17 equally space time points</a:t>
            </a:r>
          </a:p>
          <a:p>
            <a:endParaRPr lang="en-US" dirty="0" smtClean="0">
              <a:sym typeface="Wingdings"/>
            </a:endParaRPr>
          </a:p>
          <a:p>
            <a:r>
              <a:rPr lang="en-US" sz="3200" dirty="0" err="1" smtClean="0">
                <a:solidFill>
                  <a:srgbClr val="0000FF"/>
                </a:solidFill>
                <a:sym typeface="Wingdings"/>
              </a:rPr>
              <a:t>microarry</a:t>
            </a:r>
            <a:r>
              <a:rPr lang="en-US" sz="3200" dirty="0" smtClean="0">
                <a:solidFill>
                  <a:srgbClr val="0000FF"/>
                </a:solidFill>
                <a:sym typeface="Wingdings"/>
              </a:rPr>
              <a:t> expression of gene k at time </a:t>
            </a:r>
            <a:r>
              <a:rPr lang="en-US" sz="3200" dirty="0" err="1" smtClean="0">
                <a:solidFill>
                  <a:srgbClr val="0000FF"/>
                </a:solidFill>
                <a:sym typeface="Wingdings"/>
              </a:rPr>
              <a:t>i</a:t>
            </a:r>
            <a:r>
              <a:rPr lang="en-US" sz="3200" dirty="0" smtClean="0">
                <a:solidFill>
                  <a:srgbClr val="0000FF"/>
                </a:solidFill>
                <a:sym typeface="Wingdings"/>
              </a:rPr>
              <a:t>  </a:t>
            </a:r>
            <a:r>
              <a:rPr lang="en-US" sz="3200" dirty="0" smtClean="0">
                <a:sym typeface="Wingdings"/>
              </a:rPr>
              <a:t> </a:t>
            </a:r>
            <a:r>
              <a:rPr lang="en-US" sz="3200" dirty="0" smtClean="0">
                <a:solidFill>
                  <a:srgbClr val="B90000"/>
                </a:solidFill>
                <a:sym typeface="Wingdings"/>
              </a:rPr>
              <a:t>ranked</a:t>
            </a:r>
          </a:p>
          <a:p>
            <a:pPr algn="r"/>
            <a:r>
              <a:rPr lang="en-US" sz="3200" dirty="0" smtClean="0">
                <a:solidFill>
                  <a:srgbClr val="B90000"/>
                </a:solidFill>
                <a:sym typeface="Wingdings"/>
              </a:rPr>
              <a:t> order of </a:t>
            </a:r>
            <a:r>
              <a:rPr lang="en-US" sz="3200" dirty="0" err="1" smtClean="0">
                <a:solidFill>
                  <a:srgbClr val="B90000"/>
                </a:solidFill>
                <a:sym typeface="Wingdings"/>
              </a:rPr>
              <a:t>microarry</a:t>
            </a:r>
            <a:r>
              <a:rPr lang="en-US" sz="3200" dirty="0" smtClean="0">
                <a:solidFill>
                  <a:srgbClr val="B90000"/>
                </a:solidFill>
                <a:sym typeface="Wingdings"/>
              </a:rPr>
              <a:t> expression of gene k at time </a:t>
            </a:r>
            <a:r>
              <a:rPr lang="en-US" sz="3200" dirty="0" err="1" smtClean="0">
                <a:solidFill>
                  <a:srgbClr val="B90000"/>
                </a:solidFill>
                <a:sym typeface="Wingdings"/>
              </a:rPr>
              <a:t>i</a:t>
            </a:r>
            <a:endParaRPr lang="en-US" sz="3200" dirty="0" smtClean="0">
              <a:solidFill>
                <a:srgbClr val="B90000"/>
              </a:solidFill>
              <a:sym typeface="Wingdings"/>
            </a:endParaRPr>
          </a:p>
          <a:p>
            <a:pPr algn="r"/>
            <a:endParaRPr lang="en-US" dirty="0">
              <a:sym typeface="Wingdings"/>
            </a:endParaRPr>
          </a:p>
          <a:p>
            <a:r>
              <a:rPr lang="en-US" sz="3200" dirty="0" smtClean="0">
                <a:sym typeface="Wingdings"/>
              </a:rPr>
              <a:t>(</a:t>
            </a:r>
            <a:r>
              <a:rPr lang="en-US" sz="3200" dirty="0" smtClean="0">
                <a:solidFill>
                  <a:srgbClr val="0000FF"/>
                </a:solidFill>
                <a:sym typeface="Wingdings"/>
              </a:rPr>
              <a:t>0.41, 0.63, 0.11, 0.23, 0.59, …</a:t>
            </a:r>
            <a:r>
              <a:rPr lang="en-US" sz="3200" dirty="0" smtClean="0">
                <a:sym typeface="Wingdings"/>
              </a:rPr>
              <a:t>)    (</a:t>
            </a:r>
            <a:r>
              <a:rPr lang="en-US" sz="3200" dirty="0" smtClean="0">
                <a:solidFill>
                  <a:srgbClr val="B90000"/>
                </a:solidFill>
                <a:sym typeface="Wingdings"/>
              </a:rPr>
              <a:t>3, 5, 1, 2, 4, …</a:t>
            </a:r>
            <a:r>
              <a:rPr lang="en-US" sz="3200" dirty="0" smtClean="0">
                <a:sym typeface="Wingdings"/>
              </a:rPr>
              <a:t>).</a:t>
            </a:r>
          </a:p>
          <a:p>
            <a:endParaRPr lang="en-US" sz="3200" dirty="0">
              <a:sym typeface="Wingdings"/>
            </a:endParaRPr>
          </a:p>
          <a:p>
            <a:r>
              <a:rPr lang="en-US" sz="3200" dirty="0" err="1">
                <a:solidFill>
                  <a:srgbClr val="0000FF"/>
                </a:solidFill>
              </a:rPr>
              <a:t>f</a:t>
            </a:r>
            <a:r>
              <a:rPr lang="en-US" sz="3200" baseline="-25000" dirty="0" err="1">
                <a:solidFill>
                  <a:srgbClr val="0000FF"/>
                </a:solidFill>
              </a:rPr>
              <a:t>k</a:t>
            </a:r>
            <a:r>
              <a:rPr lang="en-US" sz="3200" baseline="-25000" dirty="0">
                <a:solidFill>
                  <a:srgbClr val="0000FF"/>
                </a:solidFill>
              </a:rPr>
              <a:t> </a:t>
            </a:r>
            <a:r>
              <a:rPr lang="en-US" sz="3200" dirty="0">
                <a:solidFill>
                  <a:srgbClr val="0000FF"/>
                </a:solidFill>
              </a:rPr>
              <a:t>(time point </a:t>
            </a:r>
            <a:r>
              <a:rPr lang="en-US" sz="3200" dirty="0" err="1">
                <a:solidFill>
                  <a:srgbClr val="0000FF"/>
                </a:solidFill>
              </a:rPr>
              <a:t>i</a:t>
            </a:r>
            <a:r>
              <a:rPr lang="en-US" sz="3200" dirty="0">
                <a:solidFill>
                  <a:srgbClr val="0000FF"/>
                </a:solidFill>
              </a:rPr>
              <a:t>) =  RNA intensity at time point </a:t>
            </a:r>
            <a:r>
              <a:rPr lang="en-US" sz="3200" dirty="0" err="1">
                <a:solidFill>
                  <a:srgbClr val="0000FF"/>
                </a:solidFill>
              </a:rPr>
              <a:t>i</a:t>
            </a:r>
            <a:r>
              <a:rPr lang="en-US" sz="3200" dirty="0">
                <a:solidFill>
                  <a:srgbClr val="0000FF"/>
                </a:solidFill>
              </a:rPr>
              <a:t> for </a:t>
            </a:r>
            <a:r>
              <a:rPr lang="en-US" sz="3200" dirty="0" smtClean="0">
                <a:solidFill>
                  <a:srgbClr val="0000FF"/>
                </a:solidFill>
              </a:rPr>
              <a:t>  </a:t>
            </a:r>
          </a:p>
          <a:p>
            <a:pPr algn="r"/>
            <a:r>
              <a:rPr lang="en-US" sz="3200" dirty="0">
                <a:solidFill>
                  <a:srgbClr val="0000FF"/>
                </a:solidFill>
              </a:rPr>
              <a:t> </a:t>
            </a:r>
            <a:r>
              <a:rPr lang="en-US" sz="3200" dirty="0" smtClean="0">
                <a:solidFill>
                  <a:srgbClr val="0000FF"/>
                </a:solidFill>
              </a:rPr>
              <a:t>gene </a:t>
            </a:r>
            <a:r>
              <a:rPr lang="en-US" sz="3200" dirty="0">
                <a:solidFill>
                  <a:srgbClr val="0000FF"/>
                </a:solidFill>
              </a:rPr>
              <a:t>k.</a:t>
            </a:r>
          </a:p>
          <a:p>
            <a:pPr algn="r"/>
            <a:endParaRPr lang="en-US" sz="500" dirty="0"/>
          </a:p>
          <a:p>
            <a:r>
              <a:rPr lang="en-US" sz="3200" dirty="0">
                <a:solidFill>
                  <a:srgbClr val="B90000"/>
                </a:solidFill>
                <a:latin typeface="Symbol" charset="2"/>
                <a:cs typeface="Symbol" charset="2"/>
              </a:rPr>
              <a:t>p</a:t>
            </a:r>
            <a:r>
              <a:rPr lang="en-US" sz="3200" dirty="0">
                <a:solidFill>
                  <a:srgbClr val="B90000"/>
                </a:solidFill>
              </a:rPr>
              <a:t>(</a:t>
            </a:r>
            <a:r>
              <a:rPr lang="en-US" sz="3200" dirty="0" err="1">
                <a:solidFill>
                  <a:srgbClr val="B90000"/>
                </a:solidFill>
              </a:rPr>
              <a:t>f</a:t>
            </a:r>
            <a:r>
              <a:rPr lang="en-US" sz="3200" baseline="-25000" dirty="0" err="1">
                <a:solidFill>
                  <a:srgbClr val="B90000"/>
                </a:solidFill>
              </a:rPr>
              <a:t>k</a:t>
            </a:r>
            <a:r>
              <a:rPr lang="en-US" sz="3200" dirty="0">
                <a:solidFill>
                  <a:srgbClr val="B90000"/>
                </a:solidFill>
              </a:rPr>
              <a:t>)  = replace RNA intensity with rank order.</a:t>
            </a:r>
          </a:p>
          <a:p>
            <a:endParaRPr lang="en-US" dirty="0"/>
          </a:p>
          <a:p>
            <a:pPr algn="ctr"/>
            <a:r>
              <a:rPr lang="en-US" sz="3200" dirty="0"/>
              <a:t>g(x</a:t>
            </a:r>
            <a:r>
              <a:rPr lang="en-US" sz="3200" baseline="-25000" dirty="0"/>
              <a:t>i</a:t>
            </a:r>
            <a:r>
              <a:rPr lang="en-US" sz="3200" dirty="0"/>
              <a:t>) =[ </a:t>
            </a:r>
            <a:r>
              <a:rPr lang="en-US" sz="3200" dirty="0">
                <a:latin typeface="Symbol" charset="2"/>
                <a:cs typeface="Symbol" charset="2"/>
              </a:rPr>
              <a:t>p</a:t>
            </a:r>
            <a:r>
              <a:rPr lang="en-US" sz="3200" dirty="0"/>
              <a:t>(</a:t>
            </a:r>
            <a:r>
              <a:rPr lang="en-US" sz="3200" dirty="0" err="1"/>
              <a:t>f</a:t>
            </a:r>
            <a:r>
              <a:rPr lang="en-US" sz="3200" baseline="-25000" dirty="0" err="1"/>
              <a:t>k</a:t>
            </a:r>
            <a:r>
              <a:rPr lang="en-US" sz="3200" dirty="0"/>
              <a:t>)(x</a:t>
            </a:r>
            <a:r>
              <a:rPr lang="en-US" sz="3200" baseline="-25000" dirty="0"/>
              <a:t>i</a:t>
            </a:r>
            <a:r>
              <a:rPr lang="en-US" sz="3200" dirty="0"/>
              <a:t>) – 1] / (17 – 1),    for   </a:t>
            </a:r>
            <a:r>
              <a:rPr lang="en-US" sz="3200" dirty="0" err="1"/>
              <a:t>i</a:t>
            </a:r>
            <a:r>
              <a:rPr lang="en-US" sz="3200" dirty="0"/>
              <a:t> = 1, …, 17.</a:t>
            </a:r>
          </a:p>
          <a:p>
            <a:endParaRPr lang="en-US" dirty="0"/>
          </a:p>
          <a:p>
            <a:r>
              <a:rPr lang="en-US" sz="3200" dirty="0"/>
              <a:t>g(x) obtained by linear interpolation for x ≠ x</a:t>
            </a:r>
            <a:r>
              <a:rPr lang="en-US" sz="3200" baseline="-25000" dirty="0"/>
              <a:t>i</a:t>
            </a:r>
            <a:r>
              <a:rPr lang="en-US" sz="3200" dirty="0"/>
              <a:t> for some </a:t>
            </a:r>
            <a:r>
              <a:rPr lang="en-US" sz="3200" dirty="0" err="1" smtClean="0"/>
              <a:t>i</a:t>
            </a:r>
            <a:r>
              <a:rPr lang="en-US" sz="3200" dirty="0" smtClean="0"/>
              <a:t>.                                          Note</a:t>
            </a:r>
            <a:r>
              <a:rPr lang="en-US" sz="3200" dirty="0"/>
              <a:t>: 0  ≤  g(x)  ≤  </a:t>
            </a:r>
            <a:r>
              <a:rPr lang="en-US" sz="3200" dirty="0" smtClean="0"/>
              <a:t>1</a:t>
            </a:r>
            <a:endParaRPr lang="en-US" sz="3200" dirty="0"/>
          </a:p>
        </p:txBody>
      </p:sp>
    </p:spTree>
    <p:extLst>
      <p:ext uri="{BB962C8B-B14F-4D97-AF65-F5344CB8AC3E}">
        <p14:creationId xmlns:p14="http://schemas.microsoft.com/office/powerpoint/2010/main" val="100524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727" y="762000"/>
            <a:ext cx="8001000" cy="4840941"/>
          </a:xfrm>
          <a:prstGeom prst="rect">
            <a:avLst/>
          </a:prstGeom>
          <a:noFill/>
          <a:extLst>
            <a:ext uri="{909E8E84-426E-40dd-AFC4-6F175D3DCCD1}">
              <a14:hiddenFill xmlns:a14="http://schemas.microsoft.com/office/drawing/2010/main" xmlns="">
                <a:solidFill>
                  <a:srgbClr val="FFFFFF"/>
                </a:solidFill>
              </a14:hiddenFill>
            </a:ext>
          </a:extLst>
        </p:spPr>
      </p:pic>
      <p:sp>
        <p:nvSpPr>
          <p:cNvPr id="4099" name="Rectangle 3"/>
          <p:cNvSpPr>
            <a:spLocks noGrp="1" noChangeArrowheads="1"/>
          </p:cNvSpPr>
          <p:nvPr>
            <p:ph type="body" idx="4294967295"/>
          </p:nvPr>
        </p:nvSpPr>
        <p:spPr>
          <a:xfrm>
            <a:off x="323273" y="246529"/>
            <a:ext cx="8509000" cy="307777"/>
          </a:xfrm>
          <a:noFill/>
          <a:ln/>
        </p:spPr>
        <p:txBody>
          <a:bodyPr>
            <a:spAutoFit/>
          </a:bodyPr>
          <a:lstStyle/>
          <a:p>
            <a:pPr marL="0" indent="0" algn="ctr">
              <a:spcBef>
                <a:spcPct val="0"/>
              </a:spcBef>
              <a:buNone/>
            </a:pPr>
            <a:r>
              <a:rPr lang="en-US" sz="1400" b="1">
                <a:solidFill>
                  <a:schemeClr val="tx2"/>
                </a:solidFill>
              </a:rPr>
              <a:t>Figure 8. Function g(x) for the expression pattern of Axin2.</a:t>
            </a:r>
          </a:p>
        </p:txBody>
      </p:sp>
      <p:sp>
        <p:nvSpPr>
          <p:cNvPr id="4100" name="Text Box 4"/>
          <p:cNvSpPr txBox="1">
            <a:spLocks noChangeArrowheads="1"/>
          </p:cNvSpPr>
          <p:nvPr/>
        </p:nvSpPr>
        <p:spPr bwMode="auto">
          <a:xfrm>
            <a:off x="404091" y="5748618"/>
            <a:ext cx="8347364" cy="5906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2058" tIns="41029" rIns="82058" bIns="41029">
            <a:spAutoFit/>
          </a:bodyPr>
          <a:lstStyle/>
          <a:p>
            <a:pPr eaLnBrk="1" hangingPunct="1"/>
            <a:r>
              <a:rPr lang="en-US" sz="1100"/>
              <a:t>Dequéant M-L, Ahnert S, Edelsbrunner H, Fink TMA, et al. (2008) Comparison of Pattern Detection Methods in Microarray Time Series of the Segmentation Clock. PLoS ONE 3(8): e2856. doi:10.1371/journal.pone.0002856</a:t>
            </a:r>
          </a:p>
          <a:p>
            <a:pPr eaLnBrk="1" hangingPunct="1"/>
            <a:r>
              <a:rPr lang="en-US" sz="1100">
                <a:hlinkClick r:id="rId4"/>
              </a:rPr>
              <a:t>http://www.plosone.org/article/info:doi/10.1371/journal.pone.0002856</a:t>
            </a:r>
            <a:endParaRPr lang="en-US" sz="1100"/>
          </a:p>
        </p:txBody>
      </p:sp>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1091" y="6342530"/>
            <a:ext cx="2205182" cy="45944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3544564" y="488486"/>
            <a:ext cx="1995562" cy="461665"/>
          </a:xfrm>
          <a:prstGeom prst="rect">
            <a:avLst/>
          </a:prstGeom>
          <a:noFill/>
        </p:spPr>
        <p:txBody>
          <a:bodyPr wrap="square" rtlCol="0">
            <a:spAutoFit/>
          </a:bodyPr>
          <a:lstStyle/>
          <a:p>
            <a:r>
              <a:rPr lang="en-US" sz="2400" dirty="0" smtClean="0">
                <a:solidFill>
                  <a:schemeClr val="accent6">
                    <a:lumMod val="75000"/>
                  </a:schemeClr>
                </a:solidFill>
              </a:rPr>
              <a:t>g: </a:t>
            </a:r>
            <a:r>
              <a:rPr lang="en-US" sz="2400" dirty="0">
                <a:solidFill>
                  <a:schemeClr val="accent6">
                    <a:lumMod val="75000"/>
                  </a:schemeClr>
                </a:solidFill>
              </a:rPr>
              <a:t>S</a:t>
            </a:r>
            <a:r>
              <a:rPr lang="en-US" sz="2400" baseline="30000" dirty="0">
                <a:solidFill>
                  <a:schemeClr val="accent6">
                    <a:lumMod val="75000"/>
                  </a:schemeClr>
                </a:solidFill>
              </a:rPr>
              <a:t>1</a:t>
            </a:r>
            <a:r>
              <a:rPr lang="en-US" sz="2400" dirty="0">
                <a:solidFill>
                  <a:schemeClr val="accent6">
                    <a:lumMod val="75000"/>
                  </a:schemeClr>
                </a:solidFill>
              </a:rPr>
              <a:t>  </a:t>
            </a:r>
            <a:r>
              <a:rPr lang="en-US" sz="2400" dirty="0">
                <a:solidFill>
                  <a:schemeClr val="accent6">
                    <a:lumMod val="75000"/>
                  </a:schemeClr>
                </a:solidFill>
                <a:sym typeface="Wingdings"/>
              </a:rPr>
              <a:t>  R</a:t>
            </a:r>
            <a:r>
              <a:rPr lang="en-US" sz="2400" dirty="0" smtClean="0">
                <a:solidFill>
                  <a:schemeClr val="accent6">
                    <a:lumMod val="75000"/>
                  </a:schemeClr>
                </a:solidFill>
              </a:rPr>
              <a:t> </a:t>
            </a:r>
            <a:endParaRPr lang="en-US" sz="2400" dirty="0">
              <a:solidFill>
                <a:schemeClr val="accent6">
                  <a:lumMod val="75000"/>
                </a:schemeClr>
              </a:solidFill>
            </a:endParaRPr>
          </a:p>
        </p:txBody>
      </p:sp>
      <p:grpSp>
        <p:nvGrpSpPr>
          <p:cNvPr id="12" name="Group 11"/>
          <p:cNvGrpSpPr/>
          <p:nvPr/>
        </p:nvGrpSpPr>
        <p:grpSpPr>
          <a:xfrm>
            <a:off x="795433" y="898722"/>
            <a:ext cx="1283858" cy="622300"/>
            <a:chOff x="1074533" y="1135991"/>
            <a:chExt cx="1283858" cy="622300"/>
          </a:xfrm>
        </p:grpSpPr>
        <p:sp>
          <p:nvSpPr>
            <p:cNvPr id="3" name="TextBox 2"/>
            <p:cNvSpPr txBox="1"/>
            <p:nvPr/>
          </p:nvSpPr>
          <p:spPr>
            <a:xfrm>
              <a:off x="1074533" y="1186324"/>
              <a:ext cx="1283858" cy="461665"/>
            </a:xfrm>
            <a:prstGeom prst="rect">
              <a:avLst/>
            </a:prstGeom>
            <a:noFill/>
          </p:spPr>
          <p:txBody>
            <a:bodyPr wrap="square" rtlCol="0">
              <a:spAutoFit/>
            </a:bodyPr>
            <a:lstStyle/>
            <a:p>
              <a:r>
                <a:rPr lang="en-US" sz="2400" dirty="0" smtClean="0"/>
                <a:t>( 0,     )</a:t>
              </a:r>
              <a:endParaRPr lang="en-US" sz="2400" dirty="0"/>
            </a:p>
          </p:txBody>
        </p:sp>
        <p:graphicFrame>
          <p:nvGraphicFramePr>
            <p:cNvPr id="11" name="Object 10"/>
            <p:cNvGraphicFramePr>
              <a:graphicFrameLocks noChangeAspect="1"/>
            </p:cNvGraphicFramePr>
            <p:nvPr>
              <p:extLst>
                <p:ext uri="{D42A27DB-BD31-4B8C-83A1-F6EECF244321}">
                  <p14:modId xmlns:p14="http://schemas.microsoft.com/office/powerpoint/2010/main" val="3511987492"/>
                </p:ext>
              </p:extLst>
            </p:nvPr>
          </p:nvGraphicFramePr>
          <p:xfrm>
            <a:off x="1566434" y="1135991"/>
            <a:ext cx="317500" cy="622300"/>
          </p:xfrm>
          <a:graphic>
            <a:graphicData uri="http://schemas.openxmlformats.org/presentationml/2006/ole">
              <mc:AlternateContent xmlns:mc="http://schemas.openxmlformats.org/markup-compatibility/2006">
                <mc:Choice xmlns:v="urn:schemas-microsoft-com:vml" Requires="v">
                  <p:oleObj spid="_x0000_s1380" name="Equation" r:id="rId6" imgW="317500" imgH="622300" progId="Equation.3">
                    <p:embed/>
                  </p:oleObj>
                </mc:Choice>
                <mc:Fallback>
                  <p:oleObj name="Equation" r:id="rId6" imgW="317500" imgH="622300" progId="Equation.3">
                    <p:embed/>
                    <p:pic>
                      <p:nvPicPr>
                        <p:cNvPr id="0" name=""/>
                        <p:cNvPicPr/>
                        <p:nvPr/>
                      </p:nvPicPr>
                      <p:blipFill>
                        <a:blip r:embed="rId7"/>
                        <a:stretch>
                          <a:fillRect/>
                        </a:stretch>
                      </p:blipFill>
                      <p:spPr>
                        <a:xfrm>
                          <a:off x="1566434" y="1135991"/>
                          <a:ext cx="317500" cy="622300"/>
                        </a:xfrm>
                        <a:prstGeom prst="rect">
                          <a:avLst/>
                        </a:prstGeom>
                      </p:spPr>
                    </p:pic>
                  </p:oleObj>
                </mc:Fallback>
              </mc:AlternateContent>
            </a:graphicData>
          </a:graphic>
        </p:graphicFrame>
      </p:grpSp>
      <p:grpSp>
        <p:nvGrpSpPr>
          <p:cNvPr id="17" name="Group 16"/>
          <p:cNvGrpSpPr/>
          <p:nvPr/>
        </p:nvGrpSpPr>
        <p:grpSpPr>
          <a:xfrm>
            <a:off x="5525067" y="1860612"/>
            <a:ext cx="1283858" cy="622300"/>
            <a:chOff x="1074533" y="1135991"/>
            <a:chExt cx="1283858" cy="622300"/>
          </a:xfrm>
        </p:grpSpPr>
        <p:sp>
          <p:nvSpPr>
            <p:cNvPr id="18" name="TextBox 17"/>
            <p:cNvSpPr txBox="1"/>
            <p:nvPr/>
          </p:nvSpPr>
          <p:spPr>
            <a:xfrm>
              <a:off x="1074533" y="1186324"/>
              <a:ext cx="1283858" cy="461665"/>
            </a:xfrm>
            <a:prstGeom prst="rect">
              <a:avLst/>
            </a:prstGeom>
            <a:noFill/>
          </p:spPr>
          <p:txBody>
            <a:bodyPr wrap="square" rtlCol="0">
              <a:spAutoFit/>
            </a:bodyPr>
            <a:lstStyle/>
            <a:p>
              <a:r>
                <a:rPr lang="en-US" sz="2400" dirty="0" smtClean="0"/>
                <a:t>( 13,     )</a:t>
              </a:r>
              <a:endParaRPr lang="en-US" sz="2400" dirty="0"/>
            </a:p>
          </p:txBody>
        </p:sp>
        <p:graphicFrame>
          <p:nvGraphicFramePr>
            <p:cNvPr id="19" name="Object 18"/>
            <p:cNvGraphicFramePr>
              <a:graphicFrameLocks noChangeAspect="1"/>
            </p:cNvGraphicFramePr>
            <p:nvPr>
              <p:extLst>
                <p:ext uri="{D42A27DB-BD31-4B8C-83A1-F6EECF244321}">
                  <p14:modId xmlns:p14="http://schemas.microsoft.com/office/powerpoint/2010/main" val="2191987336"/>
                </p:ext>
              </p:extLst>
            </p:nvPr>
          </p:nvGraphicFramePr>
          <p:xfrm>
            <a:off x="1719939" y="1135991"/>
            <a:ext cx="317500" cy="622300"/>
          </p:xfrm>
          <a:graphic>
            <a:graphicData uri="http://schemas.openxmlformats.org/presentationml/2006/ole">
              <mc:AlternateContent xmlns:mc="http://schemas.openxmlformats.org/markup-compatibility/2006">
                <mc:Choice xmlns:v="urn:schemas-microsoft-com:vml" Requires="v">
                  <p:oleObj spid="_x0000_s1381" name="Equation" r:id="rId8" imgW="317500" imgH="622300" progId="Equation.3">
                    <p:embed/>
                  </p:oleObj>
                </mc:Choice>
                <mc:Fallback>
                  <p:oleObj name="Equation" r:id="rId8" imgW="317500" imgH="622300" progId="Equation.3">
                    <p:embed/>
                    <p:pic>
                      <p:nvPicPr>
                        <p:cNvPr id="0" name=""/>
                        <p:cNvPicPr/>
                        <p:nvPr/>
                      </p:nvPicPr>
                      <p:blipFill>
                        <a:blip r:embed="rId9"/>
                        <a:stretch>
                          <a:fillRect/>
                        </a:stretch>
                      </p:blipFill>
                      <p:spPr>
                        <a:xfrm>
                          <a:off x="1719939" y="1135991"/>
                          <a:ext cx="317500" cy="622300"/>
                        </a:xfrm>
                        <a:prstGeom prst="rect">
                          <a:avLst/>
                        </a:prstGeom>
                      </p:spPr>
                    </p:pic>
                  </p:oleObj>
                </mc:Fallback>
              </mc:AlternateContent>
            </a:graphicData>
          </a:graphic>
        </p:graphicFrame>
      </p:grpSp>
      <p:grpSp>
        <p:nvGrpSpPr>
          <p:cNvPr id="20" name="Group 19"/>
          <p:cNvGrpSpPr/>
          <p:nvPr/>
        </p:nvGrpSpPr>
        <p:grpSpPr>
          <a:xfrm>
            <a:off x="2104991" y="1650139"/>
            <a:ext cx="1283858" cy="622300"/>
            <a:chOff x="1074533" y="1135991"/>
            <a:chExt cx="1283858" cy="622300"/>
          </a:xfrm>
        </p:grpSpPr>
        <p:sp>
          <p:nvSpPr>
            <p:cNvPr id="21" name="TextBox 20"/>
            <p:cNvSpPr txBox="1"/>
            <p:nvPr/>
          </p:nvSpPr>
          <p:spPr>
            <a:xfrm>
              <a:off x="1074533" y="1186324"/>
              <a:ext cx="1283858" cy="461665"/>
            </a:xfrm>
            <a:prstGeom prst="rect">
              <a:avLst/>
            </a:prstGeom>
            <a:noFill/>
          </p:spPr>
          <p:txBody>
            <a:bodyPr wrap="square" rtlCol="0">
              <a:spAutoFit/>
            </a:bodyPr>
            <a:lstStyle/>
            <a:p>
              <a:r>
                <a:rPr lang="en-US" sz="2400" dirty="0" smtClean="0"/>
                <a:t>( 3,     )</a:t>
              </a:r>
              <a:endParaRPr lang="en-US" sz="2400" dirty="0"/>
            </a:p>
          </p:txBody>
        </p:sp>
        <p:graphicFrame>
          <p:nvGraphicFramePr>
            <p:cNvPr id="22" name="Object 21"/>
            <p:cNvGraphicFramePr>
              <a:graphicFrameLocks noChangeAspect="1"/>
            </p:cNvGraphicFramePr>
            <p:nvPr>
              <p:extLst>
                <p:ext uri="{D42A27DB-BD31-4B8C-83A1-F6EECF244321}">
                  <p14:modId xmlns:p14="http://schemas.microsoft.com/office/powerpoint/2010/main" val="1557285191"/>
                </p:ext>
              </p:extLst>
            </p:nvPr>
          </p:nvGraphicFramePr>
          <p:xfrm>
            <a:off x="1566434" y="1135991"/>
            <a:ext cx="317500" cy="622300"/>
          </p:xfrm>
          <a:graphic>
            <a:graphicData uri="http://schemas.openxmlformats.org/presentationml/2006/ole">
              <mc:AlternateContent xmlns:mc="http://schemas.openxmlformats.org/markup-compatibility/2006">
                <mc:Choice xmlns:v="urn:schemas-microsoft-com:vml" Requires="v">
                  <p:oleObj spid="_x0000_s1382" name="Equation" r:id="rId10" imgW="317500" imgH="622300" progId="Equation.3">
                    <p:embed/>
                  </p:oleObj>
                </mc:Choice>
                <mc:Fallback>
                  <p:oleObj name="Equation" r:id="rId10" imgW="317500" imgH="622300" progId="Equation.3">
                    <p:embed/>
                    <p:pic>
                      <p:nvPicPr>
                        <p:cNvPr id="0" name=""/>
                        <p:cNvPicPr/>
                        <p:nvPr/>
                      </p:nvPicPr>
                      <p:blipFill>
                        <a:blip r:embed="rId11"/>
                        <a:stretch>
                          <a:fillRect/>
                        </a:stretch>
                      </p:blipFill>
                      <p:spPr>
                        <a:xfrm>
                          <a:off x="1566434" y="1135991"/>
                          <a:ext cx="317500" cy="622300"/>
                        </a:xfrm>
                        <a:prstGeom prst="rect">
                          <a:avLst/>
                        </a:prstGeom>
                      </p:spPr>
                    </p:pic>
                  </p:oleObj>
                </mc:Fallback>
              </mc:AlternateContent>
            </a:graphicData>
          </a:graphic>
        </p:graphicFrame>
      </p:grpSp>
      <p:grpSp>
        <p:nvGrpSpPr>
          <p:cNvPr id="23" name="Group 22"/>
          <p:cNvGrpSpPr/>
          <p:nvPr/>
        </p:nvGrpSpPr>
        <p:grpSpPr>
          <a:xfrm>
            <a:off x="722343" y="2221239"/>
            <a:ext cx="1283858" cy="622300"/>
            <a:chOff x="1074533" y="1135991"/>
            <a:chExt cx="1283858" cy="622300"/>
          </a:xfrm>
        </p:grpSpPr>
        <p:sp>
          <p:nvSpPr>
            <p:cNvPr id="24" name="TextBox 23"/>
            <p:cNvSpPr txBox="1"/>
            <p:nvPr/>
          </p:nvSpPr>
          <p:spPr>
            <a:xfrm>
              <a:off x="1074533" y="1186324"/>
              <a:ext cx="1283858" cy="461665"/>
            </a:xfrm>
            <a:prstGeom prst="rect">
              <a:avLst/>
            </a:prstGeom>
            <a:noFill/>
          </p:spPr>
          <p:txBody>
            <a:bodyPr wrap="square" rtlCol="0">
              <a:spAutoFit/>
            </a:bodyPr>
            <a:lstStyle/>
            <a:p>
              <a:r>
                <a:rPr lang="en-US" sz="2400" dirty="0" smtClean="0"/>
                <a:t>( 1,     )</a:t>
              </a:r>
              <a:endParaRPr lang="en-US" sz="2400" dirty="0"/>
            </a:p>
          </p:txBody>
        </p:sp>
        <p:graphicFrame>
          <p:nvGraphicFramePr>
            <p:cNvPr id="25" name="Object 24"/>
            <p:cNvGraphicFramePr>
              <a:graphicFrameLocks noChangeAspect="1"/>
            </p:cNvGraphicFramePr>
            <p:nvPr>
              <p:extLst>
                <p:ext uri="{D42A27DB-BD31-4B8C-83A1-F6EECF244321}">
                  <p14:modId xmlns:p14="http://schemas.microsoft.com/office/powerpoint/2010/main" val="1161438108"/>
                </p:ext>
              </p:extLst>
            </p:nvPr>
          </p:nvGraphicFramePr>
          <p:xfrm>
            <a:off x="1566434" y="1135991"/>
            <a:ext cx="317500" cy="622300"/>
          </p:xfrm>
          <a:graphic>
            <a:graphicData uri="http://schemas.openxmlformats.org/presentationml/2006/ole">
              <mc:AlternateContent xmlns:mc="http://schemas.openxmlformats.org/markup-compatibility/2006">
                <mc:Choice xmlns:v="urn:schemas-microsoft-com:vml" Requires="v">
                  <p:oleObj spid="_x0000_s1383" name="Equation" r:id="rId12" imgW="317500" imgH="622300" progId="Equation.3">
                    <p:embed/>
                  </p:oleObj>
                </mc:Choice>
                <mc:Fallback>
                  <p:oleObj name="Equation" r:id="rId12" imgW="317500" imgH="622300" progId="Equation.3">
                    <p:embed/>
                    <p:pic>
                      <p:nvPicPr>
                        <p:cNvPr id="0" name=""/>
                        <p:cNvPicPr/>
                        <p:nvPr/>
                      </p:nvPicPr>
                      <p:blipFill>
                        <a:blip r:embed="rId13"/>
                        <a:stretch>
                          <a:fillRect/>
                        </a:stretch>
                      </p:blipFill>
                      <p:spPr>
                        <a:xfrm>
                          <a:off x="1566434" y="1135991"/>
                          <a:ext cx="317500" cy="622300"/>
                        </a:xfrm>
                        <a:prstGeom prst="rect">
                          <a:avLst/>
                        </a:prstGeom>
                      </p:spPr>
                    </p:pic>
                  </p:oleObj>
                </mc:Fallback>
              </mc:AlternateContent>
            </a:graphicData>
          </a:graphic>
        </p:graphicFrame>
      </p:grpSp>
      <p:grpSp>
        <p:nvGrpSpPr>
          <p:cNvPr id="26" name="Group 25"/>
          <p:cNvGrpSpPr/>
          <p:nvPr/>
        </p:nvGrpSpPr>
        <p:grpSpPr>
          <a:xfrm>
            <a:off x="2326062" y="4229888"/>
            <a:ext cx="1283858" cy="622300"/>
            <a:chOff x="1074533" y="1135991"/>
            <a:chExt cx="1283858" cy="622300"/>
          </a:xfrm>
        </p:grpSpPr>
        <p:sp>
          <p:nvSpPr>
            <p:cNvPr id="27" name="TextBox 26"/>
            <p:cNvSpPr txBox="1"/>
            <p:nvPr/>
          </p:nvSpPr>
          <p:spPr>
            <a:xfrm>
              <a:off x="1074533" y="1186324"/>
              <a:ext cx="1283858" cy="461665"/>
            </a:xfrm>
            <a:prstGeom prst="rect">
              <a:avLst/>
            </a:prstGeom>
            <a:noFill/>
          </p:spPr>
          <p:txBody>
            <a:bodyPr wrap="square" rtlCol="0">
              <a:spAutoFit/>
            </a:bodyPr>
            <a:lstStyle/>
            <a:p>
              <a:r>
                <a:rPr lang="en-US" sz="2400" dirty="0" smtClean="0"/>
                <a:t>( 5,     )</a:t>
              </a:r>
              <a:endParaRPr lang="en-US" sz="2400" dirty="0"/>
            </a:p>
          </p:txBody>
        </p:sp>
        <p:graphicFrame>
          <p:nvGraphicFramePr>
            <p:cNvPr id="28" name="Object 27"/>
            <p:cNvGraphicFramePr>
              <a:graphicFrameLocks noChangeAspect="1"/>
            </p:cNvGraphicFramePr>
            <p:nvPr>
              <p:extLst>
                <p:ext uri="{D42A27DB-BD31-4B8C-83A1-F6EECF244321}">
                  <p14:modId xmlns:p14="http://schemas.microsoft.com/office/powerpoint/2010/main" val="2334902816"/>
                </p:ext>
              </p:extLst>
            </p:nvPr>
          </p:nvGraphicFramePr>
          <p:xfrm>
            <a:off x="1566434" y="1135991"/>
            <a:ext cx="317500" cy="622300"/>
          </p:xfrm>
          <a:graphic>
            <a:graphicData uri="http://schemas.openxmlformats.org/presentationml/2006/ole">
              <mc:AlternateContent xmlns:mc="http://schemas.openxmlformats.org/markup-compatibility/2006">
                <mc:Choice xmlns:v="urn:schemas-microsoft-com:vml" Requires="v">
                  <p:oleObj spid="_x0000_s1384" name="Equation" r:id="rId14" imgW="317500" imgH="622300" progId="Equation.3">
                    <p:embed/>
                  </p:oleObj>
                </mc:Choice>
                <mc:Fallback>
                  <p:oleObj name="Equation" r:id="rId14" imgW="317500" imgH="622300" progId="Equation.3">
                    <p:embed/>
                    <p:pic>
                      <p:nvPicPr>
                        <p:cNvPr id="0" name=""/>
                        <p:cNvPicPr/>
                        <p:nvPr/>
                      </p:nvPicPr>
                      <p:blipFill>
                        <a:blip r:embed="rId15"/>
                        <a:stretch>
                          <a:fillRect/>
                        </a:stretch>
                      </p:blipFill>
                      <p:spPr>
                        <a:xfrm>
                          <a:off x="1566434" y="1135991"/>
                          <a:ext cx="317500" cy="622300"/>
                        </a:xfrm>
                        <a:prstGeom prst="rect">
                          <a:avLst/>
                        </a:prstGeom>
                      </p:spPr>
                    </p:pic>
                  </p:oleObj>
                </mc:Fallback>
              </mc:AlternateContent>
            </a:graphicData>
          </a:graphic>
        </p:graphicFrame>
      </p:grpSp>
      <p:grpSp>
        <p:nvGrpSpPr>
          <p:cNvPr id="29" name="Group 28"/>
          <p:cNvGrpSpPr/>
          <p:nvPr/>
        </p:nvGrpSpPr>
        <p:grpSpPr>
          <a:xfrm>
            <a:off x="1962128" y="3586754"/>
            <a:ext cx="1283858" cy="622300"/>
            <a:chOff x="1074533" y="1135991"/>
            <a:chExt cx="1283858" cy="622300"/>
          </a:xfrm>
        </p:grpSpPr>
        <p:sp>
          <p:nvSpPr>
            <p:cNvPr id="30" name="TextBox 29"/>
            <p:cNvSpPr txBox="1"/>
            <p:nvPr/>
          </p:nvSpPr>
          <p:spPr>
            <a:xfrm>
              <a:off x="1074533" y="1186324"/>
              <a:ext cx="1283858" cy="461665"/>
            </a:xfrm>
            <a:prstGeom prst="rect">
              <a:avLst/>
            </a:prstGeom>
            <a:noFill/>
          </p:spPr>
          <p:txBody>
            <a:bodyPr wrap="square" rtlCol="0">
              <a:spAutoFit/>
            </a:bodyPr>
            <a:lstStyle/>
            <a:p>
              <a:r>
                <a:rPr lang="en-US" sz="2400" dirty="0" smtClean="0"/>
                <a:t>( 4,     )</a:t>
              </a:r>
              <a:endParaRPr lang="en-US" sz="2400" dirty="0"/>
            </a:p>
          </p:txBody>
        </p:sp>
        <p:graphicFrame>
          <p:nvGraphicFramePr>
            <p:cNvPr id="31" name="Object 30"/>
            <p:cNvGraphicFramePr>
              <a:graphicFrameLocks noChangeAspect="1"/>
            </p:cNvGraphicFramePr>
            <p:nvPr>
              <p:extLst>
                <p:ext uri="{D42A27DB-BD31-4B8C-83A1-F6EECF244321}">
                  <p14:modId xmlns:p14="http://schemas.microsoft.com/office/powerpoint/2010/main" val="3965267658"/>
                </p:ext>
              </p:extLst>
            </p:nvPr>
          </p:nvGraphicFramePr>
          <p:xfrm>
            <a:off x="1566434" y="1135991"/>
            <a:ext cx="317500" cy="622300"/>
          </p:xfrm>
          <a:graphic>
            <a:graphicData uri="http://schemas.openxmlformats.org/presentationml/2006/ole">
              <mc:AlternateContent xmlns:mc="http://schemas.openxmlformats.org/markup-compatibility/2006">
                <mc:Choice xmlns:v="urn:schemas-microsoft-com:vml" Requires="v">
                  <p:oleObj spid="_x0000_s1385" name="Equation" r:id="rId16" imgW="317500" imgH="622300" progId="Equation.3">
                    <p:embed/>
                  </p:oleObj>
                </mc:Choice>
                <mc:Fallback>
                  <p:oleObj name="Equation" r:id="rId16" imgW="317500" imgH="622300" progId="Equation.3">
                    <p:embed/>
                    <p:pic>
                      <p:nvPicPr>
                        <p:cNvPr id="0" name=""/>
                        <p:cNvPicPr/>
                        <p:nvPr/>
                      </p:nvPicPr>
                      <p:blipFill>
                        <a:blip r:embed="rId17"/>
                        <a:stretch>
                          <a:fillRect/>
                        </a:stretch>
                      </p:blipFill>
                      <p:spPr>
                        <a:xfrm>
                          <a:off x="1566434" y="1135991"/>
                          <a:ext cx="317500" cy="622300"/>
                        </a:xfrm>
                        <a:prstGeom prst="rect">
                          <a:avLst/>
                        </a:prstGeom>
                      </p:spPr>
                    </p:pic>
                  </p:oleObj>
                </mc:Fallback>
              </mc:AlternateContent>
            </a:graphicData>
          </a:graphic>
        </p:graphicFrame>
      </p:grpSp>
      <p:grpSp>
        <p:nvGrpSpPr>
          <p:cNvPr id="32" name="Group 31"/>
          <p:cNvGrpSpPr/>
          <p:nvPr/>
        </p:nvGrpSpPr>
        <p:grpSpPr>
          <a:xfrm>
            <a:off x="1654013" y="2650525"/>
            <a:ext cx="1283858" cy="622300"/>
            <a:chOff x="1074533" y="1135991"/>
            <a:chExt cx="1283858" cy="622300"/>
          </a:xfrm>
        </p:grpSpPr>
        <p:sp>
          <p:nvSpPr>
            <p:cNvPr id="33" name="TextBox 32"/>
            <p:cNvSpPr txBox="1"/>
            <p:nvPr/>
          </p:nvSpPr>
          <p:spPr>
            <a:xfrm>
              <a:off x="1074533" y="1186324"/>
              <a:ext cx="1283858" cy="461665"/>
            </a:xfrm>
            <a:prstGeom prst="rect">
              <a:avLst/>
            </a:prstGeom>
            <a:noFill/>
          </p:spPr>
          <p:txBody>
            <a:bodyPr wrap="square" rtlCol="0">
              <a:spAutoFit/>
            </a:bodyPr>
            <a:lstStyle/>
            <a:p>
              <a:r>
                <a:rPr lang="en-US" sz="2400" dirty="0" smtClean="0"/>
                <a:t>( 2,     )</a:t>
              </a:r>
              <a:endParaRPr lang="en-US" sz="2400" dirty="0"/>
            </a:p>
          </p:txBody>
        </p:sp>
        <p:graphicFrame>
          <p:nvGraphicFramePr>
            <p:cNvPr id="34" name="Object 33"/>
            <p:cNvGraphicFramePr>
              <a:graphicFrameLocks noChangeAspect="1"/>
            </p:cNvGraphicFramePr>
            <p:nvPr>
              <p:extLst>
                <p:ext uri="{D42A27DB-BD31-4B8C-83A1-F6EECF244321}">
                  <p14:modId xmlns:p14="http://schemas.microsoft.com/office/powerpoint/2010/main" val="2402683940"/>
                </p:ext>
              </p:extLst>
            </p:nvPr>
          </p:nvGraphicFramePr>
          <p:xfrm>
            <a:off x="1566434" y="1135991"/>
            <a:ext cx="317500" cy="622300"/>
          </p:xfrm>
          <a:graphic>
            <a:graphicData uri="http://schemas.openxmlformats.org/presentationml/2006/ole">
              <mc:AlternateContent xmlns:mc="http://schemas.openxmlformats.org/markup-compatibility/2006">
                <mc:Choice xmlns:v="urn:schemas-microsoft-com:vml" Requires="v">
                  <p:oleObj spid="_x0000_s1386" name="Equation" r:id="rId18" imgW="317500" imgH="622300" progId="Equation.3">
                    <p:embed/>
                  </p:oleObj>
                </mc:Choice>
                <mc:Fallback>
                  <p:oleObj name="Equation" r:id="rId18" imgW="317500" imgH="622300" progId="Equation.3">
                    <p:embed/>
                    <p:pic>
                      <p:nvPicPr>
                        <p:cNvPr id="0" name=""/>
                        <p:cNvPicPr/>
                        <p:nvPr/>
                      </p:nvPicPr>
                      <p:blipFill>
                        <a:blip r:embed="rId19"/>
                        <a:stretch>
                          <a:fillRect/>
                        </a:stretch>
                      </p:blipFill>
                      <p:spPr>
                        <a:xfrm>
                          <a:off x="1566434" y="1135991"/>
                          <a:ext cx="317500" cy="622300"/>
                        </a:xfrm>
                        <a:prstGeom prst="rect">
                          <a:avLst/>
                        </a:prstGeom>
                      </p:spPr>
                    </p:pic>
                  </p:oleObj>
                </mc:Fallback>
              </mc:AlternateContent>
            </a:graphicData>
          </a:graphic>
        </p:graphicFrame>
      </p:grpSp>
      <p:grpSp>
        <p:nvGrpSpPr>
          <p:cNvPr id="35" name="Group 34"/>
          <p:cNvGrpSpPr/>
          <p:nvPr/>
        </p:nvGrpSpPr>
        <p:grpSpPr>
          <a:xfrm>
            <a:off x="5002103" y="3975295"/>
            <a:ext cx="1283858" cy="622300"/>
            <a:chOff x="1074533" y="1135991"/>
            <a:chExt cx="1283858" cy="622300"/>
          </a:xfrm>
        </p:grpSpPr>
        <p:sp>
          <p:nvSpPr>
            <p:cNvPr id="36" name="TextBox 35"/>
            <p:cNvSpPr txBox="1"/>
            <p:nvPr/>
          </p:nvSpPr>
          <p:spPr>
            <a:xfrm>
              <a:off x="1074533" y="1186324"/>
              <a:ext cx="1283858" cy="461665"/>
            </a:xfrm>
            <a:prstGeom prst="rect">
              <a:avLst/>
            </a:prstGeom>
            <a:noFill/>
          </p:spPr>
          <p:txBody>
            <a:bodyPr wrap="square" rtlCol="0">
              <a:spAutoFit/>
            </a:bodyPr>
            <a:lstStyle/>
            <a:p>
              <a:r>
                <a:rPr lang="en-US" sz="2400" dirty="0" smtClean="0"/>
                <a:t>( 9,     )</a:t>
              </a:r>
              <a:endParaRPr lang="en-US" sz="2400" dirty="0"/>
            </a:p>
          </p:txBody>
        </p:sp>
        <p:graphicFrame>
          <p:nvGraphicFramePr>
            <p:cNvPr id="37" name="Object 36"/>
            <p:cNvGraphicFramePr>
              <a:graphicFrameLocks noChangeAspect="1"/>
            </p:cNvGraphicFramePr>
            <p:nvPr>
              <p:extLst>
                <p:ext uri="{D42A27DB-BD31-4B8C-83A1-F6EECF244321}">
                  <p14:modId xmlns:p14="http://schemas.microsoft.com/office/powerpoint/2010/main" val="1593155839"/>
                </p:ext>
              </p:extLst>
            </p:nvPr>
          </p:nvGraphicFramePr>
          <p:xfrm>
            <a:off x="1566434" y="1135991"/>
            <a:ext cx="317500" cy="622300"/>
          </p:xfrm>
          <a:graphic>
            <a:graphicData uri="http://schemas.openxmlformats.org/presentationml/2006/ole">
              <mc:AlternateContent xmlns:mc="http://schemas.openxmlformats.org/markup-compatibility/2006">
                <mc:Choice xmlns:v="urn:schemas-microsoft-com:vml" Requires="v">
                  <p:oleObj spid="_x0000_s1387" name="Equation" r:id="rId20" imgW="317500" imgH="622300" progId="Equation.3">
                    <p:embed/>
                  </p:oleObj>
                </mc:Choice>
                <mc:Fallback>
                  <p:oleObj name="Equation" r:id="rId20" imgW="317500" imgH="622300" progId="Equation.3">
                    <p:embed/>
                    <p:pic>
                      <p:nvPicPr>
                        <p:cNvPr id="0" name=""/>
                        <p:cNvPicPr/>
                        <p:nvPr/>
                      </p:nvPicPr>
                      <p:blipFill>
                        <a:blip r:embed="rId21"/>
                        <a:stretch>
                          <a:fillRect/>
                        </a:stretch>
                      </p:blipFill>
                      <p:spPr>
                        <a:xfrm>
                          <a:off x="1566434" y="1135991"/>
                          <a:ext cx="317500" cy="622300"/>
                        </a:xfrm>
                        <a:prstGeom prst="rect">
                          <a:avLst/>
                        </a:prstGeom>
                      </p:spPr>
                    </p:pic>
                  </p:oleObj>
                </mc:Fallback>
              </mc:AlternateContent>
            </a:graphicData>
          </a:graphic>
        </p:graphicFrame>
      </p:grpSp>
      <p:grpSp>
        <p:nvGrpSpPr>
          <p:cNvPr id="38" name="Group 37"/>
          <p:cNvGrpSpPr/>
          <p:nvPr/>
        </p:nvGrpSpPr>
        <p:grpSpPr>
          <a:xfrm>
            <a:off x="3717140" y="3918343"/>
            <a:ext cx="1283858" cy="622300"/>
            <a:chOff x="1074533" y="1135991"/>
            <a:chExt cx="1283858" cy="622300"/>
          </a:xfrm>
        </p:grpSpPr>
        <p:sp>
          <p:nvSpPr>
            <p:cNvPr id="39" name="TextBox 38"/>
            <p:cNvSpPr txBox="1"/>
            <p:nvPr/>
          </p:nvSpPr>
          <p:spPr>
            <a:xfrm>
              <a:off x="1074533" y="1186324"/>
              <a:ext cx="1283858" cy="461665"/>
            </a:xfrm>
            <a:prstGeom prst="rect">
              <a:avLst/>
            </a:prstGeom>
            <a:noFill/>
          </p:spPr>
          <p:txBody>
            <a:bodyPr wrap="square" rtlCol="0">
              <a:spAutoFit/>
            </a:bodyPr>
            <a:lstStyle/>
            <a:p>
              <a:r>
                <a:rPr lang="en-US" sz="2400" dirty="0" smtClean="0"/>
                <a:t>( 8,     )</a:t>
              </a:r>
              <a:endParaRPr lang="en-US" sz="2400" dirty="0"/>
            </a:p>
          </p:txBody>
        </p:sp>
        <p:graphicFrame>
          <p:nvGraphicFramePr>
            <p:cNvPr id="40" name="Object 39"/>
            <p:cNvGraphicFramePr>
              <a:graphicFrameLocks noChangeAspect="1"/>
            </p:cNvGraphicFramePr>
            <p:nvPr>
              <p:extLst>
                <p:ext uri="{D42A27DB-BD31-4B8C-83A1-F6EECF244321}">
                  <p14:modId xmlns:p14="http://schemas.microsoft.com/office/powerpoint/2010/main" val="810648238"/>
                </p:ext>
              </p:extLst>
            </p:nvPr>
          </p:nvGraphicFramePr>
          <p:xfrm>
            <a:off x="1566434" y="1135991"/>
            <a:ext cx="317500" cy="622300"/>
          </p:xfrm>
          <a:graphic>
            <a:graphicData uri="http://schemas.openxmlformats.org/presentationml/2006/ole">
              <mc:AlternateContent xmlns:mc="http://schemas.openxmlformats.org/markup-compatibility/2006">
                <mc:Choice xmlns:v="urn:schemas-microsoft-com:vml" Requires="v">
                  <p:oleObj spid="_x0000_s1388" name="Equation" r:id="rId22" imgW="317500" imgH="622300" progId="Equation.3">
                    <p:embed/>
                  </p:oleObj>
                </mc:Choice>
                <mc:Fallback>
                  <p:oleObj name="Equation" r:id="rId22" imgW="317500" imgH="622300" progId="Equation.3">
                    <p:embed/>
                    <p:pic>
                      <p:nvPicPr>
                        <p:cNvPr id="0" name=""/>
                        <p:cNvPicPr/>
                        <p:nvPr/>
                      </p:nvPicPr>
                      <p:blipFill>
                        <a:blip r:embed="rId23"/>
                        <a:stretch>
                          <a:fillRect/>
                        </a:stretch>
                      </p:blipFill>
                      <p:spPr>
                        <a:xfrm>
                          <a:off x="1566434" y="1135991"/>
                          <a:ext cx="317500" cy="622300"/>
                        </a:xfrm>
                        <a:prstGeom prst="rect">
                          <a:avLst/>
                        </a:prstGeom>
                      </p:spPr>
                    </p:pic>
                  </p:oleObj>
                </mc:Fallback>
              </mc:AlternateContent>
            </a:graphicData>
          </a:graphic>
        </p:graphicFrame>
      </p:grpSp>
      <p:grpSp>
        <p:nvGrpSpPr>
          <p:cNvPr id="41" name="Group 40"/>
          <p:cNvGrpSpPr/>
          <p:nvPr/>
        </p:nvGrpSpPr>
        <p:grpSpPr>
          <a:xfrm>
            <a:off x="4218415" y="4642970"/>
            <a:ext cx="1283858" cy="622300"/>
            <a:chOff x="1074533" y="1135991"/>
            <a:chExt cx="1283858" cy="622300"/>
          </a:xfrm>
        </p:grpSpPr>
        <p:sp>
          <p:nvSpPr>
            <p:cNvPr id="42" name="TextBox 41"/>
            <p:cNvSpPr txBox="1"/>
            <p:nvPr/>
          </p:nvSpPr>
          <p:spPr>
            <a:xfrm>
              <a:off x="1074533" y="1186324"/>
              <a:ext cx="1283858" cy="461665"/>
            </a:xfrm>
            <a:prstGeom prst="rect">
              <a:avLst/>
            </a:prstGeom>
            <a:noFill/>
          </p:spPr>
          <p:txBody>
            <a:bodyPr wrap="square" rtlCol="0">
              <a:spAutoFit/>
            </a:bodyPr>
            <a:lstStyle/>
            <a:p>
              <a:r>
                <a:rPr lang="en-US" sz="2400" dirty="0" smtClean="0"/>
                <a:t>( 7,     )</a:t>
              </a:r>
              <a:endParaRPr lang="en-US" sz="2400" dirty="0"/>
            </a:p>
          </p:txBody>
        </p:sp>
        <p:graphicFrame>
          <p:nvGraphicFramePr>
            <p:cNvPr id="43" name="Object 42"/>
            <p:cNvGraphicFramePr>
              <a:graphicFrameLocks noChangeAspect="1"/>
            </p:cNvGraphicFramePr>
            <p:nvPr>
              <p:extLst>
                <p:ext uri="{D42A27DB-BD31-4B8C-83A1-F6EECF244321}">
                  <p14:modId xmlns:p14="http://schemas.microsoft.com/office/powerpoint/2010/main" val="2387740134"/>
                </p:ext>
              </p:extLst>
            </p:nvPr>
          </p:nvGraphicFramePr>
          <p:xfrm>
            <a:off x="1566434" y="1135991"/>
            <a:ext cx="317500" cy="622300"/>
          </p:xfrm>
          <a:graphic>
            <a:graphicData uri="http://schemas.openxmlformats.org/presentationml/2006/ole">
              <mc:AlternateContent xmlns:mc="http://schemas.openxmlformats.org/markup-compatibility/2006">
                <mc:Choice xmlns:v="urn:schemas-microsoft-com:vml" Requires="v">
                  <p:oleObj spid="_x0000_s1389" name="Equation" r:id="rId24" imgW="317500" imgH="622300" progId="Equation.3">
                    <p:embed/>
                  </p:oleObj>
                </mc:Choice>
                <mc:Fallback>
                  <p:oleObj name="Equation" r:id="rId24" imgW="317500" imgH="622300" progId="Equation.3">
                    <p:embed/>
                    <p:pic>
                      <p:nvPicPr>
                        <p:cNvPr id="0" name=""/>
                        <p:cNvPicPr/>
                        <p:nvPr/>
                      </p:nvPicPr>
                      <p:blipFill>
                        <a:blip r:embed="rId25"/>
                        <a:stretch>
                          <a:fillRect/>
                        </a:stretch>
                      </p:blipFill>
                      <p:spPr>
                        <a:xfrm>
                          <a:off x="1566434" y="1135991"/>
                          <a:ext cx="317500" cy="622300"/>
                        </a:xfrm>
                        <a:prstGeom prst="rect">
                          <a:avLst/>
                        </a:prstGeom>
                      </p:spPr>
                    </p:pic>
                  </p:oleObj>
                </mc:Fallback>
              </mc:AlternateContent>
            </a:graphicData>
          </a:graphic>
        </p:graphicFrame>
      </p:grpSp>
      <p:sp>
        <p:nvSpPr>
          <p:cNvPr id="45" name="TextBox 44"/>
          <p:cNvSpPr txBox="1"/>
          <p:nvPr/>
        </p:nvSpPr>
        <p:spPr>
          <a:xfrm>
            <a:off x="2849722" y="4831748"/>
            <a:ext cx="1283858" cy="461665"/>
          </a:xfrm>
          <a:prstGeom prst="rect">
            <a:avLst/>
          </a:prstGeom>
          <a:noFill/>
        </p:spPr>
        <p:txBody>
          <a:bodyPr wrap="square" rtlCol="0">
            <a:spAutoFit/>
          </a:bodyPr>
          <a:lstStyle/>
          <a:p>
            <a:r>
              <a:rPr lang="en-US" sz="2400" dirty="0" smtClean="0"/>
              <a:t>( 6, 0 )</a:t>
            </a:r>
            <a:endParaRPr lang="en-US" sz="2400" dirty="0"/>
          </a:p>
        </p:txBody>
      </p:sp>
      <p:grpSp>
        <p:nvGrpSpPr>
          <p:cNvPr id="47" name="Group 46"/>
          <p:cNvGrpSpPr/>
          <p:nvPr/>
        </p:nvGrpSpPr>
        <p:grpSpPr>
          <a:xfrm>
            <a:off x="6379227" y="2644906"/>
            <a:ext cx="1283858" cy="622300"/>
            <a:chOff x="1074533" y="1135991"/>
            <a:chExt cx="1283858" cy="622300"/>
          </a:xfrm>
        </p:grpSpPr>
        <p:sp>
          <p:nvSpPr>
            <p:cNvPr id="48" name="TextBox 47"/>
            <p:cNvSpPr txBox="1"/>
            <p:nvPr/>
          </p:nvSpPr>
          <p:spPr>
            <a:xfrm>
              <a:off x="1074533" y="1186324"/>
              <a:ext cx="1283858" cy="461665"/>
            </a:xfrm>
            <a:prstGeom prst="rect">
              <a:avLst/>
            </a:prstGeom>
            <a:noFill/>
          </p:spPr>
          <p:txBody>
            <a:bodyPr wrap="square" rtlCol="0">
              <a:spAutoFit/>
            </a:bodyPr>
            <a:lstStyle/>
            <a:p>
              <a:r>
                <a:rPr lang="en-US" sz="2400" dirty="0" smtClean="0"/>
                <a:t>( 12,     )</a:t>
              </a:r>
              <a:endParaRPr lang="en-US" sz="2400" dirty="0"/>
            </a:p>
          </p:txBody>
        </p:sp>
        <p:graphicFrame>
          <p:nvGraphicFramePr>
            <p:cNvPr id="49" name="Object 48"/>
            <p:cNvGraphicFramePr>
              <a:graphicFrameLocks noChangeAspect="1"/>
            </p:cNvGraphicFramePr>
            <p:nvPr>
              <p:extLst>
                <p:ext uri="{D42A27DB-BD31-4B8C-83A1-F6EECF244321}">
                  <p14:modId xmlns:p14="http://schemas.microsoft.com/office/powerpoint/2010/main" val="2260057649"/>
                </p:ext>
              </p:extLst>
            </p:nvPr>
          </p:nvGraphicFramePr>
          <p:xfrm>
            <a:off x="1719939" y="1135991"/>
            <a:ext cx="317500" cy="622300"/>
          </p:xfrm>
          <a:graphic>
            <a:graphicData uri="http://schemas.openxmlformats.org/presentationml/2006/ole">
              <mc:AlternateContent xmlns:mc="http://schemas.openxmlformats.org/markup-compatibility/2006">
                <mc:Choice xmlns:v="urn:schemas-microsoft-com:vml" Requires="v">
                  <p:oleObj spid="_x0000_s1390" name="Equation" r:id="rId26" imgW="317500" imgH="622300" progId="Equation.3">
                    <p:embed/>
                  </p:oleObj>
                </mc:Choice>
                <mc:Fallback>
                  <p:oleObj name="Equation" r:id="rId26" imgW="317500" imgH="622300" progId="Equation.3">
                    <p:embed/>
                    <p:pic>
                      <p:nvPicPr>
                        <p:cNvPr id="0" name=""/>
                        <p:cNvPicPr/>
                        <p:nvPr/>
                      </p:nvPicPr>
                      <p:blipFill>
                        <a:blip r:embed="rId27"/>
                        <a:stretch>
                          <a:fillRect/>
                        </a:stretch>
                      </p:blipFill>
                      <p:spPr>
                        <a:xfrm>
                          <a:off x="1719939" y="1135991"/>
                          <a:ext cx="317500" cy="622300"/>
                        </a:xfrm>
                        <a:prstGeom prst="rect">
                          <a:avLst/>
                        </a:prstGeom>
                      </p:spPr>
                    </p:pic>
                  </p:oleObj>
                </mc:Fallback>
              </mc:AlternateContent>
            </a:graphicData>
          </a:graphic>
        </p:graphicFrame>
      </p:grpSp>
      <p:grpSp>
        <p:nvGrpSpPr>
          <p:cNvPr id="50" name="Group 49"/>
          <p:cNvGrpSpPr/>
          <p:nvPr/>
        </p:nvGrpSpPr>
        <p:grpSpPr>
          <a:xfrm>
            <a:off x="5526868" y="3564925"/>
            <a:ext cx="1283858" cy="622300"/>
            <a:chOff x="1074533" y="1135991"/>
            <a:chExt cx="1283858" cy="622300"/>
          </a:xfrm>
        </p:grpSpPr>
        <p:sp>
          <p:nvSpPr>
            <p:cNvPr id="51" name="TextBox 50"/>
            <p:cNvSpPr txBox="1"/>
            <p:nvPr/>
          </p:nvSpPr>
          <p:spPr>
            <a:xfrm>
              <a:off x="1074533" y="1186324"/>
              <a:ext cx="1283858" cy="461665"/>
            </a:xfrm>
            <a:prstGeom prst="rect">
              <a:avLst/>
            </a:prstGeom>
            <a:noFill/>
          </p:spPr>
          <p:txBody>
            <a:bodyPr wrap="square" rtlCol="0">
              <a:spAutoFit/>
            </a:bodyPr>
            <a:lstStyle/>
            <a:p>
              <a:r>
                <a:rPr lang="en-US" sz="2400" dirty="0" smtClean="0"/>
                <a:t>( 11,     )</a:t>
              </a:r>
              <a:endParaRPr lang="en-US" sz="2400" dirty="0"/>
            </a:p>
          </p:txBody>
        </p:sp>
        <p:graphicFrame>
          <p:nvGraphicFramePr>
            <p:cNvPr id="52" name="Object 51"/>
            <p:cNvGraphicFramePr>
              <a:graphicFrameLocks noChangeAspect="1"/>
            </p:cNvGraphicFramePr>
            <p:nvPr>
              <p:extLst>
                <p:ext uri="{D42A27DB-BD31-4B8C-83A1-F6EECF244321}">
                  <p14:modId xmlns:p14="http://schemas.microsoft.com/office/powerpoint/2010/main" val="4283561868"/>
                </p:ext>
              </p:extLst>
            </p:nvPr>
          </p:nvGraphicFramePr>
          <p:xfrm>
            <a:off x="1705984" y="1135991"/>
            <a:ext cx="317500" cy="622300"/>
          </p:xfrm>
          <a:graphic>
            <a:graphicData uri="http://schemas.openxmlformats.org/presentationml/2006/ole">
              <mc:AlternateContent xmlns:mc="http://schemas.openxmlformats.org/markup-compatibility/2006">
                <mc:Choice xmlns:v="urn:schemas-microsoft-com:vml" Requires="v">
                  <p:oleObj spid="_x0000_s1391" name="Equation" r:id="rId28" imgW="317500" imgH="622300" progId="Equation.3">
                    <p:embed/>
                  </p:oleObj>
                </mc:Choice>
                <mc:Fallback>
                  <p:oleObj name="Equation" r:id="rId28" imgW="317500" imgH="622300" progId="Equation.3">
                    <p:embed/>
                    <p:pic>
                      <p:nvPicPr>
                        <p:cNvPr id="0" name=""/>
                        <p:cNvPicPr/>
                        <p:nvPr/>
                      </p:nvPicPr>
                      <p:blipFill>
                        <a:blip r:embed="rId29"/>
                        <a:stretch>
                          <a:fillRect/>
                        </a:stretch>
                      </p:blipFill>
                      <p:spPr>
                        <a:xfrm>
                          <a:off x="1705984" y="1135991"/>
                          <a:ext cx="317500" cy="622300"/>
                        </a:xfrm>
                        <a:prstGeom prst="rect">
                          <a:avLst/>
                        </a:prstGeom>
                      </p:spPr>
                    </p:pic>
                  </p:oleObj>
                </mc:Fallback>
              </mc:AlternateContent>
            </a:graphicData>
          </a:graphic>
        </p:graphicFrame>
      </p:grpSp>
      <p:grpSp>
        <p:nvGrpSpPr>
          <p:cNvPr id="53" name="Group 52"/>
          <p:cNvGrpSpPr/>
          <p:nvPr/>
        </p:nvGrpSpPr>
        <p:grpSpPr>
          <a:xfrm>
            <a:off x="5093160" y="2824094"/>
            <a:ext cx="1283858" cy="622300"/>
            <a:chOff x="1074533" y="1135991"/>
            <a:chExt cx="1283858" cy="622300"/>
          </a:xfrm>
        </p:grpSpPr>
        <p:sp>
          <p:nvSpPr>
            <p:cNvPr id="54" name="TextBox 53"/>
            <p:cNvSpPr txBox="1"/>
            <p:nvPr/>
          </p:nvSpPr>
          <p:spPr>
            <a:xfrm>
              <a:off x="1074533" y="1186324"/>
              <a:ext cx="1283858" cy="461665"/>
            </a:xfrm>
            <a:prstGeom prst="rect">
              <a:avLst/>
            </a:prstGeom>
            <a:noFill/>
          </p:spPr>
          <p:txBody>
            <a:bodyPr wrap="square" rtlCol="0">
              <a:spAutoFit/>
            </a:bodyPr>
            <a:lstStyle/>
            <a:p>
              <a:r>
                <a:rPr lang="en-US" sz="2400" dirty="0" smtClean="0"/>
                <a:t>( 10,     )</a:t>
              </a:r>
              <a:endParaRPr lang="en-US" sz="2400" dirty="0"/>
            </a:p>
          </p:txBody>
        </p:sp>
        <p:graphicFrame>
          <p:nvGraphicFramePr>
            <p:cNvPr id="55" name="Object 54"/>
            <p:cNvGraphicFramePr>
              <a:graphicFrameLocks noChangeAspect="1"/>
            </p:cNvGraphicFramePr>
            <p:nvPr>
              <p:extLst>
                <p:ext uri="{D42A27DB-BD31-4B8C-83A1-F6EECF244321}">
                  <p14:modId xmlns:p14="http://schemas.microsoft.com/office/powerpoint/2010/main" val="1328576404"/>
                </p:ext>
              </p:extLst>
            </p:nvPr>
          </p:nvGraphicFramePr>
          <p:xfrm>
            <a:off x="1719939" y="1135991"/>
            <a:ext cx="317500" cy="622300"/>
          </p:xfrm>
          <a:graphic>
            <a:graphicData uri="http://schemas.openxmlformats.org/presentationml/2006/ole">
              <mc:AlternateContent xmlns:mc="http://schemas.openxmlformats.org/markup-compatibility/2006">
                <mc:Choice xmlns:v="urn:schemas-microsoft-com:vml" Requires="v">
                  <p:oleObj spid="_x0000_s1392" name="Equation" r:id="rId30" imgW="317500" imgH="622300" progId="Equation.3">
                    <p:embed/>
                  </p:oleObj>
                </mc:Choice>
                <mc:Fallback>
                  <p:oleObj name="Equation" r:id="rId30" imgW="317500" imgH="622300" progId="Equation.3">
                    <p:embed/>
                    <p:pic>
                      <p:nvPicPr>
                        <p:cNvPr id="0" name=""/>
                        <p:cNvPicPr/>
                        <p:nvPr/>
                      </p:nvPicPr>
                      <p:blipFill>
                        <a:blip r:embed="rId31"/>
                        <a:stretch>
                          <a:fillRect/>
                        </a:stretch>
                      </p:blipFill>
                      <p:spPr>
                        <a:xfrm>
                          <a:off x="1719939" y="1135991"/>
                          <a:ext cx="317500" cy="622300"/>
                        </a:xfrm>
                        <a:prstGeom prst="rect">
                          <a:avLst/>
                        </a:prstGeom>
                      </p:spPr>
                    </p:pic>
                  </p:oleObj>
                </mc:Fallback>
              </mc:AlternateContent>
            </a:graphicData>
          </a:graphic>
        </p:graphicFrame>
      </p:grpSp>
      <p:grpSp>
        <p:nvGrpSpPr>
          <p:cNvPr id="56" name="Group 55"/>
          <p:cNvGrpSpPr/>
          <p:nvPr/>
        </p:nvGrpSpPr>
        <p:grpSpPr>
          <a:xfrm>
            <a:off x="7199257" y="1301685"/>
            <a:ext cx="1283858" cy="622300"/>
            <a:chOff x="1074533" y="1135991"/>
            <a:chExt cx="1283858" cy="622300"/>
          </a:xfrm>
        </p:grpSpPr>
        <p:sp>
          <p:nvSpPr>
            <p:cNvPr id="57" name="TextBox 56"/>
            <p:cNvSpPr txBox="1"/>
            <p:nvPr/>
          </p:nvSpPr>
          <p:spPr>
            <a:xfrm>
              <a:off x="1074533" y="1186324"/>
              <a:ext cx="1283858" cy="461665"/>
            </a:xfrm>
            <a:prstGeom prst="rect">
              <a:avLst/>
            </a:prstGeom>
            <a:noFill/>
          </p:spPr>
          <p:txBody>
            <a:bodyPr wrap="square" rtlCol="0">
              <a:spAutoFit/>
            </a:bodyPr>
            <a:lstStyle/>
            <a:p>
              <a:r>
                <a:rPr lang="en-US" sz="2400" dirty="0" smtClean="0"/>
                <a:t>( 15,     )</a:t>
              </a:r>
              <a:endParaRPr lang="en-US" sz="2400" dirty="0"/>
            </a:p>
          </p:txBody>
        </p:sp>
        <p:graphicFrame>
          <p:nvGraphicFramePr>
            <p:cNvPr id="58" name="Object 57"/>
            <p:cNvGraphicFramePr>
              <a:graphicFrameLocks noChangeAspect="1"/>
            </p:cNvGraphicFramePr>
            <p:nvPr>
              <p:extLst>
                <p:ext uri="{D42A27DB-BD31-4B8C-83A1-F6EECF244321}">
                  <p14:modId xmlns:p14="http://schemas.microsoft.com/office/powerpoint/2010/main" val="3754380848"/>
                </p:ext>
              </p:extLst>
            </p:nvPr>
          </p:nvGraphicFramePr>
          <p:xfrm>
            <a:off x="1692029" y="1135991"/>
            <a:ext cx="317500" cy="622300"/>
          </p:xfrm>
          <a:graphic>
            <a:graphicData uri="http://schemas.openxmlformats.org/presentationml/2006/ole">
              <mc:AlternateContent xmlns:mc="http://schemas.openxmlformats.org/markup-compatibility/2006">
                <mc:Choice xmlns:v="urn:schemas-microsoft-com:vml" Requires="v">
                  <p:oleObj spid="_x0000_s1393" name="Equation" r:id="rId32" imgW="317500" imgH="622300" progId="Equation.3">
                    <p:embed/>
                  </p:oleObj>
                </mc:Choice>
                <mc:Fallback>
                  <p:oleObj name="Equation" r:id="rId32" imgW="317500" imgH="622300" progId="Equation.3">
                    <p:embed/>
                    <p:pic>
                      <p:nvPicPr>
                        <p:cNvPr id="0" name=""/>
                        <p:cNvPicPr/>
                        <p:nvPr/>
                      </p:nvPicPr>
                      <p:blipFill>
                        <a:blip r:embed="rId33"/>
                        <a:stretch>
                          <a:fillRect/>
                        </a:stretch>
                      </p:blipFill>
                      <p:spPr>
                        <a:xfrm>
                          <a:off x="1692029" y="1135991"/>
                          <a:ext cx="317500" cy="622300"/>
                        </a:xfrm>
                        <a:prstGeom prst="rect">
                          <a:avLst/>
                        </a:prstGeom>
                      </p:spPr>
                    </p:pic>
                  </p:oleObj>
                </mc:Fallback>
              </mc:AlternateContent>
            </a:graphicData>
          </a:graphic>
        </p:graphicFrame>
      </p:grpSp>
      <p:grpSp>
        <p:nvGrpSpPr>
          <p:cNvPr id="59" name="Group 58"/>
          <p:cNvGrpSpPr/>
          <p:nvPr/>
        </p:nvGrpSpPr>
        <p:grpSpPr>
          <a:xfrm>
            <a:off x="7281882" y="3114934"/>
            <a:ext cx="1283858" cy="622300"/>
            <a:chOff x="1074533" y="1135991"/>
            <a:chExt cx="1283858" cy="622300"/>
          </a:xfrm>
        </p:grpSpPr>
        <p:sp>
          <p:nvSpPr>
            <p:cNvPr id="60" name="TextBox 59"/>
            <p:cNvSpPr txBox="1"/>
            <p:nvPr/>
          </p:nvSpPr>
          <p:spPr>
            <a:xfrm>
              <a:off x="1074533" y="1186324"/>
              <a:ext cx="1283858" cy="461665"/>
            </a:xfrm>
            <a:prstGeom prst="rect">
              <a:avLst/>
            </a:prstGeom>
            <a:noFill/>
          </p:spPr>
          <p:txBody>
            <a:bodyPr wrap="square" rtlCol="0">
              <a:spAutoFit/>
            </a:bodyPr>
            <a:lstStyle/>
            <a:p>
              <a:r>
                <a:rPr lang="en-US" sz="2400" dirty="0" smtClean="0"/>
                <a:t>( 16,     )</a:t>
              </a:r>
              <a:endParaRPr lang="en-US" sz="2400" dirty="0"/>
            </a:p>
          </p:txBody>
        </p:sp>
        <p:graphicFrame>
          <p:nvGraphicFramePr>
            <p:cNvPr id="61" name="Object 60"/>
            <p:cNvGraphicFramePr>
              <a:graphicFrameLocks noChangeAspect="1"/>
            </p:cNvGraphicFramePr>
            <p:nvPr>
              <p:extLst>
                <p:ext uri="{D42A27DB-BD31-4B8C-83A1-F6EECF244321}">
                  <p14:modId xmlns:p14="http://schemas.microsoft.com/office/powerpoint/2010/main" val="3590064775"/>
                </p:ext>
              </p:extLst>
            </p:nvPr>
          </p:nvGraphicFramePr>
          <p:xfrm>
            <a:off x="1692029" y="1135991"/>
            <a:ext cx="317500" cy="622300"/>
          </p:xfrm>
          <a:graphic>
            <a:graphicData uri="http://schemas.openxmlformats.org/presentationml/2006/ole">
              <mc:AlternateContent xmlns:mc="http://schemas.openxmlformats.org/markup-compatibility/2006">
                <mc:Choice xmlns:v="urn:schemas-microsoft-com:vml" Requires="v">
                  <p:oleObj spid="_x0000_s1394" name="Equation" r:id="rId34" imgW="317500" imgH="622300" progId="Equation.3">
                    <p:embed/>
                  </p:oleObj>
                </mc:Choice>
                <mc:Fallback>
                  <p:oleObj name="Equation" r:id="rId34" imgW="317500" imgH="622300" progId="Equation.3">
                    <p:embed/>
                    <p:pic>
                      <p:nvPicPr>
                        <p:cNvPr id="0" name=""/>
                        <p:cNvPicPr/>
                        <p:nvPr/>
                      </p:nvPicPr>
                      <p:blipFill>
                        <a:blip r:embed="rId35"/>
                        <a:stretch>
                          <a:fillRect/>
                        </a:stretch>
                      </p:blipFill>
                      <p:spPr>
                        <a:xfrm>
                          <a:off x="1692029" y="1135991"/>
                          <a:ext cx="317500" cy="622300"/>
                        </a:xfrm>
                        <a:prstGeom prst="rect">
                          <a:avLst/>
                        </a:prstGeom>
                      </p:spPr>
                    </p:pic>
                  </p:oleObj>
                </mc:Fallback>
              </mc:AlternateContent>
            </a:graphicData>
          </a:graphic>
        </p:graphicFrame>
      </p:grpSp>
      <p:grpSp>
        <p:nvGrpSpPr>
          <p:cNvPr id="62" name="Group 61"/>
          <p:cNvGrpSpPr/>
          <p:nvPr/>
        </p:nvGrpSpPr>
        <p:grpSpPr>
          <a:xfrm>
            <a:off x="6387658" y="769080"/>
            <a:ext cx="1283858" cy="622300"/>
            <a:chOff x="1074533" y="1135991"/>
            <a:chExt cx="1283858" cy="622300"/>
          </a:xfrm>
        </p:grpSpPr>
        <p:sp>
          <p:nvSpPr>
            <p:cNvPr id="63" name="TextBox 62"/>
            <p:cNvSpPr txBox="1"/>
            <p:nvPr/>
          </p:nvSpPr>
          <p:spPr>
            <a:xfrm>
              <a:off x="1074533" y="1186324"/>
              <a:ext cx="1283858" cy="461665"/>
            </a:xfrm>
            <a:prstGeom prst="rect">
              <a:avLst/>
            </a:prstGeom>
            <a:noFill/>
          </p:spPr>
          <p:txBody>
            <a:bodyPr wrap="square" rtlCol="0">
              <a:spAutoFit/>
            </a:bodyPr>
            <a:lstStyle/>
            <a:p>
              <a:r>
                <a:rPr lang="en-US" sz="2400" dirty="0" smtClean="0"/>
                <a:t>( 14,     )</a:t>
              </a:r>
              <a:endParaRPr lang="en-US" sz="2400" dirty="0"/>
            </a:p>
          </p:txBody>
        </p:sp>
        <p:graphicFrame>
          <p:nvGraphicFramePr>
            <p:cNvPr id="64" name="Object 63"/>
            <p:cNvGraphicFramePr>
              <a:graphicFrameLocks noChangeAspect="1"/>
            </p:cNvGraphicFramePr>
            <p:nvPr>
              <p:extLst>
                <p:ext uri="{D42A27DB-BD31-4B8C-83A1-F6EECF244321}">
                  <p14:modId xmlns:p14="http://schemas.microsoft.com/office/powerpoint/2010/main" val="1049154154"/>
                </p:ext>
              </p:extLst>
            </p:nvPr>
          </p:nvGraphicFramePr>
          <p:xfrm>
            <a:off x="1719939" y="1135991"/>
            <a:ext cx="317500" cy="622300"/>
          </p:xfrm>
          <a:graphic>
            <a:graphicData uri="http://schemas.openxmlformats.org/presentationml/2006/ole">
              <mc:AlternateContent xmlns:mc="http://schemas.openxmlformats.org/markup-compatibility/2006">
                <mc:Choice xmlns:v="urn:schemas-microsoft-com:vml" Requires="v">
                  <p:oleObj spid="_x0000_s1395" name="Equation" r:id="rId36" imgW="317500" imgH="622300" progId="Equation.3">
                    <p:embed/>
                  </p:oleObj>
                </mc:Choice>
                <mc:Fallback>
                  <p:oleObj name="Equation" r:id="rId36" imgW="317500" imgH="622300" progId="Equation.3">
                    <p:embed/>
                    <p:pic>
                      <p:nvPicPr>
                        <p:cNvPr id="0" name=""/>
                        <p:cNvPicPr/>
                        <p:nvPr/>
                      </p:nvPicPr>
                      <p:blipFill>
                        <a:blip r:embed="rId37"/>
                        <a:stretch>
                          <a:fillRect/>
                        </a:stretch>
                      </p:blipFill>
                      <p:spPr>
                        <a:xfrm>
                          <a:off x="1719939" y="1135991"/>
                          <a:ext cx="317500" cy="622300"/>
                        </a:xfrm>
                        <a:prstGeom prst="rect">
                          <a:avLst/>
                        </a:prstGeom>
                      </p:spPr>
                    </p:pic>
                  </p:oleObj>
                </mc:Fallback>
              </mc:AlternateContent>
            </a:graphicData>
          </a:graphic>
        </p:graphicFrame>
      </p:grpSp>
    </p:spTree>
    <p:extLst>
      <p:ext uri="{BB962C8B-B14F-4D97-AF65-F5344CB8AC3E}">
        <p14:creationId xmlns:p14="http://schemas.microsoft.com/office/powerpoint/2010/main" val="14517310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37" t="59282" r="1818" b="19638"/>
          <a:stretch/>
        </p:blipFill>
        <p:spPr bwMode="auto">
          <a:xfrm>
            <a:off x="32041" y="4597881"/>
            <a:ext cx="9077455" cy="13965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4807" t="54812" r="5360" b="30410"/>
          <a:stretch/>
        </p:blipFill>
        <p:spPr bwMode="auto">
          <a:xfrm>
            <a:off x="205422" y="1399432"/>
            <a:ext cx="8587969" cy="10972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744772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306197" y="3831630"/>
            <a:ext cx="0" cy="28024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196142" y="6502046"/>
            <a:ext cx="267544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1277403" y="3831630"/>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4" name="Oval 23"/>
          <p:cNvSpPr/>
          <p:nvPr/>
        </p:nvSpPr>
        <p:spPr>
          <a:xfrm>
            <a:off x="1429803" y="3984030"/>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5" name="Oval 24"/>
          <p:cNvSpPr/>
          <p:nvPr/>
        </p:nvSpPr>
        <p:spPr>
          <a:xfrm>
            <a:off x="1582203" y="4136430"/>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6" name="Oval 25"/>
          <p:cNvSpPr/>
          <p:nvPr/>
        </p:nvSpPr>
        <p:spPr>
          <a:xfrm>
            <a:off x="1734603" y="4288830"/>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7" name="Oval 26"/>
          <p:cNvSpPr/>
          <p:nvPr/>
        </p:nvSpPr>
        <p:spPr>
          <a:xfrm>
            <a:off x="1378983" y="4441230"/>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8" name="Oval 27"/>
          <p:cNvSpPr/>
          <p:nvPr/>
        </p:nvSpPr>
        <p:spPr>
          <a:xfrm>
            <a:off x="1531383" y="4593630"/>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9" name="Oval 28"/>
          <p:cNvSpPr/>
          <p:nvPr/>
        </p:nvSpPr>
        <p:spPr>
          <a:xfrm>
            <a:off x="1683783" y="4746030"/>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0" name="Oval 29"/>
          <p:cNvSpPr/>
          <p:nvPr/>
        </p:nvSpPr>
        <p:spPr>
          <a:xfrm>
            <a:off x="1319696" y="4898430"/>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1" name="Oval 30"/>
          <p:cNvSpPr/>
          <p:nvPr/>
        </p:nvSpPr>
        <p:spPr>
          <a:xfrm>
            <a:off x="1472096" y="5050830"/>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2" name="Oval 31"/>
          <p:cNvSpPr/>
          <p:nvPr/>
        </p:nvSpPr>
        <p:spPr>
          <a:xfrm>
            <a:off x="1624496" y="5203230"/>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3" name="Oval 32"/>
          <p:cNvSpPr/>
          <p:nvPr/>
        </p:nvSpPr>
        <p:spPr>
          <a:xfrm>
            <a:off x="1277343" y="5355630"/>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4" name="Oval 33"/>
          <p:cNvSpPr/>
          <p:nvPr/>
        </p:nvSpPr>
        <p:spPr>
          <a:xfrm>
            <a:off x="1429743" y="5508030"/>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5" name="Oval 34"/>
          <p:cNvSpPr/>
          <p:nvPr/>
        </p:nvSpPr>
        <p:spPr>
          <a:xfrm>
            <a:off x="1582143" y="5660430"/>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6" name="Oval 35"/>
          <p:cNvSpPr/>
          <p:nvPr/>
        </p:nvSpPr>
        <p:spPr>
          <a:xfrm>
            <a:off x="1734543" y="5812830"/>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7" name="Oval 36"/>
          <p:cNvSpPr/>
          <p:nvPr/>
        </p:nvSpPr>
        <p:spPr>
          <a:xfrm>
            <a:off x="1370456" y="5965230"/>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8" name="Oval 37"/>
          <p:cNvSpPr/>
          <p:nvPr/>
        </p:nvSpPr>
        <p:spPr>
          <a:xfrm>
            <a:off x="1522856" y="6117630"/>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9" name="Oval 38"/>
          <p:cNvSpPr/>
          <p:nvPr/>
        </p:nvSpPr>
        <p:spPr>
          <a:xfrm>
            <a:off x="1675256" y="6270030"/>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11" name="TextBox 110"/>
          <p:cNvSpPr txBox="1"/>
          <p:nvPr/>
        </p:nvSpPr>
        <p:spPr>
          <a:xfrm>
            <a:off x="508000" y="-29927"/>
            <a:ext cx="7687733" cy="584775"/>
          </a:xfrm>
          <a:prstGeom prst="rect">
            <a:avLst/>
          </a:prstGeom>
          <a:noFill/>
        </p:spPr>
        <p:txBody>
          <a:bodyPr wrap="square" rtlCol="0">
            <a:spAutoFit/>
          </a:bodyPr>
          <a:lstStyle/>
          <a:p>
            <a:r>
              <a:rPr lang="en-US" sz="3200" dirty="0" smtClean="0"/>
              <a:t>Not period 2 implies </a:t>
            </a:r>
            <a:r>
              <a:rPr lang="en-US" sz="3200" dirty="0" err="1" smtClean="0"/>
              <a:t>Φ</a:t>
            </a:r>
            <a:r>
              <a:rPr lang="en-US" sz="3200" baseline="30000" dirty="0" err="1" smtClean="0"/>
              <a:t>q</a:t>
            </a:r>
            <a:r>
              <a:rPr lang="en-US" sz="3200" dirty="0" smtClean="0"/>
              <a:t>(f) large.</a:t>
            </a:r>
          </a:p>
        </p:txBody>
      </p:sp>
      <p:grpSp>
        <p:nvGrpSpPr>
          <p:cNvPr id="10" name="Group 9"/>
          <p:cNvGrpSpPr/>
          <p:nvPr/>
        </p:nvGrpSpPr>
        <p:grpSpPr>
          <a:xfrm>
            <a:off x="1315983" y="6503370"/>
            <a:ext cx="2519843" cy="1324"/>
            <a:chOff x="1526385" y="4338399"/>
            <a:chExt cx="2059507" cy="1324"/>
          </a:xfrm>
        </p:grpSpPr>
        <p:cxnSp>
          <p:nvCxnSpPr>
            <p:cNvPr id="109" name="Straight Connector 108"/>
            <p:cNvCxnSpPr/>
            <p:nvPr/>
          </p:nvCxnSpPr>
          <p:spPr>
            <a:xfrm>
              <a:off x="1526385" y="4338399"/>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2351156" y="4339723"/>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3174412" y="4338666"/>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1940679" y="4338399"/>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2763509" y="4338666"/>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5" name="Group 14"/>
          <p:cNvGrpSpPr/>
          <p:nvPr/>
        </p:nvGrpSpPr>
        <p:grpSpPr>
          <a:xfrm>
            <a:off x="1819436" y="3877344"/>
            <a:ext cx="1519691" cy="2627399"/>
            <a:chOff x="2028761" y="1705230"/>
            <a:chExt cx="1519691" cy="2627399"/>
          </a:xfrm>
        </p:grpSpPr>
        <p:cxnSp>
          <p:nvCxnSpPr>
            <p:cNvPr id="12" name="Straight Connector 11"/>
            <p:cNvCxnSpPr/>
            <p:nvPr/>
          </p:nvCxnSpPr>
          <p:spPr>
            <a:xfrm flipH="1" flipV="1">
              <a:off x="2028761" y="1705236"/>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H="1" flipV="1">
              <a:off x="2532418" y="1705284"/>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H="1" flipV="1">
              <a:off x="3044795" y="1705230"/>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H="1" flipV="1">
              <a:off x="3548452" y="1705278"/>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2" name="Group 1"/>
          <p:cNvGrpSpPr/>
          <p:nvPr/>
        </p:nvGrpSpPr>
        <p:grpSpPr>
          <a:xfrm>
            <a:off x="5641947" y="719191"/>
            <a:ext cx="2675447" cy="2815934"/>
            <a:chOff x="5418667" y="621492"/>
            <a:chExt cx="2675447" cy="2815934"/>
          </a:xfrm>
        </p:grpSpPr>
        <p:cxnSp>
          <p:nvCxnSpPr>
            <p:cNvPr id="82" name="Straight Connector 81"/>
            <p:cNvCxnSpPr/>
            <p:nvPr/>
          </p:nvCxnSpPr>
          <p:spPr>
            <a:xfrm>
              <a:off x="5545656" y="621492"/>
              <a:ext cx="0" cy="281593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5418667" y="3288492"/>
              <a:ext cx="267544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84" name="Oval 83"/>
            <p:cNvSpPr/>
            <p:nvPr/>
          </p:nvSpPr>
          <p:spPr>
            <a:xfrm>
              <a:off x="5499928" y="1815339"/>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5" name="Oval 84"/>
            <p:cNvSpPr/>
            <p:nvPr/>
          </p:nvSpPr>
          <p:spPr>
            <a:xfrm>
              <a:off x="5652328" y="155285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6" name="Oval 85"/>
            <p:cNvSpPr/>
            <p:nvPr/>
          </p:nvSpPr>
          <p:spPr>
            <a:xfrm>
              <a:off x="5804728" y="1815327"/>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7" name="Oval 86"/>
            <p:cNvSpPr/>
            <p:nvPr/>
          </p:nvSpPr>
          <p:spPr>
            <a:xfrm>
              <a:off x="5957128" y="20354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8" name="Oval 87"/>
            <p:cNvSpPr/>
            <p:nvPr/>
          </p:nvSpPr>
          <p:spPr>
            <a:xfrm>
              <a:off x="6109528" y="2018523"/>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9" name="Oval 88"/>
            <p:cNvSpPr/>
            <p:nvPr/>
          </p:nvSpPr>
          <p:spPr>
            <a:xfrm>
              <a:off x="6261928" y="1832243"/>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0" name="Oval 89"/>
            <p:cNvSpPr/>
            <p:nvPr/>
          </p:nvSpPr>
          <p:spPr>
            <a:xfrm>
              <a:off x="6414328" y="1535892"/>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1" name="Oval 90"/>
            <p:cNvSpPr/>
            <p:nvPr/>
          </p:nvSpPr>
          <p:spPr>
            <a:xfrm>
              <a:off x="6566728" y="1823764"/>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2" name="Oval 91"/>
            <p:cNvSpPr/>
            <p:nvPr/>
          </p:nvSpPr>
          <p:spPr>
            <a:xfrm>
              <a:off x="6719128" y="2018499"/>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3" name="Oval 92"/>
            <p:cNvSpPr/>
            <p:nvPr/>
          </p:nvSpPr>
          <p:spPr>
            <a:xfrm>
              <a:off x="6871528" y="1993092"/>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4" name="Oval 93"/>
            <p:cNvSpPr/>
            <p:nvPr/>
          </p:nvSpPr>
          <p:spPr>
            <a:xfrm>
              <a:off x="7023928" y="182374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5" name="Oval 94"/>
            <p:cNvSpPr/>
            <p:nvPr/>
          </p:nvSpPr>
          <p:spPr>
            <a:xfrm>
              <a:off x="7176328" y="1527395"/>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6" name="Oval 95"/>
            <p:cNvSpPr/>
            <p:nvPr/>
          </p:nvSpPr>
          <p:spPr>
            <a:xfrm>
              <a:off x="7328728" y="1823734"/>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7" name="Oval 96"/>
            <p:cNvSpPr/>
            <p:nvPr/>
          </p:nvSpPr>
          <p:spPr>
            <a:xfrm>
              <a:off x="7481128" y="2035403"/>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8" name="Oval 97"/>
            <p:cNvSpPr/>
            <p:nvPr/>
          </p:nvSpPr>
          <p:spPr>
            <a:xfrm>
              <a:off x="7633528" y="2018463"/>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9" name="Oval 98"/>
            <p:cNvSpPr/>
            <p:nvPr/>
          </p:nvSpPr>
          <p:spPr>
            <a:xfrm>
              <a:off x="7785928" y="1832183"/>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0" name="Oval 99"/>
            <p:cNvSpPr/>
            <p:nvPr/>
          </p:nvSpPr>
          <p:spPr>
            <a:xfrm>
              <a:off x="7938328" y="1569700"/>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grpSp>
          <p:nvGrpSpPr>
            <p:cNvPr id="53" name="Group 52"/>
            <p:cNvGrpSpPr/>
            <p:nvPr/>
          </p:nvGrpSpPr>
          <p:grpSpPr>
            <a:xfrm>
              <a:off x="5557789" y="3292592"/>
              <a:ext cx="2519843" cy="1324"/>
              <a:chOff x="1526385" y="4338399"/>
              <a:chExt cx="2059507" cy="1324"/>
            </a:xfrm>
          </p:grpSpPr>
          <p:cxnSp>
            <p:nvCxnSpPr>
              <p:cNvPr id="54" name="Straight Connector 53"/>
              <p:cNvCxnSpPr/>
              <p:nvPr/>
            </p:nvCxnSpPr>
            <p:spPr>
              <a:xfrm>
                <a:off x="1526385" y="4338399"/>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2351156" y="4339723"/>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3174412" y="4338666"/>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1940679" y="4338399"/>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2763509" y="4338666"/>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67" name="Group 66"/>
            <p:cNvGrpSpPr/>
            <p:nvPr/>
          </p:nvGrpSpPr>
          <p:grpSpPr>
            <a:xfrm>
              <a:off x="6057102" y="665193"/>
              <a:ext cx="1519691" cy="2627399"/>
              <a:chOff x="2028761" y="1705230"/>
              <a:chExt cx="1519691" cy="2627399"/>
            </a:xfrm>
          </p:grpSpPr>
          <p:cxnSp>
            <p:nvCxnSpPr>
              <p:cNvPr id="68" name="Straight Connector 67"/>
              <p:cNvCxnSpPr/>
              <p:nvPr/>
            </p:nvCxnSpPr>
            <p:spPr>
              <a:xfrm flipH="1" flipV="1">
                <a:off x="2028761" y="1705236"/>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H="1" flipV="1">
                <a:off x="2532418" y="1705284"/>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H="1" flipV="1">
                <a:off x="3044795" y="1705230"/>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H="1" flipV="1">
                <a:off x="3548452" y="1705278"/>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grpSp>
      </p:grpSp>
      <p:cxnSp>
        <p:nvCxnSpPr>
          <p:cNvPr id="72" name="Straight Connector 71"/>
          <p:cNvCxnSpPr/>
          <p:nvPr/>
        </p:nvCxnSpPr>
        <p:spPr>
          <a:xfrm>
            <a:off x="5780407" y="3843394"/>
            <a:ext cx="0" cy="281593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5653418" y="6510394"/>
            <a:ext cx="267544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74" name="Oval 73"/>
          <p:cNvSpPr/>
          <p:nvPr/>
        </p:nvSpPr>
        <p:spPr>
          <a:xfrm>
            <a:off x="5734679" y="5037241"/>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75" name="Oval 74"/>
          <p:cNvSpPr/>
          <p:nvPr/>
        </p:nvSpPr>
        <p:spPr>
          <a:xfrm>
            <a:off x="5887079" y="4774758"/>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76" name="Oval 75"/>
          <p:cNvSpPr/>
          <p:nvPr/>
        </p:nvSpPr>
        <p:spPr>
          <a:xfrm>
            <a:off x="6039479" y="5037229"/>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77" name="Oval 76"/>
          <p:cNvSpPr/>
          <p:nvPr/>
        </p:nvSpPr>
        <p:spPr>
          <a:xfrm>
            <a:off x="6200413" y="5247218"/>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78" name="Oval 77"/>
          <p:cNvSpPr/>
          <p:nvPr/>
        </p:nvSpPr>
        <p:spPr>
          <a:xfrm>
            <a:off x="5827792" y="5240425"/>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79" name="Oval 78"/>
          <p:cNvSpPr/>
          <p:nvPr/>
        </p:nvSpPr>
        <p:spPr>
          <a:xfrm>
            <a:off x="5980192" y="5054145"/>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0" name="Oval 79"/>
          <p:cNvSpPr/>
          <p:nvPr/>
        </p:nvSpPr>
        <p:spPr>
          <a:xfrm>
            <a:off x="6132592" y="4757794"/>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1" name="Oval 80"/>
          <p:cNvSpPr/>
          <p:nvPr/>
        </p:nvSpPr>
        <p:spPr>
          <a:xfrm>
            <a:off x="5802373" y="5045666"/>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1" name="Oval 100"/>
          <p:cNvSpPr/>
          <p:nvPr/>
        </p:nvSpPr>
        <p:spPr>
          <a:xfrm>
            <a:off x="5954773" y="5240401"/>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2" name="Oval 101"/>
          <p:cNvSpPr/>
          <p:nvPr/>
        </p:nvSpPr>
        <p:spPr>
          <a:xfrm>
            <a:off x="6107173" y="5214994"/>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3" name="Oval 102"/>
          <p:cNvSpPr/>
          <p:nvPr/>
        </p:nvSpPr>
        <p:spPr>
          <a:xfrm>
            <a:off x="5734619" y="5045648"/>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4" name="Oval 103"/>
          <p:cNvSpPr/>
          <p:nvPr/>
        </p:nvSpPr>
        <p:spPr>
          <a:xfrm>
            <a:off x="5887019" y="4749297"/>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5" name="Oval 104"/>
          <p:cNvSpPr/>
          <p:nvPr/>
        </p:nvSpPr>
        <p:spPr>
          <a:xfrm>
            <a:off x="6039419" y="504563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6" name="Oval 105"/>
          <p:cNvSpPr/>
          <p:nvPr/>
        </p:nvSpPr>
        <p:spPr>
          <a:xfrm>
            <a:off x="6191819" y="5257305"/>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7" name="Oval 106"/>
          <p:cNvSpPr/>
          <p:nvPr/>
        </p:nvSpPr>
        <p:spPr>
          <a:xfrm>
            <a:off x="5836199" y="5240365"/>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8" name="Oval 107"/>
          <p:cNvSpPr/>
          <p:nvPr/>
        </p:nvSpPr>
        <p:spPr>
          <a:xfrm>
            <a:off x="5988599" y="5054085"/>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10" name="Oval 109"/>
          <p:cNvSpPr/>
          <p:nvPr/>
        </p:nvSpPr>
        <p:spPr>
          <a:xfrm>
            <a:off x="6140999" y="4791602"/>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grpSp>
        <p:nvGrpSpPr>
          <p:cNvPr id="112" name="Group 111"/>
          <p:cNvGrpSpPr/>
          <p:nvPr/>
        </p:nvGrpSpPr>
        <p:grpSpPr>
          <a:xfrm>
            <a:off x="5792540" y="6514494"/>
            <a:ext cx="2519843" cy="1324"/>
            <a:chOff x="1526385" y="4338399"/>
            <a:chExt cx="2059507" cy="1324"/>
          </a:xfrm>
        </p:grpSpPr>
        <p:cxnSp>
          <p:nvCxnSpPr>
            <p:cNvPr id="118" name="Straight Connector 117"/>
            <p:cNvCxnSpPr/>
            <p:nvPr/>
          </p:nvCxnSpPr>
          <p:spPr>
            <a:xfrm>
              <a:off x="1526385" y="4338399"/>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2351156" y="4339723"/>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3174412" y="4338666"/>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1940679" y="4338399"/>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2763509" y="4338666"/>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13" name="Group 112"/>
          <p:cNvGrpSpPr/>
          <p:nvPr/>
        </p:nvGrpSpPr>
        <p:grpSpPr>
          <a:xfrm>
            <a:off x="6291853" y="3887095"/>
            <a:ext cx="1519691" cy="2627399"/>
            <a:chOff x="2028761" y="1705230"/>
            <a:chExt cx="1519691" cy="2627399"/>
          </a:xfrm>
        </p:grpSpPr>
        <p:cxnSp>
          <p:nvCxnSpPr>
            <p:cNvPr id="114" name="Straight Connector 113"/>
            <p:cNvCxnSpPr/>
            <p:nvPr/>
          </p:nvCxnSpPr>
          <p:spPr>
            <a:xfrm flipH="1" flipV="1">
              <a:off x="2028761" y="1705236"/>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H="1" flipV="1">
              <a:off x="2532418" y="1705284"/>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H="1" flipV="1">
              <a:off x="3044795" y="1705230"/>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flipH="1" flipV="1">
              <a:off x="3548452" y="1705278"/>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123" name="Group 122"/>
          <p:cNvGrpSpPr/>
          <p:nvPr/>
        </p:nvGrpSpPr>
        <p:grpSpPr>
          <a:xfrm>
            <a:off x="1182345" y="727065"/>
            <a:ext cx="2675447" cy="2802417"/>
            <a:chOff x="1405467" y="1659516"/>
            <a:chExt cx="2675447" cy="2802417"/>
          </a:xfrm>
        </p:grpSpPr>
        <p:cxnSp>
          <p:nvCxnSpPr>
            <p:cNvPr id="124" name="Straight Connector 123"/>
            <p:cNvCxnSpPr/>
            <p:nvPr/>
          </p:nvCxnSpPr>
          <p:spPr>
            <a:xfrm>
              <a:off x="1515522" y="1659516"/>
              <a:ext cx="0" cy="28024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1405467" y="4329932"/>
              <a:ext cx="267544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26" name="Oval 125"/>
            <p:cNvSpPr/>
            <p:nvPr/>
          </p:nvSpPr>
          <p:spPr>
            <a:xfrm>
              <a:off x="1486728" y="165951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27" name="Oval 126"/>
            <p:cNvSpPr/>
            <p:nvPr/>
          </p:nvSpPr>
          <p:spPr>
            <a:xfrm>
              <a:off x="1639128" y="181191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28" name="Oval 127"/>
            <p:cNvSpPr/>
            <p:nvPr/>
          </p:nvSpPr>
          <p:spPr>
            <a:xfrm>
              <a:off x="1791528" y="196431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29" name="Oval 128"/>
            <p:cNvSpPr/>
            <p:nvPr/>
          </p:nvSpPr>
          <p:spPr>
            <a:xfrm>
              <a:off x="1943928" y="211671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0" name="Oval 129"/>
            <p:cNvSpPr/>
            <p:nvPr/>
          </p:nvSpPr>
          <p:spPr>
            <a:xfrm>
              <a:off x="2096328" y="2269116"/>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1" name="Oval 130"/>
            <p:cNvSpPr/>
            <p:nvPr/>
          </p:nvSpPr>
          <p:spPr>
            <a:xfrm>
              <a:off x="2248728" y="2421516"/>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2" name="Oval 131"/>
            <p:cNvSpPr/>
            <p:nvPr/>
          </p:nvSpPr>
          <p:spPr>
            <a:xfrm>
              <a:off x="2401128" y="2573916"/>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3" name="Oval 132"/>
            <p:cNvSpPr/>
            <p:nvPr/>
          </p:nvSpPr>
          <p:spPr>
            <a:xfrm>
              <a:off x="2553528" y="2726316"/>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4" name="Oval 133"/>
            <p:cNvSpPr/>
            <p:nvPr/>
          </p:nvSpPr>
          <p:spPr>
            <a:xfrm>
              <a:off x="2705928" y="2878716"/>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5" name="Oval 134"/>
            <p:cNvSpPr/>
            <p:nvPr/>
          </p:nvSpPr>
          <p:spPr>
            <a:xfrm>
              <a:off x="2858328" y="3031116"/>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6" name="Oval 135"/>
            <p:cNvSpPr/>
            <p:nvPr/>
          </p:nvSpPr>
          <p:spPr>
            <a:xfrm>
              <a:off x="3010728" y="318351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7" name="Oval 136"/>
            <p:cNvSpPr/>
            <p:nvPr/>
          </p:nvSpPr>
          <p:spPr>
            <a:xfrm>
              <a:off x="3163128" y="333591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8" name="Oval 137"/>
            <p:cNvSpPr/>
            <p:nvPr/>
          </p:nvSpPr>
          <p:spPr>
            <a:xfrm>
              <a:off x="3315528" y="348831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9" name="Oval 138"/>
            <p:cNvSpPr/>
            <p:nvPr/>
          </p:nvSpPr>
          <p:spPr>
            <a:xfrm>
              <a:off x="3467928" y="364071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40" name="Oval 139"/>
            <p:cNvSpPr/>
            <p:nvPr/>
          </p:nvSpPr>
          <p:spPr>
            <a:xfrm>
              <a:off x="3620328" y="3793116"/>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41" name="Oval 140"/>
            <p:cNvSpPr/>
            <p:nvPr/>
          </p:nvSpPr>
          <p:spPr>
            <a:xfrm>
              <a:off x="3772728" y="3945516"/>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42" name="Oval 141"/>
            <p:cNvSpPr/>
            <p:nvPr/>
          </p:nvSpPr>
          <p:spPr>
            <a:xfrm>
              <a:off x="3925128" y="4097916"/>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grpSp>
          <p:nvGrpSpPr>
            <p:cNvPr id="143" name="Group 142"/>
            <p:cNvGrpSpPr/>
            <p:nvPr/>
          </p:nvGrpSpPr>
          <p:grpSpPr>
            <a:xfrm>
              <a:off x="1525308" y="4331256"/>
              <a:ext cx="2519843" cy="1324"/>
              <a:chOff x="1526385" y="4338399"/>
              <a:chExt cx="2059507" cy="1324"/>
            </a:xfrm>
          </p:grpSpPr>
          <p:cxnSp>
            <p:nvCxnSpPr>
              <p:cNvPr id="149" name="Straight Connector 148"/>
              <p:cNvCxnSpPr/>
              <p:nvPr/>
            </p:nvCxnSpPr>
            <p:spPr>
              <a:xfrm>
                <a:off x="1526385" y="4338399"/>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2351156" y="4339723"/>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3174412" y="4338666"/>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a:off x="1940679" y="4338399"/>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2763509" y="4338666"/>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44" name="Group 143"/>
            <p:cNvGrpSpPr/>
            <p:nvPr/>
          </p:nvGrpSpPr>
          <p:grpSpPr>
            <a:xfrm>
              <a:off x="2028761" y="1705230"/>
              <a:ext cx="1519691" cy="2627399"/>
              <a:chOff x="2028761" y="1705230"/>
              <a:chExt cx="1519691" cy="2627399"/>
            </a:xfrm>
          </p:grpSpPr>
          <p:cxnSp>
            <p:nvCxnSpPr>
              <p:cNvPr id="145" name="Straight Connector 144"/>
              <p:cNvCxnSpPr/>
              <p:nvPr/>
            </p:nvCxnSpPr>
            <p:spPr>
              <a:xfrm flipH="1" flipV="1">
                <a:off x="2028761" y="1705236"/>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flipH="1" flipV="1">
                <a:off x="2532418" y="1705284"/>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flipH="1" flipV="1">
                <a:off x="3044795" y="1705230"/>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flipH="1" flipV="1">
                <a:off x="3548452" y="1705278"/>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8024878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2565</TotalTime>
  <Words>1867</Words>
  <Application>Microsoft Office PowerPoint</Application>
  <PresentationFormat>On-screen Show (4:3)</PresentationFormat>
  <Paragraphs>222</Paragraphs>
  <Slides>57</Slides>
  <Notes>7</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71" baseType="lpstr">
      <vt:lpstr>MS PGothic</vt:lpstr>
      <vt:lpstr>Arial</vt:lpstr>
      <vt:lpstr>Calibri</vt:lpstr>
      <vt:lpstr>Calibri Light</vt:lpstr>
      <vt:lpstr>CMBX12</vt:lpstr>
      <vt:lpstr>CMMI12</vt:lpstr>
      <vt:lpstr>CMR12</vt:lpstr>
      <vt:lpstr>CMR8</vt:lpstr>
      <vt:lpstr>msgothic</vt:lpstr>
      <vt:lpstr>Symbol</vt:lpstr>
      <vt:lpstr>Times New Roman</vt:lpstr>
      <vt:lpstr>Wingdings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Image Categorization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The University of Iowa</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Darcy, Isabel K</dc:creator>
  <cp:keywords/>
  <dc:description/>
  <cp:lastModifiedBy>Darcy, Isabel K</cp:lastModifiedBy>
  <cp:revision>57</cp:revision>
  <dcterms:created xsi:type="dcterms:W3CDTF">2015-04-14T01:56:55Z</dcterms:created>
  <dcterms:modified xsi:type="dcterms:W3CDTF">2015-04-22T14:28:46Z</dcterms:modified>
  <cp:category/>
</cp:coreProperties>
</file>