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76" r:id="rId2"/>
    <p:sldId id="381" r:id="rId3"/>
    <p:sldId id="384" r:id="rId4"/>
    <p:sldId id="382" r:id="rId5"/>
    <p:sldId id="388" r:id="rId6"/>
    <p:sldId id="386" r:id="rId7"/>
    <p:sldId id="383" r:id="rId8"/>
    <p:sldId id="385" r:id="rId9"/>
    <p:sldId id="387" r:id="rId10"/>
    <p:sldId id="389" r:id="rId11"/>
    <p:sldId id="390" r:id="rId12"/>
    <p:sldId id="391" r:id="rId13"/>
    <p:sldId id="377" r:id="rId14"/>
    <p:sldId id="378" r:id="rId15"/>
    <p:sldId id="379" r:id="rId16"/>
    <p:sldId id="380" r:id="rId17"/>
    <p:sldId id="334" r:id="rId18"/>
    <p:sldId id="335" r:id="rId19"/>
    <p:sldId id="336" r:id="rId20"/>
    <p:sldId id="356" r:id="rId21"/>
    <p:sldId id="357" r:id="rId22"/>
    <p:sldId id="358" r:id="rId23"/>
    <p:sldId id="359" r:id="rId24"/>
    <p:sldId id="360" r:id="rId25"/>
    <p:sldId id="361" r:id="rId26"/>
    <p:sldId id="362" r:id="rId27"/>
    <p:sldId id="363" r:id="rId28"/>
    <p:sldId id="338" r:id="rId29"/>
    <p:sldId id="339" r:id="rId30"/>
    <p:sldId id="340" r:id="rId31"/>
    <p:sldId id="341" r:id="rId32"/>
    <p:sldId id="342" r:id="rId33"/>
    <p:sldId id="343" r:id="rId34"/>
    <p:sldId id="344" r:id="rId35"/>
    <p:sldId id="345" r:id="rId36"/>
    <p:sldId id="346" r:id="rId37"/>
    <p:sldId id="369" r:id="rId38"/>
    <p:sldId id="370" r:id="rId39"/>
    <p:sldId id="371" r:id="rId40"/>
    <p:sldId id="373" r:id="rId41"/>
    <p:sldId id="372" r:id="rId42"/>
    <p:sldId id="374" r:id="rId43"/>
    <p:sldId id="354" r:id="rId44"/>
    <p:sldId id="355" r:id="rId45"/>
    <p:sldId id="367" r:id="rId46"/>
    <p:sldId id="368" r:id="rId47"/>
    <p:sldId id="375" r:id="rId48"/>
    <p:sldId id="353" r:id="rId49"/>
    <p:sldId id="366" r:id="rId50"/>
    <p:sldId id="364" r:id="rId51"/>
    <p:sldId id="365" r:id="rId52"/>
    <p:sldId id="35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FF"/>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204" autoAdjust="0"/>
    <p:restoredTop sz="94660"/>
  </p:normalViewPr>
  <p:slideViewPr>
    <p:cSldViewPr snapToGrid="0">
      <p:cViewPr varScale="1">
        <p:scale>
          <a:sx n="67" d="100"/>
          <a:sy n="67" d="100"/>
        </p:scale>
        <p:origin x="68" y="4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4/21/2015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1</a:t>
            </a:fld>
            <a:endParaRPr lang="en-US"/>
          </a:p>
        </p:txBody>
      </p:sp>
    </p:spTree>
    <p:extLst>
      <p:ext uri="{BB962C8B-B14F-4D97-AF65-F5344CB8AC3E}">
        <p14:creationId xmlns:p14="http://schemas.microsoft.com/office/powerpoint/2010/main" val="165052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extLst>
      <p:ext uri="{BB962C8B-B14F-4D97-AF65-F5344CB8AC3E}">
        <p14:creationId xmlns:p14="http://schemas.microsoft.com/office/powerpoint/2010/main" val="39633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extLst>
      <p:ext uri="{BB962C8B-B14F-4D97-AF65-F5344CB8AC3E}">
        <p14:creationId xmlns:p14="http://schemas.microsoft.com/office/powerpoint/2010/main" val="27314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16</a:t>
            </a:fld>
            <a:endParaRPr lang="en-US"/>
          </a:p>
        </p:txBody>
      </p:sp>
    </p:spTree>
    <p:extLst>
      <p:ext uri="{BB962C8B-B14F-4D97-AF65-F5344CB8AC3E}">
        <p14:creationId xmlns:p14="http://schemas.microsoft.com/office/powerpoint/2010/main" val="239378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Identification of cyclic genes based on the PSM microarray time series. (</a:t>
            </a:r>
            <a:r>
              <a:rPr lang="en-GB" sz="1300" b="1">
                <a:latin typeface="Arial" charset="0"/>
                <a:cs typeface="msgothic" charset="0"/>
              </a:rPr>
              <a:t>A</a:t>
            </a:r>
            <a:r>
              <a:rPr lang="en-GB">
                <a:latin typeface="Arial" charset="0"/>
                <a:cs typeface="msgothic" charset="0"/>
              </a:rPr>
              <a:t>) Left side of the 17 mouse embryos, whose right posterior PSMs (below red hatched line) were dissected for microarray analysis. Embryos were ordered along one segmentation clock cycle according to the position of </a:t>
            </a:r>
            <a:r>
              <a:rPr lang="en-GB" i="1">
                <a:latin typeface="Arial" charset="0"/>
                <a:cs typeface="msgothic" charset="0"/>
              </a:rPr>
              <a:t>Lfng</a:t>
            </a:r>
            <a:r>
              <a:rPr lang="en-GB">
                <a:latin typeface="Arial" charset="0"/>
                <a:cs typeface="msgothic" charset="0"/>
              </a:rPr>
              <a:t> stripes in their left PSM as revealed by in situ hybridization (fig. S1). (</a:t>
            </a:r>
            <a:r>
              <a:rPr lang="en-GB" sz="1300" b="1">
                <a:latin typeface="Arial" charset="0"/>
                <a:cs typeface="msgothic" charset="0"/>
              </a:rPr>
              <a:t>B</a:t>
            </a:r>
            <a:r>
              <a:rPr lang="en-GB">
                <a:latin typeface="Arial" charset="0"/>
                <a:cs typeface="msgothic" charset="0"/>
              </a:rPr>
              <a:t>) Log</a:t>
            </a:r>
            <a:r>
              <a:rPr lang="en-GB" baseline="-33000">
                <a:latin typeface="Arial" charset="0"/>
                <a:cs typeface="msgothic" charset="0"/>
              </a:rPr>
              <a:t>2</a:t>
            </a:r>
            <a:r>
              <a:rPr lang="en-GB">
                <a:latin typeface="Arial" charset="0"/>
                <a:cs typeface="msgothic" charset="0"/>
              </a:rPr>
              <a:t> ratios of the expression levels of the </a:t>
            </a:r>
            <a:r>
              <a:rPr lang="en-GB" i="1">
                <a:latin typeface="Arial" charset="0"/>
                <a:cs typeface="msgothic" charset="0"/>
              </a:rPr>
              <a:t>Hes1</a:t>
            </a:r>
            <a:r>
              <a:rPr lang="en-GB">
                <a:latin typeface="Arial" charset="0"/>
                <a:cs typeface="msgothic" charset="0"/>
              </a:rPr>
              <a:t> (blue) and </a:t>
            </a:r>
            <a:r>
              <a:rPr lang="en-GB" i="1">
                <a:latin typeface="Arial" charset="0"/>
                <a:cs typeface="msgothic" charset="0"/>
              </a:rPr>
              <a:t>Axin2</a:t>
            </a:r>
            <a:r>
              <a:rPr lang="en-GB">
                <a:latin typeface="Arial" charset="0"/>
                <a:cs typeface="msgothic" charset="0"/>
              </a:rPr>
              <a:t> (red) cyclic genes in each microarray of the time series. (</a:t>
            </a:r>
            <a:r>
              <a:rPr lang="en-GB" sz="1300" b="1">
                <a:latin typeface="Arial" charset="0"/>
                <a:cs typeface="msgothic" charset="0"/>
              </a:rPr>
              <a:t>C</a:t>
            </a:r>
            <a:r>
              <a:rPr lang="en-GB">
                <a:latin typeface="Arial" charset="0"/>
                <a:cs typeface="msgothic" charset="0"/>
              </a:rPr>
              <a:t>) Phaseogram of the cyclic genes identified by microarray and L-S analysis. Blue, decrease in gene expression; yellow, increase in gene expression; pink squares, genes validated by in situ hybridization; and orange circles, nonvalidated genes, that is, not evidently cyclical as detected by in situ hybridization.</a:t>
            </a:r>
          </a:p>
        </p:txBody>
      </p:sp>
    </p:spTree>
    <p:extLst>
      <p:ext uri="{BB962C8B-B14F-4D97-AF65-F5344CB8AC3E}">
        <p14:creationId xmlns:p14="http://schemas.microsoft.com/office/powerpoint/2010/main" val="75215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C1B91-A3D4-8D4E-9E64-01769613AB4C}" type="slidenum">
              <a:rPr lang="en-US" smtClean="0"/>
              <a:t>48</a:t>
            </a:fld>
            <a:endParaRPr lang="en-US"/>
          </a:p>
        </p:txBody>
      </p:sp>
    </p:spTree>
    <p:extLst>
      <p:ext uri="{BB962C8B-B14F-4D97-AF65-F5344CB8AC3E}">
        <p14:creationId xmlns:p14="http://schemas.microsoft.com/office/powerpoint/2010/main" val="310500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4/21/2015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ieeexplore.ieee.org/xpls/icp.jsp?arnumber=5872535"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hyperlink" Target="http://www.ebi.ac.uk/arrayexpres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hyperlink" Target="http://www.ams.org/publications/authors/books/postpub/mbk-69"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113952" y="287527"/>
            <a:ext cx="3863785" cy="6001643"/>
          </a:xfrm>
          <a:prstGeom prst="rect">
            <a:avLst/>
          </a:prstGeom>
          <a:noFill/>
        </p:spPr>
        <p:txBody>
          <a:bodyPr wrap="square" rtlCol="0">
            <a:spAutoFit/>
          </a:bodyPr>
          <a:lstStyle/>
          <a:p>
            <a:r>
              <a:rPr lang="en-US" sz="2400" dirty="0" smtClean="0">
                <a:solidFill>
                  <a:srgbClr val="C00000"/>
                </a:solidFill>
              </a:rPr>
              <a:t>For H</a:t>
            </a:r>
            <a:r>
              <a:rPr lang="en-US" sz="2400" baseline="-25000" dirty="0" smtClean="0">
                <a:solidFill>
                  <a:srgbClr val="C00000"/>
                </a:solidFill>
              </a:rPr>
              <a:t>0</a:t>
            </a:r>
            <a:r>
              <a:rPr lang="en-US" sz="2400" dirty="0" smtClean="0">
                <a:solidFill>
                  <a:srgbClr val="C00000"/>
                </a:solidFill>
              </a:rPr>
              <a:t>, can observe how fast connections form, possibly noting concavity</a:t>
            </a:r>
          </a:p>
          <a:p>
            <a:endParaRPr lang="en-US" sz="2400" dirty="0" smtClean="0"/>
          </a:p>
          <a:p>
            <a:endParaRPr lang="en-US" sz="2400" dirty="0"/>
          </a:p>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345537" y="4866616"/>
            <a:ext cx="3632200" cy="472440"/>
          </a:xfrm>
          <a:prstGeom prst="rect">
            <a:avLst/>
          </a:prstGeom>
        </p:spPr>
      </p:pic>
      <p:sp>
        <p:nvSpPr>
          <p:cNvPr id="4" name="Rectangle 3"/>
          <p:cNvSpPr/>
          <p:nvPr/>
        </p:nvSpPr>
        <p:spPr>
          <a:xfrm>
            <a:off x="181404" y="6548948"/>
            <a:ext cx="5979553" cy="369332"/>
          </a:xfrm>
          <a:prstGeom prst="rect">
            <a:avLst/>
          </a:prstGeom>
        </p:spPr>
        <p:txBody>
          <a:bodyPr wrap="square">
            <a:spAutoFit/>
          </a:bodyPr>
          <a:lstStyle/>
          <a:p>
            <a:r>
              <a:rPr lang="en-US" dirty="0">
                <a:hlinkClick r:id="rId5"/>
              </a:rPr>
              <a:t>http://</a:t>
            </a:r>
            <a:r>
              <a:rPr lang="en-US" dirty="0" smtClean="0">
                <a:hlinkClick r:id="rId5"/>
              </a:rPr>
              <a:t>ieeexplore.ieee.org/xpls/icp.jsp?arnumber=5872535</a:t>
            </a:r>
            <a:r>
              <a:rPr lang="en-US" dirty="0" smtClean="0"/>
              <a:t> </a:t>
            </a:r>
            <a:endParaRPr lang="en-US" dirty="0"/>
          </a:p>
        </p:txBody>
      </p:sp>
    </p:spTree>
    <p:extLst>
      <p:ext uri="{BB962C8B-B14F-4D97-AF65-F5344CB8AC3E}">
        <p14:creationId xmlns:p14="http://schemas.microsoft.com/office/powerpoint/2010/main" val="391315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spTree>
    <p:extLst>
      <p:ext uri="{BB962C8B-B14F-4D97-AF65-F5344CB8AC3E}">
        <p14:creationId xmlns:p14="http://schemas.microsoft.com/office/powerpoint/2010/main" val="280158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52425"/>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0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737" y="3200400"/>
            <a:ext cx="5284065" cy="3657600"/>
          </a:xfrm>
          <a:prstGeom prst="rect">
            <a:avLst/>
          </a:prstGeom>
        </p:spPr>
      </p:pic>
    </p:spTree>
    <p:extLst>
      <p:ext uri="{BB962C8B-B14F-4D97-AF65-F5344CB8AC3E}">
        <p14:creationId xmlns:p14="http://schemas.microsoft.com/office/powerpoint/2010/main" val="124893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49" y="-238125"/>
            <a:ext cx="3963052" cy="27432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819" b="-486"/>
          <a:stretch/>
        </p:blipFill>
        <p:spPr>
          <a:xfrm>
            <a:off x="5129049" y="2322195"/>
            <a:ext cx="3963052" cy="23774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763" b="-15763"/>
          <a:stretch/>
        </p:blipFill>
        <p:spPr>
          <a:xfrm>
            <a:off x="5129049" y="4480560"/>
            <a:ext cx="3963052"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8125"/>
            <a:ext cx="3963045" cy="27432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346" b="-2014"/>
          <a:stretch/>
        </p:blipFill>
        <p:spPr>
          <a:xfrm>
            <a:off x="0" y="2316480"/>
            <a:ext cx="3963045" cy="237744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4026" b="-14026"/>
          <a:stretch/>
        </p:blipFill>
        <p:spPr>
          <a:xfrm>
            <a:off x="0" y="4471035"/>
            <a:ext cx="3963045" cy="2743200"/>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9735" t="13124" r="4896" b="-13124"/>
          <a:stretch/>
        </p:blipFill>
        <p:spPr>
          <a:xfrm>
            <a:off x="2114550" y="4417695"/>
            <a:ext cx="3383280" cy="2743200"/>
          </a:xfrm>
          <a:prstGeom prst="rect">
            <a:avLst/>
          </a:prstGeom>
        </p:spPr>
      </p:pic>
    </p:spTree>
    <p:extLst>
      <p:ext uri="{BB962C8B-B14F-4D97-AF65-F5344CB8AC3E}">
        <p14:creationId xmlns:p14="http://schemas.microsoft.com/office/powerpoint/2010/main" val="2051431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TextBox 1"/>
          <p:cNvSpPr txBox="1"/>
          <p:nvPr/>
        </p:nvSpPr>
        <p:spPr>
          <a:xfrm>
            <a:off x="134912" y="719528"/>
            <a:ext cx="8814216" cy="553998"/>
          </a:xfrm>
          <a:prstGeom prst="rect">
            <a:avLst/>
          </a:prstGeom>
          <a:noFill/>
        </p:spPr>
        <p:txBody>
          <a:bodyPr wrap="square" rtlCol="0">
            <a:spAutoFit/>
          </a:bodyPr>
          <a:lstStyle/>
          <a:p>
            <a:r>
              <a:rPr lang="en-US" sz="3000" dirty="0" smtClean="0">
                <a:solidFill>
                  <a:srgbClr val="C00000"/>
                </a:solidFill>
              </a:rPr>
              <a:t>Use (</a:t>
            </a:r>
            <a:r>
              <a:rPr lang="en-US" sz="3000" dirty="0" smtClean="0">
                <a:solidFill>
                  <a:srgbClr val="C00000"/>
                </a:solidFill>
                <a:latin typeface="Symbol" panose="05050102010706020507" pitchFamily="18" charset="2"/>
              </a:rPr>
              <a:t>b</a:t>
            </a:r>
            <a:r>
              <a:rPr lang="en-US" sz="3000" baseline="-25000" dirty="0" smtClean="0">
                <a:solidFill>
                  <a:srgbClr val="C00000"/>
                </a:solidFill>
              </a:rPr>
              <a:t>0</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1</a:t>
            </a:r>
            <a:r>
              <a:rPr lang="en-US" sz="3000" dirty="0" smtClean="0">
                <a:solidFill>
                  <a:srgbClr val="C00000"/>
                </a:solidFill>
              </a:rPr>
              <a:t>, </a:t>
            </a:r>
            <a:r>
              <a:rPr lang="en-US" sz="3000" dirty="0" smtClean="0">
                <a:solidFill>
                  <a:srgbClr val="C00000"/>
                </a:solidFill>
                <a:latin typeface="Symbol" panose="05050102010706020507" pitchFamily="18" charset="2"/>
              </a:rPr>
              <a:t>b</a:t>
            </a:r>
            <a:r>
              <a:rPr lang="en-US" sz="3000" baseline="-25000" dirty="0" smtClean="0">
                <a:solidFill>
                  <a:srgbClr val="C00000"/>
                </a:solidFill>
              </a:rPr>
              <a:t>2</a:t>
            </a:r>
            <a:r>
              <a:rPr lang="en-US" sz="3000" dirty="0" smtClean="0">
                <a:solidFill>
                  <a:srgbClr val="C00000"/>
                </a:solidFill>
              </a:rPr>
              <a:t>, …) for classification, where </a:t>
            </a:r>
            <a:r>
              <a:rPr lang="en-US" sz="3000" dirty="0" smtClean="0">
                <a:solidFill>
                  <a:srgbClr val="C00000"/>
                </a:solidFill>
                <a:latin typeface="Symbol" panose="05050102010706020507" pitchFamily="18" charset="2"/>
              </a:rPr>
              <a:t>b</a:t>
            </a:r>
            <a:r>
              <a:rPr lang="en-US" sz="3000" baseline="-25000" dirty="0">
                <a:solidFill>
                  <a:srgbClr val="C00000"/>
                </a:solidFill>
              </a:rPr>
              <a:t>i</a:t>
            </a:r>
            <a:r>
              <a:rPr lang="en-US" sz="3000" baseline="-25000" dirty="0" smtClean="0">
                <a:solidFill>
                  <a:srgbClr val="C00000"/>
                </a:solidFill>
              </a:rPr>
              <a:t> </a:t>
            </a:r>
            <a:r>
              <a:rPr lang="en-US" sz="3000" dirty="0" smtClean="0">
                <a:solidFill>
                  <a:srgbClr val="C00000"/>
                </a:solidFill>
              </a:rPr>
              <a:t>= rank of H</a:t>
            </a:r>
            <a:r>
              <a:rPr lang="en-US" sz="3000" baseline="-25000" dirty="0" smtClean="0">
                <a:solidFill>
                  <a:srgbClr val="C00000"/>
                </a:solidFill>
              </a:rPr>
              <a:t>i</a:t>
            </a:r>
            <a:endParaRPr lang="en-US" sz="3000" dirty="0">
              <a:solidFill>
                <a:srgbClr val="C00000"/>
              </a:solidFill>
            </a:endParaRPr>
          </a:p>
        </p:txBody>
      </p:sp>
    </p:spTree>
    <p:extLst>
      <p:ext uri="{BB962C8B-B14F-4D97-AF65-F5344CB8AC3E}">
        <p14:creationId xmlns:p14="http://schemas.microsoft.com/office/powerpoint/2010/main" val="19608512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 shuffled data 52700 times.</a:t>
            </a:r>
            <a:endParaRPr lang="en-US" dirty="0"/>
          </a:p>
        </p:txBody>
      </p:sp>
    </p:spTree>
    <p:extLst>
      <p:ext uri="{BB962C8B-B14F-4D97-AF65-F5344CB8AC3E}">
        <p14:creationId xmlns:p14="http://schemas.microsoft.com/office/powerpoint/2010/main" val="373042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341209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391996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255"/>
            <a:ext cx="9144000" cy="2488040"/>
          </a:xfrm>
          <a:prstGeom prst="rect">
            <a:avLst/>
          </a:prstGeom>
        </p:spPr>
      </p:pic>
      <p:sp>
        <p:nvSpPr>
          <p:cNvPr id="3" name="Rectangle 2"/>
          <p:cNvSpPr/>
          <p:nvPr/>
        </p:nvSpPr>
        <p:spPr>
          <a:xfrm>
            <a:off x="0" y="264210"/>
            <a:ext cx="9144000" cy="415498"/>
          </a:xfrm>
          <a:prstGeom prst="rect">
            <a:avLst/>
          </a:prstGeom>
        </p:spPr>
        <p:txBody>
          <a:bodyPr wrap="square">
            <a:spAutoFit/>
          </a:bodyPr>
          <a:lstStyle/>
          <a:p>
            <a:r>
              <a:rPr lang="en-US" sz="2100" dirty="0" smtClean="0">
                <a:solidFill>
                  <a:srgbClr val="0000FF"/>
                </a:solidFill>
              </a:rPr>
              <a:t>http://</a:t>
            </a:r>
            <a:r>
              <a:rPr lang="en-US" sz="2100" dirty="0" err="1" smtClean="0">
                <a:solidFill>
                  <a:srgbClr val="0000FF"/>
                </a:solidFill>
              </a:rPr>
              <a:t>www.plosone.org</a:t>
            </a:r>
            <a:r>
              <a:rPr lang="en-US" sz="2100" dirty="0" smtClean="0">
                <a:solidFill>
                  <a:srgbClr val="0000FF"/>
                </a:solidFill>
              </a:rPr>
              <a:t>/article/info%3Adoi%2F10.1371%2Fjournal.pone.0002856</a:t>
            </a:r>
            <a:endParaRPr lang="en-US" sz="2100" dirty="0">
              <a:solidFill>
                <a:srgbClr val="0000FF"/>
              </a:solidFill>
            </a:endParaRPr>
          </a:p>
        </p:txBody>
      </p:sp>
      <p:sp>
        <p:nvSpPr>
          <p:cNvPr id="4" name="Rectangle 3"/>
          <p:cNvSpPr/>
          <p:nvPr/>
        </p:nvSpPr>
        <p:spPr>
          <a:xfrm>
            <a:off x="8183562" y="2768551"/>
            <a:ext cx="936625" cy="369332"/>
          </a:xfrm>
          <a:prstGeom prst="rect">
            <a:avLst/>
          </a:prstGeom>
        </p:spPr>
        <p:txBody>
          <a:bodyPr wrap="square">
            <a:spAutoFit/>
          </a:bodyPr>
          <a:lstStyle/>
          <a:p>
            <a:r>
              <a:rPr lang="en-US" dirty="0" smtClean="0"/>
              <a:t>2008</a:t>
            </a:r>
            <a:endParaRPr lang="en-US" dirty="0"/>
          </a:p>
        </p:txBody>
      </p:sp>
      <p:pic>
        <p:nvPicPr>
          <p:cNvPr id="6" name="Picture 5"/>
          <p:cNvPicPr>
            <a:picLocks noChangeAspect="1"/>
          </p:cNvPicPr>
          <p:nvPr/>
        </p:nvPicPr>
        <p:blipFill>
          <a:blip r:embed="rId3"/>
          <a:stretch>
            <a:fillRect/>
          </a:stretch>
        </p:blipFill>
        <p:spPr>
          <a:xfrm>
            <a:off x="6823075" y="3800670"/>
            <a:ext cx="1828800" cy="2787805"/>
          </a:xfrm>
          <a:prstGeom prst="rect">
            <a:avLst/>
          </a:prstGeom>
        </p:spPr>
      </p:pic>
      <p:cxnSp>
        <p:nvCxnSpPr>
          <p:cNvPr id="8" name="Straight Connector 7"/>
          <p:cNvCxnSpPr/>
          <p:nvPr/>
        </p:nvCxnSpPr>
        <p:spPr>
          <a:xfrm>
            <a:off x="15875" y="3296633"/>
            <a:ext cx="9120187"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375" y="4032250"/>
            <a:ext cx="5381625" cy="2062103"/>
          </a:xfrm>
          <a:prstGeom prst="rect">
            <a:avLst/>
          </a:prstGeom>
          <a:noFill/>
        </p:spPr>
        <p:txBody>
          <a:bodyPr wrap="square" rtlCol="0">
            <a:spAutoFit/>
          </a:bodyPr>
          <a:lstStyle/>
          <a:p>
            <a:r>
              <a:rPr lang="en-US" sz="3200" dirty="0" smtClean="0"/>
              <a:t>And section 9.1 in Computational Topology: An Introduction By Herbert </a:t>
            </a:r>
            <a:r>
              <a:rPr lang="en-US" sz="3200" dirty="0" err="1" smtClean="0"/>
              <a:t>Edelsbrunner</a:t>
            </a:r>
            <a:r>
              <a:rPr lang="en-US" sz="3200" dirty="0" smtClean="0"/>
              <a:t>, John </a:t>
            </a:r>
            <a:r>
              <a:rPr lang="en-US" sz="3200" dirty="0" err="1" smtClean="0"/>
              <a:t>Harer</a:t>
            </a:r>
            <a:r>
              <a:rPr lang="en-US" sz="3200" dirty="0" smtClean="0"/>
              <a:t> </a:t>
            </a:r>
            <a:endParaRPr lang="en-US" sz="3200" dirty="0"/>
          </a:p>
        </p:txBody>
      </p:sp>
    </p:spTree>
    <p:extLst>
      <p:ext uri="{BB962C8B-B14F-4D97-AF65-F5344CB8AC3E}">
        <p14:creationId xmlns:p14="http://schemas.microsoft.com/office/powerpoint/2010/main" val="207462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6" y="476250"/>
            <a:ext cx="8620124" cy="6001642"/>
          </a:xfrm>
          <a:prstGeom prst="rect">
            <a:avLst/>
          </a:prstGeom>
          <a:noFill/>
        </p:spPr>
        <p:txBody>
          <a:bodyPr wrap="square" rtlCol="0">
            <a:spAutoFit/>
          </a:bodyPr>
          <a:lstStyle/>
          <a:p>
            <a:r>
              <a:rPr lang="en-US" sz="3200" dirty="0" smtClean="0"/>
              <a:t>Goal:  To determine what genes are involved in a particular periodic pathway</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Application: segmentation clock of mouse embryo.</a:t>
            </a:r>
          </a:p>
          <a:p>
            <a:endParaRPr lang="en-US" sz="3200" dirty="0" smtClean="0"/>
          </a:p>
          <a:p>
            <a:pPr marL="457200" indent="-457200">
              <a:buFont typeface="Arial"/>
              <a:buChar char="•"/>
            </a:pPr>
            <a:r>
              <a:rPr lang="en-US" sz="3200" dirty="0" smtClean="0"/>
              <a:t>1 somite develops about every 2 hours</a:t>
            </a:r>
          </a:p>
          <a:p>
            <a:pPr marL="457200" indent="-457200">
              <a:buFont typeface="Arial"/>
              <a:buChar char="•"/>
            </a:pPr>
            <a:endParaRPr lang="en-US" sz="3200" dirty="0" smtClean="0"/>
          </a:p>
          <a:p>
            <a:r>
              <a:rPr lang="en-US" sz="3200" dirty="0" smtClean="0"/>
              <a:t>What genes are involved in somite development? </a:t>
            </a:r>
            <a:endParaRPr lang="en-US" sz="3200" dirty="0"/>
          </a:p>
        </p:txBody>
      </p:sp>
    </p:spTree>
    <p:extLst>
      <p:ext uri="{BB962C8B-B14F-4D97-AF65-F5344CB8AC3E}">
        <p14:creationId xmlns:p14="http://schemas.microsoft.com/office/powerpoint/2010/main" val="2592689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2750"/>
            <a:ext cx="860425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pPr algn="r"/>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 gene k</a:t>
            </a:r>
          </a:p>
        </p:txBody>
      </p:sp>
    </p:spTree>
    <p:extLst>
      <p:ext uri="{BB962C8B-B14F-4D97-AF65-F5344CB8AC3E}">
        <p14:creationId xmlns:p14="http://schemas.microsoft.com/office/powerpoint/2010/main" val="161133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289259"/>
            <a:ext cx="5284064" cy="3657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3568"/>
            <a:ext cx="5284065"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5" y="3073568"/>
            <a:ext cx="5284065" cy="3657600"/>
          </a:xfrm>
          <a:prstGeom prst="rect">
            <a:avLst/>
          </a:prstGeom>
        </p:spPr>
      </p:pic>
    </p:spTree>
    <p:extLst>
      <p:ext uri="{BB962C8B-B14F-4D97-AF65-F5344CB8AC3E}">
        <p14:creationId xmlns:p14="http://schemas.microsoft.com/office/powerpoint/2010/main" val="420120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304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3386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spTree>
    <p:extLst>
      <p:ext uri="{BB962C8B-B14F-4D97-AF65-F5344CB8AC3E}">
        <p14:creationId xmlns:p14="http://schemas.microsoft.com/office/powerpoint/2010/main" val="1343328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986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405467" y="1659516"/>
            <a:ext cx="2675447" cy="2802417"/>
            <a:chOff x="1405467" y="1659516"/>
            <a:chExt cx="2675447" cy="2802417"/>
          </a:xfrm>
        </p:grpSpPr>
        <p:cxnSp>
          <p:nvCxnSpPr>
            <p:cNvPr id="3" name="Straight Connector 2"/>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4855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155861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94267"/>
            <a:ext cx="6925733" cy="584775"/>
          </a:xfrm>
          <a:prstGeom prst="rect">
            <a:avLst/>
          </a:prstGeom>
          <a:noFill/>
        </p:spPr>
        <p:txBody>
          <a:bodyPr wrap="square" rtlCol="0">
            <a:spAutoFit/>
          </a:bodyPr>
          <a:lstStyle/>
          <a:p>
            <a:r>
              <a:rPr lang="en-US" sz="3200" dirty="0" smtClean="0"/>
              <a:t>Period 2</a:t>
            </a:r>
          </a:p>
        </p:txBody>
      </p:sp>
    </p:spTree>
    <p:extLst>
      <p:ext uri="{BB962C8B-B14F-4D97-AF65-F5344CB8AC3E}">
        <p14:creationId xmlns:p14="http://schemas.microsoft.com/office/powerpoint/2010/main" val="303620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2750"/>
            <a:ext cx="860425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pPr algn="r"/>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 gene k</a:t>
            </a:r>
          </a:p>
        </p:txBody>
      </p:sp>
    </p:spTree>
    <p:extLst>
      <p:ext uri="{BB962C8B-B14F-4D97-AF65-F5344CB8AC3E}">
        <p14:creationId xmlns:p14="http://schemas.microsoft.com/office/powerpoint/2010/main" val="1941989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dirty="0" err="1"/>
              <a:t>Dequéant</a:t>
            </a:r>
            <a:r>
              <a:rPr lang="en-US" sz="1100" dirty="0"/>
              <a:t> M-L, </a:t>
            </a:r>
            <a:r>
              <a:rPr lang="en-US" sz="1100" dirty="0" err="1"/>
              <a:t>Ahnert</a:t>
            </a:r>
            <a:r>
              <a:rPr lang="en-US" sz="1100" dirty="0"/>
              <a:t> S, </a:t>
            </a:r>
            <a:r>
              <a:rPr lang="en-US" sz="1100" dirty="0" err="1"/>
              <a:t>Edelsbrunner</a:t>
            </a:r>
            <a:r>
              <a:rPr lang="en-US" sz="1100" dirty="0"/>
              <a:t> H, Fink TMA, et al. (2008) Comparison of Pattern Detection Methods in Microarray Time Series of the Segmentation Clock. </a:t>
            </a:r>
            <a:r>
              <a:rPr lang="en-US" sz="1100" dirty="0" err="1"/>
              <a:t>PLoS</a:t>
            </a:r>
            <a:r>
              <a:rPr lang="en-US" sz="1100" dirty="0"/>
              <a:t> ONE 3(8): e2856. doi:10.1371/journal.pone.0002856</a:t>
            </a:r>
          </a:p>
          <a:p>
            <a:pPr eaLnBrk="1" hangingPunct="1"/>
            <a:r>
              <a:rPr lang="en-US" sz="1100" dirty="0">
                <a:hlinkClick r:id="rId3"/>
              </a:rPr>
              <a:t>http://www.plosone.org/article/info:doi/10.1371/journal.pone.0002856</a:t>
            </a:r>
            <a:endParaRPr lang="en-US" sz="11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0238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70463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07080"/>
            <a:ext cx="9144000" cy="3190875"/>
          </a:xfrm>
          <a:prstGeom prst="rect">
            <a:avLst/>
          </a:prstGeom>
        </p:spPr>
      </p:pic>
      <p:sp>
        <p:nvSpPr>
          <p:cNvPr id="3" name="TextBox 2"/>
          <p:cNvSpPr txBox="1"/>
          <p:nvPr/>
        </p:nvSpPr>
        <p:spPr>
          <a:xfrm>
            <a:off x="220133" y="372533"/>
            <a:ext cx="6891866" cy="584776"/>
          </a:xfrm>
          <a:prstGeom prst="rect">
            <a:avLst/>
          </a:prstGeom>
          <a:noFill/>
        </p:spPr>
        <p:txBody>
          <a:bodyPr wrap="square" rtlCol="0">
            <a:spAutoFit/>
          </a:bodyPr>
          <a:lstStyle/>
          <a:p>
            <a:r>
              <a:rPr lang="en-US" sz="3200" dirty="0" smtClean="0">
                <a:solidFill>
                  <a:srgbClr val="CB0000"/>
                </a:solidFill>
              </a:rPr>
              <a:t>Data from:</a:t>
            </a:r>
          </a:p>
        </p:txBody>
      </p:sp>
    </p:spTree>
    <p:extLst>
      <p:ext uri="{BB962C8B-B14F-4D97-AF65-F5344CB8AC3E}">
        <p14:creationId xmlns:p14="http://schemas.microsoft.com/office/powerpoint/2010/main" val="1706122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25" y="237341"/>
            <a:ext cx="8651875" cy="4154984"/>
          </a:xfrm>
          <a:prstGeom prst="rect">
            <a:avLst/>
          </a:prstGeom>
        </p:spPr>
        <p:txBody>
          <a:bodyPr wrap="square">
            <a:spAutoFit/>
          </a:bodyPr>
          <a:lstStyle/>
          <a:p>
            <a:r>
              <a:rPr lang="en-US" sz="2400" dirty="0" smtClean="0"/>
              <a:t>During the formation of each somite, </a:t>
            </a:r>
            <a:r>
              <a:rPr lang="en-US" sz="2400" dirty="0" err="1" smtClean="0"/>
              <a:t>Lfng</a:t>
            </a:r>
            <a:r>
              <a:rPr lang="en-US" sz="2400" dirty="0" smtClean="0"/>
              <a:t> is expressed in the PSM as a wave that sweeps across the tissue in a posterior-to-anterior direction (1). Therefore, by visually comparing the </a:t>
            </a:r>
            <a:r>
              <a:rPr lang="en-US" sz="2400" dirty="0" err="1" smtClean="0"/>
              <a:t>anteroposterior</a:t>
            </a:r>
            <a:r>
              <a:rPr lang="en-US" sz="2400" dirty="0" smtClean="0"/>
              <a:t> position of the </a:t>
            </a:r>
            <a:r>
              <a:rPr lang="en-US" sz="2400" dirty="0" err="1" smtClean="0"/>
              <a:t>Lfng</a:t>
            </a:r>
            <a:r>
              <a:rPr lang="en-US" sz="2400" dirty="0" smtClean="0"/>
              <a:t> expression stripes in the PSM in stained embryos, it is possible to define an approximate chronological order of the embryos along the segmentation clock oscillation cycle (3, 4). We collected PSM samples from 40 mouse embryos ranging from 19 to 23 </a:t>
            </a:r>
            <a:r>
              <a:rPr lang="en-US" sz="2400" dirty="0" err="1" smtClean="0"/>
              <a:t>somites</a:t>
            </a:r>
            <a:r>
              <a:rPr lang="en-US" sz="2400" dirty="0" smtClean="0"/>
              <a:t> and used their </a:t>
            </a:r>
            <a:r>
              <a:rPr lang="en-US" sz="2400" dirty="0" err="1" smtClean="0"/>
              <a:t>Lfng</a:t>
            </a:r>
            <a:r>
              <a:rPr lang="en-US" sz="2400" dirty="0" smtClean="0"/>
              <a:t> expression patterns as a proxy to select 17 samples covering an entire oscillation cycle.</a:t>
            </a:r>
          </a:p>
          <a:p>
            <a:endParaRPr lang="en-US" sz="2400" dirty="0"/>
          </a:p>
          <a:p>
            <a:r>
              <a:rPr lang="en-US" sz="2400" dirty="0" smtClean="0"/>
              <a:t> </a:t>
            </a:r>
            <a:endParaRPr lang="en-US" sz="2400" dirty="0"/>
          </a:p>
        </p:txBody>
      </p:sp>
      <p:sp>
        <p:nvSpPr>
          <p:cNvPr id="3" name="Rectangle 2"/>
          <p:cNvSpPr/>
          <p:nvPr/>
        </p:nvSpPr>
        <p:spPr>
          <a:xfrm>
            <a:off x="301624" y="4058058"/>
            <a:ext cx="8651875" cy="2308324"/>
          </a:xfrm>
          <a:prstGeom prst="rect">
            <a:avLst/>
          </a:prstGeom>
        </p:spPr>
        <p:txBody>
          <a:bodyPr wrap="square">
            <a:spAutoFit/>
          </a:bodyPr>
          <a:lstStyle/>
          <a:p>
            <a:r>
              <a:rPr lang="en-US" sz="2400" dirty="0" smtClean="0"/>
              <a:t>Indeed, due to technical issues, the right PSM samples of the time series were dissected from mouse embryos belonging to five consecutive somite cycles, and they were ordered based on their phase of </a:t>
            </a:r>
            <a:r>
              <a:rPr lang="en-US" sz="2400" dirty="0" err="1" smtClean="0"/>
              <a:t>Lfng</a:t>
            </a:r>
            <a:r>
              <a:rPr lang="en-US" sz="2400" dirty="0" smtClean="0"/>
              <a:t> expression pattern (revealed by in situ hybridization on the left PSM of each dissected mouse embryo) to reconstitute a unique oscillation cycle [5]. </a:t>
            </a:r>
            <a:endParaRPr lang="en-US" sz="2400" dirty="0"/>
          </a:p>
        </p:txBody>
      </p:sp>
    </p:spTree>
    <p:extLst>
      <p:ext uri="{BB962C8B-B14F-4D97-AF65-F5344CB8AC3E}">
        <p14:creationId xmlns:p14="http://schemas.microsoft.com/office/powerpoint/2010/main" val="2822943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 y="2959267"/>
            <a:ext cx="5284065" cy="3657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73" y="2959267"/>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433636"/>
            <a:ext cx="5284065" cy="3657600"/>
          </a:xfrm>
          <a:prstGeom prst="rect">
            <a:avLst/>
          </a:prstGeom>
        </p:spPr>
      </p:pic>
    </p:spTree>
    <p:extLst>
      <p:ext uri="{BB962C8B-B14F-4D97-AF65-F5344CB8AC3E}">
        <p14:creationId xmlns:p14="http://schemas.microsoft.com/office/powerpoint/2010/main" val="1437910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Fig. 2. Identification of cyclic genes based on the PSM microarray time series.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60" y="979303"/>
            <a:ext cx="7466400" cy="489363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40960" y="5972308"/>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M Dequéant et al. Science 2006;314:1595-1598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Published by AAAS</a:t>
            </a:r>
          </a:p>
        </p:txBody>
      </p:sp>
    </p:spTree>
    <p:extLst>
      <p:ext uri="{BB962C8B-B14F-4D97-AF65-F5344CB8AC3E}">
        <p14:creationId xmlns:p14="http://schemas.microsoft.com/office/powerpoint/2010/main" val="4233407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875"/>
            <a:ext cx="9144000" cy="2592954"/>
          </a:xfrm>
          <a:prstGeom prst="rect">
            <a:avLst/>
          </a:prstGeom>
        </p:spPr>
      </p:pic>
      <p:pic>
        <p:nvPicPr>
          <p:cNvPr id="4" name="Picture 3"/>
          <p:cNvPicPr>
            <a:picLocks noChangeAspect="1"/>
          </p:cNvPicPr>
          <p:nvPr/>
        </p:nvPicPr>
        <p:blipFill>
          <a:blip r:embed="rId3"/>
          <a:stretch>
            <a:fillRect/>
          </a:stretch>
        </p:blipFill>
        <p:spPr>
          <a:xfrm>
            <a:off x="0" y="3259026"/>
            <a:ext cx="9144000" cy="3598974"/>
          </a:xfrm>
          <a:prstGeom prst="rect">
            <a:avLst/>
          </a:prstGeom>
        </p:spPr>
      </p:pic>
      <p:sp>
        <p:nvSpPr>
          <p:cNvPr id="2" name="Rectangle 1"/>
          <p:cNvSpPr/>
          <p:nvPr/>
        </p:nvSpPr>
        <p:spPr>
          <a:xfrm>
            <a:off x="1335414" y="2275959"/>
            <a:ext cx="6237605" cy="1077218"/>
          </a:xfrm>
          <a:prstGeom prst="rect">
            <a:avLst/>
          </a:prstGeom>
          <a:solidFill>
            <a:schemeClr val="bg2"/>
          </a:solidFill>
          <a:ln>
            <a:solidFill>
              <a:schemeClr val="tx1"/>
            </a:solidFill>
          </a:ln>
        </p:spPr>
        <p:txBody>
          <a:bodyPr wrap="none">
            <a:spAutoFit/>
          </a:bodyPr>
          <a:lstStyle/>
          <a:p>
            <a:r>
              <a:rPr lang="en-US" sz="3200" dirty="0" smtClean="0">
                <a:hlinkClick r:id="rId4"/>
              </a:rPr>
              <a:t>http://www.ebi.ac.uk/arrayexpress/</a:t>
            </a:r>
            <a:endParaRPr lang="en-US" sz="3200" dirty="0"/>
          </a:p>
          <a:p>
            <a:r>
              <a:rPr lang="en-US" sz="3200" dirty="0" smtClean="0"/>
              <a:t>accession number E-TABM-163</a:t>
            </a:r>
            <a:endParaRPr lang="en-US" sz="3200" dirty="0"/>
          </a:p>
        </p:txBody>
      </p:sp>
    </p:spTree>
    <p:extLst>
      <p:ext uri="{BB962C8B-B14F-4D97-AF65-F5344CB8AC3E}">
        <p14:creationId xmlns:p14="http://schemas.microsoft.com/office/powerpoint/2010/main" val="2703609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6900"/>
            <a:ext cx="9144000" cy="5641521"/>
          </a:xfrm>
          <a:prstGeom prst="rect">
            <a:avLst/>
          </a:prstGeom>
        </p:spPr>
      </p:pic>
    </p:spTree>
    <p:extLst>
      <p:ext uri="{BB962C8B-B14F-4D97-AF65-F5344CB8AC3E}">
        <p14:creationId xmlns:p14="http://schemas.microsoft.com/office/powerpoint/2010/main" val="165847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57" y="65603"/>
            <a:ext cx="894081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a:t>
            </a:r>
          </a:p>
          <a:p>
            <a:pPr algn="r"/>
            <a:r>
              <a:rPr lang="en-US" sz="3200" dirty="0" smtClean="0"/>
              <a:t>    gene k</a:t>
            </a:r>
          </a:p>
        </p:txBody>
      </p:sp>
    </p:spTree>
    <p:extLst>
      <p:ext uri="{BB962C8B-B14F-4D97-AF65-F5344CB8AC3E}">
        <p14:creationId xmlns:p14="http://schemas.microsoft.com/office/powerpoint/2010/main" val="2601298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603250"/>
            <a:ext cx="8699500" cy="4524315"/>
          </a:xfrm>
          <a:prstGeom prst="rect">
            <a:avLst/>
          </a:prstGeom>
          <a:noFill/>
        </p:spPr>
        <p:txBody>
          <a:bodyPr wrap="square" rtlCol="0">
            <a:spAutoFit/>
          </a:bodyPr>
          <a:lstStyle/>
          <a:p>
            <a:r>
              <a:rPr lang="en-US" sz="3200" dirty="0" smtClean="0"/>
              <a:t>17 time points  </a:t>
            </a:r>
            <a:r>
              <a:rPr lang="en-US" sz="3200" dirty="0" smtClean="0">
                <a:sym typeface="Wingdings"/>
              </a:rPr>
              <a:t>  17 equally space time points</a:t>
            </a:r>
          </a:p>
          <a:p>
            <a:pPr algn="r"/>
            <a:endParaRPr lang="en-US" sz="3200" dirty="0">
              <a:sym typeface="Wingdings"/>
            </a:endParaRPr>
          </a:p>
          <a:p>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err="1" smtClean="0">
                <a:sym typeface="Wingdings"/>
              </a:rPr>
              <a:t>microarry</a:t>
            </a:r>
            <a:r>
              <a:rPr lang="en-US" sz="3200" dirty="0" smtClean="0">
                <a:sym typeface="Wingdings"/>
              </a:rPr>
              <a:t> expression of gene k at time </a:t>
            </a:r>
            <a:r>
              <a:rPr lang="en-US" sz="3200" dirty="0" err="1" smtClean="0">
                <a:sym typeface="Wingdings"/>
              </a:rPr>
              <a:t>i</a:t>
            </a:r>
            <a:r>
              <a:rPr lang="en-US" sz="3200" dirty="0" smtClean="0">
                <a:sym typeface="Wingdings"/>
              </a:rPr>
              <a:t>   ranked</a:t>
            </a:r>
          </a:p>
          <a:p>
            <a:pPr algn="r"/>
            <a:r>
              <a:rPr lang="en-US" sz="3200" dirty="0" smtClean="0">
                <a:sym typeface="Wingdings"/>
              </a:rPr>
              <a:t> order of </a:t>
            </a:r>
            <a:r>
              <a:rPr lang="en-US" sz="3200" dirty="0" err="1" smtClean="0">
                <a:sym typeface="Wingdings"/>
              </a:rPr>
              <a:t>microarry</a:t>
            </a:r>
            <a:r>
              <a:rPr lang="en-US" sz="3200" dirty="0" smtClean="0">
                <a:sym typeface="Wingdings"/>
              </a:rPr>
              <a:t> expression of gene k at time </a:t>
            </a:r>
            <a:r>
              <a:rPr lang="en-US" sz="3200" dirty="0" err="1" smtClean="0">
                <a:sym typeface="Wingdings"/>
              </a:rPr>
              <a:t>i</a:t>
            </a:r>
            <a:endParaRPr lang="en-US" sz="3200" dirty="0" smtClean="0">
              <a:sym typeface="Wingdings"/>
            </a:endParaRPr>
          </a:p>
          <a:p>
            <a:pPr algn="r"/>
            <a:endParaRPr lang="en-US" sz="3200" dirty="0">
              <a:sym typeface="Wingdings"/>
            </a:endParaRPr>
          </a:p>
          <a:p>
            <a:r>
              <a:rPr lang="en-US" sz="3200" dirty="0" smtClean="0">
                <a:sym typeface="Wingdings"/>
              </a:rPr>
              <a:t>Ex:  (0.41, 0.63, 0.11, 0.23, 0.59)    (3, 5, 1, 2, 4). </a:t>
            </a:r>
            <a:endParaRPr lang="en-US" sz="3200" dirty="0" smtClean="0"/>
          </a:p>
        </p:txBody>
      </p:sp>
    </p:spTree>
    <p:extLst>
      <p:ext uri="{BB962C8B-B14F-4D97-AF65-F5344CB8AC3E}">
        <p14:creationId xmlns:p14="http://schemas.microsoft.com/office/powerpoint/2010/main" val="100524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66" y="269502"/>
            <a:ext cx="9144000" cy="6555641"/>
          </a:xfrm>
          <a:prstGeom prst="rect">
            <a:avLst/>
          </a:prstGeom>
        </p:spPr>
        <p:txBody>
          <a:bodyPr wrap="square">
            <a:spAutoFit/>
          </a:bodyPr>
          <a:lstStyle/>
          <a:p>
            <a:r>
              <a:rPr lang="en-US" sz="3000" dirty="0" err="1" smtClean="0"/>
              <a:t>f</a:t>
            </a:r>
            <a:r>
              <a:rPr lang="en-US" sz="3000" baseline="-25000" dirty="0" err="1" smtClean="0"/>
              <a:t>k</a:t>
            </a:r>
            <a:r>
              <a:rPr lang="en-US" sz="3000" baseline="-25000" dirty="0" smtClean="0"/>
              <a:t> </a:t>
            </a:r>
            <a:r>
              <a:rPr lang="en-US" sz="3000" dirty="0" smtClean="0"/>
              <a:t>(time point </a:t>
            </a:r>
            <a:r>
              <a:rPr lang="en-US" sz="3000" dirty="0" err="1" smtClean="0"/>
              <a:t>i</a:t>
            </a:r>
            <a:r>
              <a:rPr lang="en-US" sz="3000" dirty="0" smtClean="0"/>
              <a:t>) =  RNA intensity at time point </a:t>
            </a:r>
            <a:r>
              <a:rPr lang="en-US" sz="3000" dirty="0" err="1" smtClean="0"/>
              <a:t>i</a:t>
            </a:r>
            <a:r>
              <a:rPr lang="en-US" sz="3000" dirty="0" smtClean="0"/>
              <a:t> for gene k.</a:t>
            </a:r>
          </a:p>
          <a:p>
            <a:pPr algn="r"/>
            <a:endParaRPr lang="en-US" sz="3000" dirty="0"/>
          </a:p>
          <a:p>
            <a:r>
              <a:rPr lang="en-US" sz="3000" dirty="0" smtClean="0">
                <a:latin typeface="Symbol" charset="2"/>
                <a:cs typeface="Symbol" charset="2"/>
              </a:rPr>
              <a:t>p</a:t>
            </a:r>
            <a:r>
              <a:rPr lang="en-US" sz="3000" dirty="0" smtClean="0"/>
              <a:t>(</a:t>
            </a:r>
            <a:r>
              <a:rPr lang="en-US" sz="3000" dirty="0" err="1" smtClean="0"/>
              <a:t>f</a:t>
            </a:r>
            <a:r>
              <a:rPr lang="en-US" sz="3000" baseline="-25000" dirty="0" err="1" smtClean="0"/>
              <a:t>k</a:t>
            </a:r>
            <a:r>
              <a:rPr lang="en-US" sz="3000" dirty="0" smtClean="0"/>
              <a:t>)  = replace RNA intensity with rank order.</a:t>
            </a:r>
          </a:p>
          <a:p>
            <a:endParaRPr lang="en-US" sz="3000" dirty="0"/>
          </a:p>
          <a:p>
            <a:pPr algn="ctr"/>
            <a:r>
              <a:rPr lang="en-US" sz="3000" dirty="0" smtClean="0"/>
              <a:t>g(x</a:t>
            </a:r>
            <a:r>
              <a:rPr lang="en-US" sz="3000" baseline="-25000" dirty="0" smtClean="0"/>
              <a:t>i</a:t>
            </a:r>
            <a:r>
              <a:rPr lang="en-US" sz="3000" dirty="0" smtClean="0"/>
              <a:t>) =[ </a:t>
            </a:r>
            <a:r>
              <a:rPr lang="en-US" sz="3000" dirty="0" smtClean="0">
                <a:latin typeface="Symbol" charset="2"/>
                <a:cs typeface="Symbol" charset="2"/>
              </a:rPr>
              <a:t>p</a:t>
            </a:r>
            <a:r>
              <a:rPr lang="en-US" sz="3000" dirty="0" smtClean="0"/>
              <a:t>(</a:t>
            </a:r>
            <a:r>
              <a:rPr lang="en-US" sz="3000" dirty="0" err="1" smtClean="0"/>
              <a:t>f</a:t>
            </a:r>
            <a:r>
              <a:rPr lang="en-US" sz="3000" baseline="-25000" dirty="0" err="1" smtClean="0"/>
              <a:t>k</a:t>
            </a:r>
            <a:r>
              <a:rPr lang="en-US" sz="3000" dirty="0" smtClean="0"/>
              <a:t>)(x</a:t>
            </a:r>
            <a:r>
              <a:rPr lang="en-US" sz="3000" baseline="-25000" dirty="0" smtClean="0"/>
              <a:t>i</a:t>
            </a:r>
            <a:r>
              <a:rPr lang="en-US" sz="3000" dirty="0" smtClean="0"/>
              <a:t>) – 1] / (17 – 1),    for   </a:t>
            </a:r>
            <a:r>
              <a:rPr lang="en-US" sz="3000" dirty="0" err="1" smtClean="0"/>
              <a:t>i</a:t>
            </a:r>
            <a:r>
              <a:rPr lang="en-US" sz="3000" dirty="0" smtClean="0"/>
              <a:t> = 1, …, 17.</a:t>
            </a:r>
          </a:p>
          <a:p>
            <a:endParaRPr lang="en-US" sz="3000" dirty="0"/>
          </a:p>
          <a:p>
            <a:endParaRPr lang="en-US" sz="3000" dirty="0" smtClean="0"/>
          </a:p>
          <a:p>
            <a:endParaRPr lang="en-US" sz="3000" dirty="0"/>
          </a:p>
          <a:p>
            <a:endParaRPr lang="en-US" sz="3000" dirty="0" smtClean="0"/>
          </a:p>
          <a:p>
            <a:r>
              <a:rPr lang="en-US" sz="3000" dirty="0" smtClean="0"/>
              <a:t>g(x) obtained by linear interpolation for x ≠ x</a:t>
            </a:r>
            <a:r>
              <a:rPr lang="en-US" sz="3000" baseline="-25000" dirty="0" smtClean="0"/>
              <a:t>i</a:t>
            </a:r>
            <a:r>
              <a:rPr lang="en-US" sz="3000" dirty="0" smtClean="0"/>
              <a:t> for some </a:t>
            </a:r>
            <a:r>
              <a:rPr lang="en-US" sz="3000" dirty="0" err="1" smtClean="0"/>
              <a:t>i</a:t>
            </a:r>
            <a:r>
              <a:rPr lang="en-US" sz="3000" dirty="0" smtClean="0"/>
              <a:t>.</a:t>
            </a:r>
          </a:p>
          <a:p>
            <a:endParaRPr lang="en-US" sz="3000" dirty="0"/>
          </a:p>
          <a:p>
            <a:r>
              <a:rPr lang="en-US" sz="3000" dirty="0" smtClean="0"/>
              <a:t>Note: 0  ≤  g(x)  ≤  1</a:t>
            </a:r>
          </a:p>
          <a:p>
            <a:endParaRPr lang="en-US" sz="3000" dirty="0"/>
          </a:p>
          <a:p>
            <a:endParaRPr lang="en-US" sz="3000" dirty="0" smtClean="0"/>
          </a:p>
        </p:txBody>
      </p:sp>
    </p:spTree>
    <p:extLst>
      <p:ext uri="{BB962C8B-B14F-4D97-AF65-F5344CB8AC3E}">
        <p14:creationId xmlns:p14="http://schemas.microsoft.com/office/powerpoint/2010/main" val="325550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1731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1399432"/>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4477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02487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603250"/>
            <a:ext cx="8699500" cy="4524315"/>
          </a:xfrm>
          <a:prstGeom prst="rect">
            <a:avLst/>
          </a:prstGeom>
          <a:noFill/>
        </p:spPr>
        <p:txBody>
          <a:bodyPr wrap="square" rtlCol="0">
            <a:spAutoFit/>
          </a:bodyPr>
          <a:lstStyle/>
          <a:p>
            <a:r>
              <a:rPr lang="en-US" sz="3200" dirty="0" smtClean="0"/>
              <a:t>17 time points  </a:t>
            </a:r>
            <a:r>
              <a:rPr lang="en-US" sz="3200" dirty="0" smtClean="0">
                <a:sym typeface="Wingdings"/>
              </a:rPr>
              <a:t>  17 equally space time points</a:t>
            </a:r>
          </a:p>
          <a:p>
            <a:pPr algn="r"/>
            <a:endParaRPr lang="en-US" sz="3200" dirty="0">
              <a:sym typeface="Wingdings"/>
            </a:endParaRPr>
          </a:p>
          <a:p>
            <a:endParaRPr lang="en-US" sz="3200" dirty="0" smtClean="0">
              <a:sym typeface="Wingdings"/>
            </a:endParaRPr>
          </a:p>
          <a:p>
            <a:endParaRPr lang="en-US" sz="3200" dirty="0">
              <a:sym typeface="Wingdings"/>
            </a:endParaRPr>
          </a:p>
          <a:p>
            <a:endParaRPr lang="en-US" sz="3200" dirty="0" smtClean="0">
              <a:sym typeface="Wingdings"/>
            </a:endParaRPr>
          </a:p>
          <a:p>
            <a:r>
              <a:rPr lang="en-US" sz="3200" dirty="0" err="1" smtClean="0">
                <a:sym typeface="Wingdings"/>
              </a:rPr>
              <a:t>microarry</a:t>
            </a:r>
            <a:r>
              <a:rPr lang="en-US" sz="3200" dirty="0" smtClean="0">
                <a:sym typeface="Wingdings"/>
              </a:rPr>
              <a:t> expression of gene k at time </a:t>
            </a:r>
            <a:r>
              <a:rPr lang="en-US" sz="3200" dirty="0" err="1" smtClean="0">
                <a:sym typeface="Wingdings"/>
              </a:rPr>
              <a:t>i</a:t>
            </a:r>
            <a:r>
              <a:rPr lang="en-US" sz="3200" dirty="0" smtClean="0">
                <a:sym typeface="Wingdings"/>
              </a:rPr>
              <a:t>   ranked</a:t>
            </a:r>
          </a:p>
          <a:p>
            <a:pPr algn="r"/>
            <a:r>
              <a:rPr lang="en-US" sz="3200" dirty="0" smtClean="0">
                <a:sym typeface="Wingdings"/>
              </a:rPr>
              <a:t> order of </a:t>
            </a:r>
            <a:r>
              <a:rPr lang="en-US" sz="3200" dirty="0" err="1" smtClean="0">
                <a:sym typeface="Wingdings"/>
              </a:rPr>
              <a:t>microarry</a:t>
            </a:r>
            <a:r>
              <a:rPr lang="en-US" sz="3200" dirty="0" smtClean="0">
                <a:sym typeface="Wingdings"/>
              </a:rPr>
              <a:t> expression of gene k at time </a:t>
            </a:r>
            <a:r>
              <a:rPr lang="en-US" sz="3200" dirty="0" err="1" smtClean="0">
                <a:sym typeface="Wingdings"/>
              </a:rPr>
              <a:t>i</a:t>
            </a:r>
            <a:endParaRPr lang="en-US" sz="3200" dirty="0" smtClean="0">
              <a:sym typeface="Wingdings"/>
            </a:endParaRPr>
          </a:p>
          <a:p>
            <a:pPr algn="r"/>
            <a:endParaRPr lang="en-US" sz="3200" dirty="0">
              <a:sym typeface="Wingdings"/>
            </a:endParaRPr>
          </a:p>
          <a:p>
            <a:r>
              <a:rPr lang="en-US" sz="3200" dirty="0" smtClean="0">
                <a:sym typeface="Wingdings"/>
              </a:rPr>
              <a:t>Ex:  (0.41, 0.63, 0.11, 0.23, 0.59)    (3, 5, 1, 2, 4). </a:t>
            </a:r>
            <a:endParaRPr lang="en-US" sz="3200" dirty="0" smtClean="0"/>
          </a:p>
        </p:txBody>
      </p:sp>
    </p:spTree>
    <p:extLst>
      <p:ext uri="{BB962C8B-B14F-4D97-AF65-F5344CB8AC3E}">
        <p14:creationId xmlns:p14="http://schemas.microsoft.com/office/powerpoint/2010/main" val="353621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 y="3103646"/>
            <a:ext cx="5284065"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63" y="312169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97543"/>
            <a:ext cx="5284065" cy="3657600"/>
          </a:xfrm>
          <a:prstGeom prst="rect">
            <a:avLst/>
          </a:prstGeom>
        </p:spPr>
      </p:pic>
    </p:spTree>
    <p:extLst>
      <p:ext uri="{BB962C8B-B14F-4D97-AF65-F5344CB8AC3E}">
        <p14:creationId xmlns:p14="http://schemas.microsoft.com/office/powerpoint/2010/main" val="4191904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1399432"/>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28631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469"/>
            <a:ext cx="9144000" cy="6429192"/>
          </a:xfrm>
          <a:prstGeom prst="rect">
            <a:avLst/>
          </a:prstGeom>
        </p:spPr>
      </p:pic>
      <p:sp>
        <p:nvSpPr>
          <p:cNvPr id="3" name="Rectangle 2"/>
          <p:cNvSpPr/>
          <p:nvPr/>
        </p:nvSpPr>
        <p:spPr>
          <a:xfrm>
            <a:off x="667063" y="6502661"/>
            <a:ext cx="11017770" cy="369332"/>
          </a:xfrm>
          <a:prstGeom prst="rect">
            <a:avLst/>
          </a:prstGeom>
        </p:spPr>
        <p:txBody>
          <a:bodyPr wrap="square">
            <a:spAutoFit/>
          </a:bodyPr>
          <a:lstStyle/>
          <a:p>
            <a:r>
              <a:rPr lang="en-US" dirty="0">
                <a:hlinkClick r:id="rId3"/>
              </a:rPr>
              <a:t>http://</a:t>
            </a:r>
            <a:r>
              <a:rPr lang="en-US" dirty="0" smtClean="0">
                <a:hlinkClick r:id="rId3"/>
              </a:rPr>
              <a:t>journals.plos.org/plosone/article?id=10.1371/journal.pone.0002856</a:t>
            </a:r>
            <a:r>
              <a:rPr lang="en-US" dirty="0" smtClean="0"/>
              <a:t> </a:t>
            </a:r>
          </a:p>
        </p:txBody>
      </p:sp>
    </p:spTree>
    <p:extLst>
      <p:ext uri="{BB962C8B-B14F-4D97-AF65-F5344CB8AC3E}">
        <p14:creationId xmlns:p14="http://schemas.microsoft.com/office/powerpoint/2010/main" val="1158023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968813" cy="7315200"/>
          </a:xfrm>
          <a:prstGeom prst="rect">
            <a:avLst/>
          </a:prstGeom>
        </p:spPr>
      </p:pic>
      <p:sp>
        <p:nvSpPr>
          <p:cNvPr id="3" name="Rectangle 2"/>
          <p:cNvSpPr/>
          <p:nvPr/>
        </p:nvSpPr>
        <p:spPr>
          <a:xfrm>
            <a:off x="7908853" y="156679"/>
            <a:ext cx="1317594" cy="6740307"/>
          </a:xfrm>
          <a:prstGeom prst="rect">
            <a:avLst/>
          </a:prstGeom>
        </p:spPr>
        <p:txBody>
          <a:bodyPr wrap="square">
            <a:spAutoFit/>
          </a:bodyPr>
          <a:lstStyle/>
          <a:p>
            <a:r>
              <a:rPr lang="en-US" dirty="0"/>
              <a:t>L=Lomb-</a:t>
            </a:r>
            <a:r>
              <a:rPr lang="en-US" dirty="0" err="1"/>
              <a:t>Scargle</a:t>
            </a:r>
            <a:r>
              <a:rPr lang="en-US" dirty="0"/>
              <a:t> analysis; </a:t>
            </a:r>
            <a:endParaRPr lang="en-US" dirty="0" smtClean="0"/>
          </a:p>
          <a:p>
            <a:r>
              <a:rPr lang="en-US" dirty="0" smtClean="0"/>
              <a:t>P=Phase </a:t>
            </a:r>
            <a:r>
              <a:rPr lang="en-US" dirty="0" err="1" smtClean="0"/>
              <a:t>consistencyA</a:t>
            </a:r>
            <a:r>
              <a:rPr lang="en-US" dirty="0" smtClean="0"/>
              <a:t>=Address </a:t>
            </a:r>
            <a:r>
              <a:rPr lang="en-US" dirty="0"/>
              <a:t>reduction; </a:t>
            </a:r>
            <a:r>
              <a:rPr lang="en-US" dirty="0" smtClean="0"/>
              <a:t>C= </a:t>
            </a:r>
            <a:r>
              <a:rPr lang="en-US" dirty="0" err="1" smtClean="0"/>
              <a:t>Cyclo-hedron</a:t>
            </a:r>
            <a:r>
              <a:rPr lang="en-US" dirty="0" smtClean="0"/>
              <a:t> </a:t>
            </a:r>
            <a:r>
              <a:rPr lang="en-US" dirty="0"/>
              <a:t>test; </a:t>
            </a:r>
            <a:endParaRPr lang="en-US" dirty="0" smtClean="0"/>
          </a:p>
          <a:p>
            <a:r>
              <a:rPr lang="en-US" dirty="0" smtClean="0"/>
              <a:t>S=Stable persistence</a:t>
            </a:r>
          </a:p>
          <a:p>
            <a:endParaRPr lang="en-US" dirty="0" smtClean="0"/>
          </a:p>
          <a:p>
            <a:r>
              <a:rPr lang="en-US" dirty="0"/>
              <a:t>The benchmark cyclic genes in bold were identified </a:t>
            </a:r>
            <a:r>
              <a:rPr lang="en-US" dirty="0" err="1" smtClean="0"/>
              <a:t>independ-ently</a:t>
            </a:r>
            <a:r>
              <a:rPr lang="en-US" dirty="0" smtClean="0"/>
              <a:t> </a:t>
            </a:r>
            <a:r>
              <a:rPr lang="en-US" dirty="0"/>
              <a:t>from the microarray analysis</a:t>
            </a:r>
          </a:p>
        </p:txBody>
      </p:sp>
      <p:sp>
        <p:nvSpPr>
          <p:cNvPr id="4" name="Rectangle 3"/>
          <p:cNvSpPr/>
          <p:nvPr/>
        </p:nvSpPr>
        <p:spPr>
          <a:xfrm>
            <a:off x="3500205" y="-75549"/>
            <a:ext cx="6048529" cy="307777"/>
          </a:xfrm>
          <a:prstGeom prst="rect">
            <a:avLst/>
          </a:prstGeom>
        </p:spPr>
        <p:txBody>
          <a:bodyPr wrap="square">
            <a:spAutoFit/>
          </a:bodyPr>
          <a:lstStyle/>
          <a:p>
            <a:r>
              <a:rPr lang="en-US" sz="1400" dirty="0">
                <a:hlinkClick r:id="rId3"/>
              </a:rPr>
              <a:t>http://</a:t>
            </a:r>
            <a:r>
              <a:rPr lang="en-US" sz="1400" dirty="0" smtClean="0">
                <a:hlinkClick r:id="rId3"/>
              </a:rPr>
              <a:t>journals.plos.org/plosone/article?id=10.1371/journal.pone.0002856</a:t>
            </a:r>
            <a:r>
              <a:rPr lang="en-US" sz="1400" dirty="0" smtClean="0"/>
              <a:t> </a:t>
            </a:r>
          </a:p>
        </p:txBody>
      </p:sp>
    </p:spTree>
    <p:extLst>
      <p:ext uri="{BB962C8B-B14F-4D97-AF65-F5344CB8AC3E}">
        <p14:creationId xmlns:p14="http://schemas.microsoft.com/office/powerpoint/2010/main" val="3596795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762000"/>
            <a:ext cx="5715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Identification of benchmark cyclic genes in the top 300 probe set lists of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4763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355912"/>
            <a:ext cx="8659091" cy="3653118"/>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2. Comparison of the intersection of the top 300 ranked probe sets from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7304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907677"/>
            <a:ext cx="8404412" cy="4538382"/>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3. Clustering analysis of the top 300 ranked probe sets from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365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65" y="762000"/>
            <a:ext cx="7362265"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Table 1. Composition of the Wnt Clusters of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73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718696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8" t="13335" r="2400" b="3995"/>
          <a:stretch/>
        </p:blipFill>
        <p:spPr bwMode="auto">
          <a:xfrm>
            <a:off x="127005" y="741734"/>
            <a:ext cx="8595360" cy="566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184223" y="6399769"/>
            <a:ext cx="8589364" cy="369332"/>
          </a:xfrm>
          <a:prstGeom prst="rect">
            <a:avLst/>
          </a:prstGeom>
        </p:spPr>
        <p:txBody>
          <a:bodyPr wrap="square">
            <a:spAutoFit/>
          </a:bodyPr>
          <a:lstStyle/>
          <a:p>
            <a:r>
              <a:rPr lang="en-US" dirty="0">
                <a:hlinkClick r:id="rId4"/>
              </a:rPr>
              <a:t>http://</a:t>
            </a:r>
            <a:r>
              <a:rPr lang="en-US" dirty="0" smtClean="0">
                <a:hlinkClick r:id="rId4"/>
              </a:rPr>
              <a:t>www.ams.org/publications/authors/books/postpub/mbk-69</a:t>
            </a:r>
            <a:r>
              <a:rPr lang="en-US" dirty="0" smtClean="0"/>
              <a:t> </a:t>
            </a:r>
            <a:endParaRPr lang="en-US" dirty="0"/>
          </a:p>
        </p:txBody>
      </p:sp>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07" t="54812" r="5360" b="30410"/>
          <a:stretch/>
        </p:blipFill>
        <p:spPr bwMode="auto">
          <a:xfrm>
            <a:off x="190434" y="130889"/>
            <a:ext cx="4293985" cy="548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7035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63486" y="0"/>
            <a:ext cx="8587969" cy="954107"/>
          </a:xfrm>
          <a:prstGeom prst="rect">
            <a:avLst/>
          </a:prstGeom>
          <a:solidFill>
            <a:schemeClr val="accent6">
              <a:lumMod val="20000"/>
              <a:lumOff val="80000"/>
            </a:schemeClr>
          </a:solid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3252783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968" y="-330368"/>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02" y="3327232"/>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063" y="3327232"/>
            <a:ext cx="5284065" cy="3657600"/>
          </a:xfrm>
          <a:prstGeom prst="rect">
            <a:avLst/>
          </a:prstGeom>
        </p:spPr>
      </p:pic>
    </p:spTree>
    <p:extLst>
      <p:ext uri="{BB962C8B-B14F-4D97-AF65-F5344CB8AC3E}">
        <p14:creationId xmlns:p14="http://schemas.microsoft.com/office/powerpoint/2010/main" val="1047415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g: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g(</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t>g</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2172627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
        <p:nvSpPr>
          <p:cNvPr id="4" name="Rectangle 3"/>
          <p:cNvSpPr/>
          <p:nvPr/>
        </p:nvSpPr>
        <p:spPr>
          <a:xfrm>
            <a:off x="367990" y="5489802"/>
            <a:ext cx="4572000" cy="1138773"/>
          </a:xfrm>
          <a:prstGeom prst="rect">
            <a:avLst/>
          </a:prstGeom>
        </p:spPr>
        <p:txBody>
          <a:bodyPr>
            <a:spAutoFit/>
          </a:bodyPr>
          <a:lstStyle/>
          <a:p>
            <a:r>
              <a:rPr lang="en-US" dirty="0">
                <a:latin typeface="CMBX12"/>
              </a:rPr>
              <a:t>Probability measures on the space of persistence</a:t>
            </a:r>
          </a:p>
          <a:p>
            <a:r>
              <a:rPr lang="en-US" dirty="0">
                <a:latin typeface="CMBX12"/>
              </a:rPr>
              <a:t>diagrams</a:t>
            </a:r>
          </a:p>
          <a:p>
            <a:r>
              <a:rPr lang="en-US" sz="1400" dirty="0" err="1">
                <a:latin typeface="CMBX12"/>
              </a:rPr>
              <a:t>Yuriy</a:t>
            </a:r>
            <a:r>
              <a:rPr lang="en-US" sz="1400" dirty="0">
                <a:latin typeface="CMBX12"/>
              </a:rPr>
              <a:t> Mileyko</a:t>
            </a:r>
            <a:r>
              <a:rPr lang="en-US" sz="900" dirty="0">
                <a:latin typeface="CMR8"/>
              </a:rPr>
              <a:t>1</a:t>
            </a:r>
            <a:r>
              <a:rPr lang="en-US" sz="1400" dirty="0">
                <a:latin typeface="CMBX12"/>
              </a:rPr>
              <a:t>, </a:t>
            </a:r>
            <a:r>
              <a:rPr lang="en-US" sz="1400" dirty="0" err="1">
                <a:latin typeface="CMBX12"/>
              </a:rPr>
              <a:t>Sayan</a:t>
            </a:r>
            <a:r>
              <a:rPr lang="en-US" sz="1400" dirty="0">
                <a:latin typeface="CMBX12"/>
              </a:rPr>
              <a:t> Mukherjee</a:t>
            </a:r>
            <a:r>
              <a:rPr lang="en-US" sz="900" dirty="0">
                <a:latin typeface="CMR8"/>
              </a:rPr>
              <a:t>2 </a:t>
            </a:r>
            <a:r>
              <a:rPr lang="en-US" sz="1400" dirty="0">
                <a:latin typeface="CMBX12"/>
              </a:rPr>
              <a:t>and John Harer</a:t>
            </a:r>
            <a:r>
              <a:rPr lang="en-US" sz="900" dirty="0">
                <a:latin typeface="CMR8"/>
              </a:rPr>
              <a:t>1</a:t>
            </a:r>
            <a:endParaRPr lang="en-US" dirty="0"/>
          </a:p>
        </p:txBody>
      </p:sp>
    </p:spTree>
    <p:extLst>
      <p:ext uri="{BB962C8B-B14F-4D97-AF65-F5344CB8AC3E}">
        <p14:creationId xmlns:p14="http://schemas.microsoft.com/office/powerpoint/2010/main" val="409849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2704214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2" y="3200400"/>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367" y="3200400"/>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201530"/>
            <a:ext cx="5284065" cy="3657600"/>
          </a:xfrm>
          <a:prstGeom prst="rect">
            <a:avLst/>
          </a:prstGeom>
        </p:spPr>
      </p:pic>
    </p:spTree>
    <p:extLst>
      <p:ext uri="{BB962C8B-B14F-4D97-AF65-F5344CB8AC3E}">
        <p14:creationId xmlns:p14="http://schemas.microsoft.com/office/powerpoint/2010/main" val="83312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 y="307657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162" y="307657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04800"/>
            <a:ext cx="5284065" cy="3657600"/>
          </a:xfrm>
          <a:prstGeom prst="rect">
            <a:avLst/>
          </a:prstGeom>
        </p:spPr>
      </p:pic>
    </p:spTree>
    <p:extLst>
      <p:ext uri="{BB962C8B-B14F-4D97-AF65-F5344CB8AC3E}">
        <p14:creationId xmlns:p14="http://schemas.microsoft.com/office/powerpoint/2010/main" val="114576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250"/>
            <a:ext cx="5284065"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43250"/>
            <a:ext cx="5284065"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123825"/>
            <a:ext cx="5284065" cy="3657600"/>
          </a:xfrm>
          <a:prstGeom prst="rect">
            <a:avLst/>
          </a:prstGeom>
        </p:spPr>
      </p:pic>
    </p:spTree>
    <p:extLst>
      <p:ext uri="{BB962C8B-B14F-4D97-AF65-F5344CB8AC3E}">
        <p14:creationId xmlns:p14="http://schemas.microsoft.com/office/powerpoint/2010/main" val="79301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3171825"/>
            <a:ext cx="5284065"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3171825"/>
            <a:ext cx="5284065"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968" y="-371475"/>
            <a:ext cx="5284065" cy="3657600"/>
          </a:xfrm>
          <a:prstGeom prst="rect">
            <a:avLst/>
          </a:prstGeom>
        </p:spPr>
      </p:pic>
    </p:spTree>
    <p:extLst>
      <p:ext uri="{BB962C8B-B14F-4D97-AF65-F5344CB8AC3E}">
        <p14:creationId xmlns:p14="http://schemas.microsoft.com/office/powerpoint/2010/main" val="81108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1619</TotalTime>
  <Words>1918</Words>
  <Application>Microsoft Office PowerPoint</Application>
  <PresentationFormat>On-screen Show (4:3)</PresentationFormat>
  <Paragraphs>175</Paragraphs>
  <Slides>52</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ＭＳ Ｐゴシック</vt:lpstr>
      <vt:lpstr>Arial</vt:lpstr>
      <vt:lpstr>Calibri</vt:lpstr>
      <vt:lpstr>Calibri Light</vt:lpstr>
      <vt:lpstr>CMBX12</vt:lpstr>
      <vt:lpstr>CMMI12</vt:lpstr>
      <vt:lpstr>CMR12</vt:lpstr>
      <vt:lpstr>CMR8</vt:lpstr>
      <vt:lpstr>msgothic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Isabel K</dc:creator>
  <cp:lastModifiedBy>Darcy, Isabel K</cp:lastModifiedBy>
  <cp:revision>37</cp:revision>
  <dcterms:created xsi:type="dcterms:W3CDTF">2015-04-14T01:56:55Z</dcterms:created>
  <dcterms:modified xsi:type="dcterms:W3CDTF">2015-04-21T15:47:08Z</dcterms:modified>
</cp:coreProperties>
</file>