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94" r:id="rId3"/>
    <p:sldId id="295" r:id="rId4"/>
    <p:sldId id="296" r:id="rId5"/>
    <p:sldId id="297" r:id="rId6"/>
    <p:sldId id="298" r:id="rId7"/>
    <p:sldId id="317" r:id="rId8"/>
    <p:sldId id="257" r:id="rId9"/>
    <p:sldId id="259" r:id="rId10"/>
    <p:sldId id="260" r:id="rId11"/>
    <p:sldId id="333" r:id="rId12"/>
    <p:sldId id="322" r:id="rId13"/>
    <p:sldId id="323" r:id="rId14"/>
    <p:sldId id="324" r:id="rId15"/>
    <p:sldId id="325" r:id="rId16"/>
    <p:sldId id="326" r:id="rId17"/>
    <p:sldId id="327" r:id="rId18"/>
    <p:sldId id="328" r:id="rId19"/>
    <p:sldId id="329" r:id="rId20"/>
    <p:sldId id="330" r:id="rId21"/>
    <p:sldId id="318" r:id="rId22"/>
    <p:sldId id="331" r:id="rId23"/>
    <p:sldId id="319" r:id="rId24"/>
    <p:sldId id="320" r:id="rId25"/>
    <p:sldId id="332"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FFB7B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204" autoAdjust="0"/>
    <p:restoredTop sz="94660"/>
  </p:normalViewPr>
  <p:slideViewPr>
    <p:cSldViewPr snapToGrid="0">
      <p:cViewPr varScale="1">
        <p:scale>
          <a:sx n="122" d="100"/>
          <a:sy n="122" d="100"/>
        </p:scale>
        <p:origin x="528"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4/16/2015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43647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20</a:t>
            </a:fld>
            <a:endParaRPr lang="en-US"/>
          </a:p>
        </p:txBody>
      </p:sp>
    </p:spTree>
    <p:extLst>
      <p:ext uri="{BB962C8B-B14F-4D97-AF65-F5344CB8AC3E}">
        <p14:creationId xmlns:p14="http://schemas.microsoft.com/office/powerpoint/2010/main" val="329820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38</a:t>
            </a:fld>
            <a:endParaRPr lang="en-US"/>
          </a:p>
        </p:txBody>
      </p:sp>
    </p:spTree>
    <p:extLst>
      <p:ext uri="{BB962C8B-B14F-4D97-AF65-F5344CB8AC3E}">
        <p14:creationId xmlns:p14="http://schemas.microsoft.com/office/powerpoint/2010/main" val="153516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39</a:t>
            </a:fld>
            <a:endParaRPr lang="en-US"/>
          </a:p>
        </p:txBody>
      </p:sp>
    </p:spTree>
    <p:extLst>
      <p:ext uri="{BB962C8B-B14F-4D97-AF65-F5344CB8AC3E}">
        <p14:creationId xmlns:p14="http://schemas.microsoft.com/office/powerpoint/2010/main" val="387100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40</a:t>
            </a:fld>
            <a:endParaRPr lang="en-US"/>
          </a:p>
        </p:txBody>
      </p:sp>
    </p:spTree>
    <p:extLst>
      <p:ext uri="{BB962C8B-B14F-4D97-AF65-F5344CB8AC3E}">
        <p14:creationId xmlns:p14="http://schemas.microsoft.com/office/powerpoint/2010/main" val="2754605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41</a:t>
            </a:fld>
            <a:endParaRPr lang="en-US"/>
          </a:p>
        </p:txBody>
      </p:sp>
    </p:spTree>
    <p:extLst>
      <p:ext uri="{BB962C8B-B14F-4D97-AF65-F5344CB8AC3E}">
        <p14:creationId xmlns:p14="http://schemas.microsoft.com/office/powerpoint/2010/main" val="123891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42</a:t>
            </a:fld>
            <a:endParaRPr lang="en-US"/>
          </a:p>
        </p:txBody>
      </p:sp>
    </p:spTree>
    <p:extLst>
      <p:ext uri="{BB962C8B-B14F-4D97-AF65-F5344CB8AC3E}">
        <p14:creationId xmlns:p14="http://schemas.microsoft.com/office/powerpoint/2010/main" val="55573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27278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13</a:t>
            </a:fld>
            <a:endParaRPr lang="en-US"/>
          </a:p>
        </p:txBody>
      </p:sp>
    </p:spTree>
    <p:extLst>
      <p:ext uri="{BB962C8B-B14F-4D97-AF65-F5344CB8AC3E}">
        <p14:creationId xmlns:p14="http://schemas.microsoft.com/office/powerpoint/2010/main" val="30856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14</a:t>
            </a:fld>
            <a:endParaRPr lang="en-US"/>
          </a:p>
        </p:txBody>
      </p:sp>
    </p:spTree>
    <p:extLst>
      <p:ext uri="{BB962C8B-B14F-4D97-AF65-F5344CB8AC3E}">
        <p14:creationId xmlns:p14="http://schemas.microsoft.com/office/powerpoint/2010/main" val="225574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15</a:t>
            </a:fld>
            <a:endParaRPr lang="en-US"/>
          </a:p>
        </p:txBody>
      </p:sp>
    </p:spTree>
    <p:extLst>
      <p:ext uri="{BB962C8B-B14F-4D97-AF65-F5344CB8AC3E}">
        <p14:creationId xmlns:p14="http://schemas.microsoft.com/office/powerpoint/2010/main" val="252640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16</a:t>
            </a:fld>
            <a:endParaRPr lang="en-US"/>
          </a:p>
        </p:txBody>
      </p:sp>
    </p:spTree>
    <p:extLst>
      <p:ext uri="{BB962C8B-B14F-4D97-AF65-F5344CB8AC3E}">
        <p14:creationId xmlns:p14="http://schemas.microsoft.com/office/powerpoint/2010/main" val="108002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17</a:t>
            </a:fld>
            <a:endParaRPr lang="en-US"/>
          </a:p>
        </p:txBody>
      </p:sp>
    </p:spTree>
    <p:extLst>
      <p:ext uri="{BB962C8B-B14F-4D97-AF65-F5344CB8AC3E}">
        <p14:creationId xmlns:p14="http://schemas.microsoft.com/office/powerpoint/2010/main" val="141985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18</a:t>
            </a:fld>
            <a:endParaRPr lang="en-US"/>
          </a:p>
        </p:txBody>
      </p:sp>
    </p:spTree>
    <p:extLst>
      <p:ext uri="{BB962C8B-B14F-4D97-AF65-F5344CB8AC3E}">
        <p14:creationId xmlns:p14="http://schemas.microsoft.com/office/powerpoint/2010/main" val="301298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311143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4/16/2015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eb.cse.ohio-state.edu/~tamaldey/handle/hantun.html" TargetMode="External"/><Relationship Id="rId4" Type="http://schemas.openxmlformats.org/officeDocument/2006/relationships/hyperlink" Target="http://www.cse.ohio-state.edu/~tamaldey/hantun.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se.ohio-state.edu/~tamaldey/hantun.html"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eb.cse.ohio-state.edu/~tamaldey/handle/hantun.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eb.cse.ohio-state.edu/~tamaldey/shortloop.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ima.umn.edu/videos/?id=2497" TargetMode="External"/><Relationship Id="rId7" Type="http://schemas.openxmlformats.org/officeDocument/2006/relationships/image" Target="../media/image29.png"/><Relationship Id="rId2" Type="http://schemas.openxmlformats.org/officeDocument/2006/relationships/hyperlink" Target="http://www.cse.ohio-state.edu/~tamaldey/" TargetMode="External"/><Relationship Id="rId1" Type="http://schemas.openxmlformats.org/officeDocument/2006/relationships/slideLayout" Target="../slideLayouts/slideLayout7.xml"/><Relationship Id="rId6" Type="http://schemas.openxmlformats.org/officeDocument/2006/relationships/hyperlink" Target="http://web.cse.ohio-state.edu/~tamaldey/GIC/gic.html" TargetMode="External"/><Relationship Id="rId5" Type="http://schemas.openxmlformats.org/officeDocument/2006/relationships/hyperlink" Target="http://web.cse.ohio-state.edu/~tamaldey/paper/GIC/GIC.pdf" TargetMode="External"/><Relationship Id="rId4" Type="http://schemas.openxmlformats.org/officeDocument/2006/relationships/hyperlink" Target="http://web.cse.ohio-state.edu/~tamaldey/talk/GIC/GIC.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743" y="734786"/>
            <a:ext cx="7715250" cy="3244543"/>
          </a:xfrm>
          <a:prstGeom prst="rect">
            <a:avLst/>
          </a:prstGeom>
          <a:noFill/>
        </p:spPr>
        <p:txBody>
          <a:bodyPr wrap="square" rtlCol="0">
            <a:spAutoFit/>
          </a:bodyPr>
          <a:lstStyle/>
          <a:p>
            <a:pPr algn="ctr">
              <a:lnSpc>
                <a:spcPct val="150000"/>
              </a:lnSpc>
            </a:pPr>
            <a:r>
              <a:rPr lang="en-US" sz="7200" dirty="0" smtClean="0"/>
              <a:t>Finding  generators</a:t>
            </a:r>
            <a:endParaRPr lang="en-US" sz="7200" dirty="0"/>
          </a:p>
          <a:p>
            <a:pPr algn="ctr">
              <a:lnSpc>
                <a:spcPct val="150000"/>
              </a:lnSpc>
            </a:pPr>
            <a:r>
              <a:rPr lang="en-US" sz="7200" dirty="0"/>
              <a:t>f</a:t>
            </a:r>
            <a:r>
              <a:rPr lang="en-US" sz="7200" dirty="0" smtClean="0"/>
              <a:t>or H</a:t>
            </a:r>
            <a:r>
              <a:rPr lang="en-US" sz="7200" baseline="-25000" dirty="0" smtClean="0"/>
              <a:t>1</a:t>
            </a:r>
            <a:endParaRPr lang="en-US" sz="7200" baseline="-25000" dirty="0"/>
          </a:p>
        </p:txBody>
      </p:sp>
    </p:spTree>
    <p:extLst>
      <p:ext uri="{BB962C8B-B14F-4D97-AF65-F5344CB8AC3E}">
        <p14:creationId xmlns:p14="http://schemas.microsoft.com/office/powerpoint/2010/main" val="330003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25" y="98001"/>
            <a:ext cx="8414766" cy="6424232"/>
          </a:xfrm>
          <a:prstGeom prst="rect">
            <a:avLst/>
          </a:prstGeom>
        </p:spPr>
      </p:pic>
      <p:sp>
        <p:nvSpPr>
          <p:cNvPr id="3" name="Rectangle 2"/>
          <p:cNvSpPr/>
          <p:nvPr/>
        </p:nvSpPr>
        <p:spPr>
          <a:xfrm>
            <a:off x="1967217" y="5530256"/>
            <a:ext cx="6253993" cy="369332"/>
          </a:xfrm>
          <a:prstGeom prst="rect">
            <a:avLst/>
          </a:prstGeom>
        </p:spPr>
        <p:txBody>
          <a:bodyPr wrap="square">
            <a:spAutoFit/>
          </a:bodyPr>
          <a:lstStyle/>
          <a:p>
            <a:r>
              <a:rPr lang="en-US" dirty="0" smtClean="0"/>
              <a:t>http://statweb.stanford.edu/~tibs/ElemStatLearn/</a:t>
            </a:r>
            <a:endParaRPr lang="en-US" dirty="0"/>
          </a:p>
        </p:txBody>
      </p:sp>
      <p:sp>
        <p:nvSpPr>
          <p:cNvPr id="4" name="Rectangle 3"/>
          <p:cNvSpPr/>
          <p:nvPr/>
        </p:nvSpPr>
        <p:spPr>
          <a:xfrm>
            <a:off x="889234" y="6465382"/>
            <a:ext cx="9185945" cy="369332"/>
          </a:xfrm>
          <a:prstGeom prst="rect">
            <a:avLst/>
          </a:prstGeom>
        </p:spPr>
        <p:txBody>
          <a:bodyPr wrap="square">
            <a:spAutoFit/>
          </a:bodyPr>
          <a:lstStyle/>
          <a:p>
            <a:r>
              <a:rPr lang="en-US" b="1" i="0" dirty="0" smtClean="0">
                <a:solidFill>
                  <a:srgbClr val="000000"/>
                </a:solidFill>
                <a:effectLst/>
                <a:latin typeface="Times New Roman" panose="02020603050405020304" pitchFamily="18" charset="0"/>
              </a:rPr>
              <a:t>The Elements of Statistical Learning (2nd edition)  </a:t>
            </a:r>
            <a:r>
              <a:rPr lang="en-US" b="0" i="0" dirty="0" smtClean="0">
                <a:solidFill>
                  <a:srgbClr val="000000"/>
                </a:solidFill>
                <a:effectLst/>
                <a:latin typeface="Times New Roman" panose="02020603050405020304" pitchFamily="18" charset="0"/>
              </a:rPr>
              <a:t>Hastie, </a:t>
            </a:r>
            <a:r>
              <a:rPr lang="en-US" b="0" i="0" dirty="0" err="1" smtClean="0">
                <a:solidFill>
                  <a:srgbClr val="000000"/>
                </a:solidFill>
                <a:effectLst/>
                <a:latin typeface="Times New Roman" panose="02020603050405020304" pitchFamily="18" charset="0"/>
              </a:rPr>
              <a:t>Tibshirani</a:t>
            </a:r>
            <a:r>
              <a:rPr lang="en-US" b="0" i="0" dirty="0" smtClean="0">
                <a:solidFill>
                  <a:srgbClr val="000000"/>
                </a:solidFill>
                <a:effectLst/>
                <a:latin typeface="Times New Roman" panose="02020603050405020304" pitchFamily="18" charset="0"/>
              </a:rPr>
              <a:t> and Friedman</a:t>
            </a:r>
            <a:endParaRPr lang="en-US" dirty="0"/>
          </a:p>
        </p:txBody>
      </p:sp>
    </p:spTree>
    <p:extLst>
      <p:ext uri="{BB962C8B-B14F-4D97-AF65-F5344CB8AC3E}">
        <p14:creationId xmlns:p14="http://schemas.microsoft.com/office/powerpoint/2010/main" val="195156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4608" y="1066398"/>
            <a:ext cx="5294785" cy="2123658"/>
          </a:xfrm>
          <a:prstGeom prst="rect">
            <a:avLst/>
          </a:prstGeom>
        </p:spPr>
        <p:txBody>
          <a:bodyPr wrap="square">
            <a:spAutoFit/>
          </a:bodyPr>
          <a:lstStyle/>
          <a:p>
            <a:pPr algn="ctr">
              <a:lnSpc>
                <a:spcPct val="150000"/>
              </a:lnSpc>
            </a:pPr>
            <a:r>
              <a:rPr lang="en-US" sz="4400" b="0" dirty="0" smtClean="0">
                <a:solidFill>
                  <a:srgbClr val="000000"/>
                </a:solidFill>
                <a:effectLst/>
                <a:latin typeface="Linux Libertine"/>
              </a:rPr>
              <a:t>Background for </a:t>
            </a:r>
          </a:p>
          <a:p>
            <a:pPr algn="ctr">
              <a:lnSpc>
                <a:spcPct val="150000"/>
              </a:lnSpc>
            </a:pPr>
            <a:r>
              <a:rPr lang="en-US" sz="4400" b="0" i="1" dirty="0" smtClean="0">
                <a:solidFill>
                  <a:srgbClr val="000000"/>
                </a:solidFill>
                <a:effectLst/>
                <a:latin typeface="Linux Libertine"/>
              </a:rPr>
              <a:t>k</a:t>
            </a:r>
            <a:r>
              <a:rPr lang="en-US" sz="4400" b="0" i="0" dirty="0" smtClean="0">
                <a:solidFill>
                  <a:srgbClr val="000000"/>
                </a:solidFill>
                <a:effectLst/>
                <a:latin typeface="Linux Libertine"/>
              </a:rPr>
              <a:t>-means clustering</a:t>
            </a:r>
            <a:endParaRPr lang="en-US" sz="4400" dirty="0">
              <a:solidFill>
                <a:srgbClr val="000000"/>
              </a:solidFill>
              <a:latin typeface="Linux Libertine"/>
            </a:endParaRPr>
          </a:p>
        </p:txBody>
      </p:sp>
    </p:spTree>
    <p:extLst>
      <p:ext uri="{BB962C8B-B14F-4D97-AF65-F5344CB8AC3E}">
        <p14:creationId xmlns:p14="http://schemas.microsoft.com/office/powerpoint/2010/main" val="400598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5310343" y="3983461"/>
            <a:ext cx="3559474" cy="1569660"/>
          </a:xfrm>
          <a:prstGeom prst="rect">
            <a:avLst/>
          </a:prstGeom>
          <a:noFill/>
        </p:spPr>
        <p:txBody>
          <a:bodyPr wrap="square" rtlCol="0">
            <a:spAutoFit/>
          </a:bodyPr>
          <a:lstStyle/>
          <a:p>
            <a:r>
              <a:rPr lang="en-US" sz="3200" dirty="0" smtClean="0"/>
              <a:t>Creating Delaunay triangulation via </a:t>
            </a:r>
            <a:r>
              <a:rPr lang="en-US" sz="3200" dirty="0" err="1" smtClean="0"/>
              <a:t>Voronoi</a:t>
            </a:r>
            <a:r>
              <a:rPr lang="en-US" sz="3200" dirty="0" smtClean="0"/>
              <a:t> diagrams</a:t>
            </a:r>
          </a:p>
        </p:txBody>
      </p:sp>
    </p:spTree>
    <p:extLst>
      <p:ext uri="{BB962C8B-B14F-4D97-AF65-F5344CB8AC3E}">
        <p14:creationId xmlns:p14="http://schemas.microsoft.com/office/powerpoint/2010/main" val="309295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30" name="TextBox 29"/>
          <p:cNvSpPr txBox="1"/>
          <p:nvPr/>
        </p:nvSpPr>
        <p:spPr>
          <a:xfrm>
            <a:off x="4843718" y="404072"/>
            <a:ext cx="3833703" cy="1569660"/>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p>
          <a:p>
            <a:r>
              <a:rPr lang="en-US" sz="3200" dirty="0"/>
              <a:t>S</a:t>
            </a:r>
            <a:r>
              <a:rPr lang="en-US" sz="3200" dirty="0" smtClean="0"/>
              <a:t>uppose your data points live in </a:t>
            </a:r>
            <a:r>
              <a:rPr lang="en-US" sz="3200" dirty="0" err="1" smtClean="0"/>
              <a:t>R</a:t>
            </a:r>
            <a:r>
              <a:rPr lang="en-US" sz="3200" baseline="30000" dirty="0" err="1" smtClean="0"/>
              <a:t>n</a:t>
            </a:r>
            <a:r>
              <a:rPr lang="en-US" sz="3200" dirty="0" smtClean="0"/>
              <a:t>.</a:t>
            </a:r>
          </a:p>
        </p:txBody>
      </p:sp>
      <p:grpSp>
        <p:nvGrpSpPr>
          <p:cNvPr id="31" name="Group 30"/>
          <p:cNvGrpSpPr/>
          <p:nvPr/>
        </p:nvGrpSpPr>
        <p:grpSpPr>
          <a:xfrm>
            <a:off x="4862958" y="1751854"/>
            <a:ext cx="4776480" cy="4308872"/>
            <a:chOff x="1974839" y="1663952"/>
            <a:chExt cx="7010427" cy="4308872"/>
          </a:xfrm>
        </p:grpSpPr>
        <p:sp>
          <p:nvSpPr>
            <p:cNvPr id="32" name="TextBox 31"/>
            <p:cNvSpPr txBox="1"/>
            <p:nvPr/>
          </p:nvSpPr>
          <p:spPr>
            <a:xfrm>
              <a:off x="1974839" y="1663952"/>
              <a:ext cx="7010427" cy="4308872"/>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p>
            <a:p>
              <a:r>
                <a:rPr lang="en-US" altLang="zh-TW" sz="3200" dirty="0" smtClean="0">
                  <a:ea typeface="新細明體" charset="0"/>
                </a:rPr>
                <a:t>associated </a:t>
              </a:r>
              <a:r>
                <a:rPr lang="en-US" altLang="zh-TW" sz="3200" dirty="0">
                  <a:ea typeface="新細明體" charset="0"/>
                </a:rPr>
                <a:t>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 </a:t>
              </a:r>
            </a:p>
            <a:p>
              <a:r>
                <a:rPr lang="en-US" altLang="zh-TW" sz="3200" dirty="0" smtClean="0">
                  <a:ea typeface="新細明體" charset="0"/>
                </a:rPr>
                <a:t> </a:t>
              </a:r>
            </a:p>
            <a:p>
              <a:endParaRPr lang="en-US" sz="3200" dirty="0">
                <a:ea typeface="新細明體" charset="0"/>
              </a:endParaRPr>
            </a:p>
            <a:p>
              <a:endParaRPr lang="en-US" sz="3200" dirty="0" smtClean="0"/>
            </a:p>
          </p:txBody>
        </p:sp>
        <p:grpSp>
          <p:nvGrpSpPr>
            <p:cNvPr id="33" name="Group 32"/>
            <p:cNvGrpSpPr/>
            <p:nvPr/>
          </p:nvGrpSpPr>
          <p:grpSpPr>
            <a:xfrm>
              <a:off x="3700484" y="3960475"/>
              <a:ext cx="1641943" cy="907858"/>
              <a:chOff x="3700484" y="4152915"/>
              <a:chExt cx="1641943" cy="907858"/>
            </a:xfrm>
          </p:grpSpPr>
          <p:sp>
            <p:nvSpPr>
              <p:cNvPr id="34" name="TextBox 33"/>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5" name="TextBox 34"/>
              <p:cNvSpPr txBox="1"/>
              <p:nvPr/>
            </p:nvSpPr>
            <p:spPr>
              <a:xfrm>
                <a:off x="3700484" y="4475997"/>
                <a:ext cx="1641943"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3" name="Rectangle 2"/>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smtClean="0">
                <a:ea typeface="新細明體" charset="0"/>
              </a:rPr>
              <a:t> </a:t>
            </a:r>
            <a:r>
              <a:rPr lang="en-US" altLang="zh-TW" sz="3200" dirty="0">
                <a:ea typeface="新細明體" charset="0"/>
              </a:rPr>
              <a:t>: d(x, </a:t>
            </a:r>
            <a:r>
              <a:rPr lang="en-US" altLang="zh-TW" sz="3200" dirty="0">
                <a:solidFill>
                  <a:srgbClr val="FF0000"/>
                </a:solidFill>
                <a:ea typeface="新細明體" charset="0"/>
              </a:rPr>
              <a:t>v</a:t>
            </a:r>
            <a:r>
              <a:rPr lang="en-US" altLang="zh-TW" sz="3200" dirty="0">
                <a:ea typeface="新細明體" charset="0"/>
              </a:rPr>
              <a:t>) </a:t>
            </a:r>
            <a:r>
              <a:rPr lang="en-US" altLang="zh-TW" sz="3200" dirty="0" smtClean="0">
                <a:ea typeface="新細明體" charset="0"/>
              </a:rPr>
              <a:t>≤ </a:t>
            </a:r>
            <a:r>
              <a:rPr lang="en-US" altLang="zh-TW" sz="3200" dirty="0">
                <a:ea typeface="新細明體" charset="0"/>
              </a:rPr>
              <a:t>d(x, w) } </a:t>
            </a:r>
          </a:p>
        </p:txBody>
      </p:sp>
    </p:spTree>
    <p:extLst>
      <p:ext uri="{BB962C8B-B14F-4D97-AF65-F5344CB8AC3E}">
        <p14:creationId xmlns:p14="http://schemas.microsoft.com/office/powerpoint/2010/main" val="105487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7" y="-1893135"/>
            <a:ext cx="12005773" cy="8644454"/>
          </a:xfrm>
          <a:prstGeom prst="rect">
            <a:avLst/>
          </a:prstGeom>
          <a:solidFill>
            <a:schemeClr val="accent3">
              <a:lumMod val="60000"/>
              <a:lumOff val="40000"/>
              <a:alpha val="51000"/>
            </a:schemeClr>
          </a:solidFill>
        </p:spPr>
        <p:txBody>
          <a:bodyPr wrap="square" rtlCol="0" anchor="ctr">
            <a:spAutoFit/>
          </a:bodyPr>
          <a:lstStyle/>
          <a:p>
            <a:pPr algn="ctr"/>
            <a:endParaRPr lang="en-US" sz="3200" dirty="0" smtClean="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smtClean="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smtClean="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p>
          <a:p>
            <a:r>
              <a:rPr lang="en-US" sz="3200" dirty="0"/>
              <a:t>S</a:t>
            </a:r>
            <a:r>
              <a:rPr lang="en-US" sz="3200" dirty="0" smtClean="0"/>
              <a:t>uppose your data points live in </a:t>
            </a:r>
            <a:r>
              <a:rPr lang="en-US" sz="3200" dirty="0" err="1" smtClean="0"/>
              <a:t>R</a:t>
            </a:r>
            <a:r>
              <a:rPr lang="en-US" sz="3200" baseline="30000" dirty="0" err="1" smtClean="0"/>
              <a:t>n</a:t>
            </a:r>
            <a:r>
              <a:rPr lang="en-US" sz="3200" dirty="0" smtClean="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smtClean="0">
                <a:ea typeface="新細明體" charset="0"/>
              </a:rPr>
              <a:t> </a:t>
            </a:r>
            <a:r>
              <a:rPr lang="en-US" altLang="zh-TW" sz="3200" dirty="0">
                <a:ea typeface="新細明體" charset="0"/>
              </a:rPr>
              <a:t>: d(x, </a:t>
            </a:r>
            <a:r>
              <a:rPr lang="en-US" altLang="zh-TW" sz="3200" dirty="0">
                <a:solidFill>
                  <a:srgbClr val="FF0000"/>
                </a:solidFill>
                <a:ea typeface="新細明體" charset="0"/>
              </a:rPr>
              <a:t>v</a:t>
            </a:r>
            <a:r>
              <a:rPr lang="en-US" altLang="zh-TW" sz="3200" dirty="0">
                <a:ea typeface="新細明體" charset="0"/>
              </a:rPr>
              <a:t>) </a:t>
            </a:r>
            <a:r>
              <a:rPr lang="en-US" altLang="zh-TW" sz="3200" dirty="0" smtClean="0">
                <a:ea typeface="新細明體" charset="0"/>
              </a:rPr>
              <a:t>≤ </a:t>
            </a:r>
            <a:r>
              <a:rPr lang="en-US" altLang="zh-TW" sz="3200" dirty="0">
                <a:ea typeface="新細明體" charset="0"/>
              </a:rPr>
              <a:t>d(x, w) } </a:t>
            </a:r>
          </a:p>
        </p:txBody>
      </p:sp>
    </p:spTree>
    <p:extLst>
      <p:ext uri="{BB962C8B-B14F-4D97-AF65-F5344CB8AC3E}">
        <p14:creationId xmlns:p14="http://schemas.microsoft.com/office/powerpoint/2010/main" val="340632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81687" y="-3573795"/>
            <a:ext cx="12693128" cy="13388788"/>
            <a:chOff x="-1581687" y="-3573795"/>
            <a:chExt cx="12693128" cy="13388788"/>
          </a:xfrm>
        </p:grpSpPr>
        <p:sp>
          <p:nvSpPr>
            <p:cNvPr id="11" name="Rectangle 10"/>
            <p:cNvSpPr/>
            <p:nvPr/>
          </p:nvSpPr>
          <p:spPr>
            <a:xfrm rot="3443326" flipV="1">
              <a:off x="786327" y="-1893135"/>
              <a:ext cx="12005773" cy="8644454"/>
            </a:xfrm>
            <a:prstGeom prst="rect">
              <a:avLst/>
            </a:prstGeom>
            <a:solidFill>
              <a:schemeClr val="accent3">
                <a:lumMod val="60000"/>
                <a:lumOff val="40000"/>
                <a:alpha val="51000"/>
              </a:schemeClr>
            </a:solidFill>
          </p:spPr>
          <p:txBody>
            <a:bodyPr wrap="square" rtlCol="0" anchor="ctr">
              <a:spAutoFit/>
            </a:bodyPr>
            <a:lstStyle/>
            <a:p>
              <a:pPr algn="ctr"/>
              <a:endParaRPr lang="en-US" sz="3200" dirty="0" smtClean="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smtClean="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smtClean="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grpSp>
          <p:nvGrpSpPr>
            <p:cNvPr id="29" name="Group 28"/>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1" name="Group 30"/>
              <p:cNvGrpSpPr/>
              <p:nvPr/>
            </p:nvGrpSpPr>
            <p:grpSpPr>
              <a:xfrm>
                <a:off x="3700484" y="3960475"/>
                <a:ext cx="2409755" cy="907858"/>
                <a:chOff x="3700484" y="4152915"/>
                <a:chExt cx="2409755"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3" name="TextBox 32"/>
                <p:cNvSpPr txBox="1"/>
                <p:nvPr/>
              </p:nvSpPr>
              <p:spPr>
                <a:xfrm>
                  <a:off x="3700484" y="4475997"/>
                  <a:ext cx="2409755"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grpSp>
    </p:spTree>
    <p:extLst>
      <p:ext uri="{BB962C8B-B14F-4D97-AF65-F5344CB8AC3E}">
        <p14:creationId xmlns:p14="http://schemas.microsoft.com/office/powerpoint/2010/main" val="74283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smtClean="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smtClean="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Tree>
    <p:extLst>
      <p:ext uri="{BB962C8B-B14F-4D97-AF65-F5344CB8AC3E}">
        <p14:creationId xmlns:p14="http://schemas.microsoft.com/office/powerpoint/2010/main" val="3861757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Rectangle 19"/>
          <p:cNvSpPr/>
          <p:nvPr/>
        </p:nvSpPr>
        <p:spPr>
          <a:xfrm flipV="1">
            <a:off x="-114167" y="-404119"/>
            <a:ext cx="9792087" cy="2668559"/>
          </a:xfrm>
          <a:prstGeom prst="rect">
            <a:avLst/>
          </a:prstGeom>
          <a:solidFill>
            <a:schemeClr val="accent6">
              <a:lumMod val="75000"/>
              <a:alpha val="51000"/>
            </a:schemeClr>
          </a:solidFill>
        </p:spPr>
        <p:txBody>
          <a:bodyPr wrap="square" rtlCol="0" anchor="ctr">
            <a:spAutoFit/>
          </a:bodyPr>
          <a:lstStyle/>
          <a:p>
            <a:pPr algn="ctr"/>
            <a:endParaRPr lang="en-US" sz="3200" dirty="0" smtClean="0"/>
          </a:p>
        </p:txBody>
      </p:sp>
      <p:sp>
        <p:nvSpPr>
          <p:cNvPr id="22" name="Rectangle 21"/>
          <p:cNvSpPr/>
          <p:nvPr/>
        </p:nvSpPr>
        <p:spPr>
          <a:xfrm rot="17817649" flipV="1">
            <a:off x="-3545498" y="172243"/>
            <a:ext cx="6937674" cy="3336229"/>
          </a:xfrm>
          <a:prstGeom prst="rect">
            <a:avLst/>
          </a:prstGeom>
          <a:solidFill>
            <a:srgbClr val="95B3D7">
              <a:alpha val="51000"/>
            </a:srgbClr>
          </a:solidFill>
        </p:spPr>
        <p:txBody>
          <a:bodyPr wrap="square" rtlCol="0" anchor="ctr">
            <a:spAutoFit/>
          </a:bodyPr>
          <a:lstStyle/>
          <a:p>
            <a:pPr algn="ctr"/>
            <a:endParaRPr lang="en-US" sz="3200" dirty="0" smtClean="0"/>
          </a:p>
        </p:txBody>
      </p:sp>
      <p:sp>
        <p:nvSpPr>
          <p:cNvPr id="28" name="Rectangle 27"/>
          <p:cNvSpPr/>
          <p:nvPr/>
        </p:nvSpPr>
        <p:spPr>
          <a:xfrm rot="4886802">
            <a:off x="-3935998" y="1961533"/>
            <a:ext cx="9281160" cy="461772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smtClean="0"/>
          </a:p>
        </p:txBody>
      </p:sp>
      <p:sp>
        <p:nvSpPr>
          <p:cNvPr id="18" name="Oval 17"/>
          <p:cNvSpPr>
            <a:spLocks noChangeAspect="1"/>
          </p:cNvSpPr>
          <p:nvPr/>
        </p:nvSpPr>
        <p:spPr>
          <a:xfrm>
            <a:off x="1128227" y="161762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862958" y="1751854"/>
            <a:ext cx="4281042" cy="3323987"/>
            <a:chOff x="1974839" y="1663952"/>
            <a:chExt cx="7010427" cy="3323987"/>
          </a:xfrm>
        </p:grpSpPr>
        <p:sp>
          <p:nvSpPr>
            <p:cNvPr id="35" name="TextBox 34"/>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6" name="Group 35"/>
            <p:cNvGrpSpPr/>
            <p:nvPr/>
          </p:nvGrpSpPr>
          <p:grpSpPr>
            <a:xfrm>
              <a:off x="3700484" y="3960475"/>
              <a:ext cx="3417982" cy="907858"/>
              <a:chOff x="3700484" y="4152915"/>
              <a:chExt cx="3417982" cy="907858"/>
            </a:xfrm>
          </p:grpSpPr>
          <p:sp>
            <p:nvSpPr>
              <p:cNvPr id="37" name="TextBox 36"/>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8" name="TextBox 37"/>
              <p:cNvSpPr txBox="1"/>
              <p:nvPr/>
            </p:nvSpPr>
            <p:spPr>
              <a:xfrm>
                <a:off x="3700484" y="4475997"/>
                <a:ext cx="3417982"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Tree>
    <p:extLst>
      <p:ext uri="{BB962C8B-B14F-4D97-AF65-F5344CB8AC3E}">
        <p14:creationId xmlns:p14="http://schemas.microsoft.com/office/powerpoint/2010/main" val="3717457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8" name="Rectangle 27"/>
          <p:cNvSpPr/>
          <p:nvPr/>
        </p:nvSpPr>
        <p:spPr>
          <a:xfrm rot="4886802" flipV="1">
            <a:off x="1921761" y="126256"/>
            <a:ext cx="8978430" cy="687790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smtClean="0"/>
          </a:p>
        </p:txBody>
      </p:sp>
      <p:sp>
        <p:nvSpPr>
          <p:cNvPr id="27" name="Rectangle 26"/>
          <p:cNvSpPr/>
          <p:nvPr/>
        </p:nvSpPr>
        <p:spPr>
          <a:xfrm rot="3877115" flipV="1">
            <a:off x="2030996" y="-743908"/>
            <a:ext cx="10160493" cy="6611199"/>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smtClean="0"/>
          </a:p>
        </p:txBody>
      </p:sp>
      <p:sp>
        <p:nvSpPr>
          <p:cNvPr id="29" name="Rectangle 28"/>
          <p:cNvSpPr/>
          <p:nvPr/>
        </p:nvSpPr>
        <p:spPr>
          <a:xfrm rot="3626625" flipV="1">
            <a:off x="2205878" y="-850726"/>
            <a:ext cx="9850469" cy="7259188"/>
          </a:xfrm>
          <a:prstGeom prst="rect">
            <a:avLst/>
          </a:prstGeom>
          <a:solidFill>
            <a:schemeClr val="accent3">
              <a:lumMod val="40000"/>
              <a:lumOff val="60000"/>
              <a:alpha val="23000"/>
            </a:schemeClr>
          </a:solidFill>
        </p:spPr>
        <p:txBody>
          <a:bodyPr wrap="square" rtlCol="0" anchor="ctr">
            <a:spAutoFit/>
          </a:bodyPr>
          <a:lstStyle/>
          <a:p>
            <a:pPr algn="ctr"/>
            <a:endParaRPr lang="en-US" sz="3200" dirty="0" smtClean="0"/>
          </a:p>
        </p:txBody>
      </p:sp>
      <p:grpSp>
        <p:nvGrpSpPr>
          <p:cNvPr id="30" name="Group 29"/>
          <p:cNvGrpSpPr/>
          <p:nvPr/>
        </p:nvGrpSpPr>
        <p:grpSpPr>
          <a:xfrm>
            <a:off x="4862958" y="1751854"/>
            <a:ext cx="4281042" cy="3323987"/>
            <a:chOff x="1974839" y="1663952"/>
            <a:chExt cx="7010427" cy="3323987"/>
          </a:xfrm>
        </p:grpSpPr>
        <p:sp>
          <p:nvSpPr>
            <p:cNvPr id="31" name="TextBox 30"/>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2" name="Group 31"/>
            <p:cNvGrpSpPr/>
            <p:nvPr/>
          </p:nvGrpSpPr>
          <p:grpSpPr>
            <a:xfrm>
              <a:off x="3700484" y="3960475"/>
              <a:ext cx="4174154" cy="907858"/>
              <a:chOff x="3700484" y="4152915"/>
              <a:chExt cx="4174154" cy="907858"/>
            </a:xfrm>
          </p:grpSpPr>
          <p:sp>
            <p:nvSpPr>
              <p:cNvPr id="33" name="TextBox 32"/>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4" name="TextBox 33"/>
              <p:cNvSpPr txBox="1"/>
              <p:nvPr/>
            </p:nvSpPr>
            <p:spPr>
              <a:xfrm>
                <a:off x="3700484" y="4475997"/>
                <a:ext cx="4174154"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19" name="Oval 18"/>
          <p:cNvSpPr>
            <a:spLocks noChangeAspect="1"/>
          </p:cNvSpPr>
          <p:nvPr/>
        </p:nvSpPr>
        <p:spPr>
          <a:xfrm>
            <a:off x="3934466" y="124545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735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p>
          <a:p>
            <a:r>
              <a:rPr lang="en-US" sz="3200" dirty="0"/>
              <a:t>S</a:t>
            </a:r>
            <a:r>
              <a:rPr lang="en-US" sz="3200" dirty="0" smtClean="0"/>
              <a:t>uppose your data points live in </a:t>
            </a:r>
            <a:r>
              <a:rPr lang="en-US" sz="3200" dirty="0" err="1" smtClean="0"/>
              <a:t>R</a:t>
            </a:r>
            <a:r>
              <a:rPr lang="en-US" sz="3200" baseline="30000" dirty="0" err="1" smtClean="0"/>
              <a:t>n</a:t>
            </a:r>
            <a:r>
              <a:rPr lang="en-US" sz="3200" dirty="0" smtClean="0"/>
              <a:t>.</a:t>
            </a:r>
          </a:p>
        </p:txBody>
      </p:sp>
      <p:grpSp>
        <p:nvGrpSpPr>
          <p:cNvPr id="22" name="Group 21"/>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1" name="Group 30"/>
            <p:cNvGrpSpPr/>
            <p:nvPr/>
          </p:nvGrpSpPr>
          <p:grpSpPr>
            <a:xfrm>
              <a:off x="3700484" y="3960475"/>
              <a:ext cx="4174154" cy="907858"/>
              <a:chOff x="3700484" y="4152915"/>
              <a:chExt cx="4174154"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3" name="TextBox 32"/>
              <p:cNvSpPr txBox="1"/>
              <p:nvPr/>
            </p:nvSpPr>
            <p:spPr>
              <a:xfrm>
                <a:off x="3700484" y="4475997"/>
                <a:ext cx="4174154"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3" name="Rectangle 2"/>
          <p:cNvSpPr/>
          <p:nvPr/>
        </p:nvSpPr>
        <p:spPr>
          <a:xfrm>
            <a:off x="1712396" y="5495855"/>
            <a:ext cx="6874081" cy="584776"/>
          </a:xfrm>
          <a:prstGeom prst="rect">
            <a:avLst/>
          </a:prstGeom>
          <a:solidFill>
            <a:schemeClr val="bg1"/>
          </a:solidFill>
        </p:spPr>
        <p:txBody>
          <a:bodyPr wrap="squar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smtClean="0">
                <a:ea typeface="新細明體" charset="0"/>
              </a:rPr>
              <a:t>) =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77290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eb.cse.ohio-state.edu/~tamaldey/handle/refinement_2_tu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2829464"/>
            <a:ext cx="512064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eb.cse.ohio-state.edu/~tamaldey/handle/topo_tun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34" y="1412144"/>
            <a:ext cx="3666826" cy="2834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541" y="284998"/>
            <a:ext cx="9316528" cy="1292662"/>
          </a:xfrm>
          <a:prstGeom prst="rect">
            <a:avLst/>
          </a:prstGeom>
        </p:spPr>
        <p:txBody>
          <a:bodyPr wrap="square">
            <a:spAutoFit/>
          </a:bodyPr>
          <a:lstStyle/>
          <a:p>
            <a:r>
              <a:rPr lang="en-US" sz="2600" dirty="0" err="1">
                <a:hlinkClick r:id="rId4"/>
              </a:rPr>
              <a:t>HanTun</a:t>
            </a:r>
            <a:r>
              <a:rPr lang="en-US" sz="2600" dirty="0"/>
              <a:t> </a:t>
            </a:r>
            <a:r>
              <a:rPr lang="en-US" sz="2600" dirty="0" smtClean="0"/>
              <a:t>software available at </a:t>
            </a:r>
          </a:p>
          <a:p>
            <a:r>
              <a:rPr lang="en-US" sz="2600" dirty="0" smtClean="0">
                <a:hlinkClick r:id="rId5"/>
              </a:rPr>
              <a:t>http</a:t>
            </a:r>
            <a:r>
              <a:rPr lang="en-US" sz="2600" dirty="0">
                <a:hlinkClick r:id="rId5"/>
              </a:rPr>
              <a:t>://web.cse.ohio-state.edu/~</a:t>
            </a:r>
            <a:r>
              <a:rPr lang="en-US" sz="2600" dirty="0" smtClean="0">
                <a:hlinkClick r:id="rId5"/>
              </a:rPr>
              <a:t>tamaldey/handle/hantun.html</a:t>
            </a:r>
            <a:endParaRPr lang="en-US" sz="2600" dirty="0" smtClean="0"/>
          </a:p>
          <a:p>
            <a:endParaRPr lang="en-US" sz="2600" dirty="0"/>
          </a:p>
        </p:txBody>
      </p:sp>
    </p:spTree>
    <p:extLst>
      <p:ext uri="{BB962C8B-B14F-4D97-AF65-F5344CB8AC3E}">
        <p14:creationId xmlns:p14="http://schemas.microsoft.com/office/powerpoint/2010/main" val="224987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4843718" y="404072"/>
            <a:ext cx="3833703" cy="2062103"/>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r>
              <a:rPr lang="en-US" sz="3200" dirty="0" smtClean="0"/>
              <a:t>Suppose </a:t>
            </a:r>
            <a:r>
              <a:rPr lang="en-US" sz="3200" dirty="0"/>
              <a:t>your data points live in </a:t>
            </a:r>
            <a:r>
              <a:rPr lang="en-US" sz="3200" dirty="0" err="1"/>
              <a:t>R</a:t>
            </a:r>
            <a:r>
              <a:rPr lang="en-US" sz="3200" baseline="30000" dirty="0" err="1"/>
              <a:t>n</a:t>
            </a:r>
            <a:r>
              <a:rPr lang="en-US" sz="3200" dirty="0"/>
              <a:t>.</a:t>
            </a:r>
          </a:p>
          <a:p>
            <a:endParaRPr lang="en-US" sz="3200" dirty="0" smtClean="0">
              <a:solidFill>
                <a:srgbClr val="0000FF"/>
              </a:solidFill>
            </a:endParaRPr>
          </a:p>
        </p:txBody>
      </p:sp>
      <p:sp>
        <p:nvSpPr>
          <p:cNvPr id="14" name="Rectangle 13"/>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smtClean="0">
                <a:ea typeface="新細明體" charset="0"/>
              </a:rPr>
              <a:t> </a:t>
            </a:r>
            <a:r>
              <a:rPr lang="en-US" altLang="zh-TW" sz="3200" dirty="0" err="1" smtClean="0">
                <a:ea typeface="新細明體" charset="0"/>
              </a:rPr>
              <a:t>C</a:t>
            </a:r>
            <a:r>
              <a:rPr lang="en-US" altLang="zh-TW" sz="3200" baseline="-25000" dirty="0" err="1" smtClean="0">
                <a:solidFill>
                  <a:srgbClr val="FF0000"/>
                </a:solidFill>
                <a:ea typeface="新細明體" charset="0"/>
              </a:rPr>
              <a:t>v</a:t>
            </a:r>
            <a:r>
              <a:rPr lang="en-US" altLang="zh-TW" sz="3200" dirty="0" smtClean="0">
                <a:ea typeface="新細明體" charset="0"/>
              </a:rPr>
              <a:t>=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a:t>
            </a:r>
            <a:r>
              <a:rPr lang="en-US" altLang="zh-TW" sz="3200" dirty="0" smtClean="0">
                <a:ea typeface="新細明體" charset="0"/>
              </a:rPr>
              <a:t>) for all w ≠ </a:t>
            </a:r>
            <a:r>
              <a:rPr lang="en-US" altLang="zh-TW" sz="3200" dirty="0" smtClean="0">
                <a:solidFill>
                  <a:srgbClr val="FF0000"/>
                </a:solidFill>
                <a:ea typeface="新細明體" charset="0"/>
              </a:rPr>
              <a:t>v </a:t>
            </a:r>
            <a:r>
              <a:rPr lang="en-US" altLang="zh-TW" sz="3200" dirty="0">
                <a:ea typeface="新細明體" charset="0"/>
              </a:rPr>
              <a:t>} </a:t>
            </a:r>
          </a:p>
        </p:txBody>
      </p:sp>
      <p:grpSp>
        <p:nvGrpSpPr>
          <p:cNvPr id="22" name="Group 21"/>
          <p:cNvGrpSpPr/>
          <p:nvPr/>
        </p:nvGrpSpPr>
        <p:grpSpPr>
          <a:xfrm>
            <a:off x="4862958" y="1751854"/>
            <a:ext cx="4281042" cy="3323987"/>
            <a:chOff x="1974839" y="1663952"/>
            <a:chExt cx="7010427" cy="3323987"/>
          </a:xfrm>
        </p:grpSpPr>
        <p:sp>
          <p:nvSpPr>
            <p:cNvPr id="27" name="TextBox 26"/>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28" name="Group 27"/>
            <p:cNvGrpSpPr/>
            <p:nvPr/>
          </p:nvGrpSpPr>
          <p:grpSpPr>
            <a:xfrm>
              <a:off x="3700484" y="3960475"/>
              <a:ext cx="4174154" cy="907858"/>
              <a:chOff x="3700484" y="4152915"/>
              <a:chExt cx="4174154" cy="907858"/>
            </a:xfrm>
          </p:grpSpPr>
          <p:sp>
            <p:nvSpPr>
              <p:cNvPr id="29" name="TextBox 28"/>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0" name="TextBox 29"/>
              <p:cNvSpPr txBox="1"/>
              <p:nvPr/>
            </p:nvSpPr>
            <p:spPr>
              <a:xfrm>
                <a:off x="3700484" y="4475997"/>
                <a:ext cx="4174154"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Tree>
    <p:extLst>
      <p:ext uri="{BB962C8B-B14F-4D97-AF65-F5344CB8AC3E}">
        <p14:creationId xmlns:p14="http://schemas.microsoft.com/office/powerpoint/2010/main" val="1089432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smtClean="0"/>
              <a:t> Data set = grey boxes</a:t>
            </a:r>
          </a:p>
          <a:p>
            <a:endParaRPr lang="en-US" sz="2800" dirty="0"/>
          </a:p>
          <a:p>
            <a:r>
              <a:rPr lang="en-US" sz="2800" dirty="0" smtClean="0"/>
              <a:t> Let </a:t>
            </a:r>
            <a:r>
              <a:rPr lang="en-US" sz="2800" i="1" dirty="0" smtClean="0"/>
              <a:t>k</a:t>
            </a:r>
            <a:r>
              <a:rPr lang="en-US" sz="2800" dirty="0" smtClean="0"/>
              <a:t> = 3</a:t>
            </a:r>
          </a:p>
          <a:p>
            <a:r>
              <a:rPr lang="en-US" sz="2800" dirty="0" smtClean="0"/>
              <a:t> Randomly choose 3 points </a:t>
            </a:r>
          </a:p>
          <a:p>
            <a:r>
              <a:rPr lang="en-US" sz="2800" dirty="0" smtClean="0"/>
              <a:t> (points need not be in data set)</a:t>
            </a:r>
          </a:p>
          <a:p>
            <a:r>
              <a:rPr lang="en-US" sz="2800" dirty="0"/>
              <a:t> </a:t>
            </a:r>
            <a:r>
              <a:rPr lang="en-US" sz="2800" dirty="0" smtClean="0"/>
              <a:t>3 points = colored circle </a:t>
            </a:r>
            <a:endParaRPr lang="en-US" sz="2800" dirty="0"/>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smtClean="0">
                <a:solidFill>
                  <a:srgbClr val="000000"/>
                </a:solidFill>
                <a:effectLst/>
                <a:latin typeface="Linux Libertine"/>
              </a:rPr>
              <a:t>k</a:t>
            </a:r>
            <a:r>
              <a:rPr lang="en-US" sz="4400" b="0" i="0" dirty="0" smtClean="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smtClean="0">
                <a:solidFill>
                  <a:srgbClr val="000000"/>
                </a:solidFill>
                <a:effectLst/>
                <a:latin typeface="Linux Libertine"/>
              </a:rPr>
              <a:t>k</a:t>
            </a:r>
            <a:r>
              <a:rPr lang="en-US" sz="4400" b="0" i="0" dirty="0" smtClean="0">
                <a:solidFill>
                  <a:srgbClr val="000000"/>
                </a:solidFill>
                <a:effectLst/>
                <a:latin typeface="Linux Libertine"/>
              </a:rPr>
              <a:t> = desired number </a:t>
            </a:r>
          </a:p>
          <a:p>
            <a:r>
              <a:rPr lang="en-US" sz="4400" dirty="0">
                <a:solidFill>
                  <a:srgbClr val="000000"/>
                </a:solidFill>
                <a:latin typeface="Linux Libertine"/>
              </a:rPr>
              <a:t> </a:t>
            </a:r>
            <a:r>
              <a:rPr lang="en-US" sz="4400" dirty="0" smtClean="0">
                <a:solidFill>
                  <a:srgbClr val="000000"/>
                </a:solidFill>
                <a:latin typeface="Linux Libertine"/>
              </a:rPr>
              <a:t>     </a:t>
            </a:r>
            <a:r>
              <a:rPr lang="en-US" sz="4400" b="0" i="0" dirty="0" smtClean="0">
                <a:solidFill>
                  <a:srgbClr val="000000"/>
                </a:solidFill>
                <a:effectLst/>
                <a:latin typeface="Linux Libertine"/>
              </a:rPr>
              <a:t>of clusters</a:t>
            </a:r>
            <a:endParaRPr lang="en-US" sz="4400" b="0" i="0" dirty="0">
              <a:solidFill>
                <a:srgbClr val="000000"/>
              </a:solidFill>
              <a:effectLst/>
              <a:latin typeface="Linux Libertine"/>
            </a:endParaRPr>
          </a:p>
        </p:txBody>
      </p:sp>
    </p:spTree>
    <p:extLst>
      <p:ext uri="{BB962C8B-B14F-4D97-AF65-F5344CB8AC3E}">
        <p14:creationId xmlns:p14="http://schemas.microsoft.com/office/powerpoint/2010/main" val="1678505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smtClean="0"/>
              <a:t> Data set = grey boxes</a:t>
            </a:r>
          </a:p>
          <a:p>
            <a:endParaRPr lang="en-US" sz="2800" dirty="0"/>
          </a:p>
          <a:p>
            <a:r>
              <a:rPr lang="en-US" sz="2800" dirty="0" smtClean="0"/>
              <a:t> Let </a:t>
            </a:r>
            <a:r>
              <a:rPr lang="en-US" sz="2800" i="1" dirty="0" smtClean="0"/>
              <a:t>k</a:t>
            </a:r>
            <a:r>
              <a:rPr lang="en-US" sz="2800" dirty="0" smtClean="0"/>
              <a:t> = 3</a:t>
            </a:r>
          </a:p>
          <a:p>
            <a:r>
              <a:rPr lang="en-US" sz="2800" dirty="0" smtClean="0"/>
              <a:t> Randomly choose 3 points </a:t>
            </a:r>
          </a:p>
          <a:p>
            <a:r>
              <a:rPr lang="en-US" sz="2800" dirty="0" smtClean="0"/>
              <a:t> (points need not be in data set)</a:t>
            </a:r>
          </a:p>
          <a:p>
            <a:r>
              <a:rPr lang="en-US" sz="2800" dirty="0"/>
              <a:t> </a:t>
            </a:r>
            <a:r>
              <a:rPr lang="en-US" sz="2800" dirty="0" smtClean="0"/>
              <a:t>3 points = colored circle </a:t>
            </a:r>
            <a:endParaRPr lang="en-US" sz="2800" dirty="0"/>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smtClean="0"/>
              <a:t>Partition data set into 3 </a:t>
            </a:r>
            <a:r>
              <a:rPr lang="en-US" sz="2800" dirty="0" err="1" smtClean="0"/>
              <a:t>voronoi</a:t>
            </a:r>
            <a:r>
              <a:rPr lang="en-US" sz="2800" dirty="0" smtClean="0"/>
              <a:t> cells corresponding to the 3 colored circles</a:t>
            </a:r>
            <a:endParaRPr lang="en-US" sz="2800" dirty="0"/>
          </a:p>
        </p:txBody>
      </p:sp>
    </p:spTree>
    <p:extLst>
      <p:ext uri="{BB962C8B-B14F-4D97-AF65-F5344CB8AC3E}">
        <p14:creationId xmlns:p14="http://schemas.microsoft.com/office/powerpoint/2010/main" val="2820373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thumb/5/5e/K_Means_Example_Step_1.svg/500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6941" y="4289367"/>
            <a:ext cx="3267560" cy="1384995"/>
          </a:xfrm>
          <a:prstGeom prst="rect">
            <a:avLst/>
          </a:prstGeom>
          <a:solidFill>
            <a:srgbClr val="E8D9F3"/>
          </a:solidFill>
          <a:ln>
            <a:solidFill>
              <a:srgbClr val="7030A0"/>
            </a:solidFill>
          </a:ln>
        </p:spPr>
        <p:txBody>
          <a:bodyPr wrap="square" rtlCol="0">
            <a:spAutoFit/>
          </a:bodyPr>
          <a:lstStyle/>
          <a:p>
            <a:r>
              <a:rPr lang="en-US" sz="2800" dirty="0" smtClean="0"/>
              <a:t>Find the centroids of the data cells in each of the </a:t>
            </a:r>
            <a:r>
              <a:rPr lang="en-US" sz="2800" dirty="0" err="1" smtClean="0"/>
              <a:t>voronoi</a:t>
            </a:r>
            <a:r>
              <a:rPr lang="en-US" sz="2800" dirty="0" smtClean="0"/>
              <a:t> cells</a:t>
            </a:r>
            <a:endParaRPr lang="en-US" sz="2800" dirty="0"/>
          </a:p>
        </p:txBody>
      </p:sp>
    </p:spTree>
    <p:extLst>
      <p:ext uri="{BB962C8B-B14F-4D97-AF65-F5344CB8AC3E}">
        <p14:creationId xmlns:p14="http://schemas.microsoft.com/office/powerpoint/2010/main" val="2240916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thumb/5/5e/K_Means_Example_Step_1.svg/500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smtClean="0"/>
              <a:t>Re-partition data set into 3 </a:t>
            </a:r>
            <a:r>
              <a:rPr lang="en-US" sz="2800" dirty="0" err="1" smtClean="0"/>
              <a:t>voronoi</a:t>
            </a:r>
            <a:r>
              <a:rPr lang="en-US" sz="2800" dirty="0" smtClean="0"/>
              <a:t> cells corresponding to the 3 centroids</a:t>
            </a:r>
            <a:endParaRPr lang="en-US" sz="2800" dirty="0"/>
          </a:p>
        </p:txBody>
      </p:sp>
    </p:spTree>
    <p:extLst>
      <p:ext uri="{BB962C8B-B14F-4D97-AF65-F5344CB8AC3E}">
        <p14:creationId xmlns:p14="http://schemas.microsoft.com/office/powerpoint/2010/main" val="1438606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thumb/5/5e/K_Means_Example_Step_1.svg/500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smtClean="0"/>
              <a:t>Re-partition data set into 3 </a:t>
            </a:r>
            <a:r>
              <a:rPr lang="en-US" sz="2800" dirty="0" err="1" smtClean="0"/>
              <a:t>voronoi</a:t>
            </a:r>
            <a:r>
              <a:rPr lang="en-US" sz="2800" dirty="0" smtClean="0"/>
              <a:t> cells corresponding to the 3 centroids</a:t>
            </a:r>
            <a:endParaRPr lang="en-US" sz="2800" dirty="0"/>
          </a:p>
        </p:txBody>
      </p:sp>
      <p:sp>
        <p:nvSpPr>
          <p:cNvPr id="8" name="TextBox 7"/>
          <p:cNvSpPr txBox="1"/>
          <p:nvPr/>
        </p:nvSpPr>
        <p:spPr>
          <a:xfrm>
            <a:off x="3470873" y="5967703"/>
            <a:ext cx="1237961" cy="523220"/>
          </a:xfrm>
          <a:prstGeom prst="rect">
            <a:avLst/>
          </a:prstGeom>
          <a:solidFill>
            <a:srgbClr val="FFD9FF"/>
          </a:solidFill>
          <a:ln>
            <a:noFill/>
          </a:ln>
        </p:spPr>
        <p:txBody>
          <a:bodyPr wrap="square" rtlCol="0">
            <a:spAutoFit/>
          </a:bodyPr>
          <a:lstStyle/>
          <a:p>
            <a:r>
              <a:rPr lang="en-US" sz="2800" dirty="0" smtClean="0"/>
              <a:t>Repeat</a:t>
            </a:r>
            <a:endParaRPr lang="en-US" sz="2800" dirty="0"/>
          </a:p>
        </p:txBody>
      </p:sp>
    </p:spTree>
    <p:extLst>
      <p:ext uri="{BB962C8B-B14F-4D97-AF65-F5344CB8AC3E}">
        <p14:creationId xmlns:p14="http://schemas.microsoft.com/office/powerpoint/2010/main" val="349510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820448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685806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4452" y="424185"/>
            <a:ext cx="4173832" cy="1552612"/>
            <a:chOff x="1871958" y="5129340"/>
            <a:chExt cx="4173832" cy="1552612"/>
          </a:xfrm>
        </p:grpSpPr>
        <p:pic>
          <p:nvPicPr>
            <p:cNvPr id="3" name="Picture 2"/>
            <p:cNvPicPr>
              <a:picLocks noChangeAspect="1"/>
            </p:cNvPicPr>
            <p:nvPr/>
          </p:nvPicPr>
          <p:blipFill rotWithShape="1">
            <a:blip r:embed="rId2"/>
            <a:srcRect l="64364" t="4243" r="3699" b="63569"/>
            <a:stretch/>
          </p:blipFill>
          <p:spPr>
            <a:xfrm>
              <a:off x="1871958" y="5129340"/>
              <a:ext cx="1463040" cy="1552612"/>
            </a:xfrm>
            <a:prstGeom prst="rect">
              <a:avLst/>
            </a:prstGeom>
          </p:spPr>
        </p:pic>
        <p:sp>
          <p:nvSpPr>
            <p:cNvPr id="4" name="Rectangle 3"/>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
        <p:nvSpPr>
          <p:cNvPr id="5" name="Rectangle 4"/>
          <p:cNvSpPr/>
          <p:nvPr/>
        </p:nvSpPr>
        <p:spPr>
          <a:xfrm>
            <a:off x="546620" y="2470250"/>
            <a:ext cx="6806928" cy="3539430"/>
          </a:xfrm>
          <a:prstGeom prst="rect">
            <a:avLst/>
          </a:prstGeom>
        </p:spPr>
        <p:txBody>
          <a:bodyPr wrap="none">
            <a:spAutoFit/>
          </a:bodyPr>
          <a:lstStyle/>
          <a:p>
            <a:r>
              <a:rPr lang="en-US" sz="3200" dirty="0" smtClean="0">
                <a:latin typeface="+mj-lt"/>
              </a:rPr>
              <a:t>Data </a:t>
            </a:r>
            <a:r>
              <a:rPr lang="en-US" sz="3200" dirty="0">
                <a:latin typeface="+mj-lt"/>
              </a:rPr>
              <a:t>set </a:t>
            </a:r>
            <a:r>
              <a:rPr lang="en-US" sz="3200" i="1" dirty="0">
                <a:latin typeface="+mj-lt"/>
              </a:rPr>
              <a:t>M </a:t>
            </a:r>
            <a:r>
              <a:rPr lang="en-US" sz="3200" dirty="0" smtClean="0">
                <a:latin typeface="+mj-lt"/>
              </a:rPr>
              <a:t>has </a:t>
            </a:r>
            <a:r>
              <a:rPr lang="en-US" sz="3200" dirty="0">
                <a:latin typeface="+mj-lt"/>
              </a:rPr>
              <a:t>over </a:t>
            </a:r>
            <a:r>
              <a:rPr lang="en-US" sz="3200" dirty="0" smtClean="0">
                <a:latin typeface="+mj-lt"/>
              </a:rPr>
              <a:t>4 </a:t>
            </a:r>
            <a:r>
              <a:rPr lang="en-US" sz="3200" i="1" dirty="0">
                <a:latin typeface="+mj-lt"/>
              </a:rPr>
              <a:t>× </a:t>
            </a:r>
            <a:r>
              <a:rPr lang="en-US" sz="3200" dirty="0">
                <a:latin typeface="+mj-lt"/>
              </a:rPr>
              <a:t>10</a:t>
            </a:r>
            <a:r>
              <a:rPr lang="en-US" sz="3200" baseline="30000" dirty="0">
                <a:latin typeface="+mj-lt"/>
              </a:rPr>
              <a:t>6</a:t>
            </a:r>
            <a:r>
              <a:rPr lang="en-US" sz="3200" dirty="0">
                <a:latin typeface="+mj-lt"/>
              </a:rPr>
              <a:t> points in </a:t>
            </a:r>
            <a:r>
              <a:rPr lang="en-US" sz="3200" i="1" dirty="0" smtClean="0">
                <a:latin typeface="+mj-lt"/>
              </a:rPr>
              <a:t>S</a:t>
            </a:r>
            <a:r>
              <a:rPr lang="en-US" sz="3200" baseline="30000" dirty="0" smtClean="0">
                <a:latin typeface="+mj-lt"/>
              </a:rPr>
              <a:t>7</a:t>
            </a:r>
            <a:r>
              <a:rPr lang="en-US" sz="3200" dirty="0" smtClean="0">
                <a:latin typeface="+mj-lt"/>
              </a:rPr>
              <a:t>.</a:t>
            </a:r>
          </a:p>
          <a:p>
            <a:endParaRPr lang="en-US" sz="3200" dirty="0" smtClean="0">
              <a:latin typeface="+mj-lt"/>
            </a:endParaRPr>
          </a:p>
          <a:p>
            <a:r>
              <a:rPr lang="en-US" sz="3200" dirty="0" smtClean="0">
                <a:latin typeface="+mj-lt"/>
              </a:rPr>
              <a:t>Randomly choose 5000 points.</a:t>
            </a:r>
          </a:p>
          <a:p>
            <a:endParaRPr lang="en-US" sz="3200" dirty="0">
              <a:latin typeface="+mj-lt"/>
            </a:endParaRPr>
          </a:p>
          <a:p>
            <a:r>
              <a:rPr lang="en-US" sz="3200" dirty="0" smtClean="0">
                <a:latin typeface="+mj-lt"/>
              </a:rPr>
              <a:t>Take the T% densest points.</a:t>
            </a:r>
          </a:p>
          <a:p>
            <a:endParaRPr lang="en-US" sz="3200" dirty="0">
              <a:latin typeface="+mj-lt"/>
            </a:endParaRPr>
          </a:p>
          <a:p>
            <a:r>
              <a:rPr lang="en-US" sz="3200" dirty="0" smtClean="0">
                <a:latin typeface="+mj-lt"/>
              </a:rPr>
              <a:t>Choose a subset of 50 Landmark points.</a:t>
            </a:r>
          </a:p>
        </p:txBody>
      </p:sp>
      <p:sp>
        <p:nvSpPr>
          <p:cNvPr id="6" name="Rectangle 5"/>
          <p:cNvSpPr/>
          <p:nvPr/>
        </p:nvSpPr>
        <p:spPr>
          <a:xfrm>
            <a:off x="129540" y="6488668"/>
            <a:ext cx="10081260" cy="369332"/>
          </a:xfrm>
          <a:prstGeom prst="rect">
            <a:avLst/>
          </a:prstGeom>
        </p:spPr>
        <p:txBody>
          <a:bodyPr wrap="square">
            <a:spAutoFit/>
          </a:bodyPr>
          <a:lstStyle/>
          <a:p>
            <a:r>
              <a:rPr lang="en-US" dirty="0"/>
              <a:t>http://www.ima.umn.edu/2005-2006/PISG7.10-28.06/activities/carlsson/mississippitwo.pdf</a:t>
            </a:r>
          </a:p>
        </p:txBody>
      </p:sp>
    </p:spTree>
    <p:extLst>
      <p:ext uri="{BB962C8B-B14F-4D97-AF65-F5344CB8AC3E}">
        <p14:creationId xmlns:p14="http://schemas.microsoft.com/office/powerpoint/2010/main" val="1499495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792" y="2650394"/>
            <a:ext cx="8986444" cy="4172581"/>
          </a:xfrm>
          <a:prstGeom prst="rect">
            <a:avLst/>
          </a:prstGeom>
        </p:spPr>
      </p:pic>
      <p:pic>
        <p:nvPicPr>
          <p:cNvPr id="2" name="Picture 1"/>
          <p:cNvPicPr>
            <a:picLocks noChangeAspect="1"/>
          </p:cNvPicPr>
          <p:nvPr/>
        </p:nvPicPr>
        <p:blipFill>
          <a:blip r:embed="rId3"/>
          <a:stretch>
            <a:fillRect/>
          </a:stretch>
        </p:blipFill>
        <p:spPr>
          <a:xfrm>
            <a:off x="0" y="76200"/>
            <a:ext cx="9144000" cy="2941851"/>
          </a:xfrm>
          <a:prstGeom prst="rect">
            <a:avLst/>
          </a:prstGeom>
        </p:spPr>
      </p:pic>
      <p:sp>
        <p:nvSpPr>
          <p:cNvPr id="3" name="Rectangle 2"/>
          <p:cNvSpPr/>
          <p:nvPr/>
        </p:nvSpPr>
        <p:spPr>
          <a:xfrm>
            <a:off x="674355" y="719351"/>
            <a:ext cx="7789312" cy="584776"/>
          </a:xfrm>
          <a:prstGeom prst="rect">
            <a:avLst/>
          </a:prstGeom>
        </p:spPr>
        <p:txBody>
          <a:bodyPr wrap="none">
            <a:spAutoFit/>
          </a:bodyPr>
          <a:lstStyle/>
          <a:p>
            <a:r>
              <a:rPr lang="en-US" sz="3200" dirty="0" err="1" smtClean="0">
                <a:solidFill>
                  <a:srgbClr val="0000FF"/>
                </a:solidFill>
              </a:rPr>
              <a:t>comptop.stanford.edu</a:t>
            </a:r>
            <a:r>
              <a:rPr lang="en-US" sz="3200" dirty="0" smtClean="0">
                <a:solidFill>
                  <a:srgbClr val="0000FF"/>
                </a:solidFill>
              </a:rPr>
              <a:t>/preprints/</a:t>
            </a:r>
            <a:r>
              <a:rPr lang="en-US" sz="3200" dirty="0" err="1" smtClean="0">
                <a:solidFill>
                  <a:srgbClr val="0000FF"/>
                </a:solidFill>
              </a:rPr>
              <a:t>witness.pdf</a:t>
            </a:r>
            <a:endParaRPr lang="en-US" sz="3200" dirty="0">
              <a:solidFill>
                <a:srgbClr val="0000FF"/>
              </a:solidFill>
            </a:endParaRPr>
          </a:p>
        </p:txBody>
      </p:sp>
    </p:spTree>
    <p:extLst>
      <p:ext uri="{BB962C8B-B14F-4D97-AF65-F5344CB8AC3E}">
        <p14:creationId xmlns:p14="http://schemas.microsoft.com/office/powerpoint/2010/main" val="282368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eb.cse.ohio-state.edu/~tamaldey/handle/refinement_2_han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634" y="2791510"/>
            <a:ext cx="5120640" cy="3840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541" y="284998"/>
            <a:ext cx="9316528" cy="1292662"/>
          </a:xfrm>
          <a:prstGeom prst="rect">
            <a:avLst/>
          </a:prstGeom>
        </p:spPr>
        <p:txBody>
          <a:bodyPr wrap="square">
            <a:spAutoFit/>
          </a:bodyPr>
          <a:lstStyle/>
          <a:p>
            <a:r>
              <a:rPr lang="en-US" sz="2600" dirty="0" err="1">
                <a:hlinkClick r:id="rId3"/>
              </a:rPr>
              <a:t>HanTun</a:t>
            </a:r>
            <a:r>
              <a:rPr lang="en-US" sz="2600" dirty="0"/>
              <a:t> </a:t>
            </a:r>
            <a:r>
              <a:rPr lang="en-US" sz="2600" dirty="0" smtClean="0"/>
              <a:t>software available at </a:t>
            </a:r>
          </a:p>
          <a:p>
            <a:r>
              <a:rPr lang="en-US" sz="2600" dirty="0" smtClean="0">
                <a:hlinkClick r:id="rId4"/>
              </a:rPr>
              <a:t>http</a:t>
            </a:r>
            <a:r>
              <a:rPr lang="en-US" sz="2600" dirty="0">
                <a:hlinkClick r:id="rId4"/>
              </a:rPr>
              <a:t>://web.cse.ohio-state.edu/~</a:t>
            </a:r>
            <a:r>
              <a:rPr lang="en-US" sz="2600" dirty="0" smtClean="0">
                <a:hlinkClick r:id="rId4"/>
              </a:rPr>
              <a:t>tamaldey/handle/hantun.html</a:t>
            </a:r>
            <a:endParaRPr lang="en-US" sz="2600" dirty="0" smtClean="0"/>
          </a:p>
          <a:p>
            <a:endParaRPr lang="en-US" sz="2600" dirty="0"/>
          </a:p>
        </p:txBody>
      </p:sp>
      <p:pic>
        <p:nvPicPr>
          <p:cNvPr id="2050" name="Picture 2" descr="http://web.cse.ohio-state.edu/~tamaldey/handle/topo_hand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72" y="1266612"/>
            <a:ext cx="3785111"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37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177312"/>
            <a:ext cx="3911600" cy="584776"/>
          </a:xfrm>
          <a:prstGeom prst="rect">
            <a:avLst/>
          </a:prstGeom>
          <a:noFill/>
        </p:spPr>
        <p:txBody>
          <a:bodyPr wrap="square" rtlCol="0">
            <a:spAutoFit/>
          </a:bodyPr>
          <a:lstStyle/>
          <a:p>
            <a:r>
              <a:rPr lang="en-US" sz="3200" dirty="0" smtClean="0"/>
              <a:t>Witness complex</a:t>
            </a:r>
          </a:p>
        </p:txBody>
      </p:sp>
      <p:sp>
        <p:nvSpPr>
          <p:cNvPr id="21" name="TextBox 20"/>
          <p:cNvSpPr txBox="1"/>
          <p:nvPr/>
        </p:nvSpPr>
        <p:spPr>
          <a:xfrm>
            <a:off x="522087" y="3502989"/>
            <a:ext cx="8307123" cy="2062103"/>
          </a:xfrm>
          <a:prstGeom prst="rect">
            <a:avLst/>
          </a:prstGeom>
          <a:noFill/>
        </p:spPr>
        <p:txBody>
          <a:bodyPr wrap="square" rtlCol="0">
            <a:spAutoFit/>
          </a:bodyPr>
          <a:lstStyle/>
          <a:p>
            <a:r>
              <a:rPr lang="en-US" sz="3200" dirty="0" smtClean="0"/>
              <a:t>Let D = set of point cloud data points.</a:t>
            </a:r>
          </a:p>
          <a:p>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p:txBody>
      </p:sp>
      <p:sp>
        <p:nvSpPr>
          <p:cNvPr id="22" name="TextBox 21"/>
          <p:cNvSpPr txBox="1"/>
          <p:nvPr/>
        </p:nvSpPr>
        <p:spPr>
          <a:xfrm rot="5400000">
            <a:off x="2211884" y="4441191"/>
            <a:ext cx="337791" cy="584776"/>
          </a:xfrm>
          <a:prstGeom prst="rect">
            <a:avLst/>
          </a:prstGeom>
          <a:noFill/>
        </p:spPr>
        <p:txBody>
          <a:bodyPr wrap="square" rtlCol="0">
            <a:spAutoFit/>
          </a:bodyPr>
          <a:lstStyle/>
          <a:p>
            <a:r>
              <a:rPr lang="en-US" sz="3200" dirty="0" smtClean="0"/>
              <a:t>U</a:t>
            </a:r>
          </a:p>
        </p:txBody>
      </p:sp>
      <p:grpSp>
        <p:nvGrpSpPr>
          <p:cNvPr id="13" name="Group 12"/>
          <p:cNvGrpSpPr/>
          <p:nvPr/>
        </p:nvGrpSpPr>
        <p:grpSpPr>
          <a:xfrm>
            <a:off x="3373898" y="1304551"/>
            <a:ext cx="1771994" cy="1838948"/>
            <a:chOff x="5145892" y="553294"/>
            <a:chExt cx="1771994" cy="1838948"/>
          </a:xfrm>
        </p:grpSpPr>
        <p:sp>
          <p:nvSpPr>
            <p:cNvPr id="23" name="Oval 22"/>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567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177312"/>
            <a:ext cx="3911600" cy="584776"/>
          </a:xfrm>
          <a:prstGeom prst="rect">
            <a:avLst/>
          </a:prstGeom>
          <a:noFill/>
        </p:spPr>
        <p:txBody>
          <a:bodyPr wrap="square" rtlCol="0">
            <a:spAutoFit/>
          </a:bodyPr>
          <a:lstStyle/>
          <a:p>
            <a:r>
              <a:rPr lang="en-US" sz="3200" dirty="0" smtClean="0"/>
              <a:t>Witness complex</a:t>
            </a:r>
          </a:p>
        </p:txBody>
      </p:sp>
      <p:sp>
        <p:nvSpPr>
          <p:cNvPr id="21" name="TextBox 20"/>
          <p:cNvSpPr txBox="1"/>
          <p:nvPr/>
        </p:nvSpPr>
        <p:spPr>
          <a:xfrm>
            <a:off x="522087" y="3502989"/>
            <a:ext cx="8307123" cy="3046988"/>
          </a:xfrm>
          <a:prstGeom prst="rect">
            <a:avLst/>
          </a:prstGeom>
          <a:noFill/>
        </p:spPr>
        <p:txBody>
          <a:bodyPr wrap="square" rtlCol="0">
            <a:spAutoFit/>
          </a:bodyPr>
          <a:lstStyle/>
          <a:p>
            <a:r>
              <a:rPr lang="en-US" sz="3200" dirty="0" smtClean="0"/>
              <a:t>Let D = set of point cloud data points.</a:t>
            </a:r>
          </a:p>
          <a:p>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a:p>
            <a:r>
              <a:rPr lang="en-US" sz="3200" dirty="0" smtClean="0">
                <a:solidFill>
                  <a:srgbClr val="FF0000"/>
                </a:solidFill>
              </a:rPr>
              <a:t>Normally L is a small subset, but in this example, L is a large red subset.</a:t>
            </a:r>
          </a:p>
        </p:txBody>
      </p:sp>
      <p:sp>
        <p:nvSpPr>
          <p:cNvPr id="22" name="TextBox 21"/>
          <p:cNvSpPr txBox="1"/>
          <p:nvPr/>
        </p:nvSpPr>
        <p:spPr>
          <a:xfrm rot="5400000">
            <a:off x="2211884" y="4441191"/>
            <a:ext cx="337791" cy="584776"/>
          </a:xfrm>
          <a:prstGeom prst="rect">
            <a:avLst/>
          </a:prstGeom>
          <a:noFill/>
        </p:spPr>
        <p:txBody>
          <a:bodyPr wrap="square" rtlCol="0">
            <a:spAutoFit/>
          </a:bodyPr>
          <a:lstStyle/>
          <a:p>
            <a:r>
              <a:rPr lang="en-US" sz="3200" dirty="0" smtClean="0"/>
              <a:t>U</a:t>
            </a:r>
          </a:p>
        </p:txBody>
      </p:sp>
      <p:grpSp>
        <p:nvGrpSpPr>
          <p:cNvPr id="13" name="Group 12"/>
          <p:cNvGrpSpPr/>
          <p:nvPr/>
        </p:nvGrpSpPr>
        <p:grpSpPr>
          <a:xfrm>
            <a:off x="3373898" y="1304551"/>
            <a:ext cx="1771994" cy="1838948"/>
            <a:chOff x="5145892" y="553294"/>
            <a:chExt cx="1771994" cy="1838948"/>
          </a:xfrm>
        </p:grpSpPr>
        <p:sp>
          <p:nvSpPr>
            <p:cNvPr id="23" name="Oval 22"/>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217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p>
            <a:p>
              <a:r>
                <a:rPr lang="en-US" sz="3200" dirty="0" smtClean="0">
                  <a:solidFill>
                    <a:srgbClr val="FF0000"/>
                  </a:solidFill>
                </a:rPr>
                <a:t>L</a:t>
              </a:r>
              <a:r>
                <a:rPr lang="en-US" sz="3200" dirty="0" smtClean="0"/>
                <a:t> = set of landmark points </a:t>
              </a:r>
              <a:r>
                <a:rPr lang="en-US" sz="3200" dirty="0" smtClean="0">
                  <a:solidFill>
                    <a:srgbClr val="C00000"/>
                  </a:solidFill>
                </a:rPr>
                <a:t>= vertices.</a:t>
              </a: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smtClean="0"/>
                <a:t>U</a:t>
              </a:r>
            </a:p>
          </p:txBody>
        </p:sp>
      </p:grpSp>
      <p:sp>
        <p:nvSpPr>
          <p:cNvPr id="24" name="TextBox 23"/>
          <p:cNvSpPr txBox="1"/>
          <p:nvPr/>
        </p:nvSpPr>
        <p:spPr>
          <a:xfrm>
            <a:off x="0" y="197936"/>
            <a:ext cx="4685232" cy="584776"/>
          </a:xfrm>
          <a:prstGeom prst="rect">
            <a:avLst/>
          </a:prstGeom>
          <a:noFill/>
        </p:spPr>
        <p:txBody>
          <a:bodyPr wrap="square" rtlCol="0">
            <a:spAutoFit/>
          </a:bodyPr>
          <a:lstStyle/>
          <a:p>
            <a:r>
              <a:rPr lang="en-US" sz="3200" dirty="0" smtClean="0"/>
              <a:t>W</a:t>
            </a:r>
            <a:r>
              <a:rPr lang="en-US" sz="3200" baseline="-25000" dirty="0" smtClean="0"/>
              <a:t>∞</a:t>
            </a:r>
            <a:r>
              <a:rPr lang="en-US" sz="3200" dirty="0" smtClean="0"/>
              <a:t>(D) = Witness complex</a:t>
            </a:r>
          </a:p>
        </p:txBody>
      </p:sp>
      <p:sp>
        <p:nvSpPr>
          <p:cNvPr id="25" name="Rectangle 24"/>
          <p:cNvSpPr/>
          <p:nvPr/>
        </p:nvSpPr>
        <p:spPr>
          <a:xfrm>
            <a:off x="4534072" y="142214"/>
            <a:ext cx="4599797" cy="6329937"/>
          </a:xfrm>
          <a:prstGeom prst="rect">
            <a:avLst/>
          </a:prstGeom>
          <a:solidFill>
            <a:schemeClr val="bg2"/>
          </a:solidFill>
        </p:spPr>
        <p:txBody>
          <a:bodyPr wrap="square">
            <a:spAutoFit/>
          </a:bodyPr>
          <a:lstStyle/>
          <a:p>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a:solidFill>
                  <a:srgbClr val="FF0000"/>
                </a:solidFill>
              </a:rPr>
              <a:t>,...</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solidFill>
                  <a:srgbClr val="FF0000"/>
                </a:solidFill>
              </a:rPr>
              <a:t> </a:t>
            </a:r>
            <a:r>
              <a:rPr lang="en-US" sz="3200" dirty="0"/>
              <a:t>span a </a:t>
            </a:r>
            <a:r>
              <a:rPr lang="en-US" sz="3200" dirty="0" smtClean="0"/>
              <a:t>k-simplex </a:t>
            </a:r>
          </a:p>
          <a:p>
            <a:pPr algn="ctr"/>
            <a:r>
              <a:rPr lang="en-US" sz="3200" i="1" dirty="0" err="1" smtClean="0">
                <a:solidFill>
                  <a:schemeClr val="tx2">
                    <a:lumMod val="75000"/>
                  </a:schemeClr>
                </a:solidFill>
              </a:rPr>
              <a:t>iff</a:t>
            </a:r>
            <a:r>
              <a:rPr lang="en-US" altLang="zh-TW" sz="3200" i="1" dirty="0" smtClean="0">
                <a:solidFill>
                  <a:srgbClr val="17375E"/>
                </a:solidFill>
                <a:ea typeface="新細明體" charset="0"/>
              </a:rPr>
              <a:t> </a:t>
            </a:r>
            <a:r>
              <a:rPr lang="en-US" altLang="zh-TW" sz="3200" dirty="0" smtClean="0">
                <a:solidFill>
                  <a:srgbClr val="17375E"/>
                </a:solidFill>
                <a:ea typeface="新細明體" charset="0"/>
              </a:rPr>
              <a:t> </a:t>
            </a:r>
          </a:p>
          <a:p>
            <a:r>
              <a:rPr lang="en-US" sz="3200" dirty="0" smtClean="0"/>
              <a:t>there </a:t>
            </a:r>
            <a:r>
              <a:rPr lang="en-US" sz="3200" dirty="0"/>
              <a:t>is a point </a:t>
            </a:r>
            <a:r>
              <a:rPr lang="en-US" sz="3200" dirty="0">
                <a:solidFill>
                  <a:srgbClr val="660066"/>
                </a:solidFill>
              </a:rPr>
              <a:t>w</a:t>
            </a:r>
            <a:r>
              <a:rPr lang="en-US" sz="3200" dirty="0"/>
              <a:t> ∈ D</a:t>
            </a:r>
            <a:r>
              <a:rPr lang="en-US" sz="3200" dirty="0" smtClean="0"/>
              <a:t>, </a:t>
            </a:r>
            <a:r>
              <a:rPr lang="en-US" sz="3200" dirty="0"/>
              <a:t>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endParaRPr lang="en-US" sz="3200" baseline="-25000" dirty="0" smtClean="0">
              <a:solidFill>
                <a:srgbClr val="FF0000"/>
              </a:solidFill>
            </a:endParaRPr>
          </a:p>
          <a:p>
            <a:endParaRPr lang="en-US" sz="3200" baseline="-25000" dirty="0">
              <a:solidFill>
                <a:srgbClr val="FF0000"/>
              </a:solidFill>
            </a:endParaRPr>
          </a:p>
          <a:p>
            <a:r>
              <a:rPr lang="en-US" sz="3200" dirty="0" smtClean="0"/>
              <a:t>and all the faces of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t>} belong to the witness complex. </a:t>
            </a:r>
          </a:p>
          <a:p>
            <a:endParaRPr lang="en-US" sz="3200" dirty="0"/>
          </a:p>
          <a:p>
            <a:r>
              <a:rPr lang="en-US" sz="3200" dirty="0" smtClean="0">
                <a:solidFill>
                  <a:srgbClr val="660066"/>
                </a:solidFill>
              </a:rPr>
              <a:t>w</a:t>
            </a:r>
            <a:r>
              <a:rPr lang="en-US" sz="3200" dirty="0" smtClean="0">
                <a:solidFill>
                  <a:srgbClr val="000000"/>
                </a:solidFill>
              </a:rPr>
              <a:t> is called a “weak” witness.</a:t>
            </a:r>
            <a:endParaRPr lang="en-US" sz="3200" dirty="0">
              <a:solidFill>
                <a:srgbClr val="000000"/>
              </a:solidFill>
            </a:endParaRPr>
          </a:p>
        </p:txBody>
      </p:sp>
      <p:grpSp>
        <p:nvGrpSpPr>
          <p:cNvPr id="23" name="Group 22"/>
          <p:cNvGrpSpPr/>
          <p:nvPr/>
        </p:nvGrpSpPr>
        <p:grpSpPr>
          <a:xfrm>
            <a:off x="1419144" y="1259580"/>
            <a:ext cx="1771994" cy="1838948"/>
            <a:chOff x="5145892" y="553294"/>
            <a:chExt cx="1771994" cy="1838948"/>
          </a:xfrm>
        </p:grpSpPr>
        <p:sp>
          <p:nvSpPr>
            <p:cNvPr id="26" name="Oval 25"/>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289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7936"/>
            <a:ext cx="4685232" cy="584776"/>
          </a:xfrm>
          <a:prstGeom prst="rect">
            <a:avLst/>
          </a:prstGeom>
          <a:noFill/>
        </p:spPr>
        <p:txBody>
          <a:bodyPr wrap="square" rtlCol="0">
            <a:spAutoFit/>
          </a:bodyPr>
          <a:lstStyle/>
          <a:p>
            <a:r>
              <a:rPr lang="en-US" sz="3200" dirty="0" smtClean="0"/>
              <a:t>W</a:t>
            </a:r>
            <a:r>
              <a:rPr lang="en-US" sz="3200" baseline="-25000" dirty="0" smtClean="0"/>
              <a:t>∞</a:t>
            </a:r>
            <a:r>
              <a:rPr lang="en-US" sz="3200" dirty="0" smtClean="0"/>
              <a:t>(D) = Witness complex</a:t>
            </a:r>
          </a:p>
        </p:txBody>
      </p:sp>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p>
            <a:p>
              <a:r>
                <a:rPr lang="en-US" sz="3200" dirty="0" smtClean="0">
                  <a:solidFill>
                    <a:srgbClr val="FF0000"/>
                  </a:solidFill>
                </a:rPr>
                <a:t>L</a:t>
              </a:r>
              <a:r>
                <a:rPr lang="en-US" sz="3200" dirty="0" smtClean="0"/>
                <a:t> = set of landmark points </a:t>
              </a:r>
              <a:r>
                <a:rPr lang="en-US" sz="3200" dirty="0">
                  <a:solidFill>
                    <a:srgbClr val="C00000"/>
                  </a:solidFill>
                </a:rPr>
                <a:t>= vertices</a:t>
              </a:r>
              <a:r>
                <a:rPr lang="en-US" sz="3200" dirty="0" smtClean="0">
                  <a:solidFill>
                    <a:srgbClr val="C00000"/>
                  </a:solidFill>
                </a:rPr>
                <a:t>.</a:t>
              </a:r>
              <a:endParaRPr lang="en-US" sz="3200" dirty="0">
                <a:solidFill>
                  <a:srgbClr val="C00000"/>
                </a:solidFill>
              </a:endParaRP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smtClean="0"/>
                <a:t>U</a:t>
              </a:r>
            </a:p>
          </p:txBody>
        </p:sp>
      </p:grpSp>
      <p:sp>
        <p:nvSpPr>
          <p:cNvPr id="23" name="Rectangle 22"/>
          <p:cNvSpPr/>
          <p:nvPr/>
        </p:nvSpPr>
        <p:spPr>
          <a:xfrm>
            <a:off x="4534072" y="142214"/>
            <a:ext cx="4599797" cy="6329937"/>
          </a:xfrm>
          <a:prstGeom prst="rect">
            <a:avLst/>
          </a:prstGeom>
          <a:solidFill>
            <a:schemeClr val="bg2"/>
          </a:solidFill>
        </p:spPr>
        <p:txBody>
          <a:bodyPr wrap="square">
            <a:spAutoFit/>
          </a:bodyPr>
          <a:lstStyle/>
          <a:p>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a:solidFill>
                  <a:srgbClr val="FF0000"/>
                </a:solidFill>
              </a:rPr>
              <a:t>,...</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solidFill>
                  <a:srgbClr val="FF0000"/>
                </a:solidFill>
              </a:rPr>
              <a:t> </a:t>
            </a:r>
            <a:r>
              <a:rPr lang="en-US" sz="3200" dirty="0"/>
              <a:t>span a </a:t>
            </a:r>
            <a:r>
              <a:rPr lang="en-US" sz="3200" dirty="0" smtClean="0"/>
              <a:t>k-simplex </a:t>
            </a:r>
          </a:p>
          <a:p>
            <a:pPr algn="ctr"/>
            <a:r>
              <a:rPr lang="en-US" sz="3200" i="1" dirty="0" err="1" smtClean="0">
                <a:solidFill>
                  <a:schemeClr val="tx2">
                    <a:lumMod val="75000"/>
                  </a:schemeClr>
                </a:solidFill>
              </a:rPr>
              <a:t>iff</a:t>
            </a:r>
            <a:r>
              <a:rPr lang="en-US" altLang="zh-TW" sz="3200" i="1" dirty="0" smtClean="0">
                <a:solidFill>
                  <a:srgbClr val="17375E"/>
                </a:solidFill>
                <a:ea typeface="新細明體" charset="0"/>
              </a:rPr>
              <a:t> </a:t>
            </a:r>
            <a:r>
              <a:rPr lang="en-US" altLang="zh-TW" sz="3200" dirty="0" smtClean="0">
                <a:solidFill>
                  <a:srgbClr val="17375E"/>
                </a:solidFill>
                <a:ea typeface="新細明體" charset="0"/>
              </a:rPr>
              <a:t> </a:t>
            </a:r>
          </a:p>
          <a:p>
            <a:r>
              <a:rPr lang="en-US" sz="3200" dirty="0" smtClean="0"/>
              <a:t>there </a:t>
            </a:r>
            <a:r>
              <a:rPr lang="en-US" sz="3200" dirty="0"/>
              <a:t>is a point </a:t>
            </a:r>
            <a:r>
              <a:rPr lang="en-US" sz="3200" dirty="0">
                <a:solidFill>
                  <a:srgbClr val="660066"/>
                </a:solidFill>
              </a:rPr>
              <a:t>w</a:t>
            </a:r>
            <a:r>
              <a:rPr lang="en-US" sz="3200" dirty="0"/>
              <a:t> ∈ D</a:t>
            </a:r>
            <a:r>
              <a:rPr lang="en-US" sz="3200" dirty="0" smtClean="0"/>
              <a:t>, </a:t>
            </a:r>
            <a:r>
              <a:rPr lang="en-US" sz="3200" dirty="0"/>
              <a:t>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endParaRPr lang="en-US" sz="3200" baseline="-25000" dirty="0" smtClean="0">
              <a:solidFill>
                <a:srgbClr val="FF0000"/>
              </a:solidFill>
            </a:endParaRPr>
          </a:p>
          <a:p>
            <a:endParaRPr lang="en-US" sz="3200" baseline="-25000" dirty="0">
              <a:solidFill>
                <a:srgbClr val="FF0000"/>
              </a:solidFill>
            </a:endParaRPr>
          </a:p>
          <a:p>
            <a:r>
              <a:rPr lang="en-US" sz="3200" dirty="0" smtClean="0"/>
              <a:t>and all the faces of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t>} belong to the witness complex. </a:t>
            </a:r>
          </a:p>
          <a:p>
            <a:endParaRPr lang="en-US" sz="3200" dirty="0"/>
          </a:p>
          <a:p>
            <a:r>
              <a:rPr lang="en-US" sz="3200" dirty="0" smtClean="0">
                <a:solidFill>
                  <a:srgbClr val="660066"/>
                </a:solidFill>
              </a:rPr>
              <a:t>w</a:t>
            </a:r>
            <a:r>
              <a:rPr lang="en-US" sz="3200" dirty="0" smtClean="0">
                <a:solidFill>
                  <a:srgbClr val="000000"/>
                </a:solidFill>
              </a:rPr>
              <a:t> is called a “weak” witness.</a:t>
            </a:r>
            <a:endParaRPr lang="en-US" sz="3200" dirty="0">
              <a:solidFill>
                <a:srgbClr val="000000"/>
              </a:solidFill>
            </a:endParaRPr>
          </a:p>
        </p:txBody>
      </p:sp>
      <p:grpSp>
        <p:nvGrpSpPr>
          <p:cNvPr id="28" name="Group 27"/>
          <p:cNvGrpSpPr/>
          <p:nvPr/>
        </p:nvGrpSpPr>
        <p:grpSpPr>
          <a:xfrm>
            <a:off x="1488290" y="1280319"/>
            <a:ext cx="1771994" cy="1838948"/>
            <a:chOff x="5145892" y="553294"/>
            <a:chExt cx="1771994" cy="1838948"/>
          </a:xfrm>
        </p:grpSpPr>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1" name="Oval 30"/>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4" name="Oval 33"/>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5" name="Straight Connector 34"/>
            <p:cNvCxnSpPr>
              <a:stCxn id="46"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2"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1" name="Oval 40"/>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5580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0" y="21144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25" name="Oval 2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409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0" y="19793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74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5296564" y="1025214"/>
            <a:ext cx="1077228" cy="857685"/>
          </a:xfrm>
          <a:prstGeom prst="triangle">
            <a:avLst/>
          </a:prstGeom>
          <a:solidFill>
            <a:schemeClr val="accent1">
              <a:lumMod val="40000"/>
              <a:lumOff val="60000"/>
            </a:schemeClr>
          </a:solidFill>
        </p:spPr>
        <p:txBody>
          <a:bodyPr wrap="square" rtlCol="0" anchor="ctr">
            <a:spAutoFit/>
          </a:bodyPr>
          <a:lstStyle/>
          <a:p>
            <a:pPr algn="ctr"/>
            <a:endParaRPr lang="en-US" sz="3200" dirty="0" err="1" smtClean="0">
              <a:solidFill>
                <a:srgbClr val="0000FF"/>
              </a:solidFill>
            </a:endParaRPr>
          </a:p>
        </p:txBody>
      </p:sp>
      <p:sp>
        <p:nvSpPr>
          <p:cNvPr id="2" name="TextBox 1"/>
          <p:cNvSpPr txBox="1"/>
          <p:nvPr/>
        </p:nvSpPr>
        <p:spPr>
          <a:xfrm>
            <a:off x="135120" y="19793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204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337749"/>
            <a:ext cx="9272362" cy="5509200"/>
          </a:xfrm>
          <a:prstGeom prst="rect">
            <a:avLst/>
          </a:prstGeom>
          <a:noFill/>
        </p:spPr>
        <p:txBody>
          <a:bodyPr wrap="square" rtlCol="0">
            <a:spAutoFit/>
          </a:bodyPr>
          <a:lstStyle/>
          <a:p>
            <a:r>
              <a:rPr lang="en-US" sz="3200" dirty="0" smtClean="0"/>
              <a:t>Choosing Landmark points:</a:t>
            </a:r>
          </a:p>
          <a:p>
            <a:endParaRPr lang="en-US" sz="3200" dirty="0"/>
          </a:p>
          <a:p>
            <a:r>
              <a:rPr lang="en-US" sz="3200" dirty="0"/>
              <a:t>A</a:t>
            </a:r>
            <a:r>
              <a:rPr lang="en-US" sz="3200" dirty="0" smtClean="0"/>
              <a:t>.)  Random</a:t>
            </a:r>
          </a:p>
          <a:p>
            <a:endParaRPr lang="en-US" sz="3200" dirty="0"/>
          </a:p>
          <a:p>
            <a:r>
              <a:rPr lang="en-US" sz="3200" dirty="0"/>
              <a:t>B</a:t>
            </a:r>
            <a:r>
              <a:rPr lang="en-US" sz="3200" dirty="0" smtClean="0"/>
              <a:t>.)  </a:t>
            </a:r>
            <a:r>
              <a:rPr lang="en-US" sz="3200" dirty="0" err="1" smtClean="0"/>
              <a:t>Maxmin</a:t>
            </a:r>
            <a:endParaRPr lang="en-US" sz="3200" dirty="0" smtClean="0"/>
          </a:p>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a:p>
            <a:pPr marL="176213"/>
            <a:endParaRPr lang="en-US" dirty="0" smtClean="0"/>
          </a:p>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spTree>
    <p:extLst>
      <p:ext uri="{BB962C8B-B14F-4D97-AF65-F5344CB8AC3E}">
        <p14:creationId xmlns:p14="http://schemas.microsoft.com/office/powerpoint/2010/main" val="2848091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3266013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408335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eb.cse.ohio-state.edu/~tamaldey/shortloop-pictures_files/chain_lo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08" y="76695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eb.cse.ohio-state.edu/~tamaldey/shortloop-pictures_files/man_lo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77"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b.cse.ohio-state.edu/~tamaldey/shortloop-pictures_files/9handletorus_loo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171" y="111712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cse.ohio-state.edu/~tamaldey/shortloop-pictures_files/knot_loop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844" y="360529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26" y="6488668"/>
            <a:ext cx="8324491" cy="369332"/>
          </a:xfrm>
          <a:prstGeom prst="rect">
            <a:avLst/>
          </a:prstGeom>
        </p:spPr>
        <p:txBody>
          <a:bodyPr wrap="square">
            <a:spAutoFit/>
          </a:bodyPr>
          <a:lstStyle/>
          <a:p>
            <a:r>
              <a:rPr lang="en-US" dirty="0" smtClean="0"/>
              <a:t>Figures from http</a:t>
            </a:r>
            <a:r>
              <a:rPr lang="en-US" dirty="0"/>
              <a:t>://web.cse.ohio-state.edu/~tamaldey/shortloop-pictures.html</a:t>
            </a:r>
          </a:p>
        </p:txBody>
      </p:sp>
      <p:sp>
        <p:nvSpPr>
          <p:cNvPr id="3" name="Rectangle 2"/>
          <p:cNvSpPr/>
          <p:nvPr/>
        </p:nvSpPr>
        <p:spPr>
          <a:xfrm>
            <a:off x="319176" y="190110"/>
            <a:ext cx="8583284" cy="1384995"/>
          </a:xfrm>
          <a:prstGeom prst="rect">
            <a:avLst/>
          </a:prstGeom>
        </p:spPr>
        <p:txBody>
          <a:bodyPr wrap="square">
            <a:spAutoFit/>
          </a:bodyPr>
          <a:lstStyle/>
          <a:p>
            <a:r>
              <a:rPr lang="en-US" sz="2800" dirty="0" err="1" smtClean="0"/>
              <a:t>Shortloop</a:t>
            </a:r>
            <a:r>
              <a:rPr lang="en-US" sz="2800" dirty="0" smtClean="0"/>
              <a:t> software (more general) available at </a:t>
            </a:r>
          </a:p>
          <a:p>
            <a:r>
              <a:rPr lang="en-US" sz="2800" dirty="0" smtClean="0">
                <a:hlinkClick r:id="rId6"/>
              </a:rPr>
              <a:t>http</a:t>
            </a:r>
            <a:r>
              <a:rPr lang="en-US" sz="2800" dirty="0">
                <a:hlinkClick r:id="rId6"/>
              </a:rPr>
              <a:t>://web.cse.ohio-state.edu/~</a:t>
            </a:r>
            <a:r>
              <a:rPr lang="en-US" sz="2800" dirty="0" smtClean="0">
                <a:hlinkClick r:id="rId6"/>
              </a:rPr>
              <a:t>tamaldey/shortloop.html</a:t>
            </a:r>
            <a:endParaRPr lang="en-US" sz="2800" dirty="0" smtClean="0"/>
          </a:p>
          <a:p>
            <a:endParaRPr lang="en-US" sz="2800" dirty="0"/>
          </a:p>
        </p:txBody>
      </p:sp>
      <p:pic>
        <p:nvPicPr>
          <p:cNvPr id="1034" name="Picture 10" descr="http://web.cse.ohio-state.edu/~tamaldey/shortloop-pictures_files/casting_loop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556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07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808497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A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1875611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a:t>
            </a:r>
          </a:p>
        </p:txBody>
      </p:sp>
    </p:spTree>
    <p:extLst>
      <p:ext uri="{BB962C8B-B14F-4D97-AF65-F5344CB8AC3E}">
        <p14:creationId xmlns:p14="http://schemas.microsoft.com/office/powerpoint/2010/main" val="2107466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00" y="143685"/>
            <a:ext cx="8988199" cy="11356955"/>
          </a:xfrm>
          <a:prstGeom prst="rect">
            <a:avLst/>
          </a:prstGeom>
        </p:spPr>
        <p:txBody>
          <a:bodyPr wrap="square">
            <a:spAutoFit/>
          </a:bodyPr>
          <a:lstStyle/>
          <a:p>
            <a:r>
              <a:rPr lang="en-US" sz="2400" dirty="0" err="1"/>
              <a:t>Tamal</a:t>
            </a:r>
            <a:r>
              <a:rPr lang="en-US" sz="2400" dirty="0"/>
              <a:t> K. </a:t>
            </a:r>
            <a:r>
              <a:rPr lang="en-US" sz="2400" dirty="0" err="1"/>
              <a:t>Dey</a:t>
            </a:r>
            <a:r>
              <a:rPr lang="en-US" sz="2400" dirty="0"/>
              <a:t> </a:t>
            </a:r>
            <a:r>
              <a:rPr lang="en-US" sz="2400" dirty="0" smtClean="0">
                <a:hlinkClick r:id="rId2"/>
              </a:rPr>
              <a:t>http</a:t>
            </a:r>
            <a:r>
              <a:rPr lang="en-US" sz="2400" dirty="0">
                <a:hlinkClick r:id="rId2"/>
              </a:rPr>
              <a:t>://www.cse.ohio-state.edu/~tamaldey/</a:t>
            </a:r>
            <a:r>
              <a:rPr lang="en-US" sz="2400" dirty="0"/>
              <a:t> </a:t>
            </a:r>
            <a:br>
              <a:rPr lang="en-US" sz="2400" dirty="0"/>
            </a:br>
            <a:r>
              <a:rPr lang="en-US" dirty="0"/>
              <a:t/>
            </a:r>
            <a:br>
              <a:rPr lang="en-US" dirty="0"/>
            </a:br>
            <a:r>
              <a:rPr lang="en-US" sz="2400" b="1" dirty="0"/>
              <a:t>Graph Induced Complex: A Data </a:t>
            </a:r>
            <a:r>
              <a:rPr lang="en-US" sz="2400" b="1" dirty="0" err="1"/>
              <a:t>Sparsifier</a:t>
            </a:r>
            <a:r>
              <a:rPr lang="en-US" sz="2400" b="1" dirty="0"/>
              <a:t> for Homology </a:t>
            </a:r>
            <a:r>
              <a:rPr lang="en-US" sz="2400" b="1" dirty="0" smtClean="0"/>
              <a:t>Inference</a:t>
            </a:r>
          </a:p>
          <a:p>
            <a:r>
              <a:rPr lang="en-US" sz="2400" dirty="0" smtClean="0"/>
              <a:t>Video:  </a:t>
            </a:r>
            <a:r>
              <a:rPr lang="en-US" sz="2400" dirty="0" smtClean="0">
                <a:hlinkClick r:id="rId3"/>
              </a:rPr>
              <a:t>http</a:t>
            </a:r>
            <a:r>
              <a:rPr lang="en-US" sz="2400" dirty="0">
                <a:hlinkClick r:id="rId3"/>
              </a:rPr>
              <a:t>://www.ima.umn.edu/videos/?</a:t>
            </a:r>
            <a:r>
              <a:rPr lang="en-US" sz="2400" dirty="0" smtClean="0">
                <a:hlinkClick r:id="rId3"/>
              </a:rPr>
              <a:t>id=2497</a:t>
            </a:r>
            <a:endParaRPr lang="en-US" sz="2400" dirty="0" smtClean="0"/>
          </a:p>
          <a:p>
            <a:r>
              <a:rPr lang="en-US" sz="2400" dirty="0" smtClean="0"/>
              <a:t>Slides</a:t>
            </a:r>
            <a:r>
              <a:rPr lang="en-US" sz="2400" dirty="0"/>
              <a:t>:  </a:t>
            </a:r>
            <a:r>
              <a:rPr lang="en-US" sz="2400" dirty="0">
                <a:hlinkClick r:id="rId4"/>
              </a:rPr>
              <a:t>http://web.cse.ohio-state.edu/~</a:t>
            </a:r>
            <a:r>
              <a:rPr lang="en-US" sz="2400" dirty="0" smtClean="0">
                <a:hlinkClick r:id="rId4"/>
              </a:rPr>
              <a:t>tamaldey/talk/GIC/GIC.pdf</a:t>
            </a:r>
            <a:endParaRPr lang="en-US" sz="2400" dirty="0" smtClean="0"/>
          </a:p>
          <a:p>
            <a:endParaRPr lang="en-US" dirty="0" smtClean="0"/>
          </a:p>
          <a:p>
            <a:r>
              <a:rPr lang="en-US" sz="2400" dirty="0" smtClean="0"/>
              <a:t>Paper</a:t>
            </a:r>
            <a:r>
              <a:rPr lang="en-US" sz="2400" dirty="0"/>
              <a:t>: </a:t>
            </a:r>
            <a:r>
              <a:rPr lang="en-US" sz="2400" dirty="0">
                <a:hlinkClick r:id="rId5"/>
              </a:rPr>
              <a:t>http://web.cse.ohio-state.edu/~</a:t>
            </a:r>
            <a:r>
              <a:rPr lang="en-US" sz="2400" dirty="0" smtClean="0">
                <a:hlinkClick r:id="rId5"/>
              </a:rPr>
              <a:t>tamaldey/paper/GIC/GIC.pdf</a:t>
            </a:r>
            <a:endParaRPr lang="en-US" sz="2400" dirty="0" smtClean="0"/>
          </a:p>
          <a:p>
            <a:r>
              <a:rPr lang="en-US" sz="2400" dirty="0" smtClean="0"/>
              <a:t>Graph </a:t>
            </a:r>
            <a:r>
              <a:rPr lang="en-US" sz="2400" dirty="0"/>
              <a:t>Induced Complex on Point Data T. K. </a:t>
            </a:r>
            <a:r>
              <a:rPr lang="en-US" sz="2400" dirty="0" err="1"/>
              <a:t>Dey</a:t>
            </a:r>
            <a:r>
              <a:rPr lang="en-US" sz="2400" dirty="0"/>
              <a:t>,  F. Fan, and Y. </a:t>
            </a:r>
            <a:r>
              <a:rPr lang="en-US" sz="2400" dirty="0" smtClean="0"/>
              <a:t>Wang, </a:t>
            </a:r>
          </a:p>
          <a:p>
            <a:r>
              <a:rPr lang="en-US" sz="2400" dirty="0" smtClean="0"/>
              <a:t>(</a:t>
            </a:r>
            <a:r>
              <a:rPr lang="en-US" sz="2400" dirty="0" err="1"/>
              <a:t>SoCG</a:t>
            </a:r>
            <a:r>
              <a:rPr lang="en-US" sz="2400" dirty="0"/>
              <a:t> 2013) Proc. 29th </a:t>
            </a:r>
            <a:r>
              <a:rPr lang="en-US" sz="2400" dirty="0" err="1"/>
              <a:t>Annu</a:t>
            </a:r>
            <a:r>
              <a:rPr lang="en-US" sz="2400" dirty="0"/>
              <a:t>. </a:t>
            </a:r>
            <a:r>
              <a:rPr lang="en-US" sz="2400" dirty="0" err="1"/>
              <a:t>Sympos</a:t>
            </a:r>
            <a:r>
              <a:rPr lang="en-US" sz="2400" dirty="0"/>
              <a:t>. </a:t>
            </a:r>
            <a:r>
              <a:rPr lang="en-US" sz="2400" dirty="0" err="1"/>
              <a:t>Comput</a:t>
            </a:r>
            <a:r>
              <a:rPr lang="en-US" sz="2400" dirty="0"/>
              <a:t>. Geom. </a:t>
            </a:r>
            <a:r>
              <a:rPr lang="en-US" sz="2400" dirty="0" smtClean="0"/>
              <a:t>2013, 107-116.</a:t>
            </a:r>
          </a:p>
          <a:p>
            <a:endParaRPr lang="en-US" dirty="0"/>
          </a:p>
          <a:p>
            <a:r>
              <a:rPr lang="en-US" sz="2400" dirty="0" smtClean="0"/>
              <a:t>Website</a:t>
            </a:r>
            <a:r>
              <a:rPr lang="en-US" sz="2400" dirty="0"/>
              <a:t>:  </a:t>
            </a:r>
            <a:r>
              <a:rPr lang="en-US" sz="2400" dirty="0">
                <a:hlinkClick r:id="rId6"/>
              </a:rPr>
              <a:t>http://web.cse.ohio-state.edu/~</a:t>
            </a:r>
            <a:r>
              <a:rPr lang="en-US" sz="2400" dirty="0" smtClean="0">
                <a:hlinkClick r:id="rId6"/>
              </a:rPr>
              <a:t>tamaldey/GIC/gic.html</a:t>
            </a:r>
            <a:endParaRPr lang="en-US" sz="2400" dirty="0" smtClean="0"/>
          </a:p>
          <a:p>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The efficiency of extracting topological information from point data depends largely on the complex that is built on top of the data points. From a computational viewpoint, the most favored complexes for this purpose have so far been </a:t>
            </a:r>
            <a:r>
              <a:rPr lang="en-US" dirty="0" err="1"/>
              <a:t>Vietoris</a:t>
            </a:r>
            <a:r>
              <a:rPr lang="en-US" dirty="0"/>
              <a:t>-Rips and witness complexes. While the </a:t>
            </a:r>
            <a:r>
              <a:rPr lang="en-US" dirty="0" err="1"/>
              <a:t>Vietoris</a:t>
            </a:r>
            <a:r>
              <a:rPr lang="en-US" dirty="0"/>
              <a:t>-Rips complex is simple to compute and is a good vehicle for extracting topology of sampled spaces, its size is huge--particularly in high dimensions. The witness complex on the other hand enjoys a smaller size because of a subsampling, but fails to capture the topology in high dimensions unless imposed with extra structures. We investigate a complex called the {</a:t>
            </a:r>
            <a:r>
              <a:rPr lang="en-US" dirty="0" err="1"/>
              <a:t>em</a:t>
            </a:r>
            <a:r>
              <a:rPr lang="en-US" dirty="0"/>
              <a:t> graph induced complex} that, to some extent, enjoys the advantages of both. It works on a subsample but still retains the power of capturing the topology as the </a:t>
            </a:r>
            <a:r>
              <a:rPr lang="en-US" dirty="0" err="1"/>
              <a:t>Vietoris</a:t>
            </a:r>
            <a:r>
              <a:rPr lang="en-US" dirty="0"/>
              <a:t>-Rips complex. It only needs a graph connecting the original sample points from which it builds a complex on the subsample thus taming the size considerably. We show that, using the graph induced complex one can (</a:t>
            </a:r>
            <a:r>
              <a:rPr lang="en-US" dirty="0" err="1"/>
              <a:t>i</a:t>
            </a:r>
            <a:r>
              <a:rPr lang="en-US" dirty="0"/>
              <a:t>) infer the one dimensional homology of a manifold from a very lean subsample, (ii) reconstruct a surface in three dimension from a sparse subsample without computing Delaunay triangulations, (iii) infer the persistent homology groups of compact sets from a sufficiently dense sample. We provide experimental evidences in support of our theory.</a:t>
            </a:r>
          </a:p>
        </p:txBody>
      </p:sp>
      <p:pic>
        <p:nvPicPr>
          <p:cNvPr id="5" name="Picture 4"/>
          <p:cNvPicPr>
            <a:picLocks noChangeAspect="1"/>
          </p:cNvPicPr>
          <p:nvPr/>
        </p:nvPicPr>
        <p:blipFill>
          <a:blip r:embed="rId7"/>
          <a:stretch>
            <a:fillRect/>
          </a:stretch>
        </p:blipFill>
        <p:spPr>
          <a:xfrm>
            <a:off x="212152" y="4171518"/>
            <a:ext cx="8750808" cy="2603354"/>
          </a:xfrm>
          <a:prstGeom prst="rect">
            <a:avLst/>
          </a:prstGeom>
        </p:spPr>
      </p:pic>
    </p:spTree>
    <p:extLst>
      <p:ext uri="{BB962C8B-B14F-4D97-AF65-F5344CB8AC3E}">
        <p14:creationId xmlns:p14="http://schemas.microsoft.com/office/powerpoint/2010/main" val="239585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http://web.cse.ohio-state.edu/~tamaldey/OHC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7" y="790036"/>
            <a:ext cx="9144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728" y="5434967"/>
            <a:ext cx="7858663" cy="369332"/>
          </a:xfrm>
          <a:prstGeom prst="rect">
            <a:avLst/>
          </a:prstGeom>
        </p:spPr>
        <p:txBody>
          <a:bodyPr wrap="square">
            <a:spAutoFit/>
          </a:bodyPr>
          <a:lstStyle/>
          <a:p>
            <a:r>
              <a:rPr lang="en-US" dirty="0"/>
              <a:t>http://web.cse.ohio-state.edu/~tamaldey/homology.html</a:t>
            </a:r>
          </a:p>
        </p:txBody>
      </p:sp>
    </p:spTree>
    <p:extLst>
      <p:ext uri="{BB962C8B-B14F-4D97-AF65-F5344CB8AC3E}">
        <p14:creationId xmlns:p14="http://schemas.microsoft.com/office/powerpoint/2010/main" val="212951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743" y="734786"/>
            <a:ext cx="7715250" cy="3416320"/>
          </a:xfrm>
          <a:prstGeom prst="rect">
            <a:avLst/>
          </a:prstGeom>
          <a:noFill/>
        </p:spPr>
        <p:txBody>
          <a:bodyPr wrap="square" rtlCol="0">
            <a:spAutoFit/>
          </a:bodyPr>
          <a:lstStyle/>
          <a:p>
            <a:pPr algn="ctr">
              <a:lnSpc>
                <a:spcPct val="150000"/>
              </a:lnSpc>
            </a:pPr>
            <a:r>
              <a:rPr lang="en-US" sz="7200" dirty="0" smtClean="0"/>
              <a:t>Finding  generators</a:t>
            </a:r>
            <a:endParaRPr lang="en-US" sz="7200" dirty="0"/>
          </a:p>
          <a:p>
            <a:pPr algn="ctr">
              <a:lnSpc>
                <a:spcPct val="150000"/>
              </a:lnSpc>
            </a:pPr>
            <a:r>
              <a:rPr lang="en-US" sz="7200" dirty="0"/>
              <a:t>f</a:t>
            </a:r>
            <a:r>
              <a:rPr lang="en-US" sz="7200" dirty="0" smtClean="0"/>
              <a:t>or H</a:t>
            </a:r>
            <a:r>
              <a:rPr lang="en-US" sz="7200" baseline="-25000" dirty="0"/>
              <a:t>0</a:t>
            </a:r>
          </a:p>
        </p:txBody>
      </p:sp>
    </p:spTree>
    <p:extLst>
      <p:ext uri="{BB962C8B-B14F-4D97-AF65-F5344CB8AC3E}">
        <p14:creationId xmlns:p14="http://schemas.microsoft.com/office/powerpoint/2010/main" val="161829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3" name="TextBox 2"/>
          <p:cNvSpPr txBox="1"/>
          <p:nvPr/>
        </p:nvSpPr>
        <p:spPr>
          <a:xfrm>
            <a:off x="5028480" y="931767"/>
            <a:ext cx="3790080" cy="5016757"/>
          </a:xfrm>
          <a:prstGeom prst="rect">
            <a:avLst/>
          </a:prstGeom>
          <a:noFill/>
        </p:spPr>
        <p:txBody>
          <a:bodyPr wrap="square" rtlCol="0">
            <a:spAutoFit/>
          </a:bodyPr>
          <a:lstStyle/>
          <a:p>
            <a:r>
              <a:rPr lang="en-US" sz="3200" dirty="0" smtClean="0"/>
              <a:t>Influenza:</a:t>
            </a:r>
          </a:p>
          <a:p>
            <a:endParaRPr lang="en-US" sz="3200" dirty="0" smtClean="0"/>
          </a:p>
          <a:p>
            <a:r>
              <a:rPr lang="en-US" sz="3200" dirty="0" smtClean="0"/>
              <a:t>For a single segment,</a:t>
            </a:r>
          </a:p>
          <a:p>
            <a:endParaRPr lang="en-US" sz="3200" dirty="0"/>
          </a:p>
          <a:p>
            <a:pPr algn="ctr"/>
            <a:r>
              <a:rPr lang="en-US" sz="3200" dirty="0" smtClean="0"/>
              <a:t>no </a:t>
            </a:r>
            <a:r>
              <a:rPr lang="en-US" sz="3200" dirty="0" err="1" smtClean="0"/>
              <a:t>H</a:t>
            </a:r>
            <a:r>
              <a:rPr lang="en-US" sz="3200" baseline="-25000" dirty="0" err="1" smtClean="0"/>
              <a:t>k</a:t>
            </a:r>
            <a:r>
              <a:rPr lang="en-US" sz="3200" dirty="0" smtClean="0"/>
              <a:t> for k &gt; 0</a:t>
            </a:r>
          </a:p>
          <a:p>
            <a:endParaRPr lang="en-US" sz="3200" dirty="0"/>
          </a:p>
          <a:p>
            <a:endParaRPr lang="en-US" sz="3200" dirty="0" smtClean="0"/>
          </a:p>
          <a:p>
            <a:r>
              <a:rPr lang="en-US" sz="3200" dirty="0" smtClean="0"/>
              <a:t>no horizontal transfer </a:t>
            </a:r>
          </a:p>
          <a:p>
            <a:r>
              <a:rPr lang="en-US" sz="3200" dirty="0" smtClean="0"/>
              <a:t>(i.e., no homologous recombination)</a:t>
            </a:r>
          </a:p>
        </p:txBody>
      </p:sp>
      <p:cxnSp>
        <p:nvCxnSpPr>
          <p:cNvPr id="5" name="Straight Arrow Connector 4"/>
          <p:cNvCxnSpPr/>
          <p:nvPr/>
        </p:nvCxnSpPr>
        <p:spPr>
          <a:xfrm>
            <a:off x="6744609" y="3521838"/>
            <a:ext cx="0" cy="742700"/>
          </a:xfrm>
          <a:prstGeom prst="straightConnector1">
            <a:avLst/>
          </a:prstGeom>
          <a:ln w="38100" cmpd="dbl">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919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smtClean="0">
                <a:solidFill>
                  <a:srgbClr val="7030A0"/>
                </a:solidFill>
                <a:effectLst/>
                <a:latin typeface="Linux Libertine"/>
              </a:rPr>
              <a:t>Hierarchical clustering</a:t>
            </a:r>
            <a:endParaRPr lang="en-US" sz="3200" b="0" i="0" dirty="0">
              <a:solidFill>
                <a:srgbClr val="7030A0"/>
              </a:solidFill>
              <a:effectLst/>
              <a:latin typeface="Linux Libertine"/>
            </a:endParaRPr>
          </a:p>
        </p:txBody>
      </p:sp>
      <p:sp>
        <p:nvSpPr>
          <p:cNvPr id="3" name="Rectangle 2"/>
          <p:cNvSpPr/>
          <p:nvPr/>
        </p:nvSpPr>
        <p:spPr>
          <a:xfrm>
            <a:off x="5068396" y="5998664"/>
            <a:ext cx="3851160" cy="646331"/>
          </a:xfrm>
          <a:prstGeom prst="rect">
            <a:avLst/>
          </a:prstGeom>
        </p:spPr>
        <p:txBody>
          <a:bodyPr wrap="square">
            <a:spAutoFit/>
          </a:bodyPr>
          <a:lstStyle/>
          <a:p>
            <a:r>
              <a:rPr lang="en-US" dirty="0" smtClean="0"/>
              <a:t>http://en.wikipedia.org/wiki/File:Hierarchical_clustering_simple_diagram.svg</a:t>
            </a:r>
            <a:endParaRPr lang="en-US" dirty="0"/>
          </a:p>
        </p:txBody>
      </p:sp>
      <p:sp>
        <p:nvSpPr>
          <p:cNvPr id="4" name="Rectangle 3"/>
          <p:cNvSpPr/>
          <p:nvPr/>
        </p:nvSpPr>
        <p:spPr>
          <a:xfrm>
            <a:off x="245850" y="5887782"/>
            <a:ext cx="2914430" cy="646331"/>
          </a:xfrm>
          <a:prstGeom prst="rect">
            <a:avLst/>
          </a:prstGeom>
        </p:spPr>
        <p:txBody>
          <a:bodyPr wrap="square">
            <a:spAutoFit/>
          </a:bodyPr>
          <a:lstStyle/>
          <a:p>
            <a:r>
              <a:rPr lang="en-US" dirty="0" smtClean="0"/>
              <a:t>http://en.wikipedia.org/wiki/File:Clusters.svg</a:t>
            </a:r>
            <a:endParaRPr lang="en-US" dirty="0"/>
          </a:p>
        </p:txBody>
      </p:sp>
      <p:sp>
        <p:nvSpPr>
          <p:cNvPr id="7" name="Rectangle 6"/>
          <p:cNvSpPr/>
          <p:nvPr/>
        </p:nvSpPr>
        <p:spPr>
          <a:xfrm>
            <a:off x="5828541" y="1387886"/>
            <a:ext cx="2014975" cy="523220"/>
          </a:xfrm>
          <a:prstGeom prst="rect">
            <a:avLst/>
          </a:prstGeom>
        </p:spPr>
        <p:txBody>
          <a:bodyPr wrap="none">
            <a:spAutoFit/>
          </a:bodyPr>
          <a:lstStyle/>
          <a:p>
            <a:r>
              <a:rPr lang="en-US" sz="2800" dirty="0" err="1" smtClean="0">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smtClean="0">
                <a:solidFill>
                  <a:schemeClr val="accent6">
                    <a:lumMod val="50000"/>
                  </a:schemeClr>
                </a:solidFill>
              </a:rPr>
              <a:t>Data</a:t>
            </a:r>
            <a:endParaRPr lang="en-US" sz="2800" dirty="0">
              <a:solidFill>
                <a:schemeClr val="accent6">
                  <a:lumMod val="50000"/>
                </a:schemeClr>
              </a:solidFill>
            </a:endParaRP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113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7597" y="5987534"/>
            <a:ext cx="3965188" cy="369332"/>
          </a:xfrm>
          <a:prstGeom prst="rect">
            <a:avLst/>
          </a:prstGeom>
        </p:spPr>
        <p:txBody>
          <a:bodyPr wrap="none">
            <a:spAutoFit/>
          </a:bodyPr>
          <a:lstStyle/>
          <a:p>
            <a:r>
              <a:rPr lang="en-US" dirty="0" smtClean="0"/>
              <a:t>http://www.multid.se/genex/hs515.htm</a:t>
            </a:r>
            <a:endParaRPr lang="en-US" dirty="0"/>
          </a:p>
        </p:txBody>
      </p:sp>
      <p:sp>
        <p:nvSpPr>
          <p:cNvPr id="7" name="Rectangle 6"/>
          <p:cNvSpPr/>
          <p:nvPr/>
        </p:nvSpPr>
        <p:spPr>
          <a:xfrm>
            <a:off x="777703" y="470625"/>
            <a:ext cx="7632218" cy="1569660"/>
          </a:xfrm>
          <a:prstGeom prst="rect">
            <a:avLst/>
          </a:prstGeom>
        </p:spPr>
        <p:txBody>
          <a:bodyPr wrap="none">
            <a:spAutoFit/>
          </a:bodyPr>
          <a:lstStyle/>
          <a:p>
            <a:r>
              <a:rPr lang="en-US" sz="3200" dirty="0" smtClean="0">
                <a:solidFill>
                  <a:srgbClr val="7030A0"/>
                </a:solidFill>
                <a:latin typeface="Linux Libertine"/>
              </a:rPr>
              <a:t>Different type of h</a:t>
            </a:r>
            <a:r>
              <a:rPr lang="en-US" sz="3200" b="0" i="0" dirty="0" smtClean="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smtClean="0">
                <a:solidFill>
                  <a:srgbClr val="7030A0"/>
                </a:solidFill>
                <a:effectLst/>
                <a:latin typeface="Linux Libertine"/>
              </a:rPr>
              <a:t>What is the distance between 2 clusters?</a:t>
            </a:r>
            <a:endParaRPr lang="en-US" sz="3200" b="0" i="0" dirty="0">
              <a:solidFill>
                <a:srgbClr val="7030A0"/>
              </a:solidFill>
              <a:effectLst/>
              <a:latin typeface="Linux Libertine"/>
            </a:endParaRPr>
          </a:p>
        </p:txBody>
      </p:sp>
      <p:pic>
        <p:nvPicPr>
          <p:cNvPr id="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smtClean="0"/>
              <a:t>http://en.wikipedia.org/wiki/File:Hierarchical_clustering_simple_diagram.svg</a:t>
            </a:r>
            <a:endParaRPr lang="en-US" dirty="0"/>
          </a:p>
        </p:txBody>
      </p:sp>
    </p:spTree>
    <p:extLst>
      <p:ext uri="{BB962C8B-B14F-4D97-AF65-F5344CB8AC3E}">
        <p14:creationId xmlns:p14="http://schemas.microsoft.com/office/powerpoint/2010/main" val="705139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TotalTime>
  <Words>2800</Words>
  <Application>Microsoft Office PowerPoint</Application>
  <PresentationFormat>On-screen Show (4:3)</PresentationFormat>
  <Paragraphs>334</Paragraphs>
  <Slides>43</Slides>
  <Notes>15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新細明體</vt:lpstr>
      <vt:lpstr>Arial</vt:lpstr>
      <vt:lpstr>Calibri</vt:lpstr>
      <vt:lpstr>Calibri Light</vt:lpstr>
      <vt:lpstr>Linux Libertine</vt:lpstr>
      <vt:lpstr>Mistral</vt:lpstr>
      <vt:lpstr>msgothic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Isabel K</dc:creator>
  <cp:lastModifiedBy>Darcy, Isabel K</cp:lastModifiedBy>
  <cp:revision>19</cp:revision>
  <dcterms:created xsi:type="dcterms:W3CDTF">2015-04-14T01:56:55Z</dcterms:created>
  <dcterms:modified xsi:type="dcterms:W3CDTF">2015-04-16T18:26:45Z</dcterms:modified>
</cp:coreProperties>
</file>