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7" r:id="rId6"/>
    <p:sldId id="278" r:id="rId7"/>
    <p:sldId id="28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5" r:id="rId16"/>
    <p:sldId id="288" r:id="rId17"/>
    <p:sldId id="286" r:id="rId18"/>
    <p:sldId id="276" r:id="rId19"/>
    <p:sldId id="289" r:id="rId20"/>
    <p:sldId id="290" r:id="rId21"/>
    <p:sldId id="291" r:id="rId22"/>
    <p:sldId id="292" r:id="rId23"/>
    <p:sldId id="293" r:id="rId24"/>
    <p:sldId id="294" r:id="rId25"/>
    <p:sldId id="268" r:id="rId26"/>
    <p:sldId id="269" r:id="rId27"/>
    <p:sldId id="270" r:id="rId28"/>
    <p:sldId id="271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7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0T10:08:41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0T10:10:22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50E0-37CD-AE11-9860-7D225B8F7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59211-EB71-ED14-ED30-D7A33CF1A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011F3-875E-A963-86B3-69A21837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DF4-0268-4266-9EF4-03AAD489BAF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EACF6-55D0-BA5B-888D-BEF7CCF4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F4C74-F558-5D52-3E1A-AB3C8229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81C-C0F4-4735-9651-0673D441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2C06-885E-7ABB-6819-8B6CDC1F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25660-E61D-DCCE-6914-E58437AB4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A73F-392D-67B2-87E2-E552E5E7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DF4-0268-4266-9EF4-03AAD489BAF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24657-A2EB-01DF-1318-7415C9A3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2500B-4A23-5E67-C08E-B8768FE6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81C-C0F4-4735-9651-0673D441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2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1D4EAF-48E0-3D83-4F90-1CB08E117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6C6EE-6443-B6D2-2298-7FB9FDD99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CF0D0-8B41-CE01-A684-DC7AA140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DF4-0268-4266-9EF4-03AAD489BAF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8843A-C0C2-E18E-58DE-28474A66D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3624B-949D-52F9-F0DF-794B6F68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81C-C0F4-4735-9651-0673D441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8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C6A6-33BF-E02D-0E27-68F7C4F7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834D3-32A6-B401-8834-F751A6497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23A11-1592-AC28-0E72-E2854470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DF4-0268-4266-9EF4-03AAD489BAF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78771-0EA4-3420-52DF-D8584C11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6EA02-E156-5699-57CD-0098E3F6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81C-C0F4-4735-9651-0673D441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4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BB6E-EDCB-3D36-52A3-7925FEE4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68134-BE49-FBD6-2D15-A221325FD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88892-BBEC-4B5A-AF70-882928A4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DF4-0268-4266-9EF4-03AAD489BAF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B3800-C2CE-B433-8C21-7BE92A5E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06201-EA7A-949C-0ABD-9F30C4DE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81C-C0F4-4735-9651-0673D441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8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D074-B22F-3728-4A75-880CE69B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85BB2-62C4-9D4B-F0C9-10EA60FC1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59832-8015-A9C8-FA9F-DEB540A12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289DB-23A6-049D-6F5F-544E9223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DF4-0268-4266-9EF4-03AAD489BAF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4836B-1635-FD50-8C9D-F5C312D5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402EE-F974-2808-ADF5-CA56EEFD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81C-C0F4-4735-9651-0673D441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4D20-8DD9-C5DA-6048-1DCDC4EE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5B3B8-DFB2-6B60-1B49-5EBA1F950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5E602-6797-D26A-680C-7AC290568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8AAA36-4AB1-4C3E-6425-5DCAE4587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25C8C-3C5E-D79F-3287-AD60B2C4E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6B8A9-3F5C-47C0-24B0-3C2D35C7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DF4-0268-4266-9EF4-03AAD489BAF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CEF94-1332-3EB2-8F37-1E19C17A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AA25A8-983B-352F-00D7-414FECC2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81C-C0F4-4735-9651-0673D441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9AF4-1474-955E-9F5E-93A033EB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C6C8E-DEFF-BAA1-04E2-BF51938F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DF4-0268-4266-9EF4-03AAD489BAF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264C5-9582-0745-9262-0D5ADCB3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5C6B6-88AC-6A96-8BBC-47F672E4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81C-C0F4-4735-9651-0673D441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5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740E1-B56B-B299-7D71-60BD952F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DF4-0268-4266-9EF4-03AAD489BAF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9180C-853C-65E4-D7E7-E2073C57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EC088-7BF3-869D-5ED3-3AD9CA0F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81C-C0F4-4735-9651-0673D441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5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5FF4-BB6B-2902-217F-8EB72CFC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561B-98B5-9DF5-C7AC-74F6605E5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FAA16-CF20-89C4-958A-AE833CDE5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3B2A0-9506-CBB1-7666-655C2A21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DF4-0268-4266-9EF4-03AAD489BAF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88E8B-3372-D0FF-3D0F-7F889E79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B7965-24BE-0A7C-3054-3B4A62AF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81C-C0F4-4735-9651-0673D441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0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F5EE-FF88-9C91-0C31-960C571A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72A9E-67F5-A58D-5236-25ADD0FBF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025DB-7486-7199-A8AD-0386D7488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FB60E-4CBA-C54C-0DBF-7D2FC8A0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DF4-0268-4266-9EF4-03AAD489BAF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65B7C-DAED-1BBA-B3D0-A1523772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30444-D972-BC50-3D32-D1AEEA85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C81C-C0F4-4735-9651-0673D441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2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0F21B-20DE-A36B-E7A8-AB4645A6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CAF8B-979E-F4A7-E25D-6CA90E2FC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B7A4-2CAD-AED0-EC75-42291E449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F0DF4-0268-4266-9EF4-03AAD489BAF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4B166-169D-A416-30EF-7465B8008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15AB3-F862-C757-4630-06818245E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E1C81C-C0F4-4735-9651-0673D441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0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terilla.github.io/TopologyBoo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orcid.org/what-is-orcid/services/public-api/searching-the-registry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ettings/billing/budget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cs.github.com/en/copilot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0ni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boutmonica.com/blog/how-to-create-a-github-profile-readm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ame@uiowa.ed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iowa-mgb/personal-site-template/wiki" TargetMode="External"/><Relationship Id="rId2" Type="http://schemas.openxmlformats.org/officeDocument/2006/relationships/hyperlink" Target="https://git-scm.com/cheat-shee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rcid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D057B-AD6E-1D28-EFA7-E8C27EF6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59" y="0"/>
            <a:ext cx="1082488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D45DE2-0B37-8B3B-5CEC-7C65A308ED14}"/>
              </a:ext>
            </a:extLst>
          </p:cNvPr>
          <p:cNvSpPr txBox="1"/>
          <p:nvPr/>
        </p:nvSpPr>
        <p:spPr>
          <a:xfrm>
            <a:off x="4420630" y="74826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https://jterilla.github.io/TopologyBook</a:t>
            </a:r>
            <a:r>
              <a:rPr lang="en-US" dirty="0"/>
              <a:t>  </a:t>
            </a:r>
            <a:r>
              <a:rPr lang="en-US" dirty="0" err="1"/>
              <a:t>oo</a:t>
            </a:r>
            <a:r>
              <a:rPr lang="en-US" dirty="0"/>
              <a:t>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3B5F0-7897-BAE9-329A-4925505C7D5E}"/>
              </a:ext>
            </a:extLst>
          </p:cNvPr>
          <p:cNvSpPr txBox="1"/>
          <p:nvPr/>
        </p:nvSpPr>
        <p:spPr>
          <a:xfrm flipH="1">
            <a:off x="8451400" y="3571103"/>
            <a:ext cx="2484329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FFFF00"/>
                </a:solidFill>
              </a:rPr>
              <a:t>You can create a website in </a:t>
            </a:r>
            <a:r>
              <a:rPr lang="en-US" sz="2400" dirty="0" err="1">
                <a:solidFill>
                  <a:srgbClr val="FFFF00"/>
                </a:solidFill>
              </a:rPr>
              <a:t>github</a:t>
            </a:r>
            <a:r>
              <a:rPr lang="en-US" sz="2400" dirty="0">
                <a:solidFill>
                  <a:srgbClr val="FFFF00"/>
                </a:solidFill>
              </a:rPr>
              <a:t> via pages or …</a:t>
            </a:r>
          </a:p>
        </p:txBody>
      </p:sp>
    </p:spTree>
    <p:extLst>
      <p:ext uri="{BB962C8B-B14F-4D97-AF65-F5344CB8AC3E}">
        <p14:creationId xmlns:p14="http://schemas.microsoft.com/office/powerpoint/2010/main" val="320799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E6429-8EA4-6427-5B62-AC141FBAC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44E05D-DFFA-6AEE-2B3B-8E185EAA0636}"/>
              </a:ext>
            </a:extLst>
          </p:cNvPr>
          <p:cNvGraphicFramePr>
            <a:graphicFrameLocks noGrp="1"/>
          </p:cNvGraphicFramePr>
          <p:nvPr/>
        </p:nvGraphicFramePr>
        <p:xfrm>
          <a:off x="724930" y="1094200"/>
          <a:ext cx="10515600" cy="46696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062278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  <a:buNone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How to deploy to GitHub Pages (3 minutes)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Create a new repository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 on GitHub (e.g., isabel-darcy.github.io or any name you like).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Upload the zip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 above, then “Add file → Upload files” and drag the contents in (keep the site/ folder structure).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In </a:t>
                      </a: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Settings → Pages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, set: </a:t>
                      </a:r>
                    </a:p>
                    <a:p>
                      <a:pPr marL="742950" lvl="1" indent="-285750" fontAlgn="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Source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: Deploy from a branch</a:t>
                      </a:r>
                    </a:p>
                    <a:p>
                      <a:pPr marL="742950" lvl="1" indent="-285750" fontAlgn="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Branch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: main (or master)</a:t>
                      </a:r>
                    </a:p>
                    <a:p>
                      <a:pPr marL="742950" lvl="1" indent="-285750" fontAlgn="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Folder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: /site (because the index.html lives under site/)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Save—your site will publish in ~30–90 seconds. The page automatically loads your public ORCID data at runtime. </a:t>
                      </a:r>
                      <a:r>
                        <a:rPr lang="en-US" b="0" i="0" u="none" strike="noStrike" dirty="0">
                          <a:solidFill>
                            <a:srgbClr val="464FEB"/>
                          </a:solidFill>
                          <a:effectLst/>
                          <a:latin typeface="Segoe UI" panose="020B0502040204020203" pitchFamily="34" charset="0"/>
                          <a:hlinkClick r:id="rId2"/>
                        </a:rPr>
                        <a:t>[info.orcid.org]</a:t>
                      </a:r>
                      <a:endParaRPr lang="en-US" b="0" i="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61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10233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2091A8-76E4-FFFC-CBAC-15304202C561}"/>
              </a:ext>
            </a:extLst>
          </p:cNvPr>
          <p:cNvSpPr txBox="1"/>
          <p:nvPr/>
        </p:nvSpPr>
        <p:spPr>
          <a:xfrm>
            <a:off x="951470" y="420130"/>
            <a:ext cx="418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400" dirty="0"/>
              <a:t>From copilot via Microsoft 365</a:t>
            </a:r>
          </a:p>
        </p:txBody>
      </p:sp>
    </p:spTree>
    <p:extLst>
      <p:ext uri="{BB962C8B-B14F-4D97-AF65-F5344CB8AC3E}">
        <p14:creationId xmlns:p14="http://schemas.microsoft.com/office/powerpoint/2010/main" val="40214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3225A-CDEC-2EB1-35C6-D087F0084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91A8E-ABDF-BE8D-2F03-7417EAFB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270" y="647557"/>
            <a:ext cx="4940554" cy="5562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48A3-12B6-DBAA-3BB3-454A20286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83" y="647557"/>
            <a:ext cx="4845299" cy="50294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65A043-FCDE-1C63-5140-EE08400576F6}"/>
              </a:ext>
            </a:extLst>
          </p:cNvPr>
          <p:cNvSpPr/>
          <p:nvPr/>
        </p:nvSpPr>
        <p:spPr>
          <a:xfrm>
            <a:off x="247135" y="647557"/>
            <a:ext cx="605481" cy="5334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0C7D0C-A6DE-9352-2C8F-97696AD9A563}"/>
              </a:ext>
            </a:extLst>
          </p:cNvPr>
          <p:cNvSpPr/>
          <p:nvPr/>
        </p:nvSpPr>
        <p:spPr>
          <a:xfrm>
            <a:off x="6343133" y="2702898"/>
            <a:ext cx="1676400" cy="5222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4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BB065-E4E0-A742-2A13-4B47F14CE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87D5B-1717-C2F3-D81C-D50DEBA66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95" y="191195"/>
            <a:ext cx="10801905" cy="29910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A37069D-1F22-0D7A-B6A0-B97B62DA05B2}"/>
              </a:ext>
            </a:extLst>
          </p:cNvPr>
          <p:cNvSpPr/>
          <p:nvPr/>
        </p:nvSpPr>
        <p:spPr>
          <a:xfrm>
            <a:off x="9630039" y="1306580"/>
            <a:ext cx="1676400" cy="5222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99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B5C3A-B5A1-45C5-CF38-3F0F45A43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30F46-4687-A5C4-5678-CCA4255A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65" y="104548"/>
            <a:ext cx="7340977" cy="551208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4C6EF10-0E96-9EC5-4B44-F3DDB97AFA89}"/>
              </a:ext>
            </a:extLst>
          </p:cNvPr>
          <p:cNvSpPr/>
          <p:nvPr/>
        </p:nvSpPr>
        <p:spPr>
          <a:xfrm>
            <a:off x="3476374" y="1241369"/>
            <a:ext cx="1676400" cy="5222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0F1006-8477-6D1F-F436-C5878B49EE59}"/>
              </a:ext>
            </a:extLst>
          </p:cNvPr>
          <p:cNvSpPr/>
          <p:nvPr/>
        </p:nvSpPr>
        <p:spPr>
          <a:xfrm>
            <a:off x="2067165" y="2480472"/>
            <a:ext cx="1676400" cy="5222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8D930A-7DFD-C693-EAD1-E87ADEA51B74}"/>
              </a:ext>
            </a:extLst>
          </p:cNvPr>
          <p:cNvSpPr/>
          <p:nvPr/>
        </p:nvSpPr>
        <p:spPr>
          <a:xfrm>
            <a:off x="7731742" y="3765575"/>
            <a:ext cx="1676400" cy="5222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6AEB0-5CF3-9708-6C94-B08ACC1172D2}"/>
              </a:ext>
            </a:extLst>
          </p:cNvPr>
          <p:cNvSpPr txBox="1"/>
          <p:nvPr/>
        </p:nvSpPr>
        <p:spPr>
          <a:xfrm>
            <a:off x="9675341" y="3592583"/>
            <a:ext cx="176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dirty="0"/>
              <a:t>You may want public</a:t>
            </a:r>
          </a:p>
        </p:txBody>
      </p:sp>
    </p:spTree>
    <p:extLst>
      <p:ext uri="{BB962C8B-B14F-4D97-AF65-F5344CB8AC3E}">
        <p14:creationId xmlns:p14="http://schemas.microsoft.com/office/powerpoint/2010/main" val="189944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A791C-C77B-551A-4EC7-0E752A3C3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5EF1E-D126-0786-2677-942ACA98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899" y="539601"/>
            <a:ext cx="7798201" cy="57787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077BE16-60EB-C564-02C3-3A0FC3D473FC}"/>
              </a:ext>
            </a:extLst>
          </p:cNvPr>
          <p:cNvSpPr/>
          <p:nvPr/>
        </p:nvSpPr>
        <p:spPr>
          <a:xfrm>
            <a:off x="8122514" y="5915650"/>
            <a:ext cx="1676400" cy="5222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621050-61E5-46FC-5F6A-E7578E280486}"/>
              </a:ext>
            </a:extLst>
          </p:cNvPr>
          <p:cNvSpPr/>
          <p:nvPr/>
        </p:nvSpPr>
        <p:spPr>
          <a:xfrm>
            <a:off x="2636115" y="5038320"/>
            <a:ext cx="6582026" cy="5222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2715D-1D3A-1E49-85F1-C52B6A39D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808" y="148281"/>
            <a:ext cx="12282441" cy="65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338EF-7130-4719-2D84-672C45C0D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51" y="0"/>
            <a:ext cx="1003609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DA20B0-478A-333E-923F-8331DAC51551}"/>
              </a:ext>
            </a:extLst>
          </p:cNvPr>
          <p:cNvSpPr txBox="1"/>
          <p:nvPr/>
        </p:nvSpPr>
        <p:spPr>
          <a:xfrm>
            <a:off x="7633387" y="1749166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https://github.com/settings/billing/budgets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014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E43B6-1818-2A02-A4B6-59730B22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85D961-CDE0-ED10-523D-BBCAF59EC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0" y="123568"/>
            <a:ext cx="11885644" cy="65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2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01A519-CE59-6ECE-0831-C9A4C58C3F8E}"/>
              </a:ext>
            </a:extLst>
          </p:cNvPr>
          <p:cNvSpPr txBox="1"/>
          <p:nvPr/>
        </p:nvSpPr>
        <p:spPr>
          <a:xfrm>
            <a:off x="358346" y="412062"/>
            <a:ext cx="10046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https://docs.github.com/en/copilot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609AE-D446-0892-52ED-E239A8BB7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346" y="895799"/>
            <a:ext cx="8599044" cy="59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03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41817-706C-EEC1-E08B-CD96420FF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92" y="617839"/>
            <a:ext cx="11319544" cy="56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5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E4C6A-024B-3809-B83F-616261EC9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90" y="1088537"/>
            <a:ext cx="9430235" cy="5620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2FF32C-6875-E865-7902-186485D10BD7}"/>
              </a:ext>
            </a:extLst>
          </p:cNvPr>
          <p:cNvSpPr txBox="1"/>
          <p:nvPr/>
        </p:nvSpPr>
        <p:spPr>
          <a:xfrm>
            <a:off x="430090" y="333632"/>
            <a:ext cx="1133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400" dirty="0"/>
              <a:t>You can also have a simpler </a:t>
            </a:r>
            <a:r>
              <a:rPr lang="en-US" sz="2400" dirty="0" err="1"/>
              <a:t>github</a:t>
            </a:r>
            <a:r>
              <a:rPr lang="en-US" sz="2400" dirty="0"/>
              <a:t> profile README (in addition or instead of website)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940B5-597B-EFB3-EC8E-A286CF9F32EB}"/>
              </a:ext>
            </a:extLst>
          </p:cNvPr>
          <p:cNvSpPr txBox="1"/>
          <p:nvPr/>
        </p:nvSpPr>
        <p:spPr>
          <a:xfrm>
            <a:off x="4745525" y="1088537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https://github.com/m0nica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7476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8BD5A-56E4-BB31-8865-652A87D29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71" y="222421"/>
            <a:ext cx="10747058" cy="34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79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068EE-A26A-E183-ECC1-A3C8CAAC5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6EA9F-64B6-07DB-C666-42FBC1E38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232" y="4165462"/>
            <a:ext cx="6363027" cy="2692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2F9DD-7C6A-5232-ABA2-ED2E74F78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43" y="0"/>
            <a:ext cx="10046216" cy="37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4A4FC-FC67-E21C-D608-90803F2F1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DD8D0-6006-3260-F4B6-A1B6E9E50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92" y="185351"/>
            <a:ext cx="8196868" cy="52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20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3338B-2EF2-25D3-45B9-E6FA79C01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312D0E-5E1B-B291-3328-9D393A2EB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30" y="234778"/>
            <a:ext cx="10173137" cy="62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20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DA590-E8A4-8F8F-A261-CBB6AFE5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33" y="123570"/>
            <a:ext cx="8982013" cy="6682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00C64-6672-03D9-A5C5-4F38A3AC5584}"/>
              </a:ext>
            </a:extLst>
          </p:cNvPr>
          <p:cNvSpPr txBox="1"/>
          <p:nvPr/>
        </p:nvSpPr>
        <p:spPr>
          <a:xfrm>
            <a:off x="481914" y="1754660"/>
            <a:ext cx="2409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dirty="0"/>
              <a:t>Created using Microsoft 365 copilot</a:t>
            </a:r>
          </a:p>
        </p:txBody>
      </p:sp>
    </p:spTree>
    <p:extLst>
      <p:ext uri="{BB962C8B-B14F-4D97-AF65-F5344CB8AC3E}">
        <p14:creationId xmlns:p14="http://schemas.microsoft.com/office/powerpoint/2010/main" val="3942740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778CC-90A3-92EB-C7AF-E5033C087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64" y="710519"/>
            <a:ext cx="11734472" cy="60053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D7FCC9-11AE-7DDB-33A9-A9885FB86238}"/>
                  </a:ext>
                </a:extLst>
              </p14:cNvPr>
              <p14:cNvContentPartPr/>
              <p14:nvPr/>
            </p14:nvContentPartPr>
            <p14:xfrm>
              <a:off x="-729321" y="161878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D7FCC9-11AE-7DDB-33A9-A9885FB862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38321" y="16097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90E32C2A-C288-96B2-223B-7BAFF46B9782}"/>
              </a:ext>
            </a:extLst>
          </p:cNvPr>
          <p:cNvSpPr/>
          <p:nvPr/>
        </p:nvSpPr>
        <p:spPr>
          <a:xfrm>
            <a:off x="8446599" y="1096563"/>
            <a:ext cx="1676400" cy="5222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E16CD1-6E80-6149-52D5-6D59F9D5DD1F}"/>
              </a:ext>
            </a:extLst>
          </p:cNvPr>
          <p:cNvSpPr/>
          <p:nvPr/>
        </p:nvSpPr>
        <p:spPr>
          <a:xfrm>
            <a:off x="139507" y="6199871"/>
            <a:ext cx="1676400" cy="5222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108B8-A11E-6563-94BD-54A38CD2FCC9}"/>
              </a:ext>
            </a:extLst>
          </p:cNvPr>
          <p:cNvSpPr txBox="1"/>
          <p:nvPr/>
        </p:nvSpPr>
        <p:spPr>
          <a:xfrm>
            <a:off x="494270" y="222418"/>
            <a:ext cx="696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400" dirty="0"/>
              <a:t>After you create your website, you need to deploy it.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A9020C-456F-B1BD-9F29-95930B9256E5}"/>
              </a:ext>
            </a:extLst>
          </p:cNvPr>
          <p:cNvSpPr/>
          <p:nvPr/>
        </p:nvSpPr>
        <p:spPr>
          <a:xfrm>
            <a:off x="3414054" y="4445209"/>
            <a:ext cx="3468660" cy="6828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2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8F9E50-35E0-94F8-6295-410CFBC2F0BC}"/>
                  </a:ext>
                </a:extLst>
              </p14:cNvPr>
              <p14:cNvContentPartPr/>
              <p14:nvPr/>
            </p14:nvContentPartPr>
            <p14:xfrm>
              <a:off x="5090799" y="4658509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8F9E50-35E0-94F8-6295-410CFBC2F0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1799" y="464950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199B6FA-D2C9-3F5A-32B9-7EB82EA49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08" y="383061"/>
            <a:ext cx="11978784" cy="636373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2D48AF6-940D-A25C-7548-CA9B8BF74F7A}"/>
              </a:ext>
            </a:extLst>
          </p:cNvPr>
          <p:cNvSpPr/>
          <p:nvPr/>
        </p:nvSpPr>
        <p:spPr>
          <a:xfrm>
            <a:off x="3414054" y="4272209"/>
            <a:ext cx="3468660" cy="6828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03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49920-C6FA-6B4D-6553-26E7B726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88"/>
            <a:ext cx="8562065" cy="683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29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9CE80-50D3-8356-0A96-352E8E70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19" y="1445740"/>
            <a:ext cx="11447758" cy="38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61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E0A2C-9B3C-2CE0-3861-92B2B8721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D64D6-294A-3FA1-C99A-AB83DC79A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00" y="936065"/>
            <a:ext cx="9698218" cy="5813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13BE8-A4D3-A0CD-EFA9-A41D1DCCE1E8}"/>
              </a:ext>
            </a:extLst>
          </p:cNvPr>
          <p:cNvSpPr txBox="1"/>
          <p:nvPr/>
        </p:nvSpPr>
        <p:spPr>
          <a:xfrm>
            <a:off x="407773" y="86493"/>
            <a:ext cx="11392930" cy="85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dirty="0"/>
              <a:t>You can delete files working locally on your computer and using git, but you can also directly delete files in </a:t>
            </a:r>
            <a:r>
              <a:rPr lang="en-US" sz="2400" dirty="0" err="1"/>
              <a:t>github</a:t>
            </a:r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9D7EE0-05C9-59DE-5231-5FAEC905BF58}"/>
              </a:ext>
            </a:extLst>
          </p:cNvPr>
          <p:cNvSpPr/>
          <p:nvPr/>
        </p:nvSpPr>
        <p:spPr>
          <a:xfrm>
            <a:off x="7825429" y="6224582"/>
            <a:ext cx="1516279" cy="4611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BD6DB1-B8C6-E77B-47E9-E7169104C631}"/>
              </a:ext>
            </a:extLst>
          </p:cNvPr>
          <p:cNvSpPr/>
          <p:nvPr/>
        </p:nvSpPr>
        <p:spPr>
          <a:xfrm>
            <a:off x="10197938" y="1294225"/>
            <a:ext cx="787219" cy="6828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BCC02C-5352-D4B0-85C6-D1B7A7ECF106}"/>
              </a:ext>
            </a:extLst>
          </p:cNvPr>
          <p:cNvSpPr txBox="1"/>
          <p:nvPr/>
        </p:nvSpPr>
        <p:spPr>
          <a:xfrm>
            <a:off x="593125" y="449133"/>
            <a:ext cx="8220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https://www.aboutmonica.com/blog/how-to-create-a-github-profile-readme/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DB5A5-BF8E-F211-B4A9-263B835B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66" y="1131746"/>
            <a:ext cx="8122067" cy="52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3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51B56D-8F8C-5F6B-0991-5F300A43F651}"/>
              </a:ext>
            </a:extLst>
          </p:cNvPr>
          <p:cNvSpPr txBox="1"/>
          <p:nvPr/>
        </p:nvSpPr>
        <p:spPr>
          <a:xfrm>
            <a:off x="741405" y="556054"/>
            <a:ext cx="10898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dirty="0"/>
              <a:t>To create a repository in </a:t>
            </a:r>
            <a:r>
              <a:rPr lang="en-US" sz="2400" dirty="0" err="1"/>
              <a:t>github</a:t>
            </a:r>
            <a:r>
              <a:rPr lang="en-US" sz="2400" dirty="0"/>
              <a:t> (including one containing your website), you can 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/>
              <a:t>1.)  work locally on your computer and use git to transfer files back/forth to </a:t>
            </a:r>
            <a:r>
              <a:rPr lang="en-US" sz="2400" dirty="0" err="1"/>
              <a:t>github</a:t>
            </a:r>
            <a:endParaRPr lang="en-US" sz="2400" dirty="0"/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/>
              <a:t>2.)  Use </a:t>
            </a:r>
            <a:r>
              <a:rPr lang="en-US" sz="2400" dirty="0" err="1"/>
              <a:t>github</a:t>
            </a:r>
            <a:r>
              <a:rPr lang="en-US" sz="2400" dirty="0"/>
              <a:t> without git.</a:t>
            </a:r>
          </a:p>
        </p:txBody>
      </p:sp>
    </p:spTree>
    <p:extLst>
      <p:ext uri="{BB962C8B-B14F-4D97-AF65-F5344CB8AC3E}">
        <p14:creationId xmlns:p14="http://schemas.microsoft.com/office/powerpoint/2010/main" val="133100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F474DD-8BD7-96F1-EEFD-C0489060E5B9}"/>
              </a:ext>
            </a:extLst>
          </p:cNvPr>
          <p:cNvSpPr txBox="1"/>
          <p:nvPr/>
        </p:nvSpPr>
        <p:spPr>
          <a:xfrm>
            <a:off x="161223" y="0"/>
            <a:ext cx="484391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From George’s intro:</a:t>
            </a:r>
          </a:p>
          <a:p>
            <a:endParaRPr lang="en-US" dirty="0"/>
          </a:p>
          <a:p>
            <a:r>
              <a:rPr lang="en-US" dirty="0"/>
              <a:t>Install Git! </a:t>
            </a:r>
          </a:p>
          <a:p>
            <a:r>
              <a:rPr lang="en-US" dirty="0"/>
              <a:t>Mac: </a:t>
            </a:r>
          </a:p>
          <a:p>
            <a:pPr lvl="1"/>
            <a:r>
              <a:rPr lang="en-US" dirty="0"/>
              <a:t>▶ open Terminal </a:t>
            </a:r>
          </a:p>
          <a:p>
            <a:pPr lvl="1"/>
            <a:r>
              <a:rPr lang="en-US" dirty="0"/>
              <a:t>▶ type git --version </a:t>
            </a:r>
          </a:p>
          <a:p>
            <a:pPr lvl="1"/>
            <a:r>
              <a:rPr lang="en-US" dirty="0"/>
              <a:t>▶ follow instructions if not installed</a:t>
            </a:r>
          </a:p>
          <a:p>
            <a:endParaRPr lang="en-US" dirty="0"/>
          </a:p>
          <a:p>
            <a:r>
              <a:rPr lang="en-US" dirty="0"/>
              <a:t> Windows: </a:t>
            </a:r>
          </a:p>
          <a:p>
            <a:pPr lvl="1"/>
            <a:r>
              <a:rPr lang="en-US" dirty="0"/>
              <a:t>▶ go to https://git-scm.com/download/win </a:t>
            </a:r>
          </a:p>
          <a:p>
            <a:endParaRPr lang="en-US" dirty="0"/>
          </a:p>
          <a:p>
            <a:r>
              <a:rPr lang="en-US" dirty="0"/>
              <a:t>Linux: </a:t>
            </a:r>
          </a:p>
          <a:p>
            <a:pPr lvl="1"/>
            <a:r>
              <a:rPr lang="en-US" dirty="0"/>
              <a:t>▶ Ubuntu/Debian: </a:t>
            </a:r>
            <a:r>
              <a:rPr lang="en-US" dirty="0" err="1"/>
              <a:t>sudo</a:t>
            </a:r>
            <a:r>
              <a:rPr lang="en-US" dirty="0"/>
              <a:t> apt install git-all </a:t>
            </a:r>
          </a:p>
          <a:p>
            <a:pPr lvl="1"/>
            <a:r>
              <a:rPr lang="en-US" dirty="0"/>
              <a:t>▶ Fedora(-flavored):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dnf</a:t>
            </a:r>
            <a:r>
              <a:rPr lang="en-US" dirty="0"/>
              <a:t> install git-all </a:t>
            </a:r>
          </a:p>
          <a:p>
            <a:pPr lvl="1"/>
            <a:r>
              <a:rPr lang="en-US" dirty="0"/>
              <a:t>▶ Other: look it up: https://git-scm.com/download/linux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4D3AA-2171-95D0-B1AB-CAFA28784D97}"/>
              </a:ext>
            </a:extLst>
          </p:cNvPr>
          <p:cNvSpPr txBox="1"/>
          <p:nvPr/>
        </p:nvSpPr>
        <p:spPr>
          <a:xfrm>
            <a:off x="5207267" y="346313"/>
            <a:ext cx="71130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Git Config </a:t>
            </a:r>
          </a:p>
          <a:p>
            <a:endParaRPr lang="en-US" dirty="0"/>
          </a:p>
          <a:p>
            <a:r>
              <a:rPr lang="en-US" dirty="0"/>
              <a:t>To be able to collaborate, Git needs to know who you are. Run the following using the values you used for making your GitHub account: </a:t>
            </a:r>
          </a:p>
          <a:p>
            <a:endParaRPr lang="en-US" dirty="0"/>
          </a:p>
          <a:p>
            <a:r>
              <a:rPr lang="en-US" dirty="0"/>
              <a:t>▶ git config --global user.name "Your Name" </a:t>
            </a:r>
          </a:p>
          <a:p>
            <a:endParaRPr lang="en-US" dirty="0"/>
          </a:p>
          <a:p>
            <a:r>
              <a:rPr lang="en-US" dirty="0"/>
              <a:t>      ▶ example: git config --global user.name “</a:t>
            </a:r>
            <a:r>
              <a:rPr lang="en-US" dirty="0" err="1"/>
              <a:t>idarcy</a:t>
            </a:r>
            <a:r>
              <a:rPr lang="en-US" dirty="0"/>
              <a:t>" </a:t>
            </a:r>
          </a:p>
          <a:p>
            <a:endParaRPr lang="en-US" dirty="0"/>
          </a:p>
          <a:p>
            <a:r>
              <a:rPr lang="en-US" dirty="0"/>
              <a:t>▶ git config --global </a:t>
            </a:r>
            <a:r>
              <a:rPr lang="en-US" dirty="0" err="1"/>
              <a:t>user.email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name@uiowa.edu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  ▶ example: git config --global </a:t>
            </a:r>
            <a:r>
              <a:rPr lang="en-US" dirty="0" err="1"/>
              <a:t>user.email</a:t>
            </a:r>
            <a:r>
              <a:rPr lang="en-US" dirty="0"/>
              <a:t> Isabel-darcy@uiowa.edu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99BA9E-725A-6733-9B7A-84186D2BFAF7}"/>
              </a:ext>
            </a:extLst>
          </p:cNvPr>
          <p:cNvCxnSpPr/>
          <p:nvPr/>
        </p:nvCxnSpPr>
        <p:spPr>
          <a:xfrm>
            <a:off x="5101389" y="211756"/>
            <a:ext cx="0" cy="6492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17F244B-1E4D-C102-D11B-97FA8C8722CC}"/>
              </a:ext>
            </a:extLst>
          </p:cNvPr>
          <p:cNvSpPr txBox="1"/>
          <p:nvPr/>
        </p:nvSpPr>
        <p:spPr>
          <a:xfrm>
            <a:off x="6623222" y="4529465"/>
            <a:ext cx="4522572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dirty="0"/>
              <a:t>Only need to do the above once.</a:t>
            </a:r>
          </a:p>
          <a:p>
            <a:pPr algn="l">
              <a:buNone/>
            </a:pPr>
            <a:r>
              <a:rPr lang="en-US" sz="2400" dirty="0"/>
              <a:t>Since you have already done this, you don’t need to do it again unless you change computers.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AB860-D2C5-E0C7-F9BF-4107739A1D1A}"/>
              </a:ext>
            </a:extLst>
          </p:cNvPr>
          <p:cNvSpPr txBox="1"/>
          <p:nvPr/>
        </p:nvSpPr>
        <p:spPr>
          <a:xfrm>
            <a:off x="1158285" y="5461686"/>
            <a:ext cx="212145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/>
              <a:t>Use git</a:t>
            </a:r>
          </a:p>
        </p:txBody>
      </p:sp>
    </p:spTree>
    <p:extLst>
      <p:ext uri="{BB962C8B-B14F-4D97-AF65-F5344CB8AC3E}">
        <p14:creationId xmlns:p14="http://schemas.microsoft.com/office/powerpoint/2010/main" val="85746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400E6B-D3F7-6084-C09B-625B4F2828EA}"/>
              </a:ext>
            </a:extLst>
          </p:cNvPr>
          <p:cNvSpPr txBox="1"/>
          <p:nvPr/>
        </p:nvSpPr>
        <p:spPr>
          <a:xfrm>
            <a:off x="271850" y="238920"/>
            <a:ext cx="1192015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None/>
            </a:pPr>
            <a:r>
              <a:rPr lang="en-US" sz="2400" dirty="0"/>
              <a:t>Useful commands</a:t>
            </a:r>
          </a:p>
          <a:p>
            <a:pPr algn="l">
              <a:spcAft>
                <a:spcPts val="600"/>
              </a:spcAft>
              <a:buNone/>
            </a:pPr>
            <a:r>
              <a:rPr lang="en-US" sz="2400" b="1" dirty="0" err="1"/>
              <a:t>pwd</a:t>
            </a:r>
            <a:r>
              <a:rPr lang="en-US" sz="2400" dirty="0"/>
              <a:t>: print working directory (get name of current directory).</a:t>
            </a:r>
          </a:p>
          <a:p>
            <a:pPr algn="l">
              <a:spcAft>
                <a:spcPts val="600"/>
              </a:spcAft>
              <a:buNone/>
            </a:pPr>
            <a:r>
              <a:rPr lang="en-US" sz="2400" b="1" dirty="0"/>
              <a:t>ls</a:t>
            </a:r>
            <a:r>
              <a:rPr lang="en-US" sz="2400" dirty="0"/>
              <a:t>:  lists files in your current working directory.</a:t>
            </a:r>
          </a:p>
          <a:p>
            <a:pPr algn="l">
              <a:spcAft>
                <a:spcPts val="600"/>
              </a:spcAft>
              <a:buNone/>
            </a:pPr>
            <a:r>
              <a:rPr lang="en-US" sz="2400" b="1" dirty="0"/>
              <a:t>ls -</a:t>
            </a:r>
            <a:r>
              <a:rPr lang="en-US" sz="2400" b="1" dirty="0" err="1"/>
              <a:t>lrt</a:t>
            </a:r>
            <a:r>
              <a:rPr lang="en-US" sz="2400" dirty="0"/>
              <a:t>: lists all files in your current working directory in reverse chronological order.</a:t>
            </a:r>
          </a:p>
          <a:p>
            <a:pPr algn="l">
              <a:spcAft>
                <a:spcPts val="600"/>
              </a:spcAft>
              <a:buNone/>
            </a:pPr>
            <a:r>
              <a:rPr lang="en-US" sz="2400" b="1" dirty="0"/>
              <a:t>man ls</a:t>
            </a:r>
            <a:r>
              <a:rPr lang="en-US" sz="2400" dirty="0"/>
              <a:t>:  get the manual for ls include all options such as –l –r –t.</a:t>
            </a:r>
          </a:p>
          <a:p>
            <a:pPr algn="l">
              <a:spcAft>
                <a:spcPts val="600"/>
              </a:spcAft>
              <a:buNone/>
            </a:pPr>
            <a:r>
              <a:rPr lang="en-US" sz="2400" b="1" dirty="0"/>
              <a:t>man foo</a:t>
            </a:r>
            <a:r>
              <a:rPr lang="en-US" sz="2400" dirty="0"/>
              <a:t>:  get the manual for foo.</a:t>
            </a:r>
          </a:p>
          <a:p>
            <a:pPr algn="l">
              <a:spcAft>
                <a:spcPts val="600"/>
              </a:spcAft>
              <a:buNone/>
            </a:pPr>
            <a:r>
              <a:rPr lang="en-US" sz="2400" b="1" dirty="0" err="1"/>
              <a:t>mkdir</a:t>
            </a:r>
            <a:r>
              <a:rPr lang="en-US" sz="2400" b="1" dirty="0"/>
              <a:t> foo</a:t>
            </a:r>
            <a:r>
              <a:rPr lang="en-US" sz="2400" dirty="0"/>
              <a:t>:  make (create) a directory named foo.</a:t>
            </a:r>
          </a:p>
          <a:p>
            <a:pPr algn="l">
              <a:spcAft>
                <a:spcPts val="600"/>
              </a:spcAft>
              <a:buNone/>
            </a:pPr>
            <a:r>
              <a:rPr lang="en-US" sz="2400" b="1" dirty="0"/>
              <a:t>cd foo</a:t>
            </a:r>
            <a:r>
              <a:rPr lang="en-US" sz="2400" dirty="0"/>
              <a:t>: change directory to move into subdirectory foo.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cd ../</a:t>
            </a:r>
            <a:r>
              <a:rPr lang="en-US" sz="2400" dirty="0"/>
              <a:t>: change directory to up to the parent directory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cd ../foo1/foo2</a:t>
            </a:r>
            <a:r>
              <a:rPr lang="en-US" sz="2400" dirty="0"/>
              <a:t>: change directory to move up into the foo1 directory and then into the foo2 subdirectory 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You can use any text editor you like such as notepad, notepad++ or you can open a text editor in the command window.</a:t>
            </a:r>
          </a:p>
          <a:p>
            <a:pPr algn="l">
              <a:spcAft>
                <a:spcPts val="600"/>
              </a:spcAft>
              <a:buNone/>
            </a:pPr>
            <a:r>
              <a:rPr lang="en-US" sz="2400" b="1" dirty="0"/>
              <a:t>nano filename</a:t>
            </a:r>
            <a:r>
              <a:rPr lang="en-US" sz="2400" dirty="0"/>
              <a:t>:  opens filename (creates it if it does not exist if you save before exiting).</a:t>
            </a:r>
          </a:p>
          <a:p>
            <a:pPr algn="l">
              <a:spcAft>
                <a:spcPts val="600"/>
              </a:spcAft>
              <a:buNone/>
            </a:pPr>
            <a:endParaRPr lang="en-US" sz="2400" dirty="0"/>
          </a:p>
          <a:p>
            <a:pPr algn="l">
              <a:spcAft>
                <a:spcPts val="6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754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FFF998-85B4-AAA4-5FF5-5C8491064B39}"/>
              </a:ext>
            </a:extLst>
          </p:cNvPr>
          <p:cNvSpPr txBox="1"/>
          <p:nvPr/>
        </p:nvSpPr>
        <p:spPr>
          <a:xfrm>
            <a:off x="741406" y="965541"/>
            <a:ext cx="110963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Make sure you are in the directory you want to be in.  </a:t>
            </a:r>
          </a:p>
          <a:p>
            <a:r>
              <a:rPr lang="en-US" sz="2400" dirty="0"/>
              <a:t>When using </a:t>
            </a:r>
            <a:r>
              <a:rPr lang="en-US" sz="2400" dirty="0" err="1"/>
              <a:t>powershell</a:t>
            </a:r>
            <a:r>
              <a:rPr lang="en-US" sz="2400" dirty="0"/>
              <a:t> on windows, the default directory is my </a:t>
            </a:r>
            <a:r>
              <a:rPr lang="en-US" sz="2400" dirty="0" err="1"/>
              <a:t>uiowa</a:t>
            </a:r>
            <a:r>
              <a:rPr lang="en-US" sz="2400" dirty="0"/>
              <a:t> math department directory.  To change to my documents directory on my laptop </a:t>
            </a:r>
          </a:p>
          <a:p>
            <a:endParaRPr lang="en-US" sz="2400" dirty="0"/>
          </a:p>
          <a:p>
            <a:r>
              <a:rPr lang="en-US" sz="2400" dirty="0"/>
              <a:t>PS H:\&gt; cd C:</a:t>
            </a:r>
          </a:p>
          <a:p>
            <a:r>
              <a:rPr lang="en-US" sz="2400" dirty="0"/>
              <a:t>PS C:\&gt; cd Users\</a:t>
            </a:r>
            <a:r>
              <a:rPr lang="en-US" sz="2400" dirty="0" err="1"/>
              <a:t>idarcy</a:t>
            </a:r>
            <a:r>
              <a:rPr lang="en-US" sz="2400" dirty="0"/>
              <a:t>\Documents</a:t>
            </a:r>
          </a:p>
          <a:p>
            <a:r>
              <a:rPr lang="en-US" sz="2400" dirty="0"/>
              <a:t>PS C:\Users\idarcy\Documents</a:t>
            </a:r>
          </a:p>
          <a:p>
            <a:endParaRPr lang="en-US" sz="2400" dirty="0"/>
          </a:p>
          <a:p>
            <a:r>
              <a:rPr lang="en-US" sz="2400" dirty="0"/>
              <a:t>If I wanted to modify my </a:t>
            </a:r>
            <a:r>
              <a:rPr lang="en-US" sz="2400" dirty="0" err="1"/>
              <a:t>uiowa</a:t>
            </a:r>
            <a:r>
              <a:rPr lang="en-US" sz="2400" dirty="0"/>
              <a:t> website, I would cd into the W: directory</a:t>
            </a:r>
          </a:p>
        </p:txBody>
      </p:sp>
    </p:spTree>
    <p:extLst>
      <p:ext uri="{BB962C8B-B14F-4D97-AF65-F5344CB8AC3E}">
        <p14:creationId xmlns:p14="http://schemas.microsoft.com/office/powerpoint/2010/main" val="2786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3AC960-E1D5-E152-595A-3317B57E898C}"/>
              </a:ext>
            </a:extLst>
          </p:cNvPr>
          <p:cNvSpPr txBox="1"/>
          <p:nvPr/>
        </p:nvSpPr>
        <p:spPr>
          <a:xfrm>
            <a:off x="120479" y="352853"/>
            <a:ext cx="1181614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https://git-scm.com/cheat-sheet</a:t>
            </a:r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Start a new repo:    type the following command when in the </a:t>
            </a:r>
          </a:p>
          <a:p>
            <a:pPr lvl="1"/>
            <a:r>
              <a:rPr lang="en-US" sz="2400" dirty="0"/>
              <a:t>directory that you want to turn into a repository</a:t>
            </a:r>
          </a:p>
          <a:p>
            <a:pPr lvl="4"/>
            <a:r>
              <a:rPr lang="en-US" sz="2400" b="1" dirty="0"/>
              <a:t>git </a:t>
            </a:r>
            <a:r>
              <a:rPr lang="en-US" sz="2400" b="1" dirty="0" err="1"/>
              <a:t>init</a:t>
            </a:r>
            <a:endParaRPr lang="en-US" sz="2400" b="1" dirty="0"/>
          </a:p>
          <a:p>
            <a:pPr lvl="2"/>
            <a:r>
              <a:rPr lang="en-US" sz="2400" dirty="0"/>
              <a:t>Example:  </a:t>
            </a:r>
          </a:p>
          <a:p>
            <a:pPr lvl="4"/>
            <a:r>
              <a:rPr lang="en-US" sz="2400" dirty="0" err="1"/>
              <a:t>mkdir</a:t>
            </a:r>
            <a:r>
              <a:rPr lang="en-US" sz="2400" dirty="0"/>
              <a:t> </a:t>
            </a:r>
            <a:r>
              <a:rPr lang="en-US" sz="2400" dirty="0" err="1"/>
              <a:t>gitfolder</a:t>
            </a:r>
            <a:endParaRPr lang="en-US" sz="2400" dirty="0"/>
          </a:p>
          <a:p>
            <a:pPr lvl="4"/>
            <a:r>
              <a:rPr lang="en-US" sz="2400" dirty="0"/>
              <a:t>cd </a:t>
            </a:r>
            <a:r>
              <a:rPr lang="en-US" sz="2400" dirty="0" err="1"/>
              <a:t>gitfolder</a:t>
            </a:r>
            <a:endParaRPr lang="en-US" sz="2400" dirty="0"/>
          </a:p>
          <a:p>
            <a:pPr lvl="4"/>
            <a:r>
              <a:rPr lang="en-US" sz="2400" dirty="0"/>
              <a:t>git </a:t>
            </a:r>
            <a:r>
              <a:rPr lang="en-US" sz="2400" dirty="0" err="1"/>
              <a:t>init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Clone an existing repo:   </a:t>
            </a:r>
            <a:r>
              <a:rPr lang="en-US" sz="2400" b="1" dirty="0"/>
              <a:t>git clone &lt;</a:t>
            </a:r>
            <a:r>
              <a:rPr lang="en-US" sz="2400" b="1" dirty="0" err="1"/>
              <a:t>url</a:t>
            </a:r>
            <a:r>
              <a:rPr lang="en-US" sz="2400" b="1" dirty="0"/>
              <a:t>&gt;</a:t>
            </a:r>
          </a:p>
          <a:p>
            <a:pPr lvl="1"/>
            <a:r>
              <a:rPr lang="en-US" sz="2400" b="1" dirty="0"/>
              <a:t>	</a:t>
            </a:r>
            <a:r>
              <a:rPr lang="en-US" sz="2400" dirty="0"/>
              <a:t>Example:  </a:t>
            </a:r>
          </a:p>
          <a:p>
            <a:pPr lvl="1"/>
            <a:r>
              <a:rPr lang="en-US" sz="2400" b="1" dirty="0"/>
              <a:t>		git clone https://github.com/idarcy/umap_intro</a:t>
            </a:r>
          </a:p>
          <a:p>
            <a:pPr lvl="1"/>
            <a:endParaRPr lang="en-US" sz="2400" b="1" dirty="0"/>
          </a:p>
          <a:p>
            <a:pPr lvl="1"/>
            <a:r>
              <a:rPr lang="en-US" sz="2000" b="1" dirty="0"/>
              <a:t>git clone https://github.com/uiowa-mgb/personal-site-template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You may wish to fork the </a:t>
            </a:r>
            <a:r>
              <a:rPr lang="en-US" sz="2000" b="1" dirty="0" err="1">
                <a:solidFill>
                  <a:srgbClr val="C00000"/>
                </a:solidFill>
              </a:rPr>
              <a:t>mgb</a:t>
            </a:r>
            <a:r>
              <a:rPr lang="en-US" sz="2000" b="1" dirty="0">
                <a:solidFill>
                  <a:srgbClr val="C00000"/>
                </a:solidFill>
              </a:rPr>
              <a:t> website instead (fork is a </a:t>
            </a:r>
            <a:r>
              <a:rPr lang="en-US" sz="2000" b="1" dirty="0" err="1">
                <a:solidFill>
                  <a:srgbClr val="C00000"/>
                </a:solidFill>
              </a:rPr>
              <a:t>github</a:t>
            </a:r>
            <a:r>
              <a:rPr lang="en-US" sz="2000" b="1" dirty="0">
                <a:solidFill>
                  <a:srgbClr val="C00000"/>
                </a:solidFill>
              </a:rPr>
              <a:t> command, not a git command).  </a:t>
            </a:r>
          </a:p>
          <a:p>
            <a:pPr lvl="1"/>
            <a:r>
              <a:rPr lang="en-US" sz="2000" dirty="0"/>
              <a:t>See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https://github.com/uiowa-mgb/personal-site-template/wiki</a:t>
            </a:r>
            <a:r>
              <a:rPr lang="en-US" sz="2000" dirty="0"/>
              <a:t> </a:t>
            </a:r>
          </a:p>
          <a:p>
            <a:pPr lvl="1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9DD598-5427-A1DD-880B-E0DE4642C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87938"/>
            <a:ext cx="2693171" cy="2143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76B36F-AF43-E908-3525-47BB8F539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273" y="0"/>
            <a:ext cx="3702240" cy="55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4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38A251-732A-34E8-DCBB-D3BC4AA72453}"/>
              </a:ext>
            </a:extLst>
          </p:cNvPr>
          <p:cNvSpPr txBox="1"/>
          <p:nvPr/>
        </p:nvSpPr>
        <p:spPr>
          <a:xfrm>
            <a:off x="247135" y="370702"/>
            <a:ext cx="119448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dirty="0"/>
              <a:t>We will create our website using </a:t>
            </a:r>
            <a:r>
              <a:rPr lang="en-US" sz="2400" dirty="0" err="1"/>
              <a:t>orcid</a:t>
            </a:r>
            <a:r>
              <a:rPr lang="en-US" sz="2400" dirty="0"/>
              <a:t> (optional) and copilot</a:t>
            </a:r>
          </a:p>
          <a:p>
            <a:pPr algn="l">
              <a:buNone/>
            </a:pPr>
            <a:endParaRPr lang="en-US" sz="2400" dirty="0"/>
          </a:p>
          <a:p>
            <a:pPr marL="457200" indent="-457200" algn="l">
              <a:buAutoNum type="arabicParenR"/>
            </a:pPr>
            <a:r>
              <a:rPr lang="en-US" sz="2400" dirty="0"/>
              <a:t>Go to </a:t>
            </a:r>
            <a:r>
              <a:rPr lang="en-US" sz="2400" dirty="0">
                <a:hlinkClick r:id="rId2"/>
              </a:rPr>
              <a:t>https://orcid.org/</a:t>
            </a:r>
            <a:r>
              <a:rPr lang="en-US" sz="2400" dirty="0"/>
              <a:t>  to create your “</a:t>
            </a:r>
            <a:r>
              <a:rPr lang="fr-FR" sz="2400" dirty="0"/>
              <a:t>free, unique, persistent identifier (PID)</a:t>
            </a:r>
            <a:r>
              <a:rPr lang="en-US" sz="2400" dirty="0"/>
              <a:t>” and add information about you.</a:t>
            </a:r>
          </a:p>
          <a:p>
            <a:pPr marL="457200" indent="-457200" algn="l">
              <a:buAutoNum type="arabicParenR"/>
            </a:pPr>
            <a:endParaRPr lang="en-US" sz="2400" dirty="0"/>
          </a:p>
          <a:p>
            <a:pPr algn="l"/>
            <a:r>
              <a:rPr lang="en-US" sz="2400" dirty="0"/>
              <a:t>1’)  Alternatively use your CV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2.)  Ask Microsoft copilot to create your website by pointing it to </a:t>
            </a:r>
            <a:r>
              <a:rPr lang="fi-FI" sz="2400" dirty="0"/>
              <a:t>https://orcid.org/your PID or </a:t>
            </a:r>
            <a:r>
              <a:rPr lang="en-US" sz="2400" dirty="0"/>
              <a:t>by uploading your CV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3.)  Download into a directory that you have or will connect to </a:t>
            </a:r>
            <a:r>
              <a:rPr lang="en-US" sz="2400" dirty="0" err="1"/>
              <a:t>github</a:t>
            </a:r>
            <a:r>
              <a:rPr lang="en-US" sz="2400" dirty="0"/>
              <a:t> or upload directly to </a:t>
            </a:r>
            <a:r>
              <a:rPr lang="en-US" sz="2400" dirty="0" err="1"/>
              <a:t>github</a:t>
            </a:r>
            <a:r>
              <a:rPr lang="en-US" sz="2400" dirty="0"/>
              <a:t>.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949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l">
          <a:buNone/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926</Words>
  <Application>Microsoft Office PowerPoint</Application>
  <PresentationFormat>Widescreen</PresentationFormat>
  <Paragraphs>104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Darcy, Isabel K</dc:creator>
  <cp:lastModifiedBy>Darcy, Isabel K</cp:lastModifiedBy>
  <cp:revision>22</cp:revision>
  <dcterms:created xsi:type="dcterms:W3CDTF">2026-03-10T00:52:53Z</dcterms:created>
  <dcterms:modified xsi:type="dcterms:W3CDTF">2026-03-12T14:18:27Z</dcterms:modified>
</cp:coreProperties>
</file>