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54"/>
  </p:notesMasterIdLst>
  <p:sldIdLst>
    <p:sldId id="943" r:id="rId2"/>
    <p:sldId id="967" r:id="rId3"/>
    <p:sldId id="951" r:id="rId4"/>
    <p:sldId id="947" r:id="rId5"/>
    <p:sldId id="946" r:id="rId6"/>
    <p:sldId id="956" r:id="rId7"/>
    <p:sldId id="957" r:id="rId8"/>
    <p:sldId id="958" r:id="rId9"/>
    <p:sldId id="857" r:id="rId10"/>
    <p:sldId id="955" r:id="rId11"/>
    <p:sldId id="1027" r:id="rId12"/>
    <p:sldId id="949" r:id="rId13"/>
    <p:sldId id="942" r:id="rId14"/>
    <p:sldId id="993" r:id="rId15"/>
    <p:sldId id="906" r:id="rId16"/>
    <p:sldId id="913" r:id="rId17"/>
    <p:sldId id="908" r:id="rId18"/>
    <p:sldId id="909" r:id="rId19"/>
    <p:sldId id="914" r:id="rId20"/>
    <p:sldId id="915" r:id="rId21"/>
    <p:sldId id="910" r:id="rId22"/>
    <p:sldId id="911" r:id="rId23"/>
    <p:sldId id="912" r:id="rId24"/>
    <p:sldId id="1049" r:id="rId25"/>
    <p:sldId id="916" r:id="rId26"/>
    <p:sldId id="1050" r:id="rId27"/>
    <p:sldId id="1051" r:id="rId28"/>
    <p:sldId id="1028" r:id="rId29"/>
    <p:sldId id="1036" r:id="rId30"/>
    <p:sldId id="1037" r:id="rId31"/>
    <p:sldId id="1029" r:id="rId32"/>
    <p:sldId id="1038" r:id="rId33"/>
    <p:sldId id="1075" r:id="rId34"/>
    <p:sldId id="1077" r:id="rId35"/>
    <p:sldId id="1060" r:id="rId36"/>
    <p:sldId id="1061" r:id="rId37"/>
    <p:sldId id="1073" r:id="rId38"/>
    <p:sldId id="1062" r:id="rId39"/>
    <p:sldId id="1074" r:id="rId40"/>
    <p:sldId id="1076" r:id="rId41"/>
    <p:sldId id="1032" r:id="rId42"/>
    <p:sldId id="990" r:id="rId43"/>
    <p:sldId id="1063" r:id="rId44"/>
    <p:sldId id="1064" r:id="rId45"/>
    <p:sldId id="1065" r:id="rId46"/>
    <p:sldId id="1078" r:id="rId47"/>
    <p:sldId id="1079" r:id="rId48"/>
    <p:sldId id="1080" r:id="rId49"/>
    <p:sldId id="2411" r:id="rId50"/>
    <p:sldId id="931" r:id="rId51"/>
    <p:sldId id="932" r:id="rId52"/>
    <p:sldId id="934" r:id="rId53"/>
  </p:sldIdLst>
  <p:sldSz cx="11887200" cy="7772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 initials="p" lastIdx="1" clrIdx="0">
    <p:extLst>
      <p:ext uri="{19B8F6BF-5375-455C-9EA6-DF929625EA0E}">
        <p15:presenceInfo xmlns:p15="http://schemas.microsoft.com/office/powerpoint/2012/main" userId="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0B9D"/>
    <a:srgbClr val="F3DB4B"/>
    <a:srgbClr val="5A2781"/>
    <a:srgbClr val="F3E04B"/>
    <a:srgbClr val="F3F34B"/>
    <a:srgbClr val="1A96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18" autoAdjust="0"/>
    <p:restoredTop sz="94660"/>
  </p:normalViewPr>
  <p:slideViewPr>
    <p:cSldViewPr snapToGrid="0">
      <p:cViewPr varScale="1">
        <p:scale>
          <a:sx n="56" d="100"/>
          <a:sy n="56" d="100"/>
        </p:scale>
        <p:origin x="1028" y="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EAAC91-AEBC-44AB-9ECB-6ED71ABA3947}" type="datetimeFigureOut">
              <a:rPr lang="en-US" smtClean="0"/>
              <a:t>2/16/2026</a:t>
            </a:fld>
            <a:endParaRPr lang="en-US"/>
          </a:p>
        </p:txBody>
      </p:sp>
      <p:sp>
        <p:nvSpPr>
          <p:cNvPr id="4" name="Slide Image Placeholder 3"/>
          <p:cNvSpPr>
            <a:spLocks noGrp="1" noRot="1" noChangeAspect="1"/>
          </p:cNvSpPr>
          <p:nvPr>
            <p:ph type="sldImg" idx="2"/>
          </p:nvPr>
        </p:nvSpPr>
        <p:spPr>
          <a:xfrm>
            <a:off x="1068388" y="1143000"/>
            <a:ext cx="47212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B86135-8356-4C6B-918A-2B09B36720E5}" type="slidenum">
              <a:rPr lang="en-US" smtClean="0"/>
              <a:t>‹#›</a:t>
            </a:fld>
            <a:endParaRPr lang="en-US"/>
          </a:p>
        </p:txBody>
      </p:sp>
    </p:spTree>
    <p:extLst>
      <p:ext uri="{BB962C8B-B14F-4D97-AF65-F5344CB8AC3E}">
        <p14:creationId xmlns:p14="http://schemas.microsoft.com/office/powerpoint/2010/main" val="1608655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1540" y="1272011"/>
            <a:ext cx="10104120" cy="2705947"/>
          </a:xfrm>
        </p:spPr>
        <p:txBody>
          <a:bodyPr anchor="b"/>
          <a:lstStyle>
            <a:lvl1pPr algn="ctr">
              <a:defRPr sz="6800"/>
            </a:lvl1pPr>
          </a:lstStyle>
          <a:p>
            <a:r>
              <a:rPr lang="en-US"/>
              <a:t>Click to edit Master title style</a:t>
            </a:r>
            <a:endParaRPr lang="en-US" dirty="0"/>
          </a:p>
        </p:txBody>
      </p:sp>
      <p:sp>
        <p:nvSpPr>
          <p:cNvPr id="3" name="Subtitle 2"/>
          <p:cNvSpPr>
            <a:spLocks noGrp="1"/>
          </p:cNvSpPr>
          <p:nvPr>
            <p:ph type="subTitle" idx="1"/>
          </p:nvPr>
        </p:nvSpPr>
        <p:spPr>
          <a:xfrm>
            <a:off x="1485900" y="4082310"/>
            <a:ext cx="8915400" cy="1876530"/>
          </a:xfrm>
        </p:spPr>
        <p:txBody>
          <a:bodyPr/>
          <a:lstStyle>
            <a:lvl1pPr marL="0" indent="0" algn="ctr">
              <a:buNone/>
              <a:defRPr sz="2720"/>
            </a:lvl1pPr>
            <a:lvl2pPr marL="518145" indent="0" algn="ctr">
              <a:buNone/>
              <a:defRPr sz="2267"/>
            </a:lvl2pPr>
            <a:lvl3pPr marL="1036290" indent="0" algn="ctr">
              <a:buNone/>
              <a:defRPr sz="2040"/>
            </a:lvl3pPr>
            <a:lvl4pPr marL="1554434" indent="0" algn="ctr">
              <a:buNone/>
              <a:defRPr sz="1813"/>
            </a:lvl4pPr>
            <a:lvl5pPr marL="2072579" indent="0" algn="ctr">
              <a:buNone/>
              <a:defRPr sz="1813"/>
            </a:lvl5pPr>
            <a:lvl6pPr marL="2590724" indent="0" algn="ctr">
              <a:buNone/>
              <a:defRPr sz="1813"/>
            </a:lvl6pPr>
            <a:lvl7pPr marL="3108869" indent="0" algn="ctr">
              <a:buNone/>
              <a:defRPr sz="1813"/>
            </a:lvl7pPr>
            <a:lvl8pPr marL="3627013" indent="0" algn="ctr">
              <a:buNone/>
              <a:defRPr sz="1813"/>
            </a:lvl8pPr>
            <a:lvl9pPr marL="4145158" indent="0" algn="ctr">
              <a:buNone/>
              <a:defRPr sz="181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8F64C68-6F9B-40C9-8A3A-0FA7AAD92F70}" type="datetimeFigureOut">
              <a:rPr lang="en-US" smtClean="0"/>
              <a:t>2/16/2026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2934641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F64C68-6F9B-40C9-8A3A-0FA7AAD92F70}" type="datetimeFigureOut">
              <a:rPr lang="en-US" smtClean="0"/>
              <a:t>2/16/2026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2309675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06778" y="413808"/>
            <a:ext cx="2563178" cy="658675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7245" y="413808"/>
            <a:ext cx="7540943" cy="6586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F64C68-6F9B-40C9-8A3A-0FA7AAD92F70}" type="datetimeFigureOut">
              <a:rPr lang="en-US" smtClean="0"/>
              <a:t>2/16/2026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1639131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F64C68-6F9B-40C9-8A3A-0FA7AAD92F70}" type="datetimeFigureOut">
              <a:rPr lang="en-US" smtClean="0"/>
              <a:t>2/16/2026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2369973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1054" y="1937705"/>
            <a:ext cx="10252710" cy="3233102"/>
          </a:xfrm>
        </p:spPr>
        <p:txBody>
          <a:bodyPr anchor="b"/>
          <a:lstStyle>
            <a:lvl1pPr>
              <a:defRPr sz="6800"/>
            </a:lvl1pPr>
          </a:lstStyle>
          <a:p>
            <a:r>
              <a:rPr lang="en-US"/>
              <a:t>Click to edit Master title style</a:t>
            </a:r>
            <a:endParaRPr lang="en-US" dirty="0"/>
          </a:p>
        </p:txBody>
      </p:sp>
      <p:sp>
        <p:nvSpPr>
          <p:cNvPr id="3" name="Text Placeholder 2"/>
          <p:cNvSpPr>
            <a:spLocks noGrp="1"/>
          </p:cNvSpPr>
          <p:nvPr>
            <p:ph type="body" idx="1"/>
          </p:nvPr>
        </p:nvSpPr>
        <p:spPr>
          <a:xfrm>
            <a:off x="811054" y="5201393"/>
            <a:ext cx="10252710" cy="1700212"/>
          </a:xfrm>
        </p:spPr>
        <p:txBody>
          <a:bodyPr/>
          <a:lstStyle>
            <a:lvl1pPr marL="0" indent="0">
              <a:buNone/>
              <a:defRPr sz="2720">
                <a:solidFill>
                  <a:schemeClr val="tx1"/>
                </a:solidFill>
              </a:defRPr>
            </a:lvl1pPr>
            <a:lvl2pPr marL="518145" indent="0">
              <a:buNone/>
              <a:defRPr sz="2267">
                <a:solidFill>
                  <a:schemeClr val="tx1">
                    <a:tint val="75000"/>
                  </a:schemeClr>
                </a:solidFill>
              </a:defRPr>
            </a:lvl2pPr>
            <a:lvl3pPr marL="1036290" indent="0">
              <a:buNone/>
              <a:defRPr sz="2040">
                <a:solidFill>
                  <a:schemeClr val="tx1">
                    <a:tint val="75000"/>
                  </a:schemeClr>
                </a:solidFill>
              </a:defRPr>
            </a:lvl3pPr>
            <a:lvl4pPr marL="1554434" indent="0">
              <a:buNone/>
              <a:defRPr sz="1813">
                <a:solidFill>
                  <a:schemeClr val="tx1">
                    <a:tint val="75000"/>
                  </a:schemeClr>
                </a:solidFill>
              </a:defRPr>
            </a:lvl4pPr>
            <a:lvl5pPr marL="2072579" indent="0">
              <a:buNone/>
              <a:defRPr sz="1813">
                <a:solidFill>
                  <a:schemeClr val="tx1">
                    <a:tint val="75000"/>
                  </a:schemeClr>
                </a:solidFill>
              </a:defRPr>
            </a:lvl5pPr>
            <a:lvl6pPr marL="2590724" indent="0">
              <a:buNone/>
              <a:defRPr sz="1813">
                <a:solidFill>
                  <a:schemeClr val="tx1">
                    <a:tint val="75000"/>
                  </a:schemeClr>
                </a:solidFill>
              </a:defRPr>
            </a:lvl6pPr>
            <a:lvl7pPr marL="3108869" indent="0">
              <a:buNone/>
              <a:defRPr sz="1813">
                <a:solidFill>
                  <a:schemeClr val="tx1">
                    <a:tint val="75000"/>
                  </a:schemeClr>
                </a:solidFill>
              </a:defRPr>
            </a:lvl7pPr>
            <a:lvl8pPr marL="3627013" indent="0">
              <a:buNone/>
              <a:defRPr sz="1813">
                <a:solidFill>
                  <a:schemeClr val="tx1">
                    <a:tint val="75000"/>
                  </a:schemeClr>
                </a:solidFill>
              </a:defRPr>
            </a:lvl8pPr>
            <a:lvl9pPr marL="4145158" indent="0">
              <a:buNone/>
              <a:defRPr sz="181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F64C68-6F9B-40C9-8A3A-0FA7AAD92F70}" type="datetimeFigureOut">
              <a:rPr lang="en-US" smtClean="0"/>
              <a:t>2/16/2026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3915309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7245" y="2069042"/>
            <a:ext cx="505206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7895" y="2069042"/>
            <a:ext cx="505206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8F64C68-6F9B-40C9-8A3A-0FA7AAD92F70}" type="datetimeFigureOut">
              <a:rPr lang="en-US" smtClean="0"/>
              <a:t>2/16/2026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795232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8793" y="413810"/>
            <a:ext cx="10252710" cy="1502305"/>
          </a:xfrm>
        </p:spPr>
        <p:txBody>
          <a:bodyPr/>
          <a:lstStyle/>
          <a:p>
            <a:r>
              <a:rPr lang="en-US"/>
              <a:t>Click to edit Master title style</a:t>
            </a:r>
            <a:endParaRPr lang="en-US" dirty="0"/>
          </a:p>
        </p:txBody>
      </p:sp>
      <p:sp>
        <p:nvSpPr>
          <p:cNvPr id="3" name="Text Placeholder 2"/>
          <p:cNvSpPr>
            <a:spLocks noGrp="1"/>
          </p:cNvSpPr>
          <p:nvPr>
            <p:ph type="body" idx="1"/>
          </p:nvPr>
        </p:nvSpPr>
        <p:spPr>
          <a:xfrm>
            <a:off x="818795" y="1905318"/>
            <a:ext cx="5028842" cy="933767"/>
          </a:xfrm>
        </p:spPr>
        <p:txBody>
          <a:bodyPr anchor="b"/>
          <a:lstStyle>
            <a:lvl1pPr marL="0" indent="0">
              <a:buNone/>
              <a:defRPr sz="2720" b="1"/>
            </a:lvl1pPr>
            <a:lvl2pPr marL="518145" indent="0">
              <a:buNone/>
              <a:defRPr sz="2267" b="1"/>
            </a:lvl2pPr>
            <a:lvl3pPr marL="1036290" indent="0">
              <a:buNone/>
              <a:defRPr sz="2040" b="1"/>
            </a:lvl3pPr>
            <a:lvl4pPr marL="1554434" indent="0">
              <a:buNone/>
              <a:defRPr sz="1813" b="1"/>
            </a:lvl4pPr>
            <a:lvl5pPr marL="2072579" indent="0">
              <a:buNone/>
              <a:defRPr sz="1813" b="1"/>
            </a:lvl5pPr>
            <a:lvl6pPr marL="2590724" indent="0">
              <a:buNone/>
              <a:defRPr sz="1813" b="1"/>
            </a:lvl6pPr>
            <a:lvl7pPr marL="3108869" indent="0">
              <a:buNone/>
              <a:defRPr sz="1813" b="1"/>
            </a:lvl7pPr>
            <a:lvl8pPr marL="3627013" indent="0">
              <a:buNone/>
              <a:defRPr sz="1813" b="1"/>
            </a:lvl8pPr>
            <a:lvl9pPr marL="4145158" indent="0">
              <a:buNone/>
              <a:defRPr sz="1813" b="1"/>
            </a:lvl9pPr>
          </a:lstStyle>
          <a:p>
            <a:pPr lvl="0"/>
            <a:r>
              <a:rPr lang="en-US"/>
              <a:t>Click to edit Master text styles</a:t>
            </a:r>
          </a:p>
        </p:txBody>
      </p:sp>
      <p:sp>
        <p:nvSpPr>
          <p:cNvPr id="4" name="Content Placeholder 3"/>
          <p:cNvSpPr>
            <a:spLocks noGrp="1"/>
          </p:cNvSpPr>
          <p:nvPr>
            <p:ph sz="half" idx="2"/>
          </p:nvPr>
        </p:nvSpPr>
        <p:spPr>
          <a:xfrm>
            <a:off x="818795" y="2839085"/>
            <a:ext cx="5028842"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17896" y="1905318"/>
            <a:ext cx="5053608" cy="933767"/>
          </a:xfrm>
        </p:spPr>
        <p:txBody>
          <a:bodyPr anchor="b"/>
          <a:lstStyle>
            <a:lvl1pPr marL="0" indent="0">
              <a:buNone/>
              <a:defRPr sz="2720" b="1"/>
            </a:lvl1pPr>
            <a:lvl2pPr marL="518145" indent="0">
              <a:buNone/>
              <a:defRPr sz="2267" b="1"/>
            </a:lvl2pPr>
            <a:lvl3pPr marL="1036290" indent="0">
              <a:buNone/>
              <a:defRPr sz="2040" b="1"/>
            </a:lvl3pPr>
            <a:lvl4pPr marL="1554434" indent="0">
              <a:buNone/>
              <a:defRPr sz="1813" b="1"/>
            </a:lvl4pPr>
            <a:lvl5pPr marL="2072579" indent="0">
              <a:buNone/>
              <a:defRPr sz="1813" b="1"/>
            </a:lvl5pPr>
            <a:lvl6pPr marL="2590724" indent="0">
              <a:buNone/>
              <a:defRPr sz="1813" b="1"/>
            </a:lvl6pPr>
            <a:lvl7pPr marL="3108869" indent="0">
              <a:buNone/>
              <a:defRPr sz="1813" b="1"/>
            </a:lvl7pPr>
            <a:lvl8pPr marL="3627013" indent="0">
              <a:buNone/>
              <a:defRPr sz="1813" b="1"/>
            </a:lvl8pPr>
            <a:lvl9pPr marL="4145158" indent="0">
              <a:buNone/>
              <a:defRPr sz="1813" b="1"/>
            </a:lvl9pPr>
          </a:lstStyle>
          <a:p>
            <a:pPr lvl="0"/>
            <a:r>
              <a:rPr lang="en-US"/>
              <a:t>Click to edit Master text styles</a:t>
            </a:r>
          </a:p>
        </p:txBody>
      </p:sp>
      <p:sp>
        <p:nvSpPr>
          <p:cNvPr id="6" name="Content Placeholder 5"/>
          <p:cNvSpPr>
            <a:spLocks noGrp="1"/>
          </p:cNvSpPr>
          <p:nvPr>
            <p:ph sz="quarter" idx="4"/>
          </p:nvPr>
        </p:nvSpPr>
        <p:spPr>
          <a:xfrm>
            <a:off x="6017896" y="2839085"/>
            <a:ext cx="5053608"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8F64C68-6F9B-40C9-8A3A-0FA7AAD92F70}" type="datetimeFigureOut">
              <a:rPr lang="en-US" smtClean="0"/>
              <a:t>2/16/2026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3824113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8F64C68-6F9B-40C9-8A3A-0FA7AAD92F70}" type="datetimeFigureOut">
              <a:rPr lang="en-US" smtClean="0"/>
              <a:t>2/16/2026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28212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F64C68-6F9B-40C9-8A3A-0FA7AAD92F70}" type="datetimeFigureOut">
              <a:rPr lang="en-US" smtClean="0"/>
              <a:t>2/16/2026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3166791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794" y="518160"/>
            <a:ext cx="3833931" cy="1813560"/>
          </a:xfrm>
        </p:spPr>
        <p:txBody>
          <a:bodyPr anchor="b"/>
          <a:lstStyle>
            <a:lvl1pPr>
              <a:defRPr sz="3627"/>
            </a:lvl1pPr>
          </a:lstStyle>
          <a:p>
            <a:r>
              <a:rPr lang="en-US"/>
              <a:t>Click to edit Master title style</a:t>
            </a:r>
            <a:endParaRPr lang="en-US" dirty="0"/>
          </a:p>
        </p:txBody>
      </p:sp>
      <p:sp>
        <p:nvSpPr>
          <p:cNvPr id="3" name="Content Placeholder 2"/>
          <p:cNvSpPr>
            <a:spLocks noGrp="1"/>
          </p:cNvSpPr>
          <p:nvPr>
            <p:ph idx="1"/>
          </p:nvPr>
        </p:nvSpPr>
        <p:spPr>
          <a:xfrm>
            <a:off x="5053608" y="1119083"/>
            <a:ext cx="6017895" cy="5523442"/>
          </a:xfrm>
        </p:spPr>
        <p:txBody>
          <a:bodyPr/>
          <a:lstStyle>
            <a:lvl1pPr>
              <a:defRPr sz="3627"/>
            </a:lvl1pPr>
            <a:lvl2pPr>
              <a:defRPr sz="3173"/>
            </a:lvl2pPr>
            <a:lvl3pPr>
              <a:defRPr sz="2720"/>
            </a:lvl3pPr>
            <a:lvl4pPr>
              <a:defRPr sz="2267"/>
            </a:lvl4pPr>
            <a:lvl5pPr>
              <a:defRPr sz="2267"/>
            </a:lvl5pPr>
            <a:lvl6pPr>
              <a:defRPr sz="2267"/>
            </a:lvl6pPr>
            <a:lvl7pPr>
              <a:defRPr sz="2267"/>
            </a:lvl7pPr>
            <a:lvl8pPr>
              <a:defRPr sz="2267"/>
            </a:lvl8pPr>
            <a:lvl9pPr>
              <a:defRPr sz="22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18794" y="2331720"/>
            <a:ext cx="3833931" cy="4319800"/>
          </a:xfrm>
        </p:spPr>
        <p:txBody>
          <a:bodyPr/>
          <a:lstStyle>
            <a:lvl1pPr marL="0" indent="0">
              <a:buNone/>
              <a:defRPr sz="1813"/>
            </a:lvl1pPr>
            <a:lvl2pPr marL="518145" indent="0">
              <a:buNone/>
              <a:defRPr sz="1587"/>
            </a:lvl2pPr>
            <a:lvl3pPr marL="1036290" indent="0">
              <a:buNone/>
              <a:defRPr sz="1360"/>
            </a:lvl3pPr>
            <a:lvl4pPr marL="1554434" indent="0">
              <a:buNone/>
              <a:defRPr sz="1133"/>
            </a:lvl4pPr>
            <a:lvl5pPr marL="2072579" indent="0">
              <a:buNone/>
              <a:defRPr sz="1133"/>
            </a:lvl5pPr>
            <a:lvl6pPr marL="2590724" indent="0">
              <a:buNone/>
              <a:defRPr sz="1133"/>
            </a:lvl6pPr>
            <a:lvl7pPr marL="3108869" indent="0">
              <a:buNone/>
              <a:defRPr sz="1133"/>
            </a:lvl7pPr>
            <a:lvl8pPr marL="3627013" indent="0">
              <a:buNone/>
              <a:defRPr sz="1133"/>
            </a:lvl8pPr>
            <a:lvl9pPr marL="4145158" indent="0">
              <a:buNone/>
              <a:defRPr sz="1133"/>
            </a:lvl9pPr>
          </a:lstStyle>
          <a:p>
            <a:pPr lvl="0"/>
            <a:r>
              <a:rPr lang="en-US"/>
              <a:t>Click to edit Master text styles</a:t>
            </a:r>
          </a:p>
        </p:txBody>
      </p:sp>
      <p:sp>
        <p:nvSpPr>
          <p:cNvPr id="5" name="Date Placeholder 4"/>
          <p:cNvSpPr>
            <a:spLocks noGrp="1"/>
          </p:cNvSpPr>
          <p:nvPr>
            <p:ph type="dt" sz="half" idx="10"/>
          </p:nvPr>
        </p:nvSpPr>
        <p:spPr/>
        <p:txBody>
          <a:bodyPr/>
          <a:lstStyle/>
          <a:p>
            <a:fld id="{98F64C68-6F9B-40C9-8A3A-0FA7AAD92F70}" type="datetimeFigureOut">
              <a:rPr lang="en-US" smtClean="0"/>
              <a:t>2/16/2026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503356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794" y="518160"/>
            <a:ext cx="3833931" cy="1813560"/>
          </a:xfrm>
        </p:spPr>
        <p:txBody>
          <a:bodyPr anchor="b"/>
          <a:lstStyle>
            <a:lvl1pPr>
              <a:defRPr sz="3627"/>
            </a:lvl1pPr>
          </a:lstStyle>
          <a:p>
            <a:r>
              <a:rPr lang="en-US"/>
              <a:t>Click to edit Master title style</a:t>
            </a:r>
            <a:endParaRPr lang="en-US" dirty="0"/>
          </a:p>
        </p:txBody>
      </p:sp>
      <p:sp>
        <p:nvSpPr>
          <p:cNvPr id="3" name="Picture Placeholder 2"/>
          <p:cNvSpPr>
            <a:spLocks noGrp="1" noChangeAspect="1"/>
          </p:cNvSpPr>
          <p:nvPr>
            <p:ph type="pic" idx="1"/>
          </p:nvPr>
        </p:nvSpPr>
        <p:spPr>
          <a:xfrm>
            <a:off x="5053608" y="1119083"/>
            <a:ext cx="6017895" cy="5523442"/>
          </a:xfrm>
        </p:spPr>
        <p:txBody>
          <a:bodyPr anchor="t"/>
          <a:lstStyle>
            <a:lvl1pPr marL="0" indent="0">
              <a:buNone/>
              <a:defRPr sz="3627"/>
            </a:lvl1pPr>
            <a:lvl2pPr marL="518145" indent="0">
              <a:buNone/>
              <a:defRPr sz="3173"/>
            </a:lvl2pPr>
            <a:lvl3pPr marL="1036290" indent="0">
              <a:buNone/>
              <a:defRPr sz="2720"/>
            </a:lvl3pPr>
            <a:lvl4pPr marL="1554434" indent="0">
              <a:buNone/>
              <a:defRPr sz="2267"/>
            </a:lvl4pPr>
            <a:lvl5pPr marL="2072579" indent="0">
              <a:buNone/>
              <a:defRPr sz="2267"/>
            </a:lvl5pPr>
            <a:lvl6pPr marL="2590724" indent="0">
              <a:buNone/>
              <a:defRPr sz="2267"/>
            </a:lvl6pPr>
            <a:lvl7pPr marL="3108869" indent="0">
              <a:buNone/>
              <a:defRPr sz="2267"/>
            </a:lvl7pPr>
            <a:lvl8pPr marL="3627013" indent="0">
              <a:buNone/>
              <a:defRPr sz="2267"/>
            </a:lvl8pPr>
            <a:lvl9pPr marL="4145158" indent="0">
              <a:buNone/>
              <a:defRPr sz="2267"/>
            </a:lvl9pPr>
          </a:lstStyle>
          <a:p>
            <a:r>
              <a:rPr lang="en-US"/>
              <a:t>Click icon to add picture</a:t>
            </a:r>
            <a:endParaRPr lang="en-US" dirty="0"/>
          </a:p>
        </p:txBody>
      </p:sp>
      <p:sp>
        <p:nvSpPr>
          <p:cNvPr id="4" name="Text Placeholder 3"/>
          <p:cNvSpPr>
            <a:spLocks noGrp="1"/>
          </p:cNvSpPr>
          <p:nvPr>
            <p:ph type="body" sz="half" idx="2"/>
          </p:nvPr>
        </p:nvSpPr>
        <p:spPr>
          <a:xfrm>
            <a:off x="818794" y="2331720"/>
            <a:ext cx="3833931" cy="4319800"/>
          </a:xfrm>
        </p:spPr>
        <p:txBody>
          <a:bodyPr/>
          <a:lstStyle>
            <a:lvl1pPr marL="0" indent="0">
              <a:buNone/>
              <a:defRPr sz="1813"/>
            </a:lvl1pPr>
            <a:lvl2pPr marL="518145" indent="0">
              <a:buNone/>
              <a:defRPr sz="1587"/>
            </a:lvl2pPr>
            <a:lvl3pPr marL="1036290" indent="0">
              <a:buNone/>
              <a:defRPr sz="1360"/>
            </a:lvl3pPr>
            <a:lvl4pPr marL="1554434" indent="0">
              <a:buNone/>
              <a:defRPr sz="1133"/>
            </a:lvl4pPr>
            <a:lvl5pPr marL="2072579" indent="0">
              <a:buNone/>
              <a:defRPr sz="1133"/>
            </a:lvl5pPr>
            <a:lvl6pPr marL="2590724" indent="0">
              <a:buNone/>
              <a:defRPr sz="1133"/>
            </a:lvl6pPr>
            <a:lvl7pPr marL="3108869" indent="0">
              <a:buNone/>
              <a:defRPr sz="1133"/>
            </a:lvl7pPr>
            <a:lvl8pPr marL="3627013" indent="0">
              <a:buNone/>
              <a:defRPr sz="1133"/>
            </a:lvl8pPr>
            <a:lvl9pPr marL="4145158" indent="0">
              <a:buNone/>
              <a:defRPr sz="1133"/>
            </a:lvl9pPr>
          </a:lstStyle>
          <a:p>
            <a:pPr lvl="0"/>
            <a:r>
              <a:rPr lang="en-US"/>
              <a:t>Click to edit Master text styles</a:t>
            </a:r>
          </a:p>
        </p:txBody>
      </p:sp>
      <p:sp>
        <p:nvSpPr>
          <p:cNvPr id="5" name="Date Placeholder 4"/>
          <p:cNvSpPr>
            <a:spLocks noGrp="1"/>
          </p:cNvSpPr>
          <p:nvPr>
            <p:ph type="dt" sz="half" idx="10"/>
          </p:nvPr>
        </p:nvSpPr>
        <p:spPr/>
        <p:txBody>
          <a:bodyPr/>
          <a:lstStyle/>
          <a:p>
            <a:fld id="{98F64C68-6F9B-40C9-8A3A-0FA7AAD92F70}" type="datetimeFigureOut">
              <a:rPr lang="en-US" smtClean="0"/>
              <a:t>2/16/2026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3061887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7245" y="413810"/>
            <a:ext cx="10252710" cy="150230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17245" y="2069042"/>
            <a:ext cx="10252710" cy="49315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17245" y="7203865"/>
            <a:ext cx="2674620" cy="413808"/>
          </a:xfrm>
          <a:prstGeom prst="rect">
            <a:avLst/>
          </a:prstGeom>
        </p:spPr>
        <p:txBody>
          <a:bodyPr vert="horz" lIns="91440" tIns="45720" rIns="91440" bIns="45720" rtlCol="0" anchor="ctr"/>
          <a:lstStyle>
            <a:lvl1pPr algn="l">
              <a:defRPr sz="1360">
                <a:solidFill>
                  <a:schemeClr val="tx1">
                    <a:tint val="75000"/>
                  </a:schemeClr>
                </a:solidFill>
              </a:defRPr>
            </a:lvl1pPr>
          </a:lstStyle>
          <a:p>
            <a:fld id="{98F64C68-6F9B-40C9-8A3A-0FA7AAD92F70}" type="datetimeFigureOut">
              <a:rPr lang="en-US" smtClean="0"/>
              <a:t>2/16/2026</a:t>
            </a:fld>
            <a:endParaRPr lang="en-US"/>
          </a:p>
        </p:txBody>
      </p:sp>
      <p:sp>
        <p:nvSpPr>
          <p:cNvPr id="5" name="Footer Placeholder 4"/>
          <p:cNvSpPr>
            <a:spLocks noGrp="1"/>
          </p:cNvSpPr>
          <p:nvPr>
            <p:ph type="ftr" sz="quarter" idx="3"/>
          </p:nvPr>
        </p:nvSpPr>
        <p:spPr>
          <a:xfrm>
            <a:off x="3937635" y="7203865"/>
            <a:ext cx="4011930" cy="413808"/>
          </a:xfrm>
          <a:prstGeom prst="rect">
            <a:avLst/>
          </a:prstGeom>
        </p:spPr>
        <p:txBody>
          <a:bodyPr vert="horz" lIns="91440" tIns="45720" rIns="91440" bIns="45720" rtlCol="0" anchor="ctr"/>
          <a:lstStyle>
            <a:lvl1pPr algn="ctr">
              <a:defRPr sz="13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395335" y="7203865"/>
            <a:ext cx="2674620" cy="413808"/>
          </a:xfrm>
          <a:prstGeom prst="rect">
            <a:avLst/>
          </a:prstGeom>
        </p:spPr>
        <p:txBody>
          <a:bodyPr vert="horz" lIns="91440" tIns="45720" rIns="91440" bIns="45720" rtlCol="0" anchor="ctr"/>
          <a:lstStyle>
            <a:lvl1pPr algn="r">
              <a:defRPr sz="1360">
                <a:solidFill>
                  <a:schemeClr val="tx1">
                    <a:tint val="75000"/>
                  </a:schemeClr>
                </a:solidFill>
              </a:defRPr>
            </a:lvl1pPr>
          </a:lstStyle>
          <a:p>
            <a:fld id="{BB88945D-F595-4C5F-AF93-E2CE0CDFE97C}" type="slidenum">
              <a:rPr lang="en-US" smtClean="0"/>
              <a:t>‹#›</a:t>
            </a:fld>
            <a:endParaRPr lang="en-US"/>
          </a:p>
        </p:txBody>
      </p:sp>
    </p:spTree>
    <p:extLst>
      <p:ext uri="{BB962C8B-B14F-4D97-AF65-F5344CB8AC3E}">
        <p14:creationId xmlns:p14="http://schemas.microsoft.com/office/powerpoint/2010/main" val="3696032667"/>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1036290" rtl="0" eaLnBrk="1" latinLnBrk="0" hangingPunct="1">
        <a:lnSpc>
          <a:spcPct val="90000"/>
        </a:lnSpc>
        <a:spcBef>
          <a:spcPct val="0"/>
        </a:spcBef>
        <a:buNone/>
        <a:defRPr sz="4987" kern="1200">
          <a:solidFill>
            <a:schemeClr val="tx1"/>
          </a:solidFill>
          <a:latin typeface="+mj-lt"/>
          <a:ea typeface="+mj-ea"/>
          <a:cs typeface="+mj-cs"/>
        </a:defRPr>
      </a:lvl1pPr>
    </p:titleStyle>
    <p:bodyStyle>
      <a:lvl1pPr marL="259072" indent="-259072" algn="l" defTabSz="1036290" rtl="0" eaLnBrk="1" latinLnBrk="0" hangingPunct="1">
        <a:lnSpc>
          <a:spcPct val="90000"/>
        </a:lnSpc>
        <a:spcBef>
          <a:spcPts val="1133"/>
        </a:spcBef>
        <a:buFont typeface="Arial" panose="020B0604020202020204" pitchFamily="34" charset="0"/>
        <a:buChar char="•"/>
        <a:defRPr sz="3173" kern="1200">
          <a:solidFill>
            <a:schemeClr val="tx1"/>
          </a:solidFill>
          <a:latin typeface="+mn-lt"/>
          <a:ea typeface="+mn-ea"/>
          <a:cs typeface="+mn-cs"/>
        </a:defRPr>
      </a:lvl1pPr>
      <a:lvl2pPr marL="777217" indent="-259072" algn="l" defTabSz="1036290" rtl="0" eaLnBrk="1" latinLnBrk="0" hangingPunct="1">
        <a:lnSpc>
          <a:spcPct val="90000"/>
        </a:lnSpc>
        <a:spcBef>
          <a:spcPts val="567"/>
        </a:spcBef>
        <a:buFont typeface="Arial" panose="020B0604020202020204" pitchFamily="34" charset="0"/>
        <a:buChar char="•"/>
        <a:defRPr sz="2720" kern="1200">
          <a:solidFill>
            <a:schemeClr val="tx1"/>
          </a:solidFill>
          <a:latin typeface="+mn-lt"/>
          <a:ea typeface="+mn-ea"/>
          <a:cs typeface="+mn-cs"/>
        </a:defRPr>
      </a:lvl2pPr>
      <a:lvl3pPr marL="1295362" indent="-259072" algn="l" defTabSz="1036290" rtl="0" eaLnBrk="1" latinLnBrk="0" hangingPunct="1">
        <a:lnSpc>
          <a:spcPct val="90000"/>
        </a:lnSpc>
        <a:spcBef>
          <a:spcPts val="567"/>
        </a:spcBef>
        <a:buFont typeface="Arial" panose="020B0604020202020204" pitchFamily="34" charset="0"/>
        <a:buChar char="•"/>
        <a:defRPr sz="2267" kern="1200">
          <a:solidFill>
            <a:schemeClr val="tx1"/>
          </a:solidFill>
          <a:latin typeface="+mn-lt"/>
          <a:ea typeface="+mn-ea"/>
          <a:cs typeface="+mn-cs"/>
        </a:defRPr>
      </a:lvl3pPr>
      <a:lvl4pPr marL="1813507"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4pPr>
      <a:lvl5pPr marL="233165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5pPr>
      <a:lvl6pPr marL="284979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794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08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230"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p:bodyStyle>
    <p:otherStyle>
      <a:defPPr>
        <a:defRPr lang="en-US"/>
      </a:defPPr>
      <a:lvl1pPr marL="0" algn="l" defTabSz="1036290" rtl="0" eaLnBrk="1" latinLnBrk="0" hangingPunct="1">
        <a:defRPr sz="2040" kern="1200">
          <a:solidFill>
            <a:schemeClr val="tx1"/>
          </a:solidFill>
          <a:latin typeface="+mn-lt"/>
          <a:ea typeface="+mn-ea"/>
          <a:cs typeface="+mn-cs"/>
        </a:defRPr>
      </a:lvl1pPr>
      <a:lvl2pPr marL="518145" algn="l" defTabSz="1036290" rtl="0" eaLnBrk="1" latinLnBrk="0" hangingPunct="1">
        <a:defRPr sz="2040" kern="1200">
          <a:solidFill>
            <a:schemeClr val="tx1"/>
          </a:solidFill>
          <a:latin typeface="+mn-lt"/>
          <a:ea typeface="+mn-ea"/>
          <a:cs typeface="+mn-cs"/>
        </a:defRPr>
      </a:lvl2pPr>
      <a:lvl3pPr marL="1036290" algn="l" defTabSz="1036290" rtl="0" eaLnBrk="1" latinLnBrk="0" hangingPunct="1">
        <a:defRPr sz="2040" kern="1200">
          <a:solidFill>
            <a:schemeClr val="tx1"/>
          </a:solidFill>
          <a:latin typeface="+mn-lt"/>
          <a:ea typeface="+mn-ea"/>
          <a:cs typeface="+mn-cs"/>
        </a:defRPr>
      </a:lvl3pPr>
      <a:lvl4pPr marL="1554434" algn="l" defTabSz="1036290" rtl="0" eaLnBrk="1" latinLnBrk="0" hangingPunct="1">
        <a:defRPr sz="2040" kern="1200">
          <a:solidFill>
            <a:schemeClr val="tx1"/>
          </a:solidFill>
          <a:latin typeface="+mn-lt"/>
          <a:ea typeface="+mn-ea"/>
          <a:cs typeface="+mn-cs"/>
        </a:defRPr>
      </a:lvl4pPr>
      <a:lvl5pPr marL="2072579" algn="l" defTabSz="1036290" rtl="0" eaLnBrk="1" latinLnBrk="0" hangingPunct="1">
        <a:defRPr sz="2040" kern="1200">
          <a:solidFill>
            <a:schemeClr val="tx1"/>
          </a:solidFill>
          <a:latin typeface="+mn-lt"/>
          <a:ea typeface="+mn-ea"/>
          <a:cs typeface="+mn-cs"/>
        </a:defRPr>
      </a:lvl5pPr>
      <a:lvl6pPr marL="2590724" algn="l" defTabSz="1036290" rtl="0" eaLnBrk="1" latinLnBrk="0" hangingPunct="1">
        <a:defRPr sz="2040" kern="1200">
          <a:solidFill>
            <a:schemeClr val="tx1"/>
          </a:solidFill>
          <a:latin typeface="+mn-lt"/>
          <a:ea typeface="+mn-ea"/>
          <a:cs typeface="+mn-cs"/>
        </a:defRPr>
      </a:lvl6pPr>
      <a:lvl7pPr marL="3108869" algn="l" defTabSz="1036290" rtl="0" eaLnBrk="1" latinLnBrk="0" hangingPunct="1">
        <a:defRPr sz="2040" kern="1200">
          <a:solidFill>
            <a:schemeClr val="tx1"/>
          </a:solidFill>
          <a:latin typeface="+mn-lt"/>
          <a:ea typeface="+mn-ea"/>
          <a:cs typeface="+mn-cs"/>
        </a:defRPr>
      </a:lvl7pPr>
      <a:lvl8pPr marL="3627013" algn="l" defTabSz="1036290" rtl="0" eaLnBrk="1" latinLnBrk="0" hangingPunct="1">
        <a:defRPr sz="2040" kern="1200">
          <a:solidFill>
            <a:schemeClr val="tx1"/>
          </a:solidFill>
          <a:latin typeface="+mn-lt"/>
          <a:ea typeface="+mn-ea"/>
          <a:cs typeface="+mn-cs"/>
        </a:defRPr>
      </a:lvl8pPr>
      <a:lvl9pPr marL="4145158" algn="l" defTabSz="1036290" rtl="0" eaLnBrk="1" latinLnBrk="0" hangingPunct="1">
        <a:defRPr sz="20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https://i.pinimg.com/originals/4d/96/f0/4d96f07215c63818917df1be3ec4b79c.jp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hyperlink" Target="https://www.youtube.com/watch?v=nk2CQITm_eo"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8.png"/><Relationship Id="rId7"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hyperlink" Target="https://it.wikipedia.org/wiki/Overfitting" TargetMode="External"/><Relationship Id="rId5" Type="http://schemas.openxmlformats.org/officeDocument/2006/relationships/hyperlink" Target="http://turing.iimas.unam.mx/~ivanvladimir/slides/rpyaa/02_regression.html#/60" TargetMode="External"/><Relationship Id="rId4" Type="http://schemas.openxmlformats.org/officeDocument/2006/relationships/hyperlink" Target="http://ivanvladimir.github.com/" TargetMode="External"/><Relationship Id="rId9" Type="http://schemas.openxmlformats.org/officeDocument/2006/relationships/image" Target="../media/image110.png"/></Relationships>
</file>

<file path=ppt/slides/_rels/slide12.xml.rels><?xml version="1.0" encoding="UTF-8" standalone="yes"?>
<Relationships xmlns="http://schemas.openxmlformats.org/package/2006/relationships"><Relationship Id="rId3" Type="http://schemas.openxmlformats.org/officeDocument/2006/relationships/hyperlink" Target="https://stats.stackexchange.com/questions/71946/overfitting-a-logistic-regression-model" TargetMode="External"/><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hyperlink" Target="https://www.slideshare.net/ankit_ppt/ml2-train-testsplitsvalidationlinearregression"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towardsdatascience.com/complete-guide-to-pythons-cross-validation-with-examples-a9676b5cac12"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towardsdatascience.com/complete-guide-to-pythons-cross-validation-with-examples-a9676b5cac12" TargetMode="Externa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hyperlink" Target="https://towardsdatascience.com/complete-guide-to-pythons-cross-validation-with-examples-a9676b5cac12" TargetMode="External"/><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towardsdatascience.com/complete-guide-to-pythons-cross-validation-with-examples-a9676b5cac12"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towardsdatascience.com/complete-guide-to-pythons-cross-validation-with-examples-a9676b5cac12"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ncbi.nlm.nih.gov/pmc/articles/PMC5804470/" TargetMode="External"/><Relationship Id="rId2" Type="http://schemas.openxmlformats.org/officeDocument/2006/relationships/hyperlink" Target="https://opentext.wsu.edu/carriecuttler/chapter/13-1-understanding-null-hypothesis-testing/" TargetMode="External"/><Relationship Id="rId1" Type="http://schemas.openxmlformats.org/officeDocument/2006/relationships/slideLayout" Target="../slideLayouts/slideLayout7.xml"/><Relationship Id="rId4" Type="http://schemas.openxmlformats.org/officeDocument/2006/relationships/hyperlink" Target="https://lsc.cornell.edu/wp-content/uploads/2016/01/P-value.pdf"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towardsdatascience.com/complete-guide-to-pythons-cross-validation-with-examples-a9676b5cac12" TargetMode="Externa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towardsdatascience.com/complete-guide-to-pythons-cross-validation-with-examples-a9676b5cac12"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towardsdatascience.com/complete-guide-to-pythons-cross-validation-with-examples-a9676b5cac12"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towardsdatascience.com/complete-guide-to-pythons-cross-validation-with-examples-a9676b5cac12"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towardsdatascience.com/complete-guide-to-pythons-cross-validation-with-examples-a9676b5cac12" TargetMode="External"/><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towardsdatascience.com/validating-your-machine-learning-model-25b4c8643fb7" TargetMode="External"/><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hyperlink" Target="https://en.wikipedia.org/wiki/Leakage_(machine_learning)"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s://en.wikipedia.org/wiki/Stock_market_prediction" TargetMode="External"/><Relationship Id="rId7" Type="http://schemas.openxmlformats.org/officeDocument/2006/relationships/hyperlink" Target="https://en.wikipedia.org/wiki/Leakage_(machine_learning)" TargetMode="External"/><Relationship Id="rId2" Type="http://schemas.openxmlformats.org/officeDocument/2006/relationships/hyperlink" Target="https://en.wikipedia.org/wiki/Independent_and_identically_distributed_random_variables" TargetMode="External"/><Relationship Id="rId1" Type="http://schemas.openxmlformats.org/officeDocument/2006/relationships/slideLayout" Target="../slideLayouts/slideLayout7.xml"/><Relationship Id="rId6" Type="http://schemas.openxmlformats.org/officeDocument/2006/relationships/hyperlink" Target="https://en.wikipedia.org/wiki/Leakage_(machine_learning)#cite_note-4" TargetMode="External"/><Relationship Id="rId5" Type="http://schemas.openxmlformats.org/officeDocument/2006/relationships/hyperlink" Target="https://en.wikipedia.org/wiki/Leakage_(machine_learning)#cite_note-GutsAIUkraineConfTalk18-3" TargetMode="External"/><Relationship Id="rId4" Type="http://schemas.openxmlformats.org/officeDocument/2006/relationships/hyperlink" Target="https://en.wikipedia.org/wiki/Andrew_Ng"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en.wikipedia.org/wiki/Cross-validation_(statistics)" TargetMode="External"/><Relationship Id="rId2" Type="http://schemas.openxmlformats.org/officeDocument/2006/relationships/hyperlink" Target="https://en.wikipedia.org/wiki/Feature_engineering" TargetMode="External"/><Relationship Id="rId1" Type="http://schemas.openxmlformats.org/officeDocument/2006/relationships/slideLayout" Target="../slideLayouts/slideLayout7.xml"/><Relationship Id="rId6" Type="http://schemas.openxmlformats.org/officeDocument/2006/relationships/hyperlink" Target="https://en.wikipedia.org/wiki/Leakage_(machine_learning)" TargetMode="External"/><Relationship Id="rId5" Type="http://schemas.openxmlformats.org/officeDocument/2006/relationships/hyperlink" Target="https://en.wikipedia.org/wiki/Oversampling_and_undersampling_in_data_analysis" TargetMode="External"/><Relationship Id="rId4" Type="http://schemas.openxmlformats.org/officeDocument/2006/relationships/hyperlink" Target="https://en.wikipedia.org/wiki/Bootstrapping_(statistic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hyperlink" Target="https://www.youtube.com/watch?v=nk2CQITm_eo" TargetMode="Externa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hyperlink" Target="https://en.wikipedia.org/wiki/Cross-validation_(statistics)" TargetMode="External"/><Relationship Id="rId7" Type="http://schemas.openxmlformats.org/officeDocument/2006/relationships/hyperlink" Target="https://en.wikipedia.org/wiki/Leakage_(machine_learning)" TargetMode="External"/><Relationship Id="rId2" Type="http://schemas.openxmlformats.org/officeDocument/2006/relationships/hyperlink" Target="https://en.wikipedia.org/wiki/Feature_engineering" TargetMode="External"/><Relationship Id="rId1" Type="http://schemas.openxmlformats.org/officeDocument/2006/relationships/slideLayout" Target="../slideLayouts/slideLayout7.xml"/><Relationship Id="rId6" Type="http://schemas.openxmlformats.org/officeDocument/2006/relationships/image" Target="NULL"/><Relationship Id="rId5" Type="http://schemas.openxmlformats.org/officeDocument/2006/relationships/hyperlink" Target="https://en.wikipedia.org/wiki/Oversampling_and_undersampling_in_data_analysis" TargetMode="External"/><Relationship Id="rId4" Type="http://schemas.openxmlformats.org/officeDocument/2006/relationships/hyperlink" Target="https://en.wikipedia.org/wiki/Bootstrapping_(statistics)"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8.png"/><Relationship Id="rId7"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hyperlink" Target="https://it.wikipedia.org/wiki/Overfitting" TargetMode="External"/><Relationship Id="rId5" Type="http://schemas.openxmlformats.org/officeDocument/2006/relationships/hyperlink" Target="http://turing.iimas.unam.mx/~ivanvladimir/slides/rpyaa/02_regression.html#/60" TargetMode="External"/><Relationship Id="rId4" Type="http://schemas.openxmlformats.org/officeDocument/2006/relationships/hyperlink" Target="http://ivanvladimir.github.com/" TargetMode="External"/><Relationship Id="rId9" Type="http://schemas.openxmlformats.org/officeDocument/2006/relationships/image" Target="NUL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https://www.youtube.com/watch?v=EuBBz3bI-aA" TargetMode="External"/><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8.png"/><Relationship Id="rId7"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hyperlink" Target="https://it.wikipedia.org/wiki/Overfitting" TargetMode="External"/><Relationship Id="rId5" Type="http://schemas.openxmlformats.org/officeDocument/2006/relationships/hyperlink" Target="http://turing.iimas.unam.mx/~ivanvladimir/slides/rpyaa/02_regression.html#/60" TargetMode="External"/><Relationship Id="rId4" Type="http://schemas.openxmlformats.org/officeDocument/2006/relationships/hyperlink" Target="http://ivanvladimir.github.com/" TargetMode="External"/><Relationship Id="rId9" Type="http://schemas.openxmlformats.org/officeDocument/2006/relationships/image" Target="NULL"/></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39.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hyperlink" Target="https://www.youtube.com/watch?v=nk2CQITm_eo"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hyperlink" Target="https://stats.stackexchange.com/questions/71946/overfitting-a-logistic-regression-model" TargetMode="External"/><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hyperlink" Target="https://www.statlearning.com/" TargetMode="Externa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hyperlink" Target="https://devopedia.org/logistic-regression" TargetMode="External"/><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46.png"/></Relationships>
</file>

<file path=ppt/slides/_rels/slide4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hyperlink" Target="https://commons.wikimedia.org/w/index.php?curid=39472834" TargetMode="External"/><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49.xml.rels><?xml version="1.0" encoding="UTF-8" standalone="yes"?>
<Relationships xmlns="http://schemas.openxmlformats.org/package/2006/relationships"><Relationship Id="rId3" Type="http://schemas.openxmlformats.org/officeDocument/2006/relationships/hyperlink" Target="https://en.wikipedia.org/wiki/Bessel's_correction#Source_of_bias" TargetMode="External"/><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hyperlink" Target="https://en.wikipedia.org/wiki/Bessel's_correction#Source_of_bias" TargetMode="External"/><Relationship Id="rId2" Type="http://schemas.openxmlformats.org/officeDocument/2006/relationships/image" Target="../media/image52.png"/><Relationship Id="rId1" Type="http://schemas.openxmlformats.org/officeDocument/2006/relationships/slideLayout" Target="../slideLayouts/slideLayout7.xml"/><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svg"/></Relationships>
</file>

<file path=ppt/slides/_rels/slide51.xml.rels><?xml version="1.0" encoding="UTF-8" standalone="yes"?>
<Relationships xmlns="http://schemas.openxmlformats.org/package/2006/relationships"><Relationship Id="rId8" Type="http://schemas.openxmlformats.org/officeDocument/2006/relationships/image" Target="../media/image490.png"/><Relationship Id="rId3" Type="http://schemas.openxmlformats.org/officeDocument/2006/relationships/image" Target="../media/image460.png"/><Relationship Id="rId7" Type="http://schemas.openxmlformats.org/officeDocument/2006/relationships/image" Target="../media/image480.png"/><Relationship Id="rId2" Type="http://schemas.openxmlformats.org/officeDocument/2006/relationships/image" Target="../media/image450.png"/><Relationship Id="rId1" Type="http://schemas.openxmlformats.org/officeDocument/2006/relationships/slideLayout" Target="../slideLayouts/slideLayout7.xml"/><Relationship Id="rId6" Type="http://schemas.openxmlformats.org/officeDocument/2006/relationships/hyperlink" Target="https://en.wikipedia.org/wiki/Bessel's_correction#Source_of_bias" TargetMode="External"/><Relationship Id="rId5" Type="http://schemas.openxmlformats.org/officeDocument/2006/relationships/image" Target="../media/image470.png"/><Relationship Id="rId4" Type="http://schemas.openxmlformats.org/officeDocument/2006/relationships/image" Target="../media/image50.png"/></Relationships>
</file>

<file path=ppt/slides/_rels/slide52.xml.rels><?xml version="1.0" encoding="UTF-8" standalone="yes"?>
<Relationships xmlns="http://schemas.openxmlformats.org/package/2006/relationships"><Relationship Id="rId8" Type="http://schemas.openxmlformats.org/officeDocument/2006/relationships/hyperlink" Target="https://en.wikipedia.org/wiki/Bessel's_correction#Source_of_bias" TargetMode="External"/><Relationship Id="rId3" Type="http://schemas.openxmlformats.org/officeDocument/2006/relationships/hyperlink" Target="https://en.wikipedia.org/wiki/Degrees_of_freedom_(statistics)" TargetMode="External"/><Relationship Id="rId7" Type="http://schemas.openxmlformats.org/officeDocument/2006/relationships/image" Target="../media/image530.png"/><Relationship Id="rId2"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hyperlink" Target="https://en.wikipedia.org/wiki/Errors_and_residuals_in_statistic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brilliant.org/wiki/multivariate-regression/" TargetMode="External"/><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hyperlink" Target="https://brilliant.org/wiki/multivariate-regression/"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hyperlink" Target="https://brilliant.org/wiki/multivariate-regression/"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statlearning.com/" TargetMode="External"/><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22C9DD3-7957-471C-970F-C6E6E24D79D7}"/>
              </a:ext>
            </a:extLst>
          </p:cNvPr>
          <p:cNvPicPr>
            <a:picLocks noChangeAspect="1"/>
          </p:cNvPicPr>
          <p:nvPr/>
        </p:nvPicPr>
        <p:blipFill>
          <a:blip r:embed="rId2"/>
          <a:stretch>
            <a:fillRect/>
          </a:stretch>
        </p:blipFill>
        <p:spPr>
          <a:xfrm>
            <a:off x="142087" y="0"/>
            <a:ext cx="11570284" cy="4023360"/>
          </a:xfrm>
          <a:prstGeom prst="rect">
            <a:avLst/>
          </a:prstGeom>
        </p:spPr>
      </p:pic>
      <p:pic>
        <p:nvPicPr>
          <p:cNvPr id="5" name="Picture 4">
            <a:extLst>
              <a:ext uri="{FF2B5EF4-FFF2-40B4-BE49-F238E27FC236}">
                <a16:creationId xmlns:a16="http://schemas.microsoft.com/office/drawing/2014/main" id="{9F343585-08D1-4FDC-832D-63AC8708BD2B}"/>
              </a:ext>
            </a:extLst>
          </p:cNvPr>
          <p:cNvPicPr>
            <a:picLocks noChangeAspect="1"/>
          </p:cNvPicPr>
          <p:nvPr/>
        </p:nvPicPr>
        <p:blipFill rotWithShape="1">
          <a:blip r:embed="rId3"/>
          <a:srcRect t="9410"/>
          <a:stretch/>
        </p:blipFill>
        <p:spPr>
          <a:xfrm>
            <a:off x="738355" y="4023360"/>
            <a:ext cx="10409868" cy="3474720"/>
          </a:xfrm>
          <a:prstGeom prst="rect">
            <a:avLst/>
          </a:prstGeom>
        </p:spPr>
      </p:pic>
      <p:sp>
        <p:nvSpPr>
          <p:cNvPr id="7" name="TextBox 6">
            <a:extLst>
              <a:ext uri="{FF2B5EF4-FFF2-40B4-BE49-F238E27FC236}">
                <a16:creationId xmlns:a16="http://schemas.microsoft.com/office/drawing/2014/main" id="{18F5B6C2-46F8-48BD-923B-D7260E691ABF}"/>
              </a:ext>
            </a:extLst>
          </p:cNvPr>
          <p:cNvSpPr txBox="1"/>
          <p:nvPr/>
        </p:nvSpPr>
        <p:spPr>
          <a:xfrm>
            <a:off x="6496494" y="7495956"/>
            <a:ext cx="5410610" cy="276999"/>
          </a:xfrm>
          <a:prstGeom prst="rect">
            <a:avLst/>
          </a:prstGeom>
          <a:noFill/>
        </p:spPr>
        <p:txBody>
          <a:bodyPr wrap="square">
            <a:spAutoFit/>
          </a:bodyPr>
          <a:lstStyle/>
          <a:p>
            <a:r>
              <a:rPr lang="en-US" sz="1200" dirty="0">
                <a:hlinkClick r:id="rId4"/>
              </a:rPr>
              <a:t>https://i.pinimg.com/originals/4d/96/f0/4d96f07215c63818917df1be3ec4b79c.jpg</a:t>
            </a:r>
            <a:r>
              <a:rPr lang="en-US" sz="1200" dirty="0"/>
              <a:t> </a:t>
            </a:r>
          </a:p>
        </p:txBody>
      </p:sp>
    </p:spTree>
    <p:extLst>
      <p:ext uri="{BB962C8B-B14F-4D97-AF65-F5344CB8AC3E}">
        <p14:creationId xmlns:p14="http://schemas.microsoft.com/office/powerpoint/2010/main" val="737790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8CC680-0DA2-4431-AD80-E93785C30102}"/>
              </a:ext>
            </a:extLst>
          </p:cNvPr>
          <p:cNvPicPr>
            <a:picLocks noChangeAspect="1"/>
          </p:cNvPicPr>
          <p:nvPr/>
        </p:nvPicPr>
        <p:blipFill>
          <a:blip r:embed="rId2"/>
          <a:stretch>
            <a:fillRect/>
          </a:stretch>
        </p:blipFill>
        <p:spPr>
          <a:xfrm>
            <a:off x="207446" y="910969"/>
            <a:ext cx="11433105" cy="5943600"/>
          </a:xfrm>
          <a:prstGeom prst="rect">
            <a:avLst/>
          </a:prstGeom>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BD3E2DEA-E5B9-46C8-A456-89A476435564}"/>
                  </a:ext>
                </a:extLst>
              </p:cNvPr>
              <p:cNvSpPr txBox="1"/>
              <p:nvPr/>
            </p:nvSpPr>
            <p:spPr>
              <a:xfrm>
                <a:off x="1233377" y="292604"/>
                <a:ext cx="6461769" cy="492443"/>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3200" i="1" dirty="0" smtClean="0">
                          <a:solidFill>
                            <a:srgbClr val="5A2781"/>
                          </a:solidFill>
                          <a:latin typeface="Cambria Math" panose="02040503050406030204" pitchFamily="18" charset="0"/>
                        </a:rPr>
                        <m:t>𝑓</m:t>
                      </m:r>
                      <m:d>
                        <m:dPr>
                          <m:ctrlPr>
                            <a:rPr lang="en-US" sz="3200" i="1" dirty="0" smtClean="0">
                              <a:solidFill>
                                <a:srgbClr val="5A2781"/>
                              </a:solidFill>
                              <a:latin typeface="Cambria Math" panose="02040503050406030204" pitchFamily="18" charset="0"/>
                            </a:rPr>
                          </m:ctrlPr>
                        </m:dPr>
                        <m:e>
                          <m:r>
                            <a:rPr lang="en-US" sz="3200" i="1" dirty="0" smtClean="0">
                              <a:solidFill>
                                <a:srgbClr val="5A2781"/>
                              </a:solidFill>
                              <a:latin typeface="Cambria Math" panose="02040503050406030204" pitchFamily="18" charset="0"/>
                            </a:rPr>
                            <m:t>𝑥</m:t>
                          </m:r>
                        </m:e>
                      </m:d>
                      <m:r>
                        <a:rPr lang="en-US" sz="3200" i="0" dirty="0" smtClean="0">
                          <a:solidFill>
                            <a:srgbClr val="5A2781"/>
                          </a:solidFill>
                          <a:latin typeface="Cambria Math" panose="02040503050406030204" pitchFamily="18" charset="0"/>
                        </a:rPr>
                        <m:t>=</m:t>
                      </m:r>
                      <m:sSub>
                        <m:sSubPr>
                          <m:ctrlPr>
                            <a:rPr lang="en-US" sz="3200" i="1" dirty="0" smtClean="0">
                              <a:solidFill>
                                <a:srgbClr val="5A2781"/>
                              </a:solidFill>
                              <a:latin typeface="Cambria Math" panose="02040503050406030204" pitchFamily="18" charset="0"/>
                            </a:rPr>
                          </m:ctrlPr>
                        </m:sSubPr>
                        <m:e>
                          <m:r>
                            <a:rPr lang="en-US" sz="3200" i="1" dirty="0" smtClean="0">
                              <a:solidFill>
                                <a:srgbClr val="5A2781"/>
                              </a:solidFill>
                              <a:latin typeface="Cambria Math" panose="02040503050406030204" pitchFamily="18" charset="0"/>
                            </a:rPr>
                            <m:t>𝑎</m:t>
                          </m:r>
                        </m:e>
                        <m:sub>
                          <m:r>
                            <a:rPr lang="en-US" sz="3200" i="0" dirty="0" smtClean="0">
                              <a:solidFill>
                                <a:srgbClr val="5A2781"/>
                              </a:solidFill>
                              <a:latin typeface="Cambria Math" panose="02040503050406030204" pitchFamily="18" charset="0"/>
                            </a:rPr>
                            <m:t>0</m:t>
                          </m:r>
                        </m:sub>
                      </m:sSub>
                      <m:r>
                        <a:rPr lang="en-US" sz="3200" i="0" dirty="0" smtClean="0">
                          <a:solidFill>
                            <a:srgbClr val="5A2781"/>
                          </a:solidFill>
                          <a:latin typeface="Cambria Math" panose="02040503050406030204" pitchFamily="18" charset="0"/>
                        </a:rPr>
                        <m:t>+</m:t>
                      </m:r>
                      <m:sSub>
                        <m:sSubPr>
                          <m:ctrlPr>
                            <a:rPr lang="en-US" sz="3200" i="1" dirty="0" smtClean="0">
                              <a:solidFill>
                                <a:srgbClr val="5A2781"/>
                              </a:solidFill>
                              <a:latin typeface="Cambria Math" panose="02040503050406030204" pitchFamily="18" charset="0"/>
                            </a:rPr>
                          </m:ctrlPr>
                        </m:sSubPr>
                        <m:e>
                          <m:r>
                            <a:rPr lang="en-US" sz="3200" i="1" dirty="0" smtClean="0">
                              <a:solidFill>
                                <a:srgbClr val="5A2781"/>
                              </a:solidFill>
                              <a:latin typeface="Cambria Math" panose="02040503050406030204" pitchFamily="18" charset="0"/>
                            </a:rPr>
                            <m:t>𝑎</m:t>
                          </m:r>
                        </m:e>
                        <m:sub>
                          <m:r>
                            <a:rPr lang="en-US" sz="3200" i="0" dirty="0" smtClean="0">
                              <a:solidFill>
                                <a:srgbClr val="5A2781"/>
                              </a:solidFill>
                              <a:latin typeface="Cambria Math" panose="02040503050406030204" pitchFamily="18" charset="0"/>
                            </a:rPr>
                            <m:t>1</m:t>
                          </m:r>
                        </m:sub>
                      </m:sSub>
                      <m:sSub>
                        <m:sSubPr>
                          <m:ctrlPr>
                            <a:rPr lang="en-US" sz="3200" i="1" dirty="0" smtClean="0">
                              <a:solidFill>
                                <a:srgbClr val="5A2781"/>
                              </a:solidFill>
                              <a:latin typeface="Cambria Math" panose="02040503050406030204" pitchFamily="18" charset="0"/>
                            </a:rPr>
                          </m:ctrlPr>
                        </m:sSubPr>
                        <m:e>
                          <m:r>
                            <a:rPr lang="en-US" sz="3200" i="1" dirty="0" smtClean="0">
                              <a:solidFill>
                                <a:srgbClr val="5A2781"/>
                              </a:solidFill>
                              <a:latin typeface="Cambria Math" panose="02040503050406030204" pitchFamily="18" charset="0"/>
                            </a:rPr>
                            <m:t>𝑥</m:t>
                          </m:r>
                        </m:e>
                        <m:sub>
                          <m:r>
                            <a:rPr lang="en-US" sz="3200" i="0" dirty="0" smtClean="0">
                              <a:solidFill>
                                <a:srgbClr val="5A2781"/>
                              </a:solidFill>
                              <a:latin typeface="Cambria Math" panose="02040503050406030204" pitchFamily="18" charset="0"/>
                            </a:rPr>
                            <m:t>1</m:t>
                          </m:r>
                        </m:sub>
                      </m:sSub>
                      <m:r>
                        <a:rPr lang="en-US" sz="3200" i="0" dirty="0" smtClean="0">
                          <a:solidFill>
                            <a:srgbClr val="5A2781"/>
                          </a:solidFill>
                          <a:latin typeface="Cambria Math" panose="02040503050406030204" pitchFamily="18" charset="0"/>
                        </a:rPr>
                        <m:t>+</m:t>
                      </m:r>
                      <m:r>
                        <a:rPr lang="en-US" sz="3200" i="1" dirty="0" smtClean="0">
                          <a:solidFill>
                            <a:srgbClr val="5A2781"/>
                          </a:solidFill>
                          <a:latin typeface="Cambria Math" panose="02040503050406030204" pitchFamily="18" charset="0"/>
                        </a:rPr>
                        <m:t>𝑎</m:t>
                      </m:r>
                      <m:sSub>
                        <m:sSubPr>
                          <m:ctrlPr>
                            <a:rPr lang="en-US" sz="3200" i="1" dirty="0" smtClean="0">
                              <a:solidFill>
                                <a:srgbClr val="5A2781"/>
                              </a:solidFill>
                              <a:latin typeface="Cambria Math" panose="02040503050406030204" pitchFamily="18" charset="0"/>
                            </a:rPr>
                          </m:ctrlPr>
                        </m:sSubPr>
                        <m:e>
                          <m:r>
                            <a:rPr lang="en-US" sz="3200" i="1" dirty="0" smtClean="0">
                              <a:solidFill>
                                <a:srgbClr val="5A2781"/>
                              </a:solidFill>
                              <a:latin typeface="Cambria Math" panose="02040503050406030204" pitchFamily="18" charset="0"/>
                            </a:rPr>
                            <m:t>𝑥</m:t>
                          </m:r>
                        </m:e>
                        <m:sub>
                          <m:r>
                            <a:rPr lang="en-US" sz="3200" i="0" dirty="0" smtClean="0">
                              <a:solidFill>
                                <a:srgbClr val="5A2781"/>
                              </a:solidFill>
                              <a:latin typeface="Cambria Math" panose="02040503050406030204" pitchFamily="18" charset="0"/>
                            </a:rPr>
                            <m:t>2</m:t>
                          </m:r>
                        </m:sub>
                      </m:sSub>
                      <m:r>
                        <a:rPr lang="en-US" sz="3200" i="0" dirty="0" smtClean="0">
                          <a:solidFill>
                            <a:srgbClr val="5A2781"/>
                          </a:solidFill>
                          <a:latin typeface="Cambria Math" panose="02040503050406030204" pitchFamily="18" charset="0"/>
                        </a:rPr>
                        <m:t>+⋯+</m:t>
                      </m:r>
                      <m:sSub>
                        <m:sSubPr>
                          <m:ctrlPr>
                            <a:rPr lang="en-US" sz="3200" i="1" dirty="0" smtClean="0">
                              <a:solidFill>
                                <a:srgbClr val="5A2781"/>
                              </a:solidFill>
                              <a:latin typeface="Cambria Math" panose="02040503050406030204" pitchFamily="18" charset="0"/>
                            </a:rPr>
                          </m:ctrlPr>
                        </m:sSubPr>
                        <m:e>
                          <m:r>
                            <a:rPr lang="en-US" sz="3200" i="1" dirty="0" smtClean="0">
                              <a:solidFill>
                                <a:srgbClr val="5A2781"/>
                              </a:solidFill>
                              <a:latin typeface="Cambria Math" panose="02040503050406030204" pitchFamily="18" charset="0"/>
                            </a:rPr>
                            <m:t>𝑎</m:t>
                          </m:r>
                        </m:e>
                        <m:sub>
                          <m:r>
                            <a:rPr lang="en-US" sz="3200" i="1" dirty="0" smtClean="0">
                              <a:solidFill>
                                <a:srgbClr val="5A2781"/>
                              </a:solidFill>
                              <a:latin typeface="Cambria Math" panose="02040503050406030204" pitchFamily="18" charset="0"/>
                            </a:rPr>
                            <m:t>𝑛</m:t>
                          </m:r>
                        </m:sub>
                      </m:sSub>
                      <m:sSub>
                        <m:sSubPr>
                          <m:ctrlPr>
                            <a:rPr lang="en-US" sz="3200" i="1" dirty="0" smtClean="0">
                              <a:solidFill>
                                <a:srgbClr val="5A2781"/>
                              </a:solidFill>
                              <a:latin typeface="Cambria Math" panose="02040503050406030204" pitchFamily="18" charset="0"/>
                            </a:rPr>
                          </m:ctrlPr>
                        </m:sSubPr>
                        <m:e>
                          <m:r>
                            <a:rPr lang="en-US" sz="3200" i="1" dirty="0" smtClean="0">
                              <a:solidFill>
                                <a:srgbClr val="5A2781"/>
                              </a:solidFill>
                              <a:latin typeface="Cambria Math" panose="02040503050406030204" pitchFamily="18" charset="0"/>
                            </a:rPr>
                            <m:t>𝑥</m:t>
                          </m:r>
                        </m:e>
                        <m:sub>
                          <m:r>
                            <a:rPr lang="en-US" sz="3200" i="1" dirty="0" smtClean="0">
                              <a:solidFill>
                                <a:srgbClr val="5A2781"/>
                              </a:solidFill>
                              <a:latin typeface="Cambria Math" panose="02040503050406030204" pitchFamily="18" charset="0"/>
                            </a:rPr>
                            <m:t>𝑛</m:t>
                          </m:r>
                        </m:sub>
                      </m:sSub>
                    </m:oMath>
                  </m:oMathPara>
                </a14:m>
                <a:endParaRPr lang="en-US" sz="3200" dirty="0">
                  <a:solidFill>
                    <a:srgbClr val="5A2781"/>
                  </a:solidFill>
                </a:endParaRPr>
              </a:p>
            </p:txBody>
          </p:sp>
        </mc:Choice>
        <mc:Fallback xmlns="">
          <p:sp>
            <p:nvSpPr>
              <p:cNvPr id="2" name="TextBox 1">
                <a:extLst>
                  <a:ext uri="{FF2B5EF4-FFF2-40B4-BE49-F238E27FC236}">
                    <a16:creationId xmlns:a16="http://schemas.microsoft.com/office/drawing/2014/main" id="{BD3E2DEA-E5B9-46C8-A456-89A476435564}"/>
                  </a:ext>
                </a:extLst>
              </p:cNvPr>
              <p:cNvSpPr txBox="1">
                <a:spLocks noRot="1" noChangeAspect="1" noMove="1" noResize="1" noEditPoints="1" noAdjustHandles="1" noChangeArrowheads="1" noChangeShapeType="1" noTextEdit="1"/>
              </p:cNvSpPr>
              <p:nvPr/>
            </p:nvSpPr>
            <p:spPr>
              <a:xfrm>
                <a:off x="1233377" y="292604"/>
                <a:ext cx="6461769" cy="492443"/>
              </a:xfrm>
              <a:prstGeom prst="rect">
                <a:avLst/>
              </a:prstGeom>
              <a:blipFill>
                <a:blip r:embed="rId3"/>
                <a:stretch>
                  <a:fillRect/>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712B4AEA-94A2-4A29-81F1-6C83218DD6A4}"/>
              </a:ext>
            </a:extLst>
          </p:cNvPr>
          <p:cNvSpPr txBox="1"/>
          <p:nvPr/>
        </p:nvSpPr>
        <p:spPr>
          <a:xfrm>
            <a:off x="231732" y="7327726"/>
            <a:ext cx="11887200" cy="400110"/>
          </a:xfrm>
          <a:prstGeom prst="rect">
            <a:avLst/>
          </a:prstGeom>
          <a:noFill/>
        </p:spPr>
        <p:txBody>
          <a:bodyPr wrap="square">
            <a:spAutoFit/>
          </a:bodyPr>
          <a:lstStyle/>
          <a:p>
            <a:r>
              <a:rPr lang="en-US" sz="2000" b="0" i="0" dirty="0" err="1">
                <a:effectLst/>
                <a:latin typeface="Roboto"/>
              </a:rPr>
              <a:t>StatQuest</a:t>
            </a:r>
            <a:r>
              <a:rPr lang="en-US" sz="2000" b="0" i="0" dirty="0">
                <a:effectLst/>
                <a:latin typeface="Roboto"/>
              </a:rPr>
              <a:t>: Linear Models Pt.1 - Linear Regression  </a:t>
            </a:r>
            <a:r>
              <a:rPr lang="en-US" sz="2000" dirty="0">
                <a:hlinkClick r:id="rId4"/>
              </a:rPr>
              <a:t>https://www.youtube.com/watch?v=nk2CQITm_eo</a:t>
            </a:r>
            <a:r>
              <a:rPr lang="en-US" sz="2000" dirty="0"/>
              <a:t> </a:t>
            </a:r>
          </a:p>
        </p:txBody>
      </p:sp>
      <p:sp>
        <p:nvSpPr>
          <p:cNvPr id="6" name="TextBox 5">
            <a:extLst>
              <a:ext uri="{FF2B5EF4-FFF2-40B4-BE49-F238E27FC236}">
                <a16:creationId xmlns:a16="http://schemas.microsoft.com/office/drawing/2014/main" id="{9479950C-4FF4-B8C4-E5DE-E9D801724967}"/>
              </a:ext>
            </a:extLst>
          </p:cNvPr>
          <p:cNvSpPr txBox="1"/>
          <p:nvPr/>
        </p:nvSpPr>
        <p:spPr>
          <a:xfrm>
            <a:off x="327340" y="5381254"/>
            <a:ext cx="5018567" cy="523220"/>
          </a:xfrm>
          <a:prstGeom prst="rect">
            <a:avLst/>
          </a:prstGeom>
          <a:noFill/>
        </p:spPr>
        <p:txBody>
          <a:bodyPr wrap="square" rtlCol="0">
            <a:spAutoFit/>
          </a:bodyPr>
          <a:lstStyle/>
          <a:p>
            <a:r>
              <a:rPr lang="en-US" sz="2800" dirty="0">
                <a:solidFill>
                  <a:srgbClr val="5A2781"/>
                </a:solidFill>
              </a:rPr>
              <a:t>Overfitting:  Too many variables</a:t>
            </a:r>
          </a:p>
        </p:txBody>
      </p:sp>
    </p:spTree>
    <p:extLst>
      <p:ext uri="{BB962C8B-B14F-4D97-AF65-F5344CB8AC3E}">
        <p14:creationId xmlns:p14="http://schemas.microsoft.com/office/powerpoint/2010/main" val="34549331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line, diagram, text, screenshot&#10;&#10;Description automatically generated">
            <a:extLst>
              <a:ext uri="{FF2B5EF4-FFF2-40B4-BE49-F238E27FC236}">
                <a16:creationId xmlns:a16="http://schemas.microsoft.com/office/drawing/2014/main" id="{A9118437-F47C-4482-8418-F9A8F6CFF4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227" y="381255"/>
            <a:ext cx="11887200" cy="4245429"/>
          </a:xfrm>
          <a:prstGeom prst="rect">
            <a:avLst/>
          </a:prstGeom>
        </p:spPr>
      </p:pic>
      <p:pic>
        <p:nvPicPr>
          <p:cNvPr id="9" name="Picture 8" descr="A picture containing line, diagram, plot, screenshot&#10;&#10;Description automatically generated">
            <a:extLst>
              <a:ext uri="{FF2B5EF4-FFF2-40B4-BE49-F238E27FC236}">
                <a16:creationId xmlns:a16="http://schemas.microsoft.com/office/drawing/2014/main" id="{252DC914-115A-470F-A2A5-779E5F46E5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9431" y="4550469"/>
            <a:ext cx="4309109" cy="2926080"/>
          </a:xfrm>
          <a:prstGeom prst="rect">
            <a:avLst/>
          </a:prstGeom>
        </p:spPr>
      </p:pic>
      <p:sp>
        <p:nvSpPr>
          <p:cNvPr id="5" name="TextBox 4">
            <a:extLst>
              <a:ext uri="{FF2B5EF4-FFF2-40B4-BE49-F238E27FC236}">
                <a16:creationId xmlns:a16="http://schemas.microsoft.com/office/drawing/2014/main" id="{C18D2579-9F13-48FB-A809-79324C163E1D}"/>
              </a:ext>
            </a:extLst>
          </p:cNvPr>
          <p:cNvSpPr txBox="1"/>
          <p:nvPr/>
        </p:nvSpPr>
        <p:spPr>
          <a:xfrm>
            <a:off x="112188" y="59313"/>
            <a:ext cx="9563986" cy="369332"/>
          </a:xfrm>
          <a:prstGeom prst="rect">
            <a:avLst/>
          </a:prstGeom>
          <a:noFill/>
        </p:spPr>
        <p:txBody>
          <a:bodyPr wrap="square">
            <a:spAutoFit/>
          </a:bodyPr>
          <a:lstStyle/>
          <a:p>
            <a:r>
              <a:rPr lang="en-US" dirty="0">
                <a:hlinkClick r:id="rId4"/>
              </a:rPr>
              <a:t>Ivan Meza</a:t>
            </a:r>
            <a:r>
              <a:rPr lang="en-US" dirty="0"/>
              <a:t> </a:t>
            </a:r>
            <a:r>
              <a:rPr lang="en-US" dirty="0">
                <a:hlinkClick r:id="rId5"/>
              </a:rPr>
              <a:t>http://turing.iimas.unam.mx/~ivanvladimir/slides/rpyaa/02_regression.html#/60</a:t>
            </a:r>
            <a:r>
              <a:rPr lang="en-US" dirty="0"/>
              <a:t> </a:t>
            </a:r>
          </a:p>
        </p:txBody>
      </p:sp>
      <p:sp>
        <p:nvSpPr>
          <p:cNvPr id="11" name="TextBox 10">
            <a:extLst>
              <a:ext uri="{FF2B5EF4-FFF2-40B4-BE49-F238E27FC236}">
                <a16:creationId xmlns:a16="http://schemas.microsoft.com/office/drawing/2014/main" id="{C4904E78-DB42-45B3-AD0B-45D2D9757F68}"/>
              </a:ext>
            </a:extLst>
          </p:cNvPr>
          <p:cNvSpPr txBox="1"/>
          <p:nvPr/>
        </p:nvSpPr>
        <p:spPr>
          <a:xfrm>
            <a:off x="7704997" y="7291883"/>
            <a:ext cx="3942355" cy="369332"/>
          </a:xfrm>
          <a:prstGeom prst="rect">
            <a:avLst/>
          </a:prstGeom>
          <a:noFill/>
        </p:spPr>
        <p:txBody>
          <a:bodyPr wrap="square">
            <a:spAutoFit/>
          </a:bodyPr>
          <a:lstStyle/>
          <a:p>
            <a:r>
              <a:rPr lang="en-US" dirty="0">
                <a:hlinkClick r:id="rId6"/>
              </a:rPr>
              <a:t>https://it.wikipedia.org/wiki/Overfitting</a:t>
            </a:r>
            <a:r>
              <a:rPr lang="en-US" dirty="0"/>
              <a:t> </a:t>
            </a:r>
          </a:p>
        </p:txBody>
      </p:sp>
      <p:sp>
        <p:nvSpPr>
          <p:cNvPr id="14" name="TextBox 13">
            <a:extLst>
              <a:ext uri="{FF2B5EF4-FFF2-40B4-BE49-F238E27FC236}">
                <a16:creationId xmlns:a16="http://schemas.microsoft.com/office/drawing/2014/main" id="{7C7B482B-391F-449D-88DF-DEA6375008EA}"/>
              </a:ext>
            </a:extLst>
          </p:cNvPr>
          <p:cNvSpPr txBox="1"/>
          <p:nvPr/>
        </p:nvSpPr>
        <p:spPr>
          <a:xfrm>
            <a:off x="1244010" y="4659280"/>
            <a:ext cx="5018567" cy="523220"/>
          </a:xfrm>
          <a:prstGeom prst="rect">
            <a:avLst/>
          </a:prstGeom>
          <a:noFill/>
        </p:spPr>
        <p:txBody>
          <a:bodyPr wrap="square" rtlCol="0">
            <a:spAutoFit/>
          </a:bodyPr>
          <a:lstStyle/>
          <a:p>
            <a:r>
              <a:rPr lang="en-US" sz="2800" dirty="0">
                <a:solidFill>
                  <a:srgbClr val="5A2781"/>
                </a:solidFill>
              </a:rPr>
              <a:t>Underfitting versus overfitting</a:t>
            </a:r>
          </a:p>
        </p:txBody>
      </p:sp>
      <p:pic>
        <p:nvPicPr>
          <p:cNvPr id="16" name="Graphic 15">
            <a:extLst>
              <a:ext uri="{FF2B5EF4-FFF2-40B4-BE49-F238E27FC236}">
                <a16:creationId xmlns:a16="http://schemas.microsoft.com/office/drawing/2014/main" id="{F1ACDCE6-59E2-42F8-AB39-DC6F65083D6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169819" y="5269600"/>
            <a:ext cx="3166948" cy="914400"/>
          </a:xfrm>
          <a:prstGeom prst="rect">
            <a:avLst/>
          </a:prstGeom>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15AC33D9-77E2-4D70-8780-DF8387AF777E}"/>
                  </a:ext>
                </a:extLst>
              </p:cNvPr>
              <p:cNvSpPr txBox="1"/>
              <p:nvPr/>
            </p:nvSpPr>
            <p:spPr>
              <a:xfrm>
                <a:off x="916396" y="6501809"/>
                <a:ext cx="5438412" cy="43088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2800" b="0" i="1" dirty="0" smtClean="0">
                          <a:solidFill>
                            <a:srgbClr val="5A2781"/>
                          </a:solidFill>
                          <a:latin typeface="Cambria Math" panose="02040503050406030204" pitchFamily="18" charset="0"/>
                        </a:rPr>
                        <m:t>𝐸𝑥</m:t>
                      </m:r>
                      <m:r>
                        <a:rPr lang="en-US" sz="2800" b="0" i="1" dirty="0" smtClean="0">
                          <a:solidFill>
                            <a:srgbClr val="5A2781"/>
                          </a:solidFill>
                          <a:latin typeface="Cambria Math" panose="02040503050406030204" pitchFamily="18" charset="0"/>
                        </a:rPr>
                        <m:t>:    </m:t>
                      </m:r>
                      <m:r>
                        <a:rPr lang="en-US" sz="2800" i="1" dirty="0" smtClean="0">
                          <a:solidFill>
                            <a:srgbClr val="5A2781"/>
                          </a:solidFill>
                          <a:latin typeface="Cambria Math" panose="02040503050406030204" pitchFamily="18" charset="0"/>
                        </a:rPr>
                        <m:t>𝑓</m:t>
                      </m:r>
                      <m:d>
                        <m:dPr>
                          <m:ctrlPr>
                            <a:rPr lang="en-US" sz="2800" i="1" dirty="0" smtClean="0">
                              <a:solidFill>
                                <a:srgbClr val="5A2781"/>
                              </a:solidFill>
                              <a:latin typeface="Cambria Math" panose="02040503050406030204" pitchFamily="18" charset="0"/>
                            </a:rPr>
                          </m:ctrlPr>
                        </m:dPr>
                        <m:e>
                          <m:r>
                            <a:rPr lang="en-US" sz="2800" i="1" dirty="0" smtClean="0">
                              <a:solidFill>
                                <a:srgbClr val="5A2781"/>
                              </a:solidFill>
                              <a:latin typeface="Cambria Math" panose="02040503050406030204" pitchFamily="18" charset="0"/>
                            </a:rPr>
                            <m:t>𝑥</m:t>
                          </m:r>
                        </m:e>
                      </m:d>
                      <m:r>
                        <a:rPr lang="en-US" sz="2800" i="0" dirty="0" smtClean="0">
                          <a:solidFill>
                            <a:srgbClr val="5A2781"/>
                          </a:solidFill>
                          <a:latin typeface="Cambria Math" panose="02040503050406030204" pitchFamily="18" charset="0"/>
                        </a:rPr>
                        <m:t>=</m:t>
                      </m:r>
                      <m:sSub>
                        <m:sSubPr>
                          <m:ctrlPr>
                            <a:rPr lang="en-US" sz="2800" i="1" dirty="0" smtClean="0">
                              <a:solidFill>
                                <a:srgbClr val="5A2781"/>
                              </a:solidFill>
                              <a:latin typeface="Cambria Math" panose="02040503050406030204" pitchFamily="18" charset="0"/>
                            </a:rPr>
                          </m:ctrlPr>
                        </m:sSubPr>
                        <m:e>
                          <m:r>
                            <a:rPr lang="en-US" sz="2800" i="1" dirty="0" smtClean="0">
                              <a:solidFill>
                                <a:srgbClr val="5A2781"/>
                              </a:solidFill>
                              <a:latin typeface="Cambria Math" panose="02040503050406030204" pitchFamily="18" charset="0"/>
                            </a:rPr>
                            <m:t>𝑎</m:t>
                          </m:r>
                        </m:e>
                        <m:sub>
                          <m:r>
                            <a:rPr lang="en-US" sz="2800" i="0" dirty="0" smtClean="0">
                              <a:solidFill>
                                <a:srgbClr val="5A2781"/>
                              </a:solidFill>
                              <a:latin typeface="Cambria Math" panose="02040503050406030204" pitchFamily="18" charset="0"/>
                            </a:rPr>
                            <m:t>0</m:t>
                          </m:r>
                        </m:sub>
                      </m:sSub>
                      <m:r>
                        <a:rPr lang="en-US" sz="2800" i="0" dirty="0" smtClean="0">
                          <a:solidFill>
                            <a:srgbClr val="5A2781"/>
                          </a:solidFill>
                          <a:latin typeface="Cambria Math" panose="02040503050406030204" pitchFamily="18" charset="0"/>
                        </a:rPr>
                        <m:t>+</m:t>
                      </m:r>
                      <m:sSub>
                        <m:sSubPr>
                          <m:ctrlPr>
                            <a:rPr lang="en-US" sz="2800" i="1" dirty="0" smtClean="0">
                              <a:solidFill>
                                <a:srgbClr val="5A2781"/>
                              </a:solidFill>
                              <a:latin typeface="Cambria Math" panose="02040503050406030204" pitchFamily="18" charset="0"/>
                            </a:rPr>
                          </m:ctrlPr>
                        </m:sSubPr>
                        <m:e>
                          <m:r>
                            <a:rPr lang="en-US" sz="2800" i="1" dirty="0" smtClean="0">
                              <a:solidFill>
                                <a:srgbClr val="5A2781"/>
                              </a:solidFill>
                              <a:latin typeface="Cambria Math" panose="02040503050406030204" pitchFamily="18" charset="0"/>
                            </a:rPr>
                            <m:t>𝑎</m:t>
                          </m:r>
                        </m:e>
                        <m:sub>
                          <m:r>
                            <a:rPr lang="en-US" sz="2800" i="0" dirty="0" smtClean="0">
                              <a:solidFill>
                                <a:srgbClr val="5A2781"/>
                              </a:solidFill>
                              <a:latin typeface="Cambria Math" panose="02040503050406030204" pitchFamily="18" charset="0"/>
                            </a:rPr>
                            <m:t>1</m:t>
                          </m:r>
                        </m:sub>
                      </m:sSub>
                      <m:r>
                        <a:rPr lang="en-US" sz="2800" i="1" dirty="0" smtClean="0">
                          <a:solidFill>
                            <a:srgbClr val="5A2781"/>
                          </a:solidFill>
                          <a:latin typeface="Cambria Math" panose="02040503050406030204" pitchFamily="18" charset="0"/>
                        </a:rPr>
                        <m:t>𝑥</m:t>
                      </m:r>
                      <m:r>
                        <a:rPr lang="en-US" sz="2800" i="0" dirty="0" smtClean="0">
                          <a:solidFill>
                            <a:srgbClr val="5A2781"/>
                          </a:solidFill>
                          <a:latin typeface="Cambria Math" panose="02040503050406030204" pitchFamily="18" charset="0"/>
                        </a:rPr>
                        <m:t>+…+</m:t>
                      </m:r>
                      <m:sSub>
                        <m:sSubPr>
                          <m:ctrlPr>
                            <a:rPr lang="en-US" sz="2800" i="1" dirty="0" smtClean="0">
                              <a:solidFill>
                                <a:srgbClr val="5A2781"/>
                              </a:solidFill>
                              <a:latin typeface="Cambria Math" panose="02040503050406030204" pitchFamily="18" charset="0"/>
                            </a:rPr>
                          </m:ctrlPr>
                        </m:sSubPr>
                        <m:e>
                          <m:r>
                            <a:rPr lang="en-US" sz="2800" i="1" dirty="0" smtClean="0">
                              <a:solidFill>
                                <a:srgbClr val="5A2781"/>
                              </a:solidFill>
                              <a:latin typeface="Cambria Math" panose="02040503050406030204" pitchFamily="18" charset="0"/>
                            </a:rPr>
                            <m:t>𝑎</m:t>
                          </m:r>
                        </m:e>
                        <m:sub>
                          <m:r>
                            <a:rPr lang="en-US" sz="2800" i="1" dirty="0" smtClean="0">
                              <a:solidFill>
                                <a:srgbClr val="5A2781"/>
                              </a:solidFill>
                              <a:latin typeface="Cambria Math" panose="02040503050406030204" pitchFamily="18" charset="0"/>
                            </a:rPr>
                            <m:t>𝑛</m:t>
                          </m:r>
                        </m:sub>
                      </m:sSub>
                      <m:sSup>
                        <m:sSupPr>
                          <m:ctrlPr>
                            <a:rPr lang="en-US" sz="2800" i="1" dirty="0" smtClean="0">
                              <a:solidFill>
                                <a:srgbClr val="5A2781"/>
                              </a:solidFill>
                              <a:latin typeface="Cambria Math" panose="02040503050406030204" pitchFamily="18" charset="0"/>
                            </a:rPr>
                          </m:ctrlPr>
                        </m:sSupPr>
                        <m:e>
                          <m:r>
                            <a:rPr lang="en-US" sz="2800" i="1" dirty="0" smtClean="0">
                              <a:solidFill>
                                <a:srgbClr val="5A2781"/>
                              </a:solidFill>
                              <a:latin typeface="Cambria Math" panose="02040503050406030204" pitchFamily="18" charset="0"/>
                            </a:rPr>
                            <m:t>𝑥</m:t>
                          </m:r>
                        </m:e>
                        <m:sup>
                          <m:r>
                            <a:rPr lang="en-US" sz="2800" i="1" dirty="0" smtClean="0">
                              <a:solidFill>
                                <a:srgbClr val="5A2781"/>
                              </a:solidFill>
                              <a:latin typeface="Cambria Math" panose="02040503050406030204" pitchFamily="18" charset="0"/>
                            </a:rPr>
                            <m:t>𝑛</m:t>
                          </m:r>
                        </m:sup>
                      </m:sSup>
                    </m:oMath>
                  </m:oMathPara>
                </a14:m>
                <a:endParaRPr lang="en-US" sz="2800" dirty="0">
                  <a:solidFill>
                    <a:srgbClr val="5A2781"/>
                  </a:solidFill>
                </a:endParaRPr>
              </a:p>
            </p:txBody>
          </p:sp>
        </mc:Choice>
        <mc:Fallback xmlns="">
          <p:sp>
            <p:nvSpPr>
              <p:cNvPr id="3" name="TextBox 2">
                <a:extLst>
                  <a:ext uri="{FF2B5EF4-FFF2-40B4-BE49-F238E27FC236}">
                    <a16:creationId xmlns:a16="http://schemas.microsoft.com/office/drawing/2014/main" id="{15AC33D9-77E2-4D70-8780-DF8387AF777E}"/>
                  </a:ext>
                </a:extLst>
              </p:cNvPr>
              <p:cNvSpPr txBox="1">
                <a:spLocks noRot="1" noChangeAspect="1" noMove="1" noResize="1" noEditPoints="1" noAdjustHandles="1" noChangeArrowheads="1" noChangeShapeType="1" noTextEdit="1"/>
              </p:cNvSpPr>
              <p:nvPr/>
            </p:nvSpPr>
            <p:spPr>
              <a:xfrm>
                <a:off x="916396" y="6501809"/>
                <a:ext cx="5438412" cy="430887"/>
              </a:xfrm>
              <a:prstGeom prst="rect">
                <a:avLst/>
              </a:prstGeom>
              <a:blipFill>
                <a:blip r:embed="rId9"/>
                <a:stretch>
                  <a:fillRect/>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41CDA945-4014-7CF8-6EC8-D4435AE9EE55}"/>
              </a:ext>
            </a:extLst>
          </p:cNvPr>
          <p:cNvSpPr txBox="1"/>
          <p:nvPr/>
        </p:nvSpPr>
        <p:spPr>
          <a:xfrm>
            <a:off x="6519113" y="4136060"/>
            <a:ext cx="5128239" cy="523220"/>
          </a:xfrm>
          <a:prstGeom prst="rect">
            <a:avLst/>
          </a:prstGeom>
          <a:noFill/>
        </p:spPr>
        <p:txBody>
          <a:bodyPr wrap="square" rtlCol="0">
            <a:spAutoFit/>
          </a:bodyPr>
          <a:lstStyle/>
          <a:p>
            <a:r>
              <a:rPr lang="en-US" sz="2800" dirty="0">
                <a:solidFill>
                  <a:srgbClr val="5A2781"/>
                </a:solidFill>
              </a:rPr>
              <a:t>Overfitting:  Too many parameters</a:t>
            </a:r>
          </a:p>
        </p:txBody>
      </p:sp>
    </p:spTree>
    <p:extLst>
      <p:ext uri="{BB962C8B-B14F-4D97-AF65-F5344CB8AC3E}">
        <p14:creationId xmlns:p14="http://schemas.microsoft.com/office/powerpoint/2010/main" val="33815008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diagram, font, handwriting&#10;&#10;Description automatically generated">
            <a:extLst>
              <a:ext uri="{FF2B5EF4-FFF2-40B4-BE49-F238E27FC236}">
                <a16:creationId xmlns:a16="http://schemas.microsoft.com/office/drawing/2014/main" id="{7142D7F8-497E-4BBF-8C47-EFD5888F63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460" y="580804"/>
            <a:ext cx="10976934" cy="5669280"/>
          </a:xfrm>
          <a:prstGeom prst="rect">
            <a:avLst/>
          </a:prstGeom>
        </p:spPr>
      </p:pic>
      <p:sp>
        <p:nvSpPr>
          <p:cNvPr id="4" name="TextBox 3">
            <a:extLst>
              <a:ext uri="{FF2B5EF4-FFF2-40B4-BE49-F238E27FC236}">
                <a16:creationId xmlns:a16="http://schemas.microsoft.com/office/drawing/2014/main" id="{EA0E9075-5F0F-4883-8E1C-931ECB5694A2}"/>
              </a:ext>
            </a:extLst>
          </p:cNvPr>
          <p:cNvSpPr txBox="1"/>
          <p:nvPr/>
        </p:nvSpPr>
        <p:spPr>
          <a:xfrm>
            <a:off x="1478145" y="7403068"/>
            <a:ext cx="8963025" cy="369332"/>
          </a:xfrm>
          <a:prstGeom prst="rect">
            <a:avLst/>
          </a:prstGeom>
          <a:noFill/>
        </p:spPr>
        <p:txBody>
          <a:bodyPr wrap="square">
            <a:spAutoFit/>
          </a:bodyPr>
          <a:lstStyle/>
          <a:p>
            <a:r>
              <a:rPr lang="en-US" dirty="0">
                <a:hlinkClick r:id="rId3"/>
              </a:rPr>
              <a:t>https://stats.stackexchange.com/questions/71946/overfitting-a-logistic-regression-model</a:t>
            </a:r>
            <a:r>
              <a:rPr lang="en-US" dirty="0"/>
              <a:t> </a:t>
            </a:r>
          </a:p>
        </p:txBody>
      </p:sp>
      <p:sp>
        <p:nvSpPr>
          <p:cNvPr id="5" name="TextBox 4">
            <a:extLst>
              <a:ext uri="{FF2B5EF4-FFF2-40B4-BE49-F238E27FC236}">
                <a16:creationId xmlns:a16="http://schemas.microsoft.com/office/drawing/2014/main" id="{EB02AC99-9C93-40AE-900E-EF350D3D9E95}"/>
              </a:ext>
            </a:extLst>
          </p:cNvPr>
          <p:cNvSpPr txBox="1"/>
          <p:nvPr/>
        </p:nvSpPr>
        <p:spPr>
          <a:xfrm>
            <a:off x="3553425" y="6041746"/>
            <a:ext cx="5018567" cy="523220"/>
          </a:xfrm>
          <a:prstGeom prst="rect">
            <a:avLst/>
          </a:prstGeom>
          <a:noFill/>
        </p:spPr>
        <p:txBody>
          <a:bodyPr wrap="square" rtlCol="0">
            <a:spAutoFit/>
          </a:bodyPr>
          <a:lstStyle/>
          <a:p>
            <a:r>
              <a:rPr lang="en-US" sz="2800" dirty="0">
                <a:solidFill>
                  <a:srgbClr val="5A2781"/>
                </a:solidFill>
              </a:rPr>
              <a:t>Underfitting versus overfitting</a:t>
            </a:r>
          </a:p>
        </p:txBody>
      </p:sp>
      <p:sp>
        <p:nvSpPr>
          <p:cNvPr id="3" name="TextBox 2">
            <a:extLst>
              <a:ext uri="{FF2B5EF4-FFF2-40B4-BE49-F238E27FC236}">
                <a16:creationId xmlns:a16="http://schemas.microsoft.com/office/drawing/2014/main" id="{85AD788D-0A5B-7D03-401A-69CEF137E7FD}"/>
              </a:ext>
            </a:extLst>
          </p:cNvPr>
          <p:cNvSpPr txBox="1"/>
          <p:nvPr/>
        </p:nvSpPr>
        <p:spPr>
          <a:xfrm>
            <a:off x="6758961" y="319194"/>
            <a:ext cx="5128239" cy="523220"/>
          </a:xfrm>
          <a:prstGeom prst="rect">
            <a:avLst/>
          </a:prstGeom>
          <a:noFill/>
        </p:spPr>
        <p:txBody>
          <a:bodyPr wrap="square" rtlCol="0">
            <a:spAutoFit/>
          </a:bodyPr>
          <a:lstStyle/>
          <a:p>
            <a:r>
              <a:rPr lang="en-US" sz="2800" dirty="0">
                <a:solidFill>
                  <a:srgbClr val="5A2781"/>
                </a:solidFill>
              </a:rPr>
              <a:t>Overfitting:  Too many parameters</a:t>
            </a:r>
          </a:p>
        </p:txBody>
      </p:sp>
    </p:spTree>
    <p:extLst>
      <p:ext uri="{BB962C8B-B14F-4D97-AF65-F5344CB8AC3E}">
        <p14:creationId xmlns:p14="http://schemas.microsoft.com/office/powerpoint/2010/main" val="29215339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6E7C67-53D2-498B-9578-FB45EE399CBF}"/>
              </a:ext>
            </a:extLst>
          </p:cNvPr>
          <p:cNvPicPr>
            <a:picLocks noChangeAspect="1"/>
          </p:cNvPicPr>
          <p:nvPr/>
        </p:nvPicPr>
        <p:blipFill>
          <a:blip r:embed="rId2"/>
          <a:stretch>
            <a:fillRect/>
          </a:stretch>
        </p:blipFill>
        <p:spPr>
          <a:xfrm>
            <a:off x="1052512" y="1109662"/>
            <a:ext cx="9782175" cy="5553075"/>
          </a:xfrm>
          <a:prstGeom prst="rect">
            <a:avLst/>
          </a:prstGeom>
        </p:spPr>
      </p:pic>
      <p:pic>
        <p:nvPicPr>
          <p:cNvPr id="5" name="Picture 4">
            <a:extLst>
              <a:ext uri="{FF2B5EF4-FFF2-40B4-BE49-F238E27FC236}">
                <a16:creationId xmlns:a16="http://schemas.microsoft.com/office/drawing/2014/main" id="{17775923-6960-42B6-99C7-945659B2E4C8}"/>
              </a:ext>
            </a:extLst>
          </p:cNvPr>
          <p:cNvPicPr>
            <a:picLocks noChangeAspect="1"/>
          </p:cNvPicPr>
          <p:nvPr/>
        </p:nvPicPr>
        <p:blipFill>
          <a:blip r:embed="rId3"/>
          <a:stretch>
            <a:fillRect/>
          </a:stretch>
        </p:blipFill>
        <p:spPr>
          <a:xfrm>
            <a:off x="5970820" y="1699533"/>
            <a:ext cx="3505200" cy="4438650"/>
          </a:xfrm>
          <a:prstGeom prst="rect">
            <a:avLst/>
          </a:prstGeom>
        </p:spPr>
      </p:pic>
      <p:sp>
        <p:nvSpPr>
          <p:cNvPr id="7" name="TextBox 6">
            <a:extLst>
              <a:ext uri="{FF2B5EF4-FFF2-40B4-BE49-F238E27FC236}">
                <a16:creationId xmlns:a16="http://schemas.microsoft.com/office/drawing/2014/main" id="{4B8D100F-A8D5-49E0-B8A2-6F2B8BB61F5E}"/>
              </a:ext>
            </a:extLst>
          </p:cNvPr>
          <p:cNvSpPr txBox="1"/>
          <p:nvPr/>
        </p:nvSpPr>
        <p:spPr>
          <a:xfrm>
            <a:off x="129268" y="7403068"/>
            <a:ext cx="9782175" cy="369332"/>
          </a:xfrm>
          <a:prstGeom prst="rect">
            <a:avLst/>
          </a:prstGeom>
          <a:noFill/>
        </p:spPr>
        <p:txBody>
          <a:bodyPr wrap="square">
            <a:spAutoFit/>
          </a:bodyPr>
          <a:lstStyle/>
          <a:p>
            <a:r>
              <a:rPr lang="en-US" dirty="0">
                <a:hlinkClick r:id="rId4"/>
              </a:rPr>
              <a:t>https://www.slideshare.net/ankit_ppt/ml2-train-testsplitsvalidationlinearregression</a:t>
            </a:r>
            <a:r>
              <a:rPr lang="en-US" dirty="0"/>
              <a:t> </a:t>
            </a:r>
          </a:p>
        </p:txBody>
      </p:sp>
      <p:sp>
        <p:nvSpPr>
          <p:cNvPr id="8" name="TextBox 7">
            <a:extLst>
              <a:ext uri="{FF2B5EF4-FFF2-40B4-BE49-F238E27FC236}">
                <a16:creationId xmlns:a16="http://schemas.microsoft.com/office/drawing/2014/main" id="{E0F7542C-8CB8-450C-B2F9-FC20F82D5043}"/>
              </a:ext>
            </a:extLst>
          </p:cNvPr>
          <p:cNvSpPr txBox="1"/>
          <p:nvPr/>
        </p:nvSpPr>
        <p:spPr>
          <a:xfrm flipH="1">
            <a:off x="263457" y="291507"/>
            <a:ext cx="9647986" cy="523220"/>
          </a:xfrm>
          <a:prstGeom prst="rect">
            <a:avLst/>
          </a:prstGeom>
          <a:noFill/>
        </p:spPr>
        <p:txBody>
          <a:bodyPr wrap="square" rtlCol="0">
            <a:spAutoFit/>
          </a:bodyPr>
          <a:lstStyle/>
          <a:p>
            <a:r>
              <a:rPr lang="en-US" sz="2800" dirty="0">
                <a:solidFill>
                  <a:srgbClr val="5A2781"/>
                </a:solidFill>
              </a:rPr>
              <a:t>To avoid overfitting due to too many parameters: </a:t>
            </a:r>
          </a:p>
        </p:txBody>
      </p:sp>
    </p:spTree>
    <p:extLst>
      <p:ext uri="{BB962C8B-B14F-4D97-AF65-F5344CB8AC3E}">
        <p14:creationId xmlns:p14="http://schemas.microsoft.com/office/powerpoint/2010/main" val="4660869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DAF3F3A-3471-46FE-B5B7-EF41A9FCA51E}"/>
              </a:ext>
            </a:extLst>
          </p:cNvPr>
          <p:cNvSpPr txBox="1"/>
          <p:nvPr/>
        </p:nvSpPr>
        <p:spPr>
          <a:xfrm>
            <a:off x="1111250" y="2197100"/>
            <a:ext cx="9664700" cy="1107996"/>
          </a:xfrm>
          <a:prstGeom prst="rect">
            <a:avLst/>
          </a:prstGeom>
          <a:noFill/>
        </p:spPr>
        <p:txBody>
          <a:bodyPr wrap="square" rtlCol="0">
            <a:spAutoFit/>
          </a:bodyPr>
          <a:lstStyle/>
          <a:p>
            <a:pPr algn="l"/>
            <a:r>
              <a:rPr lang="en-US" sz="6600" dirty="0">
                <a:solidFill>
                  <a:srgbClr val="5A2781"/>
                </a:solidFill>
              </a:rPr>
              <a:t>How do you split the data?</a:t>
            </a:r>
          </a:p>
        </p:txBody>
      </p:sp>
    </p:spTree>
    <p:extLst>
      <p:ext uri="{BB962C8B-B14F-4D97-AF65-F5344CB8AC3E}">
        <p14:creationId xmlns:p14="http://schemas.microsoft.com/office/powerpoint/2010/main" val="40713281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799A0D5-23D8-4D58-89C4-1B1D73D6BF0C}"/>
              </a:ext>
            </a:extLst>
          </p:cNvPr>
          <p:cNvSpPr txBox="1"/>
          <p:nvPr/>
        </p:nvSpPr>
        <p:spPr>
          <a:xfrm>
            <a:off x="0" y="7403068"/>
            <a:ext cx="10220739" cy="369332"/>
          </a:xfrm>
          <a:prstGeom prst="rect">
            <a:avLst/>
          </a:prstGeom>
          <a:noFill/>
        </p:spPr>
        <p:txBody>
          <a:bodyPr wrap="square">
            <a:spAutoFit/>
          </a:bodyPr>
          <a:lstStyle/>
          <a:p>
            <a:r>
              <a:rPr lang="en-US" dirty="0">
                <a:hlinkClick r:id="rId2"/>
              </a:rPr>
              <a:t>https://towardsdatascience.com/complete-guide-to-pythons-cross-validation-with-examples-a9676b5cac12</a:t>
            </a:r>
            <a:r>
              <a:rPr lang="en-US" dirty="0"/>
              <a:t> </a:t>
            </a:r>
          </a:p>
        </p:txBody>
      </p:sp>
      <p:pic>
        <p:nvPicPr>
          <p:cNvPr id="5" name="Picture 4">
            <a:extLst>
              <a:ext uri="{FF2B5EF4-FFF2-40B4-BE49-F238E27FC236}">
                <a16:creationId xmlns:a16="http://schemas.microsoft.com/office/drawing/2014/main" id="{70FB1C87-9176-4EE4-87A1-F9F862718C98}"/>
              </a:ext>
            </a:extLst>
          </p:cNvPr>
          <p:cNvPicPr>
            <a:picLocks noChangeAspect="1"/>
          </p:cNvPicPr>
          <p:nvPr/>
        </p:nvPicPr>
        <p:blipFill>
          <a:blip r:embed="rId3"/>
          <a:stretch>
            <a:fillRect/>
          </a:stretch>
        </p:blipFill>
        <p:spPr>
          <a:xfrm>
            <a:off x="0" y="1391693"/>
            <a:ext cx="11887200" cy="4989014"/>
          </a:xfrm>
          <a:prstGeom prst="rect">
            <a:avLst/>
          </a:prstGeom>
        </p:spPr>
      </p:pic>
    </p:spTree>
    <p:extLst>
      <p:ext uri="{BB962C8B-B14F-4D97-AF65-F5344CB8AC3E}">
        <p14:creationId xmlns:p14="http://schemas.microsoft.com/office/powerpoint/2010/main" val="9436996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799A0D5-23D8-4D58-89C4-1B1D73D6BF0C}"/>
              </a:ext>
            </a:extLst>
          </p:cNvPr>
          <p:cNvSpPr txBox="1"/>
          <p:nvPr/>
        </p:nvSpPr>
        <p:spPr>
          <a:xfrm>
            <a:off x="0" y="7403068"/>
            <a:ext cx="10220739" cy="369332"/>
          </a:xfrm>
          <a:prstGeom prst="rect">
            <a:avLst/>
          </a:prstGeom>
          <a:noFill/>
        </p:spPr>
        <p:txBody>
          <a:bodyPr wrap="square">
            <a:spAutoFit/>
          </a:bodyPr>
          <a:lstStyle/>
          <a:p>
            <a:r>
              <a:rPr lang="en-US" dirty="0">
                <a:hlinkClick r:id="rId2"/>
              </a:rPr>
              <a:t>https://towardsdatascience.com/complete-guide-to-pythons-cross-validation-with-examples-a9676b5cac12</a:t>
            </a:r>
            <a:r>
              <a:rPr lang="en-US" dirty="0"/>
              <a:t> </a:t>
            </a:r>
          </a:p>
        </p:txBody>
      </p:sp>
      <p:pic>
        <p:nvPicPr>
          <p:cNvPr id="5" name="Picture 4">
            <a:extLst>
              <a:ext uri="{FF2B5EF4-FFF2-40B4-BE49-F238E27FC236}">
                <a16:creationId xmlns:a16="http://schemas.microsoft.com/office/drawing/2014/main" id="{70FB1C87-9176-4EE4-87A1-F9F862718C98}"/>
              </a:ext>
            </a:extLst>
          </p:cNvPr>
          <p:cNvPicPr>
            <a:picLocks noChangeAspect="1"/>
          </p:cNvPicPr>
          <p:nvPr/>
        </p:nvPicPr>
        <p:blipFill rotWithShape="1">
          <a:blip r:embed="rId3"/>
          <a:srcRect b="13410"/>
          <a:stretch/>
        </p:blipFill>
        <p:spPr>
          <a:xfrm>
            <a:off x="0" y="1391693"/>
            <a:ext cx="11887200" cy="4319994"/>
          </a:xfrm>
          <a:prstGeom prst="rect">
            <a:avLst/>
          </a:prstGeom>
        </p:spPr>
      </p:pic>
      <p:pic>
        <p:nvPicPr>
          <p:cNvPr id="4" name="Picture 3">
            <a:extLst>
              <a:ext uri="{FF2B5EF4-FFF2-40B4-BE49-F238E27FC236}">
                <a16:creationId xmlns:a16="http://schemas.microsoft.com/office/drawing/2014/main" id="{67B62D8A-273F-40A0-82E5-06FA824CE522}"/>
              </a:ext>
            </a:extLst>
          </p:cNvPr>
          <p:cNvPicPr>
            <a:picLocks noChangeAspect="1"/>
          </p:cNvPicPr>
          <p:nvPr/>
        </p:nvPicPr>
        <p:blipFill>
          <a:blip r:embed="rId4"/>
          <a:stretch>
            <a:fillRect/>
          </a:stretch>
        </p:blipFill>
        <p:spPr>
          <a:xfrm>
            <a:off x="5666962" y="1783063"/>
            <a:ext cx="4888396" cy="3881619"/>
          </a:xfrm>
          <a:prstGeom prst="rect">
            <a:avLst/>
          </a:prstGeom>
        </p:spPr>
      </p:pic>
    </p:spTree>
    <p:extLst>
      <p:ext uri="{BB962C8B-B14F-4D97-AF65-F5344CB8AC3E}">
        <p14:creationId xmlns:p14="http://schemas.microsoft.com/office/powerpoint/2010/main" val="21404113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B55C59-60DE-4605-9153-DC80ED959D0D}"/>
              </a:ext>
            </a:extLst>
          </p:cNvPr>
          <p:cNvPicPr>
            <a:picLocks noChangeAspect="1"/>
          </p:cNvPicPr>
          <p:nvPr/>
        </p:nvPicPr>
        <p:blipFill>
          <a:blip r:embed="rId2"/>
          <a:stretch>
            <a:fillRect/>
          </a:stretch>
        </p:blipFill>
        <p:spPr>
          <a:xfrm>
            <a:off x="0" y="1893397"/>
            <a:ext cx="11887200" cy="3985606"/>
          </a:xfrm>
          <a:prstGeom prst="rect">
            <a:avLst/>
          </a:prstGeom>
        </p:spPr>
      </p:pic>
      <p:sp>
        <p:nvSpPr>
          <p:cNvPr id="4" name="TextBox 3">
            <a:extLst>
              <a:ext uri="{FF2B5EF4-FFF2-40B4-BE49-F238E27FC236}">
                <a16:creationId xmlns:a16="http://schemas.microsoft.com/office/drawing/2014/main" id="{F14F9EDB-5C5A-41F0-A573-BB0B72E0F309}"/>
              </a:ext>
            </a:extLst>
          </p:cNvPr>
          <p:cNvSpPr txBox="1"/>
          <p:nvPr/>
        </p:nvSpPr>
        <p:spPr>
          <a:xfrm>
            <a:off x="0" y="7403068"/>
            <a:ext cx="10220739" cy="369332"/>
          </a:xfrm>
          <a:prstGeom prst="rect">
            <a:avLst/>
          </a:prstGeom>
          <a:noFill/>
        </p:spPr>
        <p:txBody>
          <a:bodyPr wrap="square">
            <a:spAutoFit/>
          </a:bodyPr>
          <a:lstStyle/>
          <a:p>
            <a:r>
              <a:rPr lang="en-US" dirty="0">
                <a:hlinkClick r:id="rId3"/>
              </a:rPr>
              <a:t>https://towardsdatascience.com/complete-guide-to-pythons-cross-validation-with-examples-a9676b5cac12</a:t>
            </a:r>
            <a:r>
              <a:rPr lang="en-US" dirty="0"/>
              <a:t> </a:t>
            </a:r>
          </a:p>
        </p:txBody>
      </p:sp>
    </p:spTree>
    <p:extLst>
      <p:ext uri="{BB962C8B-B14F-4D97-AF65-F5344CB8AC3E}">
        <p14:creationId xmlns:p14="http://schemas.microsoft.com/office/powerpoint/2010/main" val="16408022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5040BC1-2E76-4B28-8C59-F88A32767C1B}"/>
              </a:ext>
            </a:extLst>
          </p:cNvPr>
          <p:cNvSpPr txBox="1"/>
          <p:nvPr/>
        </p:nvSpPr>
        <p:spPr>
          <a:xfrm>
            <a:off x="0" y="7403068"/>
            <a:ext cx="10220739" cy="369332"/>
          </a:xfrm>
          <a:prstGeom prst="rect">
            <a:avLst/>
          </a:prstGeom>
          <a:noFill/>
        </p:spPr>
        <p:txBody>
          <a:bodyPr wrap="square">
            <a:spAutoFit/>
          </a:bodyPr>
          <a:lstStyle/>
          <a:p>
            <a:r>
              <a:rPr lang="en-US" dirty="0">
                <a:hlinkClick r:id="rId2"/>
              </a:rPr>
              <a:t>https://towardsdatascience.com/complete-guide-to-pythons-cross-validation-with-examples-a9676b5cac12</a:t>
            </a:r>
            <a:r>
              <a:rPr lang="en-US" dirty="0"/>
              <a:t> </a:t>
            </a:r>
          </a:p>
        </p:txBody>
      </p:sp>
      <p:pic>
        <p:nvPicPr>
          <p:cNvPr id="4" name="Picture 3">
            <a:extLst>
              <a:ext uri="{FF2B5EF4-FFF2-40B4-BE49-F238E27FC236}">
                <a16:creationId xmlns:a16="http://schemas.microsoft.com/office/drawing/2014/main" id="{58D016C7-5CBC-42C5-B276-25FA29F9A00F}"/>
              </a:ext>
            </a:extLst>
          </p:cNvPr>
          <p:cNvPicPr>
            <a:picLocks noChangeAspect="1"/>
          </p:cNvPicPr>
          <p:nvPr/>
        </p:nvPicPr>
        <p:blipFill>
          <a:blip r:embed="rId3"/>
          <a:stretch>
            <a:fillRect/>
          </a:stretch>
        </p:blipFill>
        <p:spPr>
          <a:xfrm>
            <a:off x="0" y="1544332"/>
            <a:ext cx="11887200" cy="4683735"/>
          </a:xfrm>
          <a:prstGeom prst="rect">
            <a:avLst/>
          </a:prstGeom>
        </p:spPr>
      </p:pic>
      <p:sp>
        <p:nvSpPr>
          <p:cNvPr id="5" name="TextBox 4">
            <a:extLst>
              <a:ext uri="{FF2B5EF4-FFF2-40B4-BE49-F238E27FC236}">
                <a16:creationId xmlns:a16="http://schemas.microsoft.com/office/drawing/2014/main" id="{8C912E33-ABCD-4405-AFA8-53E9E5C0EF6C}"/>
              </a:ext>
            </a:extLst>
          </p:cNvPr>
          <p:cNvSpPr txBox="1"/>
          <p:nvPr/>
        </p:nvSpPr>
        <p:spPr>
          <a:xfrm>
            <a:off x="6166883" y="282614"/>
            <a:ext cx="5276405" cy="923330"/>
          </a:xfrm>
          <a:prstGeom prst="rect">
            <a:avLst/>
          </a:prstGeom>
          <a:noFill/>
        </p:spPr>
        <p:txBody>
          <a:bodyPr wrap="square">
            <a:spAutoFit/>
          </a:bodyPr>
          <a:lstStyle/>
          <a:p>
            <a:r>
              <a:rPr lang="en-US" b="0" i="0" dirty="0">
                <a:solidFill>
                  <a:srgbClr val="212529"/>
                </a:solidFill>
                <a:effectLst/>
                <a:latin typeface="-apple-system"/>
              </a:rPr>
              <a:t>This cross-validation object is a variation of </a:t>
            </a:r>
            <a:r>
              <a:rPr lang="en-US" b="0" i="0" dirty="0" err="1">
                <a:solidFill>
                  <a:srgbClr val="212529"/>
                </a:solidFill>
                <a:effectLst/>
                <a:latin typeface="-apple-system"/>
              </a:rPr>
              <a:t>KFold</a:t>
            </a:r>
            <a:r>
              <a:rPr lang="en-US" b="0" i="0" dirty="0">
                <a:solidFill>
                  <a:srgbClr val="212529"/>
                </a:solidFill>
                <a:effectLst/>
                <a:latin typeface="-apple-system"/>
              </a:rPr>
              <a:t> that returns stratified folds. The folds are made by preserving the percentage of samples for each class.</a:t>
            </a:r>
            <a:endParaRPr lang="en-US" dirty="0"/>
          </a:p>
        </p:txBody>
      </p:sp>
      <p:sp>
        <p:nvSpPr>
          <p:cNvPr id="7" name="TextBox 6">
            <a:extLst>
              <a:ext uri="{FF2B5EF4-FFF2-40B4-BE49-F238E27FC236}">
                <a16:creationId xmlns:a16="http://schemas.microsoft.com/office/drawing/2014/main" id="{D6824A4E-54D7-49D9-BE76-38534A436F8E}"/>
              </a:ext>
            </a:extLst>
          </p:cNvPr>
          <p:cNvSpPr txBox="1"/>
          <p:nvPr/>
        </p:nvSpPr>
        <p:spPr>
          <a:xfrm>
            <a:off x="520995" y="6381789"/>
            <a:ext cx="10922293" cy="369332"/>
          </a:xfrm>
          <a:prstGeom prst="rect">
            <a:avLst/>
          </a:prstGeom>
          <a:noFill/>
        </p:spPr>
        <p:txBody>
          <a:bodyPr wrap="square">
            <a:spAutoFit/>
          </a:bodyPr>
          <a:lstStyle/>
          <a:p>
            <a:r>
              <a:rPr lang="en-US" b="0" i="1" dirty="0">
                <a:solidFill>
                  <a:srgbClr val="212529"/>
                </a:solidFill>
                <a:effectLst/>
                <a:latin typeface="-apple-system"/>
              </a:rPr>
              <a:t>class </a:t>
            </a:r>
            <a:r>
              <a:rPr lang="en-US" b="0" i="0" dirty="0" err="1">
                <a:solidFill>
                  <a:srgbClr val="212529"/>
                </a:solidFill>
                <a:effectLst/>
                <a:latin typeface="Courier New" panose="02070309020205020404" pitchFamily="49" charset="0"/>
              </a:rPr>
              <a:t>sklearn.model_selection.</a:t>
            </a:r>
            <a:r>
              <a:rPr lang="en-US" b="1" i="0" dirty="0" err="1">
                <a:solidFill>
                  <a:srgbClr val="212529"/>
                </a:solidFill>
                <a:effectLst/>
                <a:latin typeface="Courier New" panose="02070309020205020404" pitchFamily="49" charset="0"/>
              </a:rPr>
              <a:t>StratifiedKFold</a:t>
            </a:r>
            <a:r>
              <a:rPr lang="en-US" b="0" i="0" dirty="0">
                <a:solidFill>
                  <a:srgbClr val="212529"/>
                </a:solidFill>
                <a:effectLst/>
                <a:latin typeface="-apple-system"/>
              </a:rPr>
              <a:t>(</a:t>
            </a:r>
            <a:r>
              <a:rPr lang="en-US" b="0" i="1" dirty="0" err="1">
                <a:solidFill>
                  <a:srgbClr val="212529"/>
                </a:solidFill>
                <a:effectLst/>
                <a:latin typeface="-apple-system"/>
              </a:rPr>
              <a:t>n_splits</a:t>
            </a:r>
            <a:r>
              <a:rPr lang="en-US" b="0" i="1" dirty="0">
                <a:solidFill>
                  <a:srgbClr val="212529"/>
                </a:solidFill>
                <a:effectLst/>
                <a:latin typeface="-apple-system"/>
              </a:rPr>
              <a:t>=5</a:t>
            </a:r>
            <a:r>
              <a:rPr lang="en-US" b="0" i="0" dirty="0">
                <a:solidFill>
                  <a:srgbClr val="212529"/>
                </a:solidFill>
                <a:effectLst/>
                <a:latin typeface="-apple-system"/>
              </a:rPr>
              <a:t>, </a:t>
            </a:r>
            <a:r>
              <a:rPr lang="en-US" b="0" i="1" dirty="0">
                <a:solidFill>
                  <a:srgbClr val="212529"/>
                </a:solidFill>
                <a:effectLst/>
                <a:latin typeface="-apple-system"/>
              </a:rPr>
              <a:t>*</a:t>
            </a:r>
            <a:r>
              <a:rPr lang="en-US" b="0" i="0" dirty="0">
                <a:solidFill>
                  <a:srgbClr val="212529"/>
                </a:solidFill>
                <a:effectLst/>
                <a:latin typeface="-apple-system"/>
              </a:rPr>
              <a:t>, </a:t>
            </a:r>
            <a:r>
              <a:rPr lang="en-US" b="0" i="1" dirty="0">
                <a:solidFill>
                  <a:srgbClr val="212529"/>
                </a:solidFill>
                <a:effectLst/>
                <a:latin typeface="-apple-system"/>
              </a:rPr>
              <a:t>shuffle=False</a:t>
            </a:r>
            <a:r>
              <a:rPr lang="en-US" b="0" i="0" dirty="0">
                <a:solidFill>
                  <a:srgbClr val="212529"/>
                </a:solidFill>
                <a:effectLst/>
                <a:latin typeface="-apple-system"/>
              </a:rPr>
              <a:t>, </a:t>
            </a:r>
            <a:r>
              <a:rPr lang="en-US" b="0" i="1" dirty="0" err="1">
                <a:solidFill>
                  <a:srgbClr val="212529"/>
                </a:solidFill>
                <a:effectLst/>
                <a:latin typeface="-apple-system"/>
              </a:rPr>
              <a:t>random_state</a:t>
            </a:r>
            <a:r>
              <a:rPr lang="en-US" b="0" i="1" dirty="0">
                <a:solidFill>
                  <a:srgbClr val="212529"/>
                </a:solidFill>
                <a:effectLst/>
                <a:latin typeface="-apple-system"/>
              </a:rPr>
              <a:t>=None</a:t>
            </a:r>
            <a:r>
              <a:rPr lang="en-US" b="0" i="0" dirty="0">
                <a:solidFill>
                  <a:srgbClr val="212529"/>
                </a:solidFill>
                <a:effectLst/>
                <a:latin typeface="-apple-system"/>
              </a:rPr>
              <a:t>)</a:t>
            </a:r>
            <a:endParaRPr lang="en-US" dirty="0"/>
          </a:p>
        </p:txBody>
      </p:sp>
    </p:spTree>
    <p:extLst>
      <p:ext uri="{BB962C8B-B14F-4D97-AF65-F5344CB8AC3E}">
        <p14:creationId xmlns:p14="http://schemas.microsoft.com/office/powerpoint/2010/main" val="12493222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01B4765-5FBA-4107-98AF-50D6D5C9747F}"/>
              </a:ext>
            </a:extLst>
          </p:cNvPr>
          <p:cNvSpPr txBox="1"/>
          <p:nvPr/>
        </p:nvSpPr>
        <p:spPr>
          <a:xfrm>
            <a:off x="0" y="7403068"/>
            <a:ext cx="10220739" cy="369332"/>
          </a:xfrm>
          <a:prstGeom prst="rect">
            <a:avLst/>
          </a:prstGeom>
          <a:noFill/>
        </p:spPr>
        <p:txBody>
          <a:bodyPr wrap="square">
            <a:spAutoFit/>
          </a:bodyPr>
          <a:lstStyle/>
          <a:p>
            <a:r>
              <a:rPr lang="en-US" dirty="0">
                <a:hlinkClick r:id="rId2"/>
              </a:rPr>
              <a:t>https://towardsdatascience.com/complete-guide-to-pythons-cross-validation-with-examples-a9676b5cac12</a:t>
            </a:r>
            <a:r>
              <a:rPr lang="en-US" dirty="0"/>
              <a:t> </a:t>
            </a:r>
          </a:p>
        </p:txBody>
      </p:sp>
      <p:pic>
        <p:nvPicPr>
          <p:cNvPr id="4" name="Picture 3">
            <a:extLst>
              <a:ext uri="{FF2B5EF4-FFF2-40B4-BE49-F238E27FC236}">
                <a16:creationId xmlns:a16="http://schemas.microsoft.com/office/drawing/2014/main" id="{C338BCC4-A50E-4274-9912-EAFEAC3BCC70}"/>
              </a:ext>
            </a:extLst>
          </p:cNvPr>
          <p:cNvPicPr>
            <a:picLocks noChangeAspect="1"/>
          </p:cNvPicPr>
          <p:nvPr/>
        </p:nvPicPr>
        <p:blipFill>
          <a:blip r:embed="rId3"/>
          <a:stretch>
            <a:fillRect/>
          </a:stretch>
        </p:blipFill>
        <p:spPr>
          <a:xfrm>
            <a:off x="0" y="182849"/>
            <a:ext cx="11887200" cy="5556631"/>
          </a:xfrm>
          <a:prstGeom prst="rect">
            <a:avLst/>
          </a:prstGeom>
        </p:spPr>
      </p:pic>
      <p:sp>
        <p:nvSpPr>
          <p:cNvPr id="3" name="TextBox 2">
            <a:extLst>
              <a:ext uri="{FF2B5EF4-FFF2-40B4-BE49-F238E27FC236}">
                <a16:creationId xmlns:a16="http://schemas.microsoft.com/office/drawing/2014/main" id="{CD29A057-D27A-424A-A9EF-9CAE908D3FB3}"/>
              </a:ext>
            </a:extLst>
          </p:cNvPr>
          <p:cNvSpPr txBox="1"/>
          <p:nvPr/>
        </p:nvSpPr>
        <p:spPr>
          <a:xfrm>
            <a:off x="244548" y="5740276"/>
            <a:ext cx="11243912" cy="1569660"/>
          </a:xfrm>
          <a:prstGeom prst="rect">
            <a:avLst/>
          </a:prstGeom>
          <a:noFill/>
        </p:spPr>
        <p:txBody>
          <a:bodyPr wrap="none" rtlCol="0">
            <a:spAutoFit/>
          </a:bodyPr>
          <a:lstStyle/>
          <a:p>
            <a:pPr algn="l"/>
            <a:r>
              <a:rPr lang="en-US" sz="2400" dirty="0">
                <a:solidFill>
                  <a:srgbClr val="5A2781"/>
                </a:solidFill>
              </a:rPr>
              <a:t>For target variable, ratio of label died vs survived is similar in both the train and test sets.</a:t>
            </a:r>
          </a:p>
          <a:p>
            <a:pPr algn="l"/>
            <a:endParaRPr lang="en-US" sz="2400" dirty="0">
              <a:solidFill>
                <a:srgbClr val="5A2781"/>
              </a:solidFill>
            </a:endParaRPr>
          </a:p>
          <a:p>
            <a:pPr algn="l"/>
            <a:r>
              <a:rPr lang="en-US" sz="2400" dirty="0">
                <a:solidFill>
                  <a:srgbClr val="5A2781"/>
                </a:solidFill>
              </a:rPr>
              <a:t>This need </a:t>
            </a:r>
            <a:r>
              <a:rPr lang="en-US" sz="2400" u="sng" dirty="0">
                <a:solidFill>
                  <a:srgbClr val="5A2781"/>
                </a:solidFill>
              </a:rPr>
              <a:t>not</a:t>
            </a:r>
            <a:r>
              <a:rPr lang="en-US" sz="2400" dirty="0">
                <a:solidFill>
                  <a:srgbClr val="5A2781"/>
                </a:solidFill>
              </a:rPr>
              <a:t> be true of the input features.</a:t>
            </a:r>
          </a:p>
          <a:p>
            <a:pPr algn="l"/>
            <a:endParaRPr lang="en-US" sz="2400" dirty="0">
              <a:solidFill>
                <a:srgbClr val="5A2781"/>
              </a:solidFill>
            </a:endParaRPr>
          </a:p>
        </p:txBody>
      </p:sp>
    </p:spTree>
    <p:extLst>
      <p:ext uri="{BB962C8B-B14F-4D97-AF65-F5344CB8AC3E}">
        <p14:creationId xmlns:p14="http://schemas.microsoft.com/office/powerpoint/2010/main" val="1196991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5EF48B0-9DB1-EDDF-9506-0FA5DDB218FF}"/>
              </a:ext>
            </a:extLst>
          </p:cNvPr>
          <p:cNvSpPr txBox="1"/>
          <p:nvPr/>
        </p:nvSpPr>
        <p:spPr>
          <a:xfrm>
            <a:off x="267129" y="35733"/>
            <a:ext cx="11229653" cy="7694414"/>
          </a:xfrm>
          <a:prstGeom prst="rect">
            <a:avLst/>
          </a:prstGeom>
          <a:noFill/>
        </p:spPr>
        <p:txBody>
          <a:bodyPr wrap="square">
            <a:spAutoFit/>
          </a:bodyPr>
          <a:lstStyle/>
          <a:p>
            <a:r>
              <a:rPr lang="en-US" sz="2400" dirty="0">
                <a:solidFill>
                  <a:srgbClr val="000000"/>
                </a:solidFill>
                <a:effectLst/>
                <a:latin typeface="Calibri" panose="020F0502020204030204" pitchFamily="34" charset="0"/>
              </a:rPr>
              <a:t>The answer is false per the references below.  </a:t>
            </a:r>
          </a:p>
          <a:p>
            <a:r>
              <a:rPr lang="en-US" sz="2400" dirty="0">
                <a:solidFill>
                  <a:srgbClr val="000000"/>
                </a:solidFill>
                <a:effectLst/>
                <a:latin typeface="Calibri" panose="020F0502020204030204" pitchFamily="34" charset="0"/>
              </a:rPr>
              <a:t>The </a:t>
            </a:r>
            <a:r>
              <a:rPr lang="en-US" sz="2400" i="1" dirty="0">
                <a:solidFill>
                  <a:srgbClr val="000000"/>
                </a:solidFill>
                <a:effectLst/>
                <a:latin typeface="Calibri" panose="020F0502020204030204" pitchFamily="34" charset="0"/>
              </a:rPr>
              <a:t>p</a:t>
            </a:r>
            <a:r>
              <a:rPr lang="en-US" sz="2400" dirty="0">
                <a:solidFill>
                  <a:srgbClr val="000000"/>
                </a:solidFill>
                <a:effectLst/>
                <a:latin typeface="Calibri" panose="020F0502020204030204" pitchFamily="34" charset="0"/>
              </a:rPr>
              <a:t> value is the probability of a result at least as extreme as the sample result</a:t>
            </a:r>
            <a:r>
              <a:rPr lang="en-US" sz="2400" b="1" dirty="0">
                <a:solidFill>
                  <a:srgbClr val="000000"/>
                </a:solidFill>
                <a:effectLst/>
                <a:latin typeface="Calibri" panose="020F0502020204030204" pitchFamily="34" charset="0"/>
              </a:rPr>
              <a:t> </a:t>
            </a:r>
            <a:r>
              <a:rPr lang="en-US" sz="2400" b="1" i="1" dirty="0">
                <a:solidFill>
                  <a:srgbClr val="000000"/>
                </a:solidFill>
                <a:effectLst/>
                <a:latin typeface="Calibri" panose="020F0502020204030204" pitchFamily="34" charset="0"/>
              </a:rPr>
              <a:t>if</a:t>
            </a:r>
            <a:r>
              <a:rPr lang="en-US" sz="2400" b="1" dirty="0">
                <a:solidFill>
                  <a:srgbClr val="000000"/>
                </a:solidFill>
                <a:effectLst/>
                <a:latin typeface="Calibri" panose="020F0502020204030204" pitchFamily="34" charset="0"/>
              </a:rPr>
              <a:t> the null hypothesis </a:t>
            </a:r>
            <a:r>
              <a:rPr lang="en-US" sz="2400" b="1" i="1" dirty="0">
                <a:solidFill>
                  <a:srgbClr val="000000"/>
                </a:solidFill>
                <a:effectLst/>
                <a:latin typeface="Calibri" panose="020F0502020204030204" pitchFamily="34" charset="0"/>
              </a:rPr>
              <a:t>were</a:t>
            </a:r>
            <a:r>
              <a:rPr lang="en-US" sz="2400" b="1" dirty="0">
                <a:solidFill>
                  <a:srgbClr val="000000"/>
                </a:solidFill>
                <a:effectLst/>
                <a:latin typeface="Calibri" panose="020F0502020204030204" pitchFamily="34" charset="0"/>
              </a:rPr>
              <a:t> true.  </a:t>
            </a:r>
          </a:p>
          <a:p>
            <a:endParaRPr lang="en-US" sz="2400" b="1" dirty="0">
              <a:solidFill>
                <a:srgbClr val="000000"/>
              </a:solidFill>
              <a:latin typeface="Calibri" panose="020F0502020204030204" pitchFamily="34" charset="0"/>
            </a:endParaRPr>
          </a:p>
          <a:p>
            <a:r>
              <a:rPr lang="en-US" sz="2400" dirty="0">
                <a:solidFill>
                  <a:srgbClr val="000000"/>
                </a:solidFill>
                <a:effectLst/>
                <a:latin typeface="Calibri" panose="020F0502020204030204" pitchFamily="34" charset="0"/>
              </a:rPr>
              <a:t>Note the hypothesis is that the null hypothesis is true.  </a:t>
            </a:r>
          </a:p>
          <a:p>
            <a:endParaRPr lang="en-US" sz="2400" dirty="0">
              <a:solidFill>
                <a:srgbClr val="000000"/>
              </a:solidFill>
              <a:latin typeface="Calibri" panose="020F0502020204030204" pitchFamily="34" charset="0"/>
            </a:endParaRPr>
          </a:p>
          <a:p>
            <a:r>
              <a:rPr lang="en-US" sz="2400" dirty="0">
                <a:solidFill>
                  <a:srgbClr val="000000"/>
                </a:solidFill>
                <a:effectLst/>
                <a:latin typeface="Calibri" panose="020F0502020204030204" pitchFamily="34" charset="0"/>
              </a:rPr>
              <a:t>Given this hypothesis (that the null hypothesis is true), then the p-value gives you the probability of obtaining the </a:t>
            </a:r>
            <a:r>
              <a:rPr lang="en-US" sz="2400" i="1" dirty="0">
                <a:solidFill>
                  <a:srgbClr val="000000"/>
                </a:solidFill>
                <a:effectLst/>
                <a:latin typeface="Calibri" panose="020F0502020204030204" pitchFamily="34" charset="0"/>
              </a:rPr>
              <a:t>sample result</a:t>
            </a:r>
            <a:r>
              <a:rPr lang="en-US" sz="2400" dirty="0">
                <a:solidFill>
                  <a:srgbClr val="000000"/>
                </a:solidFill>
                <a:effectLst/>
                <a:latin typeface="Calibri" panose="020F0502020204030204" pitchFamily="34" charset="0"/>
              </a:rPr>
              <a:t>. </a:t>
            </a:r>
          </a:p>
          <a:p>
            <a:endParaRPr lang="en-US" sz="2400" dirty="0">
              <a:solidFill>
                <a:srgbClr val="000000"/>
              </a:solidFill>
              <a:latin typeface="Calibri" panose="020F0502020204030204" pitchFamily="34" charset="0"/>
            </a:endParaRPr>
          </a:p>
          <a:p>
            <a:r>
              <a:rPr lang="en-US" sz="2400" dirty="0">
                <a:solidFill>
                  <a:srgbClr val="000000"/>
                </a:solidFill>
                <a:effectLst/>
                <a:latin typeface="Calibri" panose="020F0502020204030204" pitchFamily="34" charset="0"/>
              </a:rPr>
              <a:t> But we need the assumption that the null hypothesis is true. </a:t>
            </a:r>
          </a:p>
          <a:p>
            <a:endParaRPr lang="en-US" sz="2400" dirty="0">
              <a:solidFill>
                <a:srgbClr val="000000"/>
              </a:solidFill>
              <a:latin typeface="Calibri" panose="020F0502020204030204" pitchFamily="34" charset="0"/>
            </a:endParaRPr>
          </a:p>
          <a:p>
            <a:r>
              <a:rPr lang="en-US" sz="2400" dirty="0">
                <a:solidFill>
                  <a:srgbClr val="000000"/>
                </a:solidFill>
                <a:effectLst/>
                <a:latin typeface="Calibri" panose="020F0502020204030204" pitchFamily="34" charset="0"/>
              </a:rPr>
              <a:t>To calculate the p-value, we first generate a distribution of some statistic (such as the F-statistic) using data where the null hypothesis is true.  We can then compare the sample result (the data we are testing) to this distribution to see how extreme it is compared to the data where the null hypothesis is true.</a:t>
            </a:r>
            <a:br>
              <a:rPr lang="en-US" sz="2400" dirty="0">
                <a:solidFill>
                  <a:srgbClr val="000000"/>
                </a:solidFill>
                <a:effectLst/>
                <a:latin typeface="Calibri" panose="020F0502020204030204" pitchFamily="34" charset="0"/>
              </a:rPr>
            </a:br>
            <a:endParaRPr lang="en-US" sz="2400" dirty="0">
              <a:solidFill>
                <a:srgbClr val="000000"/>
              </a:solidFill>
              <a:effectLst/>
              <a:latin typeface="Calibri" panose="020F0502020204030204" pitchFamily="34" charset="0"/>
            </a:endParaRPr>
          </a:p>
          <a:p>
            <a:r>
              <a:rPr lang="en-US" sz="2200" dirty="0">
                <a:solidFill>
                  <a:srgbClr val="000000"/>
                </a:solidFill>
                <a:effectLst/>
                <a:latin typeface="Calibri" panose="020F0502020204030204" pitchFamily="34" charset="0"/>
                <a:hlinkClick r:id="rId2"/>
              </a:rPr>
              <a:t>https://opentext.wsu.edu/carriecuttler/chapter/13-1-understanding-null-hypothesis-testing/</a:t>
            </a:r>
            <a:br>
              <a:rPr lang="en-US" sz="2200" dirty="0">
                <a:solidFill>
                  <a:srgbClr val="000000"/>
                </a:solidFill>
                <a:effectLst/>
                <a:latin typeface="Calibri" panose="020F0502020204030204" pitchFamily="34" charset="0"/>
              </a:rPr>
            </a:br>
            <a:endParaRPr lang="en-US" sz="2200" dirty="0">
              <a:solidFill>
                <a:srgbClr val="000000"/>
              </a:solidFill>
              <a:effectLst/>
              <a:latin typeface="Calibri" panose="020F0502020204030204" pitchFamily="34" charset="0"/>
            </a:endParaRPr>
          </a:p>
          <a:p>
            <a:r>
              <a:rPr lang="en-US" sz="2200" dirty="0">
                <a:solidFill>
                  <a:srgbClr val="000000"/>
                </a:solidFill>
                <a:effectLst/>
                <a:latin typeface="Calibri" panose="020F0502020204030204" pitchFamily="34" charset="0"/>
                <a:hlinkClick r:id="rId3"/>
              </a:rPr>
              <a:t>https://www.ncbi.nlm.nih.gov/pmc/articles/PMC5804470/</a:t>
            </a:r>
            <a:endParaRPr lang="en-US" sz="2200" dirty="0">
              <a:solidFill>
                <a:srgbClr val="000000"/>
              </a:solidFill>
              <a:effectLst/>
              <a:latin typeface="Calibri" panose="020F0502020204030204" pitchFamily="34" charset="0"/>
            </a:endParaRPr>
          </a:p>
          <a:p>
            <a:br>
              <a:rPr lang="en-US" sz="2200" dirty="0"/>
            </a:br>
            <a:r>
              <a:rPr lang="en-US" sz="2200" dirty="0">
                <a:solidFill>
                  <a:srgbClr val="000000"/>
                </a:solidFill>
                <a:effectLst/>
                <a:latin typeface="Calibri" panose="020F0502020204030204" pitchFamily="34" charset="0"/>
              </a:rPr>
              <a:t>and </a:t>
            </a:r>
            <a:r>
              <a:rPr lang="en-US" sz="2200" dirty="0">
                <a:solidFill>
                  <a:srgbClr val="000000"/>
                </a:solidFill>
                <a:effectLst/>
                <a:latin typeface="Calibri" panose="020F0502020204030204" pitchFamily="34" charset="0"/>
                <a:hlinkClick r:id="rId4"/>
              </a:rPr>
              <a:t>https://lsc.cornell.edu/wp-content/uploads/2016/01/P-value.pdf</a:t>
            </a:r>
            <a:endParaRPr lang="en-US" sz="2200" dirty="0">
              <a:solidFill>
                <a:srgbClr val="000000"/>
              </a:solidFill>
              <a:effectLst/>
              <a:latin typeface="Calibri" panose="020F0502020204030204" pitchFamily="34" charset="0"/>
            </a:endParaRPr>
          </a:p>
        </p:txBody>
      </p:sp>
    </p:spTree>
    <p:extLst>
      <p:ext uri="{BB962C8B-B14F-4D97-AF65-F5344CB8AC3E}">
        <p14:creationId xmlns:p14="http://schemas.microsoft.com/office/powerpoint/2010/main" val="27745747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01B4765-5FBA-4107-98AF-50D6D5C9747F}"/>
              </a:ext>
            </a:extLst>
          </p:cNvPr>
          <p:cNvSpPr txBox="1"/>
          <p:nvPr/>
        </p:nvSpPr>
        <p:spPr>
          <a:xfrm>
            <a:off x="0" y="7403068"/>
            <a:ext cx="10220739" cy="369332"/>
          </a:xfrm>
          <a:prstGeom prst="rect">
            <a:avLst/>
          </a:prstGeom>
          <a:noFill/>
        </p:spPr>
        <p:txBody>
          <a:bodyPr wrap="square">
            <a:spAutoFit/>
          </a:bodyPr>
          <a:lstStyle/>
          <a:p>
            <a:r>
              <a:rPr lang="en-US" dirty="0">
                <a:hlinkClick r:id="rId2"/>
              </a:rPr>
              <a:t>https://towardsdatascience.com/complete-guide-to-pythons-cross-validation-with-examples-a9676b5cac12</a:t>
            </a:r>
            <a:r>
              <a:rPr lang="en-US" dirty="0"/>
              <a:t> </a:t>
            </a:r>
          </a:p>
        </p:txBody>
      </p:sp>
      <p:pic>
        <p:nvPicPr>
          <p:cNvPr id="4" name="Picture 3">
            <a:extLst>
              <a:ext uri="{FF2B5EF4-FFF2-40B4-BE49-F238E27FC236}">
                <a16:creationId xmlns:a16="http://schemas.microsoft.com/office/drawing/2014/main" id="{EB06E230-45FE-4457-A749-2FBCD57E6D55}"/>
              </a:ext>
            </a:extLst>
          </p:cNvPr>
          <p:cNvPicPr>
            <a:picLocks noChangeAspect="1"/>
          </p:cNvPicPr>
          <p:nvPr/>
        </p:nvPicPr>
        <p:blipFill>
          <a:blip r:embed="rId3"/>
          <a:stretch>
            <a:fillRect/>
          </a:stretch>
        </p:blipFill>
        <p:spPr>
          <a:xfrm>
            <a:off x="0" y="1392531"/>
            <a:ext cx="11887200" cy="5888486"/>
          </a:xfrm>
          <a:prstGeom prst="rect">
            <a:avLst/>
          </a:prstGeom>
        </p:spPr>
      </p:pic>
      <p:pic>
        <p:nvPicPr>
          <p:cNvPr id="6" name="Picture 5">
            <a:extLst>
              <a:ext uri="{FF2B5EF4-FFF2-40B4-BE49-F238E27FC236}">
                <a16:creationId xmlns:a16="http://schemas.microsoft.com/office/drawing/2014/main" id="{978BFD43-4AFB-4612-88BE-709C02B70FED}"/>
              </a:ext>
            </a:extLst>
          </p:cNvPr>
          <p:cNvPicPr>
            <a:picLocks noChangeAspect="1"/>
          </p:cNvPicPr>
          <p:nvPr/>
        </p:nvPicPr>
        <p:blipFill>
          <a:blip r:embed="rId4"/>
          <a:stretch>
            <a:fillRect/>
          </a:stretch>
        </p:blipFill>
        <p:spPr>
          <a:xfrm>
            <a:off x="205409" y="0"/>
            <a:ext cx="4001130" cy="1603700"/>
          </a:xfrm>
          <a:prstGeom prst="rect">
            <a:avLst/>
          </a:prstGeom>
        </p:spPr>
      </p:pic>
      <p:pic>
        <p:nvPicPr>
          <p:cNvPr id="8" name="Picture 7">
            <a:extLst>
              <a:ext uri="{FF2B5EF4-FFF2-40B4-BE49-F238E27FC236}">
                <a16:creationId xmlns:a16="http://schemas.microsoft.com/office/drawing/2014/main" id="{CAE94442-7780-4B92-97EE-6E6758AB4F0E}"/>
              </a:ext>
            </a:extLst>
          </p:cNvPr>
          <p:cNvPicPr>
            <a:picLocks noChangeAspect="1"/>
          </p:cNvPicPr>
          <p:nvPr/>
        </p:nvPicPr>
        <p:blipFill>
          <a:blip r:embed="rId5"/>
          <a:stretch>
            <a:fillRect/>
          </a:stretch>
        </p:blipFill>
        <p:spPr>
          <a:xfrm>
            <a:off x="7680663" y="0"/>
            <a:ext cx="4114799" cy="1654426"/>
          </a:xfrm>
          <a:prstGeom prst="rect">
            <a:avLst/>
          </a:prstGeom>
        </p:spPr>
      </p:pic>
      <p:sp>
        <p:nvSpPr>
          <p:cNvPr id="3" name="TextBox 2">
            <a:extLst>
              <a:ext uri="{FF2B5EF4-FFF2-40B4-BE49-F238E27FC236}">
                <a16:creationId xmlns:a16="http://schemas.microsoft.com/office/drawing/2014/main" id="{B4ECC9E7-9CE7-4268-A674-1BEA866184A7}"/>
              </a:ext>
            </a:extLst>
          </p:cNvPr>
          <p:cNvSpPr txBox="1"/>
          <p:nvPr/>
        </p:nvSpPr>
        <p:spPr>
          <a:xfrm>
            <a:off x="4562764" y="201685"/>
            <a:ext cx="2914699" cy="1200329"/>
          </a:xfrm>
          <a:prstGeom prst="rect">
            <a:avLst/>
          </a:prstGeom>
          <a:noFill/>
        </p:spPr>
        <p:txBody>
          <a:bodyPr wrap="square" rtlCol="0">
            <a:spAutoFit/>
          </a:bodyPr>
          <a:lstStyle/>
          <a:p>
            <a:pPr algn="ctr"/>
            <a:r>
              <a:rPr lang="en-US" sz="2400" dirty="0">
                <a:solidFill>
                  <a:srgbClr val="5A2781"/>
                </a:solidFill>
              </a:rPr>
              <a:t>Ratio of input features may differ between train vs test.</a:t>
            </a:r>
          </a:p>
        </p:txBody>
      </p:sp>
    </p:spTree>
    <p:extLst>
      <p:ext uri="{BB962C8B-B14F-4D97-AF65-F5344CB8AC3E}">
        <p14:creationId xmlns:p14="http://schemas.microsoft.com/office/powerpoint/2010/main" val="13854835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3B4602B-A7C8-4EC5-B1F5-B3255D608369}"/>
              </a:ext>
            </a:extLst>
          </p:cNvPr>
          <p:cNvSpPr txBox="1"/>
          <p:nvPr/>
        </p:nvSpPr>
        <p:spPr>
          <a:xfrm>
            <a:off x="0" y="7403068"/>
            <a:ext cx="10220739" cy="369332"/>
          </a:xfrm>
          <a:prstGeom prst="rect">
            <a:avLst/>
          </a:prstGeom>
          <a:noFill/>
        </p:spPr>
        <p:txBody>
          <a:bodyPr wrap="square">
            <a:spAutoFit/>
          </a:bodyPr>
          <a:lstStyle/>
          <a:p>
            <a:r>
              <a:rPr lang="en-US" dirty="0">
                <a:hlinkClick r:id="rId2"/>
              </a:rPr>
              <a:t>https://towardsdatascience.com/complete-guide-to-pythons-cross-validation-with-examples-a9676b5cac12</a:t>
            </a:r>
            <a:r>
              <a:rPr lang="en-US" dirty="0"/>
              <a:t> </a:t>
            </a:r>
          </a:p>
        </p:txBody>
      </p:sp>
      <p:pic>
        <p:nvPicPr>
          <p:cNvPr id="4" name="Picture 3">
            <a:extLst>
              <a:ext uri="{FF2B5EF4-FFF2-40B4-BE49-F238E27FC236}">
                <a16:creationId xmlns:a16="http://schemas.microsoft.com/office/drawing/2014/main" id="{B6F16460-1A9D-4AEC-83C0-2E94BF250BB9}"/>
              </a:ext>
            </a:extLst>
          </p:cNvPr>
          <p:cNvPicPr>
            <a:picLocks noChangeAspect="1"/>
          </p:cNvPicPr>
          <p:nvPr/>
        </p:nvPicPr>
        <p:blipFill>
          <a:blip r:embed="rId3"/>
          <a:stretch>
            <a:fillRect/>
          </a:stretch>
        </p:blipFill>
        <p:spPr>
          <a:xfrm>
            <a:off x="0" y="1325472"/>
            <a:ext cx="11887200" cy="5121456"/>
          </a:xfrm>
          <a:prstGeom prst="rect">
            <a:avLst/>
          </a:prstGeom>
        </p:spPr>
      </p:pic>
      <p:cxnSp>
        <p:nvCxnSpPr>
          <p:cNvPr id="5" name="Straight Connector 4">
            <a:extLst>
              <a:ext uri="{FF2B5EF4-FFF2-40B4-BE49-F238E27FC236}">
                <a16:creationId xmlns:a16="http://schemas.microsoft.com/office/drawing/2014/main" id="{F11CB3F2-A22D-4612-968E-76F0C513463F}"/>
              </a:ext>
            </a:extLst>
          </p:cNvPr>
          <p:cNvCxnSpPr/>
          <p:nvPr/>
        </p:nvCxnSpPr>
        <p:spPr>
          <a:xfrm>
            <a:off x="5794744" y="3625701"/>
            <a:ext cx="5380075"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68629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E1480A-6A06-45FF-8427-9F89B366D745}"/>
              </a:ext>
            </a:extLst>
          </p:cNvPr>
          <p:cNvSpPr txBox="1"/>
          <p:nvPr/>
        </p:nvSpPr>
        <p:spPr>
          <a:xfrm>
            <a:off x="0" y="7403068"/>
            <a:ext cx="10220739" cy="369332"/>
          </a:xfrm>
          <a:prstGeom prst="rect">
            <a:avLst/>
          </a:prstGeom>
          <a:noFill/>
        </p:spPr>
        <p:txBody>
          <a:bodyPr wrap="square">
            <a:spAutoFit/>
          </a:bodyPr>
          <a:lstStyle/>
          <a:p>
            <a:r>
              <a:rPr lang="en-US" dirty="0">
                <a:hlinkClick r:id="rId2"/>
              </a:rPr>
              <a:t>https://towardsdatascience.com/complete-guide-to-pythons-cross-validation-with-examples-a9676b5cac12</a:t>
            </a:r>
            <a:r>
              <a:rPr lang="en-US" dirty="0"/>
              <a:t> </a:t>
            </a:r>
          </a:p>
        </p:txBody>
      </p:sp>
      <p:pic>
        <p:nvPicPr>
          <p:cNvPr id="4" name="Picture 3">
            <a:extLst>
              <a:ext uri="{FF2B5EF4-FFF2-40B4-BE49-F238E27FC236}">
                <a16:creationId xmlns:a16="http://schemas.microsoft.com/office/drawing/2014/main" id="{AC2D47F8-980A-416A-8F23-B1DA8AB5AF4C}"/>
              </a:ext>
            </a:extLst>
          </p:cNvPr>
          <p:cNvPicPr>
            <a:picLocks noChangeAspect="1"/>
          </p:cNvPicPr>
          <p:nvPr/>
        </p:nvPicPr>
        <p:blipFill>
          <a:blip r:embed="rId3"/>
          <a:stretch>
            <a:fillRect/>
          </a:stretch>
        </p:blipFill>
        <p:spPr>
          <a:xfrm>
            <a:off x="0" y="1158718"/>
            <a:ext cx="11887200" cy="5454963"/>
          </a:xfrm>
          <a:prstGeom prst="rect">
            <a:avLst/>
          </a:prstGeom>
        </p:spPr>
      </p:pic>
      <p:sp>
        <p:nvSpPr>
          <p:cNvPr id="3" name="TextBox 2">
            <a:extLst>
              <a:ext uri="{FF2B5EF4-FFF2-40B4-BE49-F238E27FC236}">
                <a16:creationId xmlns:a16="http://schemas.microsoft.com/office/drawing/2014/main" id="{7CB758CB-7DB6-479B-8CF5-000C83AA494D}"/>
              </a:ext>
            </a:extLst>
          </p:cNvPr>
          <p:cNvSpPr txBox="1"/>
          <p:nvPr/>
        </p:nvSpPr>
        <p:spPr>
          <a:xfrm>
            <a:off x="595423" y="393405"/>
            <a:ext cx="4306186" cy="830997"/>
          </a:xfrm>
          <a:prstGeom prst="rect">
            <a:avLst/>
          </a:prstGeom>
          <a:noFill/>
        </p:spPr>
        <p:txBody>
          <a:bodyPr wrap="square" rtlCol="0">
            <a:spAutoFit/>
          </a:bodyPr>
          <a:lstStyle/>
          <a:p>
            <a:pPr algn="l"/>
            <a:r>
              <a:rPr lang="en-US" sz="2400" dirty="0" err="1">
                <a:solidFill>
                  <a:srgbClr val="5A2781"/>
                </a:solidFill>
              </a:rPr>
              <a:t>Kfold</a:t>
            </a:r>
            <a:r>
              <a:rPr lang="en-US" sz="2400" dirty="0">
                <a:solidFill>
                  <a:srgbClr val="5A2781"/>
                </a:solidFill>
              </a:rPr>
              <a:t> – no overlap in test sets.</a:t>
            </a:r>
          </a:p>
          <a:p>
            <a:pPr algn="l"/>
            <a:r>
              <a:rPr lang="en-US" sz="2400" dirty="0">
                <a:solidFill>
                  <a:srgbClr val="5A2781"/>
                </a:solidFill>
              </a:rPr>
              <a:t>Union of test sets = data set  </a:t>
            </a:r>
          </a:p>
        </p:txBody>
      </p:sp>
      <p:sp>
        <p:nvSpPr>
          <p:cNvPr id="5" name="TextBox 4">
            <a:extLst>
              <a:ext uri="{FF2B5EF4-FFF2-40B4-BE49-F238E27FC236}">
                <a16:creationId xmlns:a16="http://schemas.microsoft.com/office/drawing/2014/main" id="{B3B156A0-F3C4-4EF8-A238-45164B0301C7}"/>
              </a:ext>
            </a:extLst>
          </p:cNvPr>
          <p:cNvSpPr txBox="1"/>
          <p:nvPr/>
        </p:nvSpPr>
        <p:spPr>
          <a:xfrm>
            <a:off x="6071193" y="393405"/>
            <a:ext cx="5422605" cy="830997"/>
          </a:xfrm>
          <a:prstGeom prst="rect">
            <a:avLst/>
          </a:prstGeom>
          <a:noFill/>
        </p:spPr>
        <p:txBody>
          <a:bodyPr wrap="square" rtlCol="0">
            <a:spAutoFit/>
          </a:bodyPr>
          <a:lstStyle/>
          <a:p>
            <a:pPr algn="l"/>
            <a:r>
              <a:rPr lang="en-US" sz="2400" dirty="0" err="1">
                <a:solidFill>
                  <a:srgbClr val="5A2781"/>
                </a:solidFill>
              </a:rPr>
              <a:t>ShuffleSplit</a:t>
            </a:r>
            <a:r>
              <a:rPr lang="en-US" sz="2400" dirty="0">
                <a:solidFill>
                  <a:srgbClr val="5A2781"/>
                </a:solidFill>
              </a:rPr>
              <a:t>:  test sets can overlap.  </a:t>
            </a:r>
          </a:p>
          <a:p>
            <a:pPr algn="l"/>
            <a:r>
              <a:rPr lang="en-US" sz="2400" dirty="0">
                <a:solidFill>
                  <a:srgbClr val="5A2781"/>
                </a:solidFill>
              </a:rPr>
              <a:t>Not every data point will be in a test set</a:t>
            </a:r>
          </a:p>
        </p:txBody>
      </p:sp>
    </p:spTree>
    <p:extLst>
      <p:ext uri="{BB962C8B-B14F-4D97-AF65-F5344CB8AC3E}">
        <p14:creationId xmlns:p14="http://schemas.microsoft.com/office/powerpoint/2010/main" val="33472961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01B4765-5FBA-4107-98AF-50D6D5C9747F}"/>
              </a:ext>
            </a:extLst>
          </p:cNvPr>
          <p:cNvSpPr txBox="1"/>
          <p:nvPr/>
        </p:nvSpPr>
        <p:spPr>
          <a:xfrm>
            <a:off x="0" y="7403068"/>
            <a:ext cx="10220739" cy="369332"/>
          </a:xfrm>
          <a:prstGeom prst="rect">
            <a:avLst/>
          </a:prstGeom>
          <a:noFill/>
        </p:spPr>
        <p:txBody>
          <a:bodyPr wrap="square">
            <a:spAutoFit/>
          </a:bodyPr>
          <a:lstStyle/>
          <a:p>
            <a:r>
              <a:rPr lang="en-US" dirty="0">
                <a:hlinkClick r:id="rId2"/>
              </a:rPr>
              <a:t>https://towardsdatascience.com/complete-guide-to-pythons-cross-validation-with-examples-a9676b5cac12</a:t>
            </a:r>
            <a:r>
              <a:rPr lang="en-US" dirty="0"/>
              <a:t> </a:t>
            </a:r>
          </a:p>
        </p:txBody>
      </p:sp>
      <p:pic>
        <p:nvPicPr>
          <p:cNvPr id="4" name="Picture 3">
            <a:extLst>
              <a:ext uri="{FF2B5EF4-FFF2-40B4-BE49-F238E27FC236}">
                <a16:creationId xmlns:a16="http://schemas.microsoft.com/office/drawing/2014/main" id="{B1C35A33-F838-47FE-81E0-E2EE2B0C5A97}"/>
              </a:ext>
            </a:extLst>
          </p:cNvPr>
          <p:cNvPicPr>
            <a:picLocks noChangeAspect="1"/>
          </p:cNvPicPr>
          <p:nvPr/>
        </p:nvPicPr>
        <p:blipFill>
          <a:blip r:embed="rId3"/>
          <a:stretch>
            <a:fillRect/>
          </a:stretch>
        </p:blipFill>
        <p:spPr>
          <a:xfrm>
            <a:off x="0" y="262807"/>
            <a:ext cx="11887200" cy="5012815"/>
          </a:xfrm>
          <a:prstGeom prst="rect">
            <a:avLst/>
          </a:prstGeom>
        </p:spPr>
      </p:pic>
      <p:sp>
        <p:nvSpPr>
          <p:cNvPr id="3" name="TextBox 2">
            <a:extLst>
              <a:ext uri="{FF2B5EF4-FFF2-40B4-BE49-F238E27FC236}">
                <a16:creationId xmlns:a16="http://schemas.microsoft.com/office/drawing/2014/main" id="{A10B100E-205D-4F5F-ADB8-946508B74C9C}"/>
              </a:ext>
            </a:extLst>
          </p:cNvPr>
          <p:cNvSpPr txBox="1"/>
          <p:nvPr/>
        </p:nvSpPr>
        <p:spPr>
          <a:xfrm>
            <a:off x="2461437" y="2860624"/>
            <a:ext cx="1286540" cy="461665"/>
          </a:xfrm>
          <a:prstGeom prst="rect">
            <a:avLst/>
          </a:prstGeom>
          <a:noFill/>
        </p:spPr>
        <p:txBody>
          <a:bodyPr wrap="square" rtlCol="0">
            <a:spAutoFit/>
          </a:bodyPr>
          <a:lstStyle/>
          <a:p>
            <a:pPr algn="l"/>
            <a:r>
              <a:rPr lang="en-US" sz="2400" dirty="0">
                <a:solidFill>
                  <a:srgbClr val="5A2781"/>
                </a:solidFill>
              </a:rPr>
              <a:t>K = 3</a:t>
            </a:r>
          </a:p>
        </p:txBody>
      </p:sp>
      <p:sp>
        <p:nvSpPr>
          <p:cNvPr id="6" name="TextBox 5">
            <a:extLst>
              <a:ext uri="{FF2B5EF4-FFF2-40B4-BE49-F238E27FC236}">
                <a16:creationId xmlns:a16="http://schemas.microsoft.com/office/drawing/2014/main" id="{9AB2D903-8DDB-4A19-B299-6CAEB3C3F354}"/>
              </a:ext>
            </a:extLst>
          </p:cNvPr>
          <p:cNvSpPr txBox="1"/>
          <p:nvPr/>
        </p:nvSpPr>
        <p:spPr>
          <a:xfrm>
            <a:off x="1119883" y="5525155"/>
            <a:ext cx="9729626" cy="830997"/>
          </a:xfrm>
          <a:prstGeom prst="rect">
            <a:avLst/>
          </a:prstGeom>
          <a:noFill/>
        </p:spPr>
        <p:txBody>
          <a:bodyPr wrap="square">
            <a:spAutoFit/>
          </a:bodyPr>
          <a:lstStyle/>
          <a:p>
            <a:r>
              <a:rPr lang="en-US" sz="2400" b="0" i="0" dirty="0">
                <a:solidFill>
                  <a:srgbClr val="5A2781"/>
                </a:solidFill>
                <a:effectLst/>
                <a:latin typeface="-apple-system"/>
              </a:rPr>
              <a:t>If your data set is small consider </a:t>
            </a:r>
            <a:r>
              <a:rPr lang="en-US" sz="2400" b="0" i="0" dirty="0" err="1">
                <a:solidFill>
                  <a:srgbClr val="5A2781"/>
                </a:solidFill>
                <a:effectLst/>
                <a:latin typeface="-apple-system"/>
              </a:rPr>
              <a:t>LeaveOneOut</a:t>
            </a:r>
            <a:r>
              <a:rPr lang="en-US" sz="2400" b="0" i="0" dirty="0">
                <a:solidFill>
                  <a:srgbClr val="5A2781"/>
                </a:solidFill>
                <a:effectLst/>
                <a:latin typeface="-apple-system"/>
              </a:rPr>
              <a:t>.</a:t>
            </a:r>
          </a:p>
          <a:p>
            <a:r>
              <a:rPr lang="en-US" sz="2400" dirty="0">
                <a:solidFill>
                  <a:srgbClr val="5A2781"/>
                </a:solidFill>
                <a:latin typeface="-apple-system"/>
              </a:rPr>
              <a:t>Otherwise (repeated) </a:t>
            </a:r>
            <a:r>
              <a:rPr lang="en-US" sz="2400" b="0" i="0" dirty="0">
                <a:solidFill>
                  <a:srgbClr val="5A2781"/>
                </a:solidFill>
                <a:effectLst/>
                <a:latin typeface="-apple-system"/>
              </a:rPr>
              <a:t>stratified shuffled </a:t>
            </a:r>
            <a:r>
              <a:rPr lang="en-US" sz="2400" b="0" i="0" dirty="0" err="1">
                <a:solidFill>
                  <a:srgbClr val="5A2781"/>
                </a:solidFill>
                <a:effectLst/>
                <a:latin typeface="-apple-system"/>
              </a:rPr>
              <a:t>Kfold</a:t>
            </a:r>
            <a:r>
              <a:rPr lang="en-US" sz="2400" b="0" i="0" dirty="0">
                <a:solidFill>
                  <a:srgbClr val="5A2781"/>
                </a:solidFill>
                <a:effectLst/>
                <a:latin typeface="-apple-system"/>
              </a:rPr>
              <a:t> works best for most data sets. </a:t>
            </a:r>
            <a:endParaRPr lang="en-US" sz="2400" dirty="0">
              <a:solidFill>
                <a:srgbClr val="5A2781"/>
              </a:solidFill>
            </a:endParaRPr>
          </a:p>
        </p:txBody>
      </p:sp>
    </p:spTree>
    <p:extLst>
      <p:ext uri="{BB962C8B-B14F-4D97-AF65-F5344CB8AC3E}">
        <p14:creationId xmlns:p14="http://schemas.microsoft.com/office/powerpoint/2010/main" val="31604992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8D3D7630-C74E-44B7-9F98-3F91F6DDAFD7}"/>
              </a:ext>
            </a:extLst>
          </p:cNvPr>
          <p:cNvGrpSpPr/>
          <p:nvPr/>
        </p:nvGrpSpPr>
        <p:grpSpPr>
          <a:xfrm>
            <a:off x="0" y="574158"/>
            <a:ext cx="7806150" cy="3291840"/>
            <a:chOff x="0" y="0"/>
            <a:chExt cx="7806150" cy="3291840"/>
          </a:xfrm>
        </p:grpSpPr>
        <p:pic>
          <p:nvPicPr>
            <p:cNvPr id="4" name="Picture 3">
              <a:extLst>
                <a:ext uri="{FF2B5EF4-FFF2-40B4-BE49-F238E27FC236}">
                  <a16:creationId xmlns:a16="http://schemas.microsoft.com/office/drawing/2014/main" id="{B1C35A33-F838-47FE-81E0-E2EE2B0C5A97}"/>
                </a:ext>
              </a:extLst>
            </p:cNvPr>
            <p:cNvPicPr>
              <a:picLocks noChangeAspect="1"/>
            </p:cNvPicPr>
            <p:nvPr/>
          </p:nvPicPr>
          <p:blipFill>
            <a:blip r:embed="rId2"/>
            <a:stretch>
              <a:fillRect/>
            </a:stretch>
          </p:blipFill>
          <p:spPr>
            <a:xfrm>
              <a:off x="0" y="0"/>
              <a:ext cx="7806150" cy="3291840"/>
            </a:xfrm>
            <a:prstGeom prst="rect">
              <a:avLst/>
            </a:prstGeom>
          </p:spPr>
        </p:pic>
        <p:sp>
          <p:nvSpPr>
            <p:cNvPr id="3" name="TextBox 2">
              <a:extLst>
                <a:ext uri="{FF2B5EF4-FFF2-40B4-BE49-F238E27FC236}">
                  <a16:creationId xmlns:a16="http://schemas.microsoft.com/office/drawing/2014/main" id="{A10B100E-205D-4F5F-ADB8-946508B74C9C}"/>
                </a:ext>
              </a:extLst>
            </p:cNvPr>
            <p:cNvSpPr txBox="1"/>
            <p:nvPr/>
          </p:nvSpPr>
          <p:spPr>
            <a:xfrm>
              <a:off x="1610833" y="1584221"/>
              <a:ext cx="1286540" cy="461665"/>
            </a:xfrm>
            <a:prstGeom prst="rect">
              <a:avLst/>
            </a:prstGeom>
            <a:noFill/>
          </p:spPr>
          <p:txBody>
            <a:bodyPr wrap="square" rtlCol="0">
              <a:spAutoFit/>
            </a:bodyPr>
            <a:lstStyle/>
            <a:p>
              <a:pPr algn="l"/>
              <a:r>
                <a:rPr lang="en-US" sz="2400" dirty="0">
                  <a:solidFill>
                    <a:srgbClr val="5A2781"/>
                  </a:solidFill>
                </a:rPr>
                <a:t>K = 3</a:t>
              </a:r>
            </a:p>
          </p:txBody>
        </p:sp>
      </p:grpSp>
      <p:sp>
        <p:nvSpPr>
          <p:cNvPr id="6" name="TextBox 5">
            <a:extLst>
              <a:ext uri="{FF2B5EF4-FFF2-40B4-BE49-F238E27FC236}">
                <a16:creationId xmlns:a16="http://schemas.microsoft.com/office/drawing/2014/main" id="{9AB2D903-8DDB-4A19-B299-6CAEB3C3F354}"/>
              </a:ext>
            </a:extLst>
          </p:cNvPr>
          <p:cNvSpPr txBox="1"/>
          <p:nvPr/>
        </p:nvSpPr>
        <p:spPr>
          <a:xfrm>
            <a:off x="8019177" y="1006795"/>
            <a:ext cx="3559679" cy="1938992"/>
          </a:xfrm>
          <a:prstGeom prst="rect">
            <a:avLst/>
          </a:prstGeom>
          <a:noFill/>
        </p:spPr>
        <p:txBody>
          <a:bodyPr wrap="square">
            <a:spAutoFit/>
          </a:bodyPr>
          <a:lstStyle/>
          <a:p>
            <a:r>
              <a:rPr lang="en-US" sz="2400" b="0" i="0" dirty="0">
                <a:solidFill>
                  <a:srgbClr val="5A2781"/>
                </a:solidFill>
                <a:effectLst/>
                <a:latin typeface="-apple-system"/>
              </a:rPr>
              <a:t>If your data set is small consider </a:t>
            </a:r>
            <a:r>
              <a:rPr lang="en-US" sz="2400" b="0" i="0" dirty="0" err="1">
                <a:solidFill>
                  <a:srgbClr val="5A2781"/>
                </a:solidFill>
                <a:effectLst/>
                <a:latin typeface="-apple-system"/>
              </a:rPr>
              <a:t>LeaveOneOut</a:t>
            </a:r>
            <a:r>
              <a:rPr lang="en-US" sz="2400" b="0" i="0" dirty="0">
                <a:solidFill>
                  <a:srgbClr val="5A2781"/>
                </a:solidFill>
                <a:effectLst/>
                <a:latin typeface="-apple-system"/>
              </a:rPr>
              <a:t>.</a:t>
            </a:r>
          </a:p>
          <a:p>
            <a:r>
              <a:rPr lang="en-US" sz="2400" dirty="0">
                <a:solidFill>
                  <a:srgbClr val="5A2781"/>
                </a:solidFill>
                <a:latin typeface="-apple-system"/>
              </a:rPr>
              <a:t>Otherwise </a:t>
            </a:r>
            <a:r>
              <a:rPr lang="en-US" sz="2400" b="0" i="0" dirty="0">
                <a:solidFill>
                  <a:srgbClr val="5A2781"/>
                </a:solidFill>
                <a:effectLst/>
                <a:latin typeface="-apple-system"/>
              </a:rPr>
              <a:t>stratified shuffled </a:t>
            </a:r>
            <a:r>
              <a:rPr lang="en-US" sz="2400" b="0" i="0" dirty="0" err="1">
                <a:solidFill>
                  <a:srgbClr val="5A2781"/>
                </a:solidFill>
                <a:effectLst/>
                <a:latin typeface="-apple-system"/>
              </a:rPr>
              <a:t>Kfold</a:t>
            </a:r>
            <a:r>
              <a:rPr lang="en-US" sz="2400" b="0" i="0" dirty="0">
                <a:solidFill>
                  <a:srgbClr val="5A2781"/>
                </a:solidFill>
                <a:effectLst/>
                <a:latin typeface="-apple-system"/>
              </a:rPr>
              <a:t> works best for most data sets </a:t>
            </a:r>
            <a:endParaRPr lang="en-US" sz="2400" dirty="0">
              <a:solidFill>
                <a:srgbClr val="5A2781"/>
              </a:solidFill>
            </a:endParaRPr>
          </a:p>
        </p:txBody>
      </p:sp>
      <p:sp>
        <p:nvSpPr>
          <p:cNvPr id="7" name="TextBox 6">
            <a:extLst>
              <a:ext uri="{FF2B5EF4-FFF2-40B4-BE49-F238E27FC236}">
                <a16:creationId xmlns:a16="http://schemas.microsoft.com/office/drawing/2014/main" id="{97227F34-2CF6-4C66-9908-BCDC2C09F327}"/>
              </a:ext>
            </a:extLst>
          </p:cNvPr>
          <p:cNvSpPr txBox="1"/>
          <p:nvPr/>
        </p:nvSpPr>
        <p:spPr>
          <a:xfrm>
            <a:off x="388088" y="3865831"/>
            <a:ext cx="11111024" cy="3785652"/>
          </a:xfrm>
          <a:prstGeom prst="rect">
            <a:avLst/>
          </a:prstGeom>
          <a:noFill/>
        </p:spPr>
        <p:txBody>
          <a:bodyPr wrap="square" rtlCol="0">
            <a:spAutoFit/>
          </a:bodyPr>
          <a:lstStyle/>
          <a:p>
            <a:pPr algn="l"/>
            <a:r>
              <a:rPr lang="en-US" sz="2400" dirty="0" err="1">
                <a:solidFill>
                  <a:srgbClr val="5A2781"/>
                </a:solidFill>
              </a:rPr>
              <a:t>KFold</a:t>
            </a:r>
            <a:r>
              <a:rPr lang="en-US" sz="2400" dirty="0">
                <a:solidFill>
                  <a:srgbClr val="5A2781"/>
                </a:solidFill>
              </a:rPr>
              <a:t> means training on fewer data points:  Thus result is more biased than LOOCV.</a:t>
            </a:r>
          </a:p>
          <a:p>
            <a:pPr algn="l"/>
            <a:endParaRPr lang="en-US" sz="2400" dirty="0">
              <a:solidFill>
                <a:srgbClr val="5A2781"/>
              </a:solidFill>
            </a:endParaRPr>
          </a:p>
          <a:p>
            <a:pPr algn="l"/>
            <a:r>
              <a:rPr lang="en-US" sz="2400" dirty="0">
                <a:solidFill>
                  <a:srgbClr val="5A2781"/>
                </a:solidFill>
              </a:rPr>
              <a:t>BUT if k &lt; n = number of data points, then </a:t>
            </a:r>
            <a:r>
              <a:rPr lang="en-US" sz="2400" dirty="0" err="1">
                <a:solidFill>
                  <a:srgbClr val="5A2781"/>
                </a:solidFill>
              </a:rPr>
              <a:t>Kfold</a:t>
            </a:r>
            <a:r>
              <a:rPr lang="en-US" sz="2400" dirty="0">
                <a:solidFill>
                  <a:srgbClr val="5A2781"/>
                </a:solidFill>
              </a:rPr>
              <a:t> has lower variance than LOOCV.</a:t>
            </a:r>
          </a:p>
          <a:p>
            <a:pPr algn="l"/>
            <a:endParaRPr lang="en-US" sz="2400" dirty="0">
              <a:solidFill>
                <a:srgbClr val="5A2781"/>
              </a:solidFill>
            </a:endParaRPr>
          </a:p>
          <a:p>
            <a:pPr algn="l"/>
            <a:r>
              <a:rPr lang="en-US" sz="2400" dirty="0">
                <a:solidFill>
                  <a:srgbClr val="5A2781"/>
                </a:solidFill>
              </a:rPr>
              <a:t>Each result of LOOCV will be highly correlated since only leaving out 1 data point, but</a:t>
            </a:r>
          </a:p>
          <a:p>
            <a:pPr algn="l"/>
            <a:r>
              <a:rPr lang="en-US" sz="2400" dirty="0">
                <a:solidFill>
                  <a:srgbClr val="5A2781"/>
                </a:solidFill>
              </a:rPr>
              <a:t>the test sets are not correlated since each test set contains 1 data point and these points are all different.  Thus the variance of the errors will be higher with LOOCV</a:t>
            </a:r>
          </a:p>
          <a:p>
            <a:pPr algn="l"/>
            <a:endParaRPr lang="en-US" sz="2400" dirty="0">
              <a:solidFill>
                <a:srgbClr val="5A2781"/>
              </a:solidFill>
            </a:endParaRPr>
          </a:p>
          <a:p>
            <a:pPr algn="l"/>
            <a:r>
              <a:rPr lang="en-US" sz="2400" dirty="0">
                <a:solidFill>
                  <a:srgbClr val="5A2781"/>
                </a:solidFill>
              </a:rPr>
              <a:t>With </a:t>
            </a:r>
            <a:r>
              <a:rPr lang="en-US" sz="2400" dirty="0" err="1">
                <a:solidFill>
                  <a:srgbClr val="5A2781"/>
                </a:solidFill>
              </a:rPr>
              <a:t>KFold</a:t>
            </a:r>
            <a:r>
              <a:rPr lang="en-US" sz="2400" dirty="0">
                <a:solidFill>
                  <a:srgbClr val="5A2781"/>
                </a:solidFill>
              </a:rPr>
              <a:t>, one is averaging K models that are less correlated to each other than the n LOOCV models.   </a:t>
            </a:r>
            <a:r>
              <a:rPr lang="en-US" sz="2400" b="1" dirty="0">
                <a:solidFill>
                  <a:srgbClr val="5A2781"/>
                </a:solidFill>
              </a:rPr>
              <a:t>K = 5 or 10 is often a good choice.</a:t>
            </a:r>
          </a:p>
        </p:txBody>
      </p:sp>
      <p:sp>
        <p:nvSpPr>
          <p:cNvPr id="8" name="TextBox 7">
            <a:extLst>
              <a:ext uri="{FF2B5EF4-FFF2-40B4-BE49-F238E27FC236}">
                <a16:creationId xmlns:a16="http://schemas.microsoft.com/office/drawing/2014/main" id="{4F40FF62-37AA-4E21-8BA4-7C71E83CE369}"/>
              </a:ext>
            </a:extLst>
          </p:cNvPr>
          <p:cNvSpPr txBox="1"/>
          <p:nvPr/>
        </p:nvSpPr>
        <p:spPr>
          <a:xfrm>
            <a:off x="6387238" y="0"/>
            <a:ext cx="5499962" cy="646331"/>
          </a:xfrm>
          <a:prstGeom prst="rect">
            <a:avLst/>
          </a:prstGeom>
          <a:solidFill>
            <a:schemeClr val="bg1">
              <a:lumMod val="85000"/>
            </a:schemeClr>
          </a:solidFill>
        </p:spPr>
        <p:txBody>
          <a:bodyPr wrap="square" rtlCol="0">
            <a:spAutoFit/>
          </a:bodyPr>
          <a:lstStyle/>
          <a:p>
            <a:pPr algn="l"/>
            <a:r>
              <a:rPr lang="en-US" sz="3600" b="1" dirty="0">
                <a:solidFill>
                  <a:srgbClr val="5A2781"/>
                </a:solidFill>
              </a:rPr>
              <a:t>Bias vs Variance trade-off</a:t>
            </a:r>
          </a:p>
        </p:txBody>
      </p:sp>
      <p:sp>
        <p:nvSpPr>
          <p:cNvPr id="2" name="TextBox 1">
            <a:extLst>
              <a:ext uri="{FF2B5EF4-FFF2-40B4-BE49-F238E27FC236}">
                <a16:creationId xmlns:a16="http://schemas.microsoft.com/office/drawing/2014/main" id="{601B4765-5FBA-4107-98AF-50D6D5C9747F}"/>
              </a:ext>
            </a:extLst>
          </p:cNvPr>
          <p:cNvSpPr txBox="1"/>
          <p:nvPr/>
        </p:nvSpPr>
        <p:spPr>
          <a:xfrm>
            <a:off x="106327" y="3363472"/>
            <a:ext cx="5943600" cy="246221"/>
          </a:xfrm>
          <a:prstGeom prst="rect">
            <a:avLst/>
          </a:prstGeom>
          <a:noFill/>
        </p:spPr>
        <p:txBody>
          <a:bodyPr wrap="square">
            <a:spAutoFit/>
          </a:bodyPr>
          <a:lstStyle/>
          <a:p>
            <a:r>
              <a:rPr lang="en-US" sz="1000" dirty="0">
                <a:hlinkClick r:id="rId3"/>
              </a:rPr>
              <a:t>https://towardsdatascience.com/complete-guide-to-pythons-cross-validation-with-examples-a9676b5cac12</a:t>
            </a:r>
            <a:r>
              <a:rPr lang="en-US" sz="1000" dirty="0"/>
              <a:t> </a:t>
            </a:r>
          </a:p>
        </p:txBody>
      </p:sp>
    </p:spTree>
    <p:extLst>
      <p:ext uri="{BB962C8B-B14F-4D97-AF65-F5344CB8AC3E}">
        <p14:creationId xmlns:p14="http://schemas.microsoft.com/office/powerpoint/2010/main" val="6951964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7A240B5-74C7-4799-8A92-EAA7B48157CC}"/>
              </a:ext>
            </a:extLst>
          </p:cNvPr>
          <p:cNvPicPr>
            <a:picLocks noChangeAspect="1"/>
          </p:cNvPicPr>
          <p:nvPr/>
        </p:nvPicPr>
        <p:blipFill>
          <a:blip r:embed="rId2"/>
          <a:stretch>
            <a:fillRect/>
          </a:stretch>
        </p:blipFill>
        <p:spPr>
          <a:xfrm>
            <a:off x="0" y="1986431"/>
            <a:ext cx="11887200" cy="3799538"/>
          </a:xfrm>
          <a:prstGeom prst="rect">
            <a:avLst/>
          </a:prstGeom>
        </p:spPr>
      </p:pic>
      <p:sp>
        <p:nvSpPr>
          <p:cNvPr id="6" name="TextBox 5">
            <a:extLst>
              <a:ext uri="{FF2B5EF4-FFF2-40B4-BE49-F238E27FC236}">
                <a16:creationId xmlns:a16="http://schemas.microsoft.com/office/drawing/2014/main" id="{19839B27-3B14-4A66-9748-A20194CC212F}"/>
              </a:ext>
            </a:extLst>
          </p:cNvPr>
          <p:cNvSpPr txBox="1"/>
          <p:nvPr/>
        </p:nvSpPr>
        <p:spPr>
          <a:xfrm>
            <a:off x="122582" y="7333278"/>
            <a:ext cx="8829261" cy="369332"/>
          </a:xfrm>
          <a:prstGeom prst="rect">
            <a:avLst/>
          </a:prstGeom>
          <a:noFill/>
        </p:spPr>
        <p:txBody>
          <a:bodyPr wrap="square">
            <a:spAutoFit/>
          </a:bodyPr>
          <a:lstStyle/>
          <a:p>
            <a:r>
              <a:rPr lang="en-US" dirty="0">
                <a:hlinkClick r:id="rId3"/>
              </a:rPr>
              <a:t>https://towardsdatascience.com/validating-your-machine-learning-model-25b4c8643fb7</a:t>
            </a:r>
            <a:r>
              <a:rPr lang="en-US" dirty="0"/>
              <a:t> </a:t>
            </a:r>
          </a:p>
        </p:txBody>
      </p:sp>
    </p:spTree>
    <p:extLst>
      <p:ext uri="{BB962C8B-B14F-4D97-AF65-F5344CB8AC3E}">
        <p14:creationId xmlns:p14="http://schemas.microsoft.com/office/powerpoint/2010/main" val="38808994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67A7E87-0D0A-4B03-880D-58246A33EE0D}"/>
              </a:ext>
            </a:extLst>
          </p:cNvPr>
          <p:cNvSpPr txBox="1"/>
          <p:nvPr/>
        </p:nvSpPr>
        <p:spPr>
          <a:xfrm>
            <a:off x="2541180" y="1935126"/>
            <a:ext cx="6817957" cy="1569660"/>
          </a:xfrm>
          <a:prstGeom prst="rect">
            <a:avLst/>
          </a:prstGeom>
          <a:noFill/>
        </p:spPr>
        <p:txBody>
          <a:bodyPr wrap="none" rtlCol="0">
            <a:spAutoFit/>
          </a:bodyPr>
          <a:lstStyle/>
          <a:p>
            <a:pPr algn="l"/>
            <a:r>
              <a:rPr lang="en-US" sz="9600" dirty="0">
                <a:solidFill>
                  <a:srgbClr val="5A2781"/>
                </a:solidFill>
              </a:rPr>
              <a:t>Data Leakage</a:t>
            </a:r>
          </a:p>
        </p:txBody>
      </p:sp>
    </p:spTree>
    <p:extLst>
      <p:ext uri="{BB962C8B-B14F-4D97-AF65-F5344CB8AC3E}">
        <p14:creationId xmlns:p14="http://schemas.microsoft.com/office/powerpoint/2010/main" val="36065975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63F1660-BD82-4C9C-90B5-6D90ACDED606}"/>
              </a:ext>
            </a:extLst>
          </p:cNvPr>
          <p:cNvSpPr txBox="1"/>
          <p:nvPr/>
        </p:nvSpPr>
        <p:spPr>
          <a:xfrm>
            <a:off x="696431" y="479040"/>
            <a:ext cx="11020647" cy="5693866"/>
          </a:xfrm>
          <a:prstGeom prst="rect">
            <a:avLst/>
          </a:prstGeom>
          <a:noFill/>
        </p:spPr>
        <p:txBody>
          <a:bodyPr wrap="square">
            <a:spAutoFit/>
          </a:bodyPr>
          <a:lstStyle/>
          <a:p>
            <a:r>
              <a:rPr lang="en-US" sz="2800" b="1" dirty="0"/>
              <a:t>Feature leakage</a:t>
            </a:r>
          </a:p>
          <a:p>
            <a:r>
              <a:rPr lang="en-US" sz="2800" dirty="0"/>
              <a:t>Feature or column-wise leakage is caused by the inclusion of columns which are one of the following: a duplicate label, a proxy for the label, or the label itself. </a:t>
            </a:r>
          </a:p>
          <a:p>
            <a:endParaRPr lang="en-US" sz="2800" dirty="0"/>
          </a:p>
          <a:p>
            <a:r>
              <a:rPr lang="en-US" sz="2800" dirty="0"/>
              <a:t>For example, including a "</a:t>
            </a:r>
            <a:r>
              <a:rPr lang="en-US" sz="2800" dirty="0" err="1"/>
              <a:t>MonthlySalary</a:t>
            </a:r>
            <a:r>
              <a:rPr lang="en-US" sz="2800" dirty="0"/>
              <a:t>" column when predicting "</a:t>
            </a:r>
            <a:r>
              <a:rPr lang="en-US" sz="2800" dirty="0" err="1"/>
              <a:t>YearlySalary</a:t>
            </a:r>
            <a:r>
              <a:rPr lang="en-US" sz="2800" dirty="0"/>
              <a:t>"; or "</a:t>
            </a:r>
            <a:r>
              <a:rPr lang="en-US" sz="2800" dirty="0" err="1"/>
              <a:t>MinutesLate</a:t>
            </a:r>
            <a:r>
              <a:rPr lang="en-US" sz="2800" dirty="0"/>
              <a:t>" when predicting "</a:t>
            </a:r>
            <a:r>
              <a:rPr lang="en-US" sz="2800" dirty="0" err="1"/>
              <a:t>IsLate</a:t>
            </a:r>
            <a:r>
              <a:rPr lang="en-US" sz="2800" dirty="0"/>
              <a:t>".</a:t>
            </a:r>
          </a:p>
          <a:p>
            <a:endParaRPr lang="en-US" sz="2800" dirty="0"/>
          </a:p>
          <a:p>
            <a:r>
              <a:rPr lang="en-US" sz="2800" b="1" dirty="0"/>
              <a:t>Training example leakage</a:t>
            </a:r>
          </a:p>
          <a:p>
            <a:r>
              <a:rPr lang="en-US" sz="2800" dirty="0"/>
              <a:t>Row-wise leakage is caused by improper sharing of information between rows of data. </a:t>
            </a:r>
          </a:p>
          <a:p>
            <a:endParaRPr lang="en-US" sz="2800" dirty="0"/>
          </a:p>
          <a:p>
            <a:r>
              <a:rPr lang="en-US" sz="2800" dirty="0"/>
              <a:t>If your model is too good to be true, it may be wrong.</a:t>
            </a:r>
          </a:p>
        </p:txBody>
      </p:sp>
      <p:sp>
        <p:nvSpPr>
          <p:cNvPr id="5" name="TextBox 4">
            <a:extLst>
              <a:ext uri="{FF2B5EF4-FFF2-40B4-BE49-F238E27FC236}">
                <a16:creationId xmlns:a16="http://schemas.microsoft.com/office/drawing/2014/main" id="{C5AC3240-96C1-477D-97B7-5B4CB1145A6D}"/>
              </a:ext>
            </a:extLst>
          </p:cNvPr>
          <p:cNvSpPr txBox="1"/>
          <p:nvPr/>
        </p:nvSpPr>
        <p:spPr>
          <a:xfrm>
            <a:off x="82396" y="7378422"/>
            <a:ext cx="5943600" cy="369332"/>
          </a:xfrm>
          <a:prstGeom prst="rect">
            <a:avLst/>
          </a:prstGeom>
          <a:noFill/>
        </p:spPr>
        <p:txBody>
          <a:bodyPr wrap="square">
            <a:spAutoFit/>
          </a:bodyPr>
          <a:lstStyle/>
          <a:p>
            <a:r>
              <a:rPr lang="en-US" dirty="0">
                <a:hlinkClick r:id="rId2"/>
              </a:rPr>
              <a:t>https://en.wikipedia.org/wiki/Leakage_(machine_learning)</a:t>
            </a:r>
            <a:r>
              <a:rPr lang="en-US" dirty="0"/>
              <a:t> </a:t>
            </a:r>
          </a:p>
        </p:txBody>
      </p:sp>
    </p:spTree>
    <p:extLst>
      <p:ext uri="{BB962C8B-B14F-4D97-AF65-F5344CB8AC3E}">
        <p14:creationId xmlns:p14="http://schemas.microsoft.com/office/powerpoint/2010/main" val="25438309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2ECD2C5-2EF2-4863-8163-8C94C0038EDE}"/>
              </a:ext>
            </a:extLst>
          </p:cNvPr>
          <p:cNvSpPr txBox="1"/>
          <p:nvPr/>
        </p:nvSpPr>
        <p:spPr>
          <a:xfrm>
            <a:off x="361505" y="24646"/>
            <a:ext cx="10877107" cy="7879080"/>
          </a:xfrm>
          <a:prstGeom prst="rect">
            <a:avLst/>
          </a:prstGeom>
          <a:noFill/>
        </p:spPr>
        <p:txBody>
          <a:bodyPr wrap="square">
            <a:spAutoFit/>
          </a:bodyPr>
          <a:lstStyle/>
          <a:p>
            <a:r>
              <a:rPr lang="en-US" sz="2400" b="1" dirty="0"/>
              <a:t>Training example leakage  </a:t>
            </a:r>
            <a:r>
              <a:rPr lang="en-US" sz="2400" dirty="0"/>
              <a:t>Row-wise leakage is caused by improper sharing of information between rows of data. Types of row-wise leakage include: </a:t>
            </a:r>
          </a:p>
          <a:p>
            <a:endParaRPr lang="en-US" sz="1200" dirty="0"/>
          </a:p>
          <a:p>
            <a:pPr>
              <a:buFont typeface="Arial" panose="020B0604020202020204" pitchFamily="34" charset="0"/>
              <a:buChar char="•"/>
            </a:pPr>
            <a:r>
              <a:rPr lang="en-US" sz="2400" dirty="0">
                <a:hlinkClick r:id="rId2" tooltip="Independent and identically distributed random variables"/>
              </a:rPr>
              <a:t>Non-</a:t>
            </a:r>
            <a:r>
              <a:rPr lang="en-US" sz="2400" dirty="0" err="1">
                <a:hlinkClick r:id="rId2" tooltip="Independent and identically distributed random variables"/>
              </a:rPr>
              <a:t>i.i.d</a:t>
            </a:r>
            <a:r>
              <a:rPr lang="en-US" sz="2400" dirty="0">
                <a:hlinkClick r:id="rId2" tooltip="Independent and identically distributed random variables"/>
              </a:rPr>
              <a:t>.</a:t>
            </a:r>
            <a:r>
              <a:rPr lang="en-US" sz="2400" dirty="0"/>
              <a:t> data (</a:t>
            </a:r>
            <a:r>
              <a:rPr lang="en-US" sz="2400" b="1" dirty="0"/>
              <a:t>Independent and identically distributed random variables</a:t>
            </a:r>
            <a:r>
              <a:rPr lang="en-US" sz="2400" dirty="0"/>
              <a:t>) </a:t>
            </a:r>
          </a:p>
          <a:p>
            <a:pPr marL="742950" lvl="1" indent="-285750">
              <a:buFont typeface="Arial" panose="020B0604020202020204" pitchFamily="34" charset="0"/>
              <a:buChar char="•"/>
            </a:pPr>
            <a:r>
              <a:rPr lang="en-US" sz="2400" dirty="0"/>
              <a:t>Time leakage (e.g. splitting a time-series dataset randomly instead of newer data in test set using a </a:t>
            </a:r>
            <a:r>
              <a:rPr lang="en-US" sz="2400" dirty="0" err="1"/>
              <a:t>TrainTest</a:t>
            </a:r>
            <a:r>
              <a:rPr lang="en-US" sz="2400" dirty="0"/>
              <a:t> split or rolling-origin cross validation)</a:t>
            </a:r>
          </a:p>
          <a:p>
            <a:pPr marL="742950" lvl="1" indent="-285750">
              <a:buFont typeface="Arial" panose="020B0604020202020204" pitchFamily="34" charset="0"/>
              <a:buChar char="•"/>
            </a:pPr>
            <a:endParaRPr lang="en-US" sz="1200" dirty="0"/>
          </a:p>
          <a:p>
            <a:pPr marL="1257300" lvl="2" indent="-342900">
              <a:buFont typeface="Wingdings" panose="05000000000000000000" pitchFamily="2" charset="2"/>
              <a:buChar char="§"/>
            </a:pPr>
            <a:r>
              <a:rPr lang="en-US" sz="2400" dirty="0"/>
              <a:t>Example: For time-dependent datasets, the structure of the system being studied evolves over time (i.e. it is "non-stationary"). This can introduce systematic differences between the training and validation sets. For example, if a model for </a:t>
            </a:r>
            <a:r>
              <a:rPr lang="en-US" sz="2400" dirty="0">
                <a:hlinkClick r:id="rId3" tooltip="Stock market prediction"/>
              </a:rPr>
              <a:t>predicting stock values</a:t>
            </a:r>
            <a:r>
              <a:rPr lang="en-US" sz="2400" dirty="0"/>
              <a:t> is trained on data for a certain five-year period, it is unrealistic to treat the subsequent five-year period as a draw from the same population. </a:t>
            </a:r>
          </a:p>
          <a:p>
            <a:pPr marL="742950" lvl="1" indent="-285750">
              <a:buFont typeface="Arial" panose="020B0604020202020204" pitchFamily="34" charset="0"/>
              <a:buChar char="•"/>
            </a:pPr>
            <a:endParaRPr lang="en-US" sz="2400" b="1" dirty="0"/>
          </a:p>
          <a:p>
            <a:pPr marL="742950" lvl="1" indent="-285750">
              <a:buFont typeface="Arial" panose="020B0604020202020204" pitchFamily="34" charset="0"/>
              <a:buChar char="•"/>
            </a:pPr>
            <a:r>
              <a:rPr lang="en-US" sz="2400" dirty="0"/>
              <a:t>Group leakage -- not including a grouping split column </a:t>
            </a:r>
          </a:p>
          <a:p>
            <a:pPr marL="742950" lvl="1" indent="-285750">
              <a:buFont typeface="Arial" panose="020B0604020202020204" pitchFamily="34" charset="0"/>
              <a:buChar char="•"/>
            </a:pPr>
            <a:endParaRPr lang="en-US" sz="1200" dirty="0"/>
          </a:p>
          <a:p>
            <a:pPr marL="1257300" lvl="2" indent="-342900">
              <a:buFont typeface="Wingdings" panose="05000000000000000000" pitchFamily="2" charset="2"/>
              <a:buChar char="§"/>
            </a:pPr>
            <a:r>
              <a:rPr lang="en-US" sz="2400" dirty="0"/>
              <a:t>(e.g. </a:t>
            </a:r>
            <a:r>
              <a:rPr lang="en-US" sz="2400" dirty="0">
                <a:hlinkClick r:id="rId4" tooltip="Andrew Ng"/>
              </a:rPr>
              <a:t>Andrew Ng</a:t>
            </a:r>
            <a:r>
              <a:rPr lang="en-US" sz="2400" dirty="0"/>
              <a:t>'s group had 100k x-rays of 30k patients, meaning ~3 images per patient. The paper used random splitting instead of ensuring that all images of a patient was in the same split. Hence the model partially memorized the patients instead of learning to recognize pneumonia in chest x-rays.</a:t>
            </a:r>
            <a:r>
              <a:rPr lang="en-US" sz="2400" baseline="30000" dirty="0">
                <a:hlinkClick r:id="rId5"/>
              </a:rPr>
              <a:t>[3]</a:t>
            </a:r>
            <a:r>
              <a:rPr lang="en-US" sz="2400" baseline="30000" dirty="0">
                <a:hlinkClick r:id="rId6"/>
              </a:rPr>
              <a:t>[4]</a:t>
            </a:r>
            <a:r>
              <a:rPr lang="en-US" sz="2400" dirty="0"/>
              <a:t>)</a:t>
            </a:r>
          </a:p>
          <a:p>
            <a:pPr marL="742950" lvl="1" indent="-285750">
              <a:buFont typeface="Arial" panose="020B0604020202020204" pitchFamily="34" charset="0"/>
              <a:buChar char="•"/>
            </a:pPr>
            <a:endParaRPr lang="en-US" sz="2400" dirty="0"/>
          </a:p>
        </p:txBody>
      </p:sp>
      <p:sp>
        <p:nvSpPr>
          <p:cNvPr id="4" name="TextBox 3">
            <a:extLst>
              <a:ext uri="{FF2B5EF4-FFF2-40B4-BE49-F238E27FC236}">
                <a16:creationId xmlns:a16="http://schemas.microsoft.com/office/drawing/2014/main" id="{761F2B0E-2159-475E-8336-D0701A464B50}"/>
              </a:ext>
            </a:extLst>
          </p:cNvPr>
          <p:cNvSpPr txBox="1"/>
          <p:nvPr/>
        </p:nvSpPr>
        <p:spPr>
          <a:xfrm>
            <a:off x="82396" y="7378422"/>
            <a:ext cx="5943600" cy="369332"/>
          </a:xfrm>
          <a:prstGeom prst="rect">
            <a:avLst/>
          </a:prstGeom>
          <a:noFill/>
        </p:spPr>
        <p:txBody>
          <a:bodyPr wrap="square">
            <a:spAutoFit/>
          </a:bodyPr>
          <a:lstStyle/>
          <a:p>
            <a:r>
              <a:rPr lang="en-US" dirty="0">
                <a:hlinkClick r:id="rId7"/>
              </a:rPr>
              <a:t>https://en.wikipedia.org/wiki/Leakage_(machine_learning)</a:t>
            </a:r>
            <a:r>
              <a:rPr lang="en-US" dirty="0"/>
              <a:t> </a:t>
            </a:r>
          </a:p>
        </p:txBody>
      </p:sp>
    </p:spTree>
    <p:extLst>
      <p:ext uri="{BB962C8B-B14F-4D97-AF65-F5344CB8AC3E}">
        <p14:creationId xmlns:p14="http://schemas.microsoft.com/office/powerpoint/2010/main" val="7178210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2ECD2C5-2EF2-4863-8163-8C94C0038EDE}"/>
              </a:ext>
            </a:extLst>
          </p:cNvPr>
          <p:cNvSpPr txBox="1"/>
          <p:nvPr/>
        </p:nvSpPr>
        <p:spPr>
          <a:xfrm>
            <a:off x="393403" y="195135"/>
            <a:ext cx="10877107" cy="7109639"/>
          </a:xfrm>
          <a:prstGeom prst="rect">
            <a:avLst/>
          </a:prstGeom>
          <a:noFill/>
        </p:spPr>
        <p:txBody>
          <a:bodyPr wrap="square">
            <a:spAutoFit/>
          </a:bodyPr>
          <a:lstStyle/>
          <a:p>
            <a:r>
              <a:rPr lang="en-US" sz="2400" b="1" dirty="0"/>
              <a:t>Training example leakage    </a:t>
            </a:r>
            <a:r>
              <a:rPr lang="en-US" sz="2400" dirty="0"/>
              <a:t>Row-wise leakage is caused by improper sharing of information between rows of data. Types of row-wise leakage include: </a:t>
            </a:r>
          </a:p>
          <a:p>
            <a:endParaRPr lang="en-US" sz="2400" dirty="0"/>
          </a:p>
          <a:p>
            <a:pPr>
              <a:buFont typeface="Arial" panose="020B0604020202020204" pitchFamily="34" charset="0"/>
              <a:buChar char="•"/>
            </a:pPr>
            <a:r>
              <a:rPr lang="en-US" sz="2400" dirty="0"/>
              <a:t>Premature </a:t>
            </a:r>
            <a:r>
              <a:rPr lang="en-US" sz="2400" dirty="0">
                <a:hlinkClick r:id="rId2" tooltip="Feature engineering"/>
              </a:rPr>
              <a:t>featurization</a:t>
            </a:r>
            <a:r>
              <a:rPr lang="en-US" sz="2400" dirty="0"/>
              <a:t>; leaking from premature featurization before </a:t>
            </a:r>
            <a:r>
              <a:rPr lang="en-US" sz="2400" dirty="0">
                <a:hlinkClick r:id="rId3" tooltip="Cross-validation (statistics)"/>
              </a:rPr>
              <a:t>CV</a:t>
            </a:r>
            <a:r>
              <a:rPr lang="en-US" sz="2400" dirty="0"/>
              <a:t>/Train/Test split (must fit </a:t>
            </a:r>
            <a:r>
              <a:rPr lang="en-US" sz="2400" dirty="0" err="1"/>
              <a:t>MinMax</a:t>
            </a:r>
            <a:r>
              <a:rPr lang="en-US" sz="2400" dirty="0"/>
              <a:t>/</a:t>
            </a:r>
            <a:r>
              <a:rPr lang="en-US" sz="2400" dirty="0" err="1"/>
              <a:t>ngrams</a:t>
            </a:r>
            <a:r>
              <a:rPr lang="en-US" sz="2400" dirty="0"/>
              <a:t>/</a:t>
            </a:r>
            <a:r>
              <a:rPr lang="en-US" sz="2400" dirty="0" err="1"/>
              <a:t>etc</a:t>
            </a:r>
            <a:r>
              <a:rPr lang="en-US" sz="2400" dirty="0"/>
              <a:t> on only the train split, then transform the test set)</a:t>
            </a:r>
          </a:p>
          <a:p>
            <a:pPr>
              <a:buFont typeface="Arial" panose="020B0604020202020204" pitchFamily="34" charset="0"/>
              <a:buChar char="•"/>
            </a:pPr>
            <a:endParaRPr lang="en-US" sz="2400" dirty="0"/>
          </a:p>
          <a:p>
            <a:pPr>
              <a:buFont typeface="Arial" panose="020B0604020202020204" pitchFamily="34" charset="0"/>
              <a:buChar char="•"/>
            </a:pPr>
            <a:endParaRPr lang="en-US" sz="2400" dirty="0"/>
          </a:p>
          <a:p>
            <a:pPr>
              <a:buFont typeface="Arial" panose="020B0604020202020204" pitchFamily="34" charset="0"/>
              <a:buChar char="•"/>
            </a:pPr>
            <a:endParaRPr lang="en-US" sz="2400" dirty="0"/>
          </a:p>
          <a:p>
            <a:pPr>
              <a:buFont typeface="Arial" panose="020B0604020202020204" pitchFamily="34" charset="0"/>
              <a:buChar char="•"/>
            </a:pPr>
            <a:endParaRPr lang="en-US" sz="2400" dirty="0"/>
          </a:p>
          <a:p>
            <a:pPr>
              <a:buFont typeface="Arial" panose="020B0604020202020204" pitchFamily="34" charset="0"/>
              <a:buChar char="•"/>
            </a:pPr>
            <a:endParaRPr lang="en-US" sz="2400" dirty="0"/>
          </a:p>
          <a:p>
            <a:pPr>
              <a:buFont typeface="Arial" panose="020B0604020202020204" pitchFamily="34" charset="0"/>
              <a:buChar char="•"/>
            </a:pPr>
            <a:endParaRPr lang="en-US" sz="2400" dirty="0"/>
          </a:p>
          <a:p>
            <a:pPr>
              <a:buFont typeface="Arial" panose="020B0604020202020204" pitchFamily="34" charset="0"/>
              <a:buChar char="•"/>
            </a:pPr>
            <a:endParaRPr lang="en-US" sz="2400" dirty="0"/>
          </a:p>
          <a:p>
            <a:pPr>
              <a:buFont typeface="Arial" panose="020B0604020202020204" pitchFamily="34" charset="0"/>
              <a:buChar char="•"/>
            </a:pPr>
            <a:endParaRPr lang="en-US" sz="2400" dirty="0"/>
          </a:p>
          <a:p>
            <a:pPr>
              <a:buFont typeface="Arial" panose="020B0604020202020204" pitchFamily="34" charset="0"/>
              <a:buChar char="•"/>
            </a:pPr>
            <a:endParaRPr lang="en-US" sz="2400" dirty="0"/>
          </a:p>
          <a:p>
            <a:pPr>
              <a:buFont typeface="Arial" panose="020B0604020202020204" pitchFamily="34" charset="0"/>
              <a:buChar char="•"/>
            </a:pPr>
            <a:endParaRPr lang="en-US" sz="2400" dirty="0"/>
          </a:p>
          <a:p>
            <a:pPr>
              <a:buFont typeface="Arial" panose="020B0604020202020204" pitchFamily="34" charset="0"/>
              <a:buChar char="•"/>
            </a:pPr>
            <a:r>
              <a:rPr lang="en-US" sz="2400" dirty="0"/>
              <a:t>Duplicate rows between train/validation/test (e.g. oversampling a dataset to pad its size before splitting; e.g. different rotations/augmentations of a single image; </a:t>
            </a:r>
            <a:r>
              <a:rPr lang="en-US" sz="2400" dirty="0">
                <a:hlinkClick r:id="rId4" tooltip="Bootstrapping (statistics)"/>
              </a:rPr>
              <a:t>bootstrap sampling</a:t>
            </a:r>
            <a:r>
              <a:rPr lang="en-US" sz="2400" dirty="0"/>
              <a:t> before splitting; or duplicating rows to </a:t>
            </a:r>
            <a:r>
              <a:rPr lang="en-US" sz="2400" dirty="0">
                <a:hlinkClick r:id="rId5" tooltip="Oversampling and undersampling in data analysis"/>
              </a:rPr>
              <a:t>up sample</a:t>
            </a:r>
            <a:r>
              <a:rPr lang="en-US" sz="2400" dirty="0"/>
              <a:t> the minority class)</a:t>
            </a:r>
          </a:p>
        </p:txBody>
      </p:sp>
      <p:sp>
        <p:nvSpPr>
          <p:cNvPr id="4" name="TextBox 3">
            <a:extLst>
              <a:ext uri="{FF2B5EF4-FFF2-40B4-BE49-F238E27FC236}">
                <a16:creationId xmlns:a16="http://schemas.microsoft.com/office/drawing/2014/main" id="{761F2B0E-2159-475E-8336-D0701A464B50}"/>
              </a:ext>
            </a:extLst>
          </p:cNvPr>
          <p:cNvSpPr txBox="1"/>
          <p:nvPr/>
        </p:nvSpPr>
        <p:spPr>
          <a:xfrm>
            <a:off x="82396" y="7378422"/>
            <a:ext cx="5943600" cy="369332"/>
          </a:xfrm>
          <a:prstGeom prst="rect">
            <a:avLst/>
          </a:prstGeom>
          <a:noFill/>
        </p:spPr>
        <p:txBody>
          <a:bodyPr wrap="square">
            <a:spAutoFit/>
          </a:bodyPr>
          <a:lstStyle/>
          <a:p>
            <a:r>
              <a:rPr lang="en-US" dirty="0">
                <a:hlinkClick r:id="rId6"/>
              </a:rPr>
              <a:t>https://en.wikipedia.org/wiki/Leakage_(machine_learning)</a:t>
            </a:r>
            <a:r>
              <a:rPr lang="en-US" dirty="0"/>
              <a:t> </a:t>
            </a:r>
          </a:p>
        </p:txBody>
      </p:sp>
    </p:spTree>
    <p:extLst>
      <p:ext uri="{BB962C8B-B14F-4D97-AF65-F5344CB8AC3E}">
        <p14:creationId xmlns:p14="http://schemas.microsoft.com/office/powerpoint/2010/main" val="1768377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978B3F-5282-42F0-B544-9273E548BC01}"/>
              </a:ext>
            </a:extLst>
          </p:cNvPr>
          <p:cNvPicPr>
            <a:picLocks noChangeAspect="1"/>
          </p:cNvPicPr>
          <p:nvPr/>
        </p:nvPicPr>
        <p:blipFill>
          <a:blip r:embed="rId2"/>
          <a:stretch>
            <a:fillRect/>
          </a:stretch>
        </p:blipFill>
        <p:spPr>
          <a:xfrm>
            <a:off x="416824" y="603888"/>
            <a:ext cx="10226488" cy="5581308"/>
          </a:xfrm>
          <a:prstGeom prst="rect">
            <a:avLst/>
          </a:prstGeom>
        </p:spPr>
      </p:pic>
      <p:pic>
        <p:nvPicPr>
          <p:cNvPr id="5" name="Picture 4">
            <a:extLst>
              <a:ext uri="{FF2B5EF4-FFF2-40B4-BE49-F238E27FC236}">
                <a16:creationId xmlns:a16="http://schemas.microsoft.com/office/drawing/2014/main" id="{BE6F4B77-8628-4767-84D9-9CB4344E5AAC}"/>
              </a:ext>
            </a:extLst>
          </p:cNvPr>
          <p:cNvPicPr>
            <a:picLocks noChangeAspect="1"/>
          </p:cNvPicPr>
          <p:nvPr/>
        </p:nvPicPr>
        <p:blipFill>
          <a:blip r:embed="rId3"/>
          <a:stretch>
            <a:fillRect/>
          </a:stretch>
        </p:blipFill>
        <p:spPr>
          <a:xfrm>
            <a:off x="816310" y="4276526"/>
            <a:ext cx="8168548" cy="2952949"/>
          </a:xfrm>
          <a:prstGeom prst="rect">
            <a:avLst/>
          </a:prstGeom>
          <a:ln w="57150">
            <a:solidFill>
              <a:srgbClr val="00B0F0"/>
            </a:solidFill>
          </a:ln>
        </p:spPr>
      </p:pic>
      <p:pic>
        <p:nvPicPr>
          <p:cNvPr id="4" name="Picture 3">
            <a:extLst>
              <a:ext uri="{FF2B5EF4-FFF2-40B4-BE49-F238E27FC236}">
                <a16:creationId xmlns:a16="http://schemas.microsoft.com/office/drawing/2014/main" id="{33DAC01A-DB2B-4CDD-878B-37CC6E5B811B}"/>
              </a:ext>
            </a:extLst>
          </p:cNvPr>
          <p:cNvPicPr>
            <a:picLocks noChangeAspect="1"/>
          </p:cNvPicPr>
          <p:nvPr/>
        </p:nvPicPr>
        <p:blipFill rotWithShape="1">
          <a:blip r:embed="rId4"/>
          <a:srcRect l="57174" t="3408" r="12856" b="57552"/>
          <a:stretch/>
        </p:blipFill>
        <p:spPr>
          <a:xfrm>
            <a:off x="8014273" y="457648"/>
            <a:ext cx="3064888" cy="2214481"/>
          </a:xfrm>
          <a:prstGeom prst="hexagon">
            <a:avLst>
              <a:gd name="adj" fmla="val 5601"/>
              <a:gd name="vf" fmla="val 115470"/>
            </a:avLst>
          </a:prstGeom>
        </p:spPr>
      </p:pic>
      <p:sp>
        <p:nvSpPr>
          <p:cNvPr id="6" name="TextBox 5">
            <a:extLst>
              <a:ext uri="{FF2B5EF4-FFF2-40B4-BE49-F238E27FC236}">
                <a16:creationId xmlns:a16="http://schemas.microsoft.com/office/drawing/2014/main" id="{F93A9DF1-B83F-4BCE-B8F4-F7C3790C5C70}"/>
              </a:ext>
            </a:extLst>
          </p:cNvPr>
          <p:cNvSpPr txBox="1"/>
          <p:nvPr/>
        </p:nvSpPr>
        <p:spPr>
          <a:xfrm>
            <a:off x="231732" y="7327726"/>
            <a:ext cx="11887200" cy="400110"/>
          </a:xfrm>
          <a:prstGeom prst="rect">
            <a:avLst/>
          </a:prstGeom>
          <a:noFill/>
        </p:spPr>
        <p:txBody>
          <a:bodyPr wrap="square">
            <a:spAutoFit/>
          </a:bodyPr>
          <a:lstStyle/>
          <a:p>
            <a:r>
              <a:rPr lang="en-US" sz="2000" b="0" i="0" dirty="0" err="1">
                <a:effectLst/>
                <a:latin typeface="Roboto"/>
              </a:rPr>
              <a:t>StatQuest</a:t>
            </a:r>
            <a:r>
              <a:rPr lang="en-US" sz="2000" b="0" i="0" dirty="0">
                <a:effectLst/>
                <a:latin typeface="Roboto"/>
              </a:rPr>
              <a:t>: Linear Models Pt.1 - Linear Regression  </a:t>
            </a:r>
            <a:r>
              <a:rPr lang="en-US" sz="2000" dirty="0">
                <a:hlinkClick r:id="rId5"/>
              </a:rPr>
              <a:t>https://www.youtube.com/watch?v=nk2CQITm_eo</a:t>
            </a:r>
            <a:r>
              <a:rPr lang="en-US" sz="2000" dirty="0"/>
              <a:t> </a:t>
            </a:r>
          </a:p>
        </p:txBody>
      </p:sp>
    </p:spTree>
    <p:extLst>
      <p:ext uri="{BB962C8B-B14F-4D97-AF65-F5344CB8AC3E}">
        <p14:creationId xmlns:p14="http://schemas.microsoft.com/office/powerpoint/2010/main" val="16547937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42ECD2C5-2EF2-4863-8163-8C94C0038EDE}"/>
                  </a:ext>
                </a:extLst>
              </p:cNvPr>
              <p:cNvSpPr txBox="1"/>
              <p:nvPr/>
            </p:nvSpPr>
            <p:spPr>
              <a:xfrm>
                <a:off x="393403" y="195135"/>
                <a:ext cx="11121657" cy="7258462"/>
              </a:xfrm>
              <a:prstGeom prst="rect">
                <a:avLst/>
              </a:prstGeom>
              <a:noFill/>
            </p:spPr>
            <p:txBody>
              <a:bodyPr wrap="square">
                <a:spAutoFit/>
              </a:bodyPr>
              <a:lstStyle/>
              <a:p>
                <a:r>
                  <a:rPr lang="en-US" sz="2400" b="1" dirty="0"/>
                  <a:t>Training example leakage    </a:t>
                </a:r>
                <a:r>
                  <a:rPr lang="en-US" sz="2400" dirty="0"/>
                  <a:t>Row-wise leakage is caused by improper sharing of information between rows of data. Types of row-wise leakage include: </a:t>
                </a:r>
              </a:p>
              <a:p>
                <a:endParaRPr lang="en-US" sz="2400" dirty="0"/>
              </a:p>
              <a:p>
                <a:pPr>
                  <a:buFont typeface="Arial" panose="020B0604020202020204" pitchFamily="34" charset="0"/>
                  <a:buChar char="•"/>
                </a:pPr>
                <a:r>
                  <a:rPr lang="en-US" sz="2400" dirty="0"/>
                  <a:t>Premature </a:t>
                </a:r>
                <a:r>
                  <a:rPr lang="en-US" sz="2400" dirty="0">
                    <a:hlinkClick r:id="rId2" tooltip="Feature engineering"/>
                  </a:rPr>
                  <a:t>featurization</a:t>
                </a:r>
                <a:r>
                  <a:rPr lang="en-US" sz="2400" dirty="0"/>
                  <a:t>; leaking from premature featurization before </a:t>
                </a:r>
                <a:r>
                  <a:rPr lang="en-US" sz="2400" dirty="0">
                    <a:hlinkClick r:id="rId3" tooltip="Cross-validation (statistics)"/>
                  </a:rPr>
                  <a:t>CV</a:t>
                </a:r>
                <a:r>
                  <a:rPr lang="en-US" sz="2400" dirty="0"/>
                  <a:t>/Train/Test split (must fit </a:t>
                </a:r>
                <a:r>
                  <a:rPr lang="en-US" sz="2400" dirty="0" err="1"/>
                  <a:t>MinMax</a:t>
                </a:r>
                <a:r>
                  <a:rPr lang="en-US" sz="2400" dirty="0"/>
                  <a:t>/</a:t>
                </a:r>
                <a:r>
                  <a:rPr lang="en-US" sz="2400" dirty="0" err="1"/>
                  <a:t>ngrams</a:t>
                </a:r>
                <a:r>
                  <a:rPr lang="en-US" sz="2400" dirty="0"/>
                  <a:t>/</a:t>
                </a:r>
                <a:r>
                  <a:rPr lang="en-US" sz="2400" dirty="0" err="1"/>
                  <a:t>etc</a:t>
                </a:r>
                <a:r>
                  <a:rPr lang="en-US" sz="2400" dirty="0"/>
                  <a:t> on only the train split, then transform the test set)</a:t>
                </a:r>
              </a:p>
              <a:p>
                <a:pPr>
                  <a:buFont typeface="Arial" panose="020B0604020202020204" pitchFamily="34" charset="0"/>
                  <a:buChar char="•"/>
                </a:pPr>
                <a:endParaRPr lang="en-US" sz="2400" dirty="0"/>
              </a:p>
              <a:p>
                <a:pPr marL="800100" lvl="1" indent="-342900">
                  <a:buFont typeface="Wingdings" panose="05000000000000000000" pitchFamily="2" charset="2"/>
                  <a:buChar char="§"/>
                </a:pPr>
                <a:r>
                  <a:rPr lang="en-US" sz="2400" dirty="0"/>
                  <a:t>Example, if you “normalize” your data BEFORE splitting between train and test, then your test data has affected your train data.</a:t>
                </a:r>
              </a:p>
              <a:p>
                <a:pPr marL="800100" lvl="1" indent="-342900">
                  <a:buFont typeface="Wingdings" panose="05000000000000000000" pitchFamily="2" charset="2"/>
                  <a:buChar char="§"/>
                </a:pPr>
                <a:endParaRPr lang="en-US" sz="2400" dirty="0"/>
              </a:p>
              <a:p>
                <a:pPr marL="1257300" lvl="2" indent="-342900">
                  <a:buFont typeface="Courier New" panose="02070309020205020404" pitchFamily="49" charset="0"/>
                  <a:buChar char="o"/>
                </a:pPr>
                <a:r>
                  <a:rPr lang="en-US" sz="2400" dirty="0"/>
                  <a:t>Thus AFTER splitting between train and test data </a:t>
                </a:r>
              </a:p>
              <a:p>
                <a:pPr marL="1828800" lvl="3" indent="-457200">
                  <a:buFont typeface="+mj-lt"/>
                  <a:buAutoNum type="arabicPeriod"/>
                </a:pPr>
                <a:r>
                  <a:rPr lang="en-US" sz="2400" dirty="0"/>
                  <a:t>Normalize the train data (excluding the test data).</a:t>
                </a:r>
              </a:p>
              <a:p>
                <a:pPr marL="1828800" lvl="3" indent="-457200">
                  <a:buFont typeface="+mj-lt"/>
                  <a:buAutoNum type="arabicPeriod"/>
                </a:pPr>
                <a:r>
                  <a:rPr lang="en-US" sz="2400" dirty="0"/>
                  <a:t>Use the exact same formula you used to normalize the train data on the test</a:t>
                </a:r>
              </a:p>
              <a:p>
                <a:pPr lvl="3"/>
                <a:r>
                  <a:rPr lang="en-US" sz="2400" dirty="0"/>
                  <a:t>Min-max example:   </a:t>
                </a:r>
                <a14:m>
                  <m:oMath xmlns:m="http://schemas.openxmlformats.org/officeDocument/2006/math">
                    <m:sSub>
                      <m:sSubPr>
                        <m:ctrlPr>
                          <a:rPr lang="en-US" sz="2800" i="1" dirty="0" smtClean="0">
                            <a:solidFill>
                              <a:srgbClr val="836967"/>
                            </a:solidFill>
                            <a:latin typeface="Cambria Math" panose="02040503050406030204" pitchFamily="18" charset="0"/>
                          </a:rPr>
                        </m:ctrlPr>
                      </m:sSubPr>
                      <m:e>
                        <m:r>
                          <a:rPr lang="en-US" sz="2800" i="1" dirty="0" smtClean="0">
                            <a:latin typeface="Cambria Math" panose="02040503050406030204" pitchFamily="18" charset="0"/>
                          </a:rPr>
                          <m:t>𝑥</m:t>
                        </m:r>
                      </m:e>
                      <m:sub>
                        <m:r>
                          <a:rPr lang="en-US" sz="2800" i="1" dirty="0" smtClean="0">
                            <a:latin typeface="Cambria Math" panose="02040503050406030204" pitchFamily="18" charset="0"/>
                          </a:rPr>
                          <m:t>𝑖𝑗</m:t>
                        </m:r>
                      </m:sub>
                    </m:sSub>
                    <m:r>
                      <a:rPr lang="en-US" sz="2800" i="0" dirty="0" smtClean="0">
                        <a:latin typeface="Cambria Math" panose="02040503050406030204" pitchFamily="18" charset="0"/>
                      </a:rPr>
                      <m:t>=</m:t>
                    </m:r>
                    <m:f>
                      <m:fPr>
                        <m:ctrlPr>
                          <a:rPr lang="en-US" sz="2800" i="1" dirty="0" smtClean="0">
                            <a:solidFill>
                              <a:srgbClr val="836967"/>
                            </a:solidFill>
                            <a:latin typeface="Cambria Math" panose="02040503050406030204" pitchFamily="18" charset="0"/>
                          </a:rPr>
                        </m:ctrlPr>
                      </m:fPr>
                      <m:num>
                        <m:sSub>
                          <m:sSubPr>
                            <m:ctrlPr>
                              <a:rPr lang="en-US" sz="2800" i="1" dirty="0" smtClean="0">
                                <a:solidFill>
                                  <a:srgbClr val="836967"/>
                                </a:solidFill>
                                <a:latin typeface="Cambria Math" panose="02040503050406030204" pitchFamily="18" charset="0"/>
                              </a:rPr>
                            </m:ctrlPr>
                          </m:sSubPr>
                          <m:e>
                            <m:r>
                              <a:rPr lang="en-US" sz="2800" i="1" dirty="0" smtClean="0">
                                <a:latin typeface="Cambria Math" panose="02040503050406030204" pitchFamily="18" charset="0"/>
                              </a:rPr>
                              <m:t>𝑥</m:t>
                            </m:r>
                          </m:e>
                          <m:sub>
                            <m:r>
                              <a:rPr lang="en-US" sz="2800" i="1" dirty="0" smtClean="0">
                                <a:latin typeface="Cambria Math" panose="02040503050406030204" pitchFamily="18" charset="0"/>
                              </a:rPr>
                              <m:t>𝑖𝑗</m:t>
                            </m:r>
                          </m:sub>
                        </m:sSub>
                      </m:num>
                      <m:den>
                        <m:limLow>
                          <m:limLowPr>
                            <m:ctrlPr>
                              <a:rPr lang="en-US" sz="2800" i="1" dirty="0" smtClean="0">
                                <a:solidFill>
                                  <a:srgbClr val="836967"/>
                                </a:solidFill>
                                <a:latin typeface="Cambria Math" panose="02040503050406030204" pitchFamily="18" charset="0"/>
                              </a:rPr>
                            </m:ctrlPr>
                          </m:limLowPr>
                          <m:e>
                            <m:r>
                              <m:rPr>
                                <m:sty m:val="p"/>
                              </m:rPr>
                              <a:rPr lang="en-US" sz="2800" i="0" dirty="0" smtClean="0">
                                <a:latin typeface="Cambria Math" panose="02040503050406030204" pitchFamily="18" charset="0"/>
                              </a:rPr>
                              <m:t>max</m:t>
                            </m:r>
                          </m:e>
                          <m:lim>
                            <m:r>
                              <a:rPr lang="en-US" sz="2800" i="1" dirty="0" smtClean="0">
                                <a:latin typeface="Cambria Math" panose="02040503050406030204" pitchFamily="18" charset="0"/>
                              </a:rPr>
                              <m:t>𝑥</m:t>
                            </m:r>
                            <m:r>
                              <a:rPr lang="en-US" sz="2800" i="0" dirty="0" smtClean="0">
                                <a:latin typeface="Cambria Math" panose="02040503050406030204" pitchFamily="18" charset="0"/>
                              </a:rPr>
                              <m:t>∈</m:t>
                            </m:r>
                            <m:sSub>
                              <m:sSubPr>
                                <m:ctrlPr>
                                  <a:rPr lang="en-US" sz="2800" i="1" dirty="0" smtClean="0">
                                    <a:solidFill>
                                      <a:srgbClr val="836967"/>
                                    </a:solidFill>
                                    <a:latin typeface="Cambria Math" panose="02040503050406030204" pitchFamily="18" charset="0"/>
                                  </a:rPr>
                                </m:ctrlPr>
                              </m:sSubPr>
                              <m:e>
                                <m:r>
                                  <a:rPr lang="en-US" sz="2800" i="1" dirty="0" smtClean="0">
                                    <a:latin typeface="Cambria Math" panose="02040503050406030204" pitchFamily="18" charset="0"/>
                                  </a:rPr>
                                  <m:t>𝐴</m:t>
                                </m:r>
                              </m:e>
                              <m:sub>
                                <m:r>
                                  <a:rPr lang="en-US" sz="2800" i="1" dirty="0" smtClean="0">
                                    <a:latin typeface="Cambria Math" panose="02040503050406030204" pitchFamily="18" charset="0"/>
                                  </a:rPr>
                                  <m:t>𝑗</m:t>
                                </m:r>
                              </m:sub>
                            </m:sSub>
                          </m:lim>
                        </m:limLow>
                        <m:r>
                          <a:rPr lang="en-US" sz="2800" b="0" i="0" dirty="0" smtClean="0">
                            <a:latin typeface="Cambria Math" panose="02040503050406030204" pitchFamily="18" charset="0"/>
                          </a:rPr>
                          <m:t>{</m:t>
                        </m:r>
                        <m:r>
                          <m:rPr>
                            <m:sty m:val="p"/>
                          </m:rPr>
                          <a:rPr lang="en-US" sz="2800" b="0" i="0" dirty="0" smtClean="0">
                            <a:latin typeface="Cambria Math" panose="02040503050406030204" pitchFamily="18" charset="0"/>
                          </a:rPr>
                          <m:t>x</m:t>
                        </m:r>
                        <m:r>
                          <a:rPr lang="en-US" sz="2800" b="0" i="0" dirty="0" smtClean="0">
                            <a:latin typeface="Cambria Math" panose="02040503050406030204" pitchFamily="18" charset="0"/>
                          </a:rPr>
                          <m:t>}−</m:t>
                        </m:r>
                        <m:limLow>
                          <m:limLowPr>
                            <m:ctrlPr>
                              <a:rPr lang="en-US" sz="2800" i="1" dirty="0" smtClean="0">
                                <a:solidFill>
                                  <a:srgbClr val="836967"/>
                                </a:solidFill>
                                <a:latin typeface="Cambria Math" panose="02040503050406030204" pitchFamily="18" charset="0"/>
                              </a:rPr>
                            </m:ctrlPr>
                          </m:limLowPr>
                          <m:e>
                            <m:r>
                              <m:rPr>
                                <m:sty m:val="p"/>
                              </m:rPr>
                              <a:rPr lang="en-US" sz="2800" i="0" dirty="0" smtClean="0">
                                <a:latin typeface="Cambria Math" panose="02040503050406030204" pitchFamily="18" charset="0"/>
                              </a:rPr>
                              <m:t>min</m:t>
                            </m:r>
                          </m:e>
                          <m:lim>
                            <m:r>
                              <a:rPr lang="en-US" sz="2800" i="1" dirty="0" smtClean="0">
                                <a:latin typeface="Cambria Math" panose="02040503050406030204" pitchFamily="18" charset="0"/>
                              </a:rPr>
                              <m:t>𝑥</m:t>
                            </m:r>
                            <m:r>
                              <a:rPr lang="en-US" sz="2800" i="0" dirty="0" smtClean="0">
                                <a:latin typeface="Cambria Math" panose="02040503050406030204" pitchFamily="18" charset="0"/>
                              </a:rPr>
                              <m:t>∈</m:t>
                            </m:r>
                            <m:sSub>
                              <m:sSubPr>
                                <m:ctrlPr>
                                  <a:rPr lang="en-US" sz="2800" i="1" dirty="0" smtClean="0">
                                    <a:solidFill>
                                      <a:srgbClr val="836967"/>
                                    </a:solidFill>
                                    <a:latin typeface="Cambria Math" panose="02040503050406030204" pitchFamily="18" charset="0"/>
                                  </a:rPr>
                                </m:ctrlPr>
                              </m:sSubPr>
                              <m:e>
                                <m:r>
                                  <a:rPr lang="en-US" sz="2800" i="1" dirty="0" smtClean="0">
                                    <a:latin typeface="Cambria Math" panose="02040503050406030204" pitchFamily="18" charset="0"/>
                                  </a:rPr>
                                  <m:t>𝐴</m:t>
                                </m:r>
                              </m:e>
                              <m:sub>
                                <m:r>
                                  <a:rPr lang="en-US" sz="2800" i="1" dirty="0" smtClean="0">
                                    <a:latin typeface="Cambria Math" panose="02040503050406030204" pitchFamily="18" charset="0"/>
                                  </a:rPr>
                                  <m:t>𝑗</m:t>
                                </m:r>
                              </m:sub>
                            </m:sSub>
                          </m:lim>
                        </m:limLow>
                        <m:r>
                          <a:rPr lang="en-US" sz="2800" b="0" i="1" dirty="0" smtClean="0">
                            <a:latin typeface="Cambria Math" panose="02040503050406030204" pitchFamily="18" charset="0"/>
                          </a:rPr>
                          <m:t>{</m:t>
                        </m:r>
                        <m:r>
                          <a:rPr lang="en-US" sz="2800" b="0" i="1" dirty="0" smtClean="0">
                            <a:latin typeface="Cambria Math" panose="02040503050406030204" pitchFamily="18" charset="0"/>
                          </a:rPr>
                          <m:t>𝑥</m:t>
                        </m:r>
                        <m:r>
                          <a:rPr lang="en-US" sz="2800" b="0" i="1" dirty="0" smtClean="0">
                            <a:latin typeface="Cambria Math" panose="02040503050406030204" pitchFamily="18" charset="0"/>
                          </a:rPr>
                          <m:t>}</m:t>
                        </m:r>
                      </m:den>
                    </m:f>
                  </m:oMath>
                </a14:m>
                <a:r>
                  <a:rPr lang="en-US" sz="2400" dirty="0"/>
                  <a:t>  where </a:t>
                </a:r>
                <a:r>
                  <a:rPr lang="en-US" sz="2400" i="1" dirty="0" err="1"/>
                  <a:t>A</a:t>
                </a:r>
                <a:r>
                  <a:rPr lang="en-US" sz="2400" i="1" baseline="-25000" dirty="0" err="1"/>
                  <a:t>j</a:t>
                </a:r>
                <a:r>
                  <a:rPr lang="en-US" sz="2400" dirty="0"/>
                  <a:t> = { </a:t>
                </a:r>
                <a:r>
                  <a:rPr lang="en-US" sz="2400" i="1" dirty="0" err="1"/>
                  <a:t>x</a:t>
                </a:r>
                <a:r>
                  <a:rPr lang="en-US" sz="2400" i="1" baseline="-25000" dirty="0" err="1"/>
                  <a:t>kj</a:t>
                </a:r>
                <a:r>
                  <a:rPr lang="en-US" sz="2400" dirty="0"/>
                  <a:t> | </a:t>
                </a:r>
                <a:r>
                  <a:rPr lang="en-US" sz="2400" i="1" dirty="0"/>
                  <a:t>x</a:t>
                </a:r>
                <a:r>
                  <a:rPr lang="en-US" sz="2400" dirty="0"/>
                  <a:t> </a:t>
                </a:r>
                <a14:m>
                  <m:oMath xmlns:m="http://schemas.openxmlformats.org/officeDocument/2006/math">
                    <m:r>
                      <a:rPr lang="en-US" sz="2400" smtClean="0">
                        <a:latin typeface="Cambria Math" panose="02040503050406030204" pitchFamily="18" charset="0"/>
                      </a:rPr>
                      <m:t>∈</m:t>
                    </m:r>
                    <m:r>
                      <a:rPr lang="en-US" sz="2400" b="0" i="0" smtClean="0">
                        <a:latin typeface="Cambria Math" panose="02040503050406030204" pitchFamily="18" charset="0"/>
                      </a:rPr>
                      <m:t> </m:t>
                    </m:r>
                  </m:oMath>
                </a14:m>
                <a:r>
                  <a:rPr lang="en-US" sz="2400" dirty="0"/>
                  <a:t>train data}</a:t>
                </a:r>
              </a:p>
              <a:p>
                <a:endParaRPr lang="en-US" sz="2400" dirty="0"/>
              </a:p>
              <a:p>
                <a:pPr>
                  <a:buFont typeface="Arial" panose="020B0604020202020204" pitchFamily="34" charset="0"/>
                  <a:buChar char="•"/>
                </a:pPr>
                <a:r>
                  <a:rPr lang="en-US" sz="2400" dirty="0"/>
                  <a:t>Duplicate rows between train/validation/test (e.g. oversampling a dataset to pad its size before splitting; e.g. different rotations/augmentations of a single image; </a:t>
                </a:r>
                <a:r>
                  <a:rPr lang="en-US" sz="2400" dirty="0">
                    <a:hlinkClick r:id="rId4" tooltip="Bootstrapping (statistics)"/>
                  </a:rPr>
                  <a:t>bootstrap sampling</a:t>
                </a:r>
                <a:r>
                  <a:rPr lang="en-US" sz="2400" dirty="0"/>
                  <a:t> before splitting; or duplicating rows to </a:t>
                </a:r>
                <a:r>
                  <a:rPr lang="en-US" sz="2400" dirty="0">
                    <a:hlinkClick r:id="rId5" tooltip="Oversampling and undersampling in data analysis"/>
                  </a:rPr>
                  <a:t>up sample</a:t>
                </a:r>
                <a:r>
                  <a:rPr lang="en-US" sz="2400" dirty="0"/>
                  <a:t> the minority class)</a:t>
                </a:r>
              </a:p>
            </p:txBody>
          </p:sp>
        </mc:Choice>
        <mc:Fallback xmlns="">
          <p:sp>
            <p:nvSpPr>
              <p:cNvPr id="3" name="TextBox 2">
                <a:extLst>
                  <a:ext uri="{FF2B5EF4-FFF2-40B4-BE49-F238E27FC236}">
                    <a16:creationId xmlns:a16="http://schemas.microsoft.com/office/drawing/2014/main" id="{42ECD2C5-2EF2-4863-8163-8C94C0038EDE}"/>
                  </a:ext>
                </a:extLst>
              </p:cNvPr>
              <p:cNvSpPr txBox="1">
                <a:spLocks noRot="1" noChangeAspect="1" noMove="1" noResize="1" noEditPoints="1" noAdjustHandles="1" noChangeArrowheads="1" noChangeShapeType="1" noTextEdit="1"/>
              </p:cNvSpPr>
              <p:nvPr/>
            </p:nvSpPr>
            <p:spPr>
              <a:xfrm>
                <a:off x="393403" y="195135"/>
                <a:ext cx="11121657" cy="7258462"/>
              </a:xfrm>
              <a:prstGeom prst="rect">
                <a:avLst/>
              </a:prstGeom>
              <a:blipFill>
                <a:blip r:embed="rId6"/>
                <a:stretch>
                  <a:fillRect l="-877" t="-672" r="-55" b="-924"/>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761F2B0E-2159-475E-8336-D0701A464B50}"/>
              </a:ext>
            </a:extLst>
          </p:cNvPr>
          <p:cNvSpPr txBox="1"/>
          <p:nvPr/>
        </p:nvSpPr>
        <p:spPr>
          <a:xfrm>
            <a:off x="82396" y="7378422"/>
            <a:ext cx="5943600" cy="369332"/>
          </a:xfrm>
          <a:prstGeom prst="rect">
            <a:avLst/>
          </a:prstGeom>
          <a:noFill/>
        </p:spPr>
        <p:txBody>
          <a:bodyPr wrap="square">
            <a:spAutoFit/>
          </a:bodyPr>
          <a:lstStyle/>
          <a:p>
            <a:r>
              <a:rPr lang="en-US" dirty="0">
                <a:hlinkClick r:id="rId7"/>
              </a:rPr>
              <a:t>https://en.wikipedia.org/wiki/Leakage_(machine_learning)</a:t>
            </a:r>
            <a:r>
              <a:rPr lang="en-US" dirty="0"/>
              <a:t> </a:t>
            </a:r>
          </a:p>
        </p:txBody>
      </p:sp>
    </p:spTree>
    <p:extLst>
      <p:ext uri="{BB962C8B-B14F-4D97-AF65-F5344CB8AC3E}">
        <p14:creationId xmlns:p14="http://schemas.microsoft.com/office/powerpoint/2010/main" val="15634260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130FD64-8E5D-4632-BE97-1665C0072B23}"/>
              </a:ext>
            </a:extLst>
          </p:cNvPr>
          <p:cNvSpPr txBox="1"/>
          <p:nvPr/>
        </p:nvSpPr>
        <p:spPr>
          <a:xfrm>
            <a:off x="491755" y="177492"/>
            <a:ext cx="10534207" cy="7417415"/>
          </a:xfrm>
          <a:prstGeom prst="rect">
            <a:avLst/>
          </a:prstGeom>
          <a:noFill/>
        </p:spPr>
        <p:txBody>
          <a:bodyPr wrap="square">
            <a:spAutoFit/>
          </a:bodyPr>
          <a:lstStyle/>
          <a:p>
            <a:r>
              <a:rPr lang="en-US" sz="2000" dirty="0"/>
              <a:t> </a:t>
            </a:r>
            <a:r>
              <a:rPr lang="en-US" sz="2000" dirty="0" err="1"/>
              <a:t>Sepal.Length</a:t>
            </a:r>
            <a:r>
              <a:rPr lang="en-US" sz="2000" dirty="0"/>
              <a:t> </a:t>
            </a:r>
            <a:r>
              <a:rPr lang="en-US" sz="2000" dirty="0" err="1"/>
              <a:t>Sepal.Width</a:t>
            </a:r>
            <a:r>
              <a:rPr lang="en-US" sz="2000" dirty="0"/>
              <a:t> </a:t>
            </a:r>
            <a:r>
              <a:rPr lang="en-US" sz="2000" dirty="0" err="1"/>
              <a:t>Petal.Length</a:t>
            </a:r>
            <a:r>
              <a:rPr lang="en-US" sz="2000" dirty="0"/>
              <a:t> </a:t>
            </a:r>
            <a:r>
              <a:rPr lang="en-US" sz="2000" dirty="0" err="1"/>
              <a:t>Petal.Width</a:t>
            </a:r>
            <a:r>
              <a:rPr lang="en-US" sz="2000" dirty="0"/>
              <a:t> Species</a:t>
            </a:r>
          </a:p>
          <a:p>
            <a:r>
              <a:rPr lang="en-US" sz="2000" dirty="0"/>
              <a:t>1          5.1         3.5         		 1.4         		0.2  		</a:t>
            </a:r>
            <a:r>
              <a:rPr lang="en-US" sz="2000" dirty="0" err="1"/>
              <a:t>setosa</a:t>
            </a:r>
            <a:endParaRPr lang="en-US" sz="2000" dirty="0"/>
          </a:p>
          <a:p>
            <a:r>
              <a:rPr lang="en-US" sz="2000" dirty="0"/>
              <a:t>2          4.9         3.0        		 1.4         		0.2  		</a:t>
            </a:r>
            <a:r>
              <a:rPr lang="en-US" sz="2000" dirty="0" err="1"/>
              <a:t>setosa</a:t>
            </a:r>
            <a:endParaRPr lang="en-US" sz="2000" dirty="0"/>
          </a:p>
          <a:p>
            <a:r>
              <a:rPr lang="en-US" sz="2000" dirty="0">
                <a:highlight>
                  <a:srgbClr val="FFFF00"/>
                </a:highlight>
              </a:rPr>
              <a:t>3          4.7         3.2         		 1.3         		0.2  		</a:t>
            </a:r>
            <a:r>
              <a:rPr lang="en-US" sz="2000" dirty="0" err="1">
                <a:highlight>
                  <a:srgbClr val="FFFF00"/>
                </a:highlight>
              </a:rPr>
              <a:t>setosa</a:t>
            </a:r>
            <a:endParaRPr lang="en-US" sz="2000" dirty="0">
              <a:highlight>
                <a:srgbClr val="FFFF00"/>
              </a:highlight>
            </a:endParaRPr>
          </a:p>
          <a:p>
            <a:r>
              <a:rPr lang="en-US" sz="2000" dirty="0"/>
              <a:t>4          4.6         3.1       		 	 1.5         		0.2  		</a:t>
            </a:r>
            <a:r>
              <a:rPr lang="en-US" sz="2000" dirty="0" err="1"/>
              <a:t>setosa</a:t>
            </a:r>
            <a:endParaRPr lang="en-US" sz="2000" dirty="0"/>
          </a:p>
          <a:p>
            <a:r>
              <a:rPr lang="en-US" sz="2000" dirty="0"/>
              <a:t>5          5.0         3.6       		 	 1.4         		0.2  		</a:t>
            </a:r>
            <a:r>
              <a:rPr lang="en-US" sz="2000" dirty="0" err="1"/>
              <a:t>setosa</a:t>
            </a:r>
            <a:endParaRPr lang="en-US" sz="2000" dirty="0"/>
          </a:p>
          <a:p>
            <a:r>
              <a:rPr lang="en-US" sz="2000" dirty="0">
                <a:highlight>
                  <a:srgbClr val="FFFF00"/>
                </a:highlight>
              </a:rPr>
              <a:t>6          5.4         3.9        		 1.7         		0.4  		</a:t>
            </a:r>
            <a:r>
              <a:rPr lang="en-US" sz="2000" dirty="0" err="1">
                <a:highlight>
                  <a:srgbClr val="FFFF00"/>
                </a:highlight>
              </a:rPr>
              <a:t>setosa</a:t>
            </a:r>
            <a:endParaRPr lang="en-US" sz="2000" dirty="0">
              <a:highlight>
                <a:srgbClr val="FFFF00"/>
              </a:highlight>
            </a:endParaRPr>
          </a:p>
          <a:p>
            <a:endParaRPr lang="en-US" sz="2000" dirty="0"/>
          </a:p>
          <a:p>
            <a:r>
              <a:rPr lang="en-US" sz="2000" dirty="0"/>
              <a:t>To normalize the petal length column for these 6 data points.  If highlighted rows 4 and 6 are in test data set, use only unhighlighted rows corresponding to train data set to calculate max/min.</a:t>
            </a:r>
          </a:p>
          <a:p>
            <a:endParaRPr lang="en-US" sz="2000" dirty="0"/>
          </a:p>
          <a:p>
            <a:pPr algn="ctr"/>
            <a:r>
              <a:rPr lang="en-US" sz="2000" dirty="0"/>
              <a:t> </a:t>
            </a:r>
            <a:r>
              <a:rPr lang="en-US" sz="2400" dirty="0"/>
              <a:t>max{x</a:t>
            </a:r>
            <a:r>
              <a:rPr lang="en-US" sz="2400" baseline="-25000" dirty="0"/>
              <a:t>i3</a:t>
            </a:r>
            <a:r>
              <a:rPr lang="en-US" sz="2400" dirty="0"/>
              <a:t> | x in train data} = max{1.4, 1.4, 1.5, 1.4} = 1.5</a:t>
            </a:r>
          </a:p>
          <a:p>
            <a:pPr algn="ctr"/>
            <a:r>
              <a:rPr lang="en-US" sz="2000" dirty="0"/>
              <a:t>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min{x</a:t>
            </a:r>
            <a:r>
              <a:rPr kumimoji="0" lang="en-US" sz="2400" b="0" i="0" u="none" strike="noStrike" kern="1200" cap="none" spc="0" normalizeH="0" baseline="-25000" noProof="0" dirty="0">
                <a:ln>
                  <a:noFill/>
                </a:ln>
                <a:solidFill>
                  <a:prstClr val="black"/>
                </a:solidFill>
                <a:effectLst/>
                <a:uLnTx/>
                <a:uFillTx/>
                <a:latin typeface="Calibri" panose="020F0502020204030204"/>
                <a:ea typeface="+mn-ea"/>
                <a:cs typeface="+mn-cs"/>
              </a:rPr>
              <a:t>i3</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 x in train data} = max{1.4, 1.4, 1.5, 1.4} = 1.4</a:t>
            </a:r>
            <a:r>
              <a:rPr lang="en-US" sz="2000" dirty="0"/>
              <a:t> </a:t>
            </a:r>
          </a:p>
          <a:p>
            <a:pPr algn="ctr"/>
            <a:r>
              <a:rPr lang="en-US" sz="2400" dirty="0"/>
              <a:t>max – min = 1.5 – 1.4 = 0.1</a:t>
            </a:r>
          </a:p>
          <a:p>
            <a:pPr algn="ctr"/>
            <a:endParaRPr lang="en-US" sz="2400" dirty="0"/>
          </a:p>
          <a:p>
            <a:r>
              <a:rPr lang="en-US" sz="2000" dirty="0"/>
              <a:t> </a:t>
            </a:r>
            <a:r>
              <a:rPr lang="en-US" sz="2000" dirty="0" err="1"/>
              <a:t>Sepal.Length</a:t>
            </a:r>
            <a:r>
              <a:rPr lang="en-US" sz="2000" dirty="0"/>
              <a:t> </a:t>
            </a:r>
            <a:r>
              <a:rPr lang="en-US" sz="2000" dirty="0" err="1"/>
              <a:t>Sepal.Width</a:t>
            </a:r>
            <a:r>
              <a:rPr lang="en-US" sz="2000" dirty="0"/>
              <a:t> </a:t>
            </a:r>
            <a:r>
              <a:rPr lang="en-US" sz="2000" dirty="0" err="1"/>
              <a:t>Petal.Length</a:t>
            </a:r>
            <a:r>
              <a:rPr lang="en-US" sz="2000" dirty="0"/>
              <a:t> </a:t>
            </a:r>
            <a:r>
              <a:rPr lang="en-US" sz="2000" dirty="0" err="1"/>
              <a:t>Petal.Width</a:t>
            </a:r>
            <a:r>
              <a:rPr lang="en-US" sz="2000" dirty="0"/>
              <a:t> Species</a:t>
            </a:r>
          </a:p>
          <a:p>
            <a:r>
              <a:rPr lang="en-US" sz="2000" dirty="0"/>
              <a:t>1          5.1         3.5         		 14         		0.2  		</a:t>
            </a:r>
            <a:r>
              <a:rPr lang="en-US" sz="2000" dirty="0" err="1"/>
              <a:t>setosa</a:t>
            </a:r>
            <a:endParaRPr lang="en-US" sz="2000" dirty="0"/>
          </a:p>
          <a:p>
            <a:r>
              <a:rPr lang="en-US" sz="2000" dirty="0"/>
              <a:t>2          4.9         3.0        		 14         		0.2  		</a:t>
            </a:r>
            <a:r>
              <a:rPr lang="en-US" sz="2000" dirty="0" err="1"/>
              <a:t>setosa</a:t>
            </a:r>
            <a:endParaRPr lang="en-US" sz="2000" dirty="0"/>
          </a:p>
          <a:p>
            <a:r>
              <a:rPr lang="en-US" sz="2000" dirty="0">
                <a:highlight>
                  <a:srgbClr val="FFFF00"/>
                </a:highlight>
              </a:rPr>
              <a:t>3          4.7         3.2         		 13         		0.2  		</a:t>
            </a:r>
            <a:r>
              <a:rPr lang="en-US" sz="2000" dirty="0" err="1">
                <a:highlight>
                  <a:srgbClr val="FFFF00"/>
                </a:highlight>
              </a:rPr>
              <a:t>setosa</a:t>
            </a:r>
            <a:endParaRPr lang="en-US" sz="2000" dirty="0">
              <a:highlight>
                <a:srgbClr val="FFFF00"/>
              </a:highlight>
            </a:endParaRPr>
          </a:p>
          <a:p>
            <a:r>
              <a:rPr lang="en-US" sz="2000" dirty="0"/>
              <a:t>4          4.6         3.1       		 	 15         		0.2  		</a:t>
            </a:r>
            <a:r>
              <a:rPr lang="en-US" sz="2000" dirty="0" err="1"/>
              <a:t>setosa</a:t>
            </a:r>
            <a:endParaRPr lang="en-US" sz="2000" dirty="0"/>
          </a:p>
          <a:p>
            <a:r>
              <a:rPr lang="en-US" sz="2000" dirty="0"/>
              <a:t>5          5.0         3.6       		 	 14         		0.2  		</a:t>
            </a:r>
            <a:r>
              <a:rPr lang="en-US" sz="2000" dirty="0" err="1"/>
              <a:t>setosa</a:t>
            </a:r>
            <a:endParaRPr lang="en-US" sz="2000" dirty="0"/>
          </a:p>
          <a:p>
            <a:r>
              <a:rPr lang="en-US" sz="2000" dirty="0">
                <a:highlight>
                  <a:srgbClr val="FFFF00"/>
                </a:highlight>
              </a:rPr>
              <a:t>6          5.4         3.9        		 17         		0.4  		</a:t>
            </a:r>
            <a:r>
              <a:rPr lang="en-US" sz="2000" dirty="0" err="1">
                <a:highlight>
                  <a:srgbClr val="FFFF00"/>
                </a:highlight>
              </a:rPr>
              <a:t>setosa</a:t>
            </a:r>
            <a:endParaRPr lang="en-US" sz="2000" dirty="0">
              <a:highlight>
                <a:srgbClr val="FFFF00"/>
              </a:highlight>
            </a:endParaRPr>
          </a:p>
          <a:p>
            <a:endParaRPr lang="en-US" sz="2000" dirty="0"/>
          </a:p>
        </p:txBody>
      </p:sp>
      <p:sp>
        <p:nvSpPr>
          <p:cNvPr id="10" name="TextBox 9">
            <a:extLst>
              <a:ext uri="{FF2B5EF4-FFF2-40B4-BE49-F238E27FC236}">
                <a16:creationId xmlns:a16="http://schemas.microsoft.com/office/drawing/2014/main" id="{B0B78C16-5A34-4AE7-B71A-E9CEFB336160}"/>
              </a:ext>
            </a:extLst>
          </p:cNvPr>
          <p:cNvSpPr txBox="1"/>
          <p:nvPr/>
        </p:nvSpPr>
        <p:spPr>
          <a:xfrm>
            <a:off x="7878727" y="5167424"/>
            <a:ext cx="3636334" cy="1938992"/>
          </a:xfrm>
          <a:prstGeom prst="rect">
            <a:avLst/>
          </a:prstGeom>
          <a:noFill/>
        </p:spPr>
        <p:txBody>
          <a:bodyPr wrap="square" rtlCol="0">
            <a:spAutoFit/>
          </a:bodyPr>
          <a:lstStyle/>
          <a:p>
            <a:pPr algn="l"/>
            <a:r>
              <a:rPr lang="en-US" sz="2400" b="1" dirty="0">
                <a:solidFill>
                  <a:srgbClr val="5A2781"/>
                </a:solidFill>
              </a:rPr>
              <a:t>For k-fold and Leave-one-out, max and min depend on fold, so normalization would need to be performed for each fold.</a:t>
            </a:r>
          </a:p>
        </p:txBody>
      </p:sp>
    </p:spTree>
    <p:extLst>
      <p:ext uri="{BB962C8B-B14F-4D97-AF65-F5344CB8AC3E}">
        <p14:creationId xmlns:p14="http://schemas.microsoft.com/office/powerpoint/2010/main" val="18346585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130FD64-8E5D-4632-BE97-1665C0072B23}"/>
              </a:ext>
            </a:extLst>
          </p:cNvPr>
          <p:cNvSpPr txBox="1"/>
          <p:nvPr/>
        </p:nvSpPr>
        <p:spPr>
          <a:xfrm>
            <a:off x="491755" y="177492"/>
            <a:ext cx="10534207" cy="7786747"/>
          </a:xfrm>
          <a:prstGeom prst="rect">
            <a:avLst/>
          </a:prstGeom>
          <a:noFill/>
        </p:spPr>
        <p:txBody>
          <a:bodyPr wrap="square">
            <a:spAutoFit/>
          </a:bodyPr>
          <a:lstStyle/>
          <a:p>
            <a:r>
              <a:rPr lang="en-US" sz="2000" dirty="0"/>
              <a:t> </a:t>
            </a:r>
            <a:r>
              <a:rPr lang="en-US" sz="2000" dirty="0" err="1"/>
              <a:t>Sepal.Length</a:t>
            </a:r>
            <a:r>
              <a:rPr lang="en-US" sz="2000" dirty="0"/>
              <a:t> </a:t>
            </a:r>
            <a:r>
              <a:rPr lang="en-US" sz="2000" dirty="0" err="1"/>
              <a:t>Sepal.Width</a:t>
            </a:r>
            <a:r>
              <a:rPr lang="en-US" sz="2000" dirty="0"/>
              <a:t> </a:t>
            </a:r>
            <a:r>
              <a:rPr lang="en-US" sz="2000" dirty="0" err="1"/>
              <a:t>Petal.Length</a:t>
            </a:r>
            <a:r>
              <a:rPr lang="en-US" sz="2000" dirty="0"/>
              <a:t> </a:t>
            </a:r>
            <a:r>
              <a:rPr lang="en-US" sz="2000" dirty="0" err="1"/>
              <a:t>Petal.Width</a:t>
            </a:r>
            <a:r>
              <a:rPr lang="en-US" sz="2000" dirty="0"/>
              <a:t> Species</a:t>
            </a:r>
          </a:p>
          <a:p>
            <a:r>
              <a:rPr lang="en-US" sz="2000" dirty="0"/>
              <a:t>1          5.1         3.5         		 1.4         		0.2  		</a:t>
            </a:r>
            <a:r>
              <a:rPr lang="en-US" sz="2000" dirty="0" err="1"/>
              <a:t>setosa</a:t>
            </a:r>
            <a:endParaRPr lang="en-US" sz="2000" dirty="0"/>
          </a:p>
          <a:p>
            <a:r>
              <a:rPr lang="en-US" sz="2000" dirty="0"/>
              <a:t>2          4.9         3.0        		 1.4         		0.2  		</a:t>
            </a:r>
            <a:r>
              <a:rPr lang="en-US" sz="2000" dirty="0" err="1"/>
              <a:t>setosa</a:t>
            </a:r>
            <a:endParaRPr lang="en-US" sz="2000" dirty="0"/>
          </a:p>
          <a:p>
            <a:r>
              <a:rPr lang="en-US" sz="2000" dirty="0">
                <a:highlight>
                  <a:srgbClr val="FFFF00"/>
                </a:highlight>
              </a:rPr>
              <a:t>3          4.7         3.2         		 1.3         		0.2  		</a:t>
            </a:r>
            <a:r>
              <a:rPr lang="en-US" sz="2000" dirty="0" err="1">
                <a:highlight>
                  <a:srgbClr val="FFFF00"/>
                </a:highlight>
              </a:rPr>
              <a:t>setosa</a:t>
            </a:r>
            <a:endParaRPr lang="en-US" sz="2000" dirty="0">
              <a:highlight>
                <a:srgbClr val="FFFF00"/>
              </a:highlight>
            </a:endParaRPr>
          </a:p>
          <a:p>
            <a:r>
              <a:rPr lang="en-US" sz="2000" dirty="0"/>
              <a:t>4          4.6         3.1       		 	 1.5         		0.2  		</a:t>
            </a:r>
            <a:r>
              <a:rPr lang="en-US" sz="2000" dirty="0" err="1"/>
              <a:t>setosa</a:t>
            </a:r>
            <a:endParaRPr lang="en-US" sz="2000" dirty="0"/>
          </a:p>
          <a:p>
            <a:r>
              <a:rPr lang="en-US" sz="2000" dirty="0"/>
              <a:t>5          5.0         3.6       		 	 1.4         		0.2  		</a:t>
            </a:r>
            <a:r>
              <a:rPr lang="en-US" sz="2000" dirty="0" err="1"/>
              <a:t>setosa</a:t>
            </a:r>
            <a:endParaRPr lang="en-US" sz="2000" dirty="0"/>
          </a:p>
          <a:p>
            <a:r>
              <a:rPr lang="en-US" sz="2000" dirty="0">
                <a:highlight>
                  <a:srgbClr val="FFFF00"/>
                </a:highlight>
              </a:rPr>
              <a:t>6          5.4         3.9        		 1.7         		0.4  		</a:t>
            </a:r>
            <a:r>
              <a:rPr lang="en-US" sz="2000" dirty="0" err="1">
                <a:highlight>
                  <a:srgbClr val="FFFF00"/>
                </a:highlight>
              </a:rPr>
              <a:t>setosa</a:t>
            </a:r>
            <a:endParaRPr lang="en-US" sz="2000" dirty="0">
              <a:highlight>
                <a:srgbClr val="FFFF00"/>
              </a:highlight>
            </a:endParaRPr>
          </a:p>
          <a:p>
            <a:endParaRPr lang="en-US" sz="2000" dirty="0"/>
          </a:p>
          <a:p>
            <a:r>
              <a:rPr lang="en-US" sz="2000" dirty="0"/>
              <a:t>To normalize the petal length column for these 6 data points.  If highlighted rows 4 and 6 are in test data set, , use only unhighlighted rows corresponding to train data set to calculate max/min.</a:t>
            </a:r>
          </a:p>
          <a:p>
            <a:endParaRPr lang="en-US" sz="1050" dirty="0"/>
          </a:p>
          <a:p>
            <a:pPr algn="ctr"/>
            <a:r>
              <a:rPr lang="en-US" sz="2000" dirty="0"/>
              <a:t> </a:t>
            </a:r>
            <a:r>
              <a:rPr lang="en-US" sz="2400" dirty="0"/>
              <a:t>max = max{x</a:t>
            </a:r>
            <a:r>
              <a:rPr lang="en-US" sz="2400" baseline="-25000" dirty="0"/>
              <a:t>i3</a:t>
            </a:r>
            <a:r>
              <a:rPr lang="en-US" sz="2400" dirty="0"/>
              <a:t> | x in train data} = max{1.4, 1.4, 1.5, 1.4} = 1.5</a:t>
            </a:r>
          </a:p>
          <a:p>
            <a:pPr algn="ctr"/>
            <a:r>
              <a:rPr lang="en-US" sz="2000" dirty="0"/>
              <a:t>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min = min{x</a:t>
            </a:r>
            <a:r>
              <a:rPr kumimoji="0" lang="en-US" sz="2400" b="0" i="0" u="none" strike="noStrike" kern="1200" cap="none" spc="0" normalizeH="0" baseline="-25000" noProof="0" dirty="0">
                <a:ln>
                  <a:noFill/>
                </a:ln>
                <a:solidFill>
                  <a:prstClr val="black"/>
                </a:solidFill>
                <a:effectLst/>
                <a:uLnTx/>
                <a:uFillTx/>
                <a:latin typeface="Calibri" panose="020F0502020204030204"/>
                <a:ea typeface="+mn-ea"/>
                <a:cs typeface="+mn-cs"/>
              </a:rPr>
              <a:t>i3</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 x in train data} = max{1.4, 1.4, 1.5, 1.4} = 1.4</a:t>
            </a:r>
            <a:r>
              <a:rPr lang="en-US" sz="2000" dirty="0"/>
              <a:t> </a:t>
            </a:r>
          </a:p>
          <a:p>
            <a:pPr algn="ctr"/>
            <a:r>
              <a:rPr lang="en-US" sz="2400" dirty="0"/>
              <a:t>max – min = 1.5 – 1.4 = 0.1</a:t>
            </a:r>
          </a:p>
          <a:p>
            <a:pPr algn="ctr"/>
            <a:r>
              <a:rPr lang="en-US" sz="2400" dirty="0"/>
              <a:t>Can also subtract min/(max – min) so data between 0 and 1:  (P.L – min)/(max-min)</a:t>
            </a:r>
          </a:p>
          <a:p>
            <a:pPr algn="ctr"/>
            <a:endParaRPr lang="en-US" sz="2400" dirty="0"/>
          </a:p>
          <a:p>
            <a:r>
              <a:rPr lang="en-US" sz="2000" dirty="0"/>
              <a:t> </a:t>
            </a:r>
            <a:r>
              <a:rPr lang="en-US" sz="2000" dirty="0" err="1"/>
              <a:t>Sepal.Length</a:t>
            </a:r>
            <a:r>
              <a:rPr lang="en-US" sz="2000" dirty="0"/>
              <a:t> </a:t>
            </a:r>
            <a:r>
              <a:rPr lang="en-US" sz="2000" dirty="0" err="1"/>
              <a:t>Sepal.Width</a:t>
            </a:r>
            <a:r>
              <a:rPr lang="en-US" sz="2000" dirty="0"/>
              <a:t> </a:t>
            </a:r>
            <a:r>
              <a:rPr lang="en-US" sz="2000" dirty="0" err="1"/>
              <a:t>Petal.Length</a:t>
            </a:r>
            <a:r>
              <a:rPr lang="en-US" sz="2000" dirty="0"/>
              <a:t> </a:t>
            </a:r>
            <a:r>
              <a:rPr lang="en-US" sz="2000" dirty="0" err="1"/>
              <a:t>Petal.Width</a:t>
            </a:r>
            <a:r>
              <a:rPr lang="en-US" sz="2000" dirty="0"/>
              <a:t> Species</a:t>
            </a:r>
          </a:p>
          <a:p>
            <a:r>
              <a:rPr lang="en-US" sz="2000" dirty="0"/>
              <a:t>1          5.1         3.5         		 0         		0.2  		</a:t>
            </a:r>
            <a:r>
              <a:rPr lang="en-US" sz="2000" dirty="0" err="1"/>
              <a:t>setosa</a:t>
            </a:r>
            <a:endParaRPr lang="en-US" sz="2000" dirty="0"/>
          </a:p>
          <a:p>
            <a:r>
              <a:rPr lang="en-US" sz="2000" dirty="0"/>
              <a:t>2          4.9         3.0        		 0         		0.2  		</a:t>
            </a:r>
            <a:r>
              <a:rPr lang="en-US" sz="2000" dirty="0" err="1"/>
              <a:t>setosa</a:t>
            </a:r>
            <a:endParaRPr lang="en-US" sz="2000" dirty="0"/>
          </a:p>
          <a:p>
            <a:r>
              <a:rPr lang="en-US" sz="2000" dirty="0">
                <a:highlight>
                  <a:srgbClr val="FFFF00"/>
                </a:highlight>
              </a:rPr>
              <a:t>3          4.7         3.2         		 -1         		0.2  		</a:t>
            </a:r>
            <a:r>
              <a:rPr lang="en-US" sz="2000" dirty="0" err="1">
                <a:highlight>
                  <a:srgbClr val="FFFF00"/>
                </a:highlight>
              </a:rPr>
              <a:t>setosa</a:t>
            </a:r>
            <a:endParaRPr lang="en-US" sz="2000" dirty="0">
              <a:highlight>
                <a:srgbClr val="FFFF00"/>
              </a:highlight>
            </a:endParaRPr>
          </a:p>
          <a:p>
            <a:r>
              <a:rPr lang="en-US" sz="2000" dirty="0"/>
              <a:t>4          4.6         3.1       		 	 1         		0.2  		</a:t>
            </a:r>
            <a:r>
              <a:rPr lang="en-US" sz="2000" dirty="0" err="1"/>
              <a:t>setosa</a:t>
            </a:r>
            <a:endParaRPr lang="en-US" sz="2000" dirty="0"/>
          </a:p>
          <a:p>
            <a:r>
              <a:rPr lang="en-US" sz="2000" dirty="0"/>
              <a:t>5          5.0         3.6       		 	 0         		0.2  		</a:t>
            </a:r>
            <a:r>
              <a:rPr lang="en-US" sz="2000" dirty="0" err="1"/>
              <a:t>setosa</a:t>
            </a:r>
            <a:endParaRPr lang="en-US" sz="2000" dirty="0"/>
          </a:p>
          <a:p>
            <a:r>
              <a:rPr lang="en-US" sz="2000" dirty="0">
                <a:highlight>
                  <a:srgbClr val="FFFF00"/>
                </a:highlight>
              </a:rPr>
              <a:t>6          5.4         3.9        		 3         		0.4  		</a:t>
            </a:r>
            <a:r>
              <a:rPr lang="en-US" sz="2000" dirty="0" err="1">
                <a:highlight>
                  <a:srgbClr val="FFFF00"/>
                </a:highlight>
              </a:rPr>
              <a:t>setosa</a:t>
            </a:r>
            <a:endParaRPr lang="en-US" sz="2000" dirty="0">
              <a:highlight>
                <a:srgbClr val="FFFF00"/>
              </a:highlight>
            </a:endParaRPr>
          </a:p>
          <a:p>
            <a:endParaRPr lang="en-US" sz="2000" dirty="0"/>
          </a:p>
        </p:txBody>
      </p:sp>
      <p:sp>
        <p:nvSpPr>
          <p:cNvPr id="3" name="TextBox 2">
            <a:extLst>
              <a:ext uri="{FF2B5EF4-FFF2-40B4-BE49-F238E27FC236}">
                <a16:creationId xmlns:a16="http://schemas.microsoft.com/office/drawing/2014/main" id="{30B6E46D-5572-4947-A9E6-37314D77189D}"/>
              </a:ext>
            </a:extLst>
          </p:cNvPr>
          <p:cNvSpPr txBox="1"/>
          <p:nvPr/>
        </p:nvSpPr>
        <p:spPr>
          <a:xfrm>
            <a:off x="7868095" y="5273749"/>
            <a:ext cx="3636334" cy="1938992"/>
          </a:xfrm>
          <a:prstGeom prst="rect">
            <a:avLst/>
          </a:prstGeom>
          <a:noFill/>
        </p:spPr>
        <p:txBody>
          <a:bodyPr wrap="square" rtlCol="0">
            <a:spAutoFit/>
          </a:bodyPr>
          <a:lstStyle/>
          <a:p>
            <a:pPr algn="l"/>
            <a:r>
              <a:rPr lang="en-US" sz="2400" b="1" dirty="0">
                <a:solidFill>
                  <a:srgbClr val="5A2781"/>
                </a:solidFill>
              </a:rPr>
              <a:t>For k-fold and Leave-one-out, max and min depend on fold, so normalization would need to be performed for each fold.</a:t>
            </a:r>
          </a:p>
        </p:txBody>
      </p:sp>
      <p:pic>
        <p:nvPicPr>
          <p:cNvPr id="2" name="Picture 1">
            <a:extLst>
              <a:ext uri="{FF2B5EF4-FFF2-40B4-BE49-F238E27FC236}">
                <a16:creationId xmlns:a16="http://schemas.microsoft.com/office/drawing/2014/main" id="{4C52E402-66CB-5CFA-0C6F-C666CED61318}"/>
              </a:ext>
            </a:extLst>
          </p:cNvPr>
          <p:cNvPicPr>
            <a:picLocks noChangeAspect="1"/>
          </p:cNvPicPr>
          <p:nvPr/>
        </p:nvPicPr>
        <p:blipFill rotWithShape="1">
          <a:blip r:embed="rId2"/>
          <a:srcRect l="18596"/>
          <a:stretch/>
        </p:blipFill>
        <p:spPr>
          <a:xfrm>
            <a:off x="7230139" y="1130600"/>
            <a:ext cx="4542716" cy="731520"/>
          </a:xfrm>
          <a:prstGeom prst="rect">
            <a:avLst/>
          </a:prstGeom>
        </p:spPr>
      </p:pic>
    </p:spTree>
    <p:extLst>
      <p:ext uri="{BB962C8B-B14F-4D97-AF65-F5344CB8AC3E}">
        <p14:creationId xmlns:p14="http://schemas.microsoft.com/office/powerpoint/2010/main" val="40765897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09D352-5789-5A60-75FB-F25517B64E45}"/>
            </a:ext>
          </a:extLst>
        </p:cNvPr>
        <p:cNvGrpSpPr/>
        <p:nvPr/>
      </p:nvGrpSpPr>
      <p:grpSpPr>
        <a:xfrm>
          <a:off x="0" y="0"/>
          <a:ext cx="0" cy="0"/>
          <a:chOff x="0" y="0"/>
          <a:chExt cx="0" cy="0"/>
        </a:xfrm>
      </p:grpSpPr>
      <p:pic>
        <p:nvPicPr>
          <p:cNvPr id="7" name="Picture 6" descr="A picture containing line, diagram, text, screenshot&#10;&#10;Description automatically generated">
            <a:extLst>
              <a:ext uri="{FF2B5EF4-FFF2-40B4-BE49-F238E27FC236}">
                <a16:creationId xmlns:a16="http://schemas.microsoft.com/office/drawing/2014/main" id="{A1C65260-24F2-BF8A-2840-EECB807F17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227" y="381255"/>
            <a:ext cx="11887200" cy="4245429"/>
          </a:xfrm>
          <a:prstGeom prst="rect">
            <a:avLst/>
          </a:prstGeom>
        </p:spPr>
      </p:pic>
      <p:pic>
        <p:nvPicPr>
          <p:cNvPr id="9" name="Picture 8" descr="A picture containing line, diagram, plot, screenshot&#10;&#10;Description automatically generated">
            <a:extLst>
              <a:ext uri="{FF2B5EF4-FFF2-40B4-BE49-F238E27FC236}">
                <a16:creationId xmlns:a16="http://schemas.microsoft.com/office/drawing/2014/main" id="{A9ECD01C-F56E-EB1C-4E3A-E8FE3E6FC7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9431" y="4550469"/>
            <a:ext cx="4309109" cy="2926080"/>
          </a:xfrm>
          <a:prstGeom prst="rect">
            <a:avLst/>
          </a:prstGeom>
        </p:spPr>
      </p:pic>
      <p:sp>
        <p:nvSpPr>
          <p:cNvPr id="5" name="TextBox 4">
            <a:extLst>
              <a:ext uri="{FF2B5EF4-FFF2-40B4-BE49-F238E27FC236}">
                <a16:creationId xmlns:a16="http://schemas.microsoft.com/office/drawing/2014/main" id="{30FB2900-DBE1-3F27-8576-1D5FBDD725B4}"/>
              </a:ext>
            </a:extLst>
          </p:cNvPr>
          <p:cNvSpPr txBox="1"/>
          <p:nvPr/>
        </p:nvSpPr>
        <p:spPr>
          <a:xfrm>
            <a:off x="112188" y="59313"/>
            <a:ext cx="9563986" cy="369332"/>
          </a:xfrm>
          <a:prstGeom prst="rect">
            <a:avLst/>
          </a:prstGeom>
          <a:noFill/>
        </p:spPr>
        <p:txBody>
          <a:bodyPr wrap="square">
            <a:spAutoFit/>
          </a:bodyPr>
          <a:lstStyle/>
          <a:p>
            <a:r>
              <a:rPr lang="en-US" dirty="0">
                <a:hlinkClick r:id="rId4"/>
              </a:rPr>
              <a:t>Ivan Meza</a:t>
            </a:r>
            <a:r>
              <a:rPr lang="en-US" dirty="0"/>
              <a:t> </a:t>
            </a:r>
            <a:r>
              <a:rPr lang="en-US" dirty="0">
                <a:hlinkClick r:id="rId5"/>
              </a:rPr>
              <a:t>http://turing.iimas.unam.mx/~ivanvladimir/slides/rpyaa/02_regression.html#/60</a:t>
            </a:r>
            <a:r>
              <a:rPr lang="en-US" dirty="0"/>
              <a:t> </a:t>
            </a:r>
          </a:p>
        </p:txBody>
      </p:sp>
      <p:sp>
        <p:nvSpPr>
          <p:cNvPr id="11" name="TextBox 10">
            <a:extLst>
              <a:ext uri="{FF2B5EF4-FFF2-40B4-BE49-F238E27FC236}">
                <a16:creationId xmlns:a16="http://schemas.microsoft.com/office/drawing/2014/main" id="{2626E4D9-519E-0D6C-21E7-7972B6A5DE1C}"/>
              </a:ext>
            </a:extLst>
          </p:cNvPr>
          <p:cNvSpPr txBox="1"/>
          <p:nvPr/>
        </p:nvSpPr>
        <p:spPr>
          <a:xfrm>
            <a:off x="7704997" y="7291883"/>
            <a:ext cx="3942355" cy="369332"/>
          </a:xfrm>
          <a:prstGeom prst="rect">
            <a:avLst/>
          </a:prstGeom>
          <a:noFill/>
        </p:spPr>
        <p:txBody>
          <a:bodyPr wrap="square">
            <a:spAutoFit/>
          </a:bodyPr>
          <a:lstStyle/>
          <a:p>
            <a:r>
              <a:rPr lang="en-US" dirty="0">
                <a:hlinkClick r:id="rId6"/>
              </a:rPr>
              <a:t>https://it.wikipedia.org/wiki/Overfitting</a:t>
            </a:r>
            <a:r>
              <a:rPr lang="en-US" dirty="0"/>
              <a:t> </a:t>
            </a:r>
          </a:p>
        </p:txBody>
      </p:sp>
      <p:sp>
        <p:nvSpPr>
          <p:cNvPr id="14" name="TextBox 13">
            <a:extLst>
              <a:ext uri="{FF2B5EF4-FFF2-40B4-BE49-F238E27FC236}">
                <a16:creationId xmlns:a16="http://schemas.microsoft.com/office/drawing/2014/main" id="{D4D4C041-912F-B05E-5A41-3827FDF3C69C}"/>
              </a:ext>
            </a:extLst>
          </p:cNvPr>
          <p:cNvSpPr txBox="1"/>
          <p:nvPr/>
        </p:nvSpPr>
        <p:spPr>
          <a:xfrm>
            <a:off x="1244010" y="4468780"/>
            <a:ext cx="5018567" cy="523220"/>
          </a:xfrm>
          <a:prstGeom prst="rect">
            <a:avLst/>
          </a:prstGeom>
          <a:noFill/>
        </p:spPr>
        <p:txBody>
          <a:bodyPr wrap="square" rtlCol="0">
            <a:spAutoFit/>
          </a:bodyPr>
          <a:lstStyle/>
          <a:p>
            <a:r>
              <a:rPr lang="en-US" sz="2800" dirty="0">
                <a:solidFill>
                  <a:srgbClr val="5A2781"/>
                </a:solidFill>
              </a:rPr>
              <a:t>Underfitting versus overfitting</a:t>
            </a:r>
          </a:p>
        </p:txBody>
      </p:sp>
      <p:pic>
        <p:nvPicPr>
          <p:cNvPr id="16" name="Graphic 15">
            <a:extLst>
              <a:ext uri="{FF2B5EF4-FFF2-40B4-BE49-F238E27FC236}">
                <a16:creationId xmlns:a16="http://schemas.microsoft.com/office/drawing/2014/main" id="{9268B9B6-3DE2-F0F5-EDF6-9A024080B1C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169819" y="5079100"/>
            <a:ext cx="3166948" cy="914400"/>
          </a:xfrm>
          <a:prstGeom prst="rect">
            <a:avLst/>
          </a:prstGeom>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88C36700-2E32-1D1B-F4D8-087B899C4E31}"/>
                  </a:ext>
                </a:extLst>
              </p:cNvPr>
              <p:cNvSpPr txBox="1"/>
              <p:nvPr/>
            </p:nvSpPr>
            <p:spPr>
              <a:xfrm>
                <a:off x="916396" y="6311309"/>
                <a:ext cx="5438412" cy="43088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2800" b="0" i="1" dirty="0" smtClean="0">
                          <a:solidFill>
                            <a:srgbClr val="5A2781"/>
                          </a:solidFill>
                          <a:latin typeface="Cambria Math" panose="02040503050406030204" pitchFamily="18" charset="0"/>
                        </a:rPr>
                        <m:t>𝐸𝑥</m:t>
                      </m:r>
                      <m:r>
                        <a:rPr lang="en-US" sz="2800" b="0" i="1" dirty="0" smtClean="0">
                          <a:solidFill>
                            <a:srgbClr val="5A2781"/>
                          </a:solidFill>
                          <a:latin typeface="Cambria Math" panose="02040503050406030204" pitchFamily="18" charset="0"/>
                        </a:rPr>
                        <m:t>:    </m:t>
                      </m:r>
                      <m:r>
                        <a:rPr lang="en-US" sz="2800" i="1" dirty="0" smtClean="0">
                          <a:solidFill>
                            <a:srgbClr val="5A2781"/>
                          </a:solidFill>
                          <a:latin typeface="Cambria Math" panose="02040503050406030204" pitchFamily="18" charset="0"/>
                        </a:rPr>
                        <m:t>𝑓</m:t>
                      </m:r>
                      <m:d>
                        <m:dPr>
                          <m:ctrlPr>
                            <a:rPr lang="en-US" sz="2800" i="1" dirty="0" smtClean="0">
                              <a:solidFill>
                                <a:srgbClr val="5A2781"/>
                              </a:solidFill>
                              <a:latin typeface="Cambria Math" panose="02040503050406030204" pitchFamily="18" charset="0"/>
                            </a:rPr>
                          </m:ctrlPr>
                        </m:dPr>
                        <m:e>
                          <m:r>
                            <a:rPr lang="en-US" sz="2800" i="1" dirty="0" smtClean="0">
                              <a:solidFill>
                                <a:srgbClr val="5A2781"/>
                              </a:solidFill>
                              <a:latin typeface="Cambria Math" panose="02040503050406030204" pitchFamily="18" charset="0"/>
                            </a:rPr>
                            <m:t>𝑥</m:t>
                          </m:r>
                        </m:e>
                      </m:d>
                      <m:r>
                        <a:rPr lang="en-US" sz="2800" i="0" dirty="0" smtClean="0">
                          <a:solidFill>
                            <a:srgbClr val="5A2781"/>
                          </a:solidFill>
                          <a:latin typeface="Cambria Math" panose="02040503050406030204" pitchFamily="18" charset="0"/>
                        </a:rPr>
                        <m:t>=</m:t>
                      </m:r>
                      <m:sSub>
                        <m:sSubPr>
                          <m:ctrlPr>
                            <a:rPr lang="en-US" sz="2800" i="1" dirty="0" smtClean="0">
                              <a:solidFill>
                                <a:srgbClr val="5A2781"/>
                              </a:solidFill>
                              <a:latin typeface="Cambria Math" panose="02040503050406030204" pitchFamily="18" charset="0"/>
                            </a:rPr>
                          </m:ctrlPr>
                        </m:sSubPr>
                        <m:e>
                          <m:r>
                            <a:rPr lang="en-US" sz="2800" i="1" dirty="0" smtClean="0">
                              <a:solidFill>
                                <a:srgbClr val="5A2781"/>
                              </a:solidFill>
                              <a:latin typeface="Cambria Math" panose="02040503050406030204" pitchFamily="18" charset="0"/>
                            </a:rPr>
                            <m:t>𝑎</m:t>
                          </m:r>
                        </m:e>
                        <m:sub>
                          <m:r>
                            <a:rPr lang="en-US" sz="2800" i="0" dirty="0" smtClean="0">
                              <a:solidFill>
                                <a:srgbClr val="5A2781"/>
                              </a:solidFill>
                              <a:latin typeface="Cambria Math" panose="02040503050406030204" pitchFamily="18" charset="0"/>
                            </a:rPr>
                            <m:t>0</m:t>
                          </m:r>
                        </m:sub>
                      </m:sSub>
                      <m:r>
                        <a:rPr lang="en-US" sz="2800" i="0" dirty="0" smtClean="0">
                          <a:solidFill>
                            <a:srgbClr val="5A2781"/>
                          </a:solidFill>
                          <a:latin typeface="Cambria Math" panose="02040503050406030204" pitchFamily="18" charset="0"/>
                        </a:rPr>
                        <m:t>+</m:t>
                      </m:r>
                      <m:sSub>
                        <m:sSubPr>
                          <m:ctrlPr>
                            <a:rPr lang="en-US" sz="2800" i="1" dirty="0" smtClean="0">
                              <a:solidFill>
                                <a:srgbClr val="5A2781"/>
                              </a:solidFill>
                              <a:latin typeface="Cambria Math" panose="02040503050406030204" pitchFamily="18" charset="0"/>
                            </a:rPr>
                          </m:ctrlPr>
                        </m:sSubPr>
                        <m:e>
                          <m:r>
                            <a:rPr lang="en-US" sz="2800" i="1" dirty="0" smtClean="0">
                              <a:solidFill>
                                <a:srgbClr val="5A2781"/>
                              </a:solidFill>
                              <a:latin typeface="Cambria Math" panose="02040503050406030204" pitchFamily="18" charset="0"/>
                            </a:rPr>
                            <m:t>𝑎</m:t>
                          </m:r>
                        </m:e>
                        <m:sub>
                          <m:r>
                            <a:rPr lang="en-US" sz="2800" i="0" dirty="0" smtClean="0">
                              <a:solidFill>
                                <a:srgbClr val="5A2781"/>
                              </a:solidFill>
                              <a:latin typeface="Cambria Math" panose="02040503050406030204" pitchFamily="18" charset="0"/>
                            </a:rPr>
                            <m:t>1</m:t>
                          </m:r>
                        </m:sub>
                      </m:sSub>
                      <m:r>
                        <a:rPr lang="en-US" sz="2800" i="1" dirty="0" smtClean="0">
                          <a:solidFill>
                            <a:srgbClr val="5A2781"/>
                          </a:solidFill>
                          <a:latin typeface="Cambria Math" panose="02040503050406030204" pitchFamily="18" charset="0"/>
                        </a:rPr>
                        <m:t>𝑥</m:t>
                      </m:r>
                      <m:r>
                        <a:rPr lang="en-US" sz="2800" i="0" dirty="0" smtClean="0">
                          <a:solidFill>
                            <a:srgbClr val="5A2781"/>
                          </a:solidFill>
                          <a:latin typeface="Cambria Math" panose="02040503050406030204" pitchFamily="18" charset="0"/>
                        </a:rPr>
                        <m:t>+…+</m:t>
                      </m:r>
                      <m:sSub>
                        <m:sSubPr>
                          <m:ctrlPr>
                            <a:rPr lang="en-US" sz="2800" i="1" dirty="0" smtClean="0">
                              <a:solidFill>
                                <a:srgbClr val="5A2781"/>
                              </a:solidFill>
                              <a:latin typeface="Cambria Math" panose="02040503050406030204" pitchFamily="18" charset="0"/>
                            </a:rPr>
                          </m:ctrlPr>
                        </m:sSubPr>
                        <m:e>
                          <m:r>
                            <a:rPr lang="en-US" sz="2800" i="1" dirty="0" smtClean="0">
                              <a:solidFill>
                                <a:srgbClr val="5A2781"/>
                              </a:solidFill>
                              <a:latin typeface="Cambria Math" panose="02040503050406030204" pitchFamily="18" charset="0"/>
                            </a:rPr>
                            <m:t>𝑎</m:t>
                          </m:r>
                        </m:e>
                        <m:sub>
                          <m:r>
                            <a:rPr lang="en-US" sz="2800" i="1" dirty="0" smtClean="0">
                              <a:solidFill>
                                <a:srgbClr val="5A2781"/>
                              </a:solidFill>
                              <a:latin typeface="Cambria Math" panose="02040503050406030204" pitchFamily="18" charset="0"/>
                            </a:rPr>
                            <m:t>𝑛</m:t>
                          </m:r>
                        </m:sub>
                      </m:sSub>
                      <m:sSup>
                        <m:sSupPr>
                          <m:ctrlPr>
                            <a:rPr lang="en-US" sz="2800" i="1" dirty="0" smtClean="0">
                              <a:solidFill>
                                <a:srgbClr val="5A2781"/>
                              </a:solidFill>
                              <a:latin typeface="Cambria Math" panose="02040503050406030204" pitchFamily="18" charset="0"/>
                            </a:rPr>
                          </m:ctrlPr>
                        </m:sSupPr>
                        <m:e>
                          <m:r>
                            <a:rPr lang="en-US" sz="2800" i="1" dirty="0" smtClean="0">
                              <a:solidFill>
                                <a:srgbClr val="5A2781"/>
                              </a:solidFill>
                              <a:latin typeface="Cambria Math" panose="02040503050406030204" pitchFamily="18" charset="0"/>
                            </a:rPr>
                            <m:t>𝑥</m:t>
                          </m:r>
                        </m:e>
                        <m:sup>
                          <m:r>
                            <a:rPr lang="en-US" sz="2800" i="1" dirty="0" smtClean="0">
                              <a:solidFill>
                                <a:srgbClr val="5A2781"/>
                              </a:solidFill>
                              <a:latin typeface="Cambria Math" panose="02040503050406030204" pitchFamily="18" charset="0"/>
                            </a:rPr>
                            <m:t>𝑛</m:t>
                          </m:r>
                        </m:sup>
                      </m:sSup>
                    </m:oMath>
                  </m:oMathPara>
                </a14:m>
                <a:endParaRPr lang="en-US" sz="2800" dirty="0">
                  <a:solidFill>
                    <a:srgbClr val="5A2781"/>
                  </a:solidFill>
                </a:endParaRPr>
              </a:p>
            </p:txBody>
          </p:sp>
        </mc:Choice>
        <mc:Fallback xmlns="">
          <p:sp>
            <p:nvSpPr>
              <p:cNvPr id="3" name="TextBox 2">
                <a:extLst>
                  <a:ext uri="{FF2B5EF4-FFF2-40B4-BE49-F238E27FC236}">
                    <a16:creationId xmlns:a16="http://schemas.microsoft.com/office/drawing/2014/main" id="{88C36700-2E32-1D1B-F4D8-087B899C4E31}"/>
                  </a:ext>
                </a:extLst>
              </p:cNvPr>
              <p:cNvSpPr txBox="1">
                <a:spLocks noRot="1" noChangeAspect="1" noMove="1" noResize="1" noEditPoints="1" noAdjustHandles="1" noChangeArrowheads="1" noChangeShapeType="1" noTextEdit="1"/>
              </p:cNvSpPr>
              <p:nvPr/>
            </p:nvSpPr>
            <p:spPr>
              <a:xfrm>
                <a:off x="916396" y="6311309"/>
                <a:ext cx="5438412" cy="430887"/>
              </a:xfrm>
              <a:prstGeom prst="rect">
                <a:avLst/>
              </a:prstGeom>
              <a:blipFill>
                <a:blip r:embed="rId9"/>
                <a:stretch>
                  <a:fillRect/>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DB64BFD5-4344-970A-BE41-38D0D076F2E5}"/>
              </a:ext>
            </a:extLst>
          </p:cNvPr>
          <p:cNvSpPr txBox="1"/>
          <p:nvPr/>
        </p:nvSpPr>
        <p:spPr>
          <a:xfrm>
            <a:off x="1892300" y="6954573"/>
            <a:ext cx="5943600" cy="523220"/>
          </a:xfrm>
          <a:prstGeom prst="rect">
            <a:avLst/>
          </a:prstGeom>
          <a:noFill/>
        </p:spPr>
        <p:txBody>
          <a:bodyPr wrap="square">
            <a:spAutoFit/>
          </a:bodyPr>
          <a:lstStyle/>
          <a:p>
            <a:r>
              <a:rPr lang="en-US" sz="2800" b="1" dirty="0">
                <a:solidFill>
                  <a:srgbClr val="7030A0"/>
                </a:solidFill>
              </a:rPr>
              <a:t>Bias Variance Tradeoff </a:t>
            </a:r>
          </a:p>
        </p:txBody>
      </p:sp>
    </p:spTree>
    <p:extLst>
      <p:ext uri="{BB962C8B-B14F-4D97-AF65-F5344CB8AC3E}">
        <p14:creationId xmlns:p14="http://schemas.microsoft.com/office/powerpoint/2010/main" val="5188979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DA9909F-2116-E855-DA37-3AA8FB132621}"/>
              </a:ext>
            </a:extLst>
          </p:cNvPr>
          <p:cNvPicPr>
            <a:picLocks noChangeAspect="1"/>
          </p:cNvPicPr>
          <p:nvPr/>
        </p:nvPicPr>
        <p:blipFill rotWithShape="1">
          <a:blip r:embed="rId2"/>
          <a:srcRect l="4121"/>
          <a:stretch/>
        </p:blipFill>
        <p:spPr>
          <a:xfrm>
            <a:off x="2184396" y="393571"/>
            <a:ext cx="7565402" cy="7223760"/>
          </a:xfrm>
          <a:prstGeom prst="rect">
            <a:avLst/>
          </a:prstGeom>
        </p:spPr>
      </p:pic>
      <p:sp>
        <p:nvSpPr>
          <p:cNvPr id="7" name="TextBox 6">
            <a:extLst>
              <a:ext uri="{FF2B5EF4-FFF2-40B4-BE49-F238E27FC236}">
                <a16:creationId xmlns:a16="http://schemas.microsoft.com/office/drawing/2014/main" id="{FE3AFD5C-8020-6163-0074-C9A8F8DD8A61}"/>
              </a:ext>
            </a:extLst>
          </p:cNvPr>
          <p:cNvSpPr txBox="1"/>
          <p:nvPr/>
        </p:nvSpPr>
        <p:spPr>
          <a:xfrm>
            <a:off x="-14603" y="7214969"/>
            <a:ext cx="4446903" cy="584775"/>
          </a:xfrm>
          <a:prstGeom prst="rect">
            <a:avLst/>
          </a:prstGeom>
          <a:noFill/>
        </p:spPr>
        <p:txBody>
          <a:bodyPr wrap="square">
            <a:spAutoFit/>
          </a:bodyPr>
          <a:lstStyle/>
          <a:p>
            <a:r>
              <a:rPr lang="en-US" sz="1600" dirty="0">
                <a:hlinkClick r:id=""/>
              </a:rPr>
              <a:t>https://www.machinelearningplus.com/</a:t>
            </a:r>
          </a:p>
          <a:p>
            <a:r>
              <a:rPr lang="en-US" sz="1600" dirty="0">
                <a:hlinkClick r:id=""/>
              </a:rPr>
              <a:t>machine-learning/bias-variance-tradeoff/</a:t>
            </a:r>
            <a:r>
              <a:rPr lang="en-US" sz="1600" dirty="0"/>
              <a:t> </a:t>
            </a:r>
          </a:p>
        </p:txBody>
      </p:sp>
    </p:spTree>
    <p:extLst>
      <p:ext uri="{BB962C8B-B14F-4D97-AF65-F5344CB8AC3E}">
        <p14:creationId xmlns:p14="http://schemas.microsoft.com/office/powerpoint/2010/main" val="26333253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2CA6BB-80D5-B5C2-12B7-2196F91E584C}"/>
              </a:ext>
            </a:extLst>
          </p:cNvPr>
          <p:cNvPicPr>
            <a:picLocks noChangeAspect="1"/>
          </p:cNvPicPr>
          <p:nvPr/>
        </p:nvPicPr>
        <p:blipFill>
          <a:blip r:embed="rId2"/>
          <a:stretch>
            <a:fillRect/>
          </a:stretch>
        </p:blipFill>
        <p:spPr>
          <a:xfrm>
            <a:off x="297950" y="1580978"/>
            <a:ext cx="5401444" cy="4846320"/>
          </a:xfrm>
          <a:prstGeom prst="rect">
            <a:avLst/>
          </a:prstGeom>
        </p:spPr>
      </p:pic>
      <p:sp>
        <p:nvSpPr>
          <p:cNvPr id="5" name="TextBox 4">
            <a:extLst>
              <a:ext uri="{FF2B5EF4-FFF2-40B4-BE49-F238E27FC236}">
                <a16:creationId xmlns:a16="http://schemas.microsoft.com/office/drawing/2014/main" id="{C8291553-BBC5-7C44-0FAE-80006BFE3FC3}"/>
              </a:ext>
            </a:extLst>
          </p:cNvPr>
          <p:cNvSpPr txBox="1"/>
          <p:nvPr/>
        </p:nvSpPr>
        <p:spPr>
          <a:xfrm>
            <a:off x="526550" y="6804329"/>
            <a:ext cx="5943600" cy="369332"/>
          </a:xfrm>
          <a:prstGeom prst="rect">
            <a:avLst/>
          </a:prstGeom>
          <a:noFill/>
        </p:spPr>
        <p:txBody>
          <a:bodyPr wrap="square">
            <a:spAutoFit/>
          </a:bodyPr>
          <a:lstStyle/>
          <a:p>
            <a:r>
              <a:rPr lang="en-US" dirty="0">
                <a:hlinkClick r:id="rId3"/>
              </a:rPr>
              <a:t>https://www.youtube.com/watch?v=EuBBz3bI-aA</a:t>
            </a:r>
            <a:r>
              <a:rPr lang="en-US" dirty="0"/>
              <a:t> </a:t>
            </a:r>
          </a:p>
        </p:txBody>
      </p:sp>
      <p:pic>
        <p:nvPicPr>
          <p:cNvPr id="7" name="Picture 6">
            <a:extLst>
              <a:ext uri="{FF2B5EF4-FFF2-40B4-BE49-F238E27FC236}">
                <a16:creationId xmlns:a16="http://schemas.microsoft.com/office/drawing/2014/main" id="{838240A1-504A-6565-1F4C-BEB28A08D3BB}"/>
              </a:ext>
            </a:extLst>
          </p:cNvPr>
          <p:cNvPicPr>
            <a:picLocks noChangeAspect="1"/>
          </p:cNvPicPr>
          <p:nvPr/>
        </p:nvPicPr>
        <p:blipFill>
          <a:blip r:embed="rId4"/>
          <a:stretch>
            <a:fillRect/>
          </a:stretch>
        </p:blipFill>
        <p:spPr>
          <a:xfrm>
            <a:off x="6470150" y="1607009"/>
            <a:ext cx="5212080" cy="4813293"/>
          </a:xfrm>
          <a:prstGeom prst="rect">
            <a:avLst/>
          </a:prstGeom>
        </p:spPr>
      </p:pic>
      <p:sp>
        <p:nvSpPr>
          <p:cNvPr id="9" name="TextBox 8">
            <a:extLst>
              <a:ext uri="{FF2B5EF4-FFF2-40B4-BE49-F238E27FC236}">
                <a16:creationId xmlns:a16="http://schemas.microsoft.com/office/drawing/2014/main" id="{AFD97E4F-697F-3981-D8B7-A2775AEF5A8D}"/>
              </a:ext>
            </a:extLst>
          </p:cNvPr>
          <p:cNvSpPr txBox="1"/>
          <p:nvPr/>
        </p:nvSpPr>
        <p:spPr>
          <a:xfrm>
            <a:off x="4140200" y="363273"/>
            <a:ext cx="5943600" cy="523220"/>
          </a:xfrm>
          <a:prstGeom prst="rect">
            <a:avLst/>
          </a:prstGeom>
          <a:noFill/>
        </p:spPr>
        <p:txBody>
          <a:bodyPr wrap="square">
            <a:spAutoFit/>
          </a:bodyPr>
          <a:lstStyle/>
          <a:p>
            <a:r>
              <a:rPr lang="en-US" sz="2800" dirty="0">
                <a:solidFill>
                  <a:srgbClr val="7030A0"/>
                </a:solidFill>
              </a:rPr>
              <a:t>Bias Variance Tradeoff </a:t>
            </a:r>
          </a:p>
        </p:txBody>
      </p:sp>
    </p:spTree>
    <p:extLst>
      <p:ext uri="{BB962C8B-B14F-4D97-AF65-F5344CB8AC3E}">
        <p14:creationId xmlns:p14="http://schemas.microsoft.com/office/powerpoint/2010/main" val="34620242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0FF6A7-FDDD-C446-0BF6-5B48FB04685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A0A8F59D-FCCB-7333-68DD-5947D5BA1286}"/>
              </a:ext>
            </a:extLst>
          </p:cNvPr>
          <p:cNvPicPr>
            <a:picLocks noChangeAspect="1"/>
          </p:cNvPicPr>
          <p:nvPr/>
        </p:nvPicPr>
        <p:blipFill>
          <a:blip r:embed="rId2"/>
          <a:stretch>
            <a:fillRect/>
          </a:stretch>
        </p:blipFill>
        <p:spPr>
          <a:xfrm>
            <a:off x="330035" y="2374808"/>
            <a:ext cx="9117685" cy="5029200"/>
          </a:xfrm>
          <a:prstGeom prst="rect">
            <a:avLst/>
          </a:prstGeom>
        </p:spPr>
      </p:pic>
      <p:sp>
        <p:nvSpPr>
          <p:cNvPr id="4" name="TextBox 3">
            <a:extLst>
              <a:ext uri="{FF2B5EF4-FFF2-40B4-BE49-F238E27FC236}">
                <a16:creationId xmlns:a16="http://schemas.microsoft.com/office/drawing/2014/main" id="{04470DA1-76D4-B2AA-8125-A2C54BCBD7B7}"/>
              </a:ext>
            </a:extLst>
          </p:cNvPr>
          <p:cNvSpPr txBox="1"/>
          <p:nvPr/>
        </p:nvSpPr>
        <p:spPr>
          <a:xfrm>
            <a:off x="755650" y="736600"/>
            <a:ext cx="10375900" cy="1569660"/>
          </a:xfrm>
          <a:prstGeom prst="rect">
            <a:avLst/>
          </a:prstGeom>
          <a:noFill/>
        </p:spPr>
        <p:txBody>
          <a:bodyPr wrap="square" rtlCol="0">
            <a:spAutoFit/>
          </a:bodyPr>
          <a:lstStyle/>
          <a:p>
            <a:pPr algn="l"/>
            <a:r>
              <a:rPr lang="en-US" sz="2400" dirty="0">
                <a:solidFill>
                  <a:srgbClr val="5A2781"/>
                </a:solidFill>
              </a:rPr>
              <a:t>The squiggly line is not biased towards linearity (or any other shape and thus in this case fits the training set perfectly).</a:t>
            </a:r>
          </a:p>
          <a:p>
            <a:pPr algn="l"/>
            <a:endParaRPr lang="en-US" sz="2400" dirty="0">
              <a:solidFill>
                <a:srgbClr val="5A2781"/>
              </a:solidFill>
            </a:endParaRPr>
          </a:p>
          <a:p>
            <a:pPr algn="l"/>
            <a:r>
              <a:rPr lang="en-US" sz="2400" dirty="0">
                <a:solidFill>
                  <a:srgbClr val="5A2781"/>
                </a:solidFill>
              </a:rPr>
              <a:t>But it does a horrible job on the testing data set:  </a:t>
            </a:r>
          </a:p>
        </p:txBody>
      </p:sp>
      <p:sp>
        <p:nvSpPr>
          <p:cNvPr id="5" name="TextBox 4">
            <a:extLst>
              <a:ext uri="{FF2B5EF4-FFF2-40B4-BE49-F238E27FC236}">
                <a16:creationId xmlns:a16="http://schemas.microsoft.com/office/drawing/2014/main" id="{5265D6C0-CC98-BD38-D408-73C79887A794}"/>
              </a:ext>
            </a:extLst>
          </p:cNvPr>
          <p:cNvSpPr txBox="1"/>
          <p:nvPr/>
        </p:nvSpPr>
        <p:spPr>
          <a:xfrm>
            <a:off x="4140200" y="109273"/>
            <a:ext cx="5943600" cy="523220"/>
          </a:xfrm>
          <a:prstGeom prst="rect">
            <a:avLst/>
          </a:prstGeom>
          <a:noFill/>
        </p:spPr>
        <p:txBody>
          <a:bodyPr wrap="square">
            <a:spAutoFit/>
          </a:bodyPr>
          <a:lstStyle/>
          <a:p>
            <a:r>
              <a:rPr lang="en-US" sz="2800" dirty="0">
                <a:solidFill>
                  <a:srgbClr val="7030A0"/>
                </a:solidFill>
              </a:rPr>
              <a:t>Bias Variance Tradeoff </a:t>
            </a:r>
          </a:p>
        </p:txBody>
      </p:sp>
      <p:pic>
        <p:nvPicPr>
          <p:cNvPr id="7" name="Picture 6">
            <a:extLst>
              <a:ext uri="{FF2B5EF4-FFF2-40B4-BE49-F238E27FC236}">
                <a16:creationId xmlns:a16="http://schemas.microsoft.com/office/drawing/2014/main" id="{FE3558B3-0420-F49D-CCA0-C7E3B9E5B9A5}"/>
              </a:ext>
            </a:extLst>
          </p:cNvPr>
          <p:cNvPicPr>
            <a:picLocks noChangeAspect="1"/>
          </p:cNvPicPr>
          <p:nvPr/>
        </p:nvPicPr>
        <p:blipFill>
          <a:blip r:embed="rId3"/>
          <a:stretch>
            <a:fillRect/>
          </a:stretch>
        </p:blipFill>
        <p:spPr>
          <a:xfrm>
            <a:off x="7099126" y="6202583"/>
            <a:ext cx="4781896" cy="1188720"/>
          </a:xfrm>
          <a:prstGeom prst="rect">
            <a:avLst/>
          </a:prstGeom>
        </p:spPr>
      </p:pic>
      <p:sp>
        <p:nvSpPr>
          <p:cNvPr id="8" name="TextBox 7">
            <a:extLst>
              <a:ext uri="{FF2B5EF4-FFF2-40B4-BE49-F238E27FC236}">
                <a16:creationId xmlns:a16="http://schemas.microsoft.com/office/drawing/2014/main" id="{FB58C192-D1A4-5F3F-42ED-70BD16FCBFF1}"/>
              </a:ext>
            </a:extLst>
          </p:cNvPr>
          <p:cNvSpPr txBox="1"/>
          <p:nvPr/>
        </p:nvSpPr>
        <p:spPr>
          <a:xfrm>
            <a:off x="7658100" y="1274608"/>
            <a:ext cx="4038600" cy="2308324"/>
          </a:xfrm>
          <a:prstGeom prst="rect">
            <a:avLst/>
          </a:prstGeom>
          <a:solidFill>
            <a:schemeClr val="accent6">
              <a:lumMod val="20000"/>
              <a:lumOff val="80000"/>
            </a:schemeClr>
          </a:solidFill>
        </p:spPr>
        <p:txBody>
          <a:bodyPr wrap="square" rtlCol="0">
            <a:spAutoFit/>
          </a:bodyPr>
          <a:lstStyle/>
          <a:p>
            <a:pPr algn="l"/>
            <a:r>
              <a:rPr lang="en-US" sz="2400" dirty="0">
                <a:solidFill>
                  <a:srgbClr val="5A2781"/>
                </a:solidFill>
              </a:rPr>
              <a:t>High Variance:</a:t>
            </a:r>
          </a:p>
          <a:p>
            <a:pPr algn="l"/>
            <a:r>
              <a:rPr lang="en-US" sz="2400" dirty="0">
                <a:solidFill>
                  <a:srgbClr val="5A2781"/>
                </a:solidFill>
              </a:rPr>
              <a:t>Calculate RSS = (residual) sum of  squares for different testing data sets.  The variance for this set of RSS will be high for the squiggly line.</a:t>
            </a:r>
          </a:p>
        </p:txBody>
      </p:sp>
    </p:spTree>
    <p:extLst>
      <p:ext uri="{BB962C8B-B14F-4D97-AF65-F5344CB8AC3E}">
        <p14:creationId xmlns:p14="http://schemas.microsoft.com/office/powerpoint/2010/main" val="6861152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85C016-0BBE-E9DD-F6CC-CB61BEE2156A}"/>
            </a:ext>
          </a:extLst>
        </p:cNvPr>
        <p:cNvGrpSpPr/>
        <p:nvPr/>
      </p:nvGrpSpPr>
      <p:grpSpPr>
        <a:xfrm>
          <a:off x="0" y="0"/>
          <a:ext cx="0" cy="0"/>
          <a:chOff x="0" y="0"/>
          <a:chExt cx="0" cy="0"/>
        </a:xfrm>
      </p:grpSpPr>
      <p:pic>
        <p:nvPicPr>
          <p:cNvPr id="7" name="Picture 6" descr="A picture containing line, diagram, text, screenshot&#10;&#10;Description automatically generated">
            <a:extLst>
              <a:ext uri="{FF2B5EF4-FFF2-40B4-BE49-F238E27FC236}">
                <a16:creationId xmlns:a16="http://schemas.microsoft.com/office/drawing/2014/main" id="{9E28AB37-4DA1-7120-4939-3050E26EEB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227" y="381255"/>
            <a:ext cx="11887200" cy="4245429"/>
          </a:xfrm>
          <a:prstGeom prst="rect">
            <a:avLst/>
          </a:prstGeom>
        </p:spPr>
      </p:pic>
      <p:pic>
        <p:nvPicPr>
          <p:cNvPr id="9" name="Picture 8" descr="A picture containing line, diagram, plot, screenshot&#10;&#10;Description automatically generated">
            <a:extLst>
              <a:ext uri="{FF2B5EF4-FFF2-40B4-BE49-F238E27FC236}">
                <a16:creationId xmlns:a16="http://schemas.microsoft.com/office/drawing/2014/main" id="{51F53C47-3593-6DED-F173-8AF165EE1B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9431" y="4550469"/>
            <a:ext cx="4309109" cy="2926080"/>
          </a:xfrm>
          <a:prstGeom prst="rect">
            <a:avLst/>
          </a:prstGeom>
        </p:spPr>
      </p:pic>
      <p:sp>
        <p:nvSpPr>
          <p:cNvPr id="5" name="TextBox 4">
            <a:extLst>
              <a:ext uri="{FF2B5EF4-FFF2-40B4-BE49-F238E27FC236}">
                <a16:creationId xmlns:a16="http://schemas.microsoft.com/office/drawing/2014/main" id="{A9C7DB3E-F3DA-4492-E878-0E4F5DA56938}"/>
              </a:ext>
            </a:extLst>
          </p:cNvPr>
          <p:cNvSpPr txBox="1"/>
          <p:nvPr/>
        </p:nvSpPr>
        <p:spPr>
          <a:xfrm>
            <a:off x="112188" y="59313"/>
            <a:ext cx="9563986" cy="369332"/>
          </a:xfrm>
          <a:prstGeom prst="rect">
            <a:avLst/>
          </a:prstGeom>
          <a:noFill/>
        </p:spPr>
        <p:txBody>
          <a:bodyPr wrap="square">
            <a:spAutoFit/>
          </a:bodyPr>
          <a:lstStyle/>
          <a:p>
            <a:r>
              <a:rPr lang="en-US" dirty="0">
                <a:hlinkClick r:id="rId4"/>
              </a:rPr>
              <a:t>Ivan Meza</a:t>
            </a:r>
            <a:r>
              <a:rPr lang="en-US" dirty="0"/>
              <a:t> </a:t>
            </a:r>
            <a:r>
              <a:rPr lang="en-US" dirty="0">
                <a:hlinkClick r:id="rId5"/>
              </a:rPr>
              <a:t>http://turing.iimas.unam.mx/~ivanvladimir/slides/rpyaa/02_regression.html#/60</a:t>
            </a:r>
            <a:r>
              <a:rPr lang="en-US" dirty="0"/>
              <a:t> </a:t>
            </a:r>
          </a:p>
        </p:txBody>
      </p:sp>
      <p:sp>
        <p:nvSpPr>
          <p:cNvPr id="11" name="TextBox 10">
            <a:extLst>
              <a:ext uri="{FF2B5EF4-FFF2-40B4-BE49-F238E27FC236}">
                <a16:creationId xmlns:a16="http://schemas.microsoft.com/office/drawing/2014/main" id="{D5A08BDB-82F9-2837-6C68-6443F17A4635}"/>
              </a:ext>
            </a:extLst>
          </p:cNvPr>
          <p:cNvSpPr txBox="1"/>
          <p:nvPr/>
        </p:nvSpPr>
        <p:spPr>
          <a:xfrm>
            <a:off x="7704997" y="7291883"/>
            <a:ext cx="3942355" cy="369332"/>
          </a:xfrm>
          <a:prstGeom prst="rect">
            <a:avLst/>
          </a:prstGeom>
          <a:noFill/>
        </p:spPr>
        <p:txBody>
          <a:bodyPr wrap="square">
            <a:spAutoFit/>
          </a:bodyPr>
          <a:lstStyle/>
          <a:p>
            <a:r>
              <a:rPr lang="en-US" dirty="0">
                <a:hlinkClick r:id="rId6"/>
              </a:rPr>
              <a:t>https://it.wikipedia.org/wiki/Overfitting</a:t>
            </a:r>
            <a:r>
              <a:rPr lang="en-US" dirty="0"/>
              <a:t> </a:t>
            </a:r>
          </a:p>
        </p:txBody>
      </p:sp>
      <p:sp>
        <p:nvSpPr>
          <p:cNvPr id="14" name="TextBox 13">
            <a:extLst>
              <a:ext uri="{FF2B5EF4-FFF2-40B4-BE49-F238E27FC236}">
                <a16:creationId xmlns:a16="http://schemas.microsoft.com/office/drawing/2014/main" id="{3319B700-602C-84E8-7195-6E4CCDA3AF00}"/>
              </a:ext>
            </a:extLst>
          </p:cNvPr>
          <p:cNvSpPr txBox="1"/>
          <p:nvPr/>
        </p:nvSpPr>
        <p:spPr>
          <a:xfrm>
            <a:off x="1244010" y="5256180"/>
            <a:ext cx="5018567" cy="523220"/>
          </a:xfrm>
          <a:prstGeom prst="rect">
            <a:avLst/>
          </a:prstGeom>
          <a:noFill/>
        </p:spPr>
        <p:txBody>
          <a:bodyPr wrap="square" rtlCol="0">
            <a:spAutoFit/>
          </a:bodyPr>
          <a:lstStyle/>
          <a:p>
            <a:r>
              <a:rPr lang="en-US" sz="2800" dirty="0">
                <a:solidFill>
                  <a:srgbClr val="C00000"/>
                </a:solidFill>
              </a:rPr>
              <a:t>Underfitting</a:t>
            </a:r>
            <a:r>
              <a:rPr lang="en-US" sz="2800" dirty="0">
                <a:solidFill>
                  <a:srgbClr val="5A2781"/>
                </a:solidFill>
              </a:rPr>
              <a:t> versus </a:t>
            </a:r>
            <a:r>
              <a:rPr lang="en-US" sz="2800" dirty="0">
                <a:solidFill>
                  <a:srgbClr val="002060"/>
                </a:solidFill>
              </a:rPr>
              <a:t>overfitting</a:t>
            </a:r>
          </a:p>
        </p:txBody>
      </p:sp>
      <p:pic>
        <p:nvPicPr>
          <p:cNvPr id="16" name="Graphic 15">
            <a:extLst>
              <a:ext uri="{FF2B5EF4-FFF2-40B4-BE49-F238E27FC236}">
                <a16:creationId xmlns:a16="http://schemas.microsoft.com/office/drawing/2014/main" id="{1BF19EC4-261C-8620-3AAE-752926DEBA7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169819" y="5866500"/>
            <a:ext cx="3166948" cy="914400"/>
          </a:xfrm>
          <a:prstGeom prst="rect">
            <a:avLst/>
          </a:prstGeom>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1FFFF454-1CED-9CF4-A06A-6BCFD3A97674}"/>
                  </a:ext>
                </a:extLst>
              </p:cNvPr>
              <p:cNvSpPr txBox="1"/>
              <p:nvPr/>
            </p:nvSpPr>
            <p:spPr>
              <a:xfrm>
                <a:off x="916396" y="7098709"/>
                <a:ext cx="5438412" cy="43088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2800" b="0" i="1" dirty="0" smtClean="0">
                          <a:solidFill>
                            <a:srgbClr val="5A2781"/>
                          </a:solidFill>
                          <a:latin typeface="Cambria Math" panose="02040503050406030204" pitchFamily="18" charset="0"/>
                        </a:rPr>
                        <m:t>𝐸𝑥</m:t>
                      </m:r>
                      <m:r>
                        <a:rPr lang="en-US" sz="2800" b="0" i="1" dirty="0" smtClean="0">
                          <a:solidFill>
                            <a:srgbClr val="5A2781"/>
                          </a:solidFill>
                          <a:latin typeface="Cambria Math" panose="02040503050406030204" pitchFamily="18" charset="0"/>
                        </a:rPr>
                        <m:t>:    </m:t>
                      </m:r>
                      <m:r>
                        <a:rPr lang="en-US" sz="2800" i="1" dirty="0" smtClean="0">
                          <a:solidFill>
                            <a:srgbClr val="5A2781"/>
                          </a:solidFill>
                          <a:latin typeface="Cambria Math" panose="02040503050406030204" pitchFamily="18" charset="0"/>
                        </a:rPr>
                        <m:t>𝑓</m:t>
                      </m:r>
                      <m:d>
                        <m:dPr>
                          <m:ctrlPr>
                            <a:rPr lang="en-US" sz="2800" i="1" dirty="0" smtClean="0">
                              <a:solidFill>
                                <a:srgbClr val="5A2781"/>
                              </a:solidFill>
                              <a:latin typeface="Cambria Math" panose="02040503050406030204" pitchFamily="18" charset="0"/>
                            </a:rPr>
                          </m:ctrlPr>
                        </m:dPr>
                        <m:e>
                          <m:r>
                            <a:rPr lang="en-US" sz="2800" i="1" dirty="0" smtClean="0">
                              <a:solidFill>
                                <a:srgbClr val="5A2781"/>
                              </a:solidFill>
                              <a:latin typeface="Cambria Math" panose="02040503050406030204" pitchFamily="18" charset="0"/>
                            </a:rPr>
                            <m:t>𝑥</m:t>
                          </m:r>
                        </m:e>
                      </m:d>
                      <m:r>
                        <a:rPr lang="en-US" sz="2800" i="0" dirty="0" smtClean="0">
                          <a:solidFill>
                            <a:srgbClr val="5A2781"/>
                          </a:solidFill>
                          <a:latin typeface="Cambria Math" panose="02040503050406030204" pitchFamily="18" charset="0"/>
                        </a:rPr>
                        <m:t>=</m:t>
                      </m:r>
                      <m:sSub>
                        <m:sSubPr>
                          <m:ctrlPr>
                            <a:rPr lang="en-US" sz="2800" i="1" dirty="0" smtClean="0">
                              <a:solidFill>
                                <a:srgbClr val="5A2781"/>
                              </a:solidFill>
                              <a:latin typeface="Cambria Math" panose="02040503050406030204" pitchFamily="18" charset="0"/>
                            </a:rPr>
                          </m:ctrlPr>
                        </m:sSubPr>
                        <m:e>
                          <m:r>
                            <a:rPr lang="en-US" sz="2800" i="1" dirty="0" smtClean="0">
                              <a:solidFill>
                                <a:srgbClr val="5A2781"/>
                              </a:solidFill>
                              <a:latin typeface="Cambria Math" panose="02040503050406030204" pitchFamily="18" charset="0"/>
                            </a:rPr>
                            <m:t>𝑎</m:t>
                          </m:r>
                        </m:e>
                        <m:sub>
                          <m:r>
                            <a:rPr lang="en-US" sz="2800" i="0" dirty="0" smtClean="0">
                              <a:solidFill>
                                <a:srgbClr val="5A2781"/>
                              </a:solidFill>
                              <a:latin typeface="Cambria Math" panose="02040503050406030204" pitchFamily="18" charset="0"/>
                            </a:rPr>
                            <m:t>0</m:t>
                          </m:r>
                        </m:sub>
                      </m:sSub>
                      <m:r>
                        <a:rPr lang="en-US" sz="2800" i="0" dirty="0" smtClean="0">
                          <a:solidFill>
                            <a:srgbClr val="5A2781"/>
                          </a:solidFill>
                          <a:latin typeface="Cambria Math" panose="02040503050406030204" pitchFamily="18" charset="0"/>
                        </a:rPr>
                        <m:t>+</m:t>
                      </m:r>
                      <m:sSub>
                        <m:sSubPr>
                          <m:ctrlPr>
                            <a:rPr lang="en-US" sz="2800" i="1" dirty="0" smtClean="0">
                              <a:solidFill>
                                <a:srgbClr val="5A2781"/>
                              </a:solidFill>
                              <a:latin typeface="Cambria Math" panose="02040503050406030204" pitchFamily="18" charset="0"/>
                            </a:rPr>
                          </m:ctrlPr>
                        </m:sSubPr>
                        <m:e>
                          <m:r>
                            <a:rPr lang="en-US" sz="2800" i="1" dirty="0" smtClean="0">
                              <a:solidFill>
                                <a:srgbClr val="5A2781"/>
                              </a:solidFill>
                              <a:latin typeface="Cambria Math" panose="02040503050406030204" pitchFamily="18" charset="0"/>
                            </a:rPr>
                            <m:t>𝑎</m:t>
                          </m:r>
                        </m:e>
                        <m:sub>
                          <m:r>
                            <a:rPr lang="en-US" sz="2800" i="0" dirty="0" smtClean="0">
                              <a:solidFill>
                                <a:srgbClr val="5A2781"/>
                              </a:solidFill>
                              <a:latin typeface="Cambria Math" panose="02040503050406030204" pitchFamily="18" charset="0"/>
                            </a:rPr>
                            <m:t>1</m:t>
                          </m:r>
                        </m:sub>
                      </m:sSub>
                      <m:r>
                        <a:rPr lang="en-US" sz="2800" i="1" dirty="0" smtClean="0">
                          <a:solidFill>
                            <a:srgbClr val="5A2781"/>
                          </a:solidFill>
                          <a:latin typeface="Cambria Math" panose="02040503050406030204" pitchFamily="18" charset="0"/>
                        </a:rPr>
                        <m:t>𝑥</m:t>
                      </m:r>
                      <m:r>
                        <a:rPr lang="en-US" sz="2800" i="0" dirty="0" smtClean="0">
                          <a:solidFill>
                            <a:srgbClr val="5A2781"/>
                          </a:solidFill>
                          <a:latin typeface="Cambria Math" panose="02040503050406030204" pitchFamily="18" charset="0"/>
                        </a:rPr>
                        <m:t>+…+</m:t>
                      </m:r>
                      <m:sSub>
                        <m:sSubPr>
                          <m:ctrlPr>
                            <a:rPr lang="en-US" sz="2800" i="1" dirty="0" smtClean="0">
                              <a:solidFill>
                                <a:srgbClr val="5A2781"/>
                              </a:solidFill>
                              <a:latin typeface="Cambria Math" panose="02040503050406030204" pitchFamily="18" charset="0"/>
                            </a:rPr>
                          </m:ctrlPr>
                        </m:sSubPr>
                        <m:e>
                          <m:r>
                            <a:rPr lang="en-US" sz="2800" i="1" dirty="0" smtClean="0">
                              <a:solidFill>
                                <a:srgbClr val="5A2781"/>
                              </a:solidFill>
                              <a:latin typeface="Cambria Math" panose="02040503050406030204" pitchFamily="18" charset="0"/>
                            </a:rPr>
                            <m:t>𝑎</m:t>
                          </m:r>
                        </m:e>
                        <m:sub>
                          <m:r>
                            <a:rPr lang="en-US" sz="2800" i="1" dirty="0" smtClean="0">
                              <a:solidFill>
                                <a:srgbClr val="5A2781"/>
                              </a:solidFill>
                              <a:latin typeface="Cambria Math" panose="02040503050406030204" pitchFamily="18" charset="0"/>
                            </a:rPr>
                            <m:t>𝑛</m:t>
                          </m:r>
                        </m:sub>
                      </m:sSub>
                      <m:sSup>
                        <m:sSupPr>
                          <m:ctrlPr>
                            <a:rPr lang="en-US" sz="2800" i="1" dirty="0" smtClean="0">
                              <a:solidFill>
                                <a:srgbClr val="5A2781"/>
                              </a:solidFill>
                              <a:latin typeface="Cambria Math" panose="02040503050406030204" pitchFamily="18" charset="0"/>
                            </a:rPr>
                          </m:ctrlPr>
                        </m:sSupPr>
                        <m:e>
                          <m:r>
                            <a:rPr lang="en-US" sz="2800" i="1" dirty="0" smtClean="0">
                              <a:solidFill>
                                <a:srgbClr val="5A2781"/>
                              </a:solidFill>
                              <a:latin typeface="Cambria Math" panose="02040503050406030204" pitchFamily="18" charset="0"/>
                            </a:rPr>
                            <m:t>𝑥</m:t>
                          </m:r>
                        </m:e>
                        <m:sup>
                          <m:r>
                            <a:rPr lang="en-US" sz="2800" i="1" dirty="0" smtClean="0">
                              <a:solidFill>
                                <a:srgbClr val="5A2781"/>
                              </a:solidFill>
                              <a:latin typeface="Cambria Math" panose="02040503050406030204" pitchFamily="18" charset="0"/>
                            </a:rPr>
                            <m:t>𝑛</m:t>
                          </m:r>
                        </m:sup>
                      </m:sSup>
                    </m:oMath>
                  </m:oMathPara>
                </a14:m>
                <a:endParaRPr lang="en-US" sz="2800" dirty="0">
                  <a:solidFill>
                    <a:srgbClr val="5A2781"/>
                  </a:solidFill>
                </a:endParaRPr>
              </a:p>
            </p:txBody>
          </p:sp>
        </mc:Choice>
        <mc:Fallback xmlns="">
          <p:sp>
            <p:nvSpPr>
              <p:cNvPr id="3" name="TextBox 2">
                <a:extLst>
                  <a:ext uri="{FF2B5EF4-FFF2-40B4-BE49-F238E27FC236}">
                    <a16:creationId xmlns:a16="http://schemas.microsoft.com/office/drawing/2014/main" id="{1FFFF454-1CED-9CF4-A06A-6BCFD3A97674}"/>
                  </a:ext>
                </a:extLst>
              </p:cNvPr>
              <p:cNvSpPr txBox="1">
                <a:spLocks noRot="1" noChangeAspect="1" noMove="1" noResize="1" noEditPoints="1" noAdjustHandles="1" noChangeArrowheads="1" noChangeShapeType="1" noTextEdit="1"/>
              </p:cNvSpPr>
              <p:nvPr/>
            </p:nvSpPr>
            <p:spPr>
              <a:xfrm>
                <a:off x="916396" y="7098709"/>
                <a:ext cx="5438412" cy="430887"/>
              </a:xfrm>
              <a:prstGeom prst="rect">
                <a:avLst/>
              </a:prstGeom>
              <a:blipFill>
                <a:blip r:embed="rId9"/>
                <a:stretch>
                  <a:fillRect/>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D2EBDB3E-FC04-74C8-FBE4-46F38850FB38}"/>
              </a:ext>
            </a:extLst>
          </p:cNvPr>
          <p:cNvSpPr txBox="1"/>
          <p:nvPr/>
        </p:nvSpPr>
        <p:spPr>
          <a:xfrm>
            <a:off x="482600" y="4432300"/>
            <a:ext cx="6184900" cy="523220"/>
          </a:xfrm>
          <a:prstGeom prst="rect">
            <a:avLst/>
          </a:prstGeom>
          <a:noFill/>
        </p:spPr>
        <p:txBody>
          <a:bodyPr wrap="square" rtlCol="0">
            <a:spAutoFit/>
          </a:bodyPr>
          <a:lstStyle/>
          <a:p>
            <a:pPr algn="l"/>
            <a:r>
              <a:rPr lang="en-US" sz="2800" dirty="0">
                <a:solidFill>
                  <a:srgbClr val="C00000"/>
                </a:solidFill>
              </a:rPr>
              <a:t>High bias                                </a:t>
            </a:r>
            <a:r>
              <a:rPr lang="en-US" sz="2800" dirty="0">
                <a:solidFill>
                  <a:srgbClr val="002060"/>
                </a:solidFill>
              </a:rPr>
              <a:t>High variance                           </a:t>
            </a:r>
          </a:p>
        </p:txBody>
      </p:sp>
      <p:cxnSp>
        <p:nvCxnSpPr>
          <p:cNvPr id="6" name="Straight Arrow Connector 5">
            <a:extLst>
              <a:ext uri="{FF2B5EF4-FFF2-40B4-BE49-F238E27FC236}">
                <a16:creationId xmlns:a16="http://schemas.microsoft.com/office/drawing/2014/main" id="{32C96403-F5CB-8242-3F3C-17D9111D6AE5}"/>
              </a:ext>
            </a:extLst>
          </p:cNvPr>
          <p:cNvCxnSpPr>
            <a:cxnSpLocks/>
          </p:cNvCxnSpPr>
          <p:nvPr/>
        </p:nvCxnSpPr>
        <p:spPr>
          <a:xfrm>
            <a:off x="1524000" y="4955520"/>
            <a:ext cx="266700" cy="300660"/>
          </a:xfrm>
          <a:prstGeom prst="straightConnector1">
            <a:avLst/>
          </a:prstGeom>
          <a:ln w="28575">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374E8383-54AB-96E5-2D6E-0E20F848DFA9}"/>
              </a:ext>
            </a:extLst>
          </p:cNvPr>
          <p:cNvCxnSpPr>
            <a:cxnSpLocks/>
          </p:cNvCxnSpPr>
          <p:nvPr/>
        </p:nvCxnSpPr>
        <p:spPr>
          <a:xfrm flipH="1">
            <a:off x="5092700" y="4955520"/>
            <a:ext cx="266700" cy="300660"/>
          </a:xfrm>
          <a:prstGeom prst="straightConnector1">
            <a:avLst/>
          </a:prstGeom>
          <a:ln w="28575">
            <a:solidFill>
              <a:srgbClr val="002060"/>
            </a:solidFill>
            <a:tailEnd type="triangle" w="lg" len="lg"/>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77B4F187-AAF8-82FF-468F-A96D4DAEDE15}"/>
              </a:ext>
            </a:extLst>
          </p:cNvPr>
          <p:cNvSpPr/>
          <p:nvPr/>
        </p:nvSpPr>
        <p:spPr>
          <a:xfrm>
            <a:off x="97155" y="4267199"/>
            <a:ext cx="7241087" cy="3445887"/>
          </a:xfrm>
          <a:prstGeom prst="rect">
            <a:avLst/>
          </a:prstGeom>
          <a:noFill/>
          <a:ln w="476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0FA6D9FF-BC3D-D1F3-5A17-2954BD691214}"/>
              </a:ext>
            </a:extLst>
          </p:cNvPr>
          <p:cNvCxnSpPr>
            <a:cxnSpLocks/>
          </p:cNvCxnSpPr>
          <p:nvPr/>
        </p:nvCxnSpPr>
        <p:spPr>
          <a:xfrm flipV="1">
            <a:off x="1257300" y="3622316"/>
            <a:ext cx="304800" cy="809984"/>
          </a:xfrm>
          <a:prstGeom prst="straightConnector1">
            <a:avLst/>
          </a:prstGeom>
          <a:ln w="3810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BB54421B-6ECD-075F-E5D1-9761727F3231}"/>
              </a:ext>
            </a:extLst>
          </p:cNvPr>
          <p:cNvCxnSpPr>
            <a:cxnSpLocks/>
          </p:cNvCxnSpPr>
          <p:nvPr/>
        </p:nvCxnSpPr>
        <p:spPr>
          <a:xfrm flipV="1">
            <a:off x="6218137" y="3457215"/>
            <a:ext cx="1605063" cy="975085"/>
          </a:xfrm>
          <a:prstGeom prst="straightConnector1">
            <a:avLst/>
          </a:prstGeom>
          <a:ln w="38100">
            <a:solidFill>
              <a:srgbClr val="00206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09842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19A4B2-C908-5550-7483-CDDC07260F2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DEFBEBC-9EA3-9753-3640-11DE81D1756E}"/>
              </a:ext>
            </a:extLst>
          </p:cNvPr>
          <p:cNvPicPr>
            <a:picLocks noChangeAspect="1"/>
          </p:cNvPicPr>
          <p:nvPr/>
        </p:nvPicPr>
        <p:blipFill rotWithShape="1">
          <a:blip r:embed="rId2"/>
          <a:srcRect t="4071"/>
          <a:stretch/>
        </p:blipFill>
        <p:spPr>
          <a:xfrm>
            <a:off x="599911" y="1536699"/>
            <a:ext cx="10804493" cy="5669280"/>
          </a:xfrm>
          <a:prstGeom prst="rect">
            <a:avLst/>
          </a:prstGeom>
        </p:spPr>
      </p:pic>
      <p:pic>
        <p:nvPicPr>
          <p:cNvPr id="5" name="Picture 4">
            <a:extLst>
              <a:ext uri="{FF2B5EF4-FFF2-40B4-BE49-F238E27FC236}">
                <a16:creationId xmlns:a16="http://schemas.microsoft.com/office/drawing/2014/main" id="{A857F836-596C-A1BC-BC05-2672632C61CA}"/>
              </a:ext>
            </a:extLst>
          </p:cNvPr>
          <p:cNvPicPr>
            <a:picLocks noChangeAspect="1"/>
          </p:cNvPicPr>
          <p:nvPr/>
        </p:nvPicPr>
        <p:blipFill>
          <a:blip r:embed="rId3"/>
          <a:stretch>
            <a:fillRect/>
          </a:stretch>
        </p:blipFill>
        <p:spPr>
          <a:xfrm>
            <a:off x="6594382" y="6080759"/>
            <a:ext cx="5265022" cy="1280160"/>
          </a:xfrm>
          <a:prstGeom prst="rect">
            <a:avLst/>
          </a:prstGeom>
        </p:spPr>
      </p:pic>
      <p:sp>
        <p:nvSpPr>
          <p:cNvPr id="6" name="TextBox 5">
            <a:extLst>
              <a:ext uri="{FF2B5EF4-FFF2-40B4-BE49-F238E27FC236}">
                <a16:creationId xmlns:a16="http://schemas.microsoft.com/office/drawing/2014/main" id="{9575E3E0-8E78-6464-4A0E-FF3634E3582A}"/>
              </a:ext>
            </a:extLst>
          </p:cNvPr>
          <p:cNvSpPr txBox="1"/>
          <p:nvPr/>
        </p:nvSpPr>
        <p:spPr>
          <a:xfrm>
            <a:off x="5321300" y="553773"/>
            <a:ext cx="5943600" cy="523220"/>
          </a:xfrm>
          <a:prstGeom prst="rect">
            <a:avLst/>
          </a:prstGeom>
          <a:noFill/>
        </p:spPr>
        <p:txBody>
          <a:bodyPr wrap="square">
            <a:spAutoFit/>
          </a:bodyPr>
          <a:lstStyle/>
          <a:p>
            <a:r>
              <a:rPr lang="en-US" sz="2800" dirty="0">
                <a:solidFill>
                  <a:srgbClr val="7030A0"/>
                </a:solidFill>
              </a:rPr>
              <a:t>Bias Variance Tradeoff </a:t>
            </a:r>
          </a:p>
        </p:txBody>
      </p:sp>
      <p:pic>
        <p:nvPicPr>
          <p:cNvPr id="8" name="Picture 7">
            <a:extLst>
              <a:ext uri="{FF2B5EF4-FFF2-40B4-BE49-F238E27FC236}">
                <a16:creationId xmlns:a16="http://schemas.microsoft.com/office/drawing/2014/main" id="{54EA148E-DE4A-68B3-56C4-6917503C4179}"/>
              </a:ext>
            </a:extLst>
          </p:cNvPr>
          <p:cNvPicPr>
            <a:picLocks noChangeAspect="1"/>
          </p:cNvPicPr>
          <p:nvPr/>
        </p:nvPicPr>
        <p:blipFill>
          <a:blip r:embed="rId4"/>
          <a:stretch>
            <a:fillRect/>
          </a:stretch>
        </p:blipFill>
        <p:spPr>
          <a:xfrm>
            <a:off x="130098" y="392410"/>
            <a:ext cx="4540118" cy="1097280"/>
          </a:xfrm>
          <a:prstGeom prst="rect">
            <a:avLst/>
          </a:prstGeom>
        </p:spPr>
      </p:pic>
    </p:spTree>
    <p:extLst>
      <p:ext uri="{BB962C8B-B14F-4D97-AF65-F5344CB8AC3E}">
        <p14:creationId xmlns:p14="http://schemas.microsoft.com/office/powerpoint/2010/main" val="21766726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1BC3C1-7A82-CC06-133F-98A5797D301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5561ABC-A78F-A70B-DC15-291B56EAAB6D}"/>
              </a:ext>
            </a:extLst>
          </p:cNvPr>
          <p:cNvPicPr>
            <a:picLocks noChangeAspect="1"/>
          </p:cNvPicPr>
          <p:nvPr/>
        </p:nvPicPr>
        <p:blipFill>
          <a:blip r:embed="rId2"/>
          <a:stretch>
            <a:fillRect/>
          </a:stretch>
        </p:blipFill>
        <p:spPr>
          <a:xfrm>
            <a:off x="207446" y="910969"/>
            <a:ext cx="11433105" cy="5943600"/>
          </a:xfrm>
          <a:prstGeom prst="rect">
            <a:avLst/>
          </a:prstGeom>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47899447-68D0-08CE-E738-FE1D11A5D8DC}"/>
                  </a:ext>
                </a:extLst>
              </p:cNvPr>
              <p:cNvSpPr txBox="1"/>
              <p:nvPr/>
            </p:nvSpPr>
            <p:spPr>
              <a:xfrm>
                <a:off x="1233377" y="292604"/>
                <a:ext cx="6461769" cy="492443"/>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3200" i="1" dirty="0" smtClean="0">
                          <a:solidFill>
                            <a:srgbClr val="5A2781"/>
                          </a:solidFill>
                          <a:latin typeface="Cambria Math" panose="02040503050406030204" pitchFamily="18" charset="0"/>
                        </a:rPr>
                        <m:t>𝑓</m:t>
                      </m:r>
                      <m:d>
                        <m:dPr>
                          <m:ctrlPr>
                            <a:rPr lang="en-US" sz="3200" i="1" dirty="0" smtClean="0">
                              <a:solidFill>
                                <a:srgbClr val="5A2781"/>
                              </a:solidFill>
                              <a:latin typeface="Cambria Math" panose="02040503050406030204" pitchFamily="18" charset="0"/>
                            </a:rPr>
                          </m:ctrlPr>
                        </m:dPr>
                        <m:e>
                          <m:r>
                            <a:rPr lang="en-US" sz="3200" i="1" dirty="0" smtClean="0">
                              <a:solidFill>
                                <a:srgbClr val="5A2781"/>
                              </a:solidFill>
                              <a:latin typeface="Cambria Math" panose="02040503050406030204" pitchFamily="18" charset="0"/>
                            </a:rPr>
                            <m:t>𝑥</m:t>
                          </m:r>
                        </m:e>
                      </m:d>
                      <m:r>
                        <a:rPr lang="en-US" sz="3200" i="0" dirty="0" smtClean="0">
                          <a:solidFill>
                            <a:srgbClr val="5A2781"/>
                          </a:solidFill>
                          <a:latin typeface="Cambria Math" panose="02040503050406030204" pitchFamily="18" charset="0"/>
                        </a:rPr>
                        <m:t>=</m:t>
                      </m:r>
                      <m:sSub>
                        <m:sSubPr>
                          <m:ctrlPr>
                            <a:rPr lang="en-US" sz="3200" i="1" dirty="0" smtClean="0">
                              <a:solidFill>
                                <a:srgbClr val="5A2781"/>
                              </a:solidFill>
                              <a:latin typeface="Cambria Math" panose="02040503050406030204" pitchFamily="18" charset="0"/>
                            </a:rPr>
                          </m:ctrlPr>
                        </m:sSubPr>
                        <m:e>
                          <m:r>
                            <a:rPr lang="en-US" sz="3200" i="1" dirty="0" smtClean="0">
                              <a:solidFill>
                                <a:srgbClr val="5A2781"/>
                              </a:solidFill>
                              <a:latin typeface="Cambria Math" panose="02040503050406030204" pitchFamily="18" charset="0"/>
                            </a:rPr>
                            <m:t>𝑎</m:t>
                          </m:r>
                        </m:e>
                        <m:sub>
                          <m:r>
                            <a:rPr lang="en-US" sz="3200" i="0" dirty="0" smtClean="0">
                              <a:solidFill>
                                <a:srgbClr val="5A2781"/>
                              </a:solidFill>
                              <a:latin typeface="Cambria Math" panose="02040503050406030204" pitchFamily="18" charset="0"/>
                            </a:rPr>
                            <m:t>0</m:t>
                          </m:r>
                        </m:sub>
                      </m:sSub>
                      <m:r>
                        <a:rPr lang="en-US" sz="3200" i="0" dirty="0" smtClean="0">
                          <a:solidFill>
                            <a:srgbClr val="5A2781"/>
                          </a:solidFill>
                          <a:latin typeface="Cambria Math" panose="02040503050406030204" pitchFamily="18" charset="0"/>
                        </a:rPr>
                        <m:t>+</m:t>
                      </m:r>
                      <m:sSub>
                        <m:sSubPr>
                          <m:ctrlPr>
                            <a:rPr lang="en-US" sz="3200" i="1" dirty="0" smtClean="0">
                              <a:solidFill>
                                <a:srgbClr val="5A2781"/>
                              </a:solidFill>
                              <a:latin typeface="Cambria Math" panose="02040503050406030204" pitchFamily="18" charset="0"/>
                            </a:rPr>
                          </m:ctrlPr>
                        </m:sSubPr>
                        <m:e>
                          <m:r>
                            <a:rPr lang="en-US" sz="3200" i="1" dirty="0" smtClean="0">
                              <a:solidFill>
                                <a:srgbClr val="5A2781"/>
                              </a:solidFill>
                              <a:latin typeface="Cambria Math" panose="02040503050406030204" pitchFamily="18" charset="0"/>
                            </a:rPr>
                            <m:t>𝑎</m:t>
                          </m:r>
                        </m:e>
                        <m:sub>
                          <m:r>
                            <a:rPr lang="en-US" sz="3200" i="0" dirty="0" smtClean="0">
                              <a:solidFill>
                                <a:srgbClr val="5A2781"/>
                              </a:solidFill>
                              <a:latin typeface="Cambria Math" panose="02040503050406030204" pitchFamily="18" charset="0"/>
                            </a:rPr>
                            <m:t>1</m:t>
                          </m:r>
                        </m:sub>
                      </m:sSub>
                      <m:sSub>
                        <m:sSubPr>
                          <m:ctrlPr>
                            <a:rPr lang="en-US" sz="3200" i="1" dirty="0" smtClean="0">
                              <a:solidFill>
                                <a:srgbClr val="5A2781"/>
                              </a:solidFill>
                              <a:latin typeface="Cambria Math" panose="02040503050406030204" pitchFamily="18" charset="0"/>
                            </a:rPr>
                          </m:ctrlPr>
                        </m:sSubPr>
                        <m:e>
                          <m:r>
                            <a:rPr lang="en-US" sz="3200" i="1" dirty="0" smtClean="0">
                              <a:solidFill>
                                <a:srgbClr val="5A2781"/>
                              </a:solidFill>
                              <a:latin typeface="Cambria Math" panose="02040503050406030204" pitchFamily="18" charset="0"/>
                            </a:rPr>
                            <m:t>𝑥</m:t>
                          </m:r>
                        </m:e>
                        <m:sub>
                          <m:r>
                            <a:rPr lang="en-US" sz="3200" i="0" dirty="0" smtClean="0">
                              <a:solidFill>
                                <a:srgbClr val="5A2781"/>
                              </a:solidFill>
                              <a:latin typeface="Cambria Math" panose="02040503050406030204" pitchFamily="18" charset="0"/>
                            </a:rPr>
                            <m:t>1</m:t>
                          </m:r>
                        </m:sub>
                      </m:sSub>
                      <m:r>
                        <a:rPr lang="en-US" sz="3200" i="0" dirty="0" smtClean="0">
                          <a:solidFill>
                            <a:srgbClr val="5A2781"/>
                          </a:solidFill>
                          <a:latin typeface="Cambria Math" panose="02040503050406030204" pitchFamily="18" charset="0"/>
                        </a:rPr>
                        <m:t>+</m:t>
                      </m:r>
                      <m:r>
                        <a:rPr lang="en-US" sz="3200" i="1" dirty="0" smtClean="0">
                          <a:solidFill>
                            <a:srgbClr val="5A2781"/>
                          </a:solidFill>
                          <a:latin typeface="Cambria Math" panose="02040503050406030204" pitchFamily="18" charset="0"/>
                        </a:rPr>
                        <m:t>𝑎</m:t>
                      </m:r>
                      <m:sSub>
                        <m:sSubPr>
                          <m:ctrlPr>
                            <a:rPr lang="en-US" sz="3200" i="1" dirty="0" smtClean="0">
                              <a:solidFill>
                                <a:srgbClr val="5A2781"/>
                              </a:solidFill>
                              <a:latin typeface="Cambria Math" panose="02040503050406030204" pitchFamily="18" charset="0"/>
                            </a:rPr>
                          </m:ctrlPr>
                        </m:sSubPr>
                        <m:e>
                          <m:r>
                            <a:rPr lang="en-US" sz="3200" i="1" dirty="0" smtClean="0">
                              <a:solidFill>
                                <a:srgbClr val="5A2781"/>
                              </a:solidFill>
                              <a:latin typeface="Cambria Math" panose="02040503050406030204" pitchFamily="18" charset="0"/>
                            </a:rPr>
                            <m:t>𝑥</m:t>
                          </m:r>
                        </m:e>
                        <m:sub>
                          <m:r>
                            <a:rPr lang="en-US" sz="3200" i="0" dirty="0" smtClean="0">
                              <a:solidFill>
                                <a:srgbClr val="5A2781"/>
                              </a:solidFill>
                              <a:latin typeface="Cambria Math" panose="02040503050406030204" pitchFamily="18" charset="0"/>
                            </a:rPr>
                            <m:t>2</m:t>
                          </m:r>
                        </m:sub>
                      </m:sSub>
                      <m:r>
                        <a:rPr lang="en-US" sz="3200" i="0" dirty="0" smtClean="0">
                          <a:solidFill>
                            <a:srgbClr val="5A2781"/>
                          </a:solidFill>
                          <a:latin typeface="Cambria Math" panose="02040503050406030204" pitchFamily="18" charset="0"/>
                        </a:rPr>
                        <m:t>+⋯+</m:t>
                      </m:r>
                      <m:sSub>
                        <m:sSubPr>
                          <m:ctrlPr>
                            <a:rPr lang="en-US" sz="3200" i="1" dirty="0" smtClean="0">
                              <a:solidFill>
                                <a:srgbClr val="5A2781"/>
                              </a:solidFill>
                              <a:latin typeface="Cambria Math" panose="02040503050406030204" pitchFamily="18" charset="0"/>
                            </a:rPr>
                          </m:ctrlPr>
                        </m:sSubPr>
                        <m:e>
                          <m:r>
                            <a:rPr lang="en-US" sz="3200" i="1" dirty="0" smtClean="0">
                              <a:solidFill>
                                <a:srgbClr val="5A2781"/>
                              </a:solidFill>
                              <a:latin typeface="Cambria Math" panose="02040503050406030204" pitchFamily="18" charset="0"/>
                            </a:rPr>
                            <m:t>𝑎</m:t>
                          </m:r>
                        </m:e>
                        <m:sub>
                          <m:r>
                            <a:rPr lang="en-US" sz="3200" i="1" dirty="0" smtClean="0">
                              <a:solidFill>
                                <a:srgbClr val="5A2781"/>
                              </a:solidFill>
                              <a:latin typeface="Cambria Math" panose="02040503050406030204" pitchFamily="18" charset="0"/>
                            </a:rPr>
                            <m:t>𝑛</m:t>
                          </m:r>
                        </m:sub>
                      </m:sSub>
                      <m:sSub>
                        <m:sSubPr>
                          <m:ctrlPr>
                            <a:rPr lang="en-US" sz="3200" i="1" dirty="0" smtClean="0">
                              <a:solidFill>
                                <a:srgbClr val="5A2781"/>
                              </a:solidFill>
                              <a:latin typeface="Cambria Math" panose="02040503050406030204" pitchFamily="18" charset="0"/>
                            </a:rPr>
                          </m:ctrlPr>
                        </m:sSubPr>
                        <m:e>
                          <m:r>
                            <a:rPr lang="en-US" sz="3200" i="1" dirty="0" smtClean="0">
                              <a:solidFill>
                                <a:srgbClr val="5A2781"/>
                              </a:solidFill>
                              <a:latin typeface="Cambria Math" panose="02040503050406030204" pitchFamily="18" charset="0"/>
                            </a:rPr>
                            <m:t>𝑥</m:t>
                          </m:r>
                        </m:e>
                        <m:sub>
                          <m:r>
                            <a:rPr lang="en-US" sz="3200" i="1" dirty="0" smtClean="0">
                              <a:solidFill>
                                <a:srgbClr val="5A2781"/>
                              </a:solidFill>
                              <a:latin typeface="Cambria Math" panose="02040503050406030204" pitchFamily="18" charset="0"/>
                            </a:rPr>
                            <m:t>𝑛</m:t>
                          </m:r>
                        </m:sub>
                      </m:sSub>
                    </m:oMath>
                  </m:oMathPara>
                </a14:m>
                <a:endParaRPr lang="en-US" sz="3200" dirty="0">
                  <a:solidFill>
                    <a:srgbClr val="5A2781"/>
                  </a:solidFill>
                </a:endParaRPr>
              </a:p>
            </p:txBody>
          </p:sp>
        </mc:Choice>
        <mc:Fallback xmlns="">
          <p:sp>
            <p:nvSpPr>
              <p:cNvPr id="2" name="TextBox 1">
                <a:extLst>
                  <a:ext uri="{FF2B5EF4-FFF2-40B4-BE49-F238E27FC236}">
                    <a16:creationId xmlns:a16="http://schemas.microsoft.com/office/drawing/2014/main" id="{BD3E2DEA-E5B9-46C8-A456-89A476435564}"/>
                  </a:ext>
                </a:extLst>
              </p:cNvPr>
              <p:cNvSpPr txBox="1">
                <a:spLocks noRot="1" noChangeAspect="1" noMove="1" noResize="1" noEditPoints="1" noAdjustHandles="1" noChangeArrowheads="1" noChangeShapeType="1" noTextEdit="1"/>
              </p:cNvSpPr>
              <p:nvPr/>
            </p:nvSpPr>
            <p:spPr>
              <a:xfrm>
                <a:off x="1233377" y="292604"/>
                <a:ext cx="6461769" cy="492443"/>
              </a:xfrm>
              <a:prstGeom prst="rect">
                <a:avLst/>
              </a:prstGeom>
              <a:blipFill>
                <a:blip r:embed="rId3"/>
                <a:stretch>
                  <a:fillRect/>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DB51E961-54F5-5592-A8E0-F9A32464E87A}"/>
              </a:ext>
            </a:extLst>
          </p:cNvPr>
          <p:cNvSpPr txBox="1"/>
          <p:nvPr/>
        </p:nvSpPr>
        <p:spPr>
          <a:xfrm>
            <a:off x="231732" y="7327726"/>
            <a:ext cx="11887200" cy="400110"/>
          </a:xfrm>
          <a:prstGeom prst="rect">
            <a:avLst/>
          </a:prstGeom>
          <a:noFill/>
        </p:spPr>
        <p:txBody>
          <a:bodyPr wrap="square">
            <a:spAutoFit/>
          </a:bodyPr>
          <a:lstStyle/>
          <a:p>
            <a:r>
              <a:rPr lang="en-US" sz="2000" b="0" i="0" dirty="0" err="1">
                <a:effectLst/>
                <a:latin typeface="Roboto"/>
              </a:rPr>
              <a:t>StatQuest</a:t>
            </a:r>
            <a:r>
              <a:rPr lang="en-US" sz="2000" b="0" i="0" dirty="0">
                <a:effectLst/>
                <a:latin typeface="Roboto"/>
              </a:rPr>
              <a:t>: Linear Models Pt.1 - Linear Regression  </a:t>
            </a:r>
            <a:r>
              <a:rPr lang="en-US" sz="2000" dirty="0">
                <a:hlinkClick r:id="rId4"/>
              </a:rPr>
              <a:t>https://www.youtube.com/watch?v=nk2CQITm_eo</a:t>
            </a:r>
            <a:r>
              <a:rPr lang="en-US" sz="2000" dirty="0"/>
              <a:t> </a:t>
            </a:r>
          </a:p>
        </p:txBody>
      </p:sp>
      <p:sp>
        <p:nvSpPr>
          <p:cNvPr id="5" name="TextBox 4">
            <a:extLst>
              <a:ext uri="{FF2B5EF4-FFF2-40B4-BE49-F238E27FC236}">
                <a16:creationId xmlns:a16="http://schemas.microsoft.com/office/drawing/2014/main" id="{7976D677-3FC3-8698-7991-7534DA7C55AC}"/>
              </a:ext>
            </a:extLst>
          </p:cNvPr>
          <p:cNvSpPr txBox="1"/>
          <p:nvPr/>
        </p:nvSpPr>
        <p:spPr>
          <a:xfrm>
            <a:off x="246650" y="2336800"/>
            <a:ext cx="4592050" cy="3785652"/>
          </a:xfrm>
          <a:prstGeom prst="rect">
            <a:avLst/>
          </a:prstGeom>
          <a:solidFill>
            <a:schemeClr val="accent6">
              <a:lumMod val="20000"/>
              <a:lumOff val="80000"/>
            </a:schemeClr>
          </a:solidFill>
        </p:spPr>
        <p:txBody>
          <a:bodyPr wrap="square" rtlCol="0">
            <a:spAutoFit/>
          </a:bodyPr>
          <a:lstStyle/>
          <a:p>
            <a:pPr algn="l"/>
            <a:r>
              <a:rPr lang="en-US" sz="2400" b="1" dirty="0">
                <a:solidFill>
                  <a:srgbClr val="7030A0"/>
                </a:solidFill>
              </a:rPr>
              <a:t>Many variables:  low bias, </a:t>
            </a:r>
          </a:p>
          <a:p>
            <a:pPr algn="l"/>
            <a:r>
              <a:rPr lang="en-US" sz="2400" dirty="0">
                <a:solidFill>
                  <a:srgbClr val="5A2781"/>
                </a:solidFill>
              </a:rPr>
              <a:t>can find a good fit given enough variables.</a:t>
            </a:r>
          </a:p>
          <a:p>
            <a:pPr algn="l"/>
            <a:endParaRPr lang="en-US" sz="2400" dirty="0">
              <a:solidFill>
                <a:srgbClr val="5A2781"/>
              </a:solidFill>
            </a:endParaRPr>
          </a:p>
          <a:p>
            <a:pPr algn="l"/>
            <a:r>
              <a:rPr lang="en-US" sz="2400" dirty="0">
                <a:solidFill>
                  <a:srgbClr val="5A2781"/>
                </a:solidFill>
              </a:rPr>
              <a:t>But </a:t>
            </a:r>
            <a:r>
              <a:rPr lang="en-US" sz="2400" b="1" dirty="0">
                <a:solidFill>
                  <a:srgbClr val="5A2781"/>
                </a:solidFill>
              </a:rPr>
              <a:t>High Variance:</a:t>
            </a:r>
          </a:p>
          <a:p>
            <a:pPr algn="l"/>
            <a:r>
              <a:rPr lang="en-US" sz="2400" dirty="0">
                <a:solidFill>
                  <a:srgbClr val="5A2781"/>
                </a:solidFill>
              </a:rPr>
              <a:t>Coin flip will improve fit for training set, but will usually result in a bad fit for the testing data set. Thus there will be high variance in sum of squares for different testing sets.</a:t>
            </a:r>
          </a:p>
        </p:txBody>
      </p:sp>
    </p:spTree>
    <p:extLst>
      <p:ext uri="{BB962C8B-B14F-4D97-AF65-F5344CB8AC3E}">
        <p14:creationId xmlns:p14="http://schemas.microsoft.com/office/powerpoint/2010/main" val="571811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750939F-BEAE-409E-8E1D-1C97228CAF91}"/>
              </a:ext>
            </a:extLst>
          </p:cNvPr>
          <p:cNvPicPr>
            <a:picLocks noChangeAspect="1"/>
          </p:cNvPicPr>
          <p:nvPr/>
        </p:nvPicPr>
        <p:blipFill>
          <a:blip r:embed="rId2"/>
          <a:stretch>
            <a:fillRect/>
          </a:stretch>
        </p:blipFill>
        <p:spPr>
          <a:xfrm>
            <a:off x="2942475" y="2677724"/>
            <a:ext cx="6055083" cy="4260798"/>
          </a:xfrm>
          <a:prstGeom prst="rect">
            <a:avLst/>
          </a:prstGeom>
        </p:spPr>
      </p:pic>
      <p:sp>
        <p:nvSpPr>
          <p:cNvPr id="4" name="TextBox 3">
            <a:extLst>
              <a:ext uri="{FF2B5EF4-FFF2-40B4-BE49-F238E27FC236}">
                <a16:creationId xmlns:a16="http://schemas.microsoft.com/office/drawing/2014/main" id="{E465C354-7A3A-4CAB-B066-56544BAFBA14}"/>
              </a:ext>
            </a:extLst>
          </p:cNvPr>
          <p:cNvSpPr txBox="1"/>
          <p:nvPr/>
        </p:nvSpPr>
        <p:spPr>
          <a:xfrm>
            <a:off x="215538" y="623747"/>
            <a:ext cx="11452860" cy="2190600"/>
          </a:xfrm>
          <a:prstGeom prst="rect">
            <a:avLst/>
          </a:prstGeom>
          <a:noFill/>
        </p:spPr>
        <p:txBody>
          <a:bodyPr wrap="square" rtlCol="0">
            <a:spAutoFit/>
          </a:bodyPr>
          <a:lstStyle/>
          <a:p>
            <a:r>
              <a:rPr lang="en-US" sz="2730" dirty="0"/>
              <a:t>The P value is the probability of obtaining a test statistic at least as extreme as the one that was actually observed, assuming that the null hypothesis is true.</a:t>
            </a:r>
          </a:p>
          <a:p>
            <a:endParaRPr lang="en-US" sz="2730" dirty="0"/>
          </a:p>
          <a:p>
            <a:r>
              <a:rPr lang="en-US" sz="2730" dirty="0">
                <a:solidFill>
                  <a:srgbClr val="3B3835"/>
                </a:solidFill>
                <a:latin typeface="Helvetica Neue"/>
              </a:rPr>
              <a:t>Null hypothesis: the probability that there is no relationship between x and y (i.e. the relationship is null)</a:t>
            </a:r>
          </a:p>
        </p:txBody>
      </p:sp>
      <p:sp>
        <p:nvSpPr>
          <p:cNvPr id="5" name="TextBox 4">
            <a:extLst>
              <a:ext uri="{FF2B5EF4-FFF2-40B4-BE49-F238E27FC236}">
                <a16:creationId xmlns:a16="http://schemas.microsoft.com/office/drawing/2014/main" id="{C8F86DB4-230B-404D-A25E-2E2EEE06FD7E}"/>
              </a:ext>
            </a:extLst>
          </p:cNvPr>
          <p:cNvSpPr txBox="1"/>
          <p:nvPr/>
        </p:nvSpPr>
        <p:spPr>
          <a:xfrm>
            <a:off x="1148250" y="3328539"/>
            <a:ext cx="2203706" cy="3270126"/>
          </a:xfrm>
          <a:prstGeom prst="rect">
            <a:avLst/>
          </a:prstGeom>
          <a:noFill/>
        </p:spPr>
        <p:txBody>
          <a:bodyPr wrap="square" rtlCol="0">
            <a:spAutoFit/>
          </a:bodyPr>
          <a:lstStyle/>
          <a:p>
            <a:r>
              <a:rPr lang="en-US" sz="2065" b="1" dirty="0"/>
              <a:t>False negatives</a:t>
            </a:r>
            <a:r>
              <a:rPr lang="en-US" sz="2065" dirty="0"/>
              <a:t>:</a:t>
            </a:r>
          </a:p>
          <a:p>
            <a:r>
              <a:rPr lang="en-US" sz="2065" dirty="0"/>
              <a:t>There is a relationship between x and y</a:t>
            </a:r>
          </a:p>
          <a:p>
            <a:pPr algn="ctr"/>
            <a:r>
              <a:rPr lang="en-US" sz="2065" dirty="0"/>
              <a:t>and</a:t>
            </a:r>
          </a:p>
          <a:p>
            <a:r>
              <a:rPr lang="en-US" sz="2065" dirty="0"/>
              <a:t>the F-statistic indicates that there is no relationship between x and y</a:t>
            </a:r>
          </a:p>
        </p:txBody>
      </p:sp>
      <p:sp>
        <p:nvSpPr>
          <p:cNvPr id="6" name="TextBox 5">
            <a:extLst>
              <a:ext uri="{FF2B5EF4-FFF2-40B4-BE49-F238E27FC236}">
                <a16:creationId xmlns:a16="http://schemas.microsoft.com/office/drawing/2014/main" id="{F3DC8F90-F7ED-43F6-94B0-255A3AC95A41}"/>
              </a:ext>
            </a:extLst>
          </p:cNvPr>
          <p:cNvSpPr txBox="1"/>
          <p:nvPr/>
        </p:nvSpPr>
        <p:spPr>
          <a:xfrm>
            <a:off x="8997559" y="3287230"/>
            <a:ext cx="2203706" cy="3270126"/>
          </a:xfrm>
          <a:prstGeom prst="rect">
            <a:avLst/>
          </a:prstGeom>
          <a:noFill/>
        </p:spPr>
        <p:txBody>
          <a:bodyPr wrap="square" rtlCol="0">
            <a:spAutoFit/>
          </a:bodyPr>
          <a:lstStyle/>
          <a:p>
            <a:r>
              <a:rPr lang="en-US" sz="2065" b="1" dirty="0"/>
              <a:t>True positive</a:t>
            </a:r>
            <a:r>
              <a:rPr lang="en-US" sz="2065" dirty="0"/>
              <a:t>:</a:t>
            </a:r>
          </a:p>
          <a:p>
            <a:r>
              <a:rPr lang="en-US" sz="2065" dirty="0"/>
              <a:t>There is a relationship between x and y</a:t>
            </a:r>
          </a:p>
          <a:p>
            <a:pPr algn="ctr"/>
            <a:r>
              <a:rPr lang="en-US" sz="2065" dirty="0"/>
              <a:t>and</a:t>
            </a:r>
          </a:p>
          <a:p>
            <a:r>
              <a:rPr lang="en-US" sz="2065" dirty="0"/>
              <a:t>the F-statistic indicates that there is a relationship between x and y</a:t>
            </a:r>
          </a:p>
        </p:txBody>
      </p:sp>
      <p:pic>
        <p:nvPicPr>
          <p:cNvPr id="8" name="Picture 7">
            <a:extLst>
              <a:ext uri="{FF2B5EF4-FFF2-40B4-BE49-F238E27FC236}">
                <a16:creationId xmlns:a16="http://schemas.microsoft.com/office/drawing/2014/main" id="{91CF6EE2-B61F-48FD-B109-3CD5EF98DFA0}"/>
              </a:ext>
            </a:extLst>
          </p:cNvPr>
          <p:cNvPicPr>
            <a:picLocks noChangeAspect="1"/>
          </p:cNvPicPr>
          <p:nvPr/>
        </p:nvPicPr>
        <p:blipFill>
          <a:blip r:embed="rId3"/>
          <a:stretch>
            <a:fillRect/>
          </a:stretch>
        </p:blipFill>
        <p:spPr>
          <a:xfrm>
            <a:off x="10707097" y="2881794"/>
            <a:ext cx="988335" cy="1329760"/>
          </a:xfrm>
          <a:prstGeom prst="rect">
            <a:avLst/>
          </a:prstGeom>
        </p:spPr>
      </p:pic>
    </p:spTree>
    <p:extLst>
      <p:ext uri="{BB962C8B-B14F-4D97-AF65-F5344CB8AC3E}">
        <p14:creationId xmlns:p14="http://schemas.microsoft.com/office/powerpoint/2010/main" val="13708207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A54B95-3438-58CB-4D53-81DD822869DD}"/>
            </a:ext>
          </a:extLst>
        </p:cNvPr>
        <p:cNvGrpSpPr/>
        <p:nvPr/>
      </p:nvGrpSpPr>
      <p:grpSpPr>
        <a:xfrm>
          <a:off x="0" y="0"/>
          <a:ext cx="0" cy="0"/>
          <a:chOff x="0" y="0"/>
          <a:chExt cx="0" cy="0"/>
        </a:xfrm>
      </p:grpSpPr>
      <p:pic>
        <p:nvPicPr>
          <p:cNvPr id="2" name="Picture 1" descr="A picture containing text, diagram, font, handwriting&#10;&#10;Description automatically generated">
            <a:extLst>
              <a:ext uri="{FF2B5EF4-FFF2-40B4-BE49-F238E27FC236}">
                <a16:creationId xmlns:a16="http://schemas.microsoft.com/office/drawing/2014/main" id="{FEF357FE-ABDB-58AC-2917-F12CFADA34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460" y="580804"/>
            <a:ext cx="10976934" cy="5669280"/>
          </a:xfrm>
          <a:prstGeom prst="rect">
            <a:avLst/>
          </a:prstGeom>
        </p:spPr>
      </p:pic>
      <p:sp>
        <p:nvSpPr>
          <p:cNvPr id="4" name="TextBox 3">
            <a:extLst>
              <a:ext uri="{FF2B5EF4-FFF2-40B4-BE49-F238E27FC236}">
                <a16:creationId xmlns:a16="http://schemas.microsoft.com/office/drawing/2014/main" id="{AD8B157A-E43F-CFF4-D3B0-9DC34969FBB1}"/>
              </a:ext>
            </a:extLst>
          </p:cNvPr>
          <p:cNvSpPr txBox="1"/>
          <p:nvPr/>
        </p:nvSpPr>
        <p:spPr>
          <a:xfrm>
            <a:off x="1478145" y="7403068"/>
            <a:ext cx="8963025" cy="369332"/>
          </a:xfrm>
          <a:prstGeom prst="rect">
            <a:avLst/>
          </a:prstGeom>
          <a:noFill/>
        </p:spPr>
        <p:txBody>
          <a:bodyPr wrap="square">
            <a:spAutoFit/>
          </a:bodyPr>
          <a:lstStyle/>
          <a:p>
            <a:r>
              <a:rPr lang="en-US" dirty="0">
                <a:hlinkClick r:id="rId3"/>
              </a:rPr>
              <a:t>https://stats.stackexchange.com/questions/71946/overfitting-a-logistic-regression-model</a:t>
            </a:r>
            <a:r>
              <a:rPr lang="en-US" dirty="0"/>
              <a:t> </a:t>
            </a:r>
          </a:p>
        </p:txBody>
      </p:sp>
      <p:sp>
        <p:nvSpPr>
          <p:cNvPr id="5" name="TextBox 4">
            <a:extLst>
              <a:ext uri="{FF2B5EF4-FFF2-40B4-BE49-F238E27FC236}">
                <a16:creationId xmlns:a16="http://schemas.microsoft.com/office/drawing/2014/main" id="{BB3BE129-8BDA-D791-1AFA-71A32F3E6F2F}"/>
              </a:ext>
            </a:extLst>
          </p:cNvPr>
          <p:cNvSpPr txBox="1"/>
          <p:nvPr/>
        </p:nvSpPr>
        <p:spPr>
          <a:xfrm>
            <a:off x="3615070" y="6434922"/>
            <a:ext cx="5018567" cy="523220"/>
          </a:xfrm>
          <a:prstGeom prst="rect">
            <a:avLst/>
          </a:prstGeom>
          <a:noFill/>
        </p:spPr>
        <p:txBody>
          <a:bodyPr wrap="square" rtlCol="0">
            <a:spAutoFit/>
          </a:bodyPr>
          <a:lstStyle/>
          <a:p>
            <a:r>
              <a:rPr lang="en-US" sz="2800" dirty="0">
                <a:solidFill>
                  <a:srgbClr val="5A2781"/>
                </a:solidFill>
              </a:rPr>
              <a:t>Underfitting versus overfitting</a:t>
            </a:r>
          </a:p>
        </p:txBody>
      </p:sp>
    </p:spTree>
    <p:extLst>
      <p:ext uri="{BB962C8B-B14F-4D97-AF65-F5344CB8AC3E}">
        <p14:creationId xmlns:p14="http://schemas.microsoft.com/office/powerpoint/2010/main" val="12131520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A4A2D2B-C340-4D8A-87CF-7BA1130B809F}"/>
              </a:ext>
            </a:extLst>
          </p:cNvPr>
          <p:cNvSpPr txBox="1"/>
          <p:nvPr/>
        </p:nvSpPr>
        <p:spPr>
          <a:xfrm>
            <a:off x="401378" y="115937"/>
            <a:ext cx="11084443" cy="6924973"/>
          </a:xfrm>
          <a:prstGeom prst="rect">
            <a:avLst/>
          </a:prstGeom>
          <a:noFill/>
        </p:spPr>
        <p:txBody>
          <a:bodyPr wrap="square">
            <a:spAutoFit/>
          </a:bodyPr>
          <a:lstStyle/>
          <a:p>
            <a:r>
              <a:rPr lang="en-US" sz="2400" u="sng" dirty="0">
                <a:latin typeface="CMTI10"/>
              </a:rPr>
              <a:t>Multivariable</a:t>
            </a:r>
            <a:r>
              <a:rPr lang="en-US" sz="2400" dirty="0">
                <a:latin typeface="CMTI10"/>
              </a:rPr>
              <a:t> Linear and Logistic Regression:</a:t>
            </a:r>
          </a:p>
          <a:p>
            <a:endParaRPr lang="en-US" sz="1200" dirty="0">
              <a:latin typeface="CMTI10"/>
            </a:endParaRPr>
          </a:p>
          <a:p>
            <a:r>
              <a:rPr lang="en-US" sz="2400" dirty="0">
                <a:latin typeface="CMTI10"/>
              </a:rPr>
              <a:t>One normally must perform f</a:t>
            </a:r>
            <a:r>
              <a:rPr lang="en-US" sz="2400" b="0" i="0" u="none" strike="noStrike" baseline="0" dirty="0">
                <a:latin typeface="CMTI10"/>
              </a:rPr>
              <a:t>eature (variable) selection if you have too many variables and/or if they are not independent.</a:t>
            </a:r>
          </a:p>
          <a:p>
            <a:endParaRPr lang="en-US" sz="1200" dirty="0">
              <a:latin typeface="CMTI10"/>
            </a:endParaRPr>
          </a:p>
          <a:p>
            <a:r>
              <a:rPr lang="en-US" sz="2400" b="0" i="0" u="none" strike="noStrike" baseline="0" dirty="0">
                <a:latin typeface="CMTI10"/>
              </a:rPr>
              <a:t>Some methods for feature selection:</a:t>
            </a:r>
          </a:p>
          <a:p>
            <a:endParaRPr lang="en-US" sz="1200" dirty="0">
              <a:latin typeface="CMTI10"/>
            </a:endParaRPr>
          </a:p>
          <a:p>
            <a:pPr algn="l"/>
            <a:r>
              <a:rPr lang="en-US" sz="2400" b="0" i="0" u="none" strike="noStrike" baseline="0" dirty="0">
                <a:latin typeface="CMSY10"/>
              </a:rPr>
              <a:t>• </a:t>
            </a:r>
            <a:r>
              <a:rPr lang="en-US" sz="2400" b="1" i="0" u="none" strike="noStrike" baseline="0" dirty="0">
                <a:latin typeface="CMTI10"/>
              </a:rPr>
              <a:t>Subset Selection</a:t>
            </a:r>
            <a:r>
              <a:rPr lang="en-US" sz="2400" b="1" i="0" u="none" strike="noStrike" baseline="0" dirty="0">
                <a:latin typeface="CMR10"/>
              </a:rPr>
              <a:t>. </a:t>
            </a:r>
            <a:r>
              <a:rPr lang="en-US" sz="2400" b="0" i="0" u="none" strike="noStrike" baseline="0" dirty="0">
                <a:latin typeface="CMR10"/>
              </a:rPr>
              <a:t>This approach involves identifying a subset of the </a:t>
            </a:r>
            <a:r>
              <a:rPr lang="en-US" sz="2400" b="0" i="0" u="none" strike="noStrike" baseline="0" dirty="0">
                <a:latin typeface="CMMI10"/>
              </a:rPr>
              <a:t>p </a:t>
            </a:r>
            <a:r>
              <a:rPr lang="en-US" sz="2400" b="0" i="0" u="none" strike="noStrike" baseline="0" dirty="0">
                <a:latin typeface="CMR10"/>
              </a:rPr>
              <a:t>predictors that we believe to be related to the response. We then fit a model using least squares on the reduced set of variables.</a:t>
            </a:r>
          </a:p>
          <a:p>
            <a:pPr algn="l"/>
            <a:r>
              <a:rPr lang="en-US" sz="2400" b="0" i="0" u="none" strike="noStrike" baseline="0" dirty="0">
                <a:latin typeface="CMSY10"/>
              </a:rPr>
              <a:t>• </a:t>
            </a:r>
            <a:r>
              <a:rPr lang="en-US" sz="2400" b="1" i="0" u="none" strike="noStrike" baseline="0" dirty="0">
                <a:latin typeface="CMTI10"/>
              </a:rPr>
              <a:t>Shrinkage</a:t>
            </a:r>
            <a:r>
              <a:rPr lang="en-US" sz="2400" b="1" i="0" u="none" strike="noStrike" baseline="0" dirty="0">
                <a:latin typeface="CMR10"/>
              </a:rPr>
              <a:t>. </a:t>
            </a:r>
            <a:r>
              <a:rPr lang="en-US" sz="2400" b="0" i="0" u="none" strike="noStrike" baseline="0" dirty="0">
                <a:latin typeface="CMR10"/>
              </a:rPr>
              <a:t>This approach involves fitting a model involving all </a:t>
            </a:r>
            <a:r>
              <a:rPr lang="en-US" sz="2400" b="0" i="0" u="none" strike="noStrike" baseline="0" dirty="0">
                <a:latin typeface="CMMI10"/>
              </a:rPr>
              <a:t>p </a:t>
            </a:r>
            <a:r>
              <a:rPr lang="en-US" sz="2400" b="0" i="0" u="none" strike="noStrike" baseline="0" dirty="0">
                <a:latin typeface="CMR10"/>
              </a:rPr>
              <a:t>predictors. However, the estimated coefficients are shrunken towards zero relative to the least squares estimates. This shrinkage (also known as </a:t>
            </a:r>
            <a:r>
              <a:rPr lang="en-US" sz="2400" b="0" i="0" u="none" strike="noStrike" baseline="0" dirty="0">
                <a:latin typeface="CMTI10"/>
              </a:rPr>
              <a:t>regularization</a:t>
            </a:r>
            <a:r>
              <a:rPr lang="en-US" sz="2400" b="0" i="0" u="none" strike="noStrike" baseline="0" dirty="0">
                <a:latin typeface="CMR10"/>
              </a:rPr>
              <a:t>) has the effect of reducing variance. Depending on what type of shrinkage is performed, some of the coefficients may be estimated to be exactly zero. Hence, shrinkage methods can also perform</a:t>
            </a:r>
          </a:p>
          <a:p>
            <a:pPr algn="l"/>
            <a:r>
              <a:rPr lang="en-US" sz="2400" b="0" i="0" u="none" strike="noStrike" baseline="0" dirty="0">
                <a:latin typeface="CMR10"/>
              </a:rPr>
              <a:t>variable selection.</a:t>
            </a:r>
          </a:p>
          <a:p>
            <a:pPr algn="l"/>
            <a:r>
              <a:rPr lang="en-US" sz="2400" b="0" i="0" u="none" strike="noStrike" baseline="0" dirty="0">
                <a:latin typeface="CMSY10"/>
              </a:rPr>
              <a:t>• </a:t>
            </a:r>
            <a:r>
              <a:rPr lang="en-US" sz="2400" b="1" i="0" u="none" strike="noStrike" baseline="0" dirty="0">
                <a:latin typeface="CMTI10"/>
              </a:rPr>
              <a:t>Dimension Reduction</a:t>
            </a:r>
            <a:r>
              <a:rPr lang="en-US" sz="2400" b="1" i="0" u="none" strike="noStrike" baseline="0" dirty="0">
                <a:latin typeface="CMR10"/>
              </a:rPr>
              <a:t>. </a:t>
            </a:r>
            <a:r>
              <a:rPr lang="en-US" sz="2400" b="0" i="0" u="none" strike="noStrike" baseline="0" dirty="0">
                <a:latin typeface="CMR10"/>
              </a:rPr>
              <a:t>This approach involves </a:t>
            </a:r>
            <a:r>
              <a:rPr lang="en-US" sz="2400" b="0" i="0" u="none" strike="noStrike" baseline="0" dirty="0">
                <a:latin typeface="CMTI10"/>
              </a:rPr>
              <a:t>projecting </a:t>
            </a:r>
            <a:r>
              <a:rPr lang="en-US" sz="2400" b="0" i="0" u="none" strike="noStrike" baseline="0" dirty="0">
                <a:latin typeface="CMR10"/>
              </a:rPr>
              <a:t>the </a:t>
            </a:r>
            <a:r>
              <a:rPr lang="en-US" sz="2400" b="0" i="0" u="none" strike="noStrike" baseline="0" dirty="0">
                <a:latin typeface="CMMI10"/>
              </a:rPr>
              <a:t>p </a:t>
            </a:r>
            <a:r>
              <a:rPr lang="en-US" sz="2400" b="0" i="0" u="none" strike="noStrike" baseline="0" dirty="0">
                <a:latin typeface="CMR10"/>
              </a:rPr>
              <a:t>predictors into an </a:t>
            </a:r>
            <a:r>
              <a:rPr lang="en-US" sz="2400" b="0" i="0" u="none" strike="noStrike" baseline="0" dirty="0">
                <a:latin typeface="CMMI10"/>
              </a:rPr>
              <a:t>M</a:t>
            </a:r>
            <a:r>
              <a:rPr lang="en-US" sz="2400" b="0" i="0" u="none" strike="noStrike" baseline="0" dirty="0">
                <a:latin typeface="CMR10"/>
              </a:rPr>
              <a:t>-dimensional subspace, where </a:t>
            </a:r>
            <a:r>
              <a:rPr lang="en-US" sz="2400" b="0" i="0" u="none" strike="noStrike" baseline="0" dirty="0">
                <a:latin typeface="CMMI10"/>
              </a:rPr>
              <a:t>M &lt;p</a:t>
            </a:r>
            <a:r>
              <a:rPr lang="en-US" sz="2400" b="0" i="0" u="none" strike="noStrike" baseline="0" dirty="0">
                <a:latin typeface="CMR10"/>
              </a:rPr>
              <a:t>. This is achieved by computing </a:t>
            </a:r>
            <a:r>
              <a:rPr lang="en-US" sz="2400" b="0" i="0" u="none" strike="noStrike" baseline="0" dirty="0">
                <a:latin typeface="CMMI10"/>
              </a:rPr>
              <a:t>M </a:t>
            </a:r>
            <a:r>
              <a:rPr lang="en-US" sz="2400" b="0" i="0" u="none" strike="noStrike" baseline="0" dirty="0">
                <a:latin typeface="CMR10"/>
              </a:rPr>
              <a:t>different </a:t>
            </a:r>
            <a:r>
              <a:rPr lang="en-US" sz="2400" b="0" i="0" u="none" strike="noStrike" baseline="0" dirty="0">
                <a:latin typeface="CMTI10"/>
              </a:rPr>
              <a:t>linear combinations</a:t>
            </a:r>
            <a:r>
              <a:rPr lang="en-US" sz="2400" b="0" i="0" u="none" strike="noStrike" baseline="0" dirty="0">
                <a:latin typeface="CMR10"/>
              </a:rPr>
              <a:t>, or </a:t>
            </a:r>
            <a:r>
              <a:rPr lang="en-US" sz="2400" b="0" i="0" u="none" strike="noStrike" baseline="0" dirty="0">
                <a:latin typeface="CMTI10"/>
              </a:rPr>
              <a:t>projections</a:t>
            </a:r>
            <a:r>
              <a:rPr lang="en-US" sz="2400" b="0" i="0" u="none" strike="noStrike" baseline="0" dirty="0">
                <a:latin typeface="CMR10"/>
              </a:rPr>
              <a:t>, of the variables. Then these </a:t>
            </a:r>
            <a:r>
              <a:rPr lang="en-US" sz="2400" b="0" i="0" u="none" strike="noStrike" baseline="0" dirty="0">
                <a:latin typeface="CMMI10"/>
              </a:rPr>
              <a:t>M </a:t>
            </a:r>
            <a:r>
              <a:rPr lang="en-US" sz="2400" b="0" i="0" u="none" strike="noStrike" baseline="0" dirty="0">
                <a:latin typeface="CMR10"/>
              </a:rPr>
              <a:t>projections are used as predictors to fit a linear regression model by least squares.</a:t>
            </a:r>
            <a:endParaRPr lang="en-US" sz="3600" b="0" i="0" u="none" strike="noStrike" baseline="0" dirty="0">
              <a:latin typeface="CMTI10"/>
            </a:endParaRPr>
          </a:p>
        </p:txBody>
      </p:sp>
      <p:sp>
        <p:nvSpPr>
          <p:cNvPr id="4" name="TextBox 3">
            <a:extLst>
              <a:ext uri="{FF2B5EF4-FFF2-40B4-BE49-F238E27FC236}">
                <a16:creationId xmlns:a16="http://schemas.microsoft.com/office/drawing/2014/main" id="{996F3593-736D-43EC-A54C-C33A5D8E0E74}"/>
              </a:ext>
            </a:extLst>
          </p:cNvPr>
          <p:cNvSpPr txBox="1"/>
          <p:nvPr/>
        </p:nvSpPr>
        <p:spPr>
          <a:xfrm>
            <a:off x="1531938" y="7310735"/>
            <a:ext cx="10036174" cy="461665"/>
          </a:xfrm>
          <a:prstGeom prst="rect">
            <a:avLst/>
          </a:prstGeom>
          <a:noFill/>
        </p:spPr>
        <p:txBody>
          <a:bodyPr wrap="square">
            <a:spAutoFit/>
          </a:bodyPr>
          <a:lstStyle/>
          <a:p>
            <a:pPr algn="l"/>
            <a:r>
              <a:rPr lang="en-US" sz="2400" b="0" i="0" u="none" strike="noStrike" baseline="0" dirty="0">
                <a:latin typeface="AdvTT5ada87cc"/>
              </a:rPr>
              <a:t>An Introduction to Statistical Learning  </a:t>
            </a:r>
            <a:r>
              <a:rPr lang="en-US" sz="2400" dirty="0">
                <a:hlinkClick r:id="rId2"/>
              </a:rPr>
              <a:t>https://www.statlearning.com/</a:t>
            </a:r>
            <a:r>
              <a:rPr lang="en-US" sz="2400" dirty="0"/>
              <a:t> </a:t>
            </a:r>
          </a:p>
        </p:txBody>
      </p:sp>
    </p:spTree>
    <p:extLst>
      <p:ext uri="{BB962C8B-B14F-4D97-AF65-F5344CB8AC3E}">
        <p14:creationId xmlns:p14="http://schemas.microsoft.com/office/powerpoint/2010/main" val="13445750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 screen&#10;&#10;Description automatically generated with low confidence">
            <a:extLst>
              <a:ext uri="{FF2B5EF4-FFF2-40B4-BE49-F238E27FC236}">
                <a16:creationId xmlns:a16="http://schemas.microsoft.com/office/drawing/2014/main" id="{6E6AB274-0361-40FC-83EB-13BB2E0B3B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903" y="347305"/>
            <a:ext cx="9601200" cy="4114800"/>
          </a:xfrm>
          <a:prstGeom prst="rect">
            <a:avLst/>
          </a:prstGeom>
        </p:spPr>
      </p:pic>
      <p:sp>
        <p:nvSpPr>
          <p:cNvPr id="7" name="TextBox 6">
            <a:extLst>
              <a:ext uri="{FF2B5EF4-FFF2-40B4-BE49-F238E27FC236}">
                <a16:creationId xmlns:a16="http://schemas.microsoft.com/office/drawing/2014/main" id="{108F3EE6-BB53-45EE-B3BB-738F9F2A3F7F}"/>
              </a:ext>
            </a:extLst>
          </p:cNvPr>
          <p:cNvSpPr txBox="1"/>
          <p:nvPr/>
        </p:nvSpPr>
        <p:spPr>
          <a:xfrm>
            <a:off x="144377" y="0"/>
            <a:ext cx="11983454" cy="338554"/>
          </a:xfrm>
          <a:prstGeom prst="rect">
            <a:avLst/>
          </a:prstGeom>
          <a:noFill/>
        </p:spPr>
        <p:txBody>
          <a:bodyPr wrap="square">
            <a:spAutoFit/>
          </a:bodyPr>
          <a:lstStyle/>
          <a:p>
            <a:r>
              <a:rPr lang="en-US" sz="1600" dirty="0" err="1"/>
              <a:t>Devopedia</a:t>
            </a:r>
            <a:r>
              <a:rPr lang="en-US" sz="1600" dirty="0"/>
              <a:t>. 2022. "Logistic Regression." Version 10, January 19. Accessed 2023-02-11. </a:t>
            </a:r>
            <a:r>
              <a:rPr lang="en-US" sz="1600" dirty="0">
                <a:hlinkClick r:id="rId3"/>
              </a:rPr>
              <a:t>https://devopedia.org/logistic-regression</a:t>
            </a:r>
            <a:r>
              <a:rPr lang="en-US" sz="1600" dirty="0"/>
              <a:t> </a:t>
            </a:r>
          </a:p>
        </p:txBody>
      </p:sp>
      <p:pic>
        <p:nvPicPr>
          <p:cNvPr id="8" name="Picture 7">
            <a:extLst>
              <a:ext uri="{FF2B5EF4-FFF2-40B4-BE49-F238E27FC236}">
                <a16:creationId xmlns:a16="http://schemas.microsoft.com/office/drawing/2014/main" id="{57ADDE13-1C14-49B1-9B37-C46CEC5C7EB8}"/>
              </a:ext>
            </a:extLst>
          </p:cNvPr>
          <p:cNvPicPr>
            <a:picLocks noChangeAspect="1"/>
          </p:cNvPicPr>
          <p:nvPr/>
        </p:nvPicPr>
        <p:blipFill rotWithShape="1">
          <a:blip r:embed="rId4">
            <a:extLst>
              <a:ext uri="{28A0092B-C50C-407E-A947-70E740481C1C}">
                <a14:useLocalDpi xmlns:a14="http://schemas.microsoft.com/office/drawing/2010/main" val="0"/>
              </a:ext>
            </a:extLst>
          </a:blip>
          <a:srcRect l="2542" t="6820" r="2595" b="5799"/>
          <a:stretch/>
        </p:blipFill>
        <p:spPr bwMode="auto">
          <a:xfrm>
            <a:off x="5943600" y="4581030"/>
            <a:ext cx="5785338" cy="2077417"/>
          </a:xfrm>
          <a:prstGeom prst="rect">
            <a:avLst/>
          </a:prstGeom>
          <a:noFill/>
          <a:ln>
            <a:noFill/>
          </a:ln>
        </p:spPr>
      </p:pic>
      <p:pic>
        <p:nvPicPr>
          <p:cNvPr id="9" name="Graphic 8">
            <a:extLst>
              <a:ext uri="{FF2B5EF4-FFF2-40B4-BE49-F238E27FC236}">
                <a16:creationId xmlns:a16="http://schemas.microsoft.com/office/drawing/2014/main" id="{4154C740-ACD2-4EA6-8D84-FB3FF5CA55A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15585" y="4959918"/>
            <a:ext cx="3166948" cy="914400"/>
          </a:xfrm>
          <a:prstGeom prst="rect">
            <a:avLst/>
          </a:prstGeom>
        </p:spPr>
      </p:pic>
      <p:sp>
        <p:nvSpPr>
          <p:cNvPr id="4" name="TextBox 3">
            <a:extLst>
              <a:ext uri="{FF2B5EF4-FFF2-40B4-BE49-F238E27FC236}">
                <a16:creationId xmlns:a16="http://schemas.microsoft.com/office/drawing/2014/main" id="{4C149BC9-027D-2B57-E288-0152F631FEBE}"/>
              </a:ext>
            </a:extLst>
          </p:cNvPr>
          <p:cNvSpPr txBox="1"/>
          <p:nvPr/>
        </p:nvSpPr>
        <p:spPr>
          <a:xfrm>
            <a:off x="459714" y="4511493"/>
            <a:ext cx="11779178" cy="3046988"/>
          </a:xfrm>
          <a:prstGeom prst="rect">
            <a:avLst/>
          </a:prstGeom>
          <a:noFill/>
        </p:spPr>
        <p:txBody>
          <a:bodyPr wrap="square">
            <a:spAutoFit/>
          </a:bodyPr>
          <a:lstStyle/>
          <a:p>
            <a:r>
              <a:rPr lang="en-US" sz="1800" dirty="0">
                <a:solidFill>
                  <a:srgbClr val="5A2781"/>
                </a:solidFill>
              </a:rPr>
              <a:t>Cost function for linear regression                                          Cost function for logistic regression (maximum likelihood)</a:t>
            </a:r>
          </a:p>
          <a:p>
            <a:endParaRPr lang="en-US" dirty="0">
              <a:solidFill>
                <a:srgbClr val="5A2781"/>
              </a:solidFill>
            </a:endParaRPr>
          </a:p>
          <a:p>
            <a:endParaRPr lang="en-US" dirty="0">
              <a:solidFill>
                <a:srgbClr val="5A2781"/>
              </a:solidFill>
            </a:endParaRPr>
          </a:p>
          <a:p>
            <a:endParaRPr lang="en-US" dirty="0">
              <a:solidFill>
                <a:srgbClr val="5A2781"/>
              </a:solidFill>
            </a:endParaRPr>
          </a:p>
          <a:p>
            <a:endParaRPr lang="en-US" dirty="0">
              <a:solidFill>
                <a:srgbClr val="5A2781"/>
              </a:solidFill>
            </a:endParaRPr>
          </a:p>
          <a:p>
            <a:endParaRPr lang="en-US" sz="1200" dirty="0">
              <a:solidFill>
                <a:srgbClr val="5A2781"/>
              </a:solidFill>
            </a:endParaRPr>
          </a:p>
          <a:p>
            <a:r>
              <a:rPr lang="en-US" dirty="0">
                <a:solidFill>
                  <a:srgbClr val="5A2781"/>
                </a:solidFill>
              </a:rPr>
              <a:t>Minimize cost function to find best  function f</a:t>
            </a:r>
          </a:p>
          <a:p>
            <a:r>
              <a:rPr lang="en-US" dirty="0">
                <a:solidFill>
                  <a:srgbClr val="5A2781"/>
                </a:solidFill>
              </a:rPr>
              <a:t>(</a:t>
            </a:r>
            <a:r>
              <a:rPr lang="en-US" dirty="0" err="1">
                <a:solidFill>
                  <a:srgbClr val="5A2781"/>
                </a:solidFill>
              </a:rPr>
              <a:t>eg</a:t>
            </a:r>
            <a:r>
              <a:rPr lang="en-US" dirty="0">
                <a:solidFill>
                  <a:srgbClr val="5A2781"/>
                </a:solidFill>
              </a:rPr>
              <a:t>: if f(x) = mx + b, find m and b that minimizes                  Minimize cost function to find best probability function.  This</a:t>
            </a:r>
          </a:p>
          <a:p>
            <a:r>
              <a:rPr lang="en-US" dirty="0">
                <a:solidFill>
                  <a:srgbClr val="5A2781"/>
                </a:solidFill>
              </a:rPr>
              <a:t>cost function RSS.                                                                       corresponds to finding best m and b that minimizes cost for</a:t>
            </a:r>
          </a:p>
          <a:p>
            <a:r>
              <a:rPr lang="en-US" dirty="0"/>
              <a:t>                                                                                                                                   </a:t>
            </a:r>
            <a:r>
              <a:rPr lang="en-US" altLang="en-US" dirty="0">
                <a:solidFill>
                  <a:srgbClr val="5A2781"/>
                </a:solidFill>
                <a:latin typeface="Benguiat Frisky" pitchFamily="66" charset="0"/>
              </a:rPr>
              <a:t>p(x) = 1/[1 + exp(-</a:t>
            </a:r>
            <a:r>
              <a:rPr lang="en-US" altLang="en-US" i="1" dirty="0">
                <a:solidFill>
                  <a:srgbClr val="5A2781"/>
                </a:solidFill>
                <a:latin typeface="Benguiat Frisky" pitchFamily="66" charset="0"/>
                <a:sym typeface="Symbol" panose="05050102010706020507" pitchFamily="18" charset="2"/>
              </a:rPr>
              <a:t>b </a:t>
            </a:r>
            <a:r>
              <a:rPr lang="en-US" altLang="en-US" dirty="0">
                <a:solidFill>
                  <a:srgbClr val="5A2781"/>
                </a:solidFill>
                <a:latin typeface="Benguiat Frisky" pitchFamily="66" charset="0"/>
              </a:rPr>
              <a:t>- </a:t>
            </a:r>
            <a:r>
              <a:rPr lang="en-US" altLang="en-US" i="1" dirty="0">
                <a:solidFill>
                  <a:srgbClr val="5A2781"/>
                </a:solidFill>
                <a:latin typeface="Benguiat Frisky" pitchFamily="66" charset="0"/>
                <a:sym typeface="Symbol" panose="05050102010706020507" pitchFamily="18" charset="2"/>
              </a:rPr>
              <a:t>m</a:t>
            </a:r>
            <a:r>
              <a:rPr lang="en-US" altLang="en-US" dirty="0">
                <a:solidFill>
                  <a:srgbClr val="5A2781"/>
                </a:solidFill>
                <a:latin typeface="Benguiat Frisky" pitchFamily="66" charset="0"/>
              </a:rPr>
              <a:t>x)]</a:t>
            </a:r>
            <a:r>
              <a:rPr lang="en-US" dirty="0">
                <a:solidFill>
                  <a:srgbClr val="5A2781"/>
                </a:solidFill>
              </a:rPr>
              <a:t> </a:t>
            </a:r>
          </a:p>
          <a:p>
            <a:r>
              <a:rPr lang="en-US" dirty="0">
                <a:solidFill>
                  <a:srgbClr val="C00000"/>
                </a:solidFill>
              </a:rPr>
              <a:t>Validating model:  R</a:t>
            </a:r>
            <a:r>
              <a:rPr lang="en-US" baseline="30000" dirty="0">
                <a:solidFill>
                  <a:srgbClr val="C00000"/>
                </a:solidFill>
              </a:rPr>
              <a:t>2</a:t>
            </a:r>
            <a:r>
              <a:rPr lang="en-US" dirty="0">
                <a:solidFill>
                  <a:srgbClr val="C00000"/>
                </a:solidFill>
              </a:rPr>
              <a:t>, F-statistic, p-value, </a:t>
            </a:r>
            <a:r>
              <a:rPr lang="en-US" dirty="0" err="1">
                <a:solidFill>
                  <a:srgbClr val="C00000"/>
                </a:solidFill>
              </a:rPr>
              <a:t>etc</a:t>
            </a:r>
            <a:endParaRPr lang="en-US" dirty="0">
              <a:solidFill>
                <a:srgbClr val="C00000"/>
              </a:solidFill>
            </a:endParaRPr>
          </a:p>
        </p:txBody>
      </p:sp>
      <p:sp>
        <p:nvSpPr>
          <p:cNvPr id="5" name="TextBox 4">
            <a:extLst>
              <a:ext uri="{FF2B5EF4-FFF2-40B4-BE49-F238E27FC236}">
                <a16:creationId xmlns:a16="http://schemas.microsoft.com/office/drawing/2014/main" id="{4D268173-C22D-970A-5316-05BEBF1355E6}"/>
              </a:ext>
            </a:extLst>
          </p:cNvPr>
          <p:cNvSpPr txBox="1"/>
          <p:nvPr/>
        </p:nvSpPr>
        <p:spPr>
          <a:xfrm>
            <a:off x="1899138" y="743581"/>
            <a:ext cx="7750968" cy="461665"/>
          </a:xfrm>
          <a:prstGeom prst="rect">
            <a:avLst/>
          </a:prstGeom>
          <a:noFill/>
        </p:spPr>
        <p:txBody>
          <a:bodyPr wrap="none" rtlCol="0">
            <a:spAutoFit/>
          </a:bodyPr>
          <a:lstStyle/>
          <a:p>
            <a:pPr algn="l"/>
            <a:r>
              <a:rPr lang="en-US" sz="2400" dirty="0">
                <a:solidFill>
                  <a:srgbClr val="5A2781"/>
                </a:solidFill>
              </a:rPr>
              <a:t>Linear model                                                 General linear model</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0F629D-7828-C21E-EFF1-D2C4863DCA97}"/>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009236C3-19C7-8CB8-51D7-4BD32A1B249A}"/>
                  </a:ext>
                </a:extLst>
              </p:cNvPr>
              <p:cNvSpPr txBox="1"/>
              <p:nvPr/>
            </p:nvSpPr>
            <p:spPr>
              <a:xfrm>
                <a:off x="534877" y="152904"/>
                <a:ext cx="10437923" cy="7935827"/>
              </a:xfrm>
              <a:prstGeom prst="rect">
                <a:avLst/>
              </a:prstGeom>
              <a:noFill/>
            </p:spPr>
            <p:txBody>
              <a:bodyPr wrap="square" lIns="0" tIns="0" rIns="0" bIns="0" rtlCol="0">
                <a:spAutoFit/>
              </a:bodyPr>
              <a:lstStyle/>
              <a:p>
                <a:pPr algn="l"/>
                <a:r>
                  <a:rPr lang="en-US" sz="3200" dirty="0">
                    <a:solidFill>
                      <a:srgbClr val="5A2781"/>
                    </a:solidFill>
                    <a:latin typeface="Cambria Math" panose="02040503050406030204" pitchFamily="18" charset="0"/>
                  </a:rPr>
                  <a:t>The coefficients for our model   </a:t>
                </a:r>
              </a:p>
              <a:p>
                <a:pPr algn="l"/>
                <a:endParaRPr lang="en-US" sz="1400" i="1" dirty="0">
                  <a:solidFill>
                    <a:srgbClr val="5A2781"/>
                  </a:solidFill>
                  <a:latin typeface="Cambria Math" panose="02040503050406030204" pitchFamily="18" charset="0"/>
                </a:endParaRPr>
              </a:p>
              <a:p>
                <a:pPr algn="l"/>
                <a14:m>
                  <m:oMathPara xmlns:m="http://schemas.openxmlformats.org/officeDocument/2006/math">
                    <m:oMathParaPr>
                      <m:jc m:val="centerGroup"/>
                    </m:oMathParaPr>
                    <m:oMath xmlns:m="http://schemas.openxmlformats.org/officeDocument/2006/math">
                      <m:r>
                        <a:rPr lang="en-US" sz="3200" i="1" dirty="0" smtClean="0">
                          <a:solidFill>
                            <a:srgbClr val="5A2781"/>
                          </a:solidFill>
                          <a:latin typeface="Cambria Math" panose="02040503050406030204" pitchFamily="18" charset="0"/>
                        </a:rPr>
                        <m:t>𝑓</m:t>
                      </m:r>
                      <m:d>
                        <m:dPr>
                          <m:ctrlPr>
                            <a:rPr lang="en-US" sz="3200" i="1" dirty="0" smtClean="0">
                              <a:solidFill>
                                <a:srgbClr val="5A2781"/>
                              </a:solidFill>
                              <a:latin typeface="Cambria Math" panose="02040503050406030204" pitchFamily="18" charset="0"/>
                            </a:rPr>
                          </m:ctrlPr>
                        </m:dPr>
                        <m:e>
                          <m:r>
                            <a:rPr lang="en-US" sz="3200" i="1" dirty="0" smtClean="0">
                              <a:solidFill>
                                <a:srgbClr val="5A2781"/>
                              </a:solidFill>
                              <a:latin typeface="Cambria Math" panose="02040503050406030204" pitchFamily="18" charset="0"/>
                            </a:rPr>
                            <m:t>𝑥</m:t>
                          </m:r>
                        </m:e>
                      </m:d>
                      <m:r>
                        <a:rPr lang="en-US" sz="3200" i="0" dirty="0" smtClean="0">
                          <a:solidFill>
                            <a:srgbClr val="5A2781"/>
                          </a:solidFill>
                          <a:latin typeface="Cambria Math" panose="02040503050406030204" pitchFamily="18" charset="0"/>
                        </a:rPr>
                        <m:t>=</m:t>
                      </m:r>
                      <m:sSub>
                        <m:sSubPr>
                          <m:ctrlPr>
                            <a:rPr lang="en-US" sz="3200" i="1" dirty="0" smtClean="0">
                              <a:solidFill>
                                <a:srgbClr val="5A2781"/>
                              </a:solidFill>
                              <a:latin typeface="Cambria Math" panose="02040503050406030204" pitchFamily="18" charset="0"/>
                            </a:rPr>
                          </m:ctrlPr>
                        </m:sSubPr>
                        <m:e>
                          <m:r>
                            <a:rPr lang="en-US" sz="3200" i="1" dirty="0" smtClean="0">
                              <a:solidFill>
                                <a:srgbClr val="5A2781"/>
                              </a:solidFill>
                              <a:latin typeface="Cambria Math" panose="02040503050406030204" pitchFamily="18" charset="0"/>
                            </a:rPr>
                            <m:t>𝑎</m:t>
                          </m:r>
                        </m:e>
                        <m:sub>
                          <m:r>
                            <a:rPr lang="en-US" sz="3200" i="0" dirty="0" smtClean="0">
                              <a:solidFill>
                                <a:srgbClr val="5A2781"/>
                              </a:solidFill>
                              <a:latin typeface="Cambria Math" panose="02040503050406030204" pitchFamily="18" charset="0"/>
                            </a:rPr>
                            <m:t>0</m:t>
                          </m:r>
                        </m:sub>
                      </m:sSub>
                      <m:r>
                        <a:rPr lang="en-US" sz="3200" i="0" dirty="0" smtClean="0">
                          <a:solidFill>
                            <a:srgbClr val="5A2781"/>
                          </a:solidFill>
                          <a:latin typeface="Cambria Math" panose="02040503050406030204" pitchFamily="18" charset="0"/>
                        </a:rPr>
                        <m:t>+</m:t>
                      </m:r>
                      <m:sSub>
                        <m:sSubPr>
                          <m:ctrlPr>
                            <a:rPr lang="en-US" sz="3200" i="1" dirty="0" smtClean="0">
                              <a:solidFill>
                                <a:srgbClr val="5A2781"/>
                              </a:solidFill>
                              <a:latin typeface="Cambria Math" panose="02040503050406030204" pitchFamily="18" charset="0"/>
                            </a:rPr>
                          </m:ctrlPr>
                        </m:sSubPr>
                        <m:e>
                          <m:r>
                            <a:rPr lang="en-US" sz="3200" i="1" dirty="0" smtClean="0">
                              <a:solidFill>
                                <a:srgbClr val="5A2781"/>
                              </a:solidFill>
                              <a:latin typeface="Cambria Math" panose="02040503050406030204" pitchFamily="18" charset="0"/>
                            </a:rPr>
                            <m:t>𝑎</m:t>
                          </m:r>
                        </m:e>
                        <m:sub>
                          <m:r>
                            <a:rPr lang="en-US" sz="3200" i="0" dirty="0" smtClean="0">
                              <a:solidFill>
                                <a:srgbClr val="5A2781"/>
                              </a:solidFill>
                              <a:latin typeface="Cambria Math" panose="02040503050406030204" pitchFamily="18" charset="0"/>
                            </a:rPr>
                            <m:t>1</m:t>
                          </m:r>
                        </m:sub>
                      </m:sSub>
                      <m:sSub>
                        <m:sSubPr>
                          <m:ctrlPr>
                            <a:rPr lang="en-US" sz="3200" i="1" dirty="0" smtClean="0">
                              <a:solidFill>
                                <a:srgbClr val="5A2781"/>
                              </a:solidFill>
                              <a:latin typeface="Cambria Math" panose="02040503050406030204" pitchFamily="18" charset="0"/>
                            </a:rPr>
                          </m:ctrlPr>
                        </m:sSubPr>
                        <m:e>
                          <m:r>
                            <a:rPr lang="en-US" sz="3200" i="1" dirty="0" smtClean="0">
                              <a:solidFill>
                                <a:srgbClr val="5A2781"/>
                              </a:solidFill>
                              <a:latin typeface="Cambria Math" panose="02040503050406030204" pitchFamily="18" charset="0"/>
                            </a:rPr>
                            <m:t>𝑥</m:t>
                          </m:r>
                        </m:e>
                        <m:sub>
                          <m:r>
                            <a:rPr lang="en-US" sz="3200" i="0" dirty="0" smtClean="0">
                              <a:solidFill>
                                <a:srgbClr val="5A2781"/>
                              </a:solidFill>
                              <a:latin typeface="Cambria Math" panose="02040503050406030204" pitchFamily="18" charset="0"/>
                            </a:rPr>
                            <m:t>1</m:t>
                          </m:r>
                        </m:sub>
                      </m:sSub>
                      <m:r>
                        <a:rPr lang="en-US" sz="3200" i="0" dirty="0" smtClean="0">
                          <a:solidFill>
                            <a:srgbClr val="5A2781"/>
                          </a:solidFill>
                          <a:latin typeface="Cambria Math" panose="02040503050406030204" pitchFamily="18" charset="0"/>
                        </a:rPr>
                        <m:t>+</m:t>
                      </m:r>
                      <m:r>
                        <a:rPr lang="en-US" sz="3200" i="1" dirty="0" smtClean="0">
                          <a:solidFill>
                            <a:srgbClr val="5A2781"/>
                          </a:solidFill>
                          <a:latin typeface="Cambria Math" panose="02040503050406030204" pitchFamily="18" charset="0"/>
                        </a:rPr>
                        <m:t>𝑎</m:t>
                      </m:r>
                      <m:sSub>
                        <m:sSubPr>
                          <m:ctrlPr>
                            <a:rPr lang="en-US" sz="3200" i="1" dirty="0" smtClean="0">
                              <a:solidFill>
                                <a:srgbClr val="5A2781"/>
                              </a:solidFill>
                              <a:latin typeface="Cambria Math" panose="02040503050406030204" pitchFamily="18" charset="0"/>
                            </a:rPr>
                          </m:ctrlPr>
                        </m:sSubPr>
                        <m:e>
                          <m:r>
                            <a:rPr lang="en-US" sz="3200" i="1" dirty="0" smtClean="0">
                              <a:solidFill>
                                <a:srgbClr val="5A2781"/>
                              </a:solidFill>
                              <a:latin typeface="Cambria Math" panose="02040503050406030204" pitchFamily="18" charset="0"/>
                            </a:rPr>
                            <m:t>𝑥</m:t>
                          </m:r>
                        </m:e>
                        <m:sub>
                          <m:r>
                            <a:rPr lang="en-US" sz="3200" i="0" dirty="0" smtClean="0">
                              <a:solidFill>
                                <a:srgbClr val="5A2781"/>
                              </a:solidFill>
                              <a:latin typeface="Cambria Math" panose="02040503050406030204" pitchFamily="18" charset="0"/>
                            </a:rPr>
                            <m:t>2</m:t>
                          </m:r>
                        </m:sub>
                      </m:sSub>
                      <m:r>
                        <a:rPr lang="en-US" sz="3200" i="0" dirty="0" smtClean="0">
                          <a:solidFill>
                            <a:srgbClr val="5A2781"/>
                          </a:solidFill>
                          <a:latin typeface="Cambria Math" panose="02040503050406030204" pitchFamily="18" charset="0"/>
                        </a:rPr>
                        <m:t>+⋯+</m:t>
                      </m:r>
                      <m:sSub>
                        <m:sSubPr>
                          <m:ctrlPr>
                            <a:rPr lang="en-US" sz="3200" i="1" dirty="0" smtClean="0">
                              <a:solidFill>
                                <a:srgbClr val="5A2781"/>
                              </a:solidFill>
                              <a:latin typeface="Cambria Math" panose="02040503050406030204" pitchFamily="18" charset="0"/>
                            </a:rPr>
                          </m:ctrlPr>
                        </m:sSubPr>
                        <m:e>
                          <m:r>
                            <a:rPr lang="en-US" sz="3200" i="1" dirty="0" smtClean="0">
                              <a:solidFill>
                                <a:srgbClr val="5A2781"/>
                              </a:solidFill>
                              <a:latin typeface="Cambria Math" panose="02040503050406030204" pitchFamily="18" charset="0"/>
                            </a:rPr>
                            <m:t>𝑎</m:t>
                          </m:r>
                        </m:e>
                        <m:sub>
                          <m:r>
                            <a:rPr lang="en-US" sz="3200" i="1" dirty="0" smtClean="0">
                              <a:solidFill>
                                <a:srgbClr val="5A2781"/>
                              </a:solidFill>
                              <a:latin typeface="Cambria Math" panose="02040503050406030204" pitchFamily="18" charset="0"/>
                            </a:rPr>
                            <m:t>𝑛</m:t>
                          </m:r>
                        </m:sub>
                      </m:sSub>
                      <m:sSub>
                        <m:sSubPr>
                          <m:ctrlPr>
                            <a:rPr lang="en-US" sz="3200" i="1" dirty="0" smtClean="0">
                              <a:solidFill>
                                <a:srgbClr val="5A2781"/>
                              </a:solidFill>
                              <a:latin typeface="Cambria Math" panose="02040503050406030204" pitchFamily="18" charset="0"/>
                            </a:rPr>
                          </m:ctrlPr>
                        </m:sSubPr>
                        <m:e>
                          <m:r>
                            <a:rPr lang="en-US" sz="3200" i="1" dirty="0" smtClean="0">
                              <a:solidFill>
                                <a:srgbClr val="5A2781"/>
                              </a:solidFill>
                              <a:latin typeface="Cambria Math" panose="02040503050406030204" pitchFamily="18" charset="0"/>
                            </a:rPr>
                            <m:t>𝑥</m:t>
                          </m:r>
                        </m:e>
                        <m:sub>
                          <m:r>
                            <a:rPr lang="en-US" sz="3200" i="1" dirty="0" smtClean="0">
                              <a:solidFill>
                                <a:srgbClr val="5A2781"/>
                              </a:solidFill>
                              <a:latin typeface="Cambria Math" panose="02040503050406030204" pitchFamily="18" charset="0"/>
                            </a:rPr>
                            <m:t>𝑛</m:t>
                          </m:r>
                        </m:sub>
                      </m:sSub>
                    </m:oMath>
                  </m:oMathPara>
                </a14:m>
                <a:endParaRPr lang="en-US" sz="3200" dirty="0">
                  <a:solidFill>
                    <a:srgbClr val="5A2781"/>
                  </a:solidFill>
                </a:endParaRPr>
              </a:p>
              <a:p>
                <a:pPr algn="l"/>
                <a:endParaRPr lang="en-US" sz="1400" dirty="0">
                  <a:solidFill>
                    <a:srgbClr val="5A2781"/>
                  </a:solidFill>
                </a:endParaRPr>
              </a:p>
              <a:p>
                <a:r>
                  <a:rPr lang="en-US" sz="3200" dirty="0">
                    <a:solidFill>
                      <a:srgbClr val="5A2781"/>
                    </a:solidFill>
                  </a:rPr>
                  <a:t>are found by optimizing the cost </a:t>
                </a:r>
                <a:r>
                  <a:rPr lang="en-US" sz="3200" dirty="0" err="1">
                    <a:solidFill>
                      <a:srgbClr val="5A2781"/>
                    </a:solidFill>
                  </a:rPr>
                  <a:t>function</a:t>
                </a:r>
                <a:r>
                  <a:rPr lang="en-US" sz="3200" dirty="0">
                    <a:solidFill>
                      <a:srgbClr val="5A2781"/>
                    </a:solidFill>
                  </a:rPr>
                  <a:t> = </a:t>
                </a:r>
                <a14:m>
                  <m:oMath xmlns:m="http://schemas.openxmlformats.org/officeDocument/2006/math">
                    <m:r>
                      <a:rPr lang="en-US" sz="3200" i="1" dirty="0" smtClean="0">
                        <a:solidFill>
                          <a:srgbClr val="5A2781"/>
                        </a:solidFill>
                        <a:latin typeface="Cambria Math" panose="02040503050406030204" pitchFamily="18" charset="0"/>
                      </a:rPr>
                      <m:t>𝐶</m:t>
                    </m:r>
                    <m:d>
                      <m:dPr>
                        <m:ctrlPr>
                          <a:rPr lang="en-US" sz="3200" i="1" dirty="0" smtClean="0">
                            <a:solidFill>
                              <a:srgbClr val="5A2781"/>
                            </a:solidFill>
                            <a:latin typeface="Cambria Math" panose="02040503050406030204" pitchFamily="18" charset="0"/>
                          </a:rPr>
                        </m:ctrlPr>
                      </m:dPr>
                      <m:e>
                        <m:sSub>
                          <m:sSubPr>
                            <m:ctrlPr>
                              <a:rPr lang="en-US" sz="3200" i="1" dirty="0" smtClean="0">
                                <a:solidFill>
                                  <a:srgbClr val="5A2781"/>
                                </a:solidFill>
                                <a:latin typeface="Cambria Math" panose="02040503050406030204" pitchFamily="18" charset="0"/>
                              </a:rPr>
                            </m:ctrlPr>
                          </m:sSubPr>
                          <m:e>
                            <m:r>
                              <a:rPr lang="en-US" sz="3200" b="0" i="1" dirty="0" smtClean="0">
                                <a:solidFill>
                                  <a:srgbClr val="5A2781"/>
                                </a:solidFill>
                                <a:latin typeface="Cambria Math" panose="02040503050406030204" pitchFamily="18" charset="0"/>
                              </a:rPr>
                              <m:t>𝑎</m:t>
                            </m:r>
                          </m:e>
                          <m:sub>
                            <m:r>
                              <a:rPr lang="en-US" sz="3200" i="0" dirty="0" smtClean="0">
                                <a:solidFill>
                                  <a:srgbClr val="5A2781"/>
                                </a:solidFill>
                                <a:latin typeface="Cambria Math" panose="02040503050406030204" pitchFamily="18" charset="0"/>
                              </a:rPr>
                              <m:t>1</m:t>
                            </m:r>
                          </m:sub>
                        </m:sSub>
                        <m:r>
                          <a:rPr lang="en-US" sz="3200" i="0" dirty="0" smtClean="0">
                            <a:solidFill>
                              <a:srgbClr val="5A2781"/>
                            </a:solidFill>
                            <a:latin typeface="Cambria Math" panose="02040503050406030204" pitchFamily="18" charset="0"/>
                          </a:rPr>
                          <m:t>,…,</m:t>
                        </m:r>
                        <m:sSub>
                          <m:sSubPr>
                            <m:ctrlPr>
                              <a:rPr lang="en-US" sz="3200" i="1" dirty="0" smtClean="0">
                                <a:solidFill>
                                  <a:srgbClr val="5A2781"/>
                                </a:solidFill>
                                <a:latin typeface="Cambria Math" panose="02040503050406030204" pitchFamily="18" charset="0"/>
                              </a:rPr>
                            </m:ctrlPr>
                          </m:sSubPr>
                          <m:e>
                            <m:r>
                              <a:rPr lang="en-US" sz="3200" i="1" dirty="0" smtClean="0">
                                <a:solidFill>
                                  <a:srgbClr val="5A2781"/>
                                </a:solidFill>
                                <a:latin typeface="Cambria Math" panose="02040503050406030204" pitchFamily="18" charset="0"/>
                              </a:rPr>
                              <m:t>𝑎</m:t>
                            </m:r>
                          </m:e>
                          <m:sub>
                            <m:r>
                              <a:rPr lang="en-US" sz="3200" i="1" dirty="0" smtClean="0">
                                <a:solidFill>
                                  <a:srgbClr val="5A2781"/>
                                </a:solidFill>
                                <a:latin typeface="Cambria Math" panose="02040503050406030204" pitchFamily="18" charset="0"/>
                              </a:rPr>
                              <m:t>𝑛</m:t>
                            </m:r>
                          </m:sub>
                        </m:sSub>
                      </m:e>
                    </m:d>
                  </m:oMath>
                </a14:m>
                <a:endParaRPr lang="en-US" sz="3200" dirty="0">
                  <a:solidFill>
                    <a:srgbClr val="5A2781"/>
                  </a:solidFill>
                </a:endParaRPr>
              </a:p>
              <a:p>
                <a:endParaRPr lang="en-US" sz="3200" dirty="0">
                  <a:solidFill>
                    <a:srgbClr val="5A2781"/>
                  </a:solidFill>
                </a:endParaRPr>
              </a:p>
              <a:p>
                <a:pPr algn="l"/>
                <a:r>
                  <a:rPr lang="en-US" sz="3200" dirty="0">
                    <a:solidFill>
                      <a:srgbClr val="5A2781"/>
                    </a:solidFill>
                  </a:rPr>
                  <a:t>Ridge, lasso, elastic-net apply a penalty to models involving too many (large parameters):</a:t>
                </a:r>
              </a:p>
              <a:p>
                <a:pPr algn="l"/>
                <a:endParaRPr lang="en-US" sz="3200" dirty="0">
                  <a:solidFill>
                    <a:srgbClr val="5A2781"/>
                  </a:solidFill>
                </a:endParaRPr>
              </a:p>
              <a:p>
                <a:pPr algn="ctr"/>
                <a:r>
                  <a:rPr lang="en-US" sz="3200" dirty="0">
                    <a:solidFill>
                      <a:srgbClr val="5A2781"/>
                    </a:solidFill>
                  </a:rPr>
                  <a:t>New cost function = </a:t>
                </a:r>
                <a14:m>
                  <m:oMath xmlns:m="http://schemas.openxmlformats.org/officeDocument/2006/math">
                    <m:r>
                      <a:rPr lang="en-US" sz="3200" i="1" dirty="0" smtClean="0">
                        <a:solidFill>
                          <a:srgbClr val="5A2781"/>
                        </a:solidFill>
                        <a:latin typeface="Cambria Math" panose="02040503050406030204" pitchFamily="18" charset="0"/>
                      </a:rPr>
                      <m:t>𝐶</m:t>
                    </m:r>
                    <m:d>
                      <m:dPr>
                        <m:ctrlPr>
                          <a:rPr lang="en-US" sz="3200" i="1" dirty="0" smtClean="0">
                            <a:solidFill>
                              <a:srgbClr val="5A2781"/>
                            </a:solidFill>
                            <a:latin typeface="Cambria Math" panose="02040503050406030204" pitchFamily="18" charset="0"/>
                          </a:rPr>
                        </m:ctrlPr>
                      </m:dPr>
                      <m:e>
                        <m:sSub>
                          <m:sSubPr>
                            <m:ctrlPr>
                              <a:rPr lang="en-US" sz="3200" i="1" dirty="0" smtClean="0">
                                <a:solidFill>
                                  <a:srgbClr val="5A2781"/>
                                </a:solidFill>
                                <a:latin typeface="Cambria Math" panose="02040503050406030204" pitchFamily="18" charset="0"/>
                              </a:rPr>
                            </m:ctrlPr>
                          </m:sSubPr>
                          <m:e>
                            <m:r>
                              <a:rPr lang="en-US" sz="3200" b="0" i="1" dirty="0" smtClean="0">
                                <a:solidFill>
                                  <a:srgbClr val="5A2781"/>
                                </a:solidFill>
                                <a:latin typeface="Cambria Math" panose="02040503050406030204" pitchFamily="18" charset="0"/>
                              </a:rPr>
                              <m:t>𝑎</m:t>
                            </m:r>
                          </m:e>
                          <m:sub>
                            <m:r>
                              <a:rPr lang="en-US" sz="3200" i="0" dirty="0" smtClean="0">
                                <a:solidFill>
                                  <a:srgbClr val="5A2781"/>
                                </a:solidFill>
                                <a:latin typeface="Cambria Math" panose="02040503050406030204" pitchFamily="18" charset="0"/>
                              </a:rPr>
                              <m:t>1</m:t>
                            </m:r>
                          </m:sub>
                        </m:sSub>
                        <m:r>
                          <a:rPr lang="en-US" sz="3200" i="0" dirty="0" smtClean="0">
                            <a:solidFill>
                              <a:srgbClr val="5A2781"/>
                            </a:solidFill>
                            <a:latin typeface="Cambria Math" panose="02040503050406030204" pitchFamily="18" charset="0"/>
                          </a:rPr>
                          <m:t>,…,</m:t>
                        </m:r>
                        <m:sSub>
                          <m:sSubPr>
                            <m:ctrlPr>
                              <a:rPr lang="en-US" sz="3200" i="1" dirty="0" smtClean="0">
                                <a:solidFill>
                                  <a:srgbClr val="5A2781"/>
                                </a:solidFill>
                                <a:latin typeface="Cambria Math" panose="02040503050406030204" pitchFamily="18" charset="0"/>
                              </a:rPr>
                            </m:ctrlPr>
                          </m:sSubPr>
                          <m:e>
                            <m:r>
                              <a:rPr lang="en-US" sz="3200" i="1" dirty="0" smtClean="0">
                                <a:solidFill>
                                  <a:srgbClr val="5A2781"/>
                                </a:solidFill>
                                <a:latin typeface="Cambria Math" panose="02040503050406030204" pitchFamily="18" charset="0"/>
                              </a:rPr>
                              <m:t>𝑎</m:t>
                            </m:r>
                          </m:e>
                          <m:sub>
                            <m:r>
                              <a:rPr lang="en-US" sz="3200" i="1" dirty="0" smtClean="0">
                                <a:solidFill>
                                  <a:srgbClr val="5A2781"/>
                                </a:solidFill>
                                <a:latin typeface="Cambria Math" panose="02040503050406030204" pitchFamily="18" charset="0"/>
                              </a:rPr>
                              <m:t>𝑛</m:t>
                            </m:r>
                          </m:sub>
                        </m:sSub>
                      </m:e>
                    </m:d>
                  </m:oMath>
                </a14:m>
                <a:r>
                  <a:rPr lang="en-US" sz="3200" dirty="0">
                    <a:solidFill>
                      <a:srgbClr val="5A2781"/>
                    </a:solidFill>
                  </a:rPr>
                  <a:t> + penalty</a:t>
                </a:r>
              </a:p>
              <a:p>
                <a:pPr algn="l"/>
                <a:endParaRPr lang="en-US" sz="3200" dirty="0">
                  <a:solidFill>
                    <a:srgbClr val="5A2781"/>
                  </a:solidFill>
                </a:endParaRPr>
              </a:p>
              <a:p>
                <a:pPr algn="l"/>
                <a:r>
                  <a:rPr lang="en-US" sz="3200" dirty="0">
                    <a:solidFill>
                      <a:srgbClr val="5A2781"/>
                    </a:solidFill>
                  </a:rPr>
                  <a:t>Ridge penalty:      </a:t>
                </a:r>
                <a14:m>
                  <m:oMath xmlns:m="http://schemas.openxmlformats.org/officeDocument/2006/math">
                    <m:r>
                      <a:rPr lang="en-US" sz="3600" i="1" dirty="0" smtClean="0">
                        <a:solidFill>
                          <a:srgbClr val="5A2781"/>
                        </a:solidFill>
                        <a:latin typeface="Cambria Math" panose="02040503050406030204" pitchFamily="18" charset="0"/>
                      </a:rPr>
                      <m:t>𝜆</m:t>
                    </m:r>
                    <m:r>
                      <a:rPr lang="en-US" sz="3600" b="0" i="1" dirty="0" smtClean="0">
                        <a:solidFill>
                          <a:srgbClr val="5A2781"/>
                        </a:solidFill>
                        <a:latin typeface="Cambria Math" panose="02040503050406030204" pitchFamily="18" charset="0"/>
                      </a:rPr>
                      <m:t>(</m:t>
                    </m:r>
                    <m:r>
                      <a:rPr lang="en-US" sz="3600" i="1" dirty="0" smtClean="0">
                        <a:solidFill>
                          <a:srgbClr val="5A2781"/>
                        </a:solidFill>
                        <a:latin typeface="Cambria Math" panose="02040503050406030204" pitchFamily="18" charset="0"/>
                      </a:rPr>
                      <m:t>𝛴</m:t>
                    </m:r>
                    <m:sSubSup>
                      <m:sSubSupPr>
                        <m:ctrlPr>
                          <a:rPr lang="en-US" sz="3600" i="1" dirty="0" smtClean="0">
                            <a:solidFill>
                              <a:srgbClr val="5A2781"/>
                            </a:solidFill>
                            <a:latin typeface="Cambria Math" panose="02040503050406030204" pitchFamily="18" charset="0"/>
                          </a:rPr>
                        </m:ctrlPr>
                      </m:sSubSupPr>
                      <m:e>
                        <m:r>
                          <a:rPr lang="en-US" sz="3600" i="1" dirty="0" smtClean="0">
                            <a:solidFill>
                              <a:srgbClr val="5A2781"/>
                            </a:solidFill>
                            <a:latin typeface="Cambria Math" panose="02040503050406030204" pitchFamily="18" charset="0"/>
                          </a:rPr>
                          <m:t>𝑎</m:t>
                        </m:r>
                      </m:e>
                      <m:sub>
                        <m:r>
                          <a:rPr lang="en-US" sz="3600" i="1" dirty="0" smtClean="0">
                            <a:solidFill>
                              <a:srgbClr val="5A2781"/>
                            </a:solidFill>
                            <a:latin typeface="Cambria Math" panose="02040503050406030204" pitchFamily="18" charset="0"/>
                          </a:rPr>
                          <m:t>𝑖</m:t>
                        </m:r>
                      </m:sub>
                      <m:sup>
                        <m:r>
                          <a:rPr lang="en-US" sz="3600" i="0" dirty="0" smtClean="0">
                            <a:solidFill>
                              <a:srgbClr val="5A2781"/>
                            </a:solidFill>
                            <a:latin typeface="Cambria Math" panose="02040503050406030204" pitchFamily="18" charset="0"/>
                          </a:rPr>
                          <m:t>2</m:t>
                        </m:r>
                      </m:sup>
                    </m:sSubSup>
                    <m:r>
                      <a:rPr lang="en-US" sz="3600" b="0" i="1" dirty="0" smtClean="0">
                        <a:solidFill>
                          <a:srgbClr val="5A2781"/>
                        </a:solidFill>
                        <a:latin typeface="Cambria Math" panose="02040503050406030204" pitchFamily="18" charset="0"/>
                      </a:rPr>
                      <m:t>)</m:t>
                    </m:r>
                  </m:oMath>
                </a14:m>
                <a:endParaRPr lang="en-US" sz="3600" dirty="0">
                  <a:solidFill>
                    <a:srgbClr val="5A2781"/>
                  </a:solidFill>
                </a:endParaRPr>
              </a:p>
              <a:p>
                <a:pPr algn="l"/>
                <a:endParaRPr lang="en-US" sz="3200" dirty="0">
                  <a:solidFill>
                    <a:srgbClr val="5A2781"/>
                  </a:solidFill>
                </a:endParaRPr>
              </a:p>
              <a:p>
                <a:r>
                  <a:rPr lang="en-US" sz="3200" dirty="0">
                    <a:solidFill>
                      <a:srgbClr val="5A2781"/>
                    </a:solidFill>
                  </a:rPr>
                  <a:t>Lasso penalty:       </a:t>
                </a:r>
                <a14:m>
                  <m:oMath xmlns:m="http://schemas.openxmlformats.org/officeDocument/2006/math">
                    <m:r>
                      <a:rPr lang="en-US" sz="3200" i="1" dirty="0" smtClean="0">
                        <a:solidFill>
                          <a:srgbClr val="5A2781"/>
                        </a:solidFill>
                        <a:latin typeface="Cambria Math" panose="02040503050406030204" pitchFamily="18" charset="0"/>
                      </a:rPr>
                      <m:t>𝜆</m:t>
                    </m:r>
                    <m:r>
                      <a:rPr lang="en-US" sz="3200" b="0" i="1" dirty="0" smtClean="0">
                        <a:solidFill>
                          <a:srgbClr val="5A2781"/>
                        </a:solidFill>
                        <a:latin typeface="Cambria Math" panose="02040503050406030204" pitchFamily="18" charset="0"/>
                      </a:rPr>
                      <m:t>(</m:t>
                    </m:r>
                    <m:r>
                      <a:rPr lang="en-US" sz="3200" i="1" dirty="0" smtClean="0">
                        <a:solidFill>
                          <a:srgbClr val="5A2781"/>
                        </a:solidFill>
                        <a:latin typeface="Cambria Math" panose="02040503050406030204" pitchFamily="18" charset="0"/>
                      </a:rPr>
                      <m:t>𝛴</m:t>
                    </m:r>
                    <m:r>
                      <a:rPr lang="en-US" sz="3200" b="0" i="1" dirty="0" smtClean="0">
                        <a:solidFill>
                          <a:srgbClr val="5A2781"/>
                        </a:solidFill>
                        <a:latin typeface="Cambria Math" panose="02040503050406030204" pitchFamily="18" charset="0"/>
                      </a:rPr>
                      <m:t>|</m:t>
                    </m:r>
                    <m:sSub>
                      <m:sSubPr>
                        <m:ctrlPr>
                          <a:rPr lang="en-US" sz="3200" i="1" dirty="0">
                            <a:solidFill>
                              <a:srgbClr val="5A2781"/>
                            </a:solidFill>
                            <a:latin typeface="Cambria Math" panose="02040503050406030204" pitchFamily="18" charset="0"/>
                          </a:rPr>
                        </m:ctrlPr>
                      </m:sSubPr>
                      <m:e>
                        <m:r>
                          <a:rPr lang="en-US" sz="3200" i="1" dirty="0">
                            <a:solidFill>
                              <a:srgbClr val="5A2781"/>
                            </a:solidFill>
                            <a:latin typeface="Cambria Math" panose="02040503050406030204" pitchFamily="18" charset="0"/>
                          </a:rPr>
                          <m:t>𝑎</m:t>
                        </m:r>
                      </m:e>
                      <m:sub>
                        <m:r>
                          <m:rPr>
                            <m:sty m:val="p"/>
                          </m:rPr>
                          <a:rPr lang="en-US" sz="3200" b="0" i="0" dirty="0" smtClean="0">
                            <a:solidFill>
                              <a:srgbClr val="5A2781"/>
                            </a:solidFill>
                            <a:latin typeface="Cambria Math" panose="02040503050406030204" pitchFamily="18" charset="0"/>
                          </a:rPr>
                          <m:t>i</m:t>
                        </m:r>
                      </m:sub>
                    </m:sSub>
                    <m:r>
                      <a:rPr lang="en-US" sz="3200" b="0" i="1" dirty="0" smtClean="0">
                        <a:solidFill>
                          <a:srgbClr val="5A2781"/>
                        </a:solidFill>
                        <a:latin typeface="Cambria Math" panose="02040503050406030204" pitchFamily="18" charset="0"/>
                      </a:rPr>
                      <m:t>|)</m:t>
                    </m:r>
                  </m:oMath>
                </a14:m>
                <a:endParaRPr lang="en-US" sz="3200" dirty="0">
                  <a:solidFill>
                    <a:srgbClr val="5A2781"/>
                  </a:solidFill>
                </a:endParaRPr>
              </a:p>
              <a:p>
                <a:pPr algn="l"/>
                <a:endParaRPr lang="en-US" sz="3200" dirty="0">
                  <a:solidFill>
                    <a:srgbClr val="5A2781"/>
                  </a:solidFill>
                </a:endParaRPr>
              </a:p>
              <a:p>
                <a:r>
                  <a:rPr lang="en-US" sz="3200" dirty="0">
                    <a:solidFill>
                      <a:srgbClr val="5A2781"/>
                    </a:solidFill>
                  </a:rPr>
                  <a:t>Elastic-net penalty:     </a:t>
                </a:r>
                <a14:m>
                  <m:oMath xmlns:m="http://schemas.openxmlformats.org/officeDocument/2006/math">
                    <m:r>
                      <a:rPr lang="en-US" sz="3200" i="1" dirty="0" smtClean="0">
                        <a:solidFill>
                          <a:srgbClr val="5A2781"/>
                        </a:solidFill>
                        <a:latin typeface="Cambria Math" panose="02040503050406030204" pitchFamily="18" charset="0"/>
                      </a:rPr>
                      <m:t>𝜆</m:t>
                    </m:r>
                    <m:r>
                      <a:rPr lang="en-US" sz="3200" b="0" i="1" baseline="-25000" dirty="0" smtClean="0">
                        <a:solidFill>
                          <a:srgbClr val="5A2781"/>
                        </a:solidFill>
                        <a:latin typeface="Cambria Math" panose="02040503050406030204" pitchFamily="18" charset="0"/>
                      </a:rPr>
                      <m:t>1</m:t>
                    </m:r>
                    <m:r>
                      <a:rPr lang="en-US" sz="3200" b="0" i="1" dirty="0" smtClean="0">
                        <a:solidFill>
                          <a:srgbClr val="5A2781"/>
                        </a:solidFill>
                        <a:latin typeface="Cambria Math" panose="02040503050406030204" pitchFamily="18" charset="0"/>
                      </a:rPr>
                      <m:t>(</m:t>
                    </m:r>
                    <m:r>
                      <a:rPr lang="en-US" sz="3200" i="1" dirty="0" smtClean="0">
                        <a:solidFill>
                          <a:srgbClr val="5A2781"/>
                        </a:solidFill>
                        <a:latin typeface="Cambria Math" panose="02040503050406030204" pitchFamily="18" charset="0"/>
                      </a:rPr>
                      <m:t>𝛴</m:t>
                    </m:r>
                    <m:sSubSup>
                      <m:sSubSupPr>
                        <m:ctrlPr>
                          <a:rPr lang="en-US" sz="3200" i="1" dirty="0" smtClean="0">
                            <a:solidFill>
                              <a:srgbClr val="5A2781"/>
                            </a:solidFill>
                            <a:latin typeface="Cambria Math" panose="02040503050406030204" pitchFamily="18" charset="0"/>
                          </a:rPr>
                        </m:ctrlPr>
                      </m:sSubSupPr>
                      <m:e>
                        <m:r>
                          <a:rPr lang="en-US" sz="3200" i="1" dirty="0" smtClean="0">
                            <a:solidFill>
                              <a:srgbClr val="5A2781"/>
                            </a:solidFill>
                            <a:latin typeface="Cambria Math" panose="02040503050406030204" pitchFamily="18" charset="0"/>
                          </a:rPr>
                          <m:t>𝑎</m:t>
                        </m:r>
                      </m:e>
                      <m:sub>
                        <m:r>
                          <a:rPr lang="en-US" sz="3200" i="1" dirty="0" smtClean="0">
                            <a:solidFill>
                              <a:srgbClr val="5A2781"/>
                            </a:solidFill>
                            <a:latin typeface="Cambria Math" panose="02040503050406030204" pitchFamily="18" charset="0"/>
                          </a:rPr>
                          <m:t>𝑖</m:t>
                        </m:r>
                      </m:sub>
                      <m:sup>
                        <m:r>
                          <a:rPr lang="en-US" sz="3200" i="0" dirty="0" smtClean="0">
                            <a:solidFill>
                              <a:srgbClr val="5A2781"/>
                            </a:solidFill>
                            <a:latin typeface="Cambria Math" panose="02040503050406030204" pitchFamily="18" charset="0"/>
                          </a:rPr>
                          <m:t>2</m:t>
                        </m:r>
                      </m:sup>
                    </m:sSubSup>
                    <m:r>
                      <a:rPr lang="en-US" sz="3200" b="0" i="1" dirty="0" smtClean="0">
                        <a:solidFill>
                          <a:srgbClr val="5A2781"/>
                        </a:solidFill>
                        <a:latin typeface="Cambria Math" panose="02040503050406030204" pitchFamily="18" charset="0"/>
                      </a:rPr>
                      <m:t>)</m:t>
                    </m:r>
                  </m:oMath>
                </a14:m>
                <a:r>
                  <a:rPr lang="en-US" sz="3200" dirty="0">
                    <a:solidFill>
                      <a:srgbClr val="5A2781"/>
                    </a:solidFill>
                  </a:rPr>
                  <a:t> + </a:t>
                </a:r>
                <a14:m>
                  <m:oMath xmlns:m="http://schemas.openxmlformats.org/officeDocument/2006/math">
                    <m:r>
                      <a:rPr lang="en-US" sz="3200" i="1" dirty="0">
                        <a:solidFill>
                          <a:srgbClr val="5A2781"/>
                        </a:solidFill>
                        <a:latin typeface="Cambria Math" panose="02040503050406030204" pitchFamily="18" charset="0"/>
                      </a:rPr>
                      <m:t>𝜆</m:t>
                    </m:r>
                    <m:r>
                      <a:rPr lang="en-US" sz="3200" b="0" i="1" baseline="-25000" dirty="0" smtClean="0">
                        <a:solidFill>
                          <a:srgbClr val="5A2781"/>
                        </a:solidFill>
                        <a:latin typeface="Cambria Math" panose="02040503050406030204" pitchFamily="18" charset="0"/>
                      </a:rPr>
                      <m:t>2</m:t>
                    </m:r>
                    <m:r>
                      <a:rPr lang="en-US" sz="3200" i="1" dirty="0">
                        <a:solidFill>
                          <a:srgbClr val="5A2781"/>
                        </a:solidFill>
                        <a:latin typeface="Cambria Math" panose="02040503050406030204" pitchFamily="18" charset="0"/>
                      </a:rPr>
                      <m:t>(</m:t>
                    </m:r>
                    <m:r>
                      <a:rPr lang="en-US" sz="3200" i="1" dirty="0">
                        <a:solidFill>
                          <a:srgbClr val="5A2781"/>
                        </a:solidFill>
                        <a:latin typeface="Cambria Math" panose="02040503050406030204" pitchFamily="18" charset="0"/>
                      </a:rPr>
                      <m:t>𝛴</m:t>
                    </m:r>
                    <m:r>
                      <a:rPr lang="en-US" sz="3200" i="1" dirty="0">
                        <a:solidFill>
                          <a:srgbClr val="5A2781"/>
                        </a:solidFill>
                        <a:latin typeface="Cambria Math" panose="02040503050406030204" pitchFamily="18" charset="0"/>
                      </a:rPr>
                      <m:t>|</m:t>
                    </m:r>
                    <m:sSub>
                      <m:sSubPr>
                        <m:ctrlPr>
                          <a:rPr lang="en-US" sz="3200" i="1" dirty="0">
                            <a:solidFill>
                              <a:srgbClr val="5A2781"/>
                            </a:solidFill>
                            <a:latin typeface="Cambria Math" panose="02040503050406030204" pitchFamily="18" charset="0"/>
                          </a:rPr>
                        </m:ctrlPr>
                      </m:sSubPr>
                      <m:e>
                        <m:r>
                          <a:rPr lang="en-US" sz="3200" i="1" dirty="0">
                            <a:solidFill>
                              <a:srgbClr val="5A2781"/>
                            </a:solidFill>
                            <a:latin typeface="Cambria Math" panose="02040503050406030204" pitchFamily="18" charset="0"/>
                          </a:rPr>
                          <m:t>𝑎</m:t>
                        </m:r>
                      </m:e>
                      <m:sub>
                        <m:r>
                          <m:rPr>
                            <m:sty m:val="p"/>
                          </m:rPr>
                          <a:rPr lang="en-US" sz="3200" dirty="0">
                            <a:solidFill>
                              <a:srgbClr val="5A2781"/>
                            </a:solidFill>
                            <a:latin typeface="Cambria Math" panose="02040503050406030204" pitchFamily="18" charset="0"/>
                          </a:rPr>
                          <m:t>i</m:t>
                        </m:r>
                      </m:sub>
                    </m:sSub>
                    <m:r>
                      <a:rPr lang="en-US" sz="3200" i="1" dirty="0">
                        <a:solidFill>
                          <a:srgbClr val="5A2781"/>
                        </a:solidFill>
                        <a:latin typeface="Cambria Math" panose="02040503050406030204" pitchFamily="18" charset="0"/>
                      </a:rPr>
                      <m:t>|)</m:t>
                    </m:r>
                  </m:oMath>
                </a14:m>
                <a:endParaRPr lang="en-US" sz="3200" dirty="0">
                  <a:solidFill>
                    <a:srgbClr val="5A2781"/>
                  </a:solidFill>
                </a:endParaRPr>
              </a:p>
              <a:p>
                <a:pPr algn="l"/>
                <a:endParaRPr lang="en-US" sz="3200" dirty="0">
                  <a:solidFill>
                    <a:srgbClr val="5A2781"/>
                  </a:solidFill>
                </a:endParaRPr>
              </a:p>
            </p:txBody>
          </p:sp>
        </mc:Choice>
        <mc:Fallback xmlns="">
          <p:sp>
            <p:nvSpPr>
              <p:cNvPr id="3" name="TextBox 2">
                <a:extLst>
                  <a:ext uri="{FF2B5EF4-FFF2-40B4-BE49-F238E27FC236}">
                    <a16:creationId xmlns:a16="http://schemas.microsoft.com/office/drawing/2014/main" id="{009236C3-19C7-8CB8-51D7-4BD32A1B249A}"/>
                  </a:ext>
                </a:extLst>
              </p:cNvPr>
              <p:cNvSpPr txBox="1">
                <a:spLocks noRot="1" noChangeAspect="1" noMove="1" noResize="1" noEditPoints="1" noAdjustHandles="1" noChangeArrowheads="1" noChangeShapeType="1" noTextEdit="1"/>
              </p:cNvSpPr>
              <p:nvPr/>
            </p:nvSpPr>
            <p:spPr>
              <a:xfrm>
                <a:off x="534877" y="152904"/>
                <a:ext cx="10437923" cy="7935827"/>
              </a:xfrm>
              <a:prstGeom prst="rect">
                <a:avLst/>
              </a:prstGeom>
              <a:blipFill>
                <a:blip r:embed="rId2"/>
                <a:stretch>
                  <a:fillRect l="-2395" t="-1536" r="-2979"/>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04DD0E08-88BD-4429-8C65-457123CF8476}"/>
              </a:ext>
            </a:extLst>
          </p:cNvPr>
          <p:cNvSpPr txBox="1"/>
          <p:nvPr/>
        </p:nvSpPr>
        <p:spPr>
          <a:xfrm>
            <a:off x="8196096" y="5183256"/>
            <a:ext cx="3691104" cy="1815882"/>
          </a:xfrm>
          <a:prstGeom prst="rect">
            <a:avLst/>
          </a:prstGeom>
          <a:noFill/>
        </p:spPr>
        <p:txBody>
          <a:bodyPr wrap="square" rtlCol="0">
            <a:spAutoFit/>
          </a:bodyPr>
          <a:lstStyle/>
          <a:p>
            <a:pPr algn="l"/>
            <a:r>
              <a:rPr lang="en-US" sz="2800" b="1" i="0" u="none" strike="noStrike" baseline="0" dirty="0">
                <a:latin typeface="CMR10"/>
              </a:rPr>
              <a:t>Shrinkage:</a:t>
            </a:r>
            <a:r>
              <a:rPr lang="en-US" sz="2800" b="0" i="0" u="none" strike="noStrike" baseline="0" dirty="0">
                <a:latin typeface="CMR10"/>
              </a:rPr>
              <a:t>  the estimated coefficients are shrunken towards zero</a:t>
            </a:r>
            <a:endParaRPr lang="en-US" sz="2800" dirty="0">
              <a:solidFill>
                <a:srgbClr val="5A2781"/>
              </a:solidFill>
            </a:endParaRPr>
          </a:p>
        </p:txBody>
      </p:sp>
    </p:spTree>
    <p:extLst>
      <p:ext uri="{BB962C8B-B14F-4D97-AF65-F5344CB8AC3E}">
        <p14:creationId xmlns:p14="http://schemas.microsoft.com/office/powerpoint/2010/main" val="22587457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387A21-9266-9481-A2EE-C82175DA45C8}"/>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D2A41BB2-F698-84E7-CE28-A1A8F876696C}"/>
              </a:ext>
            </a:extLst>
          </p:cNvPr>
          <p:cNvPicPr>
            <a:picLocks noChangeAspect="1"/>
          </p:cNvPicPr>
          <p:nvPr/>
        </p:nvPicPr>
        <p:blipFill>
          <a:blip r:embed="rId2"/>
          <a:stretch>
            <a:fillRect/>
          </a:stretch>
        </p:blipFill>
        <p:spPr>
          <a:xfrm>
            <a:off x="79210" y="977811"/>
            <a:ext cx="11801458" cy="6400800"/>
          </a:xfrm>
          <a:prstGeom prst="rect">
            <a:avLst/>
          </a:prstGeom>
        </p:spPr>
      </p:pic>
      <p:sp>
        <p:nvSpPr>
          <p:cNvPr id="4" name="TextBox 3">
            <a:extLst>
              <a:ext uri="{FF2B5EF4-FFF2-40B4-BE49-F238E27FC236}">
                <a16:creationId xmlns:a16="http://schemas.microsoft.com/office/drawing/2014/main" id="{0BD5B570-D463-5664-A25F-715C577694D5}"/>
              </a:ext>
            </a:extLst>
          </p:cNvPr>
          <p:cNvSpPr txBox="1"/>
          <p:nvPr/>
        </p:nvSpPr>
        <p:spPr>
          <a:xfrm>
            <a:off x="4140200" y="342900"/>
            <a:ext cx="5003800" cy="584775"/>
          </a:xfrm>
          <a:prstGeom prst="rect">
            <a:avLst/>
          </a:prstGeom>
          <a:noFill/>
        </p:spPr>
        <p:txBody>
          <a:bodyPr wrap="square" rtlCol="0">
            <a:spAutoFit/>
          </a:bodyPr>
          <a:lstStyle/>
          <a:p>
            <a:pPr algn="l"/>
            <a:r>
              <a:rPr lang="en-US" sz="3200" dirty="0">
                <a:solidFill>
                  <a:srgbClr val="5A2781"/>
                </a:solidFill>
              </a:rPr>
              <a:t>Ridge Regression</a:t>
            </a:r>
          </a:p>
        </p:txBody>
      </p:sp>
    </p:spTree>
    <p:extLst>
      <p:ext uri="{BB962C8B-B14F-4D97-AF65-F5344CB8AC3E}">
        <p14:creationId xmlns:p14="http://schemas.microsoft.com/office/powerpoint/2010/main" val="14308327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CAFDCB-02BB-50DC-BA98-FC51EEA7163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3DB35C2-864B-275B-A9B6-751872B79F38}"/>
              </a:ext>
            </a:extLst>
          </p:cNvPr>
          <p:cNvSpPr txBox="1"/>
          <p:nvPr/>
        </p:nvSpPr>
        <p:spPr>
          <a:xfrm>
            <a:off x="4140200" y="342900"/>
            <a:ext cx="5003800" cy="584775"/>
          </a:xfrm>
          <a:prstGeom prst="rect">
            <a:avLst/>
          </a:prstGeom>
          <a:noFill/>
        </p:spPr>
        <p:txBody>
          <a:bodyPr wrap="square" rtlCol="0">
            <a:spAutoFit/>
          </a:bodyPr>
          <a:lstStyle/>
          <a:p>
            <a:pPr algn="l"/>
            <a:r>
              <a:rPr lang="en-US" sz="3200" dirty="0">
                <a:solidFill>
                  <a:srgbClr val="5A2781"/>
                </a:solidFill>
              </a:rPr>
              <a:t>Lasso Regression</a:t>
            </a:r>
          </a:p>
        </p:txBody>
      </p:sp>
      <p:pic>
        <p:nvPicPr>
          <p:cNvPr id="4" name="Picture 3">
            <a:extLst>
              <a:ext uri="{FF2B5EF4-FFF2-40B4-BE49-F238E27FC236}">
                <a16:creationId xmlns:a16="http://schemas.microsoft.com/office/drawing/2014/main" id="{72857A80-D83B-ABB7-5912-B8AD018961A7}"/>
              </a:ext>
            </a:extLst>
          </p:cNvPr>
          <p:cNvPicPr>
            <a:picLocks noChangeAspect="1"/>
          </p:cNvPicPr>
          <p:nvPr/>
        </p:nvPicPr>
        <p:blipFill>
          <a:blip r:embed="rId2"/>
          <a:stretch>
            <a:fillRect/>
          </a:stretch>
        </p:blipFill>
        <p:spPr>
          <a:xfrm>
            <a:off x="126678" y="1165135"/>
            <a:ext cx="11599144" cy="6492240"/>
          </a:xfrm>
          <a:prstGeom prst="rect">
            <a:avLst/>
          </a:prstGeom>
        </p:spPr>
      </p:pic>
    </p:spTree>
    <p:extLst>
      <p:ext uri="{BB962C8B-B14F-4D97-AF65-F5344CB8AC3E}">
        <p14:creationId xmlns:p14="http://schemas.microsoft.com/office/powerpoint/2010/main" val="42631359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59654F-8CAB-733A-3F55-F8B2482DAD4F}"/>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00BBB94-63D7-030E-38C0-832330455AF2}"/>
                  </a:ext>
                </a:extLst>
              </p:cNvPr>
              <p:cNvSpPr txBox="1"/>
              <p:nvPr/>
            </p:nvSpPr>
            <p:spPr>
              <a:xfrm>
                <a:off x="534877" y="152904"/>
                <a:ext cx="10437923" cy="7935827"/>
              </a:xfrm>
              <a:prstGeom prst="rect">
                <a:avLst/>
              </a:prstGeom>
              <a:noFill/>
            </p:spPr>
            <p:txBody>
              <a:bodyPr wrap="square" lIns="0" tIns="0" rIns="0" bIns="0" rtlCol="0">
                <a:spAutoFit/>
              </a:bodyPr>
              <a:lstStyle/>
              <a:p>
                <a:pPr algn="l"/>
                <a:r>
                  <a:rPr lang="en-US" sz="3200" dirty="0">
                    <a:solidFill>
                      <a:srgbClr val="5A2781"/>
                    </a:solidFill>
                    <a:latin typeface="Cambria Math" panose="02040503050406030204" pitchFamily="18" charset="0"/>
                  </a:rPr>
                  <a:t>The coefficients for our model   </a:t>
                </a:r>
              </a:p>
              <a:p>
                <a:pPr algn="l"/>
                <a:endParaRPr lang="en-US" sz="1400" i="1" dirty="0">
                  <a:solidFill>
                    <a:srgbClr val="5A2781"/>
                  </a:solidFill>
                  <a:latin typeface="Cambria Math" panose="02040503050406030204" pitchFamily="18" charset="0"/>
                </a:endParaRPr>
              </a:p>
              <a:p>
                <a:pPr algn="l"/>
                <a14:m>
                  <m:oMathPara xmlns:m="http://schemas.openxmlformats.org/officeDocument/2006/math">
                    <m:oMathParaPr>
                      <m:jc m:val="centerGroup"/>
                    </m:oMathParaPr>
                    <m:oMath xmlns:m="http://schemas.openxmlformats.org/officeDocument/2006/math">
                      <m:r>
                        <a:rPr lang="en-US" sz="3200" i="1" dirty="0" smtClean="0">
                          <a:solidFill>
                            <a:srgbClr val="5A2781"/>
                          </a:solidFill>
                          <a:latin typeface="Cambria Math" panose="02040503050406030204" pitchFamily="18" charset="0"/>
                        </a:rPr>
                        <m:t>𝑓</m:t>
                      </m:r>
                      <m:d>
                        <m:dPr>
                          <m:ctrlPr>
                            <a:rPr lang="en-US" sz="3200" i="1" dirty="0" smtClean="0">
                              <a:solidFill>
                                <a:srgbClr val="5A2781"/>
                              </a:solidFill>
                              <a:latin typeface="Cambria Math" panose="02040503050406030204" pitchFamily="18" charset="0"/>
                            </a:rPr>
                          </m:ctrlPr>
                        </m:dPr>
                        <m:e>
                          <m:r>
                            <a:rPr lang="en-US" sz="3200" i="1" dirty="0" smtClean="0">
                              <a:solidFill>
                                <a:srgbClr val="5A2781"/>
                              </a:solidFill>
                              <a:latin typeface="Cambria Math" panose="02040503050406030204" pitchFamily="18" charset="0"/>
                            </a:rPr>
                            <m:t>𝑥</m:t>
                          </m:r>
                        </m:e>
                      </m:d>
                      <m:r>
                        <a:rPr lang="en-US" sz="3200" i="0" dirty="0" smtClean="0">
                          <a:solidFill>
                            <a:srgbClr val="5A2781"/>
                          </a:solidFill>
                          <a:latin typeface="Cambria Math" panose="02040503050406030204" pitchFamily="18" charset="0"/>
                        </a:rPr>
                        <m:t>=</m:t>
                      </m:r>
                      <m:sSub>
                        <m:sSubPr>
                          <m:ctrlPr>
                            <a:rPr lang="en-US" sz="3200" i="1" dirty="0" smtClean="0">
                              <a:solidFill>
                                <a:srgbClr val="5A2781"/>
                              </a:solidFill>
                              <a:latin typeface="Cambria Math" panose="02040503050406030204" pitchFamily="18" charset="0"/>
                            </a:rPr>
                          </m:ctrlPr>
                        </m:sSubPr>
                        <m:e>
                          <m:r>
                            <a:rPr lang="en-US" sz="3200" i="1" dirty="0" smtClean="0">
                              <a:solidFill>
                                <a:srgbClr val="5A2781"/>
                              </a:solidFill>
                              <a:latin typeface="Cambria Math" panose="02040503050406030204" pitchFamily="18" charset="0"/>
                            </a:rPr>
                            <m:t>𝑎</m:t>
                          </m:r>
                        </m:e>
                        <m:sub>
                          <m:r>
                            <a:rPr lang="en-US" sz="3200" i="0" dirty="0" smtClean="0">
                              <a:solidFill>
                                <a:srgbClr val="5A2781"/>
                              </a:solidFill>
                              <a:latin typeface="Cambria Math" panose="02040503050406030204" pitchFamily="18" charset="0"/>
                            </a:rPr>
                            <m:t>0</m:t>
                          </m:r>
                        </m:sub>
                      </m:sSub>
                      <m:r>
                        <a:rPr lang="en-US" sz="3200" i="0" dirty="0" smtClean="0">
                          <a:solidFill>
                            <a:srgbClr val="5A2781"/>
                          </a:solidFill>
                          <a:latin typeface="Cambria Math" panose="02040503050406030204" pitchFamily="18" charset="0"/>
                        </a:rPr>
                        <m:t>+</m:t>
                      </m:r>
                      <m:sSub>
                        <m:sSubPr>
                          <m:ctrlPr>
                            <a:rPr lang="en-US" sz="3200" i="1" dirty="0" smtClean="0">
                              <a:solidFill>
                                <a:srgbClr val="5A2781"/>
                              </a:solidFill>
                              <a:latin typeface="Cambria Math" panose="02040503050406030204" pitchFamily="18" charset="0"/>
                            </a:rPr>
                          </m:ctrlPr>
                        </m:sSubPr>
                        <m:e>
                          <m:r>
                            <a:rPr lang="en-US" sz="3200" i="1" dirty="0" smtClean="0">
                              <a:solidFill>
                                <a:srgbClr val="5A2781"/>
                              </a:solidFill>
                              <a:latin typeface="Cambria Math" panose="02040503050406030204" pitchFamily="18" charset="0"/>
                            </a:rPr>
                            <m:t>𝑎</m:t>
                          </m:r>
                        </m:e>
                        <m:sub>
                          <m:r>
                            <a:rPr lang="en-US" sz="3200" i="0" dirty="0" smtClean="0">
                              <a:solidFill>
                                <a:srgbClr val="5A2781"/>
                              </a:solidFill>
                              <a:latin typeface="Cambria Math" panose="02040503050406030204" pitchFamily="18" charset="0"/>
                            </a:rPr>
                            <m:t>1</m:t>
                          </m:r>
                        </m:sub>
                      </m:sSub>
                      <m:sSub>
                        <m:sSubPr>
                          <m:ctrlPr>
                            <a:rPr lang="en-US" sz="3200" i="1" dirty="0" smtClean="0">
                              <a:solidFill>
                                <a:srgbClr val="5A2781"/>
                              </a:solidFill>
                              <a:latin typeface="Cambria Math" panose="02040503050406030204" pitchFamily="18" charset="0"/>
                            </a:rPr>
                          </m:ctrlPr>
                        </m:sSubPr>
                        <m:e>
                          <m:r>
                            <a:rPr lang="en-US" sz="3200" i="1" dirty="0" smtClean="0">
                              <a:solidFill>
                                <a:srgbClr val="5A2781"/>
                              </a:solidFill>
                              <a:latin typeface="Cambria Math" panose="02040503050406030204" pitchFamily="18" charset="0"/>
                            </a:rPr>
                            <m:t>𝑥</m:t>
                          </m:r>
                        </m:e>
                        <m:sub>
                          <m:r>
                            <a:rPr lang="en-US" sz="3200" i="0" dirty="0" smtClean="0">
                              <a:solidFill>
                                <a:srgbClr val="5A2781"/>
                              </a:solidFill>
                              <a:latin typeface="Cambria Math" panose="02040503050406030204" pitchFamily="18" charset="0"/>
                            </a:rPr>
                            <m:t>1</m:t>
                          </m:r>
                        </m:sub>
                      </m:sSub>
                      <m:r>
                        <a:rPr lang="en-US" sz="3200" i="0" dirty="0" smtClean="0">
                          <a:solidFill>
                            <a:srgbClr val="5A2781"/>
                          </a:solidFill>
                          <a:latin typeface="Cambria Math" panose="02040503050406030204" pitchFamily="18" charset="0"/>
                        </a:rPr>
                        <m:t>+</m:t>
                      </m:r>
                      <m:r>
                        <a:rPr lang="en-US" sz="3200" i="1" dirty="0" smtClean="0">
                          <a:solidFill>
                            <a:srgbClr val="5A2781"/>
                          </a:solidFill>
                          <a:latin typeface="Cambria Math" panose="02040503050406030204" pitchFamily="18" charset="0"/>
                        </a:rPr>
                        <m:t>𝑎</m:t>
                      </m:r>
                      <m:sSub>
                        <m:sSubPr>
                          <m:ctrlPr>
                            <a:rPr lang="en-US" sz="3200" i="1" dirty="0" smtClean="0">
                              <a:solidFill>
                                <a:srgbClr val="5A2781"/>
                              </a:solidFill>
                              <a:latin typeface="Cambria Math" panose="02040503050406030204" pitchFamily="18" charset="0"/>
                            </a:rPr>
                          </m:ctrlPr>
                        </m:sSubPr>
                        <m:e>
                          <m:r>
                            <a:rPr lang="en-US" sz="3200" i="1" dirty="0" smtClean="0">
                              <a:solidFill>
                                <a:srgbClr val="5A2781"/>
                              </a:solidFill>
                              <a:latin typeface="Cambria Math" panose="02040503050406030204" pitchFamily="18" charset="0"/>
                            </a:rPr>
                            <m:t>𝑥</m:t>
                          </m:r>
                        </m:e>
                        <m:sub>
                          <m:r>
                            <a:rPr lang="en-US" sz="3200" i="0" dirty="0" smtClean="0">
                              <a:solidFill>
                                <a:srgbClr val="5A2781"/>
                              </a:solidFill>
                              <a:latin typeface="Cambria Math" panose="02040503050406030204" pitchFamily="18" charset="0"/>
                            </a:rPr>
                            <m:t>2</m:t>
                          </m:r>
                        </m:sub>
                      </m:sSub>
                      <m:r>
                        <a:rPr lang="en-US" sz="3200" i="0" dirty="0" smtClean="0">
                          <a:solidFill>
                            <a:srgbClr val="5A2781"/>
                          </a:solidFill>
                          <a:latin typeface="Cambria Math" panose="02040503050406030204" pitchFamily="18" charset="0"/>
                        </a:rPr>
                        <m:t>+⋯+</m:t>
                      </m:r>
                      <m:sSub>
                        <m:sSubPr>
                          <m:ctrlPr>
                            <a:rPr lang="en-US" sz="3200" i="1" dirty="0" smtClean="0">
                              <a:solidFill>
                                <a:srgbClr val="5A2781"/>
                              </a:solidFill>
                              <a:latin typeface="Cambria Math" panose="02040503050406030204" pitchFamily="18" charset="0"/>
                            </a:rPr>
                          </m:ctrlPr>
                        </m:sSubPr>
                        <m:e>
                          <m:r>
                            <a:rPr lang="en-US" sz="3200" i="1" dirty="0" smtClean="0">
                              <a:solidFill>
                                <a:srgbClr val="5A2781"/>
                              </a:solidFill>
                              <a:latin typeface="Cambria Math" panose="02040503050406030204" pitchFamily="18" charset="0"/>
                            </a:rPr>
                            <m:t>𝑎</m:t>
                          </m:r>
                        </m:e>
                        <m:sub>
                          <m:r>
                            <a:rPr lang="en-US" sz="3200" i="1" dirty="0" smtClean="0">
                              <a:solidFill>
                                <a:srgbClr val="5A2781"/>
                              </a:solidFill>
                              <a:latin typeface="Cambria Math" panose="02040503050406030204" pitchFamily="18" charset="0"/>
                            </a:rPr>
                            <m:t>𝑛</m:t>
                          </m:r>
                        </m:sub>
                      </m:sSub>
                      <m:sSub>
                        <m:sSubPr>
                          <m:ctrlPr>
                            <a:rPr lang="en-US" sz="3200" i="1" dirty="0" smtClean="0">
                              <a:solidFill>
                                <a:srgbClr val="5A2781"/>
                              </a:solidFill>
                              <a:latin typeface="Cambria Math" panose="02040503050406030204" pitchFamily="18" charset="0"/>
                            </a:rPr>
                          </m:ctrlPr>
                        </m:sSubPr>
                        <m:e>
                          <m:r>
                            <a:rPr lang="en-US" sz="3200" i="1" dirty="0" smtClean="0">
                              <a:solidFill>
                                <a:srgbClr val="5A2781"/>
                              </a:solidFill>
                              <a:latin typeface="Cambria Math" panose="02040503050406030204" pitchFamily="18" charset="0"/>
                            </a:rPr>
                            <m:t>𝑥</m:t>
                          </m:r>
                        </m:e>
                        <m:sub>
                          <m:r>
                            <a:rPr lang="en-US" sz="3200" i="1" dirty="0" smtClean="0">
                              <a:solidFill>
                                <a:srgbClr val="5A2781"/>
                              </a:solidFill>
                              <a:latin typeface="Cambria Math" panose="02040503050406030204" pitchFamily="18" charset="0"/>
                            </a:rPr>
                            <m:t>𝑛</m:t>
                          </m:r>
                        </m:sub>
                      </m:sSub>
                    </m:oMath>
                  </m:oMathPara>
                </a14:m>
                <a:endParaRPr lang="en-US" sz="3200" dirty="0">
                  <a:solidFill>
                    <a:srgbClr val="5A2781"/>
                  </a:solidFill>
                </a:endParaRPr>
              </a:p>
              <a:p>
                <a:pPr algn="l"/>
                <a:endParaRPr lang="en-US" sz="1400" dirty="0">
                  <a:solidFill>
                    <a:srgbClr val="5A2781"/>
                  </a:solidFill>
                </a:endParaRPr>
              </a:p>
              <a:p>
                <a:r>
                  <a:rPr lang="en-US" sz="3200" dirty="0">
                    <a:solidFill>
                      <a:srgbClr val="5A2781"/>
                    </a:solidFill>
                  </a:rPr>
                  <a:t>are found by optimizing the cost </a:t>
                </a:r>
                <a:r>
                  <a:rPr lang="en-US" sz="3200" dirty="0" err="1">
                    <a:solidFill>
                      <a:srgbClr val="5A2781"/>
                    </a:solidFill>
                  </a:rPr>
                  <a:t>function</a:t>
                </a:r>
                <a:r>
                  <a:rPr lang="en-US" sz="3200" dirty="0">
                    <a:solidFill>
                      <a:srgbClr val="5A2781"/>
                    </a:solidFill>
                  </a:rPr>
                  <a:t> = </a:t>
                </a:r>
                <a14:m>
                  <m:oMath xmlns:m="http://schemas.openxmlformats.org/officeDocument/2006/math">
                    <m:r>
                      <a:rPr lang="en-US" sz="3200" i="1" dirty="0" smtClean="0">
                        <a:solidFill>
                          <a:srgbClr val="5A2781"/>
                        </a:solidFill>
                        <a:latin typeface="Cambria Math" panose="02040503050406030204" pitchFamily="18" charset="0"/>
                      </a:rPr>
                      <m:t>𝐶</m:t>
                    </m:r>
                    <m:d>
                      <m:dPr>
                        <m:ctrlPr>
                          <a:rPr lang="en-US" sz="3200" i="1" dirty="0" smtClean="0">
                            <a:solidFill>
                              <a:srgbClr val="5A2781"/>
                            </a:solidFill>
                            <a:latin typeface="Cambria Math" panose="02040503050406030204" pitchFamily="18" charset="0"/>
                          </a:rPr>
                        </m:ctrlPr>
                      </m:dPr>
                      <m:e>
                        <m:sSub>
                          <m:sSubPr>
                            <m:ctrlPr>
                              <a:rPr lang="en-US" sz="3200" i="1" dirty="0" smtClean="0">
                                <a:solidFill>
                                  <a:srgbClr val="5A2781"/>
                                </a:solidFill>
                                <a:latin typeface="Cambria Math" panose="02040503050406030204" pitchFamily="18" charset="0"/>
                              </a:rPr>
                            </m:ctrlPr>
                          </m:sSubPr>
                          <m:e>
                            <m:r>
                              <a:rPr lang="en-US" sz="3200" b="0" i="1" dirty="0" smtClean="0">
                                <a:solidFill>
                                  <a:srgbClr val="5A2781"/>
                                </a:solidFill>
                                <a:latin typeface="Cambria Math" panose="02040503050406030204" pitchFamily="18" charset="0"/>
                              </a:rPr>
                              <m:t>𝑎</m:t>
                            </m:r>
                          </m:e>
                          <m:sub>
                            <m:r>
                              <a:rPr lang="en-US" sz="3200" i="0" dirty="0" smtClean="0">
                                <a:solidFill>
                                  <a:srgbClr val="5A2781"/>
                                </a:solidFill>
                                <a:latin typeface="Cambria Math" panose="02040503050406030204" pitchFamily="18" charset="0"/>
                              </a:rPr>
                              <m:t>1</m:t>
                            </m:r>
                          </m:sub>
                        </m:sSub>
                        <m:r>
                          <a:rPr lang="en-US" sz="3200" i="0" dirty="0" smtClean="0">
                            <a:solidFill>
                              <a:srgbClr val="5A2781"/>
                            </a:solidFill>
                            <a:latin typeface="Cambria Math" panose="02040503050406030204" pitchFamily="18" charset="0"/>
                          </a:rPr>
                          <m:t>,…,</m:t>
                        </m:r>
                        <m:sSub>
                          <m:sSubPr>
                            <m:ctrlPr>
                              <a:rPr lang="en-US" sz="3200" i="1" dirty="0" smtClean="0">
                                <a:solidFill>
                                  <a:srgbClr val="5A2781"/>
                                </a:solidFill>
                                <a:latin typeface="Cambria Math" panose="02040503050406030204" pitchFamily="18" charset="0"/>
                              </a:rPr>
                            </m:ctrlPr>
                          </m:sSubPr>
                          <m:e>
                            <m:r>
                              <a:rPr lang="en-US" sz="3200" i="1" dirty="0" smtClean="0">
                                <a:solidFill>
                                  <a:srgbClr val="5A2781"/>
                                </a:solidFill>
                                <a:latin typeface="Cambria Math" panose="02040503050406030204" pitchFamily="18" charset="0"/>
                              </a:rPr>
                              <m:t>𝑎</m:t>
                            </m:r>
                          </m:e>
                          <m:sub>
                            <m:r>
                              <a:rPr lang="en-US" sz="3200" i="1" dirty="0" smtClean="0">
                                <a:solidFill>
                                  <a:srgbClr val="5A2781"/>
                                </a:solidFill>
                                <a:latin typeface="Cambria Math" panose="02040503050406030204" pitchFamily="18" charset="0"/>
                              </a:rPr>
                              <m:t>𝑛</m:t>
                            </m:r>
                          </m:sub>
                        </m:sSub>
                      </m:e>
                    </m:d>
                  </m:oMath>
                </a14:m>
                <a:endParaRPr lang="en-US" sz="3200" dirty="0">
                  <a:solidFill>
                    <a:srgbClr val="5A2781"/>
                  </a:solidFill>
                </a:endParaRPr>
              </a:p>
              <a:p>
                <a:endParaRPr lang="en-US" sz="3200" dirty="0">
                  <a:solidFill>
                    <a:srgbClr val="5A2781"/>
                  </a:solidFill>
                </a:endParaRPr>
              </a:p>
              <a:p>
                <a:pPr algn="l"/>
                <a:r>
                  <a:rPr lang="en-US" sz="3200" dirty="0">
                    <a:solidFill>
                      <a:srgbClr val="5A2781"/>
                    </a:solidFill>
                  </a:rPr>
                  <a:t>Ridge, lasso, elastic-net apply a penalty to models involving too many (large parameters):</a:t>
                </a:r>
              </a:p>
              <a:p>
                <a:pPr algn="l"/>
                <a:endParaRPr lang="en-US" sz="3200" dirty="0">
                  <a:solidFill>
                    <a:srgbClr val="5A2781"/>
                  </a:solidFill>
                </a:endParaRPr>
              </a:p>
              <a:p>
                <a:pPr algn="ctr"/>
                <a:r>
                  <a:rPr lang="en-US" sz="3200" dirty="0">
                    <a:solidFill>
                      <a:srgbClr val="5A2781"/>
                    </a:solidFill>
                  </a:rPr>
                  <a:t>New cost function = </a:t>
                </a:r>
                <a14:m>
                  <m:oMath xmlns:m="http://schemas.openxmlformats.org/officeDocument/2006/math">
                    <m:r>
                      <a:rPr lang="en-US" sz="3200" i="1" dirty="0" smtClean="0">
                        <a:solidFill>
                          <a:srgbClr val="5A2781"/>
                        </a:solidFill>
                        <a:latin typeface="Cambria Math" panose="02040503050406030204" pitchFamily="18" charset="0"/>
                      </a:rPr>
                      <m:t>𝐶</m:t>
                    </m:r>
                    <m:d>
                      <m:dPr>
                        <m:ctrlPr>
                          <a:rPr lang="en-US" sz="3200" i="1" dirty="0" smtClean="0">
                            <a:solidFill>
                              <a:srgbClr val="5A2781"/>
                            </a:solidFill>
                            <a:latin typeface="Cambria Math" panose="02040503050406030204" pitchFamily="18" charset="0"/>
                          </a:rPr>
                        </m:ctrlPr>
                      </m:dPr>
                      <m:e>
                        <m:sSub>
                          <m:sSubPr>
                            <m:ctrlPr>
                              <a:rPr lang="en-US" sz="3200" i="1" dirty="0" smtClean="0">
                                <a:solidFill>
                                  <a:srgbClr val="5A2781"/>
                                </a:solidFill>
                                <a:latin typeface="Cambria Math" panose="02040503050406030204" pitchFamily="18" charset="0"/>
                              </a:rPr>
                            </m:ctrlPr>
                          </m:sSubPr>
                          <m:e>
                            <m:r>
                              <a:rPr lang="en-US" sz="3200" b="0" i="1" dirty="0" smtClean="0">
                                <a:solidFill>
                                  <a:srgbClr val="5A2781"/>
                                </a:solidFill>
                                <a:latin typeface="Cambria Math" panose="02040503050406030204" pitchFamily="18" charset="0"/>
                              </a:rPr>
                              <m:t>𝑎</m:t>
                            </m:r>
                          </m:e>
                          <m:sub>
                            <m:r>
                              <a:rPr lang="en-US" sz="3200" i="0" dirty="0" smtClean="0">
                                <a:solidFill>
                                  <a:srgbClr val="5A2781"/>
                                </a:solidFill>
                                <a:latin typeface="Cambria Math" panose="02040503050406030204" pitchFamily="18" charset="0"/>
                              </a:rPr>
                              <m:t>1</m:t>
                            </m:r>
                          </m:sub>
                        </m:sSub>
                        <m:r>
                          <a:rPr lang="en-US" sz="3200" i="0" dirty="0" smtClean="0">
                            <a:solidFill>
                              <a:srgbClr val="5A2781"/>
                            </a:solidFill>
                            <a:latin typeface="Cambria Math" panose="02040503050406030204" pitchFamily="18" charset="0"/>
                          </a:rPr>
                          <m:t>,…,</m:t>
                        </m:r>
                        <m:sSub>
                          <m:sSubPr>
                            <m:ctrlPr>
                              <a:rPr lang="en-US" sz="3200" i="1" dirty="0" smtClean="0">
                                <a:solidFill>
                                  <a:srgbClr val="5A2781"/>
                                </a:solidFill>
                                <a:latin typeface="Cambria Math" panose="02040503050406030204" pitchFamily="18" charset="0"/>
                              </a:rPr>
                            </m:ctrlPr>
                          </m:sSubPr>
                          <m:e>
                            <m:r>
                              <a:rPr lang="en-US" sz="3200" i="1" dirty="0" smtClean="0">
                                <a:solidFill>
                                  <a:srgbClr val="5A2781"/>
                                </a:solidFill>
                                <a:latin typeface="Cambria Math" panose="02040503050406030204" pitchFamily="18" charset="0"/>
                              </a:rPr>
                              <m:t>𝑎</m:t>
                            </m:r>
                          </m:e>
                          <m:sub>
                            <m:r>
                              <a:rPr lang="en-US" sz="3200" i="1" dirty="0" smtClean="0">
                                <a:solidFill>
                                  <a:srgbClr val="5A2781"/>
                                </a:solidFill>
                                <a:latin typeface="Cambria Math" panose="02040503050406030204" pitchFamily="18" charset="0"/>
                              </a:rPr>
                              <m:t>𝑛</m:t>
                            </m:r>
                          </m:sub>
                        </m:sSub>
                      </m:e>
                    </m:d>
                  </m:oMath>
                </a14:m>
                <a:r>
                  <a:rPr lang="en-US" sz="3200" dirty="0">
                    <a:solidFill>
                      <a:srgbClr val="5A2781"/>
                    </a:solidFill>
                  </a:rPr>
                  <a:t> + penalty</a:t>
                </a:r>
              </a:p>
              <a:p>
                <a:pPr algn="l"/>
                <a:endParaRPr lang="en-US" sz="3200" dirty="0">
                  <a:solidFill>
                    <a:srgbClr val="5A2781"/>
                  </a:solidFill>
                </a:endParaRPr>
              </a:p>
              <a:p>
                <a:pPr algn="l"/>
                <a:r>
                  <a:rPr lang="en-US" sz="3200" dirty="0">
                    <a:solidFill>
                      <a:srgbClr val="5A2781"/>
                    </a:solidFill>
                  </a:rPr>
                  <a:t>Ridge penalty:      </a:t>
                </a:r>
                <a14:m>
                  <m:oMath xmlns:m="http://schemas.openxmlformats.org/officeDocument/2006/math">
                    <m:r>
                      <a:rPr lang="en-US" sz="3600" i="1" dirty="0" smtClean="0">
                        <a:solidFill>
                          <a:srgbClr val="5A2781"/>
                        </a:solidFill>
                        <a:latin typeface="Cambria Math" panose="02040503050406030204" pitchFamily="18" charset="0"/>
                      </a:rPr>
                      <m:t>𝜆</m:t>
                    </m:r>
                    <m:r>
                      <a:rPr lang="en-US" sz="3600" b="0" i="1" dirty="0" smtClean="0">
                        <a:solidFill>
                          <a:srgbClr val="5A2781"/>
                        </a:solidFill>
                        <a:latin typeface="Cambria Math" panose="02040503050406030204" pitchFamily="18" charset="0"/>
                      </a:rPr>
                      <m:t>(</m:t>
                    </m:r>
                    <m:r>
                      <a:rPr lang="en-US" sz="3600" i="1" dirty="0" smtClean="0">
                        <a:solidFill>
                          <a:srgbClr val="5A2781"/>
                        </a:solidFill>
                        <a:latin typeface="Cambria Math" panose="02040503050406030204" pitchFamily="18" charset="0"/>
                      </a:rPr>
                      <m:t>𝛴</m:t>
                    </m:r>
                    <m:sSubSup>
                      <m:sSubSupPr>
                        <m:ctrlPr>
                          <a:rPr lang="en-US" sz="3600" i="1" dirty="0" smtClean="0">
                            <a:solidFill>
                              <a:srgbClr val="5A2781"/>
                            </a:solidFill>
                            <a:latin typeface="Cambria Math" panose="02040503050406030204" pitchFamily="18" charset="0"/>
                          </a:rPr>
                        </m:ctrlPr>
                      </m:sSubSupPr>
                      <m:e>
                        <m:r>
                          <a:rPr lang="en-US" sz="3600" i="1" dirty="0" smtClean="0">
                            <a:solidFill>
                              <a:srgbClr val="5A2781"/>
                            </a:solidFill>
                            <a:latin typeface="Cambria Math" panose="02040503050406030204" pitchFamily="18" charset="0"/>
                          </a:rPr>
                          <m:t>𝑎</m:t>
                        </m:r>
                      </m:e>
                      <m:sub>
                        <m:r>
                          <a:rPr lang="en-US" sz="3600" i="1" dirty="0" smtClean="0">
                            <a:solidFill>
                              <a:srgbClr val="5A2781"/>
                            </a:solidFill>
                            <a:latin typeface="Cambria Math" panose="02040503050406030204" pitchFamily="18" charset="0"/>
                          </a:rPr>
                          <m:t>𝑖</m:t>
                        </m:r>
                      </m:sub>
                      <m:sup>
                        <m:r>
                          <a:rPr lang="en-US" sz="3600" i="0" dirty="0" smtClean="0">
                            <a:solidFill>
                              <a:srgbClr val="5A2781"/>
                            </a:solidFill>
                            <a:latin typeface="Cambria Math" panose="02040503050406030204" pitchFamily="18" charset="0"/>
                          </a:rPr>
                          <m:t>2</m:t>
                        </m:r>
                      </m:sup>
                    </m:sSubSup>
                    <m:r>
                      <a:rPr lang="en-US" sz="3600" b="0" i="1" dirty="0" smtClean="0">
                        <a:solidFill>
                          <a:srgbClr val="5A2781"/>
                        </a:solidFill>
                        <a:latin typeface="Cambria Math" panose="02040503050406030204" pitchFamily="18" charset="0"/>
                      </a:rPr>
                      <m:t>)</m:t>
                    </m:r>
                  </m:oMath>
                </a14:m>
                <a:endParaRPr lang="en-US" sz="3600" dirty="0">
                  <a:solidFill>
                    <a:srgbClr val="5A2781"/>
                  </a:solidFill>
                </a:endParaRPr>
              </a:p>
              <a:p>
                <a:pPr algn="l"/>
                <a:endParaRPr lang="en-US" sz="3200" dirty="0">
                  <a:solidFill>
                    <a:srgbClr val="5A2781"/>
                  </a:solidFill>
                </a:endParaRPr>
              </a:p>
              <a:p>
                <a:r>
                  <a:rPr lang="en-US" sz="3200" dirty="0">
                    <a:solidFill>
                      <a:srgbClr val="5A2781"/>
                    </a:solidFill>
                  </a:rPr>
                  <a:t>Lasso penalty:       </a:t>
                </a:r>
                <a14:m>
                  <m:oMath xmlns:m="http://schemas.openxmlformats.org/officeDocument/2006/math">
                    <m:r>
                      <a:rPr lang="en-US" sz="3200" i="1" dirty="0" smtClean="0">
                        <a:solidFill>
                          <a:srgbClr val="5A2781"/>
                        </a:solidFill>
                        <a:latin typeface="Cambria Math" panose="02040503050406030204" pitchFamily="18" charset="0"/>
                      </a:rPr>
                      <m:t>𝜆</m:t>
                    </m:r>
                    <m:r>
                      <a:rPr lang="en-US" sz="3200" b="0" i="1" dirty="0" smtClean="0">
                        <a:solidFill>
                          <a:srgbClr val="5A2781"/>
                        </a:solidFill>
                        <a:latin typeface="Cambria Math" panose="02040503050406030204" pitchFamily="18" charset="0"/>
                      </a:rPr>
                      <m:t>(</m:t>
                    </m:r>
                    <m:r>
                      <a:rPr lang="en-US" sz="3200" i="1" dirty="0" smtClean="0">
                        <a:solidFill>
                          <a:srgbClr val="5A2781"/>
                        </a:solidFill>
                        <a:latin typeface="Cambria Math" panose="02040503050406030204" pitchFamily="18" charset="0"/>
                      </a:rPr>
                      <m:t>𝛴</m:t>
                    </m:r>
                    <m:r>
                      <a:rPr lang="en-US" sz="3200" b="0" i="1" dirty="0" smtClean="0">
                        <a:solidFill>
                          <a:srgbClr val="5A2781"/>
                        </a:solidFill>
                        <a:latin typeface="Cambria Math" panose="02040503050406030204" pitchFamily="18" charset="0"/>
                      </a:rPr>
                      <m:t>|</m:t>
                    </m:r>
                    <m:sSub>
                      <m:sSubPr>
                        <m:ctrlPr>
                          <a:rPr lang="en-US" sz="3200" i="1" dirty="0">
                            <a:solidFill>
                              <a:srgbClr val="5A2781"/>
                            </a:solidFill>
                            <a:latin typeface="Cambria Math" panose="02040503050406030204" pitchFamily="18" charset="0"/>
                          </a:rPr>
                        </m:ctrlPr>
                      </m:sSubPr>
                      <m:e>
                        <m:r>
                          <a:rPr lang="en-US" sz="3200" i="1" dirty="0">
                            <a:solidFill>
                              <a:srgbClr val="5A2781"/>
                            </a:solidFill>
                            <a:latin typeface="Cambria Math" panose="02040503050406030204" pitchFamily="18" charset="0"/>
                          </a:rPr>
                          <m:t>𝑎</m:t>
                        </m:r>
                      </m:e>
                      <m:sub>
                        <m:r>
                          <m:rPr>
                            <m:sty m:val="p"/>
                          </m:rPr>
                          <a:rPr lang="en-US" sz="3200" b="0" i="0" dirty="0" smtClean="0">
                            <a:solidFill>
                              <a:srgbClr val="5A2781"/>
                            </a:solidFill>
                            <a:latin typeface="Cambria Math" panose="02040503050406030204" pitchFamily="18" charset="0"/>
                          </a:rPr>
                          <m:t>i</m:t>
                        </m:r>
                      </m:sub>
                    </m:sSub>
                    <m:r>
                      <a:rPr lang="en-US" sz="3200" b="0" i="1" dirty="0" smtClean="0">
                        <a:solidFill>
                          <a:srgbClr val="5A2781"/>
                        </a:solidFill>
                        <a:latin typeface="Cambria Math" panose="02040503050406030204" pitchFamily="18" charset="0"/>
                      </a:rPr>
                      <m:t>|)</m:t>
                    </m:r>
                  </m:oMath>
                </a14:m>
                <a:endParaRPr lang="en-US" sz="3200" dirty="0">
                  <a:solidFill>
                    <a:srgbClr val="5A2781"/>
                  </a:solidFill>
                </a:endParaRPr>
              </a:p>
              <a:p>
                <a:pPr algn="l"/>
                <a:endParaRPr lang="en-US" sz="3200" dirty="0">
                  <a:solidFill>
                    <a:srgbClr val="5A2781"/>
                  </a:solidFill>
                </a:endParaRPr>
              </a:p>
              <a:p>
                <a:r>
                  <a:rPr lang="en-US" sz="3200" dirty="0">
                    <a:solidFill>
                      <a:srgbClr val="5A2781"/>
                    </a:solidFill>
                  </a:rPr>
                  <a:t>Elastic-net penalty:     </a:t>
                </a:r>
                <a14:m>
                  <m:oMath xmlns:m="http://schemas.openxmlformats.org/officeDocument/2006/math">
                    <m:r>
                      <a:rPr lang="en-US" sz="3200" i="1" dirty="0" smtClean="0">
                        <a:solidFill>
                          <a:srgbClr val="5A2781"/>
                        </a:solidFill>
                        <a:latin typeface="Cambria Math" panose="02040503050406030204" pitchFamily="18" charset="0"/>
                      </a:rPr>
                      <m:t>𝜆</m:t>
                    </m:r>
                    <m:r>
                      <a:rPr lang="en-US" sz="3200" b="0" i="1" baseline="-25000" dirty="0" smtClean="0">
                        <a:solidFill>
                          <a:srgbClr val="5A2781"/>
                        </a:solidFill>
                        <a:latin typeface="Cambria Math" panose="02040503050406030204" pitchFamily="18" charset="0"/>
                      </a:rPr>
                      <m:t>1</m:t>
                    </m:r>
                    <m:r>
                      <a:rPr lang="en-US" sz="3200" b="0" i="1" dirty="0" smtClean="0">
                        <a:solidFill>
                          <a:srgbClr val="5A2781"/>
                        </a:solidFill>
                        <a:latin typeface="Cambria Math" panose="02040503050406030204" pitchFamily="18" charset="0"/>
                      </a:rPr>
                      <m:t>(</m:t>
                    </m:r>
                    <m:r>
                      <a:rPr lang="en-US" sz="3200" i="1" dirty="0" smtClean="0">
                        <a:solidFill>
                          <a:srgbClr val="5A2781"/>
                        </a:solidFill>
                        <a:latin typeface="Cambria Math" panose="02040503050406030204" pitchFamily="18" charset="0"/>
                      </a:rPr>
                      <m:t>𝛴</m:t>
                    </m:r>
                    <m:sSubSup>
                      <m:sSubSupPr>
                        <m:ctrlPr>
                          <a:rPr lang="en-US" sz="3200" i="1" dirty="0" smtClean="0">
                            <a:solidFill>
                              <a:srgbClr val="5A2781"/>
                            </a:solidFill>
                            <a:latin typeface="Cambria Math" panose="02040503050406030204" pitchFamily="18" charset="0"/>
                          </a:rPr>
                        </m:ctrlPr>
                      </m:sSubSupPr>
                      <m:e>
                        <m:r>
                          <a:rPr lang="en-US" sz="3200" i="1" dirty="0" smtClean="0">
                            <a:solidFill>
                              <a:srgbClr val="5A2781"/>
                            </a:solidFill>
                            <a:latin typeface="Cambria Math" panose="02040503050406030204" pitchFamily="18" charset="0"/>
                          </a:rPr>
                          <m:t>𝑎</m:t>
                        </m:r>
                      </m:e>
                      <m:sub>
                        <m:r>
                          <a:rPr lang="en-US" sz="3200" i="1" dirty="0" smtClean="0">
                            <a:solidFill>
                              <a:srgbClr val="5A2781"/>
                            </a:solidFill>
                            <a:latin typeface="Cambria Math" panose="02040503050406030204" pitchFamily="18" charset="0"/>
                          </a:rPr>
                          <m:t>𝑖</m:t>
                        </m:r>
                      </m:sub>
                      <m:sup>
                        <m:r>
                          <a:rPr lang="en-US" sz="3200" i="0" dirty="0" smtClean="0">
                            <a:solidFill>
                              <a:srgbClr val="5A2781"/>
                            </a:solidFill>
                            <a:latin typeface="Cambria Math" panose="02040503050406030204" pitchFamily="18" charset="0"/>
                          </a:rPr>
                          <m:t>2</m:t>
                        </m:r>
                      </m:sup>
                    </m:sSubSup>
                    <m:r>
                      <a:rPr lang="en-US" sz="3200" b="0" i="1" dirty="0" smtClean="0">
                        <a:solidFill>
                          <a:srgbClr val="5A2781"/>
                        </a:solidFill>
                        <a:latin typeface="Cambria Math" panose="02040503050406030204" pitchFamily="18" charset="0"/>
                      </a:rPr>
                      <m:t>)</m:t>
                    </m:r>
                  </m:oMath>
                </a14:m>
                <a:r>
                  <a:rPr lang="en-US" sz="3200" dirty="0">
                    <a:solidFill>
                      <a:srgbClr val="5A2781"/>
                    </a:solidFill>
                  </a:rPr>
                  <a:t> + </a:t>
                </a:r>
                <a14:m>
                  <m:oMath xmlns:m="http://schemas.openxmlformats.org/officeDocument/2006/math">
                    <m:r>
                      <a:rPr lang="en-US" sz="3200" i="1" dirty="0">
                        <a:solidFill>
                          <a:srgbClr val="5A2781"/>
                        </a:solidFill>
                        <a:latin typeface="Cambria Math" panose="02040503050406030204" pitchFamily="18" charset="0"/>
                      </a:rPr>
                      <m:t>𝜆</m:t>
                    </m:r>
                    <m:r>
                      <a:rPr lang="en-US" sz="3200" b="0" i="1" baseline="-25000" dirty="0" smtClean="0">
                        <a:solidFill>
                          <a:srgbClr val="5A2781"/>
                        </a:solidFill>
                        <a:latin typeface="Cambria Math" panose="02040503050406030204" pitchFamily="18" charset="0"/>
                      </a:rPr>
                      <m:t>2</m:t>
                    </m:r>
                    <m:r>
                      <a:rPr lang="en-US" sz="3200" i="1" dirty="0">
                        <a:solidFill>
                          <a:srgbClr val="5A2781"/>
                        </a:solidFill>
                        <a:latin typeface="Cambria Math" panose="02040503050406030204" pitchFamily="18" charset="0"/>
                      </a:rPr>
                      <m:t>(</m:t>
                    </m:r>
                    <m:r>
                      <a:rPr lang="en-US" sz="3200" i="1" dirty="0">
                        <a:solidFill>
                          <a:srgbClr val="5A2781"/>
                        </a:solidFill>
                        <a:latin typeface="Cambria Math" panose="02040503050406030204" pitchFamily="18" charset="0"/>
                      </a:rPr>
                      <m:t>𝛴</m:t>
                    </m:r>
                    <m:r>
                      <a:rPr lang="en-US" sz="3200" i="1" dirty="0">
                        <a:solidFill>
                          <a:srgbClr val="5A2781"/>
                        </a:solidFill>
                        <a:latin typeface="Cambria Math" panose="02040503050406030204" pitchFamily="18" charset="0"/>
                      </a:rPr>
                      <m:t>|</m:t>
                    </m:r>
                    <m:sSub>
                      <m:sSubPr>
                        <m:ctrlPr>
                          <a:rPr lang="en-US" sz="3200" i="1" dirty="0">
                            <a:solidFill>
                              <a:srgbClr val="5A2781"/>
                            </a:solidFill>
                            <a:latin typeface="Cambria Math" panose="02040503050406030204" pitchFamily="18" charset="0"/>
                          </a:rPr>
                        </m:ctrlPr>
                      </m:sSubPr>
                      <m:e>
                        <m:r>
                          <a:rPr lang="en-US" sz="3200" i="1" dirty="0">
                            <a:solidFill>
                              <a:srgbClr val="5A2781"/>
                            </a:solidFill>
                            <a:latin typeface="Cambria Math" panose="02040503050406030204" pitchFamily="18" charset="0"/>
                          </a:rPr>
                          <m:t>𝑎</m:t>
                        </m:r>
                      </m:e>
                      <m:sub>
                        <m:r>
                          <m:rPr>
                            <m:sty m:val="p"/>
                          </m:rPr>
                          <a:rPr lang="en-US" sz="3200" dirty="0">
                            <a:solidFill>
                              <a:srgbClr val="5A2781"/>
                            </a:solidFill>
                            <a:latin typeface="Cambria Math" panose="02040503050406030204" pitchFamily="18" charset="0"/>
                          </a:rPr>
                          <m:t>i</m:t>
                        </m:r>
                      </m:sub>
                    </m:sSub>
                    <m:r>
                      <a:rPr lang="en-US" sz="3200" i="1" dirty="0">
                        <a:solidFill>
                          <a:srgbClr val="5A2781"/>
                        </a:solidFill>
                        <a:latin typeface="Cambria Math" panose="02040503050406030204" pitchFamily="18" charset="0"/>
                      </a:rPr>
                      <m:t>|)</m:t>
                    </m:r>
                  </m:oMath>
                </a14:m>
                <a:endParaRPr lang="en-US" sz="3200" dirty="0">
                  <a:solidFill>
                    <a:srgbClr val="5A2781"/>
                  </a:solidFill>
                </a:endParaRPr>
              </a:p>
              <a:p>
                <a:pPr algn="l"/>
                <a:endParaRPr lang="en-US" sz="3200" dirty="0">
                  <a:solidFill>
                    <a:srgbClr val="5A2781"/>
                  </a:solidFill>
                </a:endParaRPr>
              </a:p>
            </p:txBody>
          </p:sp>
        </mc:Choice>
        <mc:Fallback xmlns="">
          <p:sp>
            <p:nvSpPr>
              <p:cNvPr id="3" name="TextBox 2">
                <a:extLst>
                  <a:ext uri="{FF2B5EF4-FFF2-40B4-BE49-F238E27FC236}">
                    <a16:creationId xmlns:a16="http://schemas.microsoft.com/office/drawing/2014/main" id="{B00BBB94-63D7-030E-38C0-832330455AF2}"/>
                  </a:ext>
                </a:extLst>
              </p:cNvPr>
              <p:cNvSpPr txBox="1">
                <a:spLocks noRot="1" noChangeAspect="1" noMove="1" noResize="1" noEditPoints="1" noAdjustHandles="1" noChangeArrowheads="1" noChangeShapeType="1" noTextEdit="1"/>
              </p:cNvSpPr>
              <p:nvPr/>
            </p:nvSpPr>
            <p:spPr>
              <a:xfrm>
                <a:off x="534877" y="152904"/>
                <a:ext cx="10437923" cy="7935827"/>
              </a:xfrm>
              <a:prstGeom prst="rect">
                <a:avLst/>
              </a:prstGeom>
              <a:blipFill>
                <a:blip r:embed="rId2"/>
                <a:stretch>
                  <a:fillRect l="-2395" t="-1536" r="-2979"/>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950F57AA-D57F-7DB0-A1D8-E655A978420C}"/>
              </a:ext>
            </a:extLst>
          </p:cNvPr>
          <p:cNvSpPr txBox="1"/>
          <p:nvPr/>
        </p:nvSpPr>
        <p:spPr>
          <a:xfrm>
            <a:off x="8196096" y="5183256"/>
            <a:ext cx="3132303" cy="1569660"/>
          </a:xfrm>
          <a:prstGeom prst="rect">
            <a:avLst/>
          </a:prstGeom>
          <a:noFill/>
        </p:spPr>
        <p:txBody>
          <a:bodyPr wrap="square" rtlCol="0">
            <a:spAutoFit/>
          </a:bodyPr>
          <a:lstStyle/>
          <a:p>
            <a:pPr algn="l"/>
            <a:r>
              <a:rPr lang="en-US" sz="2400" b="1" i="0" u="none" strike="noStrike" baseline="0" dirty="0">
                <a:latin typeface="CMR10"/>
              </a:rPr>
              <a:t>Shrinkage:</a:t>
            </a:r>
            <a:r>
              <a:rPr lang="en-US" sz="2400" b="0" i="0" u="none" strike="noStrike" baseline="0" dirty="0">
                <a:latin typeface="CMR10"/>
              </a:rPr>
              <a:t>  the estimated coefficients are shrunken towards zero</a:t>
            </a:r>
            <a:endParaRPr lang="en-US" sz="2400" dirty="0">
              <a:solidFill>
                <a:srgbClr val="5A2781"/>
              </a:solidFill>
            </a:endParaRPr>
          </a:p>
        </p:txBody>
      </p:sp>
    </p:spTree>
    <p:extLst>
      <p:ext uri="{BB962C8B-B14F-4D97-AF65-F5344CB8AC3E}">
        <p14:creationId xmlns:p14="http://schemas.microsoft.com/office/powerpoint/2010/main" val="15791166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215713-B585-9842-C99A-F230DD52E74C}"/>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02BCB0F0-9C90-C360-1182-8753E5F0B855}"/>
                  </a:ext>
                </a:extLst>
              </p:cNvPr>
              <p:cNvSpPr txBox="1"/>
              <p:nvPr/>
            </p:nvSpPr>
            <p:spPr>
              <a:xfrm>
                <a:off x="534877" y="152904"/>
                <a:ext cx="11352323" cy="7258718"/>
              </a:xfrm>
              <a:prstGeom prst="rect">
                <a:avLst/>
              </a:prstGeom>
              <a:noFill/>
            </p:spPr>
            <p:txBody>
              <a:bodyPr wrap="square" lIns="0" tIns="0" rIns="0" bIns="0" rtlCol="0">
                <a:spAutoFit/>
              </a:bodyPr>
              <a:lstStyle/>
              <a:p>
                <a:pPr algn="l"/>
                <a:endParaRPr lang="en-US" sz="3200" dirty="0">
                  <a:solidFill>
                    <a:srgbClr val="5A2781"/>
                  </a:solidFill>
                </a:endParaRPr>
              </a:p>
              <a:p>
                <a:pPr algn="l"/>
                <a:r>
                  <a:rPr lang="en-US" sz="3200" dirty="0">
                    <a:solidFill>
                      <a:srgbClr val="5A2781"/>
                    </a:solidFill>
                  </a:rPr>
                  <a:t>Ridge penalty:      </a:t>
                </a:r>
                <a14:m>
                  <m:oMath xmlns:m="http://schemas.openxmlformats.org/officeDocument/2006/math">
                    <m:r>
                      <a:rPr lang="en-US" sz="3600" i="1" dirty="0" smtClean="0">
                        <a:solidFill>
                          <a:srgbClr val="5A2781"/>
                        </a:solidFill>
                        <a:latin typeface="Cambria Math" panose="02040503050406030204" pitchFamily="18" charset="0"/>
                      </a:rPr>
                      <m:t>𝜆</m:t>
                    </m:r>
                    <m:r>
                      <a:rPr lang="en-US" sz="3600" b="0" i="1" dirty="0" smtClean="0">
                        <a:solidFill>
                          <a:srgbClr val="5A2781"/>
                        </a:solidFill>
                        <a:latin typeface="Cambria Math" panose="02040503050406030204" pitchFamily="18" charset="0"/>
                      </a:rPr>
                      <m:t>(</m:t>
                    </m:r>
                    <m:r>
                      <a:rPr lang="en-US" sz="3600" i="1" dirty="0" smtClean="0">
                        <a:solidFill>
                          <a:srgbClr val="5A2781"/>
                        </a:solidFill>
                        <a:latin typeface="Cambria Math" panose="02040503050406030204" pitchFamily="18" charset="0"/>
                      </a:rPr>
                      <m:t>𝛴</m:t>
                    </m:r>
                    <m:sSubSup>
                      <m:sSubSupPr>
                        <m:ctrlPr>
                          <a:rPr lang="en-US" sz="3600" i="1" dirty="0" smtClean="0">
                            <a:solidFill>
                              <a:srgbClr val="5A2781"/>
                            </a:solidFill>
                            <a:latin typeface="Cambria Math" panose="02040503050406030204" pitchFamily="18" charset="0"/>
                          </a:rPr>
                        </m:ctrlPr>
                      </m:sSubSupPr>
                      <m:e>
                        <m:r>
                          <a:rPr lang="en-US" sz="3600" i="1" dirty="0" smtClean="0">
                            <a:solidFill>
                              <a:srgbClr val="5A2781"/>
                            </a:solidFill>
                            <a:latin typeface="Cambria Math" panose="02040503050406030204" pitchFamily="18" charset="0"/>
                          </a:rPr>
                          <m:t>𝑎</m:t>
                        </m:r>
                      </m:e>
                      <m:sub>
                        <m:r>
                          <a:rPr lang="en-US" sz="3600" i="1" dirty="0" smtClean="0">
                            <a:solidFill>
                              <a:srgbClr val="5A2781"/>
                            </a:solidFill>
                            <a:latin typeface="Cambria Math" panose="02040503050406030204" pitchFamily="18" charset="0"/>
                          </a:rPr>
                          <m:t>𝑖</m:t>
                        </m:r>
                      </m:sub>
                      <m:sup>
                        <m:r>
                          <a:rPr lang="en-US" sz="3600" i="0" dirty="0" smtClean="0">
                            <a:solidFill>
                              <a:srgbClr val="5A2781"/>
                            </a:solidFill>
                            <a:latin typeface="Cambria Math" panose="02040503050406030204" pitchFamily="18" charset="0"/>
                          </a:rPr>
                          <m:t>2</m:t>
                        </m:r>
                      </m:sup>
                    </m:sSubSup>
                    <m:r>
                      <a:rPr lang="en-US" sz="3600" b="0" i="1" dirty="0" smtClean="0">
                        <a:solidFill>
                          <a:srgbClr val="5A2781"/>
                        </a:solidFill>
                        <a:latin typeface="Cambria Math" panose="02040503050406030204" pitchFamily="18" charset="0"/>
                      </a:rPr>
                      <m:t>)</m:t>
                    </m:r>
                  </m:oMath>
                </a14:m>
                <a:r>
                  <a:rPr lang="en-US" sz="3600" dirty="0">
                    <a:solidFill>
                      <a:srgbClr val="5A2781"/>
                    </a:solidFill>
                  </a:rPr>
                  <a:t>                </a:t>
                </a:r>
                <a:r>
                  <a:rPr lang="en-US" sz="3200" dirty="0">
                    <a:solidFill>
                      <a:srgbClr val="5A2781"/>
                    </a:solidFill>
                  </a:rPr>
                  <a:t>won’t eliminate parameters</a:t>
                </a:r>
                <a:endParaRPr lang="en-US" sz="3600" dirty="0">
                  <a:solidFill>
                    <a:srgbClr val="5A2781"/>
                  </a:solidFill>
                </a:endParaRPr>
              </a:p>
              <a:p>
                <a:pPr algn="l"/>
                <a:r>
                  <a:rPr lang="en-US" sz="3200" dirty="0">
                    <a:solidFill>
                      <a:srgbClr val="5A2781"/>
                    </a:solidFill>
                  </a:rPr>
                  <a:t>                                                                    better at co-linearity</a:t>
                </a:r>
              </a:p>
              <a:p>
                <a:pPr algn="l"/>
                <a:r>
                  <a:rPr lang="en-US" sz="3200" dirty="0">
                    <a:solidFill>
                      <a:srgbClr val="5A2781"/>
                    </a:solidFill>
                  </a:rPr>
                  <a:t>                                                              Ex:  column 1 = 2 x column 2</a:t>
                </a:r>
              </a:p>
              <a:p>
                <a:pPr algn="l"/>
                <a:endParaRPr lang="en-US" sz="3200" dirty="0">
                  <a:solidFill>
                    <a:srgbClr val="5A2781"/>
                  </a:solidFill>
                </a:endParaRPr>
              </a:p>
              <a:p>
                <a:pPr algn="l"/>
                <a:endParaRPr lang="en-US" sz="3200" dirty="0">
                  <a:solidFill>
                    <a:srgbClr val="5A2781"/>
                  </a:solidFill>
                </a:endParaRPr>
              </a:p>
              <a:p>
                <a:r>
                  <a:rPr lang="en-US" sz="3200" dirty="0">
                    <a:solidFill>
                      <a:srgbClr val="5A2781"/>
                    </a:solidFill>
                  </a:rPr>
                  <a:t>Lasso penalty:       </a:t>
                </a:r>
                <a14:m>
                  <m:oMath xmlns:m="http://schemas.openxmlformats.org/officeDocument/2006/math">
                    <m:r>
                      <a:rPr lang="en-US" sz="3200" i="1" dirty="0" smtClean="0">
                        <a:solidFill>
                          <a:srgbClr val="5A2781"/>
                        </a:solidFill>
                        <a:latin typeface="Cambria Math" panose="02040503050406030204" pitchFamily="18" charset="0"/>
                      </a:rPr>
                      <m:t>𝜆</m:t>
                    </m:r>
                    <m:r>
                      <a:rPr lang="en-US" sz="3200" b="0" i="1" dirty="0" smtClean="0">
                        <a:solidFill>
                          <a:srgbClr val="5A2781"/>
                        </a:solidFill>
                        <a:latin typeface="Cambria Math" panose="02040503050406030204" pitchFamily="18" charset="0"/>
                      </a:rPr>
                      <m:t>(</m:t>
                    </m:r>
                    <m:r>
                      <a:rPr lang="en-US" sz="3200" i="1" dirty="0" smtClean="0">
                        <a:solidFill>
                          <a:srgbClr val="5A2781"/>
                        </a:solidFill>
                        <a:latin typeface="Cambria Math" panose="02040503050406030204" pitchFamily="18" charset="0"/>
                      </a:rPr>
                      <m:t>𝛴</m:t>
                    </m:r>
                    <m:r>
                      <a:rPr lang="en-US" sz="3200" b="0" i="1" dirty="0" smtClean="0">
                        <a:solidFill>
                          <a:srgbClr val="5A2781"/>
                        </a:solidFill>
                        <a:latin typeface="Cambria Math" panose="02040503050406030204" pitchFamily="18" charset="0"/>
                      </a:rPr>
                      <m:t>|</m:t>
                    </m:r>
                    <m:sSub>
                      <m:sSubPr>
                        <m:ctrlPr>
                          <a:rPr lang="en-US" sz="3200" i="1" dirty="0">
                            <a:solidFill>
                              <a:srgbClr val="5A2781"/>
                            </a:solidFill>
                            <a:latin typeface="Cambria Math" panose="02040503050406030204" pitchFamily="18" charset="0"/>
                          </a:rPr>
                        </m:ctrlPr>
                      </m:sSubPr>
                      <m:e>
                        <m:r>
                          <a:rPr lang="en-US" sz="3200" i="1" dirty="0">
                            <a:solidFill>
                              <a:srgbClr val="5A2781"/>
                            </a:solidFill>
                            <a:latin typeface="Cambria Math" panose="02040503050406030204" pitchFamily="18" charset="0"/>
                          </a:rPr>
                          <m:t>𝑎</m:t>
                        </m:r>
                      </m:e>
                      <m:sub>
                        <m:r>
                          <m:rPr>
                            <m:sty m:val="p"/>
                          </m:rPr>
                          <a:rPr lang="en-US" sz="3200" b="0" i="0" dirty="0" smtClean="0">
                            <a:solidFill>
                              <a:srgbClr val="5A2781"/>
                            </a:solidFill>
                            <a:latin typeface="Cambria Math" panose="02040503050406030204" pitchFamily="18" charset="0"/>
                          </a:rPr>
                          <m:t>i</m:t>
                        </m:r>
                      </m:sub>
                    </m:sSub>
                    <m:r>
                      <a:rPr lang="en-US" sz="3200" b="0" i="1" dirty="0" smtClean="0">
                        <a:solidFill>
                          <a:srgbClr val="5A2781"/>
                        </a:solidFill>
                        <a:latin typeface="Cambria Math" panose="02040503050406030204" pitchFamily="18" charset="0"/>
                      </a:rPr>
                      <m:t>|)</m:t>
                    </m:r>
                  </m:oMath>
                </a14:m>
                <a:r>
                  <a:rPr lang="en-US" sz="3200" dirty="0">
                    <a:solidFill>
                      <a:srgbClr val="5A2781"/>
                    </a:solidFill>
                  </a:rPr>
                  <a:t>                will “arbitrarily” choose among</a:t>
                </a:r>
              </a:p>
              <a:p>
                <a:r>
                  <a:rPr lang="en-US" sz="3200" dirty="0">
                    <a:solidFill>
                      <a:srgbClr val="5A2781"/>
                    </a:solidFill>
                  </a:rPr>
                  <a:t>                                                                      co-linear parameters.</a:t>
                </a:r>
              </a:p>
              <a:p>
                <a:pPr algn="l"/>
                <a:endParaRPr lang="en-US" sz="3200" dirty="0">
                  <a:solidFill>
                    <a:srgbClr val="5A2781"/>
                  </a:solidFill>
                </a:endParaRPr>
              </a:p>
              <a:p>
                <a:pPr algn="l"/>
                <a:endParaRPr lang="en-US" sz="3200" dirty="0">
                  <a:solidFill>
                    <a:srgbClr val="5A2781"/>
                  </a:solidFill>
                </a:endParaRPr>
              </a:p>
              <a:p>
                <a:r>
                  <a:rPr lang="en-US" sz="3200" dirty="0">
                    <a:solidFill>
                      <a:srgbClr val="5A2781"/>
                    </a:solidFill>
                  </a:rPr>
                  <a:t>Elastic-net penalty:     </a:t>
                </a:r>
                <a14:m>
                  <m:oMath xmlns:m="http://schemas.openxmlformats.org/officeDocument/2006/math">
                    <m:r>
                      <a:rPr lang="en-US" sz="3200" i="1" dirty="0" smtClean="0">
                        <a:solidFill>
                          <a:srgbClr val="5A2781"/>
                        </a:solidFill>
                        <a:latin typeface="Cambria Math" panose="02040503050406030204" pitchFamily="18" charset="0"/>
                      </a:rPr>
                      <m:t>𝜆</m:t>
                    </m:r>
                    <m:r>
                      <a:rPr lang="en-US" sz="3200" b="0" i="1" baseline="-25000" dirty="0" smtClean="0">
                        <a:solidFill>
                          <a:srgbClr val="5A2781"/>
                        </a:solidFill>
                        <a:latin typeface="Cambria Math" panose="02040503050406030204" pitchFamily="18" charset="0"/>
                      </a:rPr>
                      <m:t>1</m:t>
                    </m:r>
                    <m:r>
                      <a:rPr lang="en-US" sz="3200" b="0" i="1" dirty="0" smtClean="0">
                        <a:solidFill>
                          <a:srgbClr val="5A2781"/>
                        </a:solidFill>
                        <a:latin typeface="Cambria Math" panose="02040503050406030204" pitchFamily="18" charset="0"/>
                      </a:rPr>
                      <m:t>(</m:t>
                    </m:r>
                    <m:r>
                      <a:rPr lang="en-US" sz="3200" i="1" dirty="0" smtClean="0">
                        <a:solidFill>
                          <a:srgbClr val="5A2781"/>
                        </a:solidFill>
                        <a:latin typeface="Cambria Math" panose="02040503050406030204" pitchFamily="18" charset="0"/>
                      </a:rPr>
                      <m:t>𝛴</m:t>
                    </m:r>
                    <m:sSubSup>
                      <m:sSubSupPr>
                        <m:ctrlPr>
                          <a:rPr lang="en-US" sz="3200" i="1" dirty="0" smtClean="0">
                            <a:solidFill>
                              <a:srgbClr val="5A2781"/>
                            </a:solidFill>
                            <a:latin typeface="Cambria Math" panose="02040503050406030204" pitchFamily="18" charset="0"/>
                          </a:rPr>
                        </m:ctrlPr>
                      </m:sSubSupPr>
                      <m:e>
                        <m:r>
                          <a:rPr lang="en-US" sz="3200" i="1" dirty="0" smtClean="0">
                            <a:solidFill>
                              <a:srgbClr val="5A2781"/>
                            </a:solidFill>
                            <a:latin typeface="Cambria Math" panose="02040503050406030204" pitchFamily="18" charset="0"/>
                          </a:rPr>
                          <m:t>𝑎</m:t>
                        </m:r>
                      </m:e>
                      <m:sub>
                        <m:r>
                          <a:rPr lang="en-US" sz="3200" i="1" dirty="0" smtClean="0">
                            <a:solidFill>
                              <a:srgbClr val="5A2781"/>
                            </a:solidFill>
                            <a:latin typeface="Cambria Math" panose="02040503050406030204" pitchFamily="18" charset="0"/>
                          </a:rPr>
                          <m:t>𝑖</m:t>
                        </m:r>
                      </m:sub>
                      <m:sup>
                        <m:r>
                          <a:rPr lang="en-US" sz="3200" i="0" dirty="0" smtClean="0">
                            <a:solidFill>
                              <a:srgbClr val="5A2781"/>
                            </a:solidFill>
                            <a:latin typeface="Cambria Math" panose="02040503050406030204" pitchFamily="18" charset="0"/>
                          </a:rPr>
                          <m:t>2</m:t>
                        </m:r>
                      </m:sup>
                    </m:sSubSup>
                    <m:r>
                      <a:rPr lang="en-US" sz="3200" b="0" i="1" dirty="0" smtClean="0">
                        <a:solidFill>
                          <a:srgbClr val="5A2781"/>
                        </a:solidFill>
                        <a:latin typeface="Cambria Math" panose="02040503050406030204" pitchFamily="18" charset="0"/>
                      </a:rPr>
                      <m:t>)</m:t>
                    </m:r>
                  </m:oMath>
                </a14:m>
                <a:r>
                  <a:rPr lang="en-US" sz="3200" dirty="0">
                    <a:solidFill>
                      <a:srgbClr val="5A2781"/>
                    </a:solidFill>
                  </a:rPr>
                  <a:t> + </a:t>
                </a:r>
                <a14:m>
                  <m:oMath xmlns:m="http://schemas.openxmlformats.org/officeDocument/2006/math">
                    <m:r>
                      <a:rPr lang="en-US" sz="3200" i="1" dirty="0">
                        <a:solidFill>
                          <a:srgbClr val="5A2781"/>
                        </a:solidFill>
                        <a:latin typeface="Cambria Math" panose="02040503050406030204" pitchFamily="18" charset="0"/>
                      </a:rPr>
                      <m:t>𝜆</m:t>
                    </m:r>
                    <m:r>
                      <a:rPr lang="en-US" sz="3200" b="0" i="1" baseline="-25000" dirty="0" smtClean="0">
                        <a:solidFill>
                          <a:srgbClr val="5A2781"/>
                        </a:solidFill>
                        <a:latin typeface="Cambria Math" panose="02040503050406030204" pitchFamily="18" charset="0"/>
                      </a:rPr>
                      <m:t>2</m:t>
                    </m:r>
                    <m:r>
                      <a:rPr lang="en-US" sz="3200" i="1" dirty="0">
                        <a:solidFill>
                          <a:srgbClr val="5A2781"/>
                        </a:solidFill>
                        <a:latin typeface="Cambria Math" panose="02040503050406030204" pitchFamily="18" charset="0"/>
                      </a:rPr>
                      <m:t>(</m:t>
                    </m:r>
                    <m:r>
                      <a:rPr lang="en-US" sz="3200" i="1" dirty="0">
                        <a:solidFill>
                          <a:srgbClr val="5A2781"/>
                        </a:solidFill>
                        <a:latin typeface="Cambria Math" panose="02040503050406030204" pitchFamily="18" charset="0"/>
                      </a:rPr>
                      <m:t>𝛴</m:t>
                    </m:r>
                    <m:r>
                      <a:rPr lang="en-US" sz="3200" i="1" dirty="0">
                        <a:solidFill>
                          <a:srgbClr val="5A2781"/>
                        </a:solidFill>
                        <a:latin typeface="Cambria Math" panose="02040503050406030204" pitchFamily="18" charset="0"/>
                      </a:rPr>
                      <m:t>|</m:t>
                    </m:r>
                    <m:sSub>
                      <m:sSubPr>
                        <m:ctrlPr>
                          <a:rPr lang="en-US" sz="3200" i="1" dirty="0">
                            <a:solidFill>
                              <a:srgbClr val="5A2781"/>
                            </a:solidFill>
                            <a:latin typeface="Cambria Math" panose="02040503050406030204" pitchFamily="18" charset="0"/>
                          </a:rPr>
                        </m:ctrlPr>
                      </m:sSubPr>
                      <m:e>
                        <m:r>
                          <a:rPr lang="en-US" sz="3200" i="1" dirty="0">
                            <a:solidFill>
                              <a:srgbClr val="5A2781"/>
                            </a:solidFill>
                            <a:latin typeface="Cambria Math" panose="02040503050406030204" pitchFamily="18" charset="0"/>
                          </a:rPr>
                          <m:t>𝑎</m:t>
                        </m:r>
                      </m:e>
                      <m:sub>
                        <m:r>
                          <m:rPr>
                            <m:sty m:val="p"/>
                          </m:rPr>
                          <a:rPr lang="en-US" sz="3200" dirty="0">
                            <a:solidFill>
                              <a:srgbClr val="5A2781"/>
                            </a:solidFill>
                            <a:latin typeface="Cambria Math" panose="02040503050406030204" pitchFamily="18" charset="0"/>
                          </a:rPr>
                          <m:t>i</m:t>
                        </m:r>
                      </m:sub>
                    </m:sSub>
                    <m:r>
                      <a:rPr lang="en-US" sz="3200" i="1" dirty="0">
                        <a:solidFill>
                          <a:srgbClr val="5A2781"/>
                        </a:solidFill>
                        <a:latin typeface="Cambria Math" panose="02040503050406030204" pitchFamily="18" charset="0"/>
                      </a:rPr>
                      <m:t>|)</m:t>
                    </m:r>
                  </m:oMath>
                </a14:m>
                <a:endParaRPr lang="en-US" sz="3200" dirty="0">
                  <a:solidFill>
                    <a:srgbClr val="5A2781"/>
                  </a:solidFill>
                </a:endParaRPr>
              </a:p>
              <a:p>
                <a:pPr algn="l"/>
                <a:endParaRPr lang="en-US" sz="1600" dirty="0">
                  <a:solidFill>
                    <a:srgbClr val="5A2781"/>
                  </a:solidFill>
                </a:endParaRPr>
              </a:p>
              <a:p>
                <a:pPr algn="l"/>
                <a:r>
                  <a:rPr lang="en-US" sz="3200" dirty="0">
                    <a:solidFill>
                      <a:srgbClr val="5A2781"/>
                    </a:solidFill>
                  </a:rPr>
                  <a:t>                                                              will either keep all or eliminate                                                                       </a:t>
                </a:r>
              </a:p>
              <a:p>
                <a:pPr algn="l"/>
                <a:r>
                  <a:rPr lang="en-US" sz="3200" dirty="0">
                    <a:solidFill>
                      <a:srgbClr val="5A2781"/>
                    </a:solidFill>
                  </a:rPr>
                  <a:t>                                                                      all co-linear parameters.</a:t>
                </a:r>
              </a:p>
              <a:p>
                <a:pPr algn="l"/>
                <a:endParaRPr lang="en-US" sz="3200" dirty="0">
                  <a:solidFill>
                    <a:srgbClr val="5A2781"/>
                  </a:solidFill>
                </a:endParaRPr>
              </a:p>
            </p:txBody>
          </p:sp>
        </mc:Choice>
        <mc:Fallback xmlns="">
          <p:sp>
            <p:nvSpPr>
              <p:cNvPr id="3" name="TextBox 2">
                <a:extLst>
                  <a:ext uri="{FF2B5EF4-FFF2-40B4-BE49-F238E27FC236}">
                    <a16:creationId xmlns:a16="http://schemas.microsoft.com/office/drawing/2014/main" id="{02BCB0F0-9C90-C360-1182-8753E5F0B855}"/>
                  </a:ext>
                </a:extLst>
              </p:cNvPr>
              <p:cNvSpPr txBox="1">
                <a:spLocks noRot="1" noChangeAspect="1" noMove="1" noResize="1" noEditPoints="1" noAdjustHandles="1" noChangeArrowheads="1" noChangeShapeType="1" noTextEdit="1"/>
              </p:cNvSpPr>
              <p:nvPr/>
            </p:nvSpPr>
            <p:spPr>
              <a:xfrm>
                <a:off x="534877" y="152904"/>
                <a:ext cx="11352323" cy="7258718"/>
              </a:xfrm>
              <a:prstGeom prst="rect">
                <a:avLst/>
              </a:prstGeom>
              <a:blipFill>
                <a:blip r:embed="rId2"/>
                <a:stretch>
                  <a:fillRect l="-2202" r="-24114"/>
                </a:stretch>
              </a:blipFill>
            </p:spPr>
            <p:txBody>
              <a:bodyPr/>
              <a:lstStyle/>
              <a:p>
                <a:r>
                  <a:rPr lang="en-US">
                    <a:noFill/>
                  </a:rPr>
                  <a:t> </a:t>
                </a:r>
              </a:p>
            </p:txBody>
          </p:sp>
        </mc:Fallback>
      </mc:AlternateContent>
    </p:spTree>
    <p:extLst>
      <p:ext uri="{BB962C8B-B14F-4D97-AF65-F5344CB8AC3E}">
        <p14:creationId xmlns:p14="http://schemas.microsoft.com/office/powerpoint/2010/main" val="9924438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85E945-EDF9-2D71-9E2B-623A424BE0A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F87AB0F-DB38-37F3-4F98-56CE430A4CAF}"/>
              </a:ext>
            </a:extLst>
          </p:cNvPr>
          <p:cNvSpPr txBox="1"/>
          <p:nvPr/>
        </p:nvSpPr>
        <p:spPr>
          <a:xfrm>
            <a:off x="0" y="6473518"/>
            <a:ext cx="7727495" cy="630173"/>
          </a:xfrm>
          <a:prstGeom prst="rect">
            <a:avLst/>
          </a:prstGeom>
          <a:noFill/>
        </p:spPr>
        <p:txBody>
          <a:bodyPr wrap="square">
            <a:spAutoFit/>
          </a:bodyPr>
          <a:lstStyle/>
          <a:p>
            <a:r>
              <a:rPr lang="en-US" sz="1755" dirty="0"/>
              <a:t>By </a:t>
            </a:r>
            <a:r>
              <a:rPr lang="en-US" sz="1755" dirty="0" err="1"/>
              <a:t>Cmglee</a:t>
            </a:r>
            <a:r>
              <a:rPr lang="en-US" sz="1755" dirty="0"/>
              <a:t> - Own work, CC BY-SA 3.0, </a:t>
            </a:r>
            <a:r>
              <a:rPr lang="en-US" sz="1755" dirty="0">
                <a:hlinkClick r:id="rId2"/>
              </a:rPr>
              <a:t>https://commons.wikimedia.org/w/index.php?curid=39472834</a:t>
            </a:r>
            <a:r>
              <a:rPr lang="en-US" sz="1755" dirty="0"/>
              <a:t> </a:t>
            </a:r>
          </a:p>
        </p:txBody>
      </p:sp>
      <p:pic>
        <p:nvPicPr>
          <p:cNvPr id="5" name="Picture 4" descr="A picture containing screenshot, diagram, text, colorfulness&#10;&#10;Description automatically generated">
            <a:extLst>
              <a:ext uri="{FF2B5EF4-FFF2-40B4-BE49-F238E27FC236}">
                <a16:creationId xmlns:a16="http://schemas.microsoft.com/office/drawing/2014/main" id="{CE0C80C9-40E8-190C-4833-B9293D674EB3}"/>
              </a:ext>
            </a:extLst>
          </p:cNvPr>
          <p:cNvPicPr>
            <a:picLocks noChangeAspect="1"/>
          </p:cNvPicPr>
          <p:nvPr/>
        </p:nvPicPr>
        <p:blipFill>
          <a:blip r:embed="rId3"/>
          <a:stretch>
            <a:fillRect/>
          </a:stretch>
        </p:blipFill>
        <p:spPr>
          <a:xfrm>
            <a:off x="7361430" y="542925"/>
            <a:ext cx="4179094" cy="6686550"/>
          </a:xfrm>
          <a:prstGeom prst="rect">
            <a:avLst/>
          </a:prstGeom>
        </p:spPr>
      </p:pic>
      <p:sp>
        <p:nvSpPr>
          <p:cNvPr id="7" name="TextBox 6">
            <a:extLst>
              <a:ext uri="{FF2B5EF4-FFF2-40B4-BE49-F238E27FC236}">
                <a16:creationId xmlns:a16="http://schemas.microsoft.com/office/drawing/2014/main" id="{E75CEC91-296E-2BB7-20A9-2BE1F464543F}"/>
              </a:ext>
            </a:extLst>
          </p:cNvPr>
          <p:cNvSpPr txBox="1"/>
          <p:nvPr/>
        </p:nvSpPr>
        <p:spPr>
          <a:xfrm>
            <a:off x="346676" y="1823319"/>
            <a:ext cx="6540715" cy="4411207"/>
          </a:xfrm>
          <a:prstGeom prst="rect">
            <a:avLst/>
          </a:prstGeom>
          <a:noFill/>
        </p:spPr>
        <p:txBody>
          <a:bodyPr wrap="square">
            <a:spAutoFit/>
          </a:bodyPr>
          <a:lstStyle/>
          <a:p>
            <a:pPr>
              <a:buFont typeface="+mj-lt"/>
              <a:buAutoNum type="arabicPeriod"/>
            </a:pPr>
            <a:r>
              <a:rPr lang="en-US" sz="2340" dirty="0"/>
              <a:t>Geometric </a:t>
            </a:r>
            <a:r>
              <a:rPr lang="en-US" sz="2340" dirty="0" err="1"/>
              <a:t>visualisation</a:t>
            </a:r>
            <a:r>
              <a:rPr lang="en-US" sz="2340" dirty="0"/>
              <a:t> of the variance of an arbitrary distribution (2, 4, 4, 4, 5, 5, 7, 9): A frequency distribution is constructed.</a:t>
            </a:r>
          </a:p>
          <a:p>
            <a:pPr>
              <a:buFont typeface="+mj-lt"/>
              <a:buAutoNum type="arabicPeriod"/>
            </a:pPr>
            <a:endParaRPr lang="en-US" sz="2340" dirty="0"/>
          </a:p>
          <a:p>
            <a:pPr>
              <a:buFont typeface="+mj-lt"/>
              <a:buAutoNum type="arabicPeriod"/>
            </a:pPr>
            <a:r>
              <a:rPr lang="en-US" sz="2340" dirty="0"/>
              <a:t>The centroid of the distribution gives its mean.</a:t>
            </a:r>
          </a:p>
          <a:p>
            <a:pPr>
              <a:buFont typeface="+mj-lt"/>
              <a:buAutoNum type="arabicPeriod"/>
            </a:pPr>
            <a:endParaRPr lang="en-US" sz="2340" dirty="0"/>
          </a:p>
          <a:p>
            <a:pPr>
              <a:buFont typeface="+mj-lt"/>
              <a:buAutoNum type="arabicPeriod"/>
            </a:pPr>
            <a:r>
              <a:rPr lang="en-US" sz="2340" dirty="0"/>
              <a:t>A square with sides equal to the difference of each value from the mean is formed for each value.</a:t>
            </a:r>
          </a:p>
          <a:p>
            <a:pPr>
              <a:buFont typeface="+mj-lt"/>
              <a:buAutoNum type="arabicPeriod"/>
            </a:pPr>
            <a:endParaRPr lang="en-US" sz="2340" dirty="0"/>
          </a:p>
          <a:p>
            <a:pPr>
              <a:buFont typeface="+mj-lt"/>
              <a:buAutoNum type="arabicPeriod"/>
            </a:pPr>
            <a:r>
              <a:rPr lang="en-US" sz="2340" dirty="0"/>
              <a:t>Arranging the squares into a rectangle with one side equal to the number of values, </a:t>
            </a:r>
            <a:r>
              <a:rPr lang="en-US" sz="2340" i="1" dirty="0"/>
              <a:t>n</a:t>
            </a:r>
            <a:r>
              <a:rPr lang="en-US" sz="2340" dirty="0"/>
              <a:t>, results in the other side being the distribution's variance, </a:t>
            </a:r>
            <a:r>
              <a:rPr lang="en-US" sz="2340" i="1" dirty="0"/>
              <a:t>σ</a:t>
            </a:r>
            <a:r>
              <a:rPr lang="en-US" sz="2340" baseline="30000" dirty="0"/>
              <a:t>2</a:t>
            </a:r>
            <a:r>
              <a:rPr lang="en-US" sz="2340" dirty="0"/>
              <a:t>.</a:t>
            </a:r>
          </a:p>
        </p:txBody>
      </p:sp>
      <p:pic>
        <p:nvPicPr>
          <p:cNvPr id="9" name="Picture 8">
            <a:extLst>
              <a:ext uri="{FF2B5EF4-FFF2-40B4-BE49-F238E27FC236}">
                <a16:creationId xmlns:a16="http://schemas.microsoft.com/office/drawing/2014/main" id="{A0AB76EE-9205-109B-A573-F0D091E1DBDB}"/>
              </a:ext>
            </a:extLst>
          </p:cNvPr>
          <p:cNvPicPr>
            <a:picLocks noChangeAspect="1"/>
          </p:cNvPicPr>
          <p:nvPr/>
        </p:nvPicPr>
        <p:blipFill>
          <a:blip r:embed="rId4"/>
          <a:stretch>
            <a:fillRect/>
          </a:stretch>
        </p:blipFill>
        <p:spPr>
          <a:xfrm>
            <a:off x="1463950" y="657311"/>
            <a:ext cx="3751071" cy="1069848"/>
          </a:xfrm>
          <a:prstGeom prst="rect">
            <a:avLst/>
          </a:prstGeom>
        </p:spPr>
      </p:pic>
      <p:sp>
        <p:nvSpPr>
          <p:cNvPr id="2" name="TextBox 1">
            <a:extLst>
              <a:ext uri="{FF2B5EF4-FFF2-40B4-BE49-F238E27FC236}">
                <a16:creationId xmlns:a16="http://schemas.microsoft.com/office/drawing/2014/main" id="{868B5498-30F7-FB0A-0526-554AB5A717AD}"/>
              </a:ext>
            </a:extLst>
          </p:cNvPr>
          <p:cNvSpPr txBox="1"/>
          <p:nvPr/>
        </p:nvSpPr>
        <p:spPr>
          <a:xfrm>
            <a:off x="328776" y="246583"/>
            <a:ext cx="6795771" cy="461665"/>
          </a:xfrm>
          <a:prstGeom prst="rect">
            <a:avLst/>
          </a:prstGeom>
          <a:noFill/>
        </p:spPr>
        <p:txBody>
          <a:bodyPr wrap="none" rtlCol="0">
            <a:spAutoFit/>
          </a:bodyPr>
          <a:lstStyle/>
          <a:p>
            <a:r>
              <a:rPr lang="en-US" sz="2400" dirty="0">
                <a:solidFill>
                  <a:srgbClr val="7030A0"/>
                </a:solidFill>
              </a:rPr>
              <a:t>Population variance when size of your population = n</a:t>
            </a:r>
          </a:p>
        </p:txBody>
      </p:sp>
    </p:spTree>
    <p:extLst>
      <p:ext uri="{BB962C8B-B14F-4D97-AF65-F5344CB8AC3E}">
        <p14:creationId xmlns:p14="http://schemas.microsoft.com/office/powerpoint/2010/main" val="6470935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B6801D-ED1D-2920-A2F5-A26B5EFFB87A}"/>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D300711C-A7DB-5434-052F-653DC745A9FE}"/>
              </a:ext>
            </a:extLst>
          </p:cNvPr>
          <p:cNvPicPr>
            <a:picLocks noChangeAspect="1"/>
          </p:cNvPicPr>
          <p:nvPr/>
        </p:nvPicPr>
        <p:blipFill>
          <a:blip r:embed="rId2"/>
          <a:stretch>
            <a:fillRect/>
          </a:stretch>
        </p:blipFill>
        <p:spPr>
          <a:xfrm>
            <a:off x="1895029" y="1535865"/>
            <a:ext cx="8729154" cy="5170932"/>
          </a:xfrm>
          <a:prstGeom prst="rect">
            <a:avLst/>
          </a:prstGeom>
        </p:spPr>
      </p:pic>
      <p:sp>
        <p:nvSpPr>
          <p:cNvPr id="7" name="TextBox 6">
            <a:extLst>
              <a:ext uri="{FF2B5EF4-FFF2-40B4-BE49-F238E27FC236}">
                <a16:creationId xmlns:a16="http://schemas.microsoft.com/office/drawing/2014/main" id="{F961A86C-E2CD-53DB-2A28-F64AF032987A}"/>
              </a:ext>
            </a:extLst>
          </p:cNvPr>
          <p:cNvSpPr txBox="1"/>
          <p:nvPr/>
        </p:nvSpPr>
        <p:spPr>
          <a:xfrm>
            <a:off x="394336" y="703000"/>
            <a:ext cx="7192737" cy="360099"/>
          </a:xfrm>
          <a:prstGeom prst="rect">
            <a:avLst/>
          </a:prstGeom>
          <a:noFill/>
        </p:spPr>
        <p:txBody>
          <a:bodyPr wrap="square">
            <a:spAutoFit/>
          </a:bodyPr>
          <a:lstStyle/>
          <a:p>
            <a:r>
              <a:rPr lang="en-US" sz="1755" dirty="0">
                <a:hlinkClick r:id="rId3"/>
              </a:rPr>
              <a:t>https://en.wikipedia.org/wiki/Bessel's_correction#Source_of_bias</a:t>
            </a:r>
            <a:r>
              <a:rPr lang="en-US" sz="1755" dirty="0"/>
              <a:t> </a:t>
            </a:r>
          </a:p>
        </p:txBody>
      </p:sp>
      <p:sp>
        <p:nvSpPr>
          <p:cNvPr id="8" name="TextBox 7">
            <a:extLst>
              <a:ext uri="{FF2B5EF4-FFF2-40B4-BE49-F238E27FC236}">
                <a16:creationId xmlns:a16="http://schemas.microsoft.com/office/drawing/2014/main" id="{97F2353F-541D-5A2F-D3B4-E176A79B6652}"/>
              </a:ext>
            </a:extLst>
          </p:cNvPr>
          <p:cNvSpPr txBox="1"/>
          <p:nvPr/>
        </p:nvSpPr>
        <p:spPr>
          <a:xfrm>
            <a:off x="270006" y="3075800"/>
            <a:ext cx="1897841" cy="2252924"/>
          </a:xfrm>
          <a:prstGeom prst="rect">
            <a:avLst/>
          </a:prstGeom>
          <a:noFill/>
        </p:spPr>
        <p:txBody>
          <a:bodyPr wrap="square" rtlCol="0">
            <a:spAutoFit/>
          </a:bodyPr>
          <a:lstStyle/>
          <a:p>
            <a:pPr algn="l"/>
            <a:r>
              <a:rPr lang="en-US" sz="2340" dirty="0">
                <a:solidFill>
                  <a:srgbClr val="C00000"/>
                </a:solidFill>
              </a:rPr>
              <a:t>Too small</a:t>
            </a:r>
          </a:p>
          <a:p>
            <a:pPr algn="l"/>
            <a:r>
              <a:rPr lang="en-US" sz="2340" dirty="0">
                <a:solidFill>
                  <a:srgbClr val="C00000"/>
                </a:solidFill>
              </a:rPr>
              <a:t>when sampling</a:t>
            </a:r>
          </a:p>
          <a:p>
            <a:pPr algn="l"/>
            <a:r>
              <a:rPr lang="en-US" sz="2340" dirty="0">
                <a:solidFill>
                  <a:srgbClr val="C00000"/>
                </a:solidFill>
              </a:rPr>
              <a:t>n data points from a larger population</a:t>
            </a:r>
          </a:p>
        </p:txBody>
      </p:sp>
      <p:cxnSp>
        <p:nvCxnSpPr>
          <p:cNvPr id="10" name="Straight Arrow Connector 9">
            <a:extLst>
              <a:ext uri="{FF2B5EF4-FFF2-40B4-BE49-F238E27FC236}">
                <a16:creationId xmlns:a16="http://schemas.microsoft.com/office/drawing/2014/main" id="{2D338353-FD6C-C5CE-FF8F-65998EFB6D1D}"/>
              </a:ext>
            </a:extLst>
          </p:cNvPr>
          <p:cNvCxnSpPr>
            <a:cxnSpLocks/>
          </p:cNvCxnSpPr>
          <p:nvPr/>
        </p:nvCxnSpPr>
        <p:spPr>
          <a:xfrm>
            <a:off x="1513452" y="3739786"/>
            <a:ext cx="808471" cy="440326"/>
          </a:xfrm>
          <a:prstGeom prst="straightConnector1">
            <a:avLst/>
          </a:prstGeom>
          <a:ln w="57150">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839AD75B-0156-2409-6255-9D7B70937063}"/>
              </a:ext>
            </a:extLst>
          </p:cNvPr>
          <p:cNvCxnSpPr/>
          <p:nvPr/>
        </p:nvCxnSpPr>
        <p:spPr>
          <a:xfrm>
            <a:off x="2478677" y="3531054"/>
            <a:ext cx="666206" cy="0"/>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9881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EA3AE8-0A8D-4999-BE12-10B8C0F55ABD}"/>
              </a:ext>
            </a:extLst>
          </p:cNvPr>
          <p:cNvPicPr>
            <a:picLocks noChangeAspect="1"/>
          </p:cNvPicPr>
          <p:nvPr/>
        </p:nvPicPr>
        <p:blipFill>
          <a:blip r:embed="rId2"/>
          <a:stretch>
            <a:fillRect/>
          </a:stretch>
        </p:blipFill>
        <p:spPr>
          <a:xfrm>
            <a:off x="2889642" y="2782059"/>
            <a:ext cx="6319106" cy="4145686"/>
          </a:xfrm>
          <a:prstGeom prst="rect">
            <a:avLst/>
          </a:prstGeom>
        </p:spPr>
      </p:pic>
      <p:sp>
        <p:nvSpPr>
          <p:cNvPr id="4" name="TextBox 3">
            <a:extLst>
              <a:ext uri="{FF2B5EF4-FFF2-40B4-BE49-F238E27FC236}">
                <a16:creationId xmlns:a16="http://schemas.microsoft.com/office/drawing/2014/main" id="{0E4194D8-34F0-4EB2-B305-74E4D1F42FC5}"/>
              </a:ext>
            </a:extLst>
          </p:cNvPr>
          <p:cNvSpPr txBox="1"/>
          <p:nvPr/>
        </p:nvSpPr>
        <p:spPr>
          <a:xfrm>
            <a:off x="1110534" y="742283"/>
            <a:ext cx="9784670" cy="1943657"/>
          </a:xfrm>
          <a:prstGeom prst="rect">
            <a:avLst/>
          </a:prstGeom>
          <a:noFill/>
        </p:spPr>
        <p:txBody>
          <a:bodyPr wrap="square" rtlCol="0">
            <a:spAutoFit/>
          </a:bodyPr>
          <a:lstStyle/>
          <a:p>
            <a:r>
              <a:rPr lang="en-US" sz="2409" b="1" dirty="0"/>
              <a:t>Negative:  </a:t>
            </a:r>
            <a:r>
              <a:rPr lang="en-US" sz="2409" dirty="0"/>
              <a:t>x does not predict y.  There is no relationship between x and y.</a:t>
            </a:r>
          </a:p>
          <a:p>
            <a:endParaRPr lang="en-US" sz="2409" dirty="0"/>
          </a:p>
          <a:p>
            <a:r>
              <a:rPr lang="en-US" sz="2409" dirty="0"/>
              <a:t>The data used to generate the histogram below was randomly generated.  </a:t>
            </a:r>
          </a:p>
          <a:p>
            <a:r>
              <a:rPr lang="en-US" sz="2409" dirty="0"/>
              <a:t>Thus there is no relationship between x and y.  Thus the null hypothesis is true for these data sets</a:t>
            </a:r>
          </a:p>
        </p:txBody>
      </p:sp>
      <p:sp>
        <p:nvSpPr>
          <p:cNvPr id="5" name="TextBox 4">
            <a:extLst>
              <a:ext uri="{FF2B5EF4-FFF2-40B4-BE49-F238E27FC236}">
                <a16:creationId xmlns:a16="http://schemas.microsoft.com/office/drawing/2014/main" id="{639289C2-C90D-4B83-8E7A-F1D98CFBDAE4}"/>
              </a:ext>
            </a:extLst>
          </p:cNvPr>
          <p:cNvSpPr txBox="1"/>
          <p:nvPr/>
        </p:nvSpPr>
        <p:spPr>
          <a:xfrm>
            <a:off x="1363786" y="3102242"/>
            <a:ext cx="2203706" cy="3270126"/>
          </a:xfrm>
          <a:prstGeom prst="rect">
            <a:avLst/>
          </a:prstGeom>
          <a:noFill/>
        </p:spPr>
        <p:txBody>
          <a:bodyPr wrap="square" rtlCol="0">
            <a:spAutoFit/>
          </a:bodyPr>
          <a:lstStyle/>
          <a:p>
            <a:r>
              <a:rPr lang="en-US" sz="2065" b="1" dirty="0"/>
              <a:t>True negatives</a:t>
            </a:r>
            <a:r>
              <a:rPr lang="en-US" sz="2065" dirty="0"/>
              <a:t>:</a:t>
            </a:r>
          </a:p>
          <a:p>
            <a:r>
              <a:rPr lang="en-US" sz="2065" dirty="0"/>
              <a:t>There is no relationship between x and y</a:t>
            </a:r>
          </a:p>
          <a:p>
            <a:pPr algn="ctr"/>
            <a:r>
              <a:rPr lang="en-US" sz="2065" dirty="0"/>
              <a:t>and</a:t>
            </a:r>
          </a:p>
          <a:p>
            <a:r>
              <a:rPr lang="en-US" sz="2065" dirty="0"/>
              <a:t>the F-statistic indicates that there is no relationship between x and y</a:t>
            </a:r>
          </a:p>
        </p:txBody>
      </p:sp>
      <p:sp>
        <p:nvSpPr>
          <p:cNvPr id="6" name="TextBox 5">
            <a:extLst>
              <a:ext uri="{FF2B5EF4-FFF2-40B4-BE49-F238E27FC236}">
                <a16:creationId xmlns:a16="http://schemas.microsoft.com/office/drawing/2014/main" id="{F04B5A72-046F-462B-A39E-DCD1F83B2564}"/>
              </a:ext>
            </a:extLst>
          </p:cNvPr>
          <p:cNvSpPr txBox="1"/>
          <p:nvPr/>
        </p:nvSpPr>
        <p:spPr>
          <a:xfrm>
            <a:off x="8997559" y="3060933"/>
            <a:ext cx="2203706" cy="3270126"/>
          </a:xfrm>
          <a:prstGeom prst="rect">
            <a:avLst/>
          </a:prstGeom>
          <a:noFill/>
        </p:spPr>
        <p:txBody>
          <a:bodyPr wrap="square" rtlCol="0">
            <a:spAutoFit/>
          </a:bodyPr>
          <a:lstStyle/>
          <a:p>
            <a:r>
              <a:rPr lang="en-US" sz="2065" b="1" dirty="0"/>
              <a:t>False positive</a:t>
            </a:r>
            <a:r>
              <a:rPr lang="en-US" sz="2065" dirty="0"/>
              <a:t>:</a:t>
            </a:r>
          </a:p>
          <a:p>
            <a:r>
              <a:rPr lang="en-US" sz="2065" dirty="0"/>
              <a:t>There is no relationship between x and y</a:t>
            </a:r>
          </a:p>
          <a:p>
            <a:pPr algn="ctr"/>
            <a:r>
              <a:rPr lang="en-US" sz="2065" dirty="0"/>
              <a:t>and</a:t>
            </a:r>
          </a:p>
          <a:p>
            <a:r>
              <a:rPr lang="en-US" sz="2065" dirty="0"/>
              <a:t>the F-statistic indicates that there is a relationship between x and y</a:t>
            </a:r>
          </a:p>
        </p:txBody>
      </p:sp>
      <p:pic>
        <p:nvPicPr>
          <p:cNvPr id="7" name="Picture 6">
            <a:extLst>
              <a:ext uri="{FF2B5EF4-FFF2-40B4-BE49-F238E27FC236}">
                <a16:creationId xmlns:a16="http://schemas.microsoft.com/office/drawing/2014/main" id="{8988B51B-3061-427D-86B6-2C4E5BD50C85}"/>
              </a:ext>
            </a:extLst>
          </p:cNvPr>
          <p:cNvPicPr>
            <a:picLocks noChangeAspect="1"/>
          </p:cNvPicPr>
          <p:nvPr/>
        </p:nvPicPr>
        <p:blipFill rotWithShape="1">
          <a:blip r:embed="rId3"/>
          <a:srcRect l="2315" t="2376" r="72070" b="49876"/>
          <a:stretch/>
        </p:blipFill>
        <p:spPr>
          <a:xfrm>
            <a:off x="1" y="5939341"/>
            <a:ext cx="1376307" cy="1201960"/>
          </a:xfrm>
          <a:prstGeom prst="rect">
            <a:avLst/>
          </a:prstGeom>
        </p:spPr>
      </p:pic>
    </p:spTree>
    <p:extLst>
      <p:ext uri="{BB962C8B-B14F-4D97-AF65-F5344CB8AC3E}">
        <p14:creationId xmlns:p14="http://schemas.microsoft.com/office/powerpoint/2010/main" val="8925380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D58C38-5530-CD49-522D-55BC395DD65A}"/>
            </a:ext>
          </a:extLst>
        </p:cNvPr>
        <p:cNvGrpSpPr/>
        <p:nvPr/>
      </p:nvGrpSpPr>
      <p:grpSpPr>
        <a:xfrm>
          <a:off x="0" y="0"/>
          <a:ext cx="0" cy="0"/>
          <a:chOff x="0" y="0"/>
          <a:chExt cx="0" cy="0"/>
        </a:xfrm>
      </p:grpSpPr>
      <p:sp>
        <p:nvSpPr>
          <p:cNvPr id="15" name="TextBox 14">
            <a:extLst>
              <a:ext uri="{FF2B5EF4-FFF2-40B4-BE49-F238E27FC236}">
                <a16:creationId xmlns:a16="http://schemas.microsoft.com/office/drawing/2014/main" id="{C3430511-ECD4-B087-5DB3-5616B5490DFB}"/>
              </a:ext>
            </a:extLst>
          </p:cNvPr>
          <p:cNvSpPr txBox="1"/>
          <p:nvPr/>
        </p:nvSpPr>
        <p:spPr>
          <a:xfrm>
            <a:off x="267793" y="248741"/>
            <a:ext cx="11746083" cy="1082604"/>
          </a:xfrm>
          <a:prstGeom prst="rect">
            <a:avLst/>
          </a:prstGeom>
          <a:noFill/>
        </p:spPr>
        <p:txBody>
          <a:bodyPr wrap="square">
            <a:spAutoFit/>
          </a:bodyPr>
          <a:lstStyle/>
          <a:p>
            <a:r>
              <a:rPr lang="en-US" sz="2145" dirty="0"/>
              <a:t>Small sample chosen randomly from the population:  2051,  2053, 2055, 2050, 2051</a:t>
            </a:r>
          </a:p>
          <a:p>
            <a:endParaRPr lang="en-US" sz="2145" dirty="0"/>
          </a:p>
          <a:p>
            <a:r>
              <a:rPr lang="en-US" sz="2145" dirty="0"/>
              <a:t>Sample mean is </a:t>
            </a:r>
            <a:r>
              <a:rPr lang="en-US" sz="2000" dirty="0"/>
              <a:t>(2051,  2053, 2055, 2050, 2051)/5  </a:t>
            </a:r>
            <a:r>
              <a:rPr lang="en-US" sz="2145" dirty="0"/>
              <a:t>= 2052, but suppose population mean is actually 2050.</a:t>
            </a:r>
          </a:p>
        </p:txBody>
      </p:sp>
      <p:pic>
        <p:nvPicPr>
          <p:cNvPr id="3" name="Picture 2">
            <a:extLst>
              <a:ext uri="{FF2B5EF4-FFF2-40B4-BE49-F238E27FC236}">
                <a16:creationId xmlns:a16="http://schemas.microsoft.com/office/drawing/2014/main" id="{369BC1B0-AB4B-7612-8286-1B72E3282B58}"/>
              </a:ext>
            </a:extLst>
          </p:cNvPr>
          <p:cNvPicPr>
            <a:picLocks noChangeAspect="1"/>
          </p:cNvPicPr>
          <p:nvPr/>
        </p:nvPicPr>
        <p:blipFill>
          <a:blip r:embed="rId2"/>
          <a:stretch>
            <a:fillRect/>
          </a:stretch>
        </p:blipFill>
        <p:spPr>
          <a:xfrm>
            <a:off x="1981055" y="1560111"/>
            <a:ext cx="8763646" cy="4992624"/>
          </a:xfrm>
          <a:prstGeom prst="rect">
            <a:avLst/>
          </a:prstGeom>
        </p:spPr>
      </p:pic>
      <p:sp>
        <p:nvSpPr>
          <p:cNvPr id="8" name="AutoShape 5" descr="{\displaystyle 2051,\quad 2053,\quad 2055,\quad 2050,\quad 2051}">
            <a:extLst>
              <a:ext uri="{FF2B5EF4-FFF2-40B4-BE49-F238E27FC236}">
                <a16:creationId xmlns:a16="http://schemas.microsoft.com/office/drawing/2014/main" id="{F3283E5A-0E19-4271-13E7-59F5CC656835}"/>
              </a:ext>
            </a:extLst>
          </p:cNvPr>
          <p:cNvSpPr>
            <a:spLocks noChangeAspect="1" noChangeArrowheads="1"/>
          </p:cNvSpPr>
          <p:nvPr/>
        </p:nvSpPr>
        <p:spPr bwMode="auto">
          <a:xfrm>
            <a:off x="932089" y="648732"/>
            <a:ext cx="297180" cy="2971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9154" tIns="44577" rIns="89154" bIns="44577" numCol="1" anchor="t" anchorCtr="0" compatLnSpc="1">
            <a:prstTxWarp prst="textNoShape">
              <a:avLst/>
            </a:prstTxWarp>
          </a:bodyPr>
          <a:lstStyle/>
          <a:p>
            <a:endParaRPr lang="en-US" sz="1755"/>
          </a:p>
        </p:txBody>
      </p:sp>
      <p:pic>
        <p:nvPicPr>
          <p:cNvPr id="13" name="Graphic 12">
            <a:extLst>
              <a:ext uri="{FF2B5EF4-FFF2-40B4-BE49-F238E27FC236}">
                <a16:creationId xmlns:a16="http://schemas.microsoft.com/office/drawing/2014/main" id="{B5F2F26D-F15A-0DCD-4CAB-7FCB430479E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40835" y="395532"/>
            <a:ext cx="3922776" cy="267462"/>
          </a:xfrm>
          <a:prstGeom prst="rect">
            <a:avLst/>
          </a:prstGeom>
        </p:spPr>
      </p:pic>
      <p:pic>
        <p:nvPicPr>
          <p:cNvPr id="17" name="Graphic 16">
            <a:extLst>
              <a:ext uri="{FF2B5EF4-FFF2-40B4-BE49-F238E27FC236}">
                <a16:creationId xmlns:a16="http://schemas.microsoft.com/office/drawing/2014/main" id="{6510FDFF-943D-DE08-794A-39F377E1F80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020242" y="932481"/>
            <a:ext cx="4457700" cy="495300"/>
          </a:xfrm>
          <a:prstGeom prst="rect">
            <a:avLst/>
          </a:prstGeom>
        </p:spPr>
      </p:pic>
      <p:sp>
        <p:nvSpPr>
          <p:cNvPr id="20" name="TextBox 19">
            <a:extLst>
              <a:ext uri="{FF2B5EF4-FFF2-40B4-BE49-F238E27FC236}">
                <a16:creationId xmlns:a16="http://schemas.microsoft.com/office/drawing/2014/main" id="{46F1F467-0640-64B7-F309-CB83335AE38C}"/>
              </a:ext>
            </a:extLst>
          </p:cNvPr>
          <p:cNvSpPr txBox="1"/>
          <p:nvPr/>
        </p:nvSpPr>
        <p:spPr>
          <a:xfrm>
            <a:off x="7673613" y="6363504"/>
            <a:ext cx="4213587" cy="270074"/>
          </a:xfrm>
          <a:prstGeom prst="rect">
            <a:avLst/>
          </a:prstGeom>
          <a:noFill/>
        </p:spPr>
        <p:txBody>
          <a:bodyPr wrap="square">
            <a:spAutoFit/>
          </a:bodyPr>
          <a:lstStyle/>
          <a:p>
            <a:r>
              <a:rPr lang="en-US" sz="1170" dirty="0">
                <a:hlinkClick r:id="rId7"/>
              </a:rPr>
              <a:t>https://en.wikipedia.org/wiki/Bessel's_correction#Source_of_bias</a:t>
            </a:r>
            <a:r>
              <a:rPr lang="en-US" sz="1170" dirty="0"/>
              <a:t> </a:t>
            </a:r>
          </a:p>
        </p:txBody>
      </p:sp>
      <p:sp>
        <p:nvSpPr>
          <p:cNvPr id="2" name="TextBox 1">
            <a:extLst>
              <a:ext uri="{FF2B5EF4-FFF2-40B4-BE49-F238E27FC236}">
                <a16:creationId xmlns:a16="http://schemas.microsoft.com/office/drawing/2014/main" id="{802D9252-01AA-ECF5-9288-E35DC474C53E}"/>
              </a:ext>
            </a:extLst>
          </p:cNvPr>
          <p:cNvSpPr txBox="1"/>
          <p:nvPr/>
        </p:nvSpPr>
        <p:spPr>
          <a:xfrm>
            <a:off x="3359649" y="6839919"/>
            <a:ext cx="4634602" cy="461665"/>
          </a:xfrm>
          <a:prstGeom prst="rect">
            <a:avLst/>
          </a:prstGeom>
          <a:noFill/>
        </p:spPr>
        <p:txBody>
          <a:bodyPr wrap="none" rtlCol="0">
            <a:spAutoFit/>
          </a:bodyPr>
          <a:lstStyle/>
          <a:p>
            <a:r>
              <a:rPr lang="en-US" sz="2400" dirty="0">
                <a:highlight>
                  <a:srgbClr val="FFFF00"/>
                </a:highlight>
              </a:rPr>
              <a:t>(5*sample mean – 5*sample mean)</a:t>
            </a:r>
          </a:p>
        </p:txBody>
      </p:sp>
      <p:sp>
        <p:nvSpPr>
          <p:cNvPr id="4" name="Rectangle 3">
            <a:extLst>
              <a:ext uri="{FF2B5EF4-FFF2-40B4-BE49-F238E27FC236}">
                <a16:creationId xmlns:a16="http://schemas.microsoft.com/office/drawing/2014/main" id="{5504B0FE-A0FF-48DD-A71A-729535A3ABAF}"/>
              </a:ext>
            </a:extLst>
          </p:cNvPr>
          <p:cNvSpPr/>
          <p:nvPr/>
        </p:nvSpPr>
        <p:spPr>
          <a:xfrm>
            <a:off x="4249092" y="4397339"/>
            <a:ext cx="1329775" cy="1592495"/>
          </a:xfrm>
          <a:prstGeom prst="rect">
            <a:avLst/>
          </a:prstGeom>
          <a:solidFill>
            <a:srgbClr val="EBE600">
              <a:alpha val="2196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2275F043-C89A-B723-B924-87B8AC2DB6F0}"/>
              </a:ext>
            </a:extLst>
          </p:cNvPr>
          <p:cNvCxnSpPr>
            <a:cxnSpLocks/>
          </p:cNvCxnSpPr>
          <p:nvPr/>
        </p:nvCxnSpPr>
        <p:spPr>
          <a:xfrm flipV="1">
            <a:off x="3934047" y="6092456"/>
            <a:ext cx="510362" cy="850085"/>
          </a:xfrm>
          <a:prstGeom prst="straightConnector1">
            <a:avLst/>
          </a:prstGeom>
          <a:ln w="60325">
            <a:solidFill>
              <a:srgbClr val="FFC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28121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AB3C98-EA11-A2E9-A65E-65B8800EFFD0}"/>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7173E19C-AEC9-5F6C-641A-95B79266B74A}"/>
                  </a:ext>
                </a:extLst>
              </p:cNvPr>
              <p:cNvSpPr txBox="1"/>
              <p:nvPr/>
            </p:nvSpPr>
            <p:spPr>
              <a:xfrm>
                <a:off x="1479369" y="1160145"/>
                <a:ext cx="8144042" cy="1307983"/>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nary>
                        <m:naryPr>
                          <m:chr m:val="∑"/>
                          <m:grow m:val="on"/>
                          <m:subHide m:val="on"/>
                          <m:supHide m:val="on"/>
                          <m:ctrlPr>
                            <a:rPr lang="en-US" sz="3510" i="1" dirty="0">
                              <a:latin typeface="Cambria Math" panose="02040503050406030204" pitchFamily="18" charset="0"/>
                            </a:rPr>
                          </m:ctrlPr>
                        </m:naryPr>
                        <m:sub/>
                        <m:sup/>
                        <m:e>
                          <m:sSup>
                            <m:sSupPr>
                              <m:ctrlPr>
                                <a:rPr lang="en-US" sz="3510" i="1" dirty="0">
                                  <a:latin typeface="Cambria Math" panose="02040503050406030204" pitchFamily="18" charset="0"/>
                                </a:rPr>
                              </m:ctrlPr>
                            </m:sSupPr>
                            <m:e>
                              <m:d>
                                <m:dPr>
                                  <m:ctrlPr>
                                    <a:rPr lang="en-US" sz="3510" i="1" dirty="0">
                                      <a:latin typeface="Cambria Math" panose="02040503050406030204" pitchFamily="18" charset="0"/>
                                    </a:rPr>
                                  </m:ctrlPr>
                                </m:dPr>
                                <m:e>
                                  <m:sSub>
                                    <m:sSubPr>
                                      <m:ctrlPr>
                                        <a:rPr lang="en-US" sz="3510" i="1" dirty="0">
                                          <a:latin typeface="Cambria Math" panose="02040503050406030204" pitchFamily="18" charset="0"/>
                                        </a:rPr>
                                      </m:ctrlPr>
                                    </m:sSubPr>
                                    <m:e>
                                      <m:r>
                                        <a:rPr lang="en-US" sz="3510" i="1" dirty="0">
                                          <a:latin typeface="Cambria Math" panose="02040503050406030204" pitchFamily="18" charset="0"/>
                                        </a:rPr>
                                        <m:t>𝑥</m:t>
                                      </m:r>
                                    </m:e>
                                    <m:sub>
                                      <m:acc>
                                        <m:accPr>
                                          <m:chr m:val="̇"/>
                                          <m:ctrlPr>
                                            <a:rPr lang="en-US" sz="3510" i="1" dirty="0">
                                              <a:latin typeface="Cambria Math" panose="02040503050406030204" pitchFamily="18" charset="0"/>
                                            </a:rPr>
                                          </m:ctrlPr>
                                        </m:accPr>
                                        <m:e>
                                          <m:r>
                                            <a:rPr lang="en-US" sz="3510" i="1" dirty="0">
                                              <a:latin typeface="Cambria Math" panose="02040503050406030204" pitchFamily="18" charset="0"/>
                                            </a:rPr>
                                            <m:t>𝑖</m:t>
                                          </m:r>
                                        </m:e>
                                      </m:acc>
                                    </m:sub>
                                  </m:sSub>
                                  <m:r>
                                    <a:rPr lang="en-US" sz="3510" dirty="0">
                                      <a:latin typeface="Cambria Math" panose="02040503050406030204" pitchFamily="18" charset="0"/>
                                    </a:rPr>
                                    <m:t>−</m:t>
                                  </m:r>
                                  <m:acc>
                                    <m:accPr>
                                      <m:chr m:val="̅"/>
                                      <m:ctrlPr>
                                        <a:rPr lang="en-US" sz="3510" i="1" dirty="0">
                                          <a:latin typeface="Cambria Math" panose="02040503050406030204" pitchFamily="18" charset="0"/>
                                        </a:rPr>
                                      </m:ctrlPr>
                                    </m:accPr>
                                    <m:e>
                                      <m:r>
                                        <a:rPr lang="en-US" sz="3510" i="1" dirty="0">
                                          <a:latin typeface="Cambria Math" panose="02040503050406030204" pitchFamily="18" charset="0"/>
                                        </a:rPr>
                                        <m:t>𝜇</m:t>
                                      </m:r>
                                    </m:e>
                                  </m:acc>
                                </m:e>
                              </m:d>
                            </m:e>
                            <m:sup>
                              <m:r>
                                <a:rPr lang="en-US" sz="3510" dirty="0">
                                  <a:latin typeface="Cambria Math" panose="02040503050406030204" pitchFamily="18" charset="0"/>
                                </a:rPr>
                                <m:t>2</m:t>
                              </m:r>
                            </m:sup>
                          </m:sSup>
                        </m:e>
                      </m:nary>
                      <m:r>
                        <a:rPr lang="en-US" sz="3510" dirty="0">
                          <a:latin typeface="Cambria Math" panose="02040503050406030204" pitchFamily="18" charset="0"/>
                        </a:rPr>
                        <m:t>=</m:t>
                      </m:r>
                      <m:nary>
                        <m:naryPr>
                          <m:chr m:val="∑"/>
                          <m:grow m:val="on"/>
                          <m:subHide m:val="on"/>
                          <m:supHide m:val="on"/>
                          <m:ctrlPr>
                            <a:rPr lang="en-US" sz="3510" i="1" dirty="0">
                              <a:latin typeface="Cambria Math" panose="02040503050406030204" pitchFamily="18" charset="0"/>
                            </a:rPr>
                          </m:ctrlPr>
                        </m:naryPr>
                        <m:sub/>
                        <m:sup/>
                        <m:e>
                          <m:sSup>
                            <m:sSupPr>
                              <m:ctrlPr>
                                <a:rPr lang="en-US" sz="3510" i="1" dirty="0">
                                  <a:latin typeface="Cambria Math" panose="02040503050406030204" pitchFamily="18" charset="0"/>
                                </a:rPr>
                              </m:ctrlPr>
                            </m:sSupPr>
                            <m:e>
                              <m:d>
                                <m:dPr>
                                  <m:ctrlPr>
                                    <a:rPr lang="en-US" sz="3510" i="1" dirty="0">
                                      <a:latin typeface="Cambria Math" panose="02040503050406030204" pitchFamily="18" charset="0"/>
                                    </a:rPr>
                                  </m:ctrlPr>
                                </m:dPr>
                                <m:e>
                                  <m:sSub>
                                    <m:sSubPr>
                                      <m:ctrlPr>
                                        <a:rPr lang="en-US" sz="3510" i="1" dirty="0">
                                          <a:latin typeface="Cambria Math" panose="02040503050406030204" pitchFamily="18" charset="0"/>
                                        </a:rPr>
                                      </m:ctrlPr>
                                    </m:sSubPr>
                                    <m:e>
                                      <m:r>
                                        <a:rPr lang="en-US" sz="3510" i="1" dirty="0">
                                          <a:latin typeface="Cambria Math" panose="02040503050406030204" pitchFamily="18" charset="0"/>
                                        </a:rPr>
                                        <m:t>𝑥</m:t>
                                      </m:r>
                                    </m:e>
                                    <m:sub>
                                      <m:r>
                                        <a:rPr lang="en-US" sz="3510" i="1" dirty="0">
                                          <a:latin typeface="Cambria Math" panose="02040503050406030204" pitchFamily="18" charset="0"/>
                                        </a:rPr>
                                        <m:t>𝑖</m:t>
                                      </m:r>
                                    </m:sub>
                                  </m:sSub>
                                  <m:r>
                                    <a:rPr lang="en-US" sz="3510" dirty="0">
                                      <a:latin typeface="Cambria Math" panose="02040503050406030204" pitchFamily="18" charset="0"/>
                                    </a:rPr>
                                    <m:t>−</m:t>
                                  </m:r>
                                  <m:acc>
                                    <m:accPr>
                                      <m:chr m:val="̅"/>
                                      <m:ctrlPr>
                                        <a:rPr lang="en-US" sz="3510" i="1" dirty="0">
                                          <a:latin typeface="Cambria Math" panose="02040503050406030204" pitchFamily="18" charset="0"/>
                                        </a:rPr>
                                      </m:ctrlPr>
                                    </m:accPr>
                                    <m:e>
                                      <m:r>
                                        <a:rPr lang="en-US" sz="3510" i="1" dirty="0">
                                          <a:latin typeface="Cambria Math" panose="02040503050406030204" pitchFamily="18" charset="0"/>
                                        </a:rPr>
                                        <m:t>𝑥</m:t>
                                      </m:r>
                                    </m:e>
                                  </m:acc>
                                </m:e>
                              </m:d>
                            </m:e>
                            <m:sup>
                              <m:r>
                                <a:rPr lang="en-US" sz="3510" dirty="0">
                                  <a:latin typeface="Cambria Math" panose="02040503050406030204" pitchFamily="18" charset="0"/>
                                </a:rPr>
                                <m:t>2</m:t>
                              </m:r>
                            </m:sup>
                          </m:sSup>
                        </m:e>
                      </m:nary>
                      <m:r>
                        <a:rPr lang="en-US" sz="3510" dirty="0">
                          <a:latin typeface="Cambria Math" panose="02040503050406030204" pitchFamily="18" charset="0"/>
                        </a:rPr>
                        <m:t>+</m:t>
                      </m:r>
                      <m:nary>
                        <m:naryPr>
                          <m:chr m:val="∑"/>
                          <m:grow m:val="on"/>
                          <m:subHide m:val="on"/>
                          <m:supHide m:val="on"/>
                          <m:ctrlPr>
                            <a:rPr lang="en-US" sz="3510" i="1" dirty="0">
                              <a:latin typeface="Cambria Math" panose="02040503050406030204" pitchFamily="18" charset="0"/>
                            </a:rPr>
                          </m:ctrlPr>
                        </m:naryPr>
                        <m:sub/>
                        <m:sup/>
                        <m:e>
                          <m:sSup>
                            <m:sSupPr>
                              <m:ctrlPr>
                                <a:rPr lang="en-US" sz="3510" i="1" dirty="0">
                                  <a:latin typeface="Cambria Math" panose="02040503050406030204" pitchFamily="18" charset="0"/>
                                </a:rPr>
                              </m:ctrlPr>
                            </m:sSupPr>
                            <m:e>
                              <m:d>
                                <m:dPr>
                                  <m:ctrlPr>
                                    <a:rPr lang="en-US" sz="3510" i="1" dirty="0">
                                      <a:latin typeface="Cambria Math" panose="02040503050406030204" pitchFamily="18" charset="0"/>
                                    </a:rPr>
                                  </m:ctrlPr>
                                </m:dPr>
                                <m:e>
                                  <m:acc>
                                    <m:accPr>
                                      <m:chr m:val="̅"/>
                                      <m:ctrlPr>
                                        <a:rPr lang="en-US" sz="3510" i="1" dirty="0">
                                          <a:latin typeface="Cambria Math" panose="02040503050406030204" pitchFamily="18" charset="0"/>
                                        </a:rPr>
                                      </m:ctrlPr>
                                    </m:accPr>
                                    <m:e>
                                      <m:r>
                                        <a:rPr lang="en-US" sz="3510" i="1" dirty="0">
                                          <a:latin typeface="Cambria Math" panose="02040503050406030204" pitchFamily="18" charset="0"/>
                                        </a:rPr>
                                        <m:t>𝑥</m:t>
                                      </m:r>
                                    </m:e>
                                  </m:acc>
                                  <m:r>
                                    <a:rPr lang="en-US" sz="3510" dirty="0">
                                      <a:latin typeface="Cambria Math" panose="02040503050406030204" pitchFamily="18" charset="0"/>
                                    </a:rPr>
                                    <m:t>−</m:t>
                                  </m:r>
                                  <m:acc>
                                    <m:accPr>
                                      <m:chr m:val="̅"/>
                                      <m:ctrlPr>
                                        <a:rPr lang="en-US" sz="3510" i="1" dirty="0">
                                          <a:latin typeface="Cambria Math" panose="02040503050406030204" pitchFamily="18" charset="0"/>
                                        </a:rPr>
                                      </m:ctrlPr>
                                    </m:accPr>
                                    <m:e>
                                      <m:r>
                                        <a:rPr lang="en-US" sz="3510" i="1" dirty="0">
                                          <a:latin typeface="Cambria Math" panose="02040503050406030204" pitchFamily="18" charset="0"/>
                                        </a:rPr>
                                        <m:t>𝜇</m:t>
                                      </m:r>
                                    </m:e>
                                  </m:acc>
                                </m:e>
                              </m:d>
                            </m:e>
                            <m:sup>
                              <m:r>
                                <a:rPr lang="en-US" sz="3510" dirty="0">
                                  <a:latin typeface="Cambria Math" panose="02040503050406030204" pitchFamily="18" charset="0"/>
                                </a:rPr>
                                <m:t>2</m:t>
                              </m:r>
                            </m:sup>
                          </m:sSup>
                        </m:e>
                      </m:nary>
                    </m:oMath>
                  </m:oMathPara>
                </a14:m>
                <a:endParaRPr lang="en-US" sz="3510" dirty="0"/>
              </a:p>
            </p:txBody>
          </p:sp>
        </mc:Choice>
        <mc:Fallback xmlns="">
          <p:sp>
            <p:nvSpPr>
              <p:cNvPr id="2" name="TextBox 1">
                <a:extLst>
                  <a:ext uri="{FF2B5EF4-FFF2-40B4-BE49-F238E27FC236}">
                    <a16:creationId xmlns:a16="http://schemas.microsoft.com/office/drawing/2014/main" id="{7173E19C-AEC9-5F6C-641A-95B79266B74A}"/>
                  </a:ext>
                </a:extLst>
              </p:cNvPr>
              <p:cNvSpPr txBox="1">
                <a:spLocks noRot="1" noChangeAspect="1" noMove="1" noResize="1" noEditPoints="1" noAdjustHandles="1" noChangeArrowheads="1" noChangeShapeType="1" noTextEdit="1"/>
              </p:cNvSpPr>
              <p:nvPr/>
            </p:nvSpPr>
            <p:spPr>
              <a:xfrm>
                <a:off x="1479369" y="1160145"/>
                <a:ext cx="8144042" cy="1307983"/>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901690C2-17D8-4803-CE9B-8B11EFCE5282}"/>
                  </a:ext>
                </a:extLst>
              </p:cNvPr>
              <p:cNvSpPr txBox="1"/>
              <p:nvPr/>
            </p:nvSpPr>
            <p:spPr>
              <a:xfrm>
                <a:off x="2860403" y="3486934"/>
                <a:ext cx="5381974" cy="1307983"/>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nary>
                        <m:naryPr>
                          <m:chr m:val="∑"/>
                          <m:grow m:val="on"/>
                          <m:subHide m:val="on"/>
                          <m:supHide m:val="on"/>
                          <m:ctrlPr>
                            <a:rPr lang="en-US" sz="3510" i="1" dirty="0">
                              <a:latin typeface="Cambria Math" panose="02040503050406030204" pitchFamily="18" charset="0"/>
                            </a:rPr>
                          </m:ctrlPr>
                        </m:naryPr>
                        <m:sub/>
                        <m:sup/>
                        <m:e>
                          <m:sSup>
                            <m:sSupPr>
                              <m:ctrlPr>
                                <a:rPr lang="en-US" sz="3510" i="1" dirty="0">
                                  <a:latin typeface="Cambria Math" panose="02040503050406030204" pitchFamily="18" charset="0"/>
                                </a:rPr>
                              </m:ctrlPr>
                            </m:sSupPr>
                            <m:e>
                              <m:d>
                                <m:dPr>
                                  <m:ctrlPr>
                                    <a:rPr lang="en-US" sz="3510" i="1" dirty="0">
                                      <a:latin typeface="Cambria Math" panose="02040503050406030204" pitchFamily="18" charset="0"/>
                                    </a:rPr>
                                  </m:ctrlPr>
                                </m:dPr>
                                <m:e>
                                  <m:sSub>
                                    <m:sSubPr>
                                      <m:ctrlPr>
                                        <a:rPr lang="en-US" sz="3510" i="1" dirty="0">
                                          <a:latin typeface="Cambria Math" panose="02040503050406030204" pitchFamily="18" charset="0"/>
                                        </a:rPr>
                                      </m:ctrlPr>
                                    </m:sSubPr>
                                    <m:e>
                                      <m:r>
                                        <a:rPr lang="en-US" sz="3510" i="1" dirty="0">
                                          <a:latin typeface="Cambria Math" panose="02040503050406030204" pitchFamily="18" charset="0"/>
                                        </a:rPr>
                                        <m:t>𝑥</m:t>
                                      </m:r>
                                    </m:e>
                                    <m:sub>
                                      <m:acc>
                                        <m:accPr>
                                          <m:chr m:val="̇"/>
                                          <m:ctrlPr>
                                            <a:rPr lang="en-US" sz="3510" i="1" dirty="0">
                                              <a:latin typeface="Cambria Math" panose="02040503050406030204" pitchFamily="18" charset="0"/>
                                            </a:rPr>
                                          </m:ctrlPr>
                                        </m:accPr>
                                        <m:e>
                                          <m:r>
                                            <a:rPr lang="en-US" sz="3510" i="1" dirty="0">
                                              <a:latin typeface="Cambria Math" panose="02040503050406030204" pitchFamily="18" charset="0"/>
                                            </a:rPr>
                                            <m:t>𝑖</m:t>
                                          </m:r>
                                        </m:e>
                                      </m:acc>
                                    </m:sub>
                                  </m:sSub>
                                  <m:r>
                                    <a:rPr lang="en-US" sz="3510" dirty="0">
                                      <a:latin typeface="Cambria Math" panose="02040503050406030204" pitchFamily="18" charset="0"/>
                                    </a:rPr>
                                    <m:t>−</m:t>
                                  </m:r>
                                  <m:acc>
                                    <m:accPr>
                                      <m:chr m:val="̅"/>
                                      <m:ctrlPr>
                                        <a:rPr lang="en-US" sz="3510" i="1" dirty="0">
                                          <a:latin typeface="Cambria Math" panose="02040503050406030204" pitchFamily="18" charset="0"/>
                                        </a:rPr>
                                      </m:ctrlPr>
                                    </m:accPr>
                                    <m:e>
                                      <m:r>
                                        <a:rPr lang="en-US" sz="3510" i="1" dirty="0">
                                          <a:latin typeface="Cambria Math" panose="02040503050406030204" pitchFamily="18" charset="0"/>
                                        </a:rPr>
                                        <m:t>𝜇</m:t>
                                      </m:r>
                                    </m:e>
                                  </m:acc>
                                </m:e>
                              </m:d>
                            </m:e>
                            <m:sup>
                              <m:r>
                                <a:rPr lang="en-US" sz="3510" dirty="0">
                                  <a:latin typeface="Cambria Math" panose="02040503050406030204" pitchFamily="18" charset="0"/>
                                </a:rPr>
                                <m:t>2</m:t>
                              </m:r>
                            </m:sup>
                          </m:sSup>
                        </m:e>
                      </m:nary>
                      <m:r>
                        <a:rPr lang="en-US" sz="3510" dirty="0">
                          <a:latin typeface="Cambria Math" panose="02040503050406030204" pitchFamily="18" charset="0"/>
                        </a:rPr>
                        <m:t>≥</m:t>
                      </m:r>
                      <m:nary>
                        <m:naryPr>
                          <m:chr m:val="∑"/>
                          <m:grow m:val="on"/>
                          <m:subHide m:val="on"/>
                          <m:supHide m:val="on"/>
                          <m:ctrlPr>
                            <a:rPr lang="en-US" sz="3510" i="1" dirty="0">
                              <a:latin typeface="Cambria Math" panose="02040503050406030204" pitchFamily="18" charset="0"/>
                            </a:rPr>
                          </m:ctrlPr>
                        </m:naryPr>
                        <m:sub/>
                        <m:sup/>
                        <m:e>
                          <m:sSup>
                            <m:sSupPr>
                              <m:ctrlPr>
                                <a:rPr lang="en-US" sz="3510" i="1" dirty="0">
                                  <a:latin typeface="Cambria Math" panose="02040503050406030204" pitchFamily="18" charset="0"/>
                                </a:rPr>
                              </m:ctrlPr>
                            </m:sSupPr>
                            <m:e>
                              <m:d>
                                <m:dPr>
                                  <m:ctrlPr>
                                    <a:rPr lang="en-US" sz="3510" i="1" dirty="0">
                                      <a:latin typeface="Cambria Math" panose="02040503050406030204" pitchFamily="18" charset="0"/>
                                    </a:rPr>
                                  </m:ctrlPr>
                                </m:dPr>
                                <m:e>
                                  <m:sSub>
                                    <m:sSubPr>
                                      <m:ctrlPr>
                                        <a:rPr lang="en-US" sz="3510" i="1" dirty="0">
                                          <a:latin typeface="Cambria Math" panose="02040503050406030204" pitchFamily="18" charset="0"/>
                                        </a:rPr>
                                      </m:ctrlPr>
                                    </m:sSubPr>
                                    <m:e>
                                      <m:r>
                                        <a:rPr lang="en-US" sz="3510" i="1" dirty="0">
                                          <a:latin typeface="Cambria Math" panose="02040503050406030204" pitchFamily="18" charset="0"/>
                                        </a:rPr>
                                        <m:t>𝑥</m:t>
                                      </m:r>
                                    </m:e>
                                    <m:sub>
                                      <m:r>
                                        <a:rPr lang="en-US" sz="3510" i="1" dirty="0">
                                          <a:latin typeface="Cambria Math" panose="02040503050406030204" pitchFamily="18" charset="0"/>
                                        </a:rPr>
                                        <m:t>𝑖</m:t>
                                      </m:r>
                                    </m:sub>
                                  </m:sSub>
                                  <m:r>
                                    <a:rPr lang="en-US" sz="3510" dirty="0">
                                      <a:latin typeface="Cambria Math" panose="02040503050406030204" pitchFamily="18" charset="0"/>
                                    </a:rPr>
                                    <m:t>−</m:t>
                                  </m:r>
                                  <m:acc>
                                    <m:accPr>
                                      <m:chr m:val="̅"/>
                                      <m:ctrlPr>
                                        <a:rPr lang="en-US" sz="3510" i="1" dirty="0">
                                          <a:latin typeface="Cambria Math" panose="02040503050406030204" pitchFamily="18" charset="0"/>
                                        </a:rPr>
                                      </m:ctrlPr>
                                    </m:accPr>
                                    <m:e>
                                      <m:r>
                                        <a:rPr lang="en-US" sz="3510" i="1" dirty="0">
                                          <a:latin typeface="Cambria Math" panose="02040503050406030204" pitchFamily="18" charset="0"/>
                                        </a:rPr>
                                        <m:t>𝑥</m:t>
                                      </m:r>
                                    </m:e>
                                  </m:acc>
                                </m:e>
                              </m:d>
                            </m:e>
                            <m:sup>
                              <m:r>
                                <a:rPr lang="en-US" sz="3510" dirty="0">
                                  <a:latin typeface="Cambria Math" panose="02040503050406030204" pitchFamily="18" charset="0"/>
                                </a:rPr>
                                <m:t>2</m:t>
                              </m:r>
                            </m:sup>
                          </m:sSup>
                        </m:e>
                      </m:nary>
                    </m:oMath>
                  </m:oMathPara>
                </a14:m>
                <a:endParaRPr lang="en-US" sz="3510" dirty="0"/>
              </a:p>
            </p:txBody>
          </p:sp>
        </mc:Choice>
        <mc:Fallback xmlns="">
          <p:sp>
            <p:nvSpPr>
              <p:cNvPr id="3" name="TextBox 2">
                <a:extLst>
                  <a:ext uri="{FF2B5EF4-FFF2-40B4-BE49-F238E27FC236}">
                    <a16:creationId xmlns:a16="http://schemas.microsoft.com/office/drawing/2014/main" id="{901690C2-17D8-4803-CE9B-8B11EFCE5282}"/>
                  </a:ext>
                </a:extLst>
              </p:cNvPr>
              <p:cNvSpPr txBox="1">
                <a:spLocks noRot="1" noChangeAspect="1" noMove="1" noResize="1" noEditPoints="1" noAdjustHandles="1" noChangeArrowheads="1" noChangeShapeType="1" noTextEdit="1"/>
              </p:cNvSpPr>
              <p:nvPr/>
            </p:nvSpPr>
            <p:spPr>
              <a:xfrm>
                <a:off x="2860403" y="3486934"/>
                <a:ext cx="5381974" cy="1307983"/>
              </a:xfrm>
              <a:prstGeom prst="rect">
                <a:avLst/>
              </a:prstGeom>
              <a:blipFill>
                <a:blip r:embed="rId3"/>
                <a:stretch>
                  <a:fillRect/>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15AA9109-1891-BA48-B984-341023D9A942}"/>
              </a:ext>
            </a:extLst>
          </p:cNvPr>
          <p:cNvPicPr>
            <a:picLocks noChangeAspect="1"/>
          </p:cNvPicPr>
          <p:nvPr/>
        </p:nvPicPr>
        <p:blipFill>
          <a:blip r:embed="rId4"/>
          <a:stretch>
            <a:fillRect/>
          </a:stretch>
        </p:blipFill>
        <p:spPr>
          <a:xfrm>
            <a:off x="200118" y="5724638"/>
            <a:ext cx="3751071" cy="1069848"/>
          </a:xfrm>
          <a:prstGeom prst="rect">
            <a:avLst/>
          </a:prstGeom>
        </p:spPr>
      </p:pic>
      <p:sp>
        <p:nvSpPr>
          <p:cNvPr id="5" name="TextBox 4">
            <a:extLst>
              <a:ext uri="{FF2B5EF4-FFF2-40B4-BE49-F238E27FC236}">
                <a16:creationId xmlns:a16="http://schemas.microsoft.com/office/drawing/2014/main" id="{57FA4B2B-B064-4373-F8FC-7B68BFA5BE8C}"/>
              </a:ext>
            </a:extLst>
          </p:cNvPr>
          <p:cNvSpPr txBox="1"/>
          <p:nvPr/>
        </p:nvSpPr>
        <p:spPr>
          <a:xfrm>
            <a:off x="249104" y="5088366"/>
            <a:ext cx="10312323" cy="450123"/>
          </a:xfrm>
          <a:prstGeom prst="rect">
            <a:avLst/>
          </a:prstGeom>
          <a:noFill/>
        </p:spPr>
        <p:txBody>
          <a:bodyPr wrap="none" rtlCol="0">
            <a:spAutoFit/>
          </a:bodyPr>
          <a:lstStyle/>
          <a:p>
            <a:pPr algn="l"/>
            <a:r>
              <a:rPr lang="en-US" sz="2340" dirty="0">
                <a:solidFill>
                  <a:srgbClr val="C00000"/>
                </a:solidFill>
              </a:rPr>
              <a:t>Variance on entire population :                    vs          Variance of sample of population:</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911EF35-1124-FB00-E4E1-3A3369E4E252}"/>
                  </a:ext>
                </a:extLst>
              </p:cNvPr>
              <p:cNvSpPr txBox="1"/>
              <p:nvPr/>
            </p:nvSpPr>
            <p:spPr>
              <a:xfrm>
                <a:off x="6381707" y="5685853"/>
                <a:ext cx="3623367" cy="983019"/>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func>
                        <m:funcPr>
                          <m:ctrlPr>
                            <a:rPr lang="en-US" sz="2340" i="1" dirty="0">
                              <a:latin typeface="Cambria Math" panose="02040503050406030204" pitchFamily="18" charset="0"/>
                            </a:rPr>
                          </m:ctrlPr>
                        </m:funcPr>
                        <m:fName>
                          <m:r>
                            <m:rPr>
                              <m:sty m:val="p"/>
                            </m:rPr>
                            <a:rPr lang="en-US" sz="2340" dirty="0">
                              <a:latin typeface="Cambria Math" panose="02040503050406030204" pitchFamily="18" charset="0"/>
                            </a:rPr>
                            <m:t>Var</m:t>
                          </m:r>
                        </m:fName>
                        <m:e>
                          <m:d>
                            <m:dPr>
                              <m:ctrlPr>
                                <a:rPr lang="en-US" sz="2340" i="1" dirty="0">
                                  <a:latin typeface="Cambria Math" panose="02040503050406030204" pitchFamily="18" charset="0"/>
                                </a:rPr>
                              </m:ctrlPr>
                            </m:dPr>
                            <m:e>
                              <m:r>
                                <a:rPr lang="en-US" sz="2340" i="1" dirty="0">
                                  <a:latin typeface="Cambria Math" panose="02040503050406030204" pitchFamily="18" charset="0"/>
                                </a:rPr>
                                <m:t>𝑥</m:t>
                              </m:r>
                            </m:e>
                          </m:d>
                        </m:e>
                      </m:func>
                      <m:r>
                        <a:rPr lang="en-US" sz="2340" dirty="0">
                          <a:latin typeface="Cambria Math" panose="02040503050406030204" pitchFamily="18" charset="0"/>
                        </a:rPr>
                        <m:t>=</m:t>
                      </m:r>
                      <m:f>
                        <m:fPr>
                          <m:ctrlPr>
                            <a:rPr lang="en-US" sz="2340" i="1" dirty="0">
                              <a:latin typeface="Cambria Math" panose="02040503050406030204" pitchFamily="18" charset="0"/>
                            </a:rPr>
                          </m:ctrlPr>
                        </m:fPr>
                        <m:num>
                          <m:r>
                            <a:rPr lang="en-US" sz="2340" dirty="0">
                              <a:latin typeface="Cambria Math" panose="02040503050406030204" pitchFamily="18" charset="0"/>
                            </a:rPr>
                            <m:t>1</m:t>
                          </m:r>
                        </m:num>
                        <m:den>
                          <m:r>
                            <a:rPr lang="en-US" sz="2340" i="1" dirty="0">
                              <a:latin typeface="Cambria Math" panose="02040503050406030204" pitchFamily="18" charset="0"/>
                            </a:rPr>
                            <m:t>𝑛</m:t>
                          </m:r>
                          <m:r>
                            <a:rPr lang="en-US" sz="2340" dirty="0">
                              <a:latin typeface="Cambria Math" panose="02040503050406030204" pitchFamily="18" charset="0"/>
                            </a:rPr>
                            <m:t>−1</m:t>
                          </m:r>
                        </m:den>
                      </m:f>
                      <m:nary>
                        <m:naryPr>
                          <m:chr m:val="∑"/>
                          <m:limLoc m:val="undOvr"/>
                          <m:grow m:val="on"/>
                          <m:ctrlPr>
                            <a:rPr lang="en-US" sz="2340" i="1" dirty="0">
                              <a:latin typeface="Cambria Math" panose="02040503050406030204" pitchFamily="18" charset="0"/>
                            </a:rPr>
                          </m:ctrlPr>
                        </m:naryPr>
                        <m:sub>
                          <m:r>
                            <a:rPr lang="en-US" sz="2340" i="1" dirty="0">
                              <a:latin typeface="Cambria Math" panose="02040503050406030204" pitchFamily="18" charset="0"/>
                            </a:rPr>
                            <m:t>𝑖</m:t>
                          </m:r>
                          <m:r>
                            <a:rPr lang="en-US" sz="2340" dirty="0">
                              <a:latin typeface="Cambria Math" panose="02040503050406030204" pitchFamily="18" charset="0"/>
                            </a:rPr>
                            <m:t>=1</m:t>
                          </m:r>
                        </m:sub>
                        <m:sup>
                          <m:r>
                            <a:rPr lang="en-US" sz="2340" i="1" dirty="0">
                              <a:latin typeface="Cambria Math" panose="02040503050406030204" pitchFamily="18" charset="0"/>
                            </a:rPr>
                            <m:t>𝑛</m:t>
                          </m:r>
                        </m:sup>
                        <m:e>
                          <m:sSup>
                            <m:sSupPr>
                              <m:ctrlPr>
                                <a:rPr lang="en-US" sz="2340" i="1" dirty="0">
                                  <a:latin typeface="Cambria Math" panose="02040503050406030204" pitchFamily="18" charset="0"/>
                                </a:rPr>
                              </m:ctrlPr>
                            </m:sSupPr>
                            <m:e>
                              <m:d>
                                <m:dPr>
                                  <m:ctrlPr>
                                    <a:rPr lang="en-US" sz="2340" i="1" dirty="0">
                                      <a:latin typeface="Cambria Math" panose="02040503050406030204" pitchFamily="18" charset="0"/>
                                    </a:rPr>
                                  </m:ctrlPr>
                                </m:dPr>
                                <m:e>
                                  <m:sSub>
                                    <m:sSubPr>
                                      <m:ctrlPr>
                                        <a:rPr lang="en-US" sz="2340" i="1" dirty="0">
                                          <a:latin typeface="Cambria Math" panose="02040503050406030204" pitchFamily="18" charset="0"/>
                                        </a:rPr>
                                      </m:ctrlPr>
                                    </m:sSubPr>
                                    <m:e>
                                      <m:r>
                                        <a:rPr lang="en-US" sz="2340" i="1" dirty="0">
                                          <a:latin typeface="Cambria Math" panose="02040503050406030204" pitchFamily="18" charset="0"/>
                                        </a:rPr>
                                        <m:t>𝑥</m:t>
                                      </m:r>
                                    </m:e>
                                    <m:sub>
                                      <m:r>
                                        <a:rPr lang="en-US" sz="2340" i="1" dirty="0">
                                          <a:latin typeface="Cambria Math" panose="02040503050406030204" pitchFamily="18" charset="0"/>
                                        </a:rPr>
                                        <m:t>𝑖</m:t>
                                      </m:r>
                                    </m:sub>
                                  </m:sSub>
                                  <m:r>
                                    <a:rPr lang="en-US" sz="2340" dirty="0">
                                      <a:latin typeface="Cambria Math" panose="02040503050406030204" pitchFamily="18" charset="0"/>
                                    </a:rPr>
                                    <m:t>−</m:t>
                                  </m:r>
                                  <m:acc>
                                    <m:accPr>
                                      <m:chr m:val="̅"/>
                                      <m:ctrlPr>
                                        <a:rPr lang="en-US" sz="2340" i="1" dirty="0">
                                          <a:latin typeface="Cambria Math" panose="02040503050406030204" pitchFamily="18" charset="0"/>
                                        </a:rPr>
                                      </m:ctrlPr>
                                    </m:accPr>
                                    <m:e>
                                      <m:r>
                                        <a:rPr lang="en-US" sz="2340" i="1" dirty="0">
                                          <a:latin typeface="Cambria Math" panose="02040503050406030204" pitchFamily="18" charset="0"/>
                                        </a:rPr>
                                        <m:t>𝑥</m:t>
                                      </m:r>
                                    </m:e>
                                  </m:acc>
                                </m:e>
                              </m:d>
                            </m:e>
                            <m:sup>
                              <m:r>
                                <a:rPr lang="en-US" sz="2340" dirty="0">
                                  <a:latin typeface="Cambria Math" panose="02040503050406030204" pitchFamily="18" charset="0"/>
                                </a:rPr>
                                <m:t>2</m:t>
                              </m:r>
                            </m:sup>
                          </m:sSup>
                        </m:e>
                      </m:nary>
                    </m:oMath>
                  </m:oMathPara>
                </a14:m>
                <a:endParaRPr lang="en-US" sz="2340" dirty="0"/>
              </a:p>
            </p:txBody>
          </p:sp>
        </mc:Choice>
        <mc:Fallback xmlns="">
          <p:sp>
            <p:nvSpPr>
              <p:cNvPr id="6" name="TextBox 5">
                <a:extLst>
                  <a:ext uri="{FF2B5EF4-FFF2-40B4-BE49-F238E27FC236}">
                    <a16:creationId xmlns:a16="http://schemas.microsoft.com/office/drawing/2014/main" id="{A911EF35-1124-FB00-E4E1-3A3369E4E252}"/>
                  </a:ext>
                </a:extLst>
              </p:cNvPr>
              <p:cNvSpPr txBox="1">
                <a:spLocks noRot="1" noChangeAspect="1" noMove="1" noResize="1" noEditPoints="1" noAdjustHandles="1" noChangeArrowheads="1" noChangeShapeType="1" noTextEdit="1"/>
              </p:cNvSpPr>
              <p:nvPr/>
            </p:nvSpPr>
            <p:spPr>
              <a:xfrm>
                <a:off x="6381707" y="5685853"/>
                <a:ext cx="3623367" cy="983019"/>
              </a:xfrm>
              <a:prstGeom prst="rect">
                <a:avLst/>
              </a:prstGeom>
              <a:blipFill>
                <a:blip r:embed="rId5"/>
                <a:stretch>
                  <a:fillRect/>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EE1207DA-FA48-BFEB-9616-C2AEB6FDE836}"/>
              </a:ext>
            </a:extLst>
          </p:cNvPr>
          <p:cNvSpPr txBox="1"/>
          <p:nvPr/>
        </p:nvSpPr>
        <p:spPr>
          <a:xfrm>
            <a:off x="7673613" y="6959401"/>
            <a:ext cx="4213587" cy="270074"/>
          </a:xfrm>
          <a:prstGeom prst="rect">
            <a:avLst/>
          </a:prstGeom>
          <a:noFill/>
        </p:spPr>
        <p:txBody>
          <a:bodyPr wrap="square">
            <a:spAutoFit/>
          </a:bodyPr>
          <a:lstStyle/>
          <a:p>
            <a:r>
              <a:rPr lang="en-US" sz="1170" dirty="0">
                <a:hlinkClick r:id="rId6"/>
              </a:rPr>
              <a:t>https://en.wikipedia.org/wiki/Bessel's_correction#Source_of_bias</a:t>
            </a:r>
            <a:r>
              <a:rPr lang="en-US" sz="1170" dirty="0"/>
              <a:t> </a:t>
            </a:r>
          </a:p>
        </p:txBody>
      </p:sp>
      <p:cxnSp>
        <p:nvCxnSpPr>
          <p:cNvPr id="10" name="Straight Arrow Connector 9">
            <a:extLst>
              <a:ext uri="{FF2B5EF4-FFF2-40B4-BE49-F238E27FC236}">
                <a16:creationId xmlns:a16="http://schemas.microsoft.com/office/drawing/2014/main" id="{93B9F233-DF33-4F4C-2688-22CFBEB8A2C4}"/>
              </a:ext>
            </a:extLst>
          </p:cNvPr>
          <p:cNvCxnSpPr>
            <a:stCxn id="4" idx="3"/>
          </p:cNvCxnSpPr>
          <p:nvPr/>
        </p:nvCxnSpPr>
        <p:spPr>
          <a:xfrm>
            <a:off x="3951189" y="6259562"/>
            <a:ext cx="2162228" cy="14692"/>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FD65C12-8F48-F81D-AF1B-426089C38E81}"/>
                  </a:ext>
                </a:extLst>
              </p:cNvPr>
              <p:cNvSpPr txBox="1"/>
              <p:nvPr/>
            </p:nvSpPr>
            <p:spPr>
              <a:xfrm>
                <a:off x="4839790" y="6388393"/>
                <a:ext cx="642114" cy="513954"/>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f>
                        <m:fPr>
                          <m:ctrlPr>
                            <a:rPr lang="en-US" sz="1950" i="1" dirty="0">
                              <a:solidFill>
                                <a:schemeClr val="tx2">
                                  <a:lumMod val="50000"/>
                                </a:schemeClr>
                              </a:solidFill>
                              <a:latin typeface="Cambria Math" panose="02040503050406030204" pitchFamily="18" charset="0"/>
                            </a:rPr>
                          </m:ctrlPr>
                        </m:fPr>
                        <m:num>
                          <m:r>
                            <a:rPr lang="en-US" sz="1950" i="1" dirty="0">
                              <a:solidFill>
                                <a:schemeClr val="tx2">
                                  <a:lumMod val="50000"/>
                                </a:schemeClr>
                              </a:solidFill>
                              <a:latin typeface="Cambria Math" panose="02040503050406030204" pitchFamily="18" charset="0"/>
                            </a:rPr>
                            <m:t>𝑛</m:t>
                          </m:r>
                        </m:num>
                        <m:den>
                          <m:r>
                            <a:rPr lang="en-US" sz="1950" i="1" dirty="0">
                              <a:solidFill>
                                <a:schemeClr val="tx2">
                                  <a:lumMod val="50000"/>
                                </a:schemeClr>
                              </a:solidFill>
                              <a:latin typeface="Cambria Math" panose="02040503050406030204" pitchFamily="18" charset="0"/>
                            </a:rPr>
                            <m:t>𝑛</m:t>
                          </m:r>
                          <m:r>
                            <a:rPr lang="en-US" sz="1950" dirty="0">
                              <a:solidFill>
                                <a:schemeClr val="tx2">
                                  <a:lumMod val="50000"/>
                                </a:schemeClr>
                              </a:solidFill>
                              <a:latin typeface="Cambria Math" panose="02040503050406030204" pitchFamily="18" charset="0"/>
                            </a:rPr>
                            <m:t>−1</m:t>
                          </m:r>
                        </m:den>
                      </m:f>
                    </m:oMath>
                  </m:oMathPara>
                </a14:m>
                <a:endParaRPr lang="en-US" sz="1950" dirty="0">
                  <a:solidFill>
                    <a:schemeClr val="tx2">
                      <a:lumMod val="50000"/>
                    </a:schemeClr>
                  </a:solidFill>
                </a:endParaRPr>
              </a:p>
            </p:txBody>
          </p:sp>
        </mc:Choice>
        <mc:Fallback xmlns="">
          <p:sp>
            <p:nvSpPr>
              <p:cNvPr id="11" name="TextBox 10">
                <a:extLst>
                  <a:ext uri="{FF2B5EF4-FFF2-40B4-BE49-F238E27FC236}">
                    <a16:creationId xmlns:a16="http://schemas.microsoft.com/office/drawing/2014/main" id="{0FD65C12-8F48-F81D-AF1B-426089C38E81}"/>
                  </a:ext>
                </a:extLst>
              </p:cNvPr>
              <p:cNvSpPr txBox="1">
                <a:spLocks noRot="1" noChangeAspect="1" noMove="1" noResize="1" noEditPoints="1" noAdjustHandles="1" noChangeArrowheads="1" noChangeShapeType="1" noTextEdit="1"/>
              </p:cNvSpPr>
              <p:nvPr/>
            </p:nvSpPr>
            <p:spPr>
              <a:xfrm>
                <a:off x="4839790" y="6388393"/>
                <a:ext cx="642114" cy="513954"/>
              </a:xfrm>
              <a:prstGeom prst="rect">
                <a:avLst/>
              </a:prstGeom>
              <a:blipFill>
                <a:blip r:embed="rId7"/>
                <a:stretch>
                  <a:fillRect/>
                </a:stretch>
              </a:blipFill>
            </p:spPr>
            <p:txBody>
              <a:bodyPr/>
              <a:lstStyle/>
              <a:p>
                <a:r>
                  <a:rPr lang="en-US">
                    <a:noFill/>
                  </a:rPr>
                  <a:t> </a:t>
                </a:r>
              </a:p>
            </p:txBody>
          </p:sp>
        </mc:Fallback>
      </mc:AlternateContent>
      <p:sp>
        <p:nvSpPr>
          <p:cNvPr id="12" name="Multiplication Sign 11">
            <a:extLst>
              <a:ext uri="{FF2B5EF4-FFF2-40B4-BE49-F238E27FC236}">
                <a16:creationId xmlns:a16="http://schemas.microsoft.com/office/drawing/2014/main" id="{80A24D20-71AB-A161-E31B-51A30107FC5A}"/>
              </a:ext>
            </a:extLst>
          </p:cNvPr>
          <p:cNvSpPr/>
          <p:nvPr/>
        </p:nvSpPr>
        <p:spPr>
          <a:xfrm>
            <a:off x="4438105" y="6210650"/>
            <a:ext cx="323306" cy="928750"/>
          </a:xfrm>
          <a:prstGeom prst="mathMultiply">
            <a:avLst/>
          </a:prstGeom>
          <a:solidFill>
            <a:schemeClr val="tx2"/>
          </a:solidFill>
          <a:ln>
            <a:solidFill>
              <a:schemeClr val="tx2"/>
            </a:solidFill>
          </a:ln>
        </p:spPr>
        <p:txBody>
          <a:bodyPr wrap="square" rtlCol="0" anchor="ctr">
            <a:spAutoFit/>
          </a:bodyPr>
          <a:lstStyle/>
          <a:p>
            <a:pPr algn="ctr"/>
            <a:endParaRPr lang="en-US" sz="2730"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DC7D484-7DB1-8474-BFA3-ED4F086CE57F}"/>
                  </a:ext>
                </a:extLst>
              </p:cNvPr>
              <p:cNvSpPr txBox="1"/>
              <p:nvPr/>
            </p:nvSpPr>
            <p:spPr>
              <a:xfrm>
                <a:off x="873303" y="380146"/>
                <a:ext cx="6799810" cy="523220"/>
              </a:xfrm>
              <a:prstGeom prst="rect">
                <a:avLst/>
              </a:prstGeom>
              <a:noFill/>
            </p:spPr>
            <p:txBody>
              <a:bodyPr wrap="none" rtlCol="0">
                <a:spAutoFit/>
              </a:bodyPr>
              <a:lstStyle/>
              <a:p>
                <a14:m>
                  <m:oMath xmlns:m="http://schemas.openxmlformats.org/officeDocument/2006/math">
                    <m:acc>
                      <m:accPr>
                        <m:chr m:val="̅"/>
                        <m:ctrlPr>
                          <a:rPr lang="en-US" sz="2800" i="1" dirty="0" smtClean="0">
                            <a:solidFill>
                              <a:srgbClr val="7030A0"/>
                            </a:solidFill>
                            <a:latin typeface="Cambria Math" panose="02040503050406030204" pitchFamily="18" charset="0"/>
                          </a:rPr>
                        </m:ctrlPr>
                      </m:accPr>
                      <m:e>
                        <m:r>
                          <a:rPr lang="en-US" sz="2800" i="1" dirty="0">
                            <a:solidFill>
                              <a:srgbClr val="7030A0"/>
                            </a:solidFill>
                            <a:latin typeface="Cambria Math" panose="02040503050406030204" pitchFamily="18" charset="0"/>
                          </a:rPr>
                          <m:t>𝜇</m:t>
                        </m:r>
                      </m:e>
                    </m:acc>
                  </m:oMath>
                </a14:m>
                <a:r>
                  <a:rPr lang="en-US" sz="2800" dirty="0">
                    <a:solidFill>
                      <a:srgbClr val="7030A0"/>
                    </a:solidFill>
                  </a:rPr>
                  <a:t>  = population mean,         </a:t>
                </a:r>
                <a14:m>
                  <m:oMath xmlns:m="http://schemas.openxmlformats.org/officeDocument/2006/math">
                    <m:acc>
                      <m:accPr>
                        <m:chr m:val="̅"/>
                        <m:ctrlPr>
                          <a:rPr lang="en-US" sz="2800" i="1" dirty="0" smtClean="0">
                            <a:solidFill>
                              <a:srgbClr val="7030A0"/>
                            </a:solidFill>
                            <a:latin typeface="Cambria Math" panose="02040503050406030204" pitchFamily="18" charset="0"/>
                          </a:rPr>
                        </m:ctrlPr>
                      </m:accPr>
                      <m:e>
                        <m:r>
                          <a:rPr lang="en-US" sz="2800" i="1" dirty="0">
                            <a:solidFill>
                              <a:srgbClr val="7030A0"/>
                            </a:solidFill>
                            <a:latin typeface="Cambria Math" panose="02040503050406030204" pitchFamily="18" charset="0"/>
                          </a:rPr>
                          <m:t>𝑥</m:t>
                        </m:r>
                      </m:e>
                    </m:acc>
                  </m:oMath>
                </a14:m>
                <a:r>
                  <a:rPr lang="en-US" sz="2800" dirty="0">
                    <a:solidFill>
                      <a:srgbClr val="7030A0"/>
                    </a:solidFill>
                  </a:rPr>
                  <a:t>  = sample mean </a:t>
                </a:r>
              </a:p>
            </p:txBody>
          </p:sp>
        </mc:Choice>
        <mc:Fallback xmlns="">
          <p:sp>
            <p:nvSpPr>
              <p:cNvPr id="7" name="TextBox 6">
                <a:extLst>
                  <a:ext uri="{FF2B5EF4-FFF2-40B4-BE49-F238E27FC236}">
                    <a16:creationId xmlns:a16="http://schemas.microsoft.com/office/drawing/2014/main" id="{FDC7D484-7DB1-8474-BFA3-ED4F086CE57F}"/>
                  </a:ext>
                </a:extLst>
              </p:cNvPr>
              <p:cNvSpPr txBox="1">
                <a:spLocks noRot="1" noChangeAspect="1" noMove="1" noResize="1" noEditPoints="1" noAdjustHandles="1" noChangeArrowheads="1" noChangeShapeType="1" noTextEdit="1"/>
              </p:cNvSpPr>
              <p:nvPr/>
            </p:nvSpPr>
            <p:spPr>
              <a:xfrm>
                <a:off x="873303" y="380146"/>
                <a:ext cx="6799810" cy="523220"/>
              </a:xfrm>
              <a:prstGeom prst="rect">
                <a:avLst/>
              </a:prstGeom>
              <a:blipFill>
                <a:blip r:embed="rId8"/>
                <a:stretch>
                  <a:fillRect t="-10465" r="-896" b="-32558"/>
                </a:stretch>
              </a:blipFill>
            </p:spPr>
            <p:txBody>
              <a:bodyPr/>
              <a:lstStyle/>
              <a:p>
                <a:r>
                  <a:rPr lang="en-US">
                    <a:noFill/>
                  </a:rPr>
                  <a:t> </a:t>
                </a:r>
              </a:p>
            </p:txBody>
          </p:sp>
        </mc:Fallback>
      </mc:AlternateContent>
    </p:spTree>
    <p:extLst>
      <p:ext uri="{BB962C8B-B14F-4D97-AF65-F5344CB8AC3E}">
        <p14:creationId xmlns:p14="http://schemas.microsoft.com/office/powerpoint/2010/main" val="31737089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E9337C-3FE4-3C58-FBC4-639A4C70D2F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D40BF7B9-FC53-CC29-274C-E89D16EA09DE}"/>
              </a:ext>
            </a:extLst>
          </p:cNvPr>
          <p:cNvPicPr>
            <a:picLocks noChangeAspect="1"/>
          </p:cNvPicPr>
          <p:nvPr/>
        </p:nvPicPr>
        <p:blipFill>
          <a:blip r:embed="rId2"/>
          <a:stretch>
            <a:fillRect/>
          </a:stretch>
        </p:blipFill>
        <p:spPr>
          <a:xfrm>
            <a:off x="83122" y="626507"/>
            <a:ext cx="6175772" cy="6602968"/>
          </a:xfrm>
          <a:prstGeom prst="rect">
            <a:avLst/>
          </a:prstGeom>
        </p:spPr>
      </p:pic>
      <p:cxnSp>
        <p:nvCxnSpPr>
          <p:cNvPr id="7" name="Straight Connector 6">
            <a:extLst>
              <a:ext uri="{FF2B5EF4-FFF2-40B4-BE49-F238E27FC236}">
                <a16:creationId xmlns:a16="http://schemas.microsoft.com/office/drawing/2014/main" id="{85DE4B20-C8EE-7540-C9F0-FD1C0755FFEC}"/>
              </a:ext>
            </a:extLst>
          </p:cNvPr>
          <p:cNvCxnSpPr/>
          <p:nvPr/>
        </p:nvCxnSpPr>
        <p:spPr>
          <a:xfrm>
            <a:off x="6113417" y="542925"/>
            <a:ext cx="0" cy="6686550"/>
          </a:xfrm>
          <a:prstGeom prst="line">
            <a:avLst/>
          </a:prstGeom>
        </p:spPr>
        <p:style>
          <a:lnRef idx="2">
            <a:schemeClr val="accent1"/>
          </a:lnRef>
          <a:fillRef idx="0">
            <a:schemeClr val="accent1"/>
          </a:fillRef>
          <a:effectRef idx="1">
            <a:schemeClr val="accent1"/>
          </a:effectRef>
          <a:fontRef idx="minor">
            <a:schemeClr val="tx1"/>
          </a:fontRef>
        </p:style>
      </p:cxnSp>
      <p:grpSp>
        <p:nvGrpSpPr>
          <p:cNvPr id="12" name="Group 11">
            <a:extLst>
              <a:ext uri="{FF2B5EF4-FFF2-40B4-BE49-F238E27FC236}">
                <a16:creationId xmlns:a16="http://schemas.microsoft.com/office/drawing/2014/main" id="{C8DF149D-1195-DB42-CD1B-0BC8295C681F}"/>
              </a:ext>
            </a:extLst>
          </p:cNvPr>
          <p:cNvGrpSpPr/>
          <p:nvPr/>
        </p:nvGrpSpPr>
        <p:grpSpPr>
          <a:xfrm>
            <a:off x="6799216" y="2125710"/>
            <a:ext cx="4470763" cy="2790764"/>
            <a:chOff x="7074039" y="276888"/>
            <a:chExt cx="4585398" cy="2862322"/>
          </a:xfrm>
        </p:grpSpPr>
        <p:sp>
          <p:nvSpPr>
            <p:cNvPr id="5" name="TextBox 4">
              <a:extLst>
                <a:ext uri="{FF2B5EF4-FFF2-40B4-BE49-F238E27FC236}">
                  <a16:creationId xmlns:a16="http://schemas.microsoft.com/office/drawing/2014/main" id="{C3C1F160-43B0-E4B4-7609-1E23B605C2FD}"/>
                </a:ext>
              </a:extLst>
            </p:cNvPr>
            <p:cNvSpPr txBox="1"/>
            <p:nvPr/>
          </p:nvSpPr>
          <p:spPr>
            <a:xfrm>
              <a:off x="7074039" y="276888"/>
              <a:ext cx="4585398" cy="2862322"/>
            </a:xfrm>
            <a:prstGeom prst="rect">
              <a:avLst/>
            </a:prstGeom>
            <a:noFill/>
          </p:spPr>
          <p:txBody>
            <a:bodyPr wrap="square">
              <a:spAutoFit/>
            </a:bodyPr>
            <a:lstStyle/>
            <a:p>
              <a:r>
                <a:rPr lang="en-US" sz="1755" dirty="0"/>
                <a:t>One can understand Bessel's correction as the </a:t>
              </a:r>
              <a:r>
                <a:rPr lang="en-US" sz="1755" dirty="0">
                  <a:hlinkClick r:id="rId3" tooltip="Degrees of freedom (statistics)"/>
                </a:rPr>
                <a:t>degrees of freedom</a:t>
              </a:r>
              <a:r>
                <a:rPr lang="en-US" sz="1755" dirty="0"/>
                <a:t> in the </a:t>
              </a:r>
              <a:r>
                <a:rPr lang="en-US" sz="1755" dirty="0">
                  <a:hlinkClick r:id="rId4" tooltip="Errors and residuals in statistics"/>
                </a:rPr>
                <a:t>residuals</a:t>
              </a:r>
              <a:r>
                <a:rPr lang="en-US" sz="1755" dirty="0"/>
                <a:t> vector (residuals, not errors, because the population mean is unknown):</a:t>
              </a:r>
            </a:p>
            <a:p>
              <a:endParaRPr lang="en-US" sz="1755" dirty="0"/>
            </a:p>
            <a:p>
              <a:endParaRPr lang="en-US" sz="1755" dirty="0"/>
            </a:p>
            <a:p>
              <a:endParaRPr lang="en-US" sz="1755" dirty="0"/>
            </a:p>
            <a:p>
              <a:r>
                <a:rPr lang="en-US" sz="1755" dirty="0"/>
                <a:t>While there are </a:t>
              </a:r>
              <a:r>
                <a:rPr lang="en-US" sz="1755" i="1" dirty="0"/>
                <a:t>n</a:t>
              </a:r>
              <a:r>
                <a:rPr lang="en-US" sz="1755" dirty="0"/>
                <a:t> independent observations in the sample, there are only </a:t>
              </a:r>
              <a:r>
                <a:rPr lang="en-US" sz="1755" i="1" dirty="0"/>
                <a:t>n</a:t>
              </a:r>
              <a:r>
                <a:rPr lang="en-US" sz="1755" dirty="0"/>
                <a:t> − 1 independent residuals, as they sum to 0 </a:t>
              </a:r>
            </a:p>
          </p:txBody>
        </p:sp>
        <p:pic>
          <p:nvPicPr>
            <p:cNvPr id="11" name="Graphic 10">
              <a:extLst>
                <a:ext uri="{FF2B5EF4-FFF2-40B4-BE49-F238E27FC236}">
                  <a16:creationId xmlns:a16="http://schemas.microsoft.com/office/drawing/2014/main" id="{ECC9E098-E6C1-7E0A-40E7-0BFFEC1CB19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787472" y="1619288"/>
              <a:ext cx="2818504" cy="365760"/>
            </a:xfrm>
            <a:prstGeom prst="rect">
              <a:avLst/>
            </a:prstGeom>
          </p:spPr>
        </p:pic>
      </p:gr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A97FD960-7263-2B5E-CB80-A45985321AE4}"/>
                  </a:ext>
                </a:extLst>
              </p:cNvPr>
              <p:cNvSpPr txBox="1"/>
              <p:nvPr/>
            </p:nvSpPr>
            <p:spPr>
              <a:xfrm>
                <a:off x="6910752" y="824615"/>
                <a:ext cx="3623367" cy="983019"/>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func>
                        <m:funcPr>
                          <m:ctrlPr>
                            <a:rPr lang="en-US" sz="2340" i="1" dirty="0">
                              <a:latin typeface="Cambria Math" panose="02040503050406030204" pitchFamily="18" charset="0"/>
                            </a:rPr>
                          </m:ctrlPr>
                        </m:funcPr>
                        <m:fName>
                          <m:r>
                            <m:rPr>
                              <m:sty m:val="p"/>
                            </m:rPr>
                            <a:rPr lang="en-US" sz="2340" dirty="0">
                              <a:latin typeface="Cambria Math" panose="02040503050406030204" pitchFamily="18" charset="0"/>
                            </a:rPr>
                            <m:t>Var</m:t>
                          </m:r>
                        </m:fName>
                        <m:e>
                          <m:d>
                            <m:dPr>
                              <m:ctrlPr>
                                <a:rPr lang="en-US" sz="2340" i="1" dirty="0">
                                  <a:latin typeface="Cambria Math" panose="02040503050406030204" pitchFamily="18" charset="0"/>
                                </a:rPr>
                              </m:ctrlPr>
                            </m:dPr>
                            <m:e>
                              <m:r>
                                <a:rPr lang="en-US" sz="2340" i="1" dirty="0">
                                  <a:latin typeface="Cambria Math" panose="02040503050406030204" pitchFamily="18" charset="0"/>
                                </a:rPr>
                                <m:t>𝑥</m:t>
                              </m:r>
                            </m:e>
                          </m:d>
                        </m:e>
                      </m:func>
                      <m:r>
                        <a:rPr lang="en-US" sz="2340" dirty="0">
                          <a:latin typeface="Cambria Math" panose="02040503050406030204" pitchFamily="18" charset="0"/>
                        </a:rPr>
                        <m:t>=</m:t>
                      </m:r>
                      <m:f>
                        <m:fPr>
                          <m:ctrlPr>
                            <a:rPr lang="en-US" sz="2340" i="1" dirty="0">
                              <a:latin typeface="Cambria Math" panose="02040503050406030204" pitchFamily="18" charset="0"/>
                            </a:rPr>
                          </m:ctrlPr>
                        </m:fPr>
                        <m:num>
                          <m:r>
                            <a:rPr lang="en-US" sz="2340" dirty="0">
                              <a:latin typeface="Cambria Math" panose="02040503050406030204" pitchFamily="18" charset="0"/>
                            </a:rPr>
                            <m:t>1</m:t>
                          </m:r>
                        </m:num>
                        <m:den>
                          <m:r>
                            <a:rPr lang="en-US" sz="2340" i="1" dirty="0">
                              <a:latin typeface="Cambria Math" panose="02040503050406030204" pitchFamily="18" charset="0"/>
                            </a:rPr>
                            <m:t>𝑛</m:t>
                          </m:r>
                          <m:r>
                            <a:rPr lang="en-US" sz="2340" dirty="0">
                              <a:latin typeface="Cambria Math" panose="02040503050406030204" pitchFamily="18" charset="0"/>
                            </a:rPr>
                            <m:t>−1</m:t>
                          </m:r>
                        </m:den>
                      </m:f>
                      <m:nary>
                        <m:naryPr>
                          <m:chr m:val="∑"/>
                          <m:limLoc m:val="undOvr"/>
                          <m:grow m:val="on"/>
                          <m:ctrlPr>
                            <a:rPr lang="en-US" sz="2340" i="1" dirty="0">
                              <a:latin typeface="Cambria Math" panose="02040503050406030204" pitchFamily="18" charset="0"/>
                            </a:rPr>
                          </m:ctrlPr>
                        </m:naryPr>
                        <m:sub>
                          <m:r>
                            <a:rPr lang="en-US" sz="2340" i="1" dirty="0">
                              <a:latin typeface="Cambria Math" panose="02040503050406030204" pitchFamily="18" charset="0"/>
                            </a:rPr>
                            <m:t>𝑖</m:t>
                          </m:r>
                          <m:r>
                            <a:rPr lang="en-US" sz="2340" dirty="0">
                              <a:latin typeface="Cambria Math" panose="02040503050406030204" pitchFamily="18" charset="0"/>
                            </a:rPr>
                            <m:t>=1</m:t>
                          </m:r>
                        </m:sub>
                        <m:sup>
                          <m:r>
                            <a:rPr lang="en-US" sz="2340" i="1" dirty="0">
                              <a:latin typeface="Cambria Math" panose="02040503050406030204" pitchFamily="18" charset="0"/>
                            </a:rPr>
                            <m:t>𝑛</m:t>
                          </m:r>
                        </m:sup>
                        <m:e>
                          <m:sSup>
                            <m:sSupPr>
                              <m:ctrlPr>
                                <a:rPr lang="en-US" sz="2340" i="1" dirty="0">
                                  <a:latin typeface="Cambria Math" panose="02040503050406030204" pitchFamily="18" charset="0"/>
                                </a:rPr>
                              </m:ctrlPr>
                            </m:sSupPr>
                            <m:e>
                              <m:d>
                                <m:dPr>
                                  <m:ctrlPr>
                                    <a:rPr lang="en-US" sz="2340" i="1" dirty="0">
                                      <a:latin typeface="Cambria Math" panose="02040503050406030204" pitchFamily="18" charset="0"/>
                                    </a:rPr>
                                  </m:ctrlPr>
                                </m:dPr>
                                <m:e>
                                  <m:sSub>
                                    <m:sSubPr>
                                      <m:ctrlPr>
                                        <a:rPr lang="en-US" sz="2340" i="1" dirty="0">
                                          <a:latin typeface="Cambria Math" panose="02040503050406030204" pitchFamily="18" charset="0"/>
                                        </a:rPr>
                                      </m:ctrlPr>
                                    </m:sSubPr>
                                    <m:e>
                                      <m:r>
                                        <a:rPr lang="en-US" sz="2340" i="1" dirty="0">
                                          <a:latin typeface="Cambria Math" panose="02040503050406030204" pitchFamily="18" charset="0"/>
                                        </a:rPr>
                                        <m:t>𝑥</m:t>
                                      </m:r>
                                    </m:e>
                                    <m:sub>
                                      <m:r>
                                        <a:rPr lang="en-US" sz="2340" i="1" dirty="0">
                                          <a:latin typeface="Cambria Math" panose="02040503050406030204" pitchFamily="18" charset="0"/>
                                        </a:rPr>
                                        <m:t>𝑖</m:t>
                                      </m:r>
                                    </m:sub>
                                  </m:sSub>
                                  <m:r>
                                    <a:rPr lang="en-US" sz="2340" dirty="0">
                                      <a:latin typeface="Cambria Math" panose="02040503050406030204" pitchFamily="18" charset="0"/>
                                    </a:rPr>
                                    <m:t>−</m:t>
                                  </m:r>
                                  <m:acc>
                                    <m:accPr>
                                      <m:chr m:val="̅"/>
                                      <m:ctrlPr>
                                        <a:rPr lang="en-US" sz="2340" i="1" dirty="0">
                                          <a:latin typeface="Cambria Math" panose="02040503050406030204" pitchFamily="18" charset="0"/>
                                        </a:rPr>
                                      </m:ctrlPr>
                                    </m:accPr>
                                    <m:e>
                                      <m:r>
                                        <a:rPr lang="en-US" sz="2340" i="1" dirty="0">
                                          <a:latin typeface="Cambria Math" panose="02040503050406030204" pitchFamily="18" charset="0"/>
                                        </a:rPr>
                                        <m:t>𝑥</m:t>
                                      </m:r>
                                    </m:e>
                                  </m:acc>
                                </m:e>
                              </m:d>
                            </m:e>
                            <m:sup>
                              <m:r>
                                <a:rPr lang="en-US" sz="2340" dirty="0">
                                  <a:latin typeface="Cambria Math" panose="02040503050406030204" pitchFamily="18" charset="0"/>
                                </a:rPr>
                                <m:t>2</m:t>
                              </m:r>
                            </m:sup>
                          </m:sSup>
                        </m:e>
                      </m:nary>
                    </m:oMath>
                  </m:oMathPara>
                </a14:m>
                <a:endParaRPr lang="en-US" sz="2340" dirty="0"/>
              </a:p>
            </p:txBody>
          </p:sp>
        </mc:Choice>
        <mc:Fallback xmlns="">
          <p:sp>
            <p:nvSpPr>
              <p:cNvPr id="13" name="TextBox 12">
                <a:extLst>
                  <a:ext uri="{FF2B5EF4-FFF2-40B4-BE49-F238E27FC236}">
                    <a16:creationId xmlns:a16="http://schemas.microsoft.com/office/drawing/2014/main" id="{A97FD960-7263-2B5E-CB80-A45985321AE4}"/>
                  </a:ext>
                </a:extLst>
              </p:cNvPr>
              <p:cNvSpPr txBox="1">
                <a:spLocks noRot="1" noChangeAspect="1" noMove="1" noResize="1" noEditPoints="1" noAdjustHandles="1" noChangeArrowheads="1" noChangeShapeType="1" noTextEdit="1"/>
              </p:cNvSpPr>
              <p:nvPr/>
            </p:nvSpPr>
            <p:spPr>
              <a:xfrm>
                <a:off x="6910752" y="824615"/>
                <a:ext cx="3623367" cy="983019"/>
              </a:xfrm>
              <a:prstGeom prst="rect">
                <a:avLst/>
              </a:prstGeom>
              <a:blipFill>
                <a:blip r:embed="rId7"/>
                <a:stretch>
                  <a:fillRect/>
                </a:stretch>
              </a:blipFill>
            </p:spPr>
            <p:txBody>
              <a:bodyPr/>
              <a:lstStyle/>
              <a:p>
                <a:r>
                  <a:rPr lang="en-US">
                    <a:noFill/>
                  </a:rPr>
                  <a:t> </a:t>
                </a:r>
              </a:p>
            </p:txBody>
          </p:sp>
        </mc:Fallback>
      </mc:AlternateContent>
      <p:sp>
        <p:nvSpPr>
          <p:cNvPr id="14" name="TextBox 13">
            <a:extLst>
              <a:ext uri="{FF2B5EF4-FFF2-40B4-BE49-F238E27FC236}">
                <a16:creationId xmlns:a16="http://schemas.microsoft.com/office/drawing/2014/main" id="{C4B8F323-0488-D354-85C6-58F8762D5D38}"/>
              </a:ext>
            </a:extLst>
          </p:cNvPr>
          <p:cNvSpPr txBox="1"/>
          <p:nvPr/>
        </p:nvSpPr>
        <p:spPr>
          <a:xfrm>
            <a:off x="7673613" y="6959401"/>
            <a:ext cx="4213587" cy="270074"/>
          </a:xfrm>
          <a:prstGeom prst="rect">
            <a:avLst/>
          </a:prstGeom>
          <a:noFill/>
        </p:spPr>
        <p:txBody>
          <a:bodyPr wrap="square">
            <a:spAutoFit/>
          </a:bodyPr>
          <a:lstStyle/>
          <a:p>
            <a:r>
              <a:rPr lang="en-US" sz="1170" dirty="0">
                <a:hlinkClick r:id="rId8"/>
              </a:rPr>
              <a:t>https://en.wikipedia.org/wiki/Bessel's_correction#Source_of_bias</a:t>
            </a:r>
            <a:r>
              <a:rPr lang="en-US" sz="1170" dirty="0"/>
              <a:t> </a:t>
            </a:r>
          </a:p>
        </p:txBody>
      </p:sp>
      <p:sp>
        <p:nvSpPr>
          <p:cNvPr id="15" name="TextBox 14">
            <a:extLst>
              <a:ext uri="{FF2B5EF4-FFF2-40B4-BE49-F238E27FC236}">
                <a16:creationId xmlns:a16="http://schemas.microsoft.com/office/drawing/2014/main" id="{EF8A08D6-2A56-7B51-29FE-0C584335974C}"/>
              </a:ext>
            </a:extLst>
          </p:cNvPr>
          <p:cNvSpPr txBox="1"/>
          <p:nvPr/>
        </p:nvSpPr>
        <p:spPr>
          <a:xfrm>
            <a:off x="6633456" y="5109804"/>
            <a:ext cx="4470757" cy="810222"/>
          </a:xfrm>
          <a:prstGeom prst="rect">
            <a:avLst/>
          </a:prstGeom>
          <a:noFill/>
        </p:spPr>
        <p:txBody>
          <a:bodyPr wrap="square" rtlCol="0">
            <a:spAutoFit/>
          </a:bodyPr>
          <a:lstStyle/>
          <a:p>
            <a:pPr algn="l"/>
            <a:r>
              <a:rPr lang="en-US" sz="2340" dirty="0">
                <a:solidFill>
                  <a:srgbClr val="C00000"/>
                </a:solidFill>
              </a:rPr>
              <a:t>For 1 data point: Variance does not make sense</a:t>
            </a:r>
          </a:p>
        </p:txBody>
      </p:sp>
    </p:spTree>
    <p:extLst>
      <p:ext uri="{BB962C8B-B14F-4D97-AF65-F5344CB8AC3E}">
        <p14:creationId xmlns:p14="http://schemas.microsoft.com/office/powerpoint/2010/main" val="2987320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BE91FC-C13E-493E-98C3-88AB2445A4EE}"/>
              </a:ext>
            </a:extLst>
          </p:cNvPr>
          <p:cNvPicPr>
            <a:picLocks noChangeAspect="1"/>
          </p:cNvPicPr>
          <p:nvPr/>
        </p:nvPicPr>
        <p:blipFill>
          <a:blip r:embed="rId2"/>
          <a:stretch>
            <a:fillRect/>
          </a:stretch>
        </p:blipFill>
        <p:spPr>
          <a:xfrm>
            <a:off x="0" y="1788459"/>
            <a:ext cx="11887200" cy="4195482"/>
          </a:xfrm>
          <a:prstGeom prst="rect">
            <a:avLst/>
          </a:prstGeom>
        </p:spPr>
      </p:pic>
      <p:sp>
        <p:nvSpPr>
          <p:cNvPr id="5" name="Rectangle 1">
            <a:extLst>
              <a:ext uri="{FF2B5EF4-FFF2-40B4-BE49-F238E27FC236}">
                <a16:creationId xmlns:a16="http://schemas.microsoft.com/office/drawing/2014/main" id="{AF608D94-B90F-419B-A77A-A94C87AA388D}"/>
              </a:ext>
            </a:extLst>
          </p:cNvPr>
          <p:cNvSpPr>
            <a:spLocks noChangeArrowheads="1"/>
          </p:cNvSpPr>
          <p:nvPr/>
        </p:nvSpPr>
        <p:spPr bwMode="auto">
          <a:xfrm>
            <a:off x="0" y="7433846"/>
            <a:ext cx="1124846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rPr>
              <a:t>Multivariate Regression. </a:t>
            </a:r>
            <a:r>
              <a:rPr kumimoji="0" lang="en-US" altLang="en-US" sz="1600" b="0" i="1" u="none" strike="noStrike" cap="none" normalizeH="0" baseline="0" dirty="0">
                <a:ln>
                  <a:noFill/>
                </a:ln>
                <a:solidFill>
                  <a:schemeClr val="tx1"/>
                </a:solidFill>
                <a:effectLst/>
                <a:latin typeface="Arial" panose="020B0604020202020204" pitchFamily="34" charset="0"/>
              </a:rPr>
              <a:t>Brilliant.org</a:t>
            </a:r>
            <a:r>
              <a:rPr kumimoji="0" lang="en-US" altLang="en-US" sz="1600" b="0" i="0" u="none" strike="noStrike" cap="none" normalizeH="0" baseline="0" dirty="0">
                <a:ln>
                  <a:noFill/>
                </a:ln>
                <a:solidFill>
                  <a:schemeClr val="tx1"/>
                </a:solidFill>
                <a:effectLst/>
                <a:latin typeface="Arial" panose="020B0604020202020204" pitchFamily="34" charset="0"/>
              </a:rPr>
              <a:t>. Retrieved 19:29, April 16, 2023, from </a:t>
            </a:r>
            <a:r>
              <a:rPr kumimoji="0" lang="en-US" altLang="en-US" sz="1600" b="0" i="0" u="none" strike="noStrike" cap="none" normalizeH="0" baseline="0" dirty="0">
                <a:ln>
                  <a:noFill/>
                </a:ln>
                <a:solidFill>
                  <a:schemeClr val="tx1"/>
                </a:solidFill>
                <a:effectLst/>
                <a:latin typeface="Arial" panose="020B0604020202020204" pitchFamily="34" charset="0"/>
                <a:hlinkClick r:id="rId3"/>
              </a:rPr>
              <a:t>https://brilliant.org/wiki/multivariate-regression/</a:t>
            </a:r>
            <a:r>
              <a:rPr kumimoji="0" lang="en-US" altLang="en-US" sz="1600" b="0" i="0" u="none" strike="noStrike" cap="none" normalizeH="0" baseline="0" dirty="0">
                <a:ln>
                  <a:noFill/>
                </a:ln>
                <a:solidFill>
                  <a:schemeClr val="tx1"/>
                </a:solidFill>
                <a:effectLst/>
                <a:latin typeface="Arial" panose="020B0604020202020204" pitchFamily="34" charset="0"/>
              </a:rPr>
              <a:t> </a:t>
            </a:r>
          </a:p>
        </p:txBody>
      </p:sp>
    </p:spTree>
    <p:extLst>
      <p:ext uri="{BB962C8B-B14F-4D97-AF65-F5344CB8AC3E}">
        <p14:creationId xmlns:p14="http://schemas.microsoft.com/office/powerpoint/2010/main" val="649837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16E24CD-F600-427C-B7F5-D9AE201C9F25}"/>
              </a:ext>
            </a:extLst>
          </p:cNvPr>
          <p:cNvPicPr>
            <a:picLocks noChangeAspect="1"/>
          </p:cNvPicPr>
          <p:nvPr/>
        </p:nvPicPr>
        <p:blipFill>
          <a:blip r:embed="rId2"/>
          <a:stretch>
            <a:fillRect/>
          </a:stretch>
        </p:blipFill>
        <p:spPr>
          <a:xfrm>
            <a:off x="0" y="383622"/>
            <a:ext cx="11887200" cy="3666529"/>
          </a:xfrm>
          <a:prstGeom prst="rect">
            <a:avLst/>
          </a:prstGeom>
        </p:spPr>
      </p:pic>
      <p:pic>
        <p:nvPicPr>
          <p:cNvPr id="5" name="Picture 4">
            <a:extLst>
              <a:ext uri="{FF2B5EF4-FFF2-40B4-BE49-F238E27FC236}">
                <a16:creationId xmlns:a16="http://schemas.microsoft.com/office/drawing/2014/main" id="{DB12EC3A-0220-4176-8C8A-F49E24A6D473}"/>
              </a:ext>
            </a:extLst>
          </p:cNvPr>
          <p:cNvPicPr>
            <a:picLocks noChangeAspect="1"/>
          </p:cNvPicPr>
          <p:nvPr/>
        </p:nvPicPr>
        <p:blipFill>
          <a:blip r:embed="rId3"/>
          <a:stretch>
            <a:fillRect/>
          </a:stretch>
        </p:blipFill>
        <p:spPr>
          <a:xfrm>
            <a:off x="2233612" y="4050665"/>
            <a:ext cx="7419975" cy="2371725"/>
          </a:xfrm>
          <a:prstGeom prst="rect">
            <a:avLst/>
          </a:prstGeom>
        </p:spPr>
      </p:pic>
      <p:sp>
        <p:nvSpPr>
          <p:cNvPr id="7" name="Rectangle 1">
            <a:extLst>
              <a:ext uri="{FF2B5EF4-FFF2-40B4-BE49-F238E27FC236}">
                <a16:creationId xmlns:a16="http://schemas.microsoft.com/office/drawing/2014/main" id="{E3201D5E-2EB8-4D84-BBB9-CFFE43CD3BEC}"/>
              </a:ext>
            </a:extLst>
          </p:cNvPr>
          <p:cNvSpPr>
            <a:spLocks noChangeArrowheads="1"/>
          </p:cNvSpPr>
          <p:nvPr/>
        </p:nvSpPr>
        <p:spPr bwMode="auto">
          <a:xfrm>
            <a:off x="0" y="7433846"/>
            <a:ext cx="1124846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rPr>
              <a:t>Multivariate Regression. </a:t>
            </a:r>
            <a:r>
              <a:rPr kumimoji="0" lang="en-US" altLang="en-US" sz="1600" b="0" i="1" u="none" strike="noStrike" cap="none" normalizeH="0" baseline="0" dirty="0">
                <a:ln>
                  <a:noFill/>
                </a:ln>
                <a:solidFill>
                  <a:schemeClr val="tx1"/>
                </a:solidFill>
                <a:effectLst/>
                <a:latin typeface="Arial" panose="020B0604020202020204" pitchFamily="34" charset="0"/>
              </a:rPr>
              <a:t>Brilliant.org</a:t>
            </a:r>
            <a:r>
              <a:rPr kumimoji="0" lang="en-US" altLang="en-US" sz="1600" b="0" i="0" u="none" strike="noStrike" cap="none" normalizeH="0" baseline="0" dirty="0">
                <a:ln>
                  <a:noFill/>
                </a:ln>
                <a:solidFill>
                  <a:schemeClr val="tx1"/>
                </a:solidFill>
                <a:effectLst/>
                <a:latin typeface="Arial" panose="020B0604020202020204" pitchFamily="34" charset="0"/>
              </a:rPr>
              <a:t>. Retrieved 19:29, April 16, 2023, from </a:t>
            </a:r>
            <a:r>
              <a:rPr kumimoji="0" lang="en-US" altLang="en-US" sz="1600" b="0" i="0" u="none" strike="noStrike" cap="none" normalizeH="0" baseline="0" dirty="0">
                <a:ln>
                  <a:noFill/>
                </a:ln>
                <a:solidFill>
                  <a:schemeClr val="tx1"/>
                </a:solidFill>
                <a:effectLst/>
                <a:latin typeface="Arial" panose="020B0604020202020204" pitchFamily="34" charset="0"/>
                <a:hlinkClick r:id="rId4"/>
              </a:rPr>
              <a:t>https://brilliant.org/wiki/multivariate-regression/</a:t>
            </a:r>
            <a:r>
              <a:rPr kumimoji="0" lang="en-US" altLang="en-US" sz="1600" b="0" i="0" u="none" strike="noStrike" cap="none" normalizeH="0" baseline="0" dirty="0">
                <a:ln>
                  <a:noFill/>
                </a:ln>
                <a:solidFill>
                  <a:schemeClr val="tx1"/>
                </a:solidFill>
                <a:effectLst/>
                <a:latin typeface="Arial" panose="020B0604020202020204" pitchFamily="34" charset="0"/>
              </a:rPr>
              <a:t> </a:t>
            </a:r>
          </a:p>
        </p:txBody>
      </p:sp>
      <p:sp>
        <p:nvSpPr>
          <p:cNvPr id="2" name="TextBox 1">
            <a:extLst>
              <a:ext uri="{FF2B5EF4-FFF2-40B4-BE49-F238E27FC236}">
                <a16:creationId xmlns:a16="http://schemas.microsoft.com/office/drawing/2014/main" id="{687174B8-791D-47DE-B24D-E92F6FFC21C9}"/>
              </a:ext>
            </a:extLst>
          </p:cNvPr>
          <p:cNvSpPr txBox="1"/>
          <p:nvPr/>
        </p:nvSpPr>
        <p:spPr>
          <a:xfrm>
            <a:off x="3806456" y="383622"/>
            <a:ext cx="4125432" cy="461665"/>
          </a:xfrm>
          <a:prstGeom prst="rect">
            <a:avLst/>
          </a:prstGeom>
          <a:noFill/>
        </p:spPr>
        <p:txBody>
          <a:bodyPr wrap="square" rtlCol="0">
            <a:spAutoFit/>
          </a:bodyPr>
          <a:lstStyle/>
          <a:p>
            <a:pPr algn="l"/>
            <a:r>
              <a:rPr lang="en-US" sz="2400" dirty="0">
                <a:solidFill>
                  <a:srgbClr val="5A2781"/>
                </a:solidFill>
              </a:rPr>
              <a:t>Multiple Variable Regression</a:t>
            </a:r>
          </a:p>
        </p:txBody>
      </p:sp>
    </p:spTree>
    <p:extLst>
      <p:ext uri="{BB962C8B-B14F-4D97-AF65-F5344CB8AC3E}">
        <p14:creationId xmlns:p14="http://schemas.microsoft.com/office/powerpoint/2010/main" val="2348538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F66BC51-115A-45F9-8B25-652E56CB0B87}"/>
              </a:ext>
            </a:extLst>
          </p:cNvPr>
          <p:cNvPicPr>
            <a:picLocks noChangeAspect="1"/>
          </p:cNvPicPr>
          <p:nvPr/>
        </p:nvPicPr>
        <p:blipFill>
          <a:blip r:embed="rId2"/>
          <a:stretch>
            <a:fillRect/>
          </a:stretch>
        </p:blipFill>
        <p:spPr>
          <a:xfrm>
            <a:off x="0" y="530267"/>
            <a:ext cx="11887200" cy="3607150"/>
          </a:xfrm>
          <a:prstGeom prst="rect">
            <a:avLst/>
          </a:prstGeom>
        </p:spPr>
      </p:pic>
      <p:pic>
        <p:nvPicPr>
          <p:cNvPr id="7" name="Picture 6">
            <a:extLst>
              <a:ext uri="{FF2B5EF4-FFF2-40B4-BE49-F238E27FC236}">
                <a16:creationId xmlns:a16="http://schemas.microsoft.com/office/drawing/2014/main" id="{FF61DB72-C683-4FE8-A6A7-07CD96373875}"/>
              </a:ext>
            </a:extLst>
          </p:cNvPr>
          <p:cNvPicPr>
            <a:picLocks noChangeAspect="1"/>
          </p:cNvPicPr>
          <p:nvPr/>
        </p:nvPicPr>
        <p:blipFill>
          <a:blip r:embed="rId3"/>
          <a:stretch>
            <a:fillRect/>
          </a:stretch>
        </p:blipFill>
        <p:spPr>
          <a:xfrm>
            <a:off x="0" y="4150713"/>
            <a:ext cx="11887200" cy="2065314"/>
          </a:xfrm>
          <a:prstGeom prst="rect">
            <a:avLst/>
          </a:prstGeom>
        </p:spPr>
      </p:pic>
      <p:sp>
        <p:nvSpPr>
          <p:cNvPr id="10" name="Rectangle 1">
            <a:extLst>
              <a:ext uri="{FF2B5EF4-FFF2-40B4-BE49-F238E27FC236}">
                <a16:creationId xmlns:a16="http://schemas.microsoft.com/office/drawing/2014/main" id="{C0C1643D-B5E4-44EC-8DEE-282E49E721C5}"/>
              </a:ext>
            </a:extLst>
          </p:cNvPr>
          <p:cNvSpPr>
            <a:spLocks noChangeArrowheads="1"/>
          </p:cNvSpPr>
          <p:nvPr/>
        </p:nvSpPr>
        <p:spPr bwMode="auto">
          <a:xfrm>
            <a:off x="0" y="7433846"/>
            <a:ext cx="1124846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rPr>
              <a:t>Multivariate Regression. </a:t>
            </a:r>
            <a:r>
              <a:rPr kumimoji="0" lang="en-US" altLang="en-US" sz="1600" b="0" i="1" u="none" strike="noStrike" cap="none" normalizeH="0" baseline="0" dirty="0">
                <a:ln>
                  <a:noFill/>
                </a:ln>
                <a:solidFill>
                  <a:schemeClr val="tx1"/>
                </a:solidFill>
                <a:effectLst/>
                <a:latin typeface="Arial" panose="020B0604020202020204" pitchFamily="34" charset="0"/>
              </a:rPr>
              <a:t>Brilliant.org</a:t>
            </a:r>
            <a:r>
              <a:rPr kumimoji="0" lang="en-US" altLang="en-US" sz="1600" b="0" i="0" u="none" strike="noStrike" cap="none" normalizeH="0" baseline="0" dirty="0">
                <a:ln>
                  <a:noFill/>
                </a:ln>
                <a:solidFill>
                  <a:schemeClr val="tx1"/>
                </a:solidFill>
                <a:effectLst/>
                <a:latin typeface="Arial" panose="020B0604020202020204" pitchFamily="34" charset="0"/>
              </a:rPr>
              <a:t>. Retrieved 19:29, April 16, 2023, from </a:t>
            </a:r>
            <a:r>
              <a:rPr kumimoji="0" lang="en-US" altLang="en-US" sz="1600" b="0" i="0" u="none" strike="noStrike" cap="none" normalizeH="0" baseline="0" dirty="0">
                <a:ln>
                  <a:noFill/>
                </a:ln>
                <a:solidFill>
                  <a:schemeClr val="tx1"/>
                </a:solidFill>
                <a:effectLst/>
                <a:latin typeface="Arial" panose="020B0604020202020204" pitchFamily="34" charset="0"/>
                <a:hlinkClick r:id="rId4"/>
              </a:rPr>
              <a:t>https://brilliant.org/wiki/multivariate-regression/</a:t>
            </a:r>
            <a:r>
              <a:rPr kumimoji="0" lang="en-US" altLang="en-US" sz="1600" b="0" i="0" u="none" strike="noStrike" cap="none" normalizeH="0" baseline="0" dirty="0">
                <a:ln>
                  <a:noFill/>
                </a:ln>
                <a:solidFill>
                  <a:schemeClr val="tx1"/>
                </a:solidFill>
                <a:effectLst/>
                <a:latin typeface="Arial" panose="020B0604020202020204" pitchFamily="34" charset="0"/>
              </a:rPr>
              <a:t> </a:t>
            </a:r>
          </a:p>
        </p:txBody>
      </p:sp>
    </p:spTree>
    <p:extLst>
      <p:ext uri="{BB962C8B-B14F-4D97-AF65-F5344CB8AC3E}">
        <p14:creationId xmlns:p14="http://schemas.microsoft.com/office/powerpoint/2010/main" val="28851980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5118BF-737E-4692-BCD0-66B391BDEB8E}"/>
              </a:ext>
            </a:extLst>
          </p:cNvPr>
          <p:cNvPicPr>
            <a:picLocks noChangeAspect="1"/>
          </p:cNvPicPr>
          <p:nvPr/>
        </p:nvPicPr>
        <p:blipFill>
          <a:blip r:embed="rId2"/>
          <a:stretch>
            <a:fillRect/>
          </a:stretch>
        </p:blipFill>
        <p:spPr>
          <a:xfrm>
            <a:off x="765159" y="0"/>
            <a:ext cx="10356881" cy="7772400"/>
          </a:xfrm>
          <a:prstGeom prst="rect">
            <a:avLst/>
          </a:prstGeom>
        </p:spPr>
      </p:pic>
      <p:sp>
        <p:nvSpPr>
          <p:cNvPr id="7" name="TextBox 6">
            <a:extLst>
              <a:ext uri="{FF2B5EF4-FFF2-40B4-BE49-F238E27FC236}">
                <a16:creationId xmlns:a16="http://schemas.microsoft.com/office/drawing/2014/main" id="{27B278EA-1D55-4C89-AAEB-6C285B5C380C}"/>
              </a:ext>
            </a:extLst>
          </p:cNvPr>
          <p:cNvSpPr txBox="1"/>
          <p:nvPr/>
        </p:nvSpPr>
        <p:spPr>
          <a:xfrm>
            <a:off x="8758824" y="7403068"/>
            <a:ext cx="3510419" cy="369332"/>
          </a:xfrm>
          <a:prstGeom prst="rect">
            <a:avLst/>
          </a:prstGeom>
          <a:noFill/>
        </p:spPr>
        <p:txBody>
          <a:bodyPr wrap="square">
            <a:spAutoFit/>
          </a:bodyPr>
          <a:lstStyle/>
          <a:p>
            <a:r>
              <a:rPr lang="en-US" dirty="0">
                <a:hlinkClick r:id="rId3"/>
              </a:rPr>
              <a:t>https://www.statlearning.com/</a:t>
            </a:r>
            <a:r>
              <a:rPr lang="en-US" dirty="0"/>
              <a:t> </a:t>
            </a:r>
          </a:p>
        </p:txBody>
      </p:sp>
      <p:sp>
        <p:nvSpPr>
          <p:cNvPr id="2" name="TextBox 1">
            <a:extLst>
              <a:ext uri="{FF2B5EF4-FFF2-40B4-BE49-F238E27FC236}">
                <a16:creationId xmlns:a16="http://schemas.microsoft.com/office/drawing/2014/main" id="{2C069A41-4B29-B995-6737-2159F5F8C6DB}"/>
              </a:ext>
            </a:extLst>
          </p:cNvPr>
          <p:cNvSpPr txBox="1"/>
          <p:nvPr/>
        </p:nvSpPr>
        <p:spPr>
          <a:xfrm>
            <a:off x="462337" y="534256"/>
            <a:ext cx="2258888" cy="1200329"/>
          </a:xfrm>
          <a:prstGeom prst="rect">
            <a:avLst/>
          </a:prstGeom>
          <a:noFill/>
        </p:spPr>
        <p:txBody>
          <a:bodyPr wrap="none" rtlCol="0">
            <a:spAutoFit/>
          </a:bodyPr>
          <a:lstStyle/>
          <a:p>
            <a:pPr algn="l"/>
            <a:r>
              <a:rPr lang="en-US" sz="2400" dirty="0">
                <a:solidFill>
                  <a:srgbClr val="5A2781"/>
                </a:solidFill>
              </a:rPr>
              <a:t>Multivariable </a:t>
            </a:r>
          </a:p>
          <a:p>
            <a:pPr algn="l"/>
            <a:r>
              <a:rPr lang="en-US" sz="2400" dirty="0">
                <a:solidFill>
                  <a:srgbClr val="5A2781"/>
                </a:solidFill>
              </a:rPr>
              <a:t>linear regression</a:t>
            </a:r>
          </a:p>
          <a:p>
            <a:pPr algn="l"/>
            <a:r>
              <a:rPr lang="en-US" sz="2400" dirty="0">
                <a:solidFill>
                  <a:srgbClr val="5A2781"/>
                </a:solidFill>
              </a:rPr>
              <a:t>(not logistic)</a:t>
            </a:r>
          </a:p>
        </p:txBody>
      </p:sp>
    </p:spTree>
    <p:extLst>
      <p:ext uri="{BB962C8B-B14F-4D97-AF65-F5344CB8AC3E}">
        <p14:creationId xmlns:p14="http://schemas.microsoft.com/office/powerpoint/2010/main" val="336969702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400" dirty="0" smtClean="0">
            <a:solidFill>
              <a:srgbClr val="5A2781"/>
            </a:solidFill>
          </a:defRPr>
        </a:defPPr>
      </a:lstStyle>
    </a:txDef>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30887</TotalTime>
  <Words>3672</Words>
  <Application>Microsoft Office PowerPoint</Application>
  <PresentationFormat>Custom</PresentationFormat>
  <Paragraphs>326</Paragraphs>
  <Slides>52</Slides>
  <Notes>0</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52</vt:i4>
      </vt:variant>
    </vt:vector>
  </HeadingPairs>
  <TitlesOfParts>
    <vt:vector size="68" baseType="lpstr">
      <vt:lpstr>AdvTT5ada87cc</vt:lpstr>
      <vt:lpstr>-apple-system</vt:lpstr>
      <vt:lpstr>Arial</vt:lpstr>
      <vt:lpstr>Benguiat Frisky</vt:lpstr>
      <vt:lpstr>Calibri</vt:lpstr>
      <vt:lpstr>Calibri Light</vt:lpstr>
      <vt:lpstr>Cambria Math</vt:lpstr>
      <vt:lpstr>CMMI10</vt:lpstr>
      <vt:lpstr>CMR10</vt:lpstr>
      <vt:lpstr>CMSY10</vt:lpstr>
      <vt:lpstr>CMTI10</vt:lpstr>
      <vt:lpstr>Courier New</vt:lpstr>
      <vt:lpstr>Helvetica Neue</vt:lpstr>
      <vt:lpstr>Roboto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proto</dc:creator>
  <cp:lastModifiedBy>Darcy, Isabel K</cp:lastModifiedBy>
  <cp:revision>418</cp:revision>
  <dcterms:created xsi:type="dcterms:W3CDTF">2020-09-07T00:11:40Z</dcterms:created>
  <dcterms:modified xsi:type="dcterms:W3CDTF">2026-02-17T06:30:19Z</dcterms:modified>
</cp:coreProperties>
</file>