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7" r:id="rId8"/>
    <p:sldId id="264" r:id="rId9"/>
    <p:sldId id="265" r:id="rId10"/>
    <p:sldId id="266" r:id="rId11"/>
    <p:sldId id="278" r:id="rId12"/>
    <p:sldId id="279" r:id="rId13"/>
    <p:sldId id="262" r:id="rId14"/>
    <p:sldId id="268" r:id="rId15"/>
    <p:sldId id="280" r:id="rId16"/>
    <p:sldId id="272" r:id="rId17"/>
    <p:sldId id="273" r:id="rId18"/>
    <p:sldId id="285" r:id="rId19"/>
    <p:sldId id="269" r:id="rId20"/>
    <p:sldId id="270" r:id="rId21"/>
    <p:sldId id="277" r:id="rId22"/>
    <p:sldId id="271" r:id="rId23"/>
    <p:sldId id="274" r:id="rId24"/>
    <p:sldId id="275" r:id="rId25"/>
    <p:sldId id="276"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7" d="100"/>
          <a:sy n="87" d="100"/>
        </p:scale>
        <p:origin x="-90" y="-90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9FB6DB4-3B6B-4662-B82A-2A879313276A}" type="datetimeFigureOut">
              <a:rPr lang="en-US" smtClean="0"/>
              <a:pPr/>
              <a:t>5/5/2009</a:t>
            </a:fld>
            <a:endParaRPr lang="en-US"/>
          </a:p>
        </p:txBody>
      </p:sp>
      <p:sp>
        <p:nvSpPr>
          <p:cNvPr id="16" name="Slide Number Placeholder 15"/>
          <p:cNvSpPr>
            <a:spLocks noGrp="1"/>
          </p:cNvSpPr>
          <p:nvPr>
            <p:ph type="sldNum" sz="quarter" idx="11"/>
          </p:nvPr>
        </p:nvSpPr>
        <p:spPr/>
        <p:txBody>
          <a:bodyPr/>
          <a:lstStyle/>
          <a:p>
            <a:fld id="{40910A6E-D8AF-4C16-B3CB-8BD35DBEDD7F}"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FB6DB4-3B6B-4662-B82A-2A879313276A}" type="datetimeFigureOut">
              <a:rPr lang="en-US" smtClean="0"/>
              <a:pPr/>
              <a:t>5/5/2009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A6E-D8AF-4C16-B3CB-8BD35DBEDD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9FB6DB4-3B6B-4662-B82A-2A879313276A}" type="datetimeFigureOut">
              <a:rPr lang="en-US" smtClean="0"/>
              <a:pPr/>
              <a:t>5/5/2009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A6E-D8AF-4C16-B3CB-8BD35DBEDD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9FB6DB4-3B6B-4662-B82A-2A879313276A}" type="datetimeFigureOut">
              <a:rPr lang="en-US" smtClean="0"/>
              <a:pPr/>
              <a:t>5/5/2009</a:t>
            </a:fld>
            <a:endParaRPr lang="en-US"/>
          </a:p>
        </p:txBody>
      </p:sp>
      <p:sp>
        <p:nvSpPr>
          <p:cNvPr id="15" name="Slide Number Placeholder 14"/>
          <p:cNvSpPr>
            <a:spLocks noGrp="1"/>
          </p:cNvSpPr>
          <p:nvPr>
            <p:ph type="sldNum" sz="quarter" idx="15"/>
          </p:nvPr>
        </p:nvSpPr>
        <p:spPr/>
        <p:txBody>
          <a:bodyPr/>
          <a:lstStyle>
            <a:lvl1pPr algn="ctr">
              <a:defRPr/>
            </a:lvl1pPr>
          </a:lstStyle>
          <a:p>
            <a:fld id="{40910A6E-D8AF-4C16-B3CB-8BD35DBEDD7F}"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9FB6DB4-3B6B-4662-B82A-2A879313276A}" type="datetimeFigureOut">
              <a:rPr lang="en-US" smtClean="0"/>
              <a:pPr/>
              <a:t>5/5/2009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910A6E-D8AF-4C16-B3CB-8BD35DBEDD7F}"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9FB6DB4-3B6B-4662-B82A-2A879313276A}" type="datetimeFigureOut">
              <a:rPr lang="en-US" smtClean="0"/>
              <a:pPr/>
              <a:t>5/5/2009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910A6E-D8AF-4C16-B3CB-8BD35DBEDD7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40910A6E-D8AF-4C16-B3CB-8BD35DBEDD7F}"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9FB6DB4-3B6B-4662-B82A-2A879313276A}" type="datetimeFigureOut">
              <a:rPr lang="en-US" smtClean="0"/>
              <a:pPr/>
              <a:t>5/5/2009</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9FB6DB4-3B6B-4662-B82A-2A879313276A}" type="datetimeFigureOut">
              <a:rPr lang="en-US" smtClean="0"/>
              <a:pPr/>
              <a:t>5/5/2009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910A6E-D8AF-4C16-B3CB-8BD35DBEDD7F}"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B6DB4-3B6B-4662-B82A-2A879313276A}" type="datetimeFigureOut">
              <a:rPr lang="en-US" smtClean="0"/>
              <a:pPr/>
              <a:t>5/5/2009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910A6E-D8AF-4C16-B3CB-8BD35DBEDD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9FB6DB4-3B6B-4662-B82A-2A879313276A}" type="datetimeFigureOut">
              <a:rPr lang="en-US" smtClean="0"/>
              <a:pPr/>
              <a:t>5/5/2009</a:t>
            </a:fld>
            <a:endParaRPr lang="en-US"/>
          </a:p>
        </p:txBody>
      </p:sp>
      <p:sp>
        <p:nvSpPr>
          <p:cNvPr id="9" name="Slide Number Placeholder 8"/>
          <p:cNvSpPr>
            <a:spLocks noGrp="1"/>
          </p:cNvSpPr>
          <p:nvPr>
            <p:ph type="sldNum" sz="quarter" idx="15"/>
          </p:nvPr>
        </p:nvSpPr>
        <p:spPr/>
        <p:txBody>
          <a:bodyPr/>
          <a:lstStyle/>
          <a:p>
            <a:fld id="{40910A6E-D8AF-4C16-B3CB-8BD35DBEDD7F}"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9FB6DB4-3B6B-4662-B82A-2A879313276A}" type="datetimeFigureOut">
              <a:rPr lang="en-US" smtClean="0"/>
              <a:pPr/>
              <a:t>5/5/2009</a:t>
            </a:fld>
            <a:endParaRPr lang="en-US"/>
          </a:p>
        </p:txBody>
      </p:sp>
      <p:sp>
        <p:nvSpPr>
          <p:cNvPr id="9" name="Slide Number Placeholder 8"/>
          <p:cNvSpPr>
            <a:spLocks noGrp="1"/>
          </p:cNvSpPr>
          <p:nvPr>
            <p:ph type="sldNum" sz="quarter" idx="11"/>
          </p:nvPr>
        </p:nvSpPr>
        <p:spPr/>
        <p:txBody>
          <a:bodyPr/>
          <a:lstStyle/>
          <a:p>
            <a:fld id="{40910A6E-D8AF-4C16-B3CB-8BD35DBEDD7F}"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9FB6DB4-3B6B-4662-B82A-2A879313276A}" type="datetimeFigureOut">
              <a:rPr lang="en-US" smtClean="0"/>
              <a:pPr/>
              <a:t>5/5/2009</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40910A6E-D8AF-4C16-B3CB-8BD35DBEDD7F}"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By: </a:t>
            </a:r>
            <a:r>
              <a:rPr lang="en-US" dirty="0" err="1" smtClean="0"/>
              <a:t>Krystle</a:t>
            </a:r>
            <a:r>
              <a:rPr lang="en-US" dirty="0" smtClean="0"/>
              <a:t> </a:t>
            </a:r>
            <a:r>
              <a:rPr lang="en-US" dirty="0" err="1" smtClean="0"/>
              <a:t>Stehno</a:t>
            </a:r>
            <a:endParaRPr lang="en-US" dirty="0"/>
          </a:p>
        </p:txBody>
      </p:sp>
      <p:sp>
        <p:nvSpPr>
          <p:cNvPr id="2" name="Title 1"/>
          <p:cNvSpPr>
            <a:spLocks noGrp="1"/>
          </p:cNvSpPr>
          <p:nvPr>
            <p:ph type="ctrTitle"/>
          </p:nvPr>
        </p:nvSpPr>
        <p:spPr/>
        <p:txBody>
          <a:bodyPr/>
          <a:lstStyle/>
          <a:p>
            <a:r>
              <a:rPr lang="en-US" dirty="0" smtClean="0"/>
              <a:t>Condorcet Voting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752600"/>
            <a:ext cx="8229600" cy="4572000"/>
          </a:xfrm>
        </p:spPr>
        <p:txBody>
          <a:bodyPr>
            <a:normAutofit/>
          </a:bodyPr>
          <a:lstStyle/>
          <a:p>
            <a:r>
              <a:rPr lang="en-US" dirty="0" smtClean="0"/>
              <a:t>To </a:t>
            </a:r>
            <a:r>
              <a:rPr lang="en-US" dirty="0"/>
              <a:t>generate the graph takes </a:t>
            </a:r>
            <a:r>
              <a:rPr lang="en-US" i="1" dirty="0" smtClean="0"/>
              <a:t>O(n</a:t>
            </a:r>
            <a:r>
              <a:rPr lang="en-US" i="1" baseline="30000" dirty="0" smtClean="0"/>
              <a:t>2</a:t>
            </a:r>
            <a:r>
              <a:rPr lang="en-US" i="1" dirty="0" smtClean="0"/>
              <a:t>k</a:t>
            </a:r>
            <a:r>
              <a:rPr lang="en-US" i="1" dirty="0"/>
              <a:t>) </a:t>
            </a:r>
            <a:r>
              <a:rPr lang="en-US" dirty="0"/>
              <a:t>time </a:t>
            </a:r>
            <a:r>
              <a:rPr lang="en-US" dirty="0" smtClean="0"/>
              <a:t>which </a:t>
            </a:r>
            <a:r>
              <a:rPr lang="en-US" dirty="0"/>
              <a:t>makes it too </a:t>
            </a:r>
            <a:r>
              <a:rPr lang="en-US" dirty="0" smtClean="0"/>
              <a:t>slow for </a:t>
            </a:r>
            <a:r>
              <a:rPr lang="en-US" dirty="0"/>
              <a:t>real </a:t>
            </a:r>
            <a:r>
              <a:rPr lang="en-US" dirty="0" smtClean="0"/>
              <a:t>applications.</a:t>
            </a:r>
            <a:endParaRPr lang="en-US" dirty="0"/>
          </a:p>
        </p:txBody>
      </p:sp>
      <p:sp>
        <p:nvSpPr>
          <p:cNvPr id="2" name="Title 1"/>
          <p:cNvSpPr>
            <a:spLocks noGrp="1"/>
          </p:cNvSpPr>
          <p:nvPr>
            <p:ph type="title"/>
          </p:nvPr>
        </p:nvSpPr>
        <p:spPr/>
        <p:txBody>
          <a:bodyPr/>
          <a:lstStyle/>
          <a:p>
            <a:r>
              <a:rPr lang="en-US" dirty="0" smtClean="0"/>
              <a:t>Condorcet </a:t>
            </a:r>
            <a:r>
              <a:rPr lang="en-US" dirty="0" smtClean="0"/>
              <a:t>Digraph</a:t>
            </a:r>
            <a:endParaRPr lang="en-US" dirty="0"/>
          </a:p>
        </p:txBody>
      </p:sp>
      <p:pic>
        <p:nvPicPr>
          <p:cNvPr id="4098" name="Picture 2"/>
          <p:cNvPicPr>
            <a:picLocks noChangeAspect="1" noChangeArrowheads="1"/>
          </p:cNvPicPr>
          <p:nvPr/>
        </p:nvPicPr>
        <p:blipFill>
          <a:blip r:embed="rId2"/>
          <a:srcRect/>
          <a:stretch>
            <a:fillRect/>
          </a:stretch>
        </p:blipFill>
        <p:spPr bwMode="auto">
          <a:xfrm>
            <a:off x="4800600" y="2895600"/>
            <a:ext cx="3048000" cy="3023016"/>
          </a:xfrm>
          <a:prstGeom prst="rect">
            <a:avLst/>
          </a:prstGeom>
          <a:noFill/>
          <a:ln w="9525">
            <a:noFill/>
            <a:miter lim="800000"/>
            <a:headEnd/>
            <a:tailEnd/>
          </a:ln>
          <a:effectLst/>
        </p:spPr>
      </p:pic>
      <p:sp>
        <p:nvSpPr>
          <p:cNvPr id="5" name="TextBox 4"/>
          <p:cNvSpPr txBox="1"/>
          <p:nvPr/>
        </p:nvSpPr>
        <p:spPr>
          <a:xfrm>
            <a:off x="4343400" y="6019800"/>
            <a:ext cx="3886200" cy="246221"/>
          </a:xfrm>
          <a:prstGeom prst="rect">
            <a:avLst/>
          </a:prstGeom>
          <a:noFill/>
        </p:spPr>
        <p:txBody>
          <a:bodyPr wrap="square" rtlCol="0">
            <a:spAutoFit/>
          </a:bodyPr>
          <a:lstStyle/>
          <a:p>
            <a:r>
              <a:rPr lang="en-US" sz="1000" dirty="0" smtClean="0"/>
              <a:t>http://school.discoveryeducation.com/clipart/images/snail.gif</a:t>
            </a:r>
            <a:endParaRPr lang="en-US" sz="1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Cream Example</a:t>
            </a:r>
            <a:endParaRPr lang="en-US" dirty="0"/>
          </a:p>
        </p:txBody>
      </p:sp>
      <p:sp>
        <p:nvSpPr>
          <p:cNvPr id="7" name="TextBox 6"/>
          <p:cNvSpPr txBox="1"/>
          <p:nvPr/>
        </p:nvSpPr>
        <p:spPr>
          <a:xfrm>
            <a:off x="609600" y="5486400"/>
            <a:ext cx="7848600" cy="646331"/>
          </a:xfrm>
          <a:prstGeom prst="rect">
            <a:avLst/>
          </a:prstGeom>
          <a:noFill/>
        </p:spPr>
        <p:txBody>
          <a:bodyPr wrap="square" rtlCol="0">
            <a:spAutoFit/>
          </a:bodyPr>
          <a:lstStyle/>
          <a:p>
            <a:r>
              <a:rPr lang="en-US" dirty="0" smtClean="0"/>
              <a:t>The winner is Chocolate because it has an out-degree of (n-1) = 2 and none of the other vertices do.</a:t>
            </a:r>
            <a:endParaRPr lang="en-US" dirty="0"/>
          </a:p>
        </p:txBody>
      </p:sp>
      <p:pic>
        <p:nvPicPr>
          <p:cNvPr id="6" name="Content Placeholder 3" descr="IceCreamTable2.png"/>
          <p:cNvPicPr>
            <a:picLocks noChangeAspect="1"/>
          </p:cNvPicPr>
          <p:nvPr/>
        </p:nvPicPr>
        <p:blipFill>
          <a:blip r:embed="rId2"/>
          <a:stretch>
            <a:fillRect/>
          </a:stretch>
        </p:blipFill>
        <p:spPr>
          <a:xfrm>
            <a:off x="228600" y="1524000"/>
            <a:ext cx="5406705" cy="3669489"/>
          </a:xfrm>
          <a:prstGeom prst="rect">
            <a:avLst/>
          </a:prstGeom>
        </p:spPr>
      </p:pic>
      <p:pic>
        <p:nvPicPr>
          <p:cNvPr id="5" name="Picture 4" descr="IceCreamGraph.bmp"/>
          <p:cNvPicPr>
            <a:picLocks noChangeAspect="1"/>
          </p:cNvPicPr>
          <p:nvPr/>
        </p:nvPicPr>
        <p:blipFill>
          <a:blip r:embed="rId3"/>
          <a:stretch>
            <a:fillRect/>
          </a:stretch>
        </p:blipFill>
        <p:spPr>
          <a:xfrm>
            <a:off x="5257800" y="2590800"/>
            <a:ext cx="3429000" cy="276225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Cream Example</a:t>
            </a:r>
            <a:endParaRPr lang="en-US" dirty="0"/>
          </a:p>
        </p:txBody>
      </p:sp>
      <p:sp>
        <p:nvSpPr>
          <p:cNvPr id="5" name="TextBox 4"/>
          <p:cNvSpPr txBox="1"/>
          <p:nvPr/>
        </p:nvSpPr>
        <p:spPr>
          <a:xfrm>
            <a:off x="5943600" y="1752600"/>
            <a:ext cx="2971800" cy="1477328"/>
          </a:xfrm>
          <a:prstGeom prst="rect">
            <a:avLst/>
          </a:prstGeom>
          <a:noFill/>
        </p:spPr>
        <p:txBody>
          <a:bodyPr wrap="square" rtlCol="0">
            <a:spAutoFit/>
          </a:bodyPr>
          <a:lstStyle/>
          <a:p>
            <a:r>
              <a:rPr lang="en-US" dirty="0" smtClean="0"/>
              <a:t>We would be left with a tie!</a:t>
            </a:r>
          </a:p>
          <a:p>
            <a:r>
              <a:rPr lang="en-US" dirty="0" smtClean="0"/>
              <a:t>The out-degree of Strawberry is 2 and the out-degree of Chocolate is 2, resulting in no clear winner.</a:t>
            </a:r>
            <a:endParaRPr lang="en-US" dirty="0"/>
          </a:p>
        </p:txBody>
      </p:sp>
      <p:sp>
        <p:nvSpPr>
          <p:cNvPr id="7" name="TextBox 6"/>
          <p:cNvSpPr txBox="1"/>
          <p:nvPr/>
        </p:nvSpPr>
        <p:spPr>
          <a:xfrm>
            <a:off x="304800" y="1447800"/>
            <a:ext cx="3962400" cy="381000"/>
          </a:xfrm>
          <a:prstGeom prst="rect">
            <a:avLst/>
          </a:prstGeom>
          <a:noFill/>
        </p:spPr>
        <p:txBody>
          <a:bodyPr wrap="square" rtlCol="0">
            <a:spAutoFit/>
          </a:bodyPr>
          <a:lstStyle/>
          <a:p>
            <a:r>
              <a:rPr lang="en-US" dirty="0" smtClean="0"/>
              <a:t>What happens if we add voter H?</a:t>
            </a:r>
            <a:endParaRPr lang="en-US" dirty="0"/>
          </a:p>
        </p:txBody>
      </p:sp>
      <p:pic>
        <p:nvPicPr>
          <p:cNvPr id="9" name="Content Placeholder 8" descr="IceCreamTable1.png"/>
          <p:cNvPicPr>
            <a:picLocks noGrp="1" noChangeAspect="1"/>
          </p:cNvPicPr>
          <p:nvPr>
            <p:ph idx="1"/>
          </p:nvPr>
        </p:nvPicPr>
        <p:blipFill>
          <a:blip r:embed="rId2"/>
          <a:stretch>
            <a:fillRect/>
          </a:stretch>
        </p:blipFill>
        <p:spPr>
          <a:xfrm>
            <a:off x="228600" y="1981200"/>
            <a:ext cx="5632239" cy="4108365"/>
          </a:xfrm>
        </p:spPr>
      </p:pic>
      <p:pic>
        <p:nvPicPr>
          <p:cNvPr id="6" name="Picture 5" descr="IceCreamGraph.bmp"/>
          <p:cNvPicPr>
            <a:picLocks noChangeAspect="1"/>
          </p:cNvPicPr>
          <p:nvPr/>
        </p:nvPicPr>
        <p:blipFill>
          <a:blip r:embed="rId3"/>
          <a:stretch>
            <a:fillRect/>
          </a:stretch>
        </p:blipFill>
        <p:spPr>
          <a:xfrm>
            <a:off x="5257800" y="3581400"/>
            <a:ext cx="3429000" cy="27622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286000"/>
          </a:xfrm>
        </p:spPr>
        <p:txBody>
          <a:bodyPr>
            <a:normAutofit/>
          </a:bodyPr>
          <a:lstStyle/>
          <a:p>
            <a:r>
              <a:rPr lang="en-US" dirty="0" smtClean="0"/>
              <a:t>Condorcet’s paradox is a situation in which collective preferences can by cyclic.  This means that majority wishes can be in conflict with each other.  When this occurs it is because the conflicting majorities are each made up of different groups of individuals.</a:t>
            </a:r>
            <a:endParaRPr lang="en-US" dirty="0"/>
          </a:p>
        </p:txBody>
      </p:sp>
      <p:sp>
        <p:nvSpPr>
          <p:cNvPr id="2" name="Title 1"/>
          <p:cNvSpPr>
            <a:spLocks noGrp="1"/>
          </p:cNvSpPr>
          <p:nvPr>
            <p:ph type="title"/>
          </p:nvPr>
        </p:nvSpPr>
        <p:spPr/>
        <p:txBody>
          <a:bodyPr/>
          <a:lstStyle/>
          <a:p>
            <a:r>
              <a:rPr lang="en-US" dirty="0" smtClean="0"/>
              <a:t>Condorcet’s Paradox</a:t>
            </a:r>
            <a:endParaRPr lang="en-US" dirty="0"/>
          </a:p>
        </p:txBody>
      </p:sp>
      <p:pic>
        <p:nvPicPr>
          <p:cNvPr id="5122" name="Picture 2"/>
          <p:cNvPicPr>
            <a:picLocks noChangeAspect="1" noChangeArrowheads="1"/>
          </p:cNvPicPr>
          <p:nvPr/>
        </p:nvPicPr>
        <p:blipFill>
          <a:blip r:embed="rId2"/>
          <a:srcRect/>
          <a:stretch>
            <a:fillRect/>
          </a:stretch>
        </p:blipFill>
        <p:spPr bwMode="auto">
          <a:xfrm>
            <a:off x="6096000" y="4191000"/>
            <a:ext cx="1952625" cy="1952625"/>
          </a:xfrm>
          <a:prstGeom prst="rect">
            <a:avLst/>
          </a:prstGeom>
          <a:noFill/>
          <a:ln w="9525">
            <a:noFill/>
            <a:miter lim="800000"/>
            <a:headEnd/>
            <a:tailEnd/>
          </a:ln>
          <a:effectLst/>
        </p:spPr>
      </p:pic>
      <p:sp>
        <p:nvSpPr>
          <p:cNvPr id="5" name="TextBox 4"/>
          <p:cNvSpPr txBox="1"/>
          <p:nvPr/>
        </p:nvSpPr>
        <p:spPr>
          <a:xfrm>
            <a:off x="3429000" y="6248400"/>
            <a:ext cx="5562600" cy="246221"/>
          </a:xfrm>
          <a:prstGeom prst="rect">
            <a:avLst/>
          </a:prstGeom>
          <a:noFill/>
        </p:spPr>
        <p:txBody>
          <a:bodyPr wrap="square" rtlCol="0">
            <a:spAutoFit/>
          </a:bodyPr>
          <a:lstStyle/>
          <a:p>
            <a:r>
              <a:rPr lang="en-US" sz="1000" dirty="0" smtClean="0"/>
              <a:t>http://www.atlantamagazine.com/uploadedImages/Atlanta/Blogs/Shop_Girl/QuestionMark.jpg</a:t>
            </a:r>
            <a:endParaRPr lang="en-US" sz="1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ndorcetParadox.bmp"/>
          <p:cNvPicPr>
            <a:picLocks noGrp="1" noChangeAspect="1"/>
          </p:cNvPicPr>
          <p:nvPr>
            <p:ph idx="1"/>
          </p:nvPr>
        </p:nvPicPr>
        <p:blipFill>
          <a:blip r:embed="rId2"/>
          <a:stretch>
            <a:fillRect/>
          </a:stretch>
        </p:blipFill>
        <p:spPr>
          <a:xfrm>
            <a:off x="4876800" y="1828800"/>
            <a:ext cx="2419350" cy="1819275"/>
          </a:xfrm>
        </p:spPr>
      </p:pic>
      <p:sp>
        <p:nvSpPr>
          <p:cNvPr id="2" name="Title 1"/>
          <p:cNvSpPr>
            <a:spLocks noGrp="1"/>
          </p:cNvSpPr>
          <p:nvPr>
            <p:ph type="title"/>
          </p:nvPr>
        </p:nvSpPr>
        <p:spPr/>
        <p:txBody>
          <a:bodyPr/>
          <a:lstStyle/>
          <a:p>
            <a:r>
              <a:rPr lang="en-US" dirty="0" smtClean="0"/>
              <a:t>Condorcet’s Paradox</a:t>
            </a:r>
            <a:endParaRPr lang="en-US" dirty="0"/>
          </a:p>
        </p:txBody>
      </p:sp>
      <p:sp>
        <p:nvSpPr>
          <p:cNvPr id="4" name="TextBox 3"/>
          <p:cNvSpPr txBox="1"/>
          <p:nvPr/>
        </p:nvSpPr>
        <p:spPr>
          <a:xfrm>
            <a:off x="1295400" y="2133600"/>
            <a:ext cx="3200400" cy="1292662"/>
          </a:xfrm>
          <a:prstGeom prst="rect">
            <a:avLst/>
          </a:prstGeom>
          <a:noFill/>
        </p:spPr>
        <p:txBody>
          <a:bodyPr wrap="square" rtlCol="0">
            <a:spAutoFit/>
          </a:bodyPr>
          <a:lstStyle/>
          <a:p>
            <a:r>
              <a:rPr lang="en-US" sz="2400" dirty="0" smtClean="0"/>
              <a:t>Example:  </a:t>
            </a:r>
            <a:r>
              <a:rPr lang="en-US" dirty="0" smtClean="0"/>
              <a:t>Voter 1: A B C </a:t>
            </a:r>
          </a:p>
          <a:p>
            <a:r>
              <a:rPr lang="en-US" dirty="0"/>
              <a:t> </a:t>
            </a:r>
            <a:r>
              <a:rPr lang="en-US" dirty="0" smtClean="0"/>
              <a:t>                       Voter 2: B C A </a:t>
            </a:r>
          </a:p>
          <a:p>
            <a:r>
              <a:rPr lang="en-US" dirty="0"/>
              <a:t> </a:t>
            </a:r>
            <a:r>
              <a:rPr lang="en-US" dirty="0" smtClean="0"/>
              <a:t>                       Voter 3: C A B </a:t>
            </a:r>
          </a:p>
          <a:p>
            <a:endParaRPr lang="en-US" dirty="0"/>
          </a:p>
        </p:txBody>
      </p:sp>
      <p:sp>
        <p:nvSpPr>
          <p:cNvPr id="7" name="Rectangle 6"/>
          <p:cNvSpPr/>
          <p:nvPr/>
        </p:nvSpPr>
        <p:spPr>
          <a:xfrm>
            <a:off x="1371600" y="4038600"/>
            <a:ext cx="6553200" cy="1477328"/>
          </a:xfrm>
          <a:prstGeom prst="rect">
            <a:avLst/>
          </a:prstGeom>
        </p:spPr>
        <p:txBody>
          <a:bodyPr wrap="square">
            <a:spAutoFit/>
          </a:bodyPr>
          <a:lstStyle/>
          <a:p>
            <a:r>
              <a:rPr lang="en-US" dirty="0" smtClean="0"/>
              <a:t>If C is chosen as the winner, it can be argued that B should win instead since two voters prefer B to C and only one voter prefers C to B.</a:t>
            </a:r>
          </a:p>
          <a:p>
            <a:r>
              <a:rPr lang="en-US" dirty="0" smtClean="0"/>
              <a:t>By the same argument, A is preferred to B and C is preferred to A.  Thus, there is no clear winner.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4267200"/>
          </a:xfrm>
        </p:spPr>
        <p:txBody>
          <a:bodyPr>
            <a:normAutofit fontScale="85000" lnSpcReduction="10000"/>
          </a:bodyPr>
          <a:lstStyle/>
          <a:p>
            <a:r>
              <a:rPr lang="en-US" sz="3000" dirty="0" smtClean="0"/>
              <a:t>The strongly connected components (SCC) of a digraph partition the vertices of the graph.  </a:t>
            </a:r>
            <a:endParaRPr lang="en-US" sz="3000" dirty="0" smtClean="0"/>
          </a:p>
          <a:p>
            <a:r>
              <a:rPr lang="en-US" sz="3000" dirty="0" smtClean="0"/>
              <a:t>Strongly connected components of a Condorcet digraph are important so that we can avoid the Condorcet paradox because SCC digraphs are acyclic by design.</a:t>
            </a:r>
          </a:p>
          <a:p>
            <a:r>
              <a:rPr lang="en-US" sz="3000" dirty="0" smtClean="0"/>
              <a:t>Basically, what we are trying to do is simplify our graph.</a:t>
            </a:r>
          </a:p>
          <a:p>
            <a:r>
              <a:rPr lang="en-US" sz="3000" dirty="0" smtClean="0"/>
              <a:t>Our strongly connected components are sets of vertices that contain a cycle (or are strongly connected) and we can call them nodes (or equivalence classes since we are saying each candidate in this group is tied).</a:t>
            </a:r>
          </a:p>
          <a:p>
            <a:endParaRPr lang="en-US" dirty="0" smtClean="0"/>
          </a:p>
          <a:p>
            <a:endParaRPr lang="en-US" dirty="0" smtClean="0"/>
          </a:p>
          <a:p>
            <a:endParaRPr lang="en-US" dirty="0"/>
          </a:p>
        </p:txBody>
      </p:sp>
      <p:sp>
        <p:nvSpPr>
          <p:cNvPr id="3" name="Title 2"/>
          <p:cNvSpPr>
            <a:spLocks noGrp="1"/>
          </p:cNvSpPr>
          <p:nvPr>
            <p:ph type="title"/>
          </p:nvPr>
        </p:nvSpPr>
        <p:spPr/>
        <p:txBody>
          <a:bodyPr>
            <a:normAutofit fontScale="90000"/>
          </a:bodyPr>
          <a:lstStyle/>
          <a:p>
            <a:r>
              <a:rPr smtClean="0"/>
              <a:t>Strongly Connected Components of the Condorcet Digraph</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305800" cy="3733800"/>
          </a:xfrm>
        </p:spPr>
        <p:txBody>
          <a:bodyPr>
            <a:normAutofit/>
          </a:bodyPr>
          <a:lstStyle/>
          <a:p>
            <a:r>
              <a:rPr lang="en-US" dirty="0" smtClean="0"/>
              <a:t>Each strongly connected component </a:t>
            </a:r>
            <a:r>
              <a:rPr lang="en-US" dirty="0" smtClean="0"/>
              <a:t>of the Condorcet digraph contains a set of equivalent </a:t>
            </a:r>
            <a:r>
              <a:rPr lang="en-US" dirty="0" smtClean="0"/>
              <a:t>nodes.  </a:t>
            </a:r>
            <a:r>
              <a:rPr lang="en-US" dirty="0" smtClean="0"/>
              <a:t>In the strongly connected component </a:t>
            </a:r>
            <a:r>
              <a:rPr lang="en-US" dirty="0" smtClean="0"/>
              <a:t>digraph, each node represents </a:t>
            </a:r>
            <a:r>
              <a:rPr lang="en-US" dirty="0" smtClean="0"/>
              <a:t>one </a:t>
            </a:r>
            <a:r>
              <a:rPr lang="en-US" dirty="0" smtClean="0"/>
              <a:t>strongly connected component </a:t>
            </a:r>
            <a:r>
              <a:rPr lang="en-US" dirty="0" smtClean="0"/>
              <a:t>and for X, Y in </a:t>
            </a:r>
            <a:r>
              <a:rPr lang="en-US" dirty="0" smtClean="0"/>
              <a:t>this digraph, </a:t>
            </a:r>
            <a:r>
              <a:rPr lang="en-US" i="1" dirty="0"/>
              <a:t>X → Y </a:t>
            </a:r>
            <a:r>
              <a:rPr lang="en-US" i="1" dirty="0" smtClean="0"/>
              <a:t>if there exists an </a:t>
            </a:r>
            <a:r>
              <a:rPr lang="en-US" i="1" dirty="0"/>
              <a:t>x ∈ </a:t>
            </a:r>
            <a:r>
              <a:rPr lang="en-US" i="1" dirty="0" smtClean="0"/>
              <a:t>X </a:t>
            </a:r>
            <a:r>
              <a:rPr lang="en-US" dirty="0" smtClean="0"/>
              <a:t>and </a:t>
            </a:r>
            <a:r>
              <a:rPr lang="en-US" i="1" dirty="0"/>
              <a:t>y ∈ Y </a:t>
            </a:r>
            <a:r>
              <a:rPr lang="en-US" dirty="0"/>
              <a:t>such that </a:t>
            </a:r>
            <a:r>
              <a:rPr lang="en-US" i="1" dirty="0"/>
              <a:t>x → </a:t>
            </a:r>
            <a:r>
              <a:rPr lang="en-US" i="1" dirty="0" smtClean="0"/>
              <a:t>y.</a:t>
            </a:r>
          </a:p>
          <a:p>
            <a:r>
              <a:rPr lang="en-US" dirty="0"/>
              <a:t>in the case of </a:t>
            </a:r>
            <a:r>
              <a:rPr lang="en-US" dirty="0" smtClean="0"/>
              <a:t>semi-complete </a:t>
            </a:r>
            <a:r>
              <a:rPr lang="en-US" dirty="0"/>
              <a:t>graphs, if </a:t>
            </a:r>
            <a:r>
              <a:rPr lang="en-US" i="1" dirty="0"/>
              <a:t>X → Y </a:t>
            </a:r>
            <a:r>
              <a:rPr lang="en-US" dirty="0"/>
              <a:t>, then </a:t>
            </a:r>
            <a:r>
              <a:rPr lang="en-US" i="1" dirty="0" smtClean="0"/>
              <a:t>x</a:t>
            </a:r>
            <a:r>
              <a:rPr lang="en-US" i="1" baseline="-25000" dirty="0" smtClean="0"/>
              <a:t>i</a:t>
            </a:r>
            <a:r>
              <a:rPr lang="en-US" i="1" dirty="0" smtClean="0"/>
              <a:t> → y</a:t>
            </a:r>
            <a:r>
              <a:rPr lang="en-US" i="1" baseline="-25000" dirty="0" smtClean="0"/>
              <a:t>j</a:t>
            </a:r>
            <a:r>
              <a:rPr lang="en-US" i="1" dirty="0" smtClean="0"/>
              <a:t> </a:t>
            </a:r>
            <a:r>
              <a:rPr lang="en-US" dirty="0" smtClean="0"/>
              <a:t>for </a:t>
            </a:r>
            <a:r>
              <a:rPr lang="en-US" dirty="0"/>
              <a:t>all </a:t>
            </a:r>
            <a:r>
              <a:rPr lang="en-US" i="1" dirty="0" smtClean="0"/>
              <a:t>x</a:t>
            </a:r>
            <a:r>
              <a:rPr lang="en-US" i="1" baseline="-25000" dirty="0" smtClean="0"/>
              <a:t>i</a:t>
            </a:r>
            <a:r>
              <a:rPr lang="en-US" i="1" dirty="0" smtClean="0"/>
              <a:t>∈ X </a:t>
            </a:r>
            <a:r>
              <a:rPr lang="en-US" dirty="0" smtClean="0"/>
              <a:t>and </a:t>
            </a:r>
            <a:r>
              <a:rPr lang="en-US" i="1" dirty="0" smtClean="0"/>
              <a:t>y</a:t>
            </a:r>
            <a:r>
              <a:rPr lang="en-US" i="1" baseline="-25000" dirty="0" smtClean="0"/>
              <a:t>j</a:t>
            </a:r>
            <a:r>
              <a:rPr lang="en-US" i="1" dirty="0" smtClean="0"/>
              <a:t>∈ </a:t>
            </a:r>
            <a:r>
              <a:rPr lang="en-US" i="1" dirty="0" smtClean="0"/>
              <a:t>Y</a:t>
            </a:r>
          </a:p>
          <a:p>
            <a:endParaRPr lang="en-US" dirty="0"/>
          </a:p>
          <a:p>
            <a:endParaRPr lang="en-US" dirty="0"/>
          </a:p>
          <a:p>
            <a:endParaRPr lang="en-US" dirty="0"/>
          </a:p>
        </p:txBody>
      </p:sp>
      <p:sp>
        <p:nvSpPr>
          <p:cNvPr id="2" name="Title 1"/>
          <p:cNvSpPr>
            <a:spLocks noGrp="1"/>
          </p:cNvSpPr>
          <p:nvPr>
            <p:ph type="title"/>
          </p:nvPr>
        </p:nvSpPr>
        <p:spPr/>
        <p:txBody>
          <a:bodyPr>
            <a:normAutofit fontScale="90000"/>
          </a:bodyPr>
          <a:lstStyle/>
          <a:p>
            <a:r>
              <a:rPr lang="en-US" dirty="0" smtClean="0"/>
              <a:t>Strongly Connected Components of the Condorcet Digraph</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Since the original digraph was semi-complete, so is </a:t>
            </a:r>
            <a:r>
              <a:rPr lang="en-US" dirty="0" smtClean="0"/>
              <a:t>our new digraph</a:t>
            </a:r>
            <a:r>
              <a:rPr lang="en-US" dirty="0" smtClean="0"/>
              <a:t>.  </a:t>
            </a:r>
            <a:r>
              <a:rPr lang="en-US" dirty="0" smtClean="0"/>
              <a:t>Since </a:t>
            </a:r>
            <a:r>
              <a:rPr lang="en-US" dirty="0" smtClean="0"/>
              <a:t>our new digraph is </a:t>
            </a:r>
            <a:r>
              <a:rPr lang="en-US" dirty="0" smtClean="0"/>
              <a:t>acyclic, this implies that there is one node X with in-degree zero.  If X is removed from </a:t>
            </a:r>
            <a:r>
              <a:rPr lang="en-US" dirty="0" smtClean="0"/>
              <a:t>our new digraph, </a:t>
            </a:r>
            <a:r>
              <a:rPr lang="en-US" dirty="0" smtClean="0"/>
              <a:t>we still have a semi-complete, acyclic graph.  Therefore, this graph has node </a:t>
            </a:r>
            <a:r>
              <a:rPr lang="en-US" dirty="0" smtClean="0"/>
              <a:t>X* </a:t>
            </a:r>
            <a:r>
              <a:rPr lang="en-US" dirty="0" smtClean="0"/>
              <a:t>with in-degree zero.  This process can be repeated until all nodes have been exhausted.  This creates a unique ordering</a:t>
            </a:r>
            <a:r>
              <a:rPr lang="en-US" dirty="0" smtClean="0"/>
              <a:t>.</a:t>
            </a:r>
            <a:endParaRPr lang="en-US" dirty="0" smtClean="0"/>
          </a:p>
        </p:txBody>
      </p:sp>
      <p:sp>
        <p:nvSpPr>
          <p:cNvPr id="2" name="Title 1"/>
          <p:cNvSpPr>
            <a:spLocks noGrp="1"/>
          </p:cNvSpPr>
          <p:nvPr>
            <p:ph type="title"/>
          </p:nvPr>
        </p:nvSpPr>
        <p:spPr/>
        <p:txBody>
          <a:bodyPr>
            <a:normAutofit fontScale="90000"/>
          </a:bodyPr>
          <a:lstStyle/>
          <a:p>
            <a:r>
              <a:rPr lang="en-US" dirty="0" smtClean="0"/>
              <a:t>Strongly Connected Components of Condorcet Digraphs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conclusion, the Condorcet voting method would be a very fair method and would probably have the smallest percentage of voters being angry, but it is extremely time consuming to find the winner in a large set.</a:t>
            </a:r>
          </a:p>
          <a:p>
            <a:r>
              <a:rPr lang="en-US" dirty="0" smtClean="0"/>
              <a:t>Because of its complexity, people have come up with many ways to modify it in order to actually implement it on a large data set.  A couple of these modifications are:</a:t>
            </a:r>
          </a:p>
          <a:p>
            <a:pPr lvl="2"/>
            <a:r>
              <a:rPr lang="en-US" dirty="0" smtClean="0"/>
              <a:t>The </a:t>
            </a:r>
            <a:r>
              <a:rPr lang="en-US" dirty="0" err="1" smtClean="0"/>
              <a:t>Debian</a:t>
            </a:r>
            <a:r>
              <a:rPr lang="en-US" dirty="0" smtClean="0"/>
              <a:t> Voting System</a:t>
            </a:r>
          </a:p>
          <a:p>
            <a:pPr lvl="2"/>
            <a:r>
              <a:rPr lang="en-US" dirty="0" smtClean="0"/>
              <a:t>Condorcet-fuse </a:t>
            </a:r>
            <a:r>
              <a:rPr lang="en-US" dirty="0" err="1" smtClean="0"/>
              <a:t>alorithm</a:t>
            </a:r>
            <a:endParaRPr lang="en-US" dirty="0" smtClean="0"/>
          </a:p>
          <a:p>
            <a:pPr lvl="2"/>
            <a:endParaRPr lang="en-US" dirty="0"/>
          </a:p>
        </p:txBody>
      </p:sp>
      <p:sp>
        <p:nvSpPr>
          <p:cNvPr id="3" name="Title 2"/>
          <p:cNvSpPr>
            <a:spLocks noGrp="1"/>
          </p:cNvSpPr>
          <p:nvPr>
            <p:ph type="title"/>
          </p:nvPr>
        </p:nvSpPr>
        <p:spPr/>
        <p:txBody>
          <a:bodyPr/>
          <a:lstStyle/>
          <a:p>
            <a:r>
              <a:rPr smtClean="0"/>
              <a:t>Summary</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 </a:t>
            </a:r>
            <a:r>
              <a:rPr lang="en-US" dirty="0"/>
              <a:t>define a </a:t>
            </a:r>
            <a:r>
              <a:rPr lang="en-US" i="1" dirty="0"/>
              <a:t>Condorcet-consistent Hamiltonian path </a:t>
            </a:r>
            <a:r>
              <a:rPr lang="en-US" dirty="0"/>
              <a:t>(</a:t>
            </a:r>
            <a:r>
              <a:rPr lang="en-US" dirty="0" smtClean="0"/>
              <a:t>or </a:t>
            </a:r>
            <a:r>
              <a:rPr lang="en-US" i="1" dirty="0" smtClean="0"/>
              <a:t>Condorcet </a:t>
            </a:r>
            <a:r>
              <a:rPr lang="en-US" i="1" dirty="0"/>
              <a:t>path</a:t>
            </a:r>
            <a:r>
              <a:rPr lang="en-US" dirty="0"/>
              <a:t>) to be any Hamiltonian path through </a:t>
            </a:r>
            <a:r>
              <a:rPr lang="en-US" dirty="0" smtClean="0"/>
              <a:t>the Condorcet digraph</a:t>
            </a:r>
            <a:r>
              <a:rPr lang="en-US" dirty="0"/>
              <a:t>. Our goal is to efficiently find such a </a:t>
            </a:r>
            <a:r>
              <a:rPr lang="en-US" dirty="0" smtClean="0"/>
              <a:t>path. Condorcet </a:t>
            </a:r>
            <a:r>
              <a:rPr lang="en-US" dirty="0"/>
              <a:t>paths have two properties relevant to </a:t>
            </a:r>
            <a:r>
              <a:rPr lang="en-US" dirty="0" err="1" smtClean="0"/>
              <a:t>metasearch</a:t>
            </a:r>
            <a:r>
              <a:rPr lang="en-US" dirty="0" smtClean="0"/>
              <a:t>:</a:t>
            </a:r>
          </a:p>
          <a:p>
            <a:r>
              <a:rPr lang="en-US" dirty="0" smtClean="0"/>
              <a:t>Theorem </a:t>
            </a:r>
            <a:r>
              <a:rPr lang="en-US" dirty="0"/>
              <a:t>1. </a:t>
            </a:r>
            <a:r>
              <a:rPr lang="en-US" i="1" dirty="0"/>
              <a:t>Every semi-complete graph contains a </a:t>
            </a:r>
            <a:r>
              <a:rPr lang="en-US" i="1" dirty="0" smtClean="0"/>
              <a:t>Hamiltonian path. </a:t>
            </a:r>
            <a:endParaRPr lang="en-US" i="1" dirty="0"/>
          </a:p>
          <a:p>
            <a:r>
              <a:rPr lang="en-US" dirty="0" smtClean="0"/>
              <a:t>Theorem </a:t>
            </a:r>
            <a:r>
              <a:rPr lang="en-US" dirty="0"/>
              <a:t>2. </a:t>
            </a:r>
            <a:r>
              <a:rPr lang="en-US" i="1" dirty="0"/>
              <a:t>If candidate x is in an SCC ranked </a:t>
            </a:r>
            <a:r>
              <a:rPr lang="en-US" i="1" dirty="0" smtClean="0"/>
              <a:t>above the </a:t>
            </a:r>
            <a:r>
              <a:rPr lang="en-US" i="1" dirty="0"/>
              <a:t>SCC containing y, then x is ranked above y in </a:t>
            </a:r>
            <a:r>
              <a:rPr lang="en-US" i="1" dirty="0" smtClean="0"/>
              <a:t>every Condorcet </a:t>
            </a:r>
            <a:r>
              <a:rPr lang="en-US" i="1" dirty="0"/>
              <a:t>path.</a:t>
            </a:r>
            <a:endParaRPr lang="en-US" dirty="0"/>
          </a:p>
          <a:p>
            <a:endParaRPr lang="en-US" dirty="0"/>
          </a:p>
        </p:txBody>
      </p:sp>
      <p:sp>
        <p:nvSpPr>
          <p:cNvPr id="2" name="Title 1"/>
          <p:cNvSpPr>
            <a:spLocks noGrp="1"/>
          </p:cNvSpPr>
          <p:nvPr>
            <p:ph type="title"/>
          </p:nvPr>
        </p:nvSpPr>
        <p:spPr/>
        <p:txBody>
          <a:bodyPr/>
          <a:lstStyle/>
          <a:p>
            <a:r>
              <a:rPr lang="en-US" dirty="0" smtClean="0"/>
              <a:t>Condorcet Paths</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voting theory, the goal is to make the largest number of people happy while allowing everyone to vote honestly.</a:t>
            </a:r>
          </a:p>
        </p:txBody>
      </p:sp>
      <p:sp>
        <p:nvSpPr>
          <p:cNvPr id="2" name="Title 1"/>
          <p:cNvSpPr>
            <a:spLocks noGrp="1"/>
          </p:cNvSpPr>
          <p:nvPr>
            <p:ph type="title"/>
          </p:nvPr>
        </p:nvSpPr>
        <p:spPr/>
        <p:txBody>
          <a:bodyPr/>
          <a:lstStyle/>
          <a:p>
            <a:r>
              <a:rPr lang="en-US" dirty="0" smtClean="0"/>
              <a:t>Voting Theory</a:t>
            </a:r>
            <a:endParaRPr lang="en-US" dirty="0"/>
          </a:p>
        </p:txBody>
      </p:sp>
      <p:pic>
        <p:nvPicPr>
          <p:cNvPr id="1026" name="Picture 2"/>
          <p:cNvPicPr>
            <a:picLocks noChangeAspect="1" noChangeArrowheads="1"/>
          </p:cNvPicPr>
          <p:nvPr/>
        </p:nvPicPr>
        <p:blipFill>
          <a:blip r:embed="rId2"/>
          <a:srcRect/>
          <a:stretch>
            <a:fillRect/>
          </a:stretch>
        </p:blipFill>
        <p:spPr bwMode="auto">
          <a:xfrm>
            <a:off x="6324600" y="3657600"/>
            <a:ext cx="1970865" cy="24193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33400" y="3962400"/>
            <a:ext cx="2844800" cy="2133600"/>
          </a:xfrm>
          <a:prstGeom prst="rect">
            <a:avLst/>
          </a:prstGeom>
          <a:noFill/>
          <a:ln w="9525">
            <a:noFill/>
            <a:miter lim="800000"/>
            <a:headEnd/>
            <a:tailEnd/>
          </a:ln>
          <a:effectLst/>
        </p:spPr>
      </p:pic>
      <p:sp>
        <p:nvSpPr>
          <p:cNvPr id="6" name="TextBox 5"/>
          <p:cNvSpPr txBox="1"/>
          <p:nvPr/>
        </p:nvSpPr>
        <p:spPr>
          <a:xfrm>
            <a:off x="6096000" y="6172200"/>
            <a:ext cx="2438400" cy="246221"/>
          </a:xfrm>
          <a:prstGeom prst="rect">
            <a:avLst/>
          </a:prstGeom>
          <a:noFill/>
        </p:spPr>
        <p:txBody>
          <a:bodyPr wrap="square" rtlCol="0">
            <a:spAutoFit/>
          </a:bodyPr>
          <a:lstStyle/>
          <a:p>
            <a:r>
              <a:rPr lang="en-US" sz="1000" dirty="0" smtClean="0"/>
              <a:t>http://www.mclib.org/voting_booth.gif</a:t>
            </a:r>
            <a:endParaRPr lang="en-US" sz="1000" dirty="0"/>
          </a:p>
        </p:txBody>
      </p:sp>
      <p:sp>
        <p:nvSpPr>
          <p:cNvPr id="7" name="TextBox 6"/>
          <p:cNvSpPr txBox="1"/>
          <p:nvPr/>
        </p:nvSpPr>
        <p:spPr>
          <a:xfrm>
            <a:off x="228600" y="6172200"/>
            <a:ext cx="3505200" cy="246221"/>
          </a:xfrm>
          <a:prstGeom prst="rect">
            <a:avLst/>
          </a:prstGeom>
          <a:noFill/>
        </p:spPr>
        <p:txBody>
          <a:bodyPr wrap="square" rtlCol="0">
            <a:spAutoFit/>
          </a:bodyPr>
          <a:lstStyle/>
          <a:p>
            <a:r>
              <a:rPr lang="en-US" sz="1000" dirty="0" smtClean="0"/>
              <a:t>http://www.hamburg.mi.us/clerk/images/vote-graphic.png</a:t>
            </a:r>
            <a:endParaRPr lang="en-US" sz="1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sz="4000" dirty="0" smtClean="0"/>
              <a:t>Theorem 1. </a:t>
            </a:r>
            <a:r>
              <a:rPr lang="en-US" sz="4000" i="1" dirty="0" smtClean="0"/>
              <a:t>Every semi-complete graph contains a Hamiltonian path. </a:t>
            </a:r>
          </a:p>
          <a:p>
            <a:r>
              <a:rPr lang="en-US" dirty="0" smtClean="0"/>
              <a:t>Proof by induction. </a:t>
            </a:r>
          </a:p>
          <a:p>
            <a:r>
              <a:rPr lang="en-US" dirty="0" smtClean="0"/>
              <a:t>The base case is a graph with one node and is trivial.</a:t>
            </a:r>
          </a:p>
          <a:p>
            <a:r>
              <a:rPr lang="en-US" dirty="0" smtClean="0"/>
              <a:t>For the inductive step, suppose every semi-complete graph</a:t>
            </a:r>
            <a:r>
              <a:rPr lang="en-US" b="1" dirty="0" smtClean="0"/>
              <a:t> </a:t>
            </a:r>
            <a:r>
              <a:rPr lang="en-US" dirty="0" smtClean="0"/>
              <a:t>with </a:t>
            </a:r>
            <a:r>
              <a:rPr lang="en-US" i="1" dirty="0" smtClean="0"/>
              <a:t>n−</a:t>
            </a:r>
            <a:r>
              <a:rPr lang="en-US" dirty="0" smtClean="0"/>
              <a:t>1 nodes contains a Hamiltonian path. For a problem of size </a:t>
            </a:r>
            <a:r>
              <a:rPr lang="en-US" i="1" dirty="0" smtClean="0"/>
              <a:t>n</a:t>
            </a:r>
            <a:r>
              <a:rPr lang="en-US" dirty="0" smtClean="0"/>
              <a:t>, let </a:t>
            </a:r>
            <a:r>
              <a:rPr lang="en-US" i="1" dirty="0" smtClean="0"/>
              <a:t>H </a:t>
            </a:r>
            <a:r>
              <a:rPr lang="en-US" dirty="0" smtClean="0"/>
              <a:t>be the Hamiltonian path for a sub-problem containing only an arbitrary </a:t>
            </a:r>
            <a:r>
              <a:rPr lang="en-US" i="1" dirty="0" smtClean="0"/>
              <a:t>n−</a:t>
            </a:r>
            <a:r>
              <a:rPr lang="en-US" dirty="0" smtClean="0"/>
              <a:t>1 of the nodes. Now the </a:t>
            </a:r>
            <a:r>
              <a:rPr lang="en-US" i="1" dirty="0" smtClean="0"/>
              <a:t>nth </a:t>
            </a:r>
            <a:r>
              <a:rPr lang="en-US" dirty="0" smtClean="0"/>
              <a:t>node </a:t>
            </a:r>
            <a:r>
              <a:rPr lang="en-US" i="1" dirty="0" smtClean="0"/>
              <a:t>x </a:t>
            </a:r>
            <a:r>
              <a:rPr lang="en-US" dirty="0" smtClean="0"/>
              <a:t>is introduced, along with its </a:t>
            </a:r>
            <a:r>
              <a:rPr lang="en-US" i="1" dirty="0" smtClean="0"/>
              <a:t>n − </a:t>
            </a:r>
            <a:r>
              <a:rPr lang="en-US" dirty="0" smtClean="0"/>
              <a:t>1 edges to or from the other nodes. There are three cases: (1) If </a:t>
            </a:r>
            <a:r>
              <a:rPr lang="en-US" i="1" dirty="0" smtClean="0"/>
              <a:t>x </a:t>
            </a:r>
            <a:r>
              <a:rPr lang="en-US" dirty="0" smtClean="0"/>
              <a:t>points to the first node in </a:t>
            </a:r>
            <a:r>
              <a:rPr lang="en-US" i="1" dirty="0" smtClean="0"/>
              <a:t>H</a:t>
            </a:r>
            <a:r>
              <a:rPr lang="en-US" dirty="0" smtClean="0"/>
              <a:t>, then </a:t>
            </a:r>
            <a:r>
              <a:rPr lang="en-US" i="1" dirty="0" smtClean="0"/>
              <a:t>x </a:t>
            </a:r>
            <a:r>
              <a:rPr lang="en-US" dirty="0" smtClean="0"/>
              <a:t>followed by </a:t>
            </a:r>
            <a:r>
              <a:rPr lang="en-US" i="1" dirty="0" smtClean="0"/>
              <a:t>H </a:t>
            </a:r>
            <a:r>
              <a:rPr lang="en-US" dirty="0" smtClean="0"/>
              <a:t>is a Hamiltonian path. (2) If not, then the first node in </a:t>
            </a:r>
            <a:r>
              <a:rPr lang="en-US" i="1" dirty="0" smtClean="0"/>
              <a:t>H </a:t>
            </a:r>
            <a:r>
              <a:rPr lang="en-US" dirty="0" smtClean="0"/>
              <a:t>points to </a:t>
            </a:r>
            <a:r>
              <a:rPr lang="en-US" i="1" dirty="0" smtClean="0"/>
              <a:t>x</a:t>
            </a:r>
            <a:r>
              <a:rPr lang="en-US" dirty="0" smtClean="0"/>
              <a:t>. Now consider each node in </a:t>
            </a:r>
            <a:r>
              <a:rPr lang="en-US" i="1" dirty="0" smtClean="0"/>
              <a:t>H </a:t>
            </a:r>
            <a:r>
              <a:rPr lang="en-US" dirty="0" smtClean="0"/>
              <a:t>in turn. A new Hamiltonian path can be created by inserting </a:t>
            </a:r>
            <a:r>
              <a:rPr lang="en-US" i="1" dirty="0" smtClean="0"/>
              <a:t>x </a:t>
            </a:r>
            <a:r>
              <a:rPr lang="en-US" dirty="0" smtClean="0"/>
              <a:t>into </a:t>
            </a:r>
            <a:r>
              <a:rPr lang="en-US" i="1" dirty="0" smtClean="0"/>
              <a:t>H </a:t>
            </a:r>
            <a:r>
              <a:rPr lang="en-US" dirty="0" smtClean="0"/>
              <a:t>just before the first node that </a:t>
            </a:r>
            <a:r>
              <a:rPr lang="en-US" i="1" dirty="0" smtClean="0"/>
              <a:t>x </a:t>
            </a:r>
            <a:r>
              <a:rPr lang="en-US" dirty="0" smtClean="0"/>
              <a:t>points to, if one exists. (3) If </a:t>
            </a:r>
            <a:r>
              <a:rPr lang="en-US" i="1" dirty="0" smtClean="0"/>
              <a:t>x </a:t>
            </a:r>
            <a:r>
              <a:rPr lang="en-US" dirty="0" smtClean="0"/>
              <a:t>doesn’t point to any of the nodes in </a:t>
            </a:r>
            <a:r>
              <a:rPr lang="en-US" i="1" dirty="0" smtClean="0"/>
              <a:t>H</a:t>
            </a:r>
            <a:r>
              <a:rPr lang="en-US" dirty="0" smtClean="0"/>
              <a:t>, then the last node in </a:t>
            </a:r>
            <a:r>
              <a:rPr lang="en-US" i="1" dirty="0" smtClean="0"/>
              <a:t>H </a:t>
            </a:r>
            <a:r>
              <a:rPr lang="en-US" dirty="0" smtClean="0"/>
              <a:t>points to </a:t>
            </a:r>
            <a:r>
              <a:rPr lang="en-US" i="1" dirty="0" smtClean="0"/>
              <a:t>x</a:t>
            </a:r>
            <a:r>
              <a:rPr lang="en-US" dirty="0" smtClean="0"/>
              <a:t>, so a new Hamiltonian path can be created by appending </a:t>
            </a:r>
            <a:r>
              <a:rPr lang="en-US" i="1" dirty="0" smtClean="0"/>
              <a:t>x </a:t>
            </a:r>
            <a:r>
              <a:rPr lang="en-US" dirty="0" smtClean="0"/>
              <a:t>to </a:t>
            </a:r>
            <a:r>
              <a:rPr lang="en-US" i="1" dirty="0" smtClean="0"/>
              <a:t>H</a:t>
            </a:r>
            <a:r>
              <a:rPr lang="en-US" dirty="0" smtClean="0"/>
              <a:t>.</a:t>
            </a:r>
          </a:p>
        </p:txBody>
      </p:sp>
      <p:sp>
        <p:nvSpPr>
          <p:cNvPr id="2" name="Title 1"/>
          <p:cNvSpPr>
            <a:spLocks noGrp="1"/>
          </p:cNvSpPr>
          <p:nvPr>
            <p:ph type="title"/>
          </p:nvPr>
        </p:nvSpPr>
        <p:spPr/>
        <p:txBody>
          <a:bodyPr/>
          <a:lstStyle/>
          <a:p>
            <a:r>
              <a:rPr lang="en-US" dirty="0" smtClean="0"/>
              <a:t>Theorem 1</a:t>
            </a:r>
            <a:endParaRPr lang="en-US"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1</a:t>
            </a:r>
            <a:endParaRPr lang="en-US" dirty="0"/>
          </a:p>
        </p:txBody>
      </p:sp>
      <p:pic>
        <p:nvPicPr>
          <p:cNvPr id="4" name="Picture 3" descr="HamiltonianPathProof.bmp"/>
          <p:cNvPicPr>
            <a:picLocks noChangeAspect="1"/>
          </p:cNvPicPr>
          <p:nvPr/>
        </p:nvPicPr>
        <p:blipFill>
          <a:blip r:embed="rId2"/>
          <a:stretch>
            <a:fillRect/>
          </a:stretch>
        </p:blipFill>
        <p:spPr>
          <a:xfrm>
            <a:off x="2057400" y="1752600"/>
            <a:ext cx="5267325" cy="4452926"/>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105400"/>
          </a:xfrm>
        </p:spPr>
        <p:txBody>
          <a:bodyPr>
            <a:normAutofit fontScale="92500"/>
          </a:bodyPr>
          <a:lstStyle/>
          <a:p>
            <a:r>
              <a:rPr lang="en-US" sz="3300" dirty="0" smtClean="0"/>
              <a:t>Theorem 2. </a:t>
            </a:r>
            <a:r>
              <a:rPr lang="en-US" sz="3300" i="1" dirty="0" smtClean="0"/>
              <a:t>If candidate x is in an SCC (strongly connected component) ranked above the SCC containing y, then x is ranked above y in every Condorcet path.</a:t>
            </a:r>
            <a:endParaRPr lang="en-US" sz="3300" dirty="0" smtClean="0"/>
          </a:p>
          <a:p>
            <a:r>
              <a:rPr lang="en-US" dirty="0" smtClean="0"/>
              <a:t>Proof. This is a simple consequence of the fact that there is only one way to sort the SCCD (strongly connected component digraph); thus there does not exist a path from </a:t>
            </a:r>
            <a:r>
              <a:rPr lang="en-US" i="1" dirty="0" smtClean="0"/>
              <a:t>y </a:t>
            </a:r>
            <a:r>
              <a:rPr lang="en-US" dirty="0" smtClean="0"/>
              <a:t>to </a:t>
            </a:r>
            <a:r>
              <a:rPr lang="en-US" i="1" dirty="0" smtClean="0"/>
              <a:t>x</a:t>
            </a:r>
            <a:r>
              <a:rPr lang="en-US" dirty="0" smtClean="0"/>
              <a:t>. So any Hamiltonian path puts </a:t>
            </a:r>
            <a:r>
              <a:rPr lang="en-US" i="1" dirty="0" smtClean="0"/>
              <a:t>x </a:t>
            </a:r>
            <a:r>
              <a:rPr lang="en-US" dirty="0" smtClean="0"/>
              <a:t>before </a:t>
            </a:r>
            <a:r>
              <a:rPr lang="en-US" i="1" dirty="0" smtClean="0"/>
              <a:t>y</a:t>
            </a:r>
            <a:r>
              <a:rPr lang="en-US" dirty="0" smtClean="0"/>
              <a:t>. Thus we say Condorcet paths </a:t>
            </a:r>
            <a:r>
              <a:rPr lang="en-US" i="1" dirty="0" smtClean="0"/>
              <a:t>properly order </a:t>
            </a:r>
            <a:r>
              <a:rPr lang="en-US" dirty="0" smtClean="0"/>
              <a:t>the SCC’s. </a:t>
            </a:r>
          </a:p>
          <a:p>
            <a:r>
              <a:rPr lang="en-US" dirty="0" smtClean="0"/>
              <a:t>In other words, a randomly chosen Condorcet path orders the candidates that don’t tie correctly, and breaks ties arbitrarily</a:t>
            </a:r>
          </a:p>
        </p:txBody>
      </p:sp>
      <p:sp>
        <p:nvSpPr>
          <p:cNvPr id="2" name="Title 1"/>
          <p:cNvSpPr>
            <a:spLocks noGrp="1"/>
          </p:cNvSpPr>
          <p:nvPr>
            <p:ph type="title"/>
          </p:nvPr>
        </p:nvSpPr>
        <p:spPr/>
        <p:txBody>
          <a:bodyPr/>
          <a:lstStyle/>
          <a:p>
            <a:r>
              <a:rPr lang="en-US" dirty="0" smtClean="0"/>
              <a:t>Theorem 2</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We now know that we can find a unique ordering by generating the entire Condorcet graph, computing it’s SCC’s, sorting them and ordering candidates within each SCC arbitrarily.  As stated earlier, this algorithm is </a:t>
            </a:r>
            <a:r>
              <a:rPr lang="en-US" i="1" dirty="0" smtClean="0"/>
              <a:t>O(n</a:t>
            </a:r>
            <a:r>
              <a:rPr lang="en-US" i="1" baseline="30000" dirty="0" smtClean="0"/>
              <a:t>2</a:t>
            </a:r>
            <a:r>
              <a:rPr lang="en-US" i="1" dirty="0" smtClean="0"/>
              <a:t>k) </a:t>
            </a:r>
            <a:r>
              <a:rPr lang="en-US" dirty="0" smtClean="0"/>
              <a:t>for</a:t>
            </a:r>
            <a:r>
              <a:rPr lang="en-US" i="1" dirty="0" smtClean="0"/>
              <a:t> n </a:t>
            </a:r>
            <a:r>
              <a:rPr lang="en-US" dirty="0" smtClean="0"/>
              <a:t>candidates and </a:t>
            </a:r>
            <a:r>
              <a:rPr lang="en-US" i="1" dirty="0" smtClean="0"/>
              <a:t>k</a:t>
            </a:r>
            <a:r>
              <a:rPr lang="en-US" dirty="0" smtClean="0"/>
              <a:t> voters, which is impractical for large sets.</a:t>
            </a:r>
          </a:p>
          <a:p>
            <a:r>
              <a:rPr lang="en-US" dirty="0" smtClean="0"/>
              <a:t>Theorems 1 and 2 show that we can find a reasonable ordering by computing a Condorcet path.</a:t>
            </a:r>
            <a:endParaRPr lang="en-US" dirty="0"/>
          </a:p>
        </p:txBody>
      </p:sp>
      <p:sp>
        <p:nvSpPr>
          <p:cNvPr id="2" name="Title 1"/>
          <p:cNvSpPr>
            <a:spLocks noGrp="1"/>
          </p:cNvSpPr>
          <p:nvPr>
            <p:ph type="title"/>
          </p:nvPr>
        </p:nvSpPr>
        <p:spPr/>
        <p:txBody>
          <a:bodyPr/>
          <a:lstStyle/>
          <a:p>
            <a:r>
              <a:rPr lang="en-US" dirty="0" smtClean="0"/>
              <a:t>Condorcet Paths</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114800"/>
            <a:ext cx="7696200" cy="1904999"/>
          </a:xfrm>
        </p:spPr>
        <p:txBody>
          <a:bodyPr>
            <a:normAutofit fontScale="92500" lnSpcReduction="20000"/>
          </a:bodyPr>
          <a:lstStyle/>
          <a:p>
            <a:r>
              <a:rPr lang="en-US" b="1" dirty="0"/>
              <a:t>Algorithm 3 </a:t>
            </a:r>
            <a:r>
              <a:rPr lang="en-US" dirty="0"/>
              <a:t>Condorcet-fuse.</a:t>
            </a:r>
          </a:p>
          <a:p>
            <a:r>
              <a:rPr lang="en-US" dirty="0"/>
              <a:t>1: Create a list </a:t>
            </a:r>
            <a:r>
              <a:rPr lang="en-US" i="1" dirty="0"/>
              <a:t>L </a:t>
            </a:r>
            <a:r>
              <a:rPr lang="en-US" dirty="0"/>
              <a:t>of all the documents</a:t>
            </a:r>
          </a:p>
          <a:p>
            <a:r>
              <a:rPr lang="en-US" dirty="0"/>
              <a:t>2: Sort(</a:t>
            </a:r>
            <a:r>
              <a:rPr lang="en-US" i="1" dirty="0"/>
              <a:t>L</a:t>
            </a:r>
            <a:r>
              <a:rPr lang="en-US" dirty="0"/>
              <a:t>) using Algorithm 1 as the comparison function</a:t>
            </a:r>
          </a:p>
          <a:p>
            <a:r>
              <a:rPr lang="en-US" dirty="0"/>
              <a:t>3: Output the sorted list of </a:t>
            </a:r>
            <a:r>
              <a:rPr lang="en-US" dirty="0" smtClean="0"/>
              <a:t>document</a:t>
            </a:r>
            <a:endParaRPr lang="en-US" dirty="0"/>
          </a:p>
        </p:txBody>
      </p:sp>
      <p:sp>
        <p:nvSpPr>
          <p:cNvPr id="2" name="Title 1"/>
          <p:cNvSpPr>
            <a:spLocks noGrp="1"/>
          </p:cNvSpPr>
          <p:nvPr>
            <p:ph type="title"/>
          </p:nvPr>
        </p:nvSpPr>
        <p:spPr/>
        <p:txBody>
          <a:bodyPr/>
          <a:lstStyle/>
          <a:p>
            <a:r>
              <a:rPr lang="en-US" dirty="0" smtClean="0"/>
              <a:t>Condorcet-fuse Algorithm</a:t>
            </a:r>
            <a:endParaRPr lang="en-US" dirty="0"/>
          </a:p>
        </p:txBody>
      </p:sp>
      <p:sp>
        <p:nvSpPr>
          <p:cNvPr id="4" name="TextBox 3"/>
          <p:cNvSpPr txBox="1"/>
          <p:nvPr/>
        </p:nvSpPr>
        <p:spPr>
          <a:xfrm>
            <a:off x="533400" y="1524000"/>
            <a:ext cx="8077200" cy="2585323"/>
          </a:xfrm>
          <a:prstGeom prst="rect">
            <a:avLst/>
          </a:prstGeom>
          <a:noFill/>
        </p:spPr>
        <p:txBody>
          <a:bodyPr wrap="square" rtlCol="0">
            <a:spAutoFit/>
          </a:bodyPr>
          <a:lstStyle/>
          <a:p>
            <a:pPr>
              <a:buFont typeface="Arial" pitchFamily="34" charset="0"/>
              <a:buChar char="•"/>
            </a:pPr>
            <a:r>
              <a:rPr lang="en-US" sz="2400" dirty="0" smtClean="0"/>
              <a:t>The Condorcet-fuse algorithm does exactly that for us, giving us an algorithm that finds a Condorcet path in </a:t>
            </a:r>
            <a:r>
              <a:rPr lang="en-US" sz="2400" i="1" dirty="0" smtClean="0"/>
              <a:t>O(</a:t>
            </a:r>
            <a:r>
              <a:rPr lang="en-US" sz="2400" i="1" dirty="0" err="1" smtClean="0"/>
              <a:t>nk</a:t>
            </a:r>
            <a:r>
              <a:rPr lang="en-US" sz="2400" i="1" dirty="0" smtClean="0"/>
              <a:t> </a:t>
            </a:r>
            <a:r>
              <a:rPr lang="en-US" sz="2400" i="1" dirty="0" err="1" smtClean="0"/>
              <a:t>lgn</a:t>
            </a:r>
            <a:r>
              <a:rPr lang="en-US" sz="2400" i="1" dirty="0" smtClean="0"/>
              <a:t>) </a:t>
            </a:r>
            <a:r>
              <a:rPr lang="en-US" sz="2400" dirty="0" smtClean="0"/>
              <a:t>time without actually creating the Condorcet graph.</a:t>
            </a:r>
          </a:p>
          <a:p>
            <a:pPr>
              <a:buFont typeface="Arial" pitchFamily="34" charset="0"/>
              <a:buChar char="•"/>
            </a:pPr>
            <a:r>
              <a:rPr lang="en-US" sz="2400" dirty="0" smtClean="0"/>
              <a:t>The key is to use Algorithm 1 as the comparison function in the </a:t>
            </a:r>
            <a:r>
              <a:rPr lang="en-US" sz="2400" dirty="0" err="1" smtClean="0"/>
              <a:t>InsertionSort</a:t>
            </a:r>
            <a:r>
              <a:rPr lang="en-US" sz="2400" dirty="0" smtClean="0"/>
              <a:t> Algorithm.  This could also be used with </a:t>
            </a:r>
            <a:r>
              <a:rPr lang="en-US" sz="2400" dirty="0" err="1" smtClean="0"/>
              <a:t>MergeSort</a:t>
            </a:r>
            <a:r>
              <a:rPr lang="en-US" sz="2400" dirty="0" smtClean="0"/>
              <a:t> or </a:t>
            </a:r>
            <a:r>
              <a:rPr lang="en-US" sz="2400" dirty="0" err="1" smtClean="0"/>
              <a:t>QuickSort</a:t>
            </a:r>
            <a:r>
              <a:rPr lang="en-US" sz="2400" dirty="0" smtClean="0"/>
              <a:t> as well.</a:t>
            </a:r>
          </a:p>
          <a:p>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err="1" smtClean="0"/>
              <a:t>Aslam</a:t>
            </a:r>
            <a:r>
              <a:rPr lang="en-US" dirty="0" smtClean="0"/>
              <a:t>, J, &amp; Montague, M (2002). Condorcet Fusion for Improved Retrieval. </a:t>
            </a:r>
            <a:r>
              <a:rPr lang="en-US" i="1" dirty="0" smtClean="0"/>
              <a:t>ACM</a:t>
            </a:r>
            <a:r>
              <a:rPr lang="en-US" dirty="0" smtClean="0"/>
              <a:t>, </a:t>
            </a:r>
            <a:r>
              <a:rPr lang="en-US" i="1" dirty="0" smtClean="0"/>
              <a:t>1-58113-492-4/02/0011</a:t>
            </a:r>
            <a:r>
              <a:rPr lang="en-US" dirty="0" smtClean="0"/>
              <a:t>, Retrieved April 26, 2009, from http://www.ccs.neu.edu/home/jaa/ISU535.05X1/resources/condorcet.pdf. </a:t>
            </a:r>
          </a:p>
          <a:p>
            <a:r>
              <a:rPr lang="en-US" dirty="0" smtClean="0"/>
              <a:t>(2009, April 20). Condorcet Method. Retrieved April 26, 2009, from Wikipedia Web site: http://en.wikipedia.org/wiki/Condorcet_method#Voting </a:t>
            </a:r>
          </a:p>
          <a:p>
            <a:r>
              <a:rPr lang="en-US" dirty="0" smtClean="0"/>
              <a:t>Crowley, Mark (2006, January 30). Election Theory. Retrieved April 26, 2009, Web site: http://www.cs.ubc.ca/~crowley/academia/papers/gtdt-election-jan302006.pdf </a:t>
            </a:r>
            <a:endParaRPr lang="en-US" dirty="0"/>
          </a:p>
        </p:txBody>
      </p:sp>
      <p:sp>
        <p:nvSpPr>
          <p:cNvPr id="2" name="Title 1"/>
          <p:cNvSpPr>
            <a:spLocks noGrp="1"/>
          </p:cNvSpPr>
          <p:nvPr>
            <p:ph type="title"/>
          </p:nvPr>
        </p:nvSpPr>
        <p:spPr/>
        <p:txBody>
          <a:bodyPr/>
          <a:lstStyle/>
          <a:p>
            <a:r>
              <a:rPr lang="en-US" dirty="0" smtClean="0"/>
              <a:t>References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Questions?</a:t>
            </a:r>
            <a:endParaRPr lang="en-US" dirty="0"/>
          </a:p>
        </p:txBody>
      </p:sp>
      <p:pic>
        <p:nvPicPr>
          <p:cNvPr id="1026" name="Picture 2"/>
          <p:cNvPicPr>
            <a:picLocks noChangeAspect="1" noChangeArrowheads="1"/>
          </p:cNvPicPr>
          <p:nvPr/>
        </p:nvPicPr>
        <p:blipFill>
          <a:blip r:embed="rId2"/>
          <a:srcRect/>
          <a:stretch>
            <a:fillRect/>
          </a:stretch>
        </p:blipFill>
        <p:spPr bwMode="auto">
          <a:xfrm>
            <a:off x="2667000" y="1828800"/>
            <a:ext cx="3705225" cy="3676650"/>
          </a:xfrm>
          <a:prstGeom prst="rect">
            <a:avLst/>
          </a:prstGeom>
          <a:noFill/>
          <a:ln w="9525">
            <a:noFill/>
            <a:miter lim="800000"/>
            <a:headEnd/>
            <a:tailEnd/>
          </a:ln>
          <a:effectLst/>
        </p:spPr>
      </p:pic>
      <p:sp>
        <p:nvSpPr>
          <p:cNvPr id="4" name="TextBox 3"/>
          <p:cNvSpPr txBox="1"/>
          <p:nvPr/>
        </p:nvSpPr>
        <p:spPr>
          <a:xfrm>
            <a:off x="2514600" y="5867400"/>
            <a:ext cx="4114800" cy="246221"/>
          </a:xfrm>
          <a:prstGeom prst="rect">
            <a:avLst/>
          </a:prstGeom>
          <a:noFill/>
        </p:spPr>
        <p:txBody>
          <a:bodyPr wrap="square" rtlCol="0">
            <a:spAutoFit/>
          </a:bodyPr>
          <a:lstStyle/>
          <a:p>
            <a:r>
              <a:rPr lang="en-US" sz="1000" dirty="0" smtClean="0"/>
              <a:t>http://www.library.uni.edu/instruction/tips/images/questionmark.jpg</a:t>
            </a:r>
            <a:endParaRPr lang="en-US" sz="1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066800"/>
          </a:xfrm>
        </p:spPr>
        <p:txBody>
          <a:bodyPr>
            <a:noAutofit/>
          </a:bodyPr>
          <a:lstStyle/>
          <a:p>
            <a:r>
              <a:rPr lang="en-US" sz="2400" dirty="0" smtClean="0"/>
              <a:t>A voting method contains rules for valid voting and how votes are aggregated to yield a final result.  There are many different voting methods including:</a:t>
            </a:r>
          </a:p>
        </p:txBody>
      </p:sp>
      <p:sp>
        <p:nvSpPr>
          <p:cNvPr id="2" name="Title 1"/>
          <p:cNvSpPr>
            <a:spLocks noGrp="1"/>
          </p:cNvSpPr>
          <p:nvPr>
            <p:ph type="title"/>
          </p:nvPr>
        </p:nvSpPr>
        <p:spPr/>
        <p:txBody>
          <a:bodyPr/>
          <a:lstStyle/>
          <a:p>
            <a:r>
              <a:rPr lang="en-US" dirty="0" smtClean="0"/>
              <a:t>Voting Methods</a:t>
            </a:r>
            <a:endParaRPr lang="en-US" dirty="0"/>
          </a:p>
        </p:txBody>
      </p:sp>
      <p:sp>
        <p:nvSpPr>
          <p:cNvPr id="4" name="TextBox 3"/>
          <p:cNvSpPr txBox="1"/>
          <p:nvPr/>
        </p:nvSpPr>
        <p:spPr>
          <a:xfrm>
            <a:off x="914400" y="3124200"/>
            <a:ext cx="3200400" cy="2339102"/>
          </a:xfrm>
          <a:prstGeom prst="rect">
            <a:avLst/>
          </a:prstGeom>
          <a:noFill/>
        </p:spPr>
        <p:txBody>
          <a:bodyPr wrap="square" rtlCol="0">
            <a:spAutoFit/>
          </a:bodyPr>
          <a:lstStyle/>
          <a:p>
            <a:r>
              <a:rPr lang="en-US" sz="2400" b="1" dirty="0" smtClean="0"/>
              <a:t>Single Winner</a:t>
            </a:r>
          </a:p>
          <a:p>
            <a:endParaRPr lang="en-US" sz="2400" b="1" dirty="0" smtClean="0"/>
          </a:p>
          <a:p>
            <a:pPr>
              <a:buFont typeface="Arial" pitchFamily="34" charset="0"/>
              <a:buChar char="•"/>
            </a:pPr>
            <a:r>
              <a:rPr lang="en-US" sz="2000" dirty="0" err="1" smtClean="0"/>
              <a:t>Plurarlity</a:t>
            </a:r>
            <a:r>
              <a:rPr lang="en-US" sz="2000" dirty="0" smtClean="0"/>
              <a:t> Voting</a:t>
            </a:r>
          </a:p>
          <a:p>
            <a:pPr>
              <a:buFont typeface="Arial" pitchFamily="34" charset="0"/>
              <a:buChar char="•"/>
            </a:pPr>
            <a:r>
              <a:rPr lang="en-US" sz="2000" dirty="0" smtClean="0"/>
              <a:t>Approval Voting</a:t>
            </a:r>
          </a:p>
          <a:p>
            <a:pPr>
              <a:buFont typeface="Arial" pitchFamily="34" charset="0"/>
              <a:buChar char="•"/>
            </a:pPr>
            <a:r>
              <a:rPr lang="en-US" sz="2000" dirty="0" smtClean="0"/>
              <a:t>Condorcet Method</a:t>
            </a:r>
          </a:p>
          <a:p>
            <a:pPr>
              <a:buFont typeface="Arial" pitchFamily="34" charset="0"/>
              <a:buChar char="•"/>
            </a:pPr>
            <a:r>
              <a:rPr lang="en-US" sz="2000" dirty="0" err="1" smtClean="0"/>
              <a:t>Borda</a:t>
            </a:r>
            <a:r>
              <a:rPr lang="en-US" sz="2000" dirty="0" smtClean="0"/>
              <a:t> Count</a:t>
            </a:r>
          </a:p>
          <a:p>
            <a:endParaRPr lang="en-US" dirty="0"/>
          </a:p>
        </p:txBody>
      </p:sp>
      <p:sp>
        <p:nvSpPr>
          <p:cNvPr id="5" name="TextBox 4"/>
          <p:cNvSpPr txBox="1"/>
          <p:nvPr/>
        </p:nvSpPr>
        <p:spPr>
          <a:xfrm>
            <a:off x="5562600" y="3124200"/>
            <a:ext cx="2667000" cy="2062103"/>
          </a:xfrm>
          <a:prstGeom prst="rect">
            <a:avLst/>
          </a:prstGeom>
          <a:noFill/>
        </p:spPr>
        <p:txBody>
          <a:bodyPr wrap="square" rtlCol="0">
            <a:spAutoFit/>
          </a:bodyPr>
          <a:lstStyle/>
          <a:p>
            <a:r>
              <a:rPr lang="en-US" sz="2400" b="1" dirty="0" smtClean="0"/>
              <a:t>Multiple Winner</a:t>
            </a:r>
          </a:p>
          <a:p>
            <a:endParaRPr lang="en-US" sz="2400" b="1" dirty="0" smtClean="0"/>
          </a:p>
          <a:p>
            <a:pPr>
              <a:buFont typeface="Arial" pitchFamily="34" charset="0"/>
              <a:buChar char="•"/>
            </a:pPr>
            <a:r>
              <a:rPr lang="en-US" sz="2000" dirty="0" smtClean="0"/>
              <a:t>Cumulative Voting</a:t>
            </a:r>
          </a:p>
          <a:p>
            <a:pPr>
              <a:buFont typeface="Arial" pitchFamily="34" charset="0"/>
              <a:buChar char="•"/>
            </a:pPr>
            <a:r>
              <a:rPr lang="en-US" sz="2000" dirty="0" smtClean="0"/>
              <a:t>Limited Voting</a:t>
            </a:r>
          </a:p>
          <a:p>
            <a:pPr>
              <a:buFont typeface="Arial" pitchFamily="34" charset="0"/>
              <a:buChar char="•"/>
            </a:pPr>
            <a:r>
              <a:rPr lang="en-US" sz="2000" dirty="0" smtClean="0"/>
              <a:t>Parallel Voting</a:t>
            </a:r>
          </a:p>
          <a:p>
            <a:pPr>
              <a:buFont typeface="Arial" pitchFamily="34" charset="0"/>
              <a:buChar char="•"/>
            </a:pPr>
            <a:r>
              <a:rPr lang="en-US" sz="2000" dirty="0" smtClean="0"/>
              <a:t>Plurality-at-large</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2133599"/>
          </a:xfrm>
        </p:spPr>
        <p:txBody>
          <a:bodyPr>
            <a:normAutofit/>
          </a:bodyPr>
          <a:lstStyle/>
          <a:p>
            <a:r>
              <a:rPr lang="en-US" dirty="0" smtClean="0"/>
              <a:t>Condorcet Voting (Single-Winner):  All candidates are ranked and compared in pair-wise elections, whoever has the most wins is elected.</a:t>
            </a:r>
            <a:endParaRPr lang="en-US" dirty="0"/>
          </a:p>
        </p:txBody>
      </p:sp>
      <p:sp>
        <p:nvSpPr>
          <p:cNvPr id="2" name="Title 1"/>
          <p:cNvSpPr>
            <a:spLocks noGrp="1"/>
          </p:cNvSpPr>
          <p:nvPr>
            <p:ph type="title"/>
          </p:nvPr>
        </p:nvSpPr>
        <p:spPr/>
        <p:txBody>
          <a:bodyPr/>
          <a:lstStyle/>
          <a:p>
            <a:r>
              <a:rPr lang="en-US" dirty="0" smtClean="0"/>
              <a:t>Condorcet Method</a:t>
            </a:r>
            <a:endParaRPr lang="en-US" dirty="0"/>
          </a:p>
        </p:txBody>
      </p:sp>
      <p:pic>
        <p:nvPicPr>
          <p:cNvPr id="2050" name="Picture 2"/>
          <p:cNvPicPr>
            <a:picLocks noChangeAspect="1" noChangeArrowheads="1"/>
          </p:cNvPicPr>
          <p:nvPr/>
        </p:nvPicPr>
        <p:blipFill>
          <a:blip r:embed="rId2"/>
          <a:srcRect/>
          <a:stretch>
            <a:fillRect/>
          </a:stretch>
        </p:blipFill>
        <p:spPr bwMode="auto">
          <a:xfrm>
            <a:off x="5181600" y="2743200"/>
            <a:ext cx="2819400" cy="3649556"/>
          </a:xfrm>
          <a:prstGeom prst="rect">
            <a:avLst/>
          </a:prstGeom>
          <a:noFill/>
          <a:ln w="9525">
            <a:noFill/>
            <a:miter lim="800000"/>
            <a:headEnd/>
            <a:tailEnd/>
          </a:ln>
          <a:effectLst/>
        </p:spPr>
      </p:pic>
      <p:sp>
        <p:nvSpPr>
          <p:cNvPr id="5" name="TextBox 4"/>
          <p:cNvSpPr txBox="1"/>
          <p:nvPr/>
        </p:nvSpPr>
        <p:spPr>
          <a:xfrm>
            <a:off x="1905000" y="6477000"/>
            <a:ext cx="7010400" cy="246221"/>
          </a:xfrm>
          <a:prstGeom prst="rect">
            <a:avLst/>
          </a:prstGeom>
          <a:noFill/>
        </p:spPr>
        <p:txBody>
          <a:bodyPr wrap="square" rtlCol="0">
            <a:spAutoFit/>
          </a:bodyPr>
          <a:lstStyle/>
          <a:p>
            <a:r>
              <a:rPr lang="en-US" sz="1000" dirty="0" smtClean="0"/>
              <a:t>http://wpcontent.answers.com/wikipedia/commons/thumb/1/18/Preferential_ballot.svg/180px-Preferential_ballot.svg.png</a:t>
            </a:r>
            <a:endParaRPr lang="en-US"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a Condorcet election the voter ranks the list of candidates in order of preference (for example, the voter gives a 1 to their first preference, a 2 to their second preference…)</a:t>
            </a:r>
          </a:p>
          <a:p>
            <a:r>
              <a:rPr lang="en-US" dirty="0" smtClean="0"/>
              <a:t>When a voter does not give a full list of preferences they are assumed to prefer the candidates they have ranked over all other candidates.</a:t>
            </a:r>
            <a:endParaRPr lang="en-US" dirty="0"/>
          </a:p>
        </p:txBody>
      </p:sp>
      <p:sp>
        <p:nvSpPr>
          <p:cNvPr id="2" name="Title 1"/>
          <p:cNvSpPr>
            <a:spLocks noGrp="1"/>
          </p:cNvSpPr>
          <p:nvPr>
            <p:ph type="title"/>
          </p:nvPr>
        </p:nvSpPr>
        <p:spPr/>
        <p:txBody>
          <a:bodyPr/>
          <a:lstStyle/>
          <a:p>
            <a:r>
              <a:rPr lang="en-US" dirty="0" smtClean="0"/>
              <a:t>Voting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count is conducted by putting every candidate against every other candidate in a series of imaginary one-on-one contests.  The winner of each pairing is the candidate preferred by a majority of voters.</a:t>
            </a:r>
            <a:endParaRPr lang="en-US" dirty="0"/>
          </a:p>
        </p:txBody>
      </p:sp>
      <p:sp>
        <p:nvSpPr>
          <p:cNvPr id="2" name="Title 1"/>
          <p:cNvSpPr>
            <a:spLocks noGrp="1"/>
          </p:cNvSpPr>
          <p:nvPr>
            <p:ph type="title"/>
          </p:nvPr>
        </p:nvSpPr>
        <p:spPr/>
        <p:txBody>
          <a:bodyPr/>
          <a:lstStyle/>
          <a:p>
            <a:r>
              <a:rPr lang="en-US" dirty="0" smtClean="0"/>
              <a:t>Finding the Winner</a:t>
            </a:r>
            <a:endParaRPr lang="en-US" dirty="0"/>
          </a:p>
        </p:txBody>
      </p:sp>
      <p:pic>
        <p:nvPicPr>
          <p:cNvPr id="3074" name="Picture 2"/>
          <p:cNvPicPr>
            <a:picLocks noChangeAspect="1" noChangeArrowheads="1"/>
          </p:cNvPicPr>
          <p:nvPr/>
        </p:nvPicPr>
        <p:blipFill>
          <a:blip r:embed="rId2"/>
          <a:srcRect/>
          <a:stretch>
            <a:fillRect/>
          </a:stretch>
        </p:blipFill>
        <p:spPr bwMode="auto">
          <a:xfrm>
            <a:off x="2209800" y="3810000"/>
            <a:ext cx="4724400" cy="2362200"/>
          </a:xfrm>
          <a:prstGeom prst="rect">
            <a:avLst/>
          </a:prstGeom>
          <a:noFill/>
          <a:ln w="9525">
            <a:noFill/>
            <a:miter lim="800000"/>
            <a:headEnd/>
            <a:tailEnd/>
          </a:ln>
          <a:effectLst/>
        </p:spPr>
      </p:pic>
      <p:sp>
        <p:nvSpPr>
          <p:cNvPr id="5" name="TextBox 4"/>
          <p:cNvSpPr txBox="1"/>
          <p:nvPr/>
        </p:nvSpPr>
        <p:spPr>
          <a:xfrm>
            <a:off x="1828800" y="6324600"/>
            <a:ext cx="7315200" cy="246221"/>
          </a:xfrm>
          <a:prstGeom prst="rect">
            <a:avLst/>
          </a:prstGeom>
          <a:noFill/>
        </p:spPr>
        <p:txBody>
          <a:bodyPr wrap="square" rtlCol="0">
            <a:spAutoFit/>
          </a:bodyPr>
          <a:lstStyle/>
          <a:p>
            <a:r>
              <a:rPr lang="en-US" sz="1000" dirty="0" smtClean="0"/>
              <a:t>http://2.bp.blogspot.com/_I09-P7XJc4U/Rj9BPwP9VlI/AAAAAAAAAbA/s4v7YGgAHTg/s400/kitten-fight.jpg</a:t>
            </a:r>
            <a:endParaRPr lang="en-US" sz="1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dirty="0"/>
              <a:t>Given a voting profile for an election with </a:t>
            </a:r>
            <a:r>
              <a:rPr lang="en-US" i="1" dirty="0"/>
              <a:t>n </a:t>
            </a:r>
            <a:r>
              <a:rPr lang="en-US" dirty="0"/>
              <a:t>candidates, </a:t>
            </a:r>
            <a:r>
              <a:rPr lang="en-US" dirty="0" smtClean="0"/>
              <a:t>its corresponding </a:t>
            </a:r>
            <a:r>
              <a:rPr lang="en-US" dirty="0"/>
              <a:t>Condorcet </a:t>
            </a:r>
            <a:r>
              <a:rPr lang="en-US" dirty="0" smtClean="0"/>
              <a:t>digraph </a:t>
            </a:r>
            <a:r>
              <a:rPr lang="en-US" i="1" dirty="0"/>
              <a:t>G </a:t>
            </a:r>
            <a:r>
              <a:rPr lang="en-US" dirty="0"/>
              <a:t>= (</a:t>
            </a:r>
            <a:r>
              <a:rPr lang="en-US" i="1" dirty="0"/>
              <a:t>V, </a:t>
            </a:r>
            <a:r>
              <a:rPr lang="en-US" i="1" dirty="0" smtClean="0"/>
              <a:t>A</a:t>
            </a:r>
            <a:r>
              <a:rPr lang="en-US" dirty="0" smtClean="0"/>
              <a:t>) </a:t>
            </a:r>
            <a:r>
              <a:rPr lang="en-US" dirty="0"/>
              <a:t>has one </a:t>
            </a:r>
            <a:r>
              <a:rPr lang="en-US" dirty="0" smtClean="0"/>
              <a:t>vertex for </a:t>
            </a:r>
            <a:r>
              <a:rPr lang="en-US" dirty="0"/>
              <a:t>each of the </a:t>
            </a:r>
            <a:r>
              <a:rPr lang="en-US" i="1" dirty="0"/>
              <a:t>n </a:t>
            </a:r>
            <a:r>
              <a:rPr lang="en-US" dirty="0"/>
              <a:t>candidates. For each candidate pair (</a:t>
            </a:r>
            <a:r>
              <a:rPr lang="en-US" i="1" dirty="0"/>
              <a:t>x, y</a:t>
            </a:r>
            <a:r>
              <a:rPr lang="en-US" dirty="0" smtClean="0"/>
              <a:t>), there </a:t>
            </a:r>
            <a:r>
              <a:rPr lang="en-US" dirty="0"/>
              <a:t>exists an </a:t>
            </a:r>
            <a:r>
              <a:rPr lang="en-US" dirty="0" smtClean="0"/>
              <a:t>arc </a:t>
            </a:r>
            <a:r>
              <a:rPr lang="en-US" dirty="0"/>
              <a:t>from </a:t>
            </a:r>
            <a:r>
              <a:rPr lang="en-US" i="1" dirty="0"/>
              <a:t>x </a:t>
            </a:r>
            <a:r>
              <a:rPr lang="en-US" dirty="0"/>
              <a:t>to </a:t>
            </a:r>
            <a:r>
              <a:rPr lang="en-US" i="1" dirty="0"/>
              <a:t>y </a:t>
            </a:r>
            <a:r>
              <a:rPr lang="en-US" dirty="0"/>
              <a:t>(denoted by </a:t>
            </a:r>
            <a:r>
              <a:rPr lang="en-US" i="1" dirty="0"/>
              <a:t>x → y</a:t>
            </a:r>
            <a:r>
              <a:rPr lang="en-US" dirty="0"/>
              <a:t>) if </a:t>
            </a:r>
            <a:r>
              <a:rPr lang="en-US" i="1" dirty="0" smtClean="0"/>
              <a:t>x </a:t>
            </a:r>
            <a:r>
              <a:rPr lang="en-US" dirty="0" smtClean="0"/>
              <a:t>would </a:t>
            </a:r>
            <a:r>
              <a:rPr lang="en-US" dirty="0"/>
              <a:t>receive at least as many votes as </a:t>
            </a:r>
            <a:r>
              <a:rPr lang="en-US" i="1" dirty="0"/>
              <a:t>y </a:t>
            </a:r>
            <a:r>
              <a:rPr lang="en-US" dirty="0"/>
              <a:t>in a </a:t>
            </a:r>
            <a:r>
              <a:rPr lang="en-US" dirty="0" smtClean="0"/>
              <a:t>head-to-head contest</a:t>
            </a:r>
            <a:r>
              <a:rPr lang="en-US" dirty="0"/>
              <a:t>. In other words, </a:t>
            </a:r>
            <a:r>
              <a:rPr lang="en-US" i="1" dirty="0"/>
              <a:t>x → y </a:t>
            </a:r>
            <a:r>
              <a:rPr lang="en-US" dirty="0"/>
              <a:t>if </a:t>
            </a:r>
            <a:r>
              <a:rPr lang="en-US" i="1" dirty="0"/>
              <a:t>x </a:t>
            </a:r>
            <a:r>
              <a:rPr lang="en-US" dirty="0"/>
              <a:t>is ranked above </a:t>
            </a:r>
            <a:r>
              <a:rPr lang="en-US" i="1" dirty="0"/>
              <a:t>y </a:t>
            </a:r>
            <a:r>
              <a:rPr lang="en-US" dirty="0"/>
              <a:t>by </a:t>
            </a:r>
            <a:r>
              <a:rPr lang="en-US" dirty="0" smtClean="0"/>
              <a:t>at least </a:t>
            </a:r>
            <a:r>
              <a:rPr lang="en-US" dirty="0"/>
              <a:t>as many voters as ranked </a:t>
            </a:r>
            <a:r>
              <a:rPr lang="en-US" i="1" dirty="0"/>
              <a:t>y </a:t>
            </a:r>
            <a:r>
              <a:rPr lang="en-US" dirty="0"/>
              <a:t>above </a:t>
            </a:r>
            <a:r>
              <a:rPr lang="en-US" i="1" dirty="0"/>
              <a:t>x</a:t>
            </a:r>
            <a:r>
              <a:rPr lang="en-US" dirty="0"/>
              <a:t>. For the </a:t>
            </a:r>
            <a:r>
              <a:rPr lang="en-US" dirty="0" smtClean="0"/>
              <a:t> candidates that </a:t>
            </a:r>
            <a:r>
              <a:rPr lang="en-US" dirty="0"/>
              <a:t>tie there is an </a:t>
            </a:r>
            <a:r>
              <a:rPr lang="en-US" dirty="0" smtClean="0"/>
              <a:t>arc </a:t>
            </a:r>
            <a:r>
              <a:rPr lang="en-US" dirty="0"/>
              <a:t>pointing in each direction (</a:t>
            </a:r>
            <a:r>
              <a:rPr lang="en-US" dirty="0" smtClean="0"/>
              <a:t>denoted </a:t>
            </a:r>
            <a:r>
              <a:rPr lang="en-US" i="1" dirty="0" smtClean="0"/>
              <a:t>x </a:t>
            </a:r>
            <a:r>
              <a:rPr lang="en-US" i="1" dirty="0"/>
              <a:t>↔ y</a:t>
            </a:r>
            <a:r>
              <a:rPr lang="en-US" dirty="0"/>
              <a:t>).</a:t>
            </a:r>
          </a:p>
          <a:p>
            <a:r>
              <a:rPr lang="en-US" dirty="0"/>
              <a:t>The Condorcet </a:t>
            </a:r>
            <a:r>
              <a:rPr lang="en-US" dirty="0" smtClean="0"/>
              <a:t>digraph </a:t>
            </a:r>
            <a:r>
              <a:rPr lang="en-US" dirty="0"/>
              <a:t>of any profile contains at least </a:t>
            </a:r>
            <a:r>
              <a:rPr lang="en-US" dirty="0" smtClean="0"/>
              <a:t>one arc </a:t>
            </a:r>
            <a:r>
              <a:rPr lang="en-US" dirty="0"/>
              <a:t>between every pair of candidates. We call </a:t>
            </a:r>
            <a:r>
              <a:rPr lang="en-US" dirty="0" smtClean="0"/>
              <a:t>digraphs with at </a:t>
            </a:r>
            <a:r>
              <a:rPr lang="en-US" dirty="0"/>
              <a:t>least one edge between any two nodes </a:t>
            </a:r>
            <a:r>
              <a:rPr lang="en-US" i="1" dirty="0"/>
              <a:t>semi-complete</a:t>
            </a:r>
            <a:r>
              <a:rPr lang="en-US" dirty="0" smtClean="0"/>
              <a:t>.</a:t>
            </a:r>
          </a:p>
          <a:p>
            <a:r>
              <a:rPr lang="en-US" dirty="0"/>
              <a:t>Any candidate that beats or ties with all others is called </a:t>
            </a:r>
            <a:r>
              <a:rPr lang="en-US" dirty="0" smtClean="0"/>
              <a:t>a Condorcet </a:t>
            </a:r>
            <a:r>
              <a:rPr lang="en-US" dirty="0"/>
              <a:t>winner. In the Condorcet </a:t>
            </a:r>
            <a:r>
              <a:rPr lang="en-US" dirty="0" smtClean="0"/>
              <a:t>digraph</a:t>
            </a:r>
            <a:r>
              <a:rPr lang="en-US" dirty="0"/>
              <a:t>, this </a:t>
            </a:r>
            <a:r>
              <a:rPr lang="en-US" dirty="0" smtClean="0"/>
              <a:t>corresponds to </a:t>
            </a:r>
            <a:r>
              <a:rPr lang="en-US" dirty="0"/>
              <a:t>having an out-degree of </a:t>
            </a:r>
            <a:r>
              <a:rPr lang="en-US" i="1" dirty="0"/>
              <a:t>n − </a:t>
            </a:r>
            <a:r>
              <a:rPr lang="en-US" dirty="0" smtClean="0"/>
              <a:t>1</a:t>
            </a:r>
            <a:endParaRPr lang="en-US" dirty="0"/>
          </a:p>
          <a:p>
            <a:endParaRPr lang="en-US" dirty="0"/>
          </a:p>
        </p:txBody>
      </p:sp>
      <p:sp>
        <p:nvSpPr>
          <p:cNvPr id="2" name="Title 1"/>
          <p:cNvSpPr>
            <a:spLocks noGrp="1"/>
          </p:cNvSpPr>
          <p:nvPr>
            <p:ph type="title"/>
          </p:nvPr>
        </p:nvSpPr>
        <p:spPr/>
        <p:txBody>
          <a:bodyPr/>
          <a:lstStyle/>
          <a:p>
            <a:r>
              <a:rPr lang="en-US" dirty="0" smtClean="0"/>
              <a:t>Condorcet Directed Graph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1676399"/>
          </a:xfrm>
        </p:spPr>
        <p:txBody>
          <a:bodyPr>
            <a:normAutofit lnSpcReduction="10000"/>
          </a:bodyPr>
          <a:lstStyle/>
          <a:p>
            <a:r>
              <a:rPr lang="en-US" dirty="0"/>
              <a:t>The Condorcet voting algorithm is a </a:t>
            </a:r>
            <a:r>
              <a:rPr lang="en-US" dirty="0" err="1"/>
              <a:t>majoritarian</a:t>
            </a:r>
            <a:r>
              <a:rPr lang="en-US" dirty="0"/>
              <a:t> </a:t>
            </a:r>
            <a:r>
              <a:rPr lang="en-US" dirty="0" smtClean="0"/>
              <a:t>method which </a:t>
            </a:r>
            <a:r>
              <a:rPr lang="en-US" dirty="0"/>
              <a:t>specifies that the winner of the election is the </a:t>
            </a:r>
            <a:r>
              <a:rPr lang="en-US" dirty="0" smtClean="0"/>
              <a:t>candidate(s</a:t>
            </a:r>
            <a:r>
              <a:rPr lang="en-US" dirty="0"/>
              <a:t>) that beats or ties with every other candidate in </a:t>
            </a:r>
            <a:r>
              <a:rPr lang="en-US" dirty="0" smtClean="0"/>
              <a:t>a pair-wise </a:t>
            </a:r>
            <a:r>
              <a:rPr lang="en-US" dirty="0" smtClean="0"/>
              <a:t>comparison</a:t>
            </a:r>
            <a:endParaRPr lang="en-US" dirty="0"/>
          </a:p>
          <a:p>
            <a:endParaRPr lang="en-US" dirty="0"/>
          </a:p>
        </p:txBody>
      </p:sp>
      <p:sp>
        <p:nvSpPr>
          <p:cNvPr id="2" name="Title 1"/>
          <p:cNvSpPr>
            <a:spLocks noGrp="1"/>
          </p:cNvSpPr>
          <p:nvPr>
            <p:ph type="title"/>
          </p:nvPr>
        </p:nvSpPr>
        <p:spPr/>
        <p:txBody>
          <a:bodyPr/>
          <a:lstStyle/>
          <a:p>
            <a:r>
              <a:rPr lang="en-US" dirty="0" smtClean="0"/>
              <a:t>Condorcet Voting Algorithm</a:t>
            </a:r>
            <a:endParaRPr lang="en-US" dirty="0"/>
          </a:p>
        </p:txBody>
      </p:sp>
      <p:sp>
        <p:nvSpPr>
          <p:cNvPr id="4" name="TextBox 3"/>
          <p:cNvSpPr txBox="1"/>
          <p:nvPr/>
        </p:nvSpPr>
        <p:spPr>
          <a:xfrm>
            <a:off x="1828800" y="3581400"/>
            <a:ext cx="5562600" cy="2954655"/>
          </a:xfrm>
          <a:prstGeom prst="rect">
            <a:avLst/>
          </a:prstGeom>
          <a:noFill/>
        </p:spPr>
        <p:txBody>
          <a:bodyPr wrap="square" rtlCol="0">
            <a:spAutoFit/>
          </a:bodyPr>
          <a:lstStyle/>
          <a:p>
            <a:pPr>
              <a:buNone/>
            </a:pPr>
            <a:r>
              <a:rPr lang="en-US" sz="2400" b="1" dirty="0" smtClean="0"/>
              <a:t>Algorithm 1 </a:t>
            </a:r>
            <a:r>
              <a:rPr lang="en-US" sz="2400" dirty="0" smtClean="0"/>
              <a:t>Simple Majority Runoff.</a:t>
            </a:r>
          </a:p>
          <a:p>
            <a:r>
              <a:rPr lang="en-US" sz="2400" dirty="0" smtClean="0"/>
              <a:t>1: </a:t>
            </a:r>
            <a:r>
              <a:rPr lang="en-US" sz="2400" i="1" dirty="0" smtClean="0"/>
              <a:t>count </a:t>
            </a:r>
            <a:r>
              <a:rPr lang="en-US" sz="2400" dirty="0" smtClean="0"/>
              <a:t>= 0</a:t>
            </a:r>
          </a:p>
          <a:p>
            <a:r>
              <a:rPr lang="en-US" sz="2400" dirty="0" smtClean="0"/>
              <a:t>2: </a:t>
            </a:r>
            <a:r>
              <a:rPr lang="en-US" sz="2400" b="1" dirty="0" smtClean="0"/>
              <a:t>for </a:t>
            </a:r>
            <a:r>
              <a:rPr lang="en-US" sz="2400" dirty="0" smtClean="0"/>
              <a:t>each of the </a:t>
            </a:r>
            <a:r>
              <a:rPr lang="en-US" sz="2400" i="1" dirty="0" smtClean="0"/>
              <a:t>k </a:t>
            </a:r>
            <a:r>
              <a:rPr lang="en-US" sz="2400" dirty="0" smtClean="0"/>
              <a:t>candidates </a:t>
            </a:r>
            <a:r>
              <a:rPr lang="en-US" sz="2400" i="1" dirty="0" err="1" smtClean="0"/>
              <a:t>k</a:t>
            </a:r>
            <a:r>
              <a:rPr lang="en-US" sz="2400" i="1" baseline="-25000" dirty="0" err="1" smtClean="0"/>
              <a:t>i</a:t>
            </a:r>
            <a:r>
              <a:rPr lang="en-US" sz="2400" baseline="-25000" dirty="0" smtClean="0"/>
              <a:t>  </a:t>
            </a:r>
            <a:r>
              <a:rPr lang="en-US" sz="2400" b="1" dirty="0" smtClean="0"/>
              <a:t>do</a:t>
            </a:r>
            <a:endParaRPr lang="en-US" sz="2400" dirty="0" smtClean="0"/>
          </a:p>
          <a:p>
            <a:r>
              <a:rPr lang="en-US" sz="2400" dirty="0" smtClean="0"/>
              <a:t>3: If </a:t>
            </a:r>
            <a:r>
              <a:rPr lang="en-US" sz="2400" i="1" dirty="0" err="1" smtClean="0"/>
              <a:t>k</a:t>
            </a:r>
            <a:r>
              <a:rPr lang="en-US" sz="2400" i="1" baseline="-25000" dirty="0" err="1" smtClean="0"/>
              <a:t>i</a:t>
            </a:r>
            <a:r>
              <a:rPr lang="en-US" sz="2400" i="1" dirty="0" smtClean="0"/>
              <a:t> </a:t>
            </a:r>
            <a:r>
              <a:rPr lang="en-US" sz="2400" dirty="0" smtClean="0"/>
              <a:t>ranks </a:t>
            </a:r>
            <a:r>
              <a:rPr lang="en-US" sz="2400" i="1" dirty="0" smtClean="0"/>
              <a:t>d</a:t>
            </a:r>
            <a:r>
              <a:rPr lang="en-US" sz="2400" dirty="0" smtClean="0"/>
              <a:t>1 above </a:t>
            </a:r>
            <a:r>
              <a:rPr lang="en-US" sz="2400" i="1" dirty="0" smtClean="0"/>
              <a:t>d</a:t>
            </a:r>
            <a:r>
              <a:rPr lang="en-US" sz="2400" dirty="0" smtClean="0"/>
              <a:t>2, </a:t>
            </a:r>
            <a:r>
              <a:rPr lang="en-US" sz="2400" i="1" dirty="0" smtClean="0"/>
              <a:t>count</a:t>
            </a:r>
            <a:r>
              <a:rPr lang="en-US" sz="2400" dirty="0" smtClean="0"/>
              <a:t>++</a:t>
            </a:r>
          </a:p>
          <a:p>
            <a:r>
              <a:rPr lang="en-US" sz="2400" dirty="0" smtClean="0"/>
              <a:t>4: If </a:t>
            </a:r>
            <a:r>
              <a:rPr lang="en-US" sz="2400" i="1" dirty="0" err="1" smtClean="0"/>
              <a:t>k</a:t>
            </a:r>
            <a:r>
              <a:rPr lang="en-US" sz="2400" i="1" baseline="-25000" dirty="0" err="1" smtClean="0"/>
              <a:t>i</a:t>
            </a:r>
            <a:r>
              <a:rPr lang="en-US" sz="2400" i="1" dirty="0" smtClean="0"/>
              <a:t> </a:t>
            </a:r>
            <a:r>
              <a:rPr lang="en-US" sz="2400" dirty="0" smtClean="0"/>
              <a:t>ranks </a:t>
            </a:r>
            <a:r>
              <a:rPr lang="en-US" sz="2400" i="1" dirty="0" smtClean="0"/>
              <a:t>d</a:t>
            </a:r>
            <a:r>
              <a:rPr lang="en-US" sz="2400" dirty="0" smtClean="0"/>
              <a:t>2 above </a:t>
            </a:r>
            <a:r>
              <a:rPr lang="en-US" sz="2400" i="1" dirty="0" smtClean="0"/>
              <a:t>d</a:t>
            </a:r>
            <a:r>
              <a:rPr lang="en-US" sz="2400" dirty="0" smtClean="0"/>
              <a:t>1, </a:t>
            </a:r>
            <a:r>
              <a:rPr lang="en-US" sz="2400" i="1" dirty="0" smtClean="0"/>
              <a:t>count−−</a:t>
            </a:r>
            <a:endParaRPr lang="en-US" sz="2400" dirty="0" smtClean="0"/>
          </a:p>
          <a:p>
            <a:r>
              <a:rPr lang="en-US" sz="2400" dirty="0" smtClean="0"/>
              <a:t>5: If </a:t>
            </a:r>
            <a:r>
              <a:rPr lang="en-US" sz="2400" i="1" dirty="0" smtClean="0"/>
              <a:t>count &gt; </a:t>
            </a:r>
            <a:r>
              <a:rPr lang="en-US" sz="2400" dirty="0" smtClean="0"/>
              <a:t>0, rank </a:t>
            </a:r>
            <a:r>
              <a:rPr lang="en-US" sz="2400" i="1" dirty="0" smtClean="0"/>
              <a:t>d</a:t>
            </a:r>
            <a:r>
              <a:rPr lang="en-US" sz="2400" dirty="0" smtClean="0"/>
              <a:t>1 better than </a:t>
            </a:r>
            <a:r>
              <a:rPr lang="en-US" sz="2400" i="1" dirty="0" smtClean="0"/>
              <a:t>d</a:t>
            </a:r>
            <a:r>
              <a:rPr lang="en-US" sz="2400" dirty="0" smtClean="0"/>
              <a:t>2</a:t>
            </a:r>
          </a:p>
          <a:p>
            <a:r>
              <a:rPr lang="en-US" sz="2400" dirty="0" smtClean="0"/>
              <a:t>6: Else rank </a:t>
            </a:r>
            <a:r>
              <a:rPr lang="en-US" sz="2400" i="1" dirty="0" smtClean="0"/>
              <a:t>d</a:t>
            </a:r>
            <a:r>
              <a:rPr lang="en-US" sz="2400" dirty="0" smtClean="0"/>
              <a:t>2 better than </a:t>
            </a:r>
            <a:r>
              <a:rPr lang="en-US" sz="2400" i="1" dirty="0" smtClean="0"/>
              <a:t>d</a:t>
            </a:r>
            <a:r>
              <a:rPr lang="en-US" sz="2400" dirty="0" smtClean="0"/>
              <a:t>1</a:t>
            </a:r>
          </a:p>
          <a:p>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190999"/>
          </a:xfrm>
        </p:spPr>
        <p:txBody>
          <a:bodyPr>
            <a:normAutofit/>
          </a:bodyPr>
          <a:lstStyle/>
          <a:p>
            <a:endParaRPr lang="en-US" sz="2400" dirty="0" smtClean="0"/>
          </a:p>
          <a:p>
            <a:r>
              <a:rPr lang="en-US" sz="2400" dirty="0" smtClean="0"/>
              <a:t>The Condorcet voting algorithm is a </a:t>
            </a:r>
            <a:r>
              <a:rPr lang="en-US" sz="2400" dirty="0" err="1" smtClean="0"/>
              <a:t>majoritarian</a:t>
            </a:r>
            <a:r>
              <a:rPr lang="en-US" sz="2400" dirty="0" smtClean="0"/>
              <a:t> method which specifies that the winner of the election is the candidate(s) that beats or ties with every other candidate in a pair-wise comparison</a:t>
            </a:r>
          </a:p>
          <a:p>
            <a:r>
              <a:rPr lang="en-US" sz="2400" dirty="0" smtClean="0"/>
              <a:t>We </a:t>
            </a:r>
            <a:r>
              <a:rPr lang="en-US" sz="2400" dirty="0" smtClean="0"/>
              <a:t>can generalize the notion of our winner being the winner of all pair-wise contests to </a:t>
            </a:r>
            <a:r>
              <a:rPr lang="en-US" sz="2400" dirty="0"/>
              <a:t>generate a ranked list of candidates by </a:t>
            </a:r>
            <a:r>
              <a:rPr lang="en-US" sz="2400" dirty="0" smtClean="0"/>
              <a:t>modeling </a:t>
            </a:r>
            <a:r>
              <a:rPr lang="en-US" sz="2400" dirty="0"/>
              <a:t>the election with </a:t>
            </a:r>
            <a:r>
              <a:rPr lang="en-US" sz="2400" dirty="0" smtClean="0"/>
              <a:t>our digraph previously described.  A </a:t>
            </a:r>
            <a:r>
              <a:rPr lang="en-US" sz="2400" dirty="0"/>
              <a:t>Hamiltonian traversal </a:t>
            </a:r>
            <a:r>
              <a:rPr lang="en-US" sz="2400" dirty="0" smtClean="0"/>
              <a:t>of this </a:t>
            </a:r>
            <a:r>
              <a:rPr lang="en-US" sz="2400" dirty="0"/>
              <a:t>graph will produce the election </a:t>
            </a:r>
            <a:r>
              <a:rPr lang="en-US" sz="2400" dirty="0" smtClean="0"/>
              <a:t>rankings</a:t>
            </a:r>
            <a:endParaRPr lang="en-US" sz="2400" dirty="0"/>
          </a:p>
          <a:p>
            <a:endParaRPr lang="en-US" dirty="0"/>
          </a:p>
        </p:txBody>
      </p:sp>
      <p:sp>
        <p:nvSpPr>
          <p:cNvPr id="2" name="Title 1"/>
          <p:cNvSpPr>
            <a:spLocks noGrp="1"/>
          </p:cNvSpPr>
          <p:nvPr>
            <p:ph type="title"/>
          </p:nvPr>
        </p:nvSpPr>
        <p:spPr/>
        <p:txBody>
          <a:bodyPr/>
          <a:lstStyle/>
          <a:p>
            <a:r>
              <a:rPr lang="en-US" dirty="0" smtClean="0"/>
              <a:t>Condorcet </a:t>
            </a:r>
            <a:r>
              <a:rPr lang="en-US" dirty="0" smtClean="0"/>
              <a:t>Voting Algorithm</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1943</TotalTime>
  <Words>1818</Words>
  <Application>Microsoft Office PowerPoint</Application>
  <PresentationFormat>On-screen Show (4:3)</PresentationFormat>
  <Paragraphs>111</Paragraphs>
  <Slides>26</Slides>
  <Notes>0</Notes>
  <HiddenSlides>7</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Paper</vt:lpstr>
      <vt:lpstr>Condorcet Voting</vt:lpstr>
      <vt:lpstr>Voting Theory</vt:lpstr>
      <vt:lpstr>Voting Methods</vt:lpstr>
      <vt:lpstr>Condorcet Method</vt:lpstr>
      <vt:lpstr>Voting</vt:lpstr>
      <vt:lpstr>Finding the Winner</vt:lpstr>
      <vt:lpstr>Condorcet Directed Graph</vt:lpstr>
      <vt:lpstr>Condorcet Voting Algorithm</vt:lpstr>
      <vt:lpstr>Condorcet Voting Algorithm</vt:lpstr>
      <vt:lpstr>Condorcet Digraph</vt:lpstr>
      <vt:lpstr>Ice Cream Example</vt:lpstr>
      <vt:lpstr>Ice Cream Example</vt:lpstr>
      <vt:lpstr>Condorcet’s Paradox</vt:lpstr>
      <vt:lpstr>Condorcet’s Paradox</vt:lpstr>
      <vt:lpstr>Strongly Connected Components of the Condorcet Digraph</vt:lpstr>
      <vt:lpstr>Strongly Connected Components of the Condorcet Digraph</vt:lpstr>
      <vt:lpstr>Strongly Connected Components of Condorcet Digraphs</vt:lpstr>
      <vt:lpstr>Summary</vt:lpstr>
      <vt:lpstr>Condorcet Paths</vt:lpstr>
      <vt:lpstr>Theorem 1</vt:lpstr>
      <vt:lpstr>Theorem 1</vt:lpstr>
      <vt:lpstr>Theorem 2</vt:lpstr>
      <vt:lpstr>Condorcet Paths</vt:lpstr>
      <vt:lpstr>Condorcet-fuse Algorithm</vt:lpstr>
      <vt:lpstr>References</vt:lpstr>
      <vt:lpstr>Questions?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Condorcet Voting</dc:title>
  <dc:creator>Jake</dc:creator>
  <cp:lastModifiedBy>Jake</cp:lastModifiedBy>
  <cp:revision>58</cp:revision>
  <dcterms:created xsi:type="dcterms:W3CDTF">2009-04-26T16:23:36Z</dcterms:created>
  <dcterms:modified xsi:type="dcterms:W3CDTF">2009-05-06T04:30:56Z</dcterms:modified>
</cp:coreProperties>
</file>