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0"/>
  </p:notesMasterIdLst>
  <p:sldIdLst>
    <p:sldId id="538" r:id="rId2"/>
    <p:sldId id="453" r:id="rId3"/>
    <p:sldId id="455" r:id="rId4"/>
    <p:sldId id="456" r:id="rId5"/>
    <p:sldId id="457" r:id="rId6"/>
    <p:sldId id="458" r:id="rId7"/>
    <p:sldId id="459" r:id="rId8"/>
    <p:sldId id="460" r:id="rId9"/>
    <p:sldId id="539" r:id="rId10"/>
    <p:sldId id="461" r:id="rId11"/>
    <p:sldId id="462" r:id="rId12"/>
    <p:sldId id="463" r:id="rId13"/>
    <p:sldId id="537" r:id="rId14"/>
    <p:sldId id="320" r:id="rId15"/>
    <p:sldId id="464" r:id="rId16"/>
    <p:sldId id="465" r:id="rId17"/>
    <p:sldId id="294" r:id="rId18"/>
    <p:sldId id="293" r:id="rId19"/>
    <p:sldId id="289" r:id="rId20"/>
    <p:sldId id="291" r:id="rId21"/>
    <p:sldId id="292" r:id="rId22"/>
    <p:sldId id="347" r:id="rId23"/>
    <p:sldId id="540" r:id="rId24"/>
    <p:sldId id="541" r:id="rId25"/>
    <p:sldId id="470" r:id="rId26"/>
    <p:sldId id="471" r:id="rId27"/>
    <p:sldId id="309" r:id="rId28"/>
    <p:sldId id="467" r:id="rId29"/>
    <p:sldId id="533" r:id="rId30"/>
    <p:sldId id="534" r:id="rId31"/>
    <p:sldId id="542" r:id="rId32"/>
    <p:sldId id="543" r:id="rId33"/>
    <p:sldId id="544" r:id="rId34"/>
    <p:sldId id="536" r:id="rId35"/>
    <p:sldId id="535" r:id="rId36"/>
    <p:sldId id="500" r:id="rId37"/>
    <p:sldId id="501" r:id="rId38"/>
    <p:sldId id="502" r:id="rId39"/>
    <p:sldId id="503" r:id="rId40"/>
    <p:sldId id="504" r:id="rId41"/>
    <p:sldId id="505" r:id="rId42"/>
    <p:sldId id="506" r:id="rId43"/>
    <p:sldId id="507" r:id="rId44"/>
    <p:sldId id="508" r:id="rId45"/>
    <p:sldId id="509" r:id="rId46"/>
    <p:sldId id="510" r:id="rId47"/>
    <p:sldId id="511" r:id="rId48"/>
    <p:sldId id="512" r:id="rId49"/>
    <p:sldId id="513" r:id="rId50"/>
    <p:sldId id="514" r:id="rId51"/>
    <p:sldId id="515" r:id="rId52"/>
    <p:sldId id="516" r:id="rId53"/>
    <p:sldId id="517" r:id="rId54"/>
    <p:sldId id="518" r:id="rId55"/>
    <p:sldId id="367" r:id="rId56"/>
    <p:sldId id="475" r:id="rId57"/>
    <p:sldId id="396" r:id="rId58"/>
    <p:sldId id="389" r:id="rId59"/>
    <p:sldId id="390" r:id="rId60"/>
    <p:sldId id="391" r:id="rId61"/>
    <p:sldId id="393" r:id="rId62"/>
    <p:sldId id="395" r:id="rId63"/>
    <p:sldId id="394" r:id="rId64"/>
    <p:sldId id="429" r:id="rId65"/>
    <p:sldId id="431" r:id="rId66"/>
    <p:sldId id="432" r:id="rId67"/>
    <p:sldId id="433" r:id="rId68"/>
    <p:sldId id="434" r:id="rId69"/>
    <p:sldId id="435" r:id="rId70"/>
    <p:sldId id="686" r:id="rId71"/>
    <p:sldId id="403" r:id="rId72"/>
    <p:sldId id="404" r:id="rId73"/>
    <p:sldId id="405" r:id="rId74"/>
    <p:sldId id="406" r:id="rId75"/>
    <p:sldId id="407" r:id="rId76"/>
    <p:sldId id="687" r:id="rId77"/>
    <p:sldId id="531" r:id="rId78"/>
    <p:sldId id="688" r:id="rId79"/>
    <p:sldId id="301" r:id="rId80"/>
    <p:sldId id="689" r:id="rId81"/>
    <p:sldId id="380" r:id="rId82"/>
    <p:sldId id="381" r:id="rId83"/>
    <p:sldId id="382" r:id="rId84"/>
    <p:sldId id="384" r:id="rId85"/>
    <p:sldId id="385" r:id="rId86"/>
    <p:sldId id="386" r:id="rId87"/>
    <p:sldId id="388" r:id="rId88"/>
    <p:sldId id="423" r:id="rId89"/>
    <p:sldId id="375" r:id="rId90"/>
    <p:sldId id="359" r:id="rId91"/>
    <p:sldId id="366" r:id="rId92"/>
    <p:sldId id="365" r:id="rId93"/>
    <p:sldId id="376" r:id="rId94"/>
    <p:sldId id="402" r:id="rId95"/>
    <p:sldId id="368" r:id="rId96"/>
    <p:sldId id="685" r:id="rId97"/>
    <p:sldId id="288" r:id="rId98"/>
    <p:sldId id="682"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1" autoAdjust="0"/>
    <p:restoredTop sz="80789" autoAdjust="0"/>
  </p:normalViewPr>
  <p:slideViewPr>
    <p:cSldViewPr snapToGrid="0">
      <p:cViewPr varScale="1">
        <p:scale>
          <a:sx n="68" d="100"/>
          <a:sy n="68" d="100"/>
        </p:scale>
        <p:origin x="168" y="67"/>
      </p:cViewPr>
      <p:guideLst>
        <p:guide orient="horz" pos="2160"/>
        <p:guide pos="2880"/>
      </p:guideLst>
    </p:cSldViewPr>
  </p:slideViewPr>
  <p:notesTextViewPr>
    <p:cViewPr>
      <p:scale>
        <a:sx n="1" d="1"/>
        <a:sy n="1" d="1"/>
      </p:scale>
      <p:origin x="0" y="0"/>
    </p:cViewPr>
  </p:notesTextViewPr>
  <p:sorterViewPr>
    <p:cViewPr varScale="1">
      <p:scale>
        <a:sx n="1" d="1"/>
        <a:sy n="1" d="1"/>
      </p:scale>
      <p:origin x="0" y="-250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3F687-9174-477F-A55B-C0A1E9831541}" type="datetimeFigureOut">
              <a:rPr lang="en-US" smtClean="0"/>
              <a:t>5/16/2022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AC008-90CC-4549-A890-B92169F1F735}" type="slidenum">
              <a:rPr lang="en-US" smtClean="0"/>
              <a:t>‹#›</a:t>
            </a:fld>
            <a:endParaRPr lang="en-US"/>
          </a:p>
        </p:txBody>
      </p:sp>
    </p:spTree>
    <p:extLst>
      <p:ext uri="{BB962C8B-B14F-4D97-AF65-F5344CB8AC3E}">
        <p14:creationId xmlns:p14="http://schemas.microsoft.com/office/powerpoint/2010/main" val="161962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data points.</a:t>
            </a:r>
            <a:endParaRPr lang="en-US" sz="1200" dirty="0"/>
          </a:p>
          <a:p>
            <a:r>
              <a:rPr lang="en-US" dirty="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example, I may be comparing the</a:t>
            </a:r>
            <a:r>
              <a:rPr lang="en-US" baseline="0" dirty="0"/>
              <a:t> </a:t>
            </a:r>
            <a:r>
              <a:rPr lang="en-US" dirty="0"/>
              <a:t>expression or thousands of genes</a:t>
            </a:r>
            <a:r>
              <a:rPr lang="en-US" baseline="0" dirty="0"/>
              <a:t> in</a:t>
            </a:r>
            <a:r>
              <a:rPr lang="en-US" dirty="0"/>
              <a:t> tumor cells to healthy cells using microarray data.  OR I might be comparing politicians voting records.  Or I might be comparing the stats of basketball players.  These three applications were all, by the way, published  by </a:t>
            </a:r>
            <a:r>
              <a:rPr lang="en-US" dirty="0" err="1"/>
              <a:t>Lum</a:t>
            </a:r>
            <a:r>
              <a:rPr lang="en-US" dirty="0"/>
              <a:t> et al this past February in Nature’s Scientific Reports.  I have included</a:t>
            </a:r>
            <a:r>
              <a:rPr lang="en-US" baseline="0" dirty="0"/>
              <a:t> a link to their paper on my </a:t>
            </a:r>
            <a:r>
              <a:rPr lang="en-US" baseline="0" dirty="0" err="1"/>
              <a:t>youtube</a:t>
            </a:r>
            <a:r>
              <a:rPr lang="en-US" baseline="0" dirty="0"/>
              <a:t> site.</a:t>
            </a:r>
            <a:endParaRPr lang="en-US" dirty="0"/>
          </a:p>
          <a:p>
            <a:endParaRPr lang="en-US" dirty="0"/>
          </a:p>
          <a:p>
            <a:r>
              <a:rPr lang="en-US" dirty="0"/>
              <a:t>http://</a:t>
            </a:r>
            <a:r>
              <a:rPr lang="en-US" dirty="0" err="1"/>
              <a:t>www.nature.com</a:t>
            </a:r>
            <a:r>
              <a:rPr lang="en-US" dirty="0"/>
              <a:t>/</a:t>
            </a:r>
            <a:r>
              <a:rPr lang="en-US" dirty="0" err="1"/>
              <a:t>srep</a:t>
            </a:r>
            <a:r>
              <a:rPr lang="en-US" dirty="0"/>
              <a:t>/2013/130207/srep01236/full/srep01236.html</a:t>
            </a:r>
          </a:p>
        </p:txBody>
      </p:sp>
      <p:sp>
        <p:nvSpPr>
          <p:cNvPr id="4" name="Slide Number Placeholder 3"/>
          <p:cNvSpPr>
            <a:spLocks noGrp="1"/>
          </p:cNvSpPr>
          <p:nvPr>
            <p:ph type="sldNum" sz="quarter" idx="10"/>
          </p:nvPr>
        </p:nvSpPr>
        <p:spPr/>
        <p:txBody>
          <a:bodyPr/>
          <a:lstStyle/>
          <a:p>
            <a:fld id="{D69E9DB7-993A-C643-9AA4-1235EAC7C65C}" type="slidenum">
              <a:rPr lang="en-US" smtClean="0"/>
              <a:t>2</a:t>
            </a:fld>
            <a:endParaRPr lang="en-US"/>
          </a:p>
        </p:txBody>
      </p:sp>
    </p:spTree>
    <p:extLst>
      <p:ext uri="{BB962C8B-B14F-4D97-AF65-F5344CB8AC3E}">
        <p14:creationId xmlns:p14="http://schemas.microsoft.com/office/powerpoint/2010/main" val="1908186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one dimensional simplicial complex.  Note that we have clustered</a:t>
            </a:r>
            <a:r>
              <a:rPr lang="en-US" baseline="0" dirty="0"/>
              <a:t> </a:t>
            </a:r>
            <a:r>
              <a:rPr lang="en-US" dirty="0"/>
              <a:t> our data into five disjoint</a:t>
            </a:r>
            <a:r>
              <a:rPr lang="en-US" baseline="0" dirty="0"/>
              <a:t> </a:t>
            </a:r>
            <a:r>
              <a:rPr lang="en-US" dirty="0"/>
              <a:t>connected sets.  So this is one way to cluster our data – that is grouping our data points</a:t>
            </a:r>
            <a:r>
              <a:rPr lang="en-US" baseline="0" dirty="0"/>
              <a:t> into disjoint sets based on some definition of similarity.  In this case, we have 5 clusters.</a:t>
            </a:r>
            <a:endParaRPr lang="en-US" dirty="0"/>
          </a:p>
          <a:p>
            <a:endParaRPr lang="en-US" dirty="0"/>
          </a:p>
          <a:p>
            <a:r>
              <a:rPr lang="en-US" dirty="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11</a:t>
            </a:fld>
            <a:endParaRPr lang="en-US"/>
          </a:p>
        </p:txBody>
      </p:sp>
    </p:spTree>
    <p:extLst>
      <p:ext uri="{BB962C8B-B14F-4D97-AF65-F5344CB8AC3E}">
        <p14:creationId xmlns:p14="http://schemas.microsoft.com/office/powerpoint/2010/main" val="516286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Thus we now have the </a:t>
            </a:r>
            <a:r>
              <a:rPr lang="en-US" sz="1200" dirty="0" err="1">
                <a:solidFill>
                  <a:schemeClr val="tx1"/>
                </a:solidFill>
              </a:rPr>
              <a:t>Vietoris</a:t>
            </a:r>
            <a:r>
              <a:rPr lang="en-US" sz="1200" dirty="0">
                <a:solidFill>
                  <a:schemeClr val="tx1"/>
                </a:solidFill>
              </a:rPr>
              <a:t> Rips simplicial complex.</a:t>
            </a:r>
            <a:r>
              <a:rPr lang="en-US" sz="1200" baseline="0" dirty="0">
                <a:solidFill>
                  <a:schemeClr val="tx1"/>
                </a:solidFill>
              </a:rPr>
              <a:t>  Note we get the same simplex by adding one dimension at a time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12</a:t>
            </a:fld>
            <a:endParaRPr lang="en-US"/>
          </a:p>
        </p:txBody>
      </p:sp>
    </p:spTree>
    <p:extLst>
      <p:ext uri="{BB962C8B-B14F-4D97-AF65-F5344CB8AC3E}">
        <p14:creationId xmlns:p14="http://schemas.microsoft.com/office/powerpoint/2010/main" val="2489078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a:t>
            </a:r>
            <a:r>
              <a:rPr lang="en-US" sz="1200" baseline="0" dirty="0">
                <a:solidFill>
                  <a:schemeClr val="tx1"/>
                </a:solidFill>
              </a:rPr>
              <a:t>b</a:t>
            </a:r>
            <a:r>
              <a:rPr lang="en-US" sz="1200" dirty="0">
                <a:solidFill>
                  <a:schemeClr val="tx1"/>
                </a:solidFill>
              </a:rPr>
              <a:t>uilding blocks for a</a:t>
            </a:r>
            <a:r>
              <a:rPr lang="en-US" sz="1200" baseline="0" dirty="0">
                <a:solidFill>
                  <a:schemeClr val="tx1"/>
                </a:solidFill>
              </a:rPr>
              <a:t> </a:t>
            </a:r>
            <a:r>
              <a:rPr lang="en-US" sz="1200" dirty="0">
                <a:solidFill>
                  <a:schemeClr val="tx1"/>
                </a:solidFill>
              </a:rPr>
              <a:t>simplicial complex consist of zero simplices which are zero dimensional vertices, one simplices which are one-dimensional edges, and 2-simplices which are two dimensional triangles,</a:t>
            </a:r>
          </a:p>
          <a:p>
            <a:pPr algn="l"/>
            <a:endParaRPr lang="en-US" baseline="0" dirty="0"/>
          </a:p>
        </p:txBody>
      </p:sp>
      <p:sp>
        <p:nvSpPr>
          <p:cNvPr id="4" name="Slide Number Placeholder 3"/>
          <p:cNvSpPr>
            <a:spLocks noGrp="1"/>
          </p:cNvSpPr>
          <p:nvPr>
            <p:ph type="sldNum" sz="quarter" idx="10"/>
          </p:nvPr>
        </p:nvSpPr>
        <p:spPr/>
        <p:txBody>
          <a:bodyPr/>
          <a:lstStyle/>
          <a:p>
            <a:fld id="{DB6FC4B9-A07B-9549-B62E-78439FDB3B71}" type="slidenum">
              <a:rPr lang="en-US" smtClean="0"/>
              <a:t>13</a:t>
            </a:fld>
            <a:endParaRPr lang="en-US" dirty="0"/>
          </a:p>
        </p:txBody>
      </p:sp>
    </p:spTree>
    <p:extLst>
      <p:ext uri="{BB962C8B-B14F-4D97-AF65-F5344CB8AC3E}">
        <p14:creationId xmlns:p14="http://schemas.microsoft.com/office/powerpoint/2010/main" val="715539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distinguish between the 2-dimensional boundary of a tetrahedron and the three dimensional 3-simplex, I’ll use dark blue when the simplex is filled in and we have a solid three dimensional tetrahedron.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Thus on the left we have the boundary of the three simplex which consists of the sum of its four 2-dimensional faces while on the right we have the three simplex, the solid filled in  tetrahedron.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sz="1200" baseline="0" dirty="0"/>
              <a:t>We can also have higher dimensional n-</a:t>
            </a:r>
            <a:r>
              <a:rPr lang="en-US" sz="1200" dirty="0">
                <a:solidFill>
                  <a:schemeClr val="tx1"/>
                </a:solidFill>
              </a:rPr>
              <a:t>simplices.</a:t>
            </a:r>
          </a:p>
          <a:p>
            <a:endParaRPr lang="en-US" sz="1200" baseline="0" dirty="0"/>
          </a:p>
          <a:p>
            <a:r>
              <a:rPr lang="en-US" sz="1200" baseline="0" dirty="0"/>
              <a:t>Let’s now create a </a:t>
            </a:r>
            <a:r>
              <a:rPr lang="en-US" sz="1200" dirty="0">
                <a:solidFill>
                  <a:schemeClr val="tx1"/>
                </a:solidFill>
              </a:rPr>
              <a:t>simplicial</a:t>
            </a:r>
            <a:r>
              <a:rPr lang="en-US" sz="1200" baseline="0" dirty="0"/>
              <a:t> complex.</a:t>
            </a:r>
          </a:p>
        </p:txBody>
      </p:sp>
      <p:sp>
        <p:nvSpPr>
          <p:cNvPr id="4" name="Slide Number Placeholder 3"/>
          <p:cNvSpPr>
            <a:spLocks noGrp="1"/>
          </p:cNvSpPr>
          <p:nvPr>
            <p:ph type="sldNum" sz="quarter" idx="10"/>
          </p:nvPr>
        </p:nvSpPr>
        <p:spPr/>
        <p:txBody>
          <a:bodyPr/>
          <a:lstStyle/>
          <a:p>
            <a:fld id="{DB6FC4B9-A07B-9549-B62E-78439FDB3B71}" type="slidenum">
              <a:rPr lang="en-US" smtClean="0"/>
              <a:t>14</a:t>
            </a:fld>
            <a:endParaRPr lang="en-US" dirty="0"/>
          </a:p>
        </p:txBody>
      </p:sp>
    </p:spTree>
    <p:extLst>
      <p:ext uri="{BB962C8B-B14F-4D97-AF65-F5344CB8AC3E}">
        <p14:creationId xmlns:p14="http://schemas.microsoft.com/office/powerpoint/2010/main" val="400777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again by adding our 0-simplices,</a:t>
            </a:r>
            <a:r>
              <a:rPr lang="en-US" baseline="0" dirty="0"/>
              <a:t> our data points.  I can indicate the threshold using a ball centered at my data point.  The diameter of the ball will be my threshold, so if two balls intersect then the distance between the vertices is less than the threshold,  so we connect the pair of vertices with an edge if and only if the balls intersect, so we can get edges after which we can then add all possible higher dimensional simplices.</a:t>
            </a:r>
          </a:p>
          <a:p>
            <a:endParaRPr lang="en-US" baseline="0" dirty="0"/>
          </a:p>
          <a:p>
            <a:r>
              <a:rPr lang="en-US" baseline="0" dirty="0"/>
              <a:t>Note how I grew my balls.  As the diameter increases, my threshold which is equal to my diameter increases.</a:t>
            </a:r>
          </a:p>
        </p:txBody>
      </p:sp>
      <p:sp>
        <p:nvSpPr>
          <p:cNvPr id="4" name="Slide Number Placeholder 3"/>
          <p:cNvSpPr>
            <a:spLocks noGrp="1"/>
          </p:cNvSpPr>
          <p:nvPr>
            <p:ph type="sldNum" sz="quarter" idx="10"/>
          </p:nvPr>
        </p:nvSpPr>
        <p:spPr/>
        <p:txBody>
          <a:bodyPr/>
          <a:lstStyle/>
          <a:p>
            <a:fld id="{D69E9DB7-993A-C643-9AA4-1235EAC7C65C}" type="slidenum">
              <a:rPr lang="en-US" smtClean="0"/>
              <a:t>15</a:t>
            </a:fld>
            <a:endParaRPr lang="en-US"/>
          </a:p>
        </p:txBody>
      </p:sp>
    </p:spTree>
    <p:extLst>
      <p:ext uri="{BB962C8B-B14F-4D97-AF65-F5344CB8AC3E}">
        <p14:creationId xmlns:p14="http://schemas.microsoft.com/office/powerpoint/2010/main" val="1066033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one dimensional simplicial complex.  Note that we have clustered</a:t>
            </a:r>
            <a:r>
              <a:rPr lang="en-US" baseline="0" dirty="0"/>
              <a:t> </a:t>
            </a:r>
            <a:r>
              <a:rPr lang="en-US" dirty="0"/>
              <a:t> our data into five disjoint</a:t>
            </a:r>
            <a:r>
              <a:rPr lang="en-US" baseline="0" dirty="0"/>
              <a:t> </a:t>
            </a:r>
            <a:r>
              <a:rPr lang="en-US" dirty="0"/>
              <a:t>connected sets.  So this is one way to cluster our data – that is grouping our data points</a:t>
            </a:r>
            <a:r>
              <a:rPr lang="en-US" baseline="0" dirty="0"/>
              <a:t> into disjoint sets based on some definition of similarity.  In this case, we have 5 clusters.</a:t>
            </a:r>
            <a:endParaRPr lang="en-US" dirty="0"/>
          </a:p>
          <a:p>
            <a:endParaRPr lang="en-US" dirty="0"/>
          </a:p>
          <a:p>
            <a:r>
              <a:rPr lang="en-US" dirty="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16</a:t>
            </a:fld>
            <a:endParaRPr lang="en-US"/>
          </a:p>
        </p:txBody>
      </p:sp>
    </p:spTree>
    <p:extLst>
      <p:ext uri="{BB962C8B-B14F-4D97-AF65-F5344CB8AC3E}">
        <p14:creationId xmlns:p14="http://schemas.microsoft.com/office/powerpoint/2010/main" val="1060020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Let’s now compare the following two examples.  Based just on eyesight how many clusters do you see on the right and how many clusters do you see on the left?  I just see one cluster for both the complex on the left and the complex on the right,</a:t>
            </a:r>
            <a:r>
              <a:rPr lang="en-US" baseline="0" dirty="0"/>
              <a:t> but for the cluster on the left I have a hole.  To better see this let’s construct it’s </a:t>
            </a:r>
            <a:r>
              <a:rPr lang="en-US" sz="1200" dirty="0" err="1">
                <a:solidFill>
                  <a:schemeClr val="tx1"/>
                </a:solidFill>
              </a:rPr>
              <a:t>Vietoris</a:t>
            </a:r>
            <a:r>
              <a:rPr lang="en-US" sz="1200" dirty="0">
                <a:solidFill>
                  <a:schemeClr val="tx1"/>
                </a:solidFill>
              </a:rPr>
              <a:t> Rips </a:t>
            </a:r>
            <a:r>
              <a:rPr lang="en-US" baseline="0" dirty="0"/>
              <a:t>complex</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17</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one we add edges</a:t>
            </a:r>
          </a:p>
        </p:txBody>
      </p:sp>
      <p:sp>
        <p:nvSpPr>
          <p:cNvPr id="4" name="Slide Number Placeholder 3"/>
          <p:cNvSpPr>
            <a:spLocks noGrp="1"/>
          </p:cNvSpPr>
          <p:nvPr>
            <p:ph type="sldNum" sz="quarter" idx="10"/>
          </p:nvPr>
        </p:nvSpPr>
        <p:spPr/>
        <p:txBody>
          <a:bodyPr/>
          <a:lstStyle/>
          <a:p>
            <a:fld id="{D69E9DB7-993A-C643-9AA4-1235EAC7C65C}" type="slidenum">
              <a:rPr lang="en-US" smtClean="0"/>
              <a:t>18</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a:t>
            </a:r>
            <a:r>
              <a:rPr lang="en-US" baseline="0" dirty="0"/>
              <a:t> then</a:t>
            </a:r>
            <a:r>
              <a:rPr lang="en-US" dirty="0"/>
              <a:t> add all possible higher dimensional simplices. I now clearly have a hole.</a:t>
            </a:r>
          </a:p>
          <a:p>
            <a:r>
              <a:rPr lang="en-US" dirty="0"/>
              <a:t> </a:t>
            </a:r>
          </a:p>
        </p:txBody>
      </p:sp>
      <p:sp>
        <p:nvSpPr>
          <p:cNvPr id="4" name="Slide Number Placeholder 3"/>
          <p:cNvSpPr>
            <a:spLocks noGrp="1"/>
          </p:cNvSpPr>
          <p:nvPr>
            <p:ph type="sldNum" sz="quarter" idx="10"/>
          </p:nvPr>
        </p:nvSpPr>
        <p:spPr/>
        <p:txBody>
          <a:bodyPr/>
          <a:lstStyle/>
          <a:p>
            <a:fld id="{D69E9DB7-993A-C643-9AA4-1235EAC7C65C}" type="slidenum">
              <a:rPr lang="en-US" smtClean="0"/>
              <a:t>19</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also  calculate </a:t>
            </a:r>
            <a:r>
              <a:rPr lang="en-US" sz="1200" dirty="0">
                <a:solidFill>
                  <a:schemeClr val="tx1"/>
                </a:solidFill>
              </a:rPr>
              <a:t>the </a:t>
            </a:r>
            <a:r>
              <a:rPr lang="en-US" sz="1200" dirty="0" err="1">
                <a:solidFill>
                  <a:schemeClr val="tx1"/>
                </a:solidFill>
              </a:rPr>
              <a:t>Vietoris</a:t>
            </a:r>
            <a:r>
              <a:rPr lang="en-US" sz="1200" dirty="0">
                <a:solidFill>
                  <a:schemeClr val="tx1"/>
                </a:solidFill>
              </a:rPr>
              <a:t> Rips </a:t>
            </a:r>
            <a:r>
              <a:rPr lang="en-US" dirty="0"/>
              <a:t>complex for the data points on the right</a:t>
            </a:r>
          </a:p>
        </p:txBody>
      </p:sp>
      <p:sp>
        <p:nvSpPr>
          <p:cNvPr id="4" name="Slide Number Placeholder 3"/>
          <p:cNvSpPr>
            <a:spLocks noGrp="1"/>
          </p:cNvSpPr>
          <p:nvPr>
            <p:ph type="sldNum" sz="quarter" idx="10"/>
          </p:nvPr>
        </p:nvSpPr>
        <p:spPr/>
        <p:txBody>
          <a:bodyPr/>
          <a:lstStyle/>
          <a:p>
            <a:fld id="{D69E9DB7-993A-C643-9AA4-1235EAC7C65C}" type="slidenum">
              <a:rPr lang="en-US" smtClean="0"/>
              <a:t>20</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my very simple data is 2-dimensional, each point could represent an ordered pair of numbers.  For example, </a:t>
            </a:r>
            <a:endParaRPr lang="en-US" dirty="0"/>
          </a:p>
          <a:p>
            <a:r>
              <a:rPr lang="en-US" dirty="0"/>
              <a:t> </a:t>
            </a:r>
          </a:p>
        </p:txBody>
      </p:sp>
      <p:sp>
        <p:nvSpPr>
          <p:cNvPr id="4" name="Slide Number Placeholder 3"/>
          <p:cNvSpPr>
            <a:spLocks noGrp="1"/>
          </p:cNvSpPr>
          <p:nvPr>
            <p:ph type="sldNum" sz="quarter" idx="10"/>
          </p:nvPr>
        </p:nvSpPr>
        <p:spPr/>
        <p:txBody>
          <a:bodyPr/>
          <a:lstStyle/>
          <a:p>
            <a:fld id="{D69E9DB7-993A-C643-9AA4-1235EAC7C65C}" type="slidenum">
              <a:rPr lang="en-US" smtClean="0"/>
              <a:t>3</a:t>
            </a:fld>
            <a:endParaRPr lang="en-US"/>
          </a:p>
        </p:txBody>
      </p:sp>
    </p:spTree>
    <p:extLst>
      <p:ext uri="{BB962C8B-B14F-4D97-AF65-F5344CB8AC3E}">
        <p14:creationId xmlns:p14="http://schemas.microsoft.com/office/powerpoint/2010/main" val="1363106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have a hole on the right.  Note holes can be important in data.</a:t>
            </a:r>
          </a:p>
        </p:txBody>
      </p:sp>
      <p:sp>
        <p:nvSpPr>
          <p:cNvPr id="4" name="Slide Number Placeholder 3"/>
          <p:cNvSpPr>
            <a:spLocks noGrp="1"/>
          </p:cNvSpPr>
          <p:nvPr>
            <p:ph type="sldNum" sz="quarter" idx="10"/>
          </p:nvPr>
        </p:nvSpPr>
        <p:spPr/>
        <p:txBody>
          <a:bodyPr/>
          <a:lstStyle/>
          <a:p>
            <a:fld id="{D69E9DB7-993A-C643-9AA4-1235EAC7C65C}" type="slidenum">
              <a:rPr lang="en-US" smtClean="0"/>
              <a:t>21</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16387" name="Text Box 2"/>
          <p:cNvSpPr txBox="1">
            <a:spLocks noGrp="1" noChangeArrowheads="1"/>
          </p:cNvSpPr>
          <p:nvPr>
            <p:ph type="body"/>
          </p:nvPr>
        </p:nvSpPr>
        <p:spPr>
          <a:xfrm>
            <a:off x="1046350" y="4352637"/>
            <a:ext cx="4770904" cy="3478068"/>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Betti numbers provide a signature of the underlying topology. Illustrated in the figure are five simple objects (topological spaces) together with their Betti number signatures: (a) a point, (b) a circle, (c) a hollow torus, (d) a Klein bottle, and (e) a hollow sphere. For the case of the torus (c), the figure shows three loops on its surface. The red loops are </a:t>
            </a:r>
            <a:r>
              <a:rPr lang="ja-JP" altLang="en-GB">
                <a:latin typeface="Arial" charset="0"/>
                <a:cs typeface="msgothic" charset="0"/>
              </a:rPr>
              <a:t>“</a:t>
            </a:r>
            <a:r>
              <a:rPr lang="en-GB">
                <a:latin typeface="Arial" charset="0"/>
                <a:cs typeface="msgothic" charset="0"/>
              </a:rPr>
              <a:t>essential</a:t>
            </a:r>
            <a:r>
              <a:rPr lang="ja-JP" altLang="en-GB">
                <a:latin typeface="Arial" charset="0"/>
                <a:cs typeface="msgothic" charset="0"/>
              </a:rPr>
              <a:t>”</a:t>
            </a:r>
            <a:r>
              <a:rPr lang="en-GB">
                <a:latin typeface="Arial" charset="0"/>
                <a:cs typeface="msgothic" charset="0"/>
              </a:rPr>
              <a:t> in that they cannot be shrunk to a point, nor can they be deformed one into the other without tearing the loop. The green loop, on the other hand, can be deformed to a point without any obstruction. For the torus, therefore, we have b 1 = 2. For the case of the sphere, the loops shown (and actually all loops on the sphere) can be contracted to points, which is reflected by the fact that b 1 = 0. Both the sphere and the torus have b 2 = 1, this is due to the fact both surfaces enclose a part of space (a void).</a:t>
            </a:r>
          </a:p>
        </p:txBody>
      </p:sp>
    </p:spTree>
    <p:extLst>
      <p:ext uri="{BB962C8B-B14F-4D97-AF65-F5344CB8AC3E}">
        <p14:creationId xmlns:p14="http://schemas.microsoft.com/office/powerpoint/2010/main" val="2343737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16387" name="Text Box 2"/>
          <p:cNvSpPr txBox="1">
            <a:spLocks noGrp="1" noChangeArrowheads="1"/>
          </p:cNvSpPr>
          <p:nvPr>
            <p:ph type="body"/>
          </p:nvPr>
        </p:nvSpPr>
        <p:spPr>
          <a:xfrm>
            <a:off x="1046350" y="4352637"/>
            <a:ext cx="4770904" cy="3478068"/>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Betti numbers provide a signature of the underlying topology. Illustrated in the figure are five simple objects (topological spaces) together with their Betti number signatures: (a) a point, (b) a circle, (c) a hollow torus, (d) a Klein bottle, and (e) a hollow sphere. For the case of the torus (c), the figure shows three loops on its surface. The red loops are </a:t>
            </a:r>
            <a:r>
              <a:rPr lang="ja-JP" altLang="en-GB">
                <a:latin typeface="Arial" charset="0"/>
                <a:cs typeface="msgothic" charset="0"/>
              </a:rPr>
              <a:t>“</a:t>
            </a:r>
            <a:r>
              <a:rPr lang="en-GB">
                <a:latin typeface="Arial" charset="0"/>
                <a:cs typeface="msgothic" charset="0"/>
              </a:rPr>
              <a:t>essential</a:t>
            </a:r>
            <a:r>
              <a:rPr lang="ja-JP" altLang="en-GB">
                <a:latin typeface="Arial" charset="0"/>
                <a:cs typeface="msgothic" charset="0"/>
              </a:rPr>
              <a:t>”</a:t>
            </a:r>
            <a:r>
              <a:rPr lang="en-GB">
                <a:latin typeface="Arial" charset="0"/>
                <a:cs typeface="msgothic" charset="0"/>
              </a:rPr>
              <a:t> in that they cannot be shrunk to a point, nor can they be deformed one into the other without tearing the loop. The green loop, on the other hand, can be deformed to a point without any obstruction. For the torus, therefore, we have b 1 = 2. For the case of the sphere, the loops shown (and actually all loops on the sphere) can be contracted to points, which is reflected by the fact that b 1 = 0. Both the sphere and the torus have b 2 = 1, this is due to the fact both surfaces enclose a part of space (a void).</a:t>
            </a:r>
          </a:p>
        </p:txBody>
      </p:sp>
    </p:spTree>
    <p:extLst>
      <p:ext uri="{BB962C8B-B14F-4D97-AF65-F5344CB8AC3E}">
        <p14:creationId xmlns:p14="http://schemas.microsoft.com/office/powerpoint/2010/main" val="2849526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27</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can compute the number of clusters for a variety of diameters.</a:t>
            </a:r>
          </a:p>
          <a:p>
            <a:r>
              <a:rPr lang="en-US" baseline="0" dirty="0"/>
              <a:t>We start with 17 data points, so if the diameter is 0, we have 17 clusters.  Increasing the diameter, these 2 balls intersect so I now have 16 clusters.</a:t>
            </a:r>
          </a:p>
          <a:p>
            <a:r>
              <a:rPr lang="en-US" baseline="0" dirty="0"/>
              <a:t>If we continue to increase the diameter, we will eventually create the complex we saw before with 5 clusters, </a:t>
            </a:r>
            <a:r>
              <a:rPr lang="en-US" baseline="0" dirty="0" err="1"/>
              <a:t>etc</a:t>
            </a:r>
            <a:r>
              <a:rPr lang="en-US" baseline="0" dirty="0"/>
              <a:t> until we only have one cluster left.  </a:t>
            </a:r>
          </a:p>
          <a:p>
            <a:r>
              <a:rPr lang="en-US" baseline="0" dirty="0"/>
              <a:t>Eventually this entire page will be purple, but right now, we know have one component.  </a:t>
            </a:r>
          </a:p>
          <a:p>
            <a:endParaRPr lang="en-US" baseline="0" dirty="0"/>
          </a:p>
          <a:p>
            <a:r>
              <a:rPr lang="en-US" baseline="0" dirty="0"/>
              <a:t>To choose the threshold, one can determine how long a particular number of clusters lasts, for example for what set of radii do we have five clusters.  If we have five clusters for the largest set of radii, then have gives us  a good idea where to set the threshold and which </a:t>
            </a:r>
            <a:r>
              <a:rPr lang="en-US" sz="1200" dirty="0">
                <a:solidFill>
                  <a:schemeClr val="tx1"/>
                </a:solidFill>
              </a:rPr>
              <a:t>simplicial </a:t>
            </a:r>
            <a:r>
              <a:rPr lang="en-US" baseline="0" dirty="0"/>
              <a:t>complex best models our data.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 have put links to better animations on my on my YouTube site which may better illustrate this persistence concept.  Next month, we will also talk much more about persistence during the live lectures for this course.  This is just a preliminary introduction.</a:t>
            </a:r>
          </a:p>
        </p:txBody>
      </p:sp>
      <p:sp>
        <p:nvSpPr>
          <p:cNvPr id="4" name="Slide Number Placeholder 3"/>
          <p:cNvSpPr>
            <a:spLocks noGrp="1"/>
          </p:cNvSpPr>
          <p:nvPr>
            <p:ph type="sldNum" sz="quarter" idx="10"/>
          </p:nvPr>
        </p:nvSpPr>
        <p:spPr/>
        <p:txBody>
          <a:bodyPr/>
          <a:lstStyle/>
          <a:p>
            <a:fld id="{D69E9DB7-993A-C643-9AA4-1235EAC7C65C}" type="slidenum">
              <a:rPr lang="en-US" smtClean="0"/>
              <a:t>28</a:t>
            </a:fld>
            <a:endParaRPr lang="en-US"/>
          </a:p>
        </p:txBody>
      </p:sp>
    </p:spTree>
    <p:extLst>
      <p:ext uri="{BB962C8B-B14F-4D97-AF65-F5344CB8AC3E}">
        <p14:creationId xmlns:p14="http://schemas.microsoft.com/office/powerpoint/2010/main" val="2470440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008-90CC-4549-A890-B92169F1F735}" type="slidenum">
              <a:rPr lang="en-US" smtClean="0"/>
              <a:t>33</a:t>
            </a:fld>
            <a:endParaRPr lang="en-US"/>
          </a:p>
        </p:txBody>
      </p:sp>
    </p:spTree>
    <p:extLst>
      <p:ext uri="{BB962C8B-B14F-4D97-AF65-F5344CB8AC3E}">
        <p14:creationId xmlns:p14="http://schemas.microsoft.com/office/powerpoint/2010/main" val="4079864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36</a:t>
            </a:fld>
            <a:endParaRPr lang="en-US"/>
          </a:p>
        </p:txBody>
      </p:sp>
    </p:spTree>
    <p:extLst>
      <p:ext uri="{BB962C8B-B14F-4D97-AF65-F5344CB8AC3E}">
        <p14:creationId xmlns:p14="http://schemas.microsoft.com/office/powerpoint/2010/main" val="906489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37</a:t>
            </a:fld>
            <a:endParaRPr lang="en-US"/>
          </a:p>
        </p:txBody>
      </p:sp>
    </p:spTree>
    <p:extLst>
      <p:ext uri="{BB962C8B-B14F-4D97-AF65-F5344CB8AC3E}">
        <p14:creationId xmlns:p14="http://schemas.microsoft.com/office/powerpoint/2010/main" val="2752579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38</a:t>
            </a:fld>
            <a:endParaRPr lang="en-US"/>
          </a:p>
        </p:txBody>
      </p:sp>
    </p:spTree>
    <p:extLst>
      <p:ext uri="{BB962C8B-B14F-4D97-AF65-F5344CB8AC3E}">
        <p14:creationId xmlns:p14="http://schemas.microsoft.com/office/powerpoint/2010/main" val="576366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39</a:t>
            </a:fld>
            <a:endParaRPr lang="en-US"/>
          </a:p>
        </p:txBody>
      </p:sp>
    </p:spTree>
    <p:extLst>
      <p:ext uri="{BB962C8B-B14F-4D97-AF65-F5344CB8AC3E}">
        <p14:creationId xmlns:p14="http://schemas.microsoft.com/office/powerpoint/2010/main" val="165178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points (1, 5), (1, 8), (2, 7).  These points could represent actual locations OR  each coordinate could represent a particular property. For example, if each point represents a different tumor cell, the first coordinate could represent the gene expression level of the gene coding for the protein ubiquitin hydrolase, while the 2</a:t>
            </a:r>
            <a:r>
              <a:rPr lang="en-US" baseline="30000" dirty="0"/>
              <a:t>nd</a:t>
            </a:r>
            <a:r>
              <a:rPr lang="en-US" baseline="0" dirty="0"/>
              <a:t> coordinate could represent the gene expression level of a different  gene.  Normally one models thousands of genes at once, Thus each point would have thousands of coordinates where each coordinate represents the expression level of a single gene.</a:t>
            </a:r>
          </a:p>
          <a:p>
            <a:endParaRPr lang="en-US" baseline="0" dirty="0"/>
          </a:p>
          <a:p>
            <a:r>
              <a:rPr lang="en-US" dirty="0"/>
              <a:t>The</a:t>
            </a:r>
            <a:r>
              <a:rPr lang="en-US" baseline="0" dirty="0"/>
              <a:t> data points </a:t>
            </a:r>
            <a:r>
              <a:rPr lang="en-US" dirty="0"/>
              <a:t> do</a:t>
            </a:r>
            <a:r>
              <a:rPr lang="en-US" baseline="0" dirty="0"/>
              <a:t> not</a:t>
            </a:r>
            <a:r>
              <a:rPr lang="en-US" dirty="0"/>
              <a:t> need to be described</a:t>
            </a:r>
            <a:r>
              <a:rPr lang="en-US" baseline="0" dirty="0"/>
              <a:t> by numbers.  Often data is described by numbers but not always. </a:t>
            </a:r>
          </a:p>
          <a:p>
            <a:r>
              <a:rPr lang="en-US" dirty="0"/>
              <a:t> </a:t>
            </a:r>
          </a:p>
        </p:txBody>
      </p:sp>
      <p:sp>
        <p:nvSpPr>
          <p:cNvPr id="4" name="Slide Number Placeholder 3"/>
          <p:cNvSpPr>
            <a:spLocks noGrp="1"/>
          </p:cNvSpPr>
          <p:nvPr>
            <p:ph type="sldNum" sz="quarter" idx="10"/>
          </p:nvPr>
        </p:nvSpPr>
        <p:spPr/>
        <p:txBody>
          <a:bodyPr/>
          <a:lstStyle/>
          <a:p>
            <a:fld id="{D69E9DB7-993A-C643-9AA4-1235EAC7C65C}" type="slidenum">
              <a:rPr lang="en-US" smtClean="0"/>
              <a:t>4</a:t>
            </a:fld>
            <a:endParaRPr lang="en-US"/>
          </a:p>
        </p:txBody>
      </p:sp>
    </p:spTree>
    <p:extLst>
      <p:ext uri="{BB962C8B-B14F-4D97-AF65-F5344CB8AC3E}">
        <p14:creationId xmlns:p14="http://schemas.microsoft.com/office/powerpoint/2010/main" val="961229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40</a:t>
            </a:fld>
            <a:endParaRPr lang="en-US"/>
          </a:p>
        </p:txBody>
      </p:sp>
    </p:spTree>
    <p:extLst>
      <p:ext uri="{BB962C8B-B14F-4D97-AF65-F5344CB8AC3E}">
        <p14:creationId xmlns:p14="http://schemas.microsoft.com/office/powerpoint/2010/main" val="2219018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41</a:t>
            </a:fld>
            <a:endParaRPr lang="en-US"/>
          </a:p>
        </p:txBody>
      </p:sp>
    </p:spTree>
    <p:extLst>
      <p:ext uri="{BB962C8B-B14F-4D97-AF65-F5344CB8AC3E}">
        <p14:creationId xmlns:p14="http://schemas.microsoft.com/office/powerpoint/2010/main" val="560796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42</a:t>
            </a:fld>
            <a:endParaRPr lang="en-US"/>
          </a:p>
        </p:txBody>
      </p:sp>
    </p:spTree>
    <p:extLst>
      <p:ext uri="{BB962C8B-B14F-4D97-AF65-F5344CB8AC3E}">
        <p14:creationId xmlns:p14="http://schemas.microsoft.com/office/powerpoint/2010/main" val="1791772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43</a:t>
            </a:fld>
            <a:endParaRPr lang="en-US"/>
          </a:p>
        </p:txBody>
      </p:sp>
    </p:spTree>
    <p:extLst>
      <p:ext uri="{BB962C8B-B14F-4D97-AF65-F5344CB8AC3E}">
        <p14:creationId xmlns:p14="http://schemas.microsoft.com/office/powerpoint/2010/main" val="702404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44</a:t>
            </a:fld>
            <a:endParaRPr lang="en-US"/>
          </a:p>
        </p:txBody>
      </p:sp>
    </p:spTree>
    <p:extLst>
      <p:ext uri="{BB962C8B-B14F-4D97-AF65-F5344CB8AC3E}">
        <p14:creationId xmlns:p14="http://schemas.microsoft.com/office/powerpoint/2010/main" val="1038462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45</a:t>
            </a:fld>
            <a:endParaRPr lang="en-US"/>
          </a:p>
        </p:txBody>
      </p:sp>
    </p:spTree>
    <p:extLst>
      <p:ext uri="{BB962C8B-B14F-4D97-AF65-F5344CB8AC3E}">
        <p14:creationId xmlns:p14="http://schemas.microsoft.com/office/powerpoint/2010/main" val="1714126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46</a:t>
            </a:fld>
            <a:endParaRPr lang="en-US"/>
          </a:p>
        </p:txBody>
      </p:sp>
    </p:spTree>
    <p:extLst>
      <p:ext uri="{BB962C8B-B14F-4D97-AF65-F5344CB8AC3E}">
        <p14:creationId xmlns:p14="http://schemas.microsoft.com/office/powerpoint/2010/main" val="378092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47</a:t>
            </a:fld>
            <a:endParaRPr lang="en-US"/>
          </a:p>
        </p:txBody>
      </p:sp>
    </p:spTree>
    <p:extLst>
      <p:ext uri="{BB962C8B-B14F-4D97-AF65-F5344CB8AC3E}">
        <p14:creationId xmlns:p14="http://schemas.microsoft.com/office/powerpoint/2010/main" val="16705397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48</a:t>
            </a:fld>
            <a:endParaRPr lang="en-US"/>
          </a:p>
        </p:txBody>
      </p:sp>
    </p:spTree>
    <p:extLst>
      <p:ext uri="{BB962C8B-B14F-4D97-AF65-F5344CB8AC3E}">
        <p14:creationId xmlns:p14="http://schemas.microsoft.com/office/powerpoint/2010/main" val="882021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49</a:t>
            </a:fld>
            <a:endParaRPr lang="en-US"/>
          </a:p>
        </p:txBody>
      </p:sp>
    </p:spTree>
    <p:extLst>
      <p:ext uri="{BB962C8B-B14F-4D97-AF65-F5344CB8AC3E}">
        <p14:creationId xmlns:p14="http://schemas.microsoft.com/office/powerpoint/2010/main" val="154607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we could be descriptions.  The data can be in just about any format as long as we have a definition</a:t>
            </a:r>
            <a:r>
              <a:rPr lang="en-US" baseline="0" dirty="0"/>
              <a:t> of closeness between the data points.</a:t>
            </a:r>
          </a:p>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5</a:t>
            </a:fld>
            <a:endParaRPr lang="en-US"/>
          </a:p>
        </p:txBody>
      </p:sp>
    </p:spTree>
    <p:extLst>
      <p:ext uri="{BB962C8B-B14F-4D97-AF65-F5344CB8AC3E}">
        <p14:creationId xmlns:p14="http://schemas.microsoft.com/office/powerpoint/2010/main" val="19707620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50</a:t>
            </a:fld>
            <a:endParaRPr lang="en-US"/>
          </a:p>
        </p:txBody>
      </p:sp>
    </p:spTree>
    <p:extLst>
      <p:ext uri="{BB962C8B-B14F-4D97-AF65-F5344CB8AC3E}">
        <p14:creationId xmlns:p14="http://schemas.microsoft.com/office/powerpoint/2010/main" val="2193566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51</a:t>
            </a:fld>
            <a:endParaRPr lang="en-US"/>
          </a:p>
        </p:txBody>
      </p:sp>
    </p:spTree>
    <p:extLst>
      <p:ext uri="{BB962C8B-B14F-4D97-AF65-F5344CB8AC3E}">
        <p14:creationId xmlns:p14="http://schemas.microsoft.com/office/powerpoint/2010/main" val="3362081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52</a:t>
            </a:fld>
            <a:endParaRPr lang="en-US"/>
          </a:p>
        </p:txBody>
      </p:sp>
    </p:spTree>
    <p:extLst>
      <p:ext uri="{BB962C8B-B14F-4D97-AF65-F5344CB8AC3E}">
        <p14:creationId xmlns:p14="http://schemas.microsoft.com/office/powerpoint/2010/main" val="3381428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53</a:t>
            </a:fld>
            <a:endParaRPr lang="en-US"/>
          </a:p>
        </p:txBody>
      </p:sp>
    </p:spTree>
    <p:extLst>
      <p:ext uri="{BB962C8B-B14F-4D97-AF65-F5344CB8AC3E}">
        <p14:creationId xmlns:p14="http://schemas.microsoft.com/office/powerpoint/2010/main" val="16448044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242AC-45F7-174C-B98E-CA3C6E2E4CEE}" type="slidenum">
              <a:rPr lang="en-US" smtClean="0"/>
              <a:t>54</a:t>
            </a:fld>
            <a:endParaRPr lang="en-US"/>
          </a:p>
        </p:txBody>
      </p:sp>
    </p:spTree>
    <p:extLst>
      <p:ext uri="{BB962C8B-B14F-4D97-AF65-F5344CB8AC3E}">
        <p14:creationId xmlns:p14="http://schemas.microsoft.com/office/powerpoint/2010/main" val="3756682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one dimensional simplicial complex.  Note that we have clustered</a:t>
            </a:r>
            <a:r>
              <a:rPr lang="en-US" baseline="0" dirty="0"/>
              <a:t> </a:t>
            </a:r>
            <a:r>
              <a:rPr lang="en-US" dirty="0"/>
              <a:t> our data into five disjoint</a:t>
            </a:r>
            <a:r>
              <a:rPr lang="en-US" baseline="0" dirty="0"/>
              <a:t> </a:t>
            </a:r>
            <a:r>
              <a:rPr lang="en-US" dirty="0"/>
              <a:t>connected sets.  So this is one way to cluster our data – that is grouping our data points</a:t>
            </a:r>
            <a:r>
              <a:rPr lang="en-US" baseline="0" dirty="0"/>
              <a:t> into disjoint sets based on some definition of similarity.  In this case, we have 5 clusters.</a:t>
            </a:r>
            <a:endParaRPr lang="en-US" dirty="0"/>
          </a:p>
          <a:p>
            <a:endParaRPr lang="en-US" dirty="0"/>
          </a:p>
          <a:p>
            <a:r>
              <a:rPr lang="en-US" dirty="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58</a:t>
            </a:fld>
            <a:endParaRPr lang="en-US"/>
          </a:p>
        </p:txBody>
      </p:sp>
    </p:spTree>
    <p:extLst>
      <p:ext uri="{BB962C8B-B14F-4D97-AF65-F5344CB8AC3E}">
        <p14:creationId xmlns:p14="http://schemas.microsoft.com/office/powerpoint/2010/main" val="6524133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Thus we now have the </a:t>
            </a:r>
            <a:r>
              <a:rPr lang="en-US" sz="1200" dirty="0" err="1">
                <a:solidFill>
                  <a:schemeClr val="tx1"/>
                </a:solidFill>
              </a:rPr>
              <a:t>Vietoris</a:t>
            </a:r>
            <a:r>
              <a:rPr lang="en-US" sz="1200" dirty="0">
                <a:solidFill>
                  <a:schemeClr val="tx1"/>
                </a:solidFill>
              </a:rPr>
              <a:t> Rips simplicial complex.</a:t>
            </a:r>
            <a:r>
              <a:rPr lang="en-US" sz="1200" baseline="0" dirty="0">
                <a:solidFill>
                  <a:schemeClr val="tx1"/>
                </a:solidFill>
              </a:rPr>
              <a:t>  Note we get the same simplex by adding one dimension at a time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59</a:t>
            </a:fld>
            <a:endParaRPr lang="en-US"/>
          </a:p>
        </p:txBody>
      </p:sp>
    </p:spTree>
    <p:extLst>
      <p:ext uri="{BB962C8B-B14F-4D97-AF65-F5344CB8AC3E}">
        <p14:creationId xmlns:p14="http://schemas.microsoft.com/office/powerpoint/2010/main" val="13630892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Thus we now have the </a:t>
            </a:r>
            <a:r>
              <a:rPr lang="en-US" sz="1200" dirty="0" err="1">
                <a:solidFill>
                  <a:schemeClr val="tx1"/>
                </a:solidFill>
              </a:rPr>
              <a:t>Vietoris</a:t>
            </a:r>
            <a:r>
              <a:rPr lang="en-US" sz="1200" dirty="0">
                <a:solidFill>
                  <a:schemeClr val="tx1"/>
                </a:solidFill>
              </a:rPr>
              <a:t> Rips simplicial complex.</a:t>
            </a:r>
            <a:r>
              <a:rPr lang="en-US" sz="1200" baseline="0" dirty="0">
                <a:solidFill>
                  <a:schemeClr val="tx1"/>
                </a:solidFill>
              </a:rPr>
              <a:t>  Note we get the same simplex by adding one dimension at a time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60</a:t>
            </a:fld>
            <a:endParaRPr lang="en-US"/>
          </a:p>
        </p:txBody>
      </p:sp>
    </p:spTree>
    <p:extLst>
      <p:ext uri="{BB962C8B-B14F-4D97-AF65-F5344CB8AC3E}">
        <p14:creationId xmlns:p14="http://schemas.microsoft.com/office/powerpoint/2010/main" val="3408771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A63240-6D85-6A49-B3C6-01B0D5F3BBBA}" type="slidenum">
              <a:rPr lang="en-US" smtClean="0"/>
              <a:t>61</a:t>
            </a:fld>
            <a:endParaRPr lang="en-US"/>
          </a:p>
        </p:txBody>
      </p:sp>
    </p:spTree>
    <p:extLst>
      <p:ext uri="{BB962C8B-B14F-4D97-AF65-F5344CB8AC3E}">
        <p14:creationId xmlns:p14="http://schemas.microsoft.com/office/powerpoint/2010/main" val="32491872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Thus we now have the </a:t>
            </a:r>
            <a:r>
              <a:rPr lang="en-US" sz="1200" dirty="0" err="1">
                <a:solidFill>
                  <a:schemeClr val="tx1"/>
                </a:solidFill>
              </a:rPr>
              <a:t>Vietoris</a:t>
            </a:r>
            <a:r>
              <a:rPr lang="en-US" sz="1200" dirty="0">
                <a:solidFill>
                  <a:schemeClr val="tx1"/>
                </a:solidFill>
              </a:rPr>
              <a:t> Rips simplicial complex.</a:t>
            </a:r>
            <a:r>
              <a:rPr lang="en-US" sz="1200" baseline="0" dirty="0">
                <a:solidFill>
                  <a:schemeClr val="tx1"/>
                </a:solidFill>
              </a:rPr>
              <a:t>  Note we get the same simplex by adding one dimension at a time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63</a:t>
            </a:fld>
            <a:endParaRPr lang="en-US"/>
          </a:p>
        </p:txBody>
      </p:sp>
    </p:spTree>
    <p:extLst>
      <p:ext uri="{BB962C8B-B14F-4D97-AF65-F5344CB8AC3E}">
        <p14:creationId xmlns:p14="http://schemas.microsoft.com/office/powerpoint/2010/main" val="42638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two points are “close” ,</a:t>
            </a:r>
            <a:r>
              <a:rPr lang="en-US" baseline="0" dirty="0"/>
              <a:t> we connect them with an edge</a:t>
            </a:r>
          </a:p>
          <a:p>
            <a:r>
              <a:rPr lang="en-US" dirty="0"/>
              <a:t>I put quotes around close because we don’t have to use the standard Euclidean distance. Any idea of closeness that is relevant to your application will do.  For example correlation is often used.  We don’t even need an exact distance or an exact definition of distance, we just need to know when to connect 2 points</a:t>
            </a:r>
            <a:r>
              <a:rPr lang="en-US" baseline="0" dirty="0"/>
              <a:t> with an edge.</a:t>
            </a:r>
          </a:p>
          <a:p>
            <a:endParaRPr lang="en-US" baseline="0" dirty="0"/>
          </a:p>
          <a:p>
            <a:r>
              <a:rPr lang="en-US" baseline="0" dirty="0"/>
              <a:t>The definition of closeness will depend upon the application.  For now let’s assume standard Euclidean distance.  </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6</a:t>
            </a:fld>
            <a:endParaRPr lang="en-US"/>
          </a:p>
        </p:txBody>
      </p:sp>
    </p:spTree>
    <p:extLst>
      <p:ext uri="{BB962C8B-B14F-4D97-AF65-F5344CB8AC3E}">
        <p14:creationId xmlns:p14="http://schemas.microsoft.com/office/powerpoint/2010/main" val="7435012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again by adding our 0-simplices,</a:t>
            </a:r>
            <a:r>
              <a:rPr lang="en-US" baseline="0" dirty="0"/>
              <a:t> our data points.  I can indicate the threshold using a ball centered at my data point.  The diameter of the ball will be my threshold, so if two balls intersect then the distance between the vertices is less than the threshold,  so we connect the pair of vertices with an edge if and only if the balls intersect, so we can get edges after which we can then add all possible higher dimensional simplices.</a:t>
            </a:r>
          </a:p>
          <a:p>
            <a:endParaRPr lang="en-US" baseline="0" dirty="0"/>
          </a:p>
          <a:p>
            <a:r>
              <a:rPr lang="en-US" baseline="0" dirty="0"/>
              <a:t>Note how I grew my balls.  As the diameter increases, my threshold which is equal to my diameter increases.</a:t>
            </a:r>
          </a:p>
        </p:txBody>
      </p:sp>
      <p:sp>
        <p:nvSpPr>
          <p:cNvPr id="4" name="Slide Number Placeholder 3"/>
          <p:cNvSpPr>
            <a:spLocks noGrp="1"/>
          </p:cNvSpPr>
          <p:nvPr>
            <p:ph type="sldNum" sz="quarter" idx="10"/>
          </p:nvPr>
        </p:nvSpPr>
        <p:spPr/>
        <p:txBody>
          <a:bodyPr/>
          <a:lstStyle/>
          <a:p>
            <a:fld id="{D69E9DB7-993A-C643-9AA4-1235EAC7C65C}" type="slidenum">
              <a:rPr lang="en-US" smtClean="0"/>
              <a:t>64</a:t>
            </a:fld>
            <a:endParaRPr lang="en-US"/>
          </a:p>
        </p:txBody>
      </p:sp>
    </p:spTree>
    <p:extLst>
      <p:ext uri="{BB962C8B-B14F-4D97-AF65-F5344CB8AC3E}">
        <p14:creationId xmlns:p14="http://schemas.microsoft.com/office/powerpoint/2010/main" val="39094081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1 Adding 1-simplices connecting data points that are “close”.</a:t>
            </a:r>
          </a:p>
        </p:txBody>
      </p:sp>
      <p:sp>
        <p:nvSpPr>
          <p:cNvPr id="4" name="Slide Number Placeholder 3"/>
          <p:cNvSpPr>
            <a:spLocks noGrp="1"/>
          </p:cNvSpPr>
          <p:nvPr>
            <p:ph type="sldNum" sz="quarter" idx="10"/>
          </p:nvPr>
        </p:nvSpPr>
        <p:spPr/>
        <p:txBody>
          <a:bodyPr/>
          <a:lstStyle/>
          <a:p>
            <a:fld id="{D69E9DB7-993A-C643-9AA4-1235EAC7C65C}" type="slidenum">
              <a:rPr lang="en-US" smtClean="0"/>
              <a:t>65</a:t>
            </a:fld>
            <a:endParaRPr lang="en-US"/>
          </a:p>
        </p:txBody>
      </p:sp>
    </p:spTree>
    <p:extLst>
      <p:ext uri="{BB962C8B-B14F-4D97-AF65-F5344CB8AC3E}">
        <p14:creationId xmlns:p14="http://schemas.microsoft.com/office/powerpoint/2010/main" val="20032950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And then adding an n-simplex whenever we have n+1 points that are close.</a:t>
            </a:r>
          </a:p>
          <a:p>
            <a:r>
              <a:rPr lang="en-US" sz="1200" dirty="0">
                <a:solidFill>
                  <a:schemeClr val="tx1"/>
                </a:solidFill>
              </a:rPr>
              <a:t>Thus we now have the </a:t>
            </a:r>
            <a:r>
              <a:rPr lang="en-US" sz="1200" dirty="0" err="1">
                <a:solidFill>
                  <a:schemeClr val="tx1"/>
                </a:solidFill>
              </a:rPr>
              <a:t>Vietoris</a:t>
            </a:r>
            <a:r>
              <a:rPr lang="en-US" sz="1200" dirty="0">
                <a:solidFill>
                  <a:schemeClr val="tx1"/>
                </a:solidFill>
              </a:rPr>
              <a:t> Rips simplicial complex.</a:t>
            </a:r>
            <a:r>
              <a:rPr lang="en-US" sz="1200" baseline="0" dirty="0">
                <a:solidFill>
                  <a:schemeClr val="tx1"/>
                </a:solidFill>
              </a:rPr>
              <a:t>  Note we get the same simplex by adding one dimension at a time.</a:t>
            </a:r>
          </a:p>
          <a:p>
            <a:endParaRPr lang="en-US" sz="1200" baseline="0" dirty="0">
              <a:solidFill>
                <a:schemeClr val="tx1"/>
              </a:solidFill>
            </a:endParaRPr>
          </a:p>
          <a:p>
            <a:r>
              <a:rPr lang="en-US" sz="1200" baseline="0" dirty="0">
                <a:solidFill>
                  <a:schemeClr val="tx1"/>
                </a:solidFill>
              </a:rPr>
              <a:t>What if I increase my threshold?</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66</a:t>
            </a:fld>
            <a:endParaRPr lang="en-US"/>
          </a:p>
        </p:txBody>
      </p:sp>
    </p:spTree>
    <p:extLst>
      <p:ext uri="{BB962C8B-B14F-4D97-AF65-F5344CB8AC3E}">
        <p14:creationId xmlns:p14="http://schemas.microsoft.com/office/powerpoint/2010/main" val="9709335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Thus we now have the </a:t>
            </a:r>
            <a:r>
              <a:rPr lang="en-US" sz="1200" dirty="0" err="1">
                <a:solidFill>
                  <a:schemeClr val="tx1"/>
                </a:solidFill>
              </a:rPr>
              <a:t>Vietoris</a:t>
            </a:r>
            <a:r>
              <a:rPr lang="en-US" sz="1200" dirty="0">
                <a:solidFill>
                  <a:schemeClr val="tx1"/>
                </a:solidFill>
              </a:rPr>
              <a:t> Rips simplicial complex.</a:t>
            </a:r>
            <a:r>
              <a:rPr lang="en-US" sz="1200" baseline="0" dirty="0">
                <a:solidFill>
                  <a:schemeClr val="tx1"/>
                </a:solidFill>
              </a:rPr>
              <a:t>  Note we get the same simplex by adding one dimension at a time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67</a:t>
            </a:fld>
            <a:endParaRPr lang="en-US"/>
          </a:p>
        </p:txBody>
      </p:sp>
    </p:spTree>
    <p:extLst>
      <p:ext uri="{BB962C8B-B14F-4D97-AF65-F5344CB8AC3E}">
        <p14:creationId xmlns:p14="http://schemas.microsoft.com/office/powerpoint/2010/main" val="4958285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Thus we now have the </a:t>
            </a:r>
            <a:r>
              <a:rPr lang="en-US" sz="1200" dirty="0" err="1">
                <a:solidFill>
                  <a:schemeClr val="tx1"/>
                </a:solidFill>
              </a:rPr>
              <a:t>Vietoris</a:t>
            </a:r>
            <a:r>
              <a:rPr lang="en-US" sz="1200" dirty="0">
                <a:solidFill>
                  <a:schemeClr val="tx1"/>
                </a:solidFill>
              </a:rPr>
              <a:t> Rips simplicial complex.</a:t>
            </a:r>
            <a:r>
              <a:rPr lang="en-US" sz="1200" baseline="0" dirty="0">
                <a:solidFill>
                  <a:schemeClr val="tx1"/>
                </a:solidFill>
              </a:rPr>
              <a:t>  Note we get the same simplex by adding one dimension at a time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68</a:t>
            </a:fld>
            <a:endParaRPr lang="en-US"/>
          </a:p>
        </p:txBody>
      </p:sp>
    </p:spTree>
    <p:extLst>
      <p:ext uri="{BB962C8B-B14F-4D97-AF65-F5344CB8AC3E}">
        <p14:creationId xmlns:p14="http://schemas.microsoft.com/office/powerpoint/2010/main" val="14176736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Thus we now have the </a:t>
            </a:r>
            <a:r>
              <a:rPr lang="en-US" sz="1200" dirty="0" err="1">
                <a:solidFill>
                  <a:schemeClr val="tx1"/>
                </a:solidFill>
              </a:rPr>
              <a:t>Vietoris</a:t>
            </a:r>
            <a:r>
              <a:rPr lang="en-US" sz="1200" dirty="0">
                <a:solidFill>
                  <a:schemeClr val="tx1"/>
                </a:solidFill>
              </a:rPr>
              <a:t> Rips simplicial complex.</a:t>
            </a:r>
            <a:r>
              <a:rPr lang="en-US" sz="1200" baseline="0" dirty="0">
                <a:solidFill>
                  <a:schemeClr val="tx1"/>
                </a:solidFill>
              </a:rPr>
              <a:t>  Note we get the same simplex by adding one dimension at a time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69</a:t>
            </a:fld>
            <a:endParaRPr lang="en-US"/>
          </a:p>
        </p:txBody>
      </p:sp>
    </p:spTree>
    <p:extLst>
      <p:ext uri="{BB962C8B-B14F-4D97-AF65-F5344CB8AC3E}">
        <p14:creationId xmlns:p14="http://schemas.microsoft.com/office/powerpoint/2010/main" val="125044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can measure (or</a:t>
            </a:r>
            <a:r>
              <a:rPr lang="en-US" baseline="0" dirty="0"/>
              <a:t> calculate) the distance between two points to determine if they are “close”.  But we still need to define close.</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7</a:t>
            </a:fld>
            <a:endParaRPr lang="en-US"/>
          </a:p>
        </p:txBody>
      </p:sp>
    </p:spTree>
    <p:extLst>
      <p:ext uri="{BB962C8B-B14F-4D97-AF65-F5344CB8AC3E}">
        <p14:creationId xmlns:p14="http://schemas.microsoft.com/office/powerpoint/2010/main" val="151471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we will connect every pair of vertices if their distance is less than 1.8 cm.  If the center of these points represent the 0-dimensional vertices, then this distance is less than our threshold, so we add an edge.  Similarly this pair of points satisfy our definition of close, so we add an edge</a:t>
            </a:r>
          </a:p>
          <a:p>
            <a:endParaRPr lang="en-US" baseline="0" dirty="0"/>
          </a:p>
          <a:p>
            <a:r>
              <a:rPr lang="en-US" baseline="0" dirty="0"/>
              <a:t>The distance between this pair of vertices is greater than 1.8, so we won’t connect them with an edge. Continuing to add edges between vertices whenever their distance is less than our threshold of 1.8cm, we now have </a:t>
            </a:r>
            <a:endParaRPr lang="en-US" dirty="0"/>
          </a:p>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8</a:t>
            </a:fld>
            <a:endParaRPr lang="en-US"/>
          </a:p>
        </p:txBody>
      </p:sp>
    </p:spTree>
    <p:extLst>
      <p:ext uri="{BB962C8B-B14F-4D97-AF65-F5344CB8AC3E}">
        <p14:creationId xmlns:p14="http://schemas.microsoft.com/office/powerpoint/2010/main" val="1651849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one dimensional simplicial complex.  Note that we have clustered</a:t>
            </a:r>
            <a:r>
              <a:rPr lang="en-US" baseline="0" dirty="0"/>
              <a:t> </a:t>
            </a:r>
            <a:r>
              <a:rPr lang="en-US" dirty="0"/>
              <a:t> our data into five disjoint</a:t>
            </a:r>
            <a:r>
              <a:rPr lang="en-US" baseline="0" dirty="0"/>
              <a:t> </a:t>
            </a:r>
            <a:r>
              <a:rPr lang="en-US" dirty="0"/>
              <a:t>connected sets.  So this is one way to cluster our data – that is grouping our data points</a:t>
            </a:r>
            <a:r>
              <a:rPr lang="en-US" baseline="0" dirty="0"/>
              <a:t> into disjoint sets based on some definition of similarity.  In this case, we have 5 clusters.</a:t>
            </a:r>
            <a:endParaRPr lang="en-US" dirty="0"/>
          </a:p>
          <a:p>
            <a:endParaRPr lang="en-US" dirty="0"/>
          </a:p>
          <a:p>
            <a:r>
              <a:rPr lang="en-US" dirty="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9</a:t>
            </a:fld>
            <a:endParaRPr lang="en-US"/>
          </a:p>
        </p:txBody>
      </p:sp>
    </p:spTree>
    <p:extLst>
      <p:ext uri="{BB962C8B-B14F-4D97-AF65-F5344CB8AC3E}">
        <p14:creationId xmlns:p14="http://schemas.microsoft.com/office/powerpoint/2010/main" val="349328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one dimensional simplicial complex.  Note that we have clustered</a:t>
            </a:r>
            <a:r>
              <a:rPr lang="en-US" baseline="0" dirty="0"/>
              <a:t> </a:t>
            </a:r>
            <a:r>
              <a:rPr lang="en-US" dirty="0"/>
              <a:t> our data into five disjoint</a:t>
            </a:r>
            <a:r>
              <a:rPr lang="en-US" baseline="0" dirty="0"/>
              <a:t> </a:t>
            </a:r>
            <a:r>
              <a:rPr lang="en-US" dirty="0"/>
              <a:t>connected sets.  So this is one way to cluster our data – that is grouping our data points</a:t>
            </a:r>
            <a:r>
              <a:rPr lang="en-US" baseline="0" dirty="0"/>
              <a:t> into disjoint sets based on some definition of similarity.  In this case, we have 5 clusters.</a:t>
            </a:r>
            <a:endParaRPr lang="en-US" dirty="0"/>
          </a:p>
          <a:p>
            <a:endParaRPr lang="en-US" dirty="0"/>
          </a:p>
          <a:p>
            <a:r>
              <a:rPr lang="en-US" dirty="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10</a:t>
            </a:fld>
            <a:endParaRPr lang="en-US"/>
          </a:p>
        </p:txBody>
      </p:sp>
    </p:spTree>
    <p:extLst>
      <p:ext uri="{BB962C8B-B14F-4D97-AF65-F5344CB8AC3E}">
        <p14:creationId xmlns:p14="http://schemas.microsoft.com/office/powerpoint/2010/main" val="412859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FB1DC3-BC68-4F29-99D7-06103B13BD0E}"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167492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FB1DC3-BC68-4F29-99D7-06103B13BD0E}"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384902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FB1DC3-BC68-4F29-99D7-06103B13BD0E}"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340665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FB1DC3-BC68-4F29-99D7-06103B13BD0E}"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16457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B1DC3-BC68-4F29-99D7-06103B13BD0E}"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78660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FB1DC3-BC68-4F29-99D7-06103B13BD0E}"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384681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FB1DC3-BC68-4F29-99D7-06103B13BD0E}" type="datetimeFigureOut">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150277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FB1DC3-BC68-4F29-99D7-06103B13BD0E}" type="datetimeFigureOut">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358456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B1DC3-BC68-4F29-99D7-06103B13BD0E}" type="datetimeFigureOut">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1092260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FB1DC3-BC68-4F29-99D7-06103B13BD0E}"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2259361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FB1DC3-BC68-4F29-99D7-06103B13BD0E}"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342764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B1DC3-BC68-4F29-99D7-06103B13BD0E}" type="datetimeFigureOut">
              <a:rPr lang="en-US" smtClean="0"/>
              <a:t>5/16/2022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E512E-1477-42D6-A67F-44B450783289}" type="slidenum">
              <a:rPr lang="en-US" smtClean="0"/>
              <a:t>‹#›</a:t>
            </a:fld>
            <a:endParaRPr lang="en-US"/>
          </a:p>
        </p:txBody>
      </p:sp>
    </p:spTree>
    <p:extLst>
      <p:ext uri="{BB962C8B-B14F-4D97-AF65-F5344CB8AC3E}">
        <p14:creationId xmlns:p14="http://schemas.microsoft.com/office/powerpoint/2010/main" val="2897265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ieeexplore.ieee.org/document/5872535" TargetMode="External"/><Relationship Id="rId3" Type="http://schemas.openxmlformats.org/officeDocument/2006/relationships/hyperlink" Target="http://ieeexplore.ieee.org/search/searchresult.jsp?searchWithin=p_Authors:.QT.Hyekyoung%20Lee.QT.&amp;searchWithin=p_Author_Ids:37280122800&amp;newsearch=true" TargetMode="External"/><Relationship Id="rId7" Type="http://schemas.openxmlformats.org/officeDocument/2006/relationships/hyperlink" Target="http://ieeexplore.ieee.org/search/searchresult.jsp?searchWithin=p_Authors:.QT.Dong%20Soo%20Lee.QT.&amp;searchWithin=p_Author_Ids:37280609800&amp;newsearch=true"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ieeexplore.ieee.org/search/searchresult.jsp?searchWithin=p_Authors:.QT.Bung-Nyun%20Kim.QT.&amp;searchWithin=p_Author_Ids:38022847100&amp;newsearch=true" TargetMode="External"/><Relationship Id="rId5" Type="http://schemas.openxmlformats.org/officeDocument/2006/relationships/hyperlink" Target="http://ieeexplore.ieee.org/search/searchresult.jsp?searchWithin=p_Authors:.QT.Hyejin%20Kang.QT.&amp;searchWithin=p_Author_Ids:37856404600&amp;newsearch=true" TargetMode="External"/><Relationship Id="rId4" Type="http://schemas.openxmlformats.org/officeDocument/2006/relationships/hyperlink" Target="http://ieeexplore.ieee.org/search/searchresult.jsp?searchWithin=p_Authors:.QT.Chung,%20M.K..QT.&amp;searchWithin=p_Author_Ids:37290726500&amp;newsearch=tru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ieeexplore.ieee.org/document/5872535"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frontiersin.org/articles/10.3389/frai.2021.659037/full#B127" TargetMode="External"/><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hyperlink" Target="https://www.frontiersin.org/articles/10.3389/frai.2021.659037/full"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32.png"/></Relationships>
</file>

<file path=ppt/slides/_rels/slide76.xml.rels><?xml version="1.0" encoding="UTF-8" standalone="yes"?>
<Relationships xmlns="http://schemas.openxmlformats.org/package/2006/relationships"><Relationship Id="rId3" Type="http://schemas.openxmlformats.org/officeDocument/2006/relationships/hyperlink" Target="https://www.frontiersin.org/articles/10.3389/fams.2020.593406/full" TargetMode="External"/><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frontiersin.org/articles/10.3389/frai.2021.659037/full" TargetMode="External"/><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hyperlink" Target="https://www.frontiersin.org/articles/10.3389/frai.2021.659037/full#B127" TargetMode="External"/><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hyperlink" Target="https://www.frontiersin.org/articles/10.3389/frai.2021.659037/full"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8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54.png"/></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www.nature.com/srep/2013/130207/srep01236/full/srep01236.html" TargetMode="External"/><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BC69AF-2A17-4D2B-BD90-7131330F4E94}"/>
              </a:ext>
            </a:extLst>
          </p:cNvPr>
          <p:cNvSpPr txBox="1"/>
          <p:nvPr/>
        </p:nvSpPr>
        <p:spPr>
          <a:xfrm>
            <a:off x="385483" y="305068"/>
            <a:ext cx="8373035" cy="6247864"/>
          </a:xfrm>
          <a:prstGeom prst="rect">
            <a:avLst/>
          </a:prstGeom>
          <a:solidFill>
            <a:srgbClr val="E2F0D9"/>
          </a:solidFill>
        </p:spPr>
        <p:txBody>
          <a:bodyPr wrap="square">
            <a:spAutoFit/>
          </a:bodyPr>
          <a:lstStyle/>
          <a:p>
            <a:pPr algn="ctr">
              <a:lnSpc>
                <a:spcPct val="150000"/>
              </a:lnSpc>
            </a:pPr>
            <a:r>
              <a:rPr lang="en-US" sz="3200" b="1" dirty="0"/>
              <a:t>Introduction to Topological Data Analysis and Software Installation </a:t>
            </a:r>
          </a:p>
          <a:p>
            <a:pPr algn="ctr">
              <a:lnSpc>
                <a:spcPct val="150000"/>
              </a:lnSpc>
            </a:pPr>
            <a:r>
              <a:rPr lang="en-US" sz="3200" dirty="0"/>
              <a:t>Isabel Darcy and Ethan Rooke</a:t>
            </a:r>
          </a:p>
          <a:p>
            <a:pPr algn="ctr">
              <a:lnSpc>
                <a:spcPct val="150000"/>
              </a:lnSpc>
            </a:pPr>
            <a:r>
              <a:rPr lang="en-US" sz="3200" dirty="0"/>
              <a:t>University of Iowa,</a:t>
            </a:r>
          </a:p>
          <a:p>
            <a:pPr algn="ctr">
              <a:lnSpc>
                <a:spcPct val="150000"/>
              </a:lnSpc>
            </a:pPr>
            <a:endParaRPr lang="en-US" sz="3200" dirty="0"/>
          </a:p>
          <a:p>
            <a:pPr algn="ctr">
              <a:lnSpc>
                <a:spcPct val="150000"/>
              </a:lnSpc>
            </a:pPr>
            <a:endParaRPr lang="en-US" sz="3200" dirty="0"/>
          </a:p>
          <a:p>
            <a:pPr algn="ctr">
              <a:lnSpc>
                <a:spcPct val="150000"/>
              </a:lnSpc>
            </a:pPr>
            <a:endParaRPr lang="en-US" sz="3200" dirty="0"/>
          </a:p>
          <a:p>
            <a:pPr algn="ctr"/>
            <a:r>
              <a:rPr lang="en-US" sz="3200" b="1" dirty="0">
                <a:effectLst/>
              </a:rPr>
              <a:t>Topological Data Visualization Workshop</a:t>
            </a:r>
          </a:p>
          <a:p>
            <a:pPr algn="ctr"/>
            <a:r>
              <a:rPr lang="en-US" sz="3200" b="1" dirty="0">
                <a:effectLst/>
              </a:rPr>
              <a:t>May 16 - 20, 2022</a:t>
            </a:r>
            <a:endParaRPr lang="en-US" sz="3200" dirty="0"/>
          </a:p>
        </p:txBody>
      </p:sp>
      <p:pic>
        <p:nvPicPr>
          <p:cNvPr id="9" name="Picture 8">
            <a:extLst>
              <a:ext uri="{FF2B5EF4-FFF2-40B4-BE49-F238E27FC236}">
                <a16:creationId xmlns:a16="http://schemas.microsoft.com/office/drawing/2014/main" id="{B755B93D-F2BF-45D2-99AB-5BF81323EF91}"/>
              </a:ext>
            </a:extLst>
          </p:cNvPr>
          <p:cNvPicPr>
            <a:picLocks noChangeAspect="1"/>
          </p:cNvPicPr>
          <p:nvPr/>
        </p:nvPicPr>
        <p:blipFill>
          <a:blip r:embed="rId2"/>
          <a:stretch>
            <a:fillRect/>
          </a:stretch>
        </p:blipFill>
        <p:spPr>
          <a:xfrm>
            <a:off x="2841617" y="3316941"/>
            <a:ext cx="3460767" cy="2011680"/>
          </a:xfrm>
          <a:prstGeom prst="rect">
            <a:avLst/>
          </a:prstGeom>
        </p:spPr>
      </p:pic>
    </p:spTree>
    <p:extLst>
      <p:ext uri="{BB962C8B-B14F-4D97-AF65-F5344CB8AC3E}">
        <p14:creationId xmlns:p14="http://schemas.microsoft.com/office/powerpoint/2010/main" val="1165701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5354371"/>
            <a:ext cx="8961395" cy="1200329"/>
          </a:xfrm>
          <a:prstGeom prst="rect">
            <a:avLst/>
          </a:prstGeom>
          <a:noFill/>
        </p:spPr>
        <p:txBody>
          <a:bodyPr wrap="square" rtlCol="0">
            <a:spAutoFit/>
          </a:bodyPr>
          <a:lstStyle/>
          <a:p>
            <a:r>
              <a:rPr lang="en-US" sz="3200" dirty="0"/>
              <a:t>1.)  Adding 1-dimensional edges (1-simplices)</a:t>
            </a:r>
          </a:p>
          <a:p>
            <a:endParaRPr lang="en-US" sz="800" dirty="0"/>
          </a:p>
          <a:p>
            <a:r>
              <a:rPr lang="en-US" sz="3200" dirty="0">
                <a:solidFill>
                  <a:srgbClr val="0000FF"/>
                </a:solidFill>
              </a:rPr>
              <a:t>Add an edge between data points that are “close”</a:t>
            </a:r>
            <a:endParaRPr lang="en-US" sz="3200" baseline="30000" dirty="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grpSp>
        <p:nvGrpSpPr>
          <p:cNvPr id="10" name="Group 9"/>
          <p:cNvGrpSpPr/>
          <p:nvPr/>
        </p:nvGrpSpPr>
        <p:grpSpPr>
          <a:xfrm>
            <a:off x="638079" y="765614"/>
            <a:ext cx="7349814" cy="4329160"/>
            <a:chOff x="638079" y="765614"/>
            <a:chExt cx="7349814" cy="4329160"/>
          </a:xfrm>
        </p:grpSpPr>
        <p:sp>
          <p:nvSpPr>
            <p:cNvPr id="11" name="Oval 10"/>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a:p>
          </p:txBody>
        </p:sp>
        <p:sp>
          <p:nvSpPr>
            <p:cNvPr id="12" name="Oval 11"/>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a:p>
          </p:txBody>
        </p:sp>
        <p:sp>
          <p:nvSpPr>
            <p:cNvPr id="13" name="Oval 12"/>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4" name="Oval 13"/>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5" name="Oval 14"/>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6" name="Oval 15"/>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7" name="Oval 16"/>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8" name="Oval 17"/>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9" name="Oval 18"/>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0" name="Oval 19"/>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1" name="Oval 20"/>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2" name="Oval 21"/>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4" name="Oval 23"/>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5" name="Oval 24"/>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6" name="Oval 25"/>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7" name="Oval 26"/>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8" name="Oval 27"/>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grpSp>
      <p:pic>
        <p:nvPicPr>
          <p:cNvPr id="29" name="Picture 28" descr="ruler2.png">
            <a:extLst>
              <a:ext uri="{FF2B5EF4-FFF2-40B4-BE49-F238E27FC236}">
                <a16:creationId xmlns:a16="http://schemas.microsoft.com/office/drawing/2014/main" id="{E40B27A4-5CF7-4B5C-8FE9-C1482F4B26AC}"/>
              </a:ext>
            </a:extLst>
          </p:cNvPr>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21426708">
            <a:off x="668267" y="2709944"/>
            <a:ext cx="1240770" cy="640080"/>
          </a:xfrm>
          <a:prstGeom prst="rect">
            <a:avLst/>
          </a:prstGeom>
        </p:spPr>
      </p:pic>
    </p:spTree>
    <p:extLst>
      <p:ext uri="{BB962C8B-B14F-4D97-AF65-F5344CB8AC3E}">
        <p14:creationId xmlns:p14="http://schemas.microsoft.com/office/powerpoint/2010/main" val="370191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4585971"/>
            <a:ext cx="8961395" cy="1200329"/>
          </a:xfrm>
          <a:prstGeom prst="rect">
            <a:avLst/>
          </a:prstGeom>
          <a:noFill/>
        </p:spPr>
        <p:txBody>
          <a:bodyPr wrap="square" rtlCol="0">
            <a:spAutoFit/>
          </a:bodyPr>
          <a:lstStyle/>
          <a:p>
            <a:r>
              <a:rPr lang="en-US" sz="3200" dirty="0"/>
              <a:t>1.)  Adding 1-dimensional edges (1-simplices)</a:t>
            </a:r>
          </a:p>
          <a:p>
            <a:endParaRPr lang="en-US" sz="800" dirty="0"/>
          </a:p>
          <a:p>
            <a:r>
              <a:rPr lang="en-US" sz="3200" dirty="0">
                <a:solidFill>
                  <a:srgbClr val="0000FF"/>
                </a:solidFill>
              </a:rPr>
              <a:t>Add an edge between data points that are “close”</a:t>
            </a:r>
            <a:endParaRPr lang="en-US" sz="3200" baseline="30000" dirty="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spTree>
    <p:extLst>
      <p:ext uri="{BB962C8B-B14F-4D97-AF65-F5344CB8AC3E}">
        <p14:creationId xmlns:p14="http://schemas.microsoft.com/office/powerpoint/2010/main" val="1584636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the </a:t>
            </a:r>
            <a:r>
              <a:rPr lang="en-US" sz="3200" dirty="0" err="1">
                <a:solidFill>
                  <a:srgbClr val="0000DD"/>
                </a:solidFill>
              </a:rPr>
              <a:t>Vietoris</a:t>
            </a:r>
            <a:r>
              <a:rPr lang="en-US" sz="3200" dirty="0">
                <a:solidFill>
                  <a:srgbClr val="0000DD"/>
                </a:solidFill>
              </a:rPr>
              <a:t> Rips </a:t>
            </a:r>
            <a:r>
              <a:rPr lang="en-US" sz="3200" dirty="0">
                <a:solidFill>
                  <a:schemeClr val="tx1"/>
                </a:solidFill>
              </a:rPr>
              <a:t>simplicial complex</a:t>
            </a: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sp>
        <p:nvSpPr>
          <p:cNvPr id="10" name="TextBox 9"/>
          <p:cNvSpPr txBox="1"/>
          <p:nvPr/>
        </p:nvSpPr>
        <p:spPr>
          <a:xfrm>
            <a:off x="325627" y="5023212"/>
            <a:ext cx="8961395" cy="584776"/>
          </a:xfrm>
          <a:prstGeom prst="rect">
            <a:avLst/>
          </a:prstGeom>
          <a:noFill/>
        </p:spPr>
        <p:txBody>
          <a:bodyPr wrap="square" rtlCol="0">
            <a:spAutoFit/>
          </a:bodyPr>
          <a:lstStyle/>
          <a:p>
            <a:r>
              <a:rPr lang="en-US" sz="3200" dirty="0"/>
              <a:t>2.)  Add all possible simplices of dimensional &gt; 1.</a:t>
            </a:r>
          </a:p>
        </p:txBody>
      </p:sp>
    </p:spTree>
    <p:extLst>
      <p:ext uri="{BB962C8B-B14F-4D97-AF65-F5344CB8AC3E}">
        <p14:creationId xmlns:p14="http://schemas.microsoft.com/office/powerpoint/2010/main" val="144433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Isosceles Triangle 100"/>
          <p:cNvSpPr/>
          <p:nvPr/>
        </p:nvSpPr>
        <p:spPr>
          <a:xfrm rot="10800000">
            <a:off x="1176087" y="5765765"/>
            <a:ext cx="1600200" cy="1385316"/>
          </a:xfrm>
          <a:prstGeom prst="triangl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1195947" y="4141020"/>
            <a:ext cx="2932737" cy="2510394"/>
            <a:chOff x="643130" y="3761860"/>
            <a:chExt cx="2932737" cy="2510394"/>
          </a:xfrm>
        </p:grpSpPr>
        <p:sp>
          <p:nvSpPr>
            <p:cNvPr id="98" name="TextBox 97"/>
            <p:cNvSpPr txBox="1"/>
            <p:nvPr/>
          </p:nvSpPr>
          <p:spPr>
            <a:xfrm>
              <a:off x="1828781" y="3761860"/>
              <a:ext cx="651252" cy="584776"/>
            </a:xfrm>
            <a:prstGeom prst="rect">
              <a:avLst/>
            </a:prstGeom>
            <a:noFill/>
          </p:spPr>
          <p:txBody>
            <a:bodyPr wrap="square" rtlCol="0">
              <a:spAutoFit/>
            </a:bodyPr>
            <a:lstStyle/>
            <a:p>
              <a:r>
                <a:rPr lang="en-US" sz="3200" dirty="0"/>
                <a:t>v</a:t>
              </a:r>
              <a:r>
                <a:rPr lang="en-US" sz="3200" baseline="-25000" dirty="0"/>
                <a:t>2</a:t>
              </a:r>
            </a:p>
          </p:txBody>
        </p:sp>
        <p:grpSp>
          <p:nvGrpSpPr>
            <p:cNvPr id="10" name="Group 9"/>
            <p:cNvGrpSpPr/>
            <p:nvPr/>
          </p:nvGrpSpPr>
          <p:grpSpPr>
            <a:xfrm>
              <a:off x="643130" y="4321013"/>
              <a:ext cx="2932737" cy="1951241"/>
              <a:chOff x="643130" y="4321013"/>
              <a:chExt cx="2932737" cy="1951241"/>
            </a:xfrm>
          </p:grpSpPr>
          <p:cxnSp>
            <p:nvCxnSpPr>
              <p:cNvPr id="104" name="Straight Connector 103"/>
              <p:cNvCxnSpPr/>
              <p:nvPr/>
            </p:nvCxnSpPr>
            <p:spPr>
              <a:xfrm rot="10800000" flipV="1">
                <a:off x="1353167" y="5825201"/>
                <a:ext cx="1392072" cy="0"/>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sp>
            <p:nvSpPr>
              <p:cNvPr id="105" name="Oval 104"/>
              <p:cNvSpPr/>
              <p:nvPr/>
            </p:nvSpPr>
            <p:spPr>
              <a:xfrm rot="10800000">
                <a:off x="266198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rot="10800000">
                <a:off x="110750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Isosceles Triangle 106"/>
              <p:cNvSpPr/>
              <p:nvPr/>
            </p:nvSpPr>
            <p:spPr>
              <a:xfrm>
                <a:off x="1221807" y="4413869"/>
                <a:ext cx="1600200" cy="1385316"/>
              </a:xfrm>
              <a:prstGeom prst="triangle">
                <a:avLst/>
              </a:prstGeom>
              <a:solidFill>
                <a:schemeClr val="tx2">
                  <a:lumMod val="40000"/>
                  <a:lumOff val="60000"/>
                </a:schemeClr>
              </a:solidFill>
              <a:ln w="762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p:nvPr/>
            </p:nvSpPr>
            <p:spPr>
              <a:xfrm>
                <a:off x="1107507" y="5669753"/>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108"/>
              <p:cNvSpPr/>
              <p:nvPr/>
            </p:nvSpPr>
            <p:spPr>
              <a:xfrm>
                <a:off x="266198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Oval 109"/>
              <p:cNvSpPr/>
              <p:nvPr/>
            </p:nvSpPr>
            <p:spPr>
              <a:xfrm>
                <a:off x="1888259" y="4321013"/>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Oval 110"/>
              <p:cNvSpPr/>
              <p:nvPr/>
            </p:nvSpPr>
            <p:spPr>
              <a:xfrm>
                <a:off x="1097896" y="5668352"/>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Oval 113"/>
              <p:cNvSpPr/>
              <p:nvPr/>
            </p:nvSpPr>
            <p:spPr>
              <a:xfrm>
                <a:off x="1114530"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TextBox 114"/>
              <p:cNvSpPr txBox="1"/>
              <p:nvPr/>
            </p:nvSpPr>
            <p:spPr>
              <a:xfrm>
                <a:off x="2403933" y="4747702"/>
                <a:ext cx="651252" cy="584776"/>
              </a:xfrm>
              <a:prstGeom prst="rect">
                <a:avLst/>
              </a:prstGeom>
              <a:noFill/>
            </p:spPr>
            <p:txBody>
              <a:bodyPr wrap="square" rtlCol="0">
                <a:spAutoFit/>
              </a:bodyPr>
              <a:lstStyle/>
              <a:p>
                <a:r>
                  <a:rPr lang="en-US" sz="3200" dirty="0"/>
                  <a:t>e</a:t>
                </a:r>
                <a:r>
                  <a:rPr lang="en-US" sz="3200" baseline="-25000" dirty="0"/>
                  <a:t>2</a:t>
                </a:r>
              </a:p>
            </p:txBody>
          </p:sp>
          <p:sp>
            <p:nvSpPr>
              <p:cNvPr id="116" name="TextBox 115"/>
              <p:cNvSpPr txBox="1"/>
              <p:nvPr/>
            </p:nvSpPr>
            <p:spPr>
              <a:xfrm>
                <a:off x="1081404" y="4747702"/>
                <a:ext cx="651252" cy="584776"/>
              </a:xfrm>
              <a:prstGeom prst="rect">
                <a:avLst/>
              </a:prstGeom>
              <a:noFill/>
            </p:spPr>
            <p:txBody>
              <a:bodyPr wrap="square" rtlCol="0">
                <a:spAutoFit/>
              </a:bodyPr>
              <a:lstStyle/>
              <a:p>
                <a:r>
                  <a:rPr lang="en-US" sz="3200" dirty="0"/>
                  <a:t>e</a:t>
                </a:r>
                <a:r>
                  <a:rPr lang="en-US" sz="3200" baseline="-25000" dirty="0"/>
                  <a:t>1</a:t>
                </a:r>
              </a:p>
            </p:txBody>
          </p:sp>
          <p:sp>
            <p:nvSpPr>
              <p:cNvPr id="119" name="TextBox 118"/>
              <p:cNvSpPr txBox="1"/>
              <p:nvPr/>
            </p:nvSpPr>
            <p:spPr>
              <a:xfrm>
                <a:off x="1786722" y="5687478"/>
                <a:ext cx="651252" cy="584776"/>
              </a:xfrm>
              <a:prstGeom prst="rect">
                <a:avLst/>
              </a:prstGeom>
              <a:noFill/>
            </p:spPr>
            <p:txBody>
              <a:bodyPr wrap="square" rtlCol="0">
                <a:spAutoFit/>
              </a:bodyPr>
              <a:lstStyle/>
              <a:p>
                <a:r>
                  <a:rPr lang="en-US" sz="3200" dirty="0"/>
                  <a:t>e</a:t>
                </a:r>
                <a:r>
                  <a:rPr lang="en-US" sz="3200" baseline="-25000" dirty="0"/>
                  <a:t>3</a:t>
                </a:r>
              </a:p>
            </p:txBody>
          </p:sp>
          <p:grpSp>
            <p:nvGrpSpPr>
              <p:cNvPr id="8" name="Group 7"/>
              <p:cNvGrpSpPr/>
              <p:nvPr/>
            </p:nvGrpSpPr>
            <p:grpSpPr>
              <a:xfrm>
                <a:off x="643130" y="5427877"/>
                <a:ext cx="2932737" cy="584776"/>
                <a:chOff x="643130" y="5427877"/>
                <a:chExt cx="2932737" cy="584776"/>
              </a:xfrm>
            </p:grpSpPr>
            <p:sp>
              <p:nvSpPr>
                <p:cNvPr id="97" name="TextBox 96"/>
                <p:cNvSpPr txBox="1"/>
                <p:nvPr/>
              </p:nvSpPr>
              <p:spPr>
                <a:xfrm>
                  <a:off x="643130" y="5427877"/>
                  <a:ext cx="651252" cy="584776"/>
                </a:xfrm>
                <a:prstGeom prst="rect">
                  <a:avLst/>
                </a:prstGeom>
                <a:noFill/>
              </p:spPr>
              <p:txBody>
                <a:bodyPr wrap="square" rtlCol="0">
                  <a:spAutoFit/>
                </a:bodyPr>
                <a:lstStyle/>
                <a:p>
                  <a:r>
                    <a:rPr lang="en-US" sz="3200" dirty="0"/>
                    <a:t>v</a:t>
                  </a:r>
                  <a:r>
                    <a:rPr lang="en-US" sz="3200" baseline="-25000" dirty="0"/>
                    <a:t>1</a:t>
                  </a:r>
                </a:p>
              </p:txBody>
            </p:sp>
            <p:sp>
              <p:nvSpPr>
                <p:cNvPr id="99" name="TextBox 98"/>
                <p:cNvSpPr txBox="1"/>
                <p:nvPr/>
              </p:nvSpPr>
              <p:spPr>
                <a:xfrm>
                  <a:off x="2924615" y="5427877"/>
                  <a:ext cx="651252" cy="584776"/>
                </a:xfrm>
                <a:prstGeom prst="rect">
                  <a:avLst/>
                </a:prstGeom>
                <a:noFill/>
              </p:spPr>
              <p:txBody>
                <a:bodyPr wrap="square" rtlCol="0">
                  <a:spAutoFit/>
                </a:bodyPr>
                <a:lstStyle/>
                <a:p>
                  <a:r>
                    <a:rPr lang="en-US" sz="3200" dirty="0"/>
                    <a:t>v</a:t>
                  </a:r>
                  <a:r>
                    <a:rPr lang="en-US" sz="3200" baseline="-25000" dirty="0"/>
                    <a:t>3</a:t>
                  </a:r>
                </a:p>
              </p:txBody>
            </p:sp>
          </p:grpSp>
        </p:grpSp>
      </p:grpSp>
      <p:sp>
        <p:nvSpPr>
          <p:cNvPr id="3" name="TextBox 2"/>
          <p:cNvSpPr txBox="1"/>
          <p:nvPr/>
        </p:nvSpPr>
        <p:spPr>
          <a:xfrm>
            <a:off x="448285" y="3750477"/>
            <a:ext cx="8277364" cy="1077218"/>
          </a:xfrm>
          <a:prstGeom prst="rect">
            <a:avLst/>
          </a:prstGeom>
          <a:noFill/>
        </p:spPr>
        <p:txBody>
          <a:bodyPr wrap="square" rtlCol="0">
            <a:spAutoFit/>
          </a:bodyPr>
          <a:lstStyle/>
          <a:p>
            <a:r>
              <a:rPr lang="en-US" sz="3200" b="1" dirty="0">
                <a:solidFill>
                  <a:srgbClr val="000000"/>
                </a:solidFill>
              </a:rPr>
              <a:t>2-simplex = triangle </a:t>
            </a:r>
            <a:r>
              <a:rPr lang="en-US" sz="3200" dirty="0">
                <a:solidFill>
                  <a:srgbClr val="000000"/>
                </a:solidFill>
              </a:rPr>
              <a:t>= {v</a:t>
            </a:r>
            <a:r>
              <a:rPr lang="en-US" sz="3200" baseline="-25000" dirty="0">
                <a:solidFill>
                  <a:srgbClr val="000000"/>
                </a:solidFill>
              </a:rPr>
              <a:t>1</a:t>
            </a:r>
            <a:r>
              <a:rPr lang="en-US" sz="3200" dirty="0">
                <a:solidFill>
                  <a:srgbClr val="000000"/>
                </a:solidFill>
              </a:rPr>
              <a:t>, v</a:t>
            </a:r>
            <a:r>
              <a:rPr lang="en-US" sz="3200" baseline="-25000" dirty="0">
                <a:solidFill>
                  <a:srgbClr val="000000"/>
                </a:solidFill>
              </a:rPr>
              <a:t>2</a:t>
            </a:r>
            <a:r>
              <a:rPr lang="en-US" sz="3200" dirty="0">
                <a:solidFill>
                  <a:srgbClr val="000000"/>
                </a:solidFill>
              </a:rPr>
              <a:t>, v</a:t>
            </a:r>
            <a:r>
              <a:rPr lang="en-US" sz="3200" baseline="-25000" dirty="0">
                <a:solidFill>
                  <a:srgbClr val="000000"/>
                </a:solidFill>
              </a:rPr>
              <a:t>3</a:t>
            </a:r>
            <a:r>
              <a:rPr lang="en-US" sz="3200" dirty="0">
                <a:solidFill>
                  <a:srgbClr val="000000"/>
                </a:solidFill>
              </a:rPr>
              <a:t>}</a:t>
            </a:r>
            <a:endParaRPr lang="en-US" sz="3200" baseline="-25000" dirty="0">
              <a:solidFill>
                <a:srgbClr val="000000"/>
              </a:solidFill>
            </a:endParaRPr>
          </a:p>
          <a:p>
            <a:r>
              <a:rPr lang="en-US" sz="3200" dirty="0"/>
              <a:t> </a:t>
            </a:r>
          </a:p>
        </p:txBody>
      </p:sp>
      <p:sp>
        <p:nvSpPr>
          <p:cNvPr id="6" name="TextBox 5"/>
          <p:cNvSpPr txBox="1"/>
          <p:nvPr/>
        </p:nvSpPr>
        <p:spPr>
          <a:xfrm>
            <a:off x="4375889" y="4392946"/>
            <a:ext cx="4554733" cy="2357568"/>
          </a:xfrm>
          <a:prstGeom prst="rect">
            <a:avLst/>
          </a:prstGeom>
          <a:noFill/>
        </p:spPr>
        <p:txBody>
          <a:bodyPr wrap="square" rtlCol="0">
            <a:spAutoFit/>
          </a:bodyPr>
          <a:lstStyle/>
          <a:p>
            <a:r>
              <a:rPr lang="en-US" sz="3200" dirty="0"/>
              <a:t>Note that the boundary </a:t>
            </a:r>
          </a:p>
          <a:p>
            <a:r>
              <a:rPr lang="en-US" sz="3200" dirty="0"/>
              <a:t>of this triangle is the cycle</a:t>
            </a:r>
          </a:p>
          <a:p>
            <a:pPr algn="ctr">
              <a:lnSpc>
                <a:spcPct val="130000"/>
              </a:lnSpc>
            </a:pPr>
            <a:r>
              <a:rPr lang="en-US" sz="3200" dirty="0"/>
              <a:t>e</a:t>
            </a:r>
            <a:r>
              <a:rPr lang="en-US" sz="3200" baseline="-25000" dirty="0"/>
              <a:t>1</a:t>
            </a:r>
            <a:r>
              <a:rPr lang="en-US" sz="3200" dirty="0"/>
              <a:t> + e</a:t>
            </a:r>
            <a:r>
              <a:rPr lang="en-US" sz="3200" baseline="-25000" dirty="0"/>
              <a:t>2</a:t>
            </a:r>
            <a:r>
              <a:rPr lang="en-US" sz="3200" dirty="0"/>
              <a:t> +  e</a:t>
            </a:r>
            <a:r>
              <a:rPr lang="en-US" sz="3200" baseline="-25000" dirty="0"/>
              <a:t>3</a:t>
            </a:r>
            <a:r>
              <a:rPr lang="en-US" sz="3200" dirty="0"/>
              <a:t> </a:t>
            </a:r>
          </a:p>
          <a:p>
            <a:pPr algn="ctr">
              <a:lnSpc>
                <a:spcPct val="130000"/>
              </a:lnSpc>
            </a:pPr>
            <a:r>
              <a:rPr lang="en-US" sz="3200" dirty="0"/>
              <a:t>= {</a:t>
            </a:r>
            <a:r>
              <a:rPr lang="en-US" sz="3200" dirty="0">
                <a:solidFill>
                  <a:srgbClr val="000000"/>
                </a:solidFill>
              </a:rPr>
              <a:t>v</a:t>
            </a:r>
            <a:r>
              <a:rPr lang="en-US" sz="3200" baseline="-25000" dirty="0">
                <a:solidFill>
                  <a:srgbClr val="000000"/>
                </a:solidFill>
              </a:rPr>
              <a:t>1</a:t>
            </a:r>
            <a:r>
              <a:rPr lang="en-US" sz="3200" dirty="0">
                <a:solidFill>
                  <a:srgbClr val="000000"/>
                </a:solidFill>
              </a:rPr>
              <a:t>, v</a:t>
            </a:r>
            <a:r>
              <a:rPr lang="en-US" sz="3200" baseline="-25000" dirty="0">
                <a:solidFill>
                  <a:srgbClr val="000000"/>
                </a:solidFill>
              </a:rPr>
              <a:t>2</a:t>
            </a:r>
            <a:r>
              <a:rPr lang="en-US" sz="3200" dirty="0">
                <a:solidFill>
                  <a:srgbClr val="000000"/>
                </a:solidFill>
              </a:rPr>
              <a:t>} + {v</a:t>
            </a:r>
            <a:r>
              <a:rPr lang="en-US" sz="3200" baseline="-25000" dirty="0">
                <a:solidFill>
                  <a:srgbClr val="000000"/>
                </a:solidFill>
              </a:rPr>
              <a:t>2</a:t>
            </a:r>
            <a:r>
              <a:rPr lang="en-US" sz="3200" dirty="0">
                <a:solidFill>
                  <a:srgbClr val="000000"/>
                </a:solidFill>
              </a:rPr>
              <a:t>, v</a:t>
            </a:r>
            <a:r>
              <a:rPr lang="en-US" sz="3200" baseline="-25000" dirty="0">
                <a:solidFill>
                  <a:srgbClr val="000000"/>
                </a:solidFill>
              </a:rPr>
              <a:t>3</a:t>
            </a:r>
            <a:r>
              <a:rPr lang="en-US" sz="3200" dirty="0">
                <a:solidFill>
                  <a:srgbClr val="000000"/>
                </a:solidFill>
              </a:rPr>
              <a:t>} +</a:t>
            </a:r>
            <a:r>
              <a:rPr lang="en-US" sz="3200" baseline="-25000" dirty="0">
                <a:solidFill>
                  <a:srgbClr val="000000"/>
                </a:solidFill>
              </a:rPr>
              <a:t> </a:t>
            </a:r>
            <a:r>
              <a:rPr lang="en-US" sz="3200" dirty="0"/>
              <a:t>{</a:t>
            </a:r>
            <a:r>
              <a:rPr lang="en-US" sz="3200" dirty="0">
                <a:solidFill>
                  <a:srgbClr val="000000"/>
                </a:solidFill>
              </a:rPr>
              <a:t>v</a:t>
            </a:r>
            <a:r>
              <a:rPr lang="en-US" sz="3200" baseline="-25000" dirty="0">
                <a:solidFill>
                  <a:srgbClr val="000000"/>
                </a:solidFill>
              </a:rPr>
              <a:t>1</a:t>
            </a:r>
            <a:r>
              <a:rPr lang="en-US" sz="3200" dirty="0">
                <a:solidFill>
                  <a:srgbClr val="000000"/>
                </a:solidFill>
              </a:rPr>
              <a:t>, v</a:t>
            </a:r>
            <a:r>
              <a:rPr lang="en-US" sz="3200" baseline="-25000" dirty="0">
                <a:solidFill>
                  <a:srgbClr val="000000"/>
                </a:solidFill>
              </a:rPr>
              <a:t>3</a:t>
            </a:r>
            <a:r>
              <a:rPr lang="en-US" sz="3200" dirty="0">
                <a:solidFill>
                  <a:srgbClr val="000000"/>
                </a:solidFill>
              </a:rPr>
              <a:t>}</a:t>
            </a:r>
            <a:endParaRPr lang="en-US" sz="3200" baseline="-25000" dirty="0">
              <a:solidFill>
                <a:srgbClr val="000000"/>
              </a:solidFill>
            </a:endParaRPr>
          </a:p>
        </p:txBody>
      </p:sp>
      <p:sp>
        <p:nvSpPr>
          <p:cNvPr id="62" name="TextBox 61"/>
          <p:cNvSpPr txBox="1"/>
          <p:nvPr/>
        </p:nvSpPr>
        <p:spPr>
          <a:xfrm>
            <a:off x="448285" y="1813359"/>
            <a:ext cx="8277364" cy="1077218"/>
          </a:xfrm>
          <a:prstGeom prst="rect">
            <a:avLst/>
          </a:prstGeom>
          <a:noFill/>
        </p:spPr>
        <p:txBody>
          <a:bodyPr wrap="square" rtlCol="0">
            <a:spAutoFit/>
          </a:bodyPr>
          <a:lstStyle/>
          <a:p>
            <a:r>
              <a:rPr lang="en-US" sz="3200" b="1" dirty="0">
                <a:solidFill>
                  <a:srgbClr val="000000"/>
                </a:solidFill>
              </a:rPr>
              <a:t>1-simplex = edge </a:t>
            </a:r>
            <a:r>
              <a:rPr lang="en-US" sz="3200" dirty="0">
                <a:solidFill>
                  <a:srgbClr val="000000"/>
                </a:solidFill>
              </a:rPr>
              <a:t>= {v</a:t>
            </a:r>
            <a:r>
              <a:rPr lang="en-US" sz="3200" baseline="-25000" dirty="0">
                <a:solidFill>
                  <a:srgbClr val="000000"/>
                </a:solidFill>
              </a:rPr>
              <a:t>1</a:t>
            </a:r>
            <a:r>
              <a:rPr lang="en-US" sz="3200" dirty="0">
                <a:solidFill>
                  <a:srgbClr val="000000"/>
                </a:solidFill>
              </a:rPr>
              <a:t>, v</a:t>
            </a:r>
            <a:r>
              <a:rPr lang="en-US" sz="3200" baseline="-25000" dirty="0">
                <a:solidFill>
                  <a:srgbClr val="000000"/>
                </a:solidFill>
              </a:rPr>
              <a:t>2</a:t>
            </a:r>
            <a:r>
              <a:rPr lang="en-US" sz="3200" dirty="0">
                <a:solidFill>
                  <a:srgbClr val="000000"/>
                </a:solidFill>
              </a:rPr>
              <a:t>}</a:t>
            </a:r>
            <a:endParaRPr lang="en-US" sz="3200" baseline="-25000" dirty="0">
              <a:solidFill>
                <a:srgbClr val="000000"/>
              </a:solidFill>
            </a:endParaRPr>
          </a:p>
          <a:p>
            <a:r>
              <a:rPr lang="en-US" sz="3200" dirty="0"/>
              <a:t> </a:t>
            </a:r>
          </a:p>
        </p:txBody>
      </p:sp>
      <p:sp>
        <p:nvSpPr>
          <p:cNvPr id="63" name="TextBox 62"/>
          <p:cNvSpPr txBox="1"/>
          <p:nvPr/>
        </p:nvSpPr>
        <p:spPr>
          <a:xfrm>
            <a:off x="4375890" y="2555306"/>
            <a:ext cx="4332942" cy="1077218"/>
          </a:xfrm>
          <a:prstGeom prst="rect">
            <a:avLst/>
          </a:prstGeom>
          <a:noFill/>
        </p:spPr>
        <p:txBody>
          <a:bodyPr wrap="square" rtlCol="0">
            <a:spAutoFit/>
          </a:bodyPr>
          <a:lstStyle/>
          <a:p>
            <a:r>
              <a:rPr lang="en-US" sz="3200" dirty="0"/>
              <a:t>Note that the boundary of this edge is v</a:t>
            </a:r>
            <a:r>
              <a:rPr lang="en-US" sz="3200" baseline="-25000" dirty="0"/>
              <a:t>2</a:t>
            </a:r>
            <a:r>
              <a:rPr lang="en-US" sz="3200" dirty="0"/>
              <a:t> +  v</a:t>
            </a:r>
            <a:r>
              <a:rPr lang="en-US" sz="3200" baseline="-25000" dirty="0"/>
              <a:t>1</a:t>
            </a:r>
            <a:r>
              <a:rPr lang="en-US" sz="3200" dirty="0"/>
              <a:t>  </a:t>
            </a:r>
          </a:p>
        </p:txBody>
      </p:sp>
      <p:grpSp>
        <p:nvGrpSpPr>
          <p:cNvPr id="9" name="Group 8"/>
          <p:cNvGrpSpPr/>
          <p:nvPr/>
        </p:nvGrpSpPr>
        <p:grpSpPr>
          <a:xfrm>
            <a:off x="1195947" y="2727392"/>
            <a:ext cx="2932737" cy="903181"/>
            <a:chOff x="591623" y="2196568"/>
            <a:chExt cx="2932737" cy="903181"/>
          </a:xfrm>
        </p:grpSpPr>
        <p:grpSp>
          <p:nvGrpSpPr>
            <p:cNvPr id="64" name="Group 63"/>
            <p:cNvGrpSpPr/>
            <p:nvPr/>
          </p:nvGrpSpPr>
          <p:grpSpPr>
            <a:xfrm>
              <a:off x="1042252" y="2411276"/>
              <a:ext cx="1838411" cy="688473"/>
              <a:chOff x="5835762" y="906089"/>
              <a:chExt cx="1838411" cy="688473"/>
            </a:xfrm>
          </p:grpSpPr>
          <p:cxnSp>
            <p:nvCxnSpPr>
              <p:cNvPr id="65" name="Straight Connector 64"/>
              <p:cNvCxnSpPr/>
              <p:nvPr/>
            </p:nvCxnSpPr>
            <p:spPr>
              <a:xfrm rot="10800000" flipV="1">
                <a:off x="6091033" y="1066109"/>
                <a:ext cx="1392072" cy="0"/>
              </a:xfrm>
              <a:prstGeom prst="line">
                <a:avLst/>
              </a:prstGeom>
              <a:ln w="88900">
                <a:solidFill>
                  <a:srgbClr val="008000"/>
                </a:solidFill>
              </a:ln>
            </p:spPr>
            <p:style>
              <a:lnRef idx="2">
                <a:schemeClr val="accent1"/>
              </a:lnRef>
              <a:fillRef idx="0">
                <a:schemeClr val="accent1"/>
              </a:fillRef>
              <a:effectRef idx="1">
                <a:schemeClr val="accent1"/>
              </a:effectRef>
              <a:fontRef idx="minor">
                <a:schemeClr val="tx1"/>
              </a:fontRef>
            </p:style>
          </p:cxnSp>
          <p:sp>
            <p:nvSpPr>
              <p:cNvPr id="66" name="Oval 65"/>
              <p:cNvSpPr/>
              <p:nvPr/>
            </p:nvSpPr>
            <p:spPr>
              <a:xfrm rot="10800000">
                <a:off x="739985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rot="10800000">
                <a:off x="584537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5845373" y="91066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739985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p:nvSpPr>
            <p:spPr>
              <a:xfrm>
                <a:off x="5835762" y="909260"/>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p:nvSpPr>
            <p:spPr>
              <a:xfrm>
                <a:off x="5852396"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TextBox 71"/>
              <p:cNvSpPr txBox="1"/>
              <p:nvPr/>
            </p:nvSpPr>
            <p:spPr>
              <a:xfrm>
                <a:off x="6524588" y="1009786"/>
                <a:ext cx="651252" cy="584776"/>
              </a:xfrm>
              <a:prstGeom prst="rect">
                <a:avLst/>
              </a:prstGeom>
              <a:noFill/>
            </p:spPr>
            <p:txBody>
              <a:bodyPr wrap="square" rtlCol="0">
                <a:spAutoFit/>
              </a:bodyPr>
              <a:lstStyle/>
              <a:p>
                <a:r>
                  <a:rPr lang="en-US" sz="3200" dirty="0"/>
                  <a:t>e</a:t>
                </a:r>
                <a:endParaRPr lang="en-US" sz="3200" baseline="-25000" dirty="0"/>
              </a:p>
            </p:txBody>
          </p:sp>
        </p:grpSp>
        <p:grpSp>
          <p:nvGrpSpPr>
            <p:cNvPr id="75" name="Group 74"/>
            <p:cNvGrpSpPr/>
            <p:nvPr/>
          </p:nvGrpSpPr>
          <p:grpSpPr>
            <a:xfrm>
              <a:off x="591623" y="2196568"/>
              <a:ext cx="2932737" cy="584776"/>
              <a:chOff x="643130" y="5427877"/>
              <a:chExt cx="2932737" cy="584776"/>
            </a:xfrm>
          </p:grpSpPr>
          <p:sp>
            <p:nvSpPr>
              <p:cNvPr id="76" name="TextBox 75"/>
              <p:cNvSpPr txBox="1"/>
              <p:nvPr/>
            </p:nvSpPr>
            <p:spPr>
              <a:xfrm>
                <a:off x="643130" y="5427877"/>
                <a:ext cx="651252" cy="584776"/>
              </a:xfrm>
              <a:prstGeom prst="rect">
                <a:avLst/>
              </a:prstGeom>
              <a:noFill/>
            </p:spPr>
            <p:txBody>
              <a:bodyPr wrap="square" rtlCol="0">
                <a:spAutoFit/>
              </a:bodyPr>
              <a:lstStyle/>
              <a:p>
                <a:r>
                  <a:rPr lang="en-US" sz="3200" dirty="0"/>
                  <a:t>v</a:t>
                </a:r>
                <a:r>
                  <a:rPr lang="en-US" sz="3200" baseline="-25000" dirty="0"/>
                  <a:t>1</a:t>
                </a:r>
              </a:p>
            </p:txBody>
          </p:sp>
          <p:sp>
            <p:nvSpPr>
              <p:cNvPr id="77" name="TextBox 76"/>
              <p:cNvSpPr txBox="1"/>
              <p:nvPr/>
            </p:nvSpPr>
            <p:spPr>
              <a:xfrm>
                <a:off x="2924615" y="5427877"/>
                <a:ext cx="651252" cy="584776"/>
              </a:xfrm>
              <a:prstGeom prst="rect">
                <a:avLst/>
              </a:prstGeom>
              <a:noFill/>
            </p:spPr>
            <p:txBody>
              <a:bodyPr wrap="square" rtlCol="0">
                <a:spAutoFit/>
              </a:bodyPr>
              <a:lstStyle/>
              <a:p>
                <a:r>
                  <a:rPr lang="en-US" sz="3200" dirty="0"/>
                  <a:t>v</a:t>
                </a:r>
                <a:r>
                  <a:rPr lang="en-US" sz="3200" baseline="-25000" dirty="0"/>
                  <a:t>2</a:t>
                </a:r>
              </a:p>
            </p:txBody>
          </p:sp>
        </p:grpSp>
      </p:grpSp>
      <p:sp>
        <p:nvSpPr>
          <p:cNvPr id="78" name="TextBox 77"/>
          <p:cNvSpPr txBox="1"/>
          <p:nvPr/>
        </p:nvSpPr>
        <p:spPr>
          <a:xfrm>
            <a:off x="448285" y="1012425"/>
            <a:ext cx="8277364" cy="584776"/>
          </a:xfrm>
          <a:prstGeom prst="rect">
            <a:avLst/>
          </a:prstGeom>
          <a:noFill/>
        </p:spPr>
        <p:txBody>
          <a:bodyPr wrap="square" rtlCol="0">
            <a:spAutoFit/>
          </a:bodyPr>
          <a:lstStyle/>
          <a:p>
            <a:r>
              <a:rPr lang="en-US" sz="3200" b="1" dirty="0">
                <a:solidFill>
                  <a:srgbClr val="000000"/>
                </a:solidFill>
              </a:rPr>
              <a:t>0-simplex = vertex </a:t>
            </a:r>
            <a:r>
              <a:rPr lang="en-US" sz="3200" dirty="0">
                <a:solidFill>
                  <a:srgbClr val="000000"/>
                </a:solidFill>
              </a:rPr>
              <a:t>= v</a:t>
            </a:r>
            <a:endParaRPr lang="en-US" sz="3200" baseline="-25000" dirty="0">
              <a:solidFill>
                <a:srgbClr val="000000"/>
              </a:solidFill>
            </a:endParaRPr>
          </a:p>
        </p:txBody>
      </p:sp>
      <p:sp>
        <p:nvSpPr>
          <p:cNvPr id="79" name="Oval 78"/>
          <p:cNvSpPr/>
          <p:nvPr/>
        </p:nvSpPr>
        <p:spPr>
          <a:xfrm>
            <a:off x="4646703" y="1229744"/>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3" name="Group 52"/>
          <p:cNvGrpSpPr/>
          <p:nvPr/>
        </p:nvGrpSpPr>
        <p:grpSpPr>
          <a:xfrm>
            <a:off x="-6963" y="-1"/>
            <a:ext cx="9171780" cy="6860229"/>
            <a:chOff x="-6963" y="-1"/>
            <a:chExt cx="9171780" cy="6860229"/>
          </a:xfrm>
          <a:solidFill>
            <a:srgbClr val="C6D9F1"/>
          </a:solidFill>
        </p:grpSpPr>
        <p:sp>
          <p:nvSpPr>
            <p:cNvPr id="54" name="Rectangle 53"/>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8" name="Rectangle 57"/>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Building blocks for a simplicial complex</a:t>
            </a:r>
          </a:p>
        </p:txBody>
      </p:sp>
    </p:spTree>
    <p:extLst>
      <p:ext uri="{BB962C8B-B14F-4D97-AF65-F5344CB8AC3E}">
        <p14:creationId xmlns:p14="http://schemas.microsoft.com/office/powerpoint/2010/main" val="3240549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687" y="1083482"/>
            <a:ext cx="7817806" cy="5262979"/>
          </a:xfrm>
          <a:prstGeom prst="rect">
            <a:avLst/>
          </a:prstGeom>
          <a:noFill/>
        </p:spPr>
        <p:txBody>
          <a:bodyPr wrap="square" rtlCol="0">
            <a:spAutoFit/>
          </a:bodyPr>
          <a:lstStyle/>
          <a:p>
            <a:r>
              <a:rPr lang="en-US" sz="3200" dirty="0"/>
              <a:t>3-simplex = {v</a:t>
            </a:r>
            <a:r>
              <a:rPr lang="en-US" sz="3200" baseline="-25000" dirty="0"/>
              <a:t>1</a:t>
            </a:r>
            <a:r>
              <a:rPr lang="en-US" sz="3200" dirty="0"/>
              <a:t>, v</a:t>
            </a:r>
            <a:r>
              <a:rPr lang="en-US" sz="3200" baseline="-25000" dirty="0"/>
              <a:t>2</a:t>
            </a:r>
            <a:r>
              <a:rPr lang="en-US" sz="3200" dirty="0"/>
              <a:t>, v</a:t>
            </a:r>
            <a:r>
              <a:rPr lang="en-US" sz="3200" baseline="-25000" dirty="0"/>
              <a:t>3</a:t>
            </a:r>
            <a:r>
              <a:rPr lang="en-US" sz="3200" dirty="0"/>
              <a:t>, v</a:t>
            </a:r>
            <a:r>
              <a:rPr lang="en-US" sz="3200" baseline="-25000" dirty="0"/>
              <a:t>4</a:t>
            </a:r>
            <a:r>
              <a:rPr lang="en-US" sz="3200" dirty="0"/>
              <a:t>} = solid tetrahedron</a:t>
            </a:r>
          </a:p>
          <a:p>
            <a:endParaRPr lang="en-US" sz="3200" dirty="0"/>
          </a:p>
          <a:p>
            <a:endParaRPr lang="en-US" sz="3200" dirty="0"/>
          </a:p>
          <a:p>
            <a:endParaRPr lang="en-US" sz="3200" dirty="0"/>
          </a:p>
          <a:p>
            <a:endParaRPr lang="en-US" sz="3200" dirty="0"/>
          </a:p>
          <a:p>
            <a:endParaRPr lang="en-US" sz="3200" dirty="0"/>
          </a:p>
          <a:p>
            <a:r>
              <a:rPr lang="en-US" sz="3200" dirty="0"/>
              <a:t>boundary of {v</a:t>
            </a:r>
            <a:r>
              <a:rPr lang="en-US" sz="3200" baseline="-25000" dirty="0"/>
              <a:t>1</a:t>
            </a:r>
            <a:r>
              <a:rPr lang="en-US" sz="3200" dirty="0"/>
              <a:t>, v</a:t>
            </a:r>
            <a:r>
              <a:rPr lang="en-US" sz="3200" baseline="-25000" dirty="0"/>
              <a:t>2</a:t>
            </a:r>
            <a:r>
              <a:rPr lang="en-US" sz="3200" dirty="0"/>
              <a:t>, v</a:t>
            </a:r>
            <a:r>
              <a:rPr lang="en-US" sz="3200" baseline="-25000" dirty="0"/>
              <a:t>3</a:t>
            </a:r>
            <a:r>
              <a:rPr lang="en-US" sz="3200" dirty="0"/>
              <a:t>, v</a:t>
            </a:r>
            <a:r>
              <a:rPr lang="en-US" sz="3200" baseline="-25000" dirty="0"/>
              <a:t>4</a:t>
            </a:r>
            <a:r>
              <a:rPr lang="en-US" sz="3200" dirty="0"/>
              <a:t>} =</a:t>
            </a:r>
          </a:p>
          <a:p>
            <a:r>
              <a:rPr lang="en-US" sz="3200" dirty="0"/>
              <a:t>{v</a:t>
            </a:r>
            <a:r>
              <a:rPr lang="en-US" sz="3200" baseline="-25000" dirty="0"/>
              <a:t>1</a:t>
            </a:r>
            <a:r>
              <a:rPr lang="en-US" sz="3200" dirty="0"/>
              <a:t>, v</a:t>
            </a:r>
            <a:r>
              <a:rPr lang="en-US" sz="3200" baseline="-25000" dirty="0"/>
              <a:t>2</a:t>
            </a:r>
            <a:r>
              <a:rPr lang="en-US" sz="3200" dirty="0"/>
              <a:t>, v</a:t>
            </a:r>
            <a:r>
              <a:rPr lang="en-US" sz="3200" baseline="-25000" dirty="0"/>
              <a:t>3</a:t>
            </a:r>
            <a:r>
              <a:rPr lang="en-US" sz="3200" dirty="0"/>
              <a:t>} + {v</a:t>
            </a:r>
            <a:r>
              <a:rPr lang="en-US" sz="3200" baseline="-25000" dirty="0"/>
              <a:t>1</a:t>
            </a:r>
            <a:r>
              <a:rPr lang="en-US" sz="3200" dirty="0"/>
              <a:t>, v</a:t>
            </a:r>
            <a:r>
              <a:rPr lang="en-US" sz="3200" baseline="-25000" dirty="0"/>
              <a:t>2</a:t>
            </a:r>
            <a:r>
              <a:rPr lang="en-US" sz="3200" dirty="0"/>
              <a:t>, v</a:t>
            </a:r>
            <a:r>
              <a:rPr lang="en-US" sz="3200" baseline="-25000" dirty="0"/>
              <a:t>4</a:t>
            </a:r>
            <a:r>
              <a:rPr lang="en-US" sz="3200" dirty="0"/>
              <a:t>} + {v</a:t>
            </a:r>
            <a:r>
              <a:rPr lang="en-US" sz="3200" baseline="-25000" dirty="0"/>
              <a:t>1</a:t>
            </a:r>
            <a:r>
              <a:rPr lang="en-US" sz="3200" dirty="0"/>
              <a:t>, v</a:t>
            </a:r>
            <a:r>
              <a:rPr lang="en-US" sz="3200" baseline="-25000" dirty="0"/>
              <a:t>3</a:t>
            </a:r>
            <a:r>
              <a:rPr lang="en-US" sz="3200" dirty="0"/>
              <a:t>, v</a:t>
            </a:r>
            <a:r>
              <a:rPr lang="en-US" sz="3200" baseline="-25000" dirty="0"/>
              <a:t>4</a:t>
            </a:r>
            <a:r>
              <a:rPr lang="en-US" sz="3200" dirty="0"/>
              <a:t>} + {v</a:t>
            </a:r>
            <a:r>
              <a:rPr lang="en-US" sz="3200" baseline="-25000" dirty="0"/>
              <a:t>2</a:t>
            </a:r>
            <a:r>
              <a:rPr lang="en-US" sz="3200" dirty="0"/>
              <a:t>, v</a:t>
            </a:r>
            <a:r>
              <a:rPr lang="en-US" sz="3200" baseline="-25000" dirty="0"/>
              <a:t>3</a:t>
            </a:r>
            <a:r>
              <a:rPr lang="en-US" sz="3200" dirty="0"/>
              <a:t>, v</a:t>
            </a:r>
            <a:r>
              <a:rPr lang="en-US" sz="3200" baseline="-25000" dirty="0"/>
              <a:t>4</a:t>
            </a:r>
            <a:r>
              <a:rPr lang="en-US" sz="3200" dirty="0"/>
              <a:t>} </a:t>
            </a:r>
          </a:p>
          <a:p>
            <a:endParaRPr lang="en-US" dirty="0"/>
          </a:p>
          <a:p>
            <a:r>
              <a:rPr lang="en-US" sz="3200" dirty="0"/>
              <a:t>n-simplex = {v</a:t>
            </a:r>
            <a:r>
              <a:rPr lang="en-US" sz="3200" baseline="-25000" dirty="0"/>
              <a:t>1</a:t>
            </a:r>
            <a:r>
              <a:rPr lang="en-US" sz="3200" dirty="0"/>
              <a:t>, v</a:t>
            </a:r>
            <a:r>
              <a:rPr lang="en-US" sz="3200" baseline="-25000" dirty="0"/>
              <a:t>2</a:t>
            </a:r>
            <a:r>
              <a:rPr lang="en-US" sz="3200" dirty="0"/>
              <a:t>, …, v</a:t>
            </a:r>
            <a:r>
              <a:rPr lang="en-US" sz="3200" baseline="-25000" dirty="0"/>
              <a:t>n+1</a:t>
            </a:r>
            <a:r>
              <a:rPr lang="en-US" sz="3200" dirty="0"/>
              <a:t>}</a:t>
            </a:r>
          </a:p>
          <a:p>
            <a:endParaRPr lang="en-US" sz="3200" dirty="0"/>
          </a:p>
        </p:txBody>
      </p:sp>
      <p:grpSp>
        <p:nvGrpSpPr>
          <p:cNvPr id="37" name="Group 36"/>
          <p:cNvGrpSpPr/>
          <p:nvPr/>
        </p:nvGrpSpPr>
        <p:grpSpPr>
          <a:xfrm>
            <a:off x="5780488" y="1555166"/>
            <a:ext cx="2440947" cy="2355297"/>
            <a:chOff x="2665211" y="1108406"/>
            <a:chExt cx="2766573" cy="2651166"/>
          </a:xfrm>
        </p:grpSpPr>
        <p:grpSp>
          <p:nvGrpSpPr>
            <p:cNvPr id="32" name="Group 31"/>
            <p:cNvGrpSpPr/>
            <p:nvPr/>
          </p:nvGrpSpPr>
          <p:grpSpPr>
            <a:xfrm>
              <a:off x="2706070" y="1619902"/>
              <a:ext cx="2079510" cy="1687067"/>
              <a:chOff x="1097896" y="1481328"/>
              <a:chExt cx="2079510" cy="1687067"/>
            </a:xfrm>
          </p:grpSpPr>
          <p:sp>
            <p:nvSpPr>
              <p:cNvPr id="8" name="Isosceles Triangle 7"/>
              <p:cNvSpPr/>
              <p:nvPr/>
            </p:nvSpPr>
            <p:spPr>
              <a:xfrm>
                <a:off x="1221807" y="1619902"/>
                <a:ext cx="1352547" cy="1385316"/>
              </a:xfrm>
              <a:prstGeom prst="triangle">
                <a:avLst/>
              </a:prstGeom>
              <a:solidFill>
                <a:schemeClr val="tx2">
                  <a:lumMod val="75000"/>
                </a:schemeClr>
              </a:solidFill>
              <a:ln w="762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Isosceles Triangle 25"/>
              <p:cNvSpPr/>
              <p:nvPr/>
            </p:nvSpPr>
            <p:spPr>
              <a:xfrm rot="19380000">
                <a:off x="2103120" y="1481328"/>
                <a:ext cx="540276" cy="1499616"/>
              </a:xfrm>
              <a:prstGeom prst="triangle">
                <a:avLst/>
              </a:prstGeom>
              <a:solidFill>
                <a:srgbClr val="17375E"/>
              </a:solidFill>
              <a:ln w="762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a:off x="1958326" y="1623291"/>
                <a:ext cx="914400" cy="914400"/>
              </a:xfrm>
              <a:prstGeom prst="line">
                <a:avLst/>
              </a:prstGeom>
              <a:ln w="698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10800000" flipV="1">
                <a:off x="1353167" y="3031234"/>
                <a:ext cx="1392072" cy="0"/>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rot="10800000">
                <a:off x="2470919" y="2894075"/>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rot="10800000">
                <a:off x="1107507" y="2871214"/>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1107507" y="2875786"/>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1774883" y="1482742"/>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1097896" y="2874385"/>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flipV="1">
                <a:off x="1280160" y="2606040"/>
                <a:ext cx="1737360" cy="365760"/>
              </a:xfrm>
              <a:prstGeom prst="line">
                <a:avLst/>
              </a:prstGeom>
              <a:ln w="63500">
                <a:solidFill>
                  <a:srgbClr val="008000"/>
                </a:solidFill>
                <a:prstDash val="sysDot"/>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1114530" y="2871214"/>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2903086" y="2520006"/>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3" name="TextBox 32"/>
            <p:cNvSpPr txBox="1"/>
            <p:nvPr/>
          </p:nvSpPr>
          <p:spPr>
            <a:xfrm>
              <a:off x="4780532" y="2497021"/>
              <a:ext cx="651252" cy="584776"/>
            </a:xfrm>
            <a:prstGeom prst="rect">
              <a:avLst/>
            </a:prstGeom>
            <a:noFill/>
          </p:spPr>
          <p:txBody>
            <a:bodyPr wrap="square" rtlCol="0">
              <a:spAutoFit/>
            </a:bodyPr>
            <a:lstStyle/>
            <a:p>
              <a:r>
                <a:rPr lang="en-US" sz="3200" dirty="0"/>
                <a:t>v</a:t>
              </a:r>
              <a:r>
                <a:rPr lang="en-US" sz="3200" baseline="-25000" dirty="0"/>
                <a:t>4</a:t>
              </a:r>
            </a:p>
          </p:txBody>
        </p:sp>
        <p:sp>
          <p:nvSpPr>
            <p:cNvPr id="34" name="TextBox 33"/>
            <p:cNvSpPr txBox="1"/>
            <p:nvPr/>
          </p:nvSpPr>
          <p:spPr>
            <a:xfrm>
              <a:off x="4079093" y="3174796"/>
              <a:ext cx="651252" cy="584776"/>
            </a:xfrm>
            <a:prstGeom prst="rect">
              <a:avLst/>
            </a:prstGeom>
            <a:noFill/>
          </p:spPr>
          <p:txBody>
            <a:bodyPr wrap="square" rtlCol="0">
              <a:spAutoFit/>
            </a:bodyPr>
            <a:lstStyle/>
            <a:p>
              <a:r>
                <a:rPr lang="en-US" sz="3200" dirty="0"/>
                <a:t>v</a:t>
              </a:r>
              <a:r>
                <a:rPr lang="en-US" sz="3200" baseline="-25000" dirty="0"/>
                <a:t>3</a:t>
              </a:r>
            </a:p>
          </p:txBody>
        </p:sp>
        <p:sp>
          <p:nvSpPr>
            <p:cNvPr id="35" name="TextBox 34"/>
            <p:cNvSpPr txBox="1"/>
            <p:nvPr/>
          </p:nvSpPr>
          <p:spPr>
            <a:xfrm>
              <a:off x="2665211" y="3174796"/>
              <a:ext cx="651252" cy="584776"/>
            </a:xfrm>
            <a:prstGeom prst="rect">
              <a:avLst/>
            </a:prstGeom>
            <a:noFill/>
          </p:spPr>
          <p:txBody>
            <a:bodyPr wrap="square" rtlCol="0">
              <a:spAutoFit/>
            </a:bodyPr>
            <a:lstStyle/>
            <a:p>
              <a:r>
                <a:rPr lang="en-US" sz="3200" dirty="0"/>
                <a:t>v</a:t>
              </a:r>
              <a:r>
                <a:rPr lang="en-US" sz="3200" baseline="-25000" dirty="0"/>
                <a:t>1</a:t>
              </a:r>
            </a:p>
          </p:txBody>
        </p:sp>
        <p:sp>
          <p:nvSpPr>
            <p:cNvPr id="36" name="TextBox 35"/>
            <p:cNvSpPr txBox="1"/>
            <p:nvPr/>
          </p:nvSpPr>
          <p:spPr>
            <a:xfrm>
              <a:off x="3356819" y="1108406"/>
              <a:ext cx="651253" cy="584776"/>
            </a:xfrm>
            <a:prstGeom prst="rect">
              <a:avLst/>
            </a:prstGeom>
            <a:noFill/>
          </p:spPr>
          <p:txBody>
            <a:bodyPr wrap="square" rtlCol="0">
              <a:spAutoFit/>
            </a:bodyPr>
            <a:lstStyle/>
            <a:p>
              <a:r>
                <a:rPr lang="en-US" sz="3200" dirty="0"/>
                <a:t>v</a:t>
              </a:r>
              <a:r>
                <a:rPr lang="en-US" sz="3200" baseline="-25000" dirty="0"/>
                <a:t>2</a:t>
              </a:r>
            </a:p>
          </p:txBody>
        </p:sp>
      </p:grpSp>
      <p:cxnSp>
        <p:nvCxnSpPr>
          <p:cNvPr id="4" name="Straight Connector 3"/>
          <p:cNvCxnSpPr/>
          <p:nvPr/>
        </p:nvCxnSpPr>
        <p:spPr>
          <a:xfrm>
            <a:off x="683914" y="5226567"/>
            <a:ext cx="7817806" cy="43543"/>
          </a:xfrm>
          <a:prstGeom prst="line">
            <a:avLst/>
          </a:prstGeom>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6963" y="-1"/>
            <a:ext cx="9171780" cy="6860229"/>
            <a:chOff x="-6963" y="-1"/>
            <a:chExt cx="9171780" cy="6860229"/>
          </a:xfrm>
          <a:solidFill>
            <a:srgbClr val="C6D9F1"/>
          </a:solidFill>
        </p:grpSpPr>
        <p:sp>
          <p:nvSpPr>
            <p:cNvPr id="38" name="Rectangle 37"/>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2" name="Rectangle 41"/>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Building blocks for a simplicial complex</a:t>
            </a:r>
          </a:p>
        </p:txBody>
      </p:sp>
      <p:grpSp>
        <p:nvGrpSpPr>
          <p:cNvPr id="29" name="Group 28"/>
          <p:cNvGrpSpPr/>
          <p:nvPr/>
        </p:nvGrpSpPr>
        <p:grpSpPr>
          <a:xfrm>
            <a:off x="1531790" y="1555166"/>
            <a:ext cx="2440947" cy="2355297"/>
            <a:chOff x="2665211" y="1108406"/>
            <a:chExt cx="2766573" cy="2651166"/>
          </a:xfrm>
        </p:grpSpPr>
        <p:grpSp>
          <p:nvGrpSpPr>
            <p:cNvPr id="30" name="Group 29"/>
            <p:cNvGrpSpPr/>
            <p:nvPr/>
          </p:nvGrpSpPr>
          <p:grpSpPr>
            <a:xfrm>
              <a:off x="2706070" y="1619902"/>
              <a:ext cx="2079510" cy="1687067"/>
              <a:chOff x="1097896" y="1481328"/>
              <a:chExt cx="2079510" cy="1687067"/>
            </a:xfrm>
          </p:grpSpPr>
          <p:sp>
            <p:nvSpPr>
              <p:cNvPr id="47" name="Isosceles Triangle 46"/>
              <p:cNvSpPr/>
              <p:nvPr/>
            </p:nvSpPr>
            <p:spPr>
              <a:xfrm>
                <a:off x="1221807" y="1619902"/>
                <a:ext cx="1352547" cy="1385316"/>
              </a:xfrm>
              <a:prstGeom prst="triangle">
                <a:avLst/>
              </a:prstGeom>
              <a:solidFill>
                <a:schemeClr val="tx2">
                  <a:lumMod val="40000"/>
                  <a:lumOff val="60000"/>
                </a:schemeClr>
              </a:solidFill>
              <a:ln w="762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Isosceles Triangle 47"/>
              <p:cNvSpPr/>
              <p:nvPr/>
            </p:nvSpPr>
            <p:spPr>
              <a:xfrm rot="19380000">
                <a:off x="2103120" y="1481328"/>
                <a:ext cx="540276" cy="1499616"/>
              </a:xfrm>
              <a:prstGeom prst="triangle">
                <a:avLst/>
              </a:prstGeom>
              <a:solidFill>
                <a:schemeClr val="tx2">
                  <a:lumMod val="40000"/>
                  <a:lumOff val="60000"/>
                </a:schemeClr>
              </a:solidFill>
              <a:ln w="762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9" name="Straight Connector 48"/>
              <p:cNvCxnSpPr/>
              <p:nvPr/>
            </p:nvCxnSpPr>
            <p:spPr>
              <a:xfrm>
                <a:off x="1958326" y="1623291"/>
                <a:ext cx="914400" cy="914400"/>
              </a:xfrm>
              <a:prstGeom prst="line">
                <a:avLst/>
              </a:prstGeom>
              <a:ln w="698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0800000" flipV="1">
                <a:off x="1353167" y="3031234"/>
                <a:ext cx="1392072" cy="0"/>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rot="10800000">
                <a:off x="2470919" y="2894075"/>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p:nvSpPr>
            <p:spPr>
              <a:xfrm rot="10800000">
                <a:off x="1107507" y="2871214"/>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p:nvSpPr>
            <p:spPr>
              <a:xfrm>
                <a:off x="1107507" y="2875786"/>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p:nvSpPr>
            <p:spPr>
              <a:xfrm>
                <a:off x="1774883" y="1482742"/>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p:nvSpPr>
            <p:spPr>
              <a:xfrm>
                <a:off x="1097896" y="2874385"/>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p:nvPr/>
            </p:nvCxnSpPr>
            <p:spPr>
              <a:xfrm flipV="1">
                <a:off x="1280160" y="2606040"/>
                <a:ext cx="1737360" cy="365760"/>
              </a:xfrm>
              <a:prstGeom prst="line">
                <a:avLst/>
              </a:prstGeom>
              <a:ln w="63500">
                <a:solidFill>
                  <a:srgbClr val="008000"/>
                </a:solidFill>
                <a:prstDash val="sysDot"/>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1114530" y="2871214"/>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nvSpPr>
            <p:spPr>
              <a:xfrm>
                <a:off x="2903086" y="2520006"/>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3" name="TextBox 42"/>
            <p:cNvSpPr txBox="1"/>
            <p:nvPr/>
          </p:nvSpPr>
          <p:spPr>
            <a:xfrm>
              <a:off x="4780532" y="2497021"/>
              <a:ext cx="651252" cy="584776"/>
            </a:xfrm>
            <a:prstGeom prst="rect">
              <a:avLst/>
            </a:prstGeom>
            <a:noFill/>
          </p:spPr>
          <p:txBody>
            <a:bodyPr wrap="square" rtlCol="0">
              <a:spAutoFit/>
            </a:bodyPr>
            <a:lstStyle/>
            <a:p>
              <a:r>
                <a:rPr lang="en-US" sz="3200" dirty="0"/>
                <a:t>v</a:t>
              </a:r>
              <a:r>
                <a:rPr lang="en-US" sz="3200" baseline="-25000" dirty="0"/>
                <a:t>4</a:t>
              </a:r>
            </a:p>
          </p:txBody>
        </p:sp>
        <p:sp>
          <p:nvSpPr>
            <p:cNvPr id="44" name="TextBox 43"/>
            <p:cNvSpPr txBox="1"/>
            <p:nvPr/>
          </p:nvSpPr>
          <p:spPr>
            <a:xfrm>
              <a:off x="4079093" y="3174796"/>
              <a:ext cx="651252" cy="584776"/>
            </a:xfrm>
            <a:prstGeom prst="rect">
              <a:avLst/>
            </a:prstGeom>
            <a:noFill/>
          </p:spPr>
          <p:txBody>
            <a:bodyPr wrap="square" rtlCol="0">
              <a:spAutoFit/>
            </a:bodyPr>
            <a:lstStyle/>
            <a:p>
              <a:r>
                <a:rPr lang="en-US" sz="3200" dirty="0"/>
                <a:t>v</a:t>
              </a:r>
              <a:r>
                <a:rPr lang="en-US" sz="3200" baseline="-25000" dirty="0"/>
                <a:t>3</a:t>
              </a:r>
            </a:p>
          </p:txBody>
        </p:sp>
        <p:sp>
          <p:nvSpPr>
            <p:cNvPr id="45" name="TextBox 44"/>
            <p:cNvSpPr txBox="1"/>
            <p:nvPr/>
          </p:nvSpPr>
          <p:spPr>
            <a:xfrm>
              <a:off x="2665211" y="3174796"/>
              <a:ext cx="651252" cy="584776"/>
            </a:xfrm>
            <a:prstGeom prst="rect">
              <a:avLst/>
            </a:prstGeom>
            <a:noFill/>
          </p:spPr>
          <p:txBody>
            <a:bodyPr wrap="square" rtlCol="0">
              <a:spAutoFit/>
            </a:bodyPr>
            <a:lstStyle/>
            <a:p>
              <a:r>
                <a:rPr lang="en-US" sz="3200" dirty="0"/>
                <a:t>v</a:t>
              </a:r>
              <a:r>
                <a:rPr lang="en-US" sz="3200" baseline="-25000" dirty="0"/>
                <a:t>1</a:t>
              </a:r>
            </a:p>
          </p:txBody>
        </p:sp>
        <p:sp>
          <p:nvSpPr>
            <p:cNvPr id="46" name="TextBox 45"/>
            <p:cNvSpPr txBox="1"/>
            <p:nvPr/>
          </p:nvSpPr>
          <p:spPr>
            <a:xfrm>
              <a:off x="3356819" y="1108406"/>
              <a:ext cx="651253" cy="584776"/>
            </a:xfrm>
            <a:prstGeom prst="rect">
              <a:avLst/>
            </a:prstGeom>
            <a:noFill/>
          </p:spPr>
          <p:txBody>
            <a:bodyPr wrap="square" rtlCol="0">
              <a:spAutoFit/>
            </a:bodyPr>
            <a:lstStyle/>
            <a:p>
              <a:r>
                <a:rPr lang="en-US" sz="3200" dirty="0"/>
                <a:t>v</a:t>
              </a:r>
              <a:r>
                <a:rPr lang="en-US" sz="3200" baseline="-25000" dirty="0"/>
                <a:t>2</a:t>
              </a:r>
            </a:p>
          </p:txBody>
        </p:sp>
      </p:grpSp>
      <p:grpSp>
        <p:nvGrpSpPr>
          <p:cNvPr id="15" name="Group 14"/>
          <p:cNvGrpSpPr/>
          <p:nvPr/>
        </p:nvGrpSpPr>
        <p:grpSpPr>
          <a:xfrm>
            <a:off x="3877487" y="2011181"/>
            <a:ext cx="1807751" cy="608194"/>
            <a:chOff x="3972737" y="2011181"/>
            <a:chExt cx="1807751" cy="608194"/>
          </a:xfrm>
        </p:grpSpPr>
        <p:cxnSp>
          <p:nvCxnSpPr>
            <p:cNvPr id="10" name="Straight Arrow Connector 9"/>
            <p:cNvCxnSpPr/>
            <p:nvPr/>
          </p:nvCxnSpPr>
          <p:spPr>
            <a:xfrm>
              <a:off x="3972737" y="2587625"/>
              <a:ext cx="1807751" cy="31750"/>
            </a:xfrm>
            <a:prstGeom prst="straightConnector1">
              <a:avLst/>
            </a:prstGeom>
            <a:ln w="88900">
              <a:solidFill>
                <a:schemeClr val="accent6">
                  <a:lumMod val="50000"/>
                </a:schemeClr>
              </a:solidFill>
              <a:tailEnd type="arrow"/>
            </a:ln>
            <a:effectLst/>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4175125" y="2011181"/>
              <a:ext cx="1222375" cy="584776"/>
            </a:xfrm>
            <a:prstGeom prst="rect">
              <a:avLst/>
            </a:prstGeom>
            <a:noFill/>
          </p:spPr>
          <p:txBody>
            <a:bodyPr wrap="square" rtlCol="0">
              <a:spAutoFit/>
            </a:bodyPr>
            <a:lstStyle/>
            <a:p>
              <a:r>
                <a:rPr lang="en-US" sz="3200" dirty="0">
                  <a:solidFill>
                    <a:schemeClr val="accent6">
                      <a:lumMod val="50000"/>
                    </a:schemeClr>
                  </a:solidFill>
                </a:rPr>
                <a:t>Fill in</a:t>
              </a:r>
            </a:p>
          </p:txBody>
        </p:sp>
      </p:grpSp>
    </p:spTree>
    <p:extLst>
      <p:ext uri="{BB962C8B-B14F-4D97-AF65-F5344CB8AC3E}">
        <p14:creationId xmlns:p14="http://schemas.microsoft.com/office/powerpoint/2010/main" val="1263212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a:t>0.)  Start by adding 0-dimensional data points </a:t>
            </a:r>
          </a:p>
          <a:p>
            <a:endParaRPr lang="en-US" sz="800" dirty="0"/>
          </a:p>
          <a:p>
            <a:r>
              <a:rPr lang="en-US" sz="3200" dirty="0">
                <a:solidFill>
                  <a:srgbClr val="0000FF"/>
                </a:solidFill>
              </a:rPr>
              <a:t>Note:  we only need a definition of closeness between data points.  The data points do not need to be actual points in </a:t>
            </a:r>
            <a:r>
              <a:rPr lang="en-US" sz="3200" dirty="0" err="1">
                <a:solidFill>
                  <a:srgbClr val="0000FF"/>
                </a:solidFill>
              </a:rPr>
              <a:t>R</a:t>
            </a:r>
            <a:r>
              <a:rPr lang="en-US" sz="3200" baseline="30000" dirty="0" err="1">
                <a:solidFill>
                  <a:srgbClr val="0000FF"/>
                </a:solidFill>
              </a:rPr>
              <a:t>n</a:t>
            </a:r>
            <a:endParaRPr lang="en-US" sz="3200" baseline="30000" dirty="0">
              <a:solidFill>
                <a:srgbClr val="0000FF"/>
              </a:solidFill>
            </a:endParaRPr>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the </a:t>
            </a:r>
            <a:r>
              <a:rPr lang="en-US" sz="3200" dirty="0" err="1">
                <a:solidFill>
                  <a:schemeClr val="tx1"/>
                </a:solidFill>
              </a:rPr>
              <a:t>Vietoris</a:t>
            </a:r>
            <a:r>
              <a:rPr lang="en-US" sz="3200" dirty="0">
                <a:solidFill>
                  <a:schemeClr val="tx1"/>
                </a:solidFill>
              </a:rPr>
              <a:t> Rips simplicial complex</a:t>
            </a:r>
          </a:p>
        </p:txBody>
      </p:sp>
    </p:spTree>
    <p:extLst>
      <p:ext uri="{BB962C8B-B14F-4D97-AF65-F5344CB8AC3E}">
        <p14:creationId xmlns:p14="http://schemas.microsoft.com/office/powerpoint/2010/main" val="289676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400000" y="400000"/>
                                    </p:animScale>
                                  </p:childTnLst>
                                </p:cTn>
                              </p:par>
                              <p:par>
                                <p:cTn id="7" presetID="6" presetClass="emph" presetSubtype="0" fill="hold" grpId="0" nodeType="withEffect">
                                  <p:stCondLst>
                                    <p:cond delay="0"/>
                                  </p:stCondLst>
                                  <p:childTnLst>
                                    <p:animScale>
                                      <p:cBhvr>
                                        <p:cTn id="8" dur="2000" fill="hold"/>
                                        <p:tgtEl>
                                          <p:spTgt spid="11"/>
                                        </p:tgtEl>
                                      </p:cBhvr>
                                      <p:by x="400000" y="400000"/>
                                    </p:animScale>
                                  </p:childTnLst>
                                </p:cTn>
                              </p:par>
                              <p:par>
                                <p:cTn id="9" presetID="6" presetClass="emph" presetSubtype="0" fill="hold" grpId="0" nodeType="withEffect">
                                  <p:stCondLst>
                                    <p:cond delay="0"/>
                                  </p:stCondLst>
                                  <p:childTnLst>
                                    <p:animScale>
                                      <p:cBhvr>
                                        <p:cTn id="10" dur="2000" fill="hold"/>
                                        <p:tgtEl>
                                          <p:spTgt spid="12"/>
                                        </p:tgtEl>
                                      </p:cBhvr>
                                      <p:by x="400000" y="400000"/>
                                    </p:animScale>
                                  </p:childTnLst>
                                </p:cTn>
                              </p:par>
                              <p:par>
                                <p:cTn id="11" presetID="6" presetClass="emph" presetSubtype="0" fill="hold" grpId="0" nodeType="withEffect">
                                  <p:stCondLst>
                                    <p:cond delay="0"/>
                                  </p:stCondLst>
                                  <p:childTnLst>
                                    <p:animScale>
                                      <p:cBhvr>
                                        <p:cTn id="12" dur="2000" fill="hold"/>
                                        <p:tgtEl>
                                          <p:spTgt spid="13"/>
                                        </p:tgtEl>
                                      </p:cBhvr>
                                      <p:by x="400000" y="400000"/>
                                    </p:animScale>
                                  </p:childTnLst>
                                </p:cTn>
                              </p:par>
                              <p:par>
                                <p:cTn id="13" presetID="6" presetClass="emph" presetSubtype="0" fill="hold" grpId="0" nodeType="withEffect">
                                  <p:stCondLst>
                                    <p:cond delay="0"/>
                                  </p:stCondLst>
                                  <p:childTnLst>
                                    <p:animScale>
                                      <p:cBhvr>
                                        <p:cTn id="14" dur="2000" fill="hold"/>
                                        <p:tgtEl>
                                          <p:spTgt spid="14"/>
                                        </p:tgtEl>
                                      </p:cBhvr>
                                      <p:by x="400000" y="400000"/>
                                    </p:animScale>
                                  </p:childTnLst>
                                </p:cTn>
                              </p:par>
                              <p:par>
                                <p:cTn id="15" presetID="6" presetClass="emph" presetSubtype="0" fill="hold" grpId="0" nodeType="withEffect">
                                  <p:stCondLst>
                                    <p:cond delay="0"/>
                                  </p:stCondLst>
                                  <p:childTnLst>
                                    <p:animScale>
                                      <p:cBhvr>
                                        <p:cTn id="16" dur="2000" fill="hold"/>
                                        <p:tgtEl>
                                          <p:spTgt spid="15"/>
                                        </p:tgtEl>
                                      </p:cBhvr>
                                      <p:by x="400000" y="400000"/>
                                    </p:animScale>
                                  </p:childTnLst>
                                </p:cTn>
                              </p:par>
                              <p:par>
                                <p:cTn id="17" presetID="6" presetClass="emph" presetSubtype="0" fill="hold" grpId="0" nodeType="withEffect">
                                  <p:stCondLst>
                                    <p:cond delay="0"/>
                                  </p:stCondLst>
                                  <p:childTnLst>
                                    <p:animScale>
                                      <p:cBhvr>
                                        <p:cTn id="18" dur="2000" fill="hold"/>
                                        <p:tgtEl>
                                          <p:spTgt spid="16"/>
                                        </p:tgtEl>
                                      </p:cBhvr>
                                      <p:by x="400000" y="400000"/>
                                    </p:animScale>
                                  </p:childTnLst>
                                </p:cTn>
                              </p:par>
                              <p:par>
                                <p:cTn id="19" presetID="6" presetClass="emph" presetSubtype="0" fill="hold" grpId="0" nodeType="withEffect">
                                  <p:stCondLst>
                                    <p:cond delay="0"/>
                                  </p:stCondLst>
                                  <p:childTnLst>
                                    <p:animScale>
                                      <p:cBhvr>
                                        <p:cTn id="20" dur="2000" fill="hold"/>
                                        <p:tgtEl>
                                          <p:spTgt spid="17"/>
                                        </p:tgtEl>
                                      </p:cBhvr>
                                      <p:by x="400000" y="400000"/>
                                    </p:animScale>
                                  </p:childTnLst>
                                </p:cTn>
                              </p:par>
                              <p:par>
                                <p:cTn id="21" presetID="6" presetClass="emph" presetSubtype="0" fill="hold" grpId="0" nodeType="withEffect">
                                  <p:stCondLst>
                                    <p:cond delay="0"/>
                                  </p:stCondLst>
                                  <p:childTnLst>
                                    <p:animScale>
                                      <p:cBhvr>
                                        <p:cTn id="22" dur="2000" fill="hold"/>
                                        <p:tgtEl>
                                          <p:spTgt spid="18"/>
                                        </p:tgtEl>
                                      </p:cBhvr>
                                      <p:by x="400000" y="400000"/>
                                    </p:animScale>
                                  </p:childTnLst>
                                </p:cTn>
                              </p:par>
                              <p:par>
                                <p:cTn id="23" presetID="6" presetClass="emph" presetSubtype="0" fill="hold" grpId="0" nodeType="withEffect">
                                  <p:stCondLst>
                                    <p:cond delay="0"/>
                                  </p:stCondLst>
                                  <p:childTnLst>
                                    <p:animScale>
                                      <p:cBhvr>
                                        <p:cTn id="24" dur="2000" fill="hold"/>
                                        <p:tgtEl>
                                          <p:spTgt spid="19"/>
                                        </p:tgtEl>
                                      </p:cBhvr>
                                      <p:by x="400000" y="400000"/>
                                    </p:animScale>
                                  </p:childTnLst>
                                </p:cTn>
                              </p:par>
                              <p:par>
                                <p:cTn id="25" presetID="6" presetClass="emph" presetSubtype="0" fill="hold" grpId="0" nodeType="withEffect">
                                  <p:stCondLst>
                                    <p:cond delay="0"/>
                                  </p:stCondLst>
                                  <p:childTnLst>
                                    <p:animScale>
                                      <p:cBhvr>
                                        <p:cTn id="26" dur="2000" fill="hold"/>
                                        <p:tgtEl>
                                          <p:spTgt spid="20"/>
                                        </p:tgtEl>
                                      </p:cBhvr>
                                      <p:by x="400000" y="400000"/>
                                    </p:animScale>
                                  </p:childTnLst>
                                </p:cTn>
                              </p:par>
                              <p:par>
                                <p:cTn id="27" presetID="6" presetClass="emph" presetSubtype="0" fill="hold" grpId="0" nodeType="withEffect">
                                  <p:stCondLst>
                                    <p:cond delay="0"/>
                                  </p:stCondLst>
                                  <p:childTnLst>
                                    <p:animScale>
                                      <p:cBhvr>
                                        <p:cTn id="28" dur="2000" fill="hold"/>
                                        <p:tgtEl>
                                          <p:spTgt spid="22"/>
                                        </p:tgtEl>
                                      </p:cBhvr>
                                      <p:by x="400000" y="400000"/>
                                    </p:animScale>
                                  </p:childTnLst>
                                </p:cTn>
                              </p:par>
                              <p:par>
                                <p:cTn id="29" presetID="6" presetClass="emph" presetSubtype="0" fill="hold" grpId="0" nodeType="withEffect">
                                  <p:stCondLst>
                                    <p:cond delay="0"/>
                                  </p:stCondLst>
                                  <p:childTnLst>
                                    <p:animScale>
                                      <p:cBhvr>
                                        <p:cTn id="30" dur="2000" fill="hold"/>
                                        <p:tgtEl>
                                          <p:spTgt spid="24"/>
                                        </p:tgtEl>
                                      </p:cBhvr>
                                      <p:by x="400000" y="400000"/>
                                    </p:animScale>
                                  </p:childTnLst>
                                </p:cTn>
                              </p:par>
                              <p:par>
                                <p:cTn id="31" presetID="6" presetClass="emph" presetSubtype="0" fill="hold" grpId="0" nodeType="withEffect">
                                  <p:stCondLst>
                                    <p:cond delay="0"/>
                                  </p:stCondLst>
                                  <p:childTnLst>
                                    <p:animScale>
                                      <p:cBhvr>
                                        <p:cTn id="32" dur="2000" fill="hold"/>
                                        <p:tgtEl>
                                          <p:spTgt spid="25"/>
                                        </p:tgtEl>
                                      </p:cBhvr>
                                      <p:by x="400000" y="400000"/>
                                    </p:animScale>
                                  </p:childTnLst>
                                </p:cTn>
                              </p:par>
                              <p:par>
                                <p:cTn id="33" presetID="6" presetClass="emph" presetSubtype="0" fill="hold" grpId="0" nodeType="withEffect">
                                  <p:stCondLst>
                                    <p:cond delay="0"/>
                                  </p:stCondLst>
                                  <p:childTnLst>
                                    <p:animScale>
                                      <p:cBhvr>
                                        <p:cTn id="34" dur="2000" fill="hold"/>
                                        <p:tgtEl>
                                          <p:spTgt spid="26"/>
                                        </p:tgtEl>
                                      </p:cBhvr>
                                      <p:by x="400000" y="400000"/>
                                    </p:animScale>
                                  </p:childTnLst>
                                </p:cTn>
                              </p:par>
                              <p:par>
                                <p:cTn id="35" presetID="6" presetClass="emph" presetSubtype="0" fill="hold" grpId="0" nodeType="withEffect">
                                  <p:stCondLst>
                                    <p:cond delay="0"/>
                                  </p:stCondLst>
                                  <p:childTnLst>
                                    <p:animScale>
                                      <p:cBhvr>
                                        <p:cTn id="36" dur="2000" fill="hold"/>
                                        <p:tgtEl>
                                          <p:spTgt spid="27"/>
                                        </p:tgtEl>
                                      </p:cBhvr>
                                      <p:by x="400000" y="400000"/>
                                    </p:animScale>
                                  </p:childTnLst>
                                </p:cTn>
                              </p:par>
                              <p:par>
                                <p:cTn id="37" presetID="6" presetClass="emph" presetSubtype="0" fill="hold" grpId="0" nodeType="withEffect">
                                  <p:stCondLst>
                                    <p:cond delay="0"/>
                                  </p:stCondLst>
                                  <p:childTnLst>
                                    <p:animScale>
                                      <p:cBhvr>
                                        <p:cTn id="38"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animBg="1"/>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H</a:t>
            </a:r>
            <a:r>
              <a:rPr lang="en-US" sz="3200" baseline="-25000" dirty="0">
                <a:solidFill>
                  <a:schemeClr val="tx1"/>
                </a:solidFill>
              </a:rPr>
              <a:t>0</a:t>
            </a:r>
            <a:r>
              <a:rPr lang="en-US" sz="3200" dirty="0">
                <a:solidFill>
                  <a:schemeClr val="tx1"/>
                </a:solidFill>
              </a:rPr>
              <a:t> counts clusters</a:t>
            </a: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grpSp>
        <p:nvGrpSpPr>
          <p:cNvPr id="10" name="Group 9"/>
          <p:cNvGrpSpPr/>
          <p:nvPr/>
        </p:nvGrpSpPr>
        <p:grpSpPr>
          <a:xfrm>
            <a:off x="638079" y="765614"/>
            <a:ext cx="7349814" cy="4329160"/>
            <a:chOff x="638079" y="765614"/>
            <a:chExt cx="7349814" cy="4329160"/>
          </a:xfrm>
        </p:grpSpPr>
        <p:sp>
          <p:nvSpPr>
            <p:cNvPr id="11" name="Oval 10"/>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a:p>
          </p:txBody>
        </p:sp>
        <p:sp>
          <p:nvSpPr>
            <p:cNvPr id="12" name="Oval 11"/>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a:p>
          </p:txBody>
        </p:sp>
        <p:sp>
          <p:nvSpPr>
            <p:cNvPr id="13" name="Oval 12"/>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4" name="Oval 13"/>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5" name="Oval 14"/>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6" name="Oval 15"/>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7" name="Oval 16"/>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8" name="Oval 17"/>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9" name="Oval 18"/>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0" name="Oval 19"/>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1" name="Oval 20"/>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2" name="Oval 21"/>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4" name="Oval 23"/>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5" name="Oval 24"/>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6" name="Oval 25"/>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7" name="Oval 26"/>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8" name="Oval 27"/>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grpSp>
    </p:spTree>
    <p:extLst>
      <p:ext uri="{BB962C8B-B14F-4D97-AF65-F5344CB8AC3E}">
        <p14:creationId xmlns:p14="http://schemas.microsoft.com/office/powerpoint/2010/main" val="3912504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0circl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24" y="1498605"/>
            <a:ext cx="3463290" cy="3463290"/>
          </a:xfrm>
          <a:prstGeom prst="rect">
            <a:avLst/>
          </a:prstGeom>
        </p:spPr>
      </p:pic>
      <p:sp>
        <p:nvSpPr>
          <p:cNvPr id="12" name="Rectangle 11"/>
          <p:cNvSpPr/>
          <p:nvPr/>
        </p:nvSpPr>
        <p:spPr>
          <a:xfrm>
            <a:off x="4503218" y="853671"/>
            <a:ext cx="182880" cy="6001794"/>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0dis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878" y="1498605"/>
            <a:ext cx="3463290" cy="3463290"/>
          </a:xfrm>
          <a:prstGeom prst="rect">
            <a:avLst/>
          </a:prstGeom>
        </p:spPr>
      </p:pic>
      <p:sp>
        <p:nvSpPr>
          <p:cNvPr id="14" name="Rectangle 13"/>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the </a:t>
            </a:r>
            <a:r>
              <a:rPr lang="en-US" sz="3200" dirty="0" err="1">
                <a:solidFill>
                  <a:schemeClr val="tx1"/>
                </a:solidFill>
              </a:rPr>
              <a:t>Vietoris</a:t>
            </a:r>
            <a:r>
              <a:rPr lang="en-US" sz="3200" dirty="0">
                <a:solidFill>
                  <a:schemeClr val="tx1"/>
                </a:solidFill>
              </a:rPr>
              <a:t> Rips simplicial complex</a:t>
            </a:r>
          </a:p>
        </p:txBody>
      </p:sp>
    </p:spTree>
    <p:extLst>
      <p:ext uri="{BB962C8B-B14F-4D97-AF65-F5344CB8AC3E}">
        <p14:creationId xmlns:p14="http://schemas.microsoft.com/office/powerpoint/2010/main" val="3654594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0circl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24" y="1498605"/>
            <a:ext cx="3463290" cy="3463290"/>
          </a:xfrm>
          <a:prstGeom prst="rect">
            <a:avLst/>
          </a:prstGeom>
        </p:spPr>
      </p:pic>
      <p:pic>
        <p:nvPicPr>
          <p:cNvPr id="9" name="Picture 8" descr="1circl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004" y="1502100"/>
            <a:ext cx="3463290" cy="3463290"/>
          </a:xfrm>
          <a:prstGeom prst="rect">
            <a:avLst/>
          </a:prstGeom>
        </p:spPr>
      </p:pic>
      <p:sp>
        <p:nvSpPr>
          <p:cNvPr id="12" name="Rectangle 11"/>
          <p:cNvSpPr/>
          <p:nvPr/>
        </p:nvSpPr>
        <p:spPr>
          <a:xfrm>
            <a:off x="4503218" y="853671"/>
            <a:ext cx="182880" cy="6001794"/>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the </a:t>
            </a:r>
            <a:r>
              <a:rPr lang="en-US" sz="3200" dirty="0" err="1">
                <a:solidFill>
                  <a:schemeClr val="tx1"/>
                </a:solidFill>
              </a:rPr>
              <a:t>Vietoris</a:t>
            </a:r>
            <a:r>
              <a:rPr lang="en-US" sz="3200" dirty="0">
                <a:solidFill>
                  <a:schemeClr val="tx1"/>
                </a:solidFill>
              </a:rPr>
              <a:t> Rips simplicial complex</a:t>
            </a:r>
          </a:p>
        </p:txBody>
      </p:sp>
    </p:spTree>
    <p:extLst>
      <p:ext uri="{BB962C8B-B14F-4D97-AF65-F5344CB8AC3E}">
        <p14:creationId xmlns:p14="http://schemas.microsoft.com/office/powerpoint/2010/main" val="809704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0circl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24" y="1498605"/>
            <a:ext cx="3463290" cy="3463290"/>
          </a:xfrm>
          <a:prstGeom prst="rect">
            <a:avLst/>
          </a:prstGeom>
        </p:spPr>
      </p:pic>
      <p:sp>
        <p:nvSpPr>
          <p:cNvPr id="12" name="Rectangle 11"/>
          <p:cNvSpPr/>
          <p:nvPr/>
        </p:nvSpPr>
        <p:spPr>
          <a:xfrm>
            <a:off x="4503218" y="853671"/>
            <a:ext cx="182880" cy="6001794"/>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n2circl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523" y="1498605"/>
            <a:ext cx="3463290" cy="3463290"/>
          </a:xfrm>
          <a:prstGeom prst="rect">
            <a:avLst/>
          </a:prstGeom>
        </p:spPr>
      </p:pic>
      <p:sp>
        <p:nvSpPr>
          <p:cNvPr id="13" name="Rectangle 1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the </a:t>
            </a:r>
            <a:r>
              <a:rPr lang="en-US" sz="3200" dirty="0" err="1">
                <a:solidFill>
                  <a:schemeClr val="tx1"/>
                </a:solidFill>
              </a:rPr>
              <a:t>Vietoris</a:t>
            </a:r>
            <a:r>
              <a:rPr lang="en-US" sz="3200" dirty="0">
                <a:solidFill>
                  <a:schemeClr val="tx1"/>
                </a:solidFill>
              </a:rPr>
              <a:t> Rips simplicial complex</a:t>
            </a:r>
          </a:p>
        </p:txBody>
      </p:sp>
    </p:spTree>
    <p:extLst>
      <p:ext uri="{BB962C8B-B14F-4D97-AF65-F5344CB8AC3E}">
        <p14:creationId xmlns:p14="http://schemas.microsoft.com/office/powerpoint/2010/main" val="117091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707789" y="5378785"/>
            <a:ext cx="8641684" cy="1077218"/>
          </a:xfrm>
          <a:prstGeom prst="rect">
            <a:avLst/>
          </a:prstGeom>
          <a:noFill/>
        </p:spPr>
        <p:txBody>
          <a:bodyPr wrap="square" rtlCol="0">
            <a:spAutoFit/>
          </a:bodyPr>
          <a:lstStyle/>
          <a:p>
            <a:r>
              <a:rPr lang="en-US" sz="3200" dirty="0"/>
              <a:t>Step 0.)  Start by adding data points</a:t>
            </a:r>
          </a:p>
          <a:p>
            <a:pPr algn="ctr"/>
            <a:r>
              <a:rPr lang="en-US" sz="3200" dirty="0"/>
              <a:t> =  0-dimensional vertices (0-simplices) </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1203535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0circl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24" y="1498605"/>
            <a:ext cx="3463290" cy="3463290"/>
          </a:xfrm>
          <a:prstGeom prst="rect">
            <a:avLst/>
          </a:prstGeom>
        </p:spPr>
      </p:pic>
      <p:sp>
        <p:nvSpPr>
          <p:cNvPr id="12" name="Rectangle 11"/>
          <p:cNvSpPr/>
          <p:nvPr/>
        </p:nvSpPr>
        <p:spPr>
          <a:xfrm>
            <a:off x="4503218" y="853671"/>
            <a:ext cx="182880" cy="6001794"/>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0dis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878" y="1498605"/>
            <a:ext cx="3463290" cy="3463290"/>
          </a:xfrm>
          <a:prstGeom prst="rect">
            <a:avLst/>
          </a:prstGeom>
        </p:spPr>
      </p:pic>
      <p:sp>
        <p:nvSpPr>
          <p:cNvPr id="11" name="Rectangle 10"/>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the </a:t>
            </a:r>
            <a:r>
              <a:rPr lang="en-US" sz="3200" dirty="0" err="1">
                <a:solidFill>
                  <a:schemeClr val="tx1"/>
                </a:solidFill>
              </a:rPr>
              <a:t>Vietoris</a:t>
            </a:r>
            <a:r>
              <a:rPr lang="en-US" sz="3200" dirty="0">
                <a:solidFill>
                  <a:schemeClr val="tx1"/>
                </a:solidFill>
              </a:rPr>
              <a:t> Rips simplicial complex</a:t>
            </a:r>
          </a:p>
        </p:txBody>
      </p:sp>
    </p:spTree>
    <p:extLst>
      <p:ext uri="{BB962C8B-B14F-4D97-AF65-F5344CB8AC3E}">
        <p14:creationId xmlns:p14="http://schemas.microsoft.com/office/powerpoint/2010/main" val="4208389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Rectangle 11"/>
          <p:cNvSpPr/>
          <p:nvPr/>
        </p:nvSpPr>
        <p:spPr>
          <a:xfrm>
            <a:off x="4503218" y="853671"/>
            <a:ext cx="182880" cy="6001794"/>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n2circl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62" y="1261536"/>
            <a:ext cx="3463290" cy="3463290"/>
          </a:xfrm>
          <a:prstGeom prst="rect">
            <a:avLst/>
          </a:prstGeom>
        </p:spPr>
      </p:pic>
      <p:pic>
        <p:nvPicPr>
          <p:cNvPr id="3" name="Picture 2" descr="n2dis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2151" y="1261536"/>
            <a:ext cx="3463290" cy="3463290"/>
          </a:xfrm>
          <a:prstGeom prst="rect">
            <a:avLst/>
          </a:prstGeom>
        </p:spPr>
      </p:pic>
      <p:sp>
        <p:nvSpPr>
          <p:cNvPr id="13" name="Rectangle 1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the </a:t>
            </a:r>
            <a:r>
              <a:rPr lang="en-US" sz="3200" dirty="0" err="1">
                <a:solidFill>
                  <a:schemeClr val="tx1"/>
                </a:solidFill>
              </a:rPr>
              <a:t>Vietoris</a:t>
            </a:r>
            <a:r>
              <a:rPr lang="en-US" sz="3200" dirty="0">
                <a:solidFill>
                  <a:schemeClr val="tx1"/>
                </a:solidFill>
              </a:rPr>
              <a:t> Rips simplicial complex</a:t>
            </a:r>
          </a:p>
        </p:txBody>
      </p:sp>
      <p:sp>
        <p:nvSpPr>
          <p:cNvPr id="2" name="TextBox 1">
            <a:extLst>
              <a:ext uri="{FF2B5EF4-FFF2-40B4-BE49-F238E27FC236}">
                <a16:creationId xmlns:a16="http://schemas.microsoft.com/office/drawing/2014/main" id="{BC5D495F-3684-4188-940C-774DAD8CE002}"/>
              </a:ext>
            </a:extLst>
          </p:cNvPr>
          <p:cNvSpPr txBox="1"/>
          <p:nvPr/>
        </p:nvSpPr>
        <p:spPr>
          <a:xfrm>
            <a:off x="3224187" y="6160412"/>
            <a:ext cx="2923822" cy="523220"/>
          </a:xfrm>
          <a:prstGeom prst="rect">
            <a:avLst/>
          </a:prstGeom>
          <a:solidFill>
            <a:srgbClr val="E2F0D9"/>
          </a:solidFill>
        </p:spPr>
        <p:txBody>
          <a:bodyPr wrap="square" rtlCol="0">
            <a:spAutoFit/>
          </a:bodyPr>
          <a:lstStyle/>
          <a:p>
            <a:pPr algn="ctr"/>
            <a:r>
              <a:rPr lang="en-US" sz="2800" dirty="0"/>
              <a:t>H</a:t>
            </a:r>
            <a:r>
              <a:rPr lang="en-US" sz="2800" baseline="-25000" dirty="0"/>
              <a:t>1</a:t>
            </a:r>
            <a:r>
              <a:rPr lang="en-US" sz="2800" dirty="0"/>
              <a:t> counts loops</a:t>
            </a:r>
          </a:p>
        </p:txBody>
      </p:sp>
      <p:sp>
        <p:nvSpPr>
          <p:cNvPr id="9" name="TextBox 8">
            <a:extLst>
              <a:ext uri="{FF2B5EF4-FFF2-40B4-BE49-F238E27FC236}">
                <a16:creationId xmlns:a16="http://schemas.microsoft.com/office/drawing/2014/main" id="{3FA7C08C-B68E-42BE-B756-C7D5EEF7C202}"/>
              </a:ext>
            </a:extLst>
          </p:cNvPr>
          <p:cNvSpPr txBox="1"/>
          <p:nvPr/>
        </p:nvSpPr>
        <p:spPr>
          <a:xfrm>
            <a:off x="474318" y="5012264"/>
            <a:ext cx="3492847" cy="955262"/>
          </a:xfrm>
          <a:prstGeom prst="rect">
            <a:avLst/>
          </a:prstGeom>
          <a:solidFill>
            <a:srgbClr val="E2F0D9"/>
          </a:solidFill>
        </p:spPr>
        <p:txBody>
          <a:bodyPr wrap="square" rtlCol="0">
            <a:spAutoFit/>
          </a:bodyPr>
          <a:lstStyle/>
          <a:p>
            <a:pPr algn="ctr"/>
            <a:r>
              <a:rPr lang="en-US" sz="2400" dirty="0"/>
              <a:t># of components = </a:t>
            </a:r>
            <a:r>
              <a:rPr lang="en-US" sz="2400" dirty="0">
                <a:latin typeface="Symbol" panose="05050102010706020507" pitchFamily="18" charset="2"/>
              </a:rPr>
              <a:t>b</a:t>
            </a:r>
            <a:r>
              <a:rPr lang="en-US" sz="2400" baseline="-25000" dirty="0"/>
              <a:t>0</a:t>
            </a:r>
            <a:r>
              <a:rPr lang="en-US" sz="2400" dirty="0"/>
              <a:t> = 1</a:t>
            </a:r>
          </a:p>
          <a:p>
            <a:pPr algn="ctr">
              <a:lnSpc>
                <a:spcPct val="150000"/>
              </a:lnSpc>
            </a:pPr>
            <a:r>
              <a:rPr lang="en-US" sz="2400" dirty="0"/>
              <a:t># of loops = </a:t>
            </a:r>
            <a:r>
              <a:rPr lang="en-US" sz="2400" dirty="0">
                <a:latin typeface="Symbol" panose="05050102010706020507" pitchFamily="18" charset="2"/>
              </a:rPr>
              <a:t>b</a:t>
            </a:r>
            <a:r>
              <a:rPr lang="en-US" sz="2400" baseline="-25000" dirty="0">
                <a:latin typeface="Symbol" panose="05050102010706020507" pitchFamily="18" charset="2"/>
              </a:rPr>
              <a:t>1</a:t>
            </a:r>
            <a:r>
              <a:rPr lang="en-US" sz="2400" dirty="0"/>
              <a:t> = 1</a:t>
            </a:r>
          </a:p>
        </p:txBody>
      </p:sp>
      <p:sp>
        <p:nvSpPr>
          <p:cNvPr id="14" name="TextBox 13">
            <a:extLst>
              <a:ext uri="{FF2B5EF4-FFF2-40B4-BE49-F238E27FC236}">
                <a16:creationId xmlns:a16="http://schemas.microsoft.com/office/drawing/2014/main" id="{0C4D8E15-C042-4780-B9BA-4CDF1272800A}"/>
              </a:ext>
            </a:extLst>
          </p:cNvPr>
          <p:cNvSpPr txBox="1"/>
          <p:nvPr/>
        </p:nvSpPr>
        <p:spPr>
          <a:xfrm>
            <a:off x="6357014" y="5012264"/>
            <a:ext cx="1162756" cy="955262"/>
          </a:xfrm>
          <a:prstGeom prst="rect">
            <a:avLst/>
          </a:prstGeom>
          <a:solidFill>
            <a:srgbClr val="E2F0D9"/>
          </a:solidFill>
        </p:spPr>
        <p:txBody>
          <a:bodyPr wrap="square" rtlCol="0">
            <a:spAutoFit/>
          </a:bodyPr>
          <a:lstStyle/>
          <a:p>
            <a:pPr algn="ctr"/>
            <a:r>
              <a:rPr lang="en-US" sz="2400" dirty="0">
                <a:latin typeface="Symbol" panose="05050102010706020507" pitchFamily="18" charset="2"/>
              </a:rPr>
              <a:t>b</a:t>
            </a:r>
            <a:r>
              <a:rPr lang="en-US" sz="2400" baseline="-25000" dirty="0"/>
              <a:t>0</a:t>
            </a:r>
            <a:r>
              <a:rPr lang="en-US" sz="2400" dirty="0"/>
              <a:t> = 1</a:t>
            </a:r>
          </a:p>
          <a:p>
            <a:pPr algn="ctr">
              <a:lnSpc>
                <a:spcPct val="150000"/>
              </a:lnSpc>
            </a:pPr>
            <a:r>
              <a:rPr lang="en-US" sz="2400" dirty="0">
                <a:latin typeface="Symbol" panose="05050102010706020507" pitchFamily="18" charset="2"/>
              </a:rPr>
              <a:t>b</a:t>
            </a:r>
            <a:r>
              <a:rPr lang="en-US" sz="2400" baseline="-25000" dirty="0">
                <a:latin typeface="Symbol" panose="05050102010706020507" pitchFamily="18" charset="2"/>
              </a:rPr>
              <a:t>1</a:t>
            </a:r>
            <a:r>
              <a:rPr lang="en-US" sz="2400" dirty="0"/>
              <a:t> = 0</a:t>
            </a:r>
          </a:p>
        </p:txBody>
      </p:sp>
    </p:spTree>
    <p:extLst>
      <p:ext uri="{BB962C8B-B14F-4D97-AF65-F5344CB8AC3E}">
        <p14:creationId xmlns:p14="http://schemas.microsoft.com/office/powerpoint/2010/main" val="2773741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Betti numbers provide a signature of the underlying topology. </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1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788668"/>
            <a:ext cx="7804800" cy="327490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125"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5126"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
        <p:nvSpPr>
          <p:cNvPr id="2" name="TextBox 1"/>
          <p:cNvSpPr txBox="1"/>
          <p:nvPr/>
        </p:nvSpPr>
        <p:spPr>
          <a:xfrm>
            <a:off x="2815144" y="5355166"/>
            <a:ext cx="3548271" cy="584775"/>
          </a:xfrm>
          <a:prstGeom prst="rect">
            <a:avLst/>
          </a:prstGeom>
          <a:solidFill>
            <a:schemeClr val="accent3">
              <a:lumMod val="40000"/>
              <a:lumOff val="60000"/>
            </a:schemeClr>
          </a:solidFill>
        </p:spPr>
        <p:txBody>
          <a:bodyPr wrap="square" rtlCol="0">
            <a:spAutoFit/>
          </a:bodyPr>
          <a:lstStyle/>
          <a:p>
            <a:pPr algn="ctr"/>
            <a:r>
              <a:rPr lang="en-US" sz="3200" dirty="0"/>
              <a:t>Using Z</a:t>
            </a:r>
            <a:r>
              <a:rPr lang="en-US" sz="3200" baseline="-25000" dirty="0"/>
              <a:t>2</a:t>
            </a:r>
            <a:r>
              <a:rPr lang="en-US" sz="3200" dirty="0"/>
              <a:t> coefficients</a:t>
            </a:r>
          </a:p>
        </p:txBody>
      </p:sp>
    </p:spTree>
    <p:extLst>
      <p:ext uri="{BB962C8B-B14F-4D97-AF65-F5344CB8AC3E}">
        <p14:creationId xmlns:p14="http://schemas.microsoft.com/office/powerpoint/2010/main" val="17698525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Betti numbers provide a signature of the underlying topology. </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12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9125" t="55620" r="36217"/>
          <a:stretch/>
        </p:blipFill>
        <p:spPr bwMode="auto">
          <a:xfrm>
            <a:off x="1614311" y="1097963"/>
            <a:ext cx="5206446" cy="393192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125"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5126"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Tree>
    <p:extLst>
      <p:ext uri="{BB962C8B-B14F-4D97-AF65-F5344CB8AC3E}">
        <p14:creationId xmlns:p14="http://schemas.microsoft.com/office/powerpoint/2010/main" val="16465278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radar chart&#10;&#10;Description automatically generated">
            <a:extLst>
              <a:ext uri="{FF2B5EF4-FFF2-40B4-BE49-F238E27FC236}">
                <a16:creationId xmlns:a16="http://schemas.microsoft.com/office/drawing/2014/main" id="{C0295685-E531-4DCF-9F34-F282FD3886F0}"/>
              </a:ext>
            </a:extLst>
          </p:cNvPr>
          <p:cNvPicPr>
            <a:picLocks noChangeAspect="1"/>
          </p:cNvPicPr>
          <p:nvPr/>
        </p:nvPicPr>
        <p:blipFill rotWithShape="1">
          <a:blip r:embed="rId2">
            <a:extLst>
              <a:ext uri="{28A0092B-C50C-407E-A947-70E740481C1C}">
                <a14:useLocalDpi xmlns:a14="http://schemas.microsoft.com/office/drawing/2010/main" val="0"/>
              </a:ext>
            </a:extLst>
          </a:blip>
          <a:srcRect r="24568"/>
          <a:stretch/>
        </p:blipFill>
        <p:spPr>
          <a:xfrm>
            <a:off x="259644" y="529140"/>
            <a:ext cx="8771784" cy="1920240"/>
          </a:xfrm>
          <a:prstGeom prst="rect">
            <a:avLst/>
          </a:prstGeom>
        </p:spPr>
      </p:pic>
      <p:sp>
        <p:nvSpPr>
          <p:cNvPr id="4" name="TextBox 3">
            <a:extLst>
              <a:ext uri="{FF2B5EF4-FFF2-40B4-BE49-F238E27FC236}">
                <a16:creationId xmlns:a16="http://schemas.microsoft.com/office/drawing/2014/main" id="{8262E537-D860-40EE-BD25-D57B093A27BA}"/>
              </a:ext>
            </a:extLst>
          </p:cNvPr>
          <p:cNvSpPr txBox="1"/>
          <p:nvPr/>
        </p:nvSpPr>
        <p:spPr>
          <a:xfrm>
            <a:off x="1162756" y="2640752"/>
            <a:ext cx="7899920" cy="3785652"/>
          </a:xfrm>
          <a:prstGeom prst="rect">
            <a:avLst/>
          </a:prstGeom>
          <a:noFill/>
        </p:spPr>
        <p:txBody>
          <a:bodyPr wrap="none" rtlCol="0">
            <a:spAutoFit/>
          </a:bodyPr>
          <a:lstStyle/>
          <a:p>
            <a:r>
              <a:rPr lang="en-US" sz="2400" dirty="0"/>
              <a:t>(1, 0, 1, 0, 0, … )                                               (1, 1, 0, 0, …)             </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                                       (1, 2, 1, 0, 0, … )</a:t>
            </a:r>
          </a:p>
        </p:txBody>
      </p:sp>
      <p:pic>
        <p:nvPicPr>
          <p:cNvPr id="5" name="Picture 4" descr="Diagram, radar chart&#10;&#10;Description automatically generated">
            <a:extLst>
              <a:ext uri="{FF2B5EF4-FFF2-40B4-BE49-F238E27FC236}">
                <a16:creationId xmlns:a16="http://schemas.microsoft.com/office/drawing/2014/main" id="{B522CACE-BF6A-41E2-80F8-7254D64DD8BD}"/>
              </a:ext>
            </a:extLst>
          </p:cNvPr>
          <p:cNvPicPr>
            <a:picLocks noChangeAspect="1"/>
          </p:cNvPicPr>
          <p:nvPr/>
        </p:nvPicPr>
        <p:blipFill rotWithShape="1">
          <a:blip r:embed="rId2">
            <a:extLst>
              <a:ext uri="{28A0092B-C50C-407E-A947-70E740481C1C}">
                <a14:useLocalDpi xmlns:a14="http://schemas.microsoft.com/office/drawing/2010/main" val="0"/>
              </a:ext>
            </a:extLst>
          </a:blip>
          <a:srcRect l="75370"/>
          <a:stretch/>
        </p:blipFill>
        <p:spPr>
          <a:xfrm>
            <a:off x="2935366" y="3650517"/>
            <a:ext cx="3273268" cy="2194560"/>
          </a:xfrm>
          <a:prstGeom prst="rect">
            <a:avLst/>
          </a:prstGeom>
        </p:spPr>
      </p:pic>
    </p:spTree>
    <p:extLst>
      <p:ext uri="{BB962C8B-B14F-4D97-AF65-F5344CB8AC3E}">
        <p14:creationId xmlns:p14="http://schemas.microsoft.com/office/powerpoint/2010/main" val="2299502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07340" y="2552548"/>
            <a:ext cx="4446651" cy="2522982"/>
          </a:xfrm>
          <a:prstGeom prst="rect">
            <a:avLst/>
          </a:prstGeom>
        </p:spPr>
      </p:pic>
      <p:sp>
        <p:nvSpPr>
          <p:cNvPr id="2" name="Rectangle 1"/>
          <p:cNvSpPr/>
          <p:nvPr/>
        </p:nvSpPr>
        <p:spPr>
          <a:xfrm>
            <a:off x="121550" y="1294224"/>
            <a:ext cx="9202489" cy="5386089"/>
          </a:xfrm>
          <a:prstGeom prst="rect">
            <a:avLst/>
          </a:prstGeom>
        </p:spPr>
        <p:txBody>
          <a:bodyPr wrap="square">
            <a:spAutoFit/>
          </a:bodyPr>
          <a:lstStyle/>
          <a:p>
            <a:r>
              <a:rPr lang="en-US" sz="2400" dirty="0"/>
              <a:t>Constructing functional brain networks with 97 regions of interest (ROIs) extracted from FDG-PET data for </a:t>
            </a:r>
          </a:p>
          <a:p>
            <a:r>
              <a:rPr lang="en-US" sz="2400" dirty="0"/>
              <a:t>24 attention-deficit hyperactivity disorder (ADHD),</a:t>
            </a:r>
          </a:p>
          <a:p>
            <a:r>
              <a:rPr lang="en-US" sz="2400" dirty="0"/>
              <a:t>26 autism spectrum disorder (ASD) and</a:t>
            </a:r>
          </a:p>
          <a:p>
            <a:r>
              <a:rPr lang="en-US" sz="2400" dirty="0"/>
              <a:t>11 pediatric control (</a:t>
            </a:r>
            <a:r>
              <a:rPr lang="en-US" sz="2400" dirty="0" err="1"/>
              <a:t>PedCon</a:t>
            </a:r>
            <a:r>
              <a:rPr lang="en-US" sz="2400" dirty="0"/>
              <a:t>).</a:t>
            </a:r>
          </a:p>
          <a:p>
            <a:endParaRPr lang="en-US" sz="2400" dirty="0"/>
          </a:p>
          <a:p>
            <a:endParaRPr lang="en-US" sz="2400" dirty="0"/>
          </a:p>
          <a:p>
            <a:r>
              <a:rPr lang="en-US" sz="2400" dirty="0"/>
              <a:t>Data = measurement </a:t>
            </a:r>
            <a:r>
              <a:rPr lang="en-US" sz="2400" dirty="0" err="1"/>
              <a:t>f</a:t>
            </a:r>
            <a:r>
              <a:rPr lang="en-US" sz="2400" baseline="-25000" dirty="0" err="1"/>
              <a:t>j</a:t>
            </a:r>
            <a:r>
              <a:rPr lang="en-US" sz="2400" dirty="0"/>
              <a:t> </a:t>
            </a:r>
          </a:p>
          <a:p>
            <a:r>
              <a:rPr lang="en-US" sz="2400" dirty="0"/>
              <a:t>            taken at region j</a:t>
            </a:r>
          </a:p>
          <a:p>
            <a:endParaRPr lang="en-US" sz="2400" dirty="0"/>
          </a:p>
          <a:p>
            <a:r>
              <a:rPr lang="en-US" sz="2400" dirty="0"/>
              <a:t>Graph:  97 vertices representing 97 regions of interest</a:t>
            </a:r>
          </a:p>
          <a:p>
            <a:r>
              <a:rPr lang="en-US" sz="2400" dirty="0"/>
              <a:t>              edge exists between two vertices </a:t>
            </a:r>
            <a:r>
              <a:rPr lang="en-US" sz="2400" dirty="0" err="1"/>
              <a:t>i,j</a:t>
            </a:r>
            <a:r>
              <a:rPr lang="en-US" sz="2400" dirty="0"/>
              <a:t> if correlation</a:t>
            </a:r>
          </a:p>
          <a:p>
            <a:r>
              <a:rPr lang="en-US" sz="2400" dirty="0"/>
              <a:t>              between  </a:t>
            </a:r>
            <a:r>
              <a:rPr lang="en-US" sz="2400" dirty="0" err="1"/>
              <a:t>f</a:t>
            </a:r>
            <a:r>
              <a:rPr lang="en-US" sz="2400" baseline="-25000" dirty="0" err="1"/>
              <a:t>j</a:t>
            </a:r>
            <a:r>
              <a:rPr lang="en-US" sz="2400" dirty="0"/>
              <a:t> and </a:t>
            </a:r>
            <a:r>
              <a:rPr lang="en-US" sz="2400" dirty="0" err="1"/>
              <a:t>f</a:t>
            </a:r>
            <a:r>
              <a:rPr lang="en-US" sz="2400" baseline="-25000" dirty="0" err="1"/>
              <a:t>j</a:t>
            </a:r>
            <a:r>
              <a:rPr lang="en-US" sz="2400" dirty="0"/>
              <a:t> ≥ threshold</a:t>
            </a:r>
          </a:p>
          <a:p>
            <a:endParaRPr lang="en-US" sz="800" dirty="0"/>
          </a:p>
          <a:p>
            <a:r>
              <a:rPr lang="en-US" sz="2400" dirty="0">
                <a:solidFill>
                  <a:srgbClr val="0000FF"/>
                </a:solidFill>
              </a:rPr>
              <a:t>How to choose the threshold?  </a:t>
            </a:r>
            <a:r>
              <a:rPr lang="en-US" sz="2400" dirty="0">
                <a:solidFill>
                  <a:srgbClr val="FF0000"/>
                </a:solidFill>
              </a:rPr>
              <a:t>Don’t, instead use persistent homology</a:t>
            </a:r>
          </a:p>
        </p:txBody>
      </p:sp>
      <p:sp>
        <p:nvSpPr>
          <p:cNvPr id="4" name="Rectangle 3"/>
          <p:cNvSpPr/>
          <p:nvPr/>
        </p:nvSpPr>
        <p:spPr>
          <a:xfrm>
            <a:off x="99268" y="90609"/>
            <a:ext cx="9202489" cy="892552"/>
          </a:xfrm>
          <a:prstGeom prst="rect">
            <a:avLst/>
          </a:prstGeom>
        </p:spPr>
        <p:txBody>
          <a:bodyPr wrap="square">
            <a:spAutoFit/>
          </a:bodyPr>
          <a:lstStyle/>
          <a:p>
            <a:r>
              <a:rPr lang="en-US" sz="2800" dirty="0"/>
              <a:t>Discriminative persistent homology of brain networks, 2011 </a:t>
            </a:r>
            <a:r>
              <a:rPr lang="en-US" sz="2400" dirty="0" err="1">
                <a:hlinkClick r:id="rId3"/>
              </a:rPr>
              <a:t>Hyekyoung</a:t>
            </a:r>
            <a:r>
              <a:rPr lang="en-US" sz="2400" dirty="0">
                <a:hlinkClick r:id="rId3"/>
              </a:rPr>
              <a:t> Lee</a:t>
            </a:r>
            <a:r>
              <a:rPr lang="en-US" sz="2400" dirty="0"/>
              <a:t> </a:t>
            </a:r>
            <a:r>
              <a:rPr lang="en-US" sz="2400" dirty="0">
                <a:hlinkClick r:id="rId4"/>
              </a:rPr>
              <a:t>Chung, M.K.</a:t>
            </a:r>
            <a:r>
              <a:rPr lang="en-US" sz="2400" dirty="0"/>
              <a:t>; </a:t>
            </a:r>
            <a:r>
              <a:rPr lang="en-US" sz="2400" dirty="0">
                <a:hlinkClick r:id="rId5"/>
              </a:rPr>
              <a:t>Hyejin Kang</a:t>
            </a:r>
            <a:r>
              <a:rPr lang="en-US" sz="2400" dirty="0"/>
              <a:t>; </a:t>
            </a:r>
            <a:r>
              <a:rPr lang="en-US" sz="2400" dirty="0">
                <a:hlinkClick r:id="rId6"/>
              </a:rPr>
              <a:t>Bung-Nyun </a:t>
            </a:r>
            <a:r>
              <a:rPr lang="en-US" sz="2400" dirty="0" err="1">
                <a:hlinkClick r:id="rId6"/>
              </a:rPr>
              <a:t>Kim</a:t>
            </a:r>
            <a:r>
              <a:rPr lang="en-US" sz="2400" dirty="0" err="1"/>
              <a:t>;</a:t>
            </a:r>
            <a:r>
              <a:rPr lang="en-US" sz="2400" dirty="0" err="1">
                <a:hlinkClick r:id="rId7"/>
              </a:rPr>
              <a:t>Dong</a:t>
            </a:r>
            <a:r>
              <a:rPr lang="en-US" sz="2400" dirty="0">
                <a:hlinkClick r:id="rId7"/>
              </a:rPr>
              <a:t> Soo Lee</a:t>
            </a:r>
            <a:r>
              <a:rPr lang="en-US" sz="2400" dirty="0"/>
              <a:t>  </a:t>
            </a:r>
          </a:p>
        </p:txBody>
      </p:sp>
      <p:sp>
        <p:nvSpPr>
          <p:cNvPr id="6" name="TextBox 5">
            <a:extLst>
              <a:ext uri="{FF2B5EF4-FFF2-40B4-BE49-F238E27FC236}">
                <a16:creationId xmlns:a16="http://schemas.microsoft.com/office/drawing/2014/main" id="{BD057235-7A4A-44E6-BC7C-DA5756DD902C}"/>
              </a:ext>
            </a:extLst>
          </p:cNvPr>
          <p:cNvSpPr txBox="1"/>
          <p:nvPr/>
        </p:nvSpPr>
        <p:spPr>
          <a:xfrm>
            <a:off x="-18242" y="6613502"/>
            <a:ext cx="4718754" cy="307777"/>
          </a:xfrm>
          <a:prstGeom prst="rect">
            <a:avLst/>
          </a:prstGeom>
          <a:noFill/>
        </p:spPr>
        <p:txBody>
          <a:bodyPr wrap="square">
            <a:spAutoFit/>
          </a:bodyPr>
          <a:lstStyle/>
          <a:p>
            <a:r>
              <a:rPr lang="en-US" sz="1400" dirty="0">
                <a:hlinkClick r:id="rId8"/>
              </a:rPr>
              <a:t>https://ieeexplore.ieee.org/document/5872535</a:t>
            </a:r>
            <a:r>
              <a:rPr lang="en-US" sz="1400" dirty="0"/>
              <a:t> </a:t>
            </a:r>
          </a:p>
        </p:txBody>
      </p:sp>
    </p:spTree>
    <p:extLst>
      <p:ext uri="{BB962C8B-B14F-4D97-AF65-F5344CB8AC3E}">
        <p14:creationId xmlns:p14="http://schemas.microsoft.com/office/powerpoint/2010/main" val="1667044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0" y="0"/>
            <a:ext cx="8621486" cy="6858000"/>
          </a:xfrm>
          <a:prstGeom prst="rect">
            <a:avLst/>
          </a:prstGeom>
        </p:spPr>
      </p:pic>
      <p:sp>
        <p:nvSpPr>
          <p:cNvPr id="3" name="TextBox 2">
            <a:extLst>
              <a:ext uri="{FF2B5EF4-FFF2-40B4-BE49-F238E27FC236}">
                <a16:creationId xmlns:a16="http://schemas.microsoft.com/office/drawing/2014/main" id="{14B565C6-2D75-4F99-BA0A-2EF8686754B3}"/>
              </a:ext>
            </a:extLst>
          </p:cNvPr>
          <p:cNvSpPr txBox="1"/>
          <p:nvPr/>
        </p:nvSpPr>
        <p:spPr>
          <a:xfrm>
            <a:off x="-18242" y="6613502"/>
            <a:ext cx="4718754" cy="307777"/>
          </a:xfrm>
          <a:prstGeom prst="rect">
            <a:avLst/>
          </a:prstGeom>
          <a:noFill/>
        </p:spPr>
        <p:txBody>
          <a:bodyPr wrap="square">
            <a:spAutoFit/>
          </a:bodyPr>
          <a:lstStyle/>
          <a:p>
            <a:r>
              <a:rPr lang="en-US" sz="1400" dirty="0">
                <a:hlinkClick r:id="rId3"/>
              </a:rPr>
              <a:t>https://ieeexplore.ieee.org/document/5872535</a:t>
            </a:r>
            <a:r>
              <a:rPr lang="en-US" sz="1400" dirty="0"/>
              <a:t> </a:t>
            </a:r>
          </a:p>
        </p:txBody>
      </p:sp>
    </p:spTree>
    <p:extLst>
      <p:ext uri="{BB962C8B-B14F-4D97-AF65-F5344CB8AC3E}">
        <p14:creationId xmlns:p14="http://schemas.microsoft.com/office/powerpoint/2010/main" val="837163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963" y="-2535"/>
            <a:ext cx="9171780" cy="6862763"/>
            <a:chOff x="-6963" y="-2535"/>
            <a:chExt cx="9171780" cy="6862763"/>
          </a:xfrm>
          <a:solidFill>
            <a:schemeClr val="accent3">
              <a:lumMod val="40000"/>
              <a:lumOff val="60000"/>
            </a:schemeClr>
          </a:solidFill>
        </p:grpSpPr>
        <p:grpSp>
          <p:nvGrpSpPr>
            <p:cNvPr id="4" name="Group 3"/>
            <p:cNvGrpSpPr/>
            <p:nvPr/>
          </p:nvGrpSpPr>
          <p:grpSpPr>
            <a:xfrm>
              <a:off x="-6963" y="-1"/>
              <a:ext cx="9171780" cy="6860229"/>
              <a:chOff x="-6963" y="-1"/>
              <a:chExt cx="9171780" cy="6860229"/>
            </a:xfrm>
            <a:grp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854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endParaRPr>
            </a:p>
          </p:txBody>
        </p:sp>
      </p:grpSp>
      <p:sp>
        <p:nvSpPr>
          <p:cNvPr id="28" name="Rectangle 27"/>
          <p:cNvSpPr/>
          <p:nvPr/>
        </p:nvSpPr>
        <p:spPr>
          <a:xfrm>
            <a:off x="122415" y="5489161"/>
            <a:ext cx="9108459" cy="892552"/>
          </a:xfrm>
          <a:prstGeom prst="rect">
            <a:avLst/>
          </a:prstGeom>
        </p:spPr>
        <p:txBody>
          <a:bodyPr wrap="square">
            <a:spAutoFit/>
          </a:bodyPr>
          <a:lstStyle/>
          <a:p>
            <a:pPr algn="ctr"/>
            <a:r>
              <a:rPr lang="en-US" sz="2600" dirty="0">
                <a:solidFill>
                  <a:srgbClr val="0000FF"/>
                </a:solidFill>
              </a:rPr>
              <a:t>Topology and Data. Gunnar </a:t>
            </a:r>
            <a:r>
              <a:rPr lang="en-US" sz="2600" dirty="0" err="1">
                <a:solidFill>
                  <a:srgbClr val="0000FF"/>
                </a:solidFill>
              </a:rPr>
              <a:t>Carlsson</a:t>
            </a:r>
            <a:endParaRPr lang="en-US" sz="2600" dirty="0">
              <a:solidFill>
                <a:srgbClr val="0000FF"/>
              </a:solidFill>
            </a:endParaRPr>
          </a:p>
          <a:p>
            <a:r>
              <a:rPr lang="en-US" sz="2600" dirty="0" err="1"/>
              <a:t>www.ams.org</a:t>
            </a:r>
            <a:r>
              <a:rPr lang="en-US" sz="2600" dirty="0"/>
              <a:t>/journals/bull/2009-46-02/S0273-0979-09-01249-X</a:t>
            </a:r>
          </a:p>
        </p:txBody>
      </p:sp>
      <p:grpSp>
        <p:nvGrpSpPr>
          <p:cNvPr id="32" name="Group 31"/>
          <p:cNvGrpSpPr>
            <a:grpSpLocks noChangeAspect="1"/>
          </p:cNvGrpSpPr>
          <p:nvPr/>
        </p:nvGrpSpPr>
        <p:grpSpPr>
          <a:xfrm>
            <a:off x="194753" y="592667"/>
            <a:ext cx="8757509" cy="4023360"/>
            <a:chOff x="381014" y="592667"/>
            <a:chExt cx="9354613" cy="4297680"/>
          </a:xfrm>
        </p:grpSpPr>
        <p:sp>
          <p:nvSpPr>
            <p:cNvPr id="29" name="TextBox 28"/>
            <p:cNvSpPr txBox="1">
              <a:spLocks noChangeAspect="1"/>
            </p:cNvSpPr>
            <p:nvPr/>
          </p:nvSpPr>
          <p:spPr>
            <a:xfrm>
              <a:off x="1676400" y="3708400"/>
              <a:ext cx="91440" cy="182880"/>
            </a:xfrm>
            <a:prstGeom prst="rect">
              <a:avLst/>
            </a:prstGeom>
            <a:noFill/>
          </p:spPr>
          <p:txBody>
            <a:bodyPr wrap="none" rtlCol="0">
              <a:spAutoFit/>
            </a:bodyPr>
            <a:lstStyle/>
            <a:p>
              <a:endParaRPr lang="en-US" dirty="0"/>
            </a:p>
          </p:txBody>
        </p:sp>
        <p:pic>
          <p:nvPicPr>
            <p:cNvPr id="30" name="Picture 29"/>
            <p:cNvPicPr>
              <a:picLocks noChangeAspect="1"/>
            </p:cNvPicPr>
            <p:nvPr/>
          </p:nvPicPr>
          <p:blipFill>
            <a:blip r:embed="rId3"/>
            <a:stretch>
              <a:fillRect/>
            </a:stretch>
          </p:blipFill>
          <p:spPr>
            <a:xfrm>
              <a:off x="381014" y="592667"/>
              <a:ext cx="4544759" cy="4297680"/>
            </a:xfrm>
            <a:prstGeom prst="rect">
              <a:avLst/>
            </a:prstGeom>
          </p:spPr>
        </p:pic>
        <p:pic>
          <p:nvPicPr>
            <p:cNvPr id="31" name="Picture 30"/>
            <p:cNvPicPr>
              <a:picLocks noChangeAspect="1"/>
            </p:cNvPicPr>
            <p:nvPr/>
          </p:nvPicPr>
          <p:blipFill>
            <a:blip r:embed="rId4"/>
            <a:stretch>
              <a:fillRect/>
            </a:stretch>
          </p:blipFill>
          <p:spPr>
            <a:xfrm>
              <a:off x="5382194" y="664000"/>
              <a:ext cx="4353433" cy="4158614"/>
            </a:xfrm>
            <a:prstGeom prst="rect">
              <a:avLst/>
            </a:prstGeom>
          </p:spPr>
        </p:pic>
      </p:grpSp>
    </p:spTree>
    <p:extLst>
      <p:ext uri="{BB962C8B-B14F-4D97-AF65-F5344CB8AC3E}">
        <p14:creationId xmlns:p14="http://schemas.microsoft.com/office/powerpoint/2010/main" val="155469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a:t>0.)  Start by adding 0-dimensional data points </a:t>
            </a:r>
          </a:p>
          <a:p>
            <a:endParaRPr lang="en-US" sz="800" dirty="0"/>
          </a:p>
          <a:p>
            <a:r>
              <a:rPr lang="en-US" sz="3200" dirty="0">
                <a:solidFill>
                  <a:srgbClr val="0000FF"/>
                </a:solidFill>
              </a:rPr>
              <a:t>Note:  we only need a definition of closeness between data points.  The data points do not need to be actual points in </a:t>
            </a:r>
            <a:r>
              <a:rPr lang="en-US" sz="3200" dirty="0" err="1">
                <a:solidFill>
                  <a:srgbClr val="0000FF"/>
                </a:solidFill>
              </a:rPr>
              <a:t>R</a:t>
            </a:r>
            <a:r>
              <a:rPr lang="en-US" sz="3200" baseline="30000" dirty="0" err="1">
                <a:solidFill>
                  <a:srgbClr val="0000FF"/>
                </a:solidFill>
              </a:rPr>
              <a:t>n</a:t>
            </a:r>
            <a:endParaRPr lang="en-US" sz="3200" baseline="30000" dirty="0">
              <a:solidFill>
                <a:srgbClr val="0000FF"/>
              </a:solidFill>
            </a:endParaRPr>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the </a:t>
            </a:r>
            <a:r>
              <a:rPr lang="en-US" sz="3200" dirty="0" err="1">
                <a:solidFill>
                  <a:schemeClr val="tx1"/>
                </a:solidFill>
              </a:rPr>
              <a:t>Vietoris</a:t>
            </a:r>
            <a:r>
              <a:rPr lang="en-US" sz="3200" dirty="0">
                <a:solidFill>
                  <a:schemeClr val="tx1"/>
                </a:solidFill>
              </a:rPr>
              <a:t> Rips simplicial complex</a:t>
            </a:r>
          </a:p>
        </p:txBody>
      </p:sp>
    </p:spTree>
    <p:extLst>
      <p:ext uri="{BB962C8B-B14F-4D97-AF65-F5344CB8AC3E}">
        <p14:creationId xmlns:p14="http://schemas.microsoft.com/office/powerpoint/2010/main" val="45989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par>
                                <p:cTn id="7" presetID="6" presetClass="emph" presetSubtype="0" fill="hold" grpId="0" nodeType="withEffect">
                                  <p:stCondLst>
                                    <p:cond delay="0"/>
                                  </p:stCondLst>
                                  <p:childTnLst>
                                    <p:animScale>
                                      <p:cBhvr>
                                        <p:cTn id="8" dur="2000" fill="hold"/>
                                        <p:tgtEl>
                                          <p:spTgt spid="11"/>
                                        </p:tgtEl>
                                      </p:cBhvr>
                                      <p:by x="150000" y="150000"/>
                                    </p:animScale>
                                  </p:childTnLst>
                                </p:cTn>
                              </p:par>
                              <p:par>
                                <p:cTn id="9" presetID="6" presetClass="emph" presetSubtype="0" fill="hold" grpId="0" nodeType="withEffect">
                                  <p:stCondLst>
                                    <p:cond delay="0"/>
                                  </p:stCondLst>
                                  <p:childTnLst>
                                    <p:animScale>
                                      <p:cBhvr>
                                        <p:cTn id="10" dur="2000" fill="hold"/>
                                        <p:tgtEl>
                                          <p:spTgt spid="12"/>
                                        </p:tgtEl>
                                      </p:cBhvr>
                                      <p:by x="150000" y="150000"/>
                                    </p:animScale>
                                  </p:childTnLst>
                                </p:cTn>
                              </p:par>
                              <p:par>
                                <p:cTn id="11" presetID="6" presetClass="emph" presetSubtype="0" fill="hold" grpId="0" nodeType="withEffect">
                                  <p:stCondLst>
                                    <p:cond delay="0"/>
                                  </p:stCondLst>
                                  <p:childTnLst>
                                    <p:animScale>
                                      <p:cBhvr>
                                        <p:cTn id="12" dur="2000" fill="hold"/>
                                        <p:tgtEl>
                                          <p:spTgt spid="13"/>
                                        </p:tgtEl>
                                      </p:cBhvr>
                                      <p:by x="150000" y="150000"/>
                                    </p:animScale>
                                  </p:childTnLst>
                                </p:cTn>
                              </p:par>
                              <p:par>
                                <p:cTn id="13" presetID="6" presetClass="emph" presetSubtype="0" fill="hold" grpId="0" nodeType="withEffect">
                                  <p:stCondLst>
                                    <p:cond delay="0"/>
                                  </p:stCondLst>
                                  <p:childTnLst>
                                    <p:animScale>
                                      <p:cBhvr>
                                        <p:cTn id="14" dur="2000" fill="hold"/>
                                        <p:tgtEl>
                                          <p:spTgt spid="14"/>
                                        </p:tgtEl>
                                      </p:cBhvr>
                                      <p:by x="150000" y="150000"/>
                                    </p:animScale>
                                  </p:childTnLst>
                                </p:cTn>
                              </p:par>
                              <p:par>
                                <p:cTn id="15" presetID="6" presetClass="emph" presetSubtype="0" fill="hold" grpId="0" nodeType="withEffect">
                                  <p:stCondLst>
                                    <p:cond delay="0"/>
                                  </p:stCondLst>
                                  <p:childTnLst>
                                    <p:animScale>
                                      <p:cBhvr>
                                        <p:cTn id="16" dur="2000" fill="hold"/>
                                        <p:tgtEl>
                                          <p:spTgt spid="15"/>
                                        </p:tgtEl>
                                      </p:cBhvr>
                                      <p:by x="150000" y="150000"/>
                                    </p:animScale>
                                  </p:childTnLst>
                                </p:cTn>
                              </p:par>
                              <p:par>
                                <p:cTn id="17" presetID="6" presetClass="emph" presetSubtype="0" fill="hold" grpId="0" nodeType="withEffect">
                                  <p:stCondLst>
                                    <p:cond delay="0"/>
                                  </p:stCondLst>
                                  <p:childTnLst>
                                    <p:animScale>
                                      <p:cBhvr>
                                        <p:cTn id="18" dur="2000" fill="hold"/>
                                        <p:tgtEl>
                                          <p:spTgt spid="16"/>
                                        </p:tgtEl>
                                      </p:cBhvr>
                                      <p:by x="150000" y="150000"/>
                                    </p:animScale>
                                  </p:childTnLst>
                                </p:cTn>
                              </p:par>
                              <p:par>
                                <p:cTn id="19" presetID="6" presetClass="emph" presetSubtype="0" fill="hold" grpId="0" nodeType="withEffect">
                                  <p:stCondLst>
                                    <p:cond delay="0"/>
                                  </p:stCondLst>
                                  <p:childTnLst>
                                    <p:animScale>
                                      <p:cBhvr>
                                        <p:cTn id="20" dur="2000" fill="hold"/>
                                        <p:tgtEl>
                                          <p:spTgt spid="17"/>
                                        </p:tgtEl>
                                      </p:cBhvr>
                                      <p:by x="150000" y="150000"/>
                                    </p:animScale>
                                  </p:childTnLst>
                                </p:cTn>
                              </p:par>
                              <p:par>
                                <p:cTn id="21" presetID="6" presetClass="emph" presetSubtype="0" fill="hold" grpId="0" nodeType="withEffect">
                                  <p:stCondLst>
                                    <p:cond delay="0"/>
                                  </p:stCondLst>
                                  <p:childTnLst>
                                    <p:animScale>
                                      <p:cBhvr>
                                        <p:cTn id="22" dur="2000" fill="hold"/>
                                        <p:tgtEl>
                                          <p:spTgt spid="18"/>
                                        </p:tgtEl>
                                      </p:cBhvr>
                                      <p:by x="150000" y="150000"/>
                                    </p:animScale>
                                  </p:childTnLst>
                                </p:cTn>
                              </p:par>
                              <p:par>
                                <p:cTn id="23" presetID="6" presetClass="emph" presetSubtype="0" fill="hold" grpId="0" nodeType="withEffect">
                                  <p:stCondLst>
                                    <p:cond delay="0"/>
                                  </p:stCondLst>
                                  <p:childTnLst>
                                    <p:animScale>
                                      <p:cBhvr>
                                        <p:cTn id="24" dur="2000" fill="hold"/>
                                        <p:tgtEl>
                                          <p:spTgt spid="19"/>
                                        </p:tgtEl>
                                      </p:cBhvr>
                                      <p:by x="150000" y="150000"/>
                                    </p:animScale>
                                  </p:childTnLst>
                                </p:cTn>
                              </p:par>
                              <p:par>
                                <p:cTn id="25" presetID="6" presetClass="emph" presetSubtype="0" fill="hold" grpId="0" nodeType="withEffect">
                                  <p:stCondLst>
                                    <p:cond delay="0"/>
                                  </p:stCondLst>
                                  <p:childTnLst>
                                    <p:animScale>
                                      <p:cBhvr>
                                        <p:cTn id="26" dur="2000" fill="hold"/>
                                        <p:tgtEl>
                                          <p:spTgt spid="20"/>
                                        </p:tgtEl>
                                      </p:cBhvr>
                                      <p:by x="150000" y="150000"/>
                                    </p:animScale>
                                  </p:childTnLst>
                                </p:cTn>
                              </p:par>
                              <p:par>
                                <p:cTn id="27" presetID="6" presetClass="emph" presetSubtype="0" fill="hold" grpId="0" nodeType="withEffect">
                                  <p:stCondLst>
                                    <p:cond delay="0"/>
                                  </p:stCondLst>
                                  <p:childTnLst>
                                    <p:animScale>
                                      <p:cBhvr>
                                        <p:cTn id="28" dur="2000" fill="hold"/>
                                        <p:tgtEl>
                                          <p:spTgt spid="22"/>
                                        </p:tgtEl>
                                      </p:cBhvr>
                                      <p:by x="150000" y="150000"/>
                                    </p:animScale>
                                  </p:childTnLst>
                                </p:cTn>
                              </p:par>
                              <p:par>
                                <p:cTn id="29" presetID="6" presetClass="emph" presetSubtype="0" fill="hold" grpId="0" nodeType="withEffect">
                                  <p:stCondLst>
                                    <p:cond delay="0"/>
                                  </p:stCondLst>
                                  <p:childTnLst>
                                    <p:animScale>
                                      <p:cBhvr>
                                        <p:cTn id="30" dur="2000" fill="hold"/>
                                        <p:tgtEl>
                                          <p:spTgt spid="24"/>
                                        </p:tgtEl>
                                      </p:cBhvr>
                                      <p:by x="150000" y="150000"/>
                                    </p:animScale>
                                  </p:childTnLst>
                                </p:cTn>
                              </p:par>
                              <p:par>
                                <p:cTn id="31" presetID="6" presetClass="emph" presetSubtype="0" fill="hold" grpId="0" nodeType="withEffect">
                                  <p:stCondLst>
                                    <p:cond delay="0"/>
                                  </p:stCondLst>
                                  <p:childTnLst>
                                    <p:animScale>
                                      <p:cBhvr>
                                        <p:cTn id="32" dur="2000" fill="hold"/>
                                        <p:tgtEl>
                                          <p:spTgt spid="25"/>
                                        </p:tgtEl>
                                      </p:cBhvr>
                                      <p:by x="150000" y="150000"/>
                                    </p:animScale>
                                  </p:childTnLst>
                                </p:cTn>
                              </p:par>
                              <p:par>
                                <p:cTn id="33" presetID="6" presetClass="emph" presetSubtype="0" fill="hold" grpId="0" nodeType="withEffect">
                                  <p:stCondLst>
                                    <p:cond delay="0"/>
                                  </p:stCondLst>
                                  <p:childTnLst>
                                    <p:animScale>
                                      <p:cBhvr>
                                        <p:cTn id="34" dur="2000" fill="hold"/>
                                        <p:tgtEl>
                                          <p:spTgt spid="26"/>
                                        </p:tgtEl>
                                      </p:cBhvr>
                                      <p:by x="150000" y="150000"/>
                                    </p:animScale>
                                  </p:childTnLst>
                                </p:cTn>
                              </p:par>
                              <p:par>
                                <p:cTn id="35" presetID="6" presetClass="emph" presetSubtype="0" fill="hold" grpId="0" nodeType="withEffect">
                                  <p:stCondLst>
                                    <p:cond delay="0"/>
                                  </p:stCondLst>
                                  <p:childTnLst>
                                    <p:animScale>
                                      <p:cBhvr>
                                        <p:cTn id="36" dur="2000" fill="hold"/>
                                        <p:tgtEl>
                                          <p:spTgt spid="27"/>
                                        </p:tgtEl>
                                      </p:cBhvr>
                                      <p:by x="150000" y="150000"/>
                                    </p:animScale>
                                  </p:childTnLst>
                                </p:cTn>
                              </p:par>
                              <p:par>
                                <p:cTn id="37" presetID="6" presetClass="emph" presetSubtype="0" fill="hold" grpId="0" nodeType="withEffect">
                                  <p:stCondLst>
                                    <p:cond delay="0"/>
                                  </p:stCondLst>
                                  <p:childTnLst>
                                    <p:animScale>
                                      <p:cBhvr>
                                        <p:cTn id="38" dur="2000" fill="hold"/>
                                        <p:tgtEl>
                                          <p:spTgt spid="28"/>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3"/>
                                        </p:tgtEl>
                                      </p:cBhvr>
                                      <p:by x="150000" y="150000"/>
                                    </p:animScale>
                                  </p:childTnLst>
                                </p:cTn>
                              </p:par>
                              <p:par>
                                <p:cTn id="43" presetID="6" presetClass="emph" presetSubtype="0" fill="hold" grpId="1" nodeType="withEffect">
                                  <p:stCondLst>
                                    <p:cond delay="0"/>
                                  </p:stCondLst>
                                  <p:childTnLst>
                                    <p:animScale>
                                      <p:cBhvr>
                                        <p:cTn id="44" dur="2000" fill="hold"/>
                                        <p:tgtEl>
                                          <p:spTgt spid="11"/>
                                        </p:tgtEl>
                                      </p:cBhvr>
                                      <p:by x="150000" y="150000"/>
                                    </p:animScale>
                                  </p:childTnLst>
                                </p:cTn>
                              </p:par>
                              <p:par>
                                <p:cTn id="45" presetID="6" presetClass="emph" presetSubtype="0" fill="hold" grpId="1" nodeType="withEffect">
                                  <p:stCondLst>
                                    <p:cond delay="0"/>
                                  </p:stCondLst>
                                  <p:childTnLst>
                                    <p:animScale>
                                      <p:cBhvr>
                                        <p:cTn id="46" dur="2000" fill="hold"/>
                                        <p:tgtEl>
                                          <p:spTgt spid="12"/>
                                        </p:tgtEl>
                                      </p:cBhvr>
                                      <p:by x="150000" y="150000"/>
                                    </p:animScale>
                                  </p:childTnLst>
                                </p:cTn>
                              </p:par>
                              <p:par>
                                <p:cTn id="47" presetID="6" presetClass="emph" presetSubtype="0" fill="hold" grpId="1" nodeType="withEffect">
                                  <p:stCondLst>
                                    <p:cond delay="0"/>
                                  </p:stCondLst>
                                  <p:childTnLst>
                                    <p:animScale>
                                      <p:cBhvr>
                                        <p:cTn id="48" dur="2000" fill="hold"/>
                                        <p:tgtEl>
                                          <p:spTgt spid="13"/>
                                        </p:tgtEl>
                                      </p:cBhvr>
                                      <p:by x="150000" y="150000"/>
                                    </p:animScale>
                                  </p:childTnLst>
                                </p:cTn>
                              </p:par>
                              <p:par>
                                <p:cTn id="49" presetID="6" presetClass="emph" presetSubtype="0" fill="hold" grpId="1" nodeType="withEffect">
                                  <p:stCondLst>
                                    <p:cond delay="0"/>
                                  </p:stCondLst>
                                  <p:childTnLst>
                                    <p:animScale>
                                      <p:cBhvr>
                                        <p:cTn id="50" dur="2000" fill="hold"/>
                                        <p:tgtEl>
                                          <p:spTgt spid="14"/>
                                        </p:tgtEl>
                                      </p:cBhvr>
                                      <p:by x="150000" y="150000"/>
                                    </p:animScale>
                                  </p:childTnLst>
                                </p:cTn>
                              </p:par>
                              <p:par>
                                <p:cTn id="51" presetID="6" presetClass="emph" presetSubtype="0" fill="hold" grpId="1" nodeType="withEffect">
                                  <p:stCondLst>
                                    <p:cond delay="0"/>
                                  </p:stCondLst>
                                  <p:childTnLst>
                                    <p:animScale>
                                      <p:cBhvr>
                                        <p:cTn id="52" dur="2000" fill="hold"/>
                                        <p:tgtEl>
                                          <p:spTgt spid="15"/>
                                        </p:tgtEl>
                                      </p:cBhvr>
                                      <p:by x="150000" y="150000"/>
                                    </p:animScale>
                                  </p:childTnLst>
                                </p:cTn>
                              </p:par>
                              <p:par>
                                <p:cTn id="53" presetID="6" presetClass="emph" presetSubtype="0" fill="hold" grpId="1" nodeType="withEffect">
                                  <p:stCondLst>
                                    <p:cond delay="0"/>
                                  </p:stCondLst>
                                  <p:childTnLst>
                                    <p:animScale>
                                      <p:cBhvr>
                                        <p:cTn id="54" dur="2000" fill="hold"/>
                                        <p:tgtEl>
                                          <p:spTgt spid="16"/>
                                        </p:tgtEl>
                                      </p:cBhvr>
                                      <p:by x="150000" y="150000"/>
                                    </p:animScale>
                                  </p:childTnLst>
                                </p:cTn>
                              </p:par>
                              <p:par>
                                <p:cTn id="55" presetID="6" presetClass="emph" presetSubtype="0" fill="hold" grpId="1" nodeType="withEffect">
                                  <p:stCondLst>
                                    <p:cond delay="0"/>
                                  </p:stCondLst>
                                  <p:childTnLst>
                                    <p:animScale>
                                      <p:cBhvr>
                                        <p:cTn id="56" dur="2000" fill="hold"/>
                                        <p:tgtEl>
                                          <p:spTgt spid="17"/>
                                        </p:tgtEl>
                                      </p:cBhvr>
                                      <p:by x="150000" y="150000"/>
                                    </p:animScale>
                                  </p:childTnLst>
                                </p:cTn>
                              </p:par>
                              <p:par>
                                <p:cTn id="57" presetID="6" presetClass="emph" presetSubtype="0" fill="hold" grpId="1" nodeType="withEffect">
                                  <p:stCondLst>
                                    <p:cond delay="0"/>
                                  </p:stCondLst>
                                  <p:childTnLst>
                                    <p:animScale>
                                      <p:cBhvr>
                                        <p:cTn id="58" dur="2000" fill="hold"/>
                                        <p:tgtEl>
                                          <p:spTgt spid="18"/>
                                        </p:tgtEl>
                                      </p:cBhvr>
                                      <p:by x="150000" y="150000"/>
                                    </p:animScale>
                                  </p:childTnLst>
                                </p:cTn>
                              </p:par>
                              <p:par>
                                <p:cTn id="59" presetID="6" presetClass="emph" presetSubtype="0" fill="hold" grpId="1" nodeType="withEffect">
                                  <p:stCondLst>
                                    <p:cond delay="0"/>
                                  </p:stCondLst>
                                  <p:childTnLst>
                                    <p:animScale>
                                      <p:cBhvr>
                                        <p:cTn id="60" dur="2000" fill="hold"/>
                                        <p:tgtEl>
                                          <p:spTgt spid="19"/>
                                        </p:tgtEl>
                                      </p:cBhvr>
                                      <p:by x="150000" y="150000"/>
                                    </p:animScale>
                                  </p:childTnLst>
                                </p:cTn>
                              </p:par>
                              <p:par>
                                <p:cTn id="61" presetID="6" presetClass="emph" presetSubtype="0" fill="hold" grpId="1" nodeType="withEffect">
                                  <p:stCondLst>
                                    <p:cond delay="0"/>
                                  </p:stCondLst>
                                  <p:childTnLst>
                                    <p:animScale>
                                      <p:cBhvr>
                                        <p:cTn id="62" dur="2000" fill="hold"/>
                                        <p:tgtEl>
                                          <p:spTgt spid="20"/>
                                        </p:tgtEl>
                                      </p:cBhvr>
                                      <p:by x="150000" y="150000"/>
                                    </p:animScale>
                                  </p:childTnLst>
                                </p:cTn>
                              </p:par>
                              <p:par>
                                <p:cTn id="63" presetID="6" presetClass="emph" presetSubtype="0" fill="hold" grpId="1" nodeType="withEffect">
                                  <p:stCondLst>
                                    <p:cond delay="0"/>
                                  </p:stCondLst>
                                  <p:childTnLst>
                                    <p:animScale>
                                      <p:cBhvr>
                                        <p:cTn id="64" dur="2000" fill="hold"/>
                                        <p:tgtEl>
                                          <p:spTgt spid="22"/>
                                        </p:tgtEl>
                                      </p:cBhvr>
                                      <p:by x="150000" y="150000"/>
                                    </p:animScale>
                                  </p:childTnLst>
                                </p:cTn>
                              </p:par>
                              <p:par>
                                <p:cTn id="65" presetID="6" presetClass="emph" presetSubtype="0" fill="hold" grpId="1" nodeType="withEffect">
                                  <p:stCondLst>
                                    <p:cond delay="0"/>
                                  </p:stCondLst>
                                  <p:childTnLst>
                                    <p:animScale>
                                      <p:cBhvr>
                                        <p:cTn id="66" dur="2000" fill="hold"/>
                                        <p:tgtEl>
                                          <p:spTgt spid="24"/>
                                        </p:tgtEl>
                                      </p:cBhvr>
                                      <p:by x="150000" y="150000"/>
                                    </p:animScale>
                                  </p:childTnLst>
                                </p:cTn>
                              </p:par>
                              <p:par>
                                <p:cTn id="67" presetID="6" presetClass="emph" presetSubtype="0" fill="hold" grpId="1" nodeType="withEffect">
                                  <p:stCondLst>
                                    <p:cond delay="0"/>
                                  </p:stCondLst>
                                  <p:childTnLst>
                                    <p:animScale>
                                      <p:cBhvr>
                                        <p:cTn id="68" dur="2000" fill="hold"/>
                                        <p:tgtEl>
                                          <p:spTgt spid="25"/>
                                        </p:tgtEl>
                                      </p:cBhvr>
                                      <p:by x="150000" y="150000"/>
                                    </p:animScale>
                                  </p:childTnLst>
                                </p:cTn>
                              </p:par>
                              <p:par>
                                <p:cTn id="69" presetID="6" presetClass="emph" presetSubtype="0" fill="hold" grpId="1" nodeType="withEffect">
                                  <p:stCondLst>
                                    <p:cond delay="0"/>
                                  </p:stCondLst>
                                  <p:childTnLst>
                                    <p:animScale>
                                      <p:cBhvr>
                                        <p:cTn id="70" dur="2000" fill="hold"/>
                                        <p:tgtEl>
                                          <p:spTgt spid="26"/>
                                        </p:tgtEl>
                                      </p:cBhvr>
                                      <p:by x="150000" y="150000"/>
                                    </p:animScale>
                                  </p:childTnLst>
                                </p:cTn>
                              </p:par>
                              <p:par>
                                <p:cTn id="71" presetID="6" presetClass="emph" presetSubtype="0" fill="hold" grpId="1" nodeType="withEffect">
                                  <p:stCondLst>
                                    <p:cond delay="0"/>
                                  </p:stCondLst>
                                  <p:childTnLst>
                                    <p:animScale>
                                      <p:cBhvr>
                                        <p:cTn id="72" dur="2000" fill="hold"/>
                                        <p:tgtEl>
                                          <p:spTgt spid="27"/>
                                        </p:tgtEl>
                                      </p:cBhvr>
                                      <p:by x="150000" y="150000"/>
                                    </p:animScale>
                                  </p:childTnLst>
                                </p:cTn>
                              </p:par>
                              <p:par>
                                <p:cTn id="73" presetID="6" presetClass="emph" presetSubtype="0" fill="hold" grpId="1" nodeType="withEffect">
                                  <p:stCondLst>
                                    <p:cond delay="0"/>
                                  </p:stCondLst>
                                  <p:childTnLst>
                                    <p:animScale>
                                      <p:cBhvr>
                                        <p:cTn id="74" dur="2000" fill="hold"/>
                                        <p:tgtEl>
                                          <p:spTgt spid="28"/>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2" nodeType="clickEffect">
                                  <p:stCondLst>
                                    <p:cond delay="0"/>
                                  </p:stCondLst>
                                  <p:childTnLst>
                                    <p:animScale>
                                      <p:cBhvr>
                                        <p:cTn id="78" dur="2000" fill="hold"/>
                                        <p:tgtEl>
                                          <p:spTgt spid="3"/>
                                        </p:tgtEl>
                                      </p:cBhvr>
                                      <p:by x="400000" y="400000"/>
                                    </p:animScale>
                                  </p:childTnLst>
                                </p:cTn>
                              </p:par>
                              <p:par>
                                <p:cTn id="79" presetID="6" presetClass="emph" presetSubtype="0" fill="hold" grpId="2" nodeType="withEffect">
                                  <p:stCondLst>
                                    <p:cond delay="0"/>
                                  </p:stCondLst>
                                  <p:childTnLst>
                                    <p:animScale>
                                      <p:cBhvr>
                                        <p:cTn id="80" dur="2000" fill="hold"/>
                                        <p:tgtEl>
                                          <p:spTgt spid="11"/>
                                        </p:tgtEl>
                                      </p:cBhvr>
                                      <p:by x="400000" y="400000"/>
                                    </p:animScale>
                                  </p:childTnLst>
                                </p:cTn>
                              </p:par>
                              <p:par>
                                <p:cTn id="81" presetID="6" presetClass="emph" presetSubtype="0" fill="hold" grpId="2" nodeType="withEffect">
                                  <p:stCondLst>
                                    <p:cond delay="0"/>
                                  </p:stCondLst>
                                  <p:childTnLst>
                                    <p:animScale>
                                      <p:cBhvr>
                                        <p:cTn id="82" dur="2000" fill="hold"/>
                                        <p:tgtEl>
                                          <p:spTgt spid="12"/>
                                        </p:tgtEl>
                                      </p:cBhvr>
                                      <p:by x="400000" y="400000"/>
                                    </p:animScale>
                                  </p:childTnLst>
                                </p:cTn>
                              </p:par>
                              <p:par>
                                <p:cTn id="83" presetID="6" presetClass="emph" presetSubtype="0" fill="hold" grpId="2" nodeType="withEffect">
                                  <p:stCondLst>
                                    <p:cond delay="0"/>
                                  </p:stCondLst>
                                  <p:childTnLst>
                                    <p:animScale>
                                      <p:cBhvr>
                                        <p:cTn id="84" dur="2000" fill="hold"/>
                                        <p:tgtEl>
                                          <p:spTgt spid="13"/>
                                        </p:tgtEl>
                                      </p:cBhvr>
                                      <p:by x="400000" y="400000"/>
                                    </p:animScale>
                                  </p:childTnLst>
                                </p:cTn>
                              </p:par>
                              <p:par>
                                <p:cTn id="85" presetID="6" presetClass="emph" presetSubtype="0" fill="hold" grpId="2" nodeType="withEffect">
                                  <p:stCondLst>
                                    <p:cond delay="0"/>
                                  </p:stCondLst>
                                  <p:childTnLst>
                                    <p:animScale>
                                      <p:cBhvr>
                                        <p:cTn id="86" dur="2000" fill="hold"/>
                                        <p:tgtEl>
                                          <p:spTgt spid="14"/>
                                        </p:tgtEl>
                                      </p:cBhvr>
                                      <p:by x="400000" y="400000"/>
                                    </p:animScale>
                                  </p:childTnLst>
                                </p:cTn>
                              </p:par>
                              <p:par>
                                <p:cTn id="87" presetID="6" presetClass="emph" presetSubtype="0" fill="hold" grpId="2" nodeType="withEffect">
                                  <p:stCondLst>
                                    <p:cond delay="0"/>
                                  </p:stCondLst>
                                  <p:childTnLst>
                                    <p:animScale>
                                      <p:cBhvr>
                                        <p:cTn id="88" dur="2000" fill="hold"/>
                                        <p:tgtEl>
                                          <p:spTgt spid="15"/>
                                        </p:tgtEl>
                                      </p:cBhvr>
                                      <p:by x="400000" y="400000"/>
                                    </p:animScale>
                                  </p:childTnLst>
                                </p:cTn>
                              </p:par>
                              <p:par>
                                <p:cTn id="89" presetID="6" presetClass="emph" presetSubtype="0" fill="hold" grpId="2" nodeType="withEffect">
                                  <p:stCondLst>
                                    <p:cond delay="0"/>
                                  </p:stCondLst>
                                  <p:childTnLst>
                                    <p:animScale>
                                      <p:cBhvr>
                                        <p:cTn id="90" dur="2000" fill="hold"/>
                                        <p:tgtEl>
                                          <p:spTgt spid="16"/>
                                        </p:tgtEl>
                                      </p:cBhvr>
                                      <p:by x="400000" y="400000"/>
                                    </p:animScale>
                                  </p:childTnLst>
                                </p:cTn>
                              </p:par>
                              <p:par>
                                <p:cTn id="91" presetID="6" presetClass="emph" presetSubtype="0" fill="hold" grpId="2" nodeType="withEffect">
                                  <p:stCondLst>
                                    <p:cond delay="0"/>
                                  </p:stCondLst>
                                  <p:childTnLst>
                                    <p:animScale>
                                      <p:cBhvr>
                                        <p:cTn id="92" dur="2000" fill="hold"/>
                                        <p:tgtEl>
                                          <p:spTgt spid="17"/>
                                        </p:tgtEl>
                                      </p:cBhvr>
                                      <p:by x="400000" y="400000"/>
                                    </p:animScale>
                                  </p:childTnLst>
                                </p:cTn>
                              </p:par>
                              <p:par>
                                <p:cTn id="93" presetID="6" presetClass="emph" presetSubtype="0" fill="hold" grpId="2" nodeType="withEffect">
                                  <p:stCondLst>
                                    <p:cond delay="0"/>
                                  </p:stCondLst>
                                  <p:childTnLst>
                                    <p:animScale>
                                      <p:cBhvr>
                                        <p:cTn id="94" dur="2000" fill="hold"/>
                                        <p:tgtEl>
                                          <p:spTgt spid="18"/>
                                        </p:tgtEl>
                                      </p:cBhvr>
                                      <p:by x="400000" y="400000"/>
                                    </p:animScale>
                                  </p:childTnLst>
                                </p:cTn>
                              </p:par>
                              <p:par>
                                <p:cTn id="95" presetID="6" presetClass="emph" presetSubtype="0" fill="hold" grpId="2" nodeType="withEffect">
                                  <p:stCondLst>
                                    <p:cond delay="0"/>
                                  </p:stCondLst>
                                  <p:childTnLst>
                                    <p:animScale>
                                      <p:cBhvr>
                                        <p:cTn id="96" dur="2000" fill="hold"/>
                                        <p:tgtEl>
                                          <p:spTgt spid="19"/>
                                        </p:tgtEl>
                                      </p:cBhvr>
                                      <p:by x="400000" y="400000"/>
                                    </p:animScale>
                                  </p:childTnLst>
                                </p:cTn>
                              </p:par>
                              <p:par>
                                <p:cTn id="97" presetID="6" presetClass="emph" presetSubtype="0" fill="hold" grpId="2" nodeType="withEffect">
                                  <p:stCondLst>
                                    <p:cond delay="0"/>
                                  </p:stCondLst>
                                  <p:childTnLst>
                                    <p:animScale>
                                      <p:cBhvr>
                                        <p:cTn id="98" dur="2000" fill="hold"/>
                                        <p:tgtEl>
                                          <p:spTgt spid="20"/>
                                        </p:tgtEl>
                                      </p:cBhvr>
                                      <p:by x="400000" y="400000"/>
                                    </p:animScale>
                                  </p:childTnLst>
                                </p:cTn>
                              </p:par>
                              <p:par>
                                <p:cTn id="99" presetID="6" presetClass="emph" presetSubtype="0" fill="hold" grpId="2" nodeType="withEffect">
                                  <p:stCondLst>
                                    <p:cond delay="0"/>
                                  </p:stCondLst>
                                  <p:childTnLst>
                                    <p:animScale>
                                      <p:cBhvr>
                                        <p:cTn id="100" dur="2000" fill="hold"/>
                                        <p:tgtEl>
                                          <p:spTgt spid="22"/>
                                        </p:tgtEl>
                                      </p:cBhvr>
                                      <p:by x="400000" y="400000"/>
                                    </p:animScale>
                                  </p:childTnLst>
                                </p:cTn>
                              </p:par>
                              <p:par>
                                <p:cTn id="101" presetID="6" presetClass="emph" presetSubtype="0" fill="hold" grpId="2" nodeType="withEffect">
                                  <p:stCondLst>
                                    <p:cond delay="0"/>
                                  </p:stCondLst>
                                  <p:childTnLst>
                                    <p:animScale>
                                      <p:cBhvr>
                                        <p:cTn id="102" dur="2000" fill="hold"/>
                                        <p:tgtEl>
                                          <p:spTgt spid="24"/>
                                        </p:tgtEl>
                                      </p:cBhvr>
                                      <p:by x="400000" y="400000"/>
                                    </p:animScale>
                                  </p:childTnLst>
                                </p:cTn>
                              </p:par>
                              <p:par>
                                <p:cTn id="103" presetID="6" presetClass="emph" presetSubtype="0" fill="hold" grpId="2" nodeType="withEffect">
                                  <p:stCondLst>
                                    <p:cond delay="0"/>
                                  </p:stCondLst>
                                  <p:childTnLst>
                                    <p:animScale>
                                      <p:cBhvr>
                                        <p:cTn id="104" dur="2000" fill="hold"/>
                                        <p:tgtEl>
                                          <p:spTgt spid="25"/>
                                        </p:tgtEl>
                                      </p:cBhvr>
                                      <p:by x="400000" y="400000"/>
                                    </p:animScale>
                                  </p:childTnLst>
                                </p:cTn>
                              </p:par>
                              <p:par>
                                <p:cTn id="105" presetID="6" presetClass="emph" presetSubtype="0" fill="hold" grpId="2" nodeType="withEffect">
                                  <p:stCondLst>
                                    <p:cond delay="0"/>
                                  </p:stCondLst>
                                  <p:childTnLst>
                                    <p:animScale>
                                      <p:cBhvr>
                                        <p:cTn id="106" dur="2000" fill="hold"/>
                                        <p:tgtEl>
                                          <p:spTgt spid="26"/>
                                        </p:tgtEl>
                                      </p:cBhvr>
                                      <p:by x="400000" y="400000"/>
                                    </p:animScale>
                                  </p:childTnLst>
                                </p:cTn>
                              </p:par>
                              <p:par>
                                <p:cTn id="107" presetID="6" presetClass="emph" presetSubtype="0" fill="hold" grpId="2" nodeType="withEffect">
                                  <p:stCondLst>
                                    <p:cond delay="0"/>
                                  </p:stCondLst>
                                  <p:childTnLst>
                                    <p:animScale>
                                      <p:cBhvr>
                                        <p:cTn id="108" dur="2000" fill="hold"/>
                                        <p:tgtEl>
                                          <p:spTgt spid="27"/>
                                        </p:tgtEl>
                                      </p:cBhvr>
                                      <p:by x="400000" y="400000"/>
                                    </p:animScale>
                                  </p:childTnLst>
                                </p:cTn>
                              </p:par>
                              <p:par>
                                <p:cTn id="109" presetID="6" presetClass="emph" presetSubtype="0" fill="hold" grpId="2" nodeType="withEffect">
                                  <p:stCondLst>
                                    <p:cond delay="0"/>
                                  </p:stCondLst>
                                  <p:childTnLst>
                                    <p:animScale>
                                      <p:cBhvr>
                                        <p:cTn id="110"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2" grpId="0" animBg="1"/>
      <p:bldP spid="22" grpId="1" animBg="1"/>
      <p:bldP spid="22"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Hierarchical clustering simple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41237" y="526908"/>
            <a:ext cx="3981450" cy="836451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44773" y="2248878"/>
            <a:ext cx="1304145" cy="4497049"/>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89382" y="2248878"/>
            <a:ext cx="1304145" cy="4497049"/>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23107" y="2248878"/>
            <a:ext cx="1304145" cy="4497049"/>
          </a:xfrm>
          <a:prstGeom prst="rect">
            <a:avLst/>
          </a:prstGeom>
          <a:solidFill>
            <a:schemeClr val="accent6">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41665" y="2248878"/>
            <a:ext cx="1304145" cy="449704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86274" y="2248878"/>
            <a:ext cx="1304145" cy="4497049"/>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960" y="2136098"/>
            <a:ext cx="9084039" cy="40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628650" y="408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6" name="TextBox 95"/>
          <p:cNvSpPr txBox="1"/>
          <p:nvPr/>
        </p:nvSpPr>
        <p:spPr>
          <a:xfrm>
            <a:off x="3190027" y="148429"/>
            <a:ext cx="3794096" cy="461665"/>
          </a:xfrm>
          <a:prstGeom prst="rect">
            <a:avLst/>
          </a:prstGeom>
          <a:noFill/>
        </p:spPr>
        <p:txBody>
          <a:bodyPr wrap="square" rtlCol="0">
            <a:spAutoFit/>
          </a:bodyPr>
          <a:lstStyle/>
          <a:p>
            <a:r>
              <a:rPr lang="en-US" sz="2400" dirty="0">
                <a:solidFill>
                  <a:srgbClr val="C00000"/>
                </a:solidFill>
              </a:rPr>
              <a:t>Increasing threshold</a:t>
            </a:r>
          </a:p>
        </p:txBody>
      </p:sp>
      <p:grpSp>
        <p:nvGrpSpPr>
          <p:cNvPr id="10" name="Group 9"/>
          <p:cNvGrpSpPr/>
          <p:nvPr/>
        </p:nvGrpSpPr>
        <p:grpSpPr>
          <a:xfrm>
            <a:off x="202366" y="869781"/>
            <a:ext cx="8679305" cy="1686393"/>
            <a:chOff x="202367" y="270181"/>
            <a:chExt cx="8094690" cy="1686393"/>
          </a:xfrm>
        </p:grpSpPr>
        <p:sp>
          <p:nvSpPr>
            <p:cNvPr id="2" name="Rectangle 1"/>
            <p:cNvSpPr/>
            <p:nvPr/>
          </p:nvSpPr>
          <p:spPr>
            <a:xfrm>
              <a:off x="202367"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1305"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40243"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9181"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8119"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a:off x="7859642" y="1186950"/>
            <a:ext cx="257330" cy="82296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508573" y="2061272"/>
            <a:ext cx="559906" cy="20416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50718" y="2020274"/>
            <a:ext cx="676489" cy="24137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00269" y="1109751"/>
            <a:ext cx="1142069" cy="1206453"/>
            <a:chOff x="500269" y="478565"/>
            <a:chExt cx="1142069" cy="1206453"/>
          </a:xfrm>
        </p:grpSpPr>
        <p:sp>
          <p:nvSpPr>
            <p:cNvPr id="61" name="Oval 60"/>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34127" y="1109751"/>
            <a:ext cx="1142069" cy="1206453"/>
            <a:chOff x="2234127" y="533530"/>
            <a:chExt cx="1142069" cy="1206453"/>
          </a:xfrm>
        </p:grpSpPr>
        <p:cxnSp>
          <p:nvCxnSpPr>
            <p:cNvPr id="21" name="Straight Connector 20"/>
            <p:cNvCxnSpPr/>
            <p:nvPr/>
          </p:nvCxnSpPr>
          <p:spPr>
            <a:xfrm>
              <a:off x="2300991" y="143156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0591" y="144655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34127" y="533530"/>
              <a:ext cx="1142069" cy="1206453"/>
              <a:chOff x="500269" y="478565"/>
              <a:chExt cx="1142069" cy="1206453"/>
            </a:xfrm>
          </p:grpSpPr>
          <p:sp>
            <p:nvSpPr>
              <p:cNvPr id="65" name="Oval 64"/>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5921712" y="1109751"/>
            <a:ext cx="1142069" cy="1206453"/>
            <a:chOff x="5921712" y="623470"/>
            <a:chExt cx="1142069" cy="1206453"/>
          </a:xfrm>
        </p:grpSpPr>
        <p:cxnSp>
          <p:nvCxnSpPr>
            <p:cNvPr id="55" name="Straight Connector 54"/>
            <p:cNvCxnSpPr/>
            <p:nvPr/>
          </p:nvCxnSpPr>
          <p:spPr>
            <a:xfrm>
              <a:off x="5981073" y="156647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5400000">
              <a:off x="6668123" y="1459045"/>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53" idx="2"/>
            </p:cNvCxnSpPr>
            <p:nvPr/>
          </p:nvCxnSpPr>
          <p:spPr>
            <a:xfrm flipH="1">
              <a:off x="5994066" y="1527462"/>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68544" y="1786328"/>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21712" y="623470"/>
              <a:ext cx="1142069" cy="1206453"/>
              <a:chOff x="500269" y="478565"/>
              <a:chExt cx="1142069" cy="1206453"/>
            </a:xfrm>
          </p:grpSpPr>
          <p:sp>
            <p:nvSpPr>
              <p:cNvPr id="79" name="Oval 78"/>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443223" y="1109751"/>
            <a:ext cx="1142069" cy="1206453"/>
            <a:chOff x="7443223" y="533530"/>
            <a:chExt cx="1142069" cy="1206453"/>
          </a:xfrm>
        </p:grpSpPr>
        <p:cxnSp>
          <p:nvCxnSpPr>
            <p:cNvPr id="28" name="Straight Connector 27"/>
            <p:cNvCxnSpPr/>
            <p:nvPr/>
          </p:nvCxnSpPr>
          <p:spPr>
            <a:xfrm flipH="1">
              <a:off x="7488549" y="583168"/>
              <a:ext cx="353631" cy="915483"/>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01078" y="1491852"/>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8188128" y="1384422"/>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2"/>
            </p:cNvCxnSpPr>
            <p:nvPr/>
          </p:nvCxnSpPr>
          <p:spPr>
            <a:xfrm flipH="1">
              <a:off x="7514071" y="1452839"/>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88549" y="1711705"/>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443223" y="533530"/>
              <a:ext cx="1142069" cy="1206453"/>
              <a:chOff x="500269" y="478565"/>
              <a:chExt cx="1142069" cy="1206453"/>
            </a:xfrm>
          </p:grpSpPr>
          <p:sp>
            <p:nvSpPr>
              <p:cNvPr id="86" name="Oval 85"/>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3987985" y="1109751"/>
            <a:ext cx="1142069" cy="1206453"/>
            <a:chOff x="3987985" y="443590"/>
            <a:chExt cx="1142069" cy="1206453"/>
          </a:xfrm>
        </p:grpSpPr>
        <p:sp>
          <p:nvSpPr>
            <p:cNvPr id="34" name="Isosceles Triangle 33"/>
            <p:cNvSpPr/>
            <p:nvPr/>
          </p:nvSpPr>
          <p:spPr>
            <a:xfrm rot="5400000">
              <a:off x="4721902" y="1281660"/>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4057341" y="138159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987985" y="443590"/>
              <a:ext cx="1142069" cy="1206453"/>
              <a:chOff x="500269" y="478565"/>
              <a:chExt cx="1142069" cy="1206453"/>
            </a:xfrm>
          </p:grpSpPr>
          <p:sp>
            <p:nvSpPr>
              <p:cNvPr id="72" name="Oval 71"/>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99" name="Straight Arrow Connector 98"/>
          <p:cNvCxnSpPr/>
          <p:nvPr/>
        </p:nvCxnSpPr>
        <p:spPr>
          <a:xfrm>
            <a:off x="500269" y="667630"/>
            <a:ext cx="7703619" cy="0"/>
          </a:xfrm>
          <a:prstGeom prst="straightConnector1">
            <a:avLst/>
          </a:prstGeom>
          <a:ln w="3810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310856" y="2817205"/>
            <a:ext cx="2290599" cy="1569660"/>
          </a:xfrm>
          <a:prstGeom prst="rect">
            <a:avLst/>
          </a:prstGeom>
          <a:solidFill>
            <a:srgbClr val="F3F3F3"/>
          </a:solidFill>
          <a:ln>
            <a:solidFill>
              <a:srgbClr val="C00000"/>
            </a:solidFill>
          </a:ln>
        </p:spPr>
        <p:txBody>
          <a:bodyPr wrap="square" rtlCol="0">
            <a:spAutoFit/>
          </a:bodyPr>
          <a:lstStyle/>
          <a:p>
            <a:r>
              <a:rPr lang="en-US" sz="2400" dirty="0">
                <a:solidFill>
                  <a:srgbClr val="C00000"/>
                </a:solidFill>
              </a:rPr>
              <a:t>Connect vertices whose distance is less than a given threshold</a:t>
            </a:r>
          </a:p>
        </p:txBody>
      </p:sp>
      <p:sp>
        <p:nvSpPr>
          <p:cNvPr id="3" name="TextBox 2"/>
          <p:cNvSpPr txBox="1"/>
          <p:nvPr/>
        </p:nvSpPr>
        <p:spPr>
          <a:xfrm>
            <a:off x="2794005" y="6442365"/>
            <a:ext cx="3555991" cy="369332"/>
          </a:xfrm>
          <a:prstGeom prst="rect">
            <a:avLst/>
          </a:prstGeom>
          <a:solidFill>
            <a:srgbClr val="E8D9F3"/>
          </a:solidFill>
        </p:spPr>
        <p:txBody>
          <a:bodyPr wrap="square" rtlCol="0">
            <a:spAutoFit/>
          </a:bodyPr>
          <a:lstStyle/>
          <a:p>
            <a:pPr algn="ctr"/>
            <a:r>
              <a:rPr lang="en-US" dirty="0">
                <a:solidFill>
                  <a:srgbClr val="7030A0"/>
                </a:solidFill>
              </a:rPr>
              <a:t>single linkage hierarchical clustering </a:t>
            </a:r>
          </a:p>
        </p:txBody>
      </p:sp>
    </p:spTree>
    <p:extLst>
      <p:ext uri="{BB962C8B-B14F-4D97-AF65-F5344CB8AC3E}">
        <p14:creationId xmlns:p14="http://schemas.microsoft.com/office/powerpoint/2010/main" val="39155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a:t>0.)  Start by adding 0-dimensional data points </a:t>
            </a:r>
          </a:p>
          <a:p>
            <a:endParaRPr lang="en-US" sz="800" dirty="0"/>
          </a:p>
          <a:p>
            <a:r>
              <a:rPr lang="en-US" sz="3200" dirty="0">
                <a:solidFill>
                  <a:srgbClr val="0000FF"/>
                </a:solidFill>
              </a:rPr>
              <a:t>Note:  we only need a definition of closeness between data points.  The data points do not need to be actual points in </a:t>
            </a:r>
            <a:r>
              <a:rPr lang="en-US" sz="3200" dirty="0" err="1">
                <a:solidFill>
                  <a:srgbClr val="0000FF"/>
                </a:solidFill>
              </a:rPr>
              <a:t>R</a:t>
            </a:r>
            <a:r>
              <a:rPr lang="en-US" sz="3200" baseline="30000" dirty="0" err="1">
                <a:solidFill>
                  <a:srgbClr val="0000FF"/>
                </a:solidFill>
              </a:rPr>
              <a:t>n</a:t>
            </a:r>
            <a:endParaRPr lang="en-US" sz="3200" baseline="30000" dirty="0">
              <a:solidFill>
                <a:srgbClr val="0000FF"/>
              </a:solidFill>
            </a:endParaRPr>
          </a:p>
        </p:txBody>
      </p:sp>
      <p:pic>
        <p:nvPicPr>
          <p:cNvPr id="11" name="Picture 10"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1910335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04D4120-9C0D-4923-BCA1-2E5306DB2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88" y="333103"/>
            <a:ext cx="8626024" cy="5852160"/>
          </a:xfrm>
          <a:prstGeom prst="rect">
            <a:avLst/>
          </a:prstGeom>
        </p:spPr>
      </p:pic>
      <p:sp>
        <p:nvSpPr>
          <p:cNvPr id="6" name="TextBox 5">
            <a:extLst>
              <a:ext uri="{FF2B5EF4-FFF2-40B4-BE49-F238E27FC236}">
                <a16:creationId xmlns:a16="http://schemas.microsoft.com/office/drawing/2014/main" id="{74B683E4-39C9-47CD-8684-9088EE41D396}"/>
              </a:ext>
            </a:extLst>
          </p:cNvPr>
          <p:cNvSpPr txBox="1"/>
          <p:nvPr/>
        </p:nvSpPr>
        <p:spPr>
          <a:xfrm>
            <a:off x="0" y="6211669"/>
            <a:ext cx="1717778" cy="646331"/>
          </a:xfrm>
          <a:prstGeom prst="rect">
            <a:avLst/>
          </a:prstGeom>
          <a:solidFill>
            <a:srgbClr val="E2F0D9"/>
          </a:solidFill>
        </p:spPr>
        <p:txBody>
          <a:bodyPr wrap="none" rtlCol="0">
            <a:spAutoFit/>
          </a:bodyPr>
          <a:lstStyle/>
          <a:p>
            <a:r>
              <a:rPr lang="en-US" sz="3600" dirty="0"/>
              <a:t>Barcode</a:t>
            </a:r>
          </a:p>
        </p:txBody>
      </p:sp>
      <p:sp>
        <p:nvSpPr>
          <p:cNvPr id="5" name="TextBox 4">
            <a:extLst>
              <a:ext uri="{FF2B5EF4-FFF2-40B4-BE49-F238E27FC236}">
                <a16:creationId xmlns:a16="http://schemas.microsoft.com/office/drawing/2014/main" id="{F1BBDB56-C087-4FAB-B560-222F5101008E}"/>
              </a:ext>
            </a:extLst>
          </p:cNvPr>
          <p:cNvSpPr txBox="1"/>
          <p:nvPr/>
        </p:nvSpPr>
        <p:spPr>
          <a:xfrm>
            <a:off x="1717778" y="6334780"/>
            <a:ext cx="7426222" cy="523220"/>
          </a:xfrm>
          <a:prstGeom prst="rect">
            <a:avLst/>
          </a:prstGeom>
          <a:noFill/>
        </p:spPr>
        <p:txBody>
          <a:bodyPr wrap="square">
            <a:spAutoFit/>
          </a:bodyPr>
          <a:lstStyle/>
          <a:p>
            <a:r>
              <a:rPr lang="en-US" sz="1400" dirty="0"/>
              <a:t>This figure was created by modifying the output of the R package </a:t>
            </a:r>
            <a:r>
              <a:rPr lang="en-US" sz="1400" dirty="0" err="1"/>
              <a:t>TDAstat</a:t>
            </a:r>
            <a:r>
              <a:rPr lang="en-US" sz="1400" dirty="0"/>
              <a:t> (</a:t>
            </a:r>
            <a:r>
              <a:rPr lang="en-US" sz="1400" dirty="0">
                <a:effectLst/>
                <a:hlinkClick r:id="rId3"/>
              </a:rPr>
              <a:t>Wadhwa et al., 2018</a:t>
            </a:r>
            <a:r>
              <a:rPr lang="en-US" sz="1400" dirty="0"/>
              <a:t>) and latex code written by Catalina Betancourt. </a:t>
            </a:r>
            <a:r>
              <a:rPr lang="en-US" sz="1200" dirty="0">
                <a:hlinkClick r:id="rId4"/>
              </a:rPr>
              <a:t>https://www.frontiersin.org/articles/10.3389/frai.2021.659037/full</a:t>
            </a:r>
            <a:r>
              <a:rPr lang="en-US" sz="1200" dirty="0"/>
              <a:t> </a:t>
            </a:r>
            <a:endParaRPr lang="en-US" sz="1400" dirty="0"/>
          </a:p>
        </p:txBody>
      </p:sp>
    </p:spTree>
    <p:extLst>
      <p:ext uri="{BB962C8B-B14F-4D97-AF65-F5344CB8AC3E}">
        <p14:creationId xmlns:p14="http://schemas.microsoft.com/office/powerpoint/2010/main" val="2915215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Hierarchical clustering simple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41237" y="526908"/>
            <a:ext cx="3981450" cy="836451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44773" y="2248878"/>
            <a:ext cx="1304145" cy="4497049"/>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89382" y="2248878"/>
            <a:ext cx="1304145" cy="4497049"/>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23107" y="2248878"/>
            <a:ext cx="1304145" cy="4497049"/>
          </a:xfrm>
          <a:prstGeom prst="rect">
            <a:avLst/>
          </a:prstGeom>
          <a:solidFill>
            <a:schemeClr val="accent6">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41665" y="2248878"/>
            <a:ext cx="1304145" cy="449704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86274" y="2248878"/>
            <a:ext cx="1304145" cy="4497049"/>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960" y="2136098"/>
            <a:ext cx="9084039" cy="40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628650" y="408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6" name="TextBox 95"/>
          <p:cNvSpPr txBox="1"/>
          <p:nvPr/>
        </p:nvSpPr>
        <p:spPr>
          <a:xfrm>
            <a:off x="3190027" y="148429"/>
            <a:ext cx="3794096" cy="461665"/>
          </a:xfrm>
          <a:prstGeom prst="rect">
            <a:avLst/>
          </a:prstGeom>
          <a:noFill/>
        </p:spPr>
        <p:txBody>
          <a:bodyPr wrap="square" rtlCol="0">
            <a:spAutoFit/>
          </a:bodyPr>
          <a:lstStyle/>
          <a:p>
            <a:r>
              <a:rPr lang="en-US" sz="2400" dirty="0">
                <a:solidFill>
                  <a:srgbClr val="C00000"/>
                </a:solidFill>
              </a:rPr>
              <a:t>Increasing threshold</a:t>
            </a:r>
          </a:p>
        </p:txBody>
      </p:sp>
      <p:grpSp>
        <p:nvGrpSpPr>
          <p:cNvPr id="10" name="Group 9"/>
          <p:cNvGrpSpPr/>
          <p:nvPr/>
        </p:nvGrpSpPr>
        <p:grpSpPr>
          <a:xfrm>
            <a:off x="202366" y="869781"/>
            <a:ext cx="8679305" cy="1686393"/>
            <a:chOff x="202367" y="270181"/>
            <a:chExt cx="8094690" cy="1686393"/>
          </a:xfrm>
        </p:grpSpPr>
        <p:sp>
          <p:nvSpPr>
            <p:cNvPr id="2" name="Rectangle 1"/>
            <p:cNvSpPr/>
            <p:nvPr/>
          </p:nvSpPr>
          <p:spPr>
            <a:xfrm>
              <a:off x="202367"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1305"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40243"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9181"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8119"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a:off x="7859642" y="1186950"/>
            <a:ext cx="257330" cy="82296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508573" y="2061272"/>
            <a:ext cx="559906" cy="20416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50718" y="2020274"/>
            <a:ext cx="676489" cy="24137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00269" y="1109751"/>
            <a:ext cx="1142069" cy="1206453"/>
            <a:chOff x="500269" y="478565"/>
            <a:chExt cx="1142069" cy="1206453"/>
          </a:xfrm>
        </p:grpSpPr>
        <p:sp>
          <p:nvSpPr>
            <p:cNvPr id="61" name="Oval 60"/>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34127" y="1109751"/>
            <a:ext cx="1142069" cy="1206453"/>
            <a:chOff x="2234127" y="533530"/>
            <a:chExt cx="1142069" cy="1206453"/>
          </a:xfrm>
        </p:grpSpPr>
        <p:cxnSp>
          <p:nvCxnSpPr>
            <p:cNvPr id="21" name="Straight Connector 20"/>
            <p:cNvCxnSpPr/>
            <p:nvPr/>
          </p:nvCxnSpPr>
          <p:spPr>
            <a:xfrm>
              <a:off x="2300991" y="143156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0591" y="144655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34127" y="533530"/>
              <a:ext cx="1142069" cy="1206453"/>
              <a:chOff x="500269" y="478565"/>
              <a:chExt cx="1142069" cy="1206453"/>
            </a:xfrm>
          </p:grpSpPr>
          <p:sp>
            <p:nvSpPr>
              <p:cNvPr id="65" name="Oval 64"/>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5921712" y="1109751"/>
            <a:ext cx="1142069" cy="1206453"/>
            <a:chOff x="5921712" y="623470"/>
            <a:chExt cx="1142069" cy="1206453"/>
          </a:xfrm>
        </p:grpSpPr>
        <p:cxnSp>
          <p:nvCxnSpPr>
            <p:cNvPr id="55" name="Straight Connector 54"/>
            <p:cNvCxnSpPr/>
            <p:nvPr/>
          </p:nvCxnSpPr>
          <p:spPr>
            <a:xfrm>
              <a:off x="5981073" y="156647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5400000">
              <a:off x="6668123" y="1459045"/>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53" idx="2"/>
            </p:cNvCxnSpPr>
            <p:nvPr/>
          </p:nvCxnSpPr>
          <p:spPr>
            <a:xfrm flipH="1">
              <a:off x="5994066" y="1527462"/>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68544" y="1786328"/>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21712" y="623470"/>
              <a:ext cx="1142069" cy="1206453"/>
              <a:chOff x="500269" y="478565"/>
              <a:chExt cx="1142069" cy="1206453"/>
            </a:xfrm>
          </p:grpSpPr>
          <p:sp>
            <p:nvSpPr>
              <p:cNvPr id="79" name="Oval 78"/>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443223" y="1109751"/>
            <a:ext cx="1142069" cy="1206453"/>
            <a:chOff x="7443223" y="533530"/>
            <a:chExt cx="1142069" cy="1206453"/>
          </a:xfrm>
        </p:grpSpPr>
        <p:cxnSp>
          <p:nvCxnSpPr>
            <p:cNvPr id="28" name="Straight Connector 27"/>
            <p:cNvCxnSpPr/>
            <p:nvPr/>
          </p:nvCxnSpPr>
          <p:spPr>
            <a:xfrm flipH="1">
              <a:off x="7488549" y="583168"/>
              <a:ext cx="353631" cy="915483"/>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01078" y="1491852"/>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8188128" y="1384422"/>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2"/>
            </p:cNvCxnSpPr>
            <p:nvPr/>
          </p:nvCxnSpPr>
          <p:spPr>
            <a:xfrm flipH="1">
              <a:off x="7514071" y="1452839"/>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88549" y="1711705"/>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443223" y="533530"/>
              <a:ext cx="1142069" cy="1206453"/>
              <a:chOff x="500269" y="478565"/>
              <a:chExt cx="1142069" cy="1206453"/>
            </a:xfrm>
          </p:grpSpPr>
          <p:sp>
            <p:nvSpPr>
              <p:cNvPr id="86" name="Oval 85"/>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3987985" y="1109751"/>
            <a:ext cx="1142069" cy="1206453"/>
            <a:chOff x="3987985" y="443590"/>
            <a:chExt cx="1142069" cy="1206453"/>
          </a:xfrm>
        </p:grpSpPr>
        <p:sp>
          <p:nvSpPr>
            <p:cNvPr id="34" name="Isosceles Triangle 33"/>
            <p:cNvSpPr/>
            <p:nvPr/>
          </p:nvSpPr>
          <p:spPr>
            <a:xfrm rot="5400000">
              <a:off x="4721902" y="1281660"/>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4057341" y="138159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987985" y="443590"/>
              <a:ext cx="1142069" cy="1206453"/>
              <a:chOff x="500269" y="478565"/>
              <a:chExt cx="1142069" cy="1206453"/>
            </a:xfrm>
          </p:grpSpPr>
          <p:sp>
            <p:nvSpPr>
              <p:cNvPr id="72" name="Oval 71"/>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99" name="Straight Arrow Connector 98"/>
          <p:cNvCxnSpPr/>
          <p:nvPr/>
        </p:nvCxnSpPr>
        <p:spPr>
          <a:xfrm>
            <a:off x="500269" y="667630"/>
            <a:ext cx="7703619" cy="0"/>
          </a:xfrm>
          <a:prstGeom prst="straightConnector1">
            <a:avLst/>
          </a:prstGeom>
          <a:ln w="3810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310856" y="2817205"/>
            <a:ext cx="2290599" cy="1569660"/>
          </a:xfrm>
          <a:prstGeom prst="rect">
            <a:avLst/>
          </a:prstGeom>
          <a:solidFill>
            <a:srgbClr val="F3F3F3"/>
          </a:solidFill>
          <a:ln>
            <a:solidFill>
              <a:srgbClr val="C00000"/>
            </a:solidFill>
          </a:ln>
        </p:spPr>
        <p:txBody>
          <a:bodyPr wrap="square" rtlCol="0">
            <a:spAutoFit/>
          </a:bodyPr>
          <a:lstStyle/>
          <a:p>
            <a:r>
              <a:rPr lang="en-US" sz="2400" dirty="0">
                <a:solidFill>
                  <a:srgbClr val="C00000"/>
                </a:solidFill>
              </a:rPr>
              <a:t>Connect vertices whose distance is less than a given threshold</a:t>
            </a:r>
          </a:p>
        </p:txBody>
      </p:sp>
      <p:sp>
        <p:nvSpPr>
          <p:cNvPr id="3" name="TextBox 2"/>
          <p:cNvSpPr txBox="1"/>
          <p:nvPr/>
        </p:nvSpPr>
        <p:spPr>
          <a:xfrm>
            <a:off x="2794005" y="6442365"/>
            <a:ext cx="3555991" cy="369332"/>
          </a:xfrm>
          <a:prstGeom prst="rect">
            <a:avLst/>
          </a:prstGeom>
          <a:solidFill>
            <a:srgbClr val="E8D9F3"/>
          </a:solidFill>
        </p:spPr>
        <p:txBody>
          <a:bodyPr wrap="square" rtlCol="0">
            <a:spAutoFit/>
          </a:bodyPr>
          <a:lstStyle/>
          <a:p>
            <a:pPr algn="ctr"/>
            <a:r>
              <a:rPr lang="en-US" dirty="0">
                <a:solidFill>
                  <a:srgbClr val="7030A0"/>
                </a:solidFill>
              </a:rPr>
              <a:t>single linkage hierarchical clustering </a:t>
            </a:r>
          </a:p>
        </p:txBody>
      </p:sp>
    </p:spTree>
    <p:extLst>
      <p:ext uri="{BB962C8B-B14F-4D97-AF65-F5344CB8AC3E}">
        <p14:creationId xmlns:p14="http://schemas.microsoft.com/office/powerpoint/2010/main" val="1012448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Hierarchical clustering simple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41237" y="526908"/>
            <a:ext cx="3981450" cy="836451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44773" y="2248878"/>
            <a:ext cx="1304145" cy="4497049"/>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89382" y="2248878"/>
            <a:ext cx="1304145" cy="4497049"/>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23107" y="2248878"/>
            <a:ext cx="1304145" cy="4497049"/>
          </a:xfrm>
          <a:prstGeom prst="rect">
            <a:avLst/>
          </a:prstGeom>
          <a:solidFill>
            <a:schemeClr val="accent6">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41665" y="2248878"/>
            <a:ext cx="1304145" cy="449704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86274" y="2248878"/>
            <a:ext cx="1304145" cy="4497049"/>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960" y="2136098"/>
            <a:ext cx="9084039" cy="40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628650" y="408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6" name="TextBox 95"/>
          <p:cNvSpPr txBox="1"/>
          <p:nvPr/>
        </p:nvSpPr>
        <p:spPr>
          <a:xfrm>
            <a:off x="3190027" y="148429"/>
            <a:ext cx="3794096" cy="461665"/>
          </a:xfrm>
          <a:prstGeom prst="rect">
            <a:avLst/>
          </a:prstGeom>
          <a:noFill/>
        </p:spPr>
        <p:txBody>
          <a:bodyPr wrap="square" rtlCol="0">
            <a:spAutoFit/>
          </a:bodyPr>
          <a:lstStyle/>
          <a:p>
            <a:r>
              <a:rPr lang="en-US" sz="2400" dirty="0">
                <a:solidFill>
                  <a:srgbClr val="C00000"/>
                </a:solidFill>
              </a:rPr>
              <a:t>Increasing threshold</a:t>
            </a:r>
          </a:p>
        </p:txBody>
      </p:sp>
      <p:grpSp>
        <p:nvGrpSpPr>
          <p:cNvPr id="10" name="Group 9"/>
          <p:cNvGrpSpPr/>
          <p:nvPr/>
        </p:nvGrpSpPr>
        <p:grpSpPr>
          <a:xfrm>
            <a:off x="202366" y="869781"/>
            <a:ext cx="8679305" cy="1686393"/>
            <a:chOff x="202367" y="270181"/>
            <a:chExt cx="8094690" cy="1686393"/>
          </a:xfrm>
        </p:grpSpPr>
        <p:sp>
          <p:nvSpPr>
            <p:cNvPr id="2" name="Rectangle 1"/>
            <p:cNvSpPr/>
            <p:nvPr/>
          </p:nvSpPr>
          <p:spPr>
            <a:xfrm>
              <a:off x="202367"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1305"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40243"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9181"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8119"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a:off x="7859642" y="1186950"/>
            <a:ext cx="257330" cy="82296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508573" y="2061272"/>
            <a:ext cx="559906" cy="20416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50718" y="2020274"/>
            <a:ext cx="676489" cy="24137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00269" y="1109751"/>
            <a:ext cx="1142069" cy="1206453"/>
            <a:chOff x="500269" y="478565"/>
            <a:chExt cx="1142069" cy="1206453"/>
          </a:xfrm>
        </p:grpSpPr>
        <p:sp>
          <p:nvSpPr>
            <p:cNvPr id="61" name="Oval 60"/>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34127" y="1109751"/>
            <a:ext cx="1142069" cy="1206453"/>
            <a:chOff x="2234127" y="533530"/>
            <a:chExt cx="1142069" cy="1206453"/>
          </a:xfrm>
        </p:grpSpPr>
        <p:cxnSp>
          <p:nvCxnSpPr>
            <p:cNvPr id="21" name="Straight Connector 20"/>
            <p:cNvCxnSpPr/>
            <p:nvPr/>
          </p:nvCxnSpPr>
          <p:spPr>
            <a:xfrm>
              <a:off x="2300991" y="143156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0591" y="144655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34127" y="533530"/>
              <a:ext cx="1142069" cy="1206453"/>
              <a:chOff x="500269" y="478565"/>
              <a:chExt cx="1142069" cy="1206453"/>
            </a:xfrm>
          </p:grpSpPr>
          <p:sp>
            <p:nvSpPr>
              <p:cNvPr id="65" name="Oval 64"/>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5921712" y="1109751"/>
            <a:ext cx="1142069" cy="1206453"/>
            <a:chOff x="5921712" y="623470"/>
            <a:chExt cx="1142069" cy="1206453"/>
          </a:xfrm>
        </p:grpSpPr>
        <p:cxnSp>
          <p:nvCxnSpPr>
            <p:cNvPr id="55" name="Straight Connector 54"/>
            <p:cNvCxnSpPr/>
            <p:nvPr/>
          </p:nvCxnSpPr>
          <p:spPr>
            <a:xfrm>
              <a:off x="5981073" y="156647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5400000">
              <a:off x="6668123" y="1459045"/>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53" idx="2"/>
            </p:cNvCxnSpPr>
            <p:nvPr/>
          </p:nvCxnSpPr>
          <p:spPr>
            <a:xfrm flipH="1">
              <a:off x="5994066" y="1527462"/>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68544" y="1786328"/>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21712" y="623470"/>
              <a:ext cx="1142069" cy="1206453"/>
              <a:chOff x="500269" y="478565"/>
              <a:chExt cx="1142069" cy="1206453"/>
            </a:xfrm>
          </p:grpSpPr>
          <p:sp>
            <p:nvSpPr>
              <p:cNvPr id="79" name="Oval 78"/>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443223" y="1109751"/>
            <a:ext cx="1142069" cy="1206453"/>
            <a:chOff x="7443223" y="533530"/>
            <a:chExt cx="1142069" cy="1206453"/>
          </a:xfrm>
        </p:grpSpPr>
        <p:cxnSp>
          <p:nvCxnSpPr>
            <p:cNvPr id="28" name="Straight Connector 27"/>
            <p:cNvCxnSpPr/>
            <p:nvPr/>
          </p:nvCxnSpPr>
          <p:spPr>
            <a:xfrm flipH="1">
              <a:off x="7488549" y="583168"/>
              <a:ext cx="353631" cy="915483"/>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01078" y="1491852"/>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8188128" y="1384422"/>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2"/>
            </p:cNvCxnSpPr>
            <p:nvPr/>
          </p:nvCxnSpPr>
          <p:spPr>
            <a:xfrm flipH="1">
              <a:off x="7514071" y="1452839"/>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88549" y="1711705"/>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443223" y="533530"/>
              <a:ext cx="1142069" cy="1206453"/>
              <a:chOff x="500269" y="478565"/>
              <a:chExt cx="1142069" cy="1206453"/>
            </a:xfrm>
          </p:grpSpPr>
          <p:sp>
            <p:nvSpPr>
              <p:cNvPr id="86" name="Oval 85"/>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3987985" y="1109751"/>
            <a:ext cx="1142069" cy="1206453"/>
            <a:chOff x="3987985" y="443590"/>
            <a:chExt cx="1142069" cy="1206453"/>
          </a:xfrm>
        </p:grpSpPr>
        <p:sp>
          <p:nvSpPr>
            <p:cNvPr id="34" name="Isosceles Triangle 33"/>
            <p:cNvSpPr/>
            <p:nvPr/>
          </p:nvSpPr>
          <p:spPr>
            <a:xfrm rot="5400000">
              <a:off x="4721902" y="1281660"/>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4057341" y="138159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987985" y="443590"/>
              <a:ext cx="1142069" cy="1206453"/>
              <a:chOff x="500269" y="478565"/>
              <a:chExt cx="1142069" cy="1206453"/>
            </a:xfrm>
          </p:grpSpPr>
          <p:sp>
            <p:nvSpPr>
              <p:cNvPr id="72" name="Oval 71"/>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99" name="Straight Arrow Connector 98"/>
          <p:cNvCxnSpPr/>
          <p:nvPr/>
        </p:nvCxnSpPr>
        <p:spPr>
          <a:xfrm>
            <a:off x="500269" y="667630"/>
            <a:ext cx="7703619" cy="0"/>
          </a:xfrm>
          <a:prstGeom prst="straightConnector1">
            <a:avLst/>
          </a:prstGeom>
          <a:ln w="3810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4879"/>
            <a:ext cx="2234127" cy="646331"/>
          </a:xfrm>
          <a:prstGeom prst="rect">
            <a:avLst/>
          </a:prstGeom>
          <a:solidFill>
            <a:srgbClr val="E8D9F3"/>
          </a:solidFill>
        </p:spPr>
        <p:txBody>
          <a:bodyPr wrap="square" rtlCol="0">
            <a:spAutoFit/>
          </a:bodyPr>
          <a:lstStyle/>
          <a:p>
            <a:pPr algn="ctr"/>
            <a:r>
              <a:rPr lang="en-US" dirty="0">
                <a:solidFill>
                  <a:srgbClr val="7030A0"/>
                </a:solidFill>
              </a:rPr>
              <a:t>single linkage </a:t>
            </a:r>
          </a:p>
          <a:p>
            <a:pPr algn="ctr"/>
            <a:r>
              <a:rPr lang="en-US" dirty="0">
                <a:solidFill>
                  <a:srgbClr val="7030A0"/>
                </a:solidFill>
              </a:rPr>
              <a:t>hierarchical clustering </a:t>
            </a:r>
          </a:p>
        </p:txBody>
      </p:sp>
      <p:cxnSp>
        <p:nvCxnSpPr>
          <p:cNvPr id="23" name="Straight Connector 22">
            <a:extLst>
              <a:ext uri="{FF2B5EF4-FFF2-40B4-BE49-F238E27FC236}">
                <a16:creationId xmlns:a16="http://schemas.microsoft.com/office/drawing/2014/main" id="{D21E4674-984D-4589-BFF6-19D682FF5073}"/>
              </a:ext>
            </a:extLst>
          </p:cNvPr>
          <p:cNvCxnSpPr>
            <a:cxnSpLocks/>
          </p:cNvCxnSpPr>
          <p:nvPr/>
        </p:nvCxnSpPr>
        <p:spPr>
          <a:xfrm>
            <a:off x="906515" y="3642721"/>
            <a:ext cx="181261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BB054F5-0055-4E6E-9562-DB1CD85AA3D4}"/>
              </a:ext>
            </a:extLst>
          </p:cNvPr>
          <p:cNvCxnSpPr>
            <a:cxnSpLocks/>
          </p:cNvCxnSpPr>
          <p:nvPr/>
        </p:nvCxnSpPr>
        <p:spPr>
          <a:xfrm>
            <a:off x="892812" y="4352998"/>
            <a:ext cx="3938832"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526C9A7-B750-417B-85A6-0537909DA75E}"/>
              </a:ext>
            </a:extLst>
          </p:cNvPr>
          <p:cNvCxnSpPr>
            <a:cxnSpLocks/>
          </p:cNvCxnSpPr>
          <p:nvPr/>
        </p:nvCxnSpPr>
        <p:spPr>
          <a:xfrm>
            <a:off x="944882" y="5042543"/>
            <a:ext cx="177424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2A7C2B6-3AA1-4747-990D-AAA6C0AFA6E2}"/>
              </a:ext>
            </a:extLst>
          </p:cNvPr>
          <p:cNvCxnSpPr>
            <a:cxnSpLocks/>
          </p:cNvCxnSpPr>
          <p:nvPr/>
        </p:nvCxnSpPr>
        <p:spPr>
          <a:xfrm>
            <a:off x="971627" y="6436721"/>
            <a:ext cx="714534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2A377C3-71B3-4EF3-ABBE-EED72D6E667F}"/>
              </a:ext>
            </a:extLst>
          </p:cNvPr>
          <p:cNvCxnSpPr>
            <a:cxnSpLocks/>
          </p:cNvCxnSpPr>
          <p:nvPr/>
        </p:nvCxnSpPr>
        <p:spPr>
          <a:xfrm>
            <a:off x="971627" y="5753743"/>
            <a:ext cx="5628079"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993CACE-F670-441F-871C-C14FB43C4C76}"/>
              </a:ext>
            </a:extLst>
          </p:cNvPr>
          <p:cNvCxnSpPr>
            <a:cxnSpLocks/>
          </p:cNvCxnSpPr>
          <p:nvPr/>
        </p:nvCxnSpPr>
        <p:spPr>
          <a:xfrm>
            <a:off x="887166" y="2970112"/>
            <a:ext cx="3938832"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9189C9C-9F7B-45F4-92CC-8F43847C67AF}"/>
              </a:ext>
            </a:extLst>
          </p:cNvPr>
          <p:cNvCxnSpPr>
            <a:cxnSpLocks/>
          </p:cNvCxnSpPr>
          <p:nvPr/>
        </p:nvCxnSpPr>
        <p:spPr>
          <a:xfrm flipV="1">
            <a:off x="6526881" y="2709204"/>
            <a:ext cx="1555281" cy="923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195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44773" y="2248878"/>
            <a:ext cx="1304145" cy="4497049"/>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89382" y="2248878"/>
            <a:ext cx="1304145" cy="4497049"/>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23107" y="2248878"/>
            <a:ext cx="1304145" cy="4497049"/>
          </a:xfrm>
          <a:prstGeom prst="rect">
            <a:avLst/>
          </a:prstGeom>
          <a:solidFill>
            <a:schemeClr val="accent6">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41665" y="2248878"/>
            <a:ext cx="1304145" cy="449704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86274" y="2248878"/>
            <a:ext cx="1304145" cy="4497049"/>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960" y="2136098"/>
            <a:ext cx="9084039" cy="40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628650" y="408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6" name="TextBox 95"/>
          <p:cNvSpPr txBox="1"/>
          <p:nvPr/>
        </p:nvSpPr>
        <p:spPr>
          <a:xfrm>
            <a:off x="3190027" y="148429"/>
            <a:ext cx="3794096" cy="461665"/>
          </a:xfrm>
          <a:prstGeom prst="rect">
            <a:avLst/>
          </a:prstGeom>
          <a:noFill/>
        </p:spPr>
        <p:txBody>
          <a:bodyPr wrap="square" rtlCol="0">
            <a:spAutoFit/>
          </a:bodyPr>
          <a:lstStyle/>
          <a:p>
            <a:r>
              <a:rPr lang="en-US" sz="2400" dirty="0">
                <a:solidFill>
                  <a:srgbClr val="C00000"/>
                </a:solidFill>
              </a:rPr>
              <a:t>Increasing threshold</a:t>
            </a:r>
          </a:p>
        </p:txBody>
      </p:sp>
      <p:grpSp>
        <p:nvGrpSpPr>
          <p:cNvPr id="10" name="Group 9"/>
          <p:cNvGrpSpPr/>
          <p:nvPr/>
        </p:nvGrpSpPr>
        <p:grpSpPr>
          <a:xfrm>
            <a:off x="202366" y="869781"/>
            <a:ext cx="8679305" cy="1686393"/>
            <a:chOff x="202367" y="270181"/>
            <a:chExt cx="8094690" cy="1686393"/>
          </a:xfrm>
        </p:grpSpPr>
        <p:sp>
          <p:nvSpPr>
            <p:cNvPr id="2" name="Rectangle 1"/>
            <p:cNvSpPr/>
            <p:nvPr/>
          </p:nvSpPr>
          <p:spPr>
            <a:xfrm>
              <a:off x="202367"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1305"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40243"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9181"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78119" y="270181"/>
              <a:ext cx="1618938" cy="168639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a:off x="7859642" y="1186950"/>
            <a:ext cx="257330" cy="82296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508573" y="2061272"/>
            <a:ext cx="559906" cy="20416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50718" y="2020274"/>
            <a:ext cx="676489" cy="241379"/>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00269" y="1109751"/>
            <a:ext cx="1142069" cy="1206453"/>
            <a:chOff x="500269" y="478565"/>
            <a:chExt cx="1142069" cy="1206453"/>
          </a:xfrm>
        </p:grpSpPr>
        <p:sp>
          <p:nvSpPr>
            <p:cNvPr id="61" name="Oval 60"/>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34127" y="1109751"/>
            <a:ext cx="1142069" cy="1206453"/>
            <a:chOff x="2234127" y="533530"/>
            <a:chExt cx="1142069" cy="1206453"/>
          </a:xfrm>
        </p:grpSpPr>
        <p:cxnSp>
          <p:nvCxnSpPr>
            <p:cNvPr id="21" name="Straight Connector 20"/>
            <p:cNvCxnSpPr/>
            <p:nvPr/>
          </p:nvCxnSpPr>
          <p:spPr>
            <a:xfrm>
              <a:off x="2300991" y="143156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0591" y="1446550"/>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34127" y="533530"/>
              <a:ext cx="1142069" cy="1206453"/>
              <a:chOff x="500269" y="478565"/>
              <a:chExt cx="1142069" cy="1206453"/>
            </a:xfrm>
          </p:grpSpPr>
          <p:sp>
            <p:nvSpPr>
              <p:cNvPr id="65" name="Oval 64"/>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5921712" y="1109751"/>
            <a:ext cx="1142069" cy="1206453"/>
            <a:chOff x="5921712" y="623470"/>
            <a:chExt cx="1142069" cy="1206453"/>
          </a:xfrm>
        </p:grpSpPr>
        <p:cxnSp>
          <p:nvCxnSpPr>
            <p:cNvPr id="55" name="Straight Connector 54"/>
            <p:cNvCxnSpPr/>
            <p:nvPr/>
          </p:nvCxnSpPr>
          <p:spPr>
            <a:xfrm>
              <a:off x="5981073" y="156647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5400000">
              <a:off x="6668123" y="1459045"/>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53" idx="2"/>
            </p:cNvCxnSpPr>
            <p:nvPr/>
          </p:nvCxnSpPr>
          <p:spPr>
            <a:xfrm flipH="1">
              <a:off x="5994066" y="1527462"/>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68544" y="1786328"/>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921712" y="623470"/>
              <a:ext cx="1142069" cy="1206453"/>
              <a:chOff x="500269" y="478565"/>
              <a:chExt cx="1142069" cy="1206453"/>
            </a:xfrm>
          </p:grpSpPr>
          <p:sp>
            <p:nvSpPr>
              <p:cNvPr id="79" name="Oval 78"/>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443223" y="1109751"/>
            <a:ext cx="1142069" cy="1206453"/>
            <a:chOff x="7443223" y="533530"/>
            <a:chExt cx="1142069" cy="1206453"/>
          </a:xfrm>
        </p:grpSpPr>
        <p:cxnSp>
          <p:nvCxnSpPr>
            <p:cNvPr id="28" name="Straight Connector 27"/>
            <p:cNvCxnSpPr/>
            <p:nvPr/>
          </p:nvCxnSpPr>
          <p:spPr>
            <a:xfrm flipH="1">
              <a:off x="7488549" y="583168"/>
              <a:ext cx="353631" cy="915483"/>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01078" y="1491852"/>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8188128" y="1384422"/>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2"/>
            </p:cNvCxnSpPr>
            <p:nvPr/>
          </p:nvCxnSpPr>
          <p:spPr>
            <a:xfrm flipH="1">
              <a:off x="7514071" y="1452839"/>
              <a:ext cx="605641" cy="1402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88549" y="1711705"/>
              <a:ext cx="65229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7443223" y="533530"/>
              <a:ext cx="1142069" cy="1206453"/>
              <a:chOff x="500269" y="478565"/>
              <a:chExt cx="1142069" cy="1206453"/>
            </a:xfrm>
          </p:grpSpPr>
          <p:sp>
            <p:nvSpPr>
              <p:cNvPr id="86" name="Oval 85"/>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3987985" y="1109751"/>
            <a:ext cx="1142069" cy="1206453"/>
            <a:chOff x="3987985" y="443590"/>
            <a:chExt cx="1142069" cy="1206453"/>
          </a:xfrm>
        </p:grpSpPr>
        <p:sp>
          <p:nvSpPr>
            <p:cNvPr id="34" name="Isosceles Triangle 33"/>
            <p:cNvSpPr/>
            <p:nvPr/>
          </p:nvSpPr>
          <p:spPr>
            <a:xfrm rot="5400000">
              <a:off x="4721902" y="1281660"/>
              <a:ext cx="247583" cy="384416"/>
            </a:xfrm>
            <a:prstGeom prst="triangl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4057341" y="1381595"/>
              <a:ext cx="0" cy="202368"/>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987985" y="443590"/>
              <a:ext cx="1142069" cy="1206453"/>
              <a:chOff x="500269" y="478565"/>
              <a:chExt cx="1142069" cy="1206453"/>
            </a:xfrm>
          </p:grpSpPr>
          <p:sp>
            <p:nvSpPr>
              <p:cNvPr id="72" name="Oval 71"/>
              <p:cNvSpPr/>
              <p:nvPr/>
            </p:nvSpPr>
            <p:spPr>
              <a:xfrm>
                <a:off x="848108" y="478565"/>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05438" y="133549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5438" y="154785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0269" y="133549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0269" y="1547858"/>
                <a:ext cx="135875"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505178" y="145042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99" name="Straight Arrow Connector 98"/>
          <p:cNvCxnSpPr/>
          <p:nvPr/>
        </p:nvCxnSpPr>
        <p:spPr>
          <a:xfrm>
            <a:off x="500269" y="667630"/>
            <a:ext cx="7703619" cy="0"/>
          </a:xfrm>
          <a:prstGeom prst="straightConnector1">
            <a:avLst/>
          </a:prstGeom>
          <a:ln w="3810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1E4674-984D-4589-BFF6-19D682FF5073}"/>
              </a:ext>
            </a:extLst>
          </p:cNvPr>
          <p:cNvCxnSpPr>
            <a:cxnSpLocks/>
          </p:cNvCxnSpPr>
          <p:nvPr/>
        </p:nvCxnSpPr>
        <p:spPr>
          <a:xfrm>
            <a:off x="906515" y="3642721"/>
            <a:ext cx="181261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BB054F5-0055-4E6E-9562-DB1CD85AA3D4}"/>
              </a:ext>
            </a:extLst>
          </p:cNvPr>
          <p:cNvCxnSpPr>
            <a:cxnSpLocks/>
          </p:cNvCxnSpPr>
          <p:nvPr/>
        </p:nvCxnSpPr>
        <p:spPr>
          <a:xfrm>
            <a:off x="892812" y="4352998"/>
            <a:ext cx="3938832"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526C9A7-B750-417B-85A6-0537909DA75E}"/>
              </a:ext>
            </a:extLst>
          </p:cNvPr>
          <p:cNvCxnSpPr>
            <a:cxnSpLocks/>
          </p:cNvCxnSpPr>
          <p:nvPr/>
        </p:nvCxnSpPr>
        <p:spPr>
          <a:xfrm>
            <a:off x="944882" y="5042543"/>
            <a:ext cx="177424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2A7C2B6-3AA1-4747-990D-AAA6C0AFA6E2}"/>
              </a:ext>
            </a:extLst>
          </p:cNvPr>
          <p:cNvCxnSpPr>
            <a:cxnSpLocks/>
          </p:cNvCxnSpPr>
          <p:nvPr/>
        </p:nvCxnSpPr>
        <p:spPr>
          <a:xfrm>
            <a:off x="971627" y="6436721"/>
            <a:ext cx="714534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2A377C3-71B3-4EF3-ABBE-EED72D6E667F}"/>
              </a:ext>
            </a:extLst>
          </p:cNvPr>
          <p:cNvCxnSpPr>
            <a:cxnSpLocks/>
          </p:cNvCxnSpPr>
          <p:nvPr/>
        </p:nvCxnSpPr>
        <p:spPr>
          <a:xfrm>
            <a:off x="971627" y="5753743"/>
            <a:ext cx="5628079"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993CACE-F670-441F-871C-C14FB43C4C76}"/>
              </a:ext>
            </a:extLst>
          </p:cNvPr>
          <p:cNvCxnSpPr>
            <a:cxnSpLocks/>
          </p:cNvCxnSpPr>
          <p:nvPr/>
        </p:nvCxnSpPr>
        <p:spPr>
          <a:xfrm>
            <a:off x="887166" y="2970112"/>
            <a:ext cx="3938832"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9189C9C-9F7B-45F4-92CC-8F43847C67AF}"/>
              </a:ext>
            </a:extLst>
          </p:cNvPr>
          <p:cNvCxnSpPr>
            <a:cxnSpLocks/>
          </p:cNvCxnSpPr>
          <p:nvPr/>
        </p:nvCxnSpPr>
        <p:spPr>
          <a:xfrm flipV="1">
            <a:off x="6526881" y="2709204"/>
            <a:ext cx="1555281" cy="923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219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0BE8BF7-E615-4772-B4CD-5087B941D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43" y="152763"/>
            <a:ext cx="4864100" cy="3340100"/>
          </a:xfrm>
          <a:prstGeom prst="rect">
            <a:avLst/>
          </a:prstGeom>
        </p:spPr>
      </p:pic>
      <p:pic>
        <p:nvPicPr>
          <p:cNvPr id="5" name="Picture 4" descr="Diagram&#10;&#10;Description automatically generated">
            <a:extLst>
              <a:ext uri="{FF2B5EF4-FFF2-40B4-BE49-F238E27FC236}">
                <a16:creationId xmlns:a16="http://schemas.microsoft.com/office/drawing/2014/main" id="{BEE46ABB-2E1B-499B-93EE-575B8399F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084" y="3429000"/>
            <a:ext cx="4986916" cy="3383280"/>
          </a:xfrm>
          <a:prstGeom prst="rect">
            <a:avLst/>
          </a:prstGeom>
        </p:spPr>
      </p:pic>
      <p:cxnSp>
        <p:nvCxnSpPr>
          <p:cNvPr id="6" name="Straight Connector 5">
            <a:extLst>
              <a:ext uri="{FF2B5EF4-FFF2-40B4-BE49-F238E27FC236}">
                <a16:creationId xmlns:a16="http://schemas.microsoft.com/office/drawing/2014/main" id="{76229FB5-6264-4B7E-98F5-D1E54B4CD0C6}"/>
              </a:ext>
            </a:extLst>
          </p:cNvPr>
          <p:cNvCxnSpPr>
            <a:cxnSpLocks/>
          </p:cNvCxnSpPr>
          <p:nvPr/>
        </p:nvCxnSpPr>
        <p:spPr>
          <a:xfrm flipH="1">
            <a:off x="0" y="0"/>
            <a:ext cx="9144000" cy="681228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AE40DC-D427-4B4F-AC62-5C8AB6964CC7}"/>
              </a:ext>
            </a:extLst>
          </p:cNvPr>
          <p:cNvSpPr txBox="1"/>
          <p:nvPr/>
        </p:nvSpPr>
        <p:spPr>
          <a:xfrm>
            <a:off x="5734594" y="2944475"/>
            <a:ext cx="1206741" cy="461665"/>
          </a:xfrm>
          <a:prstGeom prst="rect">
            <a:avLst/>
          </a:prstGeom>
          <a:solidFill>
            <a:srgbClr val="E2F0D9"/>
          </a:solidFill>
        </p:spPr>
        <p:txBody>
          <a:bodyPr wrap="none" rtlCol="0">
            <a:spAutoFit/>
          </a:bodyPr>
          <a:lstStyle/>
          <a:p>
            <a:r>
              <a:rPr lang="en-US" sz="2400" dirty="0"/>
              <a:t>Barcode</a:t>
            </a:r>
          </a:p>
        </p:txBody>
      </p:sp>
      <p:sp>
        <p:nvSpPr>
          <p:cNvPr id="10" name="TextBox 9">
            <a:extLst>
              <a:ext uri="{FF2B5EF4-FFF2-40B4-BE49-F238E27FC236}">
                <a16:creationId xmlns:a16="http://schemas.microsoft.com/office/drawing/2014/main" id="{E9DB6188-BB65-4A87-B7A6-CBD69BF61454}"/>
              </a:ext>
            </a:extLst>
          </p:cNvPr>
          <p:cNvSpPr txBox="1"/>
          <p:nvPr/>
        </p:nvSpPr>
        <p:spPr>
          <a:xfrm>
            <a:off x="710195" y="3492863"/>
            <a:ext cx="1845698" cy="1200329"/>
          </a:xfrm>
          <a:prstGeom prst="rect">
            <a:avLst/>
          </a:prstGeom>
          <a:solidFill>
            <a:srgbClr val="E2F0D9"/>
          </a:solidFill>
        </p:spPr>
        <p:txBody>
          <a:bodyPr wrap="none" rtlCol="0">
            <a:spAutoFit/>
          </a:bodyPr>
          <a:lstStyle/>
          <a:p>
            <a:r>
              <a:rPr lang="en-US" sz="2400" dirty="0"/>
              <a:t>Persistence</a:t>
            </a:r>
          </a:p>
          <a:p>
            <a:pPr algn="ctr"/>
            <a:r>
              <a:rPr lang="en-US" sz="2400" dirty="0"/>
              <a:t>Diagram</a:t>
            </a:r>
          </a:p>
          <a:p>
            <a:pPr algn="ctr"/>
            <a:r>
              <a:rPr lang="en-US" sz="2400" dirty="0"/>
              <a:t>(birth, death)</a:t>
            </a:r>
          </a:p>
        </p:txBody>
      </p:sp>
    </p:spTree>
    <p:extLst>
      <p:ext uri="{BB962C8B-B14F-4D97-AF65-F5344CB8AC3E}">
        <p14:creationId xmlns:p14="http://schemas.microsoft.com/office/powerpoint/2010/main" val="1174615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A494D126-B645-42B0-9EFE-0E37AD21CB09}"/>
              </a:ext>
            </a:extLst>
          </p:cNvPr>
          <p:cNvPicPr>
            <a:picLocks noChangeAspect="1"/>
          </p:cNvPicPr>
          <p:nvPr/>
        </p:nvPicPr>
        <p:blipFill rotWithShape="1">
          <a:blip r:embed="rId2">
            <a:extLst>
              <a:ext uri="{28A0092B-C50C-407E-A947-70E740481C1C}">
                <a14:useLocalDpi xmlns:a14="http://schemas.microsoft.com/office/drawing/2010/main" val="0"/>
              </a:ext>
            </a:extLst>
          </a:blip>
          <a:srcRect r="25561"/>
          <a:stretch/>
        </p:blipFill>
        <p:spPr>
          <a:xfrm>
            <a:off x="0" y="1645920"/>
            <a:ext cx="5577840" cy="5145460"/>
          </a:xfrm>
          <a:prstGeom prst="rect">
            <a:avLst/>
          </a:prstGeom>
        </p:spPr>
      </p:pic>
      <p:pic>
        <p:nvPicPr>
          <p:cNvPr id="3" name="Picture 2" descr="Diagram&#10;&#10;Description automatically generated">
            <a:extLst>
              <a:ext uri="{FF2B5EF4-FFF2-40B4-BE49-F238E27FC236}">
                <a16:creationId xmlns:a16="http://schemas.microsoft.com/office/drawing/2014/main" id="{44F19D10-A6D3-49DC-86AD-998731058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813733" y="1169123"/>
            <a:ext cx="5930386" cy="4023360"/>
          </a:xfrm>
          <a:prstGeom prst="rect">
            <a:avLst/>
          </a:prstGeom>
        </p:spPr>
      </p:pic>
      <p:cxnSp>
        <p:nvCxnSpPr>
          <p:cNvPr id="7" name="Straight Connector 6">
            <a:extLst>
              <a:ext uri="{FF2B5EF4-FFF2-40B4-BE49-F238E27FC236}">
                <a16:creationId xmlns:a16="http://schemas.microsoft.com/office/drawing/2014/main" id="{33CCDDB9-FA6E-4E04-BCB9-7E4CD80D0B75}"/>
              </a:ext>
            </a:extLst>
          </p:cNvPr>
          <p:cNvCxnSpPr/>
          <p:nvPr/>
        </p:nvCxnSpPr>
        <p:spPr>
          <a:xfrm>
            <a:off x="5564777" y="0"/>
            <a:ext cx="0" cy="68580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E3EF7CB-281A-4307-AEE7-F826CA919586}"/>
              </a:ext>
            </a:extLst>
          </p:cNvPr>
          <p:cNvPicPr>
            <a:picLocks noChangeAspect="1"/>
          </p:cNvPicPr>
          <p:nvPr/>
        </p:nvPicPr>
        <p:blipFill>
          <a:blip r:embed="rId4"/>
          <a:stretch>
            <a:fillRect/>
          </a:stretch>
        </p:blipFill>
        <p:spPr>
          <a:xfrm>
            <a:off x="4135534" y="4023360"/>
            <a:ext cx="1292085" cy="1188720"/>
          </a:xfrm>
          <a:prstGeom prst="rect">
            <a:avLst/>
          </a:prstGeom>
        </p:spPr>
      </p:pic>
    </p:spTree>
    <p:extLst>
      <p:ext uri="{BB962C8B-B14F-4D97-AF65-F5344CB8AC3E}">
        <p14:creationId xmlns:p14="http://schemas.microsoft.com/office/powerpoint/2010/main" val="3358099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71482" y="23052"/>
            <a:ext cx="6948802" cy="6796427"/>
          </a:xfrm>
          <a:prstGeom prst="rect">
            <a:avLst/>
          </a:prstGeom>
        </p:spPr>
      </p:pic>
      <p:sp>
        <p:nvSpPr>
          <p:cNvPr id="3" name="Oval 2"/>
          <p:cNvSpPr/>
          <p:nvPr/>
        </p:nvSpPr>
        <p:spPr>
          <a:xfrm>
            <a:off x="5369862" y="6672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l="74465" t="1077" r="18438" b="83840"/>
          <a:stretch/>
        </p:blipFill>
        <p:spPr>
          <a:xfrm>
            <a:off x="5716923" y="768403"/>
            <a:ext cx="599356" cy="691563"/>
          </a:xfrm>
          <a:prstGeom prst="rect">
            <a:avLst/>
          </a:prstGeom>
        </p:spPr>
      </p:pic>
    </p:spTree>
    <p:extLst>
      <p:ext uri="{BB962C8B-B14F-4D97-AF65-F5344CB8AC3E}">
        <p14:creationId xmlns:p14="http://schemas.microsoft.com/office/powerpoint/2010/main" val="3115573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23052"/>
            <a:ext cx="6948802" cy="6796427"/>
          </a:xfrm>
          <a:prstGeom prst="rect">
            <a:avLst/>
          </a:prstGeom>
        </p:spPr>
      </p:pic>
      <p:sp>
        <p:nvSpPr>
          <p:cNvPr id="3" name="Oval 2"/>
          <p:cNvSpPr/>
          <p:nvPr/>
        </p:nvSpPr>
        <p:spPr>
          <a:xfrm>
            <a:off x="5377546" y="63649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l="74465" t="1077" r="18438" b="83840"/>
          <a:stretch/>
        </p:blipFill>
        <p:spPr>
          <a:xfrm>
            <a:off x="5709880" y="1844166"/>
            <a:ext cx="599356" cy="691563"/>
          </a:xfrm>
          <a:prstGeom prst="rect">
            <a:avLst/>
          </a:prstGeom>
        </p:spPr>
      </p:pic>
      <p:sp>
        <p:nvSpPr>
          <p:cNvPr id="5" name="Oval 4"/>
          <p:cNvSpPr/>
          <p:nvPr/>
        </p:nvSpPr>
        <p:spPr>
          <a:xfrm>
            <a:off x="5493446" y="1636698"/>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90917"/>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365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56114" y="15368"/>
            <a:ext cx="6948802" cy="6796427"/>
          </a:xfrm>
          <a:prstGeom prst="rect">
            <a:avLst/>
          </a:prstGeom>
        </p:spPr>
      </p:pic>
      <p:sp>
        <p:nvSpPr>
          <p:cNvPr id="3" name="Oval 2"/>
          <p:cNvSpPr/>
          <p:nvPr/>
        </p:nvSpPr>
        <p:spPr>
          <a:xfrm>
            <a:off x="5385230"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501130"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62812"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15974"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24822"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srcRect l="74465" t="1077" r="18438" b="83840"/>
          <a:stretch/>
        </p:blipFill>
        <p:spPr>
          <a:xfrm>
            <a:off x="5032408" y="2657390"/>
            <a:ext cx="599356" cy="691563"/>
          </a:xfrm>
          <a:prstGeom prst="rect">
            <a:avLst/>
          </a:prstGeom>
        </p:spPr>
      </p:pic>
    </p:spTree>
    <p:extLst>
      <p:ext uri="{BB962C8B-B14F-4D97-AF65-F5344CB8AC3E}">
        <p14:creationId xmlns:p14="http://schemas.microsoft.com/office/powerpoint/2010/main" val="3555660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56114" y="7684"/>
            <a:ext cx="6948802" cy="6796427"/>
          </a:xfrm>
          <a:prstGeom prst="rect">
            <a:avLst/>
          </a:prstGeom>
        </p:spPr>
      </p:pic>
      <p:sp>
        <p:nvSpPr>
          <p:cNvPr id="3" name="Oval 2"/>
          <p:cNvSpPr/>
          <p:nvPr/>
        </p:nvSpPr>
        <p:spPr>
          <a:xfrm>
            <a:off x="5385230" y="65954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501130" y="165975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62812" y="1313969"/>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15974" y="2480658"/>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24822" y="1890272"/>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7982" y="1903078"/>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a:srcRect l="74465" t="1077" r="18438" b="83840"/>
          <a:stretch/>
        </p:blipFill>
        <p:spPr>
          <a:xfrm>
            <a:off x="4124416" y="2110546"/>
            <a:ext cx="599356" cy="691563"/>
          </a:xfrm>
          <a:prstGeom prst="rect">
            <a:avLst/>
          </a:prstGeom>
        </p:spPr>
      </p:pic>
      <p:sp>
        <p:nvSpPr>
          <p:cNvPr id="4" name="Freeform 3"/>
          <p:cNvSpPr/>
          <p:nvPr/>
        </p:nvSpPr>
        <p:spPr>
          <a:xfrm>
            <a:off x="4694947" y="2535731"/>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811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a:t>0.)  Start by adding 0-dimensional data points </a:t>
            </a:r>
          </a:p>
          <a:p>
            <a:endParaRPr lang="en-US" sz="800" dirty="0"/>
          </a:p>
          <a:p>
            <a:r>
              <a:rPr lang="en-US" sz="3200" dirty="0">
                <a:solidFill>
                  <a:srgbClr val="0000FF"/>
                </a:solidFill>
              </a:rPr>
              <a:t>Note:  we only need a definition of closeness between data points.  The data points do not need to be actual points in </a:t>
            </a:r>
            <a:r>
              <a:rPr lang="en-US" sz="3200" dirty="0" err="1">
                <a:solidFill>
                  <a:srgbClr val="0000FF"/>
                </a:solidFill>
              </a:rPr>
              <a:t>R</a:t>
            </a:r>
            <a:r>
              <a:rPr lang="en-US" sz="3200" baseline="30000" dirty="0" err="1">
                <a:solidFill>
                  <a:srgbClr val="0000FF"/>
                </a:solidFill>
              </a:rPr>
              <a:t>n</a:t>
            </a:r>
            <a:endParaRPr lang="en-US" sz="3200" baseline="30000" dirty="0">
              <a:solidFill>
                <a:srgbClr val="0000FF"/>
              </a:solidFill>
            </a:endParaRPr>
          </a:p>
        </p:txBody>
      </p:sp>
      <p:sp>
        <p:nvSpPr>
          <p:cNvPr id="3" name="TextBox 2"/>
          <p:cNvSpPr txBox="1"/>
          <p:nvPr/>
        </p:nvSpPr>
        <p:spPr>
          <a:xfrm>
            <a:off x="222616" y="1012680"/>
            <a:ext cx="1155974" cy="584776"/>
          </a:xfrm>
          <a:prstGeom prst="rect">
            <a:avLst/>
          </a:prstGeom>
          <a:noFill/>
        </p:spPr>
        <p:txBody>
          <a:bodyPr wrap="square" rtlCol="0">
            <a:spAutoFit/>
          </a:bodyPr>
          <a:lstStyle/>
          <a:p>
            <a:r>
              <a:rPr lang="en-US" sz="3200" dirty="0"/>
              <a:t>(1, 8)</a:t>
            </a:r>
          </a:p>
        </p:txBody>
      </p:sp>
      <p:sp>
        <p:nvSpPr>
          <p:cNvPr id="11" name="TextBox 10"/>
          <p:cNvSpPr txBox="1"/>
          <p:nvPr/>
        </p:nvSpPr>
        <p:spPr>
          <a:xfrm>
            <a:off x="222616" y="2736525"/>
            <a:ext cx="1155974" cy="584776"/>
          </a:xfrm>
          <a:prstGeom prst="rect">
            <a:avLst/>
          </a:prstGeom>
          <a:noFill/>
        </p:spPr>
        <p:txBody>
          <a:bodyPr wrap="square" rtlCol="0">
            <a:spAutoFit/>
          </a:bodyPr>
          <a:lstStyle/>
          <a:p>
            <a:r>
              <a:rPr lang="en-US" sz="3200" dirty="0"/>
              <a:t>(1, 5)</a:t>
            </a:r>
          </a:p>
        </p:txBody>
      </p:sp>
      <p:sp>
        <p:nvSpPr>
          <p:cNvPr id="12" name="TextBox 11"/>
          <p:cNvSpPr txBox="1"/>
          <p:nvPr/>
        </p:nvSpPr>
        <p:spPr>
          <a:xfrm>
            <a:off x="2179797" y="2242783"/>
            <a:ext cx="1714115" cy="584776"/>
          </a:xfrm>
          <a:prstGeom prst="rect">
            <a:avLst/>
          </a:prstGeom>
          <a:noFill/>
        </p:spPr>
        <p:txBody>
          <a:bodyPr wrap="square" rtlCol="0">
            <a:spAutoFit/>
          </a:bodyPr>
          <a:lstStyle/>
          <a:p>
            <a:r>
              <a:rPr lang="en-US" sz="3200" dirty="0"/>
              <a:t>(2, 7)</a:t>
            </a:r>
          </a:p>
        </p:txBody>
      </p:sp>
      <p:pic>
        <p:nvPicPr>
          <p:cNvPr id="16" name="Picture 15"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1058964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56114" y="7684"/>
            <a:ext cx="6948802" cy="6796427"/>
          </a:xfrm>
          <a:prstGeom prst="rect">
            <a:avLst/>
          </a:prstGeom>
        </p:spPr>
      </p:pic>
      <p:sp>
        <p:nvSpPr>
          <p:cNvPr id="3" name="Oval 2"/>
          <p:cNvSpPr/>
          <p:nvPr/>
        </p:nvSpPr>
        <p:spPr>
          <a:xfrm>
            <a:off x="5385230" y="6211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501130" y="16213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62812" y="1275549"/>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15974" y="2442238"/>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24822" y="1851852"/>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7982" y="1864658"/>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94947" y="2497311"/>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60382" y="117950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4"/>
          <a:srcRect l="74465" t="1077" r="18438" b="83840"/>
          <a:stretch/>
        </p:blipFill>
        <p:spPr>
          <a:xfrm>
            <a:off x="4276816" y="1386970"/>
            <a:ext cx="599356" cy="691563"/>
          </a:xfrm>
          <a:prstGeom prst="rect">
            <a:avLst/>
          </a:prstGeom>
        </p:spPr>
      </p:pic>
      <p:sp>
        <p:nvSpPr>
          <p:cNvPr id="6" name="Freeform 5"/>
          <p:cNvSpPr/>
          <p:nvPr/>
        </p:nvSpPr>
        <p:spPr>
          <a:xfrm>
            <a:off x="4256957" y="2036269"/>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568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5368"/>
            <a:ext cx="6948802" cy="6796427"/>
          </a:xfrm>
          <a:prstGeom prst="rect">
            <a:avLst/>
          </a:prstGeom>
        </p:spPr>
      </p:pic>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0298" y="187234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4"/>
          <a:srcRect l="74465" t="1077" r="18438" b="83840"/>
          <a:stretch/>
        </p:blipFill>
        <p:spPr>
          <a:xfrm>
            <a:off x="4682788" y="709498"/>
            <a:ext cx="599356" cy="691563"/>
          </a:xfrm>
          <a:prstGeom prst="rect">
            <a:avLst/>
          </a:prstGeom>
        </p:spPr>
      </p:pic>
      <p:sp>
        <p:nvSpPr>
          <p:cNvPr id="8" name="Freeform 7"/>
          <p:cNvSpPr/>
          <p:nvPr/>
        </p:nvSpPr>
        <p:spPr>
          <a:xfrm>
            <a:off x="4502846" y="1325922"/>
            <a:ext cx="391886" cy="787187"/>
          </a:xfrm>
          <a:custGeom>
            <a:avLst/>
            <a:gdLst>
              <a:gd name="connsiteX0" fmla="*/ 0 w 391886"/>
              <a:gd name="connsiteY0" fmla="*/ 787187 h 787187"/>
              <a:gd name="connsiteX1" fmla="*/ 69156 w 391886"/>
              <a:gd name="connsiteY1" fmla="*/ 694978 h 787187"/>
              <a:gd name="connsiteX2" fmla="*/ 92208 w 391886"/>
              <a:gd name="connsiteY2" fmla="*/ 648874 h 787187"/>
              <a:gd name="connsiteX3" fmla="*/ 161365 w 391886"/>
              <a:gd name="connsiteY3" fmla="*/ 602770 h 787187"/>
              <a:gd name="connsiteX4" fmla="*/ 253573 w 391886"/>
              <a:gd name="connsiteY4" fmla="*/ 487510 h 787187"/>
              <a:gd name="connsiteX5" fmla="*/ 276625 w 391886"/>
              <a:gd name="connsiteY5" fmla="*/ 464457 h 787187"/>
              <a:gd name="connsiteX6" fmla="*/ 299677 w 391886"/>
              <a:gd name="connsiteY6" fmla="*/ 395301 h 787187"/>
              <a:gd name="connsiteX7" fmla="*/ 322729 w 391886"/>
              <a:gd name="connsiteY7" fmla="*/ 372249 h 787187"/>
              <a:gd name="connsiteX8" fmla="*/ 345781 w 391886"/>
              <a:gd name="connsiteY8" fmla="*/ 280041 h 787187"/>
              <a:gd name="connsiteX9" fmla="*/ 391886 w 391886"/>
              <a:gd name="connsiteY9" fmla="*/ 187832 h 787187"/>
              <a:gd name="connsiteX10" fmla="*/ 368834 w 391886"/>
              <a:gd name="connsiteY10" fmla="*/ 26468 h 787187"/>
              <a:gd name="connsiteX11" fmla="*/ 345781 w 391886"/>
              <a:gd name="connsiteY11" fmla="*/ 3415 h 787187"/>
              <a:gd name="connsiteX12" fmla="*/ 368834 w 391886"/>
              <a:gd name="connsiteY12" fmla="*/ 3415 h 78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886" h="787187">
                <a:moveTo>
                  <a:pt x="0" y="787187"/>
                </a:moveTo>
                <a:cubicBezTo>
                  <a:pt x="55798" y="675591"/>
                  <a:pt x="-18224" y="811486"/>
                  <a:pt x="69156" y="694978"/>
                </a:cubicBezTo>
                <a:cubicBezTo>
                  <a:pt x="79465" y="681232"/>
                  <a:pt x="82677" y="663170"/>
                  <a:pt x="92208" y="648874"/>
                </a:cubicBezTo>
                <a:cubicBezTo>
                  <a:pt x="109809" y="622472"/>
                  <a:pt x="133370" y="616767"/>
                  <a:pt x="161365" y="602770"/>
                </a:cubicBezTo>
                <a:cubicBezTo>
                  <a:pt x="198997" y="527506"/>
                  <a:pt x="172267" y="568817"/>
                  <a:pt x="253573" y="487510"/>
                </a:cubicBezTo>
                <a:lnTo>
                  <a:pt x="276625" y="464457"/>
                </a:lnTo>
                <a:cubicBezTo>
                  <a:pt x="284309" y="441405"/>
                  <a:pt x="288810" y="417035"/>
                  <a:pt x="299677" y="395301"/>
                </a:cubicBezTo>
                <a:cubicBezTo>
                  <a:pt x="304537" y="385581"/>
                  <a:pt x="318693" y="382339"/>
                  <a:pt x="322729" y="372249"/>
                </a:cubicBezTo>
                <a:cubicBezTo>
                  <a:pt x="334495" y="342833"/>
                  <a:pt x="334657" y="309706"/>
                  <a:pt x="345781" y="280041"/>
                </a:cubicBezTo>
                <a:cubicBezTo>
                  <a:pt x="357847" y="247865"/>
                  <a:pt x="391886" y="187832"/>
                  <a:pt x="391886" y="187832"/>
                </a:cubicBezTo>
                <a:cubicBezTo>
                  <a:pt x="384202" y="134044"/>
                  <a:pt x="382012" y="79180"/>
                  <a:pt x="368834" y="26468"/>
                </a:cubicBezTo>
                <a:cubicBezTo>
                  <a:pt x="366198" y="15925"/>
                  <a:pt x="345781" y="14282"/>
                  <a:pt x="345781" y="3415"/>
                </a:cubicBezTo>
                <a:cubicBezTo>
                  <a:pt x="345781" y="-4269"/>
                  <a:pt x="361150" y="3415"/>
                  <a:pt x="368834" y="3415"/>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657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5368"/>
            <a:ext cx="6948802" cy="6796427"/>
          </a:xfrm>
          <a:prstGeom prst="rect">
            <a:avLst/>
          </a:prstGeom>
        </p:spPr>
      </p:pic>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0298" y="187234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4"/>
          <a:srcRect l="74465" t="1077" r="18438" b="83840"/>
          <a:stretch/>
        </p:blipFill>
        <p:spPr>
          <a:xfrm>
            <a:off x="4682788" y="709498"/>
            <a:ext cx="599356" cy="691563"/>
          </a:xfrm>
          <a:prstGeom prst="rect">
            <a:avLst/>
          </a:prstGeom>
        </p:spPr>
      </p:pic>
      <p:sp>
        <p:nvSpPr>
          <p:cNvPr id="8" name="Freeform 7"/>
          <p:cNvSpPr/>
          <p:nvPr/>
        </p:nvSpPr>
        <p:spPr>
          <a:xfrm>
            <a:off x="4502846" y="1325922"/>
            <a:ext cx="391886" cy="787187"/>
          </a:xfrm>
          <a:custGeom>
            <a:avLst/>
            <a:gdLst>
              <a:gd name="connsiteX0" fmla="*/ 0 w 391886"/>
              <a:gd name="connsiteY0" fmla="*/ 787187 h 787187"/>
              <a:gd name="connsiteX1" fmla="*/ 69156 w 391886"/>
              <a:gd name="connsiteY1" fmla="*/ 694978 h 787187"/>
              <a:gd name="connsiteX2" fmla="*/ 92208 w 391886"/>
              <a:gd name="connsiteY2" fmla="*/ 648874 h 787187"/>
              <a:gd name="connsiteX3" fmla="*/ 161365 w 391886"/>
              <a:gd name="connsiteY3" fmla="*/ 602770 h 787187"/>
              <a:gd name="connsiteX4" fmla="*/ 253573 w 391886"/>
              <a:gd name="connsiteY4" fmla="*/ 487510 h 787187"/>
              <a:gd name="connsiteX5" fmla="*/ 276625 w 391886"/>
              <a:gd name="connsiteY5" fmla="*/ 464457 h 787187"/>
              <a:gd name="connsiteX6" fmla="*/ 299677 w 391886"/>
              <a:gd name="connsiteY6" fmla="*/ 395301 h 787187"/>
              <a:gd name="connsiteX7" fmla="*/ 322729 w 391886"/>
              <a:gd name="connsiteY7" fmla="*/ 372249 h 787187"/>
              <a:gd name="connsiteX8" fmla="*/ 345781 w 391886"/>
              <a:gd name="connsiteY8" fmla="*/ 280041 h 787187"/>
              <a:gd name="connsiteX9" fmla="*/ 391886 w 391886"/>
              <a:gd name="connsiteY9" fmla="*/ 187832 h 787187"/>
              <a:gd name="connsiteX10" fmla="*/ 368834 w 391886"/>
              <a:gd name="connsiteY10" fmla="*/ 26468 h 787187"/>
              <a:gd name="connsiteX11" fmla="*/ 345781 w 391886"/>
              <a:gd name="connsiteY11" fmla="*/ 3415 h 787187"/>
              <a:gd name="connsiteX12" fmla="*/ 368834 w 391886"/>
              <a:gd name="connsiteY12" fmla="*/ 3415 h 78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886" h="787187">
                <a:moveTo>
                  <a:pt x="0" y="787187"/>
                </a:moveTo>
                <a:cubicBezTo>
                  <a:pt x="55798" y="675591"/>
                  <a:pt x="-18224" y="811486"/>
                  <a:pt x="69156" y="694978"/>
                </a:cubicBezTo>
                <a:cubicBezTo>
                  <a:pt x="79465" y="681232"/>
                  <a:pt x="82677" y="663170"/>
                  <a:pt x="92208" y="648874"/>
                </a:cubicBezTo>
                <a:cubicBezTo>
                  <a:pt x="109809" y="622472"/>
                  <a:pt x="133370" y="616767"/>
                  <a:pt x="161365" y="602770"/>
                </a:cubicBezTo>
                <a:cubicBezTo>
                  <a:pt x="198997" y="527506"/>
                  <a:pt x="172267" y="568817"/>
                  <a:pt x="253573" y="487510"/>
                </a:cubicBezTo>
                <a:lnTo>
                  <a:pt x="276625" y="464457"/>
                </a:lnTo>
                <a:cubicBezTo>
                  <a:pt x="284309" y="441405"/>
                  <a:pt x="288810" y="417035"/>
                  <a:pt x="299677" y="395301"/>
                </a:cubicBezTo>
                <a:cubicBezTo>
                  <a:pt x="304537" y="385581"/>
                  <a:pt x="318693" y="382339"/>
                  <a:pt x="322729" y="372249"/>
                </a:cubicBezTo>
                <a:cubicBezTo>
                  <a:pt x="334495" y="342833"/>
                  <a:pt x="334657" y="309706"/>
                  <a:pt x="345781" y="280041"/>
                </a:cubicBezTo>
                <a:cubicBezTo>
                  <a:pt x="357847" y="247865"/>
                  <a:pt x="391886" y="187832"/>
                  <a:pt x="391886" y="187832"/>
                </a:cubicBezTo>
                <a:cubicBezTo>
                  <a:pt x="384202" y="134044"/>
                  <a:pt x="382012" y="79180"/>
                  <a:pt x="368834" y="26468"/>
                </a:cubicBezTo>
                <a:cubicBezTo>
                  <a:pt x="366198" y="15925"/>
                  <a:pt x="345781" y="14282"/>
                  <a:pt x="345781" y="3415"/>
                </a:cubicBezTo>
                <a:cubicBezTo>
                  <a:pt x="345781" y="-4269"/>
                  <a:pt x="361150" y="3415"/>
                  <a:pt x="368834" y="3415"/>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a:t>Cycles</a:t>
              </a:r>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a:t>Time</a:t>
              </a:r>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63264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5222092" y="708208"/>
            <a:ext cx="599356" cy="691563"/>
          </a:xfrm>
          <a:prstGeom prst="rect">
            <a:avLst/>
          </a:prstGeom>
        </p:spPr>
      </p:pic>
      <p:sp>
        <p:nvSpPr>
          <p:cNvPr id="40" name="TextBox 39"/>
          <p:cNvSpPr txBox="1"/>
          <p:nvPr/>
        </p:nvSpPr>
        <p:spPr>
          <a:xfrm rot="16200000">
            <a:off x="6370065" y="2741299"/>
            <a:ext cx="1337022" cy="461665"/>
          </a:xfrm>
          <a:prstGeom prst="rect">
            <a:avLst/>
          </a:prstGeom>
          <a:noFill/>
        </p:spPr>
        <p:txBody>
          <a:bodyPr wrap="square" rtlCol="0">
            <a:spAutoFit/>
          </a:bodyPr>
          <a:lstStyle/>
          <a:p>
            <a:r>
              <a:rPr lang="en-US" sz="2400" dirty="0"/>
              <a:t>Cycles</a:t>
            </a:r>
          </a:p>
        </p:txBody>
      </p:sp>
      <p:sp>
        <p:nvSpPr>
          <p:cNvPr id="41" name="TextBox 40"/>
          <p:cNvSpPr txBox="1"/>
          <p:nvPr/>
        </p:nvSpPr>
        <p:spPr>
          <a:xfrm>
            <a:off x="7730138" y="4092715"/>
            <a:ext cx="1337022" cy="461665"/>
          </a:xfrm>
          <a:prstGeom prst="rect">
            <a:avLst/>
          </a:prstGeom>
          <a:noFill/>
        </p:spPr>
        <p:txBody>
          <a:bodyPr wrap="square" rtlCol="0">
            <a:spAutoFit/>
          </a:bodyPr>
          <a:lstStyle/>
          <a:p>
            <a:r>
              <a:rPr lang="en-US" sz="2400" dirty="0"/>
              <a:t>Time</a:t>
            </a:r>
          </a:p>
        </p:txBody>
      </p:sp>
      <p:cxnSp>
        <p:nvCxnSpPr>
          <p:cNvPr id="42" name="Straight Connector 41"/>
          <p:cNvCxnSpPr/>
          <p:nvPr/>
        </p:nvCxnSpPr>
        <p:spPr>
          <a:xfrm>
            <a:off x="7292148" y="4072229"/>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6414888" y="3191127"/>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7474527" y="3556422"/>
            <a:ext cx="45720" cy="0"/>
          </a:xfrm>
          <a:prstGeom prst="line">
            <a:avLst/>
          </a:prstGeom>
          <a:ln w="57150"/>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3900298" y="188619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499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162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p:nvSpPr>
        <p:spPr>
          <a:xfrm>
            <a:off x="4152053" y="690879"/>
            <a:ext cx="1402080" cy="747803"/>
          </a:xfrm>
          <a:custGeom>
            <a:avLst/>
            <a:gdLst>
              <a:gd name="connsiteX0" fmla="*/ 1402080 w 1402080"/>
              <a:gd name="connsiteY0" fmla="*/ 203200 h 670560"/>
              <a:gd name="connsiteX1" fmla="*/ 1280160 w 1402080"/>
              <a:gd name="connsiteY1" fmla="*/ 121920 h 670560"/>
              <a:gd name="connsiteX2" fmla="*/ 1198880 w 1402080"/>
              <a:gd name="connsiteY2" fmla="*/ 81280 h 670560"/>
              <a:gd name="connsiteX3" fmla="*/ 1158240 w 1402080"/>
              <a:gd name="connsiteY3" fmla="*/ 60960 h 670560"/>
              <a:gd name="connsiteX4" fmla="*/ 975360 w 1402080"/>
              <a:gd name="connsiteY4" fmla="*/ 0 h 670560"/>
              <a:gd name="connsiteX5" fmla="*/ 670560 w 1402080"/>
              <a:gd name="connsiteY5" fmla="*/ 40640 h 670560"/>
              <a:gd name="connsiteX6" fmla="*/ 650240 w 1402080"/>
              <a:gd name="connsiteY6" fmla="*/ 60960 h 670560"/>
              <a:gd name="connsiteX7" fmla="*/ 568960 w 1402080"/>
              <a:gd name="connsiteY7" fmla="*/ 182880 h 670560"/>
              <a:gd name="connsiteX8" fmla="*/ 528320 w 1402080"/>
              <a:gd name="connsiteY8" fmla="*/ 304800 h 670560"/>
              <a:gd name="connsiteX9" fmla="*/ 508000 w 1402080"/>
              <a:gd name="connsiteY9" fmla="*/ 365760 h 670560"/>
              <a:gd name="connsiteX10" fmla="*/ 467360 w 1402080"/>
              <a:gd name="connsiteY10" fmla="*/ 548640 h 670560"/>
              <a:gd name="connsiteX11" fmla="*/ 426720 w 1402080"/>
              <a:gd name="connsiteY11" fmla="*/ 589280 h 670560"/>
              <a:gd name="connsiteX12" fmla="*/ 365760 w 1402080"/>
              <a:gd name="connsiteY12" fmla="*/ 650240 h 670560"/>
              <a:gd name="connsiteX13" fmla="*/ 325120 w 1402080"/>
              <a:gd name="connsiteY13" fmla="*/ 670560 h 670560"/>
              <a:gd name="connsiteX14" fmla="*/ 223520 w 1402080"/>
              <a:gd name="connsiteY14" fmla="*/ 650240 h 670560"/>
              <a:gd name="connsiteX15" fmla="*/ 203200 w 1402080"/>
              <a:gd name="connsiteY15" fmla="*/ 609600 h 670560"/>
              <a:gd name="connsiteX16" fmla="*/ 162560 w 1402080"/>
              <a:gd name="connsiteY16" fmla="*/ 548640 h 670560"/>
              <a:gd name="connsiteX17" fmla="*/ 142240 w 1402080"/>
              <a:gd name="connsiteY17" fmla="*/ 508000 h 670560"/>
              <a:gd name="connsiteX18" fmla="*/ 101600 w 1402080"/>
              <a:gd name="connsiteY18" fmla="*/ 447040 h 670560"/>
              <a:gd name="connsiteX19" fmla="*/ 40640 w 1402080"/>
              <a:gd name="connsiteY19" fmla="*/ 264160 h 670560"/>
              <a:gd name="connsiteX20" fmla="*/ 0 w 1402080"/>
              <a:gd name="connsiteY20" fmla="*/ 24384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080" h="670560">
                <a:moveTo>
                  <a:pt x="1402080" y="203200"/>
                </a:moveTo>
                <a:cubicBezTo>
                  <a:pt x="1325974" y="127094"/>
                  <a:pt x="1368382" y="151327"/>
                  <a:pt x="1280160" y="121920"/>
                </a:cubicBezTo>
                <a:cubicBezTo>
                  <a:pt x="1241214" y="82974"/>
                  <a:pt x="1276710" y="112412"/>
                  <a:pt x="1198880" y="81280"/>
                </a:cubicBezTo>
                <a:cubicBezTo>
                  <a:pt x="1184818" y="75655"/>
                  <a:pt x="1172474" y="66136"/>
                  <a:pt x="1158240" y="60960"/>
                </a:cubicBezTo>
                <a:cubicBezTo>
                  <a:pt x="1097851" y="39000"/>
                  <a:pt x="975360" y="0"/>
                  <a:pt x="975360" y="0"/>
                </a:cubicBezTo>
                <a:cubicBezTo>
                  <a:pt x="873760" y="13547"/>
                  <a:pt x="771304" y="21751"/>
                  <a:pt x="670560" y="40640"/>
                </a:cubicBezTo>
                <a:cubicBezTo>
                  <a:pt x="661145" y="42405"/>
                  <a:pt x="655168" y="52746"/>
                  <a:pt x="650240" y="60960"/>
                </a:cubicBezTo>
                <a:cubicBezTo>
                  <a:pt x="576429" y="183979"/>
                  <a:pt x="646580" y="105260"/>
                  <a:pt x="568960" y="182880"/>
                </a:cubicBezTo>
                <a:lnTo>
                  <a:pt x="528320" y="304800"/>
                </a:lnTo>
                <a:cubicBezTo>
                  <a:pt x="521547" y="325120"/>
                  <a:pt x="511521" y="344632"/>
                  <a:pt x="508000" y="365760"/>
                </a:cubicBezTo>
                <a:cubicBezTo>
                  <a:pt x="503896" y="390381"/>
                  <a:pt x="490448" y="510161"/>
                  <a:pt x="467360" y="548640"/>
                </a:cubicBezTo>
                <a:cubicBezTo>
                  <a:pt x="457503" y="565068"/>
                  <a:pt x="440267" y="575733"/>
                  <a:pt x="426720" y="589280"/>
                </a:cubicBezTo>
                <a:lnTo>
                  <a:pt x="365760" y="650240"/>
                </a:lnTo>
                <a:lnTo>
                  <a:pt x="325120" y="670560"/>
                </a:lnTo>
                <a:cubicBezTo>
                  <a:pt x="291253" y="663787"/>
                  <a:pt x="254411" y="665686"/>
                  <a:pt x="223520" y="650240"/>
                </a:cubicBezTo>
                <a:cubicBezTo>
                  <a:pt x="209973" y="643467"/>
                  <a:pt x="210992" y="622587"/>
                  <a:pt x="203200" y="609600"/>
                </a:cubicBezTo>
                <a:cubicBezTo>
                  <a:pt x="190635" y="588659"/>
                  <a:pt x="175125" y="569581"/>
                  <a:pt x="162560" y="548640"/>
                </a:cubicBezTo>
                <a:cubicBezTo>
                  <a:pt x="154768" y="535653"/>
                  <a:pt x="150641" y="520602"/>
                  <a:pt x="142240" y="508000"/>
                </a:cubicBezTo>
                <a:cubicBezTo>
                  <a:pt x="80181" y="414911"/>
                  <a:pt x="175266" y="594372"/>
                  <a:pt x="101600" y="447040"/>
                </a:cubicBezTo>
                <a:cubicBezTo>
                  <a:pt x="78571" y="285835"/>
                  <a:pt x="115147" y="338667"/>
                  <a:pt x="40640" y="264160"/>
                </a:cubicBezTo>
                <a:cubicBezTo>
                  <a:pt x="15531" y="239051"/>
                  <a:pt x="29899" y="243840"/>
                  <a:pt x="0" y="24384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3881651" y="583804"/>
            <a:ext cx="599356" cy="691563"/>
          </a:xfrm>
          <a:prstGeom prst="rect">
            <a:avLst/>
          </a:prstGeom>
        </p:spPr>
      </p:pic>
      <p:grpSp>
        <p:nvGrpSpPr>
          <p:cNvPr id="24" name="Group 23"/>
          <p:cNvGrpSpPr/>
          <p:nvPr/>
        </p:nvGrpSpPr>
        <p:grpSpPr>
          <a:xfrm>
            <a:off x="6807743" y="2303621"/>
            <a:ext cx="2259417" cy="2250759"/>
            <a:chOff x="6807743" y="2303621"/>
            <a:chExt cx="2259417" cy="2250759"/>
          </a:xfrm>
        </p:grpSpPr>
        <p:grpSp>
          <p:nvGrpSpPr>
            <p:cNvPr id="26" name="Group 25"/>
            <p:cNvGrpSpPr/>
            <p:nvPr/>
          </p:nvGrpSpPr>
          <p:grpSpPr>
            <a:xfrm>
              <a:off x="6807743" y="2303621"/>
              <a:ext cx="2259417" cy="2250759"/>
              <a:chOff x="6807743" y="3717792"/>
              <a:chExt cx="2259417" cy="2250759"/>
            </a:xfrm>
          </p:grpSpPr>
          <p:sp>
            <p:nvSpPr>
              <p:cNvPr id="28" name="TextBox 27"/>
              <p:cNvSpPr txBox="1"/>
              <p:nvPr/>
            </p:nvSpPr>
            <p:spPr>
              <a:xfrm rot="16200000">
                <a:off x="6370065" y="4155470"/>
                <a:ext cx="1337022" cy="461665"/>
              </a:xfrm>
              <a:prstGeom prst="rect">
                <a:avLst/>
              </a:prstGeom>
              <a:noFill/>
            </p:spPr>
            <p:txBody>
              <a:bodyPr wrap="square" rtlCol="0">
                <a:spAutoFit/>
              </a:bodyPr>
              <a:lstStyle/>
              <a:p>
                <a:r>
                  <a:rPr lang="en-US" sz="2400" dirty="0"/>
                  <a:t>Cycles</a:t>
                </a:r>
              </a:p>
            </p:txBody>
          </p:sp>
          <p:sp>
            <p:nvSpPr>
              <p:cNvPr id="31" name="TextBox 30"/>
              <p:cNvSpPr txBox="1"/>
              <p:nvPr/>
            </p:nvSpPr>
            <p:spPr>
              <a:xfrm>
                <a:off x="7730138" y="5506886"/>
                <a:ext cx="1337022" cy="461665"/>
              </a:xfrm>
              <a:prstGeom prst="rect">
                <a:avLst/>
              </a:prstGeom>
              <a:noFill/>
            </p:spPr>
            <p:txBody>
              <a:bodyPr wrap="square" rtlCol="0">
                <a:spAutoFit/>
              </a:bodyPr>
              <a:lstStyle/>
              <a:p>
                <a:r>
                  <a:rPr lang="en-US" sz="2400" dirty="0"/>
                  <a:t>Time</a:t>
                </a:r>
              </a:p>
            </p:txBody>
          </p:sp>
          <p:cxnSp>
            <p:nvCxnSpPr>
              <p:cNvPr id="33" name="Straight Connector 32"/>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7" name="Straight Connector 26"/>
            <p:cNvCxnSpPr/>
            <p:nvPr/>
          </p:nvCxnSpPr>
          <p:spPr>
            <a:xfrm flipV="1">
              <a:off x="7474527" y="3556422"/>
              <a:ext cx="311728" cy="0"/>
            </a:xfrm>
            <a:prstGeom prst="line">
              <a:avLst/>
            </a:prstGeom>
            <a:ln w="57150"/>
            <a:effectLst/>
          </p:spPr>
          <p:style>
            <a:lnRef idx="2">
              <a:schemeClr val="accent1"/>
            </a:lnRef>
            <a:fillRef idx="0">
              <a:schemeClr val="accent1"/>
            </a:fillRef>
            <a:effectRef idx="1">
              <a:schemeClr val="accent1"/>
            </a:effectRef>
            <a:fontRef idx="minor">
              <a:schemeClr val="tx1"/>
            </a:fontRef>
          </p:style>
        </p:cxnSp>
      </p:grpSp>
      <p:sp>
        <p:nvSpPr>
          <p:cNvPr id="25" name="Oval 24"/>
          <p:cNvSpPr/>
          <p:nvPr/>
        </p:nvSpPr>
        <p:spPr>
          <a:xfrm>
            <a:off x="3900298" y="188619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276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33123"/>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a:t>Cycles</a:t>
              </a:r>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a:t>Time</a:t>
              </a:r>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Oval 2"/>
          <p:cNvSpPr/>
          <p:nvPr/>
        </p:nvSpPr>
        <p:spPr>
          <a:xfrm>
            <a:off x="5377546" y="64266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42868"/>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6377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0298" y="188619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20104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1588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3008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7474527" y="3556422"/>
            <a:ext cx="311728"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583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33123"/>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a:t>Cycles</a:t>
              </a:r>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a:t>Time</a:t>
              </a:r>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Oval 2"/>
          <p:cNvSpPr/>
          <p:nvPr/>
        </p:nvSpPr>
        <p:spPr>
          <a:xfrm>
            <a:off x="5377546" y="64266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42868"/>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6377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0298" y="188619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20104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1588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3008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43"/>
          <p:cNvSpPr>
            <a:spLocks/>
          </p:cNvSpPr>
          <p:nvPr/>
        </p:nvSpPr>
        <p:spPr bwMode="auto">
          <a:xfrm>
            <a:off x="4116700" y="826016"/>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43"/>
          <p:cNvSpPr>
            <a:spLocks/>
          </p:cNvSpPr>
          <p:nvPr/>
        </p:nvSpPr>
        <p:spPr bwMode="auto">
          <a:xfrm>
            <a:off x="4521819" y="1622384"/>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43"/>
          <p:cNvSpPr>
            <a:spLocks/>
          </p:cNvSpPr>
          <p:nvPr/>
        </p:nvSpPr>
        <p:spPr bwMode="auto">
          <a:xfrm>
            <a:off x="4335781" y="2298966"/>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43"/>
          <p:cNvSpPr>
            <a:spLocks/>
          </p:cNvSpPr>
          <p:nvPr/>
        </p:nvSpPr>
        <p:spPr bwMode="auto">
          <a:xfrm>
            <a:off x="4924800" y="918091"/>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43"/>
          <p:cNvSpPr>
            <a:spLocks/>
          </p:cNvSpPr>
          <p:nvPr/>
        </p:nvSpPr>
        <p:spPr bwMode="auto">
          <a:xfrm>
            <a:off x="5854565" y="1071355"/>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43"/>
          <p:cNvSpPr>
            <a:spLocks/>
          </p:cNvSpPr>
          <p:nvPr/>
        </p:nvSpPr>
        <p:spPr bwMode="auto">
          <a:xfrm>
            <a:off x="5965374" y="2063674"/>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3"/>
          <p:cNvSpPr>
            <a:spLocks/>
          </p:cNvSpPr>
          <p:nvPr/>
        </p:nvSpPr>
        <p:spPr bwMode="auto">
          <a:xfrm>
            <a:off x="5276009" y="2869448"/>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35" name="Straight Connector 34"/>
          <p:cNvCxnSpPr/>
          <p:nvPr/>
        </p:nvCxnSpPr>
        <p:spPr>
          <a:xfrm flipV="1">
            <a:off x="7474527" y="3556422"/>
            <a:ext cx="311728"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948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33123"/>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a:t>Cycles</a:t>
              </a:r>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a:t>Time</a:t>
              </a:r>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4" name="Straight Connector 33"/>
          <p:cNvCxnSpPr/>
          <p:nvPr/>
        </p:nvCxnSpPr>
        <p:spPr>
          <a:xfrm rot="300000" flipH="1">
            <a:off x="5473171" y="2163654"/>
            <a:ext cx="601718" cy="835969"/>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1" idx="2"/>
          </p:cNvCxnSpPr>
          <p:nvPr/>
        </p:nvCxnSpPr>
        <p:spPr>
          <a:xfrm>
            <a:off x="5983947" y="1331705"/>
            <a:ext cx="140138" cy="835265"/>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469604" y="2445787"/>
            <a:ext cx="945543" cy="553836"/>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88126" y="1756021"/>
            <a:ext cx="161978" cy="657415"/>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045675" y="1044670"/>
            <a:ext cx="937828" cy="196918"/>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26" name="Isosceles Triangle 25"/>
          <p:cNvSpPr/>
          <p:nvPr/>
        </p:nvSpPr>
        <p:spPr>
          <a:xfrm rot="18120000">
            <a:off x="4134136" y="801017"/>
            <a:ext cx="816473" cy="751516"/>
          </a:xfrm>
          <a:prstGeom prst="triangle">
            <a:avLst/>
          </a:prstGeom>
          <a:solidFill>
            <a:schemeClr val="accent5">
              <a:lumMod val="60000"/>
              <a:lumOff val="40000"/>
            </a:schemeClr>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 name="Group 1"/>
          <p:cNvGrpSpPr/>
          <p:nvPr/>
        </p:nvGrpSpPr>
        <p:grpSpPr>
          <a:xfrm>
            <a:off x="3658254" y="430080"/>
            <a:ext cx="3010849" cy="3140196"/>
            <a:chOff x="3658254" y="430080"/>
            <a:chExt cx="3010849" cy="3140196"/>
          </a:xfrm>
        </p:grpSpPr>
        <p:sp>
          <p:nvSpPr>
            <p:cNvPr id="3" name="Oval 2"/>
            <p:cNvSpPr/>
            <p:nvPr/>
          </p:nvSpPr>
          <p:spPr>
            <a:xfrm>
              <a:off x="5377546" y="64266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42868"/>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6377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0298" y="188619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20104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1588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3008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43"/>
            <p:cNvSpPr>
              <a:spLocks/>
            </p:cNvSpPr>
            <p:nvPr/>
          </p:nvSpPr>
          <p:spPr bwMode="auto">
            <a:xfrm>
              <a:off x="4116700" y="826016"/>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43"/>
            <p:cNvSpPr>
              <a:spLocks/>
            </p:cNvSpPr>
            <p:nvPr/>
          </p:nvSpPr>
          <p:spPr bwMode="auto">
            <a:xfrm>
              <a:off x="4521819" y="1622384"/>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43"/>
            <p:cNvSpPr>
              <a:spLocks/>
            </p:cNvSpPr>
            <p:nvPr/>
          </p:nvSpPr>
          <p:spPr bwMode="auto">
            <a:xfrm>
              <a:off x="4335781" y="2298966"/>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43"/>
            <p:cNvSpPr>
              <a:spLocks/>
            </p:cNvSpPr>
            <p:nvPr/>
          </p:nvSpPr>
          <p:spPr bwMode="auto">
            <a:xfrm>
              <a:off x="4924800" y="918091"/>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43"/>
            <p:cNvSpPr>
              <a:spLocks/>
            </p:cNvSpPr>
            <p:nvPr/>
          </p:nvSpPr>
          <p:spPr bwMode="auto">
            <a:xfrm>
              <a:off x="5854565" y="1071355"/>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43"/>
            <p:cNvSpPr>
              <a:spLocks/>
            </p:cNvSpPr>
            <p:nvPr/>
          </p:nvSpPr>
          <p:spPr bwMode="auto">
            <a:xfrm>
              <a:off x="5965374" y="2063674"/>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3"/>
            <p:cNvSpPr>
              <a:spLocks/>
            </p:cNvSpPr>
            <p:nvPr/>
          </p:nvSpPr>
          <p:spPr bwMode="auto">
            <a:xfrm>
              <a:off x="5276009" y="2869448"/>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42" name="Straight Connector 41"/>
          <p:cNvCxnSpPr/>
          <p:nvPr/>
        </p:nvCxnSpPr>
        <p:spPr>
          <a:xfrm flipV="1">
            <a:off x="7474527" y="3556422"/>
            <a:ext cx="311728"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411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33123"/>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a:t>Cycles</a:t>
              </a:r>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a:t>Time</a:t>
              </a:r>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4" name="Straight Connector 33"/>
          <p:cNvCxnSpPr/>
          <p:nvPr/>
        </p:nvCxnSpPr>
        <p:spPr>
          <a:xfrm rot="300000" flipH="1">
            <a:off x="5473171" y="2163654"/>
            <a:ext cx="601718" cy="835969"/>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1" idx="2"/>
          </p:cNvCxnSpPr>
          <p:nvPr/>
        </p:nvCxnSpPr>
        <p:spPr>
          <a:xfrm>
            <a:off x="5983947" y="1331705"/>
            <a:ext cx="140138" cy="835265"/>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469604" y="2445787"/>
            <a:ext cx="945543" cy="553836"/>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488126" y="1756021"/>
            <a:ext cx="161978" cy="657415"/>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045675" y="1044670"/>
            <a:ext cx="937828" cy="196918"/>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26" name="Isosceles Triangle 25"/>
          <p:cNvSpPr/>
          <p:nvPr/>
        </p:nvSpPr>
        <p:spPr>
          <a:xfrm rot="18120000">
            <a:off x="4134136" y="801017"/>
            <a:ext cx="816473" cy="751516"/>
          </a:xfrm>
          <a:prstGeom prst="triangle">
            <a:avLst/>
          </a:prstGeom>
          <a:solidFill>
            <a:schemeClr val="accent5">
              <a:lumMod val="60000"/>
              <a:lumOff val="40000"/>
            </a:schemeClr>
          </a:solid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Freeform 43"/>
          <p:cNvSpPr>
            <a:spLocks/>
          </p:cNvSpPr>
          <p:nvPr/>
        </p:nvSpPr>
        <p:spPr bwMode="auto">
          <a:xfrm>
            <a:off x="4116700" y="826016"/>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43"/>
          <p:cNvSpPr>
            <a:spLocks/>
          </p:cNvSpPr>
          <p:nvPr/>
        </p:nvSpPr>
        <p:spPr bwMode="auto">
          <a:xfrm>
            <a:off x="4521819" y="1622384"/>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43"/>
          <p:cNvSpPr>
            <a:spLocks/>
          </p:cNvSpPr>
          <p:nvPr/>
        </p:nvSpPr>
        <p:spPr bwMode="auto">
          <a:xfrm>
            <a:off x="4335781" y="2298966"/>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43"/>
          <p:cNvSpPr>
            <a:spLocks/>
          </p:cNvSpPr>
          <p:nvPr/>
        </p:nvSpPr>
        <p:spPr bwMode="auto">
          <a:xfrm>
            <a:off x="4924800" y="918091"/>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43"/>
          <p:cNvSpPr>
            <a:spLocks/>
          </p:cNvSpPr>
          <p:nvPr/>
        </p:nvSpPr>
        <p:spPr bwMode="auto">
          <a:xfrm>
            <a:off x="5854565" y="1071355"/>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43"/>
          <p:cNvSpPr>
            <a:spLocks/>
          </p:cNvSpPr>
          <p:nvPr/>
        </p:nvSpPr>
        <p:spPr bwMode="auto">
          <a:xfrm>
            <a:off x="5965374" y="2063674"/>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3"/>
          <p:cNvSpPr>
            <a:spLocks/>
          </p:cNvSpPr>
          <p:nvPr/>
        </p:nvSpPr>
        <p:spPr bwMode="auto">
          <a:xfrm>
            <a:off x="5276009" y="2869448"/>
            <a:ext cx="258763" cy="260350"/>
          </a:xfrm>
          <a:custGeom>
            <a:avLst/>
            <a:gdLst>
              <a:gd name="T0" fmla="*/ 272 w 272"/>
              <a:gd name="T1" fmla="*/ 136 h 272"/>
              <a:gd name="T2" fmla="*/ 272 w 272"/>
              <a:gd name="T3" fmla="*/ 136 h 272"/>
              <a:gd name="T4" fmla="*/ 136 w 272"/>
              <a:gd name="T5" fmla="*/ 272 h 272"/>
              <a:gd name="T6" fmla="*/ 0 w 272"/>
              <a:gd name="T7" fmla="*/ 136 h 272"/>
              <a:gd name="T8" fmla="*/ 136 w 272"/>
              <a:gd name="T9" fmla="*/ 0 h 272"/>
              <a:gd name="T10" fmla="*/ 272 w 272"/>
              <a:gd name="T11" fmla="*/ 136 h 272"/>
              <a:gd name="T12" fmla="*/ 272 w 272"/>
              <a:gd name="T13" fmla="*/ 136 h 272"/>
            </a:gdLst>
            <a:ahLst/>
            <a:cxnLst>
              <a:cxn ang="0">
                <a:pos x="T0" y="T1"/>
              </a:cxn>
              <a:cxn ang="0">
                <a:pos x="T2" y="T3"/>
              </a:cxn>
              <a:cxn ang="0">
                <a:pos x="T4" y="T5"/>
              </a:cxn>
              <a:cxn ang="0">
                <a:pos x="T6" y="T7"/>
              </a:cxn>
              <a:cxn ang="0">
                <a:pos x="T8" y="T9"/>
              </a:cxn>
              <a:cxn ang="0">
                <a:pos x="T10" y="T11"/>
              </a:cxn>
              <a:cxn ang="0">
                <a:pos x="T12" y="T13"/>
              </a:cxn>
            </a:cxnLst>
            <a:rect l="0" t="0" r="r" b="b"/>
            <a:pathLst>
              <a:path w="272" h="272">
                <a:moveTo>
                  <a:pt x="272" y="136"/>
                </a:moveTo>
                <a:lnTo>
                  <a:pt x="272" y="136"/>
                </a:lnTo>
                <a:cubicBezTo>
                  <a:pt x="272" y="211"/>
                  <a:pt x="211" y="272"/>
                  <a:pt x="136" y="272"/>
                </a:cubicBezTo>
                <a:cubicBezTo>
                  <a:pt x="61" y="272"/>
                  <a:pt x="0" y="211"/>
                  <a:pt x="0" y="136"/>
                </a:cubicBezTo>
                <a:cubicBezTo>
                  <a:pt x="0" y="61"/>
                  <a:pt x="61" y="0"/>
                  <a:pt x="136" y="0"/>
                </a:cubicBezTo>
                <a:cubicBezTo>
                  <a:pt x="211" y="0"/>
                  <a:pt x="272" y="61"/>
                  <a:pt x="272" y="136"/>
                </a:cubicBezTo>
                <a:lnTo>
                  <a:pt x="272" y="136"/>
                </a:lnTo>
                <a:close/>
              </a:path>
            </a:pathLst>
          </a:custGeom>
          <a:solidFill>
            <a:srgbClr val="8F00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38" name="Straight Connector 37"/>
          <p:cNvCxnSpPr/>
          <p:nvPr/>
        </p:nvCxnSpPr>
        <p:spPr>
          <a:xfrm flipV="1">
            <a:off x="7474527" y="3556422"/>
            <a:ext cx="311728"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260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162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p:nvSpPr>
        <p:spPr>
          <a:xfrm>
            <a:off x="4152053" y="690879"/>
            <a:ext cx="1402080" cy="747803"/>
          </a:xfrm>
          <a:custGeom>
            <a:avLst/>
            <a:gdLst>
              <a:gd name="connsiteX0" fmla="*/ 1402080 w 1402080"/>
              <a:gd name="connsiteY0" fmla="*/ 203200 h 670560"/>
              <a:gd name="connsiteX1" fmla="*/ 1280160 w 1402080"/>
              <a:gd name="connsiteY1" fmla="*/ 121920 h 670560"/>
              <a:gd name="connsiteX2" fmla="*/ 1198880 w 1402080"/>
              <a:gd name="connsiteY2" fmla="*/ 81280 h 670560"/>
              <a:gd name="connsiteX3" fmla="*/ 1158240 w 1402080"/>
              <a:gd name="connsiteY3" fmla="*/ 60960 h 670560"/>
              <a:gd name="connsiteX4" fmla="*/ 975360 w 1402080"/>
              <a:gd name="connsiteY4" fmla="*/ 0 h 670560"/>
              <a:gd name="connsiteX5" fmla="*/ 670560 w 1402080"/>
              <a:gd name="connsiteY5" fmla="*/ 40640 h 670560"/>
              <a:gd name="connsiteX6" fmla="*/ 650240 w 1402080"/>
              <a:gd name="connsiteY6" fmla="*/ 60960 h 670560"/>
              <a:gd name="connsiteX7" fmla="*/ 568960 w 1402080"/>
              <a:gd name="connsiteY7" fmla="*/ 182880 h 670560"/>
              <a:gd name="connsiteX8" fmla="*/ 528320 w 1402080"/>
              <a:gd name="connsiteY8" fmla="*/ 304800 h 670560"/>
              <a:gd name="connsiteX9" fmla="*/ 508000 w 1402080"/>
              <a:gd name="connsiteY9" fmla="*/ 365760 h 670560"/>
              <a:gd name="connsiteX10" fmla="*/ 467360 w 1402080"/>
              <a:gd name="connsiteY10" fmla="*/ 548640 h 670560"/>
              <a:gd name="connsiteX11" fmla="*/ 426720 w 1402080"/>
              <a:gd name="connsiteY11" fmla="*/ 589280 h 670560"/>
              <a:gd name="connsiteX12" fmla="*/ 365760 w 1402080"/>
              <a:gd name="connsiteY12" fmla="*/ 650240 h 670560"/>
              <a:gd name="connsiteX13" fmla="*/ 325120 w 1402080"/>
              <a:gd name="connsiteY13" fmla="*/ 670560 h 670560"/>
              <a:gd name="connsiteX14" fmla="*/ 223520 w 1402080"/>
              <a:gd name="connsiteY14" fmla="*/ 650240 h 670560"/>
              <a:gd name="connsiteX15" fmla="*/ 203200 w 1402080"/>
              <a:gd name="connsiteY15" fmla="*/ 609600 h 670560"/>
              <a:gd name="connsiteX16" fmla="*/ 162560 w 1402080"/>
              <a:gd name="connsiteY16" fmla="*/ 548640 h 670560"/>
              <a:gd name="connsiteX17" fmla="*/ 142240 w 1402080"/>
              <a:gd name="connsiteY17" fmla="*/ 508000 h 670560"/>
              <a:gd name="connsiteX18" fmla="*/ 101600 w 1402080"/>
              <a:gd name="connsiteY18" fmla="*/ 447040 h 670560"/>
              <a:gd name="connsiteX19" fmla="*/ 40640 w 1402080"/>
              <a:gd name="connsiteY19" fmla="*/ 264160 h 670560"/>
              <a:gd name="connsiteX20" fmla="*/ 0 w 1402080"/>
              <a:gd name="connsiteY20" fmla="*/ 24384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080" h="670560">
                <a:moveTo>
                  <a:pt x="1402080" y="203200"/>
                </a:moveTo>
                <a:cubicBezTo>
                  <a:pt x="1325974" y="127094"/>
                  <a:pt x="1368382" y="151327"/>
                  <a:pt x="1280160" y="121920"/>
                </a:cubicBezTo>
                <a:cubicBezTo>
                  <a:pt x="1241214" y="82974"/>
                  <a:pt x="1276710" y="112412"/>
                  <a:pt x="1198880" y="81280"/>
                </a:cubicBezTo>
                <a:cubicBezTo>
                  <a:pt x="1184818" y="75655"/>
                  <a:pt x="1172474" y="66136"/>
                  <a:pt x="1158240" y="60960"/>
                </a:cubicBezTo>
                <a:cubicBezTo>
                  <a:pt x="1097851" y="39000"/>
                  <a:pt x="975360" y="0"/>
                  <a:pt x="975360" y="0"/>
                </a:cubicBezTo>
                <a:cubicBezTo>
                  <a:pt x="873760" y="13547"/>
                  <a:pt x="771304" y="21751"/>
                  <a:pt x="670560" y="40640"/>
                </a:cubicBezTo>
                <a:cubicBezTo>
                  <a:pt x="661145" y="42405"/>
                  <a:pt x="655168" y="52746"/>
                  <a:pt x="650240" y="60960"/>
                </a:cubicBezTo>
                <a:cubicBezTo>
                  <a:pt x="576429" y="183979"/>
                  <a:pt x="646580" y="105260"/>
                  <a:pt x="568960" y="182880"/>
                </a:cubicBezTo>
                <a:lnTo>
                  <a:pt x="528320" y="304800"/>
                </a:lnTo>
                <a:cubicBezTo>
                  <a:pt x="521547" y="325120"/>
                  <a:pt x="511521" y="344632"/>
                  <a:pt x="508000" y="365760"/>
                </a:cubicBezTo>
                <a:cubicBezTo>
                  <a:pt x="503896" y="390381"/>
                  <a:pt x="490448" y="510161"/>
                  <a:pt x="467360" y="548640"/>
                </a:cubicBezTo>
                <a:cubicBezTo>
                  <a:pt x="457503" y="565068"/>
                  <a:pt x="440267" y="575733"/>
                  <a:pt x="426720" y="589280"/>
                </a:cubicBezTo>
                <a:lnTo>
                  <a:pt x="365760" y="650240"/>
                </a:lnTo>
                <a:lnTo>
                  <a:pt x="325120" y="670560"/>
                </a:lnTo>
                <a:cubicBezTo>
                  <a:pt x="291253" y="663787"/>
                  <a:pt x="254411" y="665686"/>
                  <a:pt x="223520" y="650240"/>
                </a:cubicBezTo>
                <a:cubicBezTo>
                  <a:pt x="209973" y="643467"/>
                  <a:pt x="210992" y="622587"/>
                  <a:pt x="203200" y="609600"/>
                </a:cubicBezTo>
                <a:cubicBezTo>
                  <a:pt x="190635" y="588659"/>
                  <a:pt x="175125" y="569581"/>
                  <a:pt x="162560" y="548640"/>
                </a:cubicBezTo>
                <a:cubicBezTo>
                  <a:pt x="154768" y="535653"/>
                  <a:pt x="150641" y="520602"/>
                  <a:pt x="142240" y="508000"/>
                </a:cubicBezTo>
                <a:cubicBezTo>
                  <a:pt x="80181" y="414911"/>
                  <a:pt x="175266" y="594372"/>
                  <a:pt x="101600" y="447040"/>
                </a:cubicBezTo>
                <a:cubicBezTo>
                  <a:pt x="78571" y="285835"/>
                  <a:pt x="115147" y="338667"/>
                  <a:pt x="40640" y="264160"/>
                </a:cubicBezTo>
                <a:cubicBezTo>
                  <a:pt x="15531" y="239051"/>
                  <a:pt x="29899" y="243840"/>
                  <a:pt x="0" y="24384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3881651" y="583804"/>
            <a:ext cx="599356" cy="691563"/>
          </a:xfrm>
          <a:prstGeom prst="rect">
            <a:avLst/>
          </a:prstGeom>
        </p:spPr>
      </p:pic>
      <p:grpSp>
        <p:nvGrpSpPr>
          <p:cNvPr id="24" name="Group 23"/>
          <p:cNvGrpSpPr/>
          <p:nvPr/>
        </p:nvGrpSpPr>
        <p:grpSpPr>
          <a:xfrm>
            <a:off x="6807743" y="2303621"/>
            <a:ext cx="2259417" cy="2250759"/>
            <a:chOff x="6807743" y="2303621"/>
            <a:chExt cx="2259417" cy="2250759"/>
          </a:xfrm>
        </p:grpSpPr>
        <p:grpSp>
          <p:nvGrpSpPr>
            <p:cNvPr id="26" name="Group 25"/>
            <p:cNvGrpSpPr/>
            <p:nvPr/>
          </p:nvGrpSpPr>
          <p:grpSpPr>
            <a:xfrm>
              <a:off x="6807743" y="2303621"/>
              <a:ext cx="2259417" cy="2250759"/>
              <a:chOff x="6807743" y="3717792"/>
              <a:chExt cx="2259417" cy="2250759"/>
            </a:xfrm>
          </p:grpSpPr>
          <p:sp>
            <p:nvSpPr>
              <p:cNvPr id="28" name="TextBox 27"/>
              <p:cNvSpPr txBox="1"/>
              <p:nvPr/>
            </p:nvSpPr>
            <p:spPr>
              <a:xfrm rot="16200000">
                <a:off x="6370065" y="4155470"/>
                <a:ext cx="1337022" cy="461665"/>
              </a:xfrm>
              <a:prstGeom prst="rect">
                <a:avLst/>
              </a:prstGeom>
              <a:noFill/>
            </p:spPr>
            <p:txBody>
              <a:bodyPr wrap="square" rtlCol="0">
                <a:spAutoFit/>
              </a:bodyPr>
              <a:lstStyle/>
              <a:p>
                <a:r>
                  <a:rPr lang="en-US" sz="2400" dirty="0"/>
                  <a:t>Cycles</a:t>
                </a:r>
              </a:p>
            </p:txBody>
          </p:sp>
          <p:sp>
            <p:nvSpPr>
              <p:cNvPr id="31" name="TextBox 30"/>
              <p:cNvSpPr txBox="1"/>
              <p:nvPr/>
            </p:nvSpPr>
            <p:spPr>
              <a:xfrm>
                <a:off x="7730138" y="5506886"/>
                <a:ext cx="1337022" cy="461665"/>
              </a:xfrm>
              <a:prstGeom prst="rect">
                <a:avLst/>
              </a:prstGeom>
              <a:noFill/>
            </p:spPr>
            <p:txBody>
              <a:bodyPr wrap="square" rtlCol="0">
                <a:spAutoFit/>
              </a:bodyPr>
              <a:lstStyle/>
              <a:p>
                <a:r>
                  <a:rPr lang="en-US" sz="2400" dirty="0"/>
                  <a:t>Time</a:t>
                </a:r>
              </a:p>
            </p:txBody>
          </p:sp>
          <p:cxnSp>
            <p:nvCxnSpPr>
              <p:cNvPr id="33" name="Straight Connector 32"/>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7" name="Straight Connector 26"/>
            <p:cNvCxnSpPr/>
            <p:nvPr/>
          </p:nvCxnSpPr>
          <p:spPr>
            <a:xfrm flipV="1">
              <a:off x="7474527" y="3556422"/>
              <a:ext cx="311728" cy="0"/>
            </a:xfrm>
            <a:prstGeom prst="line">
              <a:avLst/>
            </a:prstGeom>
            <a:ln w="57150"/>
            <a:effectLst/>
          </p:spPr>
          <p:style>
            <a:lnRef idx="2">
              <a:schemeClr val="accent1"/>
            </a:lnRef>
            <a:fillRef idx="0">
              <a:schemeClr val="accent1"/>
            </a:fillRef>
            <a:effectRef idx="1">
              <a:schemeClr val="accent1"/>
            </a:effectRef>
            <a:fontRef idx="minor">
              <a:schemeClr val="tx1"/>
            </a:fontRef>
          </p:style>
        </p:cxnSp>
      </p:grpSp>
      <p:sp>
        <p:nvSpPr>
          <p:cNvPr id="25" name="Oval 24"/>
          <p:cNvSpPr/>
          <p:nvPr/>
        </p:nvSpPr>
        <p:spPr>
          <a:xfrm>
            <a:off x="3900298" y="188619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29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a:t>0.)  Start by adding 0-dimensional data points </a:t>
            </a:r>
          </a:p>
          <a:p>
            <a:endParaRPr lang="en-US" sz="800" dirty="0"/>
          </a:p>
          <a:p>
            <a:r>
              <a:rPr lang="en-US" sz="3200" dirty="0">
                <a:solidFill>
                  <a:srgbClr val="0000FF"/>
                </a:solidFill>
              </a:rPr>
              <a:t>Note:  we only need a definition of closeness between data points.  The data points do not need to be actual points in </a:t>
            </a:r>
            <a:r>
              <a:rPr lang="en-US" sz="3200" dirty="0" err="1">
                <a:solidFill>
                  <a:srgbClr val="0000FF"/>
                </a:solidFill>
              </a:rPr>
              <a:t>R</a:t>
            </a:r>
            <a:r>
              <a:rPr lang="en-US" sz="3200" baseline="30000" dirty="0" err="1">
                <a:solidFill>
                  <a:srgbClr val="0000FF"/>
                </a:solidFill>
              </a:rPr>
              <a:t>n</a:t>
            </a:r>
            <a:endParaRPr lang="en-US" sz="3200" baseline="30000" dirty="0">
              <a:solidFill>
                <a:srgbClr val="0000FF"/>
              </a:solidFill>
            </a:endParaRPr>
          </a:p>
        </p:txBody>
      </p:sp>
      <p:sp>
        <p:nvSpPr>
          <p:cNvPr id="3" name="TextBox 2"/>
          <p:cNvSpPr txBox="1"/>
          <p:nvPr/>
        </p:nvSpPr>
        <p:spPr>
          <a:xfrm>
            <a:off x="201798" y="1012680"/>
            <a:ext cx="2525272" cy="584776"/>
          </a:xfrm>
          <a:prstGeom prst="rect">
            <a:avLst/>
          </a:prstGeom>
          <a:noFill/>
        </p:spPr>
        <p:txBody>
          <a:bodyPr wrap="square" rtlCol="0">
            <a:spAutoFit/>
          </a:bodyPr>
          <a:lstStyle/>
          <a:p>
            <a:r>
              <a:rPr lang="en-US" sz="3200" dirty="0"/>
              <a:t>(dog, happy)</a:t>
            </a:r>
          </a:p>
        </p:txBody>
      </p:sp>
      <p:sp>
        <p:nvSpPr>
          <p:cNvPr id="11" name="TextBox 10"/>
          <p:cNvSpPr txBox="1"/>
          <p:nvPr/>
        </p:nvSpPr>
        <p:spPr>
          <a:xfrm>
            <a:off x="201798" y="2840630"/>
            <a:ext cx="2911423" cy="584776"/>
          </a:xfrm>
          <a:prstGeom prst="rect">
            <a:avLst/>
          </a:prstGeom>
          <a:noFill/>
        </p:spPr>
        <p:txBody>
          <a:bodyPr wrap="square" rtlCol="0">
            <a:spAutoFit/>
          </a:bodyPr>
          <a:lstStyle/>
          <a:p>
            <a:r>
              <a:rPr lang="en-US" sz="3200" dirty="0"/>
              <a:t>(dog, content)</a:t>
            </a:r>
          </a:p>
        </p:txBody>
      </p:sp>
      <p:sp>
        <p:nvSpPr>
          <p:cNvPr id="12" name="TextBox 11"/>
          <p:cNvSpPr txBox="1"/>
          <p:nvPr/>
        </p:nvSpPr>
        <p:spPr>
          <a:xfrm>
            <a:off x="2199671" y="2162669"/>
            <a:ext cx="2774722" cy="584776"/>
          </a:xfrm>
          <a:prstGeom prst="rect">
            <a:avLst/>
          </a:prstGeom>
          <a:noFill/>
        </p:spPr>
        <p:txBody>
          <a:bodyPr wrap="square" rtlCol="0">
            <a:spAutoFit/>
          </a:bodyPr>
          <a:lstStyle/>
          <a:p>
            <a:r>
              <a:rPr lang="en-US" sz="3200" dirty="0"/>
              <a:t>(wolf, mirthful)</a:t>
            </a:r>
          </a:p>
        </p:txBody>
      </p:sp>
      <p:pic>
        <p:nvPicPr>
          <p:cNvPr id="14" name="Picture 13"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1023171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a:t>Cycles</a:t>
              </a:r>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a:t>Time</a:t>
              </a:r>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162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798288" y="919685"/>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3124781" y="1187988"/>
            <a:ext cx="599356" cy="691563"/>
          </a:xfrm>
          <a:prstGeom prst="rect">
            <a:avLst/>
          </a:prstGeom>
        </p:spPr>
      </p:pic>
      <p:grpSp>
        <p:nvGrpSpPr>
          <p:cNvPr id="31" name="Group 30"/>
          <p:cNvGrpSpPr/>
          <p:nvPr/>
        </p:nvGrpSpPr>
        <p:grpSpPr>
          <a:xfrm>
            <a:off x="3608614" y="690879"/>
            <a:ext cx="1945519" cy="747803"/>
            <a:chOff x="3608614" y="690880"/>
            <a:chExt cx="1945519" cy="670560"/>
          </a:xfrm>
        </p:grpSpPr>
        <p:sp>
          <p:nvSpPr>
            <p:cNvPr id="34" name="Freeform 33"/>
            <p:cNvSpPr/>
            <p:nvPr/>
          </p:nvSpPr>
          <p:spPr>
            <a:xfrm>
              <a:off x="3608614" y="930729"/>
              <a:ext cx="553513" cy="367392"/>
            </a:xfrm>
            <a:custGeom>
              <a:avLst/>
              <a:gdLst>
                <a:gd name="connsiteX0" fmla="*/ 906236 w 906236"/>
                <a:gd name="connsiteY0" fmla="*/ 0 h 367392"/>
                <a:gd name="connsiteX1" fmla="*/ 318407 w 906236"/>
                <a:gd name="connsiteY1" fmla="*/ 24492 h 367392"/>
                <a:gd name="connsiteX2" fmla="*/ 293915 w 906236"/>
                <a:gd name="connsiteY2" fmla="*/ 48985 h 367392"/>
                <a:gd name="connsiteX3" fmla="*/ 244929 w 906236"/>
                <a:gd name="connsiteY3" fmla="*/ 73478 h 367392"/>
                <a:gd name="connsiteX4" fmla="*/ 195943 w 906236"/>
                <a:gd name="connsiteY4" fmla="*/ 122464 h 367392"/>
                <a:gd name="connsiteX5" fmla="*/ 146957 w 906236"/>
                <a:gd name="connsiteY5" fmla="*/ 293914 h 367392"/>
                <a:gd name="connsiteX6" fmla="*/ 97972 w 906236"/>
                <a:gd name="connsiteY6" fmla="*/ 342900 h 367392"/>
                <a:gd name="connsiteX7" fmla="*/ 73479 w 906236"/>
                <a:gd name="connsiteY7" fmla="*/ 367392 h 367392"/>
                <a:gd name="connsiteX8" fmla="*/ 0 w 906236"/>
                <a:gd name="connsiteY8" fmla="*/ 367392 h 3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236" h="367392">
                  <a:moveTo>
                    <a:pt x="906236" y="0"/>
                  </a:moveTo>
                  <a:cubicBezTo>
                    <a:pt x="710293" y="8164"/>
                    <a:pt x="513895" y="8853"/>
                    <a:pt x="318407" y="24492"/>
                  </a:cubicBezTo>
                  <a:cubicBezTo>
                    <a:pt x="306898" y="25413"/>
                    <a:pt x="303522" y="42580"/>
                    <a:pt x="293915" y="48985"/>
                  </a:cubicBezTo>
                  <a:cubicBezTo>
                    <a:pt x="278725" y="59112"/>
                    <a:pt x="259534" y="62524"/>
                    <a:pt x="244929" y="73478"/>
                  </a:cubicBezTo>
                  <a:cubicBezTo>
                    <a:pt x="226455" y="87333"/>
                    <a:pt x="195943" y="122464"/>
                    <a:pt x="195943" y="122464"/>
                  </a:cubicBezTo>
                  <a:cubicBezTo>
                    <a:pt x="179614" y="179614"/>
                    <a:pt x="171097" y="239600"/>
                    <a:pt x="146957" y="293914"/>
                  </a:cubicBezTo>
                  <a:cubicBezTo>
                    <a:pt x="137579" y="315016"/>
                    <a:pt x="114301" y="326571"/>
                    <a:pt x="97972" y="342900"/>
                  </a:cubicBezTo>
                  <a:cubicBezTo>
                    <a:pt x="89808" y="351064"/>
                    <a:pt x="85025" y="367392"/>
                    <a:pt x="73479" y="367392"/>
                  </a:cubicBezTo>
                  <a:lnTo>
                    <a:pt x="0" y="367392"/>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p:nvSpPr>
          <p:spPr>
            <a:xfrm>
              <a:off x="4152053" y="690880"/>
              <a:ext cx="1402080" cy="670560"/>
            </a:xfrm>
            <a:custGeom>
              <a:avLst/>
              <a:gdLst>
                <a:gd name="connsiteX0" fmla="*/ 1402080 w 1402080"/>
                <a:gd name="connsiteY0" fmla="*/ 203200 h 670560"/>
                <a:gd name="connsiteX1" fmla="*/ 1280160 w 1402080"/>
                <a:gd name="connsiteY1" fmla="*/ 121920 h 670560"/>
                <a:gd name="connsiteX2" fmla="*/ 1198880 w 1402080"/>
                <a:gd name="connsiteY2" fmla="*/ 81280 h 670560"/>
                <a:gd name="connsiteX3" fmla="*/ 1158240 w 1402080"/>
                <a:gd name="connsiteY3" fmla="*/ 60960 h 670560"/>
                <a:gd name="connsiteX4" fmla="*/ 975360 w 1402080"/>
                <a:gd name="connsiteY4" fmla="*/ 0 h 670560"/>
                <a:gd name="connsiteX5" fmla="*/ 670560 w 1402080"/>
                <a:gd name="connsiteY5" fmla="*/ 40640 h 670560"/>
                <a:gd name="connsiteX6" fmla="*/ 650240 w 1402080"/>
                <a:gd name="connsiteY6" fmla="*/ 60960 h 670560"/>
                <a:gd name="connsiteX7" fmla="*/ 568960 w 1402080"/>
                <a:gd name="connsiteY7" fmla="*/ 182880 h 670560"/>
                <a:gd name="connsiteX8" fmla="*/ 528320 w 1402080"/>
                <a:gd name="connsiteY8" fmla="*/ 304800 h 670560"/>
                <a:gd name="connsiteX9" fmla="*/ 508000 w 1402080"/>
                <a:gd name="connsiteY9" fmla="*/ 365760 h 670560"/>
                <a:gd name="connsiteX10" fmla="*/ 467360 w 1402080"/>
                <a:gd name="connsiteY10" fmla="*/ 548640 h 670560"/>
                <a:gd name="connsiteX11" fmla="*/ 426720 w 1402080"/>
                <a:gd name="connsiteY11" fmla="*/ 589280 h 670560"/>
                <a:gd name="connsiteX12" fmla="*/ 365760 w 1402080"/>
                <a:gd name="connsiteY12" fmla="*/ 650240 h 670560"/>
                <a:gd name="connsiteX13" fmla="*/ 325120 w 1402080"/>
                <a:gd name="connsiteY13" fmla="*/ 670560 h 670560"/>
                <a:gd name="connsiteX14" fmla="*/ 223520 w 1402080"/>
                <a:gd name="connsiteY14" fmla="*/ 650240 h 670560"/>
                <a:gd name="connsiteX15" fmla="*/ 203200 w 1402080"/>
                <a:gd name="connsiteY15" fmla="*/ 609600 h 670560"/>
                <a:gd name="connsiteX16" fmla="*/ 162560 w 1402080"/>
                <a:gd name="connsiteY16" fmla="*/ 548640 h 670560"/>
                <a:gd name="connsiteX17" fmla="*/ 142240 w 1402080"/>
                <a:gd name="connsiteY17" fmla="*/ 508000 h 670560"/>
                <a:gd name="connsiteX18" fmla="*/ 101600 w 1402080"/>
                <a:gd name="connsiteY18" fmla="*/ 447040 h 670560"/>
                <a:gd name="connsiteX19" fmla="*/ 40640 w 1402080"/>
                <a:gd name="connsiteY19" fmla="*/ 264160 h 670560"/>
                <a:gd name="connsiteX20" fmla="*/ 0 w 1402080"/>
                <a:gd name="connsiteY20" fmla="*/ 24384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080" h="670560">
                  <a:moveTo>
                    <a:pt x="1402080" y="203200"/>
                  </a:moveTo>
                  <a:cubicBezTo>
                    <a:pt x="1325974" y="127094"/>
                    <a:pt x="1368382" y="151327"/>
                    <a:pt x="1280160" y="121920"/>
                  </a:cubicBezTo>
                  <a:cubicBezTo>
                    <a:pt x="1241214" y="82974"/>
                    <a:pt x="1276710" y="112412"/>
                    <a:pt x="1198880" y="81280"/>
                  </a:cubicBezTo>
                  <a:cubicBezTo>
                    <a:pt x="1184818" y="75655"/>
                    <a:pt x="1172474" y="66136"/>
                    <a:pt x="1158240" y="60960"/>
                  </a:cubicBezTo>
                  <a:cubicBezTo>
                    <a:pt x="1097851" y="39000"/>
                    <a:pt x="975360" y="0"/>
                    <a:pt x="975360" y="0"/>
                  </a:cubicBezTo>
                  <a:cubicBezTo>
                    <a:pt x="873760" y="13547"/>
                    <a:pt x="771304" y="21751"/>
                    <a:pt x="670560" y="40640"/>
                  </a:cubicBezTo>
                  <a:cubicBezTo>
                    <a:pt x="661145" y="42405"/>
                    <a:pt x="655168" y="52746"/>
                    <a:pt x="650240" y="60960"/>
                  </a:cubicBezTo>
                  <a:cubicBezTo>
                    <a:pt x="576429" y="183979"/>
                    <a:pt x="646580" y="105260"/>
                    <a:pt x="568960" y="182880"/>
                  </a:cubicBezTo>
                  <a:lnTo>
                    <a:pt x="528320" y="304800"/>
                  </a:lnTo>
                  <a:cubicBezTo>
                    <a:pt x="521547" y="325120"/>
                    <a:pt x="511521" y="344632"/>
                    <a:pt x="508000" y="365760"/>
                  </a:cubicBezTo>
                  <a:cubicBezTo>
                    <a:pt x="503896" y="390381"/>
                    <a:pt x="490448" y="510161"/>
                    <a:pt x="467360" y="548640"/>
                  </a:cubicBezTo>
                  <a:cubicBezTo>
                    <a:pt x="457503" y="565068"/>
                    <a:pt x="440267" y="575733"/>
                    <a:pt x="426720" y="589280"/>
                  </a:cubicBezTo>
                  <a:lnTo>
                    <a:pt x="365760" y="650240"/>
                  </a:lnTo>
                  <a:lnTo>
                    <a:pt x="325120" y="670560"/>
                  </a:lnTo>
                  <a:cubicBezTo>
                    <a:pt x="291253" y="663787"/>
                    <a:pt x="254411" y="665686"/>
                    <a:pt x="223520" y="650240"/>
                  </a:cubicBezTo>
                  <a:cubicBezTo>
                    <a:pt x="209973" y="643467"/>
                    <a:pt x="210992" y="622587"/>
                    <a:pt x="203200" y="609600"/>
                  </a:cubicBezTo>
                  <a:cubicBezTo>
                    <a:pt x="190635" y="588659"/>
                    <a:pt x="175125" y="569581"/>
                    <a:pt x="162560" y="548640"/>
                  </a:cubicBezTo>
                  <a:cubicBezTo>
                    <a:pt x="154768" y="535653"/>
                    <a:pt x="150641" y="520602"/>
                    <a:pt x="142240" y="508000"/>
                  </a:cubicBezTo>
                  <a:cubicBezTo>
                    <a:pt x="80181" y="414911"/>
                    <a:pt x="175266" y="594372"/>
                    <a:pt x="101600" y="447040"/>
                  </a:cubicBezTo>
                  <a:cubicBezTo>
                    <a:pt x="78571" y="285835"/>
                    <a:pt x="115147" y="338667"/>
                    <a:pt x="40640" y="264160"/>
                  </a:cubicBezTo>
                  <a:cubicBezTo>
                    <a:pt x="15531" y="239051"/>
                    <a:pt x="29899" y="243840"/>
                    <a:pt x="0" y="24384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2" name="Straight Connector 41"/>
          <p:cNvCxnSpPr/>
          <p:nvPr/>
        </p:nvCxnSpPr>
        <p:spPr>
          <a:xfrm>
            <a:off x="7474527" y="3556422"/>
            <a:ext cx="567294" cy="0"/>
          </a:xfrm>
          <a:prstGeom prst="line">
            <a:avLst/>
          </a:prstGeom>
          <a:ln w="57150"/>
          <a:effectLst/>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3900298" y="188619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644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a:t>Cycles</a:t>
              </a:r>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a:t>Time</a:t>
              </a:r>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162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798288" y="919685"/>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375231" y="1749721"/>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3388179" y="1347107"/>
            <a:ext cx="269421" cy="808264"/>
          </a:xfrm>
          <a:custGeom>
            <a:avLst/>
            <a:gdLst>
              <a:gd name="connsiteX0" fmla="*/ 269421 w 269421"/>
              <a:gd name="connsiteY0" fmla="*/ 0 h 808264"/>
              <a:gd name="connsiteX1" fmla="*/ 195942 w 269421"/>
              <a:gd name="connsiteY1" fmla="*/ 122464 h 808264"/>
              <a:gd name="connsiteX2" fmla="*/ 171450 w 269421"/>
              <a:gd name="connsiteY2" fmla="*/ 171450 h 808264"/>
              <a:gd name="connsiteX3" fmla="*/ 146957 w 269421"/>
              <a:gd name="connsiteY3" fmla="*/ 195943 h 808264"/>
              <a:gd name="connsiteX4" fmla="*/ 73478 w 269421"/>
              <a:gd name="connsiteY4" fmla="*/ 293914 h 808264"/>
              <a:gd name="connsiteX5" fmla="*/ 0 w 269421"/>
              <a:gd name="connsiteY5" fmla="*/ 318407 h 808264"/>
              <a:gd name="connsiteX6" fmla="*/ 24492 w 269421"/>
              <a:gd name="connsiteY6" fmla="*/ 612322 h 808264"/>
              <a:gd name="connsiteX7" fmla="*/ 73478 w 269421"/>
              <a:gd name="connsiteY7" fmla="*/ 636814 h 808264"/>
              <a:gd name="connsiteX8" fmla="*/ 122464 w 269421"/>
              <a:gd name="connsiteY8" fmla="*/ 685800 h 808264"/>
              <a:gd name="connsiteX9" fmla="*/ 146957 w 269421"/>
              <a:gd name="connsiteY9" fmla="*/ 710293 h 808264"/>
              <a:gd name="connsiteX10" fmla="*/ 171450 w 269421"/>
              <a:gd name="connsiteY10" fmla="*/ 734786 h 808264"/>
              <a:gd name="connsiteX11" fmla="*/ 195942 w 269421"/>
              <a:gd name="connsiteY11" fmla="*/ 783772 h 808264"/>
              <a:gd name="connsiteX12" fmla="*/ 220435 w 269421"/>
              <a:gd name="connsiteY12" fmla="*/ 808264 h 80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21" h="808264">
                <a:moveTo>
                  <a:pt x="269421" y="0"/>
                </a:moveTo>
                <a:cubicBezTo>
                  <a:pt x="215272" y="108299"/>
                  <a:pt x="246253" y="72155"/>
                  <a:pt x="195942" y="122464"/>
                </a:cubicBezTo>
                <a:cubicBezTo>
                  <a:pt x="187778" y="138793"/>
                  <a:pt x="181576" y="156260"/>
                  <a:pt x="171450" y="171450"/>
                </a:cubicBezTo>
                <a:cubicBezTo>
                  <a:pt x="165045" y="181057"/>
                  <a:pt x="153362" y="186336"/>
                  <a:pt x="146957" y="195943"/>
                </a:cubicBezTo>
                <a:cubicBezTo>
                  <a:pt x="125175" y="228616"/>
                  <a:pt x="118882" y="278779"/>
                  <a:pt x="73478" y="293914"/>
                </a:cubicBezTo>
                <a:lnTo>
                  <a:pt x="0" y="318407"/>
                </a:lnTo>
                <a:cubicBezTo>
                  <a:pt x="8164" y="416379"/>
                  <a:pt x="2386" y="516528"/>
                  <a:pt x="24492" y="612322"/>
                </a:cubicBezTo>
                <a:cubicBezTo>
                  <a:pt x="28597" y="630110"/>
                  <a:pt x="58873" y="625861"/>
                  <a:pt x="73478" y="636814"/>
                </a:cubicBezTo>
                <a:cubicBezTo>
                  <a:pt x="91952" y="650669"/>
                  <a:pt x="106135" y="669471"/>
                  <a:pt x="122464" y="685800"/>
                </a:cubicBezTo>
                <a:lnTo>
                  <a:pt x="146957" y="710293"/>
                </a:lnTo>
                <a:lnTo>
                  <a:pt x="171450" y="734786"/>
                </a:lnTo>
                <a:cubicBezTo>
                  <a:pt x="179614" y="751115"/>
                  <a:pt x="185816" y="768582"/>
                  <a:pt x="195942" y="783772"/>
                </a:cubicBezTo>
                <a:cubicBezTo>
                  <a:pt x="202346" y="793379"/>
                  <a:pt x="220435" y="808264"/>
                  <a:pt x="220435" y="808264"/>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3593002" y="1974326"/>
            <a:ext cx="599356" cy="691563"/>
          </a:xfrm>
          <a:prstGeom prst="rect">
            <a:avLst/>
          </a:prstGeom>
        </p:spPr>
      </p:pic>
      <p:grpSp>
        <p:nvGrpSpPr>
          <p:cNvPr id="28" name="Group 27"/>
          <p:cNvGrpSpPr/>
          <p:nvPr/>
        </p:nvGrpSpPr>
        <p:grpSpPr>
          <a:xfrm>
            <a:off x="3608614" y="690879"/>
            <a:ext cx="1945519" cy="747803"/>
            <a:chOff x="3608614" y="690880"/>
            <a:chExt cx="1945519" cy="670560"/>
          </a:xfrm>
        </p:grpSpPr>
        <p:sp>
          <p:nvSpPr>
            <p:cNvPr id="31" name="Freeform 30"/>
            <p:cNvSpPr/>
            <p:nvPr/>
          </p:nvSpPr>
          <p:spPr>
            <a:xfrm>
              <a:off x="3608614" y="930729"/>
              <a:ext cx="553513" cy="367392"/>
            </a:xfrm>
            <a:custGeom>
              <a:avLst/>
              <a:gdLst>
                <a:gd name="connsiteX0" fmla="*/ 906236 w 906236"/>
                <a:gd name="connsiteY0" fmla="*/ 0 h 367392"/>
                <a:gd name="connsiteX1" fmla="*/ 318407 w 906236"/>
                <a:gd name="connsiteY1" fmla="*/ 24492 h 367392"/>
                <a:gd name="connsiteX2" fmla="*/ 293915 w 906236"/>
                <a:gd name="connsiteY2" fmla="*/ 48985 h 367392"/>
                <a:gd name="connsiteX3" fmla="*/ 244929 w 906236"/>
                <a:gd name="connsiteY3" fmla="*/ 73478 h 367392"/>
                <a:gd name="connsiteX4" fmla="*/ 195943 w 906236"/>
                <a:gd name="connsiteY4" fmla="*/ 122464 h 367392"/>
                <a:gd name="connsiteX5" fmla="*/ 146957 w 906236"/>
                <a:gd name="connsiteY5" fmla="*/ 293914 h 367392"/>
                <a:gd name="connsiteX6" fmla="*/ 97972 w 906236"/>
                <a:gd name="connsiteY6" fmla="*/ 342900 h 367392"/>
                <a:gd name="connsiteX7" fmla="*/ 73479 w 906236"/>
                <a:gd name="connsiteY7" fmla="*/ 367392 h 367392"/>
                <a:gd name="connsiteX8" fmla="*/ 0 w 906236"/>
                <a:gd name="connsiteY8" fmla="*/ 367392 h 3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236" h="367392">
                  <a:moveTo>
                    <a:pt x="906236" y="0"/>
                  </a:moveTo>
                  <a:cubicBezTo>
                    <a:pt x="710293" y="8164"/>
                    <a:pt x="513895" y="8853"/>
                    <a:pt x="318407" y="24492"/>
                  </a:cubicBezTo>
                  <a:cubicBezTo>
                    <a:pt x="306898" y="25413"/>
                    <a:pt x="303522" y="42580"/>
                    <a:pt x="293915" y="48985"/>
                  </a:cubicBezTo>
                  <a:cubicBezTo>
                    <a:pt x="278725" y="59112"/>
                    <a:pt x="259534" y="62524"/>
                    <a:pt x="244929" y="73478"/>
                  </a:cubicBezTo>
                  <a:cubicBezTo>
                    <a:pt x="226455" y="87333"/>
                    <a:pt x="195943" y="122464"/>
                    <a:pt x="195943" y="122464"/>
                  </a:cubicBezTo>
                  <a:cubicBezTo>
                    <a:pt x="179614" y="179614"/>
                    <a:pt x="171097" y="239600"/>
                    <a:pt x="146957" y="293914"/>
                  </a:cubicBezTo>
                  <a:cubicBezTo>
                    <a:pt x="137579" y="315016"/>
                    <a:pt x="114301" y="326571"/>
                    <a:pt x="97972" y="342900"/>
                  </a:cubicBezTo>
                  <a:cubicBezTo>
                    <a:pt x="89808" y="351064"/>
                    <a:pt x="85025" y="367392"/>
                    <a:pt x="73479" y="367392"/>
                  </a:cubicBezTo>
                  <a:lnTo>
                    <a:pt x="0" y="367392"/>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4152053" y="690880"/>
              <a:ext cx="1402080" cy="670560"/>
            </a:xfrm>
            <a:custGeom>
              <a:avLst/>
              <a:gdLst>
                <a:gd name="connsiteX0" fmla="*/ 1402080 w 1402080"/>
                <a:gd name="connsiteY0" fmla="*/ 203200 h 670560"/>
                <a:gd name="connsiteX1" fmla="*/ 1280160 w 1402080"/>
                <a:gd name="connsiteY1" fmla="*/ 121920 h 670560"/>
                <a:gd name="connsiteX2" fmla="*/ 1198880 w 1402080"/>
                <a:gd name="connsiteY2" fmla="*/ 81280 h 670560"/>
                <a:gd name="connsiteX3" fmla="*/ 1158240 w 1402080"/>
                <a:gd name="connsiteY3" fmla="*/ 60960 h 670560"/>
                <a:gd name="connsiteX4" fmla="*/ 975360 w 1402080"/>
                <a:gd name="connsiteY4" fmla="*/ 0 h 670560"/>
                <a:gd name="connsiteX5" fmla="*/ 670560 w 1402080"/>
                <a:gd name="connsiteY5" fmla="*/ 40640 h 670560"/>
                <a:gd name="connsiteX6" fmla="*/ 650240 w 1402080"/>
                <a:gd name="connsiteY6" fmla="*/ 60960 h 670560"/>
                <a:gd name="connsiteX7" fmla="*/ 568960 w 1402080"/>
                <a:gd name="connsiteY7" fmla="*/ 182880 h 670560"/>
                <a:gd name="connsiteX8" fmla="*/ 528320 w 1402080"/>
                <a:gd name="connsiteY8" fmla="*/ 304800 h 670560"/>
                <a:gd name="connsiteX9" fmla="*/ 508000 w 1402080"/>
                <a:gd name="connsiteY9" fmla="*/ 365760 h 670560"/>
                <a:gd name="connsiteX10" fmla="*/ 467360 w 1402080"/>
                <a:gd name="connsiteY10" fmla="*/ 548640 h 670560"/>
                <a:gd name="connsiteX11" fmla="*/ 426720 w 1402080"/>
                <a:gd name="connsiteY11" fmla="*/ 589280 h 670560"/>
                <a:gd name="connsiteX12" fmla="*/ 365760 w 1402080"/>
                <a:gd name="connsiteY12" fmla="*/ 650240 h 670560"/>
                <a:gd name="connsiteX13" fmla="*/ 325120 w 1402080"/>
                <a:gd name="connsiteY13" fmla="*/ 670560 h 670560"/>
                <a:gd name="connsiteX14" fmla="*/ 223520 w 1402080"/>
                <a:gd name="connsiteY14" fmla="*/ 650240 h 670560"/>
                <a:gd name="connsiteX15" fmla="*/ 203200 w 1402080"/>
                <a:gd name="connsiteY15" fmla="*/ 609600 h 670560"/>
                <a:gd name="connsiteX16" fmla="*/ 162560 w 1402080"/>
                <a:gd name="connsiteY16" fmla="*/ 548640 h 670560"/>
                <a:gd name="connsiteX17" fmla="*/ 142240 w 1402080"/>
                <a:gd name="connsiteY17" fmla="*/ 508000 h 670560"/>
                <a:gd name="connsiteX18" fmla="*/ 101600 w 1402080"/>
                <a:gd name="connsiteY18" fmla="*/ 447040 h 670560"/>
                <a:gd name="connsiteX19" fmla="*/ 40640 w 1402080"/>
                <a:gd name="connsiteY19" fmla="*/ 264160 h 670560"/>
                <a:gd name="connsiteX20" fmla="*/ 0 w 1402080"/>
                <a:gd name="connsiteY20" fmla="*/ 24384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080" h="670560">
                  <a:moveTo>
                    <a:pt x="1402080" y="203200"/>
                  </a:moveTo>
                  <a:cubicBezTo>
                    <a:pt x="1325974" y="127094"/>
                    <a:pt x="1368382" y="151327"/>
                    <a:pt x="1280160" y="121920"/>
                  </a:cubicBezTo>
                  <a:cubicBezTo>
                    <a:pt x="1241214" y="82974"/>
                    <a:pt x="1276710" y="112412"/>
                    <a:pt x="1198880" y="81280"/>
                  </a:cubicBezTo>
                  <a:cubicBezTo>
                    <a:pt x="1184818" y="75655"/>
                    <a:pt x="1172474" y="66136"/>
                    <a:pt x="1158240" y="60960"/>
                  </a:cubicBezTo>
                  <a:cubicBezTo>
                    <a:pt x="1097851" y="39000"/>
                    <a:pt x="975360" y="0"/>
                    <a:pt x="975360" y="0"/>
                  </a:cubicBezTo>
                  <a:cubicBezTo>
                    <a:pt x="873760" y="13547"/>
                    <a:pt x="771304" y="21751"/>
                    <a:pt x="670560" y="40640"/>
                  </a:cubicBezTo>
                  <a:cubicBezTo>
                    <a:pt x="661145" y="42405"/>
                    <a:pt x="655168" y="52746"/>
                    <a:pt x="650240" y="60960"/>
                  </a:cubicBezTo>
                  <a:cubicBezTo>
                    <a:pt x="576429" y="183979"/>
                    <a:pt x="646580" y="105260"/>
                    <a:pt x="568960" y="182880"/>
                  </a:cubicBezTo>
                  <a:lnTo>
                    <a:pt x="528320" y="304800"/>
                  </a:lnTo>
                  <a:cubicBezTo>
                    <a:pt x="521547" y="325120"/>
                    <a:pt x="511521" y="344632"/>
                    <a:pt x="508000" y="365760"/>
                  </a:cubicBezTo>
                  <a:cubicBezTo>
                    <a:pt x="503896" y="390381"/>
                    <a:pt x="490448" y="510161"/>
                    <a:pt x="467360" y="548640"/>
                  </a:cubicBezTo>
                  <a:cubicBezTo>
                    <a:pt x="457503" y="565068"/>
                    <a:pt x="440267" y="575733"/>
                    <a:pt x="426720" y="589280"/>
                  </a:cubicBezTo>
                  <a:lnTo>
                    <a:pt x="365760" y="650240"/>
                  </a:lnTo>
                  <a:lnTo>
                    <a:pt x="325120" y="670560"/>
                  </a:lnTo>
                  <a:cubicBezTo>
                    <a:pt x="291253" y="663787"/>
                    <a:pt x="254411" y="665686"/>
                    <a:pt x="223520" y="650240"/>
                  </a:cubicBezTo>
                  <a:cubicBezTo>
                    <a:pt x="209973" y="643467"/>
                    <a:pt x="210992" y="622587"/>
                    <a:pt x="203200" y="609600"/>
                  </a:cubicBezTo>
                  <a:cubicBezTo>
                    <a:pt x="190635" y="588659"/>
                    <a:pt x="175125" y="569581"/>
                    <a:pt x="162560" y="548640"/>
                  </a:cubicBezTo>
                  <a:cubicBezTo>
                    <a:pt x="154768" y="535653"/>
                    <a:pt x="150641" y="520602"/>
                    <a:pt x="142240" y="508000"/>
                  </a:cubicBezTo>
                  <a:cubicBezTo>
                    <a:pt x="80181" y="414911"/>
                    <a:pt x="175266" y="594372"/>
                    <a:pt x="101600" y="447040"/>
                  </a:cubicBezTo>
                  <a:cubicBezTo>
                    <a:pt x="78571" y="285835"/>
                    <a:pt x="115147" y="338667"/>
                    <a:pt x="40640" y="264160"/>
                  </a:cubicBezTo>
                  <a:cubicBezTo>
                    <a:pt x="15531" y="239051"/>
                    <a:pt x="29899" y="243840"/>
                    <a:pt x="0" y="24384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5" name="Straight Connector 34"/>
          <p:cNvCxnSpPr/>
          <p:nvPr/>
        </p:nvCxnSpPr>
        <p:spPr>
          <a:xfrm>
            <a:off x="7474527" y="3556422"/>
            <a:ext cx="755073"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7280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a:t>Cycles</a:t>
              </a:r>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a:t>Time</a:t>
              </a:r>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0298" y="187234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162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798288" y="919685"/>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375231" y="1749721"/>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3388179" y="1347107"/>
            <a:ext cx="269421" cy="808264"/>
          </a:xfrm>
          <a:custGeom>
            <a:avLst/>
            <a:gdLst>
              <a:gd name="connsiteX0" fmla="*/ 269421 w 269421"/>
              <a:gd name="connsiteY0" fmla="*/ 0 h 808264"/>
              <a:gd name="connsiteX1" fmla="*/ 195942 w 269421"/>
              <a:gd name="connsiteY1" fmla="*/ 122464 h 808264"/>
              <a:gd name="connsiteX2" fmla="*/ 171450 w 269421"/>
              <a:gd name="connsiteY2" fmla="*/ 171450 h 808264"/>
              <a:gd name="connsiteX3" fmla="*/ 146957 w 269421"/>
              <a:gd name="connsiteY3" fmla="*/ 195943 h 808264"/>
              <a:gd name="connsiteX4" fmla="*/ 73478 w 269421"/>
              <a:gd name="connsiteY4" fmla="*/ 293914 h 808264"/>
              <a:gd name="connsiteX5" fmla="*/ 0 w 269421"/>
              <a:gd name="connsiteY5" fmla="*/ 318407 h 808264"/>
              <a:gd name="connsiteX6" fmla="*/ 24492 w 269421"/>
              <a:gd name="connsiteY6" fmla="*/ 612322 h 808264"/>
              <a:gd name="connsiteX7" fmla="*/ 73478 w 269421"/>
              <a:gd name="connsiteY7" fmla="*/ 636814 h 808264"/>
              <a:gd name="connsiteX8" fmla="*/ 122464 w 269421"/>
              <a:gd name="connsiteY8" fmla="*/ 685800 h 808264"/>
              <a:gd name="connsiteX9" fmla="*/ 146957 w 269421"/>
              <a:gd name="connsiteY9" fmla="*/ 710293 h 808264"/>
              <a:gd name="connsiteX10" fmla="*/ 171450 w 269421"/>
              <a:gd name="connsiteY10" fmla="*/ 734786 h 808264"/>
              <a:gd name="connsiteX11" fmla="*/ 195942 w 269421"/>
              <a:gd name="connsiteY11" fmla="*/ 783772 h 808264"/>
              <a:gd name="connsiteX12" fmla="*/ 220435 w 269421"/>
              <a:gd name="connsiteY12" fmla="*/ 808264 h 80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21" h="808264">
                <a:moveTo>
                  <a:pt x="269421" y="0"/>
                </a:moveTo>
                <a:cubicBezTo>
                  <a:pt x="215272" y="108299"/>
                  <a:pt x="246253" y="72155"/>
                  <a:pt x="195942" y="122464"/>
                </a:cubicBezTo>
                <a:cubicBezTo>
                  <a:pt x="187778" y="138793"/>
                  <a:pt x="181576" y="156260"/>
                  <a:pt x="171450" y="171450"/>
                </a:cubicBezTo>
                <a:cubicBezTo>
                  <a:pt x="165045" y="181057"/>
                  <a:pt x="153362" y="186336"/>
                  <a:pt x="146957" y="195943"/>
                </a:cubicBezTo>
                <a:cubicBezTo>
                  <a:pt x="125175" y="228616"/>
                  <a:pt x="118882" y="278779"/>
                  <a:pt x="73478" y="293914"/>
                </a:cubicBezTo>
                <a:lnTo>
                  <a:pt x="0" y="318407"/>
                </a:lnTo>
                <a:cubicBezTo>
                  <a:pt x="8164" y="416379"/>
                  <a:pt x="2386" y="516528"/>
                  <a:pt x="24492" y="612322"/>
                </a:cubicBezTo>
                <a:cubicBezTo>
                  <a:pt x="28597" y="630110"/>
                  <a:pt x="58873" y="625861"/>
                  <a:pt x="73478" y="636814"/>
                </a:cubicBezTo>
                <a:cubicBezTo>
                  <a:pt x="91952" y="650669"/>
                  <a:pt x="106135" y="669471"/>
                  <a:pt x="122464" y="685800"/>
                </a:cubicBezTo>
                <a:lnTo>
                  <a:pt x="146957" y="710293"/>
                </a:lnTo>
                <a:lnTo>
                  <a:pt x="171450" y="734786"/>
                </a:lnTo>
                <a:cubicBezTo>
                  <a:pt x="179614" y="751115"/>
                  <a:pt x="185816" y="768582"/>
                  <a:pt x="195942" y="783772"/>
                </a:cubicBezTo>
                <a:cubicBezTo>
                  <a:pt x="202346" y="793379"/>
                  <a:pt x="220435" y="808264"/>
                  <a:pt x="220435" y="808264"/>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3608614" y="2155371"/>
            <a:ext cx="1077686" cy="171450"/>
          </a:xfrm>
          <a:custGeom>
            <a:avLst/>
            <a:gdLst>
              <a:gd name="connsiteX0" fmla="*/ 0 w 1077686"/>
              <a:gd name="connsiteY0" fmla="*/ 0 h 171450"/>
              <a:gd name="connsiteX1" fmla="*/ 48986 w 1077686"/>
              <a:gd name="connsiteY1" fmla="*/ 24493 h 171450"/>
              <a:gd name="connsiteX2" fmla="*/ 73479 w 1077686"/>
              <a:gd name="connsiteY2" fmla="*/ 48986 h 171450"/>
              <a:gd name="connsiteX3" fmla="*/ 146957 w 1077686"/>
              <a:gd name="connsiteY3" fmla="*/ 73479 h 171450"/>
              <a:gd name="connsiteX4" fmla="*/ 269422 w 1077686"/>
              <a:gd name="connsiteY4" fmla="*/ 122465 h 171450"/>
              <a:gd name="connsiteX5" fmla="*/ 318407 w 1077686"/>
              <a:gd name="connsiteY5" fmla="*/ 171450 h 171450"/>
              <a:gd name="connsiteX6" fmla="*/ 783772 w 1077686"/>
              <a:gd name="connsiteY6" fmla="*/ 146958 h 171450"/>
              <a:gd name="connsiteX7" fmla="*/ 808265 w 1077686"/>
              <a:gd name="connsiteY7" fmla="*/ 122465 h 171450"/>
              <a:gd name="connsiteX8" fmla="*/ 979715 w 1077686"/>
              <a:gd name="connsiteY8" fmla="*/ 97972 h 171450"/>
              <a:gd name="connsiteX9" fmla="*/ 1077686 w 1077686"/>
              <a:gd name="connsiteY9" fmla="*/ 7347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686" h="171450">
                <a:moveTo>
                  <a:pt x="0" y="0"/>
                </a:moveTo>
                <a:cubicBezTo>
                  <a:pt x="16329" y="8164"/>
                  <a:pt x="33796" y="14366"/>
                  <a:pt x="48986" y="24493"/>
                </a:cubicBezTo>
                <a:cubicBezTo>
                  <a:pt x="58593" y="30898"/>
                  <a:pt x="63152" y="43822"/>
                  <a:pt x="73479" y="48986"/>
                </a:cubicBezTo>
                <a:cubicBezTo>
                  <a:pt x="96571" y="60532"/>
                  <a:pt x="122464" y="65315"/>
                  <a:pt x="146957" y="73479"/>
                </a:cubicBezTo>
                <a:cubicBezTo>
                  <a:pt x="213976" y="140498"/>
                  <a:pt x="105663" y="40586"/>
                  <a:pt x="269422" y="122465"/>
                </a:cubicBezTo>
                <a:cubicBezTo>
                  <a:pt x="290076" y="132792"/>
                  <a:pt x="318407" y="171450"/>
                  <a:pt x="318407" y="171450"/>
                </a:cubicBezTo>
                <a:cubicBezTo>
                  <a:pt x="473529" y="163286"/>
                  <a:pt x="629207" y="162414"/>
                  <a:pt x="783772" y="146958"/>
                </a:cubicBezTo>
                <a:cubicBezTo>
                  <a:pt x="795261" y="145809"/>
                  <a:pt x="797064" y="125265"/>
                  <a:pt x="808265" y="122465"/>
                </a:cubicBezTo>
                <a:cubicBezTo>
                  <a:pt x="864272" y="108463"/>
                  <a:pt x="922565" y="106136"/>
                  <a:pt x="979715" y="97972"/>
                </a:cubicBezTo>
                <a:cubicBezTo>
                  <a:pt x="1043305" y="66176"/>
                  <a:pt x="1010444" y="73479"/>
                  <a:pt x="1077686" y="73479"/>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4262580" y="2029009"/>
            <a:ext cx="599356" cy="691563"/>
          </a:xfrm>
          <a:prstGeom prst="rect">
            <a:avLst/>
          </a:prstGeom>
        </p:spPr>
      </p:pic>
      <p:grpSp>
        <p:nvGrpSpPr>
          <p:cNvPr id="31" name="Group 30"/>
          <p:cNvGrpSpPr/>
          <p:nvPr/>
        </p:nvGrpSpPr>
        <p:grpSpPr>
          <a:xfrm>
            <a:off x="3608614" y="690879"/>
            <a:ext cx="1945519" cy="747803"/>
            <a:chOff x="3608614" y="690880"/>
            <a:chExt cx="1945519" cy="670560"/>
          </a:xfrm>
        </p:grpSpPr>
        <p:sp>
          <p:nvSpPr>
            <p:cNvPr id="34" name="Freeform 33"/>
            <p:cNvSpPr/>
            <p:nvPr/>
          </p:nvSpPr>
          <p:spPr>
            <a:xfrm>
              <a:off x="3608614" y="930729"/>
              <a:ext cx="553513" cy="367392"/>
            </a:xfrm>
            <a:custGeom>
              <a:avLst/>
              <a:gdLst>
                <a:gd name="connsiteX0" fmla="*/ 906236 w 906236"/>
                <a:gd name="connsiteY0" fmla="*/ 0 h 367392"/>
                <a:gd name="connsiteX1" fmla="*/ 318407 w 906236"/>
                <a:gd name="connsiteY1" fmla="*/ 24492 h 367392"/>
                <a:gd name="connsiteX2" fmla="*/ 293915 w 906236"/>
                <a:gd name="connsiteY2" fmla="*/ 48985 h 367392"/>
                <a:gd name="connsiteX3" fmla="*/ 244929 w 906236"/>
                <a:gd name="connsiteY3" fmla="*/ 73478 h 367392"/>
                <a:gd name="connsiteX4" fmla="*/ 195943 w 906236"/>
                <a:gd name="connsiteY4" fmla="*/ 122464 h 367392"/>
                <a:gd name="connsiteX5" fmla="*/ 146957 w 906236"/>
                <a:gd name="connsiteY5" fmla="*/ 293914 h 367392"/>
                <a:gd name="connsiteX6" fmla="*/ 97972 w 906236"/>
                <a:gd name="connsiteY6" fmla="*/ 342900 h 367392"/>
                <a:gd name="connsiteX7" fmla="*/ 73479 w 906236"/>
                <a:gd name="connsiteY7" fmla="*/ 367392 h 367392"/>
                <a:gd name="connsiteX8" fmla="*/ 0 w 906236"/>
                <a:gd name="connsiteY8" fmla="*/ 367392 h 3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236" h="367392">
                  <a:moveTo>
                    <a:pt x="906236" y="0"/>
                  </a:moveTo>
                  <a:cubicBezTo>
                    <a:pt x="710293" y="8164"/>
                    <a:pt x="513895" y="8853"/>
                    <a:pt x="318407" y="24492"/>
                  </a:cubicBezTo>
                  <a:cubicBezTo>
                    <a:pt x="306898" y="25413"/>
                    <a:pt x="303522" y="42580"/>
                    <a:pt x="293915" y="48985"/>
                  </a:cubicBezTo>
                  <a:cubicBezTo>
                    <a:pt x="278725" y="59112"/>
                    <a:pt x="259534" y="62524"/>
                    <a:pt x="244929" y="73478"/>
                  </a:cubicBezTo>
                  <a:cubicBezTo>
                    <a:pt x="226455" y="87333"/>
                    <a:pt x="195943" y="122464"/>
                    <a:pt x="195943" y="122464"/>
                  </a:cubicBezTo>
                  <a:cubicBezTo>
                    <a:pt x="179614" y="179614"/>
                    <a:pt x="171097" y="239600"/>
                    <a:pt x="146957" y="293914"/>
                  </a:cubicBezTo>
                  <a:cubicBezTo>
                    <a:pt x="137579" y="315016"/>
                    <a:pt x="114301" y="326571"/>
                    <a:pt x="97972" y="342900"/>
                  </a:cubicBezTo>
                  <a:cubicBezTo>
                    <a:pt x="89808" y="351064"/>
                    <a:pt x="85025" y="367392"/>
                    <a:pt x="73479" y="367392"/>
                  </a:cubicBezTo>
                  <a:lnTo>
                    <a:pt x="0" y="367392"/>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p:nvSpPr>
          <p:spPr>
            <a:xfrm>
              <a:off x="4152053" y="690880"/>
              <a:ext cx="1402080" cy="670560"/>
            </a:xfrm>
            <a:custGeom>
              <a:avLst/>
              <a:gdLst>
                <a:gd name="connsiteX0" fmla="*/ 1402080 w 1402080"/>
                <a:gd name="connsiteY0" fmla="*/ 203200 h 670560"/>
                <a:gd name="connsiteX1" fmla="*/ 1280160 w 1402080"/>
                <a:gd name="connsiteY1" fmla="*/ 121920 h 670560"/>
                <a:gd name="connsiteX2" fmla="*/ 1198880 w 1402080"/>
                <a:gd name="connsiteY2" fmla="*/ 81280 h 670560"/>
                <a:gd name="connsiteX3" fmla="*/ 1158240 w 1402080"/>
                <a:gd name="connsiteY3" fmla="*/ 60960 h 670560"/>
                <a:gd name="connsiteX4" fmla="*/ 975360 w 1402080"/>
                <a:gd name="connsiteY4" fmla="*/ 0 h 670560"/>
                <a:gd name="connsiteX5" fmla="*/ 670560 w 1402080"/>
                <a:gd name="connsiteY5" fmla="*/ 40640 h 670560"/>
                <a:gd name="connsiteX6" fmla="*/ 650240 w 1402080"/>
                <a:gd name="connsiteY6" fmla="*/ 60960 h 670560"/>
                <a:gd name="connsiteX7" fmla="*/ 568960 w 1402080"/>
                <a:gd name="connsiteY7" fmla="*/ 182880 h 670560"/>
                <a:gd name="connsiteX8" fmla="*/ 528320 w 1402080"/>
                <a:gd name="connsiteY8" fmla="*/ 304800 h 670560"/>
                <a:gd name="connsiteX9" fmla="*/ 508000 w 1402080"/>
                <a:gd name="connsiteY9" fmla="*/ 365760 h 670560"/>
                <a:gd name="connsiteX10" fmla="*/ 467360 w 1402080"/>
                <a:gd name="connsiteY10" fmla="*/ 548640 h 670560"/>
                <a:gd name="connsiteX11" fmla="*/ 426720 w 1402080"/>
                <a:gd name="connsiteY11" fmla="*/ 589280 h 670560"/>
                <a:gd name="connsiteX12" fmla="*/ 365760 w 1402080"/>
                <a:gd name="connsiteY12" fmla="*/ 650240 h 670560"/>
                <a:gd name="connsiteX13" fmla="*/ 325120 w 1402080"/>
                <a:gd name="connsiteY13" fmla="*/ 670560 h 670560"/>
                <a:gd name="connsiteX14" fmla="*/ 223520 w 1402080"/>
                <a:gd name="connsiteY14" fmla="*/ 650240 h 670560"/>
                <a:gd name="connsiteX15" fmla="*/ 203200 w 1402080"/>
                <a:gd name="connsiteY15" fmla="*/ 609600 h 670560"/>
                <a:gd name="connsiteX16" fmla="*/ 162560 w 1402080"/>
                <a:gd name="connsiteY16" fmla="*/ 548640 h 670560"/>
                <a:gd name="connsiteX17" fmla="*/ 142240 w 1402080"/>
                <a:gd name="connsiteY17" fmla="*/ 508000 h 670560"/>
                <a:gd name="connsiteX18" fmla="*/ 101600 w 1402080"/>
                <a:gd name="connsiteY18" fmla="*/ 447040 h 670560"/>
                <a:gd name="connsiteX19" fmla="*/ 40640 w 1402080"/>
                <a:gd name="connsiteY19" fmla="*/ 264160 h 670560"/>
                <a:gd name="connsiteX20" fmla="*/ 0 w 1402080"/>
                <a:gd name="connsiteY20" fmla="*/ 24384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080" h="670560">
                  <a:moveTo>
                    <a:pt x="1402080" y="203200"/>
                  </a:moveTo>
                  <a:cubicBezTo>
                    <a:pt x="1325974" y="127094"/>
                    <a:pt x="1368382" y="151327"/>
                    <a:pt x="1280160" y="121920"/>
                  </a:cubicBezTo>
                  <a:cubicBezTo>
                    <a:pt x="1241214" y="82974"/>
                    <a:pt x="1276710" y="112412"/>
                    <a:pt x="1198880" y="81280"/>
                  </a:cubicBezTo>
                  <a:cubicBezTo>
                    <a:pt x="1184818" y="75655"/>
                    <a:pt x="1172474" y="66136"/>
                    <a:pt x="1158240" y="60960"/>
                  </a:cubicBezTo>
                  <a:cubicBezTo>
                    <a:pt x="1097851" y="39000"/>
                    <a:pt x="975360" y="0"/>
                    <a:pt x="975360" y="0"/>
                  </a:cubicBezTo>
                  <a:cubicBezTo>
                    <a:pt x="873760" y="13547"/>
                    <a:pt x="771304" y="21751"/>
                    <a:pt x="670560" y="40640"/>
                  </a:cubicBezTo>
                  <a:cubicBezTo>
                    <a:pt x="661145" y="42405"/>
                    <a:pt x="655168" y="52746"/>
                    <a:pt x="650240" y="60960"/>
                  </a:cubicBezTo>
                  <a:cubicBezTo>
                    <a:pt x="576429" y="183979"/>
                    <a:pt x="646580" y="105260"/>
                    <a:pt x="568960" y="182880"/>
                  </a:cubicBezTo>
                  <a:lnTo>
                    <a:pt x="528320" y="304800"/>
                  </a:lnTo>
                  <a:cubicBezTo>
                    <a:pt x="521547" y="325120"/>
                    <a:pt x="511521" y="344632"/>
                    <a:pt x="508000" y="365760"/>
                  </a:cubicBezTo>
                  <a:cubicBezTo>
                    <a:pt x="503896" y="390381"/>
                    <a:pt x="490448" y="510161"/>
                    <a:pt x="467360" y="548640"/>
                  </a:cubicBezTo>
                  <a:cubicBezTo>
                    <a:pt x="457503" y="565068"/>
                    <a:pt x="440267" y="575733"/>
                    <a:pt x="426720" y="589280"/>
                  </a:cubicBezTo>
                  <a:lnTo>
                    <a:pt x="365760" y="650240"/>
                  </a:lnTo>
                  <a:lnTo>
                    <a:pt x="325120" y="670560"/>
                  </a:lnTo>
                  <a:cubicBezTo>
                    <a:pt x="291253" y="663787"/>
                    <a:pt x="254411" y="665686"/>
                    <a:pt x="223520" y="650240"/>
                  </a:cubicBezTo>
                  <a:cubicBezTo>
                    <a:pt x="209973" y="643467"/>
                    <a:pt x="210992" y="622587"/>
                    <a:pt x="203200" y="609600"/>
                  </a:cubicBezTo>
                  <a:cubicBezTo>
                    <a:pt x="190635" y="588659"/>
                    <a:pt x="175125" y="569581"/>
                    <a:pt x="162560" y="548640"/>
                  </a:cubicBezTo>
                  <a:cubicBezTo>
                    <a:pt x="154768" y="535653"/>
                    <a:pt x="150641" y="520602"/>
                    <a:pt x="142240" y="508000"/>
                  </a:cubicBezTo>
                  <a:cubicBezTo>
                    <a:pt x="80181" y="414911"/>
                    <a:pt x="175266" y="594372"/>
                    <a:pt x="101600" y="447040"/>
                  </a:cubicBezTo>
                  <a:cubicBezTo>
                    <a:pt x="78571" y="285835"/>
                    <a:pt x="115147" y="338667"/>
                    <a:pt x="40640" y="264160"/>
                  </a:cubicBezTo>
                  <a:cubicBezTo>
                    <a:pt x="15531" y="239051"/>
                    <a:pt x="29899" y="243840"/>
                    <a:pt x="0" y="24384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7" name="Straight Connector 36"/>
          <p:cNvCxnSpPr/>
          <p:nvPr/>
        </p:nvCxnSpPr>
        <p:spPr>
          <a:xfrm>
            <a:off x="7474527" y="3556422"/>
            <a:ext cx="885702" cy="0"/>
          </a:xfrm>
          <a:prstGeom prst="line">
            <a:avLst/>
          </a:prstGeom>
          <a:ln w="57150"/>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237764" y="3333268"/>
            <a:ext cx="136072"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5642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a:t>Cycles</a:t>
              </a:r>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a:t>Time</a:t>
              </a:r>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0298" y="187234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162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798288" y="919685"/>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375231" y="1749721"/>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3388179" y="1347107"/>
            <a:ext cx="269421" cy="808264"/>
          </a:xfrm>
          <a:custGeom>
            <a:avLst/>
            <a:gdLst>
              <a:gd name="connsiteX0" fmla="*/ 269421 w 269421"/>
              <a:gd name="connsiteY0" fmla="*/ 0 h 808264"/>
              <a:gd name="connsiteX1" fmla="*/ 195942 w 269421"/>
              <a:gd name="connsiteY1" fmla="*/ 122464 h 808264"/>
              <a:gd name="connsiteX2" fmla="*/ 171450 w 269421"/>
              <a:gd name="connsiteY2" fmla="*/ 171450 h 808264"/>
              <a:gd name="connsiteX3" fmla="*/ 146957 w 269421"/>
              <a:gd name="connsiteY3" fmla="*/ 195943 h 808264"/>
              <a:gd name="connsiteX4" fmla="*/ 73478 w 269421"/>
              <a:gd name="connsiteY4" fmla="*/ 293914 h 808264"/>
              <a:gd name="connsiteX5" fmla="*/ 0 w 269421"/>
              <a:gd name="connsiteY5" fmla="*/ 318407 h 808264"/>
              <a:gd name="connsiteX6" fmla="*/ 24492 w 269421"/>
              <a:gd name="connsiteY6" fmla="*/ 612322 h 808264"/>
              <a:gd name="connsiteX7" fmla="*/ 73478 w 269421"/>
              <a:gd name="connsiteY7" fmla="*/ 636814 h 808264"/>
              <a:gd name="connsiteX8" fmla="*/ 122464 w 269421"/>
              <a:gd name="connsiteY8" fmla="*/ 685800 h 808264"/>
              <a:gd name="connsiteX9" fmla="*/ 146957 w 269421"/>
              <a:gd name="connsiteY9" fmla="*/ 710293 h 808264"/>
              <a:gd name="connsiteX10" fmla="*/ 171450 w 269421"/>
              <a:gd name="connsiteY10" fmla="*/ 734786 h 808264"/>
              <a:gd name="connsiteX11" fmla="*/ 195942 w 269421"/>
              <a:gd name="connsiteY11" fmla="*/ 783772 h 808264"/>
              <a:gd name="connsiteX12" fmla="*/ 220435 w 269421"/>
              <a:gd name="connsiteY12" fmla="*/ 808264 h 80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21" h="808264">
                <a:moveTo>
                  <a:pt x="269421" y="0"/>
                </a:moveTo>
                <a:cubicBezTo>
                  <a:pt x="215272" y="108299"/>
                  <a:pt x="246253" y="72155"/>
                  <a:pt x="195942" y="122464"/>
                </a:cubicBezTo>
                <a:cubicBezTo>
                  <a:pt x="187778" y="138793"/>
                  <a:pt x="181576" y="156260"/>
                  <a:pt x="171450" y="171450"/>
                </a:cubicBezTo>
                <a:cubicBezTo>
                  <a:pt x="165045" y="181057"/>
                  <a:pt x="153362" y="186336"/>
                  <a:pt x="146957" y="195943"/>
                </a:cubicBezTo>
                <a:cubicBezTo>
                  <a:pt x="125175" y="228616"/>
                  <a:pt x="118882" y="278779"/>
                  <a:pt x="73478" y="293914"/>
                </a:cubicBezTo>
                <a:lnTo>
                  <a:pt x="0" y="318407"/>
                </a:lnTo>
                <a:cubicBezTo>
                  <a:pt x="8164" y="416379"/>
                  <a:pt x="2386" y="516528"/>
                  <a:pt x="24492" y="612322"/>
                </a:cubicBezTo>
                <a:cubicBezTo>
                  <a:pt x="28597" y="630110"/>
                  <a:pt x="58873" y="625861"/>
                  <a:pt x="73478" y="636814"/>
                </a:cubicBezTo>
                <a:cubicBezTo>
                  <a:pt x="91952" y="650669"/>
                  <a:pt x="106135" y="669471"/>
                  <a:pt x="122464" y="685800"/>
                </a:cubicBezTo>
                <a:lnTo>
                  <a:pt x="146957" y="710293"/>
                </a:lnTo>
                <a:lnTo>
                  <a:pt x="171450" y="734786"/>
                </a:lnTo>
                <a:cubicBezTo>
                  <a:pt x="179614" y="751115"/>
                  <a:pt x="185816" y="768582"/>
                  <a:pt x="195942" y="783772"/>
                </a:cubicBezTo>
                <a:cubicBezTo>
                  <a:pt x="202346" y="793379"/>
                  <a:pt x="220435" y="808264"/>
                  <a:pt x="220435" y="808264"/>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3608614" y="2155371"/>
            <a:ext cx="1077686" cy="171450"/>
          </a:xfrm>
          <a:custGeom>
            <a:avLst/>
            <a:gdLst>
              <a:gd name="connsiteX0" fmla="*/ 0 w 1077686"/>
              <a:gd name="connsiteY0" fmla="*/ 0 h 171450"/>
              <a:gd name="connsiteX1" fmla="*/ 48986 w 1077686"/>
              <a:gd name="connsiteY1" fmla="*/ 24493 h 171450"/>
              <a:gd name="connsiteX2" fmla="*/ 73479 w 1077686"/>
              <a:gd name="connsiteY2" fmla="*/ 48986 h 171450"/>
              <a:gd name="connsiteX3" fmla="*/ 146957 w 1077686"/>
              <a:gd name="connsiteY3" fmla="*/ 73479 h 171450"/>
              <a:gd name="connsiteX4" fmla="*/ 269422 w 1077686"/>
              <a:gd name="connsiteY4" fmla="*/ 122465 h 171450"/>
              <a:gd name="connsiteX5" fmla="*/ 318407 w 1077686"/>
              <a:gd name="connsiteY5" fmla="*/ 171450 h 171450"/>
              <a:gd name="connsiteX6" fmla="*/ 783772 w 1077686"/>
              <a:gd name="connsiteY6" fmla="*/ 146958 h 171450"/>
              <a:gd name="connsiteX7" fmla="*/ 808265 w 1077686"/>
              <a:gd name="connsiteY7" fmla="*/ 122465 h 171450"/>
              <a:gd name="connsiteX8" fmla="*/ 979715 w 1077686"/>
              <a:gd name="connsiteY8" fmla="*/ 97972 h 171450"/>
              <a:gd name="connsiteX9" fmla="*/ 1077686 w 1077686"/>
              <a:gd name="connsiteY9" fmla="*/ 7347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686" h="171450">
                <a:moveTo>
                  <a:pt x="0" y="0"/>
                </a:moveTo>
                <a:cubicBezTo>
                  <a:pt x="16329" y="8164"/>
                  <a:pt x="33796" y="14366"/>
                  <a:pt x="48986" y="24493"/>
                </a:cubicBezTo>
                <a:cubicBezTo>
                  <a:pt x="58593" y="30898"/>
                  <a:pt x="63152" y="43822"/>
                  <a:pt x="73479" y="48986"/>
                </a:cubicBezTo>
                <a:cubicBezTo>
                  <a:pt x="96571" y="60532"/>
                  <a:pt x="122464" y="65315"/>
                  <a:pt x="146957" y="73479"/>
                </a:cubicBezTo>
                <a:cubicBezTo>
                  <a:pt x="213976" y="140498"/>
                  <a:pt x="105663" y="40586"/>
                  <a:pt x="269422" y="122465"/>
                </a:cubicBezTo>
                <a:cubicBezTo>
                  <a:pt x="290076" y="132792"/>
                  <a:pt x="318407" y="171450"/>
                  <a:pt x="318407" y="171450"/>
                </a:cubicBezTo>
                <a:cubicBezTo>
                  <a:pt x="473529" y="163286"/>
                  <a:pt x="629207" y="162414"/>
                  <a:pt x="783772" y="146958"/>
                </a:cubicBezTo>
                <a:cubicBezTo>
                  <a:pt x="795261" y="145809"/>
                  <a:pt x="797064" y="125265"/>
                  <a:pt x="808265" y="122465"/>
                </a:cubicBezTo>
                <a:cubicBezTo>
                  <a:pt x="864272" y="108463"/>
                  <a:pt x="922565" y="106136"/>
                  <a:pt x="979715" y="97972"/>
                </a:cubicBezTo>
                <a:cubicBezTo>
                  <a:pt x="1043305" y="66176"/>
                  <a:pt x="1010444" y="73479"/>
                  <a:pt x="1077686" y="73479"/>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734663" y="1613107"/>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4686300" y="1934936"/>
            <a:ext cx="612321" cy="293914"/>
          </a:xfrm>
          <a:custGeom>
            <a:avLst/>
            <a:gdLst>
              <a:gd name="connsiteX0" fmla="*/ 0 w 612321"/>
              <a:gd name="connsiteY0" fmla="*/ 293914 h 293914"/>
              <a:gd name="connsiteX1" fmla="*/ 97971 w 612321"/>
              <a:gd name="connsiteY1" fmla="*/ 269421 h 293914"/>
              <a:gd name="connsiteX2" fmla="*/ 342900 w 612321"/>
              <a:gd name="connsiteY2" fmla="*/ 244928 h 293914"/>
              <a:gd name="connsiteX3" fmla="*/ 489857 w 612321"/>
              <a:gd name="connsiteY3" fmla="*/ 195943 h 293914"/>
              <a:gd name="connsiteX4" fmla="*/ 563336 w 612321"/>
              <a:gd name="connsiteY4" fmla="*/ 122464 h 293914"/>
              <a:gd name="connsiteX5" fmla="*/ 587829 w 612321"/>
              <a:gd name="connsiteY5" fmla="*/ 97971 h 293914"/>
              <a:gd name="connsiteX6" fmla="*/ 612321 w 612321"/>
              <a:gd name="connsiteY6" fmla="*/ 0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321" h="293914">
                <a:moveTo>
                  <a:pt x="0" y="293914"/>
                </a:moveTo>
                <a:cubicBezTo>
                  <a:pt x="32657" y="285750"/>
                  <a:pt x="64647" y="274182"/>
                  <a:pt x="97971" y="269421"/>
                </a:cubicBezTo>
                <a:cubicBezTo>
                  <a:pt x="179197" y="257817"/>
                  <a:pt x="262255" y="260049"/>
                  <a:pt x="342900" y="244928"/>
                </a:cubicBezTo>
                <a:cubicBezTo>
                  <a:pt x="393651" y="235412"/>
                  <a:pt x="489857" y="195943"/>
                  <a:pt x="489857" y="195943"/>
                </a:cubicBezTo>
                <a:lnTo>
                  <a:pt x="563336" y="122464"/>
                </a:lnTo>
                <a:lnTo>
                  <a:pt x="587829" y="97971"/>
                </a:lnTo>
                <a:lnTo>
                  <a:pt x="612321"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4993989" y="1725177"/>
            <a:ext cx="599356" cy="691563"/>
          </a:xfrm>
          <a:prstGeom prst="rect">
            <a:avLst/>
          </a:prstGeom>
        </p:spPr>
      </p:pic>
      <p:grpSp>
        <p:nvGrpSpPr>
          <p:cNvPr id="34" name="Group 33"/>
          <p:cNvGrpSpPr/>
          <p:nvPr/>
        </p:nvGrpSpPr>
        <p:grpSpPr>
          <a:xfrm>
            <a:off x="3608614" y="690879"/>
            <a:ext cx="1945519" cy="747803"/>
            <a:chOff x="3608614" y="690880"/>
            <a:chExt cx="1945519" cy="670560"/>
          </a:xfrm>
        </p:grpSpPr>
        <p:sp>
          <p:nvSpPr>
            <p:cNvPr id="35" name="Freeform 34"/>
            <p:cNvSpPr/>
            <p:nvPr/>
          </p:nvSpPr>
          <p:spPr>
            <a:xfrm>
              <a:off x="3608614" y="930729"/>
              <a:ext cx="553513" cy="367392"/>
            </a:xfrm>
            <a:custGeom>
              <a:avLst/>
              <a:gdLst>
                <a:gd name="connsiteX0" fmla="*/ 906236 w 906236"/>
                <a:gd name="connsiteY0" fmla="*/ 0 h 367392"/>
                <a:gd name="connsiteX1" fmla="*/ 318407 w 906236"/>
                <a:gd name="connsiteY1" fmla="*/ 24492 h 367392"/>
                <a:gd name="connsiteX2" fmla="*/ 293915 w 906236"/>
                <a:gd name="connsiteY2" fmla="*/ 48985 h 367392"/>
                <a:gd name="connsiteX3" fmla="*/ 244929 w 906236"/>
                <a:gd name="connsiteY3" fmla="*/ 73478 h 367392"/>
                <a:gd name="connsiteX4" fmla="*/ 195943 w 906236"/>
                <a:gd name="connsiteY4" fmla="*/ 122464 h 367392"/>
                <a:gd name="connsiteX5" fmla="*/ 146957 w 906236"/>
                <a:gd name="connsiteY5" fmla="*/ 293914 h 367392"/>
                <a:gd name="connsiteX6" fmla="*/ 97972 w 906236"/>
                <a:gd name="connsiteY6" fmla="*/ 342900 h 367392"/>
                <a:gd name="connsiteX7" fmla="*/ 73479 w 906236"/>
                <a:gd name="connsiteY7" fmla="*/ 367392 h 367392"/>
                <a:gd name="connsiteX8" fmla="*/ 0 w 906236"/>
                <a:gd name="connsiteY8" fmla="*/ 367392 h 3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236" h="367392">
                  <a:moveTo>
                    <a:pt x="906236" y="0"/>
                  </a:moveTo>
                  <a:cubicBezTo>
                    <a:pt x="710293" y="8164"/>
                    <a:pt x="513895" y="8853"/>
                    <a:pt x="318407" y="24492"/>
                  </a:cubicBezTo>
                  <a:cubicBezTo>
                    <a:pt x="306898" y="25413"/>
                    <a:pt x="303522" y="42580"/>
                    <a:pt x="293915" y="48985"/>
                  </a:cubicBezTo>
                  <a:cubicBezTo>
                    <a:pt x="278725" y="59112"/>
                    <a:pt x="259534" y="62524"/>
                    <a:pt x="244929" y="73478"/>
                  </a:cubicBezTo>
                  <a:cubicBezTo>
                    <a:pt x="226455" y="87333"/>
                    <a:pt x="195943" y="122464"/>
                    <a:pt x="195943" y="122464"/>
                  </a:cubicBezTo>
                  <a:cubicBezTo>
                    <a:pt x="179614" y="179614"/>
                    <a:pt x="171097" y="239600"/>
                    <a:pt x="146957" y="293914"/>
                  </a:cubicBezTo>
                  <a:cubicBezTo>
                    <a:pt x="137579" y="315016"/>
                    <a:pt x="114301" y="326571"/>
                    <a:pt x="97972" y="342900"/>
                  </a:cubicBezTo>
                  <a:cubicBezTo>
                    <a:pt x="89808" y="351064"/>
                    <a:pt x="85025" y="367392"/>
                    <a:pt x="73479" y="367392"/>
                  </a:cubicBezTo>
                  <a:lnTo>
                    <a:pt x="0" y="367392"/>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p:cNvSpPr/>
            <p:nvPr/>
          </p:nvSpPr>
          <p:spPr>
            <a:xfrm>
              <a:off x="4152053" y="690880"/>
              <a:ext cx="1402080" cy="670560"/>
            </a:xfrm>
            <a:custGeom>
              <a:avLst/>
              <a:gdLst>
                <a:gd name="connsiteX0" fmla="*/ 1402080 w 1402080"/>
                <a:gd name="connsiteY0" fmla="*/ 203200 h 670560"/>
                <a:gd name="connsiteX1" fmla="*/ 1280160 w 1402080"/>
                <a:gd name="connsiteY1" fmla="*/ 121920 h 670560"/>
                <a:gd name="connsiteX2" fmla="*/ 1198880 w 1402080"/>
                <a:gd name="connsiteY2" fmla="*/ 81280 h 670560"/>
                <a:gd name="connsiteX3" fmla="*/ 1158240 w 1402080"/>
                <a:gd name="connsiteY3" fmla="*/ 60960 h 670560"/>
                <a:gd name="connsiteX4" fmla="*/ 975360 w 1402080"/>
                <a:gd name="connsiteY4" fmla="*/ 0 h 670560"/>
                <a:gd name="connsiteX5" fmla="*/ 670560 w 1402080"/>
                <a:gd name="connsiteY5" fmla="*/ 40640 h 670560"/>
                <a:gd name="connsiteX6" fmla="*/ 650240 w 1402080"/>
                <a:gd name="connsiteY6" fmla="*/ 60960 h 670560"/>
                <a:gd name="connsiteX7" fmla="*/ 568960 w 1402080"/>
                <a:gd name="connsiteY7" fmla="*/ 182880 h 670560"/>
                <a:gd name="connsiteX8" fmla="*/ 528320 w 1402080"/>
                <a:gd name="connsiteY8" fmla="*/ 304800 h 670560"/>
                <a:gd name="connsiteX9" fmla="*/ 508000 w 1402080"/>
                <a:gd name="connsiteY9" fmla="*/ 365760 h 670560"/>
                <a:gd name="connsiteX10" fmla="*/ 467360 w 1402080"/>
                <a:gd name="connsiteY10" fmla="*/ 548640 h 670560"/>
                <a:gd name="connsiteX11" fmla="*/ 426720 w 1402080"/>
                <a:gd name="connsiteY11" fmla="*/ 589280 h 670560"/>
                <a:gd name="connsiteX12" fmla="*/ 365760 w 1402080"/>
                <a:gd name="connsiteY12" fmla="*/ 650240 h 670560"/>
                <a:gd name="connsiteX13" fmla="*/ 325120 w 1402080"/>
                <a:gd name="connsiteY13" fmla="*/ 670560 h 670560"/>
                <a:gd name="connsiteX14" fmla="*/ 223520 w 1402080"/>
                <a:gd name="connsiteY14" fmla="*/ 650240 h 670560"/>
                <a:gd name="connsiteX15" fmla="*/ 203200 w 1402080"/>
                <a:gd name="connsiteY15" fmla="*/ 609600 h 670560"/>
                <a:gd name="connsiteX16" fmla="*/ 162560 w 1402080"/>
                <a:gd name="connsiteY16" fmla="*/ 548640 h 670560"/>
                <a:gd name="connsiteX17" fmla="*/ 142240 w 1402080"/>
                <a:gd name="connsiteY17" fmla="*/ 508000 h 670560"/>
                <a:gd name="connsiteX18" fmla="*/ 101600 w 1402080"/>
                <a:gd name="connsiteY18" fmla="*/ 447040 h 670560"/>
                <a:gd name="connsiteX19" fmla="*/ 40640 w 1402080"/>
                <a:gd name="connsiteY19" fmla="*/ 264160 h 670560"/>
                <a:gd name="connsiteX20" fmla="*/ 0 w 1402080"/>
                <a:gd name="connsiteY20" fmla="*/ 24384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080" h="670560">
                  <a:moveTo>
                    <a:pt x="1402080" y="203200"/>
                  </a:moveTo>
                  <a:cubicBezTo>
                    <a:pt x="1325974" y="127094"/>
                    <a:pt x="1368382" y="151327"/>
                    <a:pt x="1280160" y="121920"/>
                  </a:cubicBezTo>
                  <a:cubicBezTo>
                    <a:pt x="1241214" y="82974"/>
                    <a:pt x="1276710" y="112412"/>
                    <a:pt x="1198880" y="81280"/>
                  </a:cubicBezTo>
                  <a:cubicBezTo>
                    <a:pt x="1184818" y="75655"/>
                    <a:pt x="1172474" y="66136"/>
                    <a:pt x="1158240" y="60960"/>
                  </a:cubicBezTo>
                  <a:cubicBezTo>
                    <a:pt x="1097851" y="39000"/>
                    <a:pt x="975360" y="0"/>
                    <a:pt x="975360" y="0"/>
                  </a:cubicBezTo>
                  <a:cubicBezTo>
                    <a:pt x="873760" y="13547"/>
                    <a:pt x="771304" y="21751"/>
                    <a:pt x="670560" y="40640"/>
                  </a:cubicBezTo>
                  <a:cubicBezTo>
                    <a:pt x="661145" y="42405"/>
                    <a:pt x="655168" y="52746"/>
                    <a:pt x="650240" y="60960"/>
                  </a:cubicBezTo>
                  <a:cubicBezTo>
                    <a:pt x="576429" y="183979"/>
                    <a:pt x="646580" y="105260"/>
                    <a:pt x="568960" y="182880"/>
                  </a:cubicBezTo>
                  <a:lnTo>
                    <a:pt x="528320" y="304800"/>
                  </a:lnTo>
                  <a:cubicBezTo>
                    <a:pt x="521547" y="325120"/>
                    <a:pt x="511521" y="344632"/>
                    <a:pt x="508000" y="365760"/>
                  </a:cubicBezTo>
                  <a:cubicBezTo>
                    <a:pt x="503896" y="390381"/>
                    <a:pt x="490448" y="510161"/>
                    <a:pt x="467360" y="548640"/>
                  </a:cubicBezTo>
                  <a:cubicBezTo>
                    <a:pt x="457503" y="565068"/>
                    <a:pt x="440267" y="575733"/>
                    <a:pt x="426720" y="589280"/>
                  </a:cubicBezTo>
                  <a:lnTo>
                    <a:pt x="365760" y="650240"/>
                  </a:lnTo>
                  <a:lnTo>
                    <a:pt x="325120" y="670560"/>
                  </a:lnTo>
                  <a:cubicBezTo>
                    <a:pt x="291253" y="663787"/>
                    <a:pt x="254411" y="665686"/>
                    <a:pt x="223520" y="650240"/>
                  </a:cubicBezTo>
                  <a:cubicBezTo>
                    <a:pt x="209973" y="643467"/>
                    <a:pt x="210992" y="622587"/>
                    <a:pt x="203200" y="609600"/>
                  </a:cubicBezTo>
                  <a:cubicBezTo>
                    <a:pt x="190635" y="588659"/>
                    <a:pt x="175125" y="569581"/>
                    <a:pt x="162560" y="548640"/>
                  </a:cubicBezTo>
                  <a:cubicBezTo>
                    <a:pt x="154768" y="535653"/>
                    <a:pt x="150641" y="520602"/>
                    <a:pt x="142240" y="508000"/>
                  </a:cubicBezTo>
                  <a:cubicBezTo>
                    <a:pt x="80181" y="414911"/>
                    <a:pt x="175266" y="594372"/>
                    <a:pt x="101600" y="447040"/>
                  </a:cubicBezTo>
                  <a:cubicBezTo>
                    <a:pt x="78571" y="285835"/>
                    <a:pt x="115147" y="338667"/>
                    <a:pt x="40640" y="264160"/>
                  </a:cubicBezTo>
                  <a:cubicBezTo>
                    <a:pt x="15531" y="239051"/>
                    <a:pt x="29899" y="243840"/>
                    <a:pt x="0" y="24384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p:cNvCxnSpPr/>
          <p:nvPr/>
        </p:nvCxnSpPr>
        <p:spPr>
          <a:xfrm>
            <a:off x="7474527" y="3556422"/>
            <a:ext cx="1179616" cy="0"/>
          </a:xfrm>
          <a:prstGeom prst="line">
            <a:avLst/>
          </a:prstGeom>
          <a:ln w="57150"/>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237764" y="3333268"/>
            <a:ext cx="416379" cy="0"/>
          </a:xfrm>
          <a:prstGeom prst="line">
            <a:avLst/>
          </a:prstGeom>
          <a:ln w="571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6806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8" t="40108" r="81932" b="2436"/>
          <a:stretch/>
        </p:blipFill>
        <p:spPr>
          <a:xfrm>
            <a:off x="-163798" y="-18499"/>
            <a:ext cx="6948802" cy="6796427"/>
          </a:xfrm>
          <a:prstGeom prst="rect">
            <a:avLst/>
          </a:prstGeom>
        </p:spPr>
      </p:pic>
      <p:grpSp>
        <p:nvGrpSpPr>
          <p:cNvPr id="23" name="Group 22"/>
          <p:cNvGrpSpPr/>
          <p:nvPr/>
        </p:nvGrpSpPr>
        <p:grpSpPr>
          <a:xfrm>
            <a:off x="6807743" y="2303621"/>
            <a:ext cx="2259417" cy="2250759"/>
            <a:chOff x="6807743" y="3717792"/>
            <a:chExt cx="2259417" cy="2250759"/>
          </a:xfrm>
        </p:grpSpPr>
        <p:sp>
          <p:nvSpPr>
            <p:cNvPr id="18" name="TextBox 17"/>
            <p:cNvSpPr txBox="1"/>
            <p:nvPr/>
          </p:nvSpPr>
          <p:spPr>
            <a:xfrm rot="16200000">
              <a:off x="6370065" y="4155470"/>
              <a:ext cx="1337022" cy="461665"/>
            </a:xfrm>
            <a:prstGeom prst="rect">
              <a:avLst/>
            </a:prstGeom>
            <a:noFill/>
          </p:spPr>
          <p:txBody>
            <a:bodyPr wrap="square" rtlCol="0">
              <a:spAutoFit/>
            </a:bodyPr>
            <a:lstStyle/>
            <a:p>
              <a:r>
                <a:rPr lang="en-US" sz="2400" dirty="0"/>
                <a:t>Cycles</a:t>
              </a:r>
            </a:p>
          </p:txBody>
        </p:sp>
        <p:sp>
          <p:nvSpPr>
            <p:cNvPr id="19" name="TextBox 18"/>
            <p:cNvSpPr txBox="1"/>
            <p:nvPr/>
          </p:nvSpPr>
          <p:spPr>
            <a:xfrm>
              <a:off x="7730138" y="5506886"/>
              <a:ext cx="1337022" cy="461665"/>
            </a:xfrm>
            <a:prstGeom prst="rect">
              <a:avLst/>
            </a:prstGeom>
            <a:noFill/>
          </p:spPr>
          <p:txBody>
            <a:bodyPr wrap="square" rtlCol="0">
              <a:spAutoFit/>
            </a:bodyPr>
            <a:lstStyle/>
            <a:p>
              <a:r>
                <a:rPr lang="en-US" sz="2400" dirty="0"/>
                <a:t>Time</a:t>
              </a:r>
            </a:p>
          </p:txBody>
        </p:sp>
        <p:cxnSp>
          <p:nvCxnSpPr>
            <p:cNvPr id="21" name="Straight Connector 20"/>
            <p:cNvCxnSpPr/>
            <p:nvPr/>
          </p:nvCxnSpPr>
          <p:spPr>
            <a:xfrm>
              <a:off x="7292148" y="5486400"/>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414888" y="4605298"/>
              <a:ext cx="17750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Oval 2"/>
          <p:cNvSpPr/>
          <p:nvPr/>
        </p:nvSpPr>
        <p:spPr>
          <a:xfrm>
            <a:off x="5377546" y="62881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93446" y="1629014"/>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955128" y="1283233"/>
            <a:ext cx="140953" cy="576303"/>
          </a:xfrm>
          <a:custGeom>
            <a:avLst/>
            <a:gdLst>
              <a:gd name="connsiteX0" fmla="*/ 0 w 140953"/>
              <a:gd name="connsiteY0" fmla="*/ 0 h 576303"/>
              <a:gd name="connsiteX1" fmla="*/ 23052 w 140953"/>
              <a:gd name="connsiteY1" fmla="*/ 46104 h 576303"/>
              <a:gd name="connsiteX2" fmla="*/ 69157 w 140953"/>
              <a:gd name="connsiteY2" fmla="*/ 276625 h 576303"/>
              <a:gd name="connsiteX3" fmla="*/ 92209 w 140953"/>
              <a:gd name="connsiteY3" fmla="*/ 345782 h 576303"/>
              <a:gd name="connsiteX4" fmla="*/ 138313 w 140953"/>
              <a:gd name="connsiteY4" fmla="*/ 414938 h 576303"/>
              <a:gd name="connsiteX5" fmla="*/ 138313 w 140953"/>
              <a:gd name="connsiteY5" fmla="*/ 576303 h 57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3" h="576303">
                <a:moveTo>
                  <a:pt x="0" y="0"/>
                </a:moveTo>
                <a:cubicBezTo>
                  <a:pt x="7684" y="15368"/>
                  <a:pt x="17619" y="29804"/>
                  <a:pt x="23052" y="46104"/>
                </a:cubicBezTo>
                <a:cubicBezTo>
                  <a:pt x="53673" y="137966"/>
                  <a:pt x="46456" y="174468"/>
                  <a:pt x="69157" y="276625"/>
                </a:cubicBezTo>
                <a:cubicBezTo>
                  <a:pt x="74428" y="300346"/>
                  <a:pt x="81342" y="324048"/>
                  <a:pt x="92209" y="345782"/>
                </a:cubicBezTo>
                <a:cubicBezTo>
                  <a:pt x="114786" y="390937"/>
                  <a:pt x="130362" y="343376"/>
                  <a:pt x="138313" y="414938"/>
                </a:cubicBezTo>
                <a:cubicBezTo>
                  <a:pt x="144253" y="468397"/>
                  <a:pt x="138313" y="522515"/>
                  <a:pt x="138313" y="576303"/>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08290" y="244992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5517138" y="1859536"/>
            <a:ext cx="806824" cy="968188"/>
          </a:xfrm>
          <a:custGeom>
            <a:avLst/>
            <a:gdLst>
              <a:gd name="connsiteX0" fmla="*/ 576303 w 806824"/>
              <a:gd name="connsiteY0" fmla="*/ 0 h 968188"/>
              <a:gd name="connsiteX1" fmla="*/ 691563 w 806824"/>
              <a:gd name="connsiteY1" fmla="*/ 92208 h 968188"/>
              <a:gd name="connsiteX2" fmla="*/ 737668 w 806824"/>
              <a:gd name="connsiteY2" fmla="*/ 138312 h 968188"/>
              <a:gd name="connsiteX3" fmla="*/ 760720 w 806824"/>
              <a:gd name="connsiteY3" fmla="*/ 161364 h 968188"/>
              <a:gd name="connsiteX4" fmla="*/ 806824 w 806824"/>
              <a:gd name="connsiteY4" fmla="*/ 184417 h 968188"/>
              <a:gd name="connsiteX5" fmla="*/ 760720 w 806824"/>
              <a:gd name="connsiteY5" fmla="*/ 414938 h 968188"/>
              <a:gd name="connsiteX6" fmla="*/ 737668 w 806824"/>
              <a:gd name="connsiteY6" fmla="*/ 437990 h 968188"/>
              <a:gd name="connsiteX7" fmla="*/ 714616 w 806824"/>
              <a:gd name="connsiteY7" fmla="*/ 484094 h 968188"/>
              <a:gd name="connsiteX8" fmla="*/ 668511 w 806824"/>
              <a:gd name="connsiteY8" fmla="*/ 530198 h 968188"/>
              <a:gd name="connsiteX9" fmla="*/ 645459 w 806824"/>
              <a:gd name="connsiteY9" fmla="*/ 553250 h 968188"/>
              <a:gd name="connsiteX10" fmla="*/ 461042 w 806824"/>
              <a:gd name="connsiteY10" fmla="*/ 576302 h 968188"/>
              <a:gd name="connsiteX11" fmla="*/ 345782 w 806824"/>
              <a:gd name="connsiteY11" fmla="*/ 645459 h 968188"/>
              <a:gd name="connsiteX12" fmla="*/ 207469 w 806824"/>
              <a:gd name="connsiteY12" fmla="*/ 783771 h 968188"/>
              <a:gd name="connsiteX13" fmla="*/ 184417 w 806824"/>
              <a:gd name="connsiteY13" fmla="*/ 806823 h 968188"/>
              <a:gd name="connsiteX14" fmla="*/ 161365 w 806824"/>
              <a:gd name="connsiteY14" fmla="*/ 829875 h 968188"/>
              <a:gd name="connsiteX15" fmla="*/ 115261 w 806824"/>
              <a:gd name="connsiteY15" fmla="*/ 852927 h 968188"/>
              <a:gd name="connsiteX16" fmla="*/ 23053 w 806824"/>
              <a:gd name="connsiteY16" fmla="*/ 922084 h 968188"/>
              <a:gd name="connsiteX17" fmla="*/ 0 w 806824"/>
              <a:gd name="connsiteY17" fmla="*/ 968188 h 9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24" h="968188">
                <a:moveTo>
                  <a:pt x="576303" y="0"/>
                </a:moveTo>
                <a:cubicBezTo>
                  <a:pt x="641615" y="130625"/>
                  <a:pt x="530202" y="-69149"/>
                  <a:pt x="691563" y="92208"/>
                </a:cubicBezTo>
                <a:lnTo>
                  <a:pt x="737668" y="138312"/>
                </a:lnTo>
                <a:cubicBezTo>
                  <a:pt x="745352" y="145996"/>
                  <a:pt x="751001" y="156504"/>
                  <a:pt x="760720" y="161364"/>
                </a:cubicBezTo>
                <a:lnTo>
                  <a:pt x="806824" y="184417"/>
                </a:lnTo>
                <a:cubicBezTo>
                  <a:pt x="791456" y="261257"/>
                  <a:pt x="781338" y="339337"/>
                  <a:pt x="760720" y="414938"/>
                </a:cubicBezTo>
                <a:cubicBezTo>
                  <a:pt x="757861" y="425422"/>
                  <a:pt x="743696" y="428948"/>
                  <a:pt x="737668" y="437990"/>
                </a:cubicBezTo>
                <a:cubicBezTo>
                  <a:pt x="728137" y="452286"/>
                  <a:pt x="724925" y="470349"/>
                  <a:pt x="714616" y="484094"/>
                </a:cubicBezTo>
                <a:cubicBezTo>
                  <a:pt x="701576" y="501481"/>
                  <a:pt x="683879" y="514830"/>
                  <a:pt x="668511" y="530198"/>
                </a:cubicBezTo>
                <a:cubicBezTo>
                  <a:pt x="660827" y="537882"/>
                  <a:pt x="656242" y="551902"/>
                  <a:pt x="645459" y="553250"/>
                </a:cubicBezTo>
                <a:lnTo>
                  <a:pt x="461042" y="576302"/>
                </a:lnTo>
                <a:cubicBezTo>
                  <a:pt x="397756" y="639588"/>
                  <a:pt x="435556" y="615533"/>
                  <a:pt x="345782" y="645459"/>
                </a:cubicBezTo>
                <a:lnTo>
                  <a:pt x="207469" y="783771"/>
                </a:lnTo>
                <a:lnTo>
                  <a:pt x="184417" y="806823"/>
                </a:lnTo>
                <a:cubicBezTo>
                  <a:pt x="176733" y="814507"/>
                  <a:pt x="171085" y="825015"/>
                  <a:pt x="161365" y="829875"/>
                </a:cubicBezTo>
                <a:lnTo>
                  <a:pt x="115261" y="852927"/>
                </a:lnTo>
                <a:cubicBezTo>
                  <a:pt x="57008" y="911182"/>
                  <a:pt x="88596" y="889312"/>
                  <a:pt x="23053" y="922084"/>
                </a:cubicBezTo>
                <a:lnTo>
                  <a:pt x="0" y="968188"/>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00298" y="1872342"/>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4687263" y="2504995"/>
            <a:ext cx="852928" cy="576302"/>
          </a:xfrm>
          <a:custGeom>
            <a:avLst/>
            <a:gdLst>
              <a:gd name="connsiteX0" fmla="*/ 852928 w 852928"/>
              <a:gd name="connsiteY0" fmla="*/ 322729 h 576302"/>
              <a:gd name="connsiteX1" fmla="*/ 737667 w 852928"/>
              <a:gd name="connsiteY1" fmla="*/ 391885 h 576302"/>
              <a:gd name="connsiteX2" fmla="*/ 714615 w 852928"/>
              <a:gd name="connsiteY2" fmla="*/ 414937 h 576302"/>
              <a:gd name="connsiteX3" fmla="*/ 691563 w 852928"/>
              <a:gd name="connsiteY3" fmla="*/ 437989 h 576302"/>
              <a:gd name="connsiteX4" fmla="*/ 622407 w 852928"/>
              <a:gd name="connsiteY4" fmla="*/ 553250 h 576302"/>
              <a:gd name="connsiteX5" fmla="*/ 599354 w 852928"/>
              <a:gd name="connsiteY5" fmla="*/ 576302 h 576302"/>
              <a:gd name="connsiteX6" fmla="*/ 322729 w 852928"/>
              <a:gd name="connsiteY6" fmla="*/ 484094 h 576302"/>
              <a:gd name="connsiteX7" fmla="*/ 299677 w 852928"/>
              <a:gd name="connsiteY7" fmla="*/ 461042 h 576302"/>
              <a:gd name="connsiteX8" fmla="*/ 253573 w 852928"/>
              <a:gd name="connsiteY8" fmla="*/ 276625 h 576302"/>
              <a:gd name="connsiteX9" fmla="*/ 207469 w 852928"/>
              <a:gd name="connsiteY9" fmla="*/ 161364 h 576302"/>
              <a:gd name="connsiteX10" fmla="*/ 161364 w 852928"/>
              <a:gd name="connsiteY10" fmla="*/ 138312 h 576302"/>
              <a:gd name="connsiteX11" fmla="*/ 69156 w 852928"/>
              <a:gd name="connsiteY11" fmla="*/ 0 h 576302"/>
              <a:gd name="connsiteX12" fmla="*/ 0 w 852928"/>
              <a:gd name="connsiteY12" fmla="*/ 0 h 5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928" h="576302">
                <a:moveTo>
                  <a:pt x="852928" y="322729"/>
                </a:moveTo>
                <a:cubicBezTo>
                  <a:pt x="763153" y="352654"/>
                  <a:pt x="800953" y="328599"/>
                  <a:pt x="737667" y="391885"/>
                </a:cubicBezTo>
                <a:lnTo>
                  <a:pt x="714615" y="414937"/>
                </a:lnTo>
                <a:lnTo>
                  <a:pt x="691563" y="437989"/>
                </a:lnTo>
                <a:cubicBezTo>
                  <a:pt x="664747" y="491622"/>
                  <a:pt x="664133" y="497616"/>
                  <a:pt x="622407" y="553250"/>
                </a:cubicBezTo>
                <a:cubicBezTo>
                  <a:pt x="615887" y="561944"/>
                  <a:pt x="607038" y="568618"/>
                  <a:pt x="599354" y="576302"/>
                </a:cubicBezTo>
                <a:cubicBezTo>
                  <a:pt x="230301" y="542752"/>
                  <a:pt x="398754" y="636143"/>
                  <a:pt x="322729" y="484094"/>
                </a:cubicBezTo>
                <a:cubicBezTo>
                  <a:pt x="317869" y="474374"/>
                  <a:pt x="307361" y="468726"/>
                  <a:pt x="299677" y="461042"/>
                </a:cubicBezTo>
                <a:cubicBezTo>
                  <a:pt x="256718" y="203287"/>
                  <a:pt x="303807" y="402212"/>
                  <a:pt x="253573" y="276625"/>
                </a:cubicBezTo>
                <a:cubicBezTo>
                  <a:pt x="247572" y="261621"/>
                  <a:pt x="225490" y="179384"/>
                  <a:pt x="207469" y="161364"/>
                </a:cubicBezTo>
                <a:cubicBezTo>
                  <a:pt x="195319" y="149214"/>
                  <a:pt x="176732" y="145996"/>
                  <a:pt x="161364" y="138312"/>
                </a:cubicBezTo>
                <a:cubicBezTo>
                  <a:pt x="161199" y="137982"/>
                  <a:pt x="104357" y="0"/>
                  <a:pt x="69156" y="0"/>
                </a:cubicBezTo>
                <a:lnTo>
                  <a:pt x="0"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52698" y="118718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249273" y="2043953"/>
            <a:ext cx="461042" cy="487588"/>
          </a:xfrm>
          <a:custGeom>
            <a:avLst/>
            <a:gdLst>
              <a:gd name="connsiteX0" fmla="*/ 461042 w 461042"/>
              <a:gd name="connsiteY0" fmla="*/ 484094 h 487588"/>
              <a:gd name="connsiteX1" fmla="*/ 414938 w 461042"/>
              <a:gd name="connsiteY1" fmla="*/ 461042 h 487588"/>
              <a:gd name="connsiteX2" fmla="*/ 368833 w 461042"/>
              <a:gd name="connsiteY2" fmla="*/ 414937 h 487588"/>
              <a:gd name="connsiteX3" fmla="*/ 322729 w 461042"/>
              <a:gd name="connsiteY3" fmla="*/ 437989 h 487588"/>
              <a:gd name="connsiteX4" fmla="*/ 299677 w 461042"/>
              <a:gd name="connsiteY4" fmla="*/ 484094 h 487588"/>
              <a:gd name="connsiteX5" fmla="*/ 345781 w 461042"/>
              <a:gd name="connsiteY5" fmla="*/ 322729 h 487588"/>
              <a:gd name="connsiteX6" fmla="*/ 322729 w 461042"/>
              <a:gd name="connsiteY6" fmla="*/ 184416 h 487588"/>
              <a:gd name="connsiteX7" fmla="*/ 207469 w 461042"/>
              <a:gd name="connsiteY7" fmla="*/ 253573 h 487588"/>
              <a:gd name="connsiteX8" fmla="*/ 184417 w 461042"/>
              <a:gd name="connsiteY8" fmla="*/ 299677 h 487588"/>
              <a:gd name="connsiteX9" fmla="*/ 138312 w 461042"/>
              <a:gd name="connsiteY9" fmla="*/ 322729 h 487588"/>
              <a:gd name="connsiteX10" fmla="*/ 23052 w 461042"/>
              <a:gd name="connsiteY10" fmla="*/ 368833 h 487588"/>
              <a:gd name="connsiteX11" fmla="*/ 0 w 461042"/>
              <a:gd name="connsiteY11" fmla="*/ 345781 h 487588"/>
              <a:gd name="connsiteX12" fmla="*/ 23052 w 461042"/>
              <a:gd name="connsiteY12" fmla="*/ 299677 h 487588"/>
              <a:gd name="connsiteX13" fmla="*/ 46104 w 461042"/>
              <a:gd name="connsiteY13" fmla="*/ 230521 h 487588"/>
              <a:gd name="connsiteX14" fmla="*/ 115260 w 461042"/>
              <a:gd name="connsiteY14" fmla="*/ 161364 h 487588"/>
              <a:gd name="connsiteX15" fmla="*/ 161365 w 461042"/>
              <a:gd name="connsiteY15" fmla="*/ 115260 h 487588"/>
              <a:gd name="connsiteX16" fmla="*/ 184417 w 461042"/>
              <a:gd name="connsiteY16" fmla="*/ 92208 h 487588"/>
              <a:gd name="connsiteX17" fmla="*/ 253573 w 461042"/>
              <a:gd name="connsiteY17" fmla="*/ 46104 h 487588"/>
              <a:gd name="connsiteX18" fmla="*/ 276625 w 461042"/>
              <a:gd name="connsiteY18" fmla="*/ 0 h 48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042" h="487588">
                <a:moveTo>
                  <a:pt x="461042" y="484094"/>
                </a:moveTo>
                <a:cubicBezTo>
                  <a:pt x="445674" y="476410"/>
                  <a:pt x="428684" y="471351"/>
                  <a:pt x="414938" y="461042"/>
                </a:cubicBezTo>
                <a:cubicBezTo>
                  <a:pt x="397551" y="448002"/>
                  <a:pt x="368833" y="414937"/>
                  <a:pt x="368833" y="414937"/>
                </a:cubicBezTo>
                <a:cubicBezTo>
                  <a:pt x="353465" y="422621"/>
                  <a:pt x="334878" y="425839"/>
                  <a:pt x="322729" y="437989"/>
                </a:cubicBezTo>
                <a:cubicBezTo>
                  <a:pt x="310579" y="450139"/>
                  <a:pt x="299677" y="501276"/>
                  <a:pt x="299677" y="484094"/>
                </a:cubicBezTo>
                <a:cubicBezTo>
                  <a:pt x="299677" y="455147"/>
                  <a:pt x="334910" y="355342"/>
                  <a:pt x="345781" y="322729"/>
                </a:cubicBezTo>
                <a:cubicBezTo>
                  <a:pt x="338097" y="276625"/>
                  <a:pt x="359227" y="213614"/>
                  <a:pt x="322729" y="184416"/>
                </a:cubicBezTo>
                <a:cubicBezTo>
                  <a:pt x="310965" y="175005"/>
                  <a:pt x="226308" y="225314"/>
                  <a:pt x="207469" y="253573"/>
                </a:cubicBezTo>
                <a:cubicBezTo>
                  <a:pt x="197938" y="267869"/>
                  <a:pt x="196567" y="287528"/>
                  <a:pt x="184417" y="299677"/>
                </a:cubicBezTo>
                <a:cubicBezTo>
                  <a:pt x="172267" y="311827"/>
                  <a:pt x="153680" y="315045"/>
                  <a:pt x="138312" y="322729"/>
                </a:cubicBezTo>
                <a:cubicBezTo>
                  <a:pt x="101668" y="359373"/>
                  <a:pt x="100115" y="368833"/>
                  <a:pt x="23052" y="368833"/>
                </a:cubicBezTo>
                <a:cubicBezTo>
                  <a:pt x="12185" y="368833"/>
                  <a:pt x="7684" y="353465"/>
                  <a:pt x="0" y="345781"/>
                </a:cubicBezTo>
                <a:cubicBezTo>
                  <a:pt x="7684" y="330413"/>
                  <a:pt x="16671" y="315630"/>
                  <a:pt x="23052" y="299677"/>
                </a:cubicBezTo>
                <a:cubicBezTo>
                  <a:pt x="32076" y="277116"/>
                  <a:pt x="32625" y="250739"/>
                  <a:pt x="46104" y="230521"/>
                </a:cubicBezTo>
                <a:cubicBezTo>
                  <a:pt x="64188" y="203396"/>
                  <a:pt x="92208" y="184416"/>
                  <a:pt x="115260" y="161364"/>
                </a:cubicBezTo>
                <a:lnTo>
                  <a:pt x="161365" y="115260"/>
                </a:lnTo>
                <a:cubicBezTo>
                  <a:pt x="169049" y="107576"/>
                  <a:pt x="174697" y="97068"/>
                  <a:pt x="184417" y="92208"/>
                </a:cubicBezTo>
                <a:cubicBezTo>
                  <a:pt x="212411" y="78211"/>
                  <a:pt x="235972" y="72505"/>
                  <a:pt x="253573" y="46104"/>
                </a:cubicBezTo>
                <a:cubicBezTo>
                  <a:pt x="263104" y="31808"/>
                  <a:pt x="276625" y="0"/>
                  <a:pt x="276625"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6354" y="502030"/>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8254" y="416226"/>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798288" y="919685"/>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375231" y="1749721"/>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3388179" y="1347107"/>
            <a:ext cx="269421" cy="808264"/>
          </a:xfrm>
          <a:custGeom>
            <a:avLst/>
            <a:gdLst>
              <a:gd name="connsiteX0" fmla="*/ 269421 w 269421"/>
              <a:gd name="connsiteY0" fmla="*/ 0 h 808264"/>
              <a:gd name="connsiteX1" fmla="*/ 195942 w 269421"/>
              <a:gd name="connsiteY1" fmla="*/ 122464 h 808264"/>
              <a:gd name="connsiteX2" fmla="*/ 171450 w 269421"/>
              <a:gd name="connsiteY2" fmla="*/ 171450 h 808264"/>
              <a:gd name="connsiteX3" fmla="*/ 146957 w 269421"/>
              <a:gd name="connsiteY3" fmla="*/ 195943 h 808264"/>
              <a:gd name="connsiteX4" fmla="*/ 73478 w 269421"/>
              <a:gd name="connsiteY4" fmla="*/ 293914 h 808264"/>
              <a:gd name="connsiteX5" fmla="*/ 0 w 269421"/>
              <a:gd name="connsiteY5" fmla="*/ 318407 h 808264"/>
              <a:gd name="connsiteX6" fmla="*/ 24492 w 269421"/>
              <a:gd name="connsiteY6" fmla="*/ 612322 h 808264"/>
              <a:gd name="connsiteX7" fmla="*/ 73478 w 269421"/>
              <a:gd name="connsiteY7" fmla="*/ 636814 h 808264"/>
              <a:gd name="connsiteX8" fmla="*/ 122464 w 269421"/>
              <a:gd name="connsiteY8" fmla="*/ 685800 h 808264"/>
              <a:gd name="connsiteX9" fmla="*/ 146957 w 269421"/>
              <a:gd name="connsiteY9" fmla="*/ 710293 h 808264"/>
              <a:gd name="connsiteX10" fmla="*/ 171450 w 269421"/>
              <a:gd name="connsiteY10" fmla="*/ 734786 h 808264"/>
              <a:gd name="connsiteX11" fmla="*/ 195942 w 269421"/>
              <a:gd name="connsiteY11" fmla="*/ 783772 h 808264"/>
              <a:gd name="connsiteX12" fmla="*/ 220435 w 269421"/>
              <a:gd name="connsiteY12" fmla="*/ 808264 h 80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21" h="808264">
                <a:moveTo>
                  <a:pt x="269421" y="0"/>
                </a:moveTo>
                <a:cubicBezTo>
                  <a:pt x="215272" y="108299"/>
                  <a:pt x="246253" y="72155"/>
                  <a:pt x="195942" y="122464"/>
                </a:cubicBezTo>
                <a:cubicBezTo>
                  <a:pt x="187778" y="138793"/>
                  <a:pt x="181576" y="156260"/>
                  <a:pt x="171450" y="171450"/>
                </a:cubicBezTo>
                <a:cubicBezTo>
                  <a:pt x="165045" y="181057"/>
                  <a:pt x="153362" y="186336"/>
                  <a:pt x="146957" y="195943"/>
                </a:cubicBezTo>
                <a:cubicBezTo>
                  <a:pt x="125175" y="228616"/>
                  <a:pt x="118882" y="278779"/>
                  <a:pt x="73478" y="293914"/>
                </a:cubicBezTo>
                <a:lnTo>
                  <a:pt x="0" y="318407"/>
                </a:lnTo>
                <a:cubicBezTo>
                  <a:pt x="8164" y="416379"/>
                  <a:pt x="2386" y="516528"/>
                  <a:pt x="24492" y="612322"/>
                </a:cubicBezTo>
                <a:cubicBezTo>
                  <a:pt x="28597" y="630110"/>
                  <a:pt x="58873" y="625861"/>
                  <a:pt x="73478" y="636814"/>
                </a:cubicBezTo>
                <a:cubicBezTo>
                  <a:pt x="91952" y="650669"/>
                  <a:pt x="106135" y="669471"/>
                  <a:pt x="122464" y="685800"/>
                </a:cubicBezTo>
                <a:lnTo>
                  <a:pt x="146957" y="710293"/>
                </a:lnTo>
                <a:lnTo>
                  <a:pt x="171450" y="734786"/>
                </a:lnTo>
                <a:cubicBezTo>
                  <a:pt x="179614" y="751115"/>
                  <a:pt x="185816" y="768582"/>
                  <a:pt x="195942" y="783772"/>
                </a:cubicBezTo>
                <a:cubicBezTo>
                  <a:pt x="202346" y="793379"/>
                  <a:pt x="220435" y="808264"/>
                  <a:pt x="220435" y="808264"/>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7474527" y="3556422"/>
            <a:ext cx="1234440" cy="0"/>
          </a:xfrm>
          <a:prstGeom prst="line">
            <a:avLst/>
          </a:prstGeom>
          <a:ln w="57150"/>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237764" y="3333268"/>
            <a:ext cx="829396" cy="0"/>
          </a:xfrm>
          <a:prstGeom prst="line">
            <a:avLst/>
          </a:prstGeom>
          <a:ln w="57150"/>
          <a:effectLst/>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3608614" y="2155371"/>
            <a:ext cx="1077686" cy="171450"/>
          </a:xfrm>
          <a:custGeom>
            <a:avLst/>
            <a:gdLst>
              <a:gd name="connsiteX0" fmla="*/ 0 w 1077686"/>
              <a:gd name="connsiteY0" fmla="*/ 0 h 171450"/>
              <a:gd name="connsiteX1" fmla="*/ 48986 w 1077686"/>
              <a:gd name="connsiteY1" fmla="*/ 24493 h 171450"/>
              <a:gd name="connsiteX2" fmla="*/ 73479 w 1077686"/>
              <a:gd name="connsiteY2" fmla="*/ 48986 h 171450"/>
              <a:gd name="connsiteX3" fmla="*/ 146957 w 1077686"/>
              <a:gd name="connsiteY3" fmla="*/ 73479 h 171450"/>
              <a:gd name="connsiteX4" fmla="*/ 269422 w 1077686"/>
              <a:gd name="connsiteY4" fmla="*/ 122465 h 171450"/>
              <a:gd name="connsiteX5" fmla="*/ 318407 w 1077686"/>
              <a:gd name="connsiteY5" fmla="*/ 171450 h 171450"/>
              <a:gd name="connsiteX6" fmla="*/ 783772 w 1077686"/>
              <a:gd name="connsiteY6" fmla="*/ 146958 h 171450"/>
              <a:gd name="connsiteX7" fmla="*/ 808265 w 1077686"/>
              <a:gd name="connsiteY7" fmla="*/ 122465 h 171450"/>
              <a:gd name="connsiteX8" fmla="*/ 979715 w 1077686"/>
              <a:gd name="connsiteY8" fmla="*/ 97972 h 171450"/>
              <a:gd name="connsiteX9" fmla="*/ 1077686 w 1077686"/>
              <a:gd name="connsiteY9" fmla="*/ 7347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686" h="171450">
                <a:moveTo>
                  <a:pt x="0" y="0"/>
                </a:moveTo>
                <a:cubicBezTo>
                  <a:pt x="16329" y="8164"/>
                  <a:pt x="33796" y="14366"/>
                  <a:pt x="48986" y="24493"/>
                </a:cubicBezTo>
                <a:cubicBezTo>
                  <a:pt x="58593" y="30898"/>
                  <a:pt x="63152" y="43822"/>
                  <a:pt x="73479" y="48986"/>
                </a:cubicBezTo>
                <a:cubicBezTo>
                  <a:pt x="96571" y="60532"/>
                  <a:pt x="122464" y="65315"/>
                  <a:pt x="146957" y="73479"/>
                </a:cubicBezTo>
                <a:cubicBezTo>
                  <a:pt x="213976" y="140498"/>
                  <a:pt x="105663" y="40586"/>
                  <a:pt x="269422" y="122465"/>
                </a:cubicBezTo>
                <a:cubicBezTo>
                  <a:pt x="290076" y="132792"/>
                  <a:pt x="318407" y="171450"/>
                  <a:pt x="318407" y="171450"/>
                </a:cubicBezTo>
                <a:cubicBezTo>
                  <a:pt x="473529" y="163286"/>
                  <a:pt x="629207" y="162414"/>
                  <a:pt x="783772" y="146958"/>
                </a:cubicBezTo>
                <a:cubicBezTo>
                  <a:pt x="795261" y="145809"/>
                  <a:pt x="797064" y="125265"/>
                  <a:pt x="808265" y="122465"/>
                </a:cubicBezTo>
                <a:cubicBezTo>
                  <a:pt x="864272" y="108463"/>
                  <a:pt x="922565" y="106136"/>
                  <a:pt x="979715" y="97972"/>
                </a:cubicBezTo>
                <a:cubicBezTo>
                  <a:pt x="1043305" y="66176"/>
                  <a:pt x="1010444" y="73479"/>
                  <a:pt x="1077686" y="73479"/>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4470400" y="925819"/>
            <a:ext cx="548640" cy="1160368"/>
          </a:xfrm>
          <a:custGeom>
            <a:avLst/>
            <a:gdLst>
              <a:gd name="connsiteX0" fmla="*/ 0 w 548640"/>
              <a:gd name="connsiteY0" fmla="*/ 1160368 h 1160368"/>
              <a:gd name="connsiteX1" fmla="*/ 40640 w 548640"/>
              <a:gd name="connsiteY1" fmla="*/ 1140048 h 1160368"/>
              <a:gd name="connsiteX2" fmla="*/ 162560 w 548640"/>
              <a:gd name="connsiteY2" fmla="*/ 1099408 h 1160368"/>
              <a:gd name="connsiteX3" fmla="*/ 223520 w 548640"/>
              <a:gd name="connsiteY3" fmla="*/ 1058768 h 1160368"/>
              <a:gd name="connsiteX4" fmla="*/ 264160 w 548640"/>
              <a:gd name="connsiteY4" fmla="*/ 1018128 h 1160368"/>
              <a:gd name="connsiteX5" fmla="*/ 284480 w 548640"/>
              <a:gd name="connsiteY5" fmla="*/ 997808 h 1160368"/>
              <a:gd name="connsiteX6" fmla="*/ 304800 w 548640"/>
              <a:gd name="connsiteY6" fmla="*/ 916528 h 1160368"/>
              <a:gd name="connsiteX7" fmla="*/ 264160 w 548640"/>
              <a:gd name="connsiteY7" fmla="*/ 652368 h 1160368"/>
              <a:gd name="connsiteX8" fmla="*/ 304800 w 548640"/>
              <a:gd name="connsiteY8" fmla="*/ 367888 h 1160368"/>
              <a:gd name="connsiteX9" fmla="*/ 325120 w 548640"/>
              <a:gd name="connsiteY9" fmla="*/ 347568 h 1160368"/>
              <a:gd name="connsiteX10" fmla="*/ 345440 w 548640"/>
              <a:gd name="connsiteY10" fmla="*/ 306928 h 1160368"/>
              <a:gd name="connsiteX11" fmla="*/ 386080 w 548640"/>
              <a:gd name="connsiteY11" fmla="*/ 266288 h 1160368"/>
              <a:gd name="connsiteX12" fmla="*/ 447040 w 548640"/>
              <a:gd name="connsiteY12" fmla="*/ 225648 h 1160368"/>
              <a:gd name="connsiteX13" fmla="*/ 487680 w 548640"/>
              <a:gd name="connsiteY13" fmla="*/ 144368 h 1160368"/>
              <a:gd name="connsiteX14" fmla="*/ 528320 w 548640"/>
              <a:gd name="connsiteY14" fmla="*/ 2128 h 1160368"/>
              <a:gd name="connsiteX15" fmla="*/ 548640 w 548640"/>
              <a:gd name="connsiteY15" fmla="*/ 2128 h 116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8640" h="1160368">
                <a:moveTo>
                  <a:pt x="0" y="1160368"/>
                </a:moveTo>
                <a:cubicBezTo>
                  <a:pt x="13547" y="1153595"/>
                  <a:pt x="26459" y="1145366"/>
                  <a:pt x="40640" y="1140048"/>
                </a:cubicBezTo>
                <a:cubicBezTo>
                  <a:pt x="80751" y="1125006"/>
                  <a:pt x="162560" y="1099408"/>
                  <a:pt x="162560" y="1099408"/>
                </a:cubicBezTo>
                <a:cubicBezTo>
                  <a:pt x="224711" y="1037257"/>
                  <a:pt x="125105" y="1132579"/>
                  <a:pt x="223520" y="1058768"/>
                </a:cubicBezTo>
                <a:cubicBezTo>
                  <a:pt x="238846" y="1047273"/>
                  <a:pt x="250613" y="1031675"/>
                  <a:pt x="264160" y="1018128"/>
                </a:cubicBezTo>
                <a:lnTo>
                  <a:pt x="284480" y="997808"/>
                </a:lnTo>
                <a:cubicBezTo>
                  <a:pt x="291253" y="970715"/>
                  <a:pt x="304800" y="944455"/>
                  <a:pt x="304800" y="916528"/>
                </a:cubicBezTo>
                <a:cubicBezTo>
                  <a:pt x="304800" y="721307"/>
                  <a:pt x="313547" y="751141"/>
                  <a:pt x="264160" y="652368"/>
                </a:cubicBezTo>
                <a:cubicBezTo>
                  <a:pt x="271173" y="568208"/>
                  <a:pt x="250709" y="449024"/>
                  <a:pt x="304800" y="367888"/>
                </a:cubicBezTo>
                <a:cubicBezTo>
                  <a:pt x="310113" y="359918"/>
                  <a:pt x="319807" y="355538"/>
                  <a:pt x="325120" y="347568"/>
                </a:cubicBezTo>
                <a:cubicBezTo>
                  <a:pt x="333521" y="334966"/>
                  <a:pt x="336353" y="319045"/>
                  <a:pt x="345440" y="306928"/>
                </a:cubicBezTo>
                <a:cubicBezTo>
                  <a:pt x="356935" y="291602"/>
                  <a:pt x="368945" y="274856"/>
                  <a:pt x="386080" y="266288"/>
                </a:cubicBezTo>
                <a:cubicBezTo>
                  <a:pt x="407252" y="255702"/>
                  <a:pt x="433742" y="247812"/>
                  <a:pt x="447040" y="225648"/>
                </a:cubicBezTo>
                <a:cubicBezTo>
                  <a:pt x="462625" y="199673"/>
                  <a:pt x="487680" y="144368"/>
                  <a:pt x="487680" y="144368"/>
                </a:cubicBezTo>
                <a:cubicBezTo>
                  <a:pt x="490581" y="129864"/>
                  <a:pt x="501496" y="28952"/>
                  <a:pt x="528320" y="2128"/>
                </a:cubicBezTo>
                <a:cubicBezTo>
                  <a:pt x="533109" y="-2661"/>
                  <a:pt x="541867" y="2128"/>
                  <a:pt x="548640" y="2128"/>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734663" y="1613107"/>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4998720" y="887307"/>
            <a:ext cx="557025" cy="93162"/>
          </a:xfrm>
          <a:custGeom>
            <a:avLst/>
            <a:gdLst>
              <a:gd name="connsiteX0" fmla="*/ 0 w 557025"/>
              <a:gd name="connsiteY0" fmla="*/ 60960 h 93162"/>
              <a:gd name="connsiteX1" fmla="*/ 121920 w 557025"/>
              <a:gd name="connsiteY1" fmla="*/ 40640 h 93162"/>
              <a:gd name="connsiteX2" fmla="*/ 162560 w 557025"/>
              <a:gd name="connsiteY2" fmla="*/ 20320 h 93162"/>
              <a:gd name="connsiteX3" fmla="*/ 243840 w 557025"/>
              <a:gd name="connsiteY3" fmla="*/ 0 h 93162"/>
              <a:gd name="connsiteX4" fmla="*/ 426720 w 557025"/>
              <a:gd name="connsiteY4" fmla="*/ 20320 h 93162"/>
              <a:gd name="connsiteX5" fmla="*/ 548640 w 557025"/>
              <a:gd name="connsiteY5" fmla="*/ 60960 h 93162"/>
              <a:gd name="connsiteX6" fmla="*/ 548640 w 557025"/>
              <a:gd name="connsiteY6" fmla="*/ 0 h 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25" h="93162">
                <a:moveTo>
                  <a:pt x="0" y="60960"/>
                </a:moveTo>
                <a:cubicBezTo>
                  <a:pt x="40640" y="54187"/>
                  <a:pt x="81950" y="50633"/>
                  <a:pt x="121920" y="40640"/>
                </a:cubicBezTo>
                <a:cubicBezTo>
                  <a:pt x="136613" y="36967"/>
                  <a:pt x="148192" y="25109"/>
                  <a:pt x="162560" y="20320"/>
                </a:cubicBezTo>
                <a:cubicBezTo>
                  <a:pt x="189054" y="11489"/>
                  <a:pt x="216747" y="6773"/>
                  <a:pt x="243840" y="0"/>
                </a:cubicBezTo>
                <a:cubicBezTo>
                  <a:pt x="304800" y="6773"/>
                  <a:pt x="366576" y="8291"/>
                  <a:pt x="426720" y="20320"/>
                </a:cubicBezTo>
                <a:cubicBezTo>
                  <a:pt x="500333" y="35043"/>
                  <a:pt x="333549" y="146996"/>
                  <a:pt x="548640" y="60960"/>
                </a:cubicBezTo>
                <a:cubicBezTo>
                  <a:pt x="567507" y="53413"/>
                  <a:pt x="548640" y="20320"/>
                  <a:pt x="548640" y="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4686300" y="1934936"/>
            <a:ext cx="612321" cy="293914"/>
          </a:xfrm>
          <a:custGeom>
            <a:avLst/>
            <a:gdLst>
              <a:gd name="connsiteX0" fmla="*/ 0 w 612321"/>
              <a:gd name="connsiteY0" fmla="*/ 293914 h 293914"/>
              <a:gd name="connsiteX1" fmla="*/ 97971 w 612321"/>
              <a:gd name="connsiteY1" fmla="*/ 269421 h 293914"/>
              <a:gd name="connsiteX2" fmla="*/ 342900 w 612321"/>
              <a:gd name="connsiteY2" fmla="*/ 244928 h 293914"/>
              <a:gd name="connsiteX3" fmla="*/ 489857 w 612321"/>
              <a:gd name="connsiteY3" fmla="*/ 195943 h 293914"/>
              <a:gd name="connsiteX4" fmla="*/ 563336 w 612321"/>
              <a:gd name="connsiteY4" fmla="*/ 122464 h 293914"/>
              <a:gd name="connsiteX5" fmla="*/ 587829 w 612321"/>
              <a:gd name="connsiteY5" fmla="*/ 97971 h 293914"/>
              <a:gd name="connsiteX6" fmla="*/ 612321 w 612321"/>
              <a:gd name="connsiteY6" fmla="*/ 0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321" h="293914">
                <a:moveTo>
                  <a:pt x="0" y="293914"/>
                </a:moveTo>
                <a:cubicBezTo>
                  <a:pt x="32657" y="285750"/>
                  <a:pt x="64647" y="274182"/>
                  <a:pt x="97971" y="269421"/>
                </a:cubicBezTo>
                <a:cubicBezTo>
                  <a:pt x="179197" y="257817"/>
                  <a:pt x="262255" y="260049"/>
                  <a:pt x="342900" y="244928"/>
                </a:cubicBezTo>
                <a:cubicBezTo>
                  <a:pt x="393651" y="235412"/>
                  <a:pt x="489857" y="195943"/>
                  <a:pt x="489857" y="195943"/>
                </a:cubicBezTo>
                <a:lnTo>
                  <a:pt x="563336" y="122464"/>
                </a:lnTo>
                <a:lnTo>
                  <a:pt x="587829" y="97971"/>
                </a:lnTo>
                <a:lnTo>
                  <a:pt x="612321" y="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3608614" y="690879"/>
            <a:ext cx="1945519" cy="747803"/>
            <a:chOff x="3608614" y="690880"/>
            <a:chExt cx="1945519" cy="670560"/>
          </a:xfrm>
        </p:grpSpPr>
        <p:sp>
          <p:nvSpPr>
            <p:cNvPr id="35" name="Freeform 34"/>
            <p:cNvSpPr/>
            <p:nvPr/>
          </p:nvSpPr>
          <p:spPr>
            <a:xfrm>
              <a:off x="3608614" y="930729"/>
              <a:ext cx="553513" cy="367392"/>
            </a:xfrm>
            <a:custGeom>
              <a:avLst/>
              <a:gdLst>
                <a:gd name="connsiteX0" fmla="*/ 906236 w 906236"/>
                <a:gd name="connsiteY0" fmla="*/ 0 h 367392"/>
                <a:gd name="connsiteX1" fmla="*/ 318407 w 906236"/>
                <a:gd name="connsiteY1" fmla="*/ 24492 h 367392"/>
                <a:gd name="connsiteX2" fmla="*/ 293915 w 906236"/>
                <a:gd name="connsiteY2" fmla="*/ 48985 h 367392"/>
                <a:gd name="connsiteX3" fmla="*/ 244929 w 906236"/>
                <a:gd name="connsiteY3" fmla="*/ 73478 h 367392"/>
                <a:gd name="connsiteX4" fmla="*/ 195943 w 906236"/>
                <a:gd name="connsiteY4" fmla="*/ 122464 h 367392"/>
                <a:gd name="connsiteX5" fmla="*/ 146957 w 906236"/>
                <a:gd name="connsiteY5" fmla="*/ 293914 h 367392"/>
                <a:gd name="connsiteX6" fmla="*/ 97972 w 906236"/>
                <a:gd name="connsiteY6" fmla="*/ 342900 h 367392"/>
                <a:gd name="connsiteX7" fmla="*/ 73479 w 906236"/>
                <a:gd name="connsiteY7" fmla="*/ 367392 h 367392"/>
                <a:gd name="connsiteX8" fmla="*/ 0 w 906236"/>
                <a:gd name="connsiteY8" fmla="*/ 367392 h 36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236" h="367392">
                  <a:moveTo>
                    <a:pt x="906236" y="0"/>
                  </a:moveTo>
                  <a:cubicBezTo>
                    <a:pt x="710293" y="8164"/>
                    <a:pt x="513895" y="8853"/>
                    <a:pt x="318407" y="24492"/>
                  </a:cubicBezTo>
                  <a:cubicBezTo>
                    <a:pt x="306898" y="25413"/>
                    <a:pt x="303522" y="42580"/>
                    <a:pt x="293915" y="48985"/>
                  </a:cubicBezTo>
                  <a:cubicBezTo>
                    <a:pt x="278725" y="59112"/>
                    <a:pt x="259534" y="62524"/>
                    <a:pt x="244929" y="73478"/>
                  </a:cubicBezTo>
                  <a:cubicBezTo>
                    <a:pt x="226455" y="87333"/>
                    <a:pt x="195943" y="122464"/>
                    <a:pt x="195943" y="122464"/>
                  </a:cubicBezTo>
                  <a:cubicBezTo>
                    <a:pt x="179614" y="179614"/>
                    <a:pt x="171097" y="239600"/>
                    <a:pt x="146957" y="293914"/>
                  </a:cubicBezTo>
                  <a:cubicBezTo>
                    <a:pt x="137579" y="315016"/>
                    <a:pt x="114301" y="326571"/>
                    <a:pt x="97972" y="342900"/>
                  </a:cubicBezTo>
                  <a:cubicBezTo>
                    <a:pt x="89808" y="351064"/>
                    <a:pt x="85025" y="367392"/>
                    <a:pt x="73479" y="367392"/>
                  </a:cubicBezTo>
                  <a:lnTo>
                    <a:pt x="0" y="367392"/>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p:cNvSpPr/>
            <p:nvPr/>
          </p:nvSpPr>
          <p:spPr>
            <a:xfrm>
              <a:off x="4152053" y="690880"/>
              <a:ext cx="1402080" cy="670560"/>
            </a:xfrm>
            <a:custGeom>
              <a:avLst/>
              <a:gdLst>
                <a:gd name="connsiteX0" fmla="*/ 1402080 w 1402080"/>
                <a:gd name="connsiteY0" fmla="*/ 203200 h 670560"/>
                <a:gd name="connsiteX1" fmla="*/ 1280160 w 1402080"/>
                <a:gd name="connsiteY1" fmla="*/ 121920 h 670560"/>
                <a:gd name="connsiteX2" fmla="*/ 1198880 w 1402080"/>
                <a:gd name="connsiteY2" fmla="*/ 81280 h 670560"/>
                <a:gd name="connsiteX3" fmla="*/ 1158240 w 1402080"/>
                <a:gd name="connsiteY3" fmla="*/ 60960 h 670560"/>
                <a:gd name="connsiteX4" fmla="*/ 975360 w 1402080"/>
                <a:gd name="connsiteY4" fmla="*/ 0 h 670560"/>
                <a:gd name="connsiteX5" fmla="*/ 670560 w 1402080"/>
                <a:gd name="connsiteY5" fmla="*/ 40640 h 670560"/>
                <a:gd name="connsiteX6" fmla="*/ 650240 w 1402080"/>
                <a:gd name="connsiteY6" fmla="*/ 60960 h 670560"/>
                <a:gd name="connsiteX7" fmla="*/ 568960 w 1402080"/>
                <a:gd name="connsiteY7" fmla="*/ 182880 h 670560"/>
                <a:gd name="connsiteX8" fmla="*/ 528320 w 1402080"/>
                <a:gd name="connsiteY8" fmla="*/ 304800 h 670560"/>
                <a:gd name="connsiteX9" fmla="*/ 508000 w 1402080"/>
                <a:gd name="connsiteY9" fmla="*/ 365760 h 670560"/>
                <a:gd name="connsiteX10" fmla="*/ 467360 w 1402080"/>
                <a:gd name="connsiteY10" fmla="*/ 548640 h 670560"/>
                <a:gd name="connsiteX11" fmla="*/ 426720 w 1402080"/>
                <a:gd name="connsiteY11" fmla="*/ 589280 h 670560"/>
                <a:gd name="connsiteX12" fmla="*/ 365760 w 1402080"/>
                <a:gd name="connsiteY12" fmla="*/ 650240 h 670560"/>
                <a:gd name="connsiteX13" fmla="*/ 325120 w 1402080"/>
                <a:gd name="connsiteY13" fmla="*/ 670560 h 670560"/>
                <a:gd name="connsiteX14" fmla="*/ 223520 w 1402080"/>
                <a:gd name="connsiteY14" fmla="*/ 650240 h 670560"/>
                <a:gd name="connsiteX15" fmla="*/ 203200 w 1402080"/>
                <a:gd name="connsiteY15" fmla="*/ 609600 h 670560"/>
                <a:gd name="connsiteX16" fmla="*/ 162560 w 1402080"/>
                <a:gd name="connsiteY16" fmla="*/ 548640 h 670560"/>
                <a:gd name="connsiteX17" fmla="*/ 142240 w 1402080"/>
                <a:gd name="connsiteY17" fmla="*/ 508000 h 670560"/>
                <a:gd name="connsiteX18" fmla="*/ 101600 w 1402080"/>
                <a:gd name="connsiteY18" fmla="*/ 447040 h 670560"/>
                <a:gd name="connsiteX19" fmla="*/ 40640 w 1402080"/>
                <a:gd name="connsiteY19" fmla="*/ 264160 h 670560"/>
                <a:gd name="connsiteX20" fmla="*/ 0 w 1402080"/>
                <a:gd name="connsiteY20" fmla="*/ 24384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2080" h="670560">
                  <a:moveTo>
                    <a:pt x="1402080" y="203200"/>
                  </a:moveTo>
                  <a:cubicBezTo>
                    <a:pt x="1325974" y="127094"/>
                    <a:pt x="1368382" y="151327"/>
                    <a:pt x="1280160" y="121920"/>
                  </a:cubicBezTo>
                  <a:cubicBezTo>
                    <a:pt x="1241214" y="82974"/>
                    <a:pt x="1276710" y="112412"/>
                    <a:pt x="1198880" y="81280"/>
                  </a:cubicBezTo>
                  <a:cubicBezTo>
                    <a:pt x="1184818" y="75655"/>
                    <a:pt x="1172474" y="66136"/>
                    <a:pt x="1158240" y="60960"/>
                  </a:cubicBezTo>
                  <a:cubicBezTo>
                    <a:pt x="1097851" y="39000"/>
                    <a:pt x="975360" y="0"/>
                    <a:pt x="975360" y="0"/>
                  </a:cubicBezTo>
                  <a:cubicBezTo>
                    <a:pt x="873760" y="13547"/>
                    <a:pt x="771304" y="21751"/>
                    <a:pt x="670560" y="40640"/>
                  </a:cubicBezTo>
                  <a:cubicBezTo>
                    <a:pt x="661145" y="42405"/>
                    <a:pt x="655168" y="52746"/>
                    <a:pt x="650240" y="60960"/>
                  </a:cubicBezTo>
                  <a:cubicBezTo>
                    <a:pt x="576429" y="183979"/>
                    <a:pt x="646580" y="105260"/>
                    <a:pt x="568960" y="182880"/>
                  </a:cubicBezTo>
                  <a:lnTo>
                    <a:pt x="528320" y="304800"/>
                  </a:lnTo>
                  <a:cubicBezTo>
                    <a:pt x="521547" y="325120"/>
                    <a:pt x="511521" y="344632"/>
                    <a:pt x="508000" y="365760"/>
                  </a:cubicBezTo>
                  <a:cubicBezTo>
                    <a:pt x="503896" y="390381"/>
                    <a:pt x="490448" y="510161"/>
                    <a:pt x="467360" y="548640"/>
                  </a:cubicBezTo>
                  <a:cubicBezTo>
                    <a:pt x="457503" y="565068"/>
                    <a:pt x="440267" y="575733"/>
                    <a:pt x="426720" y="589280"/>
                  </a:cubicBezTo>
                  <a:lnTo>
                    <a:pt x="365760" y="650240"/>
                  </a:lnTo>
                  <a:lnTo>
                    <a:pt x="325120" y="670560"/>
                  </a:lnTo>
                  <a:cubicBezTo>
                    <a:pt x="291253" y="663787"/>
                    <a:pt x="254411" y="665686"/>
                    <a:pt x="223520" y="650240"/>
                  </a:cubicBezTo>
                  <a:cubicBezTo>
                    <a:pt x="209973" y="643467"/>
                    <a:pt x="210992" y="622587"/>
                    <a:pt x="203200" y="609600"/>
                  </a:cubicBezTo>
                  <a:cubicBezTo>
                    <a:pt x="190635" y="588659"/>
                    <a:pt x="175125" y="569581"/>
                    <a:pt x="162560" y="548640"/>
                  </a:cubicBezTo>
                  <a:cubicBezTo>
                    <a:pt x="154768" y="535653"/>
                    <a:pt x="150641" y="520602"/>
                    <a:pt x="142240" y="508000"/>
                  </a:cubicBezTo>
                  <a:cubicBezTo>
                    <a:pt x="80181" y="414911"/>
                    <a:pt x="175266" y="594372"/>
                    <a:pt x="101600" y="447040"/>
                  </a:cubicBezTo>
                  <a:cubicBezTo>
                    <a:pt x="78571" y="285835"/>
                    <a:pt x="115147" y="338667"/>
                    <a:pt x="40640" y="264160"/>
                  </a:cubicBezTo>
                  <a:cubicBezTo>
                    <a:pt x="15531" y="239051"/>
                    <a:pt x="29899" y="243840"/>
                    <a:pt x="0" y="243840"/>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Oval 32"/>
          <p:cNvSpPr/>
          <p:nvPr/>
        </p:nvSpPr>
        <p:spPr>
          <a:xfrm>
            <a:off x="4823028" y="1050325"/>
            <a:ext cx="1175657" cy="11065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4870904" y="1097280"/>
            <a:ext cx="1272509" cy="1686560"/>
          </a:xfrm>
          <a:custGeom>
            <a:avLst/>
            <a:gdLst>
              <a:gd name="connsiteX0" fmla="*/ 419069 w 1272509"/>
              <a:gd name="connsiteY0" fmla="*/ 853440 h 1686560"/>
              <a:gd name="connsiteX1" fmla="*/ 337789 w 1272509"/>
              <a:gd name="connsiteY1" fmla="*/ 833120 h 1686560"/>
              <a:gd name="connsiteX2" fmla="*/ 297149 w 1272509"/>
              <a:gd name="connsiteY2" fmla="*/ 792480 h 1686560"/>
              <a:gd name="connsiteX3" fmla="*/ 114269 w 1272509"/>
              <a:gd name="connsiteY3" fmla="*/ 751840 h 1686560"/>
              <a:gd name="connsiteX4" fmla="*/ 134589 w 1272509"/>
              <a:gd name="connsiteY4" fmla="*/ 568960 h 1686560"/>
              <a:gd name="connsiteX5" fmla="*/ 154909 w 1272509"/>
              <a:gd name="connsiteY5" fmla="*/ 487680 h 1686560"/>
              <a:gd name="connsiteX6" fmla="*/ 175229 w 1272509"/>
              <a:gd name="connsiteY6" fmla="*/ 203200 h 1686560"/>
              <a:gd name="connsiteX7" fmla="*/ 256509 w 1272509"/>
              <a:gd name="connsiteY7" fmla="*/ 142240 h 1686560"/>
              <a:gd name="connsiteX8" fmla="*/ 276829 w 1272509"/>
              <a:gd name="connsiteY8" fmla="*/ 121920 h 1686560"/>
              <a:gd name="connsiteX9" fmla="*/ 358109 w 1272509"/>
              <a:gd name="connsiteY9" fmla="*/ 81280 h 1686560"/>
              <a:gd name="connsiteX10" fmla="*/ 419069 w 1272509"/>
              <a:gd name="connsiteY10" fmla="*/ 40640 h 1686560"/>
              <a:gd name="connsiteX11" fmla="*/ 439389 w 1272509"/>
              <a:gd name="connsiteY11" fmla="*/ 0 h 1686560"/>
              <a:gd name="connsiteX12" fmla="*/ 703549 w 1272509"/>
              <a:gd name="connsiteY12" fmla="*/ 40640 h 1686560"/>
              <a:gd name="connsiteX13" fmla="*/ 764509 w 1272509"/>
              <a:gd name="connsiteY13" fmla="*/ 81280 h 1686560"/>
              <a:gd name="connsiteX14" fmla="*/ 825469 w 1272509"/>
              <a:gd name="connsiteY14" fmla="*/ 162560 h 1686560"/>
              <a:gd name="connsiteX15" fmla="*/ 845789 w 1272509"/>
              <a:gd name="connsiteY15" fmla="*/ 345440 h 1686560"/>
              <a:gd name="connsiteX16" fmla="*/ 866109 w 1272509"/>
              <a:gd name="connsiteY16" fmla="*/ 406400 h 1686560"/>
              <a:gd name="connsiteX17" fmla="*/ 886429 w 1272509"/>
              <a:gd name="connsiteY17" fmla="*/ 447040 h 1686560"/>
              <a:gd name="connsiteX18" fmla="*/ 967709 w 1272509"/>
              <a:gd name="connsiteY18" fmla="*/ 508000 h 1686560"/>
              <a:gd name="connsiteX19" fmla="*/ 1109949 w 1272509"/>
              <a:gd name="connsiteY19" fmla="*/ 528320 h 1686560"/>
              <a:gd name="connsiteX20" fmla="*/ 1069309 w 1272509"/>
              <a:gd name="connsiteY20" fmla="*/ 873760 h 1686560"/>
              <a:gd name="connsiteX21" fmla="*/ 1048989 w 1272509"/>
              <a:gd name="connsiteY21" fmla="*/ 894080 h 1686560"/>
              <a:gd name="connsiteX22" fmla="*/ 988029 w 1272509"/>
              <a:gd name="connsiteY22" fmla="*/ 995680 h 1686560"/>
              <a:gd name="connsiteX23" fmla="*/ 967709 w 1272509"/>
              <a:gd name="connsiteY23" fmla="*/ 1056640 h 1686560"/>
              <a:gd name="connsiteX24" fmla="*/ 927069 w 1272509"/>
              <a:gd name="connsiteY24" fmla="*/ 1117600 h 1686560"/>
              <a:gd name="connsiteX25" fmla="*/ 906749 w 1272509"/>
              <a:gd name="connsiteY25" fmla="*/ 1463040 h 1686560"/>
              <a:gd name="connsiteX26" fmla="*/ 866109 w 1272509"/>
              <a:gd name="connsiteY26" fmla="*/ 1503680 h 1686560"/>
              <a:gd name="connsiteX27" fmla="*/ 845789 w 1272509"/>
              <a:gd name="connsiteY27" fmla="*/ 1524000 h 1686560"/>
              <a:gd name="connsiteX28" fmla="*/ 784829 w 1272509"/>
              <a:gd name="connsiteY28" fmla="*/ 1564640 h 1686560"/>
              <a:gd name="connsiteX29" fmla="*/ 744189 w 1272509"/>
              <a:gd name="connsiteY29" fmla="*/ 1605280 h 1686560"/>
              <a:gd name="connsiteX30" fmla="*/ 723869 w 1272509"/>
              <a:gd name="connsiteY30" fmla="*/ 1625600 h 1686560"/>
              <a:gd name="connsiteX31" fmla="*/ 561309 w 1272509"/>
              <a:gd name="connsiteY31" fmla="*/ 1686560 h 1686560"/>
              <a:gd name="connsiteX32" fmla="*/ 378429 w 1272509"/>
              <a:gd name="connsiteY32" fmla="*/ 1645920 h 1686560"/>
              <a:gd name="connsiteX33" fmla="*/ 337789 w 1272509"/>
              <a:gd name="connsiteY33" fmla="*/ 1605280 h 1686560"/>
              <a:gd name="connsiteX34" fmla="*/ 378429 w 1272509"/>
              <a:gd name="connsiteY34" fmla="*/ 1341120 h 1686560"/>
              <a:gd name="connsiteX35" fmla="*/ 419069 w 1272509"/>
              <a:gd name="connsiteY35" fmla="*/ 1320800 h 1686560"/>
              <a:gd name="connsiteX36" fmla="*/ 683229 w 1272509"/>
              <a:gd name="connsiteY36" fmla="*/ 1300480 h 1686560"/>
              <a:gd name="connsiteX37" fmla="*/ 622269 w 1272509"/>
              <a:gd name="connsiteY37" fmla="*/ 1097280 h 1686560"/>
              <a:gd name="connsiteX38" fmla="*/ 561309 w 1272509"/>
              <a:gd name="connsiteY38" fmla="*/ 1076960 h 1686560"/>
              <a:gd name="connsiteX39" fmla="*/ 134589 w 1272509"/>
              <a:gd name="connsiteY39" fmla="*/ 1097280 h 1686560"/>
              <a:gd name="connsiteX40" fmla="*/ 114269 w 1272509"/>
              <a:gd name="connsiteY40" fmla="*/ 1117600 h 1686560"/>
              <a:gd name="connsiteX41" fmla="*/ 175229 w 1272509"/>
              <a:gd name="connsiteY41" fmla="*/ 1402080 h 1686560"/>
              <a:gd name="connsiteX42" fmla="*/ 317469 w 1272509"/>
              <a:gd name="connsiteY42" fmla="*/ 1381760 h 1686560"/>
              <a:gd name="connsiteX43" fmla="*/ 398749 w 1272509"/>
              <a:gd name="connsiteY43" fmla="*/ 1320800 h 1686560"/>
              <a:gd name="connsiteX44" fmla="*/ 439389 w 1272509"/>
              <a:gd name="connsiteY44" fmla="*/ 1280160 h 1686560"/>
              <a:gd name="connsiteX45" fmla="*/ 459709 w 1272509"/>
              <a:gd name="connsiteY45" fmla="*/ 1259840 h 1686560"/>
              <a:gd name="connsiteX46" fmla="*/ 480029 w 1272509"/>
              <a:gd name="connsiteY46" fmla="*/ 1219200 h 1686560"/>
              <a:gd name="connsiteX47" fmla="*/ 540989 w 1272509"/>
              <a:gd name="connsiteY47" fmla="*/ 1178560 h 1686560"/>
              <a:gd name="connsiteX48" fmla="*/ 581629 w 1272509"/>
              <a:gd name="connsiteY48" fmla="*/ 1137920 h 1686560"/>
              <a:gd name="connsiteX49" fmla="*/ 622269 w 1272509"/>
              <a:gd name="connsiteY49" fmla="*/ 1097280 h 1686560"/>
              <a:gd name="connsiteX50" fmla="*/ 581629 w 1272509"/>
              <a:gd name="connsiteY50" fmla="*/ 833120 h 1686560"/>
              <a:gd name="connsiteX51" fmla="*/ 540989 w 1272509"/>
              <a:gd name="connsiteY51" fmla="*/ 792480 h 1686560"/>
              <a:gd name="connsiteX52" fmla="*/ 520669 w 1272509"/>
              <a:gd name="connsiteY52" fmla="*/ 772160 h 1686560"/>
              <a:gd name="connsiteX53" fmla="*/ 215869 w 1272509"/>
              <a:gd name="connsiteY53" fmla="*/ 792480 h 1686560"/>
              <a:gd name="connsiteX54" fmla="*/ 53309 w 1272509"/>
              <a:gd name="connsiteY54" fmla="*/ 792480 h 1686560"/>
              <a:gd name="connsiteX55" fmla="*/ 53309 w 1272509"/>
              <a:gd name="connsiteY55" fmla="*/ 467360 h 1686560"/>
              <a:gd name="connsiteX56" fmla="*/ 73629 w 1272509"/>
              <a:gd name="connsiteY56" fmla="*/ 406400 h 1686560"/>
              <a:gd name="connsiteX57" fmla="*/ 93949 w 1272509"/>
              <a:gd name="connsiteY57" fmla="*/ 304800 h 1686560"/>
              <a:gd name="connsiteX58" fmla="*/ 114269 w 1272509"/>
              <a:gd name="connsiteY58" fmla="*/ 284480 h 1686560"/>
              <a:gd name="connsiteX59" fmla="*/ 154909 w 1272509"/>
              <a:gd name="connsiteY59" fmla="*/ 203200 h 1686560"/>
              <a:gd name="connsiteX60" fmla="*/ 215869 w 1272509"/>
              <a:gd name="connsiteY60" fmla="*/ 121920 h 1686560"/>
              <a:gd name="connsiteX61" fmla="*/ 276829 w 1272509"/>
              <a:gd name="connsiteY61" fmla="*/ 81280 h 1686560"/>
              <a:gd name="connsiteX62" fmla="*/ 378429 w 1272509"/>
              <a:gd name="connsiteY62" fmla="*/ 40640 h 1686560"/>
              <a:gd name="connsiteX63" fmla="*/ 662909 w 1272509"/>
              <a:gd name="connsiteY63" fmla="*/ 60960 h 1686560"/>
              <a:gd name="connsiteX64" fmla="*/ 622269 w 1272509"/>
              <a:gd name="connsiteY64" fmla="*/ 182880 h 1686560"/>
              <a:gd name="connsiteX65" fmla="*/ 581629 w 1272509"/>
              <a:gd name="connsiteY65" fmla="*/ 203200 h 1686560"/>
              <a:gd name="connsiteX66" fmla="*/ 520669 w 1272509"/>
              <a:gd name="connsiteY66" fmla="*/ 284480 h 1686560"/>
              <a:gd name="connsiteX67" fmla="*/ 500349 w 1272509"/>
              <a:gd name="connsiteY67" fmla="*/ 304800 h 1686560"/>
              <a:gd name="connsiteX68" fmla="*/ 480029 w 1272509"/>
              <a:gd name="connsiteY68" fmla="*/ 325120 h 1686560"/>
              <a:gd name="connsiteX69" fmla="*/ 500349 w 1272509"/>
              <a:gd name="connsiteY69" fmla="*/ 467360 h 1686560"/>
              <a:gd name="connsiteX70" fmla="*/ 540989 w 1272509"/>
              <a:gd name="connsiteY70" fmla="*/ 508000 h 1686560"/>
              <a:gd name="connsiteX71" fmla="*/ 764509 w 1272509"/>
              <a:gd name="connsiteY71" fmla="*/ 487680 h 1686560"/>
              <a:gd name="connsiteX72" fmla="*/ 784829 w 1272509"/>
              <a:gd name="connsiteY72" fmla="*/ 467360 h 1686560"/>
              <a:gd name="connsiteX73" fmla="*/ 825469 w 1272509"/>
              <a:gd name="connsiteY73" fmla="*/ 447040 h 1686560"/>
              <a:gd name="connsiteX74" fmla="*/ 845789 w 1272509"/>
              <a:gd name="connsiteY74" fmla="*/ 406400 h 1686560"/>
              <a:gd name="connsiteX75" fmla="*/ 906749 w 1272509"/>
              <a:gd name="connsiteY75" fmla="*/ 345440 h 1686560"/>
              <a:gd name="connsiteX76" fmla="*/ 947389 w 1272509"/>
              <a:gd name="connsiteY76" fmla="*/ 304800 h 1686560"/>
              <a:gd name="connsiteX77" fmla="*/ 967709 w 1272509"/>
              <a:gd name="connsiteY77" fmla="*/ 284480 h 1686560"/>
              <a:gd name="connsiteX78" fmla="*/ 1150589 w 1272509"/>
              <a:gd name="connsiteY78" fmla="*/ 304800 h 1686560"/>
              <a:gd name="connsiteX79" fmla="*/ 1170909 w 1272509"/>
              <a:gd name="connsiteY79" fmla="*/ 325120 h 1686560"/>
              <a:gd name="connsiteX80" fmla="*/ 1231869 w 1272509"/>
              <a:gd name="connsiteY80" fmla="*/ 467360 h 1686560"/>
              <a:gd name="connsiteX81" fmla="*/ 1272509 w 1272509"/>
              <a:gd name="connsiteY81" fmla="*/ 629920 h 1686560"/>
              <a:gd name="connsiteX82" fmla="*/ 1252189 w 1272509"/>
              <a:gd name="connsiteY82" fmla="*/ 995680 h 1686560"/>
              <a:gd name="connsiteX83" fmla="*/ 1191229 w 1272509"/>
              <a:gd name="connsiteY83" fmla="*/ 1056640 h 1686560"/>
              <a:gd name="connsiteX84" fmla="*/ 1069309 w 1272509"/>
              <a:gd name="connsiteY84" fmla="*/ 1097280 h 1686560"/>
              <a:gd name="connsiteX85" fmla="*/ 744189 w 1272509"/>
              <a:gd name="connsiteY85" fmla="*/ 1076960 h 1686560"/>
              <a:gd name="connsiteX86" fmla="*/ 723869 w 1272509"/>
              <a:gd name="connsiteY86" fmla="*/ 894080 h 1686560"/>
              <a:gd name="connsiteX87" fmla="*/ 703549 w 1272509"/>
              <a:gd name="connsiteY87" fmla="*/ 853440 h 1686560"/>
              <a:gd name="connsiteX88" fmla="*/ 662909 w 1272509"/>
              <a:gd name="connsiteY88" fmla="*/ 812800 h 1686560"/>
              <a:gd name="connsiteX89" fmla="*/ 642589 w 1272509"/>
              <a:gd name="connsiteY89" fmla="*/ 792480 h 1686560"/>
              <a:gd name="connsiteX90" fmla="*/ 622269 w 1272509"/>
              <a:gd name="connsiteY90" fmla="*/ 772160 h 1686560"/>
              <a:gd name="connsiteX91" fmla="*/ 540989 w 1272509"/>
              <a:gd name="connsiteY91" fmla="*/ 731520 h 168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72509" h="1686560">
                <a:moveTo>
                  <a:pt x="419069" y="853440"/>
                </a:moveTo>
                <a:cubicBezTo>
                  <a:pt x="391976" y="846667"/>
                  <a:pt x="362768" y="845609"/>
                  <a:pt x="337789" y="833120"/>
                </a:cubicBezTo>
                <a:cubicBezTo>
                  <a:pt x="320654" y="824552"/>
                  <a:pt x="316046" y="795630"/>
                  <a:pt x="297149" y="792480"/>
                </a:cubicBezTo>
                <a:cubicBezTo>
                  <a:pt x="154101" y="768639"/>
                  <a:pt x="214315" y="785189"/>
                  <a:pt x="114269" y="751840"/>
                </a:cubicBezTo>
                <a:cubicBezTo>
                  <a:pt x="121042" y="690880"/>
                  <a:pt x="125263" y="629582"/>
                  <a:pt x="134589" y="568960"/>
                </a:cubicBezTo>
                <a:cubicBezTo>
                  <a:pt x="138836" y="541358"/>
                  <a:pt x="151825" y="515436"/>
                  <a:pt x="154909" y="487680"/>
                </a:cubicBezTo>
                <a:cubicBezTo>
                  <a:pt x="165408" y="393193"/>
                  <a:pt x="157709" y="296640"/>
                  <a:pt x="175229" y="203200"/>
                </a:cubicBezTo>
                <a:cubicBezTo>
                  <a:pt x="181507" y="169718"/>
                  <a:pt x="234366" y="157002"/>
                  <a:pt x="256509" y="142240"/>
                </a:cubicBezTo>
                <a:cubicBezTo>
                  <a:pt x="264479" y="136927"/>
                  <a:pt x="268615" y="126848"/>
                  <a:pt x="276829" y="121920"/>
                </a:cubicBezTo>
                <a:cubicBezTo>
                  <a:pt x="302804" y="106335"/>
                  <a:pt x="336690" y="102699"/>
                  <a:pt x="358109" y="81280"/>
                </a:cubicBezTo>
                <a:cubicBezTo>
                  <a:pt x="389139" y="50250"/>
                  <a:pt x="369861" y="65244"/>
                  <a:pt x="419069" y="40640"/>
                </a:cubicBezTo>
                <a:cubicBezTo>
                  <a:pt x="425842" y="27093"/>
                  <a:pt x="424243" y="0"/>
                  <a:pt x="439389" y="0"/>
                </a:cubicBezTo>
                <a:cubicBezTo>
                  <a:pt x="528478" y="0"/>
                  <a:pt x="616190" y="23168"/>
                  <a:pt x="703549" y="40640"/>
                </a:cubicBezTo>
                <a:cubicBezTo>
                  <a:pt x="722531" y="44436"/>
                  <a:pt x="752596" y="63410"/>
                  <a:pt x="764509" y="81280"/>
                </a:cubicBezTo>
                <a:cubicBezTo>
                  <a:pt x="822284" y="167943"/>
                  <a:pt x="737579" y="74670"/>
                  <a:pt x="825469" y="162560"/>
                </a:cubicBezTo>
                <a:cubicBezTo>
                  <a:pt x="832242" y="223520"/>
                  <a:pt x="835706" y="284939"/>
                  <a:pt x="845789" y="345440"/>
                </a:cubicBezTo>
                <a:cubicBezTo>
                  <a:pt x="849310" y="366568"/>
                  <a:pt x="858154" y="386513"/>
                  <a:pt x="866109" y="406400"/>
                </a:cubicBezTo>
                <a:cubicBezTo>
                  <a:pt x="871734" y="420462"/>
                  <a:pt x="877342" y="434923"/>
                  <a:pt x="886429" y="447040"/>
                </a:cubicBezTo>
                <a:cubicBezTo>
                  <a:pt x="904104" y="470606"/>
                  <a:pt x="936556" y="501077"/>
                  <a:pt x="967709" y="508000"/>
                </a:cubicBezTo>
                <a:cubicBezTo>
                  <a:pt x="1014463" y="518390"/>
                  <a:pt x="1062536" y="521547"/>
                  <a:pt x="1109949" y="528320"/>
                </a:cubicBezTo>
                <a:cubicBezTo>
                  <a:pt x="1105020" y="602250"/>
                  <a:pt x="1132728" y="778632"/>
                  <a:pt x="1069309" y="873760"/>
                </a:cubicBezTo>
                <a:cubicBezTo>
                  <a:pt x="1063996" y="881730"/>
                  <a:pt x="1055762" y="887307"/>
                  <a:pt x="1048989" y="894080"/>
                </a:cubicBezTo>
                <a:cubicBezTo>
                  <a:pt x="991426" y="1066770"/>
                  <a:pt x="1071707" y="856216"/>
                  <a:pt x="988029" y="995680"/>
                </a:cubicBezTo>
                <a:cubicBezTo>
                  <a:pt x="977009" y="1014047"/>
                  <a:pt x="975664" y="1036753"/>
                  <a:pt x="967709" y="1056640"/>
                </a:cubicBezTo>
                <a:cubicBezTo>
                  <a:pt x="951306" y="1097646"/>
                  <a:pt x="952912" y="1091757"/>
                  <a:pt x="927069" y="1117600"/>
                </a:cubicBezTo>
                <a:cubicBezTo>
                  <a:pt x="920296" y="1232747"/>
                  <a:pt x="924739" y="1349106"/>
                  <a:pt x="906749" y="1463040"/>
                </a:cubicBezTo>
                <a:cubicBezTo>
                  <a:pt x="903761" y="1481963"/>
                  <a:pt x="879656" y="1490133"/>
                  <a:pt x="866109" y="1503680"/>
                </a:cubicBezTo>
                <a:lnTo>
                  <a:pt x="845789" y="1524000"/>
                </a:lnTo>
                <a:cubicBezTo>
                  <a:pt x="783638" y="1586151"/>
                  <a:pt x="883244" y="1490829"/>
                  <a:pt x="784829" y="1564640"/>
                </a:cubicBezTo>
                <a:cubicBezTo>
                  <a:pt x="769503" y="1576135"/>
                  <a:pt x="757736" y="1591733"/>
                  <a:pt x="744189" y="1605280"/>
                </a:cubicBezTo>
                <a:cubicBezTo>
                  <a:pt x="737416" y="1612053"/>
                  <a:pt x="733162" y="1623277"/>
                  <a:pt x="723869" y="1625600"/>
                </a:cubicBezTo>
                <a:cubicBezTo>
                  <a:pt x="613202" y="1653267"/>
                  <a:pt x="667568" y="1633431"/>
                  <a:pt x="561309" y="1686560"/>
                </a:cubicBezTo>
                <a:cubicBezTo>
                  <a:pt x="500349" y="1673013"/>
                  <a:pt x="437116" y="1667261"/>
                  <a:pt x="378429" y="1645920"/>
                </a:cubicBezTo>
                <a:cubicBezTo>
                  <a:pt x="360425" y="1639373"/>
                  <a:pt x="337789" y="1605280"/>
                  <a:pt x="337789" y="1605280"/>
                </a:cubicBezTo>
                <a:cubicBezTo>
                  <a:pt x="339373" y="1586277"/>
                  <a:pt x="302730" y="1391586"/>
                  <a:pt x="378429" y="1341120"/>
                </a:cubicBezTo>
                <a:cubicBezTo>
                  <a:pt x="391031" y="1332719"/>
                  <a:pt x="404056" y="1322802"/>
                  <a:pt x="419069" y="1320800"/>
                </a:cubicBezTo>
                <a:cubicBezTo>
                  <a:pt x="506608" y="1309128"/>
                  <a:pt x="595176" y="1307253"/>
                  <a:pt x="683229" y="1300480"/>
                </a:cubicBezTo>
                <a:cubicBezTo>
                  <a:pt x="665733" y="1143020"/>
                  <a:pt x="716658" y="1135036"/>
                  <a:pt x="622269" y="1097280"/>
                </a:cubicBezTo>
                <a:cubicBezTo>
                  <a:pt x="602382" y="1089325"/>
                  <a:pt x="581629" y="1083733"/>
                  <a:pt x="561309" y="1076960"/>
                </a:cubicBezTo>
                <a:cubicBezTo>
                  <a:pt x="419069" y="1083733"/>
                  <a:pt x="276405" y="1084388"/>
                  <a:pt x="134589" y="1097280"/>
                </a:cubicBezTo>
                <a:cubicBezTo>
                  <a:pt x="125049" y="1098147"/>
                  <a:pt x="114269" y="1108021"/>
                  <a:pt x="114269" y="1117600"/>
                </a:cubicBezTo>
                <a:cubicBezTo>
                  <a:pt x="114269" y="1386120"/>
                  <a:pt x="59283" y="1344107"/>
                  <a:pt x="175229" y="1402080"/>
                </a:cubicBezTo>
                <a:cubicBezTo>
                  <a:pt x="222642" y="1395307"/>
                  <a:pt x="270715" y="1392150"/>
                  <a:pt x="317469" y="1381760"/>
                </a:cubicBezTo>
                <a:cubicBezTo>
                  <a:pt x="354610" y="1373506"/>
                  <a:pt x="373500" y="1346049"/>
                  <a:pt x="398749" y="1320800"/>
                </a:cubicBezTo>
                <a:lnTo>
                  <a:pt x="439389" y="1280160"/>
                </a:lnTo>
                <a:cubicBezTo>
                  <a:pt x="446162" y="1273387"/>
                  <a:pt x="455425" y="1268408"/>
                  <a:pt x="459709" y="1259840"/>
                </a:cubicBezTo>
                <a:cubicBezTo>
                  <a:pt x="466482" y="1246293"/>
                  <a:pt x="471628" y="1231802"/>
                  <a:pt x="480029" y="1219200"/>
                </a:cubicBezTo>
                <a:cubicBezTo>
                  <a:pt x="500746" y="1188124"/>
                  <a:pt x="508087" y="1203237"/>
                  <a:pt x="540989" y="1178560"/>
                </a:cubicBezTo>
                <a:cubicBezTo>
                  <a:pt x="556315" y="1167065"/>
                  <a:pt x="568082" y="1151467"/>
                  <a:pt x="581629" y="1137920"/>
                </a:cubicBezTo>
                <a:lnTo>
                  <a:pt x="622269" y="1097280"/>
                </a:lnTo>
                <a:cubicBezTo>
                  <a:pt x="608722" y="1009227"/>
                  <a:pt x="604584" y="919201"/>
                  <a:pt x="581629" y="833120"/>
                </a:cubicBezTo>
                <a:cubicBezTo>
                  <a:pt x="576693" y="814609"/>
                  <a:pt x="554536" y="806027"/>
                  <a:pt x="540989" y="792480"/>
                </a:cubicBezTo>
                <a:lnTo>
                  <a:pt x="520669" y="772160"/>
                </a:lnTo>
                <a:cubicBezTo>
                  <a:pt x="419069" y="778933"/>
                  <a:pt x="317135" y="781820"/>
                  <a:pt x="215869" y="792480"/>
                </a:cubicBezTo>
                <a:cubicBezTo>
                  <a:pt x="63344" y="808535"/>
                  <a:pt x="205834" y="830611"/>
                  <a:pt x="53309" y="792480"/>
                </a:cubicBezTo>
                <a:cubicBezTo>
                  <a:pt x="-34673" y="660507"/>
                  <a:pt x="1383" y="744299"/>
                  <a:pt x="53309" y="467360"/>
                </a:cubicBezTo>
                <a:cubicBezTo>
                  <a:pt x="57256" y="446308"/>
                  <a:pt x="68434" y="427180"/>
                  <a:pt x="73629" y="406400"/>
                </a:cubicBezTo>
                <a:cubicBezTo>
                  <a:pt x="82006" y="372894"/>
                  <a:pt x="83027" y="337565"/>
                  <a:pt x="93949" y="304800"/>
                </a:cubicBezTo>
                <a:cubicBezTo>
                  <a:pt x="96978" y="295713"/>
                  <a:pt x="109341" y="292694"/>
                  <a:pt x="114269" y="284480"/>
                </a:cubicBezTo>
                <a:cubicBezTo>
                  <a:pt x="129854" y="258505"/>
                  <a:pt x="141362" y="230293"/>
                  <a:pt x="154909" y="203200"/>
                </a:cubicBezTo>
                <a:cubicBezTo>
                  <a:pt x="170265" y="172488"/>
                  <a:pt x="181636" y="139037"/>
                  <a:pt x="215869" y="121920"/>
                </a:cubicBezTo>
                <a:cubicBezTo>
                  <a:pt x="363201" y="48254"/>
                  <a:pt x="183740" y="143339"/>
                  <a:pt x="276829" y="81280"/>
                </a:cubicBezTo>
                <a:cubicBezTo>
                  <a:pt x="306728" y="61347"/>
                  <a:pt x="345384" y="51655"/>
                  <a:pt x="378429" y="40640"/>
                </a:cubicBezTo>
                <a:cubicBezTo>
                  <a:pt x="473256" y="47413"/>
                  <a:pt x="576591" y="21121"/>
                  <a:pt x="662909" y="60960"/>
                </a:cubicBezTo>
                <a:cubicBezTo>
                  <a:pt x="700510" y="78314"/>
                  <a:pt x="650425" y="164109"/>
                  <a:pt x="622269" y="182880"/>
                </a:cubicBezTo>
                <a:cubicBezTo>
                  <a:pt x="609667" y="191281"/>
                  <a:pt x="595176" y="196427"/>
                  <a:pt x="581629" y="203200"/>
                </a:cubicBezTo>
                <a:cubicBezTo>
                  <a:pt x="552741" y="260975"/>
                  <a:pt x="572019" y="233130"/>
                  <a:pt x="520669" y="284480"/>
                </a:cubicBezTo>
                <a:lnTo>
                  <a:pt x="500349" y="304800"/>
                </a:lnTo>
                <a:lnTo>
                  <a:pt x="480029" y="325120"/>
                </a:lnTo>
                <a:cubicBezTo>
                  <a:pt x="486802" y="372533"/>
                  <a:pt x="485203" y="421923"/>
                  <a:pt x="500349" y="467360"/>
                </a:cubicBezTo>
                <a:cubicBezTo>
                  <a:pt x="506407" y="485535"/>
                  <a:pt x="540989" y="508000"/>
                  <a:pt x="540989" y="508000"/>
                </a:cubicBezTo>
                <a:cubicBezTo>
                  <a:pt x="615496" y="501227"/>
                  <a:pt x="690713" y="499979"/>
                  <a:pt x="764509" y="487680"/>
                </a:cubicBezTo>
                <a:cubicBezTo>
                  <a:pt x="773958" y="486105"/>
                  <a:pt x="776859" y="472673"/>
                  <a:pt x="784829" y="467360"/>
                </a:cubicBezTo>
                <a:cubicBezTo>
                  <a:pt x="797431" y="458959"/>
                  <a:pt x="811922" y="453813"/>
                  <a:pt x="825469" y="447040"/>
                </a:cubicBezTo>
                <a:cubicBezTo>
                  <a:pt x="832242" y="433493"/>
                  <a:pt x="836702" y="418517"/>
                  <a:pt x="845789" y="406400"/>
                </a:cubicBezTo>
                <a:lnTo>
                  <a:pt x="906749" y="345440"/>
                </a:lnTo>
                <a:lnTo>
                  <a:pt x="947389" y="304800"/>
                </a:lnTo>
                <a:lnTo>
                  <a:pt x="967709" y="284480"/>
                </a:lnTo>
                <a:cubicBezTo>
                  <a:pt x="1028669" y="291253"/>
                  <a:pt x="1090445" y="292771"/>
                  <a:pt x="1150589" y="304800"/>
                </a:cubicBezTo>
                <a:cubicBezTo>
                  <a:pt x="1159982" y="306679"/>
                  <a:pt x="1166625" y="316552"/>
                  <a:pt x="1170909" y="325120"/>
                </a:cubicBezTo>
                <a:cubicBezTo>
                  <a:pt x="1193978" y="371258"/>
                  <a:pt x="1215557" y="418423"/>
                  <a:pt x="1231869" y="467360"/>
                </a:cubicBezTo>
                <a:cubicBezTo>
                  <a:pt x="1249532" y="520348"/>
                  <a:pt x="1272509" y="629920"/>
                  <a:pt x="1272509" y="629920"/>
                </a:cubicBezTo>
                <a:cubicBezTo>
                  <a:pt x="1265736" y="751840"/>
                  <a:pt x="1275037" y="875729"/>
                  <a:pt x="1252189" y="995680"/>
                </a:cubicBezTo>
                <a:cubicBezTo>
                  <a:pt x="1246812" y="1023909"/>
                  <a:pt x="1211549" y="1036320"/>
                  <a:pt x="1191229" y="1056640"/>
                </a:cubicBezTo>
                <a:cubicBezTo>
                  <a:pt x="1146487" y="1101382"/>
                  <a:pt x="1180302" y="1075081"/>
                  <a:pt x="1069309" y="1097280"/>
                </a:cubicBezTo>
                <a:cubicBezTo>
                  <a:pt x="960936" y="1090507"/>
                  <a:pt x="837782" y="1132015"/>
                  <a:pt x="744189" y="1076960"/>
                </a:cubicBezTo>
                <a:cubicBezTo>
                  <a:pt x="691322" y="1045862"/>
                  <a:pt x="734841" y="954426"/>
                  <a:pt x="723869" y="894080"/>
                </a:cubicBezTo>
                <a:cubicBezTo>
                  <a:pt x="721160" y="879179"/>
                  <a:pt x="712636" y="865557"/>
                  <a:pt x="703549" y="853440"/>
                </a:cubicBezTo>
                <a:cubicBezTo>
                  <a:pt x="692054" y="838114"/>
                  <a:pt x="676456" y="826347"/>
                  <a:pt x="662909" y="812800"/>
                </a:cubicBezTo>
                <a:lnTo>
                  <a:pt x="642589" y="792480"/>
                </a:lnTo>
                <a:cubicBezTo>
                  <a:pt x="635816" y="785707"/>
                  <a:pt x="630837" y="776444"/>
                  <a:pt x="622269" y="772160"/>
                </a:cubicBezTo>
                <a:lnTo>
                  <a:pt x="540989" y="731520"/>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4"/>
          <a:srcRect l="74465" t="1077" r="18438" b="83840"/>
          <a:stretch/>
        </p:blipFill>
        <p:spPr>
          <a:xfrm>
            <a:off x="5114844" y="1299444"/>
            <a:ext cx="599356" cy="691563"/>
          </a:xfrm>
          <a:prstGeom prst="rect">
            <a:avLst/>
          </a:prstGeom>
        </p:spPr>
      </p:pic>
    </p:spTree>
    <p:extLst>
      <p:ext uri="{BB962C8B-B14F-4D97-AF65-F5344CB8AC3E}">
        <p14:creationId xmlns:p14="http://schemas.microsoft.com/office/powerpoint/2010/main" val="1239105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10193"/>
            <a:ext cx="9144000" cy="4522549"/>
          </a:xfrm>
          <a:prstGeom prst="rect">
            <a:avLst/>
          </a:prstGeom>
        </p:spPr>
      </p:pic>
      <p:sp>
        <p:nvSpPr>
          <p:cNvPr id="4" name="Rectangle 3"/>
          <p:cNvSpPr/>
          <p:nvPr/>
        </p:nvSpPr>
        <p:spPr>
          <a:xfrm>
            <a:off x="0" y="40961"/>
            <a:ext cx="9144000" cy="384721"/>
          </a:xfrm>
          <a:prstGeom prst="rect">
            <a:avLst/>
          </a:prstGeom>
        </p:spPr>
        <p:txBody>
          <a:bodyPr wrap="square">
            <a:spAutoFit/>
          </a:bodyPr>
          <a:lstStyle/>
          <a:p>
            <a:pPr algn="ctr"/>
            <a:r>
              <a:rPr lang="en-US" sz="1900" dirty="0"/>
              <a:t>http://</a:t>
            </a:r>
            <a:r>
              <a:rPr lang="en-US" sz="1900" dirty="0" err="1"/>
              <a:t>www.ploscompbiol.org</a:t>
            </a:r>
            <a:r>
              <a:rPr lang="en-US" sz="1900" dirty="0"/>
              <a:t>/article/info%3Adoi%2F10.1371%2Fjournal.pcbi.1000205</a:t>
            </a:r>
          </a:p>
        </p:txBody>
      </p:sp>
      <p:sp>
        <p:nvSpPr>
          <p:cNvPr id="5" name="TextBox 4"/>
          <p:cNvSpPr txBox="1"/>
          <p:nvPr/>
        </p:nvSpPr>
        <p:spPr>
          <a:xfrm>
            <a:off x="250635" y="5163861"/>
            <a:ext cx="8822352" cy="1569660"/>
          </a:xfrm>
          <a:prstGeom prst="rect">
            <a:avLst/>
          </a:prstGeom>
          <a:noFill/>
        </p:spPr>
        <p:txBody>
          <a:bodyPr wrap="square" rtlCol="0">
            <a:spAutoFit/>
          </a:bodyPr>
          <a:lstStyle/>
          <a:p>
            <a:r>
              <a:rPr lang="en-US" sz="3200" dirty="0">
                <a:solidFill>
                  <a:srgbClr val="660066"/>
                </a:solidFill>
              </a:rPr>
              <a:t>First paper to use only the spiking activity of place cells to determine the topology (and geometry) of the environment using homology (and graphs).</a:t>
            </a:r>
          </a:p>
        </p:txBody>
      </p:sp>
      <p:sp>
        <p:nvSpPr>
          <p:cNvPr id="2" name="TextBox 1"/>
          <p:cNvSpPr txBox="1"/>
          <p:nvPr/>
        </p:nvSpPr>
        <p:spPr>
          <a:xfrm>
            <a:off x="8104478" y="1209458"/>
            <a:ext cx="1225553" cy="584776"/>
          </a:xfrm>
          <a:prstGeom prst="rect">
            <a:avLst/>
          </a:prstGeom>
          <a:noFill/>
        </p:spPr>
        <p:txBody>
          <a:bodyPr wrap="square" rtlCol="0">
            <a:spAutoFit/>
          </a:bodyPr>
          <a:lstStyle/>
          <a:p>
            <a:r>
              <a:rPr lang="en-US" sz="3200" dirty="0">
                <a:solidFill>
                  <a:srgbClr val="660066"/>
                </a:solidFill>
              </a:rPr>
              <a:t>2008</a:t>
            </a:r>
          </a:p>
        </p:txBody>
      </p:sp>
    </p:spTree>
    <p:extLst>
      <p:ext uri="{BB962C8B-B14F-4D97-AF65-F5344CB8AC3E}">
        <p14:creationId xmlns:p14="http://schemas.microsoft.com/office/powerpoint/2010/main" val="78961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3140" y="1102230"/>
            <a:ext cx="8445500" cy="4584700"/>
          </a:xfrm>
          <a:prstGeom prst="rect">
            <a:avLst/>
          </a:prstGeom>
        </p:spPr>
      </p:pic>
      <p:sp>
        <p:nvSpPr>
          <p:cNvPr id="5" name="Rectangle 4"/>
          <p:cNvSpPr/>
          <p:nvPr/>
        </p:nvSpPr>
        <p:spPr>
          <a:xfrm>
            <a:off x="0" y="6488668"/>
            <a:ext cx="9465306" cy="369332"/>
          </a:xfrm>
          <a:prstGeom prst="rect">
            <a:avLst/>
          </a:prstGeom>
        </p:spPr>
        <p:txBody>
          <a:bodyPr wrap="square">
            <a:spAutoFit/>
          </a:bodyPr>
          <a:lstStyle/>
          <a:p>
            <a:r>
              <a:rPr lang="en-US" dirty="0"/>
              <a:t>http://</a:t>
            </a:r>
            <a:r>
              <a:rPr lang="en-US" dirty="0" err="1"/>
              <a:t>www.ploscompbiol.org</a:t>
            </a:r>
            <a:r>
              <a:rPr lang="en-US" dirty="0"/>
              <a:t>/article/info%3Adoi%2F10.1371%2Fjournal.pcbi.1002581</a:t>
            </a:r>
          </a:p>
        </p:txBody>
      </p:sp>
      <p:sp>
        <p:nvSpPr>
          <p:cNvPr id="6" name="TextBox 5"/>
          <p:cNvSpPr txBox="1"/>
          <p:nvPr/>
        </p:nvSpPr>
        <p:spPr>
          <a:xfrm>
            <a:off x="1705780" y="102778"/>
            <a:ext cx="7333188" cy="1077218"/>
          </a:xfrm>
          <a:prstGeom prst="rect">
            <a:avLst/>
          </a:prstGeom>
          <a:solidFill>
            <a:schemeClr val="bg2"/>
          </a:solidFill>
        </p:spPr>
        <p:txBody>
          <a:bodyPr wrap="square" rtlCol="0">
            <a:spAutoFit/>
          </a:bodyPr>
          <a:lstStyle/>
          <a:p>
            <a:r>
              <a:rPr lang="en-US" sz="3200" i="1" dirty="0"/>
              <a:t>Place field</a:t>
            </a:r>
            <a:r>
              <a:rPr lang="en-US" sz="3200" dirty="0"/>
              <a:t> = region in space where the firing rates are </a:t>
            </a:r>
            <a:r>
              <a:rPr lang="en-US" sz="3200" b="1" dirty="0"/>
              <a:t>significantly above baseline</a:t>
            </a:r>
          </a:p>
        </p:txBody>
      </p:sp>
      <p:sp>
        <p:nvSpPr>
          <p:cNvPr id="7" name="TextBox 6"/>
          <p:cNvSpPr txBox="1"/>
          <p:nvPr/>
        </p:nvSpPr>
        <p:spPr>
          <a:xfrm>
            <a:off x="86497" y="5436860"/>
            <a:ext cx="7506729" cy="1077218"/>
          </a:xfrm>
          <a:prstGeom prst="rect">
            <a:avLst/>
          </a:prstGeom>
          <a:solidFill>
            <a:schemeClr val="accent4">
              <a:lumMod val="40000"/>
              <a:lumOff val="60000"/>
            </a:schemeClr>
          </a:solidFill>
        </p:spPr>
        <p:txBody>
          <a:bodyPr wrap="square" rtlCol="0">
            <a:spAutoFit/>
          </a:bodyPr>
          <a:lstStyle/>
          <a:p>
            <a:r>
              <a:rPr lang="en-US" sz="3200" dirty="0"/>
              <a:t>place cells = neurons in the hippocampus that are involved in spatial navigation</a:t>
            </a:r>
          </a:p>
        </p:txBody>
      </p:sp>
    </p:spTree>
    <p:extLst>
      <p:ext uri="{BB962C8B-B14F-4D97-AF65-F5344CB8AC3E}">
        <p14:creationId xmlns:p14="http://schemas.microsoft.com/office/powerpoint/2010/main" val="276404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9398" y="11318"/>
            <a:ext cx="5311009" cy="6858000"/>
          </a:xfrm>
          <a:prstGeom prst="rect">
            <a:avLst/>
          </a:prstGeom>
        </p:spPr>
      </p:pic>
      <p:sp>
        <p:nvSpPr>
          <p:cNvPr id="3" name="Rectangle 2"/>
          <p:cNvSpPr/>
          <p:nvPr/>
        </p:nvSpPr>
        <p:spPr>
          <a:xfrm>
            <a:off x="0" y="6556839"/>
            <a:ext cx="9144000" cy="369332"/>
          </a:xfrm>
          <a:prstGeom prst="rect">
            <a:avLst/>
          </a:prstGeom>
        </p:spPr>
        <p:txBody>
          <a:bodyPr wrap="square">
            <a:spAutoFit/>
          </a:bodyPr>
          <a:lstStyle/>
          <a:p>
            <a:r>
              <a:rPr lang="en-US" dirty="0"/>
              <a:t>http://</a:t>
            </a:r>
            <a:r>
              <a:rPr lang="en-US" dirty="0" err="1"/>
              <a:t>www.ploscompbiol.org</a:t>
            </a:r>
            <a:r>
              <a:rPr lang="en-US" dirty="0"/>
              <a:t>/article/info%3Adoi%2F10.1371%2Fjournal.pcbi.1000205</a:t>
            </a:r>
          </a:p>
        </p:txBody>
      </p:sp>
      <p:sp>
        <p:nvSpPr>
          <p:cNvPr id="5" name="Rectangle 4"/>
          <p:cNvSpPr/>
          <p:nvPr/>
        </p:nvSpPr>
        <p:spPr>
          <a:xfrm>
            <a:off x="230793" y="209925"/>
            <a:ext cx="3512023" cy="3539430"/>
          </a:xfrm>
          <a:prstGeom prst="rect">
            <a:avLst/>
          </a:prstGeom>
          <a:solidFill>
            <a:srgbClr val="EEECE1"/>
          </a:solidFill>
        </p:spPr>
        <p:txBody>
          <a:bodyPr wrap="square">
            <a:spAutoFit/>
          </a:bodyPr>
          <a:lstStyle/>
          <a:p>
            <a:r>
              <a:rPr lang="en-US" sz="3200" dirty="0"/>
              <a:t>Idea:  Can recover the topology of the space traversed by the mouse by looking only at the spiking activity of place cells. </a:t>
            </a:r>
          </a:p>
        </p:txBody>
      </p:sp>
      <p:sp>
        <p:nvSpPr>
          <p:cNvPr id="4" name="TextBox 3"/>
          <p:cNvSpPr txBox="1"/>
          <p:nvPr/>
        </p:nvSpPr>
        <p:spPr>
          <a:xfrm>
            <a:off x="230793" y="4177886"/>
            <a:ext cx="3745949" cy="2062103"/>
          </a:xfrm>
          <a:prstGeom prst="rect">
            <a:avLst/>
          </a:prstGeom>
          <a:solidFill>
            <a:schemeClr val="accent3">
              <a:lumMod val="20000"/>
              <a:lumOff val="80000"/>
            </a:schemeClr>
          </a:solidFill>
        </p:spPr>
        <p:txBody>
          <a:bodyPr wrap="square" rtlCol="0">
            <a:spAutoFit/>
          </a:bodyPr>
          <a:lstStyle/>
          <a:p>
            <a:r>
              <a:rPr lang="en-US" sz="3200" dirty="0"/>
              <a:t>Vertices = place cells</a:t>
            </a:r>
          </a:p>
          <a:p>
            <a:r>
              <a:rPr lang="en-US" sz="3200" dirty="0"/>
              <a:t>Add simplex if place cells co-fire within a specified time period</a:t>
            </a:r>
          </a:p>
        </p:txBody>
      </p:sp>
    </p:spTree>
    <p:extLst>
      <p:ext uri="{BB962C8B-B14F-4D97-AF65-F5344CB8AC3E}">
        <p14:creationId xmlns:p14="http://schemas.microsoft.com/office/powerpoint/2010/main" val="21685754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simplicial complex</a:t>
            </a:r>
          </a:p>
        </p:txBody>
      </p:sp>
      <p:sp>
        <p:nvSpPr>
          <p:cNvPr id="2" name="TextBox 1"/>
          <p:cNvSpPr txBox="1"/>
          <p:nvPr/>
        </p:nvSpPr>
        <p:spPr>
          <a:xfrm>
            <a:off x="325627" y="5354371"/>
            <a:ext cx="8961395" cy="1200329"/>
          </a:xfrm>
          <a:prstGeom prst="rect">
            <a:avLst/>
          </a:prstGeom>
          <a:noFill/>
        </p:spPr>
        <p:txBody>
          <a:bodyPr wrap="square" rtlCol="0">
            <a:spAutoFit/>
          </a:bodyPr>
          <a:lstStyle/>
          <a:p>
            <a:r>
              <a:rPr lang="en-US" sz="3200" dirty="0"/>
              <a:t>1.)  Adding 1-dimensional edges (1-simplices)</a:t>
            </a:r>
          </a:p>
          <a:p>
            <a:endParaRPr lang="en-US" sz="800" dirty="0"/>
          </a:p>
          <a:p>
            <a:r>
              <a:rPr lang="en-US" sz="3200" dirty="0">
                <a:solidFill>
                  <a:srgbClr val="0000FF"/>
                </a:solidFill>
              </a:rPr>
              <a:t>Add an edge between data points that are “close”</a:t>
            </a:r>
            <a:endParaRPr lang="en-US" sz="3200" baseline="30000" dirty="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grpSp>
        <p:nvGrpSpPr>
          <p:cNvPr id="10" name="Group 9"/>
          <p:cNvGrpSpPr/>
          <p:nvPr/>
        </p:nvGrpSpPr>
        <p:grpSpPr>
          <a:xfrm>
            <a:off x="638079" y="765614"/>
            <a:ext cx="7349814" cy="4329160"/>
            <a:chOff x="638079" y="765614"/>
            <a:chExt cx="7349814" cy="4329160"/>
          </a:xfrm>
        </p:grpSpPr>
        <p:sp>
          <p:nvSpPr>
            <p:cNvPr id="11" name="Oval 10"/>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a:p>
          </p:txBody>
        </p:sp>
        <p:sp>
          <p:nvSpPr>
            <p:cNvPr id="12" name="Oval 11"/>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a:p>
          </p:txBody>
        </p:sp>
        <p:sp>
          <p:nvSpPr>
            <p:cNvPr id="13" name="Oval 12"/>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4" name="Oval 13"/>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5" name="Oval 14"/>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6" name="Oval 15"/>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7" name="Oval 16"/>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8" name="Oval 17"/>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9" name="Oval 18"/>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0" name="Oval 19"/>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1" name="Oval 20"/>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2" name="Oval 21"/>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4" name="Oval 23"/>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5" name="Oval 24"/>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6" name="Oval 25"/>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7" name="Oval 26"/>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8" name="Oval 27"/>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grpSp>
    </p:spTree>
    <p:extLst>
      <p:ext uri="{BB962C8B-B14F-4D97-AF65-F5344CB8AC3E}">
        <p14:creationId xmlns:p14="http://schemas.microsoft.com/office/powerpoint/2010/main" val="30681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endParaRPr>
          </a:p>
          <a:p>
            <a:pPr algn="ctr"/>
            <a:r>
              <a:rPr lang="en-US" sz="3200" dirty="0">
                <a:solidFill>
                  <a:schemeClr val="tx1"/>
                </a:solidFill>
              </a:rPr>
              <a:t>Creating the </a:t>
            </a:r>
            <a:r>
              <a:rPr lang="en-US" sz="3200" dirty="0" err="1">
                <a:solidFill>
                  <a:schemeClr val="tx1"/>
                </a:solidFill>
              </a:rPr>
              <a:t>Čech</a:t>
            </a:r>
            <a:r>
              <a:rPr lang="en-US" sz="3200" dirty="0">
                <a:solidFill>
                  <a:schemeClr val="tx1"/>
                </a:solidFill>
              </a:rPr>
              <a:t> simplicial complex</a:t>
            </a:r>
          </a:p>
          <a:p>
            <a:pPr algn="ct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grpSp>
        <p:nvGrpSpPr>
          <p:cNvPr id="30" name="Group 29"/>
          <p:cNvGrpSpPr/>
          <p:nvPr/>
        </p:nvGrpSpPr>
        <p:grpSpPr>
          <a:xfrm>
            <a:off x="943279" y="1574820"/>
            <a:ext cx="1362964" cy="1353167"/>
            <a:chOff x="943279" y="1574820"/>
            <a:chExt cx="1362964" cy="1353167"/>
          </a:xfrm>
        </p:grpSpPr>
        <p:sp>
          <p:nvSpPr>
            <p:cNvPr id="31" name="Isosceles Triangle 30"/>
            <p:cNvSpPr/>
            <p:nvPr/>
          </p:nvSpPr>
          <p:spPr>
            <a:xfrm rot="19709233">
              <a:off x="943279" y="1653562"/>
              <a:ext cx="1072816" cy="932692"/>
            </a:xfrm>
            <a:prstGeom prst="triangle">
              <a:avLst/>
            </a:prstGeom>
            <a:solidFill>
              <a:schemeClr val="bg1"/>
            </a:solidFill>
            <a:ln w="76200" cmpd="sng">
              <a:solidFill>
                <a:srgbClr val="008000"/>
              </a:solidFill>
            </a:ln>
          </p:spPr>
          <p:txBody>
            <a:bodyPr wrap="square" rtlCol="0" anchor="ctr">
              <a:spAutoFit/>
            </a:bodyPr>
            <a:lstStyle/>
            <a:p>
              <a:pPr algn="ctr"/>
              <a:endParaRPr lang="en-US" sz="3200" dirty="0"/>
            </a:p>
          </p:txBody>
        </p:sp>
        <p:sp>
          <p:nvSpPr>
            <p:cNvPr id="32" name="Oval 31"/>
            <p:cNvSpPr>
              <a:spLocks noChangeAspect="1"/>
            </p:cNvSpPr>
            <p:nvPr/>
          </p:nvSpPr>
          <p:spPr>
            <a:xfrm>
              <a:off x="1108085"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1113956" y="157482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2031923" y="2087736"/>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38079" y="765614"/>
            <a:ext cx="7349814" cy="4329160"/>
            <a:chOff x="638079" y="765614"/>
            <a:chExt cx="7349814" cy="4329160"/>
          </a:xfrm>
        </p:grpSpPr>
        <p:sp>
          <p:nvSpPr>
            <p:cNvPr id="12" name="Oval 11"/>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a:p>
          </p:txBody>
        </p:sp>
        <p:sp>
          <p:nvSpPr>
            <p:cNvPr id="13" name="Oval 12"/>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a:p>
          </p:txBody>
        </p:sp>
        <p:sp>
          <p:nvSpPr>
            <p:cNvPr id="14" name="Oval 13"/>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5" name="Oval 14"/>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6" name="Oval 15"/>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7" name="Oval 16"/>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8" name="Oval 17"/>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9" name="Oval 18"/>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0" name="Oval 19"/>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1" name="Oval 20"/>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2" name="Oval 21"/>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4" name="Oval 23"/>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5" name="Oval 24"/>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6" name="Oval 25"/>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7" name="Oval 26"/>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8" name="Oval 27"/>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9" name="Oval 28"/>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grpSp>
      <p:grpSp>
        <p:nvGrpSpPr>
          <p:cNvPr id="36" name="Group 35"/>
          <p:cNvGrpSpPr/>
          <p:nvPr/>
        </p:nvGrpSpPr>
        <p:grpSpPr>
          <a:xfrm>
            <a:off x="282814" y="5366851"/>
            <a:ext cx="8961395" cy="627583"/>
            <a:chOff x="325627" y="5052933"/>
            <a:chExt cx="8961395" cy="627583"/>
          </a:xfrm>
        </p:grpSpPr>
        <p:sp>
          <p:nvSpPr>
            <p:cNvPr id="10" name="TextBox 9"/>
            <p:cNvSpPr txBox="1"/>
            <p:nvPr/>
          </p:nvSpPr>
          <p:spPr>
            <a:xfrm>
              <a:off x="325627" y="5052933"/>
              <a:ext cx="8961395" cy="584776"/>
            </a:xfrm>
            <a:prstGeom prst="rect">
              <a:avLst/>
            </a:prstGeom>
            <a:noFill/>
          </p:spPr>
          <p:txBody>
            <a:bodyPr wrap="square" rtlCol="0">
              <a:spAutoFit/>
            </a:bodyPr>
            <a:lstStyle/>
            <a:p>
              <a:r>
                <a:rPr lang="en-US" sz="3200" dirty="0"/>
                <a:t>1.) B</a:t>
              </a:r>
              <a:r>
                <a:rPr lang="en-US" sz="3200" baseline="-25000" dirty="0"/>
                <a:t>1</a:t>
              </a:r>
              <a:r>
                <a:rPr lang="en-US" sz="3200" dirty="0"/>
                <a:t>    …    B</a:t>
              </a:r>
              <a:r>
                <a:rPr lang="en-US" sz="3200" baseline="-25000" dirty="0"/>
                <a:t>k+1</a:t>
              </a:r>
              <a:r>
                <a:rPr lang="en-US" sz="3200" dirty="0"/>
                <a:t> ≠  ⁄ ,  create k-simplex {v</a:t>
              </a:r>
              <a:r>
                <a:rPr lang="en-US" sz="3200" baseline="-25000" dirty="0"/>
                <a:t>1</a:t>
              </a:r>
              <a:r>
                <a:rPr lang="en-US" sz="3200" dirty="0"/>
                <a:t>, ... , v</a:t>
              </a:r>
              <a:r>
                <a:rPr lang="en-US" sz="3200" baseline="-25000" dirty="0"/>
                <a:t>k+1</a:t>
              </a:r>
              <a:r>
                <a:rPr lang="en-US" sz="3200" dirty="0"/>
                <a:t>}.</a:t>
              </a:r>
            </a:p>
          </p:txBody>
        </p:sp>
        <p:sp>
          <p:nvSpPr>
            <p:cNvPr id="2" name="TextBox 1"/>
            <p:cNvSpPr txBox="1"/>
            <p:nvPr/>
          </p:nvSpPr>
          <p:spPr>
            <a:xfrm rot="10800000">
              <a:off x="1201737" y="5095740"/>
              <a:ext cx="474946" cy="584776"/>
            </a:xfrm>
            <a:prstGeom prst="rect">
              <a:avLst/>
            </a:prstGeom>
            <a:noFill/>
          </p:spPr>
          <p:txBody>
            <a:bodyPr wrap="square" rtlCol="0">
              <a:spAutoFit/>
            </a:bodyPr>
            <a:lstStyle/>
            <a:p>
              <a:r>
                <a:rPr lang="en-US" sz="3200" dirty="0"/>
                <a:t>U</a:t>
              </a:r>
            </a:p>
          </p:txBody>
        </p:sp>
        <p:sp>
          <p:nvSpPr>
            <p:cNvPr id="35" name="TextBox 34"/>
            <p:cNvSpPr txBox="1"/>
            <p:nvPr/>
          </p:nvSpPr>
          <p:spPr>
            <a:xfrm rot="10800000">
              <a:off x="1885062" y="5095740"/>
              <a:ext cx="474946" cy="584776"/>
            </a:xfrm>
            <a:prstGeom prst="rect">
              <a:avLst/>
            </a:prstGeom>
            <a:noFill/>
          </p:spPr>
          <p:txBody>
            <a:bodyPr wrap="square" rtlCol="0">
              <a:spAutoFit/>
            </a:bodyPr>
            <a:lstStyle/>
            <a:p>
              <a:r>
                <a:rPr lang="en-US" sz="3200" dirty="0"/>
                <a:t>U</a:t>
              </a:r>
            </a:p>
          </p:txBody>
        </p:sp>
        <p:sp>
          <p:nvSpPr>
            <p:cNvPr id="9" name="TextBox 8"/>
            <p:cNvSpPr txBox="1"/>
            <p:nvPr/>
          </p:nvSpPr>
          <p:spPr>
            <a:xfrm>
              <a:off x="3293877" y="5052933"/>
              <a:ext cx="540722" cy="584776"/>
            </a:xfrm>
            <a:prstGeom prst="rect">
              <a:avLst/>
            </a:prstGeom>
            <a:noFill/>
          </p:spPr>
          <p:txBody>
            <a:bodyPr wrap="square" rtlCol="0">
              <a:spAutoFit/>
            </a:bodyPr>
            <a:lstStyle/>
            <a:p>
              <a:r>
                <a:rPr lang="en-US" sz="3200" dirty="0"/>
                <a:t>0</a:t>
              </a:r>
            </a:p>
          </p:txBody>
        </p:sp>
      </p:grpSp>
    </p:spTree>
    <p:extLst>
      <p:ext uri="{BB962C8B-B14F-4D97-AF65-F5344CB8AC3E}">
        <p14:creationId xmlns:p14="http://schemas.microsoft.com/office/powerpoint/2010/main" val="331131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4585971"/>
            <a:ext cx="8961395" cy="1200329"/>
          </a:xfrm>
          <a:prstGeom prst="rect">
            <a:avLst/>
          </a:prstGeom>
          <a:noFill/>
        </p:spPr>
        <p:txBody>
          <a:bodyPr wrap="square" rtlCol="0">
            <a:spAutoFit/>
          </a:bodyPr>
          <a:lstStyle/>
          <a:p>
            <a:r>
              <a:rPr lang="en-US" sz="3200" dirty="0"/>
              <a:t>1.)  Adding 1-dimensional edges (1-simplices)</a:t>
            </a:r>
          </a:p>
          <a:p>
            <a:endParaRPr lang="en-US" sz="800" dirty="0"/>
          </a:p>
          <a:p>
            <a:r>
              <a:rPr lang="en-US" sz="3200" dirty="0">
                <a:solidFill>
                  <a:srgbClr val="0000FF"/>
                </a:solidFill>
              </a:rPr>
              <a:t>Add an edge between data points that are “close”</a:t>
            </a:r>
            <a:endParaRPr lang="en-US" sz="3200" baseline="30000" dirty="0">
              <a:solidFill>
                <a:srgbClr val="0000FF"/>
              </a:solidFill>
            </a:endParaRP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29878761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the </a:t>
            </a:r>
            <a:r>
              <a:rPr lang="en-US" sz="3200" dirty="0" err="1">
                <a:solidFill>
                  <a:schemeClr val="tx1"/>
                </a:solidFill>
              </a:rPr>
              <a:t>Čech</a:t>
            </a:r>
            <a:r>
              <a:rPr lang="en-US" sz="3200" dirty="0">
                <a:solidFill>
                  <a:schemeClr val="tx1"/>
                </a:solidFill>
              </a:rPr>
              <a:t> simplicial complex</a:t>
            </a: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grpSp>
        <p:nvGrpSpPr>
          <p:cNvPr id="2" name="Group 1"/>
          <p:cNvGrpSpPr/>
          <p:nvPr/>
        </p:nvGrpSpPr>
        <p:grpSpPr>
          <a:xfrm>
            <a:off x="943279" y="1574820"/>
            <a:ext cx="1362964" cy="1353167"/>
            <a:chOff x="943279" y="1574820"/>
            <a:chExt cx="1362964" cy="1353167"/>
          </a:xfrm>
        </p:grpSpPr>
        <p:sp>
          <p:nvSpPr>
            <p:cNvPr id="11" name="Isosceles Triangle 10"/>
            <p:cNvSpPr/>
            <p:nvPr/>
          </p:nvSpPr>
          <p:spPr>
            <a:xfrm rot="19709233">
              <a:off x="943279" y="1653562"/>
              <a:ext cx="1072816" cy="932692"/>
            </a:xfrm>
            <a:prstGeom prst="triangle">
              <a:avLst/>
            </a:prstGeom>
            <a:solidFill>
              <a:schemeClr val="bg1"/>
            </a:solidFill>
            <a:ln w="76200" cmpd="sng">
              <a:solidFill>
                <a:srgbClr val="008000"/>
              </a:solidFill>
            </a:ln>
          </p:spPr>
          <p:txBody>
            <a:bodyPr wrap="square" rtlCol="0" anchor="ctr">
              <a:spAutoFit/>
            </a:bodyPr>
            <a:lstStyle/>
            <a:p>
              <a:pPr algn="ctr"/>
              <a:endParaRPr lang="en-US" sz="3200" dirty="0"/>
            </a:p>
          </p:txBody>
        </p:sp>
        <p:sp>
          <p:nvSpPr>
            <p:cNvPr id="12" name="Oval 11"/>
            <p:cNvSpPr>
              <a:spLocks noChangeAspect="1"/>
            </p:cNvSpPr>
            <p:nvPr/>
          </p:nvSpPr>
          <p:spPr>
            <a:xfrm>
              <a:off x="1108085"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113956" y="157482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2031923" y="2087736"/>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82814" y="5366851"/>
            <a:ext cx="8961395" cy="627583"/>
            <a:chOff x="325627" y="5052933"/>
            <a:chExt cx="8961395" cy="627583"/>
          </a:xfrm>
        </p:grpSpPr>
        <p:sp>
          <p:nvSpPr>
            <p:cNvPr id="16" name="TextBox 15"/>
            <p:cNvSpPr txBox="1"/>
            <p:nvPr/>
          </p:nvSpPr>
          <p:spPr>
            <a:xfrm>
              <a:off x="325627" y="5052933"/>
              <a:ext cx="8961395" cy="584776"/>
            </a:xfrm>
            <a:prstGeom prst="rect">
              <a:avLst/>
            </a:prstGeom>
            <a:noFill/>
          </p:spPr>
          <p:txBody>
            <a:bodyPr wrap="square" rtlCol="0">
              <a:spAutoFit/>
            </a:bodyPr>
            <a:lstStyle/>
            <a:p>
              <a:r>
                <a:rPr lang="en-US" sz="3200" dirty="0"/>
                <a:t>1.) B</a:t>
              </a:r>
              <a:r>
                <a:rPr lang="en-US" sz="3200" baseline="-25000" dirty="0"/>
                <a:t>1</a:t>
              </a:r>
              <a:r>
                <a:rPr lang="en-US" sz="3200" dirty="0"/>
                <a:t>    …    B</a:t>
              </a:r>
              <a:r>
                <a:rPr lang="en-US" sz="3200" baseline="-25000" dirty="0"/>
                <a:t>k+1</a:t>
              </a:r>
              <a:r>
                <a:rPr lang="en-US" sz="3200" dirty="0"/>
                <a:t> ≠  ⁄ ,  create k-simplex {v</a:t>
              </a:r>
              <a:r>
                <a:rPr lang="en-US" sz="3200" baseline="-25000" dirty="0"/>
                <a:t>1</a:t>
              </a:r>
              <a:r>
                <a:rPr lang="en-US" sz="3200" dirty="0"/>
                <a:t>, ... , v</a:t>
              </a:r>
              <a:r>
                <a:rPr lang="en-US" sz="3200" baseline="-25000" dirty="0"/>
                <a:t>k+1</a:t>
              </a:r>
              <a:r>
                <a:rPr lang="en-US" sz="3200" dirty="0"/>
                <a:t>}.</a:t>
              </a:r>
            </a:p>
          </p:txBody>
        </p:sp>
        <p:sp>
          <p:nvSpPr>
            <p:cNvPr id="17" name="TextBox 16"/>
            <p:cNvSpPr txBox="1"/>
            <p:nvPr/>
          </p:nvSpPr>
          <p:spPr>
            <a:xfrm rot="10800000">
              <a:off x="1201737" y="5095740"/>
              <a:ext cx="474946" cy="584776"/>
            </a:xfrm>
            <a:prstGeom prst="rect">
              <a:avLst/>
            </a:prstGeom>
            <a:noFill/>
          </p:spPr>
          <p:txBody>
            <a:bodyPr wrap="square" rtlCol="0">
              <a:spAutoFit/>
            </a:bodyPr>
            <a:lstStyle/>
            <a:p>
              <a:r>
                <a:rPr lang="en-US" sz="3200" dirty="0"/>
                <a:t>U</a:t>
              </a:r>
            </a:p>
          </p:txBody>
        </p:sp>
        <p:sp>
          <p:nvSpPr>
            <p:cNvPr id="18" name="TextBox 17"/>
            <p:cNvSpPr txBox="1"/>
            <p:nvPr/>
          </p:nvSpPr>
          <p:spPr>
            <a:xfrm rot="10800000">
              <a:off x="1885062" y="5095740"/>
              <a:ext cx="474946" cy="584776"/>
            </a:xfrm>
            <a:prstGeom prst="rect">
              <a:avLst/>
            </a:prstGeom>
            <a:noFill/>
          </p:spPr>
          <p:txBody>
            <a:bodyPr wrap="square" rtlCol="0">
              <a:spAutoFit/>
            </a:bodyPr>
            <a:lstStyle/>
            <a:p>
              <a:r>
                <a:rPr lang="en-US" sz="3200" dirty="0"/>
                <a:t>U</a:t>
              </a:r>
            </a:p>
          </p:txBody>
        </p:sp>
        <p:sp>
          <p:nvSpPr>
            <p:cNvPr id="19" name="TextBox 18"/>
            <p:cNvSpPr txBox="1"/>
            <p:nvPr/>
          </p:nvSpPr>
          <p:spPr>
            <a:xfrm>
              <a:off x="3293877" y="5052933"/>
              <a:ext cx="540722" cy="584776"/>
            </a:xfrm>
            <a:prstGeom prst="rect">
              <a:avLst/>
            </a:prstGeom>
            <a:noFill/>
          </p:spPr>
          <p:txBody>
            <a:bodyPr wrap="square" rtlCol="0">
              <a:spAutoFit/>
            </a:bodyPr>
            <a:lstStyle/>
            <a:p>
              <a:r>
                <a:rPr lang="en-US" sz="3200" dirty="0"/>
                <a:t>0</a:t>
              </a:r>
            </a:p>
          </p:txBody>
        </p:sp>
      </p:grpSp>
    </p:spTree>
    <p:extLst>
      <p:ext uri="{BB962C8B-B14F-4D97-AF65-F5344CB8AC3E}">
        <p14:creationId xmlns:p14="http://schemas.microsoft.com/office/powerpoint/2010/main" val="346705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5439" y="141128"/>
            <a:ext cx="8998561" cy="7540526"/>
          </a:xfrm>
          <a:prstGeom prst="rect">
            <a:avLst/>
          </a:prstGeom>
        </p:spPr>
        <p:txBody>
          <a:bodyPr wrap="square">
            <a:spAutoFit/>
          </a:bodyPr>
          <a:lstStyle/>
          <a:p>
            <a:r>
              <a:rPr lang="en-US" sz="3200" dirty="0"/>
              <a:t>Consider X  an arbitrary topological space. </a:t>
            </a:r>
          </a:p>
          <a:p>
            <a:endParaRPr lang="en-US" sz="2400" dirty="0"/>
          </a:p>
          <a:p>
            <a:r>
              <a:rPr lang="en-US" sz="3200" dirty="0"/>
              <a:t>Let </a:t>
            </a:r>
            <a:r>
              <a:rPr lang="en-US" sz="3200" i="1" dirty="0"/>
              <a:t>V</a:t>
            </a:r>
            <a:r>
              <a:rPr lang="en-US" sz="3200" dirty="0"/>
              <a:t> = {V</a:t>
            </a:r>
            <a:r>
              <a:rPr lang="en-US" sz="3200" baseline="-25000" dirty="0"/>
              <a:t>i </a:t>
            </a:r>
            <a:r>
              <a:rPr lang="en-US" sz="3200" dirty="0"/>
              <a:t>| </a:t>
            </a:r>
            <a:r>
              <a:rPr lang="en-US" sz="3200" dirty="0" err="1"/>
              <a:t>i</a:t>
            </a:r>
            <a:r>
              <a:rPr lang="en-US" sz="3200" dirty="0"/>
              <a:t> = 1, …, n }  where V</a:t>
            </a:r>
            <a:r>
              <a:rPr lang="en-US" sz="3200" baseline="-25000" dirty="0"/>
              <a:t>i</a:t>
            </a:r>
            <a:r>
              <a:rPr lang="en-US" sz="3200" dirty="0"/>
              <a:t>     X , </a:t>
            </a:r>
          </a:p>
          <a:p>
            <a:endParaRPr lang="en-US" sz="2400" dirty="0"/>
          </a:p>
          <a:p>
            <a:r>
              <a:rPr lang="en-US" sz="3200" dirty="0"/>
              <a:t>The nerve of </a:t>
            </a:r>
            <a:r>
              <a:rPr lang="en-US" sz="3200" i="1" dirty="0"/>
              <a:t>V</a:t>
            </a:r>
            <a:r>
              <a:rPr lang="en-US" sz="3200" dirty="0"/>
              <a:t> = </a:t>
            </a:r>
            <a:r>
              <a:rPr lang="en-US" sz="3200" i="1" dirty="0"/>
              <a:t>N</a:t>
            </a:r>
            <a:r>
              <a:rPr lang="en-US" sz="3200" dirty="0"/>
              <a:t>(</a:t>
            </a:r>
            <a:r>
              <a:rPr lang="en-US" sz="3200" i="1" dirty="0"/>
              <a:t>V</a:t>
            </a:r>
            <a:r>
              <a:rPr lang="en-US" sz="3200" dirty="0"/>
              <a:t>) where </a:t>
            </a:r>
          </a:p>
          <a:p>
            <a:endParaRPr lang="en-US" sz="2400" dirty="0"/>
          </a:p>
          <a:p>
            <a:r>
              <a:rPr lang="en-US" sz="3200" dirty="0"/>
              <a:t>The k -simplices of N(</a:t>
            </a:r>
            <a:r>
              <a:rPr lang="en-US" sz="3200" i="1" dirty="0"/>
              <a:t>V</a:t>
            </a:r>
            <a:r>
              <a:rPr lang="en-US" sz="3200" dirty="0"/>
              <a:t>)  = </a:t>
            </a:r>
          </a:p>
          <a:p>
            <a:r>
              <a:rPr lang="en-US" sz="3200" dirty="0"/>
              <a:t>		nonempty intersections of </a:t>
            </a:r>
          </a:p>
          <a:p>
            <a:r>
              <a:rPr lang="en-US" sz="3200" dirty="0"/>
              <a:t>		k +1  distinct elements of </a:t>
            </a:r>
            <a:r>
              <a:rPr lang="en-US" sz="3200" i="1" dirty="0"/>
              <a:t>V</a:t>
            </a:r>
            <a:r>
              <a:rPr lang="en-US" sz="3200" dirty="0"/>
              <a:t> . </a:t>
            </a:r>
          </a:p>
          <a:p>
            <a:endParaRPr lang="en-US" sz="2400" dirty="0"/>
          </a:p>
          <a:p>
            <a:r>
              <a:rPr lang="en-US" sz="2800" dirty="0"/>
              <a:t>For example, </a:t>
            </a:r>
          </a:p>
          <a:p>
            <a:r>
              <a:rPr lang="en-US" sz="3200" dirty="0"/>
              <a:t>Vertices = elements of </a:t>
            </a:r>
            <a:r>
              <a:rPr lang="en-US" sz="3200" i="1" dirty="0"/>
              <a:t>V</a:t>
            </a:r>
            <a:r>
              <a:rPr lang="en-US" sz="3200" dirty="0"/>
              <a:t> </a:t>
            </a:r>
          </a:p>
          <a:p>
            <a:r>
              <a:rPr lang="en-US" sz="3200" dirty="0"/>
              <a:t>Edges = pairs in </a:t>
            </a:r>
            <a:r>
              <a:rPr lang="en-US" sz="3200" i="1" dirty="0"/>
              <a:t>V</a:t>
            </a:r>
            <a:r>
              <a:rPr lang="en-US" sz="3200" dirty="0"/>
              <a:t>  which intersect nontrivially.</a:t>
            </a:r>
          </a:p>
          <a:p>
            <a:r>
              <a:rPr lang="en-US" sz="3200" dirty="0"/>
              <a:t>Triangles = triples in </a:t>
            </a:r>
            <a:r>
              <a:rPr lang="en-US" sz="3200" i="1" dirty="0"/>
              <a:t>V</a:t>
            </a:r>
            <a:r>
              <a:rPr lang="en-US" sz="3200" dirty="0"/>
              <a:t>  which intersect nontrivially.</a:t>
            </a:r>
          </a:p>
          <a:p>
            <a:endParaRPr lang="en-US" sz="3200" dirty="0"/>
          </a:p>
          <a:p>
            <a:endParaRPr lang="en-US" sz="2400" dirty="0"/>
          </a:p>
        </p:txBody>
      </p:sp>
      <p:pic>
        <p:nvPicPr>
          <p:cNvPr id="8" name="Picture 7"/>
          <p:cNvPicPr>
            <a:picLocks noChangeAspect="1"/>
          </p:cNvPicPr>
          <p:nvPr/>
        </p:nvPicPr>
        <p:blipFill>
          <a:blip r:embed="rId3"/>
          <a:stretch>
            <a:fillRect/>
          </a:stretch>
        </p:blipFill>
        <p:spPr>
          <a:xfrm>
            <a:off x="6009257" y="1983940"/>
            <a:ext cx="2992830" cy="3029552"/>
          </a:xfrm>
          <a:prstGeom prst="rect">
            <a:avLst/>
          </a:prstGeom>
        </p:spPr>
      </p:pic>
      <p:sp>
        <p:nvSpPr>
          <p:cNvPr id="4" name="Rectangle 3"/>
          <p:cNvSpPr/>
          <p:nvPr/>
        </p:nvSpPr>
        <p:spPr>
          <a:xfrm>
            <a:off x="2663641" y="6428320"/>
            <a:ext cx="6480360" cy="400110"/>
          </a:xfrm>
          <a:prstGeom prst="rect">
            <a:avLst/>
          </a:prstGeom>
        </p:spPr>
        <p:txBody>
          <a:bodyPr wrap="square">
            <a:spAutoFit/>
          </a:bodyPr>
          <a:lstStyle/>
          <a:p>
            <a:r>
              <a:rPr lang="en-US" sz="2000" dirty="0"/>
              <a:t>http://</a:t>
            </a:r>
            <a:r>
              <a:rPr lang="en-US" sz="2000" dirty="0" err="1"/>
              <a:t>www.math.upenn.edu</a:t>
            </a:r>
            <a:r>
              <a:rPr lang="en-US" sz="2000" dirty="0"/>
              <a:t>/~</a:t>
            </a:r>
            <a:r>
              <a:rPr lang="en-US" sz="2000" dirty="0" err="1"/>
              <a:t>ghrist</a:t>
            </a:r>
            <a:r>
              <a:rPr lang="en-US" sz="2000" dirty="0"/>
              <a:t>/EAT/EATchapter2.pdf</a:t>
            </a:r>
          </a:p>
        </p:txBody>
      </p:sp>
      <p:sp>
        <p:nvSpPr>
          <p:cNvPr id="2" name="TextBox 1"/>
          <p:cNvSpPr txBox="1"/>
          <p:nvPr/>
        </p:nvSpPr>
        <p:spPr>
          <a:xfrm>
            <a:off x="4190941" y="615920"/>
            <a:ext cx="4797292" cy="1384995"/>
          </a:xfrm>
          <a:prstGeom prst="rect">
            <a:avLst/>
          </a:prstGeom>
          <a:solidFill>
            <a:srgbClr val="002060"/>
          </a:solidFill>
        </p:spPr>
        <p:txBody>
          <a:bodyPr wrap="square" rtlCol="0">
            <a:spAutoFit/>
          </a:bodyPr>
          <a:lstStyle/>
          <a:p>
            <a:r>
              <a:rPr lang="en-US" sz="2800" dirty="0" err="1">
                <a:solidFill>
                  <a:srgbClr val="FFFF00"/>
                </a:solidFill>
              </a:rPr>
              <a:t>Čech</a:t>
            </a:r>
            <a:r>
              <a:rPr lang="en-US" sz="2800" dirty="0">
                <a:solidFill>
                  <a:srgbClr val="FFFF00"/>
                </a:solidFill>
              </a:rPr>
              <a:t> complex = </a:t>
            </a:r>
          </a:p>
          <a:p>
            <a:pPr algn="r"/>
            <a:r>
              <a:rPr lang="en-US" sz="2800" dirty="0">
                <a:solidFill>
                  <a:srgbClr val="FFFF00"/>
                </a:solidFill>
              </a:rPr>
              <a:t>Mathematical nerve, </a:t>
            </a:r>
          </a:p>
          <a:p>
            <a:r>
              <a:rPr lang="en-US" sz="2800" dirty="0">
                <a:solidFill>
                  <a:srgbClr val="FFFF00"/>
                </a:solidFill>
              </a:rPr>
              <a:t>not biological nerve</a:t>
            </a:r>
          </a:p>
        </p:txBody>
      </p:sp>
    </p:spTree>
    <p:extLst>
      <p:ext uri="{BB962C8B-B14F-4D97-AF65-F5344CB8AC3E}">
        <p14:creationId xmlns:p14="http://schemas.microsoft.com/office/powerpoint/2010/main" val="3952478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49546" y="2090659"/>
            <a:ext cx="4470307" cy="4525158"/>
          </a:xfrm>
          <a:prstGeom prst="rect">
            <a:avLst/>
          </a:prstGeom>
        </p:spPr>
      </p:pic>
      <p:sp>
        <p:nvSpPr>
          <p:cNvPr id="4" name="Rectangle 3"/>
          <p:cNvSpPr/>
          <p:nvPr/>
        </p:nvSpPr>
        <p:spPr>
          <a:xfrm>
            <a:off x="217493" y="285426"/>
            <a:ext cx="8855947" cy="2062103"/>
          </a:xfrm>
          <a:prstGeom prst="rect">
            <a:avLst/>
          </a:prstGeom>
        </p:spPr>
        <p:txBody>
          <a:bodyPr wrap="square">
            <a:spAutoFit/>
          </a:bodyPr>
          <a:lstStyle/>
          <a:p>
            <a:r>
              <a:rPr lang="en-US" sz="3200" dirty="0"/>
              <a:t>Nerve Lemma: If </a:t>
            </a:r>
            <a:r>
              <a:rPr lang="en-US" sz="3200" i="1" dirty="0"/>
              <a:t>V</a:t>
            </a:r>
            <a:r>
              <a:rPr lang="en-US" sz="3200" dirty="0"/>
              <a:t> is a finite collection of subsets of X with all non-empty intersections of </a:t>
            </a:r>
            <a:r>
              <a:rPr lang="en-US" sz="3200" dirty="0" err="1"/>
              <a:t>subcollections</a:t>
            </a:r>
            <a:r>
              <a:rPr lang="en-US" sz="3200" dirty="0"/>
              <a:t> of </a:t>
            </a:r>
            <a:r>
              <a:rPr lang="en-US" sz="3200" i="1" dirty="0"/>
              <a:t>V</a:t>
            </a:r>
            <a:r>
              <a:rPr lang="en-US" sz="3200" dirty="0"/>
              <a:t> contractible, then N(V) is </a:t>
            </a:r>
            <a:r>
              <a:rPr lang="en-US" sz="3200" dirty="0" err="1"/>
              <a:t>homotopic</a:t>
            </a:r>
            <a:r>
              <a:rPr lang="en-US" sz="3200" dirty="0"/>
              <a:t> to the union of elements of </a:t>
            </a:r>
            <a:r>
              <a:rPr lang="en-US" sz="3200" i="1" dirty="0"/>
              <a:t>V</a:t>
            </a:r>
            <a:r>
              <a:rPr lang="en-US" sz="3200" dirty="0"/>
              <a:t>.</a:t>
            </a:r>
          </a:p>
        </p:txBody>
      </p:sp>
      <p:sp>
        <p:nvSpPr>
          <p:cNvPr id="2" name="Rectangle 1"/>
          <p:cNvSpPr/>
          <p:nvPr/>
        </p:nvSpPr>
        <p:spPr>
          <a:xfrm>
            <a:off x="176400" y="6340115"/>
            <a:ext cx="8855947" cy="523220"/>
          </a:xfrm>
          <a:prstGeom prst="rect">
            <a:avLst/>
          </a:prstGeom>
        </p:spPr>
        <p:txBody>
          <a:bodyPr wrap="square">
            <a:spAutoFit/>
          </a:bodyPr>
          <a:lstStyle/>
          <a:p>
            <a:r>
              <a:rPr lang="en-US" sz="2800" dirty="0"/>
              <a:t>http://</a:t>
            </a:r>
            <a:r>
              <a:rPr lang="en-US" sz="2800" dirty="0" err="1"/>
              <a:t>www.math.upenn.edu</a:t>
            </a:r>
            <a:r>
              <a:rPr lang="en-US" sz="2800" dirty="0"/>
              <a:t>/~</a:t>
            </a:r>
            <a:r>
              <a:rPr lang="en-US" sz="2800" dirty="0" err="1"/>
              <a:t>ghrist</a:t>
            </a:r>
            <a:r>
              <a:rPr lang="en-US" sz="2800" dirty="0"/>
              <a:t>/EAT/EATchapter2.pdf</a:t>
            </a:r>
          </a:p>
        </p:txBody>
      </p:sp>
      <p:sp>
        <p:nvSpPr>
          <p:cNvPr id="3" name="TextBox 2"/>
          <p:cNvSpPr txBox="1"/>
          <p:nvPr/>
        </p:nvSpPr>
        <p:spPr>
          <a:xfrm>
            <a:off x="41566" y="27706"/>
            <a:ext cx="1486561" cy="369332"/>
          </a:xfrm>
          <a:prstGeom prst="rect">
            <a:avLst/>
          </a:prstGeom>
          <a:solidFill>
            <a:srgbClr val="002060"/>
          </a:solidFill>
        </p:spPr>
        <p:txBody>
          <a:bodyPr wrap="none" rtlCol="0">
            <a:spAutoFit/>
          </a:bodyPr>
          <a:lstStyle/>
          <a:p>
            <a:r>
              <a:rPr lang="en-US">
                <a:solidFill>
                  <a:srgbClr val="FFFF00"/>
                </a:solidFill>
              </a:rPr>
              <a:t>Mathematical</a:t>
            </a:r>
            <a:endParaRPr lang="en-US" dirty="0">
              <a:solidFill>
                <a:srgbClr val="FFFF00"/>
              </a:solidFill>
            </a:endParaRPr>
          </a:p>
        </p:txBody>
      </p:sp>
    </p:spTree>
    <p:extLst>
      <p:ext uri="{BB962C8B-B14F-4D97-AF65-F5344CB8AC3E}">
        <p14:creationId xmlns:p14="http://schemas.microsoft.com/office/powerpoint/2010/main" val="2670165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endParaRPr>
          </a:p>
          <a:p>
            <a:pPr algn="ctr"/>
            <a:r>
              <a:rPr lang="en-US" sz="3200" dirty="0">
                <a:solidFill>
                  <a:schemeClr val="tx1"/>
                </a:solidFill>
              </a:rPr>
              <a:t>Creating the </a:t>
            </a:r>
            <a:r>
              <a:rPr lang="en-US" sz="3200" dirty="0" err="1">
                <a:solidFill>
                  <a:schemeClr val="tx1"/>
                </a:solidFill>
              </a:rPr>
              <a:t>Čech</a:t>
            </a:r>
            <a:r>
              <a:rPr lang="en-US" sz="3200" dirty="0">
                <a:solidFill>
                  <a:schemeClr val="tx1"/>
                </a:solidFill>
              </a:rPr>
              <a:t> simplicial complex</a:t>
            </a:r>
          </a:p>
          <a:p>
            <a:pPr algn="ct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grpSp>
        <p:nvGrpSpPr>
          <p:cNvPr id="30" name="Group 29"/>
          <p:cNvGrpSpPr/>
          <p:nvPr/>
        </p:nvGrpSpPr>
        <p:grpSpPr>
          <a:xfrm>
            <a:off x="943279" y="1574820"/>
            <a:ext cx="1362964" cy="1353167"/>
            <a:chOff x="943279" y="1574820"/>
            <a:chExt cx="1362964" cy="1353167"/>
          </a:xfrm>
        </p:grpSpPr>
        <p:sp>
          <p:nvSpPr>
            <p:cNvPr id="31" name="Isosceles Triangle 30"/>
            <p:cNvSpPr/>
            <p:nvPr/>
          </p:nvSpPr>
          <p:spPr>
            <a:xfrm rot="19709233">
              <a:off x="943279" y="1653562"/>
              <a:ext cx="1072816" cy="932692"/>
            </a:xfrm>
            <a:prstGeom prst="triangle">
              <a:avLst/>
            </a:prstGeom>
            <a:solidFill>
              <a:schemeClr val="bg1"/>
            </a:solidFill>
            <a:ln w="76200" cmpd="sng">
              <a:solidFill>
                <a:srgbClr val="008000"/>
              </a:solidFill>
            </a:ln>
          </p:spPr>
          <p:txBody>
            <a:bodyPr wrap="square" rtlCol="0" anchor="ctr">
              <a:spAutoFit/>
            </a:bodyPr>
            <a:lstStyle/>
            <a:p>
              <a:pPr algn="ctr"/>
              <a:endParaRPr lang="en-US" sz="3200" dirty="0"/>
            </a:p>
          </p:txBody>
        </p:sp>
        <p:sp>
          <p:nvSpPr>
            <p:cNvPr id="32" name="Oval 31"/>
            <p:cNvSpPr>
              <a:spLocks noChangeAspect="1"/>
            </p:cNvSpPr>
            <p:nvPr/>
          </p:nvSpPr>
          <p:spPr>
            <a:xfrm>
              <a:off x="1108085"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1113956" y="157482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2031923" y="2087736"/>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38079" y="765614"/>
            <a:ext cx="7349814" cy="4329160"/>
            <a:chOff x="638079" y="765614"/>
            <a:chExt cx="7349814" cy="4329160"/>
          </a:xfrm>
        </p:grpSpPr>
        <p:sp>
          <p:nvSpPr>
            <p:cNvPr id="12" name="Oval 11"/>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a:p>
          </p:txBody>
        </p:sp>
        <p:sp>
          <p:nvSpPr>
            <p:cNvPr id="13" name="Oval 12"/>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a:p>
          </p:txBody>
        </p:sp>
        <p:sp>
          <p:nvSpPr>
            <p:cNvPr id="14" name="Oval 13"/>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5" name="Oval 14"/>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6" name="Oval 15"/>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7" name="Oval 16"/>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8" name="Oval 17"/>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9" name="Oval 18"/>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0" name="Oval 19"/>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1" name="Oval 20"/>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2" name="Oval 21"/>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4" name="Oval 23"/>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5" name="Oval 24"/>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6" name="Oval 25"/>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7" name="Oval 26"/>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8" name="Oval 27"/>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9" name="Oval 28"/>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grpSp>
      <p:grpSp>
        <p:nvGrpSpPr>
          <p:cNvPr id="36" name="Group 35"/>
          <p:cNvGrpSpPr/>
          <p:nvPr/>
        </p:nvGrpSpPr>
        <p:grpSpPr>
          <a:xfrm>
            <a:off x="282814" y="5366851"/>
            <a:ext cx="8961395" cy="627583"/>
            <a:chOff x="325627" y="5052933"/>
            <a:chExt cx="8961395" cy="627583"/>
          </a:xfrm>
        </p:grpSpPr>
        <p:sp>
          <p:nvSpPr>
            <p:cNvPr id="10" name="TextBox 9"/>
            <p:cNvSpPr txBox="1"/>
            <p:nvPr/>
          </p:nvSpPr>
          <p:spPr>
            <a:xfrm>
              <a:off x="325627" y="5052933"/>
              <a:ext cx="8961395" cy="584776"/>
            </a:xfrm>
            <a:prstGeom prst="rect">
              <a:avLst/>
            </a:prstGeom>
            <a:noFill/>
          </p:spPr>
          <p:txBody>
            <a:bodyPr wrap="square" rtlCol="0">
              <a:spAutoFit/>
            </a:bodyPr>
            <a:lstStyle/>
            <a:p>
              <a:r>
                <a:rPr lang="en-US" sz="3200" dirty="0"/>
                <a:t>1.) B</a:t>
              </a:r>
              <a:r>
                <a:rPr lang="en-US" sz="3200" baseline="-25000" dirty="0"/>
                <a:t>1</a:t>
              </a:r>
              <a:r>
                <a:rPr lang="en-US" sz="3200" dirty="0"/>
                <a:t>    …    B</a:t>
              </a:r>
              <a:r>
                <a:rPr lang="en-US" sz="3200" baseline="-25000" dirty="0"/>
                <a:t>k+1</a:t>
              </a:r>
              <a:r>
                <a:rPr lang="en-US" sz="3200" dirty="0"/>
                <a:t> ≠  ⁄ ,  create k-simplex {v</a:t>
              </a:r>
              <a:r>
                <a:rPr lang="en-US" sz="3200" baseline="-25000" dirty="0"/>
                <a:t>1</a:t>
              </a:r>
              <a:r>
                <a:rPr lang="en-US" sz="3200" dirty="0"/>
                <a:t>, ... , v</a:t>
              </a:r>
              <a:r>
                <a:rPr lang="en-US" sz="3200" baseline="-25000" dirty="0"/>
                <a:t>k+1</a:t>
              </a:r>
              <a:r>
                <a:rPr lang="en-US" sz="3200" dirty="0"/>
                <a:t>}.</a:t>
              </a:r>
            </a:p>
          </p:txBody>
        </p:sp>
        <p:sp>
          <p:nvSpPr>
            <p:cNvPr id="2" name="TextBox 1"/>
            <p:cNvSpPr txBox="1"/>
            <p:nvPr/>
          </p:nvSpPr>
          <p:spPr>
            <a:xfrm rot="10800000">
              <a:off x="1201737" y="5095740"/>
              <a:ext cx="474946" cy="584776"/>
            </a:xfrm>
            <a:prstGeom prst="rect">
              <a:avLst/>
            </a:prstGeom>
            <a:noFill/>
          </p:spPr>
          <p:txBody>
            <a:bodyPr wrap="square" rtlCol="0">
              <a:spAutoFit/>
            </a:bodyPr>
            <a:lstStyle/>
            <a:p>
              <a:r>
                <a:rPr lang="en-US" sz="3200" dirty="0"/>
                <a:t>U</a:t>
              </a:r>
            </a:p>
          </p:txBody>
        </p:sp>
        <p:sp>
          <p:nvSpPr>
            <p:cNvPr id="35" name="TextBox 34"/>
            <p:cNvSpPr txBox="1"/>
            <p:nvPr/>
          </p:nvSpPr>
          <p:spPr>
            <a:xfrm rot="10800000">
              <a:off x="1885062" y="5095740"/>
              <a:ext cx="474946" cy="584776"/>
            </a:xfrm>
            <a:prstGeom prst="rect">
              <a:avLst/>
            </a:prstGeom>
            <a:noFill/>
          </p:spPr>
          <p:txBody>
            <a:bodyPr wrap="square" rtlCol="0">
              <a:spAutoFit/>
            </a:bodyPr>
            <a:lstStyle/>
            <a:p>
              <a:r>
                <a:rPr lang="en-US" sz="3200" dirty="0"/>
                <a:t>U</a:t>
              </a:r>
            </a:p>
          </p:txBody>
        </p:sp>
        <p:sp>
          <p:nvSpPr>
            <p:cNvPr id="9" name="TextBox 8"/>
            <p:cNvSpPr txBox="1"/>
            <p:nvPr/>
          </p:nvSpPr>
          <p:spPr>
            <a:xfrm>
              <a:off x="3293877" y="5052933"/>
              <a:ext cx="540722" cy="584776"/>
            </a:xfrm>
            <a:prstGeom prst="rect">
              <a:avLst/>
            </a:prstGeom>
            <a:noFill/>
          </p:spPr>
          <p:txBody>
            <a:bodyPr wrap="square" rtlCol="0">
              <a:spAutoFit/>
            </a:bodyPr>
            <a:lstStyle/>
            <a:p>
              <a:r>
                <a:rPr lang="en-US" sz="3200" dirty="0"/>
                <a:t>0</a:t>
              </a:r>
            </a:p>
          </p:txBody>
        </p:sp>
      </p:grpSp>
    </p:spTree>
    <p:extLst>
      <p:ext uri="{BB962C8B-B14F-4D97-AF65-F5344CB8AC3E}">
        <p14:creationId xmlns:p14="http://schemas.microsoft.com/office/powerpoint/2010/main" val="2670355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585971"/>
            <a:ext cx="8961395" cy="2185214"/>
          </a:xfrm>
          <a:prstGeom prst="rect">
            <a:avLst/>
          </a:prstGeom>
          <a:noFill/>
        </p:spPr>
        <p:txBody>
          <a:bodyPr wrap="square" rtlCol="0">
            <a:spAutoFit/>
          </a:bodyPr>
          <a:lstStyle/>
          <a:p>
            <a:r>
              <a:rPr lang="en-US" sz="3200" dirty="0"/>
              <a:t>0.)  Start by adding 0-dimensional data points </a:t>
            </a:r>
          </a:p>
          <a:p>
            <a:endParaRPr lang="en-US" sz="800" dirty="0"/>
          </a:p>
          <a:p>
            <a:r>
              <a:rPr lang="en-US" sz="3200" dirty="0">
                <a:solidFill>
                  <a:srgbClr val="0000FF"/>
                </a:solidFill>
              </a:rPr>
              <a:t>Note:  we only need a definition of closeness between data points.  The data points do not need to be actual points in </a:t>
            </a:r>
            <a:r>
              <a:rPr lang="en-US" sz="3200" dirty="0" err="1">
                <a:solidFill>
                  <a:srgbClr val="0000FF"/>
                </a:solidFill>
              </a:rPr>
              <a:t>R</a:t>
            </a:r>
            <a:r>
              <a:rPr lang="en-US" sz="3200" baseline="30000" dirty="0" err="1">
                <a:solidFill>
                  <a:srgbClr val="0000FF"/>
                </a:solidFill>
              </a:rPr>
              <a:t>n</a:t>
            </a:r>
            <a:endParaRPr lang="en-US" sz="3200" baseline="30000" dirty="0">
              <a:solidFill>
                <a:srgbClr val="0000FF"/>
              </a:solidFill>
            </a:endParaRPr>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the </a:t>
            </a:r>
            <a:r>
              <a:rPr lang="en-US" sz="3200" dirty="0" err="1">
                <a:solidFill>
                  <a:schemeClr val="tx1"/>
                </a:solidFill>
              </a:rPr>
              <a:t>Vietoris</a:t>
            </a:r>
            <a:r>
              <a:rPr lang="en-US" sz="3200" dirty="0">
                <a:solidFill>
                  <a:schemeClr val="tx1"/>
                </a:solidFill>
              </a:rPr>
              <a:t> Rips simplicial complex</a:t>
            </a:r>
          </a:p>
        </p:txBody>
      </p:sp>
    </p:spTree>
    <p:extLst>
      <p:ext uri="{BB962C8B-B14F-4D97-AF65-F5344CB8AC3E}">
        <p14:creationId xmlns:p14="http://schemas.microsoft.com/office/powerpoint/2010/main" val="368748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400000" y="400000"/>
                                    </p:animScale>
                                  </p:childTnLst>
                                </p:cTn>
                              </p:par>
                              <p:par>
                                <p:cTn id="7" presetID="6" presetClass="emph" presetSubtype="0" fill="hold" grpId="0" nodeType="withEffect">
                                  <p:stCondLst>
                                    <p:cond delay="0"/>
                                  </p:stCondLst>
                                  <p:childTnLst>
                                    <p:animScale>
                                      <p:cBhvr>
                                        <p:cTn id="8" dur="2000" fill="hold"/>
                                        <p:tgtEl>
                                          <p:spTgt spid="11"/>
                                        </p:tgtEl>
                                      </p:cBhvr>
                                      <p:by x="400000" y="400000"/>
                                    </p:animScale>
                                  </p:childTnLst>
                                </p:cTn>
                              </p:par>
                              <p:par>
                                <p:cTn id="9" presetID="6" presetClass="emph" presetSubtype="0" fill="hold" grpId="0" nodeType="withEffect">
                                  <p:stCondLst>
                                    <p:cond delay="0"/>
                                  </p:stCondLst>
                                  <p:childTnLst>
                                    <p:animScale>
                                      <p:cBhvr>
                                        <p:cTn id="10" dur="2000" fill="hold"/>
                                        <p:tgtEl>
                                          <p:spTgt spid="12"/>
                                        </p:tgtEl>
                                      </p:cBhvr>
                                      <p:by x="400000" y="400000"/>
                                    </p:animScale>
                                  </p:childTnLst>
                                </p:cTn>
                              </p:par>
                              <p:par>
                                <p:cTn id="11" presetID="6" presetClass="emph" presetSubtype="0" fill="hold" grpId="0" nodeType="withEffect">
                                  <p:stCondLst>
                                    <p:cond delay="0"/>
                                  </p:stCondLst>
                                  <p:childTnLst>
                                    <p:animScale>
                                      <p:cBhvr>
                                        <p:cTn id="12" dur="2000" fill="hold"/>
                                        <p:tgtEl>
                                          <p:spTgt spid="13"/>
                                        </p:tgtEl>
                                      </p:cBhvr>
                                      <p:by x="400000" y="400000"/>
                                    </p:animScale>
                                  </p:childTnLst>
                                </p:cTn>
                              </p:par>
                              <p:par>
                                <p:cTn id="13" presetID="6" presetClass="emph" presetSubtype="0" fill="hold" grpId="0" nodeType="withEffect">
                                  <p:stCondLst>
                                    <p:cond delay="0"/>
                                  </p:stCondLst>
                                  <p:childTnLst>
                                    <p:animScale>
                                      <p:cBhvr>
                                        <p:cTn id="14" dur="2000" fill="hold"/>
                                        <p:tgtEl>
                                          <p:spTgt spid="14"/>
                                        </p:tgtEl>
                                      </p:cBhvr>
                                      <p:by x="400000" y="400000"/>
                                    </p:animScale>
                                  </p:childTnLst>
                                </p:cTn>
                              </p:par>
                              <p:par>
                                <p:cTn id="15" presetID="6" presetClass="emph" presetSubtype="0" fill="hold" grpId="0" nodeType="withEffect">
                                  <p:stCondLst>
                                    <p:cond delay="0"/>
                                  </p:stCondLst>
                                  <p:childTnLst>
                                    <p:animScale>
                                      <p:cBhvr>
                                        <p:cTn id="16" dur="2000" fill="hold"/>
                                        <p:tgtEl>
                                          <p:spTgt spid="15"/>
                                        </p:tgtEl>
                                      </p:cBhvr>
                                      <p:by x="400000" y="400000"/>
                                    </p:animScale>
                                  </p:childTnLst>
                                </p:cTn>
                              </p:par>
                              <p:par>
                                <p:cTn id="17" presetID="6" presetClass="emph" presetSubtype="0" fill="hold" grpId="0" nodeType="withEffect">
                                  <p:stCondLst>
                                    <p:cond delay="0"/>
                                  </p:stCondLst>
                                  <p:childTnLst>
                                    <p:animScale>
                                      <p:cBhvr>
                                        <p:cTn id="18" dur="2000" fill="hold"/>
                                        <p:tgtEl>
                                          <p:spTgt spid="16"/>
                                        </p:tgtEl>
                                      </p:cBhvr>
                                      <p:by x="400000" y="400000"/>
                                    </p:animScale>
                                  </p:childTnLst>
                                </p:cTn>
                              </p:par>
                              <p:par>
                                <p:cTn id="19" presetID="6" presetClass="emph" presetSubtype="0" fill="hold" grpId="0" nodeType="withEffect">
                                  <p:stCondLst>
                                    <p:cond delay="0"/>
                                  </p:stCondLst>
                                  <p:childTnLst>
                                    <p:animScale>
                                      <p:cBhvr>
                                        <p:cTn id="20" dur="2000" fill="hold"/>
                                        <p:tgtEl>
                                          <p:spTgt spid="17"/>
                                        </p:tgtEl>
                                      </p:cBhvr>
                                      <p:by x="400000" y="400000"/>
                                    </p:animScale>
                                  </p:childTnLst>
                                </p:cTn>
                              </p:par>
                              <p:par>
                                <p:cTn id="21" presetID="6" presetClass="emph" presetSubtype="0" fill="hold" grpId="0" nodeType="withEffect">
                                  <p:stCondLst>
                                    <p:cond delay="0"/>
                                  </p:stCondLst>
                                  <p:childTnLst>
                                    <p:animScale>
                                      <p:cBhvr>
                                        <p:cTn id="22" dur="2000" fill="hold"/>
                                        <p:tgtEl>
                                          <p:spTgt spid="18"/>
                                        </p:tgtEl>
                                      </p:cBhvr>
                                      <p:by x="400000" y="400000"/>
                                    </p:animScale>
                                  </p:childTnLst>
                                </p:cTn>
                              </p:par>
                              <p:par>
                                <p:cTn id="23" presetID="6" presetClass="emph" presetSubtype="0" fill="hold" grpId="0" nodeType="withEffect">
                                  <p:stCondLst>
                                    <p:cond delay="0"/>
                                  </p:stCondLst>
                                  <p:childTnLst>
                                    <p:animScale>
                                      <p:cBhvr>
                                        <p:cTn id="24" dur="2000" fill="hold"/>
                                        <p:tgtEl>
                                          <p:spTgt spid="19"/>
                                        </p:tgtEl>
                                      </p:cBhvr>
                                      <p:by x="400000" y="400000"/>
                                    </p:animScale>
                                  </p:childTnLst>
                                </p:cTn>
                              </p:par>
                              <p:par>
                                <p:cTn id="25" presetID="6" presetClass="emph" presetSubtype="0" fill="hold" grpId="0" nodeType="withEffect">
                                  <p:stCondLst>
                                    <p:cond delay="0"/>
                                  </p:stCondLst>
                                  <p:childTnLst>
                                    <p:animScale>
                                      <p:cBhvr>
                                        <p:cTn id="26" dur="2000" fill="hold"/>
                                        <p:tgtEl>
                                          <p:spTgt spid="20"/>
                                        </p:tgtEl>
                                      </p:cBhvr>
                                      <p:by x="400000" y="400000"/>
                                    </p:animScale>
                                  </p:childTnLst>
                                </p:cTn>
                              </p:par>
                              <p:par>
                                <p:cTn id="27" presetID="6" presetClass="emph" presetSubtype="0" fill="hold" grpId="0" nodeType="withEffect">
                                  <p:stCondLst>
                                    <p:cond delay="0"/>
                                  </p:stCondLst>
                                  <p:childTnLst>
                                    <p:animScale>
                                      <p:cBhvr>
                                        <p:cTn id="28" dur="2000" fill="hold"/>
                                        <p:tgtEl>
                                          <p:spTgt spid="22"/>
                                        </p:tgtEl>
                                      </p:cBhvr>
                                      <p:by x="400000" y="400000"/>
                                    </p:animScale>
                                  </p:childTnLst>
                                </p:cTn>
                              </p:par>
                              <p:par>
                                <p:cTn id="29" presetID="6" presetClass="emph" presetSubtype="0" fill="hold" grpId="0" nodeType="withEffect">
                                  <p:stCondLst>
                                    <p:cond delay="0"/>
                                  </p:stCondLst>
                                  <p:childTnLst>
                                    <p:animScale>
                                      <p:cBhvr>
                                        <p:cTn id="30" dur="2000" fill="hold"/>
                                        <p:tgtEl>
                                          <p:spTgt spid="24"/>
                                        </p:tgtEl>
                                      </p:cBhvr>
                                      <p:by x="400000" y="400000"/>
                                    </p:animScale>
                                  </p:childTnLst>
                                </p:cTn>
                              </p:par>
                              <p:par>
                                <p:cTn id="31" presetID="6" presetClass="emph" presetSubtype="0" fill="hold" grpId="0" nodeType="withEffect">
                                  <p:stCondLst>
                                    <p:cond delay="0"/>
                                  </p:stCondLst>
                                  <p:childTnLst>
                                    <p:animScale>
                                      <p:cBhvr>
                                        <p:cTn id="32" dur="2000" fill="hold"/>
                                        <p:tgtEl>
                                          <p:spTgt spid="25"/>
                                        </p:tgtEl>
                                      </p:cBhvr>
                                      <p:by x="400000" y="400000"/>
                                    </p:animScale>
                                  </p:childTnLst>
                                </p:cTn>
                              </p:par>
                              <p:par>
                                <p:cTn id="33" presetID="6" presetClass="emph" presetSubtype="0" fill="hold" grpId="0" nodeType="withEffect">
                                  <p:stCondLst>
                                    <p:cond delay="0"/>
                                  </p:stCondLst>
                                  <p:childTnLst>
                                    <p:animScale>
                                      <p:cBhvr>
                                        <p:cTn id="34" dur="2000" fill="hold"/>
                                        <p:tgtEl>
                                          <p:spTgt spid="26"/>
                                        </p:tgtEl>
                                      </p:cBhvr>
                                      <p:by x="400000" y="400000"/>
                                    </p:animScale>
                                  </p:childTnLst>
                                </p:cTn>
                              </p:par>
                              <p:par>
                                <p:cTn id="35" presetID="6" presetClass="emph" presetSubtype="0" fill="hold" grpId="0" nodeType="withEffect">
                                  <p:stCondLst>
                                    <p:cond delay="0"/>
                                  </p:stCondLst>
                                  <p:childTnLst>
                                    <p:animScale>
                                      <p:cBhvr>
                                        <p:cTn id="36" dur="2000" fill="hold"/>
                                        <p:tgtEl>
                                          <p:spTgt spid="27"/>
                                        </p:tgtEl>
                                      </p:cBhvr>
                                      <p:by x="400000" y="400000"/>
                                    </p:animScale>
                                  </p:childTnLst>
                                </p:cTn>
                              </p:par>
                              <p:par>
                                <p:cTn id="37" presetID="6" presetClass="emph" presetSubtype="0" fill="hold" grpId="0" nodeType="withEffect">
                                  <p:stCondLst>
                                    <p:cond delay="0"/>
                                  </p:stCondLst>
                                  <p:childTnLst>
                                    <p:animScale>
                                      <p:cBhvr>
                                        <p:cTn id="38" dur="2000" fill="hold"/>
                                        <p:tgtEl>
                                          <p:spTgt spid="28"/>
                                        </p:tgtEl>
                                      </p:cBhvr>
                                      <p:by x="400000" y="40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3"/>
                                        </p:tgtEl>
                                      </p:cBhvr>
                                      <p:by x="400000" y="400000"/>
                                    </p:animScale>
                                  </p:childTnLst>
                                </p:cTn>
                              </p:par>
                              <p:par>
                                <p:cTn id="43" presetID="6" presetClass="emph" presetSubtype="0" fill="hold" grpId="1" nodeType="withEffect">
                                  <p:stCondLst>
                                    <p:cond delay="0"/>
                                  </p:stCondLst>
                                  <p:childTnLst>
                                    <p:animScale>
                                      <p:cBhvr>
                                        <p:cTn id="44" dur="2000" fill="hold"/>
                                        <p:tgtEl>
                                          <p:spTgt spid="11"/>
                                        </p:tgtEl>
                                      </p:cBhvr>
                                      <p:by x="400000" y="400000"/>
                                    </p:animScale>
                                  </p:childTnLst>
                                </p:cTn>
                              </p:par>
                              <p:par>
                                <p:cTn id="45" presetID="6" presetClass="emph" presetSubtype="0" fill="hold" grpId="1" nodeType="withEffect">
                                  <p:stCondLst>
                                    <p:cond delay="0"/>
                                  </p:stCondLst>
                                  <p:childTnLst>
                                    <p:animScale>
                                      <p:cBhvr>
                                        <p:cTn id="46" dur="2000" fill="hold"/>
                                        <p:tgtEl>
                                          <p:spTgt spid="12"/>
                                        </p:tgtEl>
                                      </p:cBhvr>
                                      <p:by x="400000" y="400000"/>
                                    </p:animScale>
                                  </p:childTnLst>
                                </p:cTn>
                              </p:par>
                              <p:par>
                                <p:cTn id="47" presetID="6" presetClass="emph" presetSubtype="0" fill="hold" grpId="1" nodeType="withEffect">
                                  <p:stCondLst>
                                    <p:cond delay="0"/>
                                  </p:stCondLst>
                                  <p:childTnLst>
                                    <p:animScale>
                                      <p:cBhvr>
                                        <p:cTn id="48" dur="2000" fill="hold"/>
                                        <p:tgtEl>
                                          <p:spTgt spid="13"/>
                                        </p:tgtEl>
                                      </p:cBhvr>
                                      <p:by x="400000" y="400000"/>
                                    </p:animScale>
                                  </p:childTnLst>
                                </p:cTn>
                              </p:par>
                              <p:par>
                                <p:cTn id="49" presetID="6" presetClass="emph" presetSubtype="0" fill="hold" grpId="1" nodeType="withEffect">
                                  <p:stCondLst>
                                    <p:cond delay="0"/>
                                  </p:stCondLst>
                                  <p:childTnLst>
                                    <p:animScale>
                                      <p:cBhvr>
                                        <p:cTn id="50" dur="2000" fill="hold"/>
                                        <p:tgtEl>
                                          <p:spTgt spid="14"/>
                                        </p:tgtEl>
                                      </p:cBhvr>
                                      <p:by x="400000" y="400000"/>
                                    </p:animScale>
                                  </p:childTnLst>
                                </p:cTn>
                              </p:par>
                              <p:par>
                                <p:cTn id="51" presetID="6" presetClass="emph" presetSubtype="0" fill="hold" grpId="1" nodeType="withEffect">
                                  <p:stCondLst>
                                    <p:cond delay="0"/>
                                  </p:stCondLst>
                                  <p:childTnLst>
                                    <p:animScale>
                                      <p:cBhvr>
                                        <p:cTn id="52" dur="2000" fill="hold"/>
                                        <p:tgtEl>
                                          <p:spTgt spid="15"/>
                                        </p:tgtEl>
                                      </p:cBhvr>
                                      <p:by x="400000" y="400000"/>
                                    </p:animScale>
                                  </p:childTnLst>
                                </p:cTn>
                              </p:par>
                              <p:par>
                                <p:cTn id="53" presetID="6" presetClass="emph" presetSubtype="0" fill="hold" grpId="1" nodeType="withEffect">
                                  <p:stCondLst>
                                    <p:cond delay="0"/>
                                  </p:stCondLst>
                                  <p:childTnLst>
                                    <p:animScale>
                                      <p:cBhvr>
                                        <p:cTn id="54" dur="2000" fill="hold"/>
                                        <p:tgtEl>
                                          <p:spTgt spid="16"/>
                                        </p:tgtEl>
                                      </p:cBhvr>
                                      <p:by x="400000" y="400000"/>
                                    </p:animScale>
                                  </p:childTnLst>
                                </p:cTn>
                              </p:par>
                              <p:par>
                                <p:cTn id="55" presetID="6" presetClass="emph" presetSubtype="0" fill="hold" grpId="1" nodeType="withEffect">
                                  <p:stCondLst>
                                    <p:cond delay="0"/>
                                  </p:stCondLst>
                                  <p:childTnLst>
                                    <p:animScale>
                                      <p:cBhvr>
                                        <p:cTn id="56" dur="2000" fill="hold"/>
                                        <p:tgtEl>
                                          <p:spTgt spid="17"/>
                                        </p:tgtEl>
                                      </p:cBhvr>
                                      <p:by x="400000" y="400000"/>
                                    </p:animScale>
                                  </p:childTnLst>
                                </p:cTn>
                              </p:par>
                              <p:par>
                                <p:cTn id="57" presetID="6" presetClass="emph" presetSubtype="0" fill="hold" grpId="1" nodeType="withEffect">
                                  <p:stCondLst>
                                    <p:cond delay="0"/>
                                  </p:stCondLst>
                                  <p:childTnLst>
                                    <p:animScale>
                                      <p:cBhvr>
                                        <p:cTn id="58" dur="2000" fill="hold"/>
                                        <p:tgtEl>
                                          <p:spTgt spid="18"/>
                                        </p:tgtEl>
                                      </p:cBhvr>
                                      <p:by x="400000" y="400000"/>
                                    </p:animScale>
                                  </p:childTnLst>
                                </p:cTn>
                              </p:par>
                              <p:par>
                                <p:cTn id="59" presetID="6" presetClass="emph" presetSubtype="0" fill="hold" grpId="1" nodeType="withEffect">
                                  <p:stCondLst>
                                    <p:cond delay="0"/>
                                  </p:stCondLst>
                                  <p:childTnLst>
                                    <p:animScale>
                                      <p:cBhvr>
                                        <p:cTn id="60" dur="2000" fill="hold"/>
                                        <p:tgtEl>
                                          <p:spTgt spid="19"/>
                                        </p:tgtEl>
                                      </p:cBhvr>
                                      <p:by x="400000" y="400000"/>
                                    </p:animScale>
                                  </p:childTnLst>
                                </p:cTn>
                              </p:par>
                              <p:par>
                                <p:cTn id="61" presetID="6" presetClass="emph" presetSubtype="0" fill="hold" grpId="1" nodeType="withEffect">
                                  <p:stCondLst>
                                    <p:cond delay="0"/>
                                  </p:stCondLst>
                                  <p:childTnLst>
                                    <p:animScale>
                                      <p:cBhvr>
                                        <p:cTn id="62" dur="2000" fill="hold"/>
                                        <p:tgtEl>
                                          <p:spTgt spid="20"/>
                                        </p:tgtEl>
                                      </p:cBhvr>
                                      <p:by x="400000" y="400000"/>
                                    </p:animScale>
                                  </p:childTnLst>
                                </p:cTn>
                              </p:par>
                              <p:par>
                                <p:cTn id="63" presetID="6" presetClass="emph" presetSubtype="0" fill="hold" grpId="1" nodeType="withEffect">
                                  <p:stCondLst>
                                    <p:cond delay="0"/>
                                  </p:stCondLst>
                                  <p:childTnLst>
                                    <p:animScale>
                                      <p:cBhvr>
                                        <p:cTn id="64" dur="2000" fill="hold"/>
                                        <p:tgtEl>
                                          <p:spTgt spid="22"/>
                                        </p:tgtEl>
                                      </p:cBhvr>
                                      <p:by x="400000" y="400000"/>
                                    </p:animScale>
                                  </p:childTnLst>
                                </p:cTn>
                              </p:par>
                              <p:par>
                                <p:cTn id="65" presetID="6" presetClass="emph" presetSubtype="0" fill="hold" grpId="1" nodeType="withEffect">
                                  <p:stCondLst>
                                    <p:cond delay="0"/>
                                  </p:stCondLst>
                                  <p:childTnLst>
                                    <p:animScale>
                                      <p:cBhvr>
                                        <p:cTn id="66" dur="2000" fill="hold"/>
                                        <p:tgtEl>
                                          <p:spTgt spid="24"/>
                                        </p:tgtEl>
                                      </p:cBhvr>
                                      <p:by x="400000" y="400000"/>
                                    </p:animScale>
                                  </p:childTnLst>
                                </p:cTn>
                              </p:par>
                              <p:par>
                                <p:cTn id="67" presetID="6" presetClass="emph" presetSubtype="0" fill="hold" grpId="1" nodeType="withEffect">
                                  <p:stCondLst>
                                    <p:cond delay="0"/>
                                  </p:stCondLst>
                                  <p:childTnLst>
                                    <p:animScale>
                                      <p:cBhvr>
                                        <p:cTn id="68" dur="2000" fill="hold"/>
                                        <p:tgtEl>
                                          <p:spTgt spid="25"/>
                                        </p:tgtEl>
                                      </p:cBhvr>
                                      <p:by x="400000" y="400000"/>
                                    </p:animScale>
                                  </p:childTnLst>
                                </p:cTn>
                              </p:par>
                              <p:par>
                                <p:cTn id="69" presetID="6" presetClass="emph" presetSubtype="0" fill="hold" grpId="1" nodeType="withEffect">
                                  <p:stCondLst>
                                    <p:cond delay="0"/>
                                  </p:stCondLst>
                                  <p:childTnLst>
                                    <p:animScale>
                                      <p:cBhvr>
                                        <p:cTn id="70" dur="2000" fill="hold"/>
                                        <p:tgtEl>
                                          <p:spTgt spid="26"/>
                                        </p:tgtEl>
                                      </p:cBhvr>
                                      <p:by x="400000" y="400000"/>
                                    </p:animScale>
                                  </p:childTnLst>
                                </p:cTn>
                              </p:par>
                              <p:par>
                                <p:cTn id="71" presetID="6" presetClass="emph" presetSubtype="0" fill="hold" grpId="1" nodeType="withEffect">
                                  <p:stCondLst>
                                    <p:cond delay="0"/>
                                  </p:stCondLst>
                                  <p:childTnLst>
                                    <p:animScale>
                                      <p:cBhvr>
                                        <p:cTn id="72" dur="2000" fill="hold"/>
                                        <p:tgtEl>
                                          <p:spTgt spid="27"/>
                                        </p:tgtEl>
                                      </p:cBhvr>
                                      <p:by x="400000" y="400000"/>
                                    </p:animScale>
                                  </p:childTnLst>
                                </p:cTn>
                              </p:par>
                              <p:par>
                                <p:cTn id="73" presetID="6" presetClass="emph" presetSubtype="0" fill="hold" grpId="1" nodeType="withEffect">
                                  <p:stCondLst>
                                    <p:cond delay="0"/>
                                  </p:stCondLst>
                                  <p:childTnLst>
                                    <p:animScale>
                                      <p:cBhvr>
                                        <p:cTn id="74"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835823"/>
            <a:ext cx="8961395" cy="1200329"/>
          </a:xfrm>
          <a:prstGeom prst="rect">
            <a:avLst/>
          </a:prstGeom>
          <a:noFill/>
        </p:spPr>
        <p:txBody>
          <a:bodyPr wrap="square" rtlCol="0">
            <a:spAutoFit/>
          </a:bodyPr>
          <a:lstStyle/>
          <a:p>
            <a:r>
              <a:rPr lang="en-US" sz="3200" dirty="0"/>
              <a:t>1.)  Adding 1-dimensional edges (1-simplices)</a:t>
            </a:r>
          </a:p>
          <a:p>
            <a:endParaRPr lang="en-US" sz="800" dirty="0"/>
          </a:p>
          <a:p>
            <a:r>
              <a:rPr lang="en-US" sz="3200" dirty="0">
                <a:solidFill>
                  <a:srgbClr val="0000FF"/>
                </a:solidFill>
              </a:rPr>
              <a:t>Add an edge between data points that are “close”</a:t>
            </a:r>
            <a:endParaRPr lang="en-US" sz="3200" baseline="30000" dirty="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sp>
        <p:nvSpPr>
          <p:cNvPr id="10" name="Rectangle 9"/>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endParaRPr>
          </a:p>
        </p:txBody>
      </p:sp>
    </p:spTree>
    <p:extLst>
      <p:ext uri="{BB962C8B-B14F-4D97-AF65-F5344CB8AC3E}">
        <p14:creationId xmlns:p14="http://schemas.microsoft.com/office/powerpoint/2010/main" val="31556023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the </a:t>
            </a:r>
            <a:r>
              <a:rPr lang="en-US" sz="3200" dirty="0" err="1">
                <a:solidFill>
                  <a:schemeClr val="tx1"/>
                </a:solidFill>
              </a:rPr>
              <a:t>Vietoris</a:t>
            </a:r>
            <a:r>
              <a:rPr lang="en-US" sz="3200" dirty="0">
                <a:solidFill>
                  <a:schemeClr val="tx1"/>
                </a:solidFill>
              </a:rPr>
              <a:t> Rips simplicial complex</a:t>
            </a: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sp>
        <p:nvSpPr>
          <p:cNvPr id="10" name="TextBox 9"/>
          <p:cNvSpPr txBox="1"/>
          <p:nvPr/>
        </p:nvSpPr>
        <p:spPr>
          <a:xfrm>
            <a:off x="325627" y="5023212"/>
            <a:ext cx="8961395" cy="584776"/>
          </a:xfrm>
          <a:prstGeom prst="rect">
            <a:avLst/>
          </a:prstGeom>
          <a:noFill/>
        </p:spPr>
        <p:txBody>
          <a:bodyPr wrap="square" rtlCol="0">
            <a:spAutoFit/>
          </a:bodyPr>
          <a:lstStyle/>
          <a:p>
            <a:r>
              <a:rPr lang="en-US" sz="3200" dirty="0"/>
              <a:t>2.)  Add all possible simplices of dimensional &gt; 1.</a:t>
            </a:r>
          </a:p>
        </p:txBody>
      </p:sp>
    </p:spTree>
    <p:extLst>
      <p:ext uri="{BB962C8B-B14F-4D97-AF65-F5344CB8AC3E}">
        <p14:creationId xmlns:p14="http://schemas.microsoft.com/office/powerpoint/2010/main" val="21991177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a:solidFill>
                  <a:srgbClr val="0000DD"/>
                </a:solidFill>
              </a:rPr>
              <a:t>Vietoris</a:t>
            </a:r>
            <a:r>
              <a:rPr lang="en-US" sz="3200" dirty="0">
                <a:solidFill>
                  <a:srgbClr val="0000DD"/>
                </a:solidFill>
              </a:rPr>
              <a:t> Rips</a:t>
            </a:r>
            <a:r>
              <a:rPr lang="en-US" sz="3200" dirty="0">
                <a:solidFill>
                  <a:schemeClr val="tx1"/>
                </a:solidFill>
              </a:rPr>
              <a:t> complex = </a:t>
            </a:r>
            <a:r>
              <a:rPr lang="en-US" sz="3200" dirty="0">
                <a:solidFill>
                  <a:srgbClr val="0000FF"/>
                </a:solidFill>
              </a:rPr>
              <a:t>flag</a:t>
            </a:r>
            <a:r>
              <a:rPr lang="en-US" sz="3200" dirty="0">
                <a:solidFill>
                  <a:schemeClr val="tx1"/>
                </a:solidFill>
              </a:rPr>
              <a:t> complex = </a:t>
            </a:r>
            <a:r>
              <a:rPr lang="en-US" sz="3200" dirty="0">
                <a:solidFill>
                  <a:srgbClr val="0000FF"/>
                </a:solidFill>
              </a:rPr>
              <a:t>clique</a:t>
            </a:r>
            <a:r>
              <a:rPr lang="en-US" sz="3200" dirty="0">
                <a:solidFill>
                  <a:schemeClr val="tx1"/>
                </a:solidFill>
              </a:rPr>
              <a:t> complex</a:t>
            </a: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sp>
        <p:nvSpPr>
          <p:cNvPr id="10" name="TextBox 9"/>
          <p:cNvSpPr txBox="1"/>
          <p:nvPr/>
        </p:nvSpPr>
        <p:spPr>
          <a:xfrm>
            <a:off x="325627" y="5023212"/>
            <a:ext cx="8961395" cy="584776"/>
          </a:xfrm>
          <a:prstGeom prst="rect">
            <a:avLst/>
          </a:prstGeom>
          <a:noFill/>
        </p:spPr>
        <p:txBody>
          <a:bodyPr wrap="square" rtlCol="0">
            <a:spAutoFit/>
          </a:bodyPr>
          <a:lstStyle/>
          <a:p>
            <a:r>
              <a:rPr lang="en-US" sz="3200" dirty="0"/>
              <a:t>2.)  Add all possible simplices of dimensional &gt; 1.</a:t>
            </a:r>
          </a:p>
        </p:txBody>
      </p:sp>
    </p:spTree>
    <p:extLst>
      <p:ext uri="{BB962C8B-B14F-4D97-AF65-F5344CB8AC3E}">
        <p14:creationId xmlns:p14="http://schemas.microsoft.com/office/powerpoint/2010/main" val="28762999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endParaRPr>
          </a:p>
          <a:p>
            <a:pPr algn="ctr"/>
            <a:r>
              <a:rPr lang="en-US" sz="3200" dirty="0">
                <a:solidFill>
                  <a:schemeClr val="tx1"/>
                </a:solidFill>
              </a:rPr>
              <a:t>Creating the </a:t>
            </a:r>
            <a:r>
              <a:rPr lang="en-US" sz="3200" dirty="0" err="1">
                <a:solidFill>
                  <a:schemeClr val="tx1"/>
                </a:solidFill>
              </a:rPr>
              <a:t>Čech</a:t>
            </a:r>
            <a:r>
              <a:rPr lang="en-US" sz="3200" dirty="0">
                <a:solidFill>
                  <a:schemeClr val="tx1"/>
                </a:solidFill>
              </a:rPr>
              <a:t> simplicial complex</a:t>
            </a:r>
          </a:p>
          <a:p>
            <a:pPr algn="ct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grpSp>
        <p:nvGrpSpPr>
          <p:cNvPr id="30" name="Group 29"/>
          <p:cNvGrpSpPr/>
          <p:nvPr/>
        </p:nvGrpSpPr>
        <p:grpSpPr>
          <a:xfrm>
            <a:off x="943279" y="1574820"/>
            <a:ext cx="1362964" cy="1353167"/>
            <a:chOff x="943279" y="1574820"/>
            <a:chExt cx="1362964" cy="1353167"/>
          </a:xfrm>
        </p:grpSpPr>
        <p:sp>
          <p:nvSpPr>
            <p:cNvPr id="31" name="Isosceles Triangle 30"/>
            <p:cNvSpPr/>
            <p:nvPr/>
          </p:nvSpPr>
          <p:spPr>
            <a:xfrm rot="19709233">
              <a:off x="943279" y="1653562"/>
              <a:ext cx="1072816" cy="932692"/>
            </a:xfrm>
            <a:prstGeom prst="triangle">
              <a:avLst/>
            </a:prstGeom>
            <a:solidFill>
              <a:schemeClr val="bg1"/>
            </a:solidFill>
            <a:ln w="76200" cmpd="sng">
              <a:solidFill>
                <a:srgbClr val="008000"/>
              </a:solidFill>
            </a:ln>
          </p:spPr>
          <p:txBody>
            <a:bodyPr wrap="square" rtlCol="0" anchor="ctr">
              <a:spAutoFit/>
            </a:bodyPr>
            <a:lstStyle/>
            <a:p>
              <a:pPr algn="ctr"/>
              <a:endParaRPr lang="en-US" sz="3200" dirty="0"/>
            </a:p>
          </p:txBody>
        </p:sp>
        <p:sp>
          <p:nvSpPr>
            <p:cNvPr id="32" name="Oval 31"/>
            <p:cNvSpPr>
              <a:spLocks noChangeAspect="1"/>
            </p:cNvSpPr>
            <p:nvPr/>
          </p:nvSpPr>
          <p:spPr>
            <a:xfrm>
              <a:off x="1108085"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1113956" y="157482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2031923" y="2087736"/>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38079" y="765614"/>
            <a:ext cx="7349814" cy="4329160"/>
            <a:chOff x="638079" y="765614"/>
            <a:chExt cx="7349814" cy="4329160"/>
          </a:xfrm>
        </p:grpSpPr>
        <p:sp>
          <p:nvSpPr>
            <p:cNvPr id="12" name="Oval 11"/>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a:p>
          </p:txBody>
        </p:sp>
        <p:sp>
          <p:nvSpPr>
            <p:cNvPr id="13" name="Oval 12"/>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a:p>
          </p:txBody>
        </p:sp>
        <p:sp>
          <p:nvSpPr>
            <p:cNvPr id="14" name="Oval 13"/>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5" name="Oval 14"/>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6" name="Oval 15"/>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7" name="Oval 16"/>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8" name="Oval 17"/>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19" name="Oval 18"/>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0" name="Oval 19"/>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1" name="Oval 20"/>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2" name="Oval 21"/>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4" name="Oval 23"/>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5" name="Oval 24"/>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6" name="Oval 25"/>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7" name="Oval 26"/>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8" name="Oval 27"/>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sp>
          <p:nvSpPr>
            <p:cNvPr id="29" name="Oval 28"/>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a:p>
          </p:txBody>
        </p:sp>
      </p:grpSp>
      <p:grpSp>
        <p:nvGrpSpPr>
          <p:cNvPr id="36" name="Group 35"/>
          <p:cNvGrpSpPr/>
          <p:nvPr/>
        </p:nvGrpSpPr>
        <p:grpSpPr>
          <a:xfrm>
            <a:off x="282814" y="5366851"/>
            <a:ext cx="8961395" cy="627583"/>
            <a:chOff x="325627" y="5052933"/>
            <a:chExt cx="8961395" cy="627583"/>
          </a:xfrm>
        </p:grpSpPr>
        <p:sp>
          <p:nvSpPr>
            <p:cNvPr id="10" name="TextBox 9"/>
            <p:cNvSpPr txBox="1"/>
            <p:nvPr/>
          </p:nvSpPr>
          <p:spPr>
            <a:xfrm>
              <a:off x="325627" y="5052933"/>
              <a:ext cx="8961395" cy="584776"/>
            </a:xfrm>
            <a:prstGeom prst="rect">
              <a:avLst/>
            </a:prstGeom>
            <a:noFill/>
          </p:spPr>
          <p:txBody>
            <a:bodyPr wrap="square" rtlCol="0">
              <a:spAutoFit/>
            </a:bodyPr>
            <a:lstStyle/>
            <a:p>
              <a:r>
                <a:rPr lang="en-US" sz="3200" dirty="0"/>
                <a:t>1.) B</a:t>
              </a:r>
              <a:r>
                <a:rPr lang="en-US" sz="3200" baseline="-25000" dirty="0"/>
                <a:t>1</a:t>
              </a:r>
              <a:r>
                <a:rPr lang="en-US" sz="3200" dirty="0"/>
                <a:t>    …    B</a:t>
              </a:r>
              <a:r>
                <a:rPr lang="en-US" sz="3200" baseline="-25000" dirty="0"/>
                <a:t>k+1</a:t>
              </a:r>
              <a:r>
                <a:rPr lang="en-US" sz="3200" dirty="0"/>
                <a:t> ≠  ⁄ ,  create k-simplex {v</a:t>
              </a:r>
              <a:r>
                <a:rPr lang="en-US" sz="3200" baseline="-25000" dirty="0"/>
                <a:t>1</a:t>
              </a:r>
              <a:r>
                <a:rPr lang="en-US" sz="3200" dirty="0"/>
                <a:t>, ... , v</a:t>
              </a:r>
              <a:r>
                <a:rPr lang="en-US" sz="3200" baseline="-25000" dirty="0"/>
                <a:t>k+1</a:t>
              </a:r>
              <a:r>
                <a:rPr lang="en-US" sz="3200" dirty="0"/>
                <a:t>}.</a:t>
              </a:r>
            </a:p>
          </p:txBody>
        </p:sp>
        <p:sp>
          <p:nvSpPr>
            <p:cNvPr id="2" name="TextBox 1"/>
            <p:cNvSpPr txBox="1"/>
            <p:nvPr/>
          </p:nvSpPr>
          <p:spPr>
            <a:xfrm rot="10800000">
              <a:off x="1201737" y="5095740"/>
              <a:ext cx="474946" cy="584776"/>
            </a:xfrm>
            <a:prstGeom prst="rect">
              <a:avLst/>
            </a:prstGeom>
            <a:noFill/>
          </p:spPr>
          <p:txBody>
            <a:bodyPr wrap="square" rtlCol="0">
              <a:spAutoFit/>
            </a:bodyPr>
            <a:lstStyle/>
            <a:p>
              <a:r>
                <a:rPr lang="en-US" sz="3200" dirty="0"/>
                <a:t>U</a:t>
              </a:r>
            </a:p>
          </p:txBody>
        </p:sp>
        <p:sp>
          <p:nvSpPr>
            <p:cNvPr id="35" name="TextBox 34"/>
            <p:cNvSpPr txBox="1"/>
            <p:nvPr/>
          </p:nvSpPr>
          <p:spPr>
            <a:xfrm rot="10800000">
              <a:off x="1885062" y="5095740"/>
              <a:ext cx="474946" cy="584776"/>
            </a:xfrm>
            <a:prstGeom prst="rect">
              <a:avLst/>
            </a:prstGeom>
            <a:noFill/>
          </p:spPr>
          <p:txBody>
            <a:bodyPr wrap="square" rtlCol="0">
              <a:spAutoFit/>
            </a:bodyPr>
            <a:lstStyle/>
            <a:p>
              <a:r>
                <a:rPr lang="en-US" sz="3200" dirty="0"/>
                <a:t>U</a:t>
              </a:r>
            </a:p>
          </p:txBody>
        </p:sp>
        <p:sp>
          <p:nvSpPr>
            <p:cNvPr id="9" name="TextBox 8"/>
            <p:cNvSpPr txBox="1"/>
            <p:nvPr/>
          </p:nvSpPr>
          <p:spPr>
            <a:xfrm>
              <a:off x="3293877" y="5052933"/>
              <a:ext cx="540722" cy="584776"/>
            </a:xfrm>
            <a:prstGeom prst="rect">
              <a:avLst/>
            </a:prstGeom>
            <a:noFill/>
          </p:spPr>
          <p:txBody>
            <a:bodyPr wrap="square" rtlCol="0">
              <a:spAutoFit/>
            </a:bodyPr>
            <a:lstStyle/>
            <a:p>
              <a:r>
                <a:rPr lang="en-US" sz="3200" dirty="0"/>
                <a:t>0</a:t>
              </a:r>
            </a:p>
          </p:txBody>
        </p:sp>
      </p:grpSp>
    </p:spTree>
    <p:extLst>
      <p:ext uri="{BB962C8B-B14F-4D97-AF65-F5344CB8AC3E}">
        <p14:creationId xmlns:p14="http://schemas.microsoft.com/office/powerpoint/2010/main" val="42476040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the </a:t>
            </a:r>
            <a:r>
              <a:rPr lang="en-US" sz="3200" dirty="0" err="1">
                <a:solidFill>
                  <a:schemeClr val="tx1"/>
                </a:solidFill>
              </a:rPr>
              <a:t>Čech</a:t>
            </a:r>
            <a:r>
              <a:rPr lang="en-US" sz="3200" dirty="0">
                <a:solidFill>
                  <a:schemeClr val="tx1"/>
                </a:solidFill>
              </a:rPr>
              <a:t> simplicial complex</a:t>
            </a: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grpSp>
        <p:nvGrpSpPr>
          <p:cNvPr id="2" name="Group 1"/>
          <p:cNvGrpSpPr/>
          <p:nvPr/>
        </p:nvGrpSpPr>
        <p:grpSpPr>
          <a:xfrm>
            <a:off x="943279" y="1574820"/>
            <a:ext cx="1362964" cy="1353167"/>
            <a:chOff x="943279" y="1574820"/>
            <a:chExt cx="1362964" cy="1353167"/>
          </a:xfrm>
        </p:grpSpPr>
        <p:sp>
          <p:nvSpPr>
            <p:cNvPr id="11" name="Isosceles Triangle 10"/>
            <p:cNvSpPr/>
            <p:nvPr/>
          </p:nvSpPr>
          <p:spPr>
            <a:xfrm rot="19709233">
              <a:off x="943279" y="1653562"/>
              <a:ext cx="1072816" cy="932692"/>
            </a:xfrm>
            <a:prstGeom prst="triangle">
              <a:avLst/>
            </a:prstGeom>
            <a:solidFill>
              <a:schemeClr val="bg1"/>
            </a:solidFill>
            <a:ln w="76200" cmpd="sng">
              <a:solidFill>
                <a:srgbClr val="008000"/>
              </a:solidFill>
            </a:ln>
          </p:spPr>
          <p:txBody>
            <a:bodyPr wrap="square" rtlCol="0" anchor="ctr">
              <a:spAutoFit/>
            </a:bodyPr>
            <a:lstStyle/>
            <a:p>
              <a:pPr algn="ctr"/>
              <a:endParaRPr lang="en-US" sz="3200" dirty="0"/>
            </a:p>
          </p:txBody>
        </p:sp>
        <p:sp>
          <p:nvSpPr>
            <p:cNvPr id="12" name="Oval 11"/>
            <p:cNvSpPr>
              <a:spLocks noChangeAspect="1"/>
            </p:cNvSpPr>
            <p:nvPr/>
          </p:nvSpPr>
          <p:spPr>
            <a:xfrm>
              <a:off x="1108085"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113956" y="157482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2031923" y="2087736"/>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82814" y="5366851"/>
            <a:ext cx="8961395" cy="627583"/>
            <a:chOff x="325627" y="5052933"/>
            <a:chExt cx="8961395" cy="627583"/>
          </a:xfrm>
        </p:grpSpPr>
        <p:sp>
          <p:nvSpPr>
            <p:cNvPr id="16" name="TextBox 15"/>
            <p:cNvSpPr txBox="1"/>
            <p:nvPr/>
          </p:nvSpPr>
          <p:spPr>
            <a:xfrm>
              <a:off x="325627" y="5052933"/>
              <a:ext cx="8961395" cy="584776"/>
            </a:xfrm>
            <a:prstGeom prst="rect">
              <a:avLst/>
            </a:prstGeom>
            <a:noFill/>
          </p:spPr>
          <p:txBody>
            <a:bodyPr wrap="square" rtlCol="0">
              <a:spAutoFit/>
            </a:bodyPr>
            <a:lstStyle/>
            <a:p>
              <a:r>
                <a:rPr lang="en-US" sz="3200" dirty="0"/>
                <a:t>1.) B</a:t>
              </a:r>
              <a:r>
                <a:rPr lang="en-US" sz="3200" baseline="-25000" dirty="0"/>
                <a:t>1</a:t>
              </a:r>
              <a:r>
                <a:rPr lang="en-US" sz="3200" dirty="0"/>
                <a:t>    …    B</a:t>
              </a:r>
              <a:r>
                <a:rPr lang="en-US" sz="3200" baseline="-25000" dirty="0"/>
                <a:t>k+1</a:t>
              </a:r>
              <a:r>
                <a:rPr lang="en-US" sz="3200" dirty="0"/>
                <a:t> ≠  ⁄ ,  create k-simplex {v</a:t>
              </a:r>
              <a:r>
                <a:rPr lang="en-US" sz="3200" baseline="-25000" dirty="0"/>
                <a:t>1</a:t>
              </a:r>
              <a:r>
                <a:rPr lang="en-US" sz="3200" dirty="0"/>
                <a:t>, ... , v</a:t>
              </a:r>
              <a:r>
                <a:rPr lang="en-US" sz="3200" baseline="-25000" dirty="0"/>
                <a:t>k+1</a:t>
              </a:r>
              <a:r>
                <a:rPr lang="en-US" sz="3200" dirty="0"/>
                <a:t>}.</a:t>
              </a:r>
            </a:p>
          </p:txBody>
        </p:sp>
        <p:sp>
          <p:nvSpPr>
            <p:cNvPr id="17" name="TextBox 16"/>
            <p:cNvSpPr txBox="1"/>
            <p:nvPr/>
          </p:nvSpPr>
          <p:spPr>
            <a:xfrm rot="10800000">
              <a:off x="1201737" y="5095740"/>
              <a:ext cx="474946" cy="584776"/>
            </a:xfrm>
            <a:prstGeom prst="rect">
              <a:avLst/>
            </a:prstGeom>
            <a:noFill/>
          </p:spPr>
          <p:txBody>
            <a:bodyPr wrap="square" rtlCol="0">
              <a:spAutoFit/>
            </a:bodyPr>
            <a:lstStyle/>
            <a:p>
              <a:r>
                <a:rPr lang="en-US" sz="3200" dirty="0"/>
                <a:t>U</a:t>
              </a:r>
            </a:p>
          </p:txBody>
        </p:sp>
        <p:sp>
          <p:nvSpPr>
            <p:cNvPr id="18" name="TextBox 17"/>
            <p:cNvSpPr txBox="1"/>
            <p:nvPr/>
          </p:nvSpPr>
          <p:spPr>
            <a:xfrm rot="10800000">
              <a:off x="1885062" y="5095740"/>
              <a:ext cx="474946" cy="584776"/>
            </a:xfrm>
            <a:prstGeom prst="rect">
              <a:avLst/>
            </a:prstGeom>
            <a:noFill/>
          </p:spPr>
          <p:txBody>
            <a:bodyPr wrap="square" rtlCol="0">
              <a:spAutoFit/>
            </a:bodyPr>
            <a:lstStyle/>
            <a:p>
              <a:r>
                <a:rPr lang="en-US" sz="3200" dirty="0"/>
                <a:t>U</a:t>
              </a:r>
            </a:p>
          </p:txBody>
        </p:sp>
        <p:sp>
          <p:nvSpPr>
            <p:cNvPr id="19" name="TextBox 18"/>
            <p:cNvSpPr txBox="1"/>
            <p:nvPr/>
          </p:nvSpPr>
          <p:spPr>
            <a:xfrm>
              <a:off x="3293877" y="5052933"/>
              <a:ext cx="540722" cy="584776"/>
            </a:xfrm>
            <a:prstGeom prst="rect">
              <a:avLst/>
            </a:prstGeom>
            <a:noFill/>
          </p:spPr>
          <p:txBody>
            <a:bodyPr wrap="square" rtlCol="0">
              <a:spAutoFit/>
            </a:bodyPr>
            <a:lstStyle/>
            <a:p>
              <a:r>
                <a:rPr lang="en-US" sz="3200" dirty="0"/>
                <a:t>0</a:t>
              </a:r>
            </a:p>
          </p:txBody>
        </p:sp>
      </p:grpSp>
    </p:spTree>
    <p:extLst>
      <p:ext uri="{BB962C8B-B14F-4D97-AF65-F5344CB8AC3E}">
        <p14:creationId xmlns:p14="http://schemas.microsoft.com/office/powerpoint/2010/main" val="771862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4585971"/>
            <a:ext cx="8961395" cy="1200329"/>
          </a:xfrm>
          <a:prstGeom prst="rect">
            <a:avLst/>
          </a:prstGeom>
          <a:noFill/>
        </p:spPr>
        <p:txBody>
          <a:bodyPr wrap="square" rtlCol="0">
            <a:spAutoFit/>
          </a:bodyPr>
          <a:lstStyle/>
          <a:p>
            <a:r>
              <a:rPr lang="en-US" sz="3200" dirty="0"/>
              <a:t>1.)  Adding 1-dimensional edges (1-simplices)</a:t>
            </a:r>
          </a:p>
          <a:p>
            <a:endParaRPr lang="en-US" sz="800" dirty="0"/>
          </a:p>
          <a:p>
            <a:r>
              <a:rPr lang="en-US" sz="3200" dirty="0">
                <a:solidFill>
                  <a:srgbClr val="0000FF"/>
                </a:solidFill>
              </a:rPr>
              <a:t>Add an edge between data points that are “close”</a:t>
            </a:r>
            <a:endParaRPr lang="en-US" sz="3200" baseline="30000" dirty="0">
              <a:solidFill>
                <a:srgbClr val="0000FF"/>
              </a:solidFill>
            </a:endParaRP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pic>
        <p:nvPicPr>
          <p:cNvPr id="11" name="Picture 10" descr="rule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44" y="5855008"/>
            <a:ext cx="5270500" cy="660400"/>
          </a:xfrm>
          <a:prstGeom prst="rect">
            <a:avLst/>
          </a:prstGeom>
        </p:spPr>
      </p:pic>
      <p:pic>
        <p:nvPicPr>
          <p:cNvPr id="13" name="Picture 12" descr="ruler2.png"/>
          <p:cNvPicPr>
            <a:picLocks noChangeAspect="1"/>
          </p:cNvPicPr>
          <p:nvPr/>
        </p:nvPicPr>
        <p:blipFill rotWithShape="1">
          <a:blip r:embed="rId4">
            <a:extLst>
              <a:ext uri="{28A0092B-C50C-407E-A947-70E740481C1C}">
                <a14:useLocalDpi xmlns:a14="http://schemas.microsoft.com/office/drawing/2010/main" val="0"/>
              </a:ext>
            </a:extLst>
          </a:blip>
          <a:srcRect r="62528"/>
          <a:stretch/>
        </p:blipFill>
        <p:spPr>
          <a:xfrm rot="19820810">
            <a:off x="1187295" y="2491806"/>
            <a:ext cx="1975104" cy="660400"/>
          </a:xfrm>
          <a:prstGeom prst="rect">
            <a:avLst/>
          </a:prstGeom>
        </p:spPr>
      </p:pic>
      <p:pic>
        <p:nvPicPr>
          <p:cNvPr id="14" name="Picture 13" descr="ruler2.png"/>
          <p:cNvPicPr>
            <a:picLocks noChangeAspect="1"/>
          </p:cNvPicPr>
          <p:nvPr/>
        </p:nvPicPr>
        <p:blipFill rotWithShape="1">
          <a:blip r:embed="rId4">
            <a:extLst>
              <a:ext uri="{28A0092B-C50C-407E-A947-70E740481C1C}">
                <a14:useLocalDpi xmlns:a14="http://schemas.microsoft.com/office/drawing/2010/main" val="0"/>
              </a:ext>
            </a:extLst>
          </a:blip>
          <a:srcRect l="-2" r="45178"/>
          <a:stretch/>
        </p:blipFill>
        <p:spPr>
          <a:xfrm rot="1800000">
            <a:off x="3877936" y="2810834"/>
            <a:ext cx="2889504" cy="660400"/>
          </a:xfrm>
          <a:prstGeom prst="rect">
            <a:avLst/>
          </a:prstGeom>
        </p:spPr>
      </p:pic>
      <p:pic>
        <p:nvPicPr>
          <p:cNvPr id="15" name="Picture 14" descr="ruler2.png"/>
          <p:cNvPicPr>
            <a:picLocks noChangeAspect="1"/>
          </p:cNvPicPr>
          <p:nvPr/>
        </p:nvPicPr>
        <p:blipFill rotWithShape="1">
          <a:blip r:embed="rId4">
            <a:extLst>
              <a:ext uri="{28A0092B-C50C-407E-A947-70E740481C1C}">
                <a14:useLocalDpi xmlns:a14="http://schemas.microsoft.com/office/drawing/2010/main" val="0"/>
              </a:ext>
            </a:extLst>
          </a:blip>
          <a:srcRect r="74673"/>
          <a:stretch/>
        </p:blipFill>
        <p:spPr>
          <a:xfrm rot="16200000">
            <a:off x="7267729" y="3281881"/>
            <a:ext cx="1335024" cy="660400"/>
          </a:xfrm>
          <a:prstGeom prst="rect">
            <a:avLst/>
          </a:prstGeom>
        </p:spPr>
      </p:pic>
    </p:spTree>
    <p:extLst>
      <p:ext uri="{BB962C8B-B14F-4D97-AF65-F5344CB8AC3E}">
        <p14:creationId xmlns:p14="http://schemas.microsoft.com/office/powerpoint/2010/main" val="36166067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6" t="6016" r="4600" b="1050"/>
          <a:stretch/>
        </p:blipFill>
        <p:spPr>
          <a:xfrm>
            <a:off x="81425" y="2981631"/>
            <a:ext cx="3243943" cy="2634343"/>
          </a:xfrm>
          <a:prstGeom prst="rect">
            <a:avLst/>
          </a:prstGeom>
        </p:spPr>
      </p:pic>
      <p:sp>
        <p:nvSpPr>
          <p:cNvPr id="8" name="TextBox 7"/>
          <p:cNvSpPr txBox="1"/>
          <p:nvPr/>
        </p:nvSpPr>
        <p:spPr>
          <a:xfrm>
            <a:off x="3456878" y="160543"/>
            <a:ext cx="5687122" cy="6124754"/>
          </a:xfrm>
          <a:prstGeom prst="rect">
            <a:avLst/>
          </a:prstGeom>
          <a:noFill/>
        </p:spPr>
        <p:txBody>
          <a:bodyPr wrap="square" rtlCol="0">
            <a:spAutoFit/>
          </a:bodyPr>
          <a:lstStyle/>
          <a:p>
            <a:r>
              <a:rPr lang="en-US" sz="2400" dirty="0"/>
              <a:t>The homology of a circle is as follows:  </a:t>
            </a:r>
          </a:p>
          <a:p>
            <a:endParaRPr lang="en-US" sz="1200" dirty="0"/>
          </a:p>
          <a:p>
            <a:r>
              <a:rPr lang="en-US" sz="2400" dirty="0"/>
              <a:t>Rank of H</a:t>
            </a:r>
            <a:r>
              <a:rPr lang="en-US" sz="2400" baseline="-25000" dirty="0"/>
              <a:t>0</a:t>
            </a:r>
            <a:r>
              <a:rPr lang="en-US" sz="2400" dirty="0"/>
              <a:t> = 1 </a:t>
            </a:r>
          </a:p>
          <a:p>
            <a:r>
              <a:rPr lang="en-US" sz="2400" dirty="0"/>
              <a:t>      since a circle has only one component</a:t>
            </a:r>
          </a:p>
          <a:p>
            <a:r>
              <a:rPr lang="en-US" sz="2400" dirty="0"/>
              <a:t>Rank of H</a:t>
            </a:r>
            <a:r>
              <a:rPr lang="en-US" sz="2400" baseline="-25000" dirty="0"/>
              <a:t>1</a:t>
            </a:r>
            <a:r>
              <a:rPr lang="en-US" sz="2400" dirty="0"/>
              <a:t> = 1 </a:t>
            </a:r>
          </a:p>
          <a:p>
            <a:r>
              <a:rPr lang="en-US" sz="2400" dirty="0"/>
              <a:t>      since a circle has a single 1-d component</a:t>
            </a:r>
          </a:p>
          <a:p>
            <a:r>
              <a:rPr lang="en-US" sz="2400" dirty="0"/>
              <a:t>Rank of H</a:t>
            </a:r>
            <a:r>
              <a:rPr lang="en-US" sz="2400" baseline="-25000" dirty="0"/>
              <a:t>2</a:t>
            </a:r>
            <a:r>
              <a:rPr lang="en-US" sz="2400" dirty="0"/>
              <a:t> = 0 </a:t>
            </a:r>
          </a:p>
          <a:p>
            <a:r>
              <a:rPr lang="en-US" sz="2400" dirty="0"/>
              <a:t>      since we don’t have any 2-d circles. </a:t>
            </a:r>
          </a:p>
          <a:p>
            <a:endParaRPr lang="en-US" sz="1600" dirty="0"/>
          </a:p>
          <a:p>
            <a:r>
              <a:rPr lang="en-US" sz="2400" dirty="0">
                <a:solidFill>
                  <a:srgbClr val="7030A0"/>
                </a:solidFill>
              </a:rPr>
              <a:t>This data set consists of 60 points randomly taken from a circle of radius 1.</a:t>
            </a:r>
          </a:p>
          <a:p>
            <a:endParaRPr lang="en-US" sz="2400" dirty="0">
              <a:solidFill>
                <a:srgbClr val="7030A0"/>
              </a:solidFill>
            </a:endParaRPr>
          </a:p>
          <a:p>
            <a:r>
              <a:rPr lang="en-US" sz="2400" dirty="0">
                <a:solidFill>
                  <a:srgbClr val="7030A0"/>
                </a:solidFill>
              </a:rPr>
              <a:t>What should we expect the barcode to look like?</a:t>
            </a:r>
          </a:p>
          <a:p>
            <a:endParaRPr lang="en-US" sz="2400" dirty="0">
              <a:solidFill>
                <a:srgbClr val="7030A0"/>
              </a:solidFill>
            </a:endParaRPr>
          </a:p>
          <a:p>
            <a:r>
              <a:rPr lang="en-US" sz="2400" dirty="0">
                <a:solidFill>
                  <a:srgbClr val="7030A0"/>
                </a:solidFill>
              </a:rPr>
              <a:t>What should we expect the persistence diagram to look like?</a:t>
            </a:r>
          </a:p>
        </p:txBody>
      </p:sp>
      <p:sp>
        <p:nvSpPr>
          <p:cNvPr id="3" name="Oval 2"/>
          <p:cNvSpPr/>
          <p:nvPr/>
        </p:nvSpPr>
        <p:spPr>
          <a:xfrm>
            <a:off x="1012020" y="423764"/>
            <a:ext cx="1737360" cy="173736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74342" y="3055433"/>
            <a:ext cx="923321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8858" y="5578804"/>
            <a:ext cx="3360585" cy="1200329"/>
          </a:xfrm>
          <a:prstGeom prst="rect">
            <a:avLst/>
          </a:prstGeom>
          <a:solidFill>
            <a:srgbClr val="FDD7F7"/>
          </a:solidFill>
        </p:spPr>
        <p:txBody>
          <a:bodyPr wrap="square" rtlCol="0">
            <a:spAutoFit/>
          </a:bodyPr>
          <a:lstStyle/>
          <a:p>
            <a:r>
              <a:rPr lang="en-US" sz="2400" dirty="0"/>
              <a:t>Can we use TDA to determine that our points came from a circle</a:t>
            </a:r>
          </a:p>
        </p:txBody>
      </p:sp>
    </p:spTree>
    <p:extLst>
      <p:ext uri="{BB962C8B-B14F-4D97-AF65-F5344CB8AC3E}">
        <p14:creationId xmlns:p14="http://schemas.microsoft.com/office/powerpoint/2010/main" val="34773942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6" t="6016" r="4600" b="1050"/>
          <a:stretch/>
        </p:blipFill>
        <p:spPr>
          <a:xfrm>
            <a:off x="6006437" y="42179"/>
            <a:ext cx="3243943" cy="2634343"/>
          </a:xfrm>
          <a:prstGeom prst="rect">
            <a:avLst/>
          </a:prstGeom>
        </p:spPr>
      </p:pic>
      <p:sp>
        <p:nvSpPr>
          <p:cNvPr id="8" name="TextBox 7"/>
          <p:cNvSpPr txBox="1"/>
          <p:nvPr/>
        </p:nvSpPr>
        <p:spPr>
          <a:xfrm>
            <a:off x="104079" y="2666080"/>
            <a:ext cx="9188606" cy="4585871"/>
          </a:xfrm>
          <a:prstGeom prst="rect">
            <a:avLst/>
          </a:prstGeom>
          <a:noFill/>
        </p:spPr>
        <p:txBody>
          <a:bodyPr wrap="square" rtlCol="0">
            <a:spAutoFit/>
          </a:bodyPr>
          <a:lstStyle/>
          <a:p>
            <a:r>
              <a:rPr lang="en-US" sz="2400" dirty="0"/>
              <a:t>The homology of a circle is as follows:  </a:t>
            </a:r>
          </a:p>
          <a:p>
            <a:endParaRPr lang="en-US" sz="1200" dirty="0"/>
          </a:p>
          <a:p>
            <a:r>
              <a:rPr lang="en-US" sz="2400" dirty="0"/>
              <a:t>Rank of H</a:t>
            </a:r>
            <a:r>
              <a:rPr lang="en-US" sz="2400" baseline="-25000" dirty="0"/>
              <a:t>0</a:t>
            </a:r>
            <a:r>
              <a:rPr lang="en-US" sz="2400" dirty="0"/>
              <a:t> = 1 since a circle has only one component</a:t>
            </a:r>
          </a:p>
          <a:p>
            <a:r>
              <a:rPr lang="en-US" sz="2400" dirty="0"/>
              <a:t>       </a:t>
            </a:r>
            <a:r>
              <a:rPr lang="en-US" sz="2400" dirty="0">
                <a:solidFill>
                  <a:srgbClr val="7030A0"/>
                </a:solidFill>
              </a:rPr>
              <a:t>Thus we expect 1 persistent (long) bar in the 0-dim barcode</a:t>
            </a:r>
          </a:p>
          <a:p>
            <a:r>
              <a:rPr lang="en-US" sz="2400" dirty="0">
                <a:solidFill>
                  <a:srgbClr val="7030A0"/>
                </a:solidFill>
              </a:rPr>
              <a:t>        plus some shorter bars that we can “ignore” </a:t>
            </a:r>
          </a:p>
          <a:p>
            <a:r>
              <a:rPr lang="en-US" sz="2400" dirty="0"/>
              <a:t>Rank of H</a:t>
            </a:r>
            <a:r>
              <a:rPr lang="en-US" sz="2400" baseline="-25000" dirty="0"/>
              <a:t>1</a:t>
            </a:r>
            <a:r>
              <a:rPr lang="en-US" sz="2400" dirty="0"/>
              <a:t> = 1:  circle has a single 1-d cycle that does not bound surface</a:t>
            </a:r>
          </a:p>
          <a:p>
            <a:r>
              <a:rPr lang="en-US" sz="2400" dirty="0">
                <a:solidFill>
                  <a:srgbClr val="7030A0"/>
                </a:solidFill>
              </a:rPr>
              <a:t>       Thus we expect 1 persistent (long) bar in the 1-dim barcode </a:t>
            </a:r>
          </a:p>
          <a:p>
            <a:r>
              <a:rPr lang="en-US" sz="2400" dirty="0">
                <a:solidFill>
                  <a:srgbClr val="7030A0"/>
                </a:solidFill>
              </a:rPr>
              <a:t>       plus possible some shorter bars that we can “ignore” </a:t>
            </a:r>
          </a:p>
          <a:p>
            <a:r>
              <a:rPr lang="en-US" sz="2400" dirty="0"/>
              <a:t>Rank of H</a:t>
            </a:r>
            <a:r>
              <a:rPr lang="en-US" sz="2400" baseline="-25000" dirty="0"/>
              <a:t>2</a:t>
            </a:r>
            <a:r>
              <a:rPr lang="en-US" sz="2400" dirty="0"/>
              <a:t> = 0 since we don’t have any </a:t>
            </a:r>
            <a:r>
              <a:rPr lang="en-US" sz="2400"/>
              <a:t>2-d ccles</a:t>
            </a:r>
            <a:r>
              <a:rPr lang="en-US" sz="2400" dirty="0"/>
              <a:t>.</a:t>
            </a:r>
          </a:p>
          <a:p>
            <a:r>
              <a:rPr lang="en-US" sz="2400" dirty="0"/>
              <a:t> </a:t>
            </a:r>
            <a:r>
              <a:rPr lang="en-US" sz="2400" dirty="0">
                <a:solidFill>
                  <a:srgbClr val="7030A0"/>
                </a:solidFill>
              </a:rPr>
              <a:t>     Thus we expect 0 persistent (long) bars in the 2-dim barcode </a:t>
            </a:r>
          </a:p>
          <a:p>
            <a:r>
              <a:rPr lang="en-US" sz="2400" dirty="0">
                <a:solidFill>
                  <a:srgbClr val="7030A0"/>
                </a:solidFill>
              </a:rPr>
              <a:t>       plus possible some shorter bars that we can “ignore” </a:t>
            </a:r>
            <a:endParaRPr lang="en-US" sz="2400" dirty="0"/>
          </a:p>
          <a:p>
            <a:endParaRPr lang="en-US" sz="2400" dirty="0"/>
          </a:p>
          <a:p>
            <a:endParaRPr lang="en-US" sz="1600" dirty="0"/>
          </a:p>
        </p:txBody>
      </p:sp>
      <p:sp>
        <p:nvSpPr>
          <p:cNvPr id="3" name="Oval 2"/>
          <p:cNvSpPr/>
          <p:nvPr/>
        </p:nvSpPr>
        <p:spPr>
          <a:xfrm>
            <a:off x="387551" y="490671"/>
            <a:ext cx="1737360" cy="173736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809756" y="90777"/>
            <a:ext cx="3360585" cy="1200329"/>
          </a:xfrm>
          <a:prstGeom prst="rect">
            <a:avLst/>
          </a:prstGeom>
          <a:solidFill>
            <a:srgbClr val="FDD7F7"/>
          </a:solidFill>
        </p:spPr>
        <p:txBody>
          <a:bodyPr wrap="square" rtlCol="0">
            <a:spAutoFit/>
          </a:bodyPr>
          <a:lstStyle/>
          <a:p>
            <a:r>
              <a:rPr lang="en-US" sz="2400" dirty="0"/>
              <a:t>Can we use TDA to determine that our points came from a circle</a:t>
            </a:r>
          </a:p>
        </p:txBody>
      </p:sp>
    </p:spTree>
    <p:extLst>
      <p:ext uri="{BB962C8B-B14F-4D97-AF65-F5344CB8AC3E}">
        <p14:creationId xmlns:p14="http://schemas.microsoft.com/office/powerpoint/2010/main" val="519019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6" t="6016" r="4600" b="1050"/>
          <a:stretch/>
        </p:blipFill>
        <p:spPr>
          <a:xfrm>
            <a:off x="6006437" y="42179"/>
            <a:ext cx="3243943" cy="2634343"/>
          </a:xfrm>
          <a:prstGeom prst="rect">
            <a:avLst/>
          </a:prstGeom>
        </p:spPr>
      </p:pic>
      <p:sp>
        <p:nvSpPr>
          <p:cNvPr id="8" name="TextBox 7"/>
          <p:cNvSpPr txBox="1"/>
          <p:nvPr/>
        </p:nvSpPr>
        <p:spPr>
          <a:xfrm>
            <a:off x="104079" y="2666080"/>
            <a:ext cx="9188606" cy="4585871"/>
          </a:xfrm>
          <a:prstGeom prst="rect">
            <a:avLst/>
          </a:prstGeom>
          <a:noFill/>
        </p:spPr>
        <p:txBody>
          <a:bodyPr wrap="square" rtlCol="0">
            <a:spAutoFit/>
          </a:bodyPr>
          <a:lstStyle/>
          <a:p>
            <a:r>
              <a:rPr lang="en-US" sz="2400" dirty="0"/>
              <a:t>The homology of a circle is as follows:  </a:t>
            </a:r>
          </a:p>
          <a:p>
            <a:endParaRPr lang="en-US" sz="1200" dirty="0"/>
          </a:p>
          <a:p>
            <a:r>
              <a:rPr lang="en-US" sz="2400" dirty="0"/>
              <a:t>Rank of H</a:t>
            </a:r>
            <a:r>
              <a:rPr lang="en-US" sz="2400" baseline="-25000" dirty="0"/>
              <a:t>0</a:t>
            </a:r>
            <a:r>
              <a:rPr lang="en-US" sz="2400" dirty="0"/>
              <a:t> = 1 since a circle has only one component</a:t>
            </a:r>
          </a:p>
          <a:p>
            <a:r>
              <a:rPr lang="en-US" sz="2400" dirty="0"/>
              <a:t>       </a:t>
            </a:r>
            <a:r>
              <a:rPr lang="en-US" sz="2400" dirty="0">
                <a:solidFill>
                  <a:srgbClr val="7030A0"/>
                </a:solidFill>
              </a:rPr>
              <a:t>Thus we expect 1 persistent (long) bar in the 0-dim barcode</a:t>
            </a:r>
          </a:p>
          <a:p>
            <a:r>
              <a:rPr lang="en-US" sz="2400" dirty="0">
                <a:solidFill>
                  <a:srgbClr val="7030A0"/>
                </a:solidFill>
              </a:rPr>
              <a:t>        plus some shorter bars that we can “ignore” </a:t>
            </a:r>
          </a:p>
          <a:p>
            <a:r>
              <a:rPr lang="en-US" sz="2400" dirty="0"/>
              <a:t>Rank of H</a:t>
            </a:r>
            <a:r>
              <a:rPr lang="en-US" sz="2400" baseline="-25000" dirty="0"/>
              <a:t>1</a:t>
            </a:r>
            <a:r>
              <a:rPr lang="en-US" sz="2400" dirty="0"/>
              <a:t> = 1:  circle has a single 1-d cycle that does not bound surface</a:t>
            </a:r>
          </a:p>
          <a:p>
            <a:r>
              <a:rPr lang="en-US" sz="2400" dirty="0">
                <a:solidFill>
                  <a:srgbClr val="7030A0"/>
                </a:solidFill>
              </a:rPr>
              <a:t>       Thus we expect 1 persistent (long) bar in the 1-dim barcode </a:t>
            </a:r>
          </a:p>
          <a:p>
            <a:r>
              <a:rPr lang="en-US" sz="2400" dirty="0">
                <a:solidFill>
                  <a:srgbClr val="7030A0"/>
                </a:solidFill>
              </a:rPr>
              <a:t>       plus possible some shorter bars that we can “ignore” </a:t>
            </a:r>
          </a:p>
          <a:p>
            <a:r>
              <a:rPr lang="en-US" sz="2400" dirty="0"/>
              <a:t>Rank of H</a:t>
            </a:r>
            <a:r>
              <a:rPr lang="en-US" sz="2400" baseline="-25000" dirty="0"/>
              <a:t>2</a:t>
            </a:r>
            <a:r>
              <a:rPr lang="en-US" sz="2400" dirty="0"/>
              <a:t> = 0 since we don’t have any </a:t>
            </a:r>
            <a:r>
              <a:rPr lang="en-US" sz="2400"/>
              <a:t>2-d ccles</a:t>
            </a:r>
            <a:r>
              <a:rPr lang="en-US" sz="2400" dirty="0"/>
              <a:t>.</a:t>
            </a:r>
          </a:p>
          <a:p>
            <a:r>
              <a:rPr lang="en-US" sz="2400" dirty="0"/>
              <a:t> </a:t>
            </a:r>
            <a:r>
              <a:rPr lang="en-US" sz="2400" dirty="0">
                <a:solidFill>
                  <a:srgbClr val="7030A0"/>
                </a:solidFill>
              </a:rPr>
              <a:t>     Thus we expect 0 persistent (long) bars in the 2-dim barcode </a:t>
            </a:r>
          </a:p>
          <a:p>
            <a:r>
              <a:rPr lang="en-US" sz="2400" dirty="0">
                <a:solidFill>
                  <a:srgbClr val="7030A0"/>
                </a:solidFill>
              </a:rPr>
              <a:t>       plus possible some shorter bars that we can “ignore” </a:t>
            </a:r>
            <a:endParaRPr lang="en-US" sz="2400" dirty="0"/>
          </a:p>
          <a:p>
            <a:endParaRPr lang="en-US" sz="2400" dirty="0"/>
          </a:p>
          <a:p>
            <a:endParaRPr lang="en-US" sz="1600" dirty="0"/>
          </a:p>
        </p:txBody>
      </p:sp>
      <p:sp>
        <p:nvSpPr>
          <p:cNvPr id="3" name="Oval 2"/>
          <p:cNvSpPr/>
          <p:nvPr/>
        </p:nvSpPr>
        <p:spPr>
          <a:xfrm>
            <a:off x="387551" y="490671"/>
            <a:ext cx="1737360" cy="173736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718" t="11393" r="4601" b="5658"/>
          <a:stretch/>
        </p:blipFill>
        <p:spPr>
          <a:xfrm>
            <a:off x="2786573" y="205727"/>
            <a:ext cx="2917371" cy="2351315"/>
          </a:xfrm>
          <a:prstGeom prst="rect">
            <a:avLst/>
          </a:prstGeom>
        </p:spPr>
      </p:pic>
    </p:spTree>
    <p:extLst>
      <p:ext uri="{BB962C8B-B14F-4D97-AF65-F5344CB8AC3E}">
        <p14:creationId xmlns:p14="http://schemas.microsoft.com/office/powerpoint/2010/main" val="11052312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6" t="6016" r="4600" b="1050"/>
          <a:stretch/>
        </p:blipFill>
        <p:spPr>
          <a:xfrm>
            <a:off x="14518" y="-21768"/>
            <a:ext cx="3243943" cy="26343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 y="4074886"/>
            <a:ext cx="3404893" cy="283464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718" t="11393" r="4601" b="5658"/>
          <a:stretch/>
        </p:blipFill>
        <p:spPr>
          <a:xfrm>
            <a:off x="355607" y="2177146"/>
            <a:ext cx="2917371" cy="2351315"/>
          </a:xfrm>
          <a:prstGeom prst="rect">
            <a:avLst/>
          </a:prstGeom>
        </p:spPr>
      </p:pic>
      <p:sp>
        <p:nvSpPr>
          <p:cNvPr id="9" name="Rectangle 8"/>
          <p:cNvSpPr/>
          <p:nvPr/>
        </p:nvSpPr>
        <p:spPr>
          <a:xfrm>
            <a:off x="3407856" y="4133385"/>
            <a:ext cx="5527988" cy="2631688"/>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96707" y="1776761"/>
            <a:ext cx="5527988" cy="202952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407856" y="264623"/>
            <a:ext cx="5736144" cy="7371249"/>
          </a:xfrm>
          <a:prstGeom prst="rect">
            <a:avLst/>
          </a:prstGeom>
          <a:noFill/>
        </p:spPr>
        <p:txBody>
          <a:bodyPr wrap="square" rtlCol="0">
            <a:spAutoFit/>
          </a:bodyPr>
          <a:lstStyle/>
          <a:p>
            <a:r>
              <a:rPr lang="en-US" sz="2400" dirty="0"/>
              <a:t>Our data set = 60 points randomly taken from a circle of radius 1</a:t>
            </a:r>
          </a:p>
          <a:p>
            <a:endParaRPr lang="en-US" sz="2400" dirty="0"/>
          </a:p>
          <a:p>
            <a:endParaRPr lang="en-US" sz="2400" dirty="0"/>
          </a:p>
          <a:p>
            <a:r>
              <a:rPr lang="en-US" sz="2400" dirty="0">
                <a:solidFill>
                  <a:srgbClr val="7030A0"/>
                </a:solidFill>
              </a:rPr>
              <a:t>Can you determine from the barcode that our data set came from a circle?</a:t>
            </a:r>
          </a:p>
          <a:p>
            <a:endParaRPr lang="en-US" sz="1100" dirty="0"/>
          </a:p>
          <a:p>
            <a:r>
              <a:rPr lang="en-US" sz="2400" dirty="0"/>
              <a:t>Do you see 1 persistent 0-dim cycle?</a:t>
            </a:r>
          </a:p>
          <a:p>
            <a:r>
              <a:rPr lang="en-US" sz="2400" dirty="0">
                <a:solidFill>
                  <a:srgbClr val="FF0000"/>
                </a:solidFill>
              </a:rPr>
              <a:t>Do you see 1 persistent 1-dim cycle?</a:t>
            </a:r>
          </a:p>
          <a:p>
            <a:r>
              <a:rPr lang="en-US" sz="2400" dirty="0">
                <a:solidFill>
                  <a:srgbClr val="0000FF"/>
                </a:solidFill>
              </a:rPr>
              <a:t>Do you see 0 persistent 2-dim cycle?</a:t>
            </a:r>
          </a:p>
          <a:p>
            <a:endParaRPr lang="en-US" sz="2400" dirty="0">
              <a:solidFill>
                <a:srgbClr val="0000FF"/>
              </a:solidFill>
            </a:endParaRPr>
          </a:p>
          <a:p>
            <a:r>
              <a:rPr lang="en-US" sz="2400" dirty="0">
                <a:solidFill>
                  <a:srgbClr val="7030A0"/>
                </a:solidFill>
              </a:rPr>
              <a:t>Does the persistent diagram make sense?</a:t>
            </a:r>
          </a:p>
          <a:p>
            <a:endParaRPr lang="en-US" sz="600" dirty="0">
              <a:solidFill>
                <a:srgbClr val="7030A0"/>
              </a:solidFill>
            </a:endParaRPr>
          </a:p>
          <a:p>
            <a:r>
              <a:rPr lang="en-US" sz="2400" dirty="0"/>
              <a:t>1 black point (cycle in H</a:t>
            </a:r>
            <a:r>
              <a:rPr lang="en-US" sz="2400" baseline="-25000" dirty="0"/>
              <a:t>0</a:t>
            </a:r>
            <a:r>
              <a:rPr lang="en-US" sz="2400" dirty="0"/>
              <a:t>) is far from the diagonal, while remaining black points are “close” to diagonal</a:t>
            </a:r>
          </a:p>
          <a:p>
            <a:r>
              <a:rPr lang="en-US" sz="2400" dirty="0">
                <a:solidFill>
                  <a:srgbClr val="FF0000"/>
                </a:solidFill>
              </a:rPr>
              <a:t>1 red point (cycle in H</a:t>
            </a:r>
            <a:r>
              <a:rPr lang="en-US" sz="2400" baseline="-25000" dirty="0">
                <a:solidFill>
                  <a:srgbClr val="FF0000"/>
                </a:solidFill>
              </a:rPr>
              <a:t>1</a:t>
            </a:r>
            <a:r>
              <a:rPr lang="en-US" sz="2400" dirty="0">
                <a:solidFill>
                  <a:srgbClr val="FF0000"/>
                </a:solidFill>
              </a:rPr>
              <a:t>) is far from diagonal</a:t>
            </a:r>
          </a:p>
          <a:p>
            <a:r>
              <a:rPr lang="en-US" sz="2400" dirty="0">
                <a:solidFill>
                  <a:srgbClr val="0000FF"/>
                </a:solidFill>
              </a:rPr>
              <a:t>All blue points (cycles in H</a:t>
            </a:r>
            <a:r>
              <a:rPr lang="en-US" sz="2400" baseline="-25000" dirty="0">
                <a:solidFill>
                  <a:srgbClr val="0000FF"/>
                </a:solidFill>
              </a:rPr>
              <a:t>2</a:t>
            </a:r>
            <a:r>
              <a:rPr lang="en-US" sz="2400" dirty="0">
                <a:solidFill>
                  <a:srgbClr val="0000FF"/>
                </a:solidFill>
              </a:rPr>
              <a:t>) are close to diagonal</a:t>
            </a:r>
          </a:p>
          <a:p>
            <a:endParaRPr lang="en-US" sz="2400" dirty="0">
              <a:solidFill>
                <a:srgbClr val="0000FF"/>
              </a:solidFill>
            </a:endParaRPr>
          </a:p>
          <a:p>
            <a:endParaRPr lang="en-US" sz="2400" dirty="0"/>
          </a:p>
        </p:txBody>
      </p:sp>
    </p:spTree>
    <p:extLst>
      <p:ext uri="{BB962C8B-B14F-4D97-AF65-F5344CB8AC3E}">
        <p14:creationId xmlns:p14="http://schemas.microsoft.com/office/powerpoint/2010/main" val="36282801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 y="4074886"/>
            <a:ext cx="3404893" cy="283464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718" t="11393" r="4601" b="5658"/>
          <a:stretch/>
        </p:blipFill>
        <p:spPr>
          <a:xfrm>
            <a:off x="355607" y="169926"/>
            <a:ext cx="2917371" cy="2351315"/>
          </a:xfrm>
          <a:prstGeom prst="rect">
            <a:avLst/>
          </a:prstGeom>
        </p:spPr>
      </p:pic>
      <p:sp>
        <p:nvSpPr>
          <p:cNvPr id="9" name="Rectangle 8"/>
          <p:cNvSpPr/>
          <p:nvPr/>
        </p:nvSpPr>
        <p:spPr>
          <a:xfrm>
            <a:off x="3407855" y="3590693"/>
            <a:ext cx="5661803" cy="317438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96706" y="215598"/>
            <a:ext cx="5672951" cy="3046988"/>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407856" y="264623"/>
            <a:ext cx="5736144" cy="6848029"/>
          </a:xfrm>
          <a:prstGeom prst="rect">
            <a:avLst/>
          </a:prstGeom>
          <a:noFill/>
        </p:spPr>
        <p:txBody>
          <a:bodyPr wrap="square" rtlCol="0">
            <a:spAutoFit/>
          </a:bodyPr>
          <a:lstStyle/>
          <a:p>
            <a:r>
              <a:rPr lang="en-US" sz="2400" dirty="0">
                <a:solidFill>
                  <a:srgbClr val="7030A0"/>
                </a:solidFill>
              </a:rPr>
              <a:t>From the barcode:</a:t>
            </a:r>
          </a:p>
          <a:p>
            <a:endParaRPr lang="en-US" sz="1100" dirty="0"/>
          </a:p>
          <a:p>
            <a:r>
              <a:rPr lang="en-US" sz="2400" dirty="0"/>
              <a:t>1 persistent 0-dim cycle      </a:t>
            </a:r>
            <a:r>
              <a:rPr lang="en-US" sz="2400" dirty="0">
                <a:sym typeface="Wingdings" panose="05000000000000000000" pitchFamily="2" charset="2"/>
              </a:rPr>
              <a:t>   </a:t>
            </a:r>
            <a:r>
              <a:rPr lang="en-US" sz="2400" dirty="0"/>
              <a:t>H</a:t>
            </a:r>
            <a:r>
              <a:rPr lang="en-US" sz="2400" baseline="-25000" dirty="0"/>
              <a:t>0</a:t>
            </a:r>
            <a:r>
              <a:rPr lang="en-US" sz="2400" dirty="0"/>
              <a:t> = 1 </a:t>
            </a:r>
          </a:p>
          <a:p>
            <a:r>
              <a:rPr lang="en-US" sz="2400" dirty="0">
                <a:solidFill>
                  <a:srgbClr val="FF0000"/>
                </a:solidFill>
              </a:rPr>
              <a:t>1 persistent 1-dim cycle      </a:t>
            </a:r>
            <a:r>
              <a:rPr lang="en-US" sz="2400" dirty="0">
                <a:solidFill>
                  <a:srgbClr val="FF0000"/>
                </a:solidFill>
                <a:sym typeface="Wingdings" panose="05000000000000000000" pitchFamily="2" charset="2"/>
              </a:rPr>
              <a:t>   </a:t>
            </a:r>
            <a:r>
              <a:rPr lang="en-US" sz="2400" dirty="0">
                <a:solidFill>
                  <a:srgbClr val="FF0000"/>
                </a:solidFill>
              </a:rPr>
              <a:t>H</a:t>
            </a:r>
            <a:r>
              <a:rPr lang="en-US" sz="2400" baseline="-25000" dirty="0">
                <a:solidFill>
                  <a:srgbClr val="FF0000"/>
                </a:solidFill>
              </a:rPr>
              <a:t>1</a:t>
            </a:r>
            <a:r>
              <a:rPr lang="en-US" sz="2400" dirty="0">
                <a:solidFill>
                  <a:srgbClr val="FF0000"/>
                </a:solidFill>
              </a:rPr>
              <a:t> = 1 </a:t>
            </a:r>
          </a:p>
          <a:p>
            <a:r>
              <a:rPr lang="en-US" sz="2400" dirty="0">
                <a:solidFill>
                  <a:srgbClr val="0000FF"/>
                </a:solidFill>
              </a:rPr>
              <a:t>No persistent 2-dim cycles  </a:t>
            </a:r>
            <a:r>
              <a:rPr lang="en-US" sz="2400" dirty="0">
                <a:solidFill>
                  <a:srgbClr val="0000FF"/>
                </a:solidFill>
                <a:sym typeface="Wingdings" panose="05000000000000000000" pitchFamily="2" charset="2"/>
              </a:rPr>
              <a:t>   </a:t>
            </a:r>
            <a:r>
              <a:rPr lang="en-US" sz="2400" dirty="0">
                <a:solidFill>
                  <a:srgbClr val="0000FF"/>
                </a:solidFill>
              </a:rPr>
              <a:t>H</a:t>
            </a:r>
            <a:r>
              <a:rPr lang="en-US" sz="2400" baseline="-25000" dirty="0">
                <a:solidFill>
                  <a:srgbClr val="0000FF"/>
                </a:solidFill>
              </a:rPr>
              <a:t>2</a:t>
            </a:r>
            <a:r>
              <a:rPr lang="en-US" sz="2400" dirty="0">
                <a:solidFill>
                  <a:srgbClr val="0000FF"/>
                </a:solidFill>
              </a:rPr>
              <a:t> = 0 </a:t>
            </a:r>
          </a:p>
          <a:p>
            <a:endParaRPr lang="en-US" sz="1400" dirty="0">
              <a:solidFill>
                <a:srgbClr val="0000FF"/>
              </a:solidFill>
            </a:endParaRPr>
          </a:p>
          <a:p>
            <a:r>
              <a:rPr lang="en-US" sz="2400" dirty="0"/>
              <a:t>Ignore bars with “small” length</a:t>
            </a:r>
          </a:p>
          <a:p>
            <a:r>
              <a:rPr lang="en-US" sz="2400" dirty="0"/>
              <a:t>Definition of “small” depends on dimension, data set, application, etc.</a:t>
            </a:r>
          </a:p>
          <a:p>
            <a:endParaRPr lang="en-US" sz="2400" dirty="0">
              <a:solidFill>
                <a:srgbClr val="0000FF"/>
              </a:solidFill>
            </a:endParaRPr>
          </a:p>
          <a:p>
            <a:r>
              <a:rPr lang="en-US" sz="2400" dirty="0">
                <a:solidFill>
                  <a:srgbClr val="7030A0"/>
                </a:solidFill>
              </a:rPr>
              <a:t>From the persistent diagram:</a:t>
            </a:r>
          </a:p>
          <a:p>
            <a:endParaRPr lang="en-US" sz="600" dirty="0">
              <a:solidFill>
                <a:srgbClr val="7030A0"/>
              </a:solidFill>
            </a:endParaRPr>
          </a:p>
          <a:p>
            <a:r>
              <a:rPr lang="en-US" sz="2400" dirty="0"/>
              <a:t>1 black point far from the diagonal </a:t>
            </a:r>
            <a:r>
              <a:rPr lang="en-US" sz="2400" dirty="0">
                <a:sym typeface="Wingdings" panose="05000000000000000000" pitchFamily="2" charset="2"/>
              </a:rPr>
              <a:t> </a:t>
            </a:r>
            <a:r>
              <a:rPr lang="en-US" sz="2400" dirty="0"/>
              <a:t>H</a:t>
            </a:r>
            <a:r>
              <a:rPr lang="en-US" sz="2400" baseline="-25000" dirty="0"/>
              <a:t>0</a:t>
            </a:r>
            <a:r>
              <a:rPr lang="en-US" sz="2400" dirty="0"/>
              <a:t> = 1 </a:t>
            </a:r>
          </a:p>
          <a:p>
            <a:r>
              <a:rPr lang="en-US" sz="2400" dirty="0">
                <a:solidFill>
                  <a:srgbClr val="FF0000"/>
                </a:solidFill>
              </a:rPr>
              <a:t>1 red point far from diagonal</a:t>
            </a:r>
            <a:r>
              <a:rPr lang="en-US" sz="2400" dirty="0">
                <a:solidFill>
                  <a:srgbClr val="FF0000"/>
                </a:solidFill>
                <a:sym typeface="Wingdings" panose="05000000000000000000" pitchFamily="2" charset="2"/>
              </a:rPr>
              <a:t>            </a:t>
            </a:r>
            <a:r>
              <a:rPr lang="en-US" sz="2400" dirty="0">
                <a:solidFill>
                  <a:srgbClr val="FF0000"/>
                </a:solidFill>
              </a:rPr>
              <a:t>H</a:t>
            </a:r>
            <a:r>
              <a:rPr lang="en-US" sz="2400" baseline="-25000" dirty="0">
                <a:solidFill>
                  <a:srgbClr val="FF0000"/>
                </a:solidFill>
              </a:rPr>
              <a:t>1</a:t>
            </a:r>
            <a:r>
              <a:rPr lang="en-US" sz="2400" dirty="0">
                <a:solidFill>
                  <a:srgbClr val="FF0000"/>
                </a:solidFill>
              </a:rPr>
              <a:t> = 1 </a:t>
            </a:r>
          </a:p>
          <a:p>
            <a:r>
              <a:rPr lang="en-US" sz="2400" dirty="0">
                <a:solidFill>
                  <a:srgbClr val="0000FF"/>
                </a:solidFill>
              </a:rPr>
              <a:t>All blue points close to diagonal</a:t>
            </a:r>
            <a:r>
              <a:rPr lang="en-US" sz="2400" dirty="0">
                <a:solidFill>
                  <a:srgbClr val="0000FF"/>
                </a:solidFill>
                <a:sym typeface="Wingdings" panose="05000000000000000000" pitchFamily="2" charset="2"/>
              </a:rPr>
              <a:t>       </a:t>
            </a:r>
            <a:r>
              <a:rPr lang="en-US" sz="2400" dirty="0">
                <a:solidFill>
                  <a:srgbClr val="0000FF"/>
                </a:solidFill>
              </a:rPr>
              <a:t>H</a:t>
            </a:r>
            <a:r>
              <a:rPr lang="en-US" sz="2400" baseline="-25000" dirty="0">
                <a:solidFill>
                  <a:srgbClr val="0000FF"/>
                </a:solidFill>
              </a:rPr>
              <a:t>2</a:t>
            </a:r>
            <a:r>
              <a:rPr lang="en-US" sz="2400" dirty="0">
                <a:solidFill>
                  <a:srgbClr val="0000FF"/>
                </a:solidFill>
              </a:rPr>
              <a:t> = 0 </a:t>
            </a:r>
          </a:p>
          <a:p>
            <a:endParaRPr lang="en-US" sz="2400" dirty="0">
              <a:solidFill>
                <a:srgbClr val="0000FF"/>
              </a:solidFill>
            </a:endParaRPr>
          </a:p>
          <a:p>
            <a:r>
              <a:rPr lang="en-US" sz="2400" dirty="0"/>
              <a:t>Ignore points  “close” to diagonal</a:t>
            </a:r>
          </a:p>
          <a:p>
            <a:r>
              <a:rPr lang="en-US" sz="2400" dirty="0"/>
              <a:t>Definition of “close” depends on dimension, data set, application, etc.</a:t>
            </a:r>
          </a:p>
          <a:p>
            <a:endParaRPr lang="en-US" sz="2400" dirty="0"/>
          </a:p>
        </p:txBody>
      </p:sp>
    </p:spTree>
    <p:extLst>
      <p:ext uri="{BB962C8B-B14F-4D97-AF65-F5344CB8AC3E}">
        <p14:creationId xmlns:p14="http://schemas.microsoft.com/office/powerpoint/2010/main" val="31712081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81" t="15376" r="8789" b="6112"/>
          <a:stretch/>
        </p:blipFill>
        <p:spPr>
          <a:xfrm>
            <a:off x="5840357" y="4023360"/>
            <a:ext cx="2938095" cy="283464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666" t="14231" b="6112"/>
          <a:stretch/>
        </p:blipFill>
        <p:spPr>
          <a:xfrm>
            <a:off x="6495282" y="1213658"/>
            <a:ext cx="2562877" cy="27432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47" t="14803" r="8156" b="4393"/>
          <a:stretch/>
        </p:blipFill>
        <p:spPr>
          <a:xfrm>
            <a:off x="4093173" y="70658"/>
            <a:ext cx="2334638" cy="22860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26" t="6016" r="4600" b="1050"/>
          <a:stretch/>
        </p:blipFill>
        <p:spPr>
          <a:xfrm>
            <a:off x="14518" y="-21768"/>
            <a:ext cx="3243943" cy="263434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3" y="4074886"/>
            <a:ext cx="3404893" cy="2834640"/>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9718" t="11393" r="4601" b="5658"/>
          <a:stretch/>
        </p:blipFill>
        <p:spPr>
          <a:xfrm>
            <a:off x="355607" y="2177146"/>
            <a:ext cx="2917371" cy="2351315"/>
          </a:xfrm>
          <a:prstGeom prst="rect">
            <a:avLst/>
          </a:prstGeom>
        </p:spPr>
      </p:pic>
      <p:cxnSp>
        <p:nvCxnSpPr>
          <p:cNvPr id="4" name="Straight Connector 3"/>
          <p:cNvCxnSpPr/>
          <p:nvPr/>
        </p:nvCxnSpPr>
        <p:spPr>
          <a:xfrm>
            <a:off x="3662792" y="-21768"/>
            <a:ext cx="0" cy="687976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982203" y="4734332"/>
            <a:ext cx="1833922" cy="1938992"/>
          </a:xfrm>
          <a:prstGeom prst="rect">
            <a:avLst/>
          </a:prstGeom>
          <a:solidFill>
            <a:schemeClr val="accent6">
              <a:lumMod val="20000"/>
              <a:lumOff val="80000"/>
            </a:schemeClr>
          </a:solidFill>
        </p:spPr>
        <p:txBody>
          <a:bodyPr wrap="square" rtlCol="0">
            <a:spAutoFit/>
          </a:bodyPr>
          <a:lstStyle/>
          <a:p>
            <a:pPr algn="ctr"/>
            <a:r>
              <a:rPr lang="en-US" sz="2400" dirty="0"/>
              <a:t>How does background noise affect persistent diagram?</a:t>
            </a:r>
          </a:p>
        </p:txBody>
      </p:sp>
    </p:spTree>
    <p:extLst>
      <p:ext uri="{BB962C8B-B14F-4D97-AF65-F5344CB8AC3E}">
        <p14:creationId xmlns:p14="http://schemas.microsoft.com/office/powerpoint/2010/main" val="29100721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0D4295F7-C152-4A80-B3FE-D67C26370CCA}"/>
              </a:ext>
            </a:extLst>
          </p:cNvPr>
          <p:cNvPicPr>
            <a:picLocks/>
          </p:cNvPicPr>
          <p:nvPr/>
        </p:nvPicPr>
        <p:blipFill rotWithShape="1">
          <a:blip r:embed="rId2">
            <a:extLst>
              <a:ext uri="{28A0092B-C50C-407E-A947-70E740481C1C}">
                <a14:useLocalDpi xmlns:a14="http://schemas.microsoft.com/office/drawing/2010/main" val="0"/>
              </a:ext>
            </a:extLst>
          </a:blip>
          <a:srcRect r="50000"/>
          <a:stretch/>
        </p:blipFill>
        <p:spPr>
          <a:xfrm>
            <a:off x="1239136" y="899583"/>
            <a:ext cx="6214172" cy="5212080"/>
          </a:xfrm>
          <a:prstGeom prst="rect">
            <a:avLst/>
          </a:prstGeom>
        </p:spPr>
      </p:pic>
      <p:sp>
        <p:nvSpPr>
          <p:cNvPr id="7" name="TextBox 6">
            <a:extLst>
              <a:ext uri="{FF2B5EF4-FFF2-40B4-BE49-F238E27FC236}">
                <a16:creationId xmlns:a16="http://schemas.microsoft.com/office/drawing/2014/main" id="{A855AE69-60CF-4459-8FFD-BF8E8F6FC75A}"/>
              </a:ext>
            </a:extLst>
          </p:cNvPr>
          <p:cNvSpPr txBox="1"/>
          <p:nvPr/>
        </p:nvSpPr>
        <p:spPr>
          <a:xfrm>
            <a:off x="0" y="6550223"/>
            <a:ext cx="7453308" cy="307777"/>
          </a:xfrm>
          <a:prstGeom prst="rect">
            <a:avLst/>
          </a:prstGeom>
          <a:noFill/>
        </p:spPr>
        <p:txBody>
          <a:bodyPr wrap="square">
            <a:spAutoFit/>
          </a:bodyPr>
          <a:lstStyle/>
          <a:p>
            <a:r>
              <a:rPr lang="en-US" sz="1400" dirty="0">
                <a:hlinkClick r:id="rId3"/>
              </a:rPr>
              <a:t>https://www.frontiersin.org/articles/10.3389/fams.2020.593406/full</a:t>
            </a:r>
            <a:r>
              <a:rPr lang="en-US" sz="1400" dirty="0"/>
              <a:t> </a:t>
            </a:r>
          </a:p>
        </p:txBody>
      </p:sp>
    </p:spTree>
    <p:extLst>
      <p:ext uri="{BB962C8B-B14F-4D97-AF65-F5344CB8AC3E}">
        <p14:creationId xmlns:p14="http://schemas.microsoft.com/office/powerpoint/2010/main" val="18274395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in scan of our salmon with t-values uncorrected for multiple comparisons. Source: Bennett et al. (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237" y="1137402"/>
            <a:ext cx="5915025" cy="3219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urce: Bennett et al. (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236" y="4364181"/>
            <a:ext cx="5915025"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4073" y="168072"/>
            <a:ext cx="8769927" cy="923330"/>
          </a:xfrm>
          <a:prstGeom prst="rect">
            <a:avLst/>
          </a:prstGeom>
          <a:noFill/>
        </p:spPr>
        <p:txBody>
          <a:bodyPr wrap="square" rtlCol="0">
            <a:spAutoFit/>
          </a:bodyPr>
          <a:lstStyle/>
          <a:p>
            <a:r>
              <a:rPr lang="en-US" dirty="0"/>
              <a:t>2012 Ignoble Prize</a:t>
            </a:r>
          </a:p>
          <a:p>
            <a:r>
              <a:rPr lang="en-US" dirty="0"/>
              <a:t>The Ig Nobel Prizes honor achievements that make people </a:t>
            </a:r>
            <a:r>
              <a:rPr lang="en-US" b="1" dirty="0"/>
              <a:t>LAUGH</a:t>
            </a:r>
            <a:r>
              <a:rPr lang="en-US" dirty="0"/>
              <a:t>, and then </a:t>
            </a:r>
            <a:r>
              <a:rPr lang="en-US" b="1" dirty="0"/>
              <a:t>THINK</a:t>
            </a:r>
            <a:r>
              <a:rPr lang="en-US" dirty="0"/>
              <a:t>.</a:t>
            </a:r>
          </a:p>
          <a:p>
            <a:r>
              <a:rPr lang="en-US" dirty="0"/>
              <a:t>http://www.improbable.com/ig/</a:t>
            </a:r>
          </a:p>
        </p:txBody>
      </p:sp>
      <p:sp>
        <p:nvSpPr>
          <p:cNvPr id="2" name="Rectangle 1"/>
          <p:cNvSpPr/>
          <p:nvPr/>
        </p:nvSpPr>
        <p:spPr>
          <a:xfrm>
            <a:off x="374073" y="1755154"/>
            <a:ext cx="2286000" cy="4247317"/>
          </a:xfrm>
          <a:prstGeom prst="rect">
            <a:avLst/>
          </a:prstGeom>
        </p:spPr>
        <p:txBody>
          <a:bodyPr wrap="square">
            <a:spAutoFit/>
          </a:bodyPr>
          <a:lstStyle/>
          <a:p>
            <a:r>
              <a:rPr lang="en-US" dirty="0"/>
              <a:t>fMRI of dead salmon </a:t>
            </a:r>
          </a:p>
          <a:p>
            <a:r>
              <a:rPr lang="en-US" dirty="0"/>
              <a:t>  The salmon was shown images of people in social situations, either socially inclusive situations or socially exclusive situations.</a:t>
            </a:r>
          </a:p>
          <a:p>
            <a:r>
              <a:rPr lang="en-US" dirty="0"/>
              <a:t> </a:t>
            </a:r>
          </a:p>
          <a:p>
            <a:r>
              <a:rPr lang="en-US" dirty="0"/>
              <a:t>The salmon was asked to respond, saying how the person in the situation must be feeling. </a:t>
            </a:r>
          </a:p>
          <a:p>
            <a:endParaRPr lang="en-US" dirty="0"/>
          </a:p>
        </p:txBody>
      </p:sp>
      <p:sp>
        <p:nvSpPr>
          <p:cNvPr id="3" name="Rectangle 2"/>
          <p:cNvSpPr/>
          <p:nvPr/>
        </p:nvSpPr>
        <p:spPr>
          <a:xfrm>
            <a:off x="120955" y="5793663"/>
            <a:ext cx="2605200" cy="830997"/>
          </a:xfrm>
          <a:prstGeom prst="rect">
            <a:avLst/>
          </a:prstGeom>
        </p:spPr>
        <p:txBody>
          <a:bodyPr wrap="square">
            <a:spAutoFit/>
          </a:bodyPr>
          <a:lstStyle/>
          <a:p>
            <a:r>
              <a:rPr lang="en-US" sz="1200" dirty="0"/>
              <a:t>http://blogs.scientificamerican.com/scicurious-brain/2012/09/25/ignobel-prize-in-neuroscience-the-dead-salmon-study/</a:t>
            </a:r>
          </a:p>
        </p:txBody>
      </p:sp>
      <p:sp>
        <p:nvSpPr>
          <p:cNvPr id="5" name="TextBox 4"/>
          <p:cNvSpPr txBox="1"/>
          <p:nvPr/>
        </p:nvSpPr>
        <p:spPr>
          <a:xfrm>
            <a:off x="4815447" y="789708"/>
            <a:ext cx="1157844" cy="1200329"/>
          </a:xfrm>
          <a:prstGeom prst="rect">
            <a:avLst/>
          </a:prstGeom>
          <a:solidFill>
            <a:schemeClr val="accent6">
              <a:lumMod val="20000"/>
              <a:lumOff val="80000"/>
            </a:schemeClr>
          </a:solidFill>
        </p:spPr>
        <p:txBody>
          <a:bodyPr wrap="square" rtlCol="0">
            <a:spAutoFit/>
          </a:bodyPr>
          <a:lstStyle/>
          <a:p>
            <a:r>
              <a:rPr lang="en-US" dirty="0"/>
              <a:t>Activated compared to other voxels</a:t>
            </a:r>
          </a:p>
        </p:txBody>
      </p:sp>
      <p:cxnSp>
        <p:nvCxnSpPr>
          <p:cNvPr id="7" name="Straight Arrow Connector 6"/>
          <p:cNvCxnSpPr/>
          <p:nvPr/>
        </p:nvCxnSpPr>
        <p:spPr>
          <a:xfrm flipH="1">
            <a:off x="4560126" y="1972223"/>
            <a:ext cx="819396" cy="509719"/>
          </a:xfrm>
          <a:prstGeom prst="straightConnector1">
            <a:avLst/>
          </a:prstGeom>
          <a:ln w="57150">
            <a:solidFill>
              <a:schemeClr val="accent6">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379522" y="1981130"/>
            <a:ext cx="985652" cy="500812"/>
          </a:xfrm>
          <a:prstGeom prst="straightConnector1">
            <a:avLst/>
          </a:prstGeom>
          <a:ln w="57150">
            <a:solidFill>
              <a:schemeClr val="accent6">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374907" y="1953676"/>
            <a:ext cx="1051179" cy="880089"/>
          </a:xfrm>
          <a:prstGeom prst="straightConnector1">
            <a:avLst/>
          </a:prstGeom>
          <a:ln w="57150">
            <a:solidFill>
              <a:schemeClr val="accent6">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DE61B86-F829-4BB8-B733-16C9E27AF2C6}"/>
              </a:ext>
            </a:extLst>
          </p:cNvPr>
          <p:cNvSpPr txBox="1"/>
          <p:nvPr/>
        </p:nvSpPr>
        <p:spPr>
          <a:xfrm>
            <a:off x="8150578" y="-9792"/>
            <a:ext cx="993422" cy="461665"/>
          </a:xfrm>
          <a:prstGeom prst="rect">
            <a:avLst/>
          </a:prstGeom>
          <a:solidFill>
            <a:srgbClr val="E2F0D9"/>
          </a:solidFill>
        </p:spPr>
        <p:txBody>
          <a:bodyPr wrap="square" rtlCol="0">
            <a:spAutoFit/>
          </a:bodyPr>
          <a:lstStyle/>
          <a:p>
            <a:r>
              <a:rPr lang="en-US" sz="2400" dirty="0"/>
              <a:t>Noise</a:t>
            </a:r>
          </a:p>
        </p:txBody>
      </p:sp>
    </p:spTree>
    <p:extLst>
      <p:ext uri="{BB962C8B-B14F-4D97-AF65-F5344CB8AC3E}">
        <p14:creationId xmlns:p14="http://schemas.microsoft.com/office/powerpoint/2010/main" val="15146912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catter chart&#10;&#10;Description automatically generated">
            <a:extLst>
              <a:ext uri="{FF2B5EF4-FFF2-40B4-BE49-F238E27FC236}">
                <a16:creationId xmlns:a16="http://schemas.microsoft.com/office/drawing/2014/main" id="{78FBFDFD-728C-457E-9452-33B30D71F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744" y="1720668"/>
            <a:ext cx="4864100" cy="4546600"/>
          </a:xfrm>
          <a:prstGeom prst="rect">
            <a:avLst/>
          </a:prstGeom>
        </p:spPr>
      </p:pic>
      <p:sp>
        <p:nvSpPr>
          <p:cNvPr id="6" name="TextBox 5">
            <a:extLst>
              <a:ext uri="{FF2B5EF4-FFF2-40B4-BE49-F238E27FC236}">
                <a16:creationId xmlns:a16="http://schemas.microsoft.com/office/drawing/2014/main" id="{EF70C2C8-AF72-42A6-AC2D-1CDA66EDEA27}"/>
              </a:ext>
            </a:extLst>
          </p:cNvPr>
          <p:cNvSpPr txBox="1"/>
          <p:nvPr/>
        </p:nvSpPr>
        <p:spPr>
          <a:xfrm>
            <a:off x="-33867" y="6584090"/>
            <a:ext cx="6858000" cy="307777"/>
          </a:xfrm>
          <a:prstGeom prst="rect">
            <a:avLst/>
          </a:prstGeom>
          <a:noFill/>
        </p:spPr>
        <p:txBody>
          <a:bodyPr wrap="square">
            <a:spAutoFit/>
          </a:bodyPr>
          <a:lstStyle/>
          <a:p>
            <a:r>
              <a:rPr lang="en-US" sz="1400" dirty="0">
                <a:hlinkClick r:id="rId3"/>
              </a:rPr>
              <a:t>https://www.frontiersin.org/articles/10.3389/frai.2021.659037/full</a:t>
            </a:r>
            <a:r>
              <a:rPr lang="en-US" sz="1400" dirty="0"/>
              <a:t> </a:t>
            </a:r>
          </a:p>
        </p:txBody>
      </p:sp>
      <p:pic>
        <p:nvPicPr>
          <p:cNvPr id="8" name="Picture 7">
            <a:extLst>
              <a:ext uri="{FF2B5EF4-FFF2-40B4-BE49-F238E27FC236}">
                <a16:creationId xmlns:a16="http://schemas.microsoft.com/office/drawing/2014/main" id="{EC612D9C-A9E1-4911-B722-262CE902431F}"/>
              </a:ext>
            </a:extLst>
          </p:cNvPr>
          <p:cNvPicPr>
            <a:picLocks noChangeAspect="1"/>
          </p:cNvPicPr>
          <p:nvPr/>
        </p:nvPicPr>
        <p:blipFill>
          <a:blip r:embed="rId4"/>
          <a:stretch>
            <a:fillRect/>
          </a:stretch>
        </p:blipFill>
        <p:spPr>
          <a:xfrm>
            <a:off x="2271519" y="245468"/>
            <a:ext cx="5955632" cy="1005840"/>
          </a:xfrm>
          <a:prstGeom prst="rect">
            <a:avLst/>
          </a:prstGeom>
        </p:spPr>
      </p:pic>
      <p:sp>
        <p:nvSpPr>
          <p:cNvPr id="9" name="TextBox 8">
            <a:extLst>
              <a:ext uri="{FF2B5EF4-FFF2-40B4-BE49-F238E27FC236}">
                <a16:creationId xmlns:a16="http://schemas.microsoft.com/office/drawing/2014/main" id="{4E8FB5C8-1A17-4736-A1DE-8605DD7F2221}"/>
              </a:ext>
            </a:extLst>
          </p:cNvPr>
          <p:cNvSpPr txBox="1"/>
          <p:nvPr/>
        </p:nvSpPr>
        <p:spPr>
          <a:xfrm>
            <a:off x="451557" y="290624"/>
            <a:ext cx="1557867" cy="830997"/>
          </a:xfrm>
          <a:prstGeom prst="rect">
            <a:avLst/>
          </a:prstGeom>
          <a:solidFill>
            <a:srgbClr val="E2F0D9"/>
          </a:solidFill>
        </p:spPr>
        <p:txBody>
          <a:bodyPr wrap="square" rtlCol="0">
            <a:spAutoFit/>
          </a:bodyPr>
          <a:lstStyle/>
          <a:p>
            <a:pPr algn="ctr"/>
            <a:r>
              <a:rPr lang="en-US" sz="2400" dirty="0"/>
              <a:t>Bottleneck Distance</a:t>
            </a:r>
          </a:p>
        </p:txBody>
      </p:sp>
    </p:spTree>
    <p:extLst>
      <p:ext uri="{BB962C8B-B14F-4D97-AF65-F5344CB8AC3E}">
        <p14:creationId xmlns:p14="http://schemas.microsoft.com/office/powerpoint/2010/main" val="36849816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142" y="518873"/>
            <a:ext cx="8911858" cy="4975721"/>
          </a:xfrm>
          <a:prstGeom prst="rect">
            <a:avLst/>
          </a:prstGeom>
          <a:noFill/>
        </p:spPr>
        <p:txBody>
          <a:bodyPr wrap="square" rtlCol="0">
            <a:spAutoFit/>
          </a:bodyPr>
          <a:lstStyle/>
          <a:p>
            <a:r>
              <a:rPr lang="en-US" sz="3200" dirty="0"/>
              <a:t>Stability theorem:</a:t>
            </a:r>
          </a:p>
          <a:p>
            <a:endParaRPr lang="en-US" sz="3200" dirty="0"/>
          </a:p>
          <a:p>
            <a:r>
              <a:rPr lang="en-US" sz="3200" dirty="0"/>
              <a:t>Let X be a </a:t>
            </a:r>
            <a:r>
              <a:rPr lang="en-US" sz="3200" dirty="0" err="1"/>
              <a:t>triangulable</a:t>
            </a:r>
            <a:r>
              <a:rPr lang="en-US" sz="3200" dirty="0"/>
              <a:t> space with continuous</a:t>
            </a:r>
          </a:p>
          <a:p>
            <a:r>
              <a:rPr lang="en-US" sz="3200" dirty="0"/>
              <a:t>tame functions f, g : X </a:t>
            </a:r>
            <a:r>
              <a:rPr lang="en-US" sz="3200" dirty="0">
                <a:sym typeface="Wingdings"/>
              </a:rPr>
              <a:t></a:t>
            </a:r>
            <a:r>
              <a:rPr lang="en-US" sz="3200" dirty="0"/>
              <a:t> R. Then the persistence diagrams, D(f)and D(g), satisfy </a:t>
            </a:r>
          </a:p>
          <a:p>
            <a:pPr algn="ctr">
              <a:lnSpc>
                <a:spcPct val="150000"/>
              </a:lnSpc>
            </a:pPr>
            <a:r>
              <a:rPr lang="en-US" sz="3200" dirty="0"/>
              <a:t>d</a:t>
            </a:r>
            <a:r>
              <a:rPr lang="en-US" sz="3200" baseline="-25000" dirty="0"/>
              <a:t>B</a:t>
            </a:r>
            <a:r>
              <a:rPr lang="en-US" sz="3200" dirty="0"/>
              <a:t>(D(f), D(g))  ≤  || f − g ||</a:t>
            </a:r>
            <a:r>
              <a:rPr lang="en-US" sz="3200" baseline="-25000" dirty="0">
                <a:sym typeface="Wingdings"/>
              </a:rPr>
              <a:t>∞  </a:t>
            </a:r>
            <a:r>
              <a:rPr lang="en-US" sz="3200" dirty="0">
                <a:sym typeface="Wingdings"/>
              </a:rPr>
              <a:t>=  sup{|f(x) – g(x)|}</a:t>
            </a:r>
            <a:endParaRPr lang="en-US" sz="3200" baseline="-25000" dirty="0"/>
          </a:p>
          <a:p>
            <a:pPr algn="ctr">
              <a:lnSpc>
                <a:spcPct val="150000"/>
              </a:lnSpc>
            </a:pPr>
            <a:endParaRPr lang="en-US" sz="3200" baseline="-25000" dirty="0">
              <a:sym typeface="Wingdings"/>
            </a:endParaRPr>
          </a:p>
          <a:p>
            <a:pPr algn="ctr">
              <a:lnSpc>
                <a:spcPct val="150000"/>
              </a:lnSpc>
            </a:pPr>
            <a:endParaRPr lang="en-US" sz="3200" baseline="-25000" dirty="0">
              <a:sym typeface="Wingdings"/>
            </a:endParaRPr>
          </a:p>
          <a:p>
            <a:pPr algn="ctr">
              <a:lnSpc>
                <a:spcPct val="150000"/>
              </a:lnSpc>
            </a:pPr>
            <a:endParaRPr lang="en-US" sz="3200" dirty="0"/>
          </a:p>
        </p:txBody>
      </p:sp>
      <p:sp>
        <p:nvSpPr>
          <p:cNvPr id="3" name="TextBox 2"/>
          <p:cNvSpPr txBox="1"/>
          <p:nvPr/>
        </p:nvSpPr>
        <p:spPr>
          <a:xfrm>
            <a:off x="6000750" y="3587750"/>
            <a:ext cx="301625" cy="461665"/>
          </a:xfrm>
          <a:prstGeom prst="rect">
            <a:avLst/>
          </a:prstGeom>
          <a:noFill/>
        </p:spPr>
        <p:txBody>
          <a:bodyPr wrap="square" rtlCol="0">
            <a:spAutoFit/>
          </a:bodyPr>
          <a:lstStyle/>
          <a:p>
            <a:r>
              <a:rPr lang="en-US" sz="2400" dirty="0"/>
              <a:t>x</a:t>
            </a:r>
          </a:p>
        </p:txBody>
      </p:sp>
    </p:spTree>
    <p:extLst>
      <p:ext uri="{BB962C8B-B14F-4D97-AF65-F5344CB8AC3E}">
        <p14:creationId xmlns:p14="http://schemas.microsoft.com/office/powerpoint/2010/main" val="361890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4585971"/>
            <a:ext cx="8961395" cy="2174954"/>
          </a:xfrm>
          <a:prstGeom prst="rect">
            <a:avLst/>
          </a:prstGeom>
          <a:noFill/>
        </p:spPr>
        <p:txBody>
          <a:bodyPr wrap="square" rtlCol="0">
            <a:spAutoFit/>
          </a:bodyPr>
          <a:lstStyle/>
          <a:p>
            <a:r>
              <a:rPr lang="en-US" sz="3200" dirty="0"/>
              <a:t>1.)  Adding 1-dimensional edges (1-simplices)</a:t>
            </a:r>
          </a:p>
          <a:p>
            <a:r>
              <a:rPr lang="en-US" sz="3200" dirty="0">
                <a:solidFill>
                  <a:srgbClr val="0000FF"/>
                </a:solidFill>
              </a:rPr>
              <a:t>Let T  =  Threshold   =</a:t>
            </a:r>
          </a:p>
          <a:p>
            <a:endParaRPr lang="en-US" sz="800" baseline="30000" dirty="0">
              <a:solidFill>
                <a:srgbClr val="0000FF"/>
              </a:solidFill>
            </a:endParaRPr>
          </a:p>
          <a:p>
            <a:r>
              <a:rPr lang="en-US" sz="3200" dirty="0">
                <a:solidFill>
                  <a:srgbClr val="0000FF"/>
                </a:solidFill>
              </a:rPr>
              <a:t>Connect vertices v and w with an edge  </a:t>
            </a:r>
            <a:r>
              <a:rPr lang="en-US" sz="3200" dirty="0" err="1">
                <a:solidFill>
                  <a:srgbClr val="0000FF"/>
                </a:solidFill>
              </a:rPr>
              <a:t>iff</a:t>
            </a:r>
            <a:r>
              <a:rPr lang="en-US" sz="3200" dirty="0">
                <a:solidFill>
                  <a:srgbClr val="0000FF"/>
                </a:solidFill>
              </a:rPr>
              <a:t> </a:t>
            </a:r>
          </a:p>
          <a:p>
            <a:r>
              <a:rPr lang="en-US" sz="3200" dirty="0">
                <a:solidFill>
                  <a:srgbClr val="0000FF"/>
                </a:solidFill>
              </a:rPr>
              <a:t>the distance between v and w is less than T</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pic>
        <p:nvPicPr>
          <p:cNvPr id="20" name="Picture 19"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140000">
            <a:off x="4669138" y="1675363"/>
            <a:ext cx="1280160" cy="660400"/>
          </a:xfrm>
          <a:prstGeom prst="rect">
            <a:avLst/>
          </a:prstGeom>
        </p:spPr>
      </p:pic>
      <p:pic>
        <p:nvPicPr>
          <p:cNvPr id="21" name="Picture 20"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9740000">
            <a:off x="1412022" y="2536428"/>
            <a:ext cx="1280160" cy="660400"/>
          </a:xfrm>
          <a:prstGeom prst="rect">
            <a:avLst/>
          </a:prstGeom>
        </p:spPr>
      </p:pic>
      <p:pic>
        <p:nvPicPr>
          <p:cNvPr id="22" name="Picture 21"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5280000">
            <a:off x="126116" y="1967324"/>
            <a:ext cx="1280160" cy="660400"/>
          </a:xfrm>
          <a:prstGeom prst="rect">
            <a:avLst/>
          </a:prstGeom>
        </p:spPr>
      </p:pic>
      <p:pic>
        <p:nvPicPr>
          <p:cNvPr id="24" name="Picture 23"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20220000">
            <a:off x="6400717" y="1692921"/>
            <a:ext cx="1280160" cy="660400"/>
          </a:xfrm>
          <a:prstGeom prst="rect">
            <a:avLst/>
          </a:prstGeom>
        </p:spPr>
      </p:pic>
      <p:pic>
        <p:nvPicPr>
          <p:cNvPr id="25" name="Picture 24"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a:off x="4221577" y="5119852"/>
            <a:ext cx="1280160" cy="660400"/>
          </a:xfrm>
          <a:prstGeom prst="rect">
            <a:avLst/>
          </a:prstGeom>
        </p:spPr>
      </p:pic>
      <p:pic>
        <p:nvPicPr>
          <p:cNvPr id="26" name="Picture 25"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2548454">
            <a:off x="1289911" y="1141613"/>
            <a:ext cx="1280160" cy="660400"/>
          </a:xfrm>
          <a:prstGeom prst="rect">
            <a:avLst/>
          </a:prstGeom>
        </p:spPr>
      </p:pic>
      <p:pic>
        <p:nvPicPr>
          <p:cNvPr id="27" name="Picture 26"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6200000">
            <a:off x="7246233" y="3059943"/>
            <a:ext cx="1280160" cy="660400"/>
          </a:xfrm>
          <a:prstGeom prst="rect">
            <a:avLst/>
          </a:prstGeom>
        </p:spPr>
      </p:pic>
      <p:pic>
        <p:nvPicPr>
          <p:cNvPr id="28" name="Picture 27"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3426123">
            <a:off x="3293332" y="1816421"/>
            <a:ext cx="1280160" cy="660400"/>
          </a:xfrm>
          <a:prstGeom prst="rect">
            <a:avLst/>
          </a:prstGeom>
        </p:spPr>
      </p:pic>
    </p:spTree>
    <p:extLst>
      <p:ext uri="{BB962C8B-B14F-4D97-AF65-F5344CB8AC3E}">
        <p14:creationId xmlns:p14="http://schemas.microsoft.com/office/powerpoint/2010/main" val="14405396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04D4120-9C0D-4923-BCA1-2E5306DB2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88" y="333103"/>
            <a:ext cx="8626024" cy="5852160"/>
          </a:xfrm>
          <a:prstGeom prst="rect">
            <a:avLst/>
          </a:prstGeom>
        </p:spPr>
      </p:pic>
      <p:sp>
        <p:nvSpPr>
          <p:cNvPr id="6" name="TextBox 5">
            <a:extLst>
              <a:ext uri="{FF2B5EF4-FFF2-40B4-BE49-F238E27FC236}">
                <a16:creationId xmlns:a16="http://schemas.microsoft.com/office/drawing/2014/main" id="{74B683E4-39C9-47CD-8684-9088EE41D396}"/>
              </a:ext>
            </a:extLst>
          </p:cNvPr>
          <p:cNvSpPr txBox="1"/>
          <p:nvPr/>
        </p:nvSpPr>
        <p:spPr>
          <a:xfrm>
            <a:off x="0" y="6211669"/>
            <a:ext cx="1717778" cy="646331"/>
          </a:xfrm>
          <a:prstGeom prst="rect">
            <a:avLst/>
          </a:prstGeom>
          <a:solidFill>
            <a:srgbClr val="E2F0D9"/>
          </a:solidFill>
        </p:spPr>
        <p:txBody>
          <a:bodyPr wrap="none" rtlCol="0">
            <a:spAutoFit/>
          </a:bodyPr>
          <a:lstStyle/>
          <a:p>
            <a:r>
              <a:rPr lang="en-US" sz="3600" dirty="0"/>
              <a:t>Barcode</a:t>
            </a:r>
          </a:p>
        </p:txBody>
      </p:sp>
      <p:sp>
        <p:nvSpPr>
          <p:cNvPr id="5" name="TextBox 4">
            <a:extLst>
              <a:ext uri="{FF2B5EF4-FFF2-40B4-BE49-F238E27FC236}">
                <a16:creationId xmlns:a16="http://schemas.microsoft.com/office/drawing/2014/main" id="{F1BBDB56-C087-4FAB-B560-222F5101008E}"/>
              </a:ext>
            </a:extLst>
          </p:cNvPr>
          <p:cNvSpPr txBox="1"/>
          <p:nvPr/>
        </p:nvSpPr>
        <p:spPr>
          <a:xfrm>
            <a:off x="1717778" y="6334780"/>
            <a:ext cx="7426222" cy="523220"/>
          </a:xfrm>
          <a:prstGeom prst="rect">
            <a:avLst/>
          </a:prstGeom>
          <a:noFill/>
        </p:spPr>
        <p:txBody>
          <a:bodyPr wrap="square">
            <a:spAutoFit/>
          </a:bodyPr>
          <a:lstStyle/>
          <a:p>
            <a:r>
              <a:rPr lang="en-US" sz="1400" dirty="0"/>
              <a:t>This figure was created by modifying the output of the R package </a:t>
            </a:r>
            <a:r>
              <a:rPr lang="en-US" sz="1400" dirty="0" err="1"/>
              <a:t>TDAstat</a:t>
            </a:r>
            <a:r>
              <a:rPr lang="en-US" sz="1400" dirty="0"/>
              <a:t> (</a:t>
            </a:r>
            <a:r>
              <a:rPr lang="en-US" sz="1400" dirty="0">
                <a:effectLst/>
                <a:hlinkClick r:id="rId3"/>
              </a:rPr>
              <a:t>Wadhwa et al., 2018</a:t>
            </a:r>
            <a:r>
              <a:rPr lang="en-US" sz="1400" dirty="0"/>
              <a:t>) and latex code written by Catalina Betancourt. </a:t>
            </a:r>
            <a:r>
              <a:rPr lang="en-US" sz="1200" dirty="0">
                <a:hlinkClick r:id="rId4"/>
              </a:rPr>
              <a:t>https://www.frontiersin.org/articles/10.3389/frai.2021.659037/full</a:t>
            </a:r>
            <a:r>
              <a:rPr lang="en-US" sz="1200" dirty="0"/>
              <a:t> </a:t>
            </a:r>
            <a:endParaRPr lang="en-US" sz="1400" dirty="0"/>
          </a:p>
        </p:txBody>
      </p:sp>
    </p:spTree>
    <p:extLst>
      <p:ext uri="{BB962C8B-B14F-4D97-AF65-F5344CB8AC3E}">
        <p14:creationId xmlns:p14="http://schemas.microsoft.com/office/powerpoint/2010/main" val="36008809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968" y="-289259"/>
            <a:ext cx="5284064" cy="3657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73568"/>
            <a:ext cx="5284065" cy="3657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125" y="3073568"/>
            <a:ext cx="5284065" cy="3657600"/>
          </a:xfrm>
          <a:prstGeom prst="rect">
            <a:avLst/>
          </a:prstGeom>
        </p:spPr>
      </p:pic>
      <p:sp>
        <p:nvSpPr>
          <p:cNvPr id="8" name="TextBox 7"/>
          <p:cNvSpPr txBox="1"/>
          <p:nvPr/>
        </p:nvSpPr>
        <p:spPr>
          <a:xfrm>
            <a:off x="7076954" y="616449"/>
            <a:ext cx="1833922" cy="1384995"/>
          </a:xfrm>
          <a:prstGeom prst="rect">
            <a:avLst/>
          </a:prstGeom>
          <a:solidFill>
            <a:schemeClr val="accent6">
              <a:lumMod val="20000"/>
              <a:lumOff val="80000"/>
            </a:schemeClr>
          </a:solidFill>
        </p:spPr>
        <p:txBody>
          <a:bodyPr wrap="square" rtlCol="0">
            <a:spAutoFit/>
          </a:bodyPr>
          <a:lstStyle/>
          <a:p>
            <a:pPr algn="ctr"/>
            <a:r>
              <a:rPr lang="en-US" sz="2800" dirty="0"/>
              <a:t>What does noise look like?</a:t>
            </a:r>
          </a:p>
        </p:txBody>
      </p:sp>
    </p:spTree>
    <p:extLst>
      <p:ext uri="{BB962C8B-B14F-4D97-AF65-F5344CB8AC3E}">
        <p14:creationId xmlns:p14="http://schemas.microsoft.com/office/powerpoint/2010/main" val="33489318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4" y="2959267"/>
            <a:ext cx="5284065" cy="36576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273" y="2959267"/>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433636"/>
            <a:ext cx="5284065" cy="3657600"/>
          </a:xfrm>
          <a:prstGeom prst="rect">
            <a:avLst/>
          </a:prstGeom>
        </p:spPr>
      </p:pic>
      <p:sp>
        <p:nvSpPr>
          <p:cNvPr id="6" name="TextBox 5"/>
          <p:cNvSpPr txBox="1"/>
          <p:nvPr/>
        </p:nvSpPr>
        <p:spPr>
          <a:xfrm>
            <a:off x="7076954" y="616449"/>
            <a:ext cx="1833922" cy="1384995"/>
          </a:xfrm>
          <a:prstGeom prst="rect">
            <a:avLst/>
          </a:prstGeom>
          <a:solidFill>
            <a:schemeClr val="accent6">
              <a:lumMod val="20000"/>
              <a:lumOff val="80000"/>
            </a:schemeClr>
          </a:solidFill>
        </p:spPr>
        <p:txBody>
          <a:bodyPr wrap="square" rtlCol="0">
            <a:spAutoFit/>
          </a:bodyPr>
          <a:lstStyle/>
          <a:p>
            <a:pPr algn="ctr"/>
            <a:r>
              <a:rPr lang="en-US" sz="2800" dirty="0"/>
              <a:t>What does noise look like?</a:t>
            </a:r>
          </a:p>
        </p:txBody>
      </p:sp>
    </p:spTree>
    <p:extLst>
      <p:ext uri="{BB962C8B-B14F-4D97-AF65-F5344CB8AC3E}">
        <p14:creationId xmlns:p14="http://schemas.microsoft.com/office/powerpoint/2010/main" val="39545184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7" y="3103646"/>
            <a:ext cx="5284065" cy="3657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463" y="3121692"/>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397543"/>
            <a:ext cx="5284065" cy="3657600"/>
          </a:xfrm>
          <a:prstGeom prst="rect">
            <a:avLst/>
          </a:prstGeom>
        </p:spPr>
      </p:pic>
      <p:sp>
        <p:nvSpPr>
          <p:cNvPr id="7" name="TextBox 6"/>
          <p:cNvSpPr txBox="1"/>
          <p:nvPr/>
        </p:nvSpPr>
        <p:spPr>
          <a:xfrm>
            <a:off x="7076954" y="616449"/>
            <a:ext cx="1833922" cy="1384995"/>
          </a:xfrm>
          <a:prstGeom prst="rect">
            <a:avLst/>
          </a:prstGeom>
          <a:solidFill>
            <a:schemeClr val="accent6">
              <a:lumMod val="20000"/>
              <a:lumOff val="80000"/>
            </a:schemeClr>
          </a:solidFill>
        </p:spPr>
        <p:txBody>
          <a:bodyPr wrap="square" rtlCol="0">
            <a:spAutoFit/>
          </a:bodyPr>
          <a:lstStyle/>
          <a:p>
            <a:pPr algn="ctr"/>
            <a:r>
              <a:rPr lang="en-US" sz="2800" dirty="0"/>
              <a:t>What does noise look like?</a:t>
            </a:r>
          </a:p>
        </p:txBody>
      </p:sp>
    </p:spTree>
    <p:extLst>
      <p:ext uri="{BB962C8B-B14F-4D97-AF65-F5344CB8AC3E}">
        <p14:creationId xmlns:p14="http://schemas.microsoft.com/office/powerpoint/2010/main" val="15321377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2" y="3200400"/>
            <a:ext cx="5284065" cy="3657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367" y="3200400"/>
            <a:ext cx="5284065" cy="36576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201530"/>
            <a:ext cx="5284065" cy="3657600"/>
          </a:xfrm>
          <a:prstGeom prst="rect">
            <a:avLst/>
          </a:prstGeom>
        </p:spPr>
      </p:pic>
      <p:sp>
        <p:nvSpPr>
          <p:cNvPr id="5" name="TextBox 4"/>
          <p:cNvSpPr txBox="1"/>
          <p:nvPr/>
        </p:nvSpPr>
        <p:spPr>
          <a:xfrm>
            <a:off x="7076954" y="616449"/>
            <a:ext cx="1833922" cy="1384995"/>
          </a:xfrm>
          <a:prstGeom prst="rect">
            <a:avLst/>
          </a:prstGeom>
          <a:solidFill>
            <a:schemeClr val="accent6">
              <a:lumMod val="20000"/>
              <a:lumOff val="80000"/>
            </a:schemeClr>
          </a:solidFill>
        </p:spPr>
        <p:txBody>
          <a:bodyPr wrap="square" rtlCol="0">
            <a:spAutoFit/>
          </a:bodyPr>
          <a:lstStyle/>
          <a:p>
            <a:pPr algn="ctr"/>
            <a:r>
              <a:rPr lang="en-US" sz="2800" dirty="0"/>
              <a:t>What does noise look like?</a:t>
            </a:r>
          </a:p>
        </p:txBody>
      </p:sp>
    </p:spTree>
    <p:extLst>
      <p:ext uri="{BB962C8B-B14F-4D97-AF65-F5344CB8AC3E}">
        <p14:creationId xmlns:p14="http://schemas.microsoft.com/office/powerpoint/2010/main" val="12494902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0" y="3076575"/>
            <a:ext cx="5284065" cy="3657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162" y="3076575"/>
            <a:ext cx="5284065" cy="36576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304800"/>
            <a:ext cx="5284065" cy="3657600"/>
          </a:xfrm>
          <a:prstGeom prst="rect">
            <a:avLst/>
          </a:prstGeom>
        </p:spPr>
      </p:pic>
      <p:sp>
        <p:nvSpPr>
          <p:cNvPr id="5" name="TextBox 4"/>
          <p:cNvSpPr txBox="1"/>
          <p:nvPr/>
        </p:nvSpPr>
        <p:spPr>
          <a:xfrm>
            <a:off x="7076954" y="628778"/>
            <a:ext cx="1833922" cy="1384995"/>
          </a:xfrm>
          <a:prstGeom prst="rect">
            <a:avLst/>
          </a:prstGeom>
          <a:solidFill>
            <a:schemeClr val="accent6">
              <a:lumMod val="20000"/>
              <a:lumOff val="80000"/>
            </a:schemeClr>
          </a:solidFill>
        </p:spPr>
        <p:txBody>
          <a:bodyPr wrap="square" rtlCol="0">
            <a:spAutoFit/>
          </a:bodyPr>
          <a:lstStyle/>
          <a:p>
            <a:pPr algn="ctr"/>
            <a:r>
              <a:rPr lang="en-US" sz="2800" dirty="0"/>
              <a:t>What does noise look like?</a:t>
            </a:r>
          </a:p>
        </p:txBody>
      </p:sp>
    </p:spTree>
    <p:extLst>
      <p:ext uri="{BB962C8B-B14F-4D97-AF65-F5344CB8AC3E}">
        <p14:creationId xmlns:p14="http://schemas.microsoft.com/office/powerpoint/2010/main" val="24383033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3250"/>
            <a:ext cx="5284065" cy="3657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510" y="3143250"/>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123825"/>
            <a:ext cx="5284065" cy="3657600"/>
          </a:xfrm>
          <a:prstGeom prst="rect">
            <a:avLst/>
          </a:prstGeom>
        </p:spPr>
      </p:pic>
      <p:sp>
        <p:nvSpPr>
          <p:cNvPr id="5" name="TextBox 4"/>
          <p:cNvSpPr txBox="1"/>
          <p:nvPr/>
        </p:nvSpPr>
        <p:spPr>
          <a:xfrm>
            <a:off x="7076954" y="616449"/>
            <a:ext cx="1833922" cy="1384995"/>
          </a:xfrm>
          <a:prstGeom prst="rect">
            <a:avLst/>
          </a:prstGeom>
          <a:solidFill>
            <a:schemeClr val="accent6">
              <a:lumMod val="20000"/>
              <a:lumOff val="80000"/>
            </a:schemeClr>
          </a:solidFill>
        </p:spPr>
        <p:txBody>
          <a:bodyPr wrap="square" rtlCol="0">
            <a:spAutoFit/>
          </a:bodyPr>
          <a:lstStyle/>
          <a:p>
            <a:pPr algn="ctr"/>
            <a:r>
              <a:rPr lang="en-US" sz="2800" dirty="0"/>
              <a:t>What does noise look like?</a:t>
            </a:r>
          </a:p>
        </p:txBody>
      </p:sp>
    </p:spTree>
    <p:extLst>
      <p:ext uri="{BB962C8B-B14F-4D97-AF65-F5344CB8AC3E}">
        <p14:creationId xmlns:p14="http://schemas.microsoft.com/office/powerpoint/2010/main" val="10976919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049" y="-238125"/>
            <a:ext cx="3963052" cy="27432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3819" b="-486"/>
          <a:stretch/>
        </p:blipFill>
        <p:spPr>
          <a:xfrm>
            <a:off x="5129049" y="2322195"/>
            <a:ext cx="3963052" cy="237744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5763" b="-15763"/>
          <a:stretch/>
        </p:blipFill>
        <p:spPr>
          <a:xfrm>
            <a:off x="5129049" y="4480560"/>
            <a:ext cx="3963052" cy="2743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8125"/>
            <a:ext cx="3963045" cy="274320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5346" b="-2014"/>
          <a:stretch/>
        </p:blipFill>
        <p:spPr>
          <a:xfrm>
            <a:off x="0" y="2316480"/>
            <a:ext cx="3963045" cy="2377440"/>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14026" b="-14026"/>
          <a:stretch/>
        </p:blipFill>
        <p:spPr>
          <a:xfrm>
            <a:off x="0" y="4471035"/>
            <a:ext cx="3963045" cy="2743200"/>
          </a:xfrm>
          <a:prstGeom prst="rect">
            <a:avLst/>
          </a:prstGeom>
        </p:spPr>
      </p:pic>
      <p:sp>
        <p:nvSpPr>
          <p:cNvPr id="8" name="TextBox 7"/>
          <p:cNvSpPr txBox="1"/>
          <p:nvPr/>
        </p:nvSpPr>
        <p:spPr>
          <a:xfrm>
            <a:off x="3785212" y="1504137"/>
            <a:ext cx="1747330" cy="1384995"/>
          </a:xfrm>
          <a:prstGeom prst="rect">
            <a:avLst/>
          </a:prstGeom>
          <a:solidFill>
            <a:schemeClr val="accent6">
              <a:lumMod val="20000"/>
              <a:lumOff val="80000"/>
            </a:schemeClr>
          </a:solidFill>
        </p:spPr>
        <p:txBody>
          <a:bodyPr wrap="square" rtlCol="0">
            <a:spAutoFit/>
          </a:bodyPr>
          <a:lstStyle/>
          <a:p>
            <a:pPr algn="ctr"/>
            <a:r>
              <a:rPr lang="en-US" sz="2800" dirty="0"/>
              <a:t>What does noise look like?</a:t>
            </a:r>
          </a:p>
        </p:txBody>
      </p:sp>
    </p:spTree>
    <p:extLst>
      <p:ext uri="{BB962C8B-B14F-4D97-AF65-F5344CB8AC3E}">
        <p14:creationId xmlns:p14="http://schemas.microsoft.com/office/powerpoint/2010/main" val="20016721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73274" y="242183"/>
            <a:ext cx="9144000" cy="4614412"/>
          </a:xfrm>
          <a:prstGeom prst="rect">
            <a:avLst/>
          </a:prstGeom>
        </p:spPr>
      </p:pic>
      <p:sp>
        <p:nvSpPr>
          <p:cNvPr id="5" name="TextBox 4"/>
          <p:cNvSpPr txBox="1"/>
          <p:nvPr/>
        </p:nvSpPr>
        <p:spPr>
          <a:xfrm>
            <a:off x="12053455" y="4502729"/>
            <a:ext cx="184666" cy="584776"/>
          </a:xfrm>
          <a:prstGeom prst="rect">
            <a:avLst/>
          </a:prstGeom>
          <a:noFill/>
        </p:spPr>
        <p:txBody>
          <a:bodyPr wrap="none" rtlCol="0">
            <a:spAutoFit/>
          </a:bodyPr>
          <a:lstStyle/>
          <a:p>
            <a:endParaRPr lang="en-US" sz="3200" dirty="0"/>
          </a:p>
        </p:txBody>
      </p:sp>
      <p:sp>
        <p:nvSpPr>
          <p:cNvPr id="6" name="Rectangle 5"/>
          <p:cNvSpPr/>
          <p:nvPr/>
        </p:nvSpPr>
        <p:spPr>
          <a:xfrm>
            <a:off x="0" y="6099536"/>
            <a:ext cx="9068869" cy="430887"/>
          </a:xfrm>
          <a:prstGeom prst="rect">
            <a:avLst/>
          </a:prstGeom>
        </p:spPr>
        <p:txBody>
          <a:bodyPr wrap="square">
            <a:spAutoFit/>
          </a:bodyPr>
          <a:lstStyle/>
          <a:p>
            <a:pPr algn="ctr"/>
            <a:r>
              <a:rPr lang="en-US" sz="2200" dirty="0"/>
              <a:t>http://www.nature.com/srep/2013/130207/srep01236/full/srep01236.html</a:t>
            </a:r>
          </a:p>
        </p:txBody>
      </p:sp>
      <p:pic>
        <p:nvPicPr>
          <p:cNvPr id="7" name="Picture 6"/>
          <p:cNvPicPr>
            <a:picLocks noChangeAspect="1"/>
          </p:cNvPicPr>
          <p:nvPr/>
        </p:nvPicPr>
        <p:blipFill rotWithShape="1">
          <a:blip r:embed="rId3"/>
          <a:srcRect l="17416" t="6710" r="17316" b="74614"/>
          <a:stretch/>
        </p:blipFill>
        <p:spPr>
          <a:xfrm>
            <a:off x="173274" y="4678677"/>
            <a:ext cx="2066544" cy="1280160"/>
          </a:xfrm>
          <a:prstGeom prst="rect">
            <a:avLst/>
          </a:prstGeom>
        </p:spPr>
      </p:pic>
      <p:pic>
        <p:nvPicPr>
          <p:cNvPr id="8" name="Picture 7"/>
          <p:cNvPicPr>
            <a:picLocks noChangeAspect="1"/>
          </p:cNvPicPr>
          <p:nvPr/>
        </p:nvPicPr>
        <p:blipFill rotWithShape="1">
          <a:blip r:embed="rId3"/>
          <a:srcRect t="73341" b="-4022"/>
          <a:stretch/>
        </p:blipFill>
        <p:spPr>
          <a:xfrm>
            <a:off x="5902608" y="4267197"/>
            <a:ext cx="3166261" cy="2103120"/>
          </a:xfrm>
          <a:prstGeom prst="rect">
            <a:avLst/>
          </a:prstGeom>
        </p:spPr>
      </p:pic>
      <p:pic>
        <p:nvPicPr>
          <p:cNvPr id="9" name="Picture 8"/>
          <p:cNvPicPr>
            <a:picLocks noChangeAspect="1"/>
          </p:cNvPicPr>
          <p:nvPr/>
        </p:nvPicPr>
        <p:blipFill rotWithShape="1">
          <a:blip r:embed="rId3"/>
          <a:srcRect t="52669" b="32396"/>
          <a:stretch/>
        </p:blipFill>
        <p:spPr>
          <a:xfrm>
            <a:off x="2438967" y="4806693"/>
            <a:ext cx="3166261" cy="1024128"/>
          </a:xfrm>
          <a:prstGeom prst="rect">
            <a:avLst/>
          </a:prstGeom>
        </p:spPr>
      </p:pic>
    </p:spTree>
    <p:extLst>
      <p:ext uri="{BB962C8B-B14F-4D97-AF65-F5344CB8AC3E}">
        <p14:creationId xmlns:p14="http://schemas.microsoft.com/office/powerpoint/2010/main" val="19202022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855" y="174609"/>
            <a:ext cx="8917014" cy="6058046"/>
          </a:xfrm>
          <a:prstGeom prst="rect">
            <a:avLst/>
          </a:prstGeom>
        </p:spPr>
        <p:txBody>
          <a:bodyPr wrap="square" lIns="91419" tIns="45709" rIns="91419" bIns="45709">
            <a:spAutoFit/>
          </a:bodyPr>
          <a:lstStyle/>
          <a:p>
            <a:r>
              <a:rPr lang="en-US" sz="2800" dirty="0"/>
              <a:t>Three key ideas of topology that make extracting of patterns via shape possible. </a:t>
            </a:r>
          </a:p>
          <a:p>
            <a:endParaRPr lang="en-US" sz="3000" dirty="0"/>
          </a:p>
          <a:p>
            <a:pPr marL="111125"/>
            <a:r>
              <a:rPr lang="en-US" sz="3000" i="1" dirty="0"/>
              <a:t>1.)  coordinate free</a:t>
            </a:r>
            <a:r>
              <a:rPr lang="en-US" sz="3000" dirty="0"/>
              <a:t>. </a:t>
            </a:r>
          </a:p>
          <a:p>
            <a:pPr marL="566738" indent="-222250">
              <a:buFont typeface="Arial"/>
              <a:buChar char="•"/>
            </a:pPr>
            <a:r>
              <a:rPr lang="en-US" sz="3000" dirty="0"/>
              <a:t>No dependence on the coordinate system chosen. </a:t>
            </a:r>
          </a:p>
          <a:p>
            <a:pPr marL="566738" indent="-222250">
              <a:buFont typeface="Arial"/>
              <a:buChar char="•"/>
            </a:pPr>
            <a:r>
              <a:rPr lang="en-US" sz="3000" dirty="0"/>
              <a:t>Can compare data derived from different platforms</a:t>
            </a:r>
          </a:p>
          <a:p>
            <a:pPr marL="566738" indent="-222250">
              <a:buFont typeface="Arial"/>
              <a:buChar char="•"/>
            </a:pPr>
            <a:endParaRPr lang="en-US" sz="3000" dirty="0"/>
          </a:p>
          <a:p>
            <a:pPr marL="111125"/>
            <a:r>
              <a:rPr lang="en-US" sz="2800" i="1" dirty="0"/>
              <a:t>2.) invariant under “small” deformations</a:t>
            </a:r>
            <a:r>
              <a:rPr lang="en-US" sz="2800" dirty="0"/>
              <a:t>. </a:t>
            </a:r>
          </a:p>
          <a:p>
            <a:pPr marL="566738" indent="-222250">
              <a:buFont typeface="Arial"/>
              <a:buChar char="•"/>
            </a:pPr>
            <a:r>
              <a:rPr lang="en-US" sz="2800" dirty="0"/>
              <a:t> less sensitive to noise</a:t>
            </a:r>
          </a:p>
          <a:p>
            <a:pPr marL="566738" indent="-222250">
              <a:buFont typeface="Arial"/>
              <a:buChar char="•"/>
            </a:pPr>
            <a:endParaRPr lang="en-US" sz="3000" dirty="0"/>
          </a:p>
          <a:p>
            <a:pPr marL="111125"/>
            <a:r>
              <a:rPr lang="en-US" sz="2800" i="1" dirty="0"/>
              <a:t>3.)  compressed representations of shapes</a:t>
            </a:r>
            <a:r>
              <a:rPr lang="en-US" sz="2800" dirty="0"/>
              <a:t>. </a:t>
            </a:r>
            <a:endParaRPr lang="en-US" sz="1400" dirty="0"/>
          </a:p>
          <a:p>
            <a:pPr marL="566738" indent="-222250">
              <a:buFont typeface="Arial"/>
              <a:buChar char="•"/>
            </a:pPr>
            <a:r>
              <a:rPr lang="en-US" sz="2800" dirty="0"/>
              <a:t>Input:  dataset with thousands of points</a:t>
            </a:r>
          </a:p>
          <a:p>
            <a:pPr marL="566738" indent="-222250">
              <a:buFont typeface="Arial"/>
              <a:buChar char="•"/>
            </a:pPr>
            <a:r>
              <a:rPr lang="en-US" sz="2800" dirty="0"/>
              <a:t>Output: network with 13 vertices and 12 edges. </a:t>
            </a:r>
          </a:p>
        </p:txBody>
      </p:sp>
      <p:sp>
        <p:nvSpPr>
          <p:cNvPr id="4" name="Rectangle 3"/>
          <p:cNvSpPr/>
          <p:nvPr/>
        </p:nvSpPr>
        <p:spPr>
          <a:xfrm>
            <a:off x="0" y="6477486"/>
            <a:ext cx="9068869" cy="338554"/>
          </a:xfrm>
          <a:prstGeom prst="rect">
            <a:avLst/>
          </a:prstGeom>
        </p:spPr>
        <p:txBody>
          <a:bodyPr wrap="square">
            <a:spAutoFit/>
          </a:bodyPr>
          <a:lstStyle/>
          <a:p>
            <a:r>
              <a:rPr lang="en-US" sz="1600" dirty="0"/>
              <a:t>http://</a:t>
            </a:r>
            <a:r>
              <a:rPr lang="en-US" sz="1600" dirty="0" err="1"/>
              <a:t>www.nature.com</a:t>
            </a:r>
            <a:r>
              <a:rPr lang="en-US" sz="1600" dirty="0"/>
              <a:t>/</a:t>
            </a:r>
            <a:r>
              <a:rPr lang="en-US" sz="1600" dirty="0" err="1"/>
              <a:t>srep</a:t>
            </a:r>
            <a:r>
              <a:rPr lang="en-US" sz="1600" dirty="0"/>
              <a:t>/2013/130207/srep01236/full/srep01236.html</a:t>
            </a:r>
          </a:p>
        </p:txBody>
      </p:sp>
      <p:pic>
        <p:nvPicPr>
          <p:cNvPr id="6" name="Picture 5">
            <a:extLst>
              <a:ext uri="{FF2B5EF4-FFF2-40B4-BE49-F238E27FC236}">
                <a16:creationId xmlns:a16="http://schemas.microsoft.com/office/drawing/2014/main" id="{1AD0F630-E6CE-4D36-B55C-E1B82ED7F232}"/>
              </a:ext>
            </a:extLst>
          </p:cNvPr>
          <p:cNvPicPr>
            <a:picLocks noChangeAspect="1"/>
          </p:cNvPicPr>
          <p:nvPr/>
        </p:nvPicPr>
        <p:blipFill rotWithShape="1">
          <a:blip r:embed="rId2"/>
          <a:srcRect t="1" b="72495"/>
          <a:stretch/>
        </p:blipFill>
        <p:spPr>
          <a:xfrm>
            <a:off x="4312569" y="3835399"/>
            <a:ext cx="4679576" cy="935915"/>
          </a:xfrm>
          <a:prstGeom prst="rect">
            <a:avLst/>
          </a:prstGeom>
        </p:spPr>
      </p:pic>
    </p:spTree>
    <p:extLst>
      <p:ext uri="{BB962C8B-B14F-4D97-AF65-F5344CB8AC3E}">
        <p14:creationId xmlns:p14="http://schemas.microsoft.com/office/powerpoint/2010/main" val="402158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a </a:t>
            </a:r>
            <a:r>
              <a:rPr lang="en-US" sz="3200" dirty="0" err="1">
                <a:solidFill>
                  <a:schemeClr val="tx1"/>
                </a:solidFill>
              </a:rPr>
              <a:t>simplicial</a:t>
            </a:r>
            <a:r>
              <a:rPr lang="en-US" sz="3200" dirty="0">
                <a:solidFill>
                  <a:schemeClr val="tx1"/>
                </a:solidFill>
              </a:rPr>
              <a:t> complex from Data</a:t>
            </a:r>
          </a:p>
        </p:txBody>
      </p:sp>
      <p:sp>
        <p:nvSpPr>
          <p:cNvPr id="2" name="TextBox 1"/>
          <p:cNvSpPr txBox="1"/>
          <p:nvPr/>
        </p:nvSpPr>
        <p:spPr>
          <a:xfrm>
            <a:off x="325627" y="4585971"/>
            <a:ext cx="8961395" cy="1200329"/>
          </a:xfrm>
          <a:prstGeom prst="rect">
            <a:avLst/>
          </a:prstGeom>
          <a:noFill/>
        </p:spPr>
        <p:txBody>
          <a:bodyPr wrap="square" rtlCol="0">
            <a:spAutoFit/>
          </a:bodyPr>
          <a:lstStyle/>
          <a:p>
            <a:r>
              <a:rPr lang="en-US" sz="3200" dirty="0"/>
              <a:t>1.)  Adding 1-dimensional edges (1-simplices)</a:t>
            </a:r>
          </a:p>
          <a:p>
            <a:endParaRPr lang="en-US" sz="800" dirty="0"/>
          </a:p>
          <a:p>
            <a:r>
              <a:rPr lang="en-US" sz="3200" dirty="0">
                <a:solidFill>
                  <a:srgbClr val="0000FF"/>
                </a:solidFill>
              </a:rPr>
              <a:t>Add an edge between data points that are “close”</a:t>
            </a:r>
            <a:endParaRPr lang="en-US" sz="3200" baseline="30000" dirty="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spTree>
    <p:extLst>
      <p:ext uri="{BB962C8B-B14F-4D97-AF65-F5344CB8AC3E}">
        <p14:creationId xmlns:p14="http://schemas.microsoft.com/office/powerpoint/2010/main" val="21843522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334" y="181700"/>
            <a:ext cx="8787881" cy="6795707"/>
          </a:xfrm>
          <a:prstGeom prst="rect">
            <a:avLst/>
          </a:prstGeom>
          <a:noFill/>
        </p:spPr>
        <p:txBody>
          <a:bodyPr wrap="square" rtlCol="0">
            <a:spAutoFit/>
          </a:bodyPr>
          <a:lstStyle/>
          <a:p>
            <a:r>
              <a:rPr lang="en-US" sz="3200" dirty="0">
                <a:solidFill>
                  <a:srgbClr val="008000"/>
                </a:solidFill>
              </a:rPr>
              <a:t>Application 1:  breast cancer gene expression</a:t>
            </a:r>
            <a:endParaRPr lang="en-US" sz="1000" dirty="0"/>
          </a:p>
          <a:p>
            <a:pPr>
              <a:lnSpc>
                <a:spcPct val="120000"/>
              </a:lnSpc>
            </a:pPr>
            <a:r>
              <a:rPr lang="en-US" sz="3200" dirty="0">
                <a:solidFill>
                  <a:srgbClr val="0000FF"/>
                </a:solidFill>
              </a:rPr>
              <a:t>Data:  </a:t>
            </a:r>
            <a:r>
              <a:rPr lang="en-US" sz="3200" dirty="0">
                <a:solidFill>
                  <a:srgbClr val="000000"/>
                </a:solidFill>
              </a:rPr>
              <a:t>microarray gene expression data from 2 data sets,</a:t>
            </a:r>
            <a:r>
              <a:rPr lang="en-US" sz="3200" dirty="0">
                <a:solidFill>
                  <a:srgbClr val="0000FF"/>
                </a:solidFill>
              </a:rPr>
              <a:t>  </a:t>
            </a:r>
            <a:r>
              <a:rPr lang="en-US" sz="3200" dirty="0">
                <a:solidFill>
                  <a:srgbClr val="000000"/>
                </a:solidFill>
              </a:rPr>
              <a:t>NKI and </a:t>
            </a:r>
            <a:r>
              <a:rPr lang="en-US" sz="3200" dirty="0"/>
              <a:t>GSE2034</a:t>
            </a:r>
            <a:endParaRPr lang="en-US" sz="1000" dirty="0">
              <a:solidFill>
                <a:srgbClr val="0000FF"/>
              </a:solidFill>
            </a:endParaRPr>
          </a:p>
          <a:p>
            <a:pPr>
              <a:lnSpc>
                <a:spcPct val="120000"/>
              </a:lnSpc>
            </a:pPr>
            <a:r>
              <a:rPr lang="en-US" sz="3200" dirty="0">
                <a:solidFill>
                  <a:srgbClr val="0000FF"/>
                </a:solidFill>
              </a:rPr>
              <a:t>Distance:  </a:t>
            </a:r>
            <a:r>
              <a:rPr lang="en-US" sz="3200" dirty="0">
                <a:solidFill>
                  <a:srgbClr val="000000"/>
                </a:solidFill>
              </a:rPr>
              <a:t>correlation distance</a:t>
            </a:r>
            <a:endParaRPr lang="en-US" sz="1000" dirty="0">
              <a:solidFill>
                <a:srgbClr val="000000"/>
              </a:solidFill>
            </a:endParaRPr>
          </a:p>
          <a:p>
            <a:pPr>
              <a:lnSpc>
                <a:spcPct val="140000"/>
              </a:lnSpc>
            </a:pPr>
            <a:r>
              <a:rPr lang="en-US" sz="3200" dirty="0">
                <a:solidFill>
                  <a:srgbClr val="0000FF"/>
                </a:solidFill>
              </a:rPr>
              <a:t>Filters:  </a:t>
            </a:r>
            <a:r>
              <a:rPr lang="en-US" sz="3200" dirty="0">
                <a:solidFill>
                  <a:srgbClr val="000000"/>
                </a:solidFill>
              </a:rPr>
              <a:t>(1) </a:t>
            </a:r>
            <a:r>
              <a:rPr lang="en-US" sz="3200" dirty="0"/>
              <a:t>L-infinity centrality:  </a:t>
            </a:r>
          </a:p>
          <a:p>
            <a:pPr marL="514350" indent="574675" algn="ctr"/>
            <a:r>
              <a:rPr lang="en-US" sz="3200" dirty="0"/>
              <a:t>f(x) = max{d(x, p) : p in data set}</a:t>
            </a:r>
          </a:p>
          <a:p>
            <a:pPr marL="800100" indent="690563" algn="ctr"/>
            <a:r>
              <a:rPr lang="en-US" sz="3200" dirty="0"/>
              <a:t>captures the structure of the points far      removed from the center or norm. </a:t>
            </a:r>
          </a:p>
          <a:p>
            <a:pPr marL="1312863">
              <a:lnSpc>
                <a:spcPct val="130000"/>
              </a:lnSpc>
            </a:pPr>
            <a:r>
              <a:rPr lang="en-US" sz="3200" dirty="0"/>
              <a:t>(2) NKI:  survival vs. death</a:t>
            </a:r>
          </a:p>
          <a:p>
            <a:pPr marL="1312863"/>
            <a:r>
              <a:rPr lang="en-US" sz="3200" dirty="0"/>
              <a:t>      GSE2034:  no relapse vs. relapse</a:t>
            </a:r>
          </a:p>
          <a:p>
            <a:pPr marL="1312863"/>
            <a:endParaRPr lang="en-US" sz="1400" dirty="0"/>
          </a:p>
          <a:p>
            <a:pPr marL="111125" defTabSz="-803275"/>
            <a:r>
              <a:rPr lang="en-US" sz="3200" dirty="0">
                <a:solidFill>
                  <a:srgbClr val="0000FF"/>
                </a:solidFill>
              </a:rPr>
              <a:t>Clustering:  </a:t>
            </a:r>
            <a:r>
              <a:rPr lang="en-US" sz="3200" dirty="0"/>
              <a:t>Single linkage. </a:t>
            </a:r>
          </a:p>
          <a:p>
            <a:pPr marL="111125" defTabSz="-803275"/>
            <a:endParaRPr lang="en-US" sz="3200" dirty="0"/>
          </a:p>
        </p:txBody>
      </p:sp>
    </p:spTree>
    <p:extLst>
      <p:ext uri="{BB962C8B-B14F-4D97-AF65-F5344CB8AC3E}">
        <p14:creationId xmlns:p14="http://schemas.microsoft.com/office/powerpoint/2010/main" val="38589749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615924"/>
          </a:xfrm>
          <a:prstGeom prst="rect">
            <a:avLst/>
          </a:prstGeom>
        </p:spPr>
      </p:pic>
      <p:sp>
        <p:nvSpPr>
          <p:cNvPr id="5" name="Rectangle 4"/>
          <p:cNvSpPr/>
          <p:nvPr/>
        </p:nvSpPr>
        <p:spPr>
          <a:xfrm>
            <a:off x="0" y="5426838"/>
            <a:ext cx="9144000" cy="1384995"/>
          </a:xfrm>
          <a:prstGeom prst="rect">
            <a:avLst/>
          </a:prstGeom>
        </p:spPr>
        <p:txBody>
          <a:bodyPr wrap="square">
            <a:spAutoFit/>
          </a:bodyPr>
          <a:lstStyle/>
          <a:p>
            <a:r>
              <a:rPr lang="en-US" sz="1400" dirty="0"/>
              <a:t>Two filter functions, L-Infinity centrality and survival or relapse were used to generate the networks. The top half of panels A and B are the networks of patients who didn't survive, the bottom half are the patients who survived. Panels C and D are similar to panels A and B except that one of the filters is relapse instead of survival. Panels A and C are colored by the average expression of the ESR1 gene. Panels B and D are colored by the average expression of the genes in the KEGG chemokine pathway. Metric: Correlation; Lens: L-Infinity Centrality (Resolution 70, Gain 3.0x, Equalized) and Event Death (Resolution 30, Gain 3.0x). Color bar: red: high values, blue: low values.</a:t>
            </a:r>
          </a:p>
        </p:txBody>
      </p:sp>
      <p:sp>
        <p:nvSpPr>
          <p:cNvPr id="6" name="Rectangle 5"/>
          <p:cNvSpPr/>
          <p:nvPr/>
        </p:nvSpPr>
        <p:spPr>
          <a:xfrm>
            <a:off x="0" y="6477486"/>
            <a:ext cx="9068869" cy="430887"/>
          </a:xfrm>
          <a:prstGeom prst="rect">
            <a:avLst/>
          </a:prstGeom>
        </p:spPr>
        <p:txBody>
          <a:bodyPr wrap="square">
            <a:spAutoFit/>
          </a:bodyPr>
          <a:lstStyle/>
          <a:p>
            <a:pPr algn="ctr"/>
            <a:r>
              <a:rPr lang="en-US" sz="2200" dirty="0"/>
              <a:t>http://</a:t>
            </a:r>
            <a:r>
              <a:rPr lang="en-US" sz="2200" dirty="0" err="1"/>
              <a:t>www.nature.com</a:t>
            </a:r>
            <a:r>
              <a:rPr lang="en-US" sz="2200" dirty="0"/>
              <a:t>/</a:t>
            </a:r>
            <a:r>
              <a:rPr lang="en-US" sz="2200" dirty="0" err="1"/>
              <a:t>srep</a:t>
            </a:r>
            <a:r>
              <a:rPr lang="en-US" sz="2200" dirty="0"/>
              <a:t>/2013/130207/srep01236/full/srep01236.html</a:t>
            </a:r>
          </a:p>
        </p:txBody>
      </p:sp>
    </p:spTree>
    <p:extLst>
      <p:ext uri="{BB962C8B-B14F-4D97-AF65-F5344CB8AC3E}">
        <p14:creationId xmlns:p14="http://schemas.microsoft.com/office/powerpoint/2010/main" val="12731949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30" y="45038"/>
            <a:ext cx="8986970" cy="6924974"/>
          </a:xfrm>
          <a:prstGeom prst="rect">
            <a:avLst/>
          </a:prstGeom>
        </p:spPr>
        <p:txBody>
          <a:bodyPr wrap="square">
            <a:spAutoFit/>
          </a:bodyPr>
          <a:lstStyle/>
          <a:p>
            <a:r>
              <a:rPr lang="en-US" sz="2800" dirty="0"/>
              <a:t>Comparison of our results with those of Van de </a:t>
            </a:r>
            <a:r>
              <a:rPr lang="en-US" sz="2800" dirty="0" err="1"/>
              <a:t>Vijver</a:t>
            </a:r>
            <a:r>
              <a:rPr lang="en-US" sz="2800" dirty="0"/>
              <a:t> and colleagues is difficult because of differences in patients, techniques, and materials used. </a:t>
            </a:r>
          </a:p>
          <a:p>
            <a:endParaRPr lang="en-US" dirty="0"/>
          </a:p>
          <a:p>
            <a:r>
              <a:rPr lang="en-US" dirty="0"/>
              <a:t>Their study included node-negative and node-positive patients, who had or had not received adjuvant systemic therapy, and only women younger than 53 years. </a:t>
            </a:r>
          </a:p>
          <a:p>
            <a:endParaRPr lang="en-US" dirty="0"/>
          </a:p>
          <a:p>
            <a:r>
              <a:rPr lang="en-US" dirty="0"/>
              <a:t>microarray platforms used in the studies differ—</a:t>
            </a:r>
            <a:r>
              <a:rPr lang="en-US" dirty="0" err="1"/>
              <a:t>Affymetrix</a:t>
            </a:r>
            <a:r>
              <a:rPr lang="en-US" dirty="0"/>
              <a:t> and Agilent. </a:t>
            </a:r>
          </a:p>
          <a:p>
            <a:endParaRPr lang="en-US" dirty="0"/>
          </a:p>
          <a:p>
            <a:r>
              <a:rPr lang="en-US" dirty="0"/>
              <a:t>Of the 70 genes in the study by </a:t>
            </a:r>
            <a:r>
              <a:rPr lang="en-US" dirty="0" err="1"/>
              <a:t>van't</a:t>
            </a:r>
            <a:r>
              <a:rPr lang="en-US" dirty="0"/>
              <a:t> Veer and co-workers, 48 are present on the </a:t>
            </a:r>
            <a:r>
              <a:rPr lang="en-US" dirty="0" err="1"/>
              <a:t>Affymetrix</a:t>
            </a:r>
            <a:r>
              <a:rPr lang="en-US" dirty="0"/>
              <a:t> U133a array, whereas only 38 of our 76 genes are present on the Agilent array. There is a three-gene overlap between the two signatures (</a:t>
            </a:r>
            <a:r>
              <a:rPr lang="en-US" dirty="0" err="1"/>
              <a:t>cyclin</a:t>
            </a:r>
            <a:r>
              <a:rPr lang="en-US" dirty="0"/>
              <a:t> E2, origin recognition complex, and TNF superfamily protein). </a:t>
            </a:r>
          </a:p>
          <a:p>
            <a:endParaRPr lang="en-US" dirty="0"/>
          </a:p>
          <a:p>
            <a:r>
              <a:rPr lang="en-US" dirty="0"/>
              <a:t>Despite the apparent difference, both signatures included genes that identified several common pathways that might be involved in </a:t>
            </a:r>
            <a:r>
              <a:rPr lang="en-US" dirty="0" err="1"/>
              <a:t>tumour</a:t>
            </a:r>
            <a:r>
              <a:rPr lang="en-US" dirty="0"/>
              <a:t> recurrence. This finding supports the idea that although there might be redundancy in gene members, effective signatures could be required to include representation of specific pathways.</a:t>
            </a:r>
          </a:p>
          <a:p>
            <a:endParaRPr lang="en-US" dirty="0"/>
          </a:p>
          <a:p>
            <a:r>
              <a:rPr lang="en-US" b="1" dirty="0"/>
              <a:t>From:  Gene-expression profiles to predict distant metastasis of lymph-node-negative primary breast cancer, </a:t>
            </a:r>
            <a:r>
              <a:rPr lang="en-US" b="1" dirty="0" err="1"/>
              <a:t>Yixin</a:t>
            </a:r>
            <a:r>
              <a:rPr lang="en-US" b="1" dirty="0"/>
              <a:t> Wang et al, The Lancet, Volume 365, Issue 9460, 19–25 February 2005, Pages 671–679</a:t>
            </a:r>
          </a:p>
          <a:p>
            <a:endParaRPr lang="en-US" dirty="0"/>
          </a:p>
        </p:txBody>
      </p:sp>
    </p:spTree>
    <p:extLst>
      <p:ext uri="{BB962C8B-B14F-4D97-AF65-F5344CB8AC3E}">
        <p14:creationId xmlns:p14="http://schemas.microsoft.com/office/powerpoint/2010/main" val="39763711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306"/>
            <a:ext cx="9077545" cy="4572000"/>
          </a:xfrm>
          <a:prstGeom prst="rect">
            <a:avLst/>
          </a:prstGeom>
        </p:spPr>
      </p:pic>
      <p:sp>
        <p:nvSpPr>
          <p:cNvPr id="3" name="Rectangle 2"/>
          <p:cNvSpPr/>
          <p:nvPr/>
        </p:nvSpPr>
        <p:spPr>
          <a:xfrm>
            <a:off x="55058" y="4334456"/>
            <a:ext cx="8967428" cy="2585323"/>
          </a:xfrm>
          <a:prstGeom prst="rect">
            <a:avLst/>
          </a:prstGeom>
        </p:spPr>
        <p:txBody>
          <a:bodyPr wrap="square">
            <a:spAutoFit/>
          </a:bodyPr>
          <a:lstStyle/>
          <a:p>
            <a:r>
              <a:rPr lang="en-US" dirty="0">
                <a:latin typeface="TimesNewRomanPSMT"/>
              </a:rPr>
              <a:t>The numbers in the first row are the average levels of expressions of genes belonging to the chemokine pathway within the relevant groups. The second row gives these same levels reported as percentiles belonging to the collection of the chemokine expression levels across </a:t>
            </a:r>
            <a:r>
              <a:rPr lang="en-US" i="1" dirty="0">
                <a:latin typeface="TimesNewRomanPS-ItalicMT"/>
              </a:rPr>
              <a:t>all </a:t>
            </a:r>
            <a:r>
              <a:rPr lang="en-US" dirty="0">
                <a:latin typeface="TimesNewRomanPSMT"/>
              </a:rPr>
              <a:t>the patients in the study to which the group belongs. Note that the </a:t>
            </a:r>
            <a:r>
              <a:rPr lang="en-US" dirty="0" err="1">
                <a:latin typeface="TimesNewRomanPSMT"/>
              </a:rPr>
              <a:t>lowERHS</a:t>
            </a:r>
            <a:r>
              <a:rPr lang="en-US" dirty="0">
                <a:latin typeface="TimesNewRomanPSMT"/>
              </a:rPr>
              <a:t> groups display very high chemokine expression levels, 92</a:t>
            </a:r>
            <a:r>
              <a:rPr lang="en-US" sz="1050" dirty="0">
                <a:latin typeface="TimesNewRomanPSMT"/>
              </a:rPr>
              <a:t>nd </a:t>
            </a:r>
            <a:r>
              <a:rPr lang="en-US" dirty="0">
                <a:latin typeface="TimesNewRomanPSMT"/>
              </a:rPr>
              <a:t>percentile in the case of NKI and 84</a:t>
            </a:r>
            <a:r>
              <a:rPr lang="en-US" sz="1050" dirty="0">
                <a:latin typeface="TimesNewRomanPSMT"/>
              </a:rPr>
              <a:t>th </a:t>
            </a:r>
            <a:r>
              <a:rPr lang="en-US" dirty="0">
                <a:latin typeface="TimesNewRomanPSMT"/>
              </a:rPr>
              <a:t>percentile in the case of GSE2304. The </a:t>
            </a:r>
            <a:r>
              <a:rPr lang="en-US" dirty="0" err="1">
                <a:latin typeface="TimesNewRomanPSMT"/>
              </a:rPr>
              <a:t>lowERNS</a:t>
            </a:r>
            <a:r>
              <a:rPr lang="en-US" dirty="0">
                <a:latin typeface="TimesNewRomanPSMT"/>
              </a:rPr>
              <a:t> groups are also consistently higher than the general population in the study, although to different degrees in the studies. The difference can perhaps be accounted for by the difference between the survival vs. non-relapse criteria in the two data sets.</a:t>
            </a:r>
            <a:endParaRPr lang="en-US" dirty="0"/>
          </a:p>
        </p:txBody>
      </p:sp>
      <p:sp>
        <p:nvSpPr>
          <p:cNvPr id="4" name="Rectangle 3"/>
          <p:cNvSpPr/>
          <p:nvPr/>
        </p:nvSpPr>
        <p:spPr>
          <a:xfrm>
            <a:off x="1099752" y="785448"/>
            <a:ext cx="8158091" cy="369332"/>
          </a:xfrm>
          <a:prstGeom prst="rect">
            <a:avLst/>
          </a:prstGeom>
        </p:spPr>
        <p:txBody>
          <a:bodyPr wrap="square">
            <a:spAutoFit/>
          </a:bodyPr>
          <a:lstStyle/>
          <a:p>
            <a:pPr algn="ctr"/>
            <a:r>
              <a:rPr lang="en-US" dirty="0">
                <a:hlinkClick r:id="rId3"/>
              </a:rPr>
              <a:t>From:  http://www.nature.com/srep/2013/130207/srep01236/full/srep01236.html</a:t>
            </a:r>
            <a:r>
              <a:rPr lang="en-US" dirty="0"/>
              <a:t> </a:t>
            </a:r>
          </a:p>
        </p:txBody>
      </p:sp>
    </p:spTree>
    <p:extLst>
      <p:ext uri="{BB962C8B-B14F-4D97-AF65-F5344CB8AC3E}">
        <p14:creationId xmlns:p14="http://schemas.microsoft.com/office/powerpoint/2010/main" val="28685301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615924"/>
          </a:xfrm>
          <a:prstGeom prst="rect">
            <a:avLst/>
          </a:prstGeom>
        </p:spPr>
      </p:pic>
      <p:sp>
        <p:nvSpPr>
          <p:cNvPr id="5" name="Rectangle 4"/>
          <p:cNvSpPr/>
          <p:nvPr/>
        </p:nvSpPr>
        <p:spPr>
          <a:xfrm>
            <a:off x="0" y="5426838"/>
            <a:ext cx="9144000" cy="1384995"/>
          </a:xfrm>
          <a:prstGeom prst="rect">
            <a:avLst/>
          </a:prstGeom>
        </p:spPr>
        <p:txBody>
          <a:bodyPr wrap="square">
            <a:spAutoFit/>
          </a:bodyPr>
          <a:lstStyle/>
          <a:p>
            <a:r>
              <a:rPr lang="en-US" sz="1400" dirty="0"/>
              <a:t>Two filter functions, L-Infinity centrality and survival or relapse were used to generate the networks. The top half of panels A and B are the networks of patients who didn't survive, the bottom half are the patients who survived. Panels C and D are similar to panels A and B except that one of the filters is relapse instead of survival. Panels A and C are colored by the average expression of the ESR1 gene. Panels B and D are colored by the average expression of the genes in the KEGG chemokine pathway. Metric: Correlation; Lens: L-Infinity Centrality (Resolution 70, Gain 3.0x, Equalized) and Event Death (Resolution 30, Gain 3.0x). Color bar: red: high values, blue: low values.</a:t>
            </a:r>
          </a:p>
        </p:txBody>
      </p:sp>
      <p:sp>
        <p:nvSpPr>
          <p:cNvPr id="6" name="Rectangle 5"/>
          <p:cNvSpPr/>
          <p:nvPr/>
        </p:nvSpPr>
        <p:spPr>
          <a:xfrm>
            <a:off x="0" y="6477486"/>
            <a:ext cx="9068869" cy="430887"/>
          </a:xfrm>
          <a:prstGeom prst="rect">
            <a:avLst/>
          </a:prstGeom>
        </p:spPr>
        <p:txBody>
          <a:bodyPr wrap="square">
            <a:spAutoFit/>
          </a:bodyPr>
          <a:lstStyle/>
          <a:p>
            <a:pPr algn="ctr"/>
            <a:r>
              <a:rPr lang="en-US" sz="2200" dirty="0"/>
              <a:t>http://</a:t>
            </a:r>
            <a:r>
              <a:rPr lang="en-US" sz="2200" dirty="0" err="1"/>
              <a:t>www.nature.com</a:t>
            </a:r>
            <a:r>
              <a:rPr lang="en-US" sz="2200" dirty="0"/>
              <a:t>/</a:t>
            </a:r>
            <a:r>
              <a:rPr lang="en-US" sz="2200" dirty="0" err="1"/>
              <a:t>srep</a:t>
            </a:r>
            <a:r>
              <a:rPr lang="en-US" sz="2200" dirty="0"/>
              <a:t>/2013/130207/srep01236/full/srep01236.html</a:t>
            </a:r>
          </a:p>
        </p:txBody>
      </p:sp>
    </p:spTree>
    <p:extLst>
      <p:ext uri="{BB962C8B-B14F-4D97-AF65-F5344CB8AC3E}">
        <p14:creationId xmlns:p14="http://schemas.microsoft.com/office/powerpoint/2010/main" val="15657562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615924"/>
          </a:xfrm>
          <a:prstGeom prst="rect">
            <a:avLst/>
          </a:prstGeom>
        </p:spPr>
      </p:pic>
      <p:sp>
        <p:nvSpPr>
          <p:cNvPr id="5" name="Rectangle 4"/>
          <p:cNvSpPr/>
          <p:nvPr/>
        </p:nvSpPr>
        <p:spPr>
          <a:xfrm>
            <a:off x="0" y="5950404"/>
            <a:ext cx="9143999" cy="646331"/>
          </a:xfrm>
          <a:prstGeom prst="rect">
            <a:avLst/>
          </a:prstGeom>
        </p:spPr>
        <p:txBody>
          <a:bodyPr wrap="square">
            <a:spAutoFit/>
          </a:bodyPr>
          <a:lstStyle/>
          <a:p>
            <a:r>
              <a:rPr lang="en-US" dirty="0"/>
              <a:t>Highlighted in red are the </a:t>
            </a:r>
            <a:r>
              <a:rPr lang="en-US" dirty="0" err="1"/>
              <a:t>lowERNS</a:t>
            </a:r>
            <a:r>
              <a:rPr lang="en-US" dirty="0"/>
              <a:t> (top panel) and the </a:t>
            </a:r>
            <a:r>
              <a:rPr lang="en-US" dirty="0" err="1"/>
              <a:t>lowERHS</a:t>
            </a:r>
            <a:r>
              <a:rPr lang="en-US" dirty="0"/>
              <a:t> (bottom panel) patient sub-groups.</a:t>
            </a:r>
          </a:p>
        </p:txBody>
      </p:sp>
      <p:sp>
        <p:nvSpPr>
          <p:cNvPr id="6" name="Rectangle 5"/>
          <p:cNvSpPr/>
          <p:nvPr/>
        </p:nvSpPr>
        <p:spPr>
          <a:xfrm>
            <a:off x="0" y="6477486"/>
            <a:ext cx="9068869" cy="430887"/>
          </a:xfrm>
          <a:prstGeom prst="rect">
            <a:avLst/>
          </a:prstGeom>
        </p:spPr>
        <p:txBody>
          <a:bodyPr wrap="square">
            <a:spAutoFit/>
          </a:bodyPr>
          <a:lstStyle/>
          <a:p>
            <a:pPr algn="ctr"/>
            <a:r>
              <a:rPr lang="en-US" sz="2200" dirty="0"/>
              <a:t>http://</a:t>
            </a:r>
            <a:r>
              <a:rPr lang="en-US" sz="2200" dirty="0" err="1"/>
              <a:t>www.nature.com</a:t>
            </a:r>
            <a:r>
              <a:rPr lang="en-US" sz="2200" dirty="0"/>
              <a:t>/</a:t>
            </a:r>
            <a:r>
              <a:rPr lang="en-US" sz="2200" dirty="0" err="1"/>
              <a:t>srep</a:t>
            </a:r>
            <a:r>
              <a:rPr lang="en-US" sz="2200" dirty="0"/>
              <a:t>/2013/130207/srep01236/full/srep01236.html</a:t>
            </a:r>
          </a:p>
        </p:txBody>
      </p:sp>
    </p:spTree>
    <p:extLst>
      <p:ext uri="{BB962C8B-B14F-4D97-AF65-F5344CB8AC3E}">
        <p14:creationId xmlns:p14="http://schemas.microsoft.com/office/powerpoint/2010/main" val="11413736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856" y="244550"/>
            <a:ext cx="8839945" cy="6124753"/>
          </a:xfrm>
          <a:prstGeom prst="rect">
            <a:avLst/>
          </a:prstGeom>
        </p:spPr>
        <p:txBody>
          <a:bodyPr wrap="square">
            <a:spAutoFit/>
          </a:bodyPr>
          <a:lstStyle/>
          <a:p>
            <a:r>
              <a:rPr lang="en-US" sz="2200" dirty="0"/>
              <a:t>Identifying subtypes of cancer in a consistent manner is a challenge in the field since sub-populations can be small and their relationships complex</a:t>
            </a:r>
          </a:p>
          <a:p>
            <a:endParaRPr lang="en-US" sz="2200" dirty="0"/>
          </a:p>
          <a:p>
            <a:r>
              <a:rPr lang="en-US" sz="2200" dirty="0"/>
              <a:t>High expression level of the estrogen receptor gene (ESR1) is positively correlated with improved prognosis, given that this set of patients is likely to respond to standard therapies.</a:t>
            </a:r>
          </a:p>
          <a:p>
            <a:pPr marL="285750" indent="-285750">
              <a:buFont typeface="Arial"/>
              <a:buChar char="•"/>
            </a:pPr>
            <a:r>
              <a:rPr lang="en-US" sz="2200" dirty="0"/>
              <a:t>But , there are still sub-groups of high ESR1 that do not respond well to therapy. </a:t>
            </a:r>
          </a:p>
          <a:p>
            <a:endParaRPr lang="en-US" sz="2200" dirty="0"/>
          </a:p>
          <a:p>
            <a:r>
              <a:rPr lang="en-US" sz="2200" dirty="0"/>
              <a:t>Low ESR1 levels are strongly correlated with poor prognosis </a:t>
            </a:r>
          </a:p>
          <a:p>
            <a:pPr marL="285750" indent="-285750">
              <a:buFont typeface="Arial"/>
              <a:buChar char="•"/>
            </a:pPr>
            <a:r>
              <a:rPr lang="en-US" sz="2200" dirty="0"/>
              <a:t>But there are patients with low ESR1 levels but high survival rates</a:t>
            </a:r>
          </a:p>
          <a:p>
            <a:endParaRPr lang="en-US" sz="2200" dirty="0"/>
          </a:p>
          <a:p>
            <a:r>
              <a:rPr lang="en-US" sz="2200" dirty="0"/>
              <a:t>Many molecular sub-groups have been identified, </a:t>
            </a:r>
          </a:p>
          <a:p>
            <a:pPr marL="285750" indent="-285750">
              <a:buFont typeface="Arial"/>
              <a:buChar char="•"/>
            </a:pPr>
            <a:r>
              <a:rPr lang="en-US" sz="2200" dirty="0"/>
              <a:t>But often difficult to identify the same sub-group in a broader setting, where data sets are generated on different platforms, on different sets of patients and at a different times, because of the noise and complexity in the data.</a:t>
            </a:r>
          </a:p>
          <a:p>
            <a:endParaRPr lang="en-US" dirty="0"/>
          </a:p>
        </p:txBody>
      </p:sp>
      <p:sp>
        <p:nvSpPr>
          <p:cNvPr id="3" name="Rectangle 2"/>
          <p:cNvSpPr/>
          <p:nvPr/>
        </p:nvSpPr>
        <p:spPr>
          <a:xfrm>
            <a:off x="75131" y="6088559"/>
            <a:ext cx="9068869" cy="769441"/>
          </a:xfrm>
          <a:prstGeom prst="rect">
            <a:avLst/>
          </a:prstGeom>
        </p:spPr>
        <p:txBody>
          <a:bodyPr wrap="square">
            <a:spAutoFit/>
          </a:bodyPr>
          <a:lstStyle/>
          <a:p>
            <a:r>
              <a:rPr lang="en-US" sz="2200" dirty="0"/>
              <a:t>From: http://www.nature.com/srep/2013/130207/srep01236/full/srep01236.html</a:t>
            </a:r>
          </a:p>
        </p:txBody>
      </p:sp>
    </p:spTree>
    <p:extLst>
      <p:ext uri="{BB962C8B-B14F-4D97-AF65-F5344CB8AC3E}">
        <p14:creationId xmlns:p14="http://schemas.microsoft.com/office/powerpoint/2010/main" val="15028450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44910"/>
            <a:ext cx="9144000" cy="2684090"/>
          </a:xfrm>
          <a:prstGeom prst="rect">
            <a:avLst/>
          </a:prstGeom>
        </p:spPr>
      </p:pic>
      <p:sp>
        <p:nvSpPr>
          <p:cNvPr id="3" name="TextBox 2"/>
          <p:cNvSpPr txBox="1"/>
          <p:nvPr/>
        </p:nvSpPr>
        <p:spPr>
          <a:xfrm>
            <a:off x="157942" y="6517178"/>
            <a:ext cx="4139738" cy="369332"/>
          </a:xfrm>
          <a:prstGeom prst="rect">
            <a:avLst/>
          </a:prstGeom>
          <a:noFill/>
        </p:spPr>
        <p:txBody>
          <a:bodyPr wrap="square" rtlCol="0">
            <a:spAutoFit/>
          </a:bodyPr>
          <a:lstStyle/>
          <a:p>
            <a:r>
              <a:rPr lang="en-US" dirty="0"/>
              <a:t>Figures courtesy of Wako </a:t>
            </a:r>
            <a:r>
              <a:rPr lang="en-US" dirty="0" err="1"/>
              <a:t>Bungula</a:t>
            </a:r>
            <a:endParaRPr lang="en-US" dirty="0"/>
          </a:p>
        </p:txBody>
      </p:sp>
      <p:pic>
        <p:nvPicPr>
          <p:cNvPr id="4" name="Picture 3"/>
          <p:cNvPicPr>
            <a:picLocks noChangeAspect="1"/>
          </p:cNvPicPr>
          <p:nvPr/>
        </p:nvPicPr>
        <p:blipFill>
          <a:blip r:embed="rId3"/>
          <a:stretch>
            <a:fillRect/>
          </a:stretch>
        </p:blipFill>
        <p:spPr>
          <a:xfrm>
            <a:off x="2795587" y="3630064"/>
            <a:ext cx="3552825" cy="2686050"/>
          </a:xfrm>
          <a:prstGeom prst="rect">
            <a:avLst/>
          </a:prstGeom>
        </p:spPr>
      </p:pic>
      <p:sp>
        <p:nvSpPr>
          <p:cNvPr id="5" name="TextBox 4"/>
          <p:cNvSpPr txBox="1"/>
          <p:nvPr/>
        </p:nvSpPr>
        <p:spPr>
          <a:xfrm>
            <a:off x="157942" y="4047530"/>
            <a:ext cx="2387600" cy="1938992"/>
          </a:xfrm>
          <a:prstGeom prst="rect">
            <a:avLst/>
          </a:prstGeom>
          <a:solidFill>
            <a:schemeClr val="accent6">
              <a:lumMod val="20000"/>
              <a:lumOff val="80000"/>
            </a:schemeClr>
          </a:solidFill>
        </p:spPr>
        <p:txBody>
          <a:bodyPr wrap="square" rtlCol="0">
            <a:spAutoFit/>
          </a:bodyPr>
          <a:lstStyle/>
          <a:p>
            <a:r>
              <a:rPr lang="en-US" sz="2400" dirty="0"/>
              <a:t>If you care about connected components:</a:t>
            </a:r>
          </a:p>
          <a:p>
            <a:pPr lvl="1"/>
            <a:r>
              <a:rPr lang="en-US" sz="2400" dirty="0"/>
              <a:t>Single linkage</a:t>
            </a:r>
          </a:p>
          <a:p>
            <a:pPr lvl="1"/>
            <a:r>
              <a:rPr lang="en-US" sz="2400" dirty="0" err="1"/>
              <a:t>DBscan</a:t>
            </a:r>
            <a:endParaRPr lang="en-US" sz="2400" dirty="0"/>
          </a:p>
        </p:txBody>
      </p:sp>
      <p:sp>
        <p:nvSpPr>
          <p:cNvPr id="6" name="TextBox 5"/>
          <p:cNvSpPr txBox="1"/>
          <p:nvPr/>
        </p:nvSpPr>
        <p:spPr>
          <a:xfrm>
            <a:off x="6468533" y="3862864"/>
            <a:ext cx="2559857" cy="2308324"/>
          </a:xfrm>
          <a:prstGeom prst="rect">
            <a:avLst/>
          </a:prstGeom>
          <a:solidFill>
            <a:schemeClr val="accent6">
              <a:lumMod val="20000"/>
              <a:lumOff val="80000"/>
            </a:schemeClr>
          </a:solidFill>
        </p:spPr>
        <p:txBody>
          <a:bodyPr wrap="square" rtlCol="0">
            <a:spAutoFit/>
          </a:bodyPr>
          <a:lstStyle/>
          <a:p>
            <a:r>
              <a:rPr lang="en-US" sz="2400" dirty="0"/>
              <a:t>If you care about closeness:</a:t>
            </a:r>
          </a:p>
          <a:p>
            <a:r>
              <a:rPr lang="en-US" sz="2400" dirty="0"/>
              <a:t>  Complete linkage</a:t>
            </a:r>
          </a:p>
          <a:p>
            <a:r>
              <a:rPr lang="en-US" sz="2400" dirty="0"/>
              <a:t>  Average linkage</a:t>
            </a:r>
          </a:p>
          <a:p>
            <a:r>
              <a:rPr lang="en-US" sz="2400" dirty="0"/>
              <a:t>  Ward’s linkage</a:t>
            </a:r>
          </a:p>
          <a:p>
            <a:r>
              <a:rPr lang="en-US" sz="2400" dirty="0"/>
              <a:t>  K-means</a:t>
            </a:r>
          </a:p>
        </p:txBody>
      </p:sp>
    </p:spTree>
    <p:extLst>
      <p:ext uri="{BB962C8B-B14F-4D97-AF65-F5344CB8AC3E}">
        <p14:creationId xmlns:p14="http://schemas.microsoft.com/office/powerpoint/2010/main" val="17585546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26" y="181947"/>
            <a:ext cx="6096000" cy="4572000"/>
          </a:xfrm>
          <a:prstGeom prst="rect">
            <a:avLst/>
          </a:prstGeom>
        </p:spPr>
      </p:pic>
      <p:sp>
        <p:nvSpPr>
          <p:cNvPr id="3" name="Rectangle 2"/>
          <p:cNvSpPr/>
          <p:nvPr/>
        </p:nvSpPr>
        <p:spPr>
          <a:xfrm>
            <a:off x="793102" y="4777274"/>
            <a:ext cx="4864359" cy="584775"/>
          </a:xfrm>
          <a:prstGeom prst="rect">
            <a:avLst/>
          </a:prstGeom>
        </p:spPr>
        <p:txBody>
          <a:bodyPr wrap="square">
            <a:spAutoFit/>
          </a:bodyPr>
          <a:lstStyle/>
          <a:p>
            <a:r>
              <a:rPr lang="en-US" sz="1600" dirty="0"/>
              <a:t>http://images.gmanews.tv/webpics/2016/10/Untitled_2016_10_05_15_45_40.png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571" y="3839158"/>
            <a:ext cx="2333625" cy="2781300"/>
          </a:xfrm>
          <a:prstGeom prst="rect">
            <a:avLst/>
          </a:prstGeom>
        </p:spPr>
      </p:pic>
      <p:sp>
        <p:nvSpPr>
          <p:cNvPr id="5" name="Rectangle 4"/>
          <p:cNvSpPr/>
          <p:nvPr/>
        </p:nvSpPr>
        <p:spPr>
          <a:xfrm>
            <a:off x="4572000" y="5962862"/>
            <a:ext cx="4572000" cy="830997"/>
          </a:xfrm>
          <a:prstGeom prst="rect">
            <a:avLst/>
          </a:prstGeom>
        </p:spPr>
        <p:txBody>
          <a:bodyPr>
            <a:spAutoFit/>
          </a:bodyPr>
          <a:lstStyle/>
          <a:p>
            <a:r>
              <a:rPr lang="en-US" sz="1600" dirty="0"/>
              <a:t>http://2.bp.blogspot.com/-SGwFwBjFnBs/ThBqTV1TVUI/AAAAAAAAARw/F1ftHB0teJE/s1600/coffee+cup+as+donut.png</a:t>
            </a:r>
          </a:p>
        </p:txBody>
      </p:sp>
    </p:spTree>
    <p:extLst>
      <p:ext uri="{BB962C8B-B14F-4D97-AF65-F5344CB8AC3E}">
        <p14:creationId xmlns:p14="http://schemas.microsoft.com/office/powerpoint/2010/main" val="41954497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E2F0D9"/>
        </a:solid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1712</TotalTime>
  <Words>5867</Words>
  <Application>Microsoft Office PowerPoint</Application>
  <PresentationFormat>On-screen Show (4:3)</PresentationFormat>
  <Paragraphs>561</Paragraphs>
  <Slides>98</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98</vt:i4>
      </vt:variant>
    </vt:vector>
  </HeadingPairs>
  <TitlesOfParts>
    <vt:vector size="107" baseType="lpstr">
      <vt:lpstr>Arial</vt:lpstr>
      <vt:lpstr>Calibri</vt:lpstr>
      <vt:lpstr>Calibri Light</vt:lpstr>
      <vt:lpstr>Symbol</vt:lpstr>
      <vt:lpstr>Times New Roman</vt:lpstr>
      <vt:lpstr>TimesNewRomanPS-ItalicMT</vt:lpstr>
      <vt:lpstr>TimesNewRomanPSMT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University of Iowa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Darcy, Isabel K</dc:creator>
  <cp:keywords/>
  <dc:description/>
  <cp:lastModifiedBy>Darcy, Isabel K</cp:lastModifiedBy>
  <cp:revision>73</cp:revision>
  <dcterms:created xsi:type="dcterms:W3CDTF">2017-01-17T19:31:54Z</dcterms:created>
  <dcterms:modified xsi:type="dcterms:W3CDTF">2022-05-16T08:26:14Z</dcterms:modified>
  <cp:category/>
</cp:coreProperties>
</file>