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63"/>
  </p:notesMasterIdLst>
  <p:sldIdLst>
    <p:sldId id="256" r:id="rId2"/>
    <p:sldId id="321" r:id="rId3"/>
    <p:sldId id="258" r:id="rId4"/>
    <p:sldId id="274" r:id="rId5"/>
    <p:sldId id="260" r:id="rId6"/>
    <p:sldId id="263" r:id="rId7"/>
    <p:sldId id="275" r:id="rId8"/>
    <p:sldId id="280" r:id="rId9"/>
    <p:sldId id="281" r:id="rId10"/>
    <p:sldId id="282" r:id="rId11"/>
    <p:sldId id="284" r:id="rId12"/>
    <p:sldId id="285" r:id="rId13"/>
    <p:sldId id="286" r:id="rId14"/>
    <p:sldId id="287" r:id="rId15"/>
    <p:sldId id="322" r:id="rId16"/>
    <p:sldId id="290" r:id="rId17"/>
    <p:sldId id="291" r:id="rId18"/>
    <p:sldId id="288" r:id="rId19"/>
    <p:sldId id="347" r:id="rId20"/>
    <p:sldId id="292" r:id="rId21"/>
    <p:sldId id="266" r:id="rId22"/>
    <p:sldId id="333" r:id="rId23"/>
    <p:sldId id="325" r:id="rId24"/>
    <p:sldId id="334" r:id="rId25"/>
    <p:sldId id="326" r:id="rId26"/>
    <p:sldId id="327" r:id="rId27"/>
    <p:sldId id="328" r:id="rId28"/>
    <p:sldId id="329" r:id="rId29"/>
    <p:sldId id="336" r:id="rId30"/>
    <p:sldId id="330" r:id="rId31"/>
    <p:sldId id="332" r:id="rId32"/>
    <p:sldId id="335" r:id="rId33"/>
    <p:sldId id="267" r:id="rId34"/>
    <p:sldId id="337" r:id="rId35"/>
    <p:sldId id="364" r:id="rId36"/>
    <p:sldId id="365" r:id="rId37"/>
    <p:sldId id="366" r:id="rId38"/>
    <p:sldId id="367" r:id="rId39"/>
    <p:sldId id="368" r:id="rId40"/>
    <p:sldId id="369" r:id="rId41"/>
    <p:sldId id="371" r:id="rId42"/>
    <p:sldId id="370" r:id="rId43"/>
    <p:sldId id="271" r:id="rId44"/>
    <p:sldId id="349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60" r:id="rId54"/>
    <p:sldId id="361" r:id="rId55"/>
    <p:sldId id="359" r:id="rId56"/>
    <p:sldId id="363" r:id="rId57"/>
    <p:sldId id="276" r:id="rId58"/>
    <p:sldId id="277" r:id="rId59"/>
    <p:sldId id="372" r:id="rId60"/>
    <p:sldId id="279" r:id="rId61"/>
    <p:sldId id="35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6F0"/>
    <a:srgbClr val="D39089"/>
    <a:srgbClr val="D8F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002" autoAdjust="0"/>
  </p:normalViewPr>
  <p:slideViewPr>
    <p:cSldViewPr snapToGrid="0">
      <p:cViewPr varScale="1">
        <p:scale>
          <a:sx n="81" d="100"/>
          <a:sy n="81" d="100"/>
        </p:scale>
        <p:origin x="17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27EF4-7BB4-4DE5-919F-EBB7F9FEA7C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028B-B835-4439-A3A8-398EFF864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0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4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8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EB1E-EF86-89DC-43B7-62E6A84A1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EB896-9325-3CF5-A81D-330496AA4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B2150-39E0-62BB-BE82-D8B41B9E9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59A85-F4EC-32E2-8A5D-0886DC7C1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59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02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6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6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927A4-7645-0A1E-4DE2-500DDF18C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8E533-E6BD-AB7A-99DD-4C38F5A6E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E23FA-B22E-D4EA-3EB3-4AE6ACF7D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D6366-7D55-2EAE-9BCC-B4C8E0A81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8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3C3A-8369-7E1B-838B-00E48E12D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7F90F-88E6-F142-C38E-184F87AD3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3D0ED-2E3F-4430-4CA4-2BB7A313D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49780-04B9-EC0E-99FB-009FA0D95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4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9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11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2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32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21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26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3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99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20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77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69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90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72F4E-E975-3E05-0794-742B4AF9F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81FD7-1EF2-CB38-67DB-256785774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F53D7-FC1A-50DB-A1AD-794CCE8F6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DD71-F7A5-03E7-F5E7-FE85D2C8C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995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17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62E7E-ABF7-44A0-B77B-19D1C14264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57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62E7E-ABF7-44A0-B77B-19D1C14264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324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62E7E-ABF7-44A0-B77B-19D1C14264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73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41409-9FB9-006A-2BD2-2A9BF1232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CE49F-64F3-8A90-78B4-8F490F10D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A5936-A126-D08D-822D-436A3CE8A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8718A-BB65-20C9-EF59-D8A2B04AC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62E7E-ABF7-44A0-B77B-19D1C14264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253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2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11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7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35FE5-D772-A209-CB3B-A31E3AE56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87A2F-88AD-B739-AD99-1566CED14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613E8-F35E-797F-8282-5EDB29214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3F47-6084-6340-BF58-0670C42EE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32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1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5545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0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1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830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75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31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0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8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550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10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506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9F8E-0B40-0DF5-F6D9-CF006EF38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9D47C-6E6C-2EE5-F121-E33D12E2F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B0F86-0171-76AC-29E6-8413C08F3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491CB-ADF9-346E-42F4-96EA345A3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1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580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824C-5557-8209-2DC7-25155D855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C1AD4-5C75-1FCA-8913-7467794F9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E9599-20F3-8A4E-A91D-FBDE60E36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321AE-DB68-65EB-4DDF-25488A655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033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340B-51FC-E2A9-DCB5-A90A1664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BA18F-B2CC-97EB-8DBE-0A76D62EC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CF631-3BB5-605D-3034-84185E120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3BD28-6A1A-BE1D-EE27-31DF22C32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97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37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40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2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5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2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1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028B-B835-4439-A3A8-398EFF864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8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73D42255-AE65-42A6-BAC5-EBA0AC5EDBA4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7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5B4D-FC05-4D09-BF1D-050E72A79D43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0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A468-9EDE-4AEC-9591-AE9E39A6092B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5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2DD29-8CF9-AF42-D067-29BB531F3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541" r="12222" b="-1093"/>
          <a:stretch/>
        </p:blipFill>
        <p:spPr>
          <a:xfrm>
            <a:off x="8178792" y="-1"/>
            <a:ext cx="4013208" cy="3355087"/>
          </a:xfrm>
          <a:prstGeom prst="rect">
            <a:avLst/>
          </a:prstGeom>
        </p:spPr>
      </p:pic>
      <p:cxnSp>
        <p:nvCxnSpPr>
          <p:cNvPr id="20" name="Google Shape;20;p8"/>
          <p:cNvCxnSpPr/>
          <p:nvPr/>
        </p:nvCxnSpPr>
        <p:spPr>
          <a:xfrm>
            <a:off x="698500" y="6286500"/>
            <a:ext cx="10795000" cy="0"/>
          </a:xfrm>
          <a:prstGeom prst="straightConnector1">
            <a:avLst/>
          </a:prstGeom>
          <a:noFill/>
          <a:ln w="19050" cap="flat" cmpd="sng">
            <a:solidFill>
              <a:srgbClr val="3F647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698500" y="1651000"/>
            <a:ext cx="10795000" cy="44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600" tIns="65300" rIns="130600" bIns="65300" anchor="t" anchorCtr="0">
            <a:noAutofit/>
          </a:bodyPr>
          <a:lstStyle>
            <a:lvl1pPr marL="380985" lvl="0" indent="-333362" algn="l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2700"/>
              <a:buChar char="•"/>
              <a:defRPr>
                <a:solidFill>
                  <a:srgbClr val="3F647F"/>
                </a:solidFill>
              </a:defRPr>
            </a:lvl1pPr>
            <a:lvl2pPr marL="761970" lvl="1" indent="-314312" algn="l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2340"/>
              <a:buChar char="•"/>
              <a:defRPr>
                <a:solidFill>
                  <a:srgbClr val="3F647F"/>
                </a:solidFill>
              </a:defRPr>
            </a:lvl2pPr>
            <a:lvl3pPr marL="1142954" lvl="2" indent="-304788" algn="l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2160"/>
              <a:buChar char="•"/>
              <a:defRPr>
                <a:solidFill>
                  <a:srgbClr val="3F647F"/>
                </a:solidFill>
              </a:defRPr>
            </a:lvl3pPr>
            <a:lvl4pPr marL="1523939" lvl="3" indent="-285739" algn="l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rgbClr val="3F647F"/>
                </a:solidFill>
              </a:defRPr>
            </a:lvl4pPr>
            <a:lvl5pPr marL="1904924" lvl="4" indent="-276214" algn="l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620"/>
              <a:buChar char="•"/>
              <a:defRPr>
                <a:solidFill>
                  <a:srgbClr val="3F647F"/>
                </a:solidFill>
              </a:defRPr>
            </a:lvl5pPr>
            <a:lvl6pPr marL="2285909" lvl="5" indent="-285739" algn="l">
              <a:spcBef>
                <a:spcPts val="30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marL="2666893" lvl="6" indent="-285739" algn="l">
              <a:spcBef>
                <a:spcPts val="30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marL="3047878" lvl="7" indent="-285739" algn="l">
              <a:spcBef>
                <a:spcPts val="30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marL="3428863" lvl="8" indent="-285739" algn="l">
              <a:spcBef>
                <a:spcPts val="30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dirty="0"/>
          </a:p>
        </p:txBody>
      </p:sp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98500" y="275167"/>
            <a:ext cx="10795000" cy="118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3F64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2" descr="VIS 2024 Logo">
            <a:extLst>
              <a:ext uri="{FF2B5EF4-FFF2-40B4-BE49-F238E27FC236}">
                <a16:creationId xmlns:a16="http://schemas.microsoft.com/office/drawing/2014/main" id="{66471F91-E5B0-FD4D-B822-AC1D0FBCCD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310427"/>
            <a:ext cx="1974656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7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78AD0A07-452F-42B9-872F-A5A6FDD24499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7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A5C4-7806-43A8-8A62-54D4EE7707C7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8FB58627-6F4A-417F-948B-9235108CB4C7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5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7B5A4B24-E6F9-4CBC-90F8-E7A7E7078DA8}" type="datetime1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2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AFD1-4DCB-40D8-BADE-1160C1240CD1}" type="datetime1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CA9F-65E2-4F00-8EA1-8D376B4EFF62}" type="datetime1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EFFEC57B-036C-41A8-8E38-31073677D7E5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2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7362BD2-CE3B-460D-86B6-8B0263D725C2}" type="datetime1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1F62-EE7E-4EF4-932E-EA6EC5961B36}" type="datetime1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  <p:sldLayoutId id="214748369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85.jpg"/><Relationship Id="rId10" Type="http://schemas.openxmlformats.org/officeDocument/2006/relationships/image" Target="../media/image97.png"/><Relationship Id="rId4" Type="http://schemas.openxmlformats.org/officeDocument/2006/relationships/image" Target="../media/image84.jp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10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2.mp4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9.png"/><Relationship Id="rId4" Type="http://schemas.openxmlformats.org/officeDocument/2006/relationships/video" Target="../media/media2.mp4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microsoft.com/office/2007/relationships/media" Target="../media/media4.mp4"/><Relationship Id="rId7" Type="http://schemas.openxmlformats.org/officeDocument/2006/relationships/image" Target="../media/image1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media" Target="../media/media5.mp4"/><Relationship Id="rId7" Type="http://schemas.openxmlformats.org/officeDocument/2006/relationships/image" Target="../media/image1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0.png"/><Relationship Id="rId10" Type="http://schemas.openxmlformats.org/officeDocument/2006/relationships/image" Target="../media/image142.png"/><Relationship Id="rId4" Type="http://schemas.openxmlformats.org/officeDocument/2006/relationships/image" Target="../media/image129.png"/><Relationship Id="rId9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30.png"/><Relationship Id="rId10" Type="http://schemas.openxmlformats.org/officeDocument/2006/relationships/image" Target="../media/image148.png"/><Relationship Id="rId4" Type="http://schemas.openxmlformats.org/officeDocument/2006/relationships/image" Target="../media/image129.png"/><Relationship Id="rId9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30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29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ngzhefluorite.github.io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84.jpg"/><Relationship Id="rId7" Type="http://schemas.openxmlformats.org/officeDocument/2006/relationships/image" Target="../media/image18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11" Type="http://schemas.openxmlformats.org/officeDocument/2006/relationships/hyperlink" Target="https://mingzhefluorite.github.io/" TargetMode="External"/><Relationship Id="rId5" Type="http://schemas.openxmlformats.org/officeDocument/2006/relationships/image" Target="../media/image186.jpg"/><Relationship Id="rId10" Type="http://schemas.openxmlformats.org/officeDocument/2006/relationships/image" Target="../media/image190.png"/><Relationship Id="rId4" Type="http://schemas.openxmlformats.org/officeDocument/2006/relationships/image" Target="../media/image185.jpg"/><Relationship Id="rId9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07DD-AEA9-9441-EAD7-3A3554EA3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r>
              <a:rPr lang="en-US" sz="4200"/>
              <a:t>Comparing and Tracking Topological Structures via Optimal Transport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DF2C9-7FDC-7DF5-AD06-C52139D1B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TDV Workshop at the University of Iowa</a:t>
            </a:r>
          </a:p>
          <a:p>
            <a:pPr>
              <a:lnSpc>
                <a:spcPct val="100000"/>
              </a:lnSpc>
            </a:pPr>
            <a:r>
              <a:rPr lang="en-US" sz="1800"/>
              <a:t>Mingzhe Li</a:t>
            </a:r>
          </a:p>
          <a:p>
            <a:pPr>
              <a:lnSpc>
                <a:spcPct val="100000"/>
              </a:lnSpc>
            </a:pPr>
            <a:r>
              <a:rPr lang="en-US" sz="1800"/>
              <a:t>Jun 10, 2025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letter u on a black background&#10;&#10;AI-generated content may be incorrect.">
            <a:extLst>
              <a:ext uri="{FF2B5EF4-FFF2-40B4-BE49-F238E27FC236}">
                <a16:creationId xmlns:a16="http://schemas.microsoft.com/office/drawing/2014/main" id="{3B557ED0-E70A-18A2-8DAE-385C1B608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40" y="3004788"/>
            <a:ext cx="2621390" cy="18087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AB93C51-963E-D1A1-FA7B-250631340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23" y="5033454"/>
            <a:ext cx="2954808" cy="15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878C-E738-CE09-1A59-4EB8655F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Gromov-Wasserstein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8A865F-7DEC-FBD8-AEEB-81DEC2D0FB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588" y="2233356"/>
                <a:ext cx="9570905" cy="44233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Merge tree as measure networks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a set of nodes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: a probability distribution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: pairwise relation between nodes</a:t>
                </a:r>
              </a:p>
              <a:p>
                <a:r>
                  <a:rPr lang="en-US" dirty="0"/>
                  <a:t>Example: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×8</m:t>
                        </m:r>
                      </m:sup>
                    </m:sSup>
                  </m:oMath>
                </a14:m>
                <a:r>
                  <a:rPr lang="en-US" dirty="0"/>
                  <a:t>: shortest path distance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8A865F-7DEC-FBD8-AEEB-81DEC2D0F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588" y="2233356"/>
                <a:ext cx="9570905" cy="4423399"/>
              </a:xfrm>
              <a:blipFill>
                <a:blip r:embed="rId3"/>
                <a:stretch>
                  <a:fillRect l="-1146" t="-964" b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6C47EDB-52B7-4F6B-4E41-E9E8465504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277"/>
          <a:stretch/>
        </p:blipFill>
        <p:spPr>
          <a:xfrm>
            <a:off x="8260821" y="2335878"/>
            <a:ext cx="3078293" cy="397348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1C667-B089-F316-7A48-B8D701DDF6D3}"/>
              </a:ext>
            </a:extLst>
          </p:cNvPr>
          <p:cNvCxnSpPr>
            <a:cxnSpLocks/>
          </p:cNvCxnSpPr>
          <p:nvPr/>
        </p:nvCxnSpPr>
        <p:spPr>
          <a:xfrm>
            <a:off x="9975273" y="2641598"/>
            <a:ext cx="166864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654C63-D80C-C57A-B502-BFEC7E972222}"/>
                  </a:ext>
                </a:extLst>
              </p:cNvPr>
              <p:cNvSpPr txBox="1"/>
              <p:nvPr/>
            </p:nvSpPr>
            <p:spPr>
              <a:xfrm>
                <a:off x="11643915" y="2456932"/>
                <a:ext cx="3694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654C63-D80C-C57A-B502-BFEC7E97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15" y="2456932"/>
                <a:ext cx="3694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78BA6D-0050-ACEF-F41C-8A6A4E896AD4}"/>
              </a:ext>
            </a:extLst>
          </p:cNvPr>
          <p:cNvCxnSpPr>
            <a:cxnSpLocks/>
          </p:cNvCxnSpPr>
          <p:nvPr/>
        </p:nvCxnSpPr>
        <p:spPr>
          <a:xfrm>
            <a:off x="9975273" y="3043381"/>
            <a:ext cx="167169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68FFE6-0BBA-4B91-9A6A-0863C24437F1}"/>
              </a:ext>
            </a:extLst>
          </p:cNvPr>
          <p:cNvCxnSpPr>
            <a:cxnSpLocks/>
          </p:cNvCxnSpPr>
          <p:nvPr/>
        </p:nvCxnSpPr>
        <p:spPr>
          <a:xfrm>
            <a:off x="10809594" y="3686635"/>
            <a:ext cx="81584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FADC72-E911-C1E5-3552-B61764FC623C}"/>
                  </a:ext>
                </a:extLst>
              </p:cNvPr>
              <p:cNvSpPr txBox="1"/>
              <p:nvPr/>
            </p:nvSpPr>
            <p:spPr>
              <a:xfrm>
                <a:off x="11643914" y="2854033"/>
                <a:ext cx="3694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FADC72-E911-C1E5-3552-B61764FC6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14" y="2854033"/>
                <a:ext cx="3694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6BD93-98B4-84C6-44CD-E005DDD40EB1}"/>
                  </a:ext>
                </a:extLst>
              </p:cNvPr>
              <p:cNvSpPr txBox="1"/>
              <p:nvPr/>
            </p:nvSpPr>
            <p:spPr>
              <a:xfrm>
                <a:off x="11643913" y="3501969"/>
                <a:ext cx="3694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6BD93-98B4-84C6-44CD-E005DDD40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13" y="3501969"/>
                <a:ext cx="3694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F38BC1-C102-9D92-8664-9B2A3787389B}"/>
              </a:ext>
            </a:extLst>
          </p:cNvPr>
          <p:cNvCxnSpPr>
            <a:cxnSpLocks/>
          </p:cNvCxnSpPr>
          <p:nvPr/>
        </p:nvCxnSpPr>
        <p:spPr>
          <a:xfrm>
            <a:off x="10353964" y="4867561"/>
            <a:ext cx="127147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3EEB44-881D-7F96-3CA4-6B8B6031E818}"/>
                  </a:ext>
                </a:extLst>
              </p:cNvPr>
              <p:cNvSpPr txBox="1"/>
              <p:nvPr/>
            </p:nvSpPr>
            <p:spPr>
              <a:xfrm>
                <a:off x="11643913" y="4682895"/>
                <a:ext cx="3694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3EEB44-881D-7F96-3CA4-6B8B6031E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13" y="4682895"/>
                <a:ext cx="36945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D0B79D-7F28-A768-5E13-8DD1B05378E8}"/>
              </a:ext>
            </a:extLst>
          </p:cNvPr>
          <p:cNvCxnSpPr>
            <a:cxnSpLocks/>
          </p:cNvCxnSpPr>
          <p:nvPr/>
        </p:nvCxnSpPr>
        <p:spPr>
          <a:xfrm>
            <a:off x="11161705" y="6082144"/>
            <a:ext cx="48220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76A1CE-BC96-69E9-FED1-F9BFAD4D5CDC}"/>
                  </a:ext>
                </a:extLst>
              </p:cNvPr>
              <p:cNvSpPr txBox="1"/>
              <p:nvPr/>
            </p:nvSpPr>
            <p:spPr>
              <a:xfrm>
                <a:off x="11643912" y="5888242"/>
                <a:ext cx="3694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76A1CE-BC96-69E9-FED1-F9BFAD4D5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912" y="5888242"/>
                <a:ext cx="3694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4143B5-1A44-E284-3F3A-B6F7866DA406}"/>
                  </a:ext>
                </a:extLst>
              </p:cNvPr>
              <p:cNvSpPr txBox="1"/>
              <p:nvPr/>
            </p:nvSpPr>
            <p:spPr>
              <a:xfrm>
                <a:off x="5688580" y="5096438"/>
                <a:ext cx="400599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Adjacent nodes: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2, 3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3−6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4143B5-1A44-E284-3F3A-B6F7866DA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580" y="5096438"/>
                <a:ext cx="4005998" cy="646331"/>
              </a:xfrm>
              <a:prstGeom prst="rect">
                <a:avLst/>
              </a:prstGeom>
              <a:blipFill>
                <a:blip r:embed="rId10"/>
                <a:stretch>
                  <a:fillRect l="-1218"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A23169-47D3-0D02-6084-B71FD628DD10}"/>
                  </a:ext>
                </a:extLst>
              </p:cNvPr>
              <p:cNvSpPr txBox="1"/>
              <p:nvPr/>
            </p:nvSpPr>
            <p:spPr>
              <a:xfrm>
                <a:off x="5688578" y="5796862"/>
                <a:ext cx="400599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Non-adjacent nodes: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3, 4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2,4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A23169-47D3-0D02-6084-B71FD628D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578" y="5796862"/>
                <a:ext cx="4005997" cy="1200329"/>
              </a:xfrm>
              <a:prstGeom prst="rect">
                <a:avLst/>
              </a:prstGeom>
              <a:blipFill>
                <a:blip r:embed="rId11"/>
                <a:stretch>
                  <a:fillRect l="-1218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38E014-F0BD-F8D4-C6A6-19014C78E726}"/>
              </a:ext>
            </a:extLst>
          </p:cNvPr>
          <p:cNvCxnSpPr>
            <a:cxnSpLocks/>
          </p:cNvCxnSpPr>
          <p:nvPr/>
        </p:nvCxnSpPr>
        <p:spPr>
          <a:xfrm flipH="1">
            <a:off x="8626764" y="3740728"/>
            <a:ext cx="350978" cy="10344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153EFC-0410-F689-FE03-2E19ADE14342}"/>
              </a:ext>
            </a:extLst>
          </p:cNvPr>
          <p:cNvCxnSpPr>
            <a:cxnSpLocks/>
          </p:cNvCxnSpPr>
          <p:nvPr/>
        </p:nvCxnSpPr>
        <p:spPr>
          <a:xfrm>
            <a:off x="9042405" y="3749964"/>
            <a:ext cx="350978" cy="222596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8E8F1F-D40C-52F0-9D72-5CC020E57AEF}"/>
              </a:ext>
            </a:extLst>
          </p:cNvPr>
          <p:cNvCxnSpPr>
            <a:cxnSpLocks/>
          </p:cNvCxnSpPr>
          <p:nvPr/>
        </p:nvCxnSpPr>
        <p:spPr>
          <a:xfrm>
            <a:off x="9200236" y="3686632"/>
            <a:ext cx="124280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14DAD14-0C59-CE7E-7857-6E6B24169D73}"/>
              </a:ext>
            </a:extLst>
          </p:cNvPr>
          <p:cNvCxnSpPr>
            <a:cxnSpLocks/>
          </p:cNvCxnSpPr>
          <p:nvPr/>
        </p:nvCxnSpPr>
        <p:spPr>
          <a:xfrm>
            <a:off x="8757643" y="4867561"/>
            <a:ext cx="127147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508123E-832F-6DEE-D718-338F75070318}"/>
              </a:ext>
            </a:extLst>
          </p:cNvPr>
          <p:cNvCxnSpPr>
            <a:cxnSpLocks/>
          </p:cNvCxnSpPr>
          <p:nvPr/>
        </p:nvCxnSpPr>
        <p:spPr>
          <a:xfrm>
            <a:off x="9546914" y="6082144"/>
            <a:ext cx="136123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2EAC11-516A-3992-60B3-9248F4893E68}"/>
              </a:ext>
            </a:extLst>
          </p:cNvPr>
          <p:cNvSpPr/>
          <p:nvPr/>
        </p:nvSpPr>
        <p:spPr>
          <a:xfrm>
            <a:off x="5688578" y="5096438"/>
            <a:ext cx="3200408" cy="646331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2F9012-931E-B12B-4530-0F789D0E8C37}"/>
              </a:ext>
            </a:extLst>
          </p:cNvPr>
          <p:cNvSpPr/>
          <p:nvPr/>
        </p:nvSpPr>
        <p:spPr>
          <a:xfrm>
            <a:off x="5688079" y="5812043"/>
            <a:ext cx="3427252" cy="860874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C3A813EB-5512-29F9-B6D2-01F80C24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4" grpId="0"/>
      <p:bldP spid="32" grpId="0"/>
      <p:bldP spid="34" grpId="0"/>
      <p:bldP spid="36" grpId="0"/>
      <p:bldP spid="53" grpId="0" animBg="1"/>
      <p:bldP spid="53" grpId="1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22A25E3-3AAD-CA0A-43C3-5733CC79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28387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9841A-17C8-2A35-C90E-5267732436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9895" y="189349"/>
            <a:ext cx="10693706" cy="1179513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Background: Gromov-Wasserstein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42DCF-A2E8-7F68-0D49-77D8BB6BF5F8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564375"/>
                <a:ext cx="10169525" cy="4260850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/>
                  <a:t>be two merge trees</a:t>
                </a:r>
              </a:p>
              <a:p>
                <a:r>
                  <a:rPr lang="en-US" dirty="0"/>
                  <a:t>A coupling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en-US" dirty="0"/>
                  <a:t> is a joint probability measure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sz="2800" dirty="0"/>
                  <a:t>             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b="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42DCF-A2E8-7F68-0D49-77D8BB6BF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1564375"/>
                <a:ext cx="10169525" cy="4260850"/>
              </a:xfrm>
              <a:blipFill>
                <a:blip r:embed="rId3"/>
                <a:stretch>
                  <a:fillRect l="-107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FA57779-4A95-5D7A-935D-592E8990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-204"/>
          <a:stretch/>
        </p:blipFill>
        <p:spPr>
          <a:xfrm>
            <a:off x="4142427" y="2924470"/>
            <a:ext cx="7857507" cy="3312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037AE1-0E34-E363-AFE6-4FE873203315}"/>
              </a:ext>
            </a:extLst>
          </p:cNvPr>
          <p:cNvSpPr txBox="1"/>
          <p:nvPr/>
        </p:nvSpPr>
        <p:spPr>
          <a:xfrm>
            <a:off x="2761609" y="5563535"/>
            <a:ext cx="2761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 nodes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D4839D-B275-FA0A-ECB2-4664BDB5F1E2}"/>
              </a:ext>
            </a:extLst>
          </p:cNvPr>
          <p:cNvSpPr txBox="1"/>
          <p:nvPr/>
        </p:nvSpPr>
        <p:spPr>
          <a:xfrm>
            <a:off x="6668755" y="5578788"/>
            <a:ext cx="2761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6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72BBA5-5935-912A-F4BE-0841644AB7EC}"/>
                  </a:ext>
                </a:extLst>
              </p:cNvPr>
              <p:cNvSpPr txBox="1"/>
              <p:nvPr/>
            </p:nvSpPr>
            <p:spPr>
              <a:xfrm>
                <a:off x="7286840" y="2662860"/>
                <a:ext cx="60939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72BBA5-5935-912A-F4BE-0841644AB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40" y="2662860"/>
                <a:ext cx="609391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68103244-9FC4-7709-1309-27BDFF0B5588}"/>
              </a:ext>
            </a:extLst>
          </p:cNvPr>
          <p:cNvSpPr/>
          <p:nvPr/>
        </p:nvSpPr>
        <p:spPr>
          <a:xfrm>
            <a:off x="3970751" y="2899418"/>
            <a:ext cx="5095051" cy="3312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22B16-1BCA-8675-0029-E010A9EBC6DC}"/>
              </a:ext>
            </a:extLst>
          </p:cNvPr>
          <p:cNvSpPr/>
          <p:nvPr/>
        </p:nvSpPr>
        <p:spPr>
          <a:xfrm>
            <a:off x="9043793" y="3530678"/>
            <a:ext cx="2239904" cy="313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BDFF63-433C-6F1C-3B80-1078DC9819BB}"/>
                  </a:ext>
                </a:extLst>
              </p:cNvPr>
              <p:cNvSpPr txBox="1"/>
              <p:nvPr/>
            </p:nvSpPr>
            <p:spPr>
              <a:xfrm>
                <a:off x="5603651" y="2949157"/>
                <a:ext cx="25858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FF0000"/>
                    </a:solidFill>
                  </a:rPr>
                  <a:t>For each row,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=1/8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BDFF63-433C-6F1C-3B80-1078DC981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651" y="2949157"/>
                <a:ext cx="2585894" cy="954107"/>
              </a:xfrm>
              <a:prstGeom prst="rect">
                <a:avLst/>
              </a:prstGeom>
              <a:blipFill>
                <a:blip r:embed="rId6"/>
                <a:stretch>
                  <a:fillRect l="-4717"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BD894E6A-E4CE-5221-6896-7D22B1B61112}"/>
              </a:ext>
            </a:extLst>
          </p:cNvPr>
          <p:cNvSpPr/>
          <p:nvPr/>
        </p:nvSpPr>
        <p:spPr>
          <a:xfrm>
            <a:off x="9947578" y="3124047"/>
            <a:ext cx="323764" cy="29627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3B57C6-E978-C7FF-825B-E2A0D6A52F16}"/>
              </a:ext>
            </a:extLst>
          </p:cNvPr>
          <p:cNvSpPr/>
          <p:nvPr/>
        </p:nvSpPr>
        <p:spPr>
          <a:xfrm>
            <a:off x="8630433" y="2801037"/>
            <a:ext cx="472947" cy="594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D6A7A1-51DE-1754-3F0C-489980B4B5F9}"/>
                  </a:ext>
                </a:extLst>
              </p:cNvPr>
              <p:cNvSpPr txBox="1"/>
              <p:nvPr/>
            </p:nvSpPr>
            <p:spPr>
              <a:xfrm>
                <a:off x="6058532" y="4532416"/>
                <a:ext cx="307106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B0F0"/>
                    </a:solidFill>
                  </a:rPr>
                  <a:t>For each column,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=1/6</m:t>
                    </m:r>
                  </m:oMath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D6A7A1-51DE-1754-3F0C-489980B4B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532" y="4532416"/>
                <a:ext cx="3071068" cy="954107"/>
              </a:xfrm>
              <a:prstGeom prst="rect">
                <a:avLst/>
              </a:prstGeom>
              <a:blipFill>
                <a:blip r:embed="rId7"/>
                <a:stretch>
                  <a:fillRect l="-4167" t="-6410" r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26">
            <a:extLst>
              <a:ext uri="{FF2B5EF4-FFF2-40B4-BE49-F238E27FC236}">
                <a16:creationId xmlns:a16="http://schemas.microsoft.com/office/drawing/2014/main" id="{2C2321A4-42D3-80AC-F283-C31B2664F1DA}"/>
              </a:ext>
            </a:extLst>
          </p:cNvPr>
          <p:cNvSpPr/>
          <p:nvPr/>
        </p:nvSpPr>
        <p:spPr>
          <a:xfrm rot="10148245">
            <a:off x="8286364" y="4242390"/>
            <a:ext cx="2728140" cy="1417188"/>
          </a:xfrm>
          <a:prstGeom prst="arc">
            <a:avLst>
              <a:gd name="adj1" fmla="val 15565333"/>
              <a:gd name="adj2" fmla="val 177040"/>
            </a:avLst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E3F53CC-881B-9187-1EA0-A31105C1C3A8}"/>
              </a:ext>
            </a:extLst>
          </p:cNvPr>
          <p:cNvCxnSpPr/>
          <p:nvPr/>
        </p:nvCxnSpPr>
        <p:spPr>
          <a:xfrm flipH="1" flipV="1">
            <a:off x="7828767" y="3530678"/>
            <a:ext cx="1215026" cy="156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DBE068-5492-426C-0F31-BA78DD8998B8}"/>
                  </a:ext>
                </a:extLst>
              </p:cNvPr>
              <p:cNvSpPr txBox="1"/>
              <p:nvPr/>
            </p:nvSpPr>
            <p:spPr>
              <a:xfrm>
                <a:off x="553632" y="4647900"/>
                <a:ext cx="37003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1, 1, …, 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DBE068-5492-426C-0F31-BA78DD899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32" y="4647900"/>
                <a:ext cx="370031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54">
            <a:extLst>
              <a:ext uri="{FF2B5EF4-FFF2-40B4-BE49-F238E27FC236}">
                <a16:creationId xmlns:a16="http://schemas.microsoft.com/office/drawing/2014/main" id="{876A108B-F210-DB5A-6F0D-D24570D48635}"/>
              </a:ext>
            </a:extLst>
          </p:cNvPr>
          <p:cNvSpPr txBox="1">
            <a:spLocks/>
          </p:cNvSpPr>
          <p:nvPr/>
        </p:nvSpPr>
        <p:spPr>
          <a:xfrm>
            <a:off x="854049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20" grpId="0" animBg="1"/>
      <p:bldP spid="22" grpId="0"/>
      <p:bldP spid="24" grpId="0" animBg="1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69BB-1E35-F7F5-E4BF-E7A63453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Gromov-Wasserstein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B24EA-AF6A-63EB-1EC2-036369E9B9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GW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defined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0≤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eqArr>
                            </m:sub>
                            <m:sup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optimal coupling of GW distance minimizes the structural distortion between two measure networks.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B24EA-AF6A-63EB-1EC2-036369E9B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79" t="-1650" b="-2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43569F-C5E7-D9A5-DE82-0071B34F99C1}"/>
              </a:ext>
            </a:extLst>
          </p:cNvPr>
          <p:cNvCxnSpPr/>
          <p:nvPr/>
        </p:nvCxnSpPr>
        <p:spPr>
          <a:xfrm>
            <a:off x="6288066" y="3945699"/>
            <a:ext cx="300624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F12352-C73A-25C2-1256-84B144FF4713}"/>
              </a:ext>
            </a:extLst>
          </p:cNvPr>
          <p:cNvSpPr txBox="1"/>
          <p:nvPr/>
        </p:nvSpPr>
        <p:spPr>
          <a:xfrm>
            <a:off x="5957691" y="3984336"/>
            <a:ext cx="3666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7030A0"/>
                </a:solidFill>
              </a:rPr>
              <a:t>Structural Distortion</a:t>
            </a:r>
            <a:endParaRPr lang="en-US" sz="2400" i="1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F992E-5C55-E63A-C32B-12E698FED8C0}"/>
              </a:ext>
            </a:extLst>
          </p:cNvPr>
          <p:cNvSpPr txBox="1"/>
          <p:nvPr/>
        </p:nvSpPr>
        <p:spPr>
          <a:xfrm>
            <a:off x="9723861" y="4038032"/>
            <a:ext cx="238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Mémoli</a:t>
            </a:r>
            <a:r>
              <a:rPr lang="en-US" sz="18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2011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CF5A0B-A262-DB2F-2205-4130C3EB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DC38-D84D-50DC-EE04-FC81E5E14A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050" y="96043"/>
            <a:ext cx="10167937" cy="1179513"/>
          </a:xfrm>
        </p:spPr>
        <p:txBody>
          <a:bodyPr/>
          <a:lstStyle/>
          <a:p>
            <a:r>
              <a:rPr lang="en-US" dirty="0"/>
              <a:t>Fréchet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9F9B42-DB01-0CFC-40DE-D0CEEF300A4D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80372" y="1275556"/>
                <a:ext cx="11278578" cy="3694112"/>
              </a:xfrm>
            </p:spPr>
            <p:txBody>
              <a:bodyPr/>
              <a:lstStyle/>
              <a:p>
                <a:r>
                  <a:rPr lang="en-US" dirty="0"/>
                  <a:t>Given a collection of measure networks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a Fréchet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a minimizer of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9F9B42-DB01-0CFC-40DE-D0CEEF300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80372" y="1275556"/>
                <a:ext cx="11278578" cy="3694112"/>
              </a:xfrm>
              <a:blipFill>
                <a:blip r:embed="rId3"/>
                <a:stretch>
                  <a:fillRect l="-973" t="-1155" r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81024-A511-10D3-A01C-04B64EFC84F8}"/>
                  </a:ext>
                </a:extLst>
              </p:cNvPr>
              <p:cNvSpPr txBox="1"/>
              <p:nvPr/>
            </p:nvSpPr>
            <p:spPr>
              <a:xfrm>
                <a:off x="3049044" y="2163289"/>
                <a:ext cx="6093912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81024-A511-10D3-A01C-04B64EFC8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44" y="2163289"/>
                <a:ext cx="6093912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1B84A72-5B9D-B317-6C4F-5BE415F17CB8}"/>
              </a:ext>
            </a:extLst>
          </p:cNvPr>
          <p:cNvSpPr txBox="1"/>
          <p:nvPr/>
        </p:nvSpPr>
        <p:spPr>
          <a:xfrm>
            <a:off x="8723712" y="2528902"/>
            <a:ext cx="338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Chowdhury &amp; Needham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F16F5-4CAD-1AB5-66B1-3C9E88DA1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61" y="3457083"/>
            <a:ext cx="2688117" cy="3263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B0419B-EF59-AC85-09BD-AFF9EE8C3DC7}"/>
              </a:ext>
            </a:extLst>
          </p:cNvPr>
          <p:cNvSpPr/>
          <p:nvPr/>
        </p:nvSpPr>
        <p:spPr>
          <a:xfrm>
            <a:off x="1687972" y="4608676"/>
            <a:ext cx="1803748" cy="197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D91540-0AA9-E341-8A4D-685B2F1F1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811" y="3506472"/>
            <a:ext cx="3806247" cy="16540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B6FDEA-D817-A986-BFA1-C222102354C6}"/>
              </a:ext>
            </a:extLst>
          </p:cNvPr>
          <p:cNvSpPr/>
          <p:nvPr/>
        </p:nvSpPr>
        <p:spPr>
          <a:xfrm>
            <a:off x="4922240" y="4707823"/>
            <a:ext cx="989556" cy="676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F28AA-9857-91E7-1DB6-1848A05F36F0}"/>
                  </a:ext>
                </a:extLst>
              </p:cNvPr>
              <p:cNvSpPr txBox="1"/>
              <p:nvPr/>
            </p:nvSpPr>
            <p:spPr>
              <a:xfrm>
                <a:off x="784458" y="3506472"/>
                <a:ext cx="4603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F28AA-9857-91E7-1DB6-1848A05F3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58" y="3506472"/>
                <a:ext cx="46033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F4CFFF-AAA4-2C43-8EC3-427CF9B50BF2}"/>
                  </a:ext>
                </a:extLst>
              </p:cNvPr>
              <p:cNvSpPr txBox="1"/>
              <p:nvPr/>
            </p:nvSpPr>
            <p:spPr>
              <a:xfrm>
                <a:off x="4692074" y="3506472"/>
                <a:ext cx="4603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F4CFFF-AAA4-2C43-8EC3-427CF9B50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074" y="3506472"/>
                <a:ext cx="4603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B8EF993B-D557-BA87-45B9-8A9D0B54B27E}"/>
              </a:ext>
            </a:extLst>
          </p:cNvPr>
          <p:cNvSpPr/>
          <p:nvPr/>
        </p:nvSpPr>
        <p:spPr>
          <a:xfrm>
            <a:off x="360702" y="5067357"/>
            <a:ext cx="1803748" cy="165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DC6685-EA79-DE26-3E60-D7F4B1E22C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192"/>
          <a:stretch/>
        </p:blipFill>
        <p:spPr>
          <a:xfrm>
            <a:off x="2950128" y="5248282"/>
            <a:ext cx="2688117" cy="1560363"/>
          </a:xfrm>
          <a:prstGeom prst="rect">
            <a:avLst/>
          </a:pr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C6EB7AE7-385D-D83E-F304-61988D7EEBCC}"/>
              </a:ext>
            </a:extLst>
          </p:cNvPr>
          <p:cNvSpPr/>
          <p:nvPr/>
        </p:nvSpPr>
        <p:spPr>
          <a:xfrm rot="11029909">
            <a:off x="1741666" y="4166539"/>
            <a:ext cx="2076865" cy="1591302"/>
          </a:xfrm>
          <a:prstGeom prst="arc">
            <a:avLst>
              <a:gd name="adj1" fmla="val 14054282"/>
              <a:gd name="adj2" fmla="val 754934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DABC91-8CD1-D083-881F-17BB2A3B887B}"/>
                  </a:ext>
                </a:extLst>
              </p:cNvPr>
              <p:cNvSpPr txBox="1"/>
              <p:nvPr/>
            </p:nvSpPr>
            <p:spPr>
              <a:xfrm>
                <a:off x="3536035" y="6291810"/>
                <a:ext cx="460332" cy="471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DABC91-8CD1-D083-881F-17BB2A3B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35" y="6291810"/>
                <a:ext cx="460332" cy="471539"/>
              </a:xfrm>
              <a:prstGeom prst="rect">
                <a:avLst/>
              </a:prstGeom>
              <a:blipFill>
                <a:blip r:embed="rId9"/>
                <a:stretch>
                  <a:fillRect t="-5195"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BC2929-2A28-19A6-BCBE-DFAB99641CDA}"/>
                  </a:ext>
                </a:extLst>
              </p:cNvPr>
              <p:cNvSpPr txBox="1"/>
              <p:nvPr/>
            </p:nvSpPr>
            <p:spPr>
              <a:xfrm>
                <a:off x="-477985" y="5355701"/>
                <a:ext cx="3382560" cy="878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Blow up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i="1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BC2929-2A28-19A6-BCBE-DFAB99641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7985" y="5355701"/>
                <a:ext cx="3382560" cy="878510"/>
              </a:xfrm>
              <a:prstGeom prst="rect">
                <a:avLst/>
              </a:prstGeom>
              <a:blipFill>
                <a:blip r:embed="rId10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95C46F-07BC-E81E-E7D2-F6831704E331}"/>
              </a:ext>
            </a:extLst>
          </p:cNvPr>
          <p:cNvCxnSpPr/>
          <p:nvPr/>
        </p:nvCxnSpPr>
        <p:spPr>
          <a:xfrm flipV="1">
            <a:off x="3833758" y="4455790"/>
            <a:ext cx="1872044" cy="899911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630ED5-5E0E-F515-8352-4DA2A30DF0BA}"/>
              </a:ext>
            </a:extLst>
          </p:cNvPr>
          <p:cNvCxnSpPr>
            <a:cxnSpLocks/>
          </p:cNvCxnSpPr>
          <p:nvPr/>
        </p:nvCxnSpPr>
        <p:spPr>
          <a:xfrm flipV="1">
            <a:off x="5638245" y="4969668"/>
            <a:ext cx="2056913" cy="917299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C6DAAD-71A4-6FB1-7714-0E6CC718C8BB}"/>
              </a:ext>
            </a:extLst>
          </p:cNvPr>
          <p:cNvSpPr txBox="1"/>
          <p:nvPr/>
        </p:nvSpPr>
        <p:spPr>
          <a:xfrm>
            <a:off x="4194287" y="4843745"/>
            <a:ext cx="3382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Align</a:t>
            </a:r>
            <a:endParaRPr lang="en-US" sz="2400" b="0" i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90903C-1338-0898-2D06-7A41B23F53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6712" y="4865375"/>
            <a:ext cx="3324809" cy="18778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58940F0-8919-6240-08A3-BB63F47FFCE7}"/>
              </a:ext>
            </a:extLst>
          </p:cNvPr>
          <p:cNvSpPr txBox="1"/>
          <p:nvPr/>
        </p:nvSpPr>
        <p:spPr>
          <a:xfrm>
            <a:off x="8842245" y="4382080"/>
            <a:ext cx="3382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Fréchet mean</a:t>
            </a:r>
            <a:endParaRPr lang="en-US" sz="2400" b="0" i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01FF7E-6128-F436-B2F0-7E935AF0D98A}"/>
              </a:ext>
            </a:extLst>
          </p:cNvPr>
          <p:cNvCxnSpPr/>
          <p:nvPr/>
        </p:nvCxnSpPr>
        <p:spPr>
          <a:xfrm>
            <a:off x="8217074" y="4969668"/>
            <a:ext cx="925882" cy="28717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0EDA85-39D9-42C3-9F5A-C087BDE9C693}"/>
              </a:ext>
            </a:extLst>
          </p:cNvPr>
          <p:cNvCxnSpPr>
            <a:cxnSpLocks/>
          </p:cNvCxnSpPr>
          <p:nvPr/>
        </p:nvCxnSpPr>
        <p:spPr>
          <a:xfrm flipV="1">
            <a:off x="5705802" y="5961978"/>
            <a:ext cx="3225256" cy="2190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CA86BC89-FC3F-D2FA-1DB8-87EEF1A6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6A4A69A8-1280-2339-2FF6-3AAF79301C3D}"/>
              </a:ext>
            </a:extLst>
          </p:cNvPr>
          <p:cNvSpPr/>
          <p:nvPr/>
        </p:nvSpPr>
        <p:spPr>
          <a:xfrm>
            <a:off x="6720234" y="331033"/>
            <a:ext cx="5048016" cy="230342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A3C9BB-1961-8AFD-70C7-A188E3D3231C}"/>
              </a:ext>
            </a:extLst>
          </p:cNvPr>
          <p:cNvSpPr txBox="1"/>
          <p:nvPr/>
        </p:nvSpPr>
        <p:spPr>
          <a:xfrm>
            <a:off x="6839646" y="539500"/>
            <a:ext cx="4809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One-to-one correspondence after blow-up &amp; alignment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Geodesics on node relations between corresponding nodes</a:t>
            </a:r>
          </a:p>
        </p:txBody>
      </p:sp>
    </p:spTree>
    <p:extLst>
      <p:ext uri="{BB962C8B-B14F-4D97-AF65-F5344CB8AC3E}">
        <p14:creationId xmlns:p14="http://schemas.microsoft.com/office/powerpoint/2010/main" val="29792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8" grpId="0"/>
      <p:bldP spid="31" grpId="0"/>
      <p:bldP spid="3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0DD1-B837-17AA-CA23-F360CD203ED8}"/>
              </a:ext>
            </a:extLst>
          </p:cNvPr>
          <p:cNvSpPr txBox="1">
            <a:spLocks/>
          </p:cNvSpPr>
          <p:nvPr/>
        </p:nvSpPr>
        <p:spPr>
          <a:xfrm>
            <a:off x="399151" y="294347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Fréchet Mean for Merge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2E33724-65AD-CBDE-6944-20F9BCC00C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329" y="1473860"/>
                <a:ext cx="11030520" cy="442339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Start with a seed measure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Before the k-</a:t>
                </a:r>
                <a:r>
                  <a:rPr lang="en-US" dirty="0" err="1"/>
                  <a:t>th</a:t>
                </a:r>
                <a:r>
                  <a:rPr lang="en-US" dirty="0"/>
                  <a:t> iteration,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At the k-</a:t>
                </a:r>
                <a:r>
                  <a:rPr lang="en-US" dirty="0" err="1"/>
                  <a:t>th</a:t>
                </a:r>
                <a:r>
                  <a:rPr lang="en-US" dirty="0"/>
                  <a:t> iteration, for each merge 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Compute the </a:t>
                </a:r>
                <a:r>
                  <a:rPr lang="en-US" dirty="0">
                    <a:solidFill>
                      <a:srgbClr val="D39089"/>
                    </a:solidFill>
                  </a:rPr>
                  <a:t>optimal coupling</a:t>
                </a:r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D39089"/>
                    </a:solidFill>
                  </a:rPr>
                  <a:t>Blow 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to the same size based on the coupling</a:t>
                </a:r>
              </a:p>
              <a:p>
                <a:pPr lvl="1"/>
                <a:r>
                  <a:rPr lang="en-US" dirty="0">
                    <a:solidFill>
                      <a:srgbClr val="D39089"/>
                    </a:solidFill>
                  </a:rPr>
                  <a:t>Align</a:t>
                </a:r>
                <a:r>
                  <a:rPr lang="en-US" dirty="0"/>
                  <a:t> two blown-up networks</a:t>
                </a:r>
              </a:p>
              <a:p>
                <a:pPr lvl="1"/>
                <a:r>
                  <a:rPr lang="en-US" dirty="0"/>
                  <a:t>Compute the </a:t>
                </a:r>
                <a:r>
                  <a:rPr lang="en-US" dirty="0">
                    <a:solidFill>
                      <a:srgbClr val="D39089"/>
                    </a:solidFill>
                  </a:rPr>
                  <a:t>gradient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rgbClr val="D39089"/>
                    </a:solidFill>
                  </a:rPr>
                  <a:t>update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the 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too large, we </a:t>
                </a:r>
                <a:r>
                  <a:rPr lang="en-US" dirty="0">
                    <a:solidFill>
                      <a:srgbClr val="D39089"/>
                    </a:solidFill>
                  </a:rPr>
                  <a:t>compress</a:t>
                </a:r>
                <a:r>
                  <a:rPr lang="en-US" dirty="0"/>
                  <a:t> the 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2E33724-65AD-CBDE-6944-20F9BCC00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9" y="1473860"/>
                <a:ext cx="11030520" cy="4423399"/>
              </a:xfrm>
              <a:prstGeom prst="rect">
                <a:avLst/>
              </a:prstGeom>
              <a:blipFill>
                <a:blip r:embed="rId3"/>
                <a:stretch>
                  <a:fillRect l="-994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81184D-AB42-0D55-994C-96491493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C27CF-AE51-784C-E2D9-6B8B3D118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7063C-9D5F-1AB3-EA18-3D26F896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51" y="523576"/>
            <a:ext cx="6714434" cy="57335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A96031-38F9-5F24-CCB5-EB5F03CF5658}"/>
              </a:ext>
            </a:extLst>
          </p:cNvPr>
          <p:cNvSpPr/>
          <p:nvPr/>
        </p:nvSpPr>
        <p:spPr>
          <a:xfrm>
            <a:off x="2755743" y="4074907"/>
            <a:ext cx="4076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E53E7-A571-5238-4859-2F9B902C7889}"/>
                  </a:ext>
                </a:extLst>
              </p:cNvPr>
              <p:cNvSpPr txBox="1"/>
              <p:nvPr/>
            </p:nvSpPr>
            <p:spPr>
              <a:xfrm>
                <a:off x="3287060" y="6334780"/>
                <a:ext cx="168746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E53E7-A571-5238-4859-2F9B902C7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060" y="6334780"/>
                <a:ext cx="16874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F9092C-0134-E2E8-8D3B-55D31A24C607}"/>
                  </a:ext>
                </a:extLst>
              </p:cNvPr>
              <p:cNvSpPr txBox="1"/>
              <p:nvPr/>
            </p:nvSpPr>
            <p:spPr>
              <a:xfrm>
                <a:off x="5748361" y="6298550"/>
                <a:ext cx="168746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F9092C-0134-E2E8-8D3B-55D31A24C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361" y="6298550"/>
                <a:ext cx="168746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839FDD8-C6BE-600D-AA5A-DAFFDB248E5D}"/>
              </a:ext>
            </a:extLst>
          </p:cNvPr>
          <p:cNvSpPr/>
          <p:nvPr/>
        </p:nvSpPr>
        <p:spPr>
          <a:xfrm>
            <a:off x="4832984" y="523220"/>
            <a:ext cx="2933101" cy="855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20852A-A1D7-F32A-4E2A-808DDA67CD4B}"/>
              </a:ext>
            </a:extLst>
          </p:cNvPr>
          <p:cNvSpPr/>
          <p:nvPr/>
        </p:nvSpPr>
        <p:spPr>
          <a:xfrm>
            <a:off x="5352624" y="636983"/>
            <a:ext cx="2413461" cy="275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E8D89A-B816-1162-A055-03069D0C06D9}"/>
              </a:ext>
            </a:extLst>
          </p:cNvPr>
          <p:cNvSpPr/>
          <p:nvPr/>
        </p:nvSpPr>
        <p:spPr>
          <a:xfrm>
            <a:off x="6915955" y="307513"/>
            <a:ext cx="5048016" cy="27441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340AD3-66A6-E7E9-CC5F-E3EC9585E763}"/>
                  </a:ext>
                </a:extLst>
              </p:cNvPr>
              <p:cNvSpPr txBox="1"/>
              <p:nvPr/>
            </p:nvSpPr>
            <p:spPr>
              <a:xfrm>
                <a:off x="7035367" y="562671"/>
                <a:ext cx="480919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400" dirty="0">
                    <a:solidFill>
                      <a:schemeClr val="bg1"/>
                    </a:solidFill>
                  </a:rPr>
                  <a:t>Ideally, each row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should have exactly one nonzero entry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solidFill>
                      <a:schemeClr val="bg1"/>
                    </a:solidFill>
                  </a:rPr>
                  <a:t>If multiple nonzero entries exist in a row, we keep the one with the highest probability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340AD3-66A6-E7E9-CC5F-E3EC9585E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367" y="562671"/>
                <a:ext cx="4809192" cy="2677656"/>
              </a:xfrm>
              <a:prstGeom prst="rect">
                <a:avLst/>
              </a:prstGeom>
              <a:blipFill>
                <a:blip r:embed="rId6"/>
                <a:stretch>
                  <a:fillRect l="-2028" t="-1818" r="-3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AE53B4-C864-8F0C-687D-7667D561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3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B68C-9B47-6D46-D3C4-A11886400704}"/>
              </a:ext>
            </a:extLst>
          </p:cNvPr>
          <p:cNvSpPr txBox="1">
            <a:spLocks/>
          </p:cNvSpPr>
          <p:nvPr/>
        </p:nvSpPr>
        <p:spPr>
          <a:xfrm>
            <a:off x="542370" y="413133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315485-6E8C-2DC3-2D35-10902994D854}"/>
              </a:ext>
            </a:extLst>
          </p:cNvPr>
          <p:cNvSpPr txBox="1">
            <a:spLocks/>
          </p:cNvSpPr>
          <p:nvPr/>
        </p:nvSpPr>
        <p:spPr>
          <a:xfrm>
            <a:off x="963411" y="1694906"/>
            <a:ext cx="10593282" cy="51693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D39089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BCC5972-B61A-8569-0B8E-29805DAA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Vectorizing Merge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A9FB1DB-9A22-6836-2E77-AF52CC6FD3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Compute the optimal coupling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Blow 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at the same 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There is (theoretically) </a:t>
                </a:r>
                <a:r>
                  <a:rPr lang="en-US" sz="2000" dirty="0">
                    <a:solidFill>
                      <a:srgbClr val="D39089"/>
                    </a:solidFill>
                  </a:rPr>
                  <a:t>one-to-one</a:t>
                </a:r>
                <a:r>
                  <a:rPr lang="en-US" sz="2000" dirty="0"/>
                  <a:t> node alignment between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Therefore, we have one-to-one node alignment between </a:t>
                </a:r>
                <a:r>
                  <a:rPr lang="en-US" sz="2000" dirty="0">
                    <a:solidFill>
                      <a:srgbClr val="D39089"/>
                    </a:solidFill>
                  </a:rPr>
                  <a:t>every pair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D39089"/>
                    </a:solidFill>
                  </a:rPr>
                  <a:t>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srgbClr val="D3908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>
                    <a:solidFill>
                      <a:srgbClr val="D39089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D3908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D39089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endParaRPr lang="en-US" sz="2000" dirty="0"/>
              </a:p>
              <a:p>
                <a:r>
                  <a:rPr lang="en-US" sz="2400" dirty="0"/>
                  <a:t>Flattened pairwise distance matrix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as the vector of the merge 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000" dirty="0"/>
                  <a:t>All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are in the </a:t>
                </a:r>
                <a:r>
                  <a:rPr lang="en-US" sz="2000" dirty="0">
                    <a:solidFill>
                      <a:srgbClr val="D39089"/>
                    </a:solidFill>
                  </a:rPr>
                  <a:t>same size </a:t>
                </a:r>
                <a:r>
                  <a:rPr lang="en-US" sz="2000" dirty="0"/>
                  <a:t>as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endParaRPr lang="en-US" sz="2000" dirty="0">
                  <a:solidFill>
                    <a:srgbClr val="D39089"/>
                  </a:solidFill>
                </a:endParaRPr>
              </a:p>
              <a:p>
                <a:pPr lvl="1"/>
                <a:r>
                  <a:rPr lang="en-US" sz="2000" dirty="0"/>
                  <a:t>Each dimension of the vector has </a:t>
                </a:r>
                <a:r>
                  <a:rPr lang="en-US" sz="2000" dirty="0">
                    <a:solidFill>
                      <a:srgbClr val="D39089"/>
                    </a:solidFill>
                  </a:rPr>
                  <a:t>structural correspondences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A9FB1DB-9A22-6836-2E77-AF52CC6FD3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9" t="-825" r="-1978" b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2E06E0-80D9-CA40-EC6C-48BE039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8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225B-C072-BDBB-6075-513BFDE17A8E}"/>
              </a:ext>
            </a:extLst>
          </p:cNvPr>
          <p:cNvSpPr txBox="1">
            <a:spLocks/>
          </p:cNvSpPr>
          <p:nvPr/>
        </p:nvSpPr>
        <p:spPr>
          <a:xfrm>
            <a:off x="399151" y="294347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Matrix Sketching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02B2-1508-E8F1-201F-AFA6AAA4EA05}"/>
              </a:ext>
            </a:extLst>
          </p:cNvPr>
          <p:cNvSpPr txBox="1">
            <a:spLocks/>
          </p:cNvSpPr>
          <p:nvPr/>
        </p:nvSpPr>
        <p:spPr>
          <a:xfrm>
            <a:off x="725753" y="1656740"/>
            <a:ext cx="11030520" cy="4423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Column Subset Selection</a:t>
            </a:r>
          </a:p>
          <a:p>
            <a:pPr lvl="1"/>
            <a:r>
              <a:rPr lang="en-US" dirty="0"/>
              <a:t>Iterative Feature Selection (IFS) and Length Squared Sampling (LSS)</a:t>
            </a:r>
          </a:p>
          <a:p>
            <a:pPr lvl="1"/>
            <a:r>
              <a:rPr lang="en-US" dirty="0"/>
              <a:t>Key idea: selecting instances from the original dataset as basis</a:t>
            </a:r>
          </a:p>
          <a:p>
            <a:pPr lvl="1"/>
            <a:r>
              <a:rPr lang="en-US" dirty="0"/>
              <a:t>Advantage: basis as representative merge trees of the dataset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46DD5-C516-06FF-7F19-CF134718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79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609F-5A0E-3A58-0C03-50D422E73F6A}"/>
              </a:ext>
            </a:extLst>
          </p:cNvPr>
          <p:cNvSpPr txBox="1">
            <a:spLocks/>
          </p:cNvSpPr>
          <p:nvPr/>
        </p:nvSpPr>
        <p:spPr>
          <a:xfrm>
            <a:off x="333049" y="-79415"/>
            <a:ext cx="10167937" cy="1120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Results: Moving Gaussian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7A114-3965-60FF-3AD6-CEF42F742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9" t="51277" r="5119" b="7639"/>
          <a:stretch/>
        </p:blipFill>
        <p:spPr>
          <a:xfrm>
            <a:off x="1905916" y="4938206"/>
            <a:ext cx="3511102" cy="1880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50553-2EFE-8FD9-FF26-F55037E52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" r="607"/>
          <a:stretch/>
        </p:blipFill>
        <p:spPr>
          <a:xfrm>
            <a:off x="1469012" y="939052"/>
            <a:ext cx="9253976" cy="3932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A6F52-623E-BAFD-C68E-BF88DF8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9" t="14848" b="52450"/>
          <a:stretch/>
        </p:blipFill>
        <p:spPr>
          <a:xfrm>
            <a:off x="5913243" y="5271928"/>
            <a:ext cx="4587743" cy="1501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37FC96-9B63-65DB-28E2-C8182F7C8D2C}"/>
              </a:ext>
            </a:extLst>
          </p:cNvPr>
          <p:cNvSpPr txBox="1"/>
          <p:nvPr/>
        </p:nvSpPr>
        <p:spPr>
          <a:xfrm>
            <a:off x="-695775" y="5645431"/>
            <a:ext cx="370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Basis trees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7BAE7-3D26-9B96-73A3-1B9E78B315CA}"/>
              </a:ext>
            </a:extLst>
          </p:cNvPr>
          <p:cNvSpPr txBox="1"/>
          <p:nvPr/>
        </p:nvSpPr>
        <p:spPr>
          <a:xfrm>
            <a:off x="6355559" y="4871818"/>
            <a:ext cx="370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Coefficient matrix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F276D2-F096-EFA3-00D1-787CF5733685}"/>
              </a:ext>
            </a:extLst>
          </p:cNvPr>
          <p:cNvSpPr/>
          <p:nvPr/>
        </p:nvSpPr>
        <p:spPr>
          <a:xfrm>
            <a:off x="2765234" y="961086"/>
            <a:ext cx="1233890" cy="1242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09C8B1-7FB5-5599-3C5D-4776533FCCD5}"/>
              </a:ext>
            </a:extLst>
          </p:cNvPr>
          <p:cNvSpPr/>
          <p:nvPr/>
        </p:nvSpPr>
        <p:spPr>
          <a:xfrm>
            <a:off x="4048604" y="961086"/>
            <a:ext cx="1233890" cy="1242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DDE501-AF12-DC09-0866-8AEC93D1215D}"/>
              </a:ext>
            </a:extLst>
          </p:cNvPr>
          <p:cNvSpPr/>
          <p:nvPr/>
        </p:nvSpPr>
        <p:spPr>
          <a:xfrm>
            <a:off x="5351383" y="2262257"/>
            <a:ext cx="1233890" cy="1242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2D101-92B5-9E70-2FC7-314E51189C8D}"/>
              </a:ext>
            </a:extLst>
          </p:cNvPr>
          <p:cNvSpPr/>
          <p:nvPr/>
        </p:nvSpPr>
        <p:spPr>
          <a:xfrm>
            <a:off x="1491046" y="3582480"/>
            <a:ext cx="1233890" cy="1242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83C373-9628-A844-88FF-FD07B35DE144}"/>
              </a:ext>
            </a:extLst>
          </p:cNvPr>
          <p:cNvSpPr/>
          <p:nvPr/>
        </p:nvSpPr>
        <p:spPr>
          <a:xfrm>
            <a:off x="2765234" y="3579497"/>
            <a:ext cx="1233890" cy="1242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4DAE2-5674-E5A6-41B5-9C752BA058ED}"/>
              </a:ext>
            </a:extLst>
          </p:cNvPr>
          <p:cNvSpPr/>
          <p:nvPr/>
        </p:nvSpPr>
        <p:spPr>
          <a:xfrm>
            <a:off x="1487276" y="958102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F5BF66-0C5B-0026-67E9-4CE2E1B06CC6}"/>
              </a:ext>
            </a:extLst>
          </p:cNvPr>
          <p:cNvSpPr/>
          <p:nvPr/>
        </p:nvSpPr>
        <p:spPr>
          <a:xfrm>
            <a:off x="5351383" y="961086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FEFC76-792E-E3AA-502B-3CCD73496079}"/>
              </a:ext>
            </a:extLst>
          </p:cNvPr>
          <p:cNvSpPr/>
          <p:nvPr/>
        </p:nvSpPr>
        <p:spPr>
          <a:xfrm>
            <a:off x="1491046" y="2263506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C2C53A-BAF0-5378-8E45-BA2B7CEEC19E}"/>
              </a:ext>
            </a:extLst>
          </p:cNvPr>
          <p:cNvSpPr/>
          <p:nvPr/>
        </p:nvSpPr>
        <p:spPr>
          <a:xfrm>
            <a:off x="2760202" y="2262256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E63705-EC48-BD3F-6CDC-6D287C7CE73C}"/>
              </a:ext>
            </a:extLst>
          </p:cNvPr>
          <p:cNvSpPr/>
          <p:nvPr/>
        </p:nvSpPr>
        <p:spPr>
          <a:xfrm>
            <a:off x="4048604" y="2262255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60C729-C209-21E0-3149-BF5CA132938E}"/>
              </a:ext>
            </a:extLst>
          </p:cNvPr>
          <p:cNvSpPr/>
          <p:nvPr/>
        </p:nvSpPr>
        <p:spPr>
          <a:xfrm>
            <a:off x="4039422" y="3579497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4C77D8-827C-62AD-2633-428990F34763}"/>
              </a:ext>
            </a:extLst>
          </p:cNvPr>
          <p:cNvSpPr/>
          <p:nvPr/>
        </p:nvSpPr>
        <p:spPr>
          <a:xfrm>
            <a:off x="5351383" y="3578674"/>
            <a:ext cx="1233890" cy="12422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583EAD-39DD-A55E-59A6-9686B8BE25CF}"/>
              </a:ext>
            </a:extLst>
          </p:cNvPr>
          <p:cNvSpPr/>
          <p:nvPr/>
        </p:nvSpPr>
        <p:spPr>
          <a:xfrm>
            <a:off x="6096000" y="5617678"/>
            <a:ext cx="350041" cy="364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F6F415-7874-6716-423C-680C7FE5902E}"/>
              </a:ext>
            </a:extLst>
          </p:cNvPr>
          <p:cNvSpPr/>
          <p:nvPr/>
        </p:nvSpPr>
        <p:spPr>
          <a:xfrm>
            <a:off x="7162800" y="5617678"/>
            <a:ext cx="1430357" cy="364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CF0A07-ED15-7F10-BD89-EBADC93A2DB2}"/>
              </a:ext>
            </a:extLst>
          </p:cNvPr>
          <p:cNvSpPr/>
          <p:nvPr/>
        </p:nvSpPr>
        <p:spPr>
          <a:xfrm>
            <a:off x="9676751" y="5617678"/>
            <a:ext cx="723172" cy="364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20DC91-2DE0-84F9-6F74-5B11E4FC6E4D}"/>
              </a:ext>
            </a:extLst>
          </p:cNvPr>
          <p:cNvSpPr/>
          <p:nvPr/>
        </p:nvSpPr>
        <p:spPr>
          <a:xfrm>
            <a:off x="6453777" y="5982159"/>
            <a:ext cx="709023" cy="3644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41B60B8-08EA-D7C7-4541-3CB4A751F035}"/>
              </a:ext>
            </a:extLst>
          </p:cNvPr>
          <p:cNvSpPr/>
          <p:nvPr/>
        </p:nvSpPr>
        <p:spPr>
          <a:xfrm>
            <a:off x="8582140" y="5982158"/>
            <a:ext cx="1083594" cy="3644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F32E1B-3383-1E50-020A-AC985A2B177C}"/>
              </a:ext>
            </a:extLst>
          </p:cNvPr>
          <p:cNvSpPr/>
          <p:nvPr/>
        </p:nvSpPr>
        <p:spPr>
          <a:xfrm>
            <a:off x="6654162" y="1010835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CB8CEB-A5A0-1D4A-6AA1-38B45EFC58A7}"/>
              </a:ext>
            </a:extLst>
          </p:cNvPr>
          <p:cNvSpPr/>
          <p:nvPr/>
        </p:nvSpPr>
        <p:spPr>
          <a:xfrm>
            <a:off x="9753478" y="1013033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61DFA3-0815-7A3A-B1C1-3EC5BCE14978}"/>
              </a:ext>
            </a:extLst>
          </p:cNvPr>
          <p:cNvSpPr/>
          <p:nvPr/>
        </p:nvSpPr>
        <p:spPr>
          <a:xfrm>
            <a:off x="6654161" y="2308051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455ACC-8368-5C8D-4D87-6E663EC4EC0C}"/>
              </a:ext>
            </a:extLst>
          </p:cNvPr>
          <p:cNvSpPr/>
          <p:nvPr/>
        </p:nvSpPr>
        <p:spPr>
          <a:xfrm>
            <a:off x="7673603" y="2311906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17FF52-89C6-90C5-4F0E-4E3F09FFD074}"/>
              </a:ext>
            </a:extLst>
          </p:cNvPr>
          <p:cNvSpPr/>
          <p:nvPr/>
        </p:nvSpPr>
        <p:spPr>
          <a:xfrm>
            <a:off x="8719090" y="2311906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DC8DD7E-C5C2-DEFF-6AE8-05B0B7FBCA56}"/>
              </a:ext>
            </a:extLst>
          </p:cNvPr>
          <p:cNvSpPr/>
          <p:nvPr/>
        </p:nvSpPr>
        <p:spPr>
          <a:xfrm>
            <a:off x="8718258" y="3628325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D2BAB7-9531-1619-A046-595AD404669C}"/>
              </a:ext>
            </a:extLst>
          </p:cNvPr>
          <p:cNvSpPr/>
          <p:nvPr/>
        </p:nvSpPr>
        <p:spPr>
          <a:xfrm>
            <a:off x="9742461" y="3622348"/>
            <a:ext cx="958493" cy="112094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770A0E-DE5E-F061-6985-D4F88EA4C2B1}"/>
              </a:ext>
            </a:extLst>
          </p:cNvPr>
          <p:cNvSpPr/>
          <p:nvPr/>
        </p:nvSpPr>
        <p:spPr>
          <a:xfrm>
            <a:off x="9742461" y="2322923"/>
            <a:ext cx="958493" cy="112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CD5E6E-A471-16F3-D37C-220E081DD169}"/>
              </a:ext>
            </a:extLst>
          </p:cNvPr>
          <p:cNvSpPr/>
          <p:nvPr/>
        </p:nvSpPr>
        <p:spPr>
          <a:xfrm>
            <a:off x="8700535" y="1018770"/>
            <a:ext cx="958493" cy="112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BBC5027-5C0C-ED74-1490-DD1A7360611D}"/>
              </a:ext>
            </a:extLst>
          </p:cNvPr>
          <p:cNvSpPr/>
          <p:nvPr/>
        </p:nvSpPr>
        <p:spPr>
          <a:xfrm>
            <a:off x="7670690" y="1010834"/>
            <a:ext cx="958493" cy="112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C1E78-26E0-3BB5-22DC-E36248D3A8BE}"/>
              </a:ext>
            </a:extLst>
          </p:cNvPr>
          <p:cNvSpPr/>
          <p:nvPr/>
        </p:nvSpPr>
        <p:spPr>
          <a:xfrm>
            <a:off x="6654161" y="3627707"/>
            <a:ext cx="958493" cy="112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F2E804-DB24-714F-4711-DBEA36CB45ED}"/>
              </a:ext>
            </a:extLst>
          </p:cNvPr>
          <p:cNvSpPr/>
          <p:nvPr/>
        </p:nvSpPr>
        <p:spPr>
          <a:xfrm>
            <a:off x="7678364" y="3622347"/>
            <a:ext cx="958493" cy="112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AF2D1D-2377-BF61-0F6B-3CDE4AF1F38C}"/>
              </a:ext>
            </a:extLst>
          </p:cNvPr>
          <p:cNvSpPr/>
          <p:nvPr/>
        </p:nvSpPr>
        <p:spPr>
          <a:xfrm>
            <a:off x="3822853" y="5041643"/>
            <a:ext cx="1426071" cy="162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43C7AA-E081-32DD-EFB6-014B3F7680EA}"/>
              </a:ext>
            </a:extLst>
          </p:cNvPr>
          <p:cNvSpPr/>
          <p:nvPr/>
        </p:nvSpPr>
        <p:spPr>
          <a:xfrm>
            <a:off x="2031941" y="5044722"/>
            <a:ext cx="1426071" cy="162356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E4793CCA-CE2A-38E5-97F1-7C5AC46A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8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2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47B9A-02DE-ECA7-0B8F-91D64C39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CE8B-0502-25B9-0932-72E88E08EACC}"/>
              </a:ext>
            </a:extLst>
          </p:cNvPr>
          <p:cNvSpPr txBox="1">
            <a:spLocks/>
          </p:cNvSpPr>
          <p:nvPr/>
        </p:nvSpPr>
        <p:spPr>
          <a:xfrm>
            <a:off x="333049" y="-79415"/>
            <a:ext cx="10167937" cy="1120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Results: Heated Cylinder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87725-5BCD-DAD9-CAFE-603357CE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276"/>
          <a:stretch/>
        </p:blipFill>
        <p:spPr>
          <a:xfrm>
            <a:off x="103998" y="1041534"/>
            <a:ext cx="5357257" cy="5212365"/>
          </a:xfrm>
          <a:prstGeom prst="rect">
            <a:avLst/>
          </a:prstGeom>
        </p:spPr>
      </p:pic>
      <p:sp>
        <p:nvSpPr>
          <p:cNvPr id="7" name="Left Bracket 6">
            <a:extLst>
              <a:ext uri="{FF2B5EF4-FFF2-40B4-BE49-F238E27FC236}">
                <a16:creationId xmlns:a16="http://schemas.microsoft.com/office/drawing/2014/main" id="{1918BA9F-EF7A-41DE-19A2-61F6FCAB48FA}"/>
              </a:ext>
            </a:extLst>
          </p:cNvPr>
          <p:cNvSpPr/>
          <p:nvPr/>
        </p:nvSpPr>
        <p:spPr>
          <a:xfrm rot="5400000">
            <a:off x="6484974" y="914775"/>
            <a:ext cx="189106" cy="1498183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05EB35-3763-ECD8-E673-9A3BBA192994}"/>
                  </a:ext>
                </a:extLst>
              </p:cNvPr>
              <p:cNvSpPr txBox="1"/>
              <p:nvPr/>
            </p:nvSpPr>
            <p:spPr>
              <a:xfrm>
                <a:off x="5830435" y="1032895"/>
                <a:ext cx="15288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05EB35-3763-ECD8-E673-9A3BBA192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435" y="1032895"/>
                <a:ext cx="152880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D3C344F-13C2-F6E9-0B46-D773E7607C9A}"/>
              </a:ext>
            </a:extLst>
          </p:cNvPr>
          <p:cNvSpPr txBox="1"/>
          <p:nvPr/>
        </p:nvSpPr>
        <p:spPr>
          <a:xfrm>
            <a:off x="5712342" y="2913211"/>
            <a:ext cx="606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Coefficient matrix (Column Subset Selection, IFS)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C34BF1-A15D-BFFD-EE76-70E9D9D6B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306" y="1758418"/>
            <a:ext cx="6071247" cy="1120949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CE2D038-2B66-B384-02EC-8D0A608A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19</a:t>
            </a:fld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9685C94-E6CB-C017-887E-D29EC30B4333}"/>
              </a:ext>
            </a:extLst>
          </p:cNvPr>
          <p:cNvSpPr/>
          <p:nvPr/>
        </p:nvSpPr>
        <p:spPr>
          <a:xfrm>
            <a:off x="998220" y="4800600"/>
            <a:ext cx="586740" cy="57912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71ECA75C-D5BD-6C2D-70B9-369D95A37B7D}"/>
              </a:ext>
            </a:extLst>
          </p:cNvPr>
          <p:cNvSpPr/>
          <p:nvPr/>
        </p:nvSpPr>
        <p:spPr>
          <a:xfrm>
            <a:off x="2642997" y="4800600"/>
            <a:ext cx="586740" cy="57912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4FC94163-2242-7242-33A1-577D4B21CF69}"/>
              </a:ext>
            </a:extLst>
          </p:cNvPr>
          <p:cNvSpPr/>
          <p:nvPr/>
        </p:nvSpPr>
        <p:spPr>
          <a:xfrm>
            <a:off x="2415540" y="4023360"/>
            <a:ext cx="693420" cy="71628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EA1A4C7-E36D-C318-188B-C5F8AE830127}"/>
              </a:ext>
            </a:extLst>
          </p:cNvPr>
          <p:cNvSpPr/>
          <p:nvPr/>
        </p:nvSpPr>
        <p:spPr>
          <a:xfrm>
            <a:off x="4032574" y="4038600"/>
            <a:ext cx="693420" cy="71628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2813FFE-23B0-C8EB-C3D8-8703A1F96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477" y="3720032"/>
            <a:ext cx="5271590" cy="25639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53BCB5-1858-1275-2851-A9F494D46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664" y="3676140"/>
            <a:ext cx="5361403" cy="2586515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CC3FFA7B-D51F-4816-02B2-F6C75ACB23EF}"/>
              </a:ext>
            </a:extLst>
          </p:cNvPr>
          <p:cNvSpPr/>
          <p:nvPr/>
        </p:nvSpPr>
        <p:spPr>
          <a:xfrm>
            <a:off x="3116580" y="2081979"/>
            <a:ext cx="495300" cy="57912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807898D4-759B-2C22-9697-07B89B2E0407}"/>
              </a:ext>
            </a:extLst>
          </p:cNvPr>
          <p:cNvSpPr/>
          <p:nvPr/>
        </p:nvSpPr>
        <p:spPr>
          <a:xfrm>
            <a:off x="5029200" y="1960947"/>
            <a:ext cx="387817" cy="67128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 animBg="1"/>
      <p:bldP spid="3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452EF-8E98-03D0-5824-5347F73F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49C-8971-F390-66B3-3A649D5723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157" y="-90037"/>
            <a:ext cx="10167937" cy="1179513"/>
          </a:xfrm>
        </p:spPr>
        <p:txBody>
          <a:bodyPr/>
          <a:lstStyle/>
          <a:p>
            <a:r>
              <a:rPr lang="en-US" dirty="0"/>
              <a:t>Scalar Field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179C9-1A35-FEFB-B67F-9FB162A6C7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/>
        </p:blipFill>
        <p:spPr>
          <a:xfrm>
            <a:off x="995636" y="1537660"/>
            <a:ext cx="4602897" cy="15919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2A71D1-14C5-BBA2-FC7E-50B10FC2F722}"/>
              </a:ext>
            </a:extLst>
          </p:cNvPr>
          <p:cNvSpPr/>
          <p:nvPr/>
        </p:nvSpPr>
        <p:spPr>
          <a:xfrm>
            <a:off x="2234902" y="983876"/>
            <a:ext cx="2006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Time-varying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0D8403-3B04-CF79-B5C9-C05D52FC4023}"/>
              </a:ext>
            </a:extLst>
          </p:cNvPr>
          <p:cNvSpPr/>
          <p:nvPr/>
        </p:nvSpPr>
        <p:spPr>
          <a:xfrm>
            <a:off x="8306422" y="983876"/>
            <a:ext cx="1580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Ensemble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1A868-F647-F173-6CBA-E28B437F0C5F}"/>
              </a:ext>
            </a:extLst>
          </p:cNvPr>
          <p:cNvSpPr txBox="1"/>
          <p:nvPr/>
        </p:nvSpPr>
        <p:spPr>
          <a:xfrm>
            <a:off x="1703667" y="3158286"/>
            <a:ext cx="318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Time-varying flow simulation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1ADC57-50C0-B442-908D-3AFF21209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781" y="3629265"/>
            <a:ext cx="3240377" cy="2735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B693BB-EAF9-DFA3-B0AA-A3B79D003452}"/>
              </a:ext>
            </a:extLst>
          </p:cNvPr>
          <p:cNvSpPr txBox="1"/>
          <p:nvPr/>
        </p:nvSpPr>
        <p:spPr>
          <a:xfrm>
            <a:off x="2102691" y="6354448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3D Isabel Hurricane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D51B55-E87E-9AD8-B380-34E01CC994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760"/>
          <a:stretch/>
        </p:blipFill>
        <p:spPr>
          <a:xfrm>
            <a:off x="7284636" y="1569234"/>
            <a:ext cx="3624455" cy="15339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F0BCCB-CD8D-558A-A997-F2D0FC3CDCF8}"/>
              </a:ext>
            </a:extLst>
          </p:cNvPr>
          <p:cNvSpPr txBox="1"/>
          <p:nvPr/>
        </p:nvSpPr>
        <p:spPr>
          <a:xfrm>
            <a:off x="7583308" y="3139867"/>
            <a:ext cx="3624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3D transient fluid flow simulation</a:t>
            </a:r>
          </a:p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Lyu et al. 2024</a:t>
            </a:r>
          </a:p>
        </p:txBody>
      </p:sp>
      <p:pic>
        <p:nvPicPr>
          <p:cNvPr id="29" name="Picture 28" descr="A green and blue square with a scale&#10;&#10;Description automatically generated with medium confidence">
            <a:extLst>
              <a:ext uri="{FF2B5EF4-FFF2-40B4-BE49-F238E27FC236}">
                <a16:creationId xmlns:a16="http://schemas.microsoft.com/office/drawing/2014/main" id="{2069234E-5164-2780-3231-44A14CDB5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18572" r="24405" b="18386"/>
          <a:stretch/>
        </p:blipFill>
        <p:spPr>
          <a:xfrm>
            <a:off x="8047524" y="3910611"/>
            <a:ext cx="2298296" cy="22695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A9F470-68FA-9DB6-BF46-122D838D6DCA}"/>
              </a:ext>
            </a:extLst>
          </p:cNvPr>
          <p:cNvSpPr txBox="1"/>
          <p:nvPr/>
        </p:nvSpPr>
        <p:spPr>
          <a:xfrm>
            <a:off x="8107559" y="6304525"/>
            <a:ext cx="217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P60 Mouse Cortex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B96E5-A16A-8982-6F4E-1D5974268751}"/>
              </a:ext>
            </a:extLst>
          </p:cNvPr>
          <p:cNvSpPr/>
          <p:nvPr/>
        </p:nvSpPr>
        <p:spPr>
          <a:xfrm>
            <a:off x="4147610" y="2731665"/>
            <a:ext cx="4466587" cy="15919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Comparing scalar fields for data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05286-C101-D402-ED2A-8F64F787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920F80-2F8D-FF1C-7D48-A9682B68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CDE70-3563-D5BE-FF7E-BFC61586E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 new distance between merge trees: Gromov-Wasserstein distance</a:t>
            </a:r>
          </a:p>
          <a:p>
            <a:r>
              <a:rPr lang="en-US" dirty="0">
                <a:solidFill>
                  <a:srgbClr val="002060"/>
                </a:solidFill>
              </a:rPr>
              <a:t>A novel framework to apply matrix sketching to merge trees</a:t>
            </a:r>
          </a:p>
          <a:p>
            <a:pPr lvl="1"/>
            <a:r>
              <a:rPr lang="en-US" dirty="0"/>
              <a:t>Vectorization of merge trees</a:t>
            </a:r>
          </a:p>
          <a:p>
            <a:pPr lvl="1"/>
            <a:r>
              <a:rPr lang="en-US" dirty="0"/>
              <a:t>Finding representatives of data</a:t>
            </a:r>
          </a:p>
          <a:p>
            <a:pPr lvl="1"/>
            <a:r>
              <a:rPr lang="en-US" dirty="0"/>
              <a:t>Identifying modes of physical phenomena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5FB93-0368-A715-4251-7E9A1190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C477-6DF1-A6C0-D299-FAD881962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4101BF-6C78-B2AE-7A57-F3420AAD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16696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Flexible Topology Tracking Using Partial Optimal Transport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9500E5-5BB9-1950-A702-218E2787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5D150-6A50-7B2E-EFE0-D2CD9485EB1D}"/>
              </a:ext>
            </a:extLst>
          </p:cNvPr>
          <p:cNvSpPr txBox="1"/>
          <p:nvPr/>
        </p:nvSpPr>
        <p:spPr>
          <a:xfrm>
            <a:off x="1211580" y="5457817"/>
            <a:ext cx="9768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in</a:t>
            </a:r>
            <a:r>
              <a:rPr lang="en-US" sz="1800" i="1" dirty="0"/>
              <a:t> IEEE Transactions on Visualization and Computer Graphics (TVCG), 2025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4AA4A-DD24-9B0A-BC44-A28946FA5FFE}"/>
              </a:ext>
            </a:extLst>
          </p:cNvPr>
          <p:cNvSpPr txBox="1"/>
          <p:nvPr/>
        </p:nvSpPr>
        <p:spPr>
          <a:xfrm>
            <a:off x="1187958" y="4162087"/>
            <a:ext cx="995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Mingzhe Li, Xinyuan Yan, Lin Yan, Tom Needham, Bei Wang</a:t>
            </a:r>
          </a:p>
        </p:txBody>
      </p:sp>
    </p:spTree>
    <p:extLst>
      <p:ext uri="{BB962C8B-B14F-4D97-AF65-F5344CB8AC3E}">
        <p14:creationId xmlns:p14="http://schemas.microsoft.com/office/powerpoint/2010/main" val="342636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8858B-B983-B684-5396-C7972314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2" y="994740"/>
            <a:ext cx="4792384" cy="4045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3D142-8D6F-254E-2067-2D333BCAAEC5}"/>
              </a:ext>
            </a:extLst>
          </p:cNvPr>
          <p:cNvSpPr txBox="1"/>
          <p:nvPr/>
        </p:nvSpPr>
        <p:spPr>
          <a:xfrm>
            <a:off x="392581" y="5226568"/>
            <a:ext cx="47956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Time-varying dataset for Isabel Hurricane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D1231-DF9C-DEDF-4307-3D1D1B70C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634" y="1810979"/>
            <a:ext cx="4260106" cy="287543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ED82591-8EF1-E724-1568-378AFB1BD305}"/>
              </a:ext>
            </a:extLst>
          </p:cNvPr>
          <p:cNvSpPr/>
          <p:nvPr/>
        </p:nvSpPr>
        <p:spPr>
          <a:xfrm>
            <a:off x="5909419" y="2841412"/>
            <a:ext cx="1489656" cy="4620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77DEA-2A02-7736-EC2D-DE868FA15D2B}"/>
              </a:ext>
            </a:extLst>
          </p:cNvPr>
          <p:cNvSpPr txBox="1"/>
          <p:nvPr/>
        </p:nvSpPr>
        <p:spPr>
          <a:xfrm>
            <a:off x="4256440" y="2190402"/>
            <a:ext cx="4795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feature tracking</a:t>
            </a:r>
            <a:endParaRPr lang="en-US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F2C1DC-62FF-24B0-A8FE-3545A72C27BF}"/>
              </a:ext>
            </a:extLst>
          </p:cNvPr>
          <p:cNvCxnSpPr>
            <a:cxnSpLocks/>
          </p:cNvCxnSpPr>
          <p:nvPr/>
        </p:nvCxnSpPr>
        <p:spPr>
          <a:xfrm>
            <a:off x="9560614" y="1146220"/>
            <a:ext cx="240209" cy="1455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1DC8FC-7BBB-9B35-42D0-21B76C2695AD}"/>
              </a:ext>
            </a:extLst>
          </p:cNvPr>
          <p:cNvSpPr txBox="1"/>
          <p:nvPr/>
        </p:nvSpPr>
        <p:spPr>
          <a:xfrm>
            <a:off x="7162806" y="559105"/>
            <a:ext cx="4795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hurricane trajectory</a:t>
            </a:r>
            <a:endParaRPr lang="en-US" sz="2800" dirty="0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13D7A24D-84D6-E7D2-B98D-65912B38F971}"/>
              </a:ext>
            </a:extLst>
          </p:cNvPr>
          <p:cNvSpPr/>
          <p:nvPr/>
        </p:nvSpPr>
        <p:spPr>
          <a:xfrm>
            <a:off x="6194738" y="3709609"/>
            <a:ext cx="5399737" cy="258928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Pipeline: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Extract features from scalar fields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Match features between adjacent time steps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Concatenate matchings to trajectories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7CA7EA4-CF68-52E1-5B18-02E7134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0E41-73A8-F479-6E90-6BF2434B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011D-953B-CCC3-E2F1-147B9EB2F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1313" indent="-341313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flexible framework to compare merge trees and to track topological features using partial optimal transport</a:t>
            </a:r>
          </a:p>
          <a:p>
            <a:pPr marL="798513" lvl="1" indent="-341313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encoding intrinsic and extrinsic information in the comparison</a:t>
            </a:r>
          </a:p>
          <a:p>
            <a:pPr marL="798513" lvl="1" indent="-341313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allowing partial matching between features</a:t>
            </a:r>
          </a:p>
          <a:p>
            <a:pPr marL="798513" lvl="1" indent="-341313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providing probabilistic tracking results</a:t>
            </a:r>
          </a:p>
          <a:p>
            <a:pPr marL="231775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65996-5859-240E-B442-645952C1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D721-966B-5603-622B-C0230601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Attributed</a:t>
            </a:r>
            <a:r>
              <a:rPr lang="en-US" dirty="0"/>
              <a:t> Measure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D135672-4EA9-8C69-1333-AF20F1EA41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6641" y="2279561"/>
                <a:ext cx="11051618" cy="4378816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Merge tree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a set of nodes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: a probability distribution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: pairwise relation between nodes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: geometric location of nodes</a:t>
                </a:r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D135672-4EA9-8C69-1333-AF20F1EA4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6641" y="2279561"/>
                <a:ext cx="11051618" cy="4378816"/>
              </a:xfrm>
              <a:blipFill>
                <a:blip r:embed="rId3"/>
                <a:stretch>
                  <a:fillRect l="-993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1173F-7730-0BCC-F2EF-0A6D61FF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62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53E-3318-39D1-9B8A-D4902B3216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384" y="172616"/>
            <a:ext cx="10167937" cy="1179513"/>
          </a:xfrm>
        </p:spPr>
        <p:txBody>
          <a:bodyPr/>
          <a:lstStyle/>
          <a:p>
            <a:r>
              <a:rPr lang="en-US" altLang="zh-CN" dirty="0"/>
              <a:t>Wasserstein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09599" y="1505081"/>
                <a:ext cx="10972800" cy="4508500"/>
              </a:xfrm>
            </p:spPr>
            <p:txBody>
              <a:bodyPr/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: Squared Euclidean Distance between points</a:t>
                </a:r>
              </a:p>
              <a:p>
                <a:pPr lvl="1"/>
                <a:r>
                  <a:rPr lang="en-US" altLang="zh-CN" dirty="0"/>
                  <a:t>Matching faraway points leads to high cost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09599" y="1505081"/>
                <a:ext cx="10972800" cy="45085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oup of colorful balls&#10;&#10;Description automatically generated">
            <a:extLst>
              <a:ext uri="{FF2B5EF4-FFF2-40B4-BE49-F238E27FC236}">
                <a16:creationId xmlns:a16="http://schemas.microsoft.com/office/drawing/2014/main" id="{783F4E65-782D-1C65-221A-21C6CE09C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6940" r="22857" b="6940"/>
          <a:stretch/>
        </p:blipFill>
        <p:spPr>
          <a:xfrm>
            <a:off x="1538679" y="3759331"/>
            <a:ext cx="2544972" cy="2544972"/>
          </a:xfrm>
          <a:prstGeom prst="rect">
            <a:avLst/>
          </a:prstGeom>
        </p:spPr>
      </p:pic>
      <p:pic>
        <p:nvPicPr>
          <p:cNvPr id="9" name="Picture 8" descr="A group of colorful balls&#10;&#10;Description automatically generated">
            <a:extLst>
              <a:ext uri="{FF2B5EF4-FFF2-40B4-BE49-F238E27FC236}">
                <a16:creationId xmlns:a16="http://schemas.microsoft.com/office/drawing/2014/main" id="{FC30291B-CBFA-D459-7619-D92A2650FB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6940" r="22857" b="6940"/>
          <a:stretch/>
        </p:blipFill>
        <p:spPr>
          <a:xfrm>
            <a:off x="8108349" y="3811973"/>
            <a:ext cx="2544972" cy="2544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F8F4774-E7D1-4BF3-C78D-1151FA21B0F2}"/>
                  </a:ext>
                </a:extLst>
              </p:cNvPr>
              <p:cNvSpPr txBox="1"/>
              <p:nvPr/>
            </p:nvSpPr>
            <p:spPr>
              <a:xfrm>
                <a:off x="1069514" y="3994115"/>
                <a:ext cx="16145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=(1.1, 3.0)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F8F4774-E7D1-4BF3-C78D-1151FA21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514" y="3994115"/>
                <a:ext cx="1614545" cy="307777"/>
              </a:xfrm>
              <a:prstGeom prst="rect">
                <a:avLst/>
              </a:prstGeom>
              <a:blipFill>
                <a:blip r:embed="rId6"/>
                <a:stretch>
                  <a:fillRect l="-1132" r="-4906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7B468115-6AAA-750C-6E7B-BF430E5EC751}"/>
              </a:ext>
            </a:extLst>
          </p:cNvPr>
          <p:cNvSpPr/>
          <p:nvPr/>
        </p:nvSpPr>
        <p:spPr>
          <a:xfrm>
            <a:off x="2297254" y="4498039"/>
            <a:ext cx="165100" cy="17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2BA39D-D94D-EFCA-21B3-596CA823F738}"/>
                  </a:ext>
                </a:extLst>
              </p:cNvPr>
              <p:cNvSpPr txBox="1"/>
              <p:nvPr/>
            </p:nvSpPr>
            <p:spPr>
              <a:xfrm>
                <a:off x="2335891" y="4653572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2BA39D-D94D-EFCA-21B3-596CA823F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891" y="4653572"/>
                <a:ext cx="22461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AB75C0A7-4F29-6FAC-669B-4B3F63AFA5AA}"/>
              </a:ext>
            </a:extLst>
          </p:cNvPr>
          <p:cNvSpPr/>
          <p:nvPr/>
        </p:nvSpPr>
        <p:spPr>
          <a:xfrm>
            <a:off x="8676210" y="5512444"/>
            <a:ext cx="165100" cy="1778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285601-8CBE-9056-CCB1-A223CF84D124}"/>
                  </a:ext>
                </a:extLst>
              </p:cNvPr>
              <p:cNvSpPr txBox="1"/>
              <p:nvPr/>
            </p:nvSpPr>
            <p:spPr>
              <a:xfrm>
                <a:off x="7307745" y="5074599"/>
                <a:ext cx="1601208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=(0.9, 1.2)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285601-8CBE-9056-CCB1-A223CF84D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45" y="5074599"/>
                <a:ext cx="1601208" cy="332463"/>
              </a:xfrm>
              <a:prstGeom prst="rect">
                <a:avLst/>
              </a:prstGeom>
              <a:blipFill>
                <a:blip r:embed="rId8"/>
                <a:stretch>
                  <a:fillRect l="-3053" r="-5344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C16136-FC06-99A5-6028-AD960C5FA3D7}"/>
                  </a:ext>
                </a:extLst>
              </p:cNvPr>
              <p:cNvSpPr txBox="1"/>
              <p:nvPr/>
            </p:nvSpPr>
            <p:spPr>
              <a:xfrm>
                <a:off x="8641067" y="5694644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C16136-FC06-99A5-6028-AD960C5FA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67" y="5694644"/>
                <a:ext cx="23538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325D03-39DF-3CEE-2754-7DA73F32F8C9}"/>
                  </a:ext>
                </a:extLst>
              </p:cNvPr>
              <p:cNvSpPr txBox="1"/>
              <p:nvPr/>
            </p:nvSpPr>
            <p:spPr>
              <a:xfrm>
                <a:off x="4411500" y="4071477"/>
                <a:ext cx="3368999" cy="103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1.1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3.0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1.2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=3.28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325D03-39DF-3CEE-2754-7DA73F32F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500" y="4071477"/>
                <a:ext cx="3368999" cy="1030923"/>
              </a:xfrm>
              <a:prstGeom prst="rect">
                <a:avLst/>
              </a:prstGeom>
              <a:blipFill>
                <a:blip r:embed="rId10"/>
                <a:stretch>
                  <a:fillRect l="-1812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CA531-46A2-C020-AF27-FDBB04C0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72083-BD17-DDB9-0519-282E1D641B34}"/>
              </a:ext>
            </a:extLst>
          </p:cNvPr>
          <p:cNvSpPr txBox="1"/>
          <p:nvPr/>
        </p:nvSpPr>
        <p:spPr>
          <a:xfrm>
            <a:off x="9802660" y="1694898"/>
            <a:ext cx="238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Kantorovich 1939</a:t>
            </a:r>
          </a:p>
        </p:txBody>
      </p:sp>
    </p:spTree>
    <p:extLst>
      <p:ext uri="{BB962C8B-B14F-4D97-AF65-F5344CB8AC3E}">
        <p14:creationId xmlns:p14="http://schemas.microsoft.com/office/powerpoint/2010/main" val="75690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53E-3318-39D1-9B8A-D4902B3216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310" y="373874"/>
            <a:ext cx="10167937" cy="1179513"/>
          </a:xfrm>
        </p:spPr>
        <p:txBody>
          <a:bodyPr>
            <a:normAutofit/>
          </a:bodyPr>
          <a:lstStyle/>
          <a:p>
            <a:r>
              <a:rPr lang="en-US" dirty="0"/>
              <a:t>Gromov-Wasserstein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09600" y="1678688"/>
                <a:ext cx="10972800" cy="4508500"/>
              </a:xfrm>
            </p:spPr>
            <p:txBody>
              <a:bodyPr/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zh-CN" dirty="0"/>
                  <a:t>: shortest path distance in merge trees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: distortion of node relations</a:t>
                </a:r>
              </a:p>
              <a:p>
                <a:pPr lvl="1"/>
                <a:r>
                  <a:rPr lang="en-US" altLang="zh-CN" dirty="0"/>
                  <a:t>The optimal coupling minimizes the structure distortion between merge trees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09600" y="1678688"/>
                <a:ext cx="10972800" cy="4508500"/>
              </a:xfrm>
              <a:blipFill>
                <a:blip r:embed="rId3"/>
                <a:stretch>
                  <a:fillRect t="-11892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shot of a diagram&#10;&#10;Description automatically generated">
            <a:extLst>
              <a:ext uri="{FF2B5EF4-FFF2-40B4-BE49-F238E27FC236}">
                <a16:creationId xmlns:a16="http://schemas.microsoft.com/office/drawing/2014/main" id="{342D6794-7392-7063-5234-4D318F997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3333" r="10582" b="12222"/>
          <a:stretch/>
        </p:blipFill>
        <p:spPr>
          <a:xfrm>
            <a:off x="2174106" y="4069768"/>
            <a:ext cx="2082459" cy="2544972"/>
          </a:xfrm>
          <a:prstGeom prst="rect">
            <a:avLst/>
          </a:prstGeom>
        </p:spPr>
      </p:pic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F7657E5A-F9DD-DD9D-8243-D12ADD6416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2755" r="10519" b="11480"/>
          <a:stretch/>
        </p:blipFill>
        <p:spPr>
          <a:xfrm>
            <a:off x="7949260" y="3807261"/>
            <a:ext cx="2064300" cy="25675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53BB8DC-1C79-82C5-7B14-E660B252C369}"/>
              </a:ext>
            </a:extLst>
          </p:cNvPr>
          <p:cNvSpPr/>
          <p:nvPr/>
        </p:nvSpPr>
        <p:spPr>
          <a:xfrm>
            <a:off x="3556174" y="4961614"/>
            <a:ext cx="165100" cy="177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C92E25-6497-D7C6-6335-74BEAC1B9766}"/>
                  </a:ext>
                </a:extLst>
              </p:cNvPr>
              <p:cNvSpPr txBox="1"/>
              <p:nvPr/>
            </p:nvSpPr>
            <p:spPr>
              <a:xfrm>
                <a:off x="3556174" y="4530727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C92E25-6497-D7C6-6335-74BEAC1B9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174" y="4530727"/>
                <a:ext cx="22461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BA3023C0-8DC5-87DD-C5CC-7AABE9B7F518}"/>
              </a:ext>
            </a:extLst>
          </p:cNvPr>
          <p:cNvSpPr/>
          <p:nvPr/>
        </p:nvSpPr>
        <p:spPr>
          <a:xfrm>
            <a:off x="4091464" y="4059357"/>
            <a:ext cx="165100" cy="177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59A688-DDA1-B05C-BF19-371B31AC7ED1}"/>
                  </a:ext>
                </a:extLst>
              </p:cNvPr>
              <p:cNvSpPr txBox="1"/>
              <p:nvPr/>
            </p:nvSpPr>
            <p:spPr>
              <a:xfrm>
                <a:off x="4256565" y="3779693"/>
                <a:ext cx="3086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59A688-DDA1-B05C-BF19-371B31AC7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65" y="3779693"/>
                <a:ext cx="30867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AC9D137-3B5B-609D-E3BF-45EA6AFE78BF}"/>
              </a:ext>
            </a:extLst>
          </p:cNvPr>
          <p:cNvSpPr/>
          <p:nvPr/>
        </p:nvSpPr>
        <p:spPr>
          <a:xfrm>
            <a:off x="3699726" y="4247568"/>
            <a:ext cx="586596" cy="1316635"/>
          </a:xfrm>
          <a:custGeom>
            <a:avLst/>
            <a:gdLst>
              <a:gd name="connsiteX0" fmla="*/ 0 w 586596"/>
              <a:gd name="connsiteY0" fmla="*/ 879895 h 1212666"/>
              <a:gd name="connsiteX1" fmla="*/ 258793 w 586596"/>
              <a:gd name="connsiteY1" fmla="*/ 1164567 h 1212666"/>
              <a:gd name="connsiteX2" fmla="*/ 586596 w 586596"/>
              <a:gd name="connsiteY2" fmla="*/ 0 h 121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596" h="1212666">
                <a:moveTo>
                  <a:pt x="0" y="879895"/>
                </a:moveTo>
                <a:cubicBezTo>
                  <a:pt x="80513" y="1095555"/>
                  <a:pt x="161027" y="1311216"/>
                  <a:pt x="258793" y="1164567"/>
                </a:cubicBezTo>
                <a:cubicBezTo>
                  <a:pt x="356559" y="1017918"/>
                  <a:pt x="586596" y="0"/>
                  <a:pt x="586596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648737-9BA4-F61A-CADB-27AD317AF62E}"/>
                  </a:ext>
                </a:extLst>
              </p:cNvPr>
              <p:cNvSpPr txBox="1"/>
              <p:nvPr/>
            </p:nvSpPr>
            <p:spPr>
              <a:xfrm>
                <a:off x="3319494" y="5606229"/>
                <a:ext cx="1543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=1.8</m:t>
                      </m:r>
                    </m:oMath>
                  </m:oMathPara>
                </a14:m>
                <a:endParaRPr lang="zh-CN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648737-9BA4-F61A-CADB-27AD317AF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94" y="5606229"/>
                <a:ext cx="154394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E118E13D-A23A-E532-33D8-9FBA033F3842}"/>
              </a:ext>
            </a:extLst>
          </p:cNvPr>
          <p:cNvSpPr/>
          <p:nvPr/>
        </p:nvSpPr>
        <p:spPr>
          <a:xfrm>
            <a:off x="9223688" y="6164386"/>
            <a:ext cx="165100" cy="1778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2A332F-8FFC-0564-180C-6C353C17B939}"/>
                  </a:ext>
                </a:extLst>
              </p:cNvPr>
              <p:cNvSpPr txBox="1"/>
              <p:nvPr/>
            </p:nvSpPr>
            <p:spPr>
              <a:xfrm>
                <a:off x="9223687" y="6314988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2A332F-8FFC-0564-180C-6C353C17B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687" y="6314988"/>
                <a:ext cx="23538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8336B063-5E55-047C-3EEA-38473DB69B07}"/>
              </a:ext>
            </a:extLst>
          </p:cNvPr>
          <p:cNvSpPr/>
          <p:nvPr/>
        </p:nvSpPr>
        <p:spPr>
          <a:xfrm>
            <a:off x="8616963" y="4933160"/>
            <a:ext cx="165100" cy="1778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2EC96-A546-8529-C358-432AAED559B2}"/>
                  </a:ext>
                </a:extLst>
              </p:cNvPr>
              <p:cNvSpPr txBox="1"/>
              <p:nvPr/>
            </p:nvSpPr>
            <p:spPr>
              <a:xfrm>
                <a:off x="8581820" y="5091040"/>
                <a:ext cx="2246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2EC96-A546-8529-C358-432AAED5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820" y="5091040"/>
                <a:ext cx="224612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3AE16F-AA40-B6F2-0E2E-899EF5A8CD56}"/>
                  </a:ext>
                </a:extLst>
              </p:cNvPr>
              <p:cNvSpPr txBox="1"/>
              <p:nvPr/>
            </p:nvSpPr>
            <p:spPr>
              <a:xfrm>
                <a:off x="5007867" y="4831637"/>
                <a:ext cx="252133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1.8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1.3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=0.25</m:t>
                      </m:r>
                    </m:oMath>
                  </m:oMathPara>
                </a14:m>
                <a:endParaRPr lang="zh-CN" altLang="en-US" sz="2000" i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3AE16F-AA40-B6F2-0E2E-899EF5A8C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67" y="4831637"/>
                <a:ext cx="2521331" cy="615553"/>
              </a:xfrm>
              <a:prstGeom prst="rect">
                <a:avLst/>
              </a:prstGeom>
              <a:blipFill>
                <a:blip r:embed="rId11"/>
                <a:stretch>
                  <a:fillRect l="-2421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6CED42-67A5-D03E-6685-5415E0A584E4}"/>
                  </a:ext>
                </a:extLst>
              </p:cNvPr>
              <p:cNvSpPr txBox="1"/>
              <p:nvPr/>
            </p:nvSpPr>
            <p:spPr>
              <a:xfrm>
                <a:off x="7342391" y="5579388"/>
                <a:ext cx="22161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=1.3</m:t>
                      </m:r>
                    </m:oMath>
                  </m:oMathPara>
                </a14:m>
                <a:endParaRPr lang="zh-CN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6CED42-67A5-D03E-6685-5415E0A58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391" y="5579388"/>
                <a:ext cx="2216128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15F574D-4CD9-AC6E-4BEE-4BDDCD8EF276}"/>
              </a:ext>
            </a:extLst>
          </p:cNvPr>
          <p:cNvSpPr/>
          <p:nvPr/>
        </p:nvSpPr>
        <p:spPr>
          <a:xfrm>
            <a:off x="8815224" y="5123515"/>
            <a:ext cx="435159" cy="983410"/>
          </a:xfrm>
          <a:custGeom>
            <a:avLst/>
            <a:gdLst>
              <a:gd name="connsiteX0" fmla="*/ 0 w 435159"/>
              <a:gd name="connsiteY0" fmla="*/ 51757 h 983410"/>
              <a:gd name="connsiteX1" fmla="*/ 370936 w 435159"/>
              <a:gd name="connsiteY1" fmla="*/ 103516 h 983410"/>
              <a:gd name="connsiteX2" fmla="*/ 422695 w 435159"/>
              <a:gd name="connsiteY2" fmla="*/ 983410 h 9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159" h="983410">
                <a:moveTo>
                  <a:pt x="0" y="51757"/>
                </a:moveTo>
                <a:cubicBezTo>
                  <a:pt x="150243" y="-1"/>
                  <a:pt x="300487" y="-51759"/>
                  <a:pt x="370936" y="103516"/>
                </a:cubicBezTo>
                <a:cubicBezTo>
                  <a:pt x="441385" y="258791"/>
                  <a:pt x="445699" y="826697"/>
                  <a:pt x="422695" y="983410"/>
                </a:cubicBezTo>
              </a:path>
            </a:pathLst>
          </a:custGeom>
          <a:noFill/>
          <a:ln w="1905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7DED-B115-8D39-B01F-98CA8940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48C60-EB00-53E7-9470-241E11DF6BAC}"/>
              </a:ext>
            </a:extLst>
          </p:cNvPr>
          <p:cNvSpPr txBox="1"/>
          <p:nvPr/>
        </p:nvSpPr>
        <p:spPr>
          <a:xfrm>
            <a:off x="9977480" y="5262524"/>
            <a:ext cx="238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Mémoli</a:t>
            </a:r>
            <a:r>
              <a:rPr lang="en-US" sz="18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743385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53E-3318-39D1-9B8A-D4902B3216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7810" y="314327"/>
            <a:ext cx="10538205" cy="1179513"/>
          </a:xfrm>
        </p:spPr>
        <p:txBody>
          <a:bodyPr>
            <a:normAutofit fontScale="90000"/>
          </a:bodyPr>
          <a:lstStyle/>
          <a:p>
            <a:r>
              <a:rPr lang="en-US" dirty="0"/>
              <a:t>Fused Gromov-Wasserstein (FGW)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288131" y="1482211"/>
                <a:ext cx="11615737" cy="4508500"/>
              </a:xfrm>
            </p:spPr>
            <p:txBody>
              <a:bodyPr/>
              <a:lstStyle/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𝐹𝐺𝑊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zh-CN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altLang="zh-CN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altLang="zh-CN" dirty="0"/>
                  <a:t>Combination of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Wasserstein distance</a:t>
                </a:r>
                <a:r>
                  <a:rPr lang="en-US" altLang="zh-CN" dirty="0"/>
                  <a:t> and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GW distance</a:t>
                </a:r>
                <a:endParaRPr lang="en-US" altLang="zh-CN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dirty="0"/>
                  <a:t>: balance hyperparameter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3F6E-5AF3-E2C1-59F3-E8D0B3BF1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88131" y="1482211"/>
                <a:ext cx="11615737" cy="45085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094B2-4D43-27D2-5575-550CD51910DF}"/>
                  </a:ext>
                </a:extLst>
              </p:cNvPr>
              <p:cNvSpPr txBox="1"/>
              <p:nvPr/>
            </p:nvSpPr>
            <p:spPr>
              <a:xfrm>
                <a:off x="1382114" y="3490998"/>
                <a:ext cx="3763653" cy="507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: geometric location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094B2-4D43-27D2-5575-550CD5191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14" y="3490998"/>
                <a:ext cx="3763653" cy="507703"/>
              </a:xfrm>
              <a:prstGeom prst="rect">
                <a:avLst/>
              </a:prstGeom>
              <a:blipFill>
                <a:blip r:embed="rId4"/>
                <a:stretch>
                  <a:fillRect r="-324" b="-1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B1F16-8D30-16EB-5C0C-3494AAC52F7E}"/>
                  </a:ext>
                </a:extLst>
              </p:cNvPr>
              <p:cNvSpPr txBox="1"/>
              <p:nvPr/>
            </p:nvSpPr>
            <p:spPr>
              <a:xfrm>
                <a:off x="6451053" y="3548746"/>
                <a:ext cx="528755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: intrinsic tree structure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B1F16-8D30-16EB-5C0C-3494AAC52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053" y="3548746"/>
                <a:ext cx="5287555" cy="400110"/>
              </a:xfrm>
              <a:prstGeom prst="rect">
                <a:avLst/>
              </a:prstGeom>
              <a:blipFill>
                <a:blip r:embed="rId5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olorful balls&#10;&#10;Description automatically generated">
            <a:extLst>
              <a:ext uri="{FF2B5EF4-FFF2-40B4-BE49-F238E27FC236}">
                <a16:creationId xmlns:a16="http://schemas.microsoft.com/office/drawing/2014/main" id="{2B3031DD-4B3F-4D6F-901B-5DD7EEA3D5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6940" r="22857" b="6940"/>
          <a:stretch/>
        </p:blipFill>
        <p:spPr>
          <a:xfrm>
            <a:off x="834371" y="3998701"/>
            <a:ext cx="2544972" cy="2544972"/>
          </a:xfrm>
          <a:prstGeom prst="rect">
            <a:avLst/>
          </a:prstGeom>
        </p:spPr>
      </p:pic>
      <p:pic>
        <p:nvPicPr>
          <p:cNvPr id="11" name="Picture 10" descr="A group of colorful balls&#10;&#10;Description automatically generated">
            <a:extLst>
              <a:ext uri="{FF2B5EF4-FFF2-40B4-BE49-F238E27FC236}">
                <a16:creationId xmlns:a16="http://schemas.microsoft.com/office/drawing/2014/main" id="{0ED0C257-EE6F-5C1D-63FC-501E0E1AA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6940" r="22857" b="6940"/>
          <a:stretch/>
        </p:blipFill>
        <p:spPr>
          <a:xfrm>
            <a:off x="3452690" y="3998701"/>
            <a:ext cx="2544972" cy="2544972"/>
          </a:xfrm>
          <a:prstGeom prst="rect">
            <a:avLst/>
          </a:prstGeom>
        </p:spPr>
      </p:pic>
      <p:pic>
        <p:nvPicPr>
          <p:cNvPr id="12" name="Picture 11" descr="A screenshot of a diagram&#10;&#10;Description automatically generated">
            <a:extLst>
              <a:ext uri="{FF2B5EF4-FFF2-40B4-BE49-F238E27FC236}">
                <a16:creationId xmlns:a16="http://schemas.microsoft.com/office/drawing/2014/main" id="{CC93EE50-596C-342F-9FF7-B474BF3394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3333" r="10582" b="12222"/>
          <a:stretch/>
        </p:blipFill>
        <p:spPr>
          <a:xfrm>
            <a:off x="7015397" y="4009994"/>
            <a:ext cx="2082459" cy="2544972"/>
          </a:xfrm>
          <a:prstGeom prst="rect">
            <a:avLst/>
          </a:prstGeom>
        </p:spPr>
      </p:pic>
      <p:pic>
        <p:nvPicPr>
          <p:cNvPr id="14" name="Picture 1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C3EC254-1221-EC1E-E5E9-083969182A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2755" r="10519" b="11480"/>
          <a:stretch/>
        </p:blipFill>
        <p:spPr>
          <a:xfrm>
            <a:off x="9241058" y="3998701"/>
            <a:ext cx="2064300" cy="25675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63B65-3EA8-DD2E-08DD-50586340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97510-B12A-8A2C-7465-BA3ABED67462}"/>
              </a:ext>
            </a:extLst>
          </p:cNvPr>
          <p:cNvSpPr/>
          <p:nvPr/>
        </p:nvSpPr>
        <p:spPr>
          <a:xfrm>
            <a:off x="9839743" y="2461669"/>
            <a:ext cx="20994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Vayer</a:t>
            </a:r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09371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5EDF-3980-1DC2-59A0-F420881C36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082" y="548641"/>
            <a:ext cx="10167937" cy="1179513"/>
          </a:xfrm>
        </p:spPr>
        <p:txBody>
          <a:bodyPr>
            <a:normAutofit/>
          </a:bodyPr>
          <a:lstStyle/>
          <a:p>
            <a:r>
              <a:rPr lang="en-US" dirty="0"/>
              <a:t>Partial Optimal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EC43630-AD03-36B8-72B3-CEED396F993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93182" y="1999727"/>
                <a:ext cx="6100763" cy="4508500"/>
              </a:xfrm>
            </p:spPr>
            <p:txBody>
              <a:bodyPr/>
              <a:lstStyle/>
              <a:p>
                <a:r>
                  <a:rPr lang="en-US" altLang="zh-CN" dirty="0"/>
                  <a:t>Optimal Transport forces a full probabilistic matching.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altLang="zh-CN" dirty="0"/>
                  <a:t>  </a:t>
                </a:r>
              </a:p>
              <a:p>
                <a:r>
                  <a:rPr lang="en-US" altLang="zh-CN" dirty="0"/>
                  <a:t>Partial Optimal Transport allows certain probability to be ignored. 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(0&lt;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≤1)</m:t>
                        </m:r>
                      </m:e>
                    </m:nary>
                  </m:oMath>
                </a14:m>
                <a:r>
                  <a:rPr lang="en-US" altLang="zh-CN" dirty="0"/>
                  <a:t>  </a:t>
                </a:r>
              </a:p>
              <a:p>
                <a:pPr lvl="1"/>
                <a:r>
                  <a:rPr lang="en-US" altLang="zh-CN" dirty="0"/>
                  <a:t>More robust to noise</a:t>
                </a:r>
              </a:p>
              <a:p>
                <a:endParaRPr lang="zh-CN" altLang="en-US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EC43630-AD03-36B8-72B3-CEED396F9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93182" y="1999727"/>
                <a:ext cx="6100763" cy="4508500"/>
              </a:xfrm>
              <a:blipFill>
                <a:blip r:embed="rId3"/>
                <a:stretch>
                  <a:fillRect l="-1800" t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C50DA0-E1B0-2AE2-A0DB-C68A151C7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9727"/>
            <a:ext cx="6014392" cy="4309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D071B0-0AB8-DDAB-F43E-3976337BF00F}"/>
                  </a:ext>
                </a:extLst>
              </p:cNvPr>
              <p:cNvSpPr txBox="1"/>
              <p:nvPr/>
            </p:nvSpPr>
            <p:spPr>
              <a:xfrm>
                <a:off x="8331226" y="1304368"/>
                <a:ext cx="15439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=0.8</m:t>
                      </m:r>
                    </m:oMath>
                  </m:oMathPara>
                </a14:m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D071B0-0AB8-DDAB-F43E-3976337BF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26" y="1304368"/>
                <a:ext cx="154394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4B051-D3A9-E6A6-C178-9B279098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E8F3A-7BFB-D3E3-F7E6-75E4478C9206}"/>
              </a:ext>
            </a:extLst>
          </p:cNvPr>
          <p:cNvSpPr/>
          <p:nvPr/>
        </p:nvSpPr>
        <p:spPr>
          <a:xfrm>
            <a:off x="368750" y="6286498"/>
            <a:ext cx="22962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Chapel et al. 2020</a:t>
            </a:r>
          </a:p>
        </p:txBody>
      </p:sp>
    </p:spTree>
    <p:extLst>
      <p:ext uri="{BB962C8B-B14F-4D97-AF65-F5344CB8AC3E}">
        <p14:creationId xmlns:p14="http://schemas.microsoft.com/office/powerpoint/2010/main" val="27438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906F-51CA-00F5-A1B0-B63052B12154}"/>
              </a:ext>
            </a:extLst>
          </p:cNvPr>
          <p:cNvSpPr txBox="1">
            <a:spLocks/>
          </p:cNvSpPr>
          <p:nvPr/>
        </p:nvSpPr>
        <p:spPr>
          <a:xfrm>
            <a:off x="519174" y="249933"/>
            <a:ext cx="10538205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Partial Fused Gromov-Wasserstein (</a:t>
            </a:r>
            <a:r>
              <a:rPr lang="en-US" sz="3200" dirty="0" err="1"/>
              <a:t>pFGW</a:t>
            </a:r>
            <a:r>
              <a:rPr lang="en-US" sz="3200" dirty="0"/>
              <a:t>)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1DD0E-8458-E2B1-4D86-62F1A56CB7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500" y="1530854"/>
                <a:ext cx="11459548" cy="50772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𝑝𝐹𝐺𝑊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zh-CN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/>
                  <a:t> 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/>
                  <a:t> is restricted by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(0&lt;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≤1)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1DD0E-8458-E2B1-4D86-62F1A56CB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00" y="1530854"/>
                <a:ext cx="11459548" cy="5077213"/>
              </a:xfrm>
              <a:prstGeom prst="rect">
                <a:avLst/>
              </a:prstGeom>
              <a:blipFill>
                <a:blip r:embed="rId3"/>
                <a:stretch>
                  <a:fillRect l="-957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CF5E9-9863-F1CA-5993-32FAF662A7EA}"/>
                  </a:ext>
                </a:extLst>
              </p:cNvPr>
              <p:cNvSpPr txBox="1"/>
              <p:nvPr/>
            </p:nvSpPr>
            <p:spPr>
              <a:xfrm>
                <a:off x="244539" y="5327146"/>
                <a:ext cx="37003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 1, …, 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CF5E9-9863-F1CA-5993-32FAF662A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39" y="5327146"/>
                <a:ext cx="370031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A4D148-00A6-2B92-5E87-CDA11361F174}"/>
              </a:ext>
            </a:extLst>
          </p:cNvPr>
          <p:cNvCxnSpPr>
            <a:cxnSpLocks/>
          </p:cNvCxnSpPr>
          <p:nvPr/>
        </p:nvCxnSpPr>
        <p:spPr>
          <a:xfrm>
            <a:off x="5190186" y="2884868"/>
            <a:ext cx="165922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3D8E07-7D13-DF06-DD2E-79730234B204}"/>
              </a:ext>
            </a:extLst>
          </p:cNvPr>
          <p:cNvSpPr txBox="1"/>
          <p:nvPr/>
        </p:nvSpPr>
        <p:spPr>
          <a:xfrm>
            <a:off x="4556438" y="2960518"/>
            <a:ext cx="2926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geometric location</a:t>
            </a:r>
            <a:endParaRPr lang="en-US" sz="2400" dirty="0">
              <a:solidFill>
                <a:srgbClr val="00B0F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E6BE5D-A5F7-2A8A-23FF-C3D9ED137BF5}"/>
              </a:ext>
            </a:extLst>
          </p:cNvPr>
          <p:cNvCxnSpPr>
            <a:cxnSpLocks/>
          </p:cNvCxnSpPr>
          <p:nvPr/>
        </p:nvCxnSpPr>
        <p:spPr>
          <a:xfrm>
            <a:off x="7428964" y="2884868"/>
            <a:ext cx="253928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D1E630-8756-9824-26B2-2683ADB9E1B6}"/>
              </a:ext>
            </a:extLst>
          </p:cNvPr>
          <p:cNvSpPr txBox="1"/>
          <p:nvPr/>
        </p:nvSpPr>
        <p:spPr>
          <a:xfrm>
            <a:off x="7428964" y="2960518"/>
            <a:ext cx="3207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intrinsic tree structure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445EDC7-1B6D-82C0-7781-06804309C174}"/>
              </a:ext>
            </a:extLst>
          </p:cNvPr>
          <p:cNvSpPr/>
          <p:nvPr/>
        </p:nvSpPr>
        <p:spPr>
          <a:xfrm>
            <a:off x="785611" y="3696237"/>
            <a:ext cx="3700314" cy="1571223"/>
          </a:xfrm>
          <a:prstGeom prst="flowChartAlternateProcess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86E52-20A2-3A3D-3F99-AED8DFD783BC}"/>
              </a:ext>
            </a:extLst>
          </p:cNvPr>
          <p:cNvSpPr txBox="1"/>
          <p:nvPr/>
        </p:nvSpPr>
        <p:spPr>
          <a:xfrm>
            <a:off x="4485925" y="4246978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7030A0"/>
                </a:solidFill>
              </a:rPr>
              <a:t>partial optimal transport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F48C2E-9C4E-6364-1AD2-46548ECD31C3}"/>
              </a:ext>
            </a:extLst>
          </p:cNvPr>
          <p:cNvSpPr txBox="1"/>
          <p:nvPr/>
        </p:nvSpPr>
        <p:spPr>
          <a:xfrm>
            <a:off x="7033475" y="5863221"/>
            <a:ext cx="5158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Refer to the paper for more details…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1378E09-3B24-5F5D-3087-E65F2D9C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82AB-0742-00A5-4B5D-3331CD01B7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541" y="0"/>
            <a:ext cx="10167937" cy="1179513"/>
          </a:xfrm>
        </p:spPr>
        <p:txBody>
          <a:bodyPr/>
          <a:lstStyle/>
          <a:p>
            <a:r>
              <a:rPr lang="en-US" dirty="0"/>
              <a:t>Topological Descriptors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704A2-11BE-032E-B1A2-5BC82B24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49"/>
          <a:stretch/>
        </p:blipFill>
        <p:spPr>
          <a:xfrm>
            <a:off x="4097924" y="1106457"/>
            <a:ext cx="4576140" cy="1876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49420C-FDA7-8489-007F-129C541A0A5C}"/>
              </a:ext>
            </a:extLst>
          </p:cNvPr>
          <p:cNvSpPr/>
          <p:nvPr/>
        </p:nvSpPr>
        <p:spPr>
          <a:xfrm>
            <a:off x="5494404" y="3128174"/>
            <a:ext cx="17831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Merge Tree</a:t>
            </a:r>
          </a:p>
        </p:txBody>
      </p:sp>
      <p:pic>
        <p:nvPicPr>
          <p:cNvPr id="8" name="Picture 7" descr="A colorful pyramids with balls&#10;&#10;Description automatically generated">
            <a:extLst>
              <a:ext uri="{FF2B5EF4-FFF2-40B4-BE49-F238E27FC236}">
                <a16:creationId xmlns:a16="http://schemas.microsoft.com/office/drawing/2014/main" id="{2A3F2E2A-C0BE-78BF-647A-C86229EE6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53" t="17207" r="31013" b="14190"/>
          <a:stretch/>
        </p:blipFill>
        <p:spPr>
          <a:xfrm>
            <a:off x="6771119" y="3980874"/>
            <a:ext cx="3058345" cy="20155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C25302-42D4-8AA8-A472-9F808D6985A6}"/>
              </a:ext>
            </a:extLst>
          </p:cNvPr>
          <p:cNvSpPr/>
          <p:nvPr/>
        </p:nvSpPr>
        <p:spPr>
          <a:xfrm>
            <a:off x="7277241" y="5996468"/>
            <a:ext cx="2418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Morse Complex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19F7A-F987-E7D9-C9E1-79AC5673D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047" y="3980874"/>
            <a:ext cx="4576140" cy="23298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28BED9-3D10-570A-7108-7FD770118035}"/>
              </a:ext>
            </a:extLst>
          </p:cNvPr>
          <p:cNvSpPr/>
          <p:nvPr/>
        </p:nvSpPr>
        <p:spPr>
          <a:xfrm>
            <a:off x="2926612" y="6310751"/>
            <a:ext cx="2019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Contour Tree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54C7BF-48DD-17CF-879D-A03B6138F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666" y="131910"/>
            <a:ext cx="2997729" cy="3063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853CA6-3C59-347B-5D13-E2841B7E9040}"/>
              </a:ext>
            </a:extLst>
          </p:cNvPr>
          <p:cNvSpPr/>
          <p:nvPr/>
        </p:nvSpPr>
        <p:spPr>
          <a:xfrm>
            <a:off x="9430008" y="3195106"/>
            <a:ext cx="20919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Reeb Graph</a:t>
            </a:r>
          </a:p>
          <a:p>
            <a:pPr algn="ctr"/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Wang et al.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E3B1E9-9113-F9FC-F0BE-353F63A9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64" y="1110953"/>
            <a:ext cx="3629089" cy="18760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A62A5C-ABA3-61E2-CD3F-0BBD9CCFEE3A}"/>
              </a:ext>
            </a:extLst>
          </p:cNvPr>
          <p:cNvSpPr/>
          <p:nvPr/>
        </p:nvSpPr>
        <p:spPr>
          <a:xfrm>
            <a:off x="514324" y="3099212"/>
            <a:ext cx="3050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Persistence Diagram</a:t>
            </a:r>
          </a:p>
          <a:p>
            <a:pPr algn="ctr"/>
            <a:r>
              <a:rPr lang="en-US" sz="2000" i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Sisouk et al. 2023</a:t>
            </a:r>
            <a:endParaRPr lang="en-US" sz="2000" b="0" i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D912D3C-8429-D701-3B59-BAD897655077}"/>
              </a:ext>
            </a:extLst>
          </p:cNvPr>
          <p:cNvSpPr/>
          <p:nvPr/>
        </p:nvSpPr>
        <p:spPr>
          <a:xfrm>
            <a:off x="2362536" y="1022350"/>
            <a:ext cx="7601860" cy="54856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227A0D-E032-C922-A51E-145224226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530027" y="1786044"/>
            <a:ext cx="1689818" cy="194037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94FA6-9A93-6C6F-3CBD-DBCDE5026326}"/>
              </a:ext>
            </a:extLst>
          </p:cNvPr>
          <p:cNvSpPr/>
          <p:nvPr/>
        </p:nvSpPr>
        <p:spPr>
          <a:xfrm>
            <a:off x="4968654" y="3309488"/>
            <a:ext cx="203580" cy="27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C83DD5-2E84-4360-602F-5F6AE32B0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898155" y="1786044"/>
            <a:ext cx="1692669" cy="194037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58D1BB3-EEF7-937C-9E6F-2EABEA14FE9D}"/>
              </a:ext>
            </a:extLst>
          </p:cNvPr>
          <p:cNvSpPr/>
          <p:nvPr/>
        </p:nvSpPr>
        <p:spPr>
          <a:xfrm>
            <a:off x="8369176" y="3331757"/>
            <a:ext cx="203580" cy="27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5A3023-1F88-417A-7C31-11EC0DECF19F}"/>
              </a:ext>
            </a:extLst>
          </p:cNvPr>
          <p:cNvSpPr/>
          <p:nvPr/>
        </p:nvSpPr>
        <p:spPr>
          <a:xfrm>
            <a:off x="3538545" y="1136178"/>
            <a:ext cx="51149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Comparing topological descriptors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D491F3-53A4-670B-329B-805FA8997CA2}"/>
              </a:ext>
            </a:extLst>
          </p:cNvPr>
          <p:cNvSpPr/>
          <p:nvPr/>
        </p:nvSpPr>
        <p:spPr>
          <a:xfrm>
            <a:off x="4419985" y="3883325"/>
            <a:ext cx="34990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Comparing scalar fields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1D35165-FA91-283B-1F20-DDFC074B1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44" y="4442539"/>
            <a:ext cx="2946330" cy="18300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86C09A-BFF1-154C-939B-245B760A8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3400" y="4448589"/>
            <a:ext cx="2552941" cy="1829203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DBDA64C-E72B-F66C-3405-B51E653921F7}"/>
              </a:ext>
            </a:extLst>
          </p:cNvPr>
          <p:cNvSpPr/>
          <p:nvPr/>
        </p:nvSpPr>
        <p:spPr>
          <a:xfrm>
            <a:off x="4325528" y="2587860"/>
            <a:ext cx="105359" cy="1130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E08E0EE-F3A3-A32E-B182-51C35B96E5F8}"/>
              </a:ext>
            </a:extLst>
          </p:cNvPr>
          <p:cNvSpPr/>
          <p:nvPr/>
        </p:nvSpPr>
        <p:spPr>
          <a:xfrm>
            <a:off x="7284390" y="2519567"/>
            <a:ext cx="105359" cy="1130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82355DE-A565-C03E-19BE-481640D05D5A}"/>
              </a:ext>
            </a:extLst>
          </p:cNvPr>
          <p:cNvSpPr/>
          <p:nvPr/>
        </p:nvSpPr>
        <p:spPr>
          <a:xfrm>
            <a:off x="7857101" y="2532166"/>
            <a:ext cx="105359" cy="1130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E8B744-E63D-9EF7-CB0A-7D3BDEC1BA60}"/>
              </a:ext>
            </a:extLst>
          </p:cNvPr>
          <p:cNvSpPr/>
          <p:nvPr/>
        </p:nvSpPr>
        <p:spPr>
          <a:xfrm>
            <a:off x="4325368" y="3582866"/>
            <a:ext cx="105359" cy="1130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E48CDD-ED6E-2C2C-0F84-CA855D9DCE20}"/>
              </a:ext>
            </a:extLst>
          </p:cNvPr>
          <p:cNvSpPr/>
          <p:nvPr/>
        </p:nvSpPr>
        <p:spPr>
          <a:xfrm>
            <a:off x="7857101" y="3582866"/>
            <a:ext cx="105359" cy="1130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0B7F12D-4A81-D57E-38E0-3CBA68AB425E}"/>
              </a:ext>
            </a:extLst>
          </p:cNvPr>
          <p:cNvSpPr/>
          <p:nvPr/>
        </p:nvSpPr>
        <p:spPr>
          <a:xfrm>
            <a:off x="3577974" y="1832891"/>
            <a:ext cx="105359" cy="113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67C6946-4787-8D07-2ED6-AFAEB9445504}"/>
              </a:ext>
            </a:extLst>
          </p:cNvPr>
          <p:cNvSpPr/>
          <p:nvPr/>
        </p:nvSpPr>
        <p:spPr>
          <a:xfrm>
            <a:off x="5072061" y="2442169"/>
            <a:ext cx="105359" cy="113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B1D32B-CE0A-FC63-C459-3B2B9A93FFF3}"/>
              </a:ext>
            </a:extLst>
          </p:cNvPr>
          <p:cNvSpPr/>
          <p:nvPr/>
        </p:nvSpPr>
        <p:spPr>
          <a:xfrm>
            <a:off x="8432062" y="2309387"/>
            <a:ext cx="105359" cy="113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6F21CDD-F6A4-6FCA-10E3-684B6E37F7CF}"/>
              </a:ext>
            </a:extLst>
          </p:cNvPr>
          <p:cNvSpPr/>
          <p:nvPr/>
        </p:nvSpPr>
        <p:spPr>
          <a:xfrm>
            <a:off x="7609110" y="2422397"/>
            <a:ext cx="105359" cy="113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1B9200-641F-8BA2-D575-9DC37FF407A1}"/>
              </a:ext>
            </a:extLst>
          </p:cNvPr>
          <p:cNvSpPr/>
          <p:nvPr/>
        </p:nvSpPr>
        <p:spPr>
          <a:xfrm>
            <a:off x="6937623" y="1815333"/>
            <a:ext cx="105359" cy="1130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288F5CD-5998-F5BD-B750-BC8C10DFA160}"/>
              </a:ext>
            </a:extLst>
          </p:cNvPr>
          <p:cNvSpPr txBox="1"/>
          <p:nvPr/>
        </p:nvSpPr>
        <p:spPr>
          <a:xfrm>
            <a:off x="3117762" y="4465681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 local maxima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BA4BD5-37D8-62F5-E241-2CE050AA9CBA}"/>
              </a:ext>
            </a:extLst>
          </p:cNvPr>
          <p:cNvSpPr txBox="1"/>
          <p:nvPr/>
        </p:nvSpPr>
        <p:spPr>
          <a:xfrm>
            <a:off x="7728157" y="5912366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 local maxima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8452AC-7E48-E772-B1A3-6982C8D6155E}"/>
              </a:ext>
            </a:extLst>
          </p:cNvPr>
          <p:cNvSpPr txBox="1"/>
          <p:nvPr/>
        </p:nvSpPr>
        <p:spPr>
          <a:xfrm>
            <a:off x="4161065" y="1838980"/>
            <a:ext cx="1028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 leaves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CAC0A1E-3F3E-D277-16AA-748DFB29DC87}"/>
              </a:ext>
            </a:extLst>
          </p:cNvPr>
          <p:cNvSpPr txBox="1"/>
          <p:nvPr/>
        </p:nvSpPr>
        <p:spPr>
          <a:xfrm>
            <a:off x="7505262" y="1832891"/>
            <a:ext cx="1028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leaves </a:t>
            </a:r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E4BABF2D-6B5E-6F80-FAD4-B77C03E5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8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  <p:bldP spid="28" grpId="0"/>
      <p:bldP spid="33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9" grpId="0"/>
      <p:bldP spid="70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3F1A-A8E6-C11E-1709-E6C13B5C2E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9963" y="0"/>
            <a:ext cx="10167937" cy="117951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21" name="vortexwithmin">
            <a:hlinkClick r:id="" action="ppaction://media"/>
            <a:extLst>
              <a:ext uri="{FF2B5EF4-FFF2-40B4-BE49-F238E27FC236}">
                <a16:creationId xmlns:a16="http://schemas.microsoft.com/office/drawing/2014/main" id="{A4668E9C-2CDF-7A6F-D867-5598373C8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799" t="41898" r="9284" b="41435"/>
          <a:stretch/>
        </p:blipFill>
        <p:spPr>
          <a:xfrm>
            <a:off x="208144" y="4464966"/>
            <a:ext cx="6258644" cy="861282"/>
          </a:xfrm>
          <a:prstGeom prst="rect">
            <a:avLst/>
          </a:prstGeom>
        </p:spPr>
      </p:pic>
      <p:pic>
        <p:nvPicPr>
          <p:cNvPr id="23" name="Picture 22" descr="A black background with colorful lines&#10;&#10;Description automatically generated">
            <a:extLst>
              <a:ext uri="{FF2B5EF4-FFF2-40B4-BE49-F238E27FC236}">
                <a16:creationId xmlns:a16="http://schemas.microsoft.com/office/drawing/2014/main" id="{61655B14-FAEE-5A69-5FA3-ADBA73F77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28092" r="6409" b="25842"/>
          <a:stretch/>
        </p:blipFill>
        <p:spPr>
          <a:xfrm>
            <a:off x="208144" y="1863595"/>
            <a:ext cx="6258644" cy="16612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8B1B8C-05F5-0604-9FD8-E4D2CF2EB88F}"/>
              </a:ext>
            </a:extLst>
          </p:cNvPr>
          <p:cNvSpPr txBox="1"/>
          <p:nvPr/>
        </p:nvSpPr>
        <p:spPr>
          <a:xfrm>
            <a:off x="1487309" y="5678609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Vortex Street</a:t>
            </a:r>
            <a:endParaRPr lang="en-US" sz="2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DB1EED-1CAC-2BD9-1976-84099B685D19}"/>
              </a:ext>
            </a:extLst>
          </p:cNvPr>
          <p:cNvCxnSpPr>
            <a:cxnSpLocks/>
          </p:cNvCxnSpPr>
          <p:nvPr/>
        </p:nvCxnSpPr>
        <p:spPr>
          <a:xfrm flipH="1" flipV="1">
            <a:off x="194561" y="1739984"/>
            <a:ext cx="309093" cy="16042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1BAC560-33DD-69D3-C6E6-CB8D40B2F9D2}"/>
              </a:ext>
            </a:extLst>
          </p:cNvPr>
          <p:cNvSpPr txBox="1"/>
          <p:nvPr/>
        </p:nvSpPr>
        <p:spPr>
          <a:xfrm>
            <a:off x="-60866" y="1216513"/>
            <a:ext cx="500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T</a:t>
            </a:r>
            <a:endParaRPr lang="en-US" sz="2400" b="1" dirty="0"/>
          </a:p>
        </p:txBody>
      </p:sp>
      <p:pic>
        <p:nvPicPr>
          <p:cNvPr id="34" name="heatedcylinder">
            <a:hlinkClick r:id="" action="ppaction://media"/>
            <a:extLst>
              <a:ext uri="{FF2B5EF4-FFF2-40B4-BE49-F238E27FC236}">
                <a16:creationId xmlns:a16="http://schemas.microsoft.com/office/drawing/2014/main" id="{216E3DE3-B5EB-C6C5-DFBD-0AE163E544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799" t="26343" r="13042" b="34315"/>
          <a:stretch/>
        </p:blipFill>
        <p:spPr>
          <a:xfrm>
            <a:off x="6956449" y="4079957"/>
            <a:ext cx="4791418" cy="1631300"/>
          </a:xfrm>
          <a:prstGeom prst="rect">
            <a:avLst/>
          </a:prstGeom>
        </p:spPr>
      </p:pic>
      <p:pic>
        <p:nvPicPr>
          <p:cNvPr id="35" name="Picture 34" descr="A rainbow colored lines on a purple surface&#10;&#10;Description automatically generated">
            <a:extLst>
              <a:ext uri="{FF2B5EF4-FFF2-40B4-BE49-F238E27FC236}">
                <a16:creationId xmlns:a16="http://schemas.microsoft.com/office/drawing/2014/main" id="{29A9D77D-E2FE-C903-7907-F7BD1513D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26250"/>
          <a:stretch/>
        </p:blipFill>
        <p:spPr>
          <a:xfrm>
            <a:off x="6480371" y="1195458"/>
            <a:ext cx="5743575" cy="244215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49C0F5A-755F-0731-27AE-E897B0ADEF96}"/>
              </a:ext>
            </a:extLst>
          </p:cNvPr>
          <p:cNvCxnSpPr>
            <a:cxnSpLocks/>
          </p:cNvCxnSpPr>
          <p:nvPr/>
        </p:nvCxnSpPr>
        <p:spPr>
          <a:xfrm flipV="1">
            <a:off x="11430891" y="1447345"/>
            <a:ext cx="0" cy="18351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CA924D-A60D-787A-5F4F-89076990D241}"/>
              </a:ext>
            </a:extLst>
          </p:cNvPr>
          <p:cNvSpPr txBox="1"/>
          <p:nvPr/>
        </p:nvSpPr>
        <p:spPr>
          <a:xfrm>
            <a:off x="11180476" y="915910"/>
            <a:ext cx="500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T</a:t>
            </a:r>
            <a:endParaRPr lang="en-US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75DFAD-4500-DB57-DC20-EDDD37B8E22E}"/>
              </a:ext>
            </a:extLst>
          </p:cNvPr>
          <p:cNvSpPr txBox="1"/>
          <p:nvPr/>
        </p:nvSpPr>
        <p:spPr>
          <a:xfrm>
            <a:off x="7502001" y="5909441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Heated Cylinder</a:t>
            </a:r>
            <a:endParaRPr lang="en-US" sz="2400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1DA8C3C-FBD2-268E-DCA6-6D08BB1B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7E28-3ADF-9AE7-FD4D-60874EFA7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750" y="0"/>
            <a:ext cx="10167937" cy="1179513"/>
          </a:xfrm>
        </p:spPr>
        <p:txBody>
          <a:bodyPr/>
          <a:lstStyle/>
          <a:p>
            <a:r>
              <a:rPr lang="en-US" dirty="0"/>
              <a:t>Probabilistic Feature Tracking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4F558-E1FF-93AB-638D-09A7A042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02" y="1089822"/>
            <a:ext cx="10418996" cy="5266457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6B7C2C27-6728-25A9-D0B5-246C4DBF7C4E}"/>
              </a:ext>
            </a:extLst>
          </p:cNvPr>
          <p:cNvSpPr/>
          <p:nvPr/>
        </p:nvSpPr>
        <p:spPr>
          <a:xfrm rot="8777703">
            <a:off x="3806787" y="5561589"/>
            <a:ext cx="845029" cy="803814"/>
          </a:xfrm>
          <a:prstGeom prst="arc">
            <a:avLst>
              <a:gd name="adj1" fmla="val 14054282"/>
              <a:gd name="adj2" fmla="val 684553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55AA-0F0A-13E9-02FB-93C105302774}"/>
              </a:ext>
            </a:extLst>
          </p:cNvPr>
          <p:cNvSpPr txBox="1"/>
          <p:nvPr/>
        </p:nvSpPr>
        <p:spPr>
          <a:xfrm>
            <a:off x="2379144" y="6327231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merge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A0562807-1840-8591-C3F6-A181EE0C7BFA}"/>
              </a:ext>
            </a:extLst>
          </p:cNvPr>
          <p:cNvSpPr/>
          <p:nvPr/>
        </p:nvSpPr>
        <p:spPr>
          <a:xfrm rot="8777703">
            <a:off x="7632144" y="5561589"/>
            <a:ext cx="845029" cy="803814"/>
          </a:xfrm>
          <a:prstGeom prst="arc">
            <a:avLst>
              <a:gd name="adj1" fmla="val 14054282"/>
              <a:gd name="adj2" fmla="val 684553"/>
            </a:avLst>
          </a:pr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9C46D-31A7-68A5-BDCE-3700F90377C0}"/>
              </a:ext>
            </a:extLst>
          </p:cNvPr>
          <p:cNvSpPr txBox="1"/>
          <p:nvPr/>
        </p:nvSpPr>
        <p:spPr>
          <a:xfrm>
            <a:off x="6204501" y="6327231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split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49CAD-271F-F016-7F72-19B053DF5B18}"/>
              </a:ext>
            </a:extLst>
          </p:cNvPr>
          <p:cNvSpPr txBox="1"/>
          <p:nvPr/>
        </p:nvSpPr>
        <p:spPr>
          <a:xfrm>
            <a:off x="4354344" y="1179513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merge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8B7B36-48DB-B320-71F4-B33BAD330877}"/>
              </a:ext>
            </a:extLst>
          </p:cNvPr>
          <p:cNvCxnSpPr>
            <a:cxnSpLocks/>
          </p:cNvCxnSpPr>
          <p:nvPr/>
        </p:nvCxnSpPr>
        <p:spPr>
          <a:xfrm flipH="1">
            <a:off x="5898524" y="1641178"/>
            <a:ext cx="197476" cy="1089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5EC11D-E572-8D31-6CBA-6D8D583F5B56}"/>
              </a:ext>
            </a:extLst>
          </p:cNvPr>
          <p:cNvSpPr txBox="1"/>
          <p:nvPr/>
        </p:nvSpPr>
        <p:spPr>
          <a:xfrm>
            <a:off x="6165545" y="1179512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split</a:t>
            </a:r>
            <a:endParaRPr lang="en-US" sz="2400" dirty="0">
              <a:solidFill>
                <a:srgbClr val="00B0F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E2DF5F-E82E-3F94-69F0-41254AB4CD92}"/>
              </a:ext>
            </a:extLst>
          </p:cNvPr>
          <p:cNvCxnSpPr>
            <a:cxnSpLocks/>
          </p:cNvCxnSpPr>
          <p:nvPr/>
        </p:nvCxnSpPr>
        <p:spPr>
          <a:xfrm>
            <a:off x="8015702" y="1628553"/>
            <a:ext cx="754811" cy="9451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FA93778-9400-6534-9264-B3AAD013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9" grpId="0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39A7E-4C2A-EEF9-8641-22A960D1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B37682-CE0F-22BE-CDC1-57AA6405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86A69-DC30-57A4-39CA-179A3A0C4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9989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A flexible framework to track topological features using merge trees</a:t>
            </a:r>
          </a:p>
          <a:p>
            <a:pPr lvl="1"/>
            <a:r>
              <a:rPr lang="en-US" dirty="0" err="1"/>
              <a:t>pFGW</a:t>
            </a:r>
            <a:r>
              <a:rPr lang="en-US" dirty="0"/>
              <a:t> distance between merge trees</a:t>
            </a:r>
          </a:p>
          <a:p>
            <a:pPr lvl="1"/>
            <a:r>
              <a:rPr lang="en-US" dirty="0"/>
              <a:t>Merge tree node matching for feature tracking</a:t>
            </a:r>
          </a:p>
          <a:p>
            <a:pPr lvl="1"/>
            <a:r>
              <a:rPr lang="en-US" dirty="0"/>
              <a:t>Probabilistic feature tracking graphs</a:t>
            </a:r>
          </a:p>
          <a:p>
            <a:pPr lvl="2"/>
            <a:r>
              <a:rPr lang="en-US" dirty="0"/>
              <a:t>Visualizing uncertainty of matching</a:t>
            </a:r>
          </a:p>
          <a:p>
            <a:pPr lvl="2"/>
            <a:r>
              <a:rPr lang="en-US" dirty="0"/>
              <a:t>Indicating feature merge/split events</a:t>
            </a:r>
          </a:p>
          <a:p>
            <a:r>
              <a:rPr lang="en-US" dirty="0">
                <a:solidFill>
                  <a:srgbClr val="002060"/>
                </a:solidFill>
              </a:rPr>
              <a:t>New stability results for GW distance between merge trees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See paper for details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DC0D0-80B5-E7DE-034A-34DE7B35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676F5-7C99-9FCF-60A9-BFE1C8DF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32666-F969-2A13-FF2A-D0D21241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16078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Tracking Low-Level Cloud Systems Based on Topology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28442-0D97-7336-C616-D37B8D82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F041F-FA02-5EA5-8676-44E04F4DEB86}"/>
              </a:ext>
            </a:extLst>
          </p:cNvPr>
          <p:cNvSpPr txBox="1"/>
          <p:nvPr/>
        </p:nvSpPr>
        <p:spPr>
          <a:xfrm>
            <a:off x="1187958" y="4162087"/>
            <a:ext cx="9959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Mingzhe Li, Dwaipayan Chatterjee, Franziska </a:t>
            </a:r>
            <a:r>
              <a:rPr lang="en-US" sz="2400" dirty="0" err="1"/>
              <a:t>Glassmeier</a:t>
            </a:r>
            <a:r>
              <a:rPr lang="en-US" sz="2400" dirty="0"/>
              <a:t>, Fabian Senf, Bei Wang</a:t>
            </a:r>
          </a:p>
        </p:txBody>
      </p:sp>
    </p:spTree>
    <p:extLst>
      <p:ext uri="{BB962C8B-B14F-4D97-AF65-F5344CB8AC3E}">
        <p14:creationId xmlns:p14="http://schemas.microsoft.com/office/powerpoint/2010/main" val="1434281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8A8213-0C56-9B8F-9021-7C626983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3B9B6-ABCC-92E7-2D0D-D5E6C54C4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478023"/>
            <a:ext cx="6840638" cy="4053051"/>
          </a:xfrm>
        </p:spPr>
        <p:txBody>
          <a:bodyPr>
            <a:normAutofit fontScale="92500"/>
          </a:bodyPr>
          <a:lstStyle/>
          <a:p>
            <a:r>
              <a:rPr lang="en-US" dirty="0"/>
              <a:t>Data: Satellite image of clouds</a:t>
            </a:r>
          </a:p>
          <a:p>
            <a:r>
              <a:rPr lang="en-US" dirty="0"/>
              <a:t>Scalar field: optical thickness</a:t>
            </a:r>
          </a:p>
          <a:p>
            <a:pPr lvl="1"/>
            <a:r>
              <a:rPr lang="en-US" dirty="0"/>
              <a:t>High-value regions --&gt; thick clouds</a:t>
            </a:r>
          </a:p>
          <a:p>
            <a:r>
              <a:rPr lang="en-US" dirty="0"/>
              <a:t>Task: tracking cloud systems</a:t>
            </a:r>
          </a:p>
          <a:p>
            <a:r>
              <a:rPr lang="en-US" dirty="0"/>
              <a:t>Difficulty:</a:t>
            </a:r>
          </a:p>
          <a:p>
            <a:pPr lvl="1"/>
            <a:r>
              <a:rPr lang="en-US" dirty="0"/>
              <a:t>Ambiguous definitions of clouds</a:t>
            </a:r>
          </a:p>
          <a:p>
            <a:pPr lvl="1"/>
            <a:r>
              <a:rPr lang="en-US" dirty="0"/>
              <a:t>High data complexity in terms of topology</a:t>
            </a:r>
          </a:p>
          <a:p>
            <a:pPr lvl="1"/>
            <a:r>
              <a:rPr lang="en-US" dirty="0"/>
              <a:t>Frequent feature appearance/disappearance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B9414-529C-6CA8-09DB-8C02A2218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39" y="6102107"/>
            <a:ext cx="2419350" cy="161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2EC32-26B3-B1A5-9B30-71C1B602E492}"/>
              </a:ext>
            </a:extLst>
          </p:cNvPr>
          <p:cNvSpPr txBox="1"/>
          <p:nvPr/>
        </p:nvSpPr>
        <p:spPr>
          <a:xfrm>
            <a:off x="6333225" y="5952236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min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A29ED-6DD3-A4A0-AF8E-05562C8FA210}"/>
              </a:ext>
            </a:extLst>
          </p:cNvPr>
          <p:cNvSpPr txBox="1"/>
          <p:nvPr/>
        </p:nvSpPr>
        <p:spPr>
          <a:xfrm>
            <a:off x="9653501" y="5952235"/>
            <a:ext cx="3700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max</a:t>
            </a:r>
            <a:endParaRPr lang="en-US" sz="24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D2D29C-ED56-233C-CEA7-3C0DB0DA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34</a:t>
            </a:fld>
            <a:endParaRPr lang="en-US"/>
          </a:p>
        </p:txBody>
      </p:sp>
      <p:pic>
        <p:nvPicPr>
          <p:cNvPr id="2" name="20180501_ShallowCumulus_rawSF">
            <a:hlinkClick r:id="" action="ppaction://media"/>
            <a:extLst>
              <a:ext uri="{FF2B5EF4-FFF2-40B4-BE49-F238E27FC236}">
                <a16:creationId xmlns:a16="http://schemas.microsoft.com/office/drawing/2014/main" id="{610985E0-3D45-0F6E-8E3E-994145D9C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t="6836" r="21987" b="6954"/>
          <a:stretch>
            <a:fillRect/>
          </a:stretch>
        </p:blipFill>
        <p:spPr>
          <a:xfrm>
            <a:off x="8410388" y="136525"/>
            <a:ext cx="2918273" cy="2939549"/>
          </a:xfrm>
          <a:prstGeom prst="rect">
            <a:avLst/>
          </a:prstGeom>
        </p:spPr>
      </p:pic>
      <p:pic>
        <p:nvPicPr>
          <p:cNvPr id="3" name="20230801_Stratocumulus_rawSF">
            <a:hlinkClick r:id="" action="ppaction://media"/>
            <a:extLst>
              <a:ext uri="{FF2B5EF4-FFF2-40B4-BE49-F238E27FC236}">
                <a16:creationId xmlns:a16="http://schemas.microsoft.com/office/drawing/2014/main" id="{AF919181-52E1-60FC-1E90-2701A258D6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2190" y="3056524"/>
            <a:ext cx="4514667" cy="2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D72F75-092D-EEB1-EDA4-26CD00DB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5" y="2320260"/>
            <a:ext cx="5764435" cy="3934047"/>
          </a:xfrm>
          <a:prstGeom prst="rect">
            <a:avLst/>
          </a:prstGeom>
        </p:spPr>
      </p:pic>
      <p:sp>
        <p:nvSpPr>
          <p:cNvPr id="2" name="Google Shape;49;p2">
            <a:extLst>
              <a:ext uri="{FF2B5EF4-FFF2-40B4-BE49-F238E27FC236}">
                <a16:creationId xmlns:a16="http://schemas.microsoft.com/office/drawing/2014/main" id="{7A62AAB8-3203-87FD-EB28-5A9D8B346E43}"/>
              </a:ext>
            </a:extLst>
          </p:cNvPr>
          <p:cNvSpPr txBox="1">
            <a:spLocks/>
          </p:cNvSpPr>
          <p:nvPr/>
        </p:nvSpPr>
        <p:spPr>
          <a:xfrm>
            <a:off x="535359" y="160244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Background: Cloud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D4CB3-1697-7B57-3C39-363B219A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42" y="2320260"/>
            <a:ext cx="5755299" cy="2783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174AE-7555-6B50-C814-F290CB75787A}"/>
              </a:ext>
            </a:extLst>
          </p:cNvPr>
          <p:cNvSpPr txBox="1"/>
          <p:nvPr/>
        </p:nvSpPr>
        <p:spPr>
          <a:xfrm>
            <a:off x="8739963" y="1582120"/>
            <a:ext cx="147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Cloud object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CC201B-4E3A-097F-DB91-B606B684695E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9478146" y="1951452"/>
            <a:ext cx="0" cy="71732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1C9C4-32AB-8537-E427-4AB2A6ED218C}"/>
              </a:ext>
            </a:extLst>
          </p:cNvPr>
          <p:cNvSpPr txBox="1"/>
          <p:nvPr/>
        </p:nvSpPr>
        <p:spPr>
          <a:xfrm>
            <a:off x="6489406" y="5473026"/>
            <a:ext cx="507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Contribution: geometrically close cloud objects are considered as a whole system, which we call a </a:t>
            </a:r>
            <a:r>
              <a:rPr lang="en-US" i="1" dirty="0"/>
              <a:t>cloud system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463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;p2">
            <a:extLst>
              <a:ext uri="{FF2B5EF4-FFF2-40B4-BE49-F238E27FC236}">
                <a16:creationId xmlns:a16="http://schemas.microsoft.com/office/drawing/2014/main" id="{105769D5-3201-684A-CFEE-7EEBF531CFE9}"/>
              </a:ext>
            </a:extLst>
          </p:cNvPr>
          <p:cNvSpPr txBox="1">
            <a:spLocks/>
          </p:cNvSpPr>
          <p:nvPr/>
        </p:nvSpPr>
        <p:spPr>
          <a:xfrm>
            <a:off x="535359" y="160244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Contribution: Merge Tree for Anchor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CA34A-24BB-DE97-2E12-B923F5A5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942"/>
          <a:stretch/>
        </p:blipFill>
        <p:spPr>
          <a:xfrm>
            <a:off x="4149590" y="1905310"/>
            <a:ext cx="6908399" cy="1844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5E083-85E2-4DBE-2F9A-B3F5C0F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458"/>
          <a:stretch/>
        </p:blipFill>
        <p:spPr>
          <a:xfrm>
            <a:off x="3015581" y="3813741"/>
            <a:ext cx="9176419" cy="2884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1BE32-2D65-FEF7-9E76-19E4909B7D4E}"/>
              </a:ext>
            </a:extLst>
          </p:cNvPr>
          <p:cNvSpPr txBox="1"/>
          <p:nvPr/>
        </p:nvSpPr>
        <p:spPr>
          <a:xfrm>
            <a:off x="535359" y="2534924"/>
            <a:ext cx="210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Merge Tree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5C5AC-245D-DEA5-372C-D6302A3505F1}"/>
              </a:ext>
            </a:extLst>
          </p:cNvPr>
          <p:cNvSpPr txBox="1"/>
          <p:nvPr/>
        </p:nvSpPr>
        <p:spPr>
          <a:xfrm>
            <a:off x="535359" y="4470918"/>
            <a:ext cx="3005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Maxima as anchor points for cloud object</a:t>
            </a:r>
          </a:p>
        </p:txBody>
      </p:sp>
    </p:spTree>
    <p:extLst>
      <p:ext uri="{BB962C8B-B14F-4D97-AF65-F5344CB8AC3E}">
        <p14:creationId xmlns:p14="http://schemas.microsoft.com/office/powerpoint/2010/main" val="1358905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23E2-4D07-E39D-A993-15F59F58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697" y="2682080"/>
            <a:ext cx="5688303" cy="3067637"/>
          </a:xfrm>
          <a:prstGeom prst="rect">
            <a:avLst/>
          </a:prstGeom>
        </p:spPr>
      </p:pic>
      <p:sp>
        <p:nvSpPr>
          <p:cNvPr id="4" name="Google Shape;49;p2">
            <a:extLst>
              <a:ext uri="{FF2B5EF4-FFF2-40B4-BE49-F238E27FC236}">
                <a16:creationId xmlns:a16="http://schemas.microsoft.com/office/drawing/2014/main" id="{885DB5AB-C3FF-01D3-0B12-0BE4F8694883}"/>
              </a:ext>
            </a:extLst>
          </p:cNvPr>
          <p:cNvSpPr txBox="1">
            <a:spLocks/>
          </p:cNvSpPr>
          <p:nvPr/>
        </p:nvSpPr>
        <p:spPr>
          <a:xfrm>
            <a:off x="523002" y="-210459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Tracking Anchor 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4527-1CCC-B50A-27CE-AA29264DC56F}"/>
              </a:ext>
            </a:extLst>
          </p:cNvPr>
          <p:cNvSpPr txBox="1"/>
          <p:nvPr/>
        </p:nvSpPr>
        <p:spPr>
          <a:xfrm>
            <a:off x="183116" y="1830631"/>
            <a:ext cx="648541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Framework</a:t>
            </a:r>
            <a:r>
              <a:rPr lang="en-US" sz="3200" b="1" dirty="0"/>
              <a:t>: </a:t>
            </a:r>
            <a:r>
              <a:rPr lang="en-US" sz="3200" b="1" dirty="0" err="1"/>
              <a:t>pFGW</a:t>
            </a:r>
            <a:r>
              <a:rPr lang="en-US" sz="3200" b="1" dirty="0"/>
              <a:t> distance</a:t>
            </a:r>
          </a:p>
          <a:p>
            <a:endParaRPr lang="en-US" sz="3200" b="1" dirty="0"/>
          </a:p>
          <a:p>
            <a:r>
              <a:rPr lang="en-US" sz="3200" dirty="0"/>
              <a:t>  - location as node attributes</a:t>
            </a:r>
          </a:p>
          <a:p>
            <a:endParaRPr lang="en-US" sz="3200" dirty="0"/>
          </a:p>
          <a:p>
            <a:r>
              <a:rPr lang="en-US" sz="3200" dirty="0"/>
              <a:t>  - tree distance as node relations</a:t>
            </a:r>
          </a:p>
          <a:p>
            <a:r>
              <a:rPr lang="en-US" sz="3200" dirty="0"/>
              <a:t>	</a:t>
            </a:r>
            <a:r>
              <a:rPr lang="en-US" sz="2400" dirty="0"/>
              <a:t>* Encoding locality of local maxima (within the same cloud object)</a:t>
            </a:r>
          </a:p>
          <a:p>
            <a:endParaRPr lang="en-US" sz="2400" dirty="0"/>
          </a:p>
          <a:p>
            <a:r>
              <a:rPr lang="en-US" sz="3200" dirty="0"/>
              <a:t>  - partial OT for flexible matching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2455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13CB4-0A67-0E65-2ABD-EEFA4B534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2">
            <a:extLst>
              <a:ext uri="{FF2B5EF4-FFF2-40B4-BE49-F238E27FC236}">
                <a16:creationId xmlns:a16="http://schemas.microsoft.com/office/drawing/2014/main" id="{856CDEF6-792D-41FB-AA4A-7910AC79306C}"/>
              </a:ext>
            </a:extLst>
          </p:cNvPr>
          <p:cNvSpPr txBox="1">
            <a:spLocks/>
          </p:cNvSpPr>
          <p:nvPr/>
        </p:nvSpPr>
        <p:spPr>
          <a:xfrm>
            <a:off x="535359" y="160244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Tracking Anchor Points for Cloud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D3B18-EAFC-F0BC-CF90-9426F147B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70" y="2531703"/>
            <a:ext cx="9981460" cy="327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43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D6307-BF9D-AE66-8237-E7950795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39</a:t>
            </a:fld>
            <a:endParaRPr lang="en-US"/>
          </a:p>
        </p:txBody>
      </p:sp>
      <p:pic>
        <p:nvPicPr>
          <p:cNvPr id="3" name="20180501_ShallowCumulus_rawSF">
            <a:hlinkClick r:id="" action="ppaction://media"/>
            <a:extLst>
              <a:ext uri="{FF2B5EF4-FFF2-40B4-BE49-F238E27FC236}">
                <a16:creationId xmlns:a16="http://schemas.microsoft.com/office/drawing/2014/main" id="{159CEB0E-556C-69B6-3C13-51A6A6C7A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2027" t="6836" r="21987" b="6954"/>
          <a:stretch>
            <a:fillRect/>
          </a:stretch>
        </p:blipFill>
        <p:spPr>
          <a:xfrm>
            <a:off x="510646" y="1290045"/>
            <a:ext cx="4914289" cy="4950117"/>
          </a:xfrm>
          <a:prstGeom prst="rect">
            <a:avLst/>
          </a:prstGeom>
        </p:spPr>
      </p:pic>
      <p:sp>
        <p:nvSpPr>
          <p:cNvPr id="5" name="Google Shape;49;p2">
            <a:extLst>
              <a:ext uri="{FF2B5EF4-FFF2-40B4-BE49-F238E27FC236}">
                <a16:creationId xmlns:a16="http://schemas.microsoft.com/office/drawing/2014/main" id="{96F855CD-9501-8AAF-2AAB-3A1DFB98CA8A}"/>
              </a:ext>
            </a:extLst>
          </p:cNvPr>
          <p:cNvSpPr txBox="1">
            <a:spLocks/>
          </p:cNvSpPr>
          <p:nvPr/>
        </p:nvSpPr>
        <p:spPr>
          <a:xfrm>
            <a:off x="510646" y="-392112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Tracking Results: Shallow Cumulus Clouds</a:t>
            </a:r>
          </a:p>
        </p:txBody>
      </p:sp>
      <p:pic>
        <p:nvPicPr>
          <p:cNvPr id="6" name="20180501_ShallowCumulus_pFGW">
            <a:hlinkClick r:id="" action="ppaction://media"/>
            <a:extLst>
              <a:ext uri="{FF2B5EF4-FFF2-40B4-BE49-F238E27FC236}">
                <a16:creationId xmlns:a16="http://schemas.microsoft.com/office/drawing/2014/main" id="{803B94F9-5EAA-8BC8-CAEF-39B07E9760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6034" r="15841"/>
          <a:stretch>
            <a:fillRect/>
          </a:stretch>
        </p:blipFill>
        <p:spPr>
          <a:xfrm>
            <a:off x="6032972" y="1290045"/>
            <a:ext cx="5155256" cy="49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FD4D-2316-C29B-A812-8677E4038F92}"/>
              </a:ext>
            </a:extLst>
          </p:cNvPr>
          <p:cNvSpPr txBox="1">
            <a:spLocks/>
          </p:cNvSpPr>
          <p:nvPr/>
        </p:nvSpPr>
        <p:spPr>
          <a:xfrm>
            <a:off x="340541" y="0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Comparing Topological Descriptors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389DA0-202B-5903-C189-FF007119034E}"/>
              </a:ext>
            </a:extLst>
          </p:cNvPr>
          <p:cNvSpPr/>
          <p:nvPr/>
        </p:nvSpPr>
        <p:spPr>
          <a:xfrm>
            <a:off x="3437987" y="3302971"/>
            <a:ext cx="37083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Merge Tree Edit Distance</a:t>
            </a:r>
          </a:p>
          <a:p>
            <a:pPr algn="ctr"/>
            <a:r>
              <a:rPr lang="en-US" sz="20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Sridharamurthy</a:t>
            </a:r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et al.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E6812-7058-8C16-1D5C-D20F1057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058" y="1390315"/>
            <a:ext cx="3352246" cy="1771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35FAB-7275-E8BD-6034-1226DA2C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372"/>
          <a:stretch/>
        </p:blipFill>
        <p:spPr>
          <a:xfrm>
            <a:off x="931491" y="1328271"/>
            <a:ext cx="2032481" cy="342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2CF2FA-6818-53E1-05E8-C7E5A44D3E3C}"/>
              </a:ext>
            </a:extLst>
          </p:cNvPr>
          <p:cNvSpPr/>
          <p:nvPr/>
        </p:nvSpPr>
        <p:spPr>
          <a:xfrm>
            <a:off x="144833" y="4898298"/>
            <a:ext cx="3605795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Interleaving Distance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Labeled Merge Trees</a:t>
            </a:r>
          </a:p>
          <a:p>
            <a:pPr algn="ctr"/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Yan et al.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974613-CDD4-74A6-1947-C06604054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749" y="4391381"/>
            <a:ext cx="5059110" cy="1645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01ABBB-0619-7849-FE5C-53AD0075C9B2}"/>
              </a:ext>
            </a:extLst>
          </p:cNvPr>
          <p:cNvSpPr/>
          <p:nvPr/>
        </p:nvSpPr>
        <p:spPr>
          <a:xfrm>
            <a:off x="4552484" y="6037071"/>
            <a:ext cx="48316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Merge Tree Wasserstein Distance</a:t>
            </a:r>
          </a:p>
          <a:p>
            <a:pPr algn="ctr"/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Pont et al. 2021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B4924D2-863C-2159-695C-A426DEAA3FB0}"/>
              </a:ext>
            </a:extLst>
          </p:cNvPr>
          <p:cNvSpPr/>
          <p:nvPr/>
        </p:nvSpPr>
        <p:spPr>
          <a:xfrm>
            <a:off x="7248923" y="1328271"/>
            <a:ext cx="4809192" cy="27441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Problems: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Some are NP-hard</a:t>
            </a:r>
          </a:p>
          <a:p>
            <a:pPr marL="285750" indent="-285750">
              <a:buFontTx/>
              <a:buChar char="-"/>
            </a:pPr>
            <a:r>
              <a:rPr lang="en-US" dirty="0"/>
              <a:t>Some require additional restriction / labeling for computation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existing extension to Morse complexes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0011569-B528-1912-5B85-EEAF2F22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5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51536-3806-D8F8-3D4D-0DD6EEB6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86E82-1621-2588-8AE1-35704D7F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40</a:t>
            </a:fld>
            <a:endParaRPr lang="en-US"/>
          </a:p>
        </p:txBody>
      </p:sp>
      <p:sp>
        <p:nvSpPr>
          <p:cNvPr id="5" name="Google Shape;49;p2">
            <a:extLst>
              <a:ext uri="{FF2B5EF4-FFF2-40B4-BE49-F238E27FC236}">
                <a16:creationId xmlns:a16="http://schemas.microsoft.com/office/drawing/2014/main" id="{66CA8060-CD9E-D32B-6BAA-507D450C31AE}"/>
              </a:ext>
            </a:extLst>
          </p:cNvPr>
          <p:cNvSpPr txBox="1">
            <a:spLocks/>
          </p:cNvSpPr>
          <p:nvPr/>
        </p:nvSpPr>
        <p:spPr>
          <a:xfrm>
            <a:off x="510646" y="-392112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Tracking Results: Stratocumulus Clouds</a:t>
            </a:r>
          </a:p>
        </p:txBody>
      </p:sp>
      <p:pic>
        <p:nvPicPr>
          <p:cNvPr id="4" name="20230801_Stratocumulus_rawSF">
            <a:hlinkClick r:id="" action="ppaction://media"/>
            <a:extLst>
              <a:ext uri="{FF2B5EF4-FFF2-40B4-BE49-F238E27FC236}">
                <a16:creationId xmlns:a16="http://schemas.microsoft.com/office/drawing/2014/main" id="{00299CAC-5896-446A-F233-B6B9A09DB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1" y="1481790"/>
            <a:ext cx="6065144" cy="3967508"/>
          </a:xfrm>
          <a:prstGeom prst="rect">
            <a:avLst/>
          </a:prstGeom>
        </p:spPr>
      </p:pic>
      <p:pic>
        <p:nvPicPr>
          <p:cNvPr id="7" name="20230801_Stratocumulus_pFGW">
            <a:hlinkClick r:id="" action="ppaction://media"/>
            <a:extLst>
              <a:ext uri="{FF2B5EF4-FFF2-40B4-BE49-F238E27FC236}">
                <a16:creationId xmlns:a16="http://schemas.microsoft.com/office/drawing/2014/main" id="{7E6FF8B3-4145-0F22-9B1E-4E2E77060D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829" t="2528" r="990" b="3426"/>
          <a:stretch>
            <a:fillRect/>
          </a:stretch>
        </p:blipFill>
        <p:spPr>
          <a:xfrm>
            <a:off x="6102215" y="1580613"/>
            <a:ext cx="6016453" cy="37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18641-691B-5260-1900-70060D57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41</a:t>
            </a:fld>
            <a:endParaRPr lang="en-US"/>
          </a:p>
        </p:txBody>
      </p:sp>
      <p:sp>
        <p:nvSpPr>
          <p:cNvPr id="3" name="Google Shape;49;p2">
            <a:extLst>
              <a:ext uri="{FF2B5EF4-FFF2-40B4-BE49-F238E27FC236}">
                <a16:creationId xmlns:a16="http://schemas.microsoft.com/office/drawing/2014/main" id="{BB603533-AFFF-348E-B717-CF3B8632D112}"/>
              </a:ext>
            </a:extLst>
          </p:cNvPr>
          <p:cNvSpPr txBox="1">
            <a:spLocks/>
          </p:cNvSpPr>
          <p:nvPr/>
        </p:nvSpPr>
        <p:spPr>
          <a:xfrm>
            <a:off x="500814" y="-574675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Comparing with State-of-the-art (Shallow Cumulus)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1682D-47BA-A89C-F288-6AC38735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76" y="1030288"/>
            <a:ext cx="9732213" cy="5277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63136-4856-C7C6-EC7B-63D121185864}"/>
              </a:ext>
            </a:extLst>
          </p:cNvPr>
          <p:cNvSpPr txBox="1"/>
          <p:nvPr/>
        </p:nvSpPr>
        <p:spPr>
          <a:xfrm>
            <a:off x="6005982" y="6308079"/>
            <a:ext cx="251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</a:rPr>
              <a:t>Region overlap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96129-AA3A-6ECD-A4A4-0815E498C9F0}"/>
              </a:ext>
            </a:extLst>
          </p:cNvPr>
          <p:cNvSpPr txBox="1"/>
          <p:nvPr/>
        </p:nvSpPr>
        <p:spPr>
          <a:xfrm>
            <a:off x="8357489" y="6308079"/>
            <a:ext cx="251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Centroid Tracking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02D9A-4546-BC3E-C486-6783CC95CFFE}"/>
              </a:ext>
            </a:extLst>
          </p:cNvPr>
          <p:cNvSpPr txBox="1"/>
          <p:nvPr/>
        </p:nvSpPr>
        <p:spPr>
          <a:xfrm>
            <a:off x="1066801" y="6321365"/>
            <a:ext cx="251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Scalar field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04CE6-85FD-C21E-CCFF-B622F913D713}"/>
              </a:ext>
            </a:extLst>
          </p:cNvPr>
          <p:cNvSpPr txBox="1"/>
          <p:nvPr/>
        </p:nvSpPr>
        <p:spPr>
          <a:xfrm>
            <a:off x="3581401" y="6321365"/>
            <a:ext cx="251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ours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7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D357-B48D-911B-97CD-A51ABDC5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90829F-6192-F99D-C320-45FBE0F7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74832-51D1-261C-9E85-2D2670AB3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Topology-based Tracking Framework for Cloud Tracking</a:t>
            </a:r>
          </a:p>
          <a:p>
            <a:pPr lvl="1"/>
            <a:r>
              <a:rPr lang="en-US" dirty="0"/>
              <a:t>superlevel set for cloud objects/systems</a:t>
            </a:r>
          </a:p>
          <a:p>
            <a:pPr lvl="1"/>
            <a:r>
              <a:rPr lang="en-US" dirty="0" err="1"/>
              <a:t>pFGW</a:t>
            </a:r>
            <a:r>
              <a:rPr lang="en-US" dirty="0"/>
              <a:t> distance as measure</a:t>
            </a:r>
          </a:p>
          <a:p>
            <a:pPr lvl="2"/>
            <a:r>
              <a:rPr lang="en-US" dirty="0"/>
              <a:t>Optimal coupling for critical point matching</a:t>
            </a:r>
          </a:p>
          <a:p>
            <a:pPr lvl="1"/>
            <a:r>
              <a:rPr lang="en-US" dirty="0"/>
              <a:t>local maxima as anchor points for cloud objects/systems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E521B-6606-99BE-AB51-B4B3E7EF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6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4DD3D-19FD-55D8-88F7-F0CB8AF1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BF03FE-7775-CA56-8F58-7EE64CEE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16449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/>
              <a:t>Comparing Morse Complexes Using Optimal Transport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040FD-5A64-63C0-DC59-48E579D0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9230A-AF4F-2684-3663-30ACC8071880}"/>
              </a:ext>
            </a:extLst>
          </p:cNvPr>
          <p:cNvSpPr txBox="1"/>
          <p:nvPr/>
        </p:nvSpPr>
        <p:spPr>
          <a:xfrm>
            <a:off x="1211580" y="5457817"/>
            <a:ext cx="9768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In</a:t>
            </a:r>
            <a:r>
              <a:rPr lang="en-US" sz="1800" i="1" dirty="0"/>
              <a:t> IEEE Visualization and Visual Analytics (VIS) Short Paper, 2023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B4CAB-D15E-F8B2-CECC-49B70ADA5BD9}"/>
              </a:ext>
            </a:extLst>
          </p:cNvPr>
          <p:cNvSpPr txBox="1"/>
          <p:nvPr/>
        </p:nvSpPr>
        <p:spPr>
          <a:xfrm>
            <a:off x="1187958" y="4162087"/>
            <a:ext cx="995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Mingzhe Li, Carson Storm, Austin Yang Li, Tom Needham, Bei Wang</a:t>
            </a:r>
          </a:p>
        </p:txBody>
      </p:sp>
    </p:spTree>
    <p:extLst>
      <p:ext uri="{BB962C8B-B14F-4D97-AF65-F5344CB8AC3E}">
        <p14:creationId xmlns:p14="http://schemas.microsoft.com/office/powerpoint/2010/main" val="1592395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olorful pyramids with balls&#10;&#10;Description automatically generated">
            <a:extLst>
              <a:ext uri="{FF2B5EF4-FFF2-40B4-BE49-F238E27FC236}">
                <a16:creationId xmlns:a16="http://schemas.microsoft.com/office/drawing/2014/main" id="{5B8940EE-E02A-8483-CE5F-B1254B24A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9" t="17177" r="32437" b="17031"/>
          <a:stretch/>
        </p:blipFill>
        <p:spPr>
          <a:xfrm>
            <a:off x="5881093" y="2014930"/>
            <a:ext cx="5289183" cy="34659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F853E9-BDD2-CB6C-BE8E-C071351F2B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593" y="172408"/>
            <a:ext cx="10795000" cy="1185862"/>
          </a:xfrm>
        </p:spPr>
        <p:txBody>
          <a:bodyPr/>
          <a:lstStyle/>
          <a:p>
            <a:r>
              <a:rPr lang="en-US" altLang="zh-CN" dirty="0"/>
              <a:t>Morse Complex and Morse Graph</a:t>
            </a:r>
            <a:endParaRPr lang="zh-CN" altLang="en-US" dirty="0"/>
          </a:p>
        </p:txBody>
      </p:sp>
      <p:pic>
        <p:nvPicPr>
          <p:cNvPr id="5" name="Picture 4" descr="A computer generated image of a graph&#10;&#10;Description automatically generated with medium confidence">
            <a:extLst>
              <a:ext uri="{FF2B5EF4-FFF2-40B4-BE49-F238E27FC236}">
                <a16:creationId xmlns:a16="http://schemas.microsoft.com/office/drawing/2014/main" id="{C108C523-7D83-7585-1BD1-2F2807150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8" t="19316" r="32279" b="14922"/>
          <a:stretch/>
        </p:blipFill>
        <p:spPr>
          <a:xfrm>
            <a:off x="299013" y="2006279"/>
            <a:ext cx="5289183" cy="3464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BE911-1A34-C3C4-DD37-A7E54AAFD496}"/>
              </a:ext>
            </a:extLst>
          </p:cNvPr>
          <p:cNvSpPr txBox="1"/>
          <p:nvPr/>
        </p:nvSpPr>
        <p:spPr>
          <a:xfrm>
            <a:off x="4001304" y="1572911"/>
            <a:ext cx="1859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Peak (Maxima)</a:t>
            </a:r>
            <a:endParaRPr lang="zh-CN" alt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D4692D-74F1-17D1-4666-E56D05F78B4D}"/>
              </a:ext>
            </a:extLst>
          </p:cNvPr>
          <p:cNvCxnSpPr>
            <a:cxnSpLocks/>
          </p:cNvCxnSpPr>
          <p:nvPr/>
        </p:nvCxnSpPr>
        <p:spPr>
          <a:xfrm flipH="1">
            <a:off x="4311570" y="1973848"/>
            <a:ext cx="405113" cy="286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346EC6-FF98-6EE2-EC58-92A03D3255CF}"/>
              </a:ext>
            </a:extLst>
          </p:cNvPr>
          <p:cNvSpPr txBox="1"/>
          <p:nvPr/>
        </p:nvSpPr>
        <p:spPr>
          <a:xfrm>
            <a:off x="2030670" y="5096122"/>
            <a:ext cx="155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Pit (Minima)</a:t>
            </a:r>
            <a:endParaRPr lang="zh-CN" altLang="en-US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DFA214-16AA-83C5-9888-2656E2AC6B15}"/>
              </a:ext>
            </a:extLst>
          </p:cNvPr>
          <p:cNvCxnSpPr>
            <a:cxnSpLocks/>
          </p:cNvCxnSpPr>
          <p:nvPr/>
        </p:nvCxnSpPr>
        <p:spPr>
          <a:xfrm flipV="1">
            <a:off x="3038354" y="3487677"/>
            <a:ext cx="125393" cy="15693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4F1409-7C9F-D511-0DE0-1DB857548796}"/>
              </a:ext>
            </a:extLst>
          </p:cNvPr>
          <p:cNvSpPr txBox="1"/>
          <p:nvPr/>
        </p:nvSpPr>
        <p:spPr>
          <a:xfrm>
            <a:off x="658364" y="2566824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Saddle</a:t>
            </a:r>
            <a:endParaRPr lang="zh-CN" altLang="en-US" sz="2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1B24E8-0C18-3681-399B-27C9A78F4876}"/>
              </a:ext>
            </a:extLst>
          </p:cNvPr>
          <p:cNvCxnSpPr>
            <a:cxnSpLocks/>
          </p:cNvCxnSpPr>
          <p:nvPr/>
        </p:nvCxnSpPr>
        <p:spPr>
          <a:xfrm>
            <a:off x="1651001" y="2838164"/>
            <a:ext cx="1440405" cy="10373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80F6DC-F43F-1E90-6755-856CA76DD48F}"/>
              </a:ext>
            </a:extLst>
          </p:cNvPr>
          <p:cNvSpPr txBox="1"/>
          <p:nvPr/>
        </p:nvSpPr>
        <p:spPr>
          <a:xfrm>
            <a:off x="1828042" y="5739404"/>
            <a:ext cx="223112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33" dirty="0"/>
              <a:t>2D Scalar Field</a:t>
            </a:r>
            <a:endParaRPr lang="zh-CN" altLang="en-US" sz="2333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7D9770-D3E0-1F2D-9AA4-0222FDD458FD}"/>
              </a:ext>
            </a:extLst>
          </p:cNvPr>
          <p:cNvSpPr txBox="1"/>
          <p:nvPr/>
        </p:nvSpPr>
        <p:spPr>
          <a:xfrm>
            <a:off x="5751014" y="5729132"/>
            <a:ext cx="554934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33" dirty="0"/>
              <a:t>Morse Complex (Descending Manifold)</a:t>
            </a:r>
            <a:endParaRPr lang="zh-CN" altLang="en-US" sz="2333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2CD6022-CF0F-80C9-C3DB-BF57101140FB}"/>
              </a:ext>
            </a:extLst>
          </p:cNvPr>
          <p:cNvSpPr/>
          <p:nvPr/>
        </p:nvSpPr>
        <p:spPr>
          <a:xfrm>
            <a:off x="7597044" y="3809346"/>
            <a:ext cx="648187" cy="462988"/>
          </a:xfrm>
          <a:custGeom>
            <a:avLst/>
            <a:gdLst>
              <a:gd name="connsiteX0" fmla="*/ 0 w 544010"/>
              <a:gd name="connsiteY0" fmla="*/ 474562 h 474562"/>
              <a:gd name="connsiteX1" fmla="*/ 358815 w 544010"/>
              <a:gd name="connsiteY1" fmla="*/ 358816 h 474562"/>
              <a:gd name="connsiteX2" fmla="*/ 544010 w 544010"/>
              <a:gd name="connsiteY2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010" h="474562">
                <a:moveTo>
                  <a:pt x="0" y="474562"/>
                </a:moveTo>
                <a:cubicBezTo>
                  <a:pt x="134073" y="456236"/>
                  <a:pt x="268147" y="437910"/>
                  <a:pt x="358815" y="358816"/>
                </a:cubicBezTo>
                <a:cubicBezTo>
                  <a:pt x="449483" y="279722"/>
                  <a:pt x="496746" y="139861"/>
                  <a:pt x="544010" y="0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8C1F0FF-21FA-1F63-D201-12FCBE22AB08}"/>
              </a:ext>
            </a:extLst>
          </p:cNvPr>
          <p:cNvSpPr/>
          <p:nvPr/>
        </p:nvSpPr>
        <p:spPr>
          <a:xfrm>
            <a:off x="8735474" y="3907038"/>
            <a:ext cx="574603" cy="625885"/>
          </a:xfrm>
          <a:custGeom>
            <a:avLst/>
            <a:gdLst>
              <a:gd name="connsiteX0" fmla="*/ 497712 w 497712"/>
              <a:gd name="connsiteY0" fmla="*/ 555585 h 555585"/>
              <a:gd name="connsiteX1" fmla="*/ 162046 w 497712"/>
              <a:gd name="connsiteY1" fmla="*/ 324091 h 555585"/>
              <a:gd name="connsiteX2" fmla="*/ 0 w 497712"/>
              <a:gd name="connsiteY2" fmla="*/ 0 h 55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2" h="555585">
                <a:moveTo>
                  <a:pt x="497712" y="555585"/>
                </a:moveTo>
                <a:cubicBezTo>
                  <a:pt x="371355" y="486136"/>
                  <a:pt x="244998" y="416688"/>
                  <a:pt x="162046" y="324091"/>
                </a:cubicBezTo>
                <a:cubicBezTo>
                  <a:pt x="79094" y="231494"/>
                  <a:pt x="39547" y="115747"/>
                  <a:pt x="0" y="0"/>
                </a:cubicBezTo>
              </a:path>
            </a:pathLst>
          </a:custGeom>
          <a:noFill/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0F0EDCC-7C5F-ED7B-D74E-F842D72A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5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CFF0B-D564-FA59-916C-607133AD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A colorful pyramids with balls&#10;&#10;Description automatically generated">
            <a:extLst>
              <a:ext uri="{FF2B5EF4-FFF2-40B4-BE49-F238E27FC236}">
                <a16:creationId xmlns:a16="http://schemas.microsoft.com/office/drawing/2014/main" id="{00D76DB4-237D-5F58-DE93-73CBEBCAD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3" t="17207" r="31013" b="14190"/>
          <a:stretch/>
        </p:blipFill>
        <p:spPr>
          <a:xfrm>
            <a:off x="4055729" y="1110427"/>
            <a:ext cx="3469746" cy="2286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4D31C-33DF-4DC9-231D-A2F9194B09E7}"/>
              </a:ext>
            </a:extLst>
          </p:cNvPr>
          <p:cNvSpPr txBox="1"/>
          <p:nvPr/>
        </p:nvSpPr>
        <p:spPr>
          <a:xfrm>
            <a:off x="971655" y="4868220"/>
            <a:ext cx="2032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Morse Graph</a:t>
            </a:r>
            <a:endParaRPr lang="zh-CN" altLang="en-US" sz="2400" dirty="0"/>
          </a:p>
        </p:txBody>
      </p:sp>
      <p:pic>
        <p:nvPicPr>
          <p:cNvPr id="5" name="Picture 4" descr="A blue line drawing of a square&#10;&#10;Description automatically generated">
            <a:extLst>
              <a:ext uri="{FF2B5EF4-FFF2-40B4-BE49-F238E27FC236}">
                <a16:creationId xmlns:a16="http://schemas.microsoft.com/office/drawing/2014/main" id="{61BA2CA5-CFA2-6C1F-21ED-273F0CC2B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3" t="14116" r="33246" b="12764"/>
          <a:stretch/>
        </p:blipFill>
        <p:spPr>
          <a:xfrm>
            <a:off x="4638188" y="4069623"/>
            <a:ext cx="2304828" cy="2286727"/>
          </a:xfrm>
          <a:prstGeom prst="rect">
            <a:avLst/>
          </a:prstGeom>
        </p:spPr>
      </p:pic>
      <p:pic>
        <p:nvPicPr>
          <p:cNvPr id="6" name="Picture 5" descr="A colorful mountain range with balls&#10;&#10;Description automatically generated with medium confidence">
            <a:extLst>
              <a:ext uri="{FF2B5EF4-FFF2-40B4-BE49-F238E27FC236}">
                <a16:creationId xmlns:a16="http://schemas.microsoft.com/office/drawing/2014/main" id="{8735F24A-640A-9A85-67FC-BB03F1D60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83" t="18286" r="32716" b="16816"/>
          <a:stretch/>
        </p:blipFill>
        <p:spPr>
          <a:xfrm>
            <a:off x="8267393" y="1102236"/>
            <a:ext cx="3469743" cy="2261464"/>
          </a:xfrm>
          <a:prstGeom prst="rect">
            <a:avLst/>
          </a:prstGeom>
        </p:spPr>
      </p:pic>
      <p:pic>
        <p:nvPicPr>
          <p:cNvPr id="7" name="Picture 6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0ECA1773-DD58-A9C9-FDCB-68D04E876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49" t="16200" r="34721" b="16237"/>
          <a:stretch/>
        </p:blipFill>
        <p:spPr>
          <a:xfrm>
            <a:off x="8846461" y="4069622"/>
            <a:ext cx="2311606" cy="2286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DF69E-0CD5-9C55-7DEE-4C7C637B30A8}"/>
              </a:ext>
            </a:extLst>
          </p:cNvPr>
          <p:cNvSpPr txBox="1"/>
          <p:nvPr/>
        </p:nvSpPr>
        <p:spPr>
          <a:xfrm>
            <a:off x="290892" y="1838291"/>
            <a:ext cx="3393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/>
              <a:t>Morse Complex</a:t>
            </a:r>
          </a:p>
          <a:p>
            <a:pPr algn="ctr"/>
            <a:r>
              <a:rPr lang="en-US" altLang="zh-CN" sz="2400" dirty="0"/>
              <a:t>(Descending Manifold)</a:t>
            </a:r>
            <a:endParaRPr lang="zh-CN" altLang="en-US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8A6E83-9D5F-EFC7-BDD7-A47BEF83D9D7}"/>
              </a:ext>
            </a:extLst>
          </p:cNvPr>
          <p:cNvCxnSpPr/>
          <p:nvPr/>
        </p:nvCxnSpPr>
        <p:spPr>
          <a:xfrm>
            <a:off x="7886527" y="3075441"/>
            <a:ext cx="0" cy="10033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DA629B-4573-91CE-074D-1DDCADFA8C8A}"/>
              </a:ext>
            </a:extLst>
          </p:cNvPr>
          <p:cNvSpPr txBox="1"/>
          <p:nvPr/>
        </p:nvSpPr>
        <p:spPr>
          <a:xfrm>
            <a:off x="8119190" y="3328755"/>
            <a:ext cx="1863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/>
              <a:t>1D Skeleton</a:t>
            </a:r>
            <a:endParaRPr lang="zh-CN" alt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B37CD3-CED2-9A78-FDF9-7CF4242415CB}"/>
              </a:ext>
            </a:extLst>
          </p:cNvPr>
          <p:cNvCxnSpPr>
            <a:cxnSpLocks/>
          </p:cNvCxnSpPr>
          <p:nvPr/>
        </p:nvCxnSpPr>
        <p:spPr>
          <a:xfrm>
            <a:off x="7229597" y="5274721"/>
            <a:ext cx="1369197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3A9CA7-D3A6-D5E3-7057-334FE4A0A9E1}"/>
              </a:ext>
            </a:extLst>
          </p:cNvPr>
          <p:cNvSpPr txBox="1"/>
          <p:nvPr/>
        </p:nvSpPr>
        <p:spPr>
          <a:xfrm>
            <a:off x="6897658" y="5368569"/>
            <a:ext cx="194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Distances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B0C2D-F908-FBEF-F51F-039D909D863D}"/>
              </a:ext>
            </a:extLst>
          </p:cNvPr>
          <p:cNvSpPr txBox="1"/>
          <p:nvPr/>
        </p:nvSpPr>
        <p:spPr>
          <a:xfrm>
            <a:off x="14195751" y="77541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12BC829-ECAE-BF1C-3013-4D13EF48421D}"/>
              </a:ext>
            </a:extLst>
          </p:cNvPr>
          <p:cNvSpPr txBox="1">
            <a:spLocks/>
          </p:cNvSpPr>
          <p:nvPr/>
        </p:nvSpPr>
        <p:spPr>
          <a:xfrm>
            <a:off x="603421" y="370473"/>
            <a:ext cx="12954000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Morse Graph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9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9F160-9033-1DF5-9D12-0C2E47C4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174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138D3A-22BC-B8AB-1796-CAD63B49E964}"/>
              </a:ext>
            </a:extLst>
          </p:cNvPr>
          <p:cNvSpPr txBox="1">
            <a:spLocks/>
          </p:cNvSpPr>
          <p:nvPr/>
        </p:nvSpPr>
        <p:spPr>
          <a:xfrm>
            <a:off x="399225" y="86262"/>
            <a:ext cx="12954000" cy="9005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Optimal Transport (OT) Distances</a:t>
            </a:r>
            <a:endParaRPr lang="zh-CN" altLang="en-US" dirty="0"/>
          </a:p>
        </p:txBody>
      </p:sp>
      <p:pic>
        <p:nvPicPr>
          <p:cNvPr id="4" name="Picture 3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9EE18F17-9F2E-F8B6-F3DD-2F9D29B71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8" t="15036" r="34010" b="14749"/>
          <a:stretch/>
        </p:blipFill>
        <p:spPr>
          <a:xfrm>
            <a:off x="258335" y="1337303"/>
            <a:ext cx="2360330" cy="2344698"/>
          </a:xfrm>
          <a:prstGeom prst="rect">
            <a:avLst/>
          </a:prstGeom>
        </p:spPr>
      </p:pic>
      <p:pic>
        <p:nvPicPr>
          <p:cNvPr id="5" name="Picture 4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A6913D46-977A-1A43-E24F-0CF058208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2" t="14425" r="34227" b="15093"/>
          <a:stretch/>
        </p:blipFill>
        <p:spPr>
          <a:xfrm>
            <a:off x="267297" y="4187923"/>
            <a:ext cx="2342405" cy="2344699"/>
          </a:xfrm>
          <a:prstGeom prst="rect">
            <a:avLst/>
          </a:prstGeom>
        </p:spPr>
      </p:pic>
      <p:pic>
        <p:nvPicPr>
          <p:cNvPr id="6" name="Picture 5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E494DE6A-45F1-199C-A662-AE1FD262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3" t="7020" r="6849" b="7020"/>
          <a:stretch/>
        </p:blipFill>
        <p:spPr>
          <a:xfrm>
            <a:off x="4506562" y="1337302"/>
            <a:ext cx="2344699" cy="2344699"/>
          </a:xfrm>
          <a:prstGeom prst="rect">
            <a:avLst/>
          </a:prstGeom>
        </p:spPr>
      </p:pic>
      <p:pic>
        <p:nvPicPr>
          <p:cNvPr id="7" name="Picture 6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493407A0-5DCF-BFA7-1BBC-1AA5DCC672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2" t="7020" r="6850" b="7020"/>
          <a:stretch/>
        </p:blipFill>
        <p:spPr>
          <a:xfrm>
            <a:off x="4506562" y="4194213"/>
            <a:ext cx="2344698" cy="23446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8844C7-DE11-7719-65E6-B87473FD5C18}"/>
              </a:ext>
            </a:extLst>
          </p:cNvPr>
          <p:cNvCxnSpPr>
            <a:cxnSpLocks/>
          </p:cNvCxnSpPr>
          <p:nvPr/>
        </p:nvCxnSpPr>
        <p:spPr>
          <a:xfrm>
            <a:off x="2618665" y="3931327"/>
            <a:ext cx="1764330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BC7846-4F00-ACF9-4997-297A6DAF9522}"/>
              </a:ext>
            </a:extLst>
          </p:cNvPr>
          <p:cNvSpPr txBox="1"/>
          <p:nvPr/>
        </p:nvSpPr>
        <p:spPr>
          <a:xfrm>
            <a:off x="5555998" y="157993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7FC77E-DF61-2BC0-958D-AA30F621758A}"/>
                  </a:ext>
                </a:extLst>
              </p:cNvPr>
              <p:cNvSpPr txBox="1"/>
              <p:nvPr/>
            </p:nvSpPr>
            <p:spPr>
              <a:xfrm>
                <a:off x="7062423" y="2202649"/>
                <a:ext cx="2131096" cy="1032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7FC77E-DF61-2BC0-958D-AA30F6217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423" y="2202649"/>
                <a:ext cx="2131096" cy="10323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45E640-5DEC-2DFD-ED95-3AAB664BCA0B}"/>
                  </a:ext>
                </a:extLst>
              </p:cNvPr>
              <p:cNvSpPr txBox="1"/>
              <p:nvPr/>
            </p:nvSpPr>
            <p:spPr>
              <a:xfrm>
                <a:off x="7024509" y="4187923"/>
                <a:ext cx="2187202" cy="1032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baseline="-2500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45E640-5DEC-2DFD-ED95-3AAB664B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509" y="4187923"/>
                <a:ext cx="2187202" cy="10323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E5E38EE-E274-84DA-8D15-F40A05D43143}"/>
              </a:ext>
            </a:extLst>
          </p:cNvPr>
          <p:cNvSpPr txBox="1"/>
          <p:nvPr/>
        </p:nvSpPr>
        <p:spPr>
          <a:xfrm>
            <a:off x="5502063" y="438686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C63772-4DB1-4E77-69A9-E6ECECA0B745}"/>
              </a:ext>
            </a:extLst>
          </p:cNvPr>
          <p:cNvCxnSpPr>
            <a:cxnSpLocks/>
          </p:cNvCxnSpPr>
          <p:nvPr/>
        </p:nvCxnSpPr>
        <p:spPr>
          <a:xfrm>
            <a:off x="7024509" y="3931327"/>
            <a:ext cx="2311400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11BE5F-AFBC-B461-AAC1-51911ED7F5FF}"/>
              </a:ext>
            </a:extLst>
          </p:cNvPr>
          <p:cNvSpPr txBox="1"/>
          <p:nvPr/>
        </p:nvSpPr>
        <p:spPr>
          <a:xfrm>
            <a:off x="6851260" y="3384171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Optimal Transport</a:t>
            </a:r>
            <a:endParaRPr lang="zh-CN" altLang="en-US" sz="2400" dirty="0"/>
          </a:p>
        </p:txBody>
      </p:sp>
      <p:graphicFrame>
        <p:nvGraphicFramePr>
          <p:cNvPr id="15" name="Table 34">
            <a:extLst>
              <a:ext uri="{FF2B5EF4-FFF2-40B4-BE49-F238E27FC236}">
                <a16:creationId xmlns:a16="http://schemas.microsoft.com/office/drawing/2014/main" id="{77A256EC-0C0D-8357-8CC0-B88D0A7FC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774755"/>
              </p:ext>
            </p:extLst>
          </p:nvPr>
        </p:nvGraphicFramePr>
        <p:xfrm>
          <a:off x="9870446" y="2122793"/>
          <a:ext cx="1865736" cy="329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956">
                  <a:extLst>
                    <a:ext uri="{9D8B030D-6E8A-4147-A177-3AD203B41FA5}">
                      <a16:colId xmlns:a16="http://schemas.microsoft.com/office/drawing/2014/main" val="2651724423"/>
                    </a:ext>
                  </a:extLst>
                </a:gridCol>
                <a:gridCol w="310956">
                  <a:extLst>
                    <a:ext uri="{9D8B030D-6E8A-4147-A177-3AD203B41FA5}">
                      <a16:colId xmlns:a16="http://schemas.microsoft.com/office/drawing/2014/main" val="122505106"/>
                    </a:ext>
                  </a:extLst>
                </a:gridCol>
                <a:gridCol w="310956">
                  <a:extLst>
                    <a:ext uri="{9D8B030D-6E8A-4147-A177-3AD203B41FA5}">
                      <a16:colId xmlns:a16="http://schemas.microsoft.com/office/drawing/2014/main" val="712819173"/>
                    </a:ext>
                  </a:extLst>
                </a:gridCol>
                <a:gridCol w="310956">
                  <a:extLst>
                    <a:ext uri="{9D8B030D-6E8A-4147-A177-3AD203B41FA5}">
                      <a16:colId xmlns:a16="http://schemas.microsoft.com/office/drawing/2014/main" val="3683872391"/>
                    </a:ext>
                  </a:extLst>
                </a:gridCol>
                <a:gridCol w="310956">
                  <a:extLst>
                    <a:ext uri="{9D8B030D-6E8A-4147-A177-3AD203B41FA5}">
                      <a16:colId xmlns:a16="http://schemas.microsoft.com/office/drawing/2014/main" val="3261739623"/>
                    </a:ext>
                  </a:extLst>
                </a:gridCol>
                <a:gridCol w="310956">
                  <a:extLst>
                    <a:ext uri="{9D8B030D-6E8A-4147-A177-3AD203B41FA5}">
                      <a16:colId xmlns:a16="http://schemas.microsoft.com/office/drawing/2014/main" val="73669903"/>
                    </a:ext>
                  </a:extLst>
                </a:gridCol>
              </a:tblGrid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375998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354027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08156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127761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964623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101469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894761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51262"/>
                  </a:ext>
                </a:extLst>
              </a:tr>
              <a:tr h="298711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486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4CF0B4-990F-D141-3BB9-9455369A9B82}"/>
                  </a:ext>
                </a:extLst>
              </p:cNvPr>
              <p:cNvSpPr txBox="1"/>
              <p:nvPr/>
            </p:nvSpPr>
            <p:spPr>
              <a:xfrm>
                <a:off x="9307000" y="910366"/>
                <a:ext cx="2810858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Coupling Matrix</a:t>
                </a:r>
                <a:r>
                  <a:rPr lang="en-US" altLang="zh-CN" sz="2400" i="1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×|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4CF0B4-990F-D141-3BB9-9455369A9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000" y="910366"/>
                <a:ext cx="2810858" cy="844783"/>
              </a:xfrm>
              <a:prstGeom prst="rect">
                <a:avLst/>
              </a:prstGeom>
              <a:blipFill>
                <a:blip r:embed="rId9"/>
                <a:stretch>
                  <a:fillRect t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D6457F8-7630-E456-D4D7-0646A05FE2C7}"/>
              </a:ext>
            </a:extLst>
          </p:cNvPr>
          <p:cNvSpPr/>
          <p:nvPr/>
        </p:nvSpPr>
        <p:spPr>
          <a:xfrm>
            <a:off x="9863061" y="2127786"/>
            <a:ext cx="319965" cy="358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8FB6F8-BA4E-64E1-0E85-75E581FC577A}"/>
              </a:ext>
            </a:extLst>
          </p:cNvPr>
          <p:cNvSpPr txBox="1"/>
          <p:nvPr/>
        </p:nvSpPr>
        <p:spPr>
          <a:xfrm>
            <a:off x="10173992" y="582410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- Nonzero entry</a:t>
            </a:r>
            <a:endParaRPr lang="zh-CN" altLang="en-US" sz="1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A1AEDA-0C55-B245-6D46-A3411C0B047F}"/>
              </a:ext>
            </a:extLst>
          </p:cNvPr>
          <p:cNvCxnSpPr>
            <a:cxnSpLocks/>
          </p:cNvCxnSpPr>
          <p:nvPr/>
        </p:nvCxnSpPr>
        <p:spPr>
          <a:xfrm flipH="1" flipV="1">
            <a:off x="5722933" y="1519143"/>
            <a:ext cx="10966" cy="1842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55E62C-0303-B1FE-A522-4AC297FF42F7}"/>
              </a:ext>
            </a:extLst>
          </p:cNvPr>
          <p:cNvCxnSpPr>
            <a:cxnSpLocks/>
          </p:cNvCxnSpPr>
          <p:nvPr/>
        </p:nvCxnSpPr>
        <p:spPr>
          <a:xfrm flipH="1" flipV="1">
            <a:off x="5704347" y="4350572"/>
            <a:ext cx="10966" cy="18428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22023-3B7D-D485-7BBE-F09C88D49AF2}"/>
              </a:ext>
            </a:extLst>
          </p:cNvPr>
          <p:cNvSpPr/>
          <p:nvPr/>
        </p:nvSpPr>
        <p:spPr>
          <a:xfrm>
            <a:off x="9812322" y="5865935"/>
            <a:ext cx="348970" cy="3148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7C3DBB-96EA-A961-8B1B-820593183812}"/>
              </a:ext>
            </a:extLst>
          </p:cNvPr>
          <p:cNvSpPr txBox="1"/>
          <p:nvPr/>
        </p:nvSpPr>
        <p:spPr>
          <a:xfrm>
            <a:off x="9404681" y="203606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F32D17-CE93-ED77-5350-AB1EBFF7C76A}"/>
              </a:ext>
            </a:extLst>
          </p:cNvPr>
          <p:cNvSpPr txBox="1"/>
          <p:nvPr/>
        </p:nvSpPr>
        <p:spPr>
          <a:xfrm>
            <a:off x="9802470" y="161128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CD42D9-B18F-1FEC-9623-BA5C01C520A6}"/>
                  </a:ext>
                </a:extLst>
              </p:cNvPr>
              <p:cNvSpPr txBox="1"/>
              <p:nvPr/>
            </p:nvSpPr>
            <p:spPr>
              <a:xfrm>
                <a:off x="4548762" y="915875"/>
                <a:ext cx="22602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CD42D9-B18F-1FEC-9623-BA5C01C52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762" y="915875"/>
                <a:ext cx="2260298" cy="369332"/>
              </a:xfrm>
              <a:prstGeom prst="rect">
                <a:avLst/>
              </a:prstGeom>
              <a:blipFill>
                <a:blip r:embed="rId10"/>
                <a:stretch>
                  <a:fillRect l="-2156" r="-4043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3A5B97-30FC-9BA3-9DC4-B01325FB9559}"/>
                  </a:ext>
                </a:extLst>
              </p:cNvPr>
              <p:cNvSpPr txBox="1"/>
              <p:nvPr/>
            </p:nvSpPr>
            <p:spPr>
              <a:xfrm>
                <a:off x="4534527" y="3768713"/>
                <a:ext cx="22887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3A5B97-30FC-9BA3-9DC4-B01325FB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27" y="3768713"/>
                <a:ext cx="2288768" cy="369332"/>
              </a:xfrm>
              <a:prstGeom prst="rect">
                <a:avLst/>
              </a:prstGeom>
              <a:blipFill>
                <a:blip r:embed="rId11"/>
                <a:stretch>
                  <a:fillRect l="-2400" r="-4000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2B2311-B0B1-AEE3-7481-0D23AB9B94FF}"/>
                  </a:ext>
                </a:extLst>
              </p:cNvPr>
              <p:cNvSpPr txBox="1"/>
              <p:nvPr/>
            </p:nvSpPr>
            <p:spPr>
              <a:xfrm>
                <a:off x="7044351" y="5767368"/>
                <a:ext cx="23603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Node relation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2B2311-B0B1-AEE3-7481-0D23AB9B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351" y="5767368"/>
                <a:ext cx="2360330" cy="954107"/>
              </a:xfrm>
              <a:prstGeom prst="rect">
                <a:avLst/>
              </a:prstGeom>
              <a:blipFill>
                <a:blip r:embed="rId12"/>
                <a:stretch>
                  <a:fillRect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631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F0C748DB-12B4-6406-68F0-61838E441B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649" y="312863"/>
                <a:ext cx="12954000" cy="56007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Wasserstein Distance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: Squared Euclidean Distance between points</a:t>
                </a:r>
              </a:p>
              <a:p>
                <a:pPr lvl="1"/>
                <a:r>
                  <a:rPr lang="en-US" altLang="zh-CN" dirty="0"/>
                  <a:t>Matching faraway points leads to high cost</a:t>
                </a:r>
              </a:p>
            </p:txBody>
          </p:sp>
        </mc:Choice>
        <mc:Fallback xmlns="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F0C748DB-12B4-6406-68F0-61838E441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49" y="312863"/>
                <a:ext cx="12954000" cy="5600700"/>
              </a:xfrm>
              <a:prstGeom prst="rect">
                <a:avLst/>
              </a:prstGeom>
              <a:blipFill>
                <a:blip r:embed="rId3"/>
                <a:stretch>
                  <a:fillRect l="-847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A3BC69EF-4B56-C84D-038B-CF9EDE438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3" t="7020" r="6849" b="7020"/>
          <a:stretch/>
        </p:blipFill>
        <p:spPr>
          <a:xfrm>
            <a:off x="1332474" y="3256006"/>
            <a:ext cx="2798637" cy="2798637"/>
          </a:xfrm>
          <a:prstGeom prst="rect">
            <a:avLst/>
          </a:prstGeom>
        </p:spPr>
      </p:pic>
      <p:pic>
        <p:nvPicPr>
          <p:cNvPr id="6" name="Picture 5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AC6A929D-2A0B-E339-5E0B-AF2634D55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t="7020" r="6850" b="7020"/>
          <a:stretch/>
        </p:blipFill>
        <p:spPr>
          <a:xfrm>
            <a:off x="8643037" y="3256006"/>
            <a:ext cx="2798636" cy="27986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A583E8E-B7C2-97AB-2F11-37989C2D9EF1}"/>
              </a:ext>
            </a:extLst>
          </p:cNvPr>
          <p:cNvSpPr/>
          <p:nvPr/>
        </p:nvSpPr>
        <p:spPr>
          <a:xfrm>
            <a:off x="2401591" y="3275057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53CFD9-FC20-A25B-76D4-D01EC34479B5}"/>
                  </a:ext>
                </a:extLst>
              </p:cNvPr>
              <p:cNvSpPr txBox="1"/>
              <p:nvPr/>
            </p:nvSpPr>
            <p:spPr>
              <a:xfrm>
                <a:off x="1924519" y="2868474"/>
                <a:ext cx="16145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=(1.1, 3.0)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53CFD9-FC20-A25B-76D4-D01EC3447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519" y="2868474"/>
                <a:ext cx="1614545" cy="307777"/>
              </a:xfrm>
              <a:prstGeom prst="rect">
                <a:avLst/>
              </a:prstGeom>
              <a:blipFill>
                <a:blip r:embed="rId6"/>
                <a:stretch>
                  <a:fillRect l="-1509" t="-2000" r="-4906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FD2130BE-EFBE-D4CB-E854-E7FD018736AC}"/>
              </a:ext>
            </a:extLst>
          </p:cNvPr>
          <p:cNvSpPr/>
          <p:nvPr/>
        </p:nvSpPr>
        <p:spPr>
          <a:xfrm>
            <a:off x="8731937" y="3630656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CF54C6-989D-7BB8-B6ED-A956B8227762}"/>
                  </a:ext>
                </a:extLst>
              </p:cNvPr>
              <p:cNvSpPr txBox="1"/>
              <p:nvPr/>
            </p:nvSpPr>
            <p:spPr>
              <a:xfrm>
                <a:off x="7060777" y="3298193"/>
                <a:ext cx="1601208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=(0.0, 2.7)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CF54C6-989D-7BB8-B6ED-A956B8227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777" y="3298193"/>
                <a:ext cx="1601208" cy="332463"/>
              </a:xfrm>
              <a:prstGeom prst="rect">
                <a:avLst/>
              </a:prstGeom>
              <a:blipFill>
                <a:blip r:embed="rId7"/>
                <a:stretch>
                  <a:fillRect l="-3042" r="-4943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144D8F-43FC-4584-698D-6FED1A0055D1}"/>
                  </a:ext>
                </a:extLst>
              </p:cNvPr>
              <p:cNvSpPr txBox="1"/>
              <p:nvPr/>
            </p:nvSpPr>
            <p:spPr>
              <a:xfrm>
                <a:off x="4376876" y="3854619"/>
                <a:ext cx="4020396" cy="1237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1.1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3.0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2.7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=1.30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144D8F-43FC-4584-698D-6FED1A005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876" y="3854619"/>
                <a:ext cx="4020396" cy="1237134"/>
              </a:xfrm>
              <a:prstGeom prst="rect">
                <a:avLst/>
              </a:prstGeom>
              <a:blipFill>
                <a:blip r:embed="rId8"/>
                <a:stretch>
                  <a:fillRect l="-1667" b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3B9EA2-902D-2D9D-0C6A-BB67E2E1505F}"/>
                  </a:ext>
                </a:extLst>
              </p:cNvPr>
              <p:cNvSpPr txBox="1"/>
              <p:nvPr/>
            </p:nvSpPr>
            <p:spPr>
              <a:xfrm>
                <a:off x="2430978" y="3435025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3B9EA2-902D-2D9D-0C6A-BB67E2E1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978" y="3435025"/>
                <a:ext cx="22461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304E49-D448-A824-5C95-3466932320A7}"/>
                  </a:ext>
                </a:extLst>
              </p:cNvPr>
              <p:cNvSpPr txBox="1"/>
              <p:nvPr/>
            </p:nvSpPr>
            <p:spPr>
              <a:xfrm>
                <a:off x="8920500" y="3491534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304E49-D448-A824-5C95-346693232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500" y="3491534"/>
                <a:ext cx="23538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970BF99-113D-F20B-7917-16C56F16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174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53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07850-0FD3-0FCB-6427-EF924696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6C090F22-2DD2-0343-FF19-4A8AA866E7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286" y="388326"/>
                <a:ext cx="12954000" cy="56007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Gromov-Wasserstein Distance (GW)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𝐺𝑊</m:t>
                        </m:r>
                      </m:sup>
                    </m:sSub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altLang="zh-CN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altLang="zh-CN" dirty="0"/>
                  <a:t>: shortest path between nodes</a:t>
                </a:r>
              </a:p>
              <a:p>
                <a:pPr lvl="1"/>
                <a:r>
                  <a:rPr lang="en-US" altLang="zh-CN" dirty="0"/>
                  <a:t>Matched nodes in two networks should have similar intrinsic graph structure</a:t>
                </a:r>
              </a:p>
            </p:txBody>
          </p:sp>
        </mc:Choice>
        <mc:Fallback xmlns="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6C090F22-2DD2-0343-FF19-4A8AA866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86" y="388326"/>
                <a:ext cx="12954000" cy="5600700"/>
              </a:xfrm>
              <a:prstGeom prst="rect">
                <a:avLst/>
              </a:prstGeom>
              <a:blipFill>
                <a:blip r:embed="rId3"/>
                <a:stretch>
                  <a:fillRect l="-847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F1020EAD-D6F1-D0F8-859B-E5930BFBF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3" t="7020" r="6849" b="7020"/>
          <a:stretch/>
        </p:blipFill>
        <p:spPr>
          <a:xfrm>
            <a:off x="1332474" y="3404119"/>
            <a:ext cx="2798637" cy="2798637"/>
          </a:xfrm>
          <a:prstGeom prst="rect">
            <a:avLst/>
          </a:prstGeom>
        </p:spPr>
      </p:pic>
      <p:pic>
        <p:nvPicPr>
          <p:cNvPr id="5" name="Picture 4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23584522-23D1-8272-8571-B5D24C0F3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t="7020" r="6850" b="7020"/>
          <a:stretch/>
        </p:blipFill>
        <p:spPr>
          <a:xfrm>
            <a:off x="8643037" y="3404119"/>
            <a:ext cx="2798636" cy="27986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822B55-44EE-9015-9E5E-1F559ABEA258}"/>
              </a:ext>
            </a:extLst>
          </p:cNvPr>
          <p:cNvSpPr/>
          <p:nvPr/>
        </p:nvSpPr>
        <p:spPr>
          <a:xfrm>
            <a:off x="2401591" y="3423170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469BE5-6E58-10B9-EEE7-20D7681151BB}"/>
              </a:ext>
            </a:extLst>
          </p:cNvPr>
          <p:cNvSpPr/>
          <p:nvPr/>
        </p:nvSpPr>
        <p:spPr>
          <a:xfrm>
            <a:off x="8731937" y="3778769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BAD32C-EFBB-2403-21C3-29C35D1B0AC7}"/>
              </a:ext>
            </a:extLst>
          </p:cNvPr>
          <p:cNvSpPr/>
          <p:nvPr/>
        </p:nvSpPr>
        <p:spPr>
          <a:xfrm>
            <a:off x="3074691" y="4083569"/>
            <a:ext cx="165100" cy="177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31BDC1-28F0-81C5-30B0-38F4C16BD1F9}"/>
              </a:ext>
            </a:extLst>
          </p:cNvPr>
          <p:cNvSpPr/>
          <p:nvPr/>
        </p:nvSpPr>
        <p:spPr>
          <a:xfrm>
            <a:off x="9399291" y="3427807"/>
            <a:ext cx="165100" cy="177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A69D11-57AE-12F1-7844-3399F04C954F}"/>
                  </a:ext>
                </a:extLst>
              </p:cNvPr>
              <p:cNvSpPr txBox="1"/>
              <p:nvPr/>
            </p:nvSpPr>
            <p:spPr>
              <a:xfrm>
                <a:off x="2395571" y="2921977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A69D11-57AE-12F1-7844-3399F04C9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571" y="2921977"/>
                <a:ext cx="22461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E9394-01EF-B739-3088-2963F232609C}"/>
                  </a:ext>
                </a:extLst>
              </p:cNvPr>
              <p:cNvSpPr txBox="1"/>
              <p:nvPr/>
            </p:nvSpPr>
            <p:spPr>
              <a:xfrm>
                <a:off x="3258497" y="3867669"/>
                <a:ext cx="3086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9E9394-01EF-B739-3088-2963F2326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497" y="3867669"/>
                <a:ext cx="30867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FD7B58-B5AF-F08B-506E-578144BC2BB9}"/>
                  </a:ext>
                </a:extLst>
              </p:cNvPr>
              <p:cNvSpPr txBox="1"/>
              <p:nvPr/>
            </p:nvSpPr>
            <p:spPr>
              <a:xfrm>
                <a:off x="8486281" y="3652225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FD7B58-B5AF-F08B-506E-578144BC2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281" y="3652225"/>
                <a:ext cx="23538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691D13-BFEC-AB64-0FD2-4FE8657D06FC}"/>
                  </a:ext>
                </a:extLst>
              </p:cNvPr>
              <p:cNvSpPr txBox="1"/>
              <p:nvPr/>
            </p:nvSpPr>
            <p:spPr>
              <a:xfrm>
                <a:off x="9358460" y="2973232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691D13-BFEC-AB64-0FD2-4FE8657D0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460" y="2973232"/>
                <a:ext cx="22461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665911-B260-F692-AE31-EF02B0810AA0}"/>
                  </a:ext>
                </a:extLst>
              </p:cNvPr>
              <p:cNvSpPr txBox="1"/>
              <p:nvPr/>
            </p:nvSpPr>
            <p:spPr>
              <a:xfrm>
                <a:off x="2673677" y="3006452"/>
                <a:ext cx="22161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=1.8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665911-B260-F692-AE31-EF02B081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677" y="3006452"/>
                <a:ext cx="2216127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F6E8447-C910-3C07-4A9C-E24691C85432}"/>
              </a:ext>
            </a:extLst>
          </p:cNvPr>
          <p:cNvSpPr/>
          <p:nvPr/>
        </p:nvSpPr>
        <p:spPr>
          <a:xfrm>
            <a:off x="2566691" y="3652225"/>
            <a:ext cx="508000" cy="417730"/>
          </a:xfrm>
          <a:custGeom>
            <a:avLst/>
            <a:gdLst>
              <a:gd name="connsiteX0" fmla="*/ 0 w 508000"/>
              <a:gd name="connsiteY0" fmla="*/ 0 h 469900"/>
              <a:gd name="connsiteX1" fmla="*/ 431800 w 508000"/>
              <a:gd name="connsiteY1" fmla="*/ 12700 h 469900"/>
              <a:gd name="connsiteX2" fmla="*/ 508000 w 508000"/>
              <a:gd name="connsiteY2" fmla="*/ 63500 h 469900"/>
              <a:gd name="connsiteX3" fmla="*/ 495300 w 508000"/>
              <a:gd name="connsiteY3" fmla="*/ 241300 h 469900"/>
              <a:gd name="connsiteX4" fmla="*/ 482600 w 508000"/>
              <a:gd name="connsiteY4" fmla="*/ 279400 h 469900"/>
              <a:gd name="connsiteX5" fmla="*/ 469900 w 508000"/>
              <a:gd name="connsiteY5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000" h="469900">
                <a:moveTo>
                  <a:pt x="0" y="0"/>
                </a:moveTo>
                <a:cubicBezTo>
                  <a:pt x="143933" y="4233"/>
                  <a:pt x="287993" y="5325"/>
                  <a:pt x="431800" y="12700"/>
                </a:cubicBezTo>
                <a:cubicBezTo>
                  <a:pt x="504562" y="16431"/>
                  <a:pt x="490871" y="12112"/>
                  <a:pt x="508000" y="63500"/>
                </a:cubicBezTo>
                <a:cubicBezTo>
                  <a:pt x="503767" y="122767"/>
                  <a:pt x="502242" y="182289"/>
                  <a:pt x="495300" y="241300"/>
                </a:cubicBezTo>
                <a:cubicBezTo>
                  <a:pt x="493736" y="254595"/>
                  <a:pt x="484078" y="266095"/>
                  <a:pt x="482600" y="279400"/>
                </a:cubicBezTo>
                <a:cubicBezTo>
                  <a:pt x="475572" y="342652"/>
                  <a:pt x="469900" y="469900"/>
                  <a:pt x="469900" y="46990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01844B-B1B9-16B5-E6EC-44C8A93FDFD3}"/>
              </a:ext>
            </a:extLst>
          </p:cNvPr>
          <p:cNvSpPr/>
          <p:nvPr/>
        </p:nvSpPr>
        <p:spPr>
          <a:xfrm>
            <a:off x="8540139" y="3311251"/>
            <a:ext cx="712669" cy="380331"/>
          </a:xfrm>
          <a:custGeom>
            <a:avLst/>
            <a:gdLst>
              <a:gd name="connsiteX0" fmla="*/ 90369 w 712669"/>
              <a:gd name="connsiteY0" fmla="*/ 380331 h 380331"/>
              <a:gd name="connsiteX1" fmla="*/ 52269 w 712669"/>
              <a:gd name="connsiteY1" fmla="*/ 37431 h 380331"/>
              <a:gd name="connsiteX2" fmla="*/ 712669 w 712669"/>
              <a:gd name="connsiteY2" fmla="*/ 24731 h 3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669" h="380331">
                <a:moveTo>
                  <a:pt x="90369" y="380331"/>
                </a:moveTo>
                <a:cubicBezTo>
                  <a:pt x="19460" y="238514"/>
                  <a:pt x="-51448" y="96698"/>
                  <a:pt x="52269" y="37431"/>
                </a:cubicBezTo>
                <a:cubicBezTo>
                  <a:pt x="155986" y="-21836"/>
                  <a:pt x="434327" y="1447"/>
                  <a:pt x="712669" y="24731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456F17-76E5-51BF-84BF-55DDBB890AB7}"/>
                  </a:ext>
                </a:extLst>
              </p:cNvPr>
              <p:cNvSpPr txBox="1"/>
              <p:nvPr/>
            </p:nvSpPr>
            <p:spPr>
              <a:xfrm>
                <a:off x="7183163" y="2775620"/>
                <a:ext cx="2216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zh-CN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456F17-76E5-51BF-84BF-55DDBB890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163" y="2775620"/>
                <a:ext cx="2216128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6472E9-48E8-8CFC-281A-5F7C1D6BB61A}"/>
                  </a:ext>
                </a:extLst>
              </p:cNvPr>
              <p:cNvSpPr txBox="1"/>
              <p:nvPr/>
            </p:nvSpPr>
            <p:spPr>
              <a:xfrm>
                <a:off x="4882944" y="4261369"/>
                <a:ext cx="30082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1.8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=0.81</m:t>
                      </m:r>
                    </m:oMath>
                  </m:oMathPara>
                </a14:m>
                <a:endParaRPr lang="zh-CN" altLang="en-US" sz="2400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6472E9-48E8-8CFC-281A-5F7C1D6BB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944" y="4261369"/>
                <a:ext cx="3008259" cy="738664"/>
              </a:xfrm>
              <a:prstGeom prst="rect">
                <a:avLst/>
              </a:prstGeom>
              <a:blipFill>
                <a:blip r:embed="rId12"/>
                <a:stretch>
                  <a:fillRect l="-2231" r="-203" b="-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721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F9684-6C65-BDB0-ACE9-F60A986F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1930412F-BE9C-8311-AB7D-598C049A6B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363" y="263613"/>
                <a:ext cx="12954000" cy="5334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Fused Gromov-Wasserstein Distance (FGW)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𝐹𝐺𝑊</m:t>
                        </m:r>
                      </m:sup>
                    </m:sSub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CN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zh-CN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altLang="zh-CN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func>
                  </m:oMath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altLang="zh-CN" dirty="0"/>
                  <a:t>Combination of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Wasserstein distance</a:t>
                </a:r>
                <a:r>
                  <a:rPr lang="en-US" altLang="zh-CN" dirty="0"/>
                  <a:t> and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GW distance</a:t>
                </a:r>
                <a:endParaRPr lang="en-US" altLang="zh-CN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dirty="0"/>
                  <a:t>: balance hyperparameter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Text Placeholder 1">
                <a:extLst>
                  <a:ext uri="{FF2B5EF4-FFF2-40B4-BE49-F238E27FC236}">
                    <a16:creationId xmlns:a16="http://schemas.microsoft.com/office/drawing/2014/main" id="{1930412F-BE9C-8311-AB7D-598C049A6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63" y="263613"/>
                <a:ext cx="12954000" cy="5334000"/>
              </a:xfrm>
              <a:prstGeom prst="rect">
                <a:avLst/>
              </a:prstGeom>
              <a:blipFill>
                <a:blip r:embed="rId3"/>
                <a:stretch>
                  <a:fillRect l="-84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AD11D259-54BF-940C-A24F-1849B2C6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3" t="7020" r="6849" b="7020"/>
          <a:stretch/>
        </p:blipFill>
        <p:spPr>
          <a:xfrm>
            <a:off x="118345" y="3634236"/>
            <a:ext cx="2601786" cy="2601786"/>
          </a:xfrm>
          <a:prstGeom prst="rect">
            <a:avLst/>
          </a:prstGeom>
        </p:spPr>
      </p:pic>
      <p:pic>
        <p:nvPicPr>
          <p:cNvPr id="5" name="Picture 4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C23A10CD-4BE2-EE08-CAE2-9648E1C46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t="7020" r="6850" b="7020"/>
          <a:stretch/>
        </p:blipFill>
        <p:spPr>
          <a:xfrm>
            <a:off x="3004743" y="3656711"/>
            <a:ext cx="2601785" cy="26017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1C0DE3-4C35-5384-F44E-72CCA8B115AC}"/>
              </a:ext>
            </a:extLst>
          </p:cNvPr>
          <p:cNvSpPr/>
          <p:nvPr/>
        </p:nvSpPr>
        <p:spPr>
          <a:xfrm>
            <a:off x="1116633" y="3656711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C7AD4F-A45D-B879-32D8-C2A04D7E5FF3}"/>
                  </a:ext>
                </a:extLst>
              </p:cNvPr>
              <p:cNvSpPr txBox="1"/>
              <p:nvPr/>
            </p:nvSpPr>
            <p:spPr>
              <a:xfrm>
                <a:off x="655123" y="3281400"/>
                <a:ext cx="16145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=(1.1, 3.0)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C7AD4F-A45D-B879-32D8-C2A04D7E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23" y="3281400"/>
                <a:ext cx="1614545" cy="307777"/>
              </a:xfrm>
              <a:prstGeom prst="rect">
                <a:avLst/>
              </a:prstGeom>
              <a:blipFill>
                <a:blip r:embed="rId6"/>
                <a:stretch>
                  <a:fillRect l="-1132" r="-490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B9869254-B76F-CEF4-75A9-1CD46093E597}"/>
              </a:ext>
            </a:extLst>
          </p:cNvPr>
          <p:cNvSpPr/>
          <p:nvPr/>
        </p:nvSpPr>
        <p:spPr>
          <a:xfrm>
            <a:off x="3087103" y="3990334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D3CD7-4849-9642-D200-3AD792BFE28C}"/>
                  </a:ext>
                </a:extLst>
              </p:cNvPr>
              <p:cNvSpPr txBox="1"/>
              <p:nvPr/>
            </p:nvSpPr>
            <p:spPr>
              <a:xfrm>
                <a:off x="2742441" y="3295196"/>
                <a:ext cx="1601208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=(0.0, 2.7)</m:t>
                      </m:r>
                    </m:oMath>
                  </m:oMathPara>
                </a14:m>
                <a:endParaRPr lang="en-US" altLang="zh-CN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D3CD7-4849-9642-D200-3AD792BFE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441" y="3295196"/>
                <a:ext cx="1601208" cy="332463"/>
              </a:xfrm>
              <a:prstGeom prst="rect">
                <a:avLst/>
              </a:prstGeom>
              <a:blipFill>
                <a:blip r:embed="rId7"/>
                <a:stretch>
                  <a:fillRect l="-3042" t="-1852" r="-4943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9AD378A0-56C7-615B-1593-04C616B14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3" t="7020" r="6849" b="7020"/>
          <a:stretch/>
        </p:blipFill>
        <p:spPr>
          <a:xfrm>
            <a:off x="6885007" y="3646879"/>
            <a:ext cx="2601786" cy="2601786"/>
          </a:xfrm>
          <a:prstGeom prst="rect">
            <a:avLst/>
          </a:prstGeom>
        </p:spPr>
      </p:pic>
      <p:pic>
        <p:nvPicPr>
          <p:cNvPr id="11" name="Picture 10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696B2FDE-DA87-A54C-943E-8983492CBD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t="7020" r="6850" b="7020"/>
          <a:stretch/>
        </p:blipFill>
        <p:spPr>
          <a:xfrm>
            <a:off x="9590215" y="3679186"/>
            <a:ext cx="2601785" cy="26017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1DDC59C-BE90-5E24-8068-B1AEEF22FD64}"/>
              </a:ext>
            </a:extLst>
          </p:cNvPr>
          <p:cNvSpPr/>
          <p:nvPr/>
        </p:nvSpPr>
        <p:spPr>
          <a:xfrm>
            <a:off x="7883138" y="3686813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9C9A89-AF94-699C-3EDC-5CBF7384FDE2}"/>
              </a:ext>
            </a:extLst>
          </p:cNvPr>
          <p:cNvSpPr/>
          <p:nvPr/>
        </p:nvSpPr>
        <p:spPr>
          <a:xfrm>
            <a:off x="9665065" y="4015643"/>
            <a:ext cx="165100" cy="177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AB0543-CA7B-80F9-2349-817A39540BFE}"/>
              </a:ext>
            </a:extLst>
          </p:cNvPr>
          <p:cNvSpPr/>
          <p:nvPr/>
        </p:nvSpPr>
        <p:spPr>
          <a:xfrm>
            <a:off x="8494905" y="4279413"/>
            <a:ext cx="165100" cy="177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8809CC-F75E-8330-7F87-782F4FD14CAF}"/>
              </a:ext>
            </a:extLst>
          </p:cNvPr>
          <p:cNvSpPr/>
          <p:nvPr/>
        </p:nvSpPr>
        <p:spPr>
          <a:xfrm>
            <a:off x="10282176" y="3703668"/>
            <a:ext cx="165100" cy="177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DDADF5-7F7A-F829-A8CA-F01842C69F63}"/>
                  </a:ext>
                </a:extLst>
              </p:cNvPr>
              <p:cNvSpPr txBox="1"/>
              <p:nvPr/>
            </p:nvSpPr>
            <p:spPr>
              <a:xfrm>
                <a:off x="7858323" y="3856986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DDADF5-7F7A-F829-A8CA-F01842C69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3" y="3856986"/>
                <a:ext cx="22461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DF322A-326D-F406-6C53-608EBE30E753}"/>
                  </a:ext>
                </a:extLst>
              </p:cNvPr>
              <p:cNvSpPr txBox="1"/>
              <p:nvPr/>
            </p:nvSpPr>
            <p:spPr>
              <a:xfrm>
                <a:off x="8682980" y="4071303"/>
                <a:ext cx="3086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DF322A-326D-F406-6C53-608EBE30E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980" y="4071303"/>
                <a:ext cx="30867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E7CE68-488B-B1B6-6CB5-27E21B12AEFB}"/>
                  </a:ext>
                </a:extLst>
              </p:cNvPr>
              <p:cNvSpPr txBox="1"/>
              <p:nvPr/>
            </p:nvSpPr>
            <p:spPr>
              <a:xfrm>
                <a:off x="9828349" y="3996846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E7CE68-488B-B1B6-6CB5-27E21B12A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349" y="3996846"/>
                <a:ext cx="23538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6C0DCB-157D-BF46-6FBD-D7366575B8D7}"/>
                  </a:ext>
                </a:extLst>
              </p:cNvPr>
              <p:cNvSpPr txBox="1"/>
              <p:nvPr/>
            </p:nvSpPr>
            <p:spPr>
              <a:xfrm>
                <a:off x="10256811" y="3847283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6C0DCB-157D-BF46-6FBD-D7366575B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811" y="3847283"/>
                <a:ext cx="22461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11E168-191C-48CD-41DF-37D0FBBB8ED3}"/>
                  </a:ext>
                </a:extLst>
              </p:cNvPr>
              <p:cNvSpPr txBox="1"/>
              <p:nvPr/>
            </p:nvSpPr>
            <p:spPr>
              <a:xfrm>
                <a:off x="7077836" y="3179330"/>
                <a:ext cx="22161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=1.8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11E168-191C-48CD-41DF-37D0FBB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836" y="3179330"/>
                <a:ext cx="2216127" cy="461665"/>
              </a:xfrm>
              <a:prstGeom prst="rect">
                <a:avLst/>
              </a:prstGeom>
              <a:blipFill>
                <a:blip r:embed="rId1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F1B650-90B2-25A8-51FE-F959F3E2ADAD}"/>
                  </a:ext>
                </a:extLst>
              </p:cNvPr>
              <p:cNvSpPr txBox="1"/>
              <p:nvPr/>
            </p:nvSpPr>
            <p:spPr>
              <a:xfrm>
                <a:off x="9943010" y="3179033"/>
                <a:ext cx="2216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zh-CN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F1B650-90B2-25A8-51FE-F959F3E2A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010" y="3179033"/>
                <a:ext cx="2216128" cy="461665"/>
              </a:xfrm>
              <a:prstGeom prst="rect">
                <a:avLst/>
              </a:prstGeom>
              <a:blipFill>
                <a:blip r:embed="rId13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00C270-CA37-1872-3610-2281978E7CBF}"/>
              </a:ext>
            </a:extLst>
          </p:cNvPr>
          <p:cNvSpPr txBox="1"/>
          <p:nvPr/>
        </p:nvSpPr>
        <p:spPr>
          <a:xfrm>
            <a:off x="5950362" y="4409397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/>
              <a:t>+</a:t>
            </a:r>
            <a:endParaRPr lang="zh-CN" altLang="en-US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B5A1DC-54ED-6CFC-7518-76A6527994B1}"/>
                  </a:ext>
                </a:extLst>
              </p:cNvPr>
              <p:cNvSpPr txBox="1"/>
              <p:nvPr/>
            </p:nvSpPr>
            <p:spPr>
              <a:xfrm>
                <a:off x="1022848" y="2634312"/>
                <a:ext cx="3763653" cy="507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: geometric location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B5A1DC-54ED-6CFC-7518-76A652799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48" y="2634312"/>
                <a:ext cx="3763653" cy="507703"/>
              </a:xfrm>
              <a:prstGeom prst="rect">
                <a:avLst/>
              </a:prstGeom>
              <a:blipFill>
                <a:blip r:embed="rId14"/>
                <a:stretch>
                  <a:fillRect r="-324" b="-1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9120DA-F000-A574-003A-57889F574B35}"/>
                  </a:ext>
                </a:extLst>
              </p:cNvPr>
              <p:cNvSpPr txBox="1"/>
              <p:nvPr/>
            </p:nvSpPr>
            <p:spPr>
              <a:xfrm>
                <a:off x="6681810" y="2688436"/>
                <a:ext cx="560831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: intrinsic graph structure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9120DA-F000-A574-003A-57889F574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810" y="2688436"/>
                <a:ext cx="5608315" cy="400110"/>
              </a:xfrm>
              <a:prstGeom prst="rect">
                <a:avLst/>
              </a:prstGeom>
              <a:blipFill>
                <a:blip r:embed="rId15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8463E-8CBB-DA2E-61B4-F6103BD3B331}"/>
                  </a:ext>
                </a:extLst>
              </p:cNvPr>
              <p:cNvSpPr txBox="1"/>
              <p:nvPr/>
            </p:nvSpPr>
            <p:spPr>
              <a:xfrm>
                <a:off x="1134257" y="3830415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CN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8463E-8CBB-DA2E-61B4-F6103BD3B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257" y="3830415"/>
                <a:ext cx="224613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121341-385A-9843-645D-01800923DC92}"/>
                  </a:ext>
                </a:extLst>
              </p:cNvPr>
              <p:cNvSpPr txBox="1"/>
              <p:nvPr/>
            </p:nvSpPr>
            <p:spPr>
              <a:xfrm>
                <a:off x="3261732" y="3872819"/>
                <a:ext cx="235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CN" sz="2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121341-385A-9843-645D-01800923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732" y="3872819"/>
                <a:ext cx="235385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D50C52-A520-33F8-3B50-5259E1BBEB39}"/>
              </a:ext>
            </a:extLst>
          </p:cNvPr>
          <p:cNvSpPr/>
          <p:nvPr/>
        </p:nvSpPr>
        <p:spPr>
          <a:xfrm>
            <a:off x="8055913" y="3868127"/>
            <a:ext cx="456174" cy="417730"/>
          </a:xfrm>
          <a:custGeom>
            <a:avLst/>
            <a:gdLst>
              <a:gd name="connsiteX0" fmla="*/ 0 w 508000"/>
              <a:gd name="connsiteY0" fmla="*/ 0 h 469900"/>
              <a:gd name="connsiteX1" fmla="*/ 431800 w 508000"/>
              <a:gd name="connsiteY1" fmla="*/ 12700 h 469900"/>
              <a:gd name="connsiteX2" fmla="*/ 508000 w 508000"/>
              <a:gd name="connsiteY2" fmla="*/ 63500 h 469900"/>
              <a:gd name="connsiteX3" fmla="*/ 495300 w 508000"/>
              <a:gd name="connsiteY3" fmla="*/ 241300 h 469900"/>
              <a:gd name="connsiteX4" fmla="*/ 482600 w 508000"/>
              <a:gd name="connsiteY4" fmla="*/ 279400 h 469900"/>
              <a:gd name="connsiteX5" fmla="*/ 469900 w 508000"/>
              <a:gd name="connsiteY5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000" h="469900">
                <a:moveTo>
                  <a:pt x="0" y="0"/>
                </a:moveTo>
                <a:cubicBezTo>
                  <a:pt x="143933" y="4233"/>
                  <a:pt x="287993" y="5325"/>
                  <a:pt x="431800" y="12700"/>
                </a:cubicBezTo>
                <a:cubicBezTo>
                  <a:pt x="504562" y="16431"/>
                  <a:pt x="490871" y="12112"/>
                  <a:pt x="508000" y="63500"/>
                </a:cubicBezTo>
                <a:cubicBezTo>
                  <a:pt x="503767" y="122767"/>
                  <a:pt x="502242" y="182289"/>
                  <a:pt x="495300" y="241300"/>
                </a:cubicBezTo>
                <a:cubicBezTo>
                  <a:pt x="493736" y="254595"/>
                  <a:pt x="484078" y="266095"/>
                  <a:pt x="482600" y="279400"/>
                </a:cubicBezTo>
                <a:cubicBezTo>
                  <a:pt x="475572" y="342652"/>
                  <a:pt x="469900" y="469900"/>
                  <a:pt x="469900" y="46990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E3E8E82-28A8-674C-64F1-04008A5A49BC}"/>
              </a:ext>
            </a:extLst>
          </p:cNvPr>
          <p:cNvSpPr/>
          <p:nvPr/>
        </p:nvSpPr>
        <p:spPr>
          <a:xfrm>
            <a:off x="9552396" y="3635312"/>
            <a:ext cx="712669" cy="380331"/>
          </a:xfrm>
          <a:custGeom>
            <a:avLst/>
            <a:gdLst>
              <a:gd name="connsiteX0" fmla="*/ 90369 w 712669"/>
              <a:gd name="connsiteY0" fmla="*/ 380331 h 380331"/>
              <a:gd name="connsiteX1" fmla="*/ 52269 w 712669"/>
              <a:gd name="connsiteY1" fmla="*/ 37431 h 380331"/>
              <a:gd name="connsiteX2" fmla="*/ 712669 w 712669"/>
              <a:gd name="connsiteY2" fmla="*/ 24731 h 3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669" h="380331">
                <a:moveTo>
                  <a:pt x="90369" y="380331"/>
                </a:moveTo>
                <a:cubicBezTo>
                  <a:pt x="19460" y="238514"/>
                  <a:pt x="-51448" y="96698"/>
                  <a:pt x="52269" y="37431"/>
                </a:cubicBezTo>
                <a:cubicBezTo>
                  <a:pt x="155986" y="-21836"/>
                  <a:pt x="434327" y="1447"/>
                  <a:pt x="712669" y="24731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17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51B64A-E815-953B-EA38-17B48DE82C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4089" y="77327"/>
            <a:ext cx="10167937" cy="1179513"/>
          </a:xfrm>
        </p:spPr>
        <p:txBody>
          <a:bodyPr/>
          <a:lstStyle/>
          <a:p>
            <a:r>
              <a:rPr lang="en-US" dirty="0"/>
              <a:t>Optimal Transport (OT)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CDD2A-6E45-5CA4-6F08-D645A7077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19" y="1109696"/>
            <a:ext cx="4016969" cy="1962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EE6C4-BB6E-8406-5A28-DC48436F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91"/>
          <a:stretch/>
        </p:blipFill>
        <p:spPr>
          <a:xfrm>
            <a:off x="1468658" y="3201964"/>
            <a:ext cx="3586757" cy="3484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764240-0BB6-37EF-4A3E-484D2A83C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048" y="1135681"/>
            <a:ext cx="6227245" cy="2065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3F093C-081E-E7B6-7935-A55C3089F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348" y="4495804"/>
            <a:ext cx="4806642" cy="2065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EDA66B-CAA3-1A96-237B-0A10969CE1E0}"/>
              </a:ext>
            </a:extLst>
          </p:cNvPr>
          <p:cNvSpPr/>
          <p:nvPr/>
        </p:nvSpPr>
        <p:spPr>
          <a:xfrm>
            <a:off x="5945942" y="3401564"/>
            <a:ext cx="5405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Graph matching and shape matching</a:t>
            </a:r>
          </a:p>
          <a:p>
            <a:pPr algn="ctr"/>
            <a:r>
              <a:rPr lang="en-US" sz="20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Vayer</a:t>
            </a:r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et al. 2019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C3B05C-A3BD-6219-E92A-AFE8D765E76C}"/>
              </a:ext>
            </a:extLst>
          </p:cNvPr>
          <p:cNvSpPr/>
          <p:nvPr/>
        </p:nvSpPr>
        <p:spPr>
          <a:xfrm>
            <a:off x="138391" y="3290533"/>
            <a:ext cx="2534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POT documentation</a:t>
            </a:r>
            <a:endParaRPr lang="en-US" sz="2000" b="0" i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b="0" i="1" cap="none" spc="0" dirty="0" err="1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Flamary</a:t>
            </a:r>
            <a:r>
              <a:rPr lang="en-US" sz="2000" b="0" i="1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et al.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1619F8-72AE-7425-FBB4-392848A0DBD7}"/>
              </a:ext>
            </a:extLst>
          </p:cNvPr>
          <p:cNvSpPr/>
          <p:nvPr/>
        </p:nvSpPr>
        <p:spPr>
          <a:xfrm>
            <a:off x="2872036" y="6160770"/>
            <a:ext cx="20609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Coupling matrix</a:t>
            </a:r>
            <a:endParaRPr lang="en-US" sz="2000" b="0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759FD0A-9D91-B00E-2A5A-546B170B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F8828-13EF-1E73-06C1-57D48C93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2581" y="5670551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A black and white square with many dots&#10;&#10;Description automatically generated">
            <a:extLst>
              <a:ext uri="{FF2B5EF4-FFF2-40B4-BE49-F238E27FC236}">
                <a16:creationId xmlns:a16="http://schemas.microsoft.com/office/drawing/2014/main" id="{AA183510-5E7C-18B2-8035-B9D967142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2" t="7020" r="6850" b="7020"/>
          <a:stretch/>
        </p:blipFill>
        <p:spPr>
          <a:xfrm>
            <a:off x="9294510" y="3429001"/>
            <a:ext cx="2798636" cy="2798637"/>
          </a:xfrm>
          <a:prstGeom prst="rect">
            <a:avLst/>
          </a:prstGeom>
        </p:spPr>
      </p:pic>
      <p:pic>
        <p:nvPicPr>
          <p:cNvPr id="4" name="Picture 3" descr="A colorful grid with black circles&#10;&#10;Description automatically generated with medium confidence">
            <a:extLst>
              <a:ext uri="{FF2B5EF4-FFF2-40B4-BE49-F238E27FC236}">
                <a16:creationId xmlns:a16="http://schemas.microsoft.com/office/drawing/2014/main" id="{A0E16FF6-12E5-10F5-C67E-E4272E4FC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2" t="7363" r="7548" b="7549"/>
          <a:stretch/>
        </p:blipFill>
        <p:spPr>
          <a:xfrm>
            <a:off x="9282787" y="3429000"/>
            <a:ext cx="2798636" cy="2790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DB63B38F-D21A-72E6-E738-2A4A30B65C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785" y="1760119"/>
                <a:ext cx="12954000" cy="5334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Optimal Transport forces a full probability matching.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altLang="zh-CN" sz="2000" dirty="0"/>
                  <a:t>  </a:t>
                </a:r>
              </a:p>
              <a:p>
                <a:r>
                  <a:rPr lang="en-US" altLang="zh-CN" sz="2400" dirty="0"/>
                  <a:t>Partial Optimal Transport allows certain probability to be ignored. 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 (0&lt;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≤1)</m:t>
                        </m:r>
                      </m:e>
                    </m:nary>
                  </m:oMath>
                </a14:m>
                <a:r>
                  <a:rPr lang="en-US" altLang="zh-CN" sz="2000" dirty="0"/>
                  <a:t>  </a:t>
                </a:r>
              </a:p>
              <a:p>
                <a:pPr lvl="1"/>
                <a:r>
                  <a:rPr lang="en-US" altLang="zh-CN" sz="2000" dirty="0"/>
                  <a:t>More robust to noise</a:t>
                </a:r>
              </a:p>
              <a:p>
                <a:r>
                  <a:rPr lang="en-US" altLang="zh-CN" sz="2400" dirty="0"/>
                  <a:t>Distances</a:t>
                </a:r>
              </a:p>
              <a:p>
                <a:pPr lvl="1"/>
                <a:r>
                  <a:rPr lang="en-US" altLang="zh-CN" sz="2000" dirty="0"/>
                  <a:t>Partial Wasserstein (</a:t>
                </a:r>
                <a:r>
                  <a:rPr lang="en-US" altLang="zh-CN" sz="2000" dirty="0" err="1"/>
                  <a:t>pW</a:t>
                </a:r>
                <a:r>
                  <a:rPr lang="en-US" altLang="zh-CN" sz="2000" dirty="0"/>
                  <a:t>)</a:t>
                </a:r>
              </a:p>
              <a:p>
                <a:pPr lvl="1"/>
                <a:r>
                  <a:rPr lang="en-US" altLang="zh-CN" sz="2000" dirty="0"/>
                  <a:t>Partial Gromov-Wasserstein (</a:t>
                </a:r>
                <a:r>
                  <a:rPr lang="en-US" altLang="zh-CN" sz="2000" dirty="0" err="1"/>
                  <a:t>pGW</a:t>
                </a:r>
                <a:r>
                  <a:rPr lang="en-US" altLang="zh-CN" sz="2000" dirty="0"/>
                  <a:t>)</a:t>
                </a:r>
              </a:p>
              <a:p>
                <a:pPr lvl="1"/>
                <a:r>
                  <a:rPr lang="en-US" altLang="zh-CN" sz="2000" dirty="0"/>
                  <a:t>Partial Fused Gromov-Wasserstein (</a:t>
                </a:r>
                <a:r>
                  <a:rPr lang="en-US" altLang="zh-CN" sz="2000" dirty="0" err="1"/>
                  <a:t>pFGW</a:t>
                </a:r>
                <a:r>
                  <a:rPr lang="en-US" altLang="zh-CN" sz="2000" dirty="0"/>
                  <a:t>)</a:t>
                </a:r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DB63B38F-D21A-72E6-E738-2A4A30B65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85" y="1760119"/>
                <a:ext cx="12954000" cy="5334000"/>
              </a:xfrm>
              <a:prstGeom prst="rect">
                <a:avLst/>
              </a:prstGeom>
              <a:blipFill>
                <a:blip r:embed="rId5"/>
                <a:stretch>
                  <a:fillRect l="-612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2">
            <a:extLst>
              <a:ext uri="{FF2B5EF4-FFF2-40B4-BE49-F238E27FC236}">
                <a16:creationId xmlns:a16="http://schemas.microsoft.com/office/drawing/2014/main" id="{A797A622-4352-D0AF-FA02-87EFA9BF36EF}"/>
              </a:ext>
            </a:extLst>
          </p:cNvPr>
          <p:cNvSpPr txBox="1">
            <a:spLocks/>
          </p:cNvSpPr>
          <p:nvPr/>
        </p:nvSpPr>
        <p:spPr>
          <a:xfrm>
            <a:off x="430427" y="537774"/>
            <a:ext cx="12954000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Partial Optimal Transport (</a:t>
            </a:r>
            <a:r>
              <a:rPr lang="en-US" altLang="zh-CN" dirty="0" err="1"/>
              <a:t>pOT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7" name="Picture 6" descr="A black and white grid with black dots&#10;&#10;Description automatically generated">
            <a:extLst>
              <a:ext uri="{FF2B5EF4-FFF2-40B4-BE49-F238E27FC236}">
                <a16:creationId xmlns:a16="http://schemas.microsoft.com/office/drawing/2014/main" id="{FCF89D8F-F890-B60D-5EC3-C23390A31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3" t="7020" r="6849" b="7020"/>
          <a:stretch/>
        </p:blipFill>
        <p:spPr>
          <a:xfrm>
            <a:off x="6378147" y="3429000"/>
            <a:ext cx="2798637" cy="2798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DE518-BED2-D9D4-C965-361123444852}"/>
              </a:ext>
            </a:extLst>
          </p:cNvPr>
          <p:cNvSpPr txBox="1"/>
          <p:nvPr/>
        </p:nvSpPr>
        <p:spPr>
          <a:xfrm>
            <a:off x="11026766" y="6429346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Noise</a:t>
            </a:r>
            <a:endParaRPr lang="zh-CN" alt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428E97-8322-FCFA-CACB-4A4894319FBA}"/>
              </a:ext>
            </a:extLst>
          </p:cNvPr>
          <p:cNvCxnSpPr/>
          <p:nvPr/>
        </p:nvCxnSpPr>
        <p:spPr>
          <a:xfrm flipH="1" flipV="1">
            <a:off x="10693828" y="5981701"/>
            <a:ext cx="332938" cy="4476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2D158E-68D2-A1C3-CC46-DB262DAA7E36}"/>
              </a:ext>
            </a:extLst>
          </p:cNvPr>
          <p:cNvCxnSpPr>
            <a:cxnSpLocks/>
          </p:cNvCxnSpPr>
          <p:nvPr/>
        </p:nvCxnSpPr>
        <p:spPr>
          <a:xfrm flipH="1" flipV="1">
            <a:off x="10851539" y="4305301"/>
            <a:ext cx="513748" cy="21450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5D7F1E-FF8E-0152-5881-38192056EE40}"/>
              </a:ext>
            </a:extLst>
          </p:cNvPr>
          <p:cNvCxnSpPr>
            <a:cxnSpLocks/>
          </p:cNvCxnSpPr>
          <p:nvPr/>
        </p:nvCxnSpPr>
        <p:spPr>
          <a:xfrm flipH="1" flipV="1">
            <a:off x="11453681" y="4165601"/>
            <a:ext cx="190500" cy="23024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olorful grid with dots&#10;&#10;Description automatically generated with medium confidence">
            <a:extLst>
              <a:ext uri="{FF2B5EF4-FFF2-40B4-BE49-F238E27FC236}">
                <a16:creationId xmlns:a16="http://schemas.microsoft.com/office/drawing/2014/main" id="{A4DC3081-C9CC-52A1-5F55-035AC9BB07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7165" r="7337" b="6745"/>
          <a:stretch/>
        </p:blipFill>
        <p:spPr>
          <a:xfrm>
            <a:off x="6354699" y="3429000"/>
            <a:ext cx="2798639" cy="27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grid with dots&#10;&#10;Description automatically generated with medium confidence">
            <a:extLst>
              <a:ext uri="{FF2B5EF4-FFF2-40B4-BE49-F238E27FC236}">
                <a16:creationId xmlns:a16="http://schemas.microsoft.com/office/drawing/2014/main" id="{4E23CA1F-494D-9970-150B-576261342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7165" r="7337" b="6745"/>
          <a:stretch/>
        </p:blipFill>
        <p:spPr>
          <a:xfrm>
            <a:off x="55232" y="2090213"/>
            <a:ext cx="2946966" cy="2946964"/>
          </a:xfrm>
          <a:prstGeom prst="rect">
            <a:avLst/>
          </a:prstGeom>
        </p:spPr>
      </p:pic>
      <p:pic>
        <p:nvPicPr>
          <p:cNvPr id="4" name="Picture 3" descr="A colorful grid with dots&#10;&#10;Description automatically generated with medium confidence">
            <a:extLst>
              <a:ext uri="{FF2B5EF4-FFF2-40B4-BE49-F238E27FC236}">
                <a16:creationId xmlns:a16="http://schemas.microsoft.com/office/drawing/2014/main" id="{CC64B014-CA0E-EC26-65B4-232895F1C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4" t="7363" r="7549" b="7905"/>
          <a:stretch/>
        </p:blipFill>
        <p:spPr>
          <a:xfrm>
            <a:off x="4491489" y="1172065"/>
            <a:ext cx="2539710" cy="2545302"/>
          </a:xfrm>
          <a:prstGeom prst="rect">
            <a:avLst/>
          </a:prstGeom>
        </p:spPr>
      </p:pic>
      <p:pic>
        <p:nvPicPr>
          <p:cNvPr id="6" name="Picture 5" descr="A colorful maze with many dots&#10;&#10;Description automatically generated with medium confidence">
            <a:extLst>
              <a:ext uri="{FF2B5EF4-FFF2-40B4-BE49-F238E27FC236}">
                <a16:creationId xmlns:a16="http://schemas.microsoft.com/office/drawing/2014/main" id="{E2C60B1A-2762-C38D-6F93-45F67F9DB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5" t="7720" r="8497" b="7548"/>
          <a:stretch/>
        </p:blipFill>
        <p:spPr>
          <a:xfrm>
            <a:off x="7050591" y="1172065"/>
            <a:ext cx="2539710" cy="2545302"/>
          </a:xfrm>
          <a:prstGeom prst="rect">
            <a:avLst/>
          </a:prstGeom>
        </p:spPr>
      </p:pic>
      <p:pic>
        <p:nvPicPr>
          <p:cNvPr id="8" name="Picture 7" descr="A colorful grid with many dots&#10;&#10;Description automatically generated with medium confidence">
            <a:extLst>
              <a:ext uri="{FF2B5EF4-FFF2-40B4-BE49-F238E27FC236}">
                <a16:creationId xmlns:a16="http://schemas.microsoft.com/office/drawing/2014/main" id="{C8B316DE-29FF-28D4-0DFE-622077A1B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6" t="7364" r="7548" b="7193"/>
          <a:stretch/>
        </p:blipFill>
        <p:spPr>
          <a:xfrm>
            <a:off x="9609693" y="1182717"/>
            <a:ext cx="2539710" cy="2534650"/>
          </a:xfrm>
          <a:prstGeom prst="rect">
            <a:avLst/>
          </a:prstGeom>
        </p:spPr>
      </p:pic>
      <p:pic>
        <p:nvPicPr>
          <p:cNvPr id="13" name="Picture 12" descr="A colorful grid with black circles&#10;&#10;Description automatically generated with medium confidence">
            <a:extLst>
              <a:ext uri="{FF2B5EF4-FFF2-40B4-BE49-F238E27FC236}">
                <a16:creationId xmlns:a16="http://schemas.microsoft.com/office/drawing/2014/main" id="{33A8D2F1-7A8C-3EF4-DD4F-EC8231F4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28" t="8129" r="8124" b="6992"/>
          <a:stretch/>
        </p:blipFill>
        <p:spPr>
          <a:xfrm>
            <a:off x="4491488" y="3976443"/>
            <a:ext cx="2547396" cy="2545302"/>
          </a:xfrm>
          <a:prstGeom prst="rect">
            <a:avLst/>
          </a:prstGeom>
        </p:spPr>
      </p:pic>
      <p:pic>
        <p:nvPicPr>
          <p:cNvPr id="14" name="Picture 13" descr="A colorful grid with black circles&#10;&#10;Description automatically generated with medium confidence">
            <a:extLst>
              <a:ext uri="{FF2B5EF4-FFF2-40B4-BE49-F238E27FC236}">
                <a16:creationId xmlns:a16="http://schemas.microsoft.com/office/drawing/2014/main" id="{8D7DE7A7-099C-7AD5-C9DA-112E6BA7C9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63" t="7363" r="7549" b="7905"/>
          <a:stretch/>
        </p:blipFill>
        <p:spPr>
          <a:xfrm>
            <a:off x="7009627" y="3993625"/>
            <a:ext cx="2615645" cy="2513108"/>
          </a:xfrm>
          <a:prstGeom prst="rect">
            <a:avLst/>
          </a:prstGeom>
        </p:spPr>
      </p:pic>
      <p:pic>
        <p:nvPicPr>
          <p:cNvPr id="15" name="Picture 14" descr="A colorful grid with black circles&#10;&#10;Description automatically generated with medium confidence">
            <a:extLst>
              <a:ext uri="{FF2B5EF4-FFF2-40B4-BE49-F238E27FC236}">
                <a16:creationId xmlns:a16="http://schemas.microsoft.com/office/drawing/2014/main" id="{2AF6C2C2-BA70-FEF7-F205-E51217855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22" t="7363" r="7548" b="7549"/>
          <a:stretch/>
        </p:blipFill>
        <p:spPr>
          <a:xfrm>
            <a:off x="9628448" y="3990013"/>
            <a:ext cx="2552485" cy="2545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644FA4-BB67-8D4C-3CB6-E225EA26138C}"/>
              </a:ext>
            </a:extLst>
          </p:cNvPr>
          <p:cNvSpPr txBox="1"/>
          <p:nvPr/>
        </p:nvSpPr>
        <p:spPr>
          <a:xfrm>
            <a:off x="93642" y="746008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Source</a:t>
            </a:r>
            <a:endParaRPr lang="zh-CN" alt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450FCC-94E1-F6FD-D66B-F3FD85C1ADEE}"/>
              </a:ext>
            </a:extLst>
          </p:cNvPr>
          <p:cNvSpPr txBox="1"/>
          <p:nvPr/>
        </p:nvSpPr>
        <p:spPr>
          <a:xfrm>
            <a:off x="3055395" y="94127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Target</a:t>
            </a:r>
            <a:endParaRPr lang="zh-CN" altLang="en-US" sz="28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C08DB95-9536-6B28-8A4B-002BF4A1DD5E}"/>
              </a:ext>
            </a:extLst>
          </p:cNvPr>
          <p:cNvSpPr/>
          <p:nvPr/>
        </p:nvSpPr>
        <p:spPr>
          <a:xfrm>
            <a:off x="3402109" y="3443673"/>
            <a:ext cx="795660" cy="26623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A841AD-70B0-DCB7-5670-61FBF8176E79}"/>
              </a:ext>
            </a:extLst>
          </p:cNvPr>
          <p:cNvCxnSpPr/>
          <p:nvPr/>
        </p:nvCxnSpPr>
        <p:spPr>
          <a:xfrm>
            <a:off x="8316751" y="4173556"/>
            <a:ext cx="88900" cy="4064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579AFE-60C4-5E44-7E29-6AAF9DACCDCD}"/>
              </a:ext>
            </a:extLst>
          </p:cNvPr>
          <p:cNvCxnSpPr>
            <a:cxnSpLocks/>
          </p:cNvCxnSpPr>
          <p:nvPr/>
        </p:nvCxnSpPr>
        <p:spPr>
          <a:xfrm flipH="1">
            <a:off x="6597686" y="4093177"/>
            <a:ext cx="201725" cy="203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26560A-F4AD-55B7-000B-E371DB71F083}"/>
              </a:ext>
            </a:extLst>
          </p:cNvPr>
          <p:cNvCxnSpPr>
            <a:cxnSpLocks/>
          </p:cNvCxnSpPr>
          <p:nvPr/>
        </p:nvCxnSpPr>
        <p:spPr>
          <a:xfrm flipH="1">
            <a:off x="5749339" y="5706147"/>
            <a:ext cx="201725" cy="203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A767D6-9DEE-4518-1FD4-D2DB943AD49A}"/>
              </a:ext>
            </a:extLst>
          </p:cNvPr>
          <p:cNvCxnSpPr>
            <a:cxnSpLocks/>
          </p:cNvCxnSpPr>
          <p:nvPr/>
        </p:nvCxnSpPr>
        <p:spPr>
          <a:xfrm flipH="1">
            <a:off x="8315126" y="5855563"/>
            <a:ext cx="201725" cy="203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54C821-B0D1-F549-B61F-085A61FBE976}"/>
              </a:ext>
            </a:extLst>
          </p:cNvPr>
          <p:cNvCxnSpPr>
            <a:cxnSpLocks/>
          </p:cNvCxnSpPr>
          <p:nvPr/>
        </p:nvCxnSpPr>
        <p:spPr>
          <a:xfrm flipH="1">
            <a:off x="10904690" y="5897193"/>
            <a:ext cx="201725" cy="203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50D5E0-C01A-01C8-B861-9AC607759D38}"/>
              </a:ext>
            </a:extLst>
          </p:cNvPr>
          <p:cNvCxnSpPr>
            <a:cxnSpLocks/>
          </p:cNvCxnSpPr>
          <p:nvPr/>
        </p:nvCxnSpPr>
        <p:spPr>
          <a:xfrm flipH="1">
            <a:off x="11704700" y="4162059"/>
            <a:ext cx="201725" cy="203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0F0E9E-F66E-6BCC-2C58-58F8876255C2}"/>
              </a:ext>
            </a:extLst>
          </p:cNvPr>
          <p:cNvCxnSpPr>
            <a:cxnSpLocks/>
          </p:cNvCxnSpPr>
          <p:nvPr/>
        </p:nvCxnSpPr>
        <p:spPr>
          <a:xfrm>
            <a:off x="4797959" y="5735250"/>
            <a:ext cx="184416" cy="2337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78A6FC-2389-2B11-1D89-3DF3A09A6461}"/>
              </a:ext>
            </a:extLst>
          </p:cNvPr>
          <p:cNvCxnSpPr>
            <a:cxnSpLocks/>
          </p:cNvCxnSpPr>
          <p:nvPr/>
        </p:nvCxnSpPr>
        <p:spPr>
          <a:xfrm>
            <a:off x="5835162" y="4135400"/>
            <a:ext cx="67948" cy="3639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56CA69D-F5E3-0172-5512-F77B25EC3BC0}"/>
              </a:ext>
            </a:extLst>
          </p:cNvPr>
          <p:cNvCxnSpPr>
            <a:cxnSpLocks/>
          </p:cNvCxnSpPr>
          <p:nvPr/>
        </p:nvCxnSpPr>
        <p:spPr>
          <a:xfrm>
            <a:off x="7401487" y="5780579"/>
            <a:ext cx="184416" cy="2337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2B52CD-700E-0F34-859D-5FD16086BD3E}"/>
              </a:ext>
            </a:extLst>
          </p:cNvPr>
          <p:cNvCxnSpPr>
            <a:cxnSpLocks/>
          </p:cNvCxnSpPr>
          <p:nvPr/>
        </p:nvCxnSpPr>
        <p:spPr>
          <a:xfrm>
            <a:off x="9917421" y="5759003"/>
            <a:ext cx="184416" cy="2337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A824F7-5E1D-748A-9825-35479E5926CA}"/>
              </a:ext>
            </a:extLst>
          </p:cNvPr>
          <p:cNvCxnSpPr/>
          <p:nvPr/>
        </p:nvCxnSpPr>
        <p:spPr>
          <a:xfrm>
            <a:off x="10850421" y="4178346"/>
            <a:ext cx="88900" cy="4064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8899E35-DBCA-9FA6-518A-0313B0068819}"/>
              </a:ext>
            </a:extLst>
          </p:cNvPr>
          <p:cNvSpPr txBox="1"/>
          <p:nvPr/>
        </p:nvSpPr>
        <p:spPr>
          <a:xfrm>
            <a:off x="4517354" y="0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186410-1B78-572B-890F-4D9D6CAD414E}"/>
              </a:ext>
            </a:extLst>
          </p:cNvPr>
          <p:cNvSpPr txBox="1"/>
          <p:nvPr/>
        </p:nvSpPr>
        <p:spPr>
          <a:xfrm>
            <a:off x="7215015" y="17182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structure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96F06-471C-E820-14DB-BC049AA4895B}"/>
              </a:ext>
            </a:extLst>
          </p:cNvPr>
          <p:cNvSpPr txBox="1"/>
          <p:nvPr/>
        </p:nvSpPr>
        <p:spPr>
          <a:xfrm>
            <a:off x="9482604" y="17182"/>
            <a:ext cx="285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location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structure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A9D1A4-17D5-7E57-BFB6-6FAA0952CD80}"/>
              </a:ext>
            </a:extLst>
          </p:cNvPr>
          <p:cNvSpPr txBox="1"/>
          <p:nvPr/>
        </p:nvSpPr>
        <p:spPr>
          <a:xfrm>
            <a:off x="3510437" y="291724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A7931B-3C39-C2A2-057D-C575FD65D566}"/>
              </a:ext>
            </a:extLst>
          </p:cNvPr>
          <p:cNvSpPr txBox="1"/>
          <p:nvPr/>
        </p:nvSpPr>
        <p:spPr>
          <a:xfrm>
            <a:off x="3002198" y="3839440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OT</a:t>
            </a: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4D5E5333-78C0-D4D6-82CB-F43A1714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3552" y="6461952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51</a:t>
            </a:fld>
            <a:endParaRPr lang="en-US"/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2624872C-D06C-7B1C-3B2B-19A8B6CE8C46}"/>
              </a:ext>
            </a:extLst>
          </p:cNvPr>
          <p:cNvSpPr txBox="1"/>
          <p:nvPr/>
        </p:nvSpPr>
        <p:spPr>
          <a:xfrm>
            <a:off x="4968434" y="807563"/>
            <a:ext cx="158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/>
              <a:t>Wasserstein</a:t>
            </a:r>
            <a:endParaRPr lang="zh-CN" altLang="en-US" sz="2000" dirty="0"/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02B9CC11-6ECC-E15F-88FA-1E9B59E0A9A4}"/>
              </a:ext>
            </a:extLst>
          </p:cNvPr>
          <p:cNvSpPr txBox="1"/>
          <p:nvPr/>
        </p:nvSpPr>
        <p:spPr>
          <a:xfrm>
            <a:off x="8064317" y="807563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/>
              <a:t>GW</a:t>
            </a:r>
            <a:endParaRPr lang="zh-CN" altLang="en-US" sz="2000" dirty="0"/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BCF0F2F1-D94D-16CF-4F57-C9E166865EB4}"/>
              </a:ext>
            </a:extLst>
          </p:cNvPr>
          <p:cNvSpPr txBox="1"/>
          <p:nvPr/>
        </p:nvSpPr>
        <p:spPr>
          <a:xfrm>
            <a:off x="10548027" y="810067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/>
              <a:t>FGW</a:t>
            </a:r>
            <a:endParaRPr lang="zh-CN" altLang="en-US" sz="2000" dirty="0"/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A2D0347F-B6D4-EDDE-EFFB-3474A474EB31}"/>
              </a:ext>
            </a:extLst>
          </p:cNvPr>
          <p:cNvSpPr txBox="1"/>
          <p:nvPr/>
        </p:nvSpPr>
        <p:spPr>
          <a:xfrm>
            <a:off x="7992983" y="363208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 err="1"/>
              <a:t>pGW</a:t>
            </a:r>
            <a:endParaRPr lang="zh-CN" altLang="en-US" sz="2400" dirty="0"/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1C5604B2-DE79-B052-4C17-D4ABBCDDBA19}"/>
              </a:ext>
            </a:extLst>
          </p:cNvPr>
          <p:cNvSpPr txBox="1"/>
          <p:nvPr/>
        </p:nvSpPr>
        <p:spPr>
          <a:xfrm>
            <a:off x="10476693" y="3630712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 err="1"/>
              <a:t>pFGW</a:t>
            </a:r>
            <a:endParaRPr lang="zh-CN" altLang="en-US" sz="2400" dirty="0"/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D1F15EAB-F09F-2C75-D7CB-B2349BC7CA92}"/>
              </a:ext>
            </a:extLst>
          </p:cNvPr>
          <p:cNvSpPr txBox="1"/>
          <p:nvPr/>
        </p:nvSpPr>
        <p:spPr>
          <a:xfrm>
            <a:off x="5464645" y="363192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dirty="0" err="1"/>
              <a:t>pW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6237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6F69B-53DF-9135-D0ED-3EFF753B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1896" y="6423866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52</a:t>
            </a:fld>
            <a:endParaRPr lang="en-US"/>
          </a:p>
        </p:txBody>
      </p:sp>
      <p:pic>
        <p:nvPicPr>
          <p:cNvPr id="3" name="scalarfield">
            <a:hlinkClick r:id="" action="ppaction://media"/>
            <a:extLst>
              <a:ext uri="{FF2B5EF4-FFF2-40B4-BE49-F238E27FC236}">
                <a16:creationId xmlns:a16="http://schemas.microsoft.com/office/drawing/2014/main" id="{DAD0DAD5-DC5D-560F-0302-85C8F4D85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67" t="28527" r="21312" b="29117"/>
          <a:stretch/>
        </p:blipFill>
        <p:spPr>
          <a:xfrm>
            <a:off x="6584246" y="1385016"/>
            <a:ext cx="4935299" cy="177385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1CC754A-1CC6-8FEE-0F7C-217B188825D7}"/>
              </a:ext>
            </a:extLst>
          </p:cNvPr>
          <p:cNvSpPr txBox="1">
            <a:spLocks/>
          </p:cNvSpPr>
          <p:nvPr/>
        </p:nvSpPr>
        <p:spPr>
          <a:xfrm>
            <a:off x="396904" y="1510323"/>
            <a:ext cx="12954000" cy="53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Dataset: Heated Cylinder </a:t>
            </a:r>
            <a:r>
              <a:rPr lang="en-US" baseline="30000" dirty="0"/>
              <a:t>[1]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B0CF4DD-5F12-8AAA-7C92-F2E61A6E9C40}"/>
              </a:ext>
            </a:extLst>
          </p:cNvPr>
          <p:cNvSpPr txBox="1">
            <a:spLocks/>
          </p:cNvSpPr>
          <p:nvPr/>
        </p:nvSpPr>
        <p:spPr>
          <a:xfrm>
            <a:off x="517092" y="363092"/>
            <a:ext cx="12954000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Result – Feature Correspondence</a:t>
            </a:r>
            <a:endParaRPr lang="en-US" dirty="0"/>
          </a:p>
        </p:txBody>
      </p:sp>
      <p:pic>
        <p:nvPicPr>
          <p:cNvPr id="7" name="Picture 6" descr="A map of a train&#10;&#10;Description automatically generated">
            <a:extLst>
              <a:ext uri="{FF2B5EF4-FFF2-40B4-BE49-F238E27FC236}">
                <a16:creationId xmlns:a16="http://schemas.microsoft.com/office/drawing/2014/main" id="{B6107565-C8CD-A6EB-8BA3-DE728060D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40" t="7194" r="7623" b="8632"/>
          <a:stretch/>
        </p:blipFill>
        <p:spPr>
          <a:xfrm>
            <a:off x="517092" y="4068947"/>
            <a:ext cx="5286053" cy="1897143"/>
          </a:xfrm>
          <a:prstGeom prst="rect">
            <a:avLst/>
          </a:prstGeom>
        </p:spPr>
      </p:pic>
      <p:pic>
        <p:nvPicPr>
          <p:cNvPr id="8" name="Picture 7" descr="A colorful dotted map of a person&#10;&#10;Description automatically generated">
            <a:extLst>
              <a:ext uri="{FF2B5EF4-FFF2-40B4-BE49-F238E27FC236}">
                <a16:creationId xmlns:a16="http://schemas.microsoft.com/office/drawing/2014/main" id="{D2B54CC7-30FB-2E1E-E842-EAEA20F6F0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98" t="8633" r="8398" b="7914"/>
          <a:stretch/>
        </p:blipFill>
        <p:spPr>
          <a:xfrm>
            <a:off x="6479473" y="4061796"/>
            <a:ext cx="5286053" cy="1904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6A5C8-3D25-2DA4-D3F0-830722F6013D}"/>
              </a:ext>
            </a:extLst>
          </p:cNvPr>
          <p:cNvSpPr txBox="1"/>
          <p:nvPr/>
        </p:nvSpPr>
        <p:spPr>
          <a:xfrm>
            <a:off x="2277875" y="3317127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Source</a:t>
            </a:r>
            <a:endParaRPr lang="zh-CN" alt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FB1F9-CB73-0A74-2626-B2B3B3BEEE9A}"/>
              </a:ext>
            </a:extLst>
          </p:cNvPr>
          <p:cNvSpPr txBox="1"/>
          <p:nvPr/>
        </p:nvSpPr>
        <p:spPr>
          <a:xfrm>
            <a:off x="7821502" y="3317127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Target (</a:t>
            </a:r>
            <a:r>
              <a:rPr lang="en-US" altLang="zh-CN" sz="2800" dirty="0" err="1"/>
              <a:t>pFGW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00437-4211-4067-AE74-C38500DC3336}"/>
              </a:ext>
            </a:extLst>
          </p:cNvPr>
          <p:cNvSpPr txBox="1"/>
          <p:nvPr/>
        </p:nvSpPr>
        <p:spPr>
          <a:xfrm>
            <a:off x="1550015" y="6452539"/>
            <a:ext cx="6898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[1]. Computer graphics laboratory. https://cgl.ethz.ch/research/visualization/data.php.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90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4ACD7-1CB5-87B1-97CA-D3DC43AB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31108-7E4C-4925-37C6-E5E9A2E4DDC3}"/>
              </a:ext>
            </a:extLst>
          </p:cNvPr>
          <p:cNvSpPr txBox="1">
            <a:spLocks/>
          </p:cNvSpPr>
          <p:nvPr/>
        </p:nvSpPr>
        <p:spPr>
          <a:xfrm>
            <a:off x="116442" y="136525"/>
            <a:ext cx="12075558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/>
              <a:t>Detecting Structure Similarities – Heated </a:t>
            </a:r>
            <a:r>
              <a:rPr lang="en-US" altLang="zh-CN" sz="4000" dirty="0" err="1"/>
              <a:t>Cylindner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7BFB4-8B92-DDF0-C5F0-DB0410FCE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13" y="1152177"/>
            <a:ext cx="9627973" cy="538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6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91355-5821-5A71-7F14-46E9F21D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343AD-A0E9-A684-DD6A-CFB38FB1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E1EC0B-A757-C617-3AA0-024D679F96AE}"/>
              </a:ext>
            </a:extLst>
          </p:cNvPr>
          <p:cNvSpPr txBox="1">
            <a:spLocks/>
          </p:cNvSpPr>
          <p:nvPr/>
        </p:nvSpPr>
        <p:spPr>
          <a:xfrm>
            <a:off x="116442" y="136525"/>
            <a:ext cx="12075558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/>
              <a:t>Detecting Structure Similarities – Heated </a:t>
            </a:r>
            <a:r>
              <a:rPr lang="en-US" altLang="zh-CN" sz="4000" dirty="0" err="1"/>
              <a:t>Cylindner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E2A8D-27AB-3524-36FD-A83382B67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53" b="52572"/>
          <a:stretch>
            <a:fillRect/>
          </a:stretch>
        </p:blipFill>
        <p:spPr>
          <a:xfrm>
            <a:off x="7166594" y="1405058"/>
            <a:ext cx="3759786" cy="4047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65D4E-4DAF-2F83-391D-56631BB0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27" y="963827"/>
            <a:ext cx="4797988" cy="5654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1D2EA5-7D23-48C6-E6E0-46EBDEF037F7}"/>
              </a:ext>
            </a:extLst>
          </p:cNvPr>
          <p:cNvSpPr/>
          <p:nvPr/>
        </p:nvSpPr>
        <p:spPr>
          <a:xfrm>
            <a:off x="9329351" y="3669957"/>
            <a:ext cx="1203394" cy="12233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8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B52B2-6C1E-518C-83F1-554B9C44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6BA351-1F13-6D7B-76F7-BB53E17872CA}"/>
              </a:ext>
            </a:extLst>
          </p:cNvPr>
          <p:cNvSpPr txBox="1">
            <a:spLocks/>
          </p:cNvSpPr>
          <p:nvPr/>
        </p:nvSpPr>
        <p:spPr>
          <a:xfrm>
            <a:off x="314150" y="220060"/>
            <a:ext cx="9331243" cy="142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BD9E5-B2E7-6057-0477-8044ABFD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039" y="847725"/>
            <a:ext cx="5255519" cy="3064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2760F-1B92-70CD-A413-F534B4CF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58" y="4132443"/>
            <a:ext cx="6096000" cy="1995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0EBE8-39F9-A670-DCC5-1EDAC0D07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23800" r="76351" b="60097"/>
          <a:stretch>
            <a:fillRect/>
          </a:stretch>
        </p:blipFill>
        <p:spPr>
          <a:xfrm>
            <a:off x="5497867" y="1602174"/>
            <a:ext cx="1322172" cy="321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F137F-7DF3-C253-ED7F-D1FCB903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6" t="53412" r="76941" b="33582"/>
          <a:stretch>
            <a:fillRect/>
          </a:stretch>
        </p:blipFill>
        <p:spPr>
          <a:xfrm>
            <a:off x="5534937" y="2898200"/>
            <a:ext cx="1248033" cy="259492"/>
          </a:xfrm>
          <a:prstGeom prst="rect">
            <a:avLst/>
          </a:prstGeom>
        </p:spPr>
      </p:pic>
      <p:pic>
        <p:nvPicPr>
          <p:cNvPr id="11" name="Picture 10" descr="A computer generated image of a cone shaped object&#10;&#10;AI-generated content may be incorrect.">
            <a:extLst>
              <a:ext uri="{FF2B5EF4-FFF2-40B4-BE49-F238E27FC236}">
                <a16:creationId xmlns:a16="http://schemas.microsoft.com/office/drawing/2014/main" id="{0C110373-7511-52D5-00BA-AB19D4B42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0" t="14291" r="27534" b="27358"/>
          <a:stretch>
            <a:fillRect/>
          </a:stretch>
        </p:blipFill>
        <p:spPr>
          <a:xfrm>
            <a:off x="0" y="4016963"/>
            <a:ext cx="2719220" cy="1622760"/>
          </a:xfrm>
          <a:prstGeom prst="rect">
            <a:avLst/>
          </a:prstGeom>
        </p:spPr>
      </p:pic>
      <p:pic>
        <p:nvPicPr>
          <p:cNvPr id="13" name="Picture 12" descr="A computer generated image of a cone shaped object&#10;&#10;AI-generated content may be incorrect.">
            <a:extLst>
              <a:ext uri="{FF2B5EF4-FFF2-40B4-BE49-F238E27FC236}">
                <a16:creationId xmlns:a16="http://schemas.microsoft.com/office/drawing/2014/main" id="{7E4D342E-7A84-1D7E-FFB5-21F8C68E0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t="13841" r="22509" b="32265"/>
          <a:stretch>
            <a:fillRect/>
          </a:stretch>
        </p:blipFill>
        <p:spPr>
          <a:xfrm>
            <a:off x="2719220" y="4016963"/>
            <a:ext cx="2933349" cy="1422401"/>
          </a:xfrm>
          <a:prstGeom prst="rect">
            <a:avLst/>
          </a:prstGeom>
        </p:spPr>
      </p:pic>
      <p:pic>
        <p:nvPicPr>
          <p:cNvPr id="15" name="Picture 14" descr="A close up of a flower&#10;&#10;AI-generated content may be incorrect.">
            <a:extLst>
              <a:ext uri="{FF2B5EF4-FFF2-40B4-BE49-F238E27FC236}">
                <a16:creationId xmlns:a16="http://schemas.microsoft.com/office/drawing/2014/main" id="{66D652E8-A3A4-672A-36B2-30623A112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t="5304" r="22509" b="23979"/>
          <a:stretch>
            <a:fillRect/>
          </a:stretch>
        </p:blipFill>
        <p:spPr>
          <a:xfrm>
            <a:off x="0" y="1418636"/>
            <a:ext cx="2719220" cy="1658731"/>
          </a:xfrm>
          <a:prstGeom prst="rect">
            <a:avLst/>
          </a:prstGeom>
        </p:spPr>
      </p:pic>
      <p:pic>
        <p:nvPicPr>
          <p:cNvPr id="17" name="Picture 16" descr="A close up of a flower&#10;&#10;AI-generated content may be incorrect.">
            <a:extLst>
              <a:ext uri="{FF2B5EF4-FFF2-40B4-BE49-F238E27FC236}">
                <a16:creationId xmlns:a16="http://schemas.microsoft.com/office/drawing/2014/main" id="{A9274BF1-00C3-2769-4896-0EFF66608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7307" r="22509" b="24429"/>
          <a:stretch>
            <a:fillRect/>
          </a:stretch>
        </p:blipFill>
        <p:spPr>
          <a:xfrm>
            <a:off x="2756289" y="1418635"/>
            <a:ext cx="2811504" cy="16587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915D3-3DF2-C3B6-4E70-EAA4680C7D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9" t="23800" r="76351" b="60097"/>
          <a:stretch>
            <a:fillRect/>
          </a:stretch>
        </p:blipFill>
        <p:spPr>
          <a:xfrm>
            <a:off x="1536892" y="3079921"/>
            <a:ext cx="2364655" cy="574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94ADCA-9C0A-7DD6-C8A5-1A1AC8A084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6" t="53412" r="76941" b="33582"/>
          <a:stretch>
            <a:fillRect/>
          </a:stretch>
        </p:blipFill>
        <p:spPr>
          <a:xfrm>
            <a:off x="1652685" y="5684523"/>
            <a:ext cx="2207207" cy="4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7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5B9A5-65C9-6000-0785-B7553274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176AA6-AFC8-E0BA-7D13-B3DBA43D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72B56-A7F4-8434-E370-7E22BDFB9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 class of OT-based distances between Morse graphs</a:t>
            </a:r>
          </a:p>
          <a:p>
            <a:pPr lvl="1"/>
            <a:r>
              <a:rPr lang="en-US" dirty="0"/>
              <a:t>serve as a type of Morse-complex comparative measures</a:t>
            </a:r>
          </a:p>
          <a:p>
            <a:pPr lvl="1"/>
            <a:r>
              <a:rPr lang="en-US" dirty="0"/>
              <a:t>can encode different information</a:t>
            </a:r>
          </a:p>
          <a:p>
            <a:pPr lvl="1"/>
            <a:r>
              <a:rPr lang="en-US" dirty="0"/>
              <a:t>can be robust to noise: partial OT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ED4086-2216-FCA0-8849-B157235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96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A130C-7749-7B20-FF29-75BF1A1BA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8B0958-3EEF-376B-01ED-F22FAAD3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2362110"/>
            <a:ext cx="10177272" cy="2434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12AA1-B2FC-8C81-1579-4F88D931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8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EC0CE6-7D1A-4431-B286-86BB3C7F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730AA69-2FFC-C36C-2E15-4BE07DB7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58</a:t>
            </a:fld>
            <a:endParaRPr lang="en-US" dirty="0"/>
          </a:p>
        </p:txBody>
      </p:sp>
      <p:pic>
        <p:nvPicPr>
          <p:cNvPr id="4" name="Content Placeholder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BEFFFE8-E1BE-2E3F-7AF5-CFE89486E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21" y="175641"/>
            <a:ext cx="1552575" cy="1552575"/>
          </a:xfr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62E3193-3B46-EDC5-E3B6-6B41396A215F}"/>
              </a:ext>
            </a:extLst>
          </p:cNvPr>
          <p:cNvSpPr txBox="1">
            <a:spLocks/>
          </p:cNvSpPr>
          <p:nvPr/>
        </p:nvSpPr>
        <p:spPr>
          <a:xfrm>
            <a:off x="1115568" y="2478024"/>
            <a:ext cx="10168128" cy="43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Optimal Transport: useful tool for comparing graph-based topological descriptors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Theoretical foundation + Easy-to-compute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Output: structure correspondence and similarity measure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Different encodings / variations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Gromov-Wasserstein Distance: intra-graph relations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Wasserstein Distance: node attributes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Partial OT: flexibility in matching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More to explore…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51060-80BC-FA4D-C504-33F37DC777F9}"/>
              </a:ext>
            </a:extLst>
          </p:cNvPr>
          <p:cNvSpPr txBox="1"/>
          <p:nvPr/>
        </p:nvSpPr>
        <p:spPr>
          <a:xfrm>
            <a:off x="7039221" y="259430"/>
            <a:ext cx="3002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My webpage</a:t>
            </a:r>
          </a:p>
          <a:p>
            <a:pPr algn="ctr"/>
            <a:r>
              <a:rPr lang="en-US" altLang="zh-CN" sz="2800" dirty="0"/>
              <a:t>(preprints available)</a:t>
            </a:r>
            <a:endParaRPr lang="zh-CN" alt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2AA44-FD3D-8AAC-5509-32BBBA1A8B61}"/>
              </a:ext>
            </a:extLst>
          </p:cNvPr>
          <p:cNvSpPr txBox="1"/>
          <p:nvPr/>
        </p:nvSpPr>
        <p:spPr>
          <a:xfrm>
            <a:off x="7621090" y="1705229"/>
            <a:ext cx="361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linkClick r:id="rId4"/>
              </a:rPr>
              <a:t>https://mingzhefluorite.github.io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30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2EDE-8EB2-8C81-5205-A3D68F9F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 and 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053B5-F85A-F511-CBDA-9643DE14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9535F776-3533-4000-CD94-FDD7AB965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2237509"/>
            <a:ext cx="2113807" cy="2113807"/>
          </a:xfrm>
          <a:prstGeom prst="rect">
            <a:avLst/>
          </a:prstGeom>
        </p:spPr>
      </p:pic>
      <p:pic>
        <p:nvPicPr>
          <p:cNvPr id="8" name="Picture 7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7A9EE582-377C-F046-75EE-7DAE49B58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67" y="2237507"/>
            <a:ext cx="2113807" cy="2113807"/>
          </a:xfrm>
          <a:prstGeom prst="rect">
            <a:avLst/>
          </a:prstGeom>
        </p:spPr>
      </p:pic>
      <p:pic>
        <p:nvPicPr>
          <p:cNvPr id="10" name="Picture 9" descr="A person taking a selfie&#10;&#10;AI-generated content may be incorrect.">
            <a:extLst>
              <a:ext uri="{FF2B5EF4-FFF2-40B4-BE49-F238E27FC236}">
                <a16:creationId xmlns:a16="http://schemas.microsoft.com/office/drawing/2014/main" id="{315A3E75-4D6D-1BBD-1027-1C8E786B0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94" y="2237507"/>
            <a:ext cx="2113807" cy="2113807"/>
          </a:xfrm>
          <a:prstGeom prst="rect">
            <a:avLst/>
          </a:prstGeom>
        </p:spPr>
      </p:pic>
      <p:pic>
        <p:nvPicPr>
          <p:cNvPr id="12" name="Picture 11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B85AFD03-2900-18D3-D34B-D891E70BC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40" y="2237509"/>
            <a:ext cx="2113806" cy="2113806"/>
          </a:xfrm>
          <a:prstGeom prst="rect">
            <a:avLst/>
          </a:prstGeom>
        </p:spPr>
      </p:pic>
      <p:pic>
        <p:nvPicPr>
          <p:cNvPr id="14" name="Picture 1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9E63EE1C-D609-5DDD-F8B6-4675A6003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21" y="2237507"/>
            <a:ext cx="2113806" cy="2113806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9B6F86D7-4FDF-D502-6282-2966B157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806" y="4765982"/>
            <a:ext cx="5262194" cy="179434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Grants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NSF IIS-2145499, IIS-1910733, DMS-2107808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DOE DE-SC0021015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3EE37DF-C623-6D0A-6DBE-70CDFF1F459F}"/>
              </a:ext>
            </a:extLst>
          </p:cNvPr>
          <p:cNvSpPr txBox="1">
            <a:spLocks/>
          </p:cNvSpPr>
          <p:nvPr/>
        </p:nvSpPr>
        <p:spPr>
          <a:xfrm>
            <a:off x="427512" y="4351313"/>
            <a:ext cx="2113806" cy="64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Bei Wang</a:t>
            </a:r>
            <a:endParaRPr lang="en-US" sz="2000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D7196326-4687-E9CE-FADD-49845484915C}"/>
              </a:ext>
            </a:extLst>
          </p:cNvPr>
          <p:cNvSpPr txBox="1">
            <a:spLocks/>
          </p:cNvSpPr>
          <p:nvPr/>
        </p:nvSpPr>
        <p:spPr>
          <a:xfrm>
            <a:off x="2644238" y="4351313"/>
            <a:ext cx="2113806" cy="64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Tom Needham</a:t>
            </a:r>
            <a:endParaRPr lang="en-US" sz="2000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AFEA778E-036A-880B-AC61-2A0306F7C91F}"/>
              </a:ext>
            </a:extLst>
          </p:cNvPr>
          <p:cNvSpPr txBox="1">
            <a:spLocks/>
          </p:cNvSpPr>
          <p:nvPr/>
        </p:nvSpPr>
        <p:spPr>
          <a:xfrm>
            <a:off x="4841172" y="4346341"/>
            <a:ext cx="2113806" cy="64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Lin Yan</a:t>
            </a:r>
            <a:endParaRPr lang="en-US" sz="2000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6D432B87-4E39-236F-600A-CA260552125D}"/>
              </a:ext>
            </a:extLst>
          </p:cNvPr>
          <p:cNvSpPr txBox="1">
            <a:spLocks/>
          </p:cNvSpPr>
          <p:nvPr/>
        </p:nvSpPr>
        <p:spPr>
          <a:xfrm>
            <a:off x="7077695" y="4346341"/>
            <a:ext cx="2113806" cy="645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Xinyuan Yan</a:t>
            </a:r>
            <a:endParaRPr lang="en-US" sz="20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60B6257-B6CD-6BAA-F56F-B071D9AB26E4}"/>
              </a:ext>
            </a:extLst>
          </p:cNvPr>
          <p:cNvSpPr txBox="1">
            <a:spLocks/>
          </p:cNvSpPr>
          <p:nvPr/>
        </p:nvSpPr>
        <p:spPr>
          <a:xfrm>
            <a:off x="9314218" y="4346341"/>
            <a:ext cx="2113806" cy="645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Sourabh Palande</a:t>
            </a:r>
            <a:endParaRPr lang="en-US" sz="20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E2A1459-FE72-642F-256A-4CA95944C76B}"/>
              </a:ext>
            </a:extLst>
          </p:cNvPr>
          <p:cNvSpPr txBox="1">
            <a:spLocks/>
          </p:cNvSpPr>
          <p:nvPr/>
        </p:nvSpPr>
        <p:spPr>
          <a:xfrm>
            <a:off x="390971" y="4991527"/>
            <a:ext cx="5705029" cy="159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And more: 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2060"/>
                </a:solidFill>
              </a:rPr>
              <a:t>C. Storm, A. Y. Li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2060"/>
                </a:solidFill>
              </a:rPr>
              <a:t>D. Chatterjee, F. </a:t>
            </a:r>
            <a:r>
              <a:rPr lang="en-US" sz="2000" dirty="0" err="1">
                <a:solidFill>
                  <a:srgbClr val="002060"/>
                </a:solidFill>
              </a:rPr>
              <a:t>Glassmeier</a:t>
            </a:r>
            <a:r>
              <a:rPr lang="en-US" sz="2000" dirty="0">
                <a:solidFill>
                  <a:srgbClr val="002060"/>
                </a:solidFill>
              </a:rPr>
              <a:t>, F. Senf</a:t>
            </a:r>
            <a:endParaRPr lang="en-US" sz="2000" dirty="0"/>
          </a:p>
        </p:txBody>
      </p:sp>
      <p:pic>
        <p:nvPicPr>
          <p:cNvPr id="23" name="Content Placeholder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358434A-B28B-6B31-3FC0-C2B42B18F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52" y="175641"/>
            <a:ext cx="1552575" cy="15525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A7513A-7883-4319-8AC5-F25F50CF32FE}"/>
              </a:ext>
            </a:extLst>
          </p:cNvPr>
          <p:cNvSpPr txBox="1"/>
          <p:nvPr/>
        </p:nvSpPr>
        <p:spPr>
          <a:xfrm>
            <a:off x="7163752" y="259430"/>
            <a:ext cx="3002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My webpage</a:t>
            </a:r>
          </a:p>
          <a:p>
            <a:pPr algn="ctr"/>
            <a:r>
              <a:rPr lang="en-US" altLang="zh-CN" sz="2800" dirty="0"/>
              <a:t>(preprints available)</a:t>
            </a:r>
            <a:endParaRPr lang="zh-CN" altLang="en-US" sz="2800" dirty="0"/>
          </a:p>
        </p:txBody>
      </p:sp>
      <p:pic>
        <p:nvPicPr>
          <p:cNvPr id="26" name="Picture 25" descr="A logo with a globe in the middle of a gold circle&#10;&#10;AI-generated content may be incorrect.">
            <a:extLst>
              <a:ext uri="{FF2B5EF4-FFF2-40B4-BE49-F238E27FC236}">
                <a16:creationId xmlns:a16="http://schemas.microsoft.com/office/drawing/2014/main" id="{FF0A7CE3-2671-79F2-8C42-52C4FBEF2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0" y="4740192"/>
            <a:ext cx="2113806" cy="1187959"/>
          </a:xfrm>
          <a:prstGeom prst="rect">
            <a:avLst/>
          </a:prstGeom>
        </p:spPr>
      </p:pic>
      <p:pic>
        <p:nvPicPr>
          <p:cNvPr id="28" name="Picture 27" descr="A logo of a company&#10;&#10;AI-generated content may be incorrect.">
            <a:extLst>
              <a:ext uri="{FF2B5EF4-FFF2-40B4-BE49-F238E27FC236}">
                <a16:creationId xmlns:a16="http://schemas.microsoft.com/office/drawing/2014/main" id="{E0204827-8CBC-B0FD-00EB-EBED1D6D0E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2937"/>
          <a:stretch>
            <a:fillRect/>
          </a:stretch>
        </p:blipFill>
        <p:spPr>
          <a:xfrm>
            <a:off x="4848458" y="5920113"/>
            <a:ext cx="2138823" cy="702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DF636-75FE-C251-2DBE-BB5CA33BC990}"/>
              </a:ext>
            </a:extLst>
          </p:cNvPr>
          <p:cNvSpPr txBox="1"/>
          <p:nvPr/>
        </p:nvSpPr>
        <p:spPr>
          <a:xfrm>
            <a:off x="7621090" y="1705229"/>
            <a:ext cx="361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linkClick r:id="rId11"/>
              </a:rPr>
              <a:t>https://mingzhefluorite.github.io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5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F2725F-7832-B127-4B38-3955B501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16943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/>
              <a:t>Sketching Merge Trees for Scientific Visualization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73DC32-E2A2-8897-37F3-A60BCB4F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485B4-E61F-141D-5E56-30818FF36EC0}"/>
              </a:ext>
            </a:extLst>
          </p:cNvPr>
          <p:cNvSpPr txBox="1"/>
          <p:nvPr/>
        </p:nvSpPr>
        <p:spPr>
          <a:xfrm>
            <a:off x="1187958" y="5457817"/>
            <a:ext cx="995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In</a:t>
            </a:r>
            <a:r>
              <a:rPr lang="en-US" sz="1800" i="1" dirty="0"/>
              <a:t> IEEE Workshop on Topological Data Analysis and Visualization (</a:t>
            </a:r>
            <a:r>
              <a:rPr lang="en-US" sz="1800" i="1" dirty="0" err="1"/>
              <a:t>TopoInVis</a:t>
            </a:r>
            <a:r>
              <a:rPr lang="en-US" sz="1800" i="1" dirty="0"/>
              <a:t>) at IEEE VIS</a:t>
            </a:r>
            <a:r>
              <a:rPr lang="en-US" sz="1800" dirty="0"/>
              <a:t>, 2023.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A2ABB-38D4-DE1B-3EE4-AF84CA46A8D9}"/>
              </a:ext>
            </a:extLst>
          </p:cNvPr>
          <p:cNvSpPr txBox="1"/>
          <p:nvPr/>
        </p:nvSpPr>
        <p:spPr>
          <a:xfrm>
            <a:off x="1187958" y="4162087"/>
            <a:ext cx="995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Mingzhe Li, Sourabh Palande, Lin Yan, Bei Wang</a:t>
            </a:r>
          </a:p>
        </p:txBody>
      </p:sp>
    </p:spTree>
    <p:extLst>
      <p:ext uri="{BB962C8B-B14F-4D97-AF65-F5344CB8AC3E}">
        <p14:creationId xmlns:p14="http://schemas.microsoft.com/office/powerpoint/2010/main" val="6723085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BA74-DE4B-C3FE-E94B-359E3371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4D28A-774E-88F4-5D11-D284C60F6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/>
              <a:t>H. Carr, O. </a:t>
            </a:r>
            <a:r>
              <a:rPr lang="en-US" sz="1200" dirty="0" err="1"/>
              <a:t>R¨ubel</a:t>
            </a:r>
            <a:r>
              <a:rPr lang="en-US" sz="1200" dirty="0"/>
              <a:t>, and G. H. Weber. Distributed hierarchical contour trees. In 2022 IEEE 12th Symposium on Large Data Analysis and Visualization (LDAV), pages 1–10, New York, 2022. IEEE.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H. Carr, J. </a:t>
            </a:r>
            <a:r>
              <a:rPr lang="en-US" sz="1200" dirty="0" err="1"/>
              <a:t>Snoeyink</a:t>
            </a:r>
            <a:r>
              <a:rPr lang="en-US" sz="1200" dirty="0"/>
              <a:t>, and M. van de Panne. Flexible </a:t>
            </a:r>
            <a:r>
              <a:rPr lang="en-US" sz="1200" dirty="0" err="1"/>
              <a:t>isosurfaces</a:t>
            </a:r>
            <a:r>
              <a:rPr lang="en-US" sz="1200" dirty="0"/>
              <a:t>: Simplifying and displaying scalar topology using </a:t>
            </a:r>
            <a:r>
              <a:rPr lang="en-US" sz="1200" dirty="0" err="1"/>
              <a:t>thecontour</a:t>
            </a:r>
            <a:r>
              <a:rPr lang="en-US" sz="1200" dirty="0"/>
              <a:t> tree. Computational Geometry: Theory and Applications, 43(1):42–58, 2010.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L. Chapel, M. Z. Alaya, and G. </a:t>
            </a:r>
            <a:r>
              <a:rPr lang="en-US" sz="1200" dirty="0" err="1"/>
              <a:t>Gasso</a:t>
            </a:r>
            <a:r>
              <a:rPr lang="en-US" sz="1200" dirty="0"/>
              <a:t>. Partial optimal </a:t>
            </a:r>
            <a:r>
              <a:rPr lang="en-US" sz="1200" dirty="0" err="1"/>
              <a:t>tranport</a:t>
            </a:r>
            <a:r>
              <a:rPr lang="en-US" sz="1200" dirty="0"/>
              <a:t> with applications on positive-unlabeled learning. Advances in Neural Information Processing Systems, 33:2903–2913, 2020.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S. Chowdhury and T. Needham. Gromov-Wasserstein averaging in a Riemannian framework. Proceedings of the IEEE/CVF Conference on Computer Vision and Pattern Recognition Workshops, pages 842–843, 2020.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S. Chowdhury and T. Needham. Generalized spectral clustering via Gromov-Wasserstein learning. Proceedings of The 24th International Conference on Artificial Intelligence and Statistics, PMLR, 130:712–720, 2021.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P. Hristov, G. H. Weber, H. Carr, O. </a:t>
            </a:r>
            <a:r>
              <a:rPr lang="en-US" sz="1200" dirty="0" err="1"/>
              <a:t>R¨ubel</a:t>
            </a:r>
            <a:r>
              <a:rPr lang="en-US" sz="1200" dirty="0"/>
              <a:t>, and J. Ahrens. Data parallel </a:t>
            </a:r>
            <a:r>
              <a:rPr lang="en-US" sz="1200" dirty="0" err="1"/>
              <a:t>hypersweeps</a:t>
            </a:r>
            <a:r>
              <a:rPr lang="en-US" sz="1200" dirty="0"/>
              <a:t> for in situ topological analysis. In 2020 IEEE 10th Symposium on Large Data Analysis and Visualization (LDAV), pages 12–21, New York, 2020. IEEE.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M. Li, H. Carr, O. </a:t>
            </a:r>
            <a:r>
              <a:rPr lang="en-US" sz="1200" dirty="0" err="1"/>
              <a:t>R¨ubel</a:t>
            </a:r>
            <a:r>
              <a:rPr lang="en-US" sz="1200" dirty="0"/>
              <a:t>, B. Wang, and G. H. Weber. Distributed augmentation, </a:t>
            </a:r>
            <a:r>
              <a:rPr lang="en-US" sz="1200" dirty="0" err="1"/>
              <a:t>hypersweeps</a:t>
            </a:r>
            <a:r>
              <a:rPr lang="en-US" sz="1200" dirty="0"/>
              <a:t>, and branch decomposition of contour trees for scientific exploration. IEEE Transactions on Visualization and Computer Graphics, pages 1–11, 2024.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642B0-969D-065A-8498-973DB8C2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07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2E141-75A7-9174-49FE-857EA263C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429E-2191-0F38-D3CA-371E9E9B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7DC70-23C2-4014-CD24-79C141E48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F. </a:t>
            </a:r>
            <a:r>
              <a:rPr lang="en-US" sz="1200" dirty="0" err="1"/>
              <a:t>Mémoli</a:t>
            </a:r>
            <a:r>
              <a:rPr lang="en-US" sz="1200" dirty="0"/>
              <a:t>. Gromov-Wasserstein distances and the metric approach to object matching. Foundations of Computational Mathematics, 11(4):417–487, 2011.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M. Pont, J. Vidal, J. Delon, and J. Tierny. Wasserstein distances, geodesics and </a:t>
            </a:r>
            <a:r>
              <a:rPr lang="en-US" sz="1200" dirty="0" err="1"/>
              <a:t>barycenters</a:t>
            </a:r>
            <a:r>
              <a:rPr lang="en-US" sz="1200" dirty="0"/>
              <a:t> of merge trees. IEEE Transactions on Visualization and Computer Graphics, 2021.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G. Reeb. Sur les points </a:t>
            </a:r>
            <a:r>
              <a:rPr lang="en-US" sz="1200" dirty="0" err="1"/>
              <a:t>singuliers</a:t>
            </a:r>
            <a:r>
              <a:rPr lang="en-US" sz="1200" dirty="0"/>
              <a:t> </a:t>
            </a:r>
            <a:r>
              <a:rPr lang="en-US" sz="1200" dirty="0" err="1"/>
              <a:t>d’une</a:t>
            </a:r>
            <a:r>
              <a:rPr lang="en-US" sz="1200" dirty="0"/>
              <a:t> </a:t>
            </a:r>
            <a:r>
              <a:rPr lang="en-US" sz="1200" dirty="0" err="1"/>
              <a:t>forme</a:t>
            </a:r>
            <a:r>
              <a:rPr lang="en-US" sz="1200" dirty="0"/>
              <a:t> de </a:t>
            </a:r>
            <a:r>
              <a:rPr lang="en-US" sz="1200" dirty="0" err="1"/>
              <a:t>pfaff</a:t>
            </a:r>
            <a:r>
              <a:rPr lang="en-US" sz="1200" dirty="0"/>
              <a:t> completement </a:t>
            </a:r>
            <a:r>
              <a:rPr lang="en-US" sz="1200" dirty="0" err="1"/>
              <a:t>intergrable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d’une</a:t>
            </a:r>
            <a:r>
              <a:rPr lang="en-US" sz="1200" dirty="0"/>
              <a:t> </a:t>
            </a:r>
            <a:r>
              <a:rPr lang="en-US" sz="1200" dirty="0" err="1"/>
              <a:t>fonction</a:t>
            </a:r>
            <a:r>
              <a:rPr lang="en-US" sz="1200" dirty="0"/>
              <a:t> </a:t>
            </a:r>
            <a:r>
              <a:rPr lang="en-US" sz="1200" dirty="0" err="1"/>
              <a:t>numerique</a:t>
            </a:r>
            <a:r>
              <a:rPr lang="en-US" sz="1200" dirty="0"/>
              <a:t> (on the singular points of a complete integral </a:t>
            </a:r>
            <a:r>
              <a:rPr lang="en-US" sz="1200" dirty="0" err="1"/>
              <a:t>pfaff</a:t>
            </a:r>
            <a:r>
              <a:rPr lang="en-US" sz="1200" dirty="0"/>
              <a:t> form or of a numerical function). </a:t>
            </a:r>
            <a:r>
              <a:rPr lang="en-US" sz="1200" dirty="0" err="1"/>
              <a:t>Comptes</a:t>
            </a:r>
            <a:r>
              <a:rPr lang="en-US" sz="1200" dirty="0"/>
              <a:t> </a:t>
            </a:r>
            <a:r>
              <a:rPr lang="en-US" sz="1200" dirty="0" err="1"/>
              <a:t>Rendus</a:t>
            </a:r>
            <a:r>
              <a:rPr lang="en-US" sz="1200" dirty="0"/>
              <a:t> Acad. Science Paris, 222:847–849, 1946.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T. </a:t>
            </a:r>
            <a:r>
              <a:rPr lang="en-US" sz="1200" dirty="0" err="1"/>
              <a:t>Vayer</a:t>
            </a:r>
            <a:r>
              <a:rPr lang="en-US" sz="1200" dirty="0"/>
              <a:t>, N. </a:t>
            </a:r>
            <a:r>
              <a:rPr lang="en-US" sz="1200" dirty="0" err="1"/>
              <a:t>Courty</a:t>
            </a:r>
            <a:r>
              <a:rPr lang="en-US" sz="1200" dirty="0"/>
              <a:t>, R. </a:t>
            </a:r>
            <a:r>
              <a:rPr lang="en-US" sz="1200" dirty="0" err="1"/>
              <a:t>Tavenard</a:t>
            </a:r>
            <a:r>
              <a:rPr lang="en-US" sz="1200" dirty="0"/>
              <a:t>, and R. </a:t>
            </a:r>
            <a:r>
              <a:rPr lang="en-US" sz="1200" dirty="0" err="1"/>
              <a:t>Flamary</a:t>
            </a:r>
            <a:r>
              <a:rPr lang="en-US" sz="1200" dirty="0"/>
              <a:t>. Optimal transport for structured data with application on graphs. International Conference on Machine Learning, pages 6275–6284, 2019.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H. Xu, D. Luo, H. Zha, and L. Carin. Gromov-Wasserstein learning for graph matching and node embedding. International Conference on Machine Learning, pages 6932–6941, 2019.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200" dirty="0"/>
              <a:t>L. Yan, T. B. Masood, F. Rasheed, I. Hotz, and B. Wang. Geometry-aware merge tree comparisons for time-varying </a:t>
            </a:r>
            <a:r>
              <a:rPr lang="en-US" sz="1200" dirty="0" err="1"/>
              <a:t>datawith</a:t>
            </a:r>
            <a:r>
              <a:rPr lang="en-US" sz="1200" dirty="0"/>
              <a:t> interleaving distances. IEEE Transactions on Visualization and Computer Graphics (TVCG), 2022.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5109F-9611-43B4-290A-EE4CA87B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black and white drawing of a fish&#10;&#10;Description automatically generated">
            <a:extLst>
              <a:ext uri="{FF2B5EF4-FFF2-40B4-BE49-F238E27FC236}">
                <a16:creationId xmlns:a16="http://schemas.microsoft.com/office/drawing/2014/main" id="{C59D71BD-1088-7681-86BF-CC90208D2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0" y="2019917"/>
            <a:ext cx="5046047" cy="3792180"/>
          </a:xfrm>
          <a:prstGeom prst="rect">
            <a:avLst/>
          </a:prstGeom>
        </p:spPr>
      </p:pic>
      <p:pic>
        <p:nvPicPr>
          <p:cNvPr id="64" name="Picture 63" descr="A drawing of a fish&#10;&#10;Description automatically generated">
            <a:extLst>
              <a:ext uri="{FF2B5EF4-FFF2-40B4-BE49-F238E27FC236}">
                <a16:creationId xmlns:a16="http://schemas.microsoft.com/office/drawing/2014/main" id="{8E896C7D-4531-E07F-336B-D0777E84D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4" y="2016445"/>
            <a:ext cx="5046048" cy="3792181"/>
          </a:xfrm>
          <a:prstGeom prst="rect">
            <a:avLst/>
          </a:prstGeom>
        </p:spPr>
      </p:pic>
      <p:pic>
        <p:nvPicPr>
          <p:cNvPr id="71" name="Picture 70" descr="A drawing of a fish&#10;&#10;Description automatically generated">
            <a:extLst>
              <a:ext uri="{FF2B5EF4-FFF2-40B4-BE49-F238E27FC236}">
                <a16:creationId xmlns:a16="http://schemas.microsoft.com/office/drawing/2014/main" id="{39246A80-1F9A-81A4-02D4-AA0A66DBE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7" y="2025124"/>
            <a:ext cx="5051972" cy="3796633"/>
          </a:xfrm>
          <a:prstGeom prst="rect">
            <a:avLst/>
          </a:prstGeom>
        </p:spPr>
      </p:pic>
      <p:pic>
        <p:nvPicPr>
          <p:cNvPr id="86" name="Picture 85" descr="A drawing of a fried egg&#10;&#10;Description automatically generated">
            <a:extLst>
              <a:ext uri="{FF2B5EF4-FFF2-40B4-BE49-F238E27FC236}">
                <a16:creationId xmlns:a16="http://schemas.microsoft.com/office/drawing/2014/main" id="{D0D51AD8-154C-D4CD-63FB-D88EC1C1E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3" y="2025124"/>
            <a:ext cx="5058901" cy="3801840"/>
          </a:xfrm>
          <a:prstGeom prst="rect">
            <a:avLst/>
          </a:prstGeom>
        </p:spPr>
      </p:pic>
      <p:pic>
        <p:nvPicPr>
          <p:cNvPr id="88" name="Picture 87" descr="A yellow egg with blue and green circles&#10;&#10;Description automatically generated">
            <a:extLst>
              <a:ext uri="{FF2B5EF4-FFF2-40B4-BE49-F238E27FC236}">
                <a16:creationId xmlns:a16="http://schemas.microsoft.com/office/drawing/2014/main" id="{C4DDCCE5-97EC-6BBE-95FB-A397F8B83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3" y="2025125"/>
            <a:ext cx="5056242" cy="3799842"/>
          </a:xfrm>
          <a:prstGeom prst="rect">
            <a:avLst/>
          </a:prstGeom>
        </p:spPr>
      </p:pic>
      <p:pic>
        <p:nvPicPr>
          <p:cNvPr id="90" name="Picture 89" descr="A colorful fish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9A28AE3-9D49-99CB-331C-4312C86CC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7" y="2018559"/>
            <a:ext cx="5062908" cy="3786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D7A677-3BCF-59EA-03D5-A014FA6432FC}"/>
              </a:ext>
            </a:extLst>
          </p:cNvPr>
          <p:cNvSpPr/>
          <p:nvPr/>
        </p:nvSpPr>
        <p:spPr>
          <a:xfrm>
            <a:off x="7772851" y="2138751"/>
            <a:ext cx="3328008" cy="1384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90E3D-7D5D-8174-8153-420359E11FD0}"/>
              </a:ext>
            </a:extLst>
          </p:cNvPr>
          <p:cNvSpPr/>
          <p:nvPr/>
        </p:nvSpPr>
        <p:spPr>
          <a:xfrm>
            <a:off x="7768727" y="3504932"/>
            <a:ext cx="3332132" cy="8370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06712C-3797-FE8E-1A0F-AF7181884C69}"/>
              </a:ext>
            </a:extLst>
          </p:cNvPr>
          <p:cNvSpPr/>
          <p:nvPr/>
        </p:nvSpPr>
        <p:spPr>
          <a:xfrm>
            <a:off x="7768727" y="4342240"/>
            <a:ext cx="3332132" cy="568737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38B8F-90B5-AE2B-1106-F9E7C55ADEB4}"/>
              </a:ext>
            </a:extLst>
          </p:cNvPr>
          <p:cNvSpPr/>
          <p:nvPr/>
        </p:nvSpPr>
        <p:spPr>
          <a:xfrm>
            <a:off x="7768727" y="4911266"/>
            <a:ext cx="3332132" cy="732709"/>
          </a:xfrm>
          <a:prstGeom prst="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926DF-62F2-5F86-A18C-46A44A177B1F}"/>
              </a:ext>
            </a:extLst>
          </p:cNvPr>
          <p:cNvSpPr/>
          <p:nvPr/>
        </p:nvSpPr>
        <p:spPr>
          <a:xfrm>
            <a:off x="7764609" y="5644264"/>
            <a:ext cx="3340371" cy="440436"/>
          </a:xfrm>
          <a:prstGeom prst="rect">
            <a:avLst/>
          </a:prstGeom>
          <a:solidFill>
            <a:srgbClr val="99D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89403-5262-AC1E-06AD-2FA190B90F28}"/>
                  </a:ext>
                </a:extLst>
              </p:cNvPr>
              <p:cNvSpPr txBox="1"/>
              <p:nvPr/>
            </p:nvSpPr>
            <p:spPr>
              <a:xfrm>
                <a:off x="7611074" y="1425713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89403-5262-AC1E-06AD-2FA190B90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074" y="1425713"/>
                <a:ext cx="30707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F860C3-145E-1AE1-6B76-16F39444CB83}"/>
              </a:ext>
            </a:extLst>
          </p:cNvPr>
          <p:cNvCxnSpPr>
            <a:cxnSpLocks/>
          </p:cNvCxnSpPr>
          <p:nvPr/>
        </p:nvCxnSpPr>
        <p:spPr>
          <a:xfrm flipV="1">
            <a:off x="7764610" y="2000183"/>
            <a:ext cx="0" cy="407772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Or 18">
            <a:extLst>
              <a:ext uri="{FF2B5EF4-FFF2-40B4-BE49-F238E27FC236}">
                <a16:creationId xmlns:a16="http://schemas.microsoft.com/office/drawing/2014/main" id="{864DE798-6FC9-E026-E658-8A8FF1895CEA}"/>
              </a:ext>
            </a:extLst>
          </p:cNvPr>
          <p:cNvSpPr/>
          <p:nvPr/>
        </p:nvSpPr>
        <p:spPr>
          <a:xfrm>
            <a:off x="2397776" y="2366416"/>
            <a:ext cx="308920" cy="290575"/>
          </a:xfrm>
          <a:prstGeom prst="flowChartOr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2B84D255-3B79-A8EB-A201-EFEEF9DB53DF}"/>
              </a:ext>
            </a:extLst>
          </p:cNvPr>
          <p:cNvSpPr/>
          <p:nvPr/>
        </p:nvSpPr>
        <p:spPr>
          <a:xfrm>
            <a:off x="1754084" y="3554129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1F2795A8-2CDB-0CBA-AD97-D36D2C4F5AAC}"/>
              </a:ext>
            </a:extLst>
          </p:cNvPr>
          <p:cNvSpPr/>
          <p:nvPr/>
        </p:nvSpPr>
        <p:spPr>
          <a:xfrm>
            <a:off x="3480929" y="4648639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8F780E4-C049-4FB5-73B8-3310F9AF3982}"/>
              </a:ext>
            </a:extLst>
          </p:cNvPr>
          <p:cNvSpPr/>
          <p:nvPr/>
        </p:nvSpPr>
        <p:spPr>
          <a:xfrm>
            <a:off x="4063756" y="3495342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owchart: Summing Junction 22">
            <a:extLst>
              <a:ext uri="{FF2B5EF4-FFF2-40B4-BE49-F238E27FC236}">
                <a16:creationId xmlns:a16="http://schemas.microsoft.com/office/drawing/2014/main" id="{70026AD4-27B8-5891-65DB-DB3A70F8FD9D}"/>
              </a:ext>
            </a:extLst>
          </p:cNvPr>
          <p:cNvSpPr/>
          <p:nvPr/>
        </p:nvSpPr>
        <p:spPr>
          <a:xfrm>
            <a:off x="2268914" y="3705404"/>
            <a:ext cx="308920" cy="290575"/>
          </a:xfrm>
          <a:prstGeom prst="flowChartSummingJunction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id="{F78CF3DD-B1D5-4510-15FE-AED6453D4704}"/>
              </a:ext>
            </a:extLst>
          </p:cNvPr>
          <p:cNvSpPr/>
          <p:nvPr/>
        </p:nvSpPr>
        <p:spPr>
          <a:xfrm>
            <a:off x="3697176" y="3952549"/>
            <a:ext cx="308920" cy="296562"/>
          </a:xfrm>
          <a:prstGeom prst="flowChartSummingJunction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FE6EC9-0D3B-A800-A343-84D6F9482C7C}"/>
              </a:ext>
            </a:extLst>
          </p:cNvPr>
          <p:cNvCxnSpPr>
            <a:cxnSpLocks/>
            <a:stCxn id="20" idx="5"/>
            <a:endCxn id="23" idx="2"/>
          </p:cNvCxnSpPr>
          <p:nvPr/>
        </p:nvCxnSpPr>
        <p:spPr>
          <a:xfrm>
            <a:off x="2017764" y="3807261"/>
            <a:ext cx="251150" cy="43431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BFD0E5-B519-7CBB-F97D-251B9566D392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 flipH="1">
            <a:off x="2423374" y="2656991"/>
            <a:ext cx="128862" cy="1048413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29B039-C6F1-5623-2A64-24CD27EF35E6}"/>
              </a:ext>
            </a:extLst>
          </p:cNvPr>
          <p:cNvCxnSpPr>
            <a:cxnSpLocks/>
            <a:stCxn id="24" idx="2"/>
            <a:endCxn id="23" idx="5"/>
          </p:cNvCxnSpPr>
          <p:nvPr/>
        </p:nvCxnSpPr>
        <p:spPr>
          <a:xfrm flipH="1" flipV="1">
            <a:off x="2532594" y="3953425"/>
            <a:ext cx="1164582" cy="147405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E527B5-0C89-E76C-671C-5646E8DE36E8}"/>
              </a:ext>
            </a:extLst>
          </p:cNvPr>
          <p:cNvCxnSpPr>
            <a:cxnSpLocks/>
            <a:stCxn id="24" idx="4"/>
            <a:endCxn id="21" idx="7"/>
          </p:cNvCxnSpPr>
          <p:nvPr/>
        </p:nvCxnSpPr>
        <p:spPr>
          <a:xfrm flipH="1">
            <a:off x="3744609" y="4249111"/>
            <a:ext cx="107027" cy="442958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A6839B-81BC-36D8-CE7B-7DB7722B6DF3}"/>
              </a:ext>
            </a:extLst>
          </p:cNvPr>
          <p:cNvCxnSpPr>
            <a:cxnSpLocks/>
            <a:stCxn id="22" idx="3"/>
            <a:endCxn id="24" idx="7"/>
          </p:cNvCxnSpPr>
          <p:nvPr/>
        </p:nvCxnSpPr>
        <p:spPr>
          <a:xfrm flipH="1">
            <a:off x="3960856" y="3748474"/>
            <a:ext cx="148140" cy="247505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1704B21A-EB94-B616-0C07-0615875035FA}"/>
              </a:ext>
            </a:extLst>
          </p:cNvPr>
          <p:cNvSpPr/>
          <p:nvPr/>
        </p:nvSpPr>
        <p:spPr>
          <a:xfrm>
            <a:off x="8740673" y="4037597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lowchart: Or 30">
            <a:extLst>
              <a:ext uri="{FF2B5EF4-FFF2-40B4-BE49-F238E27FC236}">
                <a16:creationId xmlns:a16="http://schemas.microsoft.com/office/drawing/2014/main" id="{40491FF2-2C5D-9FB5-E7E3-A8053B0F91BA}"/>
              </a:ext>
            </a:extLst>
          </p:cNvPr>
          <p:cNvSpPr/>
          <p:nvPr/>
        </p:nvSpPr>
        <p:spPr>
          <a:xfrm>
            <a:off x="9243737" y="2160430"/>
            <a:ext cx="308920" cy="290575"/>
          </a:xfrm>
          <a:prstGeom prst="flowChartOr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Summing Junction 31">
            <a:extLst>
              <a:ext uri="{FF2B5EF4-FFF2-40B4-BE49-F238E27FC236}">
                <a16:creationId xmlns:a16="http://schemas.microsoft.com/office/drawing/2014/main" id="{1595B4AC-92F3-9CFD-126E-4ED6F4334B2F}"/>
              </a:ext>
            </a:extLst>
          </p:cNvPr>
          <p:cNvSpPr/>
          <p:nvPr/>
        </p:nvSpPr>
        <p:spPr>
          <a:xfrm>
            <a:off x="9233002" y="3357062"/>
            <a:ext cx="308920" cy="290575"/>
          </a:xfrm>
          <a:prstGeom prst="flowChartSummingJunction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Summing Junction 32">
            <a:extLst>
              <a:ext uri="{FF2B5EF4-FFF2-40B4-BE49-F238E27FC236}">
                <a16:creationId xmlns:a16="http://schemas.microsoft.com/office/drawing/2014/main" id="{1F0F4648-585F-D7AF-9E07-6AF98E945109}"/>
              </a:ext>
            </a:extLst>
          </p:cNvPr>
          <p:cNvSpPr/>
          <p:nvPr/>
        </p:nvSpPr>
        <p:spPr>
          <a:xfrm>
            <a:off x="9978527" y="4737459"/>
            <a:ext cx="308920" cy="290575"/>
          </a:xfrm>
          <a:prstGeom prst="flowChartSummingJunction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AF636777-0EA9-E8E9-452C-3B4ABA13BA51}"/>
              </a:ext>
            </a:extLst>
          </p:cNvPr>
          <p:cNvSpPr/>
          <p:nvPr/>
        </p:nvSpPr>
        <p:spPr>
          <a:xfrm>
            <a:off x="9496682" y="5333666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7BF21C80-B1D5-1FED-E76B-F42BB40E5327}"/>
              </a:ext>
            </a:extLst>
          </p:cNvPr>
          <p:cNvSpPr/>
          <p:nvPr/>
        </p:nvSpPr>
        <p:spPr>
          <a:xfrm>
            <a:off x="10490348" y="5753682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1E25DF7-C640-D616-A697-9262E3E6B473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>
          <a:xfrm flipH="1">
            <a:off x="9387462" y="2451005"/>
            <a:ext cx="10735" cy="906057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E11B5B-2008-D0F0-32AD-DC3607190738}"/>
              </a:ext>
            </a:extLst>
          </p:cNvPr>
          <p:cNvCxnSpPr>
            <a:cxnSpLocks/>
            <a:stCxn id="32" idx="5"/>
            <a:endCxn id="33" idx="1"/>
          </p:cNvCxnSpPr>
          <p:nvPr/>
        </p:nvCxnSpPr>
        <p:spPr>
          <a:xfrm>
            <a:off x="9496682" y="3605083"/>
            <a:ext cx="527085" cy="1174930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484F88-5B4D-E036-1D26-8ED3511ECED5}"/>
              </a:ext>
            </a:extLst>
          </p:cNvPr>
          <p:cNvCxnSpPr>
            <a:cxnSpLocks/>
            <a:stCxn id="32" idx="3"/>
            <a:endCxn id="30" idx="0"/>
          </p:cNvCxnSpPr>
          <p:nvPr/>
        </p:nvCxnSpPr>
        <p:spPr>
          <a:xfrm flipH="1">
            <a:off x="8895133" y="3605083"/>
            <a:ext cx="383109" cy="432514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19A4B9-0185-75AC-BF67-EB8880690ABA}"/>
              </a:ext>
            </a:extLst>
          </p:cNvPr>
          <p:cNvCxnSpPr>
            <a:cxnSpLocks/>
            <a:stCxn id="33" idx="3"/>
            <a:endCxn id="34" idx="0"/>
          </p:cNvCxnSpPr>
          <p:nvPr/>
        </p:nvCxnSpPr>
        <p:spPr>
          <a:xfrm flipH="1">
            <a:off x="9651142" y="4985480"/>
            <a:ext cx="372625" cy="348186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E1228C-D849-73FD-7CEE-A517C9F34198}"/>
              </a:ext>
            </a:extLst>
          </p:cNvPr>
          <p:cNvCxnSpPr>
            <a:cxnSpLocks/>
            <a:stCxn id="33" idx="5"/>
            <a:endCxn id="35" idx="0"/>
          </p:cNvCxnSpPr>
          <p:nvPr/>
        </p:nvCxnSpPr>
        <p:spPr>
          <a:xfrm>
            <a:off x="10242207" y="4985480"/>
            <a:ext cx="402601" cy="768202"/>
          </a:xfrm>
          <a:prstGeom prst="line">
            <a:avLst/>
          </a:prstGeom>
          <a:ln w="38100">
            <a:solidFill>
              <a:schemeClr val="accent6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4837089-4019-12F8-8F72-BDEE75BFFE3E}"/>
                  </a:ext>
                </a:extLst>
              </p:cNvPr>
              <p:cNvSpPr txBox="1"/>
              <p:nvPr/>
            </p:nvSpPr>
            <p:spPr>
              <a:xfrm>
                <a:off x="7234445" y="5751485"/>
                <a:ext cx="3960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4837089-4019-12F8-8F72-BDEE75BFF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445" y="5751485"/>
                <a:ext cx="396006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BBB16FC1-14E9-B4FB-016A-752E144E60FC}"/>
              </a:ext>
            </a:extLst>
          </p:cNvPr>
          <p:cNvSpPr txBox="1">
            <a:spLocks/>
          </p:cNvSpPr>
          <p:nvPr/>
        </p:nvSpPr>
        <p:spPr>
          <a:xfrm>
            <a:off x="671481" y="648564"/>
            <a:ext cx="10168128" cy="1179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Merge Tree</a:t>
            </a:r>
          </a:p>
        </p:txBody>
      </p:sp>
      <p:sp>
        <p:nvSpPr>
          <p:cNvPr id="43" name="Circle: Hollow 42">
            <a:extLst>
              <a:ext uri="{FF2B5EF4-FFF2-40B4-BE49-F238E27FC236}">
                <a16:creationId xmlns:a16="http://schemas.microsoft.com/office/drawing/2014/main" id="{5ADED8DE-CB76-1547-8E99-F4DDB8DD5398}"/>
              </a:ext>
            </a:extLst>
          </p:cNvPr>
          <p:cNvSpPr/>
          <p:nvPr/>
        </p:nvSpPr>
        <p:spPr>
          <a:xfrm>
            <a:off x="9552657" y="377791"/>
            <a:ext cx="308920" cy="296562"/>
          </a:xfrm>
          <a:prstGeom prst="donu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E5F388-FF4F-7B21-591A-F26A7A96E1C7}"/>
              </a:ext>
            </a:extLst>
          </p:cNvPr>
          <p:cNvSpPr txBox="1"/>
          <p:nvPr/>
        </p:nvSpPr>
        <p:spPr>
          <a:xfrm>
            <a:off x="9985294" y="255734"/>
            <a:ext cx="1657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minima</a:t>
            </a:r>
          </a:p>
        </p:txBody>
      </p:sp>
      <p:sp>
        <p:nvSpPr>
          <p:cNvPr id="47" name="Flowchart: Summing Junction 46">
            <a:extLst>
              <a:ext uri="{FF2B5EF4-FFF2-40B4-BE49-F238E27FC236}">
                <a16:creationId xmlns:a16="http://schemas.microsoft.com/office/drawing/2014/main" id="{F3B11400-C1E7-4D4A-4FAF-A8AE3EE2C23E}"/>
              </a:ext>
            </a:extLst>
          </p:cNvPr>
          <p:cNvSpPr/>
          <p:nvPr/>
        </p:nvSpPr>
        <p:spPr>
          <a:xfrm>
            <a:off x="9552657" y="904177"/>
            <a:ext cx="308920" cy="290575"/>
          </a:xfrm>
          <a:prstGeom prst="flowChartSummingJunction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AB4008-5AE6-2376-CCC0-30F3B6896A46}"/>
              </a:ext>
            </a:extLst>
          </p:cNvPr>
          <p:cNvSpPr txBox="1"/>
          <p:nvPr/>
        </p:nvSpPr>
        <p:spPr>
          <a:xfrm>
            <a:off x="9985294" y="783971"/>
            <a:ext cx="1657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saddle</a:t>
            </a:r>
          </a:p>
        </p:txBody>
      </p:sp>
      <p:sp>
        <p:nvSpPr>
          <p:cNvPr id="49" name="Flowchart: Or 48">
            <a:extLst>
              <a:ext uri="{FF2B5EF4-FFF2-40B4-BE49-F238E27FC236}">
                <a16:creationId xmlns:a16="http://schemas.microsoft.com/office/drawing/2014/main" id="{CD4F51AC-F13A-1B8A-A5D5-56D55D14C384}"/>
              </a:ext>
            </a:extLst>
          </p:cNvPr>
          <p:cNvSpPr/>
          <p:nvPr/>
        </p:nvSpPr>
        <p:spPr>
          <a:xfrm>
            <a:off x="9547451" y="1429746"/>
            <a:ext cx="308920" cy="290575"/>
          </a:xfrm>
          <a:prstGeom prst="flowChartOr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F7B996-DF06-260B-266E-118F1670C2C3}"/>
              </a:ext>
            </a:extLst>
          </p:cNvPr>
          <p:cNvSpPr txBox="1"/>
          <p:nvPr/>
        </p:nvSpPr>
        <p:spPr>
          <a:xfrm>
            <a:off x="9978527" y="1298294"/>
            <a:ext cx="1657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maxima</a:t>
            </a:r>
          </a:p>
        </p:txBody>
      </p: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BB4AA76B-C1AC-163B-979A-14AC470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93 L 4.58333E-6 -0.0495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5139 L 2.29167E-6 -0.17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175 L 4.58333E-6 -0.2592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25926 L 4.58333E-6 -0.3692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0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36922 L 0.00078 -0.56713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90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41" grpId="0"/>
      <p:bldP spid="41" grpId="1"/>
      <p:bldP spid="41" grpId="2"/>
      <p:bldP spid="41" grpId="3"/>
      <p:bldP spid="41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7F0551-8F1B-F88E-D864-1A8129776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5" r="9847" b="57163"/>
          <a:stretch/>
        </p:blipFill>
        <p:spPr>
          <a:xfrm>
            <a:off x="6755802" y="2362581"/>
            <a:ext cx="5381886" cy="24622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2A18E7-98B9-1CE8-AC70-B1585E5F6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658" y="394399"/>
            <a:ext cx="10167937" cy="117951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38CDB57-5E85-52A8-4C0C-AF084B9BB729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99658" y="1919400"/>
                <a:ext cx="6489700" cy="3694112"/>
              </a:xfrm>
            </p:spPr>
            <p:txBody>
              <a:bodyPr/>
              <a:lstStyle/>
              <a:p>
                <a:r>
                  <a:rPr lang="en-US" dirty="0"/>
                  <a:t>Matrix Sketching</a:t>
                </a:r>
              </a:p>
              <a:p>
                <a:pPr lvl="1"/>
                <a:r>
                  <a:rPr lang="en-US" dirty="0"/>
                  <a:t>Popular technique for data reduction</a:t>
                </a:r>
              </a:p>
              <a:p>
                <a:pPr lvl="1"/>
                <a:r>
                  <a:rPr lang="en-US" dirty="0"/>
                  <a:t>Approximate the data matrix by much smaller matrices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𝐵𝑌</m:t>
                    </m:r>
                  </m:oMath>
                </a14:m>
                <a:endParaRPr lang="en-US" sz="2000" dirty="0"/>
              </a:p>
              <a:p>
                <a:pPr lvl="2"/>
                <a:r>
                  <a:rPr lang="en-US" dirty="0"/>
                  <a:t>B: basis matrix</a:t>
                </a:r>
              </a:p>
              <a:p>
                <a:pPr lvl="2"/>
                <a:r>
                  <a:rPr lang="en-US" dirty="0"/>
                  <a:t>Y: coefficient matrix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38CDB57-5E85-52A8-4C0C-AF084B9BB7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99658" y="1919400"/>
                <a:ext cx="6489700" cy="3694112"/>
              </a:xfrm>
              <a:blipFill>
                <a:blip r:embed="rId4"/>
                <a:stretch>
                  <a:fillRect l="-1692" t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72E075-5C46-8948-7101-953A68257A20}"/>
                  </a:ext>
                </a:extLst>
              </p:cNvPr>
              <p:cNvSpPr txBox="1"/>
              <p:nvPr/>
            </p:nvSpPr>
            <p:spPr>
              <a:xfrm>
                <a:off x="6448841" y="1787048"/>
                <a:ext cx="2086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72E075-5C46-8948-7101-953A6825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841" y="1787048"/>
                <a:ext cx="2086984" cy="707886"/>
              </a:xfrm>
              <a:prstGeom prst="rect">
                <a:avLst/>
              </a:prstGeom>
              <a:blipFill>
                <a:blip r:embed="rId5"/>
                <a:stretch>
                  <a:fillRect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F2EBEB-B21C-C48F-36D2-FF1C601BF23C}"/>
                  </a:ext>
                </a:extLst>
              </p:cNvPr>
              <p:cNvSpPr txBox="1"/>
              <p:nvPr/>
            </p:nvSpPr>
            <p:spPr>
              <a:xfrm>
                <a:off x="8030761" y="1760306"/>
                <a:ext cx="2086984" cy="718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approx.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F2EBEB-B21C-C48F-36D2-FF1C601BF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761" y="1760306"/>
                <a:ext cx="2086984" cy="718338"/>
              </a:xfrm>
              <a:prstGeom prst="rect">
                <a:avLst/>
              </a:prstGeom>
              <a:blipFill>
                <a:blip r:embed="rId6"/>
                <a:stretch>
                  <a:fillRect t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9F11DA-1751-3741-553B-221B63BADBC8}"/>
                  </a:ext>
                </a:extLst>
              </p:cNvPr>
              <p:cNvSpPr txBox="1"/>
              <p:nvPr/>
            </p:nvSpPr>
            <p:spPr>
              <a:xfrm>
                <a:off x="9228716" y="1787048"/>
                <a:ext cx="2086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basis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9F11DA-1751-3741-553B-221B63BA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716" y="1787048"/>
                <a:ext cx="2086984" cy="707886"/>
              </a:xfrm>
              <a:prstGeom prst="rect">
                <a:avLst/>
              </a:prstGeom>
              <a:blipFill>
                <a:blip r:embed="rId7"/>
                <a:stretch>
                  <a:fillRect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3F476C-6ADB-3EAC-3ABB-93A03812B3B3}"/>
                  </a:ext>
                </a:extLst>
              </p:cNvPr>
              <p:cNvSpPr txBox="1"/>
              <p:nvPr/>
            </p:nvSpPr>
            <p:spPr>
              <a:xfrm>
                <a:off x="10336756" y="1782794"/>
                <a:ext cx="2086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coefficient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3F476C-6ADB-3EAC-3ABB-93A03812B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56" y="1782794"/>
                <a:ext cx="2086984" cy="707886"/>
              </a:xfrm>
              <a:prstGeom prst="rect">
                <a:avLst/>
              </a:prstGeom>
              <a:blipFill>
                <a:blip r:embed="rId8"/>
                <a:stretch>
                  <a:fillRect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E7B893-E75C-CFC8-EED5-1BCE4F8308E9}"/>
                  </a:ext>
                </a:extLst>
              </p:cNvPr>
              <p:cNvSpPr txBox="1"/>
              <p:nvPr/>
            </p:nvSpPr>
            <p:spPr>
              <a:xfrm>
                <a:off x="7972760" y="2117457"/>
                <a:ext cx="7019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E7B893-E75C-CFC8-EED5-1BCE4F830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760" y="2117457"/>
                <a:ext cx="70193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CA6044-3210-80E1-3244-E7443C59ABAD}"/>
                  </a:ext>
                </a:extLst>
              </p:cNvPr>
              <p:cNvSpPr txBox="1"/>
              <p:nvPr/>
            </p:nvSpPr>
            <p:spPr>
              <a:xfrm>
                <a:off x="9469420" y="2109312"/>
                <a:ext cx="6481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CA6044-3210-80E1-3244-E7443C59A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420" y="2109312"/>
                <a:ext cx="64814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B2F406-05F5-059B-854C-C2A83EA9172F}"/>
                  </a:ext>
                </a:extLst>
              </p:cNvPr>
              <p:cNvSpPr txBox="1"/>
              <p:nvPr/>
            </p:nvSpPr>
            <p:spPr>
              <a:xfrm>
                <a:off x="10419543" y="2109312"/>
                <a:ext cx="6481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B2F406-05F5-059B-854C-C2A83EA91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543" y="2109312"/>
                <a:ext cx="64814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7AC18A6D-8A90-E498-8BA3-EA590F65E3AB}"/>
              </a:ext>
            </a:extLst>
          </p:cNvPr>
          <p:cNvSpPr/>
          <p:nvPr/>
        </p:nvSpPr>
        <p:spPr>
          <a:xfrm rot="12877065">
            <a:off x="9885447" y="3808646"/>
            <a:ext cx="1198325" cy="1417188"/>
          </a:xfrm>
          <a:prstGeom prst="arc">
            <a:avLst>
              <a:gd name="adj1" fmla="val 16200000"/>
              <a:gd name="adj2" fmla="val 1147180"/>
            </a:avLst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CB843-E6C2-5DAB-F2FA-13AD4ED82FE4}"/>
              </a:ext>
            </a:extLst>
          </p:cNvPr>
          <p:cNvSpPr txBox="1"/>
          <p:nvPr/>
        </p:nvSpPr>
        <p:spPr>
          <a:xfrm>
            <a:off x="8736749" y="5200321"/>
            <a:ext cx="2761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representative vector</a:t>
            </a:r>
          </a:p>
          <a:p>
            <a:pPr algn="ctr"/>
            <a:r>
              <a:rPr lang="en-US" sz="2000" dirty="0"/>
              <a:t>of original data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D53586-5220-1D96-3939-86FCA5D3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3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D5F17BF-C590-CB07-4DE3-F83E9207F6B6}"/>
              </a:ext>
            </a:extLst>
          </p:cNvPr>
          <p:cNvSpPr txBox="1">
            <a:spLocks/>
          </p:cNvSpPr>
          <p:nvPr/>
        </p:nvSpPr>
        <p:spPr>
          <a:xfrm>
            <a:off x="399658" y="394399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2B6911-6AFD-B70D-1C2B-C442FFA3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Highlight and Contribution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4168D1-0C90-DC46-B3F1-90B907584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33" y="2478024"/>
            <a:ext cx="10932997" cy="3694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Gromov-Wasserstein (GW) distance between merge trees</a:t>
            </a:r>
          </a:p>
          <a:p>
            <a:pPr lvl="1"/>
            <a:r>
              <a:rPr lang="en-US" dirty="0"/>
              <a:t>Based on optimal transport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A novel framework to sketch merge trees based on GW distance</a:t>
            </a:r>
          </a:p>
          <a:p>
            <a:pPr lvl="1"/>
            <a:r>
              <a:rPr lang="en-US" dirty="0"/>
              <a:t>Vectorizing merge trees</a:t>
            </a:r>
          </a:p>
          <a:p>
            <a:pPr lvl="1"/>
            <a:r>
              <a:rPr lang="en-US" dirty="0"/>
              <a:t>Finding representatives of data</a:t>
            </a:r>
          </a:p>
          <a:p>
            <a:pPr lvl="1"/>
            <a:r>
              <a:rPr lang="en-US" dirty="0"/>
              <a:t>Identifying modes of physical phenomena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78DA6C-3DED-1BBC-C53D-FE8FB1FE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68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10663</TotalTime>
  <Words>2668</Words>
  <Application>Microsoft Office PowerPoint</Application>
  <PresentationFormat>Widescreen</PresentationFormat>
  <Paragraphs>586</Paragraphs>
  <Slides>61</Slides>
  <Notes>59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Aptos</vt:lpstr>
      <vt:lpstr>Arial</vt:lpstr>
      <vt:lpstr>Avenir Next LT Pro</vt:lpstr>
      <vt:lpstr>Calibri</vt:lpstr>
      <vt:lpstr>Cambria Math</vt:lpstr>
      <vt:lpstr>Times New Roman</vt:lpstr>
      <vt:lpstr>AccentBoxVTI</vt:lpstr>
      <vt:lpstr>Comparing and Tracking Topological Structures via Optimal Transport</vt:lpstr>
      <vt:lpstr>Scalar Field Data</vt:lpstr>
      <vt:lpstr>Topological Descriptors</vt:lpstr>
      <vt:lpstr>PowerPoint Presentation</vt:lpstr>
      <vt:lpstr>Optimal Transport (OT)</vt:lpstr>
      <vt:lpstr>Sketching Merge Trees for Scientific Visualization</vt:lpstr>
      <vt:lpstr>PowerPoint Presentation</vt:lpstr>
      <vt:lpstr>Motivation</vt:lpstr>
      <vt:lpstr>Highlight and Contribution</vt:lpstr>
      <vt:lpstr>Background: Gromov-Wasserstein Distance</vt:lpstr>
      <vt:lpstr>Background: Gromov-Wasserstein Distance</vt:lpstr>
      <vt:lpstr>Background: Gromov-Wasserstein Distance</vt:lpstr>
      <vt:lpstr>Fréchet Mean</vt:lpstr>
      <vt:lpstr>PowerPoint Presentation</vt:lpstr>
      <vt:lpstr>PowerPoint Presentation</vt:lpstr>
      <vt:lpstr>Vectorizing Merge Trees</vt:lpstr>
      <vt:lpstr>PowerPoint Presentation</vt:lpstr>
      <vt:lpstr>PowerPoint Presentation</vt:lpstr>
      <vt:lpstr>PowerPoint Presentation</vt:lpstr>
      <vt:lpstr>Conclusion</vt:lpstr>
      <vt:lpstr>Flexible Topology Tracking Using Partial Optimal Transport</vt:lpstr>
      <vt:lpstr>PowerPoint Presentation</vt:lpstr>
      <vt:lpstr>Contribution</vt:lpstr>
      <vt:lpstr>Attributed Measure Network</vt:lpstr>
      <vt:lpstr>Wasserstein Distance</vt:lpstr>
      <vt:lpstr>Gromov-Wasserstein Distance</vt:lpstr>
      <vt:lpstr>Fused Gromov-Wasserstein (FGW) Distance</vt:lpstr>
      <vt:lpstr>Partial Optimal Transport</vt:lpstr>
      <vt:lpstr>PowerPoint Presentation</vt:lpstr>
      <vt:lpstr>Results</vt:lpstr>
      <vt:lpstr>Probabilistic Feature Tracking</vt:lpstr>
      <vt:lpstr>Conclusion</vt:lpstr>
      <vt:lpstr>Tracking Low-Level Cloud Systems Based on Topology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Comparing Morse Complexes Using Optimal Transport</vt:lpstr>
      <vt:lpstr>Morse Complex and Morse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Summary</vt:lpstr>
      <vt:lpstr>Summary</vt:lpstr>
      <vt:lpstr>Collaborators and Grants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Mingzhe Li</dc:creator>
  <cp:lastModifiedBy>Mingzhe Li</cp:lastModifiedBy>
  <cp:revision>188</cp:revision>
  <dcterms:created xsi:type="dcterms:W3CDTF">2024-11-02T21:19:03Z</dcterms:created>
  <dcterms:modified xsi:type="dcterms:W3CDTF">2025-06-10T19:05:48Z</dcterms:modified>
</cp:coreProperties>
</file>