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Default Extension="pict" ContentType="image/pict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Default Extension="vml" ContentType="application/vnd.openxmlformats-officedocument.vmlDrawing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2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6C7A2-ED24-8143-B676-15A726E94CBE}" type="datetimeFigureOut">
              <a:rPr lang="en-US" smtClean="0"/>
              <a:pPr/>
              <a:t>11/14/12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914DF-EED8-B949-87AB-750893B20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sukumarghosh:Desktop:SECOND_EDITION:Manuscript:10.docx!OLE_LINK7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sukumarghosh:Desktop:SECOND_EDITION:Manuscript:10.docx!OLE_LINK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sukumarghosh:Desktop:SECOND_EDITION:Manuscript:10.docx!OLE_LINK5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sukumarghosh:Desktop:SECOND_EDITION:Manuscript:10.docx!OLE_LINK9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Macintosh%20HD:Users:sukumarghosh:Desktop:SECOND_EDITION:Manuscript:10.docx!OLE_LINK8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Distributed Algorithms for</a:t>
            </a:r>
            <a:br>
              <a:rPr lang="en-US" dirty="0" smtClean="0"/>
            </a:br>
            <a:r>
              <a:rPr lang="en-US" dirty="0" smtClean="0"/>
              <a:t>Graph coloring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few known results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Any </a:t>
            </a:r>
            <a:r>
              <a:rPr lang="en-US" sz="2400" dirty="0" smtClean="0">
                <a:solidFill>
                  <a:srgbClr val="0000FF"/>
                </a:solidFill>
              </a:rPr>
              <a:t>tree</a:t>
            </a:r>
            <a:r>
              <a:rPr lang="en-US" sz="2400" dirty="0" smtClean="0"/>
              <a:t> can be colored using </a:t>
            </a:r>
            <a:r>
              <a:rPr lang="en-US" sz="2400" dirty="0" smtClean="0">
                <a:solidFill>
                  <a:srgbClr val="FF0000"/>
                </a:solidFill>
              </a:rPr>
              <a:t>two colors </a:t>
            </a:r>
            <a:r>
              <a:rPr lang="en-US" sz="2400" dirty="0" smtClean="0"/>
              <a:t>only</a:t>
            </a:r>
          </a:p>
          <a:p>
            <a:endParaRPr lang="en-US" sz="2400" dirty="0" smtClean="0"/>
          </a:p>
          <a:p>
            <a:r>
              <a:rPr lang="en-US" sz="2400" dirty="0" smtClean="0"/>
              <a:t>Any </a:t>
            </a:r>
            <a:r>
              <a:rPr lang="en-US" sz="2400" dirty="0" smtClean="0">
                <a:solidFill>
                  <a:srgbClr val="0000FF"/>
                </a:solidFill>
              </a:rPr>
              <a:t>graph</a:t>
            </a:r>
            <a:r>
              <a:rPr lang="en-US" sz="2400" dirty="0" smtClean="0"/>
              <a:t> whose maximum node degree is </a:t>
            </a:r>
            <a:r>
              <a:rPr lang="en-US" sz="2400" dirty="0" smtClean="0">
                <a:solidFill>
                  <a:srgbClr val="FF0000"/>
                </a:solidFill>
              </a:rPr>
              <a:t>∆</a:t>
            </a:r>
            <a:r>
              <a:rPr lang="en-US" sz="2400" dirty="0" smtClean="0"/>
              <a:t> can be colored using </a:t>
            </a:r>
            <a:r>
              <a:rPr lang="en-US" sz="2400" dirty="0" smtClean="0">
                <a:solidFill>
                  <a:srgbClr val="FF0000"/>
                </a:solidFill>
              </a:rPr>
              <a:t>(∆+1) </a:t>
            </a:r>
            <a:r>
              <a:rPr lang="en-US" sz="2400" dirty="0" smtClean="0"/>
              <a:t>colors</a:t>
            </a:r>
          </a:p>
          <a:p>
            <a:endParaRPr lang="en-US" sz="2400" dirty="0" smtClean="0"/>
          </a:p>
          <a:p>
            <a:r>
              <a:rPr lang="en-US" sz="2400" dirty="0" smtClean="0"/>
              <a:t>Any </a:t>
            </a:r>
            <a:r>
              <a:rPr lang="en-US" sz="2400" dirty="0" smtClean="0">
                <a:solidFill>
                  <a:srgbClr val="0000FF"/>
                </a:solidFill>
              </a:rPr>
              <a:t>planar graph </a:t>
            </a:r>
            <a:r>
              <a:rPr lang="en-US" sz="2400" dirty="0" smtClean="0"/>
              <a:t>can be colored using four colors, but no distributed algorithm is known and the centralized algorithm is also extremely cumbersome.</a:t>
            </a:r>
          </a:p>
          <a:p>
            <a:endParaRPr lang="en-US" sz="2400" dirty="0" smtClean="0"/>
          </a:p>
          <a:p>
            <a:r>
              <a:rPr lang="en-US" sz="2400" dirty="0" smtClean="0"/>
              <a:t>Any </a:t>
            </a:r>
            <a:r>
              <a:rPr lang="en-US" sz="2400" dirty="0" smtClean="0">
                <a:solidFill>
                  <a:srgbClr val="0000FF"/>
                </a:solidFill>
              </a:rPr>
              <a:t>tree</a:t>
            </a:r>
            <a:r>
              <a:rPr lang="en-US" sz="2400" dirty="0" smtClean="0"/>
              <a:t> of size 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/>
              <a:t> can be colored using three colors in </a:t>
            </a:r>
            <a:r>
              <a:rPr lang="en-US" sz="2400" dirty="0" smtClean="0">
                <a:solidFill>
                  <a:srgbClr val="FF0000"/>
                </a:solidFill>
              </a:rPr>
              <a:t>log*(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) </a:t>
            </a:r>
            <a:r>
              <a:rPr lang="en-US" sz="2400" dirty="0" smtClean="0"/>
              <a:t>rounds (Cole and </a:t>
            </a:r>
            <a:r>
              <a:rPr lang="en-US" sz="2400" dirty="0" err="1" smtClean="0"/>
              <a:t>Vishkin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O(log</a:t>
            </a:r>
            <a:r>
              <a:rPr lang="en-US" b="1" dirty="0" smtClean="0"/>
              <a:t>*</a:t>
            </a:r>
            <a:r>
              <a:rPr lang="en-US" b="1" dirty="0" err="1" smtClean="0"/>
              <a:t>n</a:t>
            </a:r>
            <a:r>
              <a:rPr lang="en-US" b="1" dirty="0" smtClean="0"/>
              <a:t>) coloring of a tree</a:t>
            </a:r>
            <a:br>
              <a:rPr lang="en-US" b="1" dirty="0" smtClean="0"/>
            </a:br>
            <a:r>
              <a:rPr lang="en-US" sz="3556" b="1" dirty="0" smtClean="0"/>
              <a:t>Cole &amp; </a:t>
            </a:r>
            <a:r>
              <a:rPr lang="en-US" sz="3556" b="1" dirty="0" err="1" smtClean="0"/>
              <a:t>Vishkin’s</a:t>
            </a:r>
            <a:r>
              <a:rPr lang="en-US" sz="3556" b="1" dirty="0" smtClean="0"/>
              <a:t> algorithm</a:t>
            </a:r>
            <a:endParaRPr lang="en-US" sz="3556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Log*(</a:t>
            </a:r>
            <a:r>
              <a:rPr lang="en-US" sz="2400" b="1" dirty="0" err="1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/>
              <a:t>is the </a:t>
            </a:r>
            <a:r>
              <a:rPr lang="en-US" sz="2400" i="1" dirty="0" smtClean="0">
                <a:solidFill>
                  <a:srgbClr val="FF0000"/>
                </a:solidFill>
              </a:rPr>
              <a:t>smallest number</a:t>
            </a:r>
            <a:r>
              <a:rPr lang="en-US" sz="2400" dirty="0" smtClean="0">
                <a:solidFill>
                  <a:srgbClr val="FF0000"/>
                </a:solidFill>
              </a:rPr>
              <a:t> of log-operations </a:t>
            </a:r>
            <a:r>
              <a:rPr lang="en-US" sz="2400" dirty="0" smtClean="0"/>
              <a:t>needed to bring 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 down to ≤2. For example, let 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one trillion</a:t>
            </a:r>
            <a:r>
              <a:rPr lang="en-US" sz="2400" dirty="0" smtClean="0"/>
              <a:t>. Now,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log (one trillion) = 40, </a:t>
            </a:r>
          </a:p>
          <a:p>
            <a:pPr>
              <a:buNone/>
            </a:pPr>
            <a:r>
              <a:rPr lang="en-US" sz="2400" dirty="0" smtClean="0"/>
              <a:t>	log (log (one trillion)) = 5.322, and </a:t>
            </a:r>
          </a:p>
          <a:p>
            <a:pPr>
              <a:buNone/>
            </a:pPr>
            <a:r>
              <a:rPr lang="en-US" sz="2400" dirty="0" smtClean="0"/>
              <a:t>	log (log (log (log (one trillion)))) &lt; 2. </a:t>
            </a:r>
          </a:p>
          <a:p>
            <a:pPr>
              <a:buNone/>
            </a:pPr>
            <a:r>
              <a:rPr lang="en-US" sz="2400" dirty="0" smtClean="0"/>
              <a:t> </a:t>
            </a:r>
          </a:p>
          <a:p>
            <a:pPr>
              <a:buNone/>
            </a:pPr>
            <a:r>
              <a:rPr lang="en-US" sz="2400" dirty="0" smtClean="0"/>
              <a:t>This means that </a:t>
            </a:r>
            <a:r>
              <a:rPr lang="en-US" sz="2400" dirty="0" smtClean="0">
                <a:solidFill>
                  <a:srgbClr val="0000FF"/>
                </a:solidFill>
              </a:rPr>
              <a:t>log* (one trillion) = 4</a:t>
            </a:r>
            <a:r>
              <a:rPr lang="en-US" sz="2400" dirty="0" smtClean="0"/>
              <a:t>. This also illustrates that the function grows very slowly with the value of the argument.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O(log</a:t>
            </a:r>
            <a:r>
              <a:rPr lang="en-US" b="1" dirty="0" smtClean="0"/>
              <a:t>*</a:t>
            </a:r>
            <a:r>
              <a:rPr lang="en-US" b="1" dirty="0" err="1" smtClean="0"/>
              <a:t>n</a:t>
            </a:r>
            <a:r>
              <a:rPr lang="en-US" b="1" dirty="0" smtClean="0"/>
              <a:t>) coloring of a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Consider a </a:t>
            </a:r>
            <a:r>
              <a:rPr lang="en-US" sz="2400" dirty="0" smtClean="0">
                <a:solidFill>
                  <a:srgbClr val="0000FF"/>
                </a:solidFill>
              </a:rPr>
              <a:t>rooted tree</a:t>
            </a:r>
            <a:r>
              <a:rPr lang="en-US" sz="2400" dirty="0" smtClean="0"/>
              <a:t>. The algorithm assumes that initially the color of each node is its id. </a:t>
            </a:r>
          </a:p>
          <a:p>
            <a:pPr>
              <a:buNone/>
            </a:pPr>
            <a:r>
              <a:rPr lang="en-US" sz="2400" dirty="0" smtClean="0"/>
              <a:t>Each non-root node </a:t>
            </a:r>
            <a:r>
              <a:rPr lang="en-US" sz="2400" b="1" dirty="0" err="1" smtClean="0">
                <a:solidFill>
                  <a:srgbClr val="0000FF"/>
                </a:solidFill>
              </a:rPr>
              <a:t>v</a:t>
            </a:r>
            <a:r>
              <a:rPr lang="en-US" sz="2400" dirty="0" smtClean="0"/>
              <a:t> is aware of its </a:t>
            </a:r>
            <a:r>
              <a:rPr lang="en-US" sz="2400" i="1" dirty="0" smtClean="0"/>
              <a:t>parent </a:t>
            </a:r>
            <a:r>
              <a:rPr lang="en-US" sz="2400" b="1" dirty="0" err="1" smtClean="0">
                <a:solidFill>
                  <a:srgbClr val="0000FF"/>
                </a:solidFill>
              </a:rPr>
              <a:t>p(v</a:t>
            </a:r>
            <a:r>
              <a:rPr lang="en-US" sz="2400" b="1" dirty="0" smtClean="0">
                <a:solidFill>
                  <a:srgbClr val="0000FF"/>
                </a:solidFill>
              </a:rPr>
              <a:t>)</a:t>
            </a:r>
            <a:r>
              <a:rPr lang="en-US" sz="2400" dirty="0" smtClean="0"/>
              <a:t> . </a:t>
            </a:r>
          </a:p>
          <a:p>
            <a:pPr>
              <a:buNone/>
            </a:pPr>
            <a:r>
              <a:rPr lang="en-US" sz="2400" dirty="0" smtClean="0"/>
              <a:t>Interpret each color </a:t>
            </a:r>
            <a:r>
              <a:rPr lang="en-US" sz="2400" b="1" dirty="0" err="1" smtClean="0">
                <a:solidFill>
                  <a:srgbClr val="0000FF"/>
                </a:solidFill>
              </a:rPr>
              <a:t>c</a:t>
            </a:r>
            <a:r>
              <a:rPr lang="en-US" sz="2400" dirty="0" smtClean="0"/>
              <a:t> as a </a:t>
            </a:r>
            <a:r>
              <a:rPr lang="en-US" sz="2400" i="1" dirty="0" smtClean="0"/>
              <a:t>little-endian</a:t>
            </a:r>
            <a:r>
              <a:rPr lang="en-US" sz="2400" dirty="0" smtClean="0"/>
              <a:t> bit string </a:t>
            </a:r>
            <a:r>
              <a:rPr lang="en-US" sz="2400" b="1" dirty="0" smtClean="0">
                <a:solidFill>
                  <a:srgbClr val="FF0000"/>
                </a:solidFill>
              </a:rPr>
              <a:t>c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k-1</a:t>
            </a:r>
            <a:r>
              <a:rPr lang="en-US" sz="2400" b="1" dirty="0" smtClean="0">
                <a:solidFill>
                  <a:srgbClr val="FF0000"/>
                </a:solidFill>
              </a:rPr>
              <a:t>c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k-2</a:t>
            </a:r>
            <a:r>
              <a:rPr lang="en-US" sz="2400" b="1" dirty="0" smtClean="0">
                <a:solidFill>
                  <a:srgbClr val="FF0000"/>
                </a:solidFill>
              </a:rPr>
              <a:t> c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k-3</a:t>
            </a:r>
            <a:r>
              <a:rPr lang="en-US" sz="2400" b="1" dirty="0" smtClean="0">
                <a:solidFill>
                  <a:srgbClr val="FF0000"/>
                </a:solidFill>
              </a:rPr>
              <a:t> …c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/>
              <a:t>, and let </a:t>
            </a:r>
            <a:r>
              <a:rPr lang="en-US" sz="2400" b="1" dirty="0" smtClean="0">
                <a:solidFill>
                  <a:srgbClr val="0000FF"/>
                </a:solidFill>
              </a:rPr>
              <a:t>|</a:t>
            </a:r>
            <a:r>
              <a:rPr lang="en-US" sz="2400" b="1" dirty="0" err="1" smtClean="0">
                <a:solidFill>
                  <a:srgbClr val="0000FF"/>
                </a:solidFill>
              </a:rPr>
              <a:t>c</a:t>
            </a:r>
            <a:r>
              <a:rPr lang="en-US" sz="2400" b="1" dirty="0" smtClean="0">
                <a:solidFill>
                  <a:srgbClr val="0000FF"/>
                </a:solidFill>
              </a:rPr>
              <a:t>| </a:t>
            </a:r>
            <a:r>
              <a:rPr lang="en-US" sz="2400" dirty="0" smtClean="0"/>
              <a:t>denote the size of the bit string.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O(log</a:t>
            </a:r>
            <a:r>
              <a:rPr lang="en-US" b="1" dirty="0" smtClean="0"/>
              <a:t>*</a:t>
            </a:r>
            <a:r>
              <a:rPr lang="en-US" b="1" dirty="0" err="1" smtClean="0"/>
              <a:t>n</a:t>
            </a:r>
            <a:r>
              <a:rPr lang="en-US" b="1" dirty="0" smtClean="0"/>
              <a:t>) coloring of a tree</a:t>
            </a:r>
            <a:endParaRPr lang="en-US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0" y="1840942"/>
          <a:ext cx="9144000" cy="4036289"/>
        </p:xfrm>
        <a:graphic>
          <a:graphicData uri="http://schemas.openxmlformats.org/presentationml/2006/ole">
            <p:oleObj spid="_x0000_s20483" name="Document" r:id="rId3" imgW="5651500" imgH="2324100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O(log</a:t>
            </a:r>
            <a:r>
              <a:rPr lang="en-US" b="1" dirty="0" smtClean="0"/>
              <a:t>*</a:t>
            </a:r>
            <a:r>
              <a:rPr lang="en-US" b="1" dirty="0" err="1" smtClean="0"/>
              <a:t>n</a:t>
            </a:r>
            <a:r>
              <a:rPr lang="en-US" b="1" dirty="0" smtClean="0"/>
              <a:t>) coloring of a tree</a:t>
            </a:r>
            <a:endParaRPr lang="en-US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57200" y="1929543"/>
          <a:ext cx="8229600" cy="3770485"/>
        </p:xfrm>
        <a:graphic>
          <a:graphicData uri="http://schemas.openxmlformats.org/presentationml/2006/ole">
            <p:oleObj spid="_x0000_s18434" name="Document" r:id="rId3" imgW="5486400" imgH="2324100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O(log</a:t>
            </a:r>
            <a:r>
              <a:rPr lang="en-US" b="1" dirty="0" smtClean="0"/>
              <a:t>*</a:t>
            </a:r>
            <a:r>
              <a:rPr lang="en-US" b="1" dirty="0" err="1" smtClean="0"/>
              <a:t>n</a:t>
            </a:r>
            <a:r>
              <a:rPr lang="en-US" b="1" dirty="0" smtClean="0"/>
              <a:t>) coloring of a tree</a:t>
            </a:r>
            <a:endParaRPr lang="en-US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57200" y="2362706"/>
          <a:ext cx="9024941" cy="2027990"/>
        </p:xfrm>
        <a:graphic>
          <a:graphicData uri="http://schemas.openxmlformats.org/presentationml/2006/ole">
            <p:oleObj spid="_x0000_s19459" name="Document" r:id="rId3" imgW="5486400" imgH="1016000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O(log</a:t>
            </a:r>
            <a:r>
              <a:rPr lang="en-US" b="1" dirty="0" smtClean="0"/>
              <a:t>*</a:t>
            </a:r>
            <a:r>
              <a:rPr lang="en-US" b="1" dirty="0" err="1" smtClean="0"/>
              <a:t>n</a:t>
            </a:r>
            <a:r>
              <a:rPr lang="en-US" b="1" dirty="0" smtClean="0"/>
              <a:t>) coloring of a tree</a:t>
            </a:r>
            <a:endParaRPr lang="en-US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644905" y="1565292"/>
          <a:ext cx="8185324" cy="5292707"/>
        </p:xfrm>
        <a:graphic>
          <a:graphicData uri="http://schemas.openxmlformats.org/presentationml/2006/ole">
            <p:oleObj spid="_x0000_s22531" name="Document" r:id="rId3" imgW="5486400" imgH="4267200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O(log</a:t>
            </a:r>
            <a:r>
              <a:rPr lang="en-US" b="1" dirty="0" smtClean="0"/>
              <a:t>*</a:t>
            </a:r>
            <a:r>
              <a:rPr lang="en-US" b="1" dirty="0" err="1" smtClean="0"/>
              <a:t>n</a:t>
            </a:r>
            <a:r>
              <a:rPr lang="en-US" b="1" dirty="0" smtClean="0"/>
              <a:t>) coloring of a tree</a:t>
            </a:r>
            <a:endParaRPr lang="en-US" dirty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0" y="2185503"/>
          <a:ext cx="9144000" cy="3662194"/>
        </p:xfrm>
        <a:graphic>
          <a:graphicData uri="http://schemas.openxmlformats.org/presentationml/2006/ole">
            <p:oleObj spid="_x0000_s21507" name="Document" r:id="rId3" imgW="5486400" imgH="1828800" progId="Word.Document.12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332</Words>
  <Application>Microsoft Macintosh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Office Theme</vt:lpstr>
      <vt:lpstr>Macintosh HD:Users:sukumarghosh:Desktop:SECOND_EDITION:Manuscript:10.docx!OLE_LINK7</vt:lpstr>
      <vt:lpstr>Macintosh HD:Users:sukumarghosh:Desktop:SECOND_EDITION:Manuscript:10.docx!OLE_LINK4</vt:lpstr>
      <vt:lpstr>Macintosh HD:Users:sukumarghosh:Desktop:SECOND_EDITION:Manuscript:10.docx!OLE_LINK5</vt:lpstr>
      <vt:lpstr>Macintosh HD:Users:sukumarghosh:Desktop:SECOND_EDITION:Manuscript:10.docx!OLE_LINK9</vt:lpstr>
      <vt:lpstr>Macintosh HD:Users:sukumarghosh:Desktop:SECOND_EDITION:Manuscript:10.docx!OLE_LINK8</vt:lpstr>
      <vt:lpstr>Distributed Algorithms for Graph coloring</vt:lpstr>
      <vt:lpstr>A few known results</vt:lpstr>
      <vt:lpstr>O(log*n) coloring of a tree Cole &amp; Vishkin’s algorithm</vt:lpstr>
      <vt:lpstr>O(log*n) coloring of a tree</vt:lpstr>
      <vt:lpstr>O(log*n) coloring of a tree</vt:lpstr>
      <vt:lpstr>O(log*n) coloring of a tree</vt:lpstr>
      <vt:lpstr>O(log*n) coloring of a tree</vt:lpstr>
      <vt:lpstr>O(log*n) coloring of a tree</vt:lpstr>
      <vt:lpstr>O(log*n) coloring of a tree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 coloring:</dc:title>
  <dc:creator>Sukumar Ghosh</dc:creator>
  <cp:lastModifiedBy>Sukumar Ghosh</cp:lastModifiedBy>
  <cp:revision>14</cp:revision>
  <dcterms:created xsi:type="dcterms:W3CDTF">2012-11-14T14:42:35Z</dcterms:created>
  <dcterms:modified xsi:type="dcterms:W3CDTF">2012-11-14T14:44:06Z</dcterms:modified>
</cp:coreProperties>
</file>