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5" r:id="rId1"/>
  </p:sldMasterIdLst>
  <p:notesMasterIdLst>
    <p:notesMasterId r:id="rId36"/>
  </p:notesMasterIdLst>
  <p:sldIdLst>
    <p:sldId id="256" r:id="rId2"/>
    <p:sldId id="257" r:id="rId3"/>
    <p:sldId id="313" r:id="rId4"/>
    <p:sldId id="310" r:id="rId5"/>
    <p:sldId id="311" r:id="rId6"/>
    <p:sldId id="309" r:id="rId7"/>
    <p:sldId id="318" r:id="rId8"/>
    <p:sldId id="316" r:id="rId9"/>
    <p:sldId id="314" r:id="rId10"/>
    <p:sldId id="315" r:id="rId11"/>
    <p:sldId id="308" r:id="rId12"/>
    <p:sldId id="333" r:id="rId13"/>
    <p:sldId id="258" r:id="rId14"/>
    <p:sldId id="259" r:id="rId15"/>
    <p:sldId id="323" r:id="rId16"/>
    <p:sldId id="262" r:id="rId17"/>
    <p:sldId id="263" r:id="rId18"/>
    <p:sldId id="267" r:id="rId19"/>
    <p:sldId id="265" r:id="rId20"/>
    <p:sldId id="271" r:id="rId21"/>
    <p:sldId id="268" r:id="rId22"/>
    <p:sldId id="273" r:id="rId23"/>
    <p:sldId id="274" r:id="rId24"/>
    <p:sldId id="276" r:id="rId25"/>
    <p:sldId id="277" r:id="rId26"/>
    <p:sldId id="278" r:id="rId27"/>
    <p:sldId id="321" r:id="rId28"/>
    <p:sldId id="332" r:id="rId29"/>
    <p:sldId id="334" r:id="rId30"/>
    <p:sldId id="325" r:id="rId31"/>
    <p:sldId id="328" r:id="rId32"/>
    <p:sldId id="329" r:id="rId33"/>
    <p:sldId id="331" r:id="rId34"/>
    <p:sldId id="30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5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69"/>
    <p:restoredTop sz="94643"/>
  </p:normalViewPr>
  <p:slideViewPr>
    <p:cSldViewPr snapToGrid="0" snapToObjects="1">
      <p:cViewPr>
        <p:scale>
          <a:sx n="110" d="100"/>
          <a:sy n="110" d="100"/>
        </p:scale>
        <p:origin x="-64"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D3BAB-0D15-514A-83B3-87D8303BAE06}" type="datetimeFigureOut">
              <a:rPr lang="en-US" smtClean="0"/>
              <a:t>5/22/17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E176F-6310-9445-A6AB-2CB7A8D44B5C}" type="slidenum">
              <a:rPr lang="en-US" smtClean="0"/>
              <a:t>‹#›</a:t>
            </a:fld>
            <a:endParaRPr lang="en-US"/>
          </a:p>
        </p:txBody>
      </p:sp>
    </p:spTree>
    <p:extLst>
      <p:ext uri="{BB962C8B-B14F-4D97-AF65-F5344CB8AC3E}">
        <p14:creationId xmlns:p14="http://schemas.microsoft.com/office/powerpoint/2010/main" val="63953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660287-B00A-574A-A89E-06DA7FFCB465}" type="slidenum">
              <a:rPr lang="en-US" smtClean="0"/>
              <a:t>7</a:t>
            </a:fld>
            <a:endParaRPr lang="en-US"/>
          </a:p>
        </p:txBody>
      </p:sp>
    </p:spTree>
    <p:extLst>
      <p:ext uri="{BB962C8B-B14F-4D97-AF65-F5344CB8AC3E}">
        <p14:creationId xmlns:p14="http://schemas.microsoft.com/office/powerpoint/2010/main" val="107669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E176F-6310-9445-A6AB-2CB7A8D44B5C}" type="slidenum">
              <a:rPr lang="en-US" smtClean="0"/>
              <a:t>8</a:t>
            </a:fld>
            <a:endParaRPr lang="en-US"/>
          </a:p>
        </p:txBody>
      </p:sp>
    </p:spTree>
    <p:extLst>
      <p:ext uri="{BB962C8B-B14F-4D97-AF65-F5344CB8AC3E}">
        <p14:creationId xmlns:p14="http://schemas.microsoft.com/office/powerpoint/2010/main" val="21029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CDB0F9-979D-6D48-808A-908FF6E0DAE4}" type="datetime1">
              <a:rPr lang="en-US" smtClean="0"/>
              <a:t>5/22/17</a:t>
            </a:fld>
            <a:endParaRPr lang="en-US"/>
          </a:p>
        </p:txBody>
      </p:sp>
      <p:sp>
        <p:nvSpPr>
          <p:cNvPr id="5" name="Footer Placeholder 4"/>
          <p:cNvSpPr>
            <a:spLocks noGrp="1"/>
          </p:cNvSpPr>
          <p:nvPr>
            <p:ph type="ftr" sz="quarter" idx="11"/>
          </p:nvPr>
        </p:nvSpPr>
        <p:spPr/>
        <p:txBody>
          <a:bodyPr/>
          <a:lstStyle/>
          <a:p>
            <a:r>
              <a:rPr lang="en-US" smtClean="0"/>
              <a:t>Yang</a:t>
            </a:r>
            <a:endParaRPr lang="en-US"/>
          </a:p>
        </p:txBody>
      </p:sp>
      <p:sp>
        <p:nvSpPr>
          <p:cNvPr id="6" name="Slide Number Placeholder 5"/>
          <p:cNvSpPr>
            <a:spLocks noGrp="1"/>
          </p:cNvSpPr>
          <p:nvPr>
            <p:ph type="sldNum" sz="quarter" idx="12"/>
          </p:nvPr>
        </p:nvSpPr>
        <p:spPr/>
        <p:txBody>
          <a:bodyPr/>
          <a:lstStyle/>
          <a:p>
            <a:fld id="{38596D54-9AFE-0149-A59C-5818EFD91F1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466880"/>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1073D6-9903-6749-A3E4-1740B9FE0861}" type="datetime1">
              <a:rPr lang="en-US" smtClean="0"/>
              <a:t>5/22/17</a:t>
            </a:fld>
            <a:endParaRPr lang="en-US"/>
          </a:p>
        </p:txBody>
      </p:sp>
      <p:sp>
        <p:nvSpPr>
          <p:cNvPr id="5" name="Footer Placeholder 4"/>
          <p:cNvSpPr>
            <a:spLocks noGrp="1"/>
          </p:cNvSpPr>
          <p:nvPr>
            <p:ph type="ftr" sz="quarter" idx="11"/>
          </p:nvPr>
        </p:nvSpPr>
        <p:spPr/>
        <p:txBody>
          <a:bodyPr/>
          <a:lstStyle/>
          <a:p>
            <a:r>
              <a:rPr lang="en-US" smtClean="0"/>
              <a:t>Yang</a:t>
            </a:r>
            <a:endParaRPr lang="en-US"/>
          </a:p>
        </p:txBody>
      </p:sp>
      <p:sp>
        <p:nvSpPr>
          <p:cNvPr id="6" name="Slide Number Placeholder 5"/>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167315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083740-BA6E-C845-A97E-7CACAFB60739}" type="datetime1">
              <a:rPr lang="en-US" smtClean="0"/>
              <a:t>5/22/17</a:t>
            </a:fld>
            <a:endParaRPr lang="en-US"/>
          </a:p>
        </p:txBody>
      </p:sp>
      <p:sp>
        <p:nvSpPr>
          <p:cNvPr id="5" name="Footer Placeholder 4"/>
          <p:cNvSpPr>
            <a:spLocks noGrp="1"/>
          </p:cNvSpPr>
          <p:nvPr>
            <p:ph type="ftr" sz="quarter" idx="11"/>
          </p:nvPr>
        </p:nvSpPr>
        <p:spPr/>
        <p:txBody>
          <a:bodyPr/>
          <a:lstStyle/>
          <a:p>
            <a:r>
              <a:rPr lang="en-US" smtClean="0"/>
              <a:t>Yang</a:t>
            </a:r>
            <a:endParaRPr lang="en-US"/>
          </a:p>
        </p:txBody>
      </p:sp>
      <p:sp>
        <p:nvSpPr>
          <p:cNvPr id="6" name="Slide Number Placeholder 5"/>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163242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hasCustomPrompt="1"/>
          </p:nvPr>
        </p:nvSpPr>
        <p:spPr/>
        <p:txBody>
          <a:bodyPr/>
          <a:lstStyle>
            <a:lvl1pPr marL="91440" indent="-91440">
              <a:buFont typeface="Wingdings" charset="2"/>
              <a:buChar char="q"/>
              <a:defRPr/>
            </a:lvl1pPr>
            <a:lvl2pPr marL="384048" indent="-182880">
              <a:buFont typeface="Courier New" charset="0"/>
              <a:buChar char="o"/>
              <a:defRPr/>
            </a:lvl2pPr>
            <a:lvl3pPr marL="566928" indent="-182880">
              <a:buFont typeface="Wingdings" charset="2"/>
              <a:buChar char="Ø"/>
              <a:defRPr/>
            </a:lvl3pPr>
            <a:lvl4pPr marL="749808" indent="-182880">
              <a:buFont typeface="Wingdings" charset="2"/>
              <a:buChar char="§"/>
              <a:defRPr/>
            </a:lvl4pPr>
            <a:lvl5pPr marL="932688" indent="-182880">
              <a:buFont typeface="Arial" charset="0"/>
              <a:buChar char="•"/>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61DF90B-D721-9440-86F6-78318DDAF2B7}" type="datetime1">
              <a:rPr lang="en-US" smtClean="0"/>
              <a:t>5/22/17</a:t>
            </a:fld>
            <a:endParaRPr lang="en-US"/>
          </a:p>
        </p:txBody>
      </p:sp>
      <p:sp>
        <p:nvSpPr>
          <p:cNvPr id="5" name="Footer Placeholder 4"/>
          <p:cNvSpPr>
            <a:spLocks noGrp="1"/>
          </p:cNvSpPr>
          <p:nvPr>
            <p:ph type="ftr" sz="quarter" idx="11"/>
          </p:nvPr>
        </p:nvSpPr>
        <p:spPr/>
        <p:txBody>
          <a:bodyPr/>
          <a:lstStyle/>
          <a:p>
            <a:r>
              <a:rPr lang="en-US" dirty="0" smtClean="0"/>
              <a:t>Yang</a:t>
            </a:r>
            <a:endParaRPr lang="en-US" dirty="0"/>
          </a:p>
        </p:txBody>
      </p:sp>
      <p:sp>
        <p:nvSpPr>
          <p:cNvPr id="6" name="Slide Number Placeholder 5"/>
          <p:cNvSpPr>
            <a:spLocks noGrp="1"/>
          </p:cNvSpPr>
          <p:nvPr>
            <p:ph type="sldNum" sz="quarter" idx="12"/>
          </p:nvPr>
        </p:nvSpPr>
        <p:spPr/>
        <p:txBody>
          <a:bodyPr/>
          <a:lstStyle/>
          <a:p>
            <a:fld id="{38596D54-9AFE-0149-A59C-5818EFD91F12}" type="slidenum">
              <a:rPr lang="en-US" smtClean="0"/>
              <a:t>‹#›</a:t>
            </a:fld>
            <a:endParaRPr lang="en-US" dirty="0"/>
          </a:p>
        </p:txBody>
      </p:sp>
    </p:spTree>
    <p:extLst>
      <p:ext uri="{BB962C8B-B14F-4D97-AF65-F5344CB8AC3E}">
        <p14:creationId xmlns:p14="http://schemas.microsoft.com/office/powerpoint/2010/main" val="2815267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BF8108-5890-D445-8458-FBE492EBA662}" type="datetime1">
              <a:rPr lang="en-US" smtClean="0"/>
              <a:t>5/22/17</a:t>
            </a:fld>
            <a:endParaRPr lang="en-US"/>
          </a:p>
        </p:txBody>
      </p:sp>
      <p:sp>
        <p:nvSpPr>
          <p:cNvPr id="5" name="Footer Placeholder 4"/>
          <p:cNvSpPr>
            <a:spLocks noGrp="1"/>
          </p:cNvSpPr>
          <p:nvPr>
            <p:ph type="ftr" sz="quarter" idx="11"/>
          </p:nvPr>
        </p:nvSpPr>
        <p:spPr/>
        <p:txBody>
          <a:bodyPr/>
          <a:lstStyle/>
          <a:p>
            <a:r>
              <a:rPr lang="en-US" smtClean="0"/>
              <a:t>Yang</a:t>
            </a:r>
            <a:endParaRPr lang="en-US"/>
          </a:p>
        </p:txBody>
      </p:sp>
      <p:sp>
        <p:nvSpPr>
          <p:cNvPr id="6" name="Slide Number Placeholder 5"/>
          <p:cNvSpPr>
            <a:spLocks noGrp="1"/>
          </p:cNvSpPr>
          <p:nvPr>
            <p:ph type="sldNum" sz="quarter" idx="12"/>
          </p:nvPr>
        </p:nvSpPr>
        <p:spPr/>
        <p:txBody>
          <a:bodyPr/>
          <a:lstStyle/>
          <a:p>
            <a:fld id="{38596D54-9AFE-0149-A59C-5818EFD91F1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175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432111-B1B2-C14C-A1E6-E99B3D59F912}" type="datetime1">
              <a:rPr lang="en-US" smtClean="0"/>
              <a:t>5/22/17</a:t>
            </a:fld>
            <a:endParaRPr lang="en-US"/>
          </a:p>
        </p:txBody>
      </p:sp>
      <p:sp>
        <p:nvSpPr>
          <p:cNvPr id="6" name="Footer Placeholder 5"/>
          <p:cNvSpPr>
            <a:spLocks noGrp="1"/>
          </p:cNvSpPr>
          <p:nvPr>
            <p:ph type="ftr" sz="quarter" idx="11"/>
          </p:nvPr>
        </p:nvSpPr>
        <p:spPr/>
        <p:txBody>
          <a:bodyPr/>
          <a:lstStyle/>
          <a:p>
            <a:r>
              <a:rPr lang="en-US" smtClean="0"/>
              <a:t>Yang</a:t>
            </a:r>
            <a:endParaRPr lang="en-US"/>
          </a:p>
        </p:txBody>
      </p:sp>
      <p:sp>
        <p:nvSpPr>
          <p:cNvPr id="7" name="Slide Number Placeholder 6"/>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124157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C462A4-3D64-BC45-8C7A-B5FCEF4E6521}" type="datetime1">
              <a:rPr lang="en-US" smtClean="0"/>
              <a:t>5/22/17</a:t>
            </a:fld>
            <a:endParaRPr lang="en-US"/>
          </a:p>
        </p:txBody>
      </p:sp>
      <p:sp>
        <p:nvSpPr>
          <p:cNvPr id="8" name="Footer Placeholder 7"/>
          <p:cNvSpPr>
            <a:spLocks noGrp="1"/>
          </p:cNvSpPr>
          <p:nvPr>
            <p:ph type="ftr" sz="quarter" idx="11"/>
          </p:nvPr>
        </p:nvSpPr>
        <p:spPr/>
        <p:txBody>
          <a:bodyPr/>
          <a:lstStyle/>
          <a:p>
            <a:r>
              <a:rPr lang="en-US" smtClean="0"/>
              <a:t>Yang</a:t>
            </a:r>
            <a:endParaRPr lang="en-US"/>
          </a:p>
        </p:txBody>
      </p:sp>
      <p:sp>
        <p:nvSpPr>
          <p:cNvPr id="9" name="Slide Number Placeholder 8"/>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213574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9D8226-7B72-AC41-9562-A7753BCEF189}" type="datetime1">
              <a:rPr lang="en-US" smtClean="0"/>
              <a:t>5/22/17</a:t>
            </a:fld>
            <a:endParaRPr lang="en-US"/>
          </a:p>
        </p:txBody>
      </p:sp>
      <p:sp>
        <p:nvSpPr>
          <p:cNvPr id="4" name="Footer Placeholder 3"/>
          <p:cNvSpPr>
            <a:spLocks noGrp="1"/>
          </p:cNvSpPr>
          <p:nvPr>
            <p:ph type="ftr" sz="quarter" idx="11"/>
          </p:nvPr>
        </p:nvSpPr>
        <p:spPr/>
        <p:txBody>
          <a:bodyPr/>
          <a:lstStyle/>
          <a:p>
            <a:r>
              <a:rPr lang="en-US" smtClean="0"/>
              <a:t>Yang</a:t>
            </a:r>
            <a:endParaRPr lang="en-US"/>
          </a:p>
        </p:txBody>
      </p:sp>
      <p:sp>
        <p:nvSpPr>
          <p:cNvPr id="5" name="Slide Number Placeholder 4"/>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220281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9E44AE-7BDC-5249-A3CF-D24403D09BD5}" type="datetime1">
              <a:rPr lang="en-US" smtClean="0"/>
              <a:t>5/22/17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Yang</a:t>
            </a:r>
            <a:endParaRPr lang="en-US"/>
          </a:p>
        </p:txBody>
      </p:sp>
      <p:sp>
        <p:nvSpPr>
          <p:cNvPr id="9" name="Slide Number Placeholder 8"/>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6825215"/>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F7EC7F0-7D40-1F4D-884A-F11EF87B783D}" type="datetime1">
              <a:rPr lang="en-US" smtClean="0"/>
              <a:t>5/22/17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Yang</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596D54-9AFE-0149-A59C-5818EFD91F12}" type="slidenum">
              <a:rPr lang="en-US" smtClean="0"/>
              <a:t>‹#›</a:t>
            </a:fld>
            <a:endParaRPr lang="en-US"/>
          </a:p>
        </p:txBody>
      </p:sp>
    </p:spTree>
    <p:extLst>
      <p:ext uri="{BB962C8B-B14F-4D97-AF65-F5344CB8AC3E}">
        <p14:creationId xmlns:p14="http://schemas.microsoft.com/office/powerpoint/2010/main" val="89475521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2A4A77-94CB-FD42-B652-9F5E4CA9AAD7}" type="datetime1">
              <a:rPr lang="en-US" smtClean="0"/>
              <a:t>5/22/17</a:t>
            </a:fld>
            <a:endParaRPr lang="en-US"/>
          </a:p>
        </p:txBody>
      </p:sp>
      <p:sp>
        <p:nvSpPr>
          <p:cNvPr id="6" name="Footer Placeholder 5"/>
          <p:cNvSpPr>
            <a:spLocks noGrp="1"/>
          </p:cNvSpPr>
          <p:nvPr>
            <p:ph type="ftr" sz="quarter" idx="11"/>
          </p:nvPr>
        </p:nvSpPr>
        <p:spPr/>
        <p:txBody>
          <a:bodyPr/>
          <a:lstStyle/>
          <a:p>
            <a:r>
              <a:rPr lang="en-US" smtClean="0"/>
              <a:t>Yang</a:t>
            </a:r>
            <a:endParaRPr lang="en-US" dirty="0"/>
          </a:p>
        </p:txBody>
      </p:sp>
      <p:sp>
        <p:nvSpPr>
          <p:cNvPr id="7" name="Slide Number Placeholder 6"/>
          <p:cNvSpPr>
            <a:spLocks noGrp="1"/>
          </p:cNvSpPr>
          <p:nvPr>
            <p:ph type="sldNum" sz="quarter" idx="12"/>
          </p:nvPr>
        </p:nvSpPr>
        <p:spPr/>
        <p:txBody>
          <a:bodyPr/>
          <a:lstStyle/>
          <a:p>
            <a:fld id="{38596D54-9AFE-0149-A59C-5818EFD91F12}" type="slidenum">
              <a:rPr lang="en-US" smtClean="0"/>
              <a:t>‹#›</a:t>
            </a:fld>
            <a:endParaRPr lang="en-US"/>
          </a:p>
        </p:txBody>
      </p:sp>
    </p:spTree>
    <p:extLst>
      <p:ext uri="{BB962C8B-B14F-4D97-AF65-F5344CB8AC3E}">
        <p14:creationId xmlns:p14="http://schemas.microsoft.com/office/powerpoint/2010/main" val="14703854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7D17746-3EB5-CF47-8194-50C6DB3F5196}" type="datetime1">
              <a:rPr lang="en-US" smtClean="0"/>
              <a:t>5/22/17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Yang</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596D54-9AFE-0149-A59C-5818EFD91F1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35760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v6UVOQ0F44" TargetMode="Externa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9"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4.png"/><Relationship Id="rId5" Type="http://schemas.openxmlformats.org/officeDocument/2006/relationships/image" Target="../media/image17.tiff"/><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v6UVOQ0F44" TargetMode="Externa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vtell.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 Id="rId3" Type="http://schemas.openxmlformats.org/officeDocument/2006/relationships/image" Target="../media/image3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hyperlink" Target="https://www.youtube.com/watch?v=vvimBPJ3XGQ"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8" y="758952"/>
            <a:ext cx="10500555" cy="3566160"/>
          </a:xfrm>
        </p:spPr>
        <p:txBody>
          <a:bodyPr>
            <a:normAutofit/>
          </a:bodyPr>
          <a:lstStyle/>
          <a:p>
            <a:r>
              <a:rPr lang="en-US" dirty="0" smtClean="0"/>
              <a:t>What You Should Know About </a:t>
            </a:r>
            <a:r>
              <a:rPr lang="en-US" b="1" dirty="0" smtClean="0"/>
              <a:t>Machine Learning </a:t>
            </a:r>
            <a:endParaRPr lang="en-US" b="1" dirty="0"/>
          </a:p>
        </p:txBody>
      </p:sp>
      <p:sp>
        <p:nvSpPr>
          <p:cNvPr id="3" name="Subtitle 2"/>
          <p:cNvSpPr>
            <a:spLocks noGrp="1"/>
          </p:cNvSpPr>
          <p:nvPr>
            <p:ph type="subTitle" idx="1"/>
          </p:nvPr>
        </p:nvSpPr>
        <p:spPr>
          <a:xfrm>
            <a:off x="1100051" y="4455620"/>
            <a:ext cx="10055629" cy="1667388"/>
          </a:xfrm>
        </p:spPr>
        <p:txBody>
          <a:bodyPr>
            <a:normAutofit/>
          </a:bodyPr>
          <a:lstStyle/>
          <a:p>
            <a:r>
              <a:rPr lang="en-US" dirty="0" err="1" smtClean="0"/>
              <a:t>Tianbao</a:t>
            </a:r>
            <a:r>
              <a:rPr lang="en-US" dirty="0" smtClean="0"/>
              <a:t> </a:t>
            </a:r>
            <a:r>
              <a:rPr lang="en-US" dirty="0" smtClean="0"/>
              <a:t>Yang (assistant Professor)</a:t>
            </a:r>
            <a:endParaRPr lang="en-US" dirty="0" smtClean="0"/>
          </a:p>
          <a:p>
            <a:r>
              <a:rPr lang="en-US" dirty="0" smtClean="0"/>
              <a:t>Department of Computer Science</a:t>
            </a:r>
          </a:p>
          <a:p>
            <a:r>
              <a:rPr lang="en-US" dirty="0" smtClean="0"/>
              <a:t>The University of Iowa </a:t>
            </a:r>
          </a:p>
          <a:p>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1</a:t>
            </a:fld>
            <a:endParaRPr lang="en-US"/>
          </a:p>
        </p:txBody>
      </p:sp>
    </p:spTree>
    <p:extLst>
      <p:ext uri="{BB962C8B-B14F-4D97-AF65-F5344CB8AC3E}">
        <p14:creationId xmlns:p14="http://schemas.microsoft.com/office/powerpoint/2010/main" val="134019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endParaRPr lang="en-US" dirty="0"/>
          </a:p>
        </p:txBody>
      </p:sp>
      <p:pic>
        <p:nvPicPr>
          <p:cNvPr id="5" name="Picture 4"/>
          <p:cNvPicPr>
            <a:picLocks noChangeAspect="1"/>
          </p:cNvPicPr>
          <p:nvPr/>
        </p:nvPicPr>
        <p:blipFill>
          <a:blip r:embed="rId2"/>
          <a:stretch>
            <a:fillRect/>
          </a:stretch>
        </p:blipFill>
        <p:spPr>
          <a:xfrm>
            <a:off x="2100441" y="1922244"/>
            <a:ext cx="7829074" cy="4406650"/>
          </a:xfrm>
          <a:prstGeom prst="rect">
            <a:avLst/>
          </a:prstGeom>
        </p:spPr>
      </p:pic>
      <p:sp>
        <p:nvSpPr>
          <p:cNvPr id="6" name="Slide Number Placeholder 5"/>
          <p:cNvSpPr>
            <a:spLocks noGrp="1"/>
          </p:cNvSpPr>
          <p:nvPr>
            <p:ph type="sldNum" sz="quarter" idx="12"/>
          </p:nvPr>
        </p:nvSpPr>
        <p:spPr/>
        <p:txBody>
          <a:bodyPr/>
          <a:lstStyle/>
          <a:p>
            <a:fld id="{38596D54-9AFE-0149-A59C-5818EFD91F12}" type="slidenum">
              <a:rPr lang="en-US" smtClean="0"/>
              <a:t>10</a:t>
            </a:fld>
            <a:endParaRPr lang="en-US" dirty="0"/>
          </a:p>
        </p:txBody>
      </p:sp>
    </p:spTree>
    <p:extLst>
      <p:ext uri="{BB962C8B-B14F-4D97-AF65-F5344CB8AC3E}">
        <p14:creationId xmlns:p14="http://schemas.microsoft.com/office/powerpoint/2010/main" val="1664383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MarI</a:t>
            </a:r>
            <a:r>
              <a:rPr lang="en-US" dirty="0" smtClean="0"/>
              <a:t>/O</a:t>
            </a:r>
            <a:endParaRPr lang="en-US" dirty="0"/>
          </a:p>
        </p:txBody>
      </p:sp>
      <p:sp>
        <p:nvSpPr>
          <p:cNvPr id="3" name="Content Placeholder 2"/>
          <p:cNvSpPr>
            <a:spLocks noGrp="1"/>
          </p:cNvSpPr>
          <p:nvPr>
            <p:ph idx="1"/>
          </p:nvPr>
        </p:nvSpPr>
        <p:spPr/>
        <p:txBody>
          <a:bodyPr/>
          <a:lstStyle/>
          <a:p>
            <a:r>
              <a:rPr lang="en-US" dirty="0"/>
              <a:t> </a:t>
            </a:r>
            <a:r>
              <a:rPr lang="en-US" dirty="0">
                <a:hlinkClick r:id="rId2"/>
              </a:rPr>
              <a:t>https://</a:t>
            </a:r>
            <a:r>
              <a:rPr lang="en-US" dirty="0" smtClean="0">
                <a:hlinkClick r:id="rId2"/>
              </a:rPr>
              <a:t>www.youtube.com/watch?v=qv6UVOQ0F44</a:t>
            </a: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01" y="2318979"/>
            <a:ext cx="7428208" cy="3827179"/>
          </a:xfrm>
          <a:prstGeom prst="rect">
            <a:avLst/>
          </a:prstGeom>
        </p:spPr>
      </p:pic>
      <p:sp>
        <p:nvSpPr>
          <p:cNvPr id="5" name="Slide Number Placeholder 4"/>
          <p:cNvSpPr>
            <a:spLocks noGrp="1"/>
          </p:cNvSpPr>
          <p:nvPr>
            <p:ph type="sldNum" sz="quarter" idx="12"/>
          </p:nvPr>
        </p:nvSpPr>
        <p:spPr/>
        <p:txBody>
          <a:bodyPr/>
          <a:lstStyle/>
          <a:p>
            <a:fld id="{38596D54-9AFE-0149-A59C-5818EFD91F12}" type="slidenum">
              <a:rPr lang="en-US" smtClean="0"/>
              <a:t>11</a:t>
            </a:fld>
            <a:endParaRPr lang="en-US" dirty="0"/>
          </a:p>
        </p:txBody>
      </p:sp>
    </p:spTree>
    <p:extLst>
      <p:ext uri="{BB962C8B-B14F-4D97-AF65-F5344CB8AC3E}">
        <p14:creationId xmlns:p14="http://schemas.microsoft.com/office/powerpoint/2010/main" val="1128702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q"/>
            </a:pPr>
            <a:r>
              <a:rPr lang="en-US" dirty="0" smtClean="0"/>
              <a:t>  </a:t>
            </a:r>
            <a:r>
              <a:rPr lang="en-US" sz="3600" dirty="0" smtClean="0"/>
              <a:t>Where it stands now </a:t>
            </a:r>
          </a:p>
          <a:p>
            <a:pPr>
              <a:buFont typeface="Wingdings" charset="2"/>
              <a:buChar char="q"/>
            </a:pPr>
            <a:endParaRPr lang="en-US" sz="3600" dirty="0" smtClean="0"/>
          </a:p>
          <a:p>
            <a:pPr>
              <a:buFont typeface="Wingdings" charset="2"/>
              <a:buChar char="q"/>
            </a:pPr>
            <a:endParaRPr lang="en-US" sz="3600" dirty="0"/>
          </a:p>
          <a:p>
            <a:r>
              <a:rPr lang="en-US" sz="3600" b="1" dirty="0"/>
              <a:t> Where it comes </a:t>
            </a:r>
            <a:r>
              <a:rPr lang="en-US" sz="3600" b="1" dirty="0" smtClean="0"/>
              <a:t>from</a:t>
            </a:r>
            <a:endParaRPr lang="en-US" sz="3600" b="1" dirty="0" smtClean="0"/>
          </a:p>
          <a:p>
            <a:pPr>
              <a:buFont typeface="Wingdings" charset="2"/>
              <a:buChar char="q"/>
            </a:pPr>
            <a:endParaRPr lang="en-US" sz="3600" dirty="0" smtClean="0"/>
          </a:p>
          <a:p>
            <a:pPr>
              <a:buFont typeface="Wingdings" charset="2"/>
              <a:buChar char="q"/>
            </a:pPr>
            <a:endParaRPr lang="en-US" sz="3600" dirty="0"/>
          </a:p>
          <a:p>
            <a:r>
              <a:rPr lang="en-US" sz="3600" dirty="0"/>
              <a:t> Where it </a:t>
            </a:r>
            <a:r>
              <a:rPr lang="en-US" sz="3600" dirty="0" smtClean="0"/>
              <a:t>goes</a:t>
            </a:r>
            <a:endParaRPr lang="en-US" sz="3600" dirty="0" smtClean="0"/>
          </a:p>
          <a:p>
            <a:pPr>
              <a:buFont typeface="Wingdings" charset="2"/>
              <a:buChar char="q"/>
            </a:pP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12</a:t>
            </a:fld>
            <a:endParaRPr lang="en-US" dirty="0"/>
          </a:p>
        </p:txBody>
      </p:sp>
    </p:spTree>
    <p:extLst>
      <p:ext uri="{BB962C8B-B14F-4D97-AF65-F5344CB8AC3E}">
        <p14:creationId xmlns:p14="http://schemas.microsoft.com/office/powerpoint/2010/main" val="10147311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Content Placeholder 2"/>
          <p:cNvSpPr>
            <a:spLocks noGrp="1"/>
          </p:cNvSpPr>
          <p:nvPr>
            <p:ph idx="1"/>
          </p:nvPr>
        </p:nvSpPr>
        <p:spPr/>
        <p:txBody>
          <a:bodyPr/>
          <a:lstStyle/>
          <a:p>
            <a:r>
              <a:rPr lang="en-US" sz="2800" dirty="0" smtClean="0"/>
              <a:t> What is Machine Learning?</a:t>
            </a:r>
          </a:p>
          <a:p>
            <a:pPr lvl="1"/>
            <a:r>
              <a:rPr lang="en-US" dirty="0" smtClean="0"/>
              <a:t> To Give Computer Intelligence: Artificial Intelligence</a:t>
            </a:r>
          </a:p>
          <a:p>
            <a:pPr lvl="1"/>
            <a:endParaRPr lang="en-US" dirty="0"/>
          </a:p>
          <a:p>
            <a:pPr lvl="1"/>
            <a:endParaRPr lang="en-US" dirty="0" smtClean="0"/>
          </a:p>
          <a:p>
            <a:r>
              <a:rPr lang="en-US" sz="2800" dirty="0" smtClean="0"/>
              <a:t>  What is Human </a:t>
            </a:r>
            <a:r>
              <a:rPr lang="en-US" sz="2800" dirty="0"/>
              <a:t>I</a:t>
            </a:r>
            <a:r>
              <a:rPr lang="en-US" sz="2800" dirty="0" smtClean="0"/>
              <a:t>ntelligence? </a:t>
            </a:r>
            <a:endParaRPr lang="en-US" sz="2800" dirty="0"/>
          </a:p>
        </p:txBody>
      </p:sp>
      <p:sp>
        <p:nvSpPr>
          <p:cNvPr id="5" name="TextBox 4"/>
          <p:cNvSpPr txBox="1"/>
          <p:nvPr/>
        </p:nvSpPr>
        <p:spPr>
          <a:xfrm>
            <a:off x="1946365" y="3973162"/>
            <a:ext cx="9084308" cy="923330"/>
          </a:xfrm>
          <a:prstGeom prst="rect">
            <a:avLst/>
          </a:prstGeom>
          <a:noFill/>
          <a:ln w="31750">
            <a:solidFill>
              <a:schemeClr val="accent1">
                <a:shade val="50000"/>
              </a:schemeClr>
            </a:solidFill>
          </a:ln>
        </p:spPr>
        <p:txBody>
          <a:bodyPr wrap="square" rtlCol="0">
            <a:spAutoFit/>
          </a:bodyPr>
          <a:lstStyle/>
          <a:p>
            <a:r>
              <a:rPr lang="en-US" dirty="0" smtClean="0"/>
              <a:t>“humans possess the cognitive abilities to learn, form concepts, understand, apply logic, and reason, including the capacities to recognize patterns, comprehend ideas, plan, problem solve, make decisions, retain information, and use language to communicate.” -</a:t>
            </a:r>
            <a:r>
              <a:rPr lang="en-US" dirty="0" err="1" smtClean="0"/>
              <a:t>wikipedia</a:t>
            </a: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13</a:t>
            </a:fld>
            <a:endParaRPr lang="en-US" dirty="0"/>
          </a:p>
        </p:txBody>
      </p:sp>
    </p:spTree>
    <p:extLst>
      <p:ext uri="{BB962C8B-B14F-4D97-AF65-F5344CB8AC3E}">
        <p14:creationId xmlns:p14="http://schemas.microsoft.com/office/powerpoint/2010/main" val="1036945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520097" cy="1450757"/>
          </a:xfrm>
        </p:spPr>
        <p:txBody>
          <a:bodyPr/>
          <a:lstStyle/>
          <a:p>
            <a:r>
              <a:rPr lang="en-US" dirty="0" smtClean="0"/>
              <a:t>What a machine can do now? </a:t>
            </a:r>
            <a:endParaRPr lang="en-US" dirty="0"/>
          </a:p>
        </p:txBody>
      </p:sp>
      <p:sp>
        <p:nvSpPr>
          <p:cNvPr id="3" name="Content Placeholder 2"/>
          <p:cNvSpPr>
            <a:spLocks noGrp="1"/>
          </p:cNvSpPr>
          <p:nvPr>
            <p:ph idx="1"/>
          </p:nvPr>
        </p:nvSpPr>
        <p:spPr/>
        <p:txBody>
          <a:bodyPr/>
          <a:lstStyle/>
          <a:p>
            <a:r>
              <a:rPr lang="en-US" sz="2800" dirty="0" smtClean="0"/>
              <a:t> Much more beyond Computing </a:t>
            </a:r>
            <a:endParaRPr lang="en-US" sz="2800" dirty="0"/>
          </a:p>
          <a:p>
            <a:pPr lvl="1"/>
            <a:endParaRPr lang="en-US" dirty="0" smtClean="0"/>
          </a:p>
        </p:txBody>
      </p:sp>
      <p:sp>
        <p:nvSpPr>
          <p:cNvPr id="5" name="TextBox 4"/>
          <p:cNvSpPr txBox="1"/>
          <p:nvPr/>
        </p:nvSpPr>
        <p:spPr>
          <a:xfrm>
            <a:off x="1483377" y="2341133"/>
            <a:ext cx="8956988" cy="984885"/>
          </a:xfrm>
          <a:prstGeom prst="rect">
            <a:avLst/>
          </a:prstGeom>
          <a:noFill/>
          <a:ln w="31750">
            <a:solidFill>
              <a:schemeClr val="accent1">
                <a:shade val="50000"/>
              </a:schemeClr>
            </a:solidFill>
          </a:ln>
        </p:spPr>
        <p:txBody>
          <a:bodyPr wrap="square" rtlCol="0">
            <a:spAutoFit/>
          </a:bodyPr>
          <a:lstStyle/>
          <a:p>
            <a:r>
              <a:rPr lang="en-US" dirty="0" smtClean="0">
                <a:solidFill>
                  <a:schemeClr val="bg1">
                    <a:lumMod val="50000"/>
                  </a:schemeClr>
                </a:solidFill>
              </a:rPr>
              <a:t>humans possess the cognitive abilities to learn, form concepts, understand, apply logic, and reason, including the capacities to </a:t>
            </a:r>
            <a:r>
              <a:rPr lang="en-US" sz="2000" dirty="0" smtClean="0">
                <a:solidFill>
                  <a:srgbClr val="FF0000"/>
                </a:solidFill>
              </a:rPr>
              <a:t>recognize patterns</a:t>
            </a:r>
            <a:r>
              <a:rPr lang="en-US" dirty="0" smtClean="0"/>
              <a:t>, </a:t>
            </a:r>
            <a:r>
              <a:rPr lang="en-US" dirty="0" smtClean="0">
                <a:solidFill>
                  <a:schemeClr val="bg1">
                    <a:lumMod val="50000"/>
                  </a:schemeClr>
                </a:solidFill>
              </a:rPr>
              <a:t>comprehend ideas, plan</a:t>
            </a:r>
            <a:r>
              <a:rPr lang="en-US" dirty="0" smtClean="0"/>
              <a:t>, </a:t>
            </a:r>
            <a:r>
              <a:rPr lang="en-US" dirty="0" smtClean="0">
                <a:solidFill>
                  <a:schemeClr val="bg1">
                    <a:lumMod val="50000"/>
                  </a:schemeClr>
                </a:solidFill>
              </a:rPr>
              <a:t>problem solve</a:t>
            </a:r>
            <a:r>
              <a:rPr lang="en-US" dirty="0" smtClean="0"/>
              <a:t>, </a:t>
            </a:r>
            <a:r>
              <a:rPr lang="en-US" sz="2000" dirty="0" smtClean="0">
                <a:solidFill>
                  <a:srgbClr val="FF0000"/>
                </a:solidFill>
              </a:rPr>
              <a:t>make decisions</a:t>
            </a:r>
            <a:r>
              <a:rPr lang="en-US" dirty="0" smtClean="0"/>
              <a:t>, </a:t>
            </a:r>
            <a:r>
              <a:rPr lang="en-US" dirty="0" smtClean="0">
                <a:solidFill>
                  <a:schemeClr val="bg1">
                    <a:lumMod val="50000"/>
                  </a:schemeClr>
                </a:solidFill>
              </a:rPr>
              <a:t>retain information, and </a:t>
            </a:r>
            <a:r>
              <a:rPr lang="en-US" sz="2000" dirty="0" smtClean="0">
                <a:solidFill>
                  <a:srgbClr val="FF0000"/>
                </a:solidFill>
              </a:rPr>
              <a:t>use language to communicate</a:t>
            </a:r>
            <a:r>
              <a:rPr lang="en-US" dirty="0" smtClean="0"/>
              <a:t>.</a:t>
            </a:r>
            <a:endParaRPr lang="en-US" dirty="0"/>
          </a:p>
        </p:txBody>
      </p:sp>
      <p:grpSp>
        <p:nvGrpSpPr>
          <p:cNvPr id="16" name="Group 15"/>
          <p:cNvGrpSpPr/>
          <p:nvPr/>
        </p:nvGrpSpPr>
        <p:grpSpPr>
          <a:xfrm>
            <a:off x="227035" y="3531364"/>
            <a:ext cx="3312368" cy="2549108"/>
            <a:chOff x="227035" y="3531364"/>
            <a:chExt cx="3312368" cy="2549108"/>
          </a:xfrm>
        </p:grpSpPr>
        <p:pic>
          <p:nvPicPr>
            <p:cNvPr id="6" name="Picture 5"/>
            <p:cNvPicPr>
              <a:picLocks noChangeAspect="1"/>
            </p:cNvPicPr>
            <p:nvPr/>
          </p:nvPicPr>
          <p:blipFill>
            <a:blip r:embed="rId2"/>
            <a:stretch>
              <a:fillRect/>
            </a:stretch>
          </p:blipFill>
          <p:spPr>
            <a:xfrm>
              <a:off x="479118" y="3900696"/>
              <a:ext cx="2400267" cy="1800200"/>
            </a:xfrm>
            <a:prstGeom prst="rect">
              <a:avLst/>
            </a:prstGeom>
          </p:spPr>
        </p:pic>
        <p:sp>
          <p:nvSpPr>
            <p:cNvPr id="7" name="TextBox 6"/>
            <p:cNvSpPr txBox="1"/>
            <p:nvPr/>
          </p:nvSpPr>
          <p:spPr>
            <a:xfrm>
              <a:off x="479118" y="5711140"/>
              <a:ext cx="2400267" cy="369332"/>
            </a:xfrm>
            <a:prstGeom prst="rect">
              <a:avLst/>
            </a:prstGeom>
            <a:noFill/>
          </p:spPr>
          <p:txBody>
            <a:bodyPr wrap="square" rtlCol="0">
              <a:spAutoFit/>
            </a:bodyPr>
            <a:lstStyle/>
            <a:p>
              <a:r>
                <a:rPr lang="en-US" b="1" dirty="0" smtClean="0">
                  <a:solidFill>
                    <a:srgbClr val="FF0000"/>
                  </a:solidFill>
                  <a:latin typeface="Times New Roman"/>
                  <a:cs typeface="Times New Roman"/>
                </a:rPr>
                <a:t>Recognizing Patterns</a:t>
              </a:r>
              <a:endParaRPr lang="en-US" b="1" dirty="0">
                <a:solidFill>
                  <a:srgbClr val="FF0000"/>
                </a:solidFill>
                <a:latin typeface="Times New Roman"/>
                <a:cs typeface="Times New Roman"/>
              </a:endParaRPr>
            </a:p>
          </p:txBody>
        </p:sp>
        <p:sp>
          <p:nvSpPr>
            <p:cNvPr id="8" name="TextBox 7"/>
            <p:cNvSpPr txBox="1"/>
            <p:nvPr/>
          </p:nvSpPr>
          <p:spPr>
            <a:xfrm>
              <a:off x="227035" y="3531364"/>
              <a:ext cx="3312368" cy="369332"/>
            </a:xfrm>
            <a:prstGeom prst="rect">
              <a:avLst/>
            </a:prstGeom>
            <a:noFill/>
          </p:spPr>
          <p:txBody>
            <a:bodyPr wrap="square" rtlCol="0">
              <a:spAutoFit/>
            </a:bodyPr>
            <a:lstStyle/>
            <a:p>
              <a:r>
                <a:rPr lang="en-US" b="1" dirty="0" smtClean="0">
                  <a:latin typeface="Times New Roman"/>
                  <a:cs typeface="Times New Roman"/>
                </a:rPr>
                <a:t>General Object Recognition</a:t>
              </a:r>
              <a:endParaRPr lang="en-US" b="1" dirty="0">
                <a:latin typeface="Times New Roman"/>
                <a:cs typeface="Times New Roman"/>
              </a:endParaRPr>
            </a:p>
          </p:txBody>
        </p:sp>
        <p:sp>
          <p:nvSpPr>
            <p:cNvPr id="9" name="Rectangle 8"/>
            <p:cNvSpPr/>
            <p:nvPr/>
          </p:nvSpPr>
          <p:spPr>
            <a:xfrm>
              <a:off x="623134" y="4692784"/>
              <a:ext cx="2160240" cy="79208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8075223" y="3567137"/>
            <a:ext cx="3143455" cy="2460067"/>
            <a:chOff x="8075223" y="3567137"/>
            <a:chExt cx="3143455" cy="2460067"/>
          </a:xfrm>
        </p:grpSpPr>
        <p:sp>
          <p:nvSpPr>
            <p:cNvPr id="11" name="TextBox 10"/>
            <p:cNvSpPr txBox="1"/>
            <p:nvPr/>
          </p:nvSpPr>
          <p:spPr>
            <a:xfrm>
              <a:off x="9184674" y="3567137"/>
              <a:ext cx="784859" cy="369332"/>
            </a:xfrm>
            <a:prstGeom prst="rect">
              <a:avLst/>
            </a:prstGeom>
            <a:noFill/>
          </p:spPr>
          <p:txBody>
            <a:bodyPr wrap="square" rtlCol="0">
              <a:spAutoFit/>
            </a:bodyPr>
            <a:lstStyle/>
            <a:p>
              <a:r>
                <a:rPr lang="en-US" b="1" smtClean="0">
                  <a:latin typeface="Times New Roman"/>
                  <a:cs typeface="Times New Roman"/>
                </a:rPr>
                <a:t>SIRI</a:t>
              </a:r>
              <a:endParaRPr lang="en-US" b="1" dirty="0">
                <a:latin typeface="Times New Roman"/>
                <a:cs typeface="Times New Roman"/>
              </a:endParaRPr>
            </a:p>
          </p:txBody>
        </p:sp>
        <p:pic>
          <p:nvPicPr>
            <p:cNvPr id="13" name="Picture 12"/>
            <p:cNvPicPr>
              <a:picLocks noChangeAspect="1"/>
            </p:cNvPicPr>
            <p:nvPr/>
          </p:nvPicPr>
          <p:blipFill>
            <a:blip r:embed="rId3"/>
            <a:stretch>
              <a:fillRect/>
            </a:stretch>
          </p:blipFill>
          <p:spPr>
            <a:xfrm>
              <a:off x="8110470" y="3930060"/>
              <a:ext cx="2933269" cy="1714073"/>
            </a:xfrm>
            <a:prstGeom prst="rect">
              <a:avLst/>
            </a:prstGeom>
          </p:spPr>
        </p:pic>
        <p:sp>
          <p:nvSpPr>
            <p:cNvPr id="14" name="TextBox 13"/>
            <p:cNvSpPr txBox="1"/>
            <p:nvPr/>
          </p:nvSpPr>
          <p:spPr>
            <a:xfrm>
              <a:off x="8075223" y="5657872"/>
              <a:ext cx="3143455" cy="369332"/>
            </a:xfrm>
            <a:prstGeom prst="rect">
              <a:avLst/>
            </a:prstGeom>
            <a:noFill/>
          </p:spPr>
          <p:txBody>
            <a:bodyPr wrap="square" rtlCol="0">
              <a:spAutoFit/>
            </a:bodyPr>
            <a:lstStyle/>
            <a:p>
              <a:r>
                <a:rPr lang="en-US" b="1" dirty="0" smtClean="0">
                  <a:solidFill>
                    <a:srgbClr val="FF0000"/>
                  </a:solidFill>
                  <a:latin typeface="Times New Roman"/>
                  <a:cs typeface="Times New Roman"/>
                </a:rPr>
                <a:t>Use language to communicate</a:t>
              </a:r>
              <a:endParaRPr lang="en-US" b="1" dirty="0">
                <a:solidFill>
                  <a:srgbClr val="FF0000"/>
                </a:solidFill>
                <a:latin typeface="Times New Roman"/>
                <a:cs typeface="Times New Roman"/>
              </a:endParaRPr>
            </a:p>
          </p:txBody>
        </p:sp>
      </p:grpSp>
      <p:grpSp>
        <p:nvGrpSpPr>
          <p:cNvPr id="17" name="Group 16"/>
          <p:cNvGrpSpPr/>
          <p:nvPr/>
        </p:nvGrpSpPr>
        <p:grpSpPr>
          <a:xfrm>
            <a:off x="4013548" y="3531364"/>
            <a:ext cx="3104881" cy="2547395"/>
            <a:chOff x="4013548" y="3531364"/>
            <a:chExt cx="3104881" cy="2547395"/>
          </a:xfrm>
        </p:grpSpPr>
        <p:pic>
          <p:nvPicPr>
            <p:cNvPr id="10" name="Picture 9"/>
            <p:cNvPicPr>
              <a:picLocks noChangeAspect="1"/>
            </p:cNvPicPr>
            <p:nvPr/>
          </p:nvPicPr>
          <p:blipFill>
            <a:blip r:embed="rId4"/>
            <a:stretch>
              <a:fillRect/>
            </a:stretch>
          </p:blipFill>
          <p:spPr>
            <a:xfrm>
              <a:off x="4013548" y="3904039"/>
              <a:ext cx="3104881" cy="1747605"/>
            </a:xfrm>
            <a:prstGeom prst="rect">
              <a:avLst/>
            </a:prstGeom>
          </p:spPr>
        </p:pic>
        <p:sp>
          <p:nvSpPr>
            <p:cNvPr id="12" name="TextBox 11"/>
            <p:cNvSpPr txBox="1"/>
            <p:nvPr/>
          </p:nvSpPr>
          <p:spPr>
            <a:xfrm>
              <a:off x="4532546" y="5709427"/>
              <a:ext cx="2400267" cy="369332"/>
            </a:xfrm>
            <a:prstGeom prst="rect">
              <a:avLst/>
            </a:prstGeom>
            <a:noFill/>
          </p:spPr>
          <p:txBody>
            <a:bodyPr wrap="square" rtlCol="0">
              <a:spAutoFit/>
            </a:bodyPr>
            <a:lstStyle/>
            <a:p>
              <a:r>
                <a:rPr lang="en-US" b="1" dirty="0" smtClean="0">
                  <a:solidFill>
                    <a:srgbClr val="FF0000"/>
                  </a:solidFill>
                  <a:latin typeface="Times New Roman"/>
                  <a:cs typeface="Times New Roman"/>
                </a:rPr>
                <a:t>Making Decisions</a:t>
              </a:r>
              <a:endParaRPr lang="en-US" b="1" dirty="0">
                <a:solidFill>
                  <a:srgbClr val="FF0000"/>
                </a:solidFill>
                <a:latin typeface="Times New Roman"/>
                <a:cs typeface="Times New Roman"/>
              </a:endParaRPr>
            </a:p>
          </p:txBody>
        </p:sp>
        <p:sp>
          <p:nvSpPr>
            <p:cNvPr id="15" name="TextBox 14"/>
            <p:cNvSpPr txBox="1"/>
            <p:nvPr/>
          </p:nvSpPr>
          <p:spPr>
            <a:xfrm>
              <a:off x="5090254" y="3531364"/>
              <a:ext cx="1284852" cy="369332"/>
            </a:xfrm>
            <a:prstGeom prst="rect">
              <a:avLst/>
            </a:prstGeom>
            <a:noFill/>
          </p:spPr>
          <p:txBody>
            <a:bodyPr wrap="square" rtlCol="0">
              <a:spAutoFit/>
            </a:bodyPr>
            <a:lstStyle/>
            <a:p>
              <a:r>
                <a:rPr lang="en-US" b="1" smtClean="0">
                  <a:latin typeface="Times New Roman"/>
                  <a:cs typeface="Times New Roman"/>
                </a:rPr>
                <a:t>AlaphaGo</a:t>
              </a:r>
              <a:endParaRPr lang="en-US" b="1" dirty="0">
                <a:latin typeface="Times New Roman"/>
                <a:cs typeface="Times New Roman"/>
              </a:endParaRPr>
            </a:p>
          </p:txBody>
        </p:sp>
      </p:grpSp>
      <p:sp>
        <p:nvSpPr>
          <p:cNvPr id="4" name="Slide Number Placeholder 3"/>
          <p:cNvSpPr>
            <a:spLocks noGrp="1"/>
          </p:cNvSpPr>
          <p:nvPr>
            <p:ph type="sldNum" sz="quarter" idx="12"/>
          </p:nvPr>
        </p:nvSpPr>
        <p:spPr/>
        <p:txBody>
          <a:bodyPr/>
          <a:lstStyle/>
          <a:p>
            <a:fld id="{38596D54-9AFE-0149-A59C-5818EFD91F12}" type="slidenum">
              <a:rPr lang="en-US" smtClean="0"/>
              <a:t>14</a:t>
            </a:fld>
            <a:endParaRPr lang="en-US" dirty="0"/>
          </a:p>
        </p:txBody>
      </p:sp>
    </p:spTree>
    <p:extLst>
      <p:ext uri="{BB962C8B-B14F-4D97-AF65-F5344CB8AC3E}">
        <p14:creationId xmlns:p14="http://schemas.microsoft.com/office/powerpoint/2010/main" val="98054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How to teach computer to learn?</a:t>
            </a:r>
            <a:endParaRPr lang="en-US" dirty="0"/>
          </a:p>
        </p:txBody>
      </p:sp>
      <p:sp>
        <p:nvSpPr>
          <p:cNvPr id="8" name="Slide Number Placeholder 7"/>
          <p:cNvSpPr>
            <a:spLocks noGrp="1"/>
          </p:cNvSpPr>
          <p:nvPr>
            <p:ph type="sldNum" sz="quarter" idx="12"/>
          </p:nvPr>
        </p:nvSpPr>
        <p:spPr/>
        <p:txBody>
          <a:bodyPr/>
          <a:lstStyle/>
          <a:p>
            <a:fld id="{38596D54-9AFE-0149-A59C-5818EFD91F12}" type="slidenum">
              <a:rPr lang="en-US" smtClean="0"/>
              <a:t>15</a:t>
            </a:fld>
            <a:endParaRPr lang="en-US" dirty="0"/>
          </a:p>
        </p:txBody>
      </p:sp>
      <p:grpSp>
        <p:nvGrpSpPr>
          <p:cNvPr id="9" name="Group 8"/>
          <p:cNvGrpSpPr/>
          <p:nvPr/>
        </p:nvGrpSpPr>
        <p:grpSpPr>
          <a:xfrm>
            <a:off x="220840" y="2686412"/>
            <a:ext cx="3312368" cy="2549108"/>
            <a:chOff x="227035" y="3531364"/>
            <a:chExt cx="3312368" cy="2549108"/>
          </a:xfrm>
        </p:grpSpPr>
        <p:pic>
          <p:nvPicPr>
            <p:cNvPr id="10" name="Picture 9"/>
            <p:cNvPicPr>
              <a:picLocks noChangeAspect="1"/>
            </p:cNvPicPr>
            <p:nvPr/>
          </p:nvPicPr>
          <p:blipFill>
            <a:blip r:embed="rId2"/>
            <a:stretch>
              <a:fillRect/>
            </a:stretch>
          </p:blipFill>
          <p:spPr>
            <a:xfrm>
              <a:off x="479118" y="3900696"/>
              <a:ext cx="2400267" cy="1800200"/>
            </a:xfrm>
            <a:prstGeom prst="rect">
              <a:avLst/>
            </a:prstGeom>
          </p:spPr>
        </p:pic>
        <p:sp>
          <p:nvSpPr>
            <p:cNvPr id="11" name="TextBox 10"/>
            <p:cNvSpPr txBox="1"/>
            <p:nvPr/>
          </p:nvSpPr>
          <p:spPr>
            <a:xfrm>
              <a:off x="479118" y="5711140"/>
              <a:ext cx="2400267" cy="369332"/>
            </a:xfrm>
            <a:prstGeom prst="rect">
              <a:avLst/>
            </a:prstGeom>
            <a:noFill/>
          </p:spPr>
          <p:txBody>
            <a:bodyPr wrap="square" rtlCol="0">
              <a:spAutoFit/>
            </a:bodyPr>
            <a:lstStyle/>
            <a:p>
              <a:r>
                <a:rPr lang="en-US" b="1" dirty="0" smtClean="0">
                  <a:solidFill>
                    <a:srgbClr val="FF0000"/>
                  </a:solidFill>
                  <a:latin typeface="Times New Roman"/>
                  <a:cs typeface="Times New Roman"/>
                </a:rPr>
                <a:t>Recognizing Patterns</a:t>
              </a:r>
              <a:endParaRPr lang="en-US" b="1" dirty="0">
                <a:solidFill>
                  <a:srgbClr val="FF0000"/>
                </a:solidFill>
                <a:latin typeface="Times New Roman"/>
                <a:cs typeface="Times New Roman"/>
              </a:endParaRPr>
            </a:p>
          </p:txBody>
        </p:sp>
        <p:sp>
          <p:nvSpPr>
            <p:cNvPr id="12" name="TextBox 11"/>
            <p:cNvSpPr txBox="1"/>
            <p:nvPr/>
          </p:nvSpPr>
          <p:spPr>
            <a:xfrm>
              <a:off x="227035" y="3531364"/>
              <a:ext cx="3312368" cy="369332"/>
            </a:xfrm>
            <a:prstGeom prst="rect">
              <a:avLst/>
            </a:prstGeom>
            <a:noFill/>
          </p:spPr>
          <p:txBody>
            <a:bodyPr wrap="square" rtlCol="0">
              <a:spAutoFit/>
            </a:bodyPr>
            <a:lstStyle/>
            <a:p>
              <a:r>
                <a:rPr lang="en-US" b="1" dirty="0" smtClean="0">
                  <a:latin typeface="Times New Roman"/>
                  <a:cs typeface="Times New Roman"/>
                </a:rPr>
                <a:t>General Object Recognition</a:t>
              </a:r>
              <a:endParaRPr lang="en-US" b="1" dirty="0">
                <a:latin typeface="Times New Roman"/>
                <a:cs typeface="Times New Roman"/>
              </a:endParaRPr>
            </a:p>
          </p:txBody>
        </p:sp>
        <p:sp>
          <p:nvSpPr>
            <p:cNvPr id="13" name="Rectangle 12"/>
            <p:cNvSpPr/>
            <p:nvPr/>
          </p:nvSpPr>
          <p:spPr>
            <a:xfrm>
              <a:off x="623134" y="4692784"/>
              <a:ext cx="2160240" cy="79208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8069028" y="2722185"/>
            <a:ext cx="3143455" cy="2460067"/>
            <a:chOff x="8075223" y="3567137"/>
            <a:chExt cx="3143455" cy="2460067"/>
          </a:xfrm>
        </p:grpSpPr>
        <p:sp>
          <p:nvSpPr>
            <p:cNvPr id="15" name="TextBox 14"/>
            <p:cNvSpPr txBox="1"/>
            <p:nvPr/>
          </p:nvSpPr>
          <p:spPr>
            <a:xfrm>
              <a:off x="9184674" y="3567137"/>
              <a:ext cx="784859" cy="369332"/>
            </a:xfrm>
            <a:prstGeom prst="rect">
              <a:avLst/>
            </a:prstGeom>
            <a:noFill/>
          </p:spPr>
          <p:txBody>
            <a:bodyPr wrap="square" rtlCol="0">
              <a:spAutoFit/>
            </a:bodyPr>
            <a:lstStyle/>
            <a:p>
              <a:r>
                <a:rPr lang="en-US" b="1" smtClean="0">
                  <a:latin typeface="Times New Roman"/>
                  <a:cs typeface="Times New Roman"/>
                </a:rPr>
                <a:t>SIRI</a:t>
              </a:r>
              <a:endParaRPr lang="en-US" b="1" dirty="0">
                <a:latin typeface="Times New Roman"/>
                <a:cs typeface="Times New Roman"/>
              </a:endParaRPr>
            </a:p>
          </p:txBody>
        </p:sp>
        <p:pic>
          <p:nvPicPr>
            <p:cNvPr id="16" name="Picture 15"/>
            <p:cNvPicPr>
              <a:picLocks noChangeAspect="1"/>
            </p:cNvPicPr>
            <p:nvPr/>
          </p:nvPicPr>
          <p:blipFill>
            <a:blip r:embed="rId3"/>
            <a:stretch>
              <a:fillRect/>
            </a:stretch>
          </p:blipFill>
          <p:spPr>
            <a:xfrm>
              <a:off x="8110470" y="3930060"/>
              <a:ext cx="2933269" cy="1714073"/>
            </a:xfrm>
            <a:prstGeom prst="rect">
              <a:avLst/>
            </a:prstGeom>
          </p:spPr>
        </p:pic>
        <p:sp>
          <p:nvSpPr>
            <p:cNvPr id="17" name="TextBox 16"/>
            <p:cNvSpPr txBox="1"/>
            <p:nvPr/>
          </p:nvSpPr>
          <p:spPr>
            <a:xfrm>
              <a:off x="8075223" y="5657872"/>
              <a:ext cx="3143455" cy="369332"/>
            </a:xfrm>
            <a:prstGeom prst="rect">
              <a:avLst/>
            </a:prstGeom>
            <a:noFill/>
          </p:spPr>
          <p:txBody>
            <a:bodyPr wrap="square" rtlCol="0">
              <a:spAutoFit/>
            </a:bodyPr>
            <a:lstStyle/>
            <a:p>
              <a:r>
                <a:rPr lang="en-US" b="1" dirty="0" smtClean="0">
                  <a:solidFill>
                    <a:srgbClr val="FF0000"/>
                  </a:solidFill>
                  <a:latin typeface="Times New Roman"/>
                  <a:cs typeface="Times New Roman"/>
                </a:rPr>
                <a:t>Use language to communicate</a:t>
              </a:r>
              <a:endParaRPr lang="en-US" b="1" dirty="0">
                <a:solidFill>
                  <a:srgbClr val="FF0000"/>
                </a:solidFill>
                <a:latin typeface="Times New Roman"/>
                <a:cs typeface="Times New Roman"/>
              </a:endParaRPr>
            </a:p>
          </p:txBody>
        </p:sp>
      </p:grpSp>
      <p:grpSp>
        <p:nvGrpSpPr>
          <p:cNvPr id="18" name="Group 17"/>
          <p:cNvGrpSpPr/>
          <p:nvPr/>
        </p:nvGrpSpPr>
        <p:grpSpPr>
          <a:xfrm>
            <a:off x="4007353" y="2686412"/>
            <a:ext cx="3104881" cy="2547395"/>
            <a:chOff x="4013548" y="3531364"/>
            <a:chExt cx="3104881" cy="2547395"/>
          </a:xfrm>
        </p:grpSpPr>
        <p:pic>
          <p:nvPicPr>
            <p:cNvPr id="19" name="Picture 18"/>
            <p:cNvPicPr>
              <a:picLocks noChangeAspect="1"/>
            </p:cNvPicPr>
            <p:nvPr/>
          </p:nvPicPr>
          <p:blipFill>
            <a:blip r:embed="rId4"/>
            <a:stretch>
              <a:fillRect/>
            </a:stretch>
          </p:blipFill>
          <p:spPr>
            <a:xfrm>
              <a:off x="4013548" y="3904039"/>
              <a:ext cx="3104881" cy="1747605"/>
            </a:xfrm>
            <a:prstGeom prst="rect">
              <a:avLst/>
            </a:prstGeom>
          </p:spPr>
        </p:pic>
        <p:sp>
          <p:nvSpPr>
            <p:cNvPr id="20" name="TextBox 19"/>
            <p:cNvSpPr txBox="1"/>
            <p:nvPr/>
          </p:nvSpPr>
          <p:spPr>
            <a:xfrm>
              <a:off x="4532546" y="5709427"/>
              <a:ext cx="2400267" cy="369332"/>
            </a:xfrm>
            <a:prstGeom prst="rect">
              <a:avLst/>
            </a:prstGeom>
            <a:noFill/>
          </p:spPr>
          <p:txBody>
            <a:bodyPr wrap="square" rtlCol="0">
              <a:spAutoFit/>
            </a:bodyPr>
            <a:lstStyle/>
            <a:p>
              <a:r>
                <a:rPr lang="en-US" b="1" dirty="0" smtClean="0">
                  <a:solidFill>
                    <a:srgbClr val="FF0000"/>
                  </a:solidFill>
                  <a:latin typeface="Times New Roman"/>
                  <a:cs typeface="Times New Roman"/>
                </a:rPr>
                <a:t>Making Decisions</a:t>
              </a:r>
              <a:endParaRPr lang="en-US" b="1" dirty="0">
                <a:solidFill>
                  <a:srgbClr val="FF0000"/>
                </a:solidFill>
                <a:latin typeface="Times New Roman"/>
                <a:cs typeface="Times New Roman"/>
              </a:endParaRPr>
            </a:p>
          </p:txBody>
        </p:sp>
        <p:sp>
          <p:nvSpPr>
            <p:cNvPr id="21" name="TextBox 20"/>
            <p:cNvSpPr txBox="1"/>
            <p:nvPr/>
          </p:nvSpPr>
          <p:spPr>
            <a:xfrm>
              <a:off x="5090254" y="3531364"/>
              <a:ext cx="1284852" cy="369332"/>
            </a:xfrm>
            <a:prstGeom prst="rect">
              <a:avLst/>
            </a:prstGeom>
            <a:noFill/>
          </p:spPr>
          <p:txBody>
            <a:bodyPr wrap="square" rtlCol="0">
              <a:spAutoFit/>
            </a:bodyPr>
            <a:lstStyle/>
            <a:p>
              <a:r>
                <a:rPr lang="en-US" b="1" smtClean="0">
                  <a:latin typeface="Times New Roman"/>
                  <a:cs typeface="Times New Roman"/>
                </a:rPr>
                <a:t>AlaphaGo</a:t>
              </a:r>
              <a:endParaRPr lang="en-US" b="1" dirty="0">
                <a:latin typeface="Times New Roman"/>
                <a:cs typeface="Times New Roman"/>
              </a:endParaRPr>
            </a:p>
          </p:txBody>
        </p:sp>
      </p:grpSp>
    </p:spTree>
    <p:extLst>
      <p:ext uri="{BB962C8B-B14F-4D97-AF65-F5344CB8AC3E}">
        <p14:creationId xmlns:p14="http://schemas.microsoft.com/office/powerpoint/2010/main" val="11175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People learn things?</a:t>
            </a:r>
            <a:endParaRPr lang="en-US" dirty="0"/>
          </a:p>
        </p:txBody>
      </p:sp>
      <p:sp>
        <p:nvSpPr>
          <p:cNvPr id="3" name="Content Placeholder 2"/>
          <p:cNvSpPr>
            <a:spLocks noGrp="1"/>
          </p:cNvSpPr>
          <p:nvPr>
            <p:ph idx="1"/>
          </p:nvPr>
        </p:nvSpPr>
        <p:spPr/>
        <p:txBody>
          <a:bodyPr/>
          <a:lstStyle/>
          <a:p>
            <a:r>
              <a:rPr lang="en-US" sz="2800" dirty="0" smtClean="0"/>
              <a:t> Memorization</a:t>
            </a:r>
          </a:p>
          <a:p>
            <a:pPr lvl="1"/>
            <a:r>
              <a:rPr lang="en-US" dirty="0" smtClean="0"/>
              <a:t> accumulation </a:t>
            </a:r>
            <a:r>
              <a:rPr lang="en-US" dirty="0"/>
              <a:t>of individual facts Limited by </a:t>
            </a:r>
          </a:p>
          <a:p>
            <a:pPr lvl="1"/>
            <a:r>
              <a:rPr lang="en-US" dirty="0" smtClean="0"/>
              <a:t> time </a:t>
            </a:r>
            <a:r>
              <a:rPr lang="en-US" dirty="0"/>
              <a:t>to observe and memory to store the facts </a:t>
            </a:r>
          </a:p>
          <a:p>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16</a:t>
            </a:fld>
            <a:endParaRPr lang="en-US"/>
          </a:p>
        </p:txBody>
      </p:sp>
      <p:pic>
        <p:nvPicPr>
          <p:cNvPr id="5" name="Picture 4"/>
          <p:cNvPicPr>
            <a:picLocks noChangeAspect="1"/>
          </p:cNvPicPr>
          <p:nvPr/>
        </p:nvPicPr>
        <p:blipFill>
          <a:blip r:embed="rId2"/>
          <a:stretch>
            <a:fillRect/>
          </a:stretch>
        </p:blipFill>
        <p:spPr>
          <a:xfrm>
            <a:off x="6648970" y="3429000"/>
            <a:ext cx="3213100" cy="2540000"/>
          </a:xfrm>
          <a:prstGeom prst="rect">
            <a:avLst/>
          </a:prstGeom>
        </p:spPr>
      </p:pic>
    </p:spTree>
    <p:extLst>
      <p:ext uri="{BB962C8B-B14F-4D97-AF65-F5344CB8AC3E}">
        <p14:creationId xmlns:p14="http://schemas.microsoft.com/office/powerpoint/2010/main" val="61272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People learn things?</a:t>
            </a:r>
            <a:endParaRPr lang="en-US" dirty="0"/>
          </a:p>
        </p:txBody>
      </p:sp>
      <p:sp>
        <p:nvSpPr>
          <p:cNvPr id="3" name="Content Placeholder 2"/>
          <p:cNvSpPr>
            <a:spLocks noGrp="1"/>
          </p:cNvSpPr>
          <p:nvPr>
            <p:ph idx="1"/>
          </p:nvPr>
        </p:nvSpPr>
        <p:spPr/>
        <p:txBody>
          <a:bodyPr/>
          <a:lstStyle/>
          <a:p>
            <a:r>
              <a:rPr lang="en-US" sz="2800" dirty="0" smtClean="0"/>
              <a:t> Generalization</a:t>
            </a:r>
          </a:p>
          <a:p>
            <a:pPr lvl="1"/>
            <a:r>
              <a:rPr lang="en-US" dirty="0" smtClean="0"/>
              <a:t> deduce new facts from old ones</a:t>
            </a:r>
            <a:endParaRPr lang="en-US" dirty="0"/>
          </a:p>
          <a:p>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17</a:t>
            </a:fld>
            <a:endParaRPr lang="en-US"/>
          </a:p>
        </p:txBody>
      </p:sp>
      <p:sp>
        <p:nvSpPr>
          <p:cNvPr id="14" name="TextBox 13"/>
          <p:cNvSpPr txBox="1"/>
          <p:nvPr/>
        </p:nvSpPr>
        <p:spPr>
          <a:xfrm>
            <a:off x="8576669" y="2429266"/>
            <a:ext cx="2761718" cy="2308324"/>
          </a:xfrm>
          <a:prstGeom prst="rect">
            <a:avLst/>
          </a:prstGeom>
          <a:noFill/>
        </p:spPr>
        <p:txBody>
          <a:bodyPr wrap="square" rtlCol="0">
            <a:spAutoFit/>
          </a:bodyPr>
          <a:lstStyle/>
          <a:p>
            <a:endParaRPr lang="en-US" dirty="0" smtClean="0"/>
          </a:p>
          <a:p>
            <a:r>
              <a:rPr lang="en-US" dirty="0" smtClean="0"/>
              <a:t>Man might have </a:t>
            </a:r>
          </a:p>
          <a:p>
            <a:r>
              <a:rPr lang="en-US" dirty="0"/>
              <a:t> </a:t>
            </a:r>
            <a:r>
              <a:rPr lang="en-US" dirty="0" smtClean="0"/>
              <a:t>  1. short hair</a:t>
            </a:r>
          </a:p>
          <a:p>
            <a:r>
              <a:rPr lang="en-US" dirty="0"/>
              <a:t> </a:t>
            </a:r>
            <a:r>
              <a:rPr lang="en-US" dirty="0" smtClean="0"/>
              <a:t>  2. beard </a:t>
            </a:r>
          </a:p>
          <a:p>
            <a:endParaRPr lang="en-US" dirty="0"/>
          </a:p>
          <a:p>
            <a:r>
              <a:rPr lang="en-US" dirty="0" smtClean="0"/>
              <a:t>Women might have</a:t>
            </a:r>
          </a:p>
          <a:p>
            <a:r>
              <a:rPr lang="en-US" dirty="0"/>
              <a:t> </a:t>
            </a:r>
            <a:r>
              <a:rPr lang="en-US" dirty="0" smtClean="0"/>
              <a:t>  1. long hair</a:t>
            </a:r>
          </a:p>
          <a:p>
            <a:r>
              <a:rPr lang="en-US" dirty="0"/>
              <a:t> </a:t>
            </a:r>
            <a:r>
              <a:rPr lang="en-US" dirty="0" smtClean="0"/>
              <a:t>  2. lipstick </a:t>
            </a:r>
          </a:p>
        </p:txBody>
      </p:sp>
      <p:sp>
        <p:nvSpPr>
          <p:cNvPr id="10" name="Rectangle 9"/>
          <p:cNvSpPr/>
          <p:nvPr/>
        </p:nvSpPr>
        <p:spPr>
          <a:xfrm>
            <a:off x="1792207" y="2925779"/>
            <a:ext cx="5877877" cy="2662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97683" y="5103306"/>
            <a:ext cx="638606" cy="369332"/>
          </a:xfrm>
          <a:prstGeom prst="rect">
            <a:avLst/>
          </a:prstGeom>
          <a:noFill/>
        </p:spPr>
        <p:txBody>
          <a:bodyPr wrap="square" rtlCol="0">
            <a:spAutoFit/>
          </a:bodyPr>
          <a:lstStyle/>
          <a:p>
            <a:r>
              <a:rPr lang="en-US" dirty="0"/>
              <a:t>m</a:t>
            </a:r>
            <a:r>
              <a:rPr lang="en-US" dirty="0" smtClean="0"/>
              <a:t>an</a:t>
            </a:r>
            <a:endParaRPr lang="en-US" dirty="0"/>
          </a:p>
        </p:txBody>
      </p:sp>
      <p:pic>
        <p:nvPicPr>
          <p:cNvPr id="16" name="Picture 15"/>
          <p:cNvPicPr>
            <a:picLocks noChangeAspect="1"/>
          </p:cNvPicPr>
          <p:nvPr/>
        </p:nvPicPr>
        <p:blipFill>
          <a:blip r:embed="rId2"/>
          <a:stretch>
            <a:fillRect/>
          </a:stretch>
        </p:blipFill>
        <p:spPr>
          <a:xfrm>
            <a:off x="6335026" y="3914507"/>
            <a:ext cx="775608" cy="1072044"/>
          </a:xfrm>
          <a:prstGeom prst="rect">
            <a:avLst/>
          </a:prstGeom>
        </p:spPr>
      </p:pic>
      <p:pic>
        <p:nvPicPr>
          <p:cNvPr id="17" name="Picture 16"/>
          <p:cNvPicPr>
            <a:picLocks noChangeAspect="1"/>
          </p:cNvPicPr>
          <p:nvPr/>
        </p:nvPicPr>
        <p:blipFill>
          <a:blip r:embed="rId3"/>
          <a:stretch>
            <a:fillRect/>
          </a:stretch>
        </p:blipFill>
        <p:spPr>
          <a:xfrm>
            <a:off x="2314976" y="3165019"/>
            <a:ext cx="760127" cy="936989"/>
          </a:xfrm>
          <a:prstGeom prst="rect">
            <a:avLst/>
          </a:prstGeom>
        </p:spPr>
      </p:pic>
      <p:sp>
        <p:nvSpPr>
          <p:cNvPr id="18" name="TextBox 17"/>
          <p:cNvSpPr txBox="1"/>
          <p:nvPr/>
        </p:nvSpPr>
        <p:spPr>
          <a:xfrm>
            <a:off x="5982061" y="5087617"/>
            <a:ext cx="1101675" cy="369332"/>
          </a:xfrm>
          <a:prstGeom prst="rect">
            <a:avLst/>
          </a:prstGeom>
          <a:noFill/>
        </p:spPr>
        <p:txBody>
          <a:bodyPr wrap="square" rtlCol="0">
            <a:spAutoFit/>
          </a:bodyPr>
          <a:lstStyle/>
          <a:p>
            <a:r>
              <a:rPr lang="en-US" dirty="0" smtClean="0"/>
              <a:t>woman</a:t>
            </a:r>
            <a:endParaRPr lang="en-US" dirty="0"/>
          </a:p>
        </p:txBody>
      </p:sp>
      <p:pic>
        <p:nvPicPr>
          <p:cNvPr id="19" name="Picture 18"/>
          <p:cNvPicPr>
            <a:picLocks noChangeAspect="1"/>
          </p:cNvPicPr>
          <p:nvPr/>
        </p:nvPicPr>
        <p:blipFill>
          <a:blip r:embed="rId4"/>
          <a:stretch>
            <a:fillRect/>
          </a:stretch>
        </p:blipFill>
        <p:spPr>
          <a:xfrm>
            <a:off x="2301752" y="4205550"/>
            <a:ext cx="777008" cy="845674"/>
          </a:xfrm>
          <a:prstGeom prst="rect">
            <a:avLst/>
          </a:prstGeom>
        </p:spPr>
      </p:pic>
      <p:pic>
        <p:nvPicPr>
          <p:cNvPr id="21" name="Picture 20"/>
          <p:cNvPicPr>
            <a:picLocks noChangeAspect="1"/>
          </p:cNvPicPr>
          <p:nvPr/>
        </p:nvPicPr>
        <p:blipFill>
          <a:blip r:embed="rId5"/>
          <a:stretch>
            <a:fillRect/>
          </a:stretch>
        </p:blipFill>
        <p:spPr>
          <a:xfrm>
            <a:off x="6296874" y="3167399"/>
            <a:ext cx="894087" cy="615861"/>
          </a:xfrm>
          <a:prstGeom prst="rect">
            <a:avLst/>
          </a:prstGeom>
        </p:spPr>
      </p:pic>
      <p:pic>
        <p:nvPicPr>
          <p:cNvPr id="25" name="Picture 24"/>
          <p:cNvPicPr>
            <a:picLocks noChangeAspect="1"/>
          </p:cNvPicPr>
          <p:nvPr/>
        </p:nvPicPr>
        <p:blipFill>
          <a:blip r:embed="rId6"/>
          <a:stretch>
            <a:fillRect/>
          </a:stretch>
        </p:blipFill>
        <p:spPr>
          <a:xfrm>
            <a:off x="10471290" y="1980815"/>
            <a:ext cx="1368780" cy="1771771"/>
          </a:xfrm>
          <a:prstGeom prst="rect">
            <a:avLst/>
          </a:prstGeom>
        </p:spPr>
      </p:pic>
      <p:sp>
        <p:nvSpPr>
          <p:cNvPr id="26" name="TextBox 25"/>
          <p:cNvSpPr txBox="1"/>
          <p:nvPr/>
        </p:nvSpPr>
        <p:spPr>
          <a:xfrm>
            <a:off x="8576669" y="2240210"/>
            <a:ext cx="2761718" cy="646331"/>
          </a:xfrm>
          <a:prstGeom prst="rect">
            <a:avLst/>
          </a:prstGeom>
          <a:noFill/>
        </p:spPr>
        <p:txBody>
          <a:bodyPr wrap="square" rtlCol="0">
            <a:spAutoFit/>
          </a:bodyPr>
          <a:lstStyle/>
          <a:p>
            <a:r>
              <a:rPr lang="en-US" dirty="0" smtClean="0"/>
              <a:t>Man or Woman?</a:t>
            </a:r>
          </a:p>
          <a:p>
            <a:endParaRPr lang="en-US" dirty="0" smtClean="0"/>
          </a:p>
        </p:txBody>
      </p:sp>
      <p:sp>
        <p:nvSpPr>
          <p:cNvPr id="28" name="Rounded Rectangular Callout 27"/>
          <p:cNvSpPr/>
          <p:nvPr/>
        </p:nvSpPr>
        <p:spPr>
          <a:xfrm>
            <a:off x="9937259" y="4323644"/>
            <a:ext cx="1815353" cy="484890"/>
          </a:xfrm>
          <a:prstGeom prst="wedgeRoundRectCallout">
            <a:avLst>
              <a:gd name="adj1" fmla="val -54908"/>
              <a:gd name="adj2" fmla="val -512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Features</a:t>
            </a:r>
            <a:endParaRPr lang="en-US" dirty="0"/>
          </a:p>
        </p:txBody>
      </p:sp>
      <p:sp>
        <p:nvSpPr>
          <p:cNvPr id="30" name="Rounded Rectangular Callout 29"/>
          <p:cNvSpPr/>
          <p:nvPr/>
        </p:nvSpPr>
        <p:spPr>
          <a:xfrm>
            <a:off x="8365011" y="5230193"/>
            <a:ext cx="1815353" cy="484890"/>
          </a:xfrm>
          <a:prstGeom prst="wedgeRoundRectCallout">
            <a:avLst>
              <a:gd name="adj1" fmla="val -20093"/>
              <a:gd name="adj2" fmla="val -87254"/>
              <a:gd name="adj3" fmla="val 16667"/>
            </a:avLst>
          </a:prstGeom>
          <a:solidFill>
            <a:srgbClr val="1651EF"/>
          </a:solidFill>
          <a:ln>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Rules</a:t>
            </a:r>
            <a:endParaRPr lang="en-US" dirty="0"/>
          </a:p>
        </p:txBody>
      </p:sp>
      <p:sp>
        <p:nvSpPr>
          <p:cNvPr id="31" name="Rounded Rectangle 30"/>
          <p:cNvSpPr/>
          <p:nvPr/>
        </p:nvSpPr>
        <p:spPr>
          <a:xfrm>
            <a:off x="8471224" y="2159019"/>
            <a:ext cx="2083268" cy="2887579"/>
          </a:xfrm>
          <a:prstGeom prst="roundRect">
            <a:avLst/>
          </a:prstGeom>
          <a:noFill/>
          <a:ln w="79375">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3206998" y="3628385"/>
            <a:ext cx="822772" cy="1147550"/>
          </a:xfrm>
          <a:prstGeom prst="rect">
            <a:avLst/>
          </a:prstGeom>
        </p:spPr>
      </p:pic>
      <p:pic>
        <p:nvPicPr>
          <p:cNvPr id="8" name="Picture 7"/>
          <p:cNvPicPr>
            <a:picLocks noChangeAspect="1"/>
          </p:cNvPicPr>
          <p:nvPr/>
        </p:nvPicPr>
        <p:blipFill>
          <a:blip r:embed="rId8"/>
          <a:stretch>
            <a:fillRect/>
          </a:stretch>
        </p:blipFill>
        <p:spPr>
          <a:xfrm>
            <a:off x="5342207" y="3652208"/>
            <a:ext cx="846410" cy="1099903"/>
          </a:xfrm>
          <a:prstGeom prst="rect">
            <a:avLst/>
          </a:prstGeom>
        </p:spPr>
      </p:pic>
      <p:sp>
        <p:nvSpPr>
          <p:cNvPr id="23" name="Rounded Rectangle 22"/>
          <p:cNvSpPr/>
          <p:nvPr/>
        </p:nvSpPr>
        <p:spPr>
          <a:xfrm>
            <a:off x="3136289" y="3568684"/>
            <a:ext cx="995873" cy="13134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277639" y="3557487"/>
            <a:ext cx="995873" cy="13255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32162" y="5684428"/>
            <a:ext cx="1435261" cy="369332"/>
          </a:xfrm>
          <a:prstGeom prst="rect">
            <a:avLst/>
          </a:prstGeom>
          <a:noFill/>
        </p:spPr>
        <p:txBody>
          <a:bodyPr wrap="square" rtlCol="0">
            <a:spAutoFit/>
          </a:bodyPr>
          <a:lstStyle/>
          <a:p>
            <a:r>
              <a:rPr lang="en-US" smtClean="0"/>
              <a:t>classification</a:t>
            </a:r>
            <a:endParaRPr lang="en-US"/>
          </a:p>
        </p:txBody>
      </p:sp>
    </p:spTree>
    <p:extLst>
      <p:ext uri="{BB962C8B-B14F-4D97-AF65-F5344CB8AC3E}">
        <p14:creationId xmlns:p14="http://schemas.microsoft.com/office/powerpoint/2010/main" val="11609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animBg="1"/>
      <p:bldP spid="30" grpId="0" animBg="1"/>
      <p:bldP spid="31"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People learn things?</a:t>
            </a:r>
            <a:endParaRPr lang="en-US" dirty="0"/>
          </a:p>
        </p:txBody>
      </p:sp>
      <p:sp>
        <p:nvSpPr>
          <p:cNvPr id="3" name="Content Placeholder 2"/>
          <p:cNvSpPr>
            <a:spLocks noGrp="1"/>
          </p:cNvSpPr>
          <p:nvPr>
            <p:ph idx="1"/>
          </p:nvPr>
        </p:nvSpPr>
        <p:spPr/>
        <p:txBody>
          <a:bodyPr/>
          <a:lstStyle/>
          <a:p>
            <a:r>
              <a:rPr lang="en-US" sz="2800" dirty="0" smtClean="0"/>
              <a:t> Generalization</a:t>
            </a:r>
          </a:p>
          <a:p>
            <a:pPr lvl="1"/>
            <a:r>
              <a:rPr lang="en-US" dirty="0" smtClean="0"/>
              <a:t> deduce new facts from old ones</a:t>
            </a:r>
          </a:p>
          <a:p>
            <a:pPr lvl="1"/>
            <a:r>
              <a:rPr lang="en-US" dirty="0">
                <a:solidFill>
                  <a:schemeClr val="tx1"/>
                </a:solidFill>
              </a:rPr>
              <a:t> </a:t>
            </a:r>
            <a:r>
              <a:rPr lang="en-US" dirty="0" smtClean="0">
                <a:solidFill>
                  <a:schemeClr val="tx1"/>
                </a:solidFill>
              </a:rPr>
              <a:t>limited </a:t>
            </a:r>
            <a:r>
              <a:rPr lang="en-US" dirty="0">
                <a:solidFill>
                  <a:schemeClr val="tx1"/>
                </a:solidFill>
              </a:rPr>
              <a:t>by the number of </a:t>
            </a:r>
            <a:r>
              <a:rPr lang="en-US" dirty="0" smtClean="0">
                <a:solidFill>
                  <a:schemeClr val="tx1"/>
                </a:solidFill>
              </a:rPr>
              <a:t>facts</a:t>
            </a:r>
            <a:endParaRPr lang="en-US"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18</a:t>
            </a:fld>
            <a:endParaRPr lang="en-US"/>
          </a:p>
        </p:txBody>
      </p:sp>
      <p:sp>
        <p:nvSpPr>
          <p:cNvPr id="10" name="Rectangle 9"/>
          <p:cNvSpPr/>
          <p:nvPr/>
        </p:nvSpPr>
        <p:spPr>
          <a:xfrm>
            <a:off x="1792207" y="2925779"/>
            <a:ext cx="5877877" cy="26624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97683" y="5103306"/>
            <a:ext cx="638606" cy="369332"/>
          </a:xfrm>
          <a:prstGeom prst="rect">
            <a:avLst/>
          </a:prstGeom>
          <a:noFill/>
        </p:spPr>
        <p:txBody>
          <a:bodyPr wrap="square" rtlCol="0">
            <a:spAutoFit/>
          </a:bodyPr>
          <a:lstStyle/>
          <a:p>
            <a:r>
              <a:rPr lang="en-US" dirty="0"/>
              <a:t>m</a:t>
            </a:r>
            <a:r>
              <a:rPr lang="en-US" dirty="0" smtClean="0"/>
              <a:t>an</a:t>
            </a:r>
            <a:endParaRPr lang="en-US" dirty="0"/>
          </a:p>
        </p:txBody>
      </p:sp>
      <p:sp>
        <p:nvSpPr>
          <p:cNvPr id="14" name="TextBox 13"/>
          <p:cNvSpPr txBox="1"/>
          <p:nvPr/>
        </p:nvSpPr>
        <p:spPr>
          <a:xfrm>
            <a:off x="8576669" y="2429266"/>
            <a:ext cx="2761718" cy="2308324"/>
          </a:xfrm>
          <a:prstGeom prst="rect">
            <a:avLst/>
          </a:prstGeom>
          <a:noFill/>
        </p:spPr>
        <p:txBody>
          <a:bodyPr wrap="square" rtlCol="0">
            <a:spAutoFit/>
          </a:bodyPr>
          <a:lstStyle/>
          <a:p>
            <a:endParaRPr lang="en-US" dirty="0" smtClean="0"/>
          </a:p>
          <a:p>
            <a:r>
              <a:rPr lang="en-US" dirty="0" smtClean="0"/>
              <a:t>Man might have </a:t>
            </a:r>
          </a:p>
          <a:p>
            <a:r>
              <a:rPr lang="en-US" dirty="0"/>
              <a:t> </a:t>
            </a:r>
            <a:r>
              <a:rPr lang="en-US" dirty="0" smtClean="0"/>
              <a:t>  1. short hair</a:t>
            </a:r>
          </a:p>
          <a:p>
            <a:r>
              <a:rPr lang="en-US" dirty="0"/>
              <a:t> </a:t>
            </a:r>
            <a:r>
              <a:rPr lang="en-US" dirty="0" smtClean="0"/>
              <a:t>  2. beard </a:t>
            </a:r>
          </a:p>
          <a:p>
            <a:endParaRPr lang="en-US" dirty="0"/>
          </a:p>
          <a:p>
            <a:r>
              <a:rPr lang="en-US" dirty="0" smtClean="0"/>
              <a:t>Women might have</a:t>
            </a:r>
          </a:p>
          <a:p>
            <a:r>
              <a:rPr lang="en-US" dirty="0"/>
              <a:t> </a:t>
            </a:r>
            <a:r>
              <a:rPr lang="en-US" dirty="0" smtClean="0"/>
              <a:t>  1. long hair</a:t>
            </a:r>
          </a:p>
          <a:p>
            <a:r>
              <a:rPr lang="en-US" dirty="0"/>
              <a:t> </a:t>
            </a:r>
            <a:r>
              <a:rPr lang="en-US" dirty="0" smtClean="0"/>
              <a:t>  2. lipstick </a:t>
            </a:r>
          </a:p>
        </p:txBody>
      </p:sp>
      <p:pic>
        <p:nvPicPr>
          <p:cNvPr id="16" name="Picture 15"/>
          <p:cNvPicPr>
            <a:picLocks noChangeAspect="1"/>
          </p:cNvPicPr>
          <p:nvPr/>
        </p:nvPicPr>
        <p:blipFill>
          <a:blip r:embed="rId2"/>
          <a:stretch>
            <a:fillRect/>
          </a:stretch>
        </p:blipFill>
        <p:spPr>
          <a:xfrm>
            <a:off x="6335026" y="3914507"/>
            <a:ext cx="775608" cy="1072044"/>
          </a:xfrm>
          <a:prstGeom prst="rect">
            <a:avLst/>
          </a:prstGeom>
        </p:spPr>
      </p:pic>
      <p:pic>
        <p:nvPicPr>
          <p:cNvPr id="17" name="Picture 16"/>
          <p:cNvPicPr>
            <a:picLocks noChangeAspect="1"/>
          </p:cNvPicPr>
          <p:nvPr/>
        </p:nvPicPr>
        <p:blipFill>
          <a:blip r:embed="rId3"/>
          <a:stretch>
            <a:fillRect/>
          </a:stretch>
        </p:blipFill>
        <p:spPr>
          <a:xfrm>
            <a:off x="2314976" y="3165019"/>
            <a:ext cx="760127" cy="936989"/>
          </a:xfrm>
          <a:prstGeom prst="rect">
            <a:avLst/>
          </a:prstGeom>
        </p:spPr>
      </p:pic>
      <p:sp>
        <p:nvSpPr>
          <p:cNvPr id="18" name="TextBox 17"/>
          <p:cNvSpPr txBox="1"/>
          <p:nvPr/>
        </p:nvSpPr>
        <p:spPr>
          <a:xfrm>
            <a:off x="5982061" y="5087617"/>
            <a:ext cx="1101675" cy="369332"/>
          </a:xfrm>
          <a:prstGeom prst="rect">
            <a:avLst/>
          </a:prstGeom>
          <a:noFill/>
        </p:spPr>
        <p:txBody>
          <a:bodyPr wrap="square" rtlCol="0">
            <a:spAutoFit/>
          </a:bodyPr>
          <a:lstStyle/>
          <a:p>
            <a:r>
              <a:rPr lang="en-US" dirty="0" smtClean="0"/>
              <a:t>woman</a:t>
            </a:r>
            <a:endParaRPr lang="en-US" dirty="0"/>
          </a:p>
        </p:txBody>
      </p:sp>
      <p:pic>
        <p:nvPicPr>
          <p:cNvPr id="19" name="Picture 18"/>
          <p:cNvPicPr>
            <a:picLocks noChangeAspect="1"/>
          </p:cNvPicPr>
          <p:nvPr/>
        </p:nvPicPr>
        <p:blipFill>
          <a:blip r:embed="rId4"/>
          <a:stretch>
            <a:fillRect/>
          </a:stretch>
        </p:blipFill>
        <p:spPr>
          <a:xfrm>
            <a:off x="2301752" y="4205550"/>
            <a:ext cx="777008" cy="845674"/>
          </a:xfrm>
          <a:prstGeom prst="rect">
            <a:avLst/>
          </a:prstGeom>
        </p:spPr>
      </p:pic>
      <p:pic>
        <p:nvPicPr>
          <p:cNvPr id="21" name="Picture 20"/>
          <p:cNvPicPr>
            <a:picLocks noChangeAspect="1"/>
          </p:cNvPicPr>
          <p:nvPr/>
        </p:nvPicPr>
        <p:blipFill>
          <a:blip r:embed="rId5"/>
          <a:stretch>
            <a:fillRect/>
          </a:stretch>
        </p:blipFill>
        <p:spPr>
          <a:xfrm>
            <a:off x="6296874" y="3167399"/>
            <a:ext cx="894087" cy="615861"/>
          </a:xfrm>
          <a:prstGeom prst="rect">
            <a:avLst/>
          </a:prstGeom>
        </p:spPr>
      </p:pic>
      <p:pic>
        <p:nvPicPr>
          <p:cNvPr id="25" name="Picture 24"/>
          <p:cNvPicPr>
            <a:picLocks noChangeAspect="1"/>
          </p:cNvPicPr>
          <p:nvPr/>
        </p:nvPicPr>
        <p:blipFill>
          <a:blip r:embed="rId6"/>
          <a:stretch>
            <a:fillRect/>
          </a:stretch>
        </p:blipFill>
        <p:spPr>
          <a:xfrm>
            <a:off x="10471290" y="1980815"/>
            <a:ext cx="1368780" cy="1771771"/>
          </a:xfrm>
          <a:prstGeom prst="rect">
            <a:avLst/>
          </a:prstGeom>
        </p:spPr>
      </p:pic>
      <p:sp>
        <p:nvSpPr>
          <p:cNvPr id="26" name="TextBox 25"/>
          <p:cNvSpPr txBox="1"/>
          <p:nvPr/>
        </p:nvSpPr>
        <p:spPr>
          <a:xfrm>
            <a:off x="8576669" y="2240210"/>
            <a:ext cx="2761718" cy="646331"/>
          </a:xfrm>
          <a:prstGeom prst="rect">
            <a:avLst/>
          </a:prstGeom>
          <a:noFill/>
        </p:spPr>
        <p:txBody>
          <a:bodyPr wrap="square" rtlCol="0">
            <a:spAutoFit/>
          </a:bodyPr>
          <a:lstStyle/>
          <a:p>
            <a:r>
              <a:rPr lang="en-US" dirty="0" smtClean="0"/>
              <a:t>Man or Woman?</a:t>
            </a:r>
          </a:p>
          <a:p>
            <a:endParaRPr lang="en-US" dirty="0" smtClean="0"/>
          </a:p>
        </p:txBody>
      </p:sp>
      <p:sp>
        <p:nvSpPr>
          <p:cNvPr id="23" name="Rounded Rectangle 22"/>
          <p:cNvSpPr/>
          <p:nvPr/>
        </p:nvSpPr>
        <p:spPr>
          <a:xfrm>
            <a:off x="8471224" y="2159019"/>
            <a:ext cx="2083268" cy="2887579"/>
          </a:xfrm>
          <a:prstGeom prst="roundRect">
            <a:avLst/>
          </a:prstGeom>
          <a:noFill/>
          <a:ln w="79375">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a:off x="3206998" y="3628385"/>
            <a:ext cx="822772" cy="1147550"/>
          </a:xfrm>
          <a:prstGeom prst="rect">
            <a:avLst/>
          </a:prstGeom>
        </p:spPr>
      </p:pic>
      <p:pic>
        <p:nvPicPr>
          <p:cNvPr id="27" name="Picture 26"/>
          <p:cNvPicPr>
            <a:picLocks noChangeAspect="1"/>
          </p:cNvPicPr>
          <p:nvPr/>
        </p:nvPicPr>
        <p:blipFill>
          <a:blip r:embed="rId8"/>
          <a:stretch>
            <a:fillRect/>
          </a:stretch>
        </p:blipFill>
        <p:spPr>
          <a:xfrm>
            <a:off x="5342207" y="3652208"/>
            <a:ext cx="846410" cy="1099903"/>
          </a:xfrm>
          <a:prstGeom prst="rect">
            <a:avLst/>
          </a:prstGeom>
        </p:spPr>
      </p:pic>
      <p:pic>
        <p:nvPicPr>
          <p:cNvPr id="28" name="Picture 27"/>
          <p:cNvPicPr>
            <a:picLocks noChangeAspect="1"/>
          </p:cNvPicPr>
          <p:nvPr/>
        </p:nvPicPr>
        <p:blipFill>
          <a:blip r:embed="rId9"/>
          <a:stretch>
            <a:fillRect/>
          </a:stretch>
        </p:blipFill>
        <p:spPr>
          <a:xfrm>
            <a:off x="3868326" y="3380839"/>
            <a:ext cx="1642639" cy="1642639"/>
          </a:xfrm>
          <a:prstGeom prst="rect">
            <a:avLst/>
          </a:prstGeom>
        </p:spPr>
      </p:pic>
      <p:sp>
        <p:nvSpPr>
          <p:cNvPr id="29" name="Rounded Rectangular Callout 28"/>
          <p:cNvSpPr/>
          <p:nvPr/>
        </p:nvSpPr>
        <p:spPr>
          <a:xfrm>
            <a:off x="9937259" y="4323644"/>
            <a:ext cx="1815353" cy="484890"/>
          </a:xfrm>
          <a:prstGeom prst="wedgeRoundRectCallout">
            <a:avLst>
              <a:gd name="adj1" fmla="val -54908"/>
              <a:gd name="adj2" fmla="val -512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Features</a:t>
            </a:r>
            <a:endParaRPr lang="en-US" dirty="0"/>
          </a:p>
        </p:txBody>
      </p:sp>
      <p:sp>
        <p:nvSpPr>
          <p:cNvPr id="30" name="Rounded Rectangular Callout 29"/>
          <p:cNvSpPr/>
          <p:nvPr/>
        </p:nvSpPr>
        <p:spPr>
          <a:xfrm>
            <a:off x="8365011" y="5230193"/>
            <a:ext cx="1815353" cy="484890"/>
          </a:xfrm>
          <a:prstGeom prst="wedgeRoundRectCallout">
            <a:avLst>
              <a:gd name="adj1" fmla="val -20093"/>
              <a:gd name="adj2" fmla="val -87254"/>
              <a:gd name="adj3" fmla="val 16667"/>
            </a:avLst>
          </a:prstGeom>
          <a:solidFill>
            <a:srgbClr val="1651EF"/>
          </a:solidFill>
          <a:ln>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Rules</a:t>
            </a:r>
            <a:endParaRPr lang="en-US" dirty="0"/>
          </a:p>
        </p:txBody>
      </p:sp>
      <p:sp>
        <p:nvSpPr>
          <p:cNvPr id="22" name="TextBox 21"/>
          <p:cNvSpPr txBox="1"/>
          <p:nvPr/>
        </p:nvSpPr>
        <p:spPr>
          <a:xfrm>
            <a:off x="4132162" y="5684428"/>
            <a:ext cx="1435261" cy="369332"/>
          </a:xfrm>
          <a:prstGeom prst="rect">
            <a:avLst/>
          </a:prstGeom>
          <a:noFill/>
        </p:spPr>
        <p:txBody>
          <a:bodyPr wrap="square" rtlCol="0">
            <a:spAutoFit/>
          </a:bodyPr>
          <a:lstStyle/>
          <a:p>
            <a:r>
              <a:rPr lang="en-US" smtClean="0"/>
              <a:t>classification</a:t>
            </a:r>
            <a:endParaRPr lang="en-US"/>
          </a:p>
        </p:txBody>
      </p:sp>
    </p:spTree>
    <p:extLst>
      <p:ext uri="{BB962C8B-B14F-4D97-AF65-F5344CB8AC3E}">
        <p14:creationId xmlns:p14="http://schemas.microsoft.com/office/powerpoint/2010/main" val="9335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a:t>
            </a:r>
            <a:r>
              <a:rPr lang="en-US" dirty="0"/>
              <a:t>M</a:t>
            </a:r>
            <a:r>
              <a:rPr lang="en-US" dirty="0" smtClean="0"/>
              <a:t>achine Learn?</a:t>
            </a:r>
            <a:endParaRPr lang="en-US" dirty="0"/>
          </a:p>
        </p:txBody>
      </p:sp>
      <p:sp>
        <p:nvSpPr>
          <p:cNvPr id="3" name="Content Placeholder 2"/>
          <p:cNvSpPr>
            <a:spLocks noGrp="1"/>
          </p:cNvSpPr>
          <p:nvPr>
            <p:ph idx="1"/>
          </p:nvPr>
        </p:nvSpPr>
        <p:spPr/>
        <p:txBody>
          <a:bodyPr/>
          <a:lstStyle/>
          <a:p>
            <a:r>
              <a:rPr lang="en-US" sz="2400" dirty="0" smtClean="0"/>
              <a:t>  People can learn from experience </a:t>
            </a:r>
          </a:p>
          <a:p>
            <a:pPr lvl="1"/>
            <a:r>
              <a:rPr lang="en-US" dirty="0" smtClean="0"/>
              <a:t> memorization and </a:t>
            </a:r>
            <a:r>
              <a:rPr lang="en-US" dirty="0" smtClean="0"/>
              <a:t>generalization</a:t>
            </a:r>
            <a:endParaRPr lang="en-US" dirty="0"/>
          </a:p>
          <a:p>
            <a:r>
              <a:rPr lang="en-US" sz="2400" dirty="0" smtClean="0"/>
              <a:t>  Machine can learn from </a:t>
            </a:r>
            <a:r>
              <a:rPr lang="en-US" sz="2400" dirty="0" smtClean="0">
                <a:solidFill>
                  <a:srgbClr val="FF0000"/>
                </a:solidFill>
              </a:rPr>
              <a:t>data</a:t>
            </a:r>
          </a:p>
          <a:p>
            <a:pPr lvl="1"/>
            <a:r>
              <a:rPr lang="en-US" dirty="0" smtClean="0"/>
              <a:t> training and predicting</a:t>
            </a:r>
          </a:p>
          <a:p>
            <a:pPr lvl="2"/>
            <a:endParaRPr lang="en-US" dirty="0"/>
          </a:p>
          <a:p>
            <a:pPr lvl="2"/>
            <a:endParaRPr lang="en-US" dirty="0"/>
          </a:p>
          <a:p>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19</a:t>
            </a:fld>
            <a:endParaRPr lang="en-US" dirty="0"/>
          </a:p>
        </p:txBody>
      </p:sp>
      <p:pic>
        <p:nvPicPr>
          <p:cNvPr id="16" name="Picture 15"/>
          <p:cNvPicPr>
            <a:picLocks noChangeAspect="1"/>
          </p:cNvPicPr>
          <p:nvPr/>
        </p:nvPicPr>
        <p:blipFill>
          <a:blip r:embed="rId2"/>
          <a:stretch>
            <a:fillRect/>
          </a:stretch>
        </p:blipFill>
        <p:spPr>
          <a:xfrm>
            <a:off x="1306446" y="3864266"/>
            <a:ext cx="760127" cy="936989"/>
          </a:xfrm>
          <a:prstGeom prst="rect">
            <a:avLst/>
          </a:prstGeom>
        </p:spPr>
      </p:pic>
      <p:pic>
        <p:nvPicPr>
          <p:cNvPr id="18" name="Picture 17"/>
          <p:cNvPicPr>
            <a:picLocks noChangeAspect="1"/>
          </p:cNvPicPr>
          <p:nvPr/>
        </p:nvPicPr>
        <p:blipFill>
          <a:blip r:embed="rId3"/>
          <a:stretch>
            <a:fillRect/>
          </a:stretch>
        </p:blipFill>
        <p:spPr>
          <a:xfrm>
            <a:off x="1293222" y="4904797"/>
            <a:ext cx="777008" cy="845674"/>
          </a:xfrm>
          <a:prstGeom prst="rect">
            <a:avLst/>
          </a:prstGeom>
        </p:spPr>
      </p:pic>
      <p:pic>
        <p:nvPicPr>
          <p:cNvPr id="19" name="Picture 18"/>
          <p:cNvPicPr>
            <a:picLocks noChangeAspect="1"/>
          </p:cNvPicPr>
          <p:nvPr/>
        </p:nvPicPr>
        <p:blipFill>
          <a:blip r:embed="rId4"/>
          <a:stretch>
            <a:fillRect/>
          </a:stretch>
        </p:blipFill>
        <p:spPr>
          <a:xfrm>
            <a:off x="2313891" y="4678427"/>
            <a:ext cx="775608" cy="1072044"/>
          </a:xfrm>
          <a:prstGeom prst="rect">
            <a:avLst/>
          </a:prstGeom>
        </p:spPr>
      </p:pic>
      <p:pic>
        <p:nvPicPr>
          <p:cNvPr id="20" name="Picture 19"/>
          <p:cNvPicPr>
            <a:picLocks noChangeAspect="1"/>
          </p:cNvPicPr>
          <p:nvPr/>
        </p:nvPicPr>
        <p:blipFill>
          <a:blip r:embed="rId5"/>
          <a:stretch>
            <a:fillRect/>
          </a:stretch>
        </p:blipFill>
        <p:spPr>
          <a:xfrm>
            <a:off x="2275739" y="3931319"/>
            <a:ext cx="894087" cy="615861"/>
          </a:xfrm>
          <a:prstGeom prst="rect">
            <a:avLst/>
          </a:prstGeom>
        </p:spPr>
      </p:pic>
      <p:sp>
        <p:nvSpPr>
          <p:cNvPr id="21" name="Rounded Rectangle 20"/>
          <p:cNvSpPr/>
          <p:nvPr/>
        </p:nvSpPr>
        <p:spPr>
          <a:xfrm>
            <a:off x="766482" y="3646566"/>
            <a:ext cx="3137852" cy="2488530"/>
          </a:xfrm>
          <a:prstGeom prst="roundRect">
            <a:avLst/>
          </a:prstGeom>
          <a:noFill/>
          <a:ln w="79375">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71852" y="5750471"/>
            <a:ext cx="1407773" cy="369332"/>
          </a:xfrm>
          <a:prstGeom prst="rect">
            <a:avLst/>
          </a:prstGeom>
          <a:noFill/>
        </p:spPr>
        <p:txBody>
          <a:bodyPr wrap="square" rtlCol="0">
            <a:spAutoFit/>
          </a:bodyPr>
          <a:lstStyle/>
          <a:p>
            <a:r>
              <a:rPr lang="en-US" dirty="0"/>
              <a:t>t</a:t>
            </a:r>
            <a:r>
              <a:rPr lang="en-US" dirty="0" smtClean="0"/>
              <a:t>raining data</a:t>
            </a:r>
            <a:endParaRPr lang="en-US" dirty="0"/>
          </a:p>
        </p:txBody>
      </p:sp>
      <p:sp>
        <p:nvSpPr>
          <p:cNvPr id="22" name="Right Arrow 21"/>
          <p:cNvSpPr/>
          <p:nvPr/>
        </p:nvSpPr>
        <p:spPr>
          <a:xfrm>
            <a:off x="4040116" y="4476651"/>
            <a:ext cx="1143000" cy="649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11574" y="4046268"/>
            <a:ext cx="2412557" cy="1200329"/>
          </a:xfrm>
          <a:prstGeom prst="rect">
            <a:avLst/>
          </a:prstGeom>
          <a:noFill/>
        </p:spPr>
        <p:txBody>
          <a:bodyPr wrap="square" rtlCol="0">
            <a:spAutoFit/>
          </a:bodyPr>
          <a:lstStyle/>
          <a:p>
            <a:r>
              <a:rPr lang="en-US" sz="2400" b="1" dirty="0" smtClean="0"/>
              <a:t>         Model/Program</a:t>
            </a:r>
            <a:endParaRPr lang="en-US" sz="2400" b="1" dirty="0"/>
          </a:p>
          <a:p>
            <a:r>
              <a:rPr lang="en-US" sz="2400" b="1" dirty="0" smtClean="0"/>
              <a:t> </a:t>
            </a:r>
            <a:r>
              <a:rPr lang="en-US" sz="2400" b="1" dirty="0" smtClean="0"/>
              <a:t>        (brain)</a:t>
            </a:r>
          </a:p>
        </p:txBody>
      </p:sp>
      <p:sp>
        <p:nvSpPr>
          <p:cNvPr id="26" name="Rounded Rectangle 25"/>
          <p:cNvSpPr/>
          <p:nvPr/>
        </p:nvSpPr>
        <p:spPr>
          <a:xfrm>
            <a:off x="5318898" y="4359872"/>
            <a:ext cx="2459724" cy="926182"/>
          </a:xfrm>
          <a:prstGeom prst="roundRect">
            <a:avLst/>
          </a:prstGeom>
          <a:noFill/>
          <a:ln w="79375">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276881" y="5857308"/>
            <a:ext cx="1407773" cy="369332"/>
          </a:xfrm>
          <a:prstGeom prst="rect">
            <a:avLst/>
          </a:prstGeom>
          <a:noFill/>
        </p:spPr>
        <p:txBody>
          <a:bodyPr wrap="square" rtlCol="0">
            <a:spAutoFit/>
          </a:bodyPr>
          <a:lstStyle/>
          <a:p>
            <a:r>
              <a:rPr lang="en-US" dirty="0" smtClean="0"/>
              <a:t>new </a:t>
            </a:r>
            <a:r>
              <a:rPr lang="en-US" dirty="0" smtClean="0"/>
              <a:t>data</a:t>
            </a:r>
            <a:endParaRPr lang="en-US" dirty="0"/>
          </a:p>
        </p:txBody>
      </p:sp>
      <p:sp>
        <p:nvSpPr>
          <p:cNvPr id="28" name="Right Arrow 27"/>
          <p:cNvSpPr/>
          <p:nvPr/>
        </p:nvSpPr>
        <p:spPr>
          <a:xfrm>
            <a:off x="7845939" y="4488889"/>
            <a:ext cx="1143000" cy="649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869641" y="4123862"/>
            <a:ext cx="1213222" cy="369332"/>
          </a:xfrm>
          <a:prstGeom prst="rect">
            <a:avLst/>
          </a:prstGeom>
          <a:noFill/>
        </p:spPr>
        <p:txBody>
          <a:bodyPr wrap="square" rtlCol="0">
            <a:spAutoFit/>
          </a:bodyPr>
          <a:lstStyle/>
          <a:p>
            <a:r>
              <a:rPr lang="en-US" smtClean="0"/>
              <a:t>predicting</a:t>
            </a:r>
            <a:endParaRPr lang="en-US" dirty="0"/>
          </a:p>
        </p:txBody>
      </p:sp>
      <p:sp>
        <p:nvSpPr>
          <p:cNvPr id="30" name="TextBox 29"/>
          <p:cNvSpPr txBox="1"/>
          <p:nvPr/>
        </p:nvSpPr>
        <p:spPr>
          <a:xfrm>
            <a:off x="3987790" y="4081848"/>
            <a:ext cx="1002531" cy="369332"/>
          </a:xfrm>
          <a:prstGeom prst="rect">
            <a:avLst/>
          </a:prstGeom>
          <a:noFill/>
        </p:spPr>
        <p:txBody>
          <a:bodyPr wrap="square" rtlCol="0">
            <a:spAutoFit/>
          </a:bodyPr>
          <a:lstStyle/>
          <a:p>
            <a:r>
              <a:rPr lang="en-US" smtClean="0"/>
              <a:t>training</a:t>
            </a:r>
            <a:endParaRPr lang="en-US"/>
          </a:p>
        </p:txBody>
      </p:sp>
      <p:sp>
        <p:nvSpPr>
          <p:cNvPr id="31" name="Rounded Rectangle 30"/>
          <p:cNvSpPr/>
          <p:nvPr/>
        </p:nvSpPr>
        <p:spPr>
          <a:xfrm>
            <a:off x="9173883" y="3448928"/>
            <a:ext cx="1453150" cy="2765925"/>
          </a:xfrm>
          <a:prstGeom prst="roundRect">
            <a:avLst/>
          </a:prstGeom>
          <a:noFill/>
          <a:ln w="79375">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6"/>
          <a:stretch>
            <a:fillRect/>
          </a:stretch>
        </p:blipFill>
        <p:spPr>
          <a:xfrm>
            <a:off x="9494491" y="3551222"/>
            <a:ext cx="822772" cy="1147550"/>
          </a:xfrm>
          <a:prstGeom prst="rect">
            <a:avLst/>
          </a:prstGeom>
        </p:spPr>
      </p:pic>
      <p:pic>
        <p:nvPicPr>
          <p:cNvPr id="34" name="Picture 33"/>
          <p:cNvPicPr>
            <a:picLocks noChangeAspect="1"/>
          </p:cNvPicPr>
          <p:nvPr/>
        </p:nvPicPr>
        <p:blipFill>
          <a:blip r:embed="rId7"/>
          <a:stretch>
            <a:fillRect/>
          </a:stretch>
        </p:blipFill>
        <p:spPr>
          <a:xfrm>
            <a:off x="9470853" y="4760708"/>
            <a:ext cx="846410" cy="1099903"/>
          </a:xfrm>
          <a:prstGeom prst="rect">
            <a:avLst/>
          </a:prstGeom>
        </p:spPr>
      </p:pic>
      <p:sp>
        <p:nvSpPr>
          <p:cNvPr id="24" name="TextBox 23"/>
          <p:cNvSpPr txBox="1"/>
          <p:nvPr/>
        </p:nvSpPr>
        <p:spPr>
          <a:xfrm>
            <a:off x="766482" y="4370056"/>
            <a:ext cx="638606" cy="369332"/>
          </a:xfrm>
          <a:prstGeom prst="rect">
            <a:avLst/>
          </a:prstGeom>
          <a:noFill/>
        </p:spPr>
        <p:txBody>
          <a:bodyPr wrap="square" rtlCol="0">
            <a:spAutoFit/>
          </a:bodyPr>
          <a:lstStyle/>
          <a:p>
            <a:r>
              <a:rPr lang="en-US" dirty="0"/>
              <a:t>m</a:t>
            </a:r>
            <a:r>
              <a:rPr lang="en-US" dirty="0" smtClean="0"/>
              <a:t>an</a:t>
            </a:r>
            <a:endParaRPr lang="en-US" dirty="0"/>
          </a:p>
        </p:txBody>
      </p:sp>
      <p:sp>
        <p:nvSpPr>
          <p:cNvPr id="25" name="TextBox 24"/>
          <p:cNvSpPr txBox="1"/>
          <p:nvPr/>
        </p:nvSpPr>
        <p:spPr>
          <a:xfrm>
            <a:off x="3033929" y="5188863"/>
            <a:ext cx="1101675" cy="369332"/>
          </a:xfrm>
          <a:prstGeom prst="rect">
            <a:avLst/>
          </a:prstGeom>
          <a:noFill/>
        </p:spPr>
        <p:txBody>
          <a:bodyPr wrap="square" rtlCol="0">
            <a:spAutoFit/>
          </a:bodyPr>
          <a:lstStyle/>
          <a:p>
            <a:r>
              <a:rPr lang="en-US" dirty="0" smtClean="0"/>
              <a:t>woman</a:t>
            </a:r>
            <a:endParaRPr lang="en-US" dirty="0"/>
          </a:p>
        </p:txBody>
      </p:sp>
      <p:sp>
        <p:nvSpPr>
          <p:cNvPr id="32" name="TextBox 31"/>
          <p:cNvSpPr txBox="1"/>
          <p:nvPr/>
        </p:nvSpPr>
        <p:spPr>
          <a:xfrm>
            <a:off x="10661504" y="3795028"/>
            <a:ext cx="638606" cy="369332"/>
          </a:xfrm>
          <a:prstGeom prst="rect">
            <a:avLst/>
          </a:prstGeom>
          <a:noFill/>
        </p:spPr>
        <p:txBody>
          <a:bodyPr wrap="square" rtlCol="0">
            <a:spAutoFit/>
          </a:bodyPr>
          <a:lstStyle/>
          <a:p>
            <a:r>
              <a:rPr lang="en-US" dirty="0"/>
              <a:t>m</a:t>
            </a:r>
            <a:r>
              <a:rPr lang="en-US" dirty="0" smtClean="0"/>
              <a:t>an</a:t>
            </a:r>
            <a:endParaRPr lang="en-US" dirty="0"/>
          </a:p>
        </p:txBody>
      </p:sp>
      <p:sp>
        <p:nvSpPr>
          <p:cNvPr id="35" name="TextBox 34"/>
          <p:cNvSpPr txBox="1"/>
          <p:nvPr/>
        </p:nvSpPr>
        <p:spPr>
          <a:xfrm>
            <a:off x="10615264" y="5249123"/>
            <a:ext cx="1101675" cy="369332"/>
          </a:xfrm>
          <a:prstGeom prst="rect">
            <a:avLst/>
          </a:prstGeom>
          <a:noFill/>
        </p:spPr>
        <p:txBody>
          <a:bodyPr wrap="square" rtlCol="0">
            <a:spAutoFit/>
          </a:bodyPr>
          <a:lstStyle/>
          <a:p>
            <a:r>
              <a:rPr lang="en-US" dirty="0" smtClean="0"/>
              <a:t>woman</a:t>
            </a:r>
            <a:endParaRPr lang="en-US" dirty="0"/>
          </a:p>
        </p:txBody>
      </p:sp>
    </p:spTree>
    <p:extLst>
      <p:ext uri="{BB962C8B-B14F-4D97-AF65-F5344CB8AC3E}">
        <p14:creationId xmlns:p14="http://schemas.microsoft.com/office/powerpoint/2010/main" val="46678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q"/>
            </a:pPr>
            <a:r>
              <a:rPr lang="en-US" dirty="0" smtClean="0"/>
              <a:t>  </a:t>
            </a:r>
            <a:r>
              <a:rPr lang="en-US" sz="3600" b="1" dirty="0" smtClean="0"/>
              <a:t>Where it stands now </a:t>
            </a:r>
          </a:p>
          <a:p>
            <a:pPr>
              <a:buFont typeface="Wingdings" charset="2"/>
              <a:buChar char="q"/>
            </a:pPr>
            <a:endParaRPr lang="en-US" sz="3600" dirty="0" smtClean="0"/>
          </a:p>
          <a:p>
            <a:pPr>
              <a:buFont typeface="Wingdings" charset="2"/>
              <a:buChar char="q"/>
            </a:pPr>
            <a:endParaRPr lang="en-US" sz="3600" dirty="0"/>
          </a:p>
          <a:p>
            <a:r>
              <a:rPr lang="en-US" sz="3600" dirty="0"/>
              <a:t> Where it comes </a:t>
            </a:r>
            <a:r>
              <a:rPr lang="en-US" sz="3600" dirty="0" smtClean="0"/>
              <a:t>from</a:t>
            </a:r>
            <a:endParaRPr lang="en-US" sz="3600" dirty="0" smtClean="0"/>
          </a:p>
          <a:p>
            <a:pPr>
              <a:buFont typeface="Wingdings" charset="2"/>
              <a:buChar char="q"/>
            </a:pPr>
            <a:endParaRPr lang="en-US" sz="3600" dirty="0" smtClean="0"/>
          </a:p>
          <a:p>
            <a:pPr>
              <a:buFont typeface="Wingdings" charset="2"/>
              <a:buChar char="q"/>
            </a:pPr>
            <a:endParaRPr lang="en-US" sz="3600" dirty="0"/>
          </a:p>
          <a:p>
            <a:r>
              <a:rPr lang="en-US" sz="3600" dirty="0"/>
              <a:t> Where it </a:t>
            </a:r>
            <a:r>
              <a:rPr lang="en-US" sz="3600" dirty="0" smtClean="0"/>
              <a:t>goes</a:t>
            </a:r>
            <a:endParaRPr lang="en-US" sz="3600" dirty="0" smtClean="0"/>
          </a:p>
          <a:p>
            <a:pPr>
              <a:buFont typeface="Wingdings" charset="2"/>
              <a:buChar char="q"/>
            </a:pP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2</a:t>
            </a:fld>
            <a:endParaRPr lang="en-US" dirty="0"/>
          </a:p>
        </p:txBody>
      </p:sp>
    </p:spTree>
    <p:extLst>
      <p:ext uri="{BB962C8B-B14F-4D97-AF65-F5344CB8AC3E}">
        <p14:creationId xmlns:p14="http://schemas.microsoft.com/office/powerpoint/2010/main" val="1610252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computer sees is different </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20</a:t>
            </a:fld>
            <a:endParaRPr lang="en-US"/>
          </a:p>
        </p:txBody>
      </p:sp>
      <p:pic>
        <p:nvPicPr>
          <p:cNvPr id="42" name="Picture 41"/>
          <p:cNvPicPr>
            <a:picLocks noChangeAspect="1"/>
          </p:cNvPicPr>
          <p:nvPr/>
        </p:nvPicPr>
        <p:blipFill>
          <a:blip r:embed="rId2"/>
          <a:stretch>
            <a:fillRect/>
          </a:stretch>
        </p:blipFill>
        <p:spPr>
          <a:xfrm>
            <a:off x="2083619" y="2031919"/>
            <a:ext cx="2529335" cy="3496041"/>
          </a:xfrm>
          <a:prstGeom prst="rect">
            <a:avLst/>
          </a:prstGeom>
        </p:spPr>
      </p:pic>
      <p:sp>
        <p:nvSpPr>
          <p:cNvPr id="44" name="TextBox 43"/>
          <p:cNvSpPr txBox="1"/>
          <p:nvPr/>
        </p:nvSpPr>
        <p:spPr>
          <a:xfrm>
            <a:off x="2339730" y="5590468"/>
            <a:ext cx="2017115" cy="369332"/>
          </a:xfrm>
          <a:prstGeom prst="rect">
            <a:avLst/>
          </a:prstGeom>
          <a:noFill/>
        </p:spPr>
        <p:txBody>
          <a:bodyPr wrap="square" rtlCol="0">
            <a:spAutoFit/>
          </a:bodyPr>
          <a:lstStyle/>
          <a:p>
            <a:r>
              <a:rPr lang="en-US" smtClean="0"/>
              <a:t>What people see</a:t>
            </a:r>
            <a:endParaRPr lang="en-US" dirty="0" smtClean="0"/>
          </a:p>
        </p:txBody>
      </p:sp>
      <p:pic>
        <p:nvPicPr>
          <p:cNvPr id="6" name="Picture 5"/>
          <p:cNvPicPr>
            <a:picLocks noChangeAspect="1"/>
          </p:cNvPicPr>
          <p:nvPr/>
        </p:nvPicPr>
        <p:blipFill>
          <a:blip r:embed="rId3"/>
          <a:stretch>
            <a:fillRect/>
          </a:stretch>
        </p:blipFill>
        <p:spPr>
          <a:xfrm>
            <a:off x="7361671" y="2182541"/>
            <a:ext cx="3194799" cy="3194799"/>
          </a:xfrm>
          <a:prstGeom prst="rect">
            <a:avLst/>
          </a:prstGeom>
        </p:spPr>
      </p:pic>
      <p:sp>
        <p:nvSpPr>
          <p:cNvPr id="9" name="TextBox 8"/>
          <p:cNvSpPr txBox="1"/>
          <p:nvPr/>
        </p:nvSpPr>
        <p:spPr>
          <a:xfrm>
            <a:off x="7910665" y="5579210"/>
            <a:ext cx="2403229" cy="369332"/>
          </a:xfrm>
          <a:prstGeom prst="rect">
            <a:avLst/>
          </a:prstGeom>
          <a:noFill/>
        </p:spPr>
        <p:txBody>
          <a:bodyPr wrap="square" rtlCol="0">
            <a:spAutoFit/>
          </a:bodyPr>
          <a:lstStyle/>
          <a:p>
            <a:r>
              <a:rPr lang="en-US" smtClean="0"/>
              <a:t>What computers see</a:t>
            </a:r>
            <a:endParaRPr lang="en-US" dirty="0" smtClean="0"/>
          </a:p>
        </p:txBody>
      </p:sp>
      <p:sp>
        <p:nvSpPr>
          <p:cNvPr id="3" name="TextBox 2"/>
          <p:cNvSpPr txBox="1"/>
          <p:nvPr/>
        </p:nvSpPr>
        <p:spPr>
          <a:xfrm>
            <a:off x="2720051" y="1699974"/>
            <a:ext cx="833377" cy="369332"/>
          </a:xfrm>
          <a:prstGeom prst="rect">
            <a:avLst/>
          </a:prstGeom>
          <a:noFill/>
        </p:spPr>
        <p:txBody>
          <a:bodyPr wrap="square" rtlCol="0">
            <a:spAutoFit/>
          </a:bodyPr>
          <a:lstStyle/>
          <a:p>
            <a:r>
              <a:rPr lang="en-US" dirty="0" smtClean="0"/>
              <a:t>Image</a:t>
            </a:r>
            <a:endParaRPr lang="en-US" dirty="0"/>
          </a:p>
        </p:txBody>
      </p:sp>
    </p:spTree>
    <p:extLst>
      <p:ext uri="{BB962C8B-B14F-4D97-AF65-F5344CB8AC3E}">
        <p14:creationId xmlns:p14="http://schemas.microsoft.com/office/powerpoint/2010/main" val="346734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 good model</a:t>
            </a:r>
            <a:endParaRPr lang="en-US" dirty="0"/>
          </a:p>
        </p:txBody>
      </p:sp>
      <p:sp>
        <p:nvSpPr>
          <p:cNvPr id="3" name="Content Placeholder 2"/>
          <p:cNvSpPr>
            <a:spLocks noGrp="1"/>
          </p:cNvSpPr>
          <p:nvPr>
            <p:ph idx="1"/>
          </p:nvPr>
        </p:nvSpPr>
        <p:spPr/>
        <p:txBody>
          <a:bodyPr/>
          <a:lstStyle/>
          <a:p>
            <a:r>
              <a:rPr lang="en-US" sz="2400" dirty="0" smtClean="0"/>
              <a:t>  </a:t>
            </a:r>
            <a:r>
              <a:rPr lang="en-US" sz="2400" dirty="0" smtClean="0"/>
              <a:t>the More </a:t>
            </a:r>
            <a:r>
              <a:rPr lang="en-US" sz="2400" b="1" dirty="0" smtClean="0"/>
              <a:t>Data</a:t>
            </a:r>
            <a:r>
              <a:rPr lang="en-US" sz="2400" dirty="0" smtClean="0"/>
              <a:t> it sees, the better decision it makes</a:t>
            </a:r>
            <a:endParaRPr lang="en-US" sz="2400" dirty="0" smtClean="0"/>
          </a:p>
          <a:p>
            <a:pPr lvl="1"/>
            <a:r>
              <a:rPr lang="en-US" dirty="0" smtClean="0"/>
              <a:t> </a:t>
            </a:r>
            <a:r>
              <a:rPr lang="en-US" dirty="0" smtClean="0"/>
              <a:t>adults make better decisions than kids</a:t>
            </a:r>
            <a:endParaRPr lang="en-US" dirty="0" smtClean="0"/>
          </a:p>
          <a:p>
            <a:endParaRPr lang="en-US" dirty="0"/>
          </a:p>
          <a:p>
            <a:r>
              <a:rPr lang="en-US" sz="2400" dirty="0" smtClean="0"/>
              <a:t> </a:t>
            </a:r>
            <a:r>
              <a:rPr lang="en-US" sz="2400" dirty="0" smtClean="0"/>
              <a:t>Smart </a:t>
            </a:r>
            <a:r>
              <a:rPr lang="en-US" sz="2400" b="1" dirty="0" smtClean="0"/>
              <a:t>Algorithms</a:t>
            </a:r>
          </a:p>
          <a:p>
            <a:pPr lvl="1"/>
            <a:r>
              <a:rPr lang="en-US" dirty="0" smtClean="0"/>
              <a:t> deep learning</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21</a:t>
            </a:fld>
            <a:endParaRPr lang="en-US"/>
          </a:p>
        </p:txBody>
      </p:sp>
      <p:pic>
        <p:nvPicPr>
          <p:cNvPr id="42" name="Picture 41"/>
          <p:cNvPicPr>
            <a:picLocks noChangeAspect="1"/>
          </p:cNvPicPr>
          <p:nvPr/>
        </p:nvPicPr>
        <p:blipFill>
          <a:blip r:embed="rId2"/>
          <a:stretch>
            <a:fillRect/>
          </a:stretch>
        </p:blipFill>
        <p:spPr>
          <a:xfrm>
            <a:off x="8673052" y="2018332"/>
            <a:ext cx="2090359" cy="2889290"/>
          </a:xfrm>
          <a:prstGeom prst="rect">
            <a:avLst/>
          </a:prstGeom>
        </p:spPr>
      </p:pic>
      <p:sp>
        <p:nvSpPr>
          <p:cNvPr id="44" name="TextBox 43"/>
          <p:cNvSpPr txBox="1"/>
          <p:nvPr/>
        </p:nvSpPr>
        <p:spPr>
          <a:xfrm>
            <a:off x="8452628" y="5001995"/>
            <a:ext cx="3017713" cy="369332"/>
          </a:xfrm>
          <a:prstGeom prst="rect">
            <a:avLst/>
          </a:prstGeom>
          <a:noFill/>
        </p:spPr>
        <p:txBody>
          <a:bodyPr wrap="square" rtlCol="0">
            <a:spAutoFit/>
          </a:bodyPr>
          <a:lstStyle/>
          <a:p>
            <a:r>
              <a:rPr lang="en-US" dirty="0" smtClean="0"/>
              <a:t>Features: hair, lipstick, beard </a:t>
            </a:r>
          </a:p>
        </p:txBody>
      </p:sp>
    </p:spTree>
    <p:extLst>
      <p:ext uri="{BB962C8B-B14F-4D97-AF65-F5344CB8AC3E}">
        <p14:creationId xmlns:p14="http://schemas.microsoft.com/office/powerpoint/2010/main" val="1403390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a:t>
            </a:r>
            <a:endParaRPr lang="en-US" dirty="0"/>
          </a:p>
        </p:txBody>
      </p:sp>
      <p:sp>
        <p:nvSpPr>
          <p:cNvPr id="3" name="Content Placeholder 2"/>
          <p:cNvSpPr>
            <a:spLocks noGrp="1"/>
          </p:cNvSpPr>
          <p:nvPr>
            <p:ph idx="1"/>
          </p:nvPr>
        </p:nvSpPr>
        <p:spPr/>
        <p:txBody>
          <a:bodyPr>
            <a:normAutofit/>
          </a:bodyPr>
          <a:lstStyle/>
          <a:p>
            <a:pPr>
              <a:buFont typeface="Wingdings" charset="2"/>
              <a:buChar char="q"/>
            </a:pPr>
            <a:r>
              <a:rPr lang="en-US" sz="2400" dirty="0" smtClean="0"/>
              <a:t>  also known as Deep Neural Networks</a:t>
            </a:r>
          </a:p>
          <a:p>
            <a:pPr>
              <a:buFont typeface="Wingdings" charset="2"/>
              <a:buChar char="q"/>
            </a:pPr>
            <a:r>
              <a:rPr lang="en-US" sz="2400" dirty="0"/>
              <a:t> </a:t>
            </a:r>
            <a:r>
              <a:rPr lang="en-US" sz="2400" dirty="0" smtClean="0"/>
              <a:t> inspired by human brain (biological neural networks)</a:t>
            </a:r>
            <a:endParaRPr lang="en-US" sz="2400" dirty="0"/>
          </a:p>
        </p:txBody>
      </p:sp>
      <p:pic>
        <p:nvPicPr>
          <p:cNvPr id="5" name="Picture 4"/>
          <p:cNvPicPr>
            <a:picLocks noChangeAspect="1"/>
          </p:cNvPicPr>
          <p:nvPr/>
        </p:nvPicPr>
        <p:blipFill>
          <a:blip r:embed="rId2"/>
          <a:stretch>
            <a:fillRect/>
          </a:stretch>
        </p:blipFill>
        <p:spPr>
          <a:xfrm>
            <a:off x="3114279" y="2737583"/>
            <a:ext cx="5343921" cy="3561966"/>
          </a:xfrm>
          <a:prstGeom prst="rect">
            <a:avLst/>
          </a:prstGeom>
        </p:spPr>
      </p:pic>
      <p:sp>
        <p:nvSpPr>
          <p:cNvPr id="4" name="Slide Number Placeholder 3"/>
          <p:cNvSpPr>
            <a:spLocks noGrp="1"/>
          </p:cNvSpPr>
          <p:nvPr>
            <p:ph type="sldNum" sz="quarter" idx="12"/>
          </p:nvPr>
        </p:nvSpPr>
        <p:spPr/>
        <p:txBody>
          <a:bodyPr/>
          <a:lstStyle/>
          <a:p>
            <a:fld id="{38596D54-9AFE-0149-A59C-5818EFD91F12}" type="slidenum">
              <a:rPr lang="en-US" smtClean="0"/>
              <a:t>22</a:t>
            </a:fld>
            <a:endParaRPr lang="en-US" dirty="0"/>
          </a:p>
        </p:txBody>
      </p:sp>
    </p:spTree>
    <p:extLst>
      <p:ext uri="{BB962C8B-B14F-4D97-AF65-F5344CB8AC3E}">
        <p14:creationId xmlns:p14="http://schemas.microsoft.com/office/powerpoint/2010/main" val="1486139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553" y="313497"/>
            <a:ext cx="10564009" cy="1450757"/>
          </a:xfrm>
        </p:spPr>
        <p:txBody>
          <a:bodyPr/>
          <a:lstStyle/>
          <a:p>
            <a:r>
              <a:rPr lang="en-US" dirty="0" smtClean="0"/>
              <a:t>Interesting experiment from Neuro-science</a:t>
            </a:r>
            <a:endParaRPr lang="en-US" dirty="0"/>
          </a:p>
        </p:txBody>
      </p:sp>
      <p:sp>
        <p:nvSpPr>
          <p:cNvPr id="5" name="TextBox 4"/>
          <p:cNvSpPr txBox="1"/>
          <p:nvPr/>
        </p:nvSpPr>
        <p:spPr>
          <a:xfrm>
            <a:off x="3164263" y="1764254"/>
            <a:ext cx="4746811" cy="523220"/>
          </a:xfrm>
          <a:prstGeom prst="rect">
            <a:avLst/>
          </a:prstGeom>
          <a:noFill/>
        </p:spPr>
        <p:txBody>
          <a:bodyPr wrap="square" rtlCol="0">
            <a:spAutoFit/>
          </a:bodyPr>
          <a:lstStyle/>
          <a:p>
            <a:r>
              <a:rPr lang="en-US" sz="2800" b="1" smtClean="0">
                <a:solidFill>
                  <a:srgbClr val="FF0000"/>
                </a:solidFill>
              </a:rPr>
              <a:t>“Jennifer </a:t>
            </a:r>
            <a:r>
              <a:rPr lang="en-US" sz="2800" b="1" dirty="0" smtClean="0">
                <a:solidFill>
                  <a:srgbClr val="FF0000"/>
                </a:solidFill>
              </a:rPr>
              <a:t>Aniston Neuron” </a:t>
            </a:r>
            <a:endParaRPr lang="en-US" sz="2800" b="1" dirty="0">
              <a:solidFill>
                <a:srgbClr val="FF0000"/>
              </a:solidFill>
            </a:endParaRPr>
          </a:p>
        </p:txBody>
      </p:sp>
      <p:pic>
        <p:nvPicPr>
          <p:cNvPr id="8" name="Picture 7"/>
          <p:cNvPicPr>
            <a:picLocks noChangeAspect="1"/>
          </p:cNvPicPr>
          <p:nvPr/>
        </p:nvPicPr>
        <p:blipFill>
          <a:blip r:embed="rId2"/>
          <a:stretch>
            <a:fillRect/>
          </a:stretch>
        </p:blipFill>
        <p:spPr>
          <a:xfrm>
            <a:off x="2447345" y="2456751"/>
            <a:ext cx="5956478" cy="3349882"/>
          </a:xfrm>
          <a:prstGeom prst="rect">
            <a:avLst/>
          </a:prstGeom>
        </p:spPr>
      </p:pic>
      <p:sp>
        <p:nvSpPr>
          <p:cNvPr id="12" name="Rectangle 11"/>
          <p:cNvSpPr/>
          <p:nvPr/>
        </p:nvSpPr>
        <p:spPr>
          <a:xfrm>
            <a:off x="2377584" y="5852390"/>
            <a:ext cx="6096000" cy="369332"/>
          </a:xfrm>
          <a:prstGeom prst="rect">
            <a:avLst/>
          </a:prstGeom>
        </p:spPr>
        <p:txBody>
          <a:bodyPr>
            <a:spAutoFit/>
          </a:bodyPr>
          <a:lstStyle/>
          <a:p>
            <a:r>
              <a:rPr lang="en-US" dirty="0">
                <a:solidFill>
                  <a:srgbClr val="4A4A4A"/>
                </a:solidFill>
                <a:latin typeface="Roboto-Regular" charset="0"/>
              </a:rPr>
              <a:t>Please don’t take this image seriously. Seriously</a:t>
            </a:r>
            <a:r>
              <a:rPr lang="en-US" dirty="0" smtClean="0">
                <a:solidFill>
                  <a:srgbClr val="4A4A4A"/>
                </a:solidFill>
                <a:latin typeface="Roboto-Regular" charset="0"/>
              </a:rPr>
              <a:t>…</a:t>
            </a:r>
            <a:endParaRPr lang="en-US" dirty="0">
              <a:solidFill>
                <a:prstClr val="black"/>
              </a:solidFill>
              <a:latin typeface="Roboto-Regular" charset="0"/>
            </a:endParaRPr>
          </a:p>
        </p:txBody>
      </p:sp>
      <p:sp>
        <p:nvSpPr>
          <p:cNvPr id="13" name="TextBox 12"/>
          <p:cNvSpPr txBox="1"/>
          <p:nvPr/>
        </p:nvSpPr>
        <p:spPr>
          <a:xfrm>
            <a:off x="8473583" y="5486400"/>
            <a:ext cx="2942969" cy="369332"/>
          </a:xfrm>
          <a:prstGeom prst="rect">
            <a:avLst/>
          </a:prstGeom>
          <a:noFill/>
        </p:spPr>
        <p:txBody>
          <a:bodyPr wrap="square" rtlCol="0">
            <a:spAutoFit/>
          </a:bodyPr>
          <a:lstStyle/>
          <a:p>
            <a:r>
              <a:rPr lang="en-US" dirty="0" smtClean="0"/>
              <a:t>Picture courtesy: star2.com</a:t>
            </a:r>
            <a:endParaRPr lang="en-US" dirty="0"/>
          </a:p>
        </p:txBody>
      </p:sp>
      <p:sp>
        <p:nvSpPr>
          <p:cNvPr id="3" name="Slide Number Placeholder 2"/>
          <p:cNvSpPr>
            <a:spLocks noGrp="1"/>
          </p:cNvSpPr>
          <p:nvPr>
            <p:ph type="sldNum" sz="quarter" idx="12"/>
          </p:nvPr>
        </p:nvSpPr>
        <p:spPr/>
        <p:txBody>
          <a:bodyPr/>
          <a:lstStyle/>
          <a:p>
            <a:fld id="{38596D54-9AFE-0149-A59C-5818EFD91F12}" type="slidenum">
              <a:rPr lang="en-US" smtClean="0"/>
              <a:t>23</a:t>
            </a:fld>
            <a:endParaRPr lang="en-US" dirty="0"/>
          </a:p>
        </p:txBody>
      </p:sp>
    </p:spTree>
    <p:extLst>
      <p:ext uri="{BB962C8B-B14F-4D97-AF65-F5344CB8AC3E}">
        <p14:creationId xmlns:p14="http://schemas.microsoft.com/office/powerpoint/2010/main" val="1643938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480639" cy="1450757"/>
          </a:xfrm>
        </p:spPr>
        <p:txBody>
          <a:bodyPr/>
          <a:lstStyle/>
          <a:p>
            <a:r>
              <a:rPr lang="en-US"/>
              <a:t>Interesting experiment from Neuro-science</a:t>
            </a:r>
            <a:endParaRPr lang="en-US" dirty="0"/>
          </a:p>
        </p:txBody>
      </p:sp>
      <p:sp>
        <p:nvSpPr>
          <p:cNvPr id="3" name="Content Placeholder 2"/>
          <p:cNvSpPr>
            <a:spLocks noGrp="1"/>
          </p:cNvSpPr>
          <p:nvPr>
            <p:ph idx="1"/>
          </p:nvPr>
        </p:nvSpPr>
        <p:spPr>
          <a:xfrm>
            <a:off x="1097280" y="1845733"/>
            <a:ext cx="8035145" cy="4339913"/>
          </a:xfrm>
        </p:spPr>
        <p:txBody>
          <a:bodyPr>
            <a:normAutofit fontScale="92500"/>
          </a:bodyPr>
          <a:lstStyle/>
          <a:p>
            <a:pPr>
              <a:buFont typeface="Wingdings" charset="2"/>
              <a:buChar char="q"/>
            </a:pPr>
            <a:r>
              <a:rPr lang="en-US" dirty="0" smtClean="0"/>
              <a:t>  100 persons are shown different photos (celebrities, animals, buildings, </a:t>
            </a:r>
            <a:r>
              <a:rPr lang="en-US" dirty="0" err="1" smtClean="0"/>
              <a:t>etc</a:t>
            </a:r>
            <a:r>
              <a:rPr lang="en-US" dirty="0" smtClean="0"/>
              <a:t>)</a:t>
            </a:r>
          </a:p>
          <a:p>
            <a:pPr>
              <a:buFont typeface="Wingdings" charset="2"/>
              <a:buChar char="q"/>
            </a:pPr>
            <a:r>
              <a:rPr lang="en-US" dirty="0"/>
              <a:t> </a:t>
            </a:r>
            <a:r>
              <a:rPr lang="en-US" dirty="0" smtClean="0"/>
              <a:t> activity of neurons are tracked </a:t>
            </a:r>
          </a:p>
          <a:p>
            <a:pPr>
              <a:buFont typeface="Wingdings" charset="2"/>
              <a:buChar char="q"/>
            </a:pPr>
            <a:r>
              <a:rPr lang="en-US" dirty="0"/>
              <a:t> </a:t>
            </a:r>
            <a:r>
              <a:rPr lang="en-US" dirty="0" smtClean="0"/>
              <a:t> when showing pictures of Jennifer Aniston, </a:t>
            </a:r>
            <a:r>
              <a:rPr lang="en-US" dirty="0" smtClean="0">
                <a:solidFill>
                  <a:srgbClr val="FF0000"/>
                </a:solidFill>
              </a:rPr>
              <a:t>a particular neuron </a:t>
            </a:r>
            <a:r>
              <a:rPr lang="en-US" dirty="0" smtClean="0"/>
              <a:t>always flashing</a:t>
            </a:r>
          </a:p>
          <a:p>
            <a:pPr>
              <a:buFont typeface="Wingdings" charset="2"/>
              <a:buChar char="q"/>
            </a:pPr>
            <a:r>
              <a:rPr lang="en-US" dirty="0"/>
              <a:t> </a:t>
            </a:r>
            <a:r>
              <a:rPr lang="en-US" dirty="0" smtClean="0"/>
              <a:t> when showing other pictures, </a:t>
            </a:r>
            <a:r>
              <a:rPr lang="en-US" dirty="0" smtClean="0">
                <a:solidFill>
                  <a:srgbClr val="FF0000"/>
                </a:solidFill>
              </a:rPr>
              <a:t>that particular neuron </a:t>
            </a:r>
            <a:r>
              <a:rPr lang="en-US" dirty="0" smtClean="0"/>
              <a:t>does not flash</a:t>
            </a:r>
          </a:p>
          <a:p>
            <a:pPr>
              <a:buFont typeface="Wingdings" charset="2"/>
              <a:buChar char="q"/>
            </a:pPr>
            <a:endParaRPr lang="en-US" dirty="0" smtClean="0"/>
          </a:p>
          <a:p>
            <a:pPr>
              <a:buFont typeface="Wingdings" charset="2"/>
              <a:buChar char="q"/>
            </a:pPr>
            <a:r>
              <a:rPr lang="en-US" dirty="0" smtClean="0"/>
              <a:t> Jennifer Aniston is not the only one</a:t>
            </a:r>
            <a:endParaRPr lang="en-US" dirty="0"/>
          </a:p>
          <a:p>
            <a:pPr lvl="1">
              <a:buFont typeface="Wingdings" charset="2"/>
              <a:buChar char="q"/>
            </a:pPr>
            <a:r>
              <a:rPr lang="en-US" dirty="0" smtClean="0"/>
              <a:t> Halle Berry Neuron</a:t>
            </a:r>
          </a:p>
          <a:p>
            <a:pPr lvl="1">
              <a:buFont typeface="Wingdings" charset="2"/>
              <a:buChar char="q"/>
            </a:pPr>
            <a:r>
              <a:rPr lang="en-US" dirty="0"/>
              <a:t> </a:t>
            </a:r>
            <a:r>
              <a:rPr lang="en-US" dirty="0" smtClean="0"/>
              <a:t>Kobe Bryant Neuron</a:t>
            </a:r>
          </a:p>
          <a:p>
            <a:pPr lvl="1">
              <a:buFont typeface="Wingdings" charset="2"/>
              <a:buChar char="q"/>
            </a:pPr>
            <a:r>
              <a:rPr lang="en-US" dirty="0"/>
              <a:t> </a:t>
            </a:r>
            <a:r>
              <a:rPr lang="is-IS" dirty="0" smtClean="0"/>
              <a:t>…</a:t>
            </a:r>
          </a:p>
          <a:p>
            <a:r>
              <a:rPr lang="en-US" dirty="0" smtClean="0"/>
              <a:t> How does this happen?</a:t>
            </a:r>
          </a:p>
          <a:p>
            <a:pPr lvl="1"/>
            <a:r>
              <a:rPr lang="en-US" dirty="0" smtClean="0"/>
              <a:t> interactions of billions of neurons</a:t>
            </a:r>
          </a:p>
        </p:txBody>
      </p:sp>
      <p:pic>
        <p:nvPicPr>
          <p:cNvPr id="4" name="Picture 3"/>
          <p:cNvPicPr>
            <a:picLocks noChangeAspect="1"/>
          </p:cNvPicPr>
          <p:nvPr/>
        </p:nvPicPr>
        <p:blipFill>
          <a:blip r:embed="rId2"/>
          <a:stretch>
            <a:fillRect/>
          </a:stretch>
        </p:blipFill>
        <p:spPr>
          <a:xfrm>
            <a:off x="5457922" y="4160103"/>
            <a:ext cx="4147595" cy="1965960"/>
          </a:xfrm>
          <a:prstGeom prst="rect">
            <a:avLst/>
          </a:prstGeom>
        </p:spPr>
      </p:pic>
      <p:sp>
        <p:nvSpPr>
          <p:cNvPr id="5" name="Slide Number Placeholder 4"/>
          <p:cNvSpPr>
            <a:spLocks noGrp="1"/>
          </p:cNvSpPr>
          <p:nvPr>
            <p:ph type="sldNum" sz="quarter" idx="12"/>
          </p:nvPr>
        </p:nvSpPr>
        <p:spPr/>
        <p:txBody>
          <a:bodyPr/>
          <a:lstStyle/>
          <a:p>
            <a:fld id="{38596D54-9AFE-0149-A59C-5818EFD91F12}" type="slidenum">
              <a:rPr lang="en-US" smtClean="0"/>
              <a:t>24</a:t>
            </a:fld>
            <a:endParaRPr lang="en-US" dirty="0"/>
          </a:p>
        </p:txBody>
      </p:sp>
      <p:pic>
        <p:nvPicPr>
          <p:cNvPr id="6" name="Picture 5"/>
          <p:cNvPicPr>
            <a:picLocks noChangeAspect="1"/>
          </p:cNvPicPr>
          <p:nvPr/>
        </p:nvPicPr>
        <p:blipFill>
          <a:blip r:embed="rId3"/>
          <a:stretch>
            <a:fillRect/>
          </a:stretch>
        </p:blipFill>
        <p:spPr>
          <a:xfrm>
            <a:off x="9737061" y="1845733"/>
            <a:ext cx="2095500" cy="3873500"/>
          </a:xfrm>
          <a:prstGeom prst="rect">
            <a:avLst/>
          </a:prstGeom>
        </p:spPr>
      </p:pic>
    </p:spTree>
    <p:extLst>
      <p:ext uri="{BB962C8B-B14F-4D97-AF65-F5344CB8AC3E}">
        <p14:creationId xmlns:p14="http://schemas.microsoft.com/office/powerpoint/2010/main" val="199047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480639" cy="1450757"/>
          </a:xfrm>
        </p:spPr>
        <p:txBody>
          <a:bodyPr/>
          <a:lstStyle/>
          <a:p>
            <a:r>
              <a:rPr lang="en-US" dirty="0" smtClean="0"/>
              <a:t>Artificial </a:t>
            </a:r>
            <a:r>
              <a:rPr lang="en-US" dirty="0" smtClean="0"/>
              <a:t>Neural </a:t>
            </a:r>
            <a:r>
              <a:rPr lang="en-US" dirty="0" smtClean="0"/>
              <a:t>Networks</a:t>
            </a:r>
            <a:endParaRPr lang="en-US" dirty="0"/>
          </a:p>
        </p:txBody>
      </p:sp>
      <p:pic>
        <p:nvPicPr>
          <p:cNvPr id="5" name="Picture 4"/>
          <p:cNvPicPr>
            <a:picLocks noChangeAspect="1"/>
          </p:cNvPicPr>
          <p:nvPr/>
        </p:nvPicPr>
        <p:blipFill>
          <a:blip r:embed="rId2"/>
          <a:stretch>
            <a:fillRect/>
          </a:stretch>
        </p:blipFill>
        <p:spPr>
          <a:xfrm>
            <a:off x="2096247" y="2101103"/>
            <a:ext cx="8150412" cy="4060652"/>
          </a:xfrm>
          <a:prstGeom prst="rect">
            <a:avLst/>
          </a:prstGeom>
        </p:spPr>
      </p:pic>
      <p:sp>
        <p:nvSpPr>
          <p:cNvPr id="3" name="Slide Number Placeholder 2"/>
          <p:cNvSpPr>
            <a:spLocks noGrp="1"/>
          </p:cNvSpPr>
          <p:nvPr>
            <p:ph type="sldNum" sz="quarter" idx="12"/>
          </p:nvPr>
        </p:nvSpPr>
        <p:spPr/>
        <p:txBody>
          <a:bodyPr/>
          <a:lstStyle/>
          <a:p>
            <a:fld id="{38596D54-9AFE-0149-A59C-5818EFD91F12}" type="slidenum">
              <a:rPr lang="en-US" smtClean="0"/>
              <a:t>25</a:t>
            </a:fld>
            <a:endParaRPr lang="en-US" dirty="0"/>
          </a:p>
        </p:txBody>
      </p:sp>
    </p:spTree>
    <p:extLst>
      <p:ext uri="{BB962C8B-B14F-4D97-AF65-F5344CB8AC3E}">
        <p14:creationId xmlns:p14="http://schemas.microsoft.com/office/powerpoint/2010/main" val="1325784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480639" cy="1450757"/>
          </a:xfrm>
        </p:spPr>
        <p:txBody>
          <a:bodyPr/>
          <a:lstStyle/>
          <a:p>
            <a:r>
              <a:rPr lang="en-US" dirty="0"/>
              <a:t>Artificial Neuron Networks</a:t>
            </a:r>
          </a:p>
        </p:txBody>
      </p:sp>
      <p:pic>
        <p:nvPicPr>
          <p:cNvPr id="5" name="Picture 4"/>
          <p:cNvPicPr>
            <a:picLocks noChangeAspect="1"/>
          </p:cNvPicPr>
          <p:nvPr/>
        </p:nvPicPr>
        <p:blipFill>
          <a:blip r:embed="rId2"/>
          <a:stretch>
            <a:fillRect/>
          </a:stretch>
        </p:blipFill>
        <p:spPr>
          <a:xfrm>
            <a:off x="2956859" y="2222127"/>
            <a:ext cx="8150412" cy="4060652"/>
          </a:xfrm>
          <a:prstGeom prst="rect">
            <a:avLst/>
          </a:prstGeom>
        </p:spPr>
      </p:pic>
      <p:pic>
        <p:nvPicPr>
          <p:cNvPr id="3" name="Picture 2"/>
          <p:cNvPicPr>
            <a:picLocks noChangeAspect="1"/>
          </p:cNvPicPr>
          <p:nvPr/>
        </p:nvPicPr>
        <p:blipFill>
          <a:blip r:embed="rId3"/>
          <a:stretch>
            <a:fillRect/>
          </a:stretch>
        </p:blipFill>
        <p:spPr>
          <a:xfrm>
            <a:off x="741643" y="3088068"/>
            <a:ext cx="2416722" cy="1208361"/>
          </a:xfrm>
          <a:prstGeom prst="rect">
            <a:avLst/>
          </a:prstGeom>
        </p:spPr>
      </p:pic>
      <p:sp>
        <p:nvSpPr>
          <p:cNvPr id="4" name="TextBox 3"/>
          <p:cNvSpPr txBox="1"/>
          <p:nvPr/>
        </p:nvSpPr>
        <p:spPr>
          <a:xfrm>
            <a:off x="1692835" y="5758863"/>
            <a:ext cx="1344706" cy="369332"/>
          </a:xfrm>
          <a:prstGeom prst="rect">
            <a:avLst/>
          </a:prstGeom>
          <a:noFill/>
          <a:ln>
            <a:solidFill>
              <a:srgbClr val="1651EF"/>
            </a:solidFill>
          </a:ln>
        </p:spPr>
        <p:txBody>
          <a:bodyPr wrap="square" rtlCol="0">
            <a:spAutoFit/>
          </a:bodyPr>
          <a:lstStyle/>
          <a:p>
            <a:r>
              <a:rPr lang="en-US" dirty="0"/>
              <a:t>p</a:t>
            </a:r>
            <a:r>
              <a:rPr lang="en-US" dirty="0" smtClean="0"/>
              <a:t>ixel values</a:t>
            </a:r>
            <a:endParaRPr lang="en-US" dirty="0"/>
          </a:p>
        </p:txBody>
      </p:sp>
      <p:cxnSp>
        <p:nvCxnSpPr>
          <p:cNvPr id="7" name="Straight Arrow Connector 6"/>
          <p:cNvCxnSpPr/>
          <p:nvPr/>
        </p:nvCxnSpPr>
        <p:spPr>
          <a:xfrm flipV="1">
            <a:off x="3016624" y="5581857"/>
            <a:ext cx="412203" cy="247923"/>
          </a:xfrm>
          <a:prstGeom prst="straightConnector1">
            <a:avLst/>
          </a:prstGeom>
          <a:ln>
            <a:solidFill>
              <a:srgbClr val="1651E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968318" y="3651907"/>
            <a:ext cx="730624" cy="369332"/>
          </a:xfrm>
          <a:prstGeom prst="rect">
            <a:avLst/>
          </a:prstGeom>
          <a:noFill/>
          <a:ln>
            <a:solidFill>
              <a:srgbClr val="1651EF"/>
            </a:solidFill>
          </a:ln>
        </p:spPr>
        <p:txBody>
          <a:bodyPr wrap="square" rtlCol="0">
            <a:spAutoFit/>
          </a:bodyPr>
          <a:lstStyle/>
          <a:p>
            <a:r>
              <a:rPr lang="en-US" smtClean="0"/>
              <a:t>cat</a:t>
            </a:r>
            <a:endParaRPr lang="en-US" dirty="0"/>
          </a:p>
        </p:txBody>
      </p:sp>
      <p:sp>
        <p:nvSpPr>
          <p:cNvPr id="10" name="Rounded Rectangular Callout 9"/>
          <p:cNvSpPr/>
          <p:nvPr/>
        </p:nvSpPr>
        <p:spPr>
          <a:xfrm>
            <a:off x="10071847" y="2756647"/>
            <a:ext cx="1506071" cy="497541"/>
          </a:xfrm>
          <a:prstGeom prst="wedgeRoundRectCallout">
            <a:avLst>
              <a:gd name="adj1" fmla="val -40476"/>
              <a:gd name="adj2" fmla="val 1435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neuron</a:t>
            </a:r>
            <a:endParaRPr lang="en-US" dirty="0"/>
          </a:p>
        </p:txBody>
      </p:sp>
      <p:sp>
        <p:nvSpPr>
          <p:cNvPr id="11" name="Rounded Rectangular Callout 10"/>
          <p:cNvSpPr/>
          <p:nvPr/>
        </p:nvSpPr>
        <p:spPr>
          <a:xfrm>
            <a:off x="7032064" y="2480982"/>
            <a:ext cx="1506071" cy="497541"/>
          </a:xfrm>
          <a:prstGeom prst="wedgeRoundRectCallout">
            <a:avLst>
              <a:gd name="adj1" fmla="val 39881"/>
              <a:gd name="adj2" fmla="val 1165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eye </a:t>
            </a:r>
            <a:r>
              <a:rPr lang="en-US" dirty="0" smtClean="0"/>
              <a:t>neuron</a:t>
            </a:r>
            <a:endParaRPr lang="en-US" dirty="0"/>
          </a:p>
        </p:txBody>
      </p:sp>
      <p:sp>
        <p:nvSpPr>
          <p:cNvPr id="12" name="Rounded Rectangular Callout 11"/>
          <p:cNvSpPr/>
          <p:nvPr/>
        </p:nvSpPr>
        <p:spPr>
          <a:xfrm>
            <a:off x="7032063" y="4021807"/>
            <a:ext cx="1506071" cy="497541"/>
          </a:xfrm>
          <a:prstGeom prst="wedgeRoundRectCallout">
            <a:avLst>
              <a:gd name="adj1" fmla="val 43452"/>
              <a:gd name="adj2" fmla="val 1246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nose neuron</a:t>
            </a:r>
            <a:endParaRPr lang="en-US" dirty="0"/>
          </a:p>
        </p:txBody>
      </p:sp>
      <p:sp>
        <p:nvSpPr>
          <p:cNvPr id="13" name="Rounded Rectangular Callout 12"/>
          <p:cNvSpPr/>
          <p:nvPr/>
        </p:nvSpPr>
        <p:spPr>
          <a:xfrm>
            <a:off x="7032065" y="5207908"/>
            <a:ext cx="1506071" cy="497541"/>
          </a:xfrm>
          <a:prstGeom prst="wedgeRoundRectCallout">
            <a:avLst>
              <a:gd name="adj1" fmla="val 44927"/>
              <a:gd name="adj2" fmla="val 1155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mouth neuron</a:t>
            </a:r>
            <a:endParaRPr lang="en-US" dirty="0"/>
          </a:p>
        </p:txBody>
      </p:sp>
      <p:sp>
        <p:nvSpPr>
          <p:cNvPr id="14" name="Rounded Rectangular Callout 13"/>
          <p:cNvSpPr/>
          <p:nvPr/>
        </p:nvSpPr>
        <p:spPr>
          <a:xfrm>
            <a:off x="5041525" y="2222127"/>
            <a:ext cx="1990538" cy="497541"/>
          </a:xfrm>
          <a:prstGeom prst="wedgeRoundRectCallout">
            <a:avLst>
              <a:gd name="adj1" fmla="val -586"/>
              <a:gd name="adj2" fmla="val 173311"/>
              <a:gd name="adj3" fmla="val 16667"/>
            </a:avLst>
          </a:prstGeom>
          <a:solidFill>
            <a:srgbClr val="1651EF"/>
          </a:solidFill>
          <a:ln>
            <a:solidFill>
              <a:srgbClr val="165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are neurons connected?</a:t>
            </a:r>
            <a:endParaRPr lang="en-US" dirty="0"/>
          </a:p>
        </p:txBody>
      </p:sp>
      <p:sp>
        <p:nvSpPr>
          <p:cNvPr id="15" name="Rounded Rectangular Callout 14"/>
          <p:cNvSpPr/>
          <p:nvPr/>
        </p:nvSpPr>
        <p:spPr>
          <a:xfrm>
            <a:off x="3709890" y="4047658"/>
            <a:ext cx="1506071" cy="497541"/>
          </a:xfrm>
          <a:prstGeom prst="wedgeRoundRectCallout">
            <a:avLst>
              <a:gd name="adj1" fmla="val 43452"/>
              <a:gd name="adj2" fmla="val 1246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Low-level feature</a:t>
            </a:r>
            <a:endParaRPr lang="en-US" dirty="0"/>
          </a:p>
        </p:txBody>
      </p:sp>
      <p:sp>
        <p:nvSpPr>
          <p:cNvPr id="6" name="Slide Number Placeholder 5"/>
          <p:cNvSpPr>
            <a:spLocks noGrp="1"/>
          </p:cNvSpPr>
          <p:nvPr>
            <p:ph type="sldNum" sz="quarter" idx="12"/>
          </p:nvPr>
        </p:nvSpPr>
        <p:spPr/>
        <p:txBody>
          <a:bodyPr/>
          <a:lstStyle/>
          <a:p>
            <a:fld id="{38596D54-9AFE-0149-A59C-5818EFD91F12}" type="slidenum">
              <a:rPr lang="en-US" smtClean="0"/>
              <a:t>26</a:t>
            </a:fld>
            <a:endParaRPr lang="en-US" dirty="0"/>
          </a:p>
        </p:txBody>
      </p:sp>
      <p:sp>
        <p:nvSpPr>
          <p:cNvPr id="8" name="TextBox 7"/>
          <p:cNvSpPr txBox="1"/>
          <p:nvPr/>
        </p:nvSpPr>
        <p:spPr>
          <a:xfrm>
            <a:off x="986236" y="2658573"/>
            <a:ext cx="1203767" cy="369332"/>
          </a:xfrm>
          <a:prstGeom prst="rect">
            <a:avLst/>
          </a:prstGeom>
          <a:noFill/>
        </p:spPr>
        <p:txBody>
          <a:bodyPr wrap="square" rtlCol="0">
            <a:spAutoFit/>
          </a:bodyPr>
          <a:lstStyle/>
          <a:p>
            <a:r>
              <a:rPr lang="en-US" smtClean="0"/>
              <a:t>picture</a:t>
            </a:r>
            <a:endParaRPr lang="en-US"/>
          </a:p>
        </p:txBody>
      </p:sp>
      <p:sp>
        <p:nvSpPr>
          <p:cNvPr id="16" name="Oval 15"/>
          <p:cNvSpPr/>
          <p:nvPr/>
        </p:nvSpPr>
        <p:spPr>
          <a:xfrm>
            <a:off x="10074532" y="4151572"/>
            <a:ext cx="235826" cy="2432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10368056" y="3316870"/>
            <a:ext cx="1506071" cy="497541"/>
          </a:xfrm>
          <a:prstGeom prst="wedgeRoundRectCallout">
            <a:avLst>
              <a:gd name="adj1" fmla="val -58277"/>
              <a:gd name="adj2" fmla="val 142770"/>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dog neuron</a:t>
            </a:r>
            <a:endParaRPr lang="en-US" dirty="0"/>
          </a:p>
        </p:txBody>
      </p:sp>
      <p:pic>
        <p:nvPicPr>
          <p:cNvPr id="18" name="Picture 17"/>
          <p:cNvPicPr>
            <a:picLocks noChangeAspect="1"/>
          </p:cNvPicPr>
          <p:nvPr/>
        </p:nvPicPr>
        <p:blipFill>
          <a:blip r:embed="rId4"/>
          <a:stretch>
            <a:fillRect/>
          </a:stretch>
        </p:blipFill>
        <p:spPr>
          <a:xfrm>
            <a:off x="790071" y="4334395"/>
            <a:ext cx="2342794" cy="1247462"/>
          </a:xfrm>
          <a:prstGeom prst="rect">
            <a:avLst/>
          </a:prstGeom>
        </p:spPr>
      </p:pic>
      <p:sp>
        <p:nvSpPr>
          <p:cNvPr id="20" name="Oval 19"/>
          <p:cNvSpPr/>
          <p:nvPr/>
        </p:nvSpPr>
        <p:spPr>
          <a:xfrm>
            <a:off x="10064884" y="3736811"/>
            <a:ext cx="235826" cy="24322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48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MarI</a:t>
            </a:r>
            <a:r>
              <a:rPr lang="en-US" dirty="0" smtClean="0"/>
              <a:t>/O</a:t>
            </a:r>
            <a:endParaRPr lang="en-US" dirty="0"/>
          </a:p>
        </p:txBody>
      </p:sp>
      <p:sp>
        <p:nvSpPr>
          <p:cNvPr id="3" name="Content Placeholder 2"/>
          <p:cNvSpPr>
            <a:spLocks noGrp="1"/>
          </p:cNvSpPr>
          <p:nvPr>
            <p:ph idx="1"/>
          </p:nvPr>
        </p:nvSpPr>
        <p:spPr/>
        <p:txBody>
          <a:bodyPr/>
          <a:lstStyle/>
          <a:p>
            <a:r>
              <a:rPr lang="en-US" dirty="0"/>
              <a:t> </a:t>
            </a:r>
            <a:r>
              <a:rPr lang="en-US" dirty="0">
                <a:hlinkClick r:id="rId2"/>
              </a:rPr>
              <a:t>https://</a:t>
            </a:r>
            <a:r>
              <a:rPr lang="en-US" dirty="0" smtClean="0">
                <a:hlinkClick r:id="rId2"/>
              </a:rPr>
              <a:t>www.youtube.com/watch?v=qv6UVOQ0F44</a:t>
            </a: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01" y="2318979"/>
            <a:ext cx="7428208" cy="3827179"/>
          </a:xfrm>
          <a:prstGeom prst="rect">
            <a:avLst/>
          </a:prstGeom>
        </p:spPr>
      </p:pic>
      <p:sp>
        <p:nvSpPr>
          <p:cNvPr id="5" name="Slide Number Placeholder 4"/>
          <p:cNvSpPr>
            <a:spLocks noGrp="1"/>
          </p:cNvSpPr>
          <p:nvPr>
            <p:ph type="sldNum" sz="quarter" idx="12"/>
          </p:nvPr>
        </p:nvSpPr>
        <p:spPr/>
        <p:txBody>
          <a:bodyPr/>
          <a:lstStyle/>
          <a:p>
            <a:fld id="{38596D54-9AFE-0149-A59C-5818EFD91F12}" type="slidenum">
              <a:rPr lang="en-US" smtClean="0"/>
              <a:t>27</a:t>
            </a:fld>
            <a:endParaRPr lang="en-US" dirty="0"/>
          </a:p>
        </p:txBody>
      </p:sp>
    </p:spTree>
    <p:extLst>
      <p:ext uri="{BB962C8B-B14F-4D97-AF65-F5344CB8AC3E}">
        <p14:creationId xmlns:p14="http://schemas.microsoft.com/office/powerpoint/2010/main" val="514505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a:xfrm>
            <a:off x="1154083" y="1880458"/>
            <a:ext cx="10058400" cy="4023360"/>
          </a:xfrm>
        </p:spPr>
        <p:txBody>
          <a:bodyPr/>
          <a:lstStyle/>
          <a:p>
            <a:r>
              <a:rPr lang="en-US" dirty="0" smtClean="0">
                <a:hlinkClick r:id="rId2"/>
              </a:rPr>
              <a:t> http</a:t>
            </a:r>
            <a:r>
              <a:rPr lang="en-US" dirty="0">
                <a:hlinkClick r:id="rId2"/>
              </a:rPr>
              <a:t>://</a:t>
            </a:r>
            <a:r>
              <a:rPr lang="en-US" dirty="0" smtClean="0">
                <a:hlinkClick r:id="rId2"/>
              </a:rPr>
              <a:t>www.cvtell.com</a:t>
            </a:r>
            <a:endParaRPr lang="en-US" dirty="0" smtClean="0"/>
          </a:p>
          <a:p>
            <a:endParaRPr lang="en-US" dirty="0"/>
          </a:p>
        </p:txBody>
      </p:sp>
      <p:sp>
        <p:nvSpPr>
          <p:cNvPr id="5" name="Slide Number Placeholder 4"/>
          <p:cNvSpPr>
            <a:spLocks noGrp="1"/>
          </p:cNvSpPr>
          <p:nvPr>
            <p:ph type="sldNum" sz="quarter" idx="12"/>
          </p:nvPr>
        </p:nvSpPr>
        <p:spPr/>
        <p:txBody>
          <a:bodyPr/>
          <a:lstStyle/>
          <a:p>
            <a:fld id="{38596D54-9AFE-0149-A59C-5818EFD91F12}" type="slidenum">
              <a:rPr lang="en-US" smtClean="0"/>
              <a:t>28</a:t>
            </a:fld>
            <a:endParaRPr lang="en-US" dirty="0"/>
          </a:p>
        </p:txBody>
      </p:sp>
    </p:spTree>
    <p:extLst>
      <p:ext uri="{BB962C8B-B14F-4D97-AF65-F5344CB8AC3E}">
        <p14:creationId xmlns:p14="http://schemas.microsoft.com/office/powerpoint/2010/main" val="924185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q"/>
            </a:pPr>
            <a:r>
              <a:rPr lang="en-US" dirty="0" smtClean="0"/>
              <a:t>  </a:t>
            </a:r>
            <a:r>
              <a:rPr lang="en-US" sz="3600" dirty="0" smtClean="0"/>
              <a:t>Where it stands now</a:t>
            </a:r>
          </a:p>
          <a:p>
            <a:pPr>
              <a:buFont typeface="Wingdings" charset="2"/>
              <a:buChar char="q"/>
            </a:pPr>
            <a:endParaRPr lang="en-US" sz="3600" dirty="0" smtClean="0"/>
          </a:p>
          <a:p>
            <a:pPr>
              <a:buFont typeface="Wingdings" charset="2"/>
              <a:buChar char="q"/>
            </a:pPr>
            <a:endParaRPr lang="en-US" sz="3600" dirty="0"/>
          </a:p>
          <a:p>
            <a:r>
              <a:rPr lang="en-US" sz="3600" dirty="0"/>
              <a:t> Where it comes </a:t>
            </a:r>
            <a:r>
              <a:rPr lang="en-US" sz="3600" dirty="0" smtClean="0"/>
              <a:t>from</a:t>
            </a:r>
            <a:endParaRPr lang="en-US" sz="3600" dirty="0" smtClean="0"/>
          </a:p>
          <a:p>
            <a:pPr>
              <a:buFont typeface="Wingdings" charset="2"/>
              <a:buChar char="q"/>
            </a:pPr>
            <a:endParaRPr lang="en-US" sz="3600" dirty="0" smtClean="0"/>
          </a:p>
          <a:p>
            <a:pPr>
              <a:buFont typeface="Wingdings" charset="2"/>
              <a:buChar char="q"/>
            </a:pPr>
            <a:endParaRPr lang="en-US" sz="3600" dirty="0"/>
          </a:p>
          <a:p>
            <a:r>
              <a:rPr lang="en-US" sz="3600" b="1" dirty="0"/>
              <a:t> Where it </a:t>
            </a:r>
            <a:r>
              <a:rPr lang="en-US" sz="3600" b="1" dirty="0" smtClean="0"/>
              <a:t>goes</a:t>
            </a:r>
            <a:endParaRPr lang="en-US" sz="3600" b="1" dirty="0" smtClean="0"/>
          </a:p>
          <a:p>
            <a:pPr>
              <a:buFont typeface="Wingdings" charset="2"/>
              <a:buChar char="q"/>
            </a:pP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29</a:t>
            </a:fld>
            <a:endParaRPr lang="en-US" dirty="0"/>
          </a:p>
        </p:txBody>
      </p:sp>
    </p:spTree>
    <p:extLst>
      <p:ext uri="{BB962C8B-B14F-4D97-AF65-F5344CB8AC3E}">
        <p14:creationId xmlns:p14="http://schemas.microsoft.com/office/powerpoint/2010/main" val="11834710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SIRI: Speech </a:t>
            </a:r>
            <a:r>
              <a:rPr lang="en-US" dirty="0" smtClean="0"/>
              <a:t>Recognition</a:t>
            </a:r>
            <a:endParaRPr lang="en-US" dirty="0"/>
          </a:p>
        </p:txBody>
      </p:sp>
      <p:pic>
        <p:nvPicPr>
          <p:cNvPr id="4" name="Picture 3"/>
          <p:cNvPicPr>
            <a:picLocks noChangeAspect="1"/>
          </p:cNvPicPr>
          <p:nvPr/>
        </p:nvPicPr>
        <p:blipFill>
          <a:blip r:embed="rId2"/>
          <a:stretch>
            <a:fillRect/>
          </a:stretch>
        </p:blipFill>
        <p:spPr>
          <a:xfrm>
            <a:off x="2085558" y="1944205"/>
            <a:ext cx="7398604" cy="4323417"/>
          </a:xfrm>
          <a:prstGeom prst="rect">
            <a:avLst/>
          </a:prstGeom>
        </p:spPr>
      </p:pic>
      <p:sp>
        <p:nvSpPr>
          <p:cNvPr id="6" name="Slide Number Placeholder 5"/>
          <p:cNvSpPr>
            <a:spLocks noGrp="1"/>
          </p:cNvSpPr>
          <p:nvPr>
            <p:ph type="sldNum" sz="quarter" idx="12"/>
          </p:nvPr>
        </p:nvSpPr>
        <p:spPr/>
        <p:txBody>
          <a:bodyPr/>
          <a:lstStyle/>
          <a:p>
            <a:fld id="{38596D54-9AFE-0149-A59C-5818EFD91F12}" type="slidenum">
              <a:rPr lang="en-US" smtClean="0"/>
              <a:t>3</a:t>
            </a:fld>
            <a:endParaRPr lang="en-US" dirty="0"/>
          </a:p>
        </p:txBody>
      </p:sp>
    </p:spTree>
    <p:extLst>
      <p:ext uri="{BB962C8B-B14F-4D97-AF65-F5344CB8AC3E}">
        <p14:creationId xmlns:p14="http://schemas.microsoft.com/office/powerpoint/2010/main" val="1937765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Era of Artificial Intelligence</a:t>
            </a: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30</a:t>
            </a:fld>
            <a:endParaRPr lang="en-US" dirty="0"/>
          </a:p>
        </p:txBody>
      </p:sp>
      <p:pic>
        <p:nvPicPr>
          <p:cNvPr id="6" name="Picture 5"/>
          <p:cNvPicPr>
            <a:picLocks noChangeAspect="1"/>
          </p:cNvPicPr>
          <p:nvPr/>
        </p:nvPicPr>
        <p:blipFill>
          <a:blip r:embed="rId2"/>
          <a:stretch>
            <a:fillRect/>
          </a:stretch>
        </p:blipFill>
        <p:spPr>
          <a:xfrm>
            <a:off x="6126480" y="2359307"/>
            <a:ext cx="4835646" cy="2931610"/>
          </a:xfrm>
          <a:prstGeom prst="rect">
            <a:avLst/>
          </a:prstGeom>
        </p:spPr>
      </p:pic>
      <p:pic>
        <p:nvPicPr>
          <p:cNvPr id="7" name="Picture 6"/>
          <p:cNvPicPr>
            <a:picLocks noChangeAspect="1"/>
          </p:cNvPicPr>
          <p:nvPr/>
        </p:nvPicPr>
        <p:blipFill>
          <a:blip r:embed="rId3"/>
          <a:stretch>
            <a:fillRect/>
          </a:stretch>
        </p:blipFill>
        <p:spPr>
          <a:xfrm>
            <a:off x="1097280" y="2349807"/>
            <a:ext cx="4456913" cy="2941110"/>
          </a:xfrm>
          <a:prstGeom prst="rect">
            <a:avLst/>
          </a:prstGeom>
        </p:spPr>
      </p:pic>
      <p:sp>
        <p:nvSpPr>
          <p:cNvPr id="8" name="TextBox 7"/>
          <p:cNvSpPr txBox="1"/>
          <p:nvPr/>
        </p:nvSpPr>
        <p:spPr>
          <a:xfrm>
            <a:off x="4552654" y="5684369"/>
            <a:ext cx="2800744" cy="381964"/>
          </a:xfrm>
          <a:prstGeom prst="rect">
            <a:avLst/>
          </a:prstGeom>
          <a:noFill/>
        </p:spPr>
        <p:txBody>
          <a:bodyPr wrap="square" rtlCol="0">
            <a:spAutoFit/>
          </a:bodyPr>
          <a:lstStyle/>
          <a:p>
            <a:r>
              <a:rPr lang="en-US" b="1" dirty="0" smtClean="0"/>
              <a:t>Autonomous Driving</a:t>
            </a:r>
            <a:endParaRPr lang="en-US" b="1" dirty="0"/>
          </a:p>
        </p:txBody>
      </p:sp>
    </p:spTree>
    <p:extLst>
      <p:ext uri="{BB962C8B-B14F-4D97-AF65-F5344CB8AC3E}">
        <p14:creationId xmlns:p14="http://schemas.microsoft.com/office/powerpoint/2010/main" val="1042748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Era of Artificial Intelligence</a:t>
            </a: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31</a:t>
            </a:fld>
            <a:endParaRPr lang="en-US" dirty="0"/>
          </a:p>
        </p:txBody>
      </p:sp>
      <p:sp>
        <p:nvSpPr>
          <p:cNvPr id="8" name="TextBox 7"/>
          <p:cNvSpPr txBox="1"/>
          <p:nvPr/>
        </p:nvSpPr>
        <p:spPr>
          <a:xfrm>
            <a:off x="4467828" y="5124331"/>
            <a:ext cx="2800744" cy="381964"/>
          </a:xfrm>
          <a:prstGeom prst="rect">
            <a:avLst/>
          </a:prstGeom>
          <a:noFill/>
        </p:spPr>
        <p:txBody>
          <a:bodyPr wrap="square" rtlCol="0">
            <a:spAutoFit/>
          </a:bodyPr>
          <a:lstStyle/>
          <a:p>
            <a:r>
              <a:rPr lang="en-US" b="1" dirty="0" smtClean="0"/>
              <a:t>Design Medicine</a:t>
            </a:r>
            <a:endParaRPr lang="en-US" b="1" dirty="0"/>
          </a:p>
        </p:txBody>
      </p:sp>
      <p:pic>
        <p:nvPicPr>
          <p:cNvPr id="3" name="Picture 2"/>
          <p:cNvPicPr>
            <a:picLocks noChangeAspect="1"/>
          </p:cNvPicPr>
          <p:nvPr/>
        </p:nvPicPr>
        <p:blipFill>
          <a:blip r:embed="rId2"/>
          <a:stretch>
            <a:fillRect/>
          </a:stretch>
        </p:blipFill>
        <p:spPr>
          <a:xfrm>
            <a:off x="6574421" y="2475102"/>
            <a:ext cx="3048000" cy="2032000"/>
          </a:xfrm>
          <a:prstGeom prst="rect">
            <a:avLst/>
          </a:prstGeom>
        </p:spPr>
      </p:pic>
      <p:pic>
        <p:nvPicPr>
          <p:cNvPr id="5" name="Picture 4"/>
          <p:cNvPicPr>
            <a:picLocks noChangeAspect="1"/>
          </p:cNvPicPr>
          <p:nvPr/>
        </p:nvPicPr>
        <p:blipFill>
          <a:blip r:embed="rId3"/>
          <a:stretch>
            <a:fillRect/>
          </a:stretch>
        </p:blipFill>
        <p:spPr>
          <a:xfrm>
            <a:off x="2029428" y="2406353"/>
            <a:ext cx="2438400" cy="2362200"/>
          </a:xfrm>
          <a:prstGeom prst="rect">
            <a:avLst/>
          </a:prstGeom>
        </p:spPr>
      </p:pic>
    </p:spTree>
    <p:extLst>
      <p:ext uri="{BB962C8B-B14F-4D97-AF65-F5344CB8AC3E}">
        <p14:creationId xmlns:p14="http://schemas.microsoft.com/office/powerpoint/2010/main" val="1513218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Era of Artificial Intelligence</a:t>
            </a: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32</a:t>
            </a:fld>
            <a:endParaRPr lang="en-US" dirty="0"/>
          </a:p>
        </p:txBody>
      </p:sp>
      <p:sp>
        <p:nvSpPr>
          <p:cNvPr id="8" name="TextBox 7"/>
          <p:cNvSpPr txBox="1"/>
          <p:nvPr/>
        </p:nvSpPr>
        <p:spPr>
          <a:xfrm>
            <a:off x="4942224" y="5232270"/>
            <a:ext cx="1875099" cy="381964"/>
          </a:xfrm>
          <a:prstGeom prst="rect">
            <a:avLst/>
          </a:prstGeom>
          <a:noFill/>
        </p:spPr>
        <p:txBody>
          <a:bodyPr wrap="square" rtlCol="0">
            <a:spAutoFit/>
          </a:bodyPr>
          <a:lstStyle/>
          <a:p>
            <a:r>
              <a:rPr lang="en-US" b="1" smtClean="0"/>
              <a:t>Smart Home</a:t>
            </a:r>
            <a:endParaRPr lang="en-US" b="1" dirty="0"/>
          </a:p>
        </p:txBody>
      </p:sp>
      <p:pic>
        <p:nvPicPr>
          <p:cNvPr id="6" name="Picture 5"/>
          <p:cNvPicPr>
            <a:picLocks noChangeAspect="1"/>
          </p:cNvPicPr>
          <p:nvPr/>
        </p:nvPicPr>
        <p:blipFill>
          <a:blip r:embed="rId2"/>
          <a:stretch>
            <a:fillRect/>
          </a:stretch>
        </p:blipFill>
        <p:spPr>
          <a:xfrm>
            <a:off x="2486867" y="1944825"/>
            <a:ext cx="5339319" cy="2829839"/>
          </a:xfrm>
          <a:prstGeom prst="rect">
            <a:avLst/>
          </a:prstGeom>
        </p:spPr>
      </p:pic>
      <p:sp>
        <p:nvSpPr>
          <p:cNvPr id="7" name="Rectangle 6"/>
          <p:cNvSpPr/>
          <p:nvPr/>
        </p:nvSpPr>
        <p:spPr>
          <a:xfrm>
            <a:off x="2884256" y="4818801"/>
            <a:ext cx="4941930" cy="646331"/>
          </a:xfrm>
          <a:prstGeom prst="rect">
            <a:avLst/>
          </a:prstGeom>
        </p:spPr>
        <p:txBody>
          <a:bodyPr wrap="none">
            <a:spAutoFit/>
          </a:bodyPr>
          <a:lstStyle/>
          <a:p>
            <a:r>
              <a:rPr lang="en-US" dirty="0">
                <a:hlinkClick r:id="rId3"/>
              </a:rPr>
              <a:t>https://</a:t>
            </a:r>
            <a:r>
              <a:rPr lang="en-US" dirty="0" smtClean="0">
                <a:hlinkClick r:id="rId3"/>
              </a:rPr>
              <a:t>www.youtube.com/watch?v=vvimBPJ3XGQ</a:t>
            </a:r>
            <a:endParaRPr lang="en-US" dirty="0" smtClean="0"/>
          </a:p>
          <a:p>
            <a:endParaRPr lang="en-US" dirty="0"/>
          </a:p>
        </p:txBody>
      </p:sp>
    </p:spTree>
    <p:extLst>
      <p:ext uri="{BB962C8B-B14F-4D97-AF65-F5344CB8AC3E}">
        <p14:creationId xmlns:p14="http://schemas.microsoft.com/office/powerpoint/2010/main" val="1705081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Era of Artificial Intelligence</a:t>
            </a:r>
            <a:endParaRPr lang="en-US" dirty="0"/>
          </a:p>
        </p:txBody>
      </p:sp>
      <p:sp>
        <p:nvSpPr>
          <p:cNvPr id="4" name="Slide Number Placeholder 3"/>
          <p:cNvSpPr>
            <a:spLocks noGrp="1"/>
          </p:cNvSpPr>
          <p:nvPr>
            <p:ph type="sldNum" sz="quarter" idx="12"/>
          </p:nvPr>
        </p:nvSpPr>
        <p:spPr/>
        <p:txBody>
          <a:bodyPr/>
          <a:lstStyle/>
          <a:p>
            <a:fld id="{38596D54-9AFE-0149-A59C-5818EFD91F12}" type="slidenum">
              <a:rPr lang="en-US" smtClean="0"/>
              <a:t>33</a:t>
            </a:fld>
            <a:endParaRPr lang="en-US" dirty="0"/>
          </a:p>
        </p:txBody>
      </p:sp>
      <p:sp>
        <p:nvSpPr>
          <p:cNvPr id="8" name="TextBox 7"/>
          <p:cNvSpPr txBox="1"/>
          <p:nvPr/>
        </p:nvSpPr>
        <p:spPr>
          <a:xfrm>
            <a:off x="7072132" y="2381980"/>
            <a:ext cx="4363655" cy="369332"/>
          </a:xfrm>
          <a:prstGeom prst="rect">
            <a:avLst/>
          </a:prstGeom>
          <a:noFill/>
        </p:spPr>
        <p:txBody>
          <a:bodyPr wrap="square" rtlCol="0">
            <a:spAutoFit/>
          </a:bodyPr>
          <a:lstStyle/>
          <a:p>
            <a:r>
              <a:rPr lang="en-US" b="1" dirty="0" smtClean="0"/>
              <a:t>Machine Learns by itself  (in a good way)</a:t>
            </a:r>
            <a:endParaRPr lang="en-US" b="1" dirty="0"/>
          </a:p>
        </p:txBody>
      </p:sp>
      <p:pic>
        <p:nvPicPr>
          <p:cNvPr id="3" name="Picture 2"/>
          <p:cNvPicPr>
            <a:picLocks noChangeAspect="1"/>
          </p:cNvPicPr>
          <p:nvPr/>
        </p:nvPicPr>
        <p:blipFill>
          <a:blip r:embed="rId2"/>
          <a:stretch>
            <a:fillRect/>
          </a:stretch>
        </p:blipFill>
        <p:spPr>
          <a:xfrm>
            <a:off x="1597140" y="1907418"/>
            <a:ext cx="5303851" cy="4382307"/>
          </a:xfrm>
          <a:prstGeom prst="rect">
            <a:avLst/>
          </a:prstGeom>
        </p:spPr>
      </p:pic>
      <p:pic>
        <p:nvPicPr>
          <p:cNvPr id="5" name="Picture 4"/>
          <p:cNvPicPr>
            <a:picLocks noChangeAspect="1"/>
          </p:cNvPicPr>
          <p:nvPr/>
        </p:nvPicPr>
        <p:blipFill>
          <a:blip r:embed="rId3"/>
          <a:stretch>
            <a:fillRect/>
          </a:stretch>
        </p:blipFill>
        <p:spPr>
          <a:xfrm>
            <a:off x="7072132" y="3109901"/>
            <a:ext cx="3951496" cy="2215839"/>
          </a:xfrm>
          <a:prstGeom prst="rect">
            <a:avLst/>
          </a:prstGeom>
        </p:spPr>
      </p:pic>
    </p:spTree>
    <p:extLst>
      <p:ext uri="{BB962C8B-B14F-4D97-AF65-F5344CB8AC3E}">
        <p14:creationId xmlns:p14="http://schemas.microsoft.com/office/powerpoint/2010/main" val="5933813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475" y="606056"/>
            <a:ext cx="3017520" cy="1056876"/>
          </a:xfrm>
        </p:spPr>
        <p:txBody>
          <a:bodyPr/>
          <a:lstStyle/>
          <a:p>
            <a:r>
              <a:rPr lang="en-US" b="1" dirty="0" smtClean="0"/>
              <a:t>Thank you!</a:t>
            </a:r>
            <a:endParaRPr lang="en-US" b="1" dirty="0"/>
          </a:p>
        </p:txBody>
      </p:sp>
      <p:pic>
        <p:nvPicPr>
          <p:cNvPr id="5" name="Picture 4" descr="questions-and-answe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276" y="1814393"/>
            <a:ext cx="5196408" cy="4463714"/>
          </a:xfrm>
          <a:prstGeom prst="rect">
            <a:avLst/>
          </a:prstGeom>
        </p:spPr>
      </p:pic>
      <p:sp>
        <p:nvSpPr>
          <p:cNvPr id="3" name="Slide Number Placeholder 2"/>
          <p:cNvSpPr>
            <a:spLocks noGrp="1"/>
          </p:cNvSpPr>
          <p:nvPr>
            <p:ph type="sldNum" sz="quarter" idx="12"/>
          </p:nvPr>
        </p:nvSpPr>
        <p:spPr/>
        <p:txBody>
          <a:bodyPr/>
          <a:lstStyle/>
          <a:p>
            <a:fld id="{38596D54-9AFE-0149-A59C-5818EFD91F12}" type="slidenum">
              <a:rPr lang="en-US" smtClean="0"/>
              <a:t>34</a:t>
            </a:fld>
            <a:endParaRPr lang="en-US" dirty="0"/>
          </a:p>
        </p:txBody>
      </p:sp>
    </p:spTree>
    <p:extLst>
      <p:ext uri="{BB962C8B-B14F-4D97-AF65-F5344CB8AC3E}">
        <p14:creationId xmlns:p14="http://schemas.microsoft.com/office/powerpoint/2010/main" val="1653858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Search</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4</a:t>
            </a:fld>
            <a:endParaRPr lang="en-US"/>
          </a:p>
        </p:txBody>
      </p:sp>
      <p:pic>
        <p:nvPicPr>
          <p:cNvPr id="5" name="Picture 4"/>
          <p:cNvPicPr>
            <a:picLocks noChangeAspect="1"/>
          </p:cNvPicPr>
          <p:nvPr/>
        </p:nvPicPr>
        <p:blipFill>
          <a:blip r:embed="rId2"/>
          <a:stretch>
            <a:fillRect/>
          </a:stretch>
        </p:blipFill>
        <p:spPr>
          <a:xfrm>
            <a:off x="1704494" y="2037518"/>
            <a:ext cx="8554339" cy="3728247"/>
          </a:xfrm>
          <a:prstGeom prst="rect">
            <a:avLst/>
          </a:prstGeom>
        </p:spPr>
      </p:pic>
    </p:spTree>
    <p:extLst>
      <p:ext uri="{BB962C8B-B14F-4D97-AF65-F5344CB8AC3E}">
        <p14:creationId xmlns:p14="http://schemas.microsoft.com/office/powerpoint/2010/main" val="1866945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Movie Recommendation</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5</a:t>
            </a:fld>
            <a:endParaRPr lang="en-US"/>
          </a:p>
        </p:txBody>
      </p:sp>
      <p:pic>
        <p:nvPicPr>
          <p:cNvPr id="6" name="Picture 5"/>
          <p:cNvPicPr>
            <a:picLocks noChangeAspect="1"/>
          </p:cNvPicPr>
          <p:nvPr/>
        </p:nvPicPr>
        <p:blipFill>
          <a:blip r:embed="rId2"/>
          <a:stretch>
            <a:fillRect/>
          </a:stretch>
        </p:blipFill>
        <p:spPr>
          <a:xfrm>
            <a:off x="3175215" y="2106692"/>
            <a:ext cx="4864704" cy="3411016"/>
          </a:xfrm>
          <a:prstGeom prst="rect">
            <a:avLst/>
          </a:prstGeom>
        </p:spPr>
      </p:pic>
    </p:spTree>
    <p:extLst>
      <p:ext uri="{BB962C8B-B14F-4D97-AF65-F5344CB8AC3E}">
        <p14:creationId xmlns:p14="http://schemas.microsoft.com/office/powerpoint/2010/main" val="865267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Handwritten Recognition</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6</a:t>
            </a:fld>
            <a:endParaRPr lang="en-US"/>
          </a:p>
        </p:txBody>
      </p:sp>
      <p:pic>
        <p:nvPicPr>
          <p:cNvPr id="6" name="Picture 5"/>
          <p:cNvPicPr>
            <a:picLocks noChangeAspect="1"/>
          </p:cNvPicPr>
          <p:nvPr/>
        </p:nvPicPr>
        <p:blipFill>
          <a:blip r:embed="rId2"/>
          <a:stretch>
            <a:fillRect/>
          </a:stretch>
        </p:blipFill>
        <p:spPr>
          <a:xfrm>
            <a:off x="2843987" y="2020696"/>
            <a:ext cx="5582666" cy="3522343"/>
          </a:xfrm>
          <a:prstGeom prst="rect">
            <a:avLst/>
          </a:prstGeom>
        </p:spPr>
      </p:pic>
    </p:spTree>
    <p:extLst>
      <p:ext uri="{BB962C8B-B14F-4D97-AF65-F5344CB8AC3E}">
        <p14:creationId xmlns:p14="http://schemas.microsoft.com/office/powerpoint/2010/main" val="1002363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Email Spam Detection</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7</a:t>
            </a:fld>
            <a:endParaRPr lang="en-US"/>
          </a:p>
        </p:txBody>
      </p:sp>
      <p:grpSp>
        <p:nvGrpSpPr>
          <p:cNvPr id="12" name="Group 11"/>
          <p:cNvGrpSpPr/>
          <p:nvPr/>
        </p:nvGrpSpPr>
        <p:grpSpPr>
          <a:xfrm>
            <a:off x="1889508" y="2495147"/>
            <a:ext cx="8626826" cy="2748185"/>
            <a:chOff x="675850" y="1268230"/>
            <a:chExt cx="8010950" cy="2148251"/>
          </a:xfrm>
        </p:grpSpPr>
        <p:pic>
          <p:nvPicPr>
            <p:cNvPr id="6" name="Picture 5"/>
            <p:cNvPicPr>
              <a:picLocks noChangeAspect="1"/>
            </p:cNvPicPr>
            <p:nvPr/>
          </p:nvPicPr>
          <p:blipFill>
            <a:blip r:embed="rId3"/>
            <a:stretch>
              <a:fillRect/>
            </a:stretch>
          </p:blipFill>
          <p:spPr>
            <a:xfrm>
              <a:off x="675850" y="1268230"/>
              <a:ext cx="5424875" cy="2148251"/>
            </a:xfrm>
            <a:prstGeom prst="rect">
              <a:avLst/>
            </a:prstGeom>
          </p:spPr>
        </p:pic>
        <p:pic>
          <p:nvPicPr>
            <p:cNvPr id="7" name="Picture 6"/>
            <p:cNvPicPr>
              <a:picLocks noChangeAspect="1"/>
            </p:cNvPicPr>
            <p:nvPr/>
          </p:nvPicPr>
          <p:blipFill>
            <a:blip r:embed="rId4"/>
            <a:stretch>
              <a:fillRect/>
            </a:stretch>
          </p:blipFill>
          <p:spPr>
            <a:xfrm>
              <a:off x="6684411" y="1268230"/>
              <a:ext cx="2002389" cy="1958284"/>
            </a:xfrm>
            <a:prstGeom prst="rect">
              <a:avLst/>
            </a:prstGeom>
          </p:spPr>
        </p:pic>
      </p:grpSp>
    </p:spTree>
    <p:extLst>
      <p:ext uri="{BB962C8B-B14F-4D97-AF65-F5344CB8AC3E}">
        <p14:creationId xmlns:p14="http://schemas.microsoft.com/office/powerpoint/2010/main" val="1600039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Doctors Predict disease</a:t>
            </a:r>
            <a:endParaRPr lang="en-US" dirty="0"/>
          </a:p>
        </p:txBody>
      </p:sp>
      <p:sp>
        <p:nvSpPr>
          <p:cNvPr id="4" name="Slide Number Placeholder 3"/>
          <p:cNvSpPr>
            <a:spLocks noGrp="1"/>
          </p:cNvSpPr>
          <p:nvPr>
            <p:ph type="sldNum" sz="quarter" idx="12"/>
          </p:nvPr>
        </p:nvSpPr>
        <p:spPr/>
        <p:txBody>
          <a:bodyPr/>
          <a:lstStyle/>
          <a:p>
            <a:fld id="{AD5BCBD4-06E4-6A40-B191-E14EF8309009}" type="slidenum">
              <a:rPr lang="en-US" smtClean="0"/>
              <a:t>8</a:t>
            </a:fld>
            <a:endParaRPr lang="en-US"/>
          </a:p>
        </p:txBody>
      </p:sp>
      <p:pic>
        <p:nvPicPr>
          <p:cNvPr id="5" name="Content Placeholder 6" descr="sdm-tutorial.jpg"/>
          <p:cNvPicPr>
            <a:picLocks noGrp="1" noChangeAspect="1"/>
          </p:cNvPicPr>
          <p:nvPr>
            <p:ph idx="1"/>
          </p:nvPr>
        </p:nvPicPr>
        <p:blipFill>
          <a:blip r:embed="rId3" cstate="print">
            <a:extLst>
              <a:ext uri="{28A0092B-C50C-407E-A947-70E740481C1C}">
                <a14:useLocalDpi xmlns:a14="http://schemas.microsoft.com/office/drawing/2010/main" val="0"/>
              </a:ext>
            </a:extLst>
          </a:blip>
          <a:srcRect l="-2529" r="-2529"/>
          <a:stretch>
            <a:fillRect/>
          </a:stretch>
        </p:blipFill>
        <p:spPr>
          <a:xfrm>
            <a:off x="2528320" y="2078878"/>
            <a:ext cx="6432591" cy="3673740"/>
          </a:xfrm>
        </p:spPr>
      </p:pic>
    </p:spTree>
    <p:extLst>
      <p:ext uri="{BB962C8B-B14F-4D97-AF65-F5344CB8AC3E}">
        <p14:creationId xmlns:p14="http://schemas.microsoft.com/office/powerpoint/2010/main" val="202626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Galaxy </a:t>
            </a:r>
            <a:endParaRPr lang="en-US" dirty="0"/>
          </a:p>
        </p:txBody>
      </p:sp>
      <p:pic>
        <p:nvPicPr>
          <p:cNvPr id="4" name="Picture 3"/>
          <p:cNvPicPr>
            <a:picLocks noChangeAspect="1"/>
          </p:cNvPicPr>
          <p:nvPr/>
        </p:nvPicPr>
        <p:blipFill>
          <a:blip r:embed="rId2"/>
          <a:stretch>
            <a:fillRect/>
          </a:stretch>
        </p:blipFill>
        <p:spPr>
          <a:xfrm>
            <a:off x="2509134" y="1772085"/>
            <a:ext cx="6502400" cy="4521200"/>
          </a:xfrm>
          <a:prstGeom prst="rect">
            <a:avLst/>
          </a:prstGeom>
        </p:spPr>
      </p:pic>
      <p:sp>
        <p:nvSpPr>
          <p:cNvPr id="6" name="Slide Number Placeholder 5"/>
          <p:cNvSpPr>
            <a:spLocks noGrp="1"/>
          </p:cNvSpPr>
          <p:nvPr>
            <p:ph type="sldNum" sz="quarter" idx="12"/>
          </p:nvPr>
        </p:nvSpPr>
        <p:spPr/>
        <p:txBody>
          <a:bodyPr/>
          <a:lstStyle/>
          <a:p>
            <a:fld id="{38596D54-9AFE-0149-A59C-5818EFD91F12}" type="slidenum">
              <a:rPr lang="en-US" smtClean="0"/>
              <a:t>9</a:t>
            </a:fld>
            <a:endParaRPr lang="en-US" dirty="0"/>
          </a:p>
        </p:txBody>
      </p:sp>
    </p:spTree>
    <p:extLst>
      <p:ext uri="{BB962C8B-B14F-4D97-AF65-F5344CB8AC3E}">
        <p14:creationId xmlns:p14="http://schemas.microsoft.com/office/powerpoint/2010/main" val="1428091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3968</TotalTime>
  <Words>708</Words>
  <Application>Microsoft Macintosh PowerPoint</Application>
  <PresentationFormat>Widescreen</PresentationFormat>
  <Paragraphs>208</Paragraphs>
  <Slides>34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vt:lpstr>
      <vt:lpstr>Calibri Light</vt:lpstr>
      <vt:lpstr>Courier New</vt:lpstr>
      <vt:lpstr>Roboto-Regular</vt:lpstr>
      <vt:lpstr>Times New Roman</vt:lpstr>
      <vt:lpstr>Wingdings</vt:lpstr>
      <vt:lpstr>Arial</vt:lpstr>
      <vt:lpstr>Retrospect</vt:lpstr>
      <vt:lpstr>What You Should Know About Machine Learning </vt:lpstr>
      <vt:lpstr>Outline</vt:lpstr>
      <vt:lpstr>SIRI: Speech Recognition</vt:lpstr>
      <vt:lpstr>Google Search</vt:lpstr>
      <vt:lpstr>Movie Recommendation</vt:lpstr>
      <vt:lpstr>Handwritten Recognition</vt:lpstr>
      <vt:lpstr>Email Spam Detection</vt:lpstr>
      <vt:lpstr>Help Doctors Predict disease</vt:lpstr>
      <vt:lpstr>Classification of Galaxy </vt:lpstr>
      <vt:lpstr>AlphaGo</vt:lpstr>
      <vt:lpstr>MarI/O</vt:lpstr>
      <vt:lpstr>Outline</vt:lpstr>
      <vt:lpstr>Machine Learning</vt:lpstr>
      <vt:lpstr>What a machine can do now? </vt:lpstr>
      <vt:lpstr>How to teach computer to learn?</vt:lpstr>
      <vt:lpstr>How do People learn things?</vt:lpstr>
      <vt:lpstr>How do People learn things?</vt:lpstr>
      <vt:lpstr>How do People learn things?</vt:lpstr>
      <vt:lpstr>How do Machine Learn?</vt:lpstr>
      <vt:lpstr>What computer sees is different </vt:lpstr>
      <vt:lpstr>Learning a good model</vt:lpstr>
      <vt:lpstr>Deep Learning</vt:lpstr>
      <vt:lpstr>Interesting experiment from Neuro-science</vt:lpstr>
      <vt:lpstr>Interesting experiment from Neuro-science</vt:lpstr>
      <vt:lpstr>Artificial Neural Networks</vt:lpstr>
      <vt:lpstr>Artificial Neuron Networks</vt:lpstr>
      <vt:lpstr>MarI/O</vt:lpstr>
      <vt:lpstr>Demo</vt:lpstr>
      <vt:lpstr>Outline</vt:lpstr>
      <vt:lpstr>The Era of Artificial Intelligence</vt:lpstr>
      <vt:lpstr>The Era of Artificial Intelligence</vt:lpstr>
      <vt:lpstr>The Era of Artificial Intelligence</vt:lpstr>
      <vt:lpstr>The Era of Artificial Intelligence</vt:lpstr>
      <vt:lpstr>Thank you!</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with Big and Small Data</dc:title>
  <dc:creator>Microsoft Office User</dc:creator>
  <cp:lastModifiedBy>Microsoft Office User</cp:lastModifiedBy>
  <cp:revision>291</cp:revision>
  <dcterms:created xsi:type="dcterms:W3CDTF">2016-09-20T04:33:48Z</dcterms:created>
  <dcterms:modified xsi:type="dcterms:W3CDTF">2017-05-23T14:28:08Z</dcterms:modified>
</cp:coreProperties>
</file>