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5" r:id="rId2"/>
    <p:sldId id="327" r:id="rId3"/>
    <p:sldId id="299" r:id="rId4"/>
    <p:sldId id="298" r:id="rId5"/>
    <p:sldId id="259" r:id="rId6"/>
    <p:sldId id="268" r:id="rId7"/>
    <p:sldId id="326" r:id="rId8"/>
    <p:sldId id="286" r:id="rId9"/>
    <p:sldId id="288" r:id="rId10"/>
    <p:sldId id="287" r:id="rId11"/>
    <p:sldId id="285" r:id="rId12"/>
    <p:sldId id="292" r:id="rId13"/>
    <p:sldId id="271" r:id="rId14"/>
    <p:sldId id="273" r:id="rId15"/>
    <p:sldId id="317" r:id="rId16"/>
    <p:sldId id="318" r:id="rId17"/>
    <p:sldId id="328" r:id="rId18"/>
    <p:sldId id="319" r:id="rId19"/>
    <p:sldId id="276" r:id="rId20"/>
    <p:sldId id="300" r:id="rId21"/>
    <p:sldId id="320" r:id="rId22"/>
    <p:sldId id="323" r:id="rId23"/>
    <p:sldId id="324" r:id="rId24"/>
    <p:sldId id="325" r:id="rId25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38" y="102"/>
      </p:cViewPr>
      <p:guideLst>
        <p:guide orient="horz" pos="2160"/>
        <p:guide pos="43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6941AD-1A8A-4120-B49D-187F0C95D9B8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E9BE998-A93B-4B11-82CE-9CDB9F3C7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1C8559-6EFD-704F-9CCE-36382068238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3636D8-DC39-2949-BB73-847DC45A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2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6157C-2FBF-9340-A3E6-88696799F5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4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6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2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4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7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3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0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1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0A98-C627-B644-BD20-EEAD3FC13F27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3A5B-06D9-ED4F-87A3-0E687C683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0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4012" y="215744"/>
            <a:ext cx="9289694" cy="984633"/>
            <a:chOff x="34793" y="215744"/>
            <a:chExt cx="9289694" cy="984633"/>
          </a:xfrm>
        </p:grpSpPr>
        <p:sp>
          <p:nvSpPr>
            <p:cNvPr id="2" name="Rectangle 1"/>
            <p:cNvSpPr/>
            <p:nvPr/>
          </p:nvSpPr>
          <p:spPr>
            <a:xfrm>
              <a:off x="34793" y="615601"/>
              <a:ext cx="928969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n+1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n-1   </a:t>
              </a:r>
              <a:r>
                <a:rPr lang="en-US" sz="3200" dirty="0" smtClean="0">
                  <a:sym typeface="Wingdings"/>
                </a:rPr>
                <a:t>. . .</a:t>
              </a:r>
              <a:r>
                <a:rPr lang="en-US" sz="3200" baseline="-25000" dirty="0" smtClean="0"/>
                <a:t>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/>
                <a:t>2</a:t>
              </a:r>
              <a:r>
                <a:rPr lang="en-US" sz="3200" baseline="-25000" dirty="0" smtClean="0"/>
                <a:t>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  </a:t>
              </a:r>
              <a:r>
                <a:rPr lang="en-US" sz="3200" dirty="0" smtClean="0">
                  <a:sym typeface="Wingdings"/>
                </a:rPr>
                <a:t>   0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05908" y="215744"/>
              <a:ext cx="961338" cy="676656"/>
              <a:chOff x="658368" y="5669280"/>
              <a:chExt cx="961338" cy="676656"/>
            </a:xfrm>
          </p:grpSpPr>
          <p:sp>
            <p:nvSpPr>
              <p:cNvPr id="4" name="Arc 3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n+1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1969160" y="215744"/>
              <a:ext cx="961338" cy="676656"/>
              <a:chOff x="658368" y="5669280"/>
              <a:chExt cx="961338" cy="676656"/>
            </a:xfrm>
          </p:grpSpPr>
          <p:sp>
            <p:nvSpPr>
              <p:cNvPr id="7" name="Arc 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n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742652" y="215744"/>
              <a:ext cx="961338" cy="676656"/>
              <a:chOff x="658368" y="5669280"/>
              <a:chExt cx="961338" cy="676656"/>
            </a:xfrm>
          </p:grpSpPr>
          <p:sp>
            <p:nvSpPr>
              <p:cNvPr id="16" name="Arc 1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930138" y="215744"/>
              <a:ext cx="961338" cy="676656"/>
              <a:chOff x="658368" y="5669280"/>
              <a:chExt cx="961338" cy="676656"/>
            </a:xfrm>
          </p:grpSpPr>
          <p:sp>
            <p:nvSpPr>
              <p:cNvPr id="19" name="Arc 18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548630" y="215744"/>
              <a:ext cx="961338" cy="676656"/>
              <a:chOff x="658368" y="5669280"/>
              <a:chExt cx="961338" cy="676656"/>
            </a:xfrm>
          </p:grpSpPr>
          <p:sp>
            <p:nvSpPr>
              <p:cNvPr id="22" name="Arc 2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1026219" y="1986621"/>
            <a:ext cx="7576500" cy="5243487"/>
            <a:chOff x="1026219" y="2367620"/>
            <a:chExt cx="7576500" cy="5243487"/>
          </a:xfrm>
        </p:grpSpPr>
        <p:sp>
          <p:nvSpPr>
            <p:cNvPr id="25" name="Rectangle 24"/>
            <p:cNvSpPr/>
            <p:nvPr/>
          </p:nvSpPr>
          <p:spPr>
            <a:xfrm>
              <a:off x="1026219" y="2367620"/>
              <a:ext cx="7576500" cy="52434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r>
                <a:rPr lang="en-US" sz="1050" dirty="0" smtClean="0"/>
                <a:t>                           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 </a:t>
              </a:r>
              <a:r>
                <a:rPr lang="en-US" sz="3200" dirty="0" smtClean="0"/>
                <a:t>                              cycles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 </a:t>
              </a:r>
              <a:r>
                <a:rPr lang="en-US" sz="3200" dirty="0" smtClean="0"/>
                <a:t>                          boundaries    </a:t>
              </a:r>
              <a:r>
                <a:rPr lang="en-US" sz="3200" baseline="-25000" dirty="0" smtClean="0"/>
                <a:t>               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3227217" y="3966075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/>
            <p:cNvSpPr/>
            <p:nvPr/>
          </p:nvSpPr>
          <p:spPr>
            <a:xfrm rot="240000">
              <a:off x="4639017" y="2494743"/>
              <a:ext cx="374904" cy="566928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48745" y="2385015"/>
              <a:ext cx="8516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r>
                <a:rPr lang="en-US" sz="3200" baseline="-25000" dirty="0"/>
                <a:t>n</a:t>
              </a:r>
              <a:r>
                <a:rPr lang="en-US" sz="3200" dirty="0" smtClean="0"/>
                <a:t> </a:t>
              </a:r>
            </a:p>
          </p:txBody>
        </p:sp>
        <p:sp>
          <p:nvSpPr>
            <p:cNvPr id="29" name="Arc 28"/>
            <p:cNvSpPr/>
            <p:nvPr/>
          </p:nvSpPr>
          <p:spPr>
            <a:xfrm rot="240000">
              <a:off x="7156966" y="2507233"/>
              <a:ext cx="374904" cy="566928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66694" y="2397505"/>
              <a:ext cx="8516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r>
                <a:rPr lang="en-US" sz="3200" baseline="-25000" dirty="0" smtClean="0"/>
                <a:t>n+1</a:t>
              </a:r>
              <a:r>
                <a:rPr lang="en-US" sz="3200" dirty="0" smtClean="0"/>
                <a:t> 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92050" y="3626632"/>
              <a:ext cx="52189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3234141" y="5296111"/>
              <a:ext cx="2424217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598974" y="4956667"/>
              <a:ext cx="52189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8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445506"/>
            <a:ext cx="7556500" cy="37973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512352" y="4997080"/>
            <a:ext cx="3460093" cy="772468"/>
            <a:chOff x="3256081" y="3758785"/>
            <a:chExt cx="3460093" cy="772468"/>
          </a:xfrm>
        </p:grpSpPr>
        <p:grpSp>
          <p:nvGrpSpPr>
            <p:cNvPr id="4" name="Group 3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" name="Arc 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90764" y="3758785"/>
              <a:ext cx="31254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(e</a:t>
              </a:r>
              <a:r>
                <a:rPr lang="en-US" sz="3600" baseline="-25000" dirty="0"/>
                <a:t>4</a:t>
              </a:r>
              <a:r>
                <a:rPr lang="en-US" sz="3600" dirty="0" smtClean="0"/>
                <a:t>)  =  v</a:t>
              </a:r>
              <a:r>
                <a:rPr lang="en-US" sz="3600" baseline="-25000" dirty="0"/>
                <a:t>5</a:t>
              </a:r>
              <a:r>
                <a:rPr lang="en-US" sz="3600" dirty="0" smtClean="0"/>
                <a:t> + v</a:t>
              </a:r>
              <a:r>
                <a:rPr lang="en-US" sz="3600" baseline="-25000" dirty="0"/>
                <a:t>6</a:t>
              </a:r>
              <a:endParaRPr lang="en-US" sz="3600" baseline="-25000" dirty="0" smtClean="0"/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84475" y="4241574"/>
            <a:ext cx="5627767" cy="2419609"/>
            <a:chOff x="236662" y="3663279"/>
            <a:chExt cx="6316880" cy="2715888"/>
          </a:xfrm>
        </p:grpSpPr>
        <p:grpSp>
          <p:nvGrpSpPr>
            <p:cNvPr id="9" name="Group 8"/>
            <p:cNvGrpSpPr/>
            <p:nvPr/>
          </p:nvGrpSpPr>
          <p:grpSpPr>
            <a:xfrm>
              <a:off x="3436413" y="3663279"/>
              <a:ext cx="3117129" cy="2715888"/>
              <a:chOff x="793381" y="1366738"/>
              <a:chExt cx="3688851" cy="321401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30" name="Isosceles Triangle 29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49562" y="2588847"/>
                <a:ext cx="88319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89958" y="258884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6662" y="3663279"/>
              <a:ext cx="3160695" cy="2428302"/>
              <a:chOff x="5038682" y="1366738"/>
              <a:chExt cx="3740408" cy="287368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" name="Oval 19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90407" y="2588847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06716" y="2588847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95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96" y="417480"/>
            <a:ext cx="7594600" cy="40005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512352" y="4997080"/>
            <a:ext cx="3460093" cy="772468"/>
            <a:chOff x="3256081" y="3758785"/>
            <a:chExt cx="3460093" cy="772468"/>
          </a:xfrm>
        </p:grpSpPr>
        <p:grpSp>
          <p:nvGrpSpPr>
            <p:cNvPr id="4" name="Group 3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" name="Arc 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90764" y="3758785"/>
              <a:ext cx="31254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(e</a:t>
              </a:r>
              <a:r>
                <a:rPr lang="en-US" sz="3600" baseline="-25000" dirty="0"/>
                <a:t>5</a:t>
              </a:r>
              <a:r>
                <a:rPr lang="en-US" sz="3600" dirty="0" smtClean="0"/>
                <a:t>)  =  v</a:t>
              </a:r>
              <a:r>
                <a:rPr lang="en-US" sz="3600" baseline="-25000" dirty="0"/>
                <a:t>4</a:t>
              </a:r>
              <a:r>
                <a:rPr lang="en-US" sz="3600" dirty="0" smtClean="0"/>
                <a:t> + v</a:t>
              </a:r>
              <a:r>
                <a:rPr lang="en-US" sz="3600" baseline="-25000" dirty="0"/>
                <a:t>6</a:t>
              </a:r>
              <a:endParaRPr lang="en-US" sz="3600" baseline="-25000" dirty="0" smtClean="0"/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84475" y="4241574"/>
            <a:ext cx="5627767" cy="2419609"/>
            <a:chOff x="236662" y="3663279"/>
            <a:chExt cx="6316880" cy="2715888"/>
          </a:xfrm>
        </p:grpSpPr>
        <p:grpSp>
          <p:nvGrpSpPr>
            <p:cNvPr id="9" name="Group 8"/>
            <p:cNvGrpSpPr/>
            <p:nvPr/>
          </p:nvGrpSpPr>
          <p:grpSpPr>
            <a:xfrm>
              <a:off x="3436413" y="3663279"/>
              <a:ext cx="3117129" cy="2715888"/>
              <a:chOff x="793381" y="1366738"/>
              <a:chExt cx="3688851" cy="321401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30" name="Isosceles Triangle 29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49562" y="2588847"/>
                <a:ext cx="88319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89958" y="258884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6662" y="3663279"/>
              <a:ext cx="3160695" cy="2428302"/>
              <a:chOff x="5038682" y="1366738"/>
              <a:chExt cx="3740408" cy="287368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" name="Oval 19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90407" y="2588847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06716" y="2588847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95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4946201" y="406370"/>
            <a:ext cx="3382244" cy="2975810"/>
            <a:chOff x="793381" y="1412950"/>
            <a:chExt cx="3382244" cy="2975810"/>
          </a:xfrm>
        </p:grpSpPr>
        <p:grpSp>
          <p:nvGrpSpPr>
            <p:cNvPr id="21" name="Group 20"/>
            <p:cNvGrpSpPr/>
            <p:nvPr/>
          </p:nvGrpSpPr>
          <p:grpSpPr>
            <a:xfrm>
              <a:off x="1284670" y="2021707"/>
              <a:ext cx="2239703" cy="1987736"/>
              <a:chOff x="1088696" y="3397905"/>
              <a:chExt cx="2239703" cy="1987736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1284670" y="3565883"/>
                <a:ext cx="1959740" cy="1696575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1088696" y="5049686"/>
                <a:ext cx="2239703" cy="335955"/>
                <a:chOff x="2971800" y="2819400"/>
                <a:chExt cx="1021080" cy="18288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2971800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839718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" name="Oval 4"/>
              <p:cNvSpPr/>
              <p:nvPr/>
            </p:nvSpPr>
            <p:spPr>
              <a:xfrm>
                <a:off x="2090963" y="3397905"/>
                <a:ext cx="335955" cy="335955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524373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93381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63487" y="141295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03746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63487" y="380398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89958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06671" y="406370"/>
            <a:ext cx="3409836" cy="2635477"/>
            <a:chOff x="5038682" y="1412950"/>
            <a:chExt cx="3409836" cy="2635477"/>
          </a:xfrm>
        </p:grpSpPr>
        <p:grpSp>
          <p:nvGrpSpPr>
            <p:cNvPr id="36" name="Group 35"/>
            <p:cNvGrpSpPr/>
            <p:nvPr/>
          </p:nvGrpSpPr>
          <p:grpSpPr>
            <a:xfrm>
              <a:off x="5537717" y="2021707"/>
              <a:ext cx="2239703" cy="1987736"/>
              <a:chOff x="4753821" y="2021707"/>
              <a:chExt cx="2239703" cy="198773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933925" y="2176272"/>
                <a:ext cx="912912" cy="1655064"/>
              </a:xfrm>
              <a:prstGeom prst="line">
                <a:avLst/>
              </a:prstGeom>
              <a:ln w="1270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921799" y="2176272"/>
                <a:ext cx="1012126" cy="1655064"/>
              </a:xfrm>
              <a:prstGeom prst="line">
                <a:avLst/>
              </a:prstGeom>
              <a:ln w="1270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8"/>
              <p:cNvGrpSpPr/>
              <p:nvPr/>
            </p:nvGrpSpPr>
            <p:grpSpPr>
              <a:xfrm>
                <a:off x="4753821" y="3673488"/>
                <a:ext cx="2239703" cy="335955"/>
                <a:chOff x="2971800" y="2819400"/>
                <a:chExt cx="1021080" cy="18288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971800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839718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756088" y="2021707"/>
                <a:ext cx="335955" cy="335955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038682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31117" y="141295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797266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98375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e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06718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12722" y="146395"/>
            <a:ext cx="90312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Counting number of connected components using homology</a:t>
            </a:r>
          </a:p>
        </p:txBody>
      </p:sp>
      <p:sp>
        <p:nvSpPr>
          <p:cNvPr id="2" name="Rectangle 1"/>
          <p:cNvSpPr/>
          <p:nvPr/>
        </p:nvSpPr>
        <p:spPr>
          <a:xfrm>
            <a:off x="493197" y="3051226"/>
            <a:ext cx="203153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: 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endParaRPr lang="en-US" sz="32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118618" y="3070527"/>
            <a:ext cx="699555" cy="676656"/>
            <a:chOff x="658368" y="5669280"/>
            <a:chExt cx="699555" cy="676656"/>
          </a:xfrm>
        </p:grpSpPr>
        <p:sp>
          <p:nvSpPr>
            <p:cNvPr id="17" name="Arc 16"/>
            <p:cNvSpPr/>
            <p:nvPr/>
          </p:nvSpPr>
          <p:spPr>
            <a:xfrm rot="240000">
              <a:off x="658368" y="5779008"/>
              <a:ext cx="374904" cy="566928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8096" y="5669280"/>
              <a:ext cx="58982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20186" y="3338705"/>
            <a:ext cx="3460093" cy="736182"/>
            <a:chOff x="3256081" y="3795071"/>
            <a:chExt cx="3460093" cy="736182"/>
          </a:xfrm>
        </p:grpSpPr>
        <p:grpSp>
          <p:nvGrpSpPr>
            <p:cNvPr id="45" name="Group 44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52" name="Arc 5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590764" y="3795071"/>
              <a:ext cx="31254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(e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) = v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+ v</a:t>
              </a:r>
              <a:r>
                <a:rPr lang="en-US" sz="3200" baseline="-25000" dirty="0" smtClean="0"/>
                <a:t>2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820186" y="4006997"/>
            <a:ext cx="3460093" cy="696498"/>
            <a:chOff x="3256081" y="3834755"/>
            <a:chExt cx="3460093" cy="696498"/>
          </a:xfrm>
        </p:grpSpPr>
        <p:grpSp>
          <p:nvGrpSpPr>
            <p:cNvPr id="55" name="Group 54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57" name="Arc 5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3590764" y="3834755"/>
              <a:ext cx="31254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(e</a:t>
              </a:r>
              <a:r>
                <a:rPr lang="en-US" sz="3200" baseline="-25000" dirty="0"/>
                <a:t>2</a:t>
              </a:r>
              <a:r>
                <a:rPr lang="en-US" sz="3200" dirty="0" smtClean="0"/>
                <a:t>) = v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+ v</a:t>
              </a:r>
              <a:r>
                <a:rPr lang="en-US" sz="3200" baseline="-25000" dirty="0"/>
                <a:t>3</a:t>
              </a:r>
              <a:endParaRPr lang="en-US" sz="3200" baseline="-25000" dirty="0" smtClean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820186" y="4695131"/>
            <a:ext cx="3460093" cy="736182"/>
            <a:chOff x="3256081" y="3795071"/>
            <a:chExt cx="3460093" cy="736182"/>
          </a:xfrm>
        </p:grpSpPr>
        <p:grpSp>
          <p:nvGrpSpPr>
            <p:cNvPr id="60" name="Group 59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2" name="Arc 6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3590764" y="3795071"/>
              <a:ext cx="31254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(e</a:t>
              </a:r>
              <a:r>
                <a:rPr lang="en-US" sz="3200" baseline="-25000" dirty="0"/>
                <a:t>3</a:t>
              </a:r>
              <a:r>
                <a:rPr lang="en-US" sz="3200" dirty="0" smtClean="0"/>
                <a:t>) = v</a:t>
              </a:r>
              <a:r>
                <a:rPr lang="en-US" sz="3200" baseline="-25000" dirty="0"/>
                <a:t>4</a:t>
              </a:r>
              <a:r>
                <a:rPr lang="en-US" sz="3200" dirty="0" smtClean="0"/>
                <a:t> + v</a:t>
              </a:r>
              <a:r>
                <a:rPr lang="en-US" sz="3200" baseline="-25000" dirty="0"/>
                <a:t>5</a:t>
              </a:r>
              <a:endParaRPr lang="en-US" sz="3200" baseline="-25000" dirty="0" smtClean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820186" y="5383265"/>
            <a:ext cx="3460093" cy="736182"/>
            <a:chOff x="3256081" y="3795071"/>
            <a:chExt cx="3460093" cy="736182"/>
          </a:xfrm>
        </p:grpSpPr>
        <p:grpSp>
          <p:nvGrpSpPr>
            <p:cNvPr id="65" name="Group 64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7" name="Arc 6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590764" y="3795071"/>
              <a:ext cx="31254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(e</a:t>
              </a:r>
              <a:r>
                <a:rPr lang="en-US" sz="3200" baseline="-25000" dirty="0"/>
                <a:t>4</a:t>
              </a:r>
              <a:r>
                <a:rPr lang="en-US" sz="3200" dirty="0" smtClean="0"/>
                <a:t>) = v</a:t>
              </a:r>
              <a:r>
                <a:rPr lang="en-US" sz="3200" baseline="-25000" dirty="0"/>
                <a:t>5</a:t>
              </a:r>
              <a:r>
                <a:rPr lang="en-US" sz="3200" dirty="0" smtClean="0"/>
                <a:t> + v</a:t>
              </a:r>
              <a:r>
                <a:rPr lang="en-US" sz="3200" baseline="-25000" dirty="0"/>
                <a:t>6</a:t>
              </a:r>
              <a:endParaRPr lang="en-US" sz="3200" baseline="-25000" dirty="0" smtClean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820186" y="6051577"/>
            <a:ext cx="3460093" cy="736182"/>
            <a:chOff x="3256081" y="3795071"/>
            <a:chExt cx="3460093" cy="736182"/>
          </a:xfrm>
        </p:grpSpPr>
        <p:grpSp>
          <p:nvGrpSpPr>
            <p:cNvPr id="70" name="Group 69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72" name="Arc 7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3590764" y="3795071"/>
              <a:ext cx="31254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(e</a:t>
              </a:r>
              <a:r>
                <a:rPr lang="en-US" sz="3200" baseline="-25000" dirty="0"/>
                <a:t>5</a:t>
              </a:r>
              <a:r>
                <a:rPr lang="en-US" sz="3200" dirty="0" smtClean="0"/>
                <a:t>) = v</a:t>
              </a:r>
              <a:r>
                <a:rPr lang="en-US" sz="3200" baseline="-25000" dirty="0"/>
                <a:t>4</a:t>
              </a:r>
              <a:r>
                <a:rPr lang="en-US" sz="3200" dirty="0" smtClean="0"/>
                <a:t> + v</a:t>
              </a:r>
              <a:r>
                <a:rPr lang="en-US" sz="3200" baseline="-25000" dirty="0"/>
                <a:t>6</a:t>
              </a:r>
              <a:endParaRPr lang="en-US" sz="3200" baseline="-25000" dirty="0" smtClean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438305" y="3526973"/>
            <a:ext cx="3697753" cy="1526680"/>
            <a:chOff x="5612265" y="3387813"/>
            <a:chExt cx="3697753" cy="1526680"/>
          </a:xfrm>
        </p:grpSpPr>
        <p:sp>
          <p:nvSpPr>
            <p:cNvPr id="15" name="TextBox 14"/>
            <p:cNvSpPr txBox="1"/>
            <p:nvPr/>
          </p:nvSpPr>
          <p:spPr>
            <a:xfrm>
              <a:off x="5955773" y="3387813"/>
              <a:ext cx="335424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Extend linearly: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55773" y="4209083"/>
              <a:ext cx="318822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930000"/>
                  </a:solidFill>
                  <a:latin typeface="Symbol"/>
                </a:rPr>
                <a:t>(</a:t>
              </a:r>
              <a:r>
                <a:rPr lang="en-US" sz="3200" dirty="0" err="1" smtClean="0">
                  <a:solidFill>
                    <a:srgbClr val="930000"/>
                  </a:solidFill>
                  <a:latin typeface="Symbol"/>
                </a:rPr>
                <a:t>S</a:t>
              </a:r>
              <a:r>
                <a:rPr lang="en-US" sz="3200" dirty="0" err="1" smtClean="0">
                  <a:solidFill>
                    <a:srgbClr val="930000"/>
                  </a:solidFill>
                </a:rPr>
                <a:t>n</a:t>
              </a:r>
              <a:r>
                <a:rPr lang="en-US" sz="3200" baseline="-25000" dirty="0" err="1" smtClean="0">
                  <a:solidFill>
                    <a:srgbClr val="930000"/>
                  </a:solidFill>
                </a:rPr>
                <a:t>i</a:t>
              </a:r>
              <a:r>
                <a:rPr lang="en-US" sz="3200" dirty="0" err="1" smtClean="0">
                  <a:solidFill>
                    <a:srgbClr val="930000"/>
                  </a:solidFill>
                </a:rPr>
                <a:t>e</a:t>
              </a:r>
              <a:r>
                <a:rPr lang="en-US" sz="3200" baseline="-25000" dirty="0" err="1" smtClean="0">
                  <a:solidFill>
                    <a:srgbClr val="930000"/>
                  </a:solidFill>
                </a:rPr>
                <a:t>i</a:t>
              </a:r>
              <a:r>
                <a:rPr lang="en-US" sz="3200" dirty="0">
                  <a:solidFill>
                    <a:srgbClr val="930000"/>
                  </a:solidFill>
                </a:rPr>
                <a:t>)</a:t>
              </a:r>
              <a:r>
                <a:rPr lang="en-US" sz="3200" dirty="0" smtClean="0">
                  <a:solidFill>
                    <a:srgbClr val="930000"/>
                  </a:solidFill>
                </a:rPr>
                <a:t>  =  </a:t>
              </a:r>
              <a:r>
                <a:rPr lang="en-US" sz="3200" dirty="0" err="1" smtClean="0">
                  <a:solidFill>
                    <a:srgbClr val="930000"/>
                  </a:solidFill>
                </a:rPr>
                <a:t>n</a:t>
              </a:r>
              <a:r>
                <a:rPr lang="en-US" sz="3200" baseline="-25000" dirty="0" err="1" smtClean="0">
                  <a:solidFill>
                    <a:srgbClr val="930000"/>
                  </a:solidFill>
                </a:rPr>
                <a:t>i</a:t>
              </a:r>
              <a:r>
                <a:rPr lang="en-US" sz="3200" baseline="-25000" dirty="0" smtClean="0">
                  <a:solidFill>
                    <a:srgbClr val="930000"/>
                  </a:solidFill>
                </a:rPr>
                <a:t> </a:t>
              </a:r>
              <a:r>
                <a:rPr lang="en-US" sz="3200" dirty="0" smtClean="0">
                  <a:solidFill>
                    <a:srgbClr val="930000"/>
                  </a:solidFill>
                  <a:latin typeface="Symbol"/>
                </a:rPr>
                <a:t>S</a:t>
              </a:r>
              <a:r>
                <a:rPr lang="en-US" sz="3200" dirty="0" smtClean="0">
                  <a:solidFill>
                    <a:srgbClr val="930000"/>
                  </a:solidFill>
                </a:rPr>
                <a:t>   (</a:t>
              </a:r>
              <a:r>
                <a:rPr lang="en-US" sz="3200" dirty="0" err="1" smtClean="0">
                  <a:solidFill>
                    <a:srgbClr val="930000"/>
                  </a:solidFill>
                </a:rPr>
                <a:t>e</a:t>
              </a:r>
              <a:r>
                <a:rPr lang="en-US" sz="3200" baseline="-25000" dirty="0" err="1" smtClean="0">
                  <a:solidFill>
                    <a:srgbClr val="930000"/>
                  </a:solidFill>
                </a:rPr>
                <a:t>i</a:t>
              </a:r>
              <a:r>
                <a:rPr lang="en-US" sz="3200" dirty="0">
                  <a:solidFill>
                    <a:srgbClr val="930000"/>
                  </a:solidFill>
                </a:rPr>
                <a:t>)</a:t>
              </a:r>
              <a:endParaRPr lang="en-US" sz="3200" baseline="-25000" dirty="0">
                <a:solidFill>
                  <a:srgbClr val="9300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8087786" y="4241319"/>
              <a:ext cx="689134" cy="660788"/>
              <a:chOff x="8087786" y="4235372"/>
              <a:chExt cx="689134" cy="660788"/>
            </a:xfrm>
          </p:grpSpPr>
          <p:sp>
            <p:nvSpPr>
              <p:cNvPr id="79" name="Arc 78"/>
              <p:cNvSpPr/>
              <p:nvPr/>
            </p:nvSpPr>
            <p:spPr>
              <a:xfrm rot="240000">
                <a:off x="8087786" y="4329232"/>
                <a:ext cx="374904" cy="566928"/>
              </a:xfrm>
              <a:prstGeom prst="arc">
                <a:avLst/>
              </a:prstGeom>
              <a:ln w="28575" cmpd="sng">
                <a:solidFill>
                  <a:srgbClr val="93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9300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8187093" y="4235372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930000"/>
                    </a:solidFill>
                  </a:rPr>
                  <a:t>o</a:t>
                </a: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612265" y="4241319"/>
              <a:ext cx="689134" cy="660788"/>
              <a:chOff x="8087786" y="4235372"/>
              <a:chExt cx="689134" cy="660788"/>
            </a:xfrm>
          </p:grpSpPr>
          <p:sp>
            <p:nvSpPr>
              <p:cNvPr id="85" name="Arc 84"/>
              <p:cNvSpPr/>
              <p:nvPr/>
            </p:nvSpPr>
            <p:spPr>
              <a:xfrm rot="240000">
                <a:off x="8087786" y="4329232"/>
                <a:ext cx="374904" cy="566928"/>
              </a:xfrm>
              <a:prstGeom prst="arc">
                <a:avLst/>
              </a:prstGeom>
              <a:ln w="28575" cmpd="sng">
                <a:solidFill>
                  <a:srgbClr val="93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930000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8187093" y="4235372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930000"/>
                    </a:solidFill>
                  </a:rPr>
                  <a:t>o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694176" y="3387813"/>
              <a:ext cx="3386760" cy="1526680"/>
            </a:xfrm>
            <a:prstGeom prst="rect">
              <a:avLst/>
            </a:prstGeom>
            <a:ln>
              <a:solidFill>
                <a:srgbClr val="930000"/>
              </a:solidFill>
            </a:ln>
          </p:spPr>
          <p:txBody>
            <a:bodyPr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8328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742610"/>
            <a:ext cx="61087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59" y="293815"/>
            <a:ext cx="5526190" cy="3538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67" y="4023760"/>
            <a:ext cx="8272052" cy="26995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45265" y="1165468"/>
            <a:ext cx="1304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988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032752" y="5576854"/>
            <a:ext cx="7576500" cy="676656"/>
            <a:chOff x="1032752" y="5576854"/>
            <a:chExt cx="7576500" cy="676656"/>
          </a:xfrm>
        </p:grpSpPr>
        <p:sp>
          <p:nvSpPr>
            <p:cNvPr id="4" name="Rectangle 3"/>
            <p:cNvSpPr/>
            <p:nvPr/>
          </p:nvSpPr>
          <p:spPr>
            <a:xfrm>
              <a:off x="1032752" y="5576854"/>
              <a:ext cx="75765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ym typeface="Wingdings"/>
                </a:rPr>
                <a:t>Z</a:t>
              </a:r>
              <a:r>
                <a:rPr lang="en-US" sz="3200" baseline="-25000" dirty="0" smtClean="0">
                  <a:sym typeface="Wingdings"/>
                </a:rPr>
                <a:t>1 </a:t>
              </a:r>
              <a:r>
                <a:rPr lang="en-US" sz="3200" dirty="0" smtClean="0">
                  <a:sym typeface="Wingdings"/>
                </a:rPr>
                <a:t> </a:t>
              </a:r>
              <a:r>
                <a:rPr lang="en-US" sz="3200" dirty="0" smtClean="0"/>
                <a:t>= </a:t>
              </a:r>
              <a:r>
                <a:rPr lang="en-US" sz="3200" dirty="0"/>
                <a:t> </a:t>
              </a:r>
              <a:r>
                <a:rPr lang="en-US" sz="3200" dirty="0" smtClean="0"/>
                <a:t>kernel of        =   null space of M</a:t>
              </a:r>
              <a:r>
                <a:rPr lang="en-US" sz="3200" baseline="-25000" dirty="0"/>
                <a:t>1</a:t>
              </a:r>
              <a:r>
                <a:rPr lang="en-US" sz="3200" baseline="-25000" dirty="0" smtClean="0"/>
                <a:t>        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462227" y="5576854"/>
              <a:ext cx="961338" cy="676656"/>
              <a:chOff x="658368" y="5669280"/>
              <a:chExt cx="961338" cy="676656"/>
            </a:xfrm>
          </p:grpSpPr>
          <p:sp>
            <p:nvSpPr>
              <p:cNvPr id="10" name="Arc 9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099502" y="194464"/>
            <a:ext cx="3192424" cy="974266"/>
            <a:chOff x="34793" y="607110"/>
            <a:chExt cx="3192424" cy="974266"/>
          </a:xfrm>
        </p:grpSpPr>
        <p:sp>
          <p:nvSpPr>
            <p:cNvPr id="13" name="Rectangle 12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18" name="Arc 17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16" name="Arc 1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43" y="1411730"/>
            <a:ext cx="7623810" cy="412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8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032752" y="5576854"/>
            <a:ext cx="7576500" cy="676656"/>
            <a:chOff x="1032752" y="5576854"/>
            <a:chExt cx="7576500" cy="676656"/>
          </a:xfrm>
        </p:grpSpPr>
        <p:sp>
          <p:nvSpPr>
            <p:cNvPr id="4" name="Rectangle 3"/>
            <p:cNvSpPr/>
            <p:nvPr/>
          </p:nvSpPr>
          <p:spPr>
            <a:xfrm>
              <a:off x="1032752" y="5576854"/>
              <a:ext cx="75765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ym typeface="Wingdings"/>
                </a:rPr>
                <a:t>Z</a:t>
              </a:r>
              <a:r>
                <a:rPr lang="en-US" sz="3200" baseline="-25000" dirty="0" smtClean="0">
                  <a:sym typeface="Wingdings"/>
                </a:rPr>
                <a:t>1 </a:t>
              </a:r>
              <a:r>
                <a:rPr lang="en-US" sz="3200" dirty="0" smtClean="0">
                  <a:sym typeface="Wingdings"/>
                </a:rPr>
                <a:t> </a:t>
              </a:r>
              <a:r>
                <a:rPr lang="en-US" sz="3200" dirty="0" smtClean="0"/>
                <a:t>= </a:t>
              </a:r>
              <a:r>
                <a:rPr lang="en-US" sz="3200" dirty="0"/>
                <a:t> </a:t>
              </a:r>
              <a:r>
                <a:rPr lang="en-US" sz="3200" dirty="0" smtClean="0"/>
                <a:t>kernel of        =   null space of M</a:t>
              </a:r>
              <a:r>
                <a:rPr lang="en-US" sz="3200" baseline="-25000" dirty="0"/>
                <a:t>1</a:t>
              </a:r>
              <a:r>
                <a:rPr lang="en-US" sz="3200" baseline="-25000" dirty="0" smtClean="0"/>
                <a:t>        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462227" y="5576854"/>
              <a:ext cx="961338" cy="676656"/>
              <a:chOff x="658368" y="5669280"/>
              <a:chExt cx="961338" cy="676656"/>
            </a:xfrm>
          </p:grpSpPr>
          <p:sp>
            <p:nvSpPr>
              <p:cNvPr id="10" name="Arc 9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099502" y="194464"/>
            <a:ext cx="3192424" cy="974266"/>
            <a:chOff x="34793" y="607110"/>
            <a:chExt cx="3192424" cy="974266"/>
          </a:xfrm>
        </p:grpSpPr>
        <p:sp>
          <p:nvSpPr>
            <p:cNvPr id="13" name="Rectangle 12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18" name="Arc 17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16" name="Arc 1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43" y="1411730"/>
            <a:ext cx="7623810" cy="41262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616" y="2191326"/>
            <a:ext cx="11938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482" y="3631930"/>
            <a:ext cx="901700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824" y="3612880"/>
            <a:ext cx="914400" cy="3086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190" y="3625580"/>
            <a:ext cx="952500" cy="306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7508" y="163445"/>
            <a:ext cx="939800" cy="309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4190" y="95250"/>
            <a:ext cx="9525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425" y="1113283"/>
            <a:ext cx="33401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076463" y="4474964"/>
            <a:ext cx="2048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b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 =  </a:t>
            </a:r>
          </a:p>
          <a:p>
            <a:r>
              <a:rPr lang="en-US" sz="3200" dirty="0" smtClean="0"/>
              <a:t>e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+ e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+ e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42720" y="4474964"/>
            <a:ext cx="2048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4</a:t>
            </a:r>
            <a:r>
              <a:rPr lang="en-US" sz="3200" dirty="0" smtClean="0"/>
              <a:t> =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{v</a:t>
            </a:r>
            <a:r>
              <a:rPr lang="en-US" sz="3200" baseline="-25000" dirty="0"/>
              <a:t>5</a:t>
            </a:r>
            <a:r>
              <a:rPr lang="en-US" sz="3200" dirty="0" smtClean="0"/>
              <a:t>, v</a:t>
            </a:r>
            <a:r>
              <a:rPr lang="en-US" sz="3200" baseline="-25000" dirty="0"/>
              <a:t>6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4376" y="4474964"/>
            <a:ext cx="2048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3</a:t>
            </a:r>
            <a:r>
              <a:rPr lang="en-US" sz="3200" dirty="0" smtClean="0"/>
              <a:t> =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{v</a:t>
            </a:r>
            <a:r>
              <a:rPr lang="en-US" sz="3200" baseline="-25000" dirty="0"/>
              <a:t>4</a:t>
            </a:r>
            <a:r>
              <a:rPr lang="en-US" sz="3200" dirty="0" smtClean="0"/>
              <a:t>, v</a:t>
            </a:r>
            <a:r>
              <a:rPr lang="en-US" sz="3200" baseline="-25000" dirty="0"/>
              <a:t>5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98727" y="1113283"/>
            <a:ext cx="3244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2</a:t>
            </a:r>
            <a:r>
              <a:rPr lang="en-US" sz="3200" dirty="0" smtClean="0"/>
              <a:t> =  {v</a:t>
            </a:r>
            <a:r>
              <a:rPr lang="en-US" sz="3200" baseline="-25000" dirty="0"/>
              <a:t>2</a:t>
            </a:r>
            <a:r>
              <a:rPr lang="en-US" sz="3200" dirty="0" smtClean="0"/>
              <a:t>, v</a:t>
            </a:r>
            <a:r>
              <a:rPr lang="en-US" sz="3200" baseline="-25000" dirty="0"/>
              <a:t>3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44692" y="228601"/>
            <a:ext cx="188274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New basis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90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032752" y="5402904"/>
            <a:ext cx="7576500" cy="1077218"/>
            <a:chOff x="1032752" y="5576854"/>
            <a:chExt cx="7576500" cy="1077218"/>
          </a:xfrm>
        </p:grpSpPr>
        <p:sp>
          <p:nvSpPr>
            <p:cNvPr id="4" name="Rectangle 3"/>
            <p:cNvSpPr/>
            <p:nvPr/>
          </p:nvSpPr>
          <p:spPr>
            <a:xfrm>
              <a:off x="1032752" y="5576854"/>
              <a:ext cx="75765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ym typeface="Wingdings"/>
                </a:rPr>
                <a:t>Z</a:t>
              </a:r>
              <a:r>
                <a:rPr lang="en-US" sz="3200" baseline="-25000" dirty="0" smtClean="0">
                  <a:sym typeface="Wingdings"/>
                </a:rPr>
                <a:t>1 </a:t>
              </a:r>
              <a:r>
                <a:rPr lang="en-US" sz="3200" dirty="0" smtClean="0">
                  <a:sym typeface="Wingdings"/>
                </a:rPr>
                <a:t> </a:t>
              </a:r>
              <a:r>
                <a:rPr lang="en-US" sz="3200" dirty="0" smtClean="0"/>
                <a:t>= </a:t>
              </a:r>
              <a:r>
                <a:rPr lang="en-US" sz="3200" dirty="0"/>
                <a:t> </a:t>
              </a:r>
              <a:r>
                <a:rPr lang="en-US" sz="3200" dirty="0" smtClean="0"/>
                <a:t>kernel of        =   null space of M</a:t>
              </a:r>
              <a:r>
                <a:rPr lang="en-US" sz="3200" baseline="-25000" dirty="0" smtClean="0"/>
                <a:t>1</a:t>
              </a:r>
            </a:p>
            <a:p>
              <a:r>
                <a:rPr lang="en-US" sz="3200" dirty="0" smtClean="0"/>
                <a:t>										= &lt;e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&gt;</a:t>
              </a:r>
              <a:r>
                <a:rPr lang="en-US" sz="3200" baseline="-25000" dirty="0" smtClean="0"/>
                <a:t>        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462227" y="5576854"/>
              <a:ext cx="961338" cy="676656"/>
              <a:chOff x="658368" y="5669280"/>
              <a:chExt cx="961338" cy="676656"/>
            </a:xfrm>
          </p:grpSpPr>
          <p:sp>
            <p:nvSpPr>
              <p:cNvPr id="10" name="Arc 9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3099502" y="194464"/>
            <a:ext cx="3192424" cy="974266"/>
            <a:chOff x="34793" y="607110"/>
            <a:chExt cx="3192424" cy="974266"/>
          </a:xfrm>
        </p:grpSpPr>
        <p:sp>
          <p:nvSpPr>
            <p:cNvPr id="13" name="Rectangle 12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18" name="Arc 17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16" name="Arc 1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43" y="1255175"/>
            <a:ext cx="7623810" cy="41262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616" y="2104351"/>
            <a:ext cx="11938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87" y="1295400"/>
            <a:ext cx="4984164" cy="379476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099502" y="124884"/>
            <a:ext cx="3192424" cy="974266"/>
            <a:chOff x="34793" y="607110"/>
            <a:chExt cx="3192424" cy="974266"/>
          </a:xfrm>
        </p:grpSpPr>
        <p:sp>
          <p:nvSpPr>
            <p:cNvPr id="4" name="Rectangle 3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9" name="Arc 8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7" name="Arc 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1076458" y="5477305"/>
            <a:ext cx="7550052" cy="913070"/>
            <a:chOff x="954686" y="5703440"/>
            <a:chExt cx="7550052" cy="913070"/>
          </a:xfrm>
        </p:grpSpPr>
        <p:sp>
          <p:nvSpPr>
            <p:cNvPr id="12" name="Rectangle 11"/>
            <p:cNvSpPr/>
            <p:nvPr/>
          </p:nvSpPr>
          <p:spPr>
            <a:xfrm>
              <a:off x="954686" y="5703440"/>
              <a:ext cx="7550052" cy="9130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=  image of       =  column space of M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377838" y="5703440"/>
              <a:ext cx="961338" cy="676656"/>
              <a:chOff x="658368" y="5669280"/>
              <a:chExt cx="961338" cy="676656"/>
            </a:xfrm>
          </p:grpSpPr>
          <p:sp>
            <p:nvSpPr>
              <p:cNvPr id="21" name="Arc 20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6419916" y="169766"/>
            <a:ext cx="2646293" cy="4527866"/>
            <a:chOff x="296368" y="1158812"/>
            <a:chExt cx="2940326" cy="5030962"/>
          </a:xfrm>
        </p:grpSpPr>
        <p:grpSp>
          <p:nvGrpSpPr>
            <p:cNvPr id="52" name="Group 51"/>
            <p:cNvGrpSpPr/>
            <p:nvPr/>
          </p:nvGrpSpPr>
          <p:grpSpPr>
            <a:xfrm>
              <a:off x="296368" y="3770165"/>
              <a:ext cx="2777079" cy="2419609"/>
              <a:chOff x="793381" y="1366738"/>
              <a:chExt cx="3688851" cy="3214016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73" name="Isosceles Triangle 72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4" name="Group 73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5" name="Oval 74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TextBox 66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046861" y="2588847"/>
                <a:ext cx="883191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15633" y="2588847"/>
                <a:ext cx="1045157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20801" y="1158812"/>
              <a:ext cx="2815893" cy="2163396"/>
              <a:chOff x="5038682" y="1366738"/>
              <a:chExt cx="3740408" cy="2873683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2" name="Group 61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64" name="Oval 63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Oval 64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63" name="Oval 62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287707" y="2588848"/>
                <a:ext cx="932739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232390" y="2588848"/>
                <a:ext cx="1241800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8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022207" y="784600"/>
            <a:ext cx="2753393" cy="9915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txBody>
          <a:bodyPr rtlCol="0" anchor="ctr">
            <a:spAutoFit/>
          </a:bodyPr>
          <a:lstStyle/>
          <a:p>
            <a:pPr algn="ctr"/>
            <a:endParaRPr lang="en-US" sz="3200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4912848" y="572622"/>
            <a:ext cx="3382244" cy="2975810"/>
            <a:chOff x="793381" y="1412950"/>
            <a:chExt cx="3382244" cy="2975810"/>
          </a:xfrm>
        </p:grpSpPr>
        <p:grpSp>
          <p:nvGrpSpPr>
            <p:cNvPr id="21" name="Group 20"/>
            <p:cNvGrpSpPr/>
            <p:nvPr/>
          </p:nvGrpSpPr>
          <p:grpSpPr>
            <a:xfrm>
              <a:off x="1284670" y="2021707"/>
              <a:ext cx="2239703" cy="1987736"/>
              <a:chOff x="1088696" y="3397905"/>
              <a:chExt cx="2239703" cy="1987736"/>
            </a:xfrm>
          </p:grpSpPr>
          <p:sp>
            <p:nvSpPr>
              <p:cNvPr id="3" name="Isosceles Triangle 2"/>
              <p:cNvSpPr/>
              <p:nvPr/>
            </p:nvSpPr>
            <p:spPr>
              <a:xfrm>
                <a:off x="1284670" y="3565883"/>
                <a:ext cx="1959740" cy="1696575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1088696" y="5049686"/>
                <a:ext cx="2239703" cy="335955"/>
                <a:chOff x="2971800" y="2819400"/>
                <a:chExt cx="1021080" cy="182880"/>
              </a:xfrm>
            </p:grpSpPr>
            <p:sp>
              <p:nvSpPr>
                <p:cNvPr id="6" name="Oval 5"/>
                <p:cNvSpPr/>
                <p:nvPr/>
              </p:nvSpPr>
              <p:spPr>
                <a:xfrm>
                  <a:off x="2971800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3839718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" name="Oval 4"/>
              <p:cNvSpPr/>
              <p:nvPr/>
            </p:nvSpPr>
            <p:spPr>
              <a:xfrm>
                <a:off x="2090963" y="3397905"/>
                <a:ext cx="335955" cy="335955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3524373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6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93381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63487" y="141295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403746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63487" y="3803984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5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89958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4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73318" y="572622"/>
            <a:ext cx="3409836" cy="2635477"/>
            <a:chOff x="5038682" y="1412950"/>
            <a:chExt cx="3409836" cy="2635477"/>
          </a:xfrm>
        </p:grpSpPr>
        <p:grpSp>
          <p:nvGrpSpPr>
            <p:cNvPr id="36" name="Group 35"/>
            <p:cNvGrpSpPr/>
            <p:nvPr/>
          </p:nvGrpSpPr>
          <p:grpSpPr>
            <a:xfrm>
              <a:off x="5537717" y="2021707"/>
              <a:ext cx="2239703" cy="1987736"/>
              <a:chOff x="4753821" y="2021707"/>
              <a:chExt cx="2239703" cy="198773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5933925" y="2176272"/>
                <a:ext cx="912912" cy="1655064"/>
              </a:xfrm>
              <a:prstGeom prst="line">
                <a:avLst/>
              </a:prstGeom>
              <a:ln w="1270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4921799" y="2176272"/>
                <a:ext cx="1012126" cy="1655064"/>
              </a:xfrm>
              <a:prstGeom prst="line">
                <a:avLst/>
              </a:prstGeom>
              <a:ln w="1270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8"/>
              <p:cNvGrpSpPr/>
              <p:nvPr/>
            </p:nvGrpSpPr>
            <p:grpSpPr>
              <a:xfrm>
                <a:off x="4753821" y="3673488"/>
                <a:ext cx="2239703" cy="335955"/>
                <a:chOff x="2971800" y="2819400"/>
                <a:chExt cx="1021080" cy="18288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971800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3839718" y="2819400"/>
                  <a:ext cx="153162" cy="182880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5756088" y="2021707"/>
                <a:ext cx="335955" cy="335955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5038682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531117" y="141295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797266" y="3463651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98375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e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06718" y="258884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37807" y="96110"/>
            <a:ext cx="90312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Counting number of connected components using homology</a:t>
            </a:r>
          </a:p>
        </p:txBody>
      </p:sp>
      <p:sp>
        <p:nvSpPr>
          <p:cNvPr id="2" name="Rectangle 1"/>
          <p:cNvSpPr/>
          <p:nvPr/>
        </p:nvSpPr>
        <p:spPr>
          <a:xfrm>
            <a:off x="264519" y="3602667"/>
            <a:ext cx="8879479" cy="275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smtClean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r>
              <a:rPr lang="en-US" sz="3200" baseline="-25000" dirty="0" smtClean="0">
                <a:solidFill>
                  <a:srgbClr val="008000"/>
                </a:solidFill>
              </a:rPr>
              <a:t>0</a:t>
            </a:r>
            <a:r>
              <a:rPr lang="en-US" sz="3200" dirty="0" smtClean="0"/>
              <a:t> = &lt;</a:t>
            </a:r>
            <a:r>
              <a:rPr lang="en-US" sz="3200" dirty="0" smtClean="0">
                <a:solidFill>
                  <a:srgbClr val="660066"/>
                </a:solidFill>
              </a:rPr>
              <a:t>v</a:t>
            </a:r>
            <a:r>
              <a:rPr lang="en-US" sz="3200" baseline="-25000" dirty="0" smtClean="0">
                <a:solidFill>
                  <a:srgbClr val="660066"/>
                </a:solidFill>
              </a:rPr>
              <a:t>1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2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3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4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5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6 </a:t>
            </a:r>
            <a:r>
              <a:rPr lang="en-US" sz="3200" dirty="0" smtClean="0">
                <a:solidFill>
                  <a:srgbClr val="008000"/>
                </a:solidFill>
              </a:rPr>
              <a:t>: v</a:t>
            </a:r>
            <a:r>
              <a:rPr lang="en-US" sz="3200" baseline="-250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>
                <a:solidFill>
                  <a:srgbClr val="008000"/>
                </a:solidFill>
              </a:rPr>
              <a:t> + v</a:t>
            </a:r>
            <a:r>
              <a:rPr lang="en-US" sz="3200" baseline="-25000" dirty="0" smtClean="0">
                <a:solidFill>
                  <a:srgbClr val="008000"/>
                </a:solidFill>
              </a:rPr>
              <a:t>2 </a:t>
            </a:r>
            <a:r>
              <a:rPr lang="en-US" sz="3200" dirty="0" smtClean="0">
                <a:solidFill>
                  <a:srgbClr val="008000"/>
                </a:solidFill>
              </a:rPr>
              <a:t>= 0, v</a:t>
            </a:r>
            <a:r>
              <a:rPr lang="en-US" sz="3200" baseline="-25000" dirty="0">
                <a:solidFill>
                  <a:srgbClr val="008000"/>
                </a:solidFill>
              </a:rPr>
              <a:t>2</a:t>
            </a:r>
            <a:r>
              <a:rPr lang="en-US" sz="3200" dirty="0" smtClean="0">
                <a:solidFill>
                  <a:srgbClr val="008000"/>
                </a:solidFill>
              </a:rPr>
              <a:t> + v</a:t>
            </a:r>
            <a:r>
              <a:rPr lang="en-US" sz="3200" baseline="-25000" dirty="0">
                <a:solidFill>
                  <a:srgbClr val="008000"/>
                </a:solidFill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= 0, </a:t>
            </a:r>
          </a:p>
          <a:p>
            <a:r>
              <a:rPr lang="en-US" sz="3200" dirty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                                  v</a:t>
            </a:r>
            <a:r>
              <a:rPr lang="en-US" sz="3200" baseline="-25000" dirty="0" smtClean="0">
                <a:solidFill>
                  <a:srgbClr val="008000"/>
                </a:solidFill>
              </a:rPr>
              <a:t>4</a:t>
            </a:r>
            <a:r>
              <a:rPr lang="en-US" sz="3200" dirty="0" smtClean="0">
                <a:solidFill>
                  <a:srgbClr val="008000"/>
                </a:solidFill>
              </a:rPr>
              <a:t> + v</a:t>
            </a:r>
            <a:r>
              <a:rPr lang="en-US" sz="3200" baseline="-25000" dirty="0">
                <a:solidFill>
                  <a:srgbClr val="008000"/>
                </a:solidFill>
              </a:rPr>
              <a:t>5</a:t>
            </a:r>
            <a:r>
              <a:rPr lang="en-US" sz="3200" baseline="-250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= 0, v</a:t>
            </a:r>
            <a:r>
              <a:rPr lang="en-US" sz="3200" baseline="-25000" dirty="0" smtClean="0">
                <a:solidFill>
                  <a:srgbClr val="008000"/>
                </a:solidFill>
              </a:rPr>
              <a:t>5</a:t>
            </a:r>
            <a:r>
              <a:rPr lang="en-US" sz="3200" dirty="0" smtClean="0">
                <a:solidFill>
                  <a:srgbClr val="008000"/>
                </a:solidFill>
              </a:rPr>
              <a:t> + v</a:t>
            </a:r>
            <a:r>
              <a:rPr lang="en-US" sz="3200" baseline="-25000" dirty="0">
                <a:solidFill>
                  <a:srgbClr val="008000"/>
                </a:solidFill>
              </a:rPr>
              <a:t>6</a:t>
            </a:r>
            <a:r>
              <a:rPr lang="en-US" sz="3200" baseline="-250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= 0, v</a:t>
            </a:r>
            <a:r>
              <a:rPr lang="en-US" sz="3200" baseline="-25000" dirty="0" smtClean="0">
                <a:solidFill>
                  <a:srgbClr val="008000"/>
                </a:solidFill>
              </a:rPr>
              <a:t>4</a:t>
            </a:r>
            <a:r>
              <a:rPr lang="en-US" sz="3200" dirty="0" smtClean="0">
                <a:solidFill>
                  <a:srgbClr val="008000"/>
                </a:solidFill>
              </a:rPr>
              <a:t> + v</a:t>
            </a:r>
            <a:r>
              <a:rPr lang="en-US" sz="3200" baseline="-25000" dirty="0">
                <a:solidFill>
                  <a:srgbClr val="008000"/>
                </a:solidFill>
              </a:rPr>
              <a:t>6</a:t>
            </a:r>
            <a:r>
              <a:rPr lang="en-US" sz="3200" baseline="-25000" dirty="0" smtClean="0">
                <a:solidFill>
                  <a:srgbClr val="008000"/>
                </a:solidFill>
              </a:rPr>
              <a:t> </a:t>
            </a:r>
            <a:r>
              <a:rPr lang="en-US" sz="3200" dirty="0" smtClean="0">
                <a:solidFill>
                  <a:srgbClr val="008000"/>
                </a:solidFill>
              </a:rPr>
              <a:t>= 0</a:t>
            </a:r>
            <a:r>
              <a:rPr lang="en-US" sz="3200" dirty="0" smtClean="0"/>
              <a:t>&gt;</a:t>
            </a:r>
          </a:p>
          <a:p>
            <a:endParaRPr lang="en-US" sz="3200" baseline="-25000" dirty="0"/>
          </a:p>
          <a:p>
            <a:pPr>
              <a:lnSpc>
                <a:spcPct val="140000"/>
              </a:lnSpc>
            </a:pP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smtClean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r>
              <a:rPr lang="en-US" sz="3200" baseline="-25000" dirty="0" smtClean="0">
                <a:solidFill>
                  <a:srgbClr val="008000"/>
                </a:solidFill>
              </a:rPr>
              <a:t>0</a:t>
            </a:r>
            <a:r>
              <a:rPr lang="en-US" sz="3200" dirty="0" smtClean="0"/>
              <a:t> = &lt;</a:t>
            </a:r>
            <a:r>
              <a:rPr lang="en-US" sz="3200" dirty="0" smtClean="0">
                <a:solidFill>
                  <a:srgbClr val="660066"/>
                </a:solidFill>
              </a:rPr>
              <a:t>[v</a:t>
            </a:r>
            <a:r>
              <a:rPr lang="en-US" sz="3200" baseline="-25000" dirty="0" smtClean="0">
                <a:solidFill>
                  <a:srgbClr val="660066"/>
                </a:solidFill>
              </a:rPr>
              <a:t>1</a:t>
            </a:r>
            <a:r>
              <a:rPr lang="en-US" sz="3200" dirty="0" smtClean="0">
                <a:solidFill>
                  <a:srgbClr val="660066"/>
                </a:solidFill>
              </a:rPr>
              <a:t>],  [v</a:t>
            </a:r>
            <a:r>
              <a:rPr lang="en-US" sz="3200" baseline="-25000" dirty="0" smtClean="0">
                <a:solidFill>
                  <a:srgbClr val="660066"/>
                </a:solidFill>
              </a:rPr>
              <a:t>4</a:t>
            </a:r>
            <a:r>
              <a:rPr lang="en-US" sz="3200" dirty="0" smtClean="0">
                <a:solidFill>
                  <a:srgbClr val="660066"/>
                </a:solidFill>
              </a:rPr>
              <a:t>]</a:t>
            </a:r>
            <a:r>
              <a:rPr lang="en-US" sz="3200" dirty="0" smtClean="0"/>
              <a:t>&gt; where [</a:t>
            </a:r>
            <a:r>
              <a:rPr lang="en-US" sz="3200" dirty="0" smtClean="0">
                <a:solidFill>
                  <a:srgbClr val="660066"/>
                </a:solidFill>
              </a:rPr>
              <a:t>v</a:t>
            </a:r>
            <a:r>
              <a:rPr lang="en-US" sz="3200" baseline="-25000" dirty="0" smtClean="0">
                <a:solidFill>
                  <a:srgbClr val="660066"/>
                </a:solidFill>
              </a:rPr>
              <a:t>1</a:t>
            </a:r>
            <a:r>
              <a:rPr lang="en-US" sz="3200" dirty="0" smtClean="0">
                <a:solidFill>
                  <a:srgbClr val="660066"/>
                </a:solidFill>
              </a:rPr>
              <a:t>]  =  </a:t>
            </a:r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660066"/>
                </a:solidFill>
              </a:rPr>
              <a:t>v</a:t>
            </a:r>
            <a:r>
              <a:rPr lang="en-US" sz="3200" baseline="-25000" dirty="0" smtClean="0">
                <a:solidFill>
                  <a:srgbClr val="660066"/>
                </a:solidFill>
              </a:rPr>
              <a:t>1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2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3</a:t>
            </a:r>
            <a:r>
              <a:rPr lang="en-US" sz="3200" dirty="0" smtClean="0">
                <a:solidFill>
                  <a:srgbClr val="660066"/>
                </a:solidFill>
              </a:rPr>
              <a:t>}</a:t>
            </a:r>
          </a:p>
          <a:p>
            <a:pPr>
              <a:lnSpc>
                <a:spcPct val="140000"/>
              </a:lnSpc>
            </a:pPr>
            <a:r>
              <a:rPr lang="en-US" sz="3200" dirty="0" smtClean="0">
                <a:solidFill>
                  <a:srgbClr val="660066"/>
                </a:solidFill>
              </a:rPr>
              <a:t>                                and [v</a:t>
            </a:r>
            <a:r>
              <a:rPr lang="en-US" sz="3200" baseline="-25000" dirty="0" smtClean="0">
                <a:solidFill>
                  <a:srgbClr val="660066"/>
                </a:solidFill>
              </a:rPr>
              <a:t>4</a:t>
            </a:r>
            <a:r>
              <a:rPr lang="en-US" sz="3200" dirty="0" smtClean="0">
                <a:solidFill>
                  <a:srgbClr val="660066"/>
                </a:solidFill>
              </a:rPr>
              <a:t>]  =  {v</a:t>
            </a:r>
            <a:r>
              <a:rPr lang="en-US" sz="3200" baseline="-25000" dirty="0" smtClean="0">
                <a:solidFill>
                  <a:srgbClr val="660066"/>
                </a:solidFill>
              </a:rPr>
              <a:t>4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5</a:t>
            </a:r>
            <a:r>
              <a:rPr lang="en-US" sz="3200" dirty="0" smtClean="0">
                <a:solidFill>
                  <a:srgbClr val="660066"/>
                </a:solidFill>
              </a:rPr>
              <a:t>, v</a:t>
            </a:r>
            <a:r>
              <a:rPr lang="en-US" sz="3200" baseline="-25000" dirty="0" smtClean="0">
                <a:solidFill>
                  <a:srgbClr val="660066"/>
                </a:solidFill>
              </a:rPr>
              <a:t>6</a:t>
            </a:r>
            <a:r>
              <a:rPr lang="en-US" sz="3200" dirty="0" smtClean="0">
                <a:solidFill>
                  <a:srgbClr val="660066"/>
                </a:solidFill>
              </a:rPr>
              <a:t>}</a:t>
            </a:r>
            <a:r>
              <a:rPr lang="en-US" sz="3200" baseline="-25000" dirty="0" smtClean="0">
                <a:solidFill>
                  <a:srgbClr val="660066"/>
                </a:solidFill>
              </a:rPr>
              <a:t> </a:t>
            </a:r>
            <a:endParaRPr lang="en-US" sz="3200" baseline="-250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3027589" y="795279"/>
            <a:ext cx="2849255" cy="961536"/>
            <a:chOff x="3102504" y="552829"/>
            <a:chExt cx="2849255" cy="961536"/>
          </a:xfrm>
        </p:grpSpPr>
        <p:sp>
          <p:nvSpPr>
            <p:cNvPr id="30" name="Rectangle 29"/>
            <p:cNvSpPr/>
            <p:nvPr/>
          </p:nvSpPr>
          <p:spPr>
            <a:xfrm>
              <a:off x="3102504" y="929590"/>
              <a:ext cx="284925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  </a:t>
              </a:r>
              <a:r>
                <a:rPr lang="en-US" sz="3200" dirty="0" smtClean="0">
                  <a:sym typeface="Wingdings"/>
                </a:rPr>
                <a:t>  0</a:t>
              </a: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526544" y="559165"/>
              <a:ext cx="961338" cy="676656"/>
              <a:chOff x="658368" y="5669280"/>
              <a:chExt cx="961338" cy="676656"/>
            </a:xfrm>
          </p:grpSpPr>
          <p:sp>
            <p:nvSpPr>
              <p:cNvPr id="32" name="Arc 3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750628" y="552829"/>
              <a:ext cx="961338" cy="676656"/>
              <a:chOff x="658368" y="5669280"/>
              <a:chExt cx="961338" cy="676656"/>
            </a:xfrm>
          </p:grpSpPr>
          <p:sp>
            <p:nvSpPr>
              <p:cNvPr id="35" name="Arc 34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0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sp>
        <p:nvSpPr>
          <p:cNvPr id="15" name="Rectangle 14"/>
          <p:cNvSpPr/>
          <p:nvPr/>
        </p:nvSpPr>
        <p:spPr>
          <a:xfrm>
            <a:off x="3106199" y="784600"/>
            <a:ext cx="921333" cy="840736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2938447" y="835867"/>
            <a:ext cx="2910392" cy="912652"/>
          </a:xfrm>
          <a:prstGeom prst="rect">
            <a:avLst/>
          </a:prstGeom>
        </p:spPr>
        <p:txBody>
          <a:bodyPr rtlCol="0" anchor="ctr">
            <a:spAutoFit/>
          </a:bodyPr>
          <a:lstStyle/>
          <a:p>
            <a:pPr algn="ctr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35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654" y="1295400"/>
            <a:ext cx="4263562" cy="324612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53495" y="274785"/>
            <a:ext cx="3192424" cy="974266"/>
            <a:chOff x="34793" y="607110"/>
            <a:chExt cx="3192424" cy="974266"/>
          </a:xfrm>
        </p:grpSpPr>
        <p:sp>
          <p:nvSpPr>
            <p:cNvPr id="4" name="Rectangle 3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9" name="Arc 8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7" name="Arc 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89369" y="4903270"/>
            <a:ext cx="8700338" cy="1733808"/>
            <a:chOff x="954685" y="5703440"/>
            <a:chExt cx="8700338" cy="1733808"/>
          </a:xfrm>
        </p:grpSpPr>
        <p:sp>
          <p:nvSpPr>
            <p:cNvPr id="12" name="Rectangle 11"/>
            <p:cNvSpPr/>
            <p:nvPr/>
          </p:nvSpPr>
          <p:spPr>
            <a:xfrm>
              <a:off x="954685" y="5703440"/>
              <a:ext cx="8700338" cy="17338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=  image of       =  column space of M</a:t>
              </a:r>
              <a:r>
                <a:rPr lang="en-US" sz="3200" baseline="-25000" dirty="0" smtClean="0"/>
                <a:t>2</a:t>
              </a:r>
            </a:p>
            <a:p>
              <a:endParaRPr lang="en-US" sz="3200" baseline="-25000" dirty="0"/>
            </a:p>
            <a:p>
              <a:r>
                <a:rPr lang="en-US" sz="3200" dirty="0" smtClean="0"/>
                <a:t>      = &lt;{v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v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} + {v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, v</a:t>
              </a:r>
              <a:r>
                <a:rPr lang="en-US" sz="3200" baseline="-25000" dirty="0"/>
                <a:t>6</a:t>
              </a:r>
              <a:r>
                <a:rPr lang="en-US" sz="3200" dirty="0" smtClean="0"/>
                <a:t>} + {v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v</a:t>
              </a:r>
              <a:r>
                <a:rPr lang="en-US" sz="3200" baseline="-25000" dirty="0"/>
                <a:t>6</a:t>
              </a:r>
              <a:r>
                <a:rPr lang="en-US" sz="3200" dirty="0" smtClean="0"/>
                <a:t>}&gt; = &lt;e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&gt;</a:t>
              </a:r>
              <a:r>
                <a:rPr lang="en-US" sz="3200" baseline="-25000" dirty="0" smtClean="0"/>
                <a:t> </a:t>
              </a:r>
              <a:endParaRPr lang="en-US" sz="3200" dirty="0" smtClean="0"/>
            </a:p>
            <a:p>
              <a:endParaRPr lang="en-US" sz="3200" baseline="-25000" dirty="0" smtClean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377838" y="5703440"/>
              <a:ext cx="961338" cy="676656"/>
              <a:chOff x="658368" y="5669280"/>
              <a:chExt cx="961338" cy="676656"/>
            </a:xfrm>
          </p:grpSpPr>
          <p:sp>
            <p:nvSpPr>
              <p:cNvPr id="21" name="Arc 20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419916" y="169766"/>
            <a:ext cx="2646293" cy="4527866"/>
            <a:chOff x="296368" y="1158812"/>
            <a:chExt cx="2940326" cy="5030962"/>
          </a:xfrm>
        </p:grpSpPr>
        <p:grpSp>
          <p:nvGrpSpPr>
            <p:cNvPr id="17" name="Group 16"/>
            <p:cNvGrpSpPr/>
            <p:nvPr/>
          </p:nvGrpSpPr>
          <p:grpSpPr>
            <a:xfrm>
              <a:off x="296368" y="3770165"/>
              <a:ext cx="2777079" cy="2419609"/>
              <a:chOff x="793381" y="1366738"/>
              <a:chExt cx="3688851" cy="321401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42" name="Isosceles Triangle 41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" name="Oval 43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46861" y="2588847"/>
                <a:ext cx="883191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015633" y="2588847"/>
                <a:ext cx="1045157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20801" y="1158812"/>
              <a:ext cx="2815893" cy="2163396"/>
              <a:chOff x="5038682" y="1366738"/>
              <a:chExt cx="3740408" cy="287368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87707" y="2588848"/>
                <a:ext cx="932739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32390" y="2588848"/>
                <a:ext cx="1241800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22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7821" y="377519"/>
            <a:ext cx="3192424" cy="974266"/>
            <a:chOff x="2390364" y="509467"/>
            <a:chExt cx="3192424" cy="974266"/>
          </a:xfrm>
        </p:grpSpPr>
        <p:sp>
          <p:nvSpPr>
            <p:cNvPr id="2" name="Rectangle 1"/>
            <p:cNvSpPr/>
            <p:nvPr/>
          </p:nvSpPr>
          <p:spPr>
            <a:xfrm>
              <a:off x="2390364" y="898957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021075" y="509467"/>
              <a:ext cx="961338" cy="676656"/>
              <a:chOff x="658368" y="5669280"/>
              <a:chExt cx="961338" cy="676656"/>
            </a:xfrm>
          </p:grpSpPr>
          <p:sp>
            <p:nvSpPr>
              <p:cNvPr id="16" name="Arc 1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827053" y="509467"/>
              <a:ext cx="961338" cy="676656"/>
              <a:chOff x="658368" y="5669280"/>
              <a:chExt cx="961338" cy="676656"/>
            </a:xfrm>
          </p:grpSpPr>
          <p:sp>
            <p:nvSpPr>
              <p:cNvPr id="22" name="Arc 2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026219" y="1828375"/>
            <a:ext cx="7576500" cy="5443541"/>
            <a:chOff x="1026219" y="1828375"/>
            <a:chExt cx="7576500" cy="5443541"/>
          </a:xfrm>
        </p:grpSpPr>
        <p:grpSp>
          <p:nvGrpSpPr>
            <p:cNvPr id="24" name="Group 23"/>
            <p:cNvGrpSpPr/>
            <p:nvPr/>
          </p:nvGrpSpPr>
          <p:grpSpPr>
            <a:xfrm>
              <a:off x="1026219" y="1828375"/>
              <a:ext cx="7576500" cy="5443541"/>
              <a:chOff x="112723" y="3602667"/>
              <a:chExt cx="7576500" cy="544354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2723" y="3602667"/>
                <a:ext cx="7576500" cy="5443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ym typeface="Wingdings"/>
                  </a:rPr>
                  <a:t>H</a:t>
                </a:r>
                <a:r>
                  <a:rPr lang="en-US" sz="3200" baseline="-25000" dirty="0" smtClean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 = Z</a:t>
                </a:r>
                <a:r>
                  <a:rPr lang="en-US" sz="3200" baseline="-25000" dirty="0" smtClean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/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= (kernel of      )/ (image of         )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				     null space of M</a:t>
                </a:r>
                <a:r>
                  <a:rPr lang="en-US" sz="3200" baseline="-25000" dirty="0"/>
                  <a:t>1</a:t>
                </a:r>
                <a:r>
                  <a:rPr lang="en-US" sz="3200" baseline="-25000" dirty="0" smtClean="0"/>
                  <a:t>      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/>
                  <a:t>	</a:t>
                </a:r>
                <a:r>
                  <a:rPr lang="en-US" sz="3200" dirty="0" smtClean="0"/>
                  <a:t>			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  column space of M</a:t>
                </a:r>
                <a:r>
                  <a:rPr lang="en-US" sz="3200" baseline="-25000" dirty="0" smtClean="0"/>
                  <a:t>2</a:t>
                </a:r>
              </a:p>
              <a:p>
                <a:pPr>
                  <a:lnSpc>
                    <a:spcPct val="120000"/>
                  </a:lnSpc>
                </a:pPr>
                <a:endParaRPr lang="en-US" sz="3200" baseline="-25000" dirty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					   &lt;e</a:t>
                </a:r>
                <a:r>
                  <a:rPr lang="en-US" sz="3200" baseline="-25000" dirty="0" smtClean="0"/>
                  <a:t>3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4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5</a:t>
                </a:r>
                <a:r>
                  <a:rPr lang="en-US" sz="3200" dirty="0" smtClean="0"/>
                  <a:t>&gt;</a:t>
                </a:r>
                <a:r>
                  <a:rPr lang="en-US" sz="3200" baseline="-25000" dirty="0" smtClean="0"/>
                  <a:t> </a:t>
                </a:r>
                <a:endParaRPr lang="en-US" sz="32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					   &lt;e</a:t>
                </a:r>
                <a:r>
                  <a:rPr lang="en-US" sz="3200" baseline="-25000" dirty="0" smtClean="0"/>
                  <a:t>3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4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5</a:t>
                </a:r>
                <a:r>
                  <a:rPr lang="en-US" sz="3200" dirty="0" smtClean="0"/>
                  <a:t>&gt;</a:t>
                </a:r>
                <a:r>
                  <a:rPr lang="en-US" sz="3200" baseline="-25000" dirty="0" smtClean="0"/>
                  <a:t> </a:t>
                </a:r>
                <a:endParaRPr lang="en-US" sz="3200" dirty="0" smtClean="0"/>
              </a:p>
              <a:p>
                <a:pPr>
                  <a:lnSpc>
                    <a:spcPct val="120000"/>
                  </a:lnSpc>
                </a:pPr>
                <a:endParaRPr lang="en-US" sz="3200" baseline="-25000" dirty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Rank </a:t>
                </a:r>
                <a:r>
                  <a:rPr lang="en-US" sz="3200" dirty="0" smtClean="0">
                    <a:sym typeface="Wingdings"/>
                  </a:rPr>
                  <a:t>H</a:t>
                </a:r>
                <a:r>
                  <a:rPr lang="en-US" sz="3200" baseline="-25000" dirty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 = Rank Z</a:t>
                </a:r>
                <a:r>
                  <a:rPr lang="en-US" sz="3200" baseline="-25000" dirty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 – Rank 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1 </a:t>
                </a:r>
                <a:r>
                  <a:rPr lang="en-US" sz="3200" dirty="0" smtClean="0"/>
                  <a:t> = 1 – 1 = 0 </a:t>
                </a:r>
              </a:p>
              <a:p>
                <a:pPr>
                  <a:lnSpc>
                    <a:spcPct val="120000"/>
                  </a:lnSpc>
                </a:pPr>
                <a:endParaRPr lang="en-US" sz="3200" baseline="-25000" dirty="0" smtClean="0"/>
              </a:p>
              <a:p>
                <a:endParaRPr lang="en-US" sz="3200" baseline="-25000" dirty="0" smtClean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2313721" y="5201122"/>
                <a:ext cx="3318192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3725521" y="3620062"/>
                <a:ext cx="961338" cy="676656"/>
                <a:chOff x="658368" y="5669280"/>
                <a:chExt cx="961338" cy="676656"/>
              </a:xfrm>
            </p:grpSpPr>
            <p:sp>
              <p:nvSpPr>
                <p:cNvPr id="31" name="Arc 30"/>
                <p:cNvSpPr/>
                <p:nvPr/>
              </p:nvSpPr>
              <p:spPr>
                <a:xfrm rot="240000">
                  <a:off x="658368" y="5779008"/>
                  <a:ext cx="374904" cy="566928"/>
                </a:xfrm>
                <a:prstGeom prst="arc">
                  <a:avLst/>
                </a:prstGeom>
                <a:ln w="28575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68096" y="5669280"/>
                  <a:ext cx="85161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o</a:t>
                  </a:r>
                  <a:r>
                    <a:rPr lang="en-US" sz="3200" baseline="-25000" dirty="0" smtClean="0"/>
                    <a:t>1</a:t>
                  </a:r>
                  <a:r>
                    <a:rPr lang="en-US" sz="3200" dirty="0" smtClean="0"/>
                    <a:t> </a:t>
                  </a: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6243470" y="3632552"/>
                <a:ext cx="961338" cy="676656"/>
                <a:chOff x="658368" y="5669280"/>
                <a:chExt cx="961338" cy="676656"/>
              </a:xfrm>
            </p:grpSpPr>
            <p:sp>
              <p:nvSpPr>
                <p:cNvPr id="29" name="Arc 28"/>
                <p:cNvSpPr/>
                <p:nvPr/>
              </p:nvSpPr>
              <p:spPr>
                <a:xfrm rot="240000">
                  <a:off x="658368" y="5779008"/>
                  <a:ext cx="374904" cy="566928"/>
                </a:xfrm>
                <a:prstGeom prst="arc">
                  <a:avLst/>
                </a:prstGeom>
                <a:ln w="28575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68096" y="5669280"/>
                  <a:ext cx="85161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o</a:t>
                  </a:r>
                  <a:r>
                    <a:rPr lang="en-US" sz="3200" baseline="-25000" dirty="0"/>
                    <a:t>2</a:t>
                  </a:r>
                  <a:r>
                    <a:rPr lang="en-US" sz="3200" dirty="0" smtClean="0"/>
                    <a:t>  </a:t>
                  </a:r>
                </a:p>
              </p:txBody>
            </p:sp>
          </p:grpSp>
        </p:grpSp>
        <p:sp>
          <p:nvSpPr>
            <p:cNvPr id="34" name="TextBox 33"/>
            <p:cNvSpPr txBox="1"/>
            <p:nvPr/>
          </p:nvSpPr>
          <p:spPr>
            <a:xfrm>
              <a:off x="2592050" y="3104782"/>
              <a:ext cx="52189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3635854" y="4970831"/>
            <a:ext cx="227893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87886" y="4648782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4748772" y="-17317"/>
            <a:ext cx="4102642" cy="1832929"/>
            <a:chOff x="236662" y="3663279"/>
            <a:chExt cx="6316880" cy="2822182"/>
          </a:xfrm>
        </p:grpSpPr>
        <p:grpSp>
          <p:nvGrpSpPr>
            <p:cNvPr id="36" name="Group 35"/>
            <p:cNvGrpSpPr/>
            <p:nvPr/>
          </p:nvGrpSpPr>
          <p:grpSpPr>
            <a:xfrm>
              <a:off x="3436413" y="3663279"/>
              <a:ext cx="3117129" cy="2822182"/>
              <a:chOff x="793381" y="1366738"/>
              <a:chExt cx="3688851" cy="3339803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57" name="Isosceles Triangle 56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60" name="Oval 59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9" name="Oval 58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402436" y="1366738"/>
                <a:ext cx="1176895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23659" y="2425877"/>
                <a:ext cx="1188586" cy="1065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165714" y="3641013"/>
                <a:ext cx="1260887" cy="1065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055139" y="242587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36662" y="3663279"/>
              <a:ext cx="3160695" cy="2672307"/>
              <a:chOff x="5038682" y="1366738"/>
              <a:chExt cx="3740408" cy="3162441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Group 45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" name="Oval 46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5038682" y="3463651"/>
                <a:ext cx="1221832" cy="1065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670960" y="1366738"/>
                <a:ext cx="1099618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066287" y="2425878"/>
                <a:ext cx="1345734" cy="1065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271896" y="2425878"/>
                <a:ext cx="1241799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26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3495" y="274785"/>
            <a:ext cx="3192424" cy="974266"/>
            <a:chOff x="34793" y="607110"/>
            <a:chExt cx="3192424" cy="974266"/>
          </a:xfrm>
        </p:grpSpPr>
        <p:sp>
          <p:nvSpPr>
            <p:cNvPr id="4" name="Rectangle 3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9" name="Arc 8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7" name="Arc 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89369" y="4903270"/>
            <a:ext cx="8700338" cy="1733808"/>
            <a:chOff x="954685" y="5703440"/>
            <a:chExt cx="8700338" cy="1733808"/>
          </a:xfrm>
        </p:grpSpPr>
        <p:sp>
          <p:nvSpPr>
            <p:cNvPr id="12" name="Rectangle 11"/>
            <p:cNvSpPr/>
            <p:nvPr/>
          </p:nvSpPr>
          <p:spPr>
            <a:xfrm>
              <a:off x="954685" y="5703440"/>
              <a:ext cx="8700338" cy="17338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=  image of       =  column space of M</a:t>
              </a:r>
              <a:r>
                <a:rPr lang="en-US" sz="3200" baseline="-25000" dirty="0" smtClean="0"/>
                <a:t>2</a:t>
              </a:r>
            </a:p>
            <a:p>
              <a:endParaRPr lang="en-US" sz="3200" baseline="-25000" dirty="0"/>
            </a:p>
            <a:p>
              <a:r>
                <a:rPr lang="en-US" sz="3200" dirty="0" smtClean="0"/>
                <a:t>      = &lt;{v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v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} + {v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, v</a:t>
              </a:r>
              <a:r>
                <a:rPr lang="en-US" sz="3200" baseline="-25000" dirty="0"/>
                <a:t>6</a:t>
              </a:r>
              <a:r>
                <a:rPr lang="en-US" sz="3200" dirty="0" smtClean="0"/>
                <a:t>} + {v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v</a:t>
              </a:r>
              <a:r>
                <a:rPr lang="en-US" sz="3200" baseline="-25000" dirty="0"/>
                <a:t>6</a:t>
              </a:r>
              <a:r>
                <a:rPr lang="en-US" sz="3200" dirty="0" smtClean="0"/>
                <a:t>}&gt; = &lt;e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&gt;</a:t>
              </a:r>
              <a:r>
                <a:rPr lang="en-US" sz="3200" baseline="-25000" dirty="0" smtClean="0"/>
                <a:t> </a:t>
              </a:r>
              <a:endParaRPr lang="en-US" sz="3200" dirty="0" smtClean="0"/>
            </a:p>
            <a:p>
              <a:endParaRPr lang="en-US" sz="3200" baseline="-25000" dirty="0" smtClean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377838" y="5703440"/>
              <a:ext cx="961338" cy="676656"/>
              <a:chOff x="658368" y="5669280"/>
              <a:chExt cx="961338" cy="676656"/>
            </a:xfrm>
          </p:grpSpPr>
          <p:sp>
            <p:nvSpPr>
              <p:cNvPr id="21" name="Arc 20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419916" y="169766"/>
            <a:ext cx="2646293" cy="4527866"/>
            <a:chOff x="296368" y="1158812"/>
            <a:chExt cx="2940326" cy="5030962"/>
          </a:xfrm>
        </p:grpSpPr>
        <p:grpSp>
          <p:nvGrpSpPr>
            <p:cNvPr id="17" name="Group 16"/>
            <p:cNvGrpSpPr/>
            <p:nvPr/>
          </p:nvGrpSpPr>
          <p:grpSpPr>
            <a:xfrm>
              <a:off x="296368" y="3770165"/>
              <a:ext cx="2777079" cy="2419609"/>
              <a:chOff x="793381" y="1366738"/>
              <a:chExt cx="3688851" cy="321401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42" name="Isosceles Triangle 41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" name="Oval 43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46861" y="2588847"/>
                <a:ext cx="883191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015633" y="2588847"/>
                <a:ext cx="1045157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20801" y="1158812"/>
              <a:ext cx="2815893" cy="2163396"/>
              <a:chOff x="5038682" y="1366738"/>
              <a:chExt cx="3740408" cy="287368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87707" y="2588848"/>
                <a:ext cx="932739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32390" y="2588848"/>
                <a:ext cx="1241800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712" y="1275235"/>
            <a:ext cx="3726180" cy="364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53495" y="274785"/>
            <a:ext cx="3192424" cy="974266"/>
            <a:chOff x="34793" y="607110"/>
            <a:chExt cx="3192424" cy="974266"/>
          </a:xfrm>
        </p:grpSpPr>
        <p:sp>
          <p:nvSpPr>
            <p:cNvPr id="4" name="Rectangle 3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9" name="Arc 8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71482" y="607110"/>
              <a:ext cx="961338" cy="676656"/>
              <a:chOff x="658368" y="5669280"/>
              <a:chExt cx="961338" cy="676656"/>
            </a:xfrm>
          </p:grpSpPr>
          <p:sp>
            <p:nvSpPr>
              <p:cNvPr id="7" name="Arc 6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589369" y="4903270"/>
            <a:ext cx="8700338" cy="1733808"/>
            <a:chOff x="954685" y="5703440"/>
            <a:chExt cx="8700338" cy="1733808"/>
          </a:xfrm>
        </p:grpSpPr>
        <p:sp>
          <p:nvSpPr>
            <p:cNvPr id="12" name="Rectangle 11"/>
            <p:cNvSpPr/>
            <p:nvPr/>
          </p:nvSpPr>
          <p:spPr>
            <a:xfrm>
              <a:off x="954685" y="5703440"/>
              <a:ext cx="8700338" cy="17338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=  image of       =  column space of M</a:t>
              </a:r>
              <a:r>
                <a:rPr lang="en-US" sz="3200" baseline="-25000" dirty="0" smtClean="0"/>
                <a:t>2</a:t>
              </a:r>
            </a:p>
            <a:p>
              <a:endParaRPr lang="en-US" sz="3200" baseline="-25000" dirty="0"/>
            </a:p>
            <a:p>
              <a:r>
                <a:rPr lang="en-US" sz="3200" dirty="0" smtClean="0"/>
                <a:t>      = &lt;{v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v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} + {v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, v</a:t>
              </a:r>
              <a:r>
                <a:rPr lang="en-US" sz="3200" baseline="-25000" dirty="0"/>
                <a:t>6</a:t>
              </a:r>
              <a:r>
                <a:rPr lang="en-US" sz="3200" dirty="0" smtClean="0"/>
                <a:t>} + {v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, v</a:t>
              </a:r>
              <a:r>
                <a:rPr lang="en-US" sz="3200" baseline="-25000" dirty="0"/>
                <a:t>6</a:t>
              </a:r>
              <a:r>
                <a:rPr lang="en-US" sz="3200" dirty="0" smtClean="0"/>
                <a:t>}&gt; = &lt;e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 + e</a:t>
              </a:r>
              <a:r>
                <a:rPr lang="en-US" sz="3200" baseline="-25000" dirty="0" smtClean="0"/>
                <a:t>5</a:t>
              </a:r>
              <a:r>
                <a:rPr lang="en-US" sz="3200" dirty="0" smtClean="0"/>
                <a:t>&gt;</a:t>
              </a:r>
              <a:r>
                <a:rPr lang="en-US" sz="3200" baseline="-25000" dirty="0" smtClean="0"/>
                <a:t> </a:t>
              </a:r>
              <a:endParaRPr lang="en-US" sz="3200" dirty="0" smtClean="0"/>
            </a:p>
            <a:p>
              <a:endParaRPr lang="en-US" sz="3200" baseline="-25000" dirty="0" smtClean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377838" y="5703440"/>
              <a:ext cx="961338" cy="676656"/>
              <a:chOff x="658368" y="5669280"/>
              <a:chExt cx="961338" cy="676656"/>
            </a:xfrm>
          </p:grpSpPr>
          <p:sp>
            <p:nvSpPr>
              <p:cNvPr id="21" name="Arc 20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419916" y="169766"/>
            <a:ext cx="2646293" cy="4527866"/>
            <a:chOff x="296368" y="1158812"/>
            <a:chExt cx="2940326" cy="5030962"/>
          </a:xfrm>
        </p:grpSpPr>
        <p:grpSp>
          <p:nvGrpSpPr>
            <p:cNvPr id="17" name="Group 16"/>
            <p:cNvGrpSpPr/>
            <p:nvPr/>
          </p:nvGrpSpPr>
          <p:grpSpPr>
            <a:xfrm>
              <a:off x="296368" y="3770165"/>
              <a:ext cx="2777079" cy="2419609"/>
              <a:chOff x="793381" y="1366738"/>
              <a:chExt cx="3688851" cy="3214016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42" name="Isosceles Triangle 41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5" name="Oval 44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Oval 45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4" name="Oval 43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46861" y="2588847"/>
                <a:ext cx="883191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015633" y="2588847"/>
                <a:ext cx="1045157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20801" y="1158812"/>
              <a:ext cx="2815893" cy="2163396"/>
              <a:chOff x="5038682" y="1366738"/>
              <a:chExt cx="3740408" cy="2873683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30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287707" y="2588848"/>
                <a:ext cx="932739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232390" y="2588848"/>
                <a:ext cx="1241800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780" y="1262535"/>
            <a:ext cx="5749290" cy="366903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2"/>
          <a:srcRect l="891" t="54060" r="56168" b="35972"/>
          <a:stretch/>
        </p:blipFill>
        <p:spPr>
          <a:xfrm>
            <a:off x="645132" y="4373013"/>
            <a:ext cx="2468880" cy="36576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37238" y="2900023"/>
            <a:ext cx="1985011" cy="974296"/>
          </a:xfrm>
          <a:prstGeom prst="rect">
            <a:avLst/>
          </a:prstGeom>
          <a:solidFill>
            <a:schemeClr val="bg1"/>
          </a:solidFill>
        </p:spPr>
        <p:txBody>
          <a:bodyPr rtlCol="0" anchor="ctr">
            <a:spAutoFit/>
          </a:bodyPr>
          <a:lstStyle/>
          <a:p>
            <a:pPr algn="ctr"/>
            <a:endParaRPr lang="en-US" sz="3200" dirty="0" smtClean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2"/>
          <a:srcRect l="67694" t="51319" r="19581" b="37716"/>
          <a:stretch/>
        </p:blipFill>
        <p:spPr>
          <a:xfrm>
            <a:off x="4480560" y="4282365"/>
            <a:ext cx="731520" cy="40233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"/>
          <a:srcRect l="67694" t="20418" r="19581" b="68617"/>
          <a:stretch/>
        </p:blipFill>
        <p:spPr>
          <a:xfrm>
            <a:off x="4472322" y="3148510"/>
            <a:ext cx="73152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7821" y="377519"/>
            <a:ext cx="3192424" cy="974266"/>
            <a:chOff x="2390364" y="509467"/>
            <a:chExt cx="3192424" cy="974266"/>
          </a:xfrm>
        </p:grpSpPr>
        <p:sp>
          <p:nvSpPr>
            <p:cNvPr id="2" name="Rectangle 1"/>
            <p:cNvSpPr/>
            <p:nvPr/>
          </p:nvSpPr>
          <p:spPr>
            <a:xfrm>
              <a:off x="2390364" y="898957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2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021075" y="509467"/>
              <a:ext cx="961338" cy="676656"/>
              <a:chOff x="658368" y="5669280"/>
              <a:chExt cx="961338" cy="676656"/>
            </a:xfrm>
          </p:grpSpPr>
          <p:sp>
            <p:nvSpPr>
              <p:cNvPr id="16" name="Arc 1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827053" y="509467"/>
              <a:ext cx="961338" cy="676656"/>
              <a:chOff x="658368" y="5669280"/>
              <a:chExt cx="961338" cy="676656"/>
            </a:xfrm>
          </p:grpSpPr>
          <p:sp>
            <p:nvSpPr>
              <p:cNvPr id="22" name="Arc 21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026219" y="1828375"/>
            <a:ext cx="7576500" cy="5443541"/>
            <a:chOff x="1026219" y="1828375"/>
            <a:chExt cx="7576500" cy="5443541"/>
          </a:xfrm>
        </p:grpSpPr>
        <p:grpSp>
          <p:nvGrpSpPr>
            <p:cNvPr id="24" name="Group 23"/>
            <p:cNvGrpSpPr/>
            <p:nvPr/>
          </p:nvGrpSpPr>
          <p:grpSpPr>
            <a:xfrm>
              <a:off x="1026219" y="1828375"/>
              <a:ext cx="7576500" cy="5443541"/>
              <a:chOff x="112723" y="3602667"/>
              <a:chExt cx="7576500" cy="544354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12723" y="3602667"/>
                <a:ext cx="7576500" cy="5443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sym typeface="Wingdings"/>
                  </a:rPr>
                  <a:t>H</a:t>
                </a:r>
                <a:r>
                  <a:rPr lang="en-US" sz="3200" baseline="-25000" dirty="0" smtClean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 = Z</a:t>
                </a:r>
                <a:r>
                  <a:rPr lang="en-US" sz="3200" baseline="-25000" dirty="0" smtClean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/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= (kernel of      )/ (image of         )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				     null space of M</a:t>
                </a:r>
                <a:r>
                  <a:rPr lang="en-US" sz="3200" baseline="-25000" dirty="0"/>
                  <a:t>1</a:t>
                </a:r>
                <a:r>
                  <a:rPr lang="en-US" sz="3200" baseline="-25000" dirty="0" smtClean="0"/>
                  <a:t>      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sz="3200" dirty="0"/>
                  <a:t>	</a:t>
                </a:r>
                <a:r>
                  <a:rPr lang="en-US" sz="3200" dirty="0" smtClean="0"/>
                  <a:t>			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  column space of M</a:t>
                </a:r>
                <a:r>
                  <a:rPr lang="en-US" sz="3200" baseline="-25000" dirty="0" smtClean="0"/>
                  <a:t>2</a:t>
                </a:r>
              </a:p>
              <a:p>
                <a:pPr>
                  <a:lnSpc>
                    <a:spcPct val="120000"/>
                  </a:lnSpc>
                </a:pPr>
                <a:endParaRPr lang="en-US" sz="3200" baseline="-25000" dirty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					   &lt;e</a:t>
                </a:r>
                <a:r>
                  <a:rPr lang="en-US" sz="3200" baseline="-25000" dirty="0" smtClean="0"/>
                  <a:t>3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4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5</a:t>
                </a:r>
                <a:r>
                  <a:rPr lang="en-US" sz="3200" dirty="0" smtClean="0"/>
                  <a:t>&gt;</a:t>
                </a:r>
                <a:r>
                  <a:rPr lang="en-US" sz="3200" baseline="-25000" dirty="0" smtClean="0"/>
                  <a:t> </a:t>
                </a:r>
                <a:endParaRPr lang="en-US" sz="3200" dirty="0" smtClean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					   &lt;e</a:t>
                </a:r>
                <a:r>
                  <a:rPr lang="en-US" sz="3200" baseline="-25000" dirty="0" smtClean="0"/>
                  <a:t>3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4</a:t>
                </a:r>
                <a:r>
                  <a:rPr lang="en-US" sz="3200" dirty="0" smtClean="0"/>
                  <a:t> + e</a:t>
                </a:r>
                <a:r>
                  <a:rPr lang="en-US" sz="3200" baseline="-25000" dirty="0" smtClean="0"/>
                  <a:t>5</a:t>
                </a:r>
                <a:r>
                  <a:rPr lang="en-US" sz="3200" dirty="0" smtClean="0"/>
                  <a:t>&gt;</a:t>
                </a:r>
                <a:r>
                  <a:rPr lang="en-US" sz="3200" baseline="-25000" dirty="0" smtClean="0"/>
                  <a:t> </a:t>
                </a:r>
                <a:endParaRPr lang="en-US" sz="3200" dirty="0" smtClean="0"/>
              </a:p>
              <a:p>
                <a:pPr>
                  <a:lnSpc>
                    <a:spcPct val="120000"/>
                  </a:lnSpc>
                </a:pPr>
                <a:endParaRPr lang="en-US" sz="3200" baseline="-25000" dirty="0"/>
              </a:p>
              <a:p>
                <a:pPr>
                  <a:lnSpc>
                    <a:spcPct val="120000"/>
                  </a:lnSpc>
                </a:pPr>
                <a:r>
                  <a:rPr lang="en-US" sz="3200" dirty="0" smtClean="0"/>
                  <a:t>Rank </a:t>
                </a:r>
                <a:r>
                  <a:rPr lang="en-US" sz="3200" dirty="0" smtClean="0">
                    <a:sym typeface="Wingdings"/>
                  </a:rPr>
                  <a:t>H</a:t>
                </a:r>
                <a:r>
                  <a:rPr lang="en-US" sz="3200" baseline="-25000" dirty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 = Rank Z</a:t>
                </a:r>
                <a:r>
                  <a:rPr lang="en-US" sz="3200" baseline="-25000" dirty="0">
                    <a:sym typeface="Wingdings"/>
                  </a:rPr>
                  <a:t>1</a:t>
                </a:r>
                <a:r>
                  <a:rPr lang="en-US" sz="3200" dirty="0" smtClean="0">
                    <a:sym typeface="Wingdings"/>
                  </a:rPr>
                  <a:t> – Rank </a:t>
                </a:r>
                <a:r>
                  <a:rPr lang="en-US" sz="3200" dirty="0" smtClean="0"/>
                  <a:t>B</a:t>
                </a:r>
                <a:r>
                  <a:rPr lang="en-US" sz="3200" baseline="-25000" dirty="0" smtClean="0"/>
                  <a:t>1 </a:t>
                </a:r>
                <a:r>
                  <a:rPr lang="en-US" sz="3200" dirty="0" smtClean="0"/>
                  <a:t> = 1 – 1 = 0 </a:t>
                </a:r>
              </a:p>
              <a:p>
                <a:pPr>
                  <a:lnSpc>
                    <a:spcPct val="120000"/>
                  </a:lnSpc>
                </a:pPr>
                <a:endParaRPr lang="en-US" sz="3200" baseline="-25000" dirty="0" smtClean="0"/>
              </a:p>
              <a:p>
                <a:endParaRPr lang="en-US" sz="3200" baseline="-25000" dirty="0" smtClean="0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2313721" y="5201122"/>
                <a:ext cx="3318192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Group 26"/>
              <p:cNvGrpSpPr/>
              <p:nvPr/>
            </p:nvGrpSpPr>
            <p:grpSpPr>
              <a:xfrm>
                <a:off x="3725521" y="3620062"/>
                <a:ext cx="961338" cy="676656"/>
                <a:chOff x="658368" y="5669280"/>
                <a:chExt cx="961338" cy="676656"/>
              </a:xfrm>
            </p:grpSpPr>
            <p:sp>
              <p:nvSpPr>
                <p:cNvPr id="31" name="Arc 30"/>
                <p:cNvSpPr/>
                <p:nvPr/>
              </p:nvSpPr>
              <p:spPr>
                <a:xfrm rot="240000">
                  <a:off x="658368" y="5779008"/>
                  <a:ext cx="374904" cy="566928"/>
                </a:xfrm>
                <a:prstGeom prst="arc">
                  <a:avLst/>
                </a:prstGeom>
                <a:ln w="28575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68096" y="5669280"/>
                  <a:ext cx="85161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o</a:t>
                  </a:r>
                  <a:r>
                    <a:rPr lang="en-US" sz="3200" baseline="-25000" dirty="0" smtClean="0"/>
                    <a:t>1</a:t>
                  </a:r>
                  <a:r>
                    <a:rPr lang="en-US" sz="3200" dirty="0" smtClean="0"/>
                    <a:t> </a:t>
                  </a:r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6243470" y="3632552"/>
                <a:ext cx="961338" cy="676656"/>
                <a:chOff x="658368" y="5669280"/>
                <a:chExt cx="961338" cy="676656"/>
              </a:xfrm>
            </p:grpSpPr>
            <p:sp>
              <p:nvSpPr>
                <p:cNvPr id="29" name="Arc 28"/>
                <p:cNvSpPr/>
                <p:nvPr/>
              </p:nvSpPr>
              <p:spPr>
                <a:xfrm rot="240000">
                  <a:off x="658368" y="5779008"/>
                  <a:ext cx="374904" cy="566928"/>
                </a:xfrm>
                <a:prstGeom prst="arc">
                  <a:avLst/>
                </a:prstGeom>
                <a:ln w="28575" cmpd="sng"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768096" y="5669280"/>
                  <a:ext cx="851610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o</a:t>
                  </a:r>
                  <a:r>
                    <a:rPr lang="en-US" sz="3200" baseline="-25000" dirty="0"/>
                    <a:t>2</a:t>
                  </a:r>
                  <a:r>
                    <a:rPr lang="en-US" sz="3200" dirty="0" smtClean="0"/>
                    <a:t>  </a:t>
                  </a:r>
                </a:p>
              </p:txBody>
            </p:sp>
          </p:grpSp>
        </p:grpSp>
        <p:sp>
          <p:nvSpPr>
            <p:cNvPr id="34" name="TextBox 33"/>
            <p:cNvSpPr txBox="1"/>
            <p:nvPr/>
          </p:nvSpPr>
          <p:spPr>
            <a:xfrm>
              <a:off x="2592050" y="3104782"/>
              <a:ext cx="52189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=</a:t>
              </a:r>
              <a:endParaRPr lang="en-US" sz="3200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3635854" y="4970831"/>
            <a:ext cx="227893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87886" y="4648782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4748772" y="-17317"/>
            <a:ext cx="4102642" cy="1832929"/>
            <a:chOff x="236662" y="3663279"/>
            <a:chExt cx="6316880" cy="2822182"/>
          </a:xfrm>
        </p:grpSpPr>
        <p:grpSp>
          <p:nvGrpSpPr>
            <p:cNvPr id="36" name="Group 35"/>
            <p:cNvGrpSpPr/>
            <p:nvPr/>
          </p:nvGrpSpPr>
          <p:grpSpPr>
            <a:xfrm>
              <a:off x="3436413" y="3663279"/>
              <a:ext cx="3117129" cy="2822182"/>
              <a:chOff x="793381" y="1366738"/>
              <a:chExt cx="3688851" cy="3339803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57" name="Isosceles Triangle 56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8" name="Group 57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60" name="Oval 59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9" name="Oval 58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TextBox 50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402436" y="1366738"/>
                <a:ext cx="1176895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23659" y="2425877"/>
                <a:ext cx="1188586" cy="1065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165714" y="3641013"/>
                <a:ext cx="1260887" cy="1065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055139" y="242587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36662" y="3663279"/>
              <a:ext cx="3160695" cy="2672307"/>
              <a:chOff x="5038682" y="1366738"/>
              <a:chExt cx="3740408" cy="3162441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6" name="Group 45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7" name="Oval 46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5038682" y="3463651"/>
                <a:ext cx="1221832" cy="1065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670960" y="1366738"/>
                <a:ext cx="1099618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066287" y="2425878"/>
                <a:ext cx="1345734" cy="1065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271896" y="2425878"/>
                <a:ext cx="1241799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85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5021" y="1903408"/>
            <a:ext cx="319242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</a:t>
            </a:r>
            <a:endParaRPr lang="en-US" sz="3200" dirty="0" smtClean="0">
              <a:sym typeface="Wingding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815732" y="1513918"/>
            <a:ext cx="961338" cy="676656"/>
            <a:chOff x="658368" y="5669280"/>
            <a:chExt cx="961338" cy="676656"/>
          </a:xfrm>
        </p:grpSpPr>
        <p:sp>
          <p:nvSpPr>
            <p:cNvPr id="16" name="Arc 15"/>
            <p:cNvSpPr/>
            <p:nvPr/>
          </p:nvSpPr>
          <p:spPr>
            <a:xfrm rot="240000">
              <a:off x="658368" y="5779008"/>
              <a:ext cx="374904" cy="566928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8096" y="5669280"/>
              <a:ext cx="8516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21710" y="1513918"/>
            <a:ext cx="961338" cy="676656"/>
            <a:chOff x="658368" y="5669280"/>
            <a:chExt cx="961338" cy="676656"/>
          </a:xfrm>
        </p:grpSpPr>
        <p:sp>
          <p:nvSpPr>
            <p:cNvPr id="22" name="Arc 21"/>
            <p:cNvSpPr/>
            <p:nvPr/>
          </p:nvSpPr>
          <p:spPr>
            <a:xfrm rot="240000">
              <a:off x="658368" y="5779008"/>
              <a:ext cx="374904" cy="566928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8096" y="5669280"/>
              <a:ext cx="8516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o</a:t>
              </a:r>
              <a:r>
                <a:rPr lang="en-US" sz="3200" baseline="-25000" dirty="0"/>
                <a:t>2</a:t>
              </a:r>
              <a:r>
                <a:rPr lang="en-US" sz="3200" dirty="0" smtClean="0"/>
                <a:t>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26219" y="2984147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ym typeface="Wingdings"/>
                </a:rPr>
                <a:t>H</a:t>
              </a:r>
              <a:r>
                <a:rPr lang="en-US" sz="3200" baseline="-25000" dirty="0" smtClean="0">
                  <a:sym typeface="Wingdings"/>
                </a:rPr>
                <a:t>1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 smtClean="0">
                  <a:sym typeface="Wingdings"/>
                </a:rPr>
                <a:t>1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smtClean="0"/>
                <a:t>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M</a:t>
              </a:r>
              <a:r>
                <a:rPr lang="en-US" sz="3200" baseline="-25000" dirty="0"/>
                <a:t>1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2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smtClean="0">
                  <a:sym typeface="Wingdings"/>
                </a:rPr>
                <a:t>H</a:t>
              </a:r>
              <a:r>
                <a:rPr lang="en-US" sz="3200" baseline="-25000" dirty="0">
                  <a:sym typeface="Wingdings"/>
                </a:rPr>
                <a:t>1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1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smtClean="0"/>
                <a:t>B</a:t>
              </a:r>
              <a:r>
                <a:rPr lang="en-US" sz="3200" baseline="-25000" dirty="0"/>
                <a:t>1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3725521" y="3620062"/>
              <a:ext cx="961338" cy="676656"/>
              <a:chOff x="658368" y="5669280"/>
              <a:chExt cx="961338" cy="676656"/>
            </a:xfrm>
          </p:grpSpPr>
          <p:sp>
            <p:nvSpPr>
              <p:cNvPr id="31" name="Arc 30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243470" y="3632552"/>
              <a:ext cx="961338" cy="676656"/>
              <a:chOff x="658368" y="5669280"/>
              <a:chExt cx="961338" cy="676656"/>
            </a:xfrm>
          </p:grpSpPr>
          <p:sp>
            <p:nvSpPr>
              <p:cNvPr id="29" name="Arc 28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/>
                  <a:t>2</a:t>
                </a:r>
                <a:r>
                  <a:rPr lang="en-US" sz="3200" dirty="0" smtClean="0"/>
                  <a:t>  </a:t>
                </a: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2592050" y="4243159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7118" y="247834"/>
            <a:ext cx="6413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Counting 1-dimensional cycles: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5000409" y="-29505"/>
            <a:ext cx="4202084" cy="1899957"/>
            <a:chOff x="236662" y="3539830"/>
            <a:chExt cx="6240367" cy="2821560"/>
          </a:xfrm>
        </p:grpSpPr>
        <p:grpSp>
          <p:nvGrpSpPr>
            <p:cNvPr id="33" name="Group 32"/>
            <p:cNvGrpSpPr/>
            <p:nvPr/>
          </p:nvGrpSpPr>
          <p:grpSpPr>
            <a:xfrm>
              <a:off x="3436413" y="3560409"/>
              <a:ext cx="3040616" cy="2800981"/>
              <a:chOff x="793381" y="1244998"/>
              <a:chExt cx="3598302" cy="3314718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55" name="Isosceles Triangle 54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6" name="Group 55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58" name="Oval 57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7" name="Oval 56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3410717" y="3463652"/>
                <a:ext cx="98096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142986" y="124499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149562" y="2235791"/>
                <a:ext cx="1473330" cy="1027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128688" y="3782946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989957" y="2235791"/>
                <a:ext cx="1045156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236662" y="3539830"/>
              <a:ext cx="3119548" cy="2763798"/>
              <a:chOff x="5038682" y="1220646"/>
              <a:chExt cx="3691713" cy="327071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43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5" name="Oval 44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5038682" y="3463651"/>
                <a:ext cx="1307350" cy="1027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410618" y="1220646"/>
                <a:ext cx="1099618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702355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299752" y="2235790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206716" y="2235790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63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52836" y="5964778"/>
            <a:ext cx="7576500" cy="676656"/>
            <a:chOff x="1032752" y="5576854"/>
            <a:chExt cx="7576500" cy="676656"/>
          </a:xfrm>
        </p:grpSpPr>
        <p:sp>
          <p:nvSpPr>
            <p:cNvPr id="4" name="Rectangle 3"/>
            <p:cNvSpPr/>
            <p:nvPr/>
          </p:nvSpPr>
          <p:spPr>
            <a:xfrm>
              <a:off x="1032752" y="5576854"/>
              <a:ext cx="7576500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ym typeface="Wingdings"/>
                </a:rPr>
                <a:t>Z</a:t>
              </a:r>
              <a:r>
                <a:rPr lang="en-US" sz="3200" baseline="-25000" dirty="0" smtClean="0">
                  <a:sym typeface="Wingdings"/>
                </a:rPr>
                <a:t>1 </a:t>
              </a:r>
              <a:r>
                <a:rPr lang="en-US" sz="3200" dirty="0" smtClean="0">
                  <a:sym typeface="Wingdings"/>
                </a:rPr>
                <a:t> </a:t>
              </a:r>
              <a:r>
                <a:rPr lang="en-US" sz="3200" dirty="0" smtClean="0"/>
                <a:t>= </a:t>
              </a:r>
              <a:r>
                <a:rPr lang="en-US" sz="3200" dirty="0"/>
                <a:t> </a:t>
              </a:r>
              <a:r>
                <a:rPr lang="en-US" sz="3200" dirty="0" smtClean="0"/>
                <a:t>kernel of        =   null space of M</a:t>
              </a:r>
              <a:r>
                <a:rPr lang="en-US" sz="3200" baseline="-25000" dirty="0"/>
                <a:t>1</a:t>
              </a:r>
              <a:r>
                <a:rPr lang="en-US" sz="3200" baseline="-25000" dirty="0" smtClean="0"/>
                <a:t>        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462227" y="5576854"/>
              <a:ext cx="961338" cy="676656"/>
              <a:chOff x="658368" y="5669280"/>
              <a:chExt cx="961338" cy="676656"/>
            </a:xfrm>
          </p:grpSpPr>
          <p:sp>
            <p:nvSpPr>
              <p:cNvPr id="10" name="Arc 9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603341" y="419609"/>
            <a:ext cx="3192424" cy="974266"/>
            <a:chOff x="34793" y="607110"/>
            <a:chExt cx="3192424" cy="974266"/>
          </a:xfrm>
        </p:grpSpPr>
        <p:sp>
          <p:nvSpPr>
            <p:cNvPr id="13" name="Rectangle 12"/>
            <p:cNvSpPr/>
            <p:nvPr/>
          </p:nvSpPr>
          <p:spPr>
            <a:xfrm>
              <a:off x="34793" y="996600"/>
              <a:ext cx="3192424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             C</a:t>
              </a:r>
              <a:r>
                <a:rPr lang="en-US" sz="3200" baseline="-25000" dirty="0" smtClean="0"/>
                <a:t>1   </a:t>
              </a:r>
              <a:r>
                <a:rPr lang="en-US" sz="3200" dirty="0" smtClean="0">
                  <a:sym typeface="Wingdings"/>
                </a:rPr>
                <a:t>   </a:t>
              </a:r>
              <a:r>
                <a:rPr lang="en-US" sz="3200" dirty="0" smtClean="0"/>
                <a:t>C</a:t>
              </a:r>
              <a:r>
                <a:rPr lang="en-US" sz="3200" baseline="-25000" dirty="0" smtClean="0"/>
                <a:t>0 </a:t>
              </a:r>
              <a:endParaRPr lang="en-US" sz="3200" dirty="0" smtClean="0">
                <a:sym typeface="Wingdings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665504" y="607110"/>
              <a:ext cx="961338" cy="676656"/>
              <a:chOff x="658368" y="5669280"/>
              <a:chExt cx="961338" cy="676656"/>
            </a:xfrm>
          </p:grpSpPr>
          <p:sp>
            <p:nvSpPr>
              <p:cNvPr id="18" name="Arc 17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68096" y="5669280"/>
                <a:ext cx="85161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  <a:r>
                  <a:rPr lang="en-US" sz="3200" baseline="-25000" dirty="0" smtClean="0"/>
                  <a:t>1</a:t>
                </a:r>
                <a:r>
                  <a:rPr lang="en-US" sz="3200" dirty="0" smtClean="0"/>
                  <a:t> </a:t>
                </a:r>
              </a:p>
            </p:txBody>
          </p:sp>
        </p:grp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300" y="1822339"/>
            <a:ext cx="5607630" cy="4023360"/>
          </a:xfrm>
          <a:prstGeom prst="rect">
            <a:avLst/>
          </a:prstGeom>
        </p:spPr>
      </p:pic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30192" y="-125875"/>
            <a:ext cx="4202084" cy="1899957"/>
            <a:chOff x="236662" y="3539830"/>
            <a:chExt cx="6240367" cy="2821560"/>
          </a:xfrm>
        </p:grpSpPr>
        <p:grpSp>
          <p:nvGrpSpPr>
            <p:cNvPr id="23" name="Group 22"/>
            <p:cNvGrpSpPr/>
            <p:nvPr/>
          </p:nvGrpSpPr>
          <p:grpSpPr>
            <a:xfrm>
              <a:off x="3436413" y="3560409"/>
              <a:ext cx="3040616" cy="2800981"/>
              <a:chOff x="793381" y="1244998"/>
              <a:chExt cx="3598302" cy="3314718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44" name="Isosceles Triangle 43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Oval 47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6" name="Oval 45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3410717" y="3463652"/>
                <a:ext cx="98096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142986" y="124499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149562" y="2235791"/>
                <a:ext cx="1473330" cy="1027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128688" y="3782946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89957" y="2235791"/>
                <a:ext cx="1045156" cy="77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6662" y="3539830"/>
              <a:ext cx="3119548" cy="2763798"/>
              <a:chOff x="5038682" y="1220646"/>
              <a:chExt cx="3691713" cy="327071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3" name="Group 32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5" name="Oval 34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" name="Oval 33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5038682" y="3463651"/>
                <a:ext cx="1307350" cy="1027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410618" y="1220646"/>
                <a:ext cx="1099618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702355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299752" y="2235790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206716" y="2235790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180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482" y="3631930"/>
            <a:ext cx="901700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824" y="3612880"/>
            <a:ext cx="914400" cy="3086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190" y="3625580"/>
            <a:ext cx="952500" cy="306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7508" y="163445"/>
            <a:ext cx="939800" cy="309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4190" y="95250"/>
            <a:ext cx="9525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425" y="1113283"/>
            <a:ext cx="33401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221936" y="4474964"/>
            <a:ext cx="2048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5</a:t>
            </a:r>
            <a:r>
              <a:rPr lang="en-US" sz="3200" dirty="0" smtClean="0"/>
              <a:t> =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{v</a:t>
            </a:r>
            <a:r>
              <a:rPr lang="en-US" sz="3200" baseline="-25000" dirty="0"/>
              <a:t>4</a:t>
            </a:r>
            <a:r>
              <a:rPr lang="en-US" sz="3200" dirty="0" smtClean="0"/>
              <a:t>, v</a:t>
            </a:r>
            <a:r>
              <a:rPr lang="en-US" sz="3200" baseline="-25000" dirty="0"/>
              <a:t>6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42720" y="4474964"/>
            <a:ext cx="2048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4</a:t>
            </a:r>
            <a:r>
              <a:rPr lang="en-US" sz="3200" dirty="0" smtClean="0"/>
              <a:t> =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{v</a:t>
            </a:r>
            <a:r>
              <a:rPr lang="en-US" sz="3200" baseline="-25000" dirty="0"/>
              <a:t>5</a:t>
            </a:r>
            <a:r>
              <a:rPr lang="en-US" sz="3200" dirty="0" smtClean="0"/>
              <a:t>, v</a:t>
            </a:r>
            <a:r>
              <a:rPr lang="en-US" sz="3200" baseline="-25000" dirty="0"/>
              <a:t>6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4376" y="4474964"/>
            <a:ext cx="2048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3</a:t>
            </a:r>
            <a:r>
              <a:rPr lang="en-US" sz="3200" dirty="0" smtClean="0"/>
              <a:t> =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{v</a:t>
            </a:r>
            <a:r>
              <a:rPr lang="en-US" sz="3200" baseline="-25000" dirty="0"/>
              <a:t>4</a:t>
            </a:r>
            <a:r>
              <a:rPr lang="en-US" sz="3200" dirty="0" smtClean="0"/>
              <a:t>, v</a:t>
            </a:r>
            <a:r>
              <a:rPr lang="en-US" sz="3200" baseline="-25000" dirty="0"/>
              <a:t>5</a:t>
            </a:r>
            <a:r>
              <a:rPr lang="en-US" sz="3200" dirty="0" smtClean="0"/>
              <a:t>} = 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98727" y="1113283"/>
            <a:ext cx="32440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 e</a:t>
            </a:r>
            <a:r>
              <a:rPr lang="en-US" sz="3200" baseline="-25000" dirty="0"/>
              <a:t>2</a:t>
            </a:r>
            <a:r>
              <a:rPr lang="en-US" sz="3200" dirty="0" smtClean="0"/>
              <a:t> =  {v</a:t>
            </a:r>
            <a:r>
              <a:rPr lang="en-US" sz="3200" baseline="-25000" dirty="0"/>
              <a:t>2</a:t>
            </a:r>
            <a:r>
              <a:rPr lang="en-US" sz="3200" dirty="0" smtClean="0"/>
              <a:t>, v</a:t>
            </a:r>
            <a:r>
              <a:rPr lang="en-US" sz="3200" baseline="-25000" dirty="0"/>
              <a:t>3</a:t>
            </a:r>
            <a:r>
              <a:rPr lang="en-US" sz="3200" dirty="0" smtClean="0"/>
              <a:t>} =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46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68" y="144331"/>
            <a:ext cx="990600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490" y="110926"/>
            <a:ext cx="965200" cy="375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440" y="118931"/>
            <a:ext cx="1079500" cy="3708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638" y="106231"/>
            <a:ext cx="1003300" cy="3733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1356" y="1569383"/>
            <a:ext cx="9929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761995" y="1569383"/>
            <a:ext cx="1230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535978" y="1569383"/>
            <a:ext cx="1230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 v</a:t>
            </a:r>
            <a:r>
              <a:rPr lang="en-US" sz="3200" baseline="-25000" dirty="0"/>
              <a:t>3</a:t>
            </a:r>
            <a:r>
              <a:rPr lang="en-US" sz="3200" dirty="0" smtClean="0"/>
              <a:t> = 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03455" y="1569383"/>
            <a:ext cx="1230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 v</a:t>
            </a:r>
            <a:r>
              <a:rPr lang="en-US" sz="3200" baseline="-25000" dirty="0"/>
              <a:t>4</a:t>
            </a:r>
            <a:r>
              <a:rPr lang="en-US" sz="3200" dirty="0" smtClean="0"/>
              <a:t> = 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0690" y="3084715"/>
            <a:ext cx="1016000" cy="37211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118918" y="1569383"/>
            <a:ext cx="1230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, v</a:t>
            </a:r>
            <a:r>
              <a:rPr lang="en-US" sz="3200" baseline="-25000" dirty="0"/>
              <a:t>5</a:t>
            </a:r>
            <a:r>
              <a:rPr lang="en-US" sz="3200" dirty="0" smtClean="0"/>
              <a:t> = 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/>
          <a:srcRect l="6311" r="12371"/>
          <a:stretch/>
        </p:blipFill>
        <p:spPr>
          <a:xfrm>
            <a:off x="8213988" y="106231"/>
            <a:ext cx="877824" cy="38481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16833" y="4568581"/>
            <a:ext cx="1230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 smtClean="0"/>
              <a:t>6</a:t>
            </a:r>
            <a:r>
              <a:rPr lang="en-US" sz="3200" dirty="0" smtClean="0"/>
              <a:t> =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8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48" y="278320"/>
            <a:ext cx="7759700" cy="41148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512352" y="4997080"/>
            <a:ext cx="3460093" cy="772468"/>
            <a:chOff x="3256081" y="3758785"/>
            <a:chExt cx="3460093" cy="772468"/>
          </a:xfrm>
        </p:grpSpPr>
        <p:grpSp>
          <p:nvGrpSpPr>
            <p:cNvPr id="4" name="Group 3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" name="Arc 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90764" y="3758785"/>
              <a:ext cx="31254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(e</a:t>
              </a:r>
              <a:r>
                <a:rPr lang="en-US" sz="3600" baseline="-25000" dirty="0" smtClean="0"/>
                <a:t>1</a:t>
              </a:r>
              <a:r>
                <a:rPr lang="en-US" sz="3600" dirty="0" smtClean="0"/>
                <a:t>)  =  v</a:t>
              </a:r>
              <a:r>
                <a:rPr lang="en-US" sz="3600" baseline="-25000" dirty="0" smtClean="0"/>
                <a:t>1</a:t>
              </a:r>
              <a:r>
                <a:rPr lang="en-US" sz="3600" dirty="0" smtClean="0"/>
                <a:t> + v</a:t>
              </a:r>
              <a:r>
                <a:rPr lang="en-US" sz="3600" baseline="-25000" dirty="0" smtClean="0"/>
                <a:t>2</a:t>
              </a:r>
            </a:p>
          </p:txBody>
        </p:sp>
      </p:grp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184475" y="4241574"/>
            <a:ext cx="5627767" cy="2419609"/>
            <a:chOff x="236662" y="3663279"/>
            <a:chExt cx="6316880" cy="2715888"/>
          </a:xfrm>
        </p:grpSpPr>
        <p:grpSp>
          <p:nvGrpSpPr>
            <p:cNvPr id="8" name="Group 7"/>
            <p:cNvGrpSpPr/>
            <p:nvPr/>
          </p:nvGrpSpPr>
          <p:grpSpPr>
            <a:xfrm>
              <a:off x="3436413" y="3663279"/>
              <a:ext cx="3117129" cy="2715888"/>
              <a:chOff x="793381" y="1366738"/>
              <a:chExt cx="3688851" cy="321401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16" name="Isosceles Triangle 15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" name="Group 16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Oval 17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49562" y="2588847"/>
                <a:ext cx="88319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989958" y="258884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36662" y="3663279"/>
              <a:ext cx="3160695" cy="2428302"/>
              <a:chOff x="5038682" y="1366738"/>
              <a:chExt cx="3740408" cy="2873683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" name="Group 29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2" name="Oval 31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1" name="Oval 30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90407" y="2588847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206716" y="2588847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38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432808"/>
            <a:ext cx="7569200" cy="38354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512352" y="4997080"/>
            <a:ext cx="3460093" cy="772468"/>
            <a:chOff x="3256081" y="3758785"/>
            <a:chExt cx="3460093" cy="772468"/>
          </a:xfrm>
        </p:grpSpPr>
        <p:grpSp>
          <p:nvGrpSpPr>
            <p:cNvPr id="4" name="Group 3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" name="Arc 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90764" y="3758785"/>
              <a:ext cx="31254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(e</a:t>
              </a:r>
              <a:r>
                <a:rPr lang="en-US" sz="3600" baseline="-25000" dirty="0"/>
                <a:t>2</a:t>
              </a:r>
              <a:r>
                <a:rPr lang="en-US" sz="3600" dirty="0" smtClean="0"/>
                <a:t>)  =  v</a:t>
              </a:r>
              <a:r>
                <a:rPr lang="en-US" sz="3600" baseline="-25000" dirty="0"/>
                <a:t>2</a:t>
              </a:r>
              <a:r>
                <a:rPr lang="en-US" sz="3600" dirty="0" smtClean="0"/>
                <a:t> + v</a:t>
              </a:r>
              <a:r>
                <a:rPr lang="en-US" sz="3600" baseline="-25000" dirty="0"/>
                <a:t>3</a:t>
              </a:r>
              <a:endParaRPr lang="en-US" sz="3600" baseline="-25000" dirty="0" smtClean="0"/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84475" y="4241574"/>
            <a:ext cx="5627767" cy="2419609"/>
            <a:chOff x="236662" y="3663279"/>
            <a:chExt cx="6316880" cy="2715888"/>
          </a:xfrm>
        </p:grpSpPr>
        <p:grpSp>
          <p:nvGrpSpPr>
            <p:cNvPr id="9" name="Group 8"/>
            <p:cNvGrpSpPr/>
            <p:nvPr/>
          </p:nvGrpSpPr>
          <p:grpSpPr>
            <a:xfrm>
              <a:off x="3436413" y="3663279"/>
              <a:ext cx="3117129" cy="2715888"/>
              <a:chOff x="793381" y="1366738"/>
              <a:chExt cx="3688851" cy="321401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30" name="Isosceles Triangle 29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49562" y="2588847"/>
                <a:ext cx="88319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89958" y="258884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6662" y="3663279"/>
              <a:ext cx="3160695" cy="2428302"/>
              <a:chOff x="5038682" y="1366738"/>
              <a:chExt cx="3740408" cy="287368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" name="Oval 19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90407" y="2588847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06716" y="2588847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954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20107"/>
            <a:ext cx="7607300" cy="38608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512352" y="4997080"/>
            <a:ext cx="3460093" cy="772468"/>
            <a:chOff x="3256081" y="3758785"/>
            <a:chExt cx="3460093" cy="772468"/>
          </a:xfrm>
        </p:grpSpPr>
        <p:grpSp>
          <p:nvGrpSpPr>
            <p:cNvPr id="4" name="Group 3"/>
            <p:cNvGrpSpPr/>
            <p:nvPr/>
          </p:nvGrpSpPr>
          <p:grpSpPr>
            <a:xfrm>
              <a:off x="3256081" y="3854597"/>
              <a:ext cx="699555" cy="676656"/>
              <a:chOff x="658368" y="5669280"/>
              <a:chExt cx="699555" cy="676656"/>
            </a:xfrm>
          </p:grpSpPr>
          <p:sp>
            <p:nvSpPr>
              <p:cNvPr id="6" name="Arc 5"/>
              <p:cNvSpPr/>
              <p:nvPr/>
            </p:nvSpPr>
            <p:spPr>
              <a:xfrm rot="240000">
                <a:off x="658368" y="5779008"/>
                <a:ext cx="374904" cy="566928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8096" y="5669280"/>
                <a:ext cx="58982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o</a:t>
                </a: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3590764" y="3758785"/>
              <a:ext cx="31254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(e</a:t>
              </a:r>
              <a:r>
                <a:rPr lang="en-US" sz="3600" baseline="-25000" dirty="0"/>
                <a:t>3</a:t>
              </a:r>
              <a:r>
                <a:rPr lang="en-US" sz="3600" dirty="0" smtClean="0"/>
                <a:t>)  =  v</a:t>
              </a:r>
              <a:r>
                <a:rPr lang="en-US" sz="3600" baseline="-25000" dirty="0"/>
                <a:t>4</a:t>
              </a:r>
              <a:r>
                <a:rPr lang="en-US" sz="3600" dirty="0" smtClean="0"/>
                <a:t> + v</a:t>
              </a:r>
              <a:r>
                <a:rPr lang="en-US" sz="3600" baseline="-25000" dirty="0"/>
                <a:t>5</a:t>
              </a:r>
              <a:endParaRPr lang="en-US" sz="3600" baseline="-25000" dirty="0" smtClean="0"/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84475" y="4241574"/>
            <a:ext cx="5627767" cy="2419609"/>
            <a:chOff x="236662" y="3663279"/>
            <a:chExt cx="6316880" cy="2715888"/>
          </a:xfrm>
        </p:grpSpPr>
        <p:grpSp>
          <p:nvGrpSpPr>
            <p:cNvPr id="9" name="Group 8"/>
            <p:cNvGrpSpPr/>
            <p:nvPr/>
          </p:nvGrpSpPr>
          <p:grpSpPr>
            <a:xfrm>
              <a:off x="3436413" y="3663279"/>
              <a:ext cx="3117129" cy="2715888"/>
              <a:chOff x="793381" y="1366738"/>
              <a:chExt cx="3688851" cy="3214016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284670" y="2021707"/>
                <a:ext cx="2239703" cy="1987736"/>
                <a:chOff x="1088696" y="3397905"/>
                <a:chExt cx="2239703" cy="1987736"/>
              </a:xfrm>
            </p:grpSpPr>
            <p:sp>
              <p:nvSpPr>
                <p:cNvPr id="30" name="Isosceles Triangle 29"/>
                <p:cNvSpPr/>
                <p:nvPr/>
              </p:nvSpPr>
              <p:spPr>
                <a:xfrm>
                  <a:off x="1284670" y="3565883"/>
                  <a:ext cx="1959740" cy="1696575"/>
                </a:xfrm>
                <a:prstGeom prst="triangle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127000"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" name="Group 30"/>
                <p:cNvGrpSpPr/>
                <p:nvPr/>
              </p:nvGrpSpPr>
              <p:grpSpPr>
                <a:xfrm>
                  <a:off x="1088696" y="5049686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33" name="Oval 32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2" name="Oval 31"/>
                <p:cNvSpPr/>
                <p:nvPr/>
              </p:nvSpPr>
              <p:spPr>
                <a:xfrm>
                  <a:off x="2090963" y="3397905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3501265" y="3463651"/>
                <a:ext cx="98096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6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793381" y="3463651"/>
                <a:ext cx="109831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4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240378" y="1366738"/>
                <a:ext cx="1176896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49562" y="2588847"/>
                <a:ext cx="88319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263486" y="3803984"/>
                <a:ext cx="924931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989958" y="2588847"/>
                <a:ext cx="104515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4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6662" y="3663279"/>
              <a:ext cx="3160695" cy="2428302"/>
              <a:chOff x="5038682" y="1366738"/>
              <a:chExt cx="3740408" cy="2873683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537717" y="2021707"/>
                <a:ext cx="2239703" cy="1987736"/>
                <a:chOff x="4753821" y="2021707"/>
                <a:chExt cx="2239703" cy="1987736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933925" y="2176272"/>
                  <a:ext cx="912912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4921799" y="2176272"/>
                  <a:ext cx="1012126" cy="1655064"/>
                </a:xfrm>
                <a:prstGeom prst="line">
                  <a:avLst/>
                </a:prstGeom>
                <a:ln w="127000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4753821" y="3673488"/>
                  <a:ext cx="2239703" cy="335955"/>
                  <a:chOff x="2971800" y="2819400"/>
                  <a:chExt cx="1021080" cy="182880"/>
                </a:xfrm>
              </p:grpSpPr>
              <p:sp>
                <p:nvSpPr>
                  <p:cNvPr id="21" name="Oval 20"/>
                  <p:cNvSpPr/>
                  <p:nvPr/>
                </p:nvSpPr>
                <p:spPr>
                  <a:xfrm>
                    <a:off x="2971800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Oval 21"/>
                  <p:cNvSpPr/>
                  <p:nvPr/>
                </p:nvSpPr>
                <p:spPr>
                  <a:xfrm>
                    <a:off x="3839718" y="2819400"/>
                    <a:ext cx="153162" cy="182880"/>
                  </a:xfrm>
                  <a:prstGeom prst="ellipse">
                    <a:avLst/>
                  </a:prstGeom>
                  <a:solidFill>
                    <a:srgbClr val="770077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0" name="Oval 19"/>
                <p:cNvSpPr/>
                <p:nvPr/>
              </p:nvSpPr>
              <p:spPr>
                <a:xfrm>
                  <a:off x="5756088" y="2021707"/>
                  <a:ext cx="335955" cy="335955"/>
                </a:xfrm>
                <a:prstGeom prst="ellipse">
                  <a:avLst/>
                </a:prstGeom>
                <a:solidFill>
                  <a:srgbClr val="770077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5038682" y="3463651"/>
                <a:ext cx="83499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08008" y="1366738"/>
                <a:ext cx="1099617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751050" y="3463651"/>
                <a:ext cx="10280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90407" y="2588847"/>
                <a:ext cx="93274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e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206716" y="2588847"/>
                <a:ext cx="1241800" cy="776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341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32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803</Words>
  <Application>Microsoft Office PowerPoint</Application>
  <PresentationFormat>On-screen Show (4:3)</PresentationFormat>
  <Paragraphs>336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57</cp:revision>
  <cp:lastPrinted>2015-02-19T16:44:21Z</cp:lastPrinted>
  <dcterms:created xsi:type="dcterms:W3CDTF">2013-09-06T00:31:17Z</dcterms:created>
  <dcterms:modified xsi:type="dcterms:W3CDTF">2015-02-19T19:56:40Z</dcterms:modified>
  <cp:category/>
</cp:coreProperties>
</file>