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5"/>
  </p:notesMasterIdLst>
  <p:sldIdLst>
    <p:sldId id="257" r:id="rId2"/>
    <p:sldId id="258" r:id="rId3"/>
    <p:sldId id="273" r:id="rId4"/>
    <p:sldId id="259" r:id="rId5"/>
    <p:sldId id="269" r:id="rId6"/>
    <p:sldId id="270" r:id="rId7"/>
    <p:sldId id="271" r:id="rId8"/>
    <p:sldId id="272" r:id="rId9"/>
    <p:sldId id="280" r:id="rId10"/>
    <p:sldId id="278" r:id="rId11"/>
    <p:sldId id="281" r:id="rId12"/>
    <p:sldId id="274" r:id="rId13"/>
    <p:sldId id="296" r:id="rId14"/>
    <p:sldId id="279" r:id="rId15"/>
    <p:sldId id="298" r:id="rId16"/>
    <p:sldId id="297" r:id="rId17"/>
    <p:sldId id="275" r:id="rId18"/>
    <p:sldId id="277" r:id="rId19"/>
    <p:sldId id="276" r:id="rId20"/>
    <p:sldId id="300" r:id="rId21"/>
    <p:sldId id="301" r:id="rId22"/>
    <p:sldId id="302" r:id="rId23"/>
    <p:sldId id="299" r:id="rId24"/>
    <p:sldId id="263" r:id="rId25"/>
    <p:sldId id="303" r:id="rId26"/>
    <p:sldId id="294" r:id="rId27"/>
    <p:sldId id="295" r:id="rId28"/>
    <p:sldId id="293" r:id="rId29"/>
    <p:sldId id="289" r:id="rId30"/>
    <p:sldId id="291" r:id="rId31"/>
    <p:sldId id="292" r:id="rId32"/>
    <p:sldId id="304" r:id="rId33"/>
    <p:sldId id="327" r:id="rId34"/>
    <p:sldId id="305" r:id="rId35"/>
    <p:sldId id="306" r:id="rId36"/>
    <p:sldId id="307" r:id="rId37"/>
    <p:sldId id="346" r:id="rId38"/>
    <p:sldId id="308" r:id="rId39"/>
    <p:sldId id="309" r:id="rId40"/>
    <p:sldId id="310" r:id="rId41"/>
    <p:sldId id="311" r:id="rId42"/>
    <p:sldId id="312" r:id="rId43"/>
    <p:sldId id="313" r:id="rId44"/>
    <p:sldId id="314" r:id="rId45"/>
    <p:sldId id="315" r:id="rId46"/>
    <p:sldId id="316" r:id="rId47"/>
    <p:sldId id="317" r:id="rId48"/>
    <p:sldId id="318" r:id="rId49"/>
    <p:sldId id="319" r:id="rId50"/>
    <p:sldId id="320" r:id="rId51"/>
    <p:sldId id="321" r:id="rId52"/>
    <p:sldId id="322" r:id="rId53"/>
    <p:sldId id="323" r:id="rId54"/>
    <p:sldId id="324" r:id="rId55"/>
    <p:sldId id="325" r:id="rId56"/>
    <p:sldId id="345" r:id="rId57"/>
    <p:sldId id="328" r:id="rId58"/>
    <p:sldId id="329" r:id="rId59"/>
    <p:sldId id="330" r:id="rId60"/>
    <p:sldId id="331" r:id="rId61"/>
    <p:sldId id="332" r:id="rId62"/>
    <p:sldId id="333" r:id="rId63"/>
    <p:sldId id="334" r:id="rId64"/>
    <p:sldId id="335" r:id="rId65"/>
    <p:sldId id="336" r:id="rId66"/>
    <p:sldId id="337" r:id="rId67"/>
    <p:sldId id="338" r:id="rId68"/>
    <p:sldId id="339" r:id="rId69"/>
    <p:sldId id="340" r:id="rId70"/>
    <p:sldId id="341" r:id="rId71"/>
    <p:sldId id="342" r:id="rId72"/>
    <p:sldId id="343" r:id="rId73"/>
    <p:sldId id="344" r:id="rId7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44">
          <p15:clr>
            <a:srgbClr val="A4A3A4"/>
          </p15:clr>
        </p15:guide>
        <p15:guide id="2" pos="68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0855" autoAdjust="0"/>
  </p:normalViewPr>
  <p:slideViewPr>
    <p:cSldViewPr snapToGrid="0" snapToObjects="1">
      <p:cViewPr varScale="1">
        <p:scale>
          <a:sx n="78" d="100"/>
          <a:sy n="78" d="100"/>
        </p:scale>
        <p:origin x="-784" y="-112"/>
      </p:cViewPr>
      <p:guideLst>
        <p:guide orient="horz" pos="944"/>
        <p:guide pos="683"/>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9B226C-E263-334F-A451-A1B8F7ABBE9E}" type="datetimeFigureOut">
              <a:rPr lang="en-US" smtClean="0"/>
              <a:t>4/10/2018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8050B5-266D-F045-96EB-A8F4DF4C1637}" type="slidenum">
              <a:rPr lang="en-US" smtClean="0"/>
              <a:t>‹#›</a:t>
            </a:fld>
            <a:endParaRPr lang="en-US"/>
          </a:p>
        </p:txBody>
      </p:sp>
    </p:spTree>
    <p:extLst>
      <p:ext uri="{BB962C8B-B14F-4D97-AF65-F5344CB8AC3E}">
        <p14:creationId xmlns:p14="http://schemas.microsoft.com/office/powerpoint/2010/main" val="40454437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solidFill>
                  <a:srgbClr val="0000FF"/>
                </a:solidFill>
              </a:rPr>
              <a:t>Lecture 6:  Creating a simplicial complex from data.  </a:t>
            </a:r>
          </a:p>
        </p:txBody>
      </p:sp>
      <p:sp>
        <p:nvSpPr>
          <p:cNvPr id="4" name="Slide Number Placeholder 3"/>
          <p:cNvSpPr>
            <a:spLocks noGrp="1"/>
          </p:cNvSpPr>
          <p:nvPr>
            <p:ph type="sldNum" sz="quarter" idx="10"/>
          </p:nvPr>
        </p:nvSpPr>
        <p:spPr/>
        <p:txBody>
          <a:bodyPr/>
          <a:lstStyle/>
          <a:p>
            <a:fld id="{DB6FC4B9-A07B-9549-B62E-78439FDB3B71}" type="slidenum">
              <a:rPr lang="en-US" smtClean="0"/>
              <a:t>1</a:t>
            </a:fld>
            <a:endParaRPr lang="en-US"/>
          </a:p>
        </p:txBody>
      </p:sp>
    </p:spTree>
    <p:extLst>
      <p:ext uri="{BB962C8B-B14F-4D97-AF65-F5344CB8AC3E}">
        <p14:creationId xmlns:p14="http://schemas.microsoft.com/office/powerpoint/2010/main" val="3443210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Thus we will choose a threshold.  We will connect a pair of vertices with an edge  if and only if their distance is less then our chosen threshold.</a:t>
            </a:r>
          </a:p>
          <a:p>
            <a:endParaRPr lang="en-US" baseline="0" dirty="0" smtClean="0"/>
          </a:p>
          <a:p>
            <a:r>
              <a:rPr lang="en-US" baseline="0" dirty="0" smtClean="0"/>
              <a:t> But it is not always obvious how to choose the threshold.  This problem can be dealt with by using persistence which we will briefly introduce later in this lecture.  For now let’s somewhat arbitrarily choose a distance, say 1.8 cm.</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69E9DB7-993A-C643-9AA4-1235EAC7C65C}" type="slidenum">
              <a:rPr lang="en-US" smtClean="0"/>
              <a:t>10</a:t>
            </a:fld>
            <a:endParaRPr lang="en-US"/>
          </a:p>
        </p:txBody>
      </p:sp>
    </p:spTree>
    <p:extLst>
      <p:ext uri="{BB962C8B-B14F-4D97-AF65-F5344CB8AC3E}">
        <p14:creationId xmlns:p14="http://schemas.microsoft.com/office/powerpoint/2010/main" val="329679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we will connect every pair of vertices if their distance is less than 1.8 cm.  If the center of these points represent the 0-dimensional vertices, then this distance is less than our threshold, so we add an edge.  Similarly this pair of points satisfy our definition of close, so we add an edge</a:t>
            </a:r>
          </a:p>
          <a:p>
            <a:endParaRPr lang="en-US" baseline="0" dirty="0" smtClean="0"/>
          </a:p>
          <a:p>
            <a:r>
              <a:rPr lang="en-US" baseline="0" dirty="0" smtClean="0"/>
              <a:t>The distance between this pair of vertices is greater than 1.8, so we won’t connect them with an edge. Continuing to add edges between vertices whenever their distance is less than our threshold of 1.8cm, we now have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69E9DB7-993A-C643-9AA4-1235EAC7C65C}" type="slidenum">
              <a:rPr lang="en-US" smtClean="0"/>
              <a:t>11</a:t>
            </a:fld>
            <a:endParaRPr lang="en-US"/>
          </a:p>
        </p:txBody>
      </p:sp>
    </p:spTree>
    <p:extLst>
      <p:ext uri="{BB962C8B-B14F-4D97-AF65-F5344CB8AC3E}">
        <p14:creationId xmlns:p14="http://schemas.microsoft.com/office/powerpoint/2010/main" val="329679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one dimensional simplicial complex.  Note that we have clustered</a:t>
            </a:r>
            <a:r>
              <a:rPr lang="en-US" baseline="0" dirty="0" smtClean="0"/>
              <a:t> </a:t>
            </a:r>
            <a:r>
              <a:rPr lang="en-US" dirty="0" smtClean="0"/>
              <a:t> our data into five disjoint</a:t>
            </a:r>
            <a:r>
              <a:rPr lang="en-US" baseline="0" dirty="0" smtClean="0"/>
              <a:t> </a:t>
            </a:r>
            <a:r>
              <a:rPr lang="en-US" dirty="0" smtClean="0"/>
              <a:t>connected sets.  So this is one way to cluster our data – that is grouping our data points</a:t>
            </a:r>
            <a:r>
              <a:rPr lang="en-US" baseline="0" dirty="0" smtClean="0"/>
              <a:t> into disjoint sets based on some definition of similarity.  In this case, we have 5 clusters.</a:t>
            </a:r>
            <a:endParaRPr lang="en-US" dirty="0" smtClean="0"/>
          </a:p>
          <a:p>
            <a:endParaRPr lang="en-US" dirty="0" smtClean="0"/>
          </a:p>
          <a:p>
            <a:r>
              <a:rPr lang="en-US" dirty="0" smtClean="0"/>
              <a:t>We can now add higher dimensional simplices.</a:t>
            </a:r>
          </a:p>
        </p:txBody>
      </p:sp>
      <p:sp>
        <p:nvSpPr>
          <p:cNvPr id="4" name="Slide Number Placeholder 3"/>
          <p:cNvSpPr>
            <a:spLocks noGrp="1"/>
          </p:cNvSpPr>
          <p:nvPr>
            <p:ph type="sldNum" sz="quarter" idx="10"/>
          </p:nvPr>
        </p:nvSpPr>
        <p:spPr/>
        <p:txBody>
          <a:bodyPr/>
          <a:lstStyle/>
          <a:p>
            <a:fld id="{D69E9DB7-993A-C643-9AA4-1235EAC7C65C}" type="slidenum">
              <a:rPr lang="en-US" smtClean="0"/>
              <a:t>12</a:t>
            </a:fld>
            <a:endParaRPr lang="en-US"/>
          </a:p>
        </p:txBody>
      </p:sp>
    </p:spTree>
    <p:extLst>
      <p:ext uri="{BB962C8B-B14F-4D97-AF65-F5344CB8AC3E}">
        <p14:creationId xmlns:p14="http://schemas.microsoft.com/office/powerpoint/2010/main" val="329679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t>
            </a:r>
            <a:r>
              <a:rPr lang="en-US" baseline="0" dirty="0" smtClean="0"/>
              <a:t> w</a:t>
            </a:r>
            <a:r>
              <a:rPr lang="en-US" dirty="0" smtClean="0"/>
              <a:t>e add higher dimensional simplices</a:t>
            </a:r>
            <a:r>
              <a:rPr lang="en-US" baseline="0" dirty="0" smtClean="0"/>
              <a:t> depends on what kind of simplicial complex we wish to create.</a:t>
            </a:r>
          </a:p>
          <a:p>
            <a:r>
              <a:rPr lang="en-US" baseline="0" dirty="0" smtClean="0"/>
              <a:t>The simplest simplicial complex from a computational point of view is the </a:t>
            </a:r>
            <a:r>
              <a:rPr lang="en-US" baseline="0" dirty="0" err="1" smtClean="0"/>
              <a:t>Vietoris</a:t>
            </a:r>
            <a:r>
              <a:rPr lang="en-US" baseline="0" dirty="0" smtClean="0"/>
              <a:t>-Rips complex where we add </a:t>
            </a:r>
            <a:r>
              <a:rPr lang="en-US" sz="1200" dirty="0" smtClean="0"/>
              <a:t>all possible simplices of dimensional &gt; 1</a:t>
            </a:r>
          </a:p>
          <a:p>
            <a:endParaRPr lang="en-US" sz="1200" dirty="0" smtClean="0"/>
          </a:p>
          <a:p>
            <a:r>
              <a:rPr lang="en-US" sz="1200" dirty="0" smtClean="0"/>
              <a:t>So</a:t>
            </a:r>
            <a:r>
              <a:rPr lang="en-US" sz="1200" baseline="0" dirty="0" smtClean="0"/>
              <a:t> for example, if 3 edges form a triangle, we fill in that triangle with a 2-simplex., so we fill in this triangle, this triangle, this triangle </a:t>
            </a:r>
          </a:p>
          <a:p>
            <a:r>
              <a:rPr lang="en-US" sz="1200" baseline="0" dirty="0" smtClean="0"/>
              <a:t>Note that after I fill in these four triangles I now have the boundary of a tetrahedron.  Thus it is now possible to fill it in with a three </a:t>
            </a:r>
            <a:r>
              <a:rPr lang="en-US" sz="1200" baseline="0" dirty="0" err="1" smtClean="0"/>
              <a:t>Symplex</a:t>
            </a:r>
            <a:r>
              <a:rPr lang="en-US" sz="1200" baseline="0" dirty="0" smtClean="0"/>
              <a:t> obtaining the solid tetrahedron.</a:t>
            </a:r>
          </a:p>
          <a:p>
            <a:endParaRPr lang="en-US" sz="1200" baseline="0" dirty="0" smtClean="0"/>
          </a:p>
          <a:p>
            <a:r>
              <a:rPr lang="en-US" sz="1200" baseline="0" dirty="0" smtClean="0"/>
              <a:t>I want to add the highest dimensional </a:t>
            </a:r>
            <a:r>
              <a:rPr lang="en-US" sz="1200" baseline="0" dirty="0" err="1" smtClean="0"/>
              <a:t>Symplex</a:t>
            </a:r>
            <a:r>
              <a:rPr lang="en-US" sz="1200" baseline="0" dirty="0" smtClean="0"/>
              <a:t> possible.  Since these four points are all close that means I can add a three simplex</a:t>
            </a:r>
          </a:p>
          <a:p>
            <a:endParaRPr lang="en-US" sz="1200" baseline="0" dirty="0" smtClean="0"/>
          </a:p>
          <a:p>
            <a:r>
              <a:rPr lang="en-US" sz="1200" baseline="0" dirty="0" smtClean="0"/>
              <a:t>Since these three points are close I can add a 2-simplex.  Similarly I can fill in all these other triangles. These 5 close points will give me a total of 10 triangles.  I just added 4 triangles none of which involved this vertex.  I can now add six more triangles involving this vertex for a total of 10 triangles, the triangle formed by these three vertices, these three  vertices, these three  vertices</a:t>
            </a:r>
          </a:p>
          <a:p>
            <a:endParaRPr lang="en-US" sz="1200" baseline="0" dirty="0" smtClean="0"/>
          </a:p>
          <a:p>
            <a:r>
              <a:rPr lang="en-US" sz="1200" baseline="0" dirty="0" smtClean="0"/>
              <a:t>Since these three points are close I can add a 3-simplex.  Note that it’s boundary also it exists, as I do have it’s 4 two dimensional faces.  Similarly these 4 points are close, so I get another 3-simplex, these four, these four.  So I have now added 5 3-simplicies, </a:t>
            </a:r>
            <a:r>
              <a:rPr lang="en-US" sz="1200" baseline="0" dirty="0" err="1" smtClean="0"/>
              <a:t>ie</a:t>
            </a:r>
            <a:r>
              <a:rPr lang="en-US" sz="1200" baseline="0" dirty="0" smtClean="0"/>
              <a:t> 5 solid tetrahedron.  </a:t>
            </a:r>
          </a:p>
          <a:p>
            <a:endParaRPr lang="en-US" sz="1200" baseline="0" dirty="0" smtClean="0"/>
          </a:p>
          <a:p>
            <a:r>
              <a:rPr lang="en-US" sz="1200" baseline="0" dirty="0" smtClean="0"/>
              <a:t>Since these 4 points are close I can add a 4-simplex. .  Note that it’s boundary also it exists, as I do have it’s 5 three dimensional faces, the 5 solid tetrahedron I just added. </a:t>
            </a:r>
            <a:endParaRPr lang="en-US" dirty="0" smtClean="0"/>
          </a:p>
        </p:txBody>
      </p:sp>
      <p:sp>
        <p:nvSpPr>
          <p:cNvPr id="4" name="Slide Number Placeholder 3"/>
          <p:cNvSpPr>
            <a:spLocks noGrp="1"/>
          </p:cNvSpPr>
          <p:nvPr>
            <p:ph type="sldNum" sz="quarter" idx="10"/>
          </p:nvPr>
        </p:nvSpPr>
        <p:spPr/>
        <p:txBody>
          <a:bodyPr/>
          <a:lstStyle/>
          <a:p>
            <a:fld id="{D69E9DB7-993A-C643-9AA4-1235EAC7C65C}" type="slidenum">
              <a:rPr lang="en-US" smtClean="0"/>
              <a:t>13</a:t>
            </a:fld>
            <a:endParaRPr lang="en-US"/>
          </a:p>
        </p:txBody>
      </p:sp>
    </p:spTree>
    <p:extLst>
      <p:ext uri="{BB962C8B-B14F-4D97-AF65-F5344CB8AC3E}">
        <p14:creationId xmlns:p14="http://schemas.microsoft.com/office/powerpoint/2010/main" val="329679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tx1"/>
                </a:solidFill>
              </a:rPr>
              <a:t>Thus we now have the </a:t>
            </a:r>
            <a:r>
              <a:rPr lang="en-US" sz="1200" dirty="0" err="1" smtClean="0">
                <a:solidFill>
                  <a:schemeClr val="tx1"/>
                </a:solidFill>
              </a:rPr>
              <a:t>Vietoris</a:t>
            </a:r>
            <a:r>
              <a:rPr lang="en-US" sz="1200" dirty="0" smtClean="0">
                <a:solidFill>
                  <a:schemeClr val="tx1"/>
                </a:solidFill>
              </a:rPr>
              <a:t> Rips simplicial complex.</a:t>
            </a:r>
            <a:r>
              <a:rPr lang="en-US" sz="1200" baseline="0" dirty="0" smtClean="0">
                <a:solidFill>
                  <a:schemeClr val="tx1"/>
                </a:solidFill>
              </a:rPr>
              <a:t>  Note we get the same simplex by adding one dimension at a time</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69E9DB7-993A-C643-9AA4-1235EAC7C65C}" type="slidenum">
              <a:rPr lang="en-US" smtClean="0"/>
              <a:t>14</a:t>
            </a:fld>
            <a:endParaRPr lang="en-US"/>
          </a:p>
        </p:txBody>
      </p:sp>
    </p:spTree>
    <p:extLst>
      <p:ext uri="{BB962C8B-B14F-4D97-AF65-F5344CB8AC3E}">
        <p14:creationId xmlns:p14="http://schemas.microsoft.com/office/powerpoint/2010/main" val="329679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 Start with 0-simplices,</a:t>
            </a:r>
            <a:r>
              <a:rPr lang="en-US" baseline="0" dirty="0" smtClean="0"/>
              <a:t> our data points in step 0</a:t>
            </a:r>
            <a:endParaRPr lang="en-US" dirty="0"/>
          </a:p>
        </p:txBody>
      </p:sp>
      <p:sp>
        <p:nvSpPr>
          <p:cNvPr id="4" name="Slide Number Placeholder 3"/>
          <p:cNvSpPr>
            <a:spLocks noGrp="1"/>
          </p:cNvSpPr>
          <p:nvPr>
            <p:ph type="sldNum" sz="quarter" idx="10"/>
          </p:nvPr>
        </p:nvSpPr>
        <p:spPr/>
        <p:txBody>
          <a:bodyPr/>
          <a:lstStyle/>
          <a:p>
            <a:fld id="{D69E9DB7-993A-C643-9AA4-1235EAC7C65C}" type="slidenum">
              <a:rPr lang="en-US" smtClean="0"/>
              <a:t>15</a:t>
            </a:fld>
            <a:endParaRPr lang="en-US"/>
          </a:p>
        </p:txBody>
      </p:sp>
    </p:spTree>
    <p:extLst>
      <p:ext uri="{BB962C8B-B14F-4D97-AF65-F5344CB8AC3E}">
        <p14:creationId xmlns:p14="http://schemas.microsoft.com/office/powerpoint/2010/main" val="329679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step 1 we Add 1-simplices connecting data points that are “close”.</a:t>
            </a:r>
          </a:p>
        </p:txBody>
      </p:sp>
      <p:sp>
        <p:nvSpPr>
          <p:cNvPr id="4" name="Slide Number Placeholder 3"/>
          <p:cNvSpPr>
            <a:spLocks noGrp="1"/>
          </p:cNvSpPr>
          <p:nvPr>
            <p:ph type="sldNum" sz="quarter" idx="10"/>
          </p:nvPr>
        </p:nvSpPr>
        <p:spPr/>
        <p:txBody>
          <a:bodyPr/>
          <a:lstStyle/>
          <a:p>
            <a:fld id="{D69E9DB7-993A-C643-9AA4-1235EAC7C65C}" type="slidenum">
              <a:rPr lang="en-US" smtClean="0"/>
              <a:t>16</a:t>
            </a:fld>
            <a:endParaRPr lang="en-US"/>
          </a:p>
        </p:txBody>
      </p:sp>
    </p:spTree>
    <p:extLst>
      <p:ext uri="{BB962C8B-B14F-4D97-AF65-F5344CB8AC3E}">
        <p14:creationId xmlns:p14="http://schemas.microsoft.com/office/powerpoint/2010/main" val="3296792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step 2 we</a:t>
            </a:r>
            <a:r>
              <a:rPr lang="en-US" baseline="0" dirty="0" smtClean="0"/>
              <a:t> add</a:t>
            </a:r>
            <a:r>
              <a:rPr lang="en-US" dirty="0" smtClean="0"/>
              <a:t> all possible 2-simplices,</a:t>
            </a:r>
            <a:r>
              <a:rPr lang="en-US" baseline="0" dirty="0" smtClean="0"/>
              <a:t> so whenever 3 points are close, we get 3 edges forming a triangle, so we fill in all triangles with 2-simplices.</a:t>
            </a:r>
            <a:endParaRPr lang="en-US" dirty="0" smtClean="0"/>
          </a:p>
        </p:txBody>
      </p:sp>
      <p:sp>
        <p:nvSpPr>
          <p:cNvPr id="4" name="Slide Number Placeholder 3"/>
          <p:cNvSpPr>
            <a:spLocks noGrp="1"/>
          </p:cNvSpPr>
          <p:nvPr>
            <p:ph type="sldNum" sz="quarter" idx="10"/>
          </p:nvPr>
        </p:nvSpPr>
        <p:spPr/>
        <p:txBody>
          <a:bodyPr/>
          <a:lstStyle/>
          <a:p>
            <a:fld id="{D69E9DB7-993A-C643-9AA4-1235EAC7C65C}" type="slidenum">
              <a:rPr lang="en-US" smtClean="0"/>
              <a:t>17</a:t>
            </a:fld>
            <a:endParaRPr lang="en-US"/>
          </a:p>
        </p:txBody>
      </p:sp>
    </p:spTree>
    <p:extLst>
      <p:ext uri="{BB962C8B-B14F-4D97-AF65-F5344CB8AC3E}">
        <p14:creationId xmlns:p14="http://schemas.microsoft.com/office/powerpoint/2010/main" val="3296792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step 3 Adding all possible 3-simplices,</a:t>
            </a:r>
            <a:r>
              <a:rPr lang="en-US" baseline="0" dirty="0" smtClean="0"/>
              <a:t> so whenever 4 points are close, we get 4 triangles forming a tetrahedron, so we fill in all tetrahedron boundaries with 3-simplices, .</a:t>
            </a:r>
            <a:endParaRPr lang="en-US" dirty="0" smtClean="0"/>
          </a:p>
        </p:txBody>
      </p:sp>
      <p:sp>
        <p:nvSpPr>
          <p:cNvPr id="4" name="Slide Number Placeholder 3"/>
          <p:cNvSpPr>
            <a:spLocks noGrp="1"/>
          </p:cNvSpPr>
          <p:nvPr>
            <p:ph type="sldNum" sz="quarter" idx="10"/>
          </p:nvPr>
        </p:nvSpPr>
        <p:spPr/>
        <p:txBody>
          <a:bodyPr/>
          <a:lstStyle/>
          <a:p>
            <a:fld id="{D69E9DB7-993A-C643-9AA4-1235EAC7C65C}" type="slidenum">
              <a:rPr lang="en-US" smtClean="0"/>
              <a:t>18</a:t>
            </a:fld>
            <a:endParaRPr lang="en-US"/>
          </a:p>
        </p:txBody>
      </p:sp>
    </p:spTree>
    <p:extLst>
      <p:ext uri="{BB962C8B-B14F-4D97-AF65-F5344CB8AC3E}">
        <p14:creationId xmlns:p14="http://schemas.microsoft.com/office/powerpoint/2010/main" val="3296792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step 4 Adding all possible 4-simplices,</a:t>
            </a:r>
            <a:r>
              <a:rPr lang="en-US" baseline="0" dirty="0" smtClean="0"/>
              <a:t> so whenever 5 points are close, so we can add the 4-simplex {v1, .. v5}.  Note the boundary of this 4-simplex consisting of</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five 3-simplices was constructed in the previous step.</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Note that we can use the vertices to encode a simplex when writing computational software.  To encode this complex, I actually only need 5 objects: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By identifying the edge v1v2, I know that I not only have this edge, I also have all subsets of the edge {v1, v2}, so I also have the vertices v1, v2.</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Similarly having the triangle, {v3, v4, v5} means I also have the edges {v3, v4}, … as well as the vertices v3, v4, v5.  Similarly for this triangle v6, v7, c8 , I have all its subsets,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Similarly for this 3-simplex v9, v12 , I have all its subsets, and for this 4simplex v13, v17 , I have all its subsets, all the tetrahedron, all the triangles, all the edges, all the vertices.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For faster computation, you may want to encode all simplices in memory, but with a </a:t>
            </a:r>
            <a:r>
              <a:rPr lang="en-US" sz="1200" dirty="0" err="1" smtClean="0">
                <a:solidFill>
                  <a:schemeClr val="tx1"/>
                </a:solidFill>
              </a:rPr>
              <a:t>Vietoris</a:t>
            </a:r>
            <a:r>
              <a:rPr lang="en-US" sz="1200" dirty="0" smtClean="0">
                <a:solidFill>
                  <a:schemeClr val="tx1"/>
                </a:solidFill>
              </a:rPr>
              <a:t> Rips complex, if you have for example a 4-simplex, you also have all subsets of that four simplex.</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To review, we can create the </a:t>
            </a:r>
            <a:r>
              <a:rPr lang="en-US" baseline="0" dirty="0" err="1" smtClean="0"/>
              <a:t>Vietoris</a:t>
            </a:r>
            <a:r>
              <a:rPr lang="en-US" baseline="0" dirty="0" smtClean="0"/>
              <a:t> Rips complex in just 3 steps:</a:t>
            </a:r>
          </a:p>
        </p:txBody>
      </p:sp>
      <p:sp>
        <p:nvSpPr>
          <p:cNvPr id="4" name="Slide Number Placeholder 3"/>
          <p:cNvSpPr>
            <a:spLocks noGrp="1"/>
          </p:cNvSpPr>
          <p:nvPr>
            <p:ph type="sldNum" sz="quarter" idx="10"/>
          </p:nvPr>
        </p:nvSpPr>
        <p:spPr/>
        <p:txBody>
          <a:bodyPr/>
          <a:lstStyle/>
          <a:p>
            <a:fld id="{D69E9DB7-993A-C643-9AA4-1235EAC7C65C}" type="slidenum">
              <a:rPr lang="en-US" smtClean="0"/>
              <a:t>19</a:t>
            </a:fld>
            <a:endParaRPr lang="en-US"/>
          </a:p>
        </p:txBody>
      </p:sp>
    </p:spTree>
    <p:extLst>
      <p:ext uri="{BB962C8B-B14F-4D97-AF65-F5344CB8AC3E}">
        <p14:creationId xmlns:p14="http://schemas.microsoft.com/office/powerpoint/2010/main" val="329679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Recall that to</a:t>
            </a:r>
            <a:r>
              <a:rPr lang="en-US" sz="1200" baseline="0" dirty="0" smtClean="0">
                <a:solidFill>
                  <a:schemeClr val="tx1"/>
                </a:solidFill>
              </a:rPr>
              <a:t> c</a:t>
            </a:r>
            <a:r>
              <a:rPr lang="en-US" sz="1200" dirty="0" smtClean="0">
                <a:solidFill>
                  <a:schemeClr val="tx1"/>
                </a:solidFill>
              </a:rPr>
              <a:t>reate a simplicial complex,</a:t>
            </a:r>
            <a:r>
              <a:rPr lang="en-US" sz="1200" baseline="0" dirty="0" smtClean="0">
                <a:solidFill>
                  <a:schemeClr val="tx1"/>
                </a:solidFill>
              </a:rPr>
              <a:t> we s</a:t>
            </a:r>
            <a:r>
              <a:rPr lang="en-US" sz="1200" dirty="0" smtClean="0"/>
              <a:t>tart by adding 0-simplices (</a:t>
            </a:r>
            <a:r>
              <a:rPr lang="en-US" sz="1200" dirty="0" err="1" smtClean="0"/>
              <a:t>ie</a:t>
            </a:r>
            <a:r>
              <a:rPr lang="en-US" sz="1200" dirty="0" smtClean="0"/>
              <a:t> 0-dimensional vertices).  So our step zero will be to add 0-</a:t>
            </a:r>
            <a:r>
              <a:rPr lang="en-US" sz="1200" dirty="0" smtClean="0">
                <a:solidFill>
                  <a:schemeClr val="tx1"/>
                </a:solidFill>
              </a:rPr>
              <a:t>simplices,</a:t>
            </a:r>
            <a:r>
              <a:rPr lang="en-US" sz="1200" baseline="0" dirty="0" smtClean="0">
                <a:solidFill>
                  <a:schemeClr val="tx1"/>
                </a:solidFill>
              </a:rPr>
              <a:t> but in this case our 0-dimensional points will be</a:t>
            </a:r>
            <a:endParaRPr lang="en-US" dirty="0"/>
          </a:p>
        </p:txBody>
      </p:sp>
      <p:sp>
        <p:nvSpPr>
          <p:cNvPr id="4" name="Slide Number Placeholder 3"/>
          <p:cNvSpPr>
            <a:spLocks noGrp="1"/>
          </p:cNvSpPr>
          <p:nvPr>
            <p:ph type="sldNum" sz="quarter" idx="10"/>
          </p:nvPr>
        </p:nvSpPr>
        <p:spPr/>
        <p:txBody>
          <a:bodyPr/>
          <a:lstStyle/>
          <a:p>
            <a:fld id="{D69E9DB7-993A-C643-9AA4-1235EAC7C65C}" type="slidenum">
              <a:rPr lang="en-US" smtClean="0"/>
              <a:t>2</a:t>
            </a:fld>
            <a:endParaRPr lang="en-US"/>
          </a:p>
        </p:txBody>
      </p:sp>
    </p:spTree>
    <p:extLst>
      <p:ext uri="{BB962C8B-B14F-4D97-AF65-F5344CB8AC3E}">
        <p14:creationId xmlns:p14="http://schemas.microsoft.com/office/powerpoint/2010/main" val="3296792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Starting with 0-simplices,</a:t>
            </a:r>
            <a:r>
              <a:rPr lang="en-US" baseline="0" dirty="0" smtClean="0"/>
              <a:t> our data points in step 0</a:t>
            </a:r>
            <a:endParaRPr lang="en-US" dirty="0"/>
          </a:p>
        </p:txBody>
      </p:sp>
      <p:sp>
        <p:nvSpPr>
          <p:cNvPr id="4" name="Slide Number Placeholder 3"/>
          <p:cNvSpPr>
            <a:spLocks noGrp="1"/>
          </p:cNvSpPr>
          <p:nvPr>
            <p:ph type="sldNum" sz="quarter" idx="10"/>
          </p:nvPr>
        </p:nvSpPr>
        <p:spPr/>
        <p:txBody>
          <a:bodyPr/>
          <a:lstStyle/>
          <a:p>
            <a:fld id="{D69E9DB7-993A-C643-9AA4-1235EAC7C65C}" type="slidenum">
              <a:rPr lang="en-US" smtClean="0"/>
              <a:t>20</a:t>
            </a:fld>
            <a:endParaRPr lang="en-US"/>
          </a:p>
        </p:txBody>
      </p:sp>
    </p:spTree>
    <p:extLst>
      <p:ext uri="{BB962C8B-B14F-4D97-AF65-F5344CB8AC3E}">
        <p14:creationId xmlns:p14="http://schemas.microsoft.com/office/powerpoint/2010/main" val="3296792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step 1 Adding 1-simplices connecting data points that are “close”.</a:t>
            </a:r>
          </a:p>
        </p:txBody>
      </p:sp>
      <p:sp>
        <p:nvSpPr>
          <p:cNvPr id="4" name="Slide Number Placeholder 3"/>
          <p:cNvSpPr>
            <a:spLocks noGrp="1"/>
          </p:cNvSpPr>
          <p:nvPr>
            <p:ph type="sldNum" sz="quarter" idx="10"/>
          </p:nvPr>
        </p:nvSpPr>
        <p:spPr/>
        <p:txBody>
          <a:bodyPr/>
          <a:lstStyle/>
          <a:p>
            <a:fld id="{D69E9DB7-993A-C643-9AA4-1235EAC7C65C}" type="slidenum">
              <a:rPr lang="en-US" smtClean="0"/>
              <a:t>21</a:t>
            </a:fld>
            <a:endParaRPr lang="en-US"/>
          </a:p>
        </p:txBody>
      </p:sp>
    </p:spTree>
    <p:extLst>
      <p:ext uri="{BB962C8B-B14F-4D97-AF65-F5344CB8AC3E}">
        <p14:creationId xmlns:p14="http://schemas.microsoft.com/office/powerpoint/2010/main" val="3296792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tx1"/>
                </a:solidFill>
              </a:rPr>
              <a:t>And then adding an n-simplex whenever we have n+1 points that are close.</a:t>
            </a:r>
          </a:p>
          <a:p>
            <a:r>
              <a:rPr lang="en-US" sz="1200" dirty="0" smtClean="0">
                <a:solidFill>
                  <a:schemeClr val="tx1"/>
                </a:solidFill>
              </a:rPr>
              <a:t>Thus we now have the </a:t>
            </a:r>
            <a:r>
              <a:rPr lang="en-US" sz="1200" dirty="0" err="1" smtClean="0">
                <a:solidFill>
                  <a:schemeClr val="tx1"/>
                </a:solidFill>
              </a:rPr>
              <a:t>Vietoris</a:t>
            </a:r>
            <a:r>
              <a:rPr lang="en-US" sz="1200" dirty="0" smtClean="0">
                <a:solidFill>
                  <a:schemeClr val="tx1"/>
                </a:solidFill>
              </a:rPr>
              <a:t> Rips simplicial complex.</a:t>
            </a:r>
            <a:r>
              <a:rPr lang="en-US" sz="1200" baseline="0" dirty="0" smtClean="0">
                <a:solidFill>
                  <a:schemeClr val="tx1"/>
                </a:solidFill>
              </a:rPr>
              <a:t>  Note we get the same simplex by adding one dimension at a time.</a:t>
            </a:r>
          </a:p>
          <a:p>
            <a:endParaRPr lang="en-US" sz="1200" baseline="0" dirty="0" smtClean="0">
              <a:solidFill>
                <a:schemeClr val="tx1"/>
              </a:solidFill>
            </a:endParaRPr>
          </a:p>
          <a:p>
            <a:r>
              <a:rPr lang="en-US" sz="1200" baseline="0" dirty="0" smtClean="0">
                <a:solidFill>
                  <a:schemeClr val="tx1"/>
                </a:solidFill>
              </a:rPr>
              <a:t>What if I increase my threshold?</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69E9DB7-993A-C643-9AA4-1235EAC7C65C}" type="slidenum">
              <a:rPr lang="en-US" smtClean="0"/>
              <a:t>22</a:t>
            </a:fld>
            <a:endParaRPr lang="en-US"/>
          </a:p>
        </p:txBody>
      </p:sp>
    </p:spTree>
    <p:extLst>
      <p:ext uri="{BB962C8B-B14F-4D97-AF65-F5344CB8AC3E}">
        <p14:creationId xmlns:p14="http://schemas.microsoft.com/office/powerpoint/2010/main" val="3296792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Well if I increase my threshold to say 2.1 cm, I can get more edges.  For example, we now need to add this edge here.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I now only have four components.  The choice of threshold affects what kind of </a:t>
            </a:r>
            <a:r>
              <a:rPr lang="en-US" sz="1200" dirty="0" smtClean="0">
                <a:solidFill>
                  <a:schemeClr val="tx1"/>
                </a:solidFill>
              </a:rPr>
              <a:t>simplicial complex </a:t>
            </a:r>
            <a:r>
              <a:rPr lang="en-US" sz="1200" baseline="0" dirty="0" smtClean="0">
                <a:solidFill>
                  <a:schemeClr val="tx1"/>
                </a:solidFill>
              </a:rPr>
              <a:t>we get.  It is often unclear what threshold should be chosen.  The solution is to use persistence and check all thresholds</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69E9DB7-993A-C643-9AA4-1235EAC7C65C}" type="slidenum">
              <a:rPr lang="en-US" smtClean="0"/>
              <a:t>23</a:t>
            </a:fld>
            <a:endParaRPr lang="en-US"/>
          </a:p>
        </p:txBody>
      </p:sp>
    </p:spTree>
    <p:extLst>
      <p:ext uri="{BB962C8B-B14F-4D97-AF65-F5344CB8AC3E}">
        <p14:creationId xmlns:p14="http://schemas.microsoft.com/office/powerpoint/2010/main" val="3296792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start again by adding our 0-simplices,</a:t>
            </a:r>
            <a:r>
              <a:rPr lang="en-US" baseline="0" dirty="0" smtClean="0"/>
              <a:t> our data points.  I can indicate the threshold using a ball centered at my data point.  The diameter of the ball will be my threshold, so if two balls intersect then the distance between the vertices is less than the threshold,  so we connect the pair of vertices with an edge if and only if the balls intersect, so we can get edges after which we can then add all possible higher dimensional simplices.</a:t>
            </a:r>
          </a:p>
          <a:p>
            <a:endParaRPr lang="en-US" baseline="0" dirty="0" smtClean="0"/>
          </a:p>
          <a:p>
            <a:r>
              <a:rPr lang="en-US" baseline="0" dirty="0" smtClean="0"/>
              <a:t>Note how I grew my balls.  As the diameter increases, my threshold which is equal to my diameter increases.</a:t>
            </a:r>
          </a:p>
        </p:txBody>
      </p:sp>
      <p:sp>
        <p:nvSpPr>
          <p:cNvPr id="4" name="Slide Number Placeholder 3"/>
          <p:cNvSpPr>
            <a:spLocks noGrp="1"/>
          </p:cNvSpPr>
          <p:nvPr>
            <p:ph type="sldNum" sz="quarter" idx="10"/>
          </p:nvPr>
        </p:nvSpPr>
        <p:spPr/>
        <p:txBody>
          <a:bodyPr/>
          <a:lstStyle/>
          <a:p>
            <a:fld id="{D69E9DB7-993A-C643-9AA4-1235EAC7C65C}" type="slidenum">
              <a:rPr lang="en-US" smtClean="0"/>
              <a:t>24</a:t>
            </a:fld>
            <a:endParaRPr lang="en-US"/>
          </a:p>
        </p:txBody>
      </p:sp>
    </p:spTree>
    <p:extLst>
      <p:ext uri="{BB962C8B-B14F-4D97-AF65-F5344CB8AC3E}">
        <p14:creationId xmlns:p14="http://schemas.microsoft.com/office/powerpoint/2010/main" val="3296792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can compute the number of clusters for a variety of diameters.</a:t>
            </a:r>
          </a:p>
          <a:p>
            <a:r>
              <a:rPr lang="en-US" baseline="0" dirty="0" smtClean="0"/>
              <a:t>We start with 17 data points, so if the diameter is 0, we have 17 clusters.  Increasing the diameter, these 2 balls intersect so I now have 16 clusters.</a:t>
            </a:r>
          </a:p>
          <a:p>
            <a:r>
              <a:rPr lang="en-US" baseline="0" dirty="0" smtClean="0"/>
              <a:t>If we continue to increase the diameter, we will eventually create the complex we saw before with 5 clusters, </a:t>
            </a:r>
            <a:r>
              <a:rPr lang="en-US" baseline="0" dirty="0" err="1" smtClean="0"/>
              <a:t>etc</a:t>
            </a:r>
            <a:r>
              <a:rPr lang="en-US" baseline="0" dirty="0" smtClean="0"/>
              <a:t> until we only have one cluster left.  </a:t>
            </a:r>
          </a:p>
          <a:p>
            <a:r>
              <a:rPr lang="en-US" baseline="0" dirty="0" smtClean="0"/>
              <a:t>Eventually this entire page will be purple, but right now, we know have one component.  </a:t>
            </a:r>
          </a:p>
          <a:p>
            <a:endParaRPr lang="en-US" baseline="0" dirty="0" smtClean="0"/>
          </a:p>
          <a:p>
            <a:r>
              <a:rPr lang="en-US" baseline="0" dirty="0" smtClean="0"/>
              <a:t>To choose the threshold, one can determine how long a particular number of clusters lasts, for example for what set of radii do we have five clusters.  If we have five clusters for the largest set of radii, then have gives us  a good idea where to set the threshold and which </a:t>
            </a:r>
            <a:r>
              <a:rPr lang="en-US" sz="1200" dirty="0" smtClean="0">
                <a:solidFill>
                  <a:schemeClr val="tx1"/>
                </a:solidFill>
              </a:rPr>
              <a:t>simplicial </a:t>
            </a:r>
            <a:r>
              <a:rPr lang="en-US" baseline="0" dirty="0" smtClean="0"/>
              <a:t>complex best models our data.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 have put links to better animations on my on my YouTube site which may better illustrate this persistence concept.  Next month, we will also talk much more about persistence during the live lectures for this course.  This is just a preliminary introduction.</a:t>
            </a:r>
          </a:p>
        </p:txBody>
      </p:sp>
      <p:sp>
        <p:nvSpPr>
          <p:cNvPr id="4" name="Slide Number Placeholder 3"/>
          <p:cNvSpPr>
            <a:spLocks noGrp="1"/>
          </p:cNvSpPr>
          <p:nvPr>
            <p:ph type="sldNum" sz="quarter" idx="10"/>
          </p:nvPr>
        </p:nvSpPr>
        <p:spPr/>
        <p:txBody>
          <a:bodyPr/>
          <a:lstStyle/>
          <a:p>
            <a:fld id="{D69E9DB7-993A-C643-9AA4-1235EAC7C65C}" type="slidenum">
              <a:rPr lang="en-US" smtClean="0"/>
              <a:t>25</a:t>
            </a:fld>
            <a:endParaRPr lang="en-US"/>
          </a:p>
        </p:txBody>
      </p:sp>
    </p:spTree>
    <p:extLst>
      <p:ext uri="{BB962C8B-B14F-4D97-AF65-F5344CB8AC3E}">
        <p14:creationId xmlns:p14="http://schemas.microsoft.com/office/powerpoint/2010/main" val="3296792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Let’s now compare the following two examples.  Based just on eyesight how many clusters do you see on the right and how many clusters do you see on the left?  I just see one cluster for both the complex on the left and the complex on the right,</a:t>
            </a:r>
            <a:r>
              <a:rPr lang="en-US" baseline="0" dirty="0" smtClean="0"/>
              <a:t> but for the cluster on the left I have a hole.  To better see this let’s construct it’s </a:t>
            </a:r>
            <a:r>
              <a:rPr lang="en-US" sz="1200" dirty="0" err="1" smtClean="0">
                <a:solidFill>
                  <a:schemeClr val="tx1"/>
                </a:solidFill>
              </a:rPr>
              <a:t>Vietoris</a:t>
            </a:r>
            <a:r>
              <a:rPr lang="en-US" sz="1200" dirty="0" smtClean="0">
                <a:solidFill>
                  <a:schemeClr val="tx1"/>
                </a:solidFill>
              </a:rPr>
              <a:t> Rips </a:t>
            </a:r>
            <a:r>
              <a:rPr lang="en-US" baseline="0" dirty="0" smtClean="0"/>
              <a:t>complex</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D69E9DB7-993A-C643-9AA4-1235EAC7C65C}" type="slidenum">
              <a:rPr lang="en-US" smtClean="0"/>
              <a:t>26</a:t>
            </a:fld>
            <a:endParaRPr lang="en-US"/>
          </a:p>
        </p:txBody>
      </p:sp>
    </p:spTree>
    <p:extLst>
      <p:ext uri="{BB962C8B-B14F-4D97-AF65-F5344CB8AC3E}">
        <p14:creationId xmlns:p14="http://schemas.microsoft.com/office/powerpoint/2010/main" val="3296792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starting with the cluster on the left, we have our zero dimensional data points are zero simplices</a:t>
            </a:r>
            <a:endParaRPr lang="en-US" dirty="0"/>
          </a:p>
        </p:txBody>
      </p:sp>
      <p:sp>
        <p:nvSpPr>
          <p:cNvPr id="4" name="Slide Number Placeholder 3"/>
          <p:cNvSpPr>
            <a:spLocks noGrp="1"/>
          </p:cNvSpPr>
          <p:nvPr>
            <p:ph type="sldNum" sz="quarter" idx="10"/>
          </p:nvPr>
        </p:nvSpPr>
        <p:spPr/>
        <p:txBody>
          <a:bodyPr/>
          <a:lstStyle/>
          <a:p>
            <a:fld id="{D69E9DB7-993A-C643-9AA4-1235EAC7C65C}" type="slidenum">
              <a:rPr lang="en-US" smtClean="0"/>
              <a:t>27</a:t>
            </a:fld>
            <a:endParaRPr lang="en-US"/>
          </a:p>
        </p:txBody>
      </p:sp>
    </p:spTree>
    <p:extLst>
      <p:ext uri="{BB962C8B-B14F-4D97-AF65-F5344CB8AC3E}">
        <p14:creationId xmlns:p14="http://schemas.microsoft.com/office/powerpoint/2010/main" val="3296792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step one we add edges</a:t>
            </a:r>
            <a:endParaRPr lang="en-US" dirty="0"/>
          </a:p>
        </p:txBody>
      </p:sp>
      <p:sp>
        <p:nvSpPr>
          <p:cNvPr id="4" name="Slide Number Placeholder 3"/>
          <p:cNvSpPr>
            <a:spLocks noGrp="1"/>
          </p:cNvSpPr>
          <p:nvPr>
            <p:ph type="sldNum" sz="quarter" idx="10"/>
          </p:nvPr>
        </p:nvSpPr>
        <p:spPr/>
        <p:txBody>
          <a:bodyPr/>
          <a:lstStyle/>
          <a:p>
            <a:fld id="{D69E9DB7-993A-C643-9AA4-1235EAC7C65C}" type="slidenum">
              <a:rPr lang="en-US" smtClean="0"/>
              <a:t>28</a:t>
            </a:fld>
            <a:endParaRPr lang="en-US"/>
          </a:p>
        </p:txBody>
      </p:sp>
    </p:spTree>
    <p:extLst>
      <p:ext uri="{BB962C8B-B14F-4D97-AF65-F5344CB8AC3E}">
        <p14:creationId xmlns:p14="http://schemas.microsoft.com/office/powerpoint/2010/main" val="3296792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we</a:t>
            </a:r>
            <a:r>
              <a:rPr lang="en-US" baseline="0" dirty="0" smtClean="0"/>
              <a:t> then</a:t>
            </a:r>
            <a:r>
              <a:rPr lang="en-US" dirty="0" smtClean="0"/>
              <a:t> add all possible higher dimensional simplices. I now clearly have a hole.</a:t>
            </a:r>
          </a:p>
          <a:p>
            <a:r>
              <a:rPr lang="en-US" dirty="0" smtClean="0"/>
              <a:t> </a:t>
            </a:r>
            <a:endParaRPr lang="en-US" dirty="0"/>
          </a:p>
        </p:txBody>
      </p:sp>
      <p:sp>
        <p:nvSpPr>
          <p:cNvPr id="4" name="Slide Number Placeholder 3"/>
          <p:cNvSpPr>
            <a:spLocks noGrp="1"/>
          </p:cNvSpPr>
          <p:nvPr>
            <p:ph type="sldNum" sz="quarter" idx="10"/>
          </p:nvPr>
        </p:nvSpPr>
        <p:spPr/>
        <p:txBody>
          <a:bodyPr/>
          <a:lstStyle/>
          <a:p>
            <a:fld id="{D69E9DB7-993A-C643-9AA4-1235EAC7C65C}" type="slidenum">
              <a:rPr lang="en-US" smtClean="0"/>
              <a:t>29</a:t>
            </a:fld>
            <a:endParaRPr lang="en-US"/>
          </a:p>
        </p:txBody>
      </p:sp>
    </p:spTree>
    <p:extLst>
      <p:ext uri="{BB962C8B-B14F-4D97-AF65-F5344CB8AC3E}">
        <p14:creationId xmlns:p14="http://schemas.microsoft.com/office/powerpoint/2010/main" val="329679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data points.</a:t>
            </a:r>
            <a:endParaRPr lang="en-US" sz="1200" dirty="0" smtClean="0"/>
          </a:p>
          <a:p>
            <a:r>
              <a:rPr lang="en-US" dirty="0" smtClean="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For example, I may be comparing the</a:t>
            </a:r>
            <a:r>
              <a:rPr lang="en-US" baseline="0" dirty="0" smtClean="0"/>
              <a:t> </a:t>
            </a:r>
            <a:r>
              <a:rPr lang="en-US" dirty="0" smtClean="0"/>
              <a:t>expression or thousands of genes</a:t>
            </a:r>
            <a:r>
              <a:rPr lang="en-US" baseline="0" dirty="0" smtClean="0"/>
              <a:t> in</a:t>
            </a:r>
            <a:r>
              <a:rPr lang="en-US" dirty="0" smtClean="0"/>
              <a:t> tumor cells to healthy cells using microarray data.  OR I might be comparing politicians voting records.  Or I might be comparing the stats of basketball players.  These three applications were all, by the way, published  by </a:t>
            </a:r>
            <a:r>
              <a:rPr lang="en-US" dirty="0" err="1" smtClean="0"/>
              <a:t>Lum</a:t>
            </a:r>
            <a:r>
              <a:rPr lang="en-US" dirty="0" smtClean="0"/>
              <a:t> et al this past February in Nature’s Scientific Reports.  I have included</a:t>
            </a:r>
            <a:r>
              <a:rPr lang="en-US" baseline="0" dirty="0" smtClean="0"/>
              <a:t> a link to their paper on my </a:t>
            </a:r>
            <a:r>
              <a:rPr lang="en-US" baseline="0" dirty="0" err="1" smtClean="0"/>
              <a:t>youtube</a:t>
            </a:r>
            <a:r>
              <a:rPr lang="en-US" baseline="0" dirty="0" smtClean="0"/>
              <a:t> site.</a:t>
            </a:r>
            <a:endParaRPr lang="en-US" dirty="0" smtClean="0"/>
          </a:p>
          <a:p>
            <a:endParaRPr lang="en-US" dirty="0" smtClean="0"/>
          </a:p>
          <a:p>
            <a:r>
              <a:rPr lang="en-US" dirty="0" smtClean="0"/>
              <a:t>http://</a:t>
            </a:r>
            <a:r>
              <a:rPr lang="en-US" dirty="0" err="1" smtClean="0"/>
              <a:t>www.nature.com</a:t>
            </a:r>
            <a:r>
              <a:rPr lang="en-US" dirty="0" smtClean="0"/>
              <a:t>/</a:t>
            </a:r>
            <a:r>
              <a:rPr lang="en-US" dirty="0" err="1" smtClean="0"/>
              <a:t>srep</a:t>
            </a:r>
            <a:r>
              <a:rPr lang="en-US" dirty="0" smtClean="0"/>
              <a:t>/2013/130207/srep01236/full/srep01236.html</a:t>
            </a:r>
            <a:endParaRPr lang="en-US" dirty="0"/>
          </a:p>
        </p:txBody>
      </p:sp>
      <p:sp>
        <p:nvSpPr>
          <p:cNvPr id="4" name="Slide Number Placeholder 3"/>
          <p:cNvSpPr>
            <a:spLocks noGrp="1"/>
          </p:cNvSpPr>
          <p:nvPr>
            <p:ph type="sldNum" sz="quarter" idx="10"/>
          </p:nvPr>
        </p:nvSpPr>
        <p:spPr/>
        <p:txBody>
          <a:bodyPr/>
          <a:lstStyle/>
          <a:p>
            <a:fld id="{D69E9DB7-993A-C643-9AA4-1235EAC7C65C}" type="slidenum">
              <a:rPr lang="en-US" smtClean="0"/>
              <a:t>3</a:t>
            </a:fld>
            <a:endParaRPr lang="en-US"/>
          </a:p>
        </p:txBody>
      </p:sp>
    </p:spTree>
    <p:extLst>
      <p:ext uri="{BB962C8B-B14F-4D97-AF65-F5344CB8AC3E}">
        <p14:creationId xmlns:p14="http://schemas.microsoft.com/office/powerpoint/2010/main" val="3296792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I also  calculate </a:t>
            </a:r>
            <a:r>
              <a:rPr lang="en-US" sz="1200" dirty="0" smtClean="0">
                <a:solidFill>
                  <a:schemeClr val="tx1"/>
                </a:solidFill>
              </a:rPr>
              <a:t>the </a:t>
            </a:r>
            <a:r>
              <a:rPr lang="en-US" sz="1200" dirty="0" err="1" smtClean="0">
                <a:solidFill>
                  <a:schemeClr val="tx1"/>
                </a:solidFill>
              </a:rPr>
              <a:t>Vietoris</a:t>
            </a:r>
            <a:r>
              <a:rPr lang="en-US" sz="1200" dirty="0" smtClean="0">
                <a:solidFill>
                  <a:schemeClr val="tx1"/>
                </a:solidFill>
              </a:rPr>
              <a:t> Rips </a:t>
            </a:r>
            <a:r>
              <a:rPr lang="en-US" dirty="0" smtClean="0"/>
              <a:t>complex for the data points on the right</a:t>
            </a:r>
            <a:endParaRPr lang="en-US" dirty="0"/>
          </a:p>
        </p:txBody>
      </p:sp>
      <p:sp>
        <p:nvSpPr>
          <p:cNvPr id="4" name="Slide Number Placeholder 3"/>
          <p:cNvSpPr>
            <a:spLocks noGrp="1"/>
          </p:cNvSpPr>
          <p:nvPr>
            <p:ph type="sldNum" sz="quarter" idx="10"/>
          </p:nvPr>
        </p:nvSpPr>
        <p:spPr/>
        <p:txBody>
          <a:bodyPr/>
          <a:lstStyle/>
          <a:p>
            <a:fld id="{D69E9DB7-993A-C643-9AA4-1235EAC7C65C}" type="slidenum">
              <a:rPr lang="en-US" smtClean="0"/>
              <a:t>30</a:t>
            </a:fld>
            <a:endParaRPr lang="en-US"/>
          </a:p>
        </p:txBody>
      </p:sp>
    </p:spTree>
    <p:extLst>
      <p:ext uri="{BB962C8B-B14F-4D97-AF65-F5344CB8AC3E}">
        <p14:creationId xmlns:p14="http://schemas.microsoft.com/office/powerpoint/2010/main" val="3296792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don’t have a hole on the right.  Note holes can be important in data.</a:t>
            </a:r>
            <a:endParaRPr lang="en-US" dirty="0"/>
          </a:p>
        </p:txBody>
      </p:sp>
      <p:sp>
        <p:nvSpPr>
          <p:cNvPr id="4" name="Slide Number Placeholder 3"/>
          <p:cNvSpPr>
            <a:spLocks noGrp="1"/>
          </p:cNvSpPr>
          <p:nvPr>
            <p:ph type="sldNum" sz="quarter" idx="10"/>
          </p:nvPr>
        </p:nvSpPr>
        <p:spPr/>
        <p:txBody>
          <a:bodyPr/>
          <a:lstStyle/>
          <a:p>
            <a:fld id="{D69E9DB7-993A-C643-9AA4-1235EAC7C65C}" type="slidenum">
              <a:rPr lang="en-US" smtClean="0"/>
              <a:t>31</a:t>
            </a:fld>
            <a:endParaRPr lang="en-US"/>
          </a:p>
        </p:txBody>
      </p:sp>
    </p:spTree>
    <p:extLst>
      <p:ext uri="{BB962C8B-B14F-4D97-AF65-F5344CB8AC3E}">
        <p14:creationId xmlns:p14="http://schemas.microsoft.com/office/powerpoint/2010/main" val="3296792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Suppose I create advertising targeted to the average person or suppose I create a drug targeted towards the average patient.</a:t>
            </a:r>
            <a:r>
              <a:rPr lang="en-US" baseline="0" dirty="0" smtClean="0"/>
              <a:t>  Well for the data points on the left the imaginary average patient is not that close to a real patient. But for the right the targeting may more useful.  Holes can have important meaning.</a:t>
            </a:r>
          </a:p>
          <a:p>
            <a:endParaRPr lang="en-US" baseline="0" dirty="0" smtClean="0"/>
          </a:p>
          <a:p>
            <a:r>
              <a:rPr lang="en-US" baseline="0" dirty="0" smtClean="0"/>
              <a:t>This is a very simplified description of one potential application.  We will talk more about real applications during the live lecture portion of this class.</a:t>
            </a:r>
            <a:endParaRPr lang="en-US" dirty="0"/>
          </a:p>
        </p:txBody>
      </p:sp>
      <p:sp>
        <p:nvSpPr>
          <p:cNvPr id="4" name="Slide Number Placeholder 3"/>
          <p:cNvSpPr>
            <a:spLocks noGrp="1"/>
          </p:cNvSpPr>
          <p:nvPr>
            <p:ph type="sldNum" sz="quarter" idx="10"/>
          </p:nvPr>
        </p:nvSpPr>
        <p:spPr/>
        <p:txBody>
          <a:bodyPr/>
          <a:lstStyle/>
          <a:p>
            <a:fld id="{D69E9DB7-993A-C643-9AA4-1235EAC7C65C}" type="slidenum">
              <a:rPr lang="en-US" smtClean="0"/>
              <a:t>32</a:t>
            </a:fld>
            <a:endParaRPr lang="en-US"/>
          </a:p>
        </p:txBody>
      </p:sp>
    </p:spTree>
    <p:extLst>
      <p:ext uri="{BB962C8B-B14F-4D97-AF65-F5344CB8AC3E}">
        <p14:creationId xmlns:p14="http://schemas.microsoft.com/office/powerpoint/2010/main" val="3296792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9E9DB7-993A-C643-9AA4-1235EAC7C65C}" type="slidenum">
              <a:rPr lang="en-US" smtClean="0"/>
              <a:t>33</a:t>
            </a:fld>
            <a:endParaRPr lang="en-US"/>
          </a:p>
        </p:txBody>
      </p:sp>
    </p:spTree>
    <p:extLst>
      <p:ext uri="{BB962C8B-B14F-4D97-AF65-F5344CB8AC3E}">
        <p14:creationId xmlns:p14="http://schemas.microsoft.com/office/powerpoint/2010/main" val="28561839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96157C-2FBF-9340-A3E6-88696799F5C7}" type="slidenum">
              <a:rPr lang="en-US" smtClean="0"/>
              <a:t>35</a:t>
            </a:fld>
            <a:endParaRPr lang="en-US"/>
          </a:p>
        </p:txBody>
      </p:sp>
    </p:spTree>
    <p:extLst>
      <p:ext uri="{BB962C8B-B14F-4D97-AF65-F5344CB8AC3E}">
        <p14:creationId xmlns:p14="http://schemas.microsoft.com/office/powerpoint/2010/main" val="927686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9E9DB7-993A-C643-9AA4-1235EAC7C65C}" type="slidenum">
              <a:rPr lang="en-US" smtClean="0"/>
              <a:t>37</a:t>
            </a:fld>
            <a:endParaRPr lang="en-US"/>
          </a:p>
        </p:txBody>
      </p:sp>
    </p:spTree>
    <p:extLst>
      <p:ext uri="{BB962C8B-B14F-4D97-AF65-F5344CB8AC3E}">
        <p14:creationId xmlns:p14="http://schemas.microsoft.com/office/powerpoint/2010/main" val="40361013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96157C-2FBF-9340-A3E6-88696799F5C7}" type="slidenum">
              <a:rPr lang="en-US" smtClean="0"/>
              <a:t>49</a:t>
            </a:fld>
            <a:endParaRPr lang="en-US"/>
          </a:p>
        </p:txBody>
      </p:sp>
    </p:spTree>
    <p:extLst>
      <p:ext uri="{BB962C8B-B14F-4D97-AF65-F5344CB8AC3E}">
        <p14:creationId xmlns:p14="http://schemas.microsoft.com/office/powerpoint/2010/main" val="1971910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96157C-2FBF-9340-A3E6-88696799F5C7}" type="slidenum">
              <a:rPr lang="en-US" smtClean="0"/>
              <a:t>50</a:t>
            </a:fld>
            <a:endParaRPr lang="en-US"/>
          </a:p>
        </p:txBody>
      </p:sp>
    </p:spTree>
    <p:extLst>
      <p:ext uri="{BB962C8B-B14F-4D97-AF65-F5344CB8AC3E}">
        <p14:creationId xmlns:p14="http://schemas.microsoft.com/office/powerpoint/2010/main" val="13052152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96157C-2FBF-9340-A3E6-88696799F5C7}" type="slidenum">
              <a:rPr lang="en-US" smtClean="0"/>
              <a:t>51</a:t>
            </a:fld>
            <a:endParaRPr lang="en-US"/>
          </a:p>
        </p:txBody>
      </p:sp>
    </p:spTree>
    <p:extLst>
      <p:ext uri="{BB962C8B-B14F-4D97-AF65-F5344CB8AC3E}">
        <p14:creationId xmlns:p14="http://schemas.microsoft.com/office/powerpoint/2010/main" val="27502285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96157C-2FBF-9340-A3E6-88696799F5C7}" type="slidenum">
              <a:rPr lang="en-US" smtClean="0"/>
              <a:t>52</a:t>
            </a:fld>
            <a:endParaRPr lang="en-US"/>
          </a:p>
        </p:txBody>
      </p:sp>
    </p:spTree>
    <p:extLst>
      <p:ext uri="{BB962C8B-B14F-4D97-AF65-F5344CB8AC3E}">
        <p14:creationId xmlns:p14="http://schemas.microsoft.com/office/powerpoint/2010/main" val="2613189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since my very simple data is 2-dimensional, each point could represent an ordered pair of numbers.  For example, </a:t>
            </a:r>
            <a:endParaRPr lang="en-US"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D69E9DB7-993A-C643-9AA4-1235EAC7C65C}" type="slidenum">
              <a:rPr lang="en-US" smtClean="0"/>
              <a:t>4</a:t>
            </a:fld>
            <a:endParaRPr lang="en-US"/>
          </a:p>
        </p:txBody>
      </p:sp>
    </p:spTree>
    <p:extLst>
      <p:ext uri="{BB962C8B-B14F-4D97-AF65-F5344CB8AC3E}">
        <p14:creationId xmlns:p14="http://schemas.microsoft.com/office/powerpoint/2010/main" val="3296792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96157C-2FBF-9340-A3E6-88696799F5C7}" type="slidenum">
              <a:rPr lang="en-US" smtClean="0"/>
              <a:t>53</a:t>
            </a:fld>
            <a:endParaRPr lang="en-US"/>
          </a:p>
        </p:txBody>
      </p:sp>
    </p:spTree>
    <p:extLst>
      <p:ext uri="{BB962C8B-B14F-4D97-AF65-F5344CB8AC3E}">
        <p14:creationId xmlns:p14="http://schemas.microsoft.com/office/powerpoint/2010/main" val="18197577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96157C-2FBF-9340-A3E6-88696799F5C7}" type="slidenum">
              <a:rPr lang="en-US" smtClean="0"/>
              <a:t>54</a:t>
            </a:fld>
            <a:endParaRPr lang="en-US"/>
          </a:p>
        </p:txBody>
      </p:sp>
    </p:spTree>
    <p:extLst>
      <p:ext uri="{BB962C8B-B14F-4D97-AF65-F5344CB8AC3E}">
        <p14:creationId xmlns:p14="http://schemas.microsoft.com/office/powerpoint/2010/main" val="38418482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96157C-2FBF-9340-A3E6-88696799F5C7}" type="slidenum">
              <a:rPr lang="en-US" smtClean="0"/>
              <a:t>55</a:t>
            </a:fld>
            <a:endParaRPr lang="en-US"/>
          </a:p>
        </p:txBody>
      </p:sp>
    </p:spTree>
    <p:extLst>
      <p:ext uri="{BB962C8B-B14F-4D97-AF65-F5344CB8AC3E}">
        <p14:creationId xmlns:p14="http://schemas.microsoft.com/office/powerpoint/2010/main" val="1758780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points (1, 5), (1, 8), (2, 7).  These points could represent actual locations OR  each coordinate could represent a particular property. For example, if each point represents a different tumor cell, the first coordinate could represent the gene expression level of the gene coding for the protein ubiquitin hydrolase, while the 2</a:t>
            </a:r>
            <a:r>
              <a:rPr lang="en-US" baseline="30000" dirty="0" smtClean="0"/>
              <a:t>nd</a:t>
            </a:r>
            <a:r>
              <a:rPr lang="en-US" baseline="0" dirty="0" smtClean="0"/>
              <a:t> coordinate could represent the gene expression level of a different  gene.  Normally one models thousands of genes at once, Thus each point would have thousands of coordinates where each coordinate represents the expression level of a single gene.</a:t>
            </a:r>
          </a:p>
          <a:p>
            <a:endParaRPr lang="en-US" baseline="0" dirty="0" smtClean="0"/>
          </a:p>
          <a:p>
            <a:r>
              <a:rPr lang="en-US" dirty="0" smtClean="0"/>
              <a:t>The</a:t>
            </a:r>
            <a:r>
              <a:rPr lang="en-US" baseline="0" dirty="0" smtClean="0"/>
              <a:t> data points </a:t>
            </a:r>
            <a:r>
              <a:rPr lang="en-US" dirty="0" smtClean="0"/>
              <a:t> do</a:t>
            </a:r>
            <a:r>
              <a:rPr lang="en-US" baseline="0" dirty="0" smtClean="0"/>
              <a:t> not</a:t>
            </a:r>
            <a:r>
              <a:rPr lang="en-US" dirty="0" smtClean="0"/>
              <a:t> need to be described</a:t>
            </a:r>
            <a:r>
              <a:rPr lang="en-US" baseline="0" dirty="0" smtClean="0"/>
              <a:t> by numbers.  Often data is described by numbers but not always. </a:t>
            </a:r>
          </a:p>
          <a:p>
            <a:r>
              <a:rPr lang="en-US" dirty="0" smtClean="0"/>
              <a:t> </a:t>
            </a:r>
            <a:endParaRPr lang="en-US" dirty="0"/>
          </a:p>
        </p:txBody>
      </p:sp>
      <p:sp>
        <p:nvSpPr>
          <p:cNvPr id="4" name="Slide Number Placeholder 3"/>
          <p:cNvSpPr>
            <a:spLocks noGrp="1"/>
          </p:cNvSpPr>
          <p:nvPr>
            <p:ph type="sldNum" sz="quarter" idx="10"/>
          </p:nvPr>
        </p:nvSpPr>
        <p:spPr/>
        <p:txBody>
          <a:bodyPr/>
          <a:lstStyle/>
          <a:p>
            <a:fld id="{D69E9DB7-993A-C643-9AA4-1235EAC7C65C}" type="slidenum">
              <a:rPr lang="en-US" smtClean="0"/>
              <a:t>5</a:t>
            </a:fld>
            <a:endParaRPr lang="en-US"/>
          </a:p>
        </p:txBody>
      </p:sp>
    </p:spTree>
    <p:extLst>
      <p:ext uri="{BB962C8B-B14F-4D97-AF65-F5344CB8AC3E}">
        <p14:creationId xmlns:p14="http://schemas.microsoft.com/office/powerpoint/2010/main" val="329679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 we could be descriptions.  The data can be in just about any format as long as we have a definition</a:t>
            </a:r>
            <a:r>
              <a:rPr lang="en-US" baseline="0" dirty="0" smtClean="0"/>
              <a:t> of closeness between the data points.</a:t>
            </a:r>
          </a:p>
          <a:p>
            <a:endParaRPr lang="en-US" dirty="0" smtClean="0"/>
          </a:p>
        </p:txBody>
      </p:sp>
      <p:sp>
        <p:nvSpPr>
          <p:cNvPr id="4" name="Slide Number Placeholder 3"/>
          <p:cNvSpPr>
            <a:spLocks noGrp="1"/>
          </p:cNvSpPr>
          <p:nvPr>
            <p:ph type="sldNum" sz="quarter" idx="10"/>
          </p:nvPr>
        </p:nvSpPr>
        <p:spPr/>
        <p:txBody>
          <a:bodyPr/>
          <a:lstStyle/>
          <a:p>
            <a:fld id="{D69E9DB7-993A-C643-9AA4-1235EAC7C65C}" type="slidenum">
              <a:rPr lang="en-US" smtClean="0"/>
              <a:t>6</a:t>
            </a:fld>
            <a:endParaRPr lang="en-US"/>
          </a:p>
        </p:txBody>
      </p:sp>
    </p:spTree>
    <p:extLst>
      <p:ext uri="{BB962C8B-B14F-4D97-AF65-F5344CB8AC3E}">
        <p14:creationId xmlns:p14="http://schemas.microsoft.com/office/powerpoint/2010/main" val="329679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need an idea of closeness in order to determine when to add an edge between two data points.</a:t>
            </a:r>
          </a:p>
          <a:p>
            <a:endParaRPr lang="en-US" dirty="0" smtClean="0"/>
          </a:p>
        </p:txBody>
      </p:sp>
      <p:sp>
        <p:nvSpPr>
          <p:cNvPr id="4" name="Slide Number Placeholder 3"/>
          <p:cNvSpPr>
            <a:spLocks noGrp="1"/>
          </p:cNvSpPr>
          <p:nvPr>
            <p:ph type="sldNum" sz="quarter" idx="10"/>
          </p:nvPr>
        </p:nvSpPr>
        <p:spPr/>
        <p:txBody>
          <a:bodyPr/>
          <a:lstStyle/>
          <a:p>
            <a:fld id="{D69E9DB7-993A-C643-9AA4-1235EAC7C65C}" type="slidenum">
              <a:rPr lang="en-US" smtClean="0"/>
              <a:t>7</a:t>
            </a:fld>
            <a:endParaRPr lang="en-US"/>
          </a:p>
        </p:txBody>
      </p:sp>
    </p:spTree>
    <p:extLst>
      <p:ext uri="{BB962C8B-B14F-4D97-AF65-F5344CB8AC3E}">
        <p14:creationId xmlns:p14="http://schemas.microsoft.com/office/powerpoint/2010/main" val="329679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two points are “close” ,</a:t>
            </a:r>
            <a:r>
              <a:rPr lang="en-US" baseline="0" dirty="0" smtClean="0"/>
              <a:t> we connect them with an edge</a:t>
            </a:r>
          </a:p>
          <a:p>
            <a:r>
              <a:rPr lang="en-US" dirty="0" smtClean="0"/>
              <a:t>I put quotes around close because we don’t have to use the standard Euclidean distance. Any idea of closeness that is relevant to your application will do.  For example correlation is often used.  We don’t even need an exact distance or an exact definition of distance, we just need to know when to connect 2 points</a:t>
            </a:r>
            <a:r>
              <a:rPr lang="en-US" baseline="0" dirty="0" smtClean="0"/>
              <a:t> with an edge.</a:t>
            </a:r>
          </a:p>
          <a:p>
            <a:endParaRPr lang="en-US" baseline="0" dirty="0" smtClean="0"/>
          </a:p>
          <a:p>
            <a:r>
              <a:rPr lang="en-US" baseline="0" dirty="0" smtClean="0"/>
              <a:t>The definition of closeness will depend upon the application.  For now let’s assume standard Euclidean distance.  </a:t>
            </a:r>
            <a:endParaRPr lang="en-US" dirty="0" smtClean="0"/>
          </a:p>
        </p:txBody>
      </p:sp>
      <p:sp>
        <p:nvSpPr>
          <p:cNvPr id="4" name="Slide Number Placeholder 3"/>
          <p:cNvSpPr>
            <a:spLocks noGrp="1"/>
          </p:cNvSpPr>
          <p:nvPr>
            <p:ph type="sldNum" sz="quarter" idx="10"/>
          </p:nvPr>
        </p:nvSpPr>
        <p:spPr/>
        <p:txBody>
          <a:bodyPr/>
          <a:lstStyle/>
          <a:p>
            <a:fld id="{D69E9DB7-993A-C643-9AA4-1235EAC7C65C}" type="slidenum">
              <a:rPr lang="en-US" smtClean="0"/>
              <a:t>8</a:t>
            </a:fld>
            <a:endParaRPr lang="en-US"/>
          </a:p>
        </p:txBody>
      </p:sp>
    </p:spTree>
    <p:extLst>
      <p:ext uri="{BB962C8B-B14F-4D97-AF65-F5344CB8AC3E}">
        <p14:creationId xmlns:p14="http://schemas.microsoft.com/office/powerpoint/2010/main" val="329679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 can measure (or</a:t>
            </a:r>
            <a:r>
              <a:rPr lang="en-US" baseline="0" dirty="0" smtClean="0"/>
              <a:t> calculate) the distance between two points to determine if they are “close”.  But we still need to define close.</a:t>
            </a:r>
            <a:endParaRPr lang="en-US" dirty="0" smtClean="0"/>
          </a:p>
        </p:txBody>
      </p:sp>
      <p:sp>
        <p:nvSpPr>
          <p:cNvPr id="4" name="Slide Number Placeholder 3"/>
          <p:cNvSpPr>
            <a:spLocks noGrp="1"/>
          </p:cNvSpPr>
          <p:nvPr>
            <p:ph type="sldNum" sz="quarter" idx="10"/>
          </p:nvPr>
        </p:nvSpPr>
        <p:spPr/>
        <p:txBody>
          <a:bodyPr/>
          <a:lstStyle/>
          <a:p>
            <a:fld id="{D69E9DB7-993A-C643-9AA4-1235EAC7C65C}" type="slidenum">
              <a:rPr lang="en-US" smtClean="0"/>
              <a:t>9</a:t>
            </a:fld>
            <a:endParaRPr lang="en-US"/>
          </a:p>
        </p:txBody>
      </p:sp>
    </p:spTree>
    <p:extLst>
      <p:ext uri="{BB962C8B-B14F-4D97-AF65-F5344CB8AC3E}">
        <p14:creationId xmlns:p14="http://schemas.microsoft.com/office/powerpoint/2010/main" val="329679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A99D72-DB42-6A41-86C2-62490CB7FC6C}"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2829A3-DFD4-2E42-A963-0BE92544345A}" type="slidenum">
              <a:rPr lang="en-US" smtClean="0"/>
              <a:t>‹#›</a:t>
            </a:fld>
            <a:endParaRPr lang="en-US"/>
          </a:p>
        </p:txBody>
      </p:sp>
    </p:spTree>
    <p:extLst>
      <p:ext uri="{BB962C8B-B14F-4D97-AF65-F5344CB8AC3E}">
        <p14:creationId xmlns:p14="http://schemas.microsoft.com/office/powerpoint/2010/main" val="1031263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A99D72-DB42-6A41-86C2-62490CB7FC6C}"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2829A3-DFD4-2E42-A963-0BE92544345A}" type="slidenum">
              <a:rPr lang="en-US" smtClean="0"/>
              <a:t>‹#›</a:t>
            </a:fld>
            <a:endParaRPr lang="en-US"/>
          </a:p>
        </p:txBody>
      </p:sp>
    </p:spTree>
    <p:extLst>
      <p:ext uri="{BB962C8B-B14F-4D97-AF65-F5344CB8AC3E}">
        <p14:creationId xmlns:p14="http://schemas.microsoft.com/office/powerpoint/2010/main" val="238187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A99D72-DB42-6A41-86C2-62490CB7FC6C}"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2829A3-DFD4-2E42-A963-0BE92544345A}" type="slidenum">
              <a:rPr lang="en-US" smtClean="0"/>
              <a:t>‹#›</a:t>
            </a:fld>
            <a:endParaRPr lang="en-US"/>
          </a:p>
        </p:txBody>
      </p:sp>
    </p:spTree>
    <p:extLst>
      <p:ext uri="{BB962C8B-B14F-4D97-AF65-F5344CB8AC3E}">
        <p14:creationId xmlns:p14="http://schemas.microsoft.com/office/powerpoint/2010/main" val="1871980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A99D72-DB42-6A41-86C2-62490CB7FC6C}"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2829A3-DFD4-2E42-A963-0BE92544345A}" type="slidenum">
              <a:rPr lang="en-US" smtClean="0"/>
              <a:t>‹#›</a:t>
            </a:fld>
            <a:endParaRPr lang="en-US"/>
          </a:p>
        </p:txBody>
      </p:sp>
    </p:spTree>
    <p:extLst>
      <p:ext uri="{BB962C8B-B14F-4D97-AF65-F5344CB8AC3E}">
        <p14:creationId xmlns:p14="http://schemas.microsoft.com/office/powerpoint/2010/main" val="1353731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A99D72-DB42-6A41-86C2-62490CB7FC6C}"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2829A3-DFD4-2E42-A963-0BE92544345A}" type="slidenum">
              <a:rPr lang="en-US" smtClean="0"/>
              <a:t>‹#›</a:t>
            </a:fld>
            <a:endParaRPr lang="en-US"/>
          </a:p>
        </p:txBody>
      </p:sp>
    </p:spTree>
    <p:extLst>
      <p:ext uri="{BB962C8B-B14F-4D97-AF65-F5344CB8AC3E}">
        <p14:creationId xmlns:p14="http://schemas.microsoft.com/office/powerpoint/2010/main" val="1620783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A99D72-DB42-6A41-86C2-62490CB7FC6C}" type="datetimeFigureOut">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2829A3-DFD4-2E42-A963-0BE92544345A}" type="slidenum">
              <a:rPr lang="en-US" smtClean="0"/>
              <a:t>‹#›</a:t>
            </a:fld>
            <a:endParaRPr lang="en-US"/>
          </a:p>
        </p:txBody>
      </p:sp>
    </p:spTree>
    <p:extLst>
      <p:ext uri="{BB962C8B-B14F-4D97-AF65-F5344CB8AC3E}">
        <p14:creationId xmlns:p14="http://schemas.microsoft.com/office/powerpoint/2010/main" val="3026348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A99D72-DB42-6A41-86C2-62490CB7FC6C}" type="datetimeFigureOut">
              <a:rPr lang="en-US" smtClean="0"/>
              <a:t>4/10/2018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2829A3-DFD4-2E42-A963-0BE92544345A}" type="slidenum">
              <a:rPr lang="en-US" smtClean="0"/>
              <a:t>‹#›</a:t>
            </a:fld>
            <a:endParaRPr lang="en-US"/>
          </a:p>
        </p:txBody>
      </p:sp>
    </p:spTree>
    <p:extLst>
      <p:ext uri="{BB962C8B-B14F-4D97-AF65-F5344CB8AC3E}">
        <p14:creationId xmlns:p14="http://schemas.microsoft.com/office/powerpoint/2010/main" val="1092051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A99D72-DB42-6A41-86C2-62490CB7FC6C}" type="datetimeFigureOut">
              <a:rPr lang="en-US" smtClean="0"/>
              <a:t>4/10/2018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2829A3-DFD4-2E42-A963-0BE92544345A}" type="slidenum">
              <a:rPr lang="en-US" smtClean="0"/>
              <a:t>‹#›</a:t>
            </a:fld>
            <a:endParaRPr lang="en-US"/>
          </a:p>
        </p:txBody>
      </p:sp>
    </p:spTree>
    <p:extLst>
      <p:ext uri="{BB962C8B-B14F-4D97-AF65-F5344CB8AC3E}">
        <p14:creationId xmlns:p14="http://schemas.microsoft.com/office/powerpoint/2010/main" val="1755409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A99D72-DB42-6A41-86C2-62490CB7FC6C}" type="datetimeFigureOut">
              <a:rPr lang="en-US" smtClean="0"/>
              <a:t>4/10/2018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2829A3-DFD4-2E42-A963-0BE92544345A}" type="slidenum">
              <a:rPr lang="en-US" smtClean="0"/>
              <a:t>‹#›</a:t>
            </a:fld>
            <a:endParaRPr lang="en-US"/>
          </a:p>
        </p:txBody>
      </p:sp>
    </p:spTree>
    <p:extLst>
      <p:ext uri="{BB962C8B-B14F-4D97-AF65-F5344CB8AC3E}">
        <p14:creationId xmlns:p14="http://schemas.microsoft.com/office/powerpoint/2010/main" val="1149909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A99D72-DB42-6A41-86C2-62490CB7FC6C}" type="datetimeFigureOut">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2829A3-DFD4-2E42-A963-0BE92544345A}" type="slidenum">
              <a:rPr lang="en-US" smtClean="0"/>
              <a:t>‹#›</a:t>
            </a:fld>
            <a:endParaRPr lang="en-US"/>
          </a:p>
        </p:txBody>
      </p:sp>
    </p:spTree>
    <p:extLst>
      <p:ext uri="{BB962C8B-B14F-4D97-AF65-F5344CB8AC3E}">
        <p14:creationId xmlns:p14="http://schemas.microsoft.com/office/powerpoint/2010/main" val="2208065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A99D72-DB42-6A41-86C2-62490CB7FC6C}" type="datetimeFigureOut">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2829A3-DFD4-2E42-A963-0BE92544345A}" type="slidenum">
              <a:rPr lang="en-US" smtClean="0"/>
              <a:t>‹#›</a:t>
            </a:fld>
            <a:endParaRPr lang="en-US"/>
          </a:p>
        </p:txBody>
      </p:sp>
    </p:spTree>
    <p:extLst>
      <p:ext uri="{BB962C8B-B14F-4D97-AF65-F5344CB8AC3E}">
        <p14:creationId xmlns:p14="http://schemas.microsoft.com/office/powerpoint/2010/main" val="359467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A99D72-DB42-6A41-86C2-62490CB7FC6C}" type="datetimeFigureOut">
              <a:rPr lang="en-US" smtClean="0"/>
              <a:t>4/10/2018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2829A3-DFD4-2E42-A963-0BE92544345A}" type="slidenum">
              <a:rPr lang="en-US" smtClean="0"/>
              <a:t>‹#›</a:t>
            </a:fld>
            <a:endParaRPr lang="en-US"/>
          </a:p>
        </p:txBody>
      </p:sp>
    </p:spTree>
    <p:extLst>
      <p:ext uri="{BB962C8B-B14F-4D97-AF65-F5344CB8AC3E}">
        <p14:creationId xmlns:p14="http://schemas.microsoft.com/office/powerpoint/2010/main" val="2999131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2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2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0.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3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11.emf"/></Relationships>
</file>

<file path=ppt/slides/_rels/slide3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6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7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5.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4.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2343" y="104775"/>
            <a:ext cx="8933183" cy="4524315"/>
          </a:xfrm>
          <a:prstGeom prst="rect">
            <a:avLst/>
          </a:prstGeom>
          <a:noFill/>
        </p:spPr>
        <p:txBody>
          <a:bodyPr wrap="square" rtlCol="0">
            <a:spAutoFit/>
          </a:bodyPr>
          <a:lstStyle/>
          <a:p>
            <a:r>
              <a:rPr lang="en-US" sz="4800" dirty="0" smtClean="0">
                <a:solidFill>
                  <a:srgbClr val="0000FF"/>
                </a:solidFill>
              </a:rPr>
              <a:t>Lecture 6:  Creating a simplicial complex from data</a:t>
            </a:r>
            <a:r>
              <a:rPr lang="en-US" sz="3200" dirty="0" smtClean="0">
                <a:solidFill>
                  <a:srgbClr val="0000FF"/>
                </a:solidFill>
              </a:rPr>
              <a:t>.  </a:t>
            </a:r>
          </a:p>
          <a:p>
            <a:r>
              <a:rPr lang="en-US" sz="2400" dirty="0" smtClean="0"/>
              <a:t>in a series of preparatory lectures for the Fall 2013 online course MATH:7450 (22M:305) Topics in Topology: Scientific and Engineering Applications of Algebraic Topology</a:t>
            </a:r>
          </a:p>
          <a:p>
            <a:endParaRPr lang="en-US" sz="2400" dirty="0"/>
          </a:p>
          <a:p>
            <a:r>
              <a:rPr lang="en-US" sz="2400" dirty="0" smtClean="0"/>
              <a:t>Target Audience: Anyone interested in </a:t>
            </a:r>
            <a:r>
              <a:rPr lang="en-US" sz="2400" b="1" dirty="0" smtClean="0">
                <a:solidFill>
                  <a:srgbClr val="B10000"/>
                </a:solidFill>
              </a:rPr>
              <a:t>topological data analysis </a:t>
            </a:r>
            <a:r>
              <a:rPr lang="en-US" sz="2400" dirty="0" smtClean="0"/>
              <a:t>including graduate students, faculty, industrial researchers in bioinformatics, biology, business, computer science, cosmology, engineering, imaging, mathematics, neurology, physics, statistics, etc.</a:t>
            </a:r>
          </a:p>
        </p:txBody>
      </p:sp>
      <p:sp>
        <p:nvSpPr>
          <p:cNvPr id="3" name="Rectangle 3"/>
          <p:cNvSpPr>
            <a:spLocks noGrp="1" noChangeArrowheads="1"/>
          </p:cNvSpPr>
          <p:nvPr>
            <p:ph type="subTitle" idx="4294967295"/>
          </p:nvPr>
        </p:nvSpPr>
        <p:spPr>
          <a:xfrm>
            <a:off x="235668" y="4742428"/>
            <a:ext cx="8991600" cy="2286000"/>
          </a:xfrm>
        </p:spPr>
        <p:txBody>
          <a:bodyPr>
            <a:normAutofit fontScale="47500" lnSpcReduction="20000"/>
          </a:bodyPr>
          <a:lstStyle/>
          <a:p>
            <a:pPr marL="0" indent="0">
              <a:lnSpc>
                <a:spcPct val="120000"/>
              </a:lnSpc>
              <a:buFontTx/>
              <a:buNone/>
            </a:pPr>
            <a:r>
              <a:rPr lang="en-US" sz="5100" dirty="0" smtClean="0">
                <a:solidFill>
                  <a:srgbClr val="0000FF"/>
                </a:solidFill>
              </a:rPr>
              <a:t> </a:t>
            </a:r>
            <a:r>
              <a:rPr lang="en-US" sz="5900" dirty="0" smtClean="0">
                <a:solidFill>
                  <a:srgbClr val="0000FF"/>
                </a:solidFill>
              </a:rPr>
              <a:t>Isabel </a:t>
            </a:r>
            <a:r>
              <a:rPr lang="en-US" sz="5900" dirty="0">
                <a:solidFill>
                  <a:srgbClr val="0000FF"/>
                </a:solidFill>
              </a:rPr>
              <a:t>K. Darcy</a:t>
            </a:r>
          </a:p>
          <a:p>
            <a:pPr marL="0" indent="0">
              <a:lnSpc>
                <a:spcPct val="120000"/>
              </a:lnSpc>
              <a:buFontTx/>
              <a:buNone/>
            </a:pPr>
            <a:r>
              <a:rPr lang="en-US" sz="4400" dirty="0" smtClean="0">
                <a:solidFill>
                  <a:srgbClr val="0000FF"/>
                </a:solidFill>
              </a:rPr>
              <a:t> Mathematics Department/Applied Mathematical &amp; Computational Sciences </a:t>
            </a:r>
            <a:endParaRPr lang="en-US" sz="4400" dirty="0">
              <a:solidFill>
                <a:srgbClr val="0000FF"/>
              </a:solidFill>
            </a:endParaRPr>
          </a:p>
          <a:p>
            <a:pPr marL="0" indent="0">
              <a:lnSpc>
                <a:spcPct val="120000"/>
              </a:lnSpc>
              <a:buFontTx/>
              <a:buNone/>
            </a:pPr>
            <a:r>
              <a:rPr lang="en-US" sz="4400" dirty="0" smtClean="0">
                <a:solidFill>
                  <a:srgbClr val="0000FF"/>
                </a:solidFill>
              </a:rPr>
              <a:t> University </a:t>
            </a:r>
            <a:r>
              <a:rPr lang="en-US" sz="4400" dirty="0">
                <a:solidFill>
                  <a:srgbClr val="0000FF"/>
                </a:solidFill>
              </a:rPr>
              <a:t>of </a:t>
            </a:r>
            <a:r>
              <a:rPr lang="en-US" sz="4400" dirty="0" smtClean="0">
                <a:solidFill>
                  <a:srgbClr val="0000FF"/>
                </a:solidFill>
              </a:rPr>
              <a:t>Iowa</a:t>
            </a:r>
          </a:p>
          <a:p>
            <a:pPr marL="0" indent="0">
              <a:lnSpc>
                <a:spcPct val="120000"/>
              </a:lnSpc>
              <a:buFontTx/>
              <a:buNone/>
            </a:pPr>
            <a:endParaRPr lang="en-US" sz="1400" dirty="0">
              <a:solidFill>
                <a:srgbClr val="0000FF"/>
              </a:solidFill>
            </a:endParaRPr>
          </a:p>
          <a:p>
            <a:pPr marL="0" indent="0">
              <a:lnSpc>
                <a:spcPct val="120000"/>
              </a:lnSpc>
              <a:buFontTx/>
              <a:buNone/>
            </a:pPr>
            <a:r>
              <a:rPr lang="en-US" sz="5900" dirty="0">
                <a:solidFill>
                  <a:srgbClr val="D00000"/>
                </a:solidFill>
              </a:rPr>
              <a:t>http://</a:t>
            </a:r>
            <a:r>
              <a:rPr lang="en-US" sz="5900" dirty="0" err="1">
                <a:solidFill>
                  <a:srgbClr val="D00000"/>
                </a:solidFill>
              </a:rPr>
              <a:t>www.math.uiowa.edu</a:t>
            </a:r>
            <a:r>
              <a:rPr lang="en-US" sz="5900" dirty="0">
                <a:solidFill>
                  <a:srgbClr val="D00000"/>
                </a:solidFill>
              </a:rPr>
              <a:t>/~</a:t>
            </a:r>
            <a:r>
              <a:rPr lang="en-US" sz="5900" dirty="0" err="1" smtClean="0">
                <a:solidFill>
                  <a:srgbClr val="D00000"/>
                </a:solidFill>
              </a:rPr>
              <a:t>idarcy</a:t>
            </a:r>
            <a:r>
              <a:rPr lang="en-US" sz="5900" dirty="0" smtClean="0">
                <a:solidFill>
                  <a:srgbClr val="D00000"/>
                </a:solidFill>
              </a:rPr>
              <a:t>/</a:t>
            </a:r>
            <a:r>
              <a:rPr lang="en-US" sz="5900" dirty="0" err="1" smtClean="0">
                <a:solidFill>
                  <a:srgbClr val="D00000"/>
                </a:solidFill>
              </a:rPr>
              <a:t>AppliedTopology.html</a:t>
            </a:r>
            <a:r>
              <a:rPr lang="en-US" sz="5900" dirty="0" smtClean="0">
                <a:solidFill>
                  <a:srgbClr val="D00000"/>
                </a:solidFill>
              </a:rPr>
              <a:t> </a:t>
            </a:r>
            <a:endParaRPr lang="en-US" sz="5900" dirty="0">
              <a:solidFill>
                <a:srgbClr val="D00000"/>
              </a:solidFill>
            </a:endParaRPr>
          </a:p>
        </p:txBody>
      </p:sp>
    </p:spTree>
    <p:extLst>
      <p:ext uri="{BB962C8B-B14F-4D97-AF65-F5344CB8AC3E}">
        <p14:creationId xmlns:p14="http://schemas.microsoft.com/office/powerpoint/2010/main" val="14678203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Creating a simplicial complex</a:t>
            </a:r>
            <a:endParaRPr lang="en-US" sz="3200" dirty="0">
              <a:solidFill>
                <a:schemeClr val="tx1"/>
              </a:solidFill>
            </a:endParaRPr>
          </a:p>
        </p:txBody>
      </p:sp>
      <p:sp>
        <p:nvSpPr>
          <p:cNvPr id="2" name="TextBox 1"/>
          <p:cNvSpPr txBox="1"/>
          <p:nvPr/>
        </p:nvSpPr>
        <p:spPr>
          <a:xfrm>
            <a:off x="325627" y="4585971"/>
            <a:ext cx="8961395" cy="2174954"/>
          </a:xfrm>
          <a:prstGeom prst="rect">
            <a:avLst/>
          </a:prstGeom>
          <a:noFill/>
        </p:spPr>
        <p:txBody>
          <a:bodyPr wrap="square" rtlCol="0">
            <a:spAutoFit/>
          </a:bodyPr>
          <a:lstStyle/>
          <a:p>
            <a:r>
              <a:rPr lang="en-US" sz="3200" dirty="0"/>
              <a:t>1</a:t>
            </a:r>
            <a:r>
              <a:rPr lang="en-US" sz="3200" dirty="0" smtClean="0"/>
              <a:t>.)  </a:t>
            </a:r>
            <a:r>
              <a:rPr lang="en-US" sz="3200" dirty="0"/>
              <a:t>A</a:t>
            </a:r>
            <a:r>
              <a:rPr lang="en-US" sz="3200" dirty="0" smtClean="0"/>
              <a:t>dding </a:t>
            </a:r>
            <a:r>
              <a:rPr lang="en-US" sz="3200" dirty="0"/>
              <a:t>1</a:t>
            </a:r>
            <a:r>
              <a:rPr lang="en-US" sz="3200" dirty="0" smtClean="0"/>
              <a:t>-dimensional edges (1-simplices)</a:t>
            </a:r>
            <a:endParaRPr lang="en-US" sz="3200" dirty="0"/>
          </a:p>
          <a:p>
            <a:r>
              <a:rPr lang="en-US" sz="3200" dirty="0" smtClean="0">
                <a:solidFill>
                  <a:srgbClr val="0000FF"/>
                </a:solidFill>
              </a:rPr>
              <a:t>Let T  =  Threshold</a:t>
            </a:r>
          </a:p>
          <a:p>
            <a:endParaRPr lang="en-US" sz="800" baseline="30000" dirty="0">
              <a:solidFill>
                <a:srgbClr val="0000FF"/>
              </a:solidFill>
            </a:endParaRPr>
          </a:p>
          <a:p>
            <a:r>
              <a:rPr lang="en-US" sz="3200" dirty="0" smtClean="0">
                <a:solidFill>
                  <a:srgbClr val="0000FF"/>
                </a:solidFill>
              </a:rPr>
              <a:t>Connect vertices v and w with an edge  </a:t>
            </a:r>
            <a:r>
              <a:rPr lang="en-US" sz="3200" dirty="0" err="1" smtClean="0">
                <a:solidFill>
                  <a:srgbClr val="0000FF"/>
                </a:solidFill>
              </a:rPr>
              <a:t>iff</a:t>
            </a:r>
            <a:r>
              <a:rPr lang="en-US" sz="3200" dirty="0" smtClean="0">
                <a:solidFill>
                  <a:srgbClr val="0000FF"/>
                </a:solidFill>
              </a:rPr>
              <a:t> </a:t>
            </a:r>
          </a:p>
          <a:p>
            <a:r>
              <a:rPr lang="en-US" sz="3200" dirty="0" smtClean="0">
                <a:solidFill>
                  <a:srgbClr val="0000FF"/>
                </a:solidFill>
              </a:rPr>
              <a:t>the distance between v and w is less than T</a:t>
            </a:r>
          </a:p>
        </p:txBody>
      </p:sp>
      <p:pic>
        <p:nvPicPr>
          <p:cNvPr id="10" name="Picture 9" descr="0simplex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396" y="1227496"/>
            <a:ext cx="6438900" cy="3403600"/>
          </a:xfrm>
          <a:prstGeom prst="rect">
            <a:avLst/>
          </a:prstGeom>
        </p:spPr>
      </p:pic>
      <p:pic>
        <p:nvPicPr>
          <p:cNvPr id="11" name="Picture 10" descr="ruler2.png"/>
          <p:cNvPicPr>
            <a:picLocks noChangeAspect="1"/>
          </p:cNvPicPr>
          <p:nvPr/>
        </p:nvPicPr>
        <p:blipFill rotWithShape="1">
          <a:blip r:embed="rId4">
            <a:extLst>
              <a:ext uri="{28A0092B-C50C-407E-A947-70E740481C1C}">
                <a14:useLocalDpi xmlns:a14="http://schemas.microsoft.com/office/drawing/2010/main" val="0"/>
              </a:ext>
            </a:extLst>
          </a:blip>
          <a:srcRect r="62528"/>
          <a:stretch/>
        </p:blipFill>
        <p:spPr>
          <a:xfrm rot="19820810">
            <a:off x="1187295" y="2491806"/>
            <a:ext cx="1975104" cy="660400"/>
          </a:xfrm>
          <a:prstGeom prst="rect">
            <a:avLst/>
          </a:prstGeom>
        </p:spPr>
      </p:pic>
      <p:pic>
        <p:nvPicPr>
          <p:cNvPr id="12" name="Picture 11" descr="ruler2.png"/>
          <p:cNvPicPr>
            <a:picLocks noChangeAspect="1"/>
          </p:cNvPicPr>
          <p:nvPr/>
        </p:nvPicPr>
        <p:blipFill rotWithShape="1">
          <a:blip r:embed="rId4">
            <a:extLst>
              <a:ext uri="{28A0092B-C50C-407E-A947-70E740481C1C}">
                <a14:useLocalDpi xmlns:a14="http://schemas.microsoft.com/office/drawing/2010/main" val="0"/>
              </a:ext>
            </a:extLst>
          </a:blip>
          <a:srcRect l="-2" r="45178"/>
          <a:stretch/>
        </p:blipFill>
        <p:spPr>
          <a:xfrm rot="1800000">
            <a:off x="3877936" y="2810834"/>
            <a:ext cx="2889504" cy="660400"/>
          </a:xfrm>
          <a:prstGeom prst="rect">
            <a:avLst/>
          </a:prstGeom>
        </p:spPr>
      </p:pic>
      <p:pic>
        <p:nvPicPr>
          <p:cNvPr id="13" name="Picture 12" descr="ruler2.png"/>
          <p:cNvPicPr>
            <a:picLocks noChangeAspect="1"/>
          </p:cNvPicPr>
          <p:nvPr/>
        </p:nvPicPr>
        <p:blipFill rotWithShape="1">
          <a:blip r:embed="rId4">
            <a:extLst>
              <a:ext uri="{28A0092B-C50C-407E-A947-70E740481C1C}">
                <a14:useLocalDpi xmlns:a14="http://schemas.microsoft.com/office/drawing/2010/main" val="0"/>
              </a:ext>
            </a:extLst>
          </a:blip>
          <a:srcRect r="74673"/>
          <a:stretch/>
        </p:blipFill>
        <p:spPr>
          <a:xfrm rot="16200000">
            <a:off x="7267729" y="3281881"/>
            <a:ext cx="1335024" cy="660400"/>
          </a:xfrm>
          <a:prstGeom prst="rect">
            <a:avLst/>
          </a:prstGeom>
        </p:spPr>
      </p:pic>
    </p:spTree>
    <p:extLst>
      <p:ext uri="{BB962C8B-B14F-4D97-AF65-F5344CB8AC3E}">
        <p14:creationId xmlns:p14="http://schemas.microsoft.com/office/powerpoint/2010/main" val="14298334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Creating a simplicial complex</a:t>
            </a:r>
            <a:endParaRPr lang="en-US" sz="3200" dirty="0">
              <a:solidFill>
                <a:schemeClr val="tx1"/>
              </a:solidFill>
            </a:endParaRPr>
          </a:p>
        </p:txBody>
      </p:sp>
      <p:sp>
        <p:nvSpPr>
          <p:cNvPr id="2" name="TextBox 1"/>
          <p:cNvSpPr txBox="1"/>
          <p:nvPr/>
        </p:nvSpPr>
        <p:spPr>
          <a:xfrm>
            <a:off x="325627" y="4585971"/>
            <a:ext cx="8961395" cy="2174954"/>
          </a:xfrm>
          <a:prstGeom prst="rect">
            <a:avLst/>
          </a:prstGeom>
          <a:noFill/>
        </p:spPr>
        <p:txBody>
          <a:bodyPr wrap="square" rtlCol="0">
            <a:spAutoFit/>
          </a:bodyPr>
          <a:lstStyle/>
          <a:p>
            <a:r>
              <a:rPr lang="en-US" sz="3200" dirty="0"/>
              <a:t>1</a:t>
            </a:r>
            <a:r>
              <a:rPr lang="en-US" sz="3200" dirty="0" smtClean="0"/>
              <a:t>.)  </a:t>
            </a:r>
            <a:r>
              <a:rPr lang="en-US" sz="3200" dirty="0"/>
              <a:t>A</a:t>
            </a:r>
            <a:r>
              <a:rPr lang="en-US" sz="3200" dirty="0" smtClean="0"/>
              <a:t>dding </a:t>
            </a:r>
            <a:r>
              <a:rPr lang="en-US" sz="3200" dirty="0"/>
              <a:t>1</a:t>
            </a:r>
            <a:r>
              <a:rPr lang="en-US" sz="3200" dirty="0" smtClean="0"/>
              <a:t>-dimensional edges (1-simplices)</a:t>
            </a:r>
            <a:endParaRPr lang="en-US" sz="3200" dirty="0"/>
          </a:p>
          <a:p>
            <a:r>
              <a:rPr lang="en-US" sz="3200" dirty="0" smtClean="0">
                <a:solidFill>
                  <a:srgbClr val="0000FF"/>
                </a:solidFill>
              </a:rPr>
              <a:t>Let T  =  Threshold   =</a:t>
            </a:r>
          </a:p>
          <a:p>
            <a:endParaRPr lang="en-US" sz="800" baseline="30000" dirty="0">
              <a:solidFill>
                <a:srgbClr val="0000FF"/>
              </a:solidFill>
            </a:endParaRPr>
          </a:p>
          <a:p>
            <a:r>
              <a:rPr lang="en-US" sz="3200" dirty="0" smtClean="0">
                <a:solidFill>
                  <a:srgbClr val="0000FF"/>
                </a:solidFill>
              </a:rPr>
              <a:t>Connect vertices v and w with an edge  </a:t>
            </a:r>
            <a:r>
              <a:rPr lang="en-US" sz="3200" dirty="0" err="1" smtClean="0">
                <a:solidFill>
                  <a:srgbClr val="0000FF"/>
                </a:solidFill>
              </a:rPr>
              <a:t>iff</a:t>
            </a:r>
            <a:r>
              <a:rPr lang="en-US" sz="3200" dirty="0" smtClean="0">
                <a:solidFill>
                  <a:srgbClr val="0000FF"/>
                </a:solidFill>
              </a:rPr>
              <a:t> </a:t>
            </a:r>
          </a:p>
          <a:p>
            <a:r>
              <a:rPr lang="en-US" sz="3200" dirty="0" smtClean="0">
                <a:solidFill>
                  <a:srgbClr val="0000FF"/>
                </a:solidFill>
              </a:rPr>
              <a:t>the distance between v and w is less than T</a:t>
            </a:r>
          </a:p>
        </p:txBody>
      </p:sp>
      <p:pic>
        <p:nvPicPr>
          <p:cNvPr id="10" name="Picture 9" descr="0simplex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396" y="1227496"/>
            <a:ext cx="6438900" cy="3403600"/>
          </a:xfrm>
          <a:prstGeom prst="rect">
            <a:avLst/>
          </a:prstGeom>
        </p:spPr>
      </p:pic>
      <p:pic>
        <p:nvPicPr>
          <p:cNvPr id="20" name="Picture 19" descr="ruler2.png"/>
          <p:cNvPicPr>
            <a:picLocks noChangeAspect="1"/>
          </p:cNvPicPr>
          <p:nvPr/>
        </p:nvPicPr>
        <p:blipFill rotWithShape="1">
          <a:blip r:embed="rId4">
            <a:extLst>
              <a:ext uri="{28A0092B-C50C-407E-A947-70E740481C1C}">
                <a14:useLocalDpi xmlns:a14="http://schemas.microsoft.com/office/drawing/2010/main" val="0"/>
              </a:ext>
            </a:extLst>
          </a:blip>
          <a:srcRect l="3983" r="71729"/>
          <a:stretch/>
        </p:blipFill>
        <p:spPr>
          <a:xfrm rot="1140000">
            <a:off x="4669138" y="1675363"/>
            <a:ext cx="1280160" cy="660400"/>
          </a:xfrm>
          <a:prstGeom prst="rect">
            <a:avLst/>
          </a:prstGeom>
        </p:spPr>
      </p:pic>
      <p:pic>
        <p:nvPicPr>
          <p:cNvPr id="21" name="Picture 20" descr="ruler2.png"/>
          <p:cNvPicPr>
            <a:picLocks noChangeAspect="1"/>
          </p:cNvPicPr>
          <p:nvPr/>
        </p:nvPicPr>
        <p:blipFill rotWithShape="1">
          <a:blip r:embed="rId4">
            <a:extLst>
              <a:ext uri="{28A0092B-C50C-407E-A947-70E740481C1C}">
                <a14:useLocalDpi xmlns:a14="http://schemas.microsoft.com/office/drawing/2010/main" val="0"/>
              </a:ext>
            </a:extLst>
          </a:blip>
          <a:srcRect l="3983" r="71729"/>
          <a:stretch/>
        </p:blipFill>
        <p:spPr>
          <a:xfrm rot="19740000">
            <a:off x="1412022" y="2536428"/>
            <a:ext cx="1280160" cy="660400"/>
          </a:xfrm>
          <a:prstGeom prst="rect">
            <a:avLst/>
          </a:prstGeom>
        </p:spPr>
      </p:pic>
      <p:pic>
        <p:nvPicPr>
          <p:cNvPr id="22" name="Picture 21" descr="ruler2.png"/>
          <p:cNvPicPr>
            <a:picLocks noChangeAspect="1"/>
          </p:cNvPicPr>
          <p:nvPr/>
        </p:nvPicPr>
        <p:blipFill rotWithShape="1">
          <a:blip r:embed="rId4">
            <a:extLst>
              <a:ext uri="{28A0092B-C50C-407E-A947-70E740481C1C}">
                <a14:useLocalDpi xmlns:a14="http://schemas.microsoft.com/office/drawing/2010/main" val="0"/>
              </a:ext>
            </a:extLst>
          </a:blip>
          <a:srcRect l="3983" r="71729"/>
          <a:stretch/>
        </p:blipFill>
        <p:spPr>
          <a:xfrm rot="5280000">
            <a:off x="126116" y="1967324"/>
            <a:ext cx="1280160" cy="660400"/>
          </a:xfrm>
          <a:prstGeom prst="rect">
            <a:avLst/>
          </a:prstGeom>
        </p:spPr>
      </p:pic>
      <p:pic>
        <p:nvPicPr>
          <p:cNvPr id="24" name="Picture 23" descr="ruler2.png"/>
          <p:cNvPicPr>
            <a:picLocks noChangeAspect="1"/>
          </p:cNvPicPr>
          <p:nvPr/>
        </p:nvPicPr>
        <p:blipFill rotWithShape="1">
          <a:blip r:embed="rId4">
            <a:extLst>
              <a:ext uri="{28A0092B-C50C-407E-A947-70E740481C1C}">
                <a14:useLocalDpi xmlns:a14="http://schemas.microsoft.com/office/drawing/2010/main" val="0"/>
              </a:ext>
            </a:extLst>
          </a:blip>
          <a:srcRect l="3983" r="71729"/>
          <a:stretch/>
        </p:blipFill>
        <p:spPr>
          <a:xfrm rot="20220000">
            <a:off x="6400717" y="1692921"/>
            <a:ext cx="1280160" cy="660400"/>
          </a:xfrm>
          <a:prstGeom prst="rect">
            <a:avLst/>
          </a:prstGeom>
        </p:spPr>
      </p:pic>
      <p:pic>
        <p:nvPicPr>
          <p:cNvPr id="25" name="Picture 24" descr="ruler2.png"/>
          <p:cNvPicPr>
            <a:picLocks noChangeAspect="1"/>
          </p:cNvPicPr>
          <p:nvPr/>
        </p:nvPicPr>
        <p:blipFill rotWithShape="1">
          <a:blip r:embed="rId4">
            <a:extLst>
              <a:ext uri="{28A0092B-C50C-407E-A947-70E740481C1C}">
                <a14:useLocalDpi xmlns:a14="http://schemas.microsoft.com/office/drawing/2010/main" val="0"/>
              </a:ext>
            </a:extLst>
          </a:blip>
          <a:srcRect l="3983" r="71729"/>
          <a:stretch/>
        </p:blipFill>
        <p:spPr>
          <a:xfrm>
            <a:off x="4221577" y="5119852"/>
            <a:ext cx="1280160" cy="660400"/>
          </a:xfrm>
          <a:prstGeom prst="rect">
            <a:avLst/>
          </a:prstGeom>
        </p:spPr>
      </p:pic>
      <p:pic>
        <p:nvPicPr>
          <p:cNvPr id="26" name="Picture 25" descr="ruler2.png"/>
          <p:cNvPicPr>
            <a:picLocks noChangeAspect="1"/>
          </p:cNvPicPr>
          <p:nvPr/>
        </p:nvPicPr>
        <p:blipFill rotWithShape="1">
          <a:blip r:embed="rId4">
            <a:extLst>
              <a:ext uri="{28A0092B-C50C-407E-A947-70E740481C1C}">
                <a14:useLocalDpi xmlns:a14="http://schemas.microsoft.com/office/drawing/2010/main" val="0"/>
              </a:ext>
            </a:extLst>
          </a:blip>
          <a:srcRect l="3983" r="71729"/>
          <a:stretch/>
        </p:blipFill>
        <p:spPr>
          <a:xfrm rot="12548454">
            <a:off x="1289911" y="1141613"/>
            <a:ext cx="1280160" cy="660400"/>
          </a:xfrm>
          <a:prstGeom prst="rect">
            <a:avLst/>
          </a:prstGeom>
        </p:spPr>
      </p:pic>
      <p:pic>
        <p:nvPicPr>
          <p:cNvPr id="27" name="Picture 26" descr="ruler2.png"/>
          <p:cNvPicPr>
            <a:picLocks noChangeAspect="1"/>
          </p:cNvPicPr>
          <p:nvPr/>
        </p:nvPicPr>
        <p:blipFill rotWithShape="1">
          <a:blip r:embed="rId4">
            <a:extLst>
              <a:ext uri="{28A0092B-C50C-407E-A947-70E740481C1C}">
                <a14:useLocalDpi xmlns:a14="http://schemas.microsoft.com/office/drawing/2010/main" val="0"/>
              </a:ext>
            </a:extLst>
          </a:blip>
          <a:srcRect l="3983" r="71729"/>
          <a:stretch/>
        </p:blipFill>
        <p:spPr>
          <a:xfrm rot="16200000">
            <a:off x="7246233" y="3059943"/>
            <a:ext cx="1280160" cy="660400"/>
          </a:xfrm>
          <a:prstGeom prst="rect">
            <a:avLst/>
          </a:prstGeom>
        </p:spPr>
      </p:pic>
      <p:pic>
        <p:nvPicPr>
          <p:cNvPr id="28" name="Picture 27" descr="ruler2.png"/>
          <p:cNvPicPr>
            <a:picLocks noChangeAspect="1"/>
          </p:cNvPicPr>
          <p:nvPr/>
        </p:nvPicPr>
        <p:blipFill rotWithShape="1">
          <a:blip r:embed="rId4">
            <a:extLst>
              <a:ext uri="{28A0092B-C50C-407E-A947-70E740481C1C}">
                <a14:useLocalDpi xmlns:a14="http://schemas.microsoft.com/office/drawing/2010/main" val="0"/>
              </a:ext>
            </a:extLst>
          </a:blip>
          <a:srcRect l="3983" r="71729"/>
          <a:stretch/>
        </p:blipFill>
        <p:spPr>
          <a:xfrm rot="3426123">
            <a:off x="3293332" y="1816421"/>
            <a:ext cx="1280160" cy="660400"/>
          </a:xfrm>
          <a:prstGeom prst="rect">
            <a:avLst/>
          </a:prstGeom>
        </p:spPr>
      </p:pic>
    </p:spTree>
    <p:extLst>
      <p:ext uri="{BB962C8B-B14F-4D97-AF65-F5344CB8AC3E}">
        <p14:creationId xmlns:p14="http://schemas.microsoft.com/office/powerpoint/2010/main" val="20729636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Creating a simplicial complex</a:t>
            </a:r>
            <a:endParaRPr lang="en-US" sz="3200" dirty="0">
              <a:solidFill>
                <a:schemeClr val="tx1"/>
              </a:solidFill>
            </a:endParaRPr>
          </a:p>
        </p:txBody>
      </p:sp>
      <p:sp>
        <p:nvSpPr>
          <p:cNvPr id="2" name="TextBox 1"/>
          <p:cNvSpPr txBox="1"/>
          <p:nvPr/>
        </p:nvSpPr>
        <p:spPr>
          <a:xfrm>
            <a:off x="325627" y="4585971"/>
            <a:ext cx="8961395" cy="1200329"/>
          </a:xfrm>
          <a:prstGeom prst="rect">
            <a:avLst/>
          </a:prstGeom>
          <a:noFill/>
        </p:spPr>
        <p:txBody>
          <a:bodyPr wrap="square" rtlCol="0">
            <a:spAutoFit/>
          </a:bodyPr>
          <a:lstStyle/>
          <a:p>
            <a:r>
              <a:rPr lang="en-US" sz="3200" dirty="0"/>
              <a:t>1</a:t>
            </a:r>
            <a:r>
              <a:rPr lang="en-US" sz="3200" dirty="0" smtClean="0"/>
              <a:t>.)  </a:t>
            </a:r>
            <a:r>
              <a:rPr lang="en-US" sz="3200" dirty="0"/>
              <a:t>A</a:t>
            </a:r>
            <a:r>
              <a:rPr lang="en-US" sz="3200" dirty="0" smtClean="0"/>
              <a:t>dding </a:t>
            </a:r>
            <a:r>
              <a:rPr lang="en-US" sz="3200" dirty="0"/>
              <a:t>1</a:t>
            </a:r>
            <a:r>
              <a:rPr lang="en-US" sz="3200" dirty="0" smtClean="0"/>
              <a:t>-dimensional edges (1-simplices)</a:t>
            </a:r>
            <a:endParaRPr lang="en-US" sz="3200" dirty="0"/>
          </a:p>
          <a:p>
            <a:endParaRPr lang="en-US" sz="800" dirty="0" smtClean="0"/>
          </a:p>
          <a:p>
            <a:r>
              <a:rPr lang="en-US" sz="3200" dirty="0" smtClean="0">
                <a:solidFill>
                  <a:srgbClr val="0000FF"/>
                </a:solidFill>
              </a:rPr>
              <a:t>Add an edge between data points that are “close”</a:t>
            </a:r>
            <a:endParaRPr lang="en-US" sz="3200" baseline="30000" dirty="0" smtClean="0">
              <a:solidFill>
                <a:srgbClr val="0000FF"/>
              </a:solidFill>
            </a:endParaRPr>
          </a:p>
        </p:txBody>
      </p:sp>
      <p:pic>
        <p:nvPicPr>
          <p:cNvPr id="9" name="Picture 8" descr="1simplexDist.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979" y="1202096"/>
            <a:ext cx="6400800" cy="3441700"/>
          </a:xfrm>
          <a:prstGeom prst="rect">
            <a:avLst/>
          </a:prstGeom>
        </p:spPr>
      </p:pic>
    </p:spTree>
    <p:extLst>
      <p:ext uri="{BB962C8B-B14F-4D97-AF65-F5344CB8AC3E}">
        <p14:creationId xmlns:p14="http://schemas.microsoft.com/office/powerpoint/2010/main" val="12061692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Creating the </a:t>
            </a:r>
            <a:r>
              <a:rPr lang="en-US" sz="3200" dirty="0" err="1" smtClean="0">
                <a:solidFill>
                  <a:schemeClr val="tx1"/>
                </a:solidFill>
              </a:rPr>
              <a:t>Vietoris</a:t>
            </a:r>
            <a:r>
              <a:rPr lang="en-US" sz="3200" dirty="0" smtClean="0">
                <a:solidFill>
                  <a:schemeClr val="tx1"/>
                </a:solidFill>
              </a:rPr>
              <a:t>-Rips simplicial complex</a:t>
            </a:r>
            <a:endParaRPr lang="en-US" sz="3200" dirty="0">
              <a:solidFill>
                <a:schemeClr val="tx1"/>
              </a:solidFill>
            </a:endParaRPr>
          </a:p>
        </p:txBody>
      </p:sp>
      <p:pic>
        <p:nvPicPr>
          <p:cNvPr id="9" name="Picture 8" descr="1simplexDist.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979" y="1202096"/>
            <a:ext cx="6400800" cy="3441700"/>
          </a:xfrm>
          <a:prstGeom prst="rect">
            <a:avLst/>
          </a:prstGeom>
        </p:spPr>
      </p:pic>
      <p:sp>
        <p:nvSpPr>
          <p:cNvPr id="10" name="TextBox 9"/>
          <p:cNvSpPr txBox="1"/>
          <p:nvPr/>
        </p:nvSpPr>
        <p:spPr>
          <a:xfrm>
            <a:off x="325627" y="5023212"/>
            <a:ext cx="8961395" cy="584776"/>
          </a:xfrm>
          <a:prstGeom prst="rect">
            <a:avLst/>
          </a:prstGeom>
          <a:noFill/>
        </p:spPr>
        <p:txBody>
          <a:bodyPr wrap="square" rtlCol="0">
            <a:spAutoFit/>
          </a:bodyPr>
          <a:lstStyle/>
          <a:p>
            <a:r>
              <a:rPr lang="en-US" sz="3200" dirty="0"/>
              <a:t>2</a:t>
            </a:r>
            <a:r>
              <a:rPr lang="en-US" sz="3200" dirty="0" smtClean="0"/>
              <a:t>.)  Add all possible simplices of dimensional &gt; 1.</a:t>
            </a:r>
          </a:p>
        </p:txBody>
      </p:sp>
    </p:spTree>
    <p:extLst>
      <p:ext uri="{BB962C8B-B14F-4D97-AF65-F5344CB8AC3E}">
        <p14:creationId xmlns:p14="http://schemas.microsoft.com/office/powerpoint/2010/main" val="5710224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Creating the </a:t>
            </a:r>
            <a:r>
              <a:rPr lang="en-US" sz="3200" dirty="0" err="1" smtClean="0">
                <a:solidFill>
                  <a:srgbClr val="0000DD"/>
                </a:solidFill>
              </a:rPr>
              <a:t>Vietoris</a:t>
            </a:r>
            <a:r>
              <a:rPr lang="en-US" sz="3200" dirty="0" smtClean="0">
                <a:solidFill>
                  <a:srgbClr val="0000DD"/>
                </a:solidFill>
              </a:rPr>
              <a:t> Rips </a:t>
            </a:r>
            <a:r>
              <a:rPr lang="en-US" sz="3200" dirty="0" smtClean="0">
                <a:solidFill>
                  <a:schemeClr val="tx1"/>
                </a:solidFill>
              </a:rPr>
              <a:t>simplicial complex</a:t>
            </a:r>
            <a:endParaRPr lang="en-US" sz="3200" dirty="0">
              <a:solidFill>
                <a:schemeClr val="tx1"/>
              </a:solidFill>
            </a:endParaRPr>
          </a:p>
        </p:txBody>
      </p:sp>
      <p:pic>
        <p:nvPicPr>
          <p:cNvPr id="3" name="Picture 2" descr="nsimplexDist.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979" y="1222917"/>
            <a:ext cx="6400800" cy="3441700"/>
          </a:xfrm>
          <a:prstGeom prst="rect">
            <a:avLst/>
          </a:prstGeom>
        </p:spPr>
      </p:pic>
      <p:sp>
        <p:nvSpPr>
          <p:cNvPr id="10" name="TextBox 9"/>
          <p:cNvSpPr txBox="1"/>
          <p:nvPr/>
        </p:nvSpPr>
        <p:spPr>
          <a:xfrm>
            <a:off x="325627" y="5023212"/>
            <a:ext cx="8961395" cy="584776"/>
          </a:xfrm>
          <a:prstGeom prst="rect">
            <a:avLst/>
          </a:prstGeom>
          <a:noFill/>
        </p:spPr>
        <p:txBody>
          <a:bodyPr wrap="square" rtlCol="0">
            <a:spAutoFit/>
          </a:bodyPr>
          <a:lstStyle/>
          <a:p>
            <a:r>
              <a:rPr lang="en-US" sz="3200" dirty="0"/>
              <a:t>2</a:t>
            </a:r>
            <a:r>
              <a:rPr lang="en-US" sz="3200" dirty="0" smtClean="0"/>
              <a:t>.)  Add all possible simplices of dimensional &gt; 1.</a:t>
            </a:r>
          </a:p>
        </p:txBody>
      </p:sp>
    </p:spTree>
    <p:extLst>
      <p:ext uri="{BB962C8B-B14F-4D97-AF65-F5344CB8AC3E}">
        <p14:creationId xmlns:p14="http://schemas.microsoft.com/office/powerpoint/2010/main" val="18379941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 name="TextBox 1"/>
          <p:cNvSpPr txBox="1"/>
          <p:nvPr/>
        </p:nvSpPr>
        <p:spPr>
          <a:xfrm>
            <a:off x="707789" y="5378785"/>
            <a:ext cx="8641684" cy="1077218"/>
          </a:xfrm>
          <a:prstGeom prst="rect">
            <a:avLst/>
          </a:prstGeom>
          <a:noFill/>
        </p:spPr>
        <p:txBody>
          <a:bodyPr wrap="square" rtlCol="0">
            <a:spAutoFit/>
          </a:bodyPr>
          <a:lstStyle/>
          <a:p>
            <a:r>
              <a:rPr lang="en-US" sz="3200" dirty="0" smtClean="0"/>
              <a:t>Step 0.)  Start by adding data points</a:t>
            </a:r>
          </a:p>
          <a:p>
            <a:pPr algn="ctr"/>
            <a:r>
              <a:rPr lang="en-US" sz="3200" dirty="0" smtClean="0"/>
              <a:t> =  0-dimensional vertices (0-simplices) </a:t>
            </a:r>
          </a:p>
        </p:txBody>
      </p:sp>
      <p:pic>
        <p:nvPicPr>
          <p:cNvPr id="10" name="Picture 9" descr="0simplex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396" y="1227496"/>
            <a:ext cx="6438900" cy="3403600"/>
          </a:xfrm>
          <a:prstGeom prst="rect">
            <a:avLst/>
          </a:prstGeom>
        </p:spPr>
      </p:pic>
      <p:sp>
        <p:nvSpPr>
          <p:cNvPr id="11" name="Rectangle 10"/>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Creating the </a:t>
            </a:r>
            <a:r>
              <a:rPr lang="en-US" sz="3200" dirty="0" err="1" smtClean="0">
                <a:solidFill>
                  <a:schemeClr val="tx1"/>
                </a:solidFill>
              </a:rPr>
              <a:t>Vietoris</a:t>
            </a:r>
            <a:r>
              <a:rPr lang="en-US" sz="3200" dirty="0" smtClean="0">
                <a:solidFill>
                  <a:schemeClr val="tx1"/>
                </a:solidFill>
              </a:rPr>
              <a:t> Rips simplicial complex</a:t>
            </a:r>
            <a:endParaRPr lang="en-US" sz="3200" dirty="0">
              <a:solidFill>
                <a:schemeClr val="tx1"/>
              </a:solidFill>
            </a:endParaRPr>
          </a:p>
        </p:txBody>
      </p:sp>
    </p:spTree>
    <p:extLst>
      <p:ext uri="{BB962C8B-B14F-4D97-AF65-F5344CB8AC3E}">
        <p14:creationId xmlns:p14="http://schemas.microsoft.com/office/powerpoint/2010/main" val="7446985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 name="TextBox 1"/>
          <p:cNvSpPr txBox="1"/>
          <p:nvPr/>
        </p:nvSpPr>
        <p:spPr>
          <a:xfrm>
            <a:off x="325627" y="4835823"/>
            <a:ext cx="8961395" cy="1200329"/>
          </a:xfrm>
          <a:prstGeom prst="rect">
            <a:avLst/>
          </a:prstGeom>
          <a:noFill/>
        </p:spPr>
        <p:txBody>
          <a:bodyPr wrap="square" rtlCol="0">
            <a:spAutoFit/>
          </a:bodyPr>
          <a:lstStyle/>
          <a:p>
            <a:r>
              <a:rPr lang="en-US" sz="3200" dirty="0"/>
              <a:t>1</a:t>
            </a:r>
            <a:r>
              <a:rPr lang="en-US" sz="3200" dirty="0" smtClean="0"/>
              <a:t>.)  </a:t>
            </a:r>
            <a:r>
              <a:rPr lang="en-US" sz="3200" dirty="0"/>
              <a:t>A</a:t>
            </a:r>
            <a:r>
              <a:rPr lang="en-US" sz="3200" dirty="0" smtClean="0"/>
              <a:t>dding </a:t>
            </a:r>
            <a:r>
              <a:rPr lang="en-US" sz="3200" dirty="0"/>
              <a:t>1</a:t>
            </a:r>
            <a:r>
              <a:rPr lang="en-US" sz="3200" dirty="0" smtClean="0"/>
              <a:t>-dimensional edges (1-simplices)</a:t>
            </a:r>
            <a:endParaRPr lang="en-US" sz="3200" dirty="0"/>
          </a:p>
          <a:p>
            <a:endParaRPr lang="en-US" sz="800" dirty="0" smtClean="0"/>
          </a:p>
          <a:p>
            <a:r>
              <a:rPr lang="en-US" sz="3200" dirty="0" smtClean="0">
                <a:solidFill>
                  <a:srgbClr val="0000FF"/>
                </a:solidFill>
              </a:rPr>
              <a:t>Add an edge between data points that are “close”</a:t>
            </a:r>
            <a:endParaRPr lang="en-US" sz="3200" baseline="30000" dirty="0" smtClean="0">
              <a:solidFill>
                <a:srgbClr val="0000FF"/>
              </a:solidFill>
            </a:endParaRPr>
          </a:p>
        </p:txBody>
      </p:sp>
      <p:pic>
        <p:nvPicPr>
          <p:cNvPr id="9" name="Picture 8" descr="1simplexDist.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979" y="1202096"/>
            <a:ext cx="6400800" cy="3441700"/>
          </a:xfrm>
          <a:prstGeom prst="rect">
            <a:avLst/>
          </a:prstGeom>
        </p:spPr>
      </p:pic>
      <p:sp>
        <p:nvSpPr>
          <p:cNvPr id="10" name="Rectangle 9"/>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Creating the </a:t>
            </a:r>
            <a:r>
              <a:rPr lang="en-US" sz="3200" dirty="0" err="1" smtClean="0">
                <a:solidFill>
                  <a:schemeClr val="tx1"/>
                </a:solidFill>
              </a:rPr>
              <a:t>Vietoris</a:t>
            </a:r>
            <a:r>
              <a:rPr lang="en-US" sz="3200" dirty="0" smtClean="0">
                <a:solidFill>
                  <a:schemeClr val="tx1"/>
                </a:solidFill>
              </a:rPr>
              <a:t> Rips simplicial complex</a:t>
            </a:r>
            <a:endParaRPr lang="en-US" sz="3200" dirty="0">
              <a:solidFill>
                <a:schemeClr val="tx1"/>
              </a:solidFill>
            </a:endParaRPr>
          </a:p>
        </p:txBody>
      </p:sp>
    </p:spTree>
    <p:extLst>
      <p:ext uri="{BB962C8B-B14F-4D97-AF65-F5344CB8AC3E}">
        <p14:creationId xmlns:p14="http://schemas.microsoft.com/office/powerpoint/2010/main" val="6798778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9" name="Picture 8" descr="2simplexDist.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1796" y="1222917"/>
            <a:ext cx="6400800" cy="3441700"/>
          </a:xfrm>
          <a:prstGeom prst="rect">
            <a:avLst/>
          </a:prstGeom>
        </p:spPr>
      </p:pic>
      <p:sp>
        <p:nvSpPr>
          <p:cNvPr id="11" name="TextBox 10"/>
          <p:cNvSpPr txBox="1"/>
          <p:nvPr/>
        </p:nvSpPr>
        <p:spPr>
          <a:xfrm>
            <a:off x="425633" y="4752539"/>
            <a:ext cx="8292734" cy="1594283"/>
          </a:xfrm>
          <a:prstGeom prst="rect">
            <a:avLst/>
          </a:prstGeom>
          <a:noFill/>
        </p:spPr>
        <p:txBody>
          <a:bodyPr wrap="square" rtlCol="0">
            <a:spAutoFit/>
          </a:bodyPr>
          <a:lstStyle/>
          <a:p>
            <a:pPr algn="ctr">
              <a:lnSpc>
                <a:spcPct val="140000"/>
              </a:lnSpc>
            </a:pPr>
            <a:r>
              <a:rPr lang="en-US" sz="3200" dirty="0"/>
              <a:t>2</a:t>
            </a:r>
            <a:r>
              <a:rPr lang="en-US" sz="3200" dirty="0" smtClean="0"/>
              <a:t>.)  Add 2-dimensional triangles (2-simplices)</a:t>
            </a:r>
          </a:p>
          <a:p>
            <a:pPr algn="ctr">
              <a:lnSpc>
                <a:spcPct val="140000"/>
              </a:lnSpc>
            </a:pPr>
            <a:r>
              <a:rPr lang="en-US" sz="3200" dirty="0" smtClean="0">
                <a:solidFill>
                  <a:srgbClr val="0000FF"/>
                </a:solidFill>
              </a:rPr>
              <a:t>Add all possible 2-simplices</a:t>
            </a:r>
            <a:r>
              <a:rPr lang="en-US" sz="3200" dirty="0" smtClean="0"/>
              <a:t>.</a:t>
            </a:r>
            <a:endParaRPr lang="en-US" sz="3200" dirty="0"/>
          </a:p>
          <a:p>
            <a:endParaRPr lang="en-US" sz="800" dirty="0" smtClean="0"/>
          </a:p>
        </p:txBody>
      </p:sp>
      <p:sp>
        <p:nvSpPr>
          <p:cNvPr id="12" name="Rectangle 11"/>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Creating the </a:t>
            </a:r>
            <a:r>
              <a:rPr lang="en-US" sz="3200" dirty="0" err="1" smtClean="0">
                <a:solidFill>
                  <a:schemeClr val="tx1"/>
                </a:solidFill>
              </a:rPr>
              <a:t>Vietoris</a:t>
            </a:r>
            <a:r>
              <a:rPr lang="en-US" sz="3200" dirty="0" smtClean="0">
                <a:solidFill>
                  <a:schemeClr val="tx1"/>
                </a:solidFill>
              </a:rPr>
              <a:t> Rips simplicial complex</a:t>
            </a:r>
            <a:endParaRPr lang="en-US" sz="3200" dirty="0">
              <a:solidFill>
                <a:schemeClr val="tx1"/>
              </a:solidFill>
            </a:endParaRPr>
          </a:p>
        </p:txBody>
      </p:sp>
    </p:spTree>
    <p:extLst>
      <p:ext uri="{BB962C8B-B14F-4D97-AF65-F5344CB8AC3E}">
        <p14:creationId xmlns:p14="http://schemas.microsoft.com/office/powerpoint/2010/main" val="21797557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3" name="Picture 2" descr="3simplexDist.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979" y="1222917"/>
            <a:ext cx="6400800" cy="3441700"/>
          </a:xfrm>
          <a:prstGeom prst="rect">
            <a:avLst/>
          </a:prstGeom>
        </p:spPr>
      </p:pic>
      <p:sp>
        <p:nvSpPr>
          <p:cNvPr id="10" name="TextBox 9"/>
          <p:cNvSpPr txBox="1"/>
          <p:nvPr/>
        </p:nvSpPr>
        <p:spPr>
          <a:xfrm>
            <a:off x="296377" y="4752539"/>
            <a:ext cx="8551246" cy="1594283"/>
          </a:xfrm>
          <a:prstGeom prst="rect">
            <a:avLst/>
          </a:prstGeom>
          <a:noFill/>
        </p:spPr>
        <p:txBody>
          <a:bodyPr wrap="square" rtlCol="0">
            <a:spAutoFit/>
          </a:bodyPr>
          <a:lstStyle/>
          <a:p>
            <a:pPr algn="ctr">
              <a:lnSpc>
                <a:spcPct val="140000"/>
              </a:lnSpc>
            </a:pPr>
            <a:r>
              <a:rPr lang="en-US" sz="3200" dirty="0" smtClean="0"/>
              <a:t>3.)  Add </a:t>
            </a:r>
            <a:r>
              <a:rPr lang="en-US" sz="3200" dirty="0"/>
              <a:t>3</a:t>
            </a:r>
            <a:r>
              <a:rPr lang="en-US" sz="3200" dirty="0" smtClean="0"/>
              <a:t>-dimensional tetrahedrons (3-simplices)</a:t>
            </a:r>
          </a:p>
          <a:p>
            <a:pPr algn="ctr">
              <a:lnSpc>
                <a:spcPct val="140000"/>
              </a:lnSpc>
            </a:pPr>
            <a:r>
              <a:rPr lang="en-US" sz="3200" dirty="0" smtClean="0">
                <a:solidFill>
                  <a:srgbClr val="0000FF"/>
                </a:solidFill>
              </a:rPr>
              <a:t>Add all possible 3-simplices</a:t>
            </a:r>
            <a:r>
              <a:rPr lang="en-US" sz="3200" dirty="0" smtClean="0"/>
              <a:t>.</a:t>
            </a:r>
            <a:endParaRPr lang="en-US" sz="3200" dirty="0"/>
          </a:p>
          <a:p>
            <a:endParaRPr lang="en-US" sz="800" dirty="0" smtClean="0"/>
          </a:p>
        </p:txBody>
      </p:sp>
      <p:sp>
        <p:nvSpPr>
          <p:cNvPr id="11" name="Rectangle 10"/>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Creating the </a:t>
            </a:r>
            <a:r>
              <a:rPr lang="en-US" sz="3200" dirty="0" err="1" smtClean="0">
                <a:solidFill>
                  <a:schemeClr val="tx1"/>
                </a:solidFill>
              </a:rPr>
              <a:t>Vietoris</a:t>
            </a:r>
            <a:r>
              <a:rPr lang="en-US" sz="3200" dirty="0" smtClean="0">
                <a:solidFill>
                  <a:schemeClr val="tx1"/>
                </a:solidFill>
              </a:rPr>
              <a:t> Rips simplicial complex</a:t>
            </a:r>
            <a:endParaRPr lang="en-US" sz="3200" dirty="0">
              <a:solidFill>
                <a:schemeClr val="tx1"/>
              </a:solidFill>
            </a:endParaRPr>
          </a:p>
        </p:txBody>
      </p:sp>
    </p:spTree>
    <p:extLst>
      <p:ext uri="{BB962C8B-B14F-4D97-AF65-F5344CB8AC3E}">
        <p14:creationId xmlns:p14="http://schemas.microsoft.com/office/powerpoint/2010/main" val="3952456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3" name="Picture 2" descr="nsimplexDist.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979" y="1222917"/>
            <a:ext cx="6400800" cy="3441700"/>
          </a:xfrm>
          <a:prstGeom prst="rect">
            <a:avLst/>
          </a:prstGeom>
        </p:spPr>
      </p:pic>
      <p:sp>
        <p:nvSpPr>
          <p:cNvPr id="10" name="TextBox 9"/>
          <p:cNvSpPr txBox="1"/>
          <p:nvPr/>
        </p:nvSpPr>
        <p:spPr>
          <a:xfrm>
            <a:off x="425633" y="4752539"/>
            <a:ext cx="8292734" cy="1594283"/>
          </a:xfrm>
          <a:prstGeom prst="rect">
            <a:avLst/>
          </a:prstGeom>
          <a:noFill/>
        </p:spPr>
        <p:txBody>
          <a:bodyPr wrap="square" rtlCol="0">
            <a:spAutoFit/>
          </a:bodyPr>
          <a:lstStyle/>
          <a:p>
            <a:pPr algn="ctr">
              <a:lnSpc>
                <a:spcPct val="140000"/>
              </a:lnSpc>
            </a:pPr>
            <a:r>
              <a:rPr lang="en-US" sz="3200" dirty="0" smtClean="0"/>
              <a:t>4.)  Add 4-simplices</a:t>
            </a:r>
          </a:p>
          <a:p>
            <a:pPr algn="ctr">
              <a:lnSpc>
                <a:spcPct val="140000"/>
              </a:lnSpc>
            </a:pPr>
            <a:r>
              <a:rPr lang="en-US" sz="3200" dirty="0" smtClean="0">
                <a:solidFill>
                  <a:srgbClr val="0000FF"/>
                </a:solidFill>
              </a:rPr>
              <a:t>Add all possible 4-simplices</a:t>
            </a:r>
            <a:r>
              <a:rPr lang="en-US" sz="3200" dirty="0" smtClean="0"/>
              <a:t>.</a:t>
            </a:r>
            <a:endParaRPr lang="en-US" sz="3200" dirty="0"/>
          </a:p>
          <a:p>
            <a:endParaRPr lang="en-US" sz="800" dirty="0" smtClean="0"/>
          </a:p>
        </p:txBody>
      </p:sp>
      <p:sp>
        <p:nvSpPr>
          <p:cNvPr id="11" name="Rectangle 10"/>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Creating the </a:t>
            </a:r>
            <a:r>
              <a:rPr lang="en-US" sz="3200" dirty="0" err="1" smtClean="0">
                <a:solidFill>
                  <a:schemeClr val="tx1"/>
                </a:solidFill>
              </a:rPr>
              <a:t>Vietoris</a:t>
            </a:r>
            <a:r>
              <a:rPr lang="en-US" sz="3200" dirty="0" smtClean="0">
                <a:solidFill>
                  <a:schemeClr val="tx1"/>
                </a:solidFill>
              </a:rPr>
              <a:t> Rips simplicial complex</a:t>
            </a:r>
            <a:endParaRPr lang="en-US" sz="3200" dirty="0">
              <a:solidFill>
                <a:schemeClr val="tx1"/>
              </a:solidFill>
            </a:endParaRPr>
          </a:p>
        </p:txBody>
      </p:sp>
    </p:spTree>
    <p:extLst>
      <p:ext uri="{BB962C8B-B14F-4D97-AF65-F5344CB8AC3E}">
        <p14:creationId xmlns:p14="http://schemas.microsoft.com/office/powerpoint/2010/main" val="19873492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Creating a simplicial complex</a:t>
            </a:r>
            <a:endParaRPr lang="en-US" sz="3200" dirty="0">
              <a:solidFill>
                <a:schemeClr val="tx1"/>
              </a:solidFill>
            </a:endParaRPr>
          </a:p>
        </p:txBody>
      </p:sp>
      <p:sp>
        <p:nvSpPr>
          <p:cNvPr id="2" name="TextBox 1"/>
          <p:cNvSpPr txBox="1"/>
          <p:nvPr/>
        </p:nvSpPr>
        <p:spPr>
          <a:xfrm>
            <a:off x="-143021" y="5378785"/>
            <a:ext cx="9430043" cy="1077218"/>
          </a:xfrm>
          <a:prstGeom prst="rect">
            <a:avLst/>
          </a:prstGeom>
          <a:noFill/>
        </p:spPr>
        <p:txBody>
          <a:bodyPr wrap="square" rtlCol="0">
            <a:spAutoFit/>
          </a:bodyPr>
          <a:lstStyle/>
          <a:p>
            <a:pPr algn="ctr"/>
            <a:r>
              <a:rPr lang="en-US" sz="3200" dirty="0" smtClean="0"/>
              <a:t>Step 0.)  Start by adding 0-dimensional vertices </a:t>
            </a:r>
          </a:p>
          <a:p>
            <a:pPr algn="ctr"/>
            <a:r>
              <a:rPr lang="en-US" sz="3200" dirty="0" smtClean="0"/>
              <a:t>(0-simplices)</a:t>
            </a:r>
          </a:p>
        </p:txBody>
      </p:sp>
      <p:pic>
        <p:nvPicPr>
          <p:cNvPr id="10" name="Picture 9" descr="0simplex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396" y="1227496"/>
            <a:ext cx="6438900" cy="3403600"/>
          </a:xfrm>
          <a:prstGeom prst="rect">
            <a:avLst/>
          </a:prstGeom>
        </p:spPr>
      </p:pic>
    </p:spTree>
    <p:extLst>
      <p:ext uri="{BB962C8B-B14F-4D97-AF65-F5344CB8AC3E}">
        <p14:creationId xmlns:p14="http://schemas.microsoft.com/office/powerpoint/2010/main" val="24714295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 name="TextBox 1"/>
          <p:cNvSpPr txBox="1"/>
          <p:nvPr/>
        </p:nvSpPr>
        <p:spPr>
          <a:xfrm>
            <a:off x="707789" y="5378785"/>
            <a:ext cx="8641684" cy="1077218"/>
          </a:xfrm>
          <a:prstGeom prst="rect">
            <a:avLst/>
          </a:prstGeom>
          <a:noFill/>
        </p:spPr>
        <p:txBody>
          <a:bodyPr wrap="square" rtlCol="0">
            <a:spAutoFit/>
          </a:bodyPr>
          <a:lstStyle/>
          <a:p>
            <a:r>
              <a:rPr lang="en-US" sz="3200" dirty="0" smtClean="0"/>
              <a:t>Step 0.)  Start by adding data points</a:t>
            </a:r>
          </a:p>
          <a:p>
            <a:pPr algn="ctr"/>
            <a:r>
              <a:rPr lang="en-US" sz="3200" dirty="0" smtClean="0"/>
              <a:t> =  0-dimensional vertices (0-simplices) </a:t>
            </a:r>
          </a:p>
        </p:txBody>
      </p:sp>
      <p:pic>
        <p:nvPicPr>
          <p:cNvPr id="10" name="Picture 9" descr="0simplex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396" y="1227496"/>
            <a:ext cx="6438900" cy="3403600"/>
          </a:xfrm>
          <a:prstGeom prst="rect">
            <a:avLst/>
          </a:prstGeom>
        </p:spPr>
      </p:pic>
      <p:sp>
        <p:nvSpPr>
          <p:cNvPr id="11" name="Rectangle 10"/>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Creating the </a:t>
            </a:r>
            <a:r>
              <a:rPr lang="en-US" sz="3200" dirty="0" err="1" smtClean="0">
                <a:solidFill>
                  <a:schemeClr val="tx1"/>
                </a:solidFill>
              </a:rPr>
              <a:t>Vietoris</a:t>
            </a:r>
            <a:r>
              <a:rPr lang="en-US" sz="3200" dirty="0" smtClean="0">
                <a:solidFill>
                  <a:schemeClr val="tx1"/>
                </a:solidFill>
              </a:rPr>
              <a:t> Rips simplicial complex</a:t>
            </a:r>
            <a:endParaRPr lang="en-US" sz="3200" dirty="0">
              <a:solidFill>
                <a:schemeClr val="tx1"/>
              </a:solidFill>
            </a:endParaRPr>
          </a:p>
        </p:txBody>
      </p:sp>
    </p:spTree>
    <p:extLst>
      <p:ext uri="{BB962C8B-B14F-4D97-AF65-F5344CB8AC3E}">
        <p14:creationId xmlns:p14="http://schemas.microsoft.com/office/powerpoint/2010/main" val="24132890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 name="TextBox 1"/>
          <p:cNvSpPr txBox="1"/>
          <p:nvPr/>
        </p:nvSpPr>
        <p:spPr>
          <a:xfrm>
            <a:off x="325627" y="4835823"/>
            <a:ext cx="8961395" cy="1200329"/>
          </a:xfrm>
          <a:prstGeom prst="rect">
            <a:avLst/>
          </a:prstGeom>
          <a:noFill/>
        </p:spPr>
        <p:txBody>
          <a:bodyPr wrap="square" rtlCol="0">
            <a:spAutoFit/>
          </a:bodyPr>
          <a:lstStyle/>
          <a:p>
            <a:r>
              <a:rPr lang="en-US" sz="3200" dirty="0"/>
              <a:t>1</a:t>
            </a:r>
            <a:r>
              <a:rPr lang="en-US" sz="3200" dirty="0" smtClean="0"/>
              <a:t>.)  </a:t>
            </a:r>
            <a:r>
              <a:rPr lang="en-US" sz="3200" dirty="0"/>
              <a:t>A</a:t>
            </a:r>
            <a:r>
              <a:rPr lang="en-US" sz="3200" dirty="0" smtClean="0"/>
              <a:t>dding </a:t>
            </a:r>
            <a:r>
              <a:rPr lang="en-US" sz="3200" dirty="0"/>
              <a:t>1</a:t>
            </a:r>
            <a:r>
              <a:rPr lang="en-US" sz="3200" dirty="0" smtClean="0"/>
              <a:t>-dimensional edges (1-simplices)</a:t>
            </a:r>
            <a:endParaRPr lang="en-US" sz="3200" dirty="0"/>
          </a:p>
          <a:p>
            <a:endParaRPr lang="en-US" sz="800" dirty="0" smtClean="0"/>
          </a:p>
          <a:p>
            <a:r>
              <a:rPr lang="en-US" sz="3200" dirty="0" smtClean="0">
                <a:solidFill>
                  <a:srgbClr val="0000FF"/>
                </a:solidFill>
              </a:rPr>
              <a:t>Add an edge between data points that are “close”</a:t>
            </a:r>
            <a:endParaRPr lang="en-US" sz="3200" baseline="30000" dirty="0" smtClean="0">
              <a:solidFill>
                <a:srgbClr val="0000FF"/>
              </a:solidFill>
            </a:endParaRPr>
          </a:p>
        </p:txBody>
      </p:sp>
      <p:pic>
        <p:nvPicPr>
          <p:cNvPr id="9" name="Picture 8" descr="1simplexDist.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979" y="1202096"/>
            <a:ext cx="6400800" cy="3441700"/>
          </a:xfrm>
          <a:prstGeom prst="rect">
            <a:avLst/>
          </a:prstGeom>
        </p:spPr>
      </p:pic>
      <p:sp>
        <p:nvSpPr>
          <p:cNvPr id="10" name="Rectangle 9"/>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Creating the </a:t>
            </a:r>
            <a:r>
              <a:rPr lang="en-US" sz="3200" dirty="0" err="1" smtClean="0">
                <a:solidFill>
                  <a:schemeClr val="tx1"/>
                </a:solidFill>
              </a:rPr>
              <a:t>Vietoris</a:t>
            </a:r>
            <a:r>
              <a:rPr lang="en-US" sz="3200" dirty="0" smtClean="0">
                <a:solidFill>
                  <a:schemeClr val="tx1"/>
                </a:solidFill>
              </a:rPr>
              <a:t> Rips simplicial complex</a:t>
            </a:r>
            <a:endParaRPr lang="en-US" sz="3200" dirty="0">
              <a:solidFill>
                <a:schemeClr val="tx1"/>
              </a:solidFill>
            </a:endParaRPr>
          </a:p>
        </p:txBody>
      </p:sp>
    </p:spTree>
    <p:extLst>
      <p:ext uri="{BB962C8B-B14F-4D97-AF65-F5344CB8AC3E}">
        <p14:creationId xmlns:p14="http://schemas.microsoft.com/office/powerpoint/2010/main" val="19595874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Creating the </a:t>
            </a:r>
            <a:r>
              <a:rPr lang="en-US" sz="3200" dirty="0" err="1" smtClean="0">
                <a:solidFill>
                  <a:schemeClr val="tx1"/>
                </a:solidFill>
              </a:rPr>
              <a:t>Vietoris</a:t>
            </a:r>
            <a:r>
              <a:rPr lang="en-US" sz="3200" dirty="0" smtClean="0">
                <a:solidFill>
                  <a:schemeClr val="tx1"/>
                </a:solidFill>
              </a:rPr>
              <a:t> Rips simplicial complex</a:t>
            </a:r>
            <a:endParaRPr lang="en-US" sz="3200" dirty="0">
              <a:solidFill>
                <a:schemeClr val="tx1"/>
              </a:solidFill>
            </a:endParaRPr>
          </a:p>
        </p:txBody>
      </p:sp>
      <p:pic>
        <p:nvPicPr>
          <p:cNvPr id="3" name="Picture 2" descr="nsimplexDist.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979" y="1222917"/>
            <a:ext cx="6400800" cy="3441700"/>
          </a:xfrm>
          <a:prstGeom prst="rect">
            <a:avLst/>
          </a:prstGeom>
        </p:spPr>
      </p:pic>
      <p:sp>
        <p:nvSpPr>
          <p:cNvPr id="10" name="TextBox 9"/>
          <p:cNvSpPr txBox="1"/>
          <p:nvPr/>
        </p:nvSpPr>
        <p:spPr>
          <a:xfrm>
            <a:off x="325627" y="5023212"/>
            <a:ext cx="8961395" cy="584776"/>
          </a:xfrm>
          <a:prstGeom prst="rect">
            <a:avLst/>
          </a:prstGeom>
          <a:noFill/>
        </p:spPr>
        <p:txBody>
          <a:bodyPr wrap="square" rtlCol="0">
            <a:spAutoFit/>
          </a:bodyPr>
          <a:lstStyle/>
          <a:p>
            <a:r>
              <a:rPr lang="en-US" sz="3200" dirty="0"/>
              <a:t>2</a:t>
            </a:r>
            <a:r>
              <a:rPr lang="en-US" sz="3200" dirty="0" smtClean="0"/>
              <a:t>.)  Add all possible simplices of dimensional &gt; 1.</a:t>
            </a:r>
          </a:p>
        </p:txBody>
      </p:sp>
    </p:spTree>
    <p:extLst>
      <p:ext uri="{BB962C8B-B14F-4D97-AF65-F5344CB8AC3E}">
        <p14:creationId xmlns:p14="http://schemas.microsoft.com/office/powerpoint/2010/main" val="4133563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Creating the </a:t>
            </a:r>
            <a:r>
              <a:rPr lang="en-US" sz="3200" dirty="0" err="1" smtClean="0">
                <a:solidFill>
                  <a:schemeClr val="tx1"/>
                </a:solidFill>
              </a:rPr>
              <a:t>Vietoris</a:t>
            </a:r>
            <a:r>
              <a:rPr lang="en-US" sz="3200" dirty="0" smtClean="0">
                <a:solidFill>
                  <a:schemeClr val="tx1"/>
                </a:solidFill>
              </a:rPr>
              <a:t> Rips simplicial complex</a:t>
            </a:r>
            <a:endParaRPr lang="en-US" sz="3200" dirty="0">
              <a:solidFill>
                <a:schemeClr val="tx1"/>
              </a:solidFill>
            </a:endParaRPr>
          </a:p>
        </p:txBody>
      </p:sp>
      <p:pic>
        <p:nvPicPr>
          <p:cNvPr id="3" name="Picture 2" descr="nsimplexDist.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979" y="1222917"/>
            <a:ext cx="6400800" cy="3441700"/>
          </a:xfrm>
          <a:prstGeom prst="rect">
            <a:avLst/>
          </a:prstGeom>
        </p:spPr>
      </p:pic>
      <p:pic>
        <p:nvPicPr>
          <p:cNvPr id="11" name="Picture 10" descr="ruler2.png"/>
          <p:cNvPicPr>
            <a:picLocks noChangeAspect="1"/>
          </p:cNvPicPr>
          <p:nvPr/>
        </p:nvPicPr>
        <p:blipFill rotWithShape="1">
          <a:blip r:embed="rId4">
            <a:extLst>
              <a:ext uri="{28A0092B-C50C-407E-A947-70E740481C1C}">
                <a14:useLocalDpi xmlns:a14="http://schemas.microsoft.com/office/drawing/2010/main" val="0"/>
              </a:ext>
            </a:extLst>
          </a:blip>
          <a:srcRect l="3983" r="66524"/>
          <a:stretch/>
        </p:blipFill>
        <p:spPr>
          <a:xfrm rot="1260000">
            <a:off x="4703299" y="1761660"/>
            <a:ext cx="1554480" cy="660400"/>
          </a:xfrm>
          <a:prstGeom prst="rect">
            <a:avLst/>
          </a:prstGeom>
        </p:spPr>
      </p:pic>
      <p:sp>
        <p:nvSpPr>
          <p:cNvPr id="12" name="TextBox 11"/>
          <p:cNvSpPr txBox="1"/>
          <p:nvPr/>
        </p:nvSpPr>
        <p:spPr>
          <a:xfrm>
            <a:off x="325628" y="4585971"/>
            <a:ext cx="8651252" cy="2144177"/>
          </a:xfrm>
          <a:prstGeom prst="rect">
            <a:avLst/>
          </a:prstGeom>
          <a:noFill/>
        </p:spPr>
        <p:txBody>
          <a:bodyPr wrap="square" rtlCol="0">
            <a:spAutoFit/>
          </a:bodyPr>
          <a:lstStyle/>
          <a:p>
            <a:endParaRPr lang="en-US" sz="3200" dirty="0" smtClean="0">
              <a:solidFill>
                <a:srgbClr val="0000FF"/>
              </a:solidFill>
            </a:endParaRPr>
          </a:p>
          <a:p>
            <a:r>
              <a:rPr lang="en-US" sz="3200" dirty="0" smtClean="0">
                <a:solidFill>
                  <a:srgbClr val="0000FF"/>
                </a:solidFill>
              </a:rPr>
              <a:t>Let T  =  Threshold   =</a:t>
            </a:r>
          </a:p>
          <a:p>
            <a:endParaRPr lang="en-US" sz="800" baseline="30000" dirty="0">
              <a:solidFill>
                <a:srgbClr val="0000FF"/>
              </a:solidFill>
            </a:endParaRPr>
          </a:p>
          <a:p>
            <a:r>
              <a:rPr lang="en-US" sz="3200" dirty="0" smtClean="0">
                <a:solidFill>
                  <a:srgbClr val="0000FF"/>
                </a:solidFill>
              </a:rPr>
              <a:t>Connect vertices v and w with an edge  </a:t>
            </a:r>
            <a:r>
              <a:rPr lang="en-US" sz="3200" dirty="0" err="1" smtClean="0">
                <a:solidFill>
                  <a:srgbClr val="0000FF"/>
                </a:solidFill>
              </a:rPr>
              <a:t>iff</a:t>
            </a:r>
            <a:r>
              <a:rPr lang="en-US" sz="3200" dirty="0" smtClean="0">
                <a:solidFill>
                  <a:srgbClr val="0000FF"/>
                </a:solidFill>
              </a:rPr>
              <a:t> </a:t>
            </a:r>
          </a:p>
          <a:p>
            <a:r>
              <a:rPr lang="en-US" sz="3200" dirty="0" smtClean="0">
                <a:solidFill>
                  <a:srgbClr val="0000FF"/>
                </a:solidFill>
              </a:rPr>
              <a:t>the distance between v and w is less than T</a:t>
            </a:r>
          </a:p>
        </p:txBody>
      </p:sp>
      <p:pic>
        <p:nvPicPr>
          <p:cNvPr id="13" name="Picture 12" descr="ruler2.png"/>
          <p:cNvPicPr>
            <a:picLocks noChangeAspect="1"/>
          </p:cNvPicPr>
          <p:nvPr/>
        </p:nvPicPr>
        <p:blipFill rotWithShape="1">
          <a:blip r:embed="rId4">
            <a:extLst>
              <a:ext uri="{28A0092B-C50C-407E-A947-70E740481C1C}">
                <a14:useLocalDpi xmlns:a14="http://schemas.microsoft.com/office/drawing/2010/main" val="0"/>
              </a:ext>
            </a:extLst>
          </a:blip>
          <a:srcRect l="3983" r="66524"/>
          <a:stretch/>
        </p:blipFill>
        <p:spPr>
          <a:xfrm>
            <a:off x="4307203" y="5146446"/>
            <a:ext cx="1554480" cy="660400"/>
          </a:xfrm>
          <a:prstGeom prst="rect">
            <a:avLst/>
          </a:prstGeom>
        </p:spPr>
      </p:pic>
    </p:spTree>
    <p:extLst>
      <p:ext uri="{BB962C8B-B14F-4D97-AF65-F5344CB8AC3E}">
        <p14:creationId xmlns:p14="http://schemas.microsoft.com/office/powerpoint/2010/main" val="27101347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 name="TextBox 1"/>
          <p:cNvSpPr txBox="1"/>
          <p:nvPr/>
        </p:nvSpPr>
        <p:spPr>
          <a:xfrm>
            <a:off x="325627" y="4585971"/>
            <a:ext cx="8961395" cy="2185214"/>
          </a:xfrm>
          <a:prstGeom prst="rect">
            <a:avLst/>
          </a:prstGeom>
          <a:noFill/>
        </p:spPr>
        <p:txBody>
          <a:bodyPr wrap="square" rtlCol="0">
            <a:spAutoFit/>
          </a:bodyPr>
          <a:lstStyle/>
          <a:p>
            <a:r>
              <a:rPr lang="en-US" sz="3200" dirty="0" smtClean="0"/>
              <a:t>0.)  Start by adding 0-dimensional data points </a:t>
            </a:r>
            <a:endParaRPr lang="en-US" sz="3200" dirty="0"/>
          </a:p>
          <a:p>
            <a:endParaRPr lang="en-US" sz="800" dirty="0" smtClean="0"/>
          </a:p>
          <a:p>
            <a:r>
              <a:rPr lang="en-US" sz="3200" dirty="0" smtClean="0">
                <a:solidFill>
                  <a:srgbClr val="0000FF"/>
                </a:solidFill>
              </a:rPr>
              <a:t>Note:  we only need a definition of closeness between data points.  The data points do not need to be actual points in </a:t>
            </a:r>
            <a:r>
              <a:rPr lang="en-US" sz="3200" dirty="0" err="1" smtClean="0">
                <a:solidFill>
                  <a:srgbClr val="0000FF"/>
                </a:solidFill>
              </a:rPr>
              <a:t>R</a:t>
            </a:r>
            <a:r>
              <a:rPr lang="en-US" sz="3200" baseline="30000" dirty="0" err="1" smtClean="0">
                <a:solidFill>
                  <a:srgbClr val="0000FF"/>
                </a:solidFill>
              </a:rPr>
              <a:t>n</a:t>
            </a:r>
            <a:endParaRPr lang="en-US" sz="3200" baseline="30000" dirty="0" smtClean="0">
              <a:solidFill>
                <a:srgbClr val="0000FF"/>
              </a:solidFill>
            </a:endParaRPr>
          </a:p>
        </p:txBody>
      </p:sp>
      <p:sp>
        <p:nvSpPr>
          <p:cNvPr id="3" name="Oval 2"/>
          <p:cNvSpPr>
            <a:spLocks noChangeAspect="1"/>
          </p:cNvSpPr>
          <p:nvPr/>
        </p:nvSpPr>
        <p:spPr>
          <a:xfrm>
            <a:off x="1122356" y="2653667"/>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1974839" y="2073467"/>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a:spLocks noChangeAspect="1"/>
          </p:cNvSpPr>
          <p:nvPr/>
        </p:nvSpPr>
        <p:spPr>
          <a:xfrm>
            <a:off x="1128227" y="1617627"/>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3934466" y="1245458"/>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786962" y="1245458"/>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a:spLocks noChangeAspect="1"/>
          </p:cNvSpPr>
          <p:nvPr/>
        </p:nvSpPr>
        <p:spPr>
          <a:xfrm>
            <a:off x="4413794" y="1518738"/>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4397653" y="2024627"/>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6178046" y="1722227"/>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7229764" y="3219941"/>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6579568" y="3219941"/>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a:spLocks noChangeAspect="1"/>
          </p:cNvSpPr>
          <p:nvPr/>
        </p:nvSpPr>
        <p:spPr>
          <a:xfrm>
            <a:off x="7013481" y="1365298"/>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361376" y="3943720"/>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4182231" y="3754270"/>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3983309" y="4387568"/>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6582534" y="3903169"/>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a:spLocks noChangeAspect="1"/>
          </p:cNvSpPr>
          <p:nvPr/>
        </p:nvSpPr>
        <p:spPr>
          <a:xfrm>
            <a:off x="6993501" y="3546046"/>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a:spLocks noChangeAspect="1"/>
          </p:cNvSpPr>
          <p:nvPr/>
        </p:nvSpPr>
        <p:spPr>
          <a:xfrm>
            <a:off x="7229764" y="3904659"/>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Creating the </a:t>
            </a:r>
            <a:r>
              <a:rPr lang="en-US" sz="3200" dirty="0" err="1" smtClean="0">
                <a:solidFill>
                  <a:schemeClr val="tx1"/>
                </a:solidFill>
              </a:rPr>
              <a:t>Vietoris</a:t>
            </a:r>
            <a:r>
              <a:rPr lang="en-US" sz="3200" dirty="0" smtClean="0">
                <a:solidFill>
                  <a:schemeClr val="tx1"/>
                </a:solidFill>
              </a:rPr>
              <a:t> Rips simplicial complex</a:t>
            </a:r>
            <a:endParaRPr lang="en-US" sz="3200" dirty="0">
              <a:solidFill>
                <a:schemeClr val="tx1"/>
              </a:solidFill>
            </a:endParaRPr>
          </a:p>
        </p:txBody>
      </p:sp>
    </p:spTree>
    <p:extLst>
      <p:ext uri="{BB962C8B-B14F-4D97-AF65-F5344CB8AC3E}">
        <p14:creationId xmlns:p14="http://schemas.microsoft.com/office/powerpoint/2010/main" val="389657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tgtEl>
                                      </p:cBhvr>
                                      <p:by x="400000" y="400000"/>
                                    </p:animScale>
                                  </p:childTnLst>
                                </p:cTn>
                              </p:par>
                              <p:par>
                                <p:cTn id="7" presetID="6" presetClass="emph" presetSubtype="0" fill="hold" grpId="0" nodeType="withEffect">
                                  <p:stCondLst>
                                    <p:cond delay="0"/>
                                  </p:stCondLst>
                                  <p:childTnLst>
                                    <p:animScale>
                                      <p:cBhvr>
                                        <p:cTn id="8" dur="2000" fill="hold"/>
                                        <p:tgtEl>
                                          <p:spTgt spid="11"/>
                                        </p:tgtEl>
                                      </p:cBhvr>
                                      <p:by x="400000" y="400000"/>
                                    </p:animScale>
                                  </p:childTnLst>
                                </p:cTn>
                              </p:par>
                              <p:par>
                                <p:cTn id="9" presetID="6" presetClass="emph" presetSubtype="0" fill="hold" grpId="0" nodeType="withEffect">
                                  <p:stCondLst>
                                    <p:cond delay="0"/>
                                  </p:stCondLst>
                                  <p:childTnLst>
                                    <p:animScale>
                                      <p:cBhvr>
                                        <p:cTn id="10" dur="2000" fill="hold"/>
                                        <p:tgtEl>
                                          <p:spTgt spid="12"/>
                                        </p:tgtEl>
                                      </p:cBhvr>
                                      <p:by x="400000" y="400000"/>
                                    </p:animScale>
                                  </p:childTnLst>
                                </p:cTn>
                              </p:par>
                              <p:par>
                                <p:cTn id="11" presetID="6" presetClass="emph" presetSubtype="0" fill="hold" grpId="0" nodeType="withEffect">
                                  <p:stCondLst>
                                    <p:cond delay="0"/>
                                  </p:stCondLst>
                                  <p:childTnLst>
                                    <p:animScale>
                                      <p:cBhvr>
                                        <p:cTn id="12" dur="2000" fill="hold"/>
                                        <p:tgtEl>
                                          <p:spTgt spid="13"/>
                                        </p:tgtEl>
                                      </p:cBhvr>
                                      <p:by x="400000" y="400000"/>
                                    </p:animScale>
                                  </p:childTnLst>
                                </p:cTn>
                              </p:par>
                              <p:par>
                                <p:cTn id="13" presetID="6" presetClass="emph" presetSubtype="0" fill="hold" grpId="0" nodeType="withEffect">
                                  <p:stCondLst>
                                    <p:cond delay="0"/>
                                  </p:stCondLst>
                                  <p:childTnLst>
                                    <p:animScale>
                                      <p:cBhvr>
                                        <p:cTn id="14" dur="2000" fill="hold"/>
                                        <p:tgtEl>
                                          <p:spTgt spid="14"/>
                                        </p:tgtEl>
                                      </p:cBhvr>
                                      <p:by x="400000" y="400000"/>
                                    </p:animScale>
                                  </p:childTnLst>
                                </p:cTn>
                              </p:par>
                              <p:par>
                                <p:cTn id="15" presetID="6" presetClass="emph" presetSubtype="0" fill="hold" grpId="0" nodeType="withEffect">
                                  <p:stCondLst>
                                    <p:cond delay="0"/>
                                  </p:stCondLst>
                                  <p:childTnLst>
                                    <p:animScale>
                                      <p:cBhvr>
                                        <p:cTn id="16" dur="2000" fill="hold"/>
                                        <p:tgtEl>
                                          <p:spTgt spid="15"/>
                                        </p:tgtEl>
                                      </p:cBhvr>
                                      <p:by x="400000" y="400000"/>
                                    </p:animScale>
                                  </p:childTnLst>
                                </p:cTn>
                              </p:par>
                              <p:par>
                                <p:cTn id="17" presetID="6" presetClass="emph" presetSubtype="0" fill="hold" grpId="0" nodeType="withEffect">
                                  <p:stCondLst>
                                    <p:cond delay="0"/>
                                  </p:stCondLst>
                                  <p:childTnLst>
                                    <p:animScale>
                                      <p:cBhvr>
                                        <p:cTn id="18" dur="2000" fill="hold"/>
                                        <p:tgtEl>
                                          <p:spTgt spid="16"/>
                                        </p:tgtEl>
                                      </p:cBhvr>
                                      <p:by x="400000" y="400000"/>
                                    </p:animScale>
                                  </p:childTnLst>
                                </p:cTn>
                              </p:par>
                              <p:par>
                                <p:cTn id="19" presetID="6" presetClass="emph" presetSubtype="0" fill="hold" grpId="0" nodeType="withEffect">
                                  <p:stCondLst>
                                    <p:cond delay="0"/>
                                  </p:stCondLst>
                                  <p:childTnLst>
                                    <p:animScale>
                                      <p:cBhvr>
                                        <p:cTn id="20" dur="2000" fill="hold"/>
                                        <p:tgtEl>
                                          <p:spTgt spid="17"/>
                                        </p:tgtEl>
                                      </p:cBhvr>
                                      <p:by x="400000" y="400000"/>
                                    </p:animScale>
                                  </p:childTnLst>
                                </p:cTn>
                              </p:par>
                              <p:par>
                                <p:cTn id="21" presetID="6" presetClass="emph" presetSubtype="0" fill="hold" grpId="0" nodeType="withEffect">
                                  <p:stCondLst>
                                    <p:cond delay="0"/>
                                  </p:stCondLst>
                                  <p:childTnLst>
                                    <p:animScale>
                                      <p:cBhvr>
                                        <p:cTn id="22" dur="2000" fill="hold"/>
                                        <p:tgtEl>
                                          <p:spTgt spid="18"/>
                                        </p:tgtEl>
                                      </p:cBhvr>
                                      <p:by x="400000" y="400000"/>
                                    </p:animScale>
                                  </p:childTnLst>
                                </p:cTn>
                              </p:par>
                              <p:par>
                                <p:cTn id="23" presetID="6" presetClass="emph" presetSubtype="0" fill="hold" grpId="0" nodeType="withEffect">
                                  <p:stCondLst>
                                    <p:cond delay="0"/>
                                  </p:stCondLst>
                                  <p:childTnLst>
                                    <p:animScale>
                                      <p:cBhvr>
                                        <p:cTn id="24" dur="2000" fill="hold"/>
                                        <p:tgtEl>
                                          <p:spTgt spid="19"/>
                                        </p:tgtEl>
                                      </p:cBhvr>
                                      <p:by x="400000" y="400000"/>
                                    </p:animScale>
                                  </p:childTnLst>
                                </p:cTn>
                              </p:par>
                              <p:par>
                                <p:cTn id="25" presetID="6" presetClass="emph" presetSubtype="0" fill="hold" grpId="0" nodeType="withEffect">
                                  <p:stCondLst>
                                    <p:cond delay="0"/>
                                  </p:stCondLst>
                                  <p:childTnLst>
                                    <p:animScale>
                                      <p:cBhvr>
                                        <p:cTn id="26" dur="2000" fill="hold"/>
                                        <p:tgtEl>
                                          <p:spTgt spid="20"/>
                                        </p:tgtEl>
                                      </p:cBhvr>
                                      <p:by x="400000" y="400000"/>
                                    </p:animScale>
                                  </p:childTnLst>
                                </p:cTn>
                              </p:par>
                              <p:par>
                                <p:cTn id="27" presetID="6" presetClass="emph" presetSubtype="0" fill="hold" grpId="0" nodeType="withEffect">
                                  <p:stCondLst>
                                    <p:cond delay="0"/>
                                  </p:stCondLst>
                                  <p:childTnLst>
                                    <p:animScale>
                                      <p:cBhvr>
                                        <p:cTn id="28" dur="2000" fill="hold"/>
                                        <p:tgtEl>
                                          <p:spTgt spid="22"/>
                                        </p:tgtEl>
                                      </p:cBhvr>
                                      <p:by x="400000" y="400000"/>
                                    </p:animScale>
                                  </p:childTnLst>
                                </p:cTn>
                              </p:par>
                              <p:par>
                                <p:cTn id="29" presetID="6" presetClass="emph" presetSubtype="0" fill="hold" grpId="0" nodeType="withEffect">
                                  <p:stCondLst>
                                    <p:cond delay="0"/>
                                  </p:stCondLst>
                                  <p:childTnLst>
                                    <p:animScale>
                                      <p:cBhvr>
                                        <p:cTn id="30" dur="2000" fill="hold"/>
                                        <p:tgtEl>
                                          <p:spTgt spid="24"/>
                                        </p:tgtEl>
                                      </p:cBhvr>
                                      <p:by x="400000" y="400000"/>
                                    </p:animScale>
                                  </p:childTnLst>
                                </p:cTn>
                              </p:par>
                              <p:par>
                                <p:cTn id="31" presetID="6" presetClass="emph" presetSubtype="0" fill="hold" grpId="0" nodeType="withEffect">
                                  <p:stCondLst>
                                    <p:cond delay="0"/>
                                  </p:stCondLst>
                                  <p:childTnLst>
                                    <p:animScale>
                                      <p:cBhvr>
                                        <p:cTn id="32" dur="2000" fill="hold"/>
                                        <p:tgtEl>
                                          <p:spTgt spid="25"/>
                                        </p:tgtEl>
                                      </p:cBhvr>
                                      <p:by x="400000" y="400000"/>
                                    </p:animScale>
                                  </p:childTnLst>
                                </p:cTn>
                              </p:par>
                              <p:par>
                                <p:cTn id="33" presetID="6" presetClass="emph" presetSubtype="0" fill="hold" grpId="0" nodeType="withEffect">
                                  <p:stCondLst>
                                    <p:cond delay="0"/>
                                  </p:stCondLst>
                                  <p:childTnLst>
                                    <p:animScale>
                                      <p:cBhvr>
                                        <p:cTn id="34" dur="2000" fill="hold"/>
                                        <p:tgtEl>
                                          <p:spTgt spid="26"/>
                                        </p:tgtEl>
                                      </p:cBhvr>
                                      <p:by x="400000" y="400000"/>
                                    </p:animScale>
                                  </p:childTnLst>
                                </p:cTn>
                              </p:par>
                              <p:par>
                                <p:cTn id="35" presetID="6" presetClass="emph" presetSubtype="0" fill="hold" grpId="0" nodeType="withEffect">
                                  <p:stCondLst>
                                    <p:cond delay="0"/>
                                  </p:stCondLst>
                                  <p:childTnLst>
                                    <p:animScale>
                                      <p:cBhvr>
                                        <p:cTn id="36" dur="2000" fill="hold"/>
                                        <p:tgtEl>
                                          <p:spTgt spid="27"/>
                                        </p:tgtEl>
                                      </p:cBhvr>
                                      <p:by x="400000" y="400000"/>
                                    </p:animScale>
                                  </p:childTnLst>
                                </p:cTn>
                              </p:par>
                              <p:par>
                                <p:cTn id="37" presetID="6" presetClass="emph" presetSubtype="0" fill="hold" grpId="0" nodeType="withEffect">
                                  <p:stCondLst>
                                    <p:cond delay="0"/>
                                  </p:stCondLst>
                                  <p:childTnLst>
                                    <p:animScale>
                                      <p:cBhvr>
                                        <p:cTn id="38" dur="2000" fill="hold"/>
                                        <p:tgtEl>
                                          <p:spTgt spid="28"/>
                                        </p:tgtEl>
                                      </p:cBhvr>
                                      <p:by x="4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2" grpId="0" animBg="1"/>
      <p:bldP spid="24" grpId="0" animBg="1"/>
      <p:bldP spid="25" grpId="0" animBg="1"/>
      <p:bldP spid="26" grpId="0" animBg="1"/>
      <p:bldP spid="27" grpId="0" animBg="1"/>
      <p:bldP spid="2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 name="TextBox 1"/>
          <p:cNvSpPr txBox="1"/>
          <p:nvPr/>
        </p:nvSpPr>
        <p:spPr>
          <a:xfrm>
            <a:off x="325627" y="4585971"/>
            <a:ext cx="8961395" cy="2185214"/>
          </a:xfrm>
          <a:prstGeom prst="rect">
            <a:avLst/>
          </a:prstGeom>
          <a:noFill/>
        </p:spPr>
        <p:txBody>
          <a:bodyPr wrap="square" rtlCol="0">
            <a:spAutoFit/>
          </a:bodyPr>
          <a:lstStyle/>
          <a:p>
            <a:r>
              <a:rPr lang="en-US" sz="3200" dirty="0" smtClean="0"/>
              <a:t>0.)  Start by adding 0-dimensional data points </a:t>
            </a:r>
            <a:endParaRPr lang="en-US" sz="3200" dirty="0"/>
          </a:p>
          <a:p>
            <a:endParaRPr lang="en-US" sz="800" dirty="0" smtClean="0"/>
          </a:p>
          <a:p>
            <a:r>
              <a:rPr lang="en-US" sz="3200" dirty="0" smtClean="0">
                <a:solidFill>
                  <a:srgbClr val="0000FF"/>
                </a:solidFill>
              </a:rPr>
              <a:t>Note:  we only need a definition of closeness between data points.  The data points do not need to be actual points in </a:t>
            </a:r>
            <a:r>
              <a:rPr lang="en-US" sz="3200" dirty="0" err="1" smtClean="0">
                <a:solidFill>
                  <a:srgbClr val="0000FF"/>
                </a:solidFill>
              </a:rPr>
              <a:t>R</a:t>
            </a:r>
            <a:r>
              <a:rPr lang="en-US" sz="3200" baseline="30000" dirty="0" err="1" smtClean="0">
                <a:solidFill>
                  <a:srgbClr val="0000FF"/>
                </a:solidFill>
              </a:rPr>
              <a:t>n</a:t>
            </a:r>
            <a:endParaRPr lang="en-US" sz="3200" baseline="30000" dirty="0" smtClean="0">
              <a:solidFill>
                <a:srgbClr val="0000FF"/>
              </a:solidFill>
            </a:endParaRPr>
          </a:p>
        </p:txBody>
      </p:sp>
      <p:sp>
        <p:nvSpPr>
          <p:cNvPr id="3" name="Oval 2"/>
          <p:cNvSpPr>
            <a:spLocks noChangeAspect="1"/>
          </p:cNvSpPr>
          <p:nvPr/>
        </p:nvSpPr>
        <p:spPr>
          <a:xfrm>
            <a:off x="1122356" y="2653667"/>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1974839" y="2073467"/>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a:spLocks noChangeAspect="1"/>
          </p:cNvSpPr>
          <p:nvPr/>
        </p:nvSpPr>
        <p:spPr>
          <a:xfrm>
            <a:off x="1128227" y="1617627"/>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3934466" y="1245458"/>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786962" y="1245458"/>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a:spLocks noChangeAspect="1"/>
          </p:cNvSpPr>
          <p:nvPr/>
        </p:nvSpPr>
        <p:spPr>
          <a:xfrm>
            <a:off x="4413794" y="1518738"/>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4397653" y="2024627"/>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6178046" y="1722227"/>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7229764" y="3219941"/>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6579568" y="3219941"/>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a:spLocks noChangeAspect="1"/>
          </p:cNvSpPr>
          <p:nvPr/>
        </p:nvSpPr>
        <p:spPr>
          <a:xfrm>
            <a:off x="7013481" y="1365298"/>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361376" y="3943720"/>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4182231" y="3754270"/>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3983309" y="4387568"/>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6582534" y="3903169"/>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a:spLocks noChangeAspect="1"/>
          </p:cNvSpPr>
          <p:nvPr/>
        </p:nvSpPr>
        <p:spPr>
          <a:xfrm>
            <a:off x="6993501" y="3546046"/>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a:spLocks noChangeAspect="1"/>
          </p:cNvSpPr>
          <p:nvPr/>
        </p:nvSpPr>
        <p:spPr>
          <a:xfrm>
            <a:off x="7229764" y="3904659"/>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Creating the </a:t>
            </a:r>
            <a:r>
              <a:rPr lang="en-US" sz="3200" dirty="0" err="1" smtClean="0">
                <a:solidFill>
                  <a:schemeClr val="tx1"/>
                </a:solidFill>
              </a:rPr>
              <a:t>Vietoris</a:t>
            </a:r>
            <a:r>
              <a:rPr lang="en-US" sz="3200" dirty="0" smtClean="0">
                <a:solidFill>
                  <a:schemeClr val="tx1"/>
                </a:solidFill>
              </a:rPr>
              <a:t> Rips simplicial complex</a:t>
            </a:r>
            <a:endParaRPr lang="en-US" sz="3200" dirty="0">
              <a:solidFill>
                <a:schemeClr val="tx1"/>
              </a:solidFill>
            </a:endParaRPr>
          </a:p>
        </p:txBody>
      </p:sp>
    </p:spTree>
    <p:extLst>
      <p:ext uri="{BB962C8B-B14F-4D97-AF65-F5344CB8AC3E}">
        <p14:creationId xmlns:p14="http://schemas.microsoft.com/office/powerpoint/2010/main" val="506394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tgtEl>
                                      </p:cBhvr>
                                      <p:by x="150000" y="150000"/>
                                    </p:animScale>
                                  </p:childTnLst>
                                </p:cTn>
                              </p:par>
                              <p:par>
                                <p:cTn id="7" presetID="6" presetClass="emph" presetSubtype="0" fill="hold" grpId="0" nodeType="withEffect">
                                  <p:stCondLst>
                                    <p:cond delay="0"/>
                                  </p:stCondLst>
                                  <p:childTnLst>
                                    <p:animScale>
                                      <p:cBhvr>
                                        <p:cTn id="8" dur="2000" fill="hold"/>
                                        <p:tgtEl>
                                          <p:spTgt spid="11"/>
                                        </p:tgtEl>
                                      </p:cBhvr>
                                      <p:by x="150000" y="150000"/>
                                    </p:animScale>
                                  </p:childTnLst>
                                </p:cTn>
                              </p:par>
                              <p:par>
                                <p:cTn id="9" presetID="6" presetClass="emph" presetSubtype="0" fill="hold" grpId="0" nodeType="withEffect">
                                  <p:stCondLst>
                                    <p:cond delay="0"/>
                                  </p:stCondLst>
                                  <p:childTnLst>
                                    <p:animScale>
                                      <p:cBhvr>
                                        <p:cTn id="10" dur="2000" fill="hold"/>
                                        <p:tgtEl>
                                          <p:spTgt spid="12"/>
                                        </p:tgtEl>
                                      </p:cBhvr>
                                      <p:by x="150000" y="150000"/>
                                    </p:animScale>
                                  </p:childTnLst>
                                </p:cTn>
                              </p:par>
                              <p:par>
                                <p:cTn id="11" presetID="6" presetClass="emph" presetSubtype="0" fill="hold" grpId="0" nodeType="withEffect">
                                  <p:stCondLst>
                                    <p:cond delay="0"/>
                                  </p:stCondLst>
                                  <p:childTnLst>
                                    <p:animScale>
                                      <p:cBhvr>
                                        <p:cTn id="12" dur="2000" fill="hold"/>
                                        <p:tgtEl>
                                          <p:spTgt spid="13"/>
                                        </p:tgtEl>
                                      </p:cBhvr>
                                      <p:by x="150000" y="150000"/>
                                    </p:animScale>
                                  </p:childTnLst>
                                </p:cTn>
                              </p:par>
                              <p:par>
                                <p:cTn id="13" presetID="6" presetClass="emph" presetSubtype="0" fill="hold" grpId="0" nodeType="withEffect">
                                  <p:stCondLst>
                                    <p:cond delay="0"/>
                                  </p:stCondLst>
                                  <p:childTnLst>
                                    <p:animScale>
                                      <p:cBhvr>
                                        <p:cTn id="14" dur="2000" fill="hold"/>
                                        <p:tgtEl>
                                          <p:spTgt spid="14"/>
                                        </p:tgtEl>
                                      </p:cBhvr>
                                      <p:by x="150000" y="150000"/>
                                    </p:animScale>
                                  </p:childTnLst>
                                </p:cTn>
                              </p:par>
                              <p:par>
                                <p:cTn id="15" presetID="6" presetClass="emph" presetSubtype="0" fill="hold" grpId="0" nodeType="withEffect">
                                  <p:stCondLst>
                                    <p:cond delay="0"/>
                                  </p:stCondLst>
                                  <p:childTnLst>
                                    <p:animScale>
                                      <p:cBhvr>
                                        <p:cTn id="16" dur="2000" fill="hold"/>
                                        <p:tgtEl>
                                          <p:spTgt spid="15"/>
                                        </p:tgtEl>
                                      </p:cBhvr>
                                      <p:by x="150000" y="150000"/>
                                    </p:animScale>
                                  </p:childTnLst>
                                </p:cTn>
                              </p:par>
                              <p:par>
                                <p:cTn id="17" presetID="6" presetClass="emph" presetSubtype="0" fill="hold" grpId="0" nodeType="withEffect">
                                  <p:stCondLst>
                                    <p:cond delay="0"/>
                                  </p:stCondLst>
                                  <p:childTnLst>
                                    <p:animScale>
                                      <p:cBhvr>
                                        <p:cTn id="18" dur="2000" fill="hold"/>
                                        <p:tgtEl>
                                          <p:spTgt spid="16"/>
                                        </p:tgtEl>
                                      </p:cBhvr>
                                      <p:by x="150000" y="150000"/>
                                    </p:animScale>
                                  </p:childTnLst>
                                </p:cTn>
                              </p:par>
                              <p:par>
                                <p:cTn id="19" presetID="6" presetClass="emph" presetSubtype="0" fill="hold" grpId="0" nodeType="withEffect">
                                  <p:stCondLst>
                                    <p:cond delay="0"/>
                                  </p:stCondLst>
                                  <p:childTnLst>
                                    <p:animScale>
                                      <p:cBhvr>
                                        <p:cTn id="20" dur="2000" fill="hold"/>
                                        <p:tgtEl>
                                          <p:spTgt spid="17"/>
                                        </p:tgtEl>
                                      </p:cBhvr>
                                      <p:by x="150000" y="150000"/>
                                    </p:animScale>
                                  </p:childTnLst>
                                </p:cTn>
                              </p:par>
                              <p:par>
                                <p:cTn id="21" presetID="6" presetClass="emph" presetSubtype="0" fill="hold" grpId="0" nodeType="withEffect">
                                  <p:stCondLst>
                                    <p:cond delay="0"/>
                                  </p:stCondLst>
                                  <p:childTnLst>
                                    <p:animScale>
                                      <p:cBhvr>
                                        <p:cTn id="22" dur="2000" fill="hold"/>
                                        <p:tgtEl>
                                          <p:spTgt spid="18"/>
                                        </p:tgtEl>
                                      </p:cBhvr>
                                      <p:by x="150000" y="150000"/>
                                    </p:animScale>
                                  </p:childTnLst>
                                </p:cTn>
                              </p:par>
                              <p:par>
                                <p:cTn id="23" presetID="6" presetClass="emph" presetSubtype="0" fill="hold" grpId="0" nodeType="withEffect">
                                  <p:stCondLst>
                                    <p:cond delay="0"/>
                                  </p:stCondLst>
                                  <p:childTnLst>
                                    <p:animScale>
                                      <p:cBhvr>
                                        <p:cTn id="24" dur="2000" fill="hold"/>
                                        <p:tgtEl>
                                          <p:spTgt spid="19"/>
                                        </p:tgtEl>
                                      </p:cBhvr>
                                      <p:by x="150000" y="150000"/>
                                    </p:animScale>
                                  </p:childTnLst>
                                </p:cTn>
                              </p:par>
                              <p:par>
                                <p:cTn id="25" presetID="6" presetClass="emph" presetSubtype="0" fill="hold" grpId="0" nodeType="withEffect">
                                  <p:stCondLst>
                                    <p:cond delay="0"/>
                                  </p:stCondLst>
                                  <p:childTnLst>
                                    <p:animScale>
                                      <p:cBhvr>
                                        <p:cTn id="26" dur="2000" fill="hold"/>
                                        <p:tgtEl>
                                          <p:spTgt spid="20"/>
                                        </p:tgtEl>
                                      </p:cBhvr>
                                      <p:by x="150000" y="150000"/>
                                    </p:animScale>
                                  </p:childTnLst>
                                </p:cTn>
                              </p:par>
                              <p:par>
                                <p:cTn id="27" presetID="6" presetClass="emph" presetSubtype="0" fill="hold" grpId="0" nodeType="withEffect">
                                  <p:stCondLst>
                                    <p:cond delay="0"/>
                                  </p:stCondLst>
                                  <p:childTnLst>
                                    <p:animScale>
                                      <p:cBhvr>
                                        <p:cTn id="28" dur="2000" fill="hold"/>
                                        <p:tgtEl>
                                          <p:spTgt spid="22"/>
                                        </p:tgtEl>
                                      </p:cBhvr>
                                      <p:by x="150000" y="150000"/>
                                    </p:animScale>
                                  </p:childTnLst>
                                </p:cTn>
                              </p:par>
                              <p:par>
                                <p:cTn id="29" presetID="6" presetClass="emph" presetSubtype="0" fill="hold" grpId="0" nodeType="withEffect">
                                  <p:stCondLst>
                                    <p:cond delay="0"/>
                                  </p:stCondLst>
                                  <p:childTnLst>
                                    <p:animScale>
                                      <p:cBhvr>
                                        <p:cTn id="30" dur="2000" fill="hold"/>
                                        <p:tgtEl>
                                          <p:spTgt spid="24"/>
                                        </p:tgtEl>
                                      </p:cBhvr>
                                      <p:by x="150000" y="150000"/>
                                    </p:animScale>
                                  </p:childTnLst>
                                </p:cTn>
                              </p:par>
                              <p:par>
                                <p:cTn id="31" presetID="6" presetClass="emph" presetSubtype="0" fill="hold" grpId="0" nodeType="withEffect">
                                  <p:stCondLst>
                                    <p:cond delay="0"/>
                                  </p:stCondLst>
                                  <p:childTnLst>
                                    <p:animScale>
                                      <p:cBhvr>
                                        <p:cTn id="32" dur="2000" fill="hold"/>
                                        <p:tgtEl>
                                          <p:spTgt spid="25"/>
                                        </p:tgtEl>
                                      </p:cBhvr>
                                      <p:by x="150000" y="150000"/>
                                    </p:animScale>
                                  </p:childTnLst>
                                </p:cTn>
                              </p:par>
                              <p:par>
                                <p:cTn id="33" presetID="6" presetClass="emph" presetSubtype="0" fill="hold" grpId="0" nodeType="withEffect">
                                  <p:stCondLst>
                                    <p:cond delay="0"/>
                                  </p:stCondLst>
                                  <p:childTnLst>
                                    <p:animScale>
                                      <p:cBhvr>
                                        <p:cTn id="34" dur="2000" fill="hold"/>
                                        <p:tgtEl>
                                          <p:spTgt spid="26"/>
                                        </p:tgtEl>
                                      </p:cBhvr>
                                      <p:by x="150000" y="150000"/>
                                    </p:animScale>
                                  </p:childTnLst>
                                </p:cTn>
                              </p:par>
                              <p:par>
                                <p:cTn id="35" presetID="6" presetClass="emph" presetSubtype="0" fill="hold" grpId="0" nodeType="withEffect">
                                  <p:stCondLst>
                                    <p:cond delay="0"/>
                                  </p:stCondLst>
                                  <p:childTnLst>
                                    <p:animScale>
                                      <p:cBhvr>
                                        <p:cTn id="36" dur="2000" fill="hold"/>
                                        <p:tgtEl>
                                          <p:spTgt spid="27"/>
                                        </p:tgtEl>
                                      </p:cBhvr>
                                      <p:by x="150000" y="150000"/>
                                    </p:animScale>
                                  </p:childTnLst>
                                </p:cTn>
                              </p:par>
                              <p:par>
                                <p:cTn id="37" presetID="6" presetClass="emph" presetSubtype="0" fill="hold" grpId="0" nodeType="withEffect">
                                  <p:stCondLst>
                                    <p:cond delay="0"/>
                                  </p:stCondLst>
                                  <p:childTnLst>
                                    <p:animScale>
                                      <p:cBhvr>
                                        <p:cTn id="38" dur="2000" fill="hold"/>
                                        <p:tgtEl>
                                          <p:spTgt spid="28"/>
                                        </p:tgtEl>
                                      </p:cBhvr>
                                      <p:by x="150000" y="150000"/>
                                    </p:animScale>
                                  </p:childTnLst>
                                </p:cTn>
                              </p:par>
                            </p:childTnLst>
                          </p:cTn>
                        </p:par>
                      </p:childTnLst>
                    </p:cTn>
                  </p:par>
                  <p:par>
                    <p:cTn id="39" fill="hold">
                      <p:stCondLst>
                        <p:cond delay="indefinite"/>
                      </p:stCondLst>
                      <p:childTnLst>
                        <p:par>
                          <p:cTn id="40" fill="hold">
                            <p:stCondLst>
                              <p:cond delay="0"/>
                            </p:stCondLst>
                            <p:childTnLst>
                              <p:par>
                                <p:cTn id="41" presetID="6" presetClass="emph" presetSubtype="0" fill="hold" grpId="1" nodeType="clickEffect">
                                  <p:stCondLst>
                                    <p:cond delay="0"/>
                                  </p:stCondLst>
                                  <p:childTnLst>
                                    <p:animScale>
                                      <p:cBhvr>
                                        <p:cTn id="42" dur="2000" fill="hold"/>
                                        <p:tgtEl>
                                          <p:spTgt spid="3"/>
                                        </p:tgtEl>
                                      </p:cBhvr>
                                      <p:by x="150000" y="150000"/>
                                    </p:animScale>
                                  </p:childTnLst>
                                </p:cTn>
                              </p:par>
                              <p:par>
                                <p:cTn id="43" presetID="6" presetClass="emph" presetSubtype="0" fill="hold" grpId="1" nodeType="withEffect">
                                  <p:stCondLst>
                                    <p:cond delay="0"/>
                                  </p:stCondLst>
                                  <p:childTnLst>
                                    <p:animScale>
                                      <p:cBhvr>
                                        <p:cTn id="44" dur="2000" fill="hold"/>
                                        <p:tgtEl>
                                          <p:spTgt spid="11"/>
                                        </p:tgtEl>
                                      </p:cBhvr>
                                      <p:by x="150000" y="150000"/>
                                    </p:animScale>
                                  </p:childTnLst>
                                </p:cTn>
                              </p:par>
                              <p:par>
                                <p:cTn id="45" presetID="6" presetClass="emph" presetSubtype="0" fill="hold" grpId="1" nodeType="withEffect">
                                  <p:stCondLst>
                                    <p:cond delay="0"/>
                                  </p:stCondLst>
                                  <p:childTnLst>
                                    <p:animScale>
                                      <p:cBhvr>
                                        <p:cTn id="46" dur="2000" fill="hold"/>
                                        <p:tgtEl>
                                          <p:spTgt spid="12"/>
                                        </p:tgtEl>
                                      </p:cBhvr>
                                      <p:by x="150000" y="150000"/>
                                    </p:animScale>
                                  </p:childTnLst>
                                </p:cTn>
                              </p:par>
                              <p:par>
                                <p:cTn id="47" presetID="6" presetClass="emph" presetSubtype="0" fill="hold" grpId="1" nodeType="withEffect">
                                  <p:stCondLst>
                                    <p:cond delay="0"/>
                                  </p:stCondLst>
                                  <p:childTnLst>
                                    <p:animScale>
                                      <p:cBhvr>
                                        <p:cTn id="48" dur="2000" fill="hold"/>
                                        <p:tgtEl>
                                          <p:spTgt spid="13"/>
                                        </p:tgtEl>
                                      </p:cBhvr>
                                      <p:by x="150000" y="150000"/>
                                    </p:animScale>
                                  </p:childTnLst>
                                </p:cTn>
                              </p:par>
                              <p:par>
                                <p:cTn id="49" presetID="6" presetClass="emph" presetSubtype="0" fill="hold" grpId="1" nodeType="withEffect">
                                  <p:stCondLst>
                                    <p:cond delay="0"/>
                                  </p:stCondLst>
                                  <p:childTnLst>
                                    <p:animScale>
                                      <p:cBhvr>
                                        <p:cTn id="50" dur="2000" fill="hold"/>
                                        <p:tgtEl>
                                          <p:spTgt spid="14"/>
                                        </p:tgtEl>
                                      </p:cBhvr>
                                      <p:by x="150000" y="150000"/>
                                    </p:animScale>
                                  </p:childTnLst>
                                </p:cTn>
                              </p:par>
                              <p:par>
                                <p:cTn id="51" presetID="6" presetClass="emph" presetSubtype="0" fill="hold" grpId="1" nodeType="withEffect">
                                  <p:stCondLst>
                                    <p:cond delay="0"/>
                                  </p:stCondLst>
                                  <p:childTnLst>
                                    <p:animScale>
                                      <p:cBhvr>
                                        <p:cTn id="52" dur="2000" fill="hold"/>
                                        <p:tgtEl>
                                          <p:spTgt spid="15"/>
                                        </p:tgtEl>
                                      </p:cBhvr>
                                      <p:by x="150000" y="150000"/>
                                    </p:animScale>
                                  </p:childTnLst>
                                </p:cTn>
                              </p:par>
                              <p:par>
                                <p:cTn id="53" presetID="6" presetClass="emph" presetSubtype="0" fill="hold" grpId="1" nodeType="withEffect">
                                  <p:stCondLst>
                                    <p:cond delay="0"/>
                                  </p:stCondLst>
                                  <p:childTnLst>
                                    <p:animScale>
                                      <p:cBhvr>
                                        <p:cTn id="54" dur="2000" fill="hold"/>
                                        <p:tgtEl>
                                          <p:spTgt spid="16"/>
                                        </p:tgtEl>
                                      </p:cBhvr>
                                      <p:by x="150000" y="150000"/>
                                    </p:animScale>
                                  </p:childTnLst>
                                </p:cTn>
                              </p:par>
                              <p:par>
                                <p:cTn id="55" presetID="6" presetClass="emph" presetSubtype="0" fill="hold" grpId="1" nodeType="withEffect">
                                  <p:stCondLst>
                                    <p:cond delay="0"/>
                                  </p:stCondLst>
                                  <p:childTnLst>
                                    <p:animScale>
                                      <p:cBhvr>
                                        <p:cTn id="56" dur="2000" fill="hold"/>
                                        <p:tgtEl>
                                          <p:spTgt spid="17"/>
                                        </p:tgtEl>
                                      </p:cBhvr>
                                      <p:by x="150000" y="150000"/>
                                    </p:animScale>
                                  </p:childTnLst>
                                </p:cTn>
                              </p:par>
                              <p:par>
                                <p:cTn id="57" presetID="6" presetClass="emph" presetSubtype="0" fill="hold" grpId="1" nodeType="withEffect">
                                  <p:stCondLst>
                                    <p:cond delay="0"/>
                                  </p:stCondLst>
                                  <p:childTnLst>
                                    <p:animScale>
                                      <p:cBhvr>
                                        <p:cTn id="58" dur="2000" fill="hold"/>
                                        <p:tgtEl>
                                          <p:spTgt spid="18"/>
                                        </p:tgtEl>
                                      </p:cBhvr>
                                      <p:by x="150000" y="150000"/>
                                    </p:animScale>
                                  </p:childTnLst>
                                </p:cTn>
                              </p:par>
                              <p:par>
                                <p:cTn id="59" presetID="6" presetClass="emph" presetSubtype="0" fill="hold" grpId="1" nodeType="withEffect">
                                  <p:stCondLst>
                                    <p:cond delay="0"/>
                                  </p:stCondLst>
                                  <p:childTnLst>
                                    <p:animScale>
                                      <p:cBhvr>
                                        <p:cTn id="60" dur="2000" fill="hold"/>
                                        <p:tgtEl>
                                          <p:spTgt spid="19"/>
                                        </p:tgtEl>
                                      </p:cBhvr>
                                      <p:by x="150000" y="150000"/>
                                    </p:animScale>
                                  </p:childTnLst>
                                </p:cTn>
                              </p:par>
                              <p:par>
                                <p:cTn id="61" presetID="6" presetClass="emph" presetSubtype="0" fill="hold" grpId="1" nodeType="withEffect">
                                  <p:stCondLst>
                                    <p:cond delay="0"/>
                                  </p:stCondLst>
                                  <p:childTnLst>
                                    <p:animScale>
                                      <p:cBhvr>
                                        <p:cTn id="62" dur="2000" fill="hold"/>
                                        <p:tgtEl>
                                          <p:spTgt spid="20"/>
                                        </p:tgtEl>
                                      </p:cBhvr>
                                      <p:by x="150000" y="150000"/>
                                    </p:animScale>
                                  </p:childTnLst>
                                </p:cTn>
                              </p:par>
                              <p:par>
                                <p:cTn id="63" presetID="6" presetClass="emph" presetSubtype="0" fill="hold" grpId="1" nodeType="withEffect">
                                  <p:stCondLst>
                                    <p:cond delay="0"/>
                                  </p:stCondLst>
                                  <p:childTnLst>
                                    <p:animScale>
                                      <p:cBhvr>
                                        <p:cTn id="64" dur="2000" fill="hold"/>
                                        <p:tgtEl>
                                          <p:spTgt spid="22"/>
                                        </p:tgtEl>
                                      </p:cBhvr>
                                      <p:by x="150000" y="150000"/>
                                    </p:animScale>
                                  </p:childTnLst>
                                </p:cTn>
                              </p:par>
                              <p:par>
                                <p:cTn id="65" presetID="6" presetClass="emph" presetSubtype="0" fill="hold" grpId="1" nodeType="withEffect">
                                  <p:stCondLst>
                                    <p:cond delay="0"/>
                                  </p:stCondLst>
                                  <p:childTnLst>
                                    <p:animScale>
                                      <p:cBhvr>
                                        <p:cTn id="66" dur="2000" fill="hold"/>
                                        <p:tgtEl>
                                          <p:spTgt spid="24"/>
                                        </p:tgtEl>
                                      </p:cBhvr>
                                      <p:by x="150000" y="150000"/>
                                    </p:animScale>
                                  </p:childTnLst>
                                </p:cTn>
                              </p:par>
                              <p:par>
                                <p:cTn id="67" presetID="6" presetClass="emph" presetSubtype="0" fill="hold" grpId="1" nodeType="withEffect">
                                  <p:stCondLst>
                                    <p:cond delay="0"/>
                                  </p:stCondLst>
                                  <p:childTnLst>
                                    <p:animScale>
                                      <p:cBhvr>
                                        <p:cTn id="68" dur="2000" fill="hold"/>
                                        <p:tgtEl>
                                          <p:spTgt spid="25"/>
                                        </p:tgtEl>
                                      </p:cBhvr>
                                      <p:by x="150000" y="150000"/>
                                    </p:animScale>
                                  </p:childTnLst>
                                </p:cTn>
                              </p:par>
                              <p:par>
                                <p:cTn id="69" presetID="6" presetClass="emph" presetSubtype="0" fill="hold" grpId="1" nodeType="withEffect">
                                  <p:stCondLst>
                                    <p:cond delay="0"/>
                                  </p:stCondLst>
                                  <p:childTnLst>
                                    <p:animScale>
                                      <p:cBhvr>
                                        <p:cTn id="70" dur="2000" fill="hold"/>
                                        <p:tgtEl>
                                          <p:spTgt spid="26"/>
                                        </p:tgtEl>
                                      </p:cBhvr>
                                      <p:by x="150000" y="150000"/>
                                    </p:animScale>
                                  </p:childTnLst>
                                </p:cTn>
                              </p:par>
                              <p:par>
                                <p:cTn id="71" presetID="6" presetClass="emph" presetSubtype="0" fill="hold" grpId="1" nodeType="withEffect">
                                  <p:stCondLst>
                                    <p:cond delay="0"/>
                                  </p:stCondLst>
                                  <p:childTnLst>
                                    <p:animScale>
                                      <p:cBhvr>
                                        <p:cTn id="72" dur="2000" fill="hold"/>
                                        <p:tgtEl>
                                          <p:spTgt spid="27"/>
                                        </p:tgtEl>
                                      </p:cBhvr>
                                      <p:by x="150000" y="150000"/>
                                    </p:animScale>
                                  </p:childTnLst>
                                </p:cTn>
                              </p:par>
                              <p:par>
                                <p:cTn id="73" presetID="6" presetClass="emph" presetSubtype="0" fill="hold" grpId="1" nodeType="withEffect">
                                  <p:stCondLst>
                                    <p:cond delay="0"/>
                                  </p:stCondLst>
                                  <p:childTnLst>
                                    <p:animScale>
                                      <p:cBhvr>
                                        <p:cTn id="74" dur="2000" fill="hold"/>
                                        <p:tgtEl>
                                          <p:spTgt spid="28"/>
                                        </p:tgtEl>
                                      </p:cBhvr>
                                      <p:by x="150000" y="150000"/>
                                    </p:animScale>
                                  </p:childTnLst>
                                </p:cTn>
                              </p:par>
                            </p:childTnLst>
                          </p:cTn>
                        </p:par>
                      </p:childTnLst>
                    </p:cTn>
                  </p:par>
                  <p:par>
                    <p:cTn id="75" fill="hold">
                      <p:stCondLst>
                        <p:cond delay="indefinite"/>
                      </p:stCondLst>
                      <p:childTnLst>
                        <p:par>
                          <p:cTn id="76" fill="hold">
                            <p:stCondLst>
                              <p:cond delay="0"/>
                            </p:stCondLst>
                            <p:childTnLst>
                              <p:par>
                                <p:cTn id="77" presetID="6" presetClass="emph" presetSubtype="0" fill="hold" grpId="2" nodeType="clickEffect">
                                  <p:stCondLst>
                                    <p:cond delay="0"/>
                                  </p:stCondLst>
                                  <p:childTnLst>
                                    <p:animScale>
                                      <p:cBhvr>
                                        <p:cTn id="78" dur="2000" fill="hold"/>
                                        <p:tgtEl>
                                          <p:spTgt spid="3"/>
                                        </p:tgtEl>
                                      </p:cBhvr>
                                      <p:by x="400000" y="400000"/>
                                    </p:animScale>
                                  </p:childTnLst>
                                </p:cTn>
                              </p:par>
                              <p:par>
                                <p:cTn id="79" presetID="6" presetClass="emph" presetSubtype="0" fill="hold" grpId="2" nodeType="withEffect">
                                  <p:stCondLst>
                                    <p:cond delay="0"/>
                                  </p:stCondLst>
                                  <p:childTnLst>
                                    <p:animScale>
                                      <p:cBhvr>
                                        <p:cTn id="80" dur="2000" fill="hold"/>
                                        <p:tgtEl>
                                          <p:spTgt spid="11"/>
                                        </p:tgtEl>
                                      </p:cBhvr>
                                      <p:by x="400000" y="400000"/>
                                    </p:animScale>
                                  </p:childTnLst>
                                </p:cTn>
                              </p:par>
                              <p:par>
                                <p:cTn id="81" presetID="6" presetClass="emph" presetSubtype="0" fill="hold" grpId="2" nodeType="withEffect">
                                  <p:stCondLst>
                                    <p:cond delay="0"/>
                                  </p:stCondLst>
                                  <p:childTnLst>
                                    <p:animScale>
                                      <p:cBhvr>
                                        <p:cTn id="82" dur="2000" fill="hold"/>
                                        <p:tgtEl>
                                          <p:spTgt spid="12"/>
                                        </p:tgtEl>
                                      </p:cBhvr>
                                      <p:by x="400000" y="400000"/>
                                    </p:animScale>
                                  </p:childTnLst>
                                </p:cTn>
                              </p:par>
                              <p:par>
                                <p:cTn id="83" presetID="6" presetClass="emph" presetSubtype="0" fill="hold" grpId="2" nodeType="withEffect">
                                  <p:stCondLst>
                                    <p:cond delay="0"/>
                                  </p:stCondLst>
                                  <p:childTnLst>
                                    <p:animScale>
                                      <p:cBhvr>
                                        <p:cTn id="84" dur="2000" fill="hold"/>
                                        <p:tgtEl>
                                          <p:spTgt spid="13"/>
                                        </p:tgtEl>
                                      </p:cBhvr>
                                      <p:by x="400000" y="400000"/>
                                    </p:animScale>
                                  </p:childTnLst>
                                </p:cTn>
                              </p:par>
                              <p:par>
                                <p:cTn id="85" presetID="6" presetClass="emph" presetSubtype="0" fill="hold" grpId="2" nodeType="withEffect">
                                  <p:stCondLst>
                                    <p:cond delay="0"/>
                                  </p:stCondLst>
                                  <p:childTnLst>
                                    <p:animScale>
                                      <p:cBhvr>
                                        <p:cTn id="86" dur="2000" fill="hold"/>
                                        <p:tgtEl>
                                          <p:spTgt spid="14"/>
                                        </p:tgtEl>
                                      </p:cBhvr>
                                      <p:by x="400000" y="400000"/>
                                    </p:animScale>
                                  </p:childTnLst>
                                </p:cTn>
                              </p:par>
                              <p:par>
                                <p:cTn id="87" presetID="6" presetClass="emph" presetSubtype="0" fill="hold" grpId="2" nodeType="withEffect">
                                  <p:stCondLst>
                                    <p:cond delay="0"/>
                                  </p:stCondLst>
                                  <p:childTnLst>
                                    <p:animScale>
                                      <p:cBhvr>
                                        <p:cTn id="88" dur="2000" fill="hold"/>
                                        <p:tgtEl>
                                          <p:spTgt spid="15"/>
                                        </p:tgtEl>
                                      </p:cBhvr>
                                      <p:by x="400000" y="400000"/>
                                    </p:animScale>
                                  </p:childTnLst>
                                </p:cTn>
                              </p:par>
                              <p:par>
                                <p:cTn id="89" presetID="6" presetClass="emph" presetSubtype="0" fill="hold" grpId="2" nodeType="withEffect">
                                  <p:stCondLst>
                                    <p:cond delay="0"/>
                                  </p:stCondLst>
                                  <p:childTnLst>
                                    <p:animScale>
                                      <p:cBhvr>
                                        <p:cTn id="90" dur="2000" fill="hold"/>
                                        <p:tgtEl>
                                          <p:spTgt spid="16"/>
                                        </p:tgtEl>
                                      </p:cBhvr>
                                      <p:by x="400000" y="400000"/>
                                    </p:animScale>
                                  </p:childTnLst>
                                </p:cTn>
                              </p:par>
                              <p:par>
                                <p:cTn id="91" presetID="6" presetClass="emph" presetSubtype="0" fill="hold" grpId="2" nodeType="withEffect">
                                  <p:stCondLst>
                                    <p:cond delay="0"/>
                                  </p:stCondLst>
                                  <p:childTnLst>
                                    <p:animScale>
                                      <p:cBhvr>
                                        <p:cTn id="92" dur="2000" fill="hold"/>
                                        <p:tgtEl>
                                          <p:spTgt spid="17"/>
                                        </p:tgtEl>
                                      </p:cBhvr>
                                      <p:by x="400000" y="400000"/>
                                    </p:animScale>
                                  </p:childTnLst>
                                </p:cTn>
                              </p:par>
                              <p:par>
                                <p:cTn id="93" presetID="6" presetClass="emph" presetSubtype="0" fill="hold" grpId="2" nodeType="withEffect">
                                  <p:stCondLst>
                                    <p:cond delay="0"/>
                                  </p:stCondLst>
                                  <p:childTnLst>
                                    <p:animScale>
                                      <p:cBhvr>
                                        <p:cTn id="94" dur="2000" fill="hold"/>
                                        <p:tgtEl>
                                          <p:spTgt spid="18"/>
                                        </p:tgtEl>
                                      </p:cBhvr>
                                      <p:by x="400000" y="400000"/>
                                    </p:animScale>
                                  </p:childTnLst>
                                </p:cTn>
                              </p:par>
                              <p:par>
                                <p:cTn id="95" presetID="6" presetClass="emph" presetSubtype="0" fill="hold" grpId="2" nodeType="withEffect">
                                  <p:stCondLst>
                                    <p:cond delay="0"/>
                                  </p:stCondLst>
                                  <p:childTnLst>
                                    <p:animScale>
                                      <p:cBhvr>
                                        <p:cTn id="96" dur="2000" fill="hold"/>
                                        <p:tgtEl>
                                          <p:spTgt spid="19"/>
                                        </p:tgtEl>
                                      </p:cBhvr>
                                      <p:by x="400000" y="400000"/>
                                    </p:animScale>
                                  </p:childTnLst>
                                </p:cTn>
                              </p:par>
                              <p:par>
                                <p:cTn id="97" presetID="6" presetClass="emph" presetSubtype="0" fill="hold" grpId="2" nodeType="withEffect">
                                  <p:stCondLst>
                                    <p:cond delay="0"/>
                                  </p:stCondLst>
                                  <p:childTnLst>
                                    <p:animScale>
                                      <p:cBhvr>
                                        <p:cTn id="98" dur="2000" fill="hold"/>
                                        <p:tgtEl>
                                          <p:spTgt spid="20"/>
                                        </p:tgtEl>
                                      </p:cBhvr>
                                      <p:by x="400000" y="400000"/>
                                    </p:animScale>
                                  </p:childTnLst>
                                </p:cTn>
                              </p:par>
                              <p:par>
                                <p:cTn id="99" presetID="6" presetClass="emph" presetSubtype="0" fill="hold" grpId="2" nodeType="withEffect">
                                  <p:stCondLst>
                                    <p:cond delay="0"/>
                                  </p:stCondLst>
                                  <p:childTnLst>
                                    <p:animScale>
                                      <p:cBhvr>
                                        <p:cTn id="100" dur="2000" fill="hold"/>
                                        <p:tgtEl>
                                          <p:spTgt spid="22"/>
                                        </p:tgtEl>
                                      </p:cBhvr>
                                      <p:by x="400000" y="400000"/>
                                    </p:animScale>
                                  </p:childTnLst>
                                </p:cTn>
                              </p:par>
                              <p:par>
                                <p:cTn id="101" presetID="6" presetClass="emph" presetSubtype="0" fill="hold" grpId="2" nodeType="withEffect">
                                  <p:stCondLst>
                                    <p:cond delay="0"/>
                                  </p:stCondLst>
                                  <p:childTnLst>
                                    <p:animScale>
                                      <p:cBhvr>
                                        <p:cTn id="102" dur="2000" fill="hold"/>
                                        <p:tgtEl>
                                          <p:spTgt spid="24"/>
                                        </p:tgtEl>
                                      </p:cBhvr>
                                      <p:by x="400000" y="400000"/>
                                    </p:animScale>
                                  </p:childTnLst>
                                </p:cTn>
                              </p:par>
                              <p:par>
                                <p:cTn id="103" presetID="6" presetClass="emph" presetSubtype="0" fill="hold" grpId="2" nodeType="withEffect">
                                  <p:stCondLst>
                                    <p:cond delay="0"/>
                                  </p:stCondLst>
                                  <p:childTnLst>
                                    <p:animScale>
                                      <p:cBhvr>
                                        <p:cTn id="104" dur="2000" fill="hold"/>
                                        <p:tgtEl>
                                          <p:spTgt spid="25"/>
                                        </p:tgtEl>
                                      </p:cBhvr>
                                      <p:by x="400000" y="400000"/>
                                    </p:animScale>
                                  </p:childTnLst>
                                </p:cTn>
                              </p:par>
                              <p:par>
                                <p:cTn id="105" presetID="6" presetClass="emph" presetSubtype="0" fill="hold" grpId="2" nodeType="withEffect">
                                  <p:stCondLst>
                                    <p:cond delay="0"/>
                                  </p:stCondLst>
                                  <p:childTnLst>
                                    <p:animScale>
                                      <p:cBhvr>
                                        <p:cTn id="106" dur="2000" fill="hold"/>
                                        <p:tgtEl>
                                          <p:spTgt spid="26"/>
                                        </p:tgtEl>
                                      </p:cBhvr>
                                      <p:by x="400000" y="400000"/>
                                    </p:animScale>
                                  </p:childTnLst>
                                </p:cTn>
                              </p:par>
                              <p:par>
                                <p:cTn id="107" presetID="6" presetClass="emph" presetSubtype="0" fill="hold" grpId="2" nodeType="withEffect">
                                  <p:stCondLst>
                                    <p:cond delay="0"/>
                                  </p:stCondLst>
                                  <p:childTnLst>
                                    <p:animScale>
                                      <p:cBhvr>
                                        <p:cTn id="108" dur="2000" fill="hold"/>
                                        <p:tgtEl>
                                          <p:spTgt spid="27"/>
                                        </p:tgtEl>
                                      </p:cBhvr>
                                      <p:by x="400000" y="400000"/>
                                    </p:animScale>
                                  </p:childTnLst>
                                </p:cTn>
                              </p:par>
                              <p:par>
                                <p:cTn id="109" presetID="6" presetClass="emph" presetSubtype="0" fill="hold" grpId="2" nodeType="withEffect">
                                  <p:stCondLst>
                                    <p:cond delay="0"/>
                                  </p:stCondLst>
                                  <p:childTnLst>
                                    <p:animScale>
                                      <p:cBhvr>
                                        <p:cTn id="110" dur="2000" fill="hold"/>
                                        <p:tgtEl>
                                          <p:spTgt spid="28"/>
                                        </p:tgtEl>
                                      </p:cBhvr>
                                      <p:by x="4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P spid="11" grpId="0" animBg="1"/>
      <p:bldP spid="11" grpId="1" animBg="1"/>
      <p:bldP spid="11" grpId="2" animBg="1"/>
      <p:bldP spid="12" grpId="0" animBg="1"/>
      <p:bldP spid="12" grpId="1" animBg="1"/>
      <p:bldP spid="12" grpId="2" animBg="1"/>
      <p:bldP spid="13" grpId="0" animBg="1"/>
      <p:bldP spid="13" grpId="1" animBg="1"/>
      <p:bldP spid="13" grpId="2" animBg="1"/>
      <p:bldP spid="14" grpId="0" animBg="1"/>
      <p:bldP spid="14" grpId="1" animBg="1"/>
      <p:bldP spid="14" grpId="2" animBg="1"/>
      <p:bldP spid="15" grpId="0" animBg="1"/>
      <p:bldP spid="15" grpId="1" animBg="1"/>
      <p:bldP spid="15" grpId="2" animBg="1"/>
      <p:bldP spid="16" grpId="0" animBg="1"/>
      <p:bldP spid="16" grpId="1" animBg="1"/>
      <p:bldP spid="16" grpId="2" animBg="1"/>
      <p:bldP spid="17" grpId="0" animBg="1"/>
      <p:bldP spid="17" grpId="1" animBg="1"/>
      <p:bldP spid="17" grpId="2" animBg="1"/>
      <p:bldP spid="18" grpId="0" animBg="1"/>
      <p:bldP spid="18" grpId="1" animBg="1"/>
      <p:bldP spid="18" grpId="2" animBg="1"/>
      <p:bldP spid="19" grpId="0" animBg="1"/>
      <p:bldP spid="19" grpId="1" animBg="1"/>
      <p:bldP spid="19" grpId="2" animBg="1"/>
      <p:bldP spid="20" grpId="0" animBg="1"/>
      <p:bldP spid="20" grpId="1" animBg="1"/>
      <p:bldP spid="20" grpId="2" animBg="1"/>
      <p:bldP spid="22" grpId="0" animBg="1"/>
      <p:bldP spid="22" grpId="1" animBg="1"/>
      <p:bldP spid="22" grpId="2" animBg="1"/>
      <p:bldP spid="24" grpId="0" animBg="1"/>
      <p:bldP spid="24" grpId="1" animBg="1"/>
      <p:bldP spid="24" grpId="2" animBg="1"/>
      <p:bldP spid="25" grpId="0" animBg="1"/>
      <p:bldP spid="25" grpId="1" animBg="1"/>
      <p:bldP spid="25" grpId="2" animBg="1"/>
      <p:bldP spid="26" grpId="0" animBg="1"/>
      <p:bldP spid="26" grpId="1" animBg="1"/>
      <p:bldP spid="26" grpId="2" animBg="1"/>
      <p:bldP spid="27" grpId="0" animBg="1"/>
      <p:bldP spid="27" grpId="1" animBg="1"/>
      <p:bldP spid="27" grpId="2" animBg="1"/>
      <p:bldP spid="28" grpId="0" animBg="1"/>
      <p:bldP spid="28" grpId="1" animBg="1"/>
      <p:bldP spid="28" grpId="2"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2" name="Picture 1" descr="0circl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424" y="1498605"/>
            <a:ext cx="3463290" cy="3463290"/>
          </a:xfrm>
          <a:prstGeom prst="rect">
            <a:avLst/>
          </a:prstGeom>
        </p:spPr>
      </p:pic>
      <p:sp>
        <p:nvSpPr>
          <p:cNvPr id="12" name="Rectangle 11"/>
          <p:cNvSpPr/>
          <p:nvPr/>
        </p:nvSpPr>
        <p:spPr>
          <a:xfrm>
            <a:off x="4503218" y="853671"/>
            <a:ext cx="182880" cy="6001794"/>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0disk.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8878" y="1498605"/>
            <a:ext cx="3463290" cy="3463290"/>
          </a:xfrm>
          <a:prstGeom prst="rect">
            <a:avLst/>
          </a:prstGeom>
        </p:spPr>
      </p:pic>
      <p:sp>
        <p:nvSpPr>
          <p:cNvPr id="14" name="Rectangle 13"/>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Creating the </a:t>
            </a:r>
            <a:r>
              <a:rPr lang="en-US" sz="3200" dirty="0" err="1" smtClean="0">
                <a:solidFill>
                  <a:schemeClr val="tx1"/>
                </a:solidFill>
              </a:rPr>
              <a:t>Vietoris</a:t>
            </a:r>
            <a:r>
              <a:rPr lang="en-US" sz="3200" dirty="0" smtClean="0">
                <a:solidFill>
                  <a:schemeClr val="tx1"/>
                </a:solidFill>
              </a:rPr>
              <a:t> Rips simplicial complex</a:t>
            </a:r>
            <a:endParaRPr lang="en-US" sz="3200" dirty="0">
              <a:solidFill>
                <a:schemeClr val="tx1"/>
              </a:solidFill>
            </a:endParaRPr>
          </a:p>
        </p:txBody>
      </p:sp>
    </p:spTree>
    <p:extLst>
      <p:ext uri="{BB962C8B-B14F-4D97-AF65-F5344CB8AC3E}">
        <p14:creationId xmlns:p14="http://schemas.microsoft.com/office/powerpoint/2010/main" val="36545949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2" name="Picture 1" descr="0circl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424" y="1498605"/>
            <a:ext cx="3463290" cy="3463290"/>
          </a:xfrm>
          <a:prstGeom prst="rect">
            <a:avLst/>
          </a:prstGeom>
        </p:spPr>
      </p:pic>
      <p:sp>
        <p:nvSpPr>
          <p:cNvPr id="9" name="Rectangle 8"/>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Creating the </a:t>
            </a:r>
            <a:r>
              <a:rPr lang="en-US" sz="3200" dirty="0" err="1" smtClean="0">
                <a:solidFill>
                  <a:schemeClr val="tx1"/>
                </a:solidFill>
              </a:rPr>
              <a:t>Vietoris</a:t>
            </a:r>
            <a:r>
              <a:rPr lang="en-US" sz="3200" dirty="0" smtClean="0">
                <a:solidFill>
                  <a:schemeClr val="tx1"/>
                </a:solidFill>
              </a:rPr>
              <a:t> Rips simplicial complex</a:t>
            </a:r>
            <a:endParaRPr lang="en-US" sz="3200" dirty="0">
              <a:solidFill>
                <a:schemeClr val="tx1"/>
              </a:solidFill>
            </a:endParaRPr>
          </a:p>
        </p:txBody>
      </p:sp>
    </p:spTree>
    <p:extLst>
      <p:ext uri="{BB962C8B-B14F-4D97-AF65-F5344CB8AC3E}">
        <p14:creationId xmlns:p14="http://schemas.microsoft.com/office/powerpoint/2010/main" val="11259933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2" name="Picture 1" descr="0circl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424" y="1498605"/>
            <a:ext cx="3463290" cy="3463290"/>
          </a:xfrm>
          <a:prstGeom prst="rect">
            <a:avLst/>
          </a:prstGeom>
        </p:spPr>
      </p:pic>
      <p:pic>
        <p:nvPicPr>
          <p:cNvPr id="9" name="Picture 8" descr="1circl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6004" y="1502100"/>
            <a:ext cx="3463290" cy="3463290"/>
          </a:xfrm>
          <a:prstGeom prst="rect">
            <a:avLst/>
          </a:prstGeom>
        </p:spPr>
      </p:pic>
      <p:sp>
        <p:nvSpPr>
          <p:cNvPr id="12" name="Rectangle 11"/>
          <p:cNvSpPr/>
          <p:nvPr/>
        </p:nvSpPr>
        <p:spPr>
          <a:xfrm>
            <a:off x="4503218" y="853671"/>
            <a:ext cx="182880" cy="6001794"/>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Creating the </a:t>
            </a:r>
            <a:r>
              <a:rPr lang="en-US" sz="3200" dirty="0" err="1" smtClean="0">
                <a:solidFill>
                  <a:schemeClr val="tx1"/>
                </a:solidFill>
              </a:rPr>
              <a:t>Vietoris</a:t>
            </a:r>
            <a:r>
              <a:rPr lang="en-US" sz="3200" dirty="0" smtClean="0">
                <a:solidFill>
                  <a:schemeClr val="tx1"/>
                </a:solidFill>
              </a:rPr>
              <a:t> Rips simplicial complex</a:t>
            </a:r>
            <a:endParaRPr lang="en-US" sz="3200" dirty="0">
              <a:solidFill>
                <a:schemeClr val="tx1"/>
              </a:solidFill>
            </a:endParaRPr>
          </a:p>
        </p:txBody>
      </p:sp>
    </p:spTree>
    <p:extLst>
      <p:ext uri="{BB962C8B-B14F-4D97-AF65-F5344CB8AC3E}">
        <p14:creationId xmlns:p14="http://schemas.microsoft.com/office/powerpoint/2010/main" val="8097046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2" name="Picture 1" descr="0circl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424" y="1498605"/>
            <a:ext cx="3463290" cy="3463290"/>
          </a:xfrm>
          <a:prstGeom prst="rect">
            <a:avLst/>
          </a:prstGeom>
        </p:spPr>
      </p:pic>
      <p:sp>
        <p:nvSpPr>
          <p:cNvPr id="12" name="Rectangle 11"/>
          <p:cNvSpPr/>
          <p:nvPr/>
        </p:nvSpPr>
        <p:spPr>
          <a:xfrm>
            <a:off x="4503218" y="853671"/>
            <a:ext cx="182880" cy="6001794"/>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n2circl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7523" y="1498605"/>
            <a:ext cx="3463290" cy="3463290"/>
          </a:xfrm>
          <a:prstGeom prst="rect">
            <a:avLst/>
          </a:prstGeom>
        </p:spPr>
      </p:pic>
      <p:sp>
        <p:nvSpPr>
          <p:cNvPr id="13" name="Rectangle 1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Creating the </a:t>
            </a:r>
            <a:r>
              <a:rPr lang="en-US" sz="3200" dirty="0" err="1" smtClean="0">
                <a:solidFill>
                  <a:schemeClr val="tx1"/>
                </a:solidFill>
              </a:rPr>
              <a:t>Vietoris</a:t>
            </a:r>
            <a:r>
              <a:rPr lang="en-US" sz="3200" dirty="0" smtClean="0">
                <a:solidFill>
                  <a:schemeClr val="tx1"/>
                </a:solidFill>
              </a:rPr>
              <a:t> Rips simplicial complex</a:t>
            </a:r>
            <a:endParaRPr lang="en-US" sz="3200" dirty="0">
              <a:solidFill>
                <a:schemeClr val="tx1"/>
              </a:solidFill>
            </a:endParaRPr>
          </a:p>
        </p:txBody>
      </p:sp>
    </p:spTree>
    <p:extLst>
      <p:ext uri="{BB962C8B-B14F-4D97-AF65-F5344CB8AC3E}">
        <p14:creationId xmlns:p14="http://schemas.microsoft.com/office/powerpoint/2010/main" val="11709140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Creating a simplicial complex</a:t>
            </a:r>
            <a:endParaRPr lang="en-US" sz="3200" dirty="0">
              <a:solidFill>
                <a:schemeClr val="tx1"/>
              </a:solidFill>
            </a:endParaRPr>
          </a:p>
        </p:txBody>
      </p:sp>
      <p:sp>
        <p:nvSpPr>
          <p:cNvPr id="2" name="TextBox 1"/>
          <p:cNvSpPr txBox="1"/>
          <p:nvPr/>
        </p:nvSpPr>
        <p:spPr>
          <a:xfrm>
            <a:off x="707789" y="5378785"/>
            <a:ext cx="8641684" cy="1077218"/>
          </a:xfrm>
          <a:prstGeom prst="rect">
            <a:avLst/>
          </a:prstGeom>
          <a:noFill/>
        </p:spPr>
        <p:txBody>
          <a:bodyPr wrap="square" rtlCol="0">
            <a:spAutoFit/>
          </a:bodyPr>
          <a:lstStyle/>
          <a:p>
            <a:r>
              <a:rPr lang="en-US" sz="3200" dirty="0" smtClean="0"/>
              <a:t>Step 0.)  Start by adding data points</a:t>
            </a:r>
          </a:p>
          <a:p>
            <a:pPr algn="ctr"/>
            <a:r>
              <a:rPr lang="en-US" sz="3200" dirty="0" smtClean="0"/>
              <a:t> =  0-dimensional vertices (0-simplices) </a:t>
            </a:r>
          </a:p>
        </p:txBody>
      </p:sp>
      <p:pic>
        <p:nvPicPr>
          <p:cNvPr id="10" name="Picture 9" descr="0simplex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396" y="1227496"/>
            <a:ext cx="6438900" cy="3403600"/>
          </a:xfrm>
          <a:prstGeom prst="rect">
            <a:avLst/>
          </a:prstGeom>
        </p:spPr>
      </p:pic>
    </p:spTree>
    <p:extLst>
      <p:ext uri="{BB962C8B-B14F-4D97-AF65-F5344CB8AC3E}">
        <p14:creationId xmlns:p14="http://schemas.microsoft.com/office/powerpoint/2010/main" val="32364362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2" name="Picture 1" descr="0circl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424" y="1498605"/>
            <a:ext cx="3463290" cy="3463290"/>
          </a:xfrm>
          <a:prstGeom prst="rect">
            <a:avLst/>
          </a:prstGeom>
        </p:spPr>
      </p:pic>
      <p:sp>
        <p:nvSpPr>
          <p:cNvPr id="12" name="Rectangle 11"/>
          <p:cNvSpPr/>
          <p:nvPr/>
        </p:nvSpPr>
        <p:spPr>
          <a:xfrm>
            <a:off x="4503218" y="853671"/>
            <a:ext cx="182880" cy="6001794"/>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0disk.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8878" y="1498605"/>
            <a:ext cx="3463290" cy="3463290"/>
          </a:xfrm>
          <a:prstGeom prst="rect">
            <a:avLst/>
          </a:prstGeom>
        </p:spPr>
      </p:pic>
      <p:sp>
        <p:nvSpPr>
          <p:cNvPr id="11" name="Rectangle 10"/>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Creating the </a:t>
            </a:r>
            <a:r>
              <a:rPr lang="en-US" sz="3200" dirty="0" err="1" smtClean="0">
                <a:solidFill>
                  <a:schemeClr val="tx1"/>
                </a:solidFill>
              </a:rPr>
              <a:t>Vietoris</a:t>
            </a:r>
            <a:r>
              <a:rPr lang="en-US" sz="3200" dirty="0" smtClean="0">
                <a:solidFill>
                  <a:schemeClr val="tx1"/>
                </a:solidFill>
              </a:rPr>
              <a:t> Rips simplicial complex</a:t>
            </a:r>
            <a:endParaRPr lang="en-US" sz="3200" dirty="0">
              <a:solidFill>
                <a:schemeClr val="tx1"/>
              </a:solidFill>
            </a:endParaRPr>
          </a:p>
        </p:txBody>
      </p:sp>
    </p:spTree>
    <p:extLst>
      <p:ext uri="{BB962C8B-B14F-4D97-AF65-F5344CB8AC3E}">
        <p14:creationId xmlns:p14="http://schemas.microsoft.com/office/powerpoint/2010/main" val="42083891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2" name="Rectangle 11"/>
          <p:cNvSpPr/>
          <p:nvPr/>
        </p:nvSpPr>
        <p:spPr>
          <a:xfrm>
            <a:off x="4503218" y="853671"/>
            <a:ext cx="182880" cy="6001794"/>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n2circl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362" y="1498605"/>
            <a:ext cx="3463290" cy="3463290"/>
          </a:xfrm>
          <a:prstGeom prst="rect">
            <a:avLst/>
          </a:prstGeom>
        </p:spPr>
      </p:pic>
      <p:pic>
        <p:nvPicPr>
          <p:cNvPr id="3" name="Picture 2" descr="n2disk.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2151" y="1498605"/>
            <a:ext cx="3463290" cy="3463290"/>
          </a:xfrm>
          <a:prstGeom prst="rect">
            <a:avLst/>
          </a:prstGeom>
        </p:spPr>
      </p:pic>
      <p:sp>
        <p:nvSpPr>
          <p:cNvPr id="13" name="Rectangle 1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Creating the </a:t>
            </a:r>
            <a:r>
              <a:rPr lang="en-US" sz="3200" dirty="0" err="1" smtClean="0">
                <a:solidFill>
                  <a:schemeClr val="tx1"/>
                </a:solidFill>
              </a:rPr>
              <a:t>Vietoris</a:t>
            </a:r>
            <a:r>
              <a:rPr lang="en-US" sz="3200" dirty="0" smtClean="0">
                <a:solidFill>
                  <a:schemeClr val="tx1"/>
                </a:solidFill>
              </a:rPr>
              <a:t> Rips simplicial complex</a:t>
            </a:r>
            <a:endParaRPr lang="en-US" sz="3200" dirty="0">
              <a:solidFill>
                <a:schemeClr val="tx1"/>
              </a:solidFill>
            </a:endParaRPr>
          </a:p>
        </p:txBody>
      </p:sp>
    </p:spTree>
    <p:extLst>
      <p:ext uri="{BB962C8B-B14F-4D97-AF65-F5344CB8AC3E}">
        <p14:creationId xmlns:p14="http://schemas.microsoft.com/office/powerpoint/2010/main" val="27737419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2" name="Picture 1" descr="0circl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424" y="1498605"/>
            <a:ext cx="3463290" cy="3463290"/>
          </a:xfrm>
          <a:prstGeom prst="rect">
            <a:avLst/>
          </a:prstGeom>
        </p:spPr>
      </p:pic>
      <p:sp>
        <p:nvSpPr>
          <p:cNvPr id="12" name="Rectangle 11"/>
          <p:cNvSpPr/>
          <p:nvPr/>
        </p:nvSpPr>
        <p:spPr>
          <a:xfrm>
            <a:off x="4503218" y="853671"/>
            <a:ext cx="182880" cy="6001794"/>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0disk.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8878" y="1498605"/>
            <a:ext cx="3463290" cy="3463290"/>
          </a:xfrm>
          <a:prstGeom prst="rect">
            <a:avLst/>
          </a:prstGeom>
        </p:spPr>
      </p:pic>
      <p:sp>
        <p:nvSpPr>
          <p:cNvPr id="11" name="Rectangle 10"/>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Creating the </a:t>
            </a:r>
            <a:r>
              <a:rPr lang="en-US" sz="3200" dirty="0" err="1" smtClean="0">
                <a:solidFill>
                  <a:schemeClr val="tx1"/>
                </a:solidFill>
              </a:rPr>
              <a:t>Vietoris</a:t>
            </a:r>
            <a:r>
              <a:rPr lang="en-US" sz="3200" dirty="0" smtClean="0">
                <a:solidFill>
                  <a:schemeClr val="tx1"/>
                </a:solidFill>
              </a:rPr>
              <a:t> Rips simplicial complex</a:t>
            </a:r>
            <a:endParaRPr lang="en-US" sz="3200" dirty="0">
              <a:solidFill>
                <a:schemeClr val="tx1"/>
              </a:solidFill>
            </a:endParaRPr>
          </a:p>
        </p:txBody>
      </p:sp>
    </p:spTree>
    <p:extLst>
      <p:ext uri="{BB962C8B-B14F-4D97-AF65-F5344CB8AC3E}">
        <p14:creationId xmlns:p14="http://schemas.microsoft.com/office/powerpoint/2010/main" val="1490981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963" y="-2535"/>
            <a:ext cx="9171780" cy="6862763"/>
            <a:chOff x="-6963" y="-2535"/>
            <a:chExt cx="9171780" cy="6862763"/>
          </a:xfrm>
          <a:solidFill>
            <a:schemeClr val="accent3">
              <a:lumMod val="40000"/>
              <a:lumOff val="60000"/>
            </a:schemeClr>
          </a:solidFill>
        </p:grpSpPr>
        <p:grpSp>
          <p:nvGrpSpPr>
            <p:cNvPr id="4" name="Group 3"/>
            <p:cNvGrpSpPr/>
            <p:nvPr/>
          </p:nvGrpSpPr>
          <p:grpSpPr>
            <a:xfrm>
              <a:off x="-6963" y="-1"/>
              <a:ext cx="9171780" cy="6860229"/>
              <a:chOff x="-6963" y="-1"/>
              <a:chExt cx="9171780" cy="6860229"/>
            </a:xfrm>
            <a:grp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8541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chemeClr val="tx1"/>
                </a:solidFill>
              </a:endParaRPr>
            </a:p>
          </p:txBody>
        </p:sp>
      </p:grpSp>
      <p:sp>
        <p:nvSpPr>
          <p:cNvPr id="28" name="Rectangle 27"/>
          <p:cNvSpPr/>
          <p:nvPr/>
        </p:nvSpPr>
        <p:spPr>
          <a:xfrm>
            <a:off x="122415" y="5489161"/>
            <a:ext cx="9108459" cy="892552"/>
          </a:xfrm>
          <a:prstGeom prst="rect">
            <a:avLst/>
          </a:prstGeom>
        </p:spPr>
        <p:txBody>
          <a:bodyPr wrap="square">
            <a:spAutoFit/>
          </a:bodyPr>
          <a:lstStyle/>
          <a:p>
            <a:pPr algn="ctr"/>
            <a:r>
              <a:rPr lang="en-US" sz="2600" dirty="0">
                <a:solidFill>
                  <a:srgbClr val="0000FF"/>
                </a:solidFill>
              </a:rPr>
              <a:t>Topology and Data. Gunnar </a:t>
            </a:r>
            <a:r>
              <a:rPr lang="en-US" sz="2600" dirty="0" err="1">
                <a:solidFill>
                  <a:srgbClr val="0000FF"/>
                </a:solidFill>
              </a:rPr>
              <a:t>Carlsson</a:t>
            </a:r>
            <a:endParaRPr lang="en-US" sz="2600" dirty="0">
              <a:solidFill>
                <a:srgbClr val="0000FF"/>
              </a:solidFill>
            </a:endParaRPr>
          </a:p>
          <a:p>
            <a:r>
              <a:rPr lang="en-US" sz="2600" dirty="0" err="1" smtClean="0"/>
              <a:t>www.ams.org</a:t>
            </a:r>
            <a:r>
              <a:rPr lang="en-US" sz="2600" dirty="0" smtClean="0"/>
              <a:t>/journals/bull/2009-46-02/S0273-0979-09-01249-X</a:t>
            </a:r>
            <a:endParaRPr lang="en-US" sz="2600" dirty="0"/>
          </a:p>
        </p:txBody>
      </p:sp>
      <p:grpSp>
        <p:nvGrpSpPr>
          <p:cNvPr id="32" name="Group 31"/>
          <p:cNvGrpSpPr>
            <a:grpSpLocks noChangeAspect="1"/>
          </p:cNvGrpSpPr>
          <p:nvPr/>
        </p:nvGrpSpPr>
        <p:grpSpPr>
          <a:xfrm>
            <a:off x="194753" y="592667"/>
            <a:ext cx="8757509" cy="4023360"/>
            <a:chOff x="381014" y="592667"/>
            <a:chExt cx="9354613" cy="4297680"/>
          </a:xfrm>
        </p:grpSpPr>
        <p:sp>
          <p:nvSpPr>
            <p:cNvPr id="29" name="TextBox 28"/>
            <p:cNvSpPr txBox="1">
              <a:spLocks noChangeAspect="1"/>
            </p:cNvSpPr>
            <p:nvPr/>
          </p:nvSpPr>
          <p:spPr>
            <a:xfrm>
              <a:off x="1676400" y="3708400"/>
              <a:ext cx="91440" cy="182880"/>
            </a:xfrm>
            <a:prstGeom prst="rect">
              <a:avLst/>
            </a:prstGeom>
            <a:noFill/>
          </p:spPr>
          <p:txBody>
            <a:bodyPr wrap="none" rtlCol="0">
              <a:spAutoFit/>
            </a:bodyPr>
            <a:lstStyle/>
            <a:p>
              <a:endParaRPr lang="en-US" dirty="0"/>
            </a:p>
          </p:txBody>
        </p:sp>
        <p:pic>
          <p:nvPicPr>
            <p:cNvPr id="30" name="Picture 29"/>
            <p:cNvPicPr>
              <a:picLocks noChangeAspect="1"/>
            </p:cNvPicPr>
            <p:nvPr/>
          </p:nvPicPr>
          <p:blipFill>
            <a:blip r:embed="rId3"/>
            <a:stretch>
              <a:fillRect/>
            </a:stretch>
          </p:blipFill>
          <p:spPr>
            <a:xfrm>
              <a:off x="381014" y="592667"/>
              <a:ext cx="4544759" cy="4297680"/>
            </a:xfrm>
            <a:prstGeom prst="rect">
              <a:avLst/>
            </a:prstGeom>
          </p:spPr>
        </p:pic>
        <p:pic>
          <p:nvPicPr>
            <p:cNvPr id="31" name="Picture 30"/>
            <p:cNvPicPr>
              <a:picLocks noChangeAspect="1"/>
            </p:cNvPicPr>
            <p:nvPr/>
          </p:nvPicPr>
          <p:blipFill>
            <a:blip r:embed="rId4"/>
            <a:stretch>
              <a:fillRect/>
            </a:stretch>
          </p:blipFill>
          <p:spPr>
            <a:xfrm>
              <a:off x="5382194" y="664000"/>
              <a:ext cx="4353433" cy="4158614"/>
            </a:xfrm>
            <a:prstGeom prst="rect">
              <a:avLst/>
            </a:prstGeom>
          </p:spPr>
        </p:pic>
      </p:grpSp>
    </p:spTree>
    <p:extLst>
      <p:ext uri="{BB962C8B-B14F-4D97-AF65-F5344CB8AC3E}">
        <p14:creationId xmlns:p14="http://schemas.microsoft.com/office/powerpoint/2010/main" val="2104567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4000" y="0"/>
            <a:ext cx="8621486" cy="6858000"/>
          </a:xfrm>
          <a:prstGeom prst="rect">
            <a:avLst/>
          </a:prstGeom>
        </p:spPr>
      </p:pic>
    </p:spTree>
    <p:extLst>
      <p:ext uri="{BB962C8B-B14F-4D97-AF65-F5344CB8AC3E}">
        <p14:creationId xmlns:p14="http://schemas.microsoft.com/office/powerpoint/2010/main" val="32192501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141870" y="0"/>
            <a:ext cx="4643051" cy="6858000"/>
          </a:xfrm>
          <a:prstGeom prst="rect">
            <a:avLst/>
          </a:prstGeom>
        </p:spPr>
      </p:pic>
      <p:sp>
        <p:nvSpPr>
          <p:cNvPr id="3" name="TextBox 2"/>
          <p:cNvSpPr txBox="1"/>
          <p:nvPr/>
        </p:nvSpPr>
        <p:spPr>
          <a:xfrm>
            <a:off x="356513" y="646245"/>
            <a:ext cx="3030360" cy="5262979"/>
          </a:xfrm>
          <a:prstGeom prst="rect">
            <a:avLst/>
          </a:prstGeom>
          <a:noFill/>
        </p:spPr>
        <p:txBody>
          <a:bodyPr wrap="square" rtlCol="0">
            <a:spAutoFit/>
          </a:bodyPr>
          <a:lstStyle/>
          <a:p>
            <a:r>
              <a:rPr lang="en-US" sz="2400" dirty="0" smtClean="0"/>
              <a:t>Vertices = Regions of Interest </a:t>
            </a:r>
          </a:p>
          <a:p>
            <a:endParaRPr lang="en-US" sz="2400" dirty="0"/>
          </a:p>
          <a:p>
            <a:r>
              <a:rPr lang="en-US" sz="2400" dirty="0" smtClean="0"/>
              <a:t>Create Rips complex by growing epsilon balls (i.e. decreasing threshold) where distance between two vertices is given by</a:t>
            </a:r>
          </a:p>
          <a:p>
            <a:endParaRPr lang="en-US" sz="2400" dirty="0"/>
          </a:p>
          <a:p>
            <a:endParaRPr lang="en-US" sz="2400" dirty="0" smtClean="0"/>
          </a:p>
          <a:p>
            <a:r>
              <a:rPr lang="en-US" sz="2400" dirty="0"/>
              <a:t>w</a:t>
            </a:r>
            <a:r>
              <a:rPr lang="en-US" sz="2400" dirty="0" smtClean="0"/>
              <a:t>here </a:t>
            </a:r>
            <a:r>
              <a:rPr lang="en-US" sz="2400" b="1" i="1" dirty="0" smtClean="0"/>
              <a:t>f</a:t>
            </a:r>
            <a:r>
              <a:rPr lang="en-US" sz="2400" b="1" i="1" baseline="-25000" dirty="0" smtClean="0"/>
              <a:t>i</a:t>
            </a:r>
            <a:r>
              <a:rPr lang="en-US" sz="2400" dirty="0" smtClean="0"/>
              <a:t> = </a:t>
            </a:r>
          </a:p>
          <a:p>
            <a:pPr algn="ctr"/>
            <a:r>
              <a:rPr lang="en-US" sz="2400" dirty="0" smtClean="0"/>
              <a:t>measurement at location </a:t>
            </a:r>
            <a:r>
              <a:rPr lang="en-US" sz="2400" i="1" dirty="0" err="1" smtClean="0"/>
              <a:t>i</a:t>
            </a:r>
            <a:endParaRPr lang="en-US" sz="2400" i="1" dirty="0" smtClean="0"/>
          </a:p>
        </p:txBody>
      </p:sp>
      <p:pic>
        <p:nvPicPr>
          <p:cNvPr id="5" name="Picture 4"/>
          <p:cNvPicPr>
            <a:picLocks noChangeAspect="1"/>
          </p:cNvPicPr>
          <p:nvPr/>
        </p:nvPicPr>
        <p:blipFill>
          <a:blip r:embed="rId4"/>
          <a:stretch>
            <a:fillRect/>
          </a:stretch>
        </p:blipFill>
        <p:spPr>
          <a:xfrm>
            <a:off x="181404" y="4124602"/>
            <a:ext cx="3632200" cy="472440"/>
          </a:xfrm>
          <a:prstGeom prst="rect">
            <a:avLst/>
          </a:prstGeom>
        </p:spPr>
      </p:pic>
    </p:spTree>
    <p:extLst>
      <p:ext uri="{BB962C8B-B14F-4D97-AF65-F5344CB8AC3E}">
        <p14:creationId xmlns:p14="http://schemas.microsoft.com/office/powerpoint/2010/main" val="21822896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235670" y="337319"/>
            <a:ext cx="8672661" cy="769441"/>
          </a:xfrm>
          <a:prstGeom prst="rect">
            <a:avLst/>
          </a:prstGeom>
          <a:noFill/>
        </p:spPr>
        <p:txBody>
          <a:bodyPr wrap="square" rtlCol="0">
            <a:spAutoFit/>
          </a:bodyPr>
          <a:lstStyle/>
          <a:p>
            <a:pPr algn="ctr"/>
            <a:r>
              <a:rPr lang="en-US" sz="4400" dirty="0" smtClean="0"/>
              <a:t>How many connected components?</a:t>
            </a:r>
          </a:p>
        </p:txBody>
      </p:sp>
      <p:grpSp>
        <p:nvGrpSpPr>
          <p:cNvPr id="21" name="Group 20"/>
          <p:cNvGrpSpPr/>
          <p:nvPr/>
        </p:nvGrpSpPr>
        <p:grpSpPr>
          <a:xfrm>
            <a:off x="5556566" y="2364383"/>
            <a:ext cx="2239703" cy="1987736"/>
            <a:chOff x="1088696" y="3397905"/>
            <a:chExt cx="2239703" cy="1987736"/>
          </a:xfrm>
        </p:grpSpPr>
        <p:sp>
          <p:nvSpPr>
            <p:cNvPr id="3" name="Isosceles Triangle 2"/>
            <p:cNvSpPr/>
            <p:nvPr/>
          </p:nvSpPr>
          <p:spPr>
            <a:xfrm>
              <a:off x="1284670" y="3565883"/>
              <a:ext cx="1959740" cy="1696575"/>
            </a:xfrm>
            <a:prstGeom prst="triangle">
              <a:avLst/>
            </a:prstGeom>
            <a:solidFill>
              <a:schemeClr val="tx2">
                <a:lumMod val="40000"/>
                <a:lumOff val="60000"/>
              </a:schemeClr>
            </a:solidFill>
            <a:ln w="1270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3"/>
            <p:cNvGrpSpPr/>
            <p:nvPr/>
          </p:nvGrpSpPr>
          <p:grpSpPr>
            <a:xfrm>
              <a:off x="1088696" y="5049686"/>
              <a:ext cx="2239703" cy="335955"/>
              <a:chOff x="2971800" y="2819400"/>
              <a:chExt cx="1021080" cy="182880"/>
            </a:xfrm>
          </p:grpSpPr>
          <p:sp>
            <p:nvSpPr>
              <p:cNvPr id="6" name="Oval 5"/>
              <p:cNvSpPr/>
              <p:nvPr/>
            </p:nvSpPr>
            <p:spPr>
              <a:xfrm>
                <a:off x="2971800" y="2819400"/>
                <a:ext cx="153162" cy="18288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3839718" y="2819400"/>
                <a:ext cx="153162" cy="18288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 name="Oval 4"/>
            <p:cNvSpPr/>
            <p:nvPr/>
          </p:nvSpPr>
          <p:spPr>
            <a:xfrm>
              <a:off x="2090963" y="3397905"/>
              <a:ext cx="335955" cy="335955"/>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1324782" y="2364383"/>
            <a:ext cx="2239703" cy="1987736"/>
            <a:chOff x="4753821" y="2021707"/>
            <a:chExt cx="2239703" cy="1987736"/>
          </a:xfrm>
        </p:grpSpPr>
        <p:cxnSp>
          <p:nvCxnSpPr>
            <p:cNvPr id="29" name="Straight Connector 28"/>
            <p:cNvCxnSpPr/>
            <p:nvPr/>
          </p:nvCxnSpPr>
          <p:spPr>
            <a:xfrm>
              <a:off x="5933925" y="2176272"/>
              <a:ext cx="912912" cy="1655064"/>
            </a:xfrm>
            <a:prstGeom prst="line">
              <a:avLst/>
            </a:prstGeom>
            <a:ln w="127000">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4921799" y="2176272"/>
              <a:ext cx="1012126" cy="1655064"/>
            </a:xfrm>
            <a:prstGeom prst="line">
              <a:avLst/>
            </a:prstGeom>
            <a:ln w="127000">
              <a:solidFill>
                <a:srgbClr val="008000"/>
              </a:solidFill>
            </a:ln>
          </p:spPr>
          <p:style>
            <a:lnRef idx="2">
              <a:schemeClr val="accent1"/>
            </a:lnRef>
            <a:fillRef idx="0">
              <a:schemeClr val="accent1"/>
            </a:fillRef>
            <a:effectRef idx="1">
              <a:schemeClr val="accent1"/>
            </a:effectRef>
            <a:fontRef idx="minor">
              <a:schemeClr val="tx1"/>
            </a:fontRef>
          </p:style>
        </p:cxnSp>
        <p:grpSp>
          <p:nvGrpSpPr>
            <p:cNvPr id="9" name="Group 8"/>
            <p:cNvGrpSpPr/>
            <p:nvPr/>
          </p:nvGrpSpPr>
          <p:grpSpPr>
            <a:xfrm>
              <a:off x="4753821" y="3673488"/>
              <a:ext cx="2239703" cy="335955"/>
              <a:chOff x="2971800" y="2819400"/>
              <a:chExt cx="1021080" cy="182880"/>
            </a:xfrm>
          </p:grpSpPr>
          <p:sp>
            <p:nvSpPr>
              <p:cNvPr id="10" name="Oval 9"/>
              <p:cNvSpPr/>
              <p:nvPr/>
            </p:nvSpPr>
            <p:spPr>
              <a:xfrm>
                <a:off x="2971800" y="2819400"/>
                <a:ext cx="153162" cy="18288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3839718" y="2819400"/>
                <a:ext cx="153162" cy="18288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2" name="Oval 11"/>
            <p:cNvSpPr/>
            <p:nvPr/>
          </p:nvSpPr>
          <p:spPr>
            <a:xfrm>
              <a:off x="5756088" y="2021707"/>
              <a:ext cx="335955" cy="335955"/>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216196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963" y="-2535"/>
            <a:ext cx="9171780" cy="6862763"/>
            <a:chOff x="-6963" y="-2535"/>
            <a:chExt cx="9171780" cy="6862763"/>
          </a:xfrm>
          <a:solidFill>
            <a:schemeClr val="accent3">
              <a:lumMod val="40000"/>
              <a:lumOff val="60000"/>
            </a:schemeClr>
          </a:solidFill>
        </p:grpSpPr>
        <p:grpSp>
          <p:nvGrpSpPr>
            <p:cNvPr id="4" name="Group 3"/>
            <p:cNvGrpSpPr/>
            <p:nvPr/>
          </p:nvGrpSpPr>
          <p:grpSpPr>
            <a:xfrm>
              <a:off x="-6963" y="-1"/>
              <a:ext cx="9171780" cy="6860229"/>
              <a:chOff x="-6963" y="-1"/>
              <a:chExt cx="9171780" cy="6860229"/>
            </a:xfrm>
            <a:grp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chemeClr val="tx1"/>
                </a:solidFill>
              </a:endParaRPr>
            </a:p>
          </p:txBody>
        </p:sp>
      </p:grpSp>
      <p:sp>
        <p:nvSpPr>
          <p:cNvPr id="2" name="TextBox 1"/>
          <p:cNvSpPr txBox="1"/>
          <p:nvPr/>
        </p:nvSpPr>
        <p:spPr>
          <a:xfrm>
            <a:off x="1110342" y="-24007"/>
            <a:ext cx="6923316" cy="1015663"/>
          </a:xfrm>
          <a:prstGeom prst="rect">
            <a:avLst/>
          </a:prstGeom>
          <a:noFill/>
        </p:spPr>
        <p:txBody>
          <a:bodyPr wrap="square" rtlCol="0">
            <a:spAutoFit/>
          </a:bodyPr>
          <a:lstStyle/>
          <a:p>
            <a:r>
              <a:rPr lang="en-US" sz="6000" dirty="0" smtClean="0"/>
              <a:t>Your name homology</a:t>
            </a:r>
          </a:p>
        </p:txBody>
      </p:sp>
      <p:sp>
        <p:nvSpPr>
          <p:cNvPr id="10" name="TextBox 9"/>
          <p:cNvSpPr txBox="1"/>
          <p:nvPr/>
        </p:nvSpPr>
        <p:spPr>
          <a:xfrm>
            <a:off x="1274532" y="1087199"/>
            <a:ext cx="6096000" cy="4579715"/>
          </a:xfrm>
          <a:prstGeom prst="rect">
            <a:avLst/>
          </a:prstGeom>
          <a:noFill/>
        </p:spPr>
        <p:txBody>
          <a:bodyPr wrap="square" rtlCol="0">
            <a:spAutoFit/>
          </a:bodyPr>
          <a:lstStyle/>
          <a:p>
            <a:r>
              <a:rPr lang="en-US" sz="5400" dirty="0" smtClean="0"/>
              <a:t>3 ingredients:</a:t>
            </a:r>
          </a:p>
          <a:p>
            <a:endParaRPr lang="en-US" sz="3600" dirty="0"/>
          </a:p>
          <a:p>
            <a:r>
              <a:rPr lang="en-US" sz="5400" dirty="0" smtClean="0"/>
              <a:t>1.)  Objects</a:t>
            </a:r>
          </a:p>
          <a:p>
            <a:pPr>
              <a:lnSpc>
                <a:spcPct val="140000"/>
              </a:lnSpc>
            </a:pPr>
            <a:r>
              <a:rPr lang="en-US" sz="5400" dirty="0" smtClean="0"/>
              <a:t>2.)  Grading</a:t>
            </a:r>
          </a:p>
          <a:p>
            <a:pPr>
              <a:lnSpc>
                <a:spcPct val="140000"/>
              </a:lnSpc>
            </a:pPr>
            <a:r>
              <a:rPr lang="en-US" sz="5400" dirty="0" smtClean="0"/>
              <a:t>3.)  Boundary map</a:t>
            </a:r>
            <a:endParaRPr lang="en-US" sz="5400" dirty="0"/>
          </a:p>
        </p:txBody>
      </p:sp>
      <p:grpSp>
        <p:nvGrpSpPr>
          <p:cNvPr id="11" name="Group 10"/>
          <p:cNvGrpSpPr/>
          <p:nvPr/>
        </p:nvGrpSpPr>
        <p:grpSpPr>
          <a:xfrm>
            <a:off x="450175" y="5600780"/>
            <a:ext cx="8521002" cy="850099"/>
            <a:chOff x="450175" y="1444026"/>
            <a:chExt cx="8521002" cy="850099"/>
          </a:xfrm>
        </p:grpSpPr>
        <p:grpSp>
          <p:nvGrpSpPr>
            <p:cNvPr id="12" name="Group 11"/>
            <p:cNvGrpSpPr/>
            <p:nvPr/>
          </p:nvGrpSpPr>
          <p:grpSpPr>
            <a:xfrm>
              <a:off x="450175" y="1444026"/>
              <a:ext cx="8521002" cy="832917"/>
              <a:chOff x="3593592" y="100584"/>
              <a:chExt cx="8521002" cy="832917"/>
            </a:xfrm>
            <a:noFill/>
          </p:grpSpPr>
          <p:pic>
            <p:nvPicPr>
              <p:cNvPr id="14" name="Picture 13"/>
              <p:cNvPicPr>
                <a:picLocks noChangeAspect="1"/>
              </p:cNvPicPr>
              <p:nvPr/>
            </p:nvPicPr>
            <p:blipFill rotWithShape="1">
              <a:blip r:embed="rId3"/>
              <a:srcRect l="-22826" t="-31574" r="-24015" b="-15269"/>
              <a:stretch/>
            </p:blipFill>
            <p:spPr>
              <a:xfrm>
                <a:off x="3593592" y="100584"/>
                <a:ext cx="554736" cy="832104"/>
              </a:xfrm>
              <a:prstGeom prst="rect">
                <a:avLst/>
              </a:prstGeom>
              <a:grpFill/>
            </p:spPr>
          </p:pic>
          <p:sp>
            <p:nvSpPr>
              <p:cNvPr id="15" name="TextBox 14"/>
              <p:cNvSpPr txBox="1"/>
              <p:nvPr/>
            </p:nvSpPr>
            <p:spPr>
              <a:xfrm>
                <a:off x="3949673" y="102504"/>
                <a:ext cx="8164921" cy="830997"/>
              </a:xfrm>
              <a:prstGeom prst="rect">
                <a:avLst/>
              </a:prstGeom>
              <a:grpFill/>
            </p:spPr>
            <p:txBody>
              <a:bodyPr wrap="square" rtlCol="0">
                <a:spAutoFit/>
              </a:bodyPr>
              <a:lstStyle/>
              <a:p>
                <a:r>
                  <a:rPr lang="en-US" sz="4800" baseline="-25000" dirty="0" smtClean="0"/>
                  <a:t>n</a:t>
                </a:r>
                <a:r>
                  <a:rPr lang="en-US" sz="4800" dirty="0" smtClean="0"/>
                  <a:t> :  </a:t>
                </a:r>
                <a:r>
                  <a:rPr lang="en-US" sz="4800" dirty="0" err="1" smtClean="0"/>
                  <a:t>C</a:t>
                </a:r>
                <a:r>
                  <a:rPr lang="en-US" sz="4800" baseline="-25000" dirty="0" err="1" smtClean="0"/>
                  <a:t>n</a:t>
                </a:r>
                <a:r>
                  <a:rPr lang="en-US" sz="4800" baseline="-25000" dirty="0" smtClean="0"/>
                  <a:t>  </a:t>
                </a:r>
                <a:r>
                  <a:rPr lang="en-US" sz="4800" dirty="0" smtClean="0">
                    <a:sym typeface="Wingdings"/>
                  </a:rPr>
                  <a:t></a:t>
                </a:r>
                <a:r>
                  <a:rPr lang="en-US" sz="4800" dirty="0" smtClean="0"/>
                  <a:t>  C</a:t>
                </a:r>
                <a:r>
                  <a:rPr lang="en-US" sz="4800" baseline="-25000" dirty="0" smtClean="0"/>
                  <a:t>n-1</a:t>
                </a:r>
                <a:r>
                  <a:rPr lang="en-US" sz="4800" dirty="0" smtClean="0"/>
                  <a:t>  such that     </a:t>
                </a:r>
                <a:r>
                  <a:rPr lang="en-US" sz="4800" baseline="30000" dirty="0" smtClean="0"/>
                  <a:t>2</a:t>
                </a:r>
                <a:r>
                  <a:rPr lang="en-US" sz="4800" dirty="0" smtClean="0"/>
                  <a:t>  = 0</a:t>
                </a:r>
                <a:endParaRPr lang="en-US" sz="4800" baseline="-25000" dirty="0" smtClean="0"/>
              </a:p>
            </p:txBody>
          </p:sp>
        </p:grpSp>
        <p:pic>
          <p:nvPicPr>
            <p:cNvPr id="13" name="Picture 12"/>
            <p:cNvPicPr>
              <a:picLocks noChangeAspect="1"/>
            </p:cNvPicPr>
            <p:nvPr/>
          </p:nvPicPr>
          <p:blipFill rotWithShape="1">
            <a:blip r:embed="rId3"/>
            <a:srcRect l="-22826" t="-31574" r="-24015" b="-15269"/>
            <a:stretch/>
          </p:blipFill>
          <p:spPr>
            <a:xfrm>
              <a:off x="6920974" y="1462021"/>
              <a:ext cx="554736" cy="832104"/>
            </a:xfrm>
            <a:prstGeom prst="rect">
              <a:avLst/>
            </a:prstGeom>
            <a:noFill/>
          </p:spPr>
        </p:pic>
      </p:grpSp>
    </p:spTree>
    <p:extLst>
      <p:ext uri="{BB962C8B-B14F-4D97-AF65-F5344CB8AC3E}">
        <p14:creationId xmlns:p14="http://schemas.microsoft.com/office/powerpoint/2010/main" val="338497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p:cNvGrpSpPr/>
          <p:nvPr/>
        </p:nvGrpSpPr>
        <p:grpSpPr>
          <a:xfrm>
            <a:off x="4946201" y="723842"/>
            <a:ext cx="3382244" cy="2975810"/>
            <a:chOff x="793381" y="1412950"/>
            <a:chExt cx="3382244" cy="2975810"/>
          </a:xfrm>
        </p:grpSpPr>
        <p:grpSp>
          <p:nvGrpSpPr>
            <p:cNvPr id="21" name="Group 20"/>
            <p:cNvGrpSpPr/>
            <p:nvPr/>
          </p:nvGrpSpPr>
          <p:grpSpPr>
            <a:xfrm>
              <a:off x="1284670" y="2021707"/>
              <a:ext cx="2239703" cy="1987736"/>
              <a:chOff x="1088696" y="3397905"/>
              <a:chExt cx="2239703" cy="1987736"/>
            </a:xfrm>
          </p:grpSpPr>
          <p:sp>
            <p:nvSpPr>
              <p:cNvPr id="3" name="Isosceles Triangle 2"/>
              <p:cNvSpPr/>
              <p:nvPr/>
            </p:nvSpPr>
            <p:spPr>
              <a:xfrm>
                <a:off x="1284670" y="3565883"/>
                <a:ext cx="1959740" cy="1696575"/>
              </a:xfrm>
              <a:prstGeom prst="triangle">
                <a:avLst/>
              </a:prstGeom>
              <a:solidFill>
                <a:schemeClr val="tx2">
                  <a:lumMod val="40000"/>
                  <a:lumOff val="60000"/>
                </a:schemeClr>
              </a:solidFill>
              <a:ln w="1270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3"/>
              <p:cNvGrpSpPr/>
              <p:nvPr/>
            </p:nvGrpSpPr>
            <p:grpSpPr>
              <a:xfrm>
                <a:off x="1088696" y="5049686"/>
                <a:ext cx="2239703" cy="335955"/>
                <a:chOff x="2971800" y="2819400"/>
                <a:chExt cx="1021080" cy="182880"/>
              </a:xfrm>
            </p:grpSpPr>
            <p:sp>
              <p:nvSpPr>
                <p:cNvPr id="6" name="Oval 5"/>
                <p:cNvSpPr/>
                <p:nvPr/>
              </p:nvSpPr>
              <p:spPr>
                <a:xfrm>
                  <a:off x="2971800" y="2819400"/>
                  <a:ext cx="153162" cy="18288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3839718" y="2819400"/>
                  <a:ext cx="153162" cy="18288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 name="Oval 4"/>
              <p:cNvSpPr/>
              <p:nvPr/>
            </p:nvSpPr>
            <p:spPr>
              <a:xfrm>
                <a:off x="2090963" y="3397905"/>
                <a:ext cx="335955" cy="335955"/>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9" name="TextBox 38"/>
            <p:cNvSpPr txBox="1"/>
            <p:nvPr/>
          </p:nvSpPr>
          <p:spPr>
            <a:xfrm>
              <a:off x="3524373" y="3463651"/>
              <a:ext cx="651252" cy="584776"/>
            </a:xfrm>
            <a:prstGeom prst="rect">
              <a:avLst/>
            </a:prstGeom>
            <a:noFill/>
          </p:spPr>
          <p:txBody>
            <a:bodyPr wrap="square" rtlCol="0">
              <a:spAutoFit/>
            </a:bodyPr>
            <a:lstStyle/>
            <a:p>
              <a:r>
                <a:rPr lang="en-US" sz="3200" dirty="0" smtClean="0"/>
                <a:t>v</a:t>
              </a:r>
              <a:r>
                <a:rPr lang="en-US" sz="3200" baseline="-25000" dirty="0"/>
                <a:t>6</a:t>
              </a:r>
            </a:p>
          </p:txBody>
        </p:sp>
        <p:sp>
          <p:nvSpPr>
            <p:cNvPr id="40" name="TextBox 39"/>
            <p:cNvSpPr txBox="1"/>
            <p:nvPr/>
          </p:nvSpPr>
          <p:spPr>
            <a:xfrm>
              <a:off x="793381" y="3463651"/>
              <a:ext cx="651252" cy="584776"/>
            </a:xfrm>
            <a:prstGeom prst="rect">
              <a:avLst/>
            </a:prstGeom>
            <a:noFill/>
          </p:spPr>
          <p:txBody>
            <a:bodyPr wrap="square" rtlCol="0">
              <a:spAutoFit/>
            </a:bodyPr>
            <a:lstStyle/>
            <a:p>
              <a:r>
                <a:rPr lang="en-US" sz="3200" dirty="0" smtClean="0"/>
                <a:t>v</a:t>
              </a:r>
              <a:r>
                <a:rPr lang="en-US" sz="3200" baseline="-25000" dirty="0"/>
                <a:t>4</a:t>
              </a:r>
            </a:p>
          </p:txBody>
        </p:sp>
        <p:sp>
          <p:nvSpPr>
            <p:cNvPr id="41" name="TextBox 40"/>
            <p:cNvSpPr txBox="1"/>
            <p:nvPr/>
          </p:nvSpPr>
          <p:spPr>
            <a:xfrm>
              <a:off x="2263487" y="1412950"/>
              <a:ext cx="651252" cy="584776"/>
            </a:xfrm>
            <a:prstGeom prst="rect">
              <a:avLst/>
            </a:prstGeom>
            <a:noFill/>
          </p:spPr>
          <p:txBody>
            <a:bodyPr wrap="square" rtlCol="0">
              <a:spAutoFit/>
            </a:bodyPr>
            <a:lstStyle/>
            <a:p>
              <a:r>
                <a:rPr lang="en-US" sz="3200" dirty="0" smtClean="0"/>
                <a:t>v</a:t>
              </a:r>
              <a:r>
                <a:rPr lang="en-US" sz="3200" baseline="-25000" dirty="0"/>
                <a:t>5</a:t>
              </a:r>
            </a:p>
          </p:txBody>
        </p:sp>
        <p:sp>
          <p:nvSpPr>
            <p:cNvPr id="44" name="TextBox 43"/>
            <p:cNvSpPr txBox="1"/>
            <p:nvPr/>
          </p:nvSpPr>
          <p:spPr>
            <a:xfrm>
              <a:off x="1403746" y="2588847"/>
              <a:ext cx="651252" cy="584776"/>
            </a:xfrm>
            <a:prstGeom prst="rect">
              <a:avLst/>
            </a:prstGeom>
            <a:noFill/>
          </p:spPr>
          <p:txBody>
            <a:bodyPr wrap="square" rtlCol="0">
              <a:spAutoFit/>
            </a:bodyPr>
            <a:lstStyle/>
            <a:p>
              <a:r>
                <a:rPr lang="en-US" sz="3200" dirty="0" smtClean="0"/>
                <a:t>e</a:t>
              </a:r>
              <a:r>
                <a:rPr lang="en-US" sz="3200" baseline="-25000" dirty="0"/>
                <a:t>3</a:t>
              </a:r>
            </a:p>
          </p:txBody>
        </p:sp>
        <p:sp>
          <p:nvSpPr>
            <p:cNvPr id="46" name="TextBox 45"/>
            <p:cNvSpPr txBox="1"/>
            <p:nvPr/>
          </p:nvSpPr>
          <p:spPr>
            <a:xfrm>
              <a:off x="2263487" y="3803984"/>
              <a:ext cx="651252" cy="584776"/>
            </a:xfrm>
            <a:prstGeom prst="rect">
              <a:avLst/>
            </a:prstGeom>
            <a:noFill/>
          </p:spPr>
          <p:txBody>
            <a:bodyPr wrap="square" rtlCol="0">
              <a:spAutoFit/>
            </a:bodyPr>
            <a:lstStyle/>
            <a:p>
              <a:r>
                <a:rPr lang="en-US" sz="3200" dirty="0" smtClean="0"/>
                <a:t>e</a:t>
              </a:r>
              <a:r>
                <a:rPr lang="en-US" sz="3200" baseline="-25000" dirty="0"/>
                <a:t>5</a:t>
              </a:r>
            </a:p>
          </p:txBody>
        </p:sp>
        <p:sp>
          <p:nvSpPr>
            <p:cNvPr id="47" name="TextBox 46"/>
            <p:cNvSpPr txBox="1"/>
            <p:nvPr/>
          </p:nvSpPr>
          <p:spPr>
            <a:xfrm>
              <a:off x="2989958" y="2588847"/>
              <a:ext cx="651252" cy="584776"/>
            </a:xfrm>
            <a:prstGeom prst="rect">
              <a:avLst/>
            </a:prstGeom>
            <a:noFill/>
          </p:spPr>
          <p:txBody>
            <a:bodyPr wrap="square" rtlCol="0">
              <a:spAutoFit/>
            </a:bodyPr>
            <a:lstStyle/>
            <a:p>
              <a:r>
                <a:rPr lang="en-US" sz="3200" dirty="0" smtClean="0"/>
                <a:t>e</a:t>
              </a:r>
              <a:r>
                <a:rPr lang="en-US" sz="3200" baseline="-25000" dirty="0"/>
                <a:t>4</a:t>
              </a:r>
            </a:p>
          </p:txBody>
        </p:sp>
      </p:grpSp>
      <p:grpSp>
        <p:nvGrpSpPr>
          <p:cNvPr id="51" name="Group 50"/>
          <p:cNvGrpSpPr/>
          <p:nvPr/>
        </p:nvGrpSpPr>
        <p:grpSpPr>
          <a:xfrm>
            <a:off x="706671" y="723842"/>
            <a:ext cx="3409836" cy="2635477"/>
            <a:chOff x="5038682" y="1412950"/>
            <a:chExt cx="3409836" cy="2635477"/>
          </a:xfrm>
        </p:grpSpPr>
        <p:grpSp>
          <p:nvGrpSpPr>
            <p:cNvPr id="36" name="Group 35"/>
            <p:cNvGrpSpPr/>
            <p:nvPr/>
          </p:nvGrpSpPr>
          <p:grpSpPr>
            <a:xfrm>
              <a:off x="5537717" y="2021707"/>
              <a:ext cx="2239703" cy="1987736"/>
              <a:chOff x="4753821" y="2021707"/>
              <a:chExt cx="2239703" cy="1987736"/>
            </a:xfrm>
          </p:grpSpPr>
          <p:cxnSp>
            <p:nvCxnSpPr>
              <p:cNvPr id="29" name="Straight Connector 28"/>
              <p:cNvCxnSpPr/>
              <p:nvPr/>
            </p:nvCxnSpPr>
            <p:spPr>
              <a:xfrm>
                <a:off x="5933925" y="2176272"/>
                <a:ext cx="912912" cy="1655064"/>
              </a:xfrm>
              <a:prstGeom prst="line">
                <a:avLst/>
              </a:prstGeom>
              <a:ln w="127000">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4921799" y="2176272"/>
                <a:ext cx="1012126" cy="1655064"/>
              </a:xfrm>
              <a:prstGeom prst="line">
                <a:avLst/>
              </a:prstGeom>
              <a:ln w="127000">
                <a:solidFill>
                  <a:srgbClr val="008000"/>
                </a:solidFill>
              </a:ln>
            </p:spPr>
            <p:style>
              <a:lnRef idx="2">
                <a:schemeClr val="accent1"/>
              </a:lnRef>
              <a:fillRef idx="0">
                <a:schemeClr val="accent1"/>
              </a:fillRef>
              <a:effectRef idx="1">
                <a:schemeClr val="accent1"/>
              </a:effectRef>
              <a:fontRef idx="minor">
                <a:schemeClr val="tx1"/>
              </a:fontRef>
            </p:style>
          </p:cxnSp>
          <p:grpSp>
            <p:nvGrpSpPr>
              <p:cNvPr id="9" name="Group 8"/>
              <p:cNvGrpSpPr/>
              <p:nvPr/>
            </p:nvGrpSpPr>
            <p:grpSpPr>
              <a:xfrm>
                <a:off x="4753821" y="3673488"/>
                <a:ext cx="2239703" cy="335955"/>
                <a:chOff x="2971800" y="2819400"/>
                <a:chExt cx="1021080" cy="182880"/>
              </a:xfrm>
            </p:grpSpPr>
            <p:sp>
              <p:nvSpPr>
                <p:cNvPr id="10" name="Oval 9"/>
                <p:cNvSpPr/>
                <p:nvPr/>
              </p:nvSpPr>
              <p:spPr>
                <a:xfrm>
                  <a:off x="2971800" y="2819400"/>
                  <a:ext cx="153162" cy="18288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3839718" y="2819400"/>
                  <a:ext cx="153162" cy="18288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2" name="Oval 11"/>
              <p:cNvSpPr/>
              <p:nvPr/>
            </p:nvSpPr>
            <p:spPr>
              <a:xfrm>
                <a:off x="5756088" y="2021707"/>
                <a:ext cx="335955" cy="335955"/>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8" name="TextBox 37"/>
            <p:cNvSpPr txBox="1"/>
            <p:nvPr/>
          </p:nvSpPr>
          <p:spPr>
            <a:xfrm>
              <a:off x="5038682" y="3463651"/>
              <a:ext cx="651252" cy="584776"/>
            </a:xfrm>
            <a:prstGeom prst="rect">
              <a:avLst/>
            </a:prstGeom>
            <a:noFill/>
          </p:spPr>
          <p:txBody>
            <a:bodyPr wrap="square" rtlCol="0">
              <a:spAutoFit/>
            </a:bodyPr>
            <a:lstStyle/>
            <a:p>
              <a:r>
                <a:rPr lang="en-US" sz="3200" dirty="0" smtClean="0"/>
                <a:t>v</a:t>
              </a:r>
              <a:r>
                <a:rPr lang="en-US" sz="3200" baseline="-25000" dirty="0"/>
                <a:t>1</a:t>
              </a:r>
            </a:p>
          </p:txBody>
        </p:sp>
        <p:sp>
          <p:nvSpPr>
            <p:cNvPr id="42" name="TextBox 41"/>
            <p:cNvSpPr txBox="1"/>
            <p:nvPr/>
          </p:nvSpPr>
          <p:spPr>
            <a:xfrm>
              <a:off x="6531117" y="1412950"/>
              <a:ext cx="651252" cy="584776"/>
            </a:xfrm>
            <a:prstGeom prst="rect">
              <a:avLst/>
            </a:prstGeom>
            <a:noFill/>
          </p:spPr>
          <p:txBody>
            <a:bodyPr wrap="square" rtlCol="0">
              <a:spAutoFit/>
            </a:bodyPr>
            <a:lstStyle/>
            <a:p>
              <a:r>
                <a:rPr lang="en-US" sz="3200" dirty="0" smtClean="0"/>
                <a:t>v</a:t>
              </a:r>
              <a:r>
                <a:rPr lang="en-US" sz="3200" baseline="-25000" dirty="0"/>
                <a:t>2</a:t>
              </a:r>
            </a:p>
          </p:txBody>
        </p:sp>
        <p:sp>
          <p:nvSpPr>
            <p:cNvPr id="43" name="TextBox 42"/>
            <p:cNvSpPr txBox="1"/>
            <p:nvPr/>
          </p:nvSpPr>
          <p:spPr>
            <a:xfrm>
              <a:off x="7797266" y="3463651"/>
              <a:ext cx="651252" cy="584776"/>
            </a:xfrm>
            <a:prstGeom prst="rect">
              <a:avLst/>
            </a:prstGeom>
            <a:noFill/>
          </p:spPr>
          <p:txBody>
            <a:bodyPr wrap="square" rtlCol="0">
              <a:spAutoFit/>
            </a:bodyPr>
            <a:lstStyle/>
            <a:p>
              <a:r>
                <a:rPr lang="en-US" sz="3200" dirty="0" smtClean="0"/>
                <a:t>v</a:t>
              </a:r>
              <a:r>
                <a:rPr lang="en-US" sz="3200" baseline="-25000" dirty="0"/>
                <a:t>3</a:t>
              </a:r>
            </a:p>
          </p:txBody>
        </p:sp>
        <p:sp>
          <p:nvSpPr>
            <p:cNvPr id="48" name="TextBox 47"/>
            <p:cNvSpPr txBox="1"/>
            <p:nvPr/>
          </p:nvSpPr>
          <p:spPr>
            <a:xfrm>
              <a:off x="5598375" y="2588847"/>
              <a:ext cx="651252" cy="584776"/>
            </a:xfrm>
            <a:prstGeom prst="rect">
              <a:avLst/>
            </a:prstGeom>
            <a:noFill/>
          </p:spPr>
          <p:txBody>
            <a:bodyPr wrap="square" rtlCol="0">
              <a:spAutoFit/>
            </a:bodyPr>
            <a:lstStyle/>
            <a:p>
              <a:r>
                <a:rPr lang="en-US" sz="3200" dirty="0"/>
                <a:t>e</a:t>
              </a:r>
              <a:r>
                <a:rPr lang="en-US" sz="3200" baseline="-25000" dirty="0" smtClean="0"/>
                <a:t>1</a:t>
              </a:r>
              <a:endParaRPr lang="en-US" sz="3200" baseline="-25000" dirty="0"/>
            </a:p>
          </p:txBody>
        </p:sp>
        <p:sp>
          <p:nvSpPr>
            <p:cNvPr id="49" name="TextBox 48"/>
            <p:cNvSpPr txBox="1"/>
            <p:nvPr/>
          </p:nvSpPr>
          <p:spPr>
            <a:xfrm>
              <a:off x="7206718" y="2588847"/>
              <a:ext cx="651252" cy="584776"/>
            </a:xfrm>
            <a:prstGeom prst="rect">
              <a:avLst/>
            </a:prstGeom>
            <a:noFill/>
          </p:spPr>
          <p:txBody>
            <a:bodyPr wrap="square" rtlCol="0">
              <a:spAutoFit/>
            </a:bodyPr>
            <a:lstStyle/>
            <a:p>
              <a:r>
                <a:rPr lang="en-US" sz="3200" dirty="0" smtClean="0"/>
                <a:t>e</a:t>
              </a:r>
              <a:r>
                <a:rPr lang="en-US" sz="3200" baseline="-25000" dirty="0"/>
                <a:t>2</a:t>
              </a:r>
            </a:p>
          </p:txBody>
        </p:sp>
      </p:grpSp>
      <p:sp>
        <p:nvSpPr>
          <p:cNvPr id="2" name="Rectangle 1"/>
          <p:cNvSpPr/>
          <p:nvPr/>
        </p:nvSpPr>
        <p:spPr>
          <a:xfrm>
            <a:off x="944824" y="3988528"/>
            <a:ext cx="7767530" cy="1569660"/>
          </a:xfrm>
          <a:prstGeom prst="rect">
            <a:avLst/>
          </a:prstGeom>
        </p:spPr>
        <p:txBody>
          <a:bodyPr wrap="square">
            <a:spAutoFit/>
          </a:bodyPr>
          <a:lstStyle/>
          <a:p>
            <a:r>
              <a:rPr lang="en-US" sz="3200" dirty="0" smtClean="0"/>
              <a:t>C</a:t>
            </a:r>
            <a:r>
              <a:rPr lang="en-US" sz="3200" baseline="-25000" dirty="0" smtClean="0"/>
              <a:t>0</a:t>
            </a:r>
            <a:r>
              <a:rPr lang="en-US" sz="3200" dirty="0" smtClean="0"/>
              <a:t> =  </a:t>
            </a:r>
            <a:r>
              <a:rPr lang="en-US" sz="3200" b="1" dirty="0" smtClean="0">
                <a:solidFill>
                  <a:schemeClr val="tx1"/>
                </a:solidFill>
              </a:rPr>
              <a:t>Z</a:t>
            </a:r>
            <a:r>
              <a:rPr lang="en-US" sz="3200" b="1" baseline="-25000" dirty="0" smtClean="0">
                <a:solidFill>
                  <a:schemeClr val="tx1"/>
                </a:solidFill>
              </a:rPr>
              <a:t>2</a:t>
            </a:r>
            <a:r>
              <a:rPr lang="en-US" sz="3200" dirty="0" smtClean="0">
                <a:solidFill>
                  <a:schemeClr val="tx1"/>
                </a:solidFill>
              </a:rPr>
              <a:t>[</a:t>
            </a:r>
            <a:r>
              <a:rPr lang="en-US" sz="3200" dirty="0" smtClean="0"/>
              <a:t>v</a:t>
            </a:r>
            <a:r>
              <a:rPr lang="en-US" sz="3200" baseline="-25000" dirty="0" smtClean="0"/>
              <a:t>1</a:t>
            </a:r>
            <a:r>
              <a:rPr lang="en-US" sz="3200" dirty="0" smtClean="0"/>
              <a:t>, v</a:t>
            </a:r>
            <a:r>
              <a:rPr lang="en-US" sz="3200" baseline="-25000" dirty="0"/>
              <a:t>2</a:t>
            </a:r>
            <a:r>
              <a:rPr lang="en-US" sz="3200" dirty="0" smtClean="0"/>
              <a:t>, v</a:t>
            </a:r>
            <a:r>
              <a:rPr lang="en-US" sz="3200" baseline="-25000" dirty="0"/>
              <a:t>3</a:t>
            </a:r>
            <a:r>
              <a:rPr lang="en-US" sz="3200" dirty="0" smtClean="0"/>
              <a:t>, v</a:t>
            </a:r>
            <a:r>
              <a:rPr lang="en-US" sz="3200" baseline="-25000" dirty="0"/>
              <a:t>4</a:t>
            </a:r>
            <a:r>
              <a:rPr lang="en-US" sz="3200" dirty="0" smtClean="0"/>
              <a:t>, v</a:t>
            </a:r>
            <a:r>
              <a:rPr lang="en-US" sz="3200" baseline="-25000" dirty="0"/>
              <a:t>5</a:t>
            </a:r>
            <a:r>
              <a:rPr lang="en-US" sz="3200" dirty="0" smtClean="0"/>
              <a:t>, v</a:t>
            </a:r>
            <a:r>
              <a:rPr lang="en-US" sz="3200" baseline="-25000" dirty="0" smtClean="0"/>
              <a:t>6</a:t>
            </a:r>
            <a:r>
              <a:rPr lang="en-US" sz="3200" dirty="0" smtClean="0"/>
              <a:t>]  =  set of 0-chains</a:t>
            </a:r>
          </a:p>
          <a:p>
            <a:endParaRPr lang="en-US" sz="3200" dirty="0"/>
          </a:p>
          <a:p>
            <a:r>
              <a:rPr lang="en-US" sz="3200" dirty="0" smtClean="0"/>
              <a:t>C</a:t>
            </a:r>
            <a:r>
              <a:rPr lang="en-US" sz="3200" baseline="-25000" dirty="0"/>
              <a:t>1</a:t>
            </a:r>
            <a:r>
              <a:rPr lang="en-US" sz="3200" dirty="0" smtClean="0"/>
              <a:t> = </a:t>
            </a:r>
            <a:r>
              <a:rPr lang="en-US" sz="3200" b="1" dirty="0" smtClean="0">
                <a:solidFill>
                  <a:schemeClr val="tx1"/>
                </a:solidFill>
              </a:rPr>
              <a:t>Z</a:t>
            </a:r>
            <a:r>
              <a:rPr lang="en-US" sz="3200" b="1" baseline="-25000" dirty="0" smtClean="0">
                <a:solidFill>
                  <a:schemeClr val="tx1"/>
                </a:solidFill>
              </a:rPr>
              <a:t>2</a:t>
            </a:r>
            <a:r>
              <a:rPr lang="en-US" sz="3200" dirty="0" smtClean="0">
                <a:solidFill>
                  <a:schemeClr val="tx1"/>
                </a:solidFill>
              </a:rPr>
              <a:t>[</a:t>
            </a:r>
            <a:r>
              <a:rPr lang="en-US" sz="3200" dirty="0" smtClean="0"/>
              <a:t>e</a:t>
            </a:r>
            <a:r>
              <a:rPr lang="en-US" sz="3200" baseline="-25000" dirty="0" smtClean="0"/>
              <a:t>1</a:t>
            </a:r>
            <a:r>
              <a:rPr lang="en-US" sz="3200" dirty="0" smtClean="0"/>
              <a:t>, e</a:t>
            </a:r>
            <a:r>
              <a:rPr lang="en-US" sz="3200" baseline="-25000" dirty="0" smtClean="0"/>
              <a:t>2</a:t>
            </a:r>
            <a:r>
              <a:rPr lang="en-US" sz="3200" dirty="0" smtClean="0"/>
              <a:t>, e</a:t>
            </a:r>
            <a:r>
              <a:rPr lang="en-US" sz="3200" baseline="-25000" dirty="0" smtClean="0"/>
              <a:t>3</a:t>
            </a:r>
            <a:r>
              <a:rPr lang="en-US" sz="3200" dirty="0" smtClean="0"/>
              <a:t>, e</a:t>
            </a:r>
            <a:r>
              <a:rPr lang="en-US" sz="3200" baseline="-25000" dirty="0" smtClean="0"/>
              <a:t>4</a:t>
            </a:r>
            <a:r>
              <a:rPr lang="en-US" sz="3200" dirty="0" smtClean="0"/>
              <a:t>, e</a:t>
            </a:r>
            <a:r>
              <a:rPr lang="en-US" sz="3200" baseline="-25000" dirty="0" smtClean="0"/>
              <a:t>5</a:t>
            </a:r>
            <a:r>
              <a:rPr lang="en-US" sz="3200" dirty="0" smtClean="0"/>
              <a:t>]  =  set of 1-chains</a:t>
            </a:r>
          </a:p>
        </p:txBody>
      </p:sp>
      <p:sp>
        <p:nvSpPr>
          <p:cNvPr id="8" name="Rectangle 7"/>
          <p:cNvSpPr/>
          <p:nvPr/>
        </p:nvSpPr>
        <p:spPr>
          <a:xfrm>
            <a:off x="112722" y="146395"/>
            <a:ext cx="9031277" cy="523220"/>
          </a:xfrm>
          <a:prstGeom prst="rect">
            <a:avLst/>
          </a:prstGeom>
        </p:spPr>
        <p:txBody>
          <a:bodyPr wrap="square">
            <a:spAutoFit/>
          </a:bodyPr>
          <a:lstStyle/>
          <a:p>
            <a:pPr algn="ctr"/>
            <a:r>
              <a:rPr lang="en-US" sz="2800" dirty="0" smtClean="0"/>
              <a:t>Counting number of connected components using homology</a:t>
            </a:r>
          </a:p>
        </p:txBody>
      </p:sp>
    </p:spTree>
    <p:extLst>
      <p:ext uri="{BB962C8B-B14F-4D97-AF65-F5344CB8AC3E}">
        <p14:creationId xmlns:p14="http://schemas.microsoft.com/office/powerpoint/2010/main" val="34206448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p:cNvGrpSpPr/>
          <p:nvPr/>
        </p:nvGrpSpPr>
        <p:grpSpPr>
          <a:xfrm>
            <a:off x="4946201" y="723842"/>
            <a:ext cx="3382244" cy="2975810"/>
            <a:chOff x="793381" y="1412950"/>
            <a:chExt cx="3382244" cy="2975810"/>
          </a:xfrm>
        </p:grpSpPr>
        <p:grpSp>
          <p:nvGrpSpPr>
            <p:cNvPr id="21" name="Group 20"/>
            <p:cNvGrpSpPr/>
            <p:nvPr/>
          </p:nvGrpSpPr>
          <p:grpSpPr>
            <a:xfrm>
              <a:off x="1284670" y="2021707"/>
              <a:ext cx="2239703" cy="1987736"/>
              <a:chOff x="1088696" y="3397905"/>
              <a:chExt cx="2239703" cy="1987736"/>
            </a:xfrm>
          </p:grpSpPr>
          <p:sp>
            <p:nvSpPr>
              <p:cNvPr id="3" name="Isosceles Triangle 2"/>
              <p:cNvSpPr/>
              <p:nvPr/>
            </p:nvSpPr>
            <p:spPr>
              <a:xfrm>
                <a:off x="1284670" y="3565883"/>
                <a:ext cx="1959740" cy="1696575"/>
              </a:xfrm>
              <a:prstGeom prst="triangle">
                <a:avLst/>
              </a:prstGeom>
              <a:solidFill>
                <a:schemeClr val="tx2">
                  <a:lumMod val="40000"/>
                  <a:lumOff val="60000"/>
                </a:schemeClr>
              </a:solidFill>
              <a:ln w="1270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3"/>
              <p:cNvGrpSpPr/>
              <p:nvPr/>
            </p:nvGrpSpPr>
            <p:grpSpPr>
              <a:xfrm>
                <a:off x="1088696" y="5049686"/>
                <a:ext cx="2239703" cy="335955"/>
                <a:chOff x="2971800" y="2819400"/>
                <a:chExt cx="1021080" cy="182880"/>
              </a:xfrm>
            </p:grpSpPr>
            <p:sp>
              <p:nvSpPr>
                <p:cNvPr id="6" name="Oval 5"/>
                <p:cNvSpPr/>
                <p:nvPr/>
              </p:nvSpPr>
              <p:spPr>
                <a:xfrm>
                  <a:off x="2971800" y="2819400"/>
                  <a:ext cx="153162" cy="18288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3839718" y="2819400"/>
                  <a:ext cx="153162" cy="18288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 name="Oval 4"/>
              <p:cNvSpPr/>
              <p:nvPr/>
            </p:nvSpPr>
            <p:spPr>
              <a:xfrm>
                <a:off x="2090963" y="3397905"/>
                <a:ext cx="335955" cy="335955"/>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9" name="TextBox 38"/>
            <p:cNvSpPr txBox="1"/>
            <p:nvPr/>
          </p:nvSpPr>
          <p:spPr>
            <a:xfrm>
              <a:off x="3524373" y="3463651"/>
              <a:ext cx="651252" cy="584776"/>
            </a:xfrm>
            <a:prstGeom prst="rect">
              <a:avLst/>
            </a:prstGeom>
            <a:noFill/>
          </p:spPr>
          <p:txBody>
            <a:bodyPr wrap="square" rtlCol="0">
              <a:spAutoFit/>
            </a:bodyPr>
            <a:lstStyle/>
            <a:p>
              <a:r>
                <a:rPr lang="en-US" sz="3200" dirty="0" smtClean="0"/>
                <a:t>v</a:t>
              </a:r>
              <a:r>
                <a:rPr lang="en-US" sz="3200" baseline="-25000" dirty="0"/>
                <a:t>6</a:t>
              </a:r>
            </a:p>
          </p:txBody>
        </p:sp>
        <p:sp>
          <p:nvSpPr>
            <p:cNvPr id="40" name="TextBox 39"/>
            <p:cNvSpPr txBox="1"/>
            <p:nvPr/>
          </p:nvSpPr>
          <p:spPr>
            <a:xfrm>
              <a:off x="793381" y="3463651"/>
              <a:ext cx="651252" cy="584776"/>
            </a:xfrm>
            <a:prstGeom prst="rect">
              <a:avLst/>
            </a:prstGeom>
            <a:noFill/>
          </p:spPr>
          <p:txBody>
            <a:bodyPr wrap="square" rtlCol="0">
              <a:spAutoFit/>
            </a:bodyPr>
            <a:lstStyle/>
            <a:p>
              <a:r>
                <a:rPr lang="en-US" sz="3200" dirty="0" smtClean="0"/>
                <a:t>v</a:t>
              </a:r>
              <a:r>
                <a:rPr lang="en-US" sz="3200" baseline="-25000" dirty="0"/>
                <a:t>4</a:t>
              </a:r>
            </a:p>
          </p:txBody>
        </p:sp>
        <p:sp>
          <p:nvSpPr>
            <p:cNvPr id="41" name="TextBox 40"/>
            <p:cNvSpPr txBox="1"/>
            <p:nvPr/>
          </p:nvSpPr>
          <p:spPr>
            <a:xfrm>
              <a:off x="2263487" y="1412950"/>
              <a:ext cx="651252" cy="584776"/>
            </a:xfrm>
            <a:prstGeom prst="rect">
              <a:avLst/>
            </a:prstGeom>
            <a:noFill/>
          </p:spPr>
          <p:txBody>
            <a:bodyPr wrap="square" rtlCol="0">
              <a:spAutoFit/>
            </a:bodyPr>
            <a:lstStyle/>
            <a:p>
              <a:r>
                <a:rPr lang="en-US" sz="3200" dirty="0" smtClean="0"/>
                <a:t>v</a:t>
              </a:r>
              <a:r>
                <a:rPr lang="en-US" sz="3200" baseline="-25000" dirty="0"/>
                <a:t>5</a:t>
              </a:r>
            </a:p>
          </p:txBody>
        </p:sp>
        <p:sp>
          <p:nvSpPr>
            <p:cNvPr id="44" name="TextBox 43"/>
            <p:cNvSpPr txBox="1"/>
            <p:nvPr/>
          </p:nvSpPr>
          <p:spPr>
            <a:xfrm>
              <a:off x="1403746" y="2588847"/>
              <a:ext cx="651252" cy="584776"/>
            </a:xfrm>
            <a:prstGeom prst="rect">
              <a:avLst/>
            </a:prstGeom>
            <a:noFill/>
          </p:spPr>
          <p:txBody>
            <a:bodyPr wrap="square" rtlCol="0">
              <a:spAutoFit/>
            </a:bodyPr>
            <a:lstStyle/>
            <a:p>
              <a:r>
                <a:rPr lang="en-US" sz="3200" dirty="0" smtClean="0"/>
                <a:t>e</a:t>
              </a:r>
              <a:r>
                <a:rPr lang="en-US" sz="3200" baseline="-25000" dirty="0"/>
                <a:t>3</a:t>
              </a:r>
            </a:p>
          </p:txBody>
        </p:sp>
        <p:sp>
          <p:nvSpPr>
            <p:cNvPr id="46" name="TextBox 45"/>
            <p:cNvSpPr txBox="1"/>
            <p:nvPr/>
          </p:nvSpPr>
          <p:spPr>
            <a:xfrm>
              <a:off x="2263487" y="3803984"/>
              <a:ext cx="651252" cy="584776"/>
            </a:xfrm>
            <a:prstGeom prst="rect">
              <a:avLst/>
            </a:prstGeom>
            <a:noFill/>
          </p:spPr>
          <p:txBody>
            <a:bodyPr wrap="square" rtlCol="0">
              <a:spAutoFit/>
            </a:bodyPr>
            <a:lstStyle/>
            <a:p>
              <a:r>
                <a:rPr lang="en-US" sz="3200" dirty="0" smtClean="0"/>
                <a:t>e</a:t>
              </a:r>
              <a:r>
                <a:rPr lang="en-US" sz="3200" baseline="-25000" dirty="0"/>
                <a:t>5</a:t>
              </a:r>
            </a:p>
          </p:txBody>
        </p:sp>
        <p:sp>
          <p:nvSpPr>
            <p:cNvPr id="47" name="TextBox 46"/>
            <p:cNvSpPr txBox="1"/>
            <p:nvPr/>
          </p:nvSpPr>
          <p:spPr>
            <a:xfrm>
              <a:off x="2989958" y="2588847"/>
              <a:ext cx="651252" cy="584776"/>
            </a:xfrm>
            <a:prstGeom prst="rect">
              <a:avLst/>
            </a:prstGeom>
            <a:noFill/>
          </p:spPr>
          <p:txBody>
            <a:bodyPr wrap="square" rtlCol="0">
              <a:spAutoFit/>
            </a:bodyPr>
            <a:lstStyle/>
            <a:p>
              <a:r>
                <a:rPr lang="en-US" sz="3200" dirty="0" smtClean="0"/>
                <a:t>e</a:t>
              </a:r>
              <a:r>
                <a:rPr lang="en-US" sz="3200" baseline="-25000" dirty="0"/>
                <a:t>4</a:t>
              </a:r>
            </a:p>
          </p:txBody>
        </p:sp>
      </p:grpSp>
      <p:grpSp>
        <p:nvGrpSpPr>
          <p:cNvPr id="51" name="Group 50"/>
          <p:cNvGrpSpPr/>
          <p:nvPr/>
        </p:nvGrpSpPr>
        <p:grpSpPr>
          <a:xfrm>
            <a:off x="706671" y="723842"/>
            <a:ext cx="3409836" cy="2635477"/>
            <a:chOff x="5038682" y="1412950"/>
            <a:chExt cx="3409836" cy="2635477"/>
          </a:xfrm>
        </p:grpSpPr>
        <p:grpSp>
          <p:nvGrpSpPr>
            <p:cNvPr id="36" name="Group 35"/>
            <p:cNvGrpSpPr/>
            <p:nvPr/>
          </p:nvGrpSpPr>
          <p:grpSpPr>
            <a:xfrm>
              <a:off x="5537717" y="2021707"/>
              <a:ext cx="2239703" cy="1987736"/>
              <a:chOff x="4753821" y="2021707"/>
              <a:chExt cx="2239703" cy="1987736"/>
            </a:xfrm>
          </p:grpSpPr>
          <p:cxnSp>
            <p:nvCxnSpPr>
              <p:cNvPr id="29" name="Straight Connector 28"/>
              <p:cNvCxnSpPr/>
              <p:nvPr/>
            </p:nvCxnSpPr>
            <p:spPr>
              <a:xfrm>
                <a:off x="5933925" y="2176272"/>
                <a:ext cx="912912" cy="1655064"/>
              </a:xfrm>
              <a:prstGeom prst="line">
                <a:avLst/>
              </a:prstGeom>
              <a:ln w="127000">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4921799" y="2176272"/>
                <a:ext cx="1012126" cy="1655064"/>
              </a:xfrm>
              <a:prstGeom prst="line">
                <a:avLst/>
              </a:prstGeom>
              <a:ln w="127000">
                <a:solidFill>
                  <a:srgbClr val="008000"/>
                </a:solidFill>
              </a:ln>
            </p:spPr>
            <p:style>
              <a:lnRef idx="2">
                <a:schemeClr val="accent1"/>
              </a:lnRef>
              <a:fillRef idx="0">
                <a:schemeClr val="accent1"/>
              </a:fillRef>
              <a:effectRef idx="1">
                <a:schemeClr val="accent1"/>
              </a:effectRef>
              <a:fontRef idx="minor">
                <a:schemeClr val="tx1"/>
              </a:fontRef>
            </p:style>
          </p:cxnSp>
          <p:grpSp>
            <p:nvGrpSpPr>
              <p:cNvPr id="9" name="Group 8"/>
              <p:cNvGrpSpPr/>
              <p:nvPr/>
            </p:nvGrpSpPr>
            <p:grpSpPr>
              <a:xfrm>
                <a:off x="4753821" y="3673488"/>
                <a:ext cx="2239703" cy="335955"/>
                <a:chOff x="2971800" y="2819400"/>
                <a:chExt cx="1021080" cy="182880"/>
              </a:xfrm>
            </p:grpSpPr>
            <p:sp>
              <p:nvSpPr>
                <p:cNvPr id="10" name="Oval 9"/>
                <p:cNvSpPr/>
                <p:nvPr/>
              </p:nvSpPr>
              <p:spPr>
                <a:xfrm>
                  <a:off x="2971800" y="2819400"/>
                  <a:ext cx="153162" cy="18288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3839718" y="2819400"/>
                  <a:ext cx="153162" cy="18288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2" name="Oval 11"/>
              <p:cNvSpPr/>
              <p:nvPr/>
            </p:nvSpPr>
            <p:spPr>
              <a:xfrm>
                <a:off x="5756088" y="2021707"/>
                <a:ext cx="335955" cy="335955"/>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8" name="TextBox 37"/>
            <p:cNvSpPr txBox="1"/>
            <p:nvPr/>
          </p:nvSpPr>
          <p:spPr>
            <a:xfrm>
              <a:off x="5038682" y="3463651"/>
              <a:ext cx="651252" cy="584776"/>
            </a:xfrm>
            <a:prstGeom prst="rect">
              <a:avLst/>
            </a:prstGeom>
            <a:noFill/>
          </p:spPr>
          <p:txBody>
            <a:bodyPr wrap="square" rtlCol="0">
              <a:spAutoFit/>
            </a:bodyPr>
            <a:lstStyle/>
            <a:p>
              <a:r>
                <a:rPr lang="en-US" sz="3200" dirty="0" smtClean="0"/>
                <a:t>v</a:t>
              </a:r>
              <a:r>
                <a:rPr lang="en-US" sz="3200" baseline="-25000" dirty="0"/>
                <a:t>1</a:t>
              </a:r>
            </a:p>
          </p:txBody>
        </p:sp>
        <p:sp>
          <p:nvSpPr>
            <p:cNvPr id="42" name="TextBox 41"/>
            <p:cNvSpPr txBox="1"/>
            <p:nvPr/>
          </p:nvSpPr>
          <p:spPr>
            <a:xfrm>
              <a:off x="6531117" y="1412950"/>
              <a:ext cx="651252" cy="584776"/>
            </a:xfrm>
            <a:prstGeom prst="rect">
              <a:avLst/>
            </a:prstGeom>
            <a:noFill/>
          </p:spPr>
          <p:txBody>
            <a:bodyPr wrap="square" rtlCol="0">
              <a:spAutoFit/>
            </a:bodyPr>
            <a:lstStyle/>
            <a:p>
              <a:r>
                <a:rPr lang="en-US" sz="3200" dirty="0" smtClean="0"/>
                <a:t>v</a:t>
              </a:r>
              <a:r>
                <a:rPr lang="en-US" sz="3200" baseline="-25000" dirty="0"/>
                <a:t>2</a:t>
              </a:r>
            </a:p>
          </p:txBody>
        </p:sp>
        <p:sp>
          <p:nvSpPr>
            <p:cNvPr id="43" name="TextBox 42"/>
            <p:cNvSpPr txBox="1"/>
            <p:nvPr/>
          </p:nvSpPr>
          <p:spPr>
            <a:xfrm>
              <a:off x="7797266" y="3463651"/>
              <a:ext cx="651252" cy="584776"/>
            </a:xfrm>
            <a:prstGeom prst="rect">
              <a:avLst/>
            </a:prstGeom>
            <a:noFill/>
          </p:spPr>
          <p:txBody>
            <a:bodyPr wrap="square" rtlCol="0">
              <a:spAutoFit/>
            </a:bodyPr>
            <a:lstStyle/>
            <a:p>
              <a:r>
                <a:rPr lang="en-US" sz="3200" dirty="0" smtClean="0"/>
                <a:t>v</a:t>
              </a:r>
              <a:r>
                <a:rPr lang="en-US" sz="3200" baseline="-25000" dirty="0"/>
                <a:t>3</a:t>
              </a:r>
            </a:p>
          </p:txBody>
        </p:sp>
        <p:sp>
          <p:nvSpPr>
            <p:cNvPr id="48" name="TextBox 47"/>
            <p:cNvSpPr txBox="1"/>
            <p:nvPr/>
          </p:nvSpPr>
          <p:spPr>
            <a:xfrm>
              <a:off x="5598375" y="2588847"/>
              <a:ext cx="651252" cy="584776"/>
            </a:xfrm>
            <a:prstGeom prst="rect">
              <a:avLst/>
            </a:prstGeom>
            <a:noFill/>
          </p:spPr>
          <p:txBody>
            <a:bodyPr wrap="square" rtlCol="0">
              <a:spAutoFit/>
            </a:bodyPr>
            <a:lstStyle/>
            <a:p>
              <a:r>
                <a:rPr lang="en-US" sz="3200" dirty="0"/>
                <a:t>e</a:t>
              </a:r>
              <a:r>
                <a:rPr lang="en-US" sz="3200" baseline="-25000" dirty="0" smtClean="0"/>
                <a:t>1</a:t>
              </a:r>
              <a:endParaRPr lang="en-US" sz="3200" baseline="-25000" dirty="0"/>
            </a:p>
          </p:txBody>
        </p:sp>
        <p:sp>
          <p:nvSpPr>
            <p:cNvPr id="49" name="TextBox 48"/>
            <p:cNvSpPr txBox="1"/>
            <p:nvPr/>
          </p:nvSpPr>
          <p:spPr>
            <a:xfrm>
              <a:off x="7206718" y="2588847"/>
              <a:ext cx="651252" cy="584776"/>
            </a:xfrm>
            <a:prstGeom prst="rect">
              <a:avLst/>
            </a:prstGeom>
            <a:noFill/>
          </p:spPr>
          <p:txBody>
            <a:bodyPr wrap="square" rtlCol="0">
              <a:spAutoFit/>
            </a:bodyPr>
            <a:lstStyle/>
            <a:p>
              <a:r>
                <a:rPr lang="en-US" sz="3200" dirty="0" smtClean="0"/>
                <a:t>e</a:t>
              </a:r>
              <a:r>
                <a:rPr lang="en-US" sz="3200" baseline="-25000" dirty="0"/>
                <a:t>2</a:t>
              </a:r>
            </a:p>
          </p:txBody>
        </p:sp>
      </p:grpSp>
      <p:sp>
        <p:nvSpPr>
          <p:cNvPr id="8" name="Rectangle 7"/>
          <p:cNvSpPr/>
          <p:nvPr/>
        </p:nvSpPr>
        <p:spPr>
          <a:xfrm>
            <a:off x="112722" y="146395"/>
            <a:ext cx="9031277" cy="523220"/>
          </a:xfrm>
          <a:prstGeom prst="rect">
            <a:avLst/>
          </a:prstGeom>
        </p:spPr>
        <p:txBody>
          <a:bodyPr wrap="square">
            <a:spAutoFit/>
          </a:bodyPr>
          <a:lstStyle/>
          <a:p>
            <a:pPr algn="ctr"/>
            <a:r>
              <a:rPr lang="en-US" sz="2800" dirty="0" smtClean="0"/>
              <a:t>Counting number of connected components using homology</a:t>
            </a:r>
          </a:p>
        </p:txBody>
      </p:sp>
    </p:spTree>
    <p:extLst>
      <p:ext uri="{BB962C8B-B14F-4D97-AF65-F5344CB8AC3E}">
        <p14:creationId xmlns:p14="http://schemas.microsoft.com/office/powerpoint/2010/main" val="30801824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Creating a simplicial complex</a:t>
            </a:r>
            <a:endParaRPr lang="en-US" sz="3200" dirty="0">
              <a:solidFill>
                <a:schemeClr val="tx1"/>
              </a:solidFill>
            </a:endParaRPr>
          </a:p>
        </p:txBody>
      </p:sp>
      <p:sp>
        <p:nvSpPr>
          <p:cNvPr id="2" name="TextBox 1"/>
          <p:cNvSpPr txBox="1"/>
          <p:nvPr/>
        </p:nvSpPr>
        <p:spPr>
          <a:xfrm>
            <a:off x="325627" y="4585971"/>
            <a:ext cx="8961395" cy="2185214"/>
          </a:xfrm>
          <a:prstGeom prst="rect">
            <a:avLst/>
          </a:prstGeom>
          <a:noFill/>
        </p:spPr>
        <p:txBody>
          <a:bodyPr wrap="square" rtlCol="0">
            <a:spAutoFit/>
          </a:bodyPr>
          <a:lstStyle/>
          <a:p>
            <a:r>
              <a:rPr lang="en-US" sz="3200" dirty="0" smtClean="0"/>
              <a:t>0.)  Start by adding 0-dimensional data points </a:t>
            </a:r>
            <a:endParaRPr lang="en-US" sz="3200" dirty="0"/>
          </a:p>
          <a:p>
            <a:endParaRPr lang="en-US" sz="800" dirty="0" smtClean="0"/>
          </a:p>
          <a:p>
            <a:r>
              <a:rPr lang="en-US" sz="3200" dirty="0" smtClean="0">
                <a:solidFill>
                  <a:srgbClr val="0000FF"/>
                </a:solidFill>
              </a:rPr>
              <a:t>Note:  we only need a definition of closeness between data points.  The data points do not need to be actual points in </a:t>
            </a:r>
            <a:r>
              <a:rPr lang="en-US" sz="3200" dirty="0" err="1" smtClean="0">
                <a:solidFill>
                  <a:srgbClr val="0000FF"/>
                </a:solidFill>
              </a:rPr>
              <a:t>R</a:t>
            </a:r>
            <a:r>
              <a:rPr lang="en-US" sz="3200" baseline="30000" dirty="0" err="1" smtClean="0">
                <a:solidFill>
                  <a:srgbClr val="0000FF"/>
                </a:solidFill>
              </a:rPr>
              <a:t>n</a:t>
            </a:r>
            <a:endParaRPr lang="en-US" sz="3200" baseline="30000" dirty="0" smtClean="0">
              <a:solidFill>
                <a:srgbClr val="0000FF"/>
              </a:solidFill>
            </a:endParaRPr>
          </a:p>
        </p:txBody>
      </p:sp>
      <p:pic>
        <p:nvPicPr>
          <p:cNvPr id="11" name="Picture 10" descr="0simplex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396" y="1227496"/>
            <a:ext cx="6438900" cy="3403600"/>
          </a:xfrm>
          <a:prstGeom prst="rect">
            <a:avLst/>
          </a:prstGeom>
        </p:spPr>
      </p:pic>
    </p:spTree>
    <p:extLst>
      <p:ext uri="{BB962C8B-B14F-4D97-AF65-F5344CB8AC3E}">
        <p14:creationId xmlns:p14="http://schemas.microsoft.com/office/powerpoint/2010/main" val="6493999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p:cNvGrpSpPr/>
          <p:nvPr/>
        </p:nvGrpSpPr>
        <p:grpSpPr>
          <a:xfrm>
            <a:off x="4946201" y="406370"/>
            <a:ext cx="3382244" cy="2975810"/>
            <a:chOff x="793381" y="1412950"/>
            <a:chExt cx="3382244" cy="2975810"/>
          </a:xfrm>
        </p:grpSpPr>
        <p:grpSp>
          <p:nvGrpSpPr>
            <p:cNvPr id="21" name="Group 20"/>
            <p:cNvGrpSpPr/>
            <p:nvPr/>
          </p:nvGrpSpPr>
          <p:grpSpPr>
            <a:xfrm>
              <a:off x="1284670" y="2021707"/>
              <a:ext cx="2239703" cy="1987736"/>
              <a:chOff x="1088696" y="3397905"/>
              <a:chExt cx="2239703" cy="1987736"/>
            </a:xfrm>
          </p:grpSpPr>
          <p:sp>
            <p:nvSpPr>
              <p:cNvPr id="3" name="Isosceles Triangle 2"/>
              <p:cNvSpPr/>
              <p:nvPr/>
            </p:nvSpPr>
            <p:spPr>
              <a:xfrm>
                <a:off x="1284670" y="3565883"/>
                <a:ext cx="1959740" cy="1696575"/>
              </a:xfrm>
              <a:prstGeom prst="triangle">
                <a:avLst/>
              </a:prstGeom>
              <a:solidFill>
                <a:schemeClr val="tx2">
                  <a:lumMod val="40000"/>
                  <a:lumOff val="60000"/>
                </a:schemeClr>
              </a:solidFill>
              <a:ln w="1270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3"/>
              <p:cNvGrpSpPr/>
              <p:nvPr/>
            </p:nvGrpSpPr>
            <p:grpSpPr>
              <a:xfrm>
                <a:off x="1088696" y="5049686"/>
                <a:ext cx="2239703" cy="335955"/>
                <a:chOff x="2971800" y="2819400"/>
                <a:chExt cx="1021080" cy="182880"/>
              </a:xfrm>
            </p:grpSpPr>
            <p:sp>
              <p:nvSpPr>
                <p:cNvPr id="6" name="Oval 5"/>
                <p:cNvSpPr/>
                <p:nvPr/>
              </p:nvSpPr>
              <p:spPr>
                <a:xfrm>
                  <a:off x="2971800" y="2819400"/>
                  <a:ext cx="153162" cy="18288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3839718" y="2819400"/>
                  <a:ext cx="153162" cy="18288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 name="Oval 4"/>
              <p:cNvSpPr/>
              <p:nvPr/>
            </p:nvSpPr>
            <p:spPr>
              <a:xfrm>
                <a:off x="2090963" y="3397905"/>
                <a:ext cx="335955" cy="335955"/>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9" name="TextBox 38"/>
            <p:cNvSpPr txBox="1"/>
            <p:nvPr/>
          </p:nvSpPr>
          <p:spPr>
            <a:xfrm>
              <a:off x="3524373" y="3463651"/>
              <a:ext cx="651252" cy="584776"/>
            </a:xfrm>
            <a:prstGeom prst="rect">
              <a:avLst/>
            </a:prstGeom>
            <a:noFill/>
          </p:spPr>
          <p:txBody>
            <a:bodyPr wrap="square" rtlCol="0">
              <a:spAutoFit/>
            </a:bodyPr>
            <a:lstStyle/>
            <a:p>
              <a:r>
                <a:rPr lang="en-US" sz="3200" dirty="0" smtClean="0"/>
                <a:t>v</a:t>
              </a:r>
              <a:r>
                <a:rPr lang="en-US" sz="3200" baseline="-25000" dirty="0"/>
                <a:t>6</a:t>
              </a:r>
            </a:p>
          </p:txBody>
        </p:sp>
        <p:sp>
          <p:nvSpPr>
            <p:cNvPr id="40" name="TextBox 39"/>
            <p:cNvSpPr txBox="1"/>
            <p:nvPr/>
          </p:nvSpPr>
          <p:spPr>
            <a:xfrm>
              <a:off x="793381" y="3463651"/>
              <a:ext cx="651252" cy="584776"/>
            </a:xfrm>
            <a:prstGeom prst="rect">
              <a:avLst/>
            </a:prstGeom>
            <a:noFill/>
          </p:spPr>
          <p:txBody>
            <a:bodyPr wrap="square" rtlCol="0">
              <a:spAutoFit/>
            </a:bodyPr>
            <a:lstStyle/>
            <a:p>
              <a:r>
                <a:rPr lang="en-US" sz="3200" dirty="0" smtClean="0"/>
                <a:t>v</a:t>
              </a:r>
              <a:r>
                <a:rPr lang="en-US" sz="3200" baseline="-25000" dirty="0"/>
                <a:t>4</a:t>
              </a:r>
            </a:p>
          </p:txBody>
        </p:sp>
        <p:sp>
          <p:nvSpPr>
            <p:cNvPr id="41" name="TextBox 40"/>
            <p:cNvSpPr txBox="1"/>
            <p:nvPr/>
          </p:nvSpPr>
          <p:spPr>
            <a:xfrm>
              <a:off x="2263487" y="1412950"/>
              <a:ext cx="651252" cy="584776"/>
            </a:xfrm>
            <a:prstGeom prst="rect">
              <a:avLst/>
            </a:prstGeom>
            <a:noFill/>
          </p:spPr>
          <p:txBody>
            <a:bodyPr wrap="square" rtlCol="0">
              <a:spAutoFit/>
            </a:bodyPr>
            <a:lstStyle/>
            <a:p>
              <a:r>
                <a:rPr lang="en-US" sz="3200" dirty="0" smtClean="0"/>
                <a:t>v</a:t>
              </a:r>
              <a:r>
                <a:rPr lang="en-US" sz="3200" baseline="-25000" dirty="0"/>
                <a:t>5</a:t>
              </a:r>
            </a:p>
          </p:txBody>
        </p:sp>
        <p:sp>
          <p:nvSpPr>
            <p:cNvPr id="44" name="TextBox 43"/>
            <p:cNvSpPr txBox="1"/>
            <p:nvPr/>
          </p:nvSpPr>
          <p:spPr>
            <a:xfrm>
              <a:off x="1403746" y="2588847"/>
              <a:ext cx="651252" cy="584776"/>
            </a:xfrm>
            <a:prstGeom prst="rect">
              <a:avLst/>
            </a:prstGeom>
            <a:noFill/>
          </p:spPr>
          <p:txBody>
            <a:bodyPr wrap="square" rtlCol="0">
              <a:spAutoFit/>
            </a:bodyPr>
            <a:lstStyle/>
            <a:p>
              <a:r>
                <a:rPr lang="en-US" sz="3200" dirty="0" smtClean="0"/>
                <a:t>e</a:t>
              </a:r>
              <a:r>
                <a:rPr lang="en-US" sz="3200" baseline="-25000" dirty="0"/>
                <a:t>3</a:t>
              </a:r>
            </a:p>
          </p:txBody>
        </p:sp>
        <p:sp>
          <p:nvSpPr>
            <p:cNvPr id="46" name="TextBox 45"/>
            <p:cNvSpPr txBox="1"/>
            <p:nvPr/>
          </p:nvSpPr>
          <p:spPr>
            <a:xfrm>
              <a:off x="2263487" y="3803984"/>
              <a:ext cx="651252" cy="584776"/>
            </a:xfrm>
            <a:prstGeom prst="rect">
              <a:avLst/>
            </a:prstGeom>
            <a:noFill/>
          </p:spPr>
          <p:txBody>
            <a:bodyPr wrap="square" rtlCol="0">
              <a:spAutoFit/>
            </a:bodyPr>
            <a:lstStyle/>
            <a:p>
              <a:r>
                <a:rPr lang="en-US" sz="3200" dirty="0" smtClean="0"/>
                <a:t>e</a:t>
              </a:r>
              <a:r>
                <a:rPr lang="en-US" sz="3200" baseline="-25000" dirty="0"/>
                <a:t>5</a:t>
              </a:r>
            </a:p>
          </p:txBody>
        </p:sp>
        <p:sp>
          <p:nvSpPr>
            <p:cNvPr id="47" name="TextBox 46"/>
            <p:cNvSpPr txBox="1"/>
            <p:nvPr/>
          </p:nvSpPr>
          <p:spPr>
            <a:xfrm>
              <a:off x="2989958" y="2588847"/>
              <a:ext cx="651252" cy="584776"/>
            </a:xfrm>
            <a:prstGeom prst="rect">
              <a:avLst/>
            </a:prstGeom>
            <a:noFill/>
          </p:spPr>
          <p:txBody>
            <a:bodyPr wrap="square" rtlCol="0">
              <a:spAutoFit/>
            </a:bodyPr>
            <a:lstStyle/>
            <a:p>
              <a:r>
                <a:rPr lang="en-US" sz="3200" dirty="0" smtClean="0"/>
                <a:t>e</a:t>
              </a:r>
              <a:r>
                <a:rPr lang="en-US" sz="3200" baseline="-25000" dirty="0"/>
                <a:t>4</a:t>
              </a:r>
            </a:p>
          </p:txBody>
        </p:sp>
      </p:grpSp>
      <p:grpSp>
        <p:nvGrpSpPr>
          <p:cNvPr id="51" name="Group 50"/>
          <p:cNvGrpSpPr/>
          <p:nvPr/>
        </p:nvGrpSpPr>
        <p:grpSpPr>
          <a:xfrm>
            <a:off x="706671" y="406370"/>
            <a:ext cx="3409836" cy="2635477"/>
            <a:chOff x="5038682" y="1412950"/>
            <a:chExt cx="3409836" cy="2635477"/>
          </a:xfrm>
        </p:grpSpPr>
        <p:grpSp>
          <p:nvGrpSpPr>
            <p:cNvPr id="36" name="Group 35"/>
            <p:cNvGrpSpPr/>
            <p:nvPr/>
          </p:nvGrpSpPr>
          <p:grpSpPr>
            <a:xfrm>
              <a:off x="5537717" y="2021707"/>
              <a:ext cx="2239703" cy="1987736"/>
              <a:chOff x="4753821" y="2021707"/>
              <a:chExt cx="2239703" cy="1987736"/>
            </a:xfrm>
          </p:grpSpPr>
          <p:cxnSp>
            <p:nvCxnSpPr>
              <p:cNvPr id="29" name="Straight Connector 28"/>
              <p:cNvCxnSpPr/>
              <p:nvPr/>
            </p:nvCxnSpPr>
            <p:spPr>
              <a:xfrm>
                <a:off x="5933925" y="2176272"/>
                <a:ext cx="912912" cy="1655064"/>
              </a:xfrm>
              <a:prstGeom prst="line">
                <a:avLst/>
              </a:prstGeom>
              <a:ln w="127000">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4921799" y="2176272"/>
                <a:ext cx="1012126" cy="1655064"/>
              </a:xfrm>
              <a:prstGeom prst="line">
                <a:avLst/>
              </a:prstGeom>
              <a:ln w="127000">
                <a:solidFill>
                  <a:srgbClr val="008000"/>
                </a:solidFill>
              </a:ln>
            </p:spPr>
            <p:style>
              <a:lnRef idx="2">
                <a:schemeClr val="accent1"/>
              </a:lnRef>
              <a:fillRef idx="0">
                <a:schemeClr val="accent1"/>
              </a:fillRef>
              <a:effectRef idx="1">
                <a:schemeClr val="accent1"/>
              </a:effectRef>
              <a:fontRef idx="minor">
                <a:schemeClr val="tx1"/>
              </a:fontRef>
            </p:style>
          </p:cxnSp>
          <p:grpSp>
            <p:nvGrpSpPr>
              <p:cNvPr id="9" name="Group 8"/>
              <p:cNvGrpSpPr/>
              <p:nvPr/>
            </p:nvGrpSpPr>
            <p:grpSpPr>
              <a:xfrm>
                <a:off x="4753821" y="3673488"/>
                <a:ext cx="2239703" cy="335955"/>
                <a:chOff x="2971800" y="2819400"/>
                <a:chExt cx="1021080" cy="182880"/>
              </a:xfrm>
            </p:grpSpPr>
            <p:sp>
              <p:nvSpPr>
                <p:cNvPr id="10" name="Oval 9"/>
                <p:cNvSpPr/>
                <p:nvPr/>
              </p:nvSpPr>
              <p:spPr>
                <a:xfrm>
                  <a:off x="2971800" y="2819400"/>
                  <a:ext cx="153162" cy="18288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3839718" y="2819400"/>
                  <a:ext cx="153162" cy="18288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2" name="Oval 11"/>
              <p:cNvSpPr/>
              <p:nvPr/>
            </p:nvSpPr>
            <p:spPr>
              <a:xfrm>
                <a:off x="5756088" y="2021707"/>
                <a:ext cx="335955" cy="335955"/>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8" name="TextBox 37"/>
            <p:cNvSpPr txBox="1"/>
            <p:nvPr/>
          </p:nvSpPr>
          <p:spPr>
            <a:xfrm>
              <a:off x="5038682" y="3463651"/>
              <a:ext cx="651252" cy="584776"/>
            </a:xfrm>
            <a:prstGeom prst="rect">
              <a:avLst/>
            </a:prstGeom>
            <a:noFill/>
          </p:spPr>
          <p:txBody>
            <a:bodyPr wrap="square" rtlCol="0">
              <a:spAutoFit/>
            </a:bodyPr>
            <a:lstStyle/>
            <a:p>
              <a:r>
                <a:rPr lang="en-US" sz="3200" dirty="0" smtClean="0"/>
                <a:t>v</a:t>
              </a:r>
              <a:r>
                <a:rPr lang="en-US" sz="3200" baseline="-25000" dirty="0"/>
                <a:t>1</a:t>
              </a:r>
            </a:p>
          </p:txBody>
        </p:sp>
        <p:sp>
          <p:nvSpPr>
            <p:cNvPr id="42" name="TextBox 41"/>
            <p:cNvSpPr txBox="1"/>
            <p:nvPr/>
          </p:nvSpPr>
          <p:spPr>
            <a:xfrm>
              <a:off x="6531117" y="1412950"/>
              <a:ext cx="651252" cy="584776"/>
            </a:xfrm>
            <a:prstGeom prst="rect">
              <a:avLst/>
            </a:prstGeom>
            <a:noFill/>
          </p:spPr>
          <p:txBody>
            <a:bodyPr wrap="square" rtlCol="0">
              <a:spAutoFit/>
            </a:bodyPr>
            <a:lstStyle/>
            <a:p>
              <a:r>
                <a:rPr lang="en-US" sz="3200" dirty="0" smtClean="0"/>
                <a:t>v</a:t>
              </a:r>
              <a:r>
                <a:rPr lang="en-US" sz="3200" baseline="-25000" dirty="0"/>
                <a:t>2</a:t>
              </a:r>
            </a:p>
          </p:txBody>
        </p:sp>
        <p:sp>
          <p:nvSpPr>
            <p:cNvPr id="43" name="TextBox 42"/>
            <p:cNvSpPr txBox="1"/>
            <p:nvPr/>
          </p:nvSpPr>
          <p:spPr>
            <a:xfrm>
              <a:off x="7797266" y="3463651"/>
              <a:ext cx="651252" cy="584776"/>
            </a:xfrm>
            <a:prstGeom prst="rect">
              <a:avLst/>
            </a:prstGeom>
            <a:noFill/>
          </p:spPr>
          <p:txBody>
            <a:bodyPr wrap="square" rtlCol="0">
              <a:spAutoFit/>
            </a:bodyPr>
            <a:lstStyle/>
            <a:p>
              <a:r>
                <a:rPr lang="en-US" sz="3200" dirty="0" smtClean="0"/>
                <a:t>v</a:t>
              </a:r>
              <a:r>
                <a:rPr lang="en-US" sz="3200" baseline="-25000" dirty="0"/>
                <a:t>3</a:t>
              </a:r>
            </a:p>
          </p:txBody>
        </p:sp>
        <p:sp>
          <p:nvSpPr>
            <p:cNvPr id="48" name="TextBox 47"/>
            <p:cNvSpPr txBox="1"/>
            <p:nvPr/>
          </p:nvSpPr>
          <p:spPr>
            <a:xfrm>
              <a:off x="5598375" y="2588847"/>
              <a:ext cx="651252" cy="584776"/>
            </a:xfrm>
            <a:prstGeom prst="rect">
              <a:avLst/>
            </a:prstGeom>
            <a:noFill/>
          </p:spPr>
          <p:txBody>
            <a:bodyPr wrap="square" rtlCol="0">
              <a:spAutoFit/>
            </a:bodyPr>
            <a:lstStyle/>
            <a:p>
              <a:r>
                <a:rPr lang="en-US" sz="3200" dirty="0"/>
                <a:t>e</a:t>
              </a:r>
              <a:r>
                <a:rPr lang="en-US" sz="3200" baseline="-25000" dirty="0" smtClean="0"/>
                <a:t>1</a:t>
              </a:r>
              <a:endParaRPr lang="en-US" sz="3200" baseline="-25000" dirty="0"/>
            </a:p>
          </p:txBody>
        </p:sp>
        <p:sp>
          <p:nvSpPr>
            <p:cNvPr id="49" name="TextBox 48"/>
            <p:cNvSpPr txBox="1"/>
            <p:nvPr/>
          </p:nvSpPr>
          <p:spPr>
            <a:xfrm>
              <a:off x="7206718" y="2588847"/>
              <a:ext cx="651252" cy="584776"/>
            </a:xfrm>
            <a:prstGeom prst="rect">
              <a:avLst/>
            </a:prstGeom>
            <a:noFill/>
          </p:spPr>
          <p:txBody>
            <a:bodyPr wrap="square" rtlCol="0">
              <a:spAutoFit/>
            </a:bodyPr>
            <a:lstStyle/>
            <a:p>
              <a:r>
                <a:rPr lang="en-US" sz="3200" dirty="0" smtClean="0"/>
                <a:t>e</a:t>
              </a:r>
              <a:r>
                <a:rPr lang="en-US" sz="3200" baseline="-25000" dirty="0"/>
                <a:t>2</a:t>
              </a:r>
            </a:p>
          </p:txBody>
        </p:sp>
      </p:grpSp>
      <p:sp>
        <p:nvSpPr>
          <p:cNvPr id="8" name="Rectangle 7"/>
          <p:cNvSpPr/>
          <p:nvPr/>
        </p:nvSpPr>
        <p:spPr>
          <a:xfrm>
            <a:off x="112722" y="146395"/>
            <a:ext cx="9031277" cy="523220"/>
          </a:xfrm>
          <a:prstGeom prst="rect">
            <a:avLst/>
          </a:prstGeom>
        </p:spPr>
        <p:txBody>
          <a:bodyPr wrap="square">
            <a:spAutoFit/>
          </a:bodyPr>
          <a:lstStyle/>
          <a:p>
            <a:pPr algn="ctr"/>
            <a:r>
              <a:rPr lang="en-US" sz="2800" dirty="0" smtClean="0"/>
              <a:t>Counting number of connected components using homology</a:t>
            </a:r>
          </a:p>
        </p:txBody>
      </p:sp>
      <p:grpSp>
        <p:nvGrpSpPr>
          <p:cNvPr id="18" name="Group 17"/>
          <p:cNvGrpSpPr/>
          <p:nvPr/>
        </p:nvGrpSpPr>
        <p:grpSpPr>
          <a:xfrm>
            <a:off x="676577" y="3338705"/>
            <a:ext cx="3460093" cy="736182"/>
            <a:chOff x="3256081" y="3795071"/>
            <a:chExt cx="3460093" cy="736182"/>
          </a:xfrm>
        </p:grpSpPr>
        <p:grpSp>
          <p:nvGrpSpPr>
            <p:cNvPr id="45" name="Group 44"/>
            <p:cNvGrpSpPr/>
            <p:nvPr/>
          </p:nvGrpSpPr>
          <p:grpSpPr>
            <a:xfrm>
              <a:off x="3256081" y="3854597"/>
              <a:ext cx="699555" cy="676656"/>
              <a:chOff x="658368" y="5669280"/>
              <a:chExt cx="699555" cy="676656"/>
            </a:xfrm>
          </p:grpSpPr>
          <p:sp>
            <p:nvSpPr>
              <p:cNvPr id="52" name="Arc 51"/>
              <p:cNvSpPr/>
              <p:nvPr/>
            </p:nvSpPr>
            <p:spPr>
              <a:xfrm rot="240000">
                <a:off x="658368" y="5779008"/>
                <a:ext cx="374904" cy="566928"/>
              </a:xfrm>
              <a:prstGeom prst="arc">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 name="TextBox 52"/>
              <p:cNvSpPr txBox="1"/>
              <p:nvPr/>
            </p:nvSpPr>
            <p:spPr>
              <a:xfrm>
                <a:off x="768096" y="5669280"/>
                <a:ext cx="589827" cy="584776"/>
              </a:xfrm>
              <a:prstGeom prst="rect">
                <a:avLst/>
              </a:prstGeom>
              <a:noFill/>
            </p:spPr>
            <p:txBody>
              <a:bodyPr wrap="square" rtlCol="0">
                <a:spAutoFit/>
              </a:bodyPr>
              <a:lstStyle/>
              <a:p>
                <a:r>
                  <a:rPr lang="en-US" sz="3200" dirty="0" smtClean="0"/>
                  <a:t>o</a:t>
                </a:r>
              </a:p>
            </p:txBody>
          </p:sp>
        </p:grpSp>
        <p:sp>
          <p:nvSpPr>
            <p:cNvPr id="16" name="TextBox 15"/>
            <p:cNvSpPr txBox="1"/>
            <p:nvPr/>
          </p:nvSpPr>
          <p:spPr>
            <a:xfrm>
              <a:off x="3590764" y="3795071"/>
              <a:ext cx="3125410" cy="584776"/>
            </a:xfrm>
            <a:prstGeom prst="rect">
              <a:avLst/>
            </a:prstGeom>
            <a:noFill/>
          </p:spPr>
          <p:txBody>
            <a:bodyPr wrap="square" rtlCol="0">
              <a:spAutoFit/>
            </a:bodyPr>
            <a:lstStyle/>
            <a:p>
              <a:r>
                <a:rPr lang="en-US" sz="3200" dirty="0" smtClean="0"/>
                <a:t>(e</a:t>
              </a:r>
              <a:r>
                <a:rPr lang="en-US" sz="3200" baseline="-25000" dirty="0" smtClean="0"/>
                <a:t>1</a:t>
              </a:r>
              <a:r>
                <a:rPr lang="en-US" sz="3200" dirty="0" smtClean="0"/>
                <a:t>) = v</a:t>
              </a:r>
              <a:r>
                <a:rPr lang="en-US" sz="3200" baseline="-25000" dirty="0" smtClean="0"/>
                <a:t>1</a:t>
              </a:r>
              <a:r>
                <a:rPr lang="en-US" sz="3200" dirty="0" smtClean="0"/>
                <a:t> + v</a:t>
              </a:r>
              <a:r>
                <a:rPr lang="en-US" sz="3200" baseline="-25000" dirty="0" smtClean="0"/>
                <a:t>2</a:t>
              </a:r>
            </a:p>
          </p:txBody>
        </p:sp>
      </p:grpSp>
      <p:grpSp>
        <p:nvGrpSpPr>
          <p:cNvPr id="54" name="Group 53"/>
          <p:cNvGrpSpPr/>
          <p:nvPr/>
        </p:nvGrpSpPr>
        <p:grpSpPr>
          <a:xfrm>
            <a:off x="676577" y="4006997"/>
            <a:ext cx="3460093" cy="696498"/>
            <a:chOff x="3256081" y="3834755"/>
            <a:chExt cx="3460093" cy="696498"/>
          </a:xfrm>
        </p:grpSpPr>
        <p:grpSp>
          <p:nvGrpSpPr>
            <p:cNvPr id="55" name="Group 54"/>
            <p:cNvGrpSpPr/>
            <p:nvPr/>
          </p:nvGrpSpPr>
          <p:grpSpPr>
            <a:xfrm>
              <a:off x="3256081" y="3854597"/>
              <a:ext cx="699555" cy="676656"/>
              <a:chOff x="658368" y="5669280"/>
              <a:chExt cx="699555" cy="676656"/>
            </a:xfrm>
          </p:grpSpPr>
          <p:sp>
            <p:nvSpPr>
              <p:cNvPr id="57" name="Arc 56"/>
              <p:cNvSpPr/>
              <p:nvPr/>
            </p:nvSpPr>
            <p:spPr>
              <a:xfrm rot="240000">
                <a:off x="658368" y="5779008"/>
                <a:ext cx="374904" cy="566928"/>
              </a:xfrm>
              <a:prstGeom prst="arc">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 name="TextBox 57"/>
              <p:cNvSpPr txBox="1"/>
              <p:nvPr/>
            </p:nvSpPr>
            <p:spPr>
              <a:xfrm>
                <a:off x="768096" y="5669280"/>
                <a:ext cx="589827" cy="584776"/>
              </a:xfrm>
              <a:prstGeom prst="rect">
                <a:avLst/>
              </a:prstGeom>
              <a:noFill/>
            </p:spPr>
            <p:txBody>
              <a:bodyPr wrap="square" rtlCol="0">
                <a:spAutoFit/>
              </a:bodyPr>
              <a:lstStyle/>
              <a:p>
                <a:r>
                  <a:rPr lang="en-US" sz="3200" dirty="0" smtClean="0"/>
                  <a:t>o</a:t>
                </a:r>
              </a:p>
            </p:txBody>
          </p:sp>
        </p:grpSp>
        <p:sp>
          <p:nvSpPr>
            <p:cNvPr id="56" name="TextBox 55"/>
            <p:cNvSpPr txBox="1"/>
            <p:nvPr/>
          </p:nvSpPr>
          <p:spPr>
            <a:xfrm>
              <a:off x="3590764" y="3834755"/>
              <a:ext cx="3125410" cy="584776"/>
            </a:xfrm>
            <a:prstGeom prst="rect">
              <a:avLst/>
            </a:prstGeom>
            <a:noFill/>
          </p:spPr>
          <p:txBody>
            <a:bodyPr wrap="square" rtlCol="0">
              <a:spAutoFit/>
            </a:bodyPr>
            <a:lstStyle/>
            <a:p>
              <a:r>
                <a:rPr lang="en-US" sz="3200" dirty="0" smtClean="0"/>
                <a:t>(e</a:t>
              </a:r>
              <a:r>
                <a:rPr lang="en-US" sz="3200" baseline="-25000" dirty="0"/>
                <a:t>2</a:t>
              </a:r>
              <a:r>
                <a:rPr lang="en-US" sz="3200" dirty="0" smtClean="0"/>
                <a:t>) = v</a:t>
              </a:r>
              <a:r>
                <a:rPr lang="en-US" sz="3200" baseline="-25000" dirty="0" smtClean="0"/>
                <a:t>2</a:t>
              </a:r>
              <a:r>
                <a:rPr lang="en-US" sz="3200" dirty="0" smtClean="0"/>
                <a:t> + v</a:t>
              </a:r>
              <a:r>
                <a:rPr lang="en-US" sz="3200" baseline="-25000" dirty="0"/>
                <a:t>3</a:t>
              </a:r>
              <a:endParaRPr lang="en-US" sz="3200" baseline="-25000" dirty="0" smtClean="0"/>
            </a:p>
          </p:txBody>
        </p:sp>
      </p:grpSp>
      <p:grpSp>
        <p:nvGrpSpPr>
          <p:cNvPr id="59" name="Group 58"/>
          <p:cNvGrpSpPr/>
          <p:nvPr/>
        </p:nvGrpSpPr>
        <p:grpSpPr>
          <a:xfrm>
            <a:off x="676577" y="4695131"/>
            <a:ext cx="3460093" cy="736182"/>
            <a:chOff x="3256081" y="3795071"/>
            <a:chExt cx="3460093" cy="736182"/>
          </a:xfrm>
        </p:grpSpPr>
        <p:grpSp>
          <p:nvGrpSpPr>
            <p:cNvPr id="60" name="Group 59"/>
            <p:cNvGrpSpPr/>
            <p:nvPr/>
          </p:nvGrpSpPr>
          <p:grpSpPr>
            <a:xfrm>
              <a:off x="3256081" y="3854597"/>
              <a:ext cx="699555" cy="676656"/>
              <a:chOff x="658368" y="5669280"/>
              <a:chExt cx="699555" cy="676656"/>
            </a:xfrm>
          </p:grpSpPr>
          <p:sp>
            <p:nvSpPr>
              <p:cNvPr id="62" name="Arc 61"/>
              <p:cNvSpPr/>
              <p:nvPr/>
            </p:nvSpPr>
            <p:spPr>
              <a:xfrm rot="240000">
                <a:off x="658368" y="5779008"/>
                <a:ext cx="374904" cy="566928"/>
              </a:xfrm>
              <a:prstGeom prst="arc">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3" name="TextBox 62"/>
              <p:cNvSpPr txBox="1"/>
              <p:nvPr/>
            </p:nvSpPr>
            <p:spPr>
              <a:xfrm>
                <a:off x="768096" y="5669280"/>
                <a:ext cx="589827" cy="584776"/>
              </a:xfrm>
              <a:prstGeom prst="rect">
                <a:avLst/>
              </a:prstGeom>
              <a:noFill/>
            </p:spPr>
            <p:txBody>
              <a:bodyPr wrap="square" rtlCol="0">
                <a:spAutoFit/>
              </a:bodyPr>
              <a:lstStyle/>
              <a:p>
                <a:r>
                  <a:rPr lang="en-US" sz="3200" dirty="0" smtClean="0"/>
                  <a:t>o</a:t>
                </a:r>
              </a:p>
            </p:txBody>
          </p:sp>
        </p:grpSp>
        <p:sp>
          <p:nvSpPr>
            <p:cNvPr id="61" name="TextBox 60"/>
            <p:cNvSpPr txBox="1"/>
            <p:nvPr/>
          </p:nvSpPr>
          <p:spPr>
            <a:xfrm>
              <a:off x="3590764" y="3795071"/>
              <a:ext cx="3125410" cy="584776"/>
            </a:xfrm>
            <a:prstGeom prst="rect">
              <a:avLst/>
            </a:prstGeom>
            <a:noFill/>
          </p:spPr>
          <p:txBody>
            <a:bodyPr wrap="square" rtlCol="0">
              <a:spAutoFit/>
            </a:bodyPr>
            <a:lstStyle/>
            <a:p>
              <a:r>
                <a:rPr lang="en-US" sz="3200" dirty="0" smtClean="0"/>
                <a:t>(e</a:t>
              </a:r>
              <a:r>
                <a:rPr lang="en-US" sz="3200" baseline="-25000" dirty="0"/>
                <a:t>3</a:t>
              </a:r>
              <a:r>
                <a:rPr lang="en-US" sz="3200" dirty="0" smtClean="0"/>
                <a:t>) = v</a:t>
              </a:r>
              <a:r>
                <a:rPr lang="en-US" sz="3200" baseline="-25000" dirty="0"/>
                <a:t>4</a:t>
              </a:r>
              <a:r>
                <a:rPr lang="en-US" sz="3200" dirty="0" smtClean="0"/>
                <a:t> + v</a:t>
              </a:r>
              <a:r>
                <a:rPr lang="en-US" sz="3200" baseline="-25000" dirty="0"/>
                <a:t>5</a:t>
              </a:r>
              <a:endParaRPr lang="en-US" sz="3200" baseline="-25000" dirty="0" smtClean="0"/>
            </a:p>
          </p:txBody>
        </p:sp>
      </p:grpSp>
      <p:grpSp>
        <p:nvGrpSpPr>
          <p:cNvPr id="64" name="Group 63"/>
          <p:cNvGrpSpPr/>
          <p:nvPr/>
        </p:nvGrpSpPr>
        <p:grpSpPr>
          <a:xfrm>
            <a:off x="676577" y="5383265"/>
            <a:ext cx="3460093" cy="736182"/>
            <a:chOff x="3256081" y="3795071"/>
            <a:chExt cx="3460093" cy="736182"/>
          </a:xfrm>
        </p:grpSpPr>
        <p:grpSp>
          <p:nvGrpSpPr>
            <p:cNvPr id="65" name="Group 64"/>
            <p:cNvGrpSpPr/>
            <p:nvPr/>
          </p:nvGrpSpPr>
          <p:grpSpPr>
            <a:xfrm>
              <a:off x="3256081" y="3854597"/>
              <a:ext cx="699555" cy="676656"/>
              <a:chOff x="658368" y="5669280"/>
              <a:chExt cx="699555" cy="676656"/>
            </a:xfrm>
          </p:grpSpPr>
          <p:sp>
            <p:nvSpPr>
              <p:cNvPr id="67" name="Arc 66"/>
              <p:cNvSpPr/>
              <p:nvPr/>
            </p:nvSpPr>
            <p:spPr>
              <a:xfrm rot="240000">
                <a:off x="658368" y="5779008"/>
                <a:ext cx="374904" cy="566928"/>
              </a:xfrm>
              <a:prstGeom prst="arc">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TextBox 67"/>
              <p:cNvSpPr txBox="1"/>
              <p:nvPr/>
            </p:nvSpPr>
            <p:spPr>
              <a:xfrm>
                <a:off x="768096" y="5669280"/>
                <a:ext cx="589827" cy="584776"/>
              </a:xfrm>
              <a:prstGeom prst="rect">
                <a:avLst/>
              </a:prstGeom>
              <a:noFill/>
            </p:spPr>
            <p:txBody>
              <a:bodyPr wrap="square" rtlCol="0">
                <a:spAutoFit/>
              </a:bodyPr>
              <a:lstStyle/>
              <a:p>
                <a:r>
                  <a:rPr lang="en-US" sz="3200" dirty="0" smtClean="0"/>
                  <a:t>o</a:t>
                </a:r>
              </a:p>
            </p:txBody>
          </p:sp>
        </p:grpSp>
        <p:sp>
          <p:nvSpPr>
            <p:cNvPr id="66" name="TextBox 65"/>
            <p:cNvSpPr txBox="1"/>
            <p:nvPr/>
          </p:nvSpPr>
          <p:spPr>
            <a:xfrm>
              <a:off x="3590764" y="3795071"/>
              <a:ext cx="3125410" cy="584776"/>
            </a:xfrm>
            <a:prstGeom prst="rect">
              <a:avLst/>
            </a:prstGeom>
            <a:noFill/>
          </p:spPr>
          <p:txBody>
            <a:bodyPr wrap="square" rtlCol="0">
              <a:spAutoFit/>
            </a:bodyPr>
            <a:lstStyle/>
            <a:p>
              <a:r>
                <a:rPr lang="en-US" sz="3200" dirty="0" smtClean="0"/>
                <a:t>(e</a:t>
              </a:r>
              <a:r>
                <a:rPr lang="en-US" sz="3200" baseline="-25000" dirty="0"/>
                <a:t>4</a:t>
              </a:r>
              <a:r>
                <a:rPr lang="en-US" sz="3200" dirty="0" smtClean="0"/>
                <a:t>) = v</a:t>
              </a:r>
              <a:r>
                <a:rPr lang="en-US" sz="3200" baseline="-25000" dirty="0"/>
                <a:t>5</a:t>
              </a:r>
              <a:r>
                <a:rPr lang="en-US" sz="3200" dirty="0" smtClean="0"/>
                <a:t> + v</a:t>
              </a:r>
              <a:r>
                <a:rPr lang="en-US" sz="3200" baseline="-25000" dirty="0"/>
                <a:t>6</a:t>
              </a:r>
              <a:endParaRPr lang="en-US" sz="3200" baseline="-25000" dirty="0" smtClean="0"/>
            </a:p>
          </p:txBody>
        </p:sp>
      </p:grpSp>
      <p:grpSp>
        <p:nvGrpSpPr>
          <p:cNvPr id="69" name="Group 68"/>
          <p:cNvGrpSpPr/>
          <p:nvPr/>
        </p:nvGrpSpPr>
        <p:grpSpPr>
          <a:xfrm>
            <a:off x="676577" y="6051577"/>
            <a:ext cx="3460093" cy="736182"/>
            <a:chOff x="3256081" y="3795071"/>
            <a:chExt cx="3460093" cy="736182"/>
          </a:xfrm>
        </p:grpSpPr>
        <p:grpSp>
          <p:nvGrpSpPr>
            <p:cNvPr id="70" name="Group 69"/>
            <p:cNvGrpSpPr/>
            <p:nvPr/>
          </p:nvGrpSpPr>
          <p:grpSpPr>
            <a:xfrm>
              <a:off x="3256081" y="3854597"/>
              <a:ext cx="699555" cy="676656"/>
              <a:chOff x="658368" y="5669280"/>
              <a:chExt cx="699555" cy="676656"/>
            </a:xfrm>
          </p:grpSpPr>
          <p:sp>
            <p:nvSpPr>
              <p:cNvPr id="72" name="Arc 71"/>
              <p:cNvSpPr/>
              <p:nvPr/>
            </p:nvSpPr>
            <p:spPr>
              <a:xfrm rot="240000">
                <a:off x="658368" y="5779008"/>
                <a:ext cx="374904" cy="566928"/>
              </a:xfrm>
              <a:prstGeom prst="arc">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3" name="TextBox 72"/>
              <p:cNvSpPr txBox="1"/>
              <p:nvPr/>
            </p:nvSpPr>
            <p:spPr>
              <a:xfrm>
                <a:off x="768096" y="5669280"/>
                <a:ext cx="589827" cy="584776"/>
              </a:xfrm>
              <a:prstGeom prst="rect">
                <a:avLst/>
              </a:prstGeom>
              <a:noFill/>
            </p:spPr>
            <p:txBody>
              <a:bodyPr wrap="square" rtlCol="0">
                <a:spAutoFit/>
              </a:bodyPr>
              <a:lstStyle/>
              <a:p>
                <a:r>
                  <a:rPr lang="en-US" sz="3200" dirty="0" smtClean="0"/>
                  <a:t>o</a:t>
                </a:r>
              </a:p>
            </p:txBody>
          </p:sp>
        </p:grpSp>
        <p:sp>
          <p:nvSpPr>
            <p:cNvPr id="71" name="TextBox 70"/>
            <p:cNvSpPr txBox="1"/>
            <p:nvPr/>
          </p:nvSpPr>
          <p:spPr>
            <a:xfrm>
              <a:off x="3590764" y="3795071"/>
              <a:ext cx="3125410" cy="584776"/>
            </a:xfrm>
            <a:prstGeom prst="rect">
              <a:avLst/>
            </a:prstGeom>
            <a:noFill/>
          </p:spPr>
          <p:txBody>
            <a:bodyPr wrap="square" rtlCol="0">
              <a:spAutoFit/>
            </a:bodyPr>
            <a:lstStyle/>
            <a:p>
              <a:r>
                <a:rPr lang="en-US" sz="3200" dirty="0" smtClean="0"/>
                <a:t>(e</a:t>
              </a:r>
              <a:r>
                <a:rPr lang="en-US" sz="3200" baseline="-25000" dirty="0"/>
                <a:t>5</a:t>
              </a:r>
              <a:r>
                <a:rPr lang="en-US" sz="3200" dirty="0" smtClean="0"/>
                <a:t>) = v</a:t>
              </a:r>
              <a:r>
                <a:rPr lang="en-US" sz="3200" baseline="-25000" dirty="0"/>
                <a:t>4</a:t>
              </a:r>
              <a:r>
                <a:rPr lang="en-US" sz="3200" dirty="0" smtClean="0"/>
                <a:t> + v</a:t>
              </a:r>
              <a:r>
                <a:rPr lang="en-US" sz="3200" baseline="-25000" dirty="0"/>
                <a:t>6</a:t>
              </a:r>
              <a:endParaRPr lang="en-US" sz="3200" baseline="-25000" dirty="0" smtClean="0"/>
            </a:p>
          </p:txBody>
        </p:sp>
      </p:grpSp>
      <p:sp>
        <p:nvSpPr>
          <p:cNvPr id="15" name="TextBox 14"/>
          <p:cNvSpPr txBox="1"/>
          <p:nvPr/>
        </p:nvSpPr>
        <p:spPr>
          <a:xfrm>
            <a:off x="4773009" y="3580563"/>
            <a:ext cx="3555436" cy="2653034"/>
          </a:xfrm>
          <a:prstGeom prst="rect">
            <a:avLst/>
          </a:prstGeom>
          <a:noFill/>
        </p:spPr>
        <p:txBody>
          <a:bodyPr wrap="square" rtlCol="0">
            <a:spAutoFit/>
          </a:bodyPr>
          <a:lstStyle/>
          <a:p>
            <a:pPr algn="ctr">
              <a:lnSpc>
                <a:spcPct val="140000"/>
              </a:lnSpc>
            </a:pPr>
            <a:r>
              <a:rPr lang="en-US" sz="3200" dirty="0" smtClean="0">
                <a:solidFill>
                  <a:srgbClr val="0000FF"/>
                </a:solidFill>
              </a:rPr>
              <a:t>Components are</a:t>
            </a:r>
          </a:p>
          <a:p>
            <a:pPr algn="ctr">
              <a:lnSpc>
                <a:spcPct val="140000"/>
              </a:lnSpc>
            </a:pPr>
            <a:r>
              <a:rPr lang="en-US" sz="3200" dirty="0" smtClean="0">
                <a:solidFill>
                  <a:srgbClr val="0000FF"/>
                </a:solidFill>
              </a:rPr>
              <a:t>{v</a:t>
            </a:r>
            <a:r>
              <a:rPr lang="en-US" sz="3200" baseline="-25000" dirty="0" smtClean="0">
                <a:solidFill>
                  <a:srgbClr val="0000FF"/>
                </a:solidFill>
              </a:rPr>
              <a:t>1</a:t>
            </a:r>
            <a:r>
              <a:rPr lang="en-US" sz="3200" dirty="0">
                <a:solidFill>
                  <a:srgbClr val="0000FF"/>
                </a:solidFill>
              </a:rPr>
              <a:t>,</a:t>
            </a:r>
            <a:r>
              <a:rPr lang="en-US" sz="3200" dirty="0" smtClean="0">
                <a:solidFill>
                  <a:srgbClr val="0000FF"/>
                </a:solidFill>
              </a:rPr>
              <a:t> v</a:t>
            </a:r>
            <a:r>
              <a:rPr lang="en-US" sz="3200" baseline="-25000" dirty="0" smtClean="0">
                <a:solidFill>
                  <a:srgbClr val="0000FF"/>
                </a:solidFill>
              </a:rPr>
              <a:t>2</a:t>
            </a:r>
            <a:r>
              <a:rPr lang="en-US" sz="3200" dirty="0" smtClean="0">
                <a:solidFill>
                  <a:srgbClr val="0000FF"/>
                </a:solidFill>
              </a:rPr>
              <a:t>, v</a:t>
            </a:r>
            <a:r>
              <a:rPr lang="en-US" sz="3200" baseline="-25000" dirty="0" smtClean="0">
                <a:solidFill>
                  <a:srgbClr val="0000FF"/>
                </a:solidFill>
              </a:rPr>
              <a:t>3</a:t>
            </a:r>
            <a:r>
              <a:rPr lang="en-US" sz="3200" dirty="0" smtClean="0">
                <a:solidFill>
                  <a:srgbClr val="0000FF"/>
                </a:solidFill>
              </a:rPr>
              <a:t>}  and</a:t>
            </a:r>
          </a:p>
          <a:p>
            <a:pPr algn="ctr">
              <a:lnSpc>
                <a:spcPct val="140000"/>
              </a:lnSpc>
            </a:pPr>
            <a:r>
              <a:rPr lang="en-US" sz="3200" dirty="0" smtClean="0">
                <a:solidFill>
                  <a:srgbClr val="0000FF"/>
                </a:solidFill>
              </a:rPr>
              <a:t> {v</a:t>
            </a:r>
            <a:r>
              <a:rPr lang="en-US" sz="3200" baseline="-25000" dirty="0">
                <a:solidFill>
                  <a:srgbClr val="0000FF"/>
                </a:solidFill>
              </a:rPr>
              <a:t>4</a:t>
            </a:r>
            <a:r>
              <a:rPr lang="en-US" sz="3200" dirty="0" smtClean="0">
                <a:solidFill>
                  <a:srgbClr val="0000FF"/>
                </a:solidFill>
              </a:rPr>
              <a:t>, v</a:t>
            </a:r>
            <a:r>
              <a:rPr lang="en-US" sz="3200" baseline="-25000" dirty="0">
                <a:solidFill>
                  <a:srgbClr val="0000FF"/>
                </a:solidFill>
              </a:rPr>
              <a:t>5</a:t>
            </a:r>
            <a:r>
              <a:rPr lang="en-US" sz="3200" dirty="0" smtClean="0">
                <a:solidFill>
                  <a:srgbClr val="0000FF"/>
                </a:solidFill>
              </a:rPr>
              <a:t>, v</a:t>
            </a:r>
            <a:r>
              <a:rPr lang="en-US" sz="3200" baseline="-25000" dirty="0">
                <a:solidFill>
                  <a:srgbClr val="0000FF"/>
                </a:solidFill>
              </a:rPr>
              <a:t>6</a:t>
            </a:r>
            <a:r>
              <a:rPr lang="en-US" sz="3200" dirty="0" smtClean="0">
                <a:solidFill>
                  <a:srgbClr val="0000FF"/>
                </a:solidFill>
              </a:rPr>
              <a:t>} </a:t>
            </a:r>
          </a:p>
          <a:p>
            <a:endParaRPr lang="en-US" sz="3200" dirty="0" smtClean="0"/>
          </a:p>
        </p:txBody>
      </p:sp>
    </p:spTree>
    <p:extLst>
      <p:ext uri="{BB962C8B-B14F-4D97-AF65-F5344CB8AC3E}">
        <p14:creationId xmlns:p14="http://schemas.microsoft.com/office/powerpoint/2010/main" val="23419065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p:cNvGrpSpPr/>
          <p:nvPr/>
        </p:nvGrpSpPr>
        <p:grpSpPr>
          <a:xfrm>
            <a:off x="4946201" y="723842"/>
            <a:ext cx="3382244" cy="2975810"/>
            <a:chOff x="793381" y="1412950"/>
            <a:chExt cx="3382244" cy="2975810"/>
          </a:xfrm>
        </p:grpSpPr>
        <p:grpSp>
          <p:nvGrpSpPr>
            <p:cNvPr id="21" name="Group 20"/>
            <p:cNvGrpSpPr/>
            <p:nvPr/>
          </p:nvGrpSpPr>
          <p:grpSpPr>
            <a:xfrm>
              <a:off x="1284670" y="2021707"/>
              <a:ext cx="2239703" cy="1987736"/>
              <a:chOff x="1088696" y="3397905"/>
              <a:chExt cx="2239703" cy="1987736"/>
            </a:xfrm>
          </p:grpSpPr>
          <p:sp>
            <p:nvSpPr>
              <p:cNvPr id="3" name="Isosceles Triangle 2"/>
              <p:cNvSpPr/>
              <p:nvPr/>
            </p:nvSpPr>
            <p:spPr>
              <a:xfrm>
                <a:off x="1284670" y="3565883"/>
                <a:ext cx="1959740" cy="1696575"/>
              </a:xfrm>
              <a:prstGeom prst="triangle">
                <a:avLst/>
              </a:prstGeom>
              <a:solidFill>
                <a:schemeClr val="tx2">
                  <a:lumMod val="40000"/>
                  <a:lumOff val="60000"/>
                </a:schemeClr>
              </a:solidFill>
              <a:ln w="1270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3"/>
              <p:cNvGrpSpPr/>
              <p:nvPr/>
            </p:nvGrpSpPr>
            <p:grpSpPr>
              <a:xfrm>
                <a:off x="1088696" y="5049686"/>
                <a:ext cx="2239703" cy="335955"/>
                <a:chOff x="2971800" y="2819400"/>
                <a:chExt cx="1021080" cy="182880"/>
              </a:xfrm>
            </p:grpSpPr>
            <p:sp>
              <p:nvSpPr>
                <p:cNvPr id="6" name="Oval 5"/>
                <p:cNvSpPr/>
                <p:nvPr/>
              </p:nvSpPr>
              <p:spPr>
                <a:xfrm>
                  <a:off x="2971800" y="2819400"/>
                  <a:ext cx="153162" cy="18288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3839718" y="2819400"/>
                  <a:ext cx="153162" cy="18288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 name="Oval 4"/>
              <p:cNvSpPr/>
              <p:nvPr/>
            </p:nvSpPr>
            <p:spPr>
              <a:xfrm>
                <a:off x="2090963" y="3397905"/>
                <a:ext cx="335955" cy="335955"/>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9" name="TextBox 38"/>
            <p:cNvSpPr txBox="1"/>
            <p:nvPr/>
          </p:nvSpPr>
          <p:spPr>
            <a:xfrm>
              <a:off x="3524373" y="3463651"/>
              <a:ext cx="651252" cy="584776"/>
            </a:xfrm>
            <a:prstGeom prst="rect">
              <a:avLst/>
            </a:prstGeom>
            <a:noFill/>
          </p:spPr>
          <p:txBody>
            <a:bodyPr wrap="square" rtlCol="0">
              <a:spAutoFit/>
            </a:bodyPr>
            <a:lstStyle/>
            <a:p>
              <a:r>
                <a:rPr lang="en-US" sz="3200" dirty="0" smtClean="0"/>
                <a:t>v</a:t>
              </a:r>
              <a:r>
                <a:rPr lang="en-US" sz="3200" baseline="-25000" dirty="0"/>
                <a:t>6</a:t>
              </a:r>
            </a:p>
          </p:txBody>
        </p:sp>
        <p:sp>
          <p:nvSpPr>
            <p:cNvPr id="40" name="TextBox 39"/>
            <p:cNvSpPr txBox="1"/>
            <p:nvPr/>
          </p:nvSpPr>
          <p:spPr>
            <a:xfrm>
              <a:off x="793381" y="3463651"/>
              <a:ext cx="651252" cy="584776"/>
            </a:xfrm>
            <a:prstGeom prst="rect">
              <a:avLst/>
            </a:prstGeom>
            <a:noFill/>
          </p:spPr>
          <p:txBody>
            <a:bodyPr wrap="square" rtlCol="0">
              <a:spAutoFit/>
            </a:bodyPr>
            <a:lstStyle/>
            <a:p>
              <a:r>
                <a:rPr lang="en-US" sz="3200" dirty="0" smtClean="0"/>
                <a:t>v</a:t>
              </a:r>
              <a:r>
                <a:rPr lang="en-US" sz="3200" baseline="-25000" dirty="0"/>
                <a:t>4</a:t>
              </a:r>
            </a:p>
          </p:txBody>
        </p:sp>
        <p:sp>
          <p:nvSpPr>
            <p:cNvPr id="41" name="TextBox 40"/>
            <p:cNvSpPr txBox="1"/>
            <p:nvPr/>
          </p:nvSpPr>
          <p:spPr>
            <a:xfrm>
              <a:off x="2263487" y="1412950"/>
              <a:ext cx="651252" cy="584776"/>
            </a:xfrm>
            <a:prstGeom prst="rect">
              <a:avLst/>
            </a:prstGeom>
            <a:noFill/>
          </p:spPr>
          <p:txBody>
            <a:bodyPr wrap="square" rtlCol="0">
              <a:spAutoFit/>
            </a:bodyPr>
            <a:lstStyle/>
            <a:p>
              <a:r>
                <a:rPr lang="en-US" sz="3200" dirty="0" smtClean="0"/>
                <a:t>v</a:t>
              </a:r>
              <a:r>
                <a:rPr lang="en-US" sz="3200" baseline="-25000" dirty="0"/>
                <a:t>5</a:t>
              </a:r>
            </a:p>
          </p:txBody>
        </p:sp>
        <p:sp>
          <p:nvSpPr>
            <p:cNvPr id="44" name="TextBox 43"/>
            <p:cNvSpPr txBox="1"/>
            <p:nvPr/>
          </p:nvSpPr>
          <p:spPr>
            <a:xfrm>
              <a:off x="1403746" y="2588847"/>
              <a:ext cx="651252" cy="584776"/>
            </a:xfrm>
            <a:prstGeom prst="rect">
              <a:avLst/>
            </a:prstGeom>
            <a:noFill/>
          </p:spPr>
          <p:txBody>
            <a:bodyPr wrap="square" rtlCol="0">
              <a:spAutoFit/>
            </a:bodyPr>
            <a:lstStyle/>
            <a:p>
              <a:r>
                <a:rPr lang="en-US" sz="3200" dirty="0" smtClean="0"/>
                <a:t>e</a:t>
              </a:r>
              <a:r>
                <a:rPr lang="en-US" sz="3200" baseline="-25000" dirty="0"/>
                <a:t>3</a:t>
              </a:r>
            </a:p>
          </p:txBody>
        </p:sp>
        <p:sp>
          <p:nvSpPr>
            <p:cNvPr id="46" name="TextBox 45"/>
            <p:cNvSpPr txBox="1"/>
            <p:nvPr/>
          </p:nvSpPr>
          <p:spPr>
            <a:xfrm>
              <a:off x="2263487" y="3803984"/>
              <a:ext cx="651252" cy="584776"/>
            </a:xfrm>
            <a:prstGeom prst="rect">
              <a:avLst/>
            </a:prstGeom>
            <a:noFill/>
          </p:spPr>
          <p:txBody>
            <a:bodyPr wrap="square" rtlCol="0">
              <a:spAutoFit/>
            </a:bodyPr>
            <a:lstStyle/>
            <a:p>
              <a:r>
                <a:rPr lang="en-US" sz="3200" dirty="0" smtClean="0"/>
                <a:t>e</a:t>
              </a:r>
              <a:r>
                <a:rPr lang="en-US" sz="3200" baseline="-25000" dirty="0"/>
                <a:t>5</a:t>
              </a:r>
            </a:p>
          </p:txBody>
        </p:sp>
        <p:sp>
          <p:nvSpPr>
            <p:cNvPr id="47" name="TextBox 46"/>
            <p:cNvSpPr txBox="1"/>
            <p:nvPr/>
          </p:nvSpPr>
          <p:spPr>
            <a:xfrm>
              <a:off x="2989958" y="2588847"/>
              <a:ext cx="651252" cy="584776"/>
            </a:xfrm>
            <a:prstGeom prst="rect">
              <a:avLst/>
            </a:prstGeom>
            <a:noFill/>
          </p:spPr>
          <p:txBody>
            <a:bodyPr wrap="square" rtlCol="0">
              <a:spAutoFit/>
            </a:bodyPr>
            <a:lstStyle/>
            <a:p>
              <a:r>
                <a:rPr lang="en-US" sz="3200" dirty="0" smtClean="0"/>
                <a:t>e</a:t>
              </a:r>
              <a:r>
                <a:rPr lang="en-US" sz="3200" baseline="-25000" dirty="0"/>
                <a:t>4</a:t>
              </a:r>
            </a:p>
          </p:txBody>
        </p:sp>
      </p:grpSp>
      <p:grpSp>
        <p:nvGrpSpPr>
          <p:cNvPr id="51" name="Group 50"/>
          <p:cNvGrpSpPr/>
          <p:nvPr/>
        </p:nvGrpSpPr>
        <p:grpSpPr>
          <a:xfrm>
            <a:off x="706671" y="723842"/>
            <a:ext cx="3409836" cy="2635477"/>
            <a:chOff x="5038682" y="1412950"/>
            <a:chExt cx="3409836" cy="2635477"/>
          </a:xfrm>
        </p:grpSpPr>
        <p:grpSp>
          <p:nvGrpSpPr>
            <p:cNvPr id="36" name="Group 35"/>
            <p:cNvGrpSpPr/>
            <p:nvPr/>
          </p:nvGrpSpPr>
          <p:grpSpPr>
            <a:xfrm>
              <a:off x="5537717" y="2021707"/>
              <a:ext cx="2239703" cy="1987736"/>
              <a:chOff x="4753821" y="2021707"/>
              <a:chExt cx="2239703" cy="1987736"/>
            </a:xfrm>
          </p:grpSpPr>
          <p:cxnSp>
            <p:nvCxnSpPr>
              <p:cNvPr id="29" name="Straight Connector 28"/>
              <p:cNvCxnSpPr/>
              <p:nvPr/>
            </p:nvCxnSpPr>
            <p:spPr>
              <a:xfrm>
                <a:off x="5933925" y="2176272"/>
                <a:ext cx="912912" cy="1655064"/>
              </a:xfrm>
              <a:prstGeom prst="line">
                <a:avLst/>
              </a:prstGeom>
              <a:ln w="127000">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4921799" y="2176272"/>
                <a:ext cx="1012126" cy="1655064"/>
              </a:xfrm>
              <a:prstGeom prst="line">
                <a:avLst/>
              </a:prstGeom>
              <a:ln w="127000">
                <a:solidFill>
                  <a:srgbClr val="008000"/>
                </a:solidFill>
              </a:ln>
            </p:spPr>
            <p:style>
              <a:lnRef idx="2">
                <a:schemeClr val="accent1"/>
              </a:lnRef>
              <a:fillRef idx="0">
                <a:schemeClr val="accent1"/>
              </a:fillRef>
              <a:effectRef idx="1">
                <a:schemeClr val="accent1"/>
              </a:effectRef>
              <a:fontRef idx="minor">
                <a:schemeClr val="tx1"/>
              </a:fontRef>
            </p:style>
          </p:cxnSp>
          <p:grpSp>
            <p:nvGrpSpPr>
              <p:cNvPr id="9" name="Group 8"/>
              <p:cNvGrpSpPr/>
              <p:nvPr/>
            </p:nvGrpSpPr>
            <p:grpSpPr>
              <a:xfrm>
                <a:off x="4753821" y="3673488"/>
                <a:ext cx="2239703" cy="335955"/>
                <a:chOff x="2971800" y="2819400"/>
                <a:chExt cx="1021080" cy="182880"/>
              </a:xfrm>
            </p:grpSpPr>
            <p:sp>
              <p:nvSpPr>
                <p:cNvPr id="10" name="Oval 9"/>
                <p:cNvSpPr/>
                <p:nvPr/>
              </p:nvSpPr>
              <p:spPr>
                <a:xfrm>
                  <a:off x="2971800" y="2819400"/>
                  <a:ext cx="153162" cy="18288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3839718" y="2819400"/>
                  <a:ext cx="153162" cy="18288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2" name="Oval 11"/>
              <p:cNvSpPr/>
              <p:nvPr/>
            </p:nvSpPr>
            <p:spPr>
              <a:xfrm>
                <a:off x="5756088" y="2021707"/>
                <a:ext cx="335955" cy="335955"/>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8" name="TextBox 37"/>
            <p:cNvSpPr txBox="1"/>
            <p:nvPr/>
          </p:nvSpPr>
          <p:spPr>
            <a:xfrm>
              <a:off x="5038682" y="3463651"/>
              <a:ext cx="651252" cy="584776"/>
            </a:xfrm>
            <a:prstGeom prst="rect">
              <a:avLst/>
            </a:prstGeom>
            <a:noFill/>
          </p:spPr>
          <p:txBody>
            <a:bodyPr wrap="square" rtlCol="0">
              <a:spAutoFit/>
            </a:bodyPr>
            <a:lstStyle/>
            <a:p>
              <a:r>
                <a:rPr lang="en-US" sz="3200" dirty="0" smtClean="0"/>
                <a:t>v</a:t>
              </a:r>
              <a:r>
                <a:rPr lang="en-US" sz="3200" baseline="-25000" dirty="0"/>
                <a:t>1</a:t>
              </a:r>
            </a:p>
          </p:txBody>
        </p:sp>
        <p:sp>
          <p:nvSpPr>
            <p:cNvPr id="42" name="TextBox 41"/>
            <p:cNvSpPr txBox="1"/>
            <p:nvPr/>
          </p:nvSpPr>
          <p:spPr>
            <a:xfrm>
              <a:off x="6531117" y="1412950"/>
              <a:ext cx="651252" cy="584776"/>
            </a:xfrm>
            <a:prstGeom prst="rect">
              <a:avLst/>
            </a:prstGeom>
            <a:noFill/>
          </p:spPr>
          <p:txBody>
            <a:bodyPr wrap="square" rtlCol="0">
              <a:spAutoFit/>
            </a:bodyPr>
            <a:lstStyle/>
            <a:p>
              <a:r>
                <a:rPr lang="en-US" sz="3200" dirty="0" smtClean="0"/>
                <a:t>v</a:t>
              </a:r>
              <a:r>
                <a:rPr lang="en-US" sz="3200" baseline="-25000" dirty="0"/>
                <a:t>2</a:t>
              </a:r>
            </a:p>
          </p:txBody>
        </p:sp>
        <p:sp>
          <p:nvSpPr>
            <p:cNvPr id="43" name="TextBox 42"/>
            <p:cNvSpPr txBox="1"/>
            <p:nvPr/>
          </p:nvSpPr>
          <p:spPr>
            <a:xfrm>
              <a:off x="7797266" y="3463651"/>
              <a:ext cx="651252" cy="584776"/>
            </a:xfrm>
            <a:prstGeom prst="rect">
              <a:avLst/>
            </a:prstGeom>
            <a:noFill/>
          </p:spPr>
          <p:txBody>
            <a:bodyPr wrap="square" rtlCol="0">
              <a:spAutoFit/>
            </a:bodyPr>
            <a:lstStyle/>
            <a:p>
              <a:r>
                <a:rPr lang="en-US" sz="3200" dirty="0" smtClean="0"/>
                <a:t>v</a:t>
              </a:r>
              <a:r>
                <a:rPr lang="en-US" sz="3200" baseline="-25000" dirty="0"/>
                <a:t>3</a:t>
              </a:r>
            </a:p>
          </p:txBody>
        </p:sp>
        <p:sp>
          <p:nvSpPr>
            <p:cNvPr id="48" name="TextBox 47"/>
            <p:cNvSpPr txBox="1"/>
            <p:nvPr/>
          </p:nvSpPr>
          <p:spPr>
            <a:xfrm>
              <a:off x="5598375" y="2588847"/>
              <a:ext cx="651252" cy="584776"/>
            </a:xfrm>
            <a:prstGeom prst="rect">
              <a:avLst/>
            </a:prstGeom>
            <a:noFill/>
          </p:spPr>
          <p:txBody>
            <a:bodyPr wrap="square" rtlCol="0">
              <a:spAutoFit/>
            </a:bodyPr>
            <a:lstStyle/>
            <a:p>
              <a:r>
                <a:rPr lang="en-US" sz="3200" dirty="0"/>
                <a:t>e</a:t>
              </a:r>
              <a:r>
                <a:rPr lang="en-US" sz="3200" baseline="-25000" dirty="0" smtClean="0"/>
                <a:t>1</a:t>
              </a:r>
              <a:endParaRPr lang="en-US" sz="3200" baseline="-25000" dirty="0"/>
            </a:p>
          </p:txBody>
        </p:sp>
        <p:sp>
          <p:nvSpPr>
            <p:cNvPr id="49" name="TextBox 48"/>
            <p:cNvSpPr txBox="1"/>
            <p:nvPr/>
          </p:nvSpPr>
          <p:spPr>
            <a:xfrm>
              <a:off x="7206718" y="2588847"/>
              <a:ext cx="651252" cy="584776"/>
            </a:xfrm>
            <a:prstGeom prst="rect">
              <a:avLst/>
            </a:prstGeom>
            <a:noFill/>
          </p:spPr>
          <p:txBody>
            <a:bodyPr wrap="square" rtlCol="0">
              <a:spAutoFit/>
            </a:bodyPr>
            <a:lstStyle/>
            <a:p>
              <a:r>
                <a:rPr lang="en-US" sz="3200" dirty="0" smtClean="0"/>
                <a:t>e</a:t>
              </a:r>
              <a:r>
                <a:rPr lang="en-US" sz="3200" baseline="-25000" dirty="0"/>
                <a:t>2</a:t>
              </a:r>
            </a:p>
          </p:txBody>
        </p:sp>
      </p:grpSp>
      <p:sp>
        <p:nvSpPr>
          <p:cNvPr id="8" name="Rectangle 7"/>
          <p:cNvSpPr/>
          <p:nvPr/>
        </p:nvSpPr>
        <p:spPr>
          <a:xfrm>
            <a:off x="112722" y="146395"/>
            <a:ext cx="9031277" cy="523220"/>
          </a:xfrm>
          <a:prstGeom prst="rect">
            <a:avLst/>
          </a:prstGeom>
        </p:spPr>
        <p:txBody>
          <a:bodyPr wrap="square">
            <a:spAutoFit/>
          </a:bodyPr>
          <a:lstStyle/>
          <a:p>
            <a:pPr algn="ctr"/>
            <a:r>
              <a:rPr lang="en-US" sz="2800" dirty="0" smtClean="0"/>
              <a:t>Counting number of connected components using homology</a:t>
            </a:r>
          </a:p>
        </p:txBody>
      </p:sp>
      <p:grpSp>
        <p:nvGrpSpPr>
          <p:cNvPr id="15" name="Group 14"/>
          <p:cNvGrpSpPr/>
          <p:nvPr/>
        </p:nvGrpSpPr>
        <p:grpSpPr>
          <a:xfrm>
            <a:off x="2903408" y="5814064"/>
            <a:ext cx="2839260" cy="695957"/>
            <a:chOff x="1824527" y="3988528"/>
            <a:chExt cx="2839260" cy="695957"/>
          </a:xfrm>
        </p:grpSpPr>
        <p:sp>
          <p:nvSpPr>
            <p:cNvPr id="2" name="Rectangle 1"/>
            <p:cNvSpPr/>
            <p:nvPr/>
          </p:nvSpPr>
          <p:spPr>
            <a:xfrm>
              <a:off x="2199106" y="3988528"/>
              <a:ext cx="2464681" cy="584776"/>
            </a:xfrm>
            <a:prstGeom prst="rect">
              <a:avLst/>
            </a:prstGeom>
          </p:spPr>
          <p:txBody>
            <a:bodyPr wrap="square">
              <a:spAutoFit/>
            </a:bodyPr>
            <a:lstStyle/>
            <a:p>
              <a:r>
                <a:rPr lang="en-US" sz="3200" dirty="0" smtClean="0"/>
                <a:t>: C</a:t>
              </a:r>
              <a:r>
                <a:rPr lang="en-US" sz="3200" baseline="-25000" dirty="0" smtClean="0"/>
                <a:t>1   </a:t>
              </a:r>
              <a:r>
                <a:rPr lang="en-US" sz="3200" dirty="0" smtClean="0">
                  <a:sym typeface="Wingdings"/>
                </a:rPr>
                <a:t>   </a:t>
              </a:r>
              <a:r>
                <a:rPr lang="en-US" sz="3200" dirty="0" smtClean="0"/>
                <a:t>C</a:t>
              </a:r>
              <a:r>
                <a:rPr lang="en-US" sz="3200" baseline="-25000" dirty="0" smtClean="0"/>
                <a:t>0</a:t>
              </a:r>
              <a:endParaRPr lang="en-US" sz="3200" dirty="0" smtClean="0"/>
            </a:p>
          </p:txBody>
        </p:sp>
        <p:grpSp>
          <p:nvGrpSpPr>
            <p:cNvPr id="13" name="Group 12"/>
            <p:cNvGrpSpPr/>
            <p:nvPr/>
          </p:nvGrpSpPr>
          <p:grpSpPr>
            <a:xfrm>
              <a:off x="1824527" y="4007829"/>
              <a:ext cx="699555" cy="676656"/>
              <a:chOff x="658368" y="5669280"/>
              <a:chExt cx="699555" cy="676656"/>
            </a:xfrm>
          </p:grpSpPr>
          <p:sp>
            <p:nvSpPr>
              <p:cNvPr id="17" name="Arc 16"/>
              <p:cNvSpPr/>
              <p:nvPr/>
            </p:nvSpPr>
            <p:spPr>
              <a:xfrm rot="240000">
                <a:off x="658368" y="5779008"/>
                <a:ext cx="374904" cy="566928"/>
              </a:xfrm>
              <a:prstGeom prst="arc">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TextBox 34"/>
              <p:cNvSpPr txBox="1"/>
              <p:nvPr/>
            </p:nvSpPr>
            <p:spPr>
              <a:xfrm>
                <a:off x="768096" y="5669280"/>
                <a:ext cx="589827" cy="584776"/>
              </a:xfrm>
              <a:prstGeom prst="rect">
                <a:avLst/>
              </a:prstGeom>
              <a:noFill/>
            </p:spPr>
            <p:txBody>
              <a:bodyPr wrap="square" rtlCol="0">
                <a:spAutoFit/>
              </a:bodyPr>
              <a:lstStyle/>
              <a:p>
                <a:r>
                  <a:rPr lang="en-US" sz="3200" dirty="0" smtClean="0"/>
                  <a:t>o</a:t>
                </a:r>
              </a:p>
            </p:txBody>
          </p:sp>
        </p:grpSp>
      </p:grpSp>
      <p:sp>
        <p:nvSpPr>
          <p:cNvPr id="34" name="Rectangle 33"/>
          <p:cNvSpPr/>
          <p:nvPr/>
        </p:nvSpPr>
        <p:spPr>
          <a:xfrm>
            <a:off x="944824" y="3988528"/>
            <a:ext cx="7767530" cy="1569660"/>
          </a:xfrm>
          <a:prstGeom prst="rect">
            <a:avLst/>
          </a:prstGeom>
        </p:spPr>
        <p:txBody>
          <a:bodyPr wrap="square">
            <a:spAutoFit/>
          </a:bodyPr>
          <a:lstStyle/>
          <a:p>
            <a:r>
              <a:rPr lang="en-US" sz="3200" dirty="0" smtClean="0"/>
              <a:t>C</a:t>
            </a:r>
            <a:r>
              <a:rPr lang="en-US" sz="3200" baseline="-25000" dirty="0" smtClean="0"/>
              <a:t>0</a:t>
            </a:r>
            <a:r>
              <a:rPr lang="en-US" sz="3200" dirty="0" smtClean="0"/>
              <a:t> =  </a:t>
            </a:r>
            <a:r>
              <a:rPr lang="en-US" sz="3200" b="1" dirty="0" smtClean="0">
                <a:solidFill>
                  <a:schemeClr val="tx1"/>
                </a:solidFill>
              </a:rPr>
              <a:t>Z</a:t>
            </a:r>
            <a:r>
              <a:rPr lang="en-US" sz="3200" b="1" baseline="-25000" dirty="0" smtClean="0">
                <a:solidFill>
                  <a:schemeClr val="tx1"/>
                </a:solidFill>
              </a:rPr>
              <a:t>2</a:t>
            </a:r>
            <a:r>
              <a:rPr lang="en-US" sz="3200" dirty="0" smtClean="0">
                <a:solidFill>
                  <a:schemeClr val="tx1"/>
                </a:solidFill>
              </a:rPr>
              <a:t>[</a:t>
            </a:r>
            <a:r>
              <a:rPr lang="en-US" sz="3200" dirty="0" smtClean="0"/>
              <a:t>v</a:t>
            </a:r>
            <a:r>
              <a:rPr lang="en-US" sz="3200" baseline="-25000" dirty="0" smtClean="0"/>
              <a:t>1</a:t>
            </a:r>
            <a:r>
              <a:rPr lang="en-US" sz="3200" dirty="0" smtClean="0"/>
              <a:t>, v</a:t>
            </a:r>
            <a:r>
              <a:rPr lang="en-US" sz="3200" baseline="-25000" dirty="0"/>
              <a:t>2</a:t>
            </a:r>
            <a:r>
              <a:rPr lang="en-US" sz="3200" dirty="0" smtClean="0"/>
              <a:t>, v</a:t>
            </a:r>
            <a:r>
              <a:rPr lang="en-US" sz="3200" baseline="-25000" dirty="0"/>
              <a:t>3</a:t>
            </a:r>
            <a:r>
              <a:rPr lang="en-US" sz="3200" dirty="0" smtClean="0"/>
              <a:t>, v</a:t>
            </a:r>
            <a:r>
              <a:rPr lang="en-US" sz="3200" baseline="-25000" dirty="0"/>
              <a:t>4</a:t>
            </a:r>
            <a:r>
              <a:rPr lang="en-US" sz="3200" dirty="0" smtClean="0"/>
              <a:t>, v</a:t>
            </a:r>
            <a:r>
              <a:rPr lang="en-US" sz="3200" baseline="-25000" dirty="0"/>
              <a:t>5</a:t>
            </a:r>
            <a:r>
              <a:rPr lang="en-US" sz="3200" dirty="0" smtClean="0"/>
              <a:t>, v</a:t>
            </a:r>
            <a:r>
              <a:rPr lang="en-US" sz="3200" baseline="-25000" dirty="0" smtClean="0"/>
              <a:t>6</a:t>
            </a:r>
            <a:r>
              <a:rPr lang="en-US" sz="3200" dirty="0" smtClean="0"/>
              <a:t>]  =  set of 0-chains</a:t>
            </a:r>
          </a:p>
          <a:p>
            <a:endParaRPr lang="en-US" sz="3200" dirty="0"/>
          </a:p>
          <a:p>
            <a:r>
              <a:rPr lang="en-US" sz="3200" dirty="0" smtClean="0"/>
              <a:t>C</a:t>
            </a:r>
            <a:r>
              <a:rPr lang="en-US" sz="3200" baseline="-25000" dirty="0"/>
              <a:t>1</a:t>
            </a:r>
            <a:r>
              <a:rPr lang="en-US" sz="3200" dirty="0" smtClean="0"/>
              <a:t> = </a:t>
            </a:r>
            <a:r>
              <a:rPr lang="en-US" sz="3200" b="1" dirty="0" smtClean="0">
                <a:solidFill>
                  <a:schemeClr val="tx1"/>
                </a:solidFill>
              </a:rPr>
              <a:t>Z</a:t>
            </a:r>
            <a:r>
              <a:rPr lang="en-US" sz="3200" b="1" baseline="-25000" dirty="0" smtClean="0">
                <a:solidFill>
                  <a:schemeClr val="tx1"/>
                </a:solidFill>
              </a:rPr>
              <a:t>2</a:t>
            </a:r>
            <a:r>
              <a:rPr lang="en-US" sz="3200" dirty="0" smtClean="0">
                <a:solidFill>
                  <a:schemeClr val="tx1"/>
                </a:solidFill>
              </a:rPr>
              <a:t>[</a:t>
            </a:r>
            <a:r>
              <a:rPr lang="en-US" sz="3200" dirty="0" smtClean="0"/>
              <a:t>e</a:t>
            </a:r>
            <a:r>
              <a:rPr lang="en-US" sz="3200" baseline="-25000" dirty="0" smtClean="0"/>
              <a:t>1</a:t>
            </a:r>
            <a:r>
              <a:rPr lang="en-US" sz="3200" dirty="0" smtClean="0"/>
              <a:t>, e</a:t>
            </a:r>
            <a:r>
              <a:rPr lang="en-US" sz="3200" baseline="-25000" dirty="0" smtClean="0"/>
              <a:t>2</a:t>
            </a:r>
            <a:r>
              <a:rPr lang="en-US" sz="3200" dirty="0" smtClean="0"/>
              <a:t>, e</a:t>
            </a:r>
            <a:r>
              <a:rPr lang="en-US" sz="3200" baseline="-25000" dirty="0" smtClean="0"/>
              <a:t>3</a:t>
            </a:r>
            <a:r>
              <a:rPr lang="en-US" sz="3200" dirty="0" smtClean="0"/>
              <a:t>, e</a:t>
            </a:r>
            <a:r>
              <a:rPr lang="en-US" sz="3200" baseline="-25000" dirty="0" smtClean="0"/>
              <a:t>4</a:t>
            </a:r>
            <a:r>
              <a:rPr lang="en-US" sz="3200" dirty="0" smtClean="0"/>
              <a:t>, e</a:t>
            </a:r>
            <a:r>
              <a:rPr lang="en-US" sz="3200" baseline="-25000" dirty="0" smtClean="0"/>
              <a:t>5</a:t>
            </a:r>
            <a:r>
              <a:rPr lang="en-US" sz="3200" dirty="0" smtClean="0"/>
              <a:t>]  =  set of 1-chains</a:t>
            </a:r>
          </a:p>
        </p:txBody>
      </p:sp>
    </p:spTree>
    <p:extLst>
      <p:ext uri="{BB962C8B-B14F-4D97-AF65-F5344CB8AC3E}">
        <p14:creationId xmlns:p14="http://schemas.microsoft.com/office/powerpoint/2010/main" val="23786906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p:cNvGrpSpPr/>
          <p:nvPr/>
        </p:nvGrpSpPr>
        <p:grpSpPr>
          <a:xfrm>
            <a:off x="4946201" y="406370"/>
            <a:ext cx="3382244" cy="2975810"/>
            <a:chOff x="793381" y="1412950"/>
            <a:chExt cx="3382244" cy="2975810"/>
          </a:xfrm>
        </p:grpSpPr>
        <p:grpSp>
          <p:nvGrpSpPr>
            <p:cNvPr id="21" name="Group 20"/>
            <p:cNvGrpSpPr/>
            <p:nvPr/>
          </p:nvGrpSpPr>
          <p:grpSpPr>
            <a:xfrm>
              <a:off x="1284670" y="2021707"/>
              <a:ext cx="2239703" cy="1987736"/>
              <a:chOff x="1088696" y="3397905"/>
              <a:chExt cx="2239703" cy="1987736"/>
            </a:xfrm>
          </p:grpSpPr>
          <p:sp>
            <p:nvSpPr>
              <p:cNvPr id="3" name="Isosceles Triangle 2"/>
              <p:cNvSpPr/>
              <p:nvPr/>
            </p:nvSpPr>
            <p:spPr>
              <a:xfrm>
                <a:off x="1284670" y="3565883"/>
                <a:ext cx="1959740" cy="1696575"/>
              </a:xfrm>
              <a:prstGeom prst="triangle">
                <a:avLst/>
              </a:prstGeom>
              <a:solidFill>
                <a:schemeClr val="tx2">
                  <a:lumMod val="40000"/>
                  <a:lumOff val="60000"/>
                </a:schemeClr>
              </a:solidFill>
              <a:ln w="1270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3"/>
              <p:cNvGrpSpPr/>
              <p:nvPr/>
            </p:nvGrpSpPr>
            <p:grpSpPr>
              <a:xfrm>
                <a:off x="1088696" y="5049686"/>
                <a:ext cx="2239703" cy="335955"/>
                <a:chOff x="2971800" y="2819400"/>
                <a:chExt cx="1021080" cy="182880"/>
              </a:xfrm>
            </p:grpSpPr>
            <p:sp>
              <p:nvSpPr>
                <p:cNvPr id="6" name="Oval 5"/>
                <p:cNvSpPr/>
                <p:nvPr/>
              </p:nvSpPr>
              <p:spPr>
                <a:xfrm>
                  <a:off x="2971800" y="2819400"/>
                  <a:ext cx="153162" cy="18288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3839718" y="2819400"/>
                  <a:ext cx="153162" cy="18288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 name="Oval 4"/>
              <p:cNvSpPr/>
              <p:nvPr/>
            </p:nvSpPr>
            <p:spPr>
              <a:xfrm>
                <a:off x="2090963" y="3397905"/>
                <a:ext cx="335955" cy="335955"/>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9" name="TextBox 38"/>
            <p:cNvSpPr txBox="1"/>
            <p:nvPr/>
          </p:nvSpPr>
          <p:spPr>
            <a:xfrm>
              <a:off x="3524373" y="3463651"/>
              <a:ext cx="651252" cy="584776"/>
            </a:xfrm>
            <a:prstGeom prst="rect">
              <a:avLst/>
            </a:prstGeom>
            <a:noFill/>
          </p:spPr>
          <p:txBody>
            <a:bodyPr wrap="square" rtlCol="0">
              <a:spAutoFit/>
            </a:bodyPr>
            <a:lstStyle/>
            <a:p>
              <a:r>
                <a:rPr lang="en-US" sz="3200" dirty="0" smtClean="0"/>
                <a:t>v</a:t>
              </a:r>
              <a:r>
                <a:rPr lang="en-US" sz="3200" baseline="-25000" dirty="0"/>
                <a:t>6</a:t>
              </a:r>
            </a:p>
          </p:txBody>
        </p:sp>
        <p:sp>
          <p:nvSpPr>
            <p:cNvPr id="40" name="TextBox 39"/>
            <p:cNvSpPr txBox="1"/>
            <p:nvPr/>
          </p:nvSpPr>
          <p:spPr>
            <a:xfrm>
              <a:off x="793381" y="3463651"/>
              <a:ext cx="651252" cy="584776"/>
            </a:xfrm>
            <a:prstGeom prst="rect">
              <a:avLst/>
            </a:prstGeom>
            <a:noFill/>
          </p:spPr>
          <p:txBody>
            <a:bodyPr wrap="square" rtlCol="0">
              <a:spAutoFit/>
            </a:bodyPr>
            <a:lstStyle/>
            <a:p>
              <a:r>
                <a:rPr lang="en-US" sz="3200" dirty="0" smtClean="0"/>
                <a:t>v</a:t>
              </a:r>
              <a:r>
                <a:rPr lang="en-US" sz="3200" baseline="-25000" dirty="0"/>
                <a:t>4</a:t>
              </a:r>
            </a:p>
          </p:txBody>
        </p:sp>
        <p:sp>
          <p:nvSpPr>
            <p:cNvPr id="41" name="TextBox 40"/>
            <p:cNvSpPr txBox="1"/>
            <p:nvPr/>
          </p:nvSpPr>
          <p:spPr>
            <a:xfrm>
              <a:off x="2263487" y="1412950"/>
              <a:ext cx="651252" cy="584776"/>
            </a:xfrm>
            <a:prstGeom prst="rect">
              <a:avLst/>
            </a:prstGeom>
            <a:noFill/>
          </p:spPr>
          <p:txBody>
            <a:bodyPr wrap="square" rtlCol="0">
              <a:spAutoFit/>
            </a:bodyPr>
            <a:lstStyle/>
            <a:p>
              <a:r>
                <a:rPr lang="en-US" sz="3200" dirty="0" smtClean="0"/>
                <a:t>v</a:t>
              </a:r>
              <a:r>
                <a:rPr lang="en-US" sz="3200" baseline="-25000" dirty="0"/>
                <a:t>5</a:t>
              </a:r>
            </a:p>
          </p:txBody>
        </p:sp>
        <p:sp>
          <p:nvSpPr>
            <p:cNvPr id="44" name="TextBox 43"/>
            <p:cNvSpPr txBox="1"/>
            <p:nvPr/>
          </p:nvSpPr>
          <p:spPr>
            <a:xfrm>
              <a:off x="1403746" y="2588847"/>
              <a:ext cx="651252" cy="584776"/>
            </a:xfrm>
            <a:prstGeom prst="rect">
              <a:avLst/>
            </a:prstGeom>
            <a:noFill/>
          </p:spPr>
          <p:txBody>
            <a:bodyPr wrap="square" rtlCol="0">
              <a:spAutoFit/>
            </a:bodyPr>
            <a:lstStyle/>
            <a:p>
              <a:r>
                <a:rPr lang="en-US" sz="3200" dirty="0" smtClean="0"/>
                <a:t>e</a:t>
              </a:r>
              <a:r>
                <a:rPr lang="en-US" sz="3200" baseline="-25000" dirty="0"/>
                <a:t>3</a:t>
              </a:r>
            </a:p>
          </p:txBody>
        </p:sp>
        <p:sp>
          <p:nvSpPr>
            <p:cNvPr id="46" name="TextBox 45"/>
            <p:cNvSpPr txBox="1"/>
            <p:nvPr/>
          </p:nvSpPr>
          <p:spPr>
            <a:xfrm>
              <a:off x="2263487" y="3803984"/>
              <a:ext cx="651252" cy="584776"/>
            </a:xfrm>
            <a:prstGeom prst="rect">
              <a:avLst/>
            </a:prstGeom>
            <a:noFill/>
          </p:spPr>
          <p:txBody>
            <a:bodyPr wrap="square" rtlCol="0">
              <a:spAutoFit/>
            </a:bodyPr>
            <a:lstStyle/>
            <a:p>
              <a:r>
                <a:rPr lang="en-US" sz="3200" dirty="0" smtClean="0"/>
                <a:t>e</a:t>
              </a:r>
              <a:r>
                <a:rPr lang="en-US" sz="3200" baseline="-25000" dirty="0"/>
                <a:t>5</a:t>
              </a:r>
            </a:p>
          </p:txBody>
        </p:sp>
        <p:sp>
          <p:nvSpPr>
            <p:cNvPr id="47" name="TextBox 46"/>
            <p:cNvSpPr txBox="1"/>
            <p:nvPr/>
          </p:nvSpPr>
          <p:spPr>
            <a:xfrm>
              <a:off x="2989958" y="2588847"/>
              <a:ext cx="651252" cy="584776"/>
            </a:xfrm>
            <a:prstGeom prst="rect">
              <a:avLst/>
            </a:prstGeom>
            <a:noFill/>
          </p:spPr>
          <p:txBody>
            <a:bodyPr wrap="square" rtlCol="0">
              <a:spAutoFit/>
            </a:bodyPr>
            <a:lstStyle/>
            <a:p>
              <a:r>
                <a:rPr lang="en-US" sz="3200" dirty="0" smtClean="0"/>
                <a:t>e</a:t>
              </a:r>
              <a:r>
                <a:rPr lang="en-US" sz="3200" baseline="-25000" dirty="0"/>
                <a:t>4</a:t>
              </a:r>
            </a:p>
          </p:txBody>
        </p:sp>
      </p:grpSp>
      <p:grpSp>
        <p:nvGrpSpPr>
          <p:cNvPr id="51" name="Group 50"/>
          <p:cNvGrpSpPr/>
          <p:nvPr/>
        </p:nvGrpSpPr>
        <p:grpSpPr>
          <a:xfrm>
            <a:off x="706671" y="406370"/>
            <a:ext cx="3409836" cy="2635477"/>
            <a:chOff x="5038682" y="1412950"/>
            <a:chExt cx="3409836" cy="2635477"/>
          </a:xfrm>
        </p:grpSpPr>
        <p:grpSp>
          <p:nvGrpSpPr>
            <p:cNvPr id="36" name="Group 35"/>
            <p:cNvGrpSpPr/>
            <p:nvPr/>
          </p:nvGrpSpPr>
          <p:grpSpPr>
            <a:xfrm>
              <a:off x="5537717" y="2021707"/>
              <a:ext cx="2239703" cy="1987736"/>
              <a:chOff x="4753821" y="2021707"/>
              <a:chExt cx="2239703" cy="1987736"/>
            </a:xfrm>
          </p:grpSpPr>
          <p:cxnSp>
            <p:nvCxnSpPr>
              <p:cNvPr id="29" name="Straight Connector 28"/>
              <p:cNvCxnSpPr/>
              <p:nvPr/>
            </p:nvCxnSpPr>
            <p:spPr>
              <a:xfrm>
                <a:off x="5933925" y="2176272"/>
                <a:ext cx="912912" cy="1655064"/>
              </a:xfrm>
              <a:prstGeom prst="line">
                <a:avLst/>
              </a:prstGeom>
              <a:ln w="127000">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4921799" y="2176272"/>
                <a:ext cx="1012126" cy="1655064"/>
              </a:xfrm>
              <a:prstGeom prst="line">
                <a:avLst/>
              </a:prstGeom>
              <a:ln w="127000">
                <a:solidFill>
                  <a:srgbClr val="008000"/>
                </a:solidFill>
              </a:ln>
            </p:spPr>
            <p:style>
              <a:lnRef idx="2">
                <a:schemeClr val="accent1"/>
              </a:lnRef>
              <a:fillRef idx="0">
                <a:schemeClr val="accent1"/>
              </a:fillRef>
              <a:effectRef idx="1">
                <a:schemeClr val="accent1"/>
              </a:effectRef>
              <a:fontRef idx="minor">
                <a:schemeClr val="tx1"/>
              </a:fontRef>
            </p:style>
          </p:cxnSp>
          <p:grpSp>
            <p:nvGrpSpPr>
              <p:cNvPr id="9" name="Group 8"/>
              <p:cNvGrpSpPr/>
              <p:nvPr/>
            </p:nvGrpSpPr>
            <p:grpSpPr>
              <a:xfrm>
                <a:off x="4753821" y="3673488"/>
                <a:ext cx="2239703" cy="335955"/>
                <a:chOff x="2971800" y="2819400"/>
                <a:chExt cx="1021080" cy="182880"/>
              </a:xfrm>
            </p:grpSpPr>
            <p:sp>
              <p:nvSpPr>
                <p:cNvPr id="10" name="Oval 9"/>
                <p:cNvSpPr/>
                <p:nvPr/>
              </p:nvSpPr>
              <p:spPr>
                <a:xfrm>
                  <a:off x="2971800" y="2819400"/>
                  <a:ext cx="153162" cy="18288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3839718" y="2819400"/>
                  <a:ext cx="153162" cy="18288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2" name="Oval 11"/>
              <p:cNvSpPr/>
              <p:nvPr/>
            </p:nvSpPr>
            <p:spPr>
              <a:xfrm>
                <a:off x="5756088" y="2021707"/>
                <a:ext cx="335955" cy="335955"/>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8" name="TextBox 37"/>
            <p:cNvSpPr txBox="1"/>
            <p:nvPr/>
          </p:nvSpPr>
          <p:spPr>
            <a:xfrm>
              <a:off x="5038682" y="3463651"/>
              <a:ext cx="651252" cy="584776"/>
            </a:xfrm>
            <a:prstGeom prst="rect">
              <a:avLst/>
            </a:prstGeom>
            <a:noFill/>
          </p:spPr>
          <p:txBody>
            <a:bodyPr wrap="square" rtlCol="0">
              <a:spAutoFit/>
            </a:bodyPr>
            <a:lstStyle/>
            <a:p>
              <a:r>
                <a:rPr lang="en-US" sz="3200" dirty="0" smtClean="0"/>
                <a:t>v</a:t>
              </a:r>
              <a:r>
                <a:rPr lang="en-US" sz="3200" baseline="-25000" dirty="0"/>
                <a:t>1</a:t>
              </a:r>
            </a:p>
          </p:txBody>
        </p:sp>
        <p:sp>
          <p:nvSpPr>
            <p:cNvPr id="42" name="TextBox 41"/>
            <p:cNvSpPr txBox="1"/>
            <p:nvPr/>
          </p:nvSpPr>
          <p:spPr>
            <a:xfrm>
              <a:off x="6531117" y="1412950"/>
              <a:ext cx="651252" cy="584776"/>
            </a:xfrm>
            <a:prstGeom prst="rect">
              <a:avLst/>
            </a:prstGeom>
            <a:noFill/>
          </p:spPr>
          <p:txBody>
            <a:bodyPr wrap="square" rtlCol="0">
              <a:spAutoFit/>
            </a:bodyPr>
            <a:lstStyle/>
            <a:p>
              <a:r>
                <a:rPr lang="en-US" sz="3200" dirty="0" smtClean="0"/>
                <a:t>v</a:t>
              </a:r>
              <a:r>
                <a:rPr lang="en-US" sz="3200" baseline="-25000" dirty="0"/>
                <a:t>2</a:t>
              </a:r>
            </a:p>
          </p:txBody>
        </p:sp>
        <p:sp>
          <p:nvSpPr>
            <p:cNvPr id="43" name="TextBox 42"/>
            <p:cNvSpPr txBox="1"/>
            <p:nvPr/>
          </p:nvSpPr>
          <p:spPr>
            <a:xfrm>
              <a:off x="7797266" y="3463651"/>
              <a:ext cx="651252" cy="584776"/>
            </a:xfrm>
            <a:prstGeom prst="rect">
              <a:avLst/>
            </a:prstGeom>
            <a:noFill/>
          </p:spPr>
          <p:txBody>
            <a:bodyPr wrap="square" rtlCol="0">
              <a:spAutoFit/>
            </a:bodyPr>
            <a:lstStyle/>
            <a:p>
              <a:r>
                <a:rPr lang="en-US" sz="3200" dirty="0" smtClean="0"/>
                <a:t>v</a:t>
              </a:r>
              <a:r>
                <a:rPr lang="en-US" sz="3200" baseline="-25000" dirty="0"/>
                <a:t>3</a:t>
              </a:r>
            </a:p>
          </p:txBody>
        </p:sp>
        <p:sp>
          <p:nvSpPr>
            <p:cNvPr id="48" name="TextBox 47"/>
            <p:cNvSpPr txBox="1"/>
            <p:nvPr/>
          </p:nvSpPr>
          <p:spPr>
            <a:xfrm>
              <a:off x="5598375" y="2588847"/>
              <a:ext cx="651252" cy="584776"/>
            </a:xfrm>
            <a:prstGeom prst="rect">
              <a:avLst/>
            </a:prstGeom>
            <a:noFill/>
          </p:spPr>
          <p:txBody>
            <a:bodyPr wrap="square" rtlCol="0">
              <a:spAutoFit/>
            </a:bodyPr>
            <a:lstStyle/>
            <a:p>
              <a:r>
                <a:rPr lang="en-US" sz="3200" dirty="0"/>
                <a:t>e</a:t>
              </a:r>
              <a:r>
                <a:rPr lang="en-US" sz="3200" baseline="-25000" dirty="0" smtClean="0"/>
                <a:t>1</a:t>
              </a:r>
              <a:endParaRPr lang="en-US" sz="3200" baseline="-25000" dirty="0"/>
            </a:p>
          </p:txBody>
        </p:sp>
        <p:sp>
          <p:nvSpPr>
            <p:cNvPr id="49" name="TextBox 48"/>
            <p:cNvSpPr txBox="1"/>
            <p:nvPr/>
          </p:nvSpPr>
          <p:spPr>
            <a:xfrm>
              <a:off x="7206718" y="2588847"/>
              <a:ext cx="651252" cy="584776"/>
            </a:xfrm>
            <a:prstGeom prst="rect">
              <a:avLst/>
            </a:prstGeom>
            <a:noFill/>
          </p:spPr>
          <p:txBody>
            <a:bodyPr wrap="square" rtlCol="0">
              <a:spAutoFit/>
            </a:bodyPr>
            <a:lstStyle/>
            <a:p>
              <a:r>
                <a:rPr lang="en-US" sz="3200" dirty="0" smtClean="0"/>
                <a:t>e</a:t>
              </a:r>
              <a:r>
                <a:rPr lang="en-US" sz="3200" baseline="-25000" dirty="0"/>
                <a:t>2</a:t>
              </a:r>
            </a:p>
          </p:txBody>
        </p:sp>
      </p:grpSp>
      <p:sp>
        <p:nvSpPr>
          <p:cNvPr id="8" name="Rectangle 7"/>
          <p:cNvSpPr/>
          <p:nvPr/>
        </p:nvSpPr>
        <p:spPr>
          <a:xfrm>
            <a:off x="112722" y="146395"/>
            <a:ext cx="9031277" cy="523220"/>
          </a:xfrm>
          <a:prstGeom prst="rect">
            <a:avLst/>
          </a:prstGeom>
        </p:spPr>
        <p:txBody>
          <a:bodyPr wrap="square">
            <a:spAutoFit/>
          </a:bodyPr>
          <a:lstStyle/>
          <a:p>
            <a:pPr algn="ctr"/>
            <a:r>
              <a:rPr lang="en-US" sz="2800" dirty="0" smtClean="0"/>
              <a:t>Counting number of connected components using homology</a:t>
            </a:r>
          </a:p>
        </p:txBody>
      </p:sp>
      <p:grpSp>
        <p:nvGrpSpPr>
          <p:cNvPr id="19" name="Group 18"/>
          <p:cNvGrpSpPr/>
          <p:nvPr/>
        </p:nvGrpSpPr>
        <p:grpSpPr>
          <a:xfrm>
            <a:off x="118618" y="3051226"/>
            <a:ext cx="2406114" cy="695957"/>
            <a:chOff x="137814" y="3817322"/>
            <a:chExt cx="2406114" cy="695957"/>
          </a:xfrm>
        </p:grpSpPr>
        <p:sp>
          <p:nvSpPr>
            <p:cNvPr id="2" name="Rectangle 1"/>
            <p:cNvSpPr/>
            <p:nvPr/>
          </p:nvSpPr>
          <p:spPr>
            <a:xfrm>
              <a:off x="512393" y="3817322"/>
              <a:ext cx="2031535" cy="584776"/>
            </a:xfrm>
            <a:prstGeom prst="rect">
              <a:avLst/>
            </a:prstGeom>
          </p:spPr>
          <p:txBody>
            <a:bodyPr wrap="square">
              <a:spAutoFit/>
            </a:bodyPr>
            <a:lstStyle/>
            <a:p>
              <a:r>
                <a:rPr lang="en-US" sz="3200" dirty="0" smtClean="0"/>
                <a:t>: C</a:t>
              </a:r>
              <a:r>
                <a:rPr lang="en-US" sz="3200" baseline="-25000" dirty="0" smtClean="0"/>
                <a:t>1   </a:t>
              </a:r>
              <a:r>
                <a:rPr lang="en-US" sz="3200" dirty="0" smtClean="0">
                  <a:sym typeface="Wingdings"/>
                </a:rPr>
                <a:t>   </a:t>
              </a:r>
              <a:r>
                <a:rPr lang="en-US" sz="3200" dirty="0" smtClean="0"/>
                <a:t>C</a:t>
              </a:r>
              <a:r>
                <a:rPr lang="en-US" sz="3200" baseline="-25000" dirty="0" smtClean="0"/>
                <a:t>0</a:t>
              </a:r>
              <a:endParaRPr lang="en-US" sz="3200" dirty="0" smtClean="0"/>
            </a:p>
          </p:txBody>
        </p:sp>
        <p:grpSp>
          <p:nvGrpSpPr>
            <p:cNvPr id="13" name="Group 12"/>
            <p:cNvGrpSpPr/>
            <p:nvPr/>
          </p:nvGrpSpPr>
          <p:grpSpPr>
            <a:xfrm>
              <a:off x="137814" y="3836623"/>
              <a:ext cx="699555" cy="676656"/>
              <a:chOff x="658368" y="5669280"/>
              <a:chExt cx="699555" cy="676656"/>
            </a:xfrm>
          </p:grpSpPr>
          <p:sp>
            <p:nvSpPr>
              <p:cNvPr id="17" name="Arc 16"/>
              <p:cNvSpPr/>
              <p:nvPr/>
            </p:nvSpPr>
            <p:spPr>
              <a:xfrm rot="240000">
                <a:off x="658368" y="5779008"/>
                <a:ext cx="374904" cy="566928"/>
              </a:xfrm>
              <a:prstGeom prst="arc">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TextBox 34"/>
              <p:cNvSpPr txBox="1"/>
              <p:nvPr/>
            </p:nvSpPr>
            <p:spPr>
              <a:xfrm>
                <a:off x="768096" y="5669280"/>
                <a:ext cx="589827" cy="584776"/>
              </a:xfrm>
              <a:prstGeom prst="rect">
                <a:avLst/>
              </a:prstGeom>
              <a:noFill/>
            </p:spPr>
            <p:txBody>
              <a:bodyPr wrap="square" rtlCol="0">
                <a:spAutoFit/>
              </a:bodyPr>
              <a:lstStyle/>
              <a:p>
                <a:r>
                  <a:rPr lang="en-US" sz="3200" dirty="0" smtClean="0"/>
                  <a:t>o</a:t>
                </a:r>
              </a:p>
            </p:txBody>
          </p:sp>
        </p:grpSp>
      </p:grpSp>
      <p:grpSp>
        <p:nvGrpSpPr>
          <p:cNvPr id="18" name="Group 17"/>
          <p:cNvGrpSpPr/>
          <p:nvPr/>
        </p:nvGrpSpPr>
        <p:grpSpPr>
          <a:xfrm>
            <a:off x="2663622" y="3338705"/>
            <a:ext cx="3460093" cy="736182"/>
            <a:chOff x="3256081" y="3795071"/>
            <a:chExt cx="3460093" cy="736182"/>
          </a:xfrm>
        </p:grpSpPr>
        <p:grpSp>
          <p:nvGrpSpPr>
            <p:cNvPr id="45" name="Group 44"/>
            <p:cNvGrpSpPr/>
            <p:nvPr/>
          </p:nvGrpSpPr>
          <p:grpSpPr>
            <a:xfrm>
              <a:off x="3256081" y="3854597"/>
              <a:ext cx="699555" cy="676656"/>
              <a:chOff x="658368" y="5669280"/>
              <a:chExt cx="699555" cy="676656"/>
            </a:xfrm>
          </p:grpSpPr>
          <p:sp>
            <p:nvSpPr>
              <p:cNvPr id="52" name="Arc 51"/>
              <p:cNvSpPr/>
              <p:nvPr/>
            </p:nvSpPr>
            <p:spPr>
              <a:xfrm rot="240000">
                <a:off x="658368" y="5779008"/>
                <a:ext cx="374904" cy="566928"/>
              </a:xfrm>
              <a:prstGeom prst="arc">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 name="TextBox 52"/>
              <p:cNvSpPr txBox="1"/>
              <p:nvPr/>
            </p:nvSpPr>
            <p:spPr>
              <a:xfrm>
                <a:off x="768096" y="5669280"/>
                <a:ext cx="589827" cy="584776"/>
              </a:xfrm>
              <a:prstGeom prst="rect">
                <a:avLst/>
              </a:prstGeom>
              <a:noFill/>
            </p:spPr>
            <p:txBody>
              <a:bodyPr wrap="square" rtlCol="0">
                <a:spAutoFit/>
              </a:bodyPr>
              <a:lstStyle/>
              <a:p>
                <a:r>
                  <a:rPr lang="en-US" sz="3200" dirty="0" smtClean="0"/>
                  <a:t>o</a:t>
                </a:r>
              </a:p>
            </p:txBody>
          </p:sp>
        </p:grpSp>
        <p:sp>
          <p:nvSpPr>
            <p:cNvPr id="16" name="TextBox 15"/>
            <p:cNvSpPr txBox="1"/>
            <p:nvPr/>
          </p:nvSpPr>
          <p:spPr>
            <a:xfrm>
              <a:off x="3590764" y="3795071"/>
              <a:ext cx="3125410" cy="584776"/>
            </a:xfrm>
            <a:prstGeom prst="rect">
              <a:avLst/>
            </a:prstGeom>
            <a:noFill/>
          </p:spPr>
          <p:txBody>
            <a:bodyPr wrap="square" rtlCol="0">
              <a:spAutoFit/>
            </a:bodyPr>
            <a:lstStyle/>
            <a:p>
              <a:r>
                <a:rPr lang="en-US" sz="3200" dirty="0" smtClean="0"/>
                <a:t>(e</a:t>
              </a:r>
              <a:r>
                <a:rPr lang="en-US" sz="3200" baseline="-25000" dirty="0" smtClean="0"/>
                <a:t>1</a:t>
              </a:r>
              <a:r>
                <a:rPr lang="en-US" sz="3200" dirty="0" smtClean="0"/>
                <a:t>) = v</a:t>
              </a:r>
              <a:r>
                <a:rPr lang="en-US" sz="3200" baseline="-25000" dirty="0" smtClean="0"/>
                <a:t>1</a:t>
              </a:r>
              <a:r>
                <a:rPr lang="en-US" sz="3200" dirty="0" smtClean="0"/>
                <a:t> + v</a:t>
              </a:r>
              <a:r>
                <a:rPr lang="en-US" sz="3200" baseline="-25000" dirty="0" smtClean="0"/>
                <a:t>2</a:t>
              </a:r>
            </a:p>
          </p:txBody>
        </p:sp>
      </p:grpSp>
      <p:grpSp>
        <p:nvGrpSpPr>
          <p:cNvPr id="54" name="Group 53"/>
          <p:cNvGrpSpPr/>
          <p:nvPr/>
        </p:nvGrpSpPr>
        <p:grpSpPr>
          <a:xfrm>
            <a:off x="2663622" y="4006997"/>
            <a:ext cx="3460093" cy="696498"/>
            <a:chOff x="3256081" y="3834755"/>
            <a:chExt cx="3460093" cy="696498"/>
          </a:xfrm>
        </p:grpSpPr>
        <p:grpSp>
          <p:nvGrpSpPr>
            <p:cNvPr id="55" name="Group 54"/>
            <p:cNvGrpSpPr/>
            <p:nvPr/>
          </p:nvGrpSpPr>
          <p:grpSpPr>
            <a:xfrm>
              <a:off x="3256081" y="3854597"/>
              <a:ext cx="699555" cy="676656"/>
              <a:chOff x="658368" y="5669280"/>
              <a:chExt cx="699555" cy="676656"/>
            </a:xfrm>
          </p:grpSpPr>
          <p:sp>
            <p:nvSpPr>
              <p:cNvPr id="57" name="Arc 56"/>
              <p:cNvSpPr/>
              <p:nvPr/>
            </p:nvSpPr>
            <p:spPr>
              <a:xfrm rot="240000">
                <a:off x="658368" y="5779008"/>
                <a:ext cx="374904" cy="566928"/>
              </a:xfrm>
              <a:prstGeom prst="arc">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 name="TextBox 57"/>
              <p:cNvSpPr txBox="1"/>
              <p:nvPr/>
            </p:nvSpPr>
            <p:spPr>
              <a:xfrm>
                <a:off x="768096" y="5669280"/>
                <a:ext cx="589827" cy="584776"/>
              </a:xfrm>
              <a:prstGeom prst="rect">
                <a:avLst/>
              </a:prstGeom>
              <a:noFill/>
            </p:spPr>
            <p:txBody>
              <a:bodyPr wrap="square" rtlCol="0">
                <a:spAutoFit/>
              </a:bodyPr>
              <a:lstStyle/>
              <a:p>
                <a:r>
                  <a:rPr lang="en-US" sz="3200" dirty="0" smtClean="0"/>
                  <a:t>o</a:t>
                </a:r>
              </a:p>
            </p:txBody>
          </p:sp>
        </p:grpSp>
        <p:sp>
          <p:nvSpPr>
            <p:cNvPr id="56" name="TextBox 55"/>
            <p:cNvSpPr txBox="1"/>
            <p:nvPr/>
          </p:nvSpPr>
          <p:spPr>
            <a:xfrm>
              <a:off x="3590764" y="3834755"/>
              <a:ext cx="3125410" cy="584776"/>
            </a:xfrm>
            <a:prstGeom prst="rect">
              <a:avLst/>
            </a:prstGeom>
            <a:noFill/>
          </p:spPr>
          <p:txBody>
            <a:bodyPr wrap="square" rtlCol="0">
              <a:spAutoFit/>
            </a:bodyPr>
            <a:lstStyle/>
            <a:p>
              <a:r>
                <a:rPr lang="en-US" sz="3200" dirty="0" smtClean="0"/>
                <a:t>(e</a:t>
              </a:r>
              <a:r>
                <a:rPr lang="en-US" sz="3200" baseline="-25000" dirty="0"/>
                <a:t>2</a:t>
              </a:r>
              <a:r>
                <a:rPr lang="en-US" sz="3200" dirty="0" smtClean="0"/>
                <a:t>) = v</a:t>
              </a:r>
              <a:r>
                <a:rPr lang="en-US" sz="3200" baseline="-25000" dirty="0" smtClean="0"/>
                <a:t>2</a:t>
              </a:r>
              <a:r>
                <a:rPr lang="en-US" sz="3200" dirty="0" smtClean="0"/>
                <a:t> + v</a:t>
              </a:r>
              <a:r>
                <a:rPr lang="en-US" sz="3200" baseline="-25000" dirty="0"/>
                <a:t>3</a:t>
              </a:r>
              <a:endParaRPr lang="en-US" sz="3200" baseline="-25000" dirty="0" smtClean="0"/>
            </a:p>
          </p:txBody>
        </p:sp>
      </p:grpSp>
      <p:grpSp>
        <p:nvGrpSpPr>
          <p:cNvPr id="59" name="Group 58"/>
          <p:cNvGrpSpPr/>
          <p:nvPr/>
        </p:nvGrpSpPr>
        <p:grpSpPr>
          <a:xfrm>
            <a:off x="2663622" y="4695131"/>
            <a:ext cx="3460093" cy="736182"/>
            <a:chOff x="3256081" y="3795071"/>
            <a:chExt cx="3460093" cy="736182"/>
          </a:xfrm>
        </p:grpSpPr>
        <p:grpSp>
          <p:nvGrpSpPr>
            <p:cNvPr id="60" name="Group 59"/>
            <p:cNvGrpSpPr/>
            <p:nvPr/>
          </p:nvGrpSpPr>
          <p:grpSpPr>
            <a:xfrm>
              <a:off x="3256081" y="3854597"/>
              <a:ext cx="699555" cy="676656"/>
              <a:chOff x="658368" y="5669280"/>
              <a:chExt cx="699555" cy="676656"/>
            </a:xfrm>
          </p:grpSpPr>
          <p:sp>
            <p:nvSpPr>
              <p:cNvPr id="62" name="Arc 61"/>
              <p:cNvSpPr/>
              <p:nvPr/>
            </p:nvSpPr>
            <p:spPr>
              <a:xfrm rot="240000">
                <a:off x="658368" y="5779008"/>
                <a:ext cx="374904" cy="566928"/>
              </a:xfrm>
              <a:prstGeom prst="arc">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3" name="TextBox 62"/>
              <p:cNvSpPr txBox="1"/>
              <p:nvPr/>
            </p:nvSpPr>
            <p:spPr>
              <a:xfrm>
                <a:off x="768096" y="5669280"/>
                <a:ext cx="589827" cy="584776"/>
              </a:xfrm>
              <a:prstGeom prst="rect">
                <a:avLst/>
              </a:prstGeom>
              <a:noFill/>
            </p:spPr>
            <p:txBody>
              <a:bodyPr wrap="square" rtlCol="0">
                <a:spAutoFit/>
              </a:bodyPr>
              <a:lstStyle/>
              <a:p>
                <a:r>
                  <a:rPr lang="en-US" sz="3200" dirty="0" smtClean="0"/>
                  <a:t>o</a:t>
                </a:r>
              </a:p>
            </p:txBody>
          </p:sp>
        </p:grpSp>
        <p:sp>
          <p:nvSpPr>
            <p:cNvPr id="61" name="TextBox 60"/>
            <p:cNvSpPr txBox="1"/>
            <p:nvPr/>
          </p:nvSpPr>
          <p:spPr>
            <a:xfrm>
              <a:off x="3590764" y="3795071"/>
              <a:ext cx="3125410" cy="584776"/>
            </a:xfrm>
            <a:prstGeom prst="rect">
              <a:avLst/>
            </a:prstGeom>
            <a:noFill/>
          </p:spPr>
          <p:txBody>
            <a:bodyPr wrap="square" rtlCol="0">
              <a:spAutoFit/>
            </a:bodyPr>
            <a:lstStyle/>
            <a:p>
              <a:r>
                <a:rPr lang="en-US" sz="3200" dirty="0" smtClean="0"/>
                <a:t>(e</a:t>
              </a:r>
              <a:r>
                <a:rPr lang="en-US" sz="3200" baseline="-25000" dirty="0"/>
                <a:t>3</a:t>
              </a:r>
              <a:r>
                <a:rPr lang="en-US" sz="3200" dirty="0" smtClean="0"/>
                <a:t>) = v</a:t>
              </a:r>
              <a:r>
                <a:rPr lang="en-US" sz="3200" baseline="-25000" dirty="0"/>
                <a:t>4</a:t>
              </a:r>
              <a:r>
                <a:rPr lang="en-US" sz="3200" dirty="0" smtClean="0"/>
                <a:t> + v</a:t>
              </a:r>
              <a:r>
                <a:rPr lang="en-US" sz="3200" baseline="-25000" dirty="0"/>
                <a:t>5</a:t>
              </a:r>
              <a:endParaRPr lang="en-US" sz="3200" baseline="-25000" dirty="0" smtClean="0"/>
            </a:p>
          </p:txBody>
        </p:sp>
      </p:grpSp>
      <p:grpSp>
        <p:nvGrpSpPr>
          <p:cNvPr id="64" name="Group 63"/>
          <p:cNvGrpSpPr/>
          <p:nvPr/>
        </p:nvGrpSpPr>
        <p:grpSpPr>
          <a:xfrm>
            <a:off x="2663622" y="5383265"/>
            <a:ext cx="3460093" cy="736182"/>
            <a:chOff x="3256081" y="3795071"/>
            <a:chExt cx="3460093" cy="736182"/>
          </a:xfrm>
        </p:grpSpPr>
        <p:grpSp>
          <p:nvGrpSpPr>
            <p:cNvPr id="65" name="Group 64"/>
            <p:cNvGrpSpPr/>
            <p:nvPr/>
          </p:nvGrpSpPr>
          <p:grpSpPr>
            <a:xfrm>
              <a:off x="3256081" y="3854597"/>
              <a:ext cx="699555" cy="676656"/>
              <a:chOff x="658368" y="5669280"/>
              <a:chExt cx="699555" cy="676656"/>
            </a:xfrm>
          </p:grpSpPr>
          <p:sp>
            <p:nvSpPr>
              <p:cNvPr id="67" name="Arc 66"/>
              <p:cNvSpPr/>
              <p:nvPr/>
            </p:nvSpPr>
            <p:spPr>
              <a:xfrm rot="240000">
                <a:off x="658368" y="5779008"/>
                <a:ext cx="374904" cy="566928"/>
              </a:xfrm>
              <a:prstGeom prst="arc">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TextBox 67"/>
              <p:cNvSpPr txBox="1"/>
              <p:nvPr/>
            </p:nvSpPr>
            <p:spPr>
              <a:xfrm>
                <a:off x="768096" y="5669280"/>
                <a:ext cx="589827" cy="584776"/>
              </a:xfrm>
              <a:prstGeom prst="rect">
                <a:avLst/>
              </a:prstGeom>
              <a:noFill/>
            </p:spPr>
            <p:txBody>
              <a:bodyPr wrap="square" rtlCol="0">
                <a:spAutoFit/>
              </a:bodyPr>
              <a:lstStyle/>
              <a:p>
                <a:r>
                  <a:rPr lang="en-US" sz="3200" dirty="0" smtClean="0"/>
                  <a:t>o</a:t>
                </a:r>
              </a:p>
            </p:txBody>
          </p:sp>
        </p:grpSp>
        <p:sp>
          <p:nvSpPr>
            <p:cNvPr id="66" name="TextBox 65"/>
            <p:cNvSpPr txBox="1"/>
            <p:nvPr/>
          </p:nvSpPr>
          <p:spPr>
            <a:xfrm>
              <a:off x="3590764" y="3795071"/>
              <a:ext cx="3125410" cy="584776"/>
            </a:xfrm>
            <a:prstGeom prst="rect">
              <a:avLst/>
            </a:prstGeom>
            <a:noFill/>
          </p:spPr>
          <p:txBody>
            <a:bodyPr wrap="square" rtlCol="0">
              <a:spAutoFit/>
            </a:bodyPr>
            <a:lstStyle/>
            <a:p>
              <a:r>
                <a:rPr lang="en-US" sz="3200" dirty="0" smtClean="0"/>
                <a:t>(e</a:t>
              </a:r>
              <a:r>
                <a:rPr lang="en-US" sz="3200" baseline="-25000" dirty="0"/>
                <a:t>4</a:t>
              </a:r>
              <a:r>
                <a:rPr lang="en-US" sz="3200" dirty="0" smtClean="0"/>
                <a:t>) = v</a:t>
              </a:r>
              <a:r>
                <a:rPr lang="en-US" sz="3200" baseline="-25000" dirty="0"/>
                <a:t>5</a:t>
              </a:r>
              <a:r>
                <a:rPr lang="en-US" sz="3200" dirty="0" smtClean="0"/>
                <a:t> + v</a:t>
              </a:r>
              <a:r>
                <a:rPr lang="en-US" sz="3200" baseline="-25000" dirty="0"/>
                <a:t>6</a:t>
              </a:r>
              <a:endParaRPr lang="en-US" sz="3200" baseline="-25000" dirty="0" smtClean="0"/>
            </a:p>
          </p:txBody>
        </p:sp>
      </p:grpSp>
      <p:grpSp>
        <p:nvGrpSpPr>
          <p:cNvPr id="69" name="Group 68"/>
          <p:cNvGrpSpPr/>
          <p:nvPr/>
        </p:nvGrpSpPr>
        <p:grpSpPr>
          <a:xfrm>
            <a:off x="2663622" y="6051577"/>
            <a:ext cx="3460093" cy="736182"/>
            <a:chOff x="3256081" y="3795071"/>
            <a:chExt cx="3460093" cy="736182"/>
          </a:xfrm>
        </p:grpSpPr>
        <p:grpSp>
          <p:nvGrpSpPr>
            <p:cNvPr id="70" name="Group 69"/>
            <p:cNvGrpSpPr/>
            <p:nvPr/>
          </p:nvGrpSpPr>
          <p:grpSpPr>
            <a:xfrm>
              <a:off x="3256081" y="3854597"/>
              <a:ext cx="699555" cy="676656"/>
              <a:chOff x="658368" y="5669280"/>
              <a:chExt cx="699555" cy="676656"/>
            </a:xfrm>
          </p:grpSpPr>
          <p:sp>
            <p:nvSpPr>
              <p:cNvPr id="72" name="Arc 71"/>
              <p:cNvSpPr/>
              <p:nvPr/>
            </p:nvSpPr>
            <p:spPr>
              <a:xfrm rot="240000">
                <a:off x="658368" y="5779008"/>
                <a:ext cx="374904" cy="566928"/>
              </a:xfrm>
              <a:prstGeom prst="arc">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3" name="TextBox 72"/>
              <p:cNvSpPr txBox="1"/>
              <p:nvPr/>
            </p:nvSpPr>
            <p:spPr>
              <a:xfrm>
                <a:off x="768096" y="5669280"/>
                <a:ext cx="589827" cy="584776"/>
              </a:xfrm>
              <a:prstGeom prst="rect">
                <a:avLst/>
              </a:prstGeom>
              <a:noFill/>
            </p:spPr>
            <p:txBody>
              <a:bodyPr wrap="square" rtlCol="0">
                <a:spAutoFit/>
              </a:bodyPr>
              <a:lstStyle/>
              <a:p>
                <a:r>
                  <a:rPr lang="en-US" sz="3200" dirty="0" smtClean="0"/>
                  <a:t>o</a:t>
                </a:r>
              </a:p>
            </p:txBody>
          </p:sp>
        </p:grpSp>
        <p:sp>
          <p:nvSpPr>
            <p:cNvPr id="71" name="TextBox 70"/>
            <p:cNvSpPr txBox="1"/>
            <p:nvPr/>
          </p:nvSpPr>
          <p:spPr>
            <a:xfrm>
              <a:off x="3590764" y="3795071"/>
              <a:ext cx="3125410" cy="584776"/>
            </a:xfrm>
            <a:prstGeom prst="rect">
              <a:avLst/>
            </a:prstGeom>
            <a:noFill/>
          </p:spPr>
          <p:txBody>
            <a:bodyPr wrap="square" rtlCol="0">
              <a:spAutoFit/>
            </a:bodyPr>
            <a:lstStyle/>
            <a:p>
              <a:r>
                <a:rPr lang="en-US" sz="3200" dirty="0" smtClean="0"/>
                <a:t>(e</a:t>
              </a:r>
              <a:r>
                <a:rPr lang="en-US" sz="3200" baseline="-25000" dirty="0"/>
                <a:t>5</a:t>
              </a:r>
              <a:r>
                <a:rPr lang="en-US" sz="3200" dirty="0" smtClean="0"/>
                <a:t>) = v</a:t>
              </a:r>
              <a:r>
                <a:rPr lang="en-US" sz="3200" baseline="-25000" dirty="0"/>
                <a:t>4</a:t>
              </a:r>
              <a:r>
                <a:rPr lang="en-US" sz="3200" dirty="0" smtClean="0"/>
                <a:t> + v</a:t>
              </a:r>
              <a:r>
                <a:rPr lang="en-US" sz="3200" baseline="-25000" dirty="0"/>
                <a:t>6</a:t>
              </a:r>
              <a:endParaRPr lang="en-US" sz="3200" baseline="-25000" dirty="0" smtClean="0"/>
            </a:p>
          </p:txBody>
        </p:sp>
      </p:grpSp>
    </p:spTree>
    <p:extLst>
      <p:ext uri="{BB962C8B-B14F-4D97-AF65-F5344CB8AC3E}">
        <p14:creationId xmlns:p14="http://schemas.microsoft.com/office/powerpoint/2010/main" val="41472407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p:cNvGrpSpPr/>
          <p:nvPr/>
        </p:nvGrpSpPr>
        <p:grpSpPr>
          <a:xfrm>
            <a:off x="4946201" y="406370"/>
            <a:ext cx="3382244" cy="2975810"/>
            <a:chOff x="793381" y="1412950"/>
            <a:chExt cx="3382244" cy="2975810"/>
          </a:xfrm>
        </p:grpSpPr>
        <p:grpSp>
          <p:nvGrpSpPr>
            <p:cNvPr id="21" name="Group 20"/>
            <p:cNvGrpSpPr/>
            <p:nvPr/>
          </p:nvGrpSpPr>
          <p:grpSpPr>
            <a:xfrm>
              <a:off x="1284670" y="2021707"/>
              <a:ext cx="2239703" cy="1987736"/>
              <a:chOff x="1088696" y="3397905"/>
              <a:chExt cx="2239703" cy="1987736"/>
            </a:xfrm>
          </p:grpSpPr>
          <p:sp>
            <p:nvSpPr>
              <p:cNvPr id="3" name="Isosceles Triangle 2"/>
              <p:cNvSpPr/>
              <p:nvPr/>
            </p:nvSpPr>
            <p:spPr>
              <a:xfrm>
                <a:off x="1284670" y="3565883"/>
                <a:ext cx="1959740" cy="1696575"/>
              </a:xfrm>
              <a:prstGeom prst="triangle">
                <a:avLst/>
              </a:prstGeom>
              <a:solidFill>
                <a:schemeClr val="tx2">
                  <a:lumMod val="40000"/>
                  <a:lumOff val="60000"/>
                </a:schemeClr>
              </a:solidFill>
              <a:ln w="1270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3"/>
              <p:cNvGrpSpPr/>
              <p:nvPr/>
            </p:nvGrpSpPr>
            <p:grpSpPr>
              <a:xfrm>
                <a:off x="1088696" y="5049686"/>
                <a:ext cx="2239703" cy="335955"/>
                <a:chOff x="2971800" y="2819400"/>
                <a:chExt cx="1021080" cy="182880"/>
              </a:xfrm>
            </p:grpSpPr>
            <p:sp>
              <p:nvSpPr>
                <p:cNvPr id="6" name="Oval 5"/>
                <p:cNvSpPr/>
                <p:nvPr/>
              </p:nvSpPr>
              <p:spPr>
                <a:xfrm>
                  <a:off x="2971800" y="2819400"/>
                  <a:ext cx="153162" cy="18288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3839718" y="2819400"/>
                  <a:ext cx="153162" cy="18288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 name="Oval 4"/>
              <p:cNvSpPr/>
              <p:nvPr/>
            </p:nvSpPr>
            <p:spPr>
              <a:xfrm>
                <a:off x="2090963" y="3397905"/>
                <a:ext cx="335955" cy="335955"/>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9" name="TextBox 38"/>
            <p:cNvSpPr txBox="1"/>
            <p:nvPr/>
          </p:nvSpPr>
          <p:spPr>
            <a:xfrm>
              <a:off x="3524373" y="3463651"/>
              <a:ext cx="651252" cy="584776"/>
            </a:xfrm>
            <a:prstGeom prst="rect">
              <a:avLst/>
            </a:prstGeom>
            <a:noFill/>
          </p:spPr>
          <p:txBody>
            <a:bodyPr wrap="square" rtlCol="0">
              <a:spAutoFit/>
            </a:bodyPr>
            <a:lstStyle/>
            <a:p>
              <a:r>
                <a:rPr lang="en-US" sz="3200" dirty="0" smtClean="0"/>
                <a:t>v</a:t>
              </a:r>
              <a:r>
                <a:rPr lang="en-US" sz="3200" baseline="-25000" dirty="0"/>
                <a:t>6</a:t>
              </a:r>
            </a:p>
          </p:txBody>
        </p:sp>
        <p:sp>
          <p:nvSpPr>
            <p:cNvPr id="40" name="TextBox 39"/>
            <p:cNvSpPr txBox="1"/>
            <p:nvPr/>
          </p:nvSpPr>
          <p:spPr>
            <a:xfrm>
              <a:off x="793381" y="3463651"/>
              <a:ext cx="651252" cy="584776"/>
            </a:xfrm>
            <a:prstGeom prst="rect">
              <a:avLst/>
            </a:prstGeom>
            <a:noFill/>
          </p:spPr>
          <p:txBody>
            <a:bodyPr wrap="square" rtlCol="0">
              <a:spAutoFit/>
            </a:bodyPr>
            <a:lstStyle/>
            <a:p>
              <a:r>
                <a:rPr lang="en-US" sz="3200" dirty="0" smtClean="0"/>
                <a:t>v</a:t>
              </a:r>
              <a:r>
                <a:rPr lang="en-US" sz="3200" baseline="-25000" dirty="0"/>
                <a:t>4</a:t>
              </a:r>
            </a:p>
          </p:txBody>
        </p:sp>
        <p:sp>
          <p:nvSpPr>
            <p:cNvPr id="41" name="TextBox 40"/>
            <p:cNvSpPr txBox="1"/>
            <p:nvPr/>
          </p:nvSpPr>
          <p:spPr>
            <a:xfrm>
              <a:off x="2263487" y="1412950"/>
              <a:ext cx="651252" cy="584776"/>
            </a:xfrm>
            <a:prstGeom prst="rect">
              <a:avLst/>
            </a:prstGeom>
            <a:noFill/>
          </p:spPr>
          <p:txBody>
            <a:bodyPr wrap="square" rtlCol="0">
              <a:spAutoFit/>
            </a:bodyPr>
            <a:lstStyle/>
            <a:p>
              <a:r>
                <a:rPr lang="en-US" sz="3200" dirty="0" smtClean="0"/>
                <a:t>v</a:t>
              </a:r>
              <a:r>
                <a:rPr lang="en-US" sz="3200" baseline="-25000" dirty="0"/>
                <a:t>5</a:t>
              </a:r>
            </a:p>
          </p:txBody>
        </p:sp>
        <p:sp>
          <p:nvSpPr>
            <p:cNvPr id="44" name="TextBox 43"/>
            <p:cNvSpPr txBox="1"/>
            <p:nvPr/>
          </p:nvSpPr>
          <p:spPr>
            <a:xfrm>
              <a:off x="1403746" y="2588847"/>
              <a:ext cx="651252" cy="584776"/>
            </a:xfrm>
            <a:prstGeom prst="rect">
              <a:avLst/>
            </a:prstGeom>
            <a:noFill/>
          </p:spPr>
          <p:txBody>
            <a:bodyPr wrap="square" rtlCol="0">
              <a:spAutoFit/>
            </a:bodyPr>
            <a:lstStyle/>
            <a:p>
              <a:r>
                <a:rPr lang="en-US" sz="3200" dirty="0" smtClean="0"/>
                <a:t>e</a:t>
              </a:r>
              <a:r>
                <a:rPr lang="en-US" sz="3200" baseline="-25000" dirty="0"/>
                <a:t>3</a:t>
              </a:r>
            </a:p>
          </p:txBody>
        </p:sp>
        <p:sp>
          <p:nvSpPr>
            <p:cNvPr id="46" name="TextBox 45"/>
            <p:cNvSpPr txBox="1"/>
            <p:nvPr/>
          </p:nvSpPr>
          <p:spPr>
            <a:xfrm>
              <a:off x="2263487" y="3803984"/>
              <a:ext cx="651252" cy="584776"/>
            </a:xfrm>
            <a:prstGeom prst="rect">
              <a:avLst/>
            </a:prstGeom>
            <a:noFill/>
          </p:spPr>
          <p:txBody>
            <a:bodyPr wrap="square" rtlCol="0">
              <a:spAutoFit/>
            </a:bodyPr>
            <a:lstStyle/>
            <a:p>
              <a:r>
                <a:rPr lang="en-US" sz="3200" dirty="0" smtClean="0"/>
                <a:t>e</a:t>
              </a:r>
              <a:r>
                <a:rPr lang="en-US" sz="3200" baseline="-25000" dirty="0"/>
                <a:t>5</a:t>
              </a:r>
            </a:p>
          </p:txBody>
        </p:sp>
        <p:sp>
          <p:nvSpPr>
            <p:cNvPr id="47" name="TextBox 46"/>
            <p:cNvSpPr txBox="1"/>
            <p:nvPr/>
          </p:nvSpPr>
          <p:spPr>
            <a:xfrm>
              <a:off x="2989958" y="2588847"/>
              <a:ext cx="651252" cy="584776"/>
            </a:xfrm>
            <a:prstGeom prst="rect">
              <a:avLst/>
            </a:prstGeom>
            <a:noFill/>
          </p:spPr>
          <p:txBody>
            <a:bodyPr wrap="square" rtlCol="0">
              <a:spAutoFit/>
            </a:bodyPr>
            <a:lstStyle/>
            <a:p>
              <a:r>
                <a:rPr lang="en-US" sz="3200" dirty="0" smtClean="0"/>
                <a:t>e</a:t>
              </a:r>
              <a:r>
                <a:rPr lang="en-US" sz="3200" baseline="-25000" dirty="0"/>
                <a:t>4</a:t>
              </a:r>
            </a:p>
          </p:txBody>
        </p:sp>
      </p:grpSp>
      <p:grpSp>
        <p:nvGrpSpPr>
          <p:cNvPr id="51" name="Group 50"/>
          <p:cNvGrpSpPr/>
          <p:nvPr/>
        </p:nvGrpSpPr>
        <p:grpSpPr>
          <a:xfrm>
            <a:off x="706671" y="406370"/>
            <a:ext cx="3409836" cy="2635477"/>
            <a:chOff x="5038682" y="1412950"/>
            <a:chExt cx="3409836" cy="2635477"/>
          </a:xfrm>
        </p:grpSpPr>
        <p:grpSp>
          <p:nvGrpSpPr>
            <p:cNvPr id="36" name="Group 35"/>
            <p:cNvGrpSpPr/>
            <p:nvPr/>
          </p:nvGrpSpPr>
          <p:grpSpPr>
            <a:xfrm>
              <a:off x="5537717" y="2021707"/>
              <a:ext cx="2239703" cy="1987736"/>
              <a:chOff x="4753821" y="2021707"/>
              <a:chExt cx="2239703" cy="1987736"/>
            </a:xfrm>
          </p:grpSpPr>
          <p:cxnSp>
            <p:nvCxnSpPr>
              <p:cNvPr id="29" name="Straight Connector 28"/>
              <p:cNvCxnSpPr/>
              <p:nvPr/>
            </p:nvCxnSpPr>
            <p:spPr>
              <a:xfrm>
                <a:off x="5933925" y="2176272"/>
                <a:ext cx="912912" cy="1655064"/>
              </a:xfrm>
              <a:prstGeom prst="line">
                <a:avLst/>
              </a:prstGeom>
              <a:ln w="127000">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4921799" y="2176272"/>
                <a:ext cx="1012126" cy="1655064"/>
              </a:xfrm>
              <a:prstGeom prst="line">
                <a:avLst/>
              </a:prstGeom>
              <a:ln w="127000">
                <a:solidFill>
                  <a:srgbClr val="008000"/>
                </a:solidFill>
              </a:ln>
            </p:spPr>
            <p:style>
              <a:lnRef idx="2">
                <a:schemeClr val="accent1"/>
              </a:lnRef>
              <a:fillRef idx="0">
                <a:schemeClr val="accent1"/>
              </a:fillRef>
              <a:effectRef idx="1">
                <a:schemeClr val="accent1"/>
              </a:effectRef>
              <a:fontRef idx="minor">
                <a:schemeClr val="tx1"/>
              </a:fontRef>
            </p:style>
          </p:cxnSp>
          <p:grpSp>
            <p:nvGrpSpPr>
              <p:cNvPr id="9" name="Group 8"/>
              <p:cNvGrpSpPr/>
              <p:nvPr/>
            </p:nvGrpSpPr>
            <p:grpSpPr>
              <a:xfrm>
                <a:off x="4753821" y="3673488"/>
                <a:ext cx="2239703" cy="335955"/>
                <a:chOff x="2971800" y="2819400"/>
                <a:chExt cx="1021080" cy="182880"/>
              </a:xfrm>
            </p:grpSpPr>
            <p:sp>
              <p:nvSpPr>
                <p:cNvPr id="10" name="Oval 9"/>
                <p:cNvSpPr/>
                <p:nvPr/>
              </p:nvSpPr>
              <p:spPr>
                <a:xfrm>
                  <a:off x="2971800" y="2819400"/>
                  <a:ext cx="153162" cy="18288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3839718" y="2819400"/>
                  <a:ext cx="153162" cy="18288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2" name="Oval 11"/>
              <p:cNvSpPr/>
              <p:nvPr/>
            </p:nvSpPr>
            <p:spPr>
              <a:xfrm>
                <a:off x="5756088" y="2021707"/>
                <a:ext cx="335955" cy="335955"/>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8" name="TextBox 37"/>
            <p:cNvSpPr txBox="1"/>
            <p:nvPr/>
          </p:nvSpPr>
          <p:spPr>
            <a:xfrm>
              <a:off x="5038682" y="3463651"/>
              <a:ext cx="651252" cy="584776"/>
            </a:xfrm>
            <a:prstGeom prst="rect">
              <a:avLst/>
            </a:prstGeom>
            <a:noFill/>
          </p:spPr>
          <p:txBody>
            <a:bodyPr wrap="square" rtlCol="0">
              <a:spAutoFit/>
            </a:bodyPr>
            <a:lstStyle/>
            <a:p>
              <a:r>
                <a:rPr lang="en-US" sz="3200" dirty="0" smtClean="0"/>
                <a:t>v</a:t>
              </a:r>
              <a:r>
                <a:rPr lang="en-US" sz="3200" baseline="-25000" dirty="0"/>
                <a:t>1</a:t>
              </a:r>
            </a:p>
          </p:txBody>
        </p:sp>
        <p:sp>
          <p:nvSpPr>
            <p:cNvPr id="42" name="TextBox 41"/>
            <p:cNvSpPr txBox="1"/>
            <p:nvPr/>
          </p:nvSpPr>
          <p:spPr>
            <a:xfrm>
              <a:off x="6531117" y="1412950"/>
              <a:ext cx="651252" cy="584776"/>
            </a:xfrm>
            <a:prstGeom prst="rect">
              <a:avLst/>
            </a:prstGeom>
            <a:noFill/>
          </p:spPr>
          <p:txBody>
            <a:bodyPr wrap="square" rtlCol="0">
              <a:spAutoFit/>
            </a:bodyPr>
            <a:lstStyle/>
            <a:p>
              <a:r>
                <a:rPr lang="en-US" sz="3200" dirty="0" smtClean="0"/>
                <a:t>v</a:t>
              </a:r>
              <a:r>
                <a:rPr lang="en-US" sz="3200" baseline="-25000" dirty="0"/>
                <a:t>2</a:t>
              </a:r>
            </a:p>
          </p:txBody>
        </p:sp>
        <p:sp>
          <p:nvSpPr>
            <p:cNvPr id="43" name="TextBox 42"/>
            <p:cNvSpPr txBox="1"/>
            <p:nvPr/>
          </p:nvSpPr>
          <p:spPr>
            <a:xfrm>
              <a:off x="7797266" y="3463651"/>
              <a:ext cx="651252" cy="584776"/>
            </a:xfrm>
            <a:prstGeom prst="rect">
              <a:avLst/>
            </a:prstGeom>
            <a:noFill/>
          </p:spPr>
          <p:txBody>
            <a:bodyPr wrap="square" rtlCol="0">
              <a:spAutoFit/>
            </a:bodyPr>
            <a:lstStyle/>
            <a:p>
              <a:r>
                <a:rPr lang="en-US" sz="3200" dirty="0" smtClean="0"/>
                <a:t>v</a:t>
              </a:r>
              <a:r>
                <a:rPr lang="en-US" sz="3200" baseline="-25000" dirty="0"/>
                <a:t>3</a:t>
              </a:r>
            </a:p>
          </p:txBody>
        </p:sp>
        <p:sp>
          <p:nvSpPr>
            <p:cNvPr id="48" name="TextBox 47"/>
            <p:cNvSpPr txBox="1"/>
            <p:nvPr/>
          </p:nvSpPr>
          <p:spPr>
            <a:xfrm>
              <a:off x="5598375" y="2588847"/>
              <a:ext cx="651252" cy="584776"/>
            </a:xfrm>
            <a:prstGeom prst="rect">
              <a:avLst/>
            </a:prstGeom>
            <a:noFill/>
          </p:spPr>
          <p:txBody>
            <a:bodyPr wrap="square" rtlCol="0">
              <a:spAutoFit/>
            </a:bodyPr>
            <a:lstStyle/>
            <a:p>
              <a:r>
                <a:rPr lang="en-US" sz="3200" dirty="0"/>
                <a:t>e</a:t>
              </a:r>
              <a:r>
                <a:rPr lang="en-US" sz="3200" baseline="-25000" dirty="0" smtClean="0"/>
                <a:t>1</a:t>
              </a:r>
              <a:endParaRPr lang="en-US" sz="3200" baseline="-25000" dirty="0"/>
            </a:p>
          </p:txBody>
        </p:sp>
        <p:sp>
          <p:nvSpPr>
            <p:cNvPr id="49" name="TextBox 48"/>
            <p:cNvSpPr txBox="1"/>
            <p:nvPr/>
          </p:nvSpPr>
          <p:spPr>
            <a:xfrm>
              <a:off x="7206718" y="2588847"/>
              <a:ext cx="651252" cy="584776"/>
            </a:xfrm>
            <a:prstGeom prst="rect">
              <a:avLst/>
            </a:prstGeom>
            <a:noFill/>
          </p:spPr>
          <p:txBody>
            <a:bodyPr wrap="square" rtlCol="0">
              <a:spAutoFit/>
            </a:bodyPr>
            <a:lstStyle/>
            <a:p>
              <a:r>
                <a:rPr lang="en-US" sz="3200" dirty="0" smtClean="0"/>
                <a:t>e</a:t>
              </a:r>
              <a:r>
                <a:rPr lang="en-US" sz="3200" baseline="-25000" dirty="0"/>
                <a:t>2</a:t>
              </a:r>
            </a:p>
          </p:txBody>
        </p:sp>
      </p:grpSp>
      <p:sp>
        <p:nvSpPr>
          <p:cNvPr id="8" name="Rectangle 7"/>
          <p:cNvSpPr/>
          <p:nvPr/>
        </p:nvSpPr>
        <p:spPr>
          <a:xfrm>
            <a:off x="112722" y="146395"/>
            <a:ext cx="9031277" cy="523220"/>
          </a:xfrm>
          <a:prstGeom prst="rect">
            <a:avLst/>
          </a:prstGeom>
        </p:spPr>
        <p:txBody>
          <a:bodyPr wrap="square">
            <a:spAutoFit/>
          </a:bodyPr>
          <a:lstStyle/>
          <a:p>
            <a:pPr algn="ctr"/>
            <a:r>
              <a:rPr lang="en-US" sz="2800" dirty="0" smtClean="0"/>
              <a:t>Counting number of connected components using homology</a:t>
            </a:r>
          </a:p>
        </p:txBody>
      </p:sp>
      <p:grpSp>
        <p:nvGrpSpPr>
          <p:cNvPr id="19" name="Group 18"/>
          <p:cNvGrpSpPr/>
          <p:nvPr/>
        </p:nvGrpSpPr>
        <p:grpSpPr>
          <a:xfrm>
            <a:off x="118618" y="3051226"/>
            <a:ext cx="2406114" cy="695957"/>
            <a:chOff x="137814" y="3817322"/>
            <a:chExt cx="2406114" cy="695957"/>
          </a:xfrm>
        </p:grpSpPr>
        <p:sp>
          <p:nvSpPr>
            <p:cNvPr id="2" name="Rectangle 1"/>
            <p:cNvSpPr/>
            <p:nvPr/>
          </p:nvSpPr>
          <p:spPr>
            <a:xfrm>
              <a:off x="512393" y="3817322"/>
              <a:ext cx="2031535" cy="584776"/>
            </a:xfrm>
            <a:prstGeom prst="rect">
              <a:avLst/>
            </a:prstGeom>
          </p:spPr>
          <p:txBody>
            <a:bodyPr wrap="square">
              <a:spAutoFit/>
            </a:bodyPr>
            <a:lstStyle/>
            <a:p>
              <a:r>
                <a:rPr lang="en-US" sz="3200" dirty="0" smtClean="0"/>
                <a:t>: C</a:t>
              </a:r>
              <a:r>
                <a:rPr lang="en-US" sz="3200" baseline="-25000" dirty="0" smtClean="0"/>
                <a:t>1   </a:t>
              </a:r>
              <a:r>
                <a:rPr lang="en-US" sz="3200" dirty="0" smtClean="0">
                  <a:sym typeface="Wingdings"/>
                </a:rPr>
                <a:t>   </a:t>
              </a:r>
              <a:r>
                <a:rPr lang="en-US" sz="3200" dirty="0" smtClean="0"/>
                <a:t>C</a:t>
              </a:r>
              <a:r>
                <a:rPr lang="en-US" sz="3200" baseline="-25000" dirty="0" smtClean="0"/>
                <a:t>0</a:t>
              </a:r>
              <a:endParaRPr lang="en-US" sz="3200" dirty="0" smtClean="0"/>
            </a:p>
          </p:txBody>
        </p:sp>
        <p:grpSp>
          <p:nvGrpSpPr>
            <p:cNvPr id="13" name="Group 12"/>
            <p:cNvGrpSpPr/>
            <p:nvPr/>
          </p:nvGrpSpPr>
          <p:grpSpPr>
            <a:xfrm>
              <a:off x="137814" y="3836623"/>
              <a:ext cx="699555" cy="676656"/>
              <a:chOff x="658368" y="5669280"/>
              <a:chExt cx="699555" cy="676656"/>
            </a:xfrm>
          </p:grpSpPr>
          <p:sp>
            <p:nvSpPr>
              <p:cNvPr id="17" name="Arc 16"/>
              <p:cNvSpPr/>
              <p:nvPr/>
            </p:nvSpPr>
            <p:spPr>
              <a:xfrm rot="240000">
                <a:off x="658368" y="5779008"/>
                <a:ext cx="374904" cy="566928"/>
              </a:xfrm>
              <a:prstGeom prst="arc">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TextBox 34"/>
              <p:cNvSpPr txBox="1"/>
              <p:nvPr/>
            </p:nvSpPr>
            <p:spPr>
              <a:xfrm>
                <a:off x="768096" y="5669280"/>
                <a:ext cx="589827" cy="584776"/>
              </a:xfrm>
              <a:prstGeom prst="rect">
                <a:avLst/>
              </a:prstGeom>
              <a:noFill/>
            </p:spPr>
            <p:txBody>
              <a:bodyPr wrap="square" rtlCol="0">
                <a:spAutoFit/>
              </a:bodyPr>
              <a:lstStyle/>
              <a:p>
                <a:r>
                  <a:rPr lang="en-US" sz="3200" dirty="0" smtClean="0"/>
                  <a:t>o</a:t>
                </a:r>
              </a:p>
            </p:txBody>
          </p:sp>
        </p:grpSp>
      </p:grpSp>
      <p:grpSp>
        <p:nvGrpSpPr>
          <p:cNvPr id="18" name="Group 17"/>
          <p:cNvGrpSpPr/>
          <p:nvPr/>
        </p:nvGrpSpPr>
        <p:grpSpPr>
          <a:xfrm>
            <a:off x="2663622" y="3338705"/>
            <a:ext cx="3460093" cy="736182"/>
            <a:chOff x="3256081" y="3795071"/>
            <a:chExt cx="3460093" cy="736182"/>
          </a:xfrm>
        </p:grpSpPr>
        <p:grpSp>
          <p:nvGrpSpPr>
            <p:cNvPr id="45" name="Group 44"/>
            <p:cNvGrpSpPr/>
            <p:nvPr/>
          </p:nvGrpSpPr>
          <p:grpSpPr>
            <a:xfrm>
              <a:off x="3256081" y="3854597"/>
              <a:ext cx="699555" cy="676656"/>
              <a:chOff x="658368" y="5669280"/>
              <a:chExt cx="699555" cy="676656"/>
            </a:xfrm>
          </p:grpSpPr>
          <p:sp>
            <p:nvSpPr>
              <p:cNvPr id="52" name="Arc 51"/>
              <p:cNvSpPr/>
              <p:nvPr/>
            </p:nvSpPr>
            <p:spPr>
              <a:xfrm rot="240000">
                <a:off x="658368" y="5779008"/>
                <a:ext cx="374904" cy="566928"/>
              </a:xfrm>
              <a:prstGeom prst="arc">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 name="TextBox 52"/>
              <p:cNvSpPr txBox="1"/>
              <p:nvPr/>
            </p:nvSpPr>
            <p:spPr>
              <a:xfrm>
                <a:off x="768096" y="5669280"/>
                <a:ext cx="589827" cy="584776"/>
              </a:xfrm>
              <a:prstGeom prst="rect">
                <a:avLst/>
              </a:prstGeom>
              <a:noFill/>
            </p:spPr>
            <p:txBody>
              <a:bodyPr wrap="square" rtlCol="0">
                <a:spAutoFit/>
              </a:bodyPr>
              <a:lstStyle/>
              <a:p>
                <a:r>
                  <a:rPr lang="en-US" sz="3200" dirty="0" smtClean="0"/>
                  <a:t>o</a:t>
                </a:r>
              </a:p>
            </p:txBody>
          </p:sp>
        </p:grpSp>
        <p:sp>
          <p:nvSpPr>
            <p:cNvPr id="16" name="TextBox 15"/>
            <p:cNvSpPr txBox="1"/>
            <p:nvPr/>
          </p:nvSpPr>
          <p:spPr>
            <a:xfrm>
              <a:off x="3590764" y="3795071"/>
              <a:ext cx="3125410" cy="584776"/>
            </a:xfrm>
            <a:prstGeom prst="rect">
              <a:avLst/>
            </a:prstGeom>
            <a:noFill/>
          </p:spPr>
          <p:txBody>
            <a:bodyPr wrap="square" rtlCol="0">
              <a:spAutoFit/>
            </a:bodyPr>
            <a:lstStyle/>
            <a:p>
              <a:r>
                <a:rPr lang="en-US" sz="3200" dirty="0" smtClean="0"/>
                <a:t>(e</a:t>
              </a:r>
              <a:r>
                <a:rPr lang="en-US" sz="3200" baseline="-25000" dirty="0" smtClean="0"/>
                <a:t>1</a:t>
              </a:r>
              <a:r>
                <a:rPr lang="en-US" sz="3200" dirty="0" smtClean="0"/>
                <a:t>) = v</a:t>
              </a:r>
              <a:r>
                <a:rPr lang="en-US" sz="3200" baseline="-25000" dirty="0" smtClean="0"/>
                <a:t>1</a:t>
              </a:r>
              <a:r>
                <a:rPr lang="en-US" sz="3200" dirty="0" smtClean="0"/>
                <a:t> + v</a:t>
              </a:r>
              <a:r>
                <a:rPr lang="en-US" sz="3200" baseline="-25000" dirty="0" smtClean="0"/>
                <a:t>2</a:t>
              </a:r>
            </a:p>
          </p:txBody>
        </p:sp>
      </p:grpSp>
      <p:grpSp>
        <p:nvGrpSpPr>
          <p:cNvPr id="54" name="Group 53"/>
          <p:cNvGrpSpPr/>
          <p:nvPr/>
        </p:nvGrpSpPr>
        <p:grpSpPr>
          <a:xfrm>
            <a:off x="2663622" y="4006997"/>
            <a:ext cx="3460093" cy="696498"/>
            <a:chOff x="3256081" y="3834755"/>
            <a:chExt cx="3460093" cy="696498"/>
          </a:xfrm>
        </p:grpSpPr>
        <p:grpSp>
          <p:nvGrpSpPr>
            <p:cNvPr id="55" name="Group 54"/>
            <p:cNvGrpSpPr/>
            <p:nvPr/>
          </p:nvGrpSpPr>
          <p:grpSpPr>
            <a:xfrm>
              <a:off x="3256081" y="3854597"/>
              <a:ext cx="699555" cy="676656"/>
              <a:chOff x="658368" y="5669280"/>
              <a:chExt cx="699555" cy="676656"/>
            </a:xfrm>
          </p:grpSpPr>
          <p:sp>
            <p:nvSpPr>
              <p:cNvPr id="57" name="Arc 56"/>
              <p:cNvSpPr/>
              <p:nvPr/>
            </p:nvSpPr>
            <p:spPr>
              <a:xfrm rot="240000">
                <a:off x="658368" y="5779008"/>
                <a:ext cx="374904" cy="566928"/>
              </a:xfrm>
              <a:prstGeom prst="arc">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 name="TextBox 57"/>
              <p:cNvSpPr txBox="1"/>
              <p:nvPr/>
            </p:nvSpPr>
            <p:spPr>
              <a:xfrm>
                <a:off x="768096" y="5669280"/>
                <a:ext cx="589827" cy="584776"/>
              </a:xfrm>
              <a:prstGeom prst="rect">
                <a:avLst/>
              </a:prstGeom>
              <a:noFill/>
            </p:spPr>
            <p:txBody>
              <a:bodyPr wrap="square" rtlCol="0">
                <a:spAutoFit/>
              </a:bodyPr>
              <a:lstStyle/>
              <a:p>
                <a:r>
                  <a:rPr lang="en-US" sz="3200" dirty="0" smtClean="0"/>
                  <a:t>o</a:t>
                </a:r>
              </a:p>
            </p:txBody>
          </p:sp>
        </p:grpSp>
        <p:sp>
          <p:nvSpPr>
            <p:cNvPr id="56" name="TextBox 55"/>
            <p:cNvSpPr txBox="1"/>
            <p:nvPr/>
          </p:nvSpPr>
          <p:spPr>
            <a:xfrm>
              <a:off x="3590764" y="3834755"/>
              <a:ext cx="3125410" cy="584776"/>
            </a:xfrm>
            <a:prstGeom prst="rect">
              <a:avLst/>
            </a:prstGeom>
            <a:noFill/>
          </p:spPr>
          <p:txBody>
            <a:bodyPr wrap="square" rtlCol="0">
              <a:spAutoFit/>
            </a:bodyPr>
            <a:lstStyle/>
            <a:p>
              <a:r>
                <a:rPr lang="en-US" sz="3200" dirty="0" smtClean="0"/>
                <a:t>(e</a:t>
              </a:r>
              <a:r>
                <a:rPr lang="en-US" sz="3200" baseline="-25000" dirty="0"/>
                <a:t>2</a:t>
              </a:r>
              <a:r>
                <a:rPr lang="en-US" sz="3200" dirty="0" smtClean="0"/>
                <a:t>) = v</a:t>
              </a:r>
              <a:r>
                <a:rPr lang="en-US" sz="3200" baseline="-25000" dirty="0" smtClean="0"/>
                <a:t>2</a:t>
              </a:r>
              <a:r>
                <a:rPr lang="en-US" sz="3200" dirty="0" smtClean="0"/>
                <a:t> + v</a:t>
              </a:r>
              <a:r>
                <a:rPr lang="en-US" sz="3200" baseline="-25000" dirty="0"/>
                <a:t>3</a:t>
              </a:r>
              <a:endParaRPr lang="en-US" sz="3200" baseline="-25000" dirty="0" smtClean="0"/>
            </a:p>
          </p:txBody>
        </p:sp>
      </p:grpSp>
      <p:grpSp>
        <p:nvGrpSpPr>
          <p:cNvPr id="59" name="Group 58"/>
          <p:cNvGrpSpPr/>
          <p:nvPr/>
        </p:nvGrpSpPr>
        <p:grpSpPr>
          <a:xfrm>
            <a:off x="2663622" y="4695131"/>
            <a:ext cx="3460093" cy="736182"/>
            <a:chOff x="3256081" y="3795071"/>
            <a:chExt cx="3460093" cy="736182"/>
          </a:xfrm>
        </p:grpSpPr>
        <p:grpSp>
          <p:nvGrpSpPr>
            <p:cNvPr id="60" name="Group 59"/>
            <p:cNvGrpSpPr/>
            <p:nvPr/>
          </p:nvGrpSpPr>
          <p:grpSpPr>
            <a:xfrm>
              <a:off x="3256081" y="3854597"/>
              <a:ext cx="699555" cy="676656"/>
              <a:chOff x="658368" y="5669280"/>
              <a:chExt cx="699555" cy="676656"/>
            </a:xfrm>
          </p:grpSpPr>
          <p:sp>
            <p:nvSpPr>
              <p:cNvPr id="62" name="Arc 61"/>
              <p:cNvSpPr/>
              <p:nvPr/>
            </p:nvSpPr>
            <p:spPr>
              <a:xfrm rot="240000">
                <a:off x="658368" y="5779008"/>
                <a:ext cx="374904" cy="566928"/>
              </a:xfrm>
              <a:prstGeom prst="arc">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3" name="TextBox 62"/>
              <p:cNvSpPr txBox="1"/>
              <p:nvPr/>
            </p:nvSpPr>
            <p:spPr>
              <a:xfrm>
                <a:off x="768096" y="5669280"/>
                <a:ext cx="589827" cy="584776"/>
              </a:xfrm>
              <a:prstGeom prst="rect">
                <a:avLst/>
              </a:prstGeom>
              <a:noFill/>
            </p:spPr>
            <p:txBody>
              <a:bodyPr wrap="square" rtlCol="0">
                <a:spAutoFit/>
              </a:bodyPr>
              <a:lstStyle/>
              <a:p>
                <a:r>
                  <a:rPr lang="en-US" sz="3200" dirty="0" smtClean="0"/>
                  <a:t>o</a:t>
                </a:r>
              </a:p>
            </p:txBody>
          </p:sp>
        </p:grpSp>
        <p:sp>
          <p:nvSpPr>
            <p:cNvPr id="61" name="TextBox 60"/>
            <p:cNvSpPr txBox="1"/>
            <p:nvPr/>
          </p:nvSpPr>
          <p:spPr>
            <a:xfrm>
              <a:off x="3590764" y="3795071"/>
              <a:ext cx="3125410" cy="584776"/>
            </a:xfrm>
            <a:prstGeom prst="rect">
              <a:avLst/>
            </a:prstGeom>
            <a:noFill/>
          </p:spPr>
          <p:txBody>
            <a:bodyPr wrap="square" rtlCol="0">
              <a:spAutoFit/>
            </a:bodyPr>
            <a:lstStyle/>
            <a:p>
              <a:r>
                <a:rPr lang="en-US" sz="3200" dirty="0" smtClean="0"/>
                <a:t>(e</a:t>
              </a:r>
              <a:r>
                <a:rPr lang="en-US" sz="3200" baseline="-25000" dirty="0"/>
                <a:t>3</a:t>
              </a:r>
              <a:r>
                <a:rPr lang="en-US" sz="3200" dirty="0" smtClean="0"/>
                <a:t>) = v</a:t>
              </a:r>
              <a:r>
                <a:rPr lang="en-US" sz="3200" baseline="-25000" dirty="0"/>
                <a:t>4</a:t>
              </a:r>
              <a:r>
                <a:rPr lang="en-US" sz="3200" dirty="0" smtClean="0"/>
                <a:t> + v</a:t>
              </a:r>
              <a:r>
                <a:rPr lang="en-US" sz="3200" baseline="-25000" dirty="0"/>
                <a:t>5</a:t>
              </a:r>
              <a:endParaRPr lang="en-US" sz="3200" baseline="-25000" dirty="0" smtClean="0"/>
            </a:p>
          </p:txBody>
        </p:sp>
      </p:grpSp>
      <p:grpSp>
        <p:nvGrpSpPr>
          <p:cNvPr id="64" name="Group 63"/>
          <p:cNvGrpSpPr/>
          <p:nvPr/>
        </p:nvGrpSpPr>
        <p:grpSpPr>
          <a:xfrm>
            <a:off x="2663622" y="5383265"/>
            <a:ext cx="3460093" cy="736182"/>
            <a:chOff x="3256081" y="3795071"/>
            <a:chExt cx="3460093" cy="736182"/>
          </a:xfrm>
        </p:grpSpPr>
        <p:grpSp>
          <p:nvGrpSpPr>
            <p:cNvPr id="65" name="Group 64"/>
            <p:cNvGrpSpPr/>
            <p:nvPr/>
          </p:nvGrpSpPr>
          <p:grpSpPr>
            <a:xfrm>
              <a:off x="3256081" y="3854597"/>
              <a:ext cx="699555" cy="676656"/>
              <a:chOff x="658368" y="5669280"/>
              <a:chExt cx="699555" cy="676656"/>
            </a:xfrm>
          </p:grpSpPr>
          <p:sp>
            <p:nvSpPr>
              <p:cNvPr id="67" name="Arc 66"/>
              <p:cNvSpPr/>
              <p:nvPr/>
            </p:nvSpPr>
            <p:spPr>
              <a:xfrm rot="240000">
                <a:off x="658368" y="5779008"/>
                <a:ext cx="374904" cy="566928"/>
              </a:xfrm>
              <a:prstGeom prst="arc">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TextBox 67"/>
              <p:cNvSpPr txBox="1"/>
              <p:nvPr/>
            </p:nvSpPr>
            <p:spPr>
              <a:xfrm>
                <a:off x="768096" y="5669280"/>
                <a:ext cx="589827" cy="584776"/>
              </a:xfrm>
              <a:prstGeom prst="rect">
                <a:avLst/>
              </a:prstGeom>
              <a:noFill/>
            </p:spPr>
            <p:txBody>
              <a:bodyPr wrap="square" rtlCol="0">
                <a:spAutoFit/>
              </a:bodyPr>
              <a:lstStyle/>
              <a:p>
                <a:r>
                  <a:rPr lang="en-US" sz="3200" dirty="0" smtClean="0"/>
                  <a:t>o</a:t>
                </a:r>
              </a:p>
            </p:txBody>
          </p:sp>
        </p:grpSp>
        <p:sp>
          <p:nvSpPr>
            <p:cNvPr id="66" name="TextBox 65"/>
            <p:cNvSpPr txBox="1"/>
            <p:nvPr/>
          </p:nvSpPr>
          <p:spPr>
            <a:xfrm>
              <a:off x="3590764" y="3795071"/>
              <a:ext cx="3125410" cy="584776"/>
            </a:xfrm>
            <a:prstGeom prst="rect">
              <a:avLst/>
            </a:prstGeom>
            <a:noFill/>
          </p:spPr>
          <p:txBody>
            <a:bodyPr wrap="square" rtlCol="0">
              <a:spAutoFit/>
            </a:bodyPr>
            <a:lstStyle/>
            <a:p>
              <a:r>
                <a:rPr lang="en-US" sz="3200" dirty="0" smtClean="0"/>
                <a:t>(e</a:t>
              </a:r>
              <a:r>
                <a:rPr lang="en-US" sz="3200" baseline="-25000" dirty="0"/>
                <a:t>4</a:t>
              </a:r>
              <a:r>
                <a:rPr lang="en-US" sz="3200" dirty="0" smtClean="0"/>
                <a:t>) = v</a:t>
              </a:r>
              <a:r>
                <a:rPr lang="en-US" sz="3200" baseline="-25000" dirty="0"/>
                <a:t>5</a:t>
              </a:r>
              <a:r>
                <a:rPr lang="en-US" sz="3200" dirty="0" smtClean="0"/>
                <a:t> + v</a:t>
              </a:r>
              <a:r>
                <a:rPr lang="en-US" sz="3200" baseline="-25000" dirty="0"/>
                <a:t>6</a:t>
              </a:r>
              <a:endParaRPr lang="en-US" sz="3200" baseline="-25000" dirty="0" smtClean="0"/>
            </a:p>
          </p:txBody>
        </p:sp>
      </p:grpSp>
      <p:grpSp>
        <p:nvGrpSpPr>
          <p:cNvPr id="69" name="Group 68"/>
          <p:cNvGrpSpPr/>
          <p:nvPr/>
        </p:nvGrpSpPr>
        <p:grpSpPr>
          <a:xfrm>
            <a:off x="2663622" y="6051577"/>
            <a:ext cx="3460093" cy="736182"/>
            <a:chOff x="3256081" y="3795071"/>
            <a:chExt cx="3460093" cy="736182"/>
          </a:xfrm>
        </p:grpSpPr>
        <p:grpSp>
          <p:nvGrpSpPr>
            <p:cNvPr id="70" name="Group 69"/>
            <p:cNvGrpSpPr/>
            <p:nvPr/>
          </p:nvGrpSpPr>
          <p:grpSpPr>
            <a:xfrm>
              <a:off x="3256081" y="3854597"/>
              <a:ext cx="699555" cy="676656"/>
              <a:chOff x="658368" y="5669280"/>
              <a:chExt cx="699555" cy="676656"/>
            </a:xfrm>
          </p:grpSpPr>
          <p:sp>
            <p:nvSpPr>
              <p:cNvPr id="72" name="Arc 71"/>
              <p:cNvSpPr/>
              <p:nvPr/>
            </p:nvSpPr>
            <p:spPr>
              <a:xfrm rot="240000">
                <a:off x="658368" y="5779008"/>
                <a:ext cx="374904" cy="566928"/>
              </a:xfrm>
              <a:prstGeom prst="arc">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3" name="TextBox 72"/>
              <p:cNvSpPr txBox="1"/>
              <p:nvPr/>
            </p:nvSpPr>
            <p:spPr>
              <a:xfrm>
                <a:off x="768096" y="5669280"/>
                <a:ext cx="589827" cy="584776"/>
              </a:xfrm>
              <a:prstGeom prst="rect">
                <a:avLst/>
              </a:prstGeom>
              <a:noFill/>
            </p:spPr>
            <p:txBody>
              <a:bodyPr wrap="square" rtlCol="0">
                <a:spAutoFit/>
              </a:bodyPr>
              <a:lstStyle/>
              <a:p>
                <a:r>
                  <a:rPr lang="en-US" sz="3200" dirty="0" smtClean="0"/>
                  <a:t>o</a:t>
                </a:r>
              </a:p>
            </p:txBody>
          </p:sp>
        </p:grpSp>
        <p:sp>
          <p:nvSpPr>
            <p:cNvPr id="71" name="TextBox 70"/>
            <p:cNvSpPr txBox="1"/>
            <p:nvPr/>
          </p:nvSpPr>
          <p:spPr>
            <a:xfrm>
              <a:off x="3590764" y="3795071"/>
              <a:ext cx="3125410" cy="584776"/>
            </a:xfrm>
            <a:prstGeom prst="rect">
              <a:avLst/>
            </a:prstGeom>
            <a:noFill/>
          </p:spPr>
          <p:txBody>
            <a:bodyPr wrap="square" rtlCol="0">
              <a:spAutoFit/>
            </a:bodyPr>
            <a:lstStyle/>
            <a:p>
              <a:r>
                <a:rPr lang="en-US" sz="3200" dirty="0" smtClean="0"/>
                <a:t>(e</a:t>
              </a:r>
              <a:r>
                <a:rPr lang="en-US" sz="3200" baseline="-25000" dirty="0"/>
                <a:t>5</a:t>
              </a:r>
              <a:r>
                <a:rPr lang="en-US" sz="3200" dirty="0" smtClean="0"/>
                <a:t>) = v</a:t>
              </a:r>
              <a:r>
                <a:rPr lang="en-US" sz="3200" baseline="-25000" dirty="0"/>
                <a:t>4</a:t>
              </a:r>
              <a:r>
                <a:rPr lang="en-US" sz="3200" dirty="0" smtClean="0"/>
                <a:t> + v</a:t>
              </a:r>
              <a:r>
                <a:rPr lang="en-US" sz="3200" baseline="-25000" dirty="0"/>
                <a:t>6</a:t>
              </a:r>
              <a:endParaRPr lang="en-US" sz="3200" baseline="-25000" dirty="0" smtClean="0"/>
            </a:p>
          </p:txBody>
        </p:sp>
      </p:grpSp>
      <p:sp>
        <p:nvSpPr>
          <p:cNvPr id="15" name="TextBox 14"/>
          <p:cNvSpPr txBox="1"/>
          <p:nvPr/>
        </p:nvSpPr>
        <p:spPr>
          <a:xfrm>
            <a:off x="5955773" y="3387813"/>
            <a:ext cx="3354245" cy="584776"/>
          </a:xfrm>
          <a:prstGeom prst="rect">
            <a:avLst/>
          </a:prstGeom>
          <a:noFill/>
        </p:spPr>
        <p:txBody>
          <a:bodyPr wrap="square" rtlCol="0">
            <a:spAutoFit/>
          </a:bodyPr>
          <a:lstStyle/>
          <a:p>
            <a:r>
              <a:rPr lang="en-US" sz="3200" dirty="0" smtClean="0">
                <a:solidFill>
                  <a:srgbClr val="FF0000"/>
                </a:solidFill>
              </a:rPr>
              <a:t>Extend linearly:</a:t>
            </a:r>
          </a:p>
        </p:txBody>
      </p:sp>
    </p:spTree>
    <p:extLst>
      <p:ext uri="{BB962C8B-B14F-4D97-AF65-F5344CB8AC3E}">
        <p14:creationId xmlns:p14="http://schemas.microsoft.com/office/powerpoint/2010/main" val="12224922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p:cNvGrpSpPr/>
          <p:nvPr/>
        </p:nvGrpSpPr>
        <p:grpSpPr>
          <a:xfrm>
            <a:off x="4946201" y="406370"/>
            <a:ext cx="3382244" cy="2975810"/>
            <a:chOff x="793381" y="1412950"/>
            <a:chExt cx="3382244" cy="2975810"/>
          </a:xfrm>
        </p:grpSpPr>
        <p:grpSp>
          <p:nvGrpSpPr>
            <p:cNvPr id="21" name="Group 20"/>
            <p:cNvGrpSpPr/>
            <p:nvPr/>
          </p:nvGrpSpPr>
          <p:grpSpPr>
            <a:xfrm>
              <a:off x="1284670" y="2021707"/>
              <a:ext cx="2239703" cy="1987736"/>
              <a:chOff x="1088696" y="3397905"/>
              <a:chExt cx="2239703" cy="1987736"/>
            </a:xfrm>
          </p:grpSpPr>
          <p:sp>
            <p:nvSpPr>
              <p:cNvPr id="3" name="Isosceles Triangle 2"/>
              <p:cNvSpPr/>
              <p:nvPr/>
            </p:nvSpPr>
            <p:spPr>
              <a:xfrm>
                <a:off x="1284670" y="3565883"/>
                <a:ext cx="1959740" cy="1696575"/>
              </a:xfrm>
              <a:prstGeom prst="triangle">
                <a:avLst/>
              </a:prstGeom>
              <a:solidFill>
                <a:schemeClr val="tx2">
                  <a:lumMod val="40000"/>
                  <a:lumOff val="60000"/>
                </a:schemeClr>
              </a:solidFill>
              <a:ln w="1270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3"/>
              <p:cNvGrpSpPr/>
              <p:nvPr/>
            </p:nvGrpSpPr>
            <p:grpSpPr>
              <a:xfrm>
                <a:off x="1088696" y="5049686"/>
                <a:ext cx="2239703" cy="335955"/>
                <a:chOff x="2971800" y="2819400"/>
                <a:chExt cx="1021080" cy="182880"/>
              </a:xfrm>
            </p:grpSpPr>
            <p:sp>
              <p:nvSpPr>
                <p:cNvPr id="6" name="Oval 5"/>
                <p:cNvSpPr/>
                <p:nvPr/>
              </p:nvSpPr>
              <p:spPr>
                <a:xfrm>
                  <a:off x="2971800" y="2819400"/>
                  <a:ext cx="153162" cy="18288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3839718" y="2819400"/>
                  <a:ext cx="153162" cy="18288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 name="Oval 4"/>
              <p:cNvSpPr/>
              <p:nvPr/>
            </p:nvSpPr>
            <p:spPr>
              <a:xfrm>
                <a:off x="2090963" y="3397905"/>
                <a:ext cx="335955" cy="335955"/>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9" name="TextBox 38"/>
            <p:cNvSpPr txBox="1"/>
            <p:nvPr/>
          </p:nvSpPr>
          <p:spPr>
            <a:xfrm>
              <a:off x="3524373" y="3463651"/>
              <a:ext cx="651252" cy="584776"/>
            </a:xfrm>
            <a:prstGeom prst="rect">
              <a:avLst/>
            </a:prstGeom>
            <a:noFill/>
          </p:spPr>
          <p:txBody>
            <a:bodyPr wrap="square" rtlCol="0">
              <a:spAutoFit/>
            </a:bodyPr>
            <a:lstStyle/>
            <a:p>
              <a:r>
                <a:rPr lang="en-US" sz="3200" dirty="0" smtClean="0"/>
                <a:t>v</a:t>
              </a:r>
              <a:r>
                <a:rPr lang="en-US" sz="3200" baseline="-25000" dirty="0"/>
                <a:t>6</a:t>
              </a:r>
            </a:p>
          </p:txBody>
        </p:sp>
        <p:sp>
          <p:nvSpPr>
            <p:cNvPr id="40" name="TextBox 39"/>
            <p:cNvSpPr txBox="1"/>
            <p:nvPr/>
          </p:nvSpPr>
          <p:spPr>
            <a:xfrm>
              <a:off x="793381" y="3463651"/>
              <a:ext cx="651252" cy="584776"/>
            </a:xfrm>
            <a:prstGeom prst="rect">
              <a:avLst/>
            </a:prstGeom>
            <a:noFill/>
          </p:spPr>
          <p:txBody>
            <a:bodyPr wrap="square" rtlCol="0">
              <a:spAutoFit/>
            </a:bodyPr>
            <a:lstStyle/>
            <a:p>
              <a:r>
                <a:rPr lang="en-US" sz="3200" dirty="0" smtClean="0"/>
                <a:t>v</a:t>
              </a:r>
              <a:r>
                <a:rPr lang="en-US" sz="3200" baseline="-25000" dirty="0"/>
                <a:t>4</a:t>
              </a:r>
            </a:p>
          </p:txBody>
        </p:sp>
        <p:sp>
          <p:nvSpPr>
            <p:cNvPr id="41" name="TextBox 40"/>
            <p:cNvSpPr txBox="1"/>
            <p:nvPr/>
          </p:nvSpPr>
          <p:spPr>
            <a:xfrm>
              <a:off x="2263487" y="1412950"/>
              <a:ext cx="651252" cy="584776"/>
            </a:xfrm>
            <a:prstGeom prst="rect">
              <a:avLst/>
            </a:prstGeom>
            <a:noFill/>
          </p:spPr>
          <p:txBody>
            <a:bodyPr wrap="square" rtlCol="0">
              <a:spAutoFit/>
            </a:bodyPr>
            <a:lstStyle/>
            <a:p>
              <a:r>
                <a:rPr lang="en-US" sz="3200" dirty="0" smtClean="0"/>
                <a:t>v</a:t>
              </a:r>
              <a:r>
                <a:rPr lang="en-US" sz="3200" baseline="-25000" dirty="0"/>
                <a:t>5</a:t>
              </a:r>
            </a:p>
          </p:txBody>
        </p:sp>
        <p:sp>
          <p:nvSpPr>
            <p:cNvPr id="44" name="TextBox 43"/>
            <p:cNvSpPr txBox="1"/>
            <p:nvPr/>
          </p:nvSpPr>
          <p:spPr>
            <a:xfrm>
              <a:off x="1403746" y="2588847"/>
              <a:ext cx="651252" cy="584776"/>
            </a:xfrm>
            <a:prstGeom prst="rect">
              <a:avLst/>
            </a:prstGeom>
            <a:noFill/>
          </p:spPr>
          <p:txBody>
            <a:bodyPr wrap="square" rtlCol="0">
              <a:spAutoFit/>
            </a:bodyPr>
            <a:lstStyle/>
            <a:p>
              <a:r>
                <a:rPr lang="en-US" sz="3200" dirty="0" smtClean="0"/>
                <a:t>e</a:t>
              </a:r>
              <a:r>
                <a:rPr lang="en-US" sz="3200" baseline="-25000" dirty="0"/>
                <a:t>3</a:t>
              </a:r>
            </a:p>
          </p:txBody>
        </p:sp>
        <p:sp>
          <p:nvSpPr>
            <p:cNvPr id="46" name="TextBox 45"/>
            <p:cNvSpPr txBox="1"/>
            <p:nvPr/>
          </p:nvSpPr>
          <p:spPr>
            <a:xfrm>
              <a:off x="2263487" y="3803984"/>
              <a:ext cx="651252" cy="584776"/>
            </a:xfrm>
            <a:prstGeom prst="rect">
              <a:avLst/>
            </a:prstGeom>
            <a:noFill/>
          </p:spPr>
          <p:txBody>
            <a:bodyPr wrap="square" rtlCol="0">
              <a:spAutoFit/>
            </a:bodyPr>
            <a:lstStyle/>
            <a:p>
              <a:r>
                <a:rPr lang="en-US" sz="3200" dirty="0" smtClean="0"/>
                <a:t>e</a:t>
              </a:r>
              <a:r>
                <a:rPr lang="en-US" sz="3200" baseline="-25000" dirty="0"/>
                <a:t>5</a:t>
              </a:r>
            </a:p>
          </p:txBody>
        </p:sp>
        <p:sp>
          <p:nvSpPr>
            <p:cNvPr id="47" name="TextBox 46"/>
            <p:cNvSpPr txBox="1"/>
            <p:nvPr/>
          </p:nvSpPr>
          <p:spPr>
            <a:xfrm>
              <a:off x="2989958" y="2588847"/>
              <a:ext cx="651252" cy="584776"/>
            </a:xfrm>
            <a:prstGeom prst="rect">
              <a:avLst/>
            </a:prstGeom>
            <a:noFill/>
          </p:spPr>
          <p:txBody>
            <a:bodyPr wrap="square" rtlCol="0">
              <a:spAutoFit/>
            </a:bodyPr>
            <a:lstStyle/>
            <a:p>
              <a:r>
                <a:rPr lang="en-US" sz="3200" dirty="0" smtClean="0"/>
                <a:t>e</a:t>
              </a:r>
              <a:r>
                <a:rPr lang="en-US" sz="3200" baseline="-25000" dirty="0"/>
                <a:t>4</a:t>
              </a:r>
            </a:p>
          </p:txBody>
        </p:sp>
      </p:grpSp>
      <p:grpSp>
        <p:nvGrpSpPr>
          <p:cNvPr id="51" name="Group 50"/>
          <p:cNvGrpSpPr/>
          <p:nvPr/>
        </p:nvGrpSpPr>
        <p:grpSpPr>
          <a:xfrm>
            <a:off x="706671" y="406370"/>
            <a:ext cx="3409836" cy="2635477"/>
            <a:chOff x="5038682" y="1412950"/>
            <a:chExt cx="3409836" cy="2635477"/>
          </a:xfrm>
        </p:grpSpPr>
        <p:grpSp>
          <p:nvGrpSpPr>
            <p:cNvPr id="36" name="Group 35"/>
            <p:cNvGrpSpPr/>
            <p:nvPr/>
          </p:nvGrpSpPr>
          <p:grpSpPr>
            <a:xfrm>
              <a:off x="5537717" y="2021707"/>
              <a:ext cx="2239703" cy="1987736"/>
              <a:chOff x="4753821" y="2021707"/>
              <a:chExt cx="2239703" cy="1987736"/>
            </a:xfrm>
          </p:grpSpPr>
          <p:cxnSp>
            <p:nvCxnSpPr>
              <p:cNvPr id="29" name="Straight Connector 28"/>
              <p:cNvCxnSpPr/>
              <p:nvPr/>
            </p:nvCxnSpPr>
            <p:spPr>
              <a:xfrm>
                <a:off x="5933925" y="2176272"/>
                <a:ext cx="912912" cy="1655064"/>
              </a:xfrm>
              <a:prstGeom prst="line">
                <a:avLst/>
              </a:prstGeom>
              <a:ln w="127000">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4921799" y="2176272"/>
                <a:ext cx="1012126" cy="1655064"/>
              </a:xfrm>
              <a:prstGeom prst="line">
                <a:avLst/>
              </a:prstGeom>
              <a:ln w="127000">
                <a:solidFill>
                  <a:srgbClr val="008000"/>
                </a:solidFill>
              </a:ln>
            </p:spPr>
            <p:style>
              <a:lnRef idx="2">
                <a:schemeClr val="accent1"/>
              </a:lnRef>
              <a:fillRef idx="0">
                <a:schemeClr val="accent1"/>
              </a:fillRef>
              <a:effectRef idx="1">
                <a:schemeClr val="accent1"/>
              </a:effectRef>
              <a:fontRef idx="minor">
                <a:schemeClr val="tx1"/>
              </a:fontRef>
            </p:style>
          </p:cxnSp>
          <p:grpSp>
            <p:nvGrpSpPr>
              <p:cNvPr id="9" name="Group 8"/>
              <p:cNvGrpSpPr/>
              <p:nvPr/>
            </p:nvGrpSpPr>
            <p:grpSpPr>
              <a:xfrm>
                <a:off x="4753821" y="3673488"/>
                <a:ext cx="2239703" cy="335955"/>
                <a:chOff x="2971800" y="2819400"/>
                <a:chExt cx="1021080" cy="182880"/>
              </a:xfrm>
            </p:grpSpPr>
            <p:sp>
              <p:nvSpPr>
                <p:cNvPr id="10" name="Oval 9"/>
                <p:cNvSpPr/>
                <p:nvPr/>
              </p:nvSpPr>
              <p:spPr>
                <a:xfrm>
                  <a:off x="2971800" y="2819400"/>
                  <a:ext cx="153162" cy="18288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3839718" y="2819400"/>
                  <a:ext cx="153162" cy="18288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2" name="Oval 11"/>
              <p:cNvSpPr/>
              <p:nvPr/>
            </p:nvSpPr>
            <p:spPr>
              <a:xfrm>
                <a:off x="5756088" y="2021707"/>
                <a:ext cx="335955" cy="335955"/>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8" name="TextBox 37"/>
            <p:cNvSpPr txBox="1"/>
            <p:nvPr/>
          </p:nvSpPr>
          <p:spPr>
            <a:xfrm>
              <a:off x="5038682" y="3463651"/>
              <a:ext cx="651252" cy="584776"/>
            </a:xfrm>
            <a:prstGeom prst="rect">
              <a:avLst/>
            </a:prstGeom>
            <a:noFill/>
          </p:spPr>
          <p:txBody>
            <a:bodyPr wrap="square" rtlCol="0">
              <a:spAutoFit/>
            </a:bodyPr>
            <a:lstStyle/>
            <a:p>
              <a:r>
                <a:rPr lang="en-US" sz="3200" dirty="0" smtClean="0"/>
                <a:t>v</a:t>
              </a:r>
              <a:r>
                <a:rPr lang="en-US" sz="3200" baseline="-25000" dirty="0"/>
                <a:t>1</a:t>
              </a:r>
            </a:p>
          </p:txBody>
        </p:sp>
        <p:sp>
          <p:nvSpPr>
            <p:cNvPr id="42" name="TextBox 41"/>
            <p:cNvSpPr txBox="1"/>
            <p:nvPr/>
          </p:nvSpPr>
          <p:spPr>
            <a:xfrm>
              <a:off x="6531117" y="1412950"/>
              <a:ext cx="651252" cy="584776"/>
            </a:xfrm>
            <a:prstGeom prst="rect">
              <a:avLst/>
            </a:prstGeom>
            <a:noFill/>
          </p:spPr>
          <p:txBody>
            <a:bodyPr wrap="square" rtlCol="0">
              <a:spAutoFit/>
            </a:bodyPr>
            <a:lstStyle/>
            <a:p>
              <a:r>
                <a:rPr lang="en-US" sz="3200" dirty="0" smtClean="0"/>
                <a:t>v</a:t>
              </a:r>
              <a:r>
                <a:rPr lang="en-US" sz="3200" baseline="-25000" dirty="0"/>
                <a:t>2</a:t>
              </a:r>
            </a:p>
          </p:txBody>
        </p:sp>
        <p:sp>
          <p:nvSpPr>
            <p:cNvPr id="43" name="TextBox 42"/>
            <p:cNvSpPr txBox="1"/>
            <p:nvPr/>
          </p:nvSpPr>
          <p:spPr>
            <a:xfrm>
              <a:off x="7797266" y="3463651"/>
              <a:ext cx="651252" cy="584776"/>
            </a:xfrm>
            <a:prstGeom prst="rect">
              <a:avLst/>
            </a:prstGeom>
            <a:noFill/>
          </p:spPr>
          <p:txBody>
            <a:bodyPr wrap="square" rtlCol="0">
              <a:spAutoFit/>
            </a:bodyPr>
            <a:lstStyle/>
            <a:p>
              <a:r>
                <a:rPr lang="en-US" sz="3200" dirty="0" smtClean="0"/>
                <a:t>v</a:t>
              </a:r>
              <a:r>
                <a:rPr lang="en-US" sz="3200" baseline="-25000" dirty="0"/>
                <a:t>3</a:t>
              </a:r>
            </a:p>
          </p:txBody>
        </p:sp>
        <p:sp>
          <p:nvSpPr>
            <p:cNvPr id="48" name="TextBox 47"/>
            <p:cNvSpPr txBox="1"/>
            <p:nvPr/>
          </p:nvSpPr>
          <p:spPr>
            <a:xfrm>
              <a:off x="5598375" y="2588847"/>
              <a:ext cx="651252" cy="584776"/>
            </a:xfrm>
            <a:prstGeom prst="rect">
              <a:avLst/>
            </a:prstGeom>
            <a:noFill/>
          </p:spPr>
          <p:txBody>
            <a:bodyPr wrap="square" rtlCol="0">
              <a:spAutoFit/>
            </a:bodyPr>
            <a:lstStyle/>
            <a:p>
              <a:r>
                <a:rPr lang="en-US" sz="3200" dirty="0"/>
                <a:t>e</a:t>
              </a:r>
              <a:r>
                <a:rPr lang="en-US" sz="3200" baseline="-25000" dirty="0" smtClean="0"/>
                <a:t>1</a:t>
              </a:r>
              <a:endParaRPr lang="en-US" sz="3200" baseline="-25000" dirty="0"/>
            </a:p>
          </p:txBody>
        </p:sp>
        <p:sp>
          <p:nvSpPr>
            <p:cNvPr id="49" name="TextBox 48"/>
            <p:cNvSpPr txBox="1"/>
            <p:nvPr/>
          </p:nvSpPr>
          <p:spPr>
            <a:xfrm>
              <a:off x="7206718" y="2588847"/>
              <a:ext cx="651252" cy="584776"/>
            </a:xfrm>
            <a:prstGeom prst="rect">
              <a:avLst/>
            </a:prstGeom>
            <a:noFill/>
          </p:spPr>
          <p:txBody>
            <a:bodyPr wrap="square" rtlCol="0">
              <a:spAutoFit/>
            </a:bodyPr>
            <a:lstStyle/>
            <a:p>
              <a:r>
                <a:rPr lang="en-US" sz="3200" dirty="0" smtClean="0"/>
                <a:t>e</a:t>
              </a:r>
              <a:r>
                <a:rPr lang="en-US" sz="3200" baseline="-25000" dirty="0"/>
                <a:t>2</a:t>
              </a:r>
            </a:p>
          </p:txBody>
        </p:sp>
      </p:grpSp>
      <p:sp>
        <p:nvSpPr>
          <p:cNvPr id="8" name="Rectangle 7"/>
          <p:cNvSpPr/>
          <p:nvPr/>
        </p:nvSpPr>
        <p:spPr>
          <a:xfrm>
            <a:off x="112722" y="146395"/>
            <a:ext cx="9031277" cy="523220"/>
          </a:xfrm>
          <a:prstGeom prst="rect">
            <a:avLst/>
          </a:prstGeom>
        </p:spPr>
        <p:txBody>
          <a:bodyPr wrap="square">
            <a:spAutoFit/>
          </a:bodyPr>
          <a:lstStyle/>
          <a:p>
            <a:pPr algn="ctr"/>
            <a:r>
              <a:rPr lang="en-US" sz="2800" dirty="0" smtClean="0"/>
              <a:t>Counting number of connected components using homology</a:t>
            </a:r>
          </a:p>
        </p:txBody>
      </p:sp>
      <p:grpSp>
        <p:nvGrpSpPr>
          <p:cNvPr id="19" name="Group 18"/>
          <p:cNvGrpSpPr/>
          <p:nvPr/>
        </p:nvGrpSpPr>
        <p:grpSpPr>
          <a:xfrm>
            <a:off x="118618" y="3051226"/>
            <a:ext cx="2406114" cy="695957"/>
            <a:chOff x="137814" y="3817322"/>
            <a:chExt cx="2406114" cy="695957"/>
          </a:xfrm>
        </p:grpSpPr>
        <p:sp>
          <p:nvSpPr>
            <p:cNvPr id="2" name="Rectangle 1"/>
            <p:cNvSpPr/>
            <p:nvPr/>
          </p:nvSpPr>
          <p:spPr>
            <a:xfrm>
              <a:off x="512393" y="3817322"/>
              <a:ext cx="2031535" cy="584776"/>
            </a:xfrm>
            <a:prstGeom prst="rect">
              <a:avLst/>
            </a:prstGeom>
          </p:spPr>
          <p:txBody>
            <a:bodyPr wrap="square">
              <a:spAutoFit/>
            </a:bodyPr>
            <a:lstStyle/>
            <a:p>
              <a:r>
                <a:rPr lang="en-US" sz="3200" dirty="0" smtClean="0"/>
                <a:t>: C</a:t>
              </a:r>
              <a:r>
                <a:rPr lang="en-US" sz="3200" baseline="-25000" dirty="0" smtClean="0"/>
                <a:t>1   </a:t>
              </a:r>
              <a:r>
                <a:rPr lang="en-US" sz="3200" dirty="0" smtClean="0">
                  <a:sym typeface="Wingdings"/>
                </a:rPr>
                <a:t>   </a:t>
              </a:r>
              <a:r>
                <a:rPr lang="en-US" sz="3200" dirty="0" smtClean="0"/>
                <a:t>C</a:t>
              </a:r>
              <a:r>
                <a:rPr lang="en-US" sz="3200" baseline="-25000" dirty="0" smtClean="0"/>
                <a:t>0</a:t>
              </a:r>
              <a:endParaRPr lang="en-US" sz="3200" dirty="0" smtClean="0"/>
            </a:p>
          </p:txBody>
        </p:sp>
        <p:grpSp>
          <p:nvGrpSpPr>
            <p:cNvPr id="13" name="Group 12"/>
            <p:cNvGrpSpPr/>
            <p:nvPr/>
          </p:nvGrpSpPr>
          <p:grpSpPr>
            <a:xfrm>
              <a:off x="137814" y="3836623"/>
              <a:ext cx="699555" cy="676656"/>
              <a:chOff x="658368" y="5669280"/>
              <a:chExt cx="699555" cy="676656"/>
            </a:xfrm>
          </p:grpSpPr>
          <p:sp>
            <p:nvSpPr>
              <p:cNvPr id="17" name="Arc 16"/>
              <p:cNvSpPr/>
              <p:nvPr/>
            </p:nvSpPr>
            <p:spPr>
              <a:xfrm rot="240000">
                <a:off x="658368" y="5779008"/>
                <a:ext cx="374904" cy="566928"/>
              </a:xfrm>
              <a:prstGeom prst="arc">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TextBox 34"/>
              <p:cNvSpPr txBox="1"/>
              <p:nvPr/>
            </p:nvSpPr>
            <p:spPr>
              <a:xfrm>
                <a:off x="768096" y="5669280"/>
                <a:ext cx="589827" cy="584776"/>
              </a:xfrm>
              <a:prstGeom prst="rect">
                <a:avLst/>
              </a:prstGeom>
              <a:noFill/>
            </p:spPr>
            <p:txBody>
              <a:bodyPr wrap="square" rtlCol="0">
                <a:spAutoFit/>
              </a:bodyPr>
              <a:lstStyle/>
              <a:p>
                <a:r>
                  <a:rPr lang="en-US" sz="3200" dirty="0" smtClean="0"/>
                  <a:t>o</a:t>
                </a:r>
              </a:p>
            </p:txBody>
          </p:sp>
        </p:grpSp>
      </p:grpSp>
      <p:grpSp>
        <p:nvGrpSpPr>
          <p:cNvPr id="18" name="Group 17"/>
          <p:cNvGrpSpPr/>
          <p:nvPr/>
        </p:nvGrpSpPr>
        <p:grpSpPr>
          <a:xfrm>
            <a:off x="2663622" y="3338705"/>
            <a:ext cx="3460093" cy="736182"/>
            <a:chOff x="3256081" y="3795071"/>
            <a:chExt cx="3460093" cy="736182"/>
          </a:xfrm>
        </p:grpSpPr>
        <p:grpSp>
          <p:nvGrpSpPr>
            <p:cNvPr id="45" name="Group 44"/>
            <p:cNvGrpSpPr/>
            <p:nvPr/>
          </p:nvGrpSpPr>
          <p:grpSpPr>
            <a:xfrm>
              <a:off x="3256081" y="3854597"/>
              <a:ext cx="699555" cy="676656"/>
              <a:chOff x="658368" y="5669280"/>
              <a:chExt cx="699555" cy="676656"/>
            </a:xfrm>
          </p:grpSpPr>
          <p:sp>
            <p:nvSpPr>
              <p:cNvPr id="52" name="Arc 51"/>
              <p:cNvSpPr/>
              <p:nvPr/>
            </p:nvSpPr>
            <p:spPr>
              <a:xfrm rot="240000">
                <a:off x="658368" y="5779008"/>
                <a:ext cx="374904" cy="566928"/>
              </a:xfrm>
              <a:prstGeom prst="arc">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 name="TextBox 52"/>
              <p:cNvSpPr txBox="1"/>
              <p:nvPr/>
            </p:nvSpPr>
            <p:spPr>
              <a:xfrm>
                <a:off x="768096" y="5669280"/>
                <a:ext cx="589827" cy="584776"/>
              </a:xfrm>
              <a:prstGeom prst="rect">
                <a:avLst/>
              </a:prstGeom>
              <a:noFill/>
            </p:spPr>
            <p:txBody>
              <a:bodyPr wrap="square" rtlCol="0">
                <a:spAutoFit/>
              </a:bodyPr>
              <a:lstStyle/>
              <a:p>
                <a:r>
                  <a:rPr lang="en-US" sz="3200" dirty="0" smtClean="0"/>
                  <a:t>o</a:t>
                </a:r>
              </a:p>
            </p:txBody>
          </p:sp>
        </p:grpSp>
        <p:sp>
          <p:nvSpPr>
            <p:cNvPr id="16" name="TextBox 15"/>
            <p:cNvSpPr txBox="1"/>
            <p:nvPr/>
          </p:nvSpPr>
          <p:spPr>
            <a:xfrm>
              <a:off x="3590764" y="3795071"/>
              <a:ext cx="3125410" cy="584776"/>
            </a:xfrm>
            <a:prstGeom prst="rect">
              <a:avLst/>
            </a:prstGeom>
            <a:noFill/>
          </p:spPr>
          <p:txBody>
            <a:bodyPr wrap="square" rtlCol="0">
              <a:spAutoFit/>
            </a:bodyPr>
            <a:lstStyle/>
            <a:p>
              <a:r>
                <a:rPr lang="en-US" sz="3200" dirty="0" smtClean="0"/>
                <a:t>(e</a:t>
              </a:r>
              <a:r>
                <a:rPr lang="en-US" sz="3200" baseline="-25000" dirty="0" smtClean="0"/>
                <a:t>1</a:t>
              </a:r>
              <a:r>
                <a:rPr lang="en-US" sz="3200" dirty="0" smtClean="0"/>
                <a:t>) = v</a:t>
              </a:r>
              <a:r>
                <a:rPr lang="en-US" sz="3200" baseline="-25000" dirty="0" smtClean="0"/>
                <a:t>1</a:t>
              </a:r>
              <a:r>
                <a:rPr lang="en-US" sz="3200" dirty="0" smtClean="0"/>
                <a:t> + v</a:t>
              </a:r>
              <a:r>
                <a:rPr lang="en-US" sz="3200" baseline="-25000" dirty="0" smtClean="0"/>
                <a:t>2</a:t>
              </a:r>
            </a:p>
          </p:txBody>
        </p:sp>
      </p:grpSp>
      <p:grpSp>
        <p:nvGrpSpPr>
          <p:cNvPr id="54" name="Group 53"/>
          <p:cNvGrpSpPr/>
          <p:nvPr/>
        </p:nvGrpSpPr>
        <p:grpSpPr>
          <a:xfrm>
            <a:off x="2663622" y="4006997"/>
            <a:ext cx="3460093" cy="696498"/>
            <a:chOff x="3256081" y="3834755"/>
            <a:chExt cx="3460093" cy="696498"/>
          </a:xfrm>
        </p:grpSpPr>
        <p:grpSp>
          <p:nvGrpSpPr>
            <p:cNvPr id="55" name="Group 54"/>
            <p:cNvGrpSpPr/>
            <p:nvPr/>
          </p:nvGrpSpPr>
          <p:grpSpPr>
            <a:xfrm>
              <a:off x="3256081" y="3854597"/>
              <a:ext cx="699555" cy="676656"/>
              <a:chOff x="658368" y="5669280"/>
              <a:chExt cx="699555" cy="676656"/>
            </a:xfrm>
          </p:grpSpPr>
          <p:sp>
            <p:nvSpPr>
              <p:cNvPr id="57" name="Arc 56"/>
              <p:cNvSpPr/>
              <p:nvPr/>
            </p:nvSpPr>
            <p:spPr>
              <a:xfrm rot="240000">
                <a:off x="658368" y="5779008"/>
                <a:ext cx="374904" cy="566928"/>
              </a:xfrm>
              <a:prstGeom prst="arc">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 name="TextBox 57"/>
              <p:cNvSpPr txBox="1"/>
              <p:nvPr/>
            </p:nvSpPr>
            <p:spPr>
              <a:xfrm>
                <a:off x="768096" y="5669280"/>
                <a:ext cx="589827" cy="584776"/>
              </a:xfrm>
              <a:prstGeom prst="rect">
                <a:avLst/>
              </a:prstGeom>
              <a:noFill/>
            </p:spPr>
            <p:txBody>
              <a:bodyPr wrap="square" rtlCol="0">
                <a:spAutoFit/>
              </a:bodyPr>
              <a:lstStyle/>
              <a:p>
                <a:r>
                  <a:rPr lang="en-US" sz="3200" dirty="0" smtClean="0"/>
                  <a:t>o</a:t>
                </a:r>
              </a:p>
            </p:txBody>
          </p:sp>
        </p:grpSp>
        <p:sp>
          <p:nvSpPr>
            <p:cNvPr id="56" name="TextBox 55"/>
            <p:cNvSpPr txBox="1"/>
            <p:nvPr/>
          </p:nvSpPr>
          <p:spPr>
            <a:xfrm>
              <a:off x="3590764" y="3834755"/>
              <a:ext cx="3125410" cy="584776"/>
            </a:xfrm>
            <a:prstGeom prst="rect">
              <a:avLst/>
            </a:prstGeom>
            <a:noFill/>
          </p:spPr>
          <p:txBody>
            <a:bodyPr wrap="square" rtlCol="0">
              <a:spAutoFit/>
            </a:bodyPr>
            <a:lstStyle/>
            <a:p>
              <a:r>
                <a:rPr lang="en-US" sz="3200" dirty="0" smtClean="0"/>
                <a:t>(e</a:t>
              </a:r>
              <a:r>
                <a:rPr lang="en-US" sz="3200" baseline="-25000" dirty="0"/>
                <a:t>2</a:t>
              </a:r>
              <a:r>
                <a:rPr lang="en-US" sz="3200" dirty="0" smtClean="0"/>
                <a:t>) = v</a:t>
              </a:r>
              <a:r>
                <a:rPr lang="en-US" sz="3200" baseline="-25000" dirty="0" smtClean="0"/>
                <a:t>2</a:t>
              </a:r>
              <a:r>
                <a:rPr lang="en-US" sz="3200" dirty="0" smtClean="0"/>
                <a:t> + v</a:t>
              </a:r>
              <a:r>
                <a:rPr lang="en-US" sz="3200" baseline="-25000" dirty="0"/>
                <a:t>3</a:t>
              </a:r>
              <a:endParaRPr lang="en-US" sz="3200" baseline="-25000" dirty="0" smtClean="0"/>
            </a:p>
          </p:txBody>
        </p:sp>
      </p:grpSp>
      <p:grpSp>
        <p:nvGrpSpPr>
          <p:cNvPr id="59" name="Group 58"/>
          <p:cNvGrpSpPr/>
          <p:nvPr/>
        </p:nvGrpSpPr>
        <p:grpSpPr>
          <a:xfrm>
            <a:off x="2663622" y="4695131"/>
            <a:ext cx="3460093" cy="736182"/>
            <a:chOff x="3256081" y="3795071"/>
            <a:chExt cx="3460093" cy="736182"/>
          </a:xfrm>
        </p:grpSpPr>
        <p:grpSp>
          <p:nvGrpSpPr>
            <p:cNvPr id="60" name="Group 59"/>
            <p:cNvGrpSpPr/>
            <p:nvPr/>
          </p:nvGrpSpPr>
          <p:grpSpPr>
            <a:xfrm>
              <a:off x="3256081" y="3854597"/>
              <a:ext cx="699555" cy="676656"/>
              <a:chOff x="658368" y="5669280"/>
              <a:chExt cx="699555" cy="676656"/>
            </a:xfrm>
          </p:grpSpPr>
          <p:sp>
            <p:nvSpPr>
              <p:cNvPr id="62" name="Arc 61"/>
              <p:cNvSpPr/>
              <p:nvPr/>
            </p:nvSpPr>
            <p:spPr>
              <a:xfrm rot="240000">
                <a:off x="658368" y="5779008"/>
                <a:ext cx="374904" cy="566928"/>
              </a:xfrm>
              <a:prstGeom prst="arc">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3" name="TextBox 62"/>
              <p:cNvSpPr txBox="1"/>
              <p:nvPr/>
            </p:nvSpPr>
            <p:spPr>
              <a:xfrm>
                <a:off x="768096" y="5669280"/>
                <a:ext cx="589827" cy="584776"/>
              </a:xfrm>
              <a:prstGeom prst="rect">
                <a:avLst/>
              </a:prstGeom>
              <a:noFill/>
            </p:spPr>
            <p:txBody>
              <a:bodyPr wrap="square" rtlCol="0">
                <a:spAutoFit/>
              </a:bodyPr>
              <a:lstStyle/>
              <a:p>
                <a:r>
                  <a:rPr lang="en-US" sz="3200" dirty="0" smtClean="0"/>
                  <a:t>o</a:t>
                </a:r>
              </a:p>
            </p:txBody>
          </p:sp>
        </p:grpSp>
        <p:sp>
          <p:nvSpPr>
            <p:cNvPr id="61" name="TextBox 60"/>
            <p:cNvSpPr txBox="1"/>
            <p:nvPr/>
          </p:nvSpPr>
          <p:spPr>
            <a:xfrm>
              <a:off x="3590764" y="3795071"/>
              <a:ext cx="3125410" cy="584776"/>
            </a:xfrm>
            <a:prstGeom prst="rect">
              <a:avLst/>
            </a:prstGeom>
            <a:noFill/>
          </p:spPr>
          <p:txBody>
            <a:bodyPr wrap="square" rtlCol="0">
              <a:spAutoFit/>
            </a:bodyPr>
            <a:lstStyle/>
            <a:p>
              <a:r>
                <a:rPr lang="en-US" sz="3200" dirty="0" smtClean="0"/>
                <a:t>(e</a:t>
              </a:r>
              <a:r>
                <a:rPr lang="en-US" sz="3200" baseline="-25000" dirty="0"/>
                <a:t>3</a:t>
              </a:r>
              <a:r>
                <a:rPr lang="en-US" sz="3200" dirty="0" smtClean="0"/>
                <a:t>) = v</a:t>
              </a:r>
              <a:r>
                <a:rPr lang="en-US" sz="3200" baseline="-25000" dirty="0"/>
                <a:t>4</a:t>
              </a:r>
              <a:r>
                <a:rPr lang="en-US" sz="3200" dirty="0" smtClean="0"/>
                <a:t> + v</a:t>
              </a:r>
              <a:r>
                <a:rPr lang="en-US" sz="3200" baseline="-25000" dirty="0"/>
                <a:t>5</a:t>
              </a:r>
              <a:endParaRPr lang="en-US" sz="3200" baseline="-25000" dirty="0" smtClean="0"/>
            </a:p>
          </p:txBody>
        </p:sp>
      </p:grpSp>
      <p:grpSp>
        <p:nvGrpSpPr>
          <p:cNvPr id="64" name="Group 63"/>
          <p:cNvGrpSpPr/>
          <p:nvPr/>
        </p:nvGrpSpPr>
        <p:grpSpPr>
          <a:xfrm>
            <a:off x="2663622" y="5383265"/>
            <a:ext cx="3460093" cy="736182"/>
            <a:chOff x="3256081" y="3795071"/>
            <a:chExt cx="3460093" cy="736182"/>
          </a:xfrm>
        </p:grpSpPr>
        <p:grpSp>
          <p:nvGrpSpPr>
            <p:cNvPr id="65" name="Group 64"/>
            <p:cNvGrpSpPr/>
            <p:nvPr/>
          </p:nvGrpSpPr>
          <p:grpSpPr>
            <a:xfrm>
              <a:off x="3256081" y="3854597"/>
              <a:ext cx="699555" cy="676656"/>
              <a:chOff x="658368" y="5669280"/>
              <a:chExt cx="699555" cy="676656"/>
            </a:xfrm>
          </p:grpSpPr>
          <p:sp>
            <p:nvSpPr>
              <p:cNvPr id="67" name="Arc 66"/>
              <p:cNvSpPr/>
              <p:nvPr/>
            </p:nvSpPr>
            <p:spPr>
              <a:xfrm rot="240000">
                <a:off x="658368" y="5779008"/>
                <a:ext cx="374904" cy="566928"/>
              </a:xfrm>
              <a:prstGeom prst="arc">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TextBox 67"/>
              <p:cNvSpPr txBox="1"/>
              <p:nvPr/>
            </p:nvSpPr>
            <p:spPr>
              <a:xfrm>
                <a:off x="768096" y="5669280"/>
                <a:ext cx="589827" cy="584776"/>
              </a:xfrm>
              <a:prstGeom prst="rect">
                <a:avLst/>
              </a:prstGeom>
              <a:noFill/>
            </p:spPr>
            <p:txBody>
              <a:bodyPr wrap="square" rtlCol="0">
                <a:spAutoFit/>
              </a:bodyPr>
              <a:lstStyle/>
              <a:p>
                <a:r>
                  <a:rPr lang="en-US" sz="3200" dirty="0" smtClean="0"/>
                  <a:t>o</a:t>
                </a:r>
              </a:p>
            </p:txBody>
          </p:sp>
        </p:grpSp>
        <p:sp>
          <p:nvSpPr>
            <p:cNvPr id="66" name="TextBox 65"/>
            <p:cNvSpPr txBox="1"/>
            <p:nvPr/>
          </p:nvSpPr>
          <p:spPr>
            <a:xfrm>
              <a:off x="3590764" y="3795071"/>
              <a:ext cx="3125410" cy="584776"/>
            </a:xfrm>
            <a:prstGeom prst="rect">
              <a:avLst/>
            </a:prstGeom>
            <a:noFill/>
          </p:spPr>
          <p:txBody>
            <a:bodyPr wrap="square" rtlCol="0">
              <a:spAutoFit/>
            </a:bodyPr>
            <a:lstStyle/>
            <a:p>
              <a:r>
                <a:rPr lang="en-US" sz="3200" dirty="0" smtClean="0"/>
                <a:t>(e</a:t>
              </a:r>
              <a:r>
                <a:rPr lang="en-US" sz="3200" baseline="-25000" dirty="0"/>
                <a:t>4</a:t>
              </a:r>
              <a:r>
                <a:rPr lang="en-US" sz="3200" dirty="0" smtClean="0"/>
                <a:t>) = v</a:t>
              </a:r>
              <a:r>
                <a:rPr lang="en-US" sz="3200" baseline="-25000" dirty="0"/>
                <a:t>5</a:t>
              </a:r>
              <a:r>
                <a:rPr lang="en-US" sz="3200" dirty="0" smtClean="0"/>
                <a:t> + v</a:t>
              </a:r>
              <a:r>
                <a:rPr lang="en-US" sz="3200" baseline="-25000" dirty="0"/>
                <a:t>6</a:t>
              </a:r>
              <a:endParaRPr lang="en-US" sz="3200" baseline="-25000" dirty="0" smtClean="0"/>
            </a:p>
          </p:txBody>
        </p:sp>
      </p:grpSp>
      <p:grpSp>
        <p:nvGrpSpPr>
          <p:cNvPr id="69" name="Group 68"/>
          <p:cNvGrpSpPr/>
          <p:nvPr/>
        </p:nvGrpSpPr>
        <p:grpSpPr>
          <a:xfrm>
            <a:off x="2663622" y="6051577"/>
            <a:ext cx="3460093" cy="736182"/>
            <a:chOff x="3256081" y="3795071"/>
            <a:chExt cx="3460093" cy="736182"/>
          </a:xfrm>
        </p:grpSpPr>
        <p:grpSp>
          <p:nvGrpSpPr>
            <p:cNvPr id="70" name="Group 69"/>
            <p:cNvGrpSpPr/>
            <p:nvPr/>
          </p:nvGrpSpPr>
          <p:grpSpPr>
            <a:xfrm>
              <a:off x="3256081" y="3854597"/>
              <a:ext cx="699555" cy="676656"/>
              <a:chOff x="658368" y="5669280"/>
              <a:chExt cx="699555" cy="676656"/>
            </a:xfrm>
          </p:grpSpPr>
          <p:sp>
            <p:nvSpPr>
              <p:cNvPr id="72" name="Arc 71"/>
              <p:cNvSpPr/>
              <p:nvPr/>
            </p:nvSpPr>
            <p:spPr>
              <a:xfrm rot="240000">
                <a:off x="658368" y="5779008"/>
                <a:ext cx="374904" cy="566928"/>
              </a:xfrm>
              <a:prstGeom prst="arc">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3" name="TextBox 72"/>
              <p:cNvSpPr txBox="1"/>
              <p:nvPr/>
            </p:nvSpPr>
            <p:spPr>
              <a:xfrm>
                <a:off x="768096" y="5669280"/>
                <a:ext cx="589827" cy="584776"/>
              </a:xfrm>
              <a:prstGeom prst="rect">
                <a:avLst/>
              </a:prstGeom>
              <a:noFill/>
            </p:spPr>
            <p:txBody>
              <a:bodyPr wrap="square" rtlCol="0">
                <a:spAutoFit/>
              </a:bodyPr>
              <a:lstStyle/>
              <a:p>
                <a:r>
                  <a:rPr lang="en-US" sz="3200" dirty="0" smtClean="0"/>
                  <a:t>o</a:t>
                </a:r>
              </a:p>
            </p:txBody>
          </p:sp>
        </p:grpSp>
        <p:sp>
          <p:nvSpPr>
            <p:cNvPr id="71" name="TextBox 70"/>
            <p:cNvSpPr txBox="1"/>
            <p:nvPr/>
          </p:nvSpPr>
          <p:spPr>
            <a:xfrm>
              <a:off x="3590764" y="3795071"/>
              <a:ext cx="3125410" cy="584776"/>
            </a:xfrm>
            <a:prstGeom prst="rect">
              <a:avLst/>
            </a:prstGeom>
            <a:noFill/>
          </p:spPr>
          <p:txBody>
            <a:bodyPr wrap="square" rtlCol="0">
              <a:spAutoFit/>
            </a:bodyPr>
            <a:lstStyle/>
            <a:p>
              <a:r>
                <a:rPr lang="en-US" sz="3200" dirty="0" smtClean="0"/>
                <a:t>(e</a:t>
              </a:r>
              <a:r>
                <a:rPr lang="en-US" sz="3200" baseline="-25000" dirty="0"/>
                <a:t>5</a:t>
              </a:r>
              <a:r>
                <a:rPr lang="en-US" sz="3200" dirty="0" smtClean="0"/>
                <a:t>) = v</a:t>
              </a:r>
              <a:r>
                <a:rPr lang="en-US" sz="3200" baseline="-25000" dirty="0"/>
                <a:t>4</a:t>
              </a:r>
              <a:r>
                <a:rPr lang="en-US" sz="3200" dirty="0" smtClean="0"/>
                <a:t> + v</a:t>
              </a:r>
              <a:r>
                <a:rPr lang="en-US" sz="3200" baseline="-25000" dirty="0"/>
                <a:t>6</a:t>
              </a:r>
              <a:endParaRPr lang="en-US" sz="3200" baseline="-25000" dirty="0" smtClean="0"/>
            </a:p>
          </p:txBody>
        </p:sp>
      </p:grpSp>
      <p:sp>
        <p:nvSpPr>
          <p:cNvPr id="15" name="TextBox 14"/>
          <p:cNvSpPr txBox="1"/>
          <p:nvPr/>
        </p:nvSpPr>
        <p:spPr>
          <a:xfrm>
            <a:off x="5955773" y="3387813"/>
            <a:ext cx="3354245" cy="584776"/>
          </a:xfrm>
          <a:prstGeom prst="rect">
            <a:avLst/>
          </a:prstGeom>
          <a:noFill/>
        </p:spPr>
        <p:txBody>
          <a:bodyPr wrap="square" rtlCol="0">
            <a:spAutoFit/>
          </a:bodyPr>
          <a:lstStyle/>
          <a:p>
            <a:r>
              <a:rPr lang="en-US" sz="3200" dirty="0" smtClean="0">
                <a:solidFill>
                  <a:srgbClr val="FF0000"/>
                </a:solidFill>
              </a:rPr>
              <a:t>Extend linearly:</a:t>
            </a:r>
          </a:p>
        </p:txBody>
      </p:sp>
    </p:spTree>
    <p:extLst>
      <p:ext uri="{BB962C8B-B14F-4D97-AF65-F5344CB8AC3E}">
        <p14:creationId xmlns:p14="http://schemas.microsoft.com/office/powerpoint/2010/main" val="5238799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p:cNvGrpSpPr/>
          <p:nvPr/>
        </p:nvGrpSpPr>
        <p:grpSpPr>
          <a:xfrm>
            <a:off x="4946201" y="406370"/>
            <a:ext cx="3382244" cy="2975810"/>
            <a:chOff x="793381" y="1412950"/>
            <a:chExt cx="3382244" cy="2975810"/>
          </a:xfrm>
        </p:grpSpPr>
        <p:grpSp>
          <p:nvGrpSpPr>
            <p:cNvPr id="21" name="Group 20"/>
            <p:cNvGrpSpPr/>
            <p:nvPr/>
          </p:nvGrpSpPr>
          <p:grpSpPr>
            <a:xfrm>
              <a:off x="1284670" y="2021707"/>
              <a:ext cx="2239703" cy="1987736"/>
              <a:chOff x="1088696" y="3397905"/>
              <a:chExt cx="2239703" cy="1987736"/>
            </a:xfrm>
          </p:grpSpPr>
          <p:sp>
            <p:nvSpPr>
              <p:cNvPr id="3" name="Isosceles Triangle 2"/>
              <p:cNvSpPr/>
              <p:nvPr/>
            </p:nvSpPr>
            <p:spPr>
              <a:xfrm>
                <a:off x="1284670" y="3565883"/>
                <a:ext cx="1959740" cy="1696575"/>
              </a:xfrm>
              <a:prstGeom prst="triangle">
                <a:avLst/>
              </a:prstGeom>
              <a:solidFill>
                <a:schemeClr val="tx2">
                  <a:lumMod val="40000"/>
                  <a:lumOff val="60000"/>
                </a:schemeClr>
              </a:solidFill>
              <a:ln w="1270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3"/>
              <p:cNvGrpSpPr/>
              <p:nvPr/>
            </p:nvGrpSpPr>
            <p:grpSpPr>
              <a:xfrm>
                <a:off x="1088696" y="5049686"/>
                <a:ext cx="2239703" cy="335955"/>
                <a:chOff x="2971800" y="2819400"/>
                <a:chExt cx="1021080" cy="182880"/>
              </a:xfrm>
            </p:grpSpPr>
            <p:sp>
              <p:nvSpPr>
                <p:cNvPr id="6" name="Oval 5"/>
                <p:cNvSpPr/>
                <p:nvPr/>
              </p:nvSpPr>
              <p:spPr>
                <a:xfrm>
                  <a:off x="2971800" y="2819400"/>
                  <a:ext cx="153162" cy="18288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3839718" y="2819400"/>
                  <a:ext cx="153162" cy="18288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 name="Oval 4"/>
              <p:cNvSpPr/>
              <p:nvPr/>
            </p:nvSpPr>
            <p:spPr>
              <a:xfrm>
                <a:off x="2090963" y="3397905"/>
                <a:ext cx="335955" cy="335955"/>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9" name="TextBox 38"/>
            <p:cNvSpPr txBox="1"/>
            <p:nvPr/>
          </p:nvSpPr>
          <p:spPr>
            <a:xfrm>
              <a:off x="3524373" y="3463651"/>
              <a:ext cx="651252" cy="584776"/>
            </a:xfrm>
            <a:prstGeom prst="rect">
              <a:avLst/>
            </a:prstGeom>
            <a:noFill/>
          </p:spPr>
          <p:txBody>
            <a:bodyPr wrap="square" rtlCol="0">
              <a:spAutoFit/>
            </a:bodyPr>
            <a:lstStyle/>
            <a:p>
              <a:r>
                <a:rPr lang="en-US" sz="3200" dirty="0" smtClean="0"/>
                <a:t>v</a:t>
              </a:r>
              <a:r>
                <a:rPr lang="en-US" sz="3200" baseline="-25000" dirty="0"/>
                <a:t>6</a:t>
              </a:r>
            </a:p>
          </p:txBody>
        </p:sp>
        <p:sp>
          <p:nvSpPr>
            <p:cNvPr id="40" name="TextBox 39"/>
            <p:cNvSpPr txBox="1"/>
            <p:nvPr/>
          </p:nvSpPr>
          <p:spPr>
            <a:xfrm>
              <a:off x="793381" y="3463651"/>
              <a:ext cx="651252" cy="584776"/>
            </a:xfrm>
            <a:prstGeom prst="rect">
              <a:avLst/>
            </a:prstGeom>
            <a:noFill/>
          </p:spPr>
          <p:txBody>
            <a:bodyPr wrap="square" rtlCol="0">
              <a:spAutoFit/>
            </a:bodyPr>
            <a:lstStyle/>
            <a:p>
              <a:r>
                <a:rPr lang="en-US" sz="3200" dirty="0" smtClean="0"/>
                <a:t>v</a:t>
              </a:r>
              <a:r>
                <a:rPr lang="en-US" sz="3200" baseline="-25000" dirty="0"/>
                <a:t>4</a:t>
              </a:r>
            </a:p>
          </p:txBody>
        </p:sp>
        <p:sp>
          <p:nvSpPr>
            <p:cNvPr id="41" name="TextBox 40"/>
            <p:cNvSpPr txBox="1"/>
            <p:nvPr/>
          </p:nvSpPr>
          <p:spPr>
            <a:xfrm>
              <a:off x="2263487" y="1412950"/>
              <a:ext cx="651252" cy="584776"/>
            </a:xfrm>
            <a:prstGeom prst="rect">
              <a:avLst/>
            </a:prstGeom>
            <a:noFill/>
          </p:spPr>
          <p:txBody>
            <a:bodyPr wrap="square" rtlCol="0">
              <a:spAutoFit/>
            </a:bodyPr>
            <a:lstStyle/>
            <a:p>
              <a:r>
                <a:rPr lang="en-US" sz="3200" dirty="0" smtClean="0"/>
                <a:t>v</a:t>
              </a:r>
              <a:r>
                <a:rPr lang="en-US" sz="3200" baseline="-25000" dirty="0"/>
                <a:t>5</a:t>
              </a:r>
            </a:p>
          </p:txBody>
        </p:sp>
        <p:sp>
          <p:nvSpPr>
            <p:cNvPr id="44" name="TextBox 43"/>
            <p:cNvSpPr txBox="1"/>
            <p:nvPr/>
          </p:nvSpPr>
          <p:spPr>
            <a:xfrm>
              <a:off x="1403746" y="2588847"/>
              <a:ext cx="651252" cy="584776"/>
            </a:xfrm>
            <a:prstGeom prst="rect">
              <a:avLst/>
            </a:prstGeom>
            <a:noFill/>
          </p:spPr>
          <p:txBody>
            <a:bodyPr wrap="square" rtlCol="0">
              <a:spAutoFit/>
            </a:bodyPr>
            <a:lstStyle/>
            <a:p>
              <a:r>
                <a:rPr lang="en-US" sz="3200" dirty="0" smtClean="0"/>
                <a:t>e</a:t>
              </a:r>
              <a:r>
                <a:rPr lang="en-US" sz="3200" baseline="-25000" dirty="0"/>
                <a:t>3</a:t>
              </a:r>
            </a:p>
          </p:txBody>
        </p:sp>
        <p:sp>
          <p:nvSpPr>
            <p:cNvPr id="46" name="TextBox 45"/>
            <p:cNvSpPr txBox="1"/>
            <p:nvPr/>
          </p:nvSpPr>
          <p:spPr>
            <a:xfrm>
              <a:off x="2263487" y="3803984"/>
              <a:ext cx="651252" cy="584776"/>
            </a:xfrm>
            <a:prstGeom prst="rect">
              <a:avLst/>
            </a:prstGeom>
            <a:noFill/>
          </p:spPr>
          <p:txBody>
            <a:bodyPr wrap="square" rtlCol="0">
              <a:spAutoFit/>
            </a:bodyPr>
            <a:lstStyle/>
            <a:p>
              <a:r>
                <a:rPr lang="en-US" sz="3200" dirty="0" smtClean="0"/>
                <a:t>e</a:t>
              </a:r>
              <a:r>
                <a:rPr lang="en-US" sz="3200" baseline="-25000" dirty="0"/>
                <a:t>5</a:t>
              </a:r>
            </a:p>
          </p:txBody>
        </p:sp>
        <p:sp>
          <p:nvSpPr>
            <p:cNvPr id="47" name="TextBox 46"/>
            <p:cNvSpPr txBox="1"/>
            <p:nvPr/>
          </p:nvSpPr>
          <p:spPr>
            <a:xfrm>
              <a:off x="2989958" y="2588847"/>
              <a:ext cx="651252" cy="584776"/>
            </a:xfrm>
            <a:prstGeom prst="rect">
              <a:avLst/>
            </a:prstGeom>
            <a:noFill/>
          </p:spPr>
          <p:txBody>
            <a:bodyPr wrap="square" rtlCol="0">
              <a:spAutoFit/>
            </a:bodyPr>
            <a:lstStyle/>
            <a:p>
              <a:r>
                <a:rPr lang="en-US" sz="3200" dirty="0" smtClean="0"/>
                <a:t>e</a:t>
              </a:r>
              <a:r>
                <a:rPr lang="en-US" sz="3200" baseline="-25000" dirty="0"/>
                <a:t>4</a:t>
              </a:r>
            </a:p>
          </p:txBody>
        </p:sp>
      </p:grpSp>
      <p:grpSp>
        <p:nvGrpSpPr>
          <p:cNvPr id="51" name="Group 50"/>
          <p:cNvGrpSpPr/>
          <p:nvPr/>
        </p:nvGrpSpPr>
        <p:grpSpPr>
          <a:xfrm>
            <a:off x="706671" y="406370"/>
            <a:ext cx="3409836" cy="2635477"/>
            <a:chOff x="5038682" y="1412950"/>
            <a:chExt cx="3409836" cy="2635477"/>
          </a:xfrm>
        </p:grpSpPr>
        <p:grpSp>
          <p:nvGrpSpPr>
            <p:cNvPr id="36" name="Group 35"/>
            <p:cNvGrpSpPr/>
            <p:nvPr/>
          </p:nvGrpSpPr>
          <p:grpSpPr>
            <a:xfrm>
              <a:off x="5537717" y="2021707"/>
              <a:ext cx="2239703" cy="1987736"/>
              <a:chOff x="4753821" y="2021707"/>
              <a:chExt cx="2239703" cy="1987736"/>
            </a:xfrm>
          </p:grpSpPr>
          <p:cxnSp>
            <p:nvCxnSpPr>
              <p:cNvPr id="29" name="Straight Connector 28"/>
              <p:cNvCxnSpPr/>
              <p:nvPr/>
            </p:nvCxnSpPr>
            <p:spPr>
              <a:xfrm>
                <a:off x="5933925" y="2176272"/>
                <a:ext cx="912912" cy="1655064"/>
              </a:xfrm>
              <a:prstGeom prst="line">
                <a:avLst/>
              </a:prstGeom>
              <a:ln w="127000">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4921799" y="2176272"/>
                <a:ext cx="1012126" cy="1655064"/>
              </a:xfrm>
              <a:prstGeom prst="line">
                <a:avLst/>
              </a:prstGeom>
              <a:ln w="127000">
                <a:solidFill>
                  <a:srgbClr val="008000"/>
                </a:solidFill>
              </a:ln>
            </p:spPr>
            <p:style>
              <a:lnRef idx="2">
                <a:schemeClr val="accent1"/>
              </a:lnRef>
              <a:fillRef idx="0">
                <a:schemeClr val="accent1"/>
              </a:fillRef>
              <a:effectRef idx="1">
                <a:schemeClr val="accent1"/>
              </a:effectRef>
              <a:fontRef idx="minor">
                <a:schemeClr val="tx1"/>
              </a:fontRef>
            </p:style>
          </p:cxnSp>
          <p:grpSp>
            <p:nvGrpSpPr>
              <p:cNvPr id="9" name="Group 8"/>
              <p:cNvGrpSpPr/>
              <p:nvPr/>
            </p:nvGrpSpPr>
            <p:grpSpPr>
              <a:xfrm>
                <a:off x="4753821" y="3673488"/>
                <a:ext cx="2239703" cy="335955"/>
                <a:chOff x="2971800" y="2819400"/>
                <a:chExt cx="1021080" cy="182880"/>
              </a:xfrm>
            </p:grpSpPr>
            <p:sp>
              <p:nvSpPr>
                <p:cNvPr id="10" name="Oval 9"/>
                <p:cNvSpPr/>
                <p:nvPr/>
              </p:nvSpPr>
              <p:spPr>
                <a:xfrm>
                  <a:off x="2971800" y="2819400"/>
                  <a:ext cx="153162" cy="18288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3839718" y="2819400"/>
                  <a:ext cx="153162" cy="18288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2" name="Oval 11"/>
              <p:cNvSpPr/>
              <p:nvPr/>
            </p:nvSpPr>
            <p:spPr>
              <a:xfrm>
                <a:off x="5756088" y="2021707"/>
                <a:ext cx="335955" cy="335955"/>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8" name="TextBox 37"/>
            <p:cNvSpPr txBox="1"/>
            <p:nvPr/>
          </p:nvSpPr>
          <p:spPr>
            <a:xfrm>
              <a:off x="5038682" y="3463651"/>
              <a:ext cx="651252" cy="584776"/>
            </a:xfrm>
            <a:prstGeom prst="rect">
              <a:avLst/>
            </a:prstGeom>
            <a:noFill/>
          </p:spPr>
          <p:txBody>
            <a:bodyPr wrap="square" rtlCol="0">
              <a:spAutoFit/>
            </a:bodyPr>
            <a:lstStyle/>
            <a:p>
              <a:r>
                <a:rPr lang="en-US" sz="3200" dirty="0" smtClean="0"/>
                <a:t>v</a:t>
              </a:r>
              <a:r>
                <a:rPr lang="en-US" sz="3200" baseline="-25000" dirty="0"/>
                <a:t>1</a:t>
              </a:r>
            </a:p>
          </p:txBody>
        </p:sp>
        <p:sp>
          <p:nvSpPr>
            <p:cNvPr id="42" name="TextBox 41"/>
            <p:cNvSpPr txBox="1"/>
            <p:nvPr/>
          </p:nvSpPr>
          <p:spPr>
            <a:xfrm>
              <a:off x="6531117" y="1412950"/>
              <a:ext cx="651252" cy="584776"/>
            </a:xfrm>
            <a:prstGeom prst="rect">
              <a:avLst/>
            </a:prstGeom>
            <a:noFill/>
          </p:spPr>
          <p:txBody>
            <a:bodyPr wrap="square" rtlCol="0">
              <a:spAutoFit/>
            </a:bodyPr>
            <a:lstStyle/>
            <a:p>
              <a:r>
                <a:rPr lang="en-US" sz="3200" dirty="0" smtClean="0"/>
                <a:t>v</a:t>
              </a:r>
              <a:r>
                <a:rPr lang="en-US" sz="3200" baseline="-25000" dirty="0"/>
                <a:t>2</a:t>
              </a:r>
            </a:p>
          </p:txBody>
        </p:sp>
        <p:sp>
          <p:nvSpPr>
            <p:cNvPr id="43" name="TextBox 42"/>
            <p:cNvSpPr txBox="1"/>
            <p:nvPr/>
          </p:nvSpPr>
          <p:spPr>
            <a:xfrm>
              <a:off x="7797266" y="3463651"/>
              <a:ext cx="651252" cy="584776"/>
            </a:xfrm>
            <a:prstGeom prst="rect">
              <a:avLst/>
            </a:prstGeom>
            <a:noFill/>
          </p:spPr>
          <p:txBody>
            <a:bodyPr wrap="square" rtlCol="0">
              <a:spAutoFit/>
            </a:bodyPr>
            <a:lstStyle/>
            <a:p>
              <a:r>
                <a:rPr lang="en-US" sz="3200" dirty="0" smtClean="0"/>
                <a:t>v</a:t>
              </a:r>
              <a:r>
                <a:rPr lang="en-US" sz="3200" baseline="-25000" dirty="0"/>
                <a:t>3</a:t>
              </a:r>
            </a:p>
          </p:txBody>
        </p:sp>
        <p:sp>
          <p:nvSpPr>
            <p:cNvPr id="48" name="TextBox 47"/>
            <p:cNvSpPr txBox="1"/>
            <p:nvPr/>
          </p:nvSpPr>
          <p:spPr>
            <a:xfrm>
              <a:off x="5598375" y="2588847"/>
              <a:ext cx="651252" cy="584776"/>
            </a:xfrm>
            <a:prstGeom prst="rect">
              <a:avLst/>
            </a:prstGeom>
            <a:noFill/>
          </p:spPr>
          <p:txBody>
            <a:bodyPr wrap="square" rtlCol="0">
              <a:spAutoFit/>
            </a:bodyPr>
            <a:lstStyle/>
            <a:p>
              <a:r>
                <a:rPr lang="en-US" sz="3200" dirty="0"/>
                <a:t>e</a:t>
              </a:r>
              <a:r>
                <a:rPr lang="en-US" sz="3200" baseline="-25000" dirty="0" smtClean="0"/>
                <a:t>1</a:t>
              </a:r>
              <a:endParaRPr lang="en-US" sz="3200" baseline="-25000" dirty="0"/>
            </a:p>
          </p:txBody>
        </p:sp>
        <p:sp>
          <p:nvSpPr>
            <p:cNvPr id="49" name="TextBox 48"/>
            <p:cNvSpPr txBox="1"/>
            <p:nvPr/>
          </p:nvSpPr>
          <p:spPr>
            <a:xfrm>
              <a:off x="7206718" y="2588847"/>
              <a:ext cx="651252" cy="584776"/>
            </a:xfrm>
            <a:prstGeom prst="rect">
              <a:avLst/>
            </a:prstGeom>
            <a:noFill/>
          </p:spPr>
          <p:txBody>
            <a:bodyPr wrap="square" rtlCol="0">
              <a:spAutoFit/>
            </a:bodyPr>
            <a:lstStyle/>
            <a:p>
              <a:r>
                <a:rPr lang="en-US" sz="3200" dirty="0" smtClean="0"/>
                <a:t>e</a:t>
              </a:r>
              <a:r>
                <a:rPr lang="en-US" sz="3200" baseline="-25000" dirty="0"/>
                <a:t>2</a:t>
              </a:r>
            </a:p>
          </p:txBody>
        </p:sp>
      </p:grpSp>
      <p:sp>
        <p:nvSpPr>
          <p:cNvPr id="8" name="Rectangle 7"/>
          <p:cNvSpPr/>
          <p:nvPr/>
        </p:nvSpPr>
        <p:spPr>
          <a:xfrm>
            <a:off x="112722" y="146395"/>
            <a:ext cx="9031277" cy="523220"/>
          </a:xfrm>
          <a:prstGeom prst="rect">
            <a:avLst/>
          </a:prstGeom>
        </p:spPr>
        <p:txBody>
          <a:bodyPr wrap="square">
            <a:spAutoFit/>
          </a:bodyPr>
          <a:lstStyle/>
          <a:p>
            <a:pPr algn="ctr"/>
            <a:r>
              <a:rPr lang="en-US" sz="2800" dirty="0" smtClean="0"/>
              <a:t>Counting number of connected components using homology</a:t>
            </a:r>
          </a:p>
        </p:txBody>
      </p:sp>
      <p:grpSp>
        <p:nvGrpSpPr>
          <p:cNvPr id="19" name="Group 18"/>
          <p:cNvGrpSpPr/>
          <p:nvPr/>
        </p:nvGrpSpPr>
        <p:grpSpPr>
          <a:xfrm>
            <a:off x="118618" y="3051226"/>
            <a:ext cx="2406114" cy="695957"/>
            <a:chOff x="137814" y="3817322"/>
            <a:chExt cx="2406114" cy="695957"/>
          </a:xfrm>
        </p:grpSpPr>
        <p:sp>
          <p:nvSpPr>
            <p:cNvPr id="2" name="Rectangle 1"/>
            <p:cNvSpPr/>
            <p:nvPr/>
          </p:nvSpPr>
          <p:spPr>
            <a:xfrm>
              <a:off x="512393" y="3817322"/>
              <a:ext cx="2031535" cy="584776"/>
            </a:xfrm>
            <a:prstGeom prst="rect">
              <a:avLst/>
            </a:prstGeom>
          </p:spPr>
          <p:txBody>
            <a:bodyPr wrap="square">
              <a:spAutoFit/>
            </a:bodyPr>
            <a:lstStyle/>
            <a:p>
              <a:r>
                <a:rPr lang="en-US" sz="3200" dirty="0" smtClean="0"/>
                <a:t>: C</a:t>
              </a:r>
              <a:r>
                <a:rPr lang="en-US" sz="3200" baseline="-25000" dirty="0" smtClean="0"/>
                <a:t>1   </a:t>
              </a:r>
              <a:r>
                <a:rPr lang="en-US" sz="3200" dirty="0" smtClean="0">
                  <a:sym typeface="Wingdings"/>
                </a:rPr>
                <a:t>   </a:t>
              </a:r>
              <a:r>
                <a:rPr lang="en-US" sz="3200" dirty="0" smtClean="0"/>
                <a:t>C</a:t>
              </a:r>
              <a:r>
                <a:rPr lang="en-US" sz="3200" baseline="-25000" dirty="0" smtClean="0"/>
                <a:t>0</a:t>
              </a:r>
              <a:endParaRPr lang="en-US" sz="3200" dirty="0" smtClean="0"/>
            </a:p>
          </p:txBody>
        </p:sp>
        <p:grpSp>
          <p:nvGrpSpPr>
            <p:cNvPr id="13" name="Group 12"/>
            <p:cNvGrpSpPr/>
            <p:nvPr/>
          </p:nvGrpSpPr>
          <p:grpSpPr>
            <a:xfrm>
              <a:off x="137814" y="3836623"/>
              <a:ext cx="699555" cy="676656"/>
              <a:chOff x="658368" y="5669280"/>
              <a:chExt cx="699555" cy="676656"/>
            </a:xfrm>
          </p:grpSpPr>
          <p:sp>
            <p:nvSpPr>
              <p:cNvPr id="17" name="Arc 16"/>
              <p:cNvSpPr/>
              <p:nvPr/>
            </p:nvSpPr>
            <p:spPr>
              <a:xfrm rot="240000">
                <a:off x="658368" y="5779008"/>
                <a:ext cx="374904" cy="566928"/>
              </a:xfrm>
              <a:prstGeom prst="arc">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TextBox 34"/>
              <p:cNvSpPr txBox="1"/>
              <p:nvPr/>
            </p:nvSpPr>
            <p:spPr>
              <a:xfrm>
                <a:off x="768096" y="5669280"/>
                <a:ext cx="589827" cy="584776"/>
              </a:xfrm>
              <a:prstGeom prst="rect">
                <a:avLst/>
              </a:prstGeom>
              <a:noFill/>
            </p:spPr>
            <p:txBody>
              <a:bodyPr wrap="square" rtlCol="0">
                <a:spAutoFit/>
              </a:bodyPr>
              <a:lstStyle/>
              <a:p>
                <a:r>
                  <a:rPr lang="en-US" sz="3200" dirty="0" smtClean="0"/>
                  <a:t>o</a:t>
                </a:r>
              </a:p>
            </p:txBody>
          </p:sp>
        </p:grpSp>
      </p:grpSp>
      <p:grpSp>
        <p:nvGrpSpPr>
          <p:cNvPr id="18" name="Group 17"/>
          <p:cNvGrpSpPr/>
          <p:nvPr/>
        </p:nvGrpSpPr>
        <p:grpSpPr>
          <a:xfrm>
            <a:off x="2663622" y="3338705"/>
            <a:ext cx="3460093" cy="736182"/>
            <a:chOff x="3256081" y="3795071"/>
            <a:chExt cx="3460093" cy="736182"/>
          </a:xfrm>
        </p:grpSpPr>
        <p:grpSp>
          <p:nvGrpSpPr>
            <p:cNvPr id="45" name="Group 44"/>
            <p:cNvGrpSpPr/>
            <p:nvPr/>
          </p:nvGrpSpPr>
          <p:grpSpPr>
            <a:xfrm>
              <a:off x="3256081" y="3854597"/>
              <a:ext cx="699555" cy="676656"/>
              <a:chOff x="658368" y="5669280"/>
              <a:chExt cx="699555" cy="676656"/>
            </a:xfrm>
          </p:grpSpPr>
          <p:sp>
            <p:nvSpPr>
              <p:cNvPr id="52" name="Arc 51"/>
              <p:cNvSpPr/>
              <p:nvPr/>
            </p:nvSpPr>
            <p:spPr>
              <a:xfrm rot="240000">
                <a:off x="658368" y="5779008"/>
                <a:ext cx="374904" cy="566928"/>
              </a:xfrm>
              <a:prstGeom prst="arc">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 name="TextBox 52"/>
              <p:cNvSpPr txBox="1"/>
              <p:nvPr/>
            </p:nvSpPr>
            <p:spPr>
              <a:xfrm>
                <a:off x="768096" y="5669280"/>
                <a:ext cx="589827" cy="584776"/>
              </a:xfrm>
              <a:prstGeom prst="rect">
                <a:avLst/>
              </a:prstGeom>
              <a:noFill/>
            </p:spPr>
            <p:txBody>
              <a:bodyPr wrap="square" rtlCol="0">
                <a:spAutoFit/>
              </a:bodyPr>
              <a:lstStyle/>
              <a:p>
                <a:r>
                  <a:rPr lang="en-US" sz="3200" dirty="0" smtClean="0"/>
                  <a:t>o</a:t>
                </a:r>
              </a:p>
            </p:txBody>
          </p:sp>
        </p:grpSp>
        <p:sp>
          <p:nvSpPr>
            <p:cNvPr id="16" name="TextBox 15"/>
            <p:cNvSpPr txBox="1"/>
            <p:nvPr/>
          </p:nvSpPr>
          <p:spPr>
            <a:xfrm>
              <a:off x="3590764" y="3795071"/>
              <a:ext cx="3125410" cy="584776"/>
            </a:xfrm>
            <a:prstGeom prst="rect">
              <a:avLst/>
            </a:prstGeom>
            <a:noFill/>
          </p:spPr>
          <p:txBody>
            <a:bodyPr wrap="square" rtlCol="0">
              <a:spAutoFit/>
            </a:bodyPr>
            <a:lstStyle/>
            <a:p>
              <a:r>
                <a:rPr lang="en-US" sz="3200" dirty="0" smtClean="0"/>
                <a:t>(e</a:t>
              </a:r>
              <a:r>
                <a:rPr lang="en-US" sz="3200" baseline="-25000" dirty="0" smtClean="0"/>
                <a:t>1</a:t>
              </a:r>
              <a:r>
                <a:rPr lang="en-US" sz="3200" dirty="0" smtClean="0"/>
                <a:t>) = v</a:t>
              </a:r>
              <a:r>
                <a:rPr lang="en-US" sz="3200" baseline="-25000" dirty="0" smtClean="0"/>
                <a:t>1</a:t>
              </a:r>
              <a:r>
                <a:rPr lang="en-US" sz="3200" dirty="0" smtClean="0"/>
                <a:t> + v</a:t>
              </a:r>
              <a:r>
                <a:rPr lang="en-US" sz="3200" baseline="-25000" dirty="0" smtClean="0"/>
                <a:t>2</a:t>
              </a:r>
            </a:p>
          </p:txBody>
        </p:sp>
      </p:grpSp>
      <p:grpSp>
        <p:nvGrpSpPr>
          <p:cNvPr id="54" name="Group 53"/>
          <p:cNvGrpSpPr/>
          <p:nvPr/>
        </p:nvGrpSpPr>
        <p:grpSpPr>
          <a:xfrm>
            <a:off x="2663622" y="4006997"/>
            <a:ext cx="3460093" cy="696498"/>
            <a:chOff x="3256081" y="3834755"/>
            <a:chExt cx="3460093" cy="696498"/>
          </a:xfrm>
        </p:grpSpPr>
        <p:grpSp>
          <p:nvGrpSpPr>
            <p:cNvPr id="55" name="Group 54"/>
            <p:cNvGrpSpPr/>
            <p:nvPr/>
          </p:nvGrpSpPr>
          <p:grpSpPr>
            <a:xfrm>
              <a:off x="3256081" y="3854597"/>
              <a:ext cx="699555" cy="676656"/>
              <a:chOff x="658368" y="5669280"/>
              <a:chExt cx="699555" cy="676656"/>
            </a:xfrm>
          </p:grpSpPr>
          <p:sp>
            <p:nvSpPr>
              <p:cNvPr id="57" name="Arc 56"/>
              <p:cNvSpPr/>
              <p:nvPr/>
            </p:nvSpPr>
            <p:spPr>
              <a:xfrm rot="240000">
                <a:off x="658368" y="5779008"/>
                <a:ext cx="374904" cy="566928"/>
              </a:xfrm>
              <a:prstGeom prst="arc">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 name="TextBox 57"/>
              <p:cNvSpPr txBox="1"/>
              <p:nvPr/>
            </p:nvSpPr>
            <p:spPr>
              <a:xfrm>
                <a:off x="768096" y="5669280"/>
                <a:ext cx="589827" cy="584776"/>
              </a:xfrm>
              <a:prstGeom prst="rect">
                <a:avLst/>
              </a:prstGeom>
              <a:noFill/>
            </p:spPr>
            <p:txBody>
              <a:bodyPr wrap="square" rtlCol="0">
                <a:spAutoFit/>
              </a:bodyPr>
              <a:lstStyle/>
              <a:p>
                <a:r>
                  <a:rPr lang="en-US" sz="3200" dirty="0" smtClean="0"/>
                  <a:t>o</a:t>
                </a:r>
              </a:p>
            </p:txBody>
          </p:sp>
        </p:grpSp>
        <p:sp>
          <p:nvSpPr>
            <p:cNvPr id="56" name="TextBox 55"/>
            <p:cNvSpPr txBox="1"/>
            <p:nvPr/>
          </p:nvSpPr>
          <p:spPr>
            <a:xfrm>
              <a:off x="3590764" y="3834755"/>
              <a:ext cx="3125410" cy="584776"/>
            </a:xfrm>
            <a:prstGeom prst="rect">
              <a:avLst/>
            </a:prstGeom>
            <a:noFill/>
          </p:spPr>
          <p:txBody>
            <a:bodyPr wrap="square" rtlCol="0">
              <a:spAutoFit/>
            </a:bodyPr>
            <a:lstStyle/>
            <a:p>
              <a:r>
                <a:rPr lang="en-US" sz="3200" dirty="0" smtClean="0"/>
                <a:t>(e</a:t>
              </a:r>
              <a:r>
                <a:rPr lang="en-US" sz="3200" baseline="-25000" dirty="0"/>
                <a:t>2</a:t>
              </a:r>
              <a:r>
                <a:rPr lang="en-US" sz="3200" dirty="0" smtClean="0"/>
                <a:t>) = v</a:t>
              </a:r>
              <a:r>
                <a:rPr lang="en-US" sz="3200" baseline="-25000" dirty="0" smtClean="0"/>
                <a:t>2</a:t>
              </a:r>
              <a:r>
                <a:rPr lang="en-US" sz="3200" dirty="0" smtClean="0"/>
                <a:t> + v</a:t>
              </a:r>
              <a:r>
                <a:rPr lang="en-US" sz="3200" baseline="-25000" dirty="0"/>
                <a:t>3</a:t>
              </a:r>
              <a:endParaRPr lang="en-US" sz="3200" baseline="-25000" dirty="0" smtClean="0"/>
            </a:p>
          </p:txBody>
        </p:sp>
      </p:grpSp>
      <p:grpSp>
        <p:nvGrpSpPr>
          <p:cNvPr id="59" name="Group 58"/>
          <p:cNvGrpSpPr/>
          <p:nvPr/>
        </p:nvGrpSpPr>
        <p:grpSpPr>
          <a:xfrm>
            <a:off x="2663622" y="4695131"/>
            <a:ext cx="3460093" cy="736182"/>
            <a:chOff x="3256081" y="3795071"/>
            <a:chExt cx="3460093" cy="736182"/>
          </a:xfrm>
        </p:grpSpPr>
        <p:grpSp>
          <p:nvGrpSpPr>
            <p:cNvPr id="60" name="Group 59"/>
            <p:cNvGrpSpPr/>
            <p:nvPr/>
          </p:nvGrpSpPr>
          <p:grpSpPr>
            <a:xfrm>
              <a:off x="3256081" y="3854597"/>
              <a:ext cx="699555" cy="676656"/>
              <a:chOff x="658368" y="5669280"/>
              <a:chExt cx="699555" cy="676656"/>
            </a:xfrm>
          </p:grpSpPr>
          <p:sp>
            <p:nvSpPr>
              <p:cNvPr id="62" name="Arc 61"/>
              <p:cNvSpPr/>
              <p:nvPr/>
            </p:nvSpPr>
            <p:spPr>
              <a:xfrm rot="240000">
                <a:off x="658368" y="5779008"/>
                <a:ext cx="374904" cy="566928"/>
              </a:xfrm>
              <a:prstGeom prst="arc">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3" name="TextBox 62"/>
              <p:cNvSpPr txBox="1"/>
              <p:nvPr/>
            </p:nvSpPr>
            <p:spPr>
              <a:xfrm>
                <a:off x="768096" y="5669280"/>
                <a:ext cx="589827" cy="584776"/>
              </a:xfrm>
              <a:prstGeom prst="rect">
                <a:avLst/>
              </a:prstGeom>
              <a:noFill/>
            </p:spPr>
            <p:txBody>
              <a:bodyPr wrap="square" rtlCol="0">
                <a:spAutoFit/>
              </a:bodyPr>
              <a:lstStyle/>
              <a:p>
                <a:r>
                  <a:rPr lang="en-US" sz="3200" dirty="0" smtClean="0"/>
                  <a:t>o</a:t>
                </a:r>
              </a:p>
            </p:txBody>
          </p:sp>
        </p:grpSp>
        <p:sp>
          <p:nvSpPr>
            <p:cNvPr id="61" name="TextBox 60"/>
            <p:cNvSpPr txBox="1"/>
            <p:nvPr/>
          </p:nvSpPr>
          <p:spPr>
            <a:xfrm>
              <a:off x="3590764" y="3795071"/>
              <a:ext cx="3125410" cy="584776"/>
            </a:xfrm>
            <a:prstGeom prst="rect">
              <a:avLst/>
            </a:prstGeom>
            <a:noFill/>
          </p:spPr>
          <p:txBody>
            <a:bodyPr wrap="square" rtlCol="0">
              <a:spAutoFit/>
            </a:bodyPr>
            <a:lstStyle/>
            <a:p>
              <a:r>
                <a:rPr lang="en-US" sz="3200" dirty="0" smtClean="0"/>
                <a:t>(e</a:t>
              </a:r>
              <a:r>
                <a:rPr lang="en-US" sz="3200" baseline="-25000" dirty="0"/>
                <a:t>3</a:t>
              </a:r>
              <a:r>
                <a:rPr lang="en-US" sz="3200" dirty="0" smtClean="0"/>
                <a:t>) = v</a:t>
              </a:r>
              <a:r>
                <a:rPr lang="en-US" sz="3200" baseline="-25000" dirty="0"/>
                <a:t>4</a:t>
              </a:r>
              <a:r>
                <a:rPr lang="en-US" sz="3200" dirty="0" smtClean="0"/>
                <a:t> + v</a:t>
              </a:r>
              <a:r>
                <a:rPr lang="en-US" sz="3200" baseline="-25000" dirty="0"/>
                <a:t>5</a:t>
              </a:r>
              <a:endParaRPr lang="en-US" sz="3200" baseline="-25000" dirty="0" smtClean="0"/>
            </a:p>
          </p:txBody>
        </p:sp>
      </p:grpSp>
      <p:grpSp>
        <p:nvGrpSpPr>
          <p:cNvPr id="64" name="Group 63"/>
          <p:cNvGrpSpPr/>
          <p:nvPr/>
        </p:nvGrpSpPr>
        <p:grpSpPr>
          <a:xfrm>
            <a:off x="2663622" y="5383265"/>
            <a:ext cx="3460093" cy="736182"/>
            <a:chOff x="3256081" y="3795071"/>
            <a:chExt cx="3460093" cy="736182"/>
          </a:xfrm>
        </p:grpSpPr>
        <p:grpSp>
          <p:nvGrpSpPr>
            <p:cNvPr id="65" name="Group 64"/>
            <p:cNvGrpSpPr/>
            <p:nvPr/>
          </p:nvGrpSpPr>
          <p:grpSpPr>
            <a:xfrm>
              <a:off x="3256081" y="3854597"/>
              <a:ext cx="699555" cy="676656"/>
              <a:chOff x="658368" y="5669280"/>
              <a:chExt cx="699555" cy="676656"/>
            </a:xfrm>
          </p:grpSpPr>
          <p:sp>
            <p:nvSpPr>
              <p:cNvPr id="67" name="Arc 66"/>
              <p:cNvSpPr/>
              <p:nvPr/>
            </p:nvSpPr>
            <p:spPr>
              <a:xfrm rot="240000">
                <a:off x="658368" y="5779008"/>
                <a:ext cx="374904" cy="566928"/>
              </a:xfrm>
              <a:prstGeom prst="arc">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TextBox 67"/>
              <p:cNvSpPr txBox="1"/>
              <p:nvPr/>
            </p:nvSpPr>
            <p:spPr>
              <a:xfrm>
                <a:off x="768096" y="5669280"/>
                <a:ext cx="589827" cy="584776"/>
              </a:xfrm>
              <a:prstGeom prst="rect">
                <a:avLst/>
              </a:prstGeom>
              <a:noFill/>
            </p:spPr>
            <p:txBody>
              <a:bodyPr wrap="square" rtlCol="0">
                <a:spAutoFit/>
              </a:bodyPr>
              <a:lstStyle/>
              <a:p>
                <a:r>
                  <a:rPr lang="en-US" sz="3200" dirty="0" smtClean="0"/>
                  <a:t>o</a:t>
                </a:r>
              </a:p>
            </p:txBody>
          </p:sp>
        </p:grpSp>
        <p:sp>
          <p:nvSpPr>
            <p:cNvPr id="66" name="TextBox 65"/>
            <p:cNvSpPr txBox="1"/>
            <p:nvPr/>
          </p:nvSpPr>
          <p:spPr>
            <a:xfrm>
              <a:off x="3590764" y="3795071"/>
              <a:ext cx="3125410" cy="584776"/>
            </a:xfrm>
            <a:prstGeom prst="rect">
              <a:avLst/>
            </a:prstGeom>
            <a:noFill/>
          </p:spPr>
          <p:txBody>
            <a:bodyPr wrap="square" rtlCol="0">
              <a:spAutoFit/>
            </a:bodyPr>
            <a:lstStyle/>
            <a:p>
              <a:r>
                <a:rPr lang="en-US" sz="3200" dirty="0" smtClean="0"/>
                <a:t>(e</a:t>
              </a:r>
              <a:r>
                <a:rPr lang="en-US" sz="3200" baseline="-25000" dirty="0"/>
                <a:t>4</a:t>
              </a:r>
              <a:r>
                <a:rPr lang="en-US" sz="3200" dirty="0" smtClean="0"/>
                <a:t>) = v</a:t>
              </a:r>
              <a:r>
                <a:rPr lang="en-US" sz="3200" baseline="-25000" dirty="0"/>
                <a:t>5</a:t>
              </a:r>
              <a:r>
                <a:rPr lang="en-US" sz="3200" dirty="0" smtClean="0"/>
                <a:t> + v</a:t>
              </a:r>
              <a:r>
                <a:rPr lang="en-US" sz="3200" baseline="-25000" dirty="0"/>
                <a:t>6</a:t>
              </a:r>
              <a:endParaRPr lang="en-US" sz="3200" baseline="-25000" dirty="0" smtClean="0"/>
            </a:p>
          </p:txBody>
        </p:sp>
      </p:grpSp>
      <p:grpSp>
        <p:nvGrpSpPr>
          <p:cNvPr id="69" name="Group 68"/>
          <p:cNvGrpSpPr/>
          <p:nvPr/>
        </p:nvGrpSpPr>
        <p:grpSpPr>
          <a:xfrm>
            <a:off x="2663622" y="6051577"/>
            <a:ext cx="3460093" cy="736182"/>
            <a:chOff x="3256081" y="3795071"/>
            <a:chExt cx="3460093" cy="736182"/>
          </a:xfrm>
        </p:grpSpPr>
        <p:grpSp>
          <p:nvGrpSpPr>
            <p:cNvPr id="70" name="Group 69"/>
            <p:cNvGrpSpPr/>
            <p:nvPr/>
          </p:nvGrpSpPr>
          <p:grpSpPr>
            <a:xfrm>
              <a:off x="3256081" y="3854597"/>
              <a:ext cx="699555" cy="676656"/>
              <a:chOff x="658368" y="5669280"/>
              <a:chExt cx="699555" cy="676656"/>
            </a:xfrm>
          </p:grpSpPr>
          <p:sp>
            <p:nvSpPr>
              <p:cNvPr id="72" name="Arc 71"/>
              <p:cNvSpPr/>
              <p:nvPr/>
            </p:nvSpPr>
            <p:spPr>
              <a:xfrm rot="240000">
                <a:off x="658368" y="5779008"/>
                <a:ext cx="374904" cy="566928"/>
              </a:xfrm>
              <a:prstGeom prst="arc">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3" name="TextBox 72"/>
              <p:cNvSpPr txBox="1"/>
              <p:nvPr/>
            </p:nvSpPr>
            <p:spPr>
              <a:xfrm>
                <a:off x="768096" y="5669280"/>
                <a:ext cx="589827" cy="584776"/>
              </a:xfrm>
              <a:prstGeom prst="rect">
                <a:avLst/>
              </a:prstGeom>
              <a:noFill/>
            </p:spPr>
            <p:txBody>
              <a:bodyPr wrap="square" rtlCol="0">
                <a:spAutoFit/>
              </a:bodyPr>
              <a:lstStyle/>
              <a:p>
                <a:r>
                  <a:rPr lang="en-US" sz="3200" dirty="0" smtClean="0"/>
                  <a:t>o</a:t>
                </a:r>
              </a:p>
            </p:txBody>
          </p:sp>
        </p:grpSp>
        <p:sp>
          <p:nvSpPr>
            <p:cNvPr id="71" name="TextBox 70"/>
            <p:cNvSpPr txBox="1"/>
            <p:nvPr/>
          </p:nvSpPr>
          <p:spPr>
            <a:xfrm>
              <a:off x="3590764" y="3795071"/>
              <a:ext cx="3125410" cy="584776"/>
            </a:xfrm>
            <a:prstGeom prst="rect">
              <a:avLst/>
            </a:prstGeom>
            <a:noFill/>
          </p:spPr>
          <p:txBody>
            <a:bodyPr wrap="square" rtlCol="0">
              <a:spAutoFit/>
            </a:bodyPr>
            <a:lstStyle/>
            <a:p>
              <a:r>
                <a:rPr lang="en-US" sz="3200" dirty="0" smtClean="0"/>
                <a:t>(e</a:t>
              </a:r>
              <a:r>
                <a:rPr lang="en-US" sz="3200" baseline="-25000" dirty="0"/>
                <a:t>5</a:t>
              </a:r>
              <a:r>
                <a:rPr lang="en-US" sz="3200" dirty="0" smtClean="0"/>
                <a:t>) = v</a:t>
              </a:r>
              <a:r>
                <a:rPr lang="en-US" sz="3200" baseline="-25000" dirty="0"/>
                <a:t>4</a:t>
              </a:r>
              <a:r>
                <a:rPr lang="en-US" sz="3200" dirty="0" smtClean="0"/>
                <a:t> + v</a:t>
              </a:r>
              <a:r>
                <a:rPr lang="en-US" sz="3200" baseline="-25000" dirty="0"/>
                <a:t>6</a:t>
              </a:r>
              <a:endParaRPr lang="en-US" sz="3200" baseline="-25000" dirty="0" smtClean="0"/>
            </a:p>
          </p:txBody>
        </p:sp>
      </p:grpSp>
      <p:sp>
        <p:nvSpPr>
          <p:cNvPr id="15" name="TextBox 14"/>
          <p:cNvSpPr txBox="1"/>
          <p:nvPr/>
        </p:nvSpPr>
        <p:spPr>
          <a:xfrm>
            <a:off x="5955773" y="3387813"/>
            <a:ext cx="3354245" cy="584776"/>
          </a:xfrm>
          <a:prstGeom prst="rect">
            <a:avLst/>
          </a:prstGeom>
          <a:noFill/>
        </p:spPr>
        <p:txBody>
          <a:bodyPr wrap="square" rtlCol="0">
            <a:spAutoFit/>
          </a:bodyPr>
          <a:lstStyle/>
          <a:p>
            <a:r>
              <a:rPr lang="en-US" sz="3200" dirty="0" smtClean="0">
                <a:solidFill>
                  <a:srgbClr val="FF0000"/>
                </a:solidFill>
              </a:rPr>
              <a:t>Extend linearly:</a:t>
            </a:r>
          </a:p>
        </p:txBody>
      </p:sp>
    </p:spTree>
    <p:extLst>
      <p:ext uri="{BB962C8B-B14F-4D97-AF65-F5344CB8AC3E}">
        <p14:creationId xmlns:p14="http://schemas.microsoft.com/office/powerpoint/2010/main" val="22083083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p:cNvGrpSpPr/>
          <p:nvPr/>
        </p:nvGrpSpPr>
        <p:grpSpPr>
          <a:xfrm>
            <a:off x="4946201" y="406370"/>
            <a:ext cx="3382244" cy="2975810"/>
            <a:chOff x="793381" y="1412950"/>
            <a:chExt cx="3382244" cy="2975810"/>
          </a:xfrm>
        </p:grpSpPr>
        <p:grpSp>
          <p:nvGrpSpPr>
            <p:cNvPr id="21" name="Group 20"/>
            <p:cNvGrpSpPr/>
            <p:nvPr/>
          </p:nvGrpSpPr>
          <p:grpSpPr>
            <a:xfrm>
              <a:off x="1284670" y="2021707"/>
              <a:ext cx="2239703" cy="1987736"/>
              <a:chOff x="1088696" y="3397905"/>
              <a:chExt cx="2239703" cy="1987736"/>
            </a:xfrm>
          </p:grpSpPr>
          <p:sp>
            <p:nvSpPr>
              <p:cNvPr id="3" name="Isosceles Triangle 2"/>
              <p:cNvSpPr/>
              <p:nvPr/>
            </p:nvSpPr>
            <p:spPr>
              <a:xfrm>
                <a:off x="1284670" y="3565883"/>
                <a:ext cx="1959740" cy="1696575"/>
              </a:xfrm>
              <a:prstGeom prst="triangle">
                <a:avLst/>
              </a:prstGeom>
              <a:solidFill>
                <a:schemeClr val="tx2">
                  <a:lumMod val="40000"/>
                  <a:lumOff val="60000"/>
                </a:schemeClr>
              </a:solidFill>
              <a:ln w="1270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3"/>
              <p:cNvGrpSpPr/>
              <p:nvPr/>
            </p:nvGrpSpPr>
            <p:grpSpPr>
              <a:xfrm>
                <a:off x="1088696" y="5049686"/>
                <a:ext cx="2239703" cy="335955"/>
                <a:chOff x="2971800" y="2819400"/>
                <a:chExt cx="1021080" cy="182880"/>
              </a:xfrm>
            </p:grpSpPr>
            <p:sp>
              <p:nvSpPr>
                <p:cNvPr id="6" name="Oval 5"/>
                <p:cNvSpPr/>
                <p:nvPr/>
              </p:nvSpPr>
              <p:spPr>
                <a:xfrm>
                  <a:off x="2971800" y="2819400"/>
                  <a:ext cx="153162" cy="18288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3839718" y="2819400"/>
                  <a:ext cx="153162" cy="18288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 name="Oval 4"/>
              <p:cNvSpPr/>
              <p:nvPr/>
            </p:nvSpPr>
            <p:spPr>
              <a:xfrm>
                <a:off x="2090963" y="3397905"/>
                <a:ext cx="335955" cy="335955"/>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9" name="TextBox 38"/>
            <p:cNvSpPr txBox="1"/>
            <p:nvPr/>
          </p:nvSpPr>
          <p:spPr>
            <a:xfrm>
              <a:off x="3524373" y="3463651"/>
              <a:ext cx="651252" cy="584776"/>
            </a:xfrm>
            <a:prstGeom prst="rect">
              <a:avLst/>
            </a:prstGeom>
            <a:noFill/>
          </p:spPr>
          <p:txBody>
            <a:bodyPr wrap="square" rtlCol="0">
              <a:spAutoFit/>
            </a:bodyPr>
            <a:lstStyle/>
            <a:p>
              <a:r>
                <a:rPr lang="en-US" sz="3200" dirty="0" smtClean="0"/>
                <a:t>v</a:t>
              </a:r>
              <a:r>
                <a:rPr lang="en-US" sz="3200" baseline="-25000" dirty="0"/>
                <a:t>6</a:t>
              </a:r>
            </a:p>
          </p:txBody>
        </p:sp>
        <p:sp>
          <p:nvSpPr>
            <p:cNvPr id="40" name="TextBox 39"/>
            <p:cNvSpPr txBox="1"/>
            <p:nvPr/>
          </p:nvSpPr>
          <p:spPr>
            <a:xfrm>
              <a:off x="793381" y="3463651"/>
              <a:ext cx="651252" cy="584776"/>
            </a:xfrm>
            <a:prstGeom prst="rect">
              <a:avLst/>
            </a:prstGeom>
            <a:noFill/>
          </p:spPr>
          <p:txBody>
            <a:bodyPr wrap="square" rtlCol="0">
              <a:spAutoFit/>
            </a:bodyPr>
            <a:lstStyle/>
            <a:p>
              <a:r>
                <a:rPr lang="en-US" sz="3200" dirty="0" smtClean="0"/>
                <a:t>v</a:t>
              </a:r>
              <a:r>
                <a:rPr lang="en-US" sz="3200" baseline="-25000" dirty="0"/>
                <a:t>4</a:t>
              </a:r>
            </a:p>
          </p:txBody>
        </p:sp>
        <p:sp>
          <p:nvSpPr>
            <p:cNvPr id="41" name="TextBox 40"/>
            <p:cNvSpPr txBox="1"/>
            <p:nvPr/>
          </p:nvSpPr>
          <p:spPr>
            <a:xfrm>
              <a:off x="2263487" y="1412950"/>
              <a:ext cx="651252" cy="584776"/>
            </a:xfrm>
            <a:prstGeom prst="rect">
              <a:avLst/>
            </a:prstGeom>
            <a:noFill/>
          </p:spPr>
          <p:txBody>
            <a:bodyPr wrap="square" rtlCol="0">
              <a:spAutoFit/>
            </a:bodyPr>
            <a:lstStyle/>
            <a:p>
              <a:r>
                <a:rPr lang="en-US" sz="3200" dirty="0" smtClean="0"/>
                <a:t>v</a:t>
              </a:r>
              <a:r>
                <a:rPr lang="en-US" sz="3200" baseline="-25000" dirty="0"/>
                <a:t>5</a:t>
              </a:r>
            </a:p>
          </p:txBody>
        </p:sp>
        <p:sp>
          <p:nvSpPr>
            <p:cNvPr id="44" name="TextBox 43"/>
            <p:cNvSpPr txBox="1"/>
            <p:nvPr/>
          </p:nvSpPr>
          <p:spPr>
            <a:xfrm>
              <a:off x="1403746" y="2588847"/>
              <a:ext cx="651252" cy="584776"/>
            </a:xfrm>
            <a:prstGeom prst="rect">
              <a:avLst/>
            </a:prstGeom>
            <a:noFill/>
          </p:spPr>
          <p:txBody>
            <a:bodyPr wrap="square" rtlCol="0">
              <a:spAutoFit/>
            </a:bodyPr>
            <a:lstStyle/>
            <a:p>
              <a:r>
                <a:rPr lang="en-US" sz="3200" dirty="0" smtClean="0"/>
                <a:t>e</a:t>
              </a:r>
              <a:r>
                <a:rPr lang="en-US" sz="3200" baseline="-25000" dirty="0"/>
                <a:t>3</a:t>
              </a:r>
            </a:p>
          </p:txBody>
        </p:sp>
        <p:sp>
          <p:nvSpPr>
            <p:cNvPr id="46" name="TextBox 45"/>
            <p:cNvSpPr txBox="1"/>
            <p:nvPr/>
          </p:nvSpPr>
          <p:spPr>
            <a:xfrm>
              <a:off x="2263487" y="3803984"/>
              <a:ext cx="651252" cy="584776"/>
            </a:xfrm>
            <a:prstGeom prst="rect">
              <a:avLst/>
            </a:prstGeom>
            <a:noFill/>
          </p:spPr>
          <p:txBody>
            <a:bodyPr wrap="square" rtlCol="0">
              <a:spAutoFit/>
            </a:bodyPr>
            <a:lstStyle/>
            <a:p>
              <a:r>
                <a:rPr lang="en-US" sz="3200" dirty="0" smtClean="0"/>
                <a:t>e</a:t>
              </a:r>
              <a:r>
                <a:rPr lang="en-US" sz="3200" baseline="-25000" dirty="0"/>
                <a:t>5</a:t>
              </a:r>
            </a:p>
          </p:txBody>
        </p:sp>
        <p:sp>
          <p:nvSpPr>
            <p:cNvPr id="47" name="TextBox 46"/>
            <p:cNvSpPr txBox="1"/>
            <p:nvPr/>
          </p:nvSpPr>
          <p:spPr>
            <a:xfrm>
              <a:off x="2989958" y="2588847"/>
              <a:ext cx="651252" cy="584776"/>
            </a:xfrm>
            <a:prstGeom prst="rect">
              <a:avLst/>
            </a:prstGeom>
            <a:noFill/>
          </p:spPr>
          <p:txBody>
            <a:bodyPr wrap="square" rtlCol="0">
              <a:spAutoFit/>
            </a:bodyPr>
            <a:lstStyle/>
            <a:p>
              <a:r>
                <a:rPr lang="en-US" sz="3200" dirty="0" smtClean="0"/>
                <a:t>e</a:t>
              </a:r>
              <a:r>
                <a:rPr lang="en-US" sz="3200" baseline="-25000" dirty="0"/>
                <a:t>4</a:t>
              </a:r>
            </a:p>
          </p:txBody>
        </p:sp>
      </p:grpSp>
      <p:grpSp>
        <p:nvGrpSpPr>
          <p:cNvPr id="51" name="Group 50"/>
          <p:cNvGrpSpPr/>
          <p:nvPr/>
        </p:nvGrpSpPr>
        <p:grpSpPr>
          <a:xfrm>
            <a:off x="706671" y="406370"/>
            <a:ext cx="3409836" cy="2635477"/>
            <a:chOff x="5038682" y="1412950"/>
            <a:chExt cx="3409836" cy="2635477"/>
          </a:xfrm>
        </p:grpSpPr>
        <p:grpSp>
          <p:nvGrpSpPr>
            <p:cNvPr id="36" name="Group 35"/>
            <p:cNvGrpSpPr/>
            <p:nvPr/>
          </p:nvGrpSpPr>
          <p:grpSpPr>
            <a:xfrm>
              <a:off x="5537717" y="2021707"/>
              <a:ext cx="2239703" cy="1987736"/>
              <a:chOff x="4753821" y="2021707"/>
              <a:chExt cx="2239703" cy="1987736"/>
            </a:xfrm>
          </p:grpSpPr>
          <p:cxnSp>
            <p:nvCxnSpPr>
              <p:cNvPr id="29" name="Straight Connector 28"/>
              <p:cNvCxnSpPr/>
              <p:nvPr/>
            </p:nvCxnSpPr>
            <p:spPr>
              <a:xfrm>
                <a:off x="5933925" y="2176272"/>
                <a:ext cx="912912" cy="1655064"/>
              </a:xfrm>
              <a:prstGeom prst="line">
                <a:avLst/>
              </a:prstGeom>
              <a:ln w="127000">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4921799" y="2176272"/>
                <a:ext cx="1012126" cy="1655064"/>
              </a:xfrm>
              <a:prstGeom prst="line">
                <a:avLst/>
              </a:prstGeom>
              <a:ln w="127000">
                <a:solidFill>
                  <a:srgbClr val="008000"/>
                </a:solidFill>
              </a:ln>
            </p:spPr>
            <p:style>
              <a:lnRef idx="2">
                <a:schemeClr val="accent1"/>
              </a:lnRef>
              <a:fillRef idx="0">
                <a:schemeClr val="accent1"/>
              </a:fillRef>
              <a:effectRef idx="1">
                <a:schemeClr val="accent1"/>
              </a:effectRef>
              <a:fontRef idx="minor">
                <a:schemeClr val="tx1"/>
              </a:fontRef>
            </p:style>
          </p:cxnSp>
          <p:grpSp>
            <p:nvGrpSpPr>
              <p:cNvPr id="9" name="Group 8"/>
              <p:cNvGrpSpPr/>
              <p:nvPr/>
            </p:nvGrpSpPr>
            <p:grpSpPr>
              <a:xfrm>
                <a:off x="4753821" y="3673488"/>
                <a:ext cx="2239703" cy="335955"/>
                <a:chOff x="2971800" y="2819400"/>
                <a:chExt cx="1021080" cy="182880"/>
              </a:xfrm>
            </p:grpSpPr>
            <p:sp>
              <p:nvSpPr>
                <p:cNvPr id="10" name="Oval 9"/>
                <p:cNvSpPr/>
                <p:nvPr/>
              </p:nvSpPr>
              <p:spPr>
                <a:xfrm>
                  <a:off x="2971800" y="2819400"/>
                  <a:ext cx="153162" cy="18288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3839718" y="2819400"/>
                  <a:ext cx="153162" cy="18288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2" name="Oval 11"/>
              <p:cNvSpPr/>
              <p:nvPr/>
            </p:nvSpPr>
            <p:spPr>
              <a:xfrm>
                <a:off x="5756088" y="2021707"/>
                <a:ext cx="335955" cy="335955"/>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8" name="TextBox 37"/>
            <p:cNvSpPr txBox="1"/>
            <p:nvPr/>
          </p:nvSpPr>
          <p:spPr>
            <a:xfrm>
              <a:off x="5038682" y="3463651"/>
              <a:ext cx="651252" cy="584776"/>
            </a:xfrm>
            <a:prstGeom prst="rect">
              <a:avLst/>
            </a:prstGeom>
            <a:noFill/>
          </p:spPr>
          <p:txBody>
            <a:bodyPr wrap="square" rtlCol="0">
              <a:spAutoFit/>
            </a:bodyPr>
            <a:lstStyle/>
            <a:p>
              <a:r>
                <a:rPr lang="en-US" sz="3200" dirty="0" smtClean="0"/>
                <a:t>v</a:t>
              </a:r>
              <a:r>
                <a:rPr lang="en-US" sz="3200" baseline="-25000" dirty="0"/>
                <a:t>1</a:t>
              </a:r>
            </a:p>
          </p:txBody>
        </p:sp>
        <p:sp>
          <p:nvSpPr>
            <p:cNvPr id="42" name="TextBox 41"/>
            <p:cNvSpPr txBox="1"/>
            <p:nvPr/>
          </p:nvSpPr>
          <p:spPr>
            <a:xfrm>
              <a:off x="6531117" y="1412950"/>
              <a:ext cx="651252" cy="584776"/>
            </a:xfrm>
            <a:prstGeom prst="rect">
              <a:avLst/>
            </a:prstGeom>
            <a:noFill/>
          </p:spPr>
          <p:txBody>
            <a:bodyPr wrap="square" rtlCol="0">
              <a:spAutoFit/>
            </a:bodyPr>
            <a:lstStyle/>
            <a:p>
              <a:r>
                <a:rPr lang="en-US" sz="3200" dirty="0" smtClean="0"/>
                <a:t>v</a:t>
              </a:r>
              <a:r>
                <a:rPr lang="en-US" sz="3200" baseline="-25000" dirty="0"/>
                <a:t>2</a:t>
              </a:r>
            </a:p>
          </p:txBody>
        </p:sp>
        <p:sp>
          <p:nvSpPr>
            <p:cNvPr id="43" name="TextBox 42"/>
            <p:cNvSpPr txBox="1"/>
            <p:nvPr/>
          </p:nvSpPr>
          <p:spPr>
            <a:xfrm>
              <a:off x="7797266" y="3463651"/>
              <a:ext cx="651252" cy="584776"/>
            </a:xfrm>
            <a:prstGeom prst="rect">
              <a:avLst/>
            </a:prstGeom>
            <a:noFill/>
          </p:spPr>
          <p:txBody>
            <a:bodyPr wrap="square" rtlCol="0">
              <a:spAutoFit/>
            </a:bodyPr>
            <a:lstStyle/>
            <a:p>
              <a:r>
                <a:rPr lang="en-US" sz="3200" dirty="0" smtClean="0"/>
                <a:t>v</a:t>
              </a:r>
              <a:r>
                <a:rPr lang="en-US" sz="3200" baseline="-25000" dirty="0"/>
                <a:t>3</a:t>
              </a:r>
            </a:p>
          </p:txBody>
        </p:sp>
        <p:sp>
          <p:nvSpPr>
            <p:cNvPr id="48" name="TextBox 47"/>
            <p:cNvSpPr txBox="1"/>
            <p:nvPr/>
          </p:nvSpPr>
          <p:spPr>
            <a:xfrm>
              <a:off x="5598375" y="2588847"/>
              <a:ext cx="651252" cy="584776"/>
            </a:xfrm>
            <a:prstGeom prst="rect">
              <a:avLst/>
            </a:prstGeom>
            <a:noFill/>
          </p:spPr>
          <p:txBody>
            <a:bodyPr wrap="square" rtlCol="0">
              <a:spAutoFit/>
            </a:bodyPr>
            <a:lstStyle/>
            <a:p>
              <a:r>
                <a:rPr lang="en-US" sz="3200" dirty="0"/>
                <a:t>e</a:t>
              </a:r>
              <a:r>
                <a:rPr lang="en-US" sz="3200" baseline="-25000" dirty="0" smtClean="0"/>
                <a:t>1</a:t>
              </a:r>
              <a:endParaRPr lang="en-US" sz="3200" baseline="-25000" dirty="0"/>
            </a:p>
          </p:txBody>
        </p:sp>
        <p:sp>
          <p:nvSpPr>
            <p:cNvPr id="49" name="TextBox 48"/>
            <p:cNvSpPr txBox="1"/>
            <p:nvPr/>
          </p:nvSpPr>
          <p:spPr>
            <a:xfrm>
              <a:off x="7206718" y="2588847"/>
              <a:ext cx="651252" cy="584776"/>
            </a:xfrm>
            <a:prstGeom prst="rect">
              <a:avLst/>
            </a:prstGeom>
            <a:noFill/>
          </p:spPr>
          <p:txBody>
            <a:bodyPr wrap="square" rtlCol="0">
              <a:spAutoFit/>
            </a:bodyPr>
            <a:lstStyle/>
            <a:p>
              <a:r>
                <a:rPr lang="en-US" sz="3200" dirty="0" smtClean="0"/>
                <a:t>e</a:t>
              </a:r>
              <a:r>
                <a:rPr lang="en-US" sz="3200" baseline="-25000" dirty="0"/>
                <a:t>2</a:t>
              </a:r>
            </a:p>
          </p:txBody>
        </p:sp>
      </p:grpSp>
      <p:sp>
        <p:nvSpPr>
          <p:cNvPr id="8" name="Rectangle 7"/>
          <p:cNvSpPr/>
          <p:nvPr/>
        </p:nvSpPr>
        <p:spPr>
          <a:xfrm>
            <a:off x="112722" y="146395"/>
            <a:ext cx="9031277" cy="523220"/>
          </a:xfrm>
          <a:prstGeom prst="rect">
            <a:avLst/>
          </a:prstGeom>
        </p:spPr>
        <p:txBody>
          <a:bodyPr wrap="square">
            <a:spAutoFit/>
          </a:bodyPr>
          <a:lstStyle/>
          <a:p>
            <a:pPr algn="ctr"/>
            <a:r>
              <a:rPr lang="en-US" sz="2800" dirty="0" smtClean="0"/>
              <a:t>Counting number of connected components using homology</a:t>
            </a:r>
          </a:p>
        </p:txBody>
      </p:sp>
      <p:sp>
        <p:nvSpPr>
          <p:cNvPr id="2" name="Rectangle 1"/>
          <p:cNvSpPr/>
          <p:nvPr/>
        </p:nvSpPr>
        <p:spPr>
          <a:xfrm>
            <a:off x="512392" y="3518883"/>
            <a:ext cx="5421533" cy="2308324"/>
          </a:xfrm>
          <a:prstGeom prst="rect">
            <a:avLst/>
          </a:prstGeom>
        </p:spPr>
        <p:txBody>
          <a:bodyPr wrap="square">
            <a:spAutoFit/>
          </a:bodyPr>
          <a:lstStyle/>
          <a:p>
            <a:r>
              <a:rPr lang="en-US" sz="3200" dirty="0" smtClean="0"/>
              <a:t>C</a:t>
            </a:r>
            <a:r>
              <a:rPr lang="en-US" sz="3200" baseline="-25000" dirty="0" smtClean="0"/>
              <a:t>1   </a:t>
            </a:r>
            <a:r>
              <a:rPr lang="en-US" sz="3200" dirty="0" smtClean="0">
                <a:sym typeface="Wingdings"/>
              </a:rPr>
              <a:t>   </a:t>
            </a:r>
            <a:r>
              <a:rPr lang="en-US" sz="3200" dirty="0" smtClean="0"/>
              <a:t>C</a:t>
            </a:r>
            <a:r>
              <a:rPr lang="en-US" sz="3200" baseline="-25000" dirty="0" smtClean="0"/>
              <a:t>0   </a:t>
            </a:r>
            <a:r>
              <a:rPr lang="en-US" sz="3200" dirty="0" smtClean="0">
                <a:sym typeface="Wingdings"/>
              </a:rPr>
              <a:t>  0</a:t>
            </a:r>
          </a:p>
          <a:p>
            <a:endParaRPr lang="en-US" sz="2400" dirty="0">
              <a:sym typeface="Wingdings"/>
            </a:endParaRPr>
          </a:p>
          <a:p>
            <a:r>
              <a:rPr lang="en-US" sz="3200" dirty="0" smtClean="0">
                <a:sym typeface="Wingdings"/>
              </a:rPr>
              <a:t>Z</a:t>
            </a:r>
            <a:r>
              <a:rPr lang="en-US" sz="3200" baseline="-25000" dirty="0" smtClean="0">
                <a:sym typeface="Wingdings"/>
              </a:rPr>
              <a:t>0</a:t>
            </a:r>
            <a:r>
              <a:rPr lang="en-US" sz="3200" dirty="0" smtClean="0">
                <a:sym typeface="Wingdings"/>
              </a:rPr>
              <a:t> =  </a:t>
            </a:r>
            <a:r>
              <a:rPr lang="en-US" sz="3200" dirty="0" err="1" smtClean="0">
                <a:sym typeface="Wingdings"/>
              </a:rPr>
              <a:t>kernal</a:t>
            </a:r>
            <a:r>
              <a:rPr lang="en-US" sz="3200" dirty="0" smtClean="0">
                <a:sym typeface="Wingdings"/>
              </a:rPr>
              <a:t> of</a:t>
            </a:r>
          </a:p>
          <a:p>
            <a:r>
              <a:rPr lang="en-US" sz="2400" dirty="0" smtClean="0">
                <a:sym typeface="Wingdings"/>
              </a:rPr>
              <a:t> </a:t>
            </a:r>
          </a:p>
          <a:p>
            <a:r>
              <a:rPr lang="en-US" sz="2400" dirty="0">
                <a:sym typeface="Wingdings"/>
              </a:rPr>
              <a:t> </a:t>
            </a:r>
            <a:r>
              <a:rPr lang="en-US" sz="2400" dirty="0" smtClean="0">
                <a:sym typeface="Wingdings"/>
              </a:rPr>
              <a:t>     </a:t>
            </a:r>
            <a:r>
              <a:rPr lang="en-US" sz="3200" dirty="0" smtClean="0">
                <a:sym typeface="Wingdings"/>
              </a:rPr>
              <a:t>=  {x :      (x) = 0}</a:t>
            </a:r>
          </a:p>
        </p:txBody>
      </p:sp>
      <p:grpSp>
        <p:nvGrpSpPr>
          <p:cNvPr id="13" name="Group 12"/>
          <p:cNvGrpSpPr/>
          <p:nvPr/>
        </p:nvGrpSpPr>
        <p:grpSpPr>
          <a:xfrm>
            <a:off x="936432" y="3148458"/>
            <a:ext cx="961338" cy="676656"/>
            <a:chOff x="658368" y="5669280"/>
            <a:chExt cx="961338" cy="676656"/>
          </a:xfrm>
        </p:grpSpPr>
        <p:sp>
          <p:nvSpPr>
            <p:cNvPr id="17" name="Arc 16"/>
            <p:cNvSpPr/>
            <p:nvPr/>
          </p:nvSpPr>
          <p:spPr>
            <a:xfrm rot="240000">
              <a:off x="658368" y="5779008"/>
              <a:ext cx="374904" cy="566928"/>
            </a:xfrm>
            <a:prstGeom prst="arc">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TextBox 34"/>
            <p:cNvSpPr txBox="1"/>
            <p:nvPr/>
          </p:nvSpPr>
          <p:spPr>
            <a:xfrm>
              <a:off x="768096" y="5669280"/>
              <a:ext cx="851610" cy="584776"/>
            </a:xfrm>
            <a:prstGeom prst="rect">
              <a:avLst/>
            </a:prstGeom>
            <a:noFill/>
          </p:spPr>
          <p:txBody>
            <a:bodyPr wrap="square" rtlCol="0">
              <a:spAutoFit/>
            </a:bodyPr>
            <a:lstStyle/>
            <a:p>
              <a:r>
                <a:rPr lang="en-US" sz="3200" dirty="0" smtClean="0"/>
                <a:t>o</a:t>
              </a:r>
              <a:r>
                <a:rPr lang="en-US" sz="3200" baseline="-25000" dirty="0" smtClean="0"/>
                <a:t>1</a:t>
              </a:r>
              <a:r>
                <a:rPr lang="en-US" sz="3200" dirty="0" smtClean="0"/>
                <a:t> </a:t>
              </a:r>
            </a:p>
          </p:txBody>
        </p:sp>
      </p:grpSp>
      <p:grpSp>
        <p:nvGrpSpPr>
          <p:cNvPr id="77" name="Group 76"/>
          <p:cNvGrpSpPr/>
          <p:nvPr/>
        </p:nvGrpSpPr>
        <p:grpSpPr>
          <a:xfrm>
            <a:off x="2160516" y="3142122"/>
            <a:ext cx="961338" cy="676656"/>
            <a:chOff x="658368" y="5669280"/>
            <a:chExt cx="961338" cy="676656"/>
          </a:xfrm>
        </p:grpSpPr>
        <p:sp>
          <p:nvSpPr>
            <p:cNvPr id="78" name="Arc 77"/>
            <p:cNvSpPr/>
            <p:nvPr/>
          </p:nvSpPr>
          <p:spPr>
            <a:xfrm rot="240000">
              <a:off x="658368" y="5779008"/>
              <a:ext cx="374904" cy="566928"/>
            </a:xfrm>
            <a:prstGeom prst="arc">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9" name="TextBox 78"/>
            <p:cNvSpPr txBox="1"/>
            <p:nvPr/>
          </p:nvSpPr>
          <p:spPr>
            <a:xfrm>
              <a:off x="768096" y="5669280"/>
              <a:ext cx="851610" cy="584776"/>
            </a:xfrm>
            <a:prstGeom prst="rect">
              <a:avLst/>
            </a:prstGeom>
            <a:noFill/>
          </p:spPr>
          <p:txBody>
            <a:bodyPr wrap="square" rtlCol="0">
              <a:spAutoFit/>
            </a:bodyPr>
            <a:lstStyle/>
            <a:p>
              <a:r>
                <a:rPr lang="en-US" sz="3200" dirty="0" smtClean="0"/>
                <a:t>o</a:t>
              </a:r>
              <a:r>
                <a:rPr lang="en-US" sz="3200" baseline="-25000" dirty="0" smtClean="0"/>
                <a:t>0</a:t>
              </a:r>
              <a:r>
                <a:rPr lang="en-US" sz="3200" dirty="0" smtClean="0"/>
                <a:t> </a:t>
              </a:r>
            </a:p>
          </p:txBody>
        </p:sp>
      </p:grpSp>
      <p:grpSp>
        <p:nvGrpSpPr>
          <p:cNvPr id="80" name="Group 79"/>
          <p:cNvGrpSpPr/>
          <p:nvPr/>
        </p:nvGrpSpPr>
        <p:grpSpPr>
          <a:xfrm>
            <a:off x="2798975" y="4399079"/>
            <a:ext cx="961338" cy="676656"/>
            <a:chOff x="658368" y="5669280"/>
            <a:chExt cx="961338" cy="676656"/>
          </a:xfrm>
        </p:grpSpPr>
        <p:sp>
          <p:nvSpPr>
            <p:cNvPr id="81" name="Arc 80"/>
            <p:cNvSpPr/>
            <p:nvPr/>
          </p:nvSpPr>
          <p:spPr>
            <a:xfrm rot="240000">
              <a:off x="658368" y="5779008"/>
              <a:ext cx="374904" cy="566928"/>
            </a:xfrm>
            <a:prstGeom prst="arc">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2" name="TextBox 81"/>
            <p:cNvSpPr txBox="1"/>
            <p:nvPr/>
          </p:nvSpPr>
          <p:spPr>
            <a:xfrm>
              <a:off x="768096" y="5669280"/>
              <a:ext cx="851610" cy="584776"/>
            </a:xfrm>
            <a:prstGeom prst="rect">
              <a:avLst/>
            </a:prstGeom>
            <a:noFill/>
          </p:spPr>
          <p:txBody>
            <a:bodyPr wrap="square" rtlCol="0">
              <a:spAutoFit/>
            </a:bodyPr>
            <a:lstStyle/>
            <a:p>
              <a:r>
                <a:rPr lang="en-US" sz="3200" dirty="0" smtClean="0"/>
                <a:t>o</a:t>
              </a:r>
              <a:r>
                <a:rPr lang="en-US" sz="3200" baseline="-25000" dirty="0" smtClean="0"/>
                <a:t>0</a:t>
              </a:r>
              <a:r>
                <a:rPr lang="en-US" sz="3200" dirty="0" smtClean="0"/>
                <a:t> </a:t>
              </a:r>
            </a:p>
          </p:txBody>
        </p:sp>
      </p:grpSp>
      <p:grpSp>
        <p:nvGrpSpPr>
          <p:cNvPr id="83" name="Group 82"/>
          <p:cNvGrpSpPr/>
          <p:nvPr/>
        </p:nvGrpSpPr>
        <p:grpSpPr>
          <a:xfrm>
            <a:off x="1877205" y="5255642"/>
            <a:ext cx="961338" cy="676656"/>
            <a:chOff x="658368" y="5669280"/>
            <a:chExt cx="961338" cy="676656"/>
          </a:xfrm>
        </p:grpSpPr>
        <p:sp>
          <p:nvSpPr>
            <p:cNvPr id="84" name="Arc 83"/>
            <p:cNvSpPr/>
            <p:nvPr/>
          </p:nvSpPr>
          <p:spPr>
            <a:xfrm rot="240000">
              <a:off x="658368" y="5779008"/>
              <a:ext cx="374904" cy="566928"/>
            </a:xfrm>
            <a:prstGeom prst="arc">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5" name="TextBox 84"/>
            <p:cNvSpPr txBox="1"/>
            <p:nvPr/>
          </p:nvSpPr>
          <p:spPr>
            <a:xfrm>
              <a:off x="768096" y="5669280"/>
              <a:ext cx="851610" cy="584776"/>
            </a:xfrm>
            <a:prstGeom prst="rect">
              <a:avLst/>
            </a:prstGeom>
            <a:noFill/>
          </p:spPr>
          <p:txBody>
            <a:bodyPr wrap="square" rtlCol="0">
              <a:spAutoFit/>
            </a:bodyPr>
            <a:lstStyle/>
            <a:p>
              <a:r>
                <a:rPr lang="en-US" sz="3200" dirty="0" smtClean="0"/>
                <a:t>o</a:t>
              </a:r>
              <a:r>
                <a:rPr lang="en-US" sz="3200" baseline="-25000" dirty="0" smtClean="0"/>
                <a:t>0</a:t>
              </a:r>
              <a:r>
                <a:rPr lang="en-US" sz="3200" dirty="0" smtClean="0"/>
                <a:t> </a:t>
              </a:r>
            </a:p>
          </p:txBody>
        </p:sp>
      </p:grpSp>
    </p:spTree>
    <p:extLst>
      <p:ext uri="{BB962C8B-B14F-4D97-AF65-F5344CB8AC3E}">
        <p14:creationId xmlns:p14="http://schemas.microsoft.com/office/powerpoint/2010/main" val="15092634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p:cNvGrpSpPr/>
          <p:nvPr/>
        </p:nvGrpSpPr>
        <p:grpSpPr>
          <a:xfrm>
            <a:off x="4946201" y="406370"/>
            <a:ext cx="3382244" cy="2975810"/>
            <a:chOff x="793381" y="1412950"/>
            <a:chExt cx="3382244" cy="2975810"/>
          </a:xfrm>
        </p:grpSpPr>
        <p:grpSp>
          <p:nvGrpSpPr>
            <p:cNvPr id="21" name="Group 20"/>
            <p:cNvGrpSpPr/>
            <p:nvPr/>
          </p:nvGrpSpPr>
          <p:grpSpPr>
            <a:xfrm>
              <a:off x="1284670" y="2021707"/>
              <a:ext cx="2239703" cy="1987736"/>
              <a:chOff x="1088696" y="3397905"/>
              <a:chExt cx="2239703" cy="1987736"/>
            </a:xfrm>
          </p:grpSpPr>
          <p:sp>
            <p:nvSpPr>
              <p:cNvPr id="3" name="Isosceles Triangle 2"/>
              <p:cNvSpPr/>
              <p:nvPr/>
            </p:nvSpPr>
            <p:spPr>
              <a:xfrm>
                <a:off x="1284670" y="3565883"/>
                <a:ext cx="1959740" cy="1696575"/>
              </a:xfrm>
              <a:prstGeom prst="triangle">
                <a:avLst/>
              </a:prstGeom>
              <a:solidFill>
                <a:schemeClr val="tx2">
                  <a:lumMod val="40000"/>
                  <a:lumOff val="60000"/>
                </a:schemeClr>
              </a:solidFill>
              <a:ln w="1270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3"/>
              <p:cNvGrpSpPr/>
              <p:nvPr/>
            </p:nvGrpSpPr>
            <p:grpSpPr>
              <a:xfrm>
                <a:off x="1088696" y="5049686"/>
                <a:ext cx="2239703" cy="335955"/>
                <a:chOff x="2971800" y="2819400"/>
                <a:chExt cx="1021080" cy="182880"/>
              </a:xfrm>
            </p:grpSpPr>
            <p:sp>
              <p:nvSpPr>
                <p:cNvPr id="6" name="Oval 5"/>
                <p:cNvSpPr/>
                <p:nvPr/>
              </p:nvSpPr>
              <p:spPr>
                <a:xfrm>
                  <a:off x="2971800" y="2819400"/>
                  <a:ext cx="153162" cy="18288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3839718" y="2819400"/>
                  <a:ext cx="153162" cy="18288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 name="Oval 4"/>
              <p:cNvSpPr/>
              <p:nvPr/>
            </p:nvSpPr>
            <p:spPr>
              <a:xfrm>
                <a:off x="2090963" y="3397905"/>
                <a:ext cx="335955" cy="335955"/>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9" name="TextBox 38"/>
            <p:cNvSpPr txBox="1"/>
            <p:nvPr/>
          </p:nvSpPr>
          <p:spPr>
            <a:xfrm>
              <a:off x="3524373" y="3463651"/>
              <a:ext cx="651252" cy="584776"/>
            </a:xfrm>
            <a:prstGeom prst="rect">
              <a:avLst/>
            </a:prstGeom>
            <a:noFill/>
          </p:spPr>
          <p:txBody>
            <a:bodyPr wrap="square" rtlCol="0">
              <a:spAutoFit/>
            </a:bodyPr>
            <a:lstStyle/>
            <a:p>
              <a:r>
                <a:rPr lang="en-US" sz="3200" dirty="0" smtClean="0"/>
                <a:t>v</a:t>
              </a:r>
              <a:r>
                <a:rPr lang="en-US" sz="3200" baseline="-25000" dirty="0"/>
                <a:t>6</a:t>
              </a:r>
            </a:p>
          </p:txBody>
        </p:sp>
        <p:sp>
          <p:nvSpPr>
            <p:cNvPr id="40" name="TextBox 39"/>
            <p:cNvSpPr txBox="1"/>
            <p:nvPr/>
          </p:nvSpPr>
          <p:spPr>
            <a:xfrm>
              <a:off x="793381" y="3463651"/>
              <a:ext cx="651252" cy="584776"/>
            </a:xfrm>
            <a:prstGeom prst="rect">
              <a:avLst/>
            </a:prstGeom>
            <a:noFill/>
          </p:spPr>
          <p:txBody>
            <a:bodyPr wrap="square" rtlCol="0">
              <a:spAutoFit/>
            </a:bodyPr>
            <a:lstStyle/>
            <a:p>
              <a:r>
                <a:rPr lang="en-US" sz="3200" dirty="0" smtClean="0"/>
                <a:t>v</a:t>
              </a:r>
              <a:r>
                <a:rPr lang="en-US" sz="3200" baseline="-25000" dirty="0"/>
                <a:t>4</a:t>
              </a:r>
            </a:p>
          </p:txBody>
        </p:sp>
        <p:sp>
          <p:nvSpPr>
            <p:cNvPr id="41" name="TextBox 40"/>
            <p:cNvSpPr txBox="1"/>
            <p:nvPr/>
          </p:nvSpPr>
          <p:spPr>
            <a:xfrm>
              <a:off x="2263487" y="1412950"/>
              <a:ext cx="651252" cy="584776"/>
            </a:xfrm>
            <a:prstGeom prst="rect">
              <a:avLst/>
            </a:prstGeom>
            <a:noFill/>
          </p:spPr>
          <p:txBody>
            <a:bodyPr wrap="square" rtlCol="0">
              <a:spAutoFit/>
            </a:bodyPr>
            <a:lstStyle/>
            <a:p>
              <a:r>
                <a:rPr lang="en-US" sz="3200" dirty="0" smtClean="0"/>
                <a:t>v</a:t>
              </a:r>
              <a:r>
                <a:rPr lang="en-US" sz="3200" baseline="-25000" dirty="0"/>
                <a:t>5</a:t>
              </a:r>
            </a:p>
          </p:txBody>
        </p:sp>
        <p:sp>
          <p:nvSpPr>
            <p:cNvPr id="44" name="TextBox 43"/>
            <p:cNvSpPr txBox="1"/>
            <p:nvPr/>
          </p:nvSpPr>
          <p:spPr>
            <a:xfrm>
              <a:off x="1403746" y="2588847"/>
              <a:ext cx="651252" cy="584776"/>
            </a:xfrm>
            <a:prstGeom prst="rect">
              <a:avLst/>
            </a:prstGeom>
            <a:noFill/>
          </p:spPr>
          <p:txBody>
            <a:bodyPr wrap="square" rtlCol="0">
              <a:spAutoFit/>
            </a:bodyPr>
            <a:lstStyle/>
            <a:p>
              <a:r>
                <a:rPr lang="en-US" sz="3200" dirty="0" smtClean="0"/>
                <a:t>e</a:t>
              </a:r>
              <a:r>
                <a:rPr lang="en-US" sz="3200" baseline="-25000" dirty="0"/>
                <a:t>3</a:t>
              </a:r>
            </a:p>
          </p:txBody>
        </p:sp>
        <p:sp>
          <p:nvSpPr>
            <p:cNvPr id="46" name="TextBox 45"/>
            <p:cNvSpPr txBox="1"/>
            <p:nvPr/>
          </p:nvSpPr>
          <p:spPr>
            <a:xfrm>
              <a:off x="2263487" y="3803984"/>
              <a:ext cx="651252" cy="584776"/>
            </a:xfrm>
            <a:prstGeom prst="rect">
              <a:avLst/>
            </a:prstGeom>
            <a:noFill/>
          </p:spPr>
          <p:txBody>
            <a:bodyPr wrap="square" rtlCol="0">
              <a:spAutoFit/>
            </a:bodyPr>
            <a:lstStyle/>
            <a:p>
              <a:r>
                <a:rPr lang="en-US" sz="3200" dirty="0" smtClean="0"/>
                <a:t>e</a:t>
              </a:r>
              <a:r>
                <a:rPr lang="en-US" sz="3200" baseline="-25000" dirty="0"/>
                <a:t>5</a:t>
              </a:r>
            </a:p>
          </p:txBody>
        </p:sp>
        <p:sp>
          <p:nvSpPr>
            <p:cNvPr id="47" name="TextBox 46"/>
            <p:cNvSpPr txBox="1"/>
            <p:nvPr/>
          </p:nvSpPr>
          <p:spPr>
            <a:xfrm>
              <a:off x="2989958" y="2588847"/>
              <a:ext cx="651252" cy="584776"/>
            </a:xfrm>
            <a:prstGeom prst="rect">
              <a:avLst/>
            </a:prstGeom>
            <a:noFill/>
          </p:spPr>
          <p:txBody>
            <a:bodyPr wrap="square" rtlCol="0">
              <a:spAutoFit/>
            </a:bodyPr>
            <a:lstStyle/>
            <a:p>
              <a:r>
                <a:rPr lang="en-US" sz="3200" dirty="0" smtClean="0"/>
                <a:t>e</a:t>
              </a:r>
              <a:r>
                <a:rPr lang="en-US" sz="3200" baseline="-25000" dirty="0"/>
                <a:t>4</a:t>
              </a:r>
            </a:p>
          </p:txBody>
        </p:sp>
      </p:grpSp>
      <p:grpSp>
        <p:nvGrpSpPr>
          <p:cNvPr id="51" name="Group 50"/>
          <p:cNvGrpSpPr/>
          <p:nvPr/>
        </p:nvGrpSpPr>
        <p:grpSpPr>
          <a:xfrm>
            <a:off x="706671" y="406370"/>
            <a:ext cx="3409836" cy="2635477"/>
            <a:chOff x="5038682" y="1412950"/>
            <a:chExt cx="3409836" cy="2635477"/>
          </a:xfrm>
        </p:grpSpPr>
        <p:grpSp>
          <p:nvGrpSpPr>
            <p:cNvPr id="36" name="Group 35"/>
            <p:cNvGrpSpPr/>
            <p:nvPr/>
          </p:nvGrpSpPr>
          <p:grpSpPr>
            <a:xfrm>
              <a:off x="5537717" y="2021707"/>
              <a:ext cx="2239703" cy="1987736"/>
              <a:chOff x="4753821" y="2021707"/>
              <a:chExt cx="2239703" cy="1987736"/>
            </a:xfrm>
          </p:grpSpPr>
          <p:cxnSp>
            <p:nvCxnSpPr>
              <p:cNvPr id="29" name="Straight Connector 28"/>
              <p:cNvCxnSpPr/>
              <p:nvPr/>
            </p:nvCxnSpPr>
            <p:spPr>
              <a:xfrm>
                <a:off x="5933925" y="2176272"/>
                <a:ext cx="912912" cy="1655064"/>
              </a:xfrm>
              <a:prstGeom prst="line">
                <a:avLst/>
              </a:prstGeom>
              <a:ln w="127000">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4921799" y="2176272"/>
                <a:ext cx="1012126" cy="1655064"/>
              </a:xfrm>
              <a:prstGeom prst="line">
                <a:avLst/>
              </a:prstGeom>
              <a:ln w="127000">
                <a:solidFill>
                  <a:srgbClr val="008000"/>
                </a:solidFill>
              </a:ln>
            </p:spPr>
            <p:style>
              <a:lnRef idx="2">
                <a:schemeClr val="accent1"/>
              </a:lnRef>
              <a:fillRef idx="0">
                <a:schemeClr val="accent1"/>
              </a:fillRef>
              <a:effectRef idx="1">
                <a:schemeClr val="accent1"/>
              </a:effectRef>
              <a:fontRef idx="minor">
                <a:schemeClr val="tx1"/>
              </a:fontRef>
            </p:style>
          </p:cxnSp>
          <p:grpSp>
            <p:nvGrpSpPr>
              <p:cNvPr id="9" name="Group 8"/>
              <p:cNvGrpSpPr/>
              <p:nvPr/>
            </p:nvGrpSpPr>
            <p:grpSpPr>
              <a:xfrm>
                <a:off x="4753821" y="3673488"/>
                <a:ext cx="2239703" cy="335955"/>
                <a:chOff x="2971800" y="2819400"/>
                <a:chExt cx="1021080" cy="182880"/>
              </a:xfrm>
            </p:grpSpPr>
            <p:sp>
              <p:nvSpPr>
                <p:cNvPr id="10" name="Oval 9"/>
                <p:cNvSpPr/>
                <p:nvPr/>
              </p:nvSpPr>
              <p:spPr>
                <a:xfrm>
                  <a:off x="2971800" y="2819400"/>
                  <a:ext cx="153162" cy="18288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3839718" y="2819400"/>
                  <a:ext cx="153162" cy="18288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2" name="Oval 11"/>
              <p:cNvSpPr/>
              <p:nvPr/>
            </p:nvSpPr>
            <p:spPr>
              <a:xfrm>
                <a:off x="5756088" y="2021707"/>
                <a:ext cx="335955" cy="335955"/>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8" name="TextBox 37"/>
            <p:cNvSpPr txBox="1"/>
            <p:nvPr/>
          </p:nvSpPr>
          <p:spPr>
            <a:xfrm>
              <a:off x="5038682" y="3463651"/>
              <a:ext cx="651252" cy="584776"/>
            </a:xfrm>
            <a:prstGeom prst="rect">
              <a:avLst/>
            </a:prstGeom>
            <a:noFill/>
          </p:spPr>
          <p:txBody>
            <a:bodyPr wrap="square" rtlCol="0">
              <a:spAutoFit/>
            </a:bodyPr>
            <a:lstStyle/>
            <a:p>
              <a:r>
                <a:rPr lang="en-US" sz="3200" dirty="0" smtClean="0"/>
                <a:t>v</a:t>
              </a:r>
              <a:r>
                <a:rPr lang="en-US" sz="3200" baseline="-25000" dirty="0"/>
                <a:t>1</a:t>
              </a:r>
            </a:p>
          </p:txBody>
        </p:sp>
        <p:sp>
          <p:nvSpPr>
            <p:cNvPr id="42" name="TextBox 41"/>
            <p:cNvSpPr txBox="1"/>
            <p:nvPr/>
          </p:nvSpPr>
          <p:spPr>
            <a:xfrm>
              <a:off x="6531117" y="1412950"/>
              <a:ext cx="651252" cy="584776"/>
            </a:xfrm>
            <a:prstGeom prst="rect">
              <a:avLst/>
            </a:prstGeom>
            <a:noFill/>
          </p:spPr>
          <p:txBody>
            <a:bodyPr wrap="square" rtlCol="0">
              <a:spAutoFit/>
            </a:bodyPr>
            <a:lstStyle/>
            <a:p>
              <a:r>
                <a:rPr lang="en-US" sz="3200" dirty="0" smtClean="0"/>
                <a:t>v</a:t>
              </a:r>
              <a:r>
                <a:rPr lang="en-US" sz="3200" baseline="-25000" dirty="0"/>
                <a:t>2</a:t>
              </a:r>
            </a:p>
          </p:txBody>
        </p:sp>
        <p:sp>
          <p:nvSpPr>
            <p:cNvPr id="43" name="TextBox 42"/>
            <p:cNvSpPr txBox="1"/>
            <p:nvPr/>
          </p:nvSpPr>
          <p:spPr>
            <a:xfrm>
              <a:off x="7797266" y="3463651"/>
              <a:ext cx="651252" cy="584776"/>
            </a:xfrm>
            <a:prstGeom prst="rect">
              <a:avLst/>
            </a:prstGeom>
            <a:noFill/>
          </p:spPr>
          <p:txBody>
            <a:bodyPr wrap="square" rtlCol="0">
              <a:spAutoFit/>
            </a:bodyPr>
            <a:lstStyle/>
            <a:p>
              <a:r>
                <a:rPr lang="en-US" sz="3200" dirty="0" smtClean="0"/>
                <a:t>v</a:t>
              </a:r>
              <a:r>
                <a:rPr lang="en-US" sz="3200" baseline="-25000" dirty="0"/>
                <a:t>3</a:t>
              </a:r>
            </a:p>
          </p:txBody>
        </p:sp>
        <p:sp>
          <p:nvSpPr>
            <p:cNvPr id="48" name="TextBox 47"/>
            <p:cNvSpPr txBox="1"/>
            <p:nvPr/>
          </p:nvSpPr>
          <p:spPr>
            <a:xfrm>
              <a:off x="5598375" y="2588847"/>
              <a:ext cx="651252" cy="584776"/>
            </a:xfrm>
            <a:prstGeom prst="rect">
              <a:avLst/>
            </a:prstGeom>
            <a:noFill/>
          </p:spPr>
          <p:txBody>
            <a:bodyPr wrap="square" rtlCol="0">
              <a:spAutoFit/>
            </a:bodyPr>
            <a:lstStyle/>
            <a:p>
              <a:r>
                <a:rPr lang="en-US" sz="3200" dirty="0"/>
                <a:t>e</a:t>
              </a:r>
              <a:r>
                <a:rPr lang="en-US" sz="3200" baseline="-25000" dirty="0" smtClean="0"/>
                <a:t>1</a:t>
              </a:r>
              <a:endParaRPr lang="en-US" sz="3200" baseline="-25000" dirty="0"/>
            </a:p>
          </p:txBody>
        </p:sp>
        <p:sp>
          <p:nvSpPr>
            <p:cNvPr id="49" name="TextBox 48"/>
            <p:cNvSpPr txBox="1"/>
            <p:nvPr/>
          </p:nvSpPr>
          <p:spPr>
            <a:xfrm>
              <a:off x="7206718" y="2588847"/>
              <a:ext cx="651252" cy="584776"/>
            </a:xfrm>
            <a:prstGeom prst="rect">
              <a:avLst/>
            </a:prstGeom>
            <a:noFill/>
          </p:spPr>
          <p:txBody>
            <a:bodyPr wrap="square" rtlCol="0">
              <a:spAutoFit/>
            </a:bodyPr>
            <a:lstStyle/>
            <a:p>
              <a:r>
                <a:rPr lang="en-US" sz="3200" dirty="0" smtClean="0"/>
                <a:t>e</a:t>
              </a:r>
              <a:r>
                <a:rPr lang="en-US" sz="3200" baseline="-25000" dirty="0"/>
                <a:t>2</a:t>
              </a:r>
            </a:p>
          </p:txBody>
        </p:sp>
      </p:grpSp>
      <p:sp>
        <p:nvSpPr>
          <p:cNvPr id="8" name="Rectangle 7"/>
          <p:cNvSpPr/>
          <p:nvPr/>
        </p:nvSpPr>
        <p:spPr>
          <a:xfrm>
            <a:off x="112722" y="146395"/>
            <a:ext cx="9031277" cy="523220"/>
          </a:xfrm>
          <a:prstGeom prst="rect">
            <a:avLst/>
          </a:prstGeom>
        </p:spPr>
        <p:txBody>
          <a:bodyPr wrap="square">
            <a:spAutoFit/>
          </a:bodyPr>
          <a:lstStyle/>
          <a:p>
            <a:pPr algn="ctr"/>
            <a:r>
              <a:rPr lang="en-US" sz="2800" dirty="0" smtClean="0"/>
              <a:t>Counting number of connected components using homology</a:t>
            </a:r>
          </a:p>
        </p:txBody>
      </p:sp>
      <p:sp>
        <p:nvSpPr>
          <p:cNvPr id="2" name="Rectangle 1"/>
          <p:cNvSpPr/>
          <p:nvPr/>
        </p:nvSpPr>
        <p:spPr>
          <a:xfrm>
            <a:off x="512392" y="3518883"/>
            <a:ext cx="5421533" cy="3108543"/>
          </a:xfrm>
          <a:prstGeom prst="rect">
            <a:avLst/>
          </a:prstGeom>
        </p:spPr>
        <p:txBody>
          <a:bodyPr wrap="square">
            <a:spAutoFit/>
          </a:bodyPr>
          <a:lstStyle/>
          <a:p>
            <a:r>
              <a:rPr lang="en-US" sz="3200" dirty="0" smtClean="0"/>
              <a:t>C</a:t>
            </a:r>
            <a:r>
              <a:rPr lang="en-US" sz="3200" baseline="-25000" dirty="0" smtClean="0"/>
              <a:t>1   </a:t>
            </a:r>
            <a:r>
              <a:rPr lang="en-US" sz="3200" dirty="0" smtClean="0">
                <a:sym typeface="Wingdings"/>
              </a:rPr>
              <a:t>   </a:t>
            </a:r>
            <a:r>
              <a:rPr lang="en-US" sz="3200" dirty="0" smtClean="0"/>
              <a:t>C</a:t>
            </a:r>
            <a:r>
              <a:rPr lang="en-US" sz="3200" baseline="-25000" dirty="0" smtClean="0"/>
              <a:t>0   </a:t>
            </a:r>
            <a:r>
              <a:rPr lang="en-US" sz="3200" dirty="0" smtClean="0">
                <a:sym typeface="Wingdings"/>
              </a:rPr>
              <a:t>  0</a:t>
            </a:r>
          </a:p>
          <a:p>
            <a:endParaRPr lang="en-US" sz="2400" dirty="0">
              <a:sym typeface="Wingdings"/>
            </a:endParaRPr>
          </a:p>
          <a:p>
            <a:r>
              <a:rPr lang="en-US" sz="3200" dirty="0" smtClean="0">
                <a:sym typeface="Wingdings"/>
              </a:rPr>
              <a:t>Z</a:t>
            </a:r>
            <a:r>
              <a:rPr lang="en-US" sz="3200" baseline="-25000" dirty="0" smtClean="0">
                <a:sym typeface="Wingdings"/>
              </a:rPr>
              <a:t>0</a:t>
            </a:r>
            <a:r>
              <a:rPr lang="en-US" sz="3200" dirty="0" smtClean="0">
                <a:sym typeface="Wingdings"/>
              </a:rPr>
              <a:t> =  </a:t>
            </a:r>
            <a:r>
              <a:rPr lang="en-US" sz="3200" dirty="0" err="1" smtClean="0">
                <a:sym typeface="Wingdings"/>
              </a:rPr>
              <a:t>kernal</a:t>
            </a:r>
            <a:r>
              <a:rPr lang="en-US" sz="3200" dirty="0" smtClean="0">
                <a:sym typeface="Wingdings"/>
              </a:rPr>
              <a:t> of</a:t>
            </a:r>
          </a:p>
          <a:p>
            <a:r>
              <a:rPr lang="en-US" sz="2400" dirty="0" smtClean="0">
                <a:sym typeface="Wingdings"/>
              </a:rPr>
              <a:t> </a:t>
            </a:r>
          </a:p>
          <a:p>
            <a:r>
              <a:rPr lang="en-US" sz="2400" dirty="0">
                <a:sym typeface="Wingdings"/>
              </a:rPr>
              <a:t> </a:t>
            </a:r>
            <a:r>
              <a:rPr lang="en-US" sz="2400" dirty="0" smtClean="0">
                <a:sym typeface="Wingdings"/>
              </a:rPr>
              <a:t>     </a:t>
            </a:r>
            <a:r>
              <a:rPr lang="en-US" sz="3200" dirty="0" smtClean="0">
                <a:sym typeface="Wingdings"/>
              </a:rPr>
              <a:t>=  {x :      (x) = 0}</a:t>
            </a:r>
          </a:p>
          <a:p>
            <a:endParaRPr lang="en-US" sz="2000" dirty="0">
              <a:sym typeface="Wingdings"/>
            </a:endParaRPr>
          </a:p>
          <a:p>
            <a:r>
              <a:rPr lang="en-US" sz="3200" dirty="0" smtClean="0"/>
              <a:t>    =  C</a:t>
            </a:r>
            <a:r>
              <a:rPr lang="en-US" sz="3200" baseline="-25000" dirty="0" smtClean="0"/>
              <a:t>0</a:t>
            </a:r>
            <a:r>
              <a:rPr lang="en-US" sz="3200" dirty="0" smtClean="0"/>
              <a:t> = </a:t>
            </a:r>
            <a:r>
              <a:rPr lang="en-US" sz="3200" b="1" dirty="0" smtClean="0">
                <a:solidFill>
                  <a:schemeClr val="tx1"/>
                </a:solidFill>
              </a:rPr>
              <a:t>Z</a:t>
            </a:r>
            <a:r>
              <a:rPr lang="en-US" sz="3200" b="1" baseline="-25000" dirty="0" smtClean="0">
                <a:solidFill>
                  <a:schemeClr val="tx1"/>
                </a:solidFill>
              </a:rPr>
              <a:t>2</a:t>
            </a:r>
            <a:r>
              <a:rPr lang="en-US" sz="3200" dirty="0" smtClean="0">
                <a:solidFill>
                  <a:schemeClr val="tx1"/>
                </a:solidFill>
              </a:rPr>
              <a:t>[</a:t>
            </a:r>
            <a:r>
              <a:rPr lang="en-US" sz="3200" dirty="0" smtClean="0"/>
              <a:t>v</a:t>
            </a:r>
            <a:r>
              <a:rPr lang="en-US" sz="3200" baseline="-25000" dirty="0" smtClean="0"/>
              <a:t>1</a:t>
            </a:r>
            <a:r>
              <a:rPr lang="en-US" sz="3200" dirty="0" smtClean="0"/>
              <a:t>, v</a:t>
            </a:r>
            <a:r>
              <a:rPr lang="en-US" sz="3200" baseline="-25000" dirty="0" smtClean="0"/>
              <a:t>2</a:t>
            </a:r>
            <a:r>
              <a:rPr lang="en-US" sz="3200" dirty="0" smtClean="0"/>
              <a:t>, v</a:t>
            </a:r>
            <a:r>
              <a:rPr lang="en-US" sz="3200" baseline="-25000" dirty="0" smtClean="0"/>
              <a:t>3</a:t>
            </a:r>
            <a:r>
              <a:rPr lang="en-US" sz="3200" dirty="0" smtClean="0"/>
              <a:t>, v</a:t>
            </a:r>
            <a:r>
              <a:rPr lang="en-US" sz="3200" baseline="-25000" dirty="0" smtClean="0"/>
              <a:t>4</a:t>
            </a:r>
            <a:r>
              <a:rPr lang="en-US" sz="3200" dirty="0" smtClean="0"/>
              <a:t>, v</a:t>
            </a:r>
            <a:r>
              <a:rPr lang="en-US" sz="3200" baseline="-25000" dirty="0" smtClean="0"/>
              <a:t>5</a:t>
            </a:r>
            <a:r>
              <a:rPr lang="en-US" sz="3200" dirty="0" smtClean="0"/>
              <a:t>, v</a:t>
            </a:r>
            <a:r>
              <a:rPr lang="en-US" sz="3200" baseline="-25000" dirty="0" smtClean="0"/>
              <a:t>6</a:t>
            </a:r>
            <a:r>
              <a:rPr lang="en-US" sz="3200" dirty="0" smtClean="0"/>
              <a:t>] </a:t>
            </a:r>
            <a:r>
              <a:rPr lang="en-US" sz="3200" dirty="0" smtClean="0">
                <a:sym typeface="Wingdings"/>
              </a:rPr>
              <a:t> </a:t>
            </a:r>
            <a:endParaRPr lang="en-US" sz="3200" dirty="0" smtClean="0"/>
          </a:p>
        </p:txBody>
      </p:sp>
      <p:grpSp>
        <p:nvGrpSpPr>
          <p:cNvPr id="13" name="Group 12"/>
          <p:cNvGrpSpPr/>
          <p:nvPr/>
        </p:nvGrpSpPr>
        <p:grpSpPr>
          <a:xfrm>
            <a:off x="936432" y="3148458"/>
            <a:ext cx="961338" cy="676656"/>
            <a:chOff x="658368" y="5669280"/>
            <a:chExt cx="961338" cy="676656"/>
          </a:xfrm>
        </p:grpSpPr>
        <p:sp>
          <p:nvSpPr>
            <p:cNvPr id="17" name="Arc 16"/>
            <p:cNvSpPr/>
            <p:nvPr/>
          </p:nvSpPr>
          <p:spPr>
            <a:xfrm rot="240000">
              <a:off x="658368" y="5779008"/>
              <a:ext cx="374904" cy="566928"/>
            </a:xfrm>
            <a:prstGeom prst="arc">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TextBox 34"/>
            <p:cNvSpPr txBox="1"/>
            <p:nvPr/>
          </p:nvSpPr>
          <p:spPr>
            <a:xfrm>
              <a:off x="768096" y="5669280"/>
              <a:ext cx="851610" cy="584776"/>
            </a:xfrm>
            <a:prstGeom prst="rect">
              <a:avLst/>
            </a:prstGeom>
            <a:noFill/>
          </p:spPr>
          <p:txBody>
            <a:bodyPr wrap="square" rtlCol="0">
              <a:spAutoFit/>
            </a:bodyPr>
            <a:lstStyle/>
            <a:p>
              <a:r>
                <a:rPr lang="en-US" sz="3200" dirty="0" smtClean="0"/>
                <a:t>o</a:t>
              </a:r>
              <a:r>
                <a:rPr lang="en-US" sz="3200" baseline="-25000" dirty="0" smtClean="0"/>
                <a:t>1</a:t>
              </a:r>
              <a:r>
                <a:rPr lang="en-US" sz="3200" dirty="0" smtClean="0"/>
                <a:t> </a:t>
              </a:r>
            </a:p>
          </p:txBody>
        </p:sp>
      </p:grpSp>
      <p:grpSp>
        <p:nvGrpSpPr>
          <p:cNvPr id="77" name="Group 76"/>
          <p:cNvGrpSpPr/>
          <p:nvPr/>
        </p:nvGrpSpPr>
        <p:grpSpPr>
          <a:xfrm>
            <a:off x="2160516" y="3142122"/>
            <a:ext cx="961338" cy="676656"/>
            <a:chOff x="658368" y="5669280"/>
            <a:chExt cx="961338" cy="676656"/>
          </a:xfrm>
        </p:grpSpPr>
        <p:sp>
          <p:nvSpPr>
            <p:cNvPr id="78" name="Arc 77"/>
            <p:cNvSpPr/>
            <p:nvPr/>
          </p:nvSpPr>
          <p:spPr>
            <a:xfrm rot="240000">
              <a:off x="658368" y="5779008"/>
              <a:ext cx="374904" cy="566928"/>
            </a:xfrm>
            <a:prstGeom prst="arc">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9" name="TextBox 78"/>
            <p:cNvSpPr txBox="1"/>
            <p:nvPr/>
          </p:nvSpPr>
          <p:spPr>
            <a:xfrm>
              <a:off x="768096" y="5669280"/>
              <a:ext cx="851610" cy="584776"/>
            </a:xfrm>
            <a:prstGeom prst="rect">
              <a:avLst/>
            </a:prstGeom>
            <a:noFill/>
          </p:spPr>
          <p:txBody>
            <a:bodyPr wrap="square" rtlCol="0">
              <a:spAutoFit/>
            </a:bodyPr>
            <a:lstStyle/>
            <a:p>
              <a:r>
                <a:rPr lang="en-US" sz="3200" dirty="0" smtClean="0"/>
                <a:t>o</a:t>
              </a:r>
              <a:r>
                <a:rPr lang="en-US" sz="3200" baseline="-25000" dirty="0" smtClean="0"/>
                <a:t>0</a:t>
              </a:r>
              <a:r>
                <a:rPr lang="en-US" sz="3200" dirty="0" smtClean="0"/>
                <a:t> </a:t>
              </a:r>
            </a:p>
          </p:txBody>
        </p:sp>
      </p:grpSp>
      <p:grpSp>
        <p:nvGrpSpPr>
          <p:cNvPr id="80" name="Group 79"/>
          <p:cNvGrpSpPr/>
          <p:nvPr/>
        </p:nvGrpSpPr>
        <p:grpSpPr>
          <a:xfrm>
            <a:off x="2798975" y="4399079"/>
            <a:ext cx="961338" cy="676656"/>
            <a:chOff x="658368" y="5669280"/>
            <a:chExt cx="961338" cy="676656"/>
          </a:xfrm>
        </p:grpSpPr>
        <p:sp>
          <p:nvSpPr>
            <p:cNvPr id="81" name="Arc 80"/>
            <p:cNvSpPr/>
            <p:nvPr/>
          </p:nvSpPr>
          <p:spPr>
            <a:xfrm rot="240000">
              <a:off x="658368" y="5779008"/>
              <a:ext cx="374904" cy="566928"/>
            </a:xfrm>
            <a:prstGeom prst="arc">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2" name="TextBox 81"/>
            <p:cNvSpPr txBox="1"/>
            <p:nvPr/>
          </p:nvSpPr>
          <p:spPr>
            <a:xfrm>
              <a:off x="768096" y="5669280"/>
              <a:ext cx="851610" cy="584776"/>
            </a:xfrm>
            <a:prstGeom prst="rect">
              <a:avLst/>
            </a:prstGeom>
            <a:noFill/>
          </p:spPr>
          <p:txBody>
            <a:bodyPr wrap="square" rtlCol="0">
              <a:spAutoFit/>
            </a:bodyPr>
            <a:lstStyle/>
            <a:p>
              <a:r>
                <a:rPr lang="en-US" sz="3200" dirty="0" smtClean="0"/>
                <a:t>o</a:t>
              </a:r>
              <a:r>
                <a:rPr lang="en-US" sz="3200" baseline="-25000" dirty="0" smtClean="0"/>
                <a:t>0</a:t>
              </a:r>
              <a:r>
                <a:rPr lang="en-US" sz="3200" dirty="0" smtClean="0"/>
                <a:t> </a:t>
              </a:r>
            </a:p>
          </p:txBody>
        </p:sp>
      </p:grpSp>
      <p:grpSp>
        <p:nvGrpSpPr>
          <p:cNvPr id="83" name="Group 82"/>
          <p:cNvGrpSpPr/>
          <p:nvPr/>
        </p:nvGrpSpPr>
        <p:grpSpPr>
          <a:xfrm>
            <a:off x="1877205" y="5255642"/>
            <a:ext cx="961338" cy="676656"/>
            <a:chOff x="658368" y="5669280"/>
            <a:chExt cx="961338" cy="676656"/>
          </a:xfrm>
        </p:grpSpPr>
        <p:sp>
          <p:nvSpPr>
            <p:cNvPr id="84" name="Arc 83"/>
            <p:cNvSpPr/>
            <p:nvPr/>
          </p:nvSpPr>
          <p:spPr>
            <a:xfrm rot="240000">
              <a:off x="658368" y="5779008"/>
              <a:ext cx="374904" cy="566928"/>
            </a:xfrm>
            <a:prstGeom prst="arc">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5" name="TextBox 84"/>
            <p:cNvSpPr txBox="1"/>
            <p:nvPr/>
          </p:nvSpPr>
          <p:spPr>
            <a:xfrm>
              <a:off x="768096" y="5669280"/>
              <a:ext cx="851610" cy="584776"/>
            </a:xfrm>
            <a:prstGeom prst="rect">
              <a:avLst/>
            </a:prstGeom>
            <a:noFill/>
          </p:spPr>
          <p:txBody>
            <a:bodyPr wrap="square" rtlCol="0">
              <a:spAutoFit/>
            </a:bodyPr>
            <a:lstStyle/>
            <a:p>
              <a:r>
                <a:rPr lang="en-US" sz="3200" dirty="0" smtClean="0"/>
                <a:t>o</a:t>
              </a:r>
              <a:r>
                <a:rPr lang="en-US" sz="3200" baseline="-25000" dirty="0" smtClean="0"/>
                <a:t>0</a:t>
              </a:r>
              <a:r>
                <a:rPr lang="en-US" sz="3200" dirty="0" smtClean="0"/>
                <a:t> </a:t>
              </a:r>
            </a:p>
          </p:txBody>
        </p:sp>
      </p:grpSp>
    </p:spTree>
    <p:extLst>
      <p:ext uri="{BB962C8B-B14F-4D97-AF65-F5344CB8AC3E}">
        <p14:creationId xmlns:p14="http://schemas.microsoft.com/office/powerpoint/2010/main" val="27009153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p:cNvGrpSpPr/>
          <p:nvPr/>
        </p:nvGrpSpPr>
        <p:grpSpPr>
          <a:xfrm>
            <a:off x="4946201" y="406370"/>
            <a:ext cx="3382244" cy="2975810"/>
            <a:chOff x="793381" y="1412950"/>
            <a:chExt cx="3382244" cy="2975810"/>
          </a:xfrm>
        </p:grpSpPr>
        <p:grpSp>
          <p:nvGrpSpPr>
            <p:cNvPr id="21" name="Group 20"/>
            <p:cNvGrpSpPr/>
            <p:nvPr/>
          </p:nvGrpSpPr>
          <p:grpSpPr>
            <a:xfrm>
              <a:off x="1284670" y="2021707"/>
              <a:ext cx="2239703" cy="1987736"/>
              <a:chOff x="1088696" y="3397905"/>
              <a:chExt cx="2239703" cy="1987736"/>
            </a:xfrm>
          </p:grpSpPr>
          <p:sp>
            <p:nvSpPr>
              <p:cNvPr id="3" name="Isosceles Triangle 2"/>
              <p:cNvSpPr/>
              <p:nvPr/>
            </p:nvSpPr>
            <p:spPr>
              <a:xfrm>
                <a:off x="1284670" y="3565883"/>
                <a:ext cx="1959740" cy="1696575"/>
              </a:xfrm>
              <a:prstGeom prst="triangle">
                <a:avLst/>
              </a:prstGeom>
              <a:solidFill>
                <a:schemeClr val="tx2">
                  <a:lumMod val="40000"/>
                  <a:lumOff val="60000"/>
                </a:schemeClr>
              </a:solidFill>
              <a:ln w="1270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3"/>
              <p:cNvGrpSpPr/>
              <p:nvPr/>
            </p:nvGrpSpPr>
            <p:grpSpPr>
              <a:xfrm>
                <a:off x="1088696" y="5049686"/>
                <a:ext cx="2239703" cy="335955"/>
                <a:chOff x="2971800" y="2819400"/>
                <a:chExt cx="1021080" cy="182880"/>
              </a:xfrm>
            </p:grpSpPr>
            <p:sp>
              <p:nvSpPr>
                <p:cNvPr id="6" name="Oval 5"/>
                <p:cNvSpPr/>
                <p:nvPr/>
              </p:nvSpPr>
              <p:spPr>
                <a:xfrm>
                  <a:off x="2971800" y="2819400"/>
                  <a:ext cx="153162" cy="18288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3839718" y="2819400"/>
                  <a:ext cx="153162" cy="18288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 name="Oval 4"/>
              <p:cNvSpPr/>
              <p:nvPr/>
            </p:nvSpPr>
            <p:spPr>
              <a:xfrm>
                <a:off x="2090963" y="3397905"/>
                <a:ext cx="335955" cy="335955"/>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9" name="TextBox 38"/>
            <p:cNvSpPr txBox="1"/>
            <p:nvPr/>
          </p:nvSpPr>
          <p:spPr>
            <a:xfrm>
              <a:off x="3524373" y="3463651"/>
              <a:ext cx="651252" cy="584776"/>
            </a:xfrm>
            <a:prstGeom prst="rect">
              <a:avLst/>
            </a:prstGeom>
            <a:noFill/>
          </p:spPr>
          <p:txBody>
            <a:bodyPr wrap="square" rtlCol="0">
              <a:spAutoFit/>
            </a:bodyPr>
            <a:lstStyle/>
            <a:p>
              <a:r>
                <a:rPr lang="en-US" sz="3200" dirty="0" smtClean="0"/>
                <a:t>v</a:t>
              </a:r>
              <a:r>
                <a:rPr lang="en-US" sz="3200" baseline="-25000" dirty="0"/>
                <a:t>6</a:t>
              </a:r>
            </a:p>
          </p:txBody>
        </p:sp>
        <p:sp>
          <p:nvSpPr>
            <p:cNvPr id="40" name="TextBox 39"/>
            <p:cNvSpPr txBox="1"/>
            <p:nvPr/>
          </p:nvSpPr>
          <p:spPr>
            <a:xfrm>
              <a:off x="793381" y="3463651"/>
              <a:ext cx="651252" cy="584776"/>
            </a:xfrm>
            <a:prstGeom prst="rect">
              <a:avLst/>
            </a:prstGeom>
            <a:noFill/>
          </p:spPr>
          <p:txBody>
            <a:bodyPr wrap="square" rtlCol="0">
              <a:spAutoFit/>
            </a:bodyPr>
            <a:lstStyle/>
            <a:p>
              <a:r>
                <a:rPr lang="en-US" sz="3200" dirty="0" smtClean="0"/>
                <a:t>v</a:t>
              </a:r>
              <a:r>
                <a:rPr lang="en-US" sz="3200" baseline="-25000" dirty="0"/>
                <a:t>4</a:t>
              </a:r>
            </a:p>
          </p:txBody>
        </p:sp>
        <p:sp>
          <p:nvSpPr>
            <p:cNvPr id="41" name="TextBox 40"/>
            <p:cNvSpPr txBox="1"/>
            <p:nvPr/>
          </p:nvSpPr>
          <p:spPr>
            <a:xfrm>
              <a:off x="2263487" y="1412950"/>
              <a:ext cx="651252" cy="584776"/>
            </a:xfrm>
            <a:prstGeom prst="rect">
              <a:avLst/>
            </a:prstGeom>
            <a:noFill/>
          </p:spPr>
          <p:txBody>
            <a:bodyPr wrap="square" rtlCol="0">
              <a:spAutoFit/>
            </a:bodyPr>
            <a:lstStyle/>
            <a:p>
              <a:r>
                <a:rPr lang="en-US" sz="3200" dirty="0" smtClean="0"/>
                <a:t>v</a:t>
              </a:r>
              <a:r>
                <a:rPr lang="en-US" sz="3200" baseline="-25000" dirty="0"/>
                <a:t>5</a:t>
              </a:r>
            </a:p>
          </p:txBody>
        </p:sp>
        <p:sp>
          <p:nvSpPr>
            <p:cNvPr id="44" name="TextBox 43"/>
            <p:cNvSpPr txBox="1"/>
            <p:nvPr/>
          </p:nvSpPr>
          <p:spPr>
            <a:xfrm>
              <a:off x="1403746" y="2588847"/>
              <a:ext cx="651252" cy="584776"/>
            </a:xfrm>
            <a:prstGeom prst="rect">
              <a:avLst/>
            </a:prstGeom>
            <a:noFill/>
          </p:spPr>
          <p:txBody>
            <a:bodyPr wrap="square" rtlCol="0">
              <a:spAutoFit/>
            </a:bodyPr>
            <a:lstStyle/>
            <a:p>
              <a:r>
                <a:rPr lang="en-US" sz="3200" dirty="0" smtClean="0"/>
                <a:t>e</a:t>
              </a:r>
              <a:r>
                <a:rPr lang="en-US" sz="3200" baseline="-25000" dirty="0"/>
                <a:t>3</a:t>
              </a:r>
            </a:p>
          </p:txBody>
        </p:sp>
        <p:sp>
          <p:nvSpPr>
            <p:cNvPr id="46" name="TextBox 45"/>
            <p:cNvSpPr txBox="1"/>
            <p:nvPr/>
          </p:nvSpPr>
          <p:spPr>
            <a:xfrm>
              <a:off x="2263487" y="3803984"/>
              <a:ext cx="651252" cy="584776"/>
            </a:xfrm>
            <a:prstGeom prst="rect">
              <a:avLst/>
            </a:prstGeom>
            <a:noFill/>
          </p:spPr>
          <p:txBody>
            <a:bodyPr wrap="square" rtlCol="0">
              <a:spAutoFit/>
            </a:bodyPr>
            <a:lstStyle/>
            <a:p>
              <a:r>
                <a:rPr lang="en-US" sz="3200" dirty="0" smtClean="0"/>
                <a:t>e</a:t>
              </a:r>
              <a:r>
                <a:rPr lang="en-US" sz="3200" baseline="-25000" dirty="0"/>
                <a:t>5</a:t>
              </a:r>
            </a:p>
          </p:txBody>
        </p:sp>
        <p:sp>
          <p:nvSpPr>
            <p:cNvPr id="47" name="TextBox 46"/>
            <p:cNvSpPr txBox="1"/>
            <p:nvPr/>
          </p:nvSpPr>
          <p:spPr>
            <a:xfrm>
              <a:off x="2989958" y="2588847"/>
              <a:ext cx="651252" cy="584776"/>
            </a:xfrm>
            <a:prstGeom prst="rect">
              <a:avLst/>
            </a:prstGeom>
            <a:noFill/>
          </p:spPr>
          <p:txBody>
            <a:bodyPr wrap="square" rtlCol="0">
              <a:spAutoFit/>
            </a:bodyPr>
            <a:lstStyle/>
            <a:p>
              <a:r>
                <a:rPr lang="en-US" sz="3200" dirty="0" smtClean="0"/>
                <a:t>e</a:t>
              </a:r>
              <a:r>
                <a:rPr lang="en-US" sz="3200" baseline="-25000" dirty="0"/>
                <a:t>4</a:t>
              </a:r>
            </a:p>
          </p:txBody>
        </p:sp>
      </p:grpSp>
      <p:grpSp>
        <p:nvGrpSpPr>
          <p:cNvPr id="51" name="Group 50"/>
          <p:cNvGrpSpPr/>
          <p:nvPr/>
        </p:nvGrpSpPr>
        <p:grpSpPr>
          <a:xfrm>
            <a:off x="706671" y="406370"/>
            <a:ext cx="3409836" cy="2635477"/>
            <a:chOff x="5038682" y="1412950"/>
            <a:chExt cx="3409836" cy="2635477"/>
          </a:xfrm>
        </p:grpSpPr>
        <p:grpSp>
          <p:nvGrpSpPr>
            <p:cNvPr id="36" name="Group 35"/>
            <p:cNvGrpSpPr/>
            <p:nvPr/>
          </p:nvGrpSpPr>
          <p:grpSpPr>
            <a:xfrm>
              <a:off x="5537717" y="2021707"/>
              <a:ext cx="2239703" cy="1987736"/>
              <a:chOff x="4753821" y="2021707"/>
              <a:chExt cx="2239703" cy="1987736"/>
            </a:xfrm>
          </p:grpSpPr>
          <p:cxnSp>
            <p:nvCxnSpPr>
              <p:cNvPr id="29" name="Straight Connector 28"/>
              <p:cNvCxnSpPr/>
              <p:nvPr/>
            </p:nvCxnSpPr>
            <p:spPr>
              <a:xfrm>
                <a:off x="5933925" y="2176272"/>
                <a:ext cx="912912" cy="1655064"/>
              </a:xfrm>
              <a:prstGeom prst="line">
                <a:avLst/>
              </a:prstGeom>
              <a:ln w="127000">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4921799" y="2176272"/>
                <a:ext cx="1012126" cy="1655064"/>
              </a:xfrm>
              <a:prstGeom prst="line">
                <a:avLst/>
              </a:prstGeom>
              <a:ln w="127000">
                <a:solidFill>
                  <a:srgbClr val="008000"/>
                </a:solidFill>
              </a:ln>
            </p:spPr>
            <p:style>
              <a:lnRef idx="2">
                <a:schemeClr val="accent1"/>
              </a:lnRef>
              <a:fillRef idx="0">
                <a:schemeClr val="accent1"/>
              </a:fillRef>
              <a:effectRef idx="1">
                <a:schemeClr val="accent1"/>
              </a:effectRef>
              <a:fontRef idx="minor">
                <a:schemeClr val="tx1"/>
              </a:fontRef>
            </p:style>
          </p:cxnSp>
          <p:grpSp>
            <p:nvGrpSpPr>
              <p:cNvPr id="9" name="Group 8"/>
              <p:cNvGrpSpPr/>
              <p:nvPr/>
            </p:nvGrpSpPr>
            <p:grpSpPr>
              <a:xfrm>
                <a:off x="4753821" y="3673488"/>
                <a:ext cx="2239703" cy="335955"/>
                <a:chOff x="2971800" y="2819400"/>
                <a:chExt cx="1021080" cy="182880"/>
              </a:xfrm>
            </p:grpSpPr>
            <p:sp>
              <p:nvSpPr>
                <p:cNvPr id="10" name="Oval 9"/>
                <p:cNvSpPr/>
                <p:nvPr/>
              </p:nvSpPr>
              <p:spPr>
                <a:xfrm>
                  <a:off x="2971800" y="2819400"/>
                  <a:ext cx="153162" cy="18288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3839718" y="2819400"/>
                  <a:ext cx="153162" cy="18288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2" name="Oval 11"/>
              <p:cNvSpPr/>
              <p:nvPr/>
            </p:nvSpPr>
            <p:spPr>
              <a:xfrm>
                <a:off x="5756088" y="2021707"/>
                <a:ext cx="335955" cy="335955"/>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8" name="TextBox 37"/>
            <p:cNvSpPr txBox="1"/>
            <p:nvPr/>
          </p:nvSpPr>
          <p:spPr>
            <a:xfrm>
              <a:off x="5038682" y="3463651"/>
              <a:ext cx="651252" cy="584776"/>
            </a:xfrm>
            <a:prstGeom prst="rect">
              <a:avLst/>
            </a:prstGeom>
            <a:noFill/>
          </p:spPr>
          <p:txBody>
            <a:bodyPr wrap="square" rtlCol="0">
              <a:spAutoFit/>
            </a:bodyPr>
            <a:lstStyle/>
            <a:p>
              <a:r>
                <a:rPr lang="en-US" sz="3200" dirty="0" smtClean="0"/>
                <a:t>v</a:t>
              </a:r>
              <a:r>
                <a:rPr lang="en-US" sz="3200" baseline="-25000" dirty="0"/>
                <a:t>1</a:t>
              </a:r>
            </a:p>
          </p:txBody>
        </p:sp>
        <p:sp>
          <p:nvSpPr>
            <p:cNvPr id="42" name="TextBox 41"/>
            <p:cNvSpPr txBox="1"/>
            <p:nvPr/>
          </p:nvSpPr>
          <p:spPr>
            <a:xfrm>
              <a:off x="6531117" y="1412950"/>
              <a:ext cx="651252" cy="584776"/>
            </a:xfrm>
            <a:prstGeom prst="rect">
              <a:avLst/>
            </a:prstGeom>
            <a:noFill/>
          </p:spPr>
          <p:txBody>
            <a:bodyPr wrap="square" rtlCol="0">
              <a:spAutoFit/>
            </a:bodyPr>
            <a:lstStyle/>
            <a:p>
              <a:r>
                <a:rPr lang="en-US" sz="3200" dirty="0" smtClean="0"/>
                <a:t>v</a:t>
              </a:r>
              <a:r>
                <a:rPr lang="en-US" sz="3200" baseline="-25000" dirty="0"/>
                <a:t>2</a:t>
              </a:r>
            </a:p>
          </p:txBody>
        </p:sp>
        <p:sp>
          <p:nvSpPr>
            <p:cNvPr id="43" name="TextBox 42"/>
            <p:cNvSpPr txBox="1"/>
            <p:nvPr/>
          </p:nvSpPr>
          <p:spPr>
            <a:xfrm>
              <a:off x="7797266" y="3463651"/>
              <a:ext cx="651252" cy="584776"/>
            </a:xfrm>
            <a:prstGeom prst="rect">
              <a:avLst/>
            </a:prstGeom>
            <a:noFill/>
          </p:spPr>
          <p:txBody>
            <a:bodyPr wrap="square" rtlCol="0">
              <a:spAutoFit/>
            </a:bodyPr>
            <a:lstStyle/>
            <a:p>
              <a:r>
                <a:rPr lang="en-US" sz="3200" dirty="0" smtClean="0"/>
                <a:t>v</a:t>
              </a:r>
              <a:r>
                <a:rPr lang="en-US" sz="3200" baseline="-25000" dirty="0"/>
                <a:t>3</a:t>
              </a:r>
            </a:p>
          </p:txBody>
        </p:sp>
        <p:sp>
          <p:nvSpPr>
            <p:cNvPr id="48" name="TextBox 47"/>
            <p:cNvSpPr txBox="1"/>
            <p:nvPr/>
          </p:nvSpPr>
          <p:spPr>
            <a:xfrm>
              <a:off x="5598375" y="2588847"/>
              <a:ext cx="651252" cy="584776"/>
            </a:xfrm>
            <a:prstGeom prst="rect">
              <a:avLst/>
            </a:prstGeom>
            <a:noFill/>
          </p:spPr>
          <p:txBody>
            <a:bodyPr wrap="square" rtlCol="0">
              <a:spAutoFit/>
            </a:bodyPr>
            <a:lstStyle/>
            <a:p>
              <a:r>
                <a:rPr lang="en-US" sz="3200" dirty="0"/>
                <a:t>e</a:t>
              </a:r>
              <a:r>
                <a:rPr lang="en-US" sz="3200" baseline="-25000" dirty="0" smtClean="0"/>
                <a:t>1</a:t>
              </a:r>
              <a:endParaRPr lang="en-US" sz="3200" baseline="-25000" dirty="0"/>
            </a:p>
          </p:txBody>
        </p:sp>
        <p:sp>
          <p:nvSpPr>
            <p:cNvPr id="49" name="TextBox 48"/>
            <p:cNvSpPr txBox="1"/>
            <p:nvPr/>
          </p:nvSpPr>
          <p:spPr>
            <a:xfrm>
              <a:off x="7206718" y="2588847"/>
              <a:ext cx="651252" cy="584776"/>
            </a:xfrm>
            <a:prstGeom prst="rect">
              <a:avLst/>
            </a:prstGeom>
            <a:noFill/>
          </p:spPr>
          <p:txBody>
            <a:bodyPr wrap="square" rtlCol="0">
              <a:spAutoFit/>
            </a:bodyPr>
            <a:lstStyle/>
            <a:p>
              <a:r>
                <a:rPr lang="en-US" sz="3200" dirty="0" smtClean="0"/>
                <a:t>e</a:t>
              </a:r>
              <a:r>
                <a:rPr lang="en-US" sz="3200" baseline="-25000" dirty="0"/>
                <a:t>2</a:t>
              </a:r>
            </a:p>
          </p:txBody>
        </p:sp>
      </p:grpSp>
      <p:sp>
        <p:nvSpPr>
          <p:cNvPr id="8" name="Rectangle 7"/>
          <p:cNvSpPr/>
          <p:nvPr/>
        </p:nvSpPr>
        <p:spPr>
          <a:xfrm>
            <a:off x="112722" y="146395"/>
            <a:ext cx="9031277" cy="523220"/>
          </a:xfrm>
          <a:prstGeom prst="rect">
            <a:avLst/>
          </a:prstGeom>
        </p:spPr>
        <p:txBody>
          <a:bodyPr wrap="square">
            <a:spAutoFit/>
          </a:bodyPr>
          <a:lstStyle/>
          <a:p>
            <a:pPr algn="ctr"/>
            <a:r>
              <a:rPr lang="en-US" sz="2800" dirty="0" smtClean="0"/>
              <a:t>Counting number of connected components using homology</a:t>
            </a:r>
          </a:p>
        </p:txBody>
      </p:sp>
      <p:sp>
        <p:nvSpPr>
          <p:cNvPr id="2" name="Rectangle 1"/>
          <p:cNvSpPr/>
          <p:nvPr/>
        </p:nvSpPr>
        <p:spPr>
          <a:xfrm>
            <a:off x="512392" y="3518883"/>
            <a:ext cx="5421533" cy="3046988"/>
          </a:xfrm>
          <a:prstGeom prst="rect">
            <a:avLst/>
          </a:prstGeom>
        </p:spPr>
        <p:txBody>
          <a:bodyPr wrap="square">
            <a:spAutoFit/>
          </a:bodyPr>
          <a:lstStyle/>
          <a:p>
            <a:r>
              <a:rPr lang="en-US" sz="3200" dirty="0" smtClean="0"/>
              <a:t>C</a:t>
            </a:r>
            <a:r>
              <a:rPr lang="en-US" sz="3200" baseline="-25000" dirty="0" smtClean="0"/>
              <a:t>1   </a:t>
            </a:r>
            <a:r>
              <a:rPr lang="en-US" sz="3200" dirty="0" smtClean="0">
                <a:sym typeface="Wingdings"/>
              </a:rPr>
              <a:t>   </a:t>
            </a:r>
            <a:r>
              <a:rPr lang="en-US" sz="3200" dirty="0" smtClean="0"/>
              <a:t>C</a:t>
            </a:r>
            <a:r>
              <a:rPr lang="en-US" sz="3200" baseline="-25000" dirty="0" smtClean="0"/>
              <a:t>0   </a:t>
            </a:r>
            <a:r>
              <a:rPr lang="en-US" sz="3200" dirty="0" smtClean="0">
                <a:sym typeface="Wingdings"/>
              </a:rPr>
              <a:t>  0</a:t>
            </a:r>
          </a:p>
          <a:p>
            <a:endParaRPr lang="en-US" sz="3200" dirty="0">
              <a:sym typeface="Wingdings"/>
            </a:endParaRPr>
          </a:p>
          <a:p>
            <a:endParaRPr lang="en-US" sz="3200" dirty="0" smtClean="0">
              <a:sym typeface="Wingdings"/>
            </a:endParaRPr>
          </a:p>
          <a:p>
            <a:r>
              <a:rPr lang="en-US" sz="3200" dirty="0" smtClean="0">
                <a:sym typeface="Wingdings"/>
              </a:rPr>
              <a:t>Z</a:t>
            </a:r>
            <a:r>
              <a:rPr lang="en-US" sz="3200" baseline="-25000" dirty="0" smtClean="0">
                <a:sym typeface="Wingdings"/>
              </a:rPr>
              <a:t>0</a:t>
            </a:r>
            <a:r>
              <a:rPr lang="en-US" sz="3200" dirty="0" smtClean="0">
                <a:sym typeface="Wingdings"/>
              </a:rPr>
              <a:t> =  </a:t>
            </a:r>
            <a:r>
              <a:rPr lang="en-US" sz="3200" b="1" dirty="0" smtClean="0">
                <a:solidFill>
                  <a:schemeClr val="tx1"/>
                </a:solidFill>
              </a:rPr>
              <a:t>Z</a:t>
            </a:r>
            <a:r>
              <a:rPr lang="en-US" sz="3200" b="1" baseline="-25000" dirty="0" smtClean="0">
                <a:solidFill>
                  <a:schemeClr val="tx1"/>
                </a:solidFill>
              </a:rPr>
              <a:t>2</a:t>
            </a:r>
            <a:r>
              <a:rPr lang="en-US" sz="3200" dirty="0" smtClean="0">
                <a:solidFill>
                  <a:schemeClr val="tx1"/>
                </a:solidFill>
              </a:rPr>
              <a:t>[</a:t>
            </a:r>
            <a:r>
              <a:rPr lang="en-US" sz="3200" dirty="0" smtClean="0"/>
              <a:t>v</a:t>
            </a:r>
            <a:r>
              <a:rPr lang="en-US" sz="3200" baseline="-25000" dirty="0" smtClean="0"/>
              <a:t>1</a:t>
            </a:r>
            <a:r>
              <a:rPr lang="en-US" sz="3200" dirty="0" smtClean="0"/>
              <a:t>, v</a:t>
            </a:r>
            <a:r>
              <a:rPr lang="en-US" sz="3200" baseline="-25000" dirty="0" smtClean="0"/>
              <a:t>2</a:t>
            </a:r>
            <a:r>
              <a:rPr lang="en-US" sz="3200" dirty="0" smtClean="0"/>
              <a:t>, v</a:t>
            </a:r>
            <a:r>
              <a:rPr lang="en-US" sz="3200" baseline="-25000" dirty="0" smtClean="0"/>
              <a:t>3</a:t>
            </a:r>
            <a:r>
              <a:rPr lang="en-US" sz="3200" dirty="0" smtClean="0"/>
              <a:t>, v</a:t>
            </a:r>
            <a:r>
              <a:rPr lang="en-US" sz="3200" baseline="-25000" dirty="0" smtClean="0"/>
              <a:t>4</a:t>
            </a:r>
            <a:r>
              <a:rPr lang="en-US" sz="3200" dirty="0" smtClean="0"/>
              <a:t>, v</a:t>
            </a:r>
            <a:r>
              <a:rPr lang="en-US" sz="3200" baseline="-25000" dirty="0" smtClean="0"/>
              <a:t>5</a:t>
            </a:r>
            <a:r>
              <a:rPr lang="en-US" sz="3200" dirty="0" smtClean="0"/>
              <a:t>, v</a:t>
            </a:r>
            <a:r>
              <a:rPr lang="en-US" sz="3200" baseline="-25000" dirty="0" smtClean="0"/>
              <a:t>6</a:t>
            </a:r>
            <a:r>
              <a:rPr lang="en-US" sz="3200" dirty="0" smtClean="0"/>
              <a:t>]</a:t>
            </a:r>
          </a:p>
          <a:p>
            <a:endParaRPr lang="en-US" sz="3200" dirty="0"/>
          </a:p>
          <a:p>
            <a:r>
              <a:rPr lang="en-US" sz="3200" dirty="0" smtClean="0"/>
              <a:t>B</a:t>
            </a:r>
            <a:r>
              <a:rPr lang="en-US" sz="3200" baseline="-25000" dirty="0" smtClean="0"/>
              <a:t>0</a:t>
            </a:r>
            <a:r>
              <a:rPr lang="en-US" sz="3200" dirty="0" smtClean="0"/>
              <a:t> = image of  </a:t>
            </a:r>
            <a:r>
              <a:rPr lang="en-US" sz="3200" dirty="0" smtClean="0">
                <a:sym typeface="Wingdings"/>
              </a:rPr>
              <a:t> </a:t>
            </a:r>
            <a:endParaRPr lang="en-US" sz="3200" dirty="0" smtClean="0"/>
          </a:p>
        </p:txBody>
      </p:sp>
      <p:grpSp>
        <p:nvGrpSpPr>
          <p:cNvPr id="13" name="Group 12"/>
          <p:cNvGrpSpPr/>
          <p:nvPr/>
        </p:nvGrpSpPr>
        <p:grpSpPr>
          <a:xfrm>
            <a:off x="936432" y="3148458"/>
            <a:ext cx="961338" cy="676656"/>
            <a:chOff x="658368" y="5669280"/>
            <a:chExt cx="961338" cy="676656"/>
          </a:xfrm>
        </p:grpSpPr>
        <p:sp>
          <p:nvSpPr>
            <p:cNvPr id="17" name="Arc 16"/>
            <p:cNvSpPr/>
            <p:nvPr/>
          </p:nvSpPr>
          <p:spPr>
            <a:xfrm rot="240000">
              <a:off x="658368" y="5779008"/>
              <a:ext cx="374904" cy="566928"/>
            </a:xfrm>
            <a:prstGeom prst="arc">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TextBox 34"/>
            <p:cNvSpPr txBox="1"/>
            <p:nvPr/>
          </p:nvSpPr>
          <p:spPr>
            <a:xfrm>
              <a:off x="768096" y="5669280"/>
              <a:ext cx="851610" cy="584776"/>
            </a:xfrm>
            <a:prstGeom prst="rect">
              <a:avLst/>
            </a:prstGeom>
            <a:noFill/>
          </p:spPr>
          <p:txBody>
            <a:bodyPr wrap="square" rtlCol="0">
              <a:spAutoFit/>
            </a:bodyPr>
            <a:lstStyle/>
            <a:p>
              <a:r>
                <a:rPr lang="en-US" sz="3200" dirty="0" smtClean="0"/>
                <a:t>o</a:t>
              </a:r>
              <a:r>
                <a:rPr lang="en-US" sz="3200" baseline="-25000" dirty="0" smtClean="0"/>
                <a:t>1</a:t>
              </a:r>
              <a:r>
                <a:rPr lang="en-US" sz="3200" dirty="0" smtClean="0"/>
                <a:t> </a:t>
              </a:r>
            </a:p>
          </p:txBody>
        </p:sp>
      </p:grpSp>
      <p:grpSp>
        <p:nvGrpSpPr>
          <p:cNvPr id="77" name="Group 76"/>
          <p:cNvGrpSpPr/>
          <p:nvPr/>
        </p:nvGrpSpPr>
        <p:grpSpPr>
          <a:xfrm>
            <a:off x="2160516" y="3142122"/>
            <a:ext cx="961338" cy="676656"/>
            <a:chOff x="658368" y="5669280"/>
            <a:chExt cx="961338" cy="676656"/>
          </a:xfrm>
        </p:grpSpPr>
        <p:sp>
          <p:nvSpPr>
            <p:cNvPr id="78" name="Arc 77"/>
            <p:cNvSpPr/>
            <p:nvPr/>
          </p:nvSpPr>
          <p:spPr>
            <a:xfrm rot="240000">
              <a:off x="658368" y="5779008"/>
              <a:ext cx="374904" cy="566928"/>
            </a:xfrm>
            <a:prstGeom prst="arc">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9" name="TextBox 78"/>
            <p:cNvSpPr txBox="1"/>
            <p:nvPr/>
          </p:nvSpPr>
          <p:spPr>
            <a:xfrm>
              <a:off x="768096" y="5669280"/>
              <a:ext cx="851610" cy="584776"/>
            </a:xfrm>
            <a:prstGeom prst="rect">
              <a:avLst/>
            </a:prstGeom>
            <a:noFill/>
          </p:spPr>
          <p:txBody>
            <a:bodyPr wrap="square" rtlCol="0">
              <a:spAutoFit/>
            </a:bodyPr>
            <a:lstStyle/>
            <a:p>
              <a:r>
                <a:rPr lang="en-US" sz="3200" dirty="0" smtClean="0"/>
                <a:t>o</a:t>
              </a:r>
              <a:r>
                <a:rPr lang="en-US" sz="3200" baseline="-25000" dirty="0" smtClean="0"/>
                <a:t>0</a:t>
              </a:r>
              <a:r>
                <a:rPr lang="en-US" sz="3200" dirty="0" smtClean="0"/>
                <a:t> </a:t>
              </a:r>
            </a:p>
          </p:txBody>
        </p:sp>
      </p:grpSp>
      <p:grpSp>
        <p:nvGrpSpPr>
          <p:cNvPr id="15" name="Group 14"/>
          <p:cNvGrpSpPr/>
          <p:nvPr/>
        </p:nvGrpSpPr>
        <p:grpSpPr>
          <a:xfrm>
            <a:off x="6180056" y="3351091"/>
            <a:ext cx="3460093" cy="3449054"/>
            <a:chOff x="2663622" y="3338705"/>
            <a:chExt cx="3460093" cy="3449054"/>
          </a:xfrm>
        </p:grpSpPr>
        <p:grpSp>
          <p:nvGrpSpPr>
            <p:cNvPr id="45" name="Group 44"/>
            <p:cNvGrpSpPr/>
            <p:nvPr/>
          </p:nvGrpSpPr>
          <p:grpSpPr>
            <a:xfrm>
              <a:off x="2663622" y="3338705"/>
              <a:ext cx="3460093" cy="736182"/>
              <a:chOff x="3256081" y="3795071"/>
              <a:chExt cx="3460093" cy="736182"/>
            </a:xfrm>
          </p:grpSpPr>
          <p:grpSp>
            <p:nvGrpSpPr>
              <p:cNvPr id="52" name="Group 51"/>
              <p:cNvGrpSpPr/>
              <p:nvPr/>
            </p:nvGrpSpPr>
            <p:grpSpPr>
              <a:xfrm>
                <a:off x="3256081" y="3854597"/>
                <a:ext cx="699555" cy="676656"/>
                <a:chOff x="658368" y="5669280"/>
                <a:chExt cx="699555" cy="676656"/>
              </a:xfrm>
            </p:grpSpPr>
            <p:sp>
              <p:nvSpPr>
                <p:cNvPr id="54" name="Arc 53"/>
                <p:cNvSpPr/>
                <p:nvPr/>
              </p:nvSpPr>
              <p:spPr>
                <a:xfrm rot="240000">
                  <a:off x="658368" y="5779008"/>
                  <a:ext cx="374904" cy="566928"/>
                </a:xfrm>
                <a:prstGeom prst="arc">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5" name="TextBox 54"/>
                <p:cNvSpPr txBox="1"/>
                <p:nvPr/>
              </p:nvSpPr>
              <p:spPr>
                <a:xfrm>
                  <a:off x="768096" y="5669280"/>
                  <a:ext cx="589827" cy="584776"/>
                </a:xfrm>
                <a:prstGeom prst="rect">
                  <a:avLst/>
                </a:prstGeom>
                <a:noFill/>
              </p:spPr>
              <p:txBody>
                <a:bodyPr wrap="square" rtlCol="0">
                  <a:spAutoFit/>
                </a:bodyPr>
                <a:lstStyle/>
                <a:p>
                  <a:r>
                    <a:rPr lang="en-US" sz="3200" dirty="0" smtClean="0"/>
                    <a:t>o</a:t>
                  </a:r>
                </a:p>
              </p:txBody>
            </p:sp>
          </p:grpSp>
          <p:sp>
            <p:nvSpPr>
              <p:cNvPr id="53" name="TextBox 52"/>
              <p:cNvSpPr txBox="1"/>
              <p:nvPr/>
            </p:nvSpPr>
            <p:spPr>
              <a:xfrm>
                <a:off x="3590764" y="3795071"/>
                <a:ext cx="3125410" cy="584776"/>
              </a:xfrm>
              <a:prstGeom prst="rect">
                <a:avLst/>
              </a:prstGeom>
              <a:noFill/>
            </p:spPr>
            <p:txBody>
              <a:bodyPr wrap="square" rtlCol="0">
                <a:spAutoFit/>
              </a:bodyPr>
              <a:lstStyle/>
              <a:p>
                <a:r>
                  <a:rPr lang="en-US" sz="3200" dirty="0" smtClean="0"/>
                  <a:t>(e</a:t>
                </a:r>
                <a:r>
                  <a:rPr lang="en-US" sz="3200" baseline="-25000" dirty="0" smtClean="0"/>
                  <a:t>1</a:t>
                </a:r>
                <a:r>
                  <a:rPr lang="en-US" sz="3200" dirty="0" smtClean="0"/>
                  <a:t>) = v</a:t>
                </a:r>
                <a:r>
                  <a:rPr lang="en-US" sz="3200" baseline="-25000" dirty="0" smtClean="0"/>
                  <a:t>1</a:t>
                </a:r>
                <a:r>
                  <a:rPr lang="en-US" sz="3200" dirty="0" smtClean="0"/>
                  <a:t> + v</a:t>
                </a:r>
                <a:r>
                  <a:rPr lang="en-US" sz="3200" baseline="-25000" dirty="0" smtClean="0"/>
                  <a:t>2</a:t>
                </a:r>
              </a:p>
            </p:txBody>
          </p:sp>
        </p:grpSp>
        <p:grpSp>
          <p:nvGrpSpPr>
            <p:cNvPr id="56" name="Group 55"/>
            <p:cNvGrpSpPr/>
            <p:nvPr/>
          </p:nvGrpSpPr>
          <p:grpSpPr>
            <a:xfrm>
              <a:off x="2663622" y="4006997"/>
              <a:ext cx="3460093" cy="696498"/>
              <a:chOff x="3256081" y="3834755"/>
              <a:chExt cx="3460093" cy="696498"/>
            </a:xfrm>
          </p:grpSpPr>
          <p:grpSp>
            <p:nvGrpSpPr>
              <p:cNvPr id="57" name="Group 56"/>
              <p:cNvGrpSpPr/>
              <p:nvPr/>
            </p:nvGrpSpPr>
            <p:grpSpPr>
              <a:xfrm>
                <a:off x="3256081" y="3854597"/>
                <a:ext cx="699555" cy="676656"/>
                <a:chOff x="658368" y="5669280"/>
                <a:chExt cx="699555" cy="676656"/>
              </a:xfrm>
            </p:grpSpPr>
            <p:sp>
              <p:nvSpPr>
                <p:cNvPr id="59" name="Arc 58"/>
                <p:cNvSpPr/>
                <p:nvPr/>
              </p:nvSpPr>
              <p:spPr>
                <a:xfrm rot="240000">
                  <a:off x="658368" y="5779008"/>
                  <a:ext cx="374904" cy="566928"/>
                </a:xfrm>
                <a:prstGeom prst="arc">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 name="TextBox 59"/>
                <p:cNvSpPr txBox="1"/>
                <p:nvPr/>
              </p:nvSpPr>
              <p:spPr>
                <a:xfrm>
                  <a:off x="768096" y="5669280"/>
                  <a:ext cx="589827" cy="584776"/>
                </a:xfrm>
                <a:prstGeom prst="rect">
                  <a:avLst/>
                </a:prstGeom>
                <a:noFill/>
              </p:spPr>
              <p:txBody>
                <a:bodyPr wrap="square" rtlCol="0">
                  <a:spAutoFit/>
                </a:bodyPr>
                <a:lstStyle/>
                <a:p>
                  <a:r>
                    <a:rPr lang="en-US" sz="3200" dirty="0" smtClean="0"/>
                    <a:t>o</a:t>
                  </a:r>
                </a:p>
              </p:txBody>
            </p:sp>
          </p:grpSp>
          <p:sp>
            <p:nvSpPr>
              <p:cNvPr id="58" name="TextBox 57"/>
              <p:cNvSpPr txBox="1"/>
              <p:nvPr/>
            </p:nvSpPr>
            <p:spPr>
              <a:xfrm>
                <a:off x="3590764" y="3834755"/>
                <a:ext cx="3125410" cy="584776"/>
              </a:xfrm>
              <a:prstGeom prst="rect">
                <a:avLst/>
              </a:prstGeom>
              <a:noFill/>
            </p:spPr>
            <p:txBody>
              <a:bodyPr wrap="square" rtlCol="0">
                <a:spAutoFit/>
              </a:bodyPr>
              <a:lstStyle/>
              <a:p>
                <a:r>
                  <a:rPr lang="en-US" sz="3200" dirty="0" smtClean="0"/>
                  <a:t>(e</a:t>
                </a:r>
                <a:r>
                  <a:rPr lang="en-US" sz="3200" baseline="-25000" dirty="0"/>
                  <a:t>2</a:t>
                </a:r>
                <a:r>
                  <a:rPr lang="en-US" sz="3200" dirty="0" smtClean="0"/>
                  <a:t>) = v</a:t>
                </a:r>
                <a:r>
                  <a:rPr lang="en-US" sz="3200" baseline="-25000" dirty="0" smtClean="0"/>
                  <a:t>2</a:t>
                </a:r>
                <a:r>
                  <a:rPr lang="en-US" sz="3200" dirty="0" smtClean="0"/>
                  <a:t> + v</a:t>
                </a:r>
                <a:r>
                  <a:rPr lang="en-US" sz="3200" baseline="-25000" dirty="0"/>
                  <a:t>3</a:t>
                </a:r>
                <a:endParaRPr lang="en-US" sz="3200" baseline="-25000" dirty="0" smtClean="0"/>
              </a:p>
            </p:txBody>
          </p:sp>
        </p:grpSp>
        <p:grpSp>
          <p:nvGrpSpPr>
            <p:cNvPr id="61" name="Group 60"/>
            <p:cNvGrpSpPr/>
            <p:nvPr/>
          </p:nvGrpSpPr>
          <p:grpSpPr>
            <a:xfrm>
              <a:off x="2663622" y="4695131"/>
              <a:ext cx="3460093" cy="736182"/>
              <a:chOff x="3256081" y="3795071"/>
              <a:chExt cx="3460093" cy="736182"/>
            </a:xfrm>
          </p:grpSpPr>
          <p:grpSp>
            <p:nvGrpSpPr>
              <p:cNvPr id="62" name="Group 61"/>
              <p:cNvGrpSpPr/>
              <p:nvPr/>
            </p:nvGrpSpPr>
            <p:grpSpPr>
              <a:xfrm>
                <a:off x="3256081" y="3854597"/>
                <a:ext cx="699555" cy="676656"/>
                <a:chOff x="658368" y="5669280"/>
                <a:chExt cx="699555" cy="676656"/>
              </a:xfrm>
            </p:grpSpPr>
            <p:sp>
              <p:nvSpPr>
                <p:cNvPr id="64" name="Arc 63"/>
                <p:cNvSpPr/>
                <p:nvPr/>
              </p:nvSpPr>
              <p:spPr>
                <a:xfrm rot="240000">
                  <a:off x="658368" y="5779008"/>
                  <a:ext cx="374904" cy="566928"/>
                </a:xfrm>
                <a:prstGeom prst="arc">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5" name="TextBox 64"/>
                <p:cNvSpPr txBox="1"/>
                <p:nvPr/>
              </p:nvSpPr>
              <p:spPr>
                <a:xfrm>
                  <a:off x="768096" y="5669280"/>
                  <a:ext cx="589827" cy="584776"/>
                </a:xfrm>
                <a:prstGeom prst="rect">
                  <a:avLst/>
                </a:prstGeom>
                <a:noFill/>
              </p:spPr>
              <p:txBody>
                <a:bodyPr wrap="square" rtlCol="0">
                  <a:spAutoFit/>
                </a:bodyPr>
                <a:lstStyle/>
                <a:p>
                  <a:r>
                    <a:rPr lang="en-US" sz="3200" dirty="0" smtClean="0"/>
                    <a:t>o</a:t>
                  </a:r>
                </a:p>
              </p:txBody>
            </p:sp>
          </p:grpSp>
          <p:sp>
            <p:nvSpPr>
              <p:cNvPr id="63" name="TextBox 62"/>
              <p:cNvSpPr txBox="1"/>
              <p:nvPr/>
            </p:nvSpPr>
            <p:spPr>
              <a:xfrm>
                <a:off x="3590764" y="3795071"/>
                <a:ext cx="3125410" cy="584776"/>
              </a:xfrm>
              <a:prstGeom prst="rect">
                <a:avLst/>
              </a:prstGeom>
              <a:noFill/>
            </p:spPr>
            <p:txBody>
              <a:bodyPr wrap="square" rtlCol="0">
                <a:spAutoFit/>
              </a:bodyPr>
              <a:lstStyle/>
              <a:p>
                <a:r>
                  <a:rPr lang="en-US" sz="3200" dirty="0" smtClean="0"/>
                  <a:t>(e</a:t>
                </a:r>
                <a:r>
                  <a:rPr lang="en-US" sz="3200" baseline="-25000" dirty="0"/>
                  <a:t>3</a:t>
                </a:r>
                <a:r>
                  <a:rPr lang="en-US" sz="3200" dirty="0" smtClean="0"/>
                  <a:t>) = v</a:t>
                </a:r>
                <a:r>
                  <a:rPr lang="en-US" sz="3200" baseline="-25000" dirty="0"/>
                  <a:t>4</a:t>
                </a:r>
                <a:r>
                  <a:rPr lang="en-US" sz="3200" dirty="0" smtClean="0"/>
                  <a:t> + v</a:t>
                </a:r>
                <a:r>
                  <a:rPr lang="en-US" sz="3200" baseline="-25000" dirty="0"/>
                  <a:t>5</a:t>
                </a:r>
                <a:endParaRPr lang="en-US" sz="3200" baseline="-25000" dirty="0" smtClean="0"/>
              </a:p>
            </p:txBody>
          </p:sp>
        </p:grpSp>
        <p:grpSp>
          <p:nvGrpSpPr>
            <p:cNvPr id="66" name="Group 65"/>
            <p:cNvGrpSpPr/>
            <p:nvPr/>
          </p:nvGrpSpPr>
          <p:grpSpPr>
            <a:xfrm>
              <a:off x="2663622" y="5383265"/>
              <a:ext cx="3460093" cy="736182"/>
              <a:chOff x="3256081" y="3795071"/>
              <a:chExt cx="3460093" cy="736182"/>
            </a:xfrm>
          </p:grpSpPr>
          <p:grpSp>
            <p:nvGrpSpPr>
              <p:cNvPr id="67" name="Group 66"/>
              <p:cNvGrpSpPr/>
              <p:nvPr/>
            </p:nvGrpSpPr>
            <p:grpSpPr>
              <a:xfrm>
                <a:off x="3256081" y="3854597"/>
                <a:ext cx="699555" cy="676656"/>
                <a:chOff x="658368" y="5669280"/>
                <a:chExt cx="699555" cy="676656"/>
              </a:xfrm>
            </p:grpSpPr>
            <p:sp>
              <p:nvSpPr>
                <p:cNvPr id="69" name="Arc 68"/>
                <p:cNvSpPr/>
                <p:nvPr/>
              </p:nvSpPr>
              <p:spPr>
                <a:xfrm rot="240000">
                  <a:off x="658368" y="5779008"/>
                  <a:ext cx="374904" cy="566928"/>
                </a:xfrm>
                <a:prstGeom prst="arc">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0" name="TextBox 69"/>
                <p:cNvSpPr txBox="1"/>
                <p:nvPr/>
              </p:nvSpPr>
              <p:spPr>
                <a:xfrm>
                  <a:off x="768096" y="5669280"/>
                  <a:ext cx="589827" cy="584776"/>
                </a:xfrm>
                <a:prstGeom prst="rect">
                  <a:avLst/>
                </a:prstGeom>
                <a:noFill/>
              </p:spPr>
              <p:txBody>
                <a:bodyPr wrap="square" rtlCol="0">
                  <a:spAutoFit/>
                </a:bodyPr>
                <a:lstStyle/>
                <a:p>
                  <a:r>
                    <a:rPr lang="en-US" sz="3200" dirty="0" smtClean="0"/>
                    <a:t>o</a:t>
                  </a:r>
                </a:p>
              </p:txBody>
            </p:sp>
          </p:grpSp>
          <p:sp>
            <p:nvSpPr>
              <p:cNvPr id="68" name="TextBox 67"/>
              <p:cNvSpPr txBox="1"/>
              <p:nvPr/>
            </p:nvSpPr>
            <p:spPr>
              <a:xfrm>
                <a:off x="3590764" y="3795071"/>
                <a:ext cx="3125410" cy="584776"/>
              </a:xfrm>
              <a:prstGeom prst="rect">
                <a:avLst/>
              </a:prstGeom>
              <a:noFill/>
            </p:spPr>
            <p:txBody>
              <a:bodyPr wrap="square" rtlCol="0">
                <a:spAutoFit/>
              </a:bodyPr>
              <a:lstStyle/>
              <a:p>
                <a:r>
                  <a:rPr lang="en-US" sz="3200" dirty="0" smtClean="0"/>
                  <a:t>(e</a:t>
                </a:r>
                <a:r>
                  <a:rPr lang="en-US" sz="3200" baseline="-25000" dirty="0"/>
                  <a:t>4</a:t>
                </a:r>
                <a:r>
                  <a:rPr lang="en-US" sz="3200" dirty="0" smtClean="0"/>
                  <a:t>) = v</a:t>
                </a:r>
                <a:r>
                  <a:rPr lang="en-US" sz="3200" baseline="-25000" dirty="0"/>
                  <a:t>5</a:t>
                </a:r>
                <a:r>
                  <a:rPr lang="en-US" sz="3200" dirty="0" smtClean="0"/>
                  <a:t> + v</a:t>
                </a:r>
                <a:r>
                  <a:rPr lang="en-US" sz="3200" baseline="-25000" dirty="0"/>
                  <a:t>6</a:t>
                </a:r>
                <a:endParaRPr lang="en-US" sz="3200" baseline="-25000" dirty="0" smtClean="0"/>
              </a:p>
            </p:txBody>
          </p:sp>
        </p:grpSp>
        <p:grpSp>
          <p:nvGrpSpPr>
            <p:cNvPr id="71" name="Group 70"/>
            <p:cNvGrpSpPr/>
            <p:nvPr/>
          </p:nvGrpSpPr>
          <p:grpSpPr>
            <a:xfrm>
              <a:off x="2663622" y="6051577"/>
              <a:ext cx="3460093" cy="736182"/>
              <a:chOff x="3256081" y="3795071"/>
              <a:chExt cx="3460093" cy="736182"/>
            </a:xfrm>
          </p:grpSpPr>
          <p:grpSp>
            <p:nvGrpSpPr>
              <p:cNvPr id="72" name="Group 71"/>
              <p:cNvGrpSpPr/>
              <p:nvPr/>
            </p:nvGrpSpPr>
            <p:grpSpPr>
              <a:xfrm>
                <a:off x="3256081" y="3854597"/>
                <a:ext cx="699555" cy="676656"/>
                <a:chOff x="658368" y="5669280"/>
                <a:chExt cx="699555" cy="676656"/>
              </a:xfrm>
            </p:grpSpPr>
            <p:sp>
              <p:nvSpPr>
                <p:cNvPr id="74" name="Arc 73"/>
                <p:cNvSpPr/>
                <p:nvPr/>
              </p:nvSpPr>
              <p:spPr>
                <a:xfrm rot="240000">
                  <a:off x="658368" y="5779008"/>
                  <a:ext cx="374904" cy="566928"/>
                </a:xfrm>
                <a:prstGeom prst="arc">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5" name="TextBox 74"/>
                <p:cNvSpPr txBox="1"/>
                <p:nvPr/>
              </p:nvSpPr>
              <p:spPr>
                <a:xfrm>
                  <a:off x="768096" y="5669280"/>
                  <a:ext cx="589827" cy="584776"/>
                </a:xfrm>
                <a:prstGeom prst="rect">
                  <a:avLst/>
                </a:prstGeom>
                <a:noFill/>
              </p:spPr>
              <p:txBody>
                <a:bodyPr wrap="square" rtlCol="0">
                  <a:spAutoFit/>
                </a:bodyPr>
                <a:lstStyle/>
                <a:p>
                  <a:r>
                    <a:rPr lang="en-US" sz="3200" dirty="0" smtClean="0"/>
                    <a:t>o</a:t>
                  </a:r>
                </a:p>
              </p:txBody>
            </p:sp>
          </p:grpSp>
          <p:sp>
            <p:nvSpPr>
              <p:cNvPr id="73" name="TextBox 72"/>
              <p:cNvSpPr txBox="1"/>
              <p:nvPr/>
            </p:nvSpPr>
            <p:spPr>
              <a:xfrm>
                <a:off x="3590764" y="3795071"/>
                <a:ext cx="3125410" cy="584776"/>
              </a:xfrm>
              <a:prstGeom prst="rect">
                <a:avLst/>
              </a:prstGeom>
              <a:noFill/>
            </p:spPr>
            <p:txBody>
              <a:bodyPr wrap="square" rtlCol="0">
                <a:spAutoFit/>
              </a:bodyPr>
              <a:lstStyle/>
              <a:p>
                <a:r>
                  <a:rPr lang="en-US" sz="3200" dirty="0" smtClean="0"/>
                  <a:t>(e</a:t>
                </a:r>
                <a:r>
                  <a:rPr lang="en-US" sz="3200" baseline="-25000" dirty="0"/>
                  <a:t>5</a:t>
                </a:r>
                <a:r>
                  <a:rPr lang="en-US" sz="3200" dirty="0" smtClean="0"/>
                  <a:t>) = v</a:t>
                </a:r>
                <a:r>
                  <a:rPr lang="en-US" sz="3200" baseline="-25000" dirty="0"/>
                  <a:t>4</a:t>
                </a:r>
                <a:r>
                  <a:rPr lang="en-US" sz="3200" dirty="0" smtClean="0"/>
                  <a:t> + v</a:t>
                </a:r>
                <a:r>
                  <a:rPr lang="en-US" sz="3200" baseline="-25000" dirty="0"/>
                  <a:t>6</a:t>
                </a:r>
                <a:endParaRPr lang="en-US" sz="3200" baseline="-25000" dirty="0" smtClean="0"/>
              </a:p>
            </p:txBody>
          </p:sp>
        </p:grpSp>
      </p:grpSp>
      <p:grpSp>
        <p:nvGrpSpPr>
          <p:cNvPr id="76" name="Group 75"/>
          <p:cNvGrpSpPr/>
          <p:nvPr/>
        </p:nvGrpSpPr>
        <p:grpSpPr>
          <a:xfrm>
            <a:off x="2795323" y="5941101"/>
            <a:ext cx="961338" cy="676656"/>
            <a:chOff x="658368" y="5669280"/>
            <a:chExt cx="961338" cy="676656"/>
          </a:xfrm>
        </p:grpSpPr>
        <p:sp>
          <p:nvSpPr>
            <p:cNvPr id="86" name="Arc 85"/>
            <p:cNvSpPr/>
            <p:nvPr/>
          </p:nvSpPr>
          <p:spPr>
            <a:xfrm rot="240000">
              <a:off x="658368" y="5779008"/>
              <a:ext cx="374904" cy="566928"/>
            </a:xfrm>
            <a:prstGeom prst="arc">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7" name="TextBox 86"/>
            <p:cNvSpPr txBox="1"/>
            <p:nvPr/>
          </p:nvSpPr>
          <p:spPr>
            <a:xfrm>
              <a:off x="768096" y="5669280"/>
              <a:ext cx="851610" cy="584776"/>
            </a:xfrm>
            <a:prstGeom prst="rect">
              <a:avLst/>
            </a:prstGeom>
            <a:noFill/>
          </p:spPr>
          <p:txBody>
            <a:bodyPr wrap="square" rtlCol="0">
              <a:spAutoFit/>
            </a:bodyPr>
            <a:lstStyle/>
            <a:p>
              <a:r>
                <a:rPr lang="en-US" sz="3200" dirty="0" smtClean="0"/>
                <a:t>o</a:t>
              </a:r>
              <a:r>
                <a:rPr lang="en-US" sz="3200" baseline="-25000" dirty="0" smtClean="0"/>
                <a:t>1</a:t>
              </a:r>
              <a:r>
                <a:rPr lang="en-US" sz="3200" dirty="0" smtClean="0"/>
                <a:t> </a:t>
              </a:r>
            </a:p>
          </p:txBody>
        </p:sp>
      </p:grpSp>
      <p:pic>
        <p:nvPicPr>
          <p:cNvPr id="88" name="Picture 87"/>
          <p:cNvPicPr>
            <a:picLocks noChangeAspect="1"/>
          </p:cNvPicPr>
          <p:nvPr/>
        </p:nvPicPr>
        <p:blipFill>
          <a:blip r:embed="rId2"/>
          <a:stretch>
            <a:fillRect/>
          </a:stretch>
        </p:blipFill>
        <p:spPr>
          <a:xfrm>
            <a:off x="3598165" y="3239464"/>
            <a:ext cx="316992" cy="475488"/>
          </a:xfrm>
          <a:prstGeom prst="rect">
            <a:avLst/>
          </a:prstGeom>
        </p:spPr>
      </p:pic>
    </p:spTree>
    <p:extLst>
      <p:ext uri="{BB962C8B-B14F-4D97-AF65-F5344CB8AC3E}">
        <p14:creationId xmlns:p14="http://schemas.microsoft.com/office/powerpoint/2010/main" val="6491806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p:cNvGrpSpPr/>
          <p:nvPr/>
        </p:nvGrpSpPr>
        <p:grpSpPr>
          <a:xfrm>
            <a:off x="4946201" y="406370"/>
            <a:ext cx="3382244" cy="2975810"/>
            <a:chOff x="793381" y="1412950"/>
            <a:chExt cx="3382244" cy="2975810"/>
          </a:xfrm>
        </p:grpSpPr>
        <p:grpSp>
          <p:nvGrpSpPr>
            <p:cNvPr id="21" name="Group 20"/>
            <p:cNvGrpSpPr/>
            <p:nvPr/>
          </p:nvGrpSpPr>
          <p:grpSpPr>
            <a:xfrm>
              <a:off x="1284670" y="2021707"/>
              <a:ext cx="2239703" cy="1987736"/>
              <a:chOff x="1088696" y="3397905"/>
              <a:chExt cx="2239703" cy="1987736"/>
            </a:xfrm>
          </p:grpSpPr>
          <p:sp>
            <p:nvSpPr>
              <p:cNvPr id="3" name="Isosceles Triangle 2"/>
              <p:cNvSpPr/>
              <p:nvPr/>
            </p:nvSpPr>
            <p:spPr>
              <a:xfrm>
                <a:off x="1284670" y="3565883"/>
                <a:ext cx="1959740" cy="1696575"/>
              </a:xfrm>
              <a:prstGeom prst="triangle">
                <a:avLst/>
              </a:prstGeom>
              <a:solidFill>
                <a:schemeClr val="tx2">
                  <a:lumMod val="40000"/>
                  <a:lumOff val="60000"/>
                </a:schemeClr>
              </a:solidFill>
              <a:ln w="1270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3"/>
              <p:cNvGrpSpPr/>
              <p:nvPr/>
            </p:nvGrpSpPr>
            <p:grpSpPr>
              <a:xfrm>
                <a:off x="1088696" y="5049686"/>
                <a:ext cx="2239703" cy="335955"/>
                <a:chOff x="2971800" y="2819400"/>
                <a:chExt cx="1021080" cy="182880"/>
              </a:xfrm>
            </p:grpSpPr>
            <p:sp>
              <p:nvSpPr>
                <p:cNvPr id="6" name="Oval 5"/>
                <p:cNvSpPr/>
                <p:nvPr/>
              </p:nvSpPr>
              <p:spPr>
                <a:xfrm>
                  <a:off x="2971800" y="2819400"/>
                  <a:ext cx="153162" cy="18288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3839718" y="2819400"/>
                  <a:ext cx="153162" cy="18288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 name="Oval 4"/>
              <p:cNvSpPr/>
              <p:nvPr/>
            </p:nvSpPr>
            <p:spPr>
              <a:xfrm>
                <a:off x="2090963" y="3397905"/>
                <a:ext cx="335955" cy="335955"/>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9" name="TextBox 38"/>
            <p:cNvSpPr txBox="1"/>
            <p:nvPr/>
          </p:nvSpPr>
          <p:spPr>
            <a:xfrm>
              <a:off x="3524373" y="3463651"/>
              <a:ext cx="651252" cy="584776"/>
            </a:xfrm>
            <a:prstGeom prst="rect">
              <a:avLst/>
            </a:prstGeom>
            <a:noFill/>
          </p:spPr>
          <p:txBody>
            <a:bodyPr wrap="square" rtlCol="0">
              <a:spAutoFit/>
            </a:bodyPr>
            <a:lstStyle/>
            <a:p>
              <a:r>
                <a:rPr lang="en-US" sz="3200" dirty="0" smtClean="0"/>
                <a:t>v</a:t>
              </a:r>
              <a:r>
                <a:rPr lang="en-US" sz="3200" baseline="-25000" dirty="0"/>
                <a:t>6</a:t>
              </a:r>
            </a:p>
          </p:txBody>
        </p:sp>
        <p:sp>
          <p:nvSpPr>
            <p:cNvPr id="40" name="TextBox 39"/>
            <p:cNvSpPr txBox="1"/>
            <p:nvPr/>
          </p:nvSpPr>
          <p:spPr>
            <a:xfrm>
              <a:off x="793381" y="3463651"/>
              <a:ext cx="651252" cy="584776"/>
            </a:xfrm>
            <a:prstGeom prst="rect">
              <a:avLst/>
            </a:prstGeom>
            <a:noFill/>
          </p:spPr>
          <p:txBody>
            <a:bodyPr wrap="square" rtlCol="0">
              <a:spAutoFit/>
            </a:bodyPr>
            <a:lstStyle/>
            <a:p>
              <a:r>
                <a:rPr lang="en-US" sz="3200" dirty="0" smtClean="0"/>
                <a:t>v</a:t>
              </a:r>
              <a:r>
                <a:rPr lang="en-US" sz="3200" baseline="-25000" dirty="0"/>
                <a:t>4</a:t>
              </a:r>
            </a:p>
          </p:txBody>
        </p:sp>
        <p:sp>
          <p:nvSpPr>
            <p:cNvPr id="41" name="TextBox 40"/>
            <p:cNvSpPr txBox="1"/>
            <p:nvPr/>
          </p:nvSpPr>
          <p:spPr>
            <a:xfrm>
              <a:off x="2263487" y="1412950"/>
              <a:ext cx="651252" cy="584776"/>
            </a:xfrm>
            <a:prstGeom prst="rect">
              <a:avLst/>
            </a:prstGeom>
            <a:noFill/>
          </p:spPr>
          <p:txBody>
            <a:bodyPr wrap="square" rtlCol="0">
              <a:spAutoFit/>
            </a:bodyPr>
            <a:lstStyle/>
            <a:p>
              <a:r>
                <a:rPr lang="en-US" sz="3200" dirty="0" smtClean="0"/>
                <a:t>v</a:t>
              </a:r>
              <a:r>
                <a:rPr lang="en-US" sz="3200" baseline="-25000" dirty="0"/>
                <a:t>5</a:t>
              </a:r>
            </a:p>
          </p:txBody>
        </p:sp>
        <p:sp>
          <p:nvSpPr>
            <p:cNvPr id="44" name="TextBox 43"/>
            <p:cNvSpPr txBox="1"/>
            <p:nvPr/>
          </p:nvSpPr>
          <p:spPr>
            <a:xfrm>
              <a:off x="1403746" y="2588847"/>
              <a:ext cx="651252" cy="584776"/>
            </a:xfrm>
            <a:prstGeom prst="rect">
              <a:avLst/>
            </a:prstGeom>
            <a:noFill/>
          </p:spPr>
          <p:txBody>
            <a:bodyPr wrap="square" rtlCol="0">
              <a:spAutoFit/>
            </a:bodyPr>
            <a:lstStyle/>
            <a:p>
              <a:r>
                <a:rPr lang="en-US" sz="3200" dirty="0" smtClean="0"/>
                <a:t>e</a:t>
              </a:r>
              <a:r>
                <a:rPr lang="en-US" sz="3200" baseline="-25000" dirty="0"/>
                <a:t>3</a:t>
              </a:r>
            </a:p>
          </p:txBody>
        </p:sp>
        <p:sp>
          <p:nvSpPr>
            <p:cNvPr id="46" name="TextBox 45"/>
            <p:cNvSpPr txBox="1"/>
            <p:nvPr/>
          </p:nvSpPr>
          <p:spPr>
            <a:xfrm>
              <a:off x="2263487" y="3803984"/>
              <a:ext cx="651252" cy="584776"/>
            </a:xfrm>
            <a:prstGeom prst="rect">
              <a:avLst/>
            </a:prstGeom>
            <a:noFill/>
          </p:spPr>
          <p:txBody>
            <a:bodyPr wrap="square" rtlCol="0">
              <a:spAutoFit/>
            </a:bodyPr>
            <a:lstStyle/>
            <a:p>
              <a:r>
                <a:rPr lang="en-US" sz="3200" dirty="0" smtClean="0"/>
                <a:t>e</a:t>
              </a:r>
              <a:r>
                <a:rPr lang="en-US" sz="3200" baseline="-25000" dirty="0"/>
                <a:t>5</a:t>
              </a:r>
            </a:p>
          </p:txBody>
        </p:sp>
        <p:sp>
          <p:nvSpPr>
            <p:cNvPr id="47" name="TextBox 46"/>
            <p:cNvSpPr txBox="1"/>
            <p:nvPr/>
          </p:nvSpPr>
          <p:spPr>
            <a:xfrm>
              <a:off x="2989958" y="2588847"/>
              <a:ext cx="651252" cy="584776"/>
            </a:xfrm>
            <a:prstGeom prst="rect">
              <a:avLst/>
            </a:prstGeom>
            <a:noFill/>
          </p:spPr>
          <p:txBody>
            <a:bodyPr wrap="square" rtlCol="0">
              <a:spAutoFit/>
            </a:bodyPr>
            <a:lstStyle/>
            <a:p>
              <a:r>
                <a:rPr lang="en-US" sz="3200" dirty="0" smtClean="0"/>
                <a:t>e</a:t>
              </a:r>
              <a:r>
                <a:rPr lang="en-US" sz="3200" baseline="-25000" dirty="0"/>
                <a:t>4</a:t>
              </a:r>
            </a:p>
          </p:txBody>
        </p:sp>
      </p:grpSp>
      <p:grpSp>
        <p:nvGrpSpPr>
          <p:cNvPr id="51" name="Group 50"/>
          <p:cNvGrpSpPr/>
          <p:nvPr/>
        </p:nvGrpSpPr>
        <p:grpSpPr>
          <a:xfrm>
            <a:off x="706671" y="406370"/>
            <a:ext cx="3409836" cy="2635477"/>
            <a:chOff x="5038682" y="1412950"/>
            <a:chExt cx="3409836" cy="2635477"/>
          </a:xfrm>
        </p:grpSpPr>
        <p:grpSp>
          <p:nvGrpSpPr>
            <p:cNvPr id="36" name="Group 35"/>
            <p:cNvGrpSpPr/>
            <p:nvPr/>
          </p:nvGrpSpPr>
          <p:grpSpPr>
            <a:xfrm>
              <a:off x="5537717" y="2021707"/>
              <a:ext cx="2239703" cy="1987736"/>
              <a:chOff x="4753821" y="2021707"/>
              <a:chExt cx="2239703" cy="1987736"/>
            </a:xfrm>
          </p:grpSpPr>
          <p:cxnSp>
            <p:nvCxnSpPr>
              <p:cNvPr id="29" name="Straight Connector 28"/>
              <p:cNvCxnSpPr/>
              <p:nvPr/>
            </p:nvCxnSpPr>
            <p:spPr>
              <a:xfrm>
                <a:off x="5933925" y="2176272"/>
                <a:ext cx="912912" cy="1655064"/>
              </a:xfrm>
              <a:prstGeom prst="line">
                <a:avLst/>
              </a:prstGeom>
              <a:ln w="127000">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4921799" y="2176272"/>
                <a:ext cx="1012126" cy="1655064"/>
              </a:xfrm>
              <a:prstGeom prst="line">
                <a:avLst/>
              </a:prstGeom>
              <a:ln w="127000">
                <a:solidFill>
                  <a:srgbClr val="008000"/>
                </a:solidFill>
              </a:ln>
            </p:spPr>
            <p:style>
              <a:lnRef idx="2">
                <a:schemeClr val="accent1"/>
              </a:lnRef>
              <a:fillRef idx="0">
                <a:schemeClr val="accent1"/>
              </a:fillRef>
              <a:effectRef idx="1">
                <a:schemeClr val="accent1"/>
              </a:effectRef>
              <a:fontRef idx="minor">
                <a:schemeClr val="tx1"/>
              </a:fontRef>
            </p:style>
          </p:cxnSp>
          <p:grpSp>
            <p:nvGrpSpPr>
              <p:cNvPr id="9" name="Group 8"/>
              <p:cNvGrpSpPr/>
              <p:nvPr/>
            </p:nvGrpSpPr>
            <p:grpSpPr>
              <a:xfrm>
                <a:off x="4753821" y="3673488"/>
                <a:ext cx="2239703" cy="335955"/>
                <a:chOff x="2971800" y="2819400"/>
                <a:chExt cx="1021080" cy="182880"/>
              </a:xfrm>
            </p:grpSpPr>
            <p:sp>
              <p:nvSpPr>
                <p:cNvPr id="10" name="Oval 9"/>
                <p:cNvSpPr/>
                <p:nvPr/>
              </p:nvSpPr>
              <p:spPr>
                <a:xfrm>
                  <a:off x="2971800" y="2819400"/>
                  <a:ext cx="153162" cy="18288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3839718" y="2819400"/>
                  <a:ext cx="153162" cy="18288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2" name="Oval 11"/>
              <p:cNvSpPr/>
              <p:nvPr/>
            </p:nvSpPr>
            <p:spPr>
              <a:xfrm>
                <a:off x="5756088" y="2021707"/>
                <a:ext cx="335955" cy="335955"/>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8" name="TextBox 37"/>
            <p:cNvSpPr txBox="1"/>
            <p:nvPr/>
          </p:nvSpPr>
          <p:spPr>
            <a:xfrm>
              <a:off x="5038682" y="3463651"/>
              <a:ext cx="651252" cy="584776"/>
            </a:xfrm>
            <a:prstGeom prst="rect">
              <a:avLst/>
            </a:prstGeom>
            <a:noFill/>
          </p:spPr>
          <p:txBody>
            <a:bodyPr wrap="square" rtlCol="0">
              <a:spAutoFit/>
            </a:bodyPr>
            <a:lstStyle/>
            <a:p>
              <a:r>
                <a:rPr lang="en-US" sz="3200" dirty="0" smtClean="0"/>
                <a:t>v</a:t>
              </a:r>
              <a:r>
                <a:rPr lang="en-US" sz="3200" baseline="-25000" dirty="0"/>
                <a:t>1</a:t>
              </a:r>
            </a:p>
          </p:txBody>
        </p:sp>
        <p:sp>
          <p:nvSpPr>
            <p:cNvPr id="42" name="TextBox 41"/>
            <p:cNvSpPr txBox="1"/>
            <p:nvPr/>
          </p:nvSpPr>
          <p:spPr>
            <a:xfrm>
              <a:off x="6531117" y="1412950"/>
              <a:ext cx="651252" cy="584776"/>
            </a:xfrm>
            <a:prstGeom prst="rect">
              <a:avLst/>
            </a:prstGeom>
            <a:noFill/>
          </p:spPr>
          <p:txBody>
            <a:bodyPr wrap="square" rtlCol="0">
              <a:spAutoFit/>
            </a:bodyPr>
            <a:lstStyle/>
            <a:p>
              <a:r>
                <a:rPr lang="en-US" sz="3200" dirty="0" smtClean="0"/>
                <a:t>v</a:t>
              </a:r>
              <a:r>
                <a:rPr lang="en-US" sz="3200" baseline="-25000" dirty="0"/>
                <a:t>2</a:t>
              </a:r>
            </a:p>
          </p:txBody>
        </p:sp>
        <p:sp>
          <p:nvSpPr>
            <p:cNvPr id="43" name="TextBox 42"/>
            <p:cNvSpPr txBox="1"/>
            <p:nvPr/>
          </p:nvSpPr>
          <p:spPr>
            <a:xfrm>
              <a:off x="7797266" y="3463651"/>
              <a:ext cx="651252" cy="584776"/>
            </a:xfrm>
            <a:prstGeom prst="rect">
              <a:avLst/>
            </a:prstGeom>
            <a:noFill/>
          </p:spPr>
          <p:txBody>
            <a:bodyPr wrap="square" rtlCol="0">
              <a:spAutoFit/>
            </a:bodyPr>
            <a:lstStyle/>
            <a:p>
              <a:r>
                <a:rPr lang="en-US" sz="3200" dirty="0" smtClean="0"/>
                <a:t>v</a:t>
              </a:r>
              <a:r>
                <a:rPr lang="en-US" sz="3200" baseline="-25000" dirty="0"/>
                <a:t>3</a:t>
              </a:r>
            </a:p>
          </p:txBody>
        </p:sp>
        <p:sp>
          <p:nvSpPr>
            <p:cNvPr id="48" name="TextBox 47"/>
            <p:cNvSpPr txBox="1"/>
            <p:nvPr/>
          </p:nvSpPr>
          <p:spPr>
            <a:xfrm>
              <a:off x="5598375" y="2588847"/>
              <a:ext cx="651252" cy="584776"/>
            </a:xfrm>
            <a:prstGeom prst="rect">
              <a:avLst/>
            </a:prstGeom>
            <a:noFill/>
          </p:spPr>
          <p:txBody>
            <a:bodyPr wrap="square" rtlCol="0">
              <a:spAutoFit/>
            </a:bodyPr>
            <a:lstStyle/>
            <a:p>
              <a:r>
                <a:rPr lang="en-US" sz="3200" dirty="0"/>
                <a:t>e</a:t>
              </a:r>
              <a:r>
                <a:rPr lang="en-US" sz="3200" baseline="-25000" dirty="0" smtClean="0"/>
                <a:t>1</a:t>
              </a:r>
              <a:endParaRPr lang="en-US" sz="3200" baseline="-25000" dirty="0"/>
            </a:p>
          </p:txBody>
        </p:sp>
        <p:sp>
          <p:nvSpPr>
            <p:cNvPr id="49" name="TextBox 48"/>
            <p:cNvSpPr txBox="1"/>
            <p:nvPr/>
          </p:nvSpPr>
          <p:spPr>
            <a:xfrm>
              <a:off x="7206718" y="2588847"/>
              <a:ext cx="651252" cy="584776"/>
            </a:xfrm>
            <a:prstGeom prst="rect">
              <a:avLst/>
            </a:prstGeom>
            <a:noFill/>
          </p:spPr>
          <p:txBody>
            <a:bodyPr wrap="square" rtlCol="0">
              <a:spAutoFit/>
            </a:bodyPr>
            <a:lstStyle/>
            <a:p>
              <a:r>
                <a:rPr lang="en-US" sz="3200" dirty="0" smtClean="0"/>
                <a:t>e</a:t>
              </a:r>
              <a:r>
                <a:rPr lang="en-US" sz="3200" baseline="-25000" dirty="0"/>
                <a:t>2</a:t>
              </a:r>
            </a:p>
          </p:txBody>
        </p:sp>
      </p:grpSp>
      <p:sp>
        <p:nvSpPr>
          <p:cNvPr id="8" name="Rectangle 7"/>
          <p:cNvSpPr/>
          <p:nvPr/>
        </p:nvSpPr>
        <p:spPr>
          <a:xfrm>
            <a:off x="112722" y="146395"/>
            <a:ext cx="9031277" cy="523220"/>
          </a:xfrm>
          <a:prstGeom prst="rect">
            <a:avLst/>
          </a:prstGeom>
        </p:spPr>
        <p:txBody>
          <a:bodyPr wrap="square">
            <a:spAutoFit/>
          </a:bodyPr>
          <a:lstStyle/>
          <a:p>
            <a:pPr algn="ctr"/>
            <a:r>
              <a:rPr lang="en-US" sz="2800" dirty="0" smtClean="0"/>
              <a:t>Counting number of connected components using homology</a:t>
            </a:r>
          </a:p>
        </p:txBody>
      </p:sp>
      <p:grpSp>
        <p:nvGrpSpPr>
          <p:cNvPr id="18" name="Group 17"/>
          <p:cNvGrpSpPr/>
          <p:nvPr/>
        </p:nvGrpSpPr>
        <p:grpSpPr>
          <a:xfrm>
            <a:off x="880856" y="3518883"/>
            <a:ext cx="8486578" cy="3178122"/>
            <a:chOff x="-270212" y="3518883"/>
            <a:chExt cx="8486578" cy="3178122"/>
          </a:xfrm>
        </p:grpSpPr>
        <p:sp>
          <p:nvSpPr>
            <p:cNvPr id="2" name="Rectangle 1"/>
            <p:cNvSpPr/>
            <p:nvPr/>
          </p:nvSpPr>
          <p:spPr>
            <a:xfrm>
              <a:off x="-270212" y="3518883"/>
              <a:ext cx="6204138" cy="1077218"/>
            </a:xfrm>
            <a:prstGeom prst="rect">
              <a:avLst/>
            </a:prstGeom>
          </p:spPr>
          <p:txBody>
            <a:bodyPr wrap="square">
              <a:spAutoFit/>
            </a:bodyPr>
            <a:lstStyle/>
            <a:p>
              <a:r>
                <a:rPr lang="en-US" sz="3200" dirty="0"/>
                <a:t>H</a:t>
              </a:r>
              <a:r>
                <a:rPr lang="en-US" sz="3200" baseline="-25000" dirty="0" smtClean="0"/>
                <a:t>0</a:t>
              </a:r>
              <a:r>
                <a:rPr lang="en-US" sz="3200" dirty="0" smtClean="0"/>
                <a:t> = </a:t>
              </a:r>
              <a:r>
                <a:rPr lang="en-US" sz="3200" dirty="0" smtClean="0">
                  <a:sym typeface="Wingdings"/>
                </a:rPr>
                <a:t>Z</a:t>
              </a:r>
              <a:r>
                <a:rPr lang="en-US" sz="3200" baseline="-25000" dirty="0" smtClean="0">
                  <a:sym typeface="Wingdings"/>
                </a:rPr>
                <a:t>0</a:t>
              </a:r>
              <a:r>
                <a:rPr lang="en-US" sz="3200" dirty="0" smtClean="0">
                  <a:sym typeface="Wingdings"/>
                </a:rPr>
                <a:t>/</a:t>
              </a:r>
              <a:r>
                <a:rPr lang="en-US" sz="3200" dirty="0" smtClean="0"/>
                <a:t>B</a:t>
              </a:r>
              <a:r>
                <a:rPr lang="en-US" sz="3200" baseline="-25000" dirty="0" smtClean="0"/>
                <a:t>0</a:t>
              </a:r>
              <a:r>
                <a:rPr lang="en-US" sz="3200" dirty="0" smtClean="0"/>
                <a:t> = &lt;</a:t>
              </a:r>
              <a:r>
                <a:rPr lang="en-US" sz="3200" dirty="0" smtClean="0">
                  <a:solidFill>
                    <a:srgbClr val="660066"/>
                  </a:solidFill>
                </a:rPr>
                <a:t>v</a:t>
              </a:r>
              <a:r>
                <a:rPr lang="en-US" sz="3200" baseline="-25000" dirty="0" smtClean="0">
                  <a:solidFill>
                    <a:srgbClr val="660066"/>
                  </a:solidFill>
                </a:rPr>
                <a:t>1</a:t>
              </a:r>
              <a:r>
                <a:rPr lang="en-US" sz="3200" dirty="0" smtClean="0">
                  <a:solidFill>
                    <a:srgbClr val="660066"/>
                  </a:solidFill>
                </a:rPr>
                <a:t>, v</a:t>
              </a:r>
              <a:r>
                <a:rPr lang="en-US" sz="3200" baseline="-25000" dirty="0" smtClean="0">
                  <a:solidFill>
                    <a:srgbClr val="660066"/>
                  </a:solidFill>
                </a:rPr>
                <a:t>2</a:t>
              </a:r>
              <a:r>
                <a:rPr lang="en-US" sz="3200" dirty="0" smtClean="0">
                  <a:solidFill>
                    <a:srgbClr val="660066"/>
                  </a:solidFill>
                </a:rPr>
                <a:t>, v</a:t>
              </a:r>
              <a:r>
                <a:rPr lang="en-US" sz="3200" baseline="-25000" dirty="0" smtClean="0">
                  <a:solidFill>
                    <a:srgbClr val="660066"/>
                  </a:solidFill>
                </a:rPr>
                <a:t>3</a:t>
              </a:r>
              <a:r>
                <a:rPr lang="en-US" sz="3200" dirty="0" smtClean="0">
                  <a:solidFill>
                    <a:srgbClr val="660066"/>
                  </a:solidFill>
                </a:rPr>
                <a:t>, v</a:t>
              </a:r>
              <a:r>
                <a:rPr lang="en-US" sz="3200" baseline="-25000" dirty="0" smtClean="0">
                  <a:solidFill>
                    <a:srgbClr val="660066"/>
                  </a:solidFill>
                </a:rPr>
                <a:t>4</a:t>
              </a:r>
              <a:r>
                <a:rPr lang="en-US" sz="3200" dirty="0" smtClean="0">
                  <a:solidFill>
                    <a:srgbClr val="660066"/>
                  </a:solidFill>
                </a:rPr>
                <a:t>, v</a:t>
              </a:r>
              <a:r>
                <a:rPr lang="en-US" sz="3200" baseline="-25000" dirty="0" smtClean="0">
                  <a:solidFill>
                    <a:srgbClr val="660066"/>
                  </a:solidFill>
                </a:rPr>
                <a:t>5</a:t>
              </a:r>
              <a:r>
                <a:rPr lang="en-US" sz="3200" dirty="0" smtClean="0">
                  <a:solidFill>
                    <a:srgbClr val="660066"/>
                  </a:solidFill>
                </a:rPr>
                <a:t>, v</a:t>
              </a:r>
              <a:r>
                <a:rPr lang="en-US" sz="3200" baseline="-25000" dirty="0" smtClean="0">
                  <a:solidFill>
                    <a:srgbClr val="660066"/>
                  </a:solidFill>
                </a:rPr>
                <a:t>6 </a:t>
              </a:r>
              <a:r>
                <a:rPr lang="en-US" sz="3200" dirty="0" smtClean="0"/>
                <a:t>:</a:t>
              </a:r>
            </a:p>
            <a:p>
              <a:endParaRPr lang="en-US" sz="3200" dirty="0" smtClean="0"/>
            </a:p>
          </p:txBody>
        </p:sp>
        <p:grpSp>
          <p:nvGrpSpPr>
            <p:cNvPr id="15" name="Group 14"/>
            <p:cNvGrpSpPr/>
            <p:nvPr/>
          </p:nvGrpSpPr>
          <p:grpSpPr>
            <a:xfrm>
              <a:off x="5090956" y="3538251"/>
              <a:ext cx="3125410" cy="3158754"/>
              <a:chOff x="2998305" y="3338705"/>
              <a:chExt cx="3125410" cy="3158754"/>
            </a:xfrm>
          </p:grpSpPr>
          <p:sp>
            <p:nvSpPr>
              <p:cNvPr id="53" name="TextBox 52"/>
              <p:cNvSpPr txBox="1"/>
              <p:nvPr/>
            </p:nvSpPr>
            <p:spPr>
              <a:xfrm>
                <a:off x="2998305" y="3338705"/>
                <a:ext cx="3125410" cy="584776"/>
              </a:xfrm>
              <a:prstGeom prst="rect">
                <a:avLst/>
              </a:prstGeom>
              <a:noFill/>
            </p:spPr>
            <p:txBody>
              <a:bodyPr wrap="square" rtlCol="0">
                <a:spAutoFit/>
              </a:bodyPr>
              <a:lstStyle/>
              <a:p>
                <a:r>
                  <a:rPr lang="en-US" sz="3200" dirty="0" smtClean="0">
                    <a:solidFill>
                      <a:srgbClr val="008000"/>
                    </a:solidFill>
                  </a:rPr>
                  <a:t>v</a:t>
                </a:r>
                <a:r>
                  <a:rPr lang="en-US" sz="3200" baseline="-25000" dirty="0" smtClean="0">
                    <a:solidFill>
                      <a:srgbClr val="008000"/>
                    </a:solidFill>
                  </a:rPr>
                  <a:t>1</a:t>
                </a:r>
                <a:r>
                  <a:rPr lang="en-US" sz="3200" dirty="0" smtClean="0">
                    <a:solidFill>
                      <a:srgbClr val="008000"/>
                    </a:solidFill>
                  </a:rPr>
                  <a:t> + v</a:t>
                </a:r>
                <a:r>
                  <a:rPr lang="en-US" sz="3200" baseline="-25000" dirty="0" smtClean="0">
                    <a:solidFill>
                      <a:srgbClr val="008000"/>
                    </a:solidFill>
                  </a:rPr>
                  <a:t>2 </a:t>
                </a:r>
                <a:r>
                  <a:rPr lang="en-US" sz="3200" dirty="0" smtClean="0">
                    <a:solidFill>
                      <a:srgbClr val="008000"/>
                    </a:solidFill>
                  </a:rPr>
                  <a:t>= 0, </a:t>
                </a:r>
                <a:endParaRPr lang="en-US" sz="3200" baseline="-25000" dirty="0" smtClean="0">
                  <a:solidFill>
                    <a:srgbClr val="008000"/>
                  </a:solidFill>
                </a:endParaRPr>
              </a:p>
            </p:txBody>
          </p:sp>
          <p:sp>
            <p:nvSpPr>
              <p:cNvPr id="58" name="TextBox 57"/>
              <p:cNvSpPr txBox="1"/>
              <p:nvPr/>
            </p:nvSpPr>
            <p:spPr>
              <a:xfrm>
                <a:off x="2998305" y="3967313"/>
                <a:ext cx="3125410" cy="584776"/>
              </a:xfrm>
              <a:prstGeom prst="rect">
                <a:avLst/>
              </a:prstGeom>
              <a:noFill/>
            </p:spPr>
            <p:txBody>
              <a:bodyPr wrap="square" rtlCol="0">
                <a:spAutoFit/>
              </a:bodyPr>
              <a:lstStyle/>
              <a:p>
                <a:r>
                  <a:rPr lang="en-US" sz="3200" dirty="0" smtClean="0">
                    <a:solidFill>
                      <a:srgbClr val="008000"/>
                    </a:solidFill>
                  </a:rPr>
                  <a:t>v</a:t>
                </a:r>
                <a:r>
                  <a:rPr lang="en-US" sz="3200" baseline="-25000" dirty="0" smtClean="0">
                    <a:solidFill>
                      <a:srgbClr val="008000"/>
                    </a:solidFill>
                  </a:rPr>
                  <a:t>2</a:t>
                </a:r>
                <a:r>
                  <a:rPr lang="en-US" sz="3200" dirty="0" smtClean="0">
                    <a:solidFill>
                      <a:srgbClr val="008000"/>
                    </a:solidFill>
                  </a:rPr>
                  <a:t> + v</a:t>
                </a:r>
                <a:r>
                  <a:rPr lang="en-US" sz="3200" baseline="-25000" dirty="0" smtClean="0">
                    <a:solidFill>
                      <a:srgbClr val="008000"/>
                    </a:solidFill>
                  </a:rPr>
                  <a:t>3 </a:t>
                </a:r>
                <a:r>
                  <a:rPr lang="en-US" sz="3200" dirty="0" smtClean="0">
                    <a:solidFill>
                      <a:srgbClr val="008000"/>
                    </a:solidFill>
                  </a:rPr>
                  <a:t>= 0, </a:t>
                </a:r>
                <a:endParaRPr lang="en-US" sz="3200" baseline="-25000" dirty="0" smtClean="0">
                  <a:solidFill>
                    <a:srgbClr val="008000"/>
                  </a:solidFill>
                </a:endParaRPr>
              </a:p>
            </p:txBody>
          </p:sp>
          <p:sp>
            <p:nvSpPr>
              <p:cNvPr id="63" name="TextBox 62"/>
              <p:cNvSpPr txBox="1"/>
              <p:nvPr/>
            </p:nvSpPr>
            <p:spPr>
              <a:xfrm>
                <a:off x="2998305" y="4615763"/>
                <a:ext cx="3125410" cy="584776"/>
              </a:xfrm>
              <a:prstGeom prst="rect">
                <a:avLst/>
              </a:prstGeom>
              <a:noFill/>
            </p:spPr>
            <p:txBody>
              <a:bodyPr wrap="square" rtlCol="0">
                <a:spAutoFit/>
              </a:bodyPr>
              <a:lstStyle/>
              <a:p>
                <a:r>
                  <a:rPr lang="en-US" sz="3200" dirty="0" smtClean="0">
                    <a:solidFill>
                      <a:srgbClr val="008000"/>
                    </a:solidFill>
                  </a:rPr>
                  <a:t>v</a:t>
                </a:r>
                <a:r>
                  <a:rPr lang="en-US" sz="3200" baseline="-25000" dirty="0" smtClean="0">
                    <a:solidFill>
                      <a:srgbClr val="008000"/>
                    </a:solidFill>
                  </a:rPr>
                  <a:t>4</a:t>
                </a:r>
                <a:r>
                  <a:rPr lang="en-US" sz="3200" dirty="0" smtClean="0">
                    <a:solidFill>
                      <a:srgbClr val="008000"/>
                    </a:solidFill>
                  </a:rPr>
                  <a:t> + v</a:t>
                </a:r>
                <a:r>
                  <a:rPr lang="en-US" sz="3200" baseline="-25000" dirty="0" smtClean="0">
                    <a:solidFill>
                      <a:srgbClr val="008000"/>
                    </a:solidFill>
                  </a:rPr>
                  <a:t>5 </a:t>
                </a:r>
                <a:r>
                  <a:rPr lang="en-US" sz="3200" dirty="0" smtClean="0">
                    <a:solidFill>
                      <a:srgbClr val="008000"/>
                    </a:solidFill>
                  </a:rPr>
                  <a:t>= 0, </a:t>
                </a:r>
                <a:endParaRPr lang="en-US" sz="3200" baseline="-25000" dirty="0" smtClean="0">
                  <a:solidFill>
                    <a:srgbClr val="008000"/>
                  </a:solidFill>
                </a:endParaRPr>
              </a:p>
            </p:txBody>
          </p:sp>
          <p:sp>
            <p:nvSpPr>
              <p:cNvPr id="68" name="TextBox 67"/>
              <p:cNvSpPr txBox="1"/>
              <p:nvPr/>
            </p:nvSpPr>
            <p:spPr>
              <a:xfrm>
                <a:off x="2998305" y="5284055"/>
                <a:ext cx="3125410" cy="584776"/>
              </a:xfrm>
              <a:prstGeom prst="rect">
                <a:avLst/>
              </a:prstGeom>
              <a:noFill/>
            </p:spPr>
            <p:txBody>
              <a:bodyPr wrap="square" rtlCol="0">
                <a:spAutoFit/>
              </a:bodyPr>
              <a:lstStyle/>
              <a:p>
                <a:r>
                  <a:rPr lang="en-US" sz="3200" dirty="0" smtClean="0">
                    <a:solidFill>
                      <a:srgbClr val="008000"/>
                    </a:solidFill>
                  </a:rPr>
                  <a:t>v</a:t>
                </a:r>
                <a:r>
                  <a:rPr lang="en-US" sz="3200" baseline="-25000" dirty="0" smtClean="0">
                    <a:solidFill>
                      <a:srgbClr val="008000"/>
                    </a:solidFill>
                  </a:rPr>
                  <a:t>5</a:t>
                </a:r>
                <a:r>
                  <a:rPr lang="en-US" sz="3200" dirty="0" smtClean="0">
                    <a:solidFill>
                      <a:srgbClr val="008000"/>
                    </a:solidFill>
                  </a:rPr>
                  <a:t> + v</a:t>
                </a:r>
                <a:r>
                  <a:rPr lang="en-US" sz="3200" baseline="-25000" dirty="0" smtClean="0">
                    <a:solidFill>
                      <a:srgbClr val="008000"/>
                    </a:solidFill>
                  </a:rPr>
                  <a:t>6 </a:t>
                </a:r>
                <a:r>
                  <a:rPr lang="en-US" sz="3200" dirty="0" smtClean="0">
                    <a:solidFill>
                      <a:srgbClr val="008000"/>
                    </a:solidFill>
                  </a:rPr>
                  <a:t>= 0, </a:t>
                </a:r>
                <a:endParaRPr lang="en-US" sz="3200" baseline="-25000" dirty="0" smtClean="0">
                  <a:solidFill>
                    <a:srgbClr val="008000"/>
                  </a:solidFill>
                </a:endParaRPr>
              </a:p>
            </p:txBody>
          </p:sp>
          <p:sp>
            <p:nvSpPr>
              <p:cNvPr id="73" name="TextBox 72"/>
              <p:cNvSpPr txBox="1"/>
              <p:nvPr/>
            </p:nvSpPr>
            <p:spPr>
              <a:xfrm>
                <a:off x="2998305" y="5912683"/>
                <a:ext cx="3125410" cy="584776"/>
              </a:xfrm>
              <a:prstGeom prst="rect">
                <a:avLst/>
              </a:prstGeom>
              <a:noFill/>
            </p:spPr>
            <p:txBody>
              <a:bodyPr wrap="square" rtlCol="0">
                <a:spAutoFit/>
              </a:bodyPr>
              <a:lstStyle/>
              <a:p>
                <a:r>
                  <a:rPr lang="en-US" sz="3200" dirty="0" smtClean="0">
                    <a:solidFill>
                      <a:srgbClr val="008000"/>
                    </a:solidFill>
                  </a:rPr>
                  <a:t>v</a:t>
                </a:r>
                <a:r>
                  <a:rPr lang="en-US" sz="3200" baseline="-25000" dirty="0" smtClean="0">
                    <a:solidFill>
                      <a:srgbClr val="008000"/>
                    </a:solidFill>
                  </a:rPr>
                  <a:t>4</a:t>
                </a:r>
                <a:r>
                  <a:rPr lang="en-US" sz="3200" dirty="0" smtClean="0">
                    <a:solidFill>
                      <a:srgbClr val="008000"/>
                    </a:solidFill>
                  </a:rPr>
                  <a:t> + v</a:t>
                </a:r>
                <a:r>
                  <a:rPr lang="en-US" sz="3200" baseline="-25000" dirty="0" smtClean="0">
                    <a:solidFill>
                      <a:srgbClr val="008000"/>
                    </a:solidFill>
                  </a:rPr>
                  <a:t>6 </a:t>
                </a:r>
                <a:r>
                  <a:rPr lang="en-US" sz="3200" dirty="0" smtClean="0">
                    <a:solidFill>
                      <a:srgbClr val="008000"/>
                    </a:solidFill>
                  </a:rPr>
                  <a:t>= 0&gt;</a:t>
                </a:r>
                <a:endParaRPr lang="en-US" sz="3200" baseline="-25000" dirty="0" smtClean="0">
                  <a:solidFill>
                    <a:srgbClr val="008000"/>
                  </a:solidFill>
                </a:endParaRPr>
              </a:p>
            </p:txBody>
          </p:sp>
        </p:grpSp>
      </p:grpSp>
    </p:spTree>
    <p:extLst>
      <p:ext uri="{BB962C8B-B14F-4D97-AF65-F5344CB8AC3E}">
        <p14:creationId xmlns:p14="http://schemas.microsoft.com/office/powerpoint/2010/main" val="12844777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Creating a simplicial complex</a:t>
            </a:r>
            <a:endParaRPr lang="en-US" sz="3200" dirty="0">
              <a:solidFill>
                <a:schemeClr val="tx1"/>
              </a:solidFill>
            </a:endParaRPr>
          </a:p>
        </p:txBody>
      </p:sp>
      <p:sp>
        <p:nvSpPr>
          <p:cNvPr id="2" name="TextBox 1"/>
          <p:cNvSpPr txBox="1"/>
          <p:nvPr/>
        </p:nvSpPr>
        <p:spPr>
          <a:xfrm>
            <a:off x="325627" y="4585971"/>
            <a:ext cx="8961395" cy="2185214"/>
          </a:xfrm>
          <a:prstGeom prst="rect">
            <a:avLst/>
          </a:prstGeom>
          <a:noFill/>
        </p:spPr>
        <p:txBody>
          <a:bodyPr wrap="square" rtlCol="0">
            <a:spAutoFit/>
          </a:bodyPr>
          <a:lstStyle/>
          <a:p>
            <a:r>
              <a:rPr lang="en-US" sz="3200" dirty="0" smtClean="0"/>
              <a:t>0.)  Start by adding 0-dimensional data points </a:t>
            </a:r>
            <a:endParaRPr lang="en-US" sz="3200" dirty="0"/>
          </a:p>
          <a:p>
            <a:endParaRPr lang="en-US" sz="800" dirty="0" smtClean="0"/>
          </a:p>
          <a:p>
            <a:r>
              <a:rPr lang="en-US" sz="3200" dirty="0" smtClean="0">
                <a:solidFill>
                  <a:srgbClr val="0000FF"/>
                </a:solidFill>
              </a:rPr>
              <a:t>Note:  we only need a definition of closeness between data points.  The data points do not need to be actual points in </a:t>
            </a:r>
            <a:r>
              <a:rPr lang="en-US" sz="3200" dirty="0" err="1" smtClean="0">
                <a:solidFill>
                  <a:srgbClr val="0000FF"/>
                </a:solidFill>
              </a:rPr>
              <a:t>R</a:t>
            </a:r>
            <a:r>
              <a:rPr lang="en-US" sz="3200" baseline="30000" dirty="0" err="1" smtClean="0">
                <a:solidFill>
                  <a:srgbClr val="0000FF"/>
                </a:solidFill>
              </a:rPr>
              <a:t>n</a:t>
            </a:r>
            <a:endParaRPr lang="en-US" sz="3200" baseline="30000" dirty="0" smtClean="0">
              <a:solidFill>
                <a:srgbClr val="0000FF"/>
              </a:solidFill>
            </a:endParaRPr>
          </a:p>
        </p:txBody>
      </p:sp>
      <p:sp>
        <p:nvSpPr>
          <p:cNvPr id="3" name="TextBox 2"/>
          <p:cNvSpPr txBox="1"/>
          <p:nvPr/>
        </p:nvSpPr>
        <p:spPr>
          <a:xfrm>
            <a:off x="222616" y="1012680"/>
            <a:ext cx="1155974" cy="584776"/>
          </a:xfrm>
          <a:prstGeom prst="rect">
            <a:avLst/>
          </a:prstGeom>
          <a:noFill/>
        </p:spPr>
        <p:txBody>
          <a:bodyPr wrap="square" rtlCol="0">
            <a:spAutoFit/>
          </a:bodyPr>
          <a:lstStyle/>
          <a:p>
            <a:r>
              <a:rPr lang="en-US" sz="3200" dirty="0" smtClean="0"/>
              <a:t>(1, 8)</a:t>
            </a:r>
            <a:endParaRPr lang="en-US" sz="3200" dirty="0"/>
          </a:p>
        </p:txBody>
      </p:sp>
      <p:sp>
        <p:nvSpPr>
          <p:cNvPr id="11" name="TextBox 10"/>
          <p:cNvSpPr txBox="1"/>
          <p:nvPr/>
        </p:nvSpPr>
        <p:spPr>
          <a:xfrm>
            <a:off x="222616" y="2736525"/>
            <a:ext cx="1155974" cy="584776"/>
          </a:xfrm>
          <a:prstGeom prst="rect">
            <a:avLst/>
          </a:prstGeom>
          <a:noFill/>
        </p:spPr>
        <p:txBody>
          <a:bodyPr wrap="square" rtlCol="0">
            <a:spAutoFit/>
          </a:bodyPr>
          <a:lstStyle/>
          <a:p>
            <a:r>
              <a:rPr lang="en-US" sz="3200" dirty="0" smtClean="0"/>
              <a:t>(1, 5)</a:t>
            </a:r>
            <a:endParaRPr lang="en-US" sz="3200" dirty="0"/>
          </a:p>
        </p:txBody>
      </p:sp>
      <p:sp>
        <p:nvSpPr>
          <p:cNvPr id="12" name="TextBox 11"/>
          <p:cNvSpPr txBox="1"/>
          <p:nvPr/>
        </p:nvSpPr>
        <p:spPr>
          <a:xfrm>
            <a:off x="2179797" y="2242783"/>
            <a:ext cx="1714115" cy="584776"/>
          </a:xfrm>
          <a:prstGeom prst="rect">
            <a:avLst/>
          </a:prstGeom>
          <a:noFill/>
        </p:spPr>
        <p:txBody>
          <a:bodyPr wrap="square" rtlCol="0">
            <a:spAutoFit/>
          </a:bodyPr>
          <a:lstStyle/>
          <a:p>
            <a:r>
              <a:rPr lang="en-US" sz="3200" dirty="0" smtClean="0"/>
              <a:t>(2, 7)</a:t>
            </a:r>
            <a:endParaRPr lang="en-US" sz="3200" dirty="0"/>
          </a:p>
        </p:txBody>
      </p:sp>
      <p:pic>
        <p:nvPicPr>
          <p:cNvPr id="16" name="Picture 15" descr="0simplex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396" y="1227496"/>
            <a:ext cx="6438900" cy="3403600"/>
          </a:xfrm>
          <a:prstGeom prst="rect">
            <a:avLst/>
          </a:prstGeom>
        </p:spPr>
      </p:pic>
    </p:spTree>
    <p:extLst>
      <p:ext uri="{BB962C8B-B14F-4D97-AF65-F5344CB8AC3E}">
        <p14:creationId xmlns:p14="http://schemas.microsoft.com/office/powerpoint/2010/main" val="2820827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p:cNvGrpSpPr/>
          <p:nvPr/>
        </p:nvGrpSpPr>
        <p:grpSpPr>
          <a:xfrm>
            <a:off x="4946201" y="406370"/>
            <a:ext cx="3382244" cy="2975810"/>
            <a:chOff x="793381" y="1412950"/>
            <a:chExt cx="3382244" cy="2975810"/>
          </a:xfrm>
        </p:grpSpPr>
        <p:grpSp>
          <p:nvGrpSpPr>
            <p:cNvPr id="21" name="Group 20"/>
            <p:cNvGrpSpPr/>
            <p:nvPr/>
          </p:nvGrpSpPr>
          <p:grpSpPr>
            <a:xfrm>
              <a:off x="1284670" y="2021707"/>
              <a:ext cx="2239703" cy="1987736"/>
              <a:chOff x="1088696" y="3397905"/>
              <a:chExt cx="2239703" cy="1987736"/>
            </a:xfrm>
          </p:grpSpPr>
          <p:sp>
            <p:nvSpPr>
              <p:cNvPr id="3" name="Isosceles Triangle 2"/>
              <p:cNvSpPr/>
              <p:nvPr/>
            </p:nvSpPr>
            <p:spPr>
              <a:xfrm>
                <a:off x="1284670" y="3565883"/>
                <a:ext cx="1959740" cy="1696575"/>
              </a:xfrm>
              <a:prstGeom prst="triangle">
                <a:avLst/>
              </a:prstGeom>
              <a:solidFill>
                <a:schemeClr val="tx2">
                  <a:lumMod val="40000"/>
                  <a:lumOff val="60000"/>
                </a:schemeClr>
              </a:solidFill>
              <a:ln w="1270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3"/>
              <p:cNvGrpSpPr/>
              <p:nvPr/>
            </p:nvGrpSpPr>
            <p:grpSpPr>
              <a:xfrm>
                <a:off x="1088696" y="5049686"/>
                <a:ext cx="2239703" cy="335955"/>
                <a:chOff x="2971800" y="2819400"/>
                <a:chExt cx="1021080" cy="182880"/>
              </a:xfrm>
            </p:grpSpPr>
            <p:sp>
              <p:nvSpPr>
                <p:cNvPr id="6" name="Oval 5"/>
                <p:cNvSpPr/>
                <p:nvPr/>
              </p:nvSpPr>
              <p:spPr>
                <a:xfrm>
                  <a:off x="2971800" y="2819400"/>
                  <a:ext cx="153162" cy="18288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3839718" y="2819400"/>
                  <a:ext cx="153162" cy="18288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 name="Oval 4"/>
              <p:cNvSpPr/>
              <p:nvPr/>
            </p:nvSpPr>
            <p:spPr>
              <a:xfrm>
                <a:off x="2090963" y="3397905"/>
                <a:ext cx="335955" cy="335955"/>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9" name="TextBox 38"/>
            <p:cNvSpPr txBox="1"/>
            <p:nvPr/>
          </p:nvSpPr>
          <p:spPr>
            <a:xfrm>
              <a:off x="3524373" y="3463651"/>
              <a:ext cx="651252" cy="584776"/>
            </a:xfrm>
            <a:prstGeom prst="rect">
              <a:avLst/>
            </a:prstGeom>
            <a:noFill/>
          </p:spPr>
          <p:txBody>
            <a:bodyPr wrap="square" rtlCol="0">
              <a:spAutoFit/>
            </a:bodyPr>
            <a:lstStyle/>
            <a:p>
              <a:r>
                <a:rPr lang="en-US" sz="3200" dirty="0" smtClean="0"/>
                <a:t>v</a:t>
              </a:r>
              <a:r>
                <a:rPr lang="en-US" sz="3200" baseline="-25000" dirty="0"/>
                <a:t>6</a:t>
              </a:r>
            </a:p>
          </p:txBody>
        </p:sp>
        <p:sp>
          <p:nvSpPr>
            <p:cNvPr id="40" name="TextBox 39"/>
            <p:cNvSpPr txBox="1"/>
            <p:nvPr/>
          </p:nvSpPr>
          <p:spPr>
            <a:xfrm>
              <a:off x="793381" y="3463651"/>
              <a:ext cx="651252" cy="584776"/>
            </a:xfrm>
            <a:prstGeom prst="rect">
              <a:avLst/>
            </a:prstGeom>
            <a:noFill/>
          </p:spPr>
          <p:txBody>
            <a:bodyPr wrap="square" rtlCol="0">
              <a:spAutoFit/>
            </a:bodyPr>
            <a:lstStyle/>
            <a:p>
              <a:r>
                <a:rPr lang="en-US" sz="3200" dirty="0" smtClean="0"/>
                <a:t>v</a:t>
              </a:r>
              <a:r>
                <a:rPr lang="en-US" sz="3200" baseline="-25000" dirty="0"/>
                <a:t>4</a:t>
              </a:r>
            </a:p>
          </p:txBody>
        </p:sp>
        <p:sp>
          <p:nvSpPr>
            <p:cNvPr id="41" name="TextBox 40"/>
            <p:cNvSpPr txBox="1"/>
            <p:nvPr/>
          </p:nvSpPr>
          <p:spPr>
            <a:xfrm>
              <a:off x="2263487" y="1412950"/>
              <a:ext cx="651252" cy="584776"/>
            </a:xfrm>
            <a:prstGeom prst="rect">
              <a:avLst/>
            </a:prstGeom>
            <a:noFill/>
          </p:spPr>
          <p:txBody>
            <a:bodyPr wrap="square" rtlCol="0">
              <a:spAutoFit/>
            </a:bodyPr>
            <a:lstStyle/>
            <a:p>
              <a:r>
                <a:rPr lang="en-US" sz="3200" dirty="0" smtClean="0"/>
                <a:t>v</a:t>
              </a:r>
              <a:r>
                <a:rPr lang="en-US" sz="3200" baseline="-25000" dirty="0"/>
                <a:t>5</a:t>
              </a:r>
            </a:p>
          </p:txBody>
        </p:sp>
        <p:sp>
          <p:nvSpPr>
            <p:cNvPr id="44" name="TextBox 43"/>
            <p:cNvSpPr txBox="1"/>
            <p:nvPr/>
          </p:nvSpPr>
          <p:spPr>
            <a:xfrm>
              <a:off x="1403746" y="2588847"/>
              <a:ext cx="651252" cy="584776"/>
            </a:xfrm>
            <a:prstGeom prst="rect">
              <a:avLst/>
            </a:prstGeom>
            <a:noFill/>
          </p:spPr>
          <p:txBody>
            <a:bodyPr wrap="square" rtlCol="0">
              <a:spAutoFit/>
            </a:bodyPr>
            <a:lstStyle/>
            <a:p>
              <a:r>
                <a:rPr lang="en-US" sz="3200" dirty="0" smtClean="0"/>
                <a:t>e</a:t>
              </a:r>
              <a:r>
                <a:rPr lang="en-US" sz="3200" baseline="-25000" dirty="0"/>
                <a:t>3</a:t>
              </a:r>
            </a:p>
          </p:txBody>
        </p:sp>
        <p:sp>
          <p:nvSpPr>
            <p:cNvPr id="46" name="TextBox 45"/>
            <p:cNvSpPr txBox="1"/>
            <p:nvPr/>
          </p:nvSpPr>
          <p:spPr>
            <a:xfrm>
              <a:off x="2263487" y="3803984"/>
              <a:ext cx="651252" cy="584776"/>
            </a:xfrm>
            <a:prstGeom prst="rect">
              <a:avLst/>
            </a:prstGeom>
            <a:noFill/>
          </p:spPr>
          <p:txBody>
            <a:bodyPr wrap="square" rtlCol="0">
              <a:spAutoFit/>
            </a:bodyPr>
            <a:lstStyle/>
            <a:p>
              <a:r>
                <a:rPr lang="en-US" sz="3200" dirty="0" smtClean="0"/>
                <a:t>e</a:t>
              </a:r>
              <a:r>
                <a:rPr lang="en-US" sz="3200" baseline="-25000" dirty="0"/>
                <a:t>5</a:t>
              </a:r>
            </a:p>
          </p:txBody>
        </p:sp>
        <p:sp>
          <p:nvSpPr>
            <p:cNvPr id="47" name="TextBox 46"/>
            <p:cNvSpPr txBox="1"/>
            <p:nvPr/>
          </p:nvSpPr>
          <p:spPr>
            <a:xfrm>
              <a:off x="2989958" y="2588847"/>
              <a:ext cx="651252" cy="584776"/>
            </a:xfrm>
            <a:prstGeom prst="rect">
              <a:avLst/>
            </a:prstGeom>
            <a:noFill/>
          </p:spPr>
          <p:txBody>
            <a:bodyPr wrap="square" rtlCol="0">
              <a:spAutoFit/>
            </a:bodyPr>
            <a:lstStyle/>
            <a:p>
              <a:r>
                <a:rPr lang="en-US" sz="3200" dirty="0" smtClean="0"/>
                <a:t>e</a:t>
              </a:r>
              <a:r>
                <a:rPr lang="en-US" sz="3200" baseline="-25000" dirty="0"/>
                <a:t>4</a:t>
              </a:r>
            </a:p>
          </p:txBody>
        </p:sp>
      </p:grpSp>
      <p:grpSp>
        <p:nvGrpSpPr>
          <p:cNvPr id="51" name="Group 50"/>
          <p:cNvGrpSpPr/>
          <p:nvPr/>
        </p:nvGrpSpPr>
        <p:grpSpPr>
          <a:xfrm>
            <a:off x="706671" y="406370"/>
            <a:ext cx="3409836" cy="2635477"/>
            <a:chOff x="5038682" y="1412950"/>
            <a:chExt cx="3409836" cy="2635477"/>
          </a:xfrm>
        </p:grpSpPr>
        <p:grpSp>
          <p:nvGrpSpPr>
            <p:cNvPr id="36" name="Group 35"/>
            <p:cNvGrpSpPr/>
            <p:nvPr/>
          </p:nvGrpSpPr>
          <p:grpSpPr>
            <a:xfrm>
              <a:off x="5537717" y="2021707"/>
              <a:ext cx="2239703" cy="1987736"/>
              <a:chOff x="4753821" y="2021707"/>
              <a:chExt cx="2239703" cy="1987736"/>
            </a:xfrm>
          </p:grpSpPr>
          <p:cxnSp>
            <p:nvCxnSpPr>
              <p:cNvPr id="29" name="Straight Connector 28"/>
              <p:cNvCxnSpPr/>
              <p:nvPr/>
            </p:nvCxnSpPr>
            <p:spPr>
              <a:xfrm>
                <a:off x="5933925" y="2176272"/>
                <a:ext cx="912912" cy="1655064"/>
              </a:xfrm>
              <a:prstGeom prst="line">
                <a:avLst/>
              </a:prstGeom>
              <a:ln w="127000">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4921799" y="2176272"/>
                <a:ext cx="1012126" cy="1655064"/>
              </a:xfrm>
              <a:prstGeom prst="line">
                <a:avLst/>
              </a:prstGeom>
              <a:ln w="127000">
                <a:solidFill>
                  <a:srgbClr val="008000"/>
                </a:solidFill>
              </a:ln>
            </p:spPr>
            <p:style>
              <a:lnRef idx="2">
                <a:schemeClr val="accent1"/>
              </a:lnRef>
              <a:fillRef idx="0">
                <a:schemeClr val="accent1"/>
              </a:fillRef>
              <a:effectRef idx="1">
                <a:schemeClr val="accent1"/>
              </a:effectRef>
              <a:fontRef idx="minor">
                <a:schemeClr val="tx1"/>
              </a:fontRef>
            </p:style>
          </p:cxnSp>
          <p:grpSp>
            <p:nvGrpSpPr>
              <p:cNvPr id="9" name="Group 8"/>
              <p:cNvGrpSpPr/>
              <p:nvPr/>
            </p:nvGrpSpPr>
            <p:grpSpPr>
              <a:xfrm>
                <a:off x="4753821" y="3673488"/>
                <a:ext cx="2239703" cy="335955"/>
                <a:chOff x="2971800" y="2819400"/>
                <a:chExt cx="1021080" cy="182880"/>
              </a:xfrm>
            </p:grpSpPr>
            <p:sp>
              <p:nvSpPr>
                <p:cNvPr id="10" name="Oval 9"/>
                <p:cNvSpPr/>
                <p:nvPr/>
              </p:nvSpPr>
              <p:spPr>
                <a:xfrm>
                  <a:off x="2971800" y="2819400"/>
                  <a:ext cx="153162" cy="18288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3839718" y="2819400"/>
                  <a:ext cx="153162" cy="18288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2" name="Oval 11"/>
              <p:cNvSpPr/>
              <p:nvPr/>
            </p:nvSpPr>
            <p:spPr>
              <a:xfrm>
                <a:off x="5756088" y="2021707"/>
                <a:ext cx="335955" cy="335955"/>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8" name="TextBox 37"/>
            <p:cNvSpPr txBox="1"/>
            <p:nvPr/>
          </p:nvSpPr>
          <p:spPr>
            <a:xfrm>
              <a:off x="5038682" y="3463651"/>
              <a:ext cx="651252" cy="584776"/>
            </a:xfrm>
            <a:prstGeom prst="rect">
              <a:avLst/>
            </a:prstGeom>
            <a:noFill/>
          </p:spPr>
          <p:txBody>
            <a:bodyPr wrap="square" rtlCol="0">
              <a:spAutoFit/>
            </a:bodyPr>
            <a:lstStyle/>
            <a:p>
              <a:r>
                <a:rPr lang="en-US" sz="3200" dirty="0" smtClean="0"/>
                <a:t>v</a:t>
              </a:r>
              <a:r>
                <a:rPr lang="en-US" sz="3200" baseline="-25000" dirty="0"/>
                <a:t>1</a:t>
              </a:r>
            </a:p>
          </p:txBody>
        </p:sp>
        <p:sp>
          <p:nvSpPr>
            <p:cNvPr id="42" name="TextBox 41"/>
            <p:cNvSpPr txBox="1"/>
            <p:nvPr/>
          </p:nvSpPr>
          <p:spPr>
            <a:xfrm>
              <a:off x="6531117" y="1412950"/>
              <a:ext cx="651252" cy="584776"/>
            </a:xfrm>
            <a:prstGeom prst="rect">
              <a:avLst/>
            </a:prstGeom>
            <a:noFill/>
          </p:spPr>
          <p:txBody>
            <a:bodyPr wrap="square" rtlCol="0">
              <a:spAutoFit/>
            </a:bodyPr>
            <a:lstStyle/>
            <a:p>
              <a:r>
                <a:rPr lang="en-US" sz="3200" dirty="0" smtClean="0"/>
                <a:t>v</a:t>
              </a:r>
              <a:r>
                <a:rPr lang="en-US" sz="3200" baseline="-25000" dirty="0"/>
                <a:t>2</a:t>
              </a:r>
            </a:p>
          </p:txBody>
        </p:sp>
        <p:sp>
          <p:nvSpPr>
            <p:cNvPr id="43" name="TextBox 42"/>
            <p:cNvSpPr txBox="1"/>
            <p:nvPr/>
          </p:nvSpPr>
          <p:spPr>
            <a:xfrm>
              <a:off x="7797266" y="3463651"/>
              <a:ext cx="651252" cy="584776"/>
            </a:xfrm>
            <a:prstGeom prst="rect">
              <a:avLst/>
            </a:prstGeom>
            <a:noFill/>
          </p:spPr>
          <p:txBody>
            <a:bodyPr wrap="square" rtlCol="0">
              <a:spAutoFit/>
            </a:bodyPr>
            <a:lstStyle/>
            <a:p>
              <a:r>
                <a:rPr lang="en-US" sz="3200" dirty="0" smtClean="0"/>
                <a:t>v</a:t>
              </a:r>
              <a:r>
                <a:rPr lang="en-US" sz="3200" baseline="-25000" dirty="0"/>
                <a:t>3</a:t>
              </a:r>
            </a:p>
          </p:txBody>
        </p:sp>
        <p:sp>
          <p:nvSpPr>
            <p:cNvPr id="48" name="TextBox 47"/>
            <p:cNvSpPr txBox="1"/>
            <p:nvPr/>
          </p:nvSpPr>
          <p:spPr>
            <a:xfrm>
              <a:off x="5598375" y="2588847"/>
              <a:ext cx="651252" cy="584776"/>
            </a:xfrm>
            <a:prstGeom prst="rect">
              <a:avLst/>
            </a:prstGeom>
            <a:noFill/>
          </p:spPr>
          <p:txBody>
            <a:bodyPr wrap="square" rtlCol="0">
              <a:spAutoFit/>
            </a:bodyPr>
            <a:lstStyle/>
            <a:p>
              <a:r>
                <a:rPr lang="en-US" sz="3200" dirty="0"/>
                <a:t>e</a:t>
              </a:r>
              <a:r>
                <a:rPr lang="en-US" sz="3200" baseline="-25000" dirty="0" smtClean="0"/>
                <a:t>1</a:t>
              </a:r>
              <a:endParaRPr lang="en-US" sz="3200" baseline="-25000" dirty="0"/>
            </a:p>
          </p:txBody>
        </p:sp>
        <p:sp>
          <p:nvSpPr>
            <p:cNvPr id="49" name="TextBox 48"/>
            <p:cNvSpPr txBox="1"/>
            <p:nvPr/>
          </p:nvSpPr>
          <p:spPr>
            <a:xfrm>
              <a:off x="7206718" y="2588847"/>
              <a:ext cx="651252" cy="584776"/>
            </a:xfrm>
            <a:prstGeom prst="rect">
              <a:avLst/>
            </a:prstGeom>
            <a:noFill/>
          </p:spPr>
          <p:txBody>
            <a:bodyPr wrap="square" rtlCol="0">
              <a:spAutoFit/>
            </a:bodyPr>
            <a:lstStyle/>
            <a:p>
              <a:r>
                <a:rPr lang="en-US" sz="3200" dirty="0" smtClean="0"/>
                <a:t>e</a:t>
              </a:r>
              <a:r>
                <a:rPr lang="en-US" sz="3200" baseline="-25000" dirty="0"/>
                <a:t>2</a:t>
              </a:r>
            </a:p>
          </p:txBody>
        </p:sp>
      </p:grpSp>
      <p:sp>
        <p:nvSpPr>
          <p:cNvPr id="8" name="Rectangle 7"/>
          <p:cNvSpPr/>
          <p:nvPr/>
        </p:nvSpPr>
        <p:spPr>
          <a:xfrm>
            <a:off x="112722" y="146395"/>
            <a:ext cx="9031277" cy="523220"/>
          </a:xfrm>
          <a:prstGeom prst="rect">
            <a:avLst/>
          </a:prstGeom>
        </p:spPr>
        <p:txBody>
          <a:bodyPr wrap="square">
            <a:spAutoFit/>
          </a:bodyPr>
          <a:lstStyle/>
          <a:p>
            <a:pPr algn="ctr"/>
            <a:r>
              <a:rPr lang="en-US" sz="2800" dirty="0" smtClean="0"/>
              <a:t>Counting number of connected components using homology</a:t>
            </a:r>
          </a:p>
        </p:txBody>
      </p:sp>
      <p:sp>
        <p:nvSpPr>
          <p:cNvPr id="2" name="Rectangle 1"/>
          <p:cNvSpPr/>
          <p:nvPr/>
        </p:nvSpPr>
        <p:spPr>
          <a:xfrm>
            <a:off x="264519" y="3602667"/>
            <a:ext cx="8879479" cy="1077218"/>
          </a:xfrm>
          <a:prstGeom prst="rect">
            <a:avLst/>
          </a:prstGeom>
        </p:spPr>
        <p:txBody>
          <a:bodyPr wrap="square">
            <a:spAutoFit/>
          </a:bodyPr>
          <a:lstStyle/>
          <a:p>
            <a:r>
              <a:rPr lang="en-US" sz="3200" dirty="0" smtClean="0">
                <a:solidFill>
                  <a:srgbClr val="660066"/>
                </a:solidFill>
                <a:sym typeface="Wingdings"/>
              </a:rPr>
              <a:t>Z</a:t>
            </a:r>
            <a:r>
              <a:rPr lang="en-US" sz="3200" baseline="-25000" dirty="0" smtClean="0">
                <a:solidFill>
                  <a:srgbClr val="660066"/>
                </a:solidFill>
                <a:sym typeface="Wingdings"/>
              </a:rPr>
              <a:t>0</a:t>
            </a:r>
            <a:r>
              <a:rPr lang="en-US" sz="3200" dirty="0" smtClean="0">
                <a:sym typeface="Wingdings"/>
              </a:rPr>
              <a:t>/</a:t>
            </a:r>
            <a:r>
              <a:rPr lang="en-US" sz="3200" dirty="0" smtClean="0">
                <a:solidFill>
                  <a:srgbClr val="008000"/>
                </a:solidFill>
              </a:rPr>
              <a:t>B</a:t>
            </a:r>
            <a:r>
              <a:rPr lang="en-US" sz="3200" baseline="-25000" dirty="0" smtClean="0">
                <a:solidFill>
                  <a:srgbClr val="008000"/>
                </a:solidFill>
              </a:rPr>
              <a:t>0</a:t>
            </a:r>
            <a:r>
              <a:rPr lang="en-US" sz="3200" dirty="0" smtClean="0"/>
              <a:t> = &lt;</a:t>
            </a:r>
            <a:r>
              <a:rPr lang="en-US" sz="3200" dirty="0" smtClean="0">
                <a:solidFill>
                  <a:srgbClr val="660066"/>
                </a:solidFill>
              </a:rPr>
              <a:t>v</a:t>
            </a:r>
            <a:r>
              <a:rPr lang="en-US" sz="3200" baseline="-25000" dirty="0" smtClean="0">
                <a:solidFill>
                  <a:srgbClr val="660066"/>
                </a:solidFill>
              </a:rPr>
              <a:t>1</a:t>
            </a:r>
            <a:r>
              <a:rPr lang="en-US" sz="3200" dirty="0" smtClean="0">
                <a:solidFill>
                  <a:srgbClr val="660066"/>
                </a:solidFill>
              </a:rPr>
              <a:t>, v</a:t>
            </a:r>
            <a:r>
              <a:rPr lang="en-US" sz="3200" baseline="-25000" dirty="0" smtClean="0">
                <a:solidFill>
                  <a:srgbClr val="660066"/>
                </a:solidFill>
              </a:rPr>
              <a:t>2</a:t>
            </a:r>
            <a:r>
              <a:rPr lang="en-US" sz="3200" dirty="0" smtClean="0">
                <a:solidFill>
                  <a:srgbClr val="660066"/>
                </a:solidFill>
              </a:rPr>
              <a:t>, v</a:t>
            </a:r>
            <a:r>
              <a:rPr lang="en-US" sz="3200" baseline="-25000" dirty="0" smtClean="0">
                <a:solidFill>
                  <a:srgbClr val="660066"/>
                </a:solidFill>
              </a:rPr>
              <a:t>3</a:t>
            </a:r>
            <a:r>
              <a:rPr lang="en-US" sz="3200" dirty="0" smtClean="0">
                <a:solidFill>
                  <a:srgbClr val="660066"/>
                </a:solidFill>
              </a:rPr>
              <a:t>, v</a:t>
            </a:r>
            <a:r>
              <a:rPr lang="en-US" sz="3200" baseline="-25000" dirty="0" smtClean="0">
                <a:solidFill>
                  <a:srgbClr val="660066"/>
                </a:solidFill>
              </a:rPr>
              <a:t>4</a:t>
            </a:r>
            <a:r>
              <a:rPr lang="en-US" sz="3200" dirty="0" smtClean="0">
                <a:solidFill>
                  <a:srgbClr val="660066"/>
                </a:solidFill>
              </a:rPr>
              <a:t>, v</a:t>
            </a:r>
            <a:r>
              <a:rPr lang="en-US" sz="3200" baseline="-25000" dirty="0" smtClean="0">
                <a:solidFill>
                  <a:srgbClr val="660066"/>
                </a:solidFill>
              </a:rPr>
              <a:t>5</a:t>
            </a:r>
            <a:r>
              <a:rPr lang="en-US" sz="3200" dirty="0" smtClean="0">
                <a:solidFill>
                  <a:srgbClr val="660066"/>
                </a:solidFill>
              </a:rPr>
              <a:t>, v</a:t>
            </a:r>
            <a:r>
              <a:rPr lang="en-US" sz="3200" baseline="-25000" dirty="0" smtClean="0">
                <a:solidFill>
                  <a:srgbClr val="660066"/>
                </a:solidFill>
              </a:rPr>
              <a:t>6 </a:t>
            </a:r>
            <a:r>
              <a:rPr lang="en-US" sz="3200" dirty="0" smtClean="0">
                <a:solidFill>
                  <a:srgbClr val="008000"/>
                </a:solidFill>
              </a:rPr>
              <a:t>: v</a:t>
            </a:r>
            <a:r>
              <a:rPr lang="en-US" sz="3200" baseline="-25000" dirty="0" smtClean="0">
                <a:solidFill>
                  <a:srgbClr val="008000"/>
                </a:solidFill>
              </a:rPr>
              <a:t>1</a:t>
            </a:r>
            <a:r>
              <a:rPr lang="en-US" sz="3200" dirty="0" smtClean="0">
                <a:solidFill>
                  <a:srgbClr val="008000"/>
                </a:solidFill>
              </a:rPr>
              <a:t> + v</a:t>
            </a:r>
            <a:r>
              <a:rPr lang="en-US" sz="3200" baseline="-25000" dirty="0" smtClean="0">
                <a:solidFill>
                  <a:srgbClr val="008000"/>
                </a:solidFill>
              </a:rPr>
              <a:t>2 </a:t>
            </a:r>
            <a:r>
              <a:rPr lang="en-US" sz="3200" dirty="0" smtClean="0">
                <a:solidFill>
                  <a:srgbClr val="008000"/>
                </a:solidFill>
              </a:rPr>
              <a:t>= 0, v</a:t>
            </a:r>
            <a:r>
              <a:rPr lang="en-US" sz="3200" baseline="-25000" dirty="0">
                <a:solidFill>
                  <a:srgbClr val="008000"/>
                </a:solidFill>
              </a:rPr>
              <a:t>2</a:t>
            </a:r>
            <a:r>
              <a:rPr lang="en-US" sz="3200" dirty="0" smtClean="0">
                <a:solidFill>
                  <a:srgbClr val="008000"/>
                </a:solidFill>
              </a:rPr>
              <a:t> + v</a:t>
            </a:r>
            <a:r>
              <a:rPr lang="en-US" sz="3200" baseline="-25000" dirty="0">
                <a:solidFill>
                  <a:srgbClr val="008000"/>
                </a:solidFill>
              </a:rPr>
              <a:t>3</a:t>
            </a:r>
            <a:r>
              <a:rPr lang="en-US" sz="3200" baseline="-25000" dirty="0" smtClean="0">
                <a:solidFill>
                  <a:srgbClr val="008000"/>
                </a:solidFill>
              </a:rPr>
              <a:t> </a:t>
            </a:r>
            <a:r>
              <a:rPr lang="en-US" sz="3200" dirty="0" smtClean="0">
                <a:solidFill>
                  <a:srgbClr val="008000"/>
                </a:solidFill>
              </a:rPr>
              <a:t>= 0, </a:t>
            </a:r>
          </a:p>
          <a:p>
            <a:r>
              <a:rPr lang="en-US" sz="3200" dirty="0">
                <a:solidFill>
                  <a:srgbClr val="008000"/>
                </a:solidFill>
              </a:rPr>
              <a:t> </a:t>
            </a:r>
            <a:r>
              <a:rPr lang="en-US" sz="3200" dirty="0" smtClean="0">
                <a:solidFill>
                  <a:srgbClr val="008000"/>
                </a:solidFill>
              </a:rPr>
              <a:t>                                  v</a:t>
            </a:r>
            <a:r>
              <a:rPr lang="en-US" sz="3200" baseline="-25000" dirty="0" smtClean="0">
                <a:solidFill>
                  <a:srgbClr val="008000"/>
                </a:solidFill>
              </a:rPr>
              <a:t>4</a:t>
            </a:r>
            <a:r>
              <a:rPr lang="en-US" sz="3200" dirty="0" smtClean="0">
                <a:solidFill>
                  <a:srgbClr val="008000"/>
                </a:solidFill>
              </a:rPr>
              <a:t> + v</a:t>
            </a:r>
            <a:r>
              <a:rPr lang="en-US" sz="3200" baseline="-25000" dirty="0">
                <a:solidFill>
                  <a:srgbClr val="008000"/>
                </a:solidFill>
              </a:rPr>
              <a:t>5</a:t>
            </a:r>
            <a:r>
              <a:rPr lang="en-US" sz="3200" baseline="-25000" dirty="0" smtClean="0">
                <a:solidFill>
                  <a:srgbClr val="008000"/>
                </a:solidFill>
              </a:rPr>
              <a:t> </a:t>
            </a:r>
            <a:r>
              <a:rPr lang="en-US" sz="3200" dirty="0" smtClean="0">
                <a:solidFill>
                  <a:srgbClr val="008000"/>
                </a:solidFill>
              </a:rPr>
              <a:t>= 0, v</a:t>
            </a:r>
            <a:r>
              <a:rPr lang="en-US" sz="3200" baseline="-25000" dirty="0" smtClean="0">
                <a:solidFill>
                  <a:srgbClr val="008000"/>
                </a:solidFill>
              </a:rPr>
              <a:t>5</a:t>
            </a:r>
            <a:r>
              <a:rPr lang="en-US" sz="3200" dirty="0" smtClean="0">
                <a:solidFill>
                  <a:srgbClr val="008000"/>
                </a:solidFill>
              </a:rPr>
              <a:t> + v</a:t>
            </a:r>
            <a:r>
              <a:rPr lang="en-US" sz="3200" baseline="-25000" dirty="0">
                <a:solidFill>
                  <a:srgbClr val="008000"/>
                </a:solidFill>
              </a:rPr>
              <a:t>6</a:t>
            </a:r>
            <a:r>
              <a:rPr lang="en-US" sz="3200" baseline="-25000" dirty="0" smtClean="0">
                <a:solidFill>
                  <a:srgbClr val="008000"/>
                </a:solidFill>
              </a:rPr>
              <a:t> </a:t>
            </a:r>
            <a:r>
              <a:rPr lang="en-US" sz="3200" dirty="0" smtClean="0">
                <a:solidFill>
                  <a:srgbClr val="008000"/>
                </a:solidFill>
              </a:rPr>
              <a:t>= 0, v</a:t>
            </a:r>
            <a:r>
              <a:rPr lang="en-US" sz="3200" baseline="-25000" dirty="0" smtClean="0">
                <a:solidFill>
                  <a:srgbClr val="008000"/>
                </a:solidFill>
              </a:rPr>
              <a:t>4</a:t>
            </a:r>
            <a:r>
              <a:rPr lang="en-US" sz="3200" dirty="0" smtClean="0">
                <a:solidFill>
                  <a:srgbClr val="008000"/>
                </a:solidFill>
              </a:rPr>
              <a:t> + v</a:t>
            </a:r>
            <a:r>
              <a:rPr lang="en-US" sz="3200" baseline="-25000" dirty="0">
                <a:solidFill>
                  <a:srgbClr val="008000"/>
                </a:solidFill>
              </a:rPr>
              <a:t>6</a:t>
            </a:r>
            <a:r>
              <a:rPr lang="en-US" sz="3200" baseline="-25000" dirty="0" smtClean="0">
                <a:solidFill>
                  <a:srgbClr val="008000"/>
                </a:solidFill>
              </a:rPr>
              <a:t> </a:t>
            </a:r>
            <a:r>
              <a:rPr lang="en-US" sz="3200" dirty="0" smtClean="0">
                <a:solidFill>
                  <a:srgbClr val="008000"/>
                </a:solidFill>
              </a:rPr>
              <a:t>= 0</a:t>
            </a:r>
            <a:r>
              <a:rPr lang="en-US" sz="3200" dirty="0"/>
              <a:t>&gt;</a:t>
            </a:r>
            <a:endParaRPr lang="en-US" sz="3200" baseline="-25000" dirty="0" smtClean="0"/>
          </a:p>
        </p:txBody>
      </p:sp>
    </p:spTree>
    <p:extLst>
      <p:ext uri="{BB962C8B-B14F-4D97-AF65-F5344CB8AC3E}">
        <p14:creationId xmlns:p14="http://schemas.microsoft.com/office/powerpoint/2010/main" val="33025936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p:cNvGrpSpPr/>
          <p:nvPr/>
        </p:nvGrpSpPr>
        <p:grpSpPr>
          <a:xfrm>
            <a:off x="4946201" y="406370"/>
            <a:ext cx="3382244" cy="2975810"/>
            <a:chOff x="793381" y="1412950"/>
            <a:chExt cx="3382244" cy="2975810"/>
          </a:xfrm>
        </p:grpSpPr>
        <p:grpSp>
          <p:nvGrpSpPr>
            <p:cNvPr id="21" name="Group 20"/>
            <p:cNvGrpSpPr/>
            <p:nvPr/>
          </p:nvGrpSpPr>
          <p:grpSpPr>
            <a:xfrm>
              <a:off x="1284670" y="2021707"/>
              <a:ext cx="2239703" cy="1987736"/>
              <a:chOff x="1088696" y="3397905"/>
              <a:chExt cx="2239703" cy="1987736"/>
            </a:xfrm>
          </p:grpSpPr>
          <p:sp>
            <p:nvSpPr>
              <p:cNvPr id="3" name="Isosceles Triangle 2"/>
              <p:cNvSpPr/>
              <p:nvPr/>
            </p:nvSpPr>
            <p:spPr>
              <a:xfrm>
                <a:off x="1284670" y="3565883"/>
                <a:ext cx="1959740" cy="1696575"/>
              </a:xfrm>
              <a:prstGeom prst="triangle">
                <a:avLst/>
              </a:prstGeom>
              <a:solidFill>
                <a:schemeClr val="tx2">
                  <a:lumMod val="40000"/>
                  <a:lumOff val="60000"/>
                </a:schemeClr>
              </a:solidFill>
              <a:ln w="1270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3"/>
              <p:cNvGrpSpPr/>
              <p:nvPr/>
            </p:nvGrpSpPr>
            <p:grpSpPr>
              <a:xfrm>
                <a:off x="1088696" y="5049686"/>
                <a:ext cx="2239703" cy="335955"/>
                <a:chOff x="2971800" y="2819400"/>
                <a:chExt cx="1021080" cy="182880"/>
              </a:xfrm>
            </p:grpSpPr>
            <p:sp>
              <p:nvSpPr>
                <p:cNvPr id="6" name="Oval 5"/>
                <p:cNvSpPr/>
                <p:nvPr/>
              </p:nvSpPr>
              <p:spPr>
                <a:xfrm>
                  <a:off x="2971800" y="2819400"/>
                  <a:ext cx="153162" cy="18288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3839718" y="2819400"/>
                  <a:ext cx="153162" cy="18288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 name="Oval 4"/>
              <p:cNvSpPr/>
              <p:nvPr/>
            </p:nvSpPr>
            <p:spPr>
              <a:xfrm>
                <a:off x="2090963" y="3397905"/>
                <a:ext cx="335955" cy="335955"/>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9" name="TextBox 38"/>
            <p:cNvSpPr txBox="1"/>
            <p:nvPr/>
          </p:nvSpPr>
          <p:spPr>
            <a:xfrm>
              <a:off x="3524373" y="3463651"/>
              <a:ext cx="651252" cy="584776"/>
            </a:xfrm>
            <a:prstGeom prst="rect">
              <a:avLst/>
            </a:prstGeom>
            <a:noFill/>
          </p:spPr>
          <p:txBody>
            <a:bodyPr wrap="square" rtlCol="0">
              <a:spAutoFit/>
            </a:bodyPr>
            <a:lstStyle/>
            <a:p>
              <a:r>
                <a:rPr lang="en-US" sz="3200" dirty="0" smtClean="0"/>
                <a:t>v</a:t>
              </a:r>
              <a:r>
                <a:rPr lang="en-US" sz="3200" baseline="-25000" dirty="0"/>
                <a:t>6</a:t>
              </a:r>
            </a:p>
          </p:txBody>
        </p:sp>
        <p:sp>
          <p:nvSpPr>
            <p:cNvPr id="40" name="TextBox 39"/>
            <p:cNvSpPr txBox="1"/>
            <p:nvPr/>
          </p:nvSpPr>
          <p:spPr>
            <a:xfrm>
              <a:off x="793381" y="3463651"/>
              <a:ext cx="651252" cy="584776"/>
            </a:xfrm>
            <a:prstGeom prst="rect">
              <a:avLst/>
            </a:prstGeom>
            <a:noFill/>
          </p:spPr>
          <p:txBody>
            <a:bodyPr wrap="square" rtlCol="0">
              <a:spAutoFit/>
            </a:bodyPr>
            <a:lstStyle/>
            <a:p>
              <a:r>
                <a:rPr lang="en-US" sz="3200" dirty="0" smtClean="0"/>
                <a:t>v</a:t>
              </a:r>
              <a:r>
                <a:rPr lang="en-US" sz="3200" baseline="-25000" dirty="0"/>
                <a:t>4</a:t>
              </a:r>
            </a:p>
          </p:txBody>
        </p:sp>
        <p:sp>
          <p:nvSpPr>
            <p:cNvPr id="41" name="TextBox 40"/>
            <p:cNvSpPr txBox="1"/>
            <p:nvPr/>
          </p:nvSpPr>
          <p:spPr>
            <a:xfrm>
              <a:off x="2263487" y="1412950"/>
              <a:ext cx="651252" cy="584776"/>
            </a:xfrm>
            <a:prstGeom prst="rect">
              <a:avLst/>
            </a:prstGeom>
            <a:noFill/>
          </p:spPr>
          <p:txBody>
            <a:bodyPr wrap="square" rtlCol="0">
              <a:spAutoFit/>
            </a:bodyPr>
            <a:lstStyle/>
            <a:p>
              <a:r>
                <a:rPr lang="en-US" sz="3200" dirty="0" smtClean="0"/>
                <a:t>v</a:t>
              </a:r>
              <a:r>
                <a:rPr lang="en-US" sz="3200" baseline="-25000" dirty="0"/>
                <a:t>5</a:t>
              </a:r>
            </a:p>
          </p:txBody>
        </p:sp>
        <p:sp>
          <p:nvSpPr>
            <p:cNvPr id="44" name="TextBox 43"/>
            <p:cNvSpPr txBox="1"/>
            <p:nvPr/>
          </p:nvSpPr>
          <p:spPr>
            <a:xfrm>
              <a:off x="1403746" y="2588847"/>
              <a:ext cx="651252" cy="584776"/>
            </a:xfrm>
            <a:prstGeom prst="rect">
              <a:avLst/>
            </a:prstGeom>
            <a:noFill/>
          </p:spPr>
          <p:txBody>
            <a:bodyPr wrap="square" rtlCol="0">
              <a:spAutoFit/>
            </a:bodyPr>
            <a:lstStyle/>
            <a:p>
              <a:r>
                <a:rPr lang="en-US" sz="3200" dirty="0" smtClean="0"/>
                <a:t>e</a:t>
              </a:r>
              <a:r>
                <a:rPr lang="en-US" sz="3200" baseline="-25000" dirty="0"/>
                <a:t>3</a:t>
              </a:r>
            </a:p>
          </p:txBody>
        </p:sp>
        <p:sp>
          <p:nvSpPr>
            <p:cNvPr id="46" name="TextBox 45"/>
            <p:cNvSpPr txBox="1"/>
            <p:nvPr/>
          </p:nvSpPr>
          <p:spPr>
            <a:xfrm>
              <a:off x="2263487" y="3803984"/>
              <a:ext cx="651252" cy="584776"/>
            </a:xfrm>
            <a:prstGeom prst="rect">
              <a:avLst/>
            </a:prstGeom>
            <a:noFill/>
          </p:spPr>
          <p:txBody>
            <a:bodyPr wrap="square" rtlCol="0">
              <a:spAutoFit/>
            </a:bodyPr>
            <a:lstStyle/>
            <a:p>
              <a:r>
                <a:rPr lang="en-US" sz="3200" dirty="0" smtClean="0"/>
                <a:t>e</a:t>
              </a:r>
              <a:r>
                <a:rPr lang="en-US" sz="3200" baseline="-25000" dirty="0"/>
                <a:t>5</a:t>
              </a:r>
            </a:p>
          </p:txBody>
        </p:sp>
        <p:sp>
          <p:nvSpPr>
            <p:cNvPr id="47" name="TextBox 46"/>
            <p:cNvSpPr txBox="1"/>
            <p:nvPr/>
          </p:nvSpPr>
          <p:spPr>
            <a:xfrm>
              <a:off x="2989958" y="2588847"/>
              <a:ext cx="651252" cy="584776"/>
            </a:xfrm>
            <a:prstGeom prst="rect">
              <a:avLst/>
            </a:prstGeom>
            <a:noFill/>
          </p:spPr>
          <p:txBody>
            <a:bodyPr wrap="square" rtlCol="0">
              <a:spAutoFit/>
            </a:bodyPr>
            <a:lstStyle/>
            <a:p>
              <a:r>
                <a:rPr lang="en-US" sz="3200" dirty="0" smtClean="0"/>
                <a:t>e</a:t>
              </a:r>
              <a:r>
                <a:rPr lang="en-US" sz="3200" baseline="-25000" dirty="0"/>
                <a:t>4</a:t>
              </a:r>
            </a:p>
          </p:txBody>
        </p:sp>
      </p:grpSp>
      <p:grpSp>
        <p:nvGrpSpPr>
          <p:cNvPr id="51" name="Group 50"/>
          <p:cNvGrpSpPr/>
          <p:nvPr/>
        </p:nvGrpSpPr>
        <p:grpSpPr>
          <a:xfrm>
            <a:off x="706671" y="406370"/>
            <a:ext cx="3409836" cy="2635477"/>
            <a:chOff x="5038682" y="1412950"/>
            <a:chExt cx="3409836" cy="2635477"/>
          </a:xfrm>
        </p:grpSpPr>
        <p:grpSp>
          <p:nvGrpSpPr>
            <p:cNvPr id="36" name="Group 35"/>
            <p:cNvGrpSpPr/>
            <p:nvPr/>
          </p:nvGrpSpPr>
          <p:grpSpPr>
            <a:xfrm>
              <a:off x="5537717" y="2021707"/>
              <a:ext cx="2239703" cy="1987736"/>
              <a:chOff x="4753821" y="2021707"/>
              <a:chExt cx="2239703" cy="1987736"/>
            </a:xfrm>
          </p:grpSpPr>
          <p:cxnSp>
            <p:nvCxnSpPr>
              <p:cNvPr id="29" name="Straight Connector 28"/>
              <p:cNvCxnSpPr/>
              <p:nvPr/>
            </p:nvCxnSpPr>
            <p:spPr>
              <a:xfrm>
                <a:off x="5933925" y="2176272"/>
                <a:ext cx="912912" cy="1655064"/>
              </a:xfrm>
              <a:prstGeom prst="line">
                <a:avLst/>
              </a:prstGeom>
              <a:ln w="127000">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4921799" y="2176272"/>
                <a:ext cx="1012126" cy="1655064"/>
              </a:xfrm>
              <a:prstGeom prst="line">
                <a:avLst/>
              </a:prstGeom>
              <a:ln w="127000">
                <a:solidFill>
                  <a:srgbClr val="008000"/>
                </a:solidFill>
              </a:ln>
            </p:spPr>
            <p:style>
              <a:lnRef idx="2">
                <a:schemeClr val="accent1"/>
              </a:lnRef>
              <a:fillRef idx="0">
                <a:schemeClr val="accent1"/>
              </a:fillRef>
              <a:effectRef idx="1">
                <a:schemeClr val="accent1"/>
              </a:effectRef>
              <a:fontRef idx="minor">
                <a:schemeClr val="tx1"/>
              </a:fontRef>
            </p:style>
          </p:cxnSp>
          <p:grpSp>
            <p:nvGrpSpPr>
              <p:cNvPr id="9" name="Group 8"/>
              <p:cNvGrpSpPr/>
              <p:nvPr/>
            </p:nvGrpSpPr>
            <p:grpSpPr>
              <a:xfrm>
                <a:off x="4753821" y="3673488"/>
                <a:ext cx="2239703" cy="335955"/>
                <a:chOff x="2971800" y="2819400"/>
                <a:chExt cx="1021080" cy="182880"/>
              </a:xfrm>
            </p:grpSpPr>
            <p:sp>
              <p:nvSpPr>
                <p:cNvPr id="10" name="Oval 9"/>
                <p:cNvSpPr/>
                <p:nvPr/>
              </p:nvSpPr>
              <p:spPr>
                <a:xfrm>
                  <a:off x="2971800" y="2819400"/>
                  <a:ext cx="153162" cy="18288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3839718" y="2819400"/>
                  <a:ext cx="153162" cy="18288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2" name="Oval 11"/>
              <p:cNvSpPr/>
              <p:nvPr/>
            </p:nvSpPr>
            <p:spPr>
              <a:xfrm>
                <a:off x="5756088" y="2021707"/>
                <a:ext cx="335955" cy="335955"/>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8" name="TextBox 37"/>
            <p:cNvSpPr txBox="1"/>
            <p:nvPr/>
          </p:nvSpPr>
          <p:spPr>
            <a:xfrm>
              <a:off x="5038682" y="3463651"/>
              <a:ext cx="651252" cy="584776"/>
            </a:xfrm>
            <a:prstGeom prst="rect">
              <a:avLst/>
            </a:prstGeom>
            <a:noFill/>
          </p:spPr>
          <p:txBody>
            <a:bodyPr wrap="square" rtlCol="0">
              <a:spAutoFit/>
            </a:bodyPr>
            <a:lstStyle/>
            <a:p>
              <a:r>
                <a:rPr lang="en-US" sz="3200" dirty="0" smtClean="0"/>
                <a:t>v</a:t>
              </a:r>
              <a:r>
                <a:rPr lang="en-US" sz="3200" baseline="-25000" dirty="0"/>
                <a:t>1</a:t>
              </a:r>
            </a:p>
          </p:txBody>
        </p:sp>
        <p:sp>
          <p:nvSpPr>
            <p:cNvPr id="42" name="TextBox 41"/>
            <p:cNvSpPr txBox="1"/>
            <p:nvPr/>
          </p:nvSpPr>
          <p:spPr>
            <a:xfrm>
              <a:off x="6531117" y="1412950"/>
              <a:ext cx="651252" cy="584776"/>
            </a:xfrm>
            <a:prstGeom prst="rect">
              <a:avLst/>
            </a:prstGeom>
            <a:noFill/>
          </p:spPr>
          <p:txBody>
            <a:bodyPr wrap="square" rtlCol="0">
              <a:spAutoFit/>
            </a:bodyPr>
            <a:lstStyle/>
            <a:p>
              <a:r>
                <a:rPr lang="en-US" sz="3200" dirty="0" smtClean="0"/>
                <a:t>v</a:t>
              </a:r>
              <a:r>
                <a:rPr lang="en-US" sz="3200" baseline="-25000" dirty="0"/>
                <a:t>2</a:t>
              </a:r>
            </a:p>
          </p:txBody>
        </p:sp>
        <p:sp>
          <p:nvSpPr>
            <p:cNvPr id="43" name="TextBox 42"/>
            <p:cNvSpPr txBox="1"/>
            <p:nvPr/>
          </p:nvSpPr>
          <p:spPr>
            <a:xfrm>
              <a:off x="7797266" y="3463651"/>
              <a:ext cx="651252" cy="584776"/>
            </a:xfrm>
            <a:prstGeom prst="rect">
              <a:avLst/>
            </a:prstGeom>
            <a:noFill/>
          </p:spPr>
          <p:txBody>
            <a:bodyPr wrap="square" rtlCol="0">
              <a:spAutoFit/>
            </a:bodyPr>
            <a:lstStyle/>
            <a:p>
              <a:r>
                <a:rPr lang="en-US" sz="3200" dirty="0" smtClean="0"/>
                <a:t>v</a:t>
              </a:r>
              <a:r>
                <a:rPr lang="en-US" sz="3200" baseline="-25000" dirty="0"/>
                <a:t>3</a:t>
              </a:r>
            </a:p>
          </p:txBody>
        </p:sp>
        <p:sp>
          <p:nvSpPr>
            <p:cNvPr id="48" name="TextBox 47"/>
            <p:cNvSpPr txBox="1"/>
            <p:nvPr/>
          </p:nvSpPr>
          <p:spPr>
            <a:xfrm>
              <a:off x="5598375" y="2588847"/>
              <a:ext cx="651252" cy="584776"/>
            </a:xfrm>
            <a:prstGeom prst="rect">
              <a:avLst/>
            </a:prstGeom>
            <a:noFill/>
          </p:spPr>
          <p:txBody>
            <a:bodyPr wrap="square" rtlCol="0">
              <a:spAutoFit/>
            </a:bodyPr>
            <a:lstStyle/>
            <a:p>
              <a:r>
                <a:rPr lang="en-US" sz="3200" dirty="0"/>
                <a:t>e</a:t>
              </a:r>
              <a:r>
                <a:rPr lang="en-US" sz="3200" baseline="-25000" dirty="0" smtClean="0"/>
                <a:t>1</a:t>
              </a:r>
              <a:endParaRPr lang="en-US" sz="3200" baseline="-25000" dirty="0"/>
            </a:p>
          </p:txBody>
        </p:sp>
        <p:sp>
          <p:nvSpPr>
            <p:cNvPr id="49" name="TextBox 48"/>
            <p:cNvSpPr txBox="1"/>
            <p:nvPr/>
          </p:nvSpPr>
          <p:spPr>
            <a:xfrm>
              <a:off x="7206718" y="2588847"/>
              <a:ext cx="651252" cy="584776"/>
            </a:xfrm>
            <a:prstGeom prst="rect">
              <a:avLst/>
            </a:prstGeom>
            <a:noFill/>
          </p:spPr>
          <p:txBody>
            <a:bodyPr wrap="square" rtlCol="0">
              <a:spAutoFit/>
            </a:bodyPr>
            <a:lstStyle/>
            <a:p>
              <a:r>
                <a:rPr lang="en-US" sz="3200" dirty="0" smtClean="0"/>
                <a:t>e</a:t>
              </a:r>
              <a:r>
                <a:rPr lang="en-US" sz="3200" baseline="-25000" dirty="0"/>
                <a:t>2</a:t>
              </a:r>
            </a:p>
          </p:txBody>
        </p:sp>
      </p:grpSp>
      <p:sp>
        <p:nvSpPr>
          <p:cNvPr id="8" name="Rectangle 7"/>
          <p:cNvSpPr/>
          <p:nvPr/>
        </p:nvSpPr>
        <p:spPr>
          <a:xfrm>
            <a:off x="112722" y="146395"/>
            <a:ext cx="9031277" cy="523220"/>
          </a:xfrm>
          <a:prstGeom prst="rect">
            <a:avLst/>
          </a:prstGeom>
        </p:spPr>
        <p:txBody>
          <a:bodyPr wrap="square">
            <a:spAutoFit/>
          </a:bodyPr>
          <a:lstStyle/>
          <a:p>
            <a:pPr algn="ctr"/>
            <a:r>
              <a:rPr lang="en-US" sz="2800" dirty="0" smtClean="0"/>
              <a:t>Counting number of connected components using homology</a:t>
            </a:r>
          </a:p>
        </p:txBody>
      </p:sp>
      <p:sp>
        <p:nvSpPr>
          <p:cNvPr id="2" name="Rectangle 1"/>
          <p:cNvSpPr/>
          <p:nvPr/>
        </p:nvSpPr>
        <p:spPr>
          <a:xfrm>
            <a:off x="264519" y="3602667"/>
            <a:ext cx="8879479" cy="2390398"/>
          </a:xfrm>
          <a:prstGeom prst="rect">
            <a:avLst/>
          </a:prstGeom>
        </p:spPr>
        <p:txBody>
          <a:bodyPr wrap="square">
            <a:spAutoFit/>
          </a:bodyPr>
          <a:lstStyle/>
          <a:p>
            <a:r>
              <a:rPr lang="en-US" sz="3200" dirty="0" smtClean="0">
                <a:solidFill>
                  <a:srgbClr val="660066"/>
                </a:solidFill>
                <a:sym typeface="Wingdings"/>
              </a:rPr>
              <a:t>Z</a:t>
            </a:r>
            <a:r>
              <a:rPr lang="en-US" sz="3200" baseline="-25000" dirty="0" smtClean="0">
                <a:solidFill>
                  <a:srgbClr val="660066"/>
                </a:solidFill>
                <a:sym typeface="Wingdings"/>
              </a:rPr>
              <a:t>0</a:t>
            </a:r>
            <a:r>
              <a:rPr lang="en-US" sz="3200" dirty="0" smtClean="0">
                <a:sym typeface="Wingdings"/>
              </a:rPr>
              <a:t>/</a:t>
            </a:r>
            <a:r>
              <a:rPr lang="en-US" sz="3200" dirty="0" smtClean="0">
                <a:solidFill>
                  <a:srgbClr val="008000"/>
                </a:solidFill>
              </a:rPr>
              <a:t>B</a:t>
            </a:r>
            <a:r>
              <a:rPr lang="en-US" sz="3200" baseline="-25000" dirty="0" smtClean="0">
                <a:solidFill>
                  <a:srgbClr val="008000"/>
                </a:solidFill>
              </a:rPr>
              <a:t>0</a:t>
            </a:r>
            <a:r>
              <a:rPr lang="en-US" sz="3200" dirty="0" smtClean="0"/>
              <a:t> = &lt;</a:t>
            </a:r>
            <a:r>
              <a:rPr lang="en-US" sz="3200" dirty="0" smtClean="0">
                <a:solidFill>
                  <a:srgbClr val="660066"/>
                </a:solidFill>
              </a:rPr>
              <a:t>v</a:t>
            </a:r>
            <a:r>
              <a:rPr lang="en-US" sz="3200" baseline="-25000" dirty="0" smtClean="0">
                <a:solidFill>
                  <a:srgbClr val="660066"/>
                </a:solidFill>
              </a:rPr>
              <a:t>1</a:t>
            </a:r>
            <a:r>
              <a:rPr lang="en-US" sz="3200" dirty="0" smtClean="0">
                <a:solidFill>
                  <a:srgbClr val="660066"/>
                </a:solidFill>
              </a:rPr>
              <a:t>, v</a:t>
            </a:r>
            <a:r>
              <a:rPr lang="en-US" sz="3200" baseline="-25000" dirty="0" smtClean="0">
                <a:solidFill>
                  <a:srgbClr val="660066"/>
                </a:solidFill>
              </a:rPr>
              <a:t>2</a:t>
            </a:r>
            <a:r>
              <a:rPr lang="en-US" sz="3200" dirty="0" smtClean="0">
                <a:solidFill>
                  <a:srgbClr val="660066"/>
                </a:solidFill>
              </a:rPr>
              <a:t>, v</a:t>
            </a:r>
            <a:r>
              <a:rPr lang="en-US" sz="3200" baseline="-25000" dirty="0" smtClean="0">
                <a:solidFill>
                  <a:srgbClr val="660066"/>
                </a:solidFill>
              </a:rPr>
              <a:t>3</a:t>
            </a:r>
            <a:r>
              <a:rPr lang="en-US" sz="3200" dirty="0" smtClean="0">
                <a:solidFill>
                  <a:srgbClr val="660066"/>
                </a:solidFill>
              </a:rPr>
              <a:t>, v</a:t>
            </a:r>
            <a:r>
              <a:rPr lang="en-US" sz="3200" baseline="-25000" dirty="0" smtClean="0">
                <a:solidFill>
                  <a:srgbClr val="660066"/>
                </a:solidFill>
              </a:rPr>
              <a:t>4</a:t>
            </a:r>
            <a:r>
              <a:rPr lang="en-US" sz="3200" dirty="0" smtClean="0">
                <a:solidFill>
                  <a:srgbClr val="660066"/>
                </a:solidFill>
              </a:rPr>
              <a:t>, v</a:t>
            </a:r>
            <a:r>
              <a:rPr lang="en-US" sz="3200" baseline="-25000" dirty="0" smtClean="0">
                <a:solidFill>
                  <a:srgbClr val="660066"/>
                </a:solidFill>
              </a:rPr>
              <a:t>5</a:t>
            </a:r>
            <a:r>
              <a:rPr lang="en-US" sz="3200" dirty="0" smtClean="0">
                <a:solidFill>
                  <a:srgbClr val="660066"/>
                </a:solidFill>
              </a:rPr>
              <a:t>, v</a:t>
            </a:r>
            <a:r>
              <a:rPr lang="en-US" sz="3200" baseline="-25000" dirty="0" smtClean="0">
                <a:solidFill>
                  <a:srgbClr val="660066"/>
                </a:solidFill>
              </a:rPr>
              <a:t>6 </a:t>
            </a:r>
            <a:r>
              <a:rPr lang="en-US" sz="3200" dirty="0" smtClean="0">
                <a:solidFill>
                  <a:srgbClr val="008000"/>
                </a:solidFill>
              </a:rPr>
              <a:t>: v</a:t>
            </a:r>
            <a:r>
              <a:rPr lang="en-US" sz="3200" baseline="-25000" dirty="0" smtClean="0">
                <a:solidFill>
                  <a:srgbClr val="008000"/>
                </a:solidFill>
              </a:rPr>
              <a:t>1</a:t>
            </a:r>
            <a:r>
              <a:rPr lang="en-US" sz="3200" dirty="0" smtClean="0">
                <a:solidFill>
                  <a:srgbClr val="008000"/>
                </a:solidFill>
              </a:rPr>
              <a:t> + v</a:t>
            </a:r>
            <a:r>
              <a:rPr lang="en-US" sz="3200" baseline="-25000" dirty="0" smtClean="0">
                <a:solidFill>
                  <a:srgbClr val="008000"/>
                </a:solidFill>
              </a:rPr>
              <a:t>2 </a:t>
            </a:r>
            <a:r>
              <a:rPr lang="en-US" sz="3200" dirty="0" smtClean="0">
                <a:solidFill>
                  <a:srgbClr val="008000"/>
                </a:solidFill>
              </a:rPr>
              <a:t>= 0, v</a:t>
            </a:r>
            <a:r>
              <a:rPr lang="en-US" sz="3200" baseline="-25000" dirty="0">
                <a:solidFill>
                  <a:srgbClr val="008000"/>
                </a:solidFill>
              </a:rPr>
              <a:t>2</a:t>
            </a:r>
            <a:r>
              <a:rPr lang="en-US" sz="3200" dirty="0" smtClean="0">
                <a:solidFill>
                  <a:srgbClr val="008000"/>
                </a:solidFill>
              </a:rPr>
              <a:t> + v</a:t>
            </a:r>
            <a:r>
              <a:rPr lang="en-US" sz="3200" baseline="-25000" dirty="0">
                <a:solidFill>
                  <a:srgbClr val="008000"/>
                </a:solidFill>
              </a:rPr>
              <a:t>3</a:t>
            </a:r>
            <a:r>
              <a:rPr lang="en-US" sz="3200" baseline="-25000" dirty="0" smtClean="0">
                <a:solidFill>
                  <a:srgbClr val="008000"/>
                </a:solidFill>
              </a:rPr>
              <a:t> </a:t>
            </a:r>
            <a:r>
              <a:rPr lang="en-US" sz="3200" dirty="0" smtClean="0">
                <a:solidFill>
                  <a:srgbClr val="008000"/>
                </a:solidFill>
              </a:rPr>
              <a:t>= 0, </a:t>
            </a:r>
          </a:p>
          <a:p>
            <a:r>
              <a:rPr lang="en-US" sz="3200" dirty="0">
                <a:solidFill>
                  <a:srgbClr val="008000"/>
                </a:solidFill>
              </a:rPr>
              <a:t> </a:t>
            </a:r>
            <a:r>
              <a:rPr lang="en-US" sz="3200" dirty="0" smtClean="0">
                <a:solidFill>
                  <a:srgbClr val="008000"/>
                </a:solidFill>
              </a:rPr>
              <a:t>                                  v</a:t>
            </a:r>
            <a:r>
              <a:rPr lang="en-US" sz="3200" baseline="-25000" dirty="0" smtClean="0">
                <a:solidFill>
                  <a:srgbClr val="008000"/>
                </a:solidFill>
              </a:rPr>
              <a:t>4</a:t>
            </a:r>
            <a:r>
              <a:rPr lang="en-US" sz="3200" dirty="0" smtClean="0">
                <a:solidFill>
                  <a:srgbClr val="008000"/>
                </a:solidFill>
              </a:rPr>
              <a:t> + v</a:t>
            </a:r>
            <a:r>
              <a:rPr lang="en-US" sz="3200" baseline="-25000" dirty="0">
                <a:solidFill>
                  <a:srgbClr val="008000"/>
                </a:solidFill>
              </a:rPr>
              <a:t>5</a:t>
            </a:r>
            <a:r>
              <a:rPr lang="en-US" sz="3200" baseline="-25000" dirty="0" smtClean="0">
                <a:solidFill>
                  <a:srgbClr val="008000"/>
                </a:solidFill>
              </a:rPr>
              <a:t> </a:t>
            </a:r>
            <a:r>
              <a:rPr lang="en-US" sz="3200" dirty="0" smtClean="0">
                <a:solidFill>
                  <a:srgbClr val="008000"/>
                </a:solidFill>
              </a:rPr>
              <a:t>= 0, v</a:t>
            </a:r>
            <a:r>
              <a:rPr lang="en-US" sz="3200" baseline="-25000" dirty="0" smtClean="0">
                <a:solidFill>
                  <a:srgbClr val="008000"/>
                </a:solidFill>
              </a:rPr>
              <a:t>5</a:t>
            </a:r>
            <a:r>
              <a:rPr lang="en-US" sz="3200" dirty="0" smtClean="0">
                <a:solidFill>
                  <a:srgbClr val="008000"/>
                </a:solidFill>
              </a:rPr>
              <a:t> + v</a:t>
            </a:r>
            <a:r>
              <a:rPr lang="en-US" sz="3200" baseline="-25000" dirty="0">
                <a:solidFill>
                  <a:srgbClr val="008000"/>
                </a:solidFill>
              </a:rPr>
              <a:t>6</a:t>
            </a:r>
            <a:r>
              <a:rPr lang="en-US" sz="3200" baseline="-25000" dirty="0" smtClean="0">
                <a:solidFill>
                  <a:srgbClr val="008000"/>
                </a:solidFill>
              </a:rPr>
              <a:t> </a:t>
            </a:r>
            <a:r>
              <a:rPr lang="en-US" sz="3200" dirty="0" smtClean="0">
                <a:solidFill>
                  <a:srgbClr val="008000"/>
                </a:solidFill>
              </a:rPr>
              <a:t>= 0, v</a:t>
            </a:r>
            <a:r>
              <a:rPr lang="en-US" sz="3200" baseline="-25000" dirty="0" smtClean="0">
                <a:solidFill>
                  <a:srgbClr val="008000"/>
                </a:solidFill>
              </a:rPr>
              <a:t>4</a:t>
            </a:r>
            <a:r>
              <a:rPr lang="en-US" sz="3200" dirty="0" smtClean="0">
                <a:solidFill>
                  <a:srgbClr val="008000"/>
                </a:solidFill>
              </a:rPr>
              <a:t> + v</a:t>
            </a:r>
            <a:r>
              <a:rPr lang="en-US" sz="3200" baseline="-25000" dirty="0">
                <a:solidFill>
                  <a:srgbClr val="008000"/>
                </a:solidFill>
              </a:rPr>
              <a:t>6</a:t>
            </a:r>
            <a:r>
              <a:rPr lang="en-US" sz="3200" baseline="-25000" dirty="0" smtClean="0">
                <a:solidFill>
                  <a:srgbClr val="008000"/>
                </a:solidFill>
              </a:rPr>
              <a:t> </a:t>
            </a:r>
            <a:r>
              <a:rPr lang="en-US" sz="3200" dirty="0" smtClean="0">
                <a:solidFill>
                  <a:srgbClr val="008000"/>
                </a:solidFill>
              </a:rPr>
              <a:t>= 0</a:t>
            </a:r>
            <a:r>
              <a:rPr lang="en-US" sz="3200" dirty="0" smtClean="0"/>
              <a:t>&gt;</a:t>
            </a:r>
            <a:endParaRPr lang="en-US" sz="3200" baseline="-25000" dirty="0" smtClean="0"/>
          </a:p>
          <a:p>
            <a:endParaRPr lang="en-US" sz="3200" baseline="-25000" dirty="0" smtClean="0"/>
          </a:p>
          <a:p>
            <a:r>
              <a:rPr lang="en-US" sz="3200" dirty="0" smtClean="0"/>
              <a:t>= &lt;</a:t>
            </a:r>
            <a:r>
              <a:rPr lang="en-US" sz="3200" dirty="0" smtClean="0">
                <a:solidFill>
                  <a:srgbClr val="660066"/>
                </a:solidFill>
              </a:rPr>
              <a:t>v</a:t>
            </a:r>
            <a:r>
              <a:rPr lang="en-US" sz="3200" baseline="-25000" dirty="0" smtClean="0">
                <a:solidFill>
                  <a:srgbClr val="660066"/>
                </a:solidFill>
              </a:rPr>
              <a:t>1</a:t>
            </a:r>
            <a:r>
              <a:rPr lang="en-US" sz="3200" dirty="0" smtClean="0">
                <a:solidFill>
                  <a:srgbClr val="660066"/>
                </a:solidFill>
              </a:rPr>
              <a:t>, v</a:t>
            </a:r>
            <a:r>
              <a:rPr lang="en-US" sz="3200" baseline="-25000" dirty="0" smtClean="0">
                <a:solidFill>
                  <a:srgbClr val="660066"/>
                </a:solidFill>
              </a:rPr>
              <a:t>2</a:t>
            </a:r>
            <a:r>
              <a:rPr lang="en-US" sz="3200" dirty="0" smtClean="0">
                <a:solidFill>
                  <a:srgbClr val="660066"/>
                </a:solidFill>
              </a:rPr>
              <a:t>, v</a:t>
            </a:r>
            <a:r>
              <a:rPr lang="en-US" sz="3200" baseline="-25000" dirty="0" smtClean="0">
                <a:solidFill>
                  <a:srgbClr val="660066"/>
                </a:solidFill>
              </a:rPr>
              <a:t>3</a:t>
            </a:r>
            <a:r>
              <a:rPr lang="en-US" sz="3200" dirty="0" smtClean="0">
                <a:solidFill>
                  <a:srgbClr val="660066"/>
                </a:solidFill>
              </a:rPr>
              <a:t>, v</a:t>
            </a:r>
            <a:r>
              <a:rPr lang="en-US" sz="3200" baseline="-25000" dirty="0" smtClean="0">
                <a:solidFill>
                  <a:srgbClr val="660066"/>
                </a:solidFill>
              </a:rPr>
              <a:t>4</a:t>
            </a:r>
            <a:r>
              <a:rPr lang="en-US" sz="3200" dirty="0" smtClean="0">
                <a:solidFill>
                  <a:srgbClr val="660066"/>
                </a:solidFill>
              </a:rPr>
              <a:t>, v</a:t>
            </a:r>
            <a:r>
              <a:rPr lang="en-US" sz="3200" baseline="-25000" dirty="0" smtClean="0">
                <a:solidFill>
                  <a:srgbClr val="660066"/>
                </a:solidFill>
              </a:rPr>
              <a:t>5</a:t>
            </a:r>
            <a:r>
              <a:rPr lang="en-US" sz="3200" dirty="0" smtClean="0">
                <a:solidFill>
                  <a:srgbClr val="660066"/>
                </a:solidFill>
              </a:rPr>
              <a:t>, v</a:t>
            </a:r>
            <a:r>
              <a:rPr lang="en-US" sz="3200" baseline="-25000" dirty="0" smtClean="0">
                <a:solidFill>
                  <a:srgbClr val="660066"/>
                </a:solidFill>
              </a:rPr>
              <a:t>6 </a:t>
            </a:r>
            <a:r>
              <a:rPr lang="en-US" sz="3200" dirty="0" smtClean="0">
                <a:solidFill>
                  <a:srgbClr val="008000"/>
                </a:solidFill>
              </a:rPr>
              <a:t>: v</a:t>
            </a:r>
            <a:r>
              <a:rPr lang="en-US" sz="3200" baseline="-25000" dirty="0" smtClean="0">
                <a:solidFill>
                  <a:srgbClr val="008000"/>
                </a:solidFill>
              </a:rPr>
              <a:t>1</a:t>
            </a:r>
            <a:r>
              <a:rPr lang="en-US" sz="3200" dirty="0" smtClean="0">
                <a:solidFill>
                  <a:srgbClr val="008000"/>
                </a:solidFill>
              </a:rPr>
              <a:t> + v</a:t>
            </a:r>
            <a:r>
              <a:rPr lang="en-US" sz="3200" baseline="-25000" dirty="0" smtClean="0">
                <a:solidFill>
                  <a:srgbClr val="008000"/>
                </a:solidFill>
              </a:rPr>
              <a:t>2 </a:t>
            </a:r>
            <a:r>
              <a:rPr lang="en-US" sz="3200" dirty="0" smtClean="0">
                <a:solidFill>
                  <a:srgbClr val="008000"/>
                </a:solidFill>
              </a:rPr>
              <a:t>, v</a:t>
            </a:r>
            <a:r>
              <a:rPr lang="en-US" sz="3200" baseline="-25000" dirty="0" smtClean="0">
                <a:solidFill>
                  <a:srgbClr val="008000"/>
                </a:solidFill>
              </a:rPr>
              <a:t>2</a:t>
            </a:r>
            <a:r>
              <a:rPr lang="en-US" sz="3200" dirty="0" smtClean="0">
                <a:solidFill>
                  <a:srgbClr val="008000"/>
                </a:solidFill>
              </a:rPr>
              <a:t> + v</a:t>
            </a:r>
            <a:r>
              <a:rPr lang="en-US" sz="3200" baseline="-25000" dirty="0" smtClean="0">
                <a:solidFill>
                  <a:srgbClr val="008000"/>
                </a:solidFill>
              </a:rPr>
              <a:t>3 </a:t>
            </a:r>
            <a:r>
              <a:rPr lang="en-US" sz="3200" dirty="0" smtClean="0">
                <a:solidFill>
                  <a:srgbClr val="008000"/>
                </a:solidFill>
              </a:rPr>
              <a:t>, v</a:t>
            </a:r>
            <a:r>
              <a:rPr lang="en-US" sz="3200" baseline="-25000" dirty="0" smtClean="0">
                <a:solidFill>
                  <a:srgbClr val="008000"/>
                </a:solidFill>
              </a:rPr>
              <a:t>4</a:t>
            </a:r>
            <a:r>
              <a:rPr lang="en-US" sz="3200" dirty="0" smtClean="0">
                <a:solidFill>
                  <a:srgbClr val="008000"/>
                </a:solidFill>
              </a:rPr>
              <a:t> + v</a:t>
            </a:r>
            <a:r>
              <a:rPr lang="en-US" sz="3200" baseline="-25000" dirty="0" smtClean="0">
                <a:solidFill>
                  <a:srgbClr val="008000"/>
                </a:solidFill>
              </a:rPr>
              <a:t>5 </a:t>
            </a:r>
            <a:r>
              <a:rPr lang="en-US" sz="3200" dirty="0" smtClean="0">
                <a:solidFill>
                  <a:srgbClr val="008000"/>
                </a:solidFill>
              </a:rPr>
              <a:t>, v</a:t>
            </a:r>
            <a:r>
              <a:rPr lang="en-US" sz="3200" baseline="-25000" dirty="0" smtClean="0">
                <a:solidFill>
                  <a:srgbClr val="008000"/>
                </a:solidFill>
              </a:rPr>
              <a:t>5</a:t>
            </a:r>
            <a:r>
              <a:rPr lang="en-US" sz="3200" dirty="0" smtClean="0">
                <a:solidFill>
                  <a:srgbClr val="008000"/>
                </a:solidFill>
              </a:rPr>
              <a:t> + v</a:t>
            </a:r>
            <a:r>
              <a:rPr lang="en-US" sz="3200" baseline="-25000" dirty="0" smtClean="0">
                <a:solidFill>
                  <a:srgbClr val="008000"/>
                </a:solidFill>
              </a:rPr>
              <a:t>6 </a:t>
            </a:r>
            <a:r>
              <a:rPr lang="en-US" sz="3200" dirty="0" smtClean="0">
                <a:solidFill>
                  <a:srgbClr val="008000"/>
                </a:solidFill>
              </a:rPr>
              <a:t>,  </a:t>
            </a:r>
          </a:p>
          <a:p>
            <a:r>
              <a:rPr lang="en-US" sz="3200" dirty="0">
                <a:solidFill>
                  <a:srgbClr val="008000"/>
                </a:solidFill>
              </a:rPr>
              <a:t> </a:t>
            </a:r>
            <a:r>
              <a:rPr lang="en-US" sz="3200" dirty="0" smtClean="0">
                <a:solidFill>
                  <a:srgbClr val="008000"/>
                </a:solidFill>
              </a:rPr>
              <a:t>                                                                             v</a:t>
            </a:r>
            <a:r>
              <a:rPr lang="en-US" sz="3200" baseline="-25000" dirty="0" smtClean="0">
                <a:solidFill>
                  <a:srgbClr val="008000"/>
                </a:solidFill>
              </a:rPr>
              <a:t>4</a:t>
            </a:r>
            <a:r>
              <a:rPr lang="en-US" sz="3200" dirty="0" smtClean="0">
                <a:solidFill>
                  <a:srgbClr val="008000"/>
                </a:solidFill>
              </a:rPr>
              <a:t> + v</a:t>
            </a:r>
            <a:r>
              <a:rPr lang="en-US" sz="3200" baseline="-25000" dirty="0" smtClean="0">
                <a:solidFill>
                  <a:srgbClr val="008000"/>
                </a:solidFill>
              </a:rPr>
              <a:t>6 </a:t>
            </a:r>
            <a:r>
              <a:rPr lang="en-US" sz="3200" dirty="0" smtClean="0"/>
              <a:t>&gt;</a:t>
            </a:r>
            <a:endParaRPr lang="en-US" sz="3200" baseline="-25000" dirty="0" smtClean="0"/>
          </a:p>
        </p:txBody>
      </p:sp>
    </p:spTree>
    <p:extLst>
      <p:ext uri="{BB962C8B-B14F-4D97-AF65-F5344CB8AC3E}">
        <p14:creationId xmlns:p14="http://schemas.microsoft.com/office/powerpoint/2010/main" val="244284084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p:cNvGrpSpPr/>
          <p:nvPr/>
        </p:nvGrpSpPr>
        <p:grpSpPr>
          <a:xfrm>
            <a:off x="4946201" y="406370"/>
            <a:ext cx="3382244" cy="2975810"/>
            <a:chOff x="793381" y="1412950"/>
            <a:chExt cx="3382244" cy="2975810"/>
          </a:xfrm>
        </p:grpSpPr>
        <p:grpSp>
          <p:nvGrpSpPr>
            <p:cNvPr id="21" name="Group 20"/>
            <p:cNvGrpSpPr/>
            <p:nvPr/>
          </p:nvGrpSpPr>
          <p:grpSpPr>
            <a:xfrm>
              <a:off x="1284670" y="2021707"/>
              <a:ext cx="2239703" cy="1987736"/>
              <a:chOff x="1088696" y="3397905"/>
              <a:chExt cx="2239703" cy="1987736"/>
            </a:xfrm>
          </p:grpSpPr>
          <p:sp>
            <p:nvSpPr>
              <p:cNvPr id="3" name="Isosceles Triangle 2"/>
              <p:cNvSpPr/>
              <p:nvPr/>
            </p:nvSpPr>
            <p:spPr>
              <a:xfrm>
                <a:off x="1284670" y="3565883"/>
                <a:ext cx="1959740" cy="1696575"/>
              </a:xfrm>
              <a:prstGeom prst="triangle">
                <a:avLst/>
              </a:prstGeom>
              <a:solidFill>
                <a:schemeClr val="tx2">
                  <a:lumMod val="40000"/>
                  <a:lumOff val="60000"/>
                </a:schemeClr>
              </a:solidFill>
              <a:ln w="1270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3"/>
              <p:cNvGrpSpPr/>
              <p:nvPr/>
            </p:nvGrpSpPr>
            <p:grpSpPr>
              <a:xfrm>
                <a:off x="1088696" y="5049686"/>
                <a:ext cx="2239703" cy="335955"/>
                <a:chOff x="2971800" y="2819400"/>
                <a:chExt cx="1021080" cy="182880"/>
              </a:xfrm>
            </p:grpSpPr>
            <p:sp>
              <p:nvSpPr>
                <p:cNvPr id="6" name="Oval 5"/>
                <p:cNvSpPr/>
                <p:nvPr/>
              </p:nvSpPr>
              <p:spPr>
                <a:xfrm>
                  <a:off x="2971800" y="2819400"/>
                  <a:ext cx="153162" cy="18288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3839718" y="2819400"/>
                  <a:ext cx="153162" cy="18288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 name="Oval 4"/>
              <p:cNvSpPr/>
              <p:nvPr/>
            </p:nvSpPr>
            <p:spPr>
              <a:xfrm>
                <a:off x="2090963" y="3397905"/>
                <a:ext cx="335955" cy="335955"/>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9" name="TextBox 38"/>
            <p:cNvSpPr txBox="1"/>
            <p:nvPr/>
          </p:nvSpPr>
          <p:spPr>
            <a:xfrm>
              <a:off x="3524373" y="3463651"/>
              <a:ext cx="651252" cy="584776"/>
            </a:xfrm>
            <a:prstGeom prst="rect">
              <a:avLst/>
            </a:prstGeom>
            <a:noFill/>
          </p:spPr>
          <p:txBody>
            <a:bodyPr wrap="square" rtlCol="0">
              <a:spAutoFit/>
            </a:bodyPr>
            <a:lstStyle/>
            <a:p>
              <a:r>
                <a:rPr lang="en-US" sz="3200" dirty="0" smtClean="0"/>
                <a:t>v</a:t>
              </a:r>
              <a:r>
                <a:rPr lang="en-US" sz="3200" baseline="-25000" dirty="0"/>
                <a:t>6</a:t>
              </a:r>
            </a:p>
          </p:txBody>
        </p:sp>
        <p:sp>
          <p:nvSpPr>
            <p:cNvPr id="40" name="TextBox 39"/>
            <p:cNvSpPr txBox="1"/>
            <p:nvPr/>
          </p:nvSpPr>
          <p:spPr>
            <a:xfrm>
              <a:off x="793381" y="3463651"/>
              <a:ext cx="651252" cy="584776"/>
            </a:xfrm>
            <a:prstGeom prst="rect">
              <a:avLst/>
            </a:prstGeom>
            <a:noFill/>
          </p:spPr>
          <p:txBody>
            <a:bodyPr wrap="square" rtlCol="0">
              <a:spAutoFit/>
            </a:bodyPr>
            <a:lstStyle/>
            <a:p>
              <a:r>
                <a:rPr lang="en-US" sz="3200" dirty="0" smtClean="0"/>
                <a:t>v</a:t>
              </a:r>
              <a:r>
                <a:rPr lang="en-US" sz="3200" baseline="-25000" dirty="0"/>
                <a:t>4</a:t>
              </a:r>
            </a:p>
          </p:txBody>
        </p:sp>
        <p:sp>
          <p:nvSpPr>
            <p:cNvPr id="41" name="TextBox 40"/>
            <p:cNvSpPr txBox="1"/>
            <p:nvPr/>
          </p:nvSpPr>
          <p:spPr>
            <a:xfrm>
              <a:off x="2263487" y="1412950"/>
              <a:ext cx="651252" cy="584776"/>
            </a:xfrm>
            <a:prstGeom prst="rect">
              <a:avLst/>
            </a:prstGeom>
            <a:noFill/>
          </p:spPr>
          <p:txBody>
            <a:bodyPr wrap="square" rtlCol="0">
              <a:spAutoFit/>
            </a:bodyPr>
            <a:lstStyle/>
            <a:p>
              <a:r>
                <a:rPr lang="en-US" sz="3200" dirty="0" smtClean="0"/>
                <a:t>v</a:t>
              </a:r>
              <a:r>
                <a:rPr lang="en-US" sz="3200" baseline="-25000" dirty="0"/>
                <a:t>5</a:t>
              </a:r>
            </a:p>
          </p:txBody>
        </p:sp>
        <p:sp>
          <p:nvSpPr>
            <p:cNvPr id="44" name="TextBox 43"/>
            <p:cNvSpPr txBox="1"/>
            <p:nvPr/>
          </p:nvSpPr>
          <p:spPr>
            <a:xfrm>
              <a:off x="1403746" y="2588847"/>
              <a:ext cx="651252" cy="584776"/>
            </a:xfrm>
            <a:prstGeom prst="rect">
              <a:avLst/>
            </a:prstGeom>
            <a:noFill/>
          </p:spPr>
          <p:txBody>
            <a:bodyPr wrap="square" rtlCol="0">
              <a:spAutoFit/>
            </a:bodyPr>
            <a:lstStyle/>
            <a:p>
              <a:r>
                <a:rPr lang="en-US" sz="3200" dirty="0" smtClean="0"/>
                <a:t>e</a:t>
              </a:r>
              <a:r>
                <a:rPr lang="en-US" sz="3200" baseline="-25000" dirty="0"/>
                <a:t>3</a:t>
              </a:r>
            </a:p>
          </p:txBody>
        </p:sp>
        <p:sp>
          <p:nvSpPr>
            <p:cNvPr id="46" name="TextBox 45"/>
            <p:cNvSpPr txBox="1"/>
            <p:nvPr/>
          </p:nvSpPr>
          <p:spPr>
            <a:xfrm>
              <a:off x="2263487" y="3803984"/>
              <a:ext cx="651252" cy="584776"/>
            </a:xfrm>
            <a:prstGeom prst="rect">
              <a:avLst/>
            </a:prstGeom>
            <a:noFill/>
          </p:spPr>
          <p:txBody>
            <a:bodyPr wrap="square" rtlCol="0">
              <a:spAutoFit/>
            </a:bodyPr>
            <a:lstStyle/>
            <a:p>
              <a:r>
                <a:rPr lang="en-US" sz="3200" dirty="0" smtClean="0"/>
                <a:t>e</a:t>
              </a:r>
              <a:r>
                <a:rPr lang="en-US" sz="3200" baseline="-25000" dirty="0"/>
                <a:t>5</a:t>
              </a:r>
            </a:p>
          </p:txBody>
        </p:sp>
        <p:sp>
          <p:nvSpPr>
            <p:cNvPr id="47" name="TextBox 46"/>
            <p:cNvSpPr txBox="1"/>
            <p:nvPr/>
          </p:nvSpPr>
          <p:spPr>
            <a:xfrm>
              <a:off x="2989958" y="2588847"/>
              <a:ext cx="651252" cy="584776"/>
            </a:xfrm>
            <a:prstGeom prst="rect">
              <a:avLst/>
            </a:prstGeom>
            <a:noFill/>
          </p:spPr>
          <p:txBody>
            <a:bodyPr wrap="square" rtlCol="0">
              <a:spAutoFit/>
            </a:bodyPr>
            <a:lstStyle/>
            <a:p>
              <a:r>
                <a:rPr lang="en-US" sz="3200" dirty="0" smtClean="0"/>
                <a:t>e</a:t>
              </a:r>
              <a:r>
                <a:rPr lang="en-US" sz="3200" baseline="-25000" dirty="0"/>
                <a:t>4</a:t>
              </a:r>
            </a:p>
          </p:txBody>
        </p:sp>
      </p:grpSp>
      <p:grpSp>
        <p:nvGrpSpPr>
          <p:cNvPr id="51" name="Group 50"/>
          <p:cNvGrpSpPr/>
          <p:nvPr/>
        </p:nvGrpSpPr>
        <p:grpSpPr>
          <a:xfrm>
            <a:off x="706671" y="406370"/>
            <a:ext cx="3409836" cy="2635477"/>
            <a:chOff x="5038682" y="1412950"/>
            <a:chExt cx="3409836" cy="2635477"/>
          </a:xfrm>
        </p:grpSpPr>
        <p:grpSp>
          <p:nvGrpSpPr>
            <p:cNvPr id="36" name="Group 35"/>
            <p:cNvGrpSpPr/>
            <p:nvPr/>
          </p:nvGrpSpPr>
          <p:grpSpPr>
            <a:xfrm>
              <a:off x="5537717" y="2021707"/>
              <a:ext cx="2239703" cy="1987736"/>
              <a:chOff x="4753821" y="2021707"/>
              <a:chExt cx="2239703" cy="1987736"/>
            </a:xfrm>
          </p:grpSpPr>
          <p:cxnSp>
            <p:nvCxnSpPr>
              <p:cNvPr id="29" name="Straight Connector 28"/>
              <p:cNvCxnSpPr/>
              <p:nvPr/>
            </p:nvCxnSpPr>
            <p:spPr>
              <a:xfrm>
                <a:off x="5933925" y="2176272"/>
                <a:ext cx="912912" cy="1655064"/>
              </a:xfrm>
              <a:prstGeom prst="line">
                <a:avLst/>
              </a:prstGeom>
              <a:ln w="127000">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4921799" y="2176272"/>
                <a:ext cx="1012126" cy="1655064"/>
              </a:xfrm>
              <a:prstGeom prst="line">
                <a:avLst/>
              </a:prstGeom>
              <a:ln w="127000">
                <a:solidFill>
                  <a:srgbClr val="008000"/>
                </a:solidFill>
              </a:ln>
            </p:spPr>
            <p:style>
              <a:lnRef idx="2">
                <a:schemeClr val="accent1"/>
              </a:lnRef>
              <a:fillRef idx="0">
                <a:schemeClr val="accent1"/>
              </a:fillRef>
              <a:effectRef idx="1">
                <a:schemeClr val="accent1"/>
              </a:effectRef>
              <a:fontRef idx="minor">
                <a:schemeClr val="tx1"/>
              </a:fontRef>
            </p:style>
          </p:cxnSp>
          <p:grpSp>
            <p:nvGrpSpPr>
              <p:cNvPr id="9" name="Group 8"/>
              <p:cNvGrpSpPr/>
              <p:nvPr/>
            </p:nvGrpSpPr>
            <p:grpSpPr>
              <a:xfrm>
                <a:off x="4753821" y="3673488"/>
                <a:ext cx="2239703" cy="335955"/>
                <a:chOff x="2971800" y="2819400"/>
                <a:chExt cx="1021080" cy="182880"/>
              </a:xfrm>
            </p:grpSpPr>
            <p:sp>
              <p:nvSpPr>
                <p:cNvPr id="10" name="Oval 9"/>
                <p:cNvSpPr/>
                <p:nvPr/>
              </p:nvSpPr>
              <p:spPr>
                <a:xfrm>
                  <a:off x="2971800" y="2819400"/>
                  <a:ext cx="153162" cy="18288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3839718" y="2819400"/>
                  <a:ext cx="153162" cy="18288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2" name="Oval 11"/>
              <p:cNvSpPr/>
              <p:nvPr/>
            </p:nvSpPr>
            <p:spPr>
              <a:xfrm>
                <a:off x="5756088" y="2021707"/>
                <a:ext cx="335955" cy="335955"/>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8" name="TextBox 37"/>
            <p:cNvSpPr txBox="1"/>
            <p:nvPr/>
          </p:nvSpPr>
          <p:spPr>
            <a:xfrm>
              <a:off x="5038682" y="3463651"/>
              <a:ext cx="651252" cy="584776"/>
            </a:xfrm>
            <a:prstGeom prst="rect">
              <a:avLst/>
            </a:prstGeom>
            <a:noFill/>
          </p:spPr>
          <p:txBody>
            <a:bodyPr wrap="square" rtlCol="0">
              <a:spAutoFit/>
            </a:bodyPr>
            <a:lstStyle/>
            <a:p>
              <a:r>
                <a:rPr lang="en-US" sz="3200" dirty="0" smtClean="0"/>
                <a:t>v</a:t>
              </a:r>
              <a:r>
                <a:rPr lang="en-US" sz="3200" baseline="-25000" dirty="0"/>
                <a:t>1</a:t>
              </a:r>
            </a:p>
          </p:txBody>
        </p:sp>
        <p:sp>
          <p:nvSpPr>
            <p:cNvPr id="42" name="TextBox 41"/>
            <p:cNvSpPr txBox="1"/>
            <p:nvPr/>
          </p:nvSpPr>
          <p:spPr>
            <a:xfrm>
              <a:off x="6531117" y="1412950"/>
              <a:ext cx="651252" cy="584776"/>
            </a:xfrm>
            <a:prstGeom prst="rect">
              <a:avLst/>
            </a:prstGeom>
            <a:noFill/>
          </p:spPr>
          <p:txBody>
            <a:bodyPr wrap="square" rtlCol="0">
              <a:spAutoFit/>
            </a:bodyPr>
            <a:lstStyle/>
            <a:p>
              <a:r>
                <a:rPr lang="en-US" sz="3200" dirty="0" smtClean="0"/>
                <a:t>v</a:t>
              </a:r>
              <a:r>
                <a:rPr lang="en-US" sz="3200" baseline="-25000" dirty="0"/>
                <a:t>2</a:t>
              </a:r>
            </a:p>
          </p:txBody>
        </p:sp>
        <p:sp>
          <p:nvSpPr>
            <p:cNvPr id="43" name="TextBox 42"/>
            <p:cNvSpPr txBox="1"/>
            <p:nvPr/>
          </p:nvSpPr>
          <p:spPr>
            <a:xfrm>
              <a:off x="7797266" y="3463651"/>
              <a:ext cx="651252" cy="584776"/>
            </a:xfrm>
            <a:prstGeom prst="rect">
              <a:avLst/>
            </a:prstGeom>
            <a:noFill/>
          </p:spPr>
          <p:txBody>
            <a:bodyPr wrap="square" rtlCol="0">
              <a:spAutoFit/>
            </a:bodyPr>
            <a:lstStyle/>
            <a:p>
              <a:r>
                <a:rPr lang="en-US" sz="3200" dirty="0" smtClean="0"/>
                <a:t>v</a:t>
              </a:r>
              <a:r>
                <a:rPr lang="en-US" sz="3200" baseline="-25000" dirty="0"/>
                <a:t>3</a:t>
              </a:r>
            </a:p>
          </p:txBody>
        </p:sp>
        <p:sp>
          <p:nvSpPr>
            <p:cNvPr id="48" name="TextBox 47"/>
            <p:cNvSpPr txBox="1"/>
            <p:nvPr/>
          </p:nvSpPr>
          <p:spPr>
            <a:xfrm>
              <a:off x="5598375" y="2588847"/>
              <a:ext cx="651252" cy="584776"/>
            </a:xfrm>
            <a:prstGeom prst="rect">
              <a:avLst/>
            </a:prstGeom>
            <a:noFill/>
          </p:spPr>
          <p:txBody>
            <a:bodyPr wrap="square" rtlCol="0">
              <a:spAutoFit/>
            </a:bodyPr>
            <a:lstStyle/>
            <a:p>
              <a:r>
                <a:rPr lang="en-US" sz="3200" dirty="0"/>
                <a:t>e</a:t>
              </a:r>
              <a:r>
                <a:rPr lang="en-US" sz="3200" baseline="-25000" dirty="0" smtClean="0"/>
                <a:t>1</a:t>
              </a:r>
              <a:endParaRPr lang="en-US" sz="3200" baseline="-25000" dirty="0"/>
            </a:p>
          </p:txBody>
        </p:sp>
        <p:sp>
          <p:nvSpPr>
            <p:cNvPr id="49" name="TextBox 48"/>
            <p:cNvSpPr txBox="1"/>
            <p:nvPr/>
          </p:nvSpPr>
          <p:spPr>
            <a:xfrm>
              <a:off x="7206718" y="2588847"/>
              <a:ext cx="651252" cy="584776"/>
            </a:xfrm>
            <a:prstGeom prst="rect">
              <a:avLst/>
            </a:prstGeom>
            <a:noFill/>
          </p:spPr>
          <p:txBody>
            <a:bodyPr wrap="square" rtlCol="0">
              <a:spAutoFit/>
            </a:bodyPr>
            <a:lstStyle/>
            <a:p>
              <a:r>
                <a:rPr lang="en-US" sz="3200" dirty="0" smtClean="0"/>
                <a:t>e</a:t>
              </a:r>
              <a:r>
                <a:rPr lang="en-US" sz="3200" baseline="-25000" dirty="0"/>
                <a:t>2</a:t>
              </a:r>
            </a:p>
          </p:txBody>
        </p:sp>
      </p:grpSp>
      <p:sp>
        <p:nvSpPr>
          <p:cNvPr id="8" name="Rectangle 7"/>
          <p:cNvSpPr/>
          <p:nvPr/>
        </p:nvSpPr>
        <p:spPr>
          <a:xfrm>
            <a:off x="112722" y="146395"/>
            <a:ext cx="9031277" cy="523220"/>
          </a:xfrm>
          <a:prstGeom prst="rect">
            <a:avLst/>
          </a:prstGeom>
        </p:spPr>
        <p:txBody>
          <a:bodyPr wrap="square">
            <a:spAutoFit/>
          </a:bodyPr>
          <a:lstStyle/>
          <a:p>
            <a:pPr algn="ctr"/>
            <a:r>
              <a:rPr lang="en-US" sz="2800" dirty="0" smtClean="0"/>
              <a:t>Counting number of connected components using homology</a:t>
            </a:r>
          </a:p>
        </p:txBody>
      </p:sp>
      <p:sp>
        <p:nvSpPr>
          <p:cNvPr id="2" name="Rectangle 1"/>
          <p:cNvSpPr/>
          <p:nvPr/>
        </p:nvSpPr>
        <p:spPr>
          <a:xfrm>
            <a:off x="264519" y="3602667"/>
            <a:ext cx="8879479" cy="1077218"/>
          </a:xfrm>
          <a:prstGeom prst="rect">
            <a:avLst/>
          </a:prstGeom>
        </p:spPr>
        <p:txBody>
          <a:bodyPr wrap="square">
            <a:spAutoFit/>
          </a:bodyPr>
          <a:lstStyle/>
          <a:p>
            <a:r>
              <a:rPr lang="en-US" sz="3200" dirty="0" smtClean="0">
                <a:solidFill>
                  <a:srgbClr val="660066"/>
                </a:solidFill>
                <a:sym typeface="Wingdings"/>
              </a:rPr>
              <a:t>Z</a:t>
            </a:r>
            <a:r>
              <a:rPr lang="en-US" sz="3200" baseline="-25000" dirty="0" smtClean="0">
                <a:solidFill>
                  <a:srgbClr val="660066"/>
                </a:solidFill>
                <a:sym typeface="Wingdings"/>
              </a:rPr>
              <a:t>0</a:t>
            </a:r>
            <a:r>
              <a:rPr lang="en-US" sz="3200" dirty="0" smtClean="0">
                <a:sym typeface="Wingdings"/>
              </a:rPr>
              <a:t>/</a:t>
            </a:r>
            <a:r>
              <a:rPr lang="en-US" sz="3200" dirty="0" smtClean="0">
                <a:solidFill>
                  <a:srgbClr val="008000"/>
                </a:solidFill>
              </a:rPr>
              <a:t>B</a:t>
            </a:r>
            <a:r>
              <a:rPr lang="en-US" sz="3200" baseline="-25000" dirty="0" smtClean="0">
                <a:solidFill>
                  <a:srgbClr val="008000"/>
                </a:solidFill>
              </a:rPr>
              <a:t>0</a:t>
            </a:r>
            <a:r>
              <a:rPr lang="en-US" sz="3200" dirty="0" smtClean="0"/>
              <a:t> = &lt;</a:t>
            </a:r>
            <a:r>
              <a:rPr lang="en-US" sz="3200" dirty="0" smtClean="0">
                <a:solidFill>
                  <a:srgbClr val="660066"/>
                </a:solidFill>
              </a:rPr>
              <a:t>v</a:t>
            </a:r>
            <a:r>
              <a:rPr lang="en-US" sz="3200" baseline="-25000" dirty="0" smtClean="0">
                <a:solidFill>
                  <a:srgbClr val="660066"/>
                </a:solidFill>
              </a:rPr>
              <a:t>1</a:t>
            </a:r>
            <a:r>
              <a:rPr lang="en-US" sz="3200" dirty="0" smtClean="0">
                <a:solidFill>
                  <a:srgbClr val="660066"/>
                </a:solidFill>
              </a:rPr>
              <a:t>, v</a:t>
            </a:r>
            <a:r>
              <a:rPr lang="en-US" sz="3200" baseline="-25000" dirty="0" smtClean="0">
                <a:solidFill>
                  <a:srgbClr val="660066"/>
                </a:solidFill>
              </a:rPr>
              <a:t>2</a:t>
            </a:r>
            <a:r>
              <a:rPr lang="en-US" sz="3200" dirty="0" smtClean="0">
                <a:solidFill>
                  <a:srgbClr val="660066"/>
                </a:solidFill>
              </a:rPr>
              <a:t>, v</a:t>
            </a:r>
            <a:r>
              <a:rPr lang="en-US" sz="3200" baseline="-25000" dirty="0" smtClean="0">
                <a:solidFill>
                  <a:srgbClr val="660066"/>
                </a:solidFill>
              </a:rPr>
              <a:t>3</a:t>
            </a:r>
            <a:r>
              <a:rPr lang="en-US" sz="3200" dirty="0" smtClean="0">
                <a:solidFill>
                  <a:srgbClr val="660066"/>
                </a:solidFill>
              </a:rPr>
              <a:t>, v</a:t>
            </a:r>
            <a:r>
              <a:rPr lang="en-US" sz="3200" baseline="-25000" dirty="0" smtClean="0">
                <a:solidFill>
                  <a:srgbClr val="660066"/>
                </a:solidFill>
              </a:rPr>
              <a:t>4</a:t>
            </a:r>
            <a:r>
              <a:rPr lang="en-US" sz="3200" dirty="0" smtClean="0">
                <a:solidFill>
                  <a:srgbClr val="660066"/>
                </a:solidFill>
              </a:rPr>
              <a:t>, v</a:t>
            </a:r>
            <a:r>
              <a:rPr lang="en-US" sz="3200" baseline="-25000" dirty="0" smtClean="0">
                <a:solidFill>
                  <a:srgbClr val="660066"/>
                </a:solidFill>
              </a:rPr>
              <a:t>5</a:t>
            </a:r>
            <a:r>
              <a:rPr lang="en-US" sz="3200" dirty="0" smtClean="0">
                <a:solidFill>
                  <a:srgbClr val="660066"/>
                </a:solidFill>
              </a:rPr>
              <a:t>, v</a:t>
            </a:r>
            <a:r>
              <a:rPr lang="en-US" sz="3200" baseline="-25000" dirty="0" smtClean="0">
                <a:solidFill>
                  <a:srgbClr val="660066"/>
                </a:solidFill>
              </a:rPr>
              <a:t>6 </a:t>
            </a:r>
            <a:r>
              <a:rPr lang="en-US" sz="3200" dirty="0" smtClean="0">
                <a:solidFill>
                  <a:srgbClr val="008000"/>
                </a:solidFill>
              </a:rPr>
              <a:t>: v</a:t>
            </a:r>
            <a:r>
              <a:rPr lang="en-US" sz="3200" baseline="-25000" dirty="0" smtClean="0">
                <a:solidFill>
                  <a:srgbClr val="008000"/>
                </a:solidFill>
              </a:rPr>
              <a:t>1</a:t>
            </a:r>
            <a:r>
              <a:rPr lang="en-US" sz="3200" dirty="0" smtClean="0">
                <a:solidFill>
                  <a:srgbClr val="008000"/>
                </a:solidFill>
              </a:rPr>
              <a:t> + v</a:t>
            </a:r>
            <a:r>
              <a:rPr lang="en-US" sz="3200" baseline="-25000" dirty="0" smtClean="0">
                <a:solidFill>
                  <a:srgbClr val="008000"/>
                </a:solidFill>
              </a:rPr>
              <a:t>2 </a:t>
            </a:r>
            <a:r>
              <a:rPr lang="en-US" sz="3200" dirty="0" smtClean="0">
                <a:solidFill>
                  <a:srgbClr val="008000"/>
                </a:solidFill>
              </a:rPr>
              <a:t>= 0, v</a:t>
            </a:r>
            <a:r>
              <a:rPr lang="en-US" sz="3200" baseline="-25000" dirty="0">
                <a:solidFill>
                  <a:srgbClr val="008000"/>
                </a:solidFill>
              </a:rPr>
              <a:t>2</a:t>
            </a:r>
            <a:r>
              <a:rPr lang="en-US" sz="3200" dirty="0" smtClean="0">
                <a:solidFill>
                  <a:srgbClr val="008000"/>
                </a:solidFill>
              </a:rPr>
              <a:t> + v</a:t>
            </a:r>
            <a:r>
              <a:rPr lang="en-US" sz="3200" baseline="-25000" dirty="0">
                <a:solidFill>
                  <a:srgbClr val="008000"/>
                </a:solidFill>
              </a:rPr>
              <a:t>3</a:t>
            </a:r>
            <a:r>
              <a:rPr lang="en-US" sz="3200" baseline="-25000" dirty="0" smtClean="0">
                <a:solidFill>
                  <a:srgbClr val="008000"/>
                </a:solidFill>
              </a:rPr>
              <a:t> </a:t>
            </a:r>
            <a:r>
              <a:rPr lang="en-US" sz="3200" dirty="0" smtClean="0">
                <a:solidFill>
                  <a:srgbClr val="008000"/>
                </a:solidFill>
              </a:rPr>
              <a:t>= 0, </a:t>
            </a:r>
          </a:p>
          <a:p>
            <a:r>
              <a:rPr lang="en-US" sz="3200" dirty="0">
                <a:solidFill>
                  <a:srgbClr val="008000"/>
                </a:solidFill>
              </a:rPr>
              <a:t> </a:t>
            </a:r>
            <a:r>
              <a:rPr lang="en-US" sz="3200" dirty="0" smtClean="0">
                <a:solidFill>
                  <a:srgbClr val="008000"/>
                </a:solidFill>
              </a:rPr>
              <a:t>                                  v</a:t>
            </a:r>
            <a:r>
              <a:rPr lang="en-US" sz="3200" baseline="-25000" dirty="0" smtClean="0">
                <a:solidFill>
                  <a:srgbClr val="008000"/>
                </a:solidFill>
              </a:rPr>
              <a:t>4</a:t>
            </a:r>
            <a:r>
              <a:rPr lang="en-US" sz="3200" dirty="0" smtClean="0">
                <a:solidFill>
                  <a:srgbClr val="008000"/>
                </a:solidFill>
              </a:rPr>
              <a:t> + v</a:t>
            </a:r>
            <a:r>
              <a:rPr lang="en-US" sz="3200" baseline="-25000" dirty="0">
                <a:solidFill>
                  <a:srgbClr val="008000"/>
                </a:solidFill>
              </a:rPr>
              <a:t>5</a:t>
            </a:r>
            <a:r>
              <a:rPr lang="en-US" sz="3200" baseline="-25000" dirty="0" smtClean="0">
                <a:solidFill>
                  <a:srgbClr val="008000"/>
                </a:solidFill>
              </a:rPr>
              <a:t> </a:t>
            </a:r>
            <a:r>
              <a:rPr lang="en-US" sz="3200" dirty="0" smtClean="0">
                <a:solidFill>
                  <a:srgbClr val="008000"/>
                </a:solidFill>
              </a:rPr>
              <a:t>= 0, v</a:t>
            </a:r>
            <a:r>
              <a:rPr lang="en-US" sz="3200" baseline="-25000" dirty="0" smtClean="0">
                <a:solidFill>
                  <a:srgbClr val="008000"/>
                </a:solidFill>
              </a:rPr>
              <a:t>5</a:t>
            </a:r>
            <a:r>
              <a:rPr lang="en-US" sz="3200" dirty="0" smtClean="0">
                <a:solidFill>
                  <a:srgbClr val="008000"/>
                </a:solidFill>
              </a:rPr>
              <a:t> + v</a:t>
            </a:r>
            <a:r>
              <a:rPr lang="en-US" sz="3200" baseline="-25000" dirty="0">
                <a:solidFill>
                  <a:srgbClr val="008000"/>
                </a:solidFill>
              </a:rPr>
              <a:t>6</a:t>
            </a:r>
            <a:r>
              <a:rPr lang="en-US" sz="3200" baseline="-25000" dirty="0" smtClean="0">
                <a:solidFill>
                  <a:srgbClr val="008000"/>
                </a:solidFill>
              </a:rPr>
              <a:t> </a:t>
            </a:r>
            <a:r>
              <a:rPr lang="en-US" sz="3200" dirty="0" smtClean="0">
                <a:solidFill>
                  <a:srgbClr val="008000"/>
                </a:solidFill>
              </a:rPr>
              <a:t>= 0, v</a:t>
            </a:r>
            <a:r>
              <a:rPr lang="en-US" sz="3200" baseline="-25000" dirty="0" smtClean="0">
                <a:solidFill>
                  <a:srgbClr val="008000"/>
                </a:solidFill>
              </a:rPr>
              <a:t>4</a:t>
            </a:r>
            <a:r>
              <a:rPr lang="en-US" sz="3200" dirty="0" smtClean="0">
                <a:solidFill>
                  <a:srgbClr val="008000"/>
                </a:solidFill>
              </a:rPr>
              <a:t> + v</a:t>
            </a:r>
            <a:r>
              <a:rPr lang="en-US" sz="3200" baseline="-25000" dirty="0">
                <a:solidFill>
                  <a:srgbClr val="008000"/>
                </a:solidFill>
              </a:rPr>
              <a:t>6</a:t>
            </a:r>
            <a:r>
              <a:rPr lang="en-US" sz="3200" baseline="-25000" dirty="0" smtClean="0">
                <a:solidFill>
                  <a:srgbClr val="008000"/>
                </a:solidFill>
              </a:rPr>
              <a:t> </a:t>
            </a:r>
            <a:r>
              <a:rPr lang="en-US" sz="3200" dirty="0" smtClean="0">
                <a:solidFill>
                  <a:srgbClr val="008000"/>
                </a:solidFill>
              </a:rPr>
              <a:t>= 0</a:t>
            </a:r>
            <a:r>
              <a:rPr lang="en-US" sz="3200" dirty="0" smtClean="0"/>
              <a:t>&gt;</a:t>
            </a:r>
            <a:endParaRPr lang="en-US" sz="3200" baseline="-25000" dirty="0" smtClean="0"/>
          </a:p>
        </p:txBody>
      </p:sp>
    </p:spTree>
    <p:extLst>
      <p:ext uri="{BB962C8B-B14F-4D97-AF65-F5344CB8AC3E}">
        <p14:creationId xmlns:p14="http://schemas.microsoft.com/office/powerpoint/2010/main" val="143304806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p:cNvGrpSpPr/>
          <p:nvPr/>
        </p:nvGrpSpPr>
        <p:grpSpPr>
          <a:xfrm>
            <a:off x="4946201" y="406370"/>
            <a:ext cx="3382244" cy="2975810"/>
            <a:chOff x="793381" y="1412950"/>
            <a:chExt cx="3382244" cy="2975810"/>
          </a:xfrm>
        </p:grpSpPr>
        <p:grpSp>
          <p:nvGrpSpPr>
            <p:cNvPr id="21" name="Group 20"/>
            <p:cNvGrpSpPr/>
            <p:nvPr/>
          </p:nvGrpSpPr>
          <p:grpSpPr>
            <a:xfrm>
              <a:off x="1284670" y="2021707"/>
              <a:ext cx="2239703" cy="1987736"/>
              <a:chOff x="1088696" y="3397905"/>
              <a:chExt cx="2239703" cy="1987736"/>
            </a:xfrm>
          </p:grpSpPr>
          <p:sp>
            <p:nvSpPr>
              <p:cNvPr id="3" name="Isosceles Triangle 2"/>
              <p:cNvSpPr/>
              <p:nvPr/>
            </p:nvSpPr>
            <p:spPr>
              <a:xfrm>
                <a:off x="1284670" y="3565883"/>
                <a:ext cx="1959740" cy="1696575"/>
              </a:xfrm>
              <a:prstGeom prst="triangle">
                <a:avLst/>
              </a:prstGeom>
              <a:solidFill>
                <a:schemeClr val="tx2">
                  <a:lumMod val="40000"/>
                  <a:lumOff val="60000"/>
                </a:schemeClr>
              </a:solidFill>
              <a:ln w="1270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3"/>
              <p:cNvGrpSpPr/>
              <p:nvPr/>
            </p:nvGrpSpPr>
            <p:grpSpPr>
              <a:xfrm>
                <a:off x="1088696" y="5049686"/>
                <a:ext cx="2239703" cy="335955"/>
                <a:chOff x="2971800" y="2819400"/>
                <a:chExt cx="1021080" cy="182880"/>
              </a:xfrm>
            </p:grpSpPr>
            <p:sp>
              <p:nvSpPr>
                <p:cNvPr id="6" name="Oval 5"/>
                <p:cNvSpPr/>
                <p:nvPr/>
              </p:nvSpPr>
              <p:spPr>
                <a:xfrm>
                  <a:off x="2971800" y="2819400"/>
                  <a:ext cx="153162" cy="18288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3839718" y="2819400"/>
                  <a:ext cx="153162" cy="18288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 name="Oval 4"/>
              <p:cNvSpPr/>
              <p:nvPr/>
            </p:nvSpPr>
            <p:spPr>
              <a:xfrm>
                <a:off x="2090963" y="3397905"/>
                <a:ext cx="335955" cy="335955"/>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9" name="TextBox 38"/>
            <p:cNvSpPr txBox="1"/>
            <p:nvPr/>
          </p:nvSpPr>
          <p:spPr>
            <a:xfrm>
              <a:off x="3524373" y="3463651"/>
              <a:ext cx="651252" cy="584776"/>
            </a:xfrm>
            <a:prstGeom prst="rect">
              <a:avLst/>
            </a:prstGeom>
            <a:noFill/>
          </p:spPr>
          <p:txBody>
            <a:bodyPr wrap="square" rtlCol="0">
              <a:spAutoFit/>
            </a:bodyPr>
            <a:lstStyle/>
            <a:p>
              <a:r>
                <a:rPr lang="en-US" sz="3200" dirty="0" smtClean="0"/>
                <a:t>v</a:t>
              </a:r>
              <a:r>
                <a:rPr lang="en-US" sz="3200" baseline="-25000" dirty="0"/>
                <a:t>6</a:t>
              </a:r>
            </a:p>
          </p:txBody>
        </p:sp>
        <p:sp>
          <p:nvSpPr>
            <p:cNvPr id="40" name="TextBox 39"/>
            <p:cNvSpPr txBox="1"/>
            <p:nvPr/>
          </p:nvSpPr>
          <p:spPr>
            <a:xfrm>
              <a:off x="793381" y="3463651"/>
              <a:ext cx="651252" cy="584776"/>
            </a:xfrm>
            <a:prstGeom prst="rect">
              <a:avLst/>
            </a:prstGeom>
            <a:noFill/>
          </p:spPr>
          <p:txBody>
            <a:bodyPr wrap="square" rtlCol="0">
              <a:spAutoFit/>
            </a:bodyPr>
            <a:lstStyle/>
            <a:p>
              <a:r>
                <a:rPr lang="en-US" sz="3200" dirty="0" smtClean="0"/>
                <a:t>v</a:t>
              </a:r>
              <a:r>
                <a:rPr lang="en-US" sz="3200" baseline="-25000" dirty="0"/>
                <a:t>4</a:t>
              </a:r>
            </a:p>
          </p:txBody>
        </p:sp>
        <p:sp>
          <p:nvSpPr>
            <p:cNvPr id="41" name="TextBox 40"/>
            <p:cNvSpPr txBox="1"/>
            <p:nvPr/>
          </p:nvSpPr>
          <p:spPr>
            <a:xfrm>
              <a:off x="2263487" y="1412950"/>
              <a:ext cx="651252" cy="584776"/>
            </a:xfrm>
            <a:prstGeom prst="rect">
              <a:avLst/>
            </a:prstGeom>
            <a:noFill/>
          </p:spPr>
          <p:txBody>
            <a:bodyPr wrap="square" rtlCol="0">
              <a:spAutoFit/>
            </a:bodyPr>
            <a:lstStyle/>
            <a:p>
              <a:r>
                <a:rPr lang="en-US" sz="3200" dirty="0" smtClean="0"/>
                <a:t>v</a:t>
              </a:r>
              <a:r>
                <a:rPr lang="en-US" sz="3200" baseline="-25000" dirty="0"/>
                <a:t>5</a:t>
              </a:r>
            </a:p>
          </p:txBody>
        </p:sp>
        <p:sp>
          <p:nvSpPr>
            <p:cNvPr id="44" name="TextBox 43"/>
            <p:cNvSpPr txBox="1"/>
            <p:nvPr/>
          </p:nvSpPr>
          <p:spPr>
            <a:xfrm>
              <a:off x="1403746" y="2588847"/>
              <a:ext cx="651252" cy="584776"/>
            </a:xfrm>
            <a:prstGeom prst="rect">
              <a:avLst/>
            </a:prstGeom>
            <a:noFill/>
          </p:spPr>
          <p:txBody>
            <a:bodyPr wrap="square" rtlCol="0">
              <a:spAutoFit/>
            </a:bodyPr>
            <a:lstStyle/>
            <a:p>
              <a:r>
                <a:rPr lang="en-US" sz="3200" dirty="0" smtClean="0"/>
                <a:t>e</a:t>
              </a:r>
              <a:r>
                <a:rPr lang="en-US" sz="3200" baseline="-25000" dirty="0"/>
                <a:t>3</a:t>
              </a:r>
            </a:p>
          </p:txBody>
        </p:sp>
        <p:sp>
          <p:nvSpPr>
            <p:cNvPr id="46" name="TextBox 45"/>
            <p:cNvSpPr txBox="1"/>
            <p:nvPr/>
          </p:nvSpPr>
          <p:spPr>
            <a:xfrm>
              <a:off x="2263487" y="3803984"/>
              <a:ext cx="651252" cy="584776"/>
            </a:xfrm>
            <a:prstGeom prst="rect">
              <a:avLst/>
            </a:prstGeom>
            <a:noFill/>
          </p:spPr>
          <p:txBody>
            <a:bodyPr wrap="square" rtlCol="0">
              <a:spAutoFit/>
            </a:bodyPr>
            <a:lstStyle/>
            <a:p>
              <a:r>
                <a:rPr lang="en-US" sz="3200" dirty="0" smtClean="0"/>
                <a:t>e</a:t>
              </a:r>
              <a:r>
                <a:rPr lang="en-US" sz="3200" baseline="-25000" dirty="0"/>
                <a:t>5</a:t>
              </a:r>
            </a:p>
          </p:txBody>
        </p:sp>
        <p:sp>
          <p:nvSpPr>
            <p:cNvPr id="47" name="TextBox 46"/>
            <p:cNvSpPr txBox="1"/>
            <p:nvPr/>
          </p:nvSpPr>
          <p:spPr>
            <a:xfrm>
              <a:off x="2989958" y="2588847"/>
              <a:ext cx="651252" cy="584776"/>
            </a:xfrm>
            <a:prstGeom prst="rect">
              <a:avLst/>
            </a:prstGeom>
            <a:noFill/>
          </p:spPr>
          <p:txBody>
            <a:bodyPr wrap="square" rtlCol="0">
              <a:spAutoFit/>
            </a:bodyPr>
            <a:lstStyle/>
            <a:p>
              <a:r>
                <a:rPr lang="en-US" sz="3200" dirty="0" smtClean="0"/>
                <a:t>e</a:t>
              </a:r>
              <a:r>
                <a:rPr lang="en-US" sz="3200" baseline="-25000" dirty="0"/>
                <a:t>4</a:t>
              </a:r>
            </a:p>
          </p:txBody>
        </p:sp>
      </p:grpSp>
      <p:grpSp>
        <p:nvGrpSpPr>
          <p:cNvPr id="51" name="Group 50"/>
          <p:cNvGrpSpPr/>
          <p:nvPr/>
        </p:nvGrpSpPr>
        <p:grpSpPr>
          <a:xfrm>
            <a:off x="706671" y="406370"/>
            <a:ext cx="3409836" cy="2635477"/>
            <a:chOff x="5038682" y="1412950"/>
            <a:chExt cx="3409836" cy="2635477"/>
          </a:xfrm>
        </p:grpSpPr>
        <p:grpSp>
          <p:nvGrpSpPr>
            <p:cNvPr id="36" name="Group 35"/>
            <p:cNvGrpSpPr/>
            <p:nvPr/>
          </p:nvGrpSpPr>
          <p:grpSpPr>
            <a:xfrm>
              <a:off x="5537717" y="2021707"/>
              <a:ext cx="2239703" cy="1987736"/>
              <a:chOff x="4753821" y="2021707"/>
              <a:chExt cx="2239703" cy="1987736"/>
            </a:xfrm>
          </p:grpSpPr>
          <p:cxnSp>
            <p:nvCxnSpPr>
              <p:cNvPr id="29" name="Straight Connector 28"/>
              <p:cNvCxnSpPr/>
              <p:nvPr/>
            </p:nvCxnSpPr>
            <p:spPr>
              <a:xfrm>
                <a:off x="5933925" y="2176272"/>
                <a:ext cx="912912" cy="1655064"/>
              </a:xfrm>
              <a:prstGeom prst="line">
                <a:avLst/>
              </a:prstGeom>
              <a:ln w="127000">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4921799" y="2176272"/>
                <a:ext cx="1012126" cy="1655064"/>
              </a:xfrm>
              <a:prstGeom prst="line">
                <a:avLst/>
              </a:prstGeom>
              <a:ln w="127000">
                <a:solidFill>
                  <a:srgbClr val="008000"/>
                </a:solidFill>
              </a:ln>
            </p:spPr>
            <p:style>
              <a:lnRef idx="2">
                <a:schemeClr val="accent1"/>
              </a:lnRef>
              <a:fillRef idx="0">
                <a:schemeClr val="accent1"/>
              </a:fillRef>
              <a:effectRef idx="1">
                <a:schemeClr val="accent1"/>
              </a:effectRef>
              <a:fontRef idx="minor">
                <a:schemeClr val="tx1"/>
              </a:fontRef>
            </p:style>
          </p:cxnSp>
          <p:grpSp>
            <p:nvGrpSpPr>
              <p:cNvPr id="9" name="Group 8"/>
              <p:cNvGrpSpPr/>
              <p:nvPr/>
            </p:nvGrpSpPr>
            <p:grpSpPr>
              <a:xfrm>
                <a:off x="4753821" y="3673488"/>
                <a:ext cx="2239703" cy="335955"/>
                <a:chOff x="2971800" y="2819400"/>
                <a:chExt cx="1021080" cy="182880"/>
              </a:xfrm>
            </p:grpSpPr>
            <p:sp>
              <p:nvSpPr>
                <p:cNvPr id="10" name="Oval 9"/>
                <p:cNvSpPr/>
                <p:nvPr/>
              </p:nvSpPr>
              <p:spPr>
                <a:xfrm>
                  <a:off x="2971800" y="2819400"/>
                  <a:ext cx="153162" cy="18288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3839718" y="2819400"/>
                  <a:ext cx="153162" cy="18288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2" name="Oval 11"/>
              <p:cNvSpPr/>
              <p:nvPr/>
            </p:nvSpPr>
            <p:spPr>
              <a:xfrm>
                <a:off x="5756088" y="2021707"/>
                <a:ext cx="335955" cy="335955"/>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8" name="TextBox 37"/>
            <p:cNvSpPr txBox="1"/>
            <p:nvPr/>
          </p:nvSpPr>
          <p:spPr>
            <a:xfrm>
              <a:off x="5038682" y="3463651"/>
              <a:ext cx="651252" cy="584776"/>
            </a:xfrm>
            <a:prstGeom prst="rect">
              <a:avLst/>
            </a:prstGeom>
            <a:noFill/>
          </p:spPr>
          <p:txBody>
            <a:bodyPr wrap="square" rtlCol="0">
              <a:spAutoFit/>
            </a:bodyPr>
            <a:lstStyle/>
            <a:p>
              <a:r>
                <a:rPr lang="en-US" sz="3200" dirty="0" smtClean="0"/>
                <a:t>v</a:t>
              </a:r>
              <a:r>
                <a:rPr lang="en-US" sz="3200" baseline="-25000" dirty="0"/>
                <a:t>1</a:t>
              </a:r>
            </a:p>
          </p:txBody>
        </p:sp>
        <p:sp>
          <p:nvSpPr>
            <p:cNvPr id="42" name="TextBox 41"/>
            <p:cNvSpPr txBox="1"/>
            <p:nvPr/>
          </p:nvSpPr>
          <p:spPr>
            <a:xfrm>
              <a:off x="6531117" y="1412950"/>
              <a:ext cx="651252" cy="584776"/>
            </a:xfrm>
            <a:prstGeom prst="rect">
              <a:avLst/>
            </a:prstGeom>
            <a:noFill/>
          </p:spPr>
          <p:txBody>
            <a:bodyPr wrap="square" rtlCol="0">
              <a:spAutoFit/>
            </a:bodyPr>
            <a:lstStyle/>
            <a:p>
              <a:r>
                <a:rPr lang="en-US" sz="3200" dirty="0" smtClean="0"/>
                <a:t>v</a:t>
              </a:r>
              <a:r>
                <a:rPr lang="en-US" sz="3200" baseline="-25000" dirty="0"/>
                <a:t>2</a:t>
              </a:r>
            </a:p>
          </p:txBody>
        </p:sp>
        <p:sp>
          <p:nvSpPr>
            <p:cNvPr id="43" name="TextBox 42"/>
            <p:cNvSpPr txBox="1"/>
            <p:nvPr/>
          </p:nvSpPr>
          <p:spPr>
            <a:xfrm>
              <a:off x="7797266" y="3463651"/>
              <a:ext cx="651252" cy="584776"/>
            </a:xfrm>
            <a:prstGeom prst="rect">
              <a:avLst/>
            </a:prstGeom>
            <a:noFill/>
          </p:spPr>
          <p:txBody>
            <a:bodyPr wrap="square" rtlCol="0">
              <a:spAutoFit/>
            </a:bodyPr>
            <a:lstStyle/>
            <a:p>
              <a:r>
                <a:rPr lang="en-US" sz="3200" dirty="0" smtClean="0"/>
                <a:t>v</a:t>
              </a:r>
              <a:r>
                <a:rPr lang="en-US" sz="3200" baseline="-25000" dirty="0"/>
                <a:t>3</a:t>
              </a:r>
            </a:p>
          </p:txBody>
        </p:sp>
        <p:sp>
          <p:nvSpPr>
            <p:cNvPr id="48" name="TextBox 47"/>
            <p:cNvSpPr txBox="1"/>
            <p:nvPr/>
          </p:nvSpPr>
          <p:spPr>
            <a:xfrm>
              <a:off x="5598375" y="2588847"/>
              <a:ext cx="651252" cy="584776"/>
            </a:xfrm>
            <a:prstGeom prst="rect">
              <a:avLst/>
            </a:prstGeom>
            <a:noFill/>
          </p:spPr>
          <p:txBody>
            <a:bodyPr wrap="square" rtlCol="0">
              <a:spAutoFit/>
            </a:bodyPr>
            <a:lstStyle/>
            <a:p>
              <a:r>
                <a:rPr lang="en-US" sz="3200" dirty="0"/>
                <a:t>e</a:t>
              </a:r>
              <a:r>
                <a:rPr lang="en-US" sz="3200" baseline="-25000" dirty="0" smtClean="0"/>
                <a:t>1</a:t>
              </a:r>
              <a:endParaRPr lang="en-US" sz="3200" baseline="-25000" dirty="0"/>
            </a:p>
          </p:txBody>
        </p:sp>
        <p:sp>
          <p:nvSpPr>
            <p:cNvPr id="49" name="TextBox 48"/>
            <p:cNvSpPr txBox="1"/>
            <p:nvPr/>
          </p:nvSpPr>
          <p:spPr>
            <a:xfrm>
              <a:off x="7206718" y="2588847"/>
              <a:ext cx="651252" cy="584776"/>
            </a:xfrm>
            <a:prstGeom prst="rect">
              <a:avLst/>
            </a:prstGeom>
            <a:noFill/>
          </p:spPr>
          <p:txBody>
            <a:bodyPr wrap="square" rtlCol="0">
              <a:spAutoFit/>
            </a:bodyPr>
            <a:lstStyle/>
            <a:p>
              <a:r>
                <a:rPr lang="en-US" sz="3200" dirty="0" smtClean="0"/>
                <a:t>e</a:t>
              </a:r>
              <a:r>
                <a:rPr lang="en-US" sz="3200" baseline="-25000" dirty="0"/>
                <a:t>2</a:t>
              </a:r>
            </a:p>
          </p:txBody>
        </p:sp>
      </p:grpSp>
      <p:sp>
        <p:nvSpPr>
          <p:cNvPr id="8" name="Rectangle 7"/>
          <p:cNvSpPr/>
          <p:nvPr/>
        </p:nvSpPr>
        <p:spPr>
          <a:xfrm>
            <a:off x="112722" y="146395"/>
            <a:ext cx="9031277" cy="523220"/>
          </a:xfrm>
          <a:prstGeom prst="rect">
            <a:avLst/>
          </a:prstGeom>
        </p:spPr>
        <p:txBody>
          <a:bodyPr wrap="square">
            <a:spAutoFit/>
          </a:bodyPr>
          <a:lstStyle/>
          <a:p>
            <a:pPr algn="ctr"/>
            <a:r>
              <a:rPr lang="en-US" sz="2800" dirty="0" smtClean="0"/>
              <a:t>Counting number of connected components using homology</a:t>
            </a:r>
          </a:p>
        </p:txBody>
      </p:sp>
      <p:sp>
        <p:nvSpPr>
          <p:cNvPr id="2" name="Rectangle 1"/>
          <p:cNvSpPr/>
          <p:nvPr/>
        </p:nvSpPr>
        <p:spPr>
          <a:xfrm>
            <a:off x="264519" y="3602667"/>
            <a:ext cx="8879479" cy="3703578"/>
          </a:xfrm>
          <a:prstGeom prst="rect">
            <a:avLst/>
          </a:prstGeom>
        </p:spPr>
        <p:txBody>
          <a:bodyPr wrap="square">
            <a:spAutoFit/>
          </a:bodyPr>
          <a:lstStyle/>
          <a:p>
            <a:r>
              <a:rPr lang="en-US" sz="3200" dirty="0" smtClean="0">
                <a:solidFill>
                  <a:srgbClr val="660066"/>
                </a:solidFill>
                <a:sym typeface="Wingdings"/>
              </a:rPr>
              <a:t>Z</a:t>
            </a:r>
            <a:r>
              <a:rPr lang="en-US" sz="3200" baseline="-25000" dirty="0" smtClean="0">
                <a:solidFill>
                  <a:srgbClr val="660066"/>
                </a:solidFill>
                <a:sym typeface="Wingdings"/>
              </a:rPr>
              <a:t>0</a:t>
            </a:r>
            <a:r>
              <a:rPr lang="en-US" sz="3200" dirty="0" smtClean="0">
                <a:sym typeface="Wingdings"/>
              </a:rPr>
              <a:t>/</a:t>
            </a:r>
            <a:r>
              <a:rPr lang="en-US" sz="3200" dirty="0" smtClean="0">
                <a:solidFill>
                  <a:srgbClr val="008000"/>
                </a:solidFill>
              </a:rPr>
              <a:t>B</a:t>
            </a:r>
            <a:r>
              <a:rPr lang="en-US" sz="3200" baseline="-25000" dirty="0" smtClean="0">
                <a:solidFill>
                  <a:srgbClr val="008000"/>
                </a:solidFill>
              </a:rPr>
              <a:t>0</a:t>
            </a:r>
            <a:r>
              <a:rPr lang="en-US" sz="3200" dirty="0" smtClean="0"/>
              <a:t> = &lt;</a:t>
            </a:r>
            <a:r>
              <a:rPr lang="en-US" sz="3200" dirty="0" smtClean="0">
                <a:solidFill>
                  <a:srgbClr val="660066"/>
                </a:solidFill>
              </a:rPr>
              <a:t>v</a:t>
            </a:r>
            <a:r>
              <a:rPr lang="en-US" sz="3200" baseline="-25000" dirty="0" smtClean="0">
                <a:solidFill>
                  <a:srgbClr val="660066"/>
                </a:solidFill>
              </a:rPr>
              <a:t>1</a:t>
            </a:r>
            <a:r>
              <a:rPr lang="en-US" sz="3200" dirty="0" smtClean="0">
                <a:solidFill>
                  <a:srgbClr val="660066"/>
                </a:solidFill>
              </a:rPr>
              <a:t>, v</a:t>
            </a:r>
            <a:r>
              <a:rPr lang="en-US" sz="3200" baseline="-25000" dirty="0">
                <a:solidFill>
                  <a:srgbClr val="660066"/>
                </a:solidFill>
              </a:rPr>
              <a:t>2</a:t>
            </a:r>
            <a:r>
              <a:rPr lang="en-US" sz="3200" dirty="0" smtClean="0">
                <a:solidFill>
                  <a:srgbClr val="660066"/>
                </a:solidFill>
              </a:rPr>
              <a:t>, v</a:t>
            </a:r>
            <a:r>
              <a:rPr lang="en-US" sz="3200" baseline="-25000" dirty="0" smtClean="0">
                <a:solidFill>
                  <a:srgbClr val="660066"/>
                </a:solidFill>
              </a:rPr>
              <a:t>3</a:t>
            </a:r>
            <a:r>
              <a:rPr lang="en-US" sz="3200" dirty="0" smtClean="0">
                <a:solidFill>
                  <a:srgbClr val="660066"/>
                </a:solidFill>
              </a:rPr>
              <a:t>, v</a:t>
            </a:r>
            <a:r>
              <a:rPr lang="en-US" sz="3200" baseline="-25000" dirty="0" smtClean="0">
                <a:solidFill>
                  <a:srgbClr val="660066"/>
                </a:solidFill>
              </a:rPr>
              <a:t>4</a:t>
            </a:r>
            <a:r>
              <a:rPr lang="en-US" sz="3200" dirty="0" smtClean="0">
                <a:solidFill>
                  <a:srgbClr val="660066"/>
                </a:solidFill>
              </a:rPr>
              <a:t>, v</a:t>
            </a:r>
            <a:r>
              <a:rPr lang="en-US" sz="3200" baseline="-25000" dirty="0" smtClean="0">
                <a:solidFill>
                  <a:srgbClr val="660066"/>
                </a:solidFill>
              </a:rPr>
              <a:t>5</a:t>
            </a:r>
            <a:r>
              <a:rPr lang="en-US" sz="3200" dirty="0" smtClean="0">
                <a:solidFill>
                  <a:srgbClr val="660066"/>
                </a:solidFill>
              </a:rPr>
              <a:t>, v</a:t>
            </a:r>
            <a:r>
              <a:rPr lang="en-US" sz="3200" baseline="-25000" dirty="0" smtClean="0">
                <a:solidFill>
                  <a:srgbClr val="660066"/>
                </a:solidFill>
              </a:rPr>
              <a:t>6 </a:t>
            </a:r>
            <a:r>
              <a:rPr lang="en-US" sz="3200" dirty="0" smtClean="0">
                <a:solidFill>
                  <a:srgbClr val="008000"/>
                </a:solidFill>
              </a:rPr>
              <a:t>: v</a:t>
            </a:r>
            <a:r>
              <a:rPr lang="en-US" sz="3200" baseline="-25000" dirty="0" smtClean="0">
                <a:solidFill>
                  <a:srgbClr val="008000"/>
                </a:solidFill>
              </a:rPr>
              <a:t>1</a:t>
            </a:r>
            <a:r>
              <a:rPr lang="en-US" sz="3200" dirty="0" smtClean="0">
                <a:solidFill>
                  <a:srgbClr val="008000"/>
                </a:solidFill>
              </a:rPr>
              <a:t> + v</a:t>
            </a:r>
            <a:r>
              <a:rPr lang="en-US" sz="3200" baseline="-25000" dirty="0" smtClean="0">
                <a:solidFill>
                  <a:srgbClr val="008000"/>
                </a:solidFill>
              </a:rPr>
              <a:t>2 </a:t>
            </a:r>
            <a:r>
              <a:rPr lang="en-US" sz="3200" dirty="0" smtClean="0">
                <a:solidFill>
                  <a:srgbClr val="008000"/>
                </a:solidFill>
              </a:rPr>
              <a:t>= 0, v</a:t>
            </a:r>
            <a:r>
              <a:rPr lang="en-US" sz="3200" baseline="-25000" dirty="0" smtClean="0">
                <a:solidFill>
                  <a:srgbClr val="008000"/>
                </a:solidFill>
              </a:rPr>
              <a:t>2</a:t>
            </a:r>
            <a:r>
              <a:rPr lang="en-US" sz="3200" dirty="0" smtClean="0">
                <a:solidFill>
                  <a:srgbClr val="008000"/>
                </a:solidFill>
              </a:rPr>
              <a:t> + v</a:t>
            </a:r>
            <a:r>
              <a:rPr lang="en-US" sz="3200" baseline="-25000" dirty="0" smtClean="0">
                <a:solidFill>
                  <a:srgbClr val="008000"/>
                </a:solidFill>
              </a:rPr>
              <a:t>3 </a:t>
            </a:r>
            <a:r>
              <a:rPr lang="en-US" sz="3200" dirty="0" smtClean="0">
                <a:solidFill>
                  <a:srgbClr val="008000"/>
                </a:solidFill>
              </a:rPr>
              <a:t>= 0, </a:t>
            </a:r>
          </a:p>
          <a:p>
            <a:r>
              <a:rPr lang="en-US" sz="3200" dirty="0" smtClean="0">
                <a:solidFill>
                  <a:srgbClr val="008000"/>
                </a:solidFill>
              </a:rPr>
              <a:t>                                   v</a:t>
            </a:r>
            <a:r>
              <a:rPr lang="en-US" sz="3200" baseline="-25000" dirty="0" smtClean="0">
                <a:solidFill>
                  <a:srgbClr val="008000"/>
                </a:solidFill>
              </a:rPr>
              <a:t>4</a:t>
            </a:r>
            <a:r>
              <a:rPr lang="en-US" sz="3200" dirty="0" smtClean="0">
                <a:solidFill>
                  <a:srgbClr val="008000"/>
                </a:solidFill>
              </a:rPr>
              <a:t> + v</a:t>
            </a:r>
            <a:r>
              <a:rPr lang="en-US" sz="3200" baseline="-25000" dirty="0">
                <a:solidFill>
                  <a:srgbClr val="008000"/>
                </a:solidFill>
              </a:rPr>
              <a:t>5</a:t>
            </a:r>
            <a:r>
              <a:rPr lang="en-US" sz="3200" baseline="-25000" dirty="0" smtClean="0">
                <a:solidFill>
                  <a:srgbClr val="008000"/>
                </a:solidFill>
              </a:rPr>
              <a:t> </a:t>
            </a:r>
            <a:r>
              <a:rPr lang="en-US" sz="3200" dirty="0" smtClean="0">
                <a:solidFill>
                  <a:srgbClr val="008000"/>
                </a:solidFill>
              </a:rPr>
              <a:t>= 0, v</a:t>
            </a:r>
            <a:r>
              <a:rPr lang="en-US" sz="3200" baseline="-25000" dirty="0" smtClean="0">
                <a:solidFill>
                  <a:srgbClr val="008000"/>
                </a:solidFill>
              </a:rPr>
              <a:t>5</a:t>
            </a:r>
            <a:r>
              <a:rPr lang="en-US" sz="3200" dirty="0" smtClean="0">
                <a:solidFill>
                  <a:srgbClr val="008000"/>
                </a:solidFill>
              </a:rPr>
              <a:t> + v</a:t>
            </a:r>
            <a:r>
              <a:rPr lang="en-US" sz="3200" baseline="-25000" dirty="0">
                <a:solidFill>
                  <a:srgbClr val="008000"/>
                </a:solidFill>
              </a:rPr>
              <a:t>6</a:t>
            </a:r>
            <a:r>
              <a:rPr lang="en-US" sz="3200" baseline="-25000" dirty="0" smtClean="0">
                <a:solidFill>
                  <a:srgbClr val="008000"/>
                </a:solidFill>
              </a:rPr>
              <a:t> </a:t>
            </a:r>
            <a:r>
              <a:rPr lang="en-US" sz="3200" dirty="0" smtClean="0">
                <a:solidFill>
                  <a:srgbClr val="008000"/>
                </a:solidFill>
              </a:rPr>
              <a:t>= 0, v</a:t>
            </a:r>
            <a:r>
              <a:rPr lang="en-US" sz="3200" baseline="-25000" dirty="0" smtClean="0">
                <a:solidFill>
                  <a:srgbClr val="008000"/>
                </a:solidFill>
              </a:rPr>
              <a:t>4</a:t>
            </a:r>
            <a:r>
              <a:rPr lang="en-US" sz="3200" dirty="0" smtClean="0">
                <a:solidFill>
                  <a:srgbClr val="008000"/>
                </a:solidFill>
              </a:rPr>
              <a:t> + v</a:t>
            </a:r>
            <a:r>
              <a:rPr lang="en-US" sz="3200" baseline="-25000" dirty="0">
                <a:solidFill>
                  <a:srgbClr val="008000"/>
                </a:solidFill>
              </a:rPr>
              <a:t>6</a:t>
            </a:r>
            <a:r>
              <a:rPr lang="en-US" sz="3200" baseline="-25000" dirty="0" smtClean="0">
                <a:solidFill>
                  <a:srgbClr val="008000"/>
                </a:solidFill>
              </a:rPr>
              <a:t> </a:t>
            </a:r>
            <a:r>
              <a:rPr lang="en-US" sz="3200" dirty="0" smtClean="0">
                <a:solidFill>
                  <a:srgbClr val="008000"/>
                </a:solidFill>
              </a:rPr>
              <a:t>= 0</a:t>
            </a:r>
            <a:r>
              <a:rPr lang="en-US" sz="3200" dirty="0" smtClean="0"/>
              <a:t>&gt;</a:t>
            </a:r>
            <a:endParaRPr lang="en-US" sz="3200" baseline="-25000" dirty="0" smtClean="0"/>
          </a:p>
          <a:p>
            <a:endParaRPr lang="en-US" sz="1600" baseline="-25000" dirty="0" smtClean="0"/>
          </a:p>
          <a:p>
            <a:r>
              <a:rPr lang="en-US" sz="3200" dirty="0" smtClean="0">
                <a:solidFill>
                  <a:srgbClr val="008000"/>
                </a:solidFill>
              </a:rPr>
              <a:t>v</a:t>
            </a:r>
            <a:r>
              <a:rPr lang="en-US" sz="3200" baseline="-25000" dirty="0" smtClean="0">
                <a:solidFill>
                  <a:srgbClr val="008000"/>
                </a:solidFill>
              </a:rPr>
              <a:t>1</a:t>
            </a:r>
            <a:r>
              <a:rPr lang="en-US" sz="3200" dirty="0" smtClean="0">
                <a:solidFill>
                  <a:srgbClr val="008000"/>
                </a:solidFill>
              </a:rPr>
              <a:t> + v</a:t>
            </a:r>
            <a:r>
              <a:rPr lang="en-US" sz="3200" baseline="-25000" dirty="0" smtClean="0">
                <a:solidFill>
                  <a:srgbClr val="008000"/>
                </a:solidFill>
              </a:rPr>
              <a:t>2 </a:t>
            </a:r>
            <a:r>
              <a:rPr lang="en-US" sz="3200" dirty="0" smtClean="0">
                <a:solidFill>
                  <a:srgbClr val="008000"/>
                </a:solidFill>
              </a:rPr>
              <a:t>= 0 implies v</a:t>
            </a:r>
            <a:r>
              <a:rPr lang="en-US" sz="3200" baseline="-25000" dirty="0" smtClean="0">
                <a:solidFill>
                  <a:srgbClr val="008000"/>
                </a:solidFill>
              </a:rPr>
              <a:t>1</a:t>
            </a:r>
            <a:r>
              <a:rPr lang="en-US" sz="3200" dirty="0" smtClean="0">
                <a:solidFill>
                  <a:srgbClr val="008000"/>
                </a:solidFill>
              </a:rPr>
              <a:t> = v</a:t>
            </a:r>
            <a:r>
              <a:rPr lang="en-US" sz="3200" baseline="-25000" dirty="0" smtClean="0">
                <a:solidFill>
                  <a:srgbClr val="008000"/>
                </a:solidFill>
              </a:rPr>
              <a:t>2 </a:t>
            </a:r>
          </a:p>
          <a:p>
            <a:endParaRPr lang="en-US" sz="3200" baseline="-25000" dirty="0" smtClean="0">
              <a:solidFill>
                <a:srgbClr val="008000"/>
              </a:solidFill>
            </a:endParaRPr>
          </a:p>
          <a:p>
            <a:r>
              <a:rPr lang="en-US" sz="3200" dirty="0" smtClean="0">
                <a:solidFill>
                  <a:srgbClr val="660066"/>
                </a:solidFill>
                <a:sym typeface="Wingdings"/>
              </a:rPr>
              <a:t>Z</a:t>
            </a:r>
            <a:r>
              <a:rPr lang="en-US" sz="3200" baseline="-25000" dirty="0" smtClean="0">
                <a:solidFill>
                  <a:srgbClr val="660066"/>
                </a:solidFill>
                <a:sym typeface="Wingdings"/>
              </a:rPr>
              <a:t>0</a:t>
            </a:r>
            <a:r>
              <a:rPr lang="en-US" sz="3200" dirty="0" smtClean="0">
                <a:sym typeface="Wingdings"/>
              </a:rPr>
              <a:t>/</a:t>
            </a:r>
            <a:r>
              <a:rPr lang="en-US" sz="3200" dirty="0" smtClean="0">
                <a:solidFill>
                  <a:srgbClr val="008000"/>
                </a:solidFill>
              </a:rPr>
              <a:t>B</a:t>
            </a:r>
            <a:r>
              <a:rPr lang="en-US" sz="3200" baseline="-25000" dirty="0" smtClean="0">
                <a:solidFill>
                  <a:srgbClr val="008000"/>
                </a:solidFill>
              </a:rPr>
              <a:t>0</a:t>
            </a:r>
            <a:r>
              <a:rPr lang="en-US" sz="3200" dirty="0" smtClean="0"/>
              <a:t> = &lt;</a:t>
            </a:r>
            <a:r>
              <a:rPr lang="en-US" sz="3200" dirty="0" smtClean="0">
                <a:solidFill>
                  <a:srgbClr val="660066"/>
                </a:solidFill>
              </a:rPr>
              <a:t>v</a:t>
            </a:r>
            <a:r>
              <a:rPr lang="en-US" sz="3200" baseline="-25000" dirty="0" smtClean="0">
                <a:solidFill>
                  <a:srgbClr val="660066"/>
                </a:solidFill>
              </a:rPr>
              <a:t>1</a:t>
            </a:r>
            <a:r>
              <a:rPr lang="en-US" sz="3200" dirty="0" smtClean="0">
                <a:solidFill>
                  <a:srgbClr val="660066"/>
                </a:solidFill>
              </a:rPr>
              <a:t>, v</a:t>
            </a:r>
            <a:r>
              <a:rPr lang="en-US" sz="3200" baseline="-25000" dirty="0" smtClean="0">
                <a:solidFill>
                  <a:srgbClr val="660066"/>
                </a:solidFill>
              </a:rPr>
              <a:t>3</a:t>
            </a:r>
            <a:r>
              <a:rPr lang="en-US" sz="3200" dirty="0" smtClean="0">
                <a:solidFill>
                  <a:srgbClr val="660066"/>
                </a:solidFill>
              </a:rPr>
              <a:t>, v</a:t>
            </a:r>
            <a:r>
              <a:rPr lang="en-US" sz="3200" baseline="-25000" dirty="0" smtClean="0">
                <a:solidFill>
                  <a:srgbClr val="660066"/>
                </a:solidFill>
              </a:rPr>
              <a:t>4</a:t>
            </a:r>
            <a:r>
              <a:rPr lang="en-US" sz="3200" dirty="0" smtClean="0">
                <a:solidFill>
                  <a:srgbClr val="660066"/>
                </a:solidFill>
              </a:rPr>
              <a:t>, v</a:t>
            </a:r>
            <a:r>
              <a:rPr lang="en-US" sz="3200" baseline="-25000" dirty="0" smtClean="0">
                <a:solidFill>
                  <a:srgbClr val="660066"/>
                </a:solidFill>
              </a:rPr>
              <a:t>5</a:t>
            </a:r>
            <a:r>
              <a:rPr lang="en-US" sz="3200" dirty="0" smtClean="0">
                <a:solidFill>
                  <a:srgbClr val="660066"/>
                </a:solidFill>
              </a:rPr>
              <a:t>, v</a:t>
            </a:r>
            <a:r>
              <a:rPr lang="en-US" sz="3200" baseline="-25000" dirty="0" smtClean="0">
                <a:solidFill>
                  <a:srgbClr val="660066"/>
                </a:solidFill>
              </a:rPr>
              <a:t>6 </a:t>
            </a:r>
            <a:r>
              <a:rPr lang="en-US" sz="3200" dirty="0" smtClean="0">
                <a:solidFill>
                  <a:srgbClr val="008000"/>
                </a:solidFill>
              </a:rPr>
              <a:t>: v</a:t>
            </a:r>
            <a:r>
              <a:rPr lang="en-US" sz="3200" baseline="-25000" dirty="0" smtClean="0">
                <a:solidFill>
                  <a:srgbClr val="008000"/>
                </a:solidFill>
              </a:rPr>
              <a:t>2</a:t>
            </a:r>
            <a:r>
              <a:rPr lang="en-US" sz="3200" dirty="0" smtClean="0">
                <a:solidFill>
                  <a:srgbClr val="008000"/>
                </a:solidFill>
              </a:rPr>
              <a:t> + v</a:t>
            </a:r>
            <a:r>
              <a:rPr lang="en-US" sz="3200" baseline="-25000" dirty="0" smtClean="0">
                <a:solidFill>
                  <a:srgbClr val="008000"/>
                </a:solidFill>
              </a:rPr>
              <a:t>3 </a:t>
            </a:r>
            <a:r>
              <a:rPr lang="en-US" sz="3200" dirty="0" smtClean="0">
                <a:solidFill>
                  <a:srgbClr val="008000"/>
                </a:solidFill>
              </a:rPr>
              <a:t>= 0, v</a:t>
            </a:r>
            <a:r>
              <a:rPr lang="en-US" sz="3200" baseline="-25000" dirty="0" smtClean="0">
                <a:solidFill>
                  <a:srgbClr val="008000"/>
                </a:solidFill>
              </a:rPr>
              <a:t>4</a:t>
            </a:r>
            <a:r>
              <a:rPr lang="en-US" sz="3200" dirty="0" smtClean="0">
                <a:solidFill>
                  <a:srgbClr val="008000"/>
                </a:solidFill>
              </a:rPr>
              <a:t> + v</a:t>
            </a:r>
            <a:r>
              <a:rPr lang="en-US" sz="3200" baseline="-25000" dirty="0" smtClean="0">
                <a:solidFill>
                  <a:srgbClr val="008000"/>
                </a:solidFill>
              </a:rPr>
              <a:t>5 </a:t>
            </a:r>
            <a:r>
              <a:rPr lang="en-US" sz="3200" dirty="0" smtClean="0">
                <a:solidFill>
                  <a:srgbClr val="008000"/>
                </a:solidFill>
              </a:rPr>
              <a:t>= 0, </a:t>
            </a:r>
          </a:p>
          <a:p>
            <a:r>
              <a:rPr lang="en-US" sz="3200" dirty="0">
                <a:solidFill>
                  <a:srgbClr val="008000"/>
                </a:solidFill>
              </a:rPr>
              <a:t> </a:t>
            </a:r>
            <a:r>
              <a:rPr lang="en-US" sz="3200" dirty="0" smtClean="0">
                <a:solidFill>
                  <a:srgbClr val="008000"/>
                </a:solidFill>
              </a:rPr>
              <a:t>                                                      v</a:t>
            </a:r>
            <a:r>
              <a:rPr lang="en-US" sz="3200" baseline="-25000" dirty="0" smtClean="0">
                <a:solidFill>
                  <a:srgbClr val="008000"/>
                </a:solidFill>
              </a:rPr>
              <a:t>5</a:t>
            </a:r>
            <a:r>
              <a:rPr lang="en-US" sz="3200" dirty="0" smtClean="0">
                <a:solidFill>
                  <a:srgbClr val="008000"/>
                </a:solidFill>
              </a:rPr>
              <a:t> + v</a:t>
            </a:r>
            <a:r>
              <a:rPr lang="en-US" sz="3200" baseline="-25000" dirty="0" smtClean="0">
                <a:solidFill>
                  <a:srgbClr val="008000"/>
                </a:solidFill>
              </a:rPr>
              <a:t>6 </a:t>
            </a:r>
            <a:r>
              <a:rPr lang="en-US" sz="3200" dirty="0" smtClean="0">
                <a:solidFill>
                  <a:srgbClr val="008000"/>
                </a:solidFill>
              </a:rPr>
              <a:t>= 0, v</a:t>
            </a:r>
            <a:r>
              <a:rPr lang="en-US" sz="3200" baseline="-25000" dirty="0" smtClean="0">
                <a:solidFill>
                  <a:srgbClr val="008000"/>
                </a:solidFill>
              </a:rPr>
              <a:t>4</a:t>
            </a:r>
            <a:r>
              <a:rPr lang="en-US" sz="3200" dirty="0" smtClean="0">
                <a:solidFill>
                  <a:srgbClr val="008000"/>
                </a:solidFill>
              </a:rPr>
              <a:t> + v</a:t>
            </a:r>
            <a:r>
              <a:rPr lang="en-US" sz="3200" baseline="-25000" dirty="0" smtClean="0">
                <a:solidFill>
                  <a:srgbClr val="008000"/>
                </a:solidFill>
              </a:rPr>
              <a:t>6 </a:t>
            </a:r>
            <a:r>
              <a:rPr lang="en-US" sz="3200" dirty="0" smtClean="0">
                <a:solidFill>
                  <a:srgbClr val="008000"/>
                </a:solidFill>
              </a:rPr>
              <a:t>= 0</a:t>
            </a:r>
            <a:r>
              <a:rPr lang="en-US" sz="3200" dirty="0" smtClean="0"/>
              <a:t>&gt;</a:t>
            </a:r>
            <a:endParaRPr lang="en-US" sz="3200" baseline="-25000" dirty="0" smtClean="0"/>
          </a:p>
          <a:p>
            <a:endParaRPr lang="en-US" sz="3200" baseline="-25000" dirty="0">
              <a:solidFill>
                <a:srgbClr val="008000"/>
              </a:solidFill>
            </a:endParaRPr>
          </a:p>
          <a:p>
            <a:endParaRPr lang="en-US" sz="3200" baseline="-25000" dirty="0" smtClean="0"/>
          </a:p>
        </p:txBody>
      </p:sp>
    </p:spTree>
    <p:extLst>
      <p:ext uri="{BB962C8B-B14F-4D97-AF65-F5344CB8AC3E}">
        <p14:creationId xmlns:p14="http://schemas.microsoft.com/office/powerpoint/2010/main" val="39610623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p:cNvGrpSpPr/>
          <p:nvPr/>
        </p:nvGrpSpPr>
        <p:grpSpPr>
          <a:xfrm>
            <a:off x="4946201" y="406370"/>
            <a:ext cx="3382244" cy="2975810"/>
            <a:chOff x="793381" y="1412950"/>
            <a:chExt cx="3382244" cy="2975810"/>
          </a:xfrm>
        </p:grpSpPr>
        <p:grpSp>
          <p:nvGrpSpPr>
            <p:cNvPr id="21" name="Group 20"/>
            <p:cNvGrpSpPr/>
            <p:nvPr/>
          </p:nvGrpSpPr>
          <p:grpSpPr>
            <a:xfrm>
              <a:off x="1284670" y="2021707"/>
              <a:ext cx="2239703" cy="1987736"/>
              <a:chOff x="1088696" y="3397905"/>
              <a:chExt cx="2239703" cy="1987736"/>
            </a:xfrm>
          </p:grpSpPr>
          <p:sp>
            <p:nvSpPr>
              <p:cNvPr id="3" name="Isosceles Triangle 2"/>
              <p:cNvSpPr/>
              <p:nvPr/>
            </p:nvSpPr>
            <p:spPr>
              <a:xfrm>
                <a:off x="1284670" y="3565883"/>
                <a:ext cx="1959740" cy="1696575"/>
              </a:xfrm>
              <a:prstGeom prst="triangle">
                <a:avLst/>
              </a:prstGeom>
              <a:solidFill>
                <a:schemeClr val="tx2">
                  <a:lumMod val="40000"/>
                  <a:lumOff val="60000"/>
                </a:schemeClr>
              </a:solidFill>
              <a:ln w="1270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3"/>
              <p:cNvGrpSpPr/>
              <p:nvPr/>
            </p:nvGrpSpPr>
            <p:grpSpPr>
              <a:xfrm>
                <a:off x="1088696" y="5049686"/>
                <a:ext cx="2239703" cy="335955"/>
                <a:chOff x="2971800" y="2819400"/>
                <a:chExt cx="1021080" cy="182880"/>
              </a:xfrm>
            </p:grpSpPr>
            <p:sp>
              <p:nvSpPr>
                <p:cNvPr id="6" name="Oval 5"/>
                <p:cNvSpPr/>
                <p:nvPr/>
              </p:nvSpPr>
              <p:spPr>
                <a:xfrm>
                  <a:off x="2971800" y="2819400"/>
                  <a:ext cx="153162" cy="18288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3839718" y="2819400"/>
                  <a:ext cx="153162" cy="18288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 name="Oval 4"/>
              <p:cNvSpPr/>
              <p:nvPr/>
            </p:nvSpPr>
            <p:spPr>
              <a:xfrm>
                <a:off x="2090963" y="3397905"/>
                <a:ext cx="335955" cy="335955"/>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9" name="TextBox 38"/>
            <p:cNvSpPr txBox="1"/>
            <p:nvPr/>
          </p:nvSpPr>
          <p:spPr>
            <a:xfrm>
              <a:off x="3524373" y="3463651"/>
              <a:ext cx="651252" cy="584776"/>
            </a:xfrm>
            <a:prstGeom prst="rect">
              <a:avLst/>
            </a:prstGeom>
            <a:noFill/>
          </p:spPr>
          <p:txBody>
            <a:bodyPr wrap="square" rtlCol="0">
              <a:spAutoFit/>
            </a:bodyPr>
            <a:lstStyle/>
            <a:p>
              <a:r>
                <a:rPr lang="en-US" sz="3200" dirty="0" smtClean="0"/>
                <a:t>v</a:t>
              </a:r>
              <a:r>
                <a:rPr lang="en-US" sz="3200" baseline="-25000" dirty="0"/>
                <a:t>6</a:t>
              </a:r>
            </a:p>
          </p:txBody>
        </p:sp>
        <p:sp>
          <p:nvSpPr>
            <p:cNvPr id="40" name="TextBox 39"/>
            <p:cNvSpPr txBox="1"/>
            <p:nvPr/>
          </p:nvSpPr>
          <p:spPr>
            <a:xfrm>
              <a:off x="793381" y="3463651"/>
              <a:ext cx="651252" cy="584776"/>
            </a:xfrm>
            <a:prstGeom prst="rect">
              <a:avLst/>
            </a:prstGeom>
            <a:noFill/>
          </p:spPr>
          <p:txBody>
            <a:bodyPr wrap="square" rtlCol="0">
              <a:spAutoFit/>
            </a:bodyPr>
            <a:lstStyle/>
            <a:p>
              <a:r>
                <a:rPr lang="en-US" sz="3200" dirty="0" smtClean="0"/>
                <a:t>v</a:t>
              </a:r>
              <a:r>
                <a:rPr lang="en-US" sz="3200" baseline="-25000" dirty="0"/>
                <a:t>4</a:t>
              </a:r>
            </a:p>
          </p:txBody>
        </p:sp>
        <p:sp>
          <p:nvSpPr>
            <p:cNvPr id="41" name="TextBox 40"/>
            <p:cNvSpPr txBox="1"/>
            <p:nvPr/>
          </p:nvSpPr>
          <p:spPr>
            <a:xfrm>
              <a:off x="2263487" y="1412950"/>
              <a:ext cx="651252" cy="584776"/>
            </a:xfrm>
            <a:prstGeom prst="rect">
              <a:avLst/>
            </a:prstGeom>
            <a:noFill/>
          </p:spPr>
          <p:txBody>
            <a:bodyPr wrap="square" rtlCol="0">
              <a:spAutoFit/>
            </a:bodyPr>
            <a:lstStyle/>
            <a:p>
              <a:r>
                <a:rPr lang="en-US" sz="3200" dirty="0" smtClean="0"/>
                <a:t>v</a:t>
              </a:r>
              <a:r>
                <a:rPr lang="en-US" sz="3200" baseline="-25000" dirty="0"/>
                <a:t>5</a:t>
              </a:r>
            </a:p>
          </p:txBody>
        </p:sp>
        <p:sp>
          <p:nvSpPr>
            <p:cNvPr id="44" name="TextBox 43"/>
            <p:cNvSpPr txBox="1"/>
            <p:nvPr/>
          </p:nvSpPr>
          <p:spPr>
            <a:xfrm>
              <a:off x="1403746" y="2588847"/>
              <a:ext cx="651252" cy="584776"/>
            </a:xfrm>
            <a:prstGeom prst="rect">
              <a:avLst/>
            </a:prstGeom>
            <a:noFill/>
          </p:spPr>
          <p:txBody>
            <a:bodyPr wrap="square" rtlCol="0">
              <a:spAutoFit/>
            </a:bodyPr>
            <a:lstStyle/>
            <a:p>
              <a:r>
                <a:rPr lang="en-US" sz="3200" dirty="0" smtClean="0"/>
                <a:t>e</a:t>
              </a:r>
              <a:r>
                <a:rPr lang="en-US" sz="3200" baseline="-25000" dirty="0"/>
                <a:t>3</a:t>
              </a:r>
            </a:p>
          </p:txBody>
        </p:sp>
        <p:sp>
          <p:nvSpPr>
            <p:cNvPr id="46" name="TextBox 45"/>
            <p:cNvSpPr txBox="1"/>
            <p:nvPr/>
          </p:nvSpPr>
          <p:spPr>
            <a:xfrm>
              <a:off x="2263487" y="3803984"/>
              <a:ext cx="651252" cy="584776"/>
            </a:xfrm>
            <a:prstGeom prst="rect">
              <a:avLst/>
            </a:prstGeom>
            <a:noFill/>
          </p:spPr>
          <p:txBody>
            <a:bodyPr wrap="square" rtlCol="0">
              <a:spAutoFit/>
            </a:bodyPr>
            <a:lstStyle/>
            <a:p>
              <a:r>
                <a:rPr lang="en-US" sz="3200" dirty="0" smtClean="0"/>
                <a:t>e</a:t>
              </a:r>
              <a:r>
                <a:rPr lang="en-US" sz="3200" baseline="-25000" dirty="0"/>
                <a:t>5</a:t>
              </a:r>
            </a:p>
          </p:txBody>
        </p:sp>
        <p:sp>
          <p:nvSpPr>
            <p:cNvPr id="47" name="TextBox 46"/>
            <p:cNvSpPr txBox="1"/>
            <p:nvPr/>
          </p:nvSpPr>
          <p:spPr>
            <a:xfrm>
              <a:off x="2989958" y="2588847"/>
              <a:ext cx="651252" cy="584776"/>
            </a:xfrm>
            <a:prstGeom prst="rect">
              <a:avLst/>
            </a:prstGeom>
            <a:noFill/>
          </p:spPr>
          <p:txBody>
            <a:bodyPr wrap="square" rtlCol="0">
              <a:spAutoFit/>
            </a:bodyPr>
            <a:lstStyle/>
            <a:p>
              <a:r>
                <a:rPr lang="en-US" sz="3200" dirty="0" smtClean="0"/>
                <a:t>e</a:t>
              </a:r>
              <a:r>
                <a:rPr lang="en-US" sz="3200" baseline="-25000" dirty="0"/>
                <a:t>4</a:t>
              </a:r>
            </a:p>
          </p:txBody>
        </p:sp>
      </p:grpSp>
      <p:grpSp>
        <p:nvGrpSpPr>
          <p:cNvPr id="51" name="Group 50"/>
          <p:cNvGrpSpPr/>
          <p:nvPr/>
        </p:nvGrpSpPr>
        <p:grpSpPr>
          <a:xfrm>
            <a:off x="706671" y="406370"/>
            <a:ext cx="3409836" cy="2635477"/>
            <a:chOff x="5038682" y="1412950"/>
            <a:chExt cx="3409836" cy="2635477"/>
          </a:xfrm>
        </p:grpSpPr>
        <p:grpSp>
          <p:nvGrpSpPr>
            <p:cNvPr id="36" name="Group 35"/>
            <p:cNvGrpSpPr/>
            <p:nvPr/>
          </p:nvGrpSpPr>
          <p:grpSpPr>
            <a:xfrm>
              <a:off x="5537717" y="2021707"/>
              <a:ext cx="2239703" cy="1987736"/>
              <a:chOff x="4753821" y="2021707"/>
              <a:chExt cx="2239703" cy="1987736"/>
            </a:xfrm>
          </p:grpSpPr>
          <p:cxnSp>
            <p:nvCxnSpPr>
              <p:cNvPr id="29" name="Straight Connector 28"/>
              <p:cNvCxnSpPr/>
              <p:nvPr/>
            </p:nvCxnSpPr>
            <p:spPr>
              <a:xfrm>
                <a:off x="5933925" y="2176272"/>
                <a:ext cx="912912" cy="1655064"/>
              </a:xfrm>
              <a:prstGeom prst="line">
                <a:avLst/>
              </a:prstGeom>
              <a:ln w="127000">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4921799" y="2176272"/>
                <a:ext cx="1012126" cy="1655064"/>
              </a:xfrm>
              <a:prstGeom prst="line">
                <a:avLst/>
              </a:prstGeom>
              <a:ln w="127000">
                <a:solidFill>
                  <a:srgbClr val="008000"/>
                </a:solidFill>
              </a:ln>
            </p:spPr>
            <p:style>
              <a:lnRef idx="2">
                <a:schemeClr val="accent1"/>
              </a:lnRef>
              <a:fillRef idx="0">
                <a:schemeClr val="accent1"/>
              </a:fillRef>
              <a:effectRef idx="1">
                <a:schemeClr val="accent1"/>
              </a:effectRef>
              <a:fontRef idx="minor">
                <a:schemeClr val="tx1"/>
              </a:fontRef>
            </p:style>
          </p:cxnSp>
          <p:grpSp>
            <p:nvGrpSpPr>
              <p:cNvPr id="9" name="Group 8"/>
              <p:cNvGrpSpPr/>
              <p:nvPr/>
            </p:nvGrpSpPr>
            <p:grpSpPr>
              <a:xfrm>
                <a:off x="4753821" y="3673488"/>
                <a:ext cx="2239703" cy="335955"/>
                <a:chOff x="2971800" y="2819400"/>
                <a:chExt cx="1021080" cy="182880"/>
              </a:xfrm>
            </p:grpSpPr>
            <p:sp>
              <p:nvSpPr>
                <p:cNvPr id="10" name="Oval 9"/>
                <p:cNvSpPr/>
                <p:nvPr/>
              </p:nvSpPr>
              <p:spPr>
                <a:xfrm>
                  <a:off x="2971800" y="2819400"/>
                  <a:ext cx="153162" cy="18288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3839718" y="2819400"/>
                  <a:ext cx="153162" cy="18288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2" name="Oval 11"/>
              <p:cNvSpPr/>
              <p:nvPr/>
            </p:nvSpPr>
            <p:spPr>
              <a:xfrm>
                <a:off x="5756088" y="2021707"/>
                <a:ext cx="335955" cy="335955"/>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8" name="TextBox 37"/>
            <p:cNvSpPr txBox="1"/>
            <p:nvPr/>
          </p:nvSpPr>
          <p:spPr>
            <a:xfrm>
              <a:off x="5038682" y="3463651"/>
              <a:ext cx="651252" cy="584776"/>
            </a:xfrm>
            <a:prstGeom prst="rect">
              <a:avLst/>
            </a:prstGeom>
            <a:noFill/>
          </p:spPr>
          <p:txBody>
            <a:bodyPr wrap="square" rtlCol="0">
              <a:spAutoFit/>
            </a:bodyPr>
            <a:lstStyle/>
            <a:p>
              <a:r>
                <a:rPr lang="en-US" sz="3200" dirty="0" smtClean="0"/>
                <a:t>v</a:t>
              </a:r>
              <a:r>
                <a:rPr lang="en-US" sz="3200" baseline="-25000" dirty="0"/>
                <a:t>1</a:t>
              </a:r>
            </a:p>
          </p:txBody>
        </p:sp>
        <p:sp>
          <p:nvSpPr>
            <p:cNvPr id="42" name="TextBox 41"/>
            <p:cNvSpPr txBox="1"/>
            <p:nvPr/>
          </p:nvSpPr>
          <p:spPr>
            <a:xfrm>
              <a:off x="6531117" y="1412950"/>
              <a:ext cx="651252" cy="584776"/>
            </a:xfrm>
            <a:prstGeom prst="rect">
              <a:avLst/>
            </a:prstGeom>
            <a:noFill/>
          </p:spPr>
          <p:txBody>
            <a:bodyPr wrap="square" rtlCol="0">
              <a:spAutoFit/>
            </a:bodyPr>
            <a:lstStyle/>
            <a:p>
              <a:r>
                <a:rPr lang="en-US" sz="3200" dirty="0" smtClean="0"/>
                <a:t>v</a:t>
              </a:r>
              <a:r>
                <a:rPr lang="en-US" sz="3200" baseline="-25000" dirty="0"/>
                <a:t>2</a:t>
              </a:r>
            </a:p>
          </p:txBody>
        </p:sp>
        <p:sp>
          <p:nvSpPr>
            <p:cNvPr id="43" name="TextBox 42"/>
            <p:cNvSpPr txBox="1"/>
            <p:nvPr/>
          </p:nvSpPr>
          <p:spPr>
            <a:xfrm>
              <a:off x="7797266" y="3463651"/>
              <a:ext cx="651252" cy="584776"/>
            </a:xfrm>
            <a:prstGeom prst="rect">
              <a:avLst/>
            </a:prstGeom>
            <a:noFill/>
          </p:spPr>
          <p:txBody>
            <a:bodyPr wrap="square" rtlCol="0">
              <a:spAutoFit/>
            </a:bodyPr>
            <a:lstStyle/>
            <a:p>
              <a:r>
                <a:rPr lang="en-US" sz="3200" dirty="0" smtClean="0"/>
                <a:t>v</a:t>
              </a:r>
              <a:r>
                <a:rPr lang="en-US" sz="3200" baseline="-25000" dirty="0"/>
                <a:t>3</a:t>
              </a:r>
            </a:p>
          </p:txBody>
        </p:sp>
        <p:sp>
          <p:nvSpPr>
            <p:cNvPr id="48" name="TextBox 47"/>
            <p:cNvSpPr txBox="1"/>
            <p:nvPr/>
          </p:nvSpPr>
          <p:spPr>
            <a:xfrm>
              <a:off x="5598375" y="2588847"/>
              <a:ext cx="651252" cy="584776"/>
            </a:xfrm>
            <a:prstGeom prst="rect">
              <a:avLst/>
            </a:prstGeom>
            <a:noFill/>
          </p:spPr>
          <p:txBody>
            <a:bodyPr wrap="square" rtlCol="0">
              <a:spAutoFit/>
            </a:bodyPr>
            <a:lstStyle/>
            <a:p>
              <a:r>
                <a:rPr lang="en-US" sz="3200" dirty="0"/>
                <a:t>e</a:t>
              </a:r>
              <a:r>
                <a:rPr lang="en-US" sz="3200" baseline="-25000" dirty="0" smtClean="0"/>
                <a:t>1</a:t>
              </a:r>
              <a:endParaRPr lang="en-US" sz="3200" baseline="-25000" dirty="0"/>
            </a:p>
          </p:txBody>
        </p:sp>
        <p:sp>
          <p:nvSpPr>
            <p:cNvPr id="49" name="TextBox 48"/>
            <p:cNvSpPr txBox="1"/>
            <p:nvPr/>
          </p:nvSpPr>
          <p:spPr>
            <a:xfrm>
              <a:off x="7206718" y="2588847"/>
              <a:ext cx="651252" cy="584776"/>
            </a:xfrm>
            <a:prstGeom prst="rect">
              <a:avLst/>
            </a:prstGeom>
            <a:noFill/>
          </p:spPr>
          <p:txBody>
            <a:bodyPr wrap="square" rtlCol="0">
              <a:spAutoFit/>
            </a:bodyPr>
            <a:lstStyle/>
            <a:p>
              <a:r>
                <a:rPr lang="en-US" sz="3200" dirty="0" smtClean="0"/>
                <a:t>e</a:t>
              </a:r>
              <a:r>
                <a:rPr lang="en-US" sz="3200" baseline="-25000" dirty="0"/>
                <a:t>2</a:t>
              </a:r>
            </a:p>
          </p:txBody>
        </p:sp>
      </p:grpSp>
      <p:sp>
        <p:nvSpPr>
          <p:cNvPr id="8" name="Rectangle 7"/>
          <p:cNvSpPr/>
          <p:nvPr/>
        </p:nvSpPr>
        <p:spPr>
          <a:xfrm>
            <a:off x="112722" y="146395"/>
            <a:ext cx="9031277" cy="523220"/>
          </a:xfrm>
          <a:prstGeom prst="rect">
            <a:avLst/>
          </a:prstGeom>
        </p:spPr>
        <p:txBody>
          <a:bodyPr wrap="square">
            <a:spAutoFit/>
          </a:bodyPr>
          <a:lstStyle/>
          <a:p>
            <a:pPr algn="ctr"/>
            <a:r>
              <a:rPr lang="en-US" sz="2800" dirty="0" smtClean="0"/>
              <a:t>Counting number of connected components using homology</a:t>
            </a:r>
          </a:p>
        </p:txBody>
      </p:sp>
      <p:sp>
        <p:nvSpPr>
          <p:cNvPr id="2" name="Rectangle 1"/>
          <p:cNvSpPr/>
          <p:nvPr/>
        </p:nvSpPr>
        <p:spPr>
          <a:xfrm>
            <a:off x="264519" y="3602667"/>
            <a:ext cx="8879479" cy="2226250"/>
          </a:xfrm>
          <a:prstGeom prst="rect">
            <a:avLst/>
          </a:prstGeom>
        </p:spPr>
        <p:txBody>
          <a:bodyPr wrap="square">
            <a:spAutoFit/>
          </a:bodyPr>
          <a:lstStyle/>
          <a:p>
            <a:r>
              <a:rPr lang="en-US" sz="3200" dirty="0" smtClean="0">
                <a:solidFill>
                  <a:srgbClr val="660066"/>
                </a:solidFill>
                <a:sym typeface="Wingdings"/>
              </a:rPr>
              <a:t>Z</a:t>
            </a:r>
            <a:r>
              <a:rPr lang="en-US" sz="3200" baseline="-25000" dirty="0" smtClean="0">
                <a:solidFill>
                  <a:srgbClr val="660066"/>
                </a:solidFill>
                <a:sym typeface="Wingdings"/>
              </a:rPr>
              <a:t>0</a:t>
            </a:r>
            <a:r>
              <a:rPr lang="en-US" sz="3200" dirty="0" smtClean="0">
                <a:sym typeface="Wingdings"/>
              </a:rPr>
              <a:t>/</a:t>
            </a:r>
            <a:r>
              <a:rPr lang="en-US" sz="3200" dirty="0" smtClean="0">
                <a:solidFill>
                  <a:srgbClr val="008000"/>
                </a:solidFill>
              </a:rPr>
              <a:t>B</a:t>
            </a:r>
            <a:r>
              <a:rPr lang="en-US" sz="3200" baseline="-25000" dirty="0" smtClean="0">
                <a:solidFill>
                  <a:srgbClr val="008000"/>
                </a:solidFill>
              </a:rPr>
              <a:t>0</a:t>
            </a:r>
            <a:r>
              <a:rPr lang="en-US" sz="3200" dirty="0" smtClean="0"/>
              <a:t> = &lt;</a:t>
            </a:r>
            <a:r>
              <a:rPr lang="en-US" sz="3200" dirty="0" smtClean="0">
                <a:solidFill>
                  <a:srgbClr val="660066"/>
                </a:solidFill>
              </a:rPr>
              <a:t>v</a:t>
            </a:r>
            <a:r>
              <a:rPr lang="en-US" sz="3200" baseline="-25000" dirty="0" smtClean="0">
                <a:solidFill>
                  <a:srgbClr val="660066"/>
                </a:solidFill>
              </a:rPr>
              <a:t>1</a:t>
            </a:r>
            <a:r>
              <a:rPr lang="en-US" sz="3200" dirty="0" smtClean="0">
                <a:solidFill>
                  <a:srgbClr val="660066"/>
                </a:solidFill>
              </a:rPr>
              <a:t>, v</a:t>
            </a:r>
            <a:r>
              <a:rPr lang="en-US" sz="3200" baseline="-25000" dirty="0" smtClean="0">
                <a:solidFill>
                  <a:srgbClr val="660066"/>
                </a:solidFill>
              </a:rPr>
              <a:t>3</a:t>
            </a:r>
            <a:r>
              <a:rPr lang="en-US" sz="3200" dirty="0" smtClean="0">
                <a:solidFill>
                  <a:srgbClr val="660066"/>
                </a:solidFill>
              </a:rPr>
              <a:t>, v</a:t>
            </a:r>
            <a:r>
              <a:rPr lang="en-US" sz="3200" baseline="-25000" dirty="0" smtClean="0">
                <a:solidFill>
                  <a:srgbClr val="660066"/>
                </a:solidFill>
              </a:rPr>
              <a:t>4</a:t>
            </a:r>
            <a:r>
              <a:rPr lang="en-US" sz="3200" dirty="0" smtClean="0">
                <a:solidFill>
                  <a:srgbClr val="660066"/>
                </a:solidFill>
              </a:rPr>
              <a:t>, v</a:t>
            </a:r>
            <a:r>
              <a:rPr lang="en-US" sz="3200" baseline="-25000" dirty="0" smtClean="0">
                <a:solidFill>
                  <a:srgbClr val="660066"/>
                </a:solidFill>
              </a:rPr>
              <a:t>5</a:t>
            </a:r>
            <a:r>
              <a:rPr lang="en-US" sz="3200" dirty="0" smtClean="0">
                <a:solidFill>
                  <a:srgbClr val="660066"/>
                </a:solidFill>
              </a:rPr>
              <a:t>, v</a:t>
            </a:r>
            <a:r>
              <a:rPr lang="en-US" sz="3200" baseline="-25000" dirty="0" smtClean="0">
                <a:solidFill>
                  <a:srgbClr val="660066"/>
                </a:solidFill>
              </a:rPr>
              <a:t>6 </a:t>
            </a:r>
            <a:r>
              <a:rPr lang="en-US" sz="3200" dirty="0" smtClean="0">
                <a:solidFill>
                  <a:srgbClr val="008000"/>
                </a:solidFill>
              </a:rPr>
              <a:t>: v</a:t>
            </a:r>
            <a:r>
              <a:rPr lang="en-US" sz="3200" baseline="-25000" dirty="0" smtClean="0">
                <a:solidFill>
                  <a:srgbClr val="008000"/>
                </a:solidFill>
              </a:rPr>
              <a:t>2</a:t>
            </a:r>
            <a:r>
              <a:rPr lang="en-US" sz="3200" dirty="0" smtClean="0">
                <a:solidFill>
                  <a:srgbClr val="008000"/>
                </a:solidFill>
              </a:rPr>
              <a:t> + v</a:t>
            </a:r>
            <a:r>
              <a:rPr lang="en-US" sz="3200" baseline="-25000" dirty="0" smtClean="0">
                <a:solidFill>
                  <a:srgbClr val="008000"/>
                </a:solidFill>
              </a:rPr>
              <a:t>3 </a:t>
            </a:r>
            <a:r>
              <a:rPr lang="en-US" sz="3200" dirty="0" smtClean="0">
                <a:solidFill>
                  <a:srgbClr val="008000"/>
                </a:solidFill>
              </a:rPr>
              <a:t>= 0, v</a:t>
            </a:r>
            <a:r>
              <a:rPr lang="en-US" sz="3200" baseline="-25000" dirty="0" smtClean="0">
                <a:solidFill>
                  <a:srgbClr val="008000"/>
                </a:solidFill>
              </a:rPr>
              <a:t>4</a:t>
            </a:r>
            <a:r>
              <a:rPr lang="en-US" sz="3200" dirty="0" smtClean="0">
                <a:solidFill>
                  <a:srgbClr val="008000"/>
                </a:solidFill>
              </a:rPr>
              <a:t> + v</a:t>
            </a:r>
            <a:r>
              <a:rPr lang="en-US" sz="3200" baseline="-25000" dirty="0" smtClean="0">
                <a:solidFill>
                  <a:srgbClr val="008000"/>
                </a:solidFill>
              </a:rPr>
              <a:t>5 </a:t>
            </a:r>
            <a:r>
              <a:rPr lang="en-US" sz="3200" dirty="0" smtClean="0">
                <a:solidFill>
                  <a:srgbClr val="008000"/>
                </a:solidFill>
              </a:rPr>
              <a:t>= 0, </a:t>
            </a:r>
          </a:p>
          <a:p>
            <a:r>
              <a:rPr lang="en-US" sz="3200" dirty="0">
                <a:solidFill>
                  <a:srgbClr val="008000"/>
                </a:solidFill>
              </a:rPr>
              <a:t> </a:t>
            </a:r>
            <a:r>
              <a:rPr lang="en-US" sz="3200" dirty="0" smtClean="0">
                <a:solidFill>
                  <a:srgbClr val="008000"/>
                </a:solidFill>
              </a:rPr>
              <a:t>                                                      v</a:t>
            </a:r>
            <a:r>
              <a:rPr lang="en-US" sz="3200" baseline="-25000" dirty="0" smtClean="0">
                <a:solidFill>
                  <a:srgbClr val="008000"/>
                </a:solidFill>
              </a:rPr>
              <a:t>5</a:t>
            </a:r>
            <a:r>
              <a:rPr lang="en-US" sz="3200" dirty="0" smtClean="0">
                <a:solidFill>
                  <a:srgbClr val="008000"/>
                </a:solidFill>
              </a:rPr>
              <a:t> + v</a:t>
            </a:r>
            <a:r>
              <a:rPr lang="en-US" sz="3200" baseline="-25000" dirty="0" smtClean="0">
                <a:solidFill>
                  <a:srgbClr val="008000"/>
                </a:solidFill>
              </a:rPr>
              <a:t>6 </a:t>
            </a:r>
            <a:r>
              <a:rPr lang="en-US" sz="3200" dirty="0" smtClean="0">
                <a:solidFill>
                  <a:srgbClr val="008000"/>
                </a:solidFill>
              </a:rPr>
              <a:t>= 0, v</a:t>
            </a:r>
            <a:r>
              <a:rPr lang="en-US" sz="3200" baseline="-25000" dirty="0" smtClean="0">
                <a:solidFill>
                  <a:srgbClr val="008000"/>
                </a:solidFill>
              </a:rPr>
              <a:t>4</a:t>
            </a:r>
            <a:r>
              <a:rPr lang="en-US" sz="3200" dirty="0" smtClean="0">
                <a:solidFill>
                  <a:srgbClr val="008000"/>
                </a:solidFill>
              </a:rPr>
              <a:t> + v</a:t>
            </a:r>
            <a:r>
              <a:rPr lang="en-US" sz="3200" baseline="-25000" dirty="0" smtClean="0">
                <a:solidFill>
                  <a:srgbClr val="008000"/>
                </a:solidFill>
              </a:rPr>
              <a:t>6 </a:t>
            </a:r>
            <a:r>
              <a:rPr lang="en-US" sz="3200" dirty="0" smtClean="0">
                <a:solidFill>
                  <a:srgbClr val="008000"/>
                </a:solidFill>
              </a:rPr>
              <a:t>= 0</a:t>
            </a:r>
            <a:r>
              <a:rPr lang="en-US" sz="3200" dirty="0" smtClean="0"/>
              <a:t>&gt;</a:t>
            </a:r>
          </a:p>
          <a:p>
            <a:endParaRPr lang="en-US" sz="3200" baseline="-25000" dirty="0" smtClean="0"/>
          </a:p>
          <a:p>
            <a:pPr algn="ctr"/>
            <a:endParaRPr lang="en-US" sz="3200" baseline="-25000" dirty="0" smtClean="0"/>
          </a:p>
          <a:p>
            <a:pPr algn="ctr"/>
            <a:r>
              <a:rPr lang="en-US" sz="3200" dirty="0" smtClean="0">
                <a:solidFill>
                  <a:srgbClr val="660066"/>
                </a:solidFill>
                <a:sym typeface="Wingdings"/>
              </a:rPr>
              <a:t>Z</a:t>
            </a:r>
            <a:r>
              <a:rPr lang="en-US" sz="3200" baseline="-25000" dirty="0" smtClean="0">
                <a:solidFill>
                  <a:srgbClr val="660066"/>
                </a:solidFill>
                <a:sym typeface="Wingdings"/>
              </a:rPr>
              <a:t>0</a:t>
            </a:r>
            <a:r>
              <a:rPr lang="en-US" sz="3200" dirty="0" smtClean="0">
                <a:sym typeface="Wingdings"/>
              </a:rPr>
              <a:t>/</a:t>
            </a:r>
            <a:r>
              <a:rPr lang="en-US" sz="3200" dirty="0" smtClean="0">
                <a:solidFill>
                  <a:srgbClr val="008000"/>
                </a:solidFill>
              </a:rPr>
              <a:t>B</a:t>
            </a:r>
            <a:r>
              <a:rPr lang="en-US" sz="3200" baseline="-25000" dirty="0" smtClean="0">
                <a:solidFill>
                  <a:srgbClr val="008000"/>
                </a:solidFill>
              </a:rPr>
              <a:t>0</a:t>
            </a:r>
            <a:r>
              <a:rPr lang="en-US" sz="3200" dirty="0" smtClean="0"/>
              <a:t> = &lt;</a:t>
            </a:r>
            <a:r>
              <a:rPr lang="en-US" sz="3200" dirty="0" smtClean="0">
                <a:solidFill>
                  <a:srgbClr val="660066"/>
                </a:solidFill>
              </a:rPr>
              <a:t>v</a:t>
            </a:r>
            <a:r>
              <a:rPr lang="en-US" sz="3200" baseline="-25000" dirty="0" smtClean="0">
                <a:solidFill>
                  <a:srgbClr val="660066"/>
                </a:solidFill>
              </a:rPr>
              <a:t>1</a:t>
            </a:r>
            <a:r>
              <a:rPr lang="en-US" sz="3200" dirty="0" smtClean="0">
                <a:solidFill>
                  <a:srgbClr val="660066"/>
                </a:solidFill>
              </a:rPr>
              <a:t>,  v</a:t>
            </a:r>
            <a:r>
              <a:rPr lang="en-US" sz="3200" baseline="-25000" dirty="0" smtClean="0">
                <a:solidFill>
                  <a:srgbClr val="660066"/>
                </a:solidFill>
              </a:rPr>
              <a:t>4</a:t>
            </a:r>
            <a:r>
              <a:rPr lang="en-US" sz="3200" dirty="0" smtClean="0"/>
              <a:t>&gt;  </a:t>
            </a:r>
            <a:endParaRPr lang="en-US" sz="3200" baseline="-25000" dirty="0" smtClean="0"/>
          </a:p>
        </p:txBody>
      </p:sp>
    </p:spTree>
    <p:extLst>
      <p:ext uri="{BB962C8B-B14F-4D97-AF65-F5344CB8AC3E}">
        <p14:creationId xmlns:p14="http://schemas.microsoft.com/office/powerpoint/2010/main" val="198846491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p:cNvGrpSpPr/>
          <p:nvPr/>
        </p:nvGrpSpPr>
        <p:grpSpPr>
          <a:xfrm>
            <a:off x="4946201" y="406370"/>
            <a:ext cx="3382244" cy="2975810"/>
            <a:chOff x="793381" y="1412950"/>
            <a:chExt cx="3382244" cy="2975810"/>
          </a:xfrm>
        </p:grpSpPr>
        <p:grpSp>
          <p:nvGrpSpPr>
            <p:cNvPr id="21" name="Group 20"/>
            <p:cNvGrpSpPr/>
            <p:nvPr/>
          </p:nvGrpSpPr>
          <p:grpSpPr>
            <a:xfrm>
              <a:off x="1284670" y="2021707"/>
              <a:ext cx="2239703" cy="1987736"/>
              <a:chOff x="1088696" y="3397905"/>
              <a:chExt cx="2239703" cy="1987736"/>
            </a:xfrm>
          </p:grpSpPr>
          <p:sp>
            <p:nvSpPr>
              <p:cNvPr id="3" name="Isosceles Triangle 2"/>
              <p:cNvSpPr/>
              <p:nvPr/>
            </p:nvSpPr>
            <p:spPr>
              <a:xfrm>
                <a:off x="1284670" y="3565883"/>
                <a:ext cx="1959740" cy="1696575"/>
              </a:xfrm>
              <a:prstGeom prst="triangle">
                <a:avLst/>
              </a:prstGeom>
              <a:solidFill>
                <a:schemeClr val="tx2">
                  <a:lumMod val="40000"/>
                  <a:lumOff val="60000"/>
                </a:schemeClr>
              </a:solidFill>
              <a:ln w="1270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3"/>
              <p:cNvGrpSpPr/>
              <p:nvPr/>
            </p:nvGrpSpPr>
            <p:grpSpPr>
              <a:xfrm>
                <a:off x="1088696" y="5049686"/>
                <a:ext cx="2239703" cy="335955"/>
                <a:chOff x="2971800" y="2819400"/>
                <a:chExt cx="1021080" cy="182880"/>
              </a:xfrm>
            </p:grpSpPr>
            <p:sp>
              <p:nvSpPr>
                <p:cNvPr id="6" name="Oval 5"/>
                <p:cNvSpPr/>
                <p:nvPr/>
              </p:nvSpPr>
              <p:spPr>
                <a:xfrm>
                  <a:off x="2971800" y="2819400"/>
                  <a:ext cx="153162" cy="18288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3839718" y="2819400"/>
                  <a:ext cx="153162" cy="18288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 name="Oval 4"/>
              <p:cNvSpPr/>
              <p:nvPr/>
            </p:nvSpPr>
            <p:spPr>
              <a:xfrm>
                <a:off x="2090963" y="3397905"/>
                <a:ext cx="335955" cy="335955"/>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9" name="TextBox 38"/>
            <p:cNvSpPr txBox="1"/>
            <p:nvPr/>
          </p:nvSpPr>
          <p:spPr>
            <a:xfrm>
              <a:off x="3524373" y="3463651"/>
              <a:ext cx="651252" cy="584776"/>
            </a:xfrm>
            <a:prstGeom prst="rect">
              <a:avLst/>
            </a:prstGeom>
            <a:noFill/>
          </p:spPr>
          <p:txBody>
            <a:bodyPr wrap="square" rtlCol="0">
              <a:spAutoFit/>
            </a:bodyPr>
            <a:lstStyle/>
            <a:p>
              <a:r>
                <a:rPr lang="en-US" sz="3200" dirty="0" smtClean="0"/>
                <a:t>v</a:t>
              </a:r>
              <a:r>
                <a:rPr lang="en-US" sz="3200" baseline="-25000" dirty="0"/>
                <a:t>6</a:t>
              </a:r>
            </a:p>
          </p:txBody>
        </p:sp>
        <p:sp>
          <p:nvSpPr>
            <p:cNvPr id="40" name="TextBox 39"/>
            <p:cNvSpPr txBox="1"/>
            <p:nvPr/>
          </p:nvSpPr>
          <p:spPr>
            <a:xfrm>
              <a:off x="793381" y="3463651"/>
              <a:ext cx="651252" cy="584776"/>
            </a:xfrm>
            <a:prstGeom prst="rect">
              <a:avLst/>
            </a:prstGeom>
            <a:noFill/>
          </p:spPr>
          <p:txBody>
            <a:bodyPr wrap="square" rtlCol="0">
              <a:spAutoFit/>
            </a:bodyPr>
            <a:lstStyle/>
            <a:p>
              <a:r>
                <a:rPr lang="en-US" sz="3200" dirty="0" smtClean="0"/>
                <a:t>v</a:t>
              </a:r>
              <a:r>
                <a:rPr lang="en-US" sz="3200" baseline="-25000" dirty="0"/>
                <a:t>4</a:t>
              </a:r>
            </a:p>
          </p:txBody>
        </p:sp>
        <p:sp>
          <p:nvSpPr>
            <p:cNvPr id="41" name="TextBox 40"/>
            <p:cNvSpPr txBox="1"/>
            <p:nvPr/>
          </p:nvSpPr>
          <p:spPr>
            <a:xfrm>
              <a:off x="2263487" y="1412950"/>
              <a:ext cx="651252" cy="584776"/>
            </a:xfrm>
            <a:prstGeom prst="rect">
              <a:avLst/>
            </a:prstGeom>
            <a:noFill/>
          </p:spPr>
          <p:txBody>
            <a:bodyPr wrap="square" rtlCol="0">
              <a:spAutoFit/>
            </a:bodyPr>
            <a:lstStyle/>
            <a:p>
              <a:r>
                <a:rPr lang="en-US" sz="3200" dirty="0" smtClean="0"/>
                <a:t>v</a:t>
              </a:r>
              <a:r>
                <a:rPr lang="en-US" sz="3200" baseline="-25000" dirty="0"/>
                <a:t>5</a:t>
              </a:r>
            </a:p>
          </p:txBody>
        </p:sp>
        <p:sp>
          <p:nvSpPr>
            <p:cNvPr id="44" name="TextBox 43"/>
            <p:cNvSpPr txBox="1"/>
            <p:nvPr/>
          </p:nvSpPr>
          <p:spPr>
            <a:xfrm>
              <a:off x="1403746" y="2588847"/>
              <a:ext cx="651252" cy="584776"/>
            </a:xfrm>
            <a:prstGeom prst="rect">
              <a:avLst/>
            </a:prstGeom>
            <a:noFill/>
          </p:spPr>
          <p:txBody>
            <a:bodyPr wrap="square" rtlCol="0">
              <a:spAutoFit/>
            </a:bodyPr>
            <a:lstStyle/>
            <a:p>
              <a:r>
                <a:rPr lang="en-US" sz="3200" dirty="0" smtClean="0"/>
                <a:t>e</a:t>
              </a:r>
              <a:r>
                <a:rPr lang="en-US" sz="3200" baseline="-25000" dirty="0"/>
                <a:t>3</a:t>
              </a:r>
            </a:p>
          </p:txBody>
        </p:sp>
        <p:sp>
          <p:nvSpPr>
            <p:cNvPr id="46" name="TextBox 45"/>
            <p:cNvSpPr txBox="1"/>
            <p:nvPr/>
          </p:nvSpPr>
          <p:spPr>
            <a:xfrm>
              <a:off x="2263487" y="3803984"/>
              <a:ext cx="651252" cy="584776"/>
            </a:xfrm>
            <a:prstGeom prst="rect">
              <a:avLst/>
            </a:prstGeom>
            <a:noFill/>
          </p:spPr>
          <p:txBody>
            <a:bodyPr wrap="square" rtlCol="0">
              <a:spAutoFit/>
            </a:bodyPr>
            <a:lstStyle/>
            <a:p>
              <a:r>
                <a:rPr lang="en-US" sz="3200" dirty="0" smtClean="0"/>
                <a:t>e</a:t>
              </a:r>
              <a:r>
                <a:rPr lang="en-US" sz="3200" baseline="-25000" dirty="0"/>
                <a:t>5</a:t>
              </a:r>
            </a:p>
          </p:txBody>
        </p:sp>
        <p:sp>
          <p:nvSpPr>
            <p:cNvPr id="47" name="TextBox 46"/>
            <p:cNvSpPr txBox="1"/>
            <p:nvPr/>
          </p:nvSpPr>
          <p:spPr>
            <a:xfrm>
              <a:off x="2989958" y="2588847"/>
              <a:ext cx="651252" cy="584776"/>
            </a:xfrm>
            <a:prstGeom prst="rect">
              <a:avLst/>
            </a:prstGeom>
            <a:noFill/>
          </p:spPr>
          <p:txBody>
            <a:bodyPr wrap="square" rtlCol="0">
              <a:spAutoFit/>
            </a:bodyPr>
            <a:lstStyle/>
            <a:p>
              <a:r>
                <a:rPr lang="en-US" sz="3200" dirty="0" smtClean="0"/>
                <a:t>e</a:t>
              </a:r>
              <a:r>
                <a:rPr lang="en-US" sz="3200" baseline="-25000" dirty="0"/>
                <a:t>4</a:t>
              </a:r>
            </a:p>
          </p:txBody>
        </p:sp>
      </p:grpSp>
      <p:grpSp>
        <p:nvGrpSpPr>
          <p:cNvPr id="51" name="Group 50"/>
          <p:cNvGrpSpPr/>
          <p:nvPr/>
        </p:nvGrpSpPr>
        <p:grpSpPr>
          <a:xfrm>
            <a:off x="706671" y="406370"/>
            <a:ext cx="3409836" cy="2635477"/>
            <a:chOff x="5038682" y="1412950"/>
            <a:chExt cx="3409836" cy="2635477"/>
          </a:xfrm>
        </p:grpSpPr>
        <p:grpSp>
          <p:nvGrpSpPr>
            <p:cNvPr id="36" name="Group 35"/>
            <p:cNvGrpSpPr/>
            <p:nvPr/>
          </p:nvGrpSpPr>
          <p:grpSpPr>
            <a:xfrm>
              <a:off x="5537717" y="2021707"/>
              <a:ext cx="2239703" cy="1987736"/>
              <a:chOff x="4753821" y="2021707"/>
              <a:chExt cx="2239703" cy="1987736"/>
            </a:xfrm>
          </p:grpSpPr>
          <p:cxnSp>
            <p:nvCxnSpPr>
              <p:cNvPr id="29" name="Straight Connector 28"/>
              <p:cNvCxnSpPr/>
              <p:nvPr/>
            </p:nvCxnSpPr>
            <p:spPr>
              <a:xfrm>
                <a:off x="5933925" y="2176272"/>
                <a:ext cx="912912" cy="1655064"/>
              </a:xfrm>
              <a:prstGeom prst="line">
                <a:avLst/>
              </a:prstGeom>
              <a:ln w="127000">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4921799" y="2176272"/>
                <a:ext cx="1012126" cy="1655064"/>
              </a:xfrm>
              <a:prstGeom prst="line">
                <a:avLst/>
              </a:prstGeom>
              <a:ln w="127000">
                <a:solidFill>
                  <a:srgbClr val="008000"/>
                </a:solidFill>
              </a:ln>
            </p:spPr>
            <p:style>
              <a:lnRef idx="2">
                <a:schemeClr val="accent1"/>
              </a:lnRef>
              <a:fillRef idx="0">
                <a:schemeClr val="accent1"/>
              </a:fillRef>
              <a:effectRef idx="1">
                <a:schemeClr val="accent1"/>
              </a:effectRef>
              <a:fontRef idx="minor">
                <a:schemeClr val="tx1"/>
              </a:fontRef>
            </p:style>
          </p:cxnSp>
          <p:grpSp>
            <p:nvGrpSpPr>
              <p:cNvPr id="9" name="Group 8"/>
              <p:cNvGrpSpPr/>
              <p:nvPr/>
            </p:nvGrpSpPr>
            <p:grpSpPr>
              <a:xfrm>
                <a:off x="4753821" y="3673488"/>
                <a:ext cx="2239703" cy="335955"/>
                <a:chOff x="2971800" y="2819400"/>
                <a:chExt cx="1021080" cy="182880"/>
              </a:xfrm>
            </p:grpSpPr>
            <p:sp>
              <p:nvSpPr>
                <p:cNvPr id="10" name="Oval 9"/>
                <p:cNvSpPr/>
                <p:nvPr/>
              </p:nvSpPr>
              <p:spPr>
                <a:xfrm>
                  <a:off x="2971800" y="2819400"/>
                  <a:ext cx="153162" cy="18288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3839718" y="2819400"/>
                  <a:ext cx="153162" cy="18288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2" name="Oval 11"/>
              <p:cNvSpPr/>
              <p:nvPr/>
            </p:nvSpPr>
            <p:spPr>
              <a:xfrm>
                <a:off x="5756088" y="2021707"/>
                <a:ext cx="335955" cy="335955"/>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8" name="TextBox 37"/>
            <p:cNvSpPr txBox="1"/>
            <p:nvPr/>
          </p:nvSpPr>
          <p:spPr>
            <a:xfrm>
              <a:off x="5038682" y="3463651"/>
              <a:ext cx="651252" cy="584776"/>
            </a:xfrm>
            <a:prstGeom prst="rect">
              <a:avLst/>
            </a:prstGeom>
            <a:noFill/>
          </p:spPr>
          <p:txBody>
            <a:bodyPr wrap="square" rtlCol="0">
              <a:spAutoFit/>
            </a:bodyPr>
            <a:lstStyle/>
            <a:p>
              <a:r>
                <a:rPr lang="en-US" sz="3200" dirty="0" smtClean="0"/>
                <a:t>v</a:t>
              </a:r>
              <a:r>
                <a:rPr lang="en-US" sz="3200" baseline="-25000" dirty="0"/>
                <a:t>1</a:t>
              </a:r>
            </a:p>
          </p:txBody>
        </p:sp>
        <p:sp>
          <p:nvSpPr>
            <p:cNvPr id="42" name="TextBox 41"/>
            <p:cNvSpPr txBox="1"/>
            <p:nvPr/>
          </p:nvSpPr>
          <p:spPr>
            <a:xfrm>
              <a:off x="6531117" y="1412950"/>
              <a:ext cx="651252" cy="584776"/>
            </a:xfrm>
            <a:prstGeom prst="rect">
              <a:avLst/>
            </a:prstGeom>
            <a:noFill/>
          </p:spPr>
          <p:txBody>
            <a:bodyPr wrap="square" rtlCol="0">
              <a:spAutoFit/>
            </a:bodyPr>
            <a:lstStyle/>
            <a:p>
              <a:r>
                <a:rPr lang="en-US" sz="3200" dirty="0" smtClean="0"/>
                <a:t>v</a:t>
              </a:r>
              <a:r>
                <a:rPr lang="en-US" sz="3200" baseline="-25000" dirty="0"/>
                <a:t>2</a:t>
              </a:r>
            </a:p>
          </p:txBody>
        </p:sp>
        <p:sp>
          <p:nvSpPr>
            <p:cNvPr id="43" name="TextBox 42"/>
            <p:cNvSpPr txBox="1"/>
            <p:nvPr/>
          </p:nvSpPr>
          <p:spPr>
            <a:xfrm>
              <a:off x="7797266" y="3463651"/>
              <a:ext cx="651252" cy="584776"/>
            </a:xfrm>
            <a:prstGeom prst="rect">
              <a:avLst/>
            </a:prstGeom>
            <a:noFill/>
          </p:spPr>
          <p:txBody>
            <a:bodyPr wrap="square" rtlCol="0">
              <a:spAutoFit/>
            </a:bodyPr>
            <a:lstStyle/>
            <a:p>
              <a:r>
                <a:rPr lang="en-US" sz="3200" dirty="0" smtClean="0"/>
                <a:t>v</a:t>
              </a:r>
              <a:r>
                <a:rPr lang="en-US" sz="3200" baseline="-25000" dirty="0"/>
                <a:t>3</a:t>
              </a:r>
            </a:p>
          </p:txBody>
        </p:sp>
        <p:sp>
          <p:nvSpPr>
            <p:cNvPr id="48" name="TextBox 47"/>
            <p:cNvSpPr txBox="1"/>
            <p:nvPr/>
          </p:nvSpPr>
          <p:spPr>
            <a:xfrm>
              <a:off x="5598375" y="2588847"/>
              <a:ext cx="651252" cy="584776"/>
            </a:xfrm>
            <a:prstGeom prst="rect">
              <a:avLst/>
            </a:prstGeom>
            <a:noFill/>
          </p:spPr>
          <p:txBody>
            <a:bodyPr wrap="square" rtlCol="0">
              <a:spAutoFit/>
            </a:bodyPr>
            <a:lstStyle/>
            <a:p>
              <a:r>
                <a:rPr lang="en-US" sz="3200" dirty="0"/>
                <a:t>e</a:t>
              </a:r>
              <a:r>
                <a:rPr lang="en-US" sz="3200" baseline="-25000" dirty="0" smtClean="0"/>
                <a:t>1</a:t>
              </a:r>
              <a:endParaRPr lang="en-US" sz="3200" baseline="-25000" dirty="0"/>
            </a:p>
          </p:txBody>
        </p:sp>
        <p:sp>
          <p:nvSpPr>
            <p:cNvPr id="49" name="TextBox 48"/>
            <p:cNvSpPr txBox="1"/>
            <p:nvPr/>
          </p:nvSpPr>
          <p:spPr>
            <a:xfrm>
              <a:off x="7206718" y="2588847"/>
              <a:ext cx="651252" cy="584776"/>
            </a:xfrm>
            <a:prstGeom prst="rect">
              <a:avLst/>
            </a:prstGeom>
            <a:noFill/>
          </p:spPr>
          <p:txBody>
            <a:bodyPr wrap="square" rtlCol="0">
              <a:spAutoFit/>
            </a:bodyPr>
            <a:lstStyle/>
            <a:p>
              <a:r>
                <a:rPr lang="en-US" sz="3200" dirty="0" smtClean="0"/>
                <a:t>e</a:t>
              </a:r>
              <a:r>
                <a:rPr lang="en-US" sz="3200" baseline="-25000" dirty="0"/>
                <a:t>2</a:t>
              </a:r>
            </a:p>
          </p:txBody>
        </p:sp>
      </p:grpSp>
      <p:sp>
        <p:nvSpPr>
          <p:cNvPr id="8" name="Rectangle 7"/>
          <p:cNvSpPr/>
          <p:nvPr/>
        </p:nvSpPr>
        <p:spPr>
          <a:xfrm>
            <a:off x="112722" y="146395"/>
            <a:ext cx="9031277" cy="523220"/>
          </a:xfrm>
          <a:prstGeom prst="rect">
            <a:avLst/>
          </a:prstGeom>
        </p:spPr>
        <p:txBody>
          <a:bodyPr wrap="square">
            <a:spAutoFit/>
          </a:bodyPr>
          <a:lstStyle/>
          <a:p>
            <a:pPr algn="ctr"/>
            <a:r>
              <a:rPr lang="en-US" sz="2800" dirty="0" smtClean="0"/>
              <a:t>Counting number of connected components using homology</a:t>
            </a:r>
          </a:p>
        </p:txBody>
      </p:sp>
      <p:sp>
        <p:nvSpPr>
          <p:cNvPr id="2" name="Rectangle 1"/>
          <p:cNvSpPr/>
          <p:nvPr/>
        </p:nvSpPr>
        <p:spPr>
          <a:xfrm>
            <a:off x="264519" y="3602667"/>
            <a:ext cx="8879479" cy="2751523"/>
          </a:xfrm>
          <a:prstGeom prst="rect">
            <a:avLst/>
          </a:prstGeom>
        </p:spPr>
        <p:txBody>
          <a:bodyPr wrap="square">
            <a:spAutoFit/>
          </a:bodyPr>
          <a:lstStyle/>
          <a:p>
            <a:r>
              <a:rPr lang="en-US" sz="3200" dirty="0" smtClean="0">
                <a:solidFill>
                  <a:srgbClr val="660066"/>
                </a:solidFill>
                <a:sym typeface="Wingdings"/>
              </a:rPr>
              <a:t>Z</a:t>
            </a:r>
            <a:r>
              <a:rPr lang="en-US" sz="3200" baseline="-25000" dirty="0" smtClean="0">
                <a:solidFill>
                  <a:srgbClr val="660066"/>
                </a:solidFill>
                <a:sym typeface="Wingdings"/>
              </a:rPr>
              <a:t>0</a:t>
            </a:r>
            <a:r>
              <a:rPr lang="en-US" sz="3200" dirty="0" smtClean="0">
                <a:sym typeface="Wingdings"/>
              </a:rPr>
              <a:t>/</a:t>
            </a:r>
            <a:r>
              <a:rPr lang="en-US" sz="3200" dirty="0" smtClean="0">
                <a:solidFill>
                  <a:srgbClr val="008000"/>
                </a:solidFill>
              </a:rPr>
              <a:t>B</a:t>
            </a:r>
            <a:r>
              <a:rPr lang="en-US" sz="3200" baseline="-25000" dirty="0" smtClean="0">
                <a:solidFill>
                  <a:srgbClr val="008000"/>
                </a:solidFill>
              </a:rPr>
              <a:t>0</a:t>
            </a:r>
            <a:r>
              <a:rPr lang="en-US" sz="3200" dirty="0" smtClean="0"/>
              <a:t> = &lt;</a:t>
            </a:r>
            <a:r>
              <a:rPr lang="en-US" sz="3200" dirty="0" smtClean="0">
                <a:solidFill>
                  <a:srgbClr val="660066"/>
                </a:solidFill>
              </a:rPr>
              <a:t>v</a:t>
            </a:r>
            <a:r>
              <a:rPr lang="en-US" sz="3200" baseline="-25000" dirty="0" smtClean="0">
                <a:solidFill>
                  <a:srgbClr val="660066"/>
                </a:solidFill>
              </a:rPr>
              <a:t>1</a:t>
            </a:r>
            <a:r>
              <a:rPr lang="en-US" sz="3200" dirty="0" smtClean="0">
                <a:solidFill>
                  <a:srgbClr val="660066"/>
                </a:solidFill>
              </a:rPr>
              <a:t>, v</a:t>
            </a:r>
            <a:r>
              <a:rPr lang="en-US" sz="3200" baseline="-25000" dirty="0" smtClean="0">
                <a:solidFill>
                  <a:srgbClr val="660066"/>
                </a:solidFill>
              </a:rPr>
              <a:t>2</a:t>
            </a:r>
            <a:r>
              <a:rPr lang="en-US" sz="3200" dirty="0" smtClean="0">
                <a:solidFill>
                  <a:srgbClr val="660066"/>
                </a:solidFill>
              </a:rPr>
              <a:t>, v</a:t>
            </a:r>
            <a:r>
              <a:rPr lang="en-US" sz="3200" baseline="-25000" dirty="0" smtClean="0">
                <a:solidFill>
                  <a:srgbClr val="660066"/>
                </a:solidFill>
              </a:rPr>
              <a:t>3</a:t>
            </a:r>
            <a:r>
              <a:rPr lang="en-US" sz="3200" dirty="0" smtClean="0">
                <a:solidFill>
                  <a:srgbClr val="660066"/>
                </a:solidFill>
              </a:rPr>
              <a:t>, v</a:t>
            </a:r>
            <a:r>
              <a:rPr lang="en-US" sz="3200" baseline="-25000" dirty="0" smtClean="0">
                <a:solidFill>
                  <a:srgbClr val="660066"/>
                </a:solidFill>
              </a:rPr>
              <a:t>4</a:t>
            </a:r>
            <a:r>
              <a:rPr lang="en-US" sz="3200" dirty="0" smtClean="0">
                <a:solidFill>
                  <a:srgbClr val="660066"/>
                </a:solidFill>
              </a:rPr>
              <a:t>, v</a:t>
            </a:r>
            <a:r>
              <a:rPr lang="en-US" sz="3200" baseline="-25000" dirty="0" smtClean="0">
                <a:solidFill>
                  <a:srgbClr val="660066"/>
                </a:solidFill>
              </a:rPr>
              <a:t>5</a:t>
            </a:r>
            <a:r>
              <a:rPr lang="en-US" sz="3200" dirty="0" smtClean="0">
                <a:solidFill>
                  <a:srgbClr val="660066"/>
                </a:solidFill>
              </a:rPr>
              <a:t>, v</a:t>
            </a:r>
            <a:r>
              <a:rPr lang="en-US" sz="3200" baseline="-25000" dirty="0" smtClean="0">
                <a:solidFill>
                  <a:srgbClr val="660066"/>
                </a:solidFill>
              </a:rPr>
              <a:t>6 </a:t>
            </a:r>
            <a:r>
              <a:rPr lang="en-US" sz="3200" dirty="0" smtClean="0">
                <a:solidFill>
                  <a:srgbClr val="008000"/>
                </a:solidFill>
              </a:rPr>
              <a:t>: v</a:t>
            </a:r>
            <a:r>
              <a:rPr lang="en-US" sz="3200" baseline="-25000" dirty="0" smtClean="0">
                <a:solidFill>
                  <a:srgbClr val="008000"/>
                </a:solidFill>
              </a:rPr>
              <a:t>1</a:t>
            </a:r>
            <a:r>
              <a:rPr lang="en-US" sz="3200" dirty="0" smtClean="0">
                <a:solidFill>
                  <a:srgbClr val="008000"/>
                </a:solidFill>
              </a:rPr>
              <a:t> + v</a:t>
            </a:r>
            <a:r>
              <a:rPr lang="en-US" sz="3200" baseline="-25000" dirty="0" smtClean="0">
                <a:solidFill>
                  <a:srgbClr val="008000"/>
                </a:solidFill>
              </a:rPr>
              <a:t>2 </a:t>
            </a:r>
            <a:r>
              <a:rPr lang="en-US" sz="3200" dirty="0" smtClean="0">
                <a:solidFill>
                  <a:srgbClr val="008000"/>
                </a:solidFill>
              </a:rPr>
              <a:t>= 0, v</a:t>
            </a:r>
            <a:r>
              <a:rPr lang="en-US" sz="3200" baseline="-25000" dirty="0">
                <a:solidFill>
                  <a:srgbClr val="008000"/>
                </a:solidFill>
              </a:rPr>
              <a:t>2</a:t>
            </a:r>
            <a:r>
              <a:rPr lang="en-US" sz="3200" dirty="0" smtClean="0">
                <a:solidFill>
                  <a:srgbClr val="008000"/>
                </a:solidFill>
              </a:rPr>
              <a:t> + v</a:t>
            </a:r>
            <a:r>
              <a:rPr lang="en-US" sz="3200" baseline="-25000" dirty="0">
                <a:solidFill>
                  <a:srgbClr val="008000"/>
                </a:solidFill>
              </a:rPr>
              <a:t>3</a:t>
            </a:r>
            <a:r>
              <a:rPr lang="en-US" sz="3200" baseline="-25000" dirty="0" smtClean="0">
                <a:solidFill>
                  <a:srgbClr val="008000"/>
                </a:solidFill>
              </a:rPr>
              <a:t> </a:t>
            </a:r>
            <a:r>
              <a:rPr lang="en-US" sz="3200" dirty="0" smtClean="0">
                <a:solidFill>
                  <a:srgbClr val="008000"/>
                </a:solidFill>
              </a:rPr>
              <a:t>= 0, </a:t>
            </a:r>
          </a:p>
          <a:p>
            <a:r>
              <a:rPr lang="en-US" sz="3200" dirty="0">
                <a:solidFill>
                  <a:srgbClr val="008000"/>
                </a:solidFill>
              </a:rPr>
              <a:t> </a:t>
            </a:r>
            <a:r>
              <a:rPr lang="en-US" sz="3200" dirty="0" smtClean="0">
                <a:solidFill>
                  <a:srgbClr val="008000"/>
                </a:solidFill>
              </a:rPr>
              <a:t>                                  v</a:t>
            </a:r>
            <a:r>
              <a:rPr lang="en-US" sz="3200" baseline="-25000" dirty="0" smtClean="0">
                <a:solidFill>
                  <a:srgbClr val="008000"/>
                </a:solidFill>
              </a:rPr>
              <a:t>4</a:t>
            </a:r>
            <a:r>
              <a:rPr lang="en-US" sz="3200" dirty="0" smtClean="0">
                <a:solidFill>
                  <a:srgbClr val="008000"/>
                </a:solidFill>
              </a:rPr>
              <a:t> + v</a:t>
            </a:r>
            <a:r>
              <a:rPr lang="en-US" sz="3200" baseline="-25000" dirty="0">
                <a:solidFill>
                  <a:srgbClr val="008000"/>
                </a:solidFill>
              </a:rPr>
              <a:t>5</a:t>
            </a:r>
            <a:r>
              <a:rPr lang="en-US" sz="3200" baseline="-25000" dirty="0" smtClean="0">
                <a:solidFill>
                  <a:srgbClr val="008000"/>
                </a:solidFill>
              </a:rPr>
              <a:t> </a:t>
            </a:r>
            <a:r>
              <a:rPr lang="en-US" sz="3200" dirty="0" smtClean="0">
                <a:solidFill>
                  <a:srgbClr val="008000"/>
                </a:solidFill>
              </a:rPr>
              <a:t>= 0, v</a:t>
            </a:r>
            <a:r>
              <a:rPr lang="en-US" sz="3200" baseline="-25000" dirty="0" smtClean="0">
                <a:solidFill>
                  <a:srgbClr val="008000"/>
                </a:solidFill>
              </a:rPr>
              <a:t>5</a:t>
            </a:r>
            <a:r>
              <a:rPr lang="en-US" sz="3200" dirty="0" smtClean="0">
                <a:solidFill>
                  <a:srgbClr val="008000"/>
                </a:solidFill>
              </a:rPr>
              <a:t> + v</a:t>
            </a:r>
            <a:r>
              <a:rPr lang="en-US" sz="3200" baseline="-25000" dirty="0">
                <a:solidFill>
                  <a:srgbClr val="008000"/>
                </a:solidFill>
              </a:rPr>
              <a:t>6</a:t>
            </a:r>
            <a:r>
              <a:rPr lang="en-US" sz="3200" baseline="-25000" dirty="0" smtClean="0">
                <a:solidFill>
                  <a:srgbClr val="008000"/>
                </a:solidFill>
              </a:rPr>
              <a:t> </a:t>
            </a:r>
            <a:r>
              <a:rPr lang="en-US" sz="3200" dirty="0" smtClean="0">
                <a:solidFill>
                  <a:srgbClr val="008000"/>
                </a:solidFill>
              </a:rPr>
              <a:t>= 0, v</a:t>
            </a:r>
            <a:r>
              <a:rPr lang="en-US" sz="3200" baseline="-25000" dirty="0" smtClean="0">
                <a:solidFill>
                  <a:srgbClr val="008000"/>
                </a:solidFill>
              </a:rPr>
              <a:t>4</a:t>
            </a:r>
            <a:r>
              <a:rPr lang="en-US" sz="3200" dirty="0" smtClean="0">
                <a:solidFill>
                  <a:srgbClr val="008000"/>
                </a:solidFill>
              </a:rPr>
              <a:t> + v</a:t>
            </a:r>
            <a:r>
              <a:rPr lang="en-US" sz="3200" baseline="-25000" dirty="0">
                <a:solidFill>
                  <a:srgbClr val="008000"/>
                </a:solidFill>
              </a:rPr>
              <a:t>6</a:t>
            </a:r>
            <a:r>
              <a:rPr lang="en-US" sz="3200" baseline="-25000" dirty="0" smtClean="0">
                <a:solidFill>
                  <a:srgbClr val="008000"/>
                </a:solidFill>
              </a:rPr>
              <a:t> </a:t>
            </a:r>
            <a:r>
              <a:rPr lang="en-US" sz="3200" dirty="0" smtClean="0">
                <a:solidFill>
                  <a:srgbClr val="008000"/>
                </a:solidFill>
              </a:rPr>
              <a:t>= 0</a:t>
            </a:r>
            <a:r>
              <a:rPr lang="en-US" sz="3200" dirty="0" smtClean="0"/>
              <a:t>&gt;</a:t>
            </a:r>
          </a:p>
          <a:p>
            <a:endParaRPr lang="en-US" sz="3200" baseline="-25000" dirty="0"/>
          </a:p>
          <a:p>
            <a:pPr>
              <a:lnSpc>
                <a:spcPct val="140000"/>
              </a:lnSpc>
            </a:pPr>
            <a:r>
              <a:rPr lang="en-US" sz="3200" dirty="0" smtClean="0">
                <a:solidFill>
                  <a:srgbClr val="660066"/>
                </a:solidFill>
                <a:sym typeface="Wingdings"/>
              </a:rPr>
              <a:t>Z</a:t>
            </a:r>
            <a:r>
              <a:rPr lang="en-US" sz="3200" baseline="-25000" dirty="0" smtClean="0">
                <a:solidFill>
                  <a:srgbClr val="660066"/>
                </a:solidFill>
                <a:sym typeface="Wingdings"/>
              </a:rPr>
              <a:t>0</a:t>
            </a:r>
            <a:r>
              <a:rPr lang="en-US" sz="3200" dirty="0" smtClean="0">
                <a:sym typeface="Wingdings"/>
              </a:rPr>
              <a:t>/</a:t>
            </a:r>
            <a:r>
              <a:rPr lang="en-US" sz="3200" dirty="0" smtClean="0">
                <a:solidFill>
                  <a:srgbClr val="008000"/>
                </a:solidFill>
              </a:rPr>
              <a:t>B</a:t>
            </a:r>
            <a:r>
              <a:rPr lang="en-US" sz="3200" baseline="-25000" dirty="0" smtClean="0">
                <a:solidFill>
                  <a:srgbClr val="008000"/>
                </a:solidFill>
              </a:rPr>
              <a:t>0</a:t>
            </a:r>
            <a:r>
              <a:rPr lang="en-US" sz="3200" dirty="0" smtClean="0"/>
              <a:t> = &lt;</a:t>
            </a:r>
            <a:r>
              <a:rPr lang="en-US" sz="3200" dirty="0" smtClean="0">
                <a:solidFill>
                  <a:srgbClr val="660066"/>
                </a:solidFill>
              </a:rPr>
              <a:t>[v</a:t>
            </a:r>
            <a:r>
              <a:rPr lang="en-US" sz="3200" baseline="-25000" dirty="0" smtClean="0">
                <a:solidFill>
                  <a:srgbClr val="660066"/>
                </a:solidFill>
              </a:rPr>
              <a:t>1</a:t>
            </a:r>
            <a:r>
              <a:rPr lang="en-US" sz="3200" dirty="0" smtClean="0">
                <a:solidFill>
                  <a:srgbClr val="660066"/>
                </a:solidFill>
              </a:rPr>
              <a:t>],  [v</a:t>
            </a:r>
            <a:r>
              <a:rPr lang="en-US" sz="3200" baseline="-25000" dirty="0" smtClean="0">
                <a:solidFill>
                  <a:srgbClr val="660066"/>
                </a:solidFill>
              </a:rPr>
              <a:t>4</a:t>
            </a:r>
            <a:r>
              <a:rPr lang="en-US" sz="3200" dirty="0" smtClean="0">
                <a:solidFill>
                  <a:srgbClr val="660066"/>
                </a:solidFill>
              </a:rPr>
              <a:t>]</a:t>
            </a:r>
            <a:r>
              <a:rPr lang="en-US" sz="3200" dirty="0" smtClean="0"/>
              <a:t>&gt; where [</a:t>
            </a:r>
            <a:r>
              <a:rPr lang="en-US" sz="3200" dirty="0" smtClean="0">
                <a:solidFill>
                  <a:srgbClr val="660066"/>
                </a:solidFill>
              </a:rPr>
              <a:t>v</a:t>
            </a:r>
            <a:r>
              <a:rPr lang="en-US" sz="3200" baseline="-25000" dirty="0" smtClean="0">
                <a:solidFill>
                  <a:srgbClr val="660066"/>
                </a:solidFill>
              </a:rPr>
              <a:t>1</a:t>
            </a:r>
            <a:r>
              <a:rPr lang="en-US" sz="3200" dirty="0" smtClean="0">
                <a:solidFill>
                  <a:srgbClr val="660066"/>
                </a:solidFill>
              </a:rPr>
              <a:t>]  =  </a:t>
            </a:r>
            <a:r>
              <a:rPr lang="en-US" sz="3200" dirty="0" smtClean="0"/>
              <a:t>{</a:t>
            </a:r>
            <a:r>
              <a:rPr lang="en-US" sz="3200" dirty="0" smtClean="0">
                <a:solidFill>
                  <a:srgbClr val="660066"/>
                </a:solidFill>
              </a:rPr>
              <a:t>v</a:t>
            </a:r>
            <a:r>
              <a:rPr lang="en-US" sz="3200" baseline="-25000" dirty="0" smtClean="0">
                <a:solidFill>
                  <a:srgbClr val="660066"/>
                </a:solidFill>
              </a:rPr>
              <a:t>1</a:t>
            </a:r>
            <a:r>
              <a:rPr lang="en-US" sz="3200" dirty="0" smtClean="0">
                <a:solidFill>
                  <a:srgbClr val="660066"/>
                </a:solidFill>
              </a:rPr>
              <a:t>, v</a:t>
            </a:r>
            <a:r>
              <a:rPr lang="en-US" sz="3200" baseline="-25000" dirty="0" smtClean="0">
                <a:solidFill>
                  <a:srgbClr val="660066"/>
                </a:solidFill>
              </a:rPr>
              <a:t>2</a:t>
            </a:r>
            <a:r>
              <a:rPr lang="en-US" sz="3200" dirty="0" smtClean="0">
                <a:solidFill>
                  <a:srgbClr val="660066"/>
                </a:solidFill>
              </a:rPr>
              <a:t>, v</a:t>
            </a:r>
            <a:r>
              <a:rPr lang="en-US" sz="3200" baseline="-25000" dirty="0" smtClean="0">
                <a:solidFill>
                  <a:srgbClr val="660066"/>
                </a:solidFill>
              </a:rPr>
              <a:t>3</a:t>
            </a:r>
            <a:r>
              <a:rPr lang="en-US" sz="3200" dirty="0" smtClean="0">
                <a:solidFill>
                  <a:srgbClr val="660066"/>
                </a:solidFill>
              </a:rPr>
              <a:t>}</a:t>
            </a:r>
          </a:p>
          <a:p>
            <a:pPr>
              <a:lnSpc>
                <a:spcPct val="140000"/>
              </a:lnSpc>
            </a:pPr>
            <a:r>
              <a:rPr lang="en-US" sz="3200" dirty="0" smtClean="0">
                <a:solidFill>
                  <a:srgbClr val="660066"/>
                </a:solidFill>
              </a:rPr>
              <a:t>                                and [v</a:t>
            </a:r>
            <a:r>
              <a:rPr lang="en-US" sz="3200" baseline="-25000" dirty="0" smtClean="0">
                <a:solidFill>
                  <a:srgbClr val="660066"/>
                </a:solidFill>
              </a:rPr>
              <a:t>4</a:t>
            </a:r>
            <a:r>
              <a:rPr lang="en-US" sz="3200" dirty="0" smtClean="0">
                <a:solidFill>
                  <a:srgbClr val="660066"/>
                </a:solidFill>
              </a:rPr>
              <a:t>]  =  {v</a:t>
            </a:r>
            <a:r>
              <a:rPr lang="en-US" sz="3200" baseline="-25000" dirty="0" smtClean="0">
                <a:solidFill>
                  <a:srgbClr val="660066"/>
                </a:solidFill>
              </a:rPr>
              <a:t>4</a:t>
            </a:r>
            <a:r>
              <a:rPr lang="en-US" sz="3200" dirty="0" smtClean="0">
                <a:solidFill>
                  <a:srgbClr val="660066"/>
                </a:solidFill>
              </a:rPr>
              <a:t>, v</a:t>
            </a:r>
            <a:r>
              <a:rPr lang="en-US" sz="3200" baseline="-25000" dirty="0" smtClean="0">
                <a:solidFill>
                  <a:srgbClr val="660066"/>
                </a:solidFill>
              </a:rPr>
              <a:t>5</a:t>
            </a:r>
            <a:r>
              <a:rPr lang="en-US" sz="3200" dirty="0" smtClean="0">
                <a:solidFill>
                  <a:srgbClr val="660066"/>
                </a:solidFill>
              </a:rPr>
              <a:t>, v</a:t>
            </a:r>
            <a:r>
              <a:rPr lang="en-US" sz="3200" baseline="-25000" dirty="0" smtClean="0">
                <a:solidFill>
                  <a:srgbClr val="660066"/>
                </a:solidFill>
              </a:rPr>
              <a:t>6</a:t>
            </a:r>
            <a:r>
              <a:rPr lang="en-US" sz="3200" dirty="0" smtClean="0">
                <a:solidFill>
                  <a:srgbClr val="660066"/>
                </a:solidFill>
              </a:rPr>
              <a:t>}</a:t>
            </a:r>
            <a:r>
              <a:rPr lang="en-US" sz="3200" baseline="-25000" dirty="0" smtClean="0">
                <a:solidFill>
                  <a:srgbClr val="660066"/>
                </a:solidFill>
              </a:rPr>
              <a:t> </a:t>
            </a:r>
            <a:endParaRPr lang="en-US" sz="3200" baseline="-25000" dirty="0" smtClean="0"/>
          </a:p>
        </p:txBody>
      </p:sp>
    </p:spTree>
    <p:extLst>
      <p:ext uri="{BB962C8B-B14F-4D97-AF65-F5344CB8AC3E}">
        <p14:creationId xmlns:p14="http://schemas.microsoft.com/office/powerpoint/2010/main" val="16167231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080" y="41764"/>
            <a:ext cx="6645308" cy="6858000"/>
          </a:xfrm>
          <a:prstGeom prst="rect">
            <a:avLst/>
          </a:prstGeom>
        </p:spPr>
      </p:pic>
      <p:sp>
        <p:nvSpPr>
          <p:cNvPr id="4" name="Rectangle 3"/>
          <p:cNvSpPr/>
          <p:nvPr/>
        </p:nvSpPr>
        <p:spPr>
          <a:xfrm>
            <a:off x="5322240" y="318273"/>
            <a:ext cx="3821760" cy="3130744"/>
          </a:xfrm>
          <a:prstGeom prst="rect">
            <a:avLst/>
          </a:prstGeom>
        </p:spPr>
        <p:txBody>
          <a:bodyPr wrap="square" lIns="82945" tIns="41473" rIns="82945" bIns="41473">
            <a:spAutoFit/>
          </a:bodyPr>
          <a:lstStyle/>
          <a:p>
            <a:r>
              <a:rPr lang="en-US" dirty="0" smtClean="0">
                <a:hlinkClick r:id=""/>
              </a:rPr>
              <a:t>http://www.journalofvision.org/</a:t>
            </a:r>
          </a:p>
          <a:p>
            <a:r>
              <a:rPr lang="en-US" dirty="0" smtClean="0">
                <a:hlinkClick r:id=""/>
              </a:rPr>
              <a:t>content/8/8/11.full</a:t>
            </a:r>
            <a:endParaRPr lang="en-US" dirty="0" smtClean="0"/>
          </a:p>
          <a:p>
            <a:r>
              <a:rPr lang="en-US" dirty="0"/>
              <a:t>Figure </a:t>
            </a:r>
            <a:r>
              <a:rPr lang="en-US" dirty="0" smtClean="0"/>
              <a:t>3 from</a:t>
            </a:r>
          </a:p>
          <a:p>
            <a:r>
              <a:rPr lang="en-US" dirty="0" smtClean="0">
                <a:solidFill>
                  <a:srgbClr val="000090"/>
                </a:solidFill>
              </a:rPr>
              <a:t>Topological </a:t>
            </a:r>
            <a:r>
              <a:rPr lang="en-US" dirty="0">
                <a:solidFill>
                  <a:srgbClr val="000090"/>
                </a:solidFill>
              </a:rPr>
              <a:t>analysis of population activity in visual cortex </a:t>
            </a:r>
          </a:p>
          <a:p>
            <a:r>
              <a:rPr lang="en-US" dirty="0" err="1">
                <a:solidFill>
                  <a:srgbClr val="000090"/>
                </a:solidFill>
              </a:rPr>
              <a:t>Gurjeet</a:t>
            </a:r>
            <a:r>
              <a:rPr lang="en-US" dirty="0">
                <a:solidFill>
                  <a:srgbClr val="000090"/>
                </a:solidFill>
              </a:rPr>
              <a:t> Singh, </a:t>
            </a:r>
            <a:r>
              <a:rPr lang="en-US" dirty="0" err="1">
                <a:solidFill>
                  <a:srgbClr val="000090"/>
                </a:solidFill>
              </a:rPr>
              <a:t>Facundo</a:t>
            </a:r>
            <a:r>
              <a:rPr lang="en-US" dirty="0">
                <a:solidFill>
                  <a:srgbClr val="000090"/>
                </a:solidFill>
              </a:rPr>
              <a:t> </a:t>
            </a:r>
            <a:r>
              <a:rPr lang="en-US" dirty="0" err="1">
                <a:solidFill>
                  <a:srgbClr val="000090"/>
                </a:solidFill>
              </a:rPr>
              <a:t>Memoli</a:t>
            </a:r>
            <a:r>
              <a:rPr lang="en-US" dirty="0">
                <a:solidFill>
                  <a:srgbClr val="000090"/>
                </a:solidFill>
              </a:rPr>
              <a:t>, </a:t>
            </a:r>
            <a:r>
              <a:rPr lang="en-US" dirty="0" err="1">
                <a:solidFill>
                  <a:srgbClr val="000090"/>
                </a:solidFill>
              </a:rPr>
              <a:t>Tigran</a:t>
            </a:r>
            <a:r>
              <a:rPr lang="en-US" dirty="0">
                <a:solidFill>
                  <a:srgbClr val="000090"/>
                </a:solidFill>
              </a:rPr>
              <a:t> </a:t>
            </a:r>
            <a:r>
              <a:rPr lang="en-US" dirty="0" err="1">
                <a:solidFill>
                  <a:srgbClr val="000090"/>
                </a:solidFill>
              </a:rPr>
              <a:t>Ishkhanov</a:t>
            </a:r>
            <a:r>
              <a:rPr lang="en-US" dirty="0">
                <a:solidFill>
                  <a:srgbClr val="000090"/>
                </a:solidFill>
              </a:rPr>
              <a:t>, Guillermo </a:t>
            </a:r>
            <a:r>
              <a:rPr lang="en-US" dirty="0" err="1">
                <a:solidFill>
                  <a:srgbClr val="000090"/>
                </a:solidFill>
              </a:rPr>
              <a:t>Sapiro</a:t>
            </a:r>
            <a:r>
              <a:rPr lang="en-US" dirty="0">
                <a:solidFill>
                  <a:srgbClr val="000090"/>
                </a:solidFill>
              </a:rPr>
              <a:t>, Gunnar </a:t>
            </a:r>
            <a:r>
              <a:rPr lang="en-US" dirty="0" err="1">
                <a:solidFill>
                  <a:srgbClr val="000090"/>
                </a:solidFill>
              </a:rPr>
              <a:t>Carlsson</a:t>
            </a:r>
            <a:r>
              <a:rPr lang="en-US" dirty="0">
                <a:solidFill>
                  <a:srgbClr val="000090"/>
                </a:solidFill>
              </a:rPr>
              <a:t>, and Dario L. </a:t>
            </a:r>
            <a:r>
              <a:rPr lang="en-US" dirty="0" err="1">
                <a:solidFill>
                  <a:srgbClr val="000090"/>
                </a:solidFill>
              </a:rPr>
              <a:t>Ringach</a:t>
            </a:r>
            <a:r>
              <a:rPr lang="en-US" dirty="0">
                <a:solidFill>
                  <a:srgbClr val="000090"/>
                </a:solidFill>
              </a:rPr>
              <a:t> </a:t>
            </a:r>
          </a:p>
          <a:p>
            <a:r>
              <a:rPr lang="en-US" dirty="0">
                <a:solidFill>
                  <a:srgbClr val="000090"/>
                </a:solidFill>
              </a:rPr>
              <a:t>J Vis June 30, 2008 8(8): </a:t>
            </a:r>
            <a:r>
              <a:rPr lang="en-US" dirty="0" smtClean="0">
                <a:solidFill>
                  <a:srgbClr val="000090"/>
                </a:solidFill>
              </a:rPr>
              <a:t>11</a:t>
            </a:r>
          </a:p>
          <a:p>
            <a:r>
              <a:rPr lang="en-US" dirty="0" smtClean="0"/>
              <a:t>See </a:t>
            </a:r>
            <a:r>
              <a:rPr lang="en-US" dirty="0"/>
              <a:t>also </a:t>
            </a:r>
            <a:r>
              <a:rPr lang="en-US" dirty="0" smtClean="0"/>
              <a:t>Figure </a:t>
            </a:r>
            <a:r>
              <a:rPr lang="en-US" dirty="0"/>
              <a:t>4 animation </a:t>
            </a:r>
          </a:p>
          <a:p>
            <a:endParaRPr lang="en-US" dirty="0"/>
          </a:p>
        </p:txBody>
      </p:sp>
    </p:spTree>
    <p:extLst>
      <p:ext uri="{BB962C8B-B14F-4D97-AF65-F5344CB8AC3E}">
        <p14:creationId xmlns:p14="http://schemas.microsoft.com/office/powerpoint/2010/main" val="378063708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8543" y="389622"/>
            <a:ext cx="7051161" cy="4401205"/>
          </a:xfrm>
          <a:prstGeom prst="rect">
            <a:avLst/>
          </a:prstGeom>
        </p:spPr>
        <p:txBody>
          <a:bodyPr wrap="none">
            <a:spAutoFit/>
          </a:bodyPr>
          <a:lstStyle/>
          <a:p>
            <a:r>
              <a:rPr lang="en-US" sz="2800" dirty="0" smtClean="0">
                <a:solidFill>
                  <a:srgbClr val="222222"/>
                </a:solidFill>
              </a:rPr>
              <a:t>To install the TDA package on a PC:</a:t>
            </a:r>
          </a:p>
          <a:p>
            <a:r>
              <a:rPr lang="en-US" sz="2800" dirty="0">
                <a:solidFill>
                  <a:srgbClr val="222222"/>
                </a:solidFill>
              </a:rPr>
              <a:t> </a:t>
            </a:r>
            <a:r>
              <a:rPr lang="en-US" sz="2800" dirty="0"/>
              <a:t> </a:t>
            </a:r>
            <a:r>
              <a:rPr lang="en-US" sz="2800" dirty="0" smtClean="0"/>
              <a:t>           </a:t>
            </a:r>
            <a:r>
              <a:rPr lang="en-US" sz="2800" dirty="0" err="1" smtClean="0"/>
              <a:t>install.packages</a:t>
            </a:r>
            <a:r>
              <a:rPr lang="en-US" sz="2800" dirty="0"/>
              <a:t>("TDA</a:t>
            </a:r>
            <a:r>
              <a:rPr lang="en-US" sz="2800" dirty="0" smtClean="0"/>
              <a:t>")</a:t>
            </a:r>
          </a:p>
          <a:p>
            <a:endParaRPr lang="en-US" sz="2800" dirty="0">
              <a:solidFill>
                <a:srgbClr val="222222"/>
              </a:solidFill>
            </a:endParaRPr>
          </a:p>
          <a:p>
            <a:r>
              <a:rPr lang="en-US" sz="2800" dirty="0">
                <a:solidFill>
                  <a:srgbClr val="222222"/>
                </a:solidFill>
              </a:rPr>
              <a:t>To install the TDA package on a </a:t>
            </a:r>
            <a:r>
              <a:rPr lang="en-US" sz="2800" dirty="0" smtClean="0">
                <a:solidFill>
                  <a:srgbClr val="222222"/>
                </a:solidFill>
              </a:rPr>
              <a:t>Mac:</a:t>
            </a:r>
            <a:endParaRPr lang="en-US" sz="2800" dirty="0">
              <a:solidFill>
                <a:srgbClr val="222222"/>
              </a:solidFill>
            </a:endParaRPr>
          </a:p>
          <a:p>
            <a:r>
              <a:rPr lang="en-US" sz="2800" dirty="0" smtClean="0">
                <a:solidFill>
                  <a:srgbClr val="222222"/>
                </a:solidFill>
              </a:rPr>
              <a:t>             </a:t>
            </a:r>
            <a:r>
              <a:rPr lang="en-US" sz="2800" dirty="0" err="1" smtClean="0">
                <a:solidFill>
                  <a:srgbClr val="222222"/>
                </a:solidFill>
              </a:rPr>
              <a:t>install.packages</a:t>
            </a:r>
            <a:r>
              <a:rPr lang="en-US" sz="2800" dirty="0">
                <a:solidFill>
                  <a:srgbClr val="222222"/>
                </a:solidFill>
              </a:rPr>
              <a:t>("TDA", type = "source</a:t>
            </a:r>
            <a:r>
              <a:rPr lang="en-US" sz="2800" dirty="0" smtClean="0">
                <a:solidFill>
                  <a:srgbClr val="222222"/>
                </a:solidFill>
              </a:rPr>
              <a:t>")</a:t>
            </a:r>
          </a:p>
          <a:p>
            <a:endParaRPr lang="en-US" sz="2800" dirty="0">
              <a:solidFill>
                <a:srgbClr val="222222"/>
              </a:solidFill>
            </a:endParaRPr>
          </a:p>
          <a:p>
            <a:endParaRPr lang="en-US" sz="2800" dirty="0" smtClean="0">
              <a:solidFill>
                <a:srgbClr val="222222"/>
              </a:solidFill>
            </a:endParaRPr>
          </a:p>
          <a:p>
            <a:r>
              <a:rPr lang="en-US" sz="2800" dirty="0">
                <a:solidFill>
                  <a:srgbClr val="222222"/>
                </a:solidFill>
              </a:rPr>
              <a:t>XX = </a:t>
            </a:r>
            <a:r>
              <a:rPr lang="en-US" sz="2800" dirty="0" err="1">
                <a:solidFill>
                  <a:srgbClr val="222222"/>
                </a:solidFill>
              </a:rPr>
              <a:t>circleUnif</a:t>
            </a:r>
            <a:r>
              <a:rPr lang="en-US" sz="2800" dirty="0">
                <a:solidFill>
                  <a:srgbClr val="222222"/>
                </a:solidFill>
              </a:rPr>
              <a:t>(30)</a:t>
            </a:r>
            <a:endParaRPr lang="en-US" sz="2800" dirty="0" smtClean="0">
              <a:solidFill>
                <a:srgbClr val="222222"/>
              </a:solidFill>
            </a:endParaRPr>
          </a:p>
          <a:p>
            <a:endParaRPr lang="en-US" sz="2800" dirty="0">
              <a:solidFill>
                <a:srgbClr val="222222"/>
              </a:solidFill>
            </a:endParaRPr>
          </a:p>
          <a:p>
            <a:endParaRPr lang="en-US" sz="2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5901" y="2763120"/>
            <a:ext cx="3762375" cy="4162425"/>
          </a:xfrm>
          <a:prstGeom prst="rect">
            <a:avLst/>
          </a:prstGeom>
        </p:spPr>
      </p:pic>
    </p:spTree>
    <p:extLst>
      <p:ext uri="{BB962C8B-B14F-4D97-AF65-F5344CB8AC3E}">
        <p14:creationId xmlns:p14="http://schemas.microsoft.com/office/powerpoint/2010/main" val="375037738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36" y="-20737"/>
            <a:ext cx="3762375" cy="416242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3300" y="-20737"/>
            <a:ext cx="5600700" cy="4162425"/>
          </a:xfrm>
          <a:prstGeom prst="rect">
            <a:avLst/>
          </a:prstGeom>
        </p:spPr>
      </p:pic>
      <p:sp>
        <p:nvSpPr>
          <p:cNvPr id="6" name="TextBox 5"/>
          <p:cNvSpPr txBox="1"/>
          <p:nvPr/>
        </p:nvSpPr>
        <p:spPr>
          <a:xfrm>
            <a:off x="178420" y="163043"/>
            <a:ext cx="8898673" cy="6678751"/>
          </a:xfrm>
          <a:prstGeom prst="rect">
            <a:avLst/>
          </a:prstGeom>
          <a:noFill/>
        </p:spPr>
        <p:txBody>
          <a:bodyPr wrap="square" rtlCol="0">
            <a:spAutoFit/>
          </a:bodyPr>
          <a:lstStyle/>
          <a:p>
            <a:r>
              <a:rPr lang="en-US" sz="3600" dirty="0" smtClean="0"/>
              <a:t>Plot of data points                   Barcode</a:t>
            </a:r>
          </a:p>
          <a:p>
            <a:endParaRPr lang="en-US" sz="3600" dirty="0"/>
          </a:p>
          <a:p>
            <a:endParaRPr lang="en-US" sz="3600" dirty="0" smtClean="0"/>
          </a:p>
          <a:p>
            <a:endParaRPr lang="en-US" sz="3600" dirty="0"/>
          </a:p>
          <a:p>
            <a:endParaRPr lang="en-US" sz="3600" dirty="0" smtClean="0"/>
          </a:p>
          <a:p>
            <a:endParaRPr lang="en-US" sz="3600" dirty="0"/>
          </a:p>
          <a:p>
            <a:endParaRPr lang="en-US" sz="3200" dirty="0"/>
          </a:p>
          <a:p>
            <a:r>
              <a:rPr lang="en-US" sz="3000" dirty="0"/>
              <a:t>E</a:t>
            </a:r>
            <a:r>
              <a:rPr lang="en-US" sz="3000" dirty="0" smtClean="0"/>
              <a:t>ach bar in the barcode represents a cycle in some H</a:t>
            </a:r>
            <a:r>
              <a:rPr lang="en-US" sz="3000" baseline="-25000" dirty="0" smtClean="0"/>
              <a:t>i</a:t>
            </a:r>
            <a:r>
              <a:rPr lang="en-US" sz="3000" dirty="0" smtClean="0"/>
              <a:t>.  </a:t>
            </a:r>
          </a:p>
          <a:p>
            <a:r>
              <a:rPr lang="en-US" sz="3000" dirty="0">
                <a:solidFill>
                  <a:srgbClr val="FF0000"/>
                </a:solidFill>
              </a:rPr>
              <a:t>The red bar represents the element in H</a:t>
            </a:r>
            <a:r>
              <a:rPr lang="en-US" sz="3000" baseline="-25000" dirty="0">
                <a:solidFill>
                  <a:srgbClr val="FF0000"/>
                </a:solidFill>
              </a:rPr>
              <a:t>1</a:t>
            </a:r>
            <a:r>
              <a:rPr lang="en-US" sz="3000" dirty="0">
                <a:solidFill>
                  <a:srgbClr val="FF0000"/>
                </a:solidFill>
              </a:rPr>
              <a:t>  (i.e., </a:t>
            </a:r>
            <a:r>
              <a:rPr lang="en-US" sz="3000" dirty="0" smtClean="0">
                <a:solidFill>
                  <a:srgbClr val="FF0000"/>
                </a:solidFill>
              </a:rPr>
              <a:t>the circle =  </a:t>
            </a:r>
            <a:r>
              <a:rPr lang="en-US" sz="3000" dirty="0">
                <a:solidFill>
                  <a:srgbClr val="FF0000"/>
                </a:solidFill>
              </a:rPr>
              <a:t>1 dimensional </a:t>
            </a:r>
            <a:r>
              <a:rPr lang="en-US" sz="3000" dirty="0" smtClean="0">
                <a:solidFill>
                  <a:srgbClr val="FF0000"/>
                </a:solidFill>
              </a:rPr>
              <a:t>cycle </a:t>
            </a:r>
            <a:r>
              <a:rPr lang="en-US" sz="3000" dirty="0">
                <a:solidFill>
                  <a:srgbClr val="FF0000"/>
                </a:solidFill>
              </a:rPr>
              <a:t>= sum of edges where the boundary of this sum = 0</a:t>
            </a:r>
            <a:r>
              <a:rPr lang="en-US" sz="3000" dirty="0" smtClean="0">
                <a:solidFill>
                  <a:srgbClr val="FF0000"/>
                </a:solidFill>
              </a:rPr>
              <a:t>).</a:t>
            </a:r>
            <a:endParaRPr lang="en-US" sz="3000" dirty="0" smtClean="0"/>
          </a:p>
          <a:p>
            <a:r>
              <a:rPr lang="en-US" sz="3000" dirty="0" smtClean="0"/>
              <a:t>Bars representing an element in H</a:t>
            </a:r>
            <a:r>
              <a:rPr lang="en-US" sz="3000" baseline="-25000" dirty="0" smtClean="0"/>
              <a:t>0</a:t>
            </a:r>
            <a:r>
              <a:rPr lang="en-US" sz="3000" dirty="0" smtClean="0"/>
              <a:t> (</a:t>
            </a:r>
            <a:r>
              <a:rPr lang="en-US" sz="3000" dirty="0" err="1" smtClean="0"/>
              <a:t>i.e</a:t>
            </a:r>
            <a:r>
              <a:rPr lang="en-US" sz="3000" dirty="0" smtClean="0"/>
              <a:t>, 0-dimensional cycles = vertices) are drawn in black</a:t>
            </a:r>
          </a:p>
        </p:txBody>
      </p:sp>
    </p:spTree>
    <p:extLst>
      <p:ext uri="{BB962C8B-B14F-4D97-AF65-F5344CB8AC3E}">
        <p14:creationId xmlns:p14="http://schemas.microsoft.com/office/powerpoint/2010/main" val="425841340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36" y="-20737"/>
            <a:ext cx="3762375" cy="416242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3300" y="-20737"/>
            <a:ext cx="5600700" cy="4162425"/>
          </a:xfrm>
          <a:prstGeom prst="rect">
            <a:avLst/>
          </a:prstGeom>
        </p:spPr>
      </p:pic>
      <p:sp>
        <p:nvSpPr>
          <p:cNvPr id="6" name="TextBox 5"/>
          <p:cNvSpPr txBox="1"/>
          <p:nvPr/>
        </p:nvSpPr>
        <p:spPr>
          <a:xfrm>
            <a:off x="178420" y="163043"/>
            <a:ext cx="8898673" cy="6494085"/>
          </a:xfrm>
          <a:prstGeom prst="rect">
            <a:avLst/>
          </a:prstGeom>
          <a:noFill/>
        </p:spPr>
        <p:txBody>
          <a:bodyPr wrap="square" rtlCol="0">
            <a:spAutoFit/>
          </a:bodyPr>
          <a:lstStyle/>
          <a:p>
            <a:r>
              <a:rPr lang="en-US" sz="3600" dirty="0" smtClean="0"/>
              <a:t>Plot of data points                   Barcode</a:t>
            </a:r>
          </a:p>
          <a:p>
            <a:endParaRPr lang="en-US" sz="3600" dirty="0"/>
          </a:p>
          <a:p>
            <a:endParaRPr lang="en-US" sz="3600" dirty="0" smtClean="0"/>
          </a:p>
          <a:p>
            <a:endParaRPr lang="en-US" sz="3600" dirty="0"/>
          </a:p>
          <a:p>
            <a:endParaRPr lang="en-US" sz="3600" dirty="0" smtClean="0"/>
          </a:p>
          <a:p>
            <a:endParaRPr lang="en-US" sz="3600" dirty="0"/>
          </a:p>
          <a:p>
            <a:endParaRPr lang="en-US" sz="3200" dirty="0"/>
          </a:p>
          <a:p>
            <a:r>
              <a:rPr lang="en-US" sz="3000" dirty="0"/>
              <a:t>E</a:t>
            </a:r>
            <a:r>
              <a:rPr lang="en-US" sz="3000" dirty="0" smtClean="0"/>
              <a:t>ach bar in the barcode represents a cycle in some H</a:t>
            </a:r>
            <a:r>
              <a:rPr lang="en-US" sz="3000" baseline="-25000" dirty="0" smtClean="0"/>
              <a:t>i</a:t>
            </a:r>
            <a:r>
              <a:rPr lang="en-US" sz="3000" dirty="0" smtClean="0"/>
              <a:t>.  </a:t>
            </a:r>
          </a:p>
          <a:p>
            <a:endParaRPr lang="en-US" dirty="0"/>
          </a:p>
          <a:p>
            <a:r>
              <a:rPr lang="en-US" sz="3000" dirty="0" smtClean="0">
                <a:solidFill>
                  <a:srgbClr val="7030A0"/>
                </a:solidFill>
              </a:rPr>
              <a:t>A bar starts at the birth time of the cycle it represents and ends at its death time.</a:t>
            </a:r>
          </a:p>
          <a:p>
            <a:endParaRPr lang="en-US" sz="3000" dirty="0"/>
          </a:p>
          <a:p>
            <a:endParaRPr lang="en-US" sz="3000" dirty="0" smtClean="0"/>
          </a:p>
        </p:txBody>
      </p:sp>
    </p:spTree>
    <p:extLst>
      <p:ext uri="{BB962C8B-B14F-4D97-AF65-F5344CB8AC3E}">
        <p14:creationId xmlns:p14="http://schemas.microsoft.com/office/powerpoint/2010/main" val="23842468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Creating a simplicial complex</a:t>
            </a:r>
            <a:endParaRPr lang="en-US" sz="3200" dirty="0">
              <a:solidFill>
                <a:schemeClr val="tx1"/>
              </a:solidFill>
            </a:endParaRPr>
          </a:p>
        </p:txBody>
      </p:sp>
      <p:sp>
        <p:nvSpPr>
          <p:cNvPr id="2" name="TextBox 1"/>
          <p:cNvSpPr txBox="1"/>
          <p:nvPr/>
        </p:nvSpPr>
        <p:spPr>
          <a:xfrm>
            <a:off x="325627" y="4585971"/>
            <a:ext cx="8961395" cy="2185214"/>
          </a:xfrm>
          <a:prstGeom prst="rect">
            <a:avLst/>
          </a:prstGeom>
          <a:noFill/>
        </p:spPr>
        <p:txBody>
          <a:bodyPr wrap="square" rtlCol="0">
            <a:spAutoFit/>
          </a:bodyPr>
          <a:lstStyle/>
          <a:p>
            <a:r>
              <a:rPr lang="en-US" sz="3200" dirty="0" smtClean="0"/>
              <a:t>0.)  Start by adding 0-dimensional data points </a:t>
            </a:r>
            <a:endParaRPr lang="en-US" sz="3200" dirty="0"/>
          </a:p>
          <a:p>
            <a:endParaRPr lang="en-US" sz="800" dirty="0" smtClean="0"/>
          </a:p>
          <a:p>
            <a:r>
              <a:rPr lang="en-US" sz="3200" dirty="0" smtClean="0">
                <a:solidFill>
                  <a:srgbClr val="0000FF"/>
                </a:solidFill>
              </a:rPr>
              <a:t>Note:  we only need a definition of closeness between data points.  The data points do not need to be actual points in </a:t>
            </a:r>
            <a:r>
              <a:rPr lang="en-US" sz="3200" dirty="0" err="1" smtClean="0">
                <a:solidFill>
                  <a:srgbClr val="0000FF"/>
                </a:solidFill>
              </a:rPr>
              <a:t>R</a:t>
            </a:r>
            <a:r>
              <a:rPr lang="en-US" sz="3200" baseline="30000" dirty="0" err="1" smtClean="0">
                <a:solidFill>
                  <a:srgbClr val="0000FF"/>
                </a:solidFill>
              </a:rPr>
              <a:t>n</a:t>
            </a:r>
            <a:endParaRPr lang="en-US" sz="3200" baseline="30000" dirty="0" smtClean="0">
              <a:solidFill>
                <a:srgbClr val="0000FF"/>
              </a:solidFill>
            </a:endParaRPr>
          </a:p>
        </p:txBody>
      </p:sp>
      <p:sp>
        <p:nvSpPr>
          <p:cNvPr id="3" name="TextBox 2"/>
          <p:cNvSpPr txBox="1"/>
          <p:nvPr/>
        </p:nvSpPr>
        <p:spPr>
          <a:xfrm>
            <a:off x="201798" y="1012680"/>
            <a:ext cx="2525272" cy="584776"/>
          </a:xfrm>
          <a:prstGeom prst="rect">
            <a:avLst/>
          </a:prstGeom>
          <a:noFill/>
        </p:spPr>
        <p:txBody>
          <a:bodyPr wrap="square" rtlCol="0">
            <a:spAutoFit/>
          </a:bodyPr>
          <a:lstStyle/>
          <a:p>
            <a:r>
              <a:rPr lang="en-US" sz="3200" dirty="0" smtClean="0"/>
              <a:t>(dog, happy)</a:t>
            </a:r>
            <a:endParaRPr lang="en-US" sz="3200" dirty="0"/>
          </a:p>
        </p:txBody>
      </p:sp>
      <p:sp>
        <p:nvSpPr>
          <p:cNvPr id="11" name="TextBox 10"/>
          <p:cNvSpPr txBox="1"/>
          <p:nvPr/>
        </p:nvSpPr>
        <p:spPr>
          <a:xfrm>
            <a:off x="201798" y="2840630"/>
            <a:ext cx="2911423" cy="584776"/>
          </a:xfrm>
          <a:prstGeom prst="rect">
            <a:avLst/>
          </a:prstGeom>
          <a:noFill/>
        </p:spPr>
        <p:txBody>
          <a:bodyPr wrap="square" rtlCol="0">
            <a:spAutoFit/>
          </a:bodyPr>
          <a:lstStyle/>
          <a:p>
            <a:r>
              <a:rPr lang="en-US" sz="3200" dirty="0" smtClean="0"/>
              <a:t>(dog, content)</a:t>
            </a:r>
            <a:endParaRPr lang="en-US" sz="3200" dirty="0"/>
          </a:p>
        </p:txBody>
      </p:sp>
      <p:sp>
        <p:nvSpPr>
          <p:cNvPr id="12" name="TextBox 11"/>
          <p:cNvSpPr txBox="1"/>
          <p:nvPr/>
        </p:nvSpPr>
        <p:spPr>
          <a:xfrm>
            <a:off x="2199671" y="2162669"/>
            <a:ext cx="2774722" cy="584776"/>
          </a:xfrm>
          <a:prstGeom prst="rect">
            <a:avLst/>
          </a:prstGeom>
          <a:noFill/>
        </p:spPr>
        <p:txBody>
          <a:bodyPr wrap="square" rtlCol="0">
            <a:spAutoFit/>
          </a:bodyPr>
          <a:lstStyle/>
          <a:p>
            <a:r>
              <a:rPr lang="en-US" sz="3200" dirty="0" smtClean="0"/>
              <a:t>(wolf, mirthful)</a:t>
            </a:r>
            <a:endParaRPr lang="en-US" sz="3200" dirty="0"/>
          </a:p>
        </p:txBody>
      </p:sp>
      <p:pic>
        <p:nvPicPr>
          <p:cNvPr id="14" name="Picture 13" descr="0simplex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396" y="1227496"/>
            <a:ext cx="6438900" cy="3403600"/>
          </a:xfrm>
          <a:prstGeom prst="rect">
            <a:avLst/>
          </a:prstGeom>
        </p:spPr>
      </p:pic>
    </p:spTree>
    <p:extLst>
      <p:ext uri="{BB962C8B-B14F-4D97-AF65-F5344CB8AC3E}">
        <p14:creationId xmlns:p14="http://schemas.microsoft.com/office/powerpoint/2010/main" val="129786144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1624" y="2771074"/>
            <a:ext cx="3762375" cy="4162425"/>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547" t="16714" r="8789" b="3628"/>
          <a:stretch/>
        </p:blipFill>
        <p:spPr>
          <a:xfrm>
            <a:off x="111317" y="461174"/>
            <a:ext cx="3411111" cy="3315694"/>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11979" t="15377" r="-426" b="1719"/>
          <a:stretch/>
        </p:blipFill>
        <p:spPr>
          <a:xfrm>
            <a:off x="4190336" y="405516"/>
            <a:ext cx="4953663" cy="3450823"/>
          </a:xfrm>
          <a:prstGeom prst="rect">
            <a:avLst/>
          </a:prstGeom>
        </p:spPr>
      </p:pic>
      <p:sp>
        <p:nvSpPr>
          <p:cNvPr id="6" name="TextBox 5"/>
          <p:cNvSpPr txBox="1"/>
          <p:nvPr/>
        </p:nvSpPr>
        <p:spPr>
          <a:xfrm>
            <a:off x="4149418" y="-45437"/>
            <a:ext cx="3291840" cy="646331"/>
          </a:xfrm>
          <a:prstGeom prst="rect">
            <a:avLst/>
          </a:prstGeom>
          <a:noFill/>
        </p:spPr>
        <p:txBody>
          <a:bodyPr wrap="square" rtlCol="0">
            <a:spAutoFit/>
          </a:bodyPr>
          <a:lstStyle/>
          <a:p>
            <a:r>
              <a:rPr lang="en-US" sz="3600" dirty="0" smtClean="0"/>
              <a:t>Barcode</a:t>
            </a:r>
            <a:endParaRPr lang="en-US" sz="3600" dirty="0"/>
          </a:p>
        </p:txBody>
      </p:sp>
      <p:sp>
        <p:nvSpPr>
          <p:cNvPr id="7" name="TextBox 6"/>
          <p:cNvSpPr txBox="1"/>
          <p:nvPr/>
        </p:nvSpPr>
        <p:spPr>
          <a:xfrm>
            <a:off x="223025" y="3680477"/>
            <a:ext cx="5542577" cy="3108543"/>
          </a:xfrm>
          <a:prstGeom prst="rect">
            <a:avLst/>
          </a:prstGeom>
          <a:noFill/>
        </p:spPr>
        <p:txBody>
          <a:bodyPr wrap="square" rtlCol="0">
            <a:spAutoFit/>
          </a:bodyPr>
          <a:lstStyle/>
          <a:p>
            <a:r>
              <a:rPr lang="en-US" sz="2800" dirty="0" smtClean="0">
                <a:solidFill>
                  <a:srgbClr val="7030A0"/>
                </a:solidFill>
              </a:rPr>
              <a:t>For each </a:t>
            </a:r>
            <a:r>
              <a:rPr lang="en-US" sz="2800" dirty="0" smtClean="0"/>
              <a:t>cycle in H</a:t>
            </a:r>
            <a:r>
              <a:rPr lang="en-US" sz="2800" baseline="-25000" dirty="0" smtClean="0"/>
              <a:t>i</a:t>
            </a:r>
            <a:r>
              <a:rPr lang="en-US" sz="2800" dirty="0" smtClean="0"/>
              <a:t> </a:t>
            </a:r>
            <a:r>
              <a:rPr lang="en-US" sz="2800" dirty="0" smtClean="0">
                <a:solidFill>
                  <a:srgbClr val="7030A0"/>
                </a:solidFill>
              </a:rPr>
              <a:t>= </a:t>
            </a:r>
            <a:r>
              <a:rPr lang="en-US" sz="2800" dirty="0" smtClean="0"/>
              <a:t>bar in barcode</a:t>
            </a:r>
            <a:r>
              <a:rPr lang="en-US" sz="2800" dirty="0" smtClean="0">
                <a:solidFill>
                  <a:srgbClr val="7030A0"/>
                </a:solidFill>
              </a:rPr>
              <a:t>, we can plot the point (birth, death)</a:t>
            </a:r>
          </a:p>
          <a:p>
            <a:r>
              <a:rPr lang="en-US" sz="2800" dirty="0">
                <a:solidFill>
                  <a:srgbClr val="7030A0"/>
                </a:solidFill>
              </a:rPr>
              <a:t>w</a:t>
            </a:r>
            <a:r>
              <a:rPr lang="en-US" sz="2800" dirty="0" smtClean="0">
                <a:solidFill>
                  <a:srgbClr val="7030A0"/>
                </a:solidFill>
              </a:rPr>
              <a:t>here </a:t>
            </a:r>
          </a:p>
          <a:p>
            <a:r>
              <a:rPr lang="en-US" sz="2800" dirty="0">
                <a:solidFill>
                  <a:srgbClr val="7030A0"/>
                </a:solidFill>
              </a:rPr>
              <a:t> </a:t>
            </a:r>
            <a:r>
              <a:rPr lang="en-US" sz="2800" dirty="0" smtClean="0">
                <a:solidFill>
                  <a:srgbClr val="7030A0"/>
                </a:solidFill>
              </a:rPr>
              <a:t>    birth  = birth </a:t>
            </a:r>
            <a:r>
              <a:rPr lang="en-US" sz="2800" dirty="0">
                <a:solidFill>
                  <a:srgbClr val="7030A0"/>
                </a:solidFill>
              </a:rPr>
              <a:t>time of </a:t>
            </a:r>
            <a:r>
              <a:rPr lang="en-US" sz="2800" dirty="0" smtClean="0">
                <a:solidFill>
                  <a:srgbClr val="7030A0"/>
                </a:solidFill>
              </a:rPr>
              <a:t>this cycle   </a:t>
            </a:r>
          </a:p>
          <a:p>
            <a:r>
              <a:rPr lang="en-US" sz="2800" dirty="0">
                <a:solidFill>
                  <a:srgbClr val="7030A0"/>
                </a:solidFill>
              </a:rPr>
              <a:t> </a:t>
            </a:r>
            <a:r>
              <a:rPr lang="en-US" sz="2800" dirty="0" smtClean="0">
                <a:solidFill>
                  <a:srgbClr val="7030A0"/>
                </a:solidFill>
              </a:rPr>
              <a:t>   death </a:t>
            </a:r>
            <a:r>
              <a:rPr lang="en-US" sz="2800" dirty="0">
                <a:solidFill>
                  <a:srgbClr val="7030A0"/>
                </a:solidFill>
              </a:rPr>
              <a:t>= </a:t>
            </a:r>
            <a:r>
              <a:rPr lang="en-US" sz="2800" dirty="0" smtClean="0">
                <a:solidFill>
                  <a:srgbClr val="7030A0"/>
                </a:solidFill>
              </a:rPr>
              <a:t>death </a:t>
            </a:r>
            <a:r>
              <a:rPr lang="en-US" sz="2800" dirty="0">
                <a:solidFill>
                  <a:srgbClr val="7030A0"/>
                </a:solidFill>
              </a:rPr>
              <a:t>time of this cycle </a:t>
            </a:r>
            <a:endParaRPr lang="en-US" sz="2800" dirty="0" smtClean="0">
              <a:solidFill>
                <a:srgbClr val="7030A0"/>
              </a:solidFill>
            </a:endParaRPr>
          </a:p>
          <a:p>
            <a:r>
              <a:rPr lang="en-US" sz="2800" dirty="0" smtClean="0"/>
              <a:t>Black point = cycle </a:t>
            </a:r>
            <a:r>
              <a:rPr lang="en-US" sz="2800" dirty="0"/>
              <a:t>in </a:t>
            </a:r>
            <a:r>
              <a:rPr lang="en-US" sz="2800" dirty="0" smtClean="0"/>
              <a:t>H</a:t>
            </a:r>
            <a:r>
              <a:rPr lang="en-US" sz="2800" baseline="-25000" dirty="0" smtClean="0"/>
              <a:t>0</a:t>
            </a:r>
            <a:r>
              <a:rPr lang="en-US" sz="2800" dirty="0" smtClean="0"/>
              <a:t>.</a:t>
            </a:r>
          </a:p>
          <a:p>
            <a:r>
              <a:rPr lang="en-US" sz="2800" dirty="0" smtClean="0">
                <a:solidFill>
                  <a:srgbClr val="FF0000"/>
                </a:solidFill>
              </a:rPr>
              <a:t>Red triangle = cycle in H</a:t>
            </a:r>
            <a:r>
              <a:rPr lang="en-US" sz="2800" baseline="-25000" dirty="0" smtClean="0">
                <a:solidFill>
                  <a:srgbClr val="FF0000"/>
                </a:solidFill>
              </a:rPr>
              <a:t>1</a:t>
            </a:r>
            <a:r>
              <a:rPr lang="en-US" sz="2800" dirty="0" smtClean="0">
                <a:solidFill>
                  <a:srgbClr val="FF0000"/>
                </a:solidFill>
              </a:rPr>
              <a:t>.</a:t>
            </a:r>
            <a:endParaRPr lang="en-US" sz="2800" dirty="0">
              <a:solidFill>
                <a:srgbClr val="FF0000"/>
              </a:solidFill>
            </a:endParaRPr>
          </a:p>
        </p:txBody>
      </p:sp>
      <p:sp>
        <p:nvSpPr>
          <p:cNvPr id="5" name="Rectangle 4"/>
          <p:cNvSpPr/>
          <p:nvPr/>
        </p:nvSpPr>
        <p:spPr>
          <a:xfrm>
            <a:off x="5528490" y="934640"/>
            <a:ext cx="3035643" cy="1569660"/>
          </a:xfrm>
          <a:prstGeom prst="rect">
            <a:avLst/>
          </a:prstGeom>
        </p:spPr>
        <p:txBody>
          <a:bodyPr wrap="square">
            <a:spAutoFit/>
          </a:bodyPr>
          <a:lstStyle/>
          <a:p>
            <a:r>
              <a:rPr lang="en-US" sz="2400" dirty="0">
                <a:solidFill>
                  <a:srgbClr val="7030A0"/>
                </a:solidFill>
              </a:rPr>
              <a:t>A bar starts at the birth time of the cycle it represents and ends at its death time</a:t>
            </a:r>
          </a:p>
        </p:txBody>
      </p:sp>
    </p:spTree>
    <p:extLst>
      <p:ext uri="{BB962C8B-B14F-4D97-AF65-F5344CB8AC3E}">
        <p14:creationId xmlns:p14="http://schemas.microsoft.com/office/powerpoint/2010/main" val="359879023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1624" y="2771074"/>
            <a:ext cx="3762375" cy="4162425"/>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547" t="16714" r="8789" b="3628"/>
          <a:stretch/>
        </p:blipFill>
        <p:spPr>
          <a:xfrm>
            <a:off x="111317" y="461174"/>
            <a:ext cx="3411111" cy="3315694"/>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11979" t="15377" r="-426" b="1719"/>
          <a:stretch/>
        </p:blipFill>
        <p:spPr>
          <a:xfrm>
            <a:off x="4190336" y="405516"/>
            <a:ext cx="4953663" cy="3450823"/>
          </a:xfrm>
          <a:prstGeom prst="rect">
            <a:avLst/>
          </a:prstGeom>
        </p:spPr>
      </p:pic>
      <p:sp>
        <p:nvSpPr>
          <p:cNvPr id="6" name="TextBox 5"/>
          <p:cNvSpPr txBox="1"/>
          <p:nvPr/>
        </p:nvSpPr>
        <p:spPr>
          <a:xfrm>
            <a:off x="4149418" y="-45437"/>
            <a:ext cx="3291840" cy="646331"/>
          </a:xfrm>
          <a:prstGeom prst="rect">
            <a:avLst/>
          </a:prstGeom>
          <a:noFill/>
        </p:spPr>
        <p:txBody>
          <a:bodyPr wrap="square" rtlCol="0">
            <a:spAutoFit/>
          </a:bodyPr>
          <a:lstStyle/>
          <a:p>
            <a:r>
              <a:rPr lang="en-US" sz="3600" dirty="0" smtClean="0"/>
              <a:t>Barcode</a:t>
            </a:r>
            <a:endParaRPr lang="en-US" sz="3600" dirty="0"/>
          </a:p>
        </p:txBody>
      </p:sp>
      <p:sp>
        <p:nvSpPr>
          <p:cNvPr id="7" name="TextBox 6"/>
          <p:cNvSpPr txBox="1"/>
          <p:nvPr/>
        </p:nvSpPr>
        <p:spPr>
          <a:xfrm>
            <a:off x="288985" y="3776868"/>
            <a:ext cx="5439445" cy="2677656"/>
          </a:xfrm>
          <a:prstGeom prst="rect">
            <a:avLst/>
          </a:prstGeom>
          <a:noFill/>
        </p:spPr>
        <p:txBody>
          <a:bodyPr wrap="square" rtlCol="0">
            <a:spAutoFit/>
          </a:bodyPr>
          <a:lstStyle/>
          <a:p>
            <a:r>
              <a:rPr lang="en-US" sz="3600" dirty="0" smtClean="0"/>
              <a:t>This plot of points</a:t>
            </a:r>
          </a:p>
          <a:p>
            <a:r>
              <a:rPr lang="en-US" sz="3600" dirty="0"/>
              <a:t> </a:t>
            </a:r>
            <a:r>
              <a:rPr lang="en-US" sz="3600" dirty="0" smtClean="0"/>
              <a:t>         (birth, death)</a:t>
            </a:r>
          </a:p>
          <a:p>
            <a:r>
              <a:rPr lang="en-US" sz="3600" dirty="0"/>
              <a:t>i</a:t>
            </a:r>
            <a:r>
              <a:rPr lang="en-US" sz="3600" dirty="0" smtClean="0"/>
              <a:t>s called the </a:t>
            </a:r>
          </a:p>
          <a:p>
            <a:r>
              <a:rPr lang="en-US" sz="3600" dirty="0" smtClean="0">
                <a:solidFill>
                  <a:srgbClr val="0000FF"/>
                </a:solidFill>
              </a:rPr>
              <a:t>Persistence Diagram</a:t>
            </a:r>
          </a:p>
          <a:p>
            <a:r>
              <a:rPr lang="en-US" sz="2400" dirty="0" smtClean="0"/>
              <a:t>where we also throw in the diagonal.</a:t>
            </a:r>
            <a:endParaRPr lang="en-US" sz="2400" dirty="0"/>
          </a:p>
        </p:txBody>
      </p:sp>
      <p:sp>
        <p:nvSpPr>
          <p:cNvPr id="5" name="Rectangle 4"/>
          <p:cNvSpPr/>
          <p:nvPr/>
        </p:nvSpPr>
        <p:spPr>
          <a:xfrm>
            <a:off x="5528490" y="934640"/>
            <a:ext cx="3035643" cy="1569660"/>
          </a:xfrm>
          <a:prstGeom prst="rect">
            <a:avLst/>
          </a:prstGeom>
        </p:spPr>
        <p:txBody>
          <a:bodyPr wrap="square">
            <a:spAutoFit/>
          </a:bodyPr>
          <a:lstStyle/>
          <a:p>
            <a:r>
              <a:rPr lang="en-US" sz="2400" dirty="0">
                <a:solidFill>
                  <a:srgbClr val="7030A0"/>
                </a:solidFill>
              </a:rPr>
              <a:t>A bar starts at the birth time of the cycle it represents and ends at its death time</a:t>
            </a:r>
          </a:p>
        </p:txBody>
      </p:sp>
    </p:spTree>
    <p:extLst>
      <p:ext uri="{BB962C8B-B14F-4D97-AF65-F5344CB8AC3E}">
        <p14:creationId xmlns:p14="http://schemas.microsoft.com/office/powerpoint/2010/main" val="365207660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48061"/>
            <a:ext cx="9105337" cy="3834896"/>
          </a:xfrm>
          <a:prstGeom prst="rect">
            <a:avLst/>
          </a:prstGeom>
          <a:ln>
            <a:noFill/>
          </a:ln>
        </p:spPr>
        <p:txBody>
          <a:bodyPr wrap="square">
            <a:spAutoFit/>
          </a:bodyPr>
          <a:lstStyle/>
          <a:p>
            <a:pPr algn="ctr"/>
            <a:r>
              <a:rPr lang="en-US" sz="3200" dirty="0" smtClean="0">
                <a:sym typeface="Wingdings"/>
              </a:rPr>
              <a:t>H</a:t>
            </a:r>
            <a:r>
              <a:rPr lang="en-US" sz="3200" baseline="-25000" dirty="0" smtClean="0">
                <a:sym typeface="Wingdings"/>
              </a:rPr>
              <a:t>0</a:t>
            </a:r>
            <a:r>
              <a:rPr lang="en-US" sz="3200" dirty="0" smtClean="0">
                <a:sym typeface="Wingdings"/>
              </a:rPr>
              <a:t>  =  &lt; a, b, c, d  :   </a:t>
            </a:r>
            <a:r>
              <a:rPr lang="en-US" sz="3200" dirty="0" err="1">
                <a:sym typeface="Wingdings"/>
              </a:rPr>
              <a:t>tc</a:t>
            </a:r>
            <a:r>
              <a:rPr lang="en-US" sz="3200" dirty="0">
                <a:sym typeface="Wingdings"/>
              </a:rPr>
              <a:t> + td</a:t>
            </a:r>
            <a:r>
              <a:rPr lang="en-US" sz="3200" dirty="0" smtClean="0">
                <a:sym typeface="Wingdings"/>
              </a:rPr>
              <a:t>,  </a:t>
            </a:r>
            <a:r>
              <a:rPr lang="en-US" sz="3200" dirty="0" err="1">
                <a:sym typeface="Wingdings"/>
              </a:rPr>
              <a:t>tb</a:t>
            </a:r>
            <a:r>
              <a:rPr lang="en-US" sz="3200" dirty="0">
                <a:sym typeface="Wingdings"/>
              </a:rPr>
              <a:t> + c, </a:t>
            </a:r>
            <a:r>
              <a:rPr lang="en-US" sz="3200" dirty="0" smtClean="0">
                <a:sym typeface="Wingdings"/>
              </a:rPr>
              <a:t> ta </a:t>
            </a:r>
            <a:r>
              <a:rPr lang="en-US" sz="3200" dirty="0">
                <a:sym typeface="Wingdings"/>
              </a:rPr>
              <a:t>+ </a:t>
            </a:r>
            <a:r>
              <a:rPr lang="en-US" sz="3200" dirty="0" err="1">
                <a:sym typeface="Wingdings"/>
              </a:rPr>
              <a:t>tb</a:t>
            </a:r>
            <a:r>
              <a:rPr lang="en-US" sz="3200" dirty="0" smtClean="0">
                <a:sym typeface="Wingdings"/>
              </a:rPr>
              <a:t>&gt;</a:t>
            </a:r>
          </a:p>
          <a:p>
            <a:pPr algn="ctr">
              <a:lnSpc>
                <a:spcPct val="130000"/>
              </a:lnSpc>
            </a:pPr>
            <a:r>
              <a:rPr lang="en-US" sz="3200" dirty="0" smtClean="0"/>
              <a:t>H</a:t>
            </a:r>
            <a:r>
              <a:rPr lang="en-US" sz="3200" baseline="-25000" dirty="0" smtClean="0"/>
              <a:t>1</a:t>
            </a:r>
            <a:r>
              <a:rPr lang="en-US" sz="3200" dirty="0" smtClean="0"/>
              <a:t>  =  &lt;</a:t>
            </a:r>
            <a:r>
              <a:rPr lang="en-US" sz="3200" dirty="0"/>
              <a:t>z</a:t>
            </a:r>
            <a:r>
              <a:rPr lang="en-US" sz="3200" baseline="-25000" dirty="0"/>
              <a:t>1</a:t>
            </a:r>
            <a:r>
              <a:rPr lang="en-US" sz="3200" dirty="0"/>
              <a:t>, z</a:t>
            </a:r>
            <a:r>
              <a:rPr lang="en-US" sz="3200" baseline="-25000" dirty="0"/>
              <a:t>2</a:t>
            </a:r>
            <a:r>
              <a:rPr lang="en-US" sz="3200" dirty="0"/>
              <a:t>  :   t z</a:t>
            </a:r>
            <a:r>
              <a:rPr lang="en-US" sz="3200" baseline="-25000" dirty="0"/>
              <a:t>2</a:t>
            </a:r>
            <a:r>
              <a:rPr lang="en-US" sz="3200" dirty="0"/>
              <a:t>,  t</a:t>
            </a:r>
            <a:r>
              <a:rPr lang="en-US" sz="3200" baseline="30000" dirty="0"/>
              <a:t>3</a:t>
            </a:r>
            <a:r>
              <a:rPr lang="en-US" sz="3200" dirty="0"/>
              <a:t>z</a:t>
            </a:r>
            <a:r>
              <a:rPr lang="en-US" sz="3200" baseline="-25000" dirty="0"/>
              <a:t>1</a:t>
            </a:r>
            <a:r>
              <a:rPr lang="en-US" sz="3200" dirty="0"/>
              <a:t> + t</a:t>
            </a:r>
            <a:r>
              <a:rPr lang="en-US" sz="3200" baseline="30000" dirty="0"/>
              <a:t>2</a:t>
            </a:r>
            <a:r>
              <a:rPr lang="en-US" sz="3200" dirty="0"/>
              <a:t>z</a:t>
            </a:r>
            <a:r>
              <a:rPr lang="en-US" sz="3200" baseline="-25000" dirty="0"/>
              <a:t>2</a:t>
            </a:r>
            <a:r>
              <a:rPr lang="en-US" sz="3200" dirty="0"/>
              <a:t>   </a:t>
            </a:r>
            <a:r>
              <a:rPr lang="en-US" sz="3200" dirty="0" smtClean="0"/>
              <a:t>&gt;</a:t>
            </a:r>
            <a:endParaRPr lang="en-US" sz="3200" dirty="0">
              <a:solidFill>
                <a:srgbClr val="008000"/>
              </a:solidFill>
              <a:sym typeface="Wingdings"/>
            </a:endParaRPr>
          </a:p>
          <a:p>
            <a:pPr>
              <a:lnSpc>
                <a:spcPct val="120000"/>
              </a:lnSpc>
            </a:pPr>
            <a:r>
              <a:rPr lang="en-US" sz="3200" dirty="0" smtClean="0">
                <a:solidFill>
                  <a:srgbClr val="008000"/>
                </a:solidFill>
                <a:sym typeface="Wingdings"/>
              </a:rPr>
              <a:t>                                                        </a:t>
            </a:r>
            <a:r>
              <a:rPr lang="en-US" sz="3200" dirty="0" smtClean="0">
                <a:solidFill>
                  <a:srgbClr val="FF0000"/>
                </a:solidFill>
                <a:sym typeface="Wingdings"/>
              </a:rPr>
              <a:t>[               )</a:t>
            </a:r>
          </a:p>
          <a:p>
            <a:r>
              <a:rPr lang="en-US" sz="3200" dirty="0">
                <a:solidFill>
                  <a:srgbClr val="008000"/>
                </a:solidFill>
                <a:sym typeface="Wingdings"/>
              </a:rPr>
              <a:t> </a:t>
            </a:r>
            <a:r>
              <a:rPr lang="en-US" sz="3200" dirty="0" smtClean="0">
                <a:solidFill>
                  <a:srgbClr val="008000"/>
                </a:solidFill>
                <a:sym typeface="Wingdings"/>
              </a:rPr>
              <a:t>                                       </a:t>
            </a:r>
            <a:r>
              <a:rPr lang="en-US" sz="3200" dirty="0" smtClean="0">
                <a:solidFill>
                  <a:srgbClr val="FF0000"/>
                </a:solidFill>
                <a:sym typeface="Wingdings"/>
              </a:rPr>
              <a:t>[                                                  )</a:t>
            </a:r>
          </a:p>
          <a:p>
            <a:r>
              <a:rPr lang="en-US" sz="3200" dirty="0">
                <a:solidFill>
                  <a:srgbClr val="008000"/>
                </a:solidFill>
                <a:sym typeface="Wingdings"/>
              </a:rPr>
              <a:t> </a:t>
            </a:r>
            <a:r>
              <a:rPr lang="en-US" sz="3200" dirty="0" smtClean="0">
                <a:solidFill>
                  <a:srgbClr val="008000"/>
                </a:solidFill>
                <a:sym typeface="Wingdings"/>
              </a:rPr>
              <a:t>                       </a:t>
            </a:r>
            <a:r>
              <a:rPr lang="en-US" sz="3200" dirty="0" smtClean="0">
                <a:solidFill>
                  <a:srgbClr val="660066"/>
                </a:solidFill>
                <a:sym typeface="Wingdings"/>
              </a:rPr>
              <a:t>[               ) </a:t>
            </a:r>
          </a:p>
          <a:p>
            <a:r>
              <a:rPr lang="en-US" sz="3200" dirty="0">
                <a:solidFill>
                  <a:srgbClr val="660066"/>
                </a:solidFill>
                <a:sym typeface="Wingdings"/>
              </a:rPr>
              <a:t> </a:t>
            </a:r>
            <a:r>
              <a:rPr lang="en-US" sz="3200" dirty="0" smtClean="0">
                <a:solidFill>
                  <a:srgbClr val="660066"/>
                </a:solidFill>
                <a:sym typeface="Wingdings"/>
              </a:rPr>
              <a:t>     [                )</a:t>
            </a:r>
          </a:p>
          <a:p>
            <a:r>
              <a:rPr lang="en-US" sz="3200" dirty="0">
                <a:solidFill>
                  <a:srgbClr val="660066"/>
                </a:solidFill>
                <a:sym typeface="Wingdings"/>
              </a:rPr>
              <a:t> </a:t>
            </a:r>
            <a:r>
              <a:rPr lang="en-US" sz="3200" dirty="0" smtClean="0">
                <a:solidFill>
                  <a:srgbClr val="660066"/>
                </a:solidFill>
                <a:sym typeface="Wingdings"/>
              </a:rPr>
              <a:t>     [</a:t>
            </a:r>
            <a:endParaRPr lang="en-US" sz="3200" dirty="0">
              <a:solidFill>
                <a:srgbClr val="008000"/>
              </a:solidFill>
            </a:endParaRPr>
          </a:p>
        </p:txBody>
      </p:sp>
      <p:pic>
        <p:nvPicPr>
          <p:cNvPr id="29" name="Picture 28"/>
          <p:cNvPicPr>
            <a:picLocks noChangeAspect="1"/>
          </p:cNvPicPr>
          <p:nvPr/>
        </p:nvPicPr>
        <p:blipFill>
          <a:blip r:embed="rId2"/>
          <a:stretch>
            <a:fillRect/>
          </a:stretch>
        </p:blipFill>
        <p:spPr>
          <a:xfrm>
            <a:off x="-38663" y="4474580"/>
            <a:ext cx="9144000" cy="2427694"/>
          </a:xfrm>
          <a:prstGeom prst="rect">
            <a:avLst/>
          </a:prstGeom>
        </p:spPr>
      </p:pic>
      <p:cxnSp>
        <p:nvCxnSpPr>
          <p:cNvPr id="3" name="Straight Connector 2"/>
          <p:cNvCxnSpPr/>
          <p:nvPr/>
        </p:nvCxnSpPr>
        <p:spPr>
          <a:xfrm>
            <a:off x="686119" y="3749473"/>
            <a:ext cx="8160441" cy="0"/>
          </a:xfrm>
          <a:prstGeom prst="line">
            <a:avLst/>
          </a:prstGeom>
          <a:ln w="38100">
            <a:solidFill>
              <a:srgbClr val="660066"/>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a:off x="686119" y="3238499"/>
            <a:ext cx="1627632" cy="0"/>
          </a:xfrm>
          <a:prstGeom prst="straightConnector1">
            <a:avLst/>
          </a:prstGeom>
          <a:ln w="38100">
            <a:solidFill>
              <a:srgbClr val="660066"/>
            </a:solidFill>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2357545" y="2763132"/>
            <a:ext cx="1506334" cy="0"/>
          </a:xfrm>
          <a:prstGeom prst="straightConnector1">
            <a:avLst/>
          </a:prstGeom>
          <a:ln w="38100">
            <a:solidFill>
              <a:srgbClr val="660066"/>
            </a:solidFill>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3831335" y="2266769"/>
            <a:ext cx="4727448" cy="0"/>
          </a:xfrm>
          <a:prstGeom prst="straightConnector1">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5287963" y="1754219"/>
            <a:ext cx="1521715" cy="240"/>
          </a:xfrm>
          <a:prstGeom prst="straightConnector1">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166603" y="3864913"/>
            <a:ext cx="8392180" cy="666849"/>
          </a:xfrm>
          <a:prstGeom prst="rect">
            <a:avLst/>
          </a:prstGeom>
        </p:spPr>
        <p:txBody>
          <a:bodyPr wrap="square">
            <a:spAutoFit/>
          </a:bodyPr>
          <a:lstStyle/>
          <a:p>
            <a:pPr>
              <a:lnSpc>
                <a:spcPct val="120000"/>
              </a:lnSpc>
            </a:pPr>
            <a:r>
              <a:rPr lang="en-US" sz="3200" dirty="0">
                <a:solidFill>
                  <a:srgbClr val="008000"/>
                </a:solidFill>
              </a:rPr>
              <a:t>z</a:t>
            </a:r>
            <a:r>
              <a:rPr lang="en-US" sz="3200" baseline="-25000" dirty="0">
                <a:solidFill>
                  <a:srgbClr val="008000"/>
                </a:solidFill>
              </a:rPr>
              <a:t>1</a:t>
            </a:r>
            <a:r>
              <a:rPr lang="en-US" sz="3200" dirty="0">
                <a:solidFill>
                  <a:srgbClr val="008000"/>
                </a:solidFill>
              </a:rPr>
              <a:t> =  ad + cd + t(</a:t>
            </a:r>
            <a:r>
              <a:rPr lang="en-US" sz="3200" dirty="0" err="1">
                <a:solidFill>
                  <a:srgbClr val="008000"/>
                </a:solidFill>
              </a:rPr>
              <a:t>bc</a:t>
            </a:r>
            <a:r>
              <a:rPr lang="en-US" sz="3200" dirty="0">
                <a:solidFill>
                  <a:srgbClr val="008000"/>
                </a:solidFill>
              </a:rPr>
              <a:t>) + t(</a:t>
            </a:r>
            <a:r>
              <a:rPr lang="en-US" sz="3200" dirty="0" err="1">
                <a:solidFill>
                  <a:srgbClr val="008000"/>
                </a:solidFill>
              </a:rPr>
              <a:t>ab</a:t>
            </a:r>
            <a:r>
              <a:rPr lang="en-US" sz="3200" dirty="0">
                <a:solidFill>
                  <a:srgbClr val="008000"/>
                </a:solidFill>
              </a:rPr>
              <a:t>),   z</a:t>
            </a:r>
            <a:r>
              <a:rPr lang="en-US" sz="3200" baseline="-25000" dirty="0">
                <a:solidFill>
                  <a:srgbClr val="008000"/>
                </a:solidFill>
              </a:rPr>
              <a:t>2</a:t>
            </a:r>
            <a:r>
              <a:rPr lang="en-US" sz="3200" dirty="0">
                <a:solidFill>
                  <a:srgbClr val="008000"/>
                </a:solidFill>
              </a:rPr>
              <a:t> =  ac + t</a:t>
            </a:r>
            <a:r>
              <a:rPr lang="en-US" sz="3200" baseline="30000" dirty="0">
                <a:solidFill>
                  <a:srgbClr val="008000"/>
                </a:solidFill>
              </a:rPr>
              <a:t>2</a:t>
            </a:r>
            <a:r>
              <a:rPr lang="en-US" sz="3200" dirty="0">
                <a:solidFill>
                  <a:srgbClr val="008000"/>
                </a:solidFill>
              </a:rPr>
              <a:t>bc + t</a:t>
            </a:r>
            <a:r>
              <a:rPr lang="en-US" sz="3200" baseline="30000" dirty="0">
                <a:solidFill>
                  <a:srgbClr val="008000"/>
                </a:solidFill>
              </a:rPr>
              <a:t>2</a:t>
            </a:r>
            <a:r>
              <a:rPr lang="en-US" sz="3200" dirty="0">
                <a:solidFill>
                  <a:srgbClr val="008000"/>
                </a:solidFill>
              </a:rPr>
              <a:t>ab</a:t>
            </a:r>
          </a:p>
        </p:txBody>
      </p:sp>
    </p:spTree>
    <p:extLst>
      <p:ext uri="{BB962C8B-B14F-4D97-AF65-F5344CB8AC3E}">
        <p14:creationId xmlns:p14="http://schemas.microsoft.com/office/powerpoint/2010/main" val="124506157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432" y="1155022"/>
            <a:ext cx="9105337" cy="3243965"/>
          </a:xfrm>
          <a:prstGeom prst="rect">
            <a:avLst/>
          </a:prstGeom>
          <a:ln>
            <a:noFill/>
          </a:ln>
        </p:spPr>
        <p:txBody>
          <a:bodyPr wrap="square">
            <a:spAutoFit/>
          </a:bodyPr>
          <a:lstStyle/>
          <a:p>
            <a:pPr>
              <a:lnSpc>
                <a:spcPct val="120000"/>
              </a:lnSpc>
            </a:pPr>
            <a:r>
              <a:rPr lang="en-US" sz="3200" dirty="0" smtClean="0">
                <a:solidFill>
                  <a:srgbClr val="008000"/>
                </a:solidFill>
                <a:sym typeface="Wingdings"/>
              </a:rPr>
              <a:t>   </a:t>
            </a:r>
          </a:p>
          <a:p>
            <a:pPr>
              <a:lnSpc>
                <a:spcPct val="120000"/>
              </a:lnSpc>
            </a:pPr>
            <a:r>
              <a:rPr lang="en-US" sz="3200" dirty="0">
                <a:solidFill>
                  <a:srgbClr val="008000"/>
                </a:solidFill>
                <a:sym typeface="Wingdings"/>
              </a:rPr>
              <a:t> </a:t>
            </a:r>
            <a:r>
              <a:rPr lang="en-US" sz="3200" dirty="0" smtClean="0">
                <a:solidFill>
                  <a:srgbClr val="008000"/>
                </a:solidFill>
                <a:sym typeface="Wingdings"/>
              </a:rPr>
              <a:t>                                                       </a:t>
            </a:r>
            <a:r>
              <a:rPr lang="en-US" sz="3200" dirty="0" smtClean="0">
                <a:solidFill>
                  <a:srgbClr val="FF0000"/>
                </a:solidFill>
                <a:sym typeface="Wingdings"/>
              </a:rPr>
              <a:t>[               )</a:t>
            </a:r>
          </a:p>
          <a:p>
            <a:r>
              <a:rPr lang="en-US" sz="3200" dirty="0">
                <a:solidFill>
                  <a:srgbClr val="008000"/>
                </a:solidFill>
                <a:sym typeface="Wingdings"/>
              </a:rPr>
              <a:t> </a:t>
            </a:r>
            <a:r>
              <a:rPr lang="en-US" sz="3200" dirty="0" smtClean="0">
                <a:solidFill>
                  <a:srgbClr val="008000"/>
                </a:solidFill>
                <a:sym typeface="Wingdings"/>
              </a:rPr>
              <a:t>                                       </a:t>
            </a:r>
            <a:r>
              <a:rPr lang="en-US" sz="3200" dirty="0" smtClean="0">
                <a:solidFill>
                  <a:srgbClr val="FF0000"/>
                </a:solidFill>
                <a:sym typeface="Wingdings"/>
              </a:rPr>
              <a:t>[                                                  )</a:t>
            </a:r>
          </a:p>
          <a:p>
            <a:r>
              <a:rPr lang="en-US" sz="3200" dirty="0">
                <a:solidFill>
                  <a:srgbClr val="008000"/>
                </a:solidFill>
                <a:sym typeface="Wingdings"/>
              </a:rPr>
              <a:t> </a:t>
            </a:r>
            <a:r>
              <a:rPr lang="en-US" sz="3200" dirty="0" smtClean="0">
                <a:solidFill>
                  <a:srgbClr val="008000"/>
                </a:solidFill>
                <a:sym typeface="Wingdings"/>
              </a:rPr>
              <a:t>                       </a:t>
            </a:r>
            <a:r>
              <a:rPr lang="en-US" sz="3200" dirty="0" smtClean="0">
                <a:solidFill>
                  <a:srgbClr val="660066"/>
                </a:solidFill>
                <a:sym typeface="Wingdings"/>
              </a:rPr>
              <a:t>[               ) </a:t>
            </a:r>
          </a:p>
          <a:p>
            <a:r>
              <a:rPr lang="en-US" sz="3200" dirty="0">
                <a:solidFill>
                  <a:srgbClr val="660066"/>
                </a:solidFill>
                <a:sym typeface="Wingdings"/>
              </a:rPr>
              <a:t> </a:t>
            </a:r>
            <a:r>
              <a:rPr lang="en-US" sz="3200" dirty="0" smtClean="0">
                <a:solidFill>
                  <a:srgbClr val="660066"/>
                </a:solidFill>
                <a:sym typeface="Wingdings"/>
              </a:rPr>
              <a:t>     [                )</a:t>
            </a:r>
          </a:p>
          <a:p>
            <a:r>
              <a:rPr lang="en-US" sz="3200" dirty="0">
                <a:solidFill>
                  <a:srgbClr val="660066"/>
                </a:solidFill>
                <a:sym typeface="Wingdings"/>
              </a:rPr>
              <a:t> </a:t>
            </a:r>
            <a:r>
              <a:rPr lang="en-US" sz="3200" dirty="0" smtClean="0">
                <a:solidFill>
                  <a:srgbClr val="660066"/>
                </a:solidFill>
                <a:sym typeface="Wingdings"/>
              </a:rPr>
              <a:t>     [</a:t>
            </a:r>
            <a:endParaRPr lang="en-US" sz="3200" dirty="0">
              <a:solidFill>
                <a:srgbClr val="008000"/>
              </a:solidFill>
            </a:endParaRPr>
          </a:p>
        </p:txBody>
      </p:sp>
      <p:pic>
        <p:nvPicPr>
          <p:cNvPr id="29" name="Picture 28"/>
          <p:cNvPicPr>
            <a:picLocks noChangeAspect="1"/>
          </p:cNvPicPr>
          <p:nvPr/>
        </p:nvPicPr>
        <p:blipFill>
          <a:blip r:embed="rId2"/>
          <a:stretch>
            <a:fillRect/>
          </a:stretch>
        </p:blipFill>
        <p:spPr>
          <a:xfrm>
            <a:off x="-38663" y="4325900"/>
            <a:ext cx="9144000" cy="2427694"/>
          </a:xfrm>
          <a:prstGeom prst="rect">
            <a:avLst/>
          </a:prstGeom>
        </p:spPr>
      </p:pic>
      <p:cxnSp>
        <p:nvCxnSpPr>
          <p:cNvPr id="3" name="Straight Connector 2"/>
          <p:cNvCxnSpPr/>
          <p:nvPr/>
        </p:nvCxnSpPr>
        <p:spPr>
          <a:xfrm>
            <a:off x="686119" y="4113747"/>
            <a:ext cx="8160441" cy="0"/>
          </a:xfrm>
          <a:prstGeom prst="line">
            <a:avLst/>
          </a:prstGeom>
          <a:ln w="38100">
            <a:solidFill>
              <a:srgbClr val="660066"/>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a:off x="686119" y="3602773"/>
            <a:ext cx="1627632" cy="0"/>
          </a:xfrm>
          <a:prstGeom prst="straightConnector1">
            <a:avLst/>
          </a:prstGeom>
          <a:ln w="38100">
            <a:solidFill>
              <a:srgbClr val="660066"/>
            </a:solidFill>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2357545" y="3127406"/>
            <a:ext cx="1506334" cy="0"/>
          </a:xfrm>
          <a:prstGeom prst="straightConnector1">
            <a:avLst/>
          </a:prstGeom>
          <a:ln w="38100">
            <a:solidFill>
              <a:srgbClr val="660066"/>
            </a:solidFill>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3831335" y="2631043"/>
            <a:ext cx="4727448" cy="0"/>
          </a:xfrm>
          <a:prstGeom prst="straightConnector1">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5287963" y="2118493"/>
            <a:ext cx="1521715" cy="240"/>
          </a:xfrm>
          <a:prstGeom prst="straightConnector1">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5449231" y="1419922"/>
            <a:ext cx="1449658" cy="646331"/>
          </a:xfrm>
          <a:prstGeom prst="rect">
            <a:avLst/>
          </a:prstGeom>
          <a:noFill/>
        </p:spPr>
        <p:txBody>
          <a:bodyPr wrap="square" rtlCol="0">
            <a:spAutoFit/>
          </a:bodyPr>
          <a:lstStyle/>
          <a:p>
            <a:r>
              <a:rPr lang="en-US" sz="3600" dirty="0" smtClean="0">
                <a:solidFill>
                  <a:srgbClr val="FF0000"/>
                </a:solidFill>
              </a:rPr>
              <a:t>(3, 4)</a:t>
            </a:r>
            <a:endParaRPr lang="en-US" sz="3600" dirty="0">
              <a:solidFill>
                <a:srgbClr val="FF0000"/>
              </a:solidFill>
            </a:endParaRPr>
          </a:p>
        </p:txBody>
      </p:sp>
      <p:sp>
        <p:nvSpPr>
          <p:cNvPr id="11" name="TextBox 10"/>
          <p:cNvSpPr txBox="1"/>
          <p:nvPr/>
        </p:nvSpPr>
        <p:spPr>
          <a:xfrm>
            <a:off x="5482687" y="2620532"/>
            <a:ext cx="1449658" cy="646331"/>
          </a:xfrm>
          <a:prstGeom prst="rect">
            <a:avLst/>
          </a:prstGeom>
          <a:noFill/>
        </p:spPr>
        <p:txBody>
          <a:bodyPr wrap="square" rtlCol="0">
            <a:spAutoFit/>
          </a:bodyPr>
          <a:lstStyle/>
          <a:p>
            <a:r>
              <a:rPr lang="en-US" sz="3600" dirty="0" smtClean="0">
                <a:solidFill>
                  <a:srgbClr val="FF0000"/>
                </a:solidFill>
              </a:rPr>
              <a:t>(2, </a:t>
            </a:r>
            <a:r>
              <a:rPr lang="en-US" sz="3600" dirty="0">
                <a:solidFill>
                  <a:srgbClr val="FF0000"/>
                </a:solidFill>
              </a:rPr>
              <a:t>5</a:t>
            </a:r>
            <a:r>
              <a:rPr lang="en-US" sz="3600" dirty="0" smtClean="0">
                <a:solidFill>
                  <a:srgbClr val="FF0000"/>
                </a:solidFill>
              </a:rPr>
              <a:t>)</a:t>
            </a:r>
            <a:endParaRPr lang="en-US" sz="3600" dirty="0">
              <a:solidFill>
                <a:srgbClr val="FF0000"/>
              </a:solidFill>
            </a:endParaRPr>
          </a:p>
        </p:txBody>
      </p:sp>
      <p:sp>
        <p:nvSpPr>
          <p:cNvPr id="12" name="TextBox 11"/>
          <p:cNvSpPr txBox="1"/>
          <p:nvPr/>
        </p:nvSpPr>
        <p:spPr>
          <a:xfrm>
            <a:off x="2315759" y="2456983"/>
            <a:ext cx="1449658" cy="646331"/>
          </a:xfrm>
          <a:prstGeom prst="rect">
            <a:avLst/>
          </a:prstGeom>
          <a:noFill/>
        </p:spPr>
        <p:txBody>
          <a:bodyPr wrap="square" rtlCol="0">
            <a:spAutoFit/>
          </a:bodyPr>
          <a:lstStyle/>
          <a:p>
            <a:r>
              <a:rPr lang="en-US" sz="3600" dirty="0" smtClean="0"/>
              <a:t>(1, </a:t>
            </a:r>
            <a:r>
              <a:rPr lang="en-US" sz="3600" dirty="0"/>
              <a:t>2</a:t>
            </a:r>
            <a:r>
              <a:rPr lang="en-US" sz="3600" dirty="0" smtClean="0"/>
              <a:t>)</a:t>
            </a:r>
            <a:endParaRPr lang="en-US" sz="3600" dirty="0"/>
          </a:p>
        </p:txBody>
      </p:sp>
      <p:sp>
        <p:nvSpPr>
          <p:cNvPr id="13" name="TextBox 12"/>
          <p:cNvSpPr txBox="1"/>
          <p:nvPr/>
        </p:nvSpPr>
        <p:spPr>
          <a:xfrm>
            <a:off x="713707" y="2973657"/>
            <a:ext cx="1449658" cy="646331"/>
          </a:xfrm>
          <a:prstGeom prst="rect">
            <a:avLst/>
          </a:prstGeom>
          <a:noFill/>
        </p:spPr>
        <p:txBody>
          <a:bodyPr wrap="square" rtlCol="0">
            <a:spAutoFit/>
          </a:bodyPr>
          <a:lstStyle/>
          <a:p>
            <a:r>
              <a:rPr lang="en-US" sz="3600" dirty="0" smtClean="0"/>
              <a:t>(0, 1)</a:t>
            </a:r>
            <a:endParaRPr lang="en-US" sz="3600" dirty="0"/>
          </a:p>
        </p:txBody>
      </p:sp>
      <p:sp>
        <p:nvSpPr>
          <p:cNvPr id="14" name="TextBox 13"/>
          <p:cNvSpPr txBox="1"/>
          <p:nvPr/>
        </p:nvSpPr>
        <p:spPr>
          <a:xfrm>
            <a:off x="3992153" y="3501479"/>
            <a:ext cx="3888041" cy="646331"/>
          </a:xfrm>
          <a:prstGeom prst="rect">
            <a:avLst/>
          </a:prstGeom>
          <a:noFill/>
        </p:spPr>
        <p:txBody>
          <a:bodyPr wrap="square" rtlCol="0">
            <a:spAutoFit/>
          </a:bodyPr>
          <a:lstStyle/>
          <a:p>
            <a:r>
              <a:rPr lang="en-US" sz="3600" dirty="0" smtClean="0"/>
              <a:t>(0, ∞) </a:t>
            </a:r>
            <a:r>
              <a:rPr lang="en-US" sz="3600" dirty="0" smtClean="0">
                <a:sym typeface="Wingdings" panose="05000000000000000000" pitchFamily="2" charset="2"/>
              </a:rPr>
              <a:t> </a:t>
            </a:r>
            <a:r>
              <a:rPr lang="en-US" sz="3600" dirty="0"/>
              <a:t>(0, 5</a:t>
            </a:r>
            <a:r>
              <a:rPr lang="en-US" sz="3600" dirty="0" smtClean="0"/>
              <a:t>)</a:t>
            </a:r>
            <a:endParaRPr lang="en-US" sz="3600" dirty="0"/>
          </a:p>
        </p:txBody>
      </p:sp>
      <p:sp>
        <p:nvSpPr>
          <p:cNvPr id="7" name="TextBox 6"/>
          <p:cNvSpPr txBox="1"/>
          <p:nvPr/>
        </p:nvSpPr>
        <p:spPr>
          <a:xfrm>
            <a:off x="245326" y="145863"/>
            <a:ext cx="9010185" cy="1200329"/>
          </a:xfrm>
          <a:prstGeom prst="rect">
            <a:avLst/>
          </a:prstGeom>
          <a:noFill/>
        </p:spPr>
        <p:txBody>
          <a:bodyPr wrap="square" rtlCol="0">
            <a:spAutoFit/>
          </a:bodyPr>
          <a:lstStyle/>
          <a:p>
            <a:r>
              <a:rPr lang="en-US" sz="2400" dirty="0" smtClean="0"/>
              <a:t>Since we can’t plot </a:t>
            </a:r>
            <a:r>
              <a:rPr lang="en-US" sz="2400" dirty="0"/>
              <a:t>(0, </a:t>
            </a:r>
            <a:r>
              <a:rPr lang="en-US" sz="2400" dirty="0">
                <a:solidFill>
                  <a:srgbClr val="0000FF"/>
                </a:solidFill>
              </a:rPr>
              <a:t>∞</a:t>
            </a:r>
            <a:r>
              <a:rPr lang="en-US" sz="2400" dirty="0" smtClean="0"/>
              <a:t>), we instead plot (0, </a:t>
            </a:r>
            <a:r>
              <a:rPr lang="en-US" sz="2400" dirty="0" smtClean="0">
                <a:solidFill>
                  <a:srgbClr val="0000FF"/>
                </a:solidFill>
              </a:rPr>
              <a:t>5</a:t>
            </a:r>
            <a:r>
              <a:rPr lang="en-US" sz="2400" dirty="0" smtClean="0"/>
              <a:t>) where </a:t>
            </a:r>
          </a:p>
          <a:p>
            <a:r>
              <a:rPr lang="en-US" sz="2400" dirty="0" smtClean="0"/>
              <a:t>                   </a:t>
            </a:r>
            <a:r>
              <a:rPr lang="en-US" sz="2400" dirty="0" smtClean="0">
                <a:solidFill>
                  <a:srgbClr val="0000FF"/>
                </a:solidFill>
              </a:rPr>
              <a:t>5 = maximum time  = maximum threshold</a:t>
            </a:r>
          </a:p>
          <a:p>
            <a:r>
              <a:rPr lang="en-US" sz="2400" dirty="0" smtClean="0"/>
              <a:t>                      = </a:t>
            </a:r>
            <a:r>
              <a:rPr lang="en-US" sz="2400" dirty="0" smtClean="0">
                <a:solidFill>
                  <a:srgbClr val="0000FF"/>
                </a:solidFill>
              </a:rPr>
              <a:t>3</a:t>
            </a:r>
            <a:r>
              <a:rPr lang="en-US" sz="2400" baseline="30000" dirty="0" smtClean="0">
                <a:solidFill>
                  <a:srgbClr val="0000FF"/>
                </a:solidFill>
              </a:rPr>
              <a:t>rd</a:t>
            </a:r>
            <a:r>
              <a:rPr lang="en-US" sz="2400" dirty="0">
                <a:solidFill>
                  <a:srgbClr val="0000FF"/>
                </a:solidFill>
              </a:rPr>
              <a:t> </a:t>
            </a:r>
            <a:r>
              <a:rPr lang="en-US" sz="2400" dirty="0" smtClean="0">
                <a:solidFill>
                  <a:srgbClr val="0000FF"/>
                </a:solidFill>
              </a:rPr>
              <a:t>argument</a:t>
            </a:r>
            <a:r>
              <a:rPr lang="en-US" sz="2400" dirty="0"/>
              <a:t> </a:t>
            </a:r>
            <a:r>
              <a:rPr lang="en-US" sz="2400" dirty="0" smtClean="0"/>
              <a:t>in </a:t>
            </a:r>
            <a:r>
              <a:rPr lang="en-US" sz="2400" dirty="0" err="1"/>
              <a:t>ripsDiag</a:t>
            </a:r>
            <a:r>
              <a:rPr lang="en-US" sz="2400" dirty="0"/>
              <a:t>(</a:t>
            </a:r>
            <a:r>
              <a:rPr lang="en-US" sz="2400" dirty="0" err="1"/>
              <a:t>XX,maxdimension,</a:t>
            </a:r>
            <a:r>
              <a:rPr lang="en-US" sz="2400" dirty="0" err="1">
                <a:solidFill>
                  <a:srgbClr val="0000FF"/>
                </a:solidFill>
              </a:rPr>
              <a:t>maxscale</a:t>
            </a:r>
            <a:r>
              <a:rPr lang="en-US" sz="2400" dirty="0" smtClean="0"/>
              <a:t>, …) </a:t>
            </a:r>
            <a:endParaRPr lang="en-US" sz="2400" dirty="0"/>
          </a:p>
        </p:txBody>
      </p:sp>
    </p:spTree>
    <p:extLst>
      <p:ext uri="{BB962C8B-B14F-4D97-AF65-F5344CB8AC3E}">
        <p14:creationId xmlns:p14="http://schemas.microsoft.com/office/powerpoint/2010/main" val="345305270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8312" y="2644579"/>
            <a:ext cx="5667375" cy="4200525"/>
          </a:xfrm>
          <a:prstGeom prst="rect">
            <a:avLst/>
          </a:prstGeom>
        </p:spPr>
      </p:pic>
      <p:sp>
        <p:nvSpPr>
          <p:cNvPr id="8" name="Rectangle 7"/>
          <p:cNvSpPr/>
          <p:nvPr/>
        </p:nvSpPr>
        <p:spPr>
          <a:xfrm>
            <a:off x="-7432" y="-220291"/>
            <a:ext cx="9105337" cy="3243965"/>
          </a:xfrm>
          <a:prstGeom prst="rect">
            <a:avLst/>
          </a:prstGeom>
          <a:ln>
            <a:noFill/>
          </a:ln>
        </p:spPr>
        <p:txBody>
          <a:bodyPr wrap="square">
            <a:spAutoFit/>
          </a:bodyPr>
          <a:lstStyle/>
          <a:p>
            <a:pPr>
              <a:lnSpc>
                <a:spcPct val="120000"/>
              </a:lnSpc>
            </a:pPr>
            <a:r>
              <a:rPr lang="en-US" sz="3200" dirty="0" smtClean="0">
                <a:solidFill>
                  <a:srgbClr val="008000"/>
                </a:solidFill>
                <a:sym typeface="Wingdings"/>
              </a:rPr>
              <a:t>   </a:t>
            </a:r>
          </a:p>
          <a:p>
            <a:pPr>
              <a:lnSpc>
                <a:spcPct val="120000"/>
              </a:lnSpc>
            </a:pPr>
            <a:r>
              <a:rPr lang="en-US" sz="3200" dirty="0">
                <a:solidFill>
                  <a:srgbClr val="008000"/>
                </a:solidFill>
                <a:sym typeface="Wingdings"/>
              </a:rPr>
              <a:t> </a:t>
            </a:r>
            <a:r>
              <a:rPr lang="en-US" sz="3200" dirty="0" smtClean="0">
                <a:solidFill>
                  <a:srgbClr val="008000"/>
                </a:solidFill>
                <a:sym typeface="Wingdings"/>
              </a:rPr>
              <a:t>                                                       </a:t>
            </a:r>
            <a:r>
              <a:rPr lang="en-US" sz="3200" dirty="0" smtClean="0">
                <a:solidFill>
                  <a:srgbClr val="FF0000"/>
                </a:solidFill>
                <a:sym typeface="Wingdings"/>
              </a:rPr>
              <a:t>[               )</a:t>
            </a:r>
          </a:p>
          <a:p>
            <a:r>
              <a:rPr lang="en-US" sz="3200" dirty="0">
                <a:solidFill>
                  <a:srgbClr val="008000"/>
                </a:solidFill>
                <a:sym typeface="Wingdings"/>
              </a:rPr>
              <a:t> </a:t>
            </a:r>
            <a:r>
              <a:rPr lang="en-US" sz="3200" dirty="0" smtClean="0">
                <a:solidFill>
                  <a:srgbClr val="008000"/>
                </a:solidFill>
                <a:sym typeface="Wingdings"/>
              </a:rPr>
              <a:t>                                       </a:t>
            </a:r>
            <a:r>
              <a:rPr lang="en-US" sz="3200" dirty="0" smtClean="0">
                <a:solidFill>
                  <a:srgbClr val="FF0000"/>
                </a:solidFill>
                <a:sym typeface="Wingdings"/>
              </a:rPr>
              <a:t>[                                                  )</a:t>
            </a:r>
          </a:p>
          <a:p>
            <a:r>
              <a:rPr lang="en-US" sz="3200" dirty="0">
                <a:solidFill>
                  <a:srgbClr val="008000"/>
                </a:solidFill>
                <a:sym typeface="Wingdings"/>
              </a:rPr>
              <a:t> </a:t>
            </a:r>
            <a:r>
              <a:rPr lang="en-US" sz="3200" dirty="0" smtClean="0">
                <a:solidFill>
                  <a:srgbClr val="008000"/>
                </a:solidFill>
                <a:sym typeface="Wingdings"/>
              </a:rPr>
              <a:t>                       </a:t>
            </a:r>
            <a:r>
              <a:rPr lang="en-US" sz="3200" dirty="0" smtClean="0">
                <a:solidFill>
                  <a:srgbClr val="660066"/>
                </a:solidFill>
                <a:sym typeface="Wingdings"/>
              </a:rPr>
              <a:t>[               ) </a:t>
            </a:r>
          </a:p>
          <a:p>
            <a:r>
              <a:rPr lang="en-US" sz="3200" dirty="0">
                <a:solidFill>
                  <a:srgbClr val="660066"/>
                </a:solidFill>
                <a:sym typeface="Wingdings"/>
              </a:rPr>
              <a:t> </a:t>
            </a:r>
            <a:r>
              <a:rPr lang="en-US" sz="3200" dirty="0" smtClean="0">
                <a:solidFill>
                  <a:srgbClr val="660066"/>
                </a:solidFill>
                <a:sym typeface="Wingdings"/>
              </a:rPr>
              <a:t>     [                )</a:t>
            </a:r>
          </a:p>
          <a:p>
            <a:r>
              <a:rPr lang="en-US" sz="3200" dirty="0">
                <a:solidFill>
                  <a:srgbClr val="660066"/>
                </a:solidFill>
                <a:sym typeface="Wingdings"/>
              </a:rPr>
              <a:t> </a:t>
            </a:r>
            <a:r>
              <a:rPr lang="en-US" sz="3200" dirty="0" smtClean="0">
                <a:solidFill>
                  <a:srgbClr val="660066"/>
                </a:solidFill>
                <a:sym typeface="Wingdings"/>
              </a:rPr>
              <a:t>     [</a:t>
            </a:r>
            <a:endParaRPr lang="en-US" sz="3200" dirty="0">
              <a:solidFill>
                <a:srgbClr val="008000"/>
              </a:solidFill>
            </a:endParaRPr>
          </a:p>
        </p:txBody>
      </p:sp>
      <p:cxnSp>
        <p:nvCxnSpPr>
          <p:cNvPr id="3" name="Straight Connector 2"/>
          <p:cNvCxnSpPr/>
          <p:nvPr/>
        </p:nvCxnSpPr>
        <p:spPr>
          <a:xfrm>
            <a:off x="686119" y="2738434"/>
            <a:ext cx="8160441" cy="0"/>
          </a:xfrm>
          <a:prstGeom prst="line">
            <a:avLst/>
          </a:prstGeom>
          <a:ln w="38100">
            <a:solidFill>
              <a:srgbClr val="660066"/>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a:off x="686119" y="2227460"/>
            <a:ext cx="1627632" cy="0"/>
          </a:xfrm>
          <a:prstGeom prst="straightConnector1">
            <a:avLst/>
          </a:prstGeom>
          <a:ln w="38100">
            <a:solidFill>
              <a:srgbClr val="660066"/>
            </a:solidFill>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2357545" y="1752093"/>
            <a:ext cx="1506334" cy="0"/>
          </a:xfrm>
          <a:prstGeom prst="straightConnector1">
            <a:avLst/>
          </a:prstGeom>
          <a:ln w="38100">
            <a:solidFill>
              <a:srgbClr val="660066"/>
            </a:solidFill>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3831335" y="1255730"/>
            <a:ext cx="4727448" cy="0"/>
          </a:xfrm>
          <a:prstGeom prst="straightConnector1">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5287963" y="743180"/>
            <a:ext cx="1521715" cy="240"/>
          </a:xfrm>
          <a:prstGeom prst="straightConnector1">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5449231" y="44609"/>
            <a:ext cx="1449658" cy="646331"/>
          </a:xfrm>
          <a:prstGeom prst="rect">
            <a:avLst/>
          </a:prstGeom>
          <a:noFill/>
        </p:spPr>
        <p:txBody>
          <a:bodyPr wrap="square" rtlCol="0">
            <a:spAutoFit/>
          </a:bodyPr>
          <a:lstStyle/>
          <a:p>
            <a:r>
              <a:rPr lang="en-US" sz="3600" dirty="0" smtClean="0">
                <a:solidFill>
                  <a:srgbClr val="FF0000"/>
                </a:solidFill>
              </a:rPr>
              <a:t>(3, 4)</a:t>
            </a:r>
            <a:endParaRPr lang="en-US" sz="3600" dirty="0">
              <a:solidFill>
                <a:srgbClr val="FF0000"/>
              </a:solidFill>
            </a:endParaRPr>
          </a:p>
        </p:txBody>
      </p:sp>
      <p:sp>
        <p:nvSpPr>
          <p:cNvPr id="11" name="TextBox 10"/>
          <p:cNvSpPr txBox="1"/>
          <p:nvPr/>
        </p:nvSpPr>
        <p:spPr>
          <a:xfrm>
            <a:off x="5482687" y="1245219"/>
            <a:ext cx="1449658" cy="646331"/>
          </a:xfrm>
          <a:prstGeom prst="rect">
            <a:avLst/>
          </a:prstGeom>
          <a:noFill/>
        </p:spPr>
        <p:txBody>
          <a:bodyPr wrap="square" rtlCol="0">
            <a:spAutoFit/>
          </a:bodyPr>
          <a:lstStyle/>
          <a:p>
            <a:r>
              <a:rPr lang="en-US" sz="3600" dirty="0" smtClean="0">
                <a:solidFill>
                  <a:srgbClr val="FF0000"/>
                </a:solidFill>
              </a:rPr>
              <a:t>(2, </a:t>
            </a:r>
            <a:r>
              <a:rPr lang="en-US" sz="3600" dirty="0">
                <a:solidFill>
                  <a:srgbClr val="FF0000"/>
                </a:solidFill>
              </a:rPr>
              <a:t>5</a:t>
            </a:r>
            <a:r>
              <a:rPr lang="en-US" sz="3600" dirty="0" smtClean="0">
                <a:solidFill>
                  <a:srgbClr val="FF0000"/>
                </a:solidFill>
              </a:rPr>
              <a:t>)</a:t>
            </a:r>
            <a:endParaRPr lang="en-US" sz="3600" dirty="0">
              <a:solidFill>
                <a:srgbClr val="FF0000"/>
              </a:solidFill>
            </a:endParaRPr>
          </a:p>
        </p:txBody>
      </p:sp>
      <p:sp>
        <p:nvSpPr>
          <p:cNvPr id="12" name="TextBox 11"/>
          <p:cNvSpPr txBox="1"/>
          <p:nvPr/>
        </p:nvSpPr>
        <p:spPr>
          <a:xfrm>
            <a:off x="2315759" y="1081670"/>
            <a:ext cx="1449658" cy="646331"/>
          </a:xfrm>
          <a:prstGeom prst="rect">
            <a:avLst/>
          </a:prstGeom>
          <a:noFill/>
        </p:spPr>
        <p:txBody>
          <a:bodyPr wrap="square" rtlCol="0">
            <a:spAutoFit/>
          </a:bodyPr>
          <a:lstStyle/>
          <a:p>
            <a:r>
              <a:rPr lang="en-US" sz="3600" dirty="0" smtClean="0"/>
              <a:t>(1, </a:t>
            </a:r>
            <a:r>
              <a:rPr lang="en-US" sz="3600" dirty="0"/>
              <a:t>2</a:t>
            </a:r>
            <a:r>
              <a:rPr lang="en-US" sz="3600" dirty="0" smtClean="0"/>
              <a:t>)</a:t>
            </a:r>
            <a:endParaRPr lang="en-US" sz="3600" dirty="0"/>
          </a:p>
        </p:txBody>
      </p:sp>
      <p:sp>
        <p:nvSpPr>
          <p:cNvPr id="13" name="TextBox 12"/>
          <p:cNvSpPr txBox="1"/>
          <p:nvPr/>
        </p:nvSpPr>
        <p:spPr>
          <a:xfrm>
            <a:off x="713707" y="1598344"/>
            <a:ext cx="1449658" cy="646331"/>
          </a:xfrm>
          <a:prstGeom prst="rect">
            <a:avLst/>
          </a:prstGeom>
          <a:noFill/>
        </p:spPr>
        <p:txBody>
          <a:bodyPr wrap="square" rtlCol="0">
            <a:spAutoFit/>
          </a:bodyPr>
          <a:lstStyle/>
          <a:p>
            <a:r>
              <a:rPr lang="en-US" sz="3600" dirty="0" smtClean="0"/>
              <a:t>(0, 1)</a:t>
            </a:r>
            <a:endParaRPr lang="en-US" sz="3600" dirty="0"/>
          </a:p>
        </p:txBody>
      </p:sp>
      <p:sp>
        <p:nvSpPr>
          <p:cNvPr id="14" name="TextBox 13"/>
          <p:cNvSpPr txBox="1"/>
          <p:nvPr/>
        </p:nvSpPr>
        <p:spPr>
          <a:xfrm>
            <a:off x="3992154" y="2126166"/>
            <a:ext cx="1992334" cy="646331"/>
          </a:xfrm>
          <a:prstGeom prst="rect">
            <a:avLst/>
          </a:prstGeom>
          <a:noFill/>
        </p:spPr>
        <p:txBody>
          <a:bodyPr wrap="square" rtlCol="0">
            <a:spAutoFit/>
          </a:bodyPr>
          <a:lstStyle/>
          <a:p>
            <a:r>
              <a:rPr lang="en-US" sz="3600" dirty="0" smtClean="0"/>
              <a:t>(0, 5)</a:t>
            </a:r>
            <a:endParaRPr lang="en-US" sz="3600" dirty="0"/>
          </a:p>
        </p:txBody>
      </p:sp>
      <p:sp>
        <p:nvSpPr>
          <p:cNvPr id="7" name="Isosceles Triangle 6"/>
          <p:cNvSpPr/>
          <p:nvPr/>
        </p:nvSpPr>
        <p:spPr>
          <a:xfrm>
            <a:off x="5018049" y="3888059"/>
            <a:ext cx="133814" cy="137160"/>
          </a:xfrm>
          <a:prstGeom prst="triangl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Isosceles Triangle 16"/>
          <p:cNvSpPr/>
          <p:nvPr/>
        </p:nvSpPr>
        <p:spPr>
          <a:xfrm>
            <a:off x="4218884" y="3393690"/>
            <a:ext cx="133814" cy="137160"/>
          </a:xfrm>
          <a:prstGeom prst="triangl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432421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8312" y="2644579"/>
            <a:ext cx="5667375" cy="4200525"/>
          </a:xfrm>
          <a:prstGeom prst="rect">
            <a:avLst/>
          </a:prstGeom>
        </p:spPr>
      </p:pic>
      <p:sp>
        <p:nvSpPr>
          <p:cNvPr id="8" name="Rectangle 7"/>
          <p:cNvSpPr/>
          <p:nvPr/>
        </p:nvSpPr>
        <p:spPr>
          <a:xfrm>
            <a:off x="-7432" y="-220291"/>
            <a:ext cx="9105337" cy="3243965"/>
          </a:xfrm>
          <a:prstGeom prst="rect">
            <a:avLst/>
          </a:prstGeom>
          <a:ln>
            <a:noFill/>
          </a:ln>
        </p:spPr>
        <p:txBody>
          <a:bodyPr wrap="square">
            <a:spAutoFit/>
          </a:bodyPr>
          <a:lstStyle/>
          <a:p>
            <a:pPr>
              <a:lnSpc>
                <a:spcPct val="120000"/>
              </a:lnSpc>
            </a:pPr>
            <a:r>
              <a:rPr lang="en-US" sz="3200" dirty="0" smtClean="0">
                <a:solidFill>
                  <a:srgbClr val="008000"/>
                </a:solidFill>
                <a:sym typeface="Wingdings"/>
              </a:rPr>
              <a:t>   </a:t>
            </a:r>
          </a:p>
          <a:p>
            <a:pPr>
              <a:lnSpc>
                <a:spcPct val="120000"/>
              </a:lnSpc>
            </a:pPr>
            <a:r>
              <a:rPr lang="en-US" sz="3200" dirty="0">
                <a:solidFill>
                  <a:srgbClr val="008000"/>
                </a:solidFill>
                <a:sym typeface="Wingdings"/>
              </a:rPr>
              <a:t> </a:t>
            </a:r>
            <a:r>
              <a:rPr lang="en-US" sz="3200" dirty="0" smtClean="0">
                <a:solidFill>
                  <a:srgbClr val="008000"/>
                </a:solidFill>
                <a:sym typeface="Wingdings"/>
              </a:rPr>
              <a:t>                                                       </a:t>
            </a:r>
            <a:r>
              <a:rPr lang="en-US" sz="3200" dirty="0" smtClean="0">
                <a:solidFill>
                  <a:srgbClr val="FF0000"/>
                </a:solidFill>
                <a:sym typeface="Wingdings"/>
              </a:rPr>
              <a:t>[               )</a:t>
            </a:r>
          </a:p>
          <a:p>
            <a:r>
              <a:rPr lang="en-US" sz="3200" dirty="0">
                <a:solidFill>
                  <a:srgbClr val="008000"/>
                </a:solidFill>
                <a:sym typeface="Wingdings"/>
              </a:rPr>
              <a:t> </a:t>
            </a:r>
            <a:r>
              <a:rPr lang="en-US" sz="3200" dirty="0" smtClean="0">
                <a:solidFill>
                  <a:srgbClr val="008000"/>
                </a:solidFill>
                <a:sym typeface="Wingdings"/>
              </a:rPr>
              <a:t>                                       </a:t>
            </a:r>
            <a:r>
              <a:rPr lang="en-US" sz="3200" dirty="0" smtClean="0">
                <a:solidFill>
                  <a:srgbClr val="FF0000"/>
                </a:solidFill>
                <a:sym typeface="Wingdings"/>
              </a:rPr>
              <a:t>[                                                  )</a:t>
            </a:r>
          </a:p>
          <a:p>
            <a:r>
              <a:rPr lang="en-US" sz="3200" dirty="0">
                <a:solidFill>
                  <a:srgbClr val="008000"/>
                </a:solidFill>
                <a:sym typeface="Wingdings"/>
              </a:rPr>
              <a:t> </a:t>
            </a:r>
            <a:r>
              <a:rPr lang="en-US" sz="3200" dirty="0" smtClean="0">
                <a:solidFill>
                  <a:srgbClr val="008000"/>
                </a:solidFill>
                <a:sym typeface="Wingdings"/>
              </a:rPr>
              <a:t>                       </a:t>
            </a:r>
            <a:r>
              <a:rPr lang="en-US" sz="3200" dirty="0" smtClean="0">
                <a:solidFill>
                  <a:srgbClr val="660066"/>
                </a:solidFill>
                <a:sym typeface="Wingdings"/>
              </a:rPr>
              <a:t>[               ) </a:t>
            </a:r>
          </a:p>
          <a:p>
            <a:r>
              <a:rPr lang="en-US" sz="3200" dirty="0">
                <a:solidFill>
                  <a:srgbClr val="660066"/>
                </a:solidFill>
                <a:sym typeface="Wingdings"/>
              </a:rPr>
              <a:t> </a:t>
            </a:r>
            <a:r>
              <a:rPr lang="en-US" sz="3200" dirty="0" smtClean="0">
                <a:solidFill>
                  <a:srgbClr val="660066"/>
                </a:solidFill>
                <a:sym typeface="Wingdings"/>
              </a:rPr>
              <a:t>     [                )</a:t>
            </a:r>
          </a:p>
          <a:p>
            <a:r>
              <a:rPr lang="en-US" sz="3200" dirty="0">
                <a:solidFill>
                  <a:srgbClr val="660066"/>
                </a:solidFill>
                <a:sym typeface="Wingdings"/>
              </a:rPr>
              <a:t> </a:t>
            </a:r>
            <a:r>
              <a:rPr lang="en-US" sz="3200" dirty="0" smtClean="0">
                <a:solidFill>
                  <a:srgbClr val="660066"/>
                </a:solidFill>
                <a:sym typeface="Wingdings"/>
              </a:rPr>
              <a:t>     [</a:t>
            </a:r>
            <a:endParaRPr lang="en-US" sz="3200" dirty="0">
              <a:solidFill>
                <a:srgbClr val="008000"/>
              </a:solidFill>
            </a:endParaRPr>
          </a:p>
        </p:txBody>
      </p:sp>
      <p:cxnSp>
        <p:nvCxnSpPr>
          <p:cNvPr id="3" name="Straight Connector 2"/>
          <p:cNvCxnSpPr/>
          <p:nvPr/>
        </p:nvCxnSpPr>
        <p:spPr>
          <a:xfrm>
            <a:off x="686119" y="2738434"/>
            <a:ext cx="8160441" cy="0"/>
          </a:xfrm>
          <a:prstGeom prst="line">
            <a:avLst/>
          </a:prstGeom>
          <a:ln w="38100">
            <a:solidFill>
              <a:srgbClr val="660066"/>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a:off x="686119" y="2227460"/>
            <a:ext cx="1627632" cy="0"/>
          </a:xfrm>
          <a:prstGeom prst="straightConnector1">
            <a:avLst/>
          </a:prstGeom>
          <a:ln w="38100">
            <a:solidFill>
              <a:srgbClr val="660066"/>
            </a:solidFill>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2357545" y="1752093"/>
            <a:ext cx="1506334" cy="0"/>
          </a:xfrm>
          <a:prstGeom prst="straightConnector1">
            <a:avLst/>
          </a:prstGeom>
          <a:ln w="38100">
            <a:solidFill>
              <a:srgbClr val="660066"/>
            </a:solidFill>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3831335" y="1255730"/>
            <a:ext cx="4727448" cy="0"/>
          </a:xfrm>
          <a:prstGeom prst="straightConnector1">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5287963" y="743180"/>
            <a:ext cx="1521715" cy="240"/>
          </a:xfrm>
          <a:prstGeom prst="straightConnector1">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5449231" y="44609"/>
            <a:ext cx="1449658" cy="646331"/>
          </a:xfrm>
          <a:prstGeom prst="rect">
            <a:avLst/>
          </a:prstGeom>
          <a:noFill/>
        </p:spPr>
        <p:txBody>
          <a:bodyPr wrap="square" rtlCol="0">
            <a:spAutoFit/>
          </a:bodyPr>
          <a:lstStyle/>
          <a:p>
            <a:r>
              <a:rPr lang="en-US" sz="3600" dirty="0" smtClean="0">
                <a:solidFill>
                  <a:srgbClr val="FF0000"/>
                </a:solidFill>
              </a:rPr>
              <a:t>(3, 4)</a:t>
            </a:r>
            <a:endParaRPr lang="en-US" sz="3600" dirty="0">
              <a:solidFill>
                <a:srgbClr val="FF0000"/>
              </a:solidFill>
            </a:endParaRPr>
          </a:p>
        </p:txBody>
      </p:sp>
      <p:sp>
        <p:nvSpPr>
          <p:cNvPr id="11" name="TextBox 10"/>
          <p:cNvSpPr txBox="1"/>
          <p:nvPr/>
        </p:nvSpPr>
        <p:spPr>
          <a:xfrm>
            <a:off x="5482687" y="1245219"/>
            <a:ext cx="1449658" cy="646331"/>
          </a:xfrm>
          <a:prstGeom prst="rect">
            <a:avLst/>
          </a:prstGeom>
          <a:noFill/>
        </p:spPr>
        <p:txBody>
          <a:bodyPr wrap="square" rtlCol="0">
            <a:spAutoFit/>
          </a:bodyPr>
          <a:lstStyle/>
          <a:p>
            <a:r>
              <a:rPr lang="en-US" sz="3600" dirty="0" smtClean="0">
                <a:solidFill>
                  <a:srgbClr val="FF0000"/>
                </a:solidFill>
              </a:rPr>
              <a:t>(2, </a:t>
            </a:r>
            <a:r>
              <a:rPr lang="en-US" sz="3600" dirty="0">
                <a:solidFill>
                  <a:srgbClr val="FF0000"/>
                </a:solidFill>
              </a:rPr>
              <a:t>5</a:t>
            </a:r>
            <a:r>
              <a:rPr lang="en-US" sz="3600" dirty="0" smtClean="0">
                <a:solidFill>
                  <a:srgbClr val="FF0000"/>
                </a:solidFill>
              </a:rPr>
              <a:t>)</a:t>
            </a:r>
            <a:endParaRPr lang="en-US" sz="3600" dirty="0">
              <a:solidFill>
                <a:srgbClr val="FF0000"/>
              </a:solidFill>
            </a:endParaRPr>
          </a:p>
        </p:txBody>
      </p:sp>
      <p:sp>
        <p:nvSpPr>
          <p:cNvPr id="12" name="TextBox 11"/>
          <p:cNvSpPr txBox="1"/>
          <p:nvPr/>
        </p:nvSpPr>
        <p:spPr>
          <a:xfrm>
            <a:off x="2315759" y="1081670"/>
            <a:ext cx="1449658" cy="646331"/>
          </a:xfrm>
          <a:prstGeom prst="rect">
            <a:avLst/>
          </a:prstGeom>
          <a:noFill/>
        </p:spPr>
        <p:txBody>
          <a:bodyPr wrap="square" rtlCol="0">
            <a:spAutoFit/>
          </a:bodyPr>
          <a:lstStyle/>
          <a:p>
            <a:r>
              <a:rPr lang="en-US" sz="3600" dirty="0" smtClean="0"/>
              <a:t>(1, </a:t>
            </a:r>
            <a:r>
              <a:rPr lang="en-US" sz="3600" dirty="0"/>
              <a:t>2</a:t>
            </a:r>
            <a:r>
              <a:rPr lang="en-US" sz="3600" dirty="0" smtClean="0"/>
              <a:t>)</a:t>
            </a:r>
            <a:endParaRPr lang="en-US" sz="3600" dirty="0"/>
          </a:p>
        </p:txBody>
      </p:sp>
      <p:sp>
        <p:nvSpPr>
          <p:cNvPr id="13" name="TextBox 12"/>
          <p:cNvSpPr txBox="1"/>
          <p:nvPr/>
        </p:nvSpPr>
        <p:spPr>
          <a:xfrm>
            <a:off x="713707" y="1598344"/>
            <a:ext cx="1449658" cy="646331"/>
          </a:xfrm>
          <a:prstGeom prst="rect">
            <a:avLst/>
          </a:prstGeom>
          <a:noFill/>
        </p:spPr>
        <p:txBody>
          <a:bodyPr wrap="square" rtlCol="0">
            <a:spAutoFit/>
          </a:bodyPr>
          <a:lstStyle/>
          <a:p>
            <a:r>
              <a:rPr lang="en-US" sz="3600" dirty="0" smtClean="0"/>
              <a:t>(0, 1)</a:t>
            </a:r>
            <a:endParaRPr lang="en-US" sz="3600" dirty="0"/>
          </a:p>
        </p:txBody>
      </p:sp>
      <p:sp>
        <p:nvSpPr>
          <p:cNvPr id="14" name="TextBox 13"/>
          <p:cNvSpPr txBox="1"/>
          <p:nvPr/>
        </p:nvSpPr>
        <p:spPr>
          <a:xfrm>
            <a:off x="3992154" y="2126166"/>
            <a:ext cx="1992334" cy="646331"/>
          </a:xfrm>
          <a:prstGeom prst="rect">
            <a:avLst/>
          </a:prstGeom>
          <a:noFill/>
        </p:spPr>
        <p:txBody>
          <a:bodyPr wrap="square" rtlCol="0">
            <a:spAutoFit/>
          </a:bodyPr>
          <a:lstStyle/>
          <a:p>
            <a:r>
              <a:rPr lang="en-US" sz="3600" dirty="0" smtClean="0"/>
              <a:t>(0, 5)</a:t>
            </a:r>
            <a:endParaRPr lang="en-US" sz="3600" dirty="0"/>
          </a:p>
        </p:txBody>
      </p:sp>
      <p:sp>
        <p:nvSpPr>
          <p:cNvPr id="7" name="Isosceles Triangle 6"/>
          <p:cNvSpPr/>
          <p:nvPr/>
        </p:nvSpPr>
        <p:spPr>
          <a:xfrm>
            <a:off x="5018049" y="3888059"/>
            <a:ext cx="133814" cy="137160"/>
          </a:xfrm>
          <a:prstGeom prst="triangl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Isosceles Triangle 16"/>
          <p:cNvSpPr/>
          <p:nvPr/>
        </p:nvSpPr>
        <p:spPr>
          <a:xfrm>
            <a:off x="4218884" y="3393690"/>
            <a:ext cx="133814" cy="137160"/>
          </a:xfrm>
          <a:prstGeom prst="triangl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Connector 19"/>
          <p:cNvCxnSpPr/>
          <p:nvPr/>
        </p:nvCxnSpPr>
        <p:spPr>
          <a:xfrm flipV="1">
            <a:off x="2479876" y="3401268"/>
            <a:ext cx="452086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192894" y="5186186"/>
            <a:ext cx="1692218" cy="1200329"/>
          </a:xfrm>
          <a:prstGeom prst="rect">
            <a:avLst/>
          </a:prstGeom>
          <a:solidFill>
            <a:schemeClr val="bg2">
              <a:lumMod val="90000"/>
            </a:schemeClr>
          </a:solidFill>
          <a:ln>
            <a:solidFill>
              <a:schemeClr val="tx1"/>
            </a:solidFill>
          </a:ln>
        </p:spPr>
        <p:txBody>
          <a:bodyPr wrap="square" rtlCol="0">
            <a:spAutoFit/>
          </a:bodyPr>
          <a:lstStyle/>
          <a:p>
            <a:r>
              <a:rPr lang="en-US" sz="2400" dirty="0" smtClean="0">
                <a:solidFill>
                  <a:srgbClr val="0000FF"/>
                </a:solidFill>
              </a:rPr>
              <a:t>Remember to add the diagonal</a:t>
            </a:r>
            <a:endParaRPr lang="en-US" sz="2400" dirty="0">
              <a:solidFill>
                <a:srgbClr val="0000FF"/>
              </a:solidFill>
            </a:endParaRPr>
          </a:p>
        </p:txBody>
      </p:sp>
    </p:spTree>
    <p:extLst>
      <p:ext uri="{BB962C8B-B14F-4D97-AF65-F5344CB8AC3E}">
        <p14:creationId xmlns:p14="http://schemas.microsoft.com/office/powerpoint/2010/main" val="409857213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8312" y="2644579"/>
            <a:ext cx="5667375" cy="4200525"/>
          </a:xfrm>
          <a:prstGeom prst="rect">
            <a:avLst/>
          </a:prstGeom>
        </p:spPr>
      </p:pic>
      <p:sp>
        <p:nvSpPr>
          <p:cNvPr id="8" name="Rectangle 7"/>
          <p:cNvSpPr/>
          <p:nvPr/>
        </p:nvSpPr>
        <p:spPr>
          <a:xfrm>
            <a:off x="-7432" y="-220291"/>
            <a:ext cx="9105337" cy="3243965"/>
          </a:xfrm>
          <a:prstGeom prst="rect">
            <a:avLst/>
          </a:prstGeom>
          <a:ln>
            <a:noFill/>
          </a:ln>
        </p:spPr>
        <p:txBody>
          <a:bodyPr wrap="square">
            <a:spAutoFit/>
          </a:bodyPr>
          <a:lstStyle/>
          <a:p>
            <a:pPr>
              <a:lnSpc>
                <a:spcPct val="120000"/>
              </a:lnSpc>
            </a:pPr>
            <a:r>
              <a:rPr lang="en-US" sz="3200" dirty="0" smtClean="0">
                <a:solidFill>
                  <a:srgbClr val="008000"/>
                </a:solidFill>
                <a:sym typeface="Wingdings"/>
              </a:rPr>
              <a:t>   </a:t>
            </a:r>
          </a:p>
          <a:p>
            <a:pPr>
              <a:lnSpc>
                <a:spcPct val="120000"/>
              </a:lnSpc>
            </a:pPr>
            <a:r>
              <a:rPr lang="en-US" sz="3200" dirty="0">
                <a:solidFill>
                  <a:srgbClr val="008000"/>
                </a:solidFill>
                <a:sym typeface="Wingdings"/>
              </a:rPr>
              <a:t> </a:t>
            </a:r>
            <a:r>
              <a:rPr lang="en-US" sz="3200" dirty="0" smtClean="0">
                <a:solidFill>
                  <a:srgbClr val="008000"/>
                </a:solidFill>
                <a:sym typeface="Wingdings"/>
              </a:rPr>
              <a:t>                                                       </a:t>
            </a:r>
            <a:r>
              <a:rPr lang="en-US" sz="3200" dirty="0" smtClean="0">
                <a:solidFill>
                  <a:srgbClr val="FF0000"/>
                </a:solidFill>
                <a:sym typeface="Wingdings"/>
              </a:rPr>
              <a:t>[               )</a:t>
            </a:r>
          </a:p>
          <a:p>
            <a:r>
              <a:rPr lang="en-US" sz="3200" dirty="0">
                <a:solidFill>
                  <a:srgbClr val="008000"/>
                </a:solidFill>
                <a:sym typeface="Wingdings"/>
              </a:rPr>
              <a:t> </a:t>
            </a:r>
            <a:r>
              <a:rPr lang="en-US" sz="3200" dirty="0" smtClean="0">
                <a:solidFill>
                  <a:srgbClr val="008000"/>
                </a:solidFill>
                <a:sym typeface="Wingdings"/>
              </a:rPr>
              <a:t>                                       </a:t>
            </a:r>
            <a:r>
              <a:rPr lang="en-US" sz="3200" dirty="0" smtClean="0">
                <a:solidFill>
                  <a:srgbClr val="FF0000"/>
                </a:solidFill>
                <a:sym typeface="Wingdings"/>
              </a:rPr>
              <a:t>[                                                  )</a:t>
            </a:r>
          </a:p>
          <a:p>
            <a:r>
              <a:rPr lang="en-US" sz="3200" dirty="0">
                <a:solidFill>
                  <a:srgbClr val="008000"/>
                </a:solidFill>
                <a:sym typeface="Wingdings"/>
              </a:rPr>
              <a:t> </a:t>
            </a:r>
            <a:r>
              <a:rPr lang="en-US" sz="3200" dirty="0" smtClean="0">
                <a:solidFill>
                  <a:srgbClr val="008000"/>
                </a:solidFill>
                <a:sym typeface="Wingdings"/>
              </a:rPr>
              <a:t>                       </a:t>
            </a:r>
            <a:r>
              <a:rPr lang="en-US" sz="3200" dirty="0" smtClean="0">
                <a:solidFill>
                  <a:srgbClr val="660066"/>
                </a:solidFill>
                <a:sym typeface="Wingdings"/>
              </a:rPr>
              <a:t>[               ) </a:t>
            </a:r>
          </a:p>
          <a:p>
            <a:r>
              <a:rPr lang="en-US" sz="3200" dirty="0">
                <a:solidFill>
                  <a:srgbClr val="660066"/>
                </a:solidFill>
                <a:sym typeface="Wingdings"/>
              </a:rPr>
              <a:t> </a:t>
            </a:r>
            <a:r>
              <a:rPr lang="en-US" sz="3200" dirty="0" smtClean="0">
                <a:solidFill>
                  <a:srgbClr val="660066"/>
                </a:solidFill>
                <a:sym typeface="Wingdings"/>
              </a:rPr>
              <a:t>     [                )</a:t>
            </a:r>
          </a:p>
          <a:p>
            <a:r>
              <a:rPr lang="en-US" sz="3200" dirty="0">
                <a:solidFill>
                  <a:srgbClr val="660066"/>
                </a:solidFill>
                <a:sym typeface="Wingdings"/>
              </a:rPr>
              <a:t> </a:t>
            </a:r>
            <a:r>
              <a:rPr lang="en-US" sz="3200" dirty="0" smtClean="0">
                <a:solidFill>
                  <a:srgbClr val="660066"/>
                </a:solidFill>
                <a:sym typeface="Wingdings"/>
              </a:rPr>
              <a:t>     [</a:t>
            </a:r>
            <a:endParaRPr lang="en-US" sz="3200" dirty="0">
              <a:solidFill>
                <a:srgbClr val="008000"/>
              </a:solidFill>
            </a:endParaRPr>
          </a:p>
        </p:txBody>
      </p:sp>
      <p:cxnSp>
        <p:nvCxnSpPr>
          <p:cNvPr id="3" name="Straight Connector 2"/>
          <p:cNvCxnSpPr/>
          <p:nvPr/>
        </p:nvCxnSpPr>
        <p:spPr>
          <a:xfrm>
            <a:off x="686119" y="2738434"/>
            <a:ext cx="8160441" cy="0"/>
          </a:xfrm>
          <a:prstGeom prst="line">
            <a:avLst/>
          </a:prstGeom>
          <a:ln w="38100">
            <a:solidFill>
              <a:srgbClr val="660066"/>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a:off x="686119" y="2227460"/>
            <a:ext cx="1627632" cy="0"/>
          </a:xfrm>
          <a:prstGeom prst="straightConnector1">
            <a:avLst/>
          </a:prstGeom>
          <a:ln w="38100">
            <a:solidFill>
              <a:srgbClr val="660066"/>
            </a:solidFill>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2357545" y="1752093"/>
            <a:ext cx="1506334" cy="0"/>
          </a:xfrm>
          <a:prstGeom prst="straightConnector1">
            <a:avLst/>
          </a:prstGeom>
          <a:ln w="38100">
            <a:solidFill>
              <a:srgbClr val="660066"/>
            </a:solidFill>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3831335" y="1255730"/>
            <a:ext cx="4727448" cy="0"/>
          </a:xfrm>
          <a:prstGeom prst="straightConnector1">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5287963" y="743180"/>
            <a:ext cx="1521715" cy="240"/>
          </a:xfrm>
          <a:prstGeom prst="straightConnector1">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5449231" y="44609"/>
            <a:ext cx="1449658" cy="646331"/>
          </a:xfrm>
          <a:prstGeom prst="rect">
            <a:avLst/>
          </a:prstGeom>
          <a:noFill/>
        </p:spPr>
        <p:txBody>
          <a:bodyPr wrap="square" rtlCol="0">
            <a:spAutoFit/>
          </a:bodyPr>
          <a:lstStyle/>
          <a:p>
            <a:r>
              <a:rPr lang="en-US" sz="3600" dirty="0" smtClean="0">
                <a:solidFill>
                  <a:srgbClr val="FF0000"/>
                </a:solidFill>
              </a:rPr>
              <a:t>(3, 4)</a:t>
            </a:r>
            <a:endParaRPr lang="en-US" sz="3600" dirty="0">
              <a:solidFill>
                <a:srgbClr val="FF0000"/>
              </a:solidFill>
            </a:endParaRPr>
          </a:p>
        </p:txBody>
      </p:sp>
      <p:sp>
        <p:nvSpPr>
          <p:cNvPr id="11" name="TextBox 10"/>
          <p:cNvSpPr txBox="1"/>
          <p:nvPr/>
        </p:nvSpPr>
        <p:spPr>
          <a:xfrm>
            <a:off x="5482687" y="1245219"/>
            <a:ext cx="1449658" cy="646331"/>
          </a:xfrm>
          <a:prstGeom prst="rect">
            <a:avLst/>
          </a:prstGeom>
          <a:noFill/>
        </p:spPr>
        <p:txBody>
          <a:bodyPr wrap="square" rtlCol="0">
            <a:spAutoFit/>
          </a:bodyPr>
          <a:lstStyle/>
          <a:p>
            <a:r>
              <a:rPr lang="en-US" sz="3600" dirty="0" smtClean="0">
                <a:solidFill>
                  <a:srgbClr val="FF0000"/>
                </a:solidFill>
              </a:rPr>
              <a:t>(2, </a:t>
            </a:r>
            <a:r>
              <a:rPr lang="en-US" sz="3600" dirty="0">
                <a:solidFill>
                  <a:srgbClr val="FF0000"/>
                </a:solidFill>
              </a:rPr>
              <a:t>5</a:t>
            </a:r>
            <a:r>
              <a:rPr lang="en-US" sz="3600" dirty="0" smtClean="0">
                <a:solidFill>
                  <a:srgbClr val="FF0000"/>
                </a:solidFill>
              </a:rPr>
              <a:t>)</a:t>
            </a:r>
            <a:endParaRPr lang="en-US" sz="3600" dirty="0">
              <a:solidFill>
                <a:srgbClr val="FF0000"/>
              </a:solidFill>
            </a:endParaRPr>
          </a:p>
        </p:txBody>
      </p:sp>
      <p:sp>
        <p:nvSpPr>
          <p:cNvPr id="12" name="TextBox 11"/>
          <p:cNvSpPr txBox="1"/>
          <p:nvPr/>
        </p:nvSpPr>
        <p:spPr>
          <a:xfrm>
            <a:off x="2315759" y="1081670"/>
            <a:ext cx="1449658" cy="646331"/>
          </a:xfrm>
          <a:prstGeom prst="rect">
            <a:avLst/>
          </a:prstGeom>
          <a:noFill/>
        </p:spPr>
        <p:txBody>
          <a:bodyPr wrap="square" rtlCol="0">
            <a:spAutoFit/>
          </a:bodyPr>
          <a:lstStyle/>
          <a:p>
            <a:r>
              <a:rPr lang="en-US" sz="3600" dirty="0" smtClean="0"/>
              <a:t>(1, </a:t>
            </a:r>
            <a:r>
              <a:rPr lang="en-US" sz="3600" dirty="0"/>
              <a:t>2</a:t>
            </a:r>
            <a:r>
              <a:rPr lang="en-US" sz="3600" dirty="0" smtClean="0"/>
              <a:t>)</a:t>
            </a:r>
            <a:endParaRPr lang="en-US" sz="3600" dirty="0"/>
          </a:p>
        </p:txBody>
      </p:sp>
      <p:sp>
        <p:nvSpPr>
          <p:cNvPr id="13" name="TextBox 12"/>
          <p:cNvSpPr txBox="1"/>
          <p:nvPr/>
        </p:nvSpPr>
        <p:spPr>
          <a:xfrm>
            <a:off x="713707" y="1598344"/>
            <a:ext cx="1449658" cy="646331"/>
          </a:xfrm>
          <a:prstGeom prst="rect">
            <a:avLst/>
          </a:prstGeom>
          <a:noFill/>
        </p:spPr>
        <p:txBody>
          <a:bodyPr wrap="square" rtlCol="0">
            <a:spAutoFit/>
          </a:bodyPr>
          <a:lstStyle/>
          <a:p>
            <a:r>
              <a:rPr lang="en-US" sz="3600" dirty="0" smtClean="0"/>
              <a:t>(0, 1)</a:t>
            </a:r>
            <a:endParaRPr lang="en-US" sz="3600" dirty="0"/>
          </a:p>
        </p:txBody>
      </p:sp>
      <p:sp>
        <p:nvSpPr>
          <p:cNvPr id="14" name="TextBox 13"/>
          <p:cNvSpPr txBox="1"/>
          <p:nvPr/>
        </p:nvSpPr>
        <p:spPr>
          <a:xfrm>
            <a:off x="3992154" y="2126166"/>
            <a:ext cx="1992334" cy="646331"/>
          </a:xfrm>
          <a:prstGeom prst="rect">
            <a:avLst/>
          </a:prstGeom>
          <a:noFill/>
        </p:spPr>
        <p:txBody>
          <a:bodyPr wrap="square" rtlCol="0">
            <a:spAutoFit/>
          </a:bodyPr>
          <a:lstStyle/>
          <a:p>
            <a:r>
              <a:rPr lang="en-US" sz="3600" dirty="0" smtClean="0"/>
              <a:t>(0, 5)</a:t>
            </a:r>
            <a:endParaRPr lang="en-US" sz="3600" dirty="0"/>
          </a:p>
        </p:txBody>
      </p:sp>
      <p:sp>
        <p:nvSpPr>
          <p:cNvPr id="7" name="Isosceles Triangle 6"/>
          <p:cNvSpPr/>
          <p:nvPr/>
        </p:nvSpPr>
        <p:spPr>
          <a:xfrm>
            <a:off x="5018049" y="3888059"/>
            <a:ext cx="133814" cy="137160"/>
          </a:xfrm>
          <a:prstGeom prst="triangl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Isosceles Triangle 16"/>
          <p:cNvSpPr/>
          <p:nvPr/>
        </p:nvSpPr>
        <p:spPr>
          <a:xfrm>
            <a:off x="4218884" y="3393690"/>
            <a:ext cx="133814" cy="137160"/>
          </a:xfrm>
          <a:prstGeom prst="triangl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Connector 19"/>
          <p:cNvCxnSpPr/>
          <p:nvPr/>
        </p:nvCxnSpPr>
        <p:spPr>
          <a:xfrm flipV="1">
            <a:off x="2479876" y="3401268"/>
            <a:ext cx="452086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192894" y="5186186"/>
            <a:ext cx="1692218" cy="1200329"/>
          </a:xfrm>
          <a:prstGeom prst="rect">
            <a:avLst/>
          </a:prstGeom>
          <a:solidFill>
            <a:schemeClr val="bg2">
              <a:lumMod val="90000"/>
            </a:schemeClr>
          </a:solidFill>
          <a:ln>
            <a:solidFill>
              <a:schemeClr val="tx1"/>
            </a:solidFill>
          </a:ln>
        </p:spPr>
        <p:txBody>
          <a:bodyPr wrap="square" rtlCol="0">
            <a:spAutoFit/>
          </a:bodyPr>
          <a:lstStyle/>
          <a:p>
            <a:r>
              <a:rPr lang="en-US" sz="2400" dirty="0" smtClean="0">
                <a:solidFill>
                  <a:srgbClr val="0000FF"/>
                </a:solidFill>
              </a:rPr>
              <a:t>Remember to add the diagonal</a:t>
            </a:r>
            <a:endParaRPr lang="en-US" sz="2400" dirty="0">
              <a:solidFill>
                <a:srgbClr val="0000FF"/>
              </a:solidFill>
            </a:endParaRPr>
          </a:p>
        </p:txBody>
      </p:sp>
      <p:sp>
        <p:nvSpPr>
          <p:cNvPr id="18" name="TextBox 17"/>
          <p:cNvSpPr txBox="1"/>
          <p:nvPr/>
        </p:nvSpPr>
        <p:spPr>
          <a:xfrm>
            <a:off x="7184571" y="3315994"/>
            <a:ext cx="1886812" cy="3046988"/>
          </a:xfrm>
          <a:prstGeom prst="rect">
            <a:avLst/>
          </a:prstGeom>
          <a:solidFill>
            <a:schemeClr val="bg2">
              <a:lumMod val="90000"/>
            </a:schemeClr>
          </a:solidFill>
          <a:ln>
            <a:solidFill>
              <a:schemeClr val="tx1"/>
            </a:solidFill>
          </a:ln>
        </p:spPr>
        <p:txBody>
          <a:bodyPr wrap="square" rtlCol="0">
            <a:spAutoFit/>
          </a:bodyPr>
          <a:lstStyle/>
          <a:p>
            <a:r>
              <a:rPr lang="en-US" sz="2400" dirty="0" smtClean="0">
                <a:solidFill>
                  <a:srgbClr val="0000FF"/>
                </a:solidFill>
              </a:rPr>
              <a:t>The diagonal will be useful when we compute distance between persistence diagrams</a:t>
            </a:r>
            <a:endParaRPr lang="en-US" sz="2400" dirty="0">
              <a:solidFill>
                <a:srgbClr val="0000FF"/>
              </a:solidFill>
            </a:endParaRPr>
          </a:p>
        </p:txBody>
      </p:sp>
    </p:spTree>
    <p:extLst>
      <p:ext uri="{BB962C8B-B14F-4D97-AF65-F5344CB8AC3E}">
        <p14:creationId xmlns:p14="http://schemas.microsoft.com/office/powerpoint/2010/main" val="101041991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456878" y="160543"/>
            <a:ext cx="5687122" cy="2862322"/>
          </a:xfrm>
          <a:prstGeom prst="rect">
            <a:avLst/>
          </a:prstGeom>
          <a:noFill/>
        </p:spPr>
        <p:txBody>
          <a:bodyPr wrap="square" rtlCol="0">
            <a:spAutoFit/>
          </a:bodyPr>
          <a:lstStyle/>
          <a:p>
            <a:r>
              <a:rPr lang="en-US" sz="2400" dirty="0"/>
              <a:t>The homology of a circle is as follows:  </a:t>
            </a:r>
          </a:p>
          <a:p>
            <a:endParaRPr lang="en-US" sz="1200" dirty="0"/>
          </a:p>
          <a:p>
            <a:r>
              <a:rPr lang="en-US" sz="2400" dirty="0"/>
              <a:t>Rank of H</a:t>
            </a:r>
            <a:r>
              <a:rPr lang="en-US" sz="2400" baseline="-25000" dirty="0"/>
              <a:t>0</a:t>
            </a:r>
            <a:r>
              <a:rPr lang="en-US" sz="2400" dirty="0"/>
              <a:t> = 1 </a:t>
            </a:r>
            <a:endParaRPr lang="en-US" sz="2400" dirty="0" smtClean="0"/>
          </a:p>
          <a:p>
            <a:r>
              <a:rPr lang="en-US" sz="2400" dirty="0"/>
              <a:t> </a:t>
            </a:r>
            <a:r>
              <a:rPr lang="en-US" sz="2400" dirty="0" smtClean="0"/>
              <a:t>     since </a:t>
            </a:r>
            <a:r>
              <a:rPr lang="en-US" sz="2400" dirty="0"/>
              <a:t>a circle has only one component</a:t>
            </a:r>
          </a:p>
          <a:p>
            <a:r>
              <a:rPr lang="en-US" sz="2400" dirty="0"/>
              <a:t>Rank of </a:t>
            </a:r>
            <a:r>
              <a:rPr lang="en-US" sz="2400" dirty="0" smtClean="0"/>
              <a:t>H</a:t>
            </a:r>
            <a:r>
              <a:rPr lang="en-US" sz="2400" baseline="-25000" dirty="0" smtClean="0"/>
              <a:t>1</a:t>
            </a:r>
            <a:r>
              <a:rPr lang="en-US" sz="2400" dirty="0" smtClean="0"/>
              <a:t> </a:t>
            </a:r>
            <a:r>
              <a:rPr lang="en-US" sz="2400" dirty="0"/>
              <a:t>= 1 </a:t>
            </a:r>
            <a:endParaRPr lang="en-US" sz="2400" dirty="0" smtClean="0"/>
          </a:p>
          <a:p>
            <a:r>
              <a:rPr lang="en-US" sz="2400" dirty="0"/>
              <a:t> </a:t>
            </a:r>
            <a:r>
              <a:rPr lang="en-US" sz="2400" dirty="0" smtClean="0"/>
              <a:t>     since </a:t>
            </a:r>
            <a:r>
              <a:rPr lang="en-US" sz="2400" dirty="0"/>
              <a:t>a circle has a single </a:t>
            </a:r>
            <a:r>
              <a:rPr lang="en-US" sz="2400" dirty="0" smtClean="0"/>
              <a:t>1-d </a:t>
            </a:r>
            <a:r>
              <a:rPr lang="en-US" sz="2400" dirty="0"/>
              <a:t>component</a:t>
            </a:r>
          </a:p>
          <a:p>
            <a:r>
              <a:rPr lang="en-US" sz="2400" dirty="0"/>
              <a:t>Rank of </a:t>
            </a:r>
            <a:r>
              <a:rPr lang="en-US" sz="2400" dirty="0" smtClean="0"/>
              <a:t>H</a:t>
            </a:r>
            <a:r>
              <a:rPr lang="en-US" sz="2400" baseline="-25000" dirty="0" smtClean="0"/>
              <a:t>2</a:t>
            </a:r>
            <a:r>
              <a:rPr lang="en-US" sz="2400" dirty="0" smtClean="0"/>
              <a:t> </a:t>
            </a:r>
            <a:r>
              <a:rPr lang="en-US" sz="2400" dirty="0"/>
              <a:t>= 0 </a:t>
            </a:r>
            <a:endParaRPr lang="en-US" sz="2400" dirty="0" smtClean="0"/>
          </a:p>
          <a:p>
            <a:r>
              <a:rPr lang="en-US" sz="2400" dirty="0"/>
              <a:t> </a:t>
            </a:r>
            <a:r>
              <a:rPr lang="en-US" sz="2400" dirty="0" smtClean="0"/>
              <a:t>     since </a:t>
            </a:r>
            <a:r>
              <a:rPr lang="en-US" sz="2400" dirty="0"/>
              <a:t>we don’t have any </a:t>
            </a:r>
            <a:r>
              <a:rPr lang="en-US" sz="2400" dirty="0" smtClean="0"/>
              <a:t>2-d </a:t>
            </a:r>
            <a:r>
              <a:rPr lang="en-US" sz="2400" dirty="0"/>
              <a:t>circles. </a:t>
            </a:r>
          </a:p>
        </p:txBody>
      </p:sp>
      <p:sp>
        <p:nvSpPr>
          <p:cNvPr id="3" name="Oval 2"/>
          <p:cNvSpPr/>
          <p:nvPr/>
        </p:nvSpPr>
        <p:spPr>
          <a:xfrm>
            <a:off x="1012020" y="423764"/>
            <a:ext cx="1737360" cy="1737360"/>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58389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26" t="6016" r="4600" b="1050"/>
          <a:stretch/>
        </p:blipFill>
        <p:spPr>
          <a:xfrm>
            <a:off x="81425" y="2981631"/>
            <a:ext cx="3243943" cy="2634343"/>
          </a:xfrm>
          <a:prstGeom prst="rect">
            <a:avLst/>
          </a:prstGeom>
        </p:spPr>
      </p:pic>
      <p:sp>
        <p:nvSpPr>
          <p:cNvPr id="8" name="TextBox 7"/>
          <p:cNvSpPr txBox="1"/>
          <p:nvPr/>
        </p:nvSpPr>
        <p:spPr>
          <a:xfrm>
            <a:off x="3456878" y="160543"/>
            <a:ext cx="5687122" cy="6124754"/>
          </a:xfrm>
          <a:prstGeom prst="rect">
            <a:avLst/>
          </a:prstGeom>
          <a:noFill/>
        </p:spPr>
        <p:txBody>
          <a:bodyPr wrap="square" rtlCol="0">
            <a:spAutoFit/>
          </a:bodyPr>
          <a:lstStyle/>
          <a:p>
            <a:r>
              <a:rPr lang="en-US" sz="2400" dirty="0"/>
              <a:t>The homology of a circle is as follows:  </a:t>
            </a:r>
          </a:p>
          <a:p>
            <a:endParaRPr lang="en-US" sz="1200" dirty="0"/>
          </a:p>
          <a:p>
            <a:r>
              <a:rPr lang="en-US" sz="2400" dirty="0"/>
              <a:t>Rank of H</a:t>
            </a:r>
            <a:r>
              <a:rPr lang="en-US" sz="2400" baseline="-25000" dirty="0"/>
              <a:t>0</a:t>
            </a:r>
            <a:r>
              <a:rPr lang="en-US" sz="2400" dirty="0"/>
              <a:t> = 1 </a:t>
            </a:r>
            <a:endParaRPr lang="en-US" sz="2400" dirty="0" smtClean="0"/>
          </a:p>
          <a:p>
            <a:r>
              <a:rPr lang="en-US" sz="2400" dirty="0"/>
              <a:t> </a:t>
            </a:r>
            <a:r>
              <a:rPr lang="en-US" sz="2400" dirty="0" smtClean="0"/>
              <a:t>     since </a:t>
            </a:r>
            <a:r>
              <a:rPr lang="en-US" sz="2400" dirty="0"/>
              <a:t>a circle has only one component</a:t>
            </a:r>
          </a:p>
          <a:p>
            <a:r>
              <a:rPr lang="en-US" sz="2400" dirty="0"/>
              <a:t>Rank of </a:t>
            </a:r>
            <a:r>
              <a:rPr lang="en-US" sz="2400" dirty="0" smtClean="0"/>
              <a:t>H</a:t>
            </a:r>
            <a:r>
              <a:rPr lang="en-US" sz="2400" baseline="-25000" dirty="0" smtClean="0"/>
              <a:t>1</a:t>
            </a:r>
            <a:r>
              <a:rPr lang="en-US" sz="2400" dirty="0" smtClean="0"/>
              <a:t> </a:t>
            </a:r>
            <a:r>
              <a:rPr lang="en-US" sz="2400" dirty="0"/>
              <a:t>= 1 </a:t>
            </a:r>
            <a:endParaRPr lang="en-US" sz="2400" dirty="0" smtClean="0"/>
          </a:p>
          <a:p>
            <a:r>
              <a:rPr lang="en-US" sz="2400" dirty="0"/>
              <a:t> </a:t>
            </a:r>
            <a:r>
              <a:rPr lang="en-US" sz="2400" dirty="0" smtClean="0"/>
              <a:t>     since </a:t>
            </a:r>
            <a:r>
              <a:rPr lang="en-US" sz="2400" dirty="0"/>
              <a:t>a circle has a single </a:t>
            </a:r>
            <a:r>
              <a:rPr lang="en-US" sz="2400" dirty="0" smtClean="0"/>
              <a:t>1-d </a:t>
            </a:r>
            <a:r>
              <a:rPr lang="en-US" sz="2400" dirty="0"/>
              <a:t>component</a:t>
            </a:r>
          </a:p>
          <a:p>
            <a:r>
              <a:rPr lang="en-US" sz="2400" dirty="0"/>
              <a:t>Rank of </a:t>
            </a:r>
            <a:r>
              <a:rPr lang="en-US" sz="2400" dirty="0" smtClean="0"/>
              <a:t>H</a:t>
            </a:r>
            <a:r>
              <a:rPr lang="en-US" sz="2400" baseline="-25000" dirty="0" smtClean="0"/>
              <a:t>2</a:t>
            </a:r>
            <a:r>
              <a:rPr lang="en-US" sz="2400" dirty="0" smtClean="0"/>
              <a:t> </a:t>
            </a:r>
            <a:r>
              <a:rPr lang="en-US" sz="2400" dirty="0"/>
              <a:t>= 0 </a:t>
            </a:r>
            <a:endParaRPr lang="en-US" sz="2400" dirty="0" smtClean="0"/>
          </a:p>
          <a:p>
            <a:r>
              <a:rPr lang="en-US" sz="2400" dirty="0"/>
              <a:t> </a:t>
            </a:r>
            <a:r>
              <a:rPr lang="en-US" sz="2400" dirty="0" smtClean="0"/>
              <a:t>     since </a:t>
            </a:r>
            <a:r>
              <a:rPr lang="en-US" sz="2400" dirty="0"/>
              <a:t>we don’t have any </a:t>
            </a:r>
            <a:r>
              <a:rPr lang="en-US" sz="2400" dirty="0" smtClean="0"/>
              <a:t>2-d </a:t>
            </a:r>
            <a:r>
              <a:rPr lang="en-US" sz="2400" dirty="0"/>
              <a:t>circles. </a:t>
            </a:r>
          </a:p>
          <a:p>
            <a:endParaRPr lang="en-US" sz="1600" dirty="0"/>
          </a:p>
          <a:p>
            <a:r>
              <a:rPr lang="en-US" sz="2400" dirty="0" smtClean="0">
                <a:solidFill>
                  <a:srgbClr val="7030A0"/>
                </a:solidFill>
              </a:rPr>
              <a:t>This data set consists of 60 points randomly taken from a circle of radius 1.</a:t>
            </a:r>
          </a:p>
          <a:p>
            <a:endParaRPr lang="en-US" sz="2400" dirty="0">
              <a:solidFill>
                <a:srgbClr val="7030A0"/>
              </a:solidFill>
            </a:endParaRPr>
          </a:p>
          <a:p>
            <a:r>
              <a:rPr lang="en-US" sz="2400" dirty="0" smtClean="0">
                <a:solidFill>
                  <a:srgbClr val="7030A0"/>
                </a:solidFill>
              </a:rPr>
              <a:t>What should we expect the barcode to look like?</a:t>
            </a:r>
          </a:p>
          <a:p>
            <a:endParaRPr lang="en-US" sz="2400" dirty="0" smtClean="0">
              <a:solidFill>
                <a:srgbClr val="7030A0"/>
              </a:solidFill>
            </a:endParaRPr>
          </a:p>
          <a:p>
            <a:r>
              <a:rPr lang="en-US" sz="2400" dirty="0">
                <a:solidFill>
                  <a:srgbClr val="7030A0"/>
                </a:solidFill>
              </a:rPr>
              <a:t>What should we expect the </a:t>
            </a:r>
            <a:r>
              <a:rPr lang="en-US" sz="2400" dirty="0" smtClean="0">
                <a:solidFill>
                  <a:srgbClr val="7030A0"/>
                </a:solidFill>
              </a:rPr>
              <a:t>persistence diagram </a:t>
            </a:r>
            <a:r>
              <a:rPr lang="en-US" sz="2400" dirty="0">
                <a:solidFill>
                  <a:srgbClr val="7030A0"/>
                </a:solidFill>
              </a:rPr>
              <a:t>to look like</a:t>
            </a:r>
            <a:r>
              <a:rPr lang="en-US" sz="2400" dirty="0" smtClean="0">
                <a:solidFill>
                  <a:srgbClr val="7030A0"/>
                </a:solidFill>
              </a:rPr>
              <a:t>?</a:t>
            </a:r>
            <a:endParaRPr lang="en-US" sz="2400" dirty="0">
              <a:solidFill>
                <a:srgbClr val="7030A0"/>
              </a:solidFill>
            </a:endParaRPr>
          </a:p>
        </p:txBody>
      </p:sp>
      <p:sp>
        <p:nvSpPr>
          <p:cNvPr id="3" name="Oval 2"/>
          <p:cNvSpPr/>
          <p:nvPr/>
        </p:nvSpPr>
        <p:spPr>
          <a:xfrm>
            <a:off x="1012020" y="423764"/>
            <a:ext cx="1737360" cy="1737360"/>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p:cNvCxnSpPr/>
          <p:nvPr/>
        </p:nvCxnSpPr>
        <p:spPr>
          <a:xfrm flipV="1">
            <a:off x="-74342" y="3055433"/>
            <a:ext cx="923321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88858" y="5578804"/>
            <a:ext cx="3360585" cy="1200329"/>
          </a:xfrm>
          <a:prstGeom prst="rect">
            <a:avLst/>
          </a:prstGeom>
          <a:solidFill>
            <a:srgbClr val="FDD7F7"/>
          </a:solidFill>
        </p:spPr>
        <p:txBody>
          <a:bodyPr wrap="square" rtlCol="0">
            <a:spAutoFit/>
          </a:bodyPr>
          <a:lstStyle/>
          <a:p>
            <a:r>
              <a:rPr lang="en-US" sz="2400" dirty="0" smtClean="0"/>
              <a:t>Can we use TDA to determine that our points came from a circle</a:t>
            </a:r>
            <a:endParaRPr lang="en-US" sz="2400" dirty="0"/>
          </a:p>
        </p:txBody>
      </p:sp>
    </p:spTree>
    <p:extLst>
      <p:ext uri="{BB962C8B-B14F-4D97-AF65-F5344CB8AC3E}">
        <p14:creationId xmlns:p14="http://schemas.microsoft.com/office/powerpoint/2010/main" val="150836738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26" t="6016" r="4600" b="1050"/>
          <a:stretch/>
        </p:blipFill>
        <p:spPr>
          <a:xfrm>
            <a:off x="6006437" y="42179"/>
            <a:ext cx="3243943" cy="2634343"/>
          </a:xfrm>
          <a:prstGeom prst="rect">
            <a:avLst/>
          </a:prstGeom>
        </p:spPr>
      </p:pic>
      <p:sp>
        <p:nvSpPr>
          <p:cNvPr id="8" name="TextBox 7"/>
          <p:cNvSpPr txBox="1"/>
          <p:nvPr/>
        </p:nvSpPr>
        <p:spPr>
          <a:xfrm>
            <a:off x="104079" y="2666080"/>
            <a:ext cx="9188606" cy="4585871"/>
          </a:xfrm>
          <a:prstGeom prst="rect">
            <a:avLst/>
          </a:prstGeom>
          <a:noFill/>
        </p:spPr>
        <p:txBody>
          <a:bodyPr wrap="square" rtlCol="0">
            <a:spAutoFit/>
          </a:bodyPr>
          <a:lstStyle/>
          <a:p>
            <a:r>
              <a:rPr lang="en-US" sz="2400" dirty="0"/>
              <a:t>The homology of a circle is as follows:  </a:t>
            </a:r>
          </a:p>
          <a:p>
            <a:endParaRPr lang="en-US" sz="1200" dirty="0"/>
          </a:p>
          <a:p>
            <a:r>
              <a:rPr lang="en-US" sz="2400" dirty="0"/>
              <a:t>Rank of </a:t>
            </a:r>
            <a:r>
              <a:rPr lang="en-US" sz="2400" dirty="0" smtClean="0"/>
              <a:t>H</a:t>
            </a:r>
            <a:r>
              <a:rPr lang="en-US" sz="2400" baseline="-25000" dirty="0"/>
              <a:t>0</a:t>
            </a:r>
            <a:r>
              <a:rPr lang="en-US" sz="2400" dirty="0" smtClean="0"/>
              <a:t> </a:t>
            </a:r>
            <a:r>
              <a:rPr lang="en-US" sz="2400" dirty="0"/>
              <a:t>= 1 </a:t>
            </a:r>
            <a:r>
              <a:rPr lang="en-US" sz="2400" dirty="0" smtClean="0"/>
              <a:t>since </a:t>
            </a:r>
            <a:r>
              <a:rPr lang="en-US" sz="2400" dirty="0"/>
              <a:t>a circle has only one </a:t>
            </a:r>
            <a:r>
              <a:rPr lang="en-US" sz="2400" dirty="0" smtClean="0"/>
              <a:t>component</a:t>
            </a:r>
          </a:p>
          <a:p>
            <a:r>
              <a:rPr lang="en-US" sz="2400" dirty="0"/>
              <a:t> </a:t>
            </a:r>
            <a:r>
              <a:rPr lang="en-US" sz="2400" dirty="0" smtClean="0"/>
              <a:t>      </a:t>
            </a:r>
            <a:r>
              <a:rPr lang="en-US" sz="2400" dirty="0" smtClean="0">
                <a:solidFill>
                  <a:srgbClr val="7030A0"/>
                </a:solidFill>
              </a:rPr>
              <a:t>Thus we expect 1 persistent (long) bar in the 0-dim barcode</a:t>
            </a:r>
          </a:p>
          <a:p>
            <a:r>
              <a:rPr lang="en-US" sz="2400" dirty="0">
                <a:solidFill>
                  <a:srgbClr val="7030A0"/>
                </a:solidFill>
              </a:rPr>
              <a:t> </a:t>
            </a:r>
            <a:r>
              <a:rPr lang="en-US" sz="2400" dirty="0" smtClean="0">
                <a:solidFill>
                  <a:srgbClr val="7030A0"/>
                </a:solidFill>
              </a:rPr>
              <a:t>       plus some shorter bars that we can “ignore” </a:t>
            </a:r>
            <a:endParaRPr lang="en-US" sz="2400" dirty="0">
              <a:solidFill>
                <a:srgbClr val="7030A0"/>
              </a:solidFill>
            </a:endParaRPr>
          </a:p>
          <a:p>
            <a:r>
              <a:rPr lang="en-US" sz="2400" dirty="0"/>
              <a:t>Rank of </a:t>
            </a:r>
            <a:r>
              <a:rPr lang="en-US" sz="2400" dirty="0" smtClean="0"/>
              <a:t>H</a:t>
            </a:r>
            <a:r>
              <a:rPr lang="en-US" sz="2400" baseline="-25000" dirty="0" smtClean="0"/>
              <a:t>1</a:t>
            </a:r>
            <a:r>
              <a:rPr lang="en-US" sz="2400" dirty="0" smtClean="0"/>
              <a:t> </a:t>
            </a:r>
            <a:r>
              <a:rPr lang="en-US" sz="2400" dirty="0"/>
              <a:t>= </a:t>
            </a:r>
            <a:r>
              <a:rPr lang="en-US" sz="2400" dirty="0" smtClean="0"/>
              <a:t>1:  circle </a:t>
            </a:r>
            <a:r>
              <a:rPr lang="en-US" sz="2400" dirty="0"/>
              <a:t>has a single </a:t>
            </a:r>
            <a:r>
              <a:rPr lang="en-US" sz="2400" dirty="0" smtClean="0"/>
              <a:t>1-d cycle that does not bound surface</a:t>
            </a:r>
          </a:p>
          <a:p>
            <a:r>
              <a:rPr lang="en-US" sz="2400" dirty="0" smtClean="0">
                <a:solidFill>
                  <a:srgbClr val="7030A0"/>
                </a:solidFill>
              </a:rPr>
              <a:t>       Thus </a:t>
            </a:r>
            <a:r>
              <a:rPr lang="en-US" sz="2400" dirty="0">
                <a:solidFill>
                  <a:srgbClr val="7030A0"/>
                </a:solidFill>
              </a:rPr>
              <a:t>we expect 1 persistent (long) bar in the </a:t>
            </a:r>
            <a:r>
              <a:rPr lang="en-US" sz="2400" dirty="0" smtClean="0">
                <a:solidFill>
                  <a:srgbClr val="7030A0"/>
                </a:solidFill>
              </a:rPr>
              <a:t>1-dim </a:t>
            </a:r>
            <a:r>
              <a:rPr lang="en-US" sz="2400" dirty="0">
                <a:solidFill>
                  <a:srgbClr val="7030A0"/>
                </a:solidFill>
              </a:rPr>
              <a:t>barcode </a:t>
            </a:r>
            <a:endParaRPr lang="en-US" sz="2400" dirty="0" smtClean="0">
              <a:solidFill>
                <a:srgbClr val="7030A0"/>
              </a:solidFill>
            </a:endParaRPr>
          </a:p>
          <a:p>
            <a:r>
              <a:rPr lang="en-US" sz="2400" dirty="0" smtClean="0">
                <a:solidFill>
                  <a:srgbClr val="7030A0"/>
                </a:solidFill>
              </a:rPr>
              <a:t>       plus possible some </a:t>
            </a:r>
            <a:r>
              <a:rPr lang="en-US" sz="2400" dirty="0">
                <a:solidFill>
                  <a:srgbClr val="7030A0"/>
                </a:solidFill>
              </a:rPr>
              <a:t>shorter bars that we can “ignore” </a:t>
            </a:r>
            <a:endParaRPr lang="en-US" sz="2400" dirty="0" smtClean="0">
              <a:solidFill>
                <a:srgbClr val="7030A0"/>
              </a:solidFill>
            </a:endParaRPr>
          </a:p>
          <a:p>
            <a:r>
              <a:rPr lang="en-US" sz="2400" dirty="0" smtClean="0"/>
              <a:t>Rank </a:t>
            </a:r>
            <a:r>
              <a:rPr lang="en-US" sz="2400" dirty="0"/>
              <a:t>of </a:t>
            </a:r>
            <a:r>
              <a:rPr lang="en-US" sz="2400" dirty="0" smtClean="0"/>
              <a:t>H</a:t>
            </a:r>
            <a:r>
              <a:rPr lang="en-US" sz="2400" baseline="-25000" dirty="0" smtClean="0"/>
              <a:t>2</a:t>
            </a:r>
            <a:r>
              <a:rPr lang="en-US" sz="2400" dirty="0" smtClean="0"/>
              <a:t> </a:t>
            </a:r>
            <a:r>
              <a:rPr lang="en-US" sz="2400" dirty="0"/>
              <a:t>= 0 </a:t>
            </a:r>
            <a:r>
              <a:rPr lang="en-US" sz="2400" dirty="0" smtClean="0"/>
              <a:t>since </a:t>
            </a:r>
            <a:r>
              <a:rPr lang="en-US" sz="2400" dirty="0"/>
              <a:t>we don’t have any </a:t>
            </a:r>
            <a:r>
              <a:rPr lang="en-US" sz="2400" smtClean="0"/>
              <a:t>2-d ccles</a:t>
            </a:r>
            <a:r>
              <a:rPr lang="en-US" sz="2400" dirty="0" smtClean="0"/>
              <a:t>.</a:t>
            </a:r>
          </a:p>
          <a:p>
            <a:r>
              <a:rPr lang="en-US" sz="2400" dirty="0" smtClean="0"/>
              <a:t> </a:t>
            </a:r>
            <a:r>
              <a:rPr lang="en-US" sz="2400" dirty="0">
                <a:solidFill>
                  <a:srgbClr val="7030A0"/>
                </a:solidFill>
              </a:rPr>
              <a:t> </a:t>
            </a:r>
            <a:r>
              <a:rPr lang="en-US" sz="2400" dirty="0" smtClean="0">
                <a:solidFill>
                  <a:srgbClr val="7030A0"/>
                </a:solidFill>
              </a:rPr>
              <a:t>    Thus </a:t>
            </a:r>
            <a:r>
              <a:rPr lang="en-US" sz="2400" dirty="0">
                <a:solidFill>
                  <a:srgbClr val="7030A0"/>
                </a:solidFill>
              </a:rPr>
              <a:t>we expect </a:t>
            </a:r>
            <a:r>
              <a:rPr lang="en-US" sz="2400" dirty="0" smtClean="0">
                <a:solidFill>
                  <a:srgbClr val="7030A0"/>
                </a:solidFill>
              </a:rPr>
              <a:t>0 </a:t>
            </a:r>
            <a:r>
              <a:rPr lang="en-US" sz="2400" dirty="0">
                <a:solidFill>
                  <a:srgbClr val="7030A0"/>
                </a:solidFill>
              </a:rPr>
              <a:t>persistent (long) </a:t>
            </a:r>
            <a:r>
              <a:rPr lang="en-US" sz="2400" dirty="0" smtClean="0">
                <a:solidFill>
                  <a:srgbClr val="7030A0"/>
                </a:solidFill>
              </a:rPr>
              <a:t>bars </a:t>
            </a:r>
            <a:r>
              <a:rPr lang="en-US" sz="2400" dirty="0">
                <a:solidFill>
                  <a:srgbClr val="7030A0"/>
                </a:solidFill>
              </a:rPr>
              <a:t>in the </a:t>
            </a:r>
            <a:r>
              <a:rPr lang="en-US" sz="2400" dirty="0" smtClean="0">
                <a:solidFill>
                  <a:srgbClr val="7030A0"/>
                </a:solidFill>
              </a:rPr>
              <a:t>2-dim </a:t>
            </a:r>
            <a:r>
              <a:rPr lang="en-US" sz="2400" dirty="0">
                <a:solidFill>
                  <a:srgbClr val="7030A0"/>
                </a:solidFill>
              </a:rPr>
              <a:t>barcode </a:t>
            </a:r>
          </a:p>
          <a:p>
            <a:r>
              <a:rPr lang="en-US" sz="2400" dirty="0">
                <a:solidFill>
                  <a:srgbClr val="7030A0"/>
                </a:solidFill>
              </a:rPr>
              <a:t>       plus possible some shorter bars that we can “ignore” </a:t>
            </a:r>
            <a:endParaRPr lang="en-US" sz="2400" dirty="0" smtClean="0"/>
          </a:p>
          <a:p>
            <a:endParaRPr lang="en-US" sz="2400" dirty="0"/>
          </a:p>
          <a:p>
            <a:endParaRPr lang="en-US" sz="1600" dirty="0"/>
          </a:p>
        </p:txBody>
      </p:sp>
      <p:sp>
        <p:nvSpPr>
          <p:cNvPr id="3" name="Oval 2"/>
          <p:cNvSpPr/>
          <p:nvPr/>
        </p:nvSpPr>
        <p:spPr>
          <a:xfrm>
            <a:off x="387551" y="490671"/>
            <a:ext cx="1737360" cy="1737360"/>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809756" y="90777"/>
            <a:ext cx="3360585" cy="1200329"/>
          </a:xfrm>
          <a:prstGeom prst="rect">
            <a:avLst/>
          </a:prstGeom>
          <a:solidFill>
            <a:srgbClr val="FDD7F7"/>
          </a:solidFill>
        </p:spPr>
        <p:txBody>
          <a:bodyPr wrap="square" rtlCol="0">
            <a:spAutoFit/>
          </a:bodyPr>
          <a:lstStyle/>
          <a:p>
            <a:r>
              <a:rPr lang="en-US" sz="2400" dirty="0" smtClean="0"/>
              <a:t>Can we use TDA to determine that our points came from a circle</a:t>
            </a:r>
            <a:endParaRPr lang="en-US" sz="2400" dirty="0"/>
          </a:p>
        </p:txBody>
      </p:sp>
    </p:spTree>
    <p:extLst>
      <p:ext uri="{BB962C8B-B14F-4D97-AF65-F5344CB8AC3E}">
        <p14:creationId xmlns:p14="http://schemas.microsoft.com/office/powerpoint/2010/main" val="2488219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Creating a simplicial complex</a:t>
            </a:r>
            <a:endParaRPr lang="en-US" sz="3200" dirty="0">
              <a:solidFill>
                <a:schemeClr val="tx1"/>
              </a:solidFill>
            </a:endParaRPr>
          </a:p>
        </p:txBody>
      </p:sp>
      <p:sp>
        <p:nvSpPr>
          <p:cNvPr id="2" name="TextBox 1"/>
          <p:cNvSpPr txBox="1"/>
          <p:nvPr/>
        </p:nvSpPr>
        <p:spPr>
          <a:xfrm>
            <a:off x="325627" y="4585971"/>
            <a:ext cx="8961395" cy="2185214"/>
          </a:xfrm>
          <a:prstGeom prst="rect">
            <a:avLst/>
          </a:prstGeom>
          <a:noFill/>
        </p:spPr>
        <p:txBody>
          <a:bodyPr wrap="square" rtlCol="0">
            <a:spAutoFit/>
          </a:bodyPr>
          <a:lstStyle/>
          <a:p>
            <a:r>
              <a:rPr lang="en-US" sz="3200" dirty="0"/>
              <a:t>1</a:t>
            </a:r>
            <a:r>
              <a:rPr lang="en-US" sz="3200" dirty="0" smtClean="0"/>
              <a:t>.)  </a:t>
            </a:r>
            <a:r>
              <a:rPr lang="en-US" sz="3200" dirty="0"/>
              <a:t>A</a:t>
            </a:r>
            <a:r>
              <a:rPr lang="en-US" sz="3200" dirty="0" smtClean="0"/>
              <a:t>dding </a:t>
            </a:r>
            <a:r>
              <a:rPr lang="en-US" sz="3200" dirty="0"/>
              <a:t>1</a:t>
            </a:r>
            <a:r>
              <a:rPr lang="en-US" sz="3200" dirty="0" smtClean="0"/>
              <a:t>-dimensional edges (1-simplices)</a:t>
            </a:r>
            <a:endParaRPr lang="en-US" sz="3200" dirty="0"/>
          </a:p>
          <a:p>
            <a:endParaRPr lang="en-US" sz="800" dirty="0" smtClean="0"/>
          </a:p>
          <a:p>
            <a:r>
              <a:rPr lang="en-US" sz="3200" dirty="0" smtClean="0">
                <a:solidFill>
                  <a:srgbClr val="0000FF"/>
                </a:solidFill>
              </a:rPr>
              <a:t>Note:  we only need a definition of closeness between data points.  The data points do not need to be actual points in </a:t>
            </a:r>
            <a:r>
              <a:rPr lang="en-US" sz="3200" dirty="0" err="1" smtClean="0">
                <a:solidFill>
                  <a:srgbClr val="0000FF"/>
                </a:solidFill>
              </a:rPr>
              <a:t>R</a:t>
            </a:r>
            <a:r>
              <a:rPr lang="en-US" sz="3200" baseline="30000" dirty="0" err="1" smtClean="0">
                <a:solidFill>
                  <a:srgbClr val="0000FF"/>
                </a:solidFill>
              </a:rPr>
              <a:t>n</a:t>
            </a:r>
            <a:endParaRPr lang="en-US" sz="3200" baseline="30000" dirty="0" smtClean="0">
              <a:solidFill>
                <a:srgbClr val="0000FF"/>
              </a:solidFill>
            </a:endParaRPr>
          </a:p>
        </p:txBody>
      </p:sp>
      <p:pic>
        <p:nvPicPr>
          <p:cNvPr id="14" name="Picture 13" descr="0simplex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396" y="1227496"/>
            <a:ext cx="6438900" cy="3403600"/>
          </a:xfrm>
          <a:prstGeom prst="rect">
            <a:avLst/>
          </a:prstGeom>
        </p:spPr>
      </p:pic>
    </p:spTree>
    <p:extLst>
      <p:ext uri="{BB962C8B-B14F-4D97-AF65-F5344CB8AC3E}">
        <p14:creationId xmlns:p14="http://schemas.microsoft.com/office/powerpoint/2010/main" val="184459833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26" t="6016" r="4600" b="1050"/>
          <a:stretch/>
        </p:blipFill>
        <p:spPr>
          <a:xfrm>
            <a:off x="6006437" y="42179"/>
            <a:ext cx="3243943" cy="2634343"/>
          </a:xfrm>
          <a:prstGeom prst="rect">
            <a:avLst/>
          </a:prstGeom>
        </p:spPr>
      </p:pic>
      <p:sp>
        <p:nvSpPr>
          <p:cNvPr id="8" name="TextBox 7"/>
          <p:cNvSpPr txBox="1"/>
          <p:nvPr/>
        </p:nvSpPr>
        <p:spPr>
          <a:xfrm>
            <a:off x="104079" y="2666080"/>
            <a:ext cx="9188606" cy="4585871"/>
          </a:xfrm>
          <a:prstGeom prst="rect">
            <a:avLst/>
          </a:prstGeom>
          <a:noFill/>
        </p:spPr>
        <p:txBody>
          <a:bodyPr wrap="square" rtlCol="0">
            <a:spAutoFit/>
          </a:bodyPr>
          <a:lstStyle/>
          <a:p>
            <a:r>
              <a:rPr lang="en-US" sz="2400" dirty="0"/>
              <a:t>The homology of a circle is as follows:  </a:t>
            </a:r>
          </a:p>
          <a:p>
            <a:endParaRPr lang="en-US" sz="1200" dirty="0"/>
          </a:p>
          <a:p>
            <a:r>
              <a:rPr lang="en-US" sz="2400" dirty="0"/>
              <a:t>Rank of </a:t>
            </a:r>
            <a:r>
              <a:rPr lang="en-US" sz="2400" dirty="0" smtClean="0"/>
              <a:t>H</a:t>
            </a:r>
            <a:r>
              <a:rPr lang="en-US" sz="2400" baseline="-25000" dirty="0"/>
              <a:t>0</a:t>
            </a:r>
            <a:r>
              <a:rPr lang="en-US" sz="2400" dirty="0" smtClean="0"/>
              <a:t> </a:t>
            </a:r>
            <a:r>
              <a:rPr lang="en-US" sz="2400" dirty="0"/>
              <a:t>= 1 </a:t>
            </a:r>
            <a:r>
              <a:rPr lang="en-US" sz="2400" dirty="0" smtClean="0"/>
              <a:t>since </a:t>
            </a:r>
            <a:r>
              <a:rPr lang="en-US" sz="2400" dirty="0"/>
              <a:t>a circle has only one </a:t>
            </a:r>
            <a:r>
              <a:rPr lang="en-US" sz="2400" dirty="0" smtClean="0"/>
              <a:t>component</a:t>
            </a:r>
          </a:p>
          <a:p>
            <a:r>
              <a:rPr lang="en-US" sz="2400" dirty="0"/>
              <a:t> </a:t>
            </a:r>
            <a:r>
              <a:rPr lang="en-US" sz="2400" dirty="0" smtClean="0"/>
              <a:t>      </a:t>
            </a:r>
            <a:r>
              <a:rPr lang="en-US" sz="2400" dirty="0" smtClean="0">
                <a:solidFill>
                  <a:srgbClr val="7030A0"/>
                </a:solidFill>
              </a:rPr>
              <a:t>Thus we expect 1 persistent (long) bar in the 0-dim barcode</a:t>
            </a:r>
          </a:p>
          <a:p>
            <a:r>
              <a:rPr lang="en-US" sz="2400" dirty="0">
                <a:solidFill>
                  <a:srgbClr val="7030A0"/>
                </a:solidFill>
              </a:rPr>
              <a:t> </a:t>
            </a:r>
            <a:r>
              <a:rPr lang="en-US" sz="2400" dirty="0" smtClean="0">
                <a:solidFill>
                  <a:srgbClr val="7030A0"/>
                </a:solidFill>
              </a:rPr>
              <a:t>       plus some shorter bars that we can “ignore” </a:t>
            </a:r>
            <a:endParaRPr lang="en-US" sz="2400" dirty="0">
              <a:solidFill>
                <a:srgbClr val="7030A0"/>
              </a:solidFill>
            </a:endParaRPr>
          </a:p>
          <a:p>
            <a:r>
              <a:rPr lang="en-US" sz="2400" dirty="0"/>
              <a:t>Rank of </a:t>
            </a:r>
            <a:r>
              <a:rPr lang="en-US" sz="2400" dirty="0" smtClean="0"/>
              <a:t>H</a:t>
            </a:r>
            <a:r>
              <a:rPr lang="en-US" sz="2400" baseline="-25000" dirty="0" smtClean="0"/>
              <a:t>1</a:t>
            </a:r>
            <a:r>
              <a:rPr lang="en-US" sz="2400" dirty="0" smtClean="0"/>
              <a:t> </a:t>
            </a:r>
            <a:r>
              <a:rPr lang="en-US" sz="2400" dirty="0"/>
              <a:t>= </a:t>
            </a:r>
            <a:r>
              <a:rPr lang="en-US" sz="2400" dirty="0" smtClean="0"/>
              <a:t>1:  circle </a:t>
            </a:r>
            <a:r>
              <a:rPr lang="en-US" sz="2400" dirty="0"/>
              <a:t>has a single </a:t>
            </a:r>
            <a:r>
              <a:rPr lang="en-US" sz="2400" dirty="0" smtClean="0"/>
              <a:t>1-d cycle that does not bound surface</a:t>
            </a:r>
          </a:p>
          <a:p>
            <a:r>
              <a:rPr lang="en-US" sz="2400" dirty="0" smtClean="0">
                <a:solidFill>
                  <a:srgbClr val="7030A0"/>
                </a:solidFill>
              </a:rPr>
              <a:t>       Thus </a:t>
            </a:r>
            <a:r>
              <a:rPr lang="en-US" sz="2400" dirty="0">
                <a:solidFill>
                  <a:srgbClr val="7030A0"/>
                </a:solidFill>
              </a:rPr>
              <a:t>we expect 1 persistent (long) bar in the </a:t>
            </a:r>
            <a:r>
              <a:rPr lang="en-US" sz="2400" dirty="0" smtClean="0">
                <a:solidFill>
                  <a:srgbClr val="7030A0"/>
                </a:solidFill>
              </a:rPr>
              <a:t>1-dim </a:t>
            </a:r>
            <a:r>
              <a:rPr lang="en-US" sz="2400" dirty="0">
                <a:solidFill>
                  <a:srgbClr val="7030A0"/>
                </a:solidFill>
              </a:rPr>
              <a:t>barcode </a:t>
            </a:r>
            <a:endParaRPr lang="en-US" sz="2400" dirty="0" smtClean="0">
              <a:solidFill>
                <a:srgbClr val="7030A0"/>
              </a:solidFill>
            </a:endParaRPr>
          </a:p>
          <a:p>
            <a:r>
              <a:rPr lang="en-US" sz="2400" dirty="0" smtClean="0">
                <a:solidFill>
                  <a:srgbClr val="7030A0"/>
                </a:solidFill>
              </a:rPr>
              <a:t>       plus possible some </a:t>
            </a:r>
            <a:r>
              <a:rPr lang="en-US" sz="2400" dirty="0">
                <a:solidFill>
                  <a:srgbClr val="7030A0"/>
                </a:solidFill>
              </a:rPr>
              <a:t>shorter bars that we can “ignore” </a:t>
            </a:r>
            <a:endParaRPr lang="en-US" sz="2400" dirty="0" smtClean="0">
              <a:solidFill>
                <a:srgbClr val="7030A0"/>
              </a:solidFill>
            </a:endParaRPr>
          </a:p>
          <a:p>
            <a:r>
              <a:rPr lang="en-US" sz="2400" dirty="0" smtClean="0"/>
              <a:t>Rank </a:t>
            </a:r>
            <a:r>
              <a:rPr lang="en-US" sz="2400" dirty="0"/>
              <a:t>of </a:t>
            </a:r>
            <a:r>
              <a:rPr lang="en-US" sz="2400" dirty="0" smtClean="0"/>
              <a:t>H</a:t>
            </a:r>
            <a:r>
              <a:rPr lang="en-US" sz="2400" baseline="-25000" dirty="0" smtClean="0"/>
              <a:t>2</a:t>
            </a:r>
            <a:r>
              <a:rPr lang="en-US" sz="2400" dirty="0" smtClean="0"/>
              <a:t> </a:t>
            </a:r>
            <a:r>
              <a:rPr lang="en-US" sz="2400" dirty="0"/>
              <a:t>= 0 </a:t>
            </a:r>
            <a:r>
              <a:rPr lang="en-US" sz="2400" dirty="0" smtClean="0"/>
              <a:t>since </a:t>
            </a:r>
            <a:r>
              <a:rPr lang="en-US" sz="2400" dirty="0"/>
              <a:t>we don’t have any </a:t>
            </a:r>
            <a:r>
              <a:rPr lang="en-US" sz="2400" smtClean="0"/>
              <a:t>2-d ccles</a:t>
            </a:r>
            <a:r>
              <a:rPr lang="en-US" sz="2400" dirty="0" smtClean="0"/>
              <a:t>.</a:t>
            </a:r>
          </a:p>
          <a:p>
            <a:r>
              <a:rPr lang="en-US" sz="2400" dirty="0" smtClean="0"/>
              <a:t> </a:t>
            </a:r>
            <a:r>
              <a:rPr lang="en-US" sz="2400" dirty="0">
                <a:solidFill>
                  <a:srgbClr val="7030A0"/>
                </a:solidFill>
              </a:rPr>
              <a:t> </a:t>
            </a:r>
            <a:r>
              <a:rPr lang="en-US" sz="2400" dirty="0" smtClean="0">
                <a:solidFill>
                  <a:srgbClr val="7030A0"/>
                </a:solidFill>
              </a:rPr>
              <a:t>    Thus </a:t>
            </a:r>
            <a:r>
              <a:rPr lang="en-US" sz="2400" dirty="0">
                <a:solidFill>
                  <a:srgbClr val="7030A0"/>
                </a:solidFill>
              </a:rPr>
              <a:t>we expect </a:t>
            </a:r>
            <a:r>
              <a:rPr lang="en-US" sz="2400" dirty="0" smtClean="0">
                <a:solidFill>
                  <a:srgbClr val="7030A0"/>
                </a:solidFill>
              </a:rPr>
              <a:t>0 </a:t>
            </a:r>
            <a:r>
              <a:rPr lang="en-US" sz="2400" dirty="0">
                <a:solidFill>
                  <a:srgbClr val="7030A0"/>
                </a:solidFill>
              </a:rPr>
              <a:t>persistent (long) </a:t>
            </a:r>
            <a:r>
              <a:rPr lang="en-US" sz="2400" dirty="0" smtClean="0">
                <a:solidFill>
                  <a:srgbClr val="7030A0"/>
                </a:solidFill>
              </a:rPr>
              <a:t>bars </a:t>
            </a:r>
            <a:r>
              <a:rPr lang="en-US" sz="2400" dirty="0">
                <a:solidFill>
                  <a:srgbClr val="7030A0"/>
                </a:solidFill>
              </a:rPr>
              <a:t>in the </a:t>
            </a:r>
            <a:r>
              <a:rPr lang="en-US" sz="2400" dirty="0" smtClean="0">
                <a:solidFill>
                  <a:srgbClr val="7030A0"/>
                </a:solidFill>
              </a:rPr>
              <a:t>2-dim </a:t>
            </a:r>
            <a:r>
              <a:rPr lang="en-US" sz="2400" dirty="0">
                <a:solidFill>
                  <a:srgbClr val="7030A0"/>
                </a:solidFill>
              </a:rPr>
              <a:t>barcode </a:t>
            </a:r>
          </a:p>
          <a:p>
            <a:r>
              <a:rPr lang="en-US" sz="2400" dirty="0">
                <a:solidFill>
                  <a:srgbClr val="7030A0"/>
                </a:solidFill>
              </a:rPr>
              <a:t>       plus possible some shorter bars that we can “ignore” </a:t>
            </a:r>
            <a:endParaRPr lang="en-US" sz="2400" dirty="0" smtClean="0"/>
          </a:p>
          <a:p>
            <a:endParaRPr lang="en-US" sz="2400" dirty="0"/>
          </a:p>
          <a:p>
            <a:endParaRPr lang="en-US" sz="1600" dirty="0"/>
          </a:p>
        </p:txBody>
      </p:sp>
      <p:sp>
        <p:nvSpPr>
          <p:cNvPr id="3" name="Oval 2"/>
          <p:cNvSpPr/>
          <p:nvPr/>
        </p:nvSpPr>
        <p:spPr>
          <a:xfrm>
            <a:off x="387551" y="490671"/>
            <a:ext cx="1737360" cy="1737360"/>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9718" t="11393" r="4601" b="5658"/>
          <a:stretch/>
        </p:blipFill>
        <p:spPr>
          <a:xfrm>
            <a:off x="2786573" y="205727"/>
            <a:ext cx="2917371" cy="2351315"/>
          </a:xfrm>
          <a:prstGeom prst="rect">
            <a:avLst/>
          </a:prstGeom>
        </p:spPr>
      </p:pic>
    </p:spTree>
    <p:extLst>
      <p:ext uri="{BB962C8B-B14F-4D97-AF65-F5344CB8AC3E}">
        <p14:creationId xmlns:p14="http://schemas.microsoft.com/office/powerpoint/2010/main" val="366745074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26" t="6016" r="4600" b="1050"/>
          <a:stretch/>
        </p:blipFill>
        <p:spPr>
          <a:xfrm>
            <a:off x="14518" y="-21768"/>
            <a:ext cx="3243943" cy="263434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3" y="4074886"/>
            <a:ext cx="3404893" cy="2834640"/>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9718" t="11393" r="4601" b="5658"/>
          <a:stretch/>
        </p:blipFill>
        <p:spPr>
          <a:xfrm>
            <a:off x="355607" y="2177146"/>
            <a:ext cx="2917371" cy="2351315"/>
          </a:xfrm>
          <a:prstGeom prst="rect">
            <a:avLst/>
          </a:prstGeom>
        </p:spPr>
      </p:pic>
      <p:sp>
        <p:nvSpPr>
          <p:cNvPr id="9" name="Rectangle 8"/>
          <p:cNvSpPr/>
          <p:nvPr/>
        </p:nvSpPr>
        <p:spPr>
          <a:xfrm>
            <a:off x="3407856" y="4133385"/>
            <a:ext cx="5527988" cy="2631688"/>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396707" y="1776761"/>
            <a:ext cx="5527988" cy="2029522"/>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407856" y="264623"/>
            <a:ext cx="5736144" cy="7371249"/>
          </a:xfrm>
          <a:prstGeom prst="rect">
            <a:avLst/>
          </a:prstGeom>
          <a:noFill/>
        </p:spPr>
        <p:txBody>
          <a:bodyPr wrap="square" rtlCol="0">
            <a:spAutoFit/>
          </a:bodyPr>
          <a:lstStyle/>
          <a:p>
            <a:r>
              <a:rPr lang="en-US" sz="2400" dirty="0" smtClean="0"/>
              <a:t>Our data set = 60 points randomly taken from a circle of radius 1</a:t>
            </a:r>
          </a:p>
          <a:p>
            <a:endParaRPr lang="en-US" sz="2400" dirty="0"/>
          </a:p>
          <a:p>
            <a:endParaRPr lang="en-US" sz="2400" dirty="0" smtClean="0"/>
          </a:p>
          <a:p>
            <a:r>
              <a:rPr lang="en-US" sz="2400" dirty="0" smtClean="0">
                <a:solidFill>
                  <a:srgbClr val="7030A0"/>
                </a:solidFill>
              </a:rPr>
              <a:t>Can you determine from the barcode that our data set came from a circle?</a:t>
            </a:r>
          </a:p>
          <a:p>
            <a:endParaRPr lang="en-US" sz="1100" dirty="0" smtClean="0"/>
          </a:p>
          <a:p>
            <a:r>
              <a:rPr lang="en-US" sz="2400" dirty="0" smtClean="0"/>
              <a:t>Do you see 1 persistent 0-dim cycle?</a:t>
            </a:r>
            <a:endParaRPr lang="en-US" sz="2400" dirty="0"/>
          </a:p>
          <a:p>
            <a:r>
              <a:rPr lang="en-US" sz="2400" dirty="0" smtClean="0">
                <a:solidFill>
                  <a:srgbClr val="FF0000"/>
                </a:solidFill>
              </a:rPr>
              <a:t>Do you see 1 persistent 1-dim cycle?</a:t>
            </a:r>
          </a:p>
          <a:p>
            <a:r>
              <a:rPr lang="en-US" sz="2400" dirty="0">
                <a:solidFill>
                  <a:srgbClr val="0000FF"/>
                </a:solidFill>
              </a:rPr>
              <a:t>Do you see </a:t>
            </a:r>
            <a:r>
              <a:rPr lang="en-US" sz="2400" dirty="0" smtClean="0">
                <a:solidFill>
                  <a:srgbClr val="0000FF"/>
                </a:solidFill>
              </a:rPr>
              <a:t>0 </a:t>
            </a:r>
            <a:r>
              <a:rPr lang="en-US" sz="2400" dirty="0">
                <a:solidFill>
                  <a:srgbClr val="0000FF"/>
                </a:solidFill>
              </a:rPr>
              <a:t>persistent </a:t>
            </a:r>
            <a:r>
              <a:rPr lang="en-US" sz="2400" dirty="0" smtClean="0">
                <a:solidFill>
                  <a:srgbClr val="0000FF"/>
                </a:solidFill>
              </a:rPr>
              <a:t>2-dim </a:t>
            </a:r>
            <a:r>
              <a:rPr lang="en-US" sz="2400" dirty="0">
                <a:solidFill>
                  <a:srgbClr val="0000FF"/>
                </a:solidFill>
              </a:rPr>
              <a:t>cycle</a:t>
            </a:r>
            <a:r>
              <a:rPr lang="en-US" sz="2400" dirty="0" smtClean="0">
                <a:solidFill>
                  <a:srgbClr val="0000FF"/>
                </a:solidFill>
              </a:rPr>
              <a:t>?</a:t>
            </a:r>
          </a:p>
          <a:p>
            <a:endParaRPr lang="en-US" sz="2400" dirty="0">
              <a:solidFill>
                <a:srgbClr val="0000FF"/>
              </a:solidFill>
            </a:endParaRPr>
          </a:p>
          <a:p>
            <a:r>
              <a:rPr lang="en-US" sz="2400" dirty="0" smtClean="0">
                <a:solidFill>
                  <a:srgbClr val="7030A0"/>
                </a:solidFill>
              </a:rPr>
              <a:t>Does the persistent diagram make sense?</a:t>
            </a:r>
          </a:p>
          <a:p>
            <a:endParaRPr lang="en-US" sz="600" dirty="0" smtClean="0">
              <a:solidFill>
                <a:srgbClr val="7030A0"/>
              </a:solidFill>
            </a:endParaRPr>
          </a:p>
          <a:p>
            <a:r>
              <a:rPr lang="en-US" sz="2400" dirty="0" smtClean="0"/>
              <a:t>1 black point (cycle in H</a:t>
            </a:r>
            <a:r>
              <a:rPr lang="en-US" sz="2400" baseline="-25000" dirty="0" smtClean="0"/>
              <a:t>0</a:t>
            </a:r>
            <a:r>
              <a:rPr lang="en-US" sz="2400" dirty="0" smtClean="0"/>
              <a:t>) is far from the diagonal, while remaining black points are “close” to diagonal</a:t>
            </a:r>
          </a:p>
          <a:p>
            <a:r>
              <a:rPr lang="en-US" sz="2400" dirty="0" smtClean="0">
                <a:solidFill>
                  <a:srgbClr val="FF0000"/>
                </a:solidFill>
              </a:rPr>
              <a:t>1 red point </a:t>
            </a:r>
            <a:r>
              <a:rPr lang="en-US" sz="2400" dirty="0">
                <a:solidFill>
                  <a:srgbClr val="FF0000"/>
                </a:solidFill>
              </a:rPr>
              <a:t>(cycle in </a:t>
            </a:r>
            <a:r>
              <a:rPr lang="en-US" sz="2400" dirty="0" smtClean="0">
                <a:solidFill>
                  <a:srgbClr val="FF0000"/>
                </a:solidFill>
              </a:rPr>
              <a:t>H</a:t>
            </a:r>
            <a:r>
              <a:rPr lang="en-US" sz="2400" baseline="-25000" dirty="0" smtClean="0">
                <a:solidFill>
                  <a:srgbClr val="FF0000"/>
                </a:solidFill>
              </a:rPr>
              <a:t>1</a:t>
            </a:r>
            <a:r>
              <a:rPr lang="en-US" sz="2400" dirty="0" smtClean="0">
                <a:solidFill>
                  <a:srgbClr val="FF0000"/>
                </a:solidFill>
              </a:rPr>
              <a:t>) is far from diagonal</a:t>
            </a:r>
          </a:p>
          <a:p>
            <a:r>
              <a:rPr lang="en-US" sz="2400" dirty="0" smtClean="0">
                <a:solidFill>
                  <a:srgbClr val="0000FF"/>
                </a:solidFill>
              </a:rPr>
              <a:t>All blue points </a:t>
            </a:r>
            <a:r>
              <a:rPr lang="en-US" sz="2400" dirty="0">
                <a:solidFill>
                  <a:srgbClr val="0000FF"/>
                </a:solidFill>
              </a:rPr>
              <a:t>(</a:t>
            </a:r>
            <a:r>
              <a:rPr lang="en-US" sz="2400" dirty="0" smtClean="0">
                <a:solidFill>
                  <a:srgbClr val="0000FF"/>
                </a:solidFill>
              </a:rPr>
              <a:t>cycles </a:t>
            </a:r>
            <a:r>
              <a:rPr lang="en-US" sz="2400" dirty="0">
                <a:solidFill>
                  <a:srgbClr val="0000FF"/>
                </a:solidFill>
              </a:rPr>
              <a:t>in </a:t>
            </a:r>
            <a:r>
              <a:rPr lang="en-US" sz="2400" dirty="0" smtClean="0">
                <a:solidFill>
                  <a:srgbClr val="0000FF"/>
                </a:solidFill>
              </a:rPr>
              <a:t>H</a:t>
            </a:r>
            <a:r>
              <a:rPr lang="en-US" sz="2400" baseline="-25000" dirty="0" smtClean="0">
                <a:solidFill>
                  <a:srgbClr val="0000FF"/>
                </a:solidFill>
              </a:rPr>
              <a:t>2</a:t>
            </a:r>
            <a:r>
              <a:rPr lang="en-US" sz="2400" dirty="0" smtClean="0">
                <a:solidFill>
                  <a:srgbClr val="0000FF"/>
                </a:solidFill>
              </a:rPr>
              <a:t>) are close to diagonal</a:t>
            </a:r>
          </a:p>
          <a:p>
            <a:endParaRPr lang="en-US" sz="2400" dirty="0">
              <a:solidFill>
                <a:srgbClr val="0000FF"/>
              </a:solidFill>
            </a:endParaRPr>
          </a:p>
          <a:p>
            <a:endParaRPr lang="en-US" sz="2400" dirty="0" smtClean="0"/>
          </a:p>
        </p:txBody>
      </p:sp>
    </p:spTree>
    <p:extLst>
      <p:ext uri="{BB962C8B-B14F-4D97-AF65-F5344CB8AC3E}">
        <p14:creationId xmlns:p14="http://schemas.microsoft.com/office/powerpoint/2010/main" val="318656990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3" y="4074886"/>
            <a:ext cx="3404893" cy="283464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9718" t="11393" r="4601" b="5658"/>
          <a:stretch/>
        </p:blipFill>
        <p:spPr>
          <a:xfrm>
            <a:off x="355607" y="169926"/>
            <a:ext cx="2917371" cy="2351315"/>
          </a:xfrm>
          <a:prstGeom prst="rect">
            <a:avLst/>
          </a:prstGeom>
        </p:spPr>
      </p:pic>
      <p:sp>
        <p:nvSpPr>
          <p:cNvPr id="9" name="Rectangle 8"/>
          <p:cNvSpPr/>
          <p:nvPr/>
        </p:nvSpPr>
        <p:spPr>
          <a:xfrm>
            <a:off x="3407855" y="3590693"/>
            <a:ext cx="5661803" cy="317438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396706" y="215598"/>
            <a:ext cx="5672951" cy="3046988"/>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407856" y="264623"/>
            <a:ext cx="5736144" cy="6848029"/>
          </a:xfrm>
          <a:prstGeom prst="rect">
            <a:avLst/>
          </a:prstGeom>
          <a:noFill/>
        </p:spPr>
        <p:txBody>
          <a:bodyPr wrap="square" rtlCol="0">
            <a:spAutoFit/>
          </a:bodyPr>
          <a:lstStyle/>
          <a:p>
            <a:r>
              <a:rPr lang="en-US" sz="2400" dirty="0" smtClean="0">
                <a:solidFill>
                  <a:srgbClr val="7030A0"/>
                </a:solidFill>
              </a:rPr>
              <a:t>From the barcode:</a:t>
            </a:r>
          </a:p>
          <a:p>
            <a:endParaRPr lang="en-US" sz="1100" dirty="0" smtClean="0"/>
          </a:p>
          <a:p>
            <a:r>
              <a:rPr lang="en-US" sz="2400" dirty="0" smtClean="0"/>
              <a:t>1 persistent 0-dim cycle      </a:t>
            </a:r>
            <a:r>
              <a:rPr lang="en-US" sz="2400" dirty="0" smtClean="0">
                <a:sym typeface="Wingdings" panose="05000000000000000000" pitchFamily="2" charset="2"/>
              </a:rPr>
              <a:t>   </a:t>
            </a:r>
            <a:r>
              <a:rPr lang="en-US" sz="2400" dirty="0" smtClean="0"/>
              <a:t>H</a:t>
            </a:r>
            <a:r>
              <a:rPr lang="en-US" sz="2400" baseline="-25000" dirty="0" smtClean="0"/>
              <a:t>0</a:t>
            </a:r>
            <a:r>
              <a:rPr lang="en-US" sz="2400" dirty="0" smtClean="0"/>
              <a:t> </a:t>
            </a:r>
            <a:r>
              <a:rPr lang="en-US" sz="2400" dirty="0"/>
              <a:t>= 1 </a:t>
            </a:r>
          </a:p>
          <a:p>
            <a:r>
              <a:rPr lang="en-US" sz="2400" dirty="0" smtClean="0">
                <a:solidFill>
                  <a:srgbClr val="FF0000"/>
                </a:solidFill>
              </a:rPr>
              <a:t>1 persistent 1-dim </a:t>
            </a:r>
            <a:r>
              <a:rPr lang="en-US" sz="2400" dirty="0">
                <a:solidFill>
                  <a:srgbClr val="FF0000"/>
                </a:solidFill>
              </a:rPr>
              <a:t>cycle  </a:t>
            </a:r>
            <a:r>
              <a:rPr lang="en-US" sz="2400" dirty="0" smtClean="0">
                <a:solidFill>
                  <a:srgbClr val="FF0000"/>
                </a:solidFill>
              </a:rPr>
              <a:t>    </a:t>
            </a:r>
            <a:r>
              <a:rPr lang="en-US" sz="2400" dirty="0" smtClean="0">
                <a:solidFill>
                  <a:srgbClr val="FF0000"/>
                </a:solidFill>
                <a:sym typeface="Wingdings" panose="05000000000000000000" pitchFamily="2" charset="2"/>
              </a:rPr>
              <a:t>   </a:t>
            </a:r>
            <a:r>
              <a:rPr lang="en-US" sz="2400" dirty="0" smtClean="0">
                <a:solidFill>
                  <a:srgbClr val="FF0000"/>
                </a:solidFill>
              </a:rPr>
              <a:t>H</a:t>
            </a:r>
            <a:r>
              <a:rPr lang="en-US" sz="2400" baseline="-25000" dirty="0" smtClean="0">
                <a:solidFill>
                  <a:srgbClr val="FF0000"/>
                </a:solidFill>
              </a:rPr>
              <a:t>1</a:t>
            </a:r>
            <a:r>
              <a:rPr lang="en-US" sz="2400" dirty="0" smtClean="0">
                <a:solidFill>
                  <a:srgbClr val="FF0000"/>
                </a:solidFill>
              </a:rPr>
              <a:t> </a:t>
            </a:r>
            <a:r>
              <a:rPr lang="en-US" sz="2400" dirty="0">
                <a:solidFill>
                  <a:srgbClr val="FF0000"/>
                </a:solidFill>
              </a:rPr>
              <a:t>= 1 </a:t>
            </a:r>
            <a:endParaRPr lang="en-US" sz="2400" dirty="0" smtClean="0">
              <a:solidFill>
                <a:srgbClr val="FF0000"/>
              </a:solidFill>
            </a:endParaRPr>
          </a:p>
          <a:p>
            <a:r>
              <a:rPr lang="en-US" sz="2400" dirty="0" smtClean="0">
                <a:solidFill>
                  <a:srgbClr val="0000FF"/>
                </a:solidFill>
              </a:rPr>
              <a:t>No </a:t>
            </a:r>
            <a:r>
              <a:rPr lang="en-US" sz="2400" dirty="0">
                <a:solidFill>
                  <a:srgbClr val="0000FF"/>
                </a:solidFill>
              </a:rPr>
              <a:t>persistent </a:t>
            </a:r>
            <a:r>
              <a:rPr lang="en-US" sz="2400" dirty="0" smtClean="0">
                <a:solidFill>
                  <a:srgbClr val="0000FF"/>
                </a:solidFill>
              </a:rPr>
              <a:t>2-dim cycles  </a:t>
            </a:r>
            <a:r>
              <a:rPr lang="en-US" sz="2400" dirty="0">
                <a:solidFill>
                  <a:srgbClr val="0000FF"/>
                </a:solidFill>
                <a:sym typeface="Wingdings" panose="05000000000000000000" pitchFamily="2" charset="2"/>
              </a:rPr>
              <a:t> </a:t>
            </a:r>
            <a:r>
              <a:rPr lang="en-US" sz="2400" dirty="0" smtClean="0">
                <a:solidFill>
                  <a:srgbClr val="0000FF"/>
                </a:solidFill>
                <a:sym typeface="Wingdings" panose="05000000000000000000" pitchFamily="2" charset="2"/>
              </a:rPr>
              <a:t>  </a:t>
            </a:r>
            <a:r>
              <a:rPr lang="en-US" sz="2400" dirty="0" smtClean="0">
                <a:solidFill>
                  <a:srgbClr val="0000FF"/>
                </a:solidFill>
              </a:rPr>
              <a:t>H</a:t>
            </a:r>
            <a:r>
              <a:rPr lang="en-US" sz="2400" baseline="-25000" dirty="0" smtClean="0">
                <a:solidFill>
                  <a:srgbClr val="0000FF"/>
                </a:solidFill>
              </a:rPr>
              <a:t>2</a:t>
            </a:r>
            <a:r>
              <a:rPr lang="en-US" sz="2400" dirty="0" smtClean="0">
                <a:solidFill>
                  <a:srgbClr val="0000FF"/>
                </a:solidFill>
              </a:rPr>
              <a:t> </a:t>
            </a:r>
            <a:r>
              <a:rPr lang="en-US" sz="2400" dirty="0">
                <a:solidFill>
                  <a:srgbClr val="0000FF"/>
                </a:solidFill>
              </a:rPr>
              <a:t>= </a:t>
            </a:r>
            <a:r>
              <a:rPr lang="en-US" sz="2400" dirty="0" smtClean="0">
                <a:solidFill>
                  <a:srgbClr val="0000FF"/>
                </a:solidFill>
              </a:rPr>
              <a:t>0 </a:t>
            </a:r>
          </a:p>
          <a:p>
            <a:endParaRPr lang="en-US" sz="1400" dirty="0">
              <a:solidFill>
                <a:srgbClr val="0000FF"/>
              </a:solidFill>
            </a:endParaRPr>
          </a:p>
          <a:p>
            <a:r>
              <a:rPr lang="en-US" sz="2400" dirty="0" smtClean="0"/>
              <a:t>Ignore bars with “small” length</a:t>
            </a:r>
          </a:p>
          <a:p>
            <a:r>
              <a:rPr lang="en-US" sz="2400" dirty="0" smtClean="0"/>
              <a:t>Definition of “small” depends on dimension, data set, application, etc.</a:t>
            </a:r>
            <a:endParaRPr lang="en-US" sz="2400" dirty="0"/>
          </a:p>
          <a:p>
            <a:endParaRPr lang="en-US" sz="2400" dirty="0" smtClean="0">
              <a:solidFill>
                <a:srgbClr val="0000FF"/>
              </a:solidFill>
            </a:endParaRPr>
          </a:p>
          <a:p>
            <a:r>
              <a:rPr lang="en-US" sz="2400" dirty="0" smtClean="0">
                <a:solidFill>
                  <a:srgbClr val="7030A0"/>
                </a:solidFill>
              </a:rPr>
              <a:t>From the persistent diagram:</a:t>
            </a:r>
          </a:p>
          <a:p>
            <a:endParaRPr lang="en-US" sz="600" dirty="0" smtClean="0">
              <a:solidFill>
                <a:srgbClr val="7030A0"/>
              </a:solidFill>
            </a:endParaRPr>
          </a:p>
          <a:p>
            <a:r>
              <a:rPr lang="en-US" sz="2400" dirty="0" smtClean="0"/>
              <a:t>1 black point far from the diagonal </a:t>
            </a:r>
            <a:r>
              <a:rPr lang="en-US" sz="2400" dirty="0" smtClean="0">
                <a:sym typeface="Wingdings" panose="05000000000000000000" pitchFamily="2" charset="2"/>
              </a:rPr>
              <a:t> </a:t>
            </a:r>
            <a:r>
              <a:rPr lang="en-US" sz="2400" dirty="0"/>
              <a:t>H</a:t>
            </a:r>
            <a:r>
              <a:rPr lang="en-US" sz="2400" baseline="-25000" dirty="0"/>
              <a:t>0</a:t>
            </a:r>
            <a:r>
              <a:rPr lang="en-US" sz="2400" dirty="0"/>
              <a:t> = 1 </a:t>
            </a:r>
            <a:endParaRPr lang="en-US" sz="2400" dirty="0" smtClean="0"/>
          </a:p>
          <a:p>
            <a:r>
              <a:rPr lang="en-US" sz="2400" dirty="0" smtClean="0">
                <a:solidFill>
                  <a:srgbClr val="FF0000"/>
                </a:solidFill>
              </a:rPr>
              <a:t>1 red point far from diagonal</a:t>
            </a:r>
            <a:r>
              <a:rPr lang="en-US" sz="2400" dirty="0">
                <a:solidFill>
                  <a:srgbClr val="FF0000"/>
                </a:solidFill>
                <a:sym typeface="Wingdings" panose="05000000000000000000" pitchFamily="2" charset="2"/>
              </a:rPr>
              <a:t> </a:t>
            </a:r>
            <a:r>
              <a:rPr lang="en-US" sz="2400" dirty="0" smtClean="0">
                <a:solidFill>
                  <a:srgbClr val="FF0000"/>
                </a:solidFill>
                <a:sym typeface="Wingdings" panose="05000000000000000000" pitchFamily="2" charset="2"/>
              </a:rPr>
              <a:t>           </a:t>
            </a:r>
            <a:r>
              <a:rPr lang="en-US" sz="2400" dirty="0" smtClean="0">
                <a:solidFill>
                  <a:srgbClr val="FF0000"/>
                </a:solidFill>
              </a:rPr>
              <a:t>H</a:t>
            </a:r>
            <a:r>
              <a:rPr lang="en-US" sz="2400" baseline="-25000" dirty="0" smtClean="0">
                <a:solidFill>
                  <a:srgbClr val="FF0000"/>
                </a:solidFill>
              </a:rPr>
              <a:t>1</a:t>
            </a:r>
            <a:r>
              <a:rPr lang="en-US" sz="2400" dirty="0" smtClean="0">
                <a:solidFill>
                  <a:srgbClr val="FF0000"/>
                </a:solidFill>
              </a:rPr>
              <a:t> </a:t>
            </a:r>
            <a:r>
              <a:rPr lang="en-US" sz="2400" dirty="0">
                <a:solidFill>
                  <a:srgbClr val="FF0000"/>
                </a:solidFill>
              </a:rPr>
              <a:t>= 1 </a:t>
            </a:r>
            <a:endParaRPr lang="en-US" sz="2400" dirty="0" smtClean="0">
              <a:solidFill>
                <a:srgbClr val="FF0000"/>
              </a:solidFill>
            </a:endParaRPr>
          </a:p>
          <a:p>
            <a:r>
              <a:rPr lang="en-US" sz="2400" dirty="0" smtClean="0">
                <a:solidFill>
                  <a:srgbClr val="0000FF"/>
                </a:solidFill>
              </a:rPr>
              <a:t>All blue points close to diagonal</a:t>
            </a:r>
            <a:r>
              <a:rPr lang="en-US" sz="2400" dirty="0">
                <a:solidFill>
                  <a:srgbClr val="0000FF"/>
                </a:solidFill>
                <a:sym typeface="Wingdings" panose="05000000000000000000" pitchFamily="2" charset="2"/>
              </a:rPr>
              <a:t> </a:t>
            </a:r>
            <a:r>
              <a:rPr lang="en-US" sz="2400" dirty="0" smtClean="0">
                <a:solidFill>
                  <a:srgbClr val="0000FF"/>
                </a:solidFill>
                <a:sym typeface="Wingdings" panose="05000000000000000000" pitchFamily="2" charset="2"/>
              </a:rPr>
              <a:t>      </a:t>
            </a:r>
            <a:r>
              <a:rPr lang="en-US" sz="2400" dirty="0" smtClean="0">
                <a:solidFill>
                  <a:srgbClr val="0000FF"/>
                </a:solidFill>
              </a:rPr>
              <a:t>H</a:t>
            </a:r>
            <a:r>
              <a:rPr lang="en-US" sz="2400" baseline="-25000" dirty="0" smtClean="0">
                <a:solidFill>
                  <a:srgbClr val="0000FF"/>
                </a:solidFill>
              </a:rPr>
              <a:t>2</a:t>
            </a:r>
            <a:r>
              <a:rPr lang="en-US" sz="2400" dirty="0" smtClean="0">
                <a:solidFill>
                  <a:srgbClr val="0000FF"/>
                </a:solidFill>
              </a:rPr>
              <a:t> </a:t>
            </a:r>
            <a:r>
              <a:rPr lang="en-US" sz="2400" dirty="0">
                <a:solidFill>
                  <a:srgbClr val="0000FF"/>
                </a:solidFill>
              </a:rPr>
              <a:t>= 0 </a:t>
            </a:r>
            <a:endParaRPr lang="en-US" sz="2400" dirty="0" smtClean="0">
              <a:solidFill>
                <a:srgbClr val="0000FF"/>
              </a:solidFill>
            </a:endParaRPr>
          </a:p>
          <a:p>
            <a:endParaRPr lang="en-US" sz="2400" dirty="0">
              <a:solidFill>
                <a:srgbClr val="0000FF"/>
              </a:solidFill>
            </a:endParaRPr>
          </a:p>
          <a:p>
            <a:r>
              <a:rPr lang="en-US" sz="2400" dirty="0"/>
              <a:t>Ignore </a:t>
            </a:r>
            <a:r>
              <a:rPr lang="en-US" sz="2400" dirty="0" smtClean="0"/>
              <a:t>points  “close” to diagonal</a:t>
            </a:r>
            <a:endParaRPr lang="en-US" sz="2400" dirty="0"/>
          </a:p>
          <a:p>
            <a:r>
              <a:rPr lang="en-US" sz="2400" dirty="0"/>
              <a:t>Definition of </a:t>
            </a:r>
            <a:r>
              <a:rPr lang="en-US" sz="2400" dirty="0" smtClean="0"/>
              <a:t>“close” </a:t>
            </a:r>
            <a:r>
              <a:rPr lang="en-US" sz="2400" dirty="0"/>
              <a:t>depends on dimension, data set, application, etc.</a:t>
            </a:r>
          </a:p>
          <a:p>
            <a:endParaRPr lang="en-US" sz="2400" dirty="0" smtClean="0"/>
          </a:p>
        </p:txBody>
      </p:sp>
    </p:spTree>
    <p:extLst>
      <p:ext uri="{BB962C8B-B14F-4D97-AF65-F5344CB8AC3E}">
        <p14:creationId xmlns:p14="http://schemas.microsoft.com/office/powerpoint/2010/main" val="123798079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181" t="15376" r="8789" b="6112"/>
          <a:stretch/>
        </p:blipFill>
        <p:spPr>
          <a:xfrm>
            <a:off x="5840357" y="4023360"/>
            <a:ext cx="2938095" cy="2834640"/>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7666" t="14231" b="6112"/>
          <a:stretch/>
        </p:blipFill>
        <p:spPr>
          <a:xfrm>
            <a:off x="6495282" y="1213658"/>
            <a:ext cx="2562877" cy="2743200"/>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547" t="14803" r="8156" b="4393"/>
          <a:stretch/>
        </p:blipFill>
        <p:spPr>
          <a:xfrm>
            <a:off x="4093173" y="70658"/>
            <a:ext cx="2334638" cy="2286000"/>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126" t="6016" r="4600" b="1050"/>
          <a:stretch/>
        </p:blipFill>
        <p:spPr>
          <a:xfrm>
            <a:off x="14518" y="-21768"/>
            <a:ext cx="3243943" cy="2634343"/>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63" y="4074886"/>
            <a:ext cx="3404893" cy="2834640"/>
          </a:xfrm>
          <a:prstGeom prst="rect">
            <a:avLst/>
          </a:prstGeom>
        </p:spPr>
      </p:pic>
      <p:pic>
        <p:nvPicPr>
          <p:cNvPr id="9" name="Picture 8"/>
          <p:cNvPicPr>
            <a:picLocks noChangeAspect="1"/>
          </p:cNvPicPr>
          <p:nvPr/>
        </p:nvPicPr>
        <p:blipFill rotWithShape="1">
          <a:blip r:embed="rId7">
            <a:extLst>
              <a:ext uri="{28A0092B-C50C-407E-A947-70E740481C1C}">
                <a14:useLocalDpi xmlns:a14="http://schemas.microsoft.com/office/drawing/2010/main" val="0"/>
              </a:ext>
            </a:extLst>
          </a:blip>
          <a:srcRect l="9718" t="11393" r="4601" b="5658"/>
          <a:stretch/>
        </p:blipFill>
        <p:spPr>
          <a:xfrm>
            <a:off x="355607" y="2177146"/>
            <a:ext cx="2917371" cy="2351315"/>
          </a:xfrm>
          <a:prstGeom prst="rect">
            <a:avLst/>
          </a:prstGeom>
        </p:spPr>
      </p:pic>
      <p:cxnSp>
        <p:nvCxnSpPr>
          <p:cNvPr id="4" name="Straight Connector 3"/>
          <p:cNvCxnSpPr/>
          <p:nvPr/>
        </p:nvCxnSpPr>
        <p:spPr>
          <a:xfrm>
            <a:off x="3662792" y="-21768"/>
            <a:ext cx="0" cy="6879768"/>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917729" y="2485457"/>
            <a:ext cx="1977549" cy="2031325"/>
          </a:xfrm>
          <a:prstGeom prst="rect">
            <a:avLst/>
          </a:prstGeom>
          <a:solidFill>
            <a:schemeClr val="bg2"/>
          </a:solidFill>
        </p:spPr>
        <p:txBody>
          <a:bodyPr wrap="square" rtlCol="0">
            <a:spAutoFit/>
          </a:bodyPr>
          <a:lstStyle/>
          <a:p>
            <a:r>
              <a:rPr lang="en-US" dirty="0" smtClean="0"/>
              <a:t>On Thursday in B5 MLH you will explore the difference between circle and (circle + various amounts of noise)</a:t>
            </a:r>
            <a:endParaRPr lang="en-US" dirty="0"/>
          </a:p>
        </p:txBody>
      </p:sp>
    </p:spTree>
    <p:extLst>
      <p:ext uri="{BB962C8B-B14F-4D97-AF65-F5344CB8AC3E}">
        <p14:creationId xmlns:p14="http://schemas.microsoft.com/office/powerpoint/2010/main" val="470257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Creating a simplicial complex</a:t>
            </a:r>
            <a:endParaRPr lang="en-US" sz="3200" dirty="0">
              <a:solidFill>
                <a:schemeClr val="tx1"/>
              </a:solidFill>
            </a:endParaRPr>
          </a:p>
        </p:txBody>
      </p:sp>
      <p:sp>
        <p:nvSpPr>
          <p:cNvPr id="2" name="TextBox 1"/>
          <p:cNvSpPr txBox="1"/>
          <p:nvPr/>
        </p:nvSpPr>
        <p:spPr>
          <a:xfrm>
            <a:off x="325627" y="4585971"/>
            <a:ext cx="8961395" cy="1200329"/>
          </a:xfrm>
          <a:prstGeom prst="rect">
            <a:avLst/>
          </a:prstGeom>
          <a:noFill/>
        </p:spPr>
        <p:txBody>
          <a:bodyPr wrap="square" rtlCol="0">
            <a:spAutoFit/>
          </a:bodyPr>
          <a:lstStyle/>
          <a:p>
            <a:r>
              <a:rPr lang="en-US" sz="3200" dirty="0"/>
              <a:t>1</a:t>
            </a:r>
            <a:r>
              <a:rPr lang="en-US" sz="3200" dirty="0" smtClean="0"/>
              <a:t>.)  </a:t>
            </a:r>
            <a:r>
              <a:rPr lang="en-US" sz="3200" dirty="0"/>
              <a:t>A</a:t>
            </a:r>
            <a:r>
              <a:rPr lang="en-US" sz="3200" dirty="0" smtClean="0"/>
              <a:t>dding </a:t>
            </a:r>
            <a:r>
              <a:rPr lang="en-US" sz="3200" dirty="0"/>
              <a:t>1</a:t>
            </a:r>
            <a:r>
              <a:rPr lang="en-US" sz="3200" dirty="0" smtClean="0"/>
              <a:t>-dimensional edges (1-simplices)</a:t>
            </a:r>
            <a:endParaRPr lang="en-US" sz="3200" dirty="0"/>
          </a:p>
          <a:p>
            <a:endParaRPr lang="en-US" sz="800" dirty="0" smtClean="0"/>
          </a:p>
          <a:p>
            <a:r>
              <a:rPr lang="en-US" sz="3200" dirty="0" smtClean="0">
                <a:solidFill>
                  <a:srgbClr val="0000FF"/>
                </a:solidFill>
              </a:rPr>
              <a:t>Add an edge between data points that are “close”</a:t>
            </a:r>
            <a:endParaRPr lang="en-US" sz="3200" baseline="30000" dirty="0" smtClean="0">
              <a:solidFill>
                <a:srgbClr val="0000FF"/>
              </a:solidFill>
            </a:endParaRPr>
          </a:p>
        </p:txBody>
      </p:sp>
      <p:pic>
        <p:nvPicPr>
          <p:cNvPr id="10" name="Picture 9" descr="0simplex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396" y="1227496"/>
            <a:ext cx="6438900" cy="3403600"/>
          </a:xfrm>
          <a:prstGeom prst="rect">
            <a:avLst/>
          </a:prstGeom>
        </p:spPr>
      </p:pic>
    </p:spTree>
    <p:extLst>
      <p:ext uri="{BB962C8B-B14F-4D97-AF65-F5344CB8AC3E}">
        <p14:creationId xmlns:p14="http://schemas.microsoft.com/office/powerpoint/2010/main" val="41024391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Creating a simplicial complex</a:t>
            </a:r>
            <a:endParaRPr lang="en-US" sz="3200" dirty="0">
              <a:solidFill>
                <a:schemeClr val="tx1"/>
              </a:solidFill>
            </a:endParaRPr>
          </a:p>
        </p:txBody>
      </p:sp>
      <p:sp>
        <p:nvSpPr>
          <p:cNvPr id="2" name="TextBox 1"/>
          <p:cNvSpPr txBox="1"/>
          <p:nvPr/>
        </p:nvSpPr>
        <p:spPr>
          <a:xfrm>
            <a:off x="325627" y="4585971"/>
            <a:ext cx="8961395" cy="1200329"/>
          </a:xfrm>
          <a:prstGeom prst="rect">
            <a:avLst/>
          </a:prstGeom>
          <a:noFill/>
        </p:spPr>
        <p:txBody>
          <a:bodyPr wrap="square" rtlCol="0">
            <a:spAutoFit/>
          </a:bodyPr>
          <a:lstStyle/>
          <a:p>
            <a:r>
              <a:rPr lang="en-US" sz="3200" dirty="0"/>
              <a:t>1</a:t>
            </a:r>
            <a:r>
              <a:rPr lang="en-US" sz="3200" dirty="0" smtClean="0"/>
              <a:t>.)  </a:t>
            </a:r>
            <a:r>
              <a:rPr lang="en-US" sz="3200" dirty="0"/>
              <a:t>A</a:t>
            </a:r>
            <a:r>
              <a:rPr lang="en-US" sz="3200" dirty="0" smtClean="0"/>
              <a:t>dding </a:t>
            </a:r>
            <a:r>
              <a:rPr lang="en-US" sz="3200" dirty="0"/>
              <a:t>1</a:t>
            </a:r>
            <a:r>
              <a:rPr lang="en-US" sz="3200" dirty="0" smtClean="0"/>
              <a:t>-dimensional edges (1-simplices)</a:t>
            </a:r>
            <a:endParaRPr lang="en-US" sz="3200" dirty="0"/>
          </a:p>
          <a:p>
            <a:endParaRPr lang="en-US" sz="800" dirty="0" smtClean="0"/>
          </a:p>
          <a:p>
            <a:r>
              <a:rPr lang="en-US" sz="3200" dirty="0" smtClean="0">
                <a:solidFill>
                  <a:srgbClr val="0000FF"/>
                </a:solidFill>
              </a:rPr>
              <a:t>Add an edge between data points that are “close”</a:t>
            </a:r>
            <a:endParaRPr lang="en-US" sz="3200" baseline="30000" dirty="0" smtClean="0">
              <a:solidFill>
                <a:srgbClr val="0000FF"/>
              </a:solidFill>
            </a:endParaRPr>
          </a:p>
        </p:txBody>
      </p:sp>
      <p:pic>
        <p:nvPicPr>
          <p:cNvPr id="10" name="Picture 9" descr="0simplex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396" y="1227496"/>
            <a:ext cx="6438900" cy="3403600"/>
          </a:xfrm>
          <a:prstGeom prst="rect">
            <a:avLst/>
          </a:prstGeom>
        </p:spPr>
      </p:pic>
      <p:pic>
        <p:nvPicPr>
          <p:cNvPr id="11" name="Picture 10" descr="ruler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3044" y="5855008"/>
            <a:ext cx="5270500" cy="660400"/>
          </a:xfrm>
          <a:prstGeom prst="rect">
            <a:avLst/>
          </a:prstGeom>
        </p:spPr>
      </p:pic>
      <p:pic>
        <p:nvPicPr>
          <p:cNvPr id="13" name="Picture 12" descr="ruler2.png"/>
          <p:cNvPicPr>
            <a:picLocks noChangeAspect="1"/>
          </p:cNvPicPr>
          <p:nvPr/>
        </p:nvPicPr>
        <p:blipFill rotWithShape="1">
          <a:blip r:embed="rId4">
            <a:extLst>
              <a:ext uri="{28A0092B-C50C-407E-A947-70E740481C1C}">
                <a14:useLocalDpi xmlns:a14="http://schemas.microsoft.com/office/drawing/2010/main" val="0"/>
              </a:ext>
            </a:extLst>
          </a:blip>
          <a:srcRect r="62528"/>
          <a:stretch/>
        </p:blipFill>
        <p:spPr>
          <a:xfrm rot="19820810">
            <a:off x="1187295" y="2491806"/>
            <a:ext cx="1975104" cy="660400"/>
          </a:xfrm>
          <a:prstGeom prst="rect">
            <a:avLst/>
          </a:prstGeom>
        </p:spPr>
      </p:pic>
      <p:pic>
        <p:nvPicPr>
          <p:cNvPr id="14" name="Picture 13" descr="ruler2.png"/>
          <p:cNvPicPr>
            <a:picLocks noChangeAspect="1"/>
          </p:cNvPicPr>
          <p:nvPr/>
        </p:nvPicPr>
        <p:blipFill rotWithShape="1">
          <a:blip r:embed="rId4">
            <a:extLst>
              <a:ext uri="{28A0092B-C50C-407E-A947-70E740481C1C}">
                <a14:useLocalDpi xmlns:a14="http://schemas.microsoft.com/office/drawing/2010/main" val="0"/>
              </a:ext>
            </a:extLst>
          </a:blip>
          <a:srcRect l="-2" r="45178"/>
          <a:stretch/>
        </p:blipFill>
        <p:spPr>
          <a:xfrm rot="1800000">
            <a:off x="3877936" y="2810834"/>
            <a:ext cx="2889504" cy="660400"/>
          </a:xfrm>
          <a:prstGeom prst="rect">
            <a:avLst/>
          </a:prstGeom>
        </p:spPr>
      </p:pic>
      <p:pic>
        <p:nvPicPr>
          <p:cNvPr id="15" name="Picture 14" descr="ruler2.png"/>
          <p:cNvPicPr>
            <a:picLocks noChangeAspect="1"/>
          </p:cNvPicPr>
          <p:nvPr/>
        </p:nvPicPr>
        <p:blipFill rotWithShape="1">
          <a:blip r:embed="rId4">
            <a:extLst>
              <a:ext uri="{28A0092B-C50C-407E-A947-70E740481C1C}">
                <a14:useLocalDpi xmlns:a14="http://schemas.microsoft.com/office/drawing/2010/main" val="0"/>
              </a:ext>
            </a:extLst>
          </a:blip>
          <a:srcRect r="74673"/>
          <a:stretch/>
        </p:blipFill>
        <p:spPr>
          <a:xfrm rot="16200000">
            <a:off x="7267729" y="3281881"/>
            <a:ext cx="1335024" cy="660400"/>
          </a:xfrm>
          <a:prstGeom prst="rect">
            <a:avLst/>
          </a:prstGeom>
        </p:spPr>
      </p:pic>
    </p:spTree>
    <p:extLst>
      <p:ext uri="{BB962C8B-B14F-4D97-AF65-F5344CB8AC3E}">
        <p14:creationId xmlns:p14="http://schemas.microsoft.com/office/powerpoint/2010/main" val="5266613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32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2699</TotalTime>
  <Words>5441</Words>
  <Application>Microsoft Office PowerPoint</Application>
  <PresentationFormat>On-screen Show (4:3)</PresentationFormat>
  <Paragraphs>805</Paragraphs>
  <Slides>73</Slides>
  <Notes>42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73</vt:i4>
      </vt:variant>
    </vt:vector>
  </HeadingPairs>
  <TitlesOfParts>
    <vt:vector size="77"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I Darcy</dc:creator>
  <cp:keywords/>
  <dc:description/>
  <cp:lastModifiedBy>Darcy, Isabel K</cp:lastModifiedBy>
  <cp:revision>63</cp:revision>
  <dcterms:created xsi:type="dcterms:W3CDTF">2013-08-19T23:02:10Z</dcterms:created>
  <dcterms:modified xsi:type="dcterms:W3CDTF">2018-04-10T14:20:30Z</dcterms:modified>
  <cp:category/>
</cp:coreProperties>
</file>