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74" r:id="rId5"/>
    <p:sldId id="276" r:id="rId6"/>
    <p:sldId id="27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43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4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7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9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8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4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3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4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6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7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7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6DF3B-75B1-4E06-BEB1-F53215FA7CA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0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467-018-03664-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06" y="317591"/>
            <a:ext cx="9144000" cy="51906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8506" y="0"/>
            <a:ext cx="7600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www.nature.com/articles/s41467-018-03664-4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58538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Published online: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 April 2018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88" y="1012572"/>
            <a:ext cx="9144000" cy="58454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3313" y="265577"/>
            <a:ext cx="485174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AdvOT1ef757c0"/>
              </a:rPr>
              <a:t>1017 data points = 1017 </a:t>
            </a:r>
            <a:r>
              <a:rPr lang="en-US" dirty="0">
                <a:latin typeface="AdvOT1ef757c0"/>
              </a:rPr>
              <a:t>acquired time </a:t>
            </a:r>
            <a:r>
              <a:rPr lang="en-US" dirty="0" smtClean="0">
                <a:latin typeface="AdvOT1ef757c0"/>
              </a:rPr>
              <a:t>frames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40282" y="47135"/>
            <a:ext cx="396397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AdvOT1ef757c0"/>
              </a:rPr>
              <a:t>Nonlinear dimensionality </a:t>
            </a:r>
            <a:r>
              <a:rPr lang="en-US" dirty="0">
                <a:latin typeface="AdvOT1ef757c0"/>
              </a:rPr>
              <a:t>reduction method using a variant of stochastic</a:t>
            </a:r>
          </a:p>
          <a:p>
            <a:r>
              <a:rPr lang="en-US" dirty="0">
                <a:latin typeface="AdvOT1ef757c0"/>
              </a:rPr>
              <a:t>neighborhood estimation (SNE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36"/>
            <a:ext cx="9144000" cy="48880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710" y="5100564"/>
            <a:ext cx="8874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OTcb88df00"/>
              </a:rPr>
              <a:t>Fig. 2 </a:t>
            </a:r>
            <a:r>
              <a:rPr lang="en-US" dirty="0">
                <a:latin typeface="AdvOTea1a7398"/>
              </a:rPr>
              <a:t>Revealing the shape of brain</a:t>
            </a:r>
            <a:r>
              <a:rPr lang="en-US" dirty="0">
                <a:latin typeface="AdvOTea1a7398+20"/>
              </a:rPr>
              <a:t>’</a:t>
            </a:r>
            <a:r>
              <a:rPr lang="en-US" dirty="0">
                <a:latin typeface="AdvOTea1a7398"/>
              </a:rPr>
              <a:t>s dynamical organization. </a:t>
            </a:r>
            <a:r>
              <a:rPr lang="en-US" dirty="0">
                <a:latin typeface="AdvOTcb88df00"/>
              </a:rPr>
              <a:t>a </a:t>
            </a:r>
            <a:r>
              <a:rPr lang="en-US" dirty="0">
                <a:latin typeface="AdvOTea1a7398"/>
              </a:rPr>
              <a:t>Depicts the shape graph for one of the representative participants (S</a:t>
            </a:r>
            <a:r>
              <a:rPr lang="en-US" sz="800" dirty="0">
                <a:latin typeface="AdvOTea1a7398"/>
              </a:rPr>
              <a:t>01</a:t>
            </a:r>
            <a:r>
              <a:rPr lang="en-US" dirty="0">
                <a:latin typeface="AdvOTea1a7398"/>
              </a:rPr>
              <a:t>) from the CMP</a:t>
            </a:r>
          </a:p>
          <a:p>
            <a:r>
              <a:rPr lang="en-US" dirty="0">
                <a:latin typeface="AdvOTea1a7398"/>
              </a:rPr>
              <a:t>dataset. The shape graph was annotated using colors and pie-chart visualization scheme to depict how the tasks were represented in each shape graph. </a:t>
            </a:r>
            <a:r>
              <a:rPr lang="en-US" dirty="0">
                <a:latin typeface="AdvOTcb88df00"/>
              </a:rPr>
              <a:t>b</a:t>
            </a:r>
          </a:p>
          <a:p>
            <a:r>
              <a:rPr lang="en-US" dirty="0">
                <a:latin typeface="AdvOTea1a7398"/>
              </a:rPr>
              <a:t>Shows a zoomed-in version of the densely connected region of the shape graph to show the use of pie-chart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836"/>
            <a:ext cx="9144000" cy="631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9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80" y="369729"/>
            <a:ext cx="4600575" cy="1733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761" y="5043084"/>
            <a:ext cx="2009775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097" y="4862109"/>
            <a:ext cx="1790700" cy="904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9834" y="2103279"/>
            <a:ext cx="696831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222222"/>
                </a:solidFill>
              </a:rPr>
              <a:t>A</a:t>
            </a:r>
            <a:r>
              <a:rPr lang="en-US" sz="2400" dirty="0">
                <a:solidFill>
                  <a:srgbClr val="222222"/>
                </a:solidFill>
              </a:rPr>
              <a:t> is the </a:t>
            </a:r>
            <a:r>
              <a:rPr lang="en-US" sz="2400" dirty="0" smtClean="0">
                <a:solidFill>
                  <a:srgbClr val="222222"/>
                </a:solidFill>
              </a:rPr>
              <a:t>weighted adjacency matrix.</a:t>
            </a:r>
          </a:p>
          <a:p>
            <a:endParaRPr lang="en-US" sz="2400" dirty="0"/>
          </a:p>
          <a:p>
            <a:r>
              <a:rPr lang="en-US" sz="2400" dirty="0" err="1" smtClean="0"/>
              <a:t>P</a:t>
            </a:r>
            <a:r>
              <a:rPr lang="en-US" sz="2400" baseline="-25000" dirty="0" err="1" smtClean="0"/>
              <a:t>ij</a:t>
            </a:r>
            <a:r>
              <a:rPr lang="en-US" sz="2400" dirty="0"/>
              <a:t> represents the expected number of edges between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vertices</a:t>
            </a:r>
            <a:r>
              <a:rPr lang="en-US" sz="2400" dirty="0"/>
              <a:t> </a:t>
            </a:r>
            <a:r>
              <a:rPr lang="en-US" sz="2400" dirty="0" err="1"/>
              <a:t>i</a:t>
            </a:r>
            <a:r>
              <a:rPr lang="en-US" sz="2400" dirty="0"/>
              <a:t> and j in the null </a:t>
            </a:r>
            <a:r>
              <a:rPr lang="en-US" sz="2400" dirty="0" smtClean="0"/>
              <a:t>model.</a:t>
            </a:r>
          </a:p>
          <a:p>
            <a:endParaRPr lang="en-US" sz="2400" dirty="0" smtClean="0">
              <a:solidFill>
                <a:srgbClr val="222222"/>
              </a:solidFill>
            </a:endParaRPr>
          </a:p>
          <a:p>
            <a:r>
              <a:rPr lang="en-US" sz="2400" i="1" dirty="0"/>
              <a:t>g</a:t>
            </a:r>
            <a:r>
              <a:rPr lang="en-US" sz="2400" baseline="-25000" dirty="0"/>
              <a:t> </a:t>
            </a:r>
            <a:r>
              <a:rPr lang="en-US" sz="2400" i="1" baseline="-25000" dirty="0"/>
              <a:t>k</a:t>
            </a:r>
            <a:r>
              <a:rPr lang="en-US" sz="2400" baseline="-25000" dirty="0"/>
              <a:t> </a:t>
            </a:r>
            <a:r>
              <a:rPr lang="en-US" sz="2400" dirty="0"/>
              <a:t>denotes the community for node </a:t>
            </a:r>
            <a:r>
              <a:rPr lang="en-US" sz="2400" i="1" dirty="0" smtClean="0"/>
              <a:t>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606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002"/>
            <a:ext cx="9144000" cy="65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42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918</TotalTime>
  <Words>105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AdvOT1ef757c0</vt:lpstr>
      <vt:lpstr>AdvOTcb88df00</vt:lpstr>
      <vt:lpstr>AdvOTea1a7398</vt:lpstr>
      <vt:lpstr>AdvOTea1a7398+20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Darcy, Isabel K</dc:creator>
  <cp:lastModifiedBy>Darcy, Isabel K</cp:lastModifiedBy>
  <cp:revision>30</cp:revision>
  <dcterms:created xsi:type="dcterms:W3CDTF">2018-04-25T22:43:03Z</dcterms:created>
  <dcterms:modified xsi:type="dcterms:W3CDTF">2018-05-01T14:16:04Z</dcterms:modified>
</cp:coreProperties>
</file>