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9" r:id="rId3"/>
    <p:sldId id="257" r:id="rId4"/>
    <p:sldId id="280" r:id="rId5"/>
    <p:sldId id="298" r:id="rId6"/>
    <p:sldId id="284" r:id="rId7"/>
    <p:sldId id="258" r:id="rId8"/>
    <p:sldId id="282" r:id="rId9"/>
    <p:sldId id="283" r:id="rId10"/>
    <p:sldId id="261" r:id="rId11"/>
    <p:sldId id="263" r:id="rId12"/>
    <p:sldId id="264" r:id="rId13"/>
    <p:sldId id="314" r:id="rId14"/>
    <p:sldId id="291" r:id="rId15"/>
    <p:sldId id="265" r:id="rId16"/>
    <p:sldId id="292" r:id="rId17"/>
    <p:sldId id="281" r:id="rId18"/>
    <p:sldId id="315" r:id="rId19"/>
    <p:sldId id="302" r:id="rId20"/>
    <p:sldId id="266" r:id="rId21"/>
    <p:sldId id="303" r:id="rId22"/>
    <p:sldId id="304" r:id="rId23"/>
    <p:sldId id="305" r:id="rId24"/>
    <p:sldId id="286" r:id="rId25"/>
    <p:sldId id="269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270" r:id="rId35"/>
    <p:sldId id="299" r:id="rId36"/>
    <p:sldId id="300" r:id="rId37"/>
    <p:sldId id="301" r:id="rId38"/>
    <p:sldId id="289" r:id="rId39"/>
    <p:sldId id="271" r:id="rId40"/>
    <p:sldId id="272" r:id="rId41"/>
    <p:sldId id="273" r:id="rId42"/>
    <p:sldId id="274" r:id="rId43"/>
    <p:sldId id="275" r:id="rId44"/>
    <p:sldId id="276" r:id="rId45"/>
    <p:sldId id="277" r:id="rId46"/>
    <p:sldId id="278" r:id="rId47"/>
    <p:sldId id="279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5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03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F3B-75B1-4E06-BEB1-F53215FA7CA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4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F3B-75B1-4E06-BEB1-F53215FA7CA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7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F3B-75B1-4E06-BEB1-F53215FA7CA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F3B-75B1-4E06-BEB1-F53215FA7CA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9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F3B-75B1-4E06-BEB1-F53215FA7CA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8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F3B-75B1-4E06-BEB1-F53215FA7CA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4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F3B-75B1-4E06-BEB1-F53215FA7CA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3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F3B-75B1-4E06-BEB1-F53215FA7CA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4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F3B-75B1-4E06-BEB1-F53215FA7CA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6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F3B-75B1-4E06-BEB1-F53215FA7CA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7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DF3B-75B1-4E06-BEB1-F53215FA7CA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7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6DF3B-75B1-4E06-BEB1-F53215FA7CA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15BF1-6DE7-4EDA-A7A3-16AADFB75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0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csbsju.edu/stats/KS-test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nlinelibrary.wiley.com/doi/full/10.1002/jmri.2575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full/10.1002/jmri.2575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nlinelibrary.wiley.com/doi/full/10.1002/jmri.2575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467-018-03664-4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4-25 at 8.34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338943"/>
            <a:ext cx="10733729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4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50" y="16328"/>
            <a:ext cx="7597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57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46" y="341307"/>
            <a:ext cx="5252308" cy="6175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49835" y="4678130"/>
            <a:ext cx="203290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178 subjects</a:t>
            </a:r>
          </a:p>
          <a:p>
            <a:pPr algn="ctr"/>
            <a:r>
              <a:rPr lang="en-US" sz="2400" dirty="0" smtClean="0"/>
              <a:t>366 variables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7866" y="4222103"/>
            <a:ext cx="2432958" cy="26930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TDA parameters:</a:t>
            </a:r>
          </a:p>
          <a:p>
            <a:endParaRPr lang="en-US" sz="700" dirty="0"/>
          </a:p>
          <a:p>
            <a:r>
              <a:rPr lang="en-US" sz="2400" dirty="0" smtClean="0"/>
              <a:t>2D filter function: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PCA1, PCA2</a:t>
            </a:r>
          </a:p>
          <a:p>
            <a:endParaRPr lang="en-US" sz="700" dirty="0" smtClean="0"/>
          </a:p>
          <a:p>
            <a:r>
              <a:rPr lang="en-US" sz="2400" dirty="0" smtClean="0"/>
              <a:t>Number of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intervals:  30</a:t>
            </a:r>
          </a:p>
          <a:p>
            <a:endParaRPr lang="en-US" sz="700" dirty="0"/>
          </a:p>
          <a:p>
            <a:r>
              <a:rPr lang="en-US" sz="2400" dirty="0" smtClean="0"/>
              <a:t>%overlap:  3.5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7957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20" y="0"/>
            <a:ext cx="48231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808" y="4257288"/>
            <a:ext cx="2002554" cy="2600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TDA parameters:</a:t>
            </a:r>
          </a:p>
          <a:p>
            <a:endParaRPr lang="en-US" sz="600" dirty="0"/>
          </a:p>
          <a:p>
            <a:r>
              <a:rPr lang="en-US" sz="2000" dirty="0" smtClean="0"/>
              <a:t>2D filter function: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PCA1, PCA2</a:t>
            </a:r>
          </a:p>
          <a:p>
            <a:endParaRPr lang="en-US" sz="600" dirty="0" smtClean="0"/>
          </a:p>
          <a:p>
            <a:r>
              <a:rPr lang="en-US" sz="2000" dirty="0" smtClean="0"/>
              <a:t>Number of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intervals:  30</a:t>
            </a:r>
          </a:p>
          <a:p>
            <a:endParaRPr lang="en-US" sz="600" dirty="0"/>
          </a:p>
          <a:p>
            <a:r>
              <a:rPr lang="en-US" sz="2000" dirty="0" smtClean="0"/>
              <a:t>%overlap:  3.5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49835" y="4678130"/>
            <a:ext cx="203290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178 subjects</a:t>
            </a:r>
          </a:p>
          <a:p>
            <a:pPr algn="ctr"/>
            <a:r>
              <a:rPr lang="en-US" sz="2400" dirty="0" smtClean="0"/>
              <a:t>288 variables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47706" y="146961"/>
            <a:ext cx="2833007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48 in subnetwork 1</a:t>
            </a:r>
          </a:p>
          <a:p>
            <a:r>
              <a:rPr lang="en-US" sz="2400" dirty="0" smtClean="0"/>
              <a:t>109 in </a:t>
            </a:r>
            <a:r>
              <a:rPr lang="en-US" sz="2400" dirty="0"/>
              <a:t>subnetwork 2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6 in both 1 and 2</a:t>
            </a:r>
            <a:endParaRPr lang="en-US" sz="2400" dirty="0"/>
          </a:p>
          <a:p>
            <a:r>
              <a:rPr lang="en-US" sz="2400" dirty="0" smtClean="0"/>
              <a:t>15 in </a:t>
            </a:r>
            <a:r>
              <a:rPr lang="en-US" sz="2400" dirty="0"/>
              <a:t>subnetwork </a:t>
            </a:r>
            <a:r>
              <a:rPr lang="en-US" sz="2400" dirty="0" smtClean="0"/>
              <a:t>3  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and singletons(?).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6339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96" y="28840"/>
            <a:ext cx="6464300" cy="5473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961" y="5158387"/>
            <a:ext cx="8598389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The KS-test uses the maximum vertical deviation between the two curves as the statistic D. In this case the maximum deviation occurs near x=1 and has D=.45. (The fraction of the treatment group that is less then one is 0.2 (4 out of the 20 values); the fraction of the control group that is less than one is 0.65 (13 out of the 20 values). Thus the maximum difference in cumulative fraction is D=.45.)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738547" y="4328364"/>
            <a:ext cx="5982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http://www.physics.csbsju.edu/stats/KS-test.html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-32656"/>
            <a:ext cx="9144000" cy="69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1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0" y="147231"/>
            <a:ext cx="5252308" cy="67107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53401" y="147231"/>
            <a:ext cx="3643461" cy="65248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231F20"/>
                </a:solidFill>
              </a:rPr>
              <a:t>Within the less sever osteoarthritis subpopulation (</a:t>
            </a:r>
            <a:r>
              <a:rPr lang="en-US" sz="2200" dirty="0" smtClean="0">
                <a:solidFill>
                  <a:srgbClr val="231F20"/>
                </a:solidFill>
              </a:rPr>
              <a:t>subnetwork 1</a:t>
            </a:r>
            <a:r>
              <a:rPr lang="en-US" sz="2200" dirty="0">
                <a:solidFill>
                  <a:srgbClr val="231F20"/>
                </a:solidFill>
              </a:rPr>
              <a:t>) the </a:t>
            </a:r>
            <a:r>
              <a:rPr lang="en-US" sz="2200" dirty="0" err="1">
                <a:solidFill>
                  <a:srgbClr val="231F20"/>
                </a:solidFill>
              </a:rPr>
              <a:t>progressors</a:t>
            </a:r>
            <a:r>
              <a:rPr lang="en-US" sz="2200" dirty="0">
                <a:solidFill>
                  <a:srgbClr val="231F20"/>
                </a:solidFill>
              </a:rPr>
              <a:t> are marked (dashed circle, </a:t>
            </a:r>
            <a:r>
              <a:rPr lang="en-US" sz="2200" dirty="0" smtClean="0">
                <a:solidFill>
                  <a:srgbClr val="231F20"/>
                </a:solidFill>
              </a:rPr>
              <a:t>subnetwork 1a</a:t>
            </a:r>
            <a:r>
              <a:rPr lang="en-US" sz="2200" dirty="0">
                <a:solidFill>
                  <a:srgbClr val="231F20"/>
                </a:solidFill>
              </a:rPr>
              <a:t>) and statistically compared to the remaining subjects </a:t>
            </a:r>
            <a:r>
              <a:rPr lang="en-US" sz="2200" dirty="0" smtClean="0">
                <a:solidFill>
                  <a:srgbClr val="231F20"/>
                </a:solidFill>
              </a:rPr>
              <a:t>within subnetwork </a:t>
            </a:r>
            <a:r>
              <a:rPr lang="en-US" sz="2200" dirty="0">
                <a:solidFill>
                  <a:srgbClr val="231F20"/>
                </a:solidFill>
              </a:rPr>
              <a:t>1</a:t>
            </a:r>
            <a:r>
              <a:rPr lang="en-US" sz="2200" dirty="0" smtClean="0">
                <a:solidFill>
                  <a:srgbClr val="231F20"/>
                </a:solidFill>
              </a:rPr>
              <a:t>.</a:t>
            </a:r>
          </a:p>
          <a:p>
            <a:endParaRPr lang="en-US" sz="2200" dirty="0">
              <a:solidFill>
                <a:srgbClr val="231F20"/>
              </a:solidFill>
            </a:endParaRPr>
          </a:p>
          <a:p>
            <a:r>
              <a:rPr lang="en-US" sz="2200" dirty="0"/>
              <a:t>This analysis suggests R2-R1q as one of the possible</a:t>
            </a:r>
          </a:p>
          <a:p>
            <a:r>
              <a:rPr lang="en-US" sz="2200" dirty="0"/>
              <a:t>predictors of cartilage lesion progression in just one of the</a:t>
            </a:r>
          </a:p>
          <a:p>
            <a:r>
              <a:rPr lang="en-US" sz="2200" dirty="0"/>
              <a:t>two subpopulations identified by the multidimensional </a:t>
            </a:r>
            <a:r>
              <a:rPr lang="en-US" sz="2200" dirty="0" smtClean="0"/>
              <a:t>analysis approach</a:t>
            </a:r>
            <a:r>
              <a:rPr lang="en-US" sz="2200" dirty="0"/>
              <a:t>, highlighting the value of using data-driven</a:t>
            </a:r>
          </a:p>
          <a:p>
            <a:r>
              <a:rPr lang="en-US" sz="2200" dirty="0"/>
              <a:t>TDA-based grouping.</a:t>
            </a:r>
          </a:p>
        </p:txBody>
      </p:sp>
    </p:spTree>
    <p:extLst>
      <p:ext uri="{BB962C8B-B14F-4D97-AF65-F5344CB8AC3E}">
        <p14:creationId xmlns:p14="http://schemas.microsoft.com/office/powerpoint/2010/main" val="312574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205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225" y="3244334"/>
            <a:ext cx="6008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onlinelibrary.wiley.com/doi/full/10.1002/jmri.25750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791" y="3349948"/>
            <a:ext cx="2581275" cy="3533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682" y="3730948"/>
            <a:ext cx="2743200" cy="31527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7972" y="233300"/>
            <a:ext cx="8961120" cy="1885950"/>
            <a:chOff x="97972" y="657842"/>
            <a:chExt cx="8961120" cy="18859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t="27199" b="12134"/>
            <a:stretch/>
          </p:blipFill>
          <p:spPr>
            <a:xfrm>
              <a:off x="97972" y="657842"/>
              <a:ext cx="8961120" cy="188595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325461" y="2200082"/>
              <a:ext cx="2326821" cy="2789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73" y="3695046"/>
            <a:ext cx="2743200" cy="31886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7572" y="2054486"/>
            <a:ext cx="87874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31F20"/>
                </a:solidFill>
                <a:latin typeface="AdvAVENIR-L"/>
              </a:rPr>
              <a:t>Department of Radiology and Biomedical Imaging, University of California, San Francisco, </a:t>
            </a:r>
          </a:p>
          <a:p>
            <a:r>
              <a:rPr lang="en-US" sz="1600" dirty="0">
                <a:solidFill>
                  <a:srgbClr val="231F20"/>
                </a:solidFill>
                <a:latin typeface="AdvAVENIR-L"/>
              </a:rPr>
              <a:t>Department of Neurological Surgery, Brain and Spinal Injury Center, </a:t>
            </a:r>
            <a:r>
              <a:rPr lang="en-US" sz="1600" dirty="0" smtClean="0">
                <a:solidFill>
                  <a:srgbClr val="231F20"/>
                </a:solidFill>
                <a:latin typeface="AdvAVENIR-L"/>
              </a:rPr>
              <a:t>UCSF, </a:t>
            </a:r>
          </a:p>
          <a:p>
            <a:r>
              <a:rPr lang="en-US" sz="1600" dirty="0" smtClean="0">
                <a:solidFill>
                  <a:srgbClr val="231F20"/>
                </a:solidFill>
                <a:latin typeface="AdvAVENIR-L"/>
              </a:rPr>
              <a:t>Therapy </a:t>
            </a:r>
            <a:r>
              <a:rPr lang="en-US" sz="1600" dirty="0">
                <a:solidFill>
                  <a:srgbClr val="231F20"/>
                </a:solidFill>
                <a:latin typeface="AdvAVENIR-L"/>
              </a:rPr>
              <a:t>and Rehabilitation Science, University of California, San Francisco, </a:t>
            </a:r>
          </a:p>
          <a:p>
            <a:r>
              <a:rPr lang="en-US" sz="1600" dirty="0" smtClean="0">
                <a:solidFill>
                  <a:srgbClr val="231F20"/>
                </a:solidFill>
                <a:latin typeface="AdvAVENIR-L"/>
              </a:rPr>
              <a:t>San </a:t>
            </a:r>
            <a:r>
              <a:rPr lang="en-US" sz="1600" dirty="0">
                <a:solidFill>
                  <a:srgbClr val="231F20"/>
                </a:solidFill>
                <a:latin typeface="AdvAVENIR-L"/>
              </a:rPr>
              <a:t>Francisco Veterans Affairs Medical </a:t>
            </a:r>
            <a:r>
              <a:rPr lang="en-US" sz="1600" dirty="0" smtClean="0">
                <a:solidFill>
                  <a:srgbClr val="231F20"/>
                </a:solidFill>
                <a:latin typeface="AdvAVENIR-L"/>
              </a:rPr>
              <a:t>Center</a:t>
            </a:r>
            <a:endParaRPr lang="en-US" sz="1600" dirty="0">
              <a:solidFill>
                <a:srgbClr val="231F20"/>
              </a:solidFill>
              <a:latin typeface="AdvAVENIR-L"/>
            </a:endParaRPr>
          </a:p>
        </p:txBody>
      </p:sp>
    </p:spTree>
    <p:extLst>
      <p:ext uri="{BB962C8B-B14F-4D97-AF65-F5344CB8AC3E}">
        <p14:creationId xmlns:p14="http://schemas.microsoft.com/office/powerpoint/2010/main" val="3161892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1338"/>
            <a:ext cx="9144000" cy="29248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972" y="85053"/>
            <a:ext cx="7386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From:  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onlinelibrary.wiley.com/doi/full/10.1002/jmri.25750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3951" y="1112363"/>
            <a:ext cx="856896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Acknowledgements:  Usually at the end, sometimes at the beginning of talk or section.  Grant funding often also on title slide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11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122468"/>
            <a:ext cx="9144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Data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04307" y="603957"/>
            <a:ext cx="8335385" cy="6433846"/>
            <a:chOff x="404307" y="212077"/>
            <a:chExt cx="8335385" cy="64338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07" y="212077"/>
              <a:ext cx="8335385" cy="643384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049740" y="669471"/>
              <a:ext cx="726620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9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23</a:t>
              </a:r>
            </a:p>
            <a:p>
              <a:endParaRPr lang="en-US" sz="2400" dirty="0" smtClean="0">
                <a:solidFill>
                  <a:srgbClr val="7030A0"/>
                </a:solidFill>
              </a:endParaRPr>
            </a:p>
            <a:p>
              <a:endParaRPr lang="en-US" dirty="0">
                <a:solidFill>
                  <a:srgbClr val="7030A0"/>
                </a:solidFill>
              </a:endParaRP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2</a:t>
              </a:r>
            </a:p>
            <a:p>
              <a:endParaRPr lang="en-US" sz="2400" dirty="0">
                <a:solidFill>
                  <a:srgbClr val="7030A0"/>
                </a:solidFill>
              </a:endParaRPr>
            </a:p>
            <a:p>
              <a:endParaRPr lang="en-US" sz="2400" dirty="0" smtClean="0">
                <a:solidFill>
                  <a:srgbClr val="7030A0"/>
                </a:solidFill>
              </a:endParaRPr>
            </a:p>
            <a:p>
              <a:endParaRPr lang="en-US" sz="2400" dirty="0">
                <a:solidFill>
                  <a:srgbClr val="7030A0"/>
                </a:solidFill>
              </a:endParaRP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44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256</a:t>
              </a:r>
            </a:p>
            <a:p>
              <a:endParaRPr lang="en-US" sz="2400" dirty="0">
                <a:solidFill>
                  <a:srgbClr val="7030A0"/>
                </a:solidFill>
              </a:endParaRPr>
            </a:p>
            <a:p>
              <a:endParaRPr lang="en-US" sz="2400" dirty="0" smtClean="0">
                <a:solidFill>
                  <a:srgbClr val="7030A0"/>
                </a:solidFill>
              </a:endParaRPr>
            </a:p>
            <a:p>
              <a:endParaRPr lang="en-US" sz="2400" dirty="0">
                <a:solidFill>
                  <a:srgbClr val="7030A0"/>
                </a:solidFill>
              </a:endParaRP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32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94764" y="775607"/>
              <a:ext cx="1404257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178 subjects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52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972" y="109545"/>
            <a:ext cx="6008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onlinelibrary.wiley.com/doi/full/10.1002/jmri.25750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2" y="534242"/>
            <a:ext cx="8961120" cy="3108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791" y="3349948"/>
            <a:ext cx="2581275" cy="3533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682" y="3730948"/>
            <a:ext cx="2743200" cy="3152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0300" y="2963639"/>
            <a:ext cx="2326821" cy="278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73" y="3695046"/>
            <a:ext cx="2743200" cy="318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445"/>
            <a:ext cx="9144000" cy="49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825" b="32849"/>
          <a:stretch/>
        </p:blipFill>
        <p:spPr>
          <a:xfrm>
            <a:off x="74162" y="89808"/>
            <a:ext cx="1393325" cy="6754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487" y="81644"/>
            <a:ext cx="7762875" cy="6734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1015"/>
          <a:stretch/>
        </p:blipFill>
        <p:spPr>
          <a:xfrm>
            <a:off x="5861957" y="1934936"/>
            <a:ext cx="3376612" cy="17145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721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621"/>
            <a:ext cx="9144000" cy="52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29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89" b="59286"/>
          <a:stretch/>
        </p:blipFill>
        <p:spPr>
          <a:xfrm>
            <a:off x="960633" y="171450"/>
            <a:ext cx="7222733" cy="4206240"/>
          </a:xfrm>
          <a:prstGeom prst="rect">
            <a:avLst/>
          </a:prstGeom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31983" y="4685623"/>
            <a:ext cx="8331957" cy="2070009"/>
            <a:chOff x="153005" y="3983490"/>
            <a:chExt cx="14077345" cy="34974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005" y="6480766"/>
              <a:ext cx="8372475" cy="10001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450" y="3983490"/>
              <a:ext cx="14058900" cy="216217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32707" y="361695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column‐wise: </a:t>
            </a:r>
            <a:r>
              <a:rPr lang="en-US" sz="2400" dirty="0"/>
              <a:t>mean centered,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and </a:t>
            </a:r>
            <a:r>
              <a:rPr lang="en-US" sz="2400" dirty="0"/>
              <a:t>variance normalized</a:t>
            </a:r>
          </a:p>
        </p:txBody>
      </p:sp>
    </p:spTree>
    <p:extLst>
      <p:ext uri="{BB962C8B-B14F-4D97-AF65-F5344CB8AC3E}">
        <p14:creationId xmlns:p14="http://schemas.microsoft.com/office/powerpoint/2010/main" val="685450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0" y="168831"/>
            <a:ext cx="7772400" cy="649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57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08" y="753878"/>
            <a:ext cx="6027692" cy="504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0426"/>
          <a:stretch/>
        </p:blipFill>
        <p:spPr>
          <a:xfrm>
            <a:off x="-261257" y="-704850"/>
            <a:ext cx="5078185" cy="70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1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40"/>
          <a:stretch/>
        </p:blipFill>
        <p:spPr>
          <a:xfrm>
            <a:off x="59216" y="106138"/>
            <a:ext cx="10425102" cy="6783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3382" y="494575"/>
            <a:ext cx="3979818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TDA parameters:</a:t>
            </a:r>
          </a:p>
          <a:p>
            <a:endParaRPr lang="en-US" sz="1400" dirty="0"/>
          </a:p>
          <a:p>
            <a:r>
              <a:rPr lang="en-US" sz="2400" dirty="0" smtClean="0"/>
              <a:t>2D filter function:  PCA1, PCA2</a:t>
            </a:r>
          </a:p>
          <a:p>
            <a:endParaRPr lang="en-US" sz="1400" dirty="0" smtClean="0"/>
          </a:p>
          <a:p>
            <a:r>
              <a:rPr lang="en-US" sz="2400" dirty="0" smtClean="0"/>
              <a:t>Number of intervals:  30</a:t>
            </a:r>
          </a:p>
          <a:p>
            <a:endParaRPr lang="en-US" sz="1400" dirty="0"/>
          </a:p>
          <a:p>
            <a:r>
              <a:rPr lang="en-US" sz="2400" dirty="0" smtClean="0"/>
              <a:t>%overlap:  3.5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30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8" y="-5021035"/>
            <a:ext cx="10424160" cy="11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68" y="0"/>
            <a:ext cx="6108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50" y="16328"/>
            <a:ext cx="7597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122468"/>
            <a:ext cx="9144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Data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04307" y="603957"/>
            <a:ext cx="8335385" cy="6433846"/>
            <a:chOff x="404307" y="212077"/>
            <a:chExt cx="8335385" cy="64338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07" y="212077"/>
              <a:ext cx="8335385" cy="643384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049740" y="669471"/>
              <a:ext cx="726620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9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23</a:t>
              </a:r>
            </a:p>
            <a:p>
              <a:endParaRPr lang="en-US" sz="2400" dirty="0" smtClean="0">
                <a:solidFill>
                  <a:srgbClr val="7030A0"/>
                </a:solidFill>
              </a:endParaRPr>
            </a:p>
            <a:p>
              <a:endParaRPr lang="en-US" dirty="0">
                <a:solidFill>
                  <a:srgbClr val="7030A0"/>
                </a:solidFill>
              </a:endParaRP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2</a:t>
              </a:r>
            </a:p>
            <a:p>
              <a:endParaRPr lang="en-US" sz="2400" dirty="0">
                <a:solidFill>
                  <a:srgbClr val="7030A0"/>
                </a:solidFill>
              </a:endParaRPr>
            </a:p>
            <a:p>
              <a:endParaRPr lang="en-US" sz="2400" dirty="0" smtClean="0">
                <a:solidFill>
                  <a:srgbClr val="7030A0"/>
                </a:solidFill>
              </a:endParaRPr>
            </a:p>
            <a:p>
              <a:endParaRPr lang="en-US" sz="2400" dirty="0">
                <a:solidFill>
                  <a:srgbClr val="7030A0"/>
                </a:solidFill>
              </a:endParaRP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44</a:t>
              </a: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256</a:t>
              </a:r>
            </a:p>
            <a:p>
              <a:endParaRPr lang="en-US" sz="2400" dirty="0">
                <a:solidFill>
                  <a:srgbClr val="7030A0"/>
                </a:solidFill>
              </a:endParaRPr>
            </a:p>
            <a:p>
              <a:endParaRPr lang="en-US" sz="2400" dirty="0" smtClean="0">
                <a:solidFill>
                  <a:srgbClr val="7030A0"/>
                </a:solidFill>
              </a:endParaRPr>
            </a:p>
            <a:p>
              <a:endParaRPr lang="en-US" sz="2400" dirty="0">
                <a:solidFill>
                  <a:srgbClr val="7030A0"/>
                </a:solidFill>
              </a:endParaRPr>
            </a:p>
            <a:p>
              <a:r>
                <a:rPr lang="en-US" sz="2400" dirty="0" smtClean="0">
                  <a:solidFill>
                    <a:srgbClr val="7030A0"/>
                  </a:solidFill>
                </a:rPr>
                <a:t>32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94764" y="775607"/>
              <a:ext cx="1404257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178 subjects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77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846" y="341307"/>
            <a:ext cx="5252308" cy="6175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49835" y="4678130"/>
            <a:ext cx="203290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178 subjects</a:t>
            </a:r>
          </a:p>
          <a:p>
            <a:pPr algn="ctr"/>
            <a:r>
              <a:rPr lang="en-US" sz="2400" dirty="0" smtClean="0"/>
              <a:t>366 variables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7866" y="4222103"/>
            <a:ext cx="2432958" cy="26930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TDA parameters:</a:t>
            </a:r>
          </a:p>
          <a:p>
            <a:endParaRPr lang="en-US" sz="700" dirty="0"/>
          </a:p>
          <a:p>
            <a:r>
              <a:rPr lang="en-US" sz="2400" dirty="0" smtClean="0"/>
              <a:t>2D filter function: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PCA1, PCA2</a:t>
            </a:r>
          </a:p>
          <a:p>
            <a:endParaRPr lang="en-US" sz="700" dirty="0" smtClean="0"/>
          </a:p>
          <a:p>
            <a:r>
              <a:rPr lang="en-US" sz="2400" dirty="0" smtClean="0"/>
              <a:t>Number of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intervals:  30</a:t>
            </a:r>
          </a:p>
          <a:p>
            <a:endParaRPr lang="en-US" sz="700" dirty="0"/>
          </a:p>
          <a:p>
            <a:r>
              <a:rPr lang="en-US" sz="2400" dirty="0" smtClean="0"/>
              <a:t>%overlap:  3.5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3771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20" y="0"/>
            <a:ext cx="48231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808" y="4257288"/>
            <a:ext cx="2002554" cy="2600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TDA parameters:</a:t>
            </a:r>
          </a:p>
          <a:p>
            <a:endParaRPr lang="en-US" sz="600" dirty="0"/>
          </a:p>
          <a:p>
            <a:r>
              <a:rPr lang="en-US" sz="2000" dirty="0" smtClean="0"/>
              <a:t>2D filter function: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PCA1, PCA2</a:t>
            </a:r>
          </a:p>
          <a:p>
            <a:endParaRPr lang="en-US" sz="600" dirty="0" smtClean="0"/>
          </a:p>
          <a:p>
            <a:r>
              <a:rPr lang="en-US" sz="2000" dirty="0" smtClean="0"/>
              <a:t>Number of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intervals:  30</a:t>
            </a:r>
          </a:p>
          <a:p>
            <a:endParaRPr lang="en-US" sz="600" dirty="0"/>
          </a:p>
          <a:p>
            <a:r>
              <a:rPr lang="en-US" sz="2000" dirty="0" smtClean="0"/>
              <a:t>%overlap:  3.5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49835" y="4678130"/>
            <a:ext cx="203290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178 subjects</a:t>
            </a:r>
          </a:p>
          <a:p>
            <a:pPr algn="ctr"/>
            <a:r>
              <a:rPr lang="en-US" sz="2400" dirty="0" smtClean="0"/>
              <a:t>288 variables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47706" y="146961"/>
            <a:ext cx="2833007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48 in subnetwork 1</a:t>
            </a:r>
          </a:p>
          <a:p>
            <a:r>
              <a:rPr lang="en-US" sz="2400" dirty="0" smtClean="0"/>
              <a:t>109 in </a:t>
            </a:r>
            <a:r>
              <a:rPr lang="en-US" sz="2400" dirty="0"/>
              <a:t>subnetwork 2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6 in both 1 and 2</a:t>
            </a:r>
            <a:endParaRPr lang="en-US" sz="2400" dirty="0"/>
          </a:p>
          <a:p>
            <a:r>
              <a:rPr lang="en-US" sz="2400" dirty="0" smtClean="0"/>
              <a:t>15 in </a:t>
            </a:r>
            <a:r>
              <a:rPr lang="en-US" sz="2400" dirty="0"/>
              <a:t>subnetwork </a:t>
            </a:r>
            <a:r>
              <a:rPr lang="en-US" sz="2400" dirty="0" smtClean="0"/>
              <a:t>3  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and singletons(?).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8497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5" y="-32656"/>
            <a:ext cx="9144000" cy="69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0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0" y="147231"/>
            <a:ext cx="5252308" cy="67107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53401" y="147231"/>
            <a:ext cx="3643461" cy="65248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231F20"/>
                </a:solidFill>
              </a:rPr>
              <a:t>Within the less sever osteoarthritis subpopulation (</a:t>
            </a:r>
            <a:r>
              <a:rPr lang="en-US" sz="2200" dirty="0" smtClean="0">
                <a:solidFill>
                  <a:srgbClr val="231F20"/>
                </a:solidFill>
              </a:rPr>
              <a:t>subnetwork 1</a:t>
            </a:r>
            <a:r>
              <a:rPr lang="en-US" sz="2200" dirty="0">
                <a:solidFill>
                  <a:srgbClr val="231F20"/>
                </a:solidFill>
              </a:rPr>
              <a:t>) the </a:t>
            </a:r>
            <a:r>
              <a:rPr lang="en-US" sz="2200" dirty="0" err="1">
                <a:solidFill>
                  <a:srgbClr val="231F20"/>
                </a:solidFill>
              </a:rPr>
              <a:t>progressors</a:t>
            </a:r>
            <a:r>
              <a:rPr lang="en-US" sz="2200" dirty="0">
                <a:solidFill>
                  <a:srgbClr val="231F20"/>
                </a:solidFill>
              </a:rPr>
              <a:t> are marked (dashed circle, </a:t>
            </a:r>
            <a:r>
              <a:rPr lang="en-US" sz="2200" dirty="0" smtClean="0">
                <a:solidFill>
                  <a:srgbClr val="231F20"/>
                </a:solidFill>
              </a:rPr>
              <a:t>subnetwork 1a</a:t>
            </a:r>
            <a:r>
              <a:rPr lang="en-US" sz="2200" dirty="0">
                <a:solidFill>
                  <a:srgbClr val="231F20"/>
                </a:solidFill>
              </a:rPr>
              <a:t>) and statistically compared to the remaining subjects </a:t>
            </a:r>
            <a:r>
              <a:rPr lang="en-US" sz="2200" dirty="0" smtClean="0">
                <a:solidFill>
                  <a:srgbClr val="231F20"/>
                </a:solidFill>
              </a:rPr>
              <a:t>within subnetwork </a:t>
            </a:r>
            <a:r>
              <a:rPr lang="en-US" sz="2200" dirty="0">
                <a:solidFill>
                  <a:srgbClr val="231F20"/>
                </a:solidFill>
              </a:rPr>
              <a:t>1</a:t>
            </a:r>
            <a:r>
              <a:rPr lang="en-US" sz="2200" dirty="0" smtClean="0">
                <a:solidFill>
                  <a:srgbClr val="231F20"/>
                </a:solidFill>
              </a:rPr>
              <a:t>.</a:t>
            </a:r>
          </a:p>
          <a:p>
            <a:endParaRPr lang="en-US" sz="2200" dirty="0">
              <a:solidFill>
                <a:srgbClr val="231F20"/>
              </a:solidFill>
            </a:endParaRPr>
          </a:p>
          <a:p>
            <a:r>
              <a:rPr lang="en-US" sz="2200" dirty="0"/>
              <a:t>This analysis suggests R2-R1q as one of the possible</a:t>
            </a:r>
          </a:p>
          <a:p>
            <a:r>
              <a:rPr lang="en-US" sz="2200" dirty="0"/>
              <a:t>predictors of cartilage lesion progression in just one of the</a:t>
            </a:r>
          </a:p>
          <a:p>
            <a:r>
              <a:rPr lang="en-US" sz="2200" dirty="0"/>
              <a:t>two subpopulations identified by the multidimensional </a:t>
            </a:r>
            <a:r>
              <a:rPr lang="en-US" sz="2200" dirty="0" smtClean="0"/>
              <a:t>analysis approach</a:t>
            </a:r>
            <a:r>
              <a:rPr lang="en-US" sz="2200" dirty="0"/>
              <a:t>, highlighting the value of using data-driven</a:t>
            </a:r>
          </a:p>
          <a:p>
            <a:r>
              <a:rPr lang="en-US" sz="2200" dirty="0"/>
              <a:t>TDA-based grouping.</a:t>
            </a:r>
          </a:p>
        </p:txBody>
      </p:sp>
    </p:spTree>
    <p:extLst>
      <p:ext uri="{BB962C8B-B14F-4D97-AF65-F5344CB8AC3E}">
        <p14:creationId xmlns:p14="http://schemas.microsoft.com/office/powerpoint/2010/main" val="39426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111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76" y="981915"/>
            <a:ext cx="8385048" cy="40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23" y="1139078"/>
            <a:ext cx="8586216" cy="399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5" y="1121497"/>
            <a:ext cx="8613648" cy="42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178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06" y="317591"/>
            <a:ext cx="9144000" cy="51906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8506" y="0"/>
            <a:ext cx="7600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www.nature.com/articles/s41467-018-03664-4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58538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Published online: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 April 2018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825" b="32849"/>
          <a:stretch/>
        </p:blipFill>
        <p:spPr>
          <a:xfrm>
            <a:off x="74162" y="89808"/>
            <a:ext cx="1393325" cy="6754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487" y="81644"/>
            <a:ext cx="7762875" cy="6734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1015"/>
          <a:stretch/>
        </p:blipFill>
        <p:spPr>
          <a:xfrm>
            <a:off x="5861957" y="1934936"/>
            <a:ext cx="3376612" cy="17145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051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988" y="1012572"/>
            <a:ext cx="9144000" cy="58454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3313" y="265577"/>
            <a:ext cx="485174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AdvOT1ef757c0"/>
              </a:rPr>
              <a:t>1017 data points = 1017 </a:t>
            </a:r>
            <a:r>
              <a:rPr lang="en-US" dirty="0">
                <a:latin typeface="AdvOT1ef757c0"/>
              </a:rPr>
              <a:t>acquired time </a:t>
            </a:r>
            <a:r>
              <a:rPr lang="en-US" dirty="0" smtClean="0">
                <a:latin typeface="AdvOT1ef757c0"/>
              </a:rPr>
              <a:t>frames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40282" y="47135"/>
            <a:ext cx="396397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AdvOT1ef757c0"/>
              </a:rPr>
              <a:t>Nonlinear dimensionality </a:t>
            </a:r>
            <a:r>
              <a:rPr lang="en-US" dirty="0">
                <a:latin typeface="AdvOT1ef757c0"/>
              </a:rPr>
              <a:t>reduction method using a variant of stochastic</a:t>
            </a:r>
          </a:p>
          <a:p>
            <a:r>
              <a:rPr lang="en-US" dirty="0">
                <a:latin typeface="AdvOT1ef757c0"/>
              </a:rPr>
              <a:t>neighborhood estimation (SNE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36"/>
            <a:ext cx="9144000" cy="48880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710" y="5100564"/>
            <a:ext cx="88745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dvOTcb88df00"/>
              </a:rPr>
              <a:t>Fig. 2 </a:t>
            </a:r>
            <a:r>
              <a:rPr lang="en-US" dirty="0">
                <a:latin typeface="AdvOTea1a7398"/>
              </a:rPr>
              <a:t>Revealing the shape of brain</a:t>
            </a:r>
            <a:r>
              <a:rPr lang="en-US" dirty="0">
                <a:latin typeface="AdvOTea1a7398+20"/>
              </a:rPr>
              <a:t>’</a:t>
            </a:r>
            <a:r>
              <a:rPr lang="en-US" dirty="0">
                <a:latin typeface="AdvOTea1a7398"/>
              </a:rPr>
              <a:t>s dynamical organization. </a:t>
            </a:r>
            <a:r>
              <a:rPr lang="en-US" dirty="0">
                <a:latin typeface="AdvOTcb88df00"/>
              </a:rPr>
              <a:t>a </a:t>
            </a:r>
            <a:r>
              <a:rPr lang="en-US" dirty="0">
                <a:latin typeface="AdvOTea1a7398"/>
              </a:rPr>
              <a:t>Depicts the shape graph for one of the representative participants (S</a:t>
            </a:r>
            <a:r>
              <a:rPr lang="en-US" sz="800" dirty="0">
                <a:latin typeface="AdvOTea1a7398"/>
              </a:rPr>
              <a:t>01</a:t>
            </a:r>
            <a:r>
              <a:rPr lang="en-US" dirty="0">
                <a:latin typeface="AdvOTea1a7398"/>
              </a:rPr>
              <a:t>) from the CMP</a:t>
            </a:r>
          </a:p>
          <a:p>
            <a:r>
              <a:rPr lang="en-US" dirty="0">
                <a:latin typeface="AdvOTea1a7398"/>
              </a:rPr>
              <a:t>dataset. The shape graph was annotated using colors and pie-chart visualization scheme to depict how the tasks were represented in each shape graph. </a:t>
            </a:r>
            <a:r>
              <a:rPr lang="en-US" dirty="0">
                <a:latin typeface="AdvOTcb88df00"/>
              </a:rPr>
              <a:t>b</a:t>
            </a:r>
          </a:p>
          <a:p>
            <a:r>
              <a:rPr lang="en-US" dirty="0">
                <a:latin typeface="AdvOTea1a7398"/>
              </a:rPr>
              <a:t>Shows a zoomed-in version of the densely connected region of the shape graph to show the use of pie-chart 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836"/>
            <a:ext cx="9144000" cy="631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992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002"/>
            <a:ext cx="9144000" cy="658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42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0682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036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1559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2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621"/>
            <a:ext cx="9144000" cy="52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5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89" b="59286"/>
          <a:stretch/>
        </p:blipFill>
        <p:spPr>
          <a:xfrm>
            <a:off x="960633" y="171450"/>
            <a:ext cx="7222733" cy="4206240"/>
          </a:xfrm>
          <a:prstGeom prst="rect">
            <a:avLst/>
          </a:prstGeom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31983" y="4685623"/>
            <a:ext cx="8331957" cy="2070009"/>
            <a:chOff x="153005" y="3983490"/>
            <a:chExt cx="14077345" cy="34974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005" y="6480766"/>
              <a:ext cx="8372475" cy="10001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450" y="3983490"/>
              <a:ext cx="14058900" cy="216217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32707" y="361695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column‐wise: </a:t>
            </a:r>
            <a:r>
              <a:rPr lang="en-US" sz="2400" dirty="0"/>
              <a:t>mean centered,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and </a:t>
            </a:r>
            <a:r>
              <a:rPr lang="en-US" sz="2400" dirty="0"/>
              <a:t>variance normalized</a:t>
            </a:r>
          </a:p>
        </p:txBody>
      </p:sp>
    </p:spTree>
    <p:extLst>
      <p:ext uri="{BB962C8B-B14F-4D97-AF65-F5344CB8AC3E}">
        <p14:creationId xmlns:p14="http://schemas.microsoft.com/office/powerpoint/2010/main" val="366619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40"/>
          <a:stretch/>
        </p:blipFill>
        <p:spPr>
          <a:xfrm>
            <a:off x="59216" y="106138"/>
            <a:ext cx="10425102" cy="6783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3382" y="494575"/>
            <a:ext cx="3979818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TDA parameters:</a:t>
            </a:r>
          </a:p>
          <a:p>
            <a:endParaRPr lang="en-US" sz="1400" dirty="0"/>
          </a:p>
          <a:p>
            <a:r>
              <a:rPr lang="en-US" sz="2400" dirty="0" smtClean="0"/>
              <a:t>2D filter function:  PCA1, PCA2</a:t>
            </a:r>
          </a:p>
          <a:p>
            <a:endParaRPr lang="en-US" sz="1400" dirty="0" smtClean="0"/>
          </a:p>
          <a:p>
            <a:r>
              <a:rPr lang="en-US" sz="2400" dirty="0" smtClean="0"/>
              <a:t>Number of intervals:  30</a:t>
            </a:r>
          </a:p>
          <a:p>
            <a:endParaRPr lang="en-US" sz="1400" dirty="0"/>
          </a:p>
          <a:p>
            <a:r>
              <a:rPr lang="en-US" sz="2400" dirty="0" smtClean="0"/>
              <a:t>%overlap:  3.5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24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18" y="-5021035"/>
            <a:ext cx="10424160" cy="11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68" y="0"/>
            <a:ext cx="6108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907</TotalTime>
  <Words>632</Words>
  <Application>Microsoft Office PowerPoint</Application>
  <PresentationFormat>On-screen Show (4:3)</PresentationFormat>
  <Paragraphs>136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AdvAVENIR-L</vt:lpstr>
      <vt:lpstr>AdvOT1ef757c0</vt:lpstr>
      <vt:lpstr>AdvOTcb88df00</vt:lpstr>
      <vt:lpstr>AdvOTea1a7398</vt:lpstr>
      <vt:lpstr>AdvOTea1a7398+20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Darcy, Isabel K</dc:creator>
  <cp:lastModifiedBy>Darcy, Isabel K</cp:lastModifiedBy>
  <cp:revision>28</cp:revision>
  <dcterms:created xsi:type="dcterms:W3CDTF">2018-04-25T22:43:03Z</dcterms:created>
  <dcterms:modified xsi:type="dcterms:W3CDTF">2018-04-26T14:00:32Z</dcterms:modified>
</cp:coreProperties>
</file>